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37"/>
  </p:notesMasterIdLst>
  <p:handoutMasterIdLst>
    <p:handoutMasterId r:id="rId38"/>
  </p:handoutMasterIdLst>
  <p:sldIdLst>
    <p:sldId id="258" r:id="rId3"/>
    <p:sldId id="317" r:id="rId4"/>
    <p:sldId id="261" r:id="rId5"/>
    <p:sldId id="319" r:id="rId6"/>
    <p:sldId id="320" r:id="rId7"/>
    <p:sldId id="311" r:id="rId8"/>
    <p:sldId id="343" r:id="rId9"/>
    <p:sldId id="321" r:id="rId10"/>
    <p:sldId id="322" r:id="rId11"/>
    <p:sldId id="323" r:id="rId12"/>
    <p:sldId id="344" r:id="rId13"/>
    <p:sldId id="324" r:id="rId14"/>
    <p:sldId id="325" r:id="rId15"/>
    <p:sldId id="326" r:id="rId16"/>
    <p:sldId id="313" r:id="rId17"/>
    <p:sldId id="349" r:id="rId18"/>
    <p:sldId id="345" r:id="rId19"/>
    <p:sldId id="346" r:id="rId20"/>
    <p:sldId id="347" r:id="rId21"/>
    <p:sldId id="348" r:id="rId22"/>
    <p:sldId id="332" r:id="rId23"/>
    <p:sldId id="300" r:id="rId24"/>
    <p:sldId id="337" r:id="rId25"/>
    <p:sldId id="336" r:id="rId26"/>
    <p:sldId id="295" r:id="rId27"/>
    <p:sldId id="338" r:id="rId28"/>
    <p:sldId id="340" r:id="rId29"/>
    <p:sldId id="296" r:id="rId30"/>
    <p:sldId id="341" r:id="rId31"/>
    <p:sldId id="342" r:id="rId32"/>
    <p:sldId id="331" r:id="rId33"/>
    <p:sldId id="306" r:id="rId34"/>
    <p:sldId id="328" r:id="rId35"/>
    <p:sldId id="287"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10" clrIdx="0"/>
  <p:cmAuthor id="1" name="Loyola Briceno, Ana Carolina (OS/OASH)" initials="LBAC(" lastIdx="2" clrIdx="1">
    <p:extLst>
      <p:ext uri="{19B8F6BF-5375-455C-9EA6-DF929625EA0E}">
        <p15:presenceInfo xmlns:p15="http://schemas.microsoft.com/office/powerpoint/2012/main" userId="S-1-5-21-1747495209-1248221918-2216747781-13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54766" autoAdjust="0"/>
  </p:normalViewPr>
  <p:slideViewPr>
    <p:cSldViewPr>
      <p:cViewPr varScale="1">
        <p:scale>
          <a:sx n="64" d="100"/>
          <a:sy n="64" d="100"/>
        </p:scale>
        <p:origin x="2067"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sz="2000" dirty="0">
                <a:solidFill>
                  <a:schemeClr val="tx2"/>
                </a:solidFill>
              </a:rPr>
              <a:t>Every one visit increase required for LARC provision resulted in the placement of fewer LARCs.</a:t>
            </a:r>
          </a:p>
        </c:rich>
      </c:tx>
      <c:overlay val="0"/>
      <c:spPr>
        <a:ln>
          <a:noFill/>
        </a:ln>
      </c:spPr>
    </c:title>
    <c:autoTitleDeleted val="0"/>
    <c:plotArea>
      <c:layout/>
      <c:barChart>
        <c:barDir val="col"/>
        <c:grouping val="clustered"/>
        <c:varyColors val="0"/>
        <c:ser>
          <c:idx val="0"/>
          <c:order val="0"/>
          <c:tx>
            <c:strRef>
              <c:f>Sheet1!$B$1</c:f>
              <c:strCache>
                <c:ptCount val="1"/>
                <c:pt idx="0">
                  <c:v>Copper IUD</c:v>
                </c:pt>
              </c:strCache>
            </c:strRef>
          </c:tx>
          <c:invertIfNegative val="0"/>
          <c:dLbls>
            <c:spPr>
              <a:ln>
                <a:noFill/>
              </a:ln>
            </c:spPr>
            <c:txPr>
              <a:bodyPr wrap="square" lIns="38100" tIns="19050" rIns="38100" bIns="19050" anchor="ctr">
                <a:spAutoFit/>
              </a:bodyPr>
              <a:lstStyle/>
              <a:p>
                <a:pPr>
                  <a:defRPr sz="1800">
                    <a:solidFill>
                      <a:schemeClr val="tx1">
                        <a:lumMod val="85000"/>
                        <a:lumOff val="15000"/>
                      </a:schemeClr>
                    </a:solidFill>
                  </a:defRPr>
                </a:pPr>
                <a:endParaRPr lang="en-US"/>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-0.24</c:v>
                </c:pt>
              </c:numCache>
            </c:numRef>
          </c:val>
          <c:extLst>
            <c:ext xmlns:c16="http://schemas.microsoft.com/office/drawing/2014/chart" uri="{C3380CC4-5D6E-409C-BE32-E72D297353CC}">
              <c16:uniqueId val="{00000000-CB19-4A93-84BA-1BBB2F8009EF}"/>
            </c:ext>
          </c:extLst>
        </c:ser>
        <c:ser>
          <c:idx val="1"/>
          <c:order val="1"/>
          <c:tx>
            <c:strRef>
              <c:f>Sheet1!$C$1</c:f>
              <c:strCache>
                <c:ptCount val="1"/>
                <c:pt idx="0">
                  <c:v>Hormonal IUD</c:v>
                </c:pt>
              </c:strCache>
            </c:strRef>
          </c:tx>
          <c:invertIfNegative val="0"/>
          <c:cat>
            <c:numRef>
              <c:f>Sheet1!$A$2</c:f>
              <c:numCache>
                <c:formatCode>General</c:formatCode>
                <c:ptCount val="1"/>
              </c:numCache>
            </c:numRef>
          </c:cat>
          <c:val>
            <c:numRef>
              <c:f>Sheet1!$C$2</c:f>
              <c:numCache>
                <c:formatCode>0%</c:formatCode>
                <c:ptCount val="1"/>
                <c:pt idx="0">
                  <c:v>-0.27</c:v>
                </c:pt>
              </c:numCache>
            </c:numRef>
          </c:val>
          <c:extLst>
            <c:ext xmlns:c16="http://schemas.microsoft.com/office/drawing/2014/chart" uri="{C3380CC4-5D6E-409C-BE32-E72D297353CC}">
              <c16:uniqueId val="{00000002-CB19-4A93-84BA-1BBB2F8009EF}"/>
            </c:ext>
          </c:extLst>
        </c:ser>
        <c:ser>
          <c:idx val="2"/>
          <c:order val="2"/>
          <c:tx>
            <c:strRef>
              <c:f>Sheet1!$D$1</c:f>
              <c:strCache>
                <c:ptCount val="1"/>
                <c:pt idx="0">
                  <c:v>Implant</c:v>
                </c:pt>
              </c:strCache>
            </c:strRef>
          </c:tx>
          <c:invertIfNegative val="0"/>
          <c:dLbls>
            <c:spPr>
              <a:noFill/>
              <a:ln>
                <a:noFill/>
              </a:ln>
              <a:effectLst/>
            </c:spPr>
            <c:txPr>
              <a:bodyPr wrap="square" lIns="38100" tIns="19050" rIns="38100" bIns="19050" anchor="ctr">
                <a:spAutoFit/>
              </a:bodyPr>
              <a:lstStyle/>
              <a:p>
                <a:pPr>
                  <a:defRPr sz="1800">
                    <a:solidFill>
                      <a:schemeClr val="tx1">
                        <a:lumMod val="85000"/>
                        <a:lumOff val="15000"/>
                      </a:schemeClr>
                    </a:solidFill>
                  </a:defRPr>
                </a:pPr>
                <a:endParaRPr lang="en-US"/>
              </a:p>
            </c:txPr>
            <c:dLblPos val="in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-0.32</c:v>
                </c:pt>
              </c:numCache>
            </c:numRef>
          </c:val>
          <c:extLst>
            <c:ext xmlns:c16="http://schemas.microsoft.com/office/drawing/2014/chart" uri="{C3380CC4-5D6E-409C-BE32-E72D297353CC}">
              <c16:uniqueId val="{00000003-CB19-4A93-84BA-1BBB2F8009EF}"/>
            </c:ext>
          </c:extLst>
        </c:ser>
        <c:dLbls>
          <c:showLegendKey val="0"/>
          <c:showVal val="0"/>
          <c:showCatName val="0"/>
          <c:showSerName val="0"/>
          <c:showPercent val="0"/>
          <c:showBubbleSize val="0"/>
        </c:dLbls>
        <c:gapWidth val="50"/>
        <c:axId val="41287040"/>
        <c:axId val="41309312"/>
      </c:barChart>
      <c:catAx>
        <c:axId val="41287040"/>
        <c:scaling>
          <c:orientation val="minMax"/>
        </c:scaling>
        <c:delete val="0"/>
        <c:axPos val="b"/>
        <c:numFmt formatCode="General" sourceLinked="1"/>
        <c:majorTickMark val="out"/>
        <c:minorTickMark val="none"/>
        <c:tickLblPos val="nextTo"/>
        <c:crossAx val="41309312"/>
        <c:crosses val="autoZero"/>
        <c:auto val="1"/>
        <c:lblAlgn val="ctr"/>
        <c:lblOffset val="100"/>
        <c:noMultiLvlLbl val="0"/>
      </c:catAx>
      <c:valAx>
        <c:axId val="41309312"/>
        <c:scaling>
          <c:orientation val="minMax"/>
        </c:scaling>
        <c:delete val="1"/>
        <c:axPos val="l"/>
        <c:numFmt formatCode="0%" sourceLinked="1"/>
        <c:majorTickMark val="out"/>
        <c:minorTickMark val="none"/>
        <c:tickLblPos val="nextTo"/>
        <c:crossAx val="41287040"/>
        <c:crosses val="autoZero"/>
        <c:crossBetween val="between"/>
      </c:valAx>
      <c:spPr>
        <a:ln>
          <a:noFill/>
        </a:ln>
      </c:spPr>
    </c:plotArea>
    <c:plotVisOnly val="1"/>
    <c:dispBlanksAs val="gap"/>
    <c:showDLblsOverMax val="0"/>
  </c:chart>
  <c:spPr>
    <a:noFill/>
    <a:ln>
      <a:noFill/>
    </a:ln>
  </c:spPr>
  <c:txPr>
    <a:bodyPr/>
    <a:lstStyle/>
    <a:p>
      <a:pPr>
        <a:defRPr sz="1400" b="0">
          <a:latin typeface="Calibri Light" panose="020F030202020403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6928C7A-4F13-4292-84AB-AA571F826805}" type="datetimeFigureOut">
              <a:rPr lang="en-US" smtClean="0"/>
              <a:t>9/10/2018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1E04641-A419-4E57-B50D-7468FD926F9C}" type="slidenum">
              <a:rPr lang="en-US" smtClean="0"/>
              <a:t>‹#›</a:t>
            </a:fld>
            <a:endParaRPr lang="en-US"/>
          </a:p>
        </p:txBody>
      </p:sp>
    </p:spTree>
    <p:extLst>
      <p:ext uri="{BB962C8B-B14F-4D97-AF65-F5344CB8AC3E}">
        <p14:creationId xmlns:p14="http://schemas.microsoft.com/office/powerpoint/2010/main" val="927086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277CAE6-0608-45CB-85C5-CC2007C0B68B}" type="datetimeFigureOut">
              <a:rPr lang="en-US" smtClean="0"/>
              <a:t>9/10/2018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D8EE5FB-A010-43BD-A904-58D8F3D60345}" type="slidenum">
              <a:rPr lang="en-US" smtClean="0"/>
              <a:t>‹#›</a:t>
            </a:fld>
            <a:endParaRPr lang="en-US"/>
          </a:p>
        </p:txBody>
      </p:sp>
    </p:spTree>
    <p:extLst>
      <p:ext uri="{BB962C8B-B14F-4D97-AF65-F5344CB8AC3E}">
        <p14:creationId xmlns:p14="http://schemas.microsoft.com/office/powerpoint/2010/main" val="158392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Hello everyone</a:t>
            </a:r>
            <a:r>
              <a:rPr lang="en-US" sz="1200" b="0" i="0" u="none" strike="noStrike" kern="1200" baseline="0" dirty="0">
                <a:solidFill>
                  <a:schemeClr val="tx1"/>
                </a:solidFill>
                <a:effectLst/>
                <a:latin typeface="+mn-lt"/>
                <a:ea typeface="+mn-ea"/>
                <a:cs typeface="+mn-cs"/>
              </a:rPr>
              <a:t> and welcome to today’s webinar on: </a:t>
            </a:r>
            <a:r>
              <a:rPr lang="en-US" sz="1200" b="0" i="0" u="none" strike="noStrike" kern="1200" dirty="0">
                <a:solidFill>
                  <a:schemeClr val="tx1"/>
                </a:solidFill>
                <a:effectLst/>
                <a:latin typeface="+mn-lt"/>
                <a:ea typeface="+mn-ea"/>
                <a:cs typeface="+mn-cs"/>
              </a:rPr>
              <a:t>Same-Visit Contraception: Implementation Strategies and Tools From the Field.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During today’s webinar</a:t>
            </a:r>
            <a:r>
              <a:rPr lang="en-US" sz="1200" b="0" i="0" u="none" strike="noStrike" kern="1200" baseline="0" dirty="0">
                <a:solidFill>
                  <a:schemeClr val="tx1"/>
                </a:solidFill>
                <a:effectLst/>
                <a:latin typeface="+mn-lt"/>
                <a:ea typeface="+mn-ea"/>
                <a:cs typeface="+mn-cs"/>
              </a:rPr>
              <a:t> we will </a:t>
            </a:r>
            <a:r>
              <a:rPr lang="en-US" baseline="0" dirty="0"/>
              <a:t>be discussing how family planning </a:t>
            </a:r>
            <a:r>
              <a:rPr lang="en-US" b="0" baseline="0" dirty="0"/>
              <a:t>providers can ensure clients get their contraceptive method of choice without delay, when not otherwise medically contraindicated. </a:t>
            </a:r>
            <a:br>
              <a:rPr lang="en-US" dirty="0"/>
            </a:br>
            <a:endParaRPr lang="en-US" b="0" baseline="0" dirty="0"/>
          </a:p>
          <a:p>
            <a:pPr marL="0" lvl="0" indent="0">
              <a:buFont typeface="Arial" panose="020B0604020202020204" pitchFamily="34" charset="0"/>
              <a:buNone/>
            </a:pPr>
            <a:endParaRPr lang="en-US" sz="1200" b="0" i="0" u="none" strike="noStrike" kern="1200" baseline="0" dirty="0">
              <a:solidFill>
                <a:schemeClr val="tx1"/>
              </a:solidFill>
              <a:effectLst/>
              <a:latin typeface="+mn-lt"/>
              <a:ea typeface="+mn-ea"/>
              <a:cs typeface="+mn-cs"/>
            </a:endParaRPr>
          </a:p>
          <a:p>
            <a:pPr marL="0" lv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fld id="{909E0D4A-E176-4E8F-9B57-59CC52585B21}" type="slidenum">
              <a:rPr lang="en-US" smtClean="0"/>
              <a:t>1</a:t>
            </a:fld>
            <a:endParaRPr lang="en-US"/>
          </a:p>
        </p:txBody>
      </p:sp>
    </p:spTree>
    <p:extLst>
      <p:ext uri="{BB962C8B-B14F-4D97-AF65-F5344CB8AC3E}">
        <p14:creationId xmlns:p14="http://schemas.microsoft.com/office/powerpoint/2010/main" val="180365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Historically, a</a:t>
            </a:r>
            <a:r>
              <a:rPr lang="en-US" baseline="0" dirty="0"/>
              <a:t> reason for delaying initiation of contraceptive methods was to conduct and obtain results for exams and tests. </a:t>
            </a:r>
            <a:endParaRPr lang="en-US" dirty="0"/>
          </a:p>
          <a:p>
            <a:pPr marL="181240" indent="-181240">
              <a:buFont typeface="Arial" panose="020B0604020202020204" pitchFamily="34" charset="0"/>
              <a:buChar char="•"/>
            </a:pPr>
            <a:r>
              <a:rPr lang="en-US" dirty="0"/>
              <a:t>According to</a:t>
            </a:r>
            <a:r>
              <a:rPr lang="en-US" baseline="0" dirty="0"/>
              <a:t> CDC, f</a:t>
            </a:r>
            <a:r>
              <a:rPr lang="en-US" dirty="0"/>
              <a:t>or</a:t>
            </a:r>
            <a:r>
              <a:rPr lang="en-US" baseline="0" dirty="0"/>
              <a:t> implants, injectables, and progestin-only pills, there are no necessary exams or tests needed before initiation. For the copper IUD and hormonal IUD, bimanual examination and cervical inspection are needed before initiation. Blood pressure measurement is needed prior to dispensing combined hormonal contraceptive pills.</a:t>
            </a:r>
          </a:p>
          <a:p>
            <a:pPr marL="181240" indent="-181240">
              <a:buFont typeface="Arial" panose="020B0604020202020204" pitchFamily="34" charset="0"/>
              <a:buChar char="•"/>
            </a:pPr>
            <a:r>
              <a:rPr lang="en-US" b="0" u="none" baseline="0" dirty="0"/>
              <a:t>CDC says that most women do not require additional STD screening at the time of IUD insertion. If a woman with risk factors for STDs has not been screened for gonorrhea and chlamydia according to CDC’s STD Treatment Guidelines (http://www.cdc.gov/std/treatment), screening can be performed at the time of IUD insertion, and insertion should not be delayed. </a:t>
            </a:r>
          </a:p>
          <a:p>
            <a:pPr marL="181240" indent="-181240">
              <a:buFont typeface="Arial" panose="020B0604020202020204" pitchFamily="34" charset="0"/>
              <a:buChar char="•"/>
            </a:pPr>
            <a:r>
              <a:rPr lang="en-US" b="0" u="none" baseline="0" dirty="0"/>
              <a:t>Note: Women with current purulent cervicitis or chlamydial infection or gonococcal infection should not undergo IUD insertion</a:t>
            </a:r>
            <a:r>
              <a:rPr lang="en-US" dirty="0"/>
              <a:t>. (See footnote #2</a:t>
            </a:r>
            <a:r>
              <a:rPr lang="en-US" baseline="0" dirty="0"/>
              <a:t> </a:t>
            </a:r>
            <a:r>
              <a:rPr lang="en-US" dirty="0"/>
              <a:t>on the slide.)</a:t>
            </a:r>
          </a:p>
          <a:p>
            <a:endParaRPr lang="en-US" b="1" u="sng" baseline="0" dirty="0"/>
          </a:p>
          <a:p>
            <a:endParaRPr lang="en-US" baseline="0" dirty="0"/>
          </a:p>
          <a:p>
            <a:r>
              <a:rPr lang="en-US" b="0" u="none" baseline="0" dirty="0"/>
              <a:t>Sources (for reference)</a:t>
            </a:r>
          </a:p>
          <a:p>
            <a:pPr marL="193322" indent="-193322" defTabSz="966612">
              <a:buFont typeface="Arial" panose="020B0604020202020204" pitchFamily="34" charset="0"/>
              <a:buChar char="•"/>
              <a:defRPr/>
            </a:pPr>
            <a:r>
              <a:rPr lang="en-US" sz="1300" dirty="0"/>
              <a:t>Curtis KM, </a:t>
            </a:r>
            <a:r>
              <a:rPr lang="en-US" sz="1300" dirty="0" err="1"/>
              <a:t>Jatlaoui</a:t>
            </a:r>
            <a:r>
              <a:rPr lang="en-US" sz="1300" dirty="0"/>
              <a:t> TC, </a:t>
            </a:r>
            <a:r>
              <a:rPr lang="en-US" sz="1300" dirty="0" err="1"/>
              <a:t>Tepper</a:t>
            </a:r>
            <a:r>
              <a:rPr lang="en-US" sz="1300" dirty="0"/>
              <a:t> NK, et al. U.S. Selected Practice Recommendations for Contraceptive Use, 2016. MMWR </a:t>
            </a:r>
            <a:r>
              <a:rPr lang="en-US" sz="1300" dirty="0" err="1"/>
              <a:t>Recomm</a:t>
            </a:r>
            <a:r>
              <a:rPr lang="en-US" sz="1300" dirty="0"/>
              <a:t> Rep 2016;65 (No. RR-4):1–66. </a:t>
            </a:r>
          </a:p>
          <a:p>
            <a:pPr marL="193322" indent="-193322" defTabSz="966612">
              <a:buFont typeface="Arial" panose="020B0604020202020204" pitchFamily="34" charset="0"/>
              <a:buChar char="•"/>
              <a:defRPr/>
            </a:pPr>
            <a:r>
              <a:rPr lang="en-US" sz="1300" dirty="0"/>
              <a:t>Centers for Disease Control and Prevention. Sexually Transmitted Diseases Treatment Guidelines, 2015. MMWR </a:t>
            </a:r>
            <a:r>
              <a:rPr lang="en-US" sz="1300" dirty="0" err="1"/>
              <a:t>Recomm</a:t>
            </a:r>
            <a:r>
              <a:rPr lang="en-US" sz="1300" dirty="0"/>
              <a:t> Rep 2015;64 (No. RR-3): 1-137.</a:t>
            </a:r>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10</a:t>
            </a:fld>
            <a:endParaRPr lang="en-US"/>
          </a:p>
        </p:txBody>
      </p:sp>
    </p:spTree>
    <p:extLst>
      <p:ext uri="{BB962C8B-B14F-4D97-AF65-F5344CB8AC3E}">
        <p14:creationId xmlns:p14="http://schemas.microsoft.com/office/powerpoint/2010/main" val="1463811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t>
            </a:r>
            <a:r>
              <a:rPr lang="en-US" baseline="0" dirty="0"/>
              <a:t>espite the recommendations there are still concern, from some providers, particularly in a young woman, that if you insert an IUD without a negative CT/GC test, that it increases her risk for PID. There are a number of studies that show that is not the case. </a:t>
            </a:r>
          </a:p>
          <a:p>
            <a:pPr marL="171450" indent="-171450">
              <a:buFont typeface="Arial" panose="020B0604020202020204" pitchFamily="34" charset="0"/>
              <a:buChar char="•"/>
            </a:pPr>
            <a:r>
              <a:rPr lang="en-US" baseline="0" dirty="0"/>
              <a:t>The most important of these is from Carolyn </a:t>
            </a:r>
            <a:r>
              <a:rPr lang="en-US" baseline="0" dirty="0" err="1"/>
              <a:t>Sufrin</a:t>
            </a:r>
            <a:r>
              <a:rPr lang="en-US" baseline="0" dirty="0"/>
              <a:t> and colleagues in “The Green Journal” in 2012. </a:t>
            </a:r>
          </a:p>
          <a:p>
            <a:pPr marL="171450" indent="-171450">
              <a:buFont typeface="Arial" panose="020B0604020202020204" pitchFamily="34" charset="0"/>
              <a:buChar char="•"/>
            </a:pPr>
            <a:r>
              <a:rPr lang="en-US" baseline="0" dirty="0"/>
              <a:t>They did a retrospective review of almost 58,000 IUD insertions in the Kaiser Permanente population in Northern California. </a:t>
            </a:r>
          </a:p>
          <a:p>
            <a:pPr marL="171450" indent="-171450">
              <a:buFont typeface="Arial" panose="020B0604020202020204" pitchFamily="34" charset="0"/>
              <a:buChar char="•"/>
            </a:pPr>
            <a:r>
              <a:rPr lang="en-US" baseline="0" dirty="0"/>
              <a:t>About half the women were not screened for CT/GC within a year, the other have were. The overall risk of PID was 0.5% (1/200 women) but there was no difference in rates of PID in those who were screened and those who were not screened.</a:t>
            </a:r>
          </a:p>
          <a:p>
            <a:pPr marL="171450" indent="-171450">
              <a:buFont typeface="Arial" panose="020B0604020202020204" pitchFamily="34" charset="0"/>
              <a:buChar char="•"/>
            </a:pPr>
            <a:r>
              <a:rPr lang="en-US" baseline="0" dirty="0"/>
              <a:t>Another study, the Contraceptive Choice project also provides some additional data. They found the overall rate of PID was very low; and that it was less than 0.5% in women who were CT/GC positive, and 0.3% - which was not found to be statistically significant. So, the overall risk was very low, and that it was not influenced by whether they had CT/GC.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a woman does need to be screened for Gonorrhea or Chlamydia, they recommend it is safe to do so on the day of the IUD insertion, and treat women with a positive result, and this can be done safely without removing the IUD.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0" u="none" baseline="0" dirty="0"/>
              <a:t>Sources (for reference)</a:t>
            </a:r>
          </a:p>
          <a:p>
            <a:pPr marL="171450" indent="-171450">
              <a:buFont typeface="Arial" panose="020B0604020202020204" pitchFamily="34" charset="0"/>
              <a:buChar char="•"/>
            </a:pPr>
            <a:r>
              <a:rPr lang="en-US" b="0" baseline="0" dirty="0" err="1"/>
              <a:t>Sufrin</a:t>
            </a:r>
            <a:r>
              <a:rPr lang="en-US" b="0" baseline="0" dirty="0"/>
              <a:t>, et al. Neisseria gonorrhea and Chlamydia trachomatis screening at intrauterine device insertion and pelvic inflammatory disease. </a:t>
            </a:r>
            <a:r>
              <a:rPr lang="en-US" b="0" baseline="0" dirty="0" err="1"/>
              <a:t>Obstet</a:t>
            </a:r>
            <a:r>
              <a:rPr lang="en-US" b="0" baseline="0" dirty="0"/>
              <a:t> Gynecol. 2012 Dec;120(6):1314-21</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err="1">
                <a:solidFill>
                  <a:schemeClr val="tx1"/>
                </a:solidFill>
                <a:effectLst/>
                <a:latin typeface="+mn-lt"/>
                <a:ea typeface="+mn-ea"/>
                <a:cs typeface="+mn-cs"/>
              </a:rPr>
              <a:t>Grentzer</a:t>
            </a:r>
            <a:r>
              <a:rPr lang="en-US" sz="1200" b="0" i="0" kern="1200" dirty="0">
                <a:solidFill>
                  <a:schemeClr val="tx1"/>
                </a:solidFill>
                <a:effectLst/>
                <a:latin typeface="+mn-lt"/>
                <a:ea typeface="+mn-ea"/>
                <a:cs typeface="+mn-cs"/>
              </a:rPr>
              <a:t>, et al. Risk-based screening for Chlamydia trachomatis and Neisseria gonorrhoeae prior to intrauterine device insertion. Contraception. 2015 Oct;92(4):313-8.</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11</a:t>
            </a:fld>
            <a:endParaRPr lang="en-US"/>
          </a:p>
        </p:txBody>
      </p:sp>
    </p:spTree>
    <p:extLst>
      <p:ext uri="{BB962C8B-B14F-4D97-AF65-F5344CB8AC3E}">
        <p14:creationId xmlns:p14="http://schemas.microsoft.com/office/powerpoint/2010/main" val="1200768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3322" indent="-193322">
              <a:buFont typeface="Arial" panose="020B0604020202020204" pitchFamily="34" charset="0"/>
              <a:buChar char="•"/>
            </a:pPr>
            <a:r>
              <a:rPr lang="en-US" sz="1200" dirty="0">
                <a:latin typeface="+mj-lt"/>
              </a:rPr>
              <a:t>Same-visit access is also</a:t>
            </a:r>
            <a:r>
              <a:rPr lang="en-US" sz="1200" baseline="0" dirty="0">
                <a:latin typeface="+mj-lt"/>
              </a:rPr>
              <a:t> appreciated by </a:t>
            </a:r>
            <a:r>
              <a:rPr lang="en-US" sz="1200" dirty="0">
                <a:latin typeface="+mj-lt"/>
              </a:rPr>
              <a:t>clients.</a:t>
            </a:r>
          </a:p>
          <a:p>
            <a:pPr marL="193322" indent="-193322">
              <a:buFont typeface="Arial" panose="020B0604020202020204" pitchFamily="34" charset="0"/>
              <a:buChar char="•"/>
            </a:pPr>
            <a:r>
              <a:rPr lang="en-US" sz="1200" dirty="0">
                <a:latin typeface="+mj-lt"/>
              </a:rPr>
              <a:t>There is evidence that each additional visit that clients have to make to the clinic greatly reduces the likelihood that they will receive a LARC method after having selected it as their method of choice.</a:t>
            </a:r>
          </a:p>
          <a:p>
            <a:pPr marL="193322" indent="-193322">
              <a:buFont typeface="Arial" panose="020B0604020202020204" pitchFamily="34" charset="0"/>
              <a:buChar char="•"/>
            </a:pPr>
            <a:r>
              <a:rPr lang="en-US" sz="1200" dirty="0">
                <a:latin typeface="+mj-lt"/>
              </a:rPr>
              <a:t>This study from the Clinical Training Center for Family Planning (CTCFP) of advanced practice registered nurses (APRN) found that each additional visit resulted in 24% fewer placements of copper IUDs, 27% fewer placements of hormonal IUDs, and 32% fewer placements of implants.</a:t>
            </a:r>
          </a:p>
          <a:p>
            <a:pPr marL="193322" indent="-193322">
              <a:buFont typeface="Arial" panose="020B0604020202020204" pitchFamily="34" charset="0"/>
              <a:buChar char="•"/>
            </a:pPr>
            <a:r>
              <a:rPr lang="en-US" sz="1200" dirty="0">
                <a:solidFill>
                  <a:schemeClr val="bg2"/>
                </a:solidFill>
                <a:latin typeface="+mj-lt"/>
              </a:rPr>
              <a:t>The low rate of follow-up</a:t>
            </a:r>
            <a:r>
              <a:rPr lang="en-US" sz="1200" baseline="0" dirty="0">
                <a:solidFill>
                  <a:schemeClr val="bg2"/>
                </a:solidFill>
                <a:latin typeface="+mj-lt"/>
              </a:rPr>
              <a:t> for visits, along with subsequent lack of access to methods due to multiple visits, means that clients are choosing a method and then not getting the method they want. They continue to be at risk of unintended pregnancy, despite coming to the clinic and in order to prevent pregnancy.</a:t>
            </a:r>
          </a:p>
          <a:p>
            <a:pPr marL="362480" indent="-362480">
              <a:buFont typeface="Arial" panose="020B0604020202020204" pitchFamily="34" charset="0"/>
              <a:buChar char="•"/>
            </a:pPr>
            <a:endParaRPr lang="en-US" sz="1200" baseline="0" dirty="0">
              <a:solidFill>
                <a:schemeClr val="bg2"/>
              </a:solidFill>
              <a:latin typeface="+mj-lt"/>
            </a:endParaRPr>
          </a:p>
          <a:p>
            <a:pPr marL="362480" indent="-362480">
              <a:buFont typeface="Arial" panose="020B0604020202020204" pitchFamily="34" charset="0"/>
              <a:buChar char="•"/>
            </a:pPr>
            <a:endParaRPr lang="en-US" sz="1200" baseline="0" dirty="0">
              <a:solidFill>
                <a:schemeClr val="bg2"/>
              </a:solidFill>
              <a:latin typeface="+mj-lt"/>
            </a:endParaRPr>
          </a:p>
          <a:p>
            <a:r>
              <a:rPr lang="en-US" sz="1200" b="0" u="none" baseline="0" dirty="0">
                <a:solidFill>
                  <a:schemeClr val="bg2"/>
                </a:solidFill>
                <a:latin typeface="+mj-lt"/>
              </a:rPr>
              <a:t>Source (for reference)</a:t>
            </a:r>
          </a:p>
          <a:p>
            <a:pPr marL="181240" indent="-181240" defTabSz="966612">
              <a:buFont typeface="Arial" panose="020B0604020202020204" pitchFamily="34" charset="0"/>
              <a:buChar char="•"/>
              <a:defRPr/>
            </a:pPr>
            <a:r>
              <a:rPr lang="en-US" sz="1200" dirty="0">
                <a:solidFill>
                  <a:schemeClr val="tx2"/>
                </a:solidFill>
                <a:latin typeface="+mj-lt"/>
              </a:rPr>
              <a:t>National Clinical Training Center: Findings from a National APRN LARC Survey. Presented at the National Family Planning and Reproductive Health Association Meeting, April 19, 2016.</a:t>
            </a:r>
          </a:p>
          <a:p>
            <a:endParaRPr lang="en-US" sz="1200" dirty="0">
              <a:solidFill>
                <a:schemeClr val="bg2"/>
              </a:solidFill>
              <a:latin typeface="+mj-lt"/>
            </a:endParaRPr>
          </a:p>
        </p:txBody>
      </p:sp>
      <p:sp>
        <p:nvSpPr>
          <p:cNvPr id="4" name="Slide Number Placeholder 3"/>
          <p:cNvSpPr>
            <a:spLocks noGrp="1"/>
          </p:cNvSpPr>
          <p:nvPr>
            <p:ph type="sldNum" sz="quarter" idx="10"/>
          </p:nvPr>
        </p:nvSpPr>
        <p:spPr/>
        <p:txBody>
          <a:bodyPr/>
          <a:lstStyle/>
          <a:p>
            <a:fld id="{D4A9A86E-087E-4924-85E2-105D7DCE6583}" type="slidenum">
              <a:rPr lang="en-US" smtClean="0"/>
              <a:pPr/>
              <a:t>12</a:t>
            </a:fld>
            <a:endParaRPr lang="en-US"/>
          </a:p>
        </p:txBody>
      </p:sp>
    </p:spTree>
    <p:extLst>
      <p:ext uri="{BB962C8B-B14F-4D97-AF65-F5344CB8AC3E}">
        <p14:creationId xmlns:p14="http://schemas.microsoft.com/office/powerpoint/2010/main" val="3599038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200" dirty="0"/>
              <a:t>Clients don’t always come back for their follow-up appointments</a:t>
            </a:r>
          </a:p>
          <a:p>
            <a:pPr marL="181240" indent="-181240">
              <a:buFont typeface="Arial" panose="020B0604020202020204" pitchFamily="34" charset="0"/>
              <a:buChar char="•"/>
            </a:pPr>
            <a:r>
              <a:rPr lang="en-US" sz="1200" baseline="0" dirty="0"/>
              <a:t>As you all are aware and see every day, they may have issues obtaining childcare, finding affordable transportation, being able to take time off of work, etc. </a:t>
            </a:r>
          </a:p>
          <a:p>
            <a:pPr marL="181240" indent="-181240">
              <a:buFont typeface="Arial" panose="020B0604020202020204" pitchFamily="34" charset="0"/>
              <a:buChar char="•"/>
            </a:pPr>
            <a:r>
              <a:rPr lang="en-US" sz="1200" baseline="0" dirty="0"/>
              <a:t>Part of Title X’s mission is serving and meeting the needs of vulnerable populations, and when we remind ourselves of the additional barriers that our clients face when accessing care, it becomes that much more important to put in the extra effort to be client-centered in the services we offer.</a:t>
            </a:r>
          </a:p>
          <a:p>
            <a:pPr marL="181240" indent="-181240">
              <a:buFont typeface="Arial" panose="020B0604020202020204" pitchFamily="34" charset="0"/>
              <a:buChar char="•"/>
            </a:pPr>
            <a:r>
              <a:rPr lang="en-US" sz="1200" baseline="0" dirty="0"/>
              <a:t>One clinician at a Southern Nevada Health District clinic who makes it a priority to provide methods same-visit when possible summed up these challenges nicely, saying, </a:t>
            </a:r>
            <a:r>
              <a:rPr lang="en-US" sz="1200" i="1" dirty="0"/>
              <a:t>“If the patient wants a LARC method and we provide it the same day, that prevents an issue with the patient having to come back to the clinic. It prevents the risk of an unplanned pregnancy because they're going to forget a pill or forget to come back for their next Depo or not be able to take another day off work to come back and get that LARC method.” </a:t>
            </a:r>
            <a:endParaRPr lang="en-US" sz="1200" i="1" baseline="0" dirty="0"/>
          </a:p>
          <a:p>
            <a:endParaRPr lang="en-US" sz="1200" dirty="0"/>
          </a:p>
        </p:txBody>
      </p:sp>
      <p:sp>
        <p:nvSpPr>
          <p:cNvPr id="4" name="Slide Number Placeholder 3"/>
          <p:cNvSpPr>
            <a:spLocks noGrp="1"/>
          </p:cNvSpPr>
          <p:nvPr>
            <p:ph type="sldNum" sz="quarter" idx="10"/>
          </p:nvPr>
        </p:nvSpPr>
        <p:spPr/>
        <p:txBody>
          <a:bodyPr/>
          <a:lstStyle/>
          <a:p>
            <a:fld id="{FD8EE5FB-A010-43BD-A904-58D8F3D60345}" type="slidenum">
              <a:rPr lang="en-US" smtClean="0"/>
              <a:t>13</a:t>
            </a:fld>
            <a:endParaRPr lang="en-US"/>
          </a:p>
        </p:txBody>
      </p:sp>
    </p:spTree>
    <p:extLst>
      <p:ext uri="{BB962C8B-B14F-4D97-AF65-F5344CB8AC3E}">
        <p14:creationId xmlns:p14="http://schemas.microsoft.com/office/powerpoint/2010/main" val="174778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aseline="0" dirty="0"/>
              <a:t>When clients are able to get the services they want–all the services they want–in one visit, they leave their visit happy and satisfied. </a:t>
            </a:r>
          </a:p>
          <a:p>
            <a:pPr marL="181240" indent="-181240" defTabSz="966612">
              <a:buFont typeface="Arial" panose="020B0604020202020204" pitchFamily="34" charset="0"/>
              <a:buChar char="•"/>
              <a:defRPr/>
            </a:pPr>
            <a:r>
              <a:rPr lang="en-US" dirty="0"/>
              <a:t>One</a:t>
            </a:r>
            <a:r>
              <a:rPr lang="en-US" baseline="0" dirty="0"/>
              <a:t> </a:t>
            </a:r>
            <a:r>
              <a:rPr lang="en-US" dirty="0"/>
              <a:t>physician</a:t>
            </a:r>
            <a:r>
              <a:rPr lang="en-US" baseline="0" dirty="0"/>
              <a:t> in New York City, who has found that clients are extremely satisfied and appreciative of being able to receive methods same-visit, said, </a:t>
            </a:r>
            <a:r>
              <a:rPr lang="en-US" sz="1300" i="1" dirty="0"/>
              <a:t>“What I'm hearing from patients about how they feel about being able to get all of their needs met, including their contraceptive needs in one visit, is that they are sometimes surprised and always very excited to be able to do this.” </a:t>
            </a:r>
          </a:p>
          <a:p>
            <a:pPr marL="181240" indent="-181240">
              <a:buFont typeface="Arial" panose="020B0604020202020204" pitchFamily="34" charset="0"/>
              <a:buChar char="•"/>
            </a:pPr>
            <a:r>
              <a:rPr lang="en-US" baseline="0" dirty="0"/>
              <a:t>Clients recognize that this is an effort by their providers to meet their needs, and respect their time and resources. </a:t>
            </a:r>
          </a:p>
          <a:p>
            <a:pPr marL="181240" indent="-181240">
              <a:buFont typeface="Arial" panose="020B0604020202020204" pitchFamily="34" charset="0"/>
              <a:buChar char="•"/>
            </a:pPr>
            <a:r>
              <a:rPr lang="en-US" baseline="0" dirty="0"/>
              <a:t>When clients are satisfied, they are more likely to come back to the clinic, more likely to refer their friends and family to the clinic for services, and when our clients are satisfied, the staff are more satisfied too! We all know how good it feels to have clients leave their visits happy and healthy.</a:t>
            </a:r>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14</a:t>
            </a:fld>
            <a:endParaRPr lang="en-US"/>
          </a:p>
        </p:txBody>
      </p:sp>
    </p:spTree>
    <p:extLst>
      <p:ext uri="{BB962C8B-B14F-4D97-AF65-F5344CB8AC3E}">
        <p14:creationId xmlns:p14="http://schemas.microsoft.com/office/powerpoint/2010/main" val="3510825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u="none" dirty="0"/>
              <a:t>Of course – if this was easy, everyone</a:t>
            </a:r>
            <a:r>
              <a:rPr lang="en-US" b="0" u="none" baseline="0" dirty="0"/>
              <a:t> would be doing this already. This is challenge!</a:t>
            </a:r>
          </a:p>
          <a:p>
            <a:pPr marL="171450" indent="-171450">
              <a:buFont typeface="Arial" panose="020B0604020202020204" pitchFamily="34" charset="0"/>
              <a:buChar char="•"/>
            </a:pPr>
            <a:r>
              <a:rPr lang="en-US" b="0" u="none" dirty="0"/>
              <a:t>So, what are some of the barriers we’ve hard from providers?</a:t>
            </a:r>
          </a:p>
          <a:p>
            <a:pPr marL="628650" lvl="1" indent="-171450">
              <a:buFont typeface="Arial" panose="020B0604020202020204" pitchFamily="34" charset="0"/>
              <a:buChar char="•"/>
            </a:pPr>
            <a:r>
              <a:rPr lang="en-US" dirty="0"/>
              <a:t>Stocking:</a:t>
            </a:r>
            <a:r>
              <a:rPr lang="en-US" baseline="0" dirty="0"/>
              <a:t> In order to provide the f</a:t>
            </a:r>
            <a:r>
              <a:rPr lang="en-US" dirty="0"/>
              <a:t>ull range of methods on site – you have to have them stocked on site –a prerequisite!</a:t>
            </a:r>
          </a:p>
          <a:p>
            <a:pPr marL="628650" lvl="1" indent="-171450">
              <a:buFont typeface="Arial" panose="020B0604020202020204" pitchFamily="34" charset="0"/>
              <a:buChar char="•"/>
            </a:pPr>
            <a:r>
              <a:rPr lang="en-US" dirty="0"/>
              <a:t>There is a common</a:t>
            </a:r>
            <a:r>
              <a:rPr lang="en-US" baseline="0" dirty="0"/>
              <a:t> p</a:t>
            </a:r>
            <a:r>
              <a:rPr lang="en-US" dirty="0"/>
              <a:t>erception that providing methods same-visit will cause</a:t>
            </a:r>
            <a:r>
              <a:rPr lang="en-US" baseline="0" dirty="0"/>
              <a:t> an </a:t>
            </a:r>
            <a:r>
              <a:rPr lang="en-US" dirty="0"/>
              <a:t>increase in wait time</a:t>
            </a:r>
          </a:p>
          <a:p>
            <a:pPr marL="628650" lvl="1" indent="-171450">
              <a:buFont typeface="Arial" panose="020B0604020202020204" pitchFamily="34" charset="0"/>
              <a:buChar char="•"/>
            </a:pPr>
            <a:r>
              <a:rPr lang="en-US" dirty="0"/>
              <a:t>You</a:t>
            </a:r>
            <a:r>
              <a:rPr lang="en-US" baseline="0" dirty="0"/>
              <a:t> have to also have the adequate staff available who are trained to </a:t>
            </a:r>
            <a:r>
              <a:rPr lang="en-US" dirty="0"/>
              <a:t>provide all methods</a:t>
            </a:r>
            <a:r>
              <a:rPr lang="en-US" baseline="0" dirty="0"/>
              <a:t> </a:t>
            </a:r>
            <a:r>
              <a:rPr lang="en-US" dirty="0"/>
              <a:t>– training and availability</a:t>
            </a:r>
            <a:endParaRPr lang="en-US" baseline="0" dirty="0"/>
          </a:p>
          <a:p>
            <a:pPr marL="628650" lvl="1" indent="-171450">
              <a:buFont typeface="Arial" panose="020B0604020202020204" pitchFamily="34" charset="0"/>
              <a:buChar char="•"/>
            </a:pPr>
            <a:r>
              <a:rPr lang="en-US" dirty="0"/>
              <a:t>And</a:t>
            </a:r>
            <a:r>
              <a:rPr lang="en-US" baseline="0" dirty="0"/>
              <a:t> then there are often c</a:t>
            </a:r>
            <a:r>
              <a:rPr lang="en-US" dirty="0"/>
              <a:t>oncerns about financial implications and reimbursement of methods same-visit. If it is</a:t>
            </a:r>
            <a:r>
              <a:rPr lang="en-US" baseline="0" dirty="0"/>
              <a:t> getting billed correctly for insured patients, it should be reimbursed, but this is always a concern. </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idea is that this option should</a:t>
            </a:r>
            <a:r>
              <a:rPr lang="en-US" baseline="0" dirty="0"/>
              <a:t> be made available to</a:t>
            </a:r>
            <a:r>
              <a:rPr lang="en-US" dirty="0"/>
              <a:t> all clients—regardless of reason for the</a:t>
            </a:r>
            <a:r>
              <a:rPr lang="en-US" baseline="0" dirty="0"/>
              <a:t> </a:t>
            </a:r>
            <a:r>
              <a:rPr lang="en-US" dirty="0"/>
              <a:t>initial visit—although it is not expected that all clients will choose this option, nor that it</a:t>
            </a:r>
            <a:r>
              <a:rPr lang="en-US" baseline="0" dirty="0"/>
              <a:t> will be right for everyone</a:t>
            </a:r>
            <a:r>
              <a:rPr lang="en-US" dirty="0"/>
              <a:t>.</a:t>
            </a:r>
            <a:r>
              <a:rPr lang="en-US" baseline="0" dirty="0"/>
              <a:t> The goal is to work toward this being an option and becoming common practice - for all the reasons we just talked about.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FD8EE5FB-A010-43BD-A904-58D8F3D60345}" type="slidenum">
              <a:rPr lang="en-US" smtClean="0"/>
              <a:t>15</a:t>
            </a:fld>
            <a:endParaRPr lang="en-US"/>
          </a:p>
        </p:txBody>
      </p:sp>
    </p:spTree>
    <p:extLst>
      <p:ext uri="{BB962C8B-B14F-4D97-AF65-F5344CB8AC3E}">
        <p14:creationId xmlns:p14="http://schemas.microsoft.com/office/powerpoint/2010/main" val="3770257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Now Bernadette </a:t>
            </a:r>
            <a:r>
              <a:rPr lang="en-US" baseline="0" dirty="0" err="1"/>
              <a:t>Meily</a:t>
            </a:r>
            <a:r>
              <a:rPr lang="en-US" baseline="0" dirty="0"/>
              <a:t> and Erin Cooke from the Southern Nevada Health District will talk about their experience providing the full range of methods same-visit, including IUDs and implants, and how they’ve addressed some of the barriers they faced.</a:t>
            </a:r>
            <a:endParaRPr lang="en-US" dirty="0"/>
          </a:p>
          <a:p>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16</a:t>
            </a:fld>
            <a:endParaRPr lang="en-US"/>
          </a:p>
        </p:txBody>
      </p:sp>
    </p:spTree>
    <p:extLst>
      <p:ext uri="{BB962C8B-B14F-4D97-AF65-F5344CB8AC3E}">
        <p14:creationId xmlns:p14="http://schemas.microsoft.com/office/powerpoint/2010/main" val="3354685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There are many reasons why at</a:t>
            </a:r>
            <a:r>
              <a:rPr lang="en-US" b="0" baseline="0" dirty="0"/>
              <a:t> Southern Nevada Health District thought that it was important to offer clients methods during the same visit including: increased patient satisfaction; increased access to effective methods for patients that want to prevent pregnancy; avoid the of clients not returning and having no method, when they desired a method; decreased cost for self pay patients; and ultimately reduced risk of unwanted pregnancy.</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FD8EE5FB-A010-43BD-A904-58D8F3D60345}" type="slidenum">
              <a:rPr lang="en-US" smtClean="0"/>
              <a:t>17</a:t>
            </a:fld>
            <a:endParaRPr lang="en-US"/>
          </a:p>
        </p:txBody>
      </p:sp>
    </p:spTree>
    <p:extLst>
      <p:ext uri="{BB962C8B-B14F-4D97-AF65-F5344CB8AC3E}">
        <p14:creationId xmlns:p14="http://schemas.microsoft.com/office/powerpoint/2010/main" val="3424208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From a clinician’s perspective, some of the keys to our success were:</a:t>
            </a:r>
          </a:p>
          <a:p>
            <a:pPr marL="628650" lvl="1" indent="-171450">
              <a:buFont typeface="Arial" panose="020B0604020202020204" pitchFamily="34" charset="0"/>
              <a:buChar char="•"/>
            </a:pPr>
            <a:r>
              <a:rPr lang="en-US" b="0" dirty="0"/>
              <a:t>Adequate supplies (IUDs, insertion packets)</a:t>
            </a:r>
          </a:p>
          <a:p>
            <a:pPr marL="628650" lvl="1" indent="-171450">
              <a:buFont typeface="Arial" panose="020B0604020202020204" pitchFamily="34" charset="0"/>
              <a:buChar char="•"/>
            </a:pPr>
            <a:r>
              <a:rPr lang="en-US" b="0" dirty="0"/>
              <a:t>Adequate staff</a:t>
            </a:r>
          </a:p>
          <a:p>
            <a:pPr marL="628650" lvl="1" indent="-171450">
              <a:buFont typeface="Arial" panose="020B0604020202020204" pitchFamily="34" charset="0"/>
              <a:buChar char="•"/>
            </a:pPr>
            <a:r>
              <a:rPr lang="en-US" b="0" dirty="0"/>
              <a:t>Discuss clinic flow with staff, might be different per clinic/provider</a:t>
            </a:r>
          </a:p>
          <a:p>
            <a:pPr marL="628650" lvl="1" indent="-171450">
              <a:buFont typeface="Arial" panose="020B0604020202020204" pitchFamily="34" charset="0"/>
              <a:buChar char="•"/>
            </a:pPr>
            <a:r>
              <a:rPr lang="en-US" b="0" dirty="0"/>
              <a:t>Be open to adjustments along the way</a:t>
            </a:r>
          </a:p>
          <a:p>
            <a:pPr marL="628650" lvl="1" indent="-171450">
              <a:buFont typeface="Arial" panose="020B0604020202020204" pitchFamily="34" charset="0"/>
              <a:buChar char="•"/>
            </a:pPr>
            <a:r>
              <a:rPr lang="en-US" b="0" dirty="0"/>
              <a:t>Important to incorporate staff involvement</a:t>
            </a:r>
          </a:p>
          <a:p>
            <a:pPr marL="628650" lvl="1" indent="-171450">
              <a:buFont typeface="Arial" panose="020B0604020202020204" pitchFamily="34" charset="0"/>
              <a:buChar char="•"/>
            </a:pPr>
            <a:r>
              <a:rPr lang="en-US" b="0" dirty="0"/>
              <a:t>Set up rooms</a:t>
            </a:r>
          </a:p>
          <a:p>
            <a:pPr marL="628650" lvl="1" indent="-171450">
              <a:buFont typeface="Arial" panose="020B0604020202020204" pitchFamily="34" charset="0"/>
              <a:buChar char="•"/>
            </a:pPr>
            <a:r>
              <a:rPr lang="en-US" b="0" dirty="0"/>
              <a:t>Assist with consent forms</a:t>
            </a:r>
          </a:p>
          <a:p>
            <a:pPr marL="628650" lvl="1" indent="-171450">
              <a:buFont typeface="Arial" panose="020B0604020202020204" pitchFamily="34" charset="0"/>
              <a:buChar char="•"/>
            </a:pPr>
            <a:r>
              <a:rPr lang="en-US" b="0" dirty="0"/>
              <a:t>Post procedural assistance, if needed (vasovagal, additional instructions not included with consultation)</a:t>
            </a:r>
          </a:p>
          <a:p>
            <a:pPr marL="171450" lvl="0" indent="-171450">
              <a:buFont typeface="Arial" panose="020B0604020202020204" pitchFamily="34" charset="0"/>
              <a:buChar char="•"/>
            </a:pPr>
            <a:r>
              <a:rPr lang="en-US" b="0" dirty="0"/>
              <a:t>In our experience, we did not find that offering methods</a:t>
            </a:r>
            <a:r>
              <a:rPr lang="en-US" b="0" baseline="0" dirty="0"/>
              <a:t> same-visit increased visit time substantially</a:t>
            </a:r>
            <a:endParaRPr lang="en-US" b="0" dirty="0"/>
          </a:p>
          <a:p>
            <a:pPr marL="628650" lvl="1" indent="-171450">
              <a:buFont typeface="Arial" panose="020B0604020202020204" pitchFamily="34" charset="0"/>
              <a:buChar char="•"/>
            </a:pPr>
            <a:r>
              <a:rPr lang="en-US" b="0" dirty="0"/>
              <a:t>Time to place Nexplanon: 2 minutes (not including consultation)</a:t>
            </a:r>
          </a:p>
          <a:p>
            <a:pPr marL="628650" lvl="1" indent="-171450">
              <a:buFont typeface="Arial" panose="020B0604020202020204" pitchFamily="34" charset="0"/>
              <a:buChar char="•"/>
            </a:pPr>
            <a:r>
              <a:rPr lang="en-US" b="0" dirty="0"/>
              <a:t>Time to place IUD: 5 minutes (not including consultation)</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FD8EE5FB-A010-43BD-A904-58D8F3D60345}" type="slidenum">
              <a:rPr lang="en-US" smtClean="0"/>
              <a:t>18</a:t>
            </a:fld>
            <a:endParaRPr lang="en-US"/>
          </a:p>
        </p:txBody>
      </p:sp>
    </p:spTree>
    <p:extLst>
      <p:ext uri="{BB962C8B-B14F-4D97-AF65-F5344CB8AC3E}">
        <p14:creationId xmlns:p14="http://schemas.microsoft.com/office/powerpoint/2010/main" val="413826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From an administrative perspective,</a:t>
            </a:r>
            <a:r>
              <a:rPr lang="en-US" b="0" baseline="0" dirty="0"/>
              <a:t> some keys to success were to: k</a:t>
            </a:r>
            <a:r>
              <a:rPr lang="en-US" b="0" dirty="0"/>
              <a:t>eep the full range of methods available all the time – avoid shortage;</a:t>
            </a:r>
            <a:r>
              <a:rPr lang="en-US" b="0" baseline="0" dirty="0"/>
              <a:t> and m</a:t>
            </a:r>
            <a:r>
              <a:rPr lang="en-US" b="0" dirty="0"/>
              <a:t>aintain adequate insertions and removal supplies. How did we do this? </a:t>
            </a:r>
          </a:p>
          <a:p>
            <a:pPr marL="171450" lvl="0" indent="-171450">
              <a:buFont typeface="Arial" panose="020B0604020202020204" pitchFamily="34" charset="0"/>
              <a:buChar char="•"/>
            </a:pPr>
            <a:r>
              <a:rPr lang="en-US" b="0" dirty="0"/>
              <a:t>We forecasted using inventory data from previous months, such as monthly usage and stocks on hand; develop a monthly  par level; monitor  trends; weekly inventory and order. </a:t>
            </a:r>
          </a:p>
          <a:p>
            <a:pPr marL="171450" lvl="0" indent="-171450">
              <a:buFont typeface="Arial" panose="020B0604020202020204" pitchFamily="34" charset="0"/>
              <a:buChar char="•"/>
            </a:pPr>
            <a:r>
              <a:rPr lang="en-US" b="0" dirty="0"/>
              <a:t>Budgeting was most challenging</a:t>
            </a:r>
          </a:p>
          <a:p>
            <a:pPr marL="171450" lvl="0" indent="-171450">
              <a:buFont typeface="Arial" panose="020B0604020202020204" pitchFamily="34" charset="0"/>
              <a:buChar char="•"/>
            </a:pPr>
            <a:r>
              <a:rPr lang="en-US" b="0" dirty="0"/>
              <a:t>To overcome</a:t>
            </a:r>
            <a:r>
              <a:rPr lang="en-US" b="0" baseline="0" dirty="0"/>
              <a:t> that challenge, we found</a:t>
            </a:r>
            <a:r>
              <a:rPr lang="en-US" b="0" dirty="0"/>
              <a:t> opportunities to save; billed appropriately to increase revenue; and identified other revenue</a:t>
            </a:r>
            <a:r>
              <a:rPr lang="en-US" b="0" baseline="0" dirty="0"/>
              <a:t> sources</a:t>
            </a:r>
            <a:endParaRPr lang="en-US" b="0" dirty="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FD8EE5FB-A010-43BD-A904-58D8F3D60345}" type="slidenum">
              <a:rPr lang="en-US" smtClean="0"/>
              <a:t>19</a:t>
            </a:fld>
            <a:endParaRPr lang="en-US"/>
          </a:p>
        </p:txBody>
      </p:sp>
    </p:spTree>
    <p:extLst>
      <p:ext uri="{BB962C8B-B14F-4D97-AF65-F5344CB8AC3E}">
        <p14:creationId xmlns:p14="http://schemas.microsoft.com/office/powerpoint/2010/main" val="139858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speakers on todays webinar include:</a:t>
            </a:r>
            <a:endParaRPr lang="en-US" baseline="0" dirty="0"/>
          </a:p>
          <a:p>
            <a:pPr marL="171450" indent="-171450">
              <a:buFont typeface="Arial" panose="020B0604020202020204" pitchFamily="34" charset="0"/>
              <a:buChar char="•"/>
            </a:pPr>
            <a:r>
              <a:rPr lang="en-US" baseline="0" dirty="0"/>
              <a:t>Katie DeAngelis and Jennifer Kawatu of the Family Planning National Training Center. Katie and Jennifer have worked with dozens of Title X grantees, including during two national learning collaboratives on expanding access to contraception, and together led the development of the Same-Visit Contraception: Implementation Guide for Family Planning Providers.</a:t>
            </a:r>
          </a:p>
          <a:p>
            <a:pPr marL="171450" indent="-171450">
              <a:buFont typeface="Arial" panose="020B0604020202020204" pitchFamily="34" charset="0"/>
              <a:buChar char="•"/>
            </a:pPr>
            <a:r>
              <a:rPr lang="en-US" baseline="0" dirty="0"/>
              <a:t>Bernadette </a:t>
            </a:r>
            <a:r>
              <a:rPr lang="en-US" baseline="0" dirty="0" err="1"/>
              <a:t>Meily</a:t>
            </a:r>
            <a:r>
              <a:rPr lang="en-US" baseline="0" dirty="0"/>
              <a:t> and Erin Cooke of the Southern Nevada Health District. Bernadette is the supervisor of the Family Planning program there, and Erin is an Advanced Practice Registered Nurse. They will be sharing how they have been successful in providing all methods, including IUDs and implants, during the same visit clients first request it. </a:t>
            </a:r>
          </a:p>
        </p:txBody>
      </p:sp>
      <p:sp>
        <p:nvSpPr>
          <p:cNvPr id="4" name="Slide Number Placeholder 3"/>
          <p:cNvSpPr>
            <a:spLocks noGrp="1"/>
          </p:cNvSpPr>
          <p:nvPr>
            <p:ph type="sldNum" sz="quarter" idx="10"/>
          </p:nvPr>
        </p:nvSpPr>
        <p:spPr/>
        <p:txBody>
          <a:bodyPr/>
          <a:lstStyle/>
          <a:p>
            <a:fld id="{FD8EE5FB-A010-43BD-A904-58D8F3D60345}" type="slidenum">
              <a:rPr lang="en-US" smtClean="0"/>
              <a:t>2</a:t>
            </a:fld>
            <a:endParaRPr lang="en-US"/>
          </a:p>
        </p:txBody>
      </p:sp>
    </p:spTree>
    <p:extLst>
      <p:ext uri="{BB962C8B-B14F-4D97-AF65-F5344CB8AC3E}">
        <p14:creationId xmlns:p14="http://schemas.microsoft.com/office/powerpoint/2010/main" val="1242173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Getting staff on board with same visit insertions was critical. </a:t>
            </a:r>
          </a:p>
          <a:p>
            <a:pPr marL="171450" indent="-171450">
              <a:buFont typeface="Arial" panose="020B0604020202020204" pitchFamily="34" charset="0"/>
              <a:buChar char="•"/>
            </a:pPr>
            <a:r>
              <a:rPr lang="en-US" dirty="0"/>
              <a:t>T</a:t>
            </a:r>
            <a:r>
              <a:rPr lang="en-US" baseline="0" dirty="0"/>
              <a:t>o get staff on board, we:</a:t>
            </a:r>
          </a:p>
          <a:p>
            <a:pPr marL="628650" lvl="1" indent="-171450">
              <a:buFont typeface="Arial" panose="020B0604020202020204" pitchFamily="34" charset="0"/>
              <a:buChar char="•"/>
            </a:pPr>
            <a:r>
              <a:rPr lang="en-US" dirty="0"/>
              <a:t>Articulated so they would understand the goal</a:t>
            </a:r>
          </a:p>
          <a:p>
            <a:pPr marL="628650" lvl="1" indent="-171450">
              <a:buFont typeface="Arial" panose="020B0604020202020204" pitchFamily="34" charset="0"/>
              <a:buChar char="•"/>
            </a:pPr>
            <a:r>
              <a:rPr lang="en-US" dirty="0"/>
              <a:t>Provided training</a:t>
            </a:r>
          </a:p>
          <a:p>
            <a:pPr marL="628650" lvl="1" indent="-171450">
              <a:buFont typeface="Arial" panose="020B0604020202020204" pitchFamily="34" charset="0"/>
              <a:buChar char="•"/>
            </a:pPr>
            <a:r>
              <a:rPr lang="en-US" dirty="0"/>
              <a:t>Provided a clear definition of roles</a:t>
            </a:r>
          </a:p>
          <a:p>
            <a:pPr marL="628650" lvl="1" indent="-171450">
              <a:buFont typeface="Arial" panose="020B0604020202020204" pitchFamily="34" charset="0"/>
              <a:buChar char="•"/>
            </a:pPr>
            <a:r>
              <a:rPr lang="en-US" dirty="0"/>
              <a:t>Discussed workflow/process</a:t>
            </a:r>
          </a:p>
          <a:p>
            <a:pPr marL="628650" lvl="1" indent="-171450">
              <a:buFont typeface="Arial" panose="020B0604020202020204" pitchFamily="34" charset="0"/>
              <a:buChar char="•"/>
            </a:pPr>
            <a:r>
              <a:rPr lang="en-US" dirty="0"/>
              <a:t>Obtained</a:t>
            </a:r>
            <a:r>
              <a:rPr lang="en-US" baseline="0" dirty="0"/>
              <a:t> s</a:t>
            </a:r>
            <a:r>
              <a:rPr lang="en-US" dirty="0"/>
              <a:t>taff input/challenges</a:t>
            </a:r>
          </a:p>
          <a:p>
            <a:pPr marL="628650" lvl="1" indent="-171450">
              <a:buFont typeface="Arial" panose="020B0604020202020204" pitchFamily="34" charset="0"/>
              <a:buChar char="•"/>
            </a:pPr>
            <a:r>
              <a:rPr lang="en-US" dirty="0"/>
              <a:t>Opened discussion</a:t>
            </a:r>
          </a:p>
          <a:p>
            <a:pPr marL="628650" lvl="1" indent="-171450">
              <a:buFont typeface="Arial" panose="020B0604020202020204" pitchFamily="34" charset="0"/>
              <a:buChar char="•"/>
            </a:pPr>
            <a:r>
              <a:rPr lang="en-US" dirty="0"/>
              <a:t>Resolved issues together</a:t>
            </a:r>
          </a:p>
          <a:p>
            <a:pPr marL="628650" lvl="1" indent="-171450">
              <a:buFont typeface="Arial" panose="020B0604020202020204" pitchFamily="34" charset="0"/>
              <a:buChar char="•"/>
            </a:pPr>
            <a:r>
              <a:rPr lang="en-US" dirty="0"/>
              <a:t>Agreed as a group to implement the change</a:t>
            </a:r>
          </a:p>
          <a:p>
            <a:pPr marL="628650" lvl="1" indent="-171450">
              <a:buFont typeface="Arial" panose="020B0604020202020204" pitchFamily="34" charset="0"/>
              <a:buChar char="•"/>
            </a:pPr>
            <a:r>
              <a:rPr lang="en-US" dirty="0"/>
              <a:t>Re-evaluated regularly to make adjustments as necessary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20</a:t>
            </a:fld>
            <a:endParaRPr lang="en-US"/>
          </a:p>
        </p:txBody>
      </p:sp>
    </p:spTree>
    <p:extLst>
      <p:ext uri="{BB962C8B-B14F-4D97-AF65-F5344CB8AC3E}">
        <p14:creationId xmlns:p14="http://schemas.microsoft.com/office/powerpoint/2010/main" val="539766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Drawing</a:t>
            </a:r>
            <a:r>
              <a:rPr lang="en-US" baseline="0" dirty="0"/>
              <a:t> from the experience of Title X network providers, the Family Planning National Training Center has developed an implementation guide to support family planning providers to provide methods same-visit.</a:t>
            </a:r>
          </a:p>
          <a:p>
            <a:pPr marL="171450" indent="-171450">
              <a:buFont typeface="Arial" panose="020B0604020202020204" pitchFamily="34" charset="0"/>
              <a:buChar char="•"/>
            </a:pPr>
            <a:r>
              <a:rPr lang="en-US" baseline="0" dirty="0"/>
              <a:t>It is available online as an interactive webpage, or for download to print if you prefer.</a:t>
            </a:r>
          </a:p>
        </p:txBody>
      </p:sp>
      <p:sp>
        <p:nvSpPr>
          <p:cNvPr id="4" name="Slide Number Placeholder 3"/>
          <p:cNvSpPr>
            <a:spLocks noGrp="1"/>
          </p:cNvSpPr>
          <p:nvPr>
            <p:ph type="sldNum" sz="quarter" idx="10"/>
          </p:nvPr>
        </p:nvSpPr>
        <p:spPr/>
        <p:txBody>
          <a:bodyPr/>
          <a:lstStyle/>
          <a:p>
            <a:fld id="{FD8EE5FB-A010-43BD-A904-58D8F3D60345}" type="slidenum">
              <a:rPr lang="en-US" smtClean="0"/>
              <a:t>21</a:t>
            </a:fld>
            <a:endParaRPr lang="en-US"/>
          </a:p>
        </p:txBody>
      </p:sp>
    </p:spTree>
    <p:extLst>
      <p:ext uri="{BB962C8B-B14F-4D97-AF65-F5344CB8AC3E}">
        <p14:creationId xmlns:p14="http://schemas.microsoft.com/office/powerpoint/2010/main" val="3717597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marR="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guide offers suggested action steps, tools, and other resources inspired by family planning providers offering the full range of methods same-visit. Title X grantees and service site staff such as managers and clinicians may find this guide and associated tools useful as they begin—or streamline—offering same-visit contraception. The tools and resources in this guide can be used in any order according to needs and priorities.</a:t>
            </a:r>
            <a:endParaRPr lang="en-US" dirty="0"/>
          </a:p>
          <a:p>
            <a:pPr marL="181240" indent="-181240">
              <a:buFont typeface="Arial" panose="020B0604020202020204" pitchFamily="34" charset="0"/>
              <a:buChar char="•"/>
            </a:pPr>
            <a:r>
              <a:rPr lang="en-US" baseline="0" dirty="0"/>
              <a:t>The guide is organized into 3 sections with overarching strategies. </a:t>
            </a:r>
          </a:p>
          <a:p>
            <a:pPr marL="638440" lvl="1" indent="-181240">
              <a:buFont typeface="Arial" panose="020B0604020202020204" pitchFamily="34" charset="0"/>
              <a:buChar char="•"/>
            </a:pPr>
            <a:r>
              <a:rPr lang="en-US" b="0" baseline="0" dirty="0"/>
              <a:t>Strategy 1: Stock devices and make supplies readily available.</a:t>
            </a:r>
          </a:p>
          <a:p>
            <a:pPr marL="664546" lvl="1" indent="-181240">
              <a:buFont typeface="Arial" panose="020B0604020202020204" pitchFamily="34" charset="0"/>
              <a:buChar char="•"/>
            </a:pPr>
            <a:r>
              <a:rPr lang="en-US" b="0" baseline="0" dirty="0"/>
              <a:t>Strategy 2: A</a:t>
            </a:r>
            <a:r>
              <a:rPr lang="en-US" sz="1300" dirty="0">
                <a:latin typeface="Calibri Light" panose="020F0302020204030204" pitchFamily="34" charset="0"/>
              </a:rPr>
              <a:t>djust systems for efficient and sustainable service delivery.</a:t>
            </a:r>
          </a:p>
          <a:p>
            <a:pPr marL="664546" lvl="1" indent="-181240">
              <a:buFont typeface="Arial" panose="020B0604020202020204" pitchFamily="34" charset="0"/>
              <a:buChar char="•"/>
            </a:pPr>
            <a:r>
              <a:rPr lang="en-US" b="0" baseline="0" dirty="0"/>
              <a:t>Strategy 3: </a:t>
            </a:r>
            <a:r>
              <a:rPr lang="en-US" sz="1300" dirty="0">
                <a:latin typeface="Calibri Light" panose="020F0302020204030204" pitchFamily="34" charset="0"/>
              </a:rPr>
              <a:t>Involve all staff through training and support.</a:t>
            </a:r>
          </a:p>
          <a:p>
            <a:pPr marL="181240" marR="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latin typeface="Calibri Light" panose="020F0302020204030204" pitchFamily="34" charset="0"/>
              </a:rPr>
              <a:t>Within each strategy are action steps and supportive tools to help providers implement these steps. </a:t>
            </a:r>
          </a:p>
        </p:txBody>
      </p:sp>
      <p:sp>
        <p:nvSpPr>
          <p:cNvPr id="4" name="Slide Number Placeholder 3"/>
          <p:cNvSpPr>
            <a:spLocks noGrp="1"/>
          </p:cNvSpPr>
          <p:nvPr>
            <p:ph type="sldNum" sz="quarter" idx="10"/>
          </p:nvPr>
        </p:nvSpPr>
        <p:spPr/>
        <p:txBody>
          <a:bodyPr/>
          <a:lstStyle/>
          <a:p>
            <a:fld id="{FD8EE5FB-A010-43BD-A904-58D8F3D60345}" type="slidenum">
              <a:rPr lang="en-US" smtClean="0"/>
              <a:t>22</a:t>
            </a:fld>
            <a:endParaRPr lang="en-US"/>
          </a:p>
        </p:txBody>
      </p:sp>
    </p:spTree>
    <p:extLst>
      <p:ext uri="{BB962C8B-B14F-4D97-AF65-F5344CB8AC3E}">
        <p14:creationId xmlns:p14="http://schemas.microsoft.com/office/powerpoint/2010/main" val="3880999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The</a:t>
            </a:r>
            <a:r>
              <a:rPr lang="en-US" baseline="0" dirty="0"/>
              <a:t> first strategy is to</a:t>
            </a:r>
            <a:r>
              <a:rPr lang="en-US" dirty="0"/>
              <a:t> stock devices and mak</a:t>
            </a:r>
            <a:r>
              <a:rPr lang="en-US" baseline="0" dirty="0"/>
              <a:t>e supplies readily available. This includes: </a:t>
            </a:r>
          </a:p>
          <a:p>
            <a:pPr marL="664546" lvl="1" indent="-181240">
              <a:buFont typeface="Arial" panose="020B0604020202020204" pitchFamily="34" charset="0"/>
              <a:buChar char="•"/>
            </a:pPr>
            <a:r>
              <a:rPr lang="en-US" sz="1300" dirty="0"/>
              <a:t>Stock the full range of methods, including at least one of each provider-dependent method (i.e., hormonal IUD, copper IUD, implant, and injectable). </a:t>
            </a:r>
          </a:p>
          <a:p>
            <a:pPr marL="664546" lvl="1" indent="-181240" fontAlgn="base">
              <a:buFont typeface="Arial" panose="020B0604020202020204" pitchFamily="34" charset="0"/>
              <a:buChar char="•"/>
            </a:pPr>
            <a:r>
              <a:rPr lang="en-US" sz="1300" dirty="0"/>
              <a:t>Keep supplies for IUD and implant insertions and removals in exam rooms (e.g., in kits or a portable caddy).</a:t>
            </a:r>
          </a:p>
          <a:p>
            <a:pPr marL="664546" lvl="1" indent="-181240" fontAlgn="base">
              <a:buFont typeface="Arial" panose="020B0604020202020204" pitchFamily="34" charset="0"/>
              <a:buChar char="•"/>
            </a:pPr>
            <a:r>
              <a:rPr lang="en-US" sz="1300" dirty="0"/>
              <a:t>Develop a system to maintain sufficient stock of contraceptive methods to avoid having too much or too little stock.</a:t>
            </a:r>
          </a:p>
          <a:p>
            <a:pPr marL="207346" lvl="0" indent="-181240" fontAlgn="base">
              <a:buFont typeface="Arial" panose="020B0604020202020204" pitchFamily="34" charset="0"/>
              <a:buChar char="•"/>
            </a:pPr>
            <a:r>
              <a:rPr lang="en-US" b="0" u="none" baseline="0" dirty="0"/>
              <a:t>Consider at your own site: </a:t>
            </a:r>
            <a:r>
              <a:rPr lang="en-US" b="0" baseline="0" dirty="0"/>
              <a:t>Which of these strategies do we already do? </a:t>
            </a:r>
            <a:r>
              <a:rPr lang="en-US" sz="1300" dirty="0"/>
              <a:t>Which strategies are we not already doing, but could, with a small amount of difficulty, implement?</a:t>
            </a:r>
            <a:r>
              <a:rPr lang="en-US" sz="1300" baseline="0" dirty="0"/>
              <a:t> </a:t>
            </a:r>
            <a:endParaRPr lang="en-US" sz="1300" dirty="0"/>
          </a:p>
        </p:txBody>
      </p:sp>
      <p:sp>
        <p:nvSpPr>
          <p:cNvPr id="4" name="Slide Number Placeholder 3"/>
          <p:cNvSpPr>
            <a:spLocks noGrp="1"/>
          </p:cNvSpPr>
          <p:nvPr>
            <p:ph type="sldNum" sz="quarter" idx="10"/>
          </p:nvPr>
        </p:nvSpPr>
        <p:spPr/>
        <p:txBody>
          <a:bodyPr/>
          <a:lstStyle/>
          <a:p>
            <a:fld id="{909E0D4A-E176-4E8F-9B57-59CC52585B21}" type="slidenum">
              <a:rPr lang="en-US" smtClean="0"/>
              <a:t>23</a:t>
            </a:fld>
            <a:endParaRPr lang="en-US"/>
          </a:p>
        </p:txBody>
      </p:sp>
    </p:spTree>
    <p:extLst>
      <p:ext uri="{BB962C8B-B14F-4D97-AF65-F5344CB8AC3E}">
        <p14:creationId xmlns:p14="http://schemas.microsoft.com/office/powerpoint/2010/main" val="2353254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a:t>
            </a:r>
            <a:r>
              <a:rPr lang="en-US" baseline="0" dirty="0"/>
              <a:t> two examples of tools in this section</a:t>
            </a:r>
          </a:p>
          <a:p>
            <a:pPr marL="171450" indent="-171450">
              <a:buFont typeface="Arial" panose="020B0604020202020204" pitchFamily="34" charset="0"/>
              <a:buChar char="•"/>
            </a:pPr>
            <a:r>
              <a:rPr lang="en-US" baseline="0" dirty="0"/>
              <a:t>On the left is an editable list of supplies needed for insertions and removals of IUDs and implants. This can be used as a checklist to ensure that the exam rooms are stocked with the necessary supplies to expedite same-visit insertions. This was adapted from a checklist from Unity in DC.</a:t>
            </a:r>
          </a:p>
          <a:p>
            <a:pPr marL="171450" indent="-171450">
              <a:buFont typeface="Arial" panose="020B0604020202020204" pitchFamily="34" charset="0"/>
              <a:buChar char="•"/>
            </a:pPr>
            <a:r>
              <a:rPr lang="en-US" baseline="0" dirty="0"/>
              <a:t>On the right is a calculator that is an Excel file which you can use to forecast demand for a method if you are not already stocking it. The same file also includes a tab to help with monitoring of stock and to determine how much of a method to order based on the stock on hand and prior utilization.</a:t>
            </a:r>
          </a:p>
          <a:p>
            <a:pPr marL="171450" indent="-171450">
              <a:buFont typeface="Arial" panose="020B0604020202020204" pitchFamily="34" charset="0"/>
              <a:buChar char="•"/>
            </a:pPr>
            <a:r>
              <a:rPr lang="en-US" baseline="0" dirty="0"/>
              <a:t>Other tools available in this section include: a checklist of which methods should be available on site (i.e. at least one type of each category of methods); a one pager on how to order and obtain discounts for each LARC method; and FAQs on the 340B drug pricing program.</a:t>
            </a:r>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24</a:t>
            </a:fld>
            <a:endParaRPr lang="en-US"/>
          </a:p>
        </p:txBody>
      </p:sp>
    </p:spTree>
    <p:extLst>
      <p:ext uri="{BB962C8B-B14F-4D97-AF65-F5344CB8AC3E}">
        <p14:creationId xmlns:p14="http://schemas.microsoft.com/office/powerpoint/2010/main" val="2821408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dirty="0"/>
              <a:t>The</a:t>
            </a:r>
            <a:r>
              <a:rPr lang="en-US" baseline="0" dirty="0"/>
              <a:t> second strategy is to </a:t>
            </a:r>
            <a:r>
              <a:rPr lang="en-US" dirty="0"/>
              <a:t>adjust clinic</a:t>
            </a:r>
            <a:r>
              <a:rPr lang="en-US" baseline="0" dirty="0"/>
              <a:t> systems for</a:t>
            </a:r>
            <a:r>
              <a:rPr lang="en-US" b="0" baseline="0" dirty="0"/>
              <a:t> </a:t>
            </a:r>
            <a:r>
              <a:rPr lang="en-US" sz="1300" dirty="0">
                <a:latin typeface="Calibri Light" panose="020F0302020204030204" pitchFamily="34" charset="0"/>
              </a:rPr>
              <a:t>efficient and sustainable service delivery.</a:t>
            </a:r>
            <a:r>
              <a:rPr lang="en-US" baseline="0" dirty="0"/>
              <a:t> This includes things like:</a:t>
            </a:r>
          </a:p>
          <a:p>
            <a:pPr marL="638440" lvl="1" indent="-181240" defTabSz="966612">
              <a:buFont typeface="Arial" panose="020B0604020202020204" pitchFamily="34" charset="0"/>
              <a:buChar char="•"/>
              <a:defRPr/>
            </a:pPr>
            <a:r>
              <a:rPr lang="en-US" sz="1300" dirty="0"/>
              <a:t>Adopting a policy that supports same-visit provision of all methods. – This is really important foundation</a:t>
            </a:r>
            <a:r>
              <a:rPr lang="en-US" sz="1300" baseline="0" dirty="0"/>
              <a:t> on which other strategies can be built around.</a:t>
            </a:r>
            <a:endParaRPr lang="en-US" sz="1300" dirty="0"/>
          </a:p>
          <a:p>
            <a:pPr marL="664546" lvl="1" indent="-181240" fontAlgn="base">
              <a:buFont typeface="Arial" panose="020B0604020202020204" pitchFamily="34" charset="0"/>
              <a:buChar char="•"/>
            </a:pPr>
            <a:r>
              <a:rPr lang="en-US" sz="1300" dirty="0"/>
              <a:t>You may need to make adjustments to the schedule if necessary (e.g., block appointments, eliminate double booking, use one appointment length) to enable flexibility for same-visit provision. This may include eliminating designated appointment slots for IUD and implant insertions, and streamlining the appointment schedule (eliminating double booking, using one standard appointment length).</a:t>
            </a:r>
          </a:p>
          <a:p>
            <a:pPr marL="664546" lvl="1" indent="-181240" fontAlgn="base">
              <a:buFont typeface="Arial" panose="020B0604020202020204" pitchFamily="34" charset="0"/>
              <a:buChar char="•"/>
            </a:pPr>
            <a:r>
              <a:rPr lang="en-US" sz="1300" dirty="0"/>
              <a:t>You</a:t>
            </a:r>
            <a:r>
              <a:rPr lang="en-US" sz="1300" baseline="0" dirty="0"/>
              <a:t> may also need to m</a:t>
            </a:r>
            <a:r>
              <a:rPr lang="en-US" sz="1300" dirty="0"/>
              <a:t>ake changes as necessary to the clinic workflow (e.g., reduce number of client stops, eliminate duplication of effort, increase efficiency of client flow) to ensure same-visit integration does not increase client cycle time.</a:t>
            </a:r>
            <a:endParaRPr lang="en-US" b="0" i="1" baseline="0" dirty="0"/>
          </a:p>
        </p:txBody>
      </p:sp>
      <p:sp>
        <p:nvSpPr>
          <p:cNvPr id="4" name="Slide Number Placeholder 3"/>
          <p:cNvSpPr>
            <a:spLocks noGrp="1"/>
          </p:cNvSpPr>
          <p:nvPr>
            <p:ph type="sldNum" sz="quarter" idx="10"/>
          </p:nvPr>
        </p:nvSpPr>
        <p:spPr/>
        <p:txBody>
          <a:bodyPr/>
          <a:lstStyle/>
          <a:p>
            <a:fld id="{909E0D4A-E176-4E8F-9B57-59CC52585B21}" type="slidenum">
              <a:rPr lang="en-US" smtClean="0"/>
              <a:t>25</a:t>
            </a:fld>
            <a:endParaRPr lang="en-US"/>
          </a:p>
        </p:txBody>
      </p:sp>
    </p:spTree>
    <p:extLst>
      <p:ext uri="{BB962C8B-B14F-4D97-AF65-F5344CB8AC3E}">
        <p14:creationId xmlns:p14="http://schemas.microsoft.com/office/powerpoint/2010/main" val="2454625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a:t>
            </a:r>
            <a:r>
              <a:rPr lang="en-US" baseline="0" dirty="0"/>
              <a:t> two examples of tools in this section</a:t>
            </a:r>
          </a:p>
          <a:p>
            <a:pPr marL="171450" indent="-171450">
              <a:buFont typeface="Arial" panose="020B0604020202020204" pitchFamily="34" charset="0"/>
              <a:buChar char="•"/>
            </a:pPr>
            <a:r>
              <a:rPr lang="en-US" baseline="0" dirty="0"/>
              <a:t>On the left is a sample policy that supports same-visit provision. It is editable so you can adapt it for your site. It was originally developed by a healthcare provider in New York City.</a:t>
            </a:r>
          </a:p>
          <a:p>
            <a:pPr marL="171450" indent="-171450">
              <a:buFont typeface="Arial" panose="020B0604020202020204" pitchFamily="34" charset="0"/>
              <a:buChar char="•"/>
            </a:pPr>
            <a:r>
              <a:rPr lang="en-US" baseline="0" dirty="0"/>
              <a:t>On the right is an excel tool that you can use to conduct a time study to see how long IUD and implant insertions take and this tool can also help you consider what, if any, schedule adjustments might need to be made in order to provide methods same-visit.</a:t>
            </a:r>
          </a:p>
        </p:txBody>
      </p:sp>
      <p:sp>
        <p:nvSpPr>
          <p:cNvPr id="4" name="Slide Number Placeholder 3"/>
          <p:cNvSpPr>
            <a:spLocks noGrp="1"/>
          </p:cNvSpPr>
          <p:nvPr>
            <p:ph type="sldNum" sz="quarter" idx="10"/>
          </p:nvPr>
        </p:nvSpPr>
        <p:spPr/>
        <p:txBody>
          <a:bodyPr/>
          <a:lstStyle/>
          <a:p>
            <a:fld id="{FD8EE5FB-A010-43BD-A904-58D8F3D60345}" type="slidenum">
              <a:rPr lang="en-US" smtClean="0"/>
              <a:t>26</a:t>
            </a:fld>
            <a:endParaRPr lang="en-US"/>
          </a:p>
        </p:txBody>
      </p:sp>
    </p:spTree>
    <p:extLst>
      <p:ext uri="{BB962C8B-B14F-4D97-AF65-F5344CB8AC3E}">
        <p14:creationId xmlns:p14="http://schemas.microsoft.com/office/powerpoint/2010/main" val="2066818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a:t>In</a:t>
            </a:r>
            <a:r>
              <a:rPr lang="en-US" altLang="en-US" baseline="0" dirty="0"/>
              <a:t> addition, there are lots of tools to help you improve clinic efficiency. There is a clinic flow checklist, and also a link to this dashboard –clinicefficiency.com– where you can e</a:t>
            </a:r>
            <a:r>
              <a:rPr lang="en-US" altLang="en-US" dirty="0"/>
              <a:t>nter data for staff utilization and productivity, clinic flow, and patient experience and you can track and visualize that data.</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377FD9D-10A3-4A3A-B8E0-BED4E197E68A}" type="slidenum">
              <a:rPr lang="en-US" altLang="en-US"/>
              <a:pPr eaLnBrk="1" hangingPunct="1">
                <a:spcBef>
                  <a:spcPct val="0"/>
                </a:spcBef>
              </a:pPr>
              <a:t>27</a:t>
            </a:fld>
            <a:endParaRPr lang="en-US" altLang="en-US"/>
          </a:p>
        </p:txBody>
      </p:sp>
    </p:spTree>
    <p:extLst>
      <p:ext uri="{BB962C8B-B14F-4D97-AF65-F5344CB8AC3E}">
        <p14:creationId xmlns:p14="http://schemas.microsoft.com/office/powerpoint/2010/main" val="1732060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200" dirty="0"/>
              <a:t>Finally, we hear</a:t>
            </a:r>
            <a:r>
              <a:rPr lang="en-US" sz="1200" baseline="0" dirty="0"/>
              <a:t> consistently from Title X providers that this has </a:t>
            </a:r>
            <a:r>
              <a:rPr lang="en-US" sz="1200" dirty="0"/>
              <a:t>to be a team effort! </a:t>
            </a:r>
          </a:p>
          <a:p>
            <a:pPr marL="181240" indent="-181240">
              <a:buFont typeface="Arial" panose="020B0604020202020204" pitchFamily="34" charset="0"/>
              <a:buChar char="•"/>
            </a:pPr>
            <a:r>
              <a:rPr lang="en-US" sz="1200" dirty="0"/>
              <a:t>Clinicians may need additional</a:t>
            </a:r>
            <a:r>
              <a:rPr lang="en-US" sz="1200" baseline="0" dirty="0"/>
              <a:t> training and support around c</a:t>
            </a:r>
            <a:r>
              <a:rPr lang="en-US" sz="1200" dirty="0">
                <a:solidFill>
                  <a:schemeClr val="accent6"/>
                </a:solidFill>
              </a:rPr>
              <a:t>urrent standards of care for provision of contraceptive services,</a:t>
            </a:r>
            <a:r>
              <a:rPr lang="en-US" sz="1200" baseline="0" dirty="0">
                <a:solidFill>
                  <a:schemeClr val="accent6"/>
                </a:solidFill>
              </a:rPr>
              <a:t> h</a:t>
            </a:r>
            <a:r>
              <a:rPr lang="en-US" sz="1200" dirty="0">
                <a:solidFill>
                  <a:schemeClr val="accent6"/>
                </a:solidFill>
              </a:rPr>
              <a:t>ow to insert and remove the full range of LARC methods,</a:t>
            </a:r>
            <a:r>
              <a:rPr lang="en-US" sz="1200" baseline="0" dirty="0">
                <a:solidFill>
                  <a:schemeClr val="accent6"/>
                </a:solidFill>
              </a:rPr>
              <a:t> and job aids (like those about </a:t>
            </a:r>
            <a:r>
              <a:rPr lang="en-US" sz="1200" dirty="0">
                <a:solidFill>
                  <a:schemeClr val="accent6"/>
                </a:solidFill>
              </a:rPr>
              <a:t>Quick Start)</a:t>
            </a:r>
            <a:r>
              <a:rPr lang="en-US" sz="1200" baseline="0" dirty="0">
                <a:solidFill>
                  <a:schemeClr val="accent6"/>
                </a:solidFill>
              </a:rPr>
              <a:t> </a:t>
            </a:r>
            <a:r>
              <a:rPr lang="en-US" sz="1200" dirty="0">
                <a:solidFill>
                  <a:schemeClr val="accent6"/>
                </a:solidFill>
              </a:rPr>
              <a:t>in exam rooms for quick reference guides.</a:t>
            </a:r>
          </a:p>
          <a:p>
            <a:pPr marL="181240" indent="-181240">
              <a:buFont typeface="Arial" panose="020B0604020202020204" pitchFamily="34" charset="0"/>
              <a:buChar char="•"/>
            </a:pPr>
            <a:r>
              <a:rPr lang="en-US" sz="1200" dirty="0"/>
              <a:t>Administrative and support staff may need additional support to r</a:t>
            </a:r>
            <a:r>
              <a:rPr lang="en-US" sz="1200" dirty="0">
                <a:solidFill>
                  <a:schemeClr val="accent6"/>
                </a:solidFill>
              </a:rPr>
              <a:t>espond to clients’ frequently asked questions about obtaining methods, including receiving methods same-visit</a:t>
            </a:r>
          </a:p>
          <a:p>
            <a:pPr marL="181240" indent="-181240">
              <a:buFont typeface="Arial" panose="020B0604020202020204" pitchFamily="34" charset="0"/>
              <a:buChar char="•"/>
            </a:pPr>
            <a:r>
              <a:rPr lang="en-US" sz="1200" dirty="0"/>
              <a:t>Staff responsible for billing and coding may need support around a</a:t>
            </a:r>
            <a:r>
              <a:rPr lang="en-US" sz="1200" dirty="0">
                <a:solidFill>
                  <a:schemeClr val="accent6"/>
                </a:solidFill>
              </a:rPr>
              <a:t>ccurate coding for same-visit services. </a:t>
            </a:r>
          </a:p>
          <a:p>
            <a:pPr marL="181240" indent="-181240">
              <a:buFont typeface="Arial" panose="020B0604020202020204" pitchFamily="34" charset="0"/>
              <a:buChar char="•"/>
            </a:pPr>
            <a:r>
              <a:rPr lang="en-US" sz="1200" dirty="0">
                <a:solidFill>
                  <a:schemeClr val="accent6"/>
                </a:solidFill>
              </a:rPr>
              <a:t>The important thing is that everyone has a role to play in providing methods same-visit, and this is not just going to fall on one person or role.</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a:t>Consider at your own site: </a:t>
            </a:r>
            <a:r>
              <a:rPr lang="en-US" sz="1200" b="0" baseline="0" dirty="0"/>
              <a:t>Which of these strategies do we already do? </a:t>
            </a:r>
            <a:r>
              <a:rPr lang="en-US" sz="1200" dirty="0"/>
              <a:t>Which strategies are we not already doing, but could, with a small amount of difficulty, implement?</a:t>
            </a:r>
            <a:r>
              <a:rPr lang="en-US" sz="1200" baseline="0" dirty="0"/>
              <a:t> </a:t>
            </a:r>
            <a:endParaRPr lang="en-US" sz="1200" dirty="0"/>
          </a:p>
        </p:txBody>
      </p:sp>
      <p:sp>
        <p:nvSpPr>
          <p:cNvPr id="4" name="Slide Number Placeholder 3"/>
          <p:cNvSpPr>
            <a:spLocks noGrp="1"/>
          </p:cNvSpPr>
          <p:nvPr>
            <p:ph type="sldNum" sz="quarter" idx="10"/>
          </p:nvPr>
        </p:nvSpPr>
        <p:spPr/>
        <p:txBody>
          <a:bodyPr/>
          <a:lstStyle/>
          <a:p>
            <a:fld id="{909E0D4A-E176-4E8F-9B57-59CC52585B21}" type="slidenum">
              <a:rPr lang="en-US" smtClean="0"/>
              <a:t>28</a:t>
            </a:fld>
            <a:endParaRPr lang="en-US"/>
          </a:p>
        </p:txBody>
      </p:sp>
    </p:spTree>
    <p:extLst>
      <p:ext uri="{BB962C8B-B14F-4D97-AF65-F5344CB8AC3E}">
        <p14:creationId xmlns:p14="http://schemas.microsoft.com/office/powerpoint/2010/main" val="2454625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already</a:t>
            </a:r>
            <a:r>
              <a:rPr lang="en-US" baseline="0" dirty="0"/>
              <a:t> showed you some of the resources to support clinicians including the palm card (on how to be reasonably certain a patient is not pregnant) and the Quick Start Algorithm developed by Reproductive Health Access Project</a:t>
            </a:r>
          </a:p>
          <a:p>
            <a:pPr marL="171450" indent="-171450">
              <a:buFont typeface="Arial" panose="020B0604020202020204" pitchFamily="34" charset="0"/>
              <a:buChar char="•"/>
            </a:pPr>
            <a:r>
              <a:rPr lang="en-US" dirty="0"/>
              <a:t>Here are</a:t>
            </a:r>
            <a:r>
              <a:rPr lang="en-US" baseline="0" dirty="0"/>
              <a:t> two examples of other tools in this section</a:t>
            </a:r>
          </a:p>
          <a:p>
            <a:pPr marL="171450" indent="-171450">
              <a:buFont typeface="Arial" panose="020B0604020202020204" pitchFamily="34" charset="0"/>
              <a:buChar char="•"/>
            </a:pPr>
            <a:r>
              <a:rPr lang="en-US" baseline="0" dirty="0"/>
              <a:t>We know there are lots of questions about reimbursement of same-visit services. We know of a lot of sites that are billing and getting reimbursed adequately for methods provided same-visit, when coding modifiers are used</a:t>
            </a:r>
          </a:p>
          <a:p>
            <a:pPr marL="171450" indent="-171450">
              <a:buFont typeface="Arial" panose="020B0604020202020204" pitchFamily="34" charset="0"/>
              <a:buChar char="•"/>
            </a:pPr>
            <a:r>
              <a:rPr lang="en-US" baseline="0" dirty="0"/>
              <a:t>On the left is a section of the overview of coding modifiers.</a:t>
            </a:r>
          </a:p>
          <a:p>
            <a:pPr marL="171450" indent="-171450">
              <a:buFont typeface="Arial" panose="020B0604020202020204" pitchFamily="34" charset="0"/>
              <a:buChar char="•"/>
            </a:pPr>
            <a:r>
              <a:rPr lang="en-US" baseline="0" dirty="0"/>
              <a:t>On the right c</a:t>
            </a:r>
            <a:r>
              <a:rPr lang="en-US" sz="1200" b="0" i="0" u="none" strike="noStrike" kern="1200" baseline="0" dirty="0">
                <a:solidFill>
                  <a:schemeClr val="tx1"/>
                </a:solidFill>
                <a:latin typeface="+mn-lt"/>
                <a:ea typeface="+mn-ea"/>
                <a:cs typeface="+mn-cs"/>
              </a:rPr>
              <a:t>ommon same-visit coding scenarios, with associated sample CPT and ICD-10 diagnosis codes, for providers, billers, and coders to use as examples of appropriate coding scenarios.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Other resources to support billing and reimbursement include a palm card with coding modifiers and a tracking tool to help you keep track of reimbursement, by device and insurance type.</a:t>
            </a:r>
            <a:endParaRPr lang="en-US" baseline="0" dirty="0"/>
          </a:p>
        </p:txBody>
      </p:sp>
      <p:sp>
        <p:nvSpPr>
          <p:cNvPr id="4" name="Slide Number Placeholder 3"/>
          <p:cNvSpPr>
            <a:spLocks noGrp="1"/>
          </p:cNvSpPr>
          <p:nvPr>
            <p:ph type="sldNum" sz="quarter" idx="10"/>
          </p:nvPr>
        </p:nvSpPr>
        <p:spPr/>
        <p:txBody>
          <a:bodyPr/>
          <a:lstStyle/>
          <a:p>
            <a:fld id="{FD8EE5FB-A010-43BD-A904-58D8F3D60345}" type="slidenum">
              <a:rPr lang="en-US" smtClean="0"/>
              <a:t>29</a:t>
            </a:fld>
            <a:endParaRPr lang="en-US"/>
          </a:p>
        </p:txBody>
      </p:sp>
    </p:spTree>
    <p:extLst>
      <p:ext uri="{BB962C8B-B14F-4D97-AF65-F5344CB8AC3E}">
        <p14:creationId xmlns:p14="http://schemas.microsoft.com/office/powerpoint/2010/main" val="293617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aseline="0" dirty="0"/>
              <a:t>Here’s what you can expect for today’s webinar. </a:t>
            </a:r>
          </a:p>
          <a:p>
            <a:pPr marL="638440" lvl="1" indent="-181240">
              <a:buFont typeface="Arial" panose="020B0604020202020204" pitchFamily="34" charset="0"/>
              <a:buChar char="•"/>
            </a:pPr>
            <a:r>
              <a:rPr lang="en-US" baseline="0" dirty="0"/>
              <a:t>We will start with a review of </a:t>
            </a:r>
            <a:r>
              <a:rPr lang="en-US" b="0" dirty="0"/>
              <a:t>the rationale for providing methods during the same visit initially requested by the client (i.e., same-visit), which is now</a:t>
            </a:r>
            <a:r>
              <a:rPr lang="en-US" b="0" baseline="0" dirty="0"/>
              <a:t> a best practice recommendation</a:t>
            </a:r>
            <a:endParaRPr lang="en-US" b="0" dirty="0"/>
          </a:p>
          <a:p>
            <a:pPr marL="664546" lvl="1" indent="-181240">
              <a:buFont typeface="Arial" panose="020B0604020202020204" pitchFamily="34" charset="0"/>
              <a:buChar char="•"/>
            </a:pPr>
            <a:r>
              <a:rPr lang="en-US" b="0" dirty="0"/>
              <a:t>Bernadette and Erin will share their</a:t>
            </a:r>
            <a:r>
              <a:rPr lang="en-US" b="0" baseline="0" dirty="0"/>
              <a:t> experience and successful strategies for implementation. </a:t>
            </a:r>
          </a:p>
          <a:p>
            <a:pPr marL="664546" lvl="1" indent="-181240">
              <a:buFont typeface="Arial" panose="020B0604020202020204" pitchFamily="34" charset="0"/>
              <a:buChar char="•"/>
            </a:pPr>
            <a:r>
              <a:rPr lang="en-US" b="0" baseline="0" dirty="0"/>
              <a:t>Finally, we will highlight new resources that can support you to provide the full range of methods same visit, including a new Implementation Guide from the Family Planning National Training Center. </a:t>
            </a:r>
          </a:p>
        </p:txBody>
      </p:sp>
      <p:sp>
        <p:nvSpPr>
          <p:cNvPr id="4" name="Slide Number Placeholder 3"/>
          <p:cNvSpPr>
            <a:spLocks noGrp="1"/>
          </p:cNvSpPr>
          <p:nvPr>
            <p:ph type="sldNum" sz="quarter" idx="10"/>
          </p:nvPr>
        </p:nvSpPr>
        <p:spPr/>
        <p:txBody>
          <a:bodyPr/>
          <a:lstStyle/>
          <a:p>
            <a:fld id="{909E0D4A-E176-4E8F-9B57-59CC52585B21}" type="slidenum">
              <a:rPr lang="en-US" smtClean="0"/>
              <a:t>3</a:t>
            </a:fld>
            <a:endParaRPr lang="en-US"/>
          </a:p>
        </p:txBody>
      </p:sp>
    </p:spTree>
    <p:extLst>
      <p:ext uri="{BB962C8B-B14F-4D97-AF65-F5344CB8AC3E}">
        <p14:creationId xmlns:p14="http://schemas.microsoft.com/office/powerpoint/2010/main" val="3607775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Finally</a:t>
            </a:r>
            <a:r>
              <a:rPr lang="en-US" baseline="0" dirty="0"/>
              <a:t> – a couple of other tools to help with engaging staff at your site. </a:t>
            </a:r>
            <a:r>
              <a:rPr lang="en-US" sz="1200" dirty="0"/>
              <a:t>Ultimately</a:t>
            </a:r>
            <a:r>
              <a:rPr lang="en-US" sz="1200" baseline="0" dirty="0"/>
              <a:t>, as you all know, it’s the staff that need to work together to</a:t>
            </a:r>
            <a:r>
              <a:rPr lang="en-US" sz="1200" dirty="0"/>
              <a:t> make same-visit contraception a reality, and we have some resources to</a:t>
            </a:r>
            <a:r>
              <a:rPr lang="en-US" sz="1200" baseline="0" dirty="0"/>
              <a:t> support that process.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The first is a slide deck and facilitation guide to help walk a site’s staff through the process of developing an action plan. It sets the stage for why offering methods same-visit is important, your policy, and ultimately, what actions you want to take to start or streamline offering methods same-visit.</a:t>
            </a:r>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30</a:t>
            </a:fld>
            <a:endParaRPr lang="en-US"/>
          </a:p>
        </p:txBody>
      </p:sp>
    </p:spTree>
    <p:extLst>
      <p:ext uri="{BB962C8B-B14F-4D97-AF65-F5344CB8AC3E}">
        <p14:creationId xmlns:p14="http://schemas.microsoft.com/office/powerpoint/2010/main" val="3766475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aseline="0" dirty="0"/>
              <a:t>And, there are three case study videos of real sites that are already doing same-visit insertions. One profiles Southern Nevada Health District, which was profiled during this webinar. </a:t>
            </a:r>
          </a:p>
          <a:p>
            <a:pPr marL="181240" indent="-181240">
              <a:buFont typeface="Arial" panose="020B0604020202020204" pitchFamily="34" charset="0"/>
              <a:buChar char="•"/>
            </a:pPr>
            <a:r>
              <a:rPr lang="en-US" baseline="0" dirty="0"/>
              <a:t>These are great tools to show staff that success is possible!</a:t>
            </a: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31</a:t>
            </a:fld>
            <a:endParaRPr lang="en-US"/>
          </a:p>
        </p:txBody>
      </p:sp>
    </p:spTree>
    <p:extLst>
      <p:ext uri="{BB962C8B-B14F-4D97-AF65-F5344CB8AC3E}">
        <p14:creationId xmlns:p14="http://schemas.microsoft.com/office/powerpoint/2010/main" val="3802272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Again, all of these tools are available at fpntc.org/</a:t>
            </a:r>
            <a:r>
              <a:rPr lang="en-US" dirty="0" err="1"/>
              <a:t>samevisit</a:t>
            </a:r>
            <a:r>
              <a:rPr lang="en-US" baseline="0" dirty="0"/>
              <a:t> – you can either use the online, interactive version, or print it out if you prefer.</a:t>
            </a:r>
          </a:p>
        </p:txBody>
      </p:sp>
      <p:sp>
        <p:nvSpPr>
          <p:cNvPr id="4" name="Slide Number Placeholder 3"/>
          <p:cNvSpPr>
            <a:spLocks noGrp="1"/>
          </p:cNvSpPr>
          <p:nvPr>
            <p:ph type="sldNum" sz="quarter" idx="10"/>
          </p:nvPr>
        </p:nvSpPr>
        <p:spPr/>
        <p:txBody>
          <a:bodyPr/>
          <a:lstStyle/>
          <a:p>
            <a:fld id="{FD8EE5FB-A010-43BD-A904-58D8F3D60345}" type="slidenum">
              <a:rPr lang="en-US" smtClean="0"/>
              <a:t>32</a:t>
            </a:fld>
            <a:endParaRPr lang="en-US"/>
          </a:p>
        </p:txBody>
      </p:sp>
    </p:spTree>
    <p:extLst>
      <p:ext uri="{BB962C8B-B14F-4D97-AF65-F5344CB8AC3E}">
        <p14:creationId xmlns:p14="http://schemas.microsoft.com/office/powerpoint/2010/main" val="2338455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33</a:t>
            </a:fld>
            <a:endParaRPr lang="en-US"/>
          </a:p>
        </p:txBody>
      </p:sp>
    </p:spTree>
    <p:extLst>
      <p:ext uri="{BB962C8B-B14F-4D97-AF65-F5344CB8AC3E}">
        <p14:creationId xmlns:p14="http://schemas.microsoft.com/office/powerpoint/2010/main" val="1481680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300" dirty="0"/>
          </a:p>
        </p:txBody>
      </p:sp>
      <p:sp>
        <p:nvSpPr>
          <p:cNvPr id="4" name="Slide Number Placeholder 3"/>
          <p:cNvSpPr>
            <a:spLocks noGrp="1"/>
          </p:cNvSpPr>
          <p:nvPr>
            <p:ph type="sldNum" sz="quarter" idx="10"/>
          </p:nvPr>
        </p:nvSpPr>
        <p:spPr/>
        <p:txBody>
          <a:bodyPr/>
          <a:lstStyle/>
          <a:p>
            <a:fld id="{909E0D4A-E176-4E8F-9B57-59CC52585B21}" type="slidenum">
              <a:rPr lang="en-US" smtClean="0"/>
              <a:t>34</a:t>
            </a:fld>
            <a:endParaRPr lang="en-US"/>
          </a:p>
        </p:txBody>
      </p:sp>
    </p:spTree>
    <p:extLst>
      <p:ext uri="{BB962C8B-B14F-4D97-AF65-F5344CB8AC3E}">
        <p14:creationId xmlns:p14="http://schemas.microsoft.com/office/powerpoint/2010/main" val="291877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aseline="0" dirty="0"/>
              <a:t>As we start to review the rationale, let’s first make sure we’re all on the same page about what we mean when we say “same-visit provision.”</a:t>
            </a:r>
          </a:p>
          <a:p>
            <a:pPr marL="181240" indent="-181240">
              <a:buFont typeface="Arial" panose="020B0604020202020204" pitchFamily="34" charset="0"/>
              <a:buChar char="•"/>
            </a:pPr>
            <a:r>
              <a:rPr lang="en-US" baseline="0" dirty="0"/>
              <a:t>Same-visit access to methods means that during a single visit, clients can request a method and leave their visit with that selected method. That is, p</a:t>
            </a:r>
            <a:r>
              <a:rPr lang="en-US" sz="1300" dirty="0"/>
              <a:t>roviding immediate access to contraceptive methods using Quick Start, and not requiring clients to return for a separate appointment on another day or even later the same day to initiate contraception.</a:t>
            </a:r>
          </a:p>
          <a:p>
            <a:pPr marL="181240" indent="-181240">
              <a:buFont typeface="Arial" panose="020B0604020202020204" pitchFamily="34" charset="0"/>
              <a:buChar char="•"/>
            </a:pPr>
            <a:r>
              <a:rPr lang="en-US" sz="1300" baseline="0" dirty="0"/>
              <a:t>Most of you have been doing this for a long time when it comes to providing short-acting methods like the pill, patch, ring, condoms, and fertility awareness. A challenge has been providing methods same-visit for provider-dependent methods- like the IUD and implant. Thus, we will be focusing must of our discussion today on these methods; however, it’s important that all patients have access to their method of choice, regardless of what that method is. </a:t>
            </a:r>
            <a:endParaRPr lang="en-US" baseline="0" dirty="0"/>
          </a:p>
          <a:p>
            <a:pPr marL="181240" indent="-181240">
              <a:buFont typeface="Arial" panose="020B0604020202020204" pitchFamily="34" charset="0"/>
              <a:buChar char="•"/>
            </a:pPr>
            <a:r>
              <a:rPr lang="en-US" dirty="0"/>
              <a:t>This option should</a:t>
            </a:r>
            <a:r>
              <a:rPr lang="en-US" baseline="0" dirty="0"/>
              <a:t> be made available to</a:t>
            </a:r>
            <a:r>
              <a:rPr lang="en-US" dirty="0"/>
              <a:t> all clients—regardless of reason for the</a:t>
            </a:r>
            <a:r>
              <a:rPr lang="en-US" baseline="0" dirty="0"/>
              <a:t> </a:t>
            </a:r>
            <a:r>
              <a:rPr lang="en-US" dirty="0"/>
              <a:t>initial visit—and regardless</a:t>
            </a:r>
            <a:r>
              <a:rPr lang="en-US" baseline="0" dirty="0"/>
              <a:t> of method of choice; a</a:t>
            </a:r>
            <a:r>
              <a:rPr lang="en-US" dirty="0"/>
              <a:t>lthough it is not expected that all clients will choose this option, nor that it</a:t>
            </a:r>
            <a:r>
              <a:rPr lang="en-US" baseline="0" dirty="0"/>
              <a:t> will be right for everyone</a:t>
            </a:r>
            <a:r>
              <a:rPr lang="en-US" dirty="0"/>
              <a:t>.</a:t>
            </a:r>
            <a:r>
              <a:rPr lang="en-US" baseline="0" dirty="0"/>
              <a:t> </a:t>
            </a:r>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4</a:t>
            </a:fld>
            <a:endParaRPr lang="en-US"/>
          </a:p>
        </p:txBody>
      </p:sp>
    </p:spTree>
    <p:extLst>
      <p:ext uri="{BB962C8B-B14F-4D97-AF65-F5344CB8AC3E}">
        <p14:creationId xmlns:p14="http://schemas.microsoft.com/office/powerpoint/2010/main" val="400388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200" dirty="0"/>
              <a:t>Briefly – let’s recap why</a:t>
            </a:r>
            <a:r>
              <a:rPr lang="en-US" sz="1200" baseline="0" dirty="0"/>
              <a:t> this is so important. </a:t>
            </a:r>
            <a:r>
              <a:rPr lang="en-US" sz="1200" dirty="0"/>
              <a:t>There is no medical reason to routinely require multiple visits to initiate any contraceptive method if the clinician can be reasonably sure that the client is not pregnant. </a:t>
            </a:r>
          </a:p>
          <a:p>
            <a:endParaRPr lang="en-US" sz="1200" dirty="0"/>
          </a:p>
          <a:p>
            <a:r>
              <a:rPr lang="en-US" sz="1200" b="0" u="none" dirty="0"/>
              <a:t>Source (for reference)</a:t>
            </a:r>
          </a:p>
          <a:p>
            <a:pPr marL="181240" indent="-181240" fontAlgn="base">
              <a:buFont typeface="Arial" panose="020B0604020202020204" pitchFamily="34" charset="0"/>
              <a:buChar char="•"/>
            </a:pPr>
            <a:r>
              <a:rPr lang="en-US" sz="1200" dirty="0"/>
              <a:t>Curtis KM, </a:t>
            </a:r>
            <a:r>
              <a:rPr lang="en-US" sz="1200" dirty="0" err="1"/>
              <a:t>Jatlaoui</a:t>
            </a:r>
            <a:r>
              <a:rPr lang="en-US" sz="1200" dirty="0"/>
              <a:t> TC, </a:t>
            </a:r>
            <a:r>
              <a:rPr lang="en-US" sz="1200" dirty="0" err="1"/>
              <a:t>Tepper</a:t>
            </a:r>
            <a:r>
              <a:rPr lang="en-US" sz="1200" dirty="0"/>
              <a:t> NK, et al. U.S. Selected Practice Recommendations for Contraceptive Use, 2016. MMWR </a:t>
            </a:r>
            <a:r>
              <a:rPr lang="en-US" sz="1200" dirty="0" err="1"/>
              <a:t>Recomm</a:t>
            </a:r>
            <a:r>
              <a:rPr lang="en-US" sz="1200" dirty="0"/>
              <a:t> Rep 2016;65 (No. RR-4):1–66. DOI: http://dx.doi.org/10.15585/mmwr.rr6504a1</a:t>
            </a:r>
          </a:p>
          <a:p>
            <a:pPr marL="181240" indent="-181240">
              <a:buFont typeface="Arial" panose="020B0604020202020204" pitchFamily="34" charset="0"/>
              <a:buChar char="•"/>
            </a:pPr>
            <a:endParaRPr lang="en-US" sz="1200" dirty="0"/>
          </a:p>
          <a:p>
            <a:pPr marL="181240" indent="-18124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909E0D4A-E176-4E8F-9B57-59CC52585B21}" type="slidenum">
              <a:rPr lang="en-US" smtClean="0"/>
              <a:t>5</a:t>
            </a:fld>
            <a:endParaRPr lang="en-US"/>
          </a:p>
        </p:txBody>
      </p:sp>
    </p:spTree>
    <p:extLst>
      <p:ext uri="{BB962C8B-B14F-4D97-AF65-F5344CB8AC3E}">
        <p14:creationId xmlns:p14="http://schemas.microsoft.com/office/powerpoint/2010/main" val="273192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200" baseline="0" dirty="0"/>
              <a:t>The CDC’s 2016 Selected Practice Recommendations include guidelines to help clinicians be reasonably certain a client is not pregnant. </a:t>
            </a:r>
          </a:p>
          <a:p>
            <a:pPr marL="181240" indent="-181240">
              <a:buFont typeface="Arial" panose="020B0604020202020204" pitchFamily="34" charset="0"/>
              <a:buChar char="•"/>
            </a:pPr>
            <a:r>
              <a:rPr lang="en-US" sz="1200" dirty="0"/>
              <a:t>A clinician can be reasonably certain that a woman is not pregnant if she has no symptoms or signs of pregnancy and meets any one of these.</a:t>
            </a:r>
            <a:r>
              <a:rPr lang="en-US" sz="1200" baseline="0" dirty="0"/>
              <a:t> </a:t>
            </a:r>
          </a:p>
          <a:p>
            <a:pPr marL="181240" indent="-181240">
              <a:buFont typeface="Arial" panose="020B0604020202020204" pitchFamily="34" charset="0"/>
              <a:buChar char="•"/>
            </a:pPr>
            <a:r>
              <a:rPr lang="en-US" sz="1200" dirty="0"/>
              <a:t>On</a:t>
            </a:r>
            <a:r>
              <a:rPr lang="en-US" sz="1200" baseline="0" dirty="0"/>
              <a:t> the screen</a:t>
            </a:r>
            <a:r>
              <a:rPr lang="en-US" sz="1200" dirty="0"/>
              <a:t> is a Palm Card that FPNTC</a:t>
            </a:r>
            <a:r>
              <a:rPr lang="en-US" sz="1200" baseline="0" dirty="0"/>
              <a:t> developed. You can download it from our FPNTC website</a:t>
            </a:r>
            <a:r>
              <a:rPr lang="en-US" sz="1200" i="1" baseline="0" dirty="0"/>
              <a:t>. </a:t>
            </a:r>
            <a:endParaRPr lang="en-US" sz="1200" dirty="0"/>
          </a:p>
        </p:txBody>
      </p:sp>
      <p:sp>
        <p:nvSpPr>
          <p:cNvPr id="4" name="Slide Number Placeholder 3"/>
          <p:cNvSpPr>
            <a:spLocks noGrp="1"/>
          </p:cNvSpPr>
          <p:nvPr>
            <p:ph type="sldNum" sz="quarter" idx="10"/>
          </p:nvPr>
        </p:nvSpPr>
        <p:spPr/>
        <p:txBody>
          <a:bodyPr/>
          <a:lstStyle/>
          <a:p>
            <a:fld id="{FD8EE5FB-A010-43BD-A904-58D8F3D60345}" type="slidenum">
              <a:rPr lang="en-US" smtClean="0"/>
              <a:t>6</a:t>
            </a:fld>
            <a:endParaRPr lang="en-US"/>
          </a:p>
        </p:txBody>
      </p:sp>
    </p:spTree>
    <p:extLst>
      <p:ext uri="{BB962C8B-B14F-4D97-AF65-F5344CB8AC3E}">
        <p14:creationId xmlns:p14="http://schemas.microsoft.com/office/powerpoint/2010/main" val="2338385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Recent guidelines state that clients should be able to begin contraception at the time of visit rather than waiting for their next menses—or returning for another appointment—using the Quick Start method. </a:t>
            </a:r>
          </a:p>
          <a:p>
            <a:pPr marL="181240" indent="-181240">
              <a:buFont typeface="Arial" panose="020B0604020202020204" pitchFamily="34" charset="0"/>
              <a:buChar char="•"/>
            </a:pPr>
            <a:r>
              <a:rPr lang="en-US" sz="1200" dirty="0"/>
              <a:t>Although it has been common practice to require multiple appointments for methods such as the IUD or implant, in the past, CDC and ACOG recommend that clinicians initiate and provide the client’s method of choice in a single visit, unless additional testing is medically indicated. </a:t>
            </a:r>
          </a:p>
          <a:p>
            <a:pPr marL="0" indent="0">
              <a:buFont typeface="Arial" panose="020B0604020202020204" pitchFamily="34" charset="0"/>
              <a:buNone/>
            </a:pPr>
            <a:endParaRPr lang="en-US" sz="1200" dirty="0"/>
          </a:p>
          <a:p>
            <a:r>
              <a:rPr lang="en-US" sz="1200" b="0" u="none" dirty="0"/>
              <a:t>Sources (for reference)</a:t>
            </a:r>
          </a:p>
          <a:p>
            <a:pPr marL="181240" indent="-181240" fontAlgn="base">
              <a:buFont typeface="Arial" panose="020B0604020202020204" pitchFamily="34" charset="0"/>
              <a:buChar char="•"/>
            </a:pPr>
            <a:r>
              <a:rPr lang="en-US" sz="1200" dirty="0"/>
              <a:t>Gavin L, </a:t>
            </a:r>
            <a:r>
              <a:rPr lang="en-US" sz="1200" dirty="0" err="1"/>
              <a:t>Moskosky</a:t>
            </a:r>
            <a:r>
              <a:rPr lang="en-US" sz="1200" dirty="0"/>
              <a:t> S, Carter M. Providing Quality Family Planning Services: Recommendations of CDC and the U.S. Office of Population Affairs. MMWR </a:t>
            </a:r>
            <a:r>
              <a:rPr lang="en-US" sz="1200" dirty="0" err="1"/>
              <a:t>Recomm</a:t>
            </a:r>
            <a:r>
              <a:rPr lang="en-US" sz="1200" dirty="0"/>
              <a:t> Rep 2014;63 (No. RR-4):1–54</a:t>
            </a:r>
          </a:p>
          <a:p>
            <a:pPr marL="181240" indent="-181240" fontAlgn="base">
              <a:buFont typeface="Arial" panose="020B0604020202020204" pitchFamily="34" charset="0"/>
              <a:buChar char="•"/>
            </a:pPr>
            <a:r>
              <a:rPr lang="en-US" sz="1200" dirty="0"/>
              <a:t>Curtis KM, </a:t>
            </a:r>
            <a:r>
              <a:rPr lang="en-US" sz="1200" dirty="0" err="1"/>
              <a:t>Jatlaoui</a:t>
            </a:r>
            <a:r>
              <a:rPr lang="en-US" sz="1200" dirty="0"/>
              <a:t> TC, </a:t>
            </a:r>
            <a:r>
              <a:rPr lang="en-US" sz="1200" dirty="0" err="1"/>
              <a:t>Tepper</a:t>
            </a:r>
            <a:r>
              <a:rPr lang="en-US" sz="1200" dirty="0"/>
              <a:t> NK, et al. U.S. Selected Practice Recommendations for Contraceptive Use, 2016. MMWR </a:t>
            </a:r>
            <a:r>
              <a:rPr lang="en-US" sz="1200" dirty="0" err="1"/>
              <a:t>Recomm</a:t>
            </a:r>
            <a:r>
              <a:rPr lang="en-US" sz="1200" dirty="0"/>
              <a:t> Rep 2016;65 (No. RR-4):1–66. DOI: http://dx.doi.org/10.15585/mmwr.rr6504a1</a:t>
            </a:r>
          </a:p>
          <a:p>
            <a:pPr marL="181240" indent="-181240" fontAlgn="base">
              <a:buFont typeface="Arial" panose="020B0604020202020204" pitchFamily="34" charset="0"/>
              <a:buChar char="•"/>
            </a:pPr>
            <a:r>
              <a:rPr lang="en-US" sz="1200" dirty="0"/>
              <a:t>American College of Obstetricians and Gynecologists. “Long-Acting Reversible Contraception: Implants and Intrauterine Devices.” Practice Bulletin Number 186, November 2017.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D8EE5FB-A010-43BD-A904-58D8F3D60345}" type="slidenum">
              <a:rPr lang="en-US" smtClean="0"/>
              <a:t>7</a:t>
            </a:fld>
            <a:endParaRPr lang="en-US"/>
          </a:p>
        </p:txBody>
      </p:sp>
    </p:spTree>
    <p:extLst>
      <p:ext uri="{BB962C8B-B14F-4D97-AF65-F5344CB8AC3E}">
        <p14:creationId xmlns:p14="http://schemas.microsoft.com/office/powerpoint/2010/main" val="3745470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sz="1300" dirty="0"/>
              <a:t>Initiation of a contraceptive method on any day during the menstrual cycle, rather than restricting initiation to the subsequent Sunday or day 1 of the cycle is referred to as the Quick Start method. </a:t>
            </a:r>
          </a:p>
          <a:p>
            <a:pPr marL="181240" indent="-181240">
              <a:buFont typeface="Arial" panose="020B0604020202020204" pitchFamily="34" charset="0"/>
              <a:buChar char="•"/>
            </a:pPr>
            <a:r>
              <a:rPr lang="en-US" sz="1300" dirty="0"/>
              <a:t>Conventional initiation of hormonal contraception at the beginning of the next menstrual cycle may mean a delay of several weeks between the time a client receives her prescription and starts contraceptive use. </a:t>
            </a:r>
          </a:p>
          <a:p>
            <a:pPr marL="181240" indent="-181240">
              <a:buFont typeface="Arial" panose="020B0604020202020204" pitchFamily="34" charset="0"/>
              <a:buChar char="•"/>
            </a:pPr>
            <a:r>
              <a:rPr lang="en-US" sz="1300" dirty="0"/>
              <a:t>Compared to that approach, clients who begin contraception with the Quick Start method have reduced risk of unintended pregnancy and increased initiation and continuation rates. </a:t>
            </a:r>
          </a:p>
          <a:p>
            <a:pPr marL="181240" indent="-181240">
              <a:buFont typeface="Arial" panose="020B0604020202020204" pitchFamily="34" charset="0"/>
              <a:buChar char="•"/>
            </a:pPr>
            <a:r>
              <a:rPr lang="en-US" sz="1300" dirty="0"/>
              <a:t>To use Quick Start:</a:t>
            </a:r>
          </a:p>
          <a:p>
            <a:pPr marL="664546" lvl="1" indent="-181240">
              <a:buFont typeface="Arial" panose="020B0604020202020204" pitchFamily="34" charset="0"/>
              <a:buChar char="•"/>
            </a:pPr>
            <a:r>
              <a:rPr lang="en-US" sz="1300" dirty="0"/>
              <a:t>If the last menstrual period (LMP) was within the last 5 days, the method can be started immediately.</a:t>
            </a:r>
          </a:p>
          <a:p>
            <a:pPr marL="664546" lvl="1" indent="-181240">
              <a:buFont typeface="Arial" panose="020B0604020202020204" pitchFamily="34" charset="0"/>
              <a:buChar char="•"/>
            </a:pPr>
            <a:r>
              <a:rPr lang="en-US" sz="1300" dirty="0"/>
              <a:t>If LMP was more than 5 days ago and a pregnancy test is negative, assess the last episode of unprotected sex to determine if emergency contraception is required before the woman starts the method.</a:t>
            </a:r>
          </a:p>
          <a:p>
            <a:pPr marL="664546" lvl="1" indent="-181240">
              <a:buFont typeface="Arial" panose="020B0604020202020204" pitchFamily="34" charset="0"/>
              <a:buChar char="•"/>
            </a:pPr>
            <a:r>
              <a:rPr lang="en-US" sz="1300" dirty="0"/>
              <a:t>If the woman had unprotected sex within the last 2 weeks, start the contraceptive method and advise the client to return for a pregnancy test in 3 weeks.</a:t>
            </a:r>
          </a:p>
          <a:p>
            <a:pPr marL="664546" lvl="1" indent="-181240">
              <a:buFont typeface="Arial" panose="020B0604020202020204" pitchFamily="34" charset="0"/>
              <a:buChar char="•"/>
            </a:pPr>
            <a:r>
              <a:rPr lang="en-US" sz="1300" dirty="0"/>
              <a:t>Instruct women who are using the pill, patch, ring, injection, hormonal IUD, or implant whose LMP was more than 5 days ago to use back-up contraception for the first 7 days.</a:t>
            </a:r>
          </a:p>
          <a:p>
            <a:pPr marL="664546" lvl="1" indent="-181240">
              <a:buFont typeface="Arial" panose="020B0604020202020204" pitchFamily="34" charset="0"/>
              <a:buChar char="•"/>
            </a:pPr>
            <a:r>
              <a:rPr lang="en-US" sz="1300" dirty="0"/>
              <a:t>If intrauterine contraception is the choice, the provider should consider the possibility of an early undetected pregnancy. Intrauterine contraception poses a risk to the pregnancy (and thus is designated MEC category 4), whereas the other Quick Start contraceptive methods do not.</a:t>
            </a:r>
          </a:p>
          <a:p>
            <a:pPr marL="181240" indent="-181240">
              <a:buFont typeface="Arial" panose="020B0604020202020204" pitchFamily="34" charset="0"/>
              <a:buChar char="•"/>
            </a:pPr>
            <a:r>
              <a:rPr lang="en-US" sz="1300" dirty="0"/>
              <a:t>This particular</a:t>
            </a:r>
            <a:r>
              <a:rPr lang="en-US" sz="1300" baseline="0" dirty="0"/>
              <a:t> Q</a:t>
            </a:r>
            <a:r>
              <a:rPr lang="en-US" sz="1300" dirty="0"/>
              <a:t>uick Start Algorithm on the screen was developed by the Reproductive Health Access Project and is available to download from the FPNTC website (link is on the slide).</a:t>
            </a:r>
          </a:p>
          <a:p>
            <a:pPr marL="664546" lvl="1" indent="-181240">
              <a:buFont typeface="Arial" panose="020B0604020202020204" pitchFamily="34" charset="0"/>
              <a:buChar char="•"/>
            </a:pPr>
            <a:endParaRPr lang="en-US" sz="1300" dirty="0"/>
          </a:p>
          <a:p>
            <a:pPr lvl="1"/>
            <a:endParaRPr lang="en-US" dirty="0"/>
          </a:p>
          <a:p>
            <a:pPr defTabSz="966612">
              <a:defRPr/>
            </a:pPr>
            <a:r>
              <a:rPr lang="en-US" b="0" u="none" baseline="0" dirty="0"/>
              <a:t>Sources (for reference)</a:t>
            </a:r>
          </a:p>
          <a:p>
            <a:pPr marL="181240" indent="-181240" fontAlgn="base">
              <a:buFont typeface="Arial" panose="020B0604020202020204" pitchFamily="34" charset="0"/>
              <a:buChar char="•"/>
            </a:pPr>
            <a:r>
              <a:rPr lang="en-US" sz="1300" dirty="0"/>
              <a:t>Reproductive Health Access Project. Quick Start Algorithm: https://www.reproductiveaccess.org/resource/quick-start-algorithm/ </a:t>
            </a:r>
          </a:p>
          <a:p>
            <a:pPr marL="181240" indent="-181240" fontAlgn="base">
              <a:buFont typeface="Arial" panose="020B0604020202020204" pitchFamily="34" charset="0"/>
              <a:buChar char="•"/>
            </a:pPr>
            <a:r>
              <a:rPr lang="en-US" sz="1300" dirty="0"/>
              <a:t>Curtis KM, </a:t>
            </a:r>
            <a:r>
              <a:rPr lang="en-US" sz="1300" dirty="0" err="1"/>
              <a:t>Jatlaoui</a:t>
            </a:r>
            <a:r>
              <a:rPr lang="en-US" sz="1300" dirty="0"/>
              <a:t> TC, </a:t>
            </a:r>
            <a:r>
              <a:rPr lang="en-US" sz="1300" dirty="0" err="1"/>
              <a:t>Tepper</a:t>
            </a:r>
            <a:r>
              <a:rPr lang="en-US" sz="1300" dirty="0"/>
              <a:t> NK, et al. U.S. Selected Practice Recommendations for Contraceptive Use, 2016. MMWR </a:t>
            </a:r>
            <a:r>
              <a:rPr lang="en-US" sz="1300" dirty="0" err="1"/>
              <a:t>Recomm</a:t>
            </a:r>
            <a:r>
              <a:rPr lang="en-US" sz="1300" dirty="0"/>
              <a:t> Rep 2016;65 (No. RR-4):1–66. DOI: http://dx.doi.org/10.15585/mmwr.rr6504a1</a:t>
            </a:r>
          </a:p>
          <a:p>
            <a:pPr marL="181240" indent="-181240" defTabSz="966612" fontAlgn="base">
              <a:buFont typeface="Arial" panose="020B0604020202020204" pitchFamily="34" charset="0"/>
              <a:buChar char="•"/>
              <a:defRPr/>
            </a:pPr>
            <a:r>
              <a:rPr lang="en-US" dirty="0"/>
              <a:t>Phelps R, Murphy</a:t>
            </a:r>
            <a:r>
              <a:rPr lang="en-US" baseline="0" dirty="0"/>
              <a:t> P, Godfrey E. </a:t>
            </a:r>
            <a:r>
              <a:rPr lang="en-US" dirty="0"/>
              <a:t>Choosing a Birth Control Method.</a:t>
            </a:r>
            <a:r>
              <a:rPr lang="en-US" baseline="0" dirty="0"/>
              <a:t> </a:t>
            </a:r>
            <a:r>
              <a:rPr lang="en-US" dirty="0"/>
              <a:t>Association for Reproductive Health Professionals. </a:t>
            </a:r>
            <a:r>
              <a:rPr lang="en-US" sz="1300" dirty="0"/>
              <a:t>Published September 2011, updated June 2014. </a:t>
            </a:r>
            <a:r>
              <a:rPr lang="en-US" dirty="0"/>
              <a:t>http://www.arhp.org/Publications-and-Resources/Quick-Reference-Guide-for-Clinicians/choosing/Initiation-Hormonal-Contraceptives </a:t>
            </a:r>
            <a:endParaRPr lang="en-US" sz="1300" dirty="0"/>
          </a:p>
        </p:txBody>
      </p:sp>
      <p:sp>
        <p:nvSpPr>
          <p:cNvPr id="4" name="Slide Number Placeholder 3"/>
          <p:cNvSpPr>
            <a:spLocks noGrp="1"/>
          </p:cNvSpPr>
          <p:nvPr>
            <p:ph type="sldNum" sz="quarter" idx="10"/>
          </p:nvPr>
        </p:nvSpPr>
        <p:spPr/>
        <p:txBody>
          <a:bodyPr/>
          <a:lstStyle/>
          <a:p>
            <a:fld id="{FD8EE5FB-A010-43BD-A904-58D8F3D60345}" type="slidenum">
              <a:rPr lang="en-US" smtClean="0"/>
              <a:t>8</a:t>
            </a:fld>
            <a:endParaRPr lang="en-US"/>
          </a:p>
        </p:txBody>
      </p:sp>
    </p:spTree>
    <p:extLst>
      <p:ext uri="{BB962C8B-B14F-4D97-AF65-F5344CB8AC3E}">
        <p14:creationId xmlns:p14="http://schemas.microsoft.com/office/powerpoint/2010/main" val="4182466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According</a:t>
            </a:r>
            <a:r>
              <a:rPr lang="en-US" baseline="0" dirty="0"/>
              <a:t> to CDC, if providers can be reasonably certain a client is not pregnant, they can start any method “</a:t>
            </a:r>
            <a:r>
              <a:rPr lang="en-US" u="none" baseline="0" dirty="0"/>
              <a:t>anytime</a:t>
            </a:r>
            <a:r>
              <a:rPr lang="en-US" baseline="0" dirty="0"/>
              <a:t>.” </a:t>
            </a:r>
          </a:p>
          <a:p>
            <a:pPr marL="181240" indent="-181240">
              <a:buFont typeface="Arial" panose="020B0604020202020204" pitchFamily="34" charset="0"/>
              <a:buChar char="•"/>
            </a:pPr>
            <a:r>
              <a:rPr lang="en-US" sz="1300" dirty="0"/>
              <a:t>In situations in which the provider is uncertain whether the woman might be pregnant: </a:t>
            </a:r>
          </a:p>
          <a:p>
            <a:pPr marL="664546" lvl="1" indent="-181240">
              <a:buFont typeface="Arial" panose="020B0604020202020204" pitchFamily="34" charset="0"/>
              <a:buChar char="•"/>
            </a:pPr>
            <a:r>
              <a:rPr lang="en-US" sz="1300" dirty="0"/>
              <a:t>The benefits of starting the implant, injectable, combined hormonal contraceptives, and progestin-only pills likely exceed any risk; therefore, starting the method should be considered at any time, with a follow-up pregnancy test in 2-4 weeks. </a:t>
            </a:r>
          </a:p>
          <a:p>
            <a:pPr marL="664546" lvl="1" indent="-181240">
              <a:buFont typeface="Arial" panose="020B0604020202020204" pitchFamily="34" charset="0"/>
              <a:buChar char="•"/>
            </a:pPr>
            <a:r>
              <a:rPr lang="en-US" sz="1300" dirty="0"/>
              <a:t>For IUD insertion, the woman should be provided with another contraceptive method to use until the provider can be reasonably certain that she is not pregnant and can insert the IUD. </a:t>
            </a:r>
          </a:p>
          <a:p>
            <a:pPr marL="181240" indent="-181240">
              <a:buFont typeface="Arial" panose="020B0604020202020204" pitchFamily="34" charset="0"/>
              <a:buChar char="•"/>
            </a:pPr>
            <a:endParaRPr lang="en-US" baseline="0" dirty="0"/>
          </a:p>
          <a:p>
            <a:endParaRPr lang="en-US" baseline="0" dirty="0"/>
          </a:p>
          <a:p>
            <a:r>
              <a:rPr lang="en-US" b="0" u="none" baseline="0" dirty="0"/>
              <a:t>Source (for reference)</a:t>
            </a:r>
          </a:p>
          <a:p>
            <a:pPr marL="193322" indent="-193322" defTabSz="966612">
              <a:buFont typeface="Arial" panose="020B0604020202020204" pitchFamily="34" charset="0"/>
              <a:buChar char="•"/>
              <a:defRPr/>
            </a:pPr>
            <a:r>
              <a:rPr lang="en-US" sz="1300" dirty="0"/>
              <a:t>Curtis KM, </a:t>
            </a:r>
            <a:r>
              <a:rPr lang="en-US" sz="1300" dirty="0" err="1"/>
              <a:t>Jatlaoui</a:t>
            </a:r>
            <a:r>
              <a:rPr lang="en-US" sz="1300" dirty="0"/>
              <a:t> TC, </a:t>
            </a:r>
            <a:r>
              <a:rPr lang="en-US" sz="1300" dirty="0" err="1"/>
              <a:t>Tepper</a:t>
            </a:r>
            <a:r>
              <a:rPr lang="en-US" sz="1300" dirty="0"/>
              <a:t> NK, et al. U.S. Selected Practice Recommendations for Contraceptive Use, 2016. MMWR </a:t>
            </a:r>
            <a:r>
              <a:rPr lang="en-US" sz="1300" dirty="0" err="1"/>
              <a:t>Recomm</a:t>
            </a:r>
            <a:r>
              <a:rPr lang="en-US" sz="1300" dirty="0"/>
              <a:t> Rep 2016;65 (No. RR-4):1–66. </a:t>
            </a:r>
          </a:p>
          <a:p>
            <a:pPr defTabSz="966612">
              <a:defRPr/>
            </a:pPr>
            <a:endParaRPr lang="en-US" sz="1300" dirty="0"/>
          </a:p>
        </p:txBody>
      </p:sp>
      <p:sp>
        <p:nvSpPr>
          <p:cNvPr id="4" name="Slide Number Placeholder 3"/>
          <p:cNvSpPr>
            <a:spLocks noGrp="1"/>
          </p:cNvSpPr>
          <p:nvPr>
            <p:ph type="sldNum" sz="quarter" idx="10"/>
          </p:nvPr>
        </p:nvSpPr>
        <p:spPr/>
        <p:txBody>
          <a:bodyPr/>
          <a:lstStyle/>
          <a:p>
            <a:fld id="{909E0D4A-E176-4E8F-9B57-59CC52585B21}" type="slidenum">
              <a:rPr lang="en-US" smtClean="0"/>
              <a:t>9</a:t>
            </a:fld>
            <a:endParaRPr lang="en-US"/>
          </a:p>
        </p:txBody>
      </p:sp>
    </p:spTree>
    <p:extLst>
      <p:ext uri="{BB962C8B-B14F-4D97-AF65-F5344CB8AC3E}">
        <p14:creationId xmlns:p14="http://schemas.microsoft.com/office/powerpoint/2010/main" val="1527120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33600" y="518823"/>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pPr>
              <a:defRPr/>
            </a:pPr>
            <a:fld id="{3E9CD13F-3105-43B0-8EB4-D83597873518}" type="datetime1">
              <a:rPr lang="en-US" smtClean="0"/>
              <a:t>9/10/2018</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
              </a:t>
            </a:r>
          </a:p>
        </p:txBody>
      </p:sp>
      <p:sp>
        <p:nvSpPr>
          <p:cNvPr id="8" name="Slide Number Placeholder 5"/>
          <p:cNvSpPr>
            <a:spLocks noGrp="1"/>
          </p:cNvSpPr>
          <p:nvPr>
            <p:ph type="sldNum" sz="quarter" idx="12"/>
          </p:nvPr>
        </p:nvSpPr>
        <p:spPr/>
        <p:txBody>
          <a:bodyPr/>
          <a:lstStyle>
            <a:lvl1pPr>
              <a:defRPr/>
            </a:lvl1pPr>
          </a:lstStyle>
          <a:p>
            <a:pPr>
              <a:defRPr/>
            </a:pPr>
            <a:fld id="{1D59210D-860F-433C-B572-BF6D6FEEA5D2}" type="slidenum">
              <a:rPr lang="en-US"/>
              <a:pPr>
                <a:defRPr/>
              </a:pPr>
              <a:t>‹#›</a:t>
            </a:fld>
            <a:endParaRPr lang="en-US"/>
          </a:p>
        </p:txBody>
      </p:sp>
    </p:spTree>
    <p:extLst>
      <p:ext uri="{BB962C8B-B14F-4D97-AF65-F5344CB8AC3E}">
        <p14:creationId xmlns:p14="http://schemas.microsoft.com/office/powerpoint/2010/main" val="79116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FA433675-C855-49AA-8563-C69B97DAE931}" type="datetime1">
              <a:rPr lang="en-US" smtClean="0"/>
              <a:t>9/10/2018</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
              </a:t>
            </a:r>
          </a:p>
        </p:txBody>
      </p:sp>
      <p:sp>
        <p:nvSpPr>
          <p:cNvPr id="8" name="Slide Number Placeholder 6"/>
          <p:cNvSpPr>
            <a:spLocks noGrp="1"/>
          </p:cNvSpPr>
          <p:nvPr>
            <p:ph type="sldNum" sz="quarter" idx="12"/>
          </p:nvPr>
        </p:nvSpPr>
        <p:spPr/>
        <p:txBody>
          <a:bodyPr/>
          <a:lstStyle>
            <a:lvl1pPr>
              <a:defRPr/>
            </a:lvl1pPr>
          </a:lstStyle>
          <a:p>
            <a:pPr>
              <a:defRPr/>
            </a:pPr>
            <a:fld id="{727B017A-FF93-4348-BDEC-1C714F7AEC63}" type="slidenum">
              <a:rPr lang="en-US"/>
              <a:pPr>
                <a:defRPr/>
              </a:pPr>
              <a:t>‹#›</a:t>
            </a:fld>
            <a:endParaRPr lang="en-US"/>
          </a:p>
        </p:txBody>
      </p:sp>
    </p:spTree>
    <p:extLst>
      <p:ext uri="{BB962C8B-B14F-4D97-AF65-F5344CB8AC3E}">
        <p14:creationId xmlns:p14="http://schemas.microsoft.com/office/powerpoint/2010/main" val="277992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397731A9-8D24-451B-A2B0-EC407F2BC4EE}" type="datetime1">
              <a:rPr lang="en-US" smtClean="0"/>
              <a:t>9/10/2018</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
              </a:t>
            </a:r>
          </a:p>
        </p:txBody>
      </p:sp>
      <p:sp>
        <p:nvSpPr>
          <p:cNvPr id="8" name="Slide Number Placeholder 6"/>
          <p:cNvSpPr>
            <a:spLocks noGrp="1"/>
          </p:cNvSpPr>
          <p:nvPr>
            <p:ph type="sldNum" sz="quarter" idx="12"/>
          </p:nvPr>
        </p:nvSpPr>
        <p:spPr/>
        <p:txBody>
          <a:bodyPr/>
          <a:lstStyle>
            <a:lvl1pPr>
              <a:defRPr/>
            </a:lvl1pPr>
          </a:lstStyle>
          <a:p>
            <a:pPr>
              <a:defRPr/>
            </a:pPr>
            <a:fld id="{9F53CB20-F3B4-4AC1-B984-27207C29CE91}" type="slidenum">
              <a:rPr lang="en-US"/>
              <a:pPr>
                <a:defRPr/>
              </a:pPr>
              <a:t>‹#›</a:t>
            </a:fld>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4770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220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2D82E19-F2B8-408C-A1F0-342E59BC8090}" type="datetime1">
              <a:rPr lang="en-US" smtClean="0"/>
              <a:t>9/10/2018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p:txBody>
          <a:bodyPr/>
          <a:lstStyle>
            <a:lvl1pPr>
              <a:defRPr/>
            </a:lvl1pPr>
          </a:lstStyle>
          <a:p>
            <a:pPr>
              <a:defRPr/>
            </a:pPr>
            <a:fld id="{5D65BFA5-DCEB-4E99-AC7B-FB2FF8A3D851}" type="slidenum">
              <a:rPr lang="en-US"/>
              <a:pPr>
                <a:defRPr/>
              </a:pPr>
              <a:t>‹#›</a:t>
            </a:fld>
            <a:endParaRPr lang="en-US"/>
          </a:p>
        </p:txBody>
      </p:sp>
    </p:spTree>
    <p:extLst>
      <p:ext uri="{BB962C8B-B14F-4D97-AF65-F5344CB8AC3E}">
        <p14:creationId xmlns:p14="http://schemas.microsoft.com/office/powerpoint/2010/main" val="3878506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DDE649-8450-473C-A4BC-77256F7C2C9B}" type="datetime1">
              <a:rPr lang="en-US" smtClean="0"/>
              <a:t>9/10/2018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p:txBody>
          <a:bodyPr/>
          <a:lstStyle>
            <a:lvl1pPr>
              <a:defRPr/>
            </a:lvl1pPr>
          </a:lstStyle>
          <a:p>
            <a:pPr>
              <a:defRPr/>
            </a:pPr>
            <a:fld id="{2918B2E9-709D-4622-8090-5513089AE253}" type="slidenum">
              <a:rPr lang="en-US"/>
              <a:pPr>
                <a:defRPr/>
              </a:pPr>
              <a:t>‹#›</a:t>
            </a:fld>
            <a:endParaRPr lang="en-US"/>
          </a:p>
        </p:txBody>
      </p:sp>
    </p:spTree>
    <p:extLst>
      <p:ext uri="{BB962C8B-B14F-4D97-AF65-F5344CB8AC3E}">
        <p14:creationId xmlns:p14="http://schemas.microsoft.com/office/powerpoint/2010/main" val="222290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396875"/>
            <a:ext cx="4876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lvl1pPr>
          </a:lstStyle>
          <a:p>
            <a:pPr>
              <a:defRPr/>
            </a:pPr>
            <a:fld id="{6CBCC43B-74FE-4A7B-BF39-C06B5CBFA1E3}" type="datetime1">
              <a:rPr lang="en-US" smtClean="0"/>
              <a:t>9/10/2018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
              </a:t>
            </a:r>
          </a:p>
        </p:txBody>
      </p:sp>
      <p:sp>
        <p:nvSpPr>
          <p:cNvPr id="9" name="Slide Number Placeholder 5"/>
          <p:cNvSpPr>
            <a:spLocks noGrp="1"/>
          </p:cNvSpPr>
          <p:nvPr>
            <p:ph type="sldNum" sz="quarter" idx="12"/>
          </p:nvPr>
        </p:nvSpPr>
        <p:spPr/>
        <p:txBody>
          <a:bodyPr/>
          <a:lstStyle>
            <a:lvl1pPr>
              <a:defRPr/>
            </a:lvl1pPr>
          </a:lstStyle>
          <a:p>
            <a:pPr>
              <a:defRPr/>
            </a:pPr>
            <a:fld id="{C45E9763-B678-4E99-B6C7-64234DC29CE3}" type="slidenum">
              <a:rPr lang="en-US"/>
              <a:pPr>
                <a:defRPr/>
              </a:pPr>
              <a:t>‹#›</a:t>
            </a:fld>
            <a:endParaRPr lang="en-US"/>
          </a:p>
        </p:txBody>
      </p:sp>
    </p:spTree>
    <p:extLst>
      <p:ext uri="{BB962C8B-B14F-4D97-AF65-F5344CB8AC3E}">
        <p14:creationId xmlns:p14="http://schemas.microsoft.com/office/powerpoint/2010/main" val="2959235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pPr>
              <a:defRPr/>
            </a:pPr>
            <a:fld id="{9EDFCB40-106B-4280-84C5-B95DEBCE7A44}" type="slidenum">
              <a:rPr lang="en-US"/>
              <a:pPr>
                <a:defRPr/>
              </a:pPr>
              <a:t>‹#›</a:t>
            </a:fld>
            <a:endParaRPr lang="en-US"/>
          </a:p>
        </p:txBody>
      </p:sp>
    </p:spTree>
    <p:extLst>
      <p:ext uri="{BB962C8B-B14F-4D97-AF65-F5344CB8AC3E}">
        <p14:creationId xmlns:p14="http://schemas.microsoft.com/office/powerpoint/2010/main" val="2806590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2ADB834D-AD41-4678-95DE-E39E8E654BD2}" type="slidenum">
              <a:rPr lang="en-US"/>
              <a:pPr>
                <a:defRPr/>
              </a:pPr>
              <a:t>‹#›</a:t>
            </a:fld>
            <a:endParaRPr lang="en-US"/>
          </a:p>
        </p:txBody>
      </p:sp>
    </p:spTree>
    <p:extLst>
      <p:ext uri="{BB962C8B-B14F-4D97-AF65-F5344CB8AC3E}">
        <p14:creationId xmlns:p14="http://schemas.microsoft.com/office/powerpoint/2010/main" val="15894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fld id="{F1C938FD-49B7-4A8B-B472-F3544ED1AA28}" type="datetime1">
              <a:rPr lang="en-US" smtClean="0"/>
              <a:t>9/10/2018</a:t>
            </a:fld>
            <a:endParaRPr lang="en-US"/>
          </a:p>
        </p:txBody>
      </p:sp>
      <p:sp>
        <p:nvSpPr>
          <p:cNvPr id="9" name="Footer Placeholder 5"/>
          <p:cNvSpPr>
            <a:spLocks noGrp="1"/>
          </p:cNvSpPr>
          <p:nvPr>
            <p:ph type="ftr" sz="quarter" idx="11"/>
          </p:nvPr>
        </p:nvSpPr>
        <p:spPr/>
        <p:txBody>
          <a:bodyPr/>
          <a:lstStyle>
            <a:lvl1pPr>
              <a:defRPr/>
            </a:lvl1pPr>
          </a:lstStyle>
          <a:p>
            <a:pPr>
              <a:defRPr/>
            </a:pPr>
            <a:r>
              <a:rPr lang="en-US"/>
              <a:t>
              </a:t>
            </a:r>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pPr>
              <a:defRPr/>
            </a:pPr>
            <a:fld id="{1DDF7051-2434-49C7-9815-90ACF287D954}" type="slidenum">
              <a:rPr lang="en-US"/>
              <a:pPr>
                <a:defRPr/>
              </a:pPr>
              <a:t>‹#›</a:t>
            </a:fld>
            <a:endParaRPr lang="en-US"/>
          </a:p>
        </p:txBody>
      </p:sp>
    </p:spTree>
    <p:extLst>
      <p:ext uri="{BB962C8B-B14F-4D97-AF65-F5344CB8AC3E}">
        <p14:creationId xmlns:p14="http://schemas.microsoft.com/office/powerpoint/2010/main" val="15044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1295400"/>
            <a:ext cx="4876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1"/>
                </a:solidFi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0F864244-7B92-48AB-A2DF-7AE469B257FD}" type="slidenum">
              <a:rPr lang="en-US"/>
              <a:pPr>
                <a:defRPr/>
              </a:pPr>
              <a:t>‹#›</a:t>
            </a:fld>
            <a:endParaRPr lang="en-US"/>
          </a:p>
        </p:txBody>
      </p:sp>
    </p:spTree>
    <p:extLst>
      <p:ext uri="{BB962C8B-B14F-4D97-AF65-F5344CB8AC3E}">
        <p14:creationId xmlns:p14="http://schemas.microsoft.com/office/powerpoint/2010/main" val="3896684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6"/>
          <p:cNvSpPr>
            <a:spLocks noGrp="1"/>
          </p:cNvSpPr>
          <p:nvPr>
            <p:ph type="dt" sz="half" idx="10"/>
          </p:nvPr>
        </p:nvSpPr>
        <p:spPr/>
        <p:txBody>
          <a:bodyPr/>
          <a:lstStyle>
            <a:lvl1pPr>
              <a:defRPr/>
            </a:lvl1pPr>
          </a:lstStyle>
          <a:p>
            <a:pPr>
              <a:defRPr/>
            </a:pPr>
            <a:fld id="{CA05CE4C-7DEB-45AE-B6BC-9B81D09C1DD5}" type="datetime1">
              <a:rPr lang="en-US" smtClean="0"/>
              <a:t>9/10/2018</a:t>
            </a:fld>
            <a:endParaRPr lang="en-US"/>
          </a:p>
        </p:txBody>
      </p:sp>
      <p:sp>
        <p:nvSpPr>
          <p:cNvPr id="11" name="Footer Placeholder 7"/>
          <p:cNvSpPr>
            <a:spLocks noGrp="1"/>
          </p:cNvSpPr>
          <p:nvPr>
            <p:ph type="ftr" sz="quarter" idx="11"/>
          </p:nvPr>
        </p:nvSpPr>
        <p:spPr/>
        <p:txBody>
          <a:bodyPr/>
          <a:lstStyle>
            <a:lvl1pPr>
              <a:defRPr/>
            </a:lvl1pPr>
          </a:lstStyle>
          <a:p>
            <a:pPr>
              <a:defRPr/>
            </a:pPr>
            <a:r>
              <a:rPr lang="en-US"/>
              <a:t>
              </a:t>
            </a:r>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pPr>
              <a:defRPr/>
            </a:pPr>
            <a:fld id="{9FCCD4D8-7B48-41C3-BB79-D1A95634D53A}" type="slidenum">
              <a:rPr lang="en-US"/>
              <a:pPr>
                <a:defRPr/>
              </a:pPr>
              <a:t>‹#›</a:t>
            </a:fld>
            <a:endParaRPr lang="en-US"/>
          </a:p>
        </p:txBody>
      </p:sp>
    </p:spTree>
    <p:extLst>
      <p:ext uri="{BB962C8B-B14F-4D97-AF65-F5344CB8AC3E}">
        <p14:creationId xmlns:p14="http://schemas.microsoft.com/office/powerpoint/2010/main" val="135415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49D245F0-5FFC-499A-BF84-BB2A4A50BA80}" type="slidenum">
              <a:rPr lang="en-US"/>
              <a:pPr>
                <a:defRPr/>
              </a:pPr>
              <a:t>‹#›</a:t>
            </a:fld>
            <a:endParaRPr lang="en-US"/>
          </a:p>
        </p:txBody>
      </p:sp>
    </p:spTree>
    <p:extLst>
      <p:ext uri="{BB962C8B-B14F-4D97-AF65-F5344CB8AC3E}">
        <p14:creationId xmlns:p14="http://schemas.microsoft.com/office/powerpoint/2010/main" val="1530708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6256338"/>
            <a:ext cx="17621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a:defRPr/>
            </a:pPr>
            <a:fld id="{7A6B717E-938B-463E-96D4-6A447CD5DB49}" type="datetime1">
              <a:rPr lang="en-US" smtClean="0"/>
              <a:t>9/10/2018</a:t>
            </a:fld>
            <a:endParaRPr lang="en-US"/>
          </a:p>
        </p:txBody>
      </p:sp>
      <p:sp>
        <p:nvSpPr>
          <p:cNvPr id="7" name="Footer Placeholder 3"/>
          <p:cNvSpPr>
            <a:spLocks noGrp="1"/>
          </p:cNvSpPr>
          <p:nvPr>
            <p:ph type="ftr" sz="quarter" idx="11"/>
          </p:nvPr>
        </p:nvSpPr>
        <p:spPr/>
        <p:txBody>
          <a:bodyPr/>
          <a:lstStyle>
            <a:lvl1pPr>
              <a:defRPr/>
            </a:lvl1pPr>
          </a:lstStyle>
          <a:p>
            <a:pPr>
              <a:defRPr/>
            </a:pPr>
            <a:r>
              <a:rPr lang="en-US"/>
              <a:t>
              </a:t>
            </a:r>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pPr>
              <a:defRPr/>
            </a:pPr>
            <a:fld id="{7EB64F46-D024-4EE6-ACFF-309FF7F8FEF7}" type="slidenum">
              <a:rPr lang="en-US"/>
              <a:pPr>
                <a:defRPr/>
              </a:pPr>
              <a:t>‹#›</a:t>
            </a:fld>
            <a:endParaRPr lang="en-US"/>
          </a:p>
        </p:txBody>
      </p:sp>
    </p:spTree>
    <p:extLst>
      <p:ext uri="{BB962C8B-B14F-4D97-AF65-F5344CB8AC3E}">
        <p14:creationId xmlns:p14="http://schemas.microsoft.com/office/powerpoint/2010/main" val="321988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FE3D329-50F5-40CB-810C-425D0EC37353}" type="slidenum">
              <a:rPr lang="en-US" smtClean="0"/>
              <a:pPr fontAlgn="auto">
                <a:spcBef>
                  <a:spcPts val="0"/>
                </a:spcBef>
                <a:spcAft>
                  <a:spcPts val="0"/>
                </a:spcAft>
                <a:defRPr/>
              </a:pPr>
              <a:t>‹#›</a:t>
            </a:fld>
            <a:endParaRPr lang="en-US"/>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fld id="{04B02339-7C19-4E0D-9C09-DB9129E910BB}" type="datetime1">
              <a:rPr lang="en-US" smtClean="0"/>
              <a:t>9/10/2018</a:t>
            </a:fld>
            <a:endParaRPr lang="en-US"/>
          </a:p>
        </p:txBody>
      </p:sp>
      <p:sp>
        <p:nvSpPr>
          <p:cNvPr id="7" name="Footer Placeholder 2"/>
          <p:cNvSpPr>
            <a:spLocks noGrp="1"/>
          </p:cNvSpPr>
          <p:nvPr>
            <p:ph type="ftr" sz="quarter" idx="11"/>
          </p:nvPr>
        </p:nvSpPr>
        <p:spPr/>
        <p:txBody>
          <a:bodyPr/>
          <a:lstStyle>
            <a:lvl1pPr>
              <a:defRPr/>
            </a:lvl1pPr>
          </a:lstStyle>
          <a:p>
            <a:pPr>
              <a:defRPr/>
            </a:pPr>
            <a:r>
              <a:rPr lang="en-US"/>
              <a:t>
              </a:t>
            </a:r>
          </a:p>
        </p:txBody>
      </p:sp>
    </p:spTree>
    <p:extLst>
      <p:ext uri="{BB962C8B-B14F-4D97-AF65-F5344CB8AC3E}">
        <p14:creationId xmlns:p14="http://schemas.microsoft.com/office/powerpoint/2010/main" val="4282255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fld id="{F68B36D2-65D0-4708-ADF4-393F51A8C094}" type="datetime1">
              <a:rPr lang="en-US" smtClean="0"/>
              <a:t>9/10/2018</a:t>
            </a:fld>
            <a:endParaRPr lang="en-US" dirty="0"/>
          </a:p>
        </p:txBody>
      </p:sp>
      <p:sp>
        <p:nvSpPr>
          <p:cNvPr id="8" name="Footer Placeholder 5"/>
          <p:cNvSpPr>
            <a:spLocks noGrp="1"/>
          </p:cNvSpPr>
          <p:nvPr>
            <p:ph type="ftr" sz="quarter" idx="11"/>
          </p:nvPr>
        </p:nvSpPr>
        <p:spPr/>
        <p:txBody>
          <a:bodyPr/>
          <a:lstStyle>
            <a:lvl1pPr>
              <a:defRPr/>
            </a:lvl1pPr>
          </a:lstStyle>
          <a:p>
            <a:pPr>
              <a:defRPr/>
            </a:pPr>
            <a:r>
              <a:rPr lang="en-US"/>
              <a:t>
              </a:t>
            </a:r>
          </a:p>
        </p:txBody>
      </p:sp>
      <p:sp>
        <p:nvSpPr>
          <p:cNvPr id="9" name="Slide Number Placeholder 6"/>
          <p:cNvSpPr>
            <a:spLocks noGrp="1"/>
          </p:cNvSpPr>
          <p:nvPr>
            <p:ph type="sldNum" sz="quarter" idx="12"/>
          </p:nvPr>
        </p:nvSpPr>
        <p:spPr/>
        <p:txBody>
          <a:bodyPr/>
          <a:lstStyle>
            <a:lvl1pPr>
              <a:defRPr/>
            </a:lvl1pPr>
          </a:lstStyle>
          <a:p>
            <a:pPr>
              <a:defRPr/>
            </a:pPr>
            <a:fld id="{D624596B-A3AB-42A9-B784-804F9D78449A}" type="slidenum">
              <a:rPr lang="en-US"/>
              <a:pPr>
                <a:defRPr/>
              </a:pPr>
              <a:t>‹#›</a:t>
            </a:fld>
            <a:endParaRPr lang="en-US"/>
          </a:p>
        </p:txBody>
      </p:sp>
    </p:spTree>
    <p:extLst>
      <p:ext uri="{BB962C8B-B14F-4D97-AF65-F5344CB8AC3E}">
        <p14:creationId xmlns:p14="http://schemas.microsoft.com/office/powerpoint/2010/main" val="797303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9CA37110-C3F9-42F1-AEBC-2C41B2A543BC}" type="datetime1">
              <a:rPr lang="en-US" smtClean="0"/>
              <a:t>9/10/2018</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
              </a:t>
            </a:r>
          </a:p>
        </p:txBody>
      </p:sp>
      <p:sp>
        <p:nvSpPr>
          <p:cNvPr id="9" name="Slide Number Placeholder 6"/>
          <p:cNvSpPr>
            <a:spLocks noGrp="1"/>
          </p:cNvSpPr>
          <p:nvPr>
            <p:ph type="sldNum" sz="quarter" idx="12"/>
          </p:nvPr>
        </p:nvSpPr>
        <p:spPr/>
        <p:txBody>
          <a:bodyPr/>
          <a:lstStyle>
            <a:lvl1pPr>
              <a:defRPr/>
            </a:lvl1pPr>
          </a:lstStyle>
          <a:p>
            <a:pPr>
              <a:defRPr/>
            </a:pPr>
            <a:fld id="{2557AF7C-6C5F-4525-B825-29CF2D469477}" type="slidenum">
              <a:rPr lang="en-US"/>
              <a:pPr>
                <a:defRPr/>
              </a:pPr>
              <a:t>‹#›</a:t>
            </a:fld>
            <a:endParaRPr lang="en-US"/>
          </a:p>
        </p:txBody>
      </p:sp>
    </p:spTree>
    <p:extLst>
      <p:ext uri="{BB962C8B-B14F-4D97-AF65-F5344CB8AC3E}">
        <p14:creationId xmlns:p14="http://schemas.microsoft.com/office/powerpoint/2010/main" val="244103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A810721C-EDA8-4543-B737-BC801BB33027}" type="datetime1">
              <a:rPr lang="en-US" smtClean="0"/>
              <a:t>9/10/2018</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
              </a:t>
            </a:r>
          </a:p>
        </p:txBody>
      </p:sp>
      <p:sp>
        <p:nvSpPr>
          <p:cNvPr id="8" name="Slide Number Placeholder 5"/>
          <p:cNvSpPr>
            <a:spLocks noGrp="1"/>
          </p:cNvSpPr>
          <p:nvPr>
            <p:ph type="sldNum" sz="quarter" idx="12"/>
          </p:nvPr>
        </p:nvSpPr>
        <p:spPr/>
        <p:txBody>
          <a:bodyPr/>
          <a:lstStyle>
            <a:lvl1pPr>
              <a:defRPr/>
            </a:lvl1pPr>
          </a:lstStyle>
          <a:p>
            <a:pPr>
              <a:defRPr/>
            </a:pPr>
            <a:fld id="{DC70C62E-7768-4018-BD17-F6C33DA68A65}" type="slidenum">
              <a:rPr lang="en-US"/>
              <a:pPr>
                <a:defRPr/>
              </a:pPr>
              <a:t>‹#›</a:t>
            </a:fld>
            <a:endParaRPr lang="en-US"/>
          </a:p>
        </p:txBody>
      </p:sp>
    </p:spTree>
    <p:extLst>
      <p:ext uri="{BB962C8B-B14F-4D97-AF65-F5344CB8AC3E}">
        <p14:creationId xmlns:p14="http://schemas.microsoft.com/office/powerpoint/2010/main" val="1401309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D2B0B80F-AEE2-4A0D-8592-4C69A7936A38}" type="datetime1">
              <a:rPr lang="en-US" smtClean="0"/>
              <a:t>9/10/2018</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
              </a:t>
            </a:r>
          </a:p>
        </p:txBody>
      </p:sp>
      <p:sp>
        <p:nvSpPr>
          <p:cNvPr id="8" name="Slide Number Placeholder 5"/>
          <p:cNvSpPr>
            <a:spLocks noGrp="1"/>
          </p:cNvSpPr>
          <p:nvPr>
            <p:ph type="sldNum" sz="quarter" idx="12"/>
          </p:nvPr>
        </p:nvSpPr>
        <p:spPr/>
        <p:txBody>
          <a:bodyPr/>
          <a:lstStyle>
            <a:lvl1pPr>
              <a:defRPr/>
            </a:lvl1pPr>
          </a:lstStyle>
          <a:p>
            <a:pPr>
              <a:defRPr/>
            </a:pPr>
            <a:fld id="{38AD00CF-EEFA-4D37-A35B-9FE329C16F6C}" type="slidenum">
              <a:rPr lang="en-US"/>
              <a:pPr>
                <a:defRPr/>
              </a:pPr>
              <a:t>‹#›</a:t>
            </a:fld>
            <a:endParaRPr lang="en-US"/>
          </a:p>
        </p:txBody>
      </p:sp>
    </p:spTree>
    <p:extLst>
      <p:ext uri="{BB962C8B-B14F-4D97-AF65-F5344CB8AC3E}">
        <p14:creationId xmlns:p14="http://schemas.microsoft.com/office/powerpoint/2010/main" val="122340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pPr>
              <a:defRPr/>
            </a:pPr>
            <a:fld id="{ED7E2F37-8B39-46A1-A9D2-670AFABA534B}" type="slidenum">
              <a:rPr lang="en-US"/>
              <a:pPr>
                <a:defRPr/>
              </a:pPr>
              <a:t>‹#›</a:t>
            </a:fld>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66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572000" y="274638"/>
            <a:ext cx="4114800" cy="5745162"/>
          </a:xfrm>
        </p:spPr>
        <p:txBody>
          <a:bodyPr/>
          <a:lstStyle>
            <a:lvl2pPr>
              <a:defRPr>
                <a:solidFill>
                  <a:schemeClr val="accent3"/>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A570222C-3EEB-432A-B65D-B6B1CC95DEB3}" type="slidenum">
              <a:rPr lang="en-US"/>
              <a:pPr>
                <a:defRPr/>
              </a:pPr>
              <a:t>‹#›</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7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6FDD664E-091B-4DD6-9CE2-675A3E70507B}" type="datetime1">
              <a:rPr lang="en-US" smtClean="0"/>
              <a:t>9/10/2018</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
              </a:t>
            </a:r>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pPr>
              <a:defRPr/>
            </a:pPr>
            <a:fld id="{E861C629-C82B-4C93-920C-A1DE9E60CAEC}" type="slidenum">
              <a:rPr lang="en-US"/>
              <a:pPr>
                <a:defRPr/>
              </a:pPr>
              <a:t>‹#›</a:t>
            </a:fld>
            <a:endParaRPr lang="en-US"/>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04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D1BA4C10-730A-4706-A594-FAC9FB5746BE}" type="slidenum">
              <a:rPr lang="en-US"/>
              <a:pPr>
                <a:defRPr/>
              </a:pPr>
              <a:t>‹#›</a:t>
            </a:fld>
            <a:endParaRPr lang="en-US"/>
          </a:p>
        </p:txBody>
      </p:sp>
    </p:spTree>
    <p:extLst>
      <p:ext uri="{BB962C8B-B14F-4D97-AF65-F5344CB8AC3E}">
        <p14:creationId xmlns:p14="http://schemas.microsoft.com/office/powerpoint/2010/main" val="403213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9A208604-384C-4CE1-8DE6-928A11C564FB}" type="datetime1">
              <a:rPr lang="en-US" smtClean="0"/>
              <a:t>9/10/2018</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
              </a:t>
            </a:r>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pPr>
              <a:defRPr/>
            </a:pPr>
            <a:fld id="{0DF37375-EC01-404D-8BF7-FCCEAF65282C}" type="slidenum">
              <a:rPr lang="en-US"/>
              <a:pPr>
                <a:defRPr/>
              </a:pPr>
              <a:t>‹#›</a:t>
            </a:fld>
            <a:endParaRPr lang="en-US"/>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64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27205249-61CF-49CD-9D64-282F7A44B6CF}" type="datetime1">
              <a:rPr lang="en-US" smtClean="0"/>
              <a:t>9/10/2018</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
              </a:t>
            </a:r>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pPr>
              <a:defRPr/>
            </a:pPr>
            <a:fld id="{569BFE3B-6DE6-42FB-B6A0-B66205E94048}" type="slidenum">
              <a:rPr lang="en-US"/>
              <a:pPr>
                <a:defRPr/>
              </a:pPr>
              <a:t>‹#›</a:t>
            </a:fld>
            <a:endParaRPr lang="en-US"/>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400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81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61319C3-BF34-4155-BF53-A98C5A2D2884}" type="slidenum">
              <a:rPr lang="en-US" smtClean="0"/>
              <a:pPr fontAlgn="auto">
                <a:spcBef>
                  <a:spcPts val="0"/>
                </a:spcBef>
                <a:spcAft>
                  <a:spcPts val="0"/>
                </a:spcAft>
                <a:defRPr/>
              </a:pPr>
              <a:t>‹#›</a:t>
            </a:fld>
            <a:endParaRPr lang="en-US"/>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41DB550F-3410-481D-9DCF-626976878C51}" type="datetime1">
              <a:rPr lang="en-US" smtClean="0"/>
              <a:t>9/10/2018</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
              </a:t>
            </a:r>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659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32C1422-6340-4CE5-9049-ED6B32B4CEA3}" type="datetime1">
              <a:rPr lang="en-US" smtClean="0"/>
              <a:t>9/10/2018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2B6ED8E-E982-433C-9F0F-D1DD2AABE36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hf hdr="0" ftr="0" dt="0"/>
  <p:txStyles>
    <p:titleStyle>
      <a:lvl1pPr algn="l" rtl="0" eaLnBrk="0" fontAlgn="base" hangingPunct="0">
        <a:spcBef>
          <a:spcPct val="0"/>
        </a:spcBef>
        <a:spcAft>
          <a:spcPct val="0"/>
        </a:spcAft>
        <a:defRPr sz="36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7D9E30E-5D5D-4D22-828F-899F59298F84}" type="datetime1">
              <a:rPr lang="en-US" smtClean="0"/>
              <a:t>9/10/2018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8765F58-9E4B-4D25-B02E-541978E0989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hf hdr="0" ftr="0" dt="0"/>
  <p:txStyles>
    <p:titleStyle>
      <a:lvl1pPr algn="l" rtl="0" eaLnBrk="0" fontAlgn="base" hangingPunct="0">
        <a:spcBef>
          <a:spcPct val="0"/>
        </a:spcBef>
        <a:spcAft>
          <a:spcPct val="0"/>
        </a:spcAft>
        <a:defRPr sz="4000" b="1" kern="1200">
          <a:solidFill>
            <a:schemeClr val="accent1"/>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chemeClr val="accent1"/>
          </a:solidFill>
          <a:latin typeface="Calibri Light" pitchFamily="34" charset="0"/>
        </a:defRPr>
      </a:lvl2pPr>
      <a:lvl3pPr algn="l" rtl="0" eaLnBrk="0" fontAlgn="base" hangingPunct="0">
        <a:spcBef>
          <a:spcPct val="0"/>
        </a:spcBef>
        <a:spcAft>
          <a:spcPct val="0"/>
        </a:spcAft>
        <a:defRPr sz="4000" b="1">
          <a:solidFill>
            <a:schemeClr val="accent1"/>
          </a:solidFill>
          <a:latin typeface="Calibri Light" pitchFamily="34" charset="0"/>
        </a:defRPr>
      </a:lvl3pPr>
      <a:lvl4pPr algn="l" rtl="0" eaLnBrk="0" fontAlgn="base" hangingPunct="0">
        <a:spcBef>
          <a:spcPct val="0"/>
        </a:spcBef>
        <a:spcAft>
          <a:spcPct val="0"/>
        </a:spcAft>
        <a:defRPr sz="4000" b="1">
          <a:solidFill>
            <a:schemeClr val="accent1"/>
          </a:solidFill>
          <a:latin typeface="Calibri Light" pitchFamily="34" charset="0"/>
        </a:defRPr>
      </a:lvl4pPr>
      <a:lvl5pPr algn="l" rtl="0" eaLnBrk="0" fontAlgn="base" hangingPunct="0">
        <a:spcBef>
          <a:spcPct val="0"/>
        </a:spcBef>
        <a:spcAft>
          <a:spcPct val="0"/>
        </a:spcAft>
        <a:defRPr sz="4000" b="1">
          <a:solidFill>
            <a:schemeClr val="accent1"/>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2"/>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pntc.org/samevisit"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fpntc.org/samevisi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hyperlink" Target="http://fpntc.org/samevisit" TargetMode="Externa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fpntc.org/samevisit"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fpntc.org/samevisit"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fpntc.org/samevisit" TargetMode="Externa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hyperlink" Target="https://www.fpntc.org/resources/case-study-same-visit-provision-contraception-nyc-healthhospitals-morrisania-and-lincoln" TargetMode="External"/><Relationship Id="rId3" Type="http://schemas.openxmlformats.org/officeDocument/2006/relationships/image" Target="../media/image26.jpeg"/><Relationship Id="rId7" Type="http://schemas.openxmlformats.org/officeDocument/2006/relationships/hyperlink" Target="https://www.fpntc.org/resources/case-study-same-visit-provision-contraception-louisiana-office-public-health-rapides"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s://www.fpntc.org/resources/case-study-same-visit-provision-contraception-southern-nevada-health-district-east-las" TargetMode="External"/><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http://fpntc.org/samevisit" TargetMode="Externa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fpntc.org/resources/how-be-reasonably-certain-woman-not-pregnant-and-when-start-contraceptive-methods-pal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pntc.org/resources/quick-start-algorith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2130425"/>
            <a:ext cx="7772400" cy="2441575"/>
          </a:xfrm>
        </p:spPr>
        <p:txBody>
          <a:bodyPr/>
          <a:lstStyle/>
          <a:p>
            <a:r>
              <a:rPr lang="en-US" altLang="en-US" sz="4400" dirty="0"/>
              <a:t>Same-Visit Contraception: Implementation Strategies and Tools From the Field</a:t>
            </a:r>
          </a:p>
        </p:txBody>
      </p:sp>
      <p:sp>
        <p:nvSpPr>
          <p:cNvPr id="2" name="Slide Number Placeholder 1"/>
          <p:cNvSpPr>
            <a:spLocks noGrp="1"/>
          </p:cNvSpPr>
          <p:nvPr>
            <p:ph type="sldNum" sz="quarter" idx="12"/>
          </p:nvPr>
        </p:nvSpPr>
        <p:spPr/>
        <p:txBody>
          <a:bodyPr/>
          <a:lstStyle/>
          <a:p>
            <a:fld id="{8D8347DA-B891-402B-9574-2ED72B0626F2}" type="slidenum">
              <a:rPr lang="en-US" smtClean="0"/>
              <a:pPr/>
              <a:t>1</a:t>
            </a:fld>
            <a:endParaRPr lang="en-US"/>
          </a:p>
        </p:txBody>
      </p:sp>
      <p:sp>
        <p:nvSpPr>
          <p:cNvPr id="3" name="Subtitle 2"/>
          <p:cNvSpPr>
            <a:spLocks noGrp="1"/>
          </p:cNvSpPr>
          <p:nvPr>
            <p:ph type="subTitle" idx="1"/>
          </p:nvPr>
        </p:nvSpPr>
        <p:spPr>
          <a:xfrm>
            <a:off x="1371600" y="4572000"/>
            <a:ext cx="6400800" cy="1066800"/>
          </a:xfrm>
        </p:spPr>
        <p:txBody>
          <a:bodyPr/>
          <a:lstStyle/>
          <a:p>
            <a:r>
              <a:rPr lang="en-US" dirty="0"/>
              <a:t>August 30, 2018</a:t>
            </a:r>
          </a:p>
        </p:txBody>
      </p:sp>
    </p:spTree>
    <p:extLst>
      <p:ext uri="{BB962C8B-B14F-4D97-AF65-F5344CB8AC3E}">
        <p14:creationId xmlns:p14="http://schemas.microsoft.com/office/powerpoint/2010/main" val="1749845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ctangle around examination or test needed for each method" title="When to Start Using Specific Contraceptive Methods Info Sheet Example"/>
          <p:cNvPicPr>
            <a:picLocks noChangeAspect="1" noChangeArrowheads="1"/>
          </p:cNvPicPr>
          <p:nvPr/>
        </p:nvPicPr>
        <p:blipFill rotWithShape="1">
          <a:blip r:embed="rId3">
            <a:extLst>
              <a:ext uri="{28A0092B-C50C-407E-A947-70E740481C1C}">
                <a14:useLocalDpi xmlns:a14="http://schemas.microsoft.com/office/drawing/2010/main" val="0"/>
              </a:ext>
            </a:extLst>
          </a:blip>
          <a:srcRect l="-855" r="-1846"/>
          <a:stretch/>
        </p:blipFill>
        <p:spPr bwMode="auto">
          <a:xfrm>
            <a:off x="0" y="1"/>
            <a:ext cx="9144000" cy="6857999"/>
          </a:xfrm>
          <a:prstGeom prst="rect">
            <a:avLst/>
          </a:prstGeom>
          <a:solidFill>
            <a:schemeClr val="bg1"/>
          </a:solidFill>
          <a:ln>
            <a:noFill/>
          </a:ln>
        </p:spPr>
      </p:pic>
      <p:sp>
        <p:nvSpPr>
          <p:cNvPr id="6" name="Rectangle 5" title="Rectangle Around Examination or Tests needed before each method"/>
          <p:cNvSpPr/>
          <p:nvPr/>
        </p:nvSpPr>
        <p:spPr>
          <a:xfrm>
            <a:off x="7355541" y="685800"/>
            <a:ext cx="1463040" cy="4114800"/>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0"/>
          </p:nvPr>
        </p:nvSpPr>
        <p:spPr>
          <a:xfrm>
            <a:off x="8686800" y="6356350"/>
            <a:ext cx="457200" cy="365125"/>
          </a:xfrm>
        </p:spPr>
        <p:txBody>
          <a:bodyPr/>
          <a:lstStyle/>
          <a:p>
            <a:pPr>
              <a:defRPr/>
            </a:pPr>
            <a:fld id="{A7667F2E-288F-4EBD-BB88-B804E384A0E8}" type="slidenum">
              <a:rPr lang="en-US" smtClean="0"/>
              <a:pPr>
                <a:defRPr/>
              </a:pPr>
              <a:t>10</a:t>
            </a:fld>
            <a:endParaRPr lang="en-US" dirty="0"/>
          </a:p>
        </p:txBody>
      </p:sp>
    </p:spTree>
    <p:extLst>
      <p:ext uri="{BB962C8B-B14F-4D97-AF65-F5344CB8AC3E}">
        <p14:creationId xmlns:p14="http://schemas.microsoft.com/office/powerpoint/2010/main" val="2772092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 for Pelvic Inflammatory Disease</a:t>
            </a:r>
          </a:p>
        </p:txBody>
      </p:sp>
      <p:sp>
        <p:nvSpPr>
          <p:cNvPr id="3" name="Content Placeholder 2"/>
          <p:cNvSpPr>
            <a:spLocks noGrp="1"/>
          </p:cNvSpPr>
          <p:nvPr>
            <p:ph idx="1"/>
          </p:nvPr>
        </p:nvSpPr>
        <p:spPr/>
        <p:txBody>
          <a:bodyPr/>
          <a:lstStyle/>
          <a:p>
            <a:r>
              <a:rPr lang="en-US" b="1" dirty="0"/>
              <a:t>GC and CT Screening at IUD Insertion and PID </a:t>
            </a:r>
            <a:r>
              <a:rPr lang="en-US" sz="2800" i="1" dirty="0" err="1"/>
              <a:t>Sufrin</a:t>
            </a:r>
            <a:r>
              <a:rPr lang="en-US" sz="2800" i="1" dirty="0"/>
              <a:t> CB, et. al </a:t>
            </a:r>
            <a:r>
              <a:rPr lang="en-US" sz="2800" i="1" dirty="0" err="1"/>
              <a:t>Obestet</a:t>
            </a:r>
            <a:r>
              <a:rPr lang="en-US" sz="2800" i="1" dirty="0"/>
              <a:t> </a:t>
            </a:r>
            <a:r>
              <a:rPr lang="en-US" sz="2800" i="1" dirty="0" err="1"/>
              <a:t>Gynecol</a:t>
            </a:r>
            <a:r>
              <a:rPr lang="en-US" sz="2800" i="1" dirty="0"/>
              <a:t> 2012;120:1214-21</a:t>
            </a:r>
          </a:p>
          <a:p>
            <a:endParaRPr lang="en-US" sz="800" dirty="0"/>
          </a:p>
          <a:p>
            <a:pPr lvl="1"/>
            <a:r>
              <a:rPr lang="en-US" dirty="0">
                <a:solidFill>
                  <a:schemeClr val="accent6"/>
                </a:solidFill>
              </a:rPr>
              <a:t>57,728 IUD insertions</a:t>
            </a:r>
          </a:p>
          <a:p>
            <a:pPr lvl="1"/>
            <a:r>
              <a:rPr lang="en-US" dirty="0">
                <a:solidFill>
                  <a:schemeClr val="accent6"/>
                </a:solidFill>
              </a:rPr>
              <a:t>47% were unscreened w/in 1 year of insertion</a:t>
            </a:r>
          </a:p>
          <a:p>
            <a:pPr lvl="1"/>
            <a:r>
              <a:rPr lang="en-US" dirty="0">
                <a:solidFill>
                  <a:schemeClr val="accent6"/>
                </a:solidFill>
              </a:rPr>
              <a:t>Rate of PID was the same </a:t>
            </a:r>
          </a:p>
          <a:p>
            <a:r>
              <a:rPr lang="en-US" b="1" dirty="0"/>
              <a:t>Contraceptive Choice Project</a:t>
            </a:r>
          </a:p>
          <a:p>
            <a:pPr lvl="1"/>
            <a:r>
              <a:rPr lang="en-US" dirty="0">
                <a:solidFill>
                  <a:schemeClr val="accent6"/>
                </a:solidFill>
              </a:rPr>
              <a:t>CT/GC + and IUD insertion 0.47 PID rate</a:t>
            </a:r>
          </a:p>
          <a:p>
            <a:pPr lvl="1"/>
            <a:r>
              <a:rPr lang="en-US" dirty="0">
                <a:solidFill>
                  <a:schemeClr val="accent6"/>
                </a:solidFill>
              </a:rPr>
              <a:t>CT/GC - and IUD insertion 0.30 PID rate (not statistically significant)</a:t>
            </a:r>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11</a:t>
            </a:fld>
            <a:endParaRPr lang="en-US"/>
          </a:p>
        </p:txBody>
      </p:sp>
    </p:spTree>
    <p:extLst>
      <p:ext uri="{BB962C8B-B14F-4D97-AF65-F5344CB8AC3E}">
        <p14:creationId xmlns:p14="http://schemas.microsoft.com/office/powerpoint/2010/main" val="45321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Additional Visits are a Barrier for Clients</a:t>
            </a:r>
          </a:p>
        </p:txBody>
      </p:sp>
      <p:sp>
        <p:nvSpPr>
          <p:cNvPr id="11" name="Text Placeholder 3"/>
          <p:cNvSpPr>
            <a:spLocks noGrp="1"/>
          </p:cNvSpPr>
          <p:nvPr>
            <p:ph idx="1"/>
          </p:nvPr>
        </p:nvSpPr>
        <p:spPr>
          <a:xfrm>
            <a:off x="457200" y="1600200"/>
            <a:ext cx="4572000" cy="4525963"/>
          </a:xfrm>
        </p:spPr>
        <p:txBody>
          <a:bodyPr/>
          <a:lstStyle/>
          <a:p>
            <a:r>
              <a:rPr lang="en-US" sz="2400" dirty="0"/>
              <a:t>National Clinical Training Center for Family Planning online survey of APRNs (n=390)</a:t>
            </a:r>
          </a:p>
          <a:p>
            <a:pPr lvl="1"/>
            <a:r>
              <a:rPr lang="en-US" sz="2400" dirty="0">
                <a:solidFill>
                  <a:schemeClr val="accent6"/>
                </a:solidFill>
              </a:rPr>
              <a:t>35% of respondents had policies that permitted same-visit provision </a:t>
            </a:r>
          </a:p>
          <a:p>
            <a:pPr lvl="1"/>
            <a:r>
              <a:rPr lang="en-US" sz="2400" dirty="0">
                <a:solidFill>
                  <a:schemeClr val="accent6"/>
                </a:solidFill>
              </a:rPr>
              <a:t>Over half (56%) required ≥2 visits to provide method</a:t>
            </a:r>
          </a:p>
          <a:p>
            <a:pPr lvl="1"/>
            <a:r>
              <a:rPr lang="en-US" sz="2400" dirty="0">
                <a:solidFill>
                  <a:schemeClr val="accent6"/>
                </a:solidFill>
              </a:rPr>
              <a:t>Every one visit increase required for LARC provision resulted in fewer insertions</a:t>
            </a:r>
          </a:p>
        </p:txBody>
      </p:sp>
      <p:graphicFrame>
        <p:nvGraphicFramePr>
          <p:cNvPr id="5" name="Chart 4" title="Every one visit increase required for LARC provision resulted in the placement of fewer LARCs"/>
          <p:cNvGraphicFramePr/>
          <p:nvPr>
            <p:extLst>
              <p:ext uri="{D42A27DB-BD31-4B8C-83A1-F6EECF244321}">
                <p14:modId xmlns:p14="http://schemas.microsoft.com/office/powerpoint/2010/main" val="2017706802"/>
              </p:ext>
            </p:extLst>
          </p:nvPr>
        </p:nvGraphicFramePr>
        <p:xfrm>
          <a:off x="5029200" y="1752600"/>
          <a:ext cx="39624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 y="6477000"/>
            <a:ext cx="5410199" cy="338554"/>
          </a:xfrm>
          <a:prstGeom prst="rect">
            <a:avLst/>
          </a:prstGeom>
          <a:noFill/>
        </p:spPr>
        <p:txBody>
          <a:bodyPr wrap="square" rtlCol="0">
            <a:spAutoFit/>
          </a:bodyPr>
          <a:lstStyle/>
          <a:p>
            <a:r>
              <a:rPr lang="en-US" sz="1600" dirty="0">
                <a:solidFill>
                  <a:schemeClr val="tx2"/>
                </a:solidFill>
                <a:latin typeface="Calibri Light" panose="020F0302020204030204" pitchFamily="34" charset="0"/>
              </a:rPr>
              <a:t>National Clinical Training Center for Family Planning, 2016. </a:t>
            </a:r>
          </a:p>
        </p:txBody>
      </p:sp>
      <p:sp>
        <p:nvSpPr>
          <p:cNvPr id="2" name="Slide Number Placeholder 1"/>
          <p:cNvSpPr>
            <a:spLocks noGrp="1"/>
          </p:cNvSpPr>
          <p:nvPr>
            <p:ph type="sldNum" sz="quarter" idx="10"/>
          </p:nvPr>
        </p:nvSpPr>
        <p:spPr/>
        <p:txBody>
          <a:bodyPr/>
          <a:lstStyle/>
          <a:p>
            <a:fld id="{B2C5C997-4DC0-4A7B-85D8-D7ADF9E6800D}" type="slidenum">
              <a:rPr lang="en-US" smtClean="0"/>
              <a:pPr/>
              <a:t>12</a:t>
            </a:fld>
            <a:endParaRPr lang="en-US"/>
          </a:p>
        </p:txBody>
      </p:sp>
      <p:sp>
        <p:nvSpPr>
          <p:cNvPr id="3" name="TextBox 2"/>
          <p:cNvSpPr txBox="1"/>
          <p:nvPr/>
        </p:nvSpPr>
        <p:spPr>
          <a:xfrm>
            <a:off x="6438900" y="4343400"/>
            <a:ext cx="1142999" cy="923330"/>
          </a:xfrm>
          <a:prstGeom prst="rect">
            <a:avLst/>
          </a:prstGeom>
          <a:noFill/>
        </p:spPr>
        <p:txBody>
          <a:bodyPr wrap="square" rtlCol="0">
            <a:spAutoFit/>
          </a:bodyPr>
          <a:lstStyle/>
          <a:p>
            <a:pPr algn="ctr"/>
            <a:r>
              <a:rPr lang="en-US" dirty="0">
                <a:solidFill>
                  <a:schemeClr val="tx1">
                    <a:lumMod val="85000"/>
                    <a:lumOff val="15000"/>
                  </a:schemeClr>
                </a:solidFill>
                <a:latin typeface="Calibri Light" panose="020F0302020204030204" pitchFamily="34" charset="0"/>
              </a:rPr>
              <a:t>Hormonal IUD </a:t>
            </a:r>
          </a:p>
          <a:p>
            <a:pPr algn="ctr"/>
            <a:r>
              <a:rPr lang="en-US" dirty="0">
                <a:solidFill>
                  <a:schemeClr val="tx1">
                    <a:lumMod val="85000"/>
                    <a:lumOff val="15000"/>
                  </a:schemeClr>
                </a:solidFill>
                <a:latin typeface="Calibri Light" panose="020F0302020204030204" pitchFamily="34" charset="0"/>
              </a:rPr>
              <a:t>-27%</a:t>
            </a:r>
          </a:p>
        </p:txBody>
      </p:sp>
    </p:spTree>
    <p:extLst>
      <p:ext uri="{BB962C8B-B14F-4D97-AF65-F5344CB8AC3E}">
        <p14:creationId xmlns:p14="http://schemas.microsoft.com/office/powerpoint/2010/main" val="1596173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 are Busy</a:t>
            </a:r>
          </a:p>
        </p:txBody>
      </p:sp>
      <p:sp>
        <p:nvSpPr>
          <p:cNvPr id="3" name="Content Placeholder 2"/>
          <p:cNvSpPr>
            <a:spLocks noGrp="1"/>
          </p:cNvSpPr>
          <p:nvPr>
            <p:ph sz="half" idx="1"/>
          </p:nvPr>
        </p:nvSpPr>
        <p:spPr>
          <a:xfrm>
            <a:off x="457200" y="1600200"/>
            <a:ext cx="2743200" cy="4525963"/>
          </a:xfrm>
        </p:spPr>
        <p:txBody>
          <a:bodyPr/>
          <a:lstStyle/>
          <a:p>
            <a:r>
              <a:rPr lang="en-US" dirty="0"/>
              <a:t>Client barriers to accessing care</a:t>
            </a:r>
          </a:p>
          <a:p>
            <a:pPr lvl="1"/>
            <a:r>
              <a:rPr lang="en-US" dirty="0">
                <a:solidFill>
                  <a:schemeClr val="accent6"/>
                </a:solidFill>
              </a:rPr>
              <a:t>Child care</a:t>
            </a:r>
          </a:p>
          <a:p>
            <a:pPr lvl="1"/>
            <a:r>
              <a:rPr lang="en-US" dirty="0">
                <a:solidFill>
                  <a:schemeClr val="accent6"/>
                </a:solidFill>
              </a:rPr>
              <a:t>Transportation</a:t>
            </a:r>
          </a:p>
          <a:p>
            <a:pPr lvl="1"/>
            <a:r>
              <a:rPr lang="en-US" dirty="0">
                <a:solidFill>
                  <a:schemeClr val="accent6"/>
                </a:solidFill>
              </a:rPr>
              <a:t>Time off from work</a:t>
            </a:r>
          </a:p>
        </p:txBody>
      </p:sp>
      <p:sp>
        <p:nvSpPr>
          <p:cNvPr id="5" name="Content Placeholder 4"/>
          <p:cNvSpPr>
            <a:spLocks noGrp="1"/>
          </p:cNvSpPr>
          <p:nvPr>
            <p:ph sz="half" idx="2"/>
          </p:nvPr>
        </p:nvSpPr>
        <p:spPr>
          <a:xfrm>
            <a:off x="3200400" y="1524000"/>
            <a:ext cx="5699760" cy="4572000"/>
          </a:xfrm>
          <a:prstGeom prst="wedgeRoundRectCallout">
            <a:avLst>
              <a:gd name="adj1" fmla="val -44821"/>
              <a:gd name="adj2" fmla="val 57388"/>
              <a:gd name="adj3" fmla="val 16667"/>
            </a:avLst>
          </a:prstGeom>
          <a:solidFill>
            <a:schemeClr val="accent6">
              <a:lumMod val="20000"/>
              <a:lumOff val="80000"/>
            </a:schemeClr>
          </a:solidFill>
        </p:spPr>
        <p:txBody>
          <a:bodyPr/>
          <a:lstStyle/>
          <a:p>
            <a:pPr marL="0" indent="0">
              <a:buNone/>
            </a:pPr>
            <a:r>
              <a:rPr lang="en-US" sz="2400" dirty="0"/>
              <a:t>“If the patient wants a LARC method and we provide it the same day, that prevents an issue with the patient having to come back to the clinic. It prevents the risk of an unplanned pregnancy because they're going to forget a pill or forget to come back for their next Depo or not be able to take another day off work to come back and get that LARC method.” </a:t>
            </a:r>
            <a:br>
              <a:rPr lang="en-US" sz="2000" dirty="0"/>
            </a:br>
            <a:endParaRPr lang="en-US" sz="1200" dirty="0"/>
          </a:p>
          <a:p>
            <a:pPr marL="0" indent="0" algn="r">
              <a:buNone/>
            </a:pPr>
            <a:r>
              <a:rPr lang="en-US" sz="2000" i="1" dirty="0"/>
              <a:t>- Nurse Practitioner, </a:t>
            </a:r>
            <a:br>
              <a:rPr lang="en-US" sz="2000" i="1" dirty="0"/>
            </a:br>
            <a:r>
              <a:rPr lang="en-US" sz="2000" i="1" dirty="0"/>
              <a:t>Southern Nevada Health District</a:t>
            </a:r>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E861C629-C82B-4C93-920C-A1DE9E60CAEC}" type="slidenum">
              <a:rPr lang="en-US" smtClean="0"/>
              <a:pPr>
                <a:defRPr/>
              </a:pPr>
              <a:t>13</a:t>
            </a:fld>
            <a:endParaRPr lang="en-US"/>
          </a:p>
        </p:txBody>
      </p:sp>
    </p:spTree>
    <p:extLst>
      <p:ext uri="{BB962C8B-B14F-4D97-AF65-F5344CB8AC3E}">
        <p14:creationId xmlns:p14="http://schemas.microsoft.com/office/powerpoint/2010/main" val="724065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Client Satisfaction</a:t>
            </a:r>
          </a:p>
        </p:txBody>
      </p:sp>
      <p:sp>
        <p:nvSpPr>
          <p:cNvPr id="3" name="Content Placeholder 2"/>
          <p:cNvSpPr>
            <a:spLocks noGrp="1"/>
          </p:cNvSpPr>
          <p:nvPr>
            <p:ph sz="half" idx="1"/>
          </p:nvPr>
        </p:nvSpPr>
        <p:spPr>
          <a:xfrm>
            <a:off x="457200" y="1600200"/>
            <a:ext cx="3505200" cy="4525963"/>
          </a:xfrm>
        </p:spPr>
        <p:txBody>
          <a:bodyPr/>
          <a:lstStyle/>
          <a:p>
            <a:r>
              <a:rPr lang="en-US" dirty="0"/>
              <a:t>Offering methods same-visit increases client satisfaction</a:t>
            </a:r>
          </a:p>
          <a:p>
            <a:r>
              <a:rPr lang="en-US" dirty="0"/>
              <a:t>Client satisfaction drives demand</a:t>
            </a:r>
          </a:p>
          <a:p>
            <a:r>
              <a:rPr lang="en-US" dirty="0"/>
              <a:t>When clients are satisfied, staff are satisfied!</a:t>
            </a:r>
          </a:p>
        </p:txBody>
      </p:sp>
      <p:sp>
        <p:nvSpPr>
          <p:cNvPr id="5" name="Content Placeholder 4"/>
          <p:cNvSpPr>
            <a:spLocks noGrp="1"/>
          </p:cNvSpPr>
          <p:nvPr>
            <p:ph sz="half" idx="2"/>
          </p:nvPr>
        </p:nvSpPr>
        <p:spPr>
          <a:xfrm>
            <a:off x="4343400" y="1676400"/>
            <a:ext cx="4526280" cy="3962400"/>
          </a:xfrm>
          <a:prstGeom prst="wedgeRoundRectCallout">
            <a:avLst>
              <a:gd name="adj1" fmla="val -42416"/>
              <a:gd name="adj2" fmla="val 59810"/>
              <a:gd name="adj3" fmla="val 16667"/>
            </a:avLst>
          </a:prstGeom>
          <a:solidFill>
            <a:schemeClr val="accent5">
              <a:lumMod val="20000"/>
              <a:lumOff val="80000"/>
            </a:schemeClr>
          </a:solidFill>
        </p:spPr>
        <p:txBody>
          <a:bodyPr/>
          <a:lstStyle/>
          <a:p>
            <a:pPr marL="0" indent="0">
              <a:buNone/>
            </a:pPr>
            <a:r>
              <a:rPr lang="en-US" sz="2400" dirty="0"/>
              <a:t>“What I'm hearing from patients about how they feel about being able to get all of their needs met, including their contraceptive needs in one visit, is that they are sometimes surprised and always very excited to be able to do this.” </a:t>
            </a:r>
          </a:p>
          <a:p>
            <a:pPr marL="0" indent="0" algn="r">
              <a:buNone/>
            </a:pPr>
            <a:r>
              <a:rPr lang="en-US" sz="1200" i="1" dirty="0"/>
              <a:t> </a:t>
            </a:r>
            <a:br>
              <a:rPr lang="en-US" sz="2400" i="1" dirty="0"/>
            </a:br>
            <a:r>
              <a:rPr lang="en-US" sz="2000" i="1" dirty="0"/>
              <a:t>- Physician, NYC Health + Hospitals</a:t>
            </a:r>
            <a:endParaRPr lang="en-US" sz="2000" dirty="0"/>
          </a:p>
        </p:txBody>
      </p:sp>
      <p:sp>
        <p:nvSpPr>
          <p:cNvPr id="2" name="Slide Number Placeholder 1"/>
          <p:cNvSpPr>
            <a:spLocks noGrp="1"/>
          </p:cNvSpPr>
          <p:nvPr>
            <p:ph type="sldNum" sz="quarter" idx="12"/>
          </p:nvPr>
        </p:nvSpPr>
        <p:spPr/>
        <p:txBody>
          <a:bodyPr/>
          <a:lstStyle/>
          <a:p>
            <a:pPr>
              <a:defRPr/>
            </a:pPr>
            <a:fld id="{E861C629-C82B-4C93-920C-A1DE9E60CAEC}" type="slidenum">
              <a:rPr lang="en-US" smtClean="0"/>
              <a:pPr>
                <a:defRPr/>
              </a:pPr>
              <a:t>14</a:t>
            </a:fld>
            <a:endParaRPr lang="en-US"/>
          </a:p>
        </p:txBody>
      </p:sp>
    </p:spTree>
    <p:extLst>
      <p:ext uri="{BB962C8B-B14F-4D97-AF65-F5344CB8AC3E}">
        <p14:creationId xmlns:p14="http://schemas.microsoft.com/office/powerpoint/2010/main" val="2577513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Barriers</a:t>
            </a:r>
          </a:p>
        </p:txBody>
      </p:sp>
      <p:sp>
        <p:nvSpPr>
          <p:cNvPr id="9" name="Content Placeholder 8"/>
          <p:cNvSpPr>
            <a:spLocks noGrp="1"/>
          </p:cNvSpPr>
          <p:nvPr>
            <p:ph idx="1"/>
          </p:nvPr>
        </p:nvSpPr>
        <p:spPr>
          <a:xfrm>
            <a:off x="457200" y="1600200"/>
            <a:ext cx="4114800" cy="4525963"/>
          </a:xfrm>
        </p:spPr>
        <p:txBody>
          <a:bodyPr/>
          <a:lstStyle/>
          <a:p>
            <a:r>
              <a:rPr lang="en-US" dirty="0"/>
              <a:t>Stocking</a:t>
            </a:r>
          </a:p>
          <a:p>
            <a:r>
              <a:rPr lang="en-US" dirty="0"/>
              <a:t>Clinic flow and wait time</a:t>
            </a:r>
          </a:p>
          <a:p>
            <a:r>
              <a:rPr lang="en-US" dirty="0"/>
              <a:t>Staff training </a:t>
            </a:r>
          </a:p>
          <a:p>
            <a:r>
              <a:rPr lang="en-US" dirty="0"/>
              <a:t>Financial implications</a:t>
            </a:r>
          </a:p>
          <a:p>
            <a:r>
              <a:rPr lang="en-US" dirty="0"/>
              <a:t>Inertia. Change is hard!</a:t>
            </a:r>
          </a:p>
        </p:txBody>
      </p:sp>
      <p:sp>
        <p:nvSpPr>
          <p:cNvPr id="5" name="Slide Number Placeholder 4"/>
          <p:cNvSpPr>
            <a:spLocks noGrp="1"/>
          </p:cNvSpPr>
          <p:nvPr>
            <p:ph type="sldNum" sz="quarter" idx="10"/>
          </p:nvPr>
        </p:nvSpPr>
        <p:spPr/>
        <p:txBody>
          <a:bodyPr/>
          <a:lstStyle/>
          <a:p>
            <a:pPr>
              <a:defRPr/>
            </a:pPr>
            <a:fld id="{E861C629-C82B-4C93-920C-A1DE9E60CAEC}" type="slidenum">
              <a:rPr lang="en-US" smtClean="0"/>
              <a:pPr>
                <a:defRPr/>
              </a:pPr>
              <a:t>15</a:t>
            </a:fld>
            <a:endParaRPr lang="en-US"/>
          </a:p>
        </p:txBody>
      </p:sp>
      <p:pic>
        <p:nvPicPr>
          <p:cNvPr id="2" name="Picture 1" title="Cartoon man pushing a boulder up a hill. Boulder is labeled Obstacle. "/>
          <p:cNvPicPr>
            <a:picLocks noChangeAspect="1"/>
          </p:cNvPicPr>
          <p:nvPr/>
        </p:nvPicPr>
        <p:blipFill rotWithShape="1">
          <a:blip r:embed="rId3" cstate="print">
            <a:extLst>
              <a:ext uri="{28A0092B-C50C-407E-A947-70E740481C1C}">
                <a14:useLocalDpi xmlns:a14="http://schemas.microsoft.com/office/drawing/2010/main" val="0"/>
              </a:ext>
            </a:extLst>
          </a:blip>
          <a:srcRect l="9584" t="2887" b="6698"/>
          <a:stretch/>
        </p:blipFill>
        <p:spPr>
          <a:xfrm>
            <a:off x="5011615" y="1828800"/>
            <a:ext cx="3581400" cy="3581400"/>
          </a:xfrm>
          <a:prstGeom prst="rect">
            <a:avLst/>
          </a:prstGeom>
        </p:spPr>
      </p:pic>
    </p:spTree>
    <p:extLst>
      <p:ext uri="{BB962C8B-B14F-4D97-AF65-F5344CB8AC3E}">
        <p14:creationId xmlns:p14="http://schemas.microsoft.com/office/powerpoint/2010/main" val="788037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2795587"/>
            <a:ext cx="4764087" cy="1362075"/>
          </a:xfrm>
        </p:spPr>
        <p:txBody>
          <a:bodyPr/>
          <a:lstStyle/>
          <a:p>
            <a:r>
              <a:rPr lang="en-US" dirty="0"/>
              <a:t>Southern Nevada </a:t>
            </a:r>
            <a:br>
              <a:rPr lang="en-US" dirty="0"/>
            </a:br>
            <a:r>
              <a:rPr lang="en-US" dirty="0"/>
              <a:t>Health District </a:t>
            </a:r>
          </a:p>
        </p:txBody>
      </p:sp>
      <p:sp>
        <p:nvSpPr>
          <p:cNvPr id="9" name="Text Placeholder 8"/>
          <p:cNvSpPr>
            <a:spLocks noGrp="1"/>
          </p:cNvSpPr>
          <p:nvPr>
            <p:ph type="body" idx="1"/>
          </p:nvPr>
        </p:nvSpPr>
        <p:spPr>
          <a:xfrm>
            <a:off x="722313" y="1295400"/>
            <a:ext cx="4764087" cy="1500187"/>
          </a:xfrm>
        </p:spPr>
        <p:txBody>
          <a:bodyPr/>
          <a:lstStyle/>
          <a:p>
            <a:r>
              <a:rPr lang="en-US" sz="2800" dirty="0"/>
              <a:t>CASE STUDY</a:t>
            </a:r>
          </a:p>
        </p:txBody>
      </p:sp>
      <p:sp>
        <p:nvSpPr>
          <p:cNvPr id="4" name="Slide Number Placeholder 3"/>
          <p:cNvSpPr>
            <a:spLocks noGrp="1"/>
          </p:cNvSpPr>
          <p:nvPr>
            <p:ph type="sldNum" sz="quarter" idx="10"/>
          </p:nvPr>
        </p:nvSpPr>
        <p:spPr/>
        <p:txBody>
          <a:bodyPr/>
          <a:lstStyle/>
          <a:p>
            <a:fld id="{49D245F0-5FFC-499A-BF84-BB2A4A50BA80}" type="slidenum">
              <a:rPr lang="en-US" smtClean="0"/>
              <a:pPr/>
              <a:t>16</a:t>
            </a:fld>
            <a:endParaRPr lang="en-US"/>
          </a:p>
        </p:txBody>
      </p:sp>
    </p:spTree>
    <p:extLst>
      <p:ext uri="{BB962C8B-B14F-4D97-AF65-F5344CB8AC3E}">
        <p14:creationId xmlns:p14="http://schemas.microsoft.com/office/powerpoint/2010/main" val="1346634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0677-111A-4D2B-A945-39033203496A}"/>
              </a:ext>
            </a:extLst>
          </p:cNvPr>
          <p:cNvSpPr>
            <a:spLocks noGrp="1"/>
          </p:cNvSpPr>
          <p:nvPr>
            <p:ph type="title"/>
          </p:nvPr>
        </p:nvSpPr>
        <p:spPr/>
        <p:txBody>
          <a:bodyPr/>
          <a:lstStyle/>
          <a:p>
            <a:r>
              <a:rPr lang="en-US"/>
              <a:t>Same day IUD insertions:  Why?</a:t>
            </a:r>
            <a:endParaRPr lang="en-US" dirty="0"/>
          </a:p>
        </p:txBody>
      </p:sp>
      <p:sp>
        <p:nvSpPr>
          <p:cNvPr id="3" name="Content Placeholder 2">
            <a:extLst>
              <a:ext uri="{FF2B5EF4-FFF2-40B4-BE49-F238E27FC236}">
                <a16:creationId xmlns:a16="http://schemas.microsoft.com/office/drawing/2014/main" id="{70AD3464-9D93-4DA3-BA43-1FBFD8930629}"/>
              </a:ext>
            </a:extLst>
          </p:cNvPr>
          <p:cNvSpPr>
            <a:spLocks noGrp="1"/>
          </p:cNvSpPr>
          <p:nvPr>
            <p:ph idx="1"/>
          </p:nvPr>
        </p:nvSpPr>
        <p:spPr/>
        <p:txBody>
          <a:bodyPr/>
          <a:lstStyle/>
          <a:p>
            <a:r>
              <a:rPr lang="en-US" dirty="0"/>
              <a:t>Patient satisfaction</a:t>
            </a:r>
          </a:p>
          <a:p>
            <a:r>
              <a:rPr lang="en-US" dirty="0"/>
              <a:t>Effective method</a:t>
            </a:r>
          </a:p>
          <a:p>
            <a:r>
              <a:rPr lang="en-US" dirty="0"/>
              <a:t>Avoid risk of no return/no method</a:t>
            </a:r>
          </a:p>
          <a:p>
            <a:r>
              <a:rPr lang="en-US" dirty="0"/>
              <a:t>Decreased cost for self pay patients</a:t>
            </a:r>
          </a:p>
          <a:p>
            <a:r>
              <a:rPr lang="en-US" dirty="0"/>
              <a:t>Reduced risk of unwanted pregnancy</a:t>
            </a:r>
          </a:p>
          <a:p>
            <a:endParaRPr lang="en-US" dirty="0"/>
          </a:p>
        </p:txBody>
      </p:sp>
      <p:sp>
        <p:nvSpPr>
          <p:cNvPr id="4" name="Slide Number Placeholder 3"/>
          <p:cNvSpPr>
            <a:spLocks noGrp="1"/>
          </p:cNvSpPr>
          <p:nvPr>
            <p:ph type="sldNum" sz="quarter" idx="10"/>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697750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D40F7-1B39-4CFD-886A-CD59144ABDF1}"/>
              </a:ext>
            </a:extLst>
          </p:cNvPr>
          <p:cNvSpPr>
            <a:spLocks noGrp="1"/>
          </p:cNvSpPr>
          <p:nvPr>
            <p:ph type="title"/>
          </p:nvPr>
        </p:nvSpPr>
        <p:spPr/>
        <p:txBody>
          <a:bodyPr/>
          <a:lstStyle/>
          <a:p>
            <a:r>
              <a:rPr lang="en-US"/>
              <a:t>How can we do this? </a:t>
            </a:r>
            <a:endParaRPr lang="en-US" dirty="0"/>
          </a:p>
        </p:txBody>
      </p:sp>
      <p:sp>
        <p:nvSpPr>
          <p:cNvPr id="3" name="Content Placeholder 2">
            <a:extLst>
              <a:ext uri="{FF2B5EF4-FFF2-40B4-BE49-F238E27FC236}">
                <a16:creationId xmlns:a16="http://schemas.microsoft.com/office/drawing/2014/main" id="{352A91A3-5335-4931-8F6B-780F1571A3D4}"/>
              </a:ext>
            </a:extLst>
          </p:cNvPr>
          <p:cNvSpPr>
            <a:spLocks noGrp="1"/>
          </p:cNvSpPr>
          <p:nvPr>
            <p:ph idx="1"/>
          </p:nvPr>
        </p:nvSpPr>
        <p:spPr/>
        <p:txBody>
          <a:bodyPr>
            <a:noAutofit/>
          </a:bodyPr>
          <a:lstStyle/>
          <a:p>
            <a:r>
              <a:rPr lang="en-US" sz="2200" dirty="0"/>
              <a:t>Adequate supplies (IUDs, insertion packets)</a:t>
            </a:r>
          </a:p>
          <a:p>
            <a:r>
              <a:rPr lang="en-US" sz="2200" dirty="0"/>
              <a:t>Adequate staff</a:t>
            </a:r>
          </a:p>
          <a:p>
            <a:r>
              <a:rPr lang="en-US" sz="2200" dirty="0"/>
              <a:t>Discuss clinic flow with staff, might be different per clinic/provider</a:t>
            </a:r>
          </a:p>
          <a:p>
            <a:r>
              <a:rPr lang="en-US" sz="2200" dirty="0"/>
              <a:t>Be open to adjustments along the way</a:t>
            </a:r>
          </a:p>
          <a:p>
            <a:r>
              <a:rPr lang="en-US" sz="2200" dirty="0"/>
              <a:t>Important to incorporate staff involvement</a:t>
            </a:r>
          </a:p>
          <a:p>
            <a:pPr lvl="1"/>
            <a:r>
              <a:rPr lang="en-US" sz="2200" dirty="0">
                <a:solidFill>
                  <a:schemeClr val="accent6"/>
                </a:solidFill>
              </a:rPr>
              <a:t>Set up rooms</a:t>
            </a:r>
          </a:p>
          <a:p>
            <a:pPr lvl="1"/>
            <a:r>
              <a:rPr lang="en-US" sz="2200" dirty="0">
                <a:solidFill>
                  <a:schemeClr val="accent6"/>
                </a:solidFill>
              </a:rPr>
              <a:t>Assist with consent forms</a:t>
            </a:r>
          </a:p>
          <a:p>
            <a:pPr lvl="1"/>
            <a:r>
              <a:rPr lang="en-US" sz="2200" dirty="0">
                <a:solidFill>
                  <a:schemeClr val="accent6"/>
                </a:solidFill>
              </a:rPr>
              <a:t>Post procedural assistance, if needed (vasovagal, additional instructions not included with consultation)</a:t>
            </a:r>
          </a:p>
          <a:p>
            <a:r>
              <a:rPr lang="en-US" sz="2200" dirty="0"/>
              <a:t>Time to place Nexplanon: 2 minutes (not including consultation)</a:t>
            </a:r>
          </a:p>
          <a:p>
            <a:r>
              <a:rPr lang="en-US" sz="2200" dirty="0"/>
              <a:t>Time to place IUD: 5 minutes (not including consultation)</a:t>
            </a:r>
          </a:p>
        </p:txBody>
      </p:sp>
      <p:sp>
        <p:nvSpPr>
          <p:cNvPr id="4" name="Slide Number Placeholder 3"/>
          <p:cNvSpPr>
            <a:spLocks noGrp="1"/>
          </p:cNvSpPr>
          <p:nvPr>
            <p:ph type="sldNum" sz="quarter" idx="10"/>
          </p:nvPr>
        </p:nvSpPr>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1471820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Implementing Same-Visit Insertions</a:t>
            </a:r>
            <a:endParaRPr lang="en-US" dirty="0"/>
          </a:p>
        </p:txBody>
      </p:sp>
      <p:sp>
        <p:nvSpPr>
          <p:cNvPr id="9" name="Content Placeholder 8"/>
          <p:cNvSpPr>
            <a:spLocks noGrp="1"/>
          </p:cNvSpPr>
          <p:nvPr>
            <p:ph idx="1"/>
          </p:nvPr>
        </p:nvSpPr>
        <p:spPr/>
        <p:txBody>
          <a:bodyPr>
            <a:normAutofit fontScale="77500" lnSpcReduction="20000"/>
          </a:bodyPr>
          <a:lstStyle/>
          <a:p>
            <a:r>
              <a:rPr lang="en-US" dirty="0"/>
              <a:t>Keep the full range of methods available all the time – avoid shortage. </a:t>
            </a:r>
          </a:p>
          <a:p>
            <a:r>
              <a:rPr lang="en-US" dirty="0"/>
              <a:t>Maintain adequate insertions and removal supplies. </a:t>
            </a:r>
          </a:p>
          <a:p>
            <a:pPr marL="0" indent="0">
              <a:buNone/>
            </a:pPr>
            <a:r>
              <a:rPr lang="en-US" dirty="0"/>
              <a:t>          </a:t>
            </a:r>
          </a:p>
          <a:p>
            <a:pPr marL="0" indent="0">
              <a:buNone/>
            </a:pPr>
            <a:r>
              <a:rPr lang="en-US" dirty="0">
                <a:solidFill>
                  <a:schemeClr val="accent6"/>
                </a:solidFill>
              </a:rPr>
              <a:t>HOW?</a:t>
            </a:r>
          </a:p>
          <a:p>
            <a:r>
              <a:rPr lang="en-US" dirty="0"/>
              <a:t>FORECAST: Use inventory data from previous months, such as  monthly usage and stocks on hand; develop a monthly  par level; monitor  trends; weekly inventory and order. </a:t>
            </a:r>
          </a:p>
          <a:p>
            <a:r>
              <a:rPr lang="en-US" dirty="0"/>
              <a:t>BUDGET: Most challenging</a:t>
            </a:r>
          </a:p>
          <a:p>
            <a:r>
              <a:rPr lang="en-US" dirty="0"/>
              <a:t>OUR STRATEGY: Find opportunities to save; bill appropriately to increase revenue</a:t>
            </a:r>
          </a:p>
        </p:txBody>
      </p:sp>
      <p:sp>
        <p:nvSpPr>
          <p:cNvPr id="3" name="Slide Number Placeholder 2"/>
          <p:cNvSpPr>
            <a:spLocks noGrp="1"/>
          </p:cNvSpPr>
          <p:nvPr>
            <p:ph type="sldNum" sz="quarter" idx="10"/>
          </p:nvPr>
        </p:nvSpPr>
        <p:spPr/>
        <p:txBody>
          <a:bodyPr/>
          <a:lstStyle/>
          <a:p>
            <a:fld id="{6D22F896-40B5-4ADD-8801-0D06FADFA095}" type="slidenum">
              <a:rPr lang="en-US" smtClean="0"/>
              <a:pPr/>
              <a:t>19</a:t>
            </a:fld>
            <a:endParaRPr lang="en-US" dirty="0"/>
          </a:p>
        </p:txBody>
      </p:sp>
      <p:sp>
        <p:nvSpPr>
          <p:cNvPr id="13" name="Rectangle 12"/>
          <p:cNvSpPr/>
          <p:nvPr/>
        </p:nvSpPr>
        <p:spPr>
          <a:xfrm>
            <a:off x="1143000" y="5534206"/>
            <a:ext cx="7239000" cy="1183914"/>
          </a:xfrm>
          <a:prstGeom prst="rect">
            <a:avLst/>
          </a:prstGeom>
        </p:spPr>
        <p:txBody>
          <a:bodyPr wrap="square" numCol="3">
            <a:spAutoFit/>
          </a:bodyPr>
          <a:lstStyle/>
          <a:p>
            <a:pPr marL="257175" indent="-257175" defTabSz="342900">
              <a:lnSpc>
                <a:spcPct val="80000"/>
              </a:lnSpc>
              <a:spcBef>
                <a:spcPts val="750"/>
              </a:spcBef>
              <a:spcAft>
                <a:spcPts val="0"/>
              </a:spcAft>
              <a:buClr>
                <a:schemeClr val="accent1"/>
              </a:buClr>
              <a:buSzPct val="80000"/>
              <a:buFont typeface="Wingdings 3" charset="2"/>
              <a:buChar char=""/>
            </a:pPr>
            <a:r>
              <a:rPr lang="en-US" dirty="0">
                <a:solidFill>
                  <a:schemeClr val="tx2"/>
                </a:solidFill>
                <a:latin typeface="Calibri Light" panose="020F0302020204030204" pitchFamily="34" charset="0"/>
                <a:ea typeface="+mj-ea"/>
                <a:cs typeface="+mj-cs"/>
              </a:rPr>
              <a:t>Americares.org</a:t>
            </a:r>
          </a:p>
          <a:p>
            <a:pPr marL="257175" indent="-257175" defTabSz="342900">
              <a:lnSpc>
                <a:spcPct val="80000"/>
              </a:lnSpc>
              <a:spcBef>
                <a:spcPts val="750"/>
              </a:spcBef>
              <a:spcAft>
                <a:spcPts val="0"/>
              </a:spcAft>
              <a:buClr>
                <a:schemeClr val="accent1"/>
              </a:buClr>
              <a:buSzPct val="80000"/>
              <a:buFont typeface="Wingdings 3" charset="2"/>
              <a:buChar char=""/>
            </a:pPr>
            <a:r>
              <a:rPr lang="en-US" dirty="0">
                <a:solidFill>
                  <a:schemeClr val="tx2"/>
                </a:solidFill>
                <a:latin typeface="Calibri Light" panose="020F0302020204030204" pitchFamily="34" charset="0"/>
                <a:ea typeface="+mj-ea"/>
                <a:cs typeface="+mj-cs"/>
              </a:rPr>
              <a:t>Partnership with programs like TPP</a:t>
            </a:r>
          </a:p>
          <a:p>
            <a:pPr marL="257175" indent="-257175" defTabSz="342900">
              <a:lnSpc>
                <a:spcPct val="80000"/>
              </a:lnSpc>
              <a:spcBef>
                <a:spcPts val="750"/>
              </a:spcBef>
              <a:spcAft>
                <a:spcPts val="0"/>
              </a:spcAft>
              <a:buClr>
                <a:schemeClr val="accent1"/>
              </a:buClr>
              <a:buSzPct val="80000"/>
              <a:buFont typeface="Wingdings 3" charset="2"/>
              <a:buChar char=""/>
            </a:pPr>
            <a:endParaRPr lang="en-US" dirty="0">
              <a:solidFill>
                <a:schemeClr val="tx2"/>
              </a:solidFill>
              <a:latin typeface="Calibri Light" panose="020F0302020204030204" pitchFamily="34" charset="0"/>
              <a:ea typeface="+mj-ea"/>
              <a:cs typeface="+mj-cs"/>
            </a:endParaRPr>
          </a:p>
          <a:p>
            <a:pPr marL="257175" indent="-257175" defTabSz="342900">
              <a:lnSpc>
                <a:spcPct val="80000"/>
              </a:lnSpc>
              <a:spcBef>
                <a:spcPts val="750"/>
              </a:spcBef>
              <a:spcAft>
                <a:spcPts val="0"/>
              </a:spcAft>
              <a:buClr>
                <a:schemeClr val="accent1"/>
              </a:buClr>
              <a:buSzPct val="80000"/>
              <a:buFont typeface="Wingdings 3" charset="2"/>
              <a:buChar char=""/>
            </a:pPr>
            <a:r>
              <a:rPr lang="en-US" dirty="0">
                <a:solidFill>
                  <a:schemeClr val="tx2"/>
                </a:solidFill>
                <a:latin typeface="Calibri Light" panose="020F0302020204030204" pitchFamily="34" charset="0"/>
                <a:ea typeface="+mj-ea"/>
                <a:cs typeface="+mj-cs"/>
              </a:rPr>
              <a:t>Grant funding opportunities</a:t>
            </a:r>
          </a:p>
          <a:p>
            <a:pPr marL="257175" indent="-257175" defTabSz="342900">
              <a:lnSpc>
                <a:spcPct val="80000"/>
              </a:lnSpc>
              <a:spcBef>
                <a:spcPts val="750"/>
              </a:spcBef>
              <a:spcAft>
                <a:spcPts val="0"/>
              </a:spcAft>
              <a:buClr>
                <a:schemeClr val="accent1"/>
              </a:buClr>
              <a:buSzPct val="80000"/>
              <a:buFont typeface="Wingdings 3" charset="2"/>
              <a:buChar char=""/>
            </a:pPr>
            <a:r>
              <a:rPr lang="en-US" dirty="0">
                <a:solidFill>
                  <a:schemeClr val="tx2"/>
                </a:solidFill>
                <a:latin typeface="Calibri Light" panose="020F0302020204030204" pitchFamily="34" charset="0"/>
                <a:ea typeface="+mj-ea"/>
                <a:cs typeface="+mj-cs"/>
              </a:rPr>
              <a:t>340 B Drug Pricing Program</a:t>
            </a:r>
          </a:p>
          <a:p>
            <a:pPr marL="257175" indent="-257175" defTabSz="342900">
              <a:lnSpc>
                <a:spcPct val="80000"/>
              </a:lnSpc>
              <a:spcBef>
                <a:spcPts val="750"/>
              </a:spcBef>
              <a:spcAft>
                <a:spcPts val="0"/>
              </a:spcAft>
              <a:buClr>
                <a:schemeClr val="accent1"/>
              </a:buClr>
              <a:buSzPct val="80000"/>
              <a:buFont typeface="Wingdings 3" charset="2"/>
              <a:buChar char=""/>
            </a:pPr>
            <a:r>
              <a:rPr lang="en-US" dirty="0">
                <a:solidFill>
                  <a:schemeClr val="tx2"/>
                </a:solidFill>
                <a:latin typeface="Calibri Light" panose="020F0302020204030204" pitchFamily="34" charset="0"/>
                <a:ea typeface="+mj-ea"/>
                <a:cs typeface="+mj-cs"/>
              </a:rPr>
              <a:t>Patient Assistance program –Arch Mirena</a:t>
            </a:r>
          </a:p>
        </p:txBody>
      </p:sp>
    </p:spTree>
    <p:extLst>
      <p:ext uri="{BB962C8B-B14F-4D97-AF65-F5344CB8AC3E}">
        <p14:creationId xmlns:p14="http://schemas.microsoft.com/office/powerpoint/2010/main" val="268142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Speakers</a:t>
            </a:r>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2</a:t>
            </a:fld>
            <a:endParaRPr lang="en-US"/>
          </a:p>
        </p:txBody>
      </p:sp>
      <p:pic>
        <p:nvPicPr>
          <p:cNvPr id="5" name="Picture 4" title="Katie DeAngelis Head Shot"/>
          <p:cNvPicPr>
            <a:picLocks noChangeAspect="1"/>
          </p:cNvPicPr>
          <p:nvPr/>
        </p:nvPicPr>
        <p:blipFill rotWithShape="1">
          <a:blip r:embed="rId3">
            <a:extLst>
              <a:ext uri="{28A0092B-C50C-407E-A947-70E740481C1C}">
                <a14:useLocalDpi xmlns:a14="http://schemas.microsoft.com/office/drawing/2010/main" val="0"/>
              </a:ext>
            </a:extLst>
          </a:blip>
          <a:srcRect l="-834" t="3291" r="834" b="28703"/>
          <a:stretch/>
        </p:blipFill>
        <p:spPr>
          <a:xfrm>
            <a:off x="121940" y="1905000"/>
            <a:ext cx="2103120" cy="2103120"/>
          </a:xfrm>
          <a:prstGeom prst="rect">
            <a:avLst/>
          </a:prstGeom>
        </p:spPr>
      </p:pic>
      <p:sp>
        <p:nvSpPr>
          <p:cNvPr id="6" name="TextBox 5"/>
          <p:cNvSpPr txBox="1"/>
          <p:nvPr/>
        </p:nvSpPr>
        <p:spPr>
          <a:xfrm>
            <a:off x="55880" y="4135414"/>
            <a:ext cx="2169180" cy="1477328"/>
          </a:xfrm>
          <a:prstGeom prst="rect">
            <a:avLst/>
          </a:prstGeom>
          <a:noFill/>
        </p:spPr>
        <p:txBody>
          <a:bodyPr wrap="square" rtlCol="0">
            <a:spAutoFit/>
          </a:bodyPr>
          <a:lstStyle/>
          <a:p>
            <a:r>
              <a:rPr lang="en-US" b="1" dirty="0">
                <a:solidFill>
                  <a:schemeClr val="tx1">
                    <a:lumMod val="75000"/>
                    <a:lumOff val="25000"/>
                  </a:schemeClr>
                </a:solidFill>
                <a:latin typeface="Calibri Light" panose="020F0302020204030204" pitchFamily="34" charset="0"/>
              </a:rPr>
              <a:t>Katie DeAngelis, MPH</a:t>
            </a:r>
          </a:p>
          <a:p>
            <a:r>
              <a:rPr lang="en-US" dirty="0">
                <a:solidFill>
                  <a:schemeClr val="tx1">
                    <a:lumMod val="75000"/>
                    <a:lumOff val="25000"/>
                  </a:schemeClr>
                </a:solidFill>
                <a:latin typeface="Calibri Light" panose="020F0302020204030204" pitchFamily="34" charset="0"/>
              </a:rPr>
              <a:t>Training Consultant,</a:t>
            </a:r>
          </a:p>
          <a:p>
            <a:r>
              <a:rPr lang="en-US" dirty="0">
                <a:solidFill>
                  <a:schemeClr val="tx1">
                    <a:lumMod val="75000"/>
                    <a:lumOff val="25000"/>
                  </a:schemeClr>
                </a:solidFill>
                <a:latin typeface="Calibri Light" panose="020F0302020204030204" pitchFamily="34" charset="0"/>
              </a:rPr>
              <a:t>Family Planning National Training Center</a:t>
            </a:r>
          </a:p>
        </p:txBody>
      </p:sp>
      <p:sp>
        <p:nvSpPr>
          <p:cNvPr id="7" name="TextBox 6"/>
          <p:cNvSpPr txBox="1"/>
          <p:nvPr/>
        </p:nvSpPr>
        <p:spPr>
          <a:xfrm>
            <a:off x="2113280" y="4135414"/>
            <a:ext cx="2539443" cy="1477328"/>
          </a:xfrm>
          <a:prstGeom prst="rect">
            <a:avLst/>
          </a:prstGeom>
          <a:noFill/>
        </p:spPr>
        <p:txBody>
          <a:bodyPr wrap="square" rtlCol="0">
            <a:spAutoFit/>
          </a:bodyPr>
          <a:lstStyle/>
          <a:p>
            <a:r>
              <a:rPr lang="en-US" b="1" dirty="0">
                <a:solidFill>
                  <a:schemeClr val="tx1">
                    <a:lumMod val="75000"/>
                    <a:lumOff val="25000"/>
                  </a:schemeClr>
                </a:solidFill>
                <a:latin typeface="Calibri Light" panose="020F0302020204030204" pitchFamily="34" charset="0"/>
              </a:rPr>
              <a:t>Jennifer Kawatu, RN, MPH</a:t>
            </a:r>
          </a:p>
          <a:p>
            <a:r>
              <a:rPr lang="en-US" dirty="0">
                <a:solidFill>
                  <a:schemeClr val="tx1">
                    <a:lumMod val="75000"/>
                    <a:lumOff val="25000"/>
                  </a:schemeClr>
                </a:solidFill>
                <a:latin typeface="Calibri Light" panose="020F0302020204030204" pitchFamily="34" charset="0"/>
              </a:rPr>
              <a:t>Clinical Consultant,</a:t>
            </a:r>
          </a:p>
          <a:p>
            <a:r>
              <a:rPr lang="en-US" dirty="0">
                <a:solidFill>
                  <a:schemeClr val="tx1">
                    <a:lumMod val="75000"/>
                    <a:lumOff val="25000"/>
                  </a:schemeClr>
                </a:solidFill>
                <a:latin typeface="Calibri Light" panose="020F0302020204030204" pitchFamily="34" charset="0"/>
              </a:rPr>
              <a:t>Family Planning </a:t>
            </a:r>
          </a:p>
          <a:p>
            <a:r>
              <a:rPr lang="en-US" dirty="0">
                <a:solidFill>
                  <a:schemeClr val="tx1">
                    <a:lumMod val="75000"/>
                    <a:lumOff val="25000"/>
                  </a:schemeClr>
                </a:solidFill>
                <a:latin typeface="Calibri Light" panose="020F0302020204030204" pitchFamily="34" charset="0"/>
              </a:rPr>
              <a:t>National Training </a:t>
            </a:r>
          </a:p>
          <a:p>
            <a:r>
              <a:rPr lang="en-US" dirty="0">
                <a:solidFill>
                  <a:schemeClr val="tx1">
                    <a:lumMod val="75000"/>
                    <a:lumOff val="25000"/>
                  </a:schemeClr>
                </a:solidFill>
                <a:latin typeface="Calibri Light" panose="020F0302020204030204" pitchFamily="34" charset="0"/>
              </a:rPr>
              <a:t>Center</a:t>
            </a:r>
          </a:p>
        </p:txBody>
      </p:sp>
      <p:sp>
        <p:nvSpPr>
          <p:cNvPr id="8" name="TextBox 7"/>
          <p:cNvSpPr txBox="1"/>
          <p:nvPr/>
        </p:nvSpPr>
        <p:spPr>
          <a:xfrm>
            <a:off x="4576868" y="4135414"/>
            <a:ext cx="2565612" cy="1477328"/>
          </a:xfrm>
          <a:prstGeom prst="rect">
            <a:avLst/>
          </a:prstGeom>
          <a:noFill/>
        </p:spPr>
        <p:txBody>
          <a:bodyPr wrap="square" rtlCol="0">
            <a:spAutoFit/>
          </a:bodyPr>
          <a:lstStyle/>
          <a:p>
            <a:r>
              <a:rPr lang="en-US" b="1" dirty="0">
                <a:solidFill>
                  <a:schemeClr val="tx1">
                    <a:lumMod val="75000"/>
                    <a:lumOff val="25000"/>
                  </a:schemeClr>
                </a:solidFill>
                <a:latin typeface="Calibri Light" panose="020F0302020204030204" pitchFamily="34" charset="0"/>
              </a:rPr>
              <a:t>Bernadette </a:t>
            </a:r>
            <a:r>
              <a:rPr lang="en-US" b="1" dirty="0" err="1">
                <a:solidFill>
                  <a:schemeClr val="tx1">
                    <a:lumMod val="75000"/>
                    <a:lumOff val="25000"/>
                  </a:schemeClr>
                </a:solidFill>
                <a:latin typeface="Calibri Light" panose="020F0302020204030204" pitchFamily="34" charset="0"/>
              </a:rPr>
              <a:t>Meily</a:t>
            </a:r>
            <a:r>
              <a:rPr lang="en-US" b="1" dirty="0">
                <a:solidFill>
                  <a:schemeClr val="tx1">
                    <a:lumMod val="75000"/>
                    <a:lumOff val="25000"/>
                  </a:schemeClr>
                </a:solidFill>
                <a:latin typeface="Calibri Light" panose="020F0302020204030204" pitchFamily="34" charset="0"/>
              </a:rPr>
              <a:t>, RN, BSN</a:t>
            </a:r>
          </a:p>
          <a:p>
            <a:r>
              <a:rPr lang="en-US" dirty="0">
                <a:solidFill>
                  <a:schemeClr val="tx1">
                    <a:lumMod val="75000"/>
                    <a:lumOff val="25000"/>
                  </a:schemeClr>
                </a:solidFill>
                <a:latin typeface="Calibri Light" panose="020F0302020204030204" pitchFamily="34" charset="0"/>
              </a:rPr>
              <a:t>Supervisor, Family Planning Program</a:t>
            </a:r>
          </a:p>
          <a:p>
            <a:r>
              <a:rPr lang="en-US" dirty="0">
                <a:solidFill>
                  <a:schemeClr val="tx1">
                    <a:lumMod val="75000"/>
                    <a:lumOff val="25000"/>
                  </a:schemeClr>
                </a:solidFill>
                <a:latin typeface="Calibri Light" panose="020F0302020204030204" pitchFamily="34" charset="0"/>
              </a:rPr>
              <a:t>Southern Nevada </a:t>
            </a:r>
          </a:p>
          <a:p>
            <a:r>
              <a:rPr lang="en-US" dirty="0">
                <a:solidFill>
                  <a:schemeClr val="tx1">
                    <a:lumMod val="75000"/>
                    <a:lumOff val="25000"/>
                  </a:schemeClr>
                </a:solidFill>
                <a:latin typeface="Calibri Light" panose="020F0302020204030204" pitchFamily="34" charset="0"/>
              </a:rPr>
              <a:t>Health District</a:t>
            </a:r>
          </a:p>
        </p:txBody>
      </p:sp>
      <p:sp>
        <p:nvSpPr>
          <p:cNvPr id="9" name="TextBox 8"/>
          <p:cNvSpPr txBox="1"/>
          <p:nvPr/>
        </p:nvSpPr>
        <p:spPr>
          <a:xfrm>
            <a:off x="7116311" y="4135414"/>
            <a:ext cx="1854969" cy="1200329"/>
          </a:xfrm>
          <a:prstGeom prst="rect">
            <a:avLst/>
          </a:prstGeom>
          <a:noFill/>
        </p:spPr>
        <p:txBody>
          <a:bodyPr wrap="square" rtlCol="0">
            <a:spAutoFit/>
          </a:bodyPr>
          <a:lstStyle/>
          <a:p>
            <a:r>
              <a:rPr lang="en-US" b="1" dirty="0">
                <a:solidFill>
                  <a:schemeClr val="tx1">
                    <a:lumMod val="75000"/>
                    <a:lumOff val="25000"/>
                  </a:schemeClr>
                </a:solidFill>
                <a:latin typeface="Calibri Light" panose="020F0302020204030204" pitchFamily="34" charset="0"/>
              </a:rPr>
              <a:t>Erin Cooke, APRN</a:t>
            </a:r>
          </a:p>
          <a:p>
            <a:r>
              <a:rPr lang="en-US" dirty="0">
                <a:solidFill>
                  <a:schemeClr val="tx1">
                    <a:lumMod val="75000"/>
                    <a:lumOff val="25000"/>
                  </a:schemeClr>
                </a:solidFill>
                <a:latin typeface="Calibri Light" panose="020F0302020204030204" pitchFamily="34" charset="0"/>
              </a:rPr>
              <a:t>Nurse Practioner,</a:t>
            </a:r>
          </a:p>
          <a:p>
            <a:r>
              <a:rPr lang="en-US" dirty="0">
                <a:solidFill>
                  <a:schemeClr val="tx1">
                    <a:lumMod val="75000"/>
                    <a:lumOff val="25000"/>
                  </a:schemeClr>
                </a:solidFill>
                <a:latin typeface="Calibri Light" panose="020F0302020204030204" pitchFamily="34" charset="0"/>
              </a:rPr>
              <a:t>Southern Nevada Health District</a:t>
            </a:r>
          </a:p>
        </p:txBody>
      </p:sp>
      <p:pic>
        <p:nvPicPr>
          <p:cNvPr id="1026" name="Picture 2" title="Jennifer Kawatu Head Sh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688" r="3245" b="27929"/>
          <a:stretch/>
        </p:blipFill>
        <p:spPr bwMode="auto">
          <a:xfrm>
            <a:off x="2391570" y="1905000"/>
            <a:ext cx="210312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Erin Cooke Head Shot"/>
          <p:cNvPicPr>
            <a:picLocks noChangeAspect="1"/>
          </p:cNvPicPr>
          <p:nvPr/>
        </p:nvPicPr>
        <p:blipFill rotWithShape="1">
          <a:blip r:embed="rId5"/>
          <a:srcRect l="5435" r="5435"/>
          <a:stretch/>
        </p:blipFill>
        <p:spPr>
          <a:xfrm>
            <a:off x="6930829" y="1905000"/>
            <a:ext cx="2103120" cy="2103120"/>
          </a:xfrm>
          <a:prstGeom prst="rect">
            <a:avLst/>
          </a:prstGeom>
        </p:spPr>
      </p:pic>
      <p:pic>
        <p:nvPicPr>
          <p:cNvPr id="11" name="Picture 10" title="Bernadette Meily Head Shot"/>
          <p:cNvPicPr>
            <a:picLocks noChangeAspect="1"/>
          </p:cNvPicPr>
          <p:nvPr/>
        </p:nvPicPr>
        <p:blipFill rotWithShape="1">
          <a:blip r:embed="rId6"/>
          <a:srcRect l="3846" r="3846"/>
          <a:stretch/>
        </p:blipFill>
        <p:spPr>
          <a:xfrm>
            <a:off x="4661200" y="1905000"/>
            <a:ext cx="2103120" cy="2103120"/>
          </a:xfrm>
          <a:prstGeom prst="rect">
            <a:avLst/>
          </a:prstGeom>
        </p:spPr>
      </p:pic>
    </p:spTree>
    <p:extLst>
      <p:ext uri="{BB962C8B-B14F-4D97-AF65-F5344CB8AC3E}">
        <p14:creationId xmlns:p14="http://schemas.microsoft.com/office/powerpoint/2010/main" val="2646789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Staff on Board</a:t>
            </a:r>
            <a:endParaRPr lang="en-US" dirty="0"/>
          </a:p>
        </p:txBody>
      </p:sp>
      <p:sp>
        <p:nvSpPr>
          <p:cNvPr id="6" name="Content Placeholder 5"/>
          <p:cNvSpPr>
            <a:spLocks noGrp="1"/>
          </p:cNvSpPr>
          <p:nvPr>
            <p:ph idx="1"/>
          </p:nvPr>
        </p:nvSpPr>
        <p:spPr/>
        <p:txBody>
          <a:bodyPr>
            <a:normAutofit fontScale="92500" lnSpcReduction="20000"/>
          </a:bodyPr>
          <a:lstStyle/>
          <a:p>
            <a:r>
              <a:rPr lang="en-US" dirty="0"/>
              <a:t>Understand the goal</a:t>
            </a:r>
          </a:p>
          <a:p>
            <a:r>
              <a:rPr lang="en-US" dirty="0"/>
              <a:t>Provide training</a:t>
            </a:r>
          </a:p>
          <a:p>
            <a:r>
              <a:rPr lang="en-US" dirty="0"/>
              <a:t>Clear definition of roles</a:t>
            </a:r>
          </a:p>
          <a:p>
            <a:r>
              <a:rPr lang="en-US" dirty="0"/>
              <a:t>Discuss workflow/process</a:t>
            </a:r>
          </a:p>
          <a:p>
            <a:r>
              <a:rPr lang="en-US" dirty="0"/>
              <a:t>Staff input/challenges</a:t>
            </a:r>
          </a:p>
          <a:p>
            <a:r>
              <a:rPr lang="en-US" dirty="0"/>
              <a:t>Open discussion</a:t>
            </a:r>
          </a:p>
          <a:p>
            <a:r>
              <a:rPr lang="en-US" dirty="0"/>
              <a:t>Resolving issues together</a:t>
            </a:r>
          </a:p>
          <a:p>
            <a:r>
              <a:rPr lang="en-US" dirty="0"/>
              <a:t>Agree as a group to implement the change</a:t>
            </a:r>
          </a:p>
          <a:p>
            <a:r>
              <a:rPr lang="en-US" dirty="0"/>
              <a:t>Re-evaluate: make adjustments as necessary</a:t>
            </a:r>
          </a:p>
        </p:txBody>
      </p:sp>
      <p:sp>
        <p:nvSpPr>
          <p:cNvPr id="3" name="Slide Number Placeholder 2"/>
          <p:cNvSpPr>
            <a:spLocks noGrp="1"/>
          </p:cNvSpPr>
          <p:nvPr>
            <p:ph type="sldNum" sz="quarter" idx="10"/>
          </p:nvPr>
        </p:nvSpPr>
        <p:spPr/>
        <p:txBody>
          <a:bodyPr/>
          <a:lstStyle/>
          <a:p>
            <a:fld id="{6D22F896-40B5-4ADD-8801-0D06FADFA095}" type="slidenum">
              <a:rPr lang="en-US" smtClean="0"/>
              <a:pPr/>
              <a:t>20</a:t>
            </a:fld>
            <a:endParaRPr lang="en-US" dirty="0"/>
          </a:p>
        </p:txBody>
      </p:sp>
    </p:spTree>
    <p:extLst>
      <p:ext uri="{BB962C8B-B14F-4D97-AF65-F5344CB8AC3E}">
        <p14:creationId xmlns:p14="http://schemas.microsoft.com/office/powerpoint/2010/main" val="3886155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http://fpntc.org/samevisit</a:t>
            </a:r>
            <a:r>
              <a:rPr lang="en-US" dirty="0"/>
              <a:t> </a:t>
            </a:r>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21</a:t>
            </a:fld>
            <a:endParaRPr lang="en-US"/>
          </a:p>
        </p:txBody>
      </p:sp>
      <p:pic>
        <p:nvPicPr>
          <p:cNvPr id="5" name="Picture 4" title="Screenshot: FPNTC.org, Same-Visit Contraception: An Implementation Guide for Family Planning Providers Ineractive Webpage"/>
          <p:cNvPicPr>
            <a:picLocks noChangeAspect="1"/>
          </p:cNvPicPr>
          <p:nvPr/>
        </p:nvPicPr>
        <p:blipFill>
          <a:blip r:embed="rId4"/>
          <a:stretch>
            <a:fillRect/>
          </a:stretch>
        </p:blipFill>
        <p:spPr>
          <a:xfrm>
            <a:off x="171450" y="274638"/>
            <a:ext cx="8801100" cy="5734050"/>
          </a:xfrm>
          <a:prstGeom prst="rect">
            <a:avLst/>
          </a:prstGeom>
        </p:spPr>
      </p:pic>
      <p:sp>
        <p:nvSpPr>
          <p:cNvPr id="7" name="Rectangle 6"/>
          <p:cNvSpPr/>
          <p:nvPr/>
        </p:nvSpPr>
        <p:spPr>
          <a:xfrm>
            <a:off x="232269" y="6248400"/>
            <a:ext cx="4080797" cy="523220"/>
          </a:xfrm>
          <a:prstGeom prst="rect">
            <a:avLst/>
          </a:prstGeom>
        </p:spPr>
        <p:txBody>
          <a:bodyPr wrap="none">
            <a:spAutoFit/>
          </a:bodyPr>
          <a:lstStyle/>
          <a:p>
            <a:r>
              <a:rPr lang="en-US" sz="2800" dirty="0">
                <a:hlinkClick r:id="rId3"/>
              </a:rPr>
              <a:t>http://fpntc.org/samevisit</a:t>
            </a:r>
            <a:r>
              <a:rPr lang="en-US" sz="2800" dirty="0"/>
              <a:t> </a:t>
            </a:r>
          </a:p>
        </p:txBody>
      </p:sp>
    </p:spTree>
    <p:extLst>
      <p:ext uri="{BB962C8B-B14F-4D97-AF65-F5344CB8AC3E}">
        <p14:creationId xmlns:p14="http://schemas.microsoft.com/office/powerpoint/2010/main" val="2819585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143000"/>
          </a:xfrm>
        </p:spPr>
        <p:txBody>
          <a:bodyPr/>
          <a:lstStyle/>
          <a:p>
            <a:r>
              <a:rPr lang="en-US" dirty="0"/>
              <a:t>Same-Visit Contraception Implementation Strategies</a:t>
            </a:r>
          </a:p>
        </p:txBody>
      </p:sp>
      <p:sp>
        <p:nvSpPr>
          <p:cNvPr id="4" name="Oval 3"/>
          <p:cNvSpPr/>
          <p:nvPr/>
        </p:nvSpPr>
        <p:spPr>
          <a:xfrm>
            <a:off x="213360" y="2042160"/>
            <a:ext cx="2834640" cy="28346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u="sng" dirty="0">
                <a:latin typeface="Calibri Light" panose="020F0302020204030204" pitchFamily="34" charset="0"/>
              </a:rPr>
              <a:t>1. STOCK</a:t>
            </a:r>
            <a:endParaRPr lang="en-US" sz="2300" b="1" dirty="0">
              <a:latin typeface="Calibri Light" panose="020F0302020204030204" pitchFamily="34" charset="0"/>
            </a:endParaRPr>
          </a:p>
          <a:p>
            <a:pPr algn="ctr"/>
            <a:r>
              <a:rPr lang="en-US" sz="2300" b="1" dirty="0">
                <a:latin typeface="Calibri Light" panose="020F0302020204030204" pitchFamily="34" charset="0"/>
              </a:rPr>
              <a:t>Stock devices and make supplies readily available.</a:t>
            </a:r>
            <a:endParaRPr lang="en-US" sz="2300" dirty="0">
              <a:latin typeface="Calibri Light" panose="020F0302020204030204" pitchFamily="34" charset="0"/>
            </a:endParaRPr>
          </a:p>
        </p:txBody>
      </p:sp>
      <p:sp>
        <p:nvSpPr>
          <p:cNvPr id="5" name="Oval 4"/>
          <p:cNvSpPr/>
          <p:nvPr/>
        </p:nvSpPr>
        <p:spPr>
          <a:xfrm>
            <a:off x="3147060" y="2042160"/>
            <a:ext cx="2834640" cy="28346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u="sng" dirty="0">
                <a:latin typeface="Calibri Light" panose="020F0302020204030204" pitchFamily="34" charset="0"/>
              </a:rPr>
              <a:t>2. SYSTEMS</a:t>
            </a:r>
            <a:endParaRPr lang="en-US" sz="2300" b="1" dirty="0">
              <a:latin typeface="Calibri Light" panose="020F0302020204030204" pitchFamily="34" charset="0"/>
            </a:endParaRPr>
          </a:p>
          <a:p>
            <a:pPr algn="ctr"/>
            <a:r>
              <a:rPr lang="en-US" sz="2300" b="1" dirty="0">
                <a:latin typeface="Calibri Light" panose="020F0302020204030204" pitchFamily="34" charset="0"/>
              </a:rPr>
              <a:t>Adjust systems for efficient and sustainable service delivery.</a:t>
            </a:r>
            <a:endParaRPr lang="en-US" sz="2300" dirty="0">
              <a:latin typeface="Calibri Light" panose="020F0302020204030204" pitchFamily="34" charset="0"/>
            </a:endParaRPr>
          </a:p>
        </p:txBody>
      </p:sp>
      <p:sp>
        <p:nvSpPr>
          <p:cNvPr id="6" name="Oval 5"/>
          <p:cNvSpPr/>
          <p:nvPr/>
        </p:nvSpPr>
        <p:spPr>
          <a:xfrm>
            <a:off x="6080760" y="2042160"/>
            <a:ext cx="2834640" cy="28346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u="sng" dirty="0">
                <a:latin typeface="Calibri Light" panose="020F0302020204030204" pitchFamily="34" charset="0"/>
              </a:rPr>
              <a:t>3. STAFF</a:t>
            </a:r>
            <a:endParaRPr lang="en-US" sz="2300" b="1" dirty="0">
              <a:latin typeface="Calibri Light" panose="020F0302020204030204" pitchFamily="34" charset="0"/>
            </a:endParaRPr>
          </a:p>
          <a:p>
            <a:pPr algn="ctr"/>
            <a:r>
              <a:rPr lang="en-US" sz="2300" b="1" dirty="0">
                <a:latin typeface="Calibri Light" panose="020F0302020204030204" pitchFamily="34" charset="0"/>
              </a:rPr>
              <a:t>Engage, train, and support all staff.</a:t>
            </a:r>
            <a:endParaRPr lang="en-US" sz="2300" dirty="0">
              <a:latin typeface="Calibri Light" panose="020F0302020204030204" pitchFamily="34" charset="0"/>
            </a:endParaRPr>
          </a:p>
        </p:txBody>
      </p:sp>
      <p:sp>
        <p:nvSpPr>
          <p:cNvPr id="3" name="Slide Number Placeholder 2"/>
          <p:cNvSpPr>
            <a:spLocks noGrp="1"/>
          </p:cNvSpPr>
          <p:nvPr>
            <p:ph type="sldNum" sz="quarter" idx="10"/>
          </p:nvPr>
        </p:nvSpPr>
        <p:spPr/>
        <p:txBody>
          <a:bodyPr/>
          <a:lstStyle/>
          <a:p>
            <a:pPr>
              <a:defRPr/>
            </a:pPr>
            <a:fld id="{49D245F0-5FFC-499A-BF84-BB2A4A50BA80}" type="slidenum">
              <a:rPr lang="en-US" smtClean="0"/>
              <a:pPr>
                <a:defRPr/>
              </a:pPr>
              <a:t>22</a:t>
            </a:fld>
            <a:endParaRPr lang="en-US"/>
          </a:p>
        </p:txBody>
      </p:sp>
      <p:sp>
        <p:nvSpPr>
          <p:cNvPr id="8" name="Rectangle 7"/>
          <p:cNvSpPr/>
          <p:nvPr/>
        </p:nvSpPr>
        <p:spPr>
          <a:xfrm>
            <a:off x="232269" y="6248400"/>
            <a:ext cx="4080797" cy="523220"/>
          </a:xfrm>
          <a:prstGeom prst="rect">
            <a:avLst/>
          </a:prstGeom>
        </p:spPr>
        <p:txBody>
          <a:bodyPr wrap="none">
            <a:spAutoFit/>
          </a:bodyPr>
          <a:lstStyle/>
          <a:p>
            <a:r>
              <a:rPr lang="en-US" sz="2800" dirty="0">
                <a:hlinkClick r:id="rId3"/>
              </a:rPr>
              <a:t>http://fpntc.org/samevisit</a:t>
            </a:r>
            <a:r>
              <a:rPr lang="en-US" sz="2800" dirty="0"/>
              <a:t> </a:t>
            </a:r>
          </a:p>
        </p:txBody>
      </p:sp>
    </p:spTree>
    <p:extLst>
      <p:ext uri="{BB962C8B-B14F-4D97-AF65-F5344CB8AC3E}">
        <p14:creationId xmlns:p14="http://schemas.microsoft.com/office/powerpoint/2010/main" val="2429977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Stock Devices and Make Supplies Readily Available</a:t>
            </a:r>
            <a:endParaRPr lang="en-US" dirty="0"/>
          </a:p>
        </p:txBody>
      </p:sp>
      <p:sp>
        <p:nvSpPr>
          <p:cNvPr id="3" name="Content Placeholder 2"/>
          <p:cNvSpPr>
            <a:spLocks noGrp="1"/>
          </p:cNvSpPr>
          <p:nvPr>
            <p:ph idx="1"/>
          </p:nvPr>
        </p:nvSpPr>
        <p:spPr/>
        <p:txBody>
          <a:bodyPr/>
          <a:lstStyle/>
          <a:p>
            <a:r>
              <a:rPr lang="en-US" dirty="0"/>
              <a:t>Stock the full range of </a:t>
            </a:r>
            <a:r>
              <a:rPr lang="en-US" b="1" dirty="0">
                <a:solidFill>
                  <a:schemeClr val="accent6"/>
                </a:solidFill>
              </a:rPr>
              <a:t>methods</a:t>
            </a:r>
            <a:r>
              <a:rPr lang="en-US" dirty="0"/>
              <a:t>, including at least one of each provider-dependent method.</a:t>
            </a:r>
          </a:p>
          <a:p>
            <a:pPr lvl="1"/>
            <a:r>
              <a:rPr lang="en-US" dirty="0">
                <a:solidFill>
                  <a:schemeClr val="accent6"/>
                </a:solidFill>
              </a:rPr>
              <a:t>i.e., hormonal IUD, copper IUD, implant, and injectable</a:t>
            </a:r>
          </a:p>
          <a:p>
            <a:r>
              <a:rPr lang="en-US" dirty="0"/>
              <a:t>Keep </a:t>
            </a:r>
            <a:r>
              <a:rPr lang="en-US" b="1" dirty="0">
                <a:solidFill>
                  <a:schemeClr val="accent6"/>
                </a:solidFill>
              </a:rPr>
              <a:t>supplies</a:t>
            </a:r>
            <a:r>
              <a:rPr lang="en-US" dirty="0"/>
              <a:t> for IUD and implant insertions and removals in exam rooms.</a:t>
            </a:r>
          </a:p>
          <a:p>
            <a:r>
              <a:rPr lang="en-US" dirty="0"/>
              <a:t>Develop a </a:t>
            </a:r>
            <a:r>
              <a:rPr lang="en-US" b="1" dirty="0">
                <a:solidFill>
                  <a:schemeClr val="accent6"/>
                </a:solidFill>
              </a:rPr>
              <a:t>system</a:t>
            </a:r>
            <a:r>
              <a:rPr lang="en-US" dirty="0"/>
              <a:t> to maintain sufficient stock of contraceptive methods. </a:t>
            </a:r>
          </a:p>
        </p:txBody>
      </p:sp>
      <p:sp>
        <p:nvSpPr>
          <p:cNvPr id="4" name="Slide Number Placeholder 3"/>
          <p:cNvSpPr>
            <a:spLocks noGrp="1"/>
          </p:cNvSpPr>
          <p:nvPr>
            <p:ph type="sldNum" sz="quarter" idx="10"/>
          </p:nvPr>
        </p:nvSpPr>
        <p:spPr/>
        <p:txBody>
          <a:bodyPr/>
          <a:lstStyle/>
          <a:p>
            <a:fld id="{1C72A743-7727-4FBA-9DB1-7B919BB1984B}" type="slidenum">
              <a:rPr lang="en-US" smtClean="0"/>
              <a:pPr/>
              <a:t>23</a:t>
            </a:fld>
            <a:endParaRPr lang="en-US"/>
          </a:p>
        </p:txBody>
      </p:sp>
    </p:spTree>
    <p:extLst>
      <p:ext uri="{BB962C8B-B14F-4D97-AF65-F5344CB8AC3E}">
        <p14:creationId xmlns:p14="http://schemas.microsoft.com/office/powerpoint/2010/main" val="123670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Tools for Stocking and Supplies</a:t>
            </a:r>
          </a:p>
        </p:txBody>
      </p:sp>
      <p:pic>
        <p:nvPicPr>
          <p:cNvPr id="17" name="Content Placeholder 16" title="Supplies for Insertion and Removal of IUDs and Implants (Checklist)"/>
          <p:cNvPicPr>
            <a:picLocks noGrp="1" noChangeAspect="1"/>
          </p:cNvPicPr>
          <p:nvPr>
            <p:ph sz="half" idx="1"/>
          </p:nvPr>
        </p:nvPicPr>
        <p:blipFill>
          <a:blip r:embed="rId3"/>
          <a:stretch>
            <a:fillRect/>
          </a:stretch>
        </p:blipFill>
        <p:spPr>
          <a:xfrm>
            <a:off x="723311" y="1600200"/>
            <a:ext cx="3506377" cy="4525963"/>
          </a:xfrm>
          <a:prstGeom prst="rect">
            <a:avLst/>
          </a:prstGeom>
          <a:ln>
            <a:solidFill>
              <a:schemeClr val="bg2">
                <a:lumMod val="90000"/>
              </a:schemeClr>
            </a:solidFill>
          </a:ln>
        </p:spPr>
      </p:pic>
      <p:sp>
        <p:nvSpPr>
          <p:cNvPr id="4" name="Slide Number Placeholder 3"/>
          <p:cNvSpPr>
            <a:spLocks noGrp="1"/>
          </p:cNvSpPr>
          <p:nvPr>
            <p:ph type="sldNum" sz="quarter" idx="12"/>
          </p:nvPr>
        </p:nvSpPr>
        <p:spPr/>
        <p:txBody>
          <a:bodyPr/>
          <a:lstStyle/>
          <a:p>
            <a:fld id="{49D245F0-5FFC-499A-BF84-BB2A4A50BA80}" type="slidenum">
              <a:rPr lang="en-US" smtClean="0"/>
              <a:pPr/>
              <a:t>24</a:t>
            </a:fld>
            <a:endParaRPr lang="en-US"/>
          </a:p>
        </p:txBody>
      </p:sp>
      <p:pic>
        <p:nvPicPr>
          <p:cNvPr id="19" name="Content Placeholder 15" title="Contraceptive Methods Forecasting Calculator"/>
          <p:cNvPicPr>
            <a:picLocks noGrp="1" noChangeAspect="1"/>
          </p:cNvPicPr>
          <p:nvPr>
            <p:ph sz="half" idx="2"/>
          </p:nvPr>
        </p:nvPicPr>
        <p:blipFill rotWithShape="1">
          <a:blip r:embed="rId4"/>
          <a:srcRect r="5660"/>
          <a:stretch/>
        </p:blipFill>
        <p:spPr>
          <a:xfrm>
            <a:off x="4648200" y="1641191"/>
            <a:ext cx="4038600" cy="4443980"/>
          </a:xfrm>
          <a:prstGeom prst="rect">
            <a:avLst/>
          </a:prstGeom>
          <a:ln>
            <a:solidFill>
              <a:schemeClr val="bg2">
                <a:lumMod val="90000"/>
              </a:schemeClr>
            </a:solidFill>
          </a:ln>
        </p:spPr>
      </p:pic>
      <p:sp>
        <p:nvSpPr>
          <p:cNvPr id="20" name="Rectangle 19"/>
          <p:cNvSpPr/>
          <p:nvPr/>
        </p:nvSpPr>
        <p:spPr>
          <a:xfrm>
            <a:off x="232269" y="6248400"/>
            <a:ext cx="4080797" cy="523220"/>
          </a:xfrm>
          <a:prstGeom prst="rect">
            <a:avLst/>
          </a:prstGeom>
        </p:spPr>
        <p:txBody>
          <a:bodyPr wrap="none">
            <a:spAutoFit/>
          </a:bodyPr>
          <a:lstStyle/>
          <a:p>
            <a:r>
              <a:rPr lang="en-US" sz="2800" dirty="0">
                <a:hlinkClick r:id="rId5"/>
              </a:rPr>
              <a:t>http://fpntc.org/samevisit</a:t>
            </a:r>
            <a:r>
              <a:rPr lang="en-US" sz="2800" dirty="0"/>
              <a:t> </a:t>
            </a:r>
          </a:p>
        </p:txBody>
      </p:sp>
    </p:spTree>
    <p:extLst>
      <p:ext uri="{BB962C8B-B14F-4D97-AF65-F5344CB8AC3E}">
        <p14:creationId xmlns:p14="http://schemas.microsoft.com/office/powerpoint/2010/main" val="633726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143000"/>
          </a:xfrm>
        </p:spPr>
        <p:txBody>
          <a:bodyPr/>
          <a:lstStyle/>
          <a:p>
            <a:r>
              <a:rPr lang="en-US" dirty="0"/>
              <a:t>Adjust Systems for Efficient </a:t>
            </a:r>
            <a:br>
              <a:rPr lang="en-US" dirty="0"/>
            </a:br>
            <a:r>
              <a:rPr lang="en-US" dirty="0"/>
              <a:t>and Sustainable Service Delivery</a:t>
            </a:r>
          </a:p>
        </p:txBody>
      </p:sp>
      <p:sp>
        <p:nvSpPr>
          <p:cNvPr id="3" name="Content Placeholder 2"/>
          <p:cNvSpPr>
            <a:spLocks noGrp="1"/>
          </p:cNvSpPr>
          <p:nvPr>
            <p:ph idx="1"/>
          </p:nvPr>
        </p:nvSpPr>
        <p:spPr/>
        <p:txBody>
          <a:bodyPr/>
          <a:lstStyle/>
          <a:p>
            <a:r>
              <a:rPr lang="en-US" dirty="0"/>
              <a:t>Adopt a </a:t>
            </a:r>
            <a:r>
              <a:rPr lang="en-US" b="1" dirty="0">
                <a:solidFill>
                  <a:schemeClr val="accent6"/>
                </a:solidFill>
              </a:rPr>
              <a:t>policy</a:t>
            </a:r>
            <a:r>
              <a:rPr lang="en-US" dirty="0"/>
              <a:t> that supports same-visit provision.</a:t>
            </a:r>
          </a:p>
          <a:p>
            <a:r>
              <a:rPr lang="en-US" dirty="0"/>
              <a:t>Make adjustments to the </a:t>
            </a:r>
            <a:r>
              <a:rPr lang="en-US" b="1" dirty="0">
                <a:solidFill>
                  <a:schemeClr val="accent6"/>
                </a:solidFill>
              </a:rPr>
              <a:t>schedule</a:t>
            </a:r>
            <a:r>
              <a:rPr lang="en-US" dirty="0"/>
              <a:t>, if necessary, to enable flexibility in service provision.</a:t>
            </a:r>
          </a:p>
          <a:p>
            <a:r>
              <a:rPr lang="en-US" dirty="0"/>
              <a:t>Make changes, if necessary, to </a:t>
            </a:r>
            <a:r>
              <a:rPr lang="en-US" b="1" dirty="0">
                <a:solidFill>
                  <a:schemeClr val="accent6"/>
                </a:solidFill>
              </a:rPr>
              <a:t>clinic workflow </a:t>
            </a:r>
            <a:r>
              <a:rPr lang="en-US" dirty="0"/>
              <a:t>to ensure same-visit integration does not increase client cycle time.</a:t>
            </a:r>
          </a:p>
        </p:txBody>
      </p:sp>
      <p:sp>
        <p:nvSpPr>
          <p:cNvPr id="4" name="Slide Number Placeholder 3"/>
          <p:cNvSpPr>
            <a:spLocks noGrp="1"/>
          </p:cNvSpPr>
          <p:nvPr>
            <p:ph type="sldNum" sz="quarter" idx="10"/>
          </p:nvPr>
        </p:nvSpPr>
        <p:spPr/>
        <p:txBody>
          <a:bodyPr/>
          <a:lstStyle/>
          <a:p>
            <a:fld id="{1C72A743-7727-4FBA-9DB1-7B919BB1984B}" type="slidenum">
              <a:rPr lang="en-US" smtClean="0"/>
              <a:pPr/>
              <a:t>25</a:t>
            </a:fld>
            <a:endParaRPr lang="en-US"/>
          </a:p>
        </p:txBody>
      </p:sp>
    </p:spTree>
    <p:extLst>
      <p:ext uri="{BB962C8B-B14F-4D97-AF65-F5344CB8AC3E}">
        <p14:creationId xmlns:p14="http://schemas.microsoft.com/office/powerpoint/2010/main" val="3024490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Tools for Systems and Processes</a:t>
            </a:r>
          </a:p>
        </p:txBody>
      </p:sp>
      <p:sp>
        <p:nvSpPr>
          <p:cNvPr id="4" name="Slide Number Placeholder 3"/>
          <p:cNvSpPr>
            <a:spLocks noGrp="1"/>
          </p:cNvSpPr>
          <p:nvPr>
            <p:ph type="sldNum" sz="quarter" idx="12"/>
          </p:nvPr>
        </p:nvSpPr>
        <p:spPr/>
        <p:txBody>
          <a:bodyPr/>
          <a:lstStyle/>
          <a:p>
            <a:fld id="{49D245F0-5FFC-499A-BF84-BB2A4A50BA80}" type="slidenum">
              <a:rPr lang="en-US" smtClean="0"/>
              <a:pPr/>
              <a:t>26</a:t>
            </a:fld>
            <a:endParaRPr lang="en-US"/>
          </a:p>
        </p:txBody>
      </p:sp>
      <p:sp>
        <p:nvSpPr>
          <p:cNvPr id="20" name="Rectangle 19"/>
          <p:cNvSpPr/>
          <p:nvPr/>
        </p:nvSpPr>
        <p:spPr>
          <a:xfrm>
            <a:off x="232269" y="6248400"/>
            <a:ext cx="4080797" cy="523220"/>
          </a:xfrm>
          <a:prstGeom prst="rect">
            <a:avLst/>
          </a:prstGeom>
        </p:spPr>
        <p:txBody>
          <a:bodyPr wrap="none">
            <a:spAutoFit/>
          </a:bodyPr>
          <a:lstStyle/>
          <a:p>
            <a:r>
              <a:rPr lang="en-US" sz="2800" dirty="0">
                <a:hlinkClick r:id="rId3"/>
              </a:rPr>
              <a:t>http://fpntc.org/samevisit</a:t>
            </a:r>
            <a:r>
              <a:rPr lang="en-US" sz="2800" dirty="0"/>
              <a:t> </a:t>
            </a:r>
          </a:p>
        </p:txBody>
      </p:sp>
      <p:pic>
        <p:nvPicPr>
          <p:cNvPr id="3" name="Content Placeholder 2" title="Sample Policy for Same-Visit Contracpetive Services"/>
          <p:cNvPicPr>
            <a:picLocks noGrp="1" noChangeAspect="1"/>
          </p:cNvPicPr>
          <p:nvPr>
            <p:ph sz="half" idx="1"/>
          </p:nvPr>
        </p:nvPicPr>
        <p:blipFill>
          <a:blip r:embed="rId4"/>
          <a:stretch>
            <a:fillRect/>
          </a:stretch>
        </p:blipFill>
        <p:spPr>
          <a:xfrm>
            <a:off x="696673" y="1600200"/>
            <a:ext cx="3559653" cy="4525963"/>
          </a:xfrm>
          <a:prstGeom prst="rect">
            <a:avLst/>
          </a:prstGeom>
          <a:ln>
            <a:solidFill>
              <a:schemeClr val="bg2">
                <a:lumMod val="90000"/>
              </a:schemeClr>
            </a:solidFill>
          </a:ln>
        </p:spPr>
      </p:pic>
      <p:pic>
        <p:nvPicPr>
          <p:cNvPr id="6" name="Content Placeholder 5" title="IUD and Implant Insertion - Time Study"/>
          <p:cNvPicPr>
            <a:picLocks noGrp="1" noChangeAspect="1"/>
          </p:cNvPicPr>
          <p:nvPr>
            <p:ph sz="half" idx="2"/>
          </p:nvPr>
        </p:nvPicPr>
        <p:blipFill>
          <a:blip r:embed="rId5"/>
          <a:stretch>
            <a:fillRect/>
          </a:stretch>
        </p:blipFill>
        <p:spPr>
          <a:xfrm>
            <a:off x="4648200" y="1623383"/>
            <a:ext cx="4038600" cy="4479596"/>
          </a:xfrm>
          <a:prstGeom prst="rect">
            <a:avLst/>
          </a:prstGeom>
          <a:ln>
            <a:solidFill>
              <a:schemeClr val="bg2">
                <a:lumMod val="90000"/>
              </a:schemeClr>
            </a:solidFill>
          </a:ln>
        </p:spPr>
      </p:pic>
    </p:spTree>
    <p:extLst>
      <p:ext uri="{BB962C8B-B14F-4D97-AF65-F5344CB8AC3E}">
        <p14:creationId xmlns:p14="http://schemas.microsoft.com/office/powerpoint/2010/main" val="2886784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Clinic Efficiency Dashboard</a:t>
            </a:r>
          </a:p>
        </p:txBody>
      </p:sp>
      <p:pic>
        <p:nvPicPr>
          <p:cNvPr id="55299" name="Picture 3" title="Screenshot: FPNTC.org, Clinic Efficiency Dashboar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874838"/>
            <a:ext cx="5486400" cy="4906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300" name="TextBox 5"/>
          <p:cNvSpPr txBox="1">
            <a:spLocks noChangeArrowheads="1"/>
          </p:cNvSpPr>
          <p:nvPr/>
        </p:nvSpPr>
        <p:spPr bwMode="auto">
          <a:xfrm>
            <a:off x="533400" y="1447800"/>
            <a:ext cx="5838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eaLnBrk="0" hangingPunct="0">
              <a:spcBef>
                <a:spcPct val="20000"/>
              </a:spcBef>
              <a:buFont typeface="Arial" panose="020B0604020202020204" pitchFamily="34" charset="0"/>
              <a:buChar char="–"/>
              <a:defRPr sz="2800">
                <a:solidFill>
                  <a:srgbClr val="8DC63F"/>
                </a:solidFill>
                <a:latin typeface="Calibri Light" panose="020F0302020204030204" pitchFamily="34" charset="0"/>
              </a:defRPr>
            </a:lvl2pPr>
            <a:lvl3pPr marL="1143000" indent="-228600" eaLnBrk="0" hangingPunct="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eaLnBrk="0" hangingPunct="0">
              <a:spcBef>
                <a:spcPct val="20000"/>
              </a:spcBef>
              <a:buFont typeface="Arial" panose="020B0604020202020204" pitchFamily="34" charset="0"/>
              <a:buChar char="–"/>
              <a:defRPr sz="2000">
                <a:solidFill>
                  <a:schemeClr val="accent1"/>
                </a:solidFill>
                <a:latin typeface="Calibri Light" panose="020F0302020204030204" pitchFamily="34" charset="0"/>
              </a:defRPr>
            </a:lvl4pPr>
            <a:lvl5pPr marL="2057400" indent="-228600" eaLnBrk="0" hangingPunct="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eaLnBrk="1" hangingPunct="1">
              <a:spcBef>
                <a:spcPct val="0"/>
              </a:spcBef>
              <a:buFontTx/>
              <a:buNone/>
            </a:pPr>
            <a:r>
              <a:rPr lang="en-US" altLang="en-US" sz="1800" b="1" dirty="0"/>
              <a:t>Clinic Efficiency Dashboard: </a:t>
            </a:r>
            <a:r>
              <a:rPr lang="en-US" altLang="en-US" sz="1800" dirty="0"/>
              <a:t>www.clinicefficiency.com</a:t>
            </a:r>
          </a:p>
        </p:txBody>
      </p:sp>
      <p:sp>
        <p:nvSpPr>
          <p:cNvPr id="3" name="Slide Number Placeholder 2"/>
          <p:cNvSpPr>
            <a:spLocks noGrp="1"/>
          </p:cNvSpPr>
          <p:nvPr>
            <p:ph type="sldNum" sz="quarter" idx="10"/>
          </p:nvPr>
        </p:nvSpPr>
        <p:spPr/>
        <p:txBody>
          <a:bodyPr/>
          <a:lstStyle/>
          <a:p>
            <a:pPr>
              <a:defRPr/>
            </a:pPr>
            <a:fld id="{49D245F0-5FFC-499A-BF84-BB2A4A50BA80}" type="slidenum">
              <a:rPr lang="en-US" smtClean="0"/>
              <a:pPr>
                <a:defRPr/>
              </a:pPr>
              <a:t>27</a:t>
            </a:fld>
            <a:endParaRPr lang="en-US"/>
          </a:p>
        </p:txBody>
      </p:sp>
    </p:spTree>
    <p:extLst>
      <p:ext uri="{BB962C8B-B14F-4D97-AF65-F5344CB8AC3E}">
        <p14:creationId xmlns:p14="http://schemas.microsoft.com/office/powerpoint/2010/main" val="3540498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p:spPr>
        <p:txBody>
          <a:bodyPr/>
          <a:lstStyle/>
          <a:p>
            <a:r>
              <a:rPr lang="en-US" dirty="0"/>
              <a:t>Engage, Train, and Support All Staff</a:t>
            </a:r>
          </a:p>
        </p:txBody>
      </p:sp>
      <p:sp>
        <p:nvSpPr>
          <p:cNvPr id="3" name="Content Placeholder 2"/>
          <p:cNvSpPr>
            <a:spLocks noGrp="1"/>
          </p:cNvSpPr>
          <p:nvPr>
            <p:ph idx="1"/>
          </p:nvPr>
        </p:nvSpPr>
        <p:spPr/>
        <p:txBody>
          <a:bodyPr/>
          <a:lstStyle/>
          <a:p>
            <a:r>
              <a:rPr lang="en-US" b="1" dirty="0">
                <a:solidFill>
                  <a:schemeClr val="accent6"/>
                </a:solidFill>
              </a:rPr>
              <a:t>Clinicians</a:t>
            </a:r>
            <a:r>
              <a:rPr lang="en-US" dirty="0"/>
              <a:t> - Current standards of care, insertion and removal of LARC methods, Quick Start (including posting of reference guides)</a:t>
            </a:r>
          </a:p>
          <a:p>
            <a:r>
              <a:rPr lang="en-US" b="1" dirty="0">
                <a:solidFill>
                  <a:schemeClr val="accent6"/>
                </a:solidFill>
              </a:rPr>
              <a:t>Administrative and support </a:t>
            </a:r>
            <a:r>
              <a:rPr lang="en-US" dirty="0"/>
              <a:t>- How to respond to clients’ questions about obtaining methods</a:t>
            </a:r>
          </a:p>
          <a:p>
            <a:r>
              <a:rPr lang="en-US" b="1" dirty="0">
                <a:solidFill>
                  <a:schemeClr val="accent6"/>
                </a:solidFill>
              </a:rPr>
              <a:t>Billing and coding </a:t>
            </a:r>
            <a:r>
              <a:rPr lang="en-US" dirty="0"/>
              <a:t>- Use of coding modifiers, tracking claims data and quality assurance of coding and billing to ensure adequate reimbursement</a:t>
            </a:r>
          </a:p>
        </p:txBody>
      </p:sp>
      <p:sp>
        <p:nvSpPr>
          <p:cNvPr id="4" name="Slide Number Placeholder 3"/>
          <p:cNvSpPr>
            <a:spLocks noGrp="1"/>
          </p:cNvSpPr>
          <p:nvPr>
            <p:ph type="sldNum" sz="quarter" idx="10"/>
          </p:nvPr>
        </p:nvSpPr>
        <p:spPr/>
        <p:txBody>
          <a:bodyPr/>
          <a:lstStyle/>
          <a:p>
            <a:fld id="{1C72A743-7727-4FBA-9DB1-7B919BB1984B}" type="slidenum">
              <a:rPr lang="en-US" smtClean="0"/>
              <a:pPr/>
              <a:t>28</a:t>
            </a:fld>
            <a:endParaRPr lang="en-US"/>
          </a:p>
        </p:txBody>
      </p:sp>
    </p:spTree>
    <p:extLst>
      <p:ext uri="{BB962C8B-B14F-4D97-AF65-F5344CB8AC3E}">
        <p14:creationId xmlns:p14="http://schemas.microsoft.com/office/powerpoint/2010/main" val="3738252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Tools for Supporting Billing and Reimbursement</a:t>
            </a:r>
          </a:p>
        </p:txBody>
      </p:sp>
      <p:sp>
        <p:nvSpPr>
          <p:cNvPr id="4" name="Slide Number Placeholder 3"/>
          <p:cNvSpPr>
            <a:spLocks noGrp="1"/>
          </p:cNvSpPr>
          <p:nvPr>
            <p:ph type="sldNum" sz="quarter" idx="12"/>
          </p:nvPr>
        </p:nvSpPr>
        <p:spPr/>
        <p:txBody>
          <a:bodyPr/>
          <a:lstStyle/>
          <a:p>
            <a:fld id="{49D245F0-5FFC-499A-BF84-BB2A4A50BA80}" type="slidenum">
              <a:rPr lang="en-US" smtClean="0"/>
              <a:pPr/>
              <a:t>29</a:t>
            </a:fld>
            <a:endParaRPr lang="en-US"/>
          </a:p>
        </p:txBody>
      </p:sp>
      <p:sp>
        <p:nvSpPr>
          <p:cNvPr id="20" name="Rectangle 19"/>
          <p:cNvSpPr/>
          <p:nvPr/>
        </p:nvSpPr>
        <p:spPr>
          <a:xfrm>
            <a:off x="232269" y="6248400"/>
            <a:ext cx="4080797" cy="523220"/>
          </a:xfrm>
          <a:prstGeom prst="rect">
            <a:avLst/>
          </a:prstGeom>
        </p:spPr>
        <p:txBody>
          <a:bodyPr wrap="none">
            <a:spAutoFit/>
          </a:bodyPr>
          <a:lstStyle/>
          <a:p>
            <a:r>
              <a:rPr lang="en-US" sz="2800" dirty="0">
                <a:hlinkClick r:id="rId3"/>
              </a:rPr>
              <a:t>http://fpntc.org/samevisit</a:t>
            </a:r>
            <a:r>
              <a:rPr lang="en-US" sz="2800" dirty="0"/>
              <a:t> </a:t>
            </a:r>
          </a:p>
        </p:txBody>
      </p:sp>
      <p:pic>
        <p:nvPicPr>
          <p:cNvPr id="7" name="Content Placeholder 6" title="Same-Visit Contraceptive Services Coding Examples"/>
          <p:cNvPicPr>
            <a:picLocks noGrp="1" noChangeAspect="1"/>
          </p:cNvPicPr>
          <p:nvPr>
            <p:ph sz="half" idx="2"/>
          </p:nvPr>
        </p:nvPicPr>
        <p:blipFill>
          <a:blip r:embed="rId4"/>
          <a:stretch>
            <a:fillRect/>
          </a:stretch>
        </p:blipFill>
        <p:spPr>
          <a:xfrm>
            <a:off x="4779026" y="1600200"/>
            <a:ext cx="3776947" cy="4525963"/>
          </a:xfrm>
          <a:prstGeom prst="rect">
            <a:avLst/>
          </a:prstGeom>
          <a:ln>
            <a:solidFill>
              <a:schemeClr val="bg2">
                <a:lumMod val="90000"/>
              </a:schemeClr>
            </a:solidFill>
          </a:ln>
        </p:spPr>
      </p:pic>
      <p:pic>
        <p:nvPicPr>
          <p:cNvPr id="8" name="Content Placeholder 7" title="Coding Modifiers for Contraceptive Services"/>
          <p:cNvPicPr>
            <a:picLocks noGrp="1" noChangeAspect="1"/>
          </p:cNvPicPr>
          <p:nvPr>
            <p:ph sz="half" idx="1"/>
          </p:nvPr>
        </p:nvPicPr>
        <p:blipFill>
          <a:blip r:embed="rId5"/>
          <a:stretch>
            <a:fillRect/>
          </a:stretch>
        </p:blipFill>
        <p:spPr>
          <a:xfrm>
            <a:off x="547687" y="2015331"/>
            <a:ext cx="3857625" cy="3695700"/>
          </a:xfrm>
          <a:prstGeom prst="rect">
            <a:avLst/>
          </a:prstGeom>
          <a:ln>
            <a:solidFill>
              <a:schemeClr val="bg2">
                <a:lumMod val="90000"/>
              </a:schemeClr>
            </a:solidFill>
          </a:ln>
        </p:spPr>
      </p:pic>
    </p:spTree>
    <p:extLst>
      <p:ext uri="{BB962C8B-B14F-4D97-AF65-F5344CB8AC3E}">
        <p14:creationId xmlns:p14="http://schemas.microsoft.com/office/powerpoint/2010/main" val="233551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457200" y="1524000"/>
            <a:ext cx="8229600" cy="4602163"/>
          </a:xfrm>
        </p:spPr>
        <p:txBody>
          <a:bodyPr/>
          <a:lstStyle/>
          <a:p>
            <a:pPr algn="just">
              <a:spcAft>
                <a:spcPts val="1200"/>
              </a:spcAft>
            </a:pPr>
            <a:r>
              <a:rPr lang="en-US" sz="2800" dirty="0"/>
              <a:t>Describe the </a:t>
            </a:r>
            <a:r>
              <a:rPr lang="en-US" sz="2800" b="1" dirty="0">
                <a:solidFill>
                  <a:schemeClr val="accent6"/>
                </a:solidFill>
              </a:rPr>
              <a:t>rationale</a:t>
            </a:r>
            <a:r>
              <a:rPr lang="en-US" sz="2800" dirty="0"/>
              <a:t> for providing the full range of contraceptive methods during the same visit when initially requested by the client</a:t>
            </a:r>
          </a:p>
          <a:p>
            <a:pPr algn="just">
              <a:spcAft>
                <a:spcPts val="1200"/>
              </a:spcAft>
            </a:pPr>
            <a:r>
              <a:rPr lang="en-US" sz="2800" dirty="0"/>
              <a:t>Identify at least 3 examples of </a:t>
            </a:r>
            <a:r>
              <a:rPr lang="en-US" sz="2800" b="1" dirty="0">
                <a:solidFill>
                  <a:schemeClr val="accent6"/>
                </a:solidFill>
              </a:rPr>
              <a:t>successful strategies </a:t>
            </a:r>
            <a:r>
              <a:rPr lang="en-US" sz="2800" dirty="0"/>
              <a:t>used by Title X providers to increase client access to all methods same-visit</a:t>
            </a:r>
          </a:p>
          <a:p>
            <a:pPr algn="just">
              <a:spcAft>
                <a:spcPts val="1200"/>
              </a:spcAft>
            </a:pPr>
            <a:r>
              <a:rPr lang="en-US" sz="2800" dirty="0"/>
              <a:t>Identify </a:t>
            </a:r>
            <a:r>
              <a:rPr lang="en-US" sz="2800" b="1" dirty="0">
                <a:solidFill>
                  <a:schemeClr val="accent6"/>
                </a:solidFill>
              </a:rPr>
              <a:t>resources</a:t>
            </a:r>
            <a:r>
              <a:rPr lang="en-US" sz="2800" dirty="0"/>
              <a:t> that can be used to support implementation of same-visit contraception, including </a:t>
            </a:r>
            <a:r>
              <a:rPr lang="en-US" sz="2800" i="1" dirty="0"/>
              <a:t>Same Visit Contraception: An Implementation Guide for Family Planning Providers</a:t>
            </a:r>
          </a:p>
        </p:txBody>
      </p:sp>
      <p:sp>
        <p:nvSpPr>
          <p:cNvPr id="4" name="Slide Number Placeholder 3"/>
          <p:cNvSpPr>
            <a:spLocks noGrp="1"/>
          </p:cNvSpPr>
          <p:nvPr>
            <p:ph type="sldNum" sz="quarter" idx="10"/>
          </p:nvPr>
        </p:nvSpPr>
        <p:spPr/>
        <p:txBody>
          <a:bodyPr/>
          <a:lstStyle/>
          <a:p>
            <a:fld id="{A7667F2E-288F-4EBD-BB88-B804E384A0E8}" type="slidenum">
              <a:rPr lang="en-US" smtClean="0"/>
              <a:pPr/>
              <a:t>3</a:t>
            </a:fld>
            <a:endParaRPr lang="en-US"/>
          </a:p>
        </p:txBody>
      </p:sp>
    </p:spTree>
    <p:extLst>
      <p:ext uri="{BB962C8B-B14F-4D97-AF65-F5344CB8AC3E}">
        <p14:creationId xmlns:p14="http://schemas.microsoft.com/office/powerpoint/2010/main" val="3592237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for Engaging Staff</a:t>
            </a:r>
          </a:p>
        </p:txBody>
      </p:sp>
      <p:pic>
        <p:nvPicPr>
          <p:cNvPr id="9" name="Content Placeholder 8" title="Discussion Guide: Same-Visit Contraception: Implenation Strategies for Clinic Staff"/>
          <p:cNvPicPr>
            <a:picLocks noGrp="1" noChangeAspect="1"/>
          </p:cNvPicPr>
          <p:nvPr>
            <p:ph sz="half" idx="2"/>
          </p:nvPr>
        </p:nvPicPr>
        <p:blipFill>
          <a:blip r:embed="rId3"/>
          <a:stretch>
            <a:fillRect/>
          </a:stretch>
        </p:blipFill>
        <p:spPr>
          <a:xfrm>
            <a:off x="4796188" y="1600200"/>
            <a:ext cx="3742623" cy="4525963"/>
          </a:xfrm>
          <a:prstGeom prst="rect">
            <a:avLst/>
          </a:prstGeom>
          <a:ln>
            <a:solidFill>
              <a:schemeClr val="bg2">
                <a:lumMod val="90000"/>
              </a:schemeClr>
            </a:solidFill>
          </a:ln>
        </p:spPr>
      </p:pic>
      <p:sp>
        <p:nvSpPr>
          <p:cNvPr id="5" name="Slide Number Placeholder 4"/>
          <p:cNvSpPr>
            <a:spLocks noGrp="1"/>
          </p:cNvSpPr>
          <p:nvPr>
            <p:ph type="sldNum" sz="quarter" idx="12"/>
          </p:nvPr>
        </p:nvSpPr>
        <p:spPr/>
        <p:txBody>
          <a:bodyPr/>
          <a:lstStyle/>
          <a:p>
            <a:pPr>
              <a:defRPr/>
            </a:pPr>
            <a:fld id="{E861C629-C82B-4C93-920C-A1DE9E60CAEC}" type="slidenum">
              <a:rPr lang="en-US" smtClean="0"/>
              <a:pPr>
                <a:defRPr/>
              </a:pPr>
              <a:t>30</a:t>
            </a:fld>
            <a:endParaRPr lang="en-US"/>
          </a:p>
        </p:txBody>
      </p:sp>
      <p:pic>
        <p:nvPicPr>
          <p:cNvPr id="8" name="Content Placeholder 5" title="Picture of slides to be used for a training guide"/>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52310" y="1600200"/>
            <a:ext cx="3648380" cy="4525963"/>
          </a:xfrm>
        </p:spPr>
      </p:pic>
      <p:sp>
        <p:nvSpPr>
          <p:cNvPr id="6" name="Rectangle 5"/>
          <p:cNvSpPr/>
          <p:nvPr/>
        </p:nvSpPr>
        <p:spPr>
          <a:xfrm>
            <a:off x="232269" y="6248400"/>
            <a:ext cx="4080797" cy="523220"/>
          </a:xfrm>
          <a:prstGeom prst="rect">
            <a:avLst/>
          </a:prstGeom>
        </p:spPr>
        <p:txBody>
          <a:bodyPr wrap="none">
            <a:spAutoFit/>
          </a:bodyPr>
          <a:lstStyle/>
          <a:p>
            <a:r>
              <a:rPr lang="en-US" sz="2800" dirty="0">
                <a:hlinkClick r:id="rId5"/>
              </a:rPr>
              <a:t>http://fpntc.org/samevisit</a:t>
            </a:r>
            <a:r>
              <a:rPr lang="en-US" sz="2800" dirty="0"/>
              <a:t> </a:t>
            </a:r>
          </a:p>
        </p:txBody>
      </p:sp>
    </p:spTree>
    <p:extLst>
      <p:ext uri="{BB962C8B-B14F-4D97-AF65-F5344CB8AC3E}">
        <p14:creationId xmlns:p14="http://schemas.microsoft.com/office/powerpoint/2010/main" val="3231471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title="Video: Same-Visit Provision of Contraception at the Louisianna Office of Public H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68642"/>
            <a:ext cx="3733800" cy="208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title="Video: Same-Visit Provision of Contraception at the Souther Nevada Health District, East Las Vegas Health Clin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173" y="1768642"/>
            <a:ext cx="3727427" cy="208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title="Video: Same-Visit Provision of Contraception at the at New York City Health + Hostpitals, Gotham Health, Morrisania and Lincol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1" y="4047268"/>
            <a:ext cx="3724588" cy="208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lstStyle/>
          <a:p>
            <a:r>
              <a:rPr lang="en-US" dirty="0"/>
              <a:t>Case Study Videos</a:t>
            </a:r>
          </a:p>
        </p:txBody>
      </p:sp>
      <p:sp>
        <p:nvSpPr>
          <p:cNvPr id="4" name="Slide Number Placeholder 3"/>
          <p:cNvSpPr>
            <a:spLocks noGrp="1"/>
          </p:cNvSpPr>
          <p:nvPr>
            <p:ph type="sldNum" sz="quarter" idx="12"/>
          </p:nvPr>
        </p:nvSpPr>
        <p:spPr/>
        <p:txBody>
          <a:bodyPr/>
          <a:lstStyle/>
          <a:p>
            <a:pPr>
              <a:defRPr/>
            </a:pPr>
            <a:fld id="{A7667F2E-288F-4EBD-BB88-B804E384A0E8}" type="slidenum">
              <a:rPr lang="en-US" smtClean="0"/>
              <a:pPr>
                <a:defRPr/>
              </a:pPr>
              <a:t>31</a:t>
            </a:fld>
            <a:endParaRPr lang="en-US"/>
          </a:p>
        </p:txBody>
      </p:sp>
      <p:sp>
        <p:nvSpPr>
          <p:cNvPr id="9" name="Rectangle 8"/>
          <p:cNvSpPr/>
          <p:nvPr/>
        </p:nvSpPr>
        <p:spPr>
          <a:xfrm>
            <a:off x="-37011" y="6150114"/>
            <a:ext cx="8991600" cy="707886"/>
          </a:xfrm>
          <a:prstGeom prst="rect">
            <a:avLst/>
          </a:prstGeom>
        </p:spPr>
        <p:txBody>
          <a:bodyPr wrap="square">
            <a:spAutoFit/>
          </a:bodyPr>
          <a:lstStyle/>
          <a:p>
            <a:r>
              <a:rPr lang="en-US" sz="1000" dirty="0">
                <a:solidFill>
                  <a:schemeClr val="tx1">
                    <a:lumMod val="75000"/>
                    <a:lumOff val="25000"/>
                  </a:schemeClr>
                </a:solidFill>
                <a:latin typeface="Calibri Light" panose="020F0302020204030204" pitchFamily="34" charset="0"/>
              </a:rPr>
              <a:t>Links:</a:t>
            </a:r>
          </a:p>
          <a:p>
            <a:pPr fontAlgn="t"/>
            <a:r>
              <a:rPr lang="en-US" sz="1000" u="sng" dirty="0">
                <a:latin typeface="Calibri Light" panose="020F0302020204030204" pitchFamily="34" charset="0"/>
                <a:hlinkClick r:id="rId6"/>
              </a:rPr>
              <a:t>https://www.fpntc.org/resources/case-study-same-visit-provision-contraception-southern-nevada-health-district-east-las</a:t>
            </a:r>
            <a:endParaRPr lang="en-US" sz="1000" dirty="0">
              <a:latin typeface="Calibri Light" panose="020F0302020204030204" pitchFamily="34" charset="0"/>
            </a:endParaRPr>
          </a:p>
          <a:p>
            <a:pPr fontAlgn="t"/>
            <a:r>
              <a:rPr lang="en-US" sz="1000" u="sng" dirty="0">
                <a:latin typeface="Calibri Light" panose="020F0302020204030204" pitchFamily="34" charset="0"/>
                <a:hlinkClick r:id="rId7"/>
              </a:rPr>
              <a:t>https://www.fpntc.org/resources/case-study-same-visit-provision-contraception-louisiana-office-public-health-rapides</a:t>
            </a:r>
            <a:endParaRPr lang="en-US" sz="1000" dirty="0">
              <a:latin typeface="Calibri Light" panose="020F0302020204030204" pitchFamily="34" charset="0"/>
            </a:endParaRPr>
          </a:p>
          <a:p>
            <a:pPr fontAlgn="t"/>
            <a:r>
              <a:rPr lang="en-US" sz="1000" u="sng" dirty="0">
                <a:latin typeface="Calibri Light" panose="020F0302020204030204" pitchFamily="34" charset="0"/>
                <a:hlinkClick r:id="rId8"/>
              </a:rPr>
              <a:t>https://www.fpntc.org/resources/case-study-same-visit-provision-contraception-nyc-healthhospitals-morrisania-and-lincoln</a:t>
            </a:r>
            <a:endParaRPr lang="en-US" sz="1000" dirty="0">
              <a:latin typeface="Calibri Light" panose="020F0302020204030204" pitchFamily="34" charset="0"/>
            </a:endParaRPr>
          </a:p>
        </p:txBody>
      </p:sp>
      <p:sp>
        <p:nvSpPr>
          <p:cNvPr id="3" name="AutoShape 6" descr="A Case Study: Same-Visit Provision of Contraception at the Southern Nevada Health District, East Las Vegas Health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696686" y="3023170"/>
            <a:ext cx="3722914" cy="814864"/>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6" name="TextBox 15"/>
          <p:cNvSpPr txBox="1"/>
          <p:nvPr/>
        </p:nvSpPr>
        <p:spPr>
          <a:xfrm>
            <a:off x="696686" y="2995136"/>
            <a:ext cx="3646714" cy="738664"/>
          </a:xfrm>
          <a:prstGeom prst="rect">
            <a:avLst/>
          </a:prstGeom>
          <a:noFill/>
        </p:spPr>
        <p:txBody>
          <a:bodyPr wrap="square" rtlCol="0">
            <a:spAutoFit/>
          </a:bodyPr>
          <a:lstStyle/>
          <a:p>
            <a:r>
              <a:rPr lang="en-US" sz="1400" b="1" dirty="0">
                <a:solidFill>
                  <a:schemeClr val="bg1"/>
                </a:solidFill>
                <a:latin typeface="Calibri Light" panose="020F0302020204030204" pitchFamily="34" charset="0"/>
              </a:rPr>
              <a:t>A Case Study: Same-Visit Provision of Contraception at the Southern Nevada Health District, East Las Vegas Health Clinic</a:t>
            </a:r>
          </a:p>
        </p:txBody>
      </p:sp>
      <p:sp>
        <p:nvSpPr>
          <p:cNvPr id="21" name="Rectangle 20"/>
          <p:cNvSpPr/>
          <p:nvPr/>
        </p:nvSpPr>
        <p:spPr>
          <a:xfrm>
            <a:off x="4572613" y="3038610"/>
            <a:ext cx="3722914" cy="814864"/>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extBox 1"/>
          <p:cNvSpPr txBox="1"/>
          <p:nvPr/>
        </p:nvSpPr>
        <p:spPr>
          <a:xfrm>
            <a:off x="4582887" y="2995136"/>
            <a:ext cx="3646714" cy="738664"/>
          </a:xfrm>
          <a:prstGeom prst="rect">
            <a:avLst/>
          </a:prstGeom>
          <a:noFill/>
        </p:spPr>
        <p:txBody>
          <a:bodyPr wrap="square" rtlCol="0">
            <a:spAutoFit/>
          </a:bodyPr>
          <a:lstStyle/>
          <a:p>
            <a:r>
              <a:rPr lang="en-US" sz="1400" b="1" dirty="0">
                <a:solidFill>
                  <a:schemeClr val="bg1"/>
                </a:solidFill>
                <a:latin typeface="Calibri Light" panose="020F0302020204030204" pitchFamily="34" charset="0"/>
              </a:rPr>
              <a:t>A Case Study: Same-Visit Provision of Contraception at the Louisiana Office of Public Health, Rapides Parish Health Unit</a:t>
            </a:r>
          </a:p>
        </p:txBody>
      </p:sp>
      <p:sp>
        <p:nvSpPr>
          <p:cNvPr id="22" name="Rectangle 21"/>
          <p:cNvSpPr/>
          <p:nvPr/>
        </p:nvSpPr>
        <p:spPr>
          <a:xfrm>
            <a:off x="2512765" y="5306190"/>
            <a:ext cx="3722914" cy="814864"/>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 name="TextBox 18"/>
          <p:cNvSpPr txBox="1"/>
          <p:nvPr/>
        </p:nvSpPr>
        <p:spPr>
          <a:xfrm>
            <a:off x="2525486" y="5265094"/>
            <a:ext cx="3722914" cy="738664"/>
          </a:xfrm>
          <a:prstGeom prst="rect">
            <a:avLst/>
          </a:prstGeom>
          <a:noFill/>
        </p:spPr>
        <p:txBody>
          <a:bodyPr wrap="square" rtlCol="0">
            <a:spAutoFit/>
          </a:bodyPr>
          <a:lstStyle/>
          <a:p>
            <a:r>
              <a:rPr lang="en-US" sz="1400" b="1" dirty="0">
                <a:solidFill>
                  <a:schemeClr val="bg1"/>
                </a:solidFill>
                <a:latin typeface="Calibri Light" panose="020F0302020204030204" pitchFamily="34" charset="0"/>
              </a:rPr>
              <a:t>A Case Study: Same-Visit Provision of Contraception at New York City Health + Hospitals, Gotham Health, Morrisania and Lincoln</a:t>
            </a:r>
          </a:p>
        </p:txBody>
      </p:sp>
    </p:spTree>
    <p:extLst>
      <p:ext uri="{BB962C8B-B14F-4D97-AF65-F5344CB8AC3E}">
        <p14:creationId xmlns:p14="http://schemas.microsoft.com/office/powerpoint/2010/main" val="119809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Same-Visit Contraception Implementation Guide</a:t>
            </a:r>
          </a:p>
        </p:txBody>
      </p:sp>
      <p:sp>
        <p:nvSpPr>
          <p:cNvPr id="6" name="Slide Number Placeholder 5"/>
          <p:cNvSpPr>
            <a:spLocks noGrp="1"/>
          </p:cNvSpPr>
          <p:nvPr>
            <p:ph type="sldNum" sz="quarter" idx="12"/>
          </p:nvPr>
        </p:nvSpPr>
        <p:spPr/>
        <p:txBody>
          <a:bodyPr/>
          <a:lstStyle/>
          <a:p>
            <a:pPr>
              <a:defRPr/>
            </a:pPr>
            <a:fld id="{E861C629-C82B-4C93-920C-A1DE9E60CAEC}" type="slidenum">
              <a:rPr lang="en-US" smtClean="0"/>
              <a:pPr>
                <a:defRPr/>
              </a:pPr>
              <a:t>32</a:t>
            </a:fld>
            <a:endParaRPr lang="en-US"/>
          </a:p>
        </p:txBody>
      </p:sp>
      <p:pic>
        <p:nvPicPr>
          <p:cNvPr id="25" name="Content Placeholder 4" title="Same-Visit Contraception: An Implemenation Guide for Family Planning Providers"/>
          <p:cNvPicPr>
            <a:picLocks noGrp="1" noChangeAspect="1"/>
          </p:cNvPicPr>
          <p:nvPr>
            <p:ph sz="half" idx="2"/>
          </p:nvPr>
        </p:nvPicPr>
        <p:blipFill>
          <a:blip r:embed="rId3"/>
          <a:stretch>
            <a:fillRect/>
          </a:stretch>
        </p:blipFill>
        <p:spPr bwMode="auto">
          <a:xfrm>
            <a:off x="4921324" y="1600200"/>
            <a:ext cx="3492352" cy="4525963"/>
          </a:xfrm>
          <a:prstGeom prst="rect">
            <a:avLst/>
          </a:prstGeom>
          <a:noFill/>
          <a:ln>
            <a:solidFill>
              <a:schemeClr val="bg2">
                <a:lumMod val="90000"/>
              </a:schemeClr>
            </a:solidFill>
          </a:ln>
          <a:extLst>
            <a:ext uri="{909E8E84-426E-40DD-AFC4-6F175D3DCCD1}">
              <a14:hiddenFill xmlns:a14="http://schemas.microsoft.com/office/drawing/2010/main">
                <a:solidFill>
                  <a:srgbClr val="FFFFFF"/>
                </a:solidFill>
              </a14:hiddenFill>
            </a:ext>
          </a:extLst>
        </p:spPr>
      </p:pic>
      <p:pic>
        <p:nvPicPr>
          <p:cNvPr id="26" name="Content Placeholder 25" title="Screen Shot: Same-Visit Contraception: An Implemenation Guide for Family Planning Providers"/>
          <p:cNvPicPr>
            <a:picLocks noGrp="1" noChangeAspect="1"/>
          </p:cNvPicPr>
          <p:nvPr>
            <p:ph sz="half" idx="1"/>
          </p:nvPr>
        </p:nvPicPr>
        <p:blipFill>
          <a:blip r:embed="rId4"/>
          <a:stretch>
            <a:fillRect/>
          </a:stretch>
        </p:blipFill>
        <p:spPr>
          <a:xfrm>
            <a:off x="457200" y="1524000"/>
            <a:ext cx="4038600" cy="4012073"/>
          </a:xfrm>
          <a:prstGeom prst="rect">
            <a:avLst/>
          </a:prstGeom>
        </p:spPr>
      </p:pic>
      <p:sp>
        <p:nvSpPr>
          <p:cNvPr id="7" name="Rectangle 6"/>
          <p:cNvSpPr/>
          <p:nvPr/>
        </p:nvSpPr>
        <p:spPr>
          <a:xfrm>
            <a:off x="232269" y="6248400"/>
            <a:ext cx="4080797" cy="523220"/>
          </a:xfrm>
          <a:prstGeom prst="rect">
            <a:avLst/>
          </a:prstGeom>
        </p:spPr>
        <p:txBody>
          <a:bodyPr wrap="none">
            <a:spAutoFit/>
          </a:bodyPr>
          <a:lstStyle/>
          <a:p>
            <a:r>
              <a:rPr lang="en-US" sz="2800" dirty="0">
                <a:hlinkClick r:id="rId5"/>
              </a:rPr>
              <a:t>http://fpntc.org/samevisit</a:t>
            </a:r>
            <a:r>
              <a:rPr lang="en-US" sz="2800" dirty="0"/>
              <a:t> </a:t>
            </a:r>
          </a:p>
        </p:txBody>
      </p:sp>
    </p:spTree>
    <p:extLst>
      <p:ext uri="{BB962C8B-B14F-4D97-AF65-F5344CB8AC3E}">
        <p14:creationId xmlns:p14="http://schemas.microsoft.com/office/powerpoint/2010/main" val="3161329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chor="ctr"/>
          <a:lstStyle/>
          <a:p>
            <a:pPr marL="0" indent="0" algn="ctr">
              <a:buNone/>
            </a:pPr>
            <a:r>
              <a:rPr lang="en-US" sz="7200" dirty="0">
                <a:solidFill>
                  <a:schemeClr val="accent4"/>
                </a:solidFill>
              </a:rPr>
              <a:t>Questions?</a:t>
            </a:r>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33</a:t>
            </a:fld>
            <a:endParaRPr lang="en-US"/>
          </a:p>
        </p:txBody>
      </p:sp>
    </p:spTree>
    <p:extLst>
      <p:ext uri="{BB962C8B-B14F-4D97-AF65-F5344CB8AC3E}">
        <p14:creationId xmlns:p14="http://schemas.microsoft.com/office/powerpoint/2010/main" val="3374400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p>
        </p:txBody>
      </p:sp>
      <p:sp>
        <p:nvSpPr>
          <p:cNvPr id="3" name="Content Placeholder 2"/>
          <p:cNvSpPr>
            <a:spLocks noGrp="1"/>
          </p:cNvSpPr>
          <p:nvPr>
            <p:ph type="subTitle" idx="1"/>
          </p:nvPr>
        </p:nvSpPr>
        <p:spPr/>
        <p:txBody>
          <a:bodyPr/>
          <a:lstStyle/>
          <a:p>
            <a:r>
              <a:rPr lang="en-US" dirty="0"/>
              <a:t>Contact:</a:t>
            </a:r>
          </a:p>
          <a:p>
            <a:r>
              <a:rPr lang="en-US" dirty="0">
                <a:hlinkClick r:id="rId3"/>
              </a:rPr>
              <a:t>fpntc@jsi.com</a:t>
            </a:r>
            <a:r>
              <a:rPr lang="en-US" dirty="0"/>
              <a:t> </a:t>
            </a:r>
          </a:p>
        </p:txBody>
      </p:sp>
      <p:sp>
        <p:nvSpPr>
          <p:cNvPr id="4" name="Slide Number Placeholder 3"/>
          <p:cNvSpPr>
            <a:spLocks noGrp="1"/>
          </p:cNvSpPr>
          <p:nvPr>
            <p:ph type="sldNum" sz="quarter" idx="12"/>
          </p:nvPr>
        </p:nvSpPr>
        <p:spPr/>
        <p:txBody>
          <a:bodyPr/>
          <a:lstStyle/>
          <a:p>
            <a:pPr>
              <a:defRPr/>
            </a:pPr>
            <a:fld id="{A7667F2E-288F-4EBD-BB88-B804E384A0E8}" type="slidenum">
              <a:rPr lang="en-US" smtClean="0"/>
              <a:pPr>
                <a:defRPr/>
              </a:pPr>
              <a:t>34</a:t>
            </a:fld>
            <a:endParaRPr lang="en-US"/>
          </a:p>
        </p:txBody>
      </p:sp>
    </p:spTree>
    <p:extLst>
      <p:ext uri="{BB962C8B-B14F-4D97-AF65-F5344CB8AC3E}">
        <p14:creationId xmlns:p14="http://schemas.microsoft.com/office/powerpoint/2010/main" val="255129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a:t>Defining Same-Visit Access</a:t>
            </a:r>
          </a:p>
        </p:txBody>
      </p:sp>
      <p:sp>
        <p:nvSpPr>
          <p:cNvPr id="3" name="Content Placeholder 2"/>
          <p:cNvSpPr>
            <a:spLocks noGrp="1"/>
          </p:cNvSpPr>
          <p:nvPr>
            <p:ph idx="1"/>
          </p:nvPr>
        </p:nvSpPr>
        <p:spPr/>
        <p:txBody>
          <a:bodyPr/>
          <a:lstStyle/>
          <a:p>
            <a:pPr>
              <a:spcAft>
                <a:spcPts val="600"/>
              </a:spcAft>
            </a:pPr>
            <a:r>
              <a:rPr lang="en-US" sz="2800" dirty="0"/>
              <a:t>“Same-visit” access to all methods means that during a single visit, clients can </a:t>
            </a:r>
            <a:r>
              <a:rPr lang="en-US" sz="2800" b="1" dirty="0"/>
              <a:t>request a method and leave their visit </a:t>
            </a:r>
            <a:r>
              <a:rPr lang="en-US" sz="2800" dirty="0"/>
              <a:t>with that selected method* </a:t>
            </a:r>
          </a:p>
          <a:p>
            <a:pPr lvl="1">
              <a:spcAft>
                <a:spcPts val="600"/>
              </a:spcAft>
            </a:pPr>
            <a:r>
              <a:rPr lang="en-US" sz="2400" dirty="0">
                <a:solidFill>
                  <a:schemeClr val="accent6"/>
                </a:solidFill>
              </a:rPr>
              <a:t>Not requiring clients to come back for new appointment on a different day, or later the same day</a:t>
            </a:r>
          </a:p>
          <a:p>
            <a:pPr lvl="1">
              <a:spcAft>
                <a:spcPts val="600"/>
              </a:spcAft>
            </a:pPr>
            <a:r>
              <a:rPr lang="en-US" sz="2400" dirty="0">
                <a:solidFill>
                  <a:schemeClr val="accent6"/>
                </a:solidFill>
              </a:rPr>
              <a:t>Including for provider-dependent methods: IUD, implant, and injectable </a:t>
            </a:r>
          </a:p>
          <a:p>
            <a:pPr>
              <a:spcAft>
                <a:spcPts val="600"/>
              </a:spcAft>
            </a:pPr>
            <a:r>
              <a:rPr lang="en-US" sz="2800" dirty="0"/>
              <a:t>Option should be </a:t>
            </a:r>
            <a:r>
              <a:rPr lang="en-US" sz="2800" b="1" dirty="0"/>
              <a:t>available</a:t>
            </a:r>
            <a:r>
              <a:rPr lang="en-US" sz="2800" dirty="0"/>
              <a:t> to clients</a:t>
            </a:r>
          </a:p>
          <a:p>
            <a:pPr lvl="1">
              <a:spcAft>
                <a:spcPts val="600"/>
              </a:spcAft>
            </a:pPr>
            <a:r>
              <a:rPr lang="en-US" sz="2400" dirty="0">
                <a:solidFill>
                  <a:schemeClr val="accent6"/>
                </a:solidFill>
              </a:rPr>
              <a:t>Regardless of reason for initial visit</a:t>
            </a:r>
          </a:p>
          <a:p>
            <a:pPr lvl="1">
              <a:spcAft>
                <a:spcPts val="600"/>
              </a:spcAft>
            </a:pPr>
            <a:r>
              <a:rPr lang="en-US" sz="2400" dirty="0">
                <a:solidFill>
                  <a:schemeClr val="accent6"/>
                </a:solidFill>
              </a:rPr>
              <a:t>Not expected that this will work for all clients</a:t>
            </a:r>
          </a:p>
        </p:txBody>
      </p:sp>
      <p:sp>
        <p:nvSpPr>
          <p:cNvPr id="6" name="Rectangle 5"/>
          <p:cNvSpPr/>
          <p:nvPr/>
        </p:nvSpPr>
        <p:spPr>
          <a:xfrm>
            <a:off x="0" y="6477000"/>
            <a:ext cx="6629400" cy="338554"/>
          </a:xfrm>
          <a:prstGeom prst="rect">
            <a:avLst/>
          </a:prstGeom>
        </p:spPr>
        <p:txBody>
          <a:bodyPr wrap="square">
            <a:spAutoFit/>
          </a:bodyPr>
          <a:lstStyle/>
          <a:p>
            <a:r>
              <a:rPr lang="en-US" sz="1600" i="1" dirty="0">
                <a:solidFill>
                  <a:schemeClr val="tx2"/>
                </a:solidFill>
                <a:latin typeface="Calibri Light" panose="020F0302020204030204" pitchFamily="34" charset="0"/>
              </a:rPr>
              <a:t>*When the provider can be reasonably certain that the client is not pregnant</a:t>
            </a: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4</a:t>
            </a:fld>
            <a:endParaRPr lang="en-US" dirty="0"/>
          </a:p>
        </p:txBody>
      </p:sp>
    </p:spTree>
    <p:extLst>
      <p:ext uri="{BB962C8B-B14F-4D97-AF65-F5344CB8AC3E}">
        <p14:creationId xmlns:p14="http://schemas.microsoft.com/office/powerpoint/2010/main" val="383681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 for Same-Visit Access</a:t>
            </a:r>
          </a:p>
        </p:txBody>
      </p:sp>
      <p:sp>
        <p:nvSpPr>
          <p:cNvPr id="3" name="Content Placeholder 2"/>
          <p:cNvSpPr>
            <a:spLocks noGrp="1"/>
          </p:cNvSpPr>
          <p:nvPr>
            <p:ph idx="1"/>
          </p:nvPr>
        </p:nvSpPr>
        <p:spPr>
          <a:xfrm>
            <a:off x="457200" y="1600200"/>
            <a:ext cx="4724400" cy="4525963"/>
          </a:xfrm>
        </p:spPr>
        <p:txBody>
          <a:bodyPr/>
          <a:lstStyle/>
          <a:p>
            <a:pPr>
              <a:spcAft>
                <a:spcPts val="1200"/>
              </a:spcAft>
            </a:pPr>
            <a:r>
              <a:rPr lang="en-US" dirty="0"/>
              <a:t>There is </a:t>
            </a:r>
            <a:r>
              <a:rPr lang="en-US" b="1" dirty="0">
                <a:solidFill>
                  <a:schemeClr val="accent6"/>
                </a:solidFill>
              </a:rPr>
              <a:t>no medical reason to routinely require multiple visits</a:t>
            </a:r>
            <a:r>
              <a:rPr lang="en-US" dirty="0">
                <a:solidFill>
                  <a:schemeClr val="accent6"/>
                </a:solidFill>
              </a:rPr>
              <a:t> </a:t>
            </a:r>
            <a:r>
              <a:rPr lang="en-US" dirty="0"/>
              <a:t>to initiate any contraceptive method, if the provider can be reasonably certain that the client is not pregnant</a:t>
            </a:r>
          </a:p>
        </p:txBody>
      </p:sp>
      <p:sp>
        <p:nvSpPr>
          <p:cNvPr id="4" name="Slide Number Placeholder 3"/>
          <p:cNvSpPr>
            <a:spLocks noGrp="1"/>
          </p:cNvSpPr>
          <p:nvPr>
            <p:ph type="sldNum" sz="quarter" idx="10"/>
          </p:nvPr>
        </p:nvSpPr>
        <p:spPr/>
        <p:txBody>
          <a:bodyPr/>
          <a:lstStyle/>
          <a:p>
            <a:fld id="{1C72A743-7727-4FBA-9DB1-7B919BB1984B}" type="slidenum">
              <a:rPr lang="en-US" smtClean="0"/>
              <a:pPr/>
              <a:t>5</a:t>
            </a:fld>
            <a:endParaRPr lang="en-US"/>
          </a:p>
        </p:txBody>
      </p:sp>
      <p:pic>
        <p:nvPicPr>
          <p:cNvPr id="5" name="Picture 4" descr="U.S Selected Practice Recommendations for Contraception Use, 2016" title="MMWR"/>
          <p:cNvPicPr>
            <a:picLocks noChangeAspect="1"/>
          </p:cNvPicPr>
          <p:nvPr/>
        </p:nvPicPr>
        <p:blipFill>
          <a:blip r:embed="rId3"/>
          <a:stretch>
            <a:fillRect/>
          </a:stretch>
        </p:blipFill>
        <p:spPr>
          <a:xfrm>
            <a:off x="5535252" y="2057400"/>
            <a:ext cx="3103057" cy="3352800"/>
          </a:xfrm>
          <a:prstGeom prst="rect">
            <a:avLst/>
          </a:prstGeom>
          <a:ln>
            <a:solidFill>
              <a:schemeClr val="bg1">
                <a:lumMod val="75000"/>
              </a:schemeClr>
            </a:solidFill>
          </a:ln>
        </p:spPr>
      </p:pic>
    </p:spTree>
    <p:extLst>
      <p:ext uri="{BB962C8B-B14F-4D97-AF65-F5344CB8AC3E}">
        <p14:creationId xmlns:p14="http://schemas.microsoft.com/office/powerpoint/2010/main" val="317855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6</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9" b="11106"/>
          <a:stretch/>
        </p:blipFill>
        <p:spPr bwMode="auto">
          <a:xfrm>
            <a:off x="0" y="228600"/>
            <a:ext cx="9144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6182380"/>
            <a:ext cx="6629400" cy="523220"/>
          </a:xfrm>
          <a:prstGeom prst="rect">
            <a:avLst/>
          </a:prstGeom>
        </p:spPr>
        <p:txBody>
          <a:bodyPr wrap="square">
            <a:spAutoFit/>
          </a:bodyPr>
          <a:lstStyle/>
          <a:p>
            <a:r>
              <a:rPr lang="en-US" sz="1400" dirty="0">
                <a:solidFill>
                  <a:schemeClr val="tx1">
                    <a:lumMod val="75000"/>
                    <a:lumOff val="25000"/>
                  </a:schemeClr>
                </a:solidFill>
                <a:latin typeface="Calibri Light" panose="020F0302020204030204" pitchFamily="34" charset="0"/>
              </a:rPr>
              <a:t>Access this palm card at: </a:t>
            </a:r>
            <a:r>
              <a:rPr lang="en-US" sz="1400" dirty="0">
                <a:solidFill>
                  <a:schemeClr val="tx1">
                    <a:lumMod val="75000"/>
                    <a:lumOff val="25000"/>
                  </a:schemeClr>
                </a:solidFill>
                <a:latin typeface="Calibri Light" panose="020F0302020204030204" pitchFamily="34" charset="0"/>
                <a:hlinkClick r:id="rId4"/>
              </a:rPr>
              <a:t>https://www.fpntc.org/resources/how-be-reasonably-certain-woman-not-pregnant-and-when-start-contraceptive-methods-palm</a:t>
            </a:r>
            <a:r>
              <a:rPr lang="en-US" sz="1400" dirty="0">
                <a:solidFill>
                  <a:schemeClr val="tx1">
                    <a:lumMod val="75000"/>
                    <a:lumOff val="25000"/>
                  </a:schemeClr>
                </a:solidFill>
                <a:latin typeface="Calibri Light" panose="020F0302020204030204" pitchFamily="34" charset="0"/>
              </a:rPr>
              <a:t> </a:t>
            </a:r>
          </a:p>
        </p:txBody>
      </p:sp>
    </p:spTree>
    <p:extLst>
      <p:ext uri="{BB962C8B-B14F-4D97-AF65-F5344CB8AC3E}">
        <p14:creationId xmlns:p14="http://schemas.microsoft.com/office/powerpoint/2010/main" val="272296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Rationale for Same-Visit Access (cont’d)</a:t>
            </a:r>
          </a:p>
        </p:txBody>
      </p:sp>
      <p:sp>
        <p:nvSpPr>
          <p:cNvPr id="3" name="Content Placeholder 2"/>
          <p:cNvSpPr>
            <a:spLocks noGrp="1"/>
          </p:cNvSpPr>
          <p:nvPr>
            <p:ph idx="1"/>
          </p:nvPr>
        </p:nvSpPr>
        <p:spPr>
          <a:xfrm>
            <a:off x="457200" y="1600200"/>
            <a:ext cx="7772400" cy="4525963"/>
          </a:xfrm>
        </p:spPr>
        <p:txBody>
          <a:bodyPr/>
          <a:lstStyle/>
          <a:p>
            <a:pPr>
              <a:spcAft>
                <a:spcPts val="1200"/>
              </a:spcAft>
            </a:pPr>
            <a:r>
              <a:rPr lang="en-US" dirty="0"/>
              <a:t>CDC and ACOG agree that </a:t>
            </a:r>
            <a:r>
              <a:rPr lang="en-US" b="1" dirty="0">
                <a:solidFill>
                  <a:schemeClr val="accent6"/>
                </a:solidFill>
              </a:rPr>
              <a:t>clinicians can provide the client’s method of choice in a single visit</a:t>
            </a:r>
            <a:r>
              <a:rPr lang="en-US" dirty="0"/>
              <a:t>, unless additional testing is medically indicated</a:t>
            </a:r>
          </a:p>
          <a:p>
            <a:pPr>
              <a:spcAft>
                <a:spcPts val="1200"/>
              </a:spcAft>
            </a:pPr>
            <a:r>
              <a:rPr lang="en-US" dirty="0"/>
              <a:t>Use the Quick Start method to initiate contraceptive methods same-visit</a:t>
            </a:r>
          </a:p>
        </p:txBody>
      </p:sp>
      <p:sp>
        <p:nvSpPr>
          <p:cNvPr id="4" name="Slide Number Placeholder 3"/>
          <p:cNvSpPr>
            <a:spLocks noGrp="1"/>
          </p:cNvSpPr>
          <p:nvPr>
            <p:ph type="sldNum" sz="quarter" idx="10"/>
          </p:nvPr>
        </p:nvSpPr>
        <p:spPr/>
        <p:txBody>
          <a:bodyPr/>
          <a:lstStyle/>
          <a:p>
            <a:pPr>
              <a:defRPr/>
            </a:pPr>
            <a:fld id="{49D245F0-5FFC-499A-BF84-BB2A4A50BA80}" type="slidenum">
              <a:rPr lang="en-US" smtClean="0"/>
              <a:pPr>
                <a:defRPr/>
              </a:pPr>
              <a:t>7</a:t>
            </a:fld>
            <a:endParaRPr lang="en-US"/>
          </a:p>
        </p:txBody>
      </p:sp>
    </p:spTree>
    <p:extLst>
      <p:ext uri="{BB962C8B-B14F-4D97-AF65-F5344CB8AC3E}">
        <p14:creationId xmlns:p14="http://schemas.microsoft.com/office/powerpoint/2010/main" val="409139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953000" cy="1143000"/>
          </a:xfrm>
        </p:spPr>
        <p:txBody>
          <a:bodyPr/>
          <a:lstStyle/>
          <a:p>
            <a:r>
              <a:rPr lang="en-US" dirty="0"/>
              <a:t>Quick Start Algorithm</a:t>
            </a:r>
          </a:p>
        </p:txBody>
      </p:sp>
      <p:sp>
        <p:nvSpPr>
          <p:cNvPr id="5" name="Rectangle 4"/>
          <p:cNvSpPr/>
          <p:nvPr/>
        </p:nvSpPr>
        <p:spPr>
          <a:xfrm>
            <a:off x="114300" y="6483704"/>
            <a:ext cx="5638800" cy="307777"/>
          </a:xfrm>
          <a:prstGeom prst="rect">
            <a:avLst/>
          </a:prstGeom>
        </p:spPr>
        <p:txBody>
          <a:bodyPr wrap="square">
            <a:spAutoFit/>
          </a:bodyPr>
          <a:lstStyle/>
          <a:p>
            <a:r>
              <a:rPr lang="en-US" sz="1400" dirty="0">
                <a:latin typeface="Calibri Light" panose="020F0302020204030204" pitchFamily="34" charset="0"/>
              </a:rPr>
              <a:t>Link: </a:t>
            </a:r>
            <a:r>
              <a:rPr lang="en-US" sz="1400" dirty="0">
                <a:latin typeface="Calibri Light" panose="020F0302020204030204" pitchFamily="34" charset="0"/>
                <a:hlinkClick r:id="rId3"/>
              </a:rPr>
              <a:t>https://www.fpntc.org/resources/quick-start-algorithm</a:t>
            </a:r>
            <a:r>
              <a:rPr lang="en-US" sz="1400" dirty="0">
                <a:latin typeface="Calibri Light" panose="020F0302020204030204" pitchFamily="34" charset="0"/>
              </a:rPr>
              <a:t> </a:t>
            </a:r>
          </a:p>
        </p:txBody>
      </p:sp>
      <p:sp>
        <p:nvSpPr>
          <p:cNvPr id="3" name="Slide Number Placeholder 2"/>
          <p:cNvSpPr>
            <a:spLocks noGrp="1"/>
          </p:cNvSpPr>
          <p:nvPr>
            <p:ph type="sldNum" sz="quarter" idx="10"/>
          </p:nvPr>
        </p:nvSpPr>
        <p:spPr/>
        <p:txBody>
          <a:bodyPr/>
          <a:lstStyle/>
          <a:p>
            <a:pPr>
              <a:defRPr/>
            </a:pPr>
            <a:fld id="{49D245F0-5FFC-499A-BF84-BB2A4A50BA80}" type="slidenum">
              <a:rPr lang="en-US" smtClean="0"/>
              <a:pPr>
                <a:defRPr/>
              </a:pPr>
              <a:t>8</a:t>
            </a:fld>
            <a:endParaRPr lang="en-US"/>
          </a:p>
        </p:txBody>
      </p:sp>
      <p:pic>
        <p:nvPicPr>
          <p:cNvPr id="2050" name="Picture 2" descr="Flow Chart showing how to quickstart BC methods including the pill, patch, ring, and injection. " title="Quick Start Algorithm"/>
          <p:cNvPicPr>
            <a:picLocks noChangeAspect="1" noChangeArrowheads="1"/>
          </p:cNvPicPr>
          <p:nvPr/>
        </p:nvPicPr>
        <p:blipFill rotWithShape="1">
          <a:blip r:embed="rId4">
            <a:extLst>
              <a:ext uri="{28A0092B-C50C-407E-A947-70E740481C1C}">
                <a14:useLocalDpi xmlns:a14="http://schemas.microsoft.com/office/drawing/2010/main" val="0"/>
              </a:ext>
            </a:extLst>
          </a:blip>
          <a:srcRect l="4669" t="10749" r="1765"/>
          <a:stretch/>
        </p:blipFill>
        <p:spPr bwMode="auto">
          <a:xfrm>
            <a:off x="211860" y="1371600"/>
            <a:ext cx="481734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Flow Chart showing how to quickstart BC methods including the pill, patch, ring, and injection. " title="Quick Start Algorithm (Continued)"/>
          <p:cNvPicPr>
            <a:picLocks noChangeAspect="1" noChangeArrowheads="1"/>
          </p:cNvPicPr>
          <p:nvPr/>
        </p:nvPicPr>
        <p:blipFill rotWithShape="1">
          <a:blip r:embed="rId5">
            <a:extLst>
              <a:ext uri="{28A0092B-C50C-407E-A947-70E740481C1C}">
                <a14:useLocalDpi xmlns:a14="http://schemas.microsoft.com/office/drawing/2010/main" val="0"/>
              </a:ext>
            </a:extLst>
          </a:blip>
          <a:srcRect t="-1" r="16736" b="-3929"/>
          <a:stretch/>
        </p:blipFill>
        <p:spPr bwMode="auto">
          <a:xfrm>
            <a:off x="5126182" y="2667000"/>
            <a:ext cx="3941618" cy="3098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534400" y="2514600"/>
            <a:ext cx="457200" cy="2308324"/>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72679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With a box highlighting the sections showing what type of contraceptive method and when it can be started if the provider is reasonable certain that the woman is not pregnant. " title="When to Start Using Specific Contraceptive Methods Info Sheet Example"/>
          <p:cNvPicPr>
            <a:picLocks noChangeAspect="1" noChangeArrowheads="1"/>
          </p:cNvPicPr>
          <p:nvPr/>
        </p:nvPicPr>
        <p:blipFill rotWithShape="1">
          <a:blip r:embed="rId3">
            <a:extLst>
              <a:ext uri="{28A0092B-C50C-407E-A947-70E740481C1C}">
                <a14:useLocalDpi xmlns:a14="http://schemas.microsoft.com/office/drawing/2010/main" val="0"/>
              </a:ext>
            </a:extLst>
          </a:blip>
          <a:srcRect l="-855" r="-1846"/>
          <a:stretch/>
        </p:blipFill>
        <p:spPr bwMode="auto">
          <a:xfrm>
            <a:off x="0" y="1"/>
            <a:ext cx="9144000" cy="6857999"/>
          </a:xfrm>
          <a:prstGeom prst="rect">
            <a:avLst/>
          </a:prstGeom>
          <a:solidFill>
            <a:schemeClr val="bg1"/>
          </a:solidFill>
          <a:ln>
            <a:noFill/>
          </a:ln>
        </p:spPr>
      </p:pic>
      <p:sp>
        <p:nvSpPr>
          <p:cNvPr id="6" name="Rectangle 5" title="Rectangle around Contraceptive Methods and when to start"/>
          <p:cNvSpPr/>
          <p:nvPr/>
        </p:nvSpPr>
        <p:spPr>
          <a:xfrm>
            <a:off x="3050241" y="690282"/>
            <a:ext cx="2664759" cy="4034118"/>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0"/>
          </p:nvPr>
        </p:nvSpPr>
        <p:spPr>
          <a:xfrm>
            <a:off x="8686800" y="6356350"/>
            <a:ext cx="457200" cy="365125"/>
          </a:xfrm>
        </p:spPr>
        <p:txBody>
          <a:bodyPr/>
          <a:lstStyle/>
          <a:p>
            <a:pPr>
              <a:defRPr/>
            </a:pPr>
            <a:fld id="{A7667F2E-288F-4EBD-BB88-B804E384A0E8}" type="slidenum">
              <a:rPr lang="en-US" smtClean="0"/>
              <a:pPr>
                <a:defRPr/>
              </a:pPr>
              <a:t>9</a:t>
            </a:fld>
            <a:endParaRPr lang="en-US" dirty="0"/>
          </a:p>
        </p:txBody>
      </p:sp>
    </p:spTree>
    <p:extLst>
      <p:ext uri="{BB962C8B-B14F-4D97-AF65-F5344CB8AC3E}">
        <p14:creationId xmlns:p14="http://schemas.microsoft.com/office/powerpoint/2010/main" val="1599351936"/>
      </p:ext>
    </p:extLst>
  </p:cSld>
  <p:clrMapOvr>
    <a:masterClrMapping/>
  </p:clrMapOvr>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934006"/>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11898</TotalTime>
  <Words>5905</Words>
  <Application>Microsoft Office PowerPoint</Application>
  <PresentationFormat>On-screen Show (4:3)</PresentationFormat>
  <Paragraphs>404</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Calibri Light</vt:lpstr>
      <vt:lpstr>Gotham Bold</vt:lpstr>
      <vt:lpstr>Gotham Book</vt:lpstr>
      <vt:lpstr>Wingdings 3</vt:lpstr>
      <vt:lpstr>Office Theme</vt:lpstr>
      <vt:lpstr>1_Office Theme</vt:lpstr>
      <vt:lpstr>Same-Visit Contraception: Implementation Strategies and Tools From the Field</vt:lpstr>
      <vt:lpstr>Speakers</vt:lpstr>
      <vt:lpstr>Objectives</vt:lpstr>
      <vt:lpstr>Defining Same-Visit Access</vt:lpstr>
      <vt:lpstr>Rationale for Same-Visit Access</vt:lpstr>
      <vt:lpstr>PowerPoint Presentation</vt:lpstr>
      <vt:lpstr>Rationale for Same-Visit Access (cont’d)</vt:lpstr>
      <vt:lpstr>Quick Start Algorithm</vt:lpstr>
      <vt:lpstr>PowerPoint Presentation</vt:lpstr>
      <vt:lpstr>PowerPoint Presentation</vt:lpstr>
      <vt:lpstr>Concern for Pelvic Inflammatory Disease</vt:lpstr>
      <vt:lpstr>Additional Visits are a Barrier for Clients</vt:lpstr>
      <vt:lpstr>Clients are Busy</vt:lpstr>
      <vt:lpstr>Client Satisfaction</vt:lpstr>
      <vt:lpstr>Barriers</vt:lpstr>
      <vt:lpstr>Southern Nevada  Health District </vt:lpstr>
      <vt:lpstr>Same day IUD insertions:  Why?</vt:lpstr>
      <vt:lpstr>How can we do this? </vt:lpstr>
      <vt:lpstr>Implementing Same-Visit Insertions</vt:lpstr>
      <vt:lpstr>Staff on Board</vt:lpstr>
      <vt:lpstr>http://fpntc.org/samevisit </vt:lpstr>
      <vt:lpstr>Same-Visit Contraception Implementation Strategies</vt:lpstr>
      <vt:lpstr>Stock Devices and Make Supplies Readily Available</vt:lpstr>
      <vt:lpstr>Tools for Stocking and Supplies</vt:lpstr>
      <vt:lpstr>Adjust Systems for Efficient  and Sustainable Service Delivery</vt:lpstr>
      <vt:lpstr>Tools for Systems and Processes</vt:lpstr>
      <vt:lpstr>Clinic Efficiency Dashboard</vt:lpstr>
      <vt:lpstr>Engage, Train, and Support All Staff</vt:lpstr>
      <vt:lpstr>Tools for Supporting Billing and Reimbursement</vt:lpstr>
      <vt:lpstr>Tools for Engaging Staff</vt:lpstr>
      <vt:lpstr>Case Study Videos</vt:lpstr>
      <vt:lpstr>Same-Visit Contraception Implementation Guide</vt:lpstr>
      <vt:lpstr>PowerPoint Presentation</vt:lpstr>
      <vt:lpstr>Thank you!</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Systems for Same-Visit Provision of All Methods (Best Practice 3)</dc:title>
  <dc:creator>FPNTC;OPA</dc:creator>
  <cp:lastModifiedBy>Theresa Russo</cp:lastModifiedBy>
  <cp:revision>282</cp:revision>
  <cp:lastPrinted>2018-06-04T19:00:53Z</cp:lastPrinted>
  <dcterms:created xsi:type="dcterms:W3CDTF">2016-11-10T17:10:50Z</dcterms:created>
  <dcterms:modified xsi:type="dcterms:W3CDTF">2018-09-10T14:59:10Z</dcterms:modified>
</cp:coreProperties>
</file>