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7"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3" r:id="rId18"/>
    <p:sldId id="272" r:id="rId19"/>
    <p:sldId id="273" r:id="rId20"/>
    <p:sldId id="274" r:id="rId21"/>
    <p:sldId id="275" r:id="rId22"/>
    <p:sldId id="276" r:id="rId23"/>
    <p:sldId id="277" r:id="rId24"/>
    <p:sldId id="278" r:id="rId25"/>
    <p:sldId id="279" r:id="rId26"/>
    <p:sldId id="280" r:id="rId27"/>
    <p:sldId id="281" r:id="rId28"/>
    <p:sldId id="284" r:id="rId29"/>
  </p:sldIdLst>
  <p:sldSz cx="12192000" cy="6858000"/>
  <p:notesSz cx="6858000" cy="9144000"/>
  <p:embeddedFontLst>
    <p:embeddedFont>
      <p:font typeface="Montserrat" panose="00000500000000000000" pitchFamily="2" charset="0"/>
      <p:regular r:id="rId32"/>
      <p:bold r:id="rId33"/>
      <p:italic r:id="rId34"/>
      <p:boldItalic r:id="rId35"/>
    </p:embeddedFont>
    <p:embeddedFont>
      <p:font typeface="Lato Black" panose="020F0A02020204030203" pitchFamily="34" charset="0"/>
      <p:bold r:id="rId36"/>
      <p:boldItalic r:id="rId37"/>
    </p:embeddedFont>
    <p:embeddedFont>
      <p:font typeface="Lato" panose="020F0502020204030203" pitchFamily="34" charset="0"/>
      <p:regular r:id="rId38"/>
      <p:bold r:id="rId39"/>
      <p:italic r:id="rId40"/>
      <p:boldItalic r:id="rId41"/>
    </p:embeddedFont>
    <p:embeddedFont>
      <p:font typeface="Lato Light" panose="020F0302020204030203"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iappi1bGFZjVv8ahf9Cy22j/S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64566" autoAdjust="0"/>
  </p:normalViewPr>
  <p:slideViewPr>
    <p:cSldViewPr snapToGrid="0">
      <p:cViewPr>
        <p:scale>
          <a:sx n="50" d="100"/>
          <a:sy n="50" d="100"/>
        </p:scale>
        <p:origin x="1278" y="-24"/>
      </p:cViewPr>
      <p:guideLst/>
    </p:cSldViewPr>
  </p:slideViewPr>
  <p:outlineViewPr>
    <p:cViewPr>
      <p:scale>
        <a:sx n="33" d="100"/>
        <a:sy n="33" d="100"/>
      </p:scale>
      <p:origin x="0" y="-12882"/>
    </p:cViewPr>
  </p:outlineViewPr>
  <p:notesTextViewPr>
    <p:cViewPr>
      <p:scale>
        <a:sx n="1" d="1"/>
        <a:sy n="1" d="1"/>
      </p:scale>
      <p:origin x="0" y="0"/>
    </p:cViewPr>
  </p:notesTextViewPr>
  <p:notesViewPr>
    <p:cSldViewPr snapToGrid="0">
      <p:cViewPr varScale="1">
        <p:scale>
          <a:sx n="57" d="100"/>
          <a:sy n="57" d="100"/>
        </p:scale>
        <p:origin x="275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6.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DC2E84-5C26-486C-BB1A-F0A263E0808A}" type="slidenum">
              <a:rPr lang="en-US" smtClean="0"/>
              <a:t>‹#›</a:t>
            </a:fld>
            <a:endParaRPr lang="en-US"/>
          </a:p>
        </p:txBody>
      </p:sp>
    </p:spTree>
    <p:extLst>
      <p:ext uri="{BB962C8B-B14F-4D97-AF65-F5344CB8AC3E}">
        <p14:creationId xmlns:p14="http://schemas.microsoft.com/office/powerpoint/2010/main" val="3904338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rhntc.org/resources/title-x-subrecipient-onboarding-overview"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rhntc.org/resources/understanding-total-program-concep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hntc.org/resources/understanding-total-program-concep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hntc.org/resources/title-x-subrecipient-policy-assessment-and-onboarding-checklist" TargetMode="External"/><Relationship Id="rId7" Type="http://schemas.openxmlformats.org/officeDocument/2006/relationships/hyperlink" Target="https://rhntc.org/resources/title-x-program-review-too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rhntc.org/resources/title-x-subrecipient-fiscal-assessment-and-onboarding-checklist" TargetMode="External"/><Relationship Id="rId5" Type="http://schemas.openxmlformats.org/officeDocument/2006/relationships/hyperlink" Target="https://rhntc.org/resources/title-x-subrecipient-clinical-assessment-and-onboarding-checklist" TargetMode="External"/><Relationship Id="rId4" Type="http://schemas.openxmlformats.org/officeDocument/2006/relationships/hyperlink" Target="https://rhntc.org/resources/title-x-subrecipient-administrative-assessment-and-onboarding-checklist"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hntc.org/resources/340b-drug-pricing-program-frequently-asked-question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rhntc.org/resources/revised-family-planning-annual-report-fpar-20-data-elements-and-timeline" TargetMode="External"/><Relationship Id="rId5" Type="http://schemas.openxmlformats.org/officeDocument/2006/relationships/hyperlink" Target="https://rhntc.org/resources/preparing-your-ehr-fpar" TargetMode="External"/><Relationship Id="rId4" Type="http://schemas.openxmlformats.org/officeDocument/2006/relationships/hyperlink" Target="https://rhntc.org/resources/apexus-sample-policy-and-procedure-manual-family-planning"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pntc.org/resources/federal-title-x-training-requirements-summary"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fpntc.org/resources/using-fpntc-website-track-your-networks-training-completion-job-aid" TargetMode="External"/><Relationship Id="rId4" Type="http://schemas.openxmlformats.org/officeDocument/2006/relationships/hyperlink" Target="https://rhntc.or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rhntc.org/resources/title-x-subrecipient-onboarding-work-plan-phase-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pntc.org/resources/title-x-subrecipient-onboarding-work-plan-phase-2"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rhntc.org/resources/understanding-total-program-concept" TargetMode="External"/><Relationship Id="rId5" Type="http://schemas.openxmlformats.org/officeDocument/2006/relationships/hyperlink" Target="https://rhntc.org/resources/putting-qfp-practice-series-toolkit" TargetMode="External"/><Relationship Id="rId4" Type="http://schemas.openxmlformats.org/officeDocument/2006/relationships/hyperlink" Target="https://rhntc.org/resources/title-x-policy-template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rhntc.org/resources/information-and-education-ie-materials-review-toolki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rhntc.org/resources/community-participation-education-and-project-promotion-plan-templat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pntc.org/resources/title-x-subrecipient-onboarding-work-plan-phase-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rhntc.org/resources/quality-improvement-agency-self-assessments"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rhntc.org/"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rhntc.org/resources/information-and-education-ie-materials-review-toolkit" TargetMode="External"/><Relationship Id="rId4" Type="http://schemas.openxmlformats.org/officeDocument/2006/relationships/hyperlink" Target="https://rhntc.org/resources/onboarding-new-title-x-funded-agencies-toolkit-grantee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mmwr/pdf/rr/rr6304.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hntc.org/resources/onboarding-new-title-x-funded-agencies-toolkit-grante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hntc.org/resources/tips-supportive-monitoring-practic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Welcome </a:t>
            </a:r>
            <a:r>
              <a:rPr lang="en-US" dirty="0"/>
              <a:t>to today’s webinar on “Onboarding New Title X </a:t>
            </a:r>
            <a:r>
              <a:rPr lang="en-US" dirty="0" smtClean="0"/>
              <a:t>Subrecipients.”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We must begin by acknowledging the many challenges Title X providers have worked through in the past year, and continue to work through, in order to provide essential health care services.  We admire your dedication to your clients and the critical mission.  Thank you.  </a:t>
            </a:r>
            <a:endParaRPr dirty="0"/>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15000"/>
              </a:lnSpc>
              <a:spcBef>
                <a:spcPts val="800"/>
              </a:spcBef>
              <a:spcAft>
                <a:spcPts val="0"/>
              </a:spcAft>
              <a:buSzPts val="1400"/>
              <a:buFont typeface="Arial" panose="020B0604020202020204" pitchFamily="34" charset="0"/>
              <a:buChar char="•"/>
            </a:pPr>
            <a:r>
              <a:rPr lang="en-US" dirty="0" smtClean="0"/>
              <a:t>Let’s </a:t>
            </a:r>
            <a:r>
              <a:rPr lang="en-US" dirty="0"/>
              <a:t>dive in to the nuts and bolts of the onboarding process starting with goals of Phase 1</a:t>
            </a:r>
            <a:r>
              <a:rPr lang="en-US" dirty="0" smtClean="0"/>
              <a:t>.</a:t>
            </a:r>
            <a:endParaRPr dirty="0"/>
          </a:p>
          <a:p>
            <a:pPr marL="171450" lvl="0" indent="-171450" algn="l" rtl="0">
              <a:lnSpc>
                <a:spcPct val="115000"/>
              </a:lnSpc>
              <a:spcBef>
                <a:spcPts val="800"/>
              </a:spcBef>
              <a:spcAft>
                <a:spcPts val="0"/>
              </a:spcAft>
              <a:buClr>
                <a:schemeClr val="dk1"/>
              </a:buClr>
              <a:buSzPts val="1200"/>
              <a:buFont typeface="Arial" panose="020B0604020202020204" pitchFamily="34" charset="0"/>
              <a:buChar char="•"/>
            </a:pPr>
            <a:r>
              <a:rPr lang="en-US" dirty="0"/>
              <a:t>During the first phase of onboarding, the grantee and subrecipient identify staffing and existing resources. The grantee provides Title X education and training; communicates expectations to the subrecipient; assesses the </a:t>
            </a:r>
            <a:r>
              <a:rPr lang="en-US" dirty="0" err="1"/>
              <a:t>subrecipient’s</a:t>
            </a:r>
            <a:r>
              <a:rPr lang="en-US" dirty="0"/>
              <a:t> current practices; and uses assessment findings to develop a work plan.</a:t>
            </a:r>
            <a:endParaRPr dirty="0"/>
          </a:p>
          <a:p>
            <a:pPr marL="171450" lvl="0" indent="-171450" algn="l" rtl="0">
              <a:lnSpc>
                <a:spcPct val="100000"/>
              </a:lnSpc>
              <a:spcBef>
                <a:spcPts val="800"/>
              </a:spcBef>
              <a:spcAft>
                <a:spcPts val="0"/>
              </a:spcAft>
              <a:buClr>
                <a:schemeClr val="dk1"/>
              </a:buClr>
              <a:buSzPts val="1200"/>
              <a:buFont typeface="Arial" panose="020B0604020202020204" pitchFamily="34" charset="0"/>
              <a:buChar char="•"/>
            </a:pPr>
            <a:r>
              <a:rPr lang="en-US" dirty="0" smtClean="0"/>
              <a:t>We </a:t>
            </a:r>
            <a:r>
              <a:rPr lang="en-US" dirty="0"/>
              <a:t>anticipate Phase 1 to unfold over about three months, give or take</a:t>
            </a:r>
            <a:r>
              <a:rPr lang="en-US" dirty="0" smtClean="0"/>
              <a:t>. </a:t>
            </a:r>
          </a:p>
          <a:p>
            <a:pPr marL="171450" lvl="0" indent="-171450" algn="l" rtl="0">
              <a:lnSpc>
                <a:spcPct val="100000"/>
              </a:lnSpc>
              <a:spcBef>
                <a:spcPts val="800"/>
              </a:spcBef>
              <a:spcAft>
                <a:spcPts val="0"/>
              </a:spcAft>
              <a:buClr>
                <a:schemeClr val="dk1"/>
              </a:buClr>
              <a:buSzPts val="1200"/>
              <a:buFont typeface="Arial" panose="020B0604020202020204" pitchFamily="34" charset="0"/>
              <a:buChar char="•"/>
            </a:pPr>
            <a:r>
              <a:rPr lang="en-US" dirty="0" smtClean="0"/>
              <a:t>This </a:t>
            </a:r>
            <a:r>
              <a:rPr lang="en-US" dirty="0"/>
              <a:t>will vary depending on the needs and circumstances of the grantee and subrecipient</a:t>
            </a:r>
            <a:r>
              <a:rPr lang="en-US" dirty="0" smtClean="0"/>
              <a:t>.</a:t>
            </a:r>
            <a:endParaRPr dirty="0"/>
          </a:p>
        </p:txBody>
      </p:sp>
      <p:sp>
        <p:nvSpPr>
          <p:cNvPr id="239" name="Google Shape;23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b1a15b3c9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b1a15b3c91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Let’s </a:t>
            </a:r>
            <a:r>
              <a:rPr lang="en-US" dirty="0"/>
              <a:t>break these goals down a bit into manageable action steps</a:t>
            </a:r>
            <a:r>
              <a:rPr lang="en-US" dirty="0" smtClean="0"/>
              <a:t>.</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One </a:t>
            </a:r>
            <a:r>
              <a:rPr lang="en-US" dirty="0"/>
              <a:t>of the first things to consider is putting together your onboarding team.  </a:t>
            </a:r>
            <a:endParaRPr lang="en-US" dirty="0" smtClean="0"/>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These </a:t>
            </a:r>
            <a:r>
              <a:rPr lang="en-US" dirty="0"/>
              <a:t>are the people who will be responsible for planning and implementing each step of the onboarding </a:t>
            </a:r>
            <a:r>
              <a:rPr lang="en-US" dirty="0" smtClean="0"/>
              <a:t>process.</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Since </a:t>
            </a:r>
            <a:r>
              <a:rPr lang="en-US" dirty="0"/>
              <a:t>the onboarding process involves specific clinical, administrative and fiscal activities, it will be helpful to identify representatives with expertise in each of these areas from both the grantee and subrecipient to form an onboarding steering </a:t>
            </a:r>
            <a:r>
              <a:rPr lang="en-US" dirty="0" smtClean="0"/>
              <a:t>committee.</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The </a:t>
            </a:r>
            <a:r>
              <a:rPr lang="en-US" dirty="0"/>
              <a:t>steering committee members can then form discipline-specific teams that conduct activities and report back to the steering </a:t>
            </a:r>
            <a:r>
              <a:rPr lang="en-US" dirty="0" smtClean="0"/>
              <a:t>committee.</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During </a:t>
            </a:r>
            <a:r>
              <a:rPr lang="en-US" dirty="0"/>
              <a:t>this step and throughout, be mindful to build teams and undertake processes conscientiously to ensure equity, diversity and inclusion.  </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Once </a:t>
            </a:r>
            <a:r>
              <a:rPr lang="en-US" dirty="0"/>
              <a:t>you have put together your steering committee and discipline-specific teams, lay out your meeting </a:t>
            </a:r>
            <a:r>
              <a:rPr lang="en-US" dirty="0" smtClean="0"/>
              <a:t>schedule.</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Doing </a:t>
            </a:r>
            <a:r>
              <a:rPr lang="en-US" dirty="0"/>
              <a:t>this well in advance will allow team members to </a:t>
            </a:r>
            <a:r>
              <a:rPr lang="en-US" dirty="0" smtClean="0"/>
              <a:t>prioritize </a:t>
            </a:r>
            <a:r>
              <a:rPr lang="en-US" dirty="0"/>
              <a:t>attending the meetings and completing required work in advance so that they can report progress and challenges to the group. </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At </a:t>
            </a:r>
            <a:r>
              <a:rPr lang="en-US" dirty="0"/>
              <a:t>the first meeting, you may provide an overview of the onboarding process to the steering committee and discipline-specific teams so that everyone knows what to expect in the year </a:t>
            </a:r>
            <a:r>
              <a:rPr lang="en-US" dirty="0" smtClean="0"/>
              <a:t>ahead.</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In </a:t>
            </a:r>
            <a:r>
              <a:rPr lang="en-US" dirty="0"/>
              <a:t>the overview, you may wish to highlight that both the subrecipient and grantee must be prepared to commit significant time and focus to the onboarding process over the course of approximately one year, and that the funding along with the positive impact of the services it supports, ensures the value of this </a:t>
            </a:r>
            <a:r>
              <a:rPr lang="en-US" dirty="0" smtClean="0"/>
              <a:t>investment.</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This </a:t>
            </a:r>
            <a:r>
              <a:rPr lang="en-US" dirty="0"/>
              <a:t>is an important time to orient the subrecipient to the “Total Program Concept”, which states that, because all family planning clients benefit from Title X support, data on all family planning clients, services, revenue, and expenses—regardless of payer or funding </a:t>
            </a:r>
            <a:r>
              <a:rPr lang="en-US" dirty="0" smtClean="0"/>
              <a:t>source—must </a:t>
            </a:r>
            <a:r>
              <a:rPr lang="en-US" dirty="0"/>
              <a:t>be reported to the Office of Population Affairs (OPA</a:t>
            </a:r>
            <a:r>
              <a:rPr lang="en-US" dirty="0" smtClean="0"/>
              <a:t>).</a:t>
            </a:r>
            <a:endParaRPr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Also </a:t>
            </a:r>
            <a:r>
              <a:rPr lang="en-US" dirty="0"/>
              <a:t>at the first meeting, expectations can be set by stating that throughout the process, the grantee will support the subrecipient in ongoing improvement and growth while also monitoring to ensure </a:t>
            </a:r>
            <a:r>
              <a:rPr lang="en-US" dirty="0" smtClean="0"/>
              <a:t>compliance.</a:t>
            </a:r>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smtClean="0"/>
              <a:t>You </a:t>
            </a:r>
            <a:r>
              <a:rPr lang="en-US" dirty="0"/>
              <a:t>can set a positive tone by discussing the strategies that the grantee will use to provide supportive monitoring and establish a trusting, collaborative relationship with the subrecipient</a:t>
            </a:r>
            <a:r>
              <a:rPr lang="en-US" dirty="0" smtClean="0"/>
              <a:t>.</a:t>
            </a:r>
          </a:p>
          <a:p>
            <a:pPr marL="0" lvl="0" indent="0" algn="l" rtl="0">
              <a:lnSpc>
                <a:spcPct val="100000"/>
              </a:lnSpc>
              <a:spcBef>
                <a:spcPts val="0"/>
              </a:spcBef>
              <a:spcAft>
                <a:spcPts val="0"/>
              </a:spcAft>
              <a:buClr>
                <a:schemeClr val="dk1"/>
              </a:buClr>
              <a:buSzPts val="1200"/>
              <a:buFont typeface="Arial" panose="020B0604020202020204" pitchFamily="34" charset="0"/>
              <a:buNone/>
            </a:pPr>
            <a:endParaRPr lang="en-US" dirty="0" smtClean="0"/>
          </a:p>
          <a:p>
            <a:pPr marL="0" lvl="1" indent="0" algn="l" rtl="0">
              <a:lnSpc>
                <a:spcPct val="100000"/>
              </a:lnSpc>
              <a:spcBef>
                <a:spcPts val="0"/>
              </a:spcBef>
              <a:spcAft>
                <a:spcPts val="0"/>
              </a:spcAft>
              <a:buClr>
                <a:schemeClr val="dk1"/>
              </a:buClr>
              <a:buSzPts val="1200"/>
              <a:buFont typeface="Arial" panose="020B0604020202020204" pitchFamily="34" charset="0"/>
              <a:buNone/>
            </a:pPr>
            <a:r>
              <a:rPr lang="en-US" dirty="0" smtClean="0"/>
              <a:t>Resources:</a:t>
            </a:r>
          </a:p>
          <a:p>
            <a:pPr marL="0" lvl="1" indent="0" algn="l" rtl="0">
              <a:lnSpc>
                <a:spcPct val="100000"/>
              </a:lnSpc>
              <a:spcBef>
                <a:spcPts val="0"/>
              </a:spcBef>
              <a:spcAft>
                <a:spcPts val="0"/>
              </a:spcAft>
              <a:buClr>
                <a:schemeClr val="dk1"/>
              </a:buClr>
              <a:buSzPts val="12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3"/>
              </a:rPr>
              <a:t>Title X Subrecipient Onboarding Overview</a:t>
            </a:r>
            <a:r>
              <a:rPr lang="en-US" sz="1200" b="0" i="0" u="none" strike="noStrike" cap="none" dirty="0" smtClean="0">
                <a:solidFill>
                  <a:schemeClr val="dk1"/>
                </a:solidFill>
                <a:effectLst/>
                <a:latin typeface="Calibri"/>
                <a:ea typeface="Calibri"/>
                <a:cs typeface="Calibri"/>
                <a:sym typeface="Calibri"/>
              </a:rPr>
              <a:t> (https://rhntc.org/resources/title-x-subrecipient-onboarding-overview)</a:t>
            </a:r>
          </a:p>
          <a:p>
            <a:pPr marL="0" lvl="1" indent="0" algn="l" rtl="0">
              <a:lnSpc>
                <a:spcPct val="100000"/>
              </a:lnSpc>
              <a:spcBef>
                <a:spcPts val="0"/>
              </a:spcBef>
              <a:spcAft>
                <a:spcPts val="0"/>
              </a:spcAft>
              <a:buClr>
                <a:schemeClr val="dk1"/>
              </a:buClr>
              <a:buSzPts val="12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4"/>
              </a:rPr>
              <a:t>Understanding the Total Program Concept</a:t>
            </a:r>
            <a:r>
              <a:rPr lang="en-US" sz="1200" b="0" i="0" u="none" strike="noStrike" cap="none" dirty="0" smtClean="0">
                <a:solidFill>
                  <a:schemeClr val="dk1"/>
                </a:solidFill>
                <a:effectLst/>
                <a:latin typeface="Calibri"/>
                <a:ea typeface="Calibri"/>
                <a:cs typeface="Calibri"/>
                <a:sym typeface="Calibri"/>
              </a:rPr>
              <a:t> (https://rhntc.org/resources/understanding-total-program-concept)</a:t>
            </a:r>
          </a:p>
        </p:txBody>
      </p:sp>
      <p:sp>
        <p:nvSpPr>
          <p:cNvPr id="246" name="Google Shape;246;gb1a15b3c91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1a15b3c9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b1a15b3c91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Title </a:t>
            </a:r>
            <a:r>
              <a:rPr lang="en-US" dirty="0"/>
              <a:t>X can be complicated and takes some time to learn</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There </a:t>
            </a:r>
            <a:r>
              <a:rPr lang="en-US" dirty="0"/>
              <a:t>will, no doubt, be times when a new subrecipient agency will need some extra technical assistance</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 </a:t>
            </a:r>
            <a:r>
              <a:rPr lang="en-US" dirty="0"/>
              <a:t>have heard, and experienced, that one area where subrecipients often need extra support is in producing accurate Title X fiscal reports</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Nevada Primary Care Association recently onboarded three new subrecipient agencies</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After </a:t>
            </a:r>
            <a:r>
              <a:rPr lang="en-US" dirty="0"/>
              <a:t>reviewing a couple of rounds of fiscal reports from their new subrecipients, the Nevada PCA revised their initial approach, which had been to review the fiscal reports after they were submitted and then provide feedback</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In </a:t>
            </a:r>
            <a:r>
              <a:rPr lang="en-US" dirty="0"/>
              <a:t>their new approach, instead of waiting to get the reports on their due date, the Nevada PCA began asking for a draft of the report in advance so they could troubleshoot problems and help the subs address them before the due date</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After </a:t>
            </a:r>
            <a:r>
              <a:rPr lang="en-US" dirty="0"/>
              <a:t>receiving the draft, the Nevada PCA reviewed it with the sub alongside the Total Program Concept job aid that is available on the RHNTC website to help the subs identify any sources of revenue they may not have been reporting</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Using </a:t>
            </a:r>
            <a:r>
              <a:rPr lang="en-US" dirty="0"/>
              <a:t>this strategy sped up the process of obtaining reports that included all data on all family planning clients, services, </a:t>
            </a:r>
            <a:r>
              <a:rPr lang="en-US" b="0" dirty="0"/>
              <a:t>revenue, and </a:t>
            </a:r>
            <a:r>
              <a:rPr lang="en-US" b="0" dirty="0" smtClean="0"/>
              <a:t>expenses, regardless </a:t>
            </a:r>
            <a:r>
              <a:rPr lang="en-US" dirty="0"/>
              <a:t>of payer or funding source</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Using </a:t>
            </a:r>
            <a:r>
              <a:rPr lang="en-US" dirty="0"/>
              <a:t>this supportive monitoring strategy decreased the amount of time that both grantee and subrecipient staff were spending on this piece of onboarding and helped build a collaborative relationship.</a:t>
            </a:r>
            <a:endParaRPr dirty="0"/>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Resource:</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3"/>
              </a:rPr>
              <a:t>Understanding the Total Program Concept</a:t>
            </a:r>
            <a:r>
              <a:rPr lang="en-US" sz="1200" b="0" i="0" u="none" strike="noStrike" cap="none" dirty="0" smtClean="0">
                <a:solidFill>
                  <a:schemeClr val="dk1"/>
                </a:solidFill>
                <a:effectLst/>
                <a:latin typeface="Calibri"/>
                <a:ea typeface="Calibri"/>
                <a:cs typeface="Calibri"/>
                <a:sym typeface="Calibri"/>
              </a:rPr>
              <a:t> (https://rhntc.org/resources/understanding-total-program-concept)</a:t>
            </a:r>
          </a:p>
        </p:txBody>
      </p:sp>
      <p:sp>
        <p:nvSpPr>
          <p:cNvPr id="254" name="Google Shape;254;gb1a15b3c91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892f4faaf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7892f4faaf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A </a:t>
            </a:r>
            <a:r>
              <a:rPr lang="en-US" dirty="0">
                <a:solidFill>
                  <a:srgbClr val="000000"/>
                </a:solidFill>
              </a:rPr>
              <a:t>next step is to conduct subrecipient policy and administrative, clinical and fiscal assessments for compliance with Title X </a:t>
            </a:r>
            <a:r>
              <a:rPr lang="en-US" dirty="0" smtClean="0">
                <a:solidFill>
                  <a:srgbClr val="000000"/>
                </a:solidFill>
              </a:rPr>
              <a:t>requirements.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These </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assessments are informed by the Title X Program Review </a:t>
            </a: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Tool.</a:t>
            </a:r>
            <a:endPar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This </a:t>
            </a:r>
            <a:r>
              <a:rPr lang="en-US" dirty="0">
                <a:solidFill>
                  <a:srgbClr val="000000"/>
                </a:solidFill>
              </a:rPr>
              <a:t>is a significant undertaking that can be made easier through the use of a series of assessment checklists available in the Onboarding Toolkit.  These checklists assess which Title X policies and requirements the subrecipient has in place and which they need to work on</a:t>
            </a:r>
            <a:r>
              <a:rPr lang="en-US" dirty="0" smtClean="0">
                <a:solidFill>
                  <a:srgbClr val="000000"/>
                </a:solidFill>
              </a:rPr>
              <a:t>.</a:t>
            </a:r>
            <a:endParaRPr dirty="0">
              <a:solidFill>
                <a:srgbClr val="000000"/>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Information </a:t>
            </a:r>
            <a:r>
              <a:rPr lang="en-US" dirty="0">
                <a:solidFill>
                  <a:srgbClr val="000000"/>
                </a:solidFill>
              </a:rPr>
              <a:t>to complete the assessments can be gathered by conducting document reviews, interviewing or directly visualizing the work of subrecipient or clinical site staff, conducting site visits, and electronic health record (EHR) </a:t>
            </a:r>
            <a:r>
              <a:rPr lang="en-US" dirty="0" smtClean="0">
                <a:solidFill>
                  <a:srgbClr val="000000"/>
                </a:solidFill>
              </a:rPr>
              <a:t>reviews.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The </a:t>
            </a:r>
            <a:r>
              <a:rPr lang="en-US" dirty="0">
                <a:solidFill>
                  <a:srgbClr val="000000"/>
                </a:solidFill>
              </a:rPr>
              <a:t>objective is to ensure that what is contained in written policy or instructions is actually being carried out and that documentation substantiates operation in accordance with Title X program </a:t>
            </a:r>
            <a:r>
              <a:rPr lang="en-US" dirty="0" smtClean="0">
                <a:solidFill>
                  <a:srgbClr val="000000"/>
                </a:solidFill>
              </a:rPr>
              <a:t>requirements.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While </a:t>
            </a:r>
            <a:r>
              <a:rPr lang="en-US" dirty="0">
                <a:solidFill>
                  <a:srgbClr val="000000"/>
                </a:solidFill>
              </a:rPr>
              <a:t>you may elect to complete some or all of these activities in person, many can be done </a:t>
            </a:r>
            <a:r>
              <a:rPr lang="en-US" dirty="0" smtClean="0">
                <a:solidFill>
                  <a:srgbClr val="000000"/>
                </a:solidFill>
              </a:rPr>
              <a:t>remotely.</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To </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support a fair, transparent and balanced process, ensure that participants involved in the assessments, from both the grantee and subrecipient teams, are diverse and represent all members of the community equally</a:t>
            </a: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a:t>
            </a:r>
            <a:endParaRPr dirty="0">
              <a:solidFill>
                <a:srgbClr val="000000"/>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Following </a:t>
            </a:r>
            <a:r>
              <a:rPr lang="en-US" dirty="0"/>
              <a:t>the assessments, create a plan with the subrecipient to complete the outstanding items.  Ideally, this plan will outline specific tasks, who is responsible for the task, a timeline, and indicators of the tasks’ completion</a:t>
            </a:r>
            <a:r>
              <a:rPr lang="en-US" dirty="0" smtClean="0"/>
              <a: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Using </a:t>
            </a:r>
            <a:r>
              <a:rPr lang="en-US" dirty="0"/>
              <a:t>the assessment findings, identify the </a:t>
            </a:r>
            <a:r>
              <a:rPr lang="en-US" dirty="0" err="1"/>
              <a:t>subrecipient’s</a:t>
            </a:r>
            <a:r>
              <a:rPr lang="en-US" dirty="0"/>
              <a:t> education and training </a:t>
            </a:r>
            <a:r>
              <a:rPr lang="en-US" dirty="0" smtClean="0"/>
              <a:t>needs.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Once </a:t>
            </a:r>
            <a:r>
              <a:rPr lang="en-US" dirty="0"/>
              <a:t>needs are identified, a great next step is to visit the RHNTC website to browse or search for resources that address these </a:t>
            </a:r>
            <a:r>
              <a:rPr lang="en-US" dirty="0" smtClean="0"/>
              <a:t>needs.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Then</a:t>
            </a:r>
            <a:r>
              <a:rPr lang="en-US" dirty="0"/>
              <a:t>, develop a plan for providing resources, training and technical assistance</a:t>
            </a:r>
            <a:r>
              <a:rPr lang="en-US" dirty="0" smtClean="0"/>
              <a:t>.</a:t>
            </a:r>
          </a:p>
          <a:p>
            <a:pPr marL="0" lvl="0" indent="0" algn="l" rtl="0">
              <a:lnSpc>
                <a:spcPct val="100000"/>
              </a:lnSpc>
              <a:spcBef>
                <a:spcPts val="0"/>
              </a:spcBef>
              <a:spcAft>
                <a:spcPts val="0"/>
              </a:spcAft>
              <a:buSzPts val="1400"/>
              <a:buFont typeface="Arial" panose="020B0604020202020204" pitchFamily="34" charset="0"/>
              <a:buNone/>
            </a:pPr>
            <a:endParaRPr lang="en-US" dirty="0" smtClean="0">
              <a:solidFill>
                <a:srgbClr val="000000"/>
              </a:solidFill>
            </a:endParaRPr>
          </a:p>
          <a:p>
            <a:pPr marL="0" lvl="0" indent="0" algn="l" rtl="0">
              <a:lnSpc>
                <a:spcPct val="100000"/>
              </a:lnSpc>
              <a:spcBef>
                <a:spcPts val="0"/>
              </a:spcBef>
              <a:spcAft>
                <a:spcPts val="0"/>
              </a:spcAft>
              <a:buSzPts val="1400"/>
              <a:buFont typeface="Arial" panose="020B0604020202020204" pitchFamily="34" charset="0"/>
              <a:buNone/>
            </a:pPr>
            <a:r>
              <a:rPr lang="en-US" dirty="0" smtClean="0">
                <a:solidFill>
                  <a:srgbClr val="000000"/>
                </a:solidFill>
              </a:rPr>
              <a:t>Resources:</a:t>
            </a:r>
          </a:p>
          <a:p>
            <a:pPr marL="0" lvl="0" indent="0" algn="l" rtl="0">
              <a:lnSpc>
                <a:spcPct val="100000"/>
              </a:lnSpc>
              <a:spcBef>
                <a:spcPts val="0"/>
              </a:spcBef>
              <a:spcAft>
                <a:spcPts val="0"/>
              </a:spcAft>
              <a:buSzPts val="14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3"/>
              </a:rPr>
              <a:t>Title X Subrecipient Policy Assessment and Onboarding Checklist</a:t>
            </a:r>
            <a:r>
              <a:rPr lang="en-US" sz="1200" b="0" i="0" u="none" strike="noStrike" cap="none" dirty="0" smtClean="0">
                <a:solidFill>
                  <a:schemeClr val="dk1"/>
                </a:solidFill>
                <a:effectLst/>
                <a:latin typeface="Calibri"/>
                <a:ea typeface="Calibri"/>
                <a:cs typeface="Calibri"/>
                <a:sym typeface="Calibri"/>
              </a:rPr>
              <a:t> (https://rhntc.org/resources/title-x-subrecipient-policy-assessment-and-onboarding-checklist)</a:t>
            </a:r>
          </a:p>
          <a:p>
            <a:pPr marL="0" lvl="0" indent="0" algn="l" rtl="0">
              <a:lnSpc>
                <a:spcPct val="100000"/>
              </a:lnSpc>
              <a:spcBef>
                <a:spcPts val="0"/>
              </a:spcBef>
              <a:spcAft>
                <a:spcPts val="0"/>
              </a:spcAft>
              <a:buSzPts val="14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4"/>
              </a:rPr>
              <a:t>Title X Subrecipient Administrative Assessment and Onboarding Checklist</a:t>
            </a:r>
            <a:r>
              <a:rPr lang="en-US" sz="1200" b="0" i="0" u="none" strike="noStrike" cap="none" dirty="0" smtClean="0">
                <a:solidFill>
                  <a:schemeClr val="dk1"/>
                </a:solidFill>
                <a:effectLst/>
                <a:latin typeface="Calibri"/>
                <a:ea typeface="Calibri"/>
                <a:cs typeface="Calibri"/>
                <a:sym typeface="Calibri"/>
              </a:rPr>
              <a:t> (https://rhntc.org/resources/title-x-subrecipient-administrative-assessment-and-onboarding-checklist)</a:t>
            </a:r>
          </a:p>
          <a:p>
            <a:pPr marL="0" lvl="0" indent="0" algn="l" rtl="0">
              <a:lnSpc>
                <a:spcPct val="100000"/>
              </a:lnSpc>
              <a:spcBef>
                <a:spcPts val="0"/>
              </a:spcBef>
              <a:spcAft>
                <a:spcPts val="0"/>
              </a:spcAft>
              <a:buSzPts val="14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5"/>
              </a:rPr>
              <a:t>Title X Subrecipient Clinical Assessment and Onboarding Checklist</a:t>
            </a:r>
            <a:r>
              <a:rPr lang="en-US" sz="1200" b="0" i="0" u="none" strike="noStrike" cap="none" dirty="0" smtClean="0">
                <a:solidFill>
                  <a:schemeClr val="dk1"/>
                </a:solidFill>
                <a:effectLst/>
                <a:latin typeface="Calibri"/>
                <a:ea typeface="Calibri"/>
                <a:cs typeface="Calibri"/>
                <a:sym typeface="Calibri"/>
              </a:rPr>
              <a:t> (https://rhntc.org/resources/title-x-subrecipient-clinical-assessment-and-onboarding-checklist)</a:t>
            </a:r>
          </a:p>
          <a:p>
            <a:pPr marL="0" lvl="0" indent="0" algn="l" rtl="0">
              <a:lnSpc>
                <a:spcPct val="100000"/>
              </a:lnSpc>
              <a:spcBef>
                <a:spcPts val="0"/>
              </a:spcBef>
              <a:spcAft>
                <a:spcPts val="0"/>
              </a:spcAft>
              <a:buSzPts val="14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6"/>
              </a:rPr>
              <a:t>Title X Subrecipient Fiscal Assessment and Onboarding Checklist</a:t>
            </a:r>
            <a:r>
              <a:rPr lang="en-US" sz="1200" b="0" i="0" u="none" strike="noStrike" cap="none" dirty="0" smtClean="0">
                <a:solidFill>
                  <a:schemeClr val="dk1"/>
                </a:solidFill>
                <a:effectLst/>
                <a:latin typeface="Calibri"/>
                <a:ea typeface="Calibri"/>
                <a:cs typeface="Calibri"/>
                <a:sym typeface="Calibri"/>
              </a:rPr>
              <a:t> (https://rhntc.org/resources/title-x-subrecipient-fiscal-assessment-and-onboarding-checklist)</a:t>
            </a:r>
          </a:p>
          <a:p>
            <a:pPr marL="0" lvl="0" indent="0" algn="l" rtl="0">
              <a:lnSpc>
                <a:spcPct val="100000"/>
              </a:lnSpc>
              <a:spcBef>
                <a:spcPts val="0"/>
              </a:spcBef>
              <a:spcAft>
                <a:spcPts val="0"/>
              </a:spcAft>
              <a:buSzPts val="14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7"/>
              </a:rPr>
              <a:t>Title X Program Review Tool</a:t>
            </a:r>
            <a:r>
              <a:rPr lang="en-US" sz="1200" b="0" i="0" u="none" strike="noStrike" cap="none" dirty="0" smtClean="0">
                <a:solidFill>
                  <a:schemeClr val="dk1"/>
                </a:solidFill>
                <a:effectLst/>
                <a:latin typeface="Calibri"/>
                <a:ea typeface="Calibri"/>
                <a:cs typeface="Calibri"/>
                <a:sym typeface="Calibri"/>
              </a:rPr>
              <a:t> (https://rhntc.org/resources/title-x-program-review-tool)</a:t>
            </a:r>
          </a:p>
        </p:txBody>
      </p:sp>
      <p:sp>
        <p:nvSpPr>
          <p:cNvPr id="263" name="Google Shape;263;g7892f4faaf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b1a15b3c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b1a15b3c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Identifying </a:t>
            </a:r>
            <a:r>
              <a:rPr lang="en-US" dirty="0"/>
              <a:t>which Title X policies and requirements that a subrecipient has in place and which they need to work on can feel like a very detailed and daunting </a:t>
            </a:r>
            <a:r>
              <a:rPr lang="en-US" dirty="0" smtClean="0"/>
              <a:t>task.</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policy, administrative, clinical and fiscal assessment checklists presented in the Onboarding Toolkit and shown here can organize and streamline that process</a:t>
            </a:r>
            <a:r>
              <a:rPr lang="en-US" dirty="0" smtClean="0"/>
              <a:t>.</a:t>
            </a:r>
            <a:endParaRPr dirty="0"/>
          </a:p>
        </p:txBody>
      </p:sp>
      <p:sp>
        <p:nvSpPr>
          <p:cNvPr id="271" name="Google Shape;271;gb1a15b3c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58490f6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7858490f6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Also during Phase 1, if the subrecipient is not already enrolled in the 340B Drug Pricing Program, provide resources and encourage them to start the enrollment process as soon as possible. </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Because of the three-month lag between enrolling and being granted eligibility, delaying this process can be very costly. </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Supporting the subrecipient in 340B program implementation may include the development of site-specific 340B policies and procedures.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Supporting the subrecipient in adhering to Title X reporting and documentation requirements, specifically related to FPAR and FPAR 2.0, also begins in Phase 1.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smtClean="0"/>
              <a:t>Resources:</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3"/>
              </a:rPr>
              <a:t>340B Drug Pricing Program: Frequently Asked Questions</a:t>
            </a:r>
            <a:r>
              <a:rPr lang="en-US" sz="1200" b="0" i="0" u="none" strike="noStrike" cap="none" dirty="0" smtClean="0">
                <a:solidFill>
                  <a:schemeClr val="dk1"/>
                </a:solidFill>
                <a:effectLst/>
                <a:latin typeface="Calibri"/>
                <a:ea typeface="Calibri"/>
                <a:cs typeface="Calibri"/>
                <a:sym typeface="Calibri"/>
              </a:rPr>
              <a:t> (https://rhntc.org/resources/340b-drug-pricing-program-frequently-asked-questions)</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4"/>
              </a:rPr>
              <a:t>Apexus Sample Policy and Procedure Manual for Family Planning</a:t>
            </a:r>
            <a:r>
              <a:rPr lang="en-US" sz="1200" b="0" i="0" u="none" strike="noStrike" cap="none" dirty="0" smtClean="0">
                <a:solidFill>
                  <a:schemeClr val="dk1"/>
                </a:solidFill>
                <a:effectLst/>
                <a:latin typeface="Calibri"/>
                <a:ea typeface="Calibri"/>
                <a:cs typeface="Calibri"/>
                <a:sym typeface="Calibri"/>
              </a:rPr>
              <a:t> (https://rhntc.org/resources/apexus-sample-policy-and-procedure-manual-family-planning)</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5"/>
              </a:rPr>
              <a:t>Preparing Your EHR for FPAR</a:t>
            </a:r>
            <a:r>
              <a:rPr lang="en-US" sz="1200" b="0" i="0" u="none" strike="noStrike" cap="none" dirty="0" smtClean="0">
                <a:solidFill>
                  <a:schemeClr val="dk1"/>
                </a:solidFill>
                <a:effectLst/>
                <a:latin typeface="Calibri"/>
                <a:ea typeface="Calibri"/>
                <a:cs typeface="Calibri"/>
                <a:sym typeface="Calibri"/>
              </a:rPr>
              <a:t> (https://rhntc.org/resources/preparing-your-ehr-fpar)</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6"/>
              </a:rPr>
              <a:t>Revised Family Planning Annual Report (FPAR) 2.0 Data Elements and Timeline</a:t>
            </a:r>
            <a:r>
              <a:rPr lang="en-US" sz="1200" b="0" i="0" u="none" strike="noStrike" cap="none" dirty="0" smtClean="0">
                <a:solidFill>
                  <a:schemeClr val="dk1"/>
                </a:solidFill>
                <a:effectLst/>
                <a:latin typeface="Calibri"/>
                <a:ea typeface="Calibri"/>
                <a:cs typeface="Calibri"/>
                <a:sym typeface="Calibri"/>
              </a:rPr>
              <a:t> (https://rhntc.org/resources/revised-family-planning-annual-report-fpar-20-data-elements-and-timeline)</a:t>
            </a:r>
          </a:p>
        </p:txBody>
      </p:sp>
      <p:sp>
        <p:nvSpPr>
          <p:cNvPr id="279" name="Google Shape;279;g7858490f6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858490f6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7858490f6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To </a:t>
            </a:r>
            <a:r>
              <a:rPr lang="en-US" dirty="0"/>
              <a:t>start, you may review the EHR to ensure that it includes Title X-required documentation fields and determine what steps must taken to ensure that the EHR is ready for FPAR reporting.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You </a:t>
            </a:r>
            <a:r>
              <a:rPr lang="en-US" dirty="0"/>
              <a:t>can work with the subrecipient to prepare a plan for compiling the FPAR data, and to ensure that the subrecipient has access to and knows how to meet the grantee’s FPAR data reporting requirements.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It </a:t>
            </a:r>
            <a:r>
              <a:rPr lang="en-US" dirty="0"/>
              <a:t>will be helpful to schedule meetings with the </a:t>
            </a:r>
            <a:r>
              <a:rPr lang="en-US" dirty="0" err="1"/>
              <a:t>subrecipient’s</a:t>
            </a:r>
            <a:r>
              <a:rPr lang="en-US" dirty="0"/>
              <a:t> EHR and IT staff to follow up on progress toward FPAR data submission</a:t>
            </a:r>
            <a:r>
              <a:rPr lang="en-US" dirty="0" smtClean="0"/>
              <a: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Finally, now is good time to provide the subrecipient a high-level overview of the FPAR 2.0 data elements and timeline.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en-US" dirty="0" smtClean="0"/>
              <a:t>Resources:</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3"/>
              </a:rPr>
              <a:t>Federal Title X Training Requirements Summary</a:t>
            </a:r>
            <a:r>
              <a:rPr lang="en-US" sz="1200" b="0" i="0" u="none" strike="noStrike" cap="none" dirty="0" smtClean="0">
                <a:solidFill>
                  <a:schemeClr val="dk1"/>
                </a:solidFill>
                <a:effectLst/>
                <a:latin typeface="Calibri"/>
                <a:ea typeface="Calibri"/>
                <a:cs typeface="Calibri"/>
                <a:sym typeface="Calibri"/>
              </a:rPr>
              <a:t> (https://www.fpntc.org/resources/federal-title-x-training-requirements-summary)</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4"/>
              </a:rPr>
              <a:t>RHNTC website</a:t>
            </a:r>
            <a:r>
              <a:rPr lang="en-US" sz="1200" b="0" i="0" u="none" strike="noStrike" cap="none" dirty="0" smtClean="0">
                <a:solidFill>
                  <a:schemeClr val="dk1"/>
                </a:solidFill>
                <a:effectLst/>
                <a:latin typeface="Calibri"/>
                <a:ea typeface="Calibri"/>
                <a:cs typeface="Calibri"/>
                <a:sym typeface="Calibri"/>
              </a:rPr>
              <a:t> (www.rhntc.org)</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5"/>
              </a:rPr>
              <a:t>Using the FPNTC Website to Track Your Network’s Training Completion Job Aid</a:t>
            </a:r>
            <a:r>
              <a:rPr lang="en-US" sz="1200" b="0" i="0" u="none" strike="noStrike" cap="none" dirty="0" smtClean="0">
                <a:solidFill>
                  <a:schemeClr val="dk1"/>
                </a:solidFill>
                <a:effectLst/>
                <a:latin typeface="Calibri"/>
                <a:ea typeface="Calibri"/>
                <a:cs typeface="Calibri"/>
                <a:sym typeface="Calibri"/>
              </a:rPr>
              <a:t> (https://www.fpntc.org/resources/using-fpntc-website-track-your-networks-training-completion-job-aid)</a:t>
            </a:r>
          </a:p>
        </p:txBody>
      </p:sp>
      <p:sp>
        <p:nvSpPr>
          <p:cNvPr id="279" name="Google Shape;279;g7858490f6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
        <p:nvSpPr>
          <p:cNvPr id="2" name="Date Placeholder 1"/>
          <p:cNvSpPr>
            <a:spLocks noGrp="1"/>
          </p:cNvSpPr>
          <p:nvPr>
            <p:ph type="dt" idx="13"/>
          </p:nvPr>
        </p:nvSpPr>
        <p:spPr/>
        <p:txBody>
          <a:bodyPr/>
          <a:lstStyle/>
          <a:p>
            <a:endParaRPr lang="en-US"/>
          </a:p>
        </p:txBody>
      </p:sp>
    </p:spTree>
    <p:extLst>
      <p:ext uri="{BB962C8B-B14F-4D97-AF65-F5344CB8AC3E}">
        <p14:creationId xmlns:p14="http://schemas.microsoft.com/office/powerpoint/2010/main" val="3659366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b241146dd2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b241146dd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These </a:t>
            </a:r>
            <a:r>
              <a:rPr lang="en-US" dirty="0"/>
              <a:t>key components, and others you determine as necessary to your site, come together in a work plan that lays out the action steps, tasks, timelines, responsible individuals and indicators of task completion.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Modifiable </a:t>
            </a:r>
            <a:r>
              <a:rPr lang="en-US" dirty="0"/>
              <a:t>work plan templates populated with action step suggestions for each phase of the onboarding process are provided in the Toolkit</a:t>
            </a:r>
            <a:r>
              <a:rPr lang="en-US" dirty="0" smtClean="0"/>
              <a:t>.</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Resource:</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3"/>
              </a:rPr>
              <a:t>Title X Subrecipient Onboarding Work Plan: Phase 1</a:t>
            </a:r>
            <a:r>
              <a:rPr lang="en-US" sz="1200" b="0" i="0" u="none" strike="noStrike" cap="none" dirty="0" smtClean="0">
                <a:solidFill>
                  <a:schemeClr val="dk1"/>
                </a:solidFill>
                <a:effectLst/>
                <a:latin typeface="Calibri"/>
                <a:ea typeface="Calibri"/>
                <a:cs typeface="Calibri"/>
                <a:sym typeface="Calibri"/>
              </a:rPr>
              <a:t> (https://rhntc.org/resources/title-x-subrecipient-onboarding-work-plan-phase-1)</a:t>
            </a:r>
          </a:p>
        </p:txBody>
      </p:sp>
      <p:sp>
        <p:nvSpPr>
          <p:cNvPr id="296" name="Google Shape;296;gb241146dd2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Now </a:t>
            </a:r>
            <a:r>
              <a:rPr lang="en-US" dirty="0"/>
              <a:t>we move on to Phase 2.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During </a:t>
            </a:r>
            <a:r>
              <a:rPr lang="en-US" dirty="0"/>
              <a:t>the second phase of onboarding, the grantee provides training and technical assistance; supports the subrecipient in finalizing policies, procedures, and clinical protocols; and works collaboratively to help the subrecipient provide quality family planning services in compliance with Title X requirements</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During </a:t>
            </a:r>
            <a:r>
              <a:rPr lang="en-US" dirty="0"/>
              <a:t>Phase 2, you will move from preparation to implementation of many of the processes you laid the foundation for in Phase 1.  </a:t>
            </a:r>
            <a:endParaRPr dirty="0"/>
          </a:p>
        </p:txBody>
      </p:sp>
      <p:sp>
        <p:nvSpPr>
          <p:cNvPr id="304" name="Google Shape;30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7858490f6d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7858490f6d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A </a:t>
            </a:r>
            <a:r>
              <a:rPr lang="en-US" dirty="0"/>
              <a:t>very helpful first step as you enter Phase 2 is to customize and create your Phase 2 work plan with action steps to meet your and your </a:t>
            </a:r>
            <a:r>
              <a:rPr lang="en-US" dirty="0" err="1"/>
              <a:t>subrecipient’s</a:t>
            </a:r>
            <a:r>
              <a:rPr lang="en-US" dirty="0"/>
              <a:t> unique needs</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Include </a:t>
            </a:r>
            <a:r>
              <a:rPr lang="en-US" dirty="0"/>
              <a:t>any outstanding items identified during the policy and administrative, clinical and fiscal assessments that were conducted in Phase </a:t>
            </a:r>
            <a:r>
              <a:rPr lang="en-US" dirty="0" smtClean="0"/>
              <a:t>1, including </a:t>
            </a:r>
            <a:r>
              <a:rPr lang="en-US" dirty="0"/>
              <a:t>timelines, responsible individuals, and indications of completion for each task helps keep everyone on </a:t>
            </a:r>
            <a:r>
              <a:rPr lang="en-US" dirty="0" smtClean="0"/>
              <a:t>track.</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Over </a:t>
            </a:r>
            <a:r>
              <a:rPr lang="en-US" dirty="0"/>
              <a:t>time, it’s critical to provide consistent follow up to ensure progress according to plan and to identify support needs.</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Phase 1 assessment findings can also be used to support the subrecipient in understanding and implementing policies, procedures, and clinical protocols that adhere to Title X </a:t>
            </a:r>
            <a:r>
              <a:rPr lang="en-US" dirty="0" smtClean="0"/>
              <a:t>requirements.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While </a:t>
            </a:r>
            <a:r>
              <a:rPr lang="en-US" dirty="0"/>
              <a:t>developing written policies in accordance with Title X statutes and regulations can be a daunting task, the RHNTC offers policy templates that provide a foundational structure toward being in compliance with requirements of the Title X </a:t>
            </a:r>
            <a:r>
              <a:rPr lang="en-US" dirty="0" smtClean="0"/>
              <a:t>Program.</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Grantees </a:t>
            </a:r>
            <a:r>
              <a:rPr lang="en-US" dirty="0"/>
              <a:t>can tailor the templates to their needs or provide subrecipients with the templates to ensure that they also meet Title X Program requirements</a:t>
            </a:r>
            <a:r>
              <a:rPr lang="en-US" dirty="0" smtClean="0"/>
              <a: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will involve providing technical assistance to ensure the subrecipient understands how to implement clinical requirements and deliver quality family planning </a:t>
            </a:r>
            <a:r>
              <a:rPr lang="en-US" dirty="0" smtClean="0"/>
              <a:t>services</a:t>
            </a:r>
            <a:r>
              <a:rPr lang="en-US" sz="1200" b="0" i="0" u="none" strike="noStrike" cap="none" dirty="0" smtClean="0">
                <a:solidFill>
                  <a:schemeClr val="dk1"/>
                </a:solidFill>
                <a:effectLst/>
                <a:latin typeface="Calibri"/>
                <a:ea typeface="Calibri"/>
                <a:cs typeface="Calibri"/>
                <a:sym typeface="Calibri"/>
              </a:rPr>
              <a:t>—</a:t>
            </a:r>
            <a:r>
              <a:rPr lang="en-US" dirty="0" smtClean="0"/>
              <a:t>essentially</a:t>
            </a:r>
            <a:r>
              <a:rPr lang="en-US" dirty="0"/>
              <a:t>, putting the QFP into practice.</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It </a:t>
            </a:r>
            <a:r>
              <a:rPr lang="en-US" dirty="0"/>
              <a:t>may also be necessary to provide technical assistance to ensure the subrecipient understands and implements fiscal requirements, including the Total Program Concept on reporting client numbers, expenses, and revenues for Title X projects; confidential billing, cost analysis requirements, and the sliding fee schedule.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Also, your work in supporting the subrecipient in readying their EHR for Title X- specific documentation requirements and FPAR data submission continues in Phase 2.  This may include:</a:t>
            </a:r>
            <a:endParaRPr dirty="0"/>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providing </a:t>
            </a:r>
            <a:r>
              <a:rPr lang="en-US" dirty="0"/>
              <a:t>FPAR forms and instructions on the network’s FPAR data submission procedures; and </a:t>
            </a:r>
            <a:endParaRPr dirty="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having </a:t>
            </a:r>
            <a:r>
              <a:rPr lang="en-US" dirty="0"/>
              <a:t>the subrecipient share test or actual FPAR and other data and then </a:t>
            </a:r>
            <a:endParaRPr dirty="0"/>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reviewing </a:t>
            </a:r>
            <a:r>
              <a:rPr lang="en-US" dirty="0"/>
              <a:t>the data and providing feedback and technical assistance to address any concerns; and  </a:t>
            </a:r>
            <a:endParaRPr dirty="0"/>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confirming </a:t>
            </a:r>
            <a:r>
              <a:rPr lang="en-US" dirty="0"/>
              <a:t>that Title X-required documentation fields are “live.”</a:t>
            </a:r>
            <a:endParaRPr dirty="0"/>
          </a:p>
          <a:p>
            <a:pPr marL="0" lvl="0" indent="0" algn="l" rtl="0">
              <a:lnSpc>
                <a:spcPct val="100000"/>
              </a:lnSpc>
              <a:spcBef>
                <a:spcPts val="0"/>
              </a:spcBef>
              <a:spcAft>
                <a:spcPts val="0"/>
              </a:spcAft>
              <a:buSzPts val="1400"/>
              <a:buNone/>
            </a:pPr>
            <a:endParaRPr lang="en-US" dirty="0" smtClean="0">
              <a:sym typeface="Arial"/>
            </a:endParaRPr>
          </a:p>
          <a:p>
            <a:pPr marL="0" lvl="0" indent="0" algn="l" rtl="0">
              <a:lnSpc>
                <a:spcPct val="100000"/>
              </a:lnSpc>
              <a:spcBef>
                <a:spcPts val="0"/>
              </a:spcBef>
              <a:spcAft>
                <a:spcPts val="0"/>
              </a:spcAft>
              <a:buSzPts val="1400"/>
              <a:buNone/>
            </a:pPr>
            <a:r>
              <a:rPr lang="en-US" dirty="0" smtClean="0">
                <a:sym typeface="Arial"/>
              </a:rPr>
              <a:t>Resources:</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3"/>
              </a:rPr>
              <a:t>Title X Subrecipient Onboarding Work Plan: Phase 2</a:t>
            </a:r>
            <a:r>
              <a:rPr lang="en-US" sz="1200" b="0" i="0" u="none" strike="noStrike" cap="none" dirty="0" smtClean="0">
                <a:solidFill>
                  <a:schemeClr val="dk1"/>
                </a:solidFill>
                <a:effectLst/>
                <a:latin typeface="Calibri"/>
                <a:ea typeface="Calibri"/>
                <a:cs typeface="Calibri"/>
                <a:sym typeface="Calibri"/>
              </a:rPr>
              <a:t> (https://www.fpntc.org/resources/title-x-subrecipient-onboarding-work-plan-phase-2)</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4"/>
              </a:rPr>
              <a:t>Title X Policy Templates</a:t>
            </a:r>
            <a:r>
              <a:rPr lang="en-US" sz="1200" b="0" i="0" u="none" strike="noStrike" cap="none" dirty="0" smtClean="0">
                <a:solidFill>
                  <a:schemeClr val="dk1"/>
                </a:solidFill>
                <a:effectLst/>
                <a:latin typeface="Calibri"/>
                <a:ea typeface="Calibri"/>
                <a:cs typeface="Calibri"/>
                <a:sym typeface="Calibri"/>
              </a:rPr>
              <a:t> (https://rhntc.org/resources/title-x-policy-templates)</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5"/>
              </a:rPr>
              <a:t>Putting the QFP into Practice Series Toolkit</a:t>
            </a:r>
            <a:r>
              <a:rPr lang="en-US" sz="1200" b="0" i="0" u="none" strike="noStrike" cap="none" dirty="0" smtClean="0">
                <a:solidFill>
                  <a:schemeClr val="dk1"/>
                </a:solidFill>
                <a:effectLst/>
                <a:latin typeface="Calibri"/>
                <a:ea typeface="Calibri"/>
                <a:cs typeface="Calibri"/>
                <a:sym typeface="Calibri"/>
              </a:rPr>
              <a:t> (https://rhntc.org/resources/putting-qfp-practice-series-toolkit)</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6"/>
              </a:rPr>
              <a:t>Understanding the Total Program Concept</a:t>
            </a:r>
            <a:r>
              <a:rPr lang="en-US" sz="1200" b="0" i="0" u="none" strike="noStrike" cap="none" dirty="0" smtClean="0">
                <a:solidFill>
                  <a:schemeClr val="dk1"/>
                </a:solidFill>
                <a:effectLst/>
                <a:latin typeface="Calibri"/>
                <a:ea typeface="Calibri"/>
                <a:cs typeface="Calibri"/>
                <a:sym typeface="Calibri"/>
              </a:rPr>
              <a:t> (https://rhntc.org/resources/understanding-total-program-concept)</a:t>
            </a:r>
          </a:p>
        </p:txBody>
      </p:sp>
      <p:sp>
        <p:nvSpPr>
          <p:cNvPr id="311" name="Google Shape;311;g7858490f6d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00660" lvl="0" indent="-171450" algn="l" rtl="0">
              <a:lnSpc>
                <a:spcPct val="100000"/>
              </a:lnSpc>
              <a:spcBef>
                <a:spcPts val="150"/>
              </a:spcBef>
              <a:spcAft>
                <a:spcPts val="200"/>
              </a:spcAft>
              <a:buClr>
                <a:schemeClr val="dk1"/>
              </a:buClr>
              <a:buSzPts val="2800"/>
              <a:buFont typeface="Arial" panose="020B0604020202020204" pitchFamily="34" charset="0"/>
              <a:buChar char="•"/>
            </a:pPr>
            <a:r>
              <a:rPr lang="en-US" dirty="0" smtClean="0"/>
              <a:t>Lisa Schamus, MPH, currently serves as the Title X lead for the Reproductive Health National Training Center.</a:t>
            </a:r>
          </a:p>
          <a:p>
            <a:pPr marL="657860" lvl="1" indent="-171450" algn="l" rtl="0">
              <a:lnSpc>
                <a:spcPct val="100000"/>
              </a:lnSpc>
              <a:spcBef>
                <a:spcPts val="150"/>
              </a:spcBef>
              <a:spcAft>
                <a:spcPts val="200"/>
              </a:spcAft>
              <a:buClr>
                <a:schemeClr val="dk1"/>
              </a:buClr>
              <a:buSzPts val="2800"/>
              <a:buFont typeface="Arial" panose="020B0604020202020204" pitchFamily="34" charset="0"/>
              <a:buChar char="•"/>
            </a:pPr>
            <a:r>
              <a:rPr lang="en-US" dirty="0" smtClean="0"/>
              <a:t>Lisa comes to this position with two decades of Title X experience.</a:t>
            </a:r>
          </a:p>
          <a:p>
            <a:pPr marL="657860" lvl="1" indent="-171450" algn="l" rtl="0">
              <a:lnSpc>
                <a:spcPct val="100000"/>
              </a:lnSpc>
              <a:spcBef>
                <a:spcPts val="150"/>
              </a:spcBef>
              <a:spcAft>
                <a:spcPts val="200"/>
              </a:spcAft>
              <a:buClr>
                <a:schemeClr val="dk1"/>
              </a:buClr>
              <a:buSzPts val="2800"/>
              <a:buFont typeface="Arial" panose="020B0604020202020204" pitchFamily="34" charset="0"/>
              <a:buChar char="•"/>
            </a:pPr>
            <a:r>
              <a:rPr lang="en-US" dirty="0" smtClean="0"/>
              <a:t>During Lisa’s work as the Director of Program and Evaluation for the Arizona Title X grantee from 2010 through 2017, Lisa had the opportunity to spearhead onboarding a number of new subrecipient agencies including county health departments and FQHCs.  </a:t>
            </a:r>
          </a:p>
          <a:p>
            <a:pPr marL="200660" lvl="0" indent="-171450" algn="l" rtl="0">
              <a:lnSpc>
                <a:spcPct val="100000"/>
              </a:lnSpc>
              <a:spcBef>
                <a:spcPts val="150"/>
              </a:spcBef>
              <a:spcAft>
                <a:spcPts val="200"/>
              </a:spcAft>
              <a:buClr>
                <a:schemeClr val="dk1"/>
              </a:buClr>
              <a:buSzPts val="2800"/>
              <a:buFont typeface="Arial" panose="020B0604020202020204" pitchFamily="34" charset="0"/>
              <a:buChar char="•"/>
            </a:pPr>
            <a:r>
              <a:rPr lang="en-US" dirty="0" smtClean="0"/>
              <a:t>Meg Sheahan, MSN, CNM, MPH, is a practicing certified nurse midwife.</a:t>
            </a:r>
          </a:p>
          <a:p>
            <a:pPr marL="657860" lvl="1" indent="-171450" algn="l" rtl="0">
              <a:lnSpc>
                <a:spcPct val="100000"/>
              </a:lnSpc>
              <a:spcBef>
                <a:spcPts val="150"/>
              </a:spcBef>
              <a:spcAft>
                <a:spcPts val="200"/>
              </a:spcAft>
              <a:buClr>
                <a:schemeClr val="dk1"/>
              </a:buClr>
              <a:buSzPts val="2800"/>
              <a:buFont typeface="Arial" panose="020B0604020202020204" pitchFamily="34" charset="0"/>
              <a:buChar char="•"/>
            </a:pPr>
            <a:r>
              <a:rPr lang="en-US" dirty="0" smtClean="0"/>
              <a:t>Prior to coming on board with the RHNTC, Meg directed the Virgin Islands Title X Family Planning Program for nearly a decade.</a:t>
            </a:r>
          </a:p>
          <a:p>
            <a:pPr marL="657860" lvl="1" indent="-171450" algn="l" rtl="0">
              <a:lnSpc>
                <a:spcPct val="100000"/>
              </a:lnSpc>
              <a:spcBef>
                <a:spcPts val="150"/>
              </a:spcBef>
              <a:spcAft>
                <a:spcPts val="200"/>
              </a:spcAft>
              <a:buClr>
                <a:schemeClr val="dk1"/>
              </a:buClr>
              <a:buSzPts val="2800"/>
              <a:buFont typeface="Arial" panose="020B0604020202020204" pitchFamily="34" charset="0"/>
              <a:buChar char="•"/>
            </a:pPr>
            <a:r>
              <a:rPr lang="en-US" dirty="0" smtClean="0"/>
              <a:t>Together, with the input of Title X grantee agencies, Lisa and Meg lead the effort to create the Onboarding New Title X-Funded Agencies Toolkit that we will refer to today.</a:t>
            </a:r>
            <a:endParaRPr dirty="0"/>
          </a:p>
        </p:txBody>
      </p:sp>
      <p:sp>
        <p:nvSpPr>
          <p:cNvPr id="172" name="Google Shape;17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a0ced6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788a0ced6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Sometimes </a:t>
            </a:r>
            <a:r>
              <a:rPr lang="en-US" dirty="0"/>
              <a:t>the layers of approval required at both the subrecipient agency and the grantee level require special </a:t>
            </a:r>
            <a:r>
              <a:rPr lang="en-US" dirty="0" smtClean="0"/>
              <a:t>consideration.</a:t>
            </a:r>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Two </a:t>
            </a:r>
            <a:r>
              <a:rPr lang="en-US" dirty="0"/>
              <a:t>examples of this are </a:t>
            </a:r>
            <a:r>
              <a:rPr lang="en-US" dirty="0" smtClean="0"/>
              <a:t>clinical </a:t>
            </a:r>
            <a:r>
              <a:rPr lang="en-US" dirty="0"/>
              <a:t>protocols and administrative policies which usually need to be approved by the subrecipients medical director and board respectively.  </a:t>
            </a:r>
            <a:endParaRPr lang="en-US" dirty="0" smtClean="0"/>
          </a:p>
          <a:p>
            <a:pPr marL="171450" lvl="0"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It </a:t>
            </a:r>
            <a:r>
              <a:rPr lang="en-US" dirty="0"/>
              <a:t>is important to work with the subrecipient to ensure that the protocols and policies meet Title X standards before they go through the subrecipients approval process to avoid having the possibility of having the medical director or board have to review and </a:t>
            </a:r>
            <a:r>
              <a:rPr lang="en-US" dirty="0" smtClean="0"/>
              <a:t>re-approve </a:t>
            </a:r>
            <a:r>
              <a:rPr lang="en-US" dirty="0"/>
              <a:t>various iterations of these </a:t>
            </a:r>
            <a:r>
              <a:rPr lang="en-US" dirty="0" smtClean="0"/>
              <a:t>documents.</a:t>
            </a:r>
          </a:p>
          <a:p>
            <a:pPr marL="628650" lvl="1" indent="-171450" algn="l" rtl="0">
              <a:lnSpc>
                <a:spcPct val="100000"/>
              </a:lnSpc>
              <a:spcBef>
                <a:spcPts val="0"/>
              </a:spcBef>
              <a:spcAft>
                <a:spcPts val="0"/>
              </a:spcAft>
              <a:buClr>
                <a:schemeClr val="dk1"/>
              </a:buClr>
              <a:buSzPts val="1400"/>
              <a:buFont typeface="Arial" panose="020B0604020202020204" pitchFamily="34" charset="0"/>
              <a:buChar char="•"/>
            </a:pPr>
            <a:r>
              <a:rPr lang="en-US" dirty="0" smtClean="0"/>
              <a:t>Example:  At </a:t>
            </a:r>
            <a:r>
              <a:rPr lang="en-US" dirty="0"/>
              <a:t>the Arizona grantee, this was an issue when </a:t>
            </a:r>
            <a:r>
              <a:rPr lang="en-US" dirty="0" smtClean="0"/>
              <a:t>they were </a:t>
            </a:r>
            <a:r>
              <a:rPr lang="en-US" dirty="0"/>
              <a:t>onboarding an FQHC that obtained approval for their Title X sliding fee scale before having us review it</a:t>
            </a:r>
            <a:r>
              <a:rPr lang="en-US" dirty="0" smtClean="0"/>
              <a:t>. </a:t>
            </a:r>
            <a:r>
              <a:rPr lang="en-US" dirty="0"/>
              <a:t>Unfortunately, the sliding fee scale did not meet </a:t>
            </a:r>
            <a:r>
              <a:rPr lang="en-US" dirty="0" smtClean="0"/>
              <a:t>their </a:t>
            </a:r>
            <a:r>
              <a:rPr lang="en-US" dirty="0"/>
              <a:t>needs and needed to be revised and sent through the board approval process a second time</a:t>
            </a:r>
            <a:r>
              <a:rPr lang="en-US" dirty="0" smtClean="0"/>
              <a:t>.</a:t>
            </a:r>
            <a:endParaRPr dirty="0"/>
          </a:p>
        </p:txBody>
      </p:sp>
      <p:sp>
        <p:nvSpPr>
          <p:cNvPr id="319" name="Google Shape;319;g788a0ced6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858490f6d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7858490f6d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Also </a:t>
            </a:r>
            <a:r>
              <a:rPr lang="en-US" dirty="0"/>
              <a:t>in Phase 2, the grantee supports the subrecipient in ensuring that Information and &amp; Education materials and Community Participation, Education, and Program Promotion plans are in place and meet requirements.</a:t>
            </a:r>
            <a:endParaRPr dirty="0"/>
          </a:p>
          <a:p>
            <a:pPr marL="628650" lvl="1"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First</a:t>
            </a:r>
            <a:r>
              <a:rPr lang="en-US" dirty="0"/>
              <a:t>, determine if the grantee or the subrecipient will assume responsibility for I&amp;E requirements.</a:t>
            </a:r>
            <a:endParaRPr dirty="0"/>
          </a:p>
          <a:p>
            <a:pPr marL="628650" lvl="1"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Then</a:t>
            </a:r>
            <a:r>
              <a:rPr lang="en-US" dirty="0"/>
              <a:t>, orient the subrecipient to the I&amp;E process that will be implemented.</a:t>
            </a:r>
            <a:endParaRPr dirty="0"/>
          </a:p>
          <a:p>
            <a:pPr marL="628650" lvl="1"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If </a:t>
            </a:r>
            <a:r>
              <a:rPr lang="en-US" dirty="0"/>
              <a:t>the subrecipient will assumes responsibility for I&amp;E, you may consider giving the subrecipient </a:t>
            </a:r>
            <a:r>
              <a:rPr lang="en-US" dirty="0" smtClean="0"/>
              <a:t>the I&amp;E</a:t>
            </a:r>
            <a:r>
              <a:rPr lang="en-US" baseline="0" dirty="0" smtClean="0"/>
              <a:t> Toolkit</a:t>
            </a:r>
            <a:r>
              <a:rPr lang="en-US" dirty="0" smtClean="0"/>
              <a:t>, </a:t>
            </a:r>
            <a:r>
              <a:rPr lang="en-US" dirty="0"/>
              <a:t>and confirming that the subrecipient has a plan to meet I&amp;E requirements. </a:t>
            </a:r>
            <a:endParaRPr dirty="0"/>
          </a:p>
          <a:p>
            <a:pPr marL="628650" lvl="1"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If </a:t>
            </a:r>
            <a:r>
              <a:rPr lang="en-US" dirty="0"/>
              <a:t>the grantee assumes responsibility for I&amp;E you may consider </a:t>
            </a:r>
            <a:r>
              <a:rPr lang="en-US" dirty="0" smtClean="0"/>
              <a:t>using I&amp;E</a:t>
            </a:r>
            <a:r>
              <a:rPr lang="en-US" baseline="0" dirty="0" smtClean="0"/>
              <a:t> Toolkit</a:t>
            </a:r>
            <a:r>
              <a:rPr lang="en-US" dirty="0" smtClean="0"/>
              <a:t> </a:t>
            </a:r>
            <a:r>
              <a:rPr lang="en-US" sz="1200" b="0" i="0" u="none" strike="noStrike" cap="none" dirty="0" smtClean="0">
                <a:solidFill>
                  <a:schemeClr val="dk1"/>
                </a:solidFill>
                <a:latin typeface="Calibri"/>
                <a:ea typeface="Calibri"/>
                <a:cs typeface="Calibri"/>
                <a:sym typeface="Calibri"/>
              </a:rPr>
              <a:t>to </a:t>
            </a:r>
            <a:r>
              <a:rPr lang="en-US" dirty="0"/>
              <a:t>complete the review of I&amp;E materials, communicate the review results to the subrecipient, and confirm that the subrecipient has a plan to meet I&amp;E requirements.</a:t>
            </a:r>
            <a:endParaRPr dirty="0"/>
          </a:p>
          <a:p>
            <a:pPr marL="628650" lvl="1"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Also</a:t>
            </a:r>
            <a:r>
              <a:rPr lang="en-US" dirty="0"/>
              <a:t>, review the Community Participation, Education and Promotion (or CPEP) requirements with the subrecipient and confirm that the subrecipient has a CPEP plan that meets Title X requirements</a:t>
            </a:r>
            <a:r>
              <a:rPr lang="en-US" dirty="0" smtClean="0"/>
              <a:t>.</a:t>
            </a:r>
            <a:endParaRPr dirty="0"/>
          </a:p>
          <a:p>
            <a:pPr marL="171450" lvl="1"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From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4"/>
                  </a:ext>
                </a:extLst>
              </a:rPr>
              <a:t>the start, this process should equitably include representatives from all of the elements of the population to be served; and by people from within the community who are knowledgeable about the community’s needs for family planning services.</a:t>
            </a:r>
            <a:r>
              <a:rPr lang="en-US" dirty="0"/>
              <a:t>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Finally</a:t>
            </a:r>
            <a:r>
              <a:rPr lang="en-US" dirty="0"/>
              <a:t>, the grantee evaluates the </a:t>
            </a:r>
            <a:r>
              <a:rPr lang="en-US" dirty="0" err="1"/>
              <a:t>subrecipient’s</a:t>
            </a:r>
            <a:r>
              <a:rPr lang="en-US" dirty="0"/>
              <a:t> compliance with Title X requirements and grantee policies. </a:t>
            </a:r>
            <a:endParaRPr lang="en-US" dirty="0" smtClean="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evaluation should include a review of adherence to administrative policies, clinical protocols and standards, and fiscal requirements. </a:t>
            </a:r>
            <a:endParaRPr lang="en-US" dirty="0" smtClean="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This </a:t>
            </a:r>
            <a:r>
              <a:rPr lang="en-US" dirty="0"/>
              <a:t>may include the </a:t>
            </a:r>
            <a:r>
              <a:rPr lang="en-US" dirty="0" err="1"/>
              <a:t>subrecipient’s</a:t>
            </a:r>
            <a:r>
              <a:rPr lang="en-US" dirty="0"/>
              <a:t> adherence to Title X confidentiality standards, conducting clinical observations and chart reviews, ensuring correct implementation of a Title X-compliant sliding fee scale, and ensuring adequate processes for collecting third party payments.   </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Throughout </a:t>
            </a:r>
            <a:r>
              <a:rPr lang="en-US" dirty="0"/>
              <a:t>the evaluation, provide supportive feedback and additional training to the subrecipient, as needed.</a:t>
            </a:r>
            <a:endParaRPr dirty="0"/>
          </a:p>
          <a:p>
            <a:pPr marL="0" lvl="0" indent="0" algn="l" rtl="0">
              <a:lnSpc>
                <a:spcPct val="100000"/>
              </a:lnSpc>
              <a:spcBef>
                <a:spcPts val="0"/>
              </a:spcBef>
              <a:spcAft>
                <a:spcPts val="0"/>
              </a:spcAft>
              <a:buClr>
                <a:schemeClr val="dk1"/>
              </a:buClr>
              <a:buSzPts val="1100"/>
              <a:buFont typeface="Arial"/>
              <a:buNone/>
            </a:pPr>
            <a:endParaRPr lang="en-US" dirty="0" smtClean="0"/>
          </a:p>
          <a:p>
            <a:pPr marL="0" lvl="0" indent="0" algn="l" rtl="0">
              <a:lnSpc>
                <a:spcPct val="100000"/>
              </a:lnSpc>
              <a:spcBef>
                <a:spcPts val="0"/>
              </a:spcBef>
              <a:spcAft>
                <a:spcPts val="0"/>
              </a:spcAft>
              <a:buClr>
                <a:schemeClr val="dk1"/>
              </a:buClr>
              <a:buSzPts val="1100"/>
              <a:buFont typeface="Arial"/>
              <a:buNone/>
            </a:pPr>
            <a:r>
              <a:rPr lang="en-US" dirty="0" smtClean="0"/>
              <a:t>Resources:</a:t>
            </a:r>
            <a:endParaRPr lang="en-US" dirty="0"/>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3"/>
              </a:rPr>
              <a:t>Information and Education (I&amp;E) Materials Review Toolkit</a:t>
            </a:r>
            <a:r>
              <a:rPr lang="en-US" sz="1200" b="0" i="0" u="none" strike="noStrike" cap="none" dirty="0" smtClean="0">
                <a:solidFill>
                  <a:schemeClr val="dk1"/>
                </a:solidFill>
                <a:effectLst/>
                <a:latin typeface="Calibri"/>
                <a:ea typeface="Calibri"/>
                <a:cs typeface="Calibri"/>
                <a:sym typeface="Calibri"/>
              </a:rPr>
              <a:t> (https://rhntc.org/resources/information-and-education-ie-materials-review-toolkit)</a:t>
            </a:r>
          </a:p>
          <a:p>
            <a:pPr marL="0" lvl="0" indent="0" algn="l" rtl="0">
              <a:lnSpc>
                <a:spcPct val="100000"/>
              </a:lnSpc>
              <a:spcBef>
                <a:spcPts val="0"/>
              </a:spcBef>
              <a:spcAft>
                <a:spcPts val="0"/>
              </a:spcAft>
              <a:buClr>
                <a:schemeClr val="dk1"/>
              </a:buClr>
              <a:buSzPts val="1100"/>
              <a:buFont typeface="Arial"/>
              <a:buNone/>
            </a:pPr>
            <a:r>
              <a:rPr lang="en-US" sz="1200" b="0" i="0" u="sng" strike="noStrike" cap="none" dirty="0" smtClean="0">
                <a:solidFill>
                  <a:schemeClr val="dk1"/>
                </a:solidFill>
                <a:effectLst/>
                <a:latin typeface="Calibri"/>
                <a:ea typeface="Calibri"/>
                <a:cs typeface="Calibri"/>
                <a:sym typeface="Calibri"/>
                <a:hlinkClick r:id="rId4"/>
              </a:rPr>
              <a:t>Community Participation, Education, and Project Promotion Plan Template</a:t>
            </a:r>
            <a:r>
              <a:rPr lang="en-US" sz="1200" b="0" i="0" u="none" strike="noStrike" cap="none" dirty="0" smtClean="0">
                <a:solidFill>
                  <a:schemeClr val="dk1"/>
                </a:solidFill>
                <a:effectLst/>
                <a:latin typeface="Calibri"/>
                <a:ea typeface="Calibri"/>
                <a:cs typeface="Calibri"/>
                <a:sym typeface="Calibri"/>
              </a:rPr>
              <a:t>  (https://rhntc.org/resources/community-participation-education-and-project-promotion-plan-template)</a:t>
            </a:r>
          </a:p>
        </p:txBody>
      </p:sp>
      <p:sp>
        <p:nvSpPr>
          <p:cNvPr id="327" name="Google Shape;327;g7858490f6d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This is another </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poll for those of you who have onboarded new subrecipients</a:t>
            </a: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 </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How </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7"/>
                  </a:ext>
                </a:extLst>
              </a:rPr>
              <a:t>soon after you start the onboarding process do you conduct your first full site </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8"/>
                  </a:ext>
                </a:extLst>
              </a:rPr>
              <a:t>visit</a:t>
            </a:r>
            <a:r>
              <a:rPr lang="en-US" dirty="0">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9"/>
                  </a:ext>
                </a:extLst>
              </a:rPr>
              <a:t>?</a:t>
            </a:r>
            <a:endParaRPr dirty="0">
              <a:solidFill>
                <a:srgbClr val="000000"/>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This </a:t>
            </a:r>
            <a:r>
              <a:rPr lang="en-US" dirty="0">
                <a:solidFill>
                  <a:srgbClr val="000000"/>
                </a:solidFill>
              </a:rPr>
              <a:t>is another area where, over the course of time while I was at the AZ grantee, we modified our </a:t>
            </a:r>
            <a:r>
              <a:rPr lang="en-US" dirty="0" smtClean="0">
                <a:solidFill>
                  <a:srgbClr val="000000"/>
                </a:solidFill>
              </a:rPr>
              <a:t>approach.</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Initially</a:t>
            </a:r>
            <a:r>
              <a:rPr lang="en-US" dirty="0">
                <a:solidFill>
                  <a:srgbClr val="000000"/>
                </a:solidFill>
              </a:rPr>
              <a:t>, we had a fairly aggressive timeline of doing the first full site visit after six </a:t>
            </a:r>
            <a:r>
              <a:rPr lang="en-US" dirty="0" smtClean="0">
                <a:solidFill>
                  <a:srgbClr val="000000"/>
                </a:solidFill>
              </a:rPr>
              <a:t>months.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This </a:t>
            </a:r>
            <a:r>
              <a:rPr lang="en-US" dirty="0">
                <a:solidFill>
                  <a:srgbClr val="000000"/>
                </a:solidFill>
              </a:rPr>
              <a:t>approach meant that many of the expectations outlined in OPA’s Program Review Tool which is the basis for many grantees’ program reviews were still in </a:t>
            </a:r>
            <a:r>
              <a:rPr lang="en-US" dirty="0" smtClean="0">
                <a:solidFill>
                  <a:srgbClr val="000000"/>
                </a:solidFill>
              </a:rPr>
              <a:t>progress.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The </a:t>
            </a:r>
            <a:r>
              <a:rPr lang="en-US" dirty="0">
                <a:solidFill>
                  <a:srgbClr val="000000"/>
                </a:solidFill>
              </a:rPr>
              <a:t>result of doing a review that early meant that there were a lot of quote un quote “</a:t>
            </a:r>
            <a:r>
              <a:rPr lang="en-US" dirty="0" smtClean="0">
                <a:solidFill>
                  <a:srgbClr val="000000"/>
                </a:solidFill>
              </a:rPr>
              <a:t>Findings.”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Waiting </a:t>
            </a:r>
            <a:r>
              <a:rPr lang="en-US" dirty="0">
                <a:solidFill>
                  <a:srgbClr val="000000"/>
                </a:solidFill>
              </a:rPr>
              <a:t>a bit longer until the subrecipient and grantee can collaboratively work to ensure staff have been trained and policies and procedures are in place may help create a more trusting relationship</a:t>
            </a:r>
            <a:r>
              <a:rPr lang="en-US" dirty="0" smtClean="0">
                <a:solidFill>
                  <a:srgbClr val="000000"/>
                </a:solidFill>
              </a:rPr>
              <a:t>.</a:t>
            </a:r>
            <a:endParaRPr dirty="0">
              <a:solidFill>
                <a:srgbClr val="000000"/>
              </a:solidFill>
            </a:endParaRPr>
          </a:p>
        </p:txBody>
      </p:sp>
      <p:sp>
        <p:nvSpPr>
          <p:cNvPr id="334" name="Google Shape;3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Welcome </a:t>
            </a:r>
            <a:r>
              <a:rPr lang="en-US" dirty="0"/>
              <a:t>to Phase 3, where your goal is to ensure the subrecipient is set up to comply with Title X requirements and provide quality family planning </a:t>
            </a:r>
            <a:r>
              <a:rPr lang="en-US" dirty="0" smtClean="0"/>
              <a:t>services.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In </a:t>
            </a:r>
            <a:r>
              <a:rPr lang="en-US" dirty="0"/>
              <a:t>other words, circle back to close out any outstanding items from Phases 1 and 2.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Hopefully</a:t>
            </a:r>
            <a:r>
              <a:rPr lang="en-US" dirty="0"/>
              <a:t>, this is a time where you can also reflect on all of the hard work and accomplishments.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Onboarding </a:t>
            </a:r>
            <a:r>
              <a:rPr lang="en-US" dirty="0"/>
              <a:t>new subrecipient agencies is no easy task and by now you will have accomplished a great deal</a:t>
            </a:r>
            <a:r>
              <a:rPr lang="en-US" dirty="0" smtClean="0"/>
              <a: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If you’ve used them, be sure to u</a:t>
            </a:r>
            <a:r>
              <a:rPr lang="en-US" sz="1200" dirty="0">
                <a:solidFill>
                  <a:schemeClr val="dk1"/>
                </a:solidFill>
                <a:latin typeface="Calibri"/>
                <a:ea typeface="Calibri"/>
                <a:cs typeface="Calibri"/>
                <a:sym typeface="Calibri"/>
              </a:rPr>
              <a:t>pdate </a:t>
            </a:r>
            <a:r>
              <a:rPr lang="en-US" dirty="0"/>
              <a:t>your toolkit a</a:t>
            </a:r>
            <a:r>
              <a:rPr lang="en-US" sz="1200" dirty="0">
                <a:solidFill>
                  <a:schemeClr val="dk1"/>
                </a:solidFill>
                <a:latin typeface="Calibri"/>
                <a:ea typeface="Calibri"/>
                <a:cs typeface="Calibri"/>
                <a:sym typeface="Calibri"/>
              </a:rPr>
              <a:t>ssessments and </a:t>
            </a:r>
            <a:r>
              <a:rPr lang="en-US" dirty="0"/>
              <a:t>c</a:t>
            </a:r>
            <a:r>
              <a:rPr lang="en-US" sz="1200" dirty="0">
                <a:solidFill>
                  <a:schemeClr val="dk1"/>
                </a:solidFill>
                <a:latin typeface="Calibri"/>
                <a:ea typeface="Calibri"/>
                <a:cs typeface="Calibri"/>
                <a:sym typeface="Calibri"/>
              </a:rPr>
              <a:t>hecklists on a regular basis.</a:t>
            </a:r>
            <a:r>
              <a:rPr lang="en-US" dirty="0"/>
              <a:t>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Ultimately</a:t>
            </a:r>
            <a:r>
              <a:rPr lang="en-US" dirty="0"/>
              <a:t>, you will review these and your work plans to </a:t>
            </a:r>
            <a:r>
              <a:rPr lang="en-US" sz="1200" dirty="0">
                <a:solidFill>
                  <a:schemeClr val="dk1"/>
                </a:solidFill>
                <a:latin typeface="Calibri"/>
                <a:ea typeface="Calibri"/>
                <a:cs typeface="Calibri"/>
                <a:sym typeface="Calibri"/>
              </a:rPr>
              <a:t>ensure that all necessary action steps and tasks have been completed</a:t>
            </a:r>
            <a:r>
              <a:rPr lang="en-US" sz="1200" dirty="0" smtClean="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
        <p:nvSpPr>
          <p:cNvPr id="343" name="Google Shape;34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858490f6d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7858490f6d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As </a:t>
            </a:r>
            <a:r>
              <a:rPr lang="en-US" dirty="0">
                <a:solidFill>
                  <a:srgbClr val="000000"/>
                </a:solidFill>
              </a:rPr>
              <a:t>in Phases 1 and 2, organize the Phase 3 onboarding work. Add outstanding Phase 1 and 2 tasks, timelines, and responsible individuals to the Phase 3 Work Plan and work toward completing these tasks.  </a:t>
            </a:r>
            <a:endParaRPr dirty="0">
              <a:solidFill>
                <a:srgbClr val="000000"/>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While </a:t>
            </a:r>
            <a:r>
              <a:rPr lang="en-US" dirty="0">
                <a:solidFill>
                  <a:srgbClr val="000000"/>
                </a:solidFill>
              </a:rPr>
              <a:t>the onboarding work will phase out as the essential steps are completed, the grantee continues to provide supportive monitoring of the subrecipient.  For this reason, it’s important now to develop and communicate a plan for the grantee to provide ongoing monitoring, communication, quality improvement activities, and support.</a:t>
            </a:r>
            <a:endParaRPr dirty="0">
              <a:solidFill>
                <a:srgbClr val="000000"/>
              </a:solidFill>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rgbClr val="000000"/>
                </a:solidFill>
              </a:rPr>
              <a:t>Work </a:t>
            </a:r>
            <a:r>
              <a:rPr lang="en-US" dirty="0">
                <a:solidFill>
                  <a:srgbClr val="000000"/>
                </a:solidFill>
              </a:rPr>
              <a:t>with the subrecipient to develop a plan for ongoing support and monitoring. Include Title X program and reproductive health updates and information on training opportunities. This can occur through newsletters, network-wide meetings and conferences, subrecipient website portals, informal virtual or in-person site visits, and other mechanisms.</a:t>
            </a:r>
            <a:endParaRPr dirty="0">
              <a:solidFill>
                <a:srgbClr val="000000"/>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Finally</a:t>
            </a:r>
            <a:r>
              <a:rPr lang="en-US" dirty="0"/>
              <a:t>, initiate an on-going quality improvement (QI) process with the subrecipient. Start with an assessment to evaluate the </a:t>
            </a:r>
            <a:r>
              <a:rPr lang="en-US" dirty="0" err="1"/>
              <a:t>subrecipient’s</a:t>
            </a:r>
            <a:r>
              <a:rPr lang="en-US" dirty="0"/>
              <a:t> QI activity strengths and areas that need improvement.  </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t>I </a:t>
            </a:r>
            <a:r>
              <a:rPr lang="en-US" dirty="0"/>
              <a:t>imagine that many of you have found the steps that we have outlined here a little overwhelming.  And I want to acknowledge that onboarding IS a huge endeavor!  It takes time, resources, and planning.  And the RHNTC has lots of resources that we hope will help you and your subrecipients through the </a:t>
            </a:r>
            <a:r>
              <a:rPr lang="en-US" dirty="0" smtClean="0"/>
              <a:t>process.</a:t>
            </a:r>
          </a:p>
          <a:p>
            <a:pPr marL="0" lvl="0" indent="0" algn="l" rtl="0">
              <a:lnSpc>
                <a:spcPct val="100000"/>
              </a:lnSpc>
              <a:spcBef>
                <a:spcPts val="0"/>
              </a:spcBef>
              <a:spcAft>
                <a:spcPts val="0"/>
              </a:spcAft>
              <a:buClr>
                <a:schemeClr val="dk1"/>
              </a:buClr>
              <a:buSzPts val="1100"/>
              <a:buFont typeface="Arial"/>
              <a:buNone/>
            </a:pPr>
            <a:endParaRPr lang="en-US" dirty="0" smtClean="0"/>
          </a:p>
          <a:p>
            <a:pPr marL="0" indent="0"/>
            <a:r>
              <a:rPr lang="en-US" sz="1200" b="0" i="0" u="none" strike="noStrike" cap="none" dirty="0" smtClean="0">
                <a:solidFill>
                  <a:schemeClr val="dk1"/>
                </a:solidFill>
                <a:effectLst/>
                <a:latin typeface="Calibri"/>
                <a:ea typeface="Calibri"/>
                <a:cs typeface="Calibri"/>
                <a:sym typeface="Calibri"/>
              </a:rPr>
              <a:t>Resources:</a:t>
            </a:r>
          </a:p>
          <a:p>
            <a:pPr marL="0" indent="0"/>
            <a:r>
              <a:rPr lang="en-US" sz="1200" b="0" i="0" u="sng" strike="noStrike" cap="none" dirty="0" smtClean="0">
                <a:solidFill>
                  <a:schemeClr val="dk1"/>
                </a:solidFill>
                <a:effectLst/>
                <a:latin typeface="Calibri"/>
                <a:ea typeface="Calibri"/>
                <a:cs typeface="Calibri"/>
                <a:sym typeface="Calibri"/>
                <a:hlinkClick r:id="rId3"/>
              </a:rPr>
              <a:t>Title X Subrecipient Onboarding Work Plan: Phase 3</a:t>
            </a:r>
            <a:r>
              <a:rPr lang="en-US" sz="1200" b="0" i="0" u="none" strike="noStrike" cap="none" dirty="0" smtClean="0">
                <a:solidFill>
                  <a:schemeClr val="dk1"/>
                </a:solidFill>
                <a:effectLst/>
                <a:latin typeface="Calibri"/>
                <a:ea typeface="Calibri"/>
                <a:cs typeface="Calibri"/>
                <a:sym typeface="Calibri"/>
              </a:rPr>
              <a:t> (https://www.fpntc.org/resources/title-x-subrecipient-onboarding-work-plan-phase-3)</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b="0" i="0" u="sng" strike="noStrike" cap="none" dirty="0" smtClean="0">
                <a:solidFill>
                  <a:schemeClr val="dk1"/>
                </a:solidFill>
                <a:effectLst/>
                <a:latin typeface="Calibri"/>
                <a:ea typeface="Calibri"/>
                <a:cs typeface="Calibri"/>
                <a:sym typeface="Calibri"/>
                <a:hlinkClick r:id="rId4"/>
              </a:rPr>
              <a:t>Quality Improvement Agency Self-Assessments</a:t>
            </a:r>
            <a:r>
              <a:rPr lang="en-US" sz="1200" b="0" i="0" u="none" strike="noStrike" cap="none" dirty="0" smtClean="0">
                <a:solidFill>
                  <a:schemeClr val="dk1"/>
                </a:solidFill>
                <a:effectLst/>
                <a:latin typeface="Calibri"/>
                <a:ea typeface="Calibri"/>
                <a:cs typeface="Calibri"/>
                <a:sym typeface="Calibri"/>
              </a:rPr>
              <a:t> (https://rhntc.org/resources/quality-improvement-agency-self-assessments)</a:t>
            </a:r>
          </a:p>
        </p:txBody>
      </p:sp>
      <p:sp>
        <p:nvSpPr>
          <p:cNvPr id="350" name="Google Shape;350;g7858490f6d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Here </a:t>
            </a:r>
            <a:r>
              <a:rPr lang="en-US" dirty="0"/>
              <a:t>we present some excellent resources. </a:t>
            </a:r>
            <a:endParaRPr lang="en-US" dirty="0" smtClean="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Check out the </a:t>
            </a:r>
            <a:r>
              <a:rPr lang="en-US" sz="1200" b="0" i="0" u="sng" strike="noStrike" cap="none" dirty="0" smtClean="0">
                <a:solidFill>
                  <a:schemeClr val="dk1"/>
                </a:solidFill>
                <a:effectLst/>
                <a:latin typeface="Calibri"/>
                <a:ea typeface="Calibri"/>
                <a:cs typeface="Calibri"/>
                <a:sym typeface="Calibri"/>
                <a:hlinkClick r:id="rId3"/>
              </a:rPr>
              <a:t>RHNTC website</a:t>
            </a:r>
            <a:r>
              <a:rPr lang="en-US" sz="1200" b="0" i="0" u="none" strike="noStrike" cap="none" dirty="0" smtClean="0">
                <a:solidFill>
                  <a:schemeClr val="dk1"/>
                </a:solidFill>
                <a:effectLst/>
                <a:latin typeface="Calibri"/>
                <a:ea typeface="Calibri"/>
                <a:cs typeface="Calibri"/>
                <a:sym typeface="Calibri"/>
              </a:rPr>
              <a:t> (www.rhntc.org):</a:t>
            </a:r>
          </a:p>
          <a:p>
            <a:pPr marL="628650" lvl="1" indent="-171450" algn="l" rtl="0">
              <a:lnSpc>
                <a:spcPct val="100000"/>
              </a:lnSpc>
              <a:spcBef>
                <a:spcPts val="0"/>
              </a:spcBef>
              <a:spcAft>
                <a:spcPts val="0"/>
              </a:spcAft>
              <a:buSzPts val="140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a:t>
            </a:r>
            <a:r>
              <a:rPr lang="en-US" dirty="0" smtClean="0"/>
              <a:t>o </a:t>
            </a:r>
            <a:r>
              <a:rPr lang="en-US" dirty="0"/>
              <a:t>access a huge array of family planning trainings, such as webinars, eLearning courses, and virtual and in-person events. </a:t>
            </a:r>
            <a:endParaRPr lang="en-US" dirty="0" smtClean="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website also offers hundreds of resources to support family planning programs, including toolkits, job aids, and factsheets. </a:t>
            </a:r>
            <a:endParaRPr lang="en-US" dirty="0" smtClean="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You </a:t>
            </a:r>
            <a:r>
              <a:rPr lang="en-US" dirty="0"/>
              <a:t>can also access the Training Tracking System, which can help you develop training plans, track staff completion of assigned trainings and ensure that subrecipients and service sites comply with Title X training requirements. </a:t>
            </a:r>
            <a:endParaRPr lang="en-US" dirty="0" smtClean="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Grantees </a:t>
            </a:r>
            <a:r>
              <a:rPr lang="en-US" dirty="0"/>
              <a:t>can </a:t>
            </a:r>
            <a:r>
              <a:rPr lang="en-US" dirty="0" smtClean="0"/>
              <a:t>also request </a:t>
            </a:r>
            <a:r>
              <a:rPr lang="en-US" dirty="0"/>
              <a:t>customized technical assistance to tackle system-level challenges related to program implementation.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Also</a:t>
            </a:r>
            <a:r>
              <a:rPr lang="en-US" dirty="0"/>
              <a:t>, here is the link to the </a:t>
            </a:r>
            <a:r>
              <a:rPr lang="en-US" sz="1200" b="0" i="0" u="sng" strike="noStrike" cap="none" dirty="0" smtClean="0">
                <a:solidFill>
                  <a:schemeClr val="dk1"/>
                </a:solidFill>
                <a:effectLst/>
                <a:latin typeface="Calibri"/>
                <a:ea typeface="Calibri"/>
                <a:cs typeface="Calibri"/>
                <a:sym typeface="Calibri"/>
                <a:hlinkClick r:id="rId4"/>
              </a:rPr>
              <a:t>Onboarding New Title X-Funded Agencies: A Toolkit for Grantees</a:t>
            </a:r>
            <a:r>
              <a:rPr lang="en-US" sz="1200" b="0" i="0" u="none" strike="noStrike" cap="none" dirty="0" smtClean="0">
                <a:solidFill>
                  <a:schemeClr val="dk1"/>
                </a:solidFill>
                <a:effectLst/>
                <a:latin typeface="Calibri"/>
                <a:ea typeface="Calibri"/>
                <a:cs typeface="Calibri"/>
                <a:sym typeface="Calibri"/>
              </a:rPr>
              <a:t> (https://rhntc.org/resources/onboarding-new-title-x-funded-agencies-toolkit-grantees)</a:t>
            </a:r>
            <a:r>
              <a:rPr lang="en-US" dirty="0" smtClean="0"/>
              <a:t>, </a:t>
            </a:r>
            <a:r>
              <a:rPr lang="en-US" dirty="0"/>
              <a:t>as well as a link to support the development of Information and Education </a:t>
            </a:r>
            <a:r>
              <a:rPr lang="en-US" dirty="0" smtClean="0"/>
              <a:t>materials, </a:t>
            </a:r>
            <a:r>
              <a:rPr lang="en-US" sz="1200" b="0" i="0" u="sng" strike="noStrike" cap="none" dirty="0" smtClean="0">
                <a:solidFill>
                  <a:schemeClr val="dk1"/>
                </a:solidFill>
                <a:effectLst/>
                <a:latin typeface="Calibri"/>
                <a:ea typeface="Calibri"/>
                <a:cs typeface="Calibri"/>
                <a:sym typeface="Calibri"/>
                <a:hlinkClick r:id="rId5"/>
              </a:rPr>
              <a:t>Information and Education Materials Development Toolkit</a:t>
            </a:r>
            <a:r>
              <a:rPr lang="en-US" sz="1200" b="0" i="0" u="none" strike="noStrike" cap="none" dirty="0" smtClean="0">
                <a:solidFill>
                  <a:schemeClr val="dk1"/>
                </a:solidFill>
                <a:effectLst/>
                <a:latin typeface="Calibri"/>
                <a:ea typeface="Calibri"/>
                <a:cs typeface="Calibri"/>
                <a:sym typeface="Calibri"/>
              </a:rPr>
              <a:t> (https://rhntc.org/resources/information-and-education-ie-materials-review-toolkit)</a:t>
            </a:r>
            <a:r>
              <a:rPr lang="en-US" dirty="0" smtClean="0"/>
              <a:t>.</a:t>
            </a:r>
            <a:endParaRPr dirty="0"/>
          </a:p>
        </p:txBody>
      </p:sp>
      <p:sp>
        <p:nvSpPr>
          <p:cNvPr id="357" name="Google Shape;35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solidFill>
                  <a:schemeClr val="tx1"/>
                </a:solidFill>
              </a:rPr>
              <a:t>We </a:t>
            </a:r>
            <a:r>
              <a:rPr lang="en-US" dirty="0">
                <a:solidFill>
                  <a:schemeClr val="tx1"/>
                </a:solidFill>
              </a:rPr>
              <a:t>hope that today’s session has clarified the goals of the onboarding process, as well as key components and action steps of each phase.  </a:t>
            </a:r>
            <a:endParaRPr dirty="0">
              <a:solidFill>
                <a:schemeClr val="tx1"/>
              </a:solidFill>
            </a:endParaRP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en-US" dirty="0" smtClean="0">
                <a:solidFill>
                  <a:schemeClr val="tx1"/>
                </a:solidFill>
              </a:rPr>
              <a:t>If </a:t>
            </a:r>
            <a:r>
              <a:rPr lang="en-US" dirty="0">
                <a:solidFill>
                  <a:schemeClr val="tx1"/>
                </a:solidFill>
              </a:rPr>
              <a:t>you haven’t already, please do take a look at the “Onboarding New Title X-Funded Agencies” toolkit for grantees, available through the RHNTC website.  As we’ve discussed, this </a:t>
            </a:r>
            <a:r>
              <a:rPr lang="en-US" sz="1200" b="0" i="0" u="none" strike="noStrike" cap="none" dirty="0">
                <a:solidFill>
                  <a:schemeClr val="tx1"/>
                </a:solidFill>
                <a:latin typeface="Calibri"/>
                <a:ea typeface="Calibri"/>
                <a:cs typeface="Calibri"/>
                <a:sym typeface="Calibri"/>
              </a:rPr>
              <a:t>toolkit presents a step-by-step plan for implementing an onboarding process with links to many supportive tools.  The tools and process can be modified to suit the unique features of the grantee and subrecipient agency.  The toolkit truly does break what can be a very daunting and overwhelming process into manageable steps.   </a:t>
            </a:r>
            <a:endParaRPr lang="en-US" sz="1200" b="0" i="0" u="none" strike="noStrike" cap="none" dirty="0" smtClean="0">
              <a:solidFill>
                <a:schemeClr val="tx1"/>
              </a:solidFill>
              <a:latin typeface="Calibri"/>
              <a:ea typeface="Calibri"/>
              <a:cs typeface="Calibri"/>
              <a:sym typeface="Calibri"/>
            </a:endParaRP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solidFill>
                  <a:schemeClr val="tx1"/>
                </a:solidFill>
              </a:rPr>
              <a:t>What </a:t>
            </a:r>
            <a:r>
              <a:rPr lang="en-US" dirty="0">
                <a:solidFill>
                  <a:schemeClr val="tx1"/>
                </a:solidFill>
              </a:rPr>
              <a:t>questions about the onboarding process or the toolkit do you have for us?  Please feel free to type your questions into the chat</a:t>
            </a:r>
            <a:r>
              <a:rPr lang="en-US" dirty="0" smtClean="0">
                <a:solidFill>
                  <a:schemeClr val="tx1"/>
                </a:solidFill>
              </a:rPr>
              <a:t>.</a:t>
            </a:r>
            <a:endParaRPr dirty="0">
              <a:solidFill>
                <a:schemeClr val="tx1"/>
              </a:solidFill>
            </a:endParaRPr>
          </a:p>
        </p:txBody>
      </p:sp>
      <p:sp>
        <p:nvSpPr>
          <p:cNvPr id="363" name="Google Shape;36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2ffa7c9d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By </a:t>
            </a:r>
            <a:r>
              <a:rPr lang="en-US" dirty="0"/>
              <a:t>the end of this webinar, participants will be able to:</a:t>
            </a:r>
            <a:endParaRPr dirty="0"/>
          </a:p>
          <a:p>
            <a:pPr marL="628650" lvl="1" indent="-171450" algn="l" rtl="0">
              <a:lnSpc>
                <a:spcPct val="100000"/>
              </a:lnSpc>
              <a:spcBef>
                <a:spcPts val="1000"/>
              </a:spcBef>
              <a:spcAft>
                <a:spcPts val="0"/>
              </a:spcAft>
              <a:buClr>
                <a:schemeClr val="dk1"/>
              </a:buClr>
              <a:buSzPts val="1200"/>
              <a:buFont typeface="Arial" panose="020B0604020202020204" pitchFamily="34" charset="0"/>
              <a:buChar char="•"/>
            </a:pPr>
            <a:r>
              <a:rPr lang="en-US" dirty="0"/>
              <a:t>Describe at least two goals of the onboarding process </a:t>
            </a:r>
            <a:endParaRPr dirty="0"/>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Describe key components of the onboarding process, and</a:t>
            </a:r>
            <a:endParaRPr dirty="0"/>
          </a:p>
          <a:p>
            <a:pPr marL="628650" lvl="1"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Identify at least one tool that Title X grantees can use to facilitate onboarding new subrecipients</a:t>
            </a:r>
            <a:endParaRPr dirty="0"/>
          </a:p>
          <a:p>
            <a:pPr marL="171450" lvl="0" indent="-171450" algn="l" rtl="0">
              <a:lnSpc>
                <a:spcPct val="90000"/>
              </a:lnSpc>
              <a:spcBef>
                <a:spcPts val="1000"/>
              </a:spcBef>
              <a:spcAft>
                <a:spcPts val="0"/>
              </a:spcAft>
              <a:buSzPts val="1400"/>
              <a:buFont typeface="Arial" panose="020B0604020202020204" pitchFamily="34" charset="0"/>
              <a:buChar char="•"/>
            </a:pPr>
            <a:r>
              <a:rPr lang="en-US" dirty="0"/>
              <a:t>Throughout the presentation, please type your questions into the chat.  We will have time for Q &amp; A at the end</a:t>
            </a:r>
            <a:r>
              <a:rPr lang="en-US" dirty="0" smtClean="0"/>
              <a:t>.</a:t>
            </a:r>
            <a:endParaRPr dirty="0"/>
          </a:p>
        </p:txBody>
      </p:sp>
      <p:sp>
        <p:nvSpPr>
          <p:cNvPr id="184" name="Google Shape;184;gb2ffa7c9d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We’d </a:t>
            </a:r>
            <a:r>
              <a:rPr lang="en-US" dirty="0"/>
              <a:t>like to hear a little about your experience with onboarding subrecipient agencies.  So, please let us know how many subrecipient agencies has your grantee agency onboarded in the last two years? Go ahead and click on your response</a:t>
            </a:r>
            <a:r>
              <a:rPr lang="en-US" dirty="0" smtClean="0"/>
              <a: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Because </a:t>
            </a:r>
            <a:r>
              <a:rPr lang="en-US" dirty="0"/>
              <a:t>the onboarding process is so intensive, and each experience is unique, I think that everyone, from those that have not yet had the pleasure to participate in an onboarding process, to those who have onboarded multiple agencies will find value in today’s presentation</a:t>
            </a:r>
            <a:r>
              <a:rPr lang="en-US" dirty="0" smtClean="0"/>
              <a:t>.</a:t>
            </a:r>
            <a:endParaRPr dirty="0"/>
          </a:p>
        </p:txBody>
      </p:sp>
      <p:sp>
        <p:nvSpPr>
          <p:cNvPr id="193" name="Google Shape;1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2f535d6fd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gb2f535d6fd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overarching goals of the onboarding process are to:</a:t>
            </a:r>
            <a:endParaRPr dirty="0"/>
          </a:p>
          <a:p>
            <a:pPr marL="628650" lvl="1" indent="-171450" algn="l" rtl="0">
              <a:lnSpc>
                <a:spcPct val="90000"/>
              </a:lnSpc>
              <a:spcBef>
                <a:spcPts val="500"/>
              </a:spcBef>
              <a:spcAft>
                <a:spcPts val="0"/>
              </a:spcAft>
              <a:buClr>
                <a:schemeClr val="dk1"/>
              </a:buClr>
              <a:buSzPts val="1200"/>
              <a:buFont typeface="Arial" panose="020B0604020202020204" pitchFamily="34" charset="0"/>
              <a:buChar char="•"/>
            </a:pPr>
            <a:r>
              <a:rPr lang="en-US" dirty="0"/>
              <a:t>Ensure the delivery of high-quality family planning services that adhere to Title X regulations and the Quality Family Planning Guidelines, or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QFP</a:t>
            </a:r>
            <a:r>
              <a:rPr lang="en-US" dirty="0"/>
              <a:t> ; to </a:t>
            </a:r>
            <a:endParaRPr dirty="0"/>
          </a:p>
          <a:p>
            <a:pPr marL="628650" lvl="1" indent="-171450" algn="l" rtl="0">
              <a:lnSpc>
                <a:spcPct val="90000"/>
              </a:lnSpc>
              <a:spcBef>
                <a:spcPts val="500"/>
              </a:spcBef>
              <a:spcAft>
                <a:spcPts val="0"/>
              </a:spcAft>
              <a:buClr>
                <a:schemeClr val="dk1"/>
              </a:buClr>
              <a:buSzPts val="1200"/>
              <a:buFont typeface="Arial" panose="020B0604020202020204" pitchFamily="34" charset="0"/>
              <a:buChar char="•"/>
            </a:pPr>
            <a:r>
              <a:rPr lang="en-US" dirty="0"/>
              <a:t>Build trusting, collaborative grantee/subrecipient partnerships; and to</a:t>
            </a:r>
            <a:endParaRPr dirty="0"/>
          </a:p>
          <a:p>
            <a:pPr marL="628650" lvl="1" indent="-171450" algn="l" rtl="0">
              <a:lnSpc>
                <a:spcPct val="90000"/>
              </a:lnSpc>
              <a:spcBef>
                <a:spcPts val="500"/>
              </a:spcBef>
              <a:spcAft>
                <a:spcPts val="0"/>
              </a:spcAft>
              <a:buClr>
                <a:schemeClr val="dk1"/>
              </a:buClr>
              <a:buSzPts val="1200"/>
              <a:buFont typeface="Arial" panose="020B0604020202020204" pitchFamily="34" charset="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Establish expectations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regarding what’s needed from both the grantee and the subrecipient to ensure that necessary work gets done and requirements are met </a:t>
            </a:r>
            <a:endParaRPr dirty="0"/>
          </a:p>
          <a:p>
            <a:pPr marL="171450" lvl="0" indent="-171450" algn="l" rtl="0">
              <a:lnSpc>
                <a:spcPct val="90000"/>
              </a:lnSpc>
              <a:spcBef>
                <a:spcPts val="500"/>
              </a:spcBef>
              <a:spcAft>
                <a:spcPts val="0"/>
              </a:spcAft>
              <a:buSzPts val="1400"/>
              <a:buFont typeface="Arial" panose="020B0604020202020204" pitchFamily="34" charset="0"/>
              <a:buChar char="•"/>
            </a:pPr>
            <a:r>
              <a:rPr lang="en-US" dirty="0"/>
              <a:t>That said, there are many ways to approach an onboarding process</a:t>
            </a:r>
            <a:r>
              <a:rPr lang="en-US" dirty="0" smtClean="0"/>
              <a:t>.</a:t>
            </a:r>
          </a:p>
          <a:p>
            <a:pPr marL="171450" lvl="0" indent="-171450" algn="l" rtl="0">
              <a:lnSpc>
                <a:spcPct val="90000"/>
              </a:lnSpc>
              <a:spcBef>
                <a:spcPts val="500"/>
              </a:spcBef>
              <a:spcAft>
                <a:spcPts val="0"/>
              </a:spcAft>
              <a:buSzPts val="1400"/>
              <a:buFont typeface="Arial" panose="020B0604020202020204" pitchFamily="34" charset="0"/>
              <a:buChar char="•"/>
            </a:pPr>
            <a:r>
              <a:rPr lang="en-US" dirty="0" smtClean="0"/>
              <a:t>The </a:t>
            </a:r>
            <a:r>
              <a:rPr lang="en-US" dirty="0"/>
              <a:t>process will need to be tailored to the circumstances of each grantee and </a:t>
            </a:r>
            <a:r>
              <a:rPr lang="en-US" dirty="0" smtClean="0"/>
              <a:t>subrecipient.</a:t>
            </a:r>
          </a:p>
          <a:p>
            <a:pPr marL="171450" lvl="0" indent="-171450" algn="l" rtl="0">
              <a:lnSpc>
                <a:spcPct val="90000"/>
              </a:lnSpc>
              <a:spcBef>
                <a:spcPts val="500"/>
              </a:spcBef>
              <a:spcAft>
                <a:spcPts val="0"/>
              </a:spcAft>
              <a:buSzPts val="1400"/>
              <a:buFont typeface="Arial" panose="020B0604020202020204" pitchFamily="34" charset="0"/>
              <a:buChar char="•"/>
            </a:pPr>
            <a:r>
              <a:rPr lang="en-US" dirty="0" smtClean="0"/>
              <a:t>What </a:t>
            </a:r>
            <a:r>
              <a:rPr lang="en-US" dirty="0"/>
              <a:t>we present today is by no means required.  Rather, we present a modifiable plan along with modifiable tools for onboarding a new subrecipient</a:t>
            </a:r>
            <a:r>
              <a:rPr lang="en-US" dirty="0" smtClean="0"/>
              <a:t>.</a:t>
            </a:r>
          </a:p>
          <a:p>
            <a:pPr marL="171450" lvl="0" indent="-171450" algn="l" rtl="0">
              <a:lnSpc>
                <a:spcPct val="90000"/>
              </a:lnSpc>
              <a:spcBef>
                <a:spcPts val="500"/>
              </a:spcBef>
              <a:spcAft>
                <a:spcPts val="0"/>
              </a:spcAft>
              <a:buSzPts val="1400"/>
              <a:buFont typeface="Arial" panose="020B0604020202020204" pitchFamily="34" charset="0"/>
              <a:buChar char="•"/>
            </a:pPr>
            <a:r>
              <a:rPr lang="en-US" dirty="0" smtClean="0"/>
              <a:t>The </a:t>
            </a:r>
            <a:r>
              <a:rPr lang="en-US" dirty="0"/>
              <a:t>action steps and considerations that we discuss will provide you with a very solid foundation to embark </a:t>
            </a:r>
            <a:r>
              <a:rPr lang="en-US" dirty="0" smtClean="0"/>
              <a:t>with.</a:t>
            </a:r>
          </a:p>
          <a:p>
            <a:pPr marL="171450" lvl="0" indent="-171450" algn="l" rtl="0">
              <a:lnSpc>
                <a:spcPct val="90000"/>
              </a:lnSpc>
              <a:spcBef>
                <a:spcPts val="500"/>
              </a:spcBef>
              <a:spcAft>
                <a:spcPts val="0"/>
              </a:spcAft>
              <a:buSzPts val="1400"/>
              <a:buFont typeface="Arial" panose="020B0604020202020204" pitchFamily="34" charset="0"/>
              <a:buChar char="•"/>
            </a:pPr>
            <a:r>
              <a:rPr lang="en-US" dirty="0" smtClean="0"/>
              <a:t>You </a:t>
            </a:r>
            <a:r>
              <a:rPr lang="en-US" dirty="0"/>
              <a:t>and your team will shape the process within the context of your unique environment.</a:t>
            </a:r>
            <a:endParaRPr dirty="0"/>
          </a:p>
          <a:p>
            <a:pPr marL="0" lvl="0" indent="0" algn="l" rtl="0">
              <a:lnSpc>
                <a:spcPct val="90000"/>
              </a:lnSpc>
              <a:spcBef>
                <a:spcPts val="500"/>
              </a:spcBef>
              <a:spcAft>
                <a:spcPts val="0"/>
              </a:spcAft>
              <a:buSzPts val="1400"/>
              <a:buNone/>
            </a:pPr>
            <a:endParaRPr lang="en-US" dirty="0" smtClean="0"/>
          </a:p>
          <a:p>
            <a:pPr marL="0" lvl="0" indent="0" algn="l" rtl="0">
              <a:lnSpc>
                <a:spcPct val="90000"/>
              </a:lnSpc>
              <a:spcBef>
                <a:spcPts val="500"/>
              </a:spcBef>
              <a:spcAft>
                <a:spcPts val="0"/>
              </a:spcAft>
              <a:buSzPts val="1400"/>
              <a:buNone/>
            </a:pPr>
            <a:r>
              <a:rPr lang="en-US" dirty="0" smtClean="0"/>
              <a:t>Resource:</a:t>
            </a:r>
          </a:p>
          <a:p>
            <a:pPr marL="0" marR="0" lvl="0" indent="0" algn="l" defTabSz="914400" rtl="0" eaLnBrk="1" fontAlgn="auto" latinLnBrk="0" hangingPunct="1">
              <a:lnSpc>
                <a:spcPct val="90000"/>
              </a:lnSpc>
              <a:spcBef>
                <a:spcPts val="500"/>
              </a:spcBef>
              <a:spcAft>
                <a:spcPts val="0"/>
              </a:spcAft>
              <a:buClr>
                <a:srgbClr val="000000"/>
              </a:buClr>
              <a:buSzPts val="1400"/>
              <a:buFont typeface="Arial"/>
              <a:buNone/>
              <a:tabLst/>
              <a:defRPr/>
            </a:pPr>
            <a:r>
              <a:rPr lang="en-US" sz="1200" b="0" i="0" u="sng" strike="noStrike" cap="none" dirty="0" smtClean="0">
                <a:solidFill>
                  <a:schemeClr val="dk1"/>
                </a:solidFill>
                <a:effectLst/>
                <a:latin typeface="Calibri"/>
                <a:ea typeface="Calibri"/>
                <a:cs typeface="Calibri"/>
                <a:sym typeface="Calibri"/>
                <a:hlinkClick r:id="rId3"/>
              </a:rPr>
              <a:t>Providing Quality Family Planning Services</a:t>
            </a:r>
            <a:r>
              <a:rPr lang="en-US" sz="1200" b="0" i="0" u="none" strike="noStrike" cap="none" dirty="0" smtClean="0">
                <a:solidFill>
                  <a:schemeClr val="dk1"/>
                </a:solidFill>
                <a:effectLst/>
                <a:latin typeface="Calibri"/>
                <a:ea typeface="Calibri"/>
                <a:cs typeface="Calibri"/>
                <a:sym typeface="Calibri"/>
              </a:rPr>
              <a:t/>
            </a:r>
            <a:br>
              <a:rPr lang="en-US" sz="1200" b="0" i="0" u="none" strike="noStrike" cap="none" dirty="0" smtClean="0">
                <a:solidFill>
                  <a:schemeClr val="dk1"/>
                </a:solidFill>
                <a:effectLst/>
                <a:latin typeface="Calibri"/>
                <a:ea typeface="Calibri"/>
                <a:cs typeface="Calibri"/>
                <a:sym typeface="Calibri"/>
              </a:rPr>
            </a:br>
            <a:r>
              <a:rPr lang="en-US" sz="1200" b="0" i="0" u="none" strike="noStrike" cap="none" dirty="0" smtClean="0">
                <a:solidFill>
                  <a:schemeClr val="dk1"/>
                </a:solidFill>
                <a:effectLst/>
                <a:latin typeface="Calibri"/>
                <a:ea typeface="Calibri"/>
                <a:cs typeface="Calibri"/>
                <a:sym typeface="Calibri"/>
              </a:rPr>
              <a:t> (https://www.cdc.gov/mmwr/pdf/rr/rr6304.pdf)</a:t>
            </a:r>
          </a:p>
        </p:txBody>
      </p:sp>
      <p:sp>
        <p:nvSpPr>
          <p:cNvPr id="200" name="Google Shape;200;gb2f535d6fd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a7972b3d7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a7972b3d7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500"/>
              </a:spcBef>
              <a:spcAft>
                <a:spcPts val="0"/>
              </a:spcAft>
              <a:buClr>
                <a:schemeClr val="dk1"/>
              </a:buClr>
              <a:buSzPts val="1100"/>
              <a:buFont typeface="Arial" panose="020B0604020202020204" pitchFamily="34" charset="0"/>
              <a:buChar char="•"/>
            </a:pPr>
            <a:r>
              <a:rPr lang="en-US" dirty="0" smtClean="0"/>
              <a:t>The </a:t>
            </a:r>
            <a:r>
              <a:rPr lang="en-US" dirty="0"/>
              <a:t>process we present today is structured around three phases that are expected to take place over the course of approximately one </a:t>
            </a:r>
            <a:r>
              <a:rPr lang="en-US" dirty="0" smtClean="0"/>
              <a:t>year.</a:t>
            </a:r>
          </a:p>
          <a:p>
            <a:pPr marL="171450" lvl="0" indent="-171450" algn="l" rtl="0">
              <a:lnSpc>
                <a:spcPct val="90000"/>
              </a:lnSpc>
              <a:spcBef>
                <a:spcPts val="500"/>
              </a:spcBef>
              <a:spcAft>
                <a:spcPts val="0"/>
              </a:spcAft>
              <a:buClr>
                <a:schemeClr val="dk1"/>
              </a:buClr>
              <a:buSzPts val="1100"/>
              <a:buFont typeface="Arial" panose="020B0604020202020204" pitchFamily="34" charset="0"/>
              <a:buChar char="•"/>
            </a:pPr>
            <a:r>
              <a:rPr lang="en-US" dirty="0" smtClean="0"/>
              <a:t>Each </a:t>
            </a:r>
            <a:r>
              <a:rPr lang="en-US" dirty="0"/>
              <a:t>phase has defined goals and action steps that take you  through the onboarding </a:t>
            </a:r>
            <a:r>
              <a:rPr lang="en-US" dirty="0" smtClean="0"/>
              <a:t>process.</a:t>
            </a:r>
          </a:p>
          <a:p>
            <a:pPr marL="171450" lvl="0" indent="-171450" algn="l" rtl="0">
              <a:lnSpc>
                <a:spcPct val="90000"/>
              </a:lnSpc>
              <a:spcBef>
                <a:spcPts val="500"/>
              </a:spcBef>
              <a:spcAft>
                <a:spcPts val="0"/>
              </a:spcAft>
              <a:buClr>
                <a:schemeClr val="dk1"/>
              </a:buClr>
              <a:buSzPts val="1100"/>
              <a:buFont typeface="Arial" panose="020B0604020202020204" pitchFamily="34" charset="0"/>
              <a:buChar char="•"/>
            </a:pPr>
            <a:r>
              <a:rPr lang="en-US" dirty="0" smtClean="0"/>
              <a:t>Dividing </a:t>
            </a:r>
            <a:r>
              <a:rPr lang="en-US" dirty="0"/>
              <a:t>the work into phases is one logical way, though certainly not the only way, to organize the process and to work through specific, measurable action steps that have clearly delineated areas of responsibility and timelines for task </a:t>
            </a:r>
            <a:r>
              <a:rPr lang="en-US" dirty="0" smtClean="0"/>
              <a:t>completion.</a:t>
            </a:r>
          </a:p>
          <a:p>
            <a:pPr marL="171450" lvl="0" indent="-171450" algn="l" rtl="0">
              <a:lnSpc>
                <a:spcPct val="90000"/>
              </a:lnSpc>
              <a:spcBef>
                <a:spcPts val="500"/>
              </a:spcBef>
              <a:spcAft>
                <a:spcPts val="0"/>
              </a:spcAft>
              <a:buClr>
                <a:schemeClr val="dk1"/>
              </a:buClr>
              <a:buSzPts val="1100"/>
              <a:buFont typeface="Arial" panose="020B0604020202020204" pitchFamily="34" charset="0"/>
              <a:buChar char="•"/>
            </a:pPr>
            <a:r>
              <a:rPr lang="en-US" dirty="0" smtClean="0"/>
              <a:t>This </a:t>
            </a:r>
            <a:r>
              <a:rPr lang="en-US" dirty="0"/>
              <a:t>approach provides a manageable framework and the opportunity to frequently celebrate  milestones and achievements along the </a:t>
            </a:r>
            <a:r>
              <a:rPr lang="en-US" dirty="0" smtClean="0"/>
              <a:t>way.</a:t>
            </a:r>
          </a:p>
          <a:p>
            <a:pPr marL="171450" lvl="0" indent="-171450" algn="l" rtl="0">
              <a:lnSpc>
                <a:spcPct val="90000"/>
              </a:lnSpc>
              <a:spcBef>
                <a:spcPts val="500"/>
              </a:spcBef>
              <a:spcAft>
                <a:spcPts val="0"/>
              </a:spcAft>
              <a:buClr>
                <a:schemeClr val="dk1"/>
              </a:buClr>
              <a:buSzPts val="1100"/>
              <a:buFont typeface="Arial" panose="020B0604020202020204" pitchFamily="34" charset="0"/>
              <a:buChar char="•"/>
            </a:pPr>
            <a:r>
              <a:rPr lang="en-US" dirty="0" smtClean="0"/>
              <a:t>We’d </a:t>
            </a:r>
            <a:r>
              <a:rPr lang="en-US" dirty="0"/>
              <a:t>like to be clear, though, that the framework and phases that we present are fluid and modifiable; a way of approaching and organizing a process that will unfold uniquely across grantees and subrecipients according to their unique features.  </a:t>
            </a:r>
            <a:endParaRPr dirty="0"/>
          </a:p>
        </p:txBody>
      </p:sp>
      <p:sp>
        <p:nvSpPr>
          <p:cNvPr id="211" name="Google Shape;211;ga7972b3d7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858490f6d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7858490f6d_0_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We’d </a:t>
            </a:r>
            <a:r>
              <a:rPr lang="en-US" dirty="0"/>
              <a:t>like to highlight a resource that is available on the RHNTC website entitled “Onboarding New Title X-Funded Agencies: A Toolkit for Grantees</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 </a:t>
            </a:r>
            <a:r>
              <a:rPr lang="en-US" dirty="0"/>
              <a:t>have linked the toolkit here and will also provide the link as a resource at the end of this </a:t>
            </a:r>
            <a:r>
              <a:rPr lang="en-US" dirty="0" smtClean="0"/>
              <a:t>webinar.</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This </a:t>
            </a:r>
            <a:r>
              <a:rPr lang="en-US" dirty="0"/>
              <a:t>toolkit presents a modifiable step-by-step plan for implementing an onboarding </a:t>
            </a:r>
            <a:r>
              <a:rPr lang="en-US" dirty="0" smtClean="0"/>
              <a:t>process.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It </a:t>
            </a:r>
            <a:r>
              <a:rPr lang="en-US" dirty="0"/>
              <a:t>can help you avoid reinventing many, many </a:t>
            </a:r>
            <a:r>
              <a:rPr lang="en-US" dirty="0" smtClean="0"/>
              <a:t>wheels!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With </a:t>
            </a:r>
            <a:r>
              <a:rPr lang="en-US" dirty="0"/>
              <a:t>each step, the toolkit links to indispensable tools that can guide and support your onboarding process, including: </a:t>
            </a:r>
            <a:endParaRPr dirty="0"/>
          </a:p>
          <a:p>
            <a:pPr marL="628650" lvl="1" indent="-171450" algn="l" rtl="0">
              <a:lnSpc>
                <a:spcPct val="100000"/>
              </a:lnSpc>
              <a:spcBef>
                <a:spcPts val="0"/>
              </a:spcBef>
              <a:spcAft>
                <a:spcPts val="0"/>
              </a:spcAft>
              <a:buSzPts val="1200"/>
              <a:buFont typeface="Arial" panose="020B0604020202020204" pitchFamily="34" charset="0"/>
              <a:buChar char="•"/>
            </a:pPr>
            <a:r>
              <a:rPr lang="en-US" dirty="0"/>
              <a:t>Work plans</a:t>
            </a:r>
            <a:endParaRPr dirty="0"/>
          </a:p>
          <a:p>
            <a:pPr marL="628650" lvl="1" indent="-171450" algn="l" rtl="0">
              <a:lnSpc>
                <a:spcPct val="100000"/>
              </a:lnSpc>
              <a:spcBef>
                <a:spcPts val="0"/>
              </a:spcBef>
              <a:spcAft>
                <a:spcPts val="0"/>
              </a:spcAft>
              <a:buSzPts val="1200"/>
              <a:buFont typeface="Arial" panose="020B0604020202020204" pitchFamily="34" charset="0"/>
              <a:buChar char="•"/>
            </a:pPr>
            <a:r>
              <a:rPr lang="en-US" dirty="0"/>
              <a:t>Assessment checklists</a:t>
            </a:r>
            <a:endParaRPr dirty="0"/>
          </a:p>
          <a:p>
            <a:pPr marL="628650" lvl="1" indent="-171450" algn="l" rtl="0">
              <a:lnSpc>
                <a:spcPct val="100000"/>
              </a:lnSpc>
              <a:spcBef>
                <a:spcPts val="0"/>
              </a:spcBef>
              <a:spcAft>
                <a:spcPts val="0"/>
              </a:spcAft>
              <a:buSzPts val="1200"/>
              <a:buFont typeface="Arial" panose="020B0604020202020204" pitchFamily="34" charset="0"/>
              <a:buChar char="•"/>
            </a:pPr>
            <a:r>
              <a:rPr lang="en-US" dirty="0"/>
              <a:t>Policy templates</a:t>
            </a:r>
            <a:endParaRPr dirty="0"/>
          </a:p>
          <a:p>
            <a:pPr marL="628650" lvl="1" indent="-171450" algn="l" rtl="0">
              <a:lnSpc>
                <a:spcPct val="100000"/>
              </a:lnSpc>
              <a:spcBef>
                <a:spcPts val="0"/>
              </a:spcBef>
              <a:spcAft>
                <a:spcPts val="0"/>
              </a:spcAft>
              <a:buSzPts val="1200"/>
              <a:buFont typeface="Arial" panose="020B0604020202020204" pitchFamily="34" charset="0"/>
              <a:buChar char="•"/>
            </a:pPr>
            <a:r>
              <a:rPr lang="en-US" dirty="0"/>
              <a:t>Training requirements summaries and guidance on how to track your network’s trainings</a:t>
            </a:r>
            <a:endParaRPr dirty="0"/>
          </a:p>
          <a:p>
            <a:pPr marL="628650" lvl="1" indent="-171450" algn="l" rtl="0">
              <a:lnSpc>
                <a:spcPct val="100000"/>
              </a:lnSpc>
              <a:spcBef>
                <a:spcPts val="0"/>
              </a:spcBef>
              <a:spcAft>
                <a:spcPts val="0"/>
              </a:spcAft>
              <a:buSzPts val="1200"/>
              <a:buFont typeface="Arial" panose="020B0604020202020204" pitchFamily="34" charset="0"/>
              <a:buChar char="•"/>
            </a:pPr>
            <a:r>
              <a:rPr lang="en-US" dirty="0"/>
              <a:t>Resources to support establishing 340B, implementing a sliding fee scale and a quality improvement plan; as well as</a:t>
            </a:r>
            <a:endParaRPr dirty="0"/>
          </a:p>
          <a:p>
            <a:pPr marL="628650" lvl="1" indent="-171450" algn="l" rtl="0">
              <a:lnSpc>
                <a:spcPct val="100000"/>
              </a:lnSpc>
              <a:spcBef>
                <a:spcPts val="0"/>
              </a:spcBef>
              <a:spcAft>
                <a:spcPts val="0"/>
              </a:spcAft>
              <a:buSzPts val="1200"/>
              <a:buFont typeface="Arial" panose="020B0604020202020204" pitchFamily="34" charset="0"/>
              <a:buChar char="•"/>
            </a:pPr>
            <a:r>
              <a:rPr lang="en-US" dirty="0"/>
              <a:t>Links to many other resources and toolkits that can help your agency and your subrecipients provide high-quality family planning services that adhere to Title X requirements.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The </a:t>
            </a:r>
            <a:r>
              <a:rPr lang="en-US" dirty="0"/>
              <a:t>onboarding process detailed in this toolkit is meant to be modified. Grantees can adjust the process and templates to meet their own needs and the needs of their </a:t>
            </a:r>
            <a:r>
              <a:rPr lang="en-US" dirty="0" smtClean="0"/>
              <a:t>subrecipients.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We </a:t>
            </a:r>
            <a:r>
              <a:rPr lang="en-US" dirty="0"/>
              <a:t>will discuss and include links to several, but not all, of the components of the toolkit in today’s webinar</a:t>
            </a:r>
            <a:r>
              <a:rPr lang="en-US" dirty="0" smtClean="0"/>
              <a:t>.</a:t>
            </a:r>
          </a:p>
          <a:p>
            <a:pPr marL="0" lvl="0" indent="0" algn="l" rtl="0">
              <a:lnSpc>
                <a:spcPct val="100000"/>
              </a:lnSpc>
              <a:spcBef>
                <a:spcPts val="0"/>
              </a:spcBef>
              <a:spcAft>
                <a:spcPts val="0"/>
              </a:spcAft>
              <a:buSzPts val="1400"/>
              <a:buFont typeface="Arial" panose="020B0604020202020204" pitchFamily="34" charset="0"/>
              <a:buNone/>
            </a:pPr>
            <a:endParaRPr lang="en-US" dirty="0" smtClean="0"/>
          </a:p>
          <a:p>
            <a:pPr marL="0" lvl="0" indent="0" algn="l" rtl="0">
              <a:lnSpc>
                <a:spcPct val="100000"/>
              </a:lnSpc>
              <a:spcBef>
                <a:spcPts val="0"/>
              </a:spcBef>
              <a:spcAft>
                <a:spcPts val="0"/>
              </a:spcAft>
              <a:buSzPts val="1400"/>
              <a:buFont typeface="Arial" panose="020B0604020202020204" pitchFamily="34" charset="0"/>
              <a:buNone/>
            </a:pPr>
            <a:r>
              <a:rPr lang="en-US" dirty="0" smtClean="0"/>
              <a:t>Resource:</a:t>
            </a:r>
          </a:p>
          <a:p>
            <a:pPr marL="0" lvl="0" indent="0" algn="l" rtl="0">
              <a:lnSpc>
                <a:spcPct val="100000"/>
              </a:lnSpc>
              <a:spcBef>
                <a:spcPts val="0"/>
              </a:spcBef>
              <a:spcAft>
                <a:spcPts val="0"/>
              </a:spcAft>
              <a:buSzPts val="1400"/>
              <a:buFont typeface="Arial" panose="020B0604020202020204" pitchFamily="34" charset="0"/>
              <a:buNone/>
            </a:pPr>
            <a:r>
              <a:rPr lang="en-US" sz="1200" b="0" i="0" u="sng" strike="noStrike" cap="none" dirty="0" smtClean="0">
                <a:solidFill>
                  <a:schemeClr val="dk1"/>
                </a:solidFill>
                <a:effectLst/>
                <a:latin typeface="Calibri"/>
                <a:ea typeface="Calibri"/>
                <a:cs typeface="Calibri"/>
                <a:sym typeface="Calibri"/>
                <a:hlinkClick r:id="rId3"/>
              </a:rPr>
              <a:t>Onboarding New Title X-Funded Agencies: A Toolkit for Grantees</a:t>
            </a:r>
            <a:r>
              <a:rPr lang="en-US" sz="1200" b="0" i="0" u="none" strike="noStrike" cap="none" dirty="0" smtClean="0">
                <a:solidFill>
                  <a:schemeClr val="dk1"/>
                </a:solidFill>
                <a:effectLst/>
                <a:latin typeface="Calibri"/>
                <a:ea typeface="Calibri"/>
                <a:cs typeface="Calibri"/>
                <a:sym typeface="Calibri"/>
              </a:rPr>
              <a:t> (https://rhntc.org/resources/onboarding-new-title-x-funded-agencies-toolkit-grantees)</a:t>
            </a:r>
          </a:p>
        </p:txBody>
      </p:sp>
      <p:sp>
        <p:nvSpPr>
          <p:cNvPr id="218" name="Google Shape;218;g7858490f6d_0_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Title </a:t>
            </a:r>
            <a:r>
              <a:rPr lang="en-US" dirty="0"/>
              <a:t>X grantees are accountable for the quality and performance of subrecipients’ grant-funded </a:t>
            </a:r>
            <a:r>
              <a:rPr lang="en-US" dirty="0" smtClean="0"/>
              <a:t>activities.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As </a:t>
            </a:r>
            <a:r>
              <a:rPr lang="en-US" dirty="0"/>
              <a:t>grantees and subrecipients work together on the onboarding process, the grantee provides monitoring to ensure that subrecipients understand, comply with, and demonstrate their adherence to Title X program requirements.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By </a:t>
            </a:r>
            <a:r>
              <a:rPr lang="en-US" dirty="0"/>
              <a:t>building trusting, collaborative partnerships with subrecipients and providing supportive monitoring, grantees can ensure successful Title X program management for their networks.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Hallmarks </a:t>
            </a:r>
            <a:r>
              <a:rPr lang="en-US" dirty="0"/>
              <a:t>of grantees that successfully build trusting, collaborative relationships include that </a:t>
            </a:r>
            <a:r>
              <a:rPr lang="en-US" dirty="0" smtClean="0"/>
              <a:t>they:</a:t>
            </a:r>
            <a:endParaRPr lang="en-US" dirty="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Meet </a:t>
            </a:r>
            <a:r>
              <a:rPr lang="en-US" dirty="0"/>
              <a:t>and communicate often with subrecipients </a:t>
            </a:r>
            <a:endParaRPr lang="en-US" dirty="0" smtClean="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Understand </a:t>
            </a:r>
            <a:r>
              <a:rPr lang="en-US" dirty="0"/>
              <a:t>subrecipients’ unique needs and </a:t>
            </a:r>
            <a:r>
              <a:rPr lang="en-US" dirty="0" smtClean="0"/>
              <a:t>strengths</a:t>
            </a:r>
            <a:endParaRPr lang="en-US" dirty="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Identify </a:t>
            </a:r>
            <a:r>
              <a:rPr lang="en-US" dirty="0"/>
              <a:t>family planning champions at subrecipient </a:t>
            </a:r>
            <a:r>
              <a:rPr lang="en-US" dirty="0" smtClean="0"/>
              <a:t>agencies</a:t>
            </a:r>
            <a:endParaRPr lang="en-US" dirty="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Provide </a:t>
            </a:r>
            <a:r>
              <a:rPr lang="en-US" dirty="0"/>
              <a:t>targeted training and technical assistance to support subrecipients’ learning and </a:t>
            </a:r>
            <a:r>
              <a:rPr lang="en-US" dirty="0" smtClean="0"/>
              <a:t>development</a:t>
            </a:r>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They </a:t>
            </a:r>
            <a:r>
              <a:rPr lang="en-US" dirty="0"/>
              <a:t>acknowledge and reward </a:t>
            </a:r>
            <a:r>
              <a:rPr lang="en-US" dirty="0" smtClean="0"/>
              <a:t>progress</a:t>
            </a:r>
            <a:endParaRPr lang="en-US" dirty="0"/>
          </a:p>
          <a:p>
            <a:pPr marL="628650" lvl="1" indent="-171450" algn="l" rtl="0">
              <a:lnSpc>
                <a:spcPct val="100000"/>
              </a:lnSpc>
              <a:spcBef>
                <a:spcPts val="0"/>
              </a:spcBef>
              <a:spcAft>
                <a:spcPts val="0"/>
              </a:spcAft>
              <a:buSzPts val="1400"/>
              <a:buFont typeface="Arial" panose="020B0604020202020204" pitchFamily="34" charset="0"/>
              <a:buChar char="•"/>
            </a:pPr>
            <a:r>
              <a:rPr lang="en-US" dirty="0" smtClean="0"/>
              <a:t>They </a:t>
            </a:r>
            <a:r>
              <a:rPr lang="en-US" dirty="0"/>
              <a:t>use a framework of equity, inclusion and diversity - considering each step in the process to ensure that all voices are heard and all perspectives </a:t>
            </a:r>
            <a:r>
              <a:rPr lang="en-US" dirty="0" smtClean="0"/>
              <a:t>included</a:t>
            </a:r>
            <a:endParaRPr dirty="0"/>
          </a:p>
          <a:p>
            <a:pPr marL="0" lvl="0" indent="0" algn="l" rtl="0">
              <a:lnSpc>
                <a:spcPct val="100000"/>
              </a:lnSpc>
              <a:spcBef>
                <a:spcPts val="0"/>
              </a:spcBef>
              <a:spcAft>
                <a:spcPts val="0"/>
              </a:spcAft>
              <a:buSzPts val="1400"/>
              <a:buNone/>
            </a:pPr>
            <a:r>
              <a:rPr lang="en-US" dirty="0" smtClean="0"/>
              <a:t>These </a:t>
            </a:r>
            <a:r>
              <a:rPr lang="en-US" dirty="0"/>
              <a:t>are also the hallmarks of a successful onboarding process. </a:t>
            </a:r>
            <a:endParaRPr lang="en-US" dirty="0" smtClean="0"/>
          </a:p>
          <a:p>
            <a:pPr marL="0" lvl="0" indent="0" algn="l" rtl="0">
              <a:lnSpc>
                <a:spcPct val="100000"/>
              </a:lnSpc>
              <a:spcBef>
                <a:spcPts val="0"/>
              </a:spcBef>
              <a:spcAft>
                <a:spcPts val="0"/>
              </a:spcAft>
              <a:buSzPts val="1400"/>
              <a:buNone/>
            </a:pPr>
            <a:r>
              <a:rPr lang="en-US" dirty="0" smtClean="0"/>
              <a:t>The </a:t>
            </a:r>
            <a:r>
              <a:rPr lang="en-US" dirty="0"/>
              <a:t>link at the bottom of the page takes you to a resource that offers strategies to help Title X grantees build supportive partnerships with subrecipients</a:t>
            </a:r>
            <a:r>
              <a:rPr lang="en-US" dirty="0" smtClean="0"/>
              <a:t>.</a:t>
            </a:r>
          </a:p>
          <a:p>
            <a:pPr marL="0" lvl="0" indent="0" algn="l" rtl="0">
              <a:lnSpc>
                <a:spcPct val="100000"/>
              </a:lnSpc>
              <a:spcBef>
                <a:spcPts val="0"/>
              </a:spcBef>
              <a:spcAft>
                <a:spcPts val="0"/>
              </a:spcAft>
              <a:buSzPts val="1400"/>
              <a:buNone/>
            </a:pPr>
            <a:endParaRPr lang="en-US" dirty="0" smtClean="0"/>
          </a:p>
          <a:p>
            <a:pPr marL="0" lvl="0" indent="0" algn="l" rtl="0">
              <a:lnSpc>
                <a:spcPct val="100000"/>
              </a:lnSpc>
              <a:spcBef>
                <a:spcPts val="0"/>
              </a:spcBef>
              <a:spcAft>
                <a:spcPts val="0"/>
              </a:spcAft>
              <a:buSzPts val="1400"/>
              <a:buNone/>
            </a:pPr>
            <a:r>
              <a:rPr lang="en-US" dirty="0" smtClean="0"/>
              <a:t>Resource:</a:t>
            </a:r>
          </a:p>
          <a:p>
            <a:pPr marL="0" lvl="0" indent="0" algn="l" rtl="0">
              <a:lnSpc>
                <a:spcPct val="100000"/>
              </a:lnSpc>
              <a:spcBef>
                <a:spcPts val="0"/>
              </a:spcBef>
              <a:spcAft>
                <a:spcPts val="0"/>
              </a:spcAft>
              <a:buSzPts val="1400"/>
              <a:buNone/>
            </a:pPr>
            <a:r>
              <a:rPr lang="en-US" sz="1200" b="0" i="0" u="sng" strike="noStrike" cap="none" dirty="0" smtClean="0">
                <a:solidFill>
                  <a:schemeClr val="dk1"/>
                </a:solidFill>
                <a:effectLst/>
                <a:latin typeface="Calibri"/>
                <a:ea typeface="Calibri"/>
                <a:cs typeface="Calibri"/>
                <a:sym typeface="Calibri"/>
                <a:hlinkClick r:id="rId3"/>
              </a:rPr>
              <a:t>Tips for Supportive Monitoring Practices</a:t>
            </a:r>
            <a:r>
              <a:rPr lang="en-US" sz="1200" b="0" i="0" u="none" strike="noStrike" cap="none" dirty="0" smtClean="0">
                <a:solidFill>
                  <a:schemeClr val="dk1"/>
                </a:solidFill>
                <a:effectLst/>
                <a:latin typeface="Calibri"/>
                <a:ea typeface="Calibri"/>
                <a:cs typeface="Calibri"/>
                <a:sym typeface="Calibri"/>
              </a:rPr>
              <a:t> (https://rhntc.org/resources/tips-supportive-monitoring-practices)</a:t>
            </a:r>
          </a:p>
        </p:txBody>
      </p:sp>
      <p:sp>
        <p:nvSpPr>
          <p:cNvPr id="225" name="Google Shape;22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
        <p:nvSpPr>
          <p:cNvPr id="2" name="Date Placeholder 1"/>
          <p:cNvSpPr>
            <a:spLocks noGrp="1"/>
          </p:cNvSpPr>
          <p:nvPr>
            <p:ph type="dt" idx="13"/>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Grantees </a:t>
            </a:r>
            <a:r>
              <a:rPr lang="en-US" dirty="0"/>
              <a:t>can consider building an onboarding period into the contract and payment timeline, during which time the subrecipient is not expected to see clients</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Typically</a:t>
            </a:r>
            <a:r>
              <a:rPr lang="en-US" dirty="0"/>
              <a:t>, grantees must include this in their project proposal to the Office of Population Affairs, or OPA</a:t>
            </a:r>
            <a:r>
              <a:rPr lang="en-US" dirty="0" smtClean="0"/>
              <a:t>.</a:t>
            </a:r>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However</a:t>
            </a:r>
            <a:r>
              <a:rPr lang="en-US" dirty="0"/>
              <a:t>, even if grantees didn’t include an onboarding period in their initial proposal, they can ask their project officer to approve this change.</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We’d like to learn a bit more from you.  Does your agency have a start up period for onboarding new subrecipients before they are expected to see clients</a:t>
            </a:r>
            <a:r>
              <a:rPr lang="en-US" dirty="0" smtClean="0"/>
              <a:t>? Please </a:t>
            </a:r>
            <a:r>
              <a:rPr lang="en-US" dirty="0"/>
              <a:t>click on your response</a:t>
            </a:r>
            <a:r>
              <a:rPr lang="en-US" dirty="0" smtClean="0"/>
              <a: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smtClean="0"/>
              <a:t>From </a:t>
            </a:r>
            <a:r>
              <a:rPr lang="en-US" dirty="0"/>
              <a:t>this poll, xx% of those responding indicate that they allow for a xx month start-up period.  </a:t>
            </a:r>
            <a:endParaRPr lang="en-US" dirty="0" smtClean="0"/>
          </a:p>
          <a:p>
            <a:pPr marL="0" lvl="0" indent="0" algn="l" rtl="0">
              <a:lnSpc>
                <a:spcPct val="100000"/>
              </a:lnSpc>
              <a:spcBef>
                <a:spcPts val="0"/>
              </a:spcBef>
              <a:spcAft>
                <a:spcPts val="0"/>
              </a:spcAft>
              <a:buSzPts val="1400"/>
              <a:buNone/>
            </a:pPr>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Example:</a:t>
            </a:r>
          </a:p>
          <a:p>
            <a:pPr marL="0" lvl="0" indent="0" algn="l" rtl="0">
              <a:lnSpc>
                <a:spcPct val="100000"/>
              </a:lnSpc>
              <a:spcBef>
                <a:spcPts val="0"/>
              </a:spcBef>
              <a:spcAft>
                <a:spcPts val="0"/>
              </a:spcAft>
              <a:buSzPts val="1400"/>
              <a:buNone/>
            </a:pPr>
            <a:r>
              <a:rPr lang="en-US" dirty="0" smtClean="0"/>
              <a:t>While </a:t>
            </a:r>
            <a:r>
              <a:rPr lang="en-US" dirty="0"/>
              <a:t>serving as the Director of Program and Evaluation at the Arizona Family Health Partnership, </a:t>
            </a:r>
            <a:r>
              <a:rPr lang="en-US" dirty="0" smtClean="0"/>
              <a:t>we </a:t>
            </a:r>
            <a:r>
              <a:rPr lang="en-US" dirty="0"/>
              <a:t>tried just about every one of these scenarios. </a:t>
            </a:r>
            <a:r>
              <a:rPr lang="en-US" dirty="0" smtClean="0"/>
              <a:t>My first experiences with onboarding new subrecipient agencies did not include any start up time and we expected new subrecipient agencies to begin reporting Title X clients while simultaneously training staff to provide client-centered care, developing policies, procedures, protocols, getting board approval for Title X sliding fee scales, etc.  These experiences were very much akin to “building the plane as we flew”.  As a result, we began building onboarding periods into subrecipient contracts.  The onboarding phase of the contract period ranged from three to six months and each had its benefits and drawbacks.  And I think the biggest takeaway I had from these experiences is that, no matter how long the start up period was, some tasks that we were hopeful would be complete before the subrecipient started seeing clients ended up getting carried over and were worked on while the subrecipient initiated family planning client services using their Title X funding.</a:t>
            </a:r>
            <a:endParaRPr dirty="0"/>
          </a:p>
        </p:txBody>
      </p:sp>
      <p:sp>
        <p:nvSpPr>
          <p:cNvPr id="232" name="Google Shape;2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 name="Date Placeholder 1"/>
          <p:cNvSpPr>
            <a:spLocks noGrp="1"/>
          </p:cNvSpPr>
          <p:nvPr>
            <p:ph type="dt"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14"/>
        <p:cNvGrpSpPr/>
        <p:nvPr/>
      </p:nvGrpSpPr>
      <p:grpSpPr>
        <a:xfrm>
          <a:off x="0" y="0"/>
          <a:ext cx="0" cy="0"/>
          <a:chOff x="0" y="0"/>
          <a:chExt cx="0" cy="0"/>
        </a:xfrm>
      </p:grpSpPr>
      <p:sp>
        <p:nvSpPr>
          <p:cNvPr id="15" name="Google Shape;15;ga911d54d01_3_3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 name="Google Shape;16;ga911d54d01_3_38"/>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7" name="Google Shape;17;ga911d54d01_3_3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ga911d54d01_3_38"/>
          <p:cNvPicPr preferRelativeResize="0"/>
          <p:nvPr/>
        </p:nvPicPr>
        <p:blipFill rotWithShape="1">
          <a:blip r:embed="rId2">
            <a:alphaModFix/>
          </a:blip>
          <a:srcRect b="29001"/>
          <a:stretch/>
        </p:blipFill>
        <p:spPr>
          <a:xfrm>
            <a:off x="197267" y="5340033"/>
            <a:ext cx="3781534" cy="151796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65"/>
        <p:cNvGrpSpPr/>
        <p:nvPr/>
      </p:nvGrpSpPr>
      <p:grpSpPr>
        <a:xfrm>
          <a:off x="0" y="0"/>
          <a:ext cx="0" cy="0"/>
          <a:chOff x="0" y="0"/>
          <a:chExt cx="0" cy="0"/>
        </a:xfrm>
      </p:grpSpPr>
      <p:sp>
        <p:nvSpPr>
          <p:cNvPr id="66" name="Google Shape;66;ga911d54d01_3_65"/>
          <p:cNvSpPr txBox="1">
            <a:spLocks noGrp="1"/>
          </p:cNvSpPr>
          <p:nvPr>
            <p:ph type="title"/>
          </p:nvPr>
        </p:nvSpPr>
        <p:spPr>
          <a:xfrm>
            <a:off x="1066800" y="12827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7" name="Google Shape;67;ga911d54d01_3_65"/>
          <p:cNvSpPr txBox="1">
            <a:spLocks noGrp="1"/>
          </p:cNvSpPr>
          <p:nvPr>
            <p:ph type="body" idx="1"/>
          </p:nvPr>
        </p:nvSpPr>
        <p:spPr>
          <a:xfrm>
            <a:off x="1066800" y="2671133"/>
            <a:ext cx="10709700" cy="3420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8" name="Google Shape;68;ga911d54d01_3_6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ga911d54d01_3_65"/>
          <p:cNvPicPr preferRelativeResize="0"/>
          <p:nvPr/>
        </p:nvPicPr>
        <p:blipFill rotWithShape="1">
          <a:blip r:embed="rId2">
            <a:alphaModFix/>
          </a:blip>
          <a:srcRect/>
          <a:stretch/>
        </p:blipFill>
        <p:spPr>
          <a:xfrm rot="9244261">
            <a:off x="9756087" y="-460848"/>
            <a:ext cx="5225963" cy="5486295"/>
          </a:xfrm>
          <a:prstGeom prst="rect">
            <a:avLst/>
          </a:prstGeom>
          <a:noFill/>
          <a:ln>
            <a:noFill/>
          </a:ln>
        </p:spPr>
      </p:pic>
      <p:pic>
        <p:nvPicPr>
          <p:cNvPr id="70" name="Google Shape;70;ga911d54d01_3_65"/>
          <p:cNvPicPr preferRelativeResize="0"/>
          <p:nvPr/>
        </p:nvPicPr>
        <p:blipFill rotWithShape="1">
          <a:blip r:embed="rId3">
            <a:alphaModFix/>
          </a:blip>
          <a:srcRect b="29001"/>
          <a:stretch/>
        </p:blipFill>
        <p:spPr>
          <a:xfrm>
            <a:off x="204100" y="5451367"/>
            <a:ext cx="3504167" cy="1406635"/>
          </a:xfrm>
          <a:prstGeom prst="rect">
            <a:avLst/>
          </a:prstGeom>
          <a:noFill/>
          <a:ln>
            <a:noFill/>
          </a:ln>
        </p:spPr>
      </p:pic>
      <p:pic>
        <p:nvPicPr>
          <p:cNvPr id="71" name="Google Shape;71;ga911d54d01_3_65"/>
          <p:cNvPicPr preferRelativeResize="0"/>
          <p:nvPr/>
        </p:nvPicPr>
        <p:blipFill rotWithShape="1">
          <a:blip r:embed="rId4">
            <a:alphaModFix/>
          </a:blip>
          <a:srcRect/>
          <a:stretch/>
        </p:blipFill>
        <p:spPr>
          <a:xfrm>
            <a:off x="1349417" y="2115983"/>
            <a:ext cx="1982863" cy="179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72"/>
        <p:cNvGrpSpPr/>
        <p:nvPr/>
      </p:nvGrpSpPr>
      <p:grpSpPr>
        <a:xfrm>
          <a:off x="0" y="0"/>
          <a:ext cx="0" cy="0"/>
          <a:chOff x="0" y="0"/>
          <a:chExt cx="0" cy="0"/>
        </a:xfrm>
      </p:grpSpPr>
      <p:sp>
        <p:nvSpPr>
          <p:cNvPr id="73" name="Google Shape;73;ga911d54d01_3_43"/>
          <p:cNvSpPr txBox="1">
            <a:spLocks noGrp="1"/>
          </p:cNvSpPr>
          <p:nvPr>
            <p:ph type="title"/>
          </p:nvPr>
        </p:nvSpPr>
        <p:spPr>
          <a:xfrm>
            <a:off x="908167" y="1650033"/>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74" name="Google Shape;74;ga911d54d01_3_43"/>
          <p:cNvSpPr txBox="1">
            <a:spLocks noGrp="1"/>
          </p:cNvSpPr>
          <p:nvPr>
            <p:ph type="body" idx="1"/>
          </p:nvPr>
        </p:nvSpPr>
        <p:spPr>
          <a:xfrm>
            <a:off x="908167" y="2914900"/>
            <a:ext cx="10868400" cy="3176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75" name="Google Shape;75;ga911d54d01_3_43"/>
          <p:cNvSpPr txBox="1">
            <a:spLocks noGrp="1"/>
          </p:cNvSpPr>
          <p:nvPr>
            <p:ph type="sldNum" idx="12"/>
          </p:nvPr>
        </p:nvSpPr>
        <p:spPr>
          <a:xfrm>
            <a:off x="11581670"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6" name="Google Shape;76;ga911d54d01_3_43"/>
          <p:cNvPicPr preferRelativeResize="0"/>
          <p:nvPr/>
        </p:nvPicPr>
        <p:blipFill rotWithShape="1">
          <a:blip r:embed="rId2">
            <a:alphaModFix/>
          </a:blip>
          <a:srcRect b="29001"/>
          <a:stretch/>
        </p:blipFill>
        <p:spPr>
          <a:xfrm>
            <a:off x="8086133" y="5340033"/>
            <a:ext cx="3781534" cy="1517967"/>
          </a:xfrm>
          <a:prstGeom prst="rect">
            <a:avLst/>
          </a:prstGeom>
          <a:noFill/>
          <a:ln>
            <a:noFill/>
          </a:ln>
        </p:spPr>
      </p:pic>
      <p:pic>
        <p:nvPicPr>
          <p:cNvPr id="77" name="Google Shape;77;ga911d54d01_3_43"/>
          <p:cNvPicPr preferRelativeResize="0"/>
          <p:nvPr/>
        </p:nvPicPr>
        <p:blipFill rotWithShape="1">
          <a:blip r:embed="rId3">
            <a:alphaModFix/>
          </a:blip>
          <a:srcRect/>
          <a:stretch/>
        </p:blipFill>
        <p:spPr>
          <a:xfrm>
            <a:off x="1279600" y="2416017"/>
            <a:ext cx="2150512" cy="1797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3">
  <p:cSld name="TITLE_AND_BODY_1_3">
    <p:spTree>
      <p:nvGrpSpPr>
        <p:cNvPr id="1" name="Shape 87"/>
        <p:cNvGrpSpPr/>
        <p:nvPr/>
      </p:nvGrpSpPr>
      <p:grpSpPr>
        <a:xfrm>
          <a:off x="0" y="0"/>
          <a:ext cx="0" cy="0"/>
          <a:chOff x="0" y="0"/>
          <a:chExt cx="0" cy="0"/>
        </a:xfrm>
      </p:grpSpPr>
      <p:sp>
        <p:nvSpPr>
          <p:cNvPr id="88" name="Google Shape;88;gb2ffa7c9dc_3_6"/>
          <p:cNvSpPr txBox="1">
            <a:spLocks noGrp="1"/>
          </p:cNvSpPr>
          <p:nvPr>
            <p:ph type="title"/>
          </p:nvPr>
        </p:nvSpPr>
        <p:spPr>
          <a:xfrm>
            <a:off x="667492" y="847292"/>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89" name="Google Shape;89;gb2ffa7c9dc_3_6"/>
          <p:cNvSpPr txBox="1">
            <a:spLocks noGrp="1"/>
          </p:cNvSpPr>
          <p:nvPr>
            <p:ph type="body" idx="1"/>
          </p:nvPr>
        </p:nvSpPr>
        <p:spPr>
          <a:xfrm>
            <a:off x="829033" y="1997708"/>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0" name="Google Shape;90;gb2ffa7c9dc_3_6"/>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1" name="Google Shape;91;gb2ffa7c9dc_3_6"/>
          <p:cNvPicPr preferRelativeResize="0"/>
          <p:nvPr/>
        </p:nvPicPr>
        <p:blipFill rotWithShape="1">
          <a:blip r:embed="rId2">
            <a:alphaModFix/>
          </a:blip>
          <a:srcRect r="29952"/>
          <a:stretch/>
        </p:blipFill>
        <p:spPr>
          <a:xfrm rot="-5400000">
            <a:off x="9534199" y="-1011625"/>
            <a:ext cx="1482376" cy="3505623"/>
          </a:xfrm>
          <a:prstGeom prst="rect">
            <a:avLst/>
          </a:prstGeom>
          <a:noFill/>
          <a:ln>
            <a:noFill/>
          </a:ln>
        </p:spPr>
      </p:pic>
      <p:pic>
        <p:nvPicPr>
          <p:cNvPr id="92" name="Google Shape;92;gb2ffa7c9dc_3_6"/>
          <p:cNvPicPr preferRelativeResize="0"/>
          <p:nvPr/>
        </p:nvPicPr>
        <p:blipFill rotWithShape="1">
          <a:blip r:embed="rId3">
            <a:alphaModFix/>
          </a:blip>
          <a:srcRect/>
          <a:stretch/>
        </p:blipFill>
        <p:spPr>
          <a:xfrm>
            <a:off x="775758" y="1610892"/>
            <a:ext cx="1795300" cy="1664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93"/>
        <p:cNvGrpSpPr/>
        <p:nvPr/>
      </p:nvGrpSpPr>
      <p:grpSpPr>
        <a:xfrm>
          <a:off x="0" y="0"/>
          <a:ext cx="0" cy="0"/>
          <a:chOff x="0" y="0"/>
          <a:chExt cx="0" cy="0"/>
        </a:xfrm>
      </p:grpSpPr>
      <p:sp>
        <p:nvSpPr>
          <p:cNvPr id="94" name="Google Shape;94;ga911d54d01_3_33"/>
          <p:cNvSpPr txBox="1">
            <a:spLocks noGrp="1"/>
          </p:cNvSpPr>
          <p:nvPr>
            <p:ph type="title"/>
          </p:nvPr>
        </p:nvSpPr>
        <p:spPr>
          <a:xfrm>
            <a:off x="589100" y="14750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95" name="Google Shape;95;ga911d54d01_3_33"/>
          <p:cNvSpPr txBox="1">
            <a:spLocks noGrp="1"/>
          </p:cNvSpPr>
          <p:nvPr>
            <p:ph type="body" idx="1"/>
          </p:nvPr>
        </p:nvSpPr>
        <p:spPr>
          <a:xfrm>
            <a:off x="589100" y="2597033"/>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96" name="Google Shape;96;ga911d54d01_3_3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ga911d54d01_3_33"/>
          <p:cNvPicPr preferRelativeResize="0"/>
          <p:nvPr/>
        </p:nvPicPr>
        <p:blipFill rotWithShape="1">
          <a:blip r:embed="rId2">
            <a:alphaModFix/>
          </a:blip>
          <a:srcRect r="29952"/>
          <a:stretch/>
        </p:blipFill>
        <p:spPr>
          <a:xfrm rot="-5400000">
            <a:off x="8992533" y="-1258332"/>
            <a:ext cx="1804333" cy="42669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98"/>
        <p:cNvGrpSpPr/>
        <p:nvPr/>
      </p:nvGrpSpPr>
      <p:grpSpPr>
        <a:xfrm>
          <a:off x="0" y="0"/>
          <a:ext cx="0" cy="0"/>
          <a:chOff x="0" y="0"/>
          <a:chExt cx="0" cy="0"/>
        </a:xfrm>
      </p:grpSpPr>
      <p:sp>
        <p:nvSpPr>
          <p:cNvPr id="99" name="Google Shape;99;ga911d54d01_3_55"/>
          <p:cNvSpPr txBox="1">
            <a:spLocks noGrp="1"/>
          </p:cNvSpPr>
          <p:nvPr>
            <p:ph type="title"/>
          </p:nvPr>
        </p:nvSpPr>
        <p:spPr>
          <a:xfrm>
            <a:off x="614833" y="704433"/>
            <a:ext cx="79839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0" name="Google Shape;100;ga911d54d01_3_55"/>
          <p:cNvSpPr txBox="1">
            <a:spLocks noGrp="1"/>
          </p:cNvSpPr>
          <p:nvPr>
            <p:ph type="body" idx="1"/>
          </p:nvPr>
        </p:nvSpPr>
        <p:spPr>
          <a:xfrm>
            <a:off x="614833" y="1840067"/>
            <a:ext cx="9098400" cy="3155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1" name="Google Shape;101;ga911d54d01_3_5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2" name="Google Shape;102;ga911d54d01_3_55"/>
          <p:cNvPicPr preferRelativeResize="0"/>
          <p:nvPr/>
        </p:nvPicPr>
        <p:blipFill rotWithShape="1">
          <a:blip r:embed="rId2">
            <a:alphaModFix/>
          </a:blip>
          <a:srcRect/>
          <a:stretch/>
        </p:blipFill>
        <p:spPr>
          <a:xfrm rot="7969174">
            <a:off x="9021581" y="-1246937"/>
            <a:ext cx="4325706" cy="457820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103"/>
        <p:cNvGrpSpPr/>
        <p:nvPr/>
      </p:nvGrpSpPr>
      <p:grpSpPr>
        <a:xfrm>
          <a:off x="0" y="0"/>
          <a:ext cx="0" cy="0"/>
          <a:chOff x="0" y="0"/>
          <a:chExt cx="0" cy="0"/>
        </a:xfrm>
      </p:grpSpPr>
      <p:sp>
        <p:nvSpPr>
          <p:cNvPr id="104" name="Google Shape;104;ga911d54d01_3_60"/>
          <p:cNvSpPr txBox="1">
            <a:spLocks noGrp="1"/>
          </p:cNvSpPr>
          <p:nvPr>
            <p:ph type="title"/>
          </p:nvPr>
        </p:nvSpPr>
        <p:spPr>
          <a:xfrm>
            <a:off x="614833" y="80321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05" name="Google Shape;105;ga911d54d01_3_60"/>
          <p:cNvSpPr txBox="1">
            <a:spLocks noGrp="1"/>
          </p:cNvSpPr>
          <p:nvPr>
            <p:ph type="body" idx="1"/>
          </p:nvPr>
        </p:nvSpPr>
        <p:spPr>
          <a:xfrm>
            <a:off x="614833" y="1782383"/>
            <a:ext cx="9098400" cy="42723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06" name="Google Shape;106;ga911d54d01_3_6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ga911d54d01_3_60"/>
          <p:cNvPicPr preferRelativeResize="0"/>
          <p:nvPr/>
        </p:nvPicPr>
        <p:blipFill rotWithShape="1">
          <a:blip r:embed="rId2">
            <a:alphaModFix/>
          </a:blip>
          <a:srcRect/>
          <a:stretch/>
        </p:blipFill>
        <p:spPr>
          <a:xfrm rot="7969174">
            <a:off x="9021581" y="-1246937"/>
            <a:ext cx="4325706" cy="457820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108"/>
        <p:cNvGrpSpPr/>
        <p:nvPr/>
      </p:nvGrpSpPr>
      <p:grpSpPr>
        <a:xfrm>
          <a:off x="0" y="0"/>
          <a:ext cx="0" cy="0"/>
          <a:chOff x="0" y="0"/>
          <a:chExt cx="0" cy="0"/>
        </a:xfrm>
      </p:grpSpPr>
      <p:sp>
        <p:nvSpPr>
          <p:cNvPr id="109" name="Google Shape;109;ga911d54d01_3_72"/>
          <p:cNvSpPr txBox="1">
            <a:spLocks noGrp="1"/>
          </p:cNvSpPr>
          <p:nvPr>
            <p:ph type="title"/>
          </p:nvPr>
        </p:nvSpPr>
        <p:spPr>
          <a:xfrm>
            <a:off x="603533" y="6279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0" name="Google Shape;110;ga911d54d01_3_72"/>
          <p:cNvSpPr txBox="1">
            <a:spLocks noGrp="1"/>
          </p:cNvSpPr>
          <p:nvPr>
            <p:ph type="body" idx="1"/>
          </p:nvPr>
        </p:nvSpPr>
        <p:spPr>
          <a:xfrm>
            <a:off x="603533" y="1661000"/>
            <a:ext cx="10709700" cy="37755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11" name="Google Shape;111;ga911d54d01_3_72"/>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ga911d54d01_3_72"/>
          <p:cNvPicPr preferRelativeResize="0"/>
          <p:nvPr/>
        </p:nvPicPr>
        <p:blipFill rotWithShape="1">
          <a:blip r:embed="rId2">
            <a:alphaModFix/>
          </a:blip>
          <a:srcRect/>
          <a:stretch/>
        </p:blipFill>
        <p:spPr>
          <a:xfrm rot="9244261">
            <a:off x="9756087" y="-460848"/>
            <a:ext cx="5225963" cy="5486295"/>
          </a:xfrm>
          <a:prstGeom prst="rect">
            <a:avLst/>
          </a:prstGeom>
          <a:noFill/>
          <a:ln>
            <a:noFill/>
          </a:ln>
        </p:spPr>
      </p:pic>
      <p:pic>
        <p:nvPicPr>
          <p:cNvPr id="113" name="Google Shape;113;ga911d54d01_3_72"/>
          <p:cNvPicPr preferRelativeResize="0"/>
          <p:nvPr/>
        </p:nvPicPr>
        <p:blipFill rotWithShape="1">
          <a:blip r:embed="rId3">
            <a:alphaModFix/>
          </a:blip>
          <a:srcRect b="29001"/>
          <a:stretch/>
        </p:blipFill>
        <p:spPr>
          <a:xfrm>
            <a:off x="204100" y="5451367"/>
            <a:ext cx="3504167" cy="140663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4"/>
        <p:cNvGrpSpPr/>
        <p:nvPr/>
      </p:nvGrpSpPr>
      <p:grpSpPr>
        <a:xfrm>
          <a:off x="0" y="0"/>
          <a:ext cx="0" cy="0"/>
          <a:chOff x="0" y="0"/>
          <a:chExt cx="0" cy="0"/>
        </a:xfrm>
      </p:grpSpPr>
      <p:sp>
        <p:nvSpPr>
          <p:cNvPr id="115" name="Google Shape;115;ga911d54d01_3_7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16" name="Google Shape;116;ga911d54d01_3_78"/>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17" name="Google Shape;117;ga911d54d01_3_78"/>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18" name="Google Shape;118;ga911d54d01_3_78"/>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ga911d54d01_3_83"/>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21" name="Google Shape;121;ga911d54d01_3_8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2"/>
        <p:cNvGrpSpPr/>
        <p:nvPr/>
      </p:nvGrpSpPr>
      <p:grpSpPr>
        <a:xfrm>
          <a:off x="0" y="0"/>
          <a:ext cx="0" cy="0"/>
          <a:chOff x="0" y="0"/>
          <a:chExt cx="0" cy="0"/>
        </a:xfrm>
      </p:grpSpPr>
      <p:sp>
        <p:nvSpPr>
          <p:cNvPr id="123" name="Google Shape;123;ga911d54d01_3_86"/>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124" name="Google Shape;124;ga911d54d01_3_86"/>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125" name="Google Shape;125;ga911d54d01_3_86"/>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ga911d54d01_3_5"/>
          <p:cNvSpPr txBox="1">
            <a:spLocks noGrp="1"/>
          </p:cNvSpPr>
          <p:nvPr>
            <p:ph type="ctrTitle"/>
          </p:nvPr>
        </p:nvSpPr>
        <p:spPr>
          <a:xfrm>
            <a:off x="415600" y="1399167"/>
            <a:ext cx="7229700" cy="27369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rgbClr val="434343"/>
              </a:buClr>
              <a:buSzPts val="4800"/>
              <a:buFont typeface="Montserrat"/>
              <a:buNone/>
              <a:defRPr sz="4800" b="1">
                <a:solidFill>
                  <a:srgbClr val="434343"/>
                </a:solidFill>
                <a:latin typeface="Montserrat"/>
                <a:ea typeface="Montserrat"/>
                <a:cs typeface="Montserrat"/>
                <a:sym typeface="Montserrat"/>
              </a:defRPr>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21" name="Google Shape;21;ga911d54d01_3_5"/>
          <p:cNvSpPr txBox="1">
            <a:spLocks noGrp="1"/>
          </p:cNvSpPr>
          <p:nvPr>
            <p:ph type="subTitle" idx="1"/>
          </p:nvPr>
        </p:nvSpPr>
        <p:spPr>
          <a:xfrm>
            <a:off x="479200" y="4687100"/>
            <a:ext cx="5361300" cy="1056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Font typeface="Lato Light"/>
              <a:buNone/>
              <a:defRPr sz="3700">
                <a:latin typeface="Lato Light"/>
                <a:ea typeface="Lato Light"/>
                <a:cs typeface="Lato Light"/>
                <a:sym typeface="Lato Light"/>
              </a:defRPr>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22" name="Google Shape;22;ga911d54d01_3_5"/>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ga911d54d01_3_5"/>
          <p:cNvPicPr preferRelativeResize="0"/>
          <p:nvPr/>
        </p:nvPicPr>
        <p:blipFill rotWithShape="1">
          <a:blip r:embed="rId2">
            <a:alphaModFix/>
          </a:blip>
          <a:srcRect r="16289" b="29077"/>
          <a:stretch/>
        </p:blipFill>
        <p:spPr>
          <a:xfrm>
            <a:off x="6451200" y="2058233"/>
            <a:ext cx="5740805" cy="4863862"/>
          </a:xfrm>
          <a:prstGeom prst="rect">
            <a:avLst/>
          </a:prstGeom>
          <a:noFill/>
          <a:ln>
            <a:noFill/>
          </a:ln>
        </p:spPr>
      </p:pic>
      <p:pic>
        <p:nvPicPr>
          <p:cNvPr id="24" name="Google Shape;24;ga911d54d01_3_5"/>
          <p:cNvPicPr preferRelativeResize="0"/>
          <p:nvPr/>
        </p:nvPicPr>
        <p:blipFill rotWithShape="1">
          <a:blip r:embed="rId3">
            <a:alphaModFix/>
          </a:blip>
          <a:srcRect/>
          <a:stretch/>
        </p:blipFill>
        <p:spPr>
          <a:xfrm>
            <a:off x="604467" y="775133"/>
            <a:ext cx="3165467" cy="854667"/>
          </a:xfrm>
          <a:prstGeom prst="rect">
            <a:avLst/>
          </a:prstGeom>
          <a:noFill/>
          <a:ln>
            <a:noFill/>
          </a:ln>
        </p:spPr>
      </p:pic>
      <p:pic>
        <p:nvPicPr>
          <p:cNvPr id="25" name="Google Shape;25;ga911d54d01_3_5"/>
          <p:cNvPicPr preferRelativeResize="0"/>
          <p:nvPr/>
        </p:nvPicPr>
        <p:blipFill rotWithShape="1">
          <a:blip r:embed="rId4">
            <a:alphaModFix/>
          </a:blip>
          <a:srcRect/>
          <a:stretch/>
        </p:blipFill>
        <p:spPr>
          <a:xfrm>
            <a:off x="604467" y="4111533"/>
            <a:ext cx="2115945" cy="200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26"/>
        <p:cNvGrpSpPr/>
        <p:nvPr/>
      </p:nvGrpSpPr>
      <p:grpSpPr>
        <a:xfrm>
          <a:off x="0" y="0"/>
          <a:ext cx="0" cy="0"/>
          <a:chOff x="0" y="0"/>
          <a:chExt cx="0" cy="0"/>
        </a:xfrm>
      </p:grpSpPr>
      <p:sp>
        <p:nvSpPr>
          <p:cNvPr id="127" name="Google Shape;127;ga911d54d01_3_9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128" name="Google Shape;128;ga911d54d01_3_9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ga911d54d01_3_90"/>
          <p:cNvPicPr preferRelativeResize="0"/>
          <p:nvPr/>
        </p:nvPicPr>
        <p:blipFill rotWithShape="1">
          <a:blip r:embed="rId2">
            <a:alphaModFix/>
          </a:blip>
          <a:srcRect/>
          <a:stretch/>
        </p:blipFill>
        <p:spPr>
          <a:xfrm>
            <a:off x="853067" y="4495700"/>
            <a:ext cx="2751433" cy="2606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ga911d54d01_3_9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a911d54d01_3_9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133" name="Google Shape;133;ga911d54d01_3_9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4" name="Google Shape;134;ga911d54d01_3_9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135" name="Google Shape;135;ga911d54d01_3_94"/>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ga911d54d01_3_10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138" name="Google Shape;138;ga911d54d01_3_10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139" name="Google Shape;139;ga911d54d01_3_103"/>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40"/>
        <p:cNvGrpSpPr/>
        <p:nvPr/>
      </p:nvGrpSpPr>
      <p:grpSpPr>
        <a:xfrm>
          <a:off x="0" y="0"/>
          <a:ext cx="0" cy="0"/>
          <a:chOff x="0" y="0"/>
          <a:chExt cx="0" cy="0"/>
        </a:xfrm>
      </p:grpSpPr>
      <p:pic>
        <p:nvPicPr>
          <p:cNvPr id="141" name="Google Shape;141;ga911d54d01_3_117"/>
          <p:cNvPicPr preferRelativeResize="0"/>
          <p:nvPr/>
        </p:nvPicPr>
        <p:blipFill rotWithShape="1">
          <a:blip r:embed="rId2">
            <a:alphaModFix/>
          </a:blip>
          <a:srcRect/>
          <a:stretch/>
        </p:blipFill>
        <p:spPr>
          <a:xfrm rot="1967867">
            <a:off x="702874" y="2338147"/>
            <a:ext cx="2462921" cy="2606677"/>
          </a:xfrm>
          <a:prstGeom prst="rect">
            <a:avLst/>
          </a:prstGeom>
          <a:noFill/>
          <a:ln>
            <a:noFill/>
          </a:ln>
        </p:spPr>
      </p:pic>
      <p:pic>
        <p:nvPicPr>
          <p:cNvPr id="142" name="Google Shape;142;ga911d54d01_3_117"/>
          <p:cNvPicPr preferRelativeResize="0"/>
          <p:nvPr/>
        </p:nvPicPr>
        <p:blipFill rotWithShape="1">
          <a:blip r:embed="rId3">
            <a:alphaModFix/>
          </a:blip>
          <a:srcRect/>
          <a:stretch/>
        </p:blipFill>
        <p:spPr>
          <a:xfrm rot="-7572285">
            <a:off x="3431767" y="2355817"/>
            <a:ext cx="2449331" cy="2571355"/>
          </a:xfrm>
          <a:prstGeom prst="rect">
            <a:avLst/>
          </a:prstGeom>
          <a:noFill/>
          <a:ln>
            <a:noFill/>
          </a:ln>
        </p:spPr>
      </p:pic>
      <p:pic>
        <p:nvPicPr>
          <p:cNvPr id="143" name="Google Shape;143;ga911d54d01_3_117"/>
          <p:cNvPicPr preferRelativeResize="0"/>
          <p:nvPr/>
        </p:nvPicPr>
        <p:blipFill rotWithShape="1">
          <a:blip r:embed="rId3">
            <a:alphaModFix/>
          </a:blip>
          <a:srcRect/>
          <a:stretch/>
        </p:blipFill>
        <p:spPr>
          <a:xfrm rot="1373656">
            <a:off x="8907232" y="2386199"/>
            <a:ext cx="2449333" cy="2571357"/>
          </a:xfrm>
          <a:prstGeom prst="rect">
            <a:avLst/>
          </a:prstGeom>
          <a:noFill/>
          <a:ln>
            <a:noFill/>
          </a:ln>
        </p:spPr>
      </p:pic>
      <p:pic>
        <p:nvPicPr>
          <p:cNvPr id="144" name="Google Shape;144;ga911d54d01_3_117"/>
          <p:cNvPicPr preferRelativeResize="0"/>
          <p:nvPr/>
        </p:nvPicPr>
        <p:blipFill rotWithShape="1">
          <a:blip r:embed="rId2">
            <a:alphaModFix/>
          </a:blip>
          <a:srcRect/>
          <a:stretch/>
        </p:blipFill>
        <p:spPr>
          <a:xfrm rot="-9110200">
            <a:off x="6114208" y="2338144"/>
            <a:ext cx="2462918" cy="2606678"/>
          </a:xfrm>
          <a:prstGeom prst="rect">
            <a:avLst/>
          </a:prstGeom>
          <a:noFill/>
          <a:ln>
            <a:noFill/>
          </a:ln>
        </p:spPr>
      </p:pic>
      <p:sp>
        <p:nvSpPr>
          <p:cNvPr id="145" name="Google Shape;145;ga911d54d01_3_117"/>
          <p:cNvSpPr txBox="1">
            <a:spLocks noGrp="1"/>
          </p:cNvSpPr>
          <p:nvPr>
            <p:ph type="title"/>
          </p:nvPr>
        </p:nvSpPr>
        <p:spPr>
          <a:xfrm>
            <a:off x="992600" y="11152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46"/>
        <p:cNvGrpSpPr/>
        <p:nvPr/>
      </p:nvGrpSpPr>
      <p:grpSpPr>
        <a:xfrm>
          <a:off x="0" y="0"/>
          <a:ext cx="0" cy="0"/>
          <a:chOff x="0" y="0"/>
          <a:chExt cx="0" cy="0"/>
        </a:xfrm>
      </p:grpSpPr>
      <p:pic>
        <p:nvPicPr>
          <p:cNvPr id="147" name="Google Shape;147;ga911d54d01_3_123"/>
          <p:cNvPicPr preferRelativeResize="0"/>
          <p:nvPr/>
        </p:nvPicPr>
        <p:blipFill rotWithShape="1">
          <a:blip r:embed="rId2">
            <a:alphaModFix/>
          </a:blip>
          <a:srcRect/>
          <a:stretch/>
        </p:blipFill>
        <p:spPr>
          <a:xfrm>
            <a:off x="0" y="0"/>
            <a:ext cx="12192000" cy="6919067"/>
          </a:xfrm>
          <a:prstGeom prst="rect">
            <a:avLst/>
          </a:prstGeom>
          <a:noFill/>
          <a:ln>
            <a:noFill/>
          </a:ln>
        </p:spPr>
      </p:pic>
      <p:pic>
        <p:nvPicPr>
          <p:cNvPr id="148" name="Google Shape;148;ga911d54d01_3_123"/>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149" name="Google Shape;149;ga911d54d01_3_123"/>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50"/>
        <p:cNvGrpSpPr/>
        <p:nvPr/>
      </p:nvGrpSpPr>
      <p:grpSpPr>
        <a:xfrm>
          <a:off x="0" y="0"/>
          <a:ext cx="0" cy="0"/>
          <a:chOff x="0" y="0"/>
          <a:chExt cx="0" cy="0"/>
        </a:xfrm>
      </p:grpSpPr>
      <p:pic>
        <p:nvPicPr>
          <p:cNvPr id="151" name="Google Shape;151;ga911d54d01_3_127"/>
          <p:cNvPicPr preferRelativeResize="0"/>
          <p:nvPr/>
        </p:nvPicPr>
        <p:blipFill rotWithShape="1">
          <a:blip r:embed="rId2">
            <a:alphaModFix/>
          </a:blip>
          <a:srcRect/>
          <a:stretch/>
        </p:blipFill>
        <p:spPr>
          <a:xfrm rot="5400000">
            <a:off x="2661967" y="-2661967"/>
            <a:ext cx="6902533" cy="12226467"/>
          </a:xfrm>
          <a:prstGeom prst="rect">
            <a:avLst/>
          </a:prstGeom>
          <a:noFill/>
          <a:ln>
            <a:noFill/>
          </a:ln>
        </p:spPr>
      </p:pic>
      <p:pic>
        <p:nvPicPr>
          <p:cNvPr id="152" name="Google Shape;152;ga911d54d01_3_127"/>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153" name="Google Shape;153;ga911d54d01_3_127"/>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54"/>
        <p:cNvGrpSpPr/>
        <p:nvPr/>
      </p:nvGrpSpPr>
      <p:grpSpPr>
        <a:xfrm>
          <a:off x="0" y="0"/>
          <a:ext cx="0" cy="0"/>
          <a:chOff x="0" y="0"/>
          <a:chExt cx="0" cy="0"/>
        </a:xfrm>
      </p:grpSpPr>
      <p:pic>
        <p:nvPicPr>
          <p:cNvPr id="155" name="Google Shape;155;ga911d54d01_3_131"/>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6" name="Google Shape;156;ga911d54d01_3_131"/>
          <p:cNvPicPr preferRelativeResize="0"/>
          <p:nvPr/>
        </p:nvPicPr>
        <p:blipFill rotWithShape="1">
          <a:blip r:embed="rId3">
            <a:alphaModFix/>
          </a:blip>
          <a:srcRect/>
          <a:stretch/>
        </p:blipFill>
        <p:spPr>
          <a:xfrm>
            <a:off x="7132985" y="2152667"/>
            <a:ext cx="6862560" cy="6857997"/>
          </a:xfrm>
          <a:prstGeom prst="rect">
            <a:avLst/>
          </a:prstGeom>
          <a:noFill/>
          <a:ln>
            <a:noFill/>
          </a:ln>
        </p:spPr>
      </p:pic>
      <p:sp>
        <p:nvSpPr>
          <p:cNvPr id="157" name="Google Shape;157;ga911d54d01_3_131"/>
          <p:cNvSpPr txBox="1">
            <a:spLocks noGrp="1"/>
          </p:cNvSpPr>
          <p:nvPr>
            <p:ph type="title"/>
          </p:nvPr>
        </p:nvSpPr>
        <p:spPr>
          <a:xfrm>
            <a:off x="415600" y="3003500"/>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FFFFFF"/>
              </a:buClr>
              <a:buSzPts val="3700"/>
              <a:buNone/>
              <a:defRPr>
                <a:solidFill>
                  <a:srgbClr val="FFFFFF"/>
                </a:solidFill>
              </a:defRPr>
            </a:lvl1pPr>
            <a:lvl2pPr lvl="1" algn="l">
              <a:lnSpc>
                <a:spcPct val="100000"/>
              </a:lnSpc>
              <a:spcBef>
                <a:spcPts val="0"/>
              </a:spcBef>
              <a:spcAft>
                <a:spcPts val="0"/>
              </a:spcAft>
              <a:buSzPts val="3700"/>
              <a:buNone/>
              <a:defRPr>
                <a:latin typeface="Lato"/>
                <a:ea typeface="Lato"/>
                <a:cs typeface="Lato"/>
                <a:sym typeface="Lato"/>
              </a:defRPr>
            </a:lvl2pPr>
            <a:lvl3pPr lvl="2" algn="l">
              <a:lnSpc>
                <a:spcPct val="100000"/>
              </a:lnSpc>
              <a:spcBef>
                <a:spcPts val="0"/>
              </a:spcBef>
              <a:spcAft>
                <a:spcPts val="0"/>
              </a:spcAft>
              <a:buSzPts val="3700"/>
              <a:buNone/>
              <a:defRPr>
                <a:latin typeface="Lato"/>
                <a:ea typeface="Lato"/>
                <a:cs typeface="Lato"/>
                <a:sym typeface="Lato"/>
              </a:defRPr>
            </a:lvl3pPr>
            <a:lvl4pPr lvl="3" algn="l">
              <a:lnSpc>
                <a:spcPct val="100000"/>
              </a:lnSpc>
              <a:spcBef>
                <a:spcPts val="0"/>
              </a:spcBef>
              <a:spcAft>
                <a:spcPts val="0"/>
              </a:spcAft>
              <a:buSzPts val="3700"/>
              <a:buNone/>
              <a:defRPr>
                <a:latin typeface="Lato"/>
                <a:ea typeface="Lato"/>
                <a:cs typeface="Lato"/>
                <a:sym typeface="Lato"/>
              </a:defRPr>
            </a:lvl4pPr>
            <a:lvl5pPr lvl="4" algn="l">
              <a:lnSpc>
                <a:spcPct val="100000"/>
              </a:lnSpc>
              <a:spcBef>
                <a:spcPts val="0"/>
              </a:spcBef>
              <a:spcAft>
                <a:spcPts val="0"/>
              </a:spcAft>
              <a:buSzPts val="3700"/>
              <a:buNone/>
              <a:defRPr>
                <a:latin typeface="Lato"/>
                <a:ea typeface="Lato"/>
                <a:cs typeface="Lato"/>
                <a:sym typeface="Lato"/>
              </a:defRPr>
            </a:lvl5pPr>
            <a:lvl6pPr lvl="5" algn="l">
              <a:lnSpc>
                <a:spcPct val="100000"/>
              </a:lnSpc>
              <a:spcBef>
                <a:spcPts val="0"/>
              </a:spcBef>
              <a:spcAft>
                <a:spcPts val="0"/>
              </a:spcAft>
              <a:buSzPts val="3700"/>
              <a:buNone/>
              <a:defRPr>
                <a:latin typeface="Lato"/>
                <a:ea typeface="Lato"/>
                <a:cs typeface="Lato"/>
                <a:sym typeface="Lato"/>
              </a:defRPr>
            </a:lvl6pPr>
            <a:lvl7pPr lvl="6" algn="l">
              <a:lnSpc>
                <a:spcPct val="100000"/>
              </a:lnSpc>
              <a:spcBef>
                <a:spcPts val="0"/>
              </a:spcBef>
              <a:spcAft>
                <a:spcPts val="0"/>
              </a:spcAft>
              <a:buSzPts val="3700"/>
              <a:buNone/>
              <a:defRPr>
                <a:latin typeface="Lato"/>
                <a:ea typeface="Lato"/>
                <a:cs typeface="Lato"/>
                <a:sym typeface="Lato"/>
              </a:defRPr>
            </a:lvl7pPr>
            <a:lvl8pPr lvl="7" algn="l">
              <a:lnSpc>
                <a:spcPct val="100000"/>
              </a:lnSpc>
              <a:spcBef>
                <a:spcPts val="0"/>
              </a:spcBef>
              <a:spcAft>
                <a:spcPts val="0"/>
              </a:spcAft>
              <a:buSzPts val="3700"/>
              <a:buNone/>
              <a:defRPr>
                <a:latin typeface="Lato"/>
                <a:ea typeface="Lato"/>
                <a:cs typeface="Lato"/>
                <a:sym typeface="Lato"/>
              </a:defRPr>
            </a:lvl8pPr>
            <a:lvl9pPr lvl="8" algn="l">
              <a:lnSpc>
                <a:spcPct val="100000"/>
              </a:lnSpc>
              <a:spcBef>
                <a:spcPts val="0"/>
              </a:spcBef>
              <a:spcAft>
                <a:spcPts val="0"/>
              </a:spcAft>
              <a:buSzPts val="3700"/>
              <a:buNone/>
              <a:defRPr>
                <a:latin typeface="Lato"/>
                <a:ea typeface="Lato"/>
                <a:cs typeface="Lato"/>
                <a:sym typeface="Lato"/>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ga911d54d01_3_1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60" name="Google Shape;160;ga911d54d01_3_14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61" name="Google Shape;161;ga911d54d01_3_1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ga911d54d01_3_1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ga911d54d01_3_1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415600" y="1399167"/>
            <a:ext cx="7229600" cy="27368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Arial"/>
              <a:buNone/>
              <a:defRPr sz="4800" b="1">
                <a:solidFill>
                  <a:srgbClr val="434343"/>
                </a:solidFill>
                <a:latin typeface="Arial"/>
                <a:ea typeface="Arial"/>
                <a:cs typeface="Arial"/>
                <a:sym typeface="Aria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479200" y="4687100"/>
            <a:ext cx="5361200" cy="105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Arial"/>
              <a:buNone/>
              <a:defRPr sz="3733">
                <a:latin typeface="Arial"/>
                <a:ea typeface="Arial"/>
                <a:cs typeface="Arial"/>
                <a:sym typeface="Aria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4" name="Google Shape;14;p2"/>
          <p:cNvPicPr preferRelativeResize="0"/>
          <p:nvPr/>
        </p:nvPicPr>
        <p:blipFill rotWithShape="1">
          <a:blip r:embed="rId2">
            <a:alphaModFix/>
          </a:blip>
          <a:srcRect r="16289" b="29078"/>
          <a:stretch/>
        </p:blipFill>
        <p:spPr>
          <a:xfrm>
            <a:off x="6451201" y="2058233"/>
            <a:ext cx="5740804" cy="4863864"/>
          </a:xfrm>
          <a:prstGeom prst="rect">
            <a:avLst/>
          </a:prstGeom>
          <a:noFill/>
          <a:ln>
            <a:noFill/>
          </a:ln>
        </p:spPr>
      </p:pic>
      <p:pic>
        <p:nvPicPr>
          <p:cNvPr id="15" name="Google Shape;15;p2"/>
          <p:cNvPicPr preferRelativeResize="0"/>
          <p:nvPr/>
        </p:nvPicPr>
        <p:blipFill>
          <a:blip r:embed="rId3">
            <a:alphaModFix/>
          </a:blip>
          <a:stretch>
            <a:fillRect/>
          </a:stretch>
        </p:blipFill>
        <p:spPr>
          <a:xfrm>
            <a:off x="604467" y="775133"/>
            <a:ext cx="3165467" cy="854667"/>
          </a:xfrm>
          <a:prstGeom prst="rect">
            <a:avLst/>
          </a:prstGeom>
          <a:noFill/>
          <a:ln>
            <a:noFill/>
          </a:ln>
        </p:spPr>
      </p:pic>
      <p:pic>
        <p:nvPicPr>
          <p:cNvPr id="16" name="Google Shape;16;p2"/>
          <p:cNvPicPr preferRelativeResize="0"/>
          <p:nvPr/>
        </p:nvPicPr>
        <p:blipFill>
          <a:blip r:embed="rId4">
            <a:alphaModFix/>
          </a:blip>
          <a:stretch>
            <a:fillRect/>
          </a:stretch>
        </p:blipFill>
        <p:spPr>
          <a:xfrm>
            <a:off x="604467" y="4111533"/>
            <a:ext cx="2115944" cy="200400"/>
          </a:xfrm>
          <a:prstGeom prst="rect">
            <a:avLst/>
          </a:prstGeom>
          <a:noFill/>
          <a:ln>
            <a:noFill/>
          </a:ln>
        </p:spPr>
      </p:pic>
    </p:spTree>
    <p:extLst>
      <p:ext uri="{BB962C8B-B14F-4D97-AF65-F5344CB8AC3E}">
        <p14:creationId xmlns:p14="http://schemas.microsoft.com/office/powerpoint/2010/main" val="339240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0" name="Google Shape;20;p3"/>
          <p:cNvPicPr preferRelativeResize="0"/>
          <p:nvPr/>
        </p:nvPicPr>
        <p:blipFill>
          <a:blip r:embed="rId2">
            <a:alphaModFix/>
          </a:blip>
          <a:stretch>
            <a:fillRect/>
          </a:stretch>
        </p:blipFill>
        <p:spPr>
          <a:xfrm>
            <a:off x="4720284" y="3990200"/>
            <a:ext cx="2751432" cy="260600"/>
          </a:xfrm>
          <a:prstGeom prst="rect">
            <a:avLst/>
          </a:prstGeom>
          <a:noFill/>
          <a:ln>
            <a:noFill/>
          </a:ln>
        </p:spPr>
      </p:pic>
    </p:spTree>
    <p:extLst>
      <p:ext uri="{BB962C8B-B14F-4D97-AF65-F5344CB8AC3E}">
        <p14:creationId xmlns:p14="http://schemas.microsoft.com/office/powerpoint/2010/main" val="3714312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
        <p:cNvGrpSpPr/>
        <p:nvPr/>
      </p:nvGrpSpPr>
      <p:grpSpPr>
        <a:xfrm>
          <a:off x="0" y="0"/>
          <a:ext cx="0" cy="0"/>
          <a:chOff x="0" y="0"/>
          <a:chExt cx="0" cy="0"/>
        </a:xfrm>
      </p:grpSpPr>
      <p:sp>
        <p:nvSpPr>
          <p:cNvPr id="27" name="Google Shape;27;ga911d54d01_3_13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a911d54d01_3_13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2100"/>
              </a:spcBef>
              <a:spcAft>
                <a:spcPts val="0"/>
              </a:spcAft>
              <a:buClr>
                <a:schemeClr val="dk1"/>
              </a:buClr>
              <a:buSzPts val="2000"/>
              <a:buNone/>
              <a:defRPr sz="2000" b="1"/>
            </a:lvl2pPr>
            <a:lvl3pPr marL="1371600" lvl="2" indent="-228600" algn="l">
              <a:lnSpc>
                <a:spcPct val="90000"/>
              </a:lnSpc>
              <a:spcBef>
                <a:spcPts val="2100"/>
              </a:spcBef>
              <a:spcAft>
                <a:spcPts val="0"/>
              </a:spcAft>
              <a:buClr>
                <a:schemeClr val="dk1"/>
              </a:buClr>
              <a:buSzPts val="1800"/>
              <a:buNone/>
              <a:defRPr sz="1800" b="1"/>
            </a:lvl3pPr>
            <a:lvl4pPr marL="1828800" lvl="3" indent="-228600" algn="l">
              <a:lnSpc>
                <a:spcPct val="90000"/>
              </a:lnSpc>
              <a:spcBef>
                <a:spcPts val="2100"/>
              </a:spcBef>
              <a:spcAft>
                <a:spcPts val="0"/>
              </a:spcAft>
              <a:buClr>
                <a:schemeClr val="dk1"/>
              </a:buClr>
              <a:buSzPts val="1600"/>
              <a:buNone/>
              <a:defRPr sz="1600" b="1"/>
            </a:lvl4pPr>
            <a:lvl5pPr marL="2286000" lvl="4" indent="-228600" algn="l">
              <a:lnSpc>
                <a:spcPct val="90000"/>
              </a:lnSpc>
              <a:spcBef>
                <a:spcPts val="2100"/>
              </a:spcBef>
              <a:spcAft>
                <a:spcPts val="0"/>
              </a:spcAft>
              <a:buClr>
                <a:schemeClr val="dk1"/>
              </a:buClr>
              <a:buSzPts val="1600"/>
              <a:buNone/>
              <a:defRPr sz="1600" b="1"/>
            </a:lvl5pPr>
            <a:lvl6pPr marL="2743200" lvl="5" indent="-228600" algn="l">
              <a:lnSpc>
                <a:spcPct val="90000"/>
              </a:lnSpc>
              <a:spcBef>
                <a:spcPts val="2100"/>
              </a:spcBef>
              <a:spcAft>
                <a:spcPts val="0"/>
              </a:spcAft>
              <a:buClr>
                <a:schemeClr val="dk1"/>
              </a:buClr>
              <a:buSzPts val="1600"/>
              <a:buNone/>
              <a:defRPr sz="1600" b="1"/>
            </a:lvl6pPr>
            <a:lvl7pPr marL="3200400" lvl="6" indent="-228600" algn="l">
              <a:lnSpc>
                <a:spcPct val="90000"/>
              </a:lnSpc>
              <a:spcBef>
                <a:spcPts val="2100"/>
              </a:spcBef>
              <a:spcAft>
                <a:spcPts val="0"/>
              </a:spcAft>
              <a:buClr>
                <a:schemeClr val="dk1"/>
              </a:buClr>
              <a:buSzPts val="1600"/>
              <a:buNone/>
              <a:defRPr sz="1600" b="1"/>
            </a:lvl7pPr>
            <a:lvl8pPr marL="3657600" lvl="7" indent="-228600" algn="l">
              <a:lnSpc>
                <a:spcPct val="90000"/>
              </a:lnSpc>
              <a:spcBef>
                <a:spcPts val="2100"/>
              </a:spcBef>
              <a:spcAft>
                <a:spcPts val="0"/>
              </a:spcAft>
              <a:buClr>
                <a:schemeClr val="dk1"/>
              </a:buClr>
              <a:buSzPts val="1600"/>
              <a:buNone/>
              <a:defRPr sz="1600" b="1"/>
            </a:lvl8pPr>
            <a:lvl9pPr marL="4114800" lvl="8" indent="-228600" algn="l">
              <a:lnSpc>
                <a:spcPct val="90000"/>
              </a:lnSpc>
              <a:spcBef>
                <a:spcPts val="2100"/>
              </a:spcBef>
              <a:spcAft>
                <a:spcPts val="2100"/>
              </a:spcAft>
              <a:buClr>
                <a:schemeClr val="dk1"/>
              </a:buClr>
              <a:buSzPts val="1600"/>
              <a:buNone/>
              <a:defRPr sz="1600" b="1"/>
            </a:lvl9pPr>
          </a:lstStyle>
          <a:p>
            <a:endParaRPr/>
          </a:p>
        </p:txBody>
      </p:sp>
      <p:sp>
        <p:nvSpPr>
          <p:cNvPr id="29" name="Google Shape;29;ga911d54d01_3_13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30" name="Google Shape;30;ga911d54d01_3_13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2100"/>
              </a:spcBef>
              <a:spcAft>
                <a:spcPts val="0"/>
              </a:spcAft>
              <a:buClr>
                <a:schemeClr val="dk1"/>
              </a:buClr>
              <a:buSzPts val="2000"/>
              <a:buNone/>
              <a:defRPr sz="2000" b="1"/>
            </a:lvl2pPr>
            <a:lvl3pPr marL="1371600" lvl="2" indent="-228600" algn="l">
              <a:lnSpc>
                <a:spcPct val="90000"/>
              </a:lnSpc>
              <a:spcBef>
                <a:spcPts val="2100"/>
              </a:spcBef>
              <a:spcAft>
                <a:spcPts val="0"/>
              </a:spcAft>
              <a:buClr>
                <a:schemeClr val="dk1"/>
              </a:buClr>
              <a:buSzPts val="1800"/>
              <a:buNone/>
              <a:defRPr sz="1800" b="1"/>
            </a:lvl3pPr>
            <a:lvl4pPr marL="1828800" lvl="3" indent="-228600" algn="l">
              <a:lnSpc>
                <a:spcPct val="90000"/>
              </a:lnSpc>
              <a:spcBef>
                <a:spcPts val="2100"/>
              </a:spcBef>
              <a:spcAft>
                <a:spcPts val="0"/>
              </a:spcAft>
              <a:buClr>
                <a:schemeClr val="dk1"/>
              </a:buClr>
              <a:buSzPts val="1600"/>
              <a:buNone/>
              <a:defRPr sz="1600" b="1"/>
            </a:lvl4pPr>
            <a:lvl5pPr marL="2286000" lvl="4" indent="-228600" algn="l">
              <a:lnSpc>
                <a:spcPct val="90000"/>
              </a:lnSpc>
              <a:spcBef>
                <a:spcPts val="2100"/>
              </a:spcBef>
              <a:spcAft>
                <a:spcPts val="0"/>
              </a:spcAft>
              <a:buClr>
                <a:schemeClr val="dk1"/>
              </a:buClr>
              <a:buSzPts val="1600"/>
              <a:buNone/>
              <a:defRPr sz="1600" b="1"/>
            </a:lvl5pPr>
            <a:lvl6pPr marL="2743200" lvl="5" indent="-228600" algn="l">
              <a:lnSpc>
                <a:spcPct val="90000"/>
              </a:lnSpc>
              <a:spcBef>
                <a:spcPts val="2100"/>
              </a:spcBef>
              <a:spcAft>
                <a:spcPts val="0"/>
              </a:spcAft>
              <a:buClr>
                <a:schemeClr val="dk1"/>
              </a:buClr>
              <a:buSzPts val="1600"/>
              <a:buNone/>
              <a:defRPr sz="1600" b="1"/>
            </a:lvl6pPr>
            <a:lvl7pPr marL="3200400" lvl="6" indent="-228600" algn="l">
              <a:lnSpc>
                <a:spcPct val="90000"/>
              </a:lnSpc>
              <a:spcBef>
                <a:spcPts val="2100"/>
              </a:spcBef>
              <a:spcAft>
                <a:spcPts val="0"/>
              </a:spcAft>
              <a:buClr>
                <a:schemeClr val="dk1"/>
              </a:buClr>
              <a:buSzPts val="1600"/>
              <a:buNone/>
              <a:defRPr sz="1600" b="1"/>
            </a:lvl7pPr>
            <a:lvl8pPr marL="3657600" lvl="7" indent="-228600" algn="l">
              <a:lnSpc>
                <a:spcPct val="90000"/>
              </a:lnSpc>
              <a:spcBef>
                <a:spcPts val="2100"/>
              </a:spcBef>
              <a:spcAft>
                <a:spcPts val="0"/>
              </a:spcAft>
              <a:buClr>
                <a:schemeClr val="dk1"/>
              </a:buClr>
              <a:buSzPts val="1600"/>
              <a:buNone/>
              <a:defRPr sz="1600" b="1"/>
            </a:lvl8pPr>
            <a:lvl9pPr marL="4114800" lvl="8" indent="-228600" algn="l">
              <a:lnSpc>
                <a:spcPct val="90000"/>
              </a:lnSpc>
              <a:spcBef>
                <a:spcPts val="2100"/>
              </a:spcBef>
              <a:spcAft>
                <a:spcPts val="2100"/>
              </a:spcAft>
              <a:buClr>
                <a:schemeClr val="dk1"/>
              </a:buClr>
              <a:buSzPts val="1600"/>
              <a:buNone/>
              <a:defRPr sz="1600" b="1"/>
            </a:lvl9pPr>
          </a:lstStyle>
          <a:p>
            <a:endParaRPr/>
          </a:p>
        </p:txBody>
      </p:sp>
      <p:sp>
        <p:nvSpPr>
          <p:cNvPr id="31" name="Google Shape;31;ga911d54d01_3_13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32" name="Google Shape;32;ga911d54d01_3_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Google Shape;33;ga911d54d01_3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4" name="Google Shape;34;ga911d54d01_3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066800" y="9890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1066800" y="2141133"/>
            <a:ext cx="9310400" cy="39508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4" name="Google Shape;24;p4"/>
          <p:cNvSpPr txBox="1">
            <a:spLocks noGrp="1"/>
          </p:cNvSpPr>
          <p:nvPr>
            <p:ph type="sldNum" idx="12"/>
          </p:nvPr>
        </p:nvSpPr>
        <p:spPr>
          <a:xfrm>
            <a:off x="10919837"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25" name="Google Shape;25;p4"/>
          <p:cNvPicPr preferRelativeResize="0"/>
          <p:nvPr/>
        </p:nvPicPr>
        <p:blipFill rotWithShape="1">
          <a:blip r:embed="rId2">
            <a:alphaModFix/>
          </a:blip>
          <a:srcRect r="25160"/>
          <a:stretch/>
        </p:blipFill>
        <p:spPr>
          <a:xfrm>
            <a:off x="10486737" y="2803701"/>
            <a:ext cx="1705265" cy="3774532"/>
          </a:xfrm>
          <a:prstGeom prst="rect">
            <a:avLst/>
          </a:prstGeom>
          <a:noFill/>
          <a:ln>
            <a:noFill/>
          </a:ln>
        </p:spPr>
      </p:pic>
      <p:pic>
        <p:nvPicPr>
          <p:cNvPr id="26" name="Google Shape;26;p4"/>
          <p:cNvPicPr preferRelativeResize="0"/>
          <p:nvPr/>
        </p:nvPicPr>
        <p:blipFill>
          <a:blip r:embed="rId3">
            <a:alphaModFix/>
          </a:blip>
          <a:stretch>
            <a:fillRect/>
          </a:stretch>
        </p:blipFill>
        <p:spPr>
          <a:xfrm>
            <a:off x="1398433" y="1730467"/>
            <a:ext cx="1716835" cy="176071"/>
          </a:xfrm>
          <a:prstGeom prst="rect">
            <a:avLst/>
          </a:prstGeom>
          <a:noFill/>
          <a:ln>
            <a:noFill/>
          </a:ln>
        </p:spPr>
      </p:pic>
    </p:spTree>
    <p:extLst>
      <p:ext uri="{BB962C8B-B14F-4D97-AF65-F5344CB8AC3E}">
        <p14:creationId xmlns:p14="http://schemas.microsoft.com/office/powerpoint/2010/main" val="1410744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1066800" y="9890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1066800" y="2141133"/>
            <a:ext cx="9310400" cy="395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0" name="Google Shape;30;p5"/>
          <p:cNvSpPr txBox="1">
            <a:spLocks noGrp="1"/>
          </p:cNvSpPr>
          <p:nvPr>
            <p:ph type="sldNum" idx="12"/>
          </p:nvPr>
        </p:nvSpPr>
        <p:spPr>
          <a:xfrm>
            <a:off x="10919837"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1" name="Google Shape;31;p5"/>
          <p:cNvPicPr preferRelativeResize="0"/>
          <p:nvPr/>
        </p:nvPicPr>
        <p:blipFill rotWithShape="1">
          <a:blip r:embed="rId2">
            <a:alphaModFix/>
          </a:blip>
          <a:srcRect r="25160"/>
          <a:stretch/>
        </p:blipFill>
        <p:spPr>
          <a:xfrm>
            <a:off x="10486737" y="2803701"/>
            <a:ext cx="1705265" cy="3774532"/>
          </a:xfrm>
          <a:prstGeom prst="rect">
            <a:avLst/>
          </a:prstGeom>
          <a:noFill/>
          <a:ln>
            <a:noFill/>
          </a:ln>
        </p:spPr>
      </p:pic>
    </p:spTree>
    <p:extLst>
      <p:ext uri="{BB962C8B-B14F-4D97-AF65-F5344CB8AC3E}">
        <p14:creationId xmlns:p14="http://schemas.microsoft.com/office/powerpoint/2010/main" val="260331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10567" y="14749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1318833" y="2596933"/>
            <a:ext cx="9906400" cy="3494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5" name="Google Shape;35;p6"/>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6" name="Google Shape;36;p6"/>
          <p:cNvPicPr preferRelativeResize="0"/>
          <p:nvPr/>
        </p:nvPicPr>
        <p:blipFill rotWithShape="1">
          <a:blip r:embed="rId2">
            <a:alphaModFix/>
          </a:blip>
          <a:srcRect r="29952"/>
          <a:stretch/>
        </p:blipFill>
        <p:spPr>
          <a:xfrm rot="-5400000">
            <a:off x="8992534" y="-1258332"/>
            <a:ext cx="1804332" cy="4266999"/>
          </a:xfrm>
          <a:prstGeom prst="rect">
            <a:avLst/>
          </a:prstGeom>
          <a:noFill/>
          <a:ln>
            <a:noFill/>
          </a:ln>
        </p:spPr>
      </p:pic>
      <p:pic>
        <p:nvPicPr>
          <p:cNvPr id="37" name="Google Shape;37;p6"/>
          <p:cNvPicPr preferRelativeResize="0"/>
          <p:nvPr/>
        </p:nvPicPr>
        <p:blipFill>
          <a:blip r:embed="rId3">
            <a:alphaModFix/>
          </a:blip>
          <a:stretch>
            <a:fillRect/>
          </a:stretch>
        </p:blipFill>
        <p:spPr>
          <a:xfrm>
            <a:off x="1318834" y="2238568"/>
            <a:ext cx="1795300" cy="166433"/>
          </a:xfrm>
          <a:prstGeom prst="rect">
            <a:avLst/>
          </a:prstGeom>
          <a:noFill/>
          <a:ln>
            <a:noFill/>
          </a:ln>
        </p:spPr>
      </p:pic>
    </p:spTree>
    <p:extLst>
      <p:ext uri="{BB962C8B-B14F-4D97-AF65-F5344CB8AC3E}">
        <p14:creationId xmlns:p14="http://schemas.microsoft.com/office/powerpoint/2010/main" val="3618027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2">
  <p:cSld name="Title and body 1 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589100" y="14750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589100" y="2597033"/>
            <a:ext cx="9906400" cy="3494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42" name="Google Shape;42;p7"/>
          <p:cNvPicPr preferRelativeResize="0"/>
          <p:nvPr/>
        </p:nvPicPr>
        <p:blipFill rotWithShape="1">
          <a:blip r:embed="rId2">
            <a:alphaModFix/>
          </a:blip>
          <a:srcRect r="29952"/>
          <a:stretch/>
        </p:blipFill>
        <p:spPr>
          <a:xfrm rot="-5400000">
            <a:off x="8992534" y="-1258332"/>
            <a:ext cx="1804332" cy="4266999"/>
          </a:xfrm>
          <a:prstGeom prst="rect">
            <a:avLst/>
          </a:prstGeom>
          <a:noFill/>
          <a:ln>
            <a:noFill/>
          </a:ln>
        </p:spPr>
      </p:pic>
    </p:spTree>
    <p:extLst>
      <p:ext uri="{BB962C8B-B14F-4D97-AF65-F5344CB8AC3E}">
        <p14:creationId xmlns:p14="http://schemas.microsoft.com/office/powerpoint/2010/main" val="163387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1">
  <p:cSld name="Title and body 1 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6" name="Google Shape;46;p8"/>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47" name="Google Shape;47;p8"/>
          <p:cNvPicPr preferRelativeResize="0"/>
          <p:nvPr/>
        </p:nvPicPr>
        <p:blipFill rotWithShape="1">
          <a:blip r:embed="rId2">
            <a:alphaModFix/>
          </a:blip>
          <a:srcRect b="29002"/>
          <a:stretch/>
        </p:blipFill>
        <p:spPr>
          <a:xfrm>
            <a:off x="197267" y="5340034"/>
            <a:ext cx="3781535" cy="1517967"/>
          </a:xfrm>
          <a:prstGeom prst="rect">
            <a:avLst/>
          </a:prstGeom>
          <a:noFill/>
          <a:ln>
            <a:noFill/>
          </a:ln>
        </p:spPr>
      </p:pic>
    </p:spTree>
    <p:extLst>
      <p:ext uri="{BB962C8B-B14F-4D97-AF65-F5344CB8AC3E}">
        <p14:creationId xmlns:p14="http://schemas.microsoft.com/office/powerpoint/2010/main" val="2211605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1 1 1">
  <p:cSld name="Title and body 1 1 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908167" y="1650033"/>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908167" y="2914900"/>
            <a:ext cx="10868400" cy="3176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51" name="Google Shape;51;p9"/>
          <p:cNvSpPr txBox="1">
            <a:spLocks noGrp="1"/>
          </p:cNvSpPr>
          <p:nvPr>
            <p:ph type="sldNum" idx="12"/>
          </p:nvPr>
        </p:nvSpPr>
        <p:spPr>
          <a:xfrm>
            <a:off x="11581671"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2" name="Google Shape;52;p9"/>
          <p:cNvPicPr preferRelativeResize="0"/>
          <p:nvPr/>
        </p:nvPicPr>
        <p:blipFill rotWithShape="1">
          <a:blip r:embed="rId2">
            <a:alphaModFix/>
          </a:blip>
          <a:srcRect b="29002"/>
          <a:stretch/>
        </p:blipFill>
        <p:spPr>
          <a:xfrm>
            <a:off x="8086134" y="5340034"/>
            <a:ext cx="3781535" cy="1517967"/>
          </a:xfrm>
          <a:prstGeom prst="rect">
            <a:avLst/>
          </a:prstGeom>
          <a:noFill/>
          <a:ln>
            <a:noFill/>
          </a:ln>
        </p:spPr>
      </p:pic>
      <p:pic>
        <p:nvPicPr>
          <p:cNvPr id="53" name="Google Shape;53;p9"/>
          <p:cNvPicPr preferRelativeResize="0"/>
          <p:nvPr/>
        </p:nvPicPr>
        <p:blipFill>
          <a:blip r:embed="rId3">
            <a:alphaModFix/>
          </a:blip>
          <a:stretch>
            <a:fillRect/>
          </a:stretch>
        </p:blipFill>
        <p:spPr>
          <a:xfrm>
            <a:off x="1279600" y="2416018"/>
            <a:ext cx="2150512" cy="179700"/>
          </a:xfrm>
          <a:prstGeom prst="rect">
            <a:avLst/>
          </a:prstGeom>
          <a:noFill/>
          <a:ln>
            <a:noFill/>
          </a:ln>
        </p:spPr>
      </p:pic>
    </p:spTree>
    <p:extLst>
      <p:ext uri="{BB962C8B-B14F-4D97-AF65-F5344CB8AC3E}">
        <p14:creationId xmlns:p14="http://schemas.microsoft.com/office/powerpoint/2010/main" val="1215879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1 1 1">
  <p:cSld name="Title and body 1 1 1 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066800" y="18004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1066800" y="2936100"/>
            <a:ext cx="9098400" cy="31556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57" name="Google Shape;57;p10"/>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58" name="Google Shape;58;p10"/>
          <p:cNvPicPr preferRelativeResize="0"/>
          <p:nvPr/>
        </p:nvPicPr>
        <p:blipFill>
          <a:blip r:embed="rId2">
            <a:alphaModFix/>
          </a:blip>
          <a:stretch>
            <a:fillRect/>
          </a:stretch>
        </p:blipFill>
        <p:spPr>
          <a:xfrm rot="7969173">
            <a:off x="9021581" y="-1246937"/>
            <a:ext cx="4325705" cy="4578208"/>
          </a:xfrm>
          <a:prstGeom prst="rect">
            <a:avLst/>
          </a:prstGeom>
          <a:noFill/>
          <a:ln>
            <a:noFill/>
          </a:ln>
        </p:spPr>
      </p:pic>
      <p:pic>
        <p:nvPicPr>
          <p:cNvPr id="59" name="Google Shape;59;p10"/>
          <p:cNvPicPr preferRelativeResize="0"/>
          <p:nvPr/>
        </p:nvPicPr>
        <p:blipFill>
          <a:blip r:embed="rId3">
            <a:alphaModFix/>
          </a:blip>
          <a:stretch>
            <a:fillRect/>
          </a:stretch>
        </p:blipFill>
        <p:spPr>
          <a:xfrm>
            <a:off x="1305700" y="2564065"/>
            <a:ext cx="1685867" cy="173467"/>
          </a:xfrm>
          <a:prstGeom prst="rect">
            <a:avLst/>
          </a:prstGeom>
          <a:noFill/>
          <a:ln>
            <a:noFill/>
          </a:ln>
        </p:spPr>
      </p:pic>
    </p:spTree>
    <p:extLst>
      <p:ext uri="{BB962C8B-B14F-4D97-AF65-F5344CB8AC3E}">
        <p14:creationId xmlns:p14="http://schemas.microsoft.com/office/powerpoint/2010/main" val="3548492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1 3">
  <p:cSld name="Title and body 1 1 1 1 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614833" y="704433"/>
            <a:ext cx="798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614833" y="1840067"/>
            <a:ext cx="9098400" cy="31556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3" name="Google Shape;63;p11"/>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4" name="Google Shape;64;p11"/>
          <p:cNvPicPr preferRelativeResize="0"/>
          <p:nvPr/>
        </p:nvPicPr>
        <p:blipFill>
          <a:blip r:embed="rId2">
            <a:alphaModFix/>
          </a:blip>
          <a:stretch>
            <a:fillRect/>
          </a:stretch>
        </p:blipFill>
        <p:spPr>
          <a:xfrm rot="7969173">
            <a:off x="9021581" y="-1246937"/>
            <a:ext cx="4325705" cy="4578208"/>
          </a:xfrm>
          <a:prstGeom prst="rect">
            <a:avLst/>
          </a:prstGeom>
          <a:noFill/>
          <a:ln>
            <a:noFill/>
          </a:ln>
        </p:spPr>
      </p:pic>
    </p:spTree>
    <p:extLst>
      <p:ext uri="{BB962C8B-B14F-4D97-AF65-F5344CB8AC3E}">
        <p14:creationId xmlns:p14="http://schemas.microsoft.com/office/powerpoint/2010/main" val="2888686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1 1 1 2">
  <p:cSld name="Title and body 1 1 1 1 2">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14833" y="80321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614833" y="1782384"/>
            <a:ext cx="9098400" cy="42724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 name="Google Shape;68;p12"/>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69" name="Google Shape;69;p12"/>
          <p:cNvPicPr preferRelativeResize="0"/>
          <p:nvPr/>
        </p:nvPicPr>
        <p:blipFill>
          <a:blip r:embed="rId2">
            <a:alphaModFix/>
          </a:blip>
          <a:stretch>
            <a:fillRect/>
          </a:stretch>
        </p:blipFill>
        <p:spPr>
          <a:xfrm rot="7969173">
            <a:off x="9021581" y="-1246937"/>
            <a:ext cx="4325705" cy="4578208"/>
          </a:xfrm>
          <a:prstGeom prst="rect">
            <a:avLst/>
          </a:prstGeom>
          <a:noFill/>
          <a:ln>
            <a:noFill/>
          </a:ln>
        </p:spPr>
      </p:pic>
    </p:spTree>
    <p:extLst>
      <p:ext uri="{BB962C8B-B14F-4D97-AF65-F5344CB8AC3E}">
        <p14:creationId xmlns:p14="http://schemas.microsoft.com/office/powerpoint/2010/main" val="3233614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1 1 1 1">
  <p:cSld name="Title and body 1 1 1 1 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1066800" y="1282700"/>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1066800" y="2671133"/>
            <a:ext cx="10709600" cy="34204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73" name="Google Shape;73;p13"/>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74" name="Google Shape;74;p13"/>
          <p:cNvPicPr preferRelativeResize="0"/>
          <p:nvPr/>
        </p:nvPicPr>
        <p:blipFill>
          <a:blip r:embed="rId2">
            <a:alphaModFix/>
          </a:blip>
          <a:stretch>
            <a:fillRect/>
          </a:stretch>
        </p:blipFill>
        <p:spPr>
          <a:xfrm rot="9244261">
            <a:off x="9756087" y="-460849"/>
            <a:ext cx="5225964" cy="5486296"/>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204100" y="5451368"/>
            <a:ext cx="3504168" cy="1406633"/>
          </a:xfrm>
          <a:prstGeom prst="rect">
            <a:avLst/>
          </a:prstGeom>
          <a:noFill/>
          <a:ln>
            <a:noFill/>
          </a:ln>
        </p:spPr>
      </p:pic>
      <p:pic>
        <p:nvPicPr>
          <p:cNvPr id="76" name="Google Shape;76;p13"/>
          <p:cNvPicPr preferRelativeResize="0"/>
          <p:nvPr/>
        </p:nvPicPr>
        <p:blipFill>
          <a:blip r:embed="rId4">
            <a:alphaModFix/>
          </a:blip>
          <a:stretch>
            <a:fillRect/>
          </a:stretch>
        </p:blipFill>
        <p:spPr>
          <a:xfrm>
            <a:off x="1349417" y="2115985"/>
            <a:ext cx="1982863" cy="179700"/>
          </a:xfrm>
          <a:prstGeom prst="rect">
            <a:avLst/>
          </a:prstGeom>
          <a:noFill/>
          <a:ln>
            <a:noFill/>
          </a:ln>
        </p:spPr>
      </p:pic>
    </p:spTree>
    <p:extLst>
      <p:ext uri="{BB962C8B-B14F-4D97-AF65-F5344CB8AC3E}">
        <p14:creationId xmlns:p14="http://schemas.microsoft.com/office/powerpoint/2010/main" val="54586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ga911d54d01_3_10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37" name="Google Shape;37;ga911d54d01_3_10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1 1 1 1 1 1">
  <p:cSld name="Title and body 1 1 1 1 1 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03533" y="627900"/>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603533" y="1661000"/>
            <a:ext cx="10709600" cy="37756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80" name="Google Shape;80;p14"/>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81" name="Google Shape;81;p14"/>
          <p:cNvPicPr preferRelativeResize="0"/>
          <p:nvPr/>
        </p:nvPicPr>
        <p:blipFill>
          <a:blip r:embed="rId2">
            <a:alphaModFix/>
          </a:blip>
          <a:stretch>
            <a:fillRect/>
          </a:stretch>
        </p:blipFill>
        <p:spPr>
          <a:xfrm rot="9244261">
            <a:off x="9756087" y="-460849"/>
            <a:ext cx="5225964" cy="5486296"/>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204100" y="5451368"/>
            <a:ext cx="3504168" cy="1406633"/>
          </a:xfrm>
          <a:prstGeom prst="rect">
            <a:avLst/>
          </a:prstGeom>
          <a:noFill/>
          <a:ln>
            <a:noFill/>
          </a:ln>
        </p:spPr>
      </p:pic>
    </p:spTree>
    <p:extLst>
      <p:ext uri="{BB962C8B-B14F-4D97-AF65-F5344CB8AC3E}">
        <p14:creationId xmlns:p14="http://schemas.microsoft.com/office/powerpoint/2010/main" val="37718875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6" name="Google Shape;86;p1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87" name="Google Shape;87;p15"/>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95838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6"/>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3131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93" name="Google Shape;93;p1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94" name="Google Shape;94;p17"/>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07775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97" name="Google Shape;97;p18"/>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98" name="Google Shape;98;p18"/>
          <p:cNvPicPr preferRelativeResize="0"/>
          <p:nvPr/>
        </p:nvPicPr>
        <p:blipFill>
          <a:blip r:embed="rId2">
            <a:alphaModFix/>
          </a:blip>
          <a:stretch>
            <a:fillRect/>
          </a:stretch>
        </p:blipFill>
        <p:spPr>
          <a:xfrm>
            <a:off x="853067" y="4495700"/>
            <a:ext cx="2751432" cy="260600"/>
          </a:xfrm>
          <a:prstGeom prst="rect">
            <a:avLst/>
          </a:prstGeom>
          <a:noFill/>
          <a:ln>
            <a:noFill/>
          </a:ln>
        </p:spPr>
      </p:pic>
    </p:spTree>
    <p:extLst>
      <p:ext uri="{BB962C8B-B14F-4D97-AF65-F5344CB8AC3E}">
        <p14:creationId xmlns:p14="http://schemas.microsoft.com/office/powerpoint/2010/main" val="1247634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9"/>
        <p:cNvGrpSpPr/>
        <p:nvPr/>
      </p:nvGrpSpPr>
      <p:grpSpPr>
        <a:xfrm>
          <a:off x="0" y="0"/>
          <a:ext cx="0" cy="0"/>
          <a:chOff x="0" y="0"/>
          <a:chExt cx="0" cy="0"/>
        </a:xfrm>
      </p:grpSpPr>
      <p:sp>
        <p:nvSpPr>
          <p:cNvPr id="100" name="Google Shape;100;p1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101" name="Google Shape;101;p1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02" name="Google Shape;102;p1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03" name="Google Shape;103;p1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04" name="Google Shape;104;p19"/>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23790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107" name="Google Shape;107;p20"/>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4117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8"/>
        <p:cNvGrpSpPr/>
        <p:nvPr/>
      </p:nvGrpSpPr>
      <p:grpSpPr>
        <a:xfrm>
          <a:off x="0" y="0"/>
          <a:ext cx="0" cy="0"/>
          <a:chOff x="0" y="0"/>
          <a:chExt cx="0" cy="0"/>
        </a:xfrm>
      </p:grpSpPr>
      <p:sp>
        <p:nvSpPr>
          <p:cNvPr id="109" name="Google Shape;109;p2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0" name="Google Shape;110;p2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11" name="Google Shape;111;p21"/>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316463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 you/Closeout" userDrawn="1">
  <p:cSld name="Thank you/Closeout">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21" name="Google Shape;121;p22"/>
          <p:cNvPicPr preferRelativeResize="0"/>
          <p:nvPr/>
        </p:nvPicPr>
        <p:blipFill>
          <a:blip r:embed="rId2">
            <a:alphaModFix/>
          </a:blip>
          <a:stretch>
            <a:fillRect/>
          </a:stretch>
        </p:blipFill>
        <p:spPr>
          <a:xfrm rot="5400000">
            <a:off x="5601340" y="2842307"/>
            <a:ext cx="1450133" cy="121200"/>
          </a:xfrm>
          <a:prstGeom prst="rect">
            <a:avLst/>
          </a:prstGeom>
          <a:noFill/>
          <a:ln>
            <a:noFill/>
          </a:ln>
        </p:spPr>
      </p:pic>
      <p:sp>
        <p:nvSpPr>
          <p:cNvPr id="8" name="Text Placeholder 7"/>
          <p:cNvSpPr>
            <a:spLocks noGrp="1"/>
          </p:cNvSpPr>
          <p:nvPr>
            <p:ph type="body" sz="quarter" idx="14"/>
          </p:nvPr>
        </p:nvSpPr>
        <p:spPr>
          <a:xfrm>
            <a:off x="6536267" y="2321984"/>
            <a:ext cx="4544484" cy="1219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Picture Placeholder 11"/>
          <p:cNvSpPr>
            <a:spLocks noGrp="1"/>
          </p:cNvSpPr>
          <p:nvPr>
            <p:ph type="pic" sz="quarter" idx="16"/>
          </p:nvPr>
        </p:nvSpPr>
        <p:spPr>
          <a:xfrm>
            <a:off x="443908" y="393248"/>
            <a:ext cx="3263277" cy="914400"/>
          </a:xfrm>
        </p:spPr>
        <p:txBody>
          <a:bodyPr/>
          <a:lstStyle/>
          <a:p>
            <a:endParaRPr lang="en-US"/>
          </a:p>
        </p:txBody>
      </p:sp>
      <p:sp>
        <p:nvSpPr>
          <p:cNvPr id="14" name="Text Placeholder 13"/>
          <p:cNvSpPr>
            <a:spLocks noGrp="1"/>
          </p:cNvSpPr>
          <p:nvPr>
            <p:ph type="body" sz="quarter" idx="17"/>
          </p:nvPr>
        </p:nvSpPr>
        <p:spPr>
          <a:xfrm>
            <a:off x="8678333" y="393701"/>
            <a:ext cx="3098800" cy="8170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Content Placeholder 17"/>
          <p:cNvSpPr>
            <a:spLocks noGrp="1"/>
          </p:cNvSpPr>
          <p:nvPr>
            <p:ph sz="quarter" idx="18"/>
          </p:nvPr>
        </p:nvSpPr>
        <p:spPr>
          <a:xfrm>
            <a:off x="315259" y="5793626"/>
            <a:ext cx="8604624" cy="77893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741564" y="2436085"/>
            <a:ext cx="5337500" cy="990997"/>
          </a:xfrm>
        </p:spPr>
        <p:txBody>
          <a:bodyPr/>
          <a:lstStyle>
            <a:lvl1pPr>
              <a:defRPr sz="5200">
                <a:latin typeface="Montserrat" panose="00000500000000000000" pitchFamily="2"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896635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hotos">
  <p:cSld name="Photos">
    <p:bg>
      <p:bgPr>
        <a:solidFill>
          <a:schemeClr val="lt1"/>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2">
            <a:alphaModFix/>
          </a:blip>
          <a:stretch>
            <a:fillRect/>
          </a:stretch>
        </p:blipFill>
        <p:spPr>
          <a:xfrm rot="1967865">
            <a:off x="702876" y="2338147"/>
            <a:ext cx="2462921" cy="2606677"/>
          </a:xfrm>
          <a:prstGeom prst="rect">
            <a:avLst/>
          </a:prstGeom>
          <a:noFill/>
          <a:ln>
            <a:noFill/>
          </a:ln>
        </p:spPr>
      </p:pic>
      <p:pic>
        <p:nvPicPr>
          <p:cNvPr id="124" name="Google Shape;124;p23"/>
          <p:cNvPicPr preferRelativeResize="0"/>
          <p:nvPr/>
        </p:nvPicPr>
        <p:blipFill>
          <a:blip r:embed="rId3">
            <a:alphaModFix/>
          </a:blip>
          <a:stretch>
            <a:fillRect/>
          </a:stretch>
        </p:blipFill>
        <p:spPr>
          <a:xfrm rot="-7572287">
            <a:off x="3431768" y="2355818"/>
            <a:ext cx="2449331" cy="2571356"/>
          </a:xfrm>
          <a:prstGeom prst="rect">
            <a:avLst/>
          </a:prstGeom>
          <a:noFill/>
          <a:ln>
            <a:noFill/>
          </a:ln>
        </p:spPr>
      </p:pic>
      <p:pic>
        <p:nvPicPr>
          <p:cNvPr id="125" name="Google Shape;125;p23"/>
          <p:cNvPicPr preferRelativeResize="0"/>
          <p:nvPr/>
        </p:nvPicPr>
        <p:blipFill>
          <a:blip r:embed="rId3">
            <a:alphaModFix/>
          </a:blip>
          <a:stretch>
            <a:fillRect/>
          </a:stretch>
        </p:blipFill>
        <p:spPr>
          <a:xfrm rot="1373658">
            <a:off x="8907232" y="2386201"/>
            <a:ext cx="2449333" cy="2571356"/>
          </a:xfrm>
          <a:prstGeom prst="rect">
            <a:avLst/>
          </a:prstGeom>
          <a:noFill/>
          <a:ln>
            <a:noFill/>
          </a:ln>
        </p:spPr>
      </p:pic>
      <p:pic>
        <p:nvPicPr>
          <p:cNvPr id="126" name="Google Shape;126;p23"/>
          <p:cNvPicPr preferRelativeResize="0"/>
          <p:nvPr/>
        </p:nvPicPr>
        <p:blipFill>
          <a:blip r:embed="rId2">
            <a:alphaModFix/>
          </a:blip>
          <a:stretch>
            <a:fillRect/>
          </a:stretch>
        </p:blipFill>
        <p:spPr>
          <a:xfrm rot="-9110201">
            <a:off x="6114207" y="2338144"/>
            <a:ext cx="2462919" cy="2606677"/>
          </a:xfrm>
          <a:prstGeom prst="rect">
            <a:avLst/>
          </a:prstGeom>
          <a:noFill/>
          <a:ln>
            <a:noFill/>
          </a:ln>
        </p:spPr>
      </p:pic>
      <p:sp>
        <p:nvSpPr>
          <p:cNvPr id="127" name="Google Shape;127;p23"/>
          <p:cNvSpPr txBox="1">
            <a:spLocks noGrp="1"/>
          </p:cNvSpPr>
          <p:nvPr>
            <p:ph type="title"/>
          </p:nvPr>
        </p:nvSpPr>
        <p:spPr>
          <a:xfrm>
            <a:off x="992600" y="11152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534632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ll" type="tx">
  <p:cSld name="TITLE_AND_BODY">
    <p:spTree>
      <p:nvGrpSpPr>
        <p:cNvPr id="1" name="Shape 38"/>
        <p:cNvGrpSpPr/>
        <p:nvPr/>
      </p:nvGrpSpPr>
      <p:grpSpPr>
        <a:xfrm>
          <a:off x="0" y="0"/>
          <a:ext cx="0" cy="0"/>
          <a:chOff x="0" y="0"/>
          <a:chExt cx="0" cy="0"/>
        </a:xfrm>
      </p:grpSpPr>
      <p:sp>
        <p:nvSpPr>
          <p:cNvPr id="39" name="Google Shape;39;ga911d54d01_3_16"/>
          <p:cNvSpPr txBox="1">
            <a:spLocks noGrp="1"/>
          </p:cNvSpPr>
          <p:nvPr>
            <p:ph type="title" hasCustomPrompt="1"/>
          </p:nvPr>
        </p:nvSpPr>
        <p:spPr>
          <a:xfrm>
            <a:off x="3787750" y="1756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r>
              <a:rPr lang="en-US" dirty="0" smtClean="0"/>
              <a:t>Poll [insert #]</a:t>
            </a:r>
            <a:endParaRPr dirty="0"/>
          </a:p>
        </p:txBody>
      </p:sp>
      <p:sp>
        <p:nvSpPr>
          <p:cNvPr id="40" name="Google Shape;40;ga911d54d01_3_16"/>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ga911d54d01_3_16"/>
          <p:cNvPicPr preferRelativeResize="0"/>
          <p:nvPr/>
        </p:nvPicPr>
        <p:blipFill rotWithShape="1">
          <a:blip r:embed="rId2">
            <a:alphaModFix/>
          </a:blip>
          <a:srcRect/>
          <a:stretch/>
        </p:blipFill>
        <p:spPr>
          <a:xfrm>
            <a:off x="1333000" y="2286525"/>
            <a:ext cx="1850550" cy="2314700"/>
          </a:xfrm>
          <a:prstGeom prst="rect">
            <a:avLst/>
          </a:prstGeom>
          <a:noFill/>
          <a:ln>
            <a:noFill/>
          </a:ln>
        </p:spPr>
      </p:pic>
      <p:cxnSp>
        <p:nvCxnSpPr>
          <p:cNvPr id="42" name="Google Shape;42;ga911d54d01_3_16"/>
          <p:cNvCxnSpPr/>
          <p:nvPr/>
        </p:nvCxnSpPr>
        <p:spPr>
          <a:xfrm>
            <a:off x="3540575" y="1963675"/>
            <a:ext cx="0" cy="3619500"/>
          </a:xfrm>
          <a:prstGeom prst="straightConnector1">
            <a:avLst/>
          </a:prstGeom>
          <a:noFill/>
          <a:ln w="9525" cap="flat" cmpd="sng">
            <a:solidFill>
              <a:schemeClr val="dk2"/>
            </a:solidFill>
            <a:prstDash val="solid"/>
            <a:round/>
            <a:headEnd type="none" w="sm" len="sm"/>
            <a:tailEnd type="none" w="sm" len="sm"/>
          </a:ln>
        </p:spPr>
      </p:cxnSp>
      <p:sp>
        <p:nvSpPr>
          <p:cNvPr id="43" name="Google Shape;43;ga911d54d01_3_16"/>
          <p:cNvSpPr txBox="1">
            <a:spLocks noGrp="1"/>
          </p:cNvSpPr>
          <p:nvPr>
            <p:ph type="body" idx="1"/>
          </p:nvPr>
        </p:nvSpPr>
        <p:spPr>
          <a:xfrm>
            <a:off x="3787750" y="2451108"/>
            <a:ext cx="7612087" cy="395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Break">
  <p:cSld name="1_Section Break">
    <p:spTree>
      <p:nvGrpSpPr>
        <p:cNvPr id="1"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a:off x="0" y="1"/>
            <a:ext cx="12192000" cy="6919068"/>
          </a:xfrm>
          <a:prstGeom prst="rect">
            <a:avLst/>
          </a:prstGeom>
          <a:noFill/>
          <a:ln>
            <a:noFill/>
          </a:ln>
        </p:spPr>
      </p:pic>
      <p:pic>
        <p:nvPicPr>
          <p:cNvPr id="130" name="Google Shape;130;p24"/>
          <p:cNvPicPr preferRelativeResize="0"/>
          <p:nvPr/>
        </p:nvPicPr>
        <p:blipFill>
          <a:blip r:embed="rId3">
            <a:alphaModFix/>
          </a:blip>
          <a:stretch>
            <a:fillRect/>
          </a:stretch>
        </p:blipFill>
        <p:spPr>
          <a:xfrm>
            <a:off x="7132986" y="2152667"/>
            <a:ext cx="6862561" cy="6857999"/>
          </a:xfrm>
          <a:prstGeom prst="rect">
            <a:avLst/>
          </a:prstGeom>
          <a:noFill/>
          <a:ln>
            <a:noFill/>
          </a:ln>
        </p:spPr>
      </p:pic>
      <p:sp>
        <p:nvSpPr>
          <p:cNvPr id="131" name="Google Shape;131;p24"/>
          <p:cNvSpPr txBox="1">
            <a:spLocks noGrp="1"/>
          </p:cNvSpPr>
          <p:nvPr>
            <p:ph type="title"/>
          </p:nvPr>
        </p:nvSpPr>
        <p:spPr>
          <a:xfrm>
            <a:off x="415600" y="3003500"/>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Arial"/>
                <a:ea typeface="Arial"/>
                <a:cs typeface="Arial"/>
                <a:sym typeface="Arial"/>
              </a:defRPr>
            </a:lvl2pPr>
            <a:lvl3pPr lvl="2">
              <a:spcBef>
                <a:spcPts val="0"/>
              </a:spcBef>
              <a:spcAft>
                <a:spcPts val="0"/>
              </a:spcAft>
              <a:buSzPts val="2800"/>
              <a:buNone/>
              <a:defRPr>
                <a:latin typeface="Arial"/>
                <a:ea typeface="Arial"/>
                <a:cs typeface="Arial"/>
                <a:sym typeface="Arial"/>
              </a:defRPr>
            </a:lvl3pPr>
            <a:lvl4pPr lvl="3">
              <a:spcBef>
                <a:spcPts val="0"/>
              </a:spcBef>
              <a:spcAft>
                <a:spcPts val="0"/>
              </a:spcAft>
              <a:buSzPts val="2800"/>
              <a:buNone/>
              <a:defRPr>
                <a:latin typeface="Arial"/>
                <a:ea typeface="Arial"/>
                <a:cs typeface="Arial"/>
                <a:sym typeface="Arial"/>
              </a:defRPr>
            </a:lvl4pPr>
            <a:lvl5pPr lvl="4">
              <a:spcBef>
                <a:spcPts val="0"/>
              </a:spcBef>
              <a:spcAft>
                <a:spcPts val="0"/>
              </a:spcAft>
              <a:buSzPts val="2800"/>
              <a:buNone/>
              <a:defRPr>
                <a:latin typeface="Arial"/>
                <a:ea typeface="Arial"/>
                <a:cs typeface="Arial"/>
                <a:sym typeface="Arial"/>
              </a:defRPr>
            </a:lvl5pPr>
            <a:lvl6pPr lvl="5">
              <a:spcBef>
                <a:spcPts val="0"/>
              </a:spcBef>
              <a:spcAft>
                <a:spcPts val="0"/>
              </a:spcAft>
              <a:buSzPts val="2800"/>
              <a:buNone/>
              <a:defRPr>
                <a:latin typeface="Arial"/>
                <a:ea typeface="Arial"/>
                <a:cs typeface="Arial"/>
                <a:sym typeface="Arial"/>
              </a:defRPr>
            </a:lvl6pPr>
            <a:lvl7pPr lvl="6">
              <a:spcBef>
                <a:spcPts val="0"/>
              </a:spcBef>
              <a:spcAft>
                <a:spcPts val="0"/>
              </a:spcAft>
              <a:buSzPts val="2800"/>
              <a:buNone/>
              <a:defRPr>
                <a:latin typeface="Arial"/>
                <a:ea typeface="Arial"/>
                <a:cs typeface="Arial"/>
                <a:sym typeface="Arial"/>
              </a:defRPr>
            </a:lvl7pPr>
            <a:lvl8pPr lvl="7">
              <a:spcBef>
                <a:spcPts val="0"/>
              </a:spcBef>
              <a:spcAft>
                <a:spcPts val="0"/>
              </a:spcAft>
              <a:buSzPts val="2800"/>
              <a:buNone/>
              <a:defRPr>
                <a:latin typeface="Arial"/>
                <a:ea typeface="Arial"/>
                <a:cs typeface="Arial"/>
                <a:sym typeface="Arial"/>
              </a:defRPr>
            </a:lvl8pPr>
            <a:lvl9pPr lvl="8">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3659339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Break">
  <p:cSld name="1_Section Break">
    <p:spTree>
      <p:nvGrpSpPr>
        <p:cNvPr id="1" name="Shape 132"/>
        <p:cNvGrpSpPr/>
        <p:nvPr/>
      </p:nvGrpSpPr>
      <p:grpSpPr>
        <a:xfrm>
          <a:off x="0" y="0"/>
          <a:ext cx="0" cy="0"/>
          <a:chOff x="0" y="0"/>
          <a:chExt cx="0" cy="0"/>
        </a:xfrm>
      </p:grpSpPr>
      <p:pic>
        <p:nvPicPr>
          <p:cNvPr id="133" name="Google Shape;133;p25"/>
          <p:cNvPicPr preferRelativeResize="0"/>
          <p:nvPr/>
        </p:nvPicPr>
        <p:blipFill>
          <a:blip r:embed="rId2">
            <a:alphaModFix/>
          </a:blip>
          <a:stretch>
            <a:fillRect/>
          </a:stretch>
        </p:blipFill>
        <p:spPr>
          <a:xfrm rot="5400000">
            <a:off x="2661967" y="-2661967"/>
            <a:ext cx="6902533" cy="12226467"/>
          </a:xfrm>
          <a:prstGeom prst="rect">
            <a:avLst/>
          </a:prstGeom>
          <a:noFill/>
          <a:ln>
            <a:noFill/>
          </a:ln>
        </p:spPr>
      </p:pic>
      <p:pic>
        <p:nvPicPr>
          <p:cNvPr id="134" name="Google Shape;134;p25"/>
          <p:cNvPicPr preferRelativeResize="0"/>
          <p:nvPr/>
        </p:nvPicPr>
        <p:blipFill>
          <a:blip r:embed="rId3">
            <a:alphaModFix/>
          </a:blip>
          <a:stretch>
            <a:fillRect/>
          </a:stretch>
        </p:blipFill>
        <p:spPr>
          <a:xfrm>
            <a:off x="7132986" y="2152667"/>
            <a:ext cx="6862561" cy="6857999"/>
          </a:xfrm>
          <a:prstGeom prst="rect">
            <a:avLst/>
          </a:prstGeom>
          <a:noFill/>
          <a:ln>
            <a:noFill/>
          </a:ln>
        </p:spPr>
      </p:pic>
      <p:sp>
        <p:nvSpPr>
          <p:cNvPr id="135" name="Google Shape;135;p25"/>
          <p:cNvSpPr txBox="1">
            <a:spLocks noGrp="1"/>
          </p:cNvSpPr>
          <p:nvPr>
            <p:ph type="title"/>
          </p:nvPr>
        </p:nvSpPr>
        <p:spPr>
          <a:xfrm>
            <a:off x="415600" y="3003500"/>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54015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Break">
  <p:cSld name="1_Section Break">
    <p:bg>
      <p:bgPr>
        <a:solidFill>
          <a:schemeClr val="lt1"/>
        </a:solidFill>
        <a:effectLst/>
      </p:bgPr>
    </p:bg>
    <p:spTree>
      <p:nvGrpSpPr>
        <p:cNvPr id="1" name="Shape 136"/>
        <p:cNvGrpSpPr/>
        <p:nvPr/>
      </p:nvGrpSpPr>
      <p:grpSpPr>
        <a:xfrm>
          <a:off x="0" y="0"/>
          <a:ext cx="0" cy="0"/>
          <a:chOff x="0" y="0"/>
          <a:chExt cx="0" cy="0"/>
        </a:xfrm>
      </p:grpSpPr>
      <p:pic>
        <p:nvPicPr>
          <p:cNvPr id="137" name="Google Shape;137;p26"/>
          <p:cNvPicPr preferRelativeResize="0"/>
          <p:nvPr/>
        </p:nvPicPr>
        <p:blipFill>
          <a:blip r:embed="rId2">
            <a:alphaModFix/>
          </a:blip>
          <a:stretch>
            <a:fillRect/>
          </a:stretch>
        </p:blipFill>
        <p:spPr>
          <a:xfrm>
            <a:off x="0" y="1"/>
            <a:ext cx="12192000" cy="6858001"/>
          </a:xfrm>
          <a:prstGeom prst="rect">
            <a:avLst/>
          </a:prstGeom>
          <a:noFill/>
          <a:ln>
            <a:noFill/>
          </a:ln>
        </p:spPr>
      </p:pic>
      <p:pic>
        <p:nvPicPr>
          <p:cNvPr id="138" name="Google Shape;138;p26"/>
          <p:cNvPicPr preferRelativeResize="0"/>
          <p:nvPr/>
        </p:nvPicPr>
        <p:blipFill>
          <a:blip r:embed="rId3">
            <a:alphaModFix/>
          </a:blip>
          <a:stretch>
            <a:fillRect/>
          </a:stretch>
        </p:blipFill>
        <p:spPr>
          <a:xfrm>
            <a:off x="7132986" y="2152667"/>
            <a:ext cx="6862561" cy="6857999"/>
          </a:xfrm>
          <a:prstGeom prst="rect">
            <a:avLst/>
          </a:prstGeom>
          <a:noFill/>
          <a:ln>
            <a:noFill/>
          </a:ln>
        </p:spPr>
      </p:pic>
      <p:sp>
        <p:nvSpPr>
          <p:cNvPr id="139" name="Google Shape;139;p26"/>
          <p:cNvSpPr txBox="1">
            <a:spLocks noGrp="1"/>
          </p:cNvSpPr>
          <p:nvPr>
            <p:ph type="title"/>
          </p:nvPr>
        </p:nvSpPr>
        <p:spPr>
          <a:xfrm>
            <a:off x="415600" y="3003500"/>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Arial"/>
                <a:ea typeface="Arial"/>
                <a:cs typeface="Arial"/>
                <a:sym typeface="Arial"/>
              </a:defRPr>
            </a:lvl2pPr>
            <a:lvl3pPr lvl="2" rtl="0">
              <a:spcBef>
                <a:spcPts val="0"/>
              </a:spcBef>
              <a:spcAft>
                <a:spcPts val="0"/>
              </a:spcAft>
              <a:buSzPts val="2800"/>
              <a:buNone/>
              <a:defRPr>
                <a:latin typeface="Arial"/>
                <a:ea typeface="Arial"/>
                <a:cs typeface="Arial"/>
                <a:sym typeface="Arial"/>
              </a:defRPr>
            </a:lvl3pPr>
            <a:lvl4pPr lvl="3" rtl="0">
              <a:spcBef>
                <a:spcPts val="0"/>
              </a:spcBef>
              <a:spcAft>
                <a:spcPts val="0"/>
              </a:spcAft>
              <a:buSzPts val="2800"/>
              <a:buNone/>
              <a:defRPr>
                <a:latin typeface="Arial"/>
                <a:ea typeface="Arial"/>
                <a:cs typeface="Arial"/>
                <a:sym typeface="Arial"/>
              </a:defRPr>
            </a:lvl4pPr>
            <a:lvl5pPr lvl="4" rtl="0">
              <a:spcBef>
                <a:spcPts val="0"/>
              </a:spcBef>
              <a:spcAft>
                <a:spcPts val="0"/>
              </a:spcAft>
              <a:buSzPts val="2800"/>
              <a:buNone/>
              <a:defRPr>
                <a:latin typeface="Arial"/>
                <a:ea typeface="Arial"/>
                <a:cs typeface="Arial"/>
                <a:sym typeface="Arial"/>
              </a:defRPr>
            </a:lvl5pPr>
            <a:lvl6pPr lvl="5" rtl="0">
              <a:spcBef>
                <a:spcPts val="0"/>
              </a:spcBef>
              <a:spcAft>
                <a:spcPts val="0"/>
              </a:spcAft>
              <a:buSzPts val="2800"/>
              <a:buNone/>
              <a:defRPr>
                <a:latin typeface="Arial"/>
                <a:ea typeface="Arial"/>
                <a:cs typeface="Arial"/>
                <a:sym typeface="Arial"/>
              </a:defRPr>
            </a:lvl6pPr>
            <a:lvl7pPr lvl="6" rtl="0">
              <a:spcBef>
                <a:spcPts val="0"/>
              </a:spcBef>
              <a:spcAft>
                <a:spcPts val="0"/>
              </a:spcAft>
              <a:buSzPts val="2800"/>
              <a:buNone/>
              <a:defRPr>
                <a:latin typeface="Arial"/>
                <a:ea typeface="Arial"/>
                <a:cs typeface="Arial"/>
                <a:sym typeface="Arial"/>
              </a:defRPr>
            </a:lvl7pPr>
            <a:lvl8pPr lvl="7" rtl="0">
              <a:spcBef>
                <a:spcPts val="0"/>
              </a:spcBef>
              <a:spcAft>
                <a:spcPts val="0"/>
              </a:spcAft>
              <a:buSzPts val="2800"/>
              <a:buNone/>
              <a:defRPr>
                <a:latin typeface="Arial"/>
                <a:ea typeface="Arial"/>
                <a:cs typeface="Arial"/>
                <a:sym typeface="Arial"/>
              </a:defRPr>
            </a:lvl8pPr>
            <a:lvl9pPr lvl="8" rtl="0">
              <a:spcBef>
                <a:spcPts val="0"/>
              </a:spcBef>
              <a:spcAft>
                <a:spcPts val="0"/>
              </a:spcAft>
              <a:buSzPts val="2800"/>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21100914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 you/Closeout" type="blank" preserve="1">
  <p:cSld name="1_Thank you/Closeout">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11296404" y="6091833"/>
            <a:ext cx="480000" cy="53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114" name="Google Shape;114;p22"/>
          <p:cNvPicPr preferRelativeResize="0"/>
          <p:nvPr/>
        </p:nvPicPr>
        <p:blipFill>
          <a:blip r:embed="rId2">
            <a:alphaModFix/>
          </a:blip>
          <a:stretch>
            <a:fillRect/>
          </a:stretch>
        </p:blipFill>
        <p:spPr>
          <a:xfrm>
            <a:off x="541600" y="628567"/>
            <a:ext cx="3165467" cy="854667"/>
          </a:xfrm>
          <a:prstGeom prst="rect">
            <a:avLst/>
          </a:prstGeom>
          <a:noFill/>
          <a:ln>
            <a:noFill/>
          </a:ln>
        </p:spPr>
      </p:pic>
      <p:sp>
        <p:nvSpPr>
          <p:cNvPr id="115" name="Google Shape;115;p22"/>
          <p:cNvSpPr txBox="1"/>
          <p:nvPr/>
        </p:nvSpPr>
        <p:spPr>
          <a:xfrm>
            <a:off x="303667" y="5793133"/>
            <a:ext cx="8187600" cy="7004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067" i="1" dirty="0">
                <a:latin typeface="Arial"/>
                <a:ea typeface="Arial"/>
                <a:cs typeface="Arial"/>
                <a:sym typeface="Arial"/>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1067" i="1" dirty="0">
              <a:latin typeface="Arial"/>
              <a:ea typeface="Arial"/>
              <a:cs typeface="Arial"/>
              <a:sym typeface="Arial"/>
            </a:endParaRPr>
          </a:p>
          <a:p>
            <a:pPr marL="0" lvl="0" indent="0" algn="l" rtl="0">
              <a:spcBef>
                <a:spcPts val="0"/>
              </a:spcBef>
              <a:spcAft>
                <a:spcPts val="0"/>
              </a:spcAft>
              <a:buNone/>
            </a:pPr>
            <a:endParaRPr sz="1333" dirty="0">
              <a:latin typeface="Arial"/>
              <a:ea typeface="Arial"/>
              <a:cs typeface="Arial"/>
              <a:sym typeface="Arial"/>
            </a:endParaRPr>
          </a:p>
        </p:txBody>
      </p:sp>
      <p:sp>
        <p:nvSpPr>
          <p:cNvPr id="116" name="Google Shape;116;p22"/>
          <p:cNvSpPr txBox="1"/>
          <p:nvPr/>
        </p:nvSpPr>
        <p:spPr>
          <a:xfrm>
            <a:off x="1059700" y="2356767"/>
            <a:ext cx="4984000" cy="99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5600" b="1" dirty="0">
                <a:solidFill>
                  <a:srgbClr val="434343"/>
                </a:solidFill>
                <a:latin typeface="Arial"/>
                <a:ea typeface="Arial"/>
                <a:cs typeface="Arial"/>
                <a:sym typeface="Arial"/>
              </a:rPr>
              <a:t>THANK YOU!</a:t>
            </a:r>
            <a:endParaRPr sz="1867" dirty="0">
              <a:latin typeface="Arial"/>
              <a:ea typeface="Arial"/>
              <a:cs typeface="Arial"/>
              <a:sym typeface="Arial"/>
            </a:endParaRPr>
          </a:p>
        </p:txBody>
      </p:sp>
      <p:sp>
        <p:nvSpPr>
          <p:cNvPr id="117" name="Google Shape;117;p22"/>
          <p:cNvSpPr txBox="1"/>
          <p:nvPr/>
        </p:nvSpPr>
        <p:spPr>
          <a:xfrm>
            <a:off x="8419600" y="298800"/>
            <a:ext cx="3356800" cy="792800"/>
          </a:xfrm>
          <a:prstGeom prst="rect">
            <a:avLst/>
          </a:prstGeom>
          <a:noFill/>
          <a:ln>
            <a:noFill/>
          </a:ln>
        </p:spPr>
        <p:txBody>
          <a:bodyPr spcFirstLastPara="1" wrap="square" lIns="121900" tIns="121900" rIns="121900" bIns="121900" anchor="t" anchorCtr="0">
            <a:noAutofit/>
          </a:bodyPr>
          <a:lstStyle/>
          <a:p>
            <a:pPr marL="0" lvl="0" indent="0" algn="r" rtl="0">
              <a:lnSpc>
                <a:spcPct val="115000"/>
              </a:lnSpc>
              <a:spcBef>
                <a:spcPts val="0"/>
              </a:spcBef>
              <a:spcAft>
                <a:spcPts val="2133"/>
              </a:spcAft>
              <a:buNone/>
            </a:pPr>
            <a:r>
              <a:rPr lang="en" sz="3733" b="1" dirty="0">
                <a:solidFill>
                  <a:srgbClr val="434343"/>
                </a:solidFill>
                <a:latin typeface="Arial"/>
                <a:ea typeface="Arial"/>
                <a:cs typeface="Arial"/>
                <a:sym typeface="Arial"/>
              </a:rPr>
              <a:t>rhntc.org</a:t>
            </a:r>
            <a:endParaRPr sz="3733" b="1" dirty="0">
              <a:solidFill>
                <a:srgbClr val="434343"/>
              </a:solidFill>
              <a:latin typeface="Arial"/>
              <a:ea typeface="Arial"/>
              <a:cs typeface="Arial"/>
              <a:sym typeface="Arial"/>
            </a:endParaRPr>
          </a:p>
        </p:txBody>
      </p:sp>
      <p:sp>
        <p:nvSpPr>
          <p:cNvPr id="118" name="Google Shape;118;p22"/>
          <p:cNvSpPr txBox="1"/>
          <p:nvPr/>
        </p:nvSpPr>
        <p:spPr>
          <a:xfrm>
            <a:off x="6609100" y="2470167"/>
            <a:ext cx="4523200" cy="990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33"/>
              </a:spcAft>
              <a:buNone/>
            </a:pPr>
            <a:r>
              <a:rPr lang="en" sz="2133" dirty="0">
                <a:solidFill>
                  <a:schemeClr val="dk2"/>
                </a:solidFill>
                <a:latin typeface="Arial"/>
                <a:ea typeface="Arial"/>
                <a:cs typeface="Arial"/>
                <a:sym typeface="Arial"/>
              </a:rPr>
              <a:t>Please fill out the evaluation form after the webinar!</a:t>
            </a:r>
            <a:endParaRPr sz="2133" dirty="0">
              <a:latin typeface="Arial"/>
              <a:ea typeface="Arial"/>
              <a:cs typeface="Arial"/>
              <a:sym typeface="Arial"/>
            </a:endParaRPr>
          </a:p>
        </p:txBody>
      </p:sp>
      <p:sp>
        <p:nvSpPr>
          <p:cNvPr id="119" name="Google Shape;119;p22"/>
          <p:cNvSpPr txBox="1">
            <a:spLocks noGrp="1"/>
          </p:cNvSpPr>
          <p:nvPr>
            <p:ph type="subTitle" idx="1"/>
          </p:nvPr>
        </p:nvSpPr>
        <p:spPr>
          <a:xfrm>
            <a:off x="1133133" y="4309000"/>
            <a:ext cx="4227600" cy="11728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120" name="Google Shape;120;p22"/>
          <p:cNvSpPr txBox="1"/>
          <p:nvPr/>
        </p:nvSpPr>
        <p:spPr>
          <a:xfrm>
            <a:off x="1133133" y="3836467"/>
            <a:ext cx="4142800" cy="48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2533" b="1">
                <a:solidFill>
                  <a:srgbClr val="434343"/>
                </a:solidFill>
                <a:latin typeface="Arial"/>
                <a:ea typeface="Arial"/>
                <a:cs typeface="Arial"/>
                <a:sym typeface="Arial"/>
              </a:rPr>
              <a:t>CONTACT US</a:t>
            </a:r>
            <a:endParaRPr sz="133">
              <a:latin typeface="Arial"/>
              <a:ea typeface="Arial"/>
              <a:cs typeface="Arial"/>
              <a:sym typeface="Arial"/>
            </a:endParaRPr>
          </a:p>
        </p:txBody>
      </p:sp>
      <p:pic>
        <p:nvPicPr>
          <p:cNvPr id="121" name="Google Shape;121;p22"/>
          <p:cNvPicPr preferRelativeResize="0"/>
          <p:nvPr/>
        </p:nvPicPr>
        <p:blipFill>
          <a:blip r:embed="rId3">
            <a:alphaModFix/>
          </a:blip>
          <a:stretch>
            <a:fillRect/>
          </a:stretch>
        </p:blipFill>
        <p:spPr>
          <a:xfrm rot="5400000">
            <a:off x="5601340" y="2842307"/>
            <a:ext cx="1450133" cy="121200"/>
          </a:xfrm>
          <a:prstGeom prst="rect">
            <a:avLst/>
          </a:prstGeom>
          <a:noFill/>
          <a:ln>
            <a:noFill/>
          </a:ln>
        </p:spPr>
      </p:pic>
    </p:spTree>
    <p:extLst>
      <p:ext uri="{BB962C8B-B14F-4D97-AF65-F5344CB8AC3E}">
        <p14:creationId xmlns:p14="http://schemas.microsoft.com/office/powerpoint/2010/main" val="148570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44"/>
        <p:cNvGrpSpPr/>
        <p:nvPr/>
      </p:nvGrpSpPr>
      <p:grpSpPr>
        <a:xfrm>
          <a:off x="0" y="0"/>
          <a:ext cx="0" cy="0"/>
          <a:chOff x="0" y="0"/>
          <a:chExt cx="0" cy="0"/>
        </a:xfrm>
      </p:grpSpPr>
      <p:sp>
        <p:nvSpPr>
          <p:cNvPr id="45" name="Google Shape;45;ga911d54d01_3_49"/>
          <p:cNvSpPr txBox="1">
            <a:spLocks noGrp="1"/>
          </p:cNvSpPr>
          <p:nvPr>
            <p:ph type="title"/>
          </p:nvPr>
        </p:nvSpPr>
        <p:spPr>
          <a:xfrm>
            <a:off x="1066800" y="18004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a911d54d01_3_49"/>
          <p:cNvSpPr txBox="1">
            <a:spLocks noGrp="1"/>
          </p:cNvSpPr>
          <p:nvPr>
            <p:ph type="body" idx="1"/>
          </p:nvPr>
        </p:nvSpPr>
        <p:spPr>
          <a:xfrm>
            <a:off x="1066800" y="2936100"/>
            <a:ext cx="9098400" cy="3155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47" name="Google Shape;47;ga911d54d01_3_49"/>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8" name="Google Shape;48;ga911d54d01_3_49"/>
          <p:cNvPicPr preferRelativeResize="0"/>
          <p:nvPr/>
        </p:nvPicPr>
        <p:blipFill rotWithShape="1">
          <a:blip r:embed="rId2">
            <a:alphaModFix/>
          </a:blip>
          <a:srcRect/>
          <a:stretch/>
        </p:blipFill>
        <p:spPr>
          <a:xfrm rot="7969174">
            <a:off x="9021581" y="-1246937"/>
            <a:ext cx="4325706" cy="4578207"/>
          </a:xfrm>
          <a:prstGeom prst="rect">
            <a:avLst/>
          </a:prstGeom>
          <a:noFill/>
          <a:ln>
            <a:noFill/>
          </a:ln>
        </p:spPr>
      </p:pic>
      <p:pic>
        <p:nvPicPr>
          <p:cNvPr id="49" name="Google Shape;49;ga911d54d01_3_49"/>
          <p:cNvPicPr preferRelativeResize="0"/>
          <p:nvPr/>
        </p:nvPicPr>
        <p:blipFill rotWithShape="1">
          <a:blip r:embed="rId3">
            <a:alphaModFix/>
          </a:blip>
          <a:srcRect/>
          <a:stretch/>
        </p:blipFill>
        <p:spPr>
          <a:xfrm>
            <a:off x="1305700" y="2564065"/>
            <a:ext cx="1685868" cy="1734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ga911d54d01_3_12"/>
          <p:cNvSpPr txBox="1">
            <a:spLocks noGrp="1"/>
          </p:cNvSpPr>
          <p:nvPr>
            <p:ph type="title"/>
          </p:nvPr>
        </p:nvSpPr>
        <p:spPr>
          <a:xfrm>
            <a:off x="415600" y="27916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52" name="Google Shape;52;ga911d54d01_3_12"/>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ga911d54d01_3_12"/>
          <p:cNvPicPr preferRelativeResize="0"/>
          <p:nvPr/>
        </p:nvPicPr>
        <p:blipFill rotWithShape="1">
          <a:blip r:embed="rId2">
            <a:alphaModFix/>
          </a:blip>
          <a:srcRect/>
          <a:stretch/>
        </p:blipFill>
        <p:spPr>
          <a:xfrm>
            <a:off x="4720283" y="3914000"/>
            <a:ext cx="2751433" cy="2606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userDrawn="1">
  <p:cSld name="TITLE_AND_BODY_1">
    <p:spTree>
      <p:nvGrpSpPr>
        <p:cNvPr id="1" name="Shape 54"/>
        <p:cNvGrpSpPr/>
        <p:nvPr/>
      </p:nvGrpSpPr>
      <p:grpSpPr>
        <a:xfrm>
          <a:off x="0" y="0"/>
          <a:ext cx="0" cy="0"/>
          <a:chOff x="0" y="0"/>
          <a:chExt cx="0" cy="0"/>
        </a:xfrm>
      </p:grpSpPr>
      <p:sp>
        <p:nvSpPr>
          <p:cNvPr id="55" name="Google Shape;55;ga911d54d01_3_27"/>
          <p:cNvSpPr txBox="1">
            <a:spLocks noGrp="1"/>
          </p:cNvSpPr>
          <p:nvPr>
            <p:ph type="title"/>
          </p:nvPr>
        </p:nvSpPr>
        <p:spPr>
          <a:xfrm>
            <a:off x="1210567" y="14749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56" name="Google Shape;56;ga911d54d01_3_27"/>
          <p:cNvSpPr txBox="1">
            <a:spLocks noGrp="1"/>
          </p:cNvSpPr>
          <p:nvPr>
            <p:ph type="body" idx="1"/>
          </p:nvPr>
        </p:nvSpPr>
        <p:spPr>
          <a:xfrm>
            <a:off x="1318833" y="2596933"/>
            <a:ext cx="9906300" cy="3494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7" name="Google Shape;57;ga911d54d01_3_27"/>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8" name="Google Shape;58;ga911d54d01_3_27"/>
          <p:cNvPicPr preferRelativeResize="0"/>
          <p:nvPr/>
        </p:nvPicPr>
        <p:blipFill rotWithShape="1">
          <a:blip r:embed="rId2">
            <a:alphaModFix/>
          </a:blip>
          <a:srcRect r="29952"/>
          <a:stretch/>
        </p:blipFill>
        <p:spPr>
          <a:xfrm rot="-5400000">
            <a:off x="8992533" y="-1258332"/>
            <a:ext cx="1804333" cy="4266999"/>
          </a:xfrm>
          <a:prstGeom prst="rect">
            <a:avLst/>
          </a:prstGeom>
          <a:noFill/>
          <a:ln>
            <a:noFill/>
          </a:ln>
        </p:spPr>
      </p:pic>
      <p:pic>
        <p:nvPicPr>
          <p:cNvPr id="59" name="Google Shape;59;ga911d54d01_3_27"/>
          <p:cNvPicPr preferRelativeResize="0"/>
          <p:nvPr/>
        </p:nvPicPr>
        <p:blipFill rotWithShape="1">
          <a:blip r:embed="rId3">
            <a:alphaModFix/>
          </a:blip>
          <a:srcRect/>
          <a:stretch/>
        </p:blipFill>
        <p:spPr>
          <a:xfrm>
            <a:off x="1318833" y="2238567"/>
            <a:ext cx="1795300" cy="16643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60"/>
        <p:cNvGrpSpPr/>
        <p:nvPr/>
      </p:nvGrpSpPr>
      <p:grpSpPr>
        <a:xfrm>
          <a:off x="0" y="0"/>
          <a:ext cx="0" cy="0"/>
          <a:chOff x="0" y="0"/>
          <a:chExt cx="0" cy="0"/>
        </a:xfrm>
      </p:grpSpPr>
      <p:sp>
        <p:nvSpPr>
          <p:cNvPr id="61" name="Google Shape;61;ga911d54d01_3_22"/>
          <p:cNvSpPr txBox="1">
            <a:spLocks noGrp="1"/>
          </p:cNvSpPr>
          <p:nvPr>
            <p:ph type="title"/>
          </p:nvPr>
        </p:nvSpPr>
        <p:spPr>
          <a:xfrm>
            <a:off x="1066800" y="9890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62" name="Google Shape;62;ga911d54d01_3_22"/>
          <p:cNvSpPr txBox="1">
            <a:spLocks noGrp="1"/>
          </p:cNvSpPr>
          <p:nvPr>
            <p:ph type="body" idx="1"/>
          </p:nvPr>
        </p:nvSpPr>
        <p:spPr>
          <a:xfrm>
            <a:off x="1066800" y="2141133"/>
            <a:ext cx="9310500" cy="39507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63" name="Google Shape;63;ga911d54d01_3_22"/>
          <p:cNvSpPr txBox="1">
            <a:spLocks noGrp="1"/>
          </p:cNvSpPr>
          <p:nvPr>
            <p:ph type="sldNum" idx="12"/>
          </p:nvPr>
        </p:nvSpPr>
        <p:spPr>
          <a:xfrm>
            <a:off x="10919837"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ga911d54d01_3_22"/>
          <p:cNvPicPr preferRelativeResize="0"/>
          <p:nvPr/>
        </p:nvPicPr>
        <p:blipFill rotWithShape="1">
          <a:blip r:embed="rId2">
            <a:alphaModFix/>
          </a:blip>
          <a:srcRect r="25160"/>
          <a:stretch/>
        </p:blipFill>
        <p:spPr>
          <a:xfrm>
            <a:off x="10486737" y="2803700"/>
            <a:ext cx="1705266" cy="37745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a911d54d01_3_0"/>
          <p:cNvSpPr/>
          <p:nvPr/>
        </p:nvSpPr>
        <p:spPr>
          <a:xfrm>
            <a:off x="284900" y="326667"/>
            <a:ext cx="11536500" cy="6244800"/>
          </a:xfrm>
          <a:prstGeom prst="rect">
            <a:avLst/>
          </a:prstGeom>
          <a:solidFill>
            <a:srgbClr val="073763">
              <a:alpha val="3137"/>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F3F3F3"/>
              </a:solidFill>
              <a:latin typeface="Arial"/>
              <a:ea typeface="Arial"/>
              <a:cs typeface="Arial"/>
              <a:sym typeface="Arial"/>
            </a:endParaRPr>
          </a:p>
        </p:txBody>
      </p:sp>
      <p:sp>
        <p:nvSpPr>
          <p:cNvPr id="11" name="Google Shape;11;ga911d54d01_3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rgbClr val="434343"/>
              </a:buClr>
              <a:buSzPts val="3700"/>
              <a:buFont typeface="Montserrat"/>
              <a:buNone/>
              <a:defRPr sz="37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2" name="Google Shape;12;ga911d54d01_3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Lato"/>
              <a:buChar char="●"/>
              <a:defRPr sz="2400" b="0" i="0" u="none" strike="noStrike" cap="none">
                <a:solidFill>
                  <a:schemeClr val="dk2"/>
                </a:solidFill>
                <a:latin typeface="Lato"/>
                <a:ea typeface="Lato"/>
                <a:cs typeface="Lato"/>
                <a:sym typeface="Lato"/>
              </a:defRPr>
            </a:lvl1pPr>
            <a:lvl2pPr marL="914400" marR="0" lvl="1"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2pPr>
            <a:lvl3pPr marL="1371600" marR="0" lvl="2"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3pPr>
            <a:lvl4pPr marL="1828800" marR="0" lvl="3"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4pPr>
            <a:lvl5pPr marL="2286000" marR="0" lvl="4"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5pPr>
            <a:lvl6pPr marL="2743200" marR="0" lvl="5"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6pPr>
            <a:lvl7pPr marL="3200400" marR="0" lvl="6"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7pPr>
            <a:lvl8pPr marL="3657600" marR="0" lvl="7" indent="-349250" algn="l" rtl="0">
              <a:lnSpc>
                <a:spcPct val="115000"/>
              </a:lnSpc>
              <a:spcBef>
                <a:spcPts val="2100"/>
              </a:spcBef>
              <a:spcAft>
                <a:spcPts val="0"/>
              </a:spcAft>
              <a:buClr>
                <a:schemeClr val="dk2"/>
              </a:buClr>
              <a:buSzPts val="1900"/>
              <a:buFont typeface="Lato"/>
              <a:buChar char="○"/>
              <a:defRPr sz="1900" b="0" i="0" u="none" strike="noStrike" cap="none">
                <a:solidFill>
                  <a:schemeClr val="dk2"/>
                </a:solidFill>
                <a:latin typeface="Lato"/>
                <a:ea typeface="Lato"/>
                <a:cs typeface="Lato"/>
                <a:sym typeface="Lato"/>
              </a:defRPr>
            </a:lvl8pPr>
            <a:lvl9pPr marL="4114800" marR="0" lvl="8" indent="-349250" algn="l" rtl="0">
              <a:lnSpc>
                <a:spcPct val="115000"/>
              </a:lnSpc>
              <a:spcBef>
                <a:spcPts val="2100"/>
              </a:spcBef>
              <a:spcAft>
                <a:spcPts val="2100"/>
              </a:spcAft>
              <a:buClr>
                <a:schemeClr val="dk2"/>
              </a:buClr>
              <a:buSzPts val="1900"/>
              <a:buFont typeface="Lato"/>
              <a:buChar char="■"/>
              <a:defRPr sz="1900" b="0" i="0" u="none" strike="noStrike" cap="none">
                <a:solidFill>
                  <a:schemeClr val="dk2"/>
                </a:solidFill>
                <a:latin typeface="Lato"/>
                <a:ea typeface="Lato"/>
                <a:cs typeface="Lato"/>
                <a:sym typeface="Lato"/>
              </a:defRPr>
            </a:lvl9pPr>
          </a:lstStyle>
          <a:p>
            <a:endParaRPr/>
          </a:p>
        </p:txBody>
      </p:sp>
      <p:sp>
        <p:nvSpPr>
          <p:cNvPr id="13" name="Google Shape;13;ga911d54d01_3_0"/>
          <p:cNvSpPr txBox="1">
            <a:spLocks noGrp="1"/>
          </p:cNvSpPr>
          <p:nvPr>
            <p:ph type="sldNum" idx="12"/>
          </p:nvPr>
        </p:nvSpPr>
        <p:spPr>
          <a:xfrm>
            <a:off x="11296403" y="6091834"/>
            <a:ext cx="480000" cy="5349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84900" y="326667"/>
            <a:ext cx="11536400" cy="6244800"/>
          </a:xfrm>
          <a:prstGeom prst="rect">
            <a:avLst/>
          </a:prstGeom>
          <a:solidFill>
            <a:srgbClr val="073763">
              <a:alpha val="33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solidFill>
                <a:srgbClr val="F3F3F3"/>
              </a:solidFill>
            </a:endParaRPr>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Arial"/>
              <a:buNone/>
              <a:defRPr sz="2800" b="1">
                <a:solidFill>
                  <a:srgbClr val="434343"/>
                </a:solidFill>
                <a:latin typeface="Arial"/>
                <a:ea typeface="Arial"/>
                <a:cs typeface="Arial"/>
                <a:sym typeface="Aria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Arial"/>
              <a:buChar char="●"/>
              <a:defRPr sz="1800">
                <a:solidFill>
                  <a:schemeClr val="dk2"/>
                </a:solidFill>
                <a:latin typeface="Arial"/>
                <a:ea typeface="Arial"/>
                <a:cs typeface="Arial"/>
                <a:sym typeface="Arial"/>
              </a:defRPr>
            </a:lvl1pPr>
            <a:lvl2pPr marL="914400" lvl="1"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2pPr>
            <a:lvl3pPr marL="1371600" lvl="2"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3pPr>
            <a:lvl4pPr marL="1828800" lvl="3"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4pPr>
            <a:lvl5pPr marL="2286000" lvl="4"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5pPr>
            <a:lvl6pPr marL="2743200" lvl="5"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6pPr>
            <a:lvl7pPr marL="3200400" lvl="6"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7pPr>
            <a:lvl8pPr marL="3657600" lvl="7" indent="-317500">
              <a:lnSpc>
                <a:spcPct val="115000"/>
              </a:lnSpc>
              <a:spcBef>
                <a:spcPts val="1600"/>
              </a:spcBef>
              <a:spcAft>
                <a:spcPts val="0"/>
              </a:spcAft>
              <a:buClr>
                <a:schemeClr val="dk2"/>
              </a:buClr>
              <a:buSzPts val="1400"/>
              <a:buFont typeface="Arial"/>
              <a:buChar char="○"/>
              <a:defRPr>
                <a:solidFill>
                  <a:schemeClr val="dk2"/>
                </a:solidFill>
                <a:latin typeface="Arial"/>
                <a:ea typeface="Arial"/>
                <a:cs typeface="Arial"/>
                <a:sym typeface="Arial"/>
              </a:defRPr>
            </a:lvl8pPr>
            <a:lvl9pPr marL="4114800" lvl="8" indent="-317500">
              <a:lnSpc>
                <a:spcPct val="115000"/>
              </a:lnSpc>
              <a:spcBef>
                <a:spcPts val="1600"/>
              </a:spcBef>
              <a:spcAft>
                <a:spcPts val="1600"/>
              </a:spcAft>
              <a:buClr>
                <a:schemeClr val="dk2"/>
              </a:buClr>
              <a:buSzPts val="1400"/>
              <a:buFont typeface="Arial"/>
              <a:buChar char="■"/>
              <a:defRPr>
                <a:solidFill>
                  <a:schemeClr val="dk2"/>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11296404" y="6091833"/>
            <a:ext cx="480000" cy="53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99960025"/>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rhntc.org/resources/title-x-subrecipient-onboarding-overview"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s://rhntc.org/resources/understanding-total-program-concep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rhntc.org/resources/understanding-total-program-conce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hntc.org/resources/title-x-subrecipient-policy-assessment-and-onboarding-checklist" TargetMode="External"/><Relationship Id="rId7" Type="http://schemas.openxmlformats.org/officeDocument/2006/relationships/hyperlink" Target="https://rhntc.org/resources/title-x-program-review-tool"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rhntc.org/resources/title-x-subrecipient-fiscal-assessment-and-onboarding-checklist" TargetMode="External"/><Relationship Id="rId5" Type="http://schemas.openxmlformats.org/officeDocument/2006/relationships/hyperlink" Target="https://rhntc.org/resources/title-x-subrecipient-clinical-assessment-and-onboarding-checklist" TargetMode="External"/><Relationship Id="rId4" Type="http://schemas.openxmlformats.org/officeDocument/2006/relationships/hyperlink" Target="https://rhntc.org/resources/title-x-subrecipient-administrative-assessment-and-onboarding-checkli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rhntc.org/resources/340b-drug-pricing-program-frequently-asked-questions" TargetMode="External"/><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rhntc.org/resources/revised-family-planning-annual-report-fpar-20-data-elements-and-timeline" TargetMode="External"/><Relationship Id="rId5" Type="http://schemas.openxmlformats.org/officeDocument/2006/relationships/hyperlink" Target="https://rhntc.org/resources/preparing-your-ehr-fpar" TargetMode="External"/><Relationship Id="rId4" Type="http://schemas.openxmlformats.org/officeDocument/2006/relationships/hyperlink" Target="https://rhntc.org/resources/apexus-sample-policy-and-procedure-manual-family-plann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fpntc.org/resources/federal-title-x-training-requirements-summary" TargetMode="External"/><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hyperlink" Target="https://www.fpntc.org/resources/using-fpntc-website-track-your-networks-training-completion-job-aid" TargetMode="External"/><Relationship Id="rId4" Type="http://schemas.openxmlformats.org/officeDocument/2006/relationships/hyperlink" Target="https://rhntc.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rhntc.org/resources/title-x-subrecipient-onboarding-work-plan-phase-1"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fpntc.org/resources/title-x-subrecipient-onboarding-work-plan-phase-2"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rhntc.org/resources/understanding-total-program-concept" TargetMode="External"/><Relationship Id="rId5" Type="http://schemas.openxmlformats.org/officeDocument/2006/relationships/hyperlink" Target="https://rhntc.org/resources/putting-qfp-practice-series-toolkit" TargetMode="External"/><Relationship Id="rId4" Type="http://schemas.openxmlformats.org/officeDocument/2006/relationships/hyperlink" Target="https://rhntc.org/resources/title-x-policy-templat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8.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rhntc.org/resources/information-and-education-ie-materials-review-toolkit"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rhntc.org/resources/community-participation-education-and-project-promotion-plan-templat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fpntc.org/resources/title-x-subrecipient-onboarding-work-plan-phase-3"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rhntc.org/resources/quality-improvement-agency-self-assessmen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rhntc.org/"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openxmlformats.org/officeDocument/2006/relationships/hyperlink" Target="https://rhntc.org/resources/information-and-education-ie-materials-review-toolkit" TargetMode="External"/><Relationship Id="rId4" Type="http://schemas.openxmlformats.org/officeDocument/2006/relationships/hyperlink" Target="https://rhntc.org/resources/onboarding-new-title-x-funded-agencies-toolkit-grante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cdc.gov/mmwr/pdf/rr/rr6304.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rhntc.org/resources/onboarding-new-title-x-funded-agencies-toolkit-grantee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rhntc.org/resources/tips-supportive-monitoring-practices"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
          <p:cNvSpPr txBox="1">
            <a:spLocks noGrp="1"/>
          </p:cNvSpPr>
          <p:nvPr>
            <p:ph type="ctrTitle"/>
          </p:nvPr>
        </p:nvSpPr>
        <p:spPr>
          <a:xfrm>
            <a:off x="584200" y="1246775"/>
            <a:ext cx="7061100" cy="2601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sz="4500" dirty="0"/>
              <a:t>Onboarding </a:t>
            </a:r>
            <a:r>
              <a:rPr lang="en-US" sz="4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New</a:t>
            </a:r>
            <a:endParaRPr sz="4500" dirty="0"/>
          </a:p>
          <a:p>
            <a:pPr marL="0" lvl="0" indent="0" algn="l" rtl="0">
              <a:lnSpc>
                <a:spcPct val="90000"/>
              </a:lnSpc>
              <a:spcBef>
                <a:spcPts val="0"/>
              </a:spcBef>
              <a:spcAft>
                <a:spcPts val="0"/>
              </a:spcAft>
              <a:buClr>
                <a:schemeClr val="dk1"/>
              </a:buClr>
              <a:buSzPts val="6000"/>
              <a:buFont typeface="Calibri"/>
              <a:buNone/>
            </a:pPr>
            <a:r>
              <a:rPr lang="en-US" sz="4500" dirty="0"/>
              <a:t>Title X </a:t>
            </a:r>
            <a:r>
              <a:rPr lang="en-US" sz="4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Subrecipients</a:t>
            </a:r>
            <a:endParaRPr sz="4500" dirty="0"/>
          </a:p>
        </p:txBody>
      </p:sp>
      <p:sp>
        <p:nvSpPr>
          <p:cNvPr id="169" name="Google Shape;169;p1"/>
          <p:cNvSpPr txBox="1">
            <a:spLocks noGrp="1"/>
          </p:cNvSpPr>
          <p:nvPr>
            <p:ph type="subTitle" idx="1"/>
          </p:nvPr>
        </p:nvSpPr>
        <p:spPr>
          <a:xfrm>
            <a:off x="711200" y="4560100"/>
            <a:ext cx="5142000" cy="105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sz="3000" dirty="0"/>
              <a:t>January 26, </a:t>
            </a:r>
            <a:r>
              <a:rPr lang="en-US" sz="30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2021</a:t>
            </a:r>
            <a:endParaRPr sz="3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title"/>
          </p:nvPr>
        </p:nvSpPr>
        <p:spPr>
          <a:xfrm>
            <a:off x="1210567" y="14749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Phase 1 Goals</a:t>
            </a:r>
            <a:endParaRPr dirty="0"/>
          </a:p>
        </p:txBody>
      </p:sp>
      <p:sp>
        <p:nvSpPr>
          <p:cNvPr id="242" name="Google Shape;242;p10"/>
          <p:cNvSpPr txBox="1">
            <a:spLocks noGrp="1"/>
          </p:cNvSpPr>
          <p:nvPr>
            <p:ph type="body" idx="1"/>
          </p:nvPr>
        </p:nvSpPr>
        <p:spPr>
          <a:xfrm>
            <a:off x="1318833" y="2596933"/>
            <a:ext cx="9906300" cy="34947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SzPts val="2700"/>
              <a:buChar char="●"/>
            </a:pPr>
            <a:r>
              <a:rPr lang="en-US" sz="2700"/>
              <a:t>Identify staffing and existing resources</a:t>
            </a:r>
            <a:endParaRPr sz="2700"/>
          </a:p>
          <a:p>
            <a:pPr marL="228600" lvl="0" indent="-228600" algn="l" rtl="0">
              <a:lnSpc>
                <a:spcPct val="115000"/>
              </a:lnSpc>
              <a:spcBef>
                <a:spcPts val="0"/>
              </a:spcBef>
              <a:spcAft>
                <a:spcPts val="0"/>
              </a:spcAft>
              <a:buSzPts val="2700"/>
              <a:buChar char="●"/>
            </a:pPr>
            <a:r>
              <a:rPr lang="en-US" sz="2700"/>
              <a:t>Provide Title X education and training</a:t>
            </a:r>
            <a:endParaRPr sz="2700"/>
          </a:p>
          <a:p>
            <a:pPr marL="228600" lvl="0" indent="-228600" algn="l" rtl="0">
              <a:lnSpc>
                <a:spcPct val="115000"/>
              </a:lnSpc>
              <a:spcBef>
                <a:spcPts val="0"/>
              </a:spcBef>
              <a:spcAft>
                <a:spcPts val="0"/>
              </a:spcAft>
              <a:buSzPts val="2700"/>
              <a:buChar char="●"/>
            </a:pPr>
            <a:r>
              <a:rPr lang="en-US" sz="2700"/>
              <a:t>Communicate expectations to the </a:t>
            </a: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subrecipient</a:t>
            </a:r>
            <a:endParaRPr sz="2700"/>
          </a:p>
          <a:p>
            <a:pPr marL="228600" lvl="0" indent="-228600" algn="l" rtl="0">
              <a:lnSpc>
                <a:spcPct val="115000"/>
              </a:lnSpc>
              <a:spcBef>
                <a:spcPts val="0"/>
              </a:spcBef>
              <a:spcAft>
                <a:spcPts val="0"/>
              </a:spcAft>
              <a:buSzPts val="2700"/>
              <a:buChar char="●"/>
            </a:pPr>
            <a:r>
              <a:rPr lang="en-US" sz="2700"/>
              <a:t>Assess the subrecipient’s current practices</a:t>
            </a:r>
            <a:endParaRPr sz="2700"/>
          </a:p>
          <a:p>
            <a:pPr marL="228600" lvl="0" indent="-228600" algn="l" rtl="0">
              <a:lnSpc>
                <a:spcPct val="115000"/>
              </a:lnSpc>
              <a:spcBef>
                <a:spcPts val="0"/>
              </a:spcBef>
              <a:spcAft>
                <a:spcPts val="0"/>
              </a:spcAft>
              <a:buSzPts val="2700"/>
              <a:buChar char="●"/>
            </a:pPr>
            <a:r>
              <a:rPr lang="en-US" sz="2700"/>
              <a:t>Use assessment findings to develop a work plan</a:t>
            </a:r>
            <a:endParaRPr sz="2700"/>
          </a:p>
          <a:p>
            <a:pPr marL="228600" lvl="0" indent="-104140" algn="l" rtl="0">
              <a:lnSpc>
                <a:spcPct val="115000"/>
              </a:lnSpc>
              <a:spcBef>
                <a:spcPts val="0"/>
              </a:spcBef>
              <a:spcAft>
                <a:spcPts val="0"/>
              </a:spcAft>
              <a:buClr>
                <a:schemeClr val="dk1"/>
              </a:buClr>
              <a:buSzPts val="1960"/>
              <a:buNone/>
            </a:pP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1a15b3c91_0_6"/>
          <p:cNvSpPr txBox="1">
            <a:spLocks noGrp="1"/>
          </p:cNvSpPr>
          <p:nvPr>
            <p:ph type="title"/>
          </p:nvPr>
        </p:nvSpPr>
        <p:spPr>
          <a:xfrm>
            <a:off x="1210567" y="147496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t>Phase 1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Components</a:t>
            </a:r>
            <a:r>
              <a:rPr lang="en-US" sz="2900" dirty="0" smtClean="0"/>
              <a:t> (1/6</a:t>
            </a:r>
            <a:r>
              <a:rPr lang="en-US" sz="2900" dirty="0"/>
              <a:t>)</a:t>
            </a:r>
            <a:endParaRPr dirty="0"/>
          </a:p>
        </p:txBody>
      </p:sp>
      <p:sp>
        <p:nvSpPr>
          <p:cNvPr id="249" name="Google Shape;249;gb1a15b3c91_0_6"/>
          <p:cNvSpPr txBox="1">
            <a:spLocks noGrp="1"/>
          </p:cNvSpPr>
          <p:nvPr>
            <p:ph type="body" idx="1"/>
          </p:nvPr>
        </p:nvSpPr>
        <p:spPr>
          <a:xfrm>
            <a:off x="1318833" y="2596933"/>
            <a:ext cx="9906300" cy="3494700"/>
          </a:xfrm>
          <a:prstGeom prst="rect">
            <a:avLst/>
          </a:prstGeom>
          <a:noFill/>
          <a:ln>
            <a:noFill/>
          </a:ln>
        </p:spPr>
        <p:txBody>
          <a:bodyPr spcFirstLastPara="1" wrap="square" lIns="121900" tIns="121900" rIns="121900" bIns="121900" anchor="t" anchorCtr="0">
            <a:noAutofit/>
          </a:bodyPr>
          <a:lstStyle/>
          <a:p>
            <a:pPr marL="609600" lvl="0" indent="-469900" algn="l" rtl="0">
              <a:lnSpc>
                <a:spcPct val="115000"/>
              </a:lnSpc>
              <a:spcBef>
                <a:spcPts val="0"/>
              </a:spcBef>
              <a:spcAft>
                <a:spcPts val="0"/>
              </a:spcAft>
              <a:buSzPts val="2600"/>
              <a:buChar char="●"/>
            </a:pPr>
            <a:r>
              <a:rPr lang="en-US" sz="2600"/>
              <a:t>Put together onboarding teams and meeting schedule</a:t>
            </a:r>
            <a:endParaRPr sz="2600"/>
          </a:p>
          <a:p>
            <a:pPr marL="609600" lvl="0" indent="-469900" algn="l" rtl="0">
              <a:lnSpc>
                <a:spcPct val="115000"/>
              </a:lnSpc>
              <a:spcBef>
                <a:spcPts val="0"/>
              </a:spcBef>
              <a:spcAft>
                <a:spcPts val="0"/>
              </a:spcAft>
              <a:buSzPts val="2600"/>
              <a:buChar char="●"/>
            </a:pPr>
            <a:r>
              <a:rPr lang="en-US" sz="2600"/>
              <a:t>Provide overview of the onboarding process</a:t>
            </a:r>
            <a:endParaRPr sz="2600"/>
          </a:p>
          <a:p>
            <a:pPr marL="1219200" lvl="1" indent="-469900" algn="l" rtl="0">
              <a:lnSpc>
                <a:spcPct val="115000"/>
              </a:lnSpc>
              <a:spcBef>
                <a:spcPts val="0"/>
              </a:spcBef>
              <a:spcAft>
                <a:spcPts val="0"/>
              </a:spcAft>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Time and focus </a:t>
            </a:r>
            <a:r>
              <a:rPr lang="en-US" sz="2600"/>
              <a:t>commitment</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endParaRPr>
          </a:p>
          <a:p>
            <a:pPr marL="1219200" lvl="1" indent="-469900" algn="l" rtl="0">
              <a:lnSpc>
                <a:spcPct val="115000"/>
              </a:lnSpc>
              <a:spcBef>
                <a:spcPts val="0"/>
              </a:spcBef>
              <a:spcAft>
                <a:spcPts val="0"/>
              </a:spcAft>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Value of the investment</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endParaRPr>
          </a:p>
          <a:p>
            <a:pPr marL="1219200" lvl="1" indent="-469900" algn="l" rtl="0">
              <a:lnSpc>
                <a:spcPct val="115000"/>
              </a:lnSpc>
              <a:spcBef>
                <a:spcPts val="0"/>
              </a:spcBef>
              <a:spcAft>
                <a:spcPts val="0"/>
              </a:spcAft>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Total Program Concept</a:t>
            </a:r>
            <a:endParaRPr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endParaRPr>
          </a:p>
          <a:p>
            <a:pPr marL="1219200" lvl="1" indent="-469900" algn="l" rtl="0">
              <a:lnSpc>
                <a:spcPct val="115000"/>
              </a:lnSpc>
              <a:spcBef>
                <a:spcPts val="0"/>
              </a:spcBef>
              <a:spcAft>
                <a:spcPts val="0"/>
              </a:spcAft>
              <a:buSzPts val="2600"/>
              <a:buChar char="○"/>
            </a:pPr>
            <a:r>
              <a:rPr lang="en-US" sz="2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Supportive monitoring strategies</a:t>
            </a:r>
            <a:endParaRPr sz="2600"/>
          </a:p>
        </p:txBody>
      </p:sp>
      <p:sp>
        <p:nvSpPr>
          <p:cNvPr id="250" name="Google Shape;250;gb1a15b3c91_0_6"/>
          <p:cNvSpPr txBox="1"/>
          <p:nvPr/>
        </p:nvSpPr>
        <p:spPr>
          <a:xfrm>
            <a:off x="1130150" y="5757000"/>
            <a:ext cx="6973800" cy="76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X Subrecipient Onboarding Overview</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Understanding the Total Program Concept</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endParaRPr sz="1200" b="0" i="0" u="none" strike="noStrike" cap="none" dirty="0">
              <a:solidFill>
                <a:srgbClr val="666666"/>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b1a15b3c91_0_12"/>
          <p:cNvSpPr txBox="1">
            <a:spLocks noGrp="1"/>
          </p:cNvSpPr>
          <p:nvPr>
            <p:ph type="title"/>
          </p:nvPr>
        </p:nvSpPr>
        <p:spPr>
          <a:xfrm>
            <a:off x="1066800" y="119931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dirty="0"/>
              <a:t>Total Program Concept</a:t>
            </a:r>
            <a:endParaRPr dirty="0"/>
          </a:p>
        </p:txBody>
      </p:sp>
      <p:pic>
        <p:nvPicPr>
          <p:cNvPr id="257" name="Google Shape;257;gb1a15b3c91_0_12" descr="&quot;We reviewed the Total Program Concept job aid with each subrecipient's program staff and finance leads. This collaborative strategy helped build their understanding and strengthened our relationship.&quot; Karen Ford Mansa, Nevada Primary Care Association"/>
          <p:cNvPicPr preferRelativeResize="0"/>
          <p:nvPr/>
        </p:nvPicPr>
        <p:blipFill rotWithShape="1">
          <a:blip r:embed="rId3">
            <a:alphaModFix/>
          </a:blip>
          <a:srcRect/>
          <a:stretch/>
        </p:blipFill>
        <p:spPr>
          <a:xfrm>
            <a:off x="8268350" y="372975"/>
            <a:ext cx="3594725" cy="3594725"/>
          </a:xfrm>
          <a:prstGeom prst="rect">
            <a:avLst/>
          </a:prstGeom>
          <a:noFill/>
          <a:ln>
            <a:noFill/>
          </a:ln>
        </p:spPr>
      </p:pic>
      <p:sp>
        <p:nvSpPr>
          <p:cNvPr id="258" name="Google Shape;258;gb1a15b3c91_0_12"/>
          <p:cNvSpPr txBox="1">
            <a:spLocks noGrp="1"/>
          </p:cNvSpPr>
          <p:nvPr>
            <p:ph type="body" idx="1"/>
          </p:nvPr>
        </p:nvSpPr>
        <p:spPr>
          <a:xfrm>
            <a:off x="1066800" y="1880400"/>
            <a:ext cx="7142400" cy="44490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100" b="1" dirty="0"/>
              <a:t>“</a:t>
            </a:r>
            <a:r>
              <a:rPr lang="en-US" sz="1600" dirty="0">
                <a:latin typeface="Lato Black"/>
                <a:ea typeface="Lato Black"/>
                <a:cs typeface="Lato Black"/>
                <a:sym typeface="Lato Black"/>
              </a:rPr>
              <a:t>Agencies can use Title X funds to pay for a variety of expenses.</a:t>
            </a:r>
            <a:r>
              <a:rPr lang="en-US" sz="1600" dirty="0"/>
              <a:t> In addition to clinical services for uninsured and underinsured clients, Title X funds can cover staff training, quality assurance and quality improvement activities, program promotion and outreach, IT support, salaries and benefits, and other costs that support the delivery of Title X services. Therefore, all clients who receive family planning services at Title X-funded agencies benefit from </a:t>
            </a:r>
            <a:br>
              <a:rPr lang="en-US" sz="1600" dirty="0"/>
            </a:br>
            <a:r>
              <a:rPr lang="en-US" sz="1600" dirty="0"/>
              <a:t>Title X support.</a:t>
            </a:r>
            <a:endParaRPr sz="1600" dirty="0"/>
          </a:p>
          <a:p>
            <a:pPr marL="0" lvl="0" indent="0" algn="l" rtl="0">
              <a:lnSpc>
                <a:spcPct val="115000"/>
              </a:lnSpc>
              <a:spcBef>
                <a:spcPts val="2100"/>
              </a:spcBef>
              <a:spcAft>
                <a:spcPts val="2100"/>
              </a:spcAft>
              <a:buSzPts val="2400"/>
              <a:buNone/>
            </a:pPr>
            <a:r>
              <a:rPr lang="en-US" sz="1600" dirty="0"/>
              <a:t>Because all family planning clients benefit from Title X support, when an agency receives Title X funds, it agrees to report data on all of its family planning clients, services, revenue, and expenses–regardless of payer or funding source–to the Office of Population Affairs (OPA). This set of reporting requirements is referred to as </a:t>
            </a:r>
            <a:r>
              <a:rPr lang="en-US" sz="1600" dirty="0">
                <a:latin typeface="Lato Black"/>
                <a:ea typeface="Lato Black"/>
                <a:cs typeface="Lato Black"/>
                <a:sym typeface="Lato Black"/>
              </a:rPr>
              <a:t>the total program concept</a:t>
            </a:r>
            <a:r>
              <a:rPr lang="en-US" sz="1600" dirty="0"/>
              <a:t> because </a:t>
            </a:r>
            <a:br>
              <a:rPr lang="en-US" sz="1600" dirty="0"/>
            </a:br>
            <a:r>
              <a:rPr lang="en-US" sz="1600" dirty="0"/>
              <a:t>a Title X-funded agency’s family planning program includes, or totals, all </a:t>
            </a:r>
            <a:br>
              <a:rPr lang="en-US" sz="1600" dirty="0"/>
            </a:br>
            <a:r>
              <a:rPr lang="en-US" sz="1600" dirty="0"/>
              <a:t>of its family planning clients, services, revenue, and expenses.”</a:t>
            </a:r>
            <a:endParaRPr sz="1600" dirty="0"/>
          </a:p>
        </p:txBody>
      </p:sp>
      <p:sp>
        <p:nvSpPr>
          <p:cNvPr id="259" name="Google Shape;259;gb1a15b3c91_0_12"/>
          <p:cNvSpPr txBox="1"/>
          <p:nvPr/>
        </p:nvSpPr>
        <p:spPr>
          <a:xfrm>
            <a:off x="1130150" y="6367500"/>
            <a:ext cx="6973800" cy="30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b="0" i="0" u="sng" strike="noStrike" cap="none" dirty="0">
                <a:solidFill>
                  <a:srgbClr val="666666"/>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Understanding the Total Program Concept</a:t>
            </a:r>
            <a:endParaRPr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endParaRPr b="0" i="0" u="none" strike="noStrike" cap="none" dirty="0">
              <a:solidFill>
                <a:srgbClr val="666666"/>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7892f4faaf_0_39"/>
          <p:cNvSpPr txBox="1">
            <a:spLocks noGrp="1"/>
          </p:cNvSpPr>
          <p:nvPr>
            <p:ph type="title"/>
          </p:nvPr>
        </p:nvSpPr>
        <p:spPr>
          <a:xfrm>
            <a:off x="1210567" y="14749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Phase 1 Key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Components</a:t>
            </a:r>
            <a:r>
              <a:rPr lang="en-US" sz="2900" dirty="0"/>
              <a:t> </a:t>
            </a:r>
            <a:r>
              <a:rPr lang="en-US" sz="2900" dirty="0" smtClean="0"/>
              <a:t>(2/6)</a:t>
            </a:r>
            <a:endParaRPr sz="2900" dirty="0"/>
          </a:p>
        </p:txBody>
      </p:sp>
      <p:sp>
        <p:nvSpPr>
          <p:cNvPr id="266" name="Google Shape;266;g7892f4faaf_0_39"/>
          <p:cNvSpPr txBox="1">
            <a:spLocks noGrp="1"/>
          </p:cNvSpPr>
          <p:nvPr>
            <p:ph type="body" idx="1"/>
          </p:nvPr>
        </p:nvSpPr>
        <p:spPr>
          <a:xfrm>
            <a:off x="1318833" y="2596933"/>
            <a:ext cx="9906300" cy="3494700"/>
          </a:xfrm>
          <a:prstGeom prst="rect">
            <a:avLst/>
          </a:prstGeom>
          <a:noFill/>
          <a:ln>
            <a:noFill/>
          </a:ln>
        </p:spPr>
        <p:txBody>
          <a:bodyPr spcFirstLastPara="1" wrap="square" lIns="121900" tIns="121900" rIns="121900" bIns="121900" anchor="t" anchorCtr="0">
            <a:noAutofit/>
          </a:bodyPr>
          <a:lstStyle/>
          <a:p>
            <a:pPr marL="228600" lvl="0" indent="-228600" algn="l" rtl="0">
              <a:lnSpc>
                <a:spcPct val="115000"/>
              </a:lnSpc>
              <a:spcBef>
                <a:spcPts val="0"/>
              </a:spcBef>
              <a:spcAft>
                <a:spcPts val="0"/>
              </a:spcAft>
              <a:buSzPts val="2300"/>
              <a:buChar char="●"/>
            </a:pPr>
            <a:r>
              <a:rPr lang="en-US" sz="2300" dirty="0"/>
              <a:t>Conduct policy and administrative, clinical, and fiscal assessments</a:t>
            </a:r>
            <a:endParaRPr sz="2300" dirty="0"/>
          </a:p>
          <a:p>
            <a:pPr marL="1219200" lvl="1" indent="-419100" algn="l" rtl="0">
              <a:lnSpc>
                <a:spcPct val="115000"/>
              </a:lnSpc>
              <a:spcBef>
                <a:spcPts val="0"/>
              </a:spcBef>
              <a:spcAft>
                <a:spcPts val="0"/>
              </a:spcAft>
              <a:buSzPts val="1800"/>
              <a:buChar char="○"/>
            </a:pPr>
            <a:r>
              <a:rPr lang="en-US" sz="1800" dirty="0"/>
              <a:t>Informed by Title X Program Review Tool </a:t>
            </a:r>
            <a:endParaRPr sz="1800" dirty="0"/>
          </a:p>
          <a:p>
            <a:pPr marL="1219200" lvl="1" indent="-419100" algn="l" rtl="0">
              <a:lnSpc>
                <a:spcPct val="115000"/>
              </a:lnSpc>
              <a:spcBef>
                <a:spcPts val="0"/>
              </a:spcBef>
              <a:spcAft>
                <a:spcPts val="0"/>
              </a:spcAft>
              <a:buSzPts val="1800"/>
              <a:buChar char="○"/>
            </a:pPr>
            <a:r>
              <a:rPr lang="en-US" sz="1800" dirty="0"/>
              <a:t>Conduct document reviews, interviews, visualization, site visits, EHR reviews</a:t>
            </a:r>
            <a:endParaRPr sz="1800" dirty="0"/>
          </a:p>
          <a:p>
            <a:pPr marL="1219200" lvl="1" indent="-419100" algn="l" rtl="0">
              <a:lnSpc>
                <a:spcPct val="115000"/>
              </a:lnSpc>
              <a:spcBef>
                <a:spcPts val="0"/>
              </a:spcBef>
              <a:spcAft>
                <a:spcPts val="0"/>
              </a:spcAft>
              <a:buSzPts val="1800"/>
              <a:buChar char="○"/>
            </a:pPr>
            <a:r>
              <a:rPr lang="en-US" sz="1800" dirty="0"/>
              <a:t>May be done in-person or remotely</a:t>
            </a:r>
            <a:endParaRPr sz="1800" dirty="0"/>
          </a:p>
          <a:p>
            <a:pPr marL="285750" lvl="0" indent="-285750" algn="l" rtl="0">
              <a:lnSpc>
                <a:spcPct val="115000"/>
              </a:lnSpc>
              <a:spcBef>
                <a:spcPts val="0"/>
              </a:spcBef>
              <a:spcAft>
                <a:spcPts val="0"/>
              </a:spcAft>
              <a:buSzPts val="2300"/>
              <a:buChar char="●"/>
            </a:pPr>
            <a:r>
              <a:rPr lang="en-US" sz="2300" dirty="0"/>
              <a:t>Plan to complete outstanding items</a:t>
            </a:r>
            <a:endParaRPr sz="2300" dirty="0"/>
          </a:p>
          <a:p>
            <a:pPr marL="285750" lvl="0" indent="-285750" algn="l" rtl="0">
              <a:lnSpc>
                <a:spcPct val="115000"/>
              </a:lnSpc>
              <a:spcBef>
                <a:spcPts val="0"/>
              </a:spcBef>
              <a:spcAft>
                <a:spcPts val="0"/>
              </a:spcAft>
              <a:buSzPts val="2300"/>
              <a:buChar char="●"/>
            </a:pPr>
            <a:r>
              <a:rPr lang="en-US" sz="2300" dirty="0"/>
              <a:t>Identify and support education and training needs</a:t>
            </a:r>
            <a:endParaRPr sz="2300" dirty="0">
              <a:solidFill>
                <a:srgbClr val="000000"/>
              </a:solidFill>
            </a:endParaRPr>
          </a:p>
        </p:txBody>
      </p:sp>
      <p:sp>
        <p:nvSpPr>
          <p:cNvPr id="267" name="Google Shape;267;g7892f4faaf_0_39"/>
          <p:cNvSpPr txBox="1"/>
          <p:nvPr/>
        </p:nvSpPr>
        <p:spPr>
          <a:xfrm>
            <a:off x="1060575" y="5529325"/>
            <a:ext cx="8246100" cy="111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X Subrecipient Policy Assessment and Onboarding Checklist</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X Subrecipient Administrative Assessment and Onboarding Checklist</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X Subrecipient Clinical Assessment and Onboarding Checklist</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X Subrecipient Fiscal Assessment and Onboarding Checklist</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r>
              <a:rPr lang="en-US" sz="1200" b="0" i="0" u="sng" strike="noStrike" cap="none" dirty="0">
                <a:solidFill>
                  <a:srgbClr val="666666"/>
                </a:solidFill>
                <a:latin typeface="Lato"/>
                <a:ea typeface="Lato"/>
                <a:cs typeface="Lato"/>
                <a:sym typeface="Lato"/>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X Program Review Tool</a:t>
            </a:r>
            <a:endParaRPr sz="1200"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rgbClr val="666666"/>
              </a:solidFill>
              <a:highlight>
                <a:srgbClr val="FFFFFF"/>
              </a:highlight>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endParaRPr sz="1200" b="0" i="0" u="none" strike="noStrike" cap="none" dirty="0">
              <a:solidFill>
                <a:srgbClr val="666666"/>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b1a15b3c91_0_0"/>
          <p:cNvSpPr txBox="1">
            <a:spLocks noGrp="1"/>
          </p:cNvSpPr>
          <p:nvPr>
            <p:ph type="title"/>
          </p:nvPr>
        </p:nvSpPr>
        <p:spPr>
          <a:xfrm>
            <a:off x="1210567" y="147496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Phase 1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Components</a:t>
            </a:r>
            <a:r>
              <a:rPr lang="en-US" sz="2900" dirty="0"/>
              <a:t> </a:t>
            </a:r>
            <a:r>
              <a:rPr lang="en-US" sz="2900" dirty="0" smtClean="0"/>
              <a:t>(3/6</a:t>
            </a:r>
            <a:r>
              <a:rPr lang="en-US" sz="2900" dirty="0"/>
              <a:t>)</a:t>
            </a:r>
            <a:endParaRPr sz="29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endParaRPr>
          </a:p>
          <a:p>
            <a:pPr marL="0" lvl="0" indent="0" algn="l" rtl="0">
              <a:lnSpc>
                <a:spcPct val="100000"/>
              </a:lnSpc>
              <a:spcBef>
                <a:spcPts val="0"/>
              </a:spcBef>
              <a:spcAft>
                <a:spcPts val="0"/>
              </a:spcAft>
              <a:buSzPts val="3700"/>
              <a:buNone/>
            </a:pPr>
            <a:endParaRPr dirty="0"/>
          </a:p>
        </p:txBody>
      </p:sp>
      <p:sp>
        <p:nvSpPr>
          <p:cNvPr id="274" name="Google Shape;274;gb1a15b3c91_0_0"/>
          <p:cNvSpPr txBox="1">
            <a:spLocks noGrp="1"/>
          </p:cNvSpPr>
          <p:nvPr>
            <p:ph type="body" idx="1"/>
          </p:nvPr>
        </p:nvSpPr>
        <p:spPr>
          <a:xfrm>
            <a:off x="1318833" y="2596933"/>
            <a:ext cx="9906300" cy="3494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2100"/>
              </a:spcAft>
              <a:buSzPts val="2400"/>
              <a:buNone/>
            </a:pPr>
            <a:r>
              <a:rPr lang="en-US"/>
              <a:t> </a:t>
            </a:r>
            <a:endParaRPr/>
          </a:p>
        </p:txBody>
      </p:sp>
      <p:pic>
        <p:nvPicPr>
          <p:cNvPr id="275" name="Google Shape;275;gb1a15b3c91_0_0" descr="showing partial screenshot of the Title X Subrecipient Administrative Assessment and Onboarding Checklist tool"/>
          <p:cNvPicPr preferRelativeResize="0"/>
          <p:nvPr/>
        </p:nvPicPr>
        <p:blipFill rotWithShape="1">
          <a:blip r:embed="rId3">
            <a:alphaModFix/>
          </a:blip>
          <a:srcRect/>
          <a:stretch/>
        </p:blipFill>
        <p:spPr>
          <a:xfrm>
            <a:off x="1254775" y="2596913"/>
            <a:ext cx="10034424" cy="4067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7858490f6d_0_6"/>
          <p:cNvSpPr txBox="1">
            <a:spLocks noGrp="1"/>
          </p:cNvSpPr>
          <p:nvPr>
            <p:ph type="title"/>
          </p:nvPr>
        </p:nvSpPr>
        <p:spPr>
          <a:xfrm>
            <a:off x="949000" y="164111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t>Phase 1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Components</a:t>
            </a:r>
            <a:r>
              <a:rPr lang="en-US" sz="2900" dirty="0"/>
              <a:t> </a:t>
            </a:r>
            <a:r>
              <a:rPr lang="en-US" sz="2900" dirty="0" smtClean="0"/>
              <a:t>(4/6</a:t>
            </a:r>
            <a:r>
              <a:rPr lang="en-US" sz="2900" dirty="0"/>
              <a:t>)</a:t>
            </a:r>
            <a:endParaRPr sz="2900" dirty="0"/>
          </a:p>
        </p:txBody>
      </p:sp>
      <p:sp>
        <p:nvSpPr>
          <p:cNvPr id="282" name="Google Shape;282;g7858490f6d_0_6"/>
          <p:cNvSpPr txBox="1">
            <a:spLocks noGrp="1"/>
          </p:cNvSpPr>
          <p:nvPr>
            <p:ph type="body" idx="1"/>
          </p:nvPr>
        </p:nvSpPr>
        <p:spPr>
          <a:xfrm>
            <a:off x="1101400" y="2453484"/>
            <a:ext cx="8899850" cy="2843200"/>
          </a:xfrm>
          <a:prstGeom prst="rect">
            <a:avLst/>
          </a:prstGeom>
          <a:noFill/>
          <a:ln>
            <a:noFill/>
          </a:ln>
        </p:spPr>
        <p:txBody>
          <a:bodyPr spcFirstLastPara="1" wrap="square" lIns="121900" tIns="121900" rIns="121900" bIns="121900" anchor="t" anchorCtr="0">
            <a:noAutofit/>
          </a:bodyPr>
          <a:lstStyle/>
          <a:p>
            <a:pPr marL="457200" lvl="0" indent="-260350" algn="l" rtl="0">
              <a:lnSpc>
                <a:spcPct val="115000"/>
              </a:lnSpc>
              <a:spcBef>
                <a:spcPts val="0"/>
              </a:spcBef>
              <a:spcAft>
                <a:spcPts val="0"/>
              </a:spcAft>
              <a:buSzPts val="2300"/>
              <a:buChar char="●"/>
            </a:pPr>
            <a:r>
              <a:rPr lang="en-US" sz="2400" dirty="0"/>
              <a:t>Encourage and support 340B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enrollment</a:t>
            </a:r>
            <a:endParaRPr sz="2400" dirty="0"/>
          </a:p>
          <a:p>
            <a:pPr marL="1219200" lvl="1" indent="-419100" algn="l" rtl="0">
              <a:lnSpc>
                <a:spcPct val="115000"/>
              </a:lnSpc>
              <a:spcBef>
                <a:spcPts val="0"/>
              </a:spcBef>
              <a:spcAft>
                <a:spcPts val="0"/>
              </a:spcAft>
              <a:buSzPts val="1800"/>
              <a:buChar char="○"/>
            </a:pPr>
            <a:r>
              <a:rPr lang="en-US" sz="2000" dirty="0"/>
              <a:t>Policy and procedure development </a:t>
            </a:r>
            <a:endParaRPr sz="2000" dirty="0"/>
          </a:p>
          <a:p>
            <a:pPr marL="457200" lvl="0" indent="-260350" algn="l" rtl="0">
              <a:lnSpc>
                <a:spcPct val="115000"/>
              </a:lnSpc>
              <a:spcBef>
                <a:spcPts val="0"/>
              </a:spcBef>
              <a:spcAft>
                <a:spcPts val="0"/>
              </a:spcAft>
              <a:buSzPts val="2300"/>
              <a:buChar char="●"/>
            </a:pPr>
            <a:r>
              <a:rPr lang="en-US" sz="2400" dirty="0"/>
              <a:t>Title X reporting and documentation requirements</a:t>
            </a:r>
            <a:endParaRPr sz="2400" dirty="0"/>
          </a:p>
          <a:p>
            <a:pPr marL="1219200" lvl="1" indent="-419100" algn="l" rtl="0">
              <a:lnSpc>
                <a:spcPct val="115000"/>
              </a:lnSpc>
              <a:spcBef>
                <a:spcPts val="0"/>
              </a:spcBef>
              <a:spcAft>
                <a:spcPts val="0"/>
              </a:spcAft>
              <a:buSzPts val="1800"/>
              <a:buChar char="○"/>
            </a:pPr>
            <a:r>
              <a:rPr lang="en-US" sz="2000" dirty="0"/>
              <a:t>Prepare EHR for FPAR</a:t>
            </a:r>
            <a:endParaRPr sz="2000" dirty="0"/>
          </a:p>
          <a:p>
            <a:pPr marL="1219200" lvl="1" indent="-419100" algn="l" rtl="0">
              <a:lnSpc>
                <a:spcPct val="115000"/>
              </a:lnSpc>
              <a:spcBef>
                <a:spcPts val="0"/>
              </a:spcBef>
              <a:spcAft>
                <a:spcPts val="0"/>
              </a:spcAft>
              <a:buSzPts val="1800"/>
              <a:buChar char="○"/>
            </a:pPr>
            <a:r>
              <a:rPr lang="en-US" sz="2000" dirty="0"/>
              <a:t>Plan for submitting FPAR </a:t>
            </a:r>
            <a:endParaRPr sz="2000" dirty="0"/>
          </a:p>
          <a:p>
            <a:pPr marL="1219200" lvl="1" indent="-419100" algn="l" rtl="0">
              <a:lnSpc>
                <a:spcPct val="115000"/>
              </a:lnSpc>
              <a:spcBef>
                <a:spcPts val="0"/>
              </a:spcBef>
              <a:spcAft>
                <a:spcPts val="0"/>
              </a:spcAft>
              <a:buSzPts val="1800"/>
              <a:buChar char="○"/>
            </a:pPr>
            <a:r>
              <a:rPr lang="en-US" sz="2000" dirty="0"/>
              <a:t>Follow up with EHR and IT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staff</a:t>
            </a:r>
            <a:endParaRPr sz="2000" dirty="0"/>
          </a:p>
          <a:p>
            <a:pPr marL="1219200" lvl="1" indent="-419100" algn="l" rtl="0">
              <a:lnSpc>
                <a:spcPct val="115000"/>
              </a:lnSpc>
              <a:spcBef>
                <a:spcPts val="0"/>
              </a:spcBef>
              <a:spcAft>
                <a:spcPts val="0"/>
              </a:spcAft>
              <a:buSzPts val="1800"/>
              <a:buChar char="○"/>
            </a:pPr>
            <a:r>
              <a:rPr lang="en-US" sz="2000" dirty="0"/>
              <a:t>Provide FPAR 2.0 </a:t>
            </a:r>
            <a:r>
              <a:rPr lang="en-US" sz="2000" dirty="0" smtClean="0"/>
              <a:t>overview</a:t>
            </a:r>
            <a:endParaRPr sz="2000" dirty="0"/>
          </a:p>
        </p:txBody>
      </p:sp>
      <p:sp>
        <p:nvSpPr>
          <p:cNvPr id="2" name="Text Placeholder 1"/>
          <p:cNvSpPr>
            <a:spLocks noGrp="1"/>
          </p:cNvSpPr>
          <p:nvPr>
            <p:ph type="body" idx="2"/>
          </p:nvPr>
        </p:nvSpPr>
        <p:spPr>
          <a:xfrm>
            <a:off x="743800" y="5336150"/>
            <a:ext cx="9162200" cy="1250984"/>
          </a:xfrm>
        </p:spPr>
        <p:txBody>
          <a:bodyPr/>
          <a:lstStyle/>
          <a:p>
            <a:pPr marL="107950" lvl="0" indent="0">
              <a:buSzPts val="900"/>
              <a:buNone/>
            </a:pPr>
            <a:r>
              <a:rPr lang="en-US" sz="1400" u="sng" dirty="0">
                <a:solidFill>
                  <a:srgbClr val="666666"/>
                </a:solidFill>
                <a:hlinkClick r:id="rId3"/>
              </a:rPr>
              <a:t>340B Drug Pricing Program: Frequently Asked Questions</a:t>
            </a:r>
            <a:endParaRPr lang="en-US" sz="1400" dirty="0">
              <a:solidFill>
                <a:srgbClr val="666666"/>
              </a:solidFill>
            </a:endParaRPr>
          </a:p>
          <a:p>
            <a:pPr marL="107950" lvl="0" indent="0">
              <a:buSzPts val="900"/>
              <a:buNone/>
            </a:pPr>
            <a:r>
              <a:rPr lang="en-US" sz="1400" u="sng" dirty="0">
                <a:solidFill>
                  <a:srgbClr val="66666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Apexus Sample Policy and Procedure Manual for Family Planning</a:t>
            </a:r>
            <a:endParaRPr lang="en-US" sz="1400" dirty="0">
              <a:solidFill>
                <a:srgbClr val="666666"/>
              </a:solidFill>
            </a:endParaRPr>
          </a:p>
          <a:p>
            <a:pPr marL="107950" lvl="0" indent="0">
              <a:buSzPts val="900"/>
              <a:buNone/>
            </a:pPr>
            <a:r>
              <a:rPr lang="en-US" sz="1400" u="sng" dirty="0">
                <a:solidFill>
                  <a:srgbClr val="66666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Preparing Your EHR for FPAR</a:t>
            </a:r>
            <a:endParaRPr lang="en-US" sz="1400" dirty="0">
              <a:solidFill>
                <a:srgbClr val="666666"/>
              </a:solidFill>
            </a:endParaRPr>
          </a:p>
          <a:p>
            <a:pPr marL="107950" lvl="0" indent="0">
              <a:buSzPts val="900"/>
              <a:buNone/>
            </a:pPr>
            <a:r>
              <a:rPr lang="en-US" sz="1400" u="sng" dirty="0">
                <a:solidFill>
                  <a:srgbClr val="666666"/>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Revised Family Planning Annual Report (FPAR) 2.0 Data Elements and </a:t>
            </a:r>
            <a:r>
              <a:rPr lang="en-US" sz="1400" u="sng" dirty="0" smtClean="0">
                <a:solidFill>
                  <a:srgbClr val="666666"/>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Timeline</a:t>
            </a:r>
            <a:endParaRPr lang="en-US" sz="1400" dirty="0">
              <a:solidFill>
                <a:srgbClr val="666666"/>
              </a:solidFill>
              <a:highlight>
                <a:srgbClr val="F4F3F3"/>
              </a:highlight>
            </a:endParaRPr>
          </a:p>
        </p:txBody>
      </p:sp>
      <p:pic>
        <p:nvPicPr>
          <p:cNvPr id="7" name="Google Shape;97;ga911d54d01_3_33" descr="&quot; &quot;"/>
          <p:cNvPicPr preferRelativeResize="0"/>
          <p:nvPr/>
        </p:nvPicPr>
        <p:blipFill rotWithShape="1">
          <a:blip r:embed="rId7">
            <a:alphaModFix/>
          </a:blip>
          <a:srcRect r="29952"/>
          <a:stretch/>
        </p:blipFill>
        <p:spPr>
          <a:xfrm rot="-5400000">
            <a:off x="8992533" y="-1258332"/>
            <a:ext cx="1804333" cy="4266999"/>
          </a:xfrm>
          <a:prstGeom prst="rect">
            <a:avLst/>
          </a:prstGeom>
          <a:noFill/>
          <a:ln>
            <a:noFill/>
          </a:ln>
        </p:spPr>
      </p:pic>
      <p:pic>
        <p:nvPicPr>
          <p:cNvPr id="8" name="Google Shape;92;gb2ffa7c9dc_3_6" descr="&quot; &quot;"/>
          <p:cNvPicPr preferRelativeResize="0"/>
          <p:nvPr/>
        </p:nvPicPr>
        <p:blipFill rotWithShape="1">
          <a:blip r:embed="rId8">
            <a:alphaModFix/>
          </a:blip>
          <a:srcRect/>
          <a:stretch/>
        </p:blipFill>
        <p:spPr>
          <a:xfrm>
            <a:off x="1061508" y="2296692"/>
            <a:ext cx="1795300" cy="1664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7858490f6d_0_6"/>
          <p:cNvSpPr txBox="1">
            <a:spLocks noGrp="1"/>
          </p:cNvSpPr>
          <p:nvPr>
            <p:ph type="title"/>
          </p:nvPr>
        </p:nvSpPr>
        <p:spPr>
          <a:xfrm>
            <a:off x="949000" y="164111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t>Phase 1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Components</a:t>
            </a:r>
            <a:r>
              <a:rPr lang="en-US" sz="2900" dirty="0"/>
              <a:t> </a:t>
            </a:r>
            <a:r>
              <a:rPr lang="en-US" sz="2900" dirty="0" smtClean="0"/>
              <a:t>(5/6</a:t>
            </a:r>
            <a:r>
              <a:rPr lang="en-US" sz="2900" dirty="0"/>
              <a:t>)</a:t>
            </a:r>
            <a:endParaRPr sz="2900" dirty="0"/>
          </a:p>
        </p:txBody>
      </p:sp>
      <p:sp>
        <p:nvSpPr>
          <p:cNvPr id="282" name="Google Shape;282;g7858490f6d_0_6"/>
          <p:cNvSpPr txBox="1">
            <a:spLocks noGrp="1"/>
          </p:cNvSpPr>
          <p:nvPr>
            <p:ph type="body" idx="1"/>
          </p:nvPr>
        </p:nvSpPr>
        <p:spPr>
          <a:xfrm>
            <a:off x="1101400" y="2453484"/>
            <a:ext cx="8899850" cy="2843200"/>
          </a:xfrm>
          <a:prstGeom prst="rect">
            <a:avLst/>
          </a:prstGeom>
          <a:noFill/>
          <a:ln>
            <a:noFill/>
          </a:ln>
        </p:spPr>
        <p:txBody>
          <a:bodyPr spcFirstLastPara="1" wrap="square" lIns="121900" tIns="121900" rIns="121900" bIns="121900" anchor="t" anchorCtr="0">
            <a:noAutofit/>
          </a:bodyPr>
          <a:lstStyle/>
          <a:p>
            <a:pPr lvl="0" indent="-457200">
              <a:buSzPts val="2400"/>
            </a:pPr>
            <a:r>
              <a:rPr lang="en-US" sz="2400" dirty="0"/>
              <a:t>Support subrecipient in providing Title X-required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52"/>
                  </a:ext>
                </a:extLst>
              </a:rPr>
              <a:t>training</a:t>
            </a:r>
            <a:endParaRPr lang="en-US" sz="2400" dirty="0"/>
          </a:p>
          <a:p>
            <a:pPr lvl="0" indent="-457200">
              <a:buSzPts val="2400"/>
            </a:pPr>
            <a:r>
              <a:rPr lang="en-US" sz="2400" dirty="0"/>
              <a:t>Orient subrecipient to:</a:t>
            </a:r>
          </a:p>
          <a:p>
            <a:pPr marL="1219200" lvl="1" indent="-425450">
              <a:spcBef>
                <a:spcPts val="0"/>
              </a:spcBef>
              <a:buSzPts val="1900"/>
            </a:pPr>
            <a:r>
              <a:rPr lang="en-US" sz="2000" dirty="0"/>
              <a:t>Federal Title X required training topics</a:t>
            </a:r>
          </a:p>
          <a:p>
            <a:pPr marL="1219200" lvl="1" indent="-425450">
              <a:spcBef>
                <a:spcPts val="0"/>
              </a:spcBef>
              <a:buSzPts val="1900"/>
            </a:pPr>
            <a:r>
              <a:rPr lang="en-US" sz="2000" dirty="0"/>
              <a:t>RHNTC website</a:t>
            </a:r>
          </a:p>
          <a:p>
            <a:pPr marL="1219200" lvl="1" indent="-425450">
              <a:spcBef>
                <a:spcPts val="0"/>
              </a:spcBef>
              <a:buSzPts val="1900"/>
            </a:pPr>
            <a:r>
              <a:rPr lang="en-US" sz="2000" dirty="0"/>
              <a:t>RHNTC Training Tracking System</a:t>
            </a:r>
          </a:p>
          <a:p>
            <a:pPr lvl="0" indent="-457200">
              <a:buSzPts val="2400"/>
            </a:pPr>
            <a:r>
              <a:rPr lang="en-US" sz="2400" dirty="0"/>
              <a:t>Confirm plan for staff to complete required Title X </a:t>
            </a:r>
            <a:r>
              <a:rPr lang="en-US" sz="2400" dirty="0" smtClean="0"/>
              <a:t>training</a:t>
            </a:r>
            <a:endParaRPr lang="en-US" sz="2400" dirty="0"/>
          </a:p>
        </p:txBody>
      </p:sp>
      <p:sp>
        <p:nvSpPr>
          <p:cNvPr id="2" name="Text Placeholder 1"/>
          <p:cNvSpPr>
            <a:spLocks noGrp="1"/>
          </p:cNvSpPr>
          <p:nvPr>
            <p:ph type="body" idx="2"/>
          </p:nvPr>
        </p:nvSpPr>
        <p:spPr>
          <a:xfrm>
            <a:off x="743800" y="5336150"/>
            <a:ext cx="9162200" cy="1250984"/>
          </a:xfrm>
        </p:spPr>
        <p:txBody>
          <a:bodyPr/>
          <a:lstStyle/>
          <a:p>
            <a:pPr marL="0" lvl="0" indent="0">
              <a:lnSpc>
                <a:spcPct val="100000"/>
              </a:lnSpc>
              <a:buClr>
                <a:srgbClr val="000000"/>
              </a:buClr>
              <a:buSzPts val="900"/>
              <a:buNone/>
            </a:pPr>
            <a:r>
              <a:rPr lang="en-US" sz="1400" u="sng" dirty="0">
                <a:solidFill>
                  <a:srgbClr val="66666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Federal Title X Training Requirements Summary</a:t>
            </a:r>
            <a:endParaRPr lang="en-US" sz="1400" dirty="0">
              <a:solidFill>
                <a:srgbClr val="666666"/>
              </a:solidFill>
            </a:endParaRPr>
          </a:p>
          <a:p>
            <a:pPr marL="0" lvl="0" indent="0">
              <a:lnSpc>
                <a:spcPct val="100000"/>
              </a:lnSpc>
              <a:buClr>
                <a:srgbClr val="000000"/>
              </a:buClr>
              <a:buSzPts val="900"/>
              <a:buNone/>
            </a:pPr>
            <a:r>
              <a:rPr lang="en-US" sz="1400" u="sng" dirty="0">
                <a:solidFill>
                  <a:srgbClr val="66666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RHNTC website</a:t>
            </a:r>
            <a:endParaRPr lang="en-US" sz="1400" dirty="0">
              <a:solidFill>
                <a:srgbClr val="666666"/>
              </a:solidFill>
            </a:endParaRPr>
          </a:p>
          <a:p>
            <a:pPr marL="0" lvl="0" indent="0">
              <a:lnSpc>
                <a:spcPct val="100000"/>
              </a:lnSpc>
              <a:buClr>
                <a:srgbClr val="000000"/>
              </a:buClr>
              <a:buSzPts val="900"/>
              <a:buNone/>
            </a:pPr>
            <a:r>
              <a:rPr lang="en-US" sz="1400" u="sng" dirty="0">
                <a:solidFill>
                  <a:srgbClr val="666666"/>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Using the FPNTC Website to Track Your Network’s Training Completion Job </a:t>
            </a:r>
            <a:r>
              <a:rPr lang="en-US" sz="1400" u="sng" dirty="0" smtClean="0">
                <a:solidFill>
                  <a:srgbClr val="666666"/>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rPr>
              <a:t>Aid</a:t>
            </a:r>
            <a:endParaRPr lang="en-US" sz="1400" dirty="0">
              <a:solidFill>
                <a:srgbClr val="666666"/>
              </a:solidFill>
            </a:endParaRPr>
          </a:p>
        </p:txBody>
      </p:sp>
      <p:pic>
        <p:nvPicPr>
          <p:cNvPr id="7" name="Google Shape;97;ga911d54d01_3_33" descr="&quot; &quot;"/>
          <p:cNvPicPr preferRelativeResize="0"/>
          <p:nvPr/>
        </p:nvPicPr>
        <p:blipFill rotWithShape="1">
          <a:blip r:embed="rId6">
            <a:alphaModFix/>
          </a:blip>
          <a:srcRect r="29952"/>
          <a:stretch/>
        </p:blipFill>
        <p:spPr>
          <a:xfrm rot="-5400000">
            <a:off x="8992533" y="-1258332"/>
            <a:ext cx="1804333" cy="4266999"/>
          </a:xfrm>
          <a:prstGeom prst="rect">
            <a:avLst/>
          </a:prstGeom>
          <a:noFill/>
          <a:ln>
            <a:noFill/>
          </a:ln>
        </p:spPr>
      </p:pic>
      <p:pic>
        <p:nvPicPr>
          <p:cNvPr id="8" name="Google Shape;92;gb2ffa7c9dc_3_6" descr="&quot; &quot;"/>
          <p:cNvPicPr preferRelativeResize="0"/>
          <p:nvPr/>
        </p:nvPicPr>
        <p:blipFill rotWithShape="1">
          <a:blip r:embed="rId7">
            <a:alphaModFix/>
          </a:blip>
          <a:srcRect/>
          <a:stretch/>
        </p:blipFill>
        <p:spPr>
          <a:xfrm>
            <a:off x="1061508" y="2296692"/>
            <a:ext cx="1795300" cy="166433"/>
          </a:xfrm>
          <a:prstGeom prst="rect">
            <a:avLst/>
          </a:prstGeom>
          <a:noFill/>
          <a:ln>
            <a:noFill/>
          </a:ln>
        </p:spPr>
      </p:pic>
    </p:spTree>
    <p:extLst>
      <p:ext uri="{BB962C8B-B14F-4D97-AF65-F5344CB8AC3E}">
        <p14:creationId xmlns:p14="http://schemas.microsoft.com/office/powerpoint/2010/main" val="117791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b241146dd2_0_7"/>
          <p:cNvSpPr txBox="1">
            <a:spLocks noGrp="1"/>
          </p:cNvSpPr>
          <p:nvPr>
            <p:ph type="title"/>
          </p:nvPr>
        </p:nvSpPr>
        <p:spPr>
          <a:xfrm>
            <a:off x="1210567" y="147496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3"/>
                  </a:ext>
                </a:extLst>
              </a:rPr>
              <a:t>Phase 1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4"/>
                  </a:ext>
                </a:extLst>
              </a:rPr>
              <a:t>Components</a:t>
            </a:r>
            <a:r>
              <a:rPr lang="en-US" sz="2900" dirty="0"/>
              <a:t> </a:t>
            </a:r>
            <a:r>
              <a:rPr lang="en-US" sz="2900" dirty="0" smtClean="0"/>
              <a:t>(6/6</a:t>
            </a:r>
            <a:r>
              <a:rPr lang="en-US" sz="2900" dirty="0"/>
              <a:t>)</a:t>
            </a:r>
            <a:endParaRPr sz="2900" dirty="0"/>
          </a:p>
        </p:txBody>
      </p:sp>
      <p:sp>
        <p:nvSpPr>
          <p:cNvPr id="299" name="Google Shape;299;gb241146dd2_0_7"/>
          <p:cNvSpPr txBox="1">
            <a:spLocks noGrp="1"/>
          </p:cNvSpPr>
          <p:nvPr>
            <p:ph type="body" idx="1"/>
          </p:nvPr>
        </p:nvSpPr>
        <p:spPr>
          <a:xfrm>
            <a:off x="1180799" y="5934887"/>
            <a:ext cx="9906300" cy="923113"/>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600"/>
              </a:spcBef>
              <a:spcAft>
                <a:spcPts val="2100"/>
              </a:spcAft>
              <a:buClr>
                <a:schemeClr val="dk1"/>
              </a:buClr>
              <a:buSzPts val="1100"/>
              <a:buFont typeface="Arial"/>
              <a:buNone/>
            </a:pPr>
            <a:r>
              <a:rPr lang="en-US" sz="1400" u="sng" dirty="0" smtClean="0">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Title </a:t>
            </a:r>
            <a:r>
              <a:rPr lang="en-US" sz="1400" u="sng" dirty="0">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X Subrecipient Onboarding Work Plan: Phase 1</a:t>
            </a:r>
            <a:endParaRPr sz="1400" dirty="0">
              <a:solidFill>
                <a:srgbClr val="666666"/>
              </a:solidFill>
            </a:endParaRPr>
          </a:p>
        </p:txBody>
      </p:sp>
      <p:pic>
        <p:nvPicPr>
          <p:cNvPr id="300" name="Google Shape;300;gb241146dd2_0_7" descr="showing partial screenshot of the Title X Subrecipient Onboarding Work Plan: Phase 1 tool"/>
          <p:cNvPicPr preferRelativeResize="0"/>
          <p:nvPr/>
        </p:nvPicPr>
        <p:blipFill rotWithShape="1">
          <a:blip r:embed="rId4">
            <a:alphaModFix/>
          </a:blip>
          <a:srcRect/>
          <a:stretch/>
        </p:blipFill>
        <p:spPr>
          <a:xfrm>
            <a:off x="1104900" y="2753662"/>
            <a:ext cx="9982199" cy="3181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3"/>
          <p:cNvSpPr txBox="1">
            <a:spLocks noGrp="1"/>
          </p:cNvSpPr>
          <p:nvPr>
            <p:ph type="title"/>
          </p:nvPr>
        </p:nvSpPr>
        <p:spPr>
          <a:xfrm>
            <a:off x="1066800" y="18004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Phase 2 Goals</a:t>
            </a:r>
            <a:endParaRPr dirty="0"/>
          </a:p>
        </p:txBody>
      </p:sp>
      <p:sp>
        <p:nvSpPr>
          <p:cNvPr id="307" name="Google Shape;307;p13"/>
          <p:cNvSpPr txBox="1">
            <a:spLocks noGrp="1"/>
          </p:cNvSpPr>
          <p:nvPr>
            <p:ph type="body" idx="1"/>
          </p:nvPr>
        </p:nvSpPr>
        <p:spPr>
          <a:xfrm>
            <a:off x="1066800" y="2936100"/>
            <a:ext cx="9098400" cy="31557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a:t>Provide training and technical assistance</a:t>
            </a:r>
            <a:endParaRPr/>
          </a:p>
          <a:p>
            <a:pPr marL="457200" lvl="0" indent="-381000" algn="l" rtl="0">
              <a:lnSpc>
                <a:spcPct val="115000"/>
              </a:lnSpc>
              <a:spcBef>
                <a:spcPts val="0"/>
              </a:spcBef>
              <a:spcAft>
                <a:spcPts val="0"/>
              </a:spcAft>
              <a:buSzPts val="2400"/>
              <a:buChar char="●"/>
            </a:pPr>
            <a:r>
              <a:rPr lang="en-US"/>
              <a:t>Support the subrecipient in finalizing policies, procedures, </a:t>
            </a:r>
            <a:br>
              <a:rPr lang="en-US"/>
            </a:br>
            <a:r>
              <a:rPr lang="en-US"/>
              <a:t>and clinical protocols</a:t>
            </a:r>
            <a:endParaRPr/>
          </a:p>
          <a:p>
            <a:pPr marL="457200" lvl="0" indent="-381000" algn="l" rtl="0">
              <a:lnSpc>
                <a:spcPct val="115000"/>
              </a:lnSpc>
              <a:spcBef>
                <a:spcPts val="0"/>
              </a:spcBef>
              <a:spcAft>
                <a:spcPts val="0"/>
              </a:spcAft>
              <a:buSzPts val="2400"/>
              <a:buChar char="●"/>
            </a:pPr>
            <a:r>
              <a:rPr lang="en-US"/>
              <a:t>Work collaboratively to help the subrecipient provide </a:t>
            </a:r>
            <a:br>
              <a:rPr lang="en-US"/>
            </a:br>
            <a:r>
              <a:rPr lang="en-US"/>
              <a:t>quality family planning services in compliance with </a:t>
            </a:r>
            <a:br>
              <a:rPr lang="en-US"/>
            </a:br>
            <a:r>
              <a:rPr lang="en-US"/>
              <a:t>Title X requirements</a:t>
            </a:r>
            <a:endParaRPr/>
          </a:p>
          <a:p>
            <a:pPr marL="228600" lvl="0" indent="0" algn="l" rtl="0">
              <a:lnSpc>
                <a:spcPct val="115000"/>
              </a:lnSpc>
              <a:spcBef>
                <a:spcPts val="0"/>
              </a:spcBef>
              <a:spcAft>
                <a:spcPts val="0"/>
              </a:spcAft>
              <a:buSzPts val="2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7858490f6d_0_13"/>
          <p:cNvSpPr txBox="1">
            <a:spLocks noGrp="1"/>
          </p:cNvSpPr>
          <p:nvPr>
            <p:ph type="title"/>
          </p:nvPr>
        </p:nvSpPr>
        <p:spPr>
          <a:xfrm>
            <a:off x="1066800" y="180046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t>Phase 2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7"/>
                  </a:ext>
                </a:extLst>
              </a:rPr>
              <a:t>Components</a:t>
            </a:r>
            <a:r>
              <a:rPr lang="en-US" sz="2900" dirty="0"/>
              <a:t> (</a:t>
            </a:r>
            <a:r>
              <a:rPr lang="en-US" sz="2900" dirty="0" smtClean="0"/>
              <a:t>1/3)</a:t>
            </a:r>
            <a:endParaRPr dirty="0"/>
          </a:p>
        </p:txBody>
      </p:sp>
      <p:sp>
        <p:nvSpPr>
          <p:cNvPr id="314" name="Google Shape;314;g7858490f6d_0_13"/>
          <p:cNvSpPr txBox="1">
            <a:spLocks noGrp="1"/>
          </p:cNvSpPr>
          <p:nvPr>
            <p:ph type="body" idx="1"/>
          </p:nvPr>
        </p:nvSpPr>
        <p:spPr>
          <a:xfrm>
            <a:off x="1143000" y="2707500"/>
            <a:ext cx="10435200" cy="3280216"/>
          </a:xfrm>
          <a:prstGeom prst="rect">
            <a:avLst/>
          </a:prstGeom>
          <a:noFill/>
          <a:ln>
            <a:noFill/>
          </a:ln>
        </p:spPr>
        <p:txBody>
          <a:bodyPr spcFirstLastPara="1" wrap="square" lIns="121900" tIns="121900" rIns="121900" bIns="121900" anchor="t" anchorCtr="0">
            <a:noAutofit/>
          </a:bodyPr>
          <a:lstStyle/>
          <a:p>
            <a:pPr marL="228600" lvl="0" indent="-228600" algn="l" rtl="0">
              <a:lnSpc>
                <a:spcPct val="115000"/>
              </a:lnSpc>
              <a:spcBef>
                <a:spcPts val="0"/>
              </a:spcBef>
              <a:spcAft>
                <a:spcPts val="0"/>
              </a:spcAft>
              <a:buSzPts val="24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8"/>
                  </a:ext>
                </a:extLst>
              </a:rPr>
              <a:t>Develop </a:t>
            </a:r>
            <a:r>
              <a:rPr lang="en-US" dirty="0"/>
              <a:t>Phase 2 work plan</a:t>
            </a:r>
            <a:endParaRPr dirty="0"/>
          </a:p>
          <a:p>
            <a:pPr marL="1219200" lvl="1" indent="-425450" algn="l" rtl="0">
              <a:lnSpc>
                <a:spcPct val="115000"/>
              </a:lnSpc>
              <a:spcBef>
                <a:spcPts val="0"/>
              </a:spcBef>
              <a:spcAft>
                <a:spcPts val="0"/>
              </a:spcAft>
              <a:buSzPts val="1900"/>
              <a:buChar char="○"/>
            </a:pPr>
            <a:r>
              <a:rPr lang="en-US" dirty="0"/>
              <a:t>Include outstanding items identified during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9"/>
                  </a:ext>
                </a:extLst>
              </a:rPr>
              <a:t>assessments</a:t>
            </a:r>
            <a:r>
              <a:rPr lang="en-US" dirty="0"/>
              <a:t> conducted in Phase 1</a:t>
            </a:r>
            <a:endParaRPr dirty="0"/>
          </a:p>
          <a:p>
            <a:pPr marL="1219200" lvl="1" indent="-425450" algn="l" rtl="0">
              <a:lnSpc>
                <a:spcPct val="115000"/>
              </a:lnSpc>
              <a:spcBef>
                <a:spcPts val="0"/>
              </a:spcBef>
              <a:spcAft>
                <a:spcPts val="0"/>
              </a:spcAft>
              <a:buSzPts val="1900"/>
              <a:buChar char="○"/>
            </a:pPr>
            <a:r>
              <a:rPr lang="en-US" dirty="0"/>
              <a:t>Follow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0"/>
                  </a:ext>
                </a:extLst>
              </a:rPr>
              <a:t>up</a:t>
            </a:r>
            <a:r>
              <a:rPr lang="en-US" dirty="0"/>
              <a:t> to ensure progress according to plan</a:t>
            </a:r>
            <a:endParaRPr dirty="0"/>
          </a:p>
          <a:p>
            <a:pPr marL="228600" lvl="0" indent="-228600" algn="l" rtl="0">
              <a:lnSpc>
                <a:spcPct val="115000"/>
              </a:lnSpc>
              <a:spcBef>
                <a:spcPts val="0"/>
              </a:spcBef>
              <a:spcAft>
                <a:spcPts val="0"/>
              </a:spcAft>
              <a:buSzPts val="2400"/>
              <a:buChar char="●"/>
            </a:pPr>
            <a:r>
              <a:rPr lang="en-US" dirty="0"/>
              <a:t>Provide TA to support on:</a:t>
            </a:r>
            <a:endParaRPr dirty="0"/>
          </a:p>
          <a:p>
            <a:pPr marL="1219200" lvl="1" indent="-425450" algn="l" rtl="0">
              <a:lnSpc>
                <a:spcPct val="115000"/>
              </a:lnSpc>
              <a:spcBef>
                <a:spcPts val="0"/>
              </a:spcBef>
              <a:spcAft>
                <a:spcPts val="0"/>
              </a:spcAft>
              <a:buSzPts val="1900"/>
              <a:buChar char="○"/>
            </a:pPr>
            <a:r>
              <a:rPr lang="en-US" dirty="0"/>
              <a:t>Implementing Title X-compliant policies, procedures, clinical protocols</a:t>
            </a:r>
            <a:endParaRPr dirty="0"/>
          </a:p>
          <a:p>
            <a:pPr marL="1219200" lvl="1" indent="-425450" algn="l" rtl="0">
              <a:lnSpc>
                <a:spcPct val="115000"/>
              </a:lnSpc>
              <a:spcBef>
                <a:spcPts val="0"/>
              </a:spcBef>
              <a:spcAft>
                <a:spcPts val="0"/>
              </a:spcAft>
              <a:buSzPts val="1900"/>
              <a:buChar char="○"/>
            </a:pPr>
            <a:r>
              <a:rPr lang="en-US" dirty="0"/>
              <a:t>Putting the QFP into Practice</a:t>
            </a:r>
            <a:endParaRPr dirty="0"/>
          </a:p>
          <a:p>
            <a:pPr marL="1219200" lvl="1" indent="-425450" algn="l" rtl="0">
              <a:lnSpc>
                <a:spcPct val="115000"/>
              </a:lnSpc>
              <a:spcBef>
                <a:spcPts val="0"/>
              </a:spcBef>
              <a:spcAft>
                <a:spcPts val="0"/>
              </a:spcAft>
              <a:buSzPts val="1900"/>
              <a:buChar char="○"/>
            </a:pPr>
            <a:r>
              <a:rPr lang="en-US" dirty="0"/>
              <a:t>Fiscal requirements (i.e., Understanding the Total Program Concept, </a:t>
            </a:r>
            <a:br>
              <a:rPr lang="en-US" dirty="0"/>
            </a:br>
            <a:r>
              <a:rPr lang="en-US" dirty="0"/>
              <a:t>confidential billing, cost analysis, sliding fee scale)</a:t>
            </a:r>
            <a:endParaRPr dirty="0"/>
          </a:p>
          <a:p>
            <a:pPr marL="1219200" lvl="1" indent="-425450" algn="l" rtl="0">
              <a:lnSpc>
                <a:spcPct val="100000"/>
              </a:lnSpc>
              <a:spcBef>
                <a:spcPts val="0"/>
              </a:spcBef>
              <a:spcAft>
                <a:spcPts val="0"/>
              </a:spcAft>
              <a:buSzPts val="1900"/>
              <a:buChar char="○"/>
            </a:pPr>
            <a:r>
              <a:rPr lang="en-US" dirty="0"/>
              <a:t>Readiness for Title X documentation </a:t>
            </a:r>
            <a:r>
              <a:rPr lang="en-US" dirty="0" smtClean="0"/>
              <a:t>requirements</a:t>
            </a:r>
          </a:p>
          <a:p>
            <a:pPr marL="793750" lvl="1" indent="0" algn="l" rtl="0">
              <a:lnSpc>
                <a:spcPct val="100000"/>
              </a:lnSpc>
              <a:spcBef>
                <a:spcPts val="0"/>
              </a:spcBef>
              <a:spcAft>
                <a:spcPts val="0"/>
              </a:spcAft>
              <a:buSzPts val="1900"/>
              <a:buNone/>
            </a:pPr>
            <a:endParaRPr lang="en-US" sz="1200" dirty="0"/>
          </a:p>
          <a:p>
            <a:pPr marL="76200" lvl="0" indent="0">
              <a:buSzPts val="900"/>
              <a:buNone/>
            </a:pPr>
            <a:r>
              <a:rPr lang="en-US" sz="1400" u="sng" dirty="0">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61"/>
                  </a:ext>
                </a:extLst>
              </a:rPr>
              <a:t>Title X Subrecipient Onboarding Work Plan: Phase 2</a:t>
            </a:r>
            <a:r>
              <a:rPr lang="en-US" sz="1400" dirty="0">
                <a:solidFill>
                  <a:srgbClr val="666666"/>
                </a:solidFill>
              </a:rPr>
              <a:t>,   </a:t>
            </a:r>
            <a:r>
              <a:rPr lang="en-US" sz="1400" u="sng" dirty="0">
                <a:solidFill>
                  <a:srgbClr val="666666"/>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Title X Policy Templates</a:t>
            </a:r>
            <a:endParaRPr lang="en-US" sz="1400" dirty="0">
              <a:solidFill>
                <a:srgbClr val="666666"/>
              </a:solidFill>
            </a:endParaRPr>
          </a:p>
          <a:p>
            <a:pPr marL="76200" lvl="0" indent="0">
              <a:buSzPts val="900"/>
              <a:buNone/>
            </a:pPr>
            <a:r>
              <a:rPr lang="en-US" sz="1400" u="sng" dirty="0">
                <a:solidFill>
                  <a:srgbClr val="666666"/>
                </a:solid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Putting the QFP into Practice Series Toolkit</a:t>
            </a:r>
            <a:r>
              <a:rPr lang="en-US" sz="1400" dirty="0">
                <a:solidFill>
                  <a:srgbClr val="666666"/>
                </a:solidFill>
              </a:rPr>
              <a:t>,   </a:t>
            </a:r>
            <a:r>
              <a:rPr lang="en-US" sz="1400" u="sng" dirty="0">
                <a:solidFill>
                  <a:srgbClr val="666666"/>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Understanding the Total Program </a:t>
            </a:r>
            <a:r>
              <a:rPr lang="en-US" sz="1400" u="sng" dirty="0" smtClean="0">
                <a:solidFill>
                  <a:srgbClr val="666666"/>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val="tx"/>
                    </a:ext>
                  </a:extLst>
                </a:hlinkClick>
              </a:rPr>
              <a:t>Concept</a:t>
            </a:r>
            <a:endParaRPr lang="en-US" sz="1400" dirty="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2"/>
          <p:cNvSpPr txBox="1">
            <a:spLocks noGrp="1"/>
          </p:cNvSpPr>
          <p:nvPr>
            <p:ph type="title"/>
          </p:nvPr>
        </p:nvSpPr>
        <p:spPr>
          <a:xfrm>
            <a:off x="788313" y="6262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Welcome!</a:t>
            </a:r>
            <a:endParaRPr dirty="0"/>
          </a:p>
        </p:txBody>
      </p:sp>
      <p:pic>
        <p:nvPicPr>
          <p:cNvPr id="181" name="Google Shape;181;p2" descr="&quot; &quot;"/>
          <p:cNvPicPr preferRelativeResize="0"/>
          <p:nvPr/>
        </p:nvPicPr>
        <p:blipFill rotWithShape="1">
          <a:blip r:embed="rId3">
            <a:alphaModFix/>
          </a:blip>
          <a:srcRect/>
          <a:stretch/>
        </p:blipFill>
        <p:spPr>
          <a:xfrm>
            <a:off x="5203188" y="1649315"/>
            <a:ext cx="1685868" cy="173467"/>
          </a:xfrm>
          <a:prstGeom prst="rect">
            <a:avLst/>
          </a:prstGeom>
          <a:noFill/>
          <a:ln>
            <a:noFill/>
          </a:ln>
        </p:spPr>
      </p:pic>
      <p:grpSp>
        <p:nvGrpSpPr>
          <p:cNvPr id="4" name="Schamus Group 1" descr="Lisa Schamus"/>
          <p:cNvGrpSpPr/>
          <p:nvPr/>
        </p:nvGrpSpPr>
        <p:grpSpPr>
          <a:xfrm>
            <a:off x="2201757" y="2461062"/>
            <a:ext cx="2605536" cy="2757627"/>
            <a:chOff x="2218907" y="2461062"/>
            <a:chExt cx="2605536" cy="2757627"/>
          </a:xfrm>
        </p:grpSpPr>
        <p:pic>
          <p:nvPicPr>
            <p:cNvPr id="175" name="Google Shape;175;p2" descr="&quot; &quot;"/>
            <p:cNvPicPr preferRelativeResize="0"/>
            <p:nvPr/>
          </p:nvPicPr>
          <p:blipFill rotWithShape="1">
            <a:blip r:embed="rId4">
              <a:alphaModFix/>
            </a:blip>
            <a:srcRect/>
            <a:stretch/>
          </p:blipFill>
          <p:spPr>
            <a:xfrm rot="1967881">
              <a:off x="2218907" y="2461062"/>
              <a:ext cx="2605536" cy="2757627"/>
            </a:xfrm>
            <a:prstGeom prst="rect">
              <a:avLst/>
            </a:prstGeom>
            <a:noFill/>
            <a:ln>
              <a:noFill/>
            </a:ln>
          </p:spPr>
        </p:pic>
        <p:pic>
          <p:nvPicPr>
            <p:cNvPr id="180" name="Google Shape;180;p2" descr="Lisa Schamus"/>
            <p:cNvPicPr preferRelativeResize="0"/>
            <p:nvPr/>
          </p:nvPicPr>
          <p:blipFill rotWithShape="1">
            <a:blip r:embed="rId5">
              <a:alphaModFix/>
            </a:blip>
            <a:srcRect l="17600" t="15927" r="21833" b="45468"/>
            <a:stretch/>
          </p:blipFill>
          <p:spPr>
            <a:xfrm>
              <a:off x="2380175" y="2708050"/>
              <a:ext cx="2209500" cy="2211900"/>
            </a:xfrm>
            <a:prstGeom prst="ellipse">
              <a:avLst/>
            </a:prstGeom>
            <a:noFill/>
            <a:ln>
              <a:noFill/>
            </a:ln>
          </p:spPr>
        </p:pic>
      </p:grpSp>
      <p:sp>
        <p:nvSpPr>
          <p:cNvPr id="177" name="Schamus caption"/>
          <p:cNvSpPr txBox="1">
            <a:spLocks noGrp="1"/>
          </p:cNvSpPr>
          <p:nvPr>
            <p:ph type="body" idx="1"/>
          </p:nvPr>
        </p:nvSpPr>
        <p:spPr>
          <a:xfrm>
            <a:off x="1563525" y="5390225"/>
            <a:ext cx="3882000" cy="823800"/>
          </a:xfrm>
          <a:prstGeom prst="rect">
            <a:avLst/>
          </a:prstGeom>
          <a:noFill/>
          <a:ln>
            <a:noFill/>
          </a:ln>
        </p:spPr>
        <p:txBody>
          <a:bodyPr spcFirstLastPara="1" wrap="none" lIns="91425" tIns="45700" rIns="91425" bIns="45700" anchor="t" anchorCtr="0">
            <a:noAutofit/>
          </a:bodyPr>
          <a:lstStyle/>
          <a:p>
            <a:pPr marL="0" lvl="0" indent="-50800" algn="ctr" rtl="0">
              <a:lnSpc>
                <a:spcPct val="100000"/>
              </a:lnSpc>
              <a:spcBef>
                <a:spcPts val="150"/>
              </a:spcBef>
              <a:spcAft>
                <a:spcPts val="200"/>
              </a:spcAft>
              <a:buClr>
                <a:schemeClr val="dk1"/>
              </a:buClr>
              <a:buSzPts val="2800"/>
              <a:buNone/>
            </a:pP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Lisa Schamus</a:t>
            </a:r>
            <a:r>
              <a:rPr lang="en-US" sz="2000" dirty="0"/>
              <a:t>, </a:t>
            </a:r>
            <a:r>
              <a:rPr lang="en-US" sz="2000" dirty="0" smtClean="0"/>
              <a:t>MPH</a:t>
            </a:r>
            <a:endParaRPr lang="en-US" sz="2000" dirty="0"/>
          </a:p>
          <a:p>
            <a:pPr marL="0" lvl="0" indent="-50800" algn="ctr" rtl="0">
              <a:lnSpc>
                <a:spcPct val="100000"/>
              </a:lnSpc>
              <a:spcBef>
                <a:spcPts val="150"/>
              </a:spcBef>
              <a:spcAft>
                <a:spcPts val="200"/>
              </a:spcAft>
              <a:buClr>
                <a:schemeClr val="dk1"/>
              </a:buClr>
              <a:buSzPts val="2800"/>
              <a:buNone/>
            </a:pPr>
            <a:r>
              <a:rPr lang="en-US" sz="2000" dirty="0" smtClean="0"/>
              <a:t>RHNTC </a:t>
            </a:r>
            <a:r>
              <a:rPr lang="en-US" sz="2000" dirty="0"/>
              <a:t>Title X Team Lead</a:t>
            </a:r>
            <a:endParaRPr sz="2000" dirty="0"/>
          </a:p>
        </p:txBody>
      </p:sp>
      <p:grpSp>
        <p:nvGrpSpPr>
          <p:cNvPr id="3" name="Sheahan Group 2" descr="Meg Sheahan"/>
          <p:cNvGrpSpPr/>
          <p:nvPr/>
        </p:nvGrpSpPr>
        <p:grpSpPr>
          <a:xfrm>
            <a:off x="6878272" y="2394881"/>
            <a:ext cx="2834606" cy="2700087"/>
            <a:chOff x="6810623" y="2394881"/>
            <a:chExt cx="2834606" cy="2700087"/>
          </a:xfrm>
        </p:grpSpPr>
        <p:pic>
          <p:nvPicPr>
            <p:cNvPr id="174" name="Google Shape;174;p2" descr="&quot; &quot;"/>
            <p:cNvPicPr preferRelativeResize="0"/>
            <p:nvPr/>
          </p:nvPicPr>
          <p:blipFill rotWithShape="1">
            <a:blip r:embed="rId6">
              <a:alphaModFix/>
            </a:blip>
            <a:srcRect/>
            <a:stretch/>
          </p:blipFill>
          <p:spPr>
            <a:xfrm rot="-7572290">
              <a:off x="6877882" y="2327622"/>
              <a:ext cx="2700087" cy="2834606"/>
            </a:xfrm>
            <a:prstGeom prst="rect">
              <a:avLst/>
            </a:prstGeom>
            <a:noFill/>
            <a:ln>
              <a:noFill/>
            </a:ln>
          </p:spPr>
        </p:pic>
        <p:pic>
          <p:nvPicPr>
            <p:cNvPr id="179" name="Google Shape;179;p2" descr="Meg Sheahan"/>
            <p:cNvPicPr preferRelativeResize="0"/>
            <p:nvPr/>
          </p:nvPicPr>
          <p:blipFill rotWithShape="1">
            <a:blip r:embed="rId7">
              <a:alphaModFix/>
            </a:blip>
            <a:srcRect b="40603"/>
            <a:stretch/>
          </p:blipFill>
          <p:spPr>
            <a:xfrm>
              <a:off x="7071275" y="2542676"/>
              <a:ext cx="2313300" cy="2404500"/>
            </a:xfrm>
            <a:prstGeom prst="ellipse">
              <a:avLst/>
            </a:prstGeom>
            <a:noFill/>
            <a:ln>
              <a:noFill/>
            </a:ln>
          </p:spPr>
        </p:pic>
      </p:grpSp>
      <p:sp>
        <p:nvSpPr>
          <p:cNvPr id="178" name="Sheahan caption"/>
          <p:cNvSpPr txBox="1">
            <a:spLocks noGrp="1"/>
          </p:cNvSpPr>
          <p:nvPr>
            <p:ph type="body" idx="3"/>
          </p:nvPr>
        </p:nvSpPr>
        <p:spPr>
          <a:xfrm>
            <a:off x="6088175" y="5390225"/>
            <a:ext cx="4414800" cy="993900"/>
          </a:xfrm>
          <a:prstGeom prst="rect">
            <a:avLst/>
          </a:prstGeom>
          <a:noFill/>
          <a:ln>
            <a:noFill/>
          </a:ln>
        </p:spPr>
        <p:txBody>
          <a:bodyPr spcFirstLastPara="1" wrap="none" lIns="91425" tIns="45700" rIns="91425" bIns="45700" anchor="t" anchorCtr="0">
            <a:noAutofit/>
          </a:bodyPr>
          <a:lstStyle/>
          <a:p>
            <a:pPr marL="0" indent="-50800" algn="ctr">
              <a:lnSpc>
                <a:spcPct val="100000"/>
              </a:lnSpc>
              <a:spcBef>
                <a:spcPts val="150"/>
              </a:spcBef>
              <a:spcAft>
                <a:spcPts val="200"/>
              </a:spcAft>
              <a:buSzPts val="2800"/>
            </a:pPr>
            <a:r>
              <a:rPr lang="en-US" sz="20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Meg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Sheahan, MSN, CNM, </a:t>
            </a:r>
            <a:r>
              <a:rPr lang="en-US" sz="20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MPH</a:t>
            </a:r>
          </a:p>
          <a:p>
            <a:pPr marL="0" indent="-50800" algn="ctr">
              <a:lnSpc>
                <a:spcPct val="100000"/>
              </a:lnSpc>
              <a:spcBef>
                <a:spcPts val="150"/>
              </a:spcBef>
              <a:spcAft>
                <a:spcPts val="200"/>
              </a:spcAft>
              <a:buSzPts val="2800"/>
            </a:pPr>
            <a:r>
              <a:rPr lang="en-US" sz="2000"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RHNTC </a:t>
            </a:r>
            <a:r>
              <a:rPr lang="en-US"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Clinical Consultant</a:t>
            </a:r>
            <a:endParaRPr sz="2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788a0ced61_0_0"/>
          <p:cNvSpPr txBox="1">
            <a:spLocks noGrp="1"/>
          </p:cNvSpPr>
          <p:nvPr>
            <p:ph type="title"/>
          </p:nvPr>
        </p:nvSpPr>
        <p:spPr>
          <a:xfrm>
            <a:off x="1066800" y="1800467"/>
            <a:ext cx="11360700" cy="763500"/>
          </a:xfrm>
          <a:prstGeom prst="rect">
            <a:avLst/>
          </a:prstGeom>
          <a:noFill/>
          <a:ln>
            <a:noFill/>
          </a:ln>
        </p:spPr>
        <p:txBody>
          <a:bodyPr spcFirstLastPara="1" wrap="square" lIns="121900" tIns="121900" rIns="121900" bIns="121900" anchor="t" anchorCtr="0">
            <a:noAutofit/>
          </a:bodyPr>
          <a:lstStyle/>
          <a:p>
            <a:pPr lvl="0">
              <a:buClr>
                <a:schemeClr val="dk1"/>
              </a:buClr>
              <a:buSzPts val="1100"/>
            </a:pPr>
            <a:r>
              <a:rPr lang="en-US" dirty="0"/>
              <a:t>Phase 2 Key </a:t>
            </a:r>
            <a:r>
              <a:rPr lang="en-US" dirty="0" smtClean="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2"/>
                  </a:ext>
                </a:extLst>
              </a:rPr>
              <a:t>Components</a:t>
            </a:r>
            <a:r>
              <a:rPr lang="en-US" sz="2900" dirty="0"/>
              <a:t> </a:t>
            </a:r>
            <a:r>
              <a:rPr lang="en-US" sz="2900" dirty="0" smtClean="0"/>
              <a:t>(2/3)</a:t>
            </a:r>
            <a:endParaRPr sz="2900" dirty="0"/>
          </a:p>
        </p:txBody>
      </p:sp>
      <p:sp>
        <p:nvSpPr>
          <p:cNvPr id="322" name="Google Shape;322;g788a0ced61_0_0"/>
          <p:cNvSpPr txBox="1">
            <a:spLocks noGrp="1"/>
          </p:cNvSpPr>
          <p:nvPr>
            <p:ph type="body" idx="1"/>
          </p:nvPr>
        </p:nvSpPr>
        <p:spPr>
          <a:xfrm>
            <a:off x="1066800" y="2936100"/>
            <a:ext cx="9098400" cy="3155700"/>
          </a:xfrm>
          <a:prstGeom prst="rect">
            <a:avLst/>
          </a:prstGeom>
          <a:noFill/>
          <a:ln>
            <a:noFill/>
          </a:ln>
        </p:spPr>
        <p:txBody>
          <a:bodyPr spcFirstLastPara="1" wrap="square" lIns="121900" tIns="121900" rIns="121900" bIns="121900" anchor="t" anchorCtr="0">
            <a:noAutofit/>
          </a:bodyPr>
          <a:lstStyle/>
          <a:p>
            <a:pPr marL="228600" lvl="0" indent="-228600" algn="l" rtl="0">
              <a:lnSpc>
                <a:spcPct val="115000"/>
              </a:lnSpc>
              <a:spcBef>
                <a:spcPts val="1000"/>
              </a:spcBef>
              <a:spcAft>
                <a:spcPts val="0"/>
              </a:spcAft>
              <a:buSzPts val="2400"/>
              <a:buChar char="●"/>
            </a:pPr>
            <a:r>
              <a:rPr lang="en-US" dirty="0"/>
              <a:t>Clinical protocol development</a:t>
            </a:r>
            <a:endParaRPr dirty="0"/>
          </a:p>
          <a:p>
            <a:pPr marL="228600" lvl="0" indent="-228600" algn="l" rtl="0">
              <a:lnSpc>
                <a:spcPct val="115000"/>
              </a:lnSpc>
              <a:spcBef>
                <a:spcPts val="1000"/>
              </a:spcBef>
              <a:spcAft>
                <a:spcPts val="1000"/>
              </a:spcAft>
              <a:buSzPts val="2400"/>
              <a:buChar char="●"/>
            </a:pPr>
            <a:r>
              <a:rPr lang="en-US" dirty="0"/>
              <a:t>Administrative policy d</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3"/>
                  </a:ext>
                </a:extLst>
              </a:rPr>
              <a:t>evelopment </a:t>
            </a:r>
            <a:endParaRPr dirty="0"/>
          </a:p>
        </p:txBody>
      </p:sp>
      <p:pic>
        <p:nvPicPr>
          <p:cNvPr id="323" name="Google Shape;323;g788a0ced61_0_0" descr="&quot;Experience has taught us the importance of making sure the grantee approves Title X policies and procedures before the subrecipient sends them to their board for approval!&quot; Jennifer Min, Arizona Family Health Partnership"/>
          <p:cNvPicPr preferRelativeResize="0"/>
          <p:nvPr/>
        </p:nvPicPr>
        <p:blipFill rotWithShape="1">
          <a:blip r:embed="rId3">
            <a:alphaModFix/>
          </a:blip>
          <a:srcRect/>
          <a:stretch/>
        </p:blipFill>
        <p:spPr>
          <a:xfrm>
            <a:off x="6192750" y="3286675"/>
            <a:ext cx="3494700" cy="3494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7858490f6d_0_38"/>
          <p:cNvSpPr txBox="1">
            <a:spLocks noGrp="1"/>
          </p:cNvSpPr>
          <p:nvPr>
            <p:ph type="title"/>
          </p:nvPr>
        </p:nvSpPr>
        <p:spPr>
          <a:xfrm>
            <a:off x="1066800" y="18004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Phase 2 Key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5"/>
                  </a:ext>
                </a:extLst>
              </a:rPr>
              <a:t>Components</a:t>
            </a:r>
            <a:r>
              <a:rPr lang="en-US" sz="2900" dirty="0"/>
              <a:t> </a:t>
            </a:r>
            <a:r>
              <a:rPr lang="en-US" sz="2900" dirty="0" smtClean="0"/>
              <a:t>(3/3)</a:t>
            </a:r>
            <a:endParaRPr sz="2900" dirty="0"/>
          </a:p>
          <a:p>
            <a:pPr marL="0" lvl="0" indent="0" algn="l" rtl="0">
              <a:lnSpc>
                <a:spcPct val="100000"/>
              </a:lnSpc>
              <a:spcBef>
                <a:spcPts val="0"/>
              </a:spcBef>
              <a:spcAft>
                <a:spcPts val="0"/>
              </a:spcAft>
              <a:buSzPts val="3700"/>
              <a:buNone/>
            </a:pPr>
            <a:endParaRPr dirty="0"/>
          </a:p>
        </p:txBody>
      </p:sp>
      <p:sp>
        <p:nvSpPr>
          <p:cNvPr id="330" name="Google Shape;330;g7858490f6d_0_38"/>
          <p:cNvSpPr txBox="1">
            <a:spLocks noGrp="1"/>
          </p:cNvSpPr>
          <p:nvPr>
            <p:ph type="body" idx="1"/>
          </p:nvPr>
        </p:nvSpPr>
        <p:spPr>
          <a:xfrm>
            <a:off x="1115475" y="2724338"/>
            <a:ext cx="9098400" cy="3155700"/>
          </a:xfrm>
          <a:prstGeom prst="rect">
            <a:avLst/>
          </a:prstGeom>
          <a:noFill/>
          <a:ln>
            <a:noFill/>
          </a:ln>
        </p:spPr>
        <p:txBody>
          <a:bodyPr spcFirstLastPara="1" wrap="square" lIns="121900" tIns="121900" rIns="121900" bIns="121900" anchor="t" anchorCtr="0">
            <a:noAutofit/>
          </a:bodyPr>
          <a:lstStyle/>
          <a:p>
            <a:pPr marL="228600" lvl="0" indent="-228600" algn="l" rtl="0">
              <a:lnSpc>
                <a:spcPct val="115000"/>
              </a:lnSpc>
              <a:spcBef>
                <a:spcPts val="1000"/>
              </a:spcBef>
              <a:spcAft>
                <a:spcPts val="0"/>
              </a:spcAft>
              <a:buSzPts val="2400"/>
              <a:buChar char="●"/>
            </a:pPr>
            <a:r>
              <a:rPr lang="en-US" dirty="0"/>
              <a:t>Support the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6"/>
                  </a:ext>
                </a:extLst>
              </a:rPr>
              <a:t>subrecipient</a:t>
            </a:r>
            <a:r>
              <a:rPr lang="en-US" dirty="0"/>
              <a:t> in ensuring that Information </a:t>
            </a:r>
            <a:br>
              <a:rPr lang="en-US" dirty="0"/>
            </a:br>
            <a:r>
              <a:rPr lang="en-US" dirty="0"/>
              <a:t>and &amp; Education (I&amp;E) materials and that Community Participation,  Education, and Program Promotion </a:t>
            </a:r>
            <a:br>
              <a:rPr lang="en-US" dirty="0"/>
            </a:br>
            <a:r>
              <a:rPr lang="en-US" dirty="0"/>
              <a:t>(CPEP) plans are in place and meet requirements</a:t>
            </a:r>
            <a:endParaRPr dirty="0"/>
          </a:p>
          <a:p>
            <a:pPr marL="228600" lvl="0" indent="-228600" algn="l" rtl="0">
              <a:lnSpc>
                <a:spcPct val="115000"/>
              </a:lnSpc>
              <a:spcBef>
                <a:spcPts val="1000"/>
              </a:spcBef>
              <a:spcAft>
                <a:spcPts val="0"/>
              </a:spcAft>
              <a:buSzPts val="2400"/>
              <a:buChar char="●"/>
            </a:pPr>
            <a:r>
              <a:rPr lang="en-US" dirty="0"/>
              <a:t>Evaluate the compliance with Title X requirements </a:t>
            </a:r>
            <a:br>
              <a:rPr lang="en-US" dirty="0"/>
            </a:br>
            <a:r>
              <a:rPr lang="en-US" dirty="0"/>
              <a:t>and grantee policies</a:t>
            </a:r>
            <a:endParaRPr dirty="0"/>
          </a:p>
          <a:p>
            <a:pPr marL="609600" lvl="0" indent="0" algn="l" rtl="0">
              <a:lnSpc>
                <a:spcPct val="115000"/>
              </a:lnSpc>
              <a:spcBef>
                <a:spcPts val="0"/>
              </a:spcBef>
              <a:spcAft>
                <a:spcPts val="0"/>
              </a:spcAft>
              <a:buSzPts val="2400"/>
              <a:buNone/>
            </a:pPr>
            <a:endParaRPr sz="2300" dirty="0"/>
          </a:p>
          <a:p>
            <a:pPr marL="0" lvl="0" indent="0" algn="l" rtl="0">
              <a:lnSpc>
                <a:spcPct val="115000"/>
              </a:lnSpc>
              <a:spcBef>
                <a:spcPts val="0"/>
              </a:spcBef>
              <a:spcAft>
                <a:spcPts val="0"/>
              </a:spcAft>
              <a:buSzPts val="2400"/>
              <a:buNone/>
            </a:pPr>
            <a:endParaRPr sz="2300" dirty="0"/>
          </a:p>
        </p:txBody>
      </p:sp>
      <p:sp>
        <p:nvSpPr>
          <p:cNvPr id="331" name="Google Shape;331;g7858490f6d_0_38"/>
          <p:cNvSpPr txBox="1"/>
          <p:nvPr/>
        </p:nvSpPr>
        <p:spPr>
          <a:xfrm>
            <a:off x="1115475" y="6040400"/>
            <a:ext cx="7162500" cy="56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b="0" i="0" u="sng" strike="noStrike" cap="none" dirty="0">
                <a:solidFill>
                  <a:srgbClr val="666666"/>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Information and Education (I&amp;E) Materials Review Toolkit</a:t>
            </a:r>
            <a:endParaRPr b="0" i="0" u="none" strike="noStrike" cap="none" dirty="0">
              <a:solidFill>
                <a:srgbClr val="666666"/>
              </a:solidFill>
              <a:latin typeface="Lato"/>
              <a:ea typeface="Lato"/>
              <a:cs typeface="Lato"/>
              <a:sym typeface="Lato"/>
            </a:endParaRPr>
          </a:p>
          <a:p>
            <a:pPr marL="0" marR="0" lvl="0" indent="0" algn="l" rtl="0">
              <a:lnSpc>
                <a:spcPct val="100000"/>
              </a:lnSpc>
              <a:spcBef>
                <a:spcPts val="0"/>
              </a:spcBef>
              <a:spcAft>
                <a:spcPts val="0"/>
              </a:spcAft>
              <a:buClr>
                <a:srgbClr val="000000"/>
              </a:buClr>
              <a:buSzPts val="900"/>
              <a:buFont typeface="Arial"/>
              <a:buNone/>
            </a:pPr>
            <a:r>
              <a:rPr lang="en-US" b="0" i="0" u="sng" strike="noStrike" cap="none" dirty="0">
                <a:solidFill>
                  <a:srgbClr val="666666"/>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Community Participation, Education, and Project Promotion Plan </a:t>
            </a:r>
            <a:r>
              <a:rPr lang="en-US" b="0" i="0" u="sng" strike="noStrike" cap="none" dirty="0" smtClean="0">
                <a:solidFill>
                  <a:srgbClr val="666666"/>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a:t>
            </a:r>
            <a:endParaRPr b="0" i="0" u="none" strike="noStrike" cap="none" dirty="0">
              <a:solidFill>
                <a:srgbClr val="666666"/>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smtClean="0"/>
              <a:t>Poll 3</a:t>
            </a:r>
            <a:endParaRPr dirty="0"/>
          </a:p>
        </p:txBody>
      </p:sp>
      <p:sp>
        <p:nvSpPr>
          <p:cNvPr id="337" name="Google Shape;337;p1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r>
              <a:rPr lang="en-US" dirty="0"/>
              <a:t>How soon after you start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0"/>
                  </a:ext>
                </a:extLst>
              </a:rPr>
              <a:t>the</a:t>
            </a:r>
            <a:r>
              <a:rPr lang="en-US" dirty="0"/>
              <a:t> onboarding process </a:t>
            </a:r>
            <a:br>
              <a:rPr lang="en-US" dirty="0"/>
            </a:br>
            <a:r>
              <a:rPr lang="en-US" dirty="0"/>
              <a:t>do you conduct your first site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1"/>
                  </a:ext>
                </a:extLst>
              </a:rPr>
              <a:t>visit</a:t>
            </a:r>
            <a:r>
              <a:rPr lang="en-US" dirty="0"/>
              <a:t>?</a:t>
            </a:r>
            <a:endParaRPr dirty="0"/>
          </a:p>
          <a:p>
            <a:pPr marL="457200" lvl="0" indent="-381000" algn="l" rtl="0">
              <a:lnSpc>
                <a:spcPct val="115000"/>
              </a:lnSpc>
              <a:spcBef>
                <a:spcPts val="0"/>
              </a:spcBef>
              <a:spcAft>
                <a:spcPts val="0"/>
              </a:spcAft>
              <a:buSzPts val="2400"/>
              <a:buChar char="●"/>
            </a:pPr>
            <a:r>
              <a:rPr lang="en-US" dirty="0"/>
              <a:t>6 months</a:t>
            </a:r>
            <a:endParaRPr dirty="0"/>
          </a:p>
          <a:p>
            <a:pPr marL="457200" lvl="0" indent="-381000" algn="l" rtl="0">
              <a:lnSpc>
                <a:spcPct val="115000"/>
              </a:lnSpc>
              <a:spcBef>
                <a:spcPts val="0"/>
              </a:spcBef>
              <a:spcAft>
                <a:spcPts val="0"/>
              </a:spcAft>
              <a:buSzPts val="2400"/>
              <a:buChar char="●"/>
            </a:pPr>
            <a:r>
              <a:rPr lang="en-US" dirty="0"/>
              <a:t>1 year</a:t>
            </a:r>
            <a:endParaRPr dirty="0"/>
          </a:p>
          <a:p>
            <a:pPr marL="457200" lvl="0" indent="-381000" algn="l" rtl="0">
              <a:lnSpc>
                <a:spcPct val="115000"/>
              </a:lnSpc>
              <a:spcBef>
                <a:spcPts val="0"/>
              </a:spcBef>
              <a:spcAft>
                <a:spcPts val="0"/>
              </a:spcAft>
              <a:buSzPts val="2400"/>
              <a:buChar char="●"/>
            </a:pPr>
            <a:r>
              <a:rPr lang="en-US" dirty="0"/>
              <a:t>3 years</a:t>
            </a:r>
            <a:endParaRPr dirty="0"/>
          </a:p>
          <a:p>
            <a:pPr marL="457200" lvl="0" indent="-381000" algn="l" rtl="0">
              <a:lnSpc>
                <a:spcPct val="115000"/>
              </a:lnSpc>
              <a:spcBef>
                <a:spcPts val="0"/>
              </a:spcBef>
              <a:spcAft>
                <a:spcPts val="0"/>
              </a:spcAft>
              <a:buSzPts val="2400"/>
              <a:buChar char="●"/>
            </a:pPr>
            <a:r>
              <a:rPr lang="en-US" dirty="0"/>
              <a:t>Other</a:t>
            </a:r>
            <a:endParaRPr dirty="0"/>
          </a:p>
          <a:p>
            <a:pPr marL="228600" lvl="0" indent="-50800" algn="l" rtl="0">
              <a:lnSpc>
                <a:spcPct val="115000"/>
              </a:lnSpc>
              <a:spcBef>
                <a:spcPts val="0"/>
              </a:spcBef>
              <a:spcAft>
                <a:spcPts val="0"/>
              </a:spcAft>
              <a:buClr>
                <a:schemeClr val="dk1"/>
              </a:buClr>
              <a:buSzPts val="2800"/>
              <a:buNone/>
            </a:pPr>
            <a:endParaRPr sz="2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6"/>
          <p:cNvSpPr txBox="1">
            <a:spLocks noGrp="1"/>
          </p:cNvSpPr>
          <p:nvPr>
            <p:ph type="title"/>
          </p:nvPr>
        </p:nvSpPr>
        <p:spPr>
          <a:xfrm>
            <a:off x="1143000" y="1206500"/>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Phase 3 Goal</a:t>
            </a:r>
            <a:endParaRPr dirty="0"/>
          </a:p>
        </p:txBody>
      </p:sp>
      <p:sp>
        <p:nvSpPr>
          <p:cNvPr id="346" name="Google Shape;346;p16"/>
          <p:cNvSpPr txBox="1">
            <a:spLocks noGrp="1"/>
          </p:cNvSpPr>
          <p:nvPr>
            <p:ph type="body" idx="1"/>
          </p:nvPr>
        </p:nvSpPr>
        <p:spPr>
          <a:xfrm>
            <a:off x="1066800" y="2671133"/>
            <a:ext cx="10709700" cy="3420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2400"/>
              <a:buNone/>
            </a:pPr>
            <a:r>
              <a:rPr lang="en-US" sz="2700" dirty="0"/>
              <a:t>Ensure the subrecipient is set up to comply with </a:t>
            </a:r>
            <a:br>
              <a:rPr lang="en-US" sz="2700" dirty="0"/>
            </a:br>
            <a:r>
              <a:rPr lang="en-US" sz="2700" dirty="0"/>
              <a:t>Title X requirements and provide quality family </a:t>
            </a:r>
            <a:br>
              <a:rPr lang="en-US" sz="2700" dirty="0"/>
            </a:br>
            <a:r>
              <a:rPr lang="en-US" sz="2700" dirty="0"/>
              <a:t>planning services  (In other words, close out </a:t>
            </a:r>
            <a:br>
              <a:rPr lang="en-US" sz="2700" dirty="0"/>
            </a:br>
            <a:r>
              <a:rPr lang="en-US" sz="2700" dirty="0"/>
              <a:t>any outstanding Phase 1 and 2 items!) </a:t>
            </a:r>
            <a:endParaRPr sz="2700" dirty="0"/>
          </a:p>
          <a:p>
            <a:pPr marL="0" lvl="0" indent="0" algn="l" rtl="0">
              <a:lnSpc>
                <a:spcPct val="115000"/>
              </a:lnSpc>
              <a:spcBef>
                <a:spcPts val="0"/>
              </a:spcBef>
              <a:spcAft>
                <a:spcPts val="0"/>
              </a:spcAft>
              <a:buClr>
                <a:schemeClr val="dk1"/>
              </a:buClr>
              <a:buSzPts val="2800"/>
              <a:buNone/>
            </a:pPr>
            <a:endParaRPr sz="2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7858490f6d_0_44"/>
          <p:cNvSpPr txBox="1">
            <a:spLocks noGrp="1"/>
          </p:cNvSpPr>
          <p:nvPr>
            <p:ph type="body" idx="1"/>
          </p:nvPr>
        </p:nvSpPr>
        <p:spPr>
          <a:xfrm>
            <a:off x="1066800" y="2366333"/>
            <a:ext cx="10709700" cy="3420300"/>
          </a:xfrm>
          <a:prstGeom prst="rect">
            <a:avLst/>
          </a:prstGeom>
          <a:noFill/>
          <a:ln>
            <a:noFill/>
          </a:ln>
        </p:spPr>
        <p:txBody>
          <a:bodyPr spcFirstLastPara="1" wrap="square" lIns="121900" tIns="121900" rIns="121900" bIns="121900" anchor="t" anchorCtr="0">
            <a:noAutofit/>
          </a:bodyPr>
          <a:lstStyle/>
          <a:p>
            <a:pPr marL="228600" lvl="0" indent="-228600" algn="l" rtl="0">
              <a:lnSpc>
                <a:spcPct val="115000"/>
              </a:lnSpc>
              <a:spcBef>
                <a:spcPts val="0"/>
              </a:spcBef>
              <a:spcAft>
                <a:spcPts val="0"/>
              </a:spcAft>
              <a:buSzPts val="2500"/>
              <a:buChar char="●"/>
            </a:pPr>
            <a:r>
              <a:rPr lang="en-US" sz="2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2"/>
                  </a:ext>
                </a:extLst>
              </a:rPr>
              <a:t>Develop </a:t>
            </a:r>
            <a:r>
              <a:rPr lang="en-US" sz="2500" dirty="0"/>
              <a:t>Phase 3 work plan</a:t>
            </a:r>
            <a:endParaRPr sz="2500" dirty="0"/>
          </a:p>
          <a:p>
            <a:pPr marL="228600" lvl="0" indent="-228600" algn="l" rtl="0">
              <a:lnSpc>
                <a:spcPct val="115000"/>
              </a:lnSpc>
              <a:spcBef>
                <a:spcPts val="0"/>
              </a:spcBef>
              <a:spcAft>
                <a:spcPts val="0"/>
              </a:spcAft>
              <a:buSzPts val="2500"/>
              <a:buChar char="●"/>
            </a:pPr>
            <a:r>
              <a:rPr lang="en-US" sz="2500" dirty="0"/>
              <a:t>Complete outstanding Phase 1 and Phase 2 tasks</a:t>
            </a:r>
            <a:endParaRPr sz="2500" dirty="0"/>
          </a:p>
          <a:p>
            <a:pPr marL="228600" lvl="0" indent="-228600" algn="l" rtl="0">
              <a:lnSpc>
                <a:spcPct val="115000"/>
              </a:lnSpc>
              <a:spcBef>
                <a:spcPts val="0"/>
              </a:spcBef>
              <a:spcAft>
                <a:spcPts val="0"/>
              </a:spcAft>
              <a:buSzPts val="2500"/>
              <a:buChar char="●"/>
            </a:pPr>
            <a:r>
              <a:rPr lang="en-US" sz="2500" dirty="0"/>
              <a:t>Develop and communicate a plan to provide ongoing </a:t>
            </a:r>
            <a:br>
              <a:rPr lang="en-US" sz="2500" dirty="0"/>
            </a:br>
            <a:r>
              <a:rPr lang="en-US" sz="2500" dirty="0"/>
              <a:t>monitoring and support</a:t>
            </a:r>
            <a:endParaRPr sz="2500" dirty="0"/>
          </a:p>
          <a:p>
            <a:pPr marL="228600" indent="-228600">
              <a:buSzPts val="2500"/>
            </a:pPr>
            <a:r>
              <a:rPr lang="en-US" sz="2500" dirty="0"/>
              <a:t>Initiate quality improvement (QI) process</a:t>
            </a:r>
            <a:endParaRPr sz="2500" dirty="0"/>
          </a:p>
          <a:p>
            <a:pPr marL="685800" lvl="1" indent="-228600">
              <a:spcBef>
                <a:spcPts val="0"/>
              </a:spcBef>
              <a:buSzPts val="2500"/>
            </a:pPr>
            <a:r>
              <a:rPr lang="en-US" sz="2000" dirty="0"/>
              <a:t>Evaluate the </a:t>
            </a:r>
            <a:r>
              <a:rPr lang="en-US" sz="2000" dirty="0" err="1"/>
              <a:t>subrecipient’s</a:t>
            </a:r>
            <a:r>
              <a:rPr lang="en-US" sz="2000" dirty="0"/>
              <a:t> QI strengths and </a:t>
            </a:r>
            <a:br>
              <a:rPr lang="en-US" sz="2000" dirty="0"/>
            </a:br>
            <a:r>
              <a:rPr lang="en-US" sz="2000" dirty="0"/>
              <a:t>areas that need improvement </a:t>
            </a:r>
            <a:endParaRPr lang="en-US" sz="2000" dirty="0"/>
          </a:p>
          <a:p>
            <a:pPr marL="2743200" lvl="6" indent="0">
              <a:lnSpc>
                <a:spcPct val="100000"/>
              </a:lnSpc>
              <a:spcBef>
                <a:spcPts val="0"/>
              </a:spcBef>
              <a:buClr>
                <a:srgbClr val="000000"/>
              </a:buClr>
              <a:buSzPts val="900"/>
              <a:buNone/>
            </a:pPr>
            <a:r>
              <a:rPr lang="en-US" sz="1500" dirty="0" smtClean="0"/>
              <a:t/>
            </a:r>
            <a:br>
              <a:rPr lang="en-US" sz="1500" dirty="0" smtClean="0"/>
            </a:br>
            <a:r>
              <a:rPr lang="en-US" sz="1400" u="sng" dirty="0" smtClean="0">
                <a:solidFill>
                  <a:srgbClr val="66666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4"/>
                  </a:ext>
                </a:extLst>
              </a:rPr>
              <a:t>Title </a:t>
            </a:r>
            <a:r>
              <a:rPr lang="en-US" sz="1400" u="sng" dirty="0">
                <a:solidFill>
                  <a:srgbClr val="666666"/>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4"/>
                  </a:ext>
                </a:extLst>
              </a:rPr>
              <a:t>X Subrecipient Onboarding Work Plan: Phase 3</a:t>
            </a:r>
            <a:endParaRPr lang="en-US" sz="1400" dirty="0">
              <a:solidFill>
                <a:srgbClr val="666666"/>
              </a:solidFill>
            </a:endParaRPr>
          </a:p>
          <a:p>
            <a:pPr marL="2743200" lvl="6" indent="0">
              <a:lnSpc>
                <a:spcPct val="100000"/>
              </a:lnSpc>
              <a:spcBef>
                <a:spcPts val="0"/>
              </a:spcBef>
              <a:buClr>
                <a:srgbClr val="000000"/>
              </a:buClr>
              <a:buSzPts val="900"/>
              <a:buNone/>
            </a:pPr>
            <a:r>
              <a:rPr lang="en-US" sz="1400" u="sng" dirty="0">
                <a:solidFill>
                  <a:srgbClr val="66666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4"/>
                  </a:ext>
                </a:extLst>
              </a:rPr>
              <a:t>Quality </a:t>
            </a:r>
            <a:r>
              <a:rPr lang="en-US" sz="1400" u="sng" dirty="0">
                <a:solidFill>
                  <a:srgbClr val="666666"/>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lc="http://schemas.openxmlformats.org/drawingml/2006/lockedCanvas"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4"/>
                  </a:ext>
                </a:extLst>
              </a:rPr>
              <a:t>Improvement Agency Self-Assessments</a:t>
            </a:r>
            <a:r>
              <a:rPr lang="en-US" sz="1400" u="sng" dirty="0">
                <a:solidFill>
                  <a:srgbClr val="666666"/>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74"/>
                  </a:ext>
                </a:extLst>
              </a:rPr>
              <a:t> </a:t>
            </a:r>
          </a:p>
          <a:p>
            <a:pPr marL="685800" lvl="1" indent="-228600">
              <a:spcBef>
                <a:spcPts val="0"/>
              </a:spcBef>
              <a:buSzPts val="2500"/>
            </a:pPr>
            <a:endParaRPr sz="2000" dirty="0"/>
          </a:p>
          <a:p>
            <a:pPr marL="0" lvl="0" indent="0" algn="l" rtl="0">
              <a:lnSpc>
                <a:spcPct val="115000"/>
              </a:lnSpc>
              <a:spcBef>
                <a:spcPts val="0"/>
              </a:spcBef>
              <a:spcAft>
                <a:spcPts val="0"/>
              </a:spcAft>
              <a:buClr>
                <a:schemeClr val="dk1"/>
              </a:buClr>
              <a:buSzPts val="2800"/>
              <a:buFont typeface="Arial"/>
              <a:buNone/>
            </a:pPr>
            <a:endParaRPr sz="2600" dirty="0"/>
          </a:p>
          <a:p>
            <a:pPr marL="0" lvl="0" indent="0" algn="l" rtl="0">
              <a:lnSpc>
                <a:spcPct val="115000"/>
              </a:lnSpc>
              <a:spcBef>
                <a:spcPts val="0"/>
              </a:spcBef>
              <a:spcAft>
                <a:spcPts val="0"/>
              </a:spcAft>
              <a:buSzPts val="2400"/>
              <a:buNone/>
            </a:pPr>
            <a:endParaRPr sz="2600" dirty="0"/>
          </a:p>
        </p:txBody>
      </p:sp>
      <p:sp>
        <p:nvSpPr>
          <p:cNvPr id="354" name="Google Shape;354;g7858490f6d_0_44"/>
          <p:cNvSpPr txBox="1">
            <a:spLocks noGrp="1"/>
          </p:cNvSpPr>
          <p:nvPr>
            <p:ph type="title"/>
          </p:nvPr>
        </p:nvSpPr>
        <p:spPr>
          <a:xfrm>
            <a:off x="1143000" y="1206500"/>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Phase 3 Key Components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8"/>
          <p:cNvSpPr txBox="1">
            <a:spLocks noGrp="1"/>
          </p:cNvSpPr>
          <p:nvPr>
            <p:ph type="title"/>
          </p:nvPr>
        </p:nvSpPr>
        <p:spPr>
          <a:xfrm>
            <a:off x="908167" y="1650033"/>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5"/>
                  </a:ext>
                </a:extLst>
              </a:rPr>
              <a:t>R</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6"/>
                  </a:ext>
                </a:extLst>
              </a:rPr>
              <a:t>esources</a:t>
            </a:r>
            <a:endParaRPr dirty="0"/>
          </a:p>
        </p:txBody>
      </p:sp>
      <p:sp>
        <p:nvSpPr>
          <p:cNvPr id="360" name="Google Shape;360;p18"/>
          <p:cNvSpPr txBox="1">
            <a:spLocks noGrp="1"/>
          </p:cNvSpPr>
          <p:nvPr>
            <p:ph type="body" idx="1"/>
          </p:nvPr>
        </p:nvSpPr>
        <p:spPr>
          <a:xfrm>
            <a:off x="908167" y="2914900"/>
            <a:ext cx="10868400" cy="3176700"/>
          </a:xfrm>
          <a:prstGeom prst="rect">
            <a:avLst/>
          </a:prstGeom>
          <a:noFill/>
          <a:ln>
            <a:noFill/>
          </a:ln>
        </p:spPr>
        <p:txBody>
          <a:bodyPr spcFirstLastPara="1" wrap="square" lIns="91425" tIns="45700" rIns="91425" bIns="45700" anchor="t" anchorCtr="0">
            <a:normAutofit/>
          </a:bodyPr>
          <a:lstStyle/>
          <a:p>
            <a:pPr marL="228600" lvl="0" indent="-215900" algn="l" rtl="0">
              <a:lnSpc>
                <a:spcPct val="115000"/>
              </a:lnSpc>
              <a:spcBef>
                <a:spcPts val="0"/>
              </a:spcBef>
              <a:spcAft>
                <a:spcPts val="0"/>
              </a:spcAft>
              <a:buClr>
                <a:srgbClr val="666666"/>
              </a:buClr>
              <a:buSzPts val="2600"/>
              <a:buChar char="●"/>
            </a:pPr>
            <a:r>
              <a:rPr lang="en-US" sz="2300" dirty="0">
                <a:solidFill>
                  <a:srgbClr val="666666"/>
                </a:solidFill>
              </a:rPr>
              <a:t> </a:t>
            </a:r>
            <a:r>
              <a:rPr lang="en-US" dirty="0" smtClean="0">
                <a:solidFill>
                  <a:srgbClr val="666666"/>
                </a:solidFill>
                <a:uFill>
                  <a:noFill/>
                </a:uFill>
                <a:hlinkClick r:id="rId3"/>
              </a:rPr>
              <a:t>RHNTC website</a:t>
            </a:r>
            <a:r>
              <a:rPr lang="en-US" dirty="0" smtClean="0">
                <a:solidFill>
                  <a:srgbClr val="666666"/>
                </a:solidFill>
                <a:uFill>
                  <a:noFill/>
                </a:uFill>
              </a:rPr>
              <a:t> </a:t>
            </a:r>
            <a:r>
              <a:rPr lang="en-US" b="1" dirty="0" smtClean="0">
                <a:solidFill>
                  <a:srgbClr val="666666"/>
                </a:solidFill>
                <a:uFill>
                  <a:noFill/>
                </a:uFill>
              </a:rPr>
              <a:t>(www.rhntc.org)</a:t>
            </a:r>
            <a:endParaRPr b="1" dirty="0">
              <a:solidFill>
                <a:srgbClr val="666666"/>
              </a:solidFill>
            </a:endParaRPr>
          </a:p>
          <a:p>
            <a:pPr marL="228600" lvl="0" indent="-203200" algn="l" rtl="0">
              <a:lnSpc>
                <a:spcPct val="115000"/>
              </a:lnSpc>
              <a:spcBef>
                <a:spcPts val="1000"/>
              </a:spcBef>
              <a:spcAft>
                <a:spcPts val="0"/>
              </a:spcAft>
              <a:buClr>
                <a:srgbClr val="666666"/>
              </a:buClr>
              <a:buSzPts val="2400"/>
              <a:buChar char="●"/>
            </a:pPr>
            <a:r>
              <a:rPr lang="en-US" dirty="0">
                <a:solidFill>
                  <a:srgbClr val="666666"/>
                </a:solidFill>
              </a:rPr>
              <a:t> </a:t>
            </a:r>
            <a:r>
              <a:rPr lang="en-US" dirty="0">
                <a:solidFill>
                  <a:srgbClr val="666666"/>
                </a:solidFill>
                <a:uFill>
                  <a:noFill/>
                </a:u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Onboarding New Title X-Funded Agencies: A Toolkit for Grantees</a:t>
            </a:r>
            <a:endParaRPr dirty="0">
              <a:solidFill>
                <a:srgbClr val="666666"/>
              </a:solidFill>
            </a:endParaRPr>
          </a:p>
          <a:p>
            <a:pPr marL="228600" lvl="0" indent="-203200" algn="l" rtl="0">
              <a:lnSpc>
                <a:spcPct val="115000"/>
              </a:lnSpc>
              <a:spcBef>
                <a:spcPts val="1000"/>
              </a:spcBef>
              <a:spcAft>
                <a:spcPts val="1000"/>
              </a:spcAft>
              <a:buClr>
                <a:srgbClr val="666666"/>
              </a:buClr>
              <a:buSzPts val="2400"/>
              <a:buChar char="●"/>
            </a:pPr>
            <a:r>
              <a:rPr lang="en-US" dirty="0">
                <a:solidFill>
                  <a:srgbClr val="666666"/>
                </a:solidFill>
              </a:rPr>
              <a:t> </a:t>
            </a:r>
            <a:r>
              <a:rPr lang="en-US" dirty="0">
                <a:solidFill>
                  <a:srgbClr val="666666"/>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Information and Education Materials Development Toolkit</a:t>
            </a:r>
            <a:endParaRPr dirty="0">
              <a:solidFill>
                <a:srgbClr val="6666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7"/>
          <p:cNvSpPr txBox="1">
            <a:spLocks noGrp="1"/>
          </p:cNvSpPr>
          <p:nvPr>
            <p:ph type="title"/>
          </p:nvPr>
        </p:nvSpPr>
        <p:spPr>
          <a:xfrm>
            <a:off x="415600" y="2791600"/>
            <a:ext cx="11360700" cy="11223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4800"/>
              <a:buNone/>
            </a:pPr>
            <a:r>
              <a:rPr lang="en-US" sz="5000" dirty="0"/>
              <a:t>Questions?</a:t>
            </a:r>
            <a:endParaRPr sz="5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pPr marL="0" indent="0">
              <a:buNone/>
            </a:pPr>
            <a:r>
              <a:rPr lang="en-US" dirty="0">
                <a:latin typeface="Lato"/>
                <a:ea typeface="Lato"/>
                <a:cs typeface="Lato"/>
                <a:sym typeface="Lato"/>
              </a:rPr>
              <a:t>Please fill out the evaluation form after the webinar</a:t>
            </a:r>
            <a:r>
              <a:rPr lang="en-US" dirty="0" smtClean="0">
                <a:latin typeface="Lato"/>
                <a:ea typeface="Lato"/>
                <a:cs typeface="Lato"/>
                <a:sym typeface="Lato"/>
              </a:rPr>
              <a:t>!</a:t>
            </a:r>
            <a:endParaRPr lang="en-US" dirty="0" smtClean="0">
              <a:ea typeface="Lato"/>
            </a:endParaRPr>
          </a:p>
          <a:p>
            <a:pPr marL="0" indent="0">
              <a:buNone/>
            </a:pPr>
            <a:r>
              <a:rPr lang="en-US" b="1" dirty="0">
                <a:latin typeface="Lato"/>
                <a:ea typeface="Lato"/>
                <a:cs typeface="Lato"/>
                <a:sym typeface="Lato"/>
              </a:rPr>
              <a:t>CONTACT US </a:t>
            </a:r>
            <a:r>
              <a:rPr lang="en-US" dirty="0">
                <a:latin typeface="Lato"/>
                <a:ea typeface="Lato"/>
                <a:cs typeface="Lato"/>
                <a:sym typeface="Lato"/>
              </a:rPr>
              <a:t>on </a:t>
            </a:r>
            <a:r>
              <a:rPr lang="en-US" dirty="0" smtClean="0">
                <a:latin typeface="Lato"/>
                <a:ea typeface="Lato"/>
                <a:cs typeface="Lato"/>
                <a:sym typeface="Lato"/>
              </a:rPr>
              <a:t>rhtnc.org</a:t>
            </a:r>
            <a:endParaRPr lang="en-US" sz="133" dirty="0">
              <a:latin typeface="Lato"/>
              <a:ea typeface="Lato"/>
              <a:cs typeface="Lato"/>
              <a:sym typeface="Lato"/>
            </a:endParaRPr>
          </a:p>
        </p:txBody>
      </p:sp>
      <p:pic>
        <p:nvPicPr>
          <p:cNvPr id="9" name="Picture Placeholder 8" descr="RHNTC logo"/>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850" r="1850"/>
          <a:stretch>
            <a:fillRect/>
          </a:stretch>
        </p:blipFill>
        <p:spPr/>
      </p:pic>
      <p:sp>
        <p:nvSpPr>
          <p:cNvPr id="6" name="Text Placeholder 5"/>
          <p:cNvSpPr>
            <a:spLocks noGrp="1"/>
          </p:cNvSpPr>
          <p:nvPr>
            <p:ph type="body" sz="quarter" idx="17"/>
          </p:nvPr>
        </p:nvSpPr>
        <p:spPr/>
        <p:txBody>
          <a:bodyPr/>
          <a:lstStyle/>
          <a:p>
            <a:pPr marL="152396" indent="0" algn="r">
              <a:buNone/>
            </a:pPr>
            <a:r>
              <a:rPr lang="en-US" sz="4267" b="1" dirty="0">
                <a:solidFill>
                  <a:schemeClr val="tx2">
                    <a:lumMod val="25000"/>
                  </a:schemeClr>
                </a:solidFill>
              </a:rPr>
              <a:t>rhntc.org</a:t>
            </a:r>
          </a:p>
          <a:p>
            <a:endParaRPr lang="en-US" dirty="0"/>
          </a:p>
        </p:txBody>
      </p:sp>
      <p:sp>
        <p:nvSpPr>
          <p:cNvPr id="15" name="Content Placeholder 14"/>
          <p:cNvSpPr>
            <a:spLocks noGrp="1"/>
          </p:cNvSpPr>
          <p:nvPr>
            <p:ph sz="quarter" idx="18"/>
          </p:nvPr>
        </p:nvSpPr>
        <p:spPr/>
        <p:txBody>
          <a:bodyPr/>
          <a:lstStyle/>
          <a:p>
            <a:pPr marL="0" indent="0">
              <a:buNone/>
            </a:pPr>
            <a:r>
              <a:rPr lang="en-US" sz="1067" i="1" dirty="0">
                <a:latin typeface="Lato" panose="020F0502020204030203" pitchFamily="34" charset="0"/>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a:p>
            <a:pPr marL="0" indent="0">
              <a:buNone/>
            </a:pPr>
            <a:endParaRPr lang="en-US" sz="1067" dirty="0">
              <a:latin typeface="Lato" panose="020F0502020204030203" pitchFamily="34" charset="0"/>
            </a:endParaRPr>
          </a:p>
          <a:p>
            <a:pPr marL="152396" indent="0">
              <a:buNone/>
            </a:pPr>
            <a:endParaRPr lang="en-US" sz="1067" dirty="0">
              <a:latin typeface="Lato" panose="020F0502020204030203" pitchFamily="34" charset="0"/>
            </a:endParaRPr>
          </a:p>
        </p:txBody>
      </p:sp>
      <p:sp>
        <p:nvSpPr>
          <p:cNvPr id="2" name="Title 1"/>
          <p:cNvSpPr>
            <a:spLocks noGrp="1"/>
          </p:cNvSpPr>
          <p:nvPr>
            <p:ph type="title"/>
          </p:nvPr>
        </p:nvSpPr>
        <p:spPr/>
        <p:txBody>
          <a:bodyPr/>
          <a:lstStyle/>
          <a:p>
            <a:pPr algn="ctr"/>
            <a:r>
              <a:rPr lang="en-US" sz="4800" dirty="0">
                <a:solidFill>
                  <a:srgbClr val="595959"/>
                </a:solidFill>
                <a:latin typeface="Montserrat"/>
                <a:ea typeface="Montserrat"/>
                <a:cs typeface="Montserrat"/>
                <a:sym typeface="Montserrat"/>
              </a:rPr>
              <a:t>THANK YOU</a:t>
            </a:r>
            <a:r>
              <a:rPr lang="en-US" sz="4800" dirty="0" smtClean="0">
                <a:solidFill>
                  <a:srgbClr val="595959"/>
                </a:solidFill>
                <a:latin typeface="Montserrat"/>
                <a:ea typeface="Montserrat"/>
                <a:cs typeface="Montserrat"/>
                <a:sym typeface="Montserrat"/>
              </a:rPr>
              <a:t>!</a:t>
            </a:r>
            <a:endParaRPr lang="en-US" dirty="0"/>
          </a:p>
        </p:txBody>
      </p:sp>
    </p:spTree>
    <p:extLst>
      <p:ext uri="{BB962C8B-B14F-4D97-AF65-F5344CB8AC3E}">
        <p14:creationId xmlns:p14="http://schemas.microsoft.com/office/powerpoint/2010/main" val="397113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image of woman" descr="smiling woman with hands casually clasped"/>
          <p:cNvPicPr preferRelativeResize="0"/>
          <p:nvPr/>
        </p:nvPicPr>
        <p:blipFill rotWithShape="1">
          <a:blip r:embed="rId3">
            <a:alphaModFix/>
          </a:blip>
          <a:srcRect l="16095" t="16299" r="6630" b="20786"/>
          <a:stretch/>
        </p:blipFill>
        <p:spPr>
          <a:xfrm flipH="1">
            <a:off x="339499" y="339500"/>
            <a:ext cx="11543176" cy="6195974"/>
          </a:xfrm>
          <a:prstGeom prst="rect">
            <a:avLst/>
          </a:prstGeom>
          <a:noFill/>
          <a:ln>
            <a:noFill/>
          </a:ln>
        </p:spPr>
      </p:pic>
      <p:sp>
        <p:nvSpPr>
          <p:cNvPr id="187" name="title"/>
          <p:cNvSpPr txBox="1">
            <a:spLocks noGrp="1"/>
          </p:cNvSpPr>
          <p:nvPr>
            <p:ph type="title" idx="4294967295"/>
          </p:nvPr>
        </p:nvSpPr>
        <p:spPr>
          <a:xfrm>
            <a:off x="415600" y="593367"/>
            <a:ext cx="113607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O</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bjectives</a:t>
            </a:r>
            <a:endParaRPr dirty="0"/>
          </a:p>
        </p:txBody>
      </p:sp>
      <p:pic>
        <p:nvPicPr>
          <p:cNvPr id="190" name="title line" descr="&quot; &quot;"/>
          <p:cNvPicPr preferRelativeResize="0"/>
          <p:nvPr/>
        </p:nvPicPr>
        <p:blipFill rotWithShape="1">
          <a:blip r:embed="rId4">
            <a:alphaModFix/>
          </a:blip>
          <a:srcRect/>
          <a:stretch/>
        </p:blipFill>
        <p:spPr>
          <a:xfrm>
            <a:off x="524650" y="1356865"/>
            <a:ext cx="1685868" cy="173467"/>
          </a:xfrm>
          <a:prstGeom prst="rect">
            <a:avLst/>
          </a:prstGeom>
          <a:noFill/>
          <a:ln>
            <a:noFill/>
          </a:ln>
        </p:spPr>
      </p:pic>
      <p:sp>
        <p:nvSpPr>
          <p:cNvPr id="188" name="body"/>
          <p:cNvSpPr txBox="1">
            <a:spLocks noGrp="1"/>
          </p:cNvSpPr>
          <p:nvPr>
            <p:ph type="body" idx="1"/>
          </p:nvPr>
        </p:nvSpPr>
        <p:spPr>
          <a:xfrm>
            <a:off x="524650" y="1872275"/>
            <a:ext cx="7606500" cy="3254400"/>
          </a:xfrm>
          <a:prstGeom prst="rect">
            <a:avLst/>
          </a:prstGeom>
          <a:noFill/>
          <a:ln>
            <a:noFill/>
          </a:ln>
        </p:spPr>
        <p:txBody>
          <a:bodyPr spcFirstLastPara="1" wrap="square" lIns="91425" tIns="45700" rIns="91425" bIns="45700" anchor="t" anchorCtr="0">
            <a:noAutofit/>
          </a:bodyPr>
          <a:lstStyle/>
          <a:p>
            <a:pPr marL="457200" lvl="0" indent="-400050" algn="l" rtl="0">
              <a:lnSpc>
                <a:spcPct val="115000"/>
              </a:lnSpc>
              <a:spcBef>
                <a:spcPts val="0"/>
              </a:spcBef>
              <a:spcAft>
                <a:spcPts val="0"/>
              </a:spcAft>
              <a:buSzPts val="2700"/>
              <a:buChar char="●"/>
            </a:pPr>
            <a:r>
              <a:rPr lang="en-US" sz="2700" dirty="0"/>
              <a:t>Describe at least </a:t>
            </a:r>
            <a:r>
              <a:rPr lang="en-US" sz="2700" b="1" dirty="0"/>
              <a:t>two goals</a:t>
            </a:r>
            <a:r>
              <a:rPr lang="en-US" sz="2700" dirty="0"/>
              <a:t> of the </a:t>
            </a:r>
            <a:br>
              <a:rPr lang="en-US" sz="2700" dirty="0"/>
            </a:br>
            <a:r>
              <a:rPr lang="en-US" sz="2700" dirty="0"/>
              <a:t>onboarding process </a:t>
            </a:r>
            <a:endParaRPr sz="2700" dirty="0"/>
          </a:p>
          <a:p>
            <a:pPr marL="457200" lvl="0" indent="-400050" algn="l" rtl="0">
              <a:lnSpc>
                <a:spcPct val="115000"/>
              </a:lnSpc>
              <a:spcBef>
                <a:spcPts val="0"/>
              </a:spcBef>
              <a:spcAft>
                <a:spcPts val="0"/>
              </a:spcAft>
              <a:buSzPts val="2700"/>
              <a:buChar char="●"/>
            </a:pPr>
            <a:r>
              <a:rPr lang="en-US" sz="2700" dirty="0"/>
              <a:t>Describe </a:t>
            </a:r>
            <a:r>
              <a:rPr lang="en-US" sz="2700" b="1" dirty="0"/>
              <a:t>key components</a:t>
            </a:r>
            <a:r>
              <a:rPr lang="en-US" sz="2700" dirty="0"/>
              <a:t> of the </a:t>
            </a:r>
            <a:br>
              <a:rPr lang="en-US" sz="2700" dirty="0"/>
            </a:br>
            <a:r>
              <a:rPr lang="en-US" sz="2700" dirty="0"/>
              <a:t>onboarding process</a:t>
            </a:r>
            <a:endParaRPr sz="2700" dirty="0"/>
          </a:p>
          <a:p>
            <a:pPr marL="457200" lvl="0" indent="-400050" algn="l" rtl="0">
              <a:lnSpc>
                <a:spcPct val="115000"/>
              </a:lnSpc>
              <a:spcBef>
                <a:spcPts val="0"/>
              </a:spcBef>
              <a:spcAft>
                <a:spcPts val="0"/>
              </a:spcAft>
              <a:buSzPts val="2700"/>
              <a:buChar char="●"/>
            </a:pPr>
            <a:r>
              <a:rPr lang="en-US" sz="2700" dirty="0"/>
              <a:t>Identify at least </a:t>
            </a:r>
            <a:r>
              <a:rPr lang="en-US" sz="2700" b="1" dirty="0"/>
              <a:t>one tool that grantees </a:t>
            </a:r>
            <a:br>
              <a:rPr lang="en-US" sz="2700" b="1" dirty="0"/>
            </a:br>
            <a:r>
              <a:rPr lang="en-US" sz="2700" b="1" dirty="0"/>
              <a:t>can use</a:t>
            </a:r>
            <a:r>
              <a:rPr lang="en-US" sz="2700" dirty="0"/>
              <a:t> to facilitate onboarding </a:t>
            </a:r>
            <a:br>
              <a:rPr lang="en-US" sz="2700" dirty="0"/>
            </a:br>
            <a:r>
              <a:rPr lang="en-US" sz="2700" dirty="0"/>
              <a:t>new subrecipients</a:t>
            </a:r>
            <a:endParaRPr sz="2700" dirty="0"/>
          </a:p>
        </p:txBody>
      </p:sp>
      <p:pic>
        <p:nvPicPr>
          <p:cNvPr id="189" name="half circle" descr="&quot; &quot;"/>
          <p:cNvPicPr preferRelativeResize="0"/>
          <p:nvPr/>
        </p:nvPicPr>
        <p:blipFill rotWithShape="1">
          <a:blip r:embed="rId5">
            <a:alphaModFix/>
          </a:blip>
          <a:srcRect l="51193"/>
          <a:stretch/>
        </p:blipFill>
        <p:spPr>
          <a:xfrm rot="-5400000">
            <a:off x="1505664" y="4235159"/>
            <a:ext cx="2111274" cy="45781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3787750" y="17563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smtClean="0"/>
              <a:t>Poll 1</a:t>
            </a:r>
            <a:endParaRPr dirty="0"/>
          </a:p>
        </p:txBody>
      </p:sp>
      <p:sp>
        <p:nvSpPr>
          <p:cNvPr id="196" name="Google Shape;196;p5"/>
          <p:cNvSpPr txBox="1">
            <a:spLocks noGrp="1"/>
          </p:cNvSpPr>
          <p:nvPr>
            <p:ph type="body" idx="1"/>
          </p:nvPr>
        </p:nvSpPr>
        <p:spPr>
          <a:xfrm>
            <a:off x="3787750" y="2451108"/>
            <a:ext cx="9310500" cy="3950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r>
              <a:rPr lang="en-US" sz="2600" dirty="0"/>
              <a:t>How many subrecipient agencies has your grantee </a:t>
            </a:r>
            <a:br>
              <a:rPr lang="en-US" sz="2600" dirty="0"/>
            </a:b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agency onboarded in the last two years?</a:t>
            </a:r>
            <a:endParaRPr sz="2600" b="0" dirty="0"/>
          </a:p>
          <a:p>
            <a:pPr marL="609600" lvl="0" indent="-469900" algn="l" rtl="0">
              <a:lnSpc>
                <a:spcPct val="115000"/>
              </a:lnSpc>
              <a:spcBef>
                <a:spcPts val="0"/>
              </a:spcBef>
              <a:spcAft>
                <a:spcPts val="0"/>
              </a:spcAft>
              <a:buClr>
                <a:schemeClr val="dk1"/>
              </a:buClr>
              <a:buSzPts val="2600"/>
              <a:buChar char="●"/>
            </a:pPr>
            <a:r>
              <a:rPr lang="en-US" sz="2600" dirty="0"/>
              <a:t>0</a:t>
            </a:r>
            <a:endParaRPr sz="2600" dirty="0"/>
          </a:p>
          <a:p>
            <a:pPr marL="609600" lvl="0" indent="-469900" algn="l" rtl="0">
              <a:lnSpc>
                <a:spcPct val="115000"/>
              </a:lnSpc>
              <a:spcBef>
                <a:spcPts val="0"/>
              </a:spcBef>
              <a:spcAft>
                <a:spcPts val="0"/>
              </a:spcAft>
              <a:buClr>
                <a:schemeClr val="dk1"/>
              </a:buClr>
              <a:buSzPts val="2600"/>
              <a:buChar char="●"/>
            </a:pPr>
            <a:r>
              <a:rPr lang="en-US" sz="2600" dirty="0"/>
              <a:t>1–2</a:t>
            </a:r>
            <a:endParaRPr sz="2600" dirty="0"/>
          </a:p>
          <a:p>
            <a:pPr marL="609600" lvl="0" indent="-469900" algn="l" rtl="0">
              <a:lnSpc>
                <a:spcPct val="115000"/>
              </a:lnSpc>
              <a:spcBef>
                <a:spcPts val="0"/>
              </a:spcBef>
              <a:spcAft>
                <a:spcPts val="0"/>
              </a:spcAft>
              <a:buClr>
                <a:schemeClr val="dk1"/>
              </a:buClr>
              <a:buSzPts val="2600"/>
              <a:buChar char="●"/>
            </a:pPr>
            <a:r>
              <a:rPr lang="en-US" sz="2600" dirty="0"/>
              <a:t>3–5</a:t>
            </a:r>
            <a:endParaRPr sz="2600" dirty="0"/>
          </a:p>
          <a:p>
            <a:pPr marL="609600" lvl="0" indent="-469900" algn="l" rtl="0">
              <a:lnSpc>
                <a:spcPct val="115000"/>
              </a:lnSpc>
              <a:spcBef>
                <a:spcPts val="0"/>
              </a:spcBef>
              <a:spcAft>
                <a:spcPts val="0"/>
              </a:spcAft>
              <a:buClr>
                <a:schemeClr val="dk1"/>
              </a:buClr>
              <a:buSzPts val="2600"/>
              <a:buChar char="●"/>
            </a:pPr>
            <a:r>
              <a:rPr lang="en-US" sz="2600" dirty="0"/>
              <a:t>More than 5</a:t>
            </a:r>
            <a:endParaRPr sz="2600" dirty="0"/>
          </a:p>
          <a:p>
            <a:pPr marL="0" lvl="0" indent="0" algn="l" rtl="0">
              <a:lnSpc>
                <a:spcPct val="90000"/>
              </a:lnSpc>
              <a:spcBef>
                <a:spcPts val="1000"/>
              </a:spcBef>
              <a:spcAft>
                <a:spcPts val="2100"/>
              </a:spcAft>
              <a:buClr>
                <a:schemeClr val="dk1"/>
              </a:buClr>
              <a:buSzPts val="2800"/>
              <a:buNone/>
            </a:pPr>
            <a:endParaRPr sz="2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gb2f535d6fd_0_18" descr="woman showing and explaining a paper document to another woman"/>
          <p:cNvPicPr preferRelativeResize="0"/>
          <p:nvPr/>
        </p:nvPicPr>
        <p:blipFill rotWithShape="1">
          <a:blip r:embed="rId3">
            <a:alphaModFix/>
          </a:blip>
          <a:srcRect l="18757" t="8514" r="3281" b="6421"/>
          <a:stretch/>
        </p:blipFill>
        <p:spPr>
          <a:xfrm>
            <a:off x="305550" y="339500"/>
            <a:ext cx="8552699" cy="6195976"/>
          </a:xfrm>
          <a:prstGeom prst="rect">
            <a:avLst/>
          </a:prstGeom>
          <a:noFill/>
          <a:ln>
            <a:noFill/>
          </a:ln>
        </p:spPr>
      </p:pic>
      <p:sp>
        <p:nvSpPr>
          <p:cNvPr id="203" name="Google Shape;203;gb2f535d6fd_0_18"/>
          <p:cNvSpPr txBox="1">
            <a:spLocks noGrp="1"/>
          </p:cNvSpPr>
          <p:nvPr>
            <p:ph type="title" idx="4294967295"/>
          </p:nvPr>
        </p:nvSpPr>
        <p:spPr>
          <a:xfrm>
            <a:off x="5455499" y="1288250"/>
            <a:ext cx="10526400" cy="763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dirty="0"/>
              <a:t>The Onboarding Process</a:t>
            </a:r>
            <a:endParaRPr dirty="0"/>
          </a:p>
        </p:txBody>
      </p:sp>
      <p:sp>
        <p:nvSpPr>
          <p:cNvPr id="204" name="Google Shape;204;gb2f535d6fd_0_18"/>
          <p:cNvSpPr txBox="1">
            <a:spLocks noGrp="1"/>
          </p:cNvSpPr>
          <p:nvPr>
            <p:ph type="body" idx="1"/>
          </p:nvPr>
        </p:nvSpPr>
        <p:spPr>
          <a:xfrm>
            <a:off x="5549450" y="2500376"/>
            <a:ext cx="5491800" cy="3401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b="1" dirty="0"/>
              <a:t>Goals</a:t>
            </a:r>
            <a:endParaRPr b="1" dirty="0"/>
          </a:p>
          <a:p>
            <a:pPr marL="457200" lvl="0" indent="-381000" algn="l" rtl="0">
              <a:lnSpc>
                <a:spcPct val="115000"/>
              </a:lnSpc>
              <a:spcBef>
                <a:spcPts val="0"/>
              </a:spcBef>
              <a:spcAft>
                <a:spcPts val="0"/>
              </a:spcAft>
              <a:buSzPts val="2400"/>
              <a:buChar char="●"/>
            </a:pPr>
            <a:r>
              <a:rPr lang="en-US" dirty="0"/>
              <a:t>Ensure delivery of family planning </a:t>
            </a:r>
            <a:br>
              <a:rPr lang="en-US" dirty="0"/>
            </a:br>
            <a:r>
              <a:rPr lang="en-US" dirty="0"/>
              <a:t>services in accordance with </a:t>
            </a:r>
            <a:br>
              <a:rPr lang="en-US" dirty="0"/>
            </a:br>
            <a:r>
              <a:rPr lang="en-US" dirty="0"/>
              <a:t>Title X regulations and the QFP</a:t>
            </a:r>
            <a:endParaRPr dirty="0"/>
          </a:p>
          <a:p>
            <a:pPr marL="457200" lvl="0" indent="-381000" algn="l" rtl="0">
              <a:lnSpc>
                <a:spcPct val="115000"/>
              </a:lnSpc>
              <a:spcBef>
                <a:spcPts val="1000"/>
              </a:spcBef>
              <a:spcAft>
                <a:spcPts val="0"/>
              </a:spcAft>
              <a:buSzPts val="2400"/>
              <a:buChar char="●"/>
            </a:pPr>
            <a:r>
              <a:rPr lang="en-US" dirty="0"/>
              <a:t>Build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trusting, collaborative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
            </a:r>
            <a:b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b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partnerships</a:t>
            </a:r>
            <a:endParaRPr dirty="0"/>
          </a:p>
          <a:p>
            <a:pPr marL="457200" lvl="0" indent="-381000" algn="l" rtl="0">
              <a:lnSpc>
                <a:spcPct val="115000"/>
              </a:lnSpc>
              <a:spcBef>
                <a:spcPts val="1000"/>
              </a:spcBef>
              <a:spcAft>
                <a:spcPts val="0"/>
              </a:spcAft>
              <a:buSzPts val="2400"/>
              <a:buChar char="●"/>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Establish expectations</a:t>
            </a:r>
            <a:r>
              <a:rPr lang="en-US" dirty="0"/>
              <a:t> </a:t>
            </a:r>
            <a:endParaRPr dirty="0"/>
          </a:p>
          <a:p>
            <a:pPr marL="685800" lvl="0" indent="-228600" algn="l" rtl="0">
              <a:lnSpc>
                <a:spcPct val="115000"/>
              </a:lnSpc>
              <a:spcBef>
                <a:spcPts val="1000"/>
              </a:spcBef>
              <a:spcAft>
                <a:spcPts val="0"/>
              </a:spcAft>
              <a:buSzPts val="2400"/>
              <a:buNone/>
            </a:pPr>
            <a:endParaRPr dirty="0"/>
          </a:p>
          <a:p>
            <a:pPr marL="0" lvl="0" indent="0" algn="l" rtl="0">
              <a:lnSpc>
                <a:spcPct val="115000"/>
              </a:lnSpc>
              <a:spcBef>
                <a:spcPts val="0"/>
              </a:spcBef>
              <a:spcAft>
                <a:spcPts val="0"/>
              </a:spcAft>
              <a:buSzPts val="2400"/>
              <a:buNone/>
            </a:pPr>
            <a:endParaRPr dirty="0"/>
          </a:p>
          <a:p>
            <a:pPr marL="0" lvl="1" indent="0" algn="l" rtl="0">
              <a:lnSpc>
                <a:spcPct val="115000"/>
              </a:lnSpc>
              <a:spcBef>
                <a:spcPts val="0"/>
              </a:spcBef>
              <a:spcAft>
                <a:spcPts val="0"/>
              </a:spcAft>
              <a:buClr>
                <a:schemeClr val="dk1"/>
              </a:buClr>
              <a:buSzPts val="2800"/>
              <a:buNone/>
            </a:pPr>
            <a:endParaRPr sz="2400" dirty="0"/>
          </a:p>
          <a:p>
            <a:pPr marL="0" lvl="0" indent="0" algn="l" rtl="0">
              <a:lnSpc>
                <a:spcPct val="115000"/>
              </a:lnSpc>
              <a:spcBef>
                <a:spcPts val="0"/>
              </a:spcBef>
              <a:spcAft>
                <a:spcPts val="0"/>
              </a:spcAft>
              <a:buClr>
                <a:schemeClr val="dk1"/>
              </a:buClr>
              <a:buSzPts val="2800"/>
              <a:buNone/>
            </a:pPr>
            <a:endParaRPr dirty="0"/>
          </a:p>
        </p:txBody>
      </p:sp>
      <p:sp>
        <p:nvSpPr>
          <p:cNvPr id="205" name="Google Shape;205;gb2f535d6fd_0_18"/>
          <p:cNvSpPr txBox="1"/>
          <p:nvPr/>
        </p:nvSpPr>
        <p:spPr>
          <a:xfrm>
            <a:off x="5729550" y="6088175"/>
            <a:ext cx="5929050" cy="57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b="0" i="0" u="sng" strike="noStrike" cap="none" dirty="0">
                <a:solidFill>
                  <a:srgbClr val="666666"/>
                </a:solidFill>
                <a:latin typeface="Lato"/>
                <a:ea typeface="Lato"/>
                <a:cs typeface="Lato"/>
                <a:sym typeface="Lat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Providing Quality Family Planning Services</a:t>
            </a:r>
            <a:r>
              <a:rPr lang="en-US" b="0" i="0" u="none" strike="noStrike" cap="none" dirty="0">
                <a:solidFill>
                  <a:srgbClr val="666666"/>
                </a:solidFill>
                <a:latin typeface="Lato"/>
                <a:ea typeface="Lato"/>
                <a:cs typeface="Lato"/>
                <a:sym typeface="Lato"/>
              </a:rPr>
              <a:t>,  </a:t>
            </a:r>
            <a:br>
              <a:rPr lang="en-US" b="0" i="0" u="none" strike="noStrike" cap="none" dirty="0">
                <a:solidFill>
                  <a:srgbClr val="666666"/>
                </a:solidFill>
                <a:latin typeface="Lato"/>
                <a:ea typeface="Lato"/>
                <a:cs typeface="Lato"/>
                <a:sym typeface="Lato"/>
              </a:rPr>
            </a:br>
            <a:r>
              <a:rPr lang="en-US" b="0" i="0" u="none" strike="noStrike" cap="none" dirty="0" smtClean="0">
                <a:solidFill>
                  <a:srgbClr val="666666"/>
                </a:solidFill>
                <a:latin typeface="Lato"/>
                <a:ea typeface="Lato"/>
                <a:cs typeface="Lato"/>
                <a:sym typeface="Lato"/>
              </a:rPr>
              <a:t>Recommendations </a:t>
            </a:r>
            <a:r>
              <a:rPr lang="en-US" b="0" i="0" u="none" strike="noStrike" cap="none" dirty="0">
                <a:solidFill>
                  <a:srgbClr val="666666"/>
                </a:solidFill>
                <a:latin typeface="Lato"/>
                <a:ea typeface="Lato"/>
                <a:cs typeface="Lato"/>
                <a:sym typeface="Lato"/>
              </a:rPr>
              <a:t>of CDC and  U.S. Office of Population Affairs </a:t>
            </a:r>
            <a:endParaRPr b="0" i="0" u="none" strike="noStrike" cap="none" dirty="0">
              <a:solidFill>
                <a:srgbClr val="666666"/>
              </a:solidFill>
              <a:latin typeface="Lato"/>
              <a:ea typeface="Lato"/>
              <a:cs typeface="Lato"/>
              <a:sym typeface="Lato"/>
            </a:endParaRPr>
          </a:p>
        </p:txBody>
      </p:sp>
      <p:pic>
        <p:nvPicPr>
          <p:cNvPr id="206" name="Google Shape;206;gb2f535d6fd_0_18" descr="&quot; &quot;"/>
          <p:cNvPicPr preferRelativeResize="0"/>
          <p:nvPr/>
        </p:nvPicPr>
        <p:blipFill rotWithShape="1">
          <a:blip r:embed="rId5">
            <a:alphaModFix/>
          </a:blip>
          <a:srcRect l="51193"/>
          <a:stretch/>
        </p:blipFill>
        <p:spPr>
          <a:xfrm rot="-9899998">
            <a:off x="10565187" y="2695585"/>
            <a:ext cx="2111276" cy="4578197"/>
          </a:xfrm>
          <a:prstGeom prst="rect">
            <a:avLst/>
          </a:prstGeom>
          <a:noFill/>
          <a:ln>
            <a:noFill/>
          </a:ln>
        </p:spPr>
      </p:pic>
      <p:pic>
        <p:nvPicPr>
          <p:cNvPr id="207" name="Google Shape;207;gb2f535d6fd_0_18" descr="&quot; &quot;"/>
          <p:cNvPicPr preferRelativeResize="0"/>
          <p:nvPr/>
        </p:nvPicPr>
        <p:blipFill rotWithShape="1">
          <a:blip r:embed="rId6">
            <a:alphaModFix/>
          </a:blip>
          <a:srcRect/>
          <a:stretch/>
        </p:blipFill>
        <p:spPr>
          <a:xfrm>
            <a:off x="5634950" y="2140215"/>
            <a:ext cx="1685868" cy="1734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a7972b3d7c_0_0"/>
          <p:cNvSpPr txBox="1">
            <a:spLocks noGrp="1"/>
          </p:cNvSpPr>
          <p:nvPr>
            <p:ph type="title"/>
          </p:nvPr>
        </p:nvSpPr>
        <p:spPr>
          <a:xfrm>
            <a:off x="1066800" y="1800467"/>
            <a:ext cx="11360700" cy="7635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sz="3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O</a:t>
            </a:r>
            <a:r>
              <a:rPr lang="en-US" sz="3300" dirty="0"/>
              <a:t>rganizing the Onboard</a:t>
            </a:r>
            <a:r>
              <a:rPr lang="en-US" sz="3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ing </a:t>
            </a:r>
            <a:r>
              <a:rPr lang="en-US" sz="33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Process</a:t>
            </a:r>
            <a:r>
              <a:rPr lang="en-US" sz="3300" dirty="0"/>
              <a:t>	</a:t>
            </a:r>
            <a:endParaRPr sz="3300" dirty="0"/>
          </a:p>
        </p:txBody>
      </p:sp>
      <p:sp>
        <p:nvSpPr>
          <p:cNvPr id="214" name="Google Shape;214;ga7972b3d7c_0_0"/>
          <p:cNvSpPr txBox="1">
            <a:spLocks noGrp="1"/>
          </p:cNvSpPr>
          <p:nvPr>
            <p:ph type="body" idx="1"/>
          </p:nvPr>
        </p:nvSpPr>
        <p:spPr>
          <a:xfrm>
            <a:off x="1066800" y="2936100"/>
            <a:ext cx="9098400" cy="3155700"/>
          </a:xfrm>
          <a:prstGeom prst="rect">
            <a:avLst/>
          </a:prstGeom>
          <a:noFill/>
          <a:ln>
            <a:noFill/>
          </a:ln>
        </p:spPr>
        <p:txBody>
          <a:bodyPr spcFirstLastPara="1" wrap="square" lIns="121900" tIns="121900" rIns="121900" bIns="121900" anchor="t" anchorCtr="0">
            <a:noAutofit/>
          </a:bodyPr>
          <a:lstStyle/>
          <a:p>
            <a:pPr marL="457200" lvl="0" indent="-400050" algn="l" rtl="0">
              <a:lnSpc>
                <a:spcPct val="115000"/>
              </a:lnSpc>
              <a:spcBef>
                <a:spcPts val="0"/>
              </a:spcBef>
              <a:spcAft>
                <a:spcPts val="0"/>
              </a:spcAft>
              <a:buSzPts val="2700"/>
              <a:buChar char="●"/>
            </a:pPr>
            <a:r>
              <a:rPr lang="en-US" sz="2700"/>
              <a:t>Three phases </a:t>
            </a:r>
            <a:endParaRPr sz="2700"/>
          </a:p>
          <a:p>
            <a:pPr marL="457200" lvl="0" indent="-400050" algn="l" rtl="0">
              <a:lnSpc>
                <a:spcPct val="115000"/>
              </a:lnSpc>
              <a:spcBef>
                <a:spcPts val="0"/>
              </a:spcBef>
              <a:spcAft>
                <a:spcPts val="0"/>
              </a:spcAft>
              <a:buSzPts val="2700"/>
              <a:buChar char="●"/>
            </a:pPr>
            <a:r>
              <a:rPr lang="en-US" sz="2700"/>
              <a:t>Unfolds over approximately one year</a:t>
            </a:r>
            <a:endParaRPr sz="2700"/>
          </a:p>
          <a:p>
            <a:pPr marL="457200" lvl="0" indent="-400050" algn="l" rtl="0">
              <a:lnSpc>
                <a:spcPct val="115000"/>
              </a:lnSpc>
              <a:spcBef>
                <a:spcPts val="0"/>
              </a:spcBef>
              <a:spcAft>
                <a:spcPts val="0"/>
              </a:spcAft>
              <a:buSzPts val="2700"/>
              <a:buChar char="●"/>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Define</a:t>
            </a:r>
            <a:r>
              <a:rPr lang="en-US" sz="2700"/>
              <a:t>d goals and action steps</a:t>
            </a:r>
            <a:endParaRPr sz="2700"/>
          </a:p>
          <a:p>
            <a:pPr marL="457200" lvl="0" indent="-400050" algn="l" rtl="0">
              <a:lnSpc>
                <a:spcPct val="115000"/>
              </a:lnSpc>
              <a:spcBef>
                <a:spcPts val="0"/>
              </a:spcBef>
              <a:spcAft>
                <a:spcPts val="0"/>
              </a:spcAft>
              <a:buSzPts val="2700"/>
              <a:buChar char="●"/>
            </a:pPr>
            <a:r>
              <a:rPr lang="en-US" sz="2700"/>
              <a:t>Clearly defined responsibility and timeline assignments</a:t>
            </a:r>
            <a:endParaRPr sz="2700"/>
          </a:p>
          <a:p>
            <a:pPr marL="457200" lvl="0" indent="-400050" algn="l" rtl="0">
              <a:lnSpc>
                <a:spcPct val="115000"/>
              </a:lnSpc>
              <a:spcBef>
                <a:spcPts val="0"/>
              </a:spcBef>
              <a:spcAft>
                <a:spcPts val="0"/>
              </a:spcAft>
              <a:buSzPts val="2700"/>
              <a:buChar char="●"/>
            </a:pPr>
            <a:r>
              <a:rPr lang="en-US" sz="2700"/>
              <a:t>Fluid, modifiable, and unique</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7858490f6d_0_69"/>
          <p:cNvSpPr txBox="1">
            <a:spLocks noGrp="1"/>
          </p:cNvSpPr>
          <p:nvPr>
            <p:ph type="title"/>
          </p:nvPr>
        </p:nvSpPr>
        <p:spPr>
          <a:xfrm>
            <a:off x="415600" y="2715400"/>
            <a:ext cx="11360700" cy="11223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600" dirty="0"/>
              <a:t>Onboarding New </a:t>
            </a:r>
            <a:br>
              <a:rPr lang="en-US" sz="3600" dirty="0"/>
            </a:br>
            <a:r>
              <a:rPr lang="en-US" sz="3600" dirty="0"/>
              <a:t>Title X-Funded Agencies: </a:t>
            </a:r>
            <a:br>
              <a:rPr lang="en-US" sz="3600" dirty="0"/>
            </a:br>
            <a:r>
              <a:rPr lang="en-US" sz="3600" dirty="0"/>
              <a:t>A Toolkit for Grantees</a:t>
            </a:r>
            <a:endParaRPr sz="4100" dirty="0">
              <a:solidFill>
                <a:srgbClr val="333333"/>
              </a:solidFill>
              <a:highlight>
                <a:srgbClr val="FFFFFF"/>
              </a:highlight>
              <a:latin typeface="Arial"/>
              <a:ea typeface="Arial"/>
              <a:cs typeface="Arial"/>
              <a:sym typeface="Arial"/>
            </a:endParaRPr>
          </a:p>
          <a:p>
            <a:pPr marL="0" lvl="0" indent="0" algn="ctr" rtl="0">
              <a:lnSpc>
                <a:spcPct val="100000"/>
              </a:lnSpc>
              <a:spcBef>
                <a:spcPts val="0"/>
              </a:spcBef>
              <a:spcAft>
                <a:spcPts val="0"/>
              </a:spcAft>
              <a:buSzPts val="4800"/>
              <a:buNone/>
            </a:pPr>
            <a:endParaRPr sz="3600" dirty="0"/>
          </a:p>
        </p:txBody>
      </p:sp>
      <p:sp>
        <p:nvSpPr>
          <p:cNvPr id="221" name="Google Shape;221;g7858490f6d_0_69"/>
          <p:cNvSpPr txBox="1">
            <a:spLocks noGrp="1"/>
          </p:cNvSpPr>
          <p:nvPr>
            <p:ph type="body" idx="4294967295"/>
          </p:nvPr>
        </p:nvSpPr>
        <p:spPr>
          <a:xfrm>
            <a:off x="1092225" y="6197250"/>
            <a:ext cx="8952300" cy="578400"/>
          </a:xfrm>
          <a:prstGeom prst="rect">
            <a:avLst/>
          </a:prstGeom>
          <a:noFill/>
          <a:ln>
            <a:noFill/>
          </a:ln>
        </p:spPr>
        <p:txBody>
          <a:bodyPr spcFirstLastPara="1" wrap="square" lIns="121900" tIns="121900" rIns="121900" bIns="121900" anchor="t" anchorCtr="0">
            <a:noAutofit/>
          </a:bodyPr>
          <a:lstStyle/>
          <a:p>
            <a:pPr marL="0" lvl="1" indent="0" algn="l" rtl="0">
              <a:lnSpc>
                <a:spcPct val="115000"/>
              </a:lnSpc>
              <a:spcBef>
                <a:spcPts val="0"/>
              </a:spcBef>
              <a:spcAft>
                <a:spcPts val="2100"/>
              </a:spcAft>
              <a:buClr>
                <a:schemeClr val="dk1"/>
              </a:buClr>
              <a:buSzPts val="1100"/>
              <a:buFont typeface="Arial"/>
              <a:buNone/>
            </a:pPr>
            <a:r>
              <a:rPr lang="en-US" sz="1400" u="sng" dirty="0">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Onboarding New Title X-Funded Agencies: A Toolkit for </a:t>
            </a:r>
            <a:r>
              <a:rPr lang="en-US" sz="1400" u="sng" dirty="0">
                <a:solidFill>
                  <a:srgbClr val="666666"/>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Grantees</a:t>
            </a:r>
            <a:endParaRPr sz="1400" dirty="0">
              <a:solidFill>
                <a:srgbClr val="66666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7"/>
          <p:cNvSpPr txBox="1">
            <a:spLocks noGrp="1"/>
          </p:cNvSpPr>
          <p:nvPr>
            <p:ph type="title"/>
          </p:nvPr>
        </p:nvSpPr>
        <p:spPr>
          <a:xfrm>
            <a:off x="1210567" y="14749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S</a:t>
            </a:r>
            <a:r>
              <a:rPr lang="en-US" dirty="0"/>
              <a:t>upportive Monitoring</a:t>
            </a:r>
            <a:endParaRPr dirty="0"/>
          </a:p>
        </p:txBody>
      </p:sp>
      <p:sp>
        <p:nvSpPr>
          <p:cNvPr id="228" name="Google Shape;228;p7"/>
          <p:cNvSpPr txBox="1">
            <a:spLocks noGrp="1"/>
          </p:cNvSpPr>
          <p:nvPr>
            <p:ph type="body" idx="1"/>
          </p:nvPr>
        </p:nvSpPr>
        <p:spPr>
          <a:xfrm>
            <a:off x="1318833" y="2596933"/>
            <a:ext cx="9906300" cy="3494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r>
              <a:rPr lang="en-US"/>
              <a:t>Build strong, collaborative partnerships by:</a:t>
            </a:r>
            <a:endParaRPr/>
          </a:p>
          <a:p>
            <a:pPr marL="457200" lvl="0" indent="-381000" algn="l" rtl="0">
              <a:lnSpc>
                <a:spcPct val="115000"/>
              </a:lnSpc>
              <a:spcBef>
                <a:spcPts val="0"/>
              </a:spcBef>
              <a:spcAft>
                <a:spcPts val="0"/>
              </a:spcAft>
              <a:buSzPts val="2400"/>
              <a:buChar char="●"/>
            </a:pPr>
            <a:r>
              <a:rPr lang="en-US"/>
              <a:t>Meeting and communicating often </a:t>
            </a:r>
            <a:endParaRPr/>
          </a:p>
          <a:p>
            <a:pPr marL="457200" lvl="0" indent="-381000" algn="l" rtl="0">
              <a:lnSpc>
                <a:spcPct val="115000"/>
              </a:lnSpc>
              <a:spcBef>
                <a:spcPts val="0"/>
              </a:spcBef>
              <a:spcAft>
                <a:spcPts val="0"/>
              </a:spcAft>
              <a:buSzPts val="2400"/>
              <a:buChar char="●"/>
            </a:pPr>
            <a:r>
              <a:rPr lang="en-US"/>
              <a:t>Understanding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subrecipient</a:t>
            </a:r>
            <a:r>
              <a:rPr lang="en-US"/>
              <a:t> needs and strengths</a:t>
            </a:r>
            <a:endParaRPr/>
          </a:p>
          <a:p>
            <a:pPr marL="457200" lvl="0" indent="-381000" algn="l" rtl="0">
              <a:lnSpc>
                <a:spcPct val="115000"/>
              </a:lnSpc>
              <a:spcBef>
                <a:spcPts val="0"/>
              </a:spcBef>
              <a:spcAft>
                <a:spcPts val="0"/>
              </a:spcAft>
              <a:buSzPts val="2400"/>
              <a:buChar char="●"/>
            </a:pPr>
            <a:r>
              <a:rPr lang="en-US"/>
              <a:t>Identifying family planning champions </a:t>
            </a:r>
            <a:endParaRPr/>
          </a:p>
          <a:p>
            <a:pPr marL="457200" lvl="0" indent="-381000" algn="l" rtl="0">
              <a:lnSpc>
                <a:spcPct val="115000"/>
              </a:lnSpc>
              <a:spcBef>
                <a:spcPts val="0"/>
              </a:spcBef>
              <a:spcAft>
                <a:spcPts val="0"/>
              </a:spcAft>
              <a:buSzPts val="2400"/>
              <a:buChar char="●"/>
            </a:pPr>
            <a:r>
              <a:rPr lang="en-US"/>
              <a:t>Providing targeted training and technical assistance</a:t>
            </a:r>
            <a:endParaRPr/>
          </a:p>
          <a:p>
            <a:pPr marL="457200" lvl="0" indent="-381000" algn="l" rtl="0">
              <a:lnSpc>
                <a:spcPct val="115000"/>
              </a:lnSpc>
              <a:spcBef>
                <a:spcPts val="0"/>
              </a:spcBef>
              <a:spcAft>
                <a:spcPts val="0"/>
              </a:spcAft>
              <a:buSzPts val="2400"/>
              <a:buChar char="●"/>
            </a:pPr>
            <a:r>
              <a:rPr lang="en-US"/>
              <a:t>Acknowledging and rewarding progress</a:t>
            </a:r>
            <a:endParaRPr/>
          </a:p>
          <a:p>
            <a:pPr marL="457200" lvl="0" indent="-381000" algn="l" rtl="0">
              <a:lnSpc>
                <a:spcPct val="115000"/>
              </a:lnSpc>
              <a:spcBef>
                <a:spcPts val="0"/>
              </a:spcBef>
              <a:spcAft>
                <a:spcPts val="0"/>
              </a:spcAft>
              <a:buSzPts val="2400"/>
              <a:buChar char="●"/>
            </a:pPr>
            <a:r>
              <a:rPr lang="en-US"/>
              <a:t>Using a framework of equity, inclusion, and diversity</a:t>
            </a:r>
            <a:endParaRPr/>
          </a:p>
          <a:p>
            <a:pPr marL="0" lvl="0" indent="0" algn="l" rtl="0">
              <a:lnSpc>
                <a:spcPct val="115000"/>
              </a:lnSpc>
              <a:spcBef>
                <a:spcPts val="0"/>
              </a:spcBef>
              <a:spcAft>
                <a:spcPts val="0"/>
              </a:spcAft>
              <a:buSzPts val="2400"/>
              <a:buNone/>
            </a:pPr>
            <a:endParaRPr sz="2600"/>
          </a:p>
          <a:p>
            <a:pPr marL="0" lvl="0" indent="0" algn="l" rtl="0">
              <a:lnSpc>
                <a:spcPct val="115000"/>
              </a:lnSpc>
              <a:spcBef>
                <a:spcPts val="0"/>
              </a:spcBef>
              <a:spcAft>
                <a:spcPts val="0"/>
              </a:spcAft>
              <a:buSzPts val="2400"/>
              <a:buNone/>
            </a:pPr>
            <a:endParaRPr sz="2600"/>
          </a:p>
          <a:p>
            <a:pPr marL="0" lvl="0" indent="0" algn="l" rtl="0">
              <a:lnSpc>
                <a:spcPct val="115000"/>
              </a:lnSpc>
              <a:spcBef>
                <a:spcPts val="0"/>
              </a:spcBef>
              <a:spcAft>
                <a:spcPts val="0"/>
              </a:spcAft>
              <a:buClr>
                <a:schemeClr val="dk1"/>
              </a:buClr>
              <a:buSzPts val="2800"/>
              <a:buNone/>
            </a:pPr>
            <a:endParaRPr sz="2600"/>
          </a:p>
        </p:txBody>
      </p:sp>
      <p:sp>
        <p:nvSpPr>
          <p:cNvPr id="229" name="Google Shape;229;p7"/>
          <p:cNvSpPr txBox="1"/>
          <p:nvPr/>
        </p:nvSpPr>
        <p:spPr>
          <a:xfrm>
            <a:off x="1123950" y="6115050"/>
            <a:ext cx="9258300" cy="571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b="0" i="0" u="sng" strike="noStrike" cap="none" dirty="0">
                <a:solidFill>
                  <a:srgbClr val="666666"/>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Tips for Supportive Monitoring </a:t>
            </a:r>
            <a:r>
              <a:rPr lang="en-US" b="0" i="0" u="sng" strike="noStrike" cap="none" dirty="0">
                <a:solidFill>
                  <a:srgbClr val="666666"/>
                </a:solidFill>
                <a:latin typeface="Lato"/>
                <a:ea typeface="Lato"/>
                <a:cs typeface="Lato"/>
                <a:sym typeface="La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Practices</a:t>
            </a:r>
            <a:endParaRPr b="0" i="0" u="none" strike="noStrike" cap="none" dirty="0">
              <a:solidFill>
                <a:srgbClr val="666666"/>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9"/>
          <p:cNvSpPr txBox="1">
            <a:spLocks noGrp="1"/>
          </p:cNvSpPr>
          <p:nvPr>
            <p:ph type="title"/>
          </p:nvPr>
        </p:nvSpPr>
        <p:spPr>
          <a:xfrm>
            <a:off x="3787750" y="1756367"/>
            <a:ext cx="11360700" cy="763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400"/>
              <a:buFont typeface="Calibri"/>
              <a:buNone/>
            </a:pPr>
            <a:r>
              <a:rPr lang="en-US" dirty="0" smtClean="0"/>
              <a:t>Poll 2</a:t>
            </a:r>
            <a:endParaRPr dirty="0"/>
          </a:p>
        </p:txBody>
      </p:sp>
      <p:sp>
        <p:nvSpPr>
          <p:cNvPr id="235" name="Google Shape;235;p9"/>
          <p:cNvSpPr txBox="1">
            <a:spLocks noGrp="1"/>
          </p:cNvSpPr>
          <p:nvPr>
            <p:ph type="body" idx="1"/>
          </p:nvPr>
        </p:nvSpPr>
        <p:spPr>
          <a:xfrm>
            <a:off x="3787750" y="2451108"/>
            <a:ext cx="7699400" cy="3950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Does your agency have a start-up period for </a:t>
            </a: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r>
            <a:b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b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onboarding new subrecipients before they are </a:t>
            </a: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
            </a:r>
            <a:b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b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expected </a:t>
            </a:r>
            <a:r>
              <a:rPr lang="en-US" sz="26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to see clients?</a:t>
            </a:r>
            <a:endParaRPr sz="2600" dirty="0"/>
          </a:p>
          <a:p>
            <a:pPr marL="228600" lvl="0" indent="-228600" algn="l" rtl="0">
              <a:lnSpc>
                <a:spcPct val="115000"/>
              </a:lnSpc>
              <a:spcBef>
                <a:spcPts val="0"/>
              </a:spcBef>
              <a:spcAft>
                <a:spcPts val="0"/>
              </a:spcAft>
              <a:buSzPts val="2600"/>
              <a:buChar char="●"/>
            </a:pPr>
            <a:r>
              <a:rPr lang="en-US" sz="2600" dirty="0"/>
              <a:t>No start-up </a:t>
            </a:r>
            <a:endParaRPr sz="2600" dirty="0"/>
          </a:p>
          <a:p>
            <a:pPr marL="228600" lvl="0" indent="-228600" algn="l" rtl="0">
              <a:lnSpc>
                <a:spcPct val="115000"/>
              </a:lnSpc>
              <a:spcBef>
                <a:spcPts val="0"/>
              </a:spcBef>
              <a:spcAft>
                <a:spcPts val="0"/>
              </a:spcAft>
              <a:buSzPts val="2600"/>
              <a:buChar char="●"/>
            </a:pPr>
            <a:r>
              <a:rPr lang="en-US" sz="2600" dirty="0"/>
              <a:t>1–3 months</a:t>
            </a:r>
            <a:endParaRPr sz="2600" dirty="0"/>
          </a:p>
          <a:p>
            <a:pPr marL="228600" lvl="0" indent="-228600" algn="l" rtl="0">
              <a:lnSpc>
                <a:spcPct val="115000"/>
              </a:lnSpc>
              <a:spcBef>
                <a:spcPts val="0"/>
              </a:spcBef>
              <a:spcAft>
                <a:spcPts val="0"/>
              </a:spcAft>
              <a:buSzPts val="2600"/>
              <a:buChar char="●"/>
            </a:pPr>
            <a:r>
              <a:rPr lang="en-US" sz="2600" dirty="0"/>
              <a:t>3–6 months</a:t>
            </a:r>
            <a:endParaRPr sz="2600" dirty="0"/>
          </a:p>
          <a:p>
            <a:pPr marL="228600" lvl="0" indent="-228600" algn="l" rtl="0">
              <a:lnSpc>
                <a:spcPct val="115000"/>
              </a:lnSpc>
              <a:spcBef>
                <a:spcPts val="0"/>
              </a:spcBef>
              <a:spcAft>
                <a:spcPts val="0"/>
              </a:spcAft>
              <a:buSzPts val="2600"/>
              <a:buChar char="●"/>
            </a:pPr>
            <a:r>
              <a:rPr lang="en-US" sz="2600" dirty="0"/>
              <a:t>More than 6 months</a:t>
            </a:r>
            <a:endParaRPr sz="2600" dirty="0"/>
          </a:p>
          <a:p>
            <a:pPr marL="0" lvl="0" indent="0" algn="l" rtl="0">
              <a:lnSpc>
                <a:spcPct val="115000"/>
              </a:lnSpc>
              <a:spcBef>
                <a:spcPts val="0"/>
              </a:spcBef>
              <a:spcAft>
                <a:spcPts val="0"/>
              </a:spcAft>
              <a:buClr>
                <a:schemeClr val="dk1"/>
              </a:buClr>
              <a:buSzPts val="2800"/>
              <a:buNone/>
            </a:pPr>
            <a:endParaRPr sz="2700" dirty="0"/>
          </a:p>
        </p:txBody>
      </p:sp>
    </p:spTree>
  </p:cSld>
  <p:clrMapOvr>
    <a:masterClrMapping/>
  </p:clrMapOvr>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5276</TotalTime>
  <Words>6137</Words>
  <Application>Microsoft Office PowerPoint</Application>
  <PresentationFormat>Widescreen</PresentationFormat>
  <Paragraphs>397</Paragraphs>
  <Slides>27</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Montserrat</vt:lpstr>
      <vt:lpstr>Lato Black</vt:lpstr>
      <vt:lpstr>Lato</vt:lpstr>
      <vt:lpstr>Lato Light</vt:lpstr>
      <vt:lpstr>Arial</vt:lpstr>
      <vt:lpstr>Calibri</vt:lpstr>
      <vt:lpstr>RHNTC Template</vt:lpstr>
      <vt:lpstr>1_RHNTC Template</vt:lpstr>
      <vt:lpstr>Onboarding New Title X Subrecipients</vt:lpstr>
      <vt:lpstr>Welcome!</vt:lpstr>
      <vt:lpstr>Objectives</vt:lpstr>
      <vt:lpstr>Poll 1</vt:lpstr>
      <vt:lpstr>The Onboarding Process</vt:lpstr>
      <vt:lpstr>Organizing the Onboarding Process </vt:lpstr>
      <vt:lpstr>Onboarding New  Title X-Funded Agencies:  A Toolkit for Grantees </vt:lpstr>
      <vt:lpstr>Supportive Monitoring</vt:lpstr>
      <vt:lpstr>Poll 2</vt:lpstr>
      <vt:lpstr>Phase 1 Goals</vt:lpstr>
      <vt:lpstr>Phase 1 Key Components (1/6)</vt:lpstr>
      <vt:lpstr>Total Program Concept</vt:lpstr>
      <vt:lpstr>Phase 1 Key Components (2/6)</vt:lpstr>
      <vt:lpstr>Phase 1 Key Components (3/6) </vt:lpstr>
      <vt:lpstr>Phase 1 Key Components (4/6)</vt:lpstr>
      <vt:lpstr>Phase 1 Key Components (5/6)</vt:lpstr>
      <vt:lpstr>Phase 1 Key Components (6/6)</vt:lpstr>
      <vt:lpstr>Phase 2 Goals</vt:lpstr>
      <vt:lpstr>Phase 2 Key Components (1/3)</vt:lpstr>
      <vt:lpstr>Phase 2 Key Components (2/3)</vt:lpstr>
      <vt:lpstr>Phase 2 Key Components (3/3) </vt:lpstr>
      <vt:lpstr>Poll 3</vt:lpstr>
      <vt:lpstr>Phase 3 Goal</vt:lpstr>
      <vt:lpstr>Phase 3 Key Components</vt:lpstr>
      <vt:lpstr>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Onboarding New Title X Subrecipients</dc:title>
  <dc:creator>RHNTC</dc:creator>
  <cp:lastModifiedBy>Mary McCrimmon</cp:lastModifiedBy>
  <cp:revision>78</cp:revision>
  <cp:lastPrinted>2021-01-22T17:28:45Z</cp:lastPrinted>
  <dcterms:created xsi:type="dcterms:W3CDTF">2020-11-30T18:43:40Z</dcterms:created>
  <dcterms:modified xsi:type="dcterms:W3CDTF">2021-02-01T22:45:34Z</dcterms:modified>
</cp:coreProperties>
</file>