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 id="2147483672" r:id="rId5"/>
  </p:sldMasterIdLst>
  <p:notesMasterIdLst>
    <p:notesMasterId r:id="rId38"/>
  </p:notesMasterIdLst>
  <p:sldIdLst>
    <p:sldId id="294" r:id="rId6"/>
    <p:sldId id="295" r:id="rId7"/>
    <p:sldId id="296" r:id="rId8"/>
    <p:sldId id="297" r:id="rId9"/>
    <p:sldId id="300" r:id="rId10"/>
    <p:sldId id="301" r:id="rId11"/>
    <p:sldId id="302" r:id="rId12"/>
    <p:sldId id="303" r:id="rId13"/>
    <p:sldId id="304" r:id="rId14"/>
    <p:sldId id="305" r:id="rId15"/>
    <p:sldId id="306" r:id="rId16"/>
    <p:sldId id="307" r:id="rId17"/>
    <p:sldId id="308" r:id="rId18"/>
    <p:sldId id="310" r:id="rId19"/>
    <p:sldId id="309" r:id="rId20"/>
    <p:sldId id="311" r:id="rId21"/>
    <p:sldId id="312" r:id="rId22"/>
    <p:sldId id="313" r:id="rId23"/>
    <p:sldId id="314" r:id="rId24"/>
    <p:sldId id="315" r:id="rId25"/>
    <p:sldId id="316" r:id="rId26"/>
    <p:sldId id="317" r:id="rId27"/>
    <p:sldId id="318" r:id="rId28"/>
    <p:sldId id="319" r:id="rId29"/>
    <p:sldId id="332" r:id="rId30"/>
    <p:sldId id="321" r:id="rId31"/>
    <p:sldId id="322" r:id="rId32"/>
    <p:sldId id="323" r:id="rId33"/>
    <p:sldId id="324" r:id="rId34"/>
    <p:sldId id="328" r:id="rId35"/>
    <p:sldId id="330" r:id="rId36"/>
    <p:sldId id="331" r:id="rId37"/>
  </p:sldIdLst>
  <p:sldSz cx="9144000" cy="5143500" type="screen16x9"/>
  <p:notesSz cx="6858000" cy="9144000"/>
  <p:embeddedFontLst>
    <p:embeddedFont>
      <p:font typeface="Lato Light" panose="020F0302020204030204" pitchFamily="34" charset="0"/>
      <p:regular r:id="rId39"/>
      <p:bold r:id="rId40"/>
      <p:italic r:id="rId41"/>
      <p:boldItalic r:id="rId42"/>
    </p:embeddedFont>
    <p:embeddedFont>
      <p:font typeface="Open Sans Light" panose="020F0302020204030204"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E4448F-AC66-C130-2280-64459CAC679B}" name="Viridiana De La Paz" initials="VD" userId="S::viridiana.delapaz@seewritehear.com::82f2fabc-acf0-4a1b-bcec-b4b94b58f5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40"/>
    <a:srgbClr val="434343"/>
    <a:srgbClr val="20627C"/>
    <a:srgbClr val="FFFFFF"/>
    <a:srgbClr val="9D1F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979EBE-DF50-4D46-8B6A-861BD17C6441}">
  <a:tblStyle styleId="{AE979EBE-DF50-4D46-8B6A-861BD17C644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63916" autoAdjust="0"/>
  </p:normalViewPr>
  <p:slideViewPr>
    <p:cSldViewPr snapToGrid="0">
      <p:cViewPr varScale="1">
        <p:scale>
          <a:sx n="133" d="100"/>
          <a:sy n="133" d="100"/>
        </p:scale>
        <p:origin x="1104"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vitalsigns/newborn-syphili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mmwr/volumes/72/wr/mm7246e1.htm?s_cid=mm7246e1_w"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is.cdc.gov/grasp/nchhstpatlas/map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vitalsigns/newborn-syphili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is.cdc.gov/grasp/nchhstpatlas/map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cdc.gov/std/treatment-guidelines/screening-recommendations.htm" TargetMode="External"/><Relationship Id="rId4" Type="http://schemas.openxmlformats.org/officeDocument/2006/relationships/hyperlink" Target="https://www.cdc.gov/vitalsigns/newborn-syphili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115"/>
              </a:spcAft>
              <a:buNone/>
            </a:pPr>
            <a:r>
              <a:rPr lang="en-US" sz="1800" b="1" i="0" u="none" strike="noStrike" dirty="0">
                <a:solidFill>
                  <a:srgbClr val="000000"/>
                </a:solidFill>
                <a:effectLst/>
                <a:latin typeface="Arial" panose="020B0604020202020204" pitchFamily="34" charset="0"/>
              </a:rPr>
              <a:t>Allison Finkenbinder:</a:t>
            </a:r>
            <a:endParaRPr lang="en-US" sz="1100" b="0" i="0" u="none" strike="noStrike" kern="0" dirty="0">
              <a:solidFill>
                <a:srgbClr val="000000"/>
              </a:solidFill>
              <a:effectLst/>
              <a:latin typeface="Arial"/>
              <a:cs typeface="Arial"/>
            </a:endParaRPr>
          </a:p>
          <a:p>
            <a:pPr marL="158750" indent="0" rtl="0">
              <a:spcBef>
                <a:spcPts val="0"/>
              </a:spcBef>
              <a:spcAft>
                <a:spcPts val="115"/>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Hi, everyone, and good afternoon. Welcome. My name is Allison Finkenbinder. I'm a nurse practitioner and senior technical associate with the Reproductive Health National Training Center. And I'd like to welcome you to today's session about syphilis in sexual and reproductive health settings. During this webinar, we'll review some data around syphilis in the United States, review recommendations for syphilis screening, identify strategies and resources to help implement syphilis screening, and hear how a public health department decided to address syphilis in their community. There's a few housekeeping items before we get started. Everyone's muted right now. You're welcome to raise your hand or chat in your questions at any time. We want to hear your reactions to these data and also hear about what your clinic is experiencing in regards to syphilis. My colleagues and I will also be monitoring the chat and moderating the questions. We are recording today's webinar and the slides and recording will be posted to our website within the next week. We're going to chat out the evaluation link now. Evaluations are really important to us and so we ask that you open it up so you can jot down your thoughts throughout the event and then submit the evaluation before you leave. We do really value your feedback. It is how we get better. So thank you, Hallie, for putting that in the chat.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066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Moving on. So another reason why we care about syphilis is that it can cause pretty significant health risks when it's untreated. So it's important for us to identify cases and treat them as soon as possible for everyone. When there's syphilis in the community, that means there's an increased chance of getting syphilis. And if we don't treat the syphilis, it hangs out in the community and gets transmitted. And if syphilis is not treated. It can cause pretty significant neurologic problems. So that's when syphilis, the bacteria, goes into different parts of the brain and can cause problems like permanent vision loss and permanent hearing loss. That's pretty damaging for a pretty simple bacteria that we can treat. And if syphilis isn't treated decades later, right, decades later after the infection, you can have what's called tertiary syphilis, which is long term effects of just untreated syphilis that can cause problems with nervous system and also problems with the heart and blood vessels as well. Syphilis can cause miscarriage. It can also cause fetal demise. So, a child dies in pregnancy. And also, if they actually make it to delivery, delivery can come earlier than planned and cause prematurity or when they could also have low birth weight at delivery. And if the infant is untreated from syphilis because we don't know or we didn't test or we weren't sure then that the infant can go on to have pretty significant physical and mental developmental delays throughout their lifetime. And it can also cause death in childbirth in infancy as well.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Source:</a:t>
            </a:r>
            <a:r>
              <a:rPr lang="en-US" dirty="0"/>
              <a:t>  https://www.cdc.gov/std/statistics/2022/default.htm#:~:text=The%20annual%20report%20%E2%80%93%20which%20highlights,reported%20in%20the%20United%20States.</a:t>
            </a:r>
          </a:p>
        </p:txBody>
      </p:sp>
    </p:spTree>
    <p:extLst>
      <p:ext uri="{BB962C8B-B14F-4D97-AF65-F5344CB8AC3E}">
        <p14:creationId xmlns:p14="http://schemas.microsoft.com/office/powerpoint/2010/main" val="1612156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when we look a little closer at why are we still having cases of syphilis in the US? This is a great article. Vital Signs article from the CDC. Both articles, I would encourage you to take a look at them. But what they found, CDC did a deep dive into the congenital syphilis cases. And what they found was that there are three things that we need to do to make sure that we can decrease congenital syphilis. So if you look at this very colorful pie chart, the teal part is no timely testing. The pink is inadequate treatment we tested, but we didn't give the right treatment for one reason or another. And then the yellow is no treatment at all. And that can be to due to lots of things. But when you add all those numbers together, it adds up to almost 90%. So the CDC recommendation is that if we are able as a whole to do timely testing and treatment during pregnancy, we can prevent up to 90% of congenital syphilis cases in the US. That is pretty remarkable to know exactly what we need to do to prevent congenital syphilis cases. And then what they also found is that in two of five cases of babies born with syphilis, those happened in folks who did not have prenatal care. So in summary, we need to do timely testing in pregnancy. We need to do treatment when we identify syphilis in pregnancy. And then we need to increase access to prenatal care. And if we're able to do all those things as a collective, we will decrease the number of congenital syphilis cases in the US. I will also encourage you to take a look at these with vital signs, especially because it goes into a little bit of the details by geography and race ethnicity. So your proportion of timely treatment might be different in the South compared to the Western United States. So looking a little closely at that, I would encourage you to do that. So you better understand what are the missed opportunities in your area. And honestly, for those who are doing syphilis treatment, you know what these missed opportunities are.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sz="1100" dirty="0">
              <a:solidFill>
                <a:schemeClr val="dk1"/>
              </a:solidFill>
            </a:endParaRPr>
          </a:p>
          <a:p>
            <a:pPr marL="0" lvl="0" indent="0" algn="l" rtl="0">
              <a:lnSpc>
                <a:spcPct val="100000"/>
              </a:lnSpc>
              <a:spcBef>
                <a:spcPts val="0"/>
              </a:spcBef>
              <a:spcAft>
                <a:spcPts val="0"/>
              </a:spcAft>
              <a:buSzPts val="1100"/>
              <a:buNone/>
            </a:pPr>
            <a:r>
              <a:rPr lang="en-US" sz="1100" dirty="0">
                <a:solidFill>
                  <a:schemeClr val="dk1"/>
                </a:solidFill>
              </a:rPr>
              <a:t>***************************************</a:t>
            </a:r>
          </a:p>
          <a:p>
            <a:pPr marL="0" lvl="0" indent="0" algn="l" rtl="0">
              <a:lnSpc>
                <a:spcPct val="100000"/>
              </a:lnSpc>
              <a:spcBef>
                <a:spcPts val="0"/>
              </a:spcBef>
              <a:spcAft>
                <a:spcPts val="0"/>
              </a:spcAft>
              <a:buSzPts val="1100"/>
              <a:buNone/>
            </a:pPr>
            <a:r>
              <a:rPr lang="en-US" sz="1100" b="1" dirty="0">
                <a:solidFill>
                  <a:schemeClr val="dk1"/>
                </a:solidFill>
              </a:rPr>
              <a:t>Notes:</a:t>
            </a:r>
            <a:r>
              <a:rPr lang="en-US" sz="1100" dirty="0">
                <a:solidFill>
                  <a:schemeClr val="dk1"/>
                </a:solidFill>
              </a:rPr>
              <a:t> In the full MMWR the data showed how the missed opportunities were affected by geographical, racial, and ethnic differences in the United States. </a:t>
            </a:r>
          </a:p>
          <a:p>
            <a:pPr marL="457200" lvl="0" indent="-304800" algn="l" rtl="0">
              <a:lnSpc>
                <a:spcPct val="100000"/>
              </a:lnSpc>
              <a:spcBef>
                <a:spcPts val="0"/>
              </a:spcBef>
              <a:spcAft>
                <a:spcPts val="0"/>
              </a:spcAft>
              <a:buClr>
                <a:schemeClr val="dk1"/>
              </a:buClr>
              <a:buSzPts val="1200"/>
              <a:buChar char="●"/>
            </a:pPr>
            <a:r>
              <a:rPr lang="en-US" sz="1100" dirty="0">
                <a:solidFill>
                  <a:schemeClr val="dk1"/>
                </a:solidFill>
              </a:rPr>
              <a:t>Inadequate treatment was the most prevalent cause for missed prevention opportunities among Black (39.2%) and Hispanic or Latino (47.4%) birth parents</a:t>
            </a:r>
          </a:p>
          <a:p>
            <a:pPr marL="457200" lvl="0" indent="-304800" algn="l" rtl="0">
              <a:lnSpc>
                <a:spcPct val="100000"/>
              </a:lnSpc>
              <a:spcBef>
                <a:spcPts val="0"/>
              </a:spcBef>
              <a:spcAft>
                <a:spcPts val="0"/>
              </a:spcAft>
              <a:buClr>
                <a:schemeClr val="dk1"/>
              </a:buClr>
              <a:buSzPts val="1200"/>
              <a:buChar char="●"/>
            </a:pPr>
            <a:r>
              <a:rPr lang="en-US" sz="1100" dirty="0">
                <a:solidFill>
                  <a:schemeClr val="dk1"/>
                </a:solidFill>
              </a:rPr>
              <a:t>Whereas no testing or non-timely testing was the highest percentage of missed opportunities for American Indian, Alaska Native (47.4%),Native Hawaiian or other Pacific Islander (61.0%), and White (40.8%) birth parents, for syphilis prevention.</a:t>
            </a:r>
          </a:p>
          <a:p>
            <a:pPr marL="0" lvl="0" indent="0" algn="l" rtl="0">
              <a:lnSpc>
                <a:spcPct val="100000"/>
              </a:lnSpc>
              <a:spcBef>
                <a:spcPts val="0"/>
              </a:spcBef>
              <a:spcAft>
                <a:spcPts val="0"/>
              </a:spcAft>
              <a:buSzPts val="1100"/>
              <a:buNone/>
            </a:pPr>
            <a:endParaRPr lang="en-US" sz="1100" dirty="0">
              <a:solidFill>
                <a:schemeClr val="dk1"/>
              </a:solidFill>
            </a:endParaRPr>
          </a:p>
          <a:p>
            <a:pPr marL="0" lvl="0" indent="0" algn="l" rtl="0">
              <a:lnSpc>
                <a:spcPct val="100000"/>
              </a:lnSpc>
              <a:spcBef>
                <a:spcPts val="0"/>
              </a:spcBef>
              <a:spcAft>
                <a:spcPts val="0"/>
              </a:spcAft>
              <a:buSzPts val="1100"/>
              <a:buNone/>
            </a:pPr>
            <a:endParaRPr lang="en-US" sz="1100" dirty="0">
              <a:solidFill>
                <a:schemeClr val="dk1"/>
              </a:solidFill>
            </a:endParaRPr>
          </a:p>
          <a:p>
            <a:pPr marL="0" lvl="0" indent="0" algn="l" rtl="0">
              <a:lnSpc>
                <a:spcPct val="100000"/>
              </a:lnSpc>
              <a:spcBef>
                <a:spcPts val="0"/>
              </a:spcBef>
              <a:spcAft>
                <a:spcPts val="0"/>
              </a:spcAft>
              <a:buSzPts val="1100"/>
              <a:buNone/>
            </a:pPr>
            <a:r>
              <a:rPr lang="en-US" sz="1100" b="1" dirty="0">
                <a:solidFill>
                  <a:schemeClr val="dk1"/>
                </a:solidFill>
              </a:rPr>
              <a:t>Source:</a:t>
            </a:r>
            <a:r>
              <a:rPr lang="en-US" sz="1100" dirty="0">
                <a:solidFill>
                  <a:schemeClr val="dk1"/>
                </a:solidFill>
              </a:rPr>
              <a:t> </a:t>
            </a:r>
            <a:r>
              <a:rPr lang="en-US" sz="1100" u="sng" dirty="0">
                <a:solidFill>
                  <a:srgbClr val="20627C"/>
                </a:solidFill>
                <a:hlinkClick r:id="rId3">
                  <a:extLst>
                    <a:ext uri="{A12FA001-AC4F-418D-AE19-62706E023703}">
                      <ahyp:hlinkClr xmlns:ahyp="http://schemas.microsoft.com/office/drawing/2018/hyperlinkcolor" val="tx"/>
                    </a:ext>
                  </a:extLst>
                </a:hlinkClick>
              </a:rPr>
              <a:t>Syphilis in Babies Reflects Health System Failures</a:t>
            </a:r>
            <a:r>
              <a:rPr lang="en-US" sz="1100" dirty="0">
                <a:solidFill>
                  <a:schemeClr val="dk1"/>
                </a:solidFill>
              </a:rPr>
              <a:t>; </a:t>
            </a:r>
            <a:r>
              <a:rPr lang="en-US" sz="1100" u="sng" dirty="0">
                <a:solidFill>
                  <a:srgbClr val="20627C"/>
                </a:solidFill>
                <a:hlinkClick r:id="rId4">
                  <a:extLst>
                    <a:ext uri="{A12FA001-AC4F-418D-AE19-62706E023703}">
                      <ahyp:hlinkClr xmlns:ahyp="http://schemas.microsoft.com/office/drawing/2018/hyperlinkcolor" val="tx"/>
                    </a:ext>
                  </a:extLst>
                </a:hlinkClick>
              </a:rPr>
              <a:t>Vital Signs: Missed Opportunities for Preventing Congenital Syphilis — United States, 2022 </a:t>
            </a:r>
            <a:r>
              <a:rPr lang="en-US" sz="1100" dirty="0">
                <a:solidFill>
                  <a:schemeClr val="dk1"/>
                </a:solidFill>
              </a:rPr>
              <a:t> </a:t>
            </a:r>
            <a:endParaRPr lang="en-US" dirty="0"/>
          </a:p>
        </p:txBody>
      </p:sp>
    </p:spTree>
    <p:extLst>
      <p:ext uri="{BB962C8B-B14F-4D97-AF65-F5344CB8AC3E}">
        <p14:creationId xmlns:p14="http://schemas.microsoft.com/office/powerpoint/2010/main" val="338650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Thanks Dr. Obafemi. I'd like to turn it over to you, Tammy, and just ask you, what is the role of sexual and reproductive health providers, including Title X providers, in addressing syphilis and the associated rising rates of congenital syphilis?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30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Tammy Bennett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Yes so thank you, everyone. I just want to say that Title X agencies are absolutely perfectly positioned in this fight of the syphilis epidemic. We have over 3000 clinic sites nationwide, and that's through all 50 states, the District of Columbia and then eight US territories and freely associated sites. So we have a wide geographic distribution in which we can provide testing and care and treatment. We're already considered a trusted source for providing those quality sexual and reproductive health services, and we've already trained our staff to provide those services in a non stigmatizing, person centered approach. And so at the end we look at, you know, what services is provided through Title X and we know that STI screening and treatment are core Title X services and that we can use that Title X funding to support any kind of testing, purchasing the test, offering the diagnosis and the treatment. So, perfectly positioned.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79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Now, one thing I do want to say is historically, you know, sexual and reproductive health care has been accomplished through these specialties, settings like Title X or the Ob-Gyn office, you know, sexual health clinics. But what we have found is that despite all of our efforts, we're going to need an all hands on deck approach to combating this, the rising cases of STIs. The CDC, the American Academy of Family Physicians, along with the U.S. Preventive States task forces, all recommended that during routine visits that every patient have a sexual health assessment. So regardless of your specialty or if you're a FQHC versus a private practice, we all have a role in tackling this crisis. We can use the CDC five P's, which is how to take a sexual history to determine if they're at increased risk and then offer those those tests using an opt out approach. In your clinic settings, make sure you ask all adolescent and adult clients the sexual health assessment. What that does is that increases the access to STI services that they may not know that they can get at your clinic. And then, of course, if you can refer to a specialty clinic, if you identify a need that your clinic itself can't provide, you can refer to a clinic that does provide that service. And then the last part of the algorithm here is to screen. When you screen for sexual health, you also are able to identify risk reduction strategies and help that patient identify some some strategies that may reduce their risk for STI acquisition. You're able to test you're able to offer some prevention strategies, which one of them is more new, the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DoxyPEP</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in addition to the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PrEP</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that we know about.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sz="1100" dirty="0">
              <a:solidFill>
                <a:srgbClr val="000000"/>
              </a:solidFill>
            </a:endParaRPr>
          </a:p>
          <a:p>
            <a:pPr marL="0" lvl="0" indent="0" algn="l" rtl="0">
              <a:lnSpc>
                <a:spcPct val="100000"/>
              </a:lnSpc>
              <a:spcBef>
                <a:spcPts val="0"/>
              </a:spcBef>
              <a:spcAft>
                <a:spcPts val="0"/>
              </a:spcAft>
              <a:buSzPts val="1100"/>
              <a:buNone/>
            </a:pPr>
            <a:r>
              <a:rPr lang="en-US" sz="1100" b="1" dirty="0"/>
              <a:t>Source: </a:t>
            </a:r>
            <a:r>
              <a:rPr lang="en-US" sz="1100" dirty="0">
                <a:solidFill>
                  <a:srgbClr val="000000"/>
                </a:solidFill>
              </a:rPr>
              <a:t>https://www.cdc.gov/hivnexus/hcp/sexual-history/?CDC_AAref_Val=https://www.cdc.gov/hiv/clinicians/transforming-health/health-care-providers/sexual-history.html#cdc_generic_section_3-adopt-the-5ps-approach-to-taking-a-sexual-history</a:t>
            </a:r>
            <a:endParaRPr lang="en-US" dirty="0"/>
          </a:p>
        </p:txBody>
      </p:sp>
    </p:spTree>
    <p:extLst>
      <p:ext uri="{BB962C8B-B14F-4D97-AF65-F5344CB8AC3E}">
        <p14:creationId xmlns:p14="http://schemas.microsoft.com/office/powerpoint/2010/main" val="3829364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Great. Thank you, Tammy. So I'd like to turn it back to Dr. Obafemi. For those of us that are working in areas of sexual and reproductive health, like what can we do? I think we've touched on it, but I really want to get into like, what are immediate steps an agency or provider can take when we're talking about syphilis and screening?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437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Dr. Yomi Obafemi</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Well, now we're going to go through some strategies, but the first is to increase testing. And the CDC has helped us out by outlining some key strategies on how to do that. So this first is this first recommendation is to screen all people who are sexually active and between the ages of 15 to 44 and in counties with high syphilis rates. So you might be wondering to yourself what counts as a high syphilis rate. And syphilis. The CDC is defining that as a county where the rate of syphilis is greater than 4.6 per 100,000 amongst women of reproductive age. That's people who are 15 to 44. I do not expect you to know that number for your county. But there are some nice tools that you can use. There's the link at the bottom of the slide and also this Atlas Plus Interactive tool can take you to look at your county data in detail to understand whether or not you should be doing a sort of blanket screening for all people who are sexually active and age 15 to 44. Now, while for many people that county or where they live is a significant risk factor for syphilis, this is sort of a place to start. It's not a place to end your screening. So you're not. This is helpful in terms of making a decision at an organizational level. Should we be testing everybody or just some people? So we use this information at our Denver sexual health clinic. And so anybody who comes in for a clinic visit or express testing is getting syphilis testing because our syphilis rate is higher than 4.6 per 100,000. And so this is a great place to start, but not a place to end.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dirty="0">
              <a:solidFill>
                <a:schemeClr val="dk1"/>
              </a:solidFill>
            </a:endParaRPr>
          </a:p>
          <a:p>
            <a:pPr marL="0" lvl="0" indent="0" algn="l" rtl="0">
              <a:lnSpc>
                <a:spcPct val="100000"/>
              </a:lnSpc>
              <a:spcBef>
                <a:spcPts val="0"/>
              </a:spcBef>
              <a:spcAft>
                <a:spcPts val="0"/>
              </a:spcAft>
              <a:buSzPts val="1100"/>
              <a:buNone/>
            </a:pPr>
            <a:r>
              <a:rPr lang="en-US" dirty="0">
                <a:solidFill>
                  <a:schemeClr val="dk1"/>
                </a:solidFill>
              </a:rPr>
              <a:t>Sources: </a:t>
            </a:r>
          </a:p>
          <a:p>
            <a:pPr marL="457200" lvl="0" indent="-298450" algn="l" rtl="0">
              <a:lnSpc>
                <a:spcPct val="100000"/>
              </a:lnSpc>
              <a:spcBef>
                <a:spcPts val="0"/>
              </a:spcBef>
              <a:spcAft>
                <a:spcPts val="0"/>
              </a:spcAft>
              <a:buClr>
                <a:schemeClr val="dk1"/>
              </a:buClr>
              <a:buSzPts val="1100"/>
              <a:buChar char="●"/>
            </a:pPr>
            <a:r>
              <a:rPr lang="en-US" u="sng" dirty="0">
                <a:solidFill>
                  <a:schemeClr val="hlink"/>
                </a:solidFill>
                <a:hlinkClick r:id="rId3"/>
              </a:rPr>
              <a:t>https://gis.cdc.gov/grasp/nchhstpatlas/maps.html</a:t>
            </a:r>
            <a:endParaRPr lang="en-US"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u="sng" dirty="0">
                <a:solidFill>
                  <a:schemeClr val="hlink"/>
                </a:solidFill>
                <a:hlinkClick r:id="rId4"/>
              </a:rPr>
              <a:t>https://www.cdc.gov/vitalsigns/newborn-syphilis/</a:t>
            </a:r>
            <a:r>
              <a:rPr lang="en-US" dirty="0">
                <a:solidFill>
                  <a:schemeClr val="dk1"/>
                </a:solidFill>
              </a:rPr>
              <a:t> </a:t>
            </a:r>
            <a:endParaRPr lang="en-US" dirty="0"/>
          </a:p>
        </p:txBody>
      </p:sp>
    </p:spTree>
    <p:extLst>
      <p:ext uri="{BB962C8B-B14F-4D97-AF65-F5344CB8AC3E}">
        <p14:creationId xmlns:p14="http://schemas.microsoft.com/office/powerpoint/2010/main" val="278251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what if you're in a county that does not have a rate of 4.6 per 100,000 or people are, you know, 13 or 45 and don't fall into this very new place. In that case, you should be doing risk based testing. So essentially what this means is we're going to ask a bunch of questions and we're going to do those five Ps to see who is at increased risk for syphilis. And then we're going to screen those folks. So here the one place where we have really clear recommendations is for our gay bisexual men who have sex with men. The recommendation there is for MSM who are sexually active to screen at least once a year, and then if they're at increased risk based on partners, condom use, HIV status, etc., etc., you're going to screen, you will repeat every 3 to 6 months for women and men who have sex with women. You're going to screen again based on your five Ps What puts this person at increased risk for syphilis? Are they incarcerated? Are they unhoused? Are they engaging in transactional sex work? And if the answer to this question, do they have multiple partners, are they using condoms? If the answer to those questions are yes, that's going to mean this person is at increased risk and you should screen them based on those questions that you've asked. Obviously, if a person comes in with signs or symptoms that are concerning for syphilis, you should test them for syphilis. And if they also tell you that they have a sexual partner that's been recently diagnosed as syphilis or they've been referred to you because they've had an exposure to syphilis, you should test and also treat them for syphilis based on CDC guidelines.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dirty="0">
              <a:solidFill>
                <a:schemeClr val="dk1"/>
              </a:solidFill>
            </a:endParaRPr>
          </a:p>
          <a:p>
            <a:pPr marL="0" lvl="0" indent="0" algn="l" rtl="0">
              <a:lnSpc>
                <a:spcPct val="100000"/>
              </a:lnSpc>
              <a:spcBef>
                <a:spcPts val="0"/>
              </a:spcBef>
              <a:spcAft>
                <a:spcPts val="0"/>
              </a:spcAft>
              <a:buSzPts val="1100"/>
              <a:buNone/>
            </a:pPr>
            <a:r>
              <a:rPr lang="en-US" dirty="0">
                <a:solidFill>
                  <a:schemeClr val="dk1"/>
                </a:solidFill>
              </a:rPr>
              <a:t>Sources: </a:t>
            </a:r>
          </a:p>
          <a:p>
            <a:pPr marL="457200" lvl="0" indent="-298450" algn="l" rtl="0">
              <a:lnSpc>
                <a:spcPct val="100000"/>
              </a:lnSpc>
              <a:spcBef>
                <a:spcPts val="0"/>
              </a:spcBef>
              <a:spcAft>
                <a:spcPts val="0"/>
              </a:spcAft>
              <a:buClr>
                <a:schemeClr val="dk1"/>
              </a:buClr>
              <a:buSzPts val="1100"/>
              <a:buChar char="●"/>
            </a:pPr>
            <a:r>
              <a:rPr lang="en-US" u="sng" dirty="0">
                <a:solidFill>
                  <a:schemeClr val="hlink"/>
                </a:solidFill>
                <a:hlinkClick r:id="rId3"/>
              </a:rPr>
              <a:t>https://gis.cdc.gov/grasp/nchhstpatlas/maps.html</a:t>
            </a:r>
            <a:endParaRPr lang="en-US"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u="sng" dirty="0">
                <a:solidFill>
                  <a:schemeClr val="hlink"/>
                </a:solidFill>
                <a:hlinkClick r:id="rId4"/>
              </a:rPr>
              <a:t>https://www.cdc.gov/vitalsigns/newborn-syphilis/</a:t>
            </a:r>
            <a:r>
              <a:rPr lang="en-US" dirty="0">
                <a:solidFill>
                  <a:schemeClr val="dk1"/>
                </a:solidFill>
              </a:rPr>
              <a:t> </a:t>
            </a:r>
          </a:p>
          <a:p>
            <a:pPr marL="457200" lvl="0" indent="-298450" algn="l" rtl="0">
              <a:lnSpc>
                <a:spcPct val="100000"/>
              </a:lnSpc>
              <a:spcBef>
                <a:spcPts val="0"/>
              </a:spcBef>
              <a:spcAft>
                <a:spcPts val="0"/>
              </a:spcAft>
              <a:buClr>
                <a:schemeClr val="dk1"/>
              </a:buClr>
              <a:buSzPts val="1100"/>
              <a:buChar char="●"/>
            </a:pPr>
            <a:r>
              <a:rPr lang="en-US" u="sng" dirty="0">
                <a:solidFill>
                  <a:schemeClr val="hlink"/>
                </a:solidFill>
                <a:hlinkClick r:id="rId5"/>
              </a:rPr>
              <a:t>https://www.cdc.gov/std/treatment-guidelines/screening-recommendations.htm</a:t>
            </a:r>
            <a:endParaRPr lang="en-US" dirty="0"/>
          </a:p>
        </p:txBody>
      </p:sp>
    </p:spTree>
    <p:extLst>
      <p:ext uri="{BB962C8B-B14F-4D97-AF65-F5344CB8AC3E}">
        <p14:creationId xmlns:p14="http://schemas.microsoft.com/office/powerpoint/2010/main" val="2578791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 great first place to start is when you have a positive pregnancy test to test all of those clients for syphilis, regardless of where you are in the US. We've seen that tenfold increase in congenital syphilis. And so this is one way to reduce those cases, identify and treat those cases. Who is already doing this when you have a positive pregnancy test in your organization? Are you testing all of those folks for syphilis? Go ahead and put your answers in the chat. Yes. No, or I don't know. And in addition to testing for syphilis, it's important to talk to your clients about syphilis in your area, syphilis and pregnancy and that they're going to be tested throughout their pregnancy. So that might look like, hey, you're pregnant. We do lots of syphilis testing here, really based on the number of syphilis cases we're seeing in the US. It's not about you specifically, it's just about this is what we're doing to identify and treat syphilis in our area. So you're going to get syphilis testing at your first prenatal care visit in the third trimester, usually about 28 weeks, and then we're going to repeat it at delivery. We just want to know if a person has syphilis at all these points so that we can provide treatment and reduce the risk to you and your baby. That's verbatim a good script that you can give to anybody. Maybe a little shorter, because I'm a little wordy. And then in addition to telling about the importance of syphilis testing, is talking about what syphilis might look like. It could be a rash on your body, a sore on your genitals or in your mouth or on your butt. And if you see any of these things or you're concerned or you have a partner that tells you they've been diagnosed with syphilis, these are all opportunities. The call come back and we'll see. You will retest you. You don't have to wait until your next visit. And if you're not sure, give us a call. We'll talk you through it and decide if you need to come in or not. And if you also have access to point of care testing or rapid syphilis testing, this is a great opportunity. One stop shop test the patient, treat the patient so we're not losing folks once they leave our sites.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090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Thank you. So I'd like to just talk about and ask you, Tammy. Like, what strategies and resources can support sexual and reproductive health providers in adopting or increasing these rates? So we've kind of talked about what the guidelines are, what we should be doing, but like what what do we use, right, to get that done?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51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 do have to cover a little bit about our CE. So this presentation was supported by the Office of Population Affairs and the Office on Women's Health. Its contents are the responsibility of the authors and do not necessarily represent the official views of OPA, OWH, or HHS. And this webinar has been approved for a total of one contact hour.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871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Tammy Bennett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Yes. So there's a couple of strategies actually to increase same day testing and treatment using the syphilis point of care rapid test. There's two that are CLIA-waived and CLIA-waived means you can use them just like a pregnancy test or a flu in-office test. And they check for syphilis. These are both qualitative treponema specific tests. So they're really only used for those patients who have never had syphilis in the past because we know if they have had syphilis in the past this treponema specific test will usually remain reactive. So we go through a screening. We ask them if they've ever had syphilis in the past. If they have, then then we need to do the blood send off where we test for the RPR, VPRL. But if not, this is a perfect addition to getting those results within 10 to 15 minutes. Using a quick fingerstick it can be done with in conjunction with a pregnancy test so that you can go ahead and optimize your time to treatment. If they are positive, treat them same day. And as we know, sometimes it takes a while to get in for your first OB provider visit, so they will have already been treated and just need to be followed up after that. Both of the tests are very easy to use, just like I said. And the there's a couple of differences. One with the syphilis health check, you just prick the finger. It's done in ten minutes. It's read kind of like a pregnancy test whether you get one line or two. And then the DPP HIV syphilis test is a little different where it takes like 15 minutes. You still do it with a fingerstick, but it has an objective reader that goes on top of the cassette and then just digitally tells you what the results are for both the syphilis and the HIV test. One quick thing I wanted to say was the Clinical Training Center partnered with OPA to initiate syphilis screening with each pregnancy test throughout 11 clinics that were in high prevalence areas. And what we're finding is that this is a very successful approach to because we as we saw with Dr. Obafemi's screen, it showed that as the rates for primary and secondary increase, you're also going to get a rate increase because those persons may be able to get pregnant. So testing during any pregnancy test, whether it's positive or negative, they had a possibility of being pregnant. So we need to go ahead and screen for syphilis as well. And always use an opt out approach. So one of the there's a quick normalizing an opt out approach. This on our syphilis toolkit that you can look at. And essentially what it is, is if you're in an area of high prevalence, you just let the patient know, hey, we're we're seeing an increase in syphilis cases and it's recommended that we screen you today. In order to do so, can you tell me if you've ever had syphilis in the past and just normalize it? I mean, nowadays HIV test is a pretty routine thing every year for everybody. And we need to get syphilis testing into that same mindset.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033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 mentioned a minute ago the CDC's syphilis toolkit. And what that has in it is anybody can use it. It's got some point of care testing scripts for your MAs or for your nurses, your community health workers. And it shows how to use this normalizing an opt out approach. And we also recognize that syphilis is a puzzle. It's difficult. And if you don't quite understand it, then more providers are less apt to order it because then what happens if we get a positive test? So we put some quick references and algorithms for screening, staging, treatment, some clinical protocols along with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DoxyPEP</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information on that that syphilis tool kit. The other thing I wanted to mention is starting in the beginning of 2025, the CDC is going to offer syphilis one on one webinars where anyone can join, whether that's MA, RN nurse provider so that they can gain a better knowledge for what syphilis is, how to screen, how to stage, and then how to treat.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5025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Great. Thank you. I did not know about that 1 or 1 course coming. That's great to know about. We will make sure we link people to that when those come out. I'd like to circle back a little bit. So, you know, we talked about how CDC has looked at data around factors contributing to congenital syphilis cases around the country. And one of the missed opportunities that Dr. Obafemi mentioned was that non timely or no treatment. And so I just want to make sure we touch on that. If Dr. Obafemi for me, could you speak about syphilis treatment and what that means for one to receive timely treatment?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277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Dr. Yomi Obafemi</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Yes. So first, let's back up and start with when you have a positive syphilis test. So as Tammy just mentioned, if this is a person who has a possibility of being pregnant, we need to know if they are pregnant. So when you do a pregnancy test in that in that instance, and then we also need to do our STI testing because syphilis, chlamydia, and gonorrhea and HIV all travel together in the same community. So when we test for one, we should test for all. And then to diagnose syphilis. Again, it's a little complicated, but there are some very clear things that you need to do first. One, you need to syphilis test to make a diagnosis. And then you always need a clinical exam that will help you in determining what stage of syphilis you're in. And you always need to do neurosyphilis screening for a person who has a positive syphilis test just to make sure that they don't have neurosyphilis because the treatment is different. And once you identify the stage of syphilis, then you provide treatment. So the options are either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bicillin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one shot or three shots of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bicillin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That's per CDC guidelines. And where some of those missed opportunities are coming or no timely treatment or inadequate treatment are coming, especially for pregnant folks is your only option is penicillin. The other alternative is doxycycline, but that's contraindicated in pregnancy, so you can't use that. And for folks who need more than one shot, they need to come every week for three weeks to get those shots. And that time, that seven days is very important in pregnancy. You can stretch it for the CDC up to nine days, but I do not tell patients that up front. I say I need to see you every seven days just in case they don't make it, I have a couple of days of wiggle room to make sure that that treatment occurs on time. And so it's important to talk to your patients about your treatment plan so they're aware upfront. And part of that is assessing for barriers. If I need you to come back every week for three weeks, can you do that? Are my clinic hours accessible to you? If no, do I need to send you to an urgent care an E.R. and be clear about where you need to go? And they're expecting you and they know what to do. Do you need to bring your kids? Because it's after school? And my clinic has a policy where we don't allow kids. I'm going to be flexible about it for you because I need to see you every day, every seven days for the next three weeks. Do you have transportation issues? Can I talk to my state or local health department to get you some assistance with that? Are you unhoused and do you need a place to stay for the duration of your treatment? And so these are things that we need to talk to folks about upfront to say, here's what I need from you. Can you do it? And if the answer is no, what are the barriers to this and how can we figure out together? Because if you come up with a plan that doesn't work for the patient, they're not going to come. So being clear about what the barrier is there are troubleshooting with them for barriers to care and follow up. And then the other thing that's very important to talk about is making sure partners are treated. Surprise, surprise. People after they get pregnant still have sex. And if they still have sex with the people who have syphilis, they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gonna</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get syphilis again. So being super clear about that upfront and treating you today. But if you are going to continue having sex with a partner who has syphilis, there's a risk that you can get syphilis again. And so it's important that we see your partners test your partners and treat your partner, proceed with guidelines to make sure that we keep you healthy for the duration of your pregnancy.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441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Great. Thank you. So next, I just wanted to actually pose this to both of you given kind of your different experience in different places that you operated. How can sexual and reproductive health agencies really partner with syphilis prevention efforts in the communities they serve? And this might anyways, I'll start with you, Tammy, if you could just share.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Tammy Bennett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Yeah. So connecting with your probably the number one thing I can think of is connect with your local and state health department because sometimes they have additional resources coming in through other funding, be it CDC or others that they can maybe help you, maybe they can supply the test for you and you do it.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995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get that good relationship with them going in and let them know that you are in to help them for the fight. How can you how can they maybe help you to to do so. The other thing is that the local health departments have is they have the ability to look up past results so that you can stage appropriately. So you will need to get a good liaison, a disease intervention specialist or or person that can look up those past results so that you do it correctly. The other thing I was going to mention is I love what Dr. Obafemi said about, you know, when the pregnant patient has to come in every week, you know, they're sometimes in rural Louisiana, they were doing good just to just to make it to clinic that one time. And so finding out what we're kind of thinking outside the box, what kind of innovative ideas do we have? Where can we bring in home health? Can we use a nurse family partnership, the home visiting nurse? Can we use public health nurses to go out and actually administer the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bicillin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in their home, of course, with the rigorous protocols that go along with that, with taking the EpiPen just in case. But just think outside the box. How can we do this? What do they have to come to a brick and mortar place where or can we can we do it somewhere else? And then finally, I would say join a syphilis task force, a fetal or infant maternal review board, mortality review board, so they can see what is going on in your communities, and then how to help the fight for education, knowledge and awareness.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Thanks, Tammy. Dr. Obafemi, do you have anything to add?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Dr. Yomi Obafemi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Yes. So I will highlight engaging with state programs and health departments. We had the opportunity a couple of years ago to partner with our state health department. They noticed that in Denver that the patients who are having babies with syphilis were also using substances, weren't engaged in prenatal care, but they went to the E.R. for lots of different reasons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throughout their pregnancy. And so they identified the E.R. as a place to do testing. So we approached the E.R. together and say, well, what can we do to get you to do to increase syphilis testing? And they said, if you deal with the results, we will do it for you. And that is what we did. We created a program in our health department, our health system, where if the E.R. urgent care and our health system does syphilis tests, the results come the Denver Sexual Health Clinic. And then we manage it and we follow it. It's our bread and butter. We're not going to be shocked or surprised. We know who to call the state health department. The other thing I would encourage folks to do is to think about other community organizations you can collaborate with. Folks aren't coming to your clinic or to the health system, but they're going somewhere. And so is that does that mean partnering with your standalone urgent care with programs, syringe access programs, substance use disorder treatment to say, Hey, we're seeing a bunch of syphilis in our area, it affects the group of people that you provide care to our services to. Is there a way we can partner with you or we're just going to tell you about it so if people have concerns, you can send them to us. And so those are just a couple of different ways to think about, and I love that Tammy said to be creative. We all were forced to be super creative in the pandemic. It was stressful. It's over. And now we're like, Let's just go back to doing what we were doing. But to solve these hard problems, we're going to have to be really creative and innovative. But lots of places have done different things and resources are available so you don't have to build it on your own from scratch.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322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Thank you. That's great. So just I love this talking about community ways to engage. And so next up, we are going to hear from Jo Taylor, who's with Columbus Public Health as I introduced earlier. But she's here to tell us about a congenital syphilis prevention project that she and her team worked on in their community. So, Joe, thank you for being here. I will hand it over to you.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8075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Jo Taylor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dirty="0">
                <a:effectLst/>
                <a:latin typeface="Arial" panose="020B0604020202020204" pitchFamily="34" charset="0"/>
                <a:ea typeface="Calibri" panose="020F0502020204030204" pitchFamily="34" charset="0"/>
              </a:rPr>
              <a:t>Okay. Thank you so much. So as we get started, I just wanted to take a moment to tell you a little bit about Columbus Public Health. So Columbus Public Health is a city health department located in the most populated county in Ohio. And our program is a subrecipient through the Ohio Department of Health, which is an extremely close partner of ours, just like Tammy mentioned. And we have the good fortune of receiving an RHNTC mini maternal health grant. And we kind of immediately knew we wanted to do something with syphilis and even more so congenital syphilis, because as is true for many communities, it is a public health priority for us. And so today I'm going to share a little bit about our project, which focused on increasing testing and congenital syphilis prevention through community engagement. And so you'll see here this is what our project set out to do. So increase syphilis screening and areas and really specific areas that we're experiencing a surge in congenital syphilis, remote access to pregnancy testing, but really all Title X health services using mobile health and outreach and build partnerships with neighborhood organizations and leverage existing strengths to really build collective strength I would say. Our internal work group consisted of both outreach and mobile health clinical staff, although I would describe this really as a cross-cutting project. So many other health department programs assisted. And then we'll take a look at our key interventions.</a:t>
            </a:r>
            <a:r>
              <a:rPr lang="en-US" sz="3200" dirty="0">
                <a:effectLst/>
              </a:rPr>
              <a:t> </a:t>
            </a:r>
            <a:endParaRPr lang="en-US" dirty="0"/>
          </a:p>
        </p:txBody>
      </p:sp>
    </p:spTree>
    <p:extLst>
      <p:ext uri="{BB962C8B-B14F-4D97-AF65-F5344CB8AC3E}">
        <p14:creationId xmlns:p14="http://schemas.microsoft.com/office/powerpoint/2010/main" val="880647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the first thing that we did or that we set out to do was to use data to guide our planning and activities. Columbus Public Health leads a local congenital syphilis review board. This board is made up of public health staff. The local birthing hospitals, FQHCs, and this group shares best practices, looks at the data together and examines cases for missed opportunities. And by serving on this board and some others, like the Mobile Health Coalition and also getting some help from our EPI folks, we identified specific zip codes on the west side of town where we saw</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rPr>
              <a:t>significantly higher rates of STIs and some of the congenital syphilis cases. There were some commonalities among those cases. Now, I want to be careful not to say every case, but some cases and those things included substance use, unstable housing and even human trafficking. So this is what we use to inform our interventions and keep us focused and also determine what we wanted to trap. We knew that neighborhood partners would be important to our success, and we chose three organizations with similar missions in that priority area. All three organizations provide service as resource centers and provide resources to folks using substances. Those that are unhoused and many that are experiencing trafficking are being trafficked. One Health Department member team served as the liaison, and then one staff member from each organization formed a special workgroup and there was a kickoff meeting. They developed a mission statement, and then there was education for the partner organization on syphilis screening and how to talk to people about syphilis. So we developed two education cards and you'll see an example of one here. So one education card was for residents or individuals that we wanted to meet, and then the other was for the partner organization. So this is an example. This is what the partner card looks like. So you'll see facts about syphilis. And then we also developed some scripting to encourage testing. We also took care to prepare our staff. So we recognized that the potential on staff well-being would be there and that it could have an adverse impact. And so we completed the RHNTC trauma informed, resilience oriented and equitable meeting package. We also had regular check ins, but I can't say enough how much that package helped us. It really was extremely meaningful and we often referred back to those discussions in that care team safety covenant that we developed throughout our project. We also identified that building trust would be critical to this work from some of our past work in our work with the congenital syphilis ward. We knew that some of the folks that we wanted to reach have had negative health care experiences in the past, but experienced barriers to care and stigma. And so we did some things specifically focused on that. And one was we developed a regular rotating schedule. We wanted people to be able to count on us. We wanted consistency. We wanted to say we would be there and follow through. We also used some of this special funding to provide some comfort items and also meals, which was new for us. So in each location we provided these things and we had a harm reduction kit that had some other things in it, like condoms and emergency contraception, pregnancy tests, some naloxone and some testing strips. And so to be able to give some of these things really enhanced our services, I would say, and built some trust. And our major clinical intervention was to implement point of care syphilis testing, which was new for us. And so the point of care test allowed for real time testing and clinical decision making in the field. And this was important to us, especially because we knew that follow up could be challenging. And so we implemented the chem bio test that Tammy talked about earlier. Of course, for those without a history of syphilis. One of the things I'll say is patients kind of like that test because they feel like they're a part of it while you're performing it, they can see what you're doing. So again, that helped to build some trust with folks. And then many of the people that we served did not want a blood draw or were reluctant to do that to start out with, at least because it could be potentially painful or even triggering for them.</a:t>
            </a:r>
            <a:endParaRPr lang="en-US" dirty="0"/>
          </a:p>
        </p:txBody>
      </p:sp>
    </p:spTree>
    <p:extLst>
      <p:ext uri="{BB962C8B-B14F-4D97-AF65-F5344CB8AC3E}">
        <p14:creationId xmlns:p14="http://schemas.microsoft.com/office/powerpoint/2010/main" val="2663569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this shows kind of a three month snapshot of what our project achieved. We leveraged existing partner events. So things like food giveaways or somedays there were cell phone sign ups or enrollment events. And we were able to interact with over 1000 individuals. We completed 17 mobile health visits. And we did 14 comprehensive STI panels with a 58% positivity rate, which even surprised us, I think, but also told us we were on the right track. We diagnosed two new syphilis cases and were able to treat them or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expeditedly</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We gave referrals and went to just primary care and substance use disorder were the most common referrals that we made or that people were interested in. We gave away 245 meals and almost 300 education cards. The feedback from residents, from the people that we served was overwhelmingly positive. I included a quote here. You know how much this means, because now I don't have to worry about food today. So this was from someone that chose to be tested once the pressure of finding food for the day was removed. And then there's another one that I wanted to share. There was a young woman that we saw that expressed her gratitude for a preconception health visit, which we're very familiar with in the Title X world. And she said some thank you for this because some people think I shouldn't be a parent.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43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I'd like to introduce our speakers for today. First, I'd like to welcome Dr. Yomi Obafemi. Dr. Obafemi is the former medical director of the sexual health clinic at Denver Health, where she provided medical guidance to clinicians, in addition to delivering STI and HIV prevention, management, and care to individuals. Currently, Dr. Obafemi serves as a consultant and subject matter expert for the Denver Prevention Training Center and the Health Equity Collaborative, providing HIV and STI training and technical assistance to providers, health departments, and clinics. Next, I'd like to welcome Tammy Bennett from the Clinical Training Center for Sexual and Reproductive Health. Tammy has 24 years of experience as a women's health nurse practitioner, with over half being within the Title X Network. Tammy has experience as a clinician, supervisor and statewide consultant specializing in client centered contraceptive care, clinical technical assistance, and education in family planning in sexually transmitted infections, screening, treatment, and risk reduction strategies. Through assisting providers with the sexual and reproductive health care network, Tammy works to enhance quality care for all clients. And lastly, I'd like to welcome Jo Taylor, who joins us from Columbus Public Health. Jo is a nurse practitioner with over 25 years leadership experience and training expertise in reproductive health. She developed the first Clinical Excellence Training Center for Title X recipients in the state of Ohio, and her interests include adolescent health, integrating reproductive health services in nontraditional settings, mobile health care, and community engagement. Welcome speakers, and thank you all for being here.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5187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 do have a few minutes for Q&amp;A, so I just need to, you know, put some questions. If you have them, please put them in the chat. We're going to be keeping an eye on those. But I did want to start off. I have a question for you, Jo. You know, when you came up with this project, I wonder if you could speak to some of the challenges that maybe you came up against and if there were any lessons learned for any other agency that would want to do something like this, what would you what would you tell them?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Jo Taylor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Yeah, that's a great question. I think the biggest challenge was just building trust and coming into maybe an area of the community that we haven't spent traditionally spent a lot of time in. And so really taking the time, not not thinking that things happen overnight, but taking the time, being very thoughtful, including the community when you can in some of those decisions and really leaning on the partner. You know, our schedule, we were there once, once a week and or every other week, depending on the site. And so really staying in communication with a partner and letting them be your best advocate when you're not there. I think that that was the most helpful, but it's still some people had to see us multiple times in order to, you know, before they opted for a visit or have a couple of meals with us before they asked their questions. So that's I think that was our biggest challenge. Lessons learned. We learned so many. I think. This project for us really illustrates how important looking at the data is because our STI positivity rate was higher than we expected it to be much higher than it is in our clinic. So when you take out some of those barriers like transportation, you're going out into the community and you're looking at where you need to be. That really does pay off. And I'll also say you don't need a mobile unit to do this work. You just need a good partner. So I wanted to make sure that I said that, too.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Tammy Bennett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Okay.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Yeah. Thank you. There was a question that came into the chat, and I think I'm going to. This is for Dr. Obafemi, actually, either of you. But I'll start with Dr. Obafemi. Elizabeth, if someone comes in for a pregnancy test, do you provide syphilis testing every time you see them? And I assume she's talking about syphilis testing. Do you provide syphilis testing every time you see them in case of a negative pregnancy test or just when they test positive for pregnancy and then annually after that? And just want to clarify that kind of what the guidelines say, what we should be doing.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Dr. Yomi Obafemi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All right. So this is a guideline free sample, but the recommendation is, this is where you get your risk based testing is going to come in. So you should do a syphilis test regardless of why they're there. If they are having multiple partners and if they have other risk factors for increased risk of acquiring syphilis. So that's if they're doing sex work, not using condoms, unstably housed using drugs with sex or justice involved or incarcerated or anything like that. So if a person comes in, say they're here today for a pregnancy test and they were here a month ago, I'm going to ask all I'm going to do my five Ps to figure out, do I need to repeat your syphilis testing from the last time I saw you? If they tell me they had a partner who was diagnosed with something but they don't know what. How many of you have heard that? What I'm going to be like? Let's test for everything, including syphilis, and then we'll figure it out. So you should do syphilis testing every opportunity that you have. And for some folks who are just going to do it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blanket because you're in that high prevalence area and for some folks, you're going to do that risk based screening, ask a bunch of questions to determine if it's appropriate, if you're if they don't quite fit that geographic risk criteria.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Okay. Thank you. I do want to move on to another question, and this is for you, Tammy, about point of care testing. There are a lot of questions that look like coming through the chat. So thank you also for answering those before. Just to give a heads up to everyone, we are going to be having a second webinar to follow this up. It's going to be on January 28th and we're going to focus on implementing testing and get getting into the nitty gritty of point of care testing, the administrative, the clinical, the fiscal stuff. You know, money wise, how do you pay for this? We're going to go into that more. So stay tuned. We will be sending out that registration link. But just to pop back to Tammy, I wanted to ask, what advice would you have for agencies that are considering point of care testing but may have concerns about cost, how it's going to affect their bottom line? If you could just give us kind of a heads up around that, or brief, yeah.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Tammy Bennett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Yes. So again, get with your local health department to see if they have grants that can supply you with the tests free of charge. If not, we do know that most every Medicaid that I've heard throughout the nation does test does reimburse for the CPT code. So if you're having trouble with that, you need to let us know. Let us help you advocate with your state Medicaid or or involve other organizations that can help advocate for this to be done. And and I put in there I'm not sure if you saw, but I did a cost analysis not long ago, I think it was a couple of weeks ago where the the dual tests cost about 1775 per test. And you're because you're you're billing with two CPT codes, you can get reimbursed on average around $26. Of course, it varies state to state. And then for the syphilis health check, it costs about $10 and then you're reimbursed around 1324 on average. So again, if if you're if you're not at least getting reimbursed for the cost of the tests, that is a perfect opportunity to get with your Medicaid and say, hey, we really need at least two tests to be covered. Okay.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All right. Great. Thank you. Okay. We are almost at the top of the hour. I just want to thank everyone for your comments and for your questions in the chat.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4736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 do have a few resources and some of these may be actually helpful for some of those questions. I may see some of you looking for treatments, especially spacing if someone needs the three doses. I would check out the National STD Curriculum. You can also look at the National Network of Prevention Training Centers and the Clinical Training Centers for Sexual and Reproductive Health. They both have different algorithms and some guidelines about what are the how flexible are the is that timing and that kind of thing. We I think we put that eval link in the chat and we just ask you and thank you in advance for filling that out. We are going to be posting, we have recorded today's webinar and will be posting that on RHNTC within a few days and you can also find the slides there online.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https://www.astho.org/globalassets/report/policy-considerations-reducing-congenital-syphilis.pdf</a:t>
            </a:r>
          </a:p>
        </p:txBody>
      </p:sp>
    </p:spTree>
    <p:extLst>
      <p:ext uri="{BB962C8B-B14F-4D97-AF65-F5344CB8AC3E}">
        <p14:creationId xmlns:p14="http://schemas.microsoft.com/office/powerpoint/2010/main" val="811003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Please keep in touch with us. There are a number of ways to keep in touch. We have a monthly newsletter. You can contact us through our website. You can sign up for an account and we are on LinkedIn and X. So we want to thank everyone for joining us today for this webinar. This concludes our session. Have a wonderful day, everyone. </a:t>
            </a:r>
            <a:r>
              <a:rPr lang="en-US" sz="1800" kern="100">
                <a:effectLst/>
                <a:latin typeface="Arial" panose="020B0604020202020204" pitchFamily="34" charset="0"/>
                <a:ea typeface="Calibri" panose="020F0502020204030204" pitchFamily="34" charset="0"/>
                <a:cs typeface="Times New Roman" panose="02020603050405020304" pitchFamily="18" charset="0"/>
              </a:rPr>
              <a:t>Take care.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81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One more thing. We do just want to go over the objectives briefly. So by the end of this event, we hope that participants will be able to describe recent trends of syphilis and congenital syphilis in the U.S. and explain the role of sexual and reproductive health agencies in addressing syphilis in the communities they serve, and also identify at least three resources that SRH agencies can use to support staff and providers to enhance or start implement screening, treatment, and access to care.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427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We'd like to dive into the content, and I'd like to start off with Dr. Obafemi. Dr. Obafemi, can you tell us what is going on with syphilis in the US and why should we be concerned?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29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115"/>
              </a:spcAft>
              <a:buNone/>
            </a:pPr>
            <a:r>
              <a:rPr lang="en-US" sz="1800" b="1" i="0" u="none" strike="noStrike" dirty="0">
                <a:solidFill>
                  <a:srgbClr val="000000"/>
                </a:solidFill>
                <a:effectLst/>
                <a:latin typeface="Arial" panose="020B0604020202020204" pitchFamily="34" charset="0"/>
              </a:rPr>
              <a:t>Dr. Yomi Obafemi </a:t>
            </a:r>
            <a:endParaRPr lang="en-US" b="0" dirty="0">
              <a:effectLst/>
            </a:endParaRPr>
          </a:p>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Well, long story short, there is an increase in syphilis in the US and that increase has been dramatic over the last ten years. So looking at this slide, we're looking at primary and secondary syphilis then this is one of the two out of three most contagious stages of syphilis and we're looking at syphilis in the US by sex of a person with syphilis and sex of their partners. And as you can see on this diagram here, that red bar represents gay bisexual men who have sex with men. And you can see for the last ten years, they have been disproportionately affected by syphilis. But more notably is the green bar which represents the gender women in the US. And if you go back to 2014, you can see that the green bars all the way at the bottom and then there's a sharp increase starting around 2019. That brings women up to the second most affected group with primary and secondary syphilis in the US. And so this is part of the reason that we're concerned, this increase in syphilis overall and a higher increase among gay bisexual men who have sex with men and this sharp, dramatic increase in recent years amongst women and also their sex partners. Men who sex with women. And we're going to look a little bit closer at syphilis amongst women.</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Aft>
                <a:spcPts val="800"/>
              </a:spcAft>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Source: </a:t>
            </a:r>
            <a:r>
              <a:rPr lang="en-US" u="sng" dirty="0">
                <a:solidFill>
                  <a:schemeClr val="hlink"/>
                </a:solidFill>
                <a:hlinkClick r:id="rId3"/>
              </a:rPr>
              <a:t>https://www.cdc.gov/sti-statistics/annual/index.html</a:t>
            </a:r>
            <a:endParaRPr lang="en-US" dirty="0"/>
          </a:p>
        </p:txBody>
      </p:sp>
    </p:spTree>
    <p:extLst>
      <p:ext uri="{BB962C8B-B14F-4D97-AF65-F5344CB8AC3E}">
        <p14:creationId xmlns:p14="http://schemas.microsoft.com/office/powerpoint/2010/main" val="223913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this graph is showing you three things. It's telling us about syphilis in babies. That's going to be the blue bars that you see there. And then the two black lines, the dashed line is telling us all stages of syphilis amongst women of reproductive age. And you can see again that line steadily marching up since 2014. And it takes the sharp turn starting around 2019. And then looking at the solid black line, which is at the bottom, there is the primary and secondary syphilis amongst women of reproductive age. And again, you see this increase. So the long and short of it is that we're seeing more syphilis than people who are having babies. And unsurprisingly, we're seeing more syphilis in some of those babies in the US in the last ten years.</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Aft>
                <a:spcPts val="800"/>
              </a:spcAft>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Source: </a:t>
            </a:r>
            <a:r>
              <a:rPr lang="en-US" u="sng" dirty="0">
                <a:solidFill>
                  <a:schemeClr val="hlink"/>
                </a:solidFill>
                <a:hlinkClick r:id="rId3"/>
              </a:rPr>
              <a:t>https://www.cdc.gov/sti-statistics/annual/index.html</a:t>
            </a: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p:txBody>
      </p:sp>
    </p:spTree>
    <p:extLst>
      <p:ext uri="{BB962C8B-B14F-4D97-AF65-F5344CB8AC3E}">
        <p14:creationId xmlns:p14="http://schemas.microsoft.com/office/powerpoint/2010/main" val="1556012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Let's look a little bit more. So not to belabor the point, but to be really clear about why we're concerned is because there is a sharp increase in newborns being born with syphilis. So in 2020, this was a rare occurrence. There were 335 cases in all of the United States compared to 2022, where we've had a ten fold increase to almost 3800 cases of congenital syphilis in the United States in this century. That should not be happening, and that is why we are concerned about that.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61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Moving on to talk a little bit more about congenital syphilis. Any time we're talking about health care outcomes or health conditions in the US, we should not be surprised that there are health disparities and we should not be surprised that those disparities affect people of different races differently. Those health disparities are caused by a class of systems and isms that create unequal or unfair conditions for some folks. And we'll talk about those systems in brief. But looking at this very colorful diagram, on one side, you have the percent of live births in the US broken down by race and ethnicity. And then the other side, you have the number of congenital syphilis, percent of congenital syphilis cases of those live births. So what I want you to take away from this is that while most of the live births are occurring in folks who identify as white, most of the congenital syphilis cases are not occurring in that group. Most of the cases are occurring amongst Latino people, black and African or African-American people. The other thing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I want to draw your attention to is close to the bottom. There is a section that says, AI/AN, and that's American Indian and Alaskan Natives. And you can see that they make up a very small percentage of live births in the US. But when you follow that line all the way to the other side, it widens, right? And that tells us that they're having a pretty large increase in congenital syphilis cases compared to the numbers of babies that are being born. So any time we see this change and the percent of people who exist in the United States versus the health outcome and there are more of that that tells us that there is a health disparity there. And again, those disparities are caused by lots of things. Lots of big system things like poverty, racism, unequal access to sexual health care, unequal access to reproductive care, unequal access to prenatal care. And those are all things that are happening in our communities. And we should be concerned about when we see health disparities.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120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dirty="0">
                <a:solidFill>
                  <a:schemeClr val="dk1"/>
                </a:solidFill>
              </a:rPr>
              <a:t>Source: </a:t>
            </a:r>
          </a:p>
          <a:p>
            <a:pPr marL="0" lvl="0" indent="0" algn="l" rtl="0">
              <a:lnSpc>
                <a:spcPct val="100000"/>
              </a:lnSpc>
              <a:spcBef>
                <a:spcPts val="0"/>
              </a:spcBef>
              <a:spcAft>
                <a:spcPts val="0"/>
              </a:spcAft>
              <a:buClr>
                <a:schemeClr val="dk1"/>
              </a:buClr>
              <a:buSzPts val="1100"/>
              <a:buFont typeface="Arial"/>
              <a:buNone/>
            </a:pPr>
            <a:r>
              <a:rPr lang="en-US" u="sng" dirty="0">
                <a:solidFill>
                  <a:schemeClr val="hlink"/>
                </a:solidFill>
                <a:hlinkClick r:id="rId3"/>
              </a:rPr>
              <a:t>https://www.cdc.gov/sti-statistics/annual/index.html</a:t>
            </a:r>
            <a:endParaRPr lang="en-US" dirty="0">
              <a:solidFill>
                <a:schemeClr val="dk1"/>
              </a:solidFill>
            </a:endParaRPr>
          </a:p>
          <a:p>
            <a:endParaRPr lang="en-US" dirty="0"/>
          </a:p>
        </p:txBody>
      </p:sp>
    </p:spTree>
    <p:extLst>
      <p:ext uri="{BB962C8B-B14F-4D97-AF65-F5344CB8AC3E}">
        <p14:creationId xmlns:p14="http://schemas.microsoft.com/office/powerpoint/2010/main" val="4094334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act Us">
  <p:cSld name="CAPTION_ONLY_1">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2036075" y="2668950"/>
            <a:ext cx="2004900" cy="2398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04800" algn="l" rtl="0">
              <a:lnSpc>
                <a:spcPct val="1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298450" algn="l" rtl="0">
              <a:lnSpc>
                <a:spcPct val="100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2100" algn="l" rtl="0">
              <a:lnSpc>
                <a:spcPct val="100000"/>
              </a:lnSpc>
              <a:spcBef>
                <a:spcPts val="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L="4114800" marR="0" lvl="8" indent="-285750" algn="l" rtl="0">
              <a:lnSpc>
                <a:spcPct val="100000"/>
              </a:lnSpc>
              <a:spcBef>
                <a:spcPts val="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9pPr>
          </a:lstStyle>
          <a:p>
            <a:endParaRPr/>
          </a:p>
        </p:txBody>
      </p:sp>
      <p:sp>
        <p:nvSpPr>
          <p:cNvPr id="90" name="Google Shape;90;p15"/>
          <p:cNvSpPr txBox="1">
            <a:spLocks noGrp="1"/>
          </p:cNvSpPr>
          <p:nvPr>
            <p:ph type="body" idx="2"/>
          </p:nvPr>
        </p:nvSpPr>
        <p:spPr>
          <a:xfrm>
            <a:off x="4636550" y="2668950"/>
            <a:ext cx="2054400" cy="1898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1" name="Google Shape;91;p15"/>
          <p:cNvSpPr txBox="1"/>
          <p:nvPr/>
        </p:nvSpPr>
        <p:spPr>
          <a:xfrm>
            <a:off x="2036075" y="1407750"/>
            <a:ext cx="5166300" cy="14136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7F7F7"/>
              </a:buClr>
              <a:buSzPts val="2400"/>
              <a:buFont typeface="Open Sans Light"/>
              <a:buNone/>
            </a:pPr>
            <a:r>
              <a:rPr lang="en" sz="7000" b="1" i="0" u="none" strike="noStrike" cap="none">
                <a:solidFill>
                  <a:schemeClr val="dk1"/>
                </a:solidFill>
                <a:latin typeface="Arial"/>
                <a:ea typeface="Arial"/>
                <a:cs typeface="Arial"/>
                <a:sym typeface="Arial"/>
              </a:rPr>
              <a:t>Thank You!</a:t>
            </a:r>
            <a:endParaRPr sz="7000" b="1" i="0" u="none" strike="noStrike" cap="none">
              <a:solidFill>
                <a:schemeClr val="dk1"/>
              </a:solidFill>
              <a:latin typeface="Arial"/>
              <a:ea typeface="Arial"/>
              <a:cs typeface="Arial"/>
              <a:sym typeface="Arial"/>
            </a:endParaRPr>
          </a:p>
        </p:txBody>
      </p:sp>
      <p:cxnSp>
        <p:nvCxnSpPr>
          <p:cNvPr id="92" name="Google Shape;92;p15"/>
          <p:cNvCxnSpPr/>
          <p:nvPr/>
        </p:nvCxnSpPr>
        <p:spPr>
          <a:xfrm>
            <a:off x="2036075" y="2561575"/>
            <a:ext cx="4798500" cy="0"/>
          </a:xfrm>
          <a:prstGeom prst="straightConnector1">
            <a:avLst/>
          </a:prstGeom>
          <a:noFill/>
          <a:ln w="28575" cap="flat" cmpd="sng">
            <a:solidFill>
              <a:schemeClr val="accent1"/>
            </a:solidFill>
            <a:prstDash val="solid"/>
            <a:round/>
            <a:headEnd type="none" w="sm" len="sm"/>
            <a:tailEnd type="none" w="sm" len="sm"/>
          </a:ln>
        </p:spPr>
      </p:cxnSp>
      <p:pic>
        <p:nvPicPr>
          <p:cNvPr id="93" name="Google Shape;93;p15"/>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ed List 1" preserve="1" userDrawn="1">
  <p:cSld name="1_Bulleted List 1">
    <p:spTree>
      <p:nvGrpSpPr>
        <p:cNvPr id="1" name="Shape 11"/>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 name="Title 2">
            <a:extLst>
              <a:ext uri="{FF2B5EF4-FFF2-40B4-BE49-F238E27FC236}">
                <a16:creationId xmlns:a16="http://schemas.microsoft.com/office/drawing/2014/main" id="{A577822B-EBD4-9B92-103D-DDA2410381E5}"/>
              </a:ext>
            </a:extLst>
          </p:cNvPr>
          <p:cNvSpPr>
            <a:spLocks noGrp="1"/>
          </p:cNvSpPr>
          <p:nvPr>
            <p:ph type="title"/>
          </p:nvPr>
        </p:nvSpPr>
        <p:spPr>
          <a:xfrm>
            <a:off x="458700" y="505887"/>
            <a:ext cx="5459100" cy="609713"/>
          </a:xfrm>
          <a:prstGeom prst="rect">
            <a:avLst/>
          </a:prstGeom>
        </p:spPr>
        <p:txBody>
          <a:bodyPr/>
          <a:lstStyle>
            <a:lvl1pPr>
              <a:defRPr sz="3000" b="1">
                <a:solidFill>
                  <a:srgbClr val="20627C"/>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1F216660-DA22-835A-F849-1F781E0E2A9C}"/>
              </a:ext>
            </a:extLst>
          </p:cNvPr>
          <p:cNvSpPr>
            <a:spLocks noGrp="1"/>
          </p:cNvSpPr>
          <p:nvPr>
            <p:ph type="body" sz="quarter" idx="11"/>
          </p:nvPr>
        </p:nvSpPr>
        <p:spPr>
          <a:xfrm>
            <a:off x="457200" y="1234275"/>
            <a:ext cx="7402513" cy="3639350"/>
          </a:xfrm>
          <a:prstGeom prst="rect">
            <a:avLst/>
          </a:prstGeom>
        </p:spPr>
        <p:txBody>
          <a:bodyPr/>
          <a:lstStyle>
            <a:lvl1pPr>
              <a:defRPr sz="1500" b="1">
                <a:solidFill>
                  <a:srgbClr val="434343"/>
                </a:solidFill>
              </a:defRPr>
            </a:lvl1pPr>
          </a:lstStyle>
          <a:p>
            <a:pPr lvl="0"/>
            <a:endParaRPr lang="en-US" dirty="0"/>
          </a:p>
        </p:txBody>
      </p:sp>
    </p:spTree>
    <p:extLst>
      <p:ext uri="{BB962C8B-B14F-4D97-AF65-F5344CB8AC3E}">
        <p14:creationId xmlns:p14="http://schemas.microsoft.com/office/powerpoint/2010/main" val="162599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6691250" y="506300"/>
            <a:ext cx="1967875" cy="531325"/>
          </a:xfrm>
          <a:prstGeom prst="rect">
            <a:avLst/>
          </a:prstGeom>
          <a:noFill/>
          <a:ln>
            <a:noFill/>
          </a:ln>
        </p:spPr>
      </p:pic>
      <p:pic>
        <p:nvPicPr>
          <p:cNvPr id="25" name="Google Shape;25;p4"/>
          <p:cNvPicPr preferRelativeResize="0"/>
          <p:nvPr/>
        </p:nvPicPr>
        <p:blipFill rotWithShape="1">
          <a:blip r:embed="rId3">
            <a:alphaModFix/>
          </a:blip>
          <a:srcRect/>
          <a:stretch/>
        </p:blipFill>
        <p:spPr>
          <a:xfrm>
            <a:off x="7253993" y="1862963"/>
            <a:ext cx="1413332" cy="1413325"/>
          </a:xfrm>
          <a:prstGeom prst="rect">
            <a:avLst/>
          </a:prstGeom>
          <a:noFill/>
          <a:ln>
            <a:noFill/>
          </a:ln>
        </p:spPr>
      </p:pic>
      <p:pic>
        <p:nvPicPr>
          <p:cNvPr id="17" name="Google Shape;17;p4"/>
          <p:cNvPicPr preferRelativeResize="0"/>
          <p:nvPr/>
        </p:nvPicPr>
        <p:blipFill rotWithShape="1">
          <a:blip r:embed="rId3">
            <a:alphaModFix/>
          </a:blip>
          <a:srcRect/>
          <a:stretch/>
        </p:blipFill>
        <p:spPr>
          <a:xfrm>
            <a:off x="5030268" y="1863001"/>
            <a:ext cx="1413332" cy="1413325"/>
          </a:xfrm>
          <a:prstGeom prst="rect">
            <a:avLst/>
          </a:prstGeom>
          <a:noFill/>
          <a:ln>
            <a:noFill/>
          </a:ln>
        </p:spPr>
      </p:pic>
      <p:pic>
        <p:nvPicPr>
          <p:cNvPr id="19" name="Google Shape;19;p4"/>
          <p:cNvPicPr preferRelativeResize="0"/>
          <p:nvPr/>
        </p:nvPicPr>
        <p:blipFill rotWithShape="1">
          <a:blip r:embed="rId3">
            <a:alphaModFix/>
          </a:blip>
          <a:srcRect/>
          <a:stretch/>
        </p:blipFill>
        <p:spPr>
          <a:xfrm>
            <a:off x="2767124" y="1863001"/>
            <a:ext cx="1413332" cy="1413325"/>
          </a:xfrm>
          <a:prstGeom prst="rect">
            <a:avLst/>
          </a:prstGeom>
          <a:noFill/>
          <a:ln>
            <a:noFill/>
          </a:ln>
        </p:spPr>
      </p:pic>
      <p:pic>
        <p:nvPicPr>
          <p:cNvPr id="35" name="Google Shape;162;p28">
            <a:extLst>
              <a:ext uri="{FF2B5EF4-FFF2-40B4-BE49-F238E27FC236}">
                <a16:creationId xmlns:a16="http://schemas.microsoft.com/office/drawing/2014/main" id="{2A0C8F81-AD23-51CA-0DFD-D68805B6943F}"/>
              </a:ext>
            </a:extLst>
          </p:cNvPr>
          <p:cNvPicPr preferRelativeResize="0"/>
          <p:nvPr userDrawn="1"/>
        </p:nvPicPr>
        <p:blipFill rotWithShape="1">
          <a:blip r:embed="rId4">
            <a:alphaModFix/>
          </a:blip>
          <a:srcRect l="4468" r="11370" b="27103"/>
          <a:stretch/>
        </p:blipFill>
        <p:spPr>
          <a:xfrm>
            <a:off x="2896500" y="1988550"/>
            <a:ext cx="1133100" cy="1133100"/>
          </a:xfrm>
          <a:prstGeom prst="ellipse">
            <a:avLst/>
          </a:prstGeom>
          <a:noFill/>
          <a:ln>
            <a:noFill/>
          </a:ln>
        </p:spPr>
      </p:pic>
      <p:pic>
        <p:nvPicPr>
          <p:cNvPr id="41" name="Google Shape;21;p4">
            <a:extLst>
              <a:ext uri="{FF2B5EF4-FFF2-40B4-BE49-F238E27FC236}">
                <a16:creationId xmlns:a16="http://schemas.microsoft.com/office/drawing/2014/main" id="{85E80520-583F-DC6F-5FDB-AE4452EA658F}"/>
              </a:ext>
            </a:extLst>
          </p:cNvPr>
          <p:cNvPicPr preferRelativeResize="0"/>
          <p:nvPr userDrawn="1"/>
        </p:nvPicPr>
        <p:blipFill rotWithShape="1">
          <a:blip r:embed="rId3">
            <a:alphaModFix/>
          </a:blip>
          <a:srcRect/>
          <a:stretch/>
        </p:blipFill>
        <p:spPr>
          <a:xfrm>
            <a:off x="476676" y="1863001"/>
            <a:ext cx="1413332" cy="1413325"/>
          </a:xfrm>
          <a:prstGeom prst="rect">
            <a:avLst/>
          </a:prstGeom>
          <a:noFill/>
          <a:ln>
            <a:noFill/>
          </a:ln>
        </p:spPr>
      </p:pic>
      <p:pic>
        <p:nvPicPr>
          <p:cNvPr id="36" name="Google Shape;163;p28">
            <a:extLst>
              <a:ext uri="{FF2B5EF4-FFF2-40B4-BE49-F238E27FC236}">
                <a16:creationId xmlns:a16="http://schemas.microsoft.com/office/drawing/2014/main" id="{9D0CFCC6-6BC7-5D8A-FF52-FB69DC5D8152}"/>
              </a:ext>
            </a:extLst>
          </p:cNvPr>
          <p:cNvPicPr preferRelativeResize="0"/>
          <p:nvPr userDrawn="1"/>
        </p:nvPicPr>
        <p:blipFill rotWithShape="1">
          <a:blip r:embed="rId5">
            <a:alphaModFix/>
          </a:blip>
          <a:srcRect t="6992" b="12067"/>
          <a:stretch/>
        </p:blipFill>
        <p:spPr>
          <a:xfrm>
            <a:off x="5166200" y="1988550"/>
            <a:ext cx="1133100" cy="1133100"/>
          </a:xfrm>
          <a:prstGeom prst="ellipse">
            <a:avLst/>
          </a:prstGeom>
          <a:noFill/>
          <a:ln>
            <a:noFill/>
          </a:ln>
        </p:spPr>
      </p:pic>
      <p:pic>
        <p:nvPicPr>
          <p:cNvPr id="39" name="Google Shape;161;p28" descr="C:\Users\afinkenb\AppData\Local\Microsoft\Windows\Temporary Internet Files\Content.Word\New Picture (7).bmp">
            <a:extLst>
              <a:ext uri="{FF2B5EF4-FFF2-40B4-BE49-F238E27FC236}">
                <a16:creationId xmlns:a16="http://schemas.microsoft.com/office/drawing/2014/main" id="{613DF88C-919A-A36E-8DEF-E62FB6F3FD51}"/>
              </a:ext>
            </a:extLst>
          </p:cNvPr>
          <p:cNvPicPr preferRelativeResize="0"/>
          <p:nvPr userDrawn="1"/>
        </p:nvPicPr>
        <p:blipFill rotWithShape="1">
          <a:blip r:embed="rId6">
            <a:alphaModFix/>
          </a:blip>
          <a:srcRect l="1997" t="3222" r="1987" b="20585"/>
          <a:stretch/>
        </p:blipFill>
        <p:spPr>
          <a:xfrm>
            <a:off x="620225" y="1995900"/>
            <a:ext cx="1118700" cy="1118400"/>
          </a:xfrm>
          <a:prstGeom prst="ellipse">
            <a:avLst/>
          </a:prstGeom>
          <a:noFill/>
          <a:ln>
            <a:noFill/>
          </a:ln>
        </p:spPr>
      </p:pic>
      <p:pic>
        <p:nvPicPr>
          <p:cNvPr id="40" name="Google Shape;164;p28">
            <a:extLst>
              <a:ext uri="{FF2B5EF4-FFF2-40B4-BE49-F238E27FC236}">
                <a16:creationId xmlns:a16="http://schemas.microsoft.com/office/drawing/2014/main" id="{87AB7A7A-FA37-1F70-6E41-AD135691B784}"/>
              </a:ext>
            </a:extLst>
          </p:cNvPr>
          <p:cNvPicPr preferRelativeResize="0"/>
          <p:nvPr userDrawn="1"/>
        </p:nvPicPr>
        <p:blipFill rotWithShape="1">
          <a:blip r:embed="rId7">
            <a:alphaModFix/>
          </a:blip>
          <a:srcRect t="5523" b="5532"/>
          <a:stretch/>
        </p:blipFill>
        <p:spPr>
          <a:xfrm>
            <a:off x="7386500" y="1982111"/>
            <a:ext cx="1133100" cy="1133100"/>
          </a:xfrm>
          <a:prstGeom prst="ellipse">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58700" y="506300"/>
            <a:ext cx="5459100" cy="609300"/>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74375" y="3440300"/>
            <a:ext cx="2210400" cy="824100"/>
          </a:xfrm>
          <a:prstGeom prst="rect">
            <a:avLst/>
          </a:prstGeom>
        </p:spPr>
        <p:txBody>
          <a:bodyPr/>
          <a:lstStyle>
            <a:lvl1pPr algn="ctr">
              <a:defRPr sz="1700"/>
            </a:lvl1pPr>
            <a:lvl2pPr algn="ctr">
              <a:defRPr/>
            </a:lvl2pPr>
            <a:lvl3pPr algn="ctr">
              <a:defRPr/>
            </a:lvl3pPr>
            <a:lvl4pPr algn="ctr">
              <a:defRPr/>
            </a:lvl4pPr>
            <a:lvl5pPr algn="ctr">
              <a:defRPr/>
            </a:lvl5pPr>
          </a:lstStyle>
          <a:p>
            <a:pPr lvl="0"/>
            <a:endParaRPr lang="en-US" dirty="0"/>
          </a:p>
        </p:txBody>
      </p:sp>
      <p:sp>
        <p:nvSpPr>
          <p:cNvPr id="13" name="Text Placeholder 12">
            <a:extLst>
              <a:ext uri="{FF2B5EF4-FFF2-40B4-BE49-F238E27FC236}">
                <a16:creationId xmlns:a16="http://schemas.microsoft.com/office/drawing/2014/main" id="{7A300471-9EDF-0935-A6F0-C5F6DBA4D32E}"/>
              </a:ext>
            </a:extLst>
          </p:cNvPr>
          <p:cNvSpPr>
            <a:spLocks noGrp="1"/>
          </p:cNvSpPr>
          <p:nvPr>
            <p:ph type="body" sz="quarter" idx="14"/>
          </p:nvPr>
        </p:nvSpPr>
        <p:spPr>
          <a:xfrm>
            <a:off x="2319300" y="3439925"/>
            <a:ext cx="2287500" cy="824100"/>
          </a:xfrm>
          <a:prstGeom prst="rect">
            <a:avLst/>
          </a:prstGeom>
        </p:spPr>
        <p:txBody>
          <a:bodyPr/>
          <a:lstStyle>
            <a:lvl1pPr algn="ctr">
              <a:defRPr sz="1700"/>
            </a:lvl1pPr>
          </a:lstStyle>
          <a:p>
            <a:pPr lvl="0"/>
            <a:endParaRPr lang="en-US" dirty="0"/>
          </a:p>
        </p:txBody>
      </p:sp>
      <p:sp>
        <p:nvSpPr>
          <p:cNvPr id="28" name="Text Placeholder 27">
            <a:extLst>
              <a:ext uri="{FF2B5EF4-FFF2-40B4-BE49-F238E27FC236}">
                <a16:creationId xmlns:a16="http://schemas.microsoft.com/office/drawing/2014/main" id="{D4BAA579-44D0-ED45-F49C-43F2843C28A3}"/>
              </a:ext>
            </a:extLst>
          </p:cNvPr>
          <p:cNvSpPr>
            <a:spLocks noGrp="1"/>
          </p:cNvSpPr>
          <p:nvPr>
            <p:ph type="body" sz="quarter" idx="16"/>
          </p:nvPr>
        </p:nvSpPr>
        <p:spPr>
          <a:xfrm>
            <a:off x="4193000" y="3439925"/>
            <a:ext cx="3079500" cy="824100"/>
          </a:xfrm>
          <a:prstGeom prst="rect">
            <a:avLst/>
          </a:prstGeom>
        </p:spPr>
        <p:txBody>
          <a:bodyPr/>
          <a:lstStyle>
            <a:lvl1pPr algn="ctr">
              <a:defRPr sz="1700"/>
            </a:lvl1pPr>
          </a:lstStyle>
          <a:p>
            <a:pPr lvl="0"/>
            <a:endParaRPr lang="en-US" dirty="0"/>
          </a:p>
        </p:txBody>
      </p:sp>
      <p:sp>
        <p:nvSpPr>
          <p:cNvPr id="33" name="Text Placeholder 32">
            <a:extLst>
              <a:ext uri="{FF2B5EF4-FFF2-40B4-BE49-F238E27FC236}">
                <a16:creationId xmlns:a16="http://schemas.microsoft.com/office/drawing/2014/main" id="{F65E45C1-42C8-E53A-D6FE-F64C8AD27B65}"/>
              </a:ext>
            </a:extLst>
          </p:cNvPr>
          <p:cNvSpPr>
            <a:spLocks noGrp="1"/>
          </p:cNvSpPr>
          <p:nvPr>
            <p:ph type="body" sz="quarter" idx="18"/>
          </p:nvPr>
        </p:nvSpPr>
        <p:spPr>
          <a:xfrm>
            <a:off x="6808875" y="3439925"/>
            <a:ext cx="2287500" cy="824100"/>
          </a:xfrm>
          <a:prstGeom prst="rect">
            <a:avLst/>
          </a:prstGeom>
        </p:spPr>
        <p:txBody>
          <a:bodyPr/>
          <a:lstStyle>
            <a:lvl1pPr algn="ctr">
              <a:defRPr sz="1700"/>
            </a:lvl1pPr>
          </a:lstStyle>
          <a:p>
            <a:pPr lvl="0"/>
            <a:endParaRPr lang="en-US" dirty="0"/>
          </a:p>
        </p:txBody>
      </p:sp>
    </p:spTree>
    <p:extLst>
      <p:ext uri="{BB962C8B-B14F-4D97-AF65-F5344CB8AC3E}">
        <p14:creationId xmlns:p14="http://schemas.microsoft.com/office/powerpoint/2010/main" val="38813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sp>
        <p:nvSpPr>
          <p:cNvPr id="3" name="Google Shape;176;p29">
            <a:extLst>
              <a:ext uri="{FF2B5EF4-FFF2-40B4-BE49-F238E27FC236}">
                <a16:creationId xmlns:a16="http://schemas.microsoft.com/office/drawing/2014/main" id="{6E2B4E96-5059-0D66-DD48-2A60A3B591A5}"/>
              </a:ext>
            </a:extLst>
          </p:cNvPr>
          <p:cNvSpPr/>
          <p:nvPr userDrawn="1"/>
        </p:nvSpPr>
        <p:spPr>
          <a:xfrm flipH="1">
            <a:off x="738543" y="2060244"/>
            <a:ext cx="562200" cy="562200"/>
          </a:xfrm>
          <a:prstGeom prst="ellipse">
            <a:avLst/>
          </a:prstGeom>
          <a:solidFill>
            <a:schemeClr val="accent4"/>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000" b="0" i="0" u="none" strike="noStrike" cap="none">
              <a:solidFill>
                <a:srgbClr val="FFFFFF"/>
              </a:solidFill>
              <a:latin typeface="Calibri"/>
              <a:ea typeface="Calibri"/>
              <a:cs typeface="Calibri"/>
              <a:sym typeface="Calibri"/>
            </a:endParaRPr>
          </a:p>
        </p:txBody>
      </p:sp>
      <p:sp>
        <p:nvSpPr>
          <p:cNvPr id="4" name="Google Shape;177;p29">
            <a:extLst>
              <a:ext uri="{FF2B5EF4-FFF2-40B4-BE49-F238E27FC236}">
                <a16:creationId xmlns:a16="http://schemas.microsoft.com/office/drawing/2014/main" id="{DC813F92-C9E3-D017-90BD-66EC5211CE32}"/>
              </a:ext>
            </a:extLst>
          </p:cNvPr>
          <p:cNvSpPr txBox="1"/>
          <p:nvPr userDrawn="1"/>
        </p:nvSpPr>
        <p:spPr>
          <a:xfrm>
            <a:off x="799461" y="2148294"/>
            <a:ext cx="440400" cy="3861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1</a:t>
            </a:r>
            <a:endParaRPr sz="2400" b="1" i="0" u="none" strike="noStrike" cap="none">
              <a:solidFill>
                <a:srgbClr val="000000"/>
              </a:solidFill>
              <a:latin typeface="Roboto"/>
              <a:ea typeface="Roboto"/>
              <a:cs typeface="Roboto"/>
              <a:sym typeface="Roboto"/>
            </a:endParaRPr>
          </a:p>
        </p:txBody>
      </p:sp>
      <p:sp>
        <p:nvSpPr>
          <p:cNvPr id="5" name="Google Shape;181;p29">
            <a:extLst>
              <a:ext uri="{FF2B5EF4-FFF2-40B4-BE49-F238E27FC236}">
                <a16:creationId xmlns:a16="http://schemas.microsoft.com/office/drawing/2014/main" id="{C059B88D-ACA6-15F0-D7C6-AC34BAE1E9A2}"/>
              </a:ext>
            </a:extLst>
          </p:cNvPr>
          <p:cNvSpPr/>
          <p:nvPr userDrawn="1"/>
        </p:nvSpPr>
        <p:spPr>
          <a:xfrm flipH="1">
            <a:off x="738543" y="3053986"/>
            <a:ext cx="562200" cy="562200"/>
          </a:xfrm>
          <a:prstGeom prst="ellipse">
            <a:avLst/>
          </a:prstGeom>
          <a:solidFill>
            <a:schemeClr val="accent3"/>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6" name="Google Shape;182;p29">
            <a:extLst>
              <a:ext uri="{FF2B5EF4-FFF2-40B4-BE49-F238E27FC236}">
                <a16:creationId xmlns:a16="http://schemas.microsoft.com/office/drawing/2014/main" id="{7902C372-C1B9-D700-EFDE-A5C0673AC250}"/>
              </a:ext>
            </a:extLst>
          </p:cNvPr>
          <p:cNvSpPr txBox="1"/>
          <p:nvPr userDrawn="1"/>
        </p:nvSpPr>
        <p:spPr>
          <a:xfrm>
            <a:off x="799461" y="3127486"/>
            <a:ext cx="440400" cy="4152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2</a:t>
            </a:r>
            <a:endParaRPr sz="2400" b="1" i="0" u="none" strike="noStrike" cap="none">
              <a:solidFill>
                <a:srgbClr val="000000"/>
              </a:solidFill>
              <a:latin typeface="Roboto"/>
              <a:ea typeface="Roboto"/>
              <a:cs typeface="Roboto"/>
              <a:sym typeface="Roboto"/>
            </a:endParaRPr>
          </a:p>
        </p:txBody>
      </p:sp>
      <p:sp>
        <p:nvSpPr>
          <p:cNvPr id="7" name="Google Shape;188;p29">
            <a:extLst>
              <a:ext uri="{FF2B5EF4-FFF2-40B4-BE49-F238E27FC236}">
                <a16:creationId xmlns:a16="http://schemas.microsoft.com/office/drawing/2014/main" id="{C73E4076-1DA4-4133-B67A-C6274074D2A1}"/>
              </a:ext>
            </a:extLst>
          </p:cNvPr>
          <p:cNvSpPr/>
          <p:nvPr userDrawn="1"/>
        </p:nvSpPr>
        <p:spPr>
          <a:xfrm flipH="1">
            <a:off x="738543" y="3953494"/>
            <a:ext cx="562200" cy="562200"/>
          </a:xfrm>
          <a:prstGeom prst="ellipse">
            <a:avLst/>
          </a:prstGeom>
          <a:solidFill>
            <a:schemeClr val="dk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9" name="Google Shape;189;p29">
            <a:extLst>
              <a:ext uri="{FF2B5EF4-FFF2-40B4-BE49-F238E27FC236}">
                <a16:creationId xmlns:a16="http://schemas.microsoft.com/office/drawing/2014/main" id="{A4FC9DEE-9A2E-E9BF-EE64-143A953D3462}"/>
              </a:ext>
            </a:extLst>
          </p:cNvPr>
          <p:cNvSpPr txBox="1"/>
          <p:nvPr userDrawn="1"/>
        </p:nvSpPr>
        <p:spPr>
          <a:xfrm>
            <a:off x="799461" y="4041544"/>
            <a:ext cx="440400" cy="3861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3</a:t>
            </a:r>
            <a:endParaRPr sz="2400" b="1" i="0" u="none" strike="noStrike" cap="none">
              <a:solidFill>
                <a:srgbClr val="000000"/>
              </a:solidFill>
              <a:latin typeface="Roboto"/>
              <a:ea typeface="Roboto"/>
              <a:cs typeface="Roboto"/>
              <a:sym typeface="Roboto"/>
            </a:endParaRPr>
          </a:p>
        </p:txBody>
      </p:sp>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58700" y="506300"/>
            <a:ext cx="5459100" cy="609300"/>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509949" y="1313575"/>
            <a:ext cx="7897199" cy="507900"/>
          </a:xfrm>
          <a:prstGeom prst="rect">
            <a:avLst/>
          </a:prstGeom>
        </p:spPr>
        <p:txBody>
          <a:bodyPr/>
          <a:lstStyle>
            <a:lvl1pPr algn="l">
              <a:lnSpc>
                <a:spcPct val="114000"/>
              </a:lnSpc>
              <a:defRPr sz="2100" b="1">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1472501" y="2027122"/>
            <a:ext cx="6522300" cy="715200"/>
          </a:xfrm>
          <a:prstGeom prst="rect">
            <a:avLst/>
          </a:prstGeom>
        </p:spPr>
        <p:txBody>
          <a:bodyPr lIns="0" tIns="0" rIns="0" bIns="0"/>
          <a:lstStyle>
            <a:lvl1pPr>
              <a:lnSpc>
                <a:spcPct val="114000"/>
              </a:lnSpc>
              <a:spcBef>
                <a:spcPts val="1100"/>
              </a:spcBef>
              <a:spcAft>
                <a:spcPts val="1100"/>
              </a:spcAft>
              <a:defRPr sz="1800">
                <a:solidFill>
                  <a:srgbClr val="000000"/>
                </a:solidFill>
              </a:defRPr>
            </a:lvl1pPr>
          </a:lstStyle>
          <a:p>
            <a:pPr lvl="0"/>
            <a:endParaRPr lang="en-US" dirty="0"/>
          </a:p>
        </p:txBody>
      </p:sp>
      <p:sp>
        <p:nvSpPr>
          <p:cNvPr id="20" name="Text Placeholder 19">
            <a:extLst>
              <a:ext uri="{FF2B5EF4-FFF2-40B4-BE49-F238E27FC236}">
                <a16:creationId xmlns:a16="http://schemas.microsoft.com/office/drawing/2014/main" id="{82B3BE3F-708D-14B6-5754-5EF71F7D5BB5}"/>
              </a:ext>
            </a:extLst>
          </p:cNvPr>
          <p:cNvSpPr>
            <a:spLocks noGrp="1"/>
          </p:cNvSpPr>
          <p:nvPr>
            <p:ph type="body" sz="quarter" idx="20"/>
          </p:nvPr>
        </p:nvSpPr>
        <p:spPr>
          <a:xfrm>
            <a:off x="1527750" y="3004275"/>
            <a:ext cx="6522300" cy="948600"/>
          </a:xfrm>
          <a:prstGeom prst="rect">
            <a:avLst/>
          </a:prstGeom>
        </p:spPr>
        <p:txBody>
          <a:bodyPr lIns="0" tIns="0" rIns="0" bIns="0"/>
          <a:lstStyle>
            <a:lvl1pPr>
              <a:defRPr sz="1800"/>
            </a:lvl1pPr>
            <a:lvl2pPr>
              <a:defRPr sz="1800"/>
            </a:lvl2pPr>
            <a:lvl3pPr>
              <a:defRPr sz="1800"/>
            </a:lvl3pPr>
            <a:lvl4pPr>
              <a:defRPr sz="1800"/>
            </a:lvl4pPr>
            <a:lvl5pPr>
              <a:defRPr sz="1800"/>
            </a:lvl5pPr>
          </a:lstStyle>
          <a:p>
            <a:pPr lvl="0"/>
            <a:endParaRPr lang="en-US" dirty="0"/>
          </a:p>
        </p:txBody>
      </p:sp>
      <p:sp>
        <p:nvSpPr>
          <p:cNvPr id="24" name="Text Placeholder 23">
            <a:extLst>
              <a:ext uri="{FF2B5EF4-FFF2-40B4-BE49-F238E27FC236}">
                <a16:creationId xmlns:a16="http://schemas.microsoft.com/office/drawing/2014/main" id="{6620F4D8-004B-A8D2-0152-A5A3F0A7CAA0}"/>
              </a:ext>
            </a:extLst>
          </p:cNvPr>
          <p:cNvSpPr>
            <a:spLocks noGrp="1"/>
          </p:cNvSpPr>
          <p:nvPr>
            <p:ph type="body" sz="quarter" idx="21"/>
          </p:nvPr>
        </p:nvSpPr>
        <p:spPr>
          <a:xfrm>
            <a:off x="1527175" y="3886926"/>
            <a:ext cx="6523038" cy="948600"/>
          </a:xfrm>
          <a:prstGeom prst="rect">
            <a:avLst/>
          </a:prstGeom>
        </p:spPr>
        <p:txBody>
          <a:bodyPr lIns="0" tIns="0" rIns="0" bIns="0"/>
          <a:lstStyle>
            <a:lvl1pPr>
              <a:defRPr sz="1800"/>
            </a:lvl1pPr>
          </a:lstStyle>
          <a:p>
            <a:pPr lvl="0"/>
            <a:endParaRPr lang="en-US" dirty="0"/>
          </a:p>
        </p:txBody>
      </p:sp>
    </p:spTree>
    <p:extLst>
      <p:ext uri="{BB962C8B-B14F-4D97-AF65-F5344CB8AC3E}">
        <p14:creationId xmlns:p14="http://schemas.microsoft.com/office/powerpoint/2010/main" val="275696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58700" y="506300"/>
            <a:ext cx="5459100" cy="609300"/>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509950" y="1219100"/>
            <a:ext cx="6982800" cy="2963100"/>
          </a:xfrm>
          <a:prstGeom prst="rect">
            <a:avLst/>
          </a:prstGeom>
        </p:spPr>
        <p:txBody>
          <a:bodyPr/>
          <a:lstStyle>
            <a:lvl1pPr algn="l">
              <a:lnSpc>
                <a:spcPct val="114000"/>
              </a:lnSpc>
              <a:defRPr sz="2000" b="1">
                <a:solidFill>
                  <a:srgbClr val="434343"/>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1642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58700" y="506300"/>
            <a:ext cx="5459100" cy="609300"/>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696401" y="1297974"/>
            <a:ext cx="3888900" cy="3443999"/>
          </a:xfrm>
          <a:prstGeom prst="rect">
            <a:avLst/>
          </a:prstGeom>
        </p:spPr>
        <p:txBody>
          <a:bodyPr tIns="91440" bIns="91440"/>
          <a:lstStyle>
            <a:lvl1pPr algn="l">
              <a:lnSpc>
                <a:spcPct val="114000"/>
              </a:lnSpc>
              <a:defRPr sz="2000" b="0">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4788694" y="1148275"/>
            <a:ext cx="3896207" cy="3443998"/>
          </a:xfrm>
          <a:prstGeom prst="rect">
            <a:avLst/>
          </a:prstGeom>
        </p:spPr>
        <p:txBody>
          <a:bodyPr lIns="91440" tIns="91440" rIns="91440" bIns="91440"/>
          <a:lstStyle>
            <a:lvl1pPr>
              <a:lnSpc>
                <a:spcPct val="114000"/>
              </a:lnSpc>
              <a:spcBef>
                <a:spcPts val="1100"/>
              </a:spcBef>
              <a:spcAft>
                <a:spcPts val="1100"/>
              </a:spcAft>
              <a:defRPr sz="1800">
                <a:solidFill>
                  <a:srgbClr val="000000"/>
                </a:solidFill>
              </a:defRPr>
            </a:lvl1pPr>
          </a:lstStyle>
          <a:p>
            <a:pPr lvl="0"/>
            <a:endParaRPr lang="en-US" dirty="0"/>
          </a:p>
        </p:txBody>
      </p:sp>
    </p:spTree>
    <p:extLst>
      <p:ext uri="{BB962C8B-B14F-4D97-AF65-F5344CB8AC3E}">
        <p14:creationId xmlns:p14="http://schemas.microsoft.com/office/powerpoint/2010/main" val="2737868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20627C"/>
        </a:solidFill>
        <a:effectLst/>
      </p:bgPr>
    </p:bg>
    <p:spTree>
      <p:nvGrpSpPr>
        <p:cNvPr id="1" name="Shape 34"/>
        <p:cNvGrpSpPr/>
        <p:nvPr/>
      </p:nvGrpSpPr>
      <p:grpSpPr>
        <a:xfrm>
          <a:off x="0" y="0"/>
          <a:ext cx="0" cy="0"/>
          <a:chOff x="0" y="0"/>
          <a:chExt cx="0" cy="0"/>
        </a:xfrm>
      </p:grpSpPr>
      <p:sp>
        <p:nvSpPr>
          <p:cNvPr id="2" name="Title 1">
            <a:extLst>
              <a:ext uri="{FF2B5EF4-FFF2-40B4-BE49-F238E27FC236}">
                <a16:creationId xmlns:a16="http://schemas.microsoft.com/office/drawing/2014/main" id="{7E6846D6-A4FE-9143-D5CE-0BAFF5A51238}"/>
              </a:ext>
            </a:extLst>
          </p:cNvPr>
          <p:cNvSpPr>
            <a:spLocks noGrp="1"/>
          </p:cNvSpPr>
          <p:nvPr>
            <p:ph type="title"/>
          </p:nvPr>
        </p:nvSpPr>
        <p:spPr>
          <a:xfrm>
            <a:off x="1894950" y="1727375"/>
            <a:ext cx="5354100" cy="2480700"/>
          </a:xfrm>
          <a:prstGeom prst="rect">
            <a:avLst/>
          </a:prstGeom>
        </p:spPr>
        <p:txBody>
          <a:bodyPr tIns="91440" bIns="91440"/>
          <a:lstStyle>
            <a:lvl1pPr algn="ctr">
              <a:defRPr sz="30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065851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4" name="Google Shape;214;p33">
            <a:extLst>
              <a:ext uri="{FF2B5EF4-FFF2-40B4-BE49-F238E27FC236}">
                <a16:creationId xmlns:a16="http://schemas.microsoft.com/office/drawing/2014/main" id="{94072709-607E-1718-5DE0-C940607A27B1}"/>
              </a:ext>
            </a:extLst>
          </p:cNvPr>
          <p:cNvPicPr preferRelativeResize="0"/>
          <p:nvPr userDrawn="1"/>
        </p:nvPicPr>
        <p:blipFill rotWithShape="1">
          <a:blip r:embed="rId2">
            <a:alphaModFix/>
          </a:blip>
          <a:srcRect/>
          <a:stretch/>
        </p:blipFill>
        <p:spPr>
          <a:xfrm>
            <a:off x="1249025" y="1383725"/>
            <a:ext cx="6314271" cy="33817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199649"/>
            <a:ext cx="6039599" cy="1004699"/>
          </a:xfrm>
          <a:prstGeom prst="rect">
            <a:avLst/>
          </a:prstGeom>
        </p:spPr>
        <p:txBody>
          <a:bodyPr/>
          <a:lstStyle>
            <a:lvl1pPr>
              <a:defRPr sz="2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0" y="5143500"/>
            <a:ext cx="9144000" cy="259187"/>
          </a:xfrm>
          <a:prstGeom prst="rect">
            <a:avLst/>
          </a:prstGeom>
        </p:spPr>
        <p:txBody>
          <a:bodyPr tIns="91440" bIns="91440"/>
          <a:lstStyle>
            <a:lvl1pPr algn="l">
              <a:lnSpc>
                <a:spcPct val="100000"/>
              </a:lnSpc>
              <a:defRPr sz="1000" b="0">
                <a:solidFill>
                  <a:srgbClr val="FFFFFF"/>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454775" y="4652376"/>
            <a:ext cx="8118000" cy="238500"/>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380662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3" name="Google Shape;221;p34">
            <a:extLst>
              <a:ext uri="{FF2B5EF4-FFF2-40B4-BE49-F238E27FC236}">
                <a16:creationId xmlns:a16="http://schemas.microsoft.com/office/drawing/2014/main" id="{22FC72C3-5129-ECED-5A60-62266AE92FC4}"/>
              </a:ext>
            </a:extLst>
          </p:cNvPr>
          <p:cNvPicPr preferRelativeResize="0"/>
          <p:nvPr userDrawn="1"/>
        </p:nvPicPr>
        <p:blipFill rotWithShape="1">
          <a:blip r:embed="rId2">
            <a:alphaModFix/>
          </a:blip>
          <a:srcRect/>
          <a:stretch/>
        </p:blipFill>
        <p:spPr>
          <a:xfrm>
            <a:off x="1840888" y="1787575"/>
            <a:ext cx="5561674" cy="2978675"/>
          </a:xfrm>
          <a:prstGeom prst="rect">
            <a:avLst/>
          </a:prstGeom>
          <a:noFill/>
          <a:ln>
            <a:noFill/>
          </a:ln>
        </p:spPr>
      </p:pic>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3">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199649"/>
            <a:ext cx="6039599" cy="1004699"/>
          </a:xfrm>
          <a:prstGeom prst="rect">
            <a:avLst/>
          </a:prstGeom>
        </p:spPr>
        <p:txBody>
          <a:bodyPr/>
          <a:lstStyle>
            <a:lvl1pPr>
              <a:defRPr sz="2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0" y="5143500"/>
            <a:ext cx="9144000" cy="259187"/>
          </a:xfrm>
          <a:prstGeom prst="rect">
            <a:avLst/>
          </a:prstGeom>
        </p:spPr>
        <p:txBody>
          <a:bodyPr tIns="91440" bIns="91440"/>
          <a:lstStyle>
            <a:lvl1pPr algn="l">
              <a:lnSpc>
                <a:spcPct val="100000"/>
              </a:lnSpc>
              <a:defRPr sz="1000" b="0">
                <a:solidFill>
                  <a:srgbClr val="FFFFFF"/>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451175" y="4552950"/>
            <a:ext cx="6722100" cy="238500"/>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7347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199649"/>
            <a:ext cx="6039599" cy="1004699"/>
          </a:xfrm>
          <a:prstGeom prst="rect">
            <a:avLst/>
          </a:prstGeom>
        </p:spPr>
        <p:txBody>
          <a:bodyPr/>
          <a:lstStyle>
            <a:lvl1pPr>
              <a:defRPr sz="2000" b="1">
                <a:solidFill>
                  <a:srgbClr val="20627C"/>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id="{F7492246-FEC0-A5C5-A0AB-58620F0E5577}"/>
              </a:ext>
            </a:extLst>
          </p:cNvPr>
          <p:cNvSpPr>
            <a:spLocks noGrp="1"/>
          </p:cNvSpPr>
          <p:nvPr>
            <p:ph type="pic" sz="quarter" idx="20"/>
          </p:nvPr>
        </p:nvSpPr>
        <p:spPr>
          <a:xfrm>
            <a:off x="2073339" y="1335513"/>
            <a:ext cx="4995800" cy="3228550"/>
          </a:xfrm>
          <a:prstGeom prst="rect">
            <a:avLst/>
          </a:prstGeom>
        </p:spPr>
        <p:txBody>
          <a:bodyPr/>
          <a:lstStyle/>
          <a:p>
            <a:endParaRPr lang="en-US"/>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255599" y="4715699"/>
            <a:ext cx="8832299" cy="365015"/>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1930464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pic>
        <p:nvPicPr>
          <p:cNvPr id="4" name="Google Shape;236;p36">
            <a:extLst>
              <a:ext uri="{FF2B5EF4-FFF2-40B4-BE49-F238E27FC236}">
                <a16:creationId xmlns:a16="http://schemas.microsoft.com/office/drawing/2014/main" id="{B1174D04-1CD0-FFC0-4697-43378732B713}"/>
              </a:ext>
            </a:extLst>
          </p:cNvPr>
          <p:cNvPicPr preferRelativeResize="0"/>
          <p:nvPr userDrawn="1"/>
        </p:nvPicPr>
        <p:blipFill rotWithShape="1">
          <a:blip r:embed="rId3">
            <a:alphaModFix/>
          </a:blip>
          <a:srcRect/>
          <a:stretch/>
        </p:blipFill>
        <p:spPr>
          <a:xfrm>
            <a:off x="1719288" y="1427325"/>
            <a:ext cx="5836082" cy="31256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199649"/>
            <a:ext cx="6039599" cy="1004699"/>
          </a:xfrm>
          <a:prstGeom prst="rect">
            <a:avLst/>
          </a:prstGeom>
        </p:spPr>
        <p:txBody>
          <a:bodyPr/>
          <a:lstStyle>
            <a:lvl1pPr>
              <a:defRPr sz="2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0" y="5143500"/>
            <a:ext cx="9144000" cy="259187"/>
          </a:xfrm>
          <a:prstGeom prst="rect">
            <a:avLst/>
          </a:prstGeom>
        </p:spPr>
        <p:txBody>
          <a:bodyPr tIns="91440" bIns="91440"/>
          <a:lstStyle>
            <a:lvl1pPr algn="l">
              <a:lnSpc>
                <a:spcPct val="100000"/>
              </a:lnSpc>
              <a:defRPr sz="1000" b="0">
                <a:solidFill>
                  <a:srgbClr val="FFFFFF"/>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273375" y="4647643"/>
            <a:ext cx="8727900" cy="445232"/>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66292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94"/>
        <p:cNvGrpSpPr/>
        <p:nvPr/>
      </p:nvGrpSpPr>
      <p:grpSpPr>
        <a:xfrm>
          <a:off x="0" y="0"/>
          <a:ext cx="0" cy="0"/>
          <a:chOff x="0" y="0"/>
          <a:chExt cx="0" cy="0"/>
        </a:xfrm>
      </p:grpSpPr>
      <p:cxnSp>
        <p:nvCxnSpPr>
          <p:cNvPr id="95" name="Google Shape;95;p16"/>
          <p:cNvCxnSpPr/>
          <p:nvPr/>
        </p:nvCxnSpPr>
        <p:spPr>
          <a:xfrm>
            <a:off x="459675" y="2706775"/>
            <a:ext cx="3831900" cy="11400"/>
          </a:xfrm>
          <a:prstGeom prst="straightConnector1">
            <a:avLst/>
          </a:prstGeom>
          <a:noFill/>
          <a:ln w="28575" cap="flat" cmpd="sng">
            <a:solidFill>
              <a:schemeClr val="accent1"/>
            </a:solidFill>
            <a:prstDash val="solid"/>
            <a:round/>
            <a:headEnd type="none" w="sm" len="sm"/>
            <a:tailEnd type="none" w="sm" len="sm"/>
          </a:ln>
        </p:spPr>
      </p:cxnSp>
      <p:sp>
        <p:nvSpPr>
          <p:cNvPr id="96" name="Google Shape;96;p16"/>
          <p:cNvSpPr txBox="1"/>
          <p:nvPr/>
        </p:nvSpPr>
        <p:spPr>
          <a:xfrm>
            <a:off x="459675" y="29706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97" name="Google Shape;97;p16"/>
          <p:cNvSpPr txBox="1">
            <a:spLocks noGrp="1"/>
          </p:cNvSpPr>
          <p:nvPr>
            <p:ph type="title"/>
          </p:nvPr>
        </p:nvSpPr>
        <p:spPr>
          <a:xfrm>
            <a:off x="453350" y="1107550"/>
            <a:ext cx="38319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98" name="Google Shape;98;p16"/>
          <p:cNvSpPr txBox="1">
            <a:spLocks noGrp="1"/>
          </p:cNvSpPr>
          <p:nvPr>
            <p:ph type="subTitle" idx="1"/>
          </p:nvPr>
        </p:nvSpPr>
        <p:spPr>
          <a:xfrm>
            <a:off x="453350" y="29706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99" name="Google Shape;99;p16"/>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graphicFrame>
        <p:nvGraphicFramePr>
          <p:cNvPr id="12" name="Google Shape;242;p37">
            <a:extLst>
              <a:ext uri="{FF2B5EF4-FFF2-40B4-BE49-F238E27FC236}">
                <a16:creationId xmlns:a16="http://schemas.microsoft.com/office/drawing/2014/main" id="{9506BE15-C16A-821B-0EB5-26FF803268C0}"/>
              </a:ext>
            </a:extLst>
          </p:cNvPr>
          <p:cNvGraphicFramePr/>
          <p:nvPr userDrawn="1">
            <p:extLst>
              <p:ext uri="{D42A27DB-BD31-4B8C-83A1-F6EECF244321}">
                <p14:modId xmlns:p14="http://schemas.microsoft.com/office/powerpoint/2010/main" val="4165635725"/>
              </p:ext>
            </p:extLst>
          </p:nvPr>
        </p:nvGraphicFramePr>
        <p:xfrm>
          <a:off x="571075" y="1364474"/>
          <a:ext cx="8104125" cy="3256875"/>
        </p:xfrm>
        <a:graphic>
          <a:graphicData uri="http://schemas.openxmlformats.org/drawingml/2006/table">
            <a:tbl>
              <a:tblPr>
                <a:noFill/>
                <a:tableStyleId>{AE979EBE-DF50-4D46-8B6A-861BD17C6441}</a:tableStyleId>
              </a:tblPr>
              <a:tblGrid>
                <a:gridCol w="3038425">
                  <a:extLst>
                    <a:ext uri="{9D8B030D-6E8A-4147-A177-3AD203B41FA5}">
                      <a16:colId xmlns:a16="http://schemas.microsoft.com/office/drawing/2014/main" val="20000"/>
                    </a:ext>
                  </a:extLst>
                </a:gridCol>
                <a:gridCol w="2461825">
                  <a:extLst>
                    <a:ext uri="{9D8B030D-6E8A-4147-A177-3AD203B41FA5}">
                      <a16:colId xmlns:a16="http://schemas.microsoft.com/office/drawing/2014/main" val="20001"/>
                    </a:ext>
                  </a:extLst>
                </a:gridCol>
                <a:gridCol w="2603875">
                  <a:extLst>
                    <a:ext uri="{9D8B030D-6E8A-4147-A177-3AD203B41FA5}">
                      <a16:colId xmlns:a16="http://schemas.microsoft.com/office/drawing/2014/main" val="20002"/>
                    </a:ext>
                  </a:extLst>
                </a:gridCol>
              </a:tblGrid>
              <a:tr h="522275">
                <a:tc>
                  <a:txBody>
                    <a:bodyPr/>
                    <a:lstStyle/>
                    <a:p>
                      <a:pPr marL="0" marR="0" lvl="0" indent="0" algn="ctr" rtl="0">
                        <a:lnSpc>
                          <a:spcPct val="100000"/>
                        </a:lnSpc>
                        <a:spcBef>
                          <a:spcPts val="0"/>
                        </a:spcBef>
                        <a:spcAft>
                          <a:spcPts val="0"/>
                        </a:spcAft>
                        <a:buClr>
                          <a:srgbClr val="000000"/>
                        </a:buClr>
                        <a:buSzPts val="1700"/>
                        <a:buFont typeface="Arial"/>
                        <a:buNone/>
                      </a:pPr>
                      <a:r>
                        <a:rPr lang="en" sz="2000" b="1" u="none" strike="noStrike" cap="none" dirty="0">
                          <a:solidFill>
                            <a:schemeClr val="lt1"/>
                          </a:solidFill>
                        </a:rPr>
                        <a:t>All persons</a:t>
                      </a:r>
                      <a:endParaRPr sz="2000" b="1" u="none" strike="noStrike" cap="none" dirty="0">
                        <a:solidFill>
                          <a:schemeClr val="lt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2674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 sz="2000" b="1" u="none" strike="noStrike" cap="none" dirty="0">
                          <a:solidFill>
                            <a:schemeClr val="lt1"/>
                          </a:solidFill>
                        </a:rPr>
                        <a:t>Maternal/Fetal</a:t>
                      </a:r>
                      <a:endParaRPr sz="2000" b="1" u="none" strike="noStrike" cap="none" dirty="0">
                        <a:solidFill>
                          <a:schemeClr val="lt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 sz="2000" b="1" u="none" strike="noStrike" cap="none" dirty="0">
                          <a:solidFill>
                            <a:schemeClr val="lt1"/>
                          </a:solidFill>
                        </a:rPr>
                        <a:t>Infant</a:t>
                      </a:r>
                      <a:endParaRPr sz="2000" b="1" u="none" strike="noStrike" cap="none" dirty="0">
                        <a:solidFill>
                          <a:schemeClr val="lt1"/>
                        </a:solidFill>
                      </a:endParaRPr>
                    </a:p>
                  </a:txBody>
                  <a:tcPr marL="91425" marR="91425" marT="91425" marB="91425">
                    <a:lnL w="9525" cap="flat" cmpd="sng">
                      <a:solidFill>
                        <a:srgbClr val="434343"/>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2734600">
                <a:tc>
                  <a:txBody>
                    <a:bodyPr/>
                    <a:lstStyle/>
                    <a:p>
                      <a:pPr marL="457200" marR="0" lvl="0" indent="-342900" algn="l" rtl="0">
                        <a:lnSpc>
                          <a:spcPct val="100000"/>
                        </a:lnSpc>
                        <a:spcBef>
                          <a:spcPts val="0"/>
                        </a:spcBef>
                        <a:spcAft>
                          <a:spcPts val="0"/>
                        </a:spcAft>
                        <a:buClr>
                          <a:srgbClr val="434343"/>
                        </a:buClr>
                        <a:buSzPts val="1800"/>
                        <a:buFont typeface="Arial"/>
                        <a:buChar char="●"/>
                      </a:pPr>
                      <a:r>
                        <a:rPr lang="en" sz="1800" u="none" strike="noStrike" cap="none" dirty="0">
                          <a:solidFill>
                            <a:srgbClr val="434343"/>
                          </a:solidFill>
                        </a:rPr>
                        <a:t>Transmission of syphilis in sexual networks</a:t>
                      </a:r>
                      <a:endParaRPr sz="14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Neurologic complications of syphilis (vision loss, hearing loss, etc.)</a:t>
                      </a:r>
                      <a:endParaRPr sz="14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Tertiary syphilis</a:t>
                      </a:r>
                      <a:endParaRPr sz="1400" u="none" strike="noStrike" cap="none" dirty="0">
                        <a:solidFill>
                          <a:srgbClr val="434343"/>
                        </a:solidFill>
                      </a:endParaRPr>
                    </a:p>
                  </a:txBody>
                  <a:tcPr marL="91425" marR="91425" marT="91425" marB="91425">
                    <a:lnT w="9525" cap="flat" cmpd="sng">
                      <a:solidFill>
                        <a:srgbClr val="434343"/>
                      </a:solidFill>
                      <a:prstDash val="solid"/>
                      <a:round/>
                      <a:headEnd type="none" w="sm" len="sm"/>
                      <a:tailEnd type="none" w="sm" len="sm"/>
                    </a:lnT>
                  </a:tcPr>
                </a:tc>
                <a:tc>
                  <a:txBody>
                    <a:bodyPr/>
                    <a:lstStyle/>
                    <a:p>
                      <a:pPr marL="457200" marR="0" lvl="0" indent="-342900" algn="l" rtl="0">
                        <a:lnSpc>
                          <a:spcPct val="100000"/>
                        </a:lnSpc>
                        <a:spcBef>
                          <a:spcPts val="0"/>
                        </a:spcBef>
                        <a:spcAft>
                          <a:spcPts val="0"/>
                        </a:spcAft>
                        <a:buClr>
                          <a:srgbClr val="434343"/>
                        </a:buClr>
                        <a:buSzPts val="1800"/>
                        <a:buFont typeface="Arial"/>
                        <a:buChar char="●"/>
                      </a:pPr>
                      <a:r>
                        <a:rPr lang="en" sz="1800" u="none" strike="noStrike" cap="none" dirty="0">
                          <a:solidFill>
                            <a:srgbClr val="434343"/>
                          </a:solidFill>
                        </a:rPr>
                        <a:t>Miscarriage</a:t>
                      </a:r>
                      <a:endParaRPr sz="18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Stillbirth</a:t>
                      </a:r>
                      <a:endParaRPr sz="18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Prematurity</a:t>
                      </a:r>
                      <a:endParaRPr sz="18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Low birth weight</a:t>
                      </a:r>
                      <a:endParaRPr sz="1800" u="none" strike="noStrike" cap="none" dirty="0">
                        <a:solidFill>
                          <a:srgbClr val="434343"/>
                        </a:solidFill>
                      </a:endParaRPr>
                    </a:p>
                  </a:txBody>
                  <a:tcPr marL="91425" marR="91425" marT="91425" marB="91425">
                    <a:lnT w="9525" cap="flat" cmpd="sng">
                      <a:solidFill>
                        <a:srgbClr val="434343"/>
                      </a:solidFill>
                      <a:prstDash val="solid"/>
                      <a:round/>
                      <a:headEnd type="none" w="sm" len="sm"/>
                      <a:tailEnd type="none" w="sm" len="sm"/>
                    </a:lnT>
                  </a:tcPr>
                </a:tc>
                <a:tc>
                  <a:txBody>
                    <a:bodyPr/>
                    <a:lstStyle/>
                    <a:p>
                      <a:pPr marL="457200" marR="0" lvl="0" indent="-342900" algn="l" rtl="0">
                        <a:lnSpc>
                          <a:spcPct val="100000"/>
                        </a:lnSpc>
                        <a:spcBef>
                          <a:spcPts val="0"/>
                        </a:spcBef>
                        <a:spcAft>
                          <a:spcPts val="0"/>
                        </a:spcAft>
                        <a:buClr>
                          <a:srgbClr val="434343"/>
                        </a:buClr>
                        <a:buSzPts val="1800"/>
                        <a:buFont typeface="Arial"/>
                        <a:buChar char="●"/>
                      </a:pPr>
                      <a:r>
                        <a:rPr lang="en" sz="1800" u="none" strike="noStrike" cap="none" dirty="0">
                          <a:solidFill>
                            <a:srgbClr val="434343"/>
                          </a:solidFill>
                        </a:rPr>
                        <a:t>Physical and developmental disabilities</a:t>
                      </a:r>
                      <a:endParaRPr sz="18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Death</a:t>
                      </a:r>
                      <a:endParaRPr sz="1800" u="none" strike="noStrike" cap="none" dirty="0">
                        <a:solidFill>
                          <a:srgbClr val="434343"/>
                        </a:solidFill>
                      </a:endParaRPr>
                    </a:p>
                  </a:txBody>
                  <a:tcPr marL="91425" marR="91425" marT="91425" marB="91425">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431650"/>
            <a:ext cx="6192900" cy="605975"/>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0" y="5143500"/>
            <a:ext cx="9144000" cy="259187"/>
          </a:xfrm>
          <a:prstGeom prst="rect">
            <a:avLst/>
          </a:prstGeom>
        </p:spPr>
        <p:txBody>
          <a:bodyPr tIns="91440" bIns="91440"/>
          <a:lstStyle>
            <a:lvl1pPr algn="l">
              <a:lnSpc>
                <a:spcPct val="100000"/>
              </a:lnSpc>
              <a:defRPr sz="1000" b="0">
                <a:solidFill>
                  <a:srgbClr val="FFFFFF"/>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118125" y="4620550"/>
            <a:ext cx="8832300" cy="522950"/>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2242932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431650"/>
            <a:ext cx="6192900" cy="605975"/>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421049" y="1169575"/>
            <a:ext cx="3984251" cy="3477900"/>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7" name="Picture Placeholder 6">
            <a:extLst>
              <a:ext uri="{FF2B5EF4-FFF2-40B4-BE49-F238E27FC236}">
                <a16:creationId xmlns:a16="http://schemas.microsoft.com/office/drawing/2014/main" id="{A0457EB3-61E8-A581-F0AE-52D25C2AEADF}"/>
              </a:ext>
            </a:extLst>
          </p:cNvPr>
          <p:cNvSpPr>
            <a:spLocks noGrp="1"/>
          </p:cNvSpPr>
          <p:nvPr>
            <p:ph type="pic" sz="quarter" idx="20"/>
          </p:nvPr>
        </p:nvSpPr>
        <p:spPr>
          <a:xfrm>
            <a:off x="4572000" y="1335174"/>
            <a:ext cx="4183124" cy="2943676"/>
          </a:xfrm>
          <a:prstGeom prst="rect">
            <a:avLst/>
          </a:prstGeom>
        </p:spPr>
        <p:txBody>
          <a:bodyPr/>
          <a:lstStyle/>
          <a:p>
            <a:endParaRPr lang="en-US"/>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153899" y="4701425"/>
            <a:ext cx="8814300" cy="442075"/>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30883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9D1F60"/>
        </a:solidFill>
        <a:effectLst/>
      </p:bgPr>
    </p:bg>
    <p:spTree>
      <p:nvGrpSpPr>
        <p:cNvPr id="1" name="Shape 34"/>
        <p:cNvGrpSpPr/>
        <p:nvPr/>
      </p:nvGrpSpPr>
      <p:grpSpPr>
        <a:xfrm>
          <a:off x="0" y="0"/>
          <a:ext cx="0" cy="0"/>
          <a:chOff x="0" y="0"/>
          <a:chExt cx="0" cy="0"/>
        </a:xfrm>
      </p:grpSpPr>
      <p:sp>
        <p:nvSpPr>
          <p:cNvPr id="2" name="Title 1">
            <a:extLst>
              <a:ext uri="{FF2B5EF4-FFF2-40B4-BE49-F238E27FC236}">
                <a16:creationId xmlns:a16="http://schemas.microsoft.com/office/drawing/2014/main" id="{7E6846D6-A4FE-9143-D5CE-0BAFF5A51238}"/>
              </a:ext>
            </a:extLst>
          </p:cNvPr>
          <p:cNvSpPr>
            <a:spLocks noGrp="1"/>
          </p:cNvSpPr>
          <p:nvPr>
            <p:ph type="title"/>
          </p:nvPr>
        </p:nvSpPr>
        <p:spPr>
          <a:xfrm>
            <a:off x="1404350" y="1758151"/>
            <a:ext cx="6609300" cy="2285700"/>
          </a:xfrm>
          <a:prstGeom prst="rect">
            <a:avLst/>
          </a:prstGeom>
        </p:spPr>
        <p:txBody>
          <a:bodyPr tIns="91440" bIns="91440"/>
          <a:lstStyle>
            <a:lvl1pPr algn="ctr">
              <a:defRPr sz="30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765959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431650"/>
            <a:ext cx="6192900" cy="605975"/>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576525" y="1355650"/>
            <a:ext cx="7358400" cy="2757300"/>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986760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431650"/>
            <a:ext cx="6192900" cy="605975"/>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397750" y="1105976"/>
            <a:ext cx="7722299" cy="3130500"/>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382500" y="4701425"/>
            <a:ext cx="8761500" cy="442075"/>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3773819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pic>
        <p:nvPicPr>
          <p:cNvPr id="3" name="Google Shape;289;p44">
            <a:extLst>
              <a:ext uri="{FF2B5EF4-FFF2-40B4-BE49-F238E27FC236}">
                <a16:creationId xmlns:a16="http://schemas.microsoft.com/office/drawing/2014/main" id="{93BEF68B-0824-67C9-8861-9687E35EBAD2}"/>
              </a:ext>
            </a:extLst>
          </p:cNvPr>
          <p:cNvPicPr preferRelativeResize="0"/>
          <p:nvPr userDrawn="1"/>
        </p:nvPicPr>
        <p:blipFill rotWithShape="1">
          <a:blip r:embed="rId3">
            <a:alphaModFix/>
          </a:blip>
          <a:srcRect/>
          <a:stretch/>
        </p:blipFill>
        <p:spPr>
          <a:xfrm>
            <a:off x="6266850" y="1416300"/>
            <a:ext cx="2087224" cy="21421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397750" y="499900"/>
            <a:ext cx="6221550" cy="801900"/>
          </a:xfrm>
          <a:prstGeom prst="rect">
            <a:avLst/>
          </a:prstGeom>
        </p:spPr>
        <p:txBody>
          <a:bodyPr/>
          <a:lstStyle>
            <a:lvl1pPr>
              <a:defRPr sz="28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636725" y="1483324"/>
            <a:ext cx="5333100" cy="2907900"/>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406900" y="4552850"/>
            <a:ext cx="8317500" cy="455400"/>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1735240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pic>
        <p:nvPicPr>
          <p:cNvPr id="4" name="Google Shape;308;p47">
            <a:extLst>
              <a:ext uri="{FF2B5EF4-FFF2-40B4-BE49-F238E27FC236}">
                <a16:creationId xmlns:a16="http://schemas.microsoft.com/office/drawing/2014/main" id="{07939EE0-C13E-78DA-89B8-3298605447F1}"/>
              </a:ext>
            </a:extLst>
          </p:cNvPr>
          <p:cNvPicPr preferRelativeResize="0"/>
          <p:nvPr userDrawn="1"/>
        </p:nvPicPr>
        <p:blipFill rotWithShape="1">
          <a:blip r:embed="rId3">
            <a:alphaModFix/>
          </a:blip>
          <a:srcRect/>
          <a:stretch/>
        </p:blipFill>
        <p:spPr>
          <a:xfrm>
            <a:off x="6146925" y="1680150"/>
            <a:ext cx="2165950" cy="1941479"/>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397750" y="296549"/>
            <a:ext cx="6154450" cy="1191899"/>
          </a:xfrm>
          <a:prstGeom prst="rect">
            <a:avLst/>
          </a:prstGeom>
        </p:spPr>
        <p:txBody>
          <a:bodyPr/>
          <a:lstStyle>
            <a:lvl1pPr>
              <a:defRPr sz="28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576524" y="1559850"/>
            <a:ext cx="5570399" cy="3358500"/>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38196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397749" y="392854"/>
            <a:ext cx="6275099" cy="830400"/>
          </a:xfrm>
          <a:prstGeom prst="rect">
            <a:avLst/>
          </a:prstGeom>
        </p:spPr>
        <p:txBody>
          <a:bodyPr/>
          <a:lstStyle>
            <a:lvl1pPr>
              <a:defRPr sz="28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291200" y="1109824"/>
            <a:ext cx="5644800" cy="3611399"/>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0" name="Picture Placeholder 9">
            <a:extLst>
              <a:ext uri="{FF2B5EF4-FFF2-40B4-BE49-F238E27FC236}">
                <a16:creationId xmlns:a16="http://schemas.microsoft.com/office/drawing/2014/main" id="{03820118-5777-0E8D-A8D8-A75BF0ABB8E6}"/>
              </a:ext>
            </a:extLst>
          </p:cNvPr>
          <p:cNvSpPr>
            <a:spLocks noGrp="1"/>
          </p:cNvSpPr>
          <p:nvPr>
            <p:ph type="pic" sz="quarter" idx="12"/>
          </p:nvPr>
        </p:nvSpPr>
        <p:spPr>
          <a:xfrm>
            <a:off x="5935663" y="1276040"/>
            <a:ext cx="2757487" cy="2160898"/>
          </a:xfrm>
          <a:prstGeom prst="rect">
            <a:avLst/>
          </a:prstGeom>
        </p:spPr>
        <p:txBody>
          <a:bodyPr/>
          <a:lstStyle/>
          <a:p>
            <a:endParaRPr lang="en-US"/>
          </a:p>
        </p:txBody>
      </p:sp>
      <p:sp>
        <p:nvSpPr>
          <p:cNvPr id="13" name="Text Placeholder 12">
            <a:extLst>
              <a:ext uri="{FF2B5EF4-FFF2-40B4-BE49-F238E27FC236}">
                <a16:creationId xmlns:a16="http://schemas.microsoft.com/office/drawing/2014/main" id="{8328364B-2040-5400-9401-2FF50CA2681D}"/>
              </a:ext>
            </a:extLst>
          </p:cNvPr>
          <p:cNvSpPr>
            <a:spLocks noGrp="1"/>
          </p:cNvSpPr>
          <p:nvPr>
            <p:ph type="body" sz="quarter" idx="13"/>
          </p:nvPr>
        </p:nvSpPr>
        <p:spPr>
          <a:xfrm>
            <a:off x="397749" y="4670278"/>
            <a:ext cx="8512576" cy="398097"/>
          </a:xfrm>
          <a:prstGeom prst="rect">
            <a:avLst/>
          </a:prstGeom>
        </p:spPr>
        <p:txBody>
          <a:bodyPr/>
          <a:lstStyle>
            <a:lvl1pPr>
              <a:defRPr sz="1000"/>
            </a:lvl1pPr>
          </a:lstStyle>
          <a:p>
            <a:pPr lvl="0"/>
            <a:endParaRPr lang="en-US" dirty="0"/>
          </a:p>
        </p:txBody>
      </p:sp>
    </p:spTree>
    <p:extLst>
      <p:ext uri="{BB962C8B-B14F-4D97-AF65-F5344CB8AC3E}">
        <p14:creationId xmlns:p14="http://schemas.microsoft.com/office/powerpoint/2010/main" val="3542098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grpSp>
        <p:nvGrpSpPr>
          <p:cNvPr id="3" name="Google Shape;339;p52">
            <a:extLst>
              <a:ext uri="{FF2B5EF4-FFF2-40B4-BE49-F238E27FC236}">
                <a16:creationId xmlns:a16="http://schemas.microsoft.com/office/drawing/2014/main" id="{E3AE74FB-ED54-FD81-D212-85E4BED4B0A5}"/>
              </a:ext>
            </a:extLst>
          </p:cNvPr>
          <p:cNvGrpSpPr/>
          <p:nvPr userDrawn="1"/>
        </p:nvGrpSpPr>
        <p:grpSpPr>
          <a:xfrm>
            <a:off x="2740263" y="1582330"/>
            <a:ext cx="3358523" cy="3340690"/>
            <a:chOff x="2840445" y="1436894"/>
            <a:chExt cx="3358523" cy="3340690"/>
          </a:xfrm>
        </p:grpSpPr>
        <p:sp>
          <p:nvSpPr>
            <p:cNvPr id="4" name="Google Shape;340;p52">
              <a:extLst>
                <a:ext uri="{FF2B5EF4-FFF2-40B4-BE49-F238E27FC236}">
                  <a16:creationId xmlns:a16="http://schemas.microsoft.com/office/drawing/2014/main" id="{32FB71D7-319B-A0E6-14F1-FC32BF3CBC5E}"/>
                </a:ext>
              </a:extLst>
            </p:cNvPr>
            <p:cNvSpPr/>
            <p:nvPr/>
          </p:nvSpPr>
          <p:spPr>
            <a:xfrm rot="-472807">
              <a:off x="3062177" y="2741118"/>
              <a:ext cx="1302175" cy="1956439"/>
            </a:xfrm>
            <a:custGeom>
              <a:avLst/>
              <a:gdLst/>
              <a:ahLst/>
              <a:cxnLst/>
              <a:rect l="l" t="t" r="r" b="b"/>
              <a:pathLst>
                <a:path w="362" h="546" extrusionOk="0">
                  <a:moveTo>
                    <a:pt x="269" y="425"/>
                  </a:moveTo>
                  <a:cubicBezTo>
                    <a:pt x="269" y="361"/>
                    <a:pt x="307" y="305"/>
                    <a:pt x="362" y="279"/>
                  </a:cubicBezTo>
                  <a:cubicBezTo>
                    <a:pt x="326" y="264"/>
                    <a:pt x="297" y="235"/>
                    <a:pt x="280" y="199"/>
                  </a:cubicBezTo>
                  <a:cubicBezTo>
                    <a:pt x="271" y="179"/>
                    <a:pt x="266" y="157"/>
                    <a:pt x="266" y="133"/>
                  </a:cubicBezTo>
                  <a:cubicBezTo>
                    <a:pt x="266" y="133"/>
                    <a:pt x="266" y="133"/>
                    <a:pt x="266" y="133"/>
                  </a:cubicBezTo>
                  <a:cubicBezTo>
                    <a:pt x="266" y="60"/>
                    <a:pt x="207" y="0"/>
                    <a:pt x="133" y="0"/>
                  </a:cubicBezTo>
                  <a:cubicBezTo>
                    <a:pt x="60" y="0"/>
                    <a:pt x="0" y="60"/>
                    <a:pt x="0" y="133"/>
                  </a:cubicBezTo>
                  <a:cubicBezTo>
                    <a:pt x="0" y="133"/>
                    <a:pt x="0" y="133"/>
                    <a:pt x="0" y="133"/>
                  </a:cubicBezTo>
                  <a:cubicBezTo>
                    <a:pt x="0" y="171"/>
                    <a:pt x="5" y="207"/>
                    <a:pt x="14" y="241"/>
                  </a:cubicBezTo>
                  <a:cubicBezTo>
                    <a:pt x="44" y="357"/>
                    <a:pt x="121" y="453"/>
                    <a:pt x="224" y="508"/>
                  </a:cubicBezTo>
                  <a:cubicBezTo>
                    <a:pt x="255" y="525"/>
                    <a:pt x="289" y="538"/>
                    <a:pt x="324" y="546"/>
                  </a:cubicBezTo>
                  <a:cubicBezTo>
                    <a:pt x="290" y="517"/>
                    <a:pt x="269" y="474"/>
                    <a:pt x="269" y="425"/>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5" name="Google Shape;341;p52">
              <a:extLst>
                <a:ext uri="{FF2B5EF4-FFF2-40B4-BE49-F238E27FC236}">
                  <a16:creationId xmlns:a16="http://schemas.microsoft.com/office/drawing/2014/main" id="{27BAD3B4-89AA-63DA-B46D-78AFEE984B5B}"/>
                </a:ext>
              </a:extLst>
            </p:cNvPr>
            <p:cNvSpPr/>
            <p:nvPr/>
          </p:nvSpPr>
          <p:spPr>
            <a:xfrm rot="-472805">
              <a:off x="4673835" y="1516591"/>
              <a:ext cx="1295117" cy="1923971"/>
            </a:xfrm>
            <a:custGeom>
              <a:avLst/>
              <a:gdLst/>
              <a:ahLst/>
              <a:cxnLst/>
              <a:rect l="l" t="t" r="r" b="b"/>
              <a:pathLst>
                <a:path w="360" h="537" extrusionOk="0">
                  <a:moveTo>
                    <a:pt x="359" y="396"/>
                  </a:moveTo>
                  <a:cubicBezTo>
                    <a:pt x="358" y="361"/>
                    <a:pt x="353" y="326"/>
                    <a:pt x="343" y="293"/>
                  </a:cubicBezTo>
                  <a:cubicBezTo>
                    <a:pt x="313" y="188"/>
                    <a:pt x="243" y="99"/>
                    <a:pt x="151" y="44"/>
                  </a:cubicBezTo>
                  <a:cubicBezTo>
                    <a:pt x="118" y="25"/>
                    <a:pt x="82" y="10"/>
                    <a:pt x="45" y="0"/>
                  </a:cubicBezTo>
                  <a:cubicBezTo>
                    <a:pt x="77" y="29"/>
                    <a:pt x="97" y="71"/>
                    <a:pt x="97" y="118"/>
                  </a:cubicBezTo>
                  <a:cubicBezTo>
                    <a:pt x="97" y="184"/>
                    <a:pt x="57" y="241"/>
                    <a:pt x="0" y="266"/>
                  </a:cubicBezTo>
                  <a:cubicBezTo>
                    <a:pt x="3" y="267"/>
                    <a:pt x="5" y="268"/>
                    <a:pt x="8" y="269"/>
                  </a:cubicBezTo>
                  <a:cubicBezTo>
                    <a:pt x="38" y="285"/>
                    <a:pt x="63" y="311"/>
                    <a:pt x="78" y="342"/>
                  </a:cubicBezTo>
                  <a:cubicBezTo>
                    <a:pt x="87" y="361"/>
                    <a:pt x="92" y="382"/>
                    <a:pt x="93" y="404"/>
                  </a:cubicBezTo>
                  <a:cubicBezTo>
                    <a:pt x="93" y="404"/>
                    <a:pt x="93" y="404"/>
                    <a:pt x="93" y="404"/>
                  </a:cubicBezTo>
                  <a:cubicBezTo>
                    <a:pt x="93" y="478"/>
                    <a:pt x="153" y="537"/>
                    <a:pt x="226" y="537"/>
                  </a:cubicBezTo>
                  <a:cubicBezTo>
                    <a:pt x="299" y="537"/>
                    <a:pt x="358" y="479"/>
                    <a:pt x="360" y="407"/>
                  </a:cubicBezTo>
                  <a:cubicBezTo>
                    <a:pt x="360" y="406"/>
                    <a:pt x="360" y="405"/>
                    <a:pt x="360" y="404"/>
                  </a:cubicBezTo>
                  <a:cubicBezTo>
                    <a:pt x="360" y="401"/>
                    <a:pt x="360" y="399"/>
                    <a:pt x="359" y="39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7" name="Google Shape;342;p52">
              <a:extLst>
                <a:ext uri="{FF2B5EF4-FFF2-40B4-BE49-F238E27FC236}">
                  <a16:creationId xmlns:a16="http://schemas.microsoft.com/office/drawing/2014/main" id="{E8A4BC79-B5F0-E9B2-49C1-8BEC79E8C55E}"/>
                </a:ext>
              </a:extLst>
            </p:cNvPr>
            <p:cNvSpPr/>
            <p:nvPr/>
          </p:nvSpPr>
          <p:spPr>
            <a:xfrm rot="-472805">
              <a:off x="2919561" y="1655869"/>
              <a:ext cx="1964908" cy="1289471"/>
            </a:xfrm>
            <a:custGeom>
              <a:avLst/>
              <a:gdLst/>
              <a:ahLst/>
              <a:cxnLst/>
              <a:rect l="l" t="t" r="r" b="b"/>
              <a:pathLst>
                <a:path w="546" h="360" extrusionOk="0">
                  <a:moveTo>
                    <a:pt x="417" y="0"/>
                  </a:moveTo>
                  <a:cubicBezTo>
                    <a:pt x="416" y="0"/>
                    <a:pt x="416" y="0"/>
                    <a:pt x="416" y="0"/>
                  </a:cubicBezTo>
                  <a:cubicBezTo>
                    <a:pt x="415" y="0"/>
                    <a:pt x="414" y="0"/>
                    <a:pt x="413" y="0"/>
                  </a:cubicBezTo>
                  <a:cubicBezTo>
                    <a:pt x="413" y="0"/>
                    <a:pt x="413" y="0"/>
                    <a:pt x="412" y="0"/>
                  </a:cubicBezTo>
                  <a:cubicBezTo>
                    <a:pt x="412" y="0"/>
                    <a:pt x="412" y="0"/>
                    <a:pt x="411" y="0"/>
                  </a:cubicBezTo>
                  <a:cubicBezTo>
                    <a:pt x="375" y="0"/>
                    <a:pt x="340" y="5"/>
                    <a:pt x="306" y="13"/>
                  </a:cubicBezTo>
                  <a:cubicBezTo>
                    <a:pt x="179" y="45"/>
                    <a:pt x="75" y="135"/>
                    <a:pt x="23" y="252"/>
                  </a:cubicBezTo>
                  <a:cubicBezTo>
                    <a:pt x="13" y="273"/>
                    <a:pt x="6" y="295"/>
                    <a:pt x="0" y="317"/>
                  </a:cubicBezTo>
                  <a:cubicBezTo>
                    <a:pt x="29" y="285"/>
                    <a:pt x="72" y="264"/>
                    <a:pt x="119" y="264"/>
                  </a:cubicBezTo>
                  <a:cubicBezTo>
                    <a:pt x="185" y="264"/>
                    <a:pt x="241" y="304"/>
                    <a:pt x="266" y="360"/>
                  </a:cubicBezTo>
                  <a:cubicBezTo>
                    <a:pt x="282" y="324"/>
                    <a:pt x="311" y="296"/>
                    <a:pt x="347" y="280"/>
                  </a:cubicBezTo>
                  <a:cubicBezTo>
                    <a:pt x="367" y="271"/>
                    <a:pt x="388" y="266"/>
                    <a:pt x="411" y="266"/>
                  </a:cubicBezTo>
                  <a:cubicBezTo>
                    <a:pt x="413" y="266"/>
                    <a:pt x="414" y="266"/>
                    <a:pt x="416" y="267"/>
                  </a:cubicBezTo>
                  <a:cubicBezTo>
                    <a:pt x="416" y="266"/>
                    <a:pt x="416" y="266"/>
                    <a:pt x="416" y="266"/>
                  </a:cubicBezTo>
                  <a:cubicBezTo>
                    <a:pt x="488" y="265"/>
                    <a:pt x="546" y="206"/>
                    <a:pt x="546" y="133"/>
                  </a:cubicBezTo>
                  <a:cubicBezTo>
                    <a:pt x="546" y="61"/>
                    <a:pt x="489" y="2"/>
                    <a:pt x="417"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9" name="Google Shape;343;p52">
              <a:extLst>
                <a:ext uri="{FF2B5EF4-FFF2-40B4-BE49-F238E27FC236}">
                  <a16:creationId xmlns:a16="http://schemas.microsoft.com/office/drawing/2014/main" id="{B600BE4B-96B3-078A-AC34-8942ECB197B8}"/>
                </a:ext>
              </a:extLst>
            </p:cNvPr>
            <p:cNvSpPr/>
            <p:nvPr/>
          </p:nvSpPr>
          <p:spPr>
            <a:xfrm rot="-472806">
              <a:off x="4168679" y="3245412"/>
              <a:ext cx="1950086" cy="1304292"/>
            </a:xfrm>
            <a:custGeom>
              <a:avLst/>
              <a:gdLst/>
              <a:ahLst/>
              <a:cxnLst/>
              <a:rect l="l" t="t" r="r" b="b"/>
              <a:pathLst>
                <a:path w="542" h="364" extrusionOk="0">
                  <a:moveTo>
                    <a:pt x="420" y="93"/>
                  </a:moveTo>
                  <a:cubicBezTo>
                    <a:pt x="356" y="93"/>
                    <a:pt x="300" y="55"/>
                    <a:pt x="275" y="0"/>
                  </a:cubicBezTo>
                  <a:cubicBezTo>
                    <a:pt x="259" y="36"/>
                    <a:pt x="231" y="66"/>
                    <a:pt x="196" y="82"/>
                  </a:cubicBezTo>
                  <a:cubicBezTo>
                    <a:pt x="177" y="91"/>
                    <a:pt x="155" y="96"/>
                    <a:pt x="133" y="97"/>
                  </a:cubicBezTo>
                  <a:cubicBezTo>
                    <a:pt x="133" y="97"/>
                    <a:pt x="133" y="97"/>
                    <a:pt x="133" y="97"/>
                  </a:cubicBezTo>
                  <a:cubicBezTo>
                    <a:pt x="59" y="97"/>
                    <a:pt x="0" y="157"/>
                    <a:pt x="0" y="230"/>
                  </a:cubicBezTo>
                  <a:cubicBezTo>
                    <a:pt x="0" y="303"/>
                    <a:pt x="58" y="363"/>
                    <a:pt x="131" y="364"/>
                  </a:cubicBezTo>
                  <a:cubicBezTo>
                    <a:pt x="132" y="364"/>
                    <a:pt x="132" y="364"/>
                    <a:pt x="133" y="364"/>
                  </a:cubicBezTo>
                  <a:cubicBezTo>
                    <a:pt x="135" y="364"/>
                    <a:pt x="138" y="364"/>
                    <a:pt x="140" y="363"/>
                  </a:cubicBezTo>
                  <a:cubicBezTo>
                    <a:pt x="176" y="362"/>
                    <a:pt x="210" y="357"/>
                    <a:pt x="243" y="348"/>
                  </a:cubicBezTo>
                  <a:cubicBezTo>
                    <a:pt x="368" y="313"/>
                    <a:pt x="469" y="223"/>
                    <a:pt x="520" y="105"/>
                  </a:cubicBezTo>
                  <a:cubicBezTo>
                    <a:pt x="529" y="84"/>
                    <a:pt x="536" y="61"/>
                    <a:pt x="542" y="37"/>
                  </a:cubicBezTo>
                  <a:cubicBezTo>
                    <a:pt x="513" y="71"/>
                    <a:pt x="469" y="93"/>
                    <a:pt x="420" y="9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1" name="Google Shape;344;p52">
              <a:extLst>
                <a:ext uri="{FF2B5EF4-FFF2-40B4-BE49-F238E27FC236}">
                  <a16:creationId xmlns:a16="http://schemas.microsoft.com/office/drawing/2014/main" id="{400A7667-DF67-0858-E05F-0B144D4F0713}"/>
                </a:ext>
              </a:extLst>
            </p:cNvPr>
            <p:cNvSpPr/>
            <p:nvPr/>
          </p:nvSpPr>
          <p:spPr>
            <a:xfrm rot="-472988">
              <a:off x="4045964" y="1703782"/>
              <a:ext cx="708697" cy="701739"/>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2" name="Google Shape;345;p52">
              <a:extLst>
                <a:ext uri="{FF2B5EF4-FFF2-40B4-BE49-F238E27FC236}">
                  <a16:creationId xmlns:a16="http://schemas.microsoft.com/office/drawing/2014/main" id="{C7E69AAD-5FA2-99B7-CEA5-4341266AF898}"/>
                </a:ext>
              </a:extLst>
            </p:cNvPr>
            <p:cNvSpPr/>
            <p:nvPr/>
          </p:nvSpPr>
          <p:spPr>
            <a:xfrm rot="-472498">
              <a:off x="4304603" y="3809395"/>
              <a:ext cx="705049" cy="702333"/>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4" name="Google Shape;346;p52">
              <a:extLst>
                <a:ext uri="{FF2B5EF4-FFF2-40B4-BE49-F238E27FC236}">
                  <a16:creationId xmlns:a16="http://schemas.microsoft.com/office/drawing/2014/main" id="{85A91773-4C78-2601-4D9E-C0D7659298FB}"/>
                </a:ext>
              </a:extLst>
            </p:cNvPr>
            <p:cNvSpPr/>
            <p:nvPr/>
          </p:nvSpPr>
          <p:spPr>
            <a:xfrm rot="-472498">
              <a:off x="3114208" y="2874034"/>
              <a:ext cx="705049" cy="702333"/>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5" name="Google Shape;347;p52">
              <a:extLst>
                <a:ext uri="{FF2B5EF4-FFF2-40B4-BE49-F238E27FC236}">
                  <a16:creationId xmlns:a16="http://schemas.microsoft.com/office/drawing/2014/main" id="{3FDA6327-24C4-64E7-6DBA-FDDA811F45B2}"/>
                </a:ext>
              </a:extLst>
            </p:cNvPr>
            <p:cNvSpPr/>
            <p:nvPr/>
          </p:nvSpPr>
          <p:spPr>
            <a:xfrm rot="-472988">
              <a:off x="5209654" y="2605792"/>
              <a:ext cx="708697" cy="702333"/>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grpSp>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pic>
        <p:nvPicPr>
          <p:cNvPr id="16" name="Google Shape;352;p52">
            <a:extLst>
              <a:ext uri="{FF2B5EF4-FFF2-40B4-BE49-F238E27FC236}">
                <a16:creationId xmlns:a16="http://schemas.microsoft.com/office/drawing/2014/main" id="{323464B7-A898-873E-DF55-740E793F7A5E}"/>
              </a:ext>
            </a:extLst>
          </p:cNvPr>
          <p:cNvPicPr preferRelativeResize="0"/>
          <p:nvPr userDrawn="1"/>
        </p:nvPicPr>
        <p:blipFill rotWithShape="1">
          <a:blip r:embed="rId3">
            <a:alphaModFix/>
          </a:blip>
          <a:srcRect/>
          <a:stretch/>
        </p:blipFill>
        <p:spPr>
          <a:xfrm>
            <a:off x="5265015" y="2909170"/>
            <a:ext cx="405620" cy="405619"/>
          </a:xfrm>
          <a:prstGeom prst="rect">
            <a:avLst/>
          </a:prstGeom>
          <a:noFill/>
          <a:ln>
            <a:noFill/>
          </a:ln>
        </p:spPr>
      </p:pic>
      <p:pic>
        <p:nvPicPr>
          <p:cNvPr id="17" name="Google Shape;353;p52">
            <a:extLst>
              <a:ext uri="{FF2B5EF4-FFF2-40B4-BE49-F238E27FC236}">
                <a16:creationId xmlns:a16="http://schemas.microsoft.com/office/drawing/2014/main" id="{2C865D7F-CB0C-25A3-9AF3-2E34D1961737}"/>
              </a:ext>
            </a:extLst>
          </p:cNvPr>
          <p:cNvPicPr preferRelativeResize="0"/>
          <p:nvPr userDrawn="1"/>
        </p:nvPicPr>
        <p:blipFill rotWithShape="1">
          <a:blip r:embed="rId4">
            <a:alphaModFix/>
          </a:blip>
          <a:srcRect/>
          <a:stretch/>
        </p:blipFill>
        <p:spPr>
          <a:xfrm>
            <a:off x="4369834" y="4088405"/>
            <a:ext cx="376647" cy="405619"/>
          </a:xfrm>
          <a:prstGeom prst="rect">
            <a:avLst/>
          </a:prstGeom>
          <a:noFill/>
          <a:ln>
            <a:noFill/>
          </a:ln>
        </p:spPr>
      </p:pic>
      <p:pic>
        <p:nvPicPr>
          <p:cNvPr id="18" name="Google Shape;354;p52">
            <a:extLst>
              <a:ext uri="{FF2B5EF4-FFF2-40B4-BE49-F238E27FC236}">
                <a16:creationId xmlns:a16="http://schemas.microsoft.com/office/drawing/2014/main" id="{328283C3-6C8C-3879-F2A8-3A800DDE2880}"/>
              </a:ext>
            </a:extLst>
          </p:cNvPr>
          <p:cNvPicPr preferRelativeResize="0"/>
          <p:nvPr userDrawn="1"/>
        </p:nvPicPr>
        <p:blipFill rotWithShape="1">
          <a:blip r:embed="rId5">
            <a:alphaModFix/>
          </a:blip>
          <a:srcRect/>
          <a:stretch/>
        </p:blipFill>
        <p:spPr>
          <a:xfrm>
            <a:off x="4110625" y="2021250"/>
            <a:ext cx="402986" cy="405619"/>
          </a:xfrm>
          <a:prstGeom prst="rect">
            <a:avLst/>
          </a:prstGeom>
          <a:noFill/>
          <a:ln>
            <a:noFill/>
          </a:ln>
        </p:spPr>
      </p:pic>
      <p:pic>
        <p:nvPicPr>
          <p:cNvPr id="19" name="Google Shape;355;p52">
            <a:extLst>
              <a:ext uri="{FF2B5EF4-FFF2-40B4-BE49-F238E27FC236}">
                <a16:creationId xmlns:a16="http://schemas.microsoft.com/office/drawing/2014/main" id="{0EBA6E82-45A9-5342-A43A-5E7C521567B0}"/>
              </a:ext>
            </a:extLst>
          </p:cNvPr>
          <p:cNvPicPr preferRelativeResize="0"/>
          <p:nvPr userDrawn="1"/>
        </p:nvPicPr>
        <p:blipFill rotWithShape="1">
          <a:blip r:embed="rId6">
            <a:alphaModFix/>
          </a:blip>
          <a:srcRect/>
          <a:stretch/>
        </p:blipFill>
        <p:spPr>
          <a:xfrm>
            <a:off x="3159913" y="3143629"/>
            <a:ext cx="405620" cy="405619"/>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397749" y="392854"/>
            <a:ext cx="6275099" cy="830400"/>
          </a:xfrm>
          <a:prstGeom prst="rect">
            <a:avLst/>
          </a:prstGeom>
        </p:spPr>
        <p:txBody>
          <a:bodyPr/>
          <a:lstStyle>
            <a:lvl1pPr>
              <a:defRPr sz="28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102376" y="1712713"/>
            <a:ext cx="2667492" cy="1022700"/>
          </a:xfrm>
          <a:prstGeom prst="rect">
            <a:avLst/>
          </a:prstGeom>
        </p:spPr>
        <p:txBody>
          <a:bodyPr tIns="91440" bIns="91440"/>
          <a:lstStyle>
            <a:lvl1pPr algn="r">
              <a:lnSpc>
                <a:spcPct val="100000"/>
              </a:lnSpc>
              <a:defRPr sz="1700" b="1">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3" name="Text Placeholder 12">
            <a:extLst>
              <a:ext uri="{FF2B5EF4-FFF2-40B4-BE49-F238E27FC236}">
                <a16:creationId xmlns:a16="http://schemas.microsoft.com/office/drawing/2014/main" id="{8328364B-2040-5400-9401-2FF50CA2681D}"/>
              </a:ext>
            </a:extLst>
          </p:cNvPr>
          <p:cNvSpPr>
            <a:spLocks noGrp="1"/>
          </p:cNvSpPr>
          <p:nvPr>
            <p:ph type="body" sz="quarter" idx="13"/>
          </p:nvPr>
        </p:nvSpPr>
        <p:spPr>
          <a:xfrm>
            <a:off x="413989" y="3500859"/>
            <a:ext cx="2355880" cy="587545"/>
          </a:xfrm>
          <a:prstGeom prst="rect">
            <a:avLst/>
          </a:prstGeom>
        </p:spPr>
        <p:txBody>
          <a:bodyPr/>
          <a:lstStyle>
            <a:lvl1pPr algn="r">
              <a:defRPr sz="1600" b="1">
                <a:solidFill>
                  <a:srgbClr val="434343"/>
                </a:solidFill>
              </a:defRPr>
            </a:lvl1pPr>
          </a:lstStyle>
          <a:p>
            <a:pPr lvl="0"/>
            <a:endParaRPr lang="en-US" dirty="0"/>
          </a:p>
        </p:txBody>
      </p:sp>
      <p:sp>
        <p:nvSpPr>
          <p:cNvPr id="26" name="Text Placeholder 25">
            <a:extLst>
              <a:ext uri="{FF2B5EF4-FFF2-40B4-BE49-F238E27FC236}">
                <a16:creationId xmlns:a16="http://schemas.microsoft.com/office/drawing/2014/main" id="{FF44C48C-A011-139F-4E61-5291417B3450}"/>
              </a:ext>
            </a:extLst>
          </p:cNvPr>
          <p:cNvSpPr>
            <a:spLocks noGrp="1"/>
          </p:cNvSpPr>
          <p:nvPr>
            <p:ph type="body" sz="quarter" idx="14"/>
          </p:nvPr>
        </p:nvSpPr>
        <p:spPr>
          <a:xfrm>
            <a:off x="5962375" y="1895593"/>
            <a:ext cx="2381400" cy="531324"/>
          </a:xfrm>
          <a:prstGeom prst="rect">
            <a:avLst/>
          </a:prstGeom>
        </p:spPr>
        <p:txBody>
          <a:bodyPr/>
          <a:lstStyle>
            <a:lvl1pPr>
              <a:defRPr sz="1600" b="1">
                <a:solidFill>
                  <a:srgbClr val="434343"/>
                </a:solidFill>
              </a:defRPr>
            </a:lvl1pPr>
          </a:lstStyle>
          <a:p>
            <a:pPr lvl="0"/>
            <a:endParaRPr lang="en-US" dirty="0"/>
          </a:p>
        </p:txBody>
      </p:sp>
      <p:sp>
        <p:nvSpPr>
          <p:cNvPr id="29" name="Text Placeholder 28">
            <a:extLst>
              <a:ext uri="{FF2B5EF4-FFF2-40B4-BE49-F238E27FC236}">
                <a16:creationId xmlns:a16="http://schemas.microsoft.com/office/drawing/2014/main" id="{987A3006-AE01-0210-6283-AE005E8CC302}"/>
              </a:ext>
            </a:extLst>
          </p:cNvPr>
          <p:cNvSpPr>
            <a:spLocks noGrp="1"/>
          </p:cNvSpPr>
          <p:nvPr>
            <p:ph type="body" sz="quarter" idx="15"/>
          </p:nvPr>
        </p:nvSpPr>
        <p:spPr>
          <a:xfrm>
            <a:off x="6016074" y="3766592"/>
            <a:ext cx="2388600" cy="531324"/>
          </a:xfrm>
          <a:prstGeom prst="rect">
            <a:avLst/>
          </a:prstGeom>
        </p:spPr>
        <p:txBody>
          <a:bodyPr/>
          <a:lstStyle>
            <a:lvl1pPr algn="l">
              <a:defRPr sz="1600" b="1">
                <a:solidFill>
                  <a:srgbClr val="434343"/>
                </a:solidFill>
              </a:defRPr>
            </a:lvl1pPr>
          </a:lstStyle>
          <a:p>
            <a:pPr lvl="0"/>
            <a:endParaRPr lang="en-US" dirty="0"/>
          </a:p>
        </p:txBody>
      </p:sp>
    </p:spTree>
    <p:extLst>
      <p:ext uri="{BB962C8B-B14F-4D97-AF65-F5344CB8AC3E}">
        <p14:creationId xmlns:p14="http://schemas.microsoft.com/office/powerpoint/2010/main" val="4157813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ulleted List 1" preserve="1" userDrawn="1">
  <p:cSld name="1_Bulleted List 1">
    <p:spTree>
      <p:nvGrpSpPr>
        <p:cNvPr id="1" name="Shape 11"/>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 name="Title 2">
            <a:extLst>
              <a:ext uri="{FF2B5EF4-FFF2-40B4-BE49-F238E27FC236}">
                <a16:creationId xmlns:a16="http://schemas.microsoft.com/office/drawing/2014/main" id="{A577822B-EBD4-9B92-103D-DDA2410381E5}"/>
              </a:ext>
            </a:extLst>
          </p:cNvPr>
          <p:cNvSpPr>
            <a:spLocks noGrp="1"/>
          </p:cNvSpPr>
          <p:nvPr>
            <p:ph type="title"/>
          </p:nvPr>
        </p:nvSpPr>
        <p:spPr>
          <a:xfrm>
            <a:off x="458700" y="505887"/>
            <a:ext cx="5459100" cy="609713"/>
          </a:xfrm>
          <a:prstGeom prst="rect">
            <a:avLst/>
          </a:prstGeom>
        </p:spPr>
        <p:txBody>
          <a:bodyPr/>
          <a:lstStyle>
            <a:lvl1pPr>
              <a:defRPr sz="3000" b="1">
                <a:solidFill>
                  <a:srgbClr val="20627C"/>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1F216660-DA22-835A-F849-1F781E0E2A9C}"/>
              </a:ext>
            </a:extLst>
          </p:cNvPr>
          <p:cNvSpPr>
            <a:spLocks noGrp="1"/>
          </p:cNvSpPr>
          <p:nvPr>
            <p:ph type="body" sz="quarter" idx="11"/>
          </p:nvPr>
        </p:nvSpPr>
        <p:spPr>
          <a:xfrm>
            <a:off x="576525" y="1611150"/>
            <a:ext cx="5073000" cy="3235800"/>
          </a:xfrm>
          <a:prstGeom prst="rect">
            <a:avLst/>
          </a:prstGeom>
        </p:spPr>
        <p:txBody>
          <a:bodyPr/>
          <a:lstStyle>
            <a:lvl1pPr marL="457200" indent="-338328">
              <a:lnSpc>
                <a:spcPct val="114000"/>
              </a:lnSpc>
              <a:buClr>
                <a:srgbClr val="434343"/>
              </a:buClr>
              <a:buFont typeface="Arial" panose="020B0604020202020204" pitchFamily="34" charset="0"/>
              <a:buChar char="●"/>
              <a:defRPr sz="1700" b="0">
                <a:solidFill>
                  <a:srgbClr val="434343"/>
                </a:solidFill>
              </a:defRPr>
            </a:lvl1pPr>
          </a:lstStyle>
          <a:p>
            <a:pPr lvl="0"/>
            <a:endParaRPr lang="en-US" dirty="0"/>
          </a:p>
        </p:txBody>
      </p:sp>
      <p:sp>
        <p:nvSpPr>
          <p:cNvPr id="6" name="Picture Placeholder 5">
            <a:extLst>
              <a:ext uri="{FF2B5EF4-FFF2-40B4-BE49-F238E27FC236}">
                <a16:creationId xmlns:a16="http://schemas.microsoft.com/office/drawing/2014/main" id="{381CAAA0-FB08-B9B4-2330-43E240EA6E99}"/>
              </a:ext>
            </a:extLst>
          </p:cNvPr>
          <p:cNvSpPr>
            <a:spLocks noGrp="1"/>
          </p:cNvSpPr>
          <p:nvPr>
            <p:ph type="pic" sz="quarter" idx="12"/>
          </p:nvPr>
        </p:nvSpPr>
        <p:spPr>
          <a:xfrm>
            <a:off x="4512000" y="1457327"/>
            <a:ext cx="2755900" cy="1792725"/>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7FAB6BB4-125B-3DDF-6D42-0A98F7A5A92B}"/>
              </a:ext>
            </a:extLst>
          </p:cNvPr>
          <p:cNvSpPr>
            <a:spLocks noGrp="1"/>
          </p:cNvSpPr>
          <p:nvPr>
            <p:ph type="pic" sz="quarter" idx="13"/>
          </p:nvPr>
        </p:nvSpPr>
        <p:spPr>
          <a:xfrm>
            <a:off x="5329725" y="2967074"/>
            <a:ext cx="2825263" cy="1792725"/>
          </a:xfrm>
          <a:prstGeom prst="rect">
            <a:avLst/>
          </a:prstGeom>
        </p:spPr>
        <p:txBody>
          <a:bodyPr/>
          <a:lstStyle/>
          <a:p>
            <a:endParaRPr lang="en-US"/>
          </a:p>
        </p:txBody>
      </p:sp>
    </p:spTree>
    <p:extLst>
      <p:ext uri="{BB962C8B-B14F-4D97-AF65-F5344CB8AC3E}">
        <p14:creationId xmlns:p14="http://schemas.microsoft.com/office/powerpoint/2010/main" val="87642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0"/>
        <p:cNvGrpSpPr/>
        <p:nvPr/>
      </p:nvGrpSpPr>
      <p:grpSpPr>
        <a:xfrm>
          <a:off x="0" y="0"/>
          <a:ext cx="0" cy="0"/>
          <a:chOff x="0" y="0"/>
          <a:chExt cx="0" cy="0"/>
        </a:xfrm>
      </p:grpSpPr>
      <p:sp>
        <p:nvSpPr>
          <p:cNvPr id="101" name="Google Shape;101;p17"/>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102" name="Google Shape;102;p17"/>
          <p:cNvSpPr txBox="1">
            <a:spLocks noGrp="1"/>
          </p:cNvSpPr>
          <p:nvPr>
            <p:ph type="title"/>
          </p:nvPr>
        </p:nvSpPr>
        <p:spPr>
          <a:xfrm>
            <a:off x="453350" y="878950"/>
            <a:ext cx="70287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103" name="Google Shape;103;p17"/>
          <p:cNvSpPr txBox="1">
            <a:spLocks noGrp="1"/>
          </p:cNvSpPr>
          <p:nvPr>
            <p:ph type="subTitle" idx="1"/>
          </p:nvPr>
        </p:nvSpPr>
        <p:spPr>
          <a:xfrm>
            <a:off x="453350" y="27420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104" name="Google Shape;104;p17"/>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lleted List 1" preserve="1" userDrawn="1">
  <p:cSld name="1_Bulleted List 1">
    <p:spTree>
      <p:nvGrpSpPr>
        <p:cNvPr id="1" name="Shape 11"/>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 name="Title 2">
            <a:extLst>
              <a:ext uri="{FF2B5EF4-FFF2-40B4-BE49-F238E27FC236}">
                <a16:creationId xmlns:a16="http://schemas.microsoft.com/office/drawing/2014/main" id="{A577822B-EBD4-9B92-103D-DDA2410381E5}"/>
              </a:ext>
            </a:extLst>
          </p:cNvPr>
          <p:cNvSpPr>
            <a:spLocks noGrp="1"/>
          </p:cNvSpPr>
          <p:nvPr>
            <p:ph type="title"/>
          </p:nvPr>
        </p:nvSpPr>
        <p:spPr>
          <a:xfrm>
            <a:off x="458700" y="505887"/>
            <a:ext cx="5459100" cy="609713"/>
          </a:xfrm>
          <a:prstGeom prst="rect">
            <a:avLst/>
          </a:prstGeom>
        </p:spPr>
        <p:txBody>
          <a:bodyPr/>
          <a:lstStyle>
            <a:lvl1pPr>
              <a:defRPr sz="3000" b="1">
                <a:solidFill>
                  <a:srgbClr val="20627C"/>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1F216660-DA22-835A-F849-1F781E0E2A9C}"/>
              </a:ext>
            </a:extLst>
          </p:cNvPr>
          <p:cNvSpPr>
            <a:spLocks noGrp="1"/>
          </p:cNvSpPr>
          <p:nvPr>
            <p:ph type="body" sz="quarter" idx="11"/>
          </p:nvPr>
        </p:nvSpPr>
        <p:spPr>
          <a:xfrm>
            <a:off x="439650" y="1314475"/>
            <a:ext cx="4978325" cy="2310900"/>
          </a:xfrm>
          <a:prstGeom prst="rect">
            <a:avLst/>
          </a:prstGeom>
        </p:spPr>
        <p:txBody>
          <a:bodyPr/>
          <a:lstStyle>
            <a:lvl1pPr marL="457200" indent="-338328">
              <a:lnSpc>
                <a:spcPct val="114000"/>
              </a:lnSpc>
              <a:buClr>
                <a:srgbClr val="434343"/>
              </a:buClr>
              <a:buFont typeface="Arial" panose="020B0604020202020204" pitchFamily="34" charset="0"/>
              <a:buChar char="●"/>
              <a:defRPr sz="1700" b="0">
                <a:solidFill>
                  <a:srgbClr val="434343"/>
                </a:solidFill>
              </a:defRPr>
            </a:lvl1pPr>
          </a:lstStyle>
          <a:p>
            <a:pPr lvl="0"/>
            <a:endParaRPr lang="en-US" dirty="0"/>
          </a:p>
        </p:txBody>
      </p:sp>
      <p:sp>
        <p:nvSpPr>
          <p:cNvPr id="6" name="Picture Placeholder 5">
            <a:extLst>
              <a:ext uri="{FF2B5EF4-FFF2-40B4-BE49-F238E27FC236}">
                <a16:creationId xmlns:a16="http://schemas.microsoft.com/office/drawing/2014/main" id="{381CAAA0-FB08-B9B4-2330-43E240EA6E99}"/>
              </a:ext>
            </a:extLst>
          </p:cNvPr>
          <p:cNvSpPr>
            <a:spLocks noGrp="1"/>
          </p:cNvSpPr>
          <p:nvPr>
            <p:ph type="pic" sz="quarter" idx="12"/>
          </p:nvPr>
        </p:nvSpPr>
        <p:spPr>
          <a:xfrm>
            <a:off x="6069650" y="1398798"/>
            <a:ext cx="1972273" cy="2166126"/>
          </a:xfrm>
          <a:prstGeom prst="rect">
            <a:avLst/>
          </a:prstGeom>
        </p:spPr>
        <p:txBody>
          <a:bodyPr/>
          <a:lstStyle/>
          <a:p>
            <a:endParaRPr lang="en-US"/>
          </a:p>
        </p:txBody>
      </p:sp>
      <p:sp>
        <p:nvSpPr>
          <p:cNvPr id="9" name="Text Placeholder 8">
            <a:extLst>
              <a:ext uri="{FF2B5EF4-FFF2-40B4-BE49-F238E27FC236}">
                <a16:creationId xmlns:a16="http://schemas.microsoft.com/office/drawing/2014/main" id="{6A0AD8D1-A651-7FFA-DFCF-CBE448DA9F75}"/>
              </a:ext>
            </a:extLst>
          </p:cNvPr>
          <p:cNvSpPr>
            <a:spLocks noGrp="1"/>
          </p:cNvSpPr>
          <p:nvPr>
            <p:ph type="body" sz="quarter" idx="13"/>
          </p:nvPr>
        </p:nvSpPr>
        <p:spPr>
          <a:xfrm>
            <a:off x="5960675" y="3681500"/>
            <a:ext cx="2729100" cy="1077300"/>
          </a:xfrm>
          <a:prstGeom prst="rect">
            <a:avLst/>
          </a:prstGeom>
        </p:spPr>
        <p:txBody>
          <a:bodyPr/>
          <a:lstStyle>
            <a:lvl1pPr>
              <a:defRPr sz="1600" b="1">
                <a:solidFill>
                  <a:srgbClr val="20627C"/>
                </a:solidFill>
              </a:defRPr>
            </a:lvl1pPr>
          </a:lstStyle>
          <a:p>
            <a:pPr lvl="0"/>
            <a:endParaRPr lang="en-US" dirty="0"/>
          </a:p>
        </p:txBody>
      </p:sp>
    </p:spTree>
    <p:extLst>
      <p:ext uri="{BB962C8B-B14F-4D97-AF65-F5344CB8AC3E}">
        <p14:creationId xmlns:p14="http://schemas.microsoft.com/office/powerpoint/2010/main" val="888253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58700" y="506300"/>
            <a:ext cx="5459100" cy="609300"/>
          </a:xfrm>
          <a:prstGeom prst="rect">
            <a:avLst/>
          </a:prstGeom>
        </p:spPr>
        <p:txBody>
          <a:bodyPr/>
          <a:lstStyle>
            <a:lvl1pPr>
              <a:defRPr sz="3000" b="1">
                <a:solidFill>
                  <a:srgbClr val="20627C"/>
                </a:solidFill>
              </a:defRPr>
            </a:lvl1pPr>
          </a:lstStyle>
          <a:p>
            <a:r>
              <a:rPr lang="en-US" dirty="0"/>
              <a:t>Click to edit Master title style</a:t>
            </a:r>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1737508" y="1474494"/>
            <a:ext cx="6522300" cy="715200"/>
          </a:xfrm>
          <a:prstGeom prst="rect">
            <a:avLst/>
          </a:prstGeom>
        </p:spPr>
        <p:txBody>
          <a:bodyPr lIns="0" tIns="0" rIns="0" bIns="0"/>
          <a:lstStyle>
            <a:lvl1pPr>
              <a:lnSpc>
                <a:spcPct val="114000"/>
              </a:lnSpc>
              <a:spcBef>
                <a:spcPts val="1100"/>
              </a:spcBef>
              <a:spcAft>
                <a:spcPts val="1100"/>
              </a:spcAft>
              <a:defRPr sz="1800">
                <a:solidFill>
                  <a:srgbClr val="000000"/>
                </a:solidFill>
              </a:defRPr>
            </a:lvl1pPr>
          </a:lstStyle>
          <a:p>
            <a:pPr lvl="0"/>
            <a:endParaRPr lang="en-US" dirty="0"/>
          </a:p>
        </p:txBody>
      </p:sp>
      <p:sp>
        <p:nvSpPr>
          <p:cNvPr id="20" name="Text Placeholder 19">
            <a:extLst>
              <a:ext uri="{FF2B5EF4-FFF2-40B4-BE49-F238E27FC236}">
                <a16:creationId xmlns:a16="http://schemas.microsoft.com/office/drawing/2014/main" id="{82B3BE3F-708D-14B6-5754-5EF71F7D5BB5}"/>
              </a:ext>
            </a:extLst>
          </p:cNvPr>
          <p:cNvSpPr>
            <a:spLocks noGrp="1"/>
          </p:cNvSpPr>
          <p:nvPr>
            <p:ph type="body" sz="quarter" idx="20"/>
          </p:nvPr>
        </p:nvSpPr>
        <p:spPr>
          <a:xfrm>
            <a:off x="1735461" y="2507917"/>
            <a:ext cx="6522300" cy="948600"/>
          </a:xfrm>
          <a:prstGeom prst="rect">
            <a:avLst/>
          </a:prstGeom>
        </p:spPr>
        <p:txBody>
          <a:bodyPr lIns="0" tIns="0" rIns="0" bIns="0"/>
          <a:lstStyle>
            <a:lvl1pPr>
              <a:defRPr sz="1800"/>
            </a:lvl1pPr>
            <a:lvl2pPr>
              <a:defRPr sz="1800"/>
            </a:lvl2pPr>
            <a:lvl3pPr>
              <a:defRPr sz="1800"/>
            </a:lvl3pPr>
            <a:lvl4pPr>
              <a:defRPr sz="1800"/>
            </a:lvl4pPr>
            <a:lvl5pPr>
              <a:defRPr sz="1800"/>
            </a:lvl5pPr>
          </a:lstStyle>
          <a:p>
            <a:pPr lvl="0"/>
            <a:endParaRPr lang="en-US" dirty="0"/>
          </a:p>
        </p:txBody>
      </p:sp>
      <p:sp>
        <p:nvSpPr>
          <p:cNvPr id="24" name="Text Placeholder 23">
            <a:extLst>
              <a:ext uri="{FF2B5EF4-FFF2-40B4-BE49-F238E27FC236}">
                <a16:creationId xmlns:a16="http://schemas.microsoft.com/office/drawing/2014/main" id="{6620F4D8-004B-A8D2-0152-A5A3F0A7CAA0}"/>
              </a:ext>
            </a:extLst>
          </p:cNvPr>
          <p:cNvSpPr>
            <a:spLocks noGrp="1"/>
          </p:cNvSpPr>
          <p:nvPr>
            <p:ph type="body" sz="quarter" idx="21"/>
          </p:nvPr>
        </p:nvSpPr>
        <p:spPr>
          <a:xfrm>
            <a:off x="1735461" y="3718319"/>
            <a:ext cx="6523038" cy="948600"/>
          </a:xfrm>
          <a:prstGeom prst="rect">
            <a:avLst/>
          </a:prstGeom>
        </p:spPr>
        <p:txBody>
          <a:bodyPr lIns="0" tIns="0" rIns="0" bIns="0"/>
          <a:lstStyle>
            <a:lvl1pPr>
              <a:defRPr sz="1800"/>
            </a:lvl1pPr>
          </a:lstStyle>
          <a:p>
            <a:pPr lvl="0"/>
            <a:endParaRPr lang="en-US" dirty="0"/>
          </a:p>
        </p:txBody>
      </p:sp>
      <p:grpSp>
        <p:nvGrpSpPr>
          <p:cNvPr id="10" name="Google Shape;396;p57">
            <a:extLst>
              <a:ext uri="{FF2B5EF4-FFF2-40B4-BE49-F238E27FC236}">
                <a16:creationId xmlns:a16="http://schemas.microsoft.com/office/drawing/2014/main" id="{1805A2DE-B80F-C75D-AEF7-BCC066F28E47}"/>
              </a:ext>
            </a:extLst>
          </p:cNvPr>
          <p:cNvGrpSpPr/>
          <p:nvPr userDrawn="1"/>
        </p:nvGrpSpPr>
        <p:grpSpPr>
          <a:xfrm>
            <a:off x="810499" y="1498044"/>
            <a:ext cx="634165" cy="609300"/>
            <a:chOff x="772998" y="1348169"/>
            <a:chExt cx="536700" cy="609300"/>
          </a:xfrm>
        </p:grpSpPr>
        <p:sp>
          <p:nvSpPr>
            <p:cNvPr id="11" name="Google Shape;397;p57">
              <a:extLst>
                <a:ext uri="{FF2B5EF4-FFF2-40B4-BE49-F238E27FC236}">
                  <a16:creationId xmlns:a16="http://schemas.microsoft.com/office/drawing/2014/main" id="{683D12E1-867E-2E9A-2A2C-0BFE8B9BFC60}"/>
                </a:ext>
              </a:extLst>
            </p:cNvPr>
            <p:cNvSpPr/>
            <p:nvPr/>
          </p:nvSpPr>
          <p:spPr>
            <a:xfrm flipH="1">
              <a:off x="772998" y="1348169"/>
              <a:ext cx="536700" cy="609300"/>
            </a:xfrm>
            <a:prstGeom prst="ellipse">
              <a:avLst/>
            </a:prstGeom>
            <a:solidFill>
              <a:schemeClr val="accent4"/>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2" name="Google Shape;398;p57">
              <a:extLst>
                <a:ext uri="{FF2B5EF4-FFF2-40B4-BE49-F238E27FC236}">
                  <a16:creationId xmlns:a16="http://schemas.microsoft.com/office/drawing/2014/main" id="{4B7352C5-8E7D-7E79-0B4D-FA8A25ED9098}"/>
                </a:ext>
              </a:extLst>
            </p:cNvPr>
            <p:cNvSpPr txBox="1"/>
            <p:nvPr/>
          </p:nvSpPr>
          <p:spPr>
            <a:xfrm>
              <a:off x="821159" y="1459775"/>
              <a:ext cx="440400" cy="3861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1</a:t>
              </a:r>
              <a:endParaRPr sz="2400" b="1" i="0" u="none" strike="noStrike" cap="none">
                <a:solidFill>
                  <a:srgbClr val="000000"/>
                </a:solidFill>
                <a:latin typeface="Roboto"/>
                <a:ea typeface="Roboto"/>
                <a:cs typeface="Roboto"/>
                <a:sym typeface="Roboto"/>
              </a:endParaRPr>
            </a:p>
          </p:txBody>
        </p:sp>
      </p:grpSp>
      <p:grpSp>
        <p:nvGrpSpPr>
          <p:cNvPr id="13" name="Google Shape;400;p57">
            <a:extLst>
              <a:ext uri="{FF2B5EF4-FFF2-40B4-BE49-F238E27FC236}">
                <a16:creationId xmlns:a16="http://schemas.microsoft.com/office/drawing/2014/main" id="{BD56EC38-83F0-C117-714B-31C0441BA08F}"/>
              </a:ext>
            </a:extLst>
          </p:cNvPr>
          <p:cNvGrpSpPr/>
          <p:nvPr userDrawn="1"/>
        </p:nvGrpSpPr>
        <p:grpSpPr>
          <a:xfrm>
            <a:off x="810507" y="2571750"/>
            <a:ext cx="562200" cy="562200"/>
            <a:chOff x="784057" y="1767945"/>
            <a:chExt cx="562200" cy="562200"/>
          </a:xfrm>
        </p:grpSpPr>
        <p:sp>
          <p:nvSpPr>
            <p:cNvPr id="14" name="Google Shape;401;p57">
              <a:extLst>
                <a:ext uri="{FF2B5EF4-FFF2-40B4-BE49-F238E27FC236}">
                  <a16:creationId xmlns:a16="http://schemas.microsoft.com/office/drawing/2014/main" id="{D251016C-77BB-93E6-5C08-49476D338F1B}"/>
                </a:ext>
              </a:extLst>
            </p:cNvPr>
            <p:cNvSpPr/>
            <p:nvPr/>
          </p:nvSpPr>
          <p:spPr>
            <a:xfrm flipH="1">
              <a:off x="784057" y="1767945"/>
              <a:ext cx="562200" cy="562200"/>
            </a:xfrm>
            <a:prstGeom prst="ellipse">
              <a:avLst/>
            </a:prstGeom>
            <a:solidFill>
              <a:schemeClr val="accent3"/>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6" name="Google Shape;402;p57">
              <a:extLst>
                <a:ext uri="{FF2B5EF4-FFF2-40B4-BE49-F238E27FC236}">
                  <a16:creationId xmlns:a16="http://schemas.microsoft.com/office/drawing/2014/main" id="{541853E8-CB68-B7D5-C68C-29877FA103F3}"/>
                </a:ext>
              </a:extLst>
            </p:cNvPr>
            <p:cNvSpPr txBox="1"/>
            <p:nvPr/>
          </p:nvSpPr>
          <p:spPr>
            <a:xfrm>
              <a:off x="844950" y="1866194"/>
              <a:ext cx="440400" cy="4152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2</a:t>
              </a:r>
              <a:endParaRPr sz="2400" b="1" i="0" u="none" strike="noStrike" cap="none">
                <a:solidFill>
                  <a:srgbClr val="000000"/>
                </a:solidFill>
                <a:latin typeface="Roboto"/>
                <a:ea typeface="Roboto"/>
                <a:cs typeface="Roboto"/>
                <a:sym typeface="Roboto"/>
              </a:endParaRPr>
            </a:p>
          </p:txBody>
        </p:sp>
      </p:grpSp>
      <p:grpSp>
        <p:nvGrpSpPr>
          <p:cNvPr id="17" name="Google Shape;404;p57">
            <a:extLst>
              <a:ext uri="{FF2B5EF4-FFF2-40B4-BE49-F238E27FC236}">
                <a16:creationId xmlns:a16="http://schemas.microsoft.com/office/drawing/2014/main" id="{90FFD007-F5DF-6777-833B-4E2A50509E59}"/>
              </a:ext>
            </a:extLst>
          </p:cNvPr>
          <p:cNvGrpSpPr/>
          <p:nvPr userDrawn="1"/>
        </p:nvGrpSpPr>
        <p:grpSpPr>
          <a:xfrm>
            <a:off x="810489" y="3794587"/>
            <a:ext cx="634200" cy="609463"/>
            <a:chOff x="844939" y="2766584"/>
            <a:chExt cx="634200" cy="559500"/>
          </a:xfrm>
        </p:grpSpPr>
        <p:sp>
          <p:nvSpPr>
            <p:cNvPr id="18" name="Google Shape;405;p57">
              <a:extLst>
                <a:ext uri="{FF2B5EF4-FFF2-40B4-BE49-F238E27FC236}">
                  <a16:creationId xmlns:a16="http://schemas.microsoft.com/office/drawing/2014/main" id="{78AD1994-5D50-03BC-1AF7-A2A7493095D6}"/>
                </a:ext>
              </a:extLst>
            </p:cNvPr>
            <p:cNvSpPr/>
            <p:nvPr/>
          </p:nvSpPr>
          <p:spPr>
            <a:xfrm flipH="1">
              <a:off x="844939" y="2766584"/>
              <a:ext cx="634200" cy="559500"/>
            </a:xfrm>
            <a:prstGeom prst="ellipse">
              <a:avLst/>
            </a:prstGeom>
            <a:solidFill>
              <a:srgbClr val="0C8C9D"/>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9" name="Google Shape;406;p57">
              <a:extLst>
                <a:ext uri="{FF2B5EF4-FFF2-40B4-BE49-F238E27FC236}">
                  <a16:creationId xmlns:a16="http://schemas.microsoft.com/office/drawing/2014/main" id="{C84B5A93-97A8-68CE-CBDA-C35C4DC65D38}"/>
                </a:ext>
              </a:extLst>
            </p:cNvPr>
            <p:cNvSpPr txBox="1"/>
            <p:nvPr/>
          </p:nvSpPr>
          <p:spPr>
            <a:xfrm>
              <a:off x="941856" y="2866258"/>
              <a:ext cx="440400" cy="4152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3</a:t>
              </a:r>
              <a:endParaRPr sz="2400" b="1" i="0" u="none" strike="noStrike" cap="none">
                <a:solidFill>
                  <a:srgbClr val="000000"/>
                </a:solidFill>
                <a:latin typeface="Roboto"/>
                <a:ea typeface="Roboto"/>
                <a:cs typeface="Roboto"/>
                <a:sym typeface="Roboto"/>
              </a:endParaRPr>
            </a:p>
          </p:txBody>
        </p:sp>
      </p:grpSp>
    </p:spTree>
    <p:extLst>
      <p:ext uri="{BB962C8B-B14F-4D97-AF65-F5344CB8AC3E}">
        <p14:creationId xmlns:p14="http://schemas.microsoft.com/office/powerpoint/2010/main" val="498257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bg1"/>
        </a:solidFill>
        <a:effectLst/>
      </p:bgPr>
    </p:bg>
    <p:spTree>
      <p:nvGrpSpPr>
        <p:cNvPr id="1" name="Shape 34"/>
        <p:cNvGrpSpPr/>
        <p:nvPr/>
      </p:nvGrpSpPr>
      <p:grpSpPr>
        <a:xfrm>
          <a:off x="0" y="0"/>
          <a:ext cx="0" cy="0"/>
          <a:chOff x="0" y="0"/>
          <a:chExt cx="0" cy="0"/>
        </a:xfrm>
      </p:grpSpPr>
      <p:pic>
        <p:nvPicPr>
          <p:cNvPr id="3" name="Google Shape;415;p58">
            <a:extLst>
              <a:ext uri="{FF2B5EF4-FFF2-40B4-BE49-F238E27FC236}">
                <a16:creationId xmlns:a16="http://schemas.microsoft.com/office/drawing/2014/main" id="{C8B1752D-6BC6-0224-1773-FE4C9603399B}"/>
              </a:ext>
            </a:extLst>
          </p:cNvPr>
          <p:cNvPicPr preferRelativeResize="0"/>
          <p:nvPr userDrawn="1"/>
        </p:nvPicPr>
        <p:blipFill rotWithShape="1">
          <a:blip r:embed="rId2">
            <a:alphaModFix/>
          </a:blip>
          <a:srcRect/>
          <a:stretch/>
        </p:blipFill>
        <p:spPr>
          <a:xfrm>
            <a:off x="3950763" y="703775"/>
            <a:ext cx="1242476" cy="1296474"/>
          </a:xfrm>
          <a:prstGeom prst="rect">
            <a:avLst/>
          </a:prstGeom>
          <a:noFill/>
          <a:ln>
            <a:noFill/>
          </a:ln>
        </p:spPr>
      </p:pic>
      <p:sp>
        <p:nvSpPr>
          <p:cNvPr id="2" name="Title 1">
            <a:extLst>
              <a:ext uri="{FF2B5EF4-FFF2-40B4-BE49-F238E27FC236}">
                <a16:creationId xmlns:a16="http://schemas.microsoft.com/office/drawing/2014/main" id="{7E6846D6-A4FE-9143-D5CE-0BAFF5A51238}"/>
              </a:ext>
            </a:extLst>
          </p:cNvPr>
          <p:cNvSpPr>
            <a:spLocks noGrp="1"/>
          </p:cNvSpPr>
          <p:nvPr>
            <p:ph type="title"/>
          </p:nvPr>
        </p:nvSpPr>
        <p:spPr>
          <a:xfrm>
            <a:off x="1358550" y="2193875"/>
            <a:ext cx="6426900" cy="1403100"/>
          </a:xfrm>
          <a:prstGeom prst="rect">
            <a:avLst/>
          </a:prstGeom>
        </p:spPr>
        <p:txBody>
          <a:bodyPr tIns="91440" bIns="91440"/>
          <a:lstStyle>
            <a:lvl1pPr algn="ctr">
              <a:defRPr sz="2800" b="1">
                <a:solidFill>
                  <a:srgbClr val="20627C"/>
                </a:solidFill>
              </a:defRPr>
            </a:lvl1pPr>
          </a:lstStyle>
          <a:p>
            <a:r>
              <a:rPr lang="en-US" dirty="0"/>
              <a:t>Click to edit Master title style</a:t>
            </a:r>
          </a:p>
        </p:txBody>
      </p:sp>
    </p:spTree>
    <p:extLst>
      <p:ext uri="{BB962C8B-B14F-4D97-AF65-F5344CB8AC3E}">
        <p14:creationId xmlns:p14="http://schemas.microsoft.com/office/powerpoint/2010/main" val="711462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bg1"/>
        </a:solidFill>
        <a:effectLst/>
      </p:bgPr>
    </p:bg>
    <p:spTree>
      <p:nvGrpSpPr>
        <p:cNvPr id="1" name="Shape 34"/>
        <p:cNvGrpSpPr/>
        <p:nvPr/>
      </p:nvGrpSpPr>
      <p:grpSpPr>
        <a:xfrm>
          <a:off x="0" y="0"/>
          <a:ext cx="0" cy="0"/>
          <a:chOff x="0" y="0"/>
          <a:chExt cx="0" cy="0"/>
        </a:xfrm>
      </p:grpSpPr>
      <p:pic>
        <p:nvPicPr>
          <p:cNvPr id="9" name="Google Shape;55;p13">
            <a:extLst>
              <a:ext uri="{FF2B5EF4-FFF2-40B4-BE49-F238E27FC236}">
                <a16:creationId xmlns:a16="http://schemas.microsoft.com/office/drawing/2014/main" id="{6802D105-BADF-B9D1-4E9F-185E5EAF34D8}"/>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cxnSp>
        <p:nvCxnSpPr>
          <p:cNvPr id="5" name="Google Shape;57;p13">
            <a:extLst>
              <a:ext uri="{FF2B5EF4-FFF2-40B4-BE49-F238E27FC236}">
                <a16:creationId xmlns:a16="http://schemas.microsoft.com/office/drawing/2014/main" id="{01299D76-837A-D18B-BD2D-8EE2A40E50DF}"/>
              </a:ext>
            </a:extLst>
          </p:cNvPr>
          <p:cNvCxnSpPr/>
          <p:nvPr userDrawn="1"/>
        </p:nvCxnSpPr>
        <p:spPr>
          <a:xfrm>
            <a:off x="2295150" y="2561575"/>
            <a:ext cx="4553700" cy="0"/>
          </a:xfrm>
          <a:prstGeom prst="straightConnector1">
            <a:avLst/>
          </a:prstGeom>
          <a:noFill/>
          <a:ln w="28575" cap="flat" cmpd="sng">
            <a:solidFill>
              <a:schemeClr val="accent1"/>
            </a:solidFill>
            <a:prstDash val="solid"/>
            <a:round/>
            <a:headEnd type="none" w="sm" len="sm"/>
            <a:tailEnd type="none" w="sm" len="sm"/>
          </a:ln>
        </p:spPr>
      </p:cxnSp>
      <p:sp>
        <p:nvSpPr>
          <p:cNvPr id="2" name="Title 1">
            <a:extLst>
              <a:ext uri="{FF2B5EF4-FFF2-40B4-BE49-F238E27FC236}">
                <a16:creationId xmlns:a16="http://schemas.microsoft.com/office/drawing/2014/main" id="{7E6846D6-A4FE-9143-D5CE-0BAFF5A51238}"/>
              </a:ext>
            </a:extLst>
          </p:cNvPr>
          <p:cNvSpPr>
            <a:spLocks noGrp="1"/>
          </p:cNvSpPr>
          <p:nvPr>
            <p:ph type="title"/>
          </p:nvPr>
        </p:nvSpPr>
        <p:spPr>
          <a:xfrm>
            <a:off x="1988850" y="1407750"/>
            <a:ext cx="5166300" cy="1413600"/>
          </a:xfrm>
          <a:prstGeom prst="rect">
            <a:avLst/>
          </a:prstGeom>
        </p:spPr>
        <p:txBody>
          <a:bodyPr tIns="91440" bIns="91440"/>
          <a:lstStyle>
            <a:lvl1pPr algn="ctr">
              <a:lnSpc>
                <a:spcPct val="90000"/>
              </a:lnSpc>
              <a:defRPr sz="7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F5E121ED-E4CA-CD7D-C04A-34C456113D7D}"/>
              </a:ext>
            </a:extLst>
          </p:cNvPr>
          <p:cNvSpPr>
            <a:spLocks noGrp="1"/>
          </p:cNvSpPr>
          <p:nvPr>
            <p:ph type="body" sz="quarter" idx="10"/>
          </p:nvPr>
        </p:nvSpPr>
        <p:spPr>
          <a:xfrm>
            <a:off x="2081624" y="2579688"/>
            <a:ext cx="4976400" cy="523198"/>
          </a:xfrm>
          <a:prstGeom prst="rect">
            <a:avLst/>
          </a:prstGeom>
        </p:spPr>
        <p:txBody>
          <a:bodyPr/>
          <a:lstStyle>
            <a:lvl1pPr algn="ctr">
              <a:defRPr sz="2200">
                <a:solidFill>
                  <a:srgbClr val="20627C"/>
                </a:solidFill>
              </a:defRPr>
            </a:lvl1pPr>
            <a:lvl2pPr>
              <a:defRPr sz="2200"/>
            </a:lvl2pPr>
            <a:lvl3pPr>
              <a:defRPr sz="2200"/>
            </a:lvl3pPr>
            <a:lvl4pPr>
              <a:defRPr sz="2200"/>
            </a:lvl4pPr>
            <a:lvl5pPr>
              <a:defRPr sz="2200"/>
            </a:lvl5pPr>
          </a:lstStyle>
          <a:p>
            <a:pPr lvl="0"/>
            <a:endParaRPr lang="en-US" dirty="0"/>
          </a:p>
        </p:txBody>
      </p:sp>
    </p:spTree>
    <p:extLst>
      <p:ext uri="{BB962C8B-B14F-4D97-AF65-F5344CB8AC3E}">
        <p14:creationId xmlns:p14="http://schemas.microsoft.com/office/powerpoint/2010/main" val="290386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tay In Touch" preserve="1" userDrawn="1">
  <p:cSld name="1_Stay In Touch">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84" name="Google Shape;84;p14"/>
          <p:cNvGrpSpPr/>
          <p:nvPr/>
        </p:nvGrpSpPr>
        <p:grpSpPr>
          <a:xfrm>
            <a:off x="7309750" y="3012398"/>
            <a:ext cx="668951" cy="668951"/>
            <a:chOff x="3976338" y="2179751"/>
            <a:chExt cx="1053300" cy="1053300"/>
          </a:xfrm>
        </p:grpSpPr>
        <p:sp>
          <p:nvSpPr>
            <p:cNvPr id="85" name="Google Shape;85;p14"/>
            <p:cNvSpPr/>
            <p:nvPr/>
          </p:nvSpPr>
          <p:spPr>
            <a:xfrm>
              <a:off x="3976338" y="2179751"/>
              <a:ext cx="1053300" cy="1053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6" name="Google Shape;86;p14"/>
            <p:cNvPicPr preferRelativeResize="0"/>
            <p:nvPr/>
          </p:nvPicPr>
          <p:blipFill rotWithShape="1">
            <a:blip r:embed="rId3">
              <a:alphaModFix/>
            </a:blip>
            <a:srcRect/>
            <a:stretch/>
          </p:blipFill>
          <p:spPr>
            <a:xfrm>
              <a:off x="4281957" y="2480519"/>
              <a:ext cx="442062" cy="451773"/>
            </a:xfrm>
            <a:prstGeom prst="rect">
              <a:avLst/>
            </a:prstGeom>
            <a:noFill/>
            <a:ln>
              <a:noFill/>
            </a:ln>
          </p:spPr>
        </p:pic>
      </p:grpSp>
      <p:grpSp>
        <p:nvGrpSpPr>
          <p:cNvPr id="75" name="Google Shape;75;p14"/>
          <p:cNvGrpSpPr/>
          <p:nvPr/>
        </p:nvGrpSpPr>
        <p:grpSpPr>
          <a:xfrm>
            <a:off x="5673900" y="3012398"/>
            <a:ext cx="669000" cy="669000"/>
            <a:chOff x="6975795" y="3340973"/>
            <a:chExt cx="669000" cy="669000"/>
          </a:xfrm>
        </p:grpSpPr>
        <p:sp>
          <p:nvSpPr>
            <p:cNvPr id="76" name="Google Shape;76;p14"/>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7" name="Google Shape;77;p14"/>
            <p:cNvPicPr preferRelativeResize="0"/>
            <p:nvPr/>
          </p:nvPicPr>
          <p:blipFill rotWithShape="1">
            <a:blip r:embed="rId4">
              <a:alphaModFix/>
            </a:blip>
            <a:srcRect/>
            <a:stretch/>
          </p:blipFill>
          <p:spPr>
            <a:xfrm>
              <a:off x="7143229" y="3497083"/>
              <a:ext cx="334104" cy="316519"/>
            </a:xfrm>
            <a:prstGeom prst="rect">
              <a:avLst/>
            </a:prstGeom>
            <a:noFill/>
            <a:ln>
              <a:noFill/>
            </a:ln>
          </p:spPr>
        </p:pic>
      </p:grpSp>
      <p:grpSp>
        <p:nvGrpSpPr>
          <p:cNvPr id="70" name="Google Shape;70;p14"/>
          <p:cNvGrpSpPr/>
          <p:nvPr/>
        </p:nvGrpSpPr>
        <p:grpSpPr>
          <a:xfrm>
            <a:off x="4148325" y="3012398"/>
            <a:ext cx="669000" cy="669000"/>
            <a:chOff x="5261570" y="3340973"/>
            <a:chExt cx="669000" cy="669000"/>
          </a:xfrm>
        </p:grpSpPr>
        <p:sp>
          <p:nvSpPr>
            <p:cNvPr id="71" name="Google Shape;71;p14"/>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2" name="Google Shape;72;p14"/>
            <p:cNvPicPr preferRelativeResize="0"/>
            <p:nvPr/>
          </p:nvPicPr>
          <p:blipFill rotWithShape="1">
            <a:blip r:embed="rId5">
              <a:alphaModFix/>
            </a:blip>
            <a:srcRect r="10"/>
            <a:stretch/>
          </p:blipFill>
          <p:spPr>
            <a:xfrm>
              <a:off x="5379044" y="3458425"/>
              <a:ext cx="434025" cy="434047"/>
            </a:xfrm>
            <a:prstGeom prst="rect">
              <a:avLst/>
            </a:prstGeom>
            <a:noFill/>
            <a:ln>
              <a:noFill/>
            </a:ln>
          </p:spPr>
        </p:pic>
      </p:grpSp>
      <p:grpSp>
        <p:nvGrpSpPr>
          <p:cNvPr id="80" name="Google Shape;80;p14"/>
          <p:cNvGrpSpPr/>
          <p:nvPr/>
        </p:nvGrpSpPr>
        <p:grpSpPr>
          <a:xfrm>
            <a:off x="2682475" y="3012398"/>
            <a:ext cx="668951" cy="668951"/>
            <a:chOff x="1187875" y="2179751"/>
            <a:chExt cx="1053300" cy="1053300"/>
          </a:xfrm>
        </p:grpSpPr>
        <p:sp>
          <p:nvSpPr>
            <p:cNvPr id="81" name="Google Shape;81;p14"/>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2" name="Google Shape;82;p14"/>
            <p:cNvPicPr preferRelativeResize="0"/>
            <p:nvPr/>
          </p:nvPicPr>
          <p:blipFill rotWithShape="1">
            <a:blip r:embed="rId6">
              <a:alphaModFix/>
            </a:blip>
            <a:srcRect/>
            <a:stretch/>
          </p:blipFill>
          <p:spPr>
            <a:xfrm>
              <a:off x="1436012" y="2406486"/>
              <a:ext cx="557025" cy="599838"/>
            </a:xfrm>
            <a:prstGeom prst="rect">
              <a:avLst/>
            </a:prstGeom>
            <a:noFill/>
            <a:ln>
              <a:noFill/>
            </a:ln>
          </p:spPr>
        </p:pic>
      </p:grpSp>
      <p:grpSp>
        <p:nvGrpSpPr>
          <p:cNvPr id="65" name="Google Shape;65;p14"/>
          <p:cNvGrpSpPr/>
          <p:nvPr/>
        </p:nvGrpSpPr>
        <p:grpSpPr>
          <a:xfrm>
            <a:off x="982125" y="3012398"/>
            <a:ext cx="669000" cy="669000"/>
            <a:chOff x="1387595" y="3307348"/>
            <a:chExt cx="669000" cy="669000"/>
          </a:xfrm>
        </p:grpSpPr>
        <p:sp>
          <p:nvSpPr>
            <p:cNvPr id="66" name="Google Shape;66;p14"/>
            <p:cNvSpPr/>
            <p:nvPr/>
          </p:nvSpPr>
          <p:spPr>
            <a:xfrm>
              <a:off x="1387595" y="3307348"/>
              <a:ext cx="669000" cy="669000"/>
            </a:xfrm>
            <a:prstGeom prst="ellipse">
              <a:avLst/>
            </a:prstGeom>
            <a:solidFill>
              <a:srgbClr val="FBB04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67" name="Google Shape;67;p14"/>
            <p:cNvPicPr preferRelativeResize="0"/>
            <p:nvPr/>
          </p:nvPicPr>
          <p:blipFill rotWithShape="1">
            <a:blip r:embed="rId7">
              <a:alphaModFix/>
            </a:blip>
            <a:srcRect/>
            <a:stretch/>
          </p:blipFill>
          <p:spPr>
            <a:xfrm>
              <a:off x="1505062" y="3465863"/>
              <a:ext cx="434025" cy="351926"/>
            </a:xfrm>
            <a:prstGeom prst="rect">
              <a:avLst/>
            </a:prstGeom>
            <a:noFill/>
            <a:ln>
              <a:noFill/>
            </a:ln>
          </p:spPr>
        </p:pic>
      </p:grpSp>
      <p:sp>
        <p:nvSpPr>
          <p:cNvPr id="2" name="Title 1">
            <a:extLst>
              <a:ext uri="{FF2B5EF4-FFF2-40B4-BE49-F238E27FC236}">
                <a16:creationId xmlns:a16="http://schemas.microsoft.com/office/drawing/2014/main" id="{17005B11-E4E5-5D29-62C1-01EAF9D3D431}"/>
              </a:ext>
            </a:extLst>
          </p:cNvPr>
          <p:cNvSpPr>
            <a:spLocks noGrp="1"/>
          </p:cNvSpPr>
          <p:nvPr>
            <p:ph type="title"/>
          </p:nvPr>
        </p:nvSpPr>
        <p:spPr>
          <a:xfrm>
            <a:off x="1388400" y="1588725"/>
            <a:ext cx="6367200" cy="1408277"/>
          </a:xfrm>
          <a:prstGeom prst="rect">
            <a:avLst/>
          </a:prstGeom>
        </p:spPr>
        <p:txBody>
          <a:bodyPr/>
          <a:lstStyle>
            <a:lvl1pPr algn="ctr">
              <a:lnSpc>
                <a:spcPct val="90000"/>
              </a:lnSpc>
              <a:defRPr sz="7000" b="1">
                <a:solidFill>
                  <a:srgbClr val="20627C"/>
                </a:solidFill>
              </a:defRPr>
            </a:lvl1pPr>
          </a:lstStyle>
          <a:p>
            <a:endParaRPr lang="en-US" dirty="0"/>
          </a:p>
        </p:txBody>
      </p:sp>
      <p:sp>
        <p:nvSpPr>
          <p:cNvPr id="4" name="Text Placeholder 3">
            <a:extLst>
              <a:ext uri="{FF2B5EF4-FFF2-40B4-BE49-F238E27FC236}">
                <a16:creationId xmlns:a16="http://schemas.microsoft.com/office/drawing/2014/main" id="{FF852092-0E6C-6C8C-F0A3-1017F34933AB}"/>
              </a:ext>
            </a:extLst>
          </p:cNvPr>
          <p:cNvSpPr>
            <a:spLocks noGrp="1"/>
          </p:cNvSpPr>
          <p:nvPr>
            <p:ph type="body" sz="quarter" idx="10"/>
          </p:nvPr>
        </p:nvSpPr>
        <p:spPr>
          <a:xfrm>
            <a:off x="485775" y="3805238"/>
            <a:ext cx="1665288" cy="865187"/>
          </a:xfrm>
          <a:prstGeom prst="rect">
            <a:avLst/>
          </a:prstGeom>
        </p:spPr>
        <p:txBody>
          <a:bodyPr/>
          <a:lstStyle>
            <a:lvl1pPr algn="ctr">
              <a:spcAft>
                <a:spcPts val="1600"/>
              </a:spcAft>
              <a:defRPr sz="1200" b="1">
                <a:solidFill>
                  <a:srgbClr val="434343"/>
                </a:solidFill>
              </a:defRPr>
            </a:lvl1pPr>
          </a:lstStyle>
          <a:p>
            <a:pPr marL="0" marR="0" lvl="0" indent="0" algn="ctr" rtl="0">
              <a:lnSpc>
                <a:spcPct val="100000"/>
              </a:lnSpc>
              <a:spcBef>
                <a:spcPts val="0"/>
              </a:spcBef>
              <a:spcAft>
                <a:spcPts val="1600"/>
              </a:spcAft>
              <a:buClr>
                <a:srgbClr val="000000"/>
              </a:buClr>
              <a:buSzPts val="1200"/>
              <a:buFont typeface="Arial"/>
              <a:buNone/>
            </a:pPr>
            <a:endParaRPr lang="en-US" sz="1200" b="0" i="0" u="none" strike="noStrike" cap="none" dirty="0">
              <a:solidFill>
                <a:schemeClr val="dk1"/>
              </a:solidFill>
              <a:latin typeface="Arial"/>
              <a:ea typeface="Arial"/>
              <a:cs typeface="Arial"/>
              <a:sym typeface="Arial"/>
            </a:endParaRPr>
          </a:p>
        </p:txBody>
      </p:sp>
      <p:sp>
        <p:nvSpPr>
          <p:cNvPr id="6" name="Text Placeholder 5">
            <a:extLst>
              <a:ext uri="{FF2B5EF4-FFF2-40B4-BE49-F238E27FC236}">
                <a16:creationId xmlns:a16="http://schemas.microsoft.com/office/drawing/2014/main" id="{C9A2236B-A807-C6A5-4C9B-DBD836B74C46}"/>
              </a:ext>
            </a:extLst>
          </p:cNvPr>
          <p:cNvSpPr>
            <a:spLocks noGrp="1"/>
          </p:cNvSpPr>
          <p:nvPr>
            <p:ph type="body" sz="quarter" idx="11"/>
          </p:nvPr>
        </p:nvSpPr>
        <p:spPr>
          <a:xfrm>
            <a:off x="2536638" y="3805238"/>
            <a:ext cx="1080300" cy="497100"/>
          </a:xfrm>
          <a:prstGeom prst="rect">
            <a:avLst/>
          </a:prstGeom>
        </p:spPr>
        <p:txBody>
          <a:bodyPr/>
          <a:lstStyle>
            <a:lvl1pPr algn="ctr">
              <a:spcAft>
                <a:spcPts val="1600"/>
              </a:spcAft>
              <a:defRPr sz="1200" b="0">
                <a:solidFill>
                  <a:srgbClr val="434343"/>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p:txBody>
      </p:sp>
      <p:sp>
        <p:nvSpPr>
          <p:cNvPr id="8" name="Text Placeholder 7">
            <a:extLst>
              <a:ext uri="{FF2B5EF4-FFF2-40B4-BE49-F238E27FC236}">
                <a16:creationId xmlns:a16="http://schemas.microsoft.com/office/drawing/2014/main" id="{84704D11-CB07-9624-0503-1F47A17FC944}"/>
              </a:ext>
            </a:extLst>
          </p:cNvPr>
          <p:cNvSpPr>
            <a:spLocks noGrp="1"/>
          </p:cNvSpPr>
          <p:nvPr>
            <p:ph type="body" sz="quarter" idx="12"/>
          </p:nvPr>
        </p:nvSpPr>
        <p:spPr>
          <a:xfrm>
            <a:off x="3882476" y="3757613"/>
            <a:ext cx="1200700" cy="865187"/>
          </a:xfrm>
          <a:prstGeom prst="rect">
            <a:avLst/>
          </a:prstGeom>
        </p:spPr>
        <p:txBody>
          <a:bodyPr/>
          <a:lstStyle>
            <a:lvl1pPr algn="ctr">
              <a:spcAft>
                <a:spcPts val="1600"/>
              </a:spcAft>
              <a:defRPr sz="1200">
                <a:solidFill>
                  <a:srgbClr val="434343"/>
                </a:solidFill>
              </a:defRPr>
            </a:lvl1pPr>
          </a:lstStyle>
          <a:p>
            <a:pPr lvl="0"/>
            <a:endParaRPr lang="en-US" dirty="0"/>
          </a:p>
        </p:txBody>
      </p:sp>
      <p:sp>
        <p:nvSpPr>
          <p:cNvPr id="10" name="Text Placeholder 9">
            <a:extLst>
              <a:ext uri="{FF2B5EF4-FFF2-40B4-BE49-F238E27FC236}">
                <a16:creationId xmlns:a16="http://schemas.microsoft.com/office/drawing/2014/main" id="{2D12649F-5E6D-5F9A-763E-17B6059239B3}"/>
              </a:ext>
            </a:extLst>
          </p:cNvPr>
          <p:cNvSpPr>
            <a:spLocks noGrp="1"/>
          </p:cNvSpPr>
          <p:nvPr>
            <p:ph type="body" sz="quarter" idx="13"/>
          </p:nvPr>
        </p:nvSpPr>
        <p:spPr>
          <a:xfrm>
            <a:off x="5407025" y="3805238"/>
            <a:ext cx="1201738" cy="496887"/>
          </a:xfrm>
          <a:prstGeom prst="rect">
            <a:avLst/>
          </a:prstGeom>
        </p:spPr>
        <p:txBody>
          <a:bodyPr/>
          <a:lstStyle>
            <a:lvl1pPr algn="ctr">
              <a:spcAft>
                <a:spcPts val="1600"/>
              </a:spcAft>
              <a:defRPr sz="1200">
                <a:solidFill>
                  <a:srgbClr val="434343"/>
                </a:solidFill>
              </a:defRPr>
            </a:lvl1pPr>
          </a:lstStyle>
          <a:p>
            <a:pPr lvl="0"/>
            <a:endParaRPr lang="en-US" dirty="0"/>
          </a:p>
        </p:txBody>
      </p:sp>
      <p:sp>
        <p:nvSpPr>
          <p:cNvPr id="12" name="Text Placeholder 11">
            <a:extLst>
              <a:ext uri="{FF2B5EF4-FFF2-40B4-BE49-F238E27FC236}">
                <a16:creationId xmlns:a16="http://schemas.microsoft.com/office/drawing/2014/main" id="{87AF9C5D-285A-A6FF-CBF6-6B8410D7F5AA}"/>
              </a:ext>
            </a:extLst>
          </p:cNvPr>
          <p:cNvSpPr>
            <a:spLocks noGrp="1"/>
          </p:cNvSpPr>
          <p:nvPr>
            <p:ph type="body" sz="quarter" idx="14"/>
          </p:nvPr>
        </p:nvSpPr>
        <p:spPr>
          <a:xfrm>
            <a:off x="6932613" y="3830638"/>
            <a:ext cx="1430337" cy="496887"/>
          </a:xfrm>
          <a:prstGeom prst="rect">
            <a:avLst/>
          </a:prstGeom>
        </p:spPr>
        <p:txBody>
          <a:bodyPr/>
          <a:lstStyle>
            <a:lvl1pPr algn="ctr">
              <a:spcAft>
                <a:spcPts val="1600"/>
              </a:spcAft>
              <a:defRPr sz="1200">
                <a:solidFill>
                  <a:srgbClr val="434343"/>
                </a:solidFill>
              </a:defRPr>
            </a:lvl1pPr>
          </a:lstStyle>
          <a:p>
            <a:pPr lvl="0"/>
            <a:endParaRPr lang="en-US" dirty="0"/>
          </a:p>
        </p:txBody>
      </p:sp>
    </p:spTree>
    <p:extLst>
      <p:ext uri="{BB962C8B-B14F-4D97-AF65-F5344CB8AC3E}">
        <p14:creationId xmlns:p14="http://schemas.microsoft.com/office/powerpoint/2010/main" val="2808854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39"/>
        <p:cNvGrpSpPr/>
        <p:nvPr/>
      </p:nvGrpSpPr>
      <p:grpSpPr>
        <a:xfrm>
          <a:off x="0" y="0"/>
          <a:ext cx="0" cy="0"/>
          <a:chOff x="0" y="0"/>
          <a:chExt cx="0" cy="0"/>
        </a:xfrm>
      </p:grpSpPr>
      <p:sp>
        <p:nvSpPr>
          <p:cNvPr id="2" name="Google Shape;362;p53">
            <a:extLst>
              <a:ext uri="{FF2B5EF4-FFF2-40B4-BE49-F238E27FC236}">
                <a16:creationId xmlns:a16="http://schemas.microsoft.com/office/drawing/2014/main" id="{44CF9F07-A540-DD33-6FB2-E93AF8F762B3}"/>
              </a:ext>
            </a:extLst>
          </p:cNvPr>
          <p:cNvSpPr/>
          <p:nvPr userDrawn="1"/>
        </p:nvSpPr>
        <p:spPr>
          <a:xfrm>
            <a:off x="0" y="0"/>
            <a:ext cx="9144000" cy="3865200"/>
          </a:xfrm>
          <a:prstGeom prst="rect">
            <a:avLst/>
          </a:prstGeom>
          <a:solidFill>
            <a:srgbClr val="12366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Google Shape;364;p53">
            <a:extLst>
              <a:ext uri="{FF2B5EF4-FFF2-40B4-BE49-F238E27FC236}">
                <a16:creationId xmlns:a16="http://schemas.microsoft.com/office/drawing/2014/main" id="{E211D570-5BCB-505F-0D63-FCD7E789AAF5}"/>
              </a:ext>
            </a:extLst>
          </p:cNvPr>
          <p:cNvPicPr preferRelativeResize="0"/>
          <p:nvPr userDrawn="1"/>
        </p:nvPicPr>
        <p:blipFill rotWithShape="1">
          <a:blip r:embed="rId2">
            <a:alphaModFix/>
          </a:blip>
          <a:srcRect t="5523" b="5532"/>
          <a:stretch/>
        </p:blipFill>
        <p:spPr>
          <a:xfrm>
            <a:off x="457200" y="3172250"/>
            <a:ext cx="1133100" cy="1133100"/>
          </a:xfrm>
          <a:prstGeom prst="ellipse">
            <a:avLst/>
          </a:prstGeom>
          <a:noFill/>
          <a:ln w="38100" cap="flat" cmpd="sng">
            <a:solidFill>
              <a:srgbClr val="20627C"/>
            </a:solidFill>
            <a:prstDash val="solid"/>
            <a:round/>
            <a:headEnd type="none" w="sm" len="sm"/>
            <a:tailEnd type="none" w="sm" len="sm"/>
          </a:ln>
        </p:spPr>
      </p:pic>
      <p:sp>
        <p:nvSpPr>
          <p:cNvPr id="5" name="Title 4">
            <a:extLst>
              <a:ext uri="{FF2B5EF4-FFF2-40B4-BE49-F238E27FC236}">
                <a16:creationId xmlns:a16="http://schemas.microsoft.com/office/drawing/2014/main" id="{8095CB21-45A3-379D-A43F-5BF09A9E9760}"/>
              </a:ext>
            </a:extLst>
          </p:cNvPr>
          <p:cNvSpPr>
            <a:spLocks noGrp="1"/>
          </p:cNvSpPr>
          <p:nvPr>
            <p:ph type="title"/>
          </p:nvPr>
        </p:nvSpPr>
        <p:spPr>
          <a:xfrm>
            <a:off x="377750" y="670973"/>
            <a:ext cx="7097400" cy="2002801"/>
          </a:xfrm>
        </p:spPr>
        <p:txBody>
          <a:bodyPr anchor="b"/>
          <a:lstStyle>
            <a:lvl1pPr>
              <a:defRPr sz="3200" b="1">
                <a:solidFill>
                  <a:srgbClr val="FFFFFF"/>
                </a:solidFill>
              </a:defRPr>
            </a:lvl1pPr>
          </a:lstStyle>
          <a:p>
            <a:r>
              <a:rPr lang="en-US"/>
              <a:t>Click to edit Master title style</a:t>
            </a:r>
          </a:p>
        </p:txBody>
      </p:sp>
      <p:sp>
        <p:nvSpPr>
          <p:cNvPr id="9" name="Text Placeholder 8">
            <a:extLst>
              <a:ext uri="{FF2B5EF4-FFF2-40B4-BE49-F238E27FC236}">
                <a16:creationId xmlns:a16="http://schemas.microsoft.com/office/drawing/2014/main" id="{B54B17AF-A09F-E95C-451F-A8E589B88397}"/>
              </a:ext>
            </a:extLst>
          </p:cNvPr>
          <p:cNvSpPr>
            <a:spLocks noGrp="1"/>
          </p:cNvSpPr>
          <p:nvPr>
            <p:ph type="body" sz="quarter" idx="10"/>
          </p:nvPr>
        </p:nvSpPr>
        <p:spPr>
          <a:xfrm>
            <a:off x="1590101" y="3906600"/>
            <a:ext cx="4137600" cy="824150"/>
          </a:xfrm>
        </p:spPr>
        <p:txBody>
          <a:bodyPr/>
          <a:lstStyle>
            <a:lvl1pPr marL="0" indent="0">
              <a:buNone/>
              <a:defRPr sz="1800" b="1">
                <a:solidFill>
                  <a:srgbClr val="434343"/>
                </a:solidFill>
              </a:defRPr>
            </a:lvl1pPr>
          </a:lstStyle>
          <a:p>
            <a:pPr lvl="0"/>
            <a:endParaRPr lang="en-US" dirty="0"/>
          </a:p>
        </p:txBody>
      </p:sp>
      <p:sp>
        <p:nvSpPr>
          <p:cNvPr id="11" name="Text Placeholder 10">
            <a:extLst>
              <a:ext uri="{FF2B5EF4-FFF2-40B4-BE49-F238E27FC236}">
                <a16:creationId xmlns:a16="http://schemas.microsoft.com/office/drawing/2014/main" id="{757839D5-BCE6-F01B-E557-F28D42FF75BE}"/>
              </a:ext>
            </a:extLst>
          </p:cNvPr>
          <p:cNvSpPr>
            <a:spLocks noGrp="1"/>
          </p:cNvSpPr>
          <p:nvPr>
            <p:ph type="body" sz="quarter" idx="11"/>
          </p:nvPr>
        </p:nvSpPr>
        <p:spPr>
          <a:xfrm>
            <a:off x="0" y="5143501"/>
            <a:ext cx="9144000" cy="265408"/>
          </a:xfrm>
        </p:spPr>
        <p:txBody>
          <a:bodyPr/>
          <a:lstStyle>
            <a:lvl1pPr marL="25400" indent="0">
              <a:spcBef>
                <a:spcPts val="0"/>
              </a:spcBef>
              <a:buNone/>
              <a:defRPr sz="1000">
                <a:solidFill>
                  <a:schemeClr val="bg1"/>
                </a:solidFill>
              </a:defRPr>
            </a:lvl1pPr>
          </a:lstStyle>
          <a:p>
            <a:pPr lvl="0"/>
            <a:endParaRPr lang="en-US" dirty="0"/>
          </a:p>
        </p:txBody>
      </p:sp>
    </p:spTree>
    <p:extLst>
      <p:ext uri="{BB962C8B-B14F-4D97-AF65-F5344CB8AC3E}">
        <p14:creationId xmlns:p14="http://schemas.microsoft.com/office/powerpoint/2010/main" val="350390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Divider">
  <p:cSld name="CUSTOM_2">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07" name="Google Shape;107;p18"/>
          <p:cNvSpPr>
            <a:spLocks noGrp="1"/>
          </p:cNvSpPr>
          <p:nvPr>
            <p:ph type="pic" idx="2"/>
          </p:nvPr>
        </p:nvSpPr>
        <p:spPr>
          <a:xfrm>
            <a:off x="601575" y="1529025"/>
            <a:ext cx="7106100" cy="3045600"/>
          </a:xfrm>
          <a:prstGeom prst="rect">
            <a:avLst/>
          </a:prstGeom>
          <a:noFill/>
          <a:ln>
            <a:noFill/>
          </a:ln>
        </p:spPr>
      </p:sp>
      <p:pic>
        <p:nvPicPr>
          <p:cNvPr id="108" name="Google Shape;108;p18"/>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Photo - NO icon space">
  <p:cSld name="CUSTOM_2_1_1">
    <p:spTree>
      <p:nvGrpSpPr>
        <p:cNvPr id="1" name="Shape 109"/>
        <p:cNvGrpSpPr/>
        <p:nvPr/>
      </p:nvGrpSpPr>
      <p:grpSpPr>
        <a:xfrm>
          <a:off x="0" y="0"/>
          <a:ext cx="0" cy="0"/>
          <a:chOff x="0" y="0"/>
          <a:chExt cx="0" cy="0"/>
        </a:xfrm>
      </p:grpSpPr>
      <p:sp>
        <p:nvSpPr>
          <p:cNvPr id="110" name="Google Shape;110;p19"/>
          <p:cNvSpPr>
            <a:spLocks noGrp="1"/>
          </p:cNvSpPr>
          <p:nvPr>
            <p:ph type="pic" idx="2"/>
          </p:nvPr>
        </p:nvSpPr>
        <p:spPr>
          <a:xfrm>
            <a:off x="5350775" y="1493975"/>
            <a:ext cx="3358800" cy="2907900"/>
          </a:xfrm>
          <a:prstGeom prst="rect">
            <a:avLst/>
          </a:prstGeom>
          <a:noFill/>
          <a:ln>
            <a:noFill/>
          </a:ln>
        </p:spPr>
      </p:sp>
      <p:sp>
        <p:nvSpPr>
          <p:cNvPr id="111" name="Google Shape;111;p19"/>
          <p:cNvSpPr txBox="1">
            <a:spLocks noGrp="1"/>
          </p:cNvSpPr>
          <p:nvPr>
            <p:ph type="body" idx="1"/>
          </p:nvPr>
        </p:nvSpPr>
        <p:spPr>
          <a:xfrm>
            <a:off x="458700" y="1483375"/>
            <a:ext cx="44790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2" name="Google Shape;112;p19"/>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113" name="Google Shape;113;p19"/>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ur Team">
  <p:cSld name="CUSTOM">
    <p:spTree>
      <p:nvGrpSpPr>
        <p:cNvPr id="1" name="Shape 114"/>
        <p:cNvGrpSpPr/>
        <p:nvPr/>
      </p:nvGrpSpPr>
      <p:grpSpPr>
        <a:xfrm>
          <a:off x="0" y="0"/>
          <a:ext cx="0" cy="0"/>
          <a:chOff x="0" y="0"/>
          <a:chExt cx="0" cy="0"/>
        </a:xfrm>
      </p:grpSpPr>
      <p:pic>
        <p:nvPicPr>
          <p:cNvPr id="115" name="Google Shape;115;p20"/>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16" name="Google Shape;116;p20"/>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17" name="Google Shape;117;p20"/>
          <p:cNvSpPr txBox="1">
            <a:spLocks noGrp="1"/>
          </p:cNvSpPr>
          <p:nvPr>
            <p:ph type="body" idx="1"/>
          </p:nvPr>
        </p:nvSpPr>
        <p:spPr>
          <a:xfrm>
            <a:off x="164527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18" name="Google Shape;118;p20"/>
          <p:cNvSpPr txBox="1">
            <a:spLocks noGrp="1"/>
          </p:cNvSpPr>
          <p:nvPr>
            <p:ph type="body" idx="2"/>
          </p:nvPr>
        </p:nvSpPr>
        <p:spPr>
          <a:xfrm>
            <a:off x="501592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ur Team 3 1">
  <p:cSld name="CUSTOM_1_2">
    <p:spTree>
      <p:nvGrpSpPr>
        <p:cNvPr id="1" name="Shape 119"/>
        <p:cNvGrpSpPr/>
        <p:nvPr/>
      </p:nvGrpSpPr>
      <p:grpSpPr>
        <a:xfrm>
          <a:off x="0" y="0"/>
          <a:ext cx="0" cy="0"/>
          <a:chOff x="0" y="0"/>
          <a:chExt cx="0" cy="0"/>
        </a:xfrm>
      </p:grpSpPr>
      <p:sp>
        <p:nvSpPr>
          <p:cNvPr id="120" name="Google Shape;120;p21"/>
          <p:cNvSpPr>
            <a:spLocks noGrp="1"/>
          </p:cNvSpPr>
          <p:nvPr>
            <p:ph type="pic" idx="2"/>
          </p:nvPr>
        </p:nvSpPr>
        <p:spPr>
          <a:xfrm>
            <a:off x="6669100" y="2043750"/>
            <a:ext cx="1335000" cy="1335000"/>
          </a:xfrm>
          <a:prstGeom prst="ellipse">
            <a:avLst/>
          </a:prstGeom>
          <a:noFill/>
          <a:ln>
            <a:noFill/>
          </a:ln>
        </p:spPr>
      </p:sp>
      <p:pic>
        <p:nvPicPr>
          <p:cNvPr id="121" name="Google Shape;121;p21"/>
          <p:cNvPicPr preferRelativeResize="0"/>
          <p:nvPr/>
        </p:nvPicPr>
        <p:blipFill rotWithShape="1">
          <a:blip r:embed="rId2">
            <a:alphaModFix/>
          </a:blip>
          <a:srcRect/>
          <a:stretch/>
        </p:blipFill>
        <p:spPr>
          <a:xfrm>
            <a:off x="6488354" y="1863004"/>
            <a:ext cx="1696492" cy="1696492"/>
          </a:xfrm>
          <a:prstGeom prst="rect">
            <a:avLst/>
          </a:prstGeom>
          <a:noFill/>
          <a:ln>
            <a:noFill/>
          </a:ln>
        </p:spPr>
      </p:pic>
      <p:sp>
        <p:nvSpPr>
          <p:cNvPr id="122" name="Google Shape;122;p21"/>
          <p:cNvSpPr>
            <a:spLocks noGrp="1"/>
          </p:cNvSpPr>
          <p:nvPr>
            <p:ph type="pic" idx="3"/>
          </p:nvPr>
        </p:nvSpPr>
        <p:spPr>
          <a:xfrm>
            <a:off x="3952538" y="2043750"/>
            <a:ext cx="1335000" cy="1335000"/>
          </a:xfrm>
          <a:prstGeom prst="ellipse">
            <a:avLst/>
          </a:prstGeom>
          <a:noFill/>
          <a:ln>
            <a:noFill/>
          </a:ln>
        </p:spPr>
      </p:sp>
      <p:pic>
        <p:nvPicPr>
          <p:cNvPr id="123" name="Google Shape;123;p21"/>
          <p:cNvPicPr preferRelativeResize="0"/>
          <p:nvPr/>
        </p:nvPicPr>
        <p:blipFill rotWithShape="1">
          <a:blip r:embed="rId2">
            <a:alphaModFix/>
          </a:blip>
          <a:srcRect/>
          <a:stretch/>
        </p:blipFill>
        <p:spPr>
          <a:xfrm>
            <a:off x="3771791" y="1863004"/>
            <a:ext cx="1696492" cy="1696492"/>
          </a:xfrm>
          <a:prstGeom prst="rect">
            <a:avLst/>
          </a:prstGeom>
          <a:noFill/>
          <a:ln>
            <a:noFill/>
          </a:ln>
        </p:spPr>
      </p:pic>
      <p:sp>
        <p:nvSpPr>
          <p:cNvPr id="124" name="Google Shape;124;p21"/>
          <p:cNvSpPr>
            <a:spLocks noGrp="1"/>
          </p:cNvSpPr>
          <p:nvPr>
            <p:ph type="pic" idx="4"/>
          </p:nvPr>
        </p:nvSpPr>
        <p:spPr>
          <a:xfrm>
            <a:off x="1203200" y="2043750"/>
            <a:ext cx="1335000" cy="1335000"/>
          </a:xfrm>
          <a:prstGeom prst="ellipse">
            <a:avLst/>
          </a:prstGeom>
          <a:noFill/>
          <a:ln>
            <a:noFill/>
          </a:ln>
        </p:spPr>
      </p:sp>
      <p:pic>
        <p:nvPicPr>
          <p:cNvPr id="125" name="Google Shape;125;p21"/>
          <p:cNvPicPr preferRelativeResize="0"/>
          <p:nvPr/>
        </p:nvPicPr>
        <p:blipFill rotWithShape="1">
          <a:blip r:embed="rId2">
            <a:alphaModFix/>
          </a:blip>
          <a:srcRect/>
          <a:stretch/>
        </p:blipFill>
        <p:spPr>
          <a:xfrm>
            <a:off x="1022454" y="1863004"/>
            <a:ext cx="1696492" cy="1696492"/>
          </a:xfrm>
          <a:prstGeom prst="rect">
            <a:avLst/>
          </a:prstGeom>
          <a:noFill/>
          <a:ln>
            <a:noFill/>
          </a:ln>
        </p:spPr>
      </p:pic>
      <p:pic>
        <p:nvPicPr>
          <p:cNvPr id="126" name="Google Shape;126;p21"/>
          <p:cNvPicPr preferRelativeResize="0"/>
          <p:nvPr/>
        </p:nvPicPr>
        <p:blipFill rotWithShape="1">
          <a:blip r:embed="rId3">
            <a:alphaModFix/>
          </a:blip>
          <a:srcRect/>
          <a:stretch/>
        </p:blipFill>
        <p:spPr>
          <a:xfrm>
            <a:off x="6691250" y="506300"/>
            <a:ext cx="1967875" cy="531325"/>
          </a:xfrm>
          <a:prstGeom prst="rect">
            <a:avLst/>
          </a:prstGeom>
          <a:noFill/>
          <a:ln>
            <a:noFill/>
          </a:ln>
        </p:spPr>
      </p:pic>
      <p:sp>
        <p:nvSpPr>
          <p:cNvPr id="127" name="Google Shape;127;p21"/>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128"/>
        <p:cNvGrpSpPr/>
        <p:nvPr/>
      </p:nvGrpSpPr>
      <p:grpSpPr>
        <a:xfrm>
          <a:off x="0" y="0"/>
          <a:ext cx="0" cy="0"/>
          <a:chOff x="0" y="0"/>
          <a:chExt cx="0" cy="0"/>
        </a:xfrm>
      </p:grpSpPr>
      <p:sp>
        <p:nvSpPr>
          <p:cNvPr id="129" name="Google Shape;129;p22"/>
          <p:cNvSpPr txBox="1">
            <a:spLocks noGrp="1"/>
          </p:cNvSpPr>
          <p:nvPr>
            <p:ph type="ctrTitle"/>
          </p:nvPr>
        </p:nvSpPr>
        <p:spPr>
          <a:xfrm>
            <a:off x="457200" y="1543050"/>
            <a:ext cx="5562600" cy="2002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5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Google Shape;130;p22"/>
          <p:cNvSpPr txBox="1">
            <a:spLocks noGrp="1"/>
          </p:cNvSpPr>
          <p:nvPr>
            <p:ph type="subTitle" idx="1"/>
          </p:nvPr>
        </p:nvSpPr>
        <p:spPr>
          <a:xfrm>
            <a:off x="457200" y="4100513"/>
            <a:ext cx="5643600" cy="803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marR="0" lvl="1"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7"/>
        <p:cNvGrpSpPr/>
        <p:nvPr/>
      </p:nvGrpSpPr>
      <p:grpSpPr>
        <a:xfrm>
          <a:off x="0" y="0"/>
          <a:ext cx="0" cy="0"/>
          <a:chOff x="0" y="0"/>
          <a:chExt cx="0" cy="0"/>
        </a:xfrm>
      </p:grpSpPr>
      <p:cxnSp>
        <p:nvCxnSpPr>
          <p:cNvPr id="2" name="Google Shape;148;p26">
            <a:extLst>
              <a:ext uri="{FF2B5EF4-FFF2-40B4-BE49-F238E27FC236}">
                <a16:creationId xmlns:a16="http://schemas.microsoft.com/office/drawing/2014/main" id="{D83AEF85-1A98-3072-2896-E2B97928027E}"/>
              </a:ext>
            </a:extLst>
          </p:cNvPr>
          <p:cNvCxnSpPr/>
          <p:nvPr userDrawn="1"/>
        </p:nvCxnSpPr>
        <p:spPr>
          <a:xfrm>
            <a:off x="553775" y="2943075"/>
            <a:ext cx="7647600" cy="0"/>
          </a:xfrm>
          <a:prstGeom prst="straightConnector1">
            <a:avLst/>
          </a:prstGeom>
          <a:noFill/>
          <a:ln w="38100" cap="flat" cmpd="sng">
            <a:solidFill>
              <a:schemeClr val="accent1"/>
            </a:solidFill>
            <a:prstDash val="solid"/>
            <a:round/>
            <a:headEnd type="none" w="sm" len="sm"/>
            <a:tailEnd type="none" w="sm" len="sm"/>
          </a:ln>
        </p:spPr>
      </p:cxnSp>
      <p:sp>
        <p:nvSpPr>
          <p:cNvPr id="4" name="Title 3">
            <a:extLst>
              <a:ext uri="{FF2B5EF4-FFF2-40B4-BE49-F238E27FC236}">
                <a16:creationId xmlns:a16="http://schemas.microsoft.com/office/drawing/2014/main" id="{C02316C2-4A21-BBB9-F2CE-0F0B8B7AF246}"/>
              </a:ext>
            </a:extLst>
          </p:cNvPr>
          <p:cNvSpPr>
            <a:spLocks noGrp="1"/>
          </p:cNvSpPr>
          <p:nvPr>
            <p:ph type="title"/>
          </p:nvPr>
        </p:nvSpPr>
        <p:spPr>
          <a:xfrm>
            <a:off x="453349" y="1589344"/>
            <a:ext cx="7961099" cy="1279200"/>
          </a:xfrm>
          <a:prstGeom prst="rect">
            <a:avLst/>
          </a:prstGeom>
        </p:spPr>
        <p:txBody>
          <a:bodyPr anchor="b"/>
          <a:lstStyle>
            <a:lvl1pPr>
              <a:defRPr sz="3100" b="1">
                <a:solidFill>
                  <a:srgbClr val="20627C"/>
                </a:solidFill>
              </a:defRPr>
            </a:lvl1pPr>
          </a:lstStyle>
          <a:p>
            <a:r>
              <a:rPr lang="en-US"/>
              <a:t>Click to edit Master title style</a:t>
            </a:r>
          </a:p>
        </p:txBody>
      </p:sp>
      <p:sp>
        <p:nvSpPr>
          <p:cNvPr id="7" name="Text Placeholder 6">
            <a:extLst>
              <a:ext uri="{FF2B5EF4-FFF2-40B4-BE49-F238E27FC236}">
                <a16:creationId xmlns:a16="http://schemas.microsoft.com/office/drawing/2014/main" id="{969C1B28-27DC-5B51-F49A-E8C922DDCBA9}"/>
              </a:ext>
            </a:extLst>
          </p:cNvPr>
          <p:cNvSpPr>
            <a:spLocks noGrp="1"/>
          </p:cNvSpPr>
          <p:nvPr>
            <p:ph type="body" sz="quarter" idx="10"/>
          </p:nvPr>
        </p:nvSpPr>
        <p:spPr>
          <a:xfrm>
            <a:off x="447601" y="3029999"/>
            <a:ext cx="6867600" cy="708299"/>
          </a:xfrm>
          <a:prstGeom prst="rect">
            <a:avLst/>
          </a:prstGeom>
        </p:spPr>
        <p:txBody>
          <a:bodyPr/>
          <a:lstStyle>
            <a:lvl1pPr>
              <a:defRPr sz="1800">
                <a:solidFill>
                  <a:srgbClr val="434343"/>
                </a:solidFill>
              </a:defRPr>
            </a:lvl1pPr>
          </a:lstStyle>
          <a:p>
            <a:pPr lvl="0"/>
            <a:endParaRPr lang="en-US" dirty="0"/>
          </a:p>
        </p:txBody>
      </p:sp>
      <p:sp>
        <p:nvSpPr>
          <p:cNvPr id="12" name="Picture Placeholder 11">
            <a:extLst>
              <a:ext uri="{FF2B5EF4-FFF2-40B4-BE49-F238E27FC236}">
                <a16:creationId xmlns:a16="http://schemas.microsoft.com/office/drawing/2014/main" id="{271E3331-DE98-2233-EEED-55841D240DD2}"/>
              </a:ext>
            </a:extLst>
          </p:cNvPr>
          <p:cNvSpPr>
            <a:spLocks noGrp="1"/>
          </p:cNvSpPr>
          <p:nvPr>
            <p:ph type="pic" sz="quarter" idx="11"/>
          </p:nvPr>
        </p:nvSpPr>
        <p:spPr>
          <a:xfrm>
            <a:off x="447601" y="581350"/>
            <a:ext cx="3100699" cy="835625"/>
          </a:xfrm>
          <a:prstGeom prst="rect">
            <a:avLst/>
          </a:prstGeom>
        </p:spPr>
        <p:txBody>
          <a:bodyPr/>
          <a:lstStyle/>
          <a:p>
            <a:endParaRPr lang="en-US"/>
          </a:p>
        </p:txBody>
      </p:sp>
      <p:sp>
        <p:nvSpPr>
          <p:cNvPr id="14" name="Date Placeholder 13">
            <a:extLst>
              <a:ext uri="{FF2B5EF4-FFF2-40B4-BE49-F238E27FC236}">
                <a16:creationId xmlns:a16="http://schemas.microsoft.com/office/drawing/2014/main" id="{75B7376D-97D9-E8B6-3CA6-88503DD30B11}"/>
              </a:ext>
            </a:extLst>
          </p:cNvPr>
          <p:cNvSpPr>
            <a:spLocks noGrp="1"/>
          </p:cNvSpPr>
          <p:nvPr>
            <p:ph type="dt" sz="half" idx="13"/>
          </p:nvPr>
        </p:nvSpPr>
        <p:spPr>
          <a:xfrm>
            <a:off x="450578" y="4521037"/>
            <a:ext cx="2312360" cy="274637"/>
          </a:xfrm>
        </p:spPr>
        <p:txBody>
          <a:bodyPr/>
          <a:lstStyle>
            <a:lvl1pPr>
              <a:defRPr sz="1800">
                <a:solidFill>
                  <a:srgbClr val="434343"/>
                </a:solidFill>
              </a:defRPr>
            </a:lvl1pPr>
          </a:lstStyle>
          <a:p>
            <a:endParaRPr lang="en-US" dirty="0"/>
          </a:p>
        </p:txBody>
      </p:sp>
    </p:spTree>
    <p:extLst>
      <p:ext uri="{BB962C8B-B14F-4D97-AF65-F5344CB8AC3E}">
        <p14:creationId xmlns:p14="http://schemas.microsoft.com/office/powerpoint/2010/main" val="4224067679"/>
      </p:ext>
    </p:extLst>
  </p:cSld>
  <p:clrMapOvr>
    <a:masterClrMapping/>
  </p:clrMapOvr>
  <p:hf sldNum="0"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theme" Target="../theme/theme2.xml"/><Relationship Id="rId1" Type="http://schemas.openxmlformats.org/officeDocument/2006/relationships/slideLayout" Target="../slideLayouts/slideLayout35.xml"/><Relationship Id="rId4" Type="http://schemas.openxmlformats.org/officeDocument/2006/relationships/image" Target="../media/image2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 name="Date Placeholder 1">
            <a:extLst>
              <a:ext uri="{FF2B5EF4-FFF2-40B4-BE49-F238E27FC236}">
                <a16:creationId xmlns:a16="http://schemas.microsoft.com/office/drawing/2014/main" id="{0CF3D8AA-37C1-0303-8FD8-D073BC606CD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CC85B780-8B81-4D9C-A7FD-0C76EB9457FD}" type="datetimeFigureOut">
              <a:rPr lang="en-US" smtClean="0"/>
              <a:t>3/31/25</a:t>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4" r:id="rId29"/>
    <p:sldLayoutId id="2147483695" r:id="rId30"/>
    <p:sldLayoutId id="2147483696" r:id="rId31"/>
    <p:sldLayoutId id="2147483697" r:id="rId32"/>
    <p:sldLayoutId id="2147483698" r:id="rId33"/>
    <p:sldLayoutId id="2147483699"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pic>
        <p:nvPicPr>
          <p:cNvPr id="135" name="Google Shape;135;p24" descr="PowerPointBackgrounds_title"/>
          <p:cNvPicPr preferRelativeResize="0"/>
          <p:nvPr/>
        </p:nvPicPr>
        <p:blipFill rotWithShape="1">
          <a:blip r:embed="rId3">
            <a:alphaModFix/>
          </a:blip>
          <a:srcRect/>
          <a:stretch/>
        </p:blipFill>
        <p:spPr>
          <a:xfrm>
            <a:off x="0" y="0"/>
            <a:ext cx="6857999" cy="5143500"/>
          </a:xfrm>
          <a:prstGeom prst="rect">
            <a:avLst/>
          </a:prstGeom>
          <a:noFill/>
          <a:ln>
            <a:noFill/>
          </a:ln>
        </p:spPr>
      </p:pic>
      <p:pic>
        <p:nvPicPr>
          <p:cNvPr id="136" name="Google Shape;136;p24" descr="S:\ConstituencyBuilding\Marketing and Communications\Logos\CPH Logo\AJG\Color\COC_Pubhealth_AJG-MAYOR_reduced.jpg"/>
          <p:cNvPicPr preferRelativeResize="0"/>
          <p:nvPr/>
        </p:nvPicPr>
        <p:blipFill rotWithShape="1">
          <a:blip r:embed="rId4">
            <a:alphaModFix/>
          </a:blip>
          <a:srcRect/>
          <a:stretch/>
        </p:blipFill>
        <p:spPr>
          <a:xfrm>
            <a:off x="6432550" y="4105275"/>
            <a:ext cx="1783556" cy="791765"/>
          </a:xfrm>
          <a:prstGeom prst="rect">
            <a:avLst/>
          </a:prstGeom>
          <a:noFill/>
          <a:ln>
            <a:noFill/>
          </a:ln>
        </p:spPr>
      </p:pic>
      <p:sp>
        <p:nvSpPr>
          <p:cNvPr id="137" name="Google Shape;137;p24"/>
          <p:cNvSpPr txBox="1">
            <a:spLocks noGrp="1"/>
          </p:cNvSpPr>
          <p:nvPr>
            <p:ph type="title"/>
          </p:nvPr>
        </p:nvSpPr>
        <p:spPr>
          <a:xfrm>
            <a:off x="381000" y="163115"/>
            <a:ext cx="84582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138" name="Google Shape;138;p24"/>
          <p:cNvSpPr txBox="1">
            <a:spLocks noGrp="1"/>
          </p:cNvSpPr>
          <p:nvPr>
            <p:ph type="body" idx="1"/>
          </p:nvPr>
        </p:nvSpPr>
        <p:spPr>
          <a:xfrm>
            <a:off x="381000" y="1285875"/>
            <a:ext cx="8458200" cy="3167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vitalsigns/newborn-syphilis/index.html"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hyperlink" Target="https://www.cdc.gov/std/treatment-guidelines/syphilis.htm" TargetMode="External"/><Relationship Id="rId4" Type="http://schemas.openxmlformats.org/officeDocument/2006/relationships/hyperlink" Target="https://www.cdc.gov/mmwr/volumes/72/wr/mm7246e1.htm?s_cid=mm7246e1_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hyperlink" Target="https://www.cdc.gov/mmwr/volumes/72/wr/mm7246e1.htm?s_cid=mm7246e1_w" TargetMode="External"/><Relationship Id="rId4" Type="http://schemas.openxmlformats.org/officeDocument/2006/relationships/hyperlink" Target="https://www.cdc.gov/vitalsigns/newborn-syphilis/index.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hivnexus/hcp/sexual-history/?CDC_AAref_Val=https://www.cdc.gov/hiv/clinicians/transforming-health/health-care-providers/sexual-history.html#cdc_generic_section_3-adopt-the-5ps-approach-to-taking-a-sexual-history"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gis.cdc.gov/grasp/nchhstpatlas/maps.html"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hyperlink" Target="https://www.cdc.gov/nchhstp/syphilis-county-level/index.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std/treatment-guidelines/screening-recommendations.htm"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vitalsigns/newborn-syphilis/index.html"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hyperlink" Target="https://www.cdc.gov/mmwr/volumes/72/wr/mm7246e1.htm?s_cid=mm7246e1_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ctcsrh.org/RiseToolkit18/#/lessons/1XD9o7kC8K9NORngIirJbHrTUIg4kiPw"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hyperlink" Target="https://ctcsrh.org/ctcsrh-resource/syphilis-and-congenital-syphilis-toolki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vitalsigns/newborn-syphilis/index.html"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hyperlink" Target="https://www.cdc.gov/mmwr/volumes/72/wr/mm7246e1.htm?s_cid=mm7246e1_w"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8" Type="http://schemas.openxmlformats.org/officeDocument/2006/relationships/hyperlink" Target="https://www.ncsddc.org/resource/injectable-syphilis-treatment-delivery-considerations-for-std-programs/" TargetMode="External"/><Relationship Id="rId3" Type="http://schemas.openxmlformats.org/officeDocument/2006/relationships/hyperlink" Target="https://ctcsrh.org/resources/resource-library/?fwp_resource_tag=syphilis" TargetMode="External"/><Relationship Id="rId7" Type="http://schemas.openxmlformats.org/officeDocument/2006/relationships/hyperlink" Target="https://www.std.uw.edu/"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hyperlink" Target="https://www.cdc.gov/std/treatment-guidelines/screening-recommendations.htm" TargetMode="External"/><Relationship Id="rId5" Type="http://schemas.openxmlformats.org/officeDocument/2006/relationships/hyperlink" Target="https://www.cdc.gov/std/treatment-guidelines/default.htm" TargetMode="External"/><Relationship Id="rId4" Type="http://schemas.openxmlformats.org/officeDocument/2006/relationships/hyperlink" Target="https://rhntc.org/resources/syphilis-resource-list" TargetMode="External"/><Relationship Id="rId9" Type="http://schemas.openxmlformats.org/officeDocument/2006/relationships/hyperlink" Target="https://www.stdccn.org/render/Public"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rhntc.org/enewsletter" TargetMode="External"/><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www.cdc.gov/vitalsigns/newborn-syphilis/index.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E3AA-6FE6-0A3A-798C-238774FD495D}"/>
              </a:ext>
            </a:extLst>
          </p:cNvPr>
          <p:cNvSpPr>
            <a:spLocks noGrp="1"/>
          </p:cNvSpPr>
          <p:nvPr>
            <p:ph type="title"/>
          </p:nvPr>
        </p:nvSpPr>
        <p:spPr>
          <a:xfrm>
            <a:off x="453349" y="1552768"/>
            <a:ext cx="7961099" cy="1279200"/>
          </a:xfrm>
        </p:spPr>
        <p:txBody>
          <a:bodyPr/>
          <a:lstStyle/>
          <a:p>
            <a:r>
              <a:rPr lang="en" dirty="0"/>
              <a:t>Addressing Syphilis in </a:t>
            </a:r>
            <a:br>
              <a:rPr lang="en" dirty="0"/>
            </a:br>
            <a:r>
              <a:rPr lang="en" dirty="0"/>
              <a:t>Sexual and Reproductive Health Settings</a:t>
            </a:r>
            <a:endParaRPr lang="en-US" dirty="0"/>
          </a:p>
        </p:txBody>
      </p:sp>
      <p:pic>
        <p:nvPicPr>
          <p:cNvPr id="6" name="Picture Placeholder 5" descr="RHNTC logo. Reproductive Health National Training Center.">
            <a:extLst>
              <a:ext uri="{FF2B5EF4-FFF2-40B4-BE49-F238E27FC236}">
                <a16:creationId xmlns:a16="http://schemas.microsoft.com/office/drawing/2014/main" id="{6BF9888E-B162-609A-2217-299196A87763}"/>
              </a:ext>
            </a:extLst>
          </p:cNvPr>
          <p:cNvPicPr>
            <a:picLocks noGrp="1" noChangeAspect="1"/>
          </p:cNvPicPr>
          <p:nvPr>
            <p:ph type="pic" sz="quarter" idx="11"/>
          </p:nvPr>
        </p:nvPicPr>
        <p:blipFill>
          <a:blip r:embed="rId3"/>
          <a:srcRect l="29" r="29"/>
          <a:stretch>
            <a:fillRect/>
          </a:stretch>
        </p:blipFill>
        <p:spPr>
          <a:prstGeom prst="rect">
            <a:avLst/>
          </a:prstGeom>
        </p:spPr>
      </p:pic>
      <p:sp>
        <p:nvSpPr>
          <p:cNvPr id="3" name="Text Placeholder 2">
            <a:extLst>
              <a:ext uri="{FF2B5EF4-FFF2-40B4-BE49-F238E27FC236}">
                <a16:creationId xmlns:a16="http://schemas.microsoft.com/office/drawing/2014/main" id="{26A46C8F-AE93-E013-B471-AC800EA6FDA2}"/>
              </a:ext>
            </a:extLst>
          </p:cNvPr>
          <p:cNvSpPr>
            <a:spLocks noGrp="1"/>
          </p:cNvSpPr>
          <p:nvPr>
            <p:ph type="body" sz="quarter" idx="10"/>
          </p:nvPr>
        </p:nvSpPr>
        <p:spPr>
          <a:xfrm>
            <a:off x="456745" y="3075719"/>
            <a:ext cx="6867600" cy="708299"/>
          </a:xfrm>
        </p:spPr>
        <p:txBody>
          <a:bodyPr/>
          <a:lstStyle/>
          <a:p>
            <a:pPr lvl="0">
              <a:buSzPts val="2800"/>
            </a:pPr>
            <a:r>
              <a:rPr lang="en-US" dirty="0"/>
              <a:t>Allison Finkenbinder MSN, WHNP-BC</a:t>
            </a:r>
          </a:p>
          <a:p>
            <a:pPr lvl="0">
              <a:buSzPts val="2800"/>
            </a:pPr>
            <a:r>
              <a:rPr lang="en-US" dirty="0"/>
              <a:t>Dr. Yomi Obafemi MD, MPH</a:t>
            </a:r>
          </a:p>
          <a:p>
            <a:pPr lvl="0">
              <a:buSzPts val="2800"/>
            </a:pPr>
            <a:r>
              <a:rPr lang="en-US" dirty="0"/>
              <a:t>Tammy Bennett RN, MSN, WHNP-C, DNP(c)</a:t>
            </a:r>
          </a:p>
          <a:p>
            <a:pPr lvl="0">
              <a:buSzPts val="2800"/>
            </a:pPr>
            <a:r>
              <a:rPr lang="en-US" dirty="0"/>
              <a:t>Jo Taylor MSN, APRN-CNP</a:t>
            </a:r>
          </a:p>
        </p:txBody>
      </p:sp>
      <p:sp>
        <p:nvSpPr>
          <p:cNvPr id="5" name="Date Placeholder 4">
            <a:extLst>
              <a:ext uri="{FF2B5EF4-FFF2-40B4-BE49-F238E27FC236}">
                <a16:creationId xmlns:a16="http://schemas.microsoft.com/office/drawing/2014/main" id="{535B90EB-3430-864E-B9C1-556D19EE3C5F}"/>
              </a:ext>
            </a:extLst>
          </p:cNvPr>
          <p:cNvSpPr>
            <a:spLocks noGrp="1"/>
          </p:cNvSpPr>
          <p:nvPr>
            <p:ph type="dt" sz="half" idx="13"/>
          </p:nvPr>
        </p:nvSpPr>
        <p:spPr/>
        <p:txBody>
          <a:bodyPr/>
          <a:lstStyle/>
          <a:p>
            <a:r>
              <a:rPr lang="en-US" dirty="0"/>
              <a:t>November 20, 2024</a:t>
            </a:r>
          </a:p>
        </p:txBody>
      </p:sp>
    </p:spTree>
    <p:extLst>
      <p:ext uri="{BB962C8B-B14F-4D97-AF65-F5344CB8AC3E}">
        <p14:creationId xmlns:p14="http://schemas.microsoft.com/office/powerpoint/2010/main" val="332732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14A-D6A2-F1BD-CE7E-F7F96BDD4B85}"/>
              </a:ext>
            </a:extLst>
          </p:cNvPr>
          <p:cNvSpPr>
            <a:spLocks noGrp="1"/>
          </p:cNvSpPr>
          <p:nvPr>
            <p:ph type="title"/>
          </p:nvPr>
        </p:nvSpPr>
        <p:spPr>
          <a:xfrm>
            <a:off x="421049" y="484815"/>
            <a:ext cx="6192900" cy="605975"/>
          </a:xfrm>
        </p:spPr>
        <p:txBody>
          <a:bodyPr/>
          <a:lstStyle/>
          <a:p>
            <a:r>
              <a:rPr lang="en" dirty="0"/>
              <a:t>Syphilis health risks</a:t>
            </a:r>
            <a:endParaRPr lang="en-US" dirty="0"/>
          </a:p>
        </p:txBody>
      </p:sp>
      <p:sp>
        <p:nvSpPr>
          <p:cNvPr id="3" name="Text Placeholder 2">
            <a:extLst>
              <a:ext uri="{FF2B5EF4-FFF2-40B4-BE49-F238E27FC236}">
                <a16:creationId xmlns:a16="http://schemas.microsoft.com/office/drawing/2014/main" id="{ECD468B3-3C02-52BF-2ADA-478EA23B239A}"/>
              </a:ext>
            </a:extLst>
          </p:cNvPr>
          <p:cNvSpPr>
            <a:spLocks noGrp="1"/>
          </p:cNvSpPr>
          <p:nvPr>
            <p:ph type="body" sz="quarter" idx="11"/>
          </p:nvPr>
        </p:nvSpPr>
        <p:spPr/>
        <p:txBody>
          <a:bodyPr/>
          <a:lstStyle/>
          <a:p>
            <a:pPr marL="114300" lvl="0">
              <a:buClr>
                <a:srgbClr val="434343"/>
              </a:buClr>
              <a:buSzPts val="1800"/>
            </a:pPr>
            <a:r>
              <a:rPr lang="en-US" dirty="0"/>
              <a:t>All Persons: </a:t>
            </a:r>
          </a:p>
          <a:p>
            <a:pPr marL="457200" lvl="0" indent="-342900">
              <a:buClr>
                <a:schemeClr val="bg1"/>
              </a:buClr>
              <a:buSzPct val="100000"/>
              <a:buFont typeface="Arial"/>
              <a:buChar char="●"/>
            </a:pPr>
            <a:r>
              <a:rPr lang="en-US" dirty="0"/>
              <a:t>Transmission of syphilis in sexual networks</a:t>
            </a:r>
          </a:p>
          <a:p>
            <a:pPr marL="457200" lvl="0" indent="-342900">
              <a:buClr>
                <a:schemeClr val="bg1"/>
              </a:buClr>
              <a:buSzPct val="100000"/>
              <a:buFont typeface="Arial"/>
              <a:buChar char="●"/>
            </a:pPr>
            <a:r>
              <a:rPr lang="en-US" dirty="0"/>
              <a:t>Neurologic complications of syphilis (vision loss, hearing loss, etc.)</a:t>
            </a:r>
          </a:p>
          <a:p>
            <a:pPr marL="457200" lvl="0" indent="-342900">
              <a:buClr>
                <a:schemeClr val="bg1"/>
              </a:buClr>
              <a:buSzPct val="100000"/>
              <a:buFont typeface="Arial"/>
              <a:buChar char="●"/>
            </a:pPr>
            <a:r>
              <a:rPr lang="en-US" dirty="0"/>
              <a:t>Tertiary syphilis</a:t>
            </a:r>
          </a:p>
          <a:p>
            <a:pPr marL="114300" lvl="0">
              <a:buClr>
                <a:srgbClr val="434343"/>
              </a:buClr>
              <a:buSzPts val="1800"/>
            </a:pPr>
            <a:r>
              <a:rPr lang="en-US" dirty="0"/>
              <a:t>Maternal/Fraternal:</a:t>
            </a:r>
          </a:p>
          <a:p>
            <a:pPr marL="457200" lvl="0" indent="-342900">
              <a:buClr>
                <a:schemeClr val="bg1"/>
              </a:buClr>
              <a:buSzPct val="100000"/>
              <a:buFont typeface="Arial"/>
              <a:buChar char="●"/>
            </a:pPr>
            <a:r>
              <a:rPr lang="en-US" dirty="0"/>
              <a:t>Miscarriage</a:t>
            </a:r>
          </a:p>
          <a:p>
            <a:pPr marL="457200" lvl="0" indent="-342900">
              <a:buClr>
                <a:schemeClr val="bg1"/>
              </a:buClr>
              <a:buSzPct val="100000"/>
              <a:buFont typeface="Arial"/>
              <a:buChar char="●"/>
            </a:pPr>
            <a:r>
              <a:rPr lang="en-US" dirty="0"/>
              <a:t>Stillbirth</a:t>
            </a:r>
          </a:p>
          <a:p>
            <a:pPr marL="457200" lvl="0" indent="-342900">
              <a:buClr>
                <a:schemeClr val="bg1"/>
              </a:buClr>
              <a:buSzPct val="100000"/>
              <a:buFont typeface="Arial"/>
              <a:buChar char="●"/>
            </a:pPr>
            <a:r>
              <a:rPr lang="en-US" dirty="0"/>
              <a:t>Prematurity</a:t>
            </a:r>
          </a:p>
          <a:p>
            <a:pPr marL="457200" lvl="0" indent="-342900">
              <a:buClr>
                <a:schemeClr val="bg1"/>
              </a:buClr>
              <a:buSzPct val="100000"/>
              <a:buFont typeface="Arial"/>
              <a:buChar char="●"/>
            </a:pPr>
            <a:r>
              <a:rPr lang="en-US" dirty="0"/>
              <a:t>Low birth weight</a:t>
            </a:r>
          </a:p>
          <a:p>
            <a:pPr marL="114300" lvl="0">
              <a:buClr>
                <a:srgbClr val="434343"/>
              </a:buClr>
              <a:buSzPts val="1800"/>
            </a:pPr>
            <a:r>
              <a:rPr lang="en-US" dirty="0"/>
              <a:t>Infant: </a:t>
            </a:r>
          </a:p>
          <a:p>
            <a:pPr marL="457200" lvl="0" indent="-342900">
              <a:buClr>
                <a:schemeClr val="bg1"/>
              </a:buClr>
              <a:buSzPct val="100000"/>
              <a:buFont typeface="Arial"/>
              <a:buChar char="●"/>
            </a:pPr>
            <a:r>
              <a:rPr lang="en-US" dirty="0"/>
              <a:t>Physical and developmental disabilities</a:t>
            </a:r>
          </a:p>
          <a:p>
            <a:pPr marL="457200" lvl="0" indent="-342900">
              <a:buClr>
                <a:schemeClr val="bg1"/>
              </a:buClr>
              <a:buSzPct val="100000"/>
              <a:buFont typeface="Arial"/>
              <a:buChar char="●"/>
            </a:pPr>
            <a:r>
              <a:rPr lang="en-US" dirty="0"/>
              <a:t>Death</a:t>
            </a:r>
          </a:p>
        </p:txBody>
      </p:sp>
      <p:sp>
        <p:nvSpPr>
          <p:cNvPr id="4" name="Text Placeholder 3">
            <a:extLst>
              <a:ext uri="{FF2B5EF4-FFF2-40B4-BE49-F238E27FC236}">
                <a16:creationId xmlns:a16="http://schemas.microsoft.com/office/drawing/2014/main" id="{1133D078-F1C3-18B4-CA47-8B012DA78AB4}"/>
              </a:ext>
            </a:extLst>
          </p:cNvPr>
          <p:cNvSpPr>
            <a:spLocks noGrp="1"/>
          </p:cNvSpPr>
          <p:nvPr>
            <p:ph type="body" sz="quarter" idx="19"/>
          </p:nvPr>
        </p:nvSpPr>
        <p:spPr/>
        <p:txBody>
          <a:bodyPr/>
          <a:lstStyle/>
          <a:p>
            <a:r>
              <a:rPr lang="en-US" dirty="0">
                <a:solidFill>
                  <a:srgbClr val="434343"/>
                </a:solidFill>
              </a:rPr>
              <a:t>Source:</a:t>
            </a:r>
            <a:r>
              <a:rPr lang="en-US" dirty="0"/>
              <a:t> </a:t>
            </a:r>
            <a:r>
              <a:rPr lang="en-US" u="sng" dirty="0">
                <a:solidFill>
                  <a:schemeClr val="hlink"/>
                </a:solidFill>
                <a:hlinkClick r:id="rId3"/>
              </a:rPr>
              <a:t>Syphilis in Babies Reflects Health System Failures</a:t>
            </a:r>
            <a:r>
              <a:rPr lang="en-US" dirty="0"/>
              <a:t>; </a:t>
            </a:r>
            <a:r>
              <a:rPr lang="en-US" u="sng" dirty="0">
                <a:solidFill>
                  <a:schemeClr val="hlink"/>
                </a:solidFill>
                <a:hlinkClick r:id="rId4"/>
              </a:rPr>
              <a:t>Vital Signs: Missed Opportunities for Preventing Congenital Syphilis — United States, 2022; </a:t>
            </a:r>
            <a:r>
              <a:rPr lang="en-US" dirty="0"/>
              <a:t> </a:t>
            </a:r>
            <a:r>
              <a:rPr lang="en-US" u="sng" dirty="0">
                <a:solidFill>
                  <a:schemeClr val="hlink"/>
                </a:solidFill>
                <a:hlinkClick r:id="rId5"/>
              </a:rPr>
              <a:t>CDC Sexually Transmitted Infections Treatment Guidelines, 2021</a:t>
            </a:r>
            <a:endParaRPr lang="en-US" dirty="0"/>
          </a:p>
        </p:txBody>
      </p:sp>
    </p:spTree>
    <p:extLst>
      <p:ext uri="{BB962C8B-B14F-4D97-AF65-F5344CB8AC3E}">
        <p14:creationId xmlns:p14="http://schemas.microsoft.com/office/powerpoint/2010/main" val="171610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654C-0D20-187F-46F4-0C971EC69C66}"/>
              </a:ext>
            </a:extLst>
          </p:cNvPr>
          <p:cNvSpPr>
            <a:spLocks noGrp="1"/>
          </p:cNvSpPr>
          <p:nvPr>
            <p:ph type="title"/>
          </p:nvPr>
        </p:nvSpPr>
        <p:spPr>
          <a:xfrm>
            <a:off x="421049" y="484815"/>
            <a:ext cx="6192900" cy="605975"/>
          </a:xfrm>
        </p:spPr>
        <p:txBody>
          <a:bodyPr/>
          <a:lstStyle/>
          <a:p>
            <a:r>
              <a:rPr lang="en" dirty="0"/>
              <a:t>Missed opportunities</a:t>
            </a:r>
            <a:endParaRPr lang="en-US" dirty="0"/>
          </a:p>
        </p:txBody>
      </p:sp>
      <p:sp>
        <p:nvSpPr>
          <p:cNvPr id="3" name="Text Placeholder 2">
            <a:extLst>
              <a:ext uri="{FF2B5EF4-FFF2-40B4-BE49-F238E27FC236}">
                <a16:creationId xmlns:a16="http://schemas.microsoft.com/office/drawing/2014/main" id="{A5E10C17-3381-CFB0-E9EF-BEBC355E40FF}"/>
              </a:ext>
            </a:extLst>
          </p:cNvPr>
          <p:cNvSpPr>
            <a:spLocks noGrp="1"/>
          </p:cNvSpPr>
          <p:nvPr>
            <p:ph type="body" sz="quarter" idx="11"/>
          </p:nvPr>
        </p:nvSpPr>
        <p:spPr/>
        <p:txBody>
          <a:bodyPr/>
          <a:lstStyle/>
          <a:p>
            <a:pPr marL="457200" lvl="0" indent="-342900">
              <a:lnSpc>
                <a:spcPct val="115000"/>
              </a:lnSpc>
              <a:buClr>
                <a:srgbClr val="434343"/>
              </a:buClr>
              <a:buSzPts val="1800"/>
              <a:buChar char="●"/>
            </a:pPr>
            <a:r>
              <a:rPr lang="en-US" b="1" dirty="0"/>
              <a:t>Timely testing and treatment </a:t>
            </a:r>
            <a:r>
              <a:rPr lang="en-US" dirty="0"/>
              <a:t>during pregnancy might have prevented almost 90% of congenital syphilis cases</a:t>
            </a:r>
          </a:p>
          <a:p>
            <a:pPr marL="457200" lvl="0" indent="-342900">
              <a:lnSpc>
                <a:spcPct val="115000"/>
              </a:lnSpc>
              <a:spcBef>
                <a:spcPts val="2200"/>
              </a:spcBef>
              <a:buClr>
                <a:srgbClr val="434343"/>
              </a:buClr>
              <a:buSzPts val="1800"/>
              <a:buChar char="●"/>
            </a:pPr>
            <a:r>
              <a:rPr lang="en-US" dirty="0"/>
              <a:t>2 in 5 cases of babies born </a:t>
            </a:r>
            <a:br>
              <a:rPr lang="en-US" dirty="0"/>
            </a:br>
            <a:r>
              <a:rPr lang="en-US" dirty="0"/>
              <a:t>with syphilis happened in </a:t>
            </a:r>
            <a:br>
              <a:rPr lang="en-US" dirty="0"/>
            </a:br>
            <a:r>
              <a:rPr lang="en-US" dirty="0"/>
              <a:t>people who </a:t>
            </a:r>
            <a:r>
              <a:rPr lang="en-US" b="1" dirty="0"/>
              <a:t>did not receive prenatal care</a:t>
            </a:r>
          </a:p>
        </p:txBody>
      </p:sp>
      <p:pic>
        <p:nvPicPr>
          <p:cNvPr id="7" name="Picture Placeholder 6" descr="A pie chart titled Congenital Syphilis Missed Opportunities.&#10;No timely test: 37.0%; Inadequate treatment: 40.0%; No treatment: 11.0%; Other reasons/missing data: 12.0%.">
            <a:extLst>
              <a:ext uri="{FF2B5EF4-FFF2-40B4-BE49-F238E27FC236}">
                <a16:creationId xmlns:a16="http://schemas.microsoft.com/office/drawing/2014/main" id="{6613DCEB-921B-FDA8-736B-D6040560F674}"/>
              </a:ext>
            </a:extLst>
          </p:cNvPr>
          <p:cNvPicPr>
            <a:picLocks noGrp="1" noChangeAspect="1"/>
          </p:cNvPicPr>
          <p:nvPr>
            <p:ph type="pic" sz="quarter" idx="20"/>
          </p:nvPr>
        </p:nvPicPr>
        <p:blipFill>
          <a:blip r:embed="rId3"/>
          <a:srcRect t="34" b="34"/>
          <a:stretch>
            <a:fillRect/>
          </a:stretch>
        </p:blipFill>
        <p:spPr>
          <a:prstGeom prst="rect">
            <a:avLst/>
          </a:prstGeom>
        </p:spPr>
      </p:pic>
      <p:sp>
        <p:nvSpPr>
          <p:cNvPr id="5" name="Text Placeholder 4">
            <a:extLst>
              <a:ext uri="{FF2B5EF4-FFF2-40B4-BE49-F238E27FC236}">
                <a16:creationId xmlns:a16="http://schemas.microsoft.com/office/drawing/2014/main" id="{8B632CE0-8EE1-C640-CC78-C8314299366D}"/>
              </a:ext>
            </a:extLst>
          </p:cNvPr>
          <p:cNvSpPr>
            <a:spLocks noGrp="1"/>
          </p:cNvSpPr>
          <p:nvPr>
            <p:ph type="body" sz="quarter" idx="19"/>
          </p:nvPr>
        </p:nvSpPr>
        <p:spPr/>
        <p:txBody>
          <a:bodyPr/>
          <a:lstStyle/>
          <a:p>
            <a:r>
              <a:rPr lang="en-US" dirty="0"/>
              <a:t>Source: </a:t>
            </a:r>
            <a:r>
              <a:rPr lang="en-US" u="sng" dirty="0">
                <a:solidFill>
                  <a:schemeClr val="hlink"/>
                </a:solidFill>
                <a:hlinkClick r:id="rId4"/>
              </a:rPr>
              <a:t>Syphilis in Babies Reflects Health System Failures</a:t>
            </a:r>
            <a:r>
              <a:rPr lang="en-US" dirty="0"/>
              <a:t>; </a:t>
            </a:r>
            <a:r>
              <a:rPr lang="en-US" u="sng" dirty="0">
                <a:solidFill>
                  <a:schemeClr val="hlink"/>
                </a:solidFill>
                <a:hlinkClick r:id="rId5"/>
              </a:rPr>
              <a:t>Vital Signs: Missed Opportunities for Preventing Congenital Syphilis — United States, 2022 </a:t>
            </a:r>
            <a:r>
              <a:rPr lang="en-US" dirty="0"/>
              <a:t> </a:t>
            </a:r>
          </a:p>
        </p:txBody>
      </p:sp>
    </p:spTree>
    <p:extLst>
      <p:ext uri="{BB962C8B-B14F-4D97-AF65-F5344CB8AC3E}">
        <p14:creationId xmlns:p14="http://schemas.microsoft.com/office/powerpoint/2010/main" val="159314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5F75-5BB5-9092-FEE6-8660CF324596}"/>
              </a:ext>
            </a:extLst>
          </p:cNvPr>
          <p:cNvSpPr>
            <a:spLocks noGrp="1"/>
          </p:cNvSpPr>
          <p:nvPr>
            <p:ph type="title"/>
          </p:nvPr>
        </p:nvSpPr>
        <p:spPr/>
        <p:txBody>
          <a:bodyPr/>
          <a:lstStyle/>
          <a:p>
            <a:pPr lvl="0"/>
            <a:r>
              <a:rPr lang="en-US" sz="3100" dirty="0">
                <a:solidFill>
                  <a:schemeClr val="lt1"/>
                </a:solidFill>
              </a:rPr>
              <a:t>What is the role of SRH providers in addressing syphilis and </a:t>
            </a:r>
            <a:br>
              <a:rPr lang="en-US" sz="3100" dirty="0">
                <a:solidFill>
                  <a:schemeClr val="lt1"/>
                </a:solidFill>
              </a:rPr>
            </a:br>
            <a:r>
              <a:rPr lang="en-US" sz="3100" dirty="0">
                <a:solidFill>
                  <a:schemeClr val="lt1"/>
                </a:solidFill>
              </a:rPr>
              <a:t>congenital syphilis?</a:t>
            </a:r>
            <a:endParaRPr lang="en-US" sz="3100" dirty="0"/>
          </a:p>
        </p:txBody>
      </p:sp>
    </p:spTree>
    <p:extLst>
      <p:ext uri="{BB962C8B-B14F-4D97-AF65-F5344CB8AC3E}">
        <p14:creationId xmlns:p14="http://schemas.microsoft.com/office/powerpoint/2010/main" val="290696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0BE4-F9D8-5261-9518-99989BF359A6}"/>
              </a:ext>
            </a:extLst>
          </p:cNvPr>
          <p:cNvSpPr>
            <a:spLocks noGrp="1"/>
          </p:cNvSpPr>
          <p:nvPr>
            <p:ph type="title"/>
          </p:nvPr>
        </p:nvSpPr>
        <p:spPr>
          <a:xfrm>
            <a:off x="459567" y="552171"/>
            <a:ext cx="6192900" cy="605975"/>
          </a:xfrm>
        </p:spPr>
        <p:txBody>
          <a:bodyPr/>
          <a:lstStyle/>
          <a:p>
            <a:r>
              <a:rPr lang="en" dirty="0"/>
              <a:t>Role of Title X agencies</a:t>
            </a:r>
            <a:endParaRPr lang="en-US" dirty="0"/>
          </a:p>
        </p:txBody>
      </p:sp>
      <p:sp>
        <p:nvSpPr>
          <p:cNvPr id="3" name="Text Placeholder 2">
            <a:extLst>
              <a:ext uri="{FF2B5EF4-FFF2-40B4-BE49-F238E27FC236}">
                <a16:creationId xmlns:a16="http://schemas.microsoft.com/office/drawing/2014/main" id="{1F9BFE22-5B81-1EF3-F900-612A488086F9}"/>
              </a:ext>
            </a:extLst>
          </p:cNvPr>
          <p:cNvSpPr>
            <a:spLocks noGrp="1"/>
          </p:cNvSpPr>
          <p:nvPr>
            <p:ph type="body" sz="quarter" idx="11"/>
          </p:nvPr>
        </p:nvSpPr>
        <p:spPr/>
        <p:txBody>
          <a:bodyPr/>
          <a:lstStyle/>
          <a:p>
            <a:pPr marL="285750" lvl="0" indent="-285750">
              <a:buClr>
                <a:srgbClr val="434343"/>
              </a:buClr>
              <a:buSzPts val="1800"/>
              <a:buChar char="●"/>
            </a:pPr>
            <a:r>
              <a:rPr lang="en-US" dirty="0"/>
              <a:t>Wide geographic distribution of sites</a:t>
            </a:r>
          </a:p>
          <a:p>
            <a:pPr marL="285750" lvl="0" indent="-285750">
              <a:spcBef>
                <a:spcPts val="1000"/>
              </a:spcBef>
              <a:buClr>
                <a:srgbClr val="434343"/>
              </a:buClr>
              <a:buSzPts val="1800"/>
              <a:buChar char="●"/>
            </a:pPr>
            <a:r>
              <a:rPr lang="en-US" dirty="0"/>
              <a:t>Trusted resource for quality SRH services</a:t>
            </a:r>
          </a:p>
          <a:p>
            <a:pPr marL="285750" lvl="0" indent="-285750">
              <a:spcBef>
                <a:spcPts val="1000"/>
              </a:spcBef>
              <a:buClr>
                <a:srgbClr val="434343"/>
              </a:buClr>
              <a:buSzPts val="1800"/>
              <a:buChar char="●"/>
            </a:pPr>
            <a:r>
              <a:rPr lang="en-US" dirty="0"/>
              <a:t>Staff are trained and experienced in non-stigmatizing, person-centered approaches to SRH care</a:t>
            </a:r>
          </a:p>
          <a:p>
            <a:pPr marL="285750" lvl="0" indent="-285750">
              <a:spcBef>
                <a:spcPts val="1000"/>
              </a:spcBef>
              <a:buClr>
                <a:srgbClr val="434343"/>
              </a:buClr>
              <a:buSzPts val="1800"/>
              <a:buChar char="●"/>
            </a:pPr>
            <a:r>
              <a:rPr lang="en-US" dirty="0"/>
              <a:t>STI screening and treatment are core Title X services </a:t>
            </a:r>
          </a:p>
          <a:p>
            <a:pPr marL="285750" lvl="0" indent="-285750">
              <a:spcBef>
                <a:spcPts val="1000"/>
              </a:spcBef>
              <a:spcAft>
                <a:spcPts val="1000"/>
              </a:spcAft>
              <a:buClr>
                <a:srgbClr val="434343"/>
              </a:buClr>
              <a:buSzPts val="1800"/>
              <a:buChar char="●"/>
            </a:pPr>
            <a:r>
              <a:rPr lang="en-US" dirty="0"/>
              <a:t>Title X funds can be used to support STI testing, diagnosis, and treatment</a:t>
            </a:r>
          </a:p>
        </p:txBody>
      </p:sp>
    </p:spTree>
    <p:extLst>
      <p:ext uri="{BB962C8B-B14F-4D97-AF65-F5344CB8AC3E}">
        <p14:creationId xmlns:p14="http://schemas.microsoft.com/office/powerpoint/2010/main" val="123355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FD09-E534-7E59-DF6D-29CAB4E2AF41}"/>
              </a:ext>
            </a:extLst>
          </p:cNvPr>
          <p:cNvSpPr>
            <a:spLocks noGrp="1"/>
          </p:cNvSpPr>
          <p:nvPr>
            <p:ph type="title"/>
          </p:nvPr>
        </p:nvSpPr>
        <p:spPr/>
        <p:txBody>
          <a:bodyPr/>
          <a:lstStyle/>
          <a:p>
            <a:r>
              <a:rPr lang="en" dirty="0"/>
              <a:t>Role of all agencies</a:t>
            </a:r>
            <a:endParaRPr lang="en-US" dirty="0"/>
          </a:p>
        </p:txBody>
      </p:sp>
      <p:sp>
        <p:nvSpPr>
          <p:cNvPr id="3" name="Text Placeholder 2">
            <a:extLst>
              <a:ext uri="{FF2B5EF4-FFF2-40B4-BE49-F238E27FC236}">
                <a16:creationId xmlns:a16="http://schemas.microsoft.com/office/drawing/2014/main" id="{2AE9C5B2-5C27-00AC-A750-CDAC5FF232E2}"/>
              </a:ext>
            </a:extLst>
          </p:cNvPr>
          <p:cNvSpPr>
            <a:spLocks noGrp="1"/>
          </p:cNvSpPr>
          <p:nvPr>
            <p:ph type="body" sz="quarter" idx="11"/>
          </p:nvPr>
        </p:nvSpPr>
        <p:spPr/>
        <p:txBody>
          <a:bodyPr/>
          <a:lstStyle/>
          <a:p>
            <a:pPr marL="457200" lvl="0" indent="-342900">
              <a:buClr>
                <a:srgbClr val="434343"/>
              </a:buClr>
              <a:buSzPts val="1800"/>
              <a:buChar char="●"/>
            </a:pPr>
            <a:r>
              <a:rPr lang="en-US" dirty="0"/>
              <a:t>Regardless of specialty, ALL providers have a role in tackling the syphilis crisis by using CDC recommendations, i.e., sexual health assessment</a:t>
            </a:r>
            <a:r>
              <a:rPr lang="en-US" dirty="0">
                <a:solidFill>
                  <a:schemeClr val="hlink"/>
                </a:solidFill>
                <a:uFill>
                  <a:noFill/>
                </a:uFill>
                <a:hlinkClick r:id="rId3"/>
              </a:rPr>
              <a:t> </a:t>
            </a:r>
            <a:r>
              <a:rPr lang="en-US" dirty="0"/>
              <a:t>(5P’s), as part of a routine primary health care screening</a:t>
            </a:r>
          </a:p>
          <a:p>
            <a:pPr marL="457200" lvl="0" indent="-342900">
              <a:spcBef>
                <a:spcPts val="1000"/>
              </a:spcBef>
              <a:buClr>
                <a:srgbClr val="434343"/>
              </a:buClr>
              <a:buSzPts val="1800"/>
              <a:buChar char="●"/>
            </a:pPr>
            <a:r>
              <a:rPr lang="en-US" dirty="0"/>
              <a:t>Remove stigma around discussing sex and normalize conversations</a:t>
            </a:r>
          </a:p>
          <a:p>
            <a:pPr marL="457200" lvl="0" indent="-342900">
              <a:spcBef>
                <a:spcPts val="1000"/>
              </a:spcBef>
              <a:buClr>
                <a:srgbClr val="434343"/>
              </a:buClr>
              <a:buSzPts val="1800"/>
              <a:buChar char="●"/>
            </a:pPr>
            <a:r>
              <a:rPr lang="en-US" dirty="0"/>
              <a:t>Ask all adult and adolescent clients</a:t>
            </a:r>
          </a:p>
          <a:p>
            <a:pPr marL="457200" lvl="0" indent="-342900">
              <a:spcBef>
                <a:spcPts val="1000"/>
              </a:spcBef>
              <a:buClr>
                <a:srgbClr val="434343"/>
              </a:buClr>
              <a:buSzPts val="1800"/>
              <a:buChar char="●"/>
            </a:pPr>
            <a:r>
              <a:rPr lang="en-US" dirty="0"/>
              <a:t>Increase access to STI services</a:t>
            </a:r>
          </a:p>
          <a:p>
            <a:pPr marL="457200" lvl="0" indent="-342900">
              <a:spcBef>
                <a:spcPts val="1000"/>
              </a:spcBef>
              <a:buClr>
                <a:srgbClr val="434343"/>
              </a:buClr>
              <a:buSzPts val="1800"/>
              <a:buChar char="●"/>
            </a:pPr>
            <a:r>
              <a:rPr lang="en-US" dirty="0"/>
              <a:t>Referral to specialty clinic if services not provided in primary care setting</a:t>
            </a:r>
          </a:p>
          <a:p>
            <a:pPr marL="457200" lvl="0" indent="-342900">
              <a:spcBef>
                <a:spcPts val="1000"/>
              </a:spcBef>
              <a:spcAft>
                <a:spcPts val="1000"/>
              </a:spcAft>
              <a:buClr>
                <a:srgbClr val="434343"/>
              </a:buClr>
              <a:buSzPts val="1800"/>
              <a:buChar char="●"/>
            </a:pPr>
            <a:r>
              <a:rPr lang="en-US" dirty="0"/>
              <a:t>Screening allows for risk reduction counseling, STI screening, and offering prevention strategies (</a:t>
            </a:r>
            <a:r>
              <a:rPr lang="en-US" dirty="0" err="1"/>
              <a:t>DoxyPEP</a:t>
            </a:r>
            <a:r>
              <a:rPr lang="en-US" dirty="0"/>
              <a:t>, </a:t>
            </a:r>
            <a:r>
              <a:rPr lang="en-US" dirty="0" err="1"/>
              <a:t>PrEP</a:t>
            </a:r>
            <a:r>
              <a:rPr lang="en-US" dirty="0"/>
              <a:t>)</a:t>
            </a:r>
          </a:p>
        </p:txBody>
      </p:sp>
      <p:sp>
        <p:nvSpPr>
          <p:cNvPr id="4" name="Text Placeholder 3">
            <a:extLst>
              <a:ext uri="{FF2B5EF4-FFF2-40B4-BE49-F238E27FC236}">
                <a16:creationId xmlns:a16="http://schemas.microsoft.com/office/drawing/2014/main" id="{0C62EF73-523C-271D-6FFC-8718B0E9C00C}"/>
              </a:ext>
            </a:extLst>
          </p:cNvPr>
          <p:cNvSpPr>
            <a:spLocks noGrp="1"/>
          </p:cNvSpPr>
          <p:nvPr>
            <p:ph type="body" sz="quarter" idx="19"/>
          </p:nvPr>
        </p:nvSpPr>
        <p:spPr/>
        <p:txBody>
          <a:bodyPr/>
          <a:lstStyle/>
          <a:p>
            <a:r>
              <a:rPr lang="en-US" dirty="0"/>
              <a:t>Source: </a:t>
            </a:r>
            <a:r>
              <a:rPr lang="en-US" u="sng" dirty="0">
                <a:solidFill>
                  <a:schemeClr val="hlink"/>
                </a:solidFill>
                <a:hlinkClick r:id="rId3"/>
              </a:rPr>
              <a:t>CDC Discussing Sexual Health With Your Patients</a:t>
            </a:r>
            <a:endParaRPr lang="en-US" dirty="0"/>
          </a:p>
        </p:txBody>
      </p:sp>
    </p:spTree>
    <p:extLst>
      <p:ext uri="{BB962C8B-B14F-4D97-AF65-F5344CB8AC3E}">
        <p14:creationId xmlns:p14="http://schemas.microsoft.com/office/powerpoint/2010/main" val="313030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7DC6-BCBD-063B-901F-76D871A663C7}"/>
              </a:ext>
            </a:extLst>
          </p:cNvPr>
          <p:cNvSpPr>
            <a:spLocks noGrp="1"/>
          </p:cNvSpPr>
          <p:nvPr>
            <p:ph type="title"/>
          </p:nvPr>
        </p:nvSpPr>
        <p:spPr>
          <a:xfrm>
            <a:off x="1414983" y="1875114"/>
            <a:ext cx="6609300" cy="2285700"/>
          </a:xfrm>
        </p:spPr>
        <p:txBody>
          <a:bodyPr/>
          <a:lstStyle/>
          <a:p>
            <a:r>
              <a:rPr lang="en-US" sz="3200" dirty="0">
                <a:solidFill>
                  <a:schemeClr val="lt1"/>
                </a:solidFill>
              </a:rPr>
              <a:t>What immediate steps can SRH agencies or providers take?</a:t>
            </a:r>
            <a:endParaRPr lang="en-US" sz="3200" dirty="0"/>
          </a:p>
        </p:txBody>
      </p:sp>
    </p:spTree>
    <p:extLst>
      <p:ext uri="{BB962C8B-B14F-4D97-AF65-F5344CB8AC3E}">
        <p14:creationId xmlns:p14="http://schemas.microsoft.com/office/powerpoint/2010/main" val="207320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DF52-3806-05FF-2118-3B5EC7C48377}"/>
              </a:ext>
            </a:extLst>
          </p:cNvPr>
          <p:cNvSpPr>
            <a:spLocks noGrp="1"/>
          </p:cNvSpPr>
          <p:nvPr>
            <p:ph type="title"/>
          </p:nvPr>
        </p:nvSpPr>
        <p:spPr>
          <a:xfrm>
            <a:off x="406899" y="390032"/>
            <a:ext cx="6212401" cy="1340400"/>
          </a:xfrm>
        </p:spPr>
        <p:txBody>
          <a:bodyPr/>
          <a:lstStyle/>
          <a:p>
            <a:pPr marL="457200" indent="-420624">
              <a:buClr>
                <a:srgbClr val="20627C"/>
              </a:buClr>
              <a:buFont typeface="+mj-lt"/>
              <a:buAutoNum type="arabicPeriod"/>
            </a:pPr>
            <a:r>
              <a:rPr lang="en" dirty="0"/>
              <a:t>Screen in high </a:t>
            </a:r>
            <a:br>
              <a:rPr lang="en" dirty="0"/>
            </a:br>
            <a:r>
              <a:rPr lang="en" dirty="0"/>
              <a:t>prevalence areas</a:t>
            </a:r>
            <a:endParaRPr lang="en-US" dirty="0"/>
          </a:p>
        </p:txBody>
      </p:sp>
      <p:sp>
        <p:nvSpPr>
          <p:cNvPr id="3" name="Text Placeholder 2">
            <a:extLst>
              <a:ext uri="{FF2B5EF4-FFF2-40B4-BE49-F238E27FC236}">
                <a16:creationId xmlns:a16="http://schemas.microsoft.com/office/drawing/2014/main" id="{20C20D28-FDA0-B7DC-0BA3-9FEF3251279C}"/>
              </a:ext>
            </a:extLst>
          </p:cNvPr>
          <p:cNvSpPr>
            <a:spLocks noGrp="1"/>
          </p:cNvSpPr>
          <p:nvPr>
            <p:ph type="body" sz="quarter" idx="11"/>
          </p:nvPr>
        </p:nvSpPr>
        <p:spPr>
          <a:xfrm>
            <a:off x="512700" y="1483324"/>
            <a:ext cx="8196600" cy="3341399"/>
          </a:xfrm>
        </p:spPr>
        <p:txBody>
          <a:bodyPr/>
          <a:lstStyle/>
          <a:p>
            <a:pPr marL="457200" lvl="0" indent="-342900">
              <a:lnSpc>
                <a:spcPct val="115000"/>
              </a:lnSpc>
              <a:buClr>
                <a:srgbClr val="434343"/>
              </a:buClr>
              <a:buSzPts val="1800"/>
              <a:buChar char="●"/>
            </a:pPr>
            <a:r>
              <a:rPr lang="en-US" dirty="0"/>
              <a:t>Screen </a:t>
            </a:r>
            <a:r>
              <a:rPr lang="en-US" u="sng" dirty="0"/>
              <a:t>all</a:t>
            </a:r>
            <a:r>
              <a:rPr lang="en-US" dirty="0"/>
              <a:t> sexually active people aged 15–44 in counties with high syphilis rates</a:t>
            </a:r>
          </a:p>
          <a:p>
            <a:pPr marL="457200" lvl="0" indent="-342900">
              <a:lnSpc>
                <a:spcPct val="115000"/>
              </a:lnSpc>
              <a:spcBef>
                <a:spcPts val="1000"/>
              </a:spcBef>
              <a:buClr>
                <a:srgbClr val="434343"/>
              </a:buClr>
              <a:buSzPts val="1800"/>
              <a:buChar char="●"/>
            </a:pPr>
            <a:r>
              <a:rPr lang="en-US" dirty="0"/>
              <a:t>What is a high rate of syphilis?</a:t>
            </a:r>
          </a:p>
          <a:p>
            <a:pPr marL="914400" lvl="1" indent="-342900" algn="l">
              <a:lnSpc>
                <a:spcPct val="115000"/>
              </a:lnSpc>
              <a:buClr>
                <a:srgbClr val="434343"/>
              </a:buClr>
              <a:buSzPts val="1800"/>
              <a:buChar char="○"/>
            </a:pPr>
            <a:r>
              <a:rPr lang="en-US" sz="1800" b="1" dirty="0">
                <a:solidFill>
                  <a:srgbClr val="434343"/>
                </a:solidFill>
              </a:rPr>
              <a:t> &gt;4.6 per 100,000</a:t>
            </a:r>
          </a:p>
          <a:p>
            <a:pPr marL="457200" lvl="0" indent="-342900">
              <a:lnSpc>
                <a:spcPct val="115000"/>
              </a:lnSpc>
              <a:spcBef>
                <a:spcPts val="1000"/>
              </a:spcBef>
              <a:buSzPts val="1800"/>
              <a:buChar char="●"/>
            </a:pPr>
            <a:r>
              <a:rPr lang="en-US" dirty="0"/>
              <a:t>How do I know if my county has a high rate? </a:t>
            </a:r>
          </a:p>
          <a:p>
            <a:pPr marL="914400" lvl="1" indent="-342900" algn="l">
              <a:lnSpc>
                <a:spcPct val="115000"/>
              </a:lnSpc>
              <a:buSzPts val="1800"/>
              <a:buFont typeface="Courier New"/>
              <a:buChar char="○"/>
            </a:pPr>
            <a:r>
              <a:rPr lang="en-US" sz="1800" b="1" dirty="0">
                <a:solidFill>
                  <a:srgbClr val="434343"/>
                </a:solidFill>
              </a:rPr>
              <a:t>Look up your county</a:t>
            </a:r>
            <a:r>
              <a:rPr lang="en-US" sz="1800" dirty="0">
                <a:solidFill>
                  <a:srgbClr val="434343"/>
                </a:solidFill>
              </a:rPr>
              <a:t>:</a:t>
            </a:r>
            <a:r>
              <a:rPr lang="en-US" sz="1800" dirty="0"/>
              <a:t> </a:t>
            </a:r>
            <a:r>
              <a:rPr lang="en-US" sz="1800" u="sng" dirty="0" err="1">
                <a:solidFill>
                  <a:schemeClr val="hlink"/>
                </a:solidFill>
                <a:hlinkClick r:id="rId3"/>
              </a:rPr>
              <a:t>AtlasPlus</a:t>
            </a:r>
            <a:r>
              <a:rPr lang="en-US" sz="1800" u="sng" dirty="0">
                <a:solidFill>
                  <a:schemeClr val="hlink"/>
                </a:solidFill>
                <a:hlinkClick r:id="rId3"/>
              </a:rPr>
              <a:t> interactive tool</a:t>
            </a:r>
            <a:r>
              <a:rPr lang="en-US" sz="1800" dirty="0"/>
              <a:t> </a:t>
            </a:r>
            <a:r>
              <a:rPr lang="en-US" sz="1800" dirty="0">
                <a:solidFill>
                  <a:srgbClr val="434343"/>
                </a:solidFill>
              </a:rPr>
              <a:t>(CDC)</a:t>
            </a:r>
            <a:endParaRPr lang="en-US" dirty="0"/>
          </a:p>
        </p:txBody>
      </p:sp>
      <p:sp>
        <p:nvSpPr>
          <p:cNvPr id="4" name="Text Placeholder 3">
            <a:extLst>
              <a:ext uri="{FF2B5EF4-FFF2-40B4-BE49-F238E27FC236}">
                <a16:creationId xmlns:a16="http://schemas.microsoft.com/office/drawing/2014/main" id="{61BFE8FA-2BA2-4060-0A60-352464C577AB}"/>
              </a:ext>
            </a:extLst>
          </p:cNvPr>
          <p:cNvSpPr>
            <a:spLocks noGrp="1"/>
          </p:cNvSpPr>
          <p:nvPr>
            <p:ph type="body" sz="quarter" idx="19"/>
          </p:nvPr>
        </p:nvSpPr>
        <p:spPr>
          <a:xfrm>
            <a:off x="372500" y="4672501"/>
            <a:ext cx="8403050" cy="318599"/>
          </a:xfrm>
        </p:spPr>
        <p:txBody>
          <a:bodyPr/>
          <a:lstStyle/>
          <a:p>
            <a:pPr lvl="0">
              <a:buSzPts val="1000"/>
            </a:pPr>
            <a:r>
              <a:rPr lang="en-US" dirty="0">
                <a:solidFill>
                  <a:srgbClr val="1B1B1B"/>
                </a:solidFill>
              </a:rPr>
              <a:t>Source: </a:t>
            </a:r>
            <a:r>
              <a:rPr lang="en-US" u="sng" dirty="0">
                <a:solidFill>
                  <a:schemeClr val="hlink"/>
                </a:solidFill>
                <a:highlight>
                  <a:srgbClr val="FFFFFF"/>
                </a:highlight>
                <a:hlinkClick r:id="rId4"/>
              </a:rPr>
              <a:t>County-level Syphilis Rates to Direct Screening Efforts</a:t>
            </a:r>
            <a:endParaRPr lang="en-US" dirty="0"/>
          </a:p>
        </p:txBody>
      </p:sp>
    </p:spTree>
    <p:extLst>
      <p:ext uri="{BB962C8B-B14F-4D97-AF65-F5344CB8AC3E}">
        <p14:creationId xmlns:p14="http://schemas.microsoft.com/office/powerpoint/2010/main" val="458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F0E3-0432-2F41-11F9-5AB4C7D84E21}"/>
              </a:ext>
            </a:extLst>
          </p:cNvPr>
          <p:cNvSpPr>
            <a:spLocks noGrp="1"/>
          </p:cNvSpPr>
          <p:nvPr>
            <p:ph type="title"/>
          </p:nvPr>
        </p:nvSpPr>
        <p:spPr/>
        <p:txBody>
          <a:bodyPr/>
          <a:lstStyle/>
          <a:p>
            <a:pPr marL="457200" indent="-420624">
              <a:buClr>
                <a:srgbClr val="20627C"/>
              </a:buClr>
              <a:buFont typeface="+mj-lt"/>
              <a:buAutoNum type="arabicPeriod" startAt="2"/>
            </a:pPr>
            <a:r>
              <a:rPr lang="en" dirty="0"/>
              <a:t>Risk-based screening </a:t>
            </a:r>
            <a:endParaRPr lang="en-US" dirty="0"/>
          </a:p>
        </p:txBody>
      </p:sp>
      <p:sp>
        <p:nvSpPr>
          <p:cNvPr id="3" name="Text Placeholder 2">
            <a:extLst>
              <a:ext uri="{FF2B5EF4-FFF2-40B4-BE49-F238E27FC236}">
                <a16:creationId xmlns:a16="http://schemas.microsoft.com/office/drawing/2014/main" id="{87AC2EB8-FC03-1BAC-6880-C40DAE24E70A}"/>
              </a:ext>
            </a:extLst>
          </p:cNvPr>
          <p:cNvSpPr>
            <a:spLocks noGrp="1"/>
          </p:cNvSpPr>
          <p:nvPr>
            <p:ph type="body" sz="quarter" idx="11"/>
          </p:nvPr>
        </p:nvSpPr>
        <p:spPr/>
        <p:txBody>
          <a:bodyPr/>
          <a:lstStyle/>
          <a:p>
            <a:pPr marL="457200" lvl="0" indent="-342900">
              <a:lnSpc>
                <a:spcPct val="115000"/>
              </a:lnSpc>
              <a:buSzPts val="1800"/>
              <a:buChar char="●"/>
            </a:pPr>
            <a:r>
              <a:rPr lang="en-US" dirty="0">
                <a:solidFill>
                  <a:schemeClr val="dk2"/>
                </a:solidFill>
              </a:rPr>
              <a:t>Screen asymptomatic adults at increased risk</a:t>
            </a:r>
          </a:p>
          <a:p>
            <a:pPr marL="457200" lvl="0" indent="-342900">
              <a:lnSpc>
                <a:spcPct val="115000"/>
              </a:lnSpc>
              <a:spcBef>
                <a:spcPts val="1000"/>
              </a:spcBef>
              <a:buSzPts val="1800"/>
              <a:buChar char="●"/>
            </a:pPr>
            <a:r>
              <a:rPr lang="en-US" dirty="0">
                <a:solidFill>
                  <a:schemeClr val="dk2"/>
                </a:solidFill>
              </a:rPr>
              <a:t>Test if signs or symptoms</a:t>
            </a:r>
          </a:p>
          <a:p>
            <a:pPr marL="457200" lvl="0" indent="-342900">
              <a:lnSpc>
                <a:spcPct val="115000"/>
              </a:lnSpc>
              <a:spcBef>
                <a:spcPts val="1000"/>
              </a:spcBef>
              <a:spcAft>
                <a:spcPts val="1000"/>
              </a:spcAft>
              <a:buSzPts val="1800"/>
              <a:buChar char="●"/>
            </a:pPr>
            <a:r>
              <a:rPr lang="en-US" dirty="0">
                <a:solidFill>
                  <a:schemeClr val="dk2"/>
                </a:solidFill>
              </a:rPr>
              <a:t>Test if exposure to syphilis or partner diagnosed with syphilis</a:t>
            </a:r>
            <a:endParaRPr lang="en-US" dirty="0"/>
          </a:p>
        </p:txBody>
      </p:sp>
      <p:sp>
        <p:nvSpPr>
          <p:cNvPr id="4" name="Text Placeholder 3">
            <a:extLst>
              <a:ext uri="{FF2B5EF4-FFF2-40B4-BE49-F238E27FC236}">
                <a16:creationId xmlns:a16="http://schemas.microsoft.com/office/drawing/2014/main" id="{A8D41710-C5EE-F236-A425-A4ABB81D8F01}"/>
              </a:ext>
            </a:extLst>
          </p:cNvPr>
          <p:cNvSpPr>
            <a:spLocks noGrp="1"/>
          </p:cNvSpPr>
          <p:nvPr>
            <p:ph type="body" sz="quarter" idx="19"/>
          </p:nvPr>
        </p:nvSpPr>
        <p:spPr/>
        <p:txBody>
          <a:bodyPr/>
          <a:lstStyle/>
          <a:p>
            <a:pPr lvl="0">
              <a:buSzPts val="1100"/>
            </a:pPr>
            <a:r>
              <a:rPr lang="en-US" sz="1100" dirty="0"/>
              <a:t>Source: CDC </a:t>
            </a:r>
            <a:r>
              <a:rPr lang="en-US" sz="1100" u="sng" dirty="0">
                <a:solidFill>
                  <a:schemeClr val="hlink"/>
                </a:solidFill>
                <a:highlight>
                  <a:srgbClr val="FFFFFF"/>
                </a:highlight>
                <a:hlinkClick r:id="rId3"/>
              </a:rPr>
              <a:t>Screening Recommendations and Considerations Referenced in Treatment Guidelines and Original Sources</a:t>
            </a:r>
            <a:endParaRPr lang="en-US" sz="1100" dirty="0"/>
          </a:p>
        </p:txBody>
      </p:sp>
    </p:spTree>
    <p:extLst>
      <p:ext uri="{BB962C8B-B14F-4D97-AF65-F5344CB8AC3E}">
        <p14:creationId xmlns:p14="http://schemas.microsoft.com/office/powerpoint/2010/main" val="233764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E65F7-5834-BE33-77C4-353DC742EDDE}"/>
              </a:ext>
            </a:extLst>
          </p:cNvPr>
          <p:cNvSpPr>
            <a:spLocks noGrp="1"/>
          </p:cNvSpPr>
          <p:nvPr>
            <p:ph type="title"/>
          </p:nvPr>
        </p:nvSpPr>
        <p:spPr/>
        <p:txBody>
          <a:bodyPr/>
          <a:lstStyle/>
          <a:p>
            <a:pPr marL="457200" indent="-420624">
              <a:buClr>
                <a:srgbClr val="20627C"/>
              </a:buClr>
              <a:buFont typeface="+mj-lt"/>
              <a:buAutoNum type="arabicPeriod" startAt="3"/>
            </a:pPr>
            <a:r>
              <a:rPr lang="en" dirty="0"/>
              <a:t>Screen all women</a:t>
            </a:r>
            <a:endParaRPr lang="en-US" dirty="0"/>
          </a:p>
        </p:txBody>
      </p:sp>
      <p:sp>
        <p:nvSpPr>
          <p:cNvPr id="3" name="Text Placeholder 2">
            <a:extLst>
              <a:ext uri="{FF2B5EF4-FFF2-40B4-BE49-F238E27FC236}">
                <a16:creationId xmlns:a16="http://schemas.microsoft.com/office/drawing/2014/main" id="{DA7EE1ED-F6DE-D820-6491-E472BA1BAD7C}"/>
              </a:ext>
            </a:extLst>
          </p:cNvPr>
          <p:cNvSpPr>
            <a:spLocks noGrp="1"/>
          </p:cNvSpPr>
          <p:nvPr>
            <p:ph type="body" sz="quarter" idx="11"/>
          </p:nvPr>
        </p:nvSpPr>
        <p:spPr>
          <a:xfrm>
            <a:off x="575325" y="1489838"/>
            <a:ext cx="7864200" cy="2946900"/>
          </a:xfrm>
        </p:spPr>
        <p:txBody>
          <a:bodyPr/>
          <a:lstStyle/>
          <a:p>
            <a:pPr marL="457200" lvl="0" indent="-342900">
              <a:lnSpc>
                <a:spcPct val="115000"/>
              </a:lnSpc>
              <a:buClr>
                <a:srgbClr val="434343"/>
              </a:buClr>
              <a:buSzPts val="1800"/>
              <a:buChar char="●"/>
            </a:pPr>
            <a:r>
              <a:rPr lang="en-US" b="1" dirty="0"/>
              <a:t>Screen all clients with a positive pregnancy test for syphilis, </a:t>
            </a:r>
            <a:r>
              <a:rPr lang="en-US" dirty="0"/>
              <a:t>regardless of geographic area</a:t>
            </a:r>
          </a:p>
          <a:p>
            <a:pPr marL="457200" lvl="0" indent="-342900">
              <a:lnSpc>
                <a:spcPct val="115000"/>
              </a:lnSpc>
              <a:spcBef>
                <a:spcPts val="1000"/>
              </a:spcBef>
              <a:buClr>
                <a:srgbClr val="434343"/>
              </a:buClr>
              <a:buSzPts val="1800"/>
              <a:buChar char="●"/>
            </a:pPr>
            <a:r>
              <a:rPr lang="en-US" dirty="0"/>
              <a:t>Educate on importance of syphilis testing at 1st prenatal visit, 3rd trimester, and at birth</a:t>
            </a:r>
          </a:p>
          <a:p>
            <a:pPr marL="457200" lvl="0" indent="-342900">
              <a:lnSpc>
                <a:spcPct val="115000"/>
              </a:lnSpc>
              <a:spcBef>
                <a:spcPts val="1000"/>
              </a:spcBef>
              <a:buClr>
                <a:srgbClr val="434343"/>
              </a:buClr>
              <a:buSzPts val="1800"/>
              <a:buChar char="●"/>
            </a:pPr>
            <a:r>
              <a:rPr lang="en-US" dirty="0"/>
              <a:t>Educate clients on signs/symptoms of syphilis, risks, and when           to seek care</a:t>
            </a:r>
          </a:p>
          <a:p>
            <a:pPr marL="457200" lvl="0" indent="-342900">
              <a:lnSpc>
                <a:spcPct val="115000"/>
              </a:lnSpc>
              <a:spcBef>
                <a:spcPts val="1000"/>
              </a:spcBef>
              <a:buClr>
                <a:srgbClr val="434343"/>
              </a:buClr>
              <a:buSzPts val="1800"/>
              <a:buChar char="●"/>
            </a:pPr>
            <a:r>
              <a:rPr lang="en-US" dirty="0"/>
              <a:t>Rapid syphilis tests may offer opportunity to test and treat at same time</a:t>
            </a:r>
          </a:p>
        </p:txBody>
      </p:sp>
      <p:sp>
        <p:nvSpPr>
          <p:cNvPr id="4" name="Text Placeholder 3">
            <a:extLst>
              <a:ext uri="{FF2B5EF4-FFF2-40B4-BE49-F238E27FC236}">
                <a16:creationId xmlns:a16="http://schemas.microsoft.com/office/drawing/2014/main" id="{798A8C31-D375-5A38-78E6-21ED491264E2}"/>
              </a:ext>
            </a:extLst>
          </p:cNvPr>
          <p:cNvSpPr>
            <a:spLocks noGrp="1"/>
          </p:cNvSpPr>
          <p:nvPr>
            <p:ph type="body" sz="quarter" idx="19"/>
          </p:nvPr>
        </p:nvSpPr>
        <p:spPr/>
        <p:txBody>
          <a:bodyPr/>
          <a:lstStyle/>
          <a:p>
            <a:r>
              <a:rPr lang="en-US" dirty="0">
                <a:solidFill>
                  <a:srgbClr val="434343"/>
                </a:solidFill>
              </a:rPr>
              <a:t>Source:</a:t>
            </a:r>
            <a:r>
              <a:rPr lang="en-US" dirty="0"/>
              <a:t> </a:t>
            </a:r>
            <a:r>
              <a:rPr lang="en-US" u="sng" dirty="0">
                <a:solidFill>
                  <a:schemeClr val="hlink"/>
                </a:solidFill>
                <a:hlinkClick r:id="rId3"/>
              </a:rPr>
              <a:t>Syphilis in Babies Reflects Health System Failures</a:t>
            </a:r>
            <a:r>
              <a:rPr lang="en-US" dirty="0"/>
              <a:t>; </a:t>
            </a:r>
            <a:r>
              <a:rPr lang="en-US" u="sng" dirty="0">
                <a:solidFill>
                  <a:schemeClr val="hlink"/>
                </a:solidFill>
                <a:hlinkClick r:id="rId4"/>
              </a:rPr>
              <a:t>Vital Signs: Missed Opportunities for Preventing Congenital Syphilis — United States, 2022 </a:t>
            </a:r>
            <a:r>
              <a:rPr lang="en-US" dirty="0"/>
              <a:t> </a:t>
            </a:r>
          </a:p>
        </p:txBody>
      </p:sp>
    </p:spTree>
    <p:extLst>
      <p:ext uri="{BB962C8B-B14F-4D97-AF65-F5344CB8AC3E}">
        <p14:creationId xmlns:p14="http://schemas.microsoft.com/office/powerpoint/2010/main" val="394849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5E2F-E796-A396-EAE7-BD999BED56C8}"/>
              </a:ext>
            </a:extLst>
          </p:cNvPr>
          <p:cNvSpPr>
            <a:spLocks noGrp="1"/>
          </p:cNvSpPr>
          <p:nvPr>
            <p:ph type="title"/>
          </p:nvPr>
        </p:nvSpPr>
        <p:spPr>
          <a:xfrm>
            <a:off x="1488550" y="1326475"/>
            <a:ext cx="6352800" cy="2480700"/>
          </a:xfrm>
        </p:spPr>
        <p:txBody>
          <a:bodyPr/>
          <a:lstStyle/>
          <a:p>
            <a:pPr lvl="0"/>
            <a:r>
              <a:rPr lang="en-US" sz="3200" dirty="0">
                <a:solidFill>
                  <a:schemeClr val="lt1"/>
                </a:solidFill>
              </a:rPr>
              <a:t>What strategies and resources can support SRH providers in adopting or increasing rates of syphilis screening?</a:t>
            </a:r>
            <a:endParaRPr lang="en-US" sz="3200" dirty="0"/>
          </a:p>
        </p:txBody>
      </p:sp>
    </p:spTree>
    <p:extLst>
      <p:ext uri="{BB962C8B-B14F-4D97-AF65-F5344CB8AC3E}">
        <p14:creationId xmlns:p14="http://schemas.microsoft.com/office/powerpoint/2010/main" val="8169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DA67-5C91-6DFD-2F15-487C13C6317E}"/>
              </a:ext>
            </a:extLst>
          </p:cNvPr>
          <p:cNvSpPr>
            <a:spLocks noGrp="1"/>
          </p:cNvSpPr>
          <p:nvPr>
            <p:ph type="title"/>
          </p:nvPr>
        </p:nvSpPr>
        <p:spPr>
          <a:xfrm>
            <a:off x="458700" y="551152"/>
            <a:ext cx="5459100" cy="609713"/>
          </a:xfrm>
        </p:spPr>
        <p:txBody>
          <a:bodyPr/>
          <a:lstStyle/>
          <a:p>
            <a:r>
              <a:rPr lang="en" dirty="0"/>
              <a:t>Continuing education</a:t>
            </a:r>
            <a:endParaRPr lang="en-US" dirty="0"/>
          </a:p>
        </p:txBody>
      </p:sp>
      <p:sp>
        <p:nvSpPr>
          <p:cNvPr id="3" name="Text Placeholder 2">
            <a:extLst>
              <a:ext uri="{FF2B5EF4-FFF2-40B4-BE49-F238E27FC236}">
                <a16:creationId xmlns:a16="http://schemas.microsoft.com/office/drawing/2014/main" id="{42CD43F0-51AA-AD9D-1CD9-96B1E67CA8F0}"/>
              </a:ext>
            </a:extLst>
          </p:cNvPr>
          <p:cNvSpPr>
            <a:spLocks noGrp="1"/>
          </p:cNvSpPr>
          <p:nvPr>
            <p:ph type="body" sz="quarter" idx="11"/>
          </p:nvPr>
        </p:nvSpPr>
        <p:spPr>
          <a:xfrm>
            <a:off x="457200" y="1496820"/>
            <a:ext cx="7402513" cy="3639350"/>
          </a:xfrm>
        </p:spPr>
        <p:txBody>
          <a:bodyPr/>
          <a:lstStyle/>
          <a:p>
            <a:pPr lvl="0">
              <a:spcBef>
                <a:spcPts val="1700"/>
              </a:spcBef>
              <a:buSzPts val="1800"/>
            </a:pPr>
            <a:r>
              <a:rPr lang="en-US" dirty="0"/>
              <a:t>There is no fee for a continuing nursing education (CNE) certificate upon successful completion of this activity.</a:t>
            </a:r>
          </a:p>
          <a:p>
            <a:pPr lvl="0">
              <a:spcBef>
                <a:spcPts val="1700"/>
              </a:spcBef>
              <a:buSzPts val="1800"/>
            </a:pPr>
            <a:r>
              <a:rPr lang="en-US" i="1" dirty="0"/>
              <a:t>JSI Research &amp; Training Institute, Inc. is approved as a provider of nursing continuing professional development by the Northeast Multistate Division Education Unit, an accredited approver of continuing nursing education by the American Nurses Credentialing Center’s Commission on Accreditation.</a:t>
            </a:r>
          </a:p>
          <a:p>
            <a:pPr lvl="0">
              <a:spcBef>
                <a:spcPts val="1700"/>
              </a:spcBef>
              <a:buSzPts val="1800"/>
            </a:pPr>
            <a:r>
              <a:rPr lang="en-US" i="1" dirty="0"/>
              <a:t>No individuals in a position to control content for this activity have any relevant financial relationships to declare.</a:t>
            </a:r>
          </a:p>
          <a:p>
            <a:pPr lvl="0">
              <a:spcBef>
                <a:spcPts val="1700"/>
              </a:spcBef>
              <a:buSzPts val="1800"/>
            </a:pPr>
            <a:r>
              <a:rPr lang="en-US" i="1" dirty="0"/>
              <a:t>There is no commercial support being received for this event.</a:t>
            </a:r>
          </a:p>
          <a:p>
            <a:pPr lvl="0">
              <a:spcBef>
                <a:spcPts val="1700"/>
              </a:spcBef>
              <a:buSzPts val="1800"/>
            </a:pPr>
            <a:r>
              <a:rPr lang="en-US" i="1" dirty="0"/>
              <a:t>This activity has been approved for a total of 1 contact hour. Activity #RHNTC46.</a:t>
            </a:r>
            <a:endParaRPr lang="en-US" dirty="0"/>
          </a:p>
        </p:txBody>
      </p:sp>
    </p:spTree>
    <p:extLst>
      <p:ext uri="{BB962C8B-B14F-4D97-AF65-F5344CB8AC3E}">
        <p14:creationId xmlns:p14="http://schemas.microsoft.com/office/powerpoint/2010/main" val="294502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86D1-D822-995F-FBD7-3CDA14C70995}"/>
              </a:ext>
            </a:extLst>
          </p:cNvPr>
          <p:cNvSpPr>
            <a:spLocks noGrp="1"/>
          </p:cNvSpPr>
          <p:nvPr>
            <p:ph type="title"/>
          </p:nvPr>
        </p:nvSpPr>
        <p:spPr/>
        <p:txBody>
          <a:bodyPr/>
          <a:lstStyle/>
          <a:p>
            <a:r>
              <a:rPr lang="en" sz="3000" dirty="0"/>
              <a:t>Strategies to increase </a:t>
            </a:r>
            <a:br>
              <a:rPr lang="en" sz="3000" dirty="0"/>
            </a:br>
            <a:r>
              <a:rPr lang="en" sz="3000" dirty="0"/>
              <a:t>syphilis screening</a:t>
            </a:r>
            <a:endParaRPr lang="en-US" sz="3000" dirty="0"/>
          </a:p>
        </p:txBody>
      </p:sp>
      <p:sp>
        <p:nvSpPr>
          <p:cNvPr id="3" name="Text Placeholder 2">
            <a:extLst>
              <a:ext uri="{FF2B5EF4-FFF2-40B4-BE49-F238E27FC236}">
                <a16:creationId xmlns:a16="http://schemas.microsoft.com/office/drawing/2014/main" id="{0C0BCC6A-6445-06F7-3BEF-BD64A78B7488}"/>
              </a:ext>
            </a:extLst>
          </p:cNvPr>
          <p:cNvSpPr>
            <a:spLocks noGrp="1"/>
          </p:cNvSpPr>
          <p:nvPr>
            <p:ph type="body" sz="quarter" idx="11"/>
          </p:nvPr>
        </p:nvSpPr>
        <p:spPr/>
        <p:txBody>
          <a:bodyPr/>
          <a:lstStyle/>
          <a:p>
            <a:pPr marL="285750" lvl="0" indent="-285750">
              <a:lnSpc>
                <a:spcPct val="115000"/>
              </a:lnSpc>
              <a:buClr>
                <a:srgbClr val="434343"/>
              </a:buClr>
              <a:buSzPts val="1800"/>
              <a:buChar char="●"/>
            </a:pPr>
            <a:r>
              <a:rPr lang="en-US" dirty="0"/>
              <a:t>Point-of-care (POC) rapid syphilis test options</a:t>
            </a:r>
          </a:p>
          <a:p>
            <a:pPr marL="914400" lvl="1" indent="-285750" algn="l">
              <a:lnSpc>
                <a:spcPct val="115000"/>
              </a:lnSpc>
              <a:buSzPts val="1800"/>
              <a:buChar char="○"/>
            </a:pPr>
            <a:r>
              <a:rPr lang="en-US" dirty="0"/>
              <a:t>CLIA-waived</a:t>
            </a:r>
          </a:p>
          <a:p>
            <a:pPr marL="914400" lvl="1" indent="-273050" algn="l">
              <a:lnSpc>
                <a:spcPct val="115000"/>
              </a:lnSpc>
              <a:buSzPts val="1600"/>
              <a:buChar char="○"/>
            </a:pPr>
            <a:r>
              <a:rPr lang="en-US" dirty="0"/>
              <a:t>Diagnostics Direct – Syphilis Health Check</a:t>
            </a:r>
          </a:p>
          <a:p>
            <a:pPr marL="914400" lvl="1" indent="-273050" algn="l">
              <a:lnSpc>
                <a:spcPct val="115000"/>
              </a:lnSpc>
              <a:buSzPts val="1600"/>
              <a:buChar char="○"/>
            </a:pPr>
            <a:r>
              <a:rPr lang="en-US" dirty="0" err="1"/>
              <a:t>Chembio</a:t>
            </a:r>
            <a:r>
              <a:rPr lang="en-US" dirty="0"/>
              <a:t> Diagnostics – DPP HIV-Syphilis test</a:t>
            </a:r>
          </a:p>
          <a:p>
            <a:pPr marL="285750" lvl="0" indent="-285750">
              <a:lnSpc>
                <a:spcPct val="115000"/>
              </a:lnSpc>
              <a:buClr>
                <a:srgbClr val="434343"/>
              </a:buClr>
              <a:buSzPts val="1800"/>
              <a:buChar char="●"/>
            </a:pPr>
            <a:r>
              <a:rPr lang="en-US" dirty="0"/>
              <a:t>Consider syphilis screening at all pregnancy testing visits</a:t>
            </a:r>
          </a:p>
          <a:p>
            <a:pPr marL="285750" lvl="0" indent="-285750">
              <a:lnSpc>
                <a:spcPct val="115000"/>
              </a:lnSpc>
              <a:buClr>
                <a:srgbClr val="434343"/>
              </a:buClr>
              <a:buSzPts val="1800"/>
              <a:buChar char="●"/>
            </a:pPr>
            <a:r>
              <a:rPr lang="en-US" dirty="0"/>
              <a:t>Use an opt-out approach </a:t>
            </a:r>
            <a:br>
              <a:rPr lang="en-US" dirty="0"/>
            </a:br>
            <a:r>
              <a:rPr lang="en-US" sz="1000" dirty="0"/>
              <a:t>(see CTC-SRH’s </a:t>
            </a:r>
            <a:r>
              <a:rPr lang="en-US" sz="1000" u="sng" dirty="0">
                <a:solidFill>
                  <a:schemeClr val="hlink"/>
                </a:solidFill>
                <a:hlinkClick r:id="rId3"/>
              </a:rPr>
              <a:t>Syphilis-Testing-Using-Normalizing-and-Opt-Out-Language</a:t>
            </a:r>
            <a:r>
              <a:rPr lang="en-US" sz="1000" dirty="0"/>
              <a:t> pdf)</a:t>
            </a:r>
            <a:endParaRPr lang="en-US" dirty="0"/>
          </a:p>
        </p:txBody>
      </p:sp>
    </p:spTree>
    <p:extLst>
      <p:ext uri="{BB962C8B-B14F-4D97-AF65-F5344CB8AC3E}">
        <p14:creationId xmlns:p14="http://schemas.microsoft.com/office/powerpoint/2010/main" val="3325773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C99B-DE32-F1CD-4547-2995730EFC1C}"/>
              </a:ext>
            </a:extLst>
          </p:cNvPr>
          <p:cNvSpPr>
            <a:spLocks noGrp="1"/>
          </p:cNvSpPr>
          <p:nvPr>
            <p:ph type="title"/>
          </p:nvPr>
        </p:nvSpPr>
        <p:spPr/>
        <p:txBody>
          <a:bodyPr/>
          <a:lstStyle/>
          <a:p>
            <a:r>
              <a:rPr lang="en" sz="3000" dirty="0"/>
              <a:t>CTC-SRH syphilis toolkit </a:t>
            </a:r>
            <a:endParaRPr lang="en-US" sz="3000" dirty="0"/>
          </a:p>
        </p:txBody>
      </p:sp>
      <p:sp>
        <p:nvSpPr>
          <p:cNvPr id="3" name="Text Placeholder 2">
            <a:extLst>
              <a:ext uri="{FF2B5EF4-FFF2-40B4-BE49-F238E27FC236}">
                <a16:creationId xmlns:a16="http://schemas.microsoft.com/office/drawing/2014/main" id="{6E89E00B-B8EC-1966-3F4B-F6B03720D87A}"/>
              </a:ext>
            </a:extLst>
          </p:cNvPr>
          <p:cNvSpPr>
            <a:spLocks noGrp="1"/>
          </p:cNvSpPr>
          <p:nvPr>
            <p:ph type="body" sz="quarter" idx="11"/>
          </p:nvPr>
        </p:nvSpPr>
        <p:spPr/>
        <p:txBody>
          <a:bodyPr/>
          <a:lstStyle/>
          <a:p>
            <a:pPr marL="457200" lvl="0" indent="-342900">
              <a:buClr>
                <a:schemeClr val="dk2"/>
              </a:buClr>
              <a:buSzPts val="1800"/>
              <a:buChar char="●"/>
            </a:pPr>
            <a:r>
              <a:rPr lang="en-US" dirty="0"/>
              <a:t>Syphilis POC testing scripts for clinical staff</a:t>
            </a:r>
          </a:p>
          <a:p>
            <a:pPr marL="457200" lvl="0" indent="-342900">
              <a:spcBef>
                <a:spcPts val="1000"/>
              </a:spcBef>
              <a:buClr>
                <a:schemeClr val="dk2"/>
              </a:buClr>
              <a:buSzPts val="1800"/>
              <a:buChar char="●"/>
            </a:pPr>
            <a:r>
              <a:rPr lang="en-US" dirty="0"/>
              <a:t>Using normalizing and opt-out language</a:t>
            </a:r>
          </a:p>
          <a:p>
            <a:pPr marL="457200" lvl="0" indent="-342900">
              <a:spcBef>
                <a:spcPts val="1000"/>
              </a:spcBef>
              <a:buClr>
                <a:schemeClr val="dk2"/>
              </a:buClr>
              <a:buSzPts val="1800"/>
              <a:buChar char="●"/>
            </a:pPr>
            <a:r>
              <a:rPr lang="en-US" dirty="0"/>
              <a:t>Traditional vs reverse screening algorithms</a:t>
            </a:r>
          </a:p>
          <a:p>
            <a:pPr marL="457200" lvl="0" indent="-342900">
              <a:spcBef>
                <a:spcPts val="1000"/>
              </a:spcBef>
              <a:buClr>
                <a:schemeClr val="dk2"/>
              </a:buClr>
              <a:buSzPts val="1800"/>
              <a:buChar char="●"/>
            </a:pPr>
            <a:r>
              <a:rPr lang="en-US" dirty="0"/>
              <a:t>Quick references and algorithms for syphilis screening, staging, and treatment</a:t>
            </a:r>
          </a:p>
          <a:p>
            <a:pPr marL="457200" lvl="0" indent="-342900">
              <a:spcBef>
                <a:spcPts val="1000"/>
              </a:spcBef>
              <a:buClr>
                <a:schemeClr val="dk2"/>
              </a:buClr>
              <a:buSzPts val="1800"/>
              <a:buChar char="●"/>
            </a:pPr>
            <a:r>
              <a:rPr lang="en-US" dirty="0"/>
              <a:t>Clinical protocol template for syphilis </a:t>
            </a:r>
            <a:br>
              <a:rPr lang="en-US" dirty="0"/>
            </a:br>
            <a:r>
              <a:rPr lang="en-US" dirty="0"/>
              <a:t>screening, diagnosis, and treatment</a:t>
            </a:r>
          </a:p>
          <a:p>
            <a:pPr marL="457200" lvl="0" indent="-342900">
              <a:spcBef>
                <a:spcPts val="1000"/>
              </a:spcBef>
              <a:buClr>
                <a:schemeClr val="dk2"/>
              </a:buClr>
              <a:buSzPts val="1800"/>
              <a:buChar char="●"/>
            </a:pPr>
            <a:r>
              <a:rPr lang="en-US" dirty="0" err="1"/>
              <a:t>DoxyPEP</a:t>
            </a:r>
            <a:r>
              <a:rPr lang="en-US" dirty="0"/>
              <a:t> treatment guidelines and client information sheet</a:t>
            </a:r>
          </a:p>
        </p:txBody>
      </p:sp>
      <p:pic>
        <p:nvPicPr>
          <p:cNvPr id="6" name="Picture Placeholder 5" descr="Syphilis and Congenital Syphilis: A Toolkit for Healthcare Providers screen.">
            <a:extLst>
              <a:ext uri="{FF2B5EF4-FFF2-40B4-BE49-F238E27FC236}">
                <a16:creationId xmlns:a16="http://schemas.microsoft.com/office/drawing/2014/main" id="{67EA9364-E061-DA44-826A-9E32D2E5FE93}"/>
              </a:ext>
            </a:extLst>
          </p:cNvPr>
          <p:cNvPicPr>
            <a:picLocks noGrp="1" noChangeAspect="1"/>
          </p:cNvPicPr>
          <p:nvPr>
            <p:ph type="pic" sz="quarter" idx="12"/>
          </p:nvPr>
        </p:nvPicPr>
        <p:blipFill>
          <a:blip r:embed="rId3"/>
          <a:srcRect t="238" b="238"/>
          <a:stretch>
            <a:fillRect/>
          </a:stretch>
        </p:blipFill>
        <p:spPr>
          <a:prstGeom prst="rect">
            <a:avLst/>
          </a:prstGeom>
        </p:spPr>
      </p:pic>
      <p:sp>
        <p:nvSpPr>
          <p:cNvPr id="5" name="Text Placeholder 4">
            <a:extLst>
              <a:ext uri="{FF2B5EF4-FFF2-40B4-BE49-F238E27FC236}">
                <a16:creationId xmlns:a16="http://schemas.microsoft.com/office/drawing/2014/main" id="{2578DF7F-FE35-87D8-E1AC-6066E9A57629}"/>
              </a:ext>
            </a:extLst>
          </p:cNvPr>
          <p:cNvSpPr>
            <a:spLocks noGrp="1"/>
          </p:cNvSpPr>
          <p:nvPr>
            <p:ph type="body" sz="quarter" idx="13"/>
          </p:nvPr>
        </p:nvSpPr>
        <p:spPr/>
        <p:txBody>
          <a:bodyPr/>
          <a:lstStyle/>
          <a:p>
            <a:r>
              <a:rPr lang="en-US" u="sng" dirty="0">
                <a:solidFill>
                  <a:schemeClr val="hlink"/>
                </a:solidFill>
                <a:hlinkClick r:id="rId4"/>
              </a:rPr>
              <a:t>CTC-SRH Syphilis and Congenital Syphilis: A Toolkit for Healthcare Providers</a:t>
            </a:r>
            <a:endParaRPr lang="en-US" dirty="0"/>
          </a:p>
        </p:txBody>
      </p:sp>
    </p:spTree>
    <p:extLst>
      <p:ext uri="{BB962C8B-B14F-4D97-AF65-F5344CB8AC3E}">
        <p14:creationId xmlns:p14="http://schemas.microsoft.com/office/powerpoint/2010/main" val="3295512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9F10-5FA3-11CF-D0F6-4183C309B7A3}"/>
              </a:ext>
            </a:extLst>
          </p:cNvPr>
          <p:cNvSpPr>
            <a:spLocks noGrp="1"/>
          </p:cNvSpPr>
          <p:nvPr>
            <p:ph type="title"/>
          </p:nvPr>
        </p:nvSpPr>
        <p:spPr>
          <a:xfrm>
            <a:off x="637950" y="487255"/>
            <a:ext cx="7868100" cy="3826500"/>
          </a:xfrm>
        </p:spPr>
        <p:txBody>
          <a:bodyPr anchor="ctr"/>
          <a:lstStyle/>
          <a:p>
            <a:pPr lvl="0"/>
            <a:r>
              <a:rPr lang="en-US" sz="3200" dirty="0">
                <a:solidFill>
                  <a:schemeClr val="lt1"/>
                </a:solidFill>
              </a:rPr>
              <a:t>What is the treatment for syphilis </a:t>
            </a:r>
            <a:br>
              <a:rPr lang="en-US" sz="3200" dirty="0">
                <a:solidFill>
                  <a:schemeClr val="lt1"/>
                </a:solidFill>
              </a:rPr>
            </a:br>
            <a:r>
              <a:rPr lang="en-US" sz="3200" dirty="0">
                <a:solidFill>
                  <a:schemeClr val="lt1"/>
                </a:solidFill>
              </a:rPr>
              <a:t>and what does it mean to receive </a:t>
            </a:r>
            <a:br>
              <a:rPr lang="en-US" sz="3200" dirty="0">
                <a:solidFill>
                  <a:schemeClr val="lt1"/>
                </a:solidFill>
              </a:rPr>
            </a:br>
            <a:r>
              <a:rPr lang="en-US" sz="3200" dirty="0">
                <a:solidFill>
                  <a:schemeClr val="lt1"/>
                </a:solidFill>
              </a:rPr>
              <a:t>timely treatment?</a:t>
            </a:r>
            <a:endParaRPr lang="en-US" sz="3200" dirty="0"/>
          </a:p>
        </p:txBody>
      </p:sp>
    </p:spTree>
    <p:extLst>
      <p:ext uri="{BB962C8B-B14F-4D97-AF65-F5344CB8AC3E}">
        <p14:creationId xmlns:p14="http://schemas.microsoft.com/office/powerpoint/2010/main" val="3886084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F1D3-E176-EABB-D1E5-FDAB0ED50D2F}"/>
              </a:ext>
            </a:extLst>
          </p:cNvPr>
          <p:cNvSpPr>
            <a:spLocks noGrp="1"/>
          </p:cNvSpPr>
          <p:nvPr>
            <p:ph type="title"/>
          </p:nvPr>
        </p:nvSpPr>
        <p:spPr/>
        <p:txBody>
          <a:bodyPr/>
          <a:lstStyle/>
          <a:p>
            <a:r>
              <a:rPr lang="en" dirty="0"/>
              <a:t>Diagnose, treat, and follow up</a:t>
            </a:r>
            <a:endParaRPr lang="en-US" dirty="0"/>
          </a:p>
        </p:txBody>
      </p:sp>
      <p:sp>
        <p:nvSpPr>
          <p:cNvPr id="3" name="Text Placeholder 2">
            <a:extLst>
              <a:ext uri="{FF2B5EF4-FFF2-40B4-BE49-F238E27FC236}">
                <a16:creationId xmlns:a16="http://schemas.microsoft.com/office/drawing/2014/main" id="{4E2C0022-40BD-770F-BC3D-E475C6B5A55C}"/>
              </a:ext>
            </a:extLst>
          </p:cNvPr>
          <p:cNvSpPr>
            <a:spLocks noGrp="1"/>
          </p:cNvSpPr>
          <p:nvPr>
            <p:ph type="body" sz="quarter" idx="11"/>
          </p:nvPr>
        </p:nvSpPr>
        <p:spPr>
          <a:xfrm>
            <a:off x="569350" y="1395225"/>
            <a:ext cx="7722299" cy="3130500"/>
          </a:xfrm>
        </p:spPr>
        <p:txBody>
          <a:bodyPr/>
          <a:lstStyle/>
          <a:p>
            <a:pPr marL="457200" lvl="0" indent="-342900">
              <a:buClr>
                <a:srgbClr val="434343"/>
              </a:buClr>
              <a:buSzPts val="1800"/>
              <a:buChar char="●"/>
            </a:pPr>
            <a:r>
              <a:rPr lang="en-US" dirty="0"/>
              <a:t>For those with a positive syphilis test who can get pregnant:</a:t>
            </a:r>
            <a:endParaRPr lang="en-US" i="1" dirty="0">
              <a:solidFill>
                <a:srgbClr val="1C1D1F"/>
              </a:solidFill>
              <a:highlight>
                <a:srgbClr val="FFFFFF"/>
              </a:highlight>
            </a:endParaRPr>
          </a:p>
          <a:p>
            <a:pPr marL="914400" lvl="1" indent="-342900" algn="l">
              <a:spcBef>
                <a:spcPts val="1000"/>
              </a:spcBef>
              <a:buClr>
                <a:srgbClr val="1C1D1F"/>
              </a:buClr>
              <a:buSzPts val="1800"/>
              <a:buChar char="○"/>
            </a:pPr>
            <a:r>
              <a:rPr lang="en-US" dirty="0"/>
              <a:t>Perform pregnancy and STI testing (GC, CT, HIV)</a:t>
            </a:r>
          </a:p>
          <a:p>
            <a:pPr marL="457200" lvl="0" indent="-342900">
              <a:spcBef>
                <a:spcPts val="1000"/>
              </a:spcBef>
              <a:buClr>
                <a:srgbClr val="434343"/>
              </a:buClr>
              <a:buSzPts val="1800"/>
              <a:buChar char="●"/>
            </a:pPr>
            <a:r>
              <a:rPr lang="en-US" dirty="0"/>
              <a:t>Diagnose stage of syphilis and provide treatment</a:t>
            </a:r>
          </a:p>
          <a:p>
            <a:pPr marL="457200" lvl="0" indent="-342900">
              <a:spcBef>
                <a:spcPts val="1000"/>
              </a:spcBef>
              <a:buClr>
                <a:srgbClr val="434343"/>
              </a:buClr>
              <a:buSzPts val="1800"/>
              <a:buChar char="●"/>
            </a:pPr>
            <a:r>
              <a:rPr lang="en-US" dirty="0"/>
              <a:t>If pregnant, penicillin is only option for treatment</a:t>
            </a:r>
          </a:p>
          <a:p>
            <a:pPr marL="457200" lvl="0" indent="-342900">
              <a:spcBef>
                <a:spcPts val="1000"/>
              </a:spcBef>
              <a:buClr>
                <a:srgbClr val="434343"/>
              </a:buClr>
              <a:buSzPts val="1800"/>
              <a:buChar char="●"/>
            </a:pPr>
            <a:r>
              <a:rPr lang="en-US" dirty="0"/>
              <a:t>Evaluate and treat partners, as appropriate</a:t>
            </a:r>
          </a:p>
          <a:p>
            <a:pPr marL="457200" lvl="0" indent="-342900">
              <a:spcBef>
                <a:spcPts val="1000"/>
              </a:spcBef>
              <a:buClr>
                <a:srgbClr val="434343"/>
              </a:buClr>
              <a:buSzPts val="1800"/>
              <a:buChar char="●"/>
            </a:pPr>
            <a:r>
              <a:rPr lang="en-US" dirty="0"/>
              <a:t>Assess for barriers to care and follow-up</a:t>
            </a:r>
          </a:p>
        </p:txBody>
      </p:sp>
      <p:sp>
        <p:nvSpPr>
          <p:cNvPr id="4" name="Text Placeholder 3">
            <a:extLst>
              <a:ext uri="{FF2B5EF4-FFF2-40B4-BE49-F238E27FC236}">
                <a16:creationId xmlns:a16="http://schemas.microsoft.com/office/drawing/2014/main" id="{10CAEF70-B72E-E2DF-921D-3599384360C9}"/>
              </a:ext>
            </a:extLst>
          </p:cNvPr>
          <p:cNvSpPr>
            <a:spLocks noGrp="1"/>
          </p:cNvSpPr>
          <p:nvPr>
            <p:ph type="body" sz="quarter" idx="19"/>
          </p:nvPr>
        </p:nvSpPr>
        <p:spPr>
          <a:xfrm>
            <a:off x="231581" y="4630405"/>
            <a:ext cx="8761500" cy="442075"/>
          </a:xfrm>
        </p:spPr>
        <p:txBody>
          <a:bodyPr/>
          <a:lstStyle/>
          <a:p>
            <a:r>
              <a:rPr lang="en-US" dirty="0">
                <a:solidFill>
                  <a:srgbClr val="434343"/>
                </a:solidFill>
              </a:rPr>
              <a:t>Source:</a:t>
            </a:r>
            <a:r>
              <a:rPr lang="en-US" dirty="0"/>
              <a:t> </a:t>
            </a:r>
            <a:r>
              <a:rPr lang="en-US" u="sng" dirty="0">
                <a:solidFill>
                  <a:schemeClr val="hlink"/>
                </a:solidFill>
                <a:hlinkClick r:id="rId3"/>
              </a:rPr>
              <a:t>Syphilis in Babies Reflects Health System Failures</a:t>
            </a:r>
            <a:r>
              <a:rPr lang="en-US" dirty="0"/>
              <a:t>; </a:t>
            </a:r>
            <a:r>
              <a:rPr lang="en-US" u="sng" dirty="0">
                <a:solidFill>
                  <a:schemeClr val="hlink"/>
                </a:solidFill>
                <a:hlinkClick r:id="rId4"/>
              </a:rPr>
              <a:t>Vital Signs: Missed Opportunities for Preventing Congenital Syphilis — United States, 2022 </a:t>
            </a:r>
            <a:endParaRPr lang="en-US" dirty="0"/>
          </a:p>
        </p:txBody>
      </p:sp>
    </p:spTree>
    <p:extLst>
      <p:ext uri="{BB962C8B-B14F-4D97-AF65-F5344CB8AC3E}">
        <p14:creationId xmlns:p14="http://schemas.microsoft.com/office/powerpoint/2010/main" val="3554006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37A3-A4BD-7DBC-9E80-CADB7DE17BA3}"/>
              </a:ext>
            </a:extLst>
          </p:cNvPr>
          <p:cNvSpPr>
            <a:spLocks noGrp="1"/>
          </p:cNvSpPr>
          <p:nvPr>
            <p:ph type="title"/>
          </p:nvPr>
        </p:nvSpPr>
        <p:spPr>
          <a:xfrm>
            <a:off x="1488550" y="1478875"/>
            <a:ext cx="6352800" cy="2480700"/>
          </a:xfrm>
        </p:spPr>
        <p:txBody>
          <a:bodyPr/>
          <a:lstStyle/>
          <a:p>
            <a:r>
              <a:rPr lang="en-US" sz="3200" dirty="0">
                <a:solidFill>
                  <a:schemeClr val="lt1"/>
                </a:solidFill>
              </a:rPr>
              <a:t>How can SRH agencies partner with syphilis prevention efforts in the communities they serve?</a:t>
            </a:r>
            <a:endParaRPr lang="en-US" sz="3200" dirty="0"/>
          </a:p>
        </p:txBody>
      </p:sp>
    </p:spTree>
    <p:extLst>
      <p:ext uri="{BB962C8B-B14F-4D97-AF65-F5344CB8AC3E}">
        <p14:creationId xmlns:p14="http://schemas.microsoft.com/office/powerpoint/2010/main" val="4002411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0D2D-7A09-DF57-B90D-E137E6FC728E}"/>
              </a:ext>
            </a:extLst>
          </p:cNvPr>
          <p:cNvSpPr>
            <a:spLocks noGrp="1"/>
          </p:cNvSpPr>
          <p:nvPr>
            <p:ph type="title"/>
          </p:nvPr>
        </p:nvSpPr>
        <p:spPr/>
        <p:txBody>
          <a:bodyPr/>
          <a:lstStyle/>
          <a:p>
            <a:r>
              <a:rPr lang="en-US" sz="3000" dirty="0">
                <a:solidFill>
                  <a:schemeClr val="dk1"/>
                </a:solidFill>
              </a:rPr>
              <a:t>Engaging with community</a:t>
            </a:r>
            <a:endParaRPr lang="en-US" sz="3000" dirty="0"/>
          </a:p>
        </p:txBody>
      </p:sp>
      <p:sp>
        <p:nvSpPr>
          <p:cNvPr id="3" name="Text Placeholder 2">
            <a:extLst>
              <a:ext uri="{FF2B5EF4-FFF2-40B4-BE49-F238E27FC236}">
                <a16:creationId xmlns:a16="http://schemas.microsoft.com/office/drawing/2014/main" id="{1BB3C9AE-A3D7-9964-1C53-402D583859B4}"/>
              </a:ext>
            </a:extLst>
          </p:cNvPr>
          <p:cNvSpPr>
            <a:spLocks noGrp="1"/>
          </p:cNvSpPr>
          <p:nvPr>
            <p:ph type="body" sz="quarter" idx="11"/>
          </p:nvPr>
        </p:nvSpPr>
        <p:spPr>
          <a:xfrm>
            <a:off x="61067" y="1652166"/>
            <a:ext cx="2737377" cy="1022700"/>
          </a:xfrm>
        </p:spPr>
        <p:txBody>
          <a:bodyPr/>
          <a:lstStyle/>
          <a:p>
            <a:r>
              <a:rPr lang="en-US" dirty="0">
                <a:solidFill>
                  <a:schemeClr val="dk2"/>
                </a:solidFill>
              </a:rPr>
              <a:t>Partner with organizations providing care to pregnant women</a:t>
            </a:r>
            <a:endParaRPr lang="en-US" dirty="0"/>
          </a:p>
        </p:txBody>
      </p:sp>
      <p:sp>
        <p:nvSpPr>
          <p:cNvPr id="4" name="Text Placeholder 3">
            <a:extLst>
              <a:ext uri="{FF2B5EF4-FFF2-40B4-BE49-F238E27FC236}">
                <a16:creationId xmlns:a16="http://schemas.microsoft.com/office/drawing/2014/main" id="{6FA4775F-3572-987A-7BBC-B46076DEE393}"/>
              </a:ext>
            </a:extLst>
          </p:cNvPr>
          <p:cNvSpPr>
            <a:spLocks noGrp="1"/>
          </p:cNvSpPr>
          <p:nvPr>
            <p:ph type="body" sz="quarter" idx="13"/>
          </p:nvPr>
        </p:nvSpPr>
        <p:spPr>
          <a:xfrm>
            <a:off x="442564" y="3491334"/>
            <a:ext cx="2355880" cy="587545"/>
          </a:xfrm>
        </p:spPr>
        <p:txBody>
          <a:bodyPr/>
          <a:lstStyle/>
          <a:p>
            <a:r>
              <a:rPr lang="en-US" dirty="0">
                <a:solidFill>
                  <a:schemeClr val="dk2"/>
                </a:solidFill>
              </a:rPr>
              <a:t>Engage with state programs</a:t>
            </a:r>
            <a:endParaRPr lang="en-US" dirty="0"/>
          </a:p>
        </p:txBody>
      </p:sp>
      <p:sp>
        <p:nvSpPr>
          <p:cNvPr id="5" name="Text Placeholder 4">
            <a:extLst>
              <a:ext uri="{FF2B5EF4-FFF2-40B4-BE49-F238E27FC236}">
                <a16:creationId xmlns:a16="http://schemas.microsoft.com/office/drawing/2014/main" id="{87B2CC92-54DF-FDDD-EF6D-4D66B1876357}"/>
              </a:ext>
            </a:extLst>
          </p:cNvPr>
          <p:cNvSpPr>
            <a:spLocks noGrp="1"/>
          </p:cNvSpPr>
          <p:nvPr>
            <p:ph type="body" sz="quarter" idx="14"/>
          </p:nvPr>
        </p:nvSpPr>
        <p:spPr>
          <a:xfrm>
            <a:off x="5933800" y="1886068"/>
            <a:ext cx="2381400" cy="531324"/>
          </a:xfrm>
        </p:spPr>
        <p:txBody>
          <a:bodyPr/>
          <a:lstStyle/>
          <a:p>
            <a:r>
              <a:rPr lang="en-US" dirty="0">
                <a:solidFill>
                  <a:schemeClr val="dk2"/>
                </a:solidFill>
              </a:rPr>
              <a:t>Collaborate with community to reduce barriers to care</a:t>
            </a:r>
            <a:endParaRPr lang="en-US" dirty="0"/>
          </a:p>
        </p:txBody>
      </p:sp>
      <p:sp>
        <p:nvSpPr>
          <p:cNvPr id="6" name="Text Placeholder 5">
            <a:extLst>
              <a:ext uri="{FF2B5EF4-FFF2-40B4-BE49-F238E27FC236}">
                <a16:creationId xmlns:a16="http://schemas.microsoft.com/office/drawing/2014/main" id="{7E5FF912-8791-81B5-957C-41A73A50CAA3}"/>
              </a:ext>
            </a:extLst>
          </p:cNvPr>
          <p:cNvSpPr>
            <a:spLocks noGrp="1"/>
          </p:cNvSpPr>
          <p:nvPr>
            <p:ph type="body" sz="quarter" idx="15"/>
          </p:nvPr>
        </p:nvSpPr>
        <p:spPr>
          <a:xfrm>
            <a:off x="5997024" y="3757067"/>
            <a:ext cx="2388600" cy="531324"/>
          </a:xfrm>
        </p:spPr>
        <p:txBody>
          <a:bodyPr/>
          <a:lstStyle/>
          <a:p>
            <a:r>
              <a:rPr lang="en-US" dirty="0">
                <a:solidFill>
                  <a:schemeClr val="dk2"/>
                </a:solidFill>
              </a:rPr>
              <a:t>Identify programs for collaboration</a:t>
            </a:r>
            <a:endParaRPr lang="en-US" dirty="0"/>
          </a:p>
        </p:txBody>
      </p:sp>
    </p:spTree>
    <p:extLst>
      <p:ext uri="{BB962C8B-B14F-4D97-AF65-F5344CB8AC3E}">
        <p14:creationId xmlns:p14="http://schemas.microsoft.com/office/powerpoint/2010/main" val="2051186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DED2-BDF6-9C61-6F05-508C4308FF28}"/>
              </a:ext>
            </a:extLst>
          </p:cNvPr>
          <p:cNvSpPr>
            <a:spLocks noGrp="1"/>
          </p:cNvSpPr>
          <p:nvPr>
            <p:ph type="title"/>
          </p:nvPr>
        </p:nvSpPr>
        <p:spPr/>
        <p:txBody>
          <a:bodyPr/>
          <a:lstStyle/>
          <a:p>
            <a:r>
              <a:rPr lang="en" dirty="0"/>
              <a:t>Congenital Syphilis Prevention Through Community Engagement</a:t>
            </a:r>
            <a:endParaRPr lang="en-US" dirty="0"/>
          </a:p>
        </p:txBody>
      </p:sp>
      <p:sp>
        <p:nvSpPr>
          <p:cNvPr id="3" name="Text Placeholder 2">
            <a:extLst>
              <a:ext uri="{FF2B5EF4-FFF2-40B4-BE49-F238E27FC236}">
                <a16:creationId xmlns:a16="http://schemas.microsoft.com/office/drawing/2014/main" id="{6A0DF4B5-CE42-98EB-97E2-CBB9FF61D82C}"/>
              </a:ext>
            </a:extLst>
          </p:cNvPr>
          <p:cNvSpPr>
            <a:spLocks noGrp="1"/>
          </p:cNvSpPr>
          <p:nvPr>
            <p:ph type="body" sz="quarter" idx="10"/>
          </p:nvPr>
        </p:nvSpPr>
        <p:spPr>
          <a:xfrm>
            <a:off x="1590101" y="3950990"/>
            <a:ext cx="4137600" cy="824150"/>
          </a:xfrm>
        </p:spPr>
        <p:txBody>
          <a:bodyPr/>
          <a:lstStyle/>
          <a:p>
            <a:pPr lvl="0">
              <a:buClr>
                <a:srgbClr val="000000"/>
              </a:buClr>
              <a:buSzPts val="2800"/>
            </a:pPr>
            <a:r>
              <a:rPr lang="en-US" sz="2000" dirty="0">
                <a:solidFill>
                  <a:srgbClr val="20627C"/>
                </a:solidFill>
              </a:rPr>
              <a:t>Jo Taylor </a:t>
            </a:r>
          </a:p>
          <a:p>
            <a:pPr lvl="0">
              <a:buSzPts val="2400"/>
            </a:pPr>
            <a:r>
              <a:rPr lang="en-US" sz="1700" dirty="0"/>
              <a:t>MSN, APRN-CNP</a:t>
            </a:r>
          </a:p>
        </p:txBody>
      </p:sp>
      <p:sp>
        <p:nvSpPr>
          <p:cNvPr id="4" name="Text Placeholder 3">
            <a:extLst>
              <a:ext uri="{FF2B5EF4-FFF2-40B4-BE49-F238E27FC236}">
                <a16:creationId xmlns:a16="http://schemas.microsoft.com/office/drawing/2014/main" id="{59F46299-4507-13D7-12DE-5D1134052680}"/>
              </a:ext>
            </a:extLst>
          </p:cNvPr>
          <p:cNvSpPr>
            <a:spLocks noGrp="1"/>
          </p:cNvSpPr>
          <p:nvPr>
            <p:ph type="body" sz="quarter" idx="11"/>
          </p:nvPr>
        </p:nvSpPr>
        <p:spPr/>
        <p:txBody>
          <a:bodyPr/>
          <a:lstStyle/>
          <a:p>
            <a:r>
              <a:rPr lang="en-US" dirty="0"/>
              <a:t>Columbus Public Health logo. The City of Columbus Andrew J. Ginther, Mayor; Columbus Public Health.</a:t>
            </a:r>
          </a:p>
        </p:txBody>
      </p:sp>
    </p:spTree>
    <p:extLst>
      <p:ext uri="{BB962C8B-B14F-4D97-AF65-F5344CB8AC3E}">
        <p14:creationId xmlns:p14="http://schemas.microsoft.com/office/powerpoint/2010/main" val="329346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81C4-2B4F-0AA1-235F-C75F907AD7BE}"/>
              </a:ext>
            </a:extLst>
          </p:cNvPr>
          <p:cNvSpPr>
            <a:spLocks noGrp="1"/>
          </p:cNvSpPr>
          <p:nvPr>
            <p:ph type="title"/>
          </p:nvPr>
        </p:nvSpPr>
        <p:spPr/>
        <p:txBody>
          <a:bodyPr/>
          <a:lstStyle/>
          <a:p>
            <a:r>
              <a:rPr lang="en" dirty="0">
                <a:solidFill>
                  <a:schemeClr val="dk1"/>
                </a:solidFill>
              </a:rPr>
              <a:t>Project aims</a:t>
            </a:r>
            <a:endParaRPr lang="en-US" dirty="0"/>
          </a:p>
        </p:txBody>
      </p:sp>
      <p:sp>
        <p:nvSpPr>
          <p:cNvPr id="3" name="Text Placeholder 2">
            <a:extLst>
              <a:ext uri="{FF2B5EF4-FFF2-40B4-BE49-F238E27FC236}">
                <a16:creationId xmlns:a16="http://schemas.microsoft.com/office/drawing/2014/main" id="{C6151B97-3427-32B3-B620-58B599945B72}"/>
              </a:ext>
            </a:extLst>
          </p:cNvPr>
          <p:cNvSpPr>
            <a:spLocks noGrp="1"/>
          </p:cNvSpPr>
          <p:nvPr>
            <p:ph type="body" sz="quarter" idx="11"/>
          </p:nvPr>
        </p:nvSpPr>
        <p:spPr>
          <a:xfrm>
            <a:off x="576526" y="1611150"/>
            <a:ext cx="6332700" cy="3235800"/>
          </a:xfrm>
        </p:spPr>
        <p:txBody>
          <a:bodyPr/>
          <a:lstStyle/>
          <a:p>
            <a:pPr marL="457200" lvl="0" indent="-342900">
              <a:lnSpc>
                <a:spcPct val="115000"/>
              </a:lnSpc>
              <a:buClr>
                <a:srgbClr val="434343"/>
              </a:buClr>
              <a:buSzPts val="1800"/>
              <a:buChar char="●"/>
            </a:pPr>
            <a:r>
              <a:rPr lang="en-US" sz="1800" b="0" dirty="0"/>
              <a:t>Increase syphilis screening in areas experiencing a surge in congenital syphilis</a:t>
            </a:r>
          </a:p>
          <a:p>
            <a:pPr marL="457200" lvl="0" indent="-342900">
              <a:lnSpc>
                <a:spcPct val="115000"/>
              </a:lnSpc>
              <a:buClr>
                <a:srgbClr val="434343"/>
              </a:buClr>
              <a:buSzPts val="1800"/>
              <a:buChar char="●"/>
            </a:pPr>
            <a:r>
              <a:rPr lang="en-US" sz="1800" b="0" dirty="0"/>
              <a:t>Promote access to pregnancy testing and all </a:t>
            </a:r>
            <a:br>
              <a:rPr lang="en-US" sz="1800" b="0" dirty="0"/>
            </a:br>
            <a:r>
              <a:rPr lang="en-US" sz="1800" b="0" dirty="0"/>
              <a:t>Title X health services</a:t>
            </a:r>
          </a:p>
          <a:p>
            <a:pPr marL="457200" lvl="0" indent="-342900">
              <a:lnSpc>
                <a:spcPct val="115000"/>
              </a:lnSpc>
              <a:buClr>
                <a:srgbClr val="434343"/>
              </a:buClr>
              <a:buSzPts val="1800"/>
              <a:buChar char="●"/>
            </a:pPr>
            <a:r>
              <a:rPr lang="en-US" sz="1800" b="0" dirty="0"/>
              <a:t>Build partnerships with neighborhood organizations</a:t>
            </a:r>
            <a:endParaRPr lang="en-US" sz="1800" dirty="0"/>
          </a:p>
        </p:txBody>
      </p:sp>
    </p:spTree>
    <p:extLst>
      <p:ext uri="{BB962C8B-B14F-4D97-AF65-F5344CB8AC3E}">
        <p14:creationId xmlns:p14="http://schemas.microsoft.com/office/powerpoint/2010/main" val="3954436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4C66-EFB3-C814-30DB-8F91467D9BDB}"/>
              </a:ext>
            </a:extLst>
          </p:cNvPr>
          <p:cNvSpPr>
            <a:spLocks noGrp="1"/>
          </p:cNvSpPr>
          <p:nvPr>
            <p:ph type="title"/>
          </p:nvPr>
        </p:nvSpPr>
        <p:spPr/>
        <p:txBody>
          <a:bodyPr/>
          <a:lstStyle/>
          <a:p>
            <a:r>
              <a:rPr lang="en" dirty="0">
                <a:solidFill>
                  <a:schemeClr val="dk1"/>
                </a:solidFill>
              </a:rPr>
              <a:t>Activities</a:t>
            </a:r>
            <a:endParaRPr lang="en-US" dirty="0"/>
          </a:p>
        </p:txBody>
      </p:sp>
      <p:sp>
        <p:nvSpPr>
          <p:cNvPr id="3" name="Text Placeholder 2">
            <a:extLst>
              <a:ext uri="{FF2B5EF4-FFF2-40B4-BE49-F238E27FC236}">
                <a16:creationId xmlns:a16="http://schemas.microsoft.com/office/drawing/2014/main" id="{8FC7FE58-A180-6DD5-77F3-FC1A660BACC7}"/>
              </a:ext>
            </a:extLst>
          </p:cNvPr>
          <p:cNvSpPr>
            <a:spLocks noGrp="1"/>
          </p:cNvSpPr>
          <p:nvPr>
            <p:ph type="body" sz="quarter" idx="11"/>
          </p:nvPr>
        </p:nvSpPr>
        <p:spPr/>
        <p:txBody>
          <a:bodyPr/>
          <a:lstStyle/>
          <a:p>
            <a:pPr lvl="0" indent="-336550">
              <a:lnSpc>
                <a:spcPct val="115000"/>
              </a:lnSpc>
              <a:buClr>
                <a:schemeClr val="dk2"/>
              </a:buClr>
              <a:buSzPts val="1700"/>
            </a:pPr>
            <a:r>
              <a:rPr lang="en-US" dirty="0">
                <a:solidFill>
                  <a:schemeClr val="dk2"/>
                </a:solidFill>
              </a:rPr>
              <a:t>Analyze data</a:t>
            </a:r>
          </a:p>
          <a:p>
            <a:pPr lvl="0" indent="-336550">
              <a:lnSpc>
                <a:spcPct val="115000"/>
              </a:lnSpc>
              <a:buClr>
                <a:schemeClr val="dk2"/>
              </a:buClr>
              <a:buSzPts val="1700"/>
            </a:pPr>
            <a:r>
              <a:rPr lang="en-US" dirty="0">
                <a:solidFill>
                  <a:schemeClr val="dk2"/>
                </a:solidFill>
              </a:rPr>
              <a:t>Establish partnerships</a:t>
            </a:r>
          </a:p>
          <a:p>
            <a:pPr lvl="0" indent="-336550">
              <a:lnSpc>
                <a:spcPct val="115000"/>
              </a:lnSpc>
              <a:buClr>
                <a:schemeClr val="dk2"/>
              </a:buClr>
              <a:buSzPts val="1700"/>
            </a:pPr>
            <a:r>
              <a:rPr lang="en-US" dirty="0">
                <a:solidFill>
                  <a:schemeClr val="dk2"/>
                </a:solidFill>
              </a:rPr>
              <a:t>Prepare staff </a:t>
            </a:r>
          </a:p>
          <a:p>
            <a:pPr lvl="0" indent="-336550">
              <a:lnSpc>
                <a:spcPct val="115000"/>
              </a:lnSpc>
              <a:buClr>
                <a:schemeClr val="dk2"/>
              </a:buClr>
              <a:buSzPts val="1700"/>
            </a:pPr>
            <a:r>
              <a:rPr lang="en-US" dirty="0">
                <a:solidFill>
                  <a:schemeClr val="dk2"/>
                </a:solidFill>
              </a:rPr>
              <a:t>Build trust in the community</a:t>
            </a:r>
          </a:p>
          <a:p>
            <a:pPr lvl="0" indent="-336550">
              <a:lnSpc>
                <a:spcPct val="115000"/>
              </a:lnSpc>
              <a:buClr>
                <a:schemeClr val="dk2"/>
              </a:buClr>
              <a:buSzPts val="1700"/>
            </a:pPr>
            <a:r>
              <a:rPr lang="en-US" dirty="0">
                <a:solidFill>
                  <a:schemeClr val="dk2"/>
                </a:solidFill>
              </a:rPr>
              <a:t>Implement POC syphilis testing</a:t>
            </a:r>
            <a:endParaRPr lang="en-US" dirty="0"/>
          </a:p>
        </p:txBody>
      </p:sp>
      <p:pic>
        <p:nvPicPr>
          <p:cNvPr id="6" name="Picture Placeholder 5" descr="Syphilis Facts informative page.">
            <a:extLst>
              <a:ext uri="{FF2B5EF4-FFF2-40B4-BE49-F238E27FC236}">
                <a16:creationId xmlns:a16="http://schemas.microsoft.com/office/drawing/2014/main" id="{52396F2D-CA5B-6B9D-8727-E91BC2E4E2DD}"/>
              </a:ext>
            </a:extLst>
          </p:cNvPr>
          <p:cNvPicPr>
            <a:picLocks noGrp="1" noChangeAspect="1"/>
          </p:cNvPicPr>
          <p:nvPr>
            <p:ph type="pic" sz="quarter" idx="12"/>
          </p:nvPr>
        </p:nvPicPr>
        <p:blipFill>
          <a:blip r:embed="rId3"/>
          <a:srcRect t="351" b="351"/>
          <a:stretch>
            <a:fillRect/>
          </a:stretch>
        </p:blipFill>
        <p:spPr>
          <a:prstGeom prst="rect">
            <a:avLst/>
          </a:prstGeom>
        </p:spPr>
      </p:pic>
      <p:pic>
        <p:nvPicPr>
          <p:cNvPr id="7" name="Picture Placeholder 6" descr="Free Syphilis Testing and Treatment for Your Community informative page.">
            <a:extLst>
              <a:ext uri="{FF2B5EF4-FFF2-40B4-BE49-F238E27FC236}">
                <a16:creationId xmlns:a16="http://schemas.microsoft.com/office/drawing/2014/main" id="{CE1F4AEF-35A0-1306-34C3-A176341B443E}"/>
              </a:ext>
            </a:extLst>
          </p:cNvPr>
          <p:cNvPicPr>
            <a:picLocks noGrp="1" noChangeAspect="1"/>
          </p:cNvPicPr>
          <p:nvPr>
            <p:ph type="pic" sz="quarter" idx="13"/>
          </p:nvPr>
        </p:nvPicPr>
        <p:blipFill>
          <a:blip r:embed="rId4"/>
          <a:srcRect t="301" b="301"/>
          <a:stretch>
            <a:fillRect/>
          </a:stretch>
        </p:blipFill>
        <p:spPr>
          <a:prstGeom prst="rect">
            <a:avLst/>
          </a:prstGeom>
        </p:spPr>
      </p:pic>
    </p:spTree>
    <p:extLst>
      <p:ext uri="{BB962C8B-B14F-4D97-AF65-F5344CB8AC3E}">
        <p14:creationId xmlns:p14="http://schemas.microsoft.com/office/powerpoint/2010/main" val="1773112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EDF6-E773-3556-D82D-F1E545F544AB}"/>
              </a:ext>
            </a:extLst>
          </p:cNvPr>
          <p:cNvSpPr>
            <a:spLocks noGrp="1"/>
          </p:cNvSpPr>
          <p:nvPr>
            <p:ph type="title"/>
          </p:nvPr>
        </p:nvSpPr>
        <p:spPr/>
        <p:txBody>
          <a:bodyPr/>
          <a:lstStyle/>
          <a:p>
            <a:r>
              <a:rPr lang="en" dirty="0">
                <a:solidFill>
                  <a:schemeClr val="dk1"/>
                </a:solidFill>
              </a:rPr>
              <a:t>Impact</a:t>
            </a:r>
            <a:endParaRPr lang="en-US" dirty="0"/>
          </a:p>
        </p:txBody>
      </p:sp>
      <p:sp>
        <p:nvSpPr>
          <p:cNvPr id="3" name="Text Placeholder 2">
            <a:extLst>
              <a:ext uri="{FF2B5EF4-FFF2-40B4-BE49-F238E27FC236}">
                <a16:creationId xmlns:a16="http://schemas.microsoft.com/office/drawing/2014/main" id="{F8782AAD-BA7B-7A8C-2950-3695BDB9EF16}"/>
              </a:ext>
            </a:extLst>
          </p:cNvPr>
          <p:cNvSpPr>
            <a:spLocks noGrp="1"/>
          </p:cNvSpPr>
          <p:nvPr>
            <p:ph type="body" sz="quarter" idx="11"/>
          </p:nvPr>
        </p:nvSpPr>
        <p:spPr>
          <a:xfrm>
            <a:off x="449175" y="1295425"/>
            <a:ext cx="4978325" cy="2310900"/>
          </a:xfrm>
        </p:spPr>
        <p:txBody>
          <a:bodyPr/>
          <a:lstStyle/>
          <a:p>
            <a:pPr lvl="0" indent="-342900">
              <a:lnSpc>
                <a:spcPct val="115000"/>
              </a:lnSpc>
              <a:buClr>
                <a:schemeClr val="dk2"/>
              </a:buClr>
              <a:buSzPts val="1800"/>
              <a:buFont typeface="Arial"/>
              <a:buChar char="●"/>
            </a:pPr>
            <a:r>
              <a:rPr lang="en-US" sz="1800" dirty="0">
                <a:solidFill>
                  <a:schemeClr val="dk2"/>
                </a:solidFill>
              </a:rPr>
              <a:t>1,090 individuals reached</a:t>
            </a:r>
          </a:p>
          <a:p>
            <a:pPr lvl="0" indent="-342900">
              <a:lnSpc>
                <a:spcPct val="115000"/>
              </a:lnSpc>
              <a:buClr>
                <a:schemeClr val="dk2"/>
              </a:buClr>
              <a:buSzPts val="1800"/>
              <a:buFont typeface="Arial"/>
              <a:buChar char="●"/>
            </a:pPr>
            <a:r>
              <a:rPr lang="en-US" sz="1800" dirty="0">
                <a:solidFill>
                  <a:schemeClr val="dk2"/>
                </a:solidFill>
              </a:rPr>
              <a:t>58% STI positivity rate</a:t>
            </a:r>
          </a:p>
          <a:p>
            <a:pPr lvl="0" indent="-342900">
              <a:lnSpc>
                <a:spcPct val="115000"/>
              </a:lnSpc>
              <a:buClr>
                <a:schemeClr val="dk2"/>
              </a:buClr>
              <a:buSzPts val="1800"/>
              <a:buFont typeface="Arial"/>
              <a:buChar char="●"/>
            </a:pPr>
            <a:r>
              <a:rPr lang="en-US" sz="1800" dirty="0">
                <a:solidFill>
                  <a:schemeClr val="dk2"/>
                </a:solidFill>
              </a:rPr>
              <a:t>2 new syphilis diagnoses with </a:t>
            </a:r>
            <a:br>
              <a:rPr lang="en-US" sz="1800" dirty="0">
                <a:solidFill>
                  <a:schemeClr val="dk2"/>
                </a:solidFill>
              </a:rPr>
            </a:br>
            <a:r>
              <a:rPr lang="en-US" sz="1800" dirty="0">
                <a:solidFill>
                  <a:schemeClr val="dk2"/>
                </a:solidFill>
              </a:rPr>
              <a:t>treatment in the field </a:t>
            </a:r>
          </a:p>
          <a:p>
            <a:pPr lvl="0" indent="-342900">
              <a:lnSpc>
                <a:spcPct val="115000"/>
              </a:lnSpc>
              <a:buClr>
                <a:schemeClr val="dk2"/>
              </a:buClr>
              <a:buSzPts val="1800"/>
              <a:buFont typeface="Arial"/>
              <a:buChar char="●"/>
            </a:pPr>
            <a:r>
              <a:rPr lang="en-US" sz="1800" dirty="0">
                <a:solidFill>
                  <a:schemeClr val="dk2"/>
                </a:solidFill>
              </a:rPr>
              <a:t>20 referrals and linkages</a:t>
            </a:r>
          </a:p>
          <a:p>
            <a:pPr lvl="0" indent="-342900">
              <a:lnSpc>
                <a:spcPct val="115000"/>
              </a:lnSpc>
              <a:buClr>
                <a:schemeClr val="dk2"/>
              </a:buClr>
              <a:buSzPts val="1800"/>
              <a:buFont typeface="Arial"/>
              <a:buChar char="●"/>
            </a:pPr>
            <a:r>
              <a:rPr lang="en-US" sz="1800" dirty="0">
                <a:solidFill>
                  <a:schemeClr val="dk2"/>
                </a:solidFill>
              </a:rPr>
              <a:t>245 meals shared and  </a:t>
            </a:r>
            <a:br>
              <a:rPr lang="en-US" sz="1800" dirty="0">
                <a:solidFill>
                  <a:schemeClr val="dk2"/>
                </a:solidFill>
              </a:rPr>
            </a:br>
            <a:r>
              <a:rPr lang="en-US" sz="1800" dirty="0">
                <a:solidFill>
                  <a:schemeClr val="dk2"/>
                </a:solidFill>
              </a:rPr>
              <a:t>277 education cards distributed</a:t>
            </a:r>
            <a:endParaRPr lang="en-US" sz="1800" dirty="0"/>
          </a:p>
        </p:txBody>
      </p:sp>
      <p:pic>
        <p:nvPicPr>
          <p:cNvPr id="6" name="Picture Placeholder 5" descr="Image of water bottles and stacks of pizza boxes.">
            <a:extLst>
              <a:ext uri="{FF2B5EF4-FFF2-40B4-BE49-F238E27FC236}">
                <a16:creationId xmlns:a16="http://schemas.microsoft.com/office/drawing/2014/main" id="{7E6699FA-53DE-4B8E-C99B-D7704DC05A10}"/>
              </a:ext>
            </a:extLst>
          </p:cNvPr>
          <p:cNvPicPr>
            <a:picLocks noGrp="1" noChangeAspect="1"/>
          </p:cNvPicPr>
          <p:nvPr>
            <p:ph type="pic" sz="quarter" idx="12"/>
          </p:nvPr>
        </p:nvPicPr>
        <p:blipFill>
          <a:blip r:embed="rId3"/>
          <a:srcRect t="182" b="182"/>
          <a:stretch>
            <a:fillRect/>
          </a:stretch>
        </p:blipFill>
        <p:spPr>
          <a:prstGeom prst="rect">
            <a:avLst/>
          </a:prstGeom>
        </p:spPr>
      </p:pic>
      <p:sp>
        <p:nvSpPr>
          <p:cNvPr id="5" name="Text Placeholder 4">
            <a:extLst>
              <a:ext uri="{FF2B5EF4-FFF2-40B4-BE49-F238E27FC236}">
                <a16:creationId xmlns:a16="http://schemas.microsoft.com/office/drawing/2014/main" id="{C1655460-B677-A418-A52C-A9587E8CAF18}"/>
              </a:ext>
            </a:extLst>
          </p:cNvPr>
          <p:cNvSpPr>
            <a:spLocks noGrp="1"/>
          </p:cNvSpPr>
          <p:nvPr>
            <p:ph type="body" sz="quarter" idx="13"/>
          </p:nvPr>
        </p:nvSpPr>
        <p:spPr/>
        <p:txBody>
          <a:bodyPr/>
          <a:lstStyle/>
          <a:p>
            <a:r>
              <a:rPr lang="en-US" dirty="0">
                <a:solidFill>
                  <a:schemeClr val="dk1"/>
                </a:solidFill>
              </a:rPr>
              <a:t>“You don’t know how much this means because now I don’t have to worry about food today.”</a:t>
            </a:r>
            <a:endParaRPr lang="en-US" dirty="0"/>
          </a:p>
        </p:txBody>
      </p:sp>
    </p:spTree>
    <p:extLst>
      <p:ext uri="{BB962C8B-B14F-4D97-AF65-F5344CB8AC3E}">
        <p14:creationId xmlns:p14="http://schemas.microsoft.com/office/powerpoint/2010/main" val="118316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05A8-BD6F-D0AD-E88D-6FF61ED32E55}"/>
              </a:ext>
            </a:extLst>
          </p:cNvPr>
          <p:cNvSpPr>
            <a:spLocks noGrp="1"/>
          </p:cNvSpPr>
          <p:nvPr>
            <p:ph type="title"/>
          </p:nvPr>
        </p:nvSpPr>
        <p:spPr>
          <a:xfrm>
            <a:off x="458700" y="551565"/>
            <a:ext cx="5459100" cy="609300"/>
          </a:xfrm>
        </p:spPr>
        <p:txBody>
          <a:bodyPr/>
          <a:lstStyle/>
          <a:p>
            <a:r>
              <a:rPr lang="en" dirty="0"/>
              <a:t>Meet your speakers</a:t>
            </a:r>
            <a:endParaRPr lang="en-US" dirty="0"/>
          </a:p>
        </p:txBody>
      </p:sp>
      <p:sp>
        <p:nvSpPr>
          <p:cNvPr id="3" name="Text Placeholder 2">
            <a:extLst>
              <a:ext uri="{FF2B5EF4-FFF2-40B4-BE49-F238E27FC236}">
                <a16:creationId xmlns:a16="http://schemas.microsoft.com/office/drawing/2014/main" id="{6507555A-E9BC-EA34-5D30-E4C8C31FA402}"/>
              </a:ext>
            </a:extLst>
          </p:cNvPr>
          <p:cNvSpPr>
            <a:spLocks noGrp="1"/>
          </p:cNvSpPr>
          <p:nvPr>
            <p:ph type="body" sz="quarter" idx="11"/>
          </p:nvPr>
        </p:nvSpPr>
        <p:spPr>
          <a:xfrm>
            <a:off x="74375" y="3485565"/>
            <a:ext cx="2210400" cy="824100"/>
          </a:xfrm>
        </p:spPr>
        <p:txBody>
          <a:bodyPr/>
          <a:lstStyle/>
          <a:p>
            <a:pPr lvl="0">
              <a:buSzPts val="1800"/>
            </a:pPr>
            <a:r>
              <a:rPr lang="en-US" b="1" dirty="0">
                <a:solidFill>
                  <a:schemeClr val="dk1"/>
                </a:solidFill>
              </a:rPr>
              <a:t>Allison Finkenbinder</a:t>
            </a:r>
            <a:endParaRPr lang="en-US" dirty="0">
              <a:solidFill>
                <a:schemeClr val="dk1"/>
              </a:solidFill>
            </a:endParaRPr>
          </a:p>
          <a:p>
            <a:pPr lvl="0">
              <a:buSzPts val="1800"/>
            </a:pPr>
            <a:r>
              <a:rPr lang="en-US" dirty="0">
                <a:solidFill>
                  <a:srgbClr val="434343"/>
                </a:solidFill>
              </a:rPr>
              <a:t>MSN, WHNP-BC</a:t>
            </a:r>
            <a:br>
              <a:rPr lang="en-US" dirty="0">
                <a:solidFill>
                  <a:srgbClr val="434343"/>
                </a:solidFill>
              </a:rPr>
            </a:br>
            <a:r>
              <a:rPr lang="en-US" i="1" dirty="0">
                <a:solidFill>
                  <a:srgbClr val="434343"/>
                </a:solidFill>
              </a:rPr>
              <a:t>RHNTC</a:t>
            </a:r>
            <a:endParaRPr lang="en-US" dirty="0"/>
          </a:p>
        </p:txBody>
      </p:sp>
      <p:sp>
        <p:nvSpPr>
          <p:cNvPr id="4" name="Text Placeholder 3">
            <a:extLst>
              <a:ext uri="{FF2B5EF4-FFF2-40B4-BE49-F238E27FC236}">
                <a16:creationId xmlns:a16="http://schemas.microsoft.com/office/drawing/2014/main" id="{3E8A443B-F9F5-38AB-CBE9-55E4943728BF}"/>
              </a:ext>
            </a:extLst>
          </p:cNvPr>
          <p:cNvSpPr>
            <a:spLocks noGrp="1"/>
          </p:cNvSpPr>
          <p:nvPr>
            <p:ph type="body" sz="quarter" idx="14"/>
          </p:nvPr>
        </p:nvSpPr>
        <p:spPr>
          <a:xfrm>
            <a:off x="2319300" y="3485190"/>
            <a:ext cx="2287500" cy="824100"/>
          </a:xfrm>
        </p:spPr>
        <p:txBody>
          <a:bodyPr/>
          <a:lstStyle/>
          <a:p>
            <a:pPr lvl="0">
              <a:buSzPts val="1800"/>
            </a:pPr>
            <a:r>
              <a:rPr lang="en-US" b="1" dirty="0">
                <a:solidFill>
                  <a:schemeClr val="dk1"/>
                </a:solidFill>
              </a:rPr>
              <a:t>Dr. Yomi Obafemi</a:t>
            </a:r>
          </a:p>
          <a:p>
            <a:pPr lvl="0">
              <a:buSzPts val="1800"/>
            </a:pPr>
            <a:r>
              <a:rPr lang="en-US" dirty="0">
                <a:solidFill>
                  <a:schemeClr val="dk2"/>
                </a:solidFill>
              </a:rPr>
              <a:t>MD, MPH</a:t>
            </a:r>
          </a:p>
          <a:p>
            <a:pPr lvl="0">
              <a:buSzPts val="1800"/>
            </a:pPr>
            <a:r>
              <a:rPr lang="en-US" i="1" dirty="0">
                <a:solidFill>
                  <a:schemeClr val="dk2"/>
                </a:solidFill>
              </a:rPr>
              <a:t>Peak Preventive Medicine Consulting</a:t>
            </a:r>
            <a:endParaRPr lang="en-US" dirty="0"/>
          </a:p>
        </p:txBody>
      </p:sp>
      <p:sp>
        <p:nvSpPr>
          <p:cNvPr id="5" name="Text Placeholder 4">
            <a:extLst>
              <a:ext uri="{FF2B5EF4-FFF2-40B4-BE49-F238E27FC236}">
                <a16:creationId xmlns:a16="http://schemas.microsoft.com/office/drawing/2014/main" id="{4DF1D8C9-07D2-8F02-7E6F-32E79065555B}"/>
              </a:ext>
            </a:extLst>
          </p:cNvPr>
          <p:cNvSpPr>
            <a:spLocks noGrp="1"/>
          </p:cNvSpPr>
          <p:nvPr>
            <p:ph type="body" sz="quarter" idx="16"/>
          </p:nvPr>
        </p:nvSpPr>
        <p:spPr>
          <a:xfrm>
            <a:off x="4193000" y="3485190"/>
            <a:ext cx="3079500" cy="824100"/>
          </a:xfrm>
        </p:spPr>
        <p:txBody>
          <a:bodyPr/>
          <a:lstStyle/>
          <a:p>
            <a:pPr lvl="0">
              <a:buSzPts val="2800"/>
            </a:pPr>
            <a:r>
              <a:rPr lang="en-US" b="1" dirty="0">
                <a:solidFill>
                  <a:schemeClr val="dk1"/>
                </a:solidFill>
              </a:rPr>
              <a:t>Tammy Bennett</a:t>
            </a:r>
            <a:endParaRPr lang="en-US" sz="1500" dirty="0">
              <a:solidFill>
                <a:srgbClr val="434343"/>
              </a:solidFill>
            </a:endParaRPr>
          </a:p>
          <a:p>
            <a:pPr lvl="0">
              <a:buSzPts val="2800"/>
            </a:pPr>
            <a:r>
              <a:rPr lang="en-US" dirty="0">
                <a:solidFill>
                  <a:schemeClr val="dk2"/>
                </a:solidFill>
              </a:rPr>
              <a:t>RN, MSN, </a:t>
            </a:r>
            <a:br>
              <a:rPr lang="en-US" dirty="0">
                <a:solidFill>
                  <a:schemeClr val="dk2"/>
                </a:solidFill>
              </a:rPr>
            </a:br>
            <a:r>
              <a:rPr lang="en-US" dirty="0">
                <a:solidFill>
                  <a:schemeClr val="dk2"/>
                </a:solidFill>
              </a:rPr>
              <a:t>WHNP-C, DNP(c)</a:t>
            </a:r>
            <a:br>
              <a:rPr lang="en-US" dirty="0">
                <a:solidFill>
                  <a:schemeClr val="dk2"/>
                </a:solidFill>
              </a:rPr>
            </a:br>
            <a:r>
              <a:rPr lang="en-US" i="1" dirty="0">
                <a:solidFill>
                  <a:schemeClr val="dk2"/>
                </a:solidFill>
              </a:rPr>
              <a:t>CTC-SRH</a:t>
            </a:r>
            <a:endParaRPr lang="en-US" dirty="0"/>
          </a:p>
        </p:txBody>
      </p:sp>
      <p:sp>
        <p:nvSpPr>
          <p:cNvPr id="6" name="Text Placeholder 5">
            <a:extLst>
              <a:ext uri="{FF2B5EF4-FFF2-40B4-BE49-F238E27FC236}">
                <a16:creationId xmlns:a16="http://schemas.microsoft.com/office/drawing/2014/main" id="{75208D1A-2B97-BB09-BB78-F9B04B9F3332}"/>
              </a:ext>
            </a:extLst>
          </p:cNvPr>
          <p:cNvSpPr>
            <a:spLocks noGrp="1"/>
          </p:cNvSpPr>
          <p:nvPr>
            <p:ph type="body" sz="quarter" idx="18"/>
          </p:nvPr>
        </p:nvSpPr>
        <p:spPr>
          <a:xfrm>
            <a:off x="6808875" y="3485190"/>
            <a:ext cx="2287500" cy="824100"/>
          </a:xfrm>
        </p:spPr>
        <p:txBody>
          <a:bodyPr/>
          <a:lstStyle/>
          <a:p>
            <a:pPr lvl="0">
              <a:buSzPts val="2800"/>
            </a:pPr>
            <a:r>
              <a:rPr lang="en-US" b="1" dirty="0">
                <a:solidFill>
                  <a:schemeClr val="dk1"/>
                </a:solidFill>
              </a:rPr>
              <a:t>Jo Taylor </a:t>
            </a:r>
            <a:endParaRPr lang="en-US" sz="1500" dirty="0">
              <a:solidFill>
                <a:srgbClr val="434343"/>
              </a:solidFill>
            </a:endParaRPr>
          </a:p>
          <a:p>
            <a:pPr lvl="0">
              <a:buClr>
                <a:srgbClr val="808080"/>
              </a:buClr>
              <a:buSzPts val="2400"/>
            </a:pPr>
            <a:r>
              <a:rPr lang="en-US" dirty="0">
                <a:solidFill>
                  <a:srgbClr val="434343"/>
                </a:solidFill>
              </a:rPr>
              <a:t>MSN, APRN-CNP</a:t>
            </a:r>
          </a:p>
          <a:p>
            <a:pPr lvl="0">
              <a:buClr>
                <a:srgbClr val="808080"/>
              </a:buClr>
              <a:buSzPts val="2400"/>
            </a:pPr>
            <a:r>
              <a:rPr lang="en-US" i="1" dirty="0">
                <a:solidFill>
                  <a:srgbClr val="434343"/>
                </a:solidFill>
              </a:rPr>
              <a:t>Columbus Public Health</a:t>
            </a:r>
            <a:endParaRPr lang="en-US" dirty="0"/>
          </a:p>
        </p:txBody>
      </p:sp>
    </p:spTree>
    <p:extLst>
      <p:ext uri="{BB962C8B-B14F-4D97-AF65-F5344CB8AC3E}">
        <p14:creationId xmlns:p14="http://schemas.microsoft.com/office/powerpoint/2010/main" val="57460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9227-CC79-5327-559E-6020CDE82E52}"/>
              </a:ext>
            </a:extLst>
          </p:cNvPr>
          <p:cNvSpPr>
            <a:spLocks noGrp="1"/>
          </p:cNvSpPr>
          <p:nvPr>
            <p:ph type="title"/>
          </p:nvPr>
        </p:nvSpPr>
        <p:spPr>
          <a:xfrm>
            <a:off x="1988850" y="1550625"/>
            <a:ext cx="5166300" cy="1413600"/>
          </a:xfrm>
        </p:spPr>
        <p:txBody>
          <a:bodyPr/>
          <a:lstStyle/>
          <a:p>
            <a:r>
              <a:rPr lang="en-US" dirty="0">
                <a:solidFill>
                  <a:schemeClr val="dk1"/>
                </a:solidFill>
              </a:rPr>
              <a:t>Q&amp;A:</a:t>
            </a:r>
            <a:endParaRPr lang="en-US" dirty="0"/>
          </a:p>
        </p:txBody>
      </p:sp>
      <p:sp>
        <p:nvSpPr>
          <p:cNvPr id="3" name="Text Placeholder 2">
            <a:extLst>
              <a:ext uri="{FF2B5EF4-FFF2-40B4-BE49-F238E27FC236}">
                <a16:creationId xmlns:a16="http://schemas.microsoft.com/office/drawing/2014/main" id="{2836C14F-3EFC-E540-37F8-2E4F85AA2F61}"/>
              </a:ext>
            </a:extLst>
          </p:cNvPr>
          <p:cNvSpPr>
            <a:spLocks noGrp="1"/>
          </p:cNvSpPr>
          <p:nvPr>
            <p:ph type="body" sz="quarter" idx="10"/>
          </p:nvPr>
        </p:nvSpPr>
        <p:spPr>
          <a:xfrm>
            <a:off x="2081624" y="2617788"/>
            <a:ext cx="4976400" cy="523198"/>
          </a:xfrm>
        </p:spPr>
        <p:txBody>
          <a:bodyPr/>
          <a:lstStyle/>
          <a:p>
            <a:r>
              <a:rPr lang="en-US" dirty="0">
                <a:solidFill>
                  <a:schemeClr val="dk1"/>
                </a:solidFill>
              </a:rPr>
              <a:t>What questions do you have for us?</a:t>
            </a:r>
            <a:endParaRPr lang="en-US" dirty="0"/>
          </a:p>
        </p:txBody>
      </p:sp>
    </p:spTree>
    <p:extLst>
      <p:ext uri="{BB962C8B-B14F-4D97-AF65-F5344CB8AC3E}">
        <p14:creationId xmlns:p14="http://schemas.microsoft.com/office/powerpoint/2010/main" val="3448229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6A27-DAAE-87C1-C25D-75FFD02572EA}"/>
              </a:ext>
            </a:extLst>
          </p:cNvPr>
          <p:cNvSpPr>
            <a:spLocks noGrp="1"/>
          </p:cNvSpPr>
          <p:nvPr>
            <p:ph type="title"/>
          </p:nvPr>
        </p:nvSpPr>
        <p:spPr>
          <a:xfrm>
            <a:off x="459149" y="555475"/>
            <a:ext cx="6192900" cy="605975"/>
          </a:xfrm>
        </p:spPr>
        <p:txBody>
          <a:bodyPr/>
          <a:lstStyle/>
          <a:p>
            <a:r>
              <a:rPr lang="en" dirty="0"/>
              <a:t>Resources</a:t>
            </a:r>
            <a:endParaRPr lang="en-US" dirty="0"/>
          </a:p>
        </p:txBody>
      </p:sp>
      <p:sp>
        <p:nvSpPr>
          <p:cNvPr id="3" name="Text Placeholder 2">
            <a:extLst>
              <a:ext uri="{FF2B5EF4-FFF2-40B4-BE49-F238E27FC236}">
                <a16:creationId xmlns:a16="http://schemas.microsoft.com/office/drawing/2014/main" id="{00293471-AB72-967A-8F67-9CDEA3D09CDA}"/>
              </a:ext>
            </a:extLst>
          </p:cNvPr>
          <p:cNvSpPr>
            <a:spLocks noGrp="1"/>
          </p:cNvSpPr>
          <p:nvPr>
            <p:ph type="body" sz="quarter" idx="11"/>
          </p:nvPr>
        </p:nvSpPr>
        <p:spPr>
          <a:xfrm>
            <a:off x="452700" y="1317550"/>
            <a:ext cx="7358400" cy="2757300"/>
          </a:xfrm>
        </p:spPr>
        <p:txBody>
          <a:bodyPr/>
          <a:lstStyle/>
          <a:p>
            <a:pPr marL="457200" lvl="0" indent="-361950">
              <a:lnSpc>
                <a:spcPct val="125000"/>
              </a:lnSpc>
              <a:buClr>
                <a:srgbClr val="434343"/>
              </a:buClr>
              <a:buSzPts val="2100"/>
              <a:buChar char="●"/>
            </a:pPr>
            <a:r>
              <a:rPr lang="en-US" sz="2100" u="sng" dirty="0">
                <a:solidFill>
                  <a:schemeClr val="dk1"/>
                </a:solidFill>
                <a:hlinkClick r:id="rId3">
                  <a:extLst>
                    <a:ext uri="{A12FA001-AC4F-418D-AE19-62706E023703}">
                      <ahyp:hlinkClr xmlns:ahyp="http://schemas.microsoft.com/office/drawing/2018/hyperlinkcolor" val="tx"/>
                    </a:ext>
                  </a:extLst>
                </a:hlinkClick>
              </a:rPr>
              <a:t>CTC-SRH Syphilis Resources</a:t>
            </a:r>
            <a:endParaRPr lang="en-US" sz="2100" dirty="0"/>
          </a:p>
          <a:p>
            <a:pPr marL="457200" lvl="0" indent="-361950">
              <a:lnSpc>
                <a:spcPct val="125000"/>
              </a:lnSpc>
              <a:buClr>
                <a:srgbClr val="434343"/>
              </a:buClr>
              <a:buSzPts val="2100"/>
              <a:buChar char="●"/>
            </a:pPr>
            <a:r>
              <a:rPr lang="en-US" sz="2100" u="sng" dirty="0">
                <a:solidFill>
                  <a:schemeClr val="hlink"/>
                </a:solidFill>
                <a:hlinkClick r:id="rId4"/>
              </a:rPr>
              <a:t>RHNTC Syphilis Resource List</a:t>
            </a:r>
            <a:endParaRPr lang="en-US" sz="2100" dirty="0"/>
          </a:p>
          <a:p>
            <a:pPr marL="457200" lvl="0" indent="-361950">
              <a:lnSpc>
                <a:spcPct val="125000"/>
              </a:lnSpc>
              <a:buClr>
                <a:srgbClr val="434343"/>
              </a:buClr>
              <a:buSzPts val="2100"/>
              <a:buChar char="●"/>
            </a:pPr>
            <a:r>
              <a:rPr lang="en-US" sz="2100" u="sng" dirty="0">
                <a:solidFill>
                  <a:schemeClr val="hlink"/>
                </a:solidFill>
                <a:hlinkClick r:id="rId5"/>
              </a:rPr>
              <a:t>CDC 2021 STI Treatment Guidelines</a:t>
            </a:r>
            <a:endParaRPr lang="en-US" sz="2100" dirty="0"/>
          </a:p>
          <a:p>
            <a:pPr marL="457200" lvl="0" indent="-361950">
              <a:lnSpc>
                <a:spcPct val="125000"/>
              </a:lnSpc>
              <a:buClr>
                <a:srgbClr val="434343"/>
              </a:buClr>
              <a:buSzPts val="2100"/>
              <a:buChar char="●"/>
            </a:pPr>
            <a:r>
              <a:rPr lang="en-US" sz="2100" u="sng" dirty="0">
                <a:solidFill>
                  <a:schemeClr val="hlink"/>
                </a:solidFill>
                <a:hlinkClick r:id="rId6"/>
              </a:rPr>
              <a:t>CDC STI Screening Recommendations</a:t>
            </a:r>
            <a:endParaRPr lang="en-US" sz="2100" dirty="0"/>
          </a:p>
          <a:p>
            <a:pPr marL="457200" lvl="0" indent="-361950">
              <a:lnSpc>
                <a:spcPct val="125000"/>
              </a:lnSpc>
              <a:buClr>
                <a:srgbClr val="434343"/>
              </a:buClr>
              <a:buSzPts val="2100"/>
              <a:buChar char="●"/>
            </a:pPr>
            <a:r>
              <a:rPr lang="en-US" sz="2100" u="sng" dirty="0">
                <a:solidFill>
                  <a:schemeClr val="hlink"/>
                </a:solidFill>
                <a:hlinkClick r:id="rId7"/>
              </a:rPr>
              <a:t>National STD Curriculum</a:t>
            </a:r>
            <a:endParaRPr lang="en-US" sz="2100" dirty="0"/>
          </a:p>
          <a:p>
            <a:pPr marL="457200" lvl="0" indent="-361950">
              <a:lnSpc>
                <a:spcPct val="125000"/>
              </a:lnSpc>
              <a:buClr>
                <a:srgbClr val="434343"/>
              </a:buClr>
              <a:buSzPts val="2100"/>
              <a:buChar char="●"/>
            </a:pPr>
            <a:r>
              <a:rPr lang="en-US" sz="2100" u="sng" dirty="0">
                <a:solidFill>
                  <a:schemeClr val="hlink"/>
                </a:solidFill>
                <a:hlinkClick r:id="rId8"/>
              </a:rPr>
              <a:t>NCSDDC Syphilis Treatment Delivery Considerations</a:t>
            </a:r>
            <a:endParaRPr lang="en-US" sz="2100" dirty="0"/>
          </a:p>
          <a:p>
            <a:pPr marL="457200" lvl="0" indent="-361950">
              <a:lnSpc>
                <a:spcPct val="125000"/>
              </a:lnSpc>
              <a:buClr>
                <a:srgbClr val="434343"/>
              </a:buClr>
              <a:buSzPts val="2100"/>
              <a:buChar char="●"/>
            </a:pPr>
            <a:r>
              <a:rPr lang="en-US" sz="2100" u="sng" dirty="0">
                <a:solidFill>
                  <a:schemeClr val="dk1"/>
                </a:solidFill>
                <a:hlinkClick r:id="rId9">
                  <a:extLst>
                    <a:ext uri="{A12FA001-AC4F-418D-AE19-62706E023703}">
                      <ahyp:hlinkClr xmlns:ahyp="http://schemas.microsoft.com/office/drawing/2018/hyperlinkcolor" val="tx"/>
                    </a:ext>
                  </a:extLst>
                </a:hlinkClick>
              </a:rPr>
              <a:t>STD Clinical Consultation Network</a:t>
            </a:r>
            <a:endParaRPr lang="en-US" sz="2100" dirty="0"/>
          </a:p>
        </p:txBody>
      </p:sp>
    </p:spTree>
    <p:extLst>
      <p:ext uri="{BB962C8B-B14F-4D97-AF65-F5344CB8AC3E}">
        <p14:creationId xmlns:p14="http://schemas.microsoft.com/office/powerpoint/2010/main" val="3718120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179D-5579-7B7F-77C6-40CA50F4E1A6}"/>
              </a:ext>
            </a:extLst>
          </p:cNvPr>
          <p:cNvSpPr>
            <a:spLocks noGrp="1"/>
          </p:cNvSpPr>
          <p:nvPr>
            <p:ph type="title"/>
          </p:nvPr>
        </p:nvSpPr>
        <p:spPr/>
        <p:txBody>
          <a:bodyPr/>
          <a:lstStyle/>
          <a:p>
            <a:r>
              <a:rPr lang="en-US" dirty="0">
                <a:solidFill>
                  <a:schemeClr val="dk1"/>
                </a:solidFill>
              </a:rPr>
              <a:t>Stay in Touch!</a:t>
            </a:r>
            <a:endParaRPr lang="en-US" dirty="0"/>
          </a:p>
        </p:txBody>
      </p:sp>
      <p:sp>
        <p:nvSpPr>
          <p:cNvPr id="3" name="Text Placeholder 2">
            <a:extLst>
              <a:ext uri="{FF2B5EF4-FFF2-40B4-BE49-F238E27FC236}">
                <a16:creationId xmlns:a16="http://schemas.microsoft.com/office/drawing/2014/main" id="{A168ED2A-FBE9-074F-CC7B-CD5EFF8D0B50}"/>
              </a:ext>
            </a:extLst>
          </p:cNvPr>
          <p:cNvSpPr>
            <a:spLocks noGrp="1"/>
          </p:cNvSpPr>
          <p:nvPr>
            <p:ph type="body" sz="quarter" idx="10"/>
          </p:nvPr>
        </p:nvSpPr>
        <p:spPr/>
        <p:txBody>
          <a:bodyPr/>
          <a:lstStyle/>
          <a:p>
            <a:r>
              <a:rPr lang="en-US" dirty="0">
                <a:solidFill>
                  <a:schemeClr val="dk2"/>
                </a:solidFill>
              </a:rPr>
              <a:t>Subscribe</a:t>
            </a:r>
            <a:r>
              <a:rPr lang="en-US" b="0" dirty="0">
                <a:solidFill>
                  <a:schemeClr val="dk2"/>
                </a:solidFill>
              </a:rPr>
              <a:t> to the </a:t>
            </a:r>
            <a:br>
              <a:rPr lang="en-US" b="0" dirty="0">
                <a:solidFill>
                  <a:schemeClr val="dk2"/>
                </a:solidFill>
              </a:rPr>
            </a:br>
            <a:r>
              <a:rPr lang="en-US" b="0" dirty="0">
                <a:solidFill>
                  <a:schemeClr val="dk2"/>
                </a:solidFill>
              </a:rPr>
              <a:t>RHNTC Monthly </a:t>
            </a:r>
            <a:r>
              <a:rPr lang="en-US" b="0" dirty="0" err="1">
                <a:solidFill>
                  <a:schemeClr val="dk2"/>
                </a:solidFill>
              </a:rPr>
              <a:t>eNewsletter</a:t>
            </a:r>
            <a:r>
              <a:rPr lang="en-US" b="0" dirty="0">
                <a:solidFill>
                  <a:schemeClr val="dk2"/>
                </a:solidFill>
              </a:rPr>
              <a:t> at </a:t>
            </a:r>
            <a:r>
              <a:rPr lang="en-US" b="0" u="sng" dirty="0">
                <a:solidFill>
                  <a:schemeClr val="dk1"/>
                </a:solidFill>
                <a:hlinkClick r:id="rId3">
                  <a:extLst>
                    <a:ext uri="{A12FA001-AC4F-418D-AE19-62706E023703}">
                      <ahyp:hlinkClr xmlns:ahyp="http://schemas.microsoft.com/office/drawing/2018/hyperlinkcolor" val="tx"/>
                    </a:ext>
                  </a:extLst>
                </a:hlinkClick>
              </a:rPr>
              <a:t>rhntc.org/</a:t>
            </a:r>
            <a:r>
              <a:rPr lang="en-US" b="0" u="sng" dirty="0" err="1">
                <a:solidFill>
                  <a:schemeClr val="dk1"/>
                </a:solidFill>
                <a:hlinkClick r:id="rId3">
                  <a:extLst>
                    <a:ext uri="{A12FA001-AC4F-418D-AE19-62706E023703}">
                      <ahyp:hlinkClr xmlns:ahyp="http://schemas.microsoft.com/office/drawing/2018/hyperlinkcolor" val="tx"/>
                    </a:ext>
                  </a:extLst>
                </a:hlinkClick>
              </a:rPr>
              <a:t>enewsletter</a:t>
            </a:r>
            <a:endParaRPr lang="en-US" dirty="0"/>
          </a:p>
        </p:txBody>
      </p:sp>
      <p:sp>
        <p:nvSpPr>
          <p:cNvPr id="4" name="Text Placeholder 3">
            <a:extLst>
              <a:ext uri="{FF2B5EF4-FFF2-40B4-BE49-F238E27FC236}">
                <a16:creationId xmlns:a16="http://schemas.microsoft.com/office/drawing/2014/main" id="{7B6A0E88-9E54-CEF5-F532-F8BCED57480B}"/>
              </a:ext>
            </a:extLst>
          </p:cNvPr>
          <p:cNvSpPr>
            <a:spLocks noGrp="1"/>
          </p:cNvSpPr>
          <p:nvPr>
            <p:ph type="body" sz="quarter" idx="11"/>
          </p:nvPr>
        </p:nvSpPr>
        <p:spPr>
          <a:xfrm>
            <a:off x="2479488" y="3805238"/>
            <a:ext cx="1080300" cy="497100"/>
          </a:xfrm>
        </p:spPr>
        <p:txBody>
          <a:bodyPr/>
          <a:lstStyle/>
          <a:p>
            <a:r>
              <a:rPr lang="en-US" b="1" dirty="0">
                <a:solidFill>
                  <a:schemeClr val="dk2"/>
                </a:solidFill>
              </a:rPr>
              <a:t>Contact us</a:t>
            </a:r>
            <a:r>
              <a:rPr lang="en-US" dirty="0">
                <a:solidFill>
                  <a:schemeClr val="dk2"/>
                </a:solidFill>
              </a:rPr>
              <a:t> on rhntc.org</a:t>
            </a:r>
            <a:endParaRPr lang="en-US" dirty="0"/>
          </a:p>
        </p:txBody>
      </p:sp>
      <p:sp>
        <p:nvSpPr>
          <p:cNvPr id="5" name="Text Placeholder 4">
            <a:extLst>
              <a:ext uri="{FF2B5EF4-FFF2-40B4-BE49-F238E27FC236}">
                <a16:creationId xmlns:a16="http://schemas.microsoft.com/office/drawing/2014/main" id="{C16E6E2B-883D-FE2F-4696-8EFAF54BF9C8}"/>
              </a:ext>
            </a:extLst>
          </p:cNvPr>
          <p:cNvSpPr>
            <a:spLocks noGrp="1"/>
          </p:cNvSpPr>
          <p:nvPr>
            <p:ph type="body" sz="quarter" idx="12"/>
          </p:nvPr>
        </p:nvSpPr>
        <p:spPr>
          <a:xfrm>
            <a:off x="3882476" y="3805238"/>
            <a:ext cx="1200700" cy="865187"/>
          </a:xfrm>
        </p:spPr>
        <p:txBody>
          <a:bodyPr/>
          <a:lstStyle/>
          <a:p>
            <a:r>
              <a:rPr lang="en-US" b="1" dirty="0">
                <a:solidFill>
                  <a:schemeClr val="dk2"/>
                </a:solidFill>
              </a:rPr>
              <a:t>Sign up</a:t>
            </a:r>
            <a:r>
              <a:rPr lang="en-US" dirty="0">
                <a:solidFill>
                  <a:schemeClr val="dk2"/>
                </a:solidFill>
              </a:rPr>
              <a:t> for an account on rhntc.org</a:t>
            </a:r>
            <a:endParaRPr lang="en-US" dirty="0"/>
          </a:p>
        </p:txBody>
      </p:sp>
      <p:sp>
        <p:nvSpPr>
          <p:cNvPr id="6" name="Text Placeholder 5">
            <a:extLst>
              <a:ext uri="{FF2B5EF4-FFF2-40B4-BE49-F238E27FC236}">
                <a16:creationId xmlns:a16="http://schemas.microsoft.com/office/drawing/2014/main" id="{6AB0FD2F-84F2-CA18-6CD1-E15C9500D4B2}"/>
              </a:ext>
            </a:extLst>
          </p:cNvPr>
          <p:cNvSpPr>
            <a:spLocks noGrp="1"/>
          </p:cNvSpPr>
          <p:nvPr>
            <p:ph type="body" sz="quarter" idx="13"/>
          </p:nvPr>
        </p:nvSpPr>
        <p:spPr/>
        <p:txBody>
          <a:bodyPr/>
          <a:lstStyle/>
          <a:p>
            <a:r>
              <a:rPr lang="en-US" b="1" dirty="0">
                <a:solidFill>
                  <a:schemeClr val="dk2"/>
                </a:solidFill>
              </a:rPr>
              <a:t>Follow us</a:t>
            </a:r>
            <a:r>
              <a:rPr lang="en-US" dirty="0">
                <a:solidFill>
                  <a:schemeClr val="dk2"/>
                </a:solidFill>
              </a:rPr>
              <a:t> </a:t>
            </a:r>
            <a:br>
              <a:rPr lang="en-US" dirty="0">
                <a:solidFill>
                  <a:schemeClr val="dk2"/>
                </a:solidFill>
              </a:rPr>
            </a:br>
            <a:r>
              <a:rPr lang="en-US" dirty="0">
                <a:solidFill>
                  <a:schemeClr val="dk2"/>
                </a:solidFill>
              </a:rPr>
              <a:t>on LinkedIn</a:t>
            </a:r>
            <a:endParaRPr lang="en-US" dirty="0"/>
          </a:p>
        </p:txBody>
      </p:sp>
      <p:sp>
        <p:nvSpPr>
          <p:cNvPr id="7" name="Text Placeholder 6">
            <a:extLst>
              <a:ext uri="{FF2B5EF4-FFF2-40B4-BE49-F238E27FC236}">
                <a16:creationId xmlns:a16="http://schemas.microsoft.com/office/drawing/2014/main" id="{A8596BB5-C3EC-53D1-0284-D72035D9BA0E}"/>
              </a:ext>
            </a:extLst>
          </p:cNvPr>
          <p:cNvSpPr>
            <a:spLocks noGrp="1"/>
          </p:cNvSpPr>
          <p:nvPr>
            <p:ph type="body" sz="quarter" idx="14"/>
          </p:nvPr>
        </p:nvSpPr>
        <p:spPr/>
        <p:txBody>
          <a:bodyPr/>
          <a:lstStyle/>
          <a:p>
            <a:r>
              <a:rPr lang="en-US" b="1" dirty="0">
                <a:solidFill>
                  <a:schemeClr val="dk2"/>
                </a:solidFill>
              </a:rPr>
              <a:t>Follow us</a:t>
            </a:r>
            <a:r>
              <a:rPr lang="en-US" dirty="0">
                <a:solidFill>
                  <a:schemeClr val="dk2"/>
                </a:solidFill>
              </a:rPr>
              <a:t> on X (Twitter) @rh_ntc</a:t>
            </a:r>
            <a:endParaRPr lang="en-US" dirty="0"/>
          </a:p>
        </p:txBody>
      </p:sp>
    </p:spTree>
    <p:extLst>
      <p:ext uri="{BB962C8B-B14F-4D97-AF65-F5344CB8AC3E}">
        <p14:creationId xmlns:p14="http://schemas.microsoft.com/office/powerpoint/2010/main" val="205983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9037-604E-C4FC-E1DC-FF7A7D1835A6}"/>
              </a:ext>
            </a:extLst>
          </p:cNvPr>
          <p:cNvSpPr>
            <a:spLocks noGrp="1"/>
          </p:cNvSpPr>
          <p:nvPr>
            <p:ph type="title"/>
          </p:nvPr>
        </p:nvSpPr>
        <p:spPr>
          <a:xfrm>
            <a:off x="458700" y="551565"/>
            <a:ext cx="5459100" cy="609300"/>
          </a:xfrm>
        </p:spPr>
        <p:txBody>
          <a:bodyPr/>
          <a:lstStyle/>
          <a:p>
            <a:r>
              <a:rPr lang="en" dirty="0"/>
              <a:t>Objectives</a:t>
            </a:r>
            <a:endParaRPr lang="en-US" dirty="0"/>
          </a:p>
        </p:txBody>
      </p:sp>
      <p:sp>
        <p:nvSpPr>
          <p:cNvPr id="3" name="Text Placeholder 2">
            <a:extLst>
              <a:ext uri="{FF2B5EF4-FFF2-40B4-BE49-F238E27FC236}">
                <a16:creationId xmlns:a16="http://schemas.microsoft.com/office/drawing/2014/main" id="{AB783E65-DB3D-B1FA-8F10-86AC43ABF8ED}"/>
              </a:ext>
            </a:extLst>
          </p:cNvPr>
          <p:cNvSpPr>
            <a:spLocks noGrp="1"/>
          </p:cNvSpPr>
          <p:nvPr>
            <p:ph type="body" sz="quarter" idx="11"/>
          </p:nvPr>
        </p:nvSpPr>
        <p:spPr>
          <a:xfrm>
            <a:off x="509949" y="1358840"/>
            <a:ext cx="7897199" cy="507900"/>
          </a:xfrm>
        </p:spPr>
        <p:txBody>
          <a:bodyPr/>
          <a:lstStyle/>
          <a:p>
            <a:r>
              <a:rPr lang="en-US" dirty="0">
                <a:solidFill>
                  <a:schemeClr val="dk2"/>
                </a:solidFill>
              </a:rPr>
              <a:t>By the end of this discussion, participants will be able to:</a:t>
            </a:r>
            <a:endParaRPr lang="en-US" dirty="0"/>
          </a:p>
        </p:txBody>
      </p:sp>
      <p:sp>
        <p:nvSpPr>
          <p:cNvPr id="4" name="Text Placeholder 3">
            <a:extLst>
              <a:ext uri="{FF2B5EF4-FFF2-40B4-BE49-F238E27FC236}">
                <a16:creationId xmlns:a16="http://schemas.microsoft.com/office/drawing/2014/main" id="{19CF23B6-A136-2D17-C7EA-2E427E4002F9}"/>
              </a:ext>
            </a:extLst>
          </p:cNvPr>
          <p:cNvSpPr>
            <a:spLocks noGrp="1"/>
          </p:cNvSpPr>
          <p:nvPr>
            <p:ph type="body" sz="quarter" idx="19"/>
          </p:nvPr>
        </p:nvSpPr>
        <p:spPr>
          <a:xfrm>
            <a:off x="1472501" y="2171970"/>
            <a:ext cx="6522300" cy="715200"/>
          </a:xfrm>
        </p:spPr>
        <p:txBody>
          <a:bodyPr/>
          <a:lstStyle/>
          <a:p>
            <a:r>
              <a:rPr lang="en-US" sz="100" dirty="0">
                <a:solidFill>
                  <a:srgbClr val="FFFFFF"/>
                </a:solidFill>
              </a:rPr>
              <a:t>1 </a:t>
            </a:r>
            <a:r>
              <a:rPr lang="en-US" dirty="0"/>
              <a:t>Describe recent trends of syphilis and congenital syphilis in the United States</a:t>
            </a:r>
          </a:p>
        </p:txBody>
      </p:sp>
      <p:sp>
        <p:nvSpPr>
          <p:cNvPr id="5" name="Text Placeholder 4">
            <a:extLst>
              <a:ext uri="{FF2B5EF4-FFF2-40B4-BE49-F238E27FC236}">
                <a16:creationId xmlns:a16="http://schemas.microsoft.com/office/drawing/2014/main" id="{30A0D407-4DD5-2BE5-A7DE-4914F81AD262}"/>
              </a:ext>
            </a:extLst>
          </p:cNvPr>
          <p:cNvSpPr>
            <a:spLocks noGrp="1"/>
          </p:cNvSpPr>
          <p:nvPr>
            <p:ph type="body" sz="quarter" idx="20"/>
          </p:nvPr>
        </p:nvSpPr>
        <p:spPr>
          <a:xfrm>
            <a:off x="1527750" y="3149126"/>
            <a:ext cx="6522300" cy="948600"/>
          </a:xfrm>
        </p:spPr>
        <p:txBody>
          <a:bodyPr/>
          <a:lstStyle/>
          <a:p>
            <a:pPr lvl="0">
              <a:lnSpc>
                <a:spcPct val="115000"/>
              </a:lnSpc>
              <a:spcBef>
                <a:spcPts val="1100"/>
              </a:spcBef>
              <a:buSzPts val="1800"/>
            </a:pPr>
            <a:r>
              <a:rPr lang="en-US" sz="100" dirty="0">
                <a:solidFill>
                  <a:srgbClr val="FFFFFF"/>
                </a:solidFill>
              </a:rPr>
              <a:t>2 </a:t>
            </a:r>
            <a:r>
              <a:rPr lang="en-US" dirty="0"/>
              <a:t>Explain the role of sexual and reproductive health (SRH) agencies in addressing syphilis in the communities they serve</a:t>
            </a:r>
          </a:p>
        </p:txBody>
      </p:sp>
      <p:sp>
        <p:nvSpPr>
          <p:cNvPr id="6" name="Text Placeholder 5">
            <a:extLst>
              <a:ext uri="{FF2B5EF4-FFF2-40B4-BE49-F238E27FC236}">
                <a16:creationId xmlns:a16="http://schemas.microsoft.com/office/drawing/2014/main" id="{FA066C2F-0C60-C19F-33EB-6FE98002C3CD}"/>
              </a:ext>
            </a:extLst>
          </p:cNvPr>
          <p:cNvSpPr>
            <a:spLocks noGrp="1"/>
          </p:cNvSpPr>
          <p:nvPr>
            <p:ph type="body" sz="quarter" idx="21"/>
          </p:nvPr>
        </p:nvSpPr>
        <p:spPr>
          <a:xfrm>
            <a:off x="1527175" y="4031780"/>
            <a:ext cx="6523038" cy="948600"/>
          </a:xfrm>
        </p:spPr>
        <p:txBody>
          <a:bodyPr/>
          <a:lstStyle/>
          <a:p>
            <a:pPr lvl="0">
              <a:lnSpc>
                <a:spcPct val="115000"/>
              </a:lnSpc>
              <a:spcBef>
                <a:spcPts val="1100"/>
              </a:spcBef>
              <a:buSzPts val="1800"/>
            </a:pPr>
            <a:r>
              <a:rPr lang="en-US" sz="100" dirty="0">
                <a:solidFill>
                  <a:srgbClr val="FFFFFF"/>
                </a:solidFill>
              </a:rPr>
              <a:t>3 </a:t>
            </a:r>
            <a:r>
              <a:rPr lang="en-US" dirty="0"/>
              <a:t>Identify at least three resources SRH agencies can use to support staff and providers to enhance syphilis screening, treatment, and access to care</a:t>
            </a:r>
          </a:p>
        </p:txBody>
      </p:sp>
    </p:spTree>
    <p:extLst>
      <p:ext uri="{BB962C8B-B14F-4D97-AF65-F5344CB8AC3E}">
        <p14:creationId xmlns:p14="http://schemas.microsoft.com/office/powerpoint/2010/main" val="427086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ACB9-974B-1E75-EC5D-9A4ECD9BE200}"/>
              </a:ext>
            </a:extLst>
          </p:cNvPr>
          <p:cNvSpPr>
            <a:spLocks noGrp="1"/>
          </p:cNvSpPr>
          <p:nvPr>
            <p:ph type="title"/>
          </p:nvPr>
        </p:nvSpPr>
        <p:spPr/>
        <p:txBody>
          <a:bodyPr/>
          <a:lstStyle/>
          <a:p>
            <a:pPr lvl="0"/>
            <a:r>
              <a:rPr lang="en-US" dirty="0">
                <a:solidFill>
                  <a:schemeClr val="lt1"/>
                </a:solidFill>
              </a:rPr>
              <a:t>What is going on with syphilis in the U.S. and why should we be concerned?</a:t>
            </a:r>
            <a:endParaRPr lang="en-US" dirty="0"/>
          </a:p>
        </p:txBody>
      </p:sp>
    </p:spTree>
    <p:extLst>
      <p:ext uri="{BB962C8B-B14F-4D97-AF65-F5344CB8AC3E}">
        <p14:creationId xmlns:p14="http://schemas.microsoft.com/office/powerpoint/2010/main" val="253858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CBC3-96C0-ECF4-6E45-790CB0D4E39A}"/>
              </a:ext>
            </a:extLst>
          </p:cNvPr>
          <p:cNvSpPr>
            <a:spLocks noGrp="1"/>
          </p:cNvSpPr>
          <p:nvPr>
            <p:ph type="title"/>
          </p:nvPr>
        </p:nvSpPr>
        <p:spPr>
          <a:xfrm>
            <a:off x="421049" y="244914"/>
            <a:ext cx="6039599" cy="1004699"/>
          </a:xfrm>
        </p:spPr>
        <p:txBody>
          <a:bodyPr/>
          <a:lstStyle/>
          <a:p>
            <a:pPr lvl="0"/>
            <a:r>
              <a:rPr lang="en-US" dirty="0"/>
              <a:t>Primary and Secondary Syphilis — Reported Cases by Sex and Sex of Sex Partners, </a:t>
            </a:r>
            <a:br>
              <a:rPr lang="en-US" dirty="0"/>
            </a:br>
            <a:r>
              <a:rPr lang="en-US" dirty="0"/>
              <a:t>United States, 2013–2023</a:t>
            </a:r>
          </a:p>
        </p:txBody>
      </p:sp>
      <p:sp>
        <p:nvSpPr>
          <p:cNvPr id="3" name="Text Placeholder 2">
            <a:extLst>
              <a:ext uri="{FF2B5EF4-FFF2-40B4-BE49-F238E27FC236}">
                <a16:creationId xmlns:a16="http://schemas.microsoft.com/office/drawing/2014/main" id="{61A684B7-2477-216A-25F8-237600A57091}"/>
              </a:ext>
            </a:extLst>
          </p:cNvPr>
          <p:cNvSpPr>
            <a:spLocks noGrp="1"/>
          </p:cNvSpPr>
          <p:nvPr>
            <p:ph type="body" sz="quarter" idx="11"/>
          </p:nvPr>
        </p:nvSpPr>
        <p:spPr/>
        <p:txBody>
          <a:bodyPr/>
          <a:lstStyle/>
          <a:p>
            <a:r>
              <a:rPr lang="en-US" dirty="0"/>
              <a:t>A bar graph, the x-axis is labeled Year and ranges from 2014 to 2023 in on-year intervals, the y-axis is labeled Cases and ranges from 0 to 60,000 in intervals of 10,000. All data is approximate.</a:t>
            </a:r>
          </a:p>
          <a:p>
            <a:r>
              <a:rPr lang="en-US" dirty="0"/>
              <a:t>Women: 2014, 2,000; 2015, 2,200; 2016, 2,300; 2017, 3,000; 2018, 4,000; 2019, 5,000; 2020, 20,000; 2021, 34,000; 2022, 47,000; 2023, 36,000. </a:t>
            </a:r>
          </a:p>
          <a:p>
            <a:r>
              <a:rPr lang="en-US" dirty="0"/>
              <a:t>MSW: 2014, 4,000; 2015, 4,200; 2016, 6,000; 2017, 6,500; 2018, 8,000; 2019, 19,000; 2020, 6,500, 2021, 21,000; 2022, 23,000; 2023, 20,000. </a:t>
            </a:r>
          </a:p>
          <a:p>
            <a:r>
              <a:rPr lang="en-US" dirty="0"/>
              <a:t>MSU: 2014, 8,000, 2015, 9,000, 2016, 11, 000; 2017, 13,000; 2018, 15,000; 2019, 17,000; 2020, 14,000; 2021, 10,000; 2022, 10,000; 2023, 7,000.</a:t>
            </a:r>
          </a:p>
          <a:p>
            <a:r>
              <a:rPr lang="en-US" dirty="0"/>
              <a:t>MSM: 2014, 20,000; 2015, 24,000; 2016, 37,000; 2017, 31,000; 2018, 34,000; 2019, 37,000; 2020, 43,000; 2021, 55,000; 2023, 52,000.</a:t>
            </a:r>
          </a:p>
        </p:txBody>
      </p:sp>
      <p:sp>
        <p:nvSpPr>
          <p:cNvPr id="4" name="Text Placeholder 3">
            <a:extLst>
              <a:ext uri="{FF2B5EF4-FFF2-40B4-BE49-F238E27FC236}">
                <a16:creationId xmlns:a16="http://schemas.microsoft.com/office/drawing/2014/main" id="{31C6DAD5-136E-5AB1-27D4-DC2AC12A7446}"/>
              </a:ext>
            </a:extLst>
          </p:cNvPr>
          <p:cNvSpPr>
            <a:spLocks noGrp="1"/>
          </p:cNvSpPr>
          <p:nvPr>
            <p:ph type="body" sz="quarter" idx="19"/>
          </p:nvPr>
        </p:nvSpPr>
        <p:spPr/>
        <p:txBody>
          <a:bodyPr/>
          <a:lstStyle/>
          <a:p>
            <a:pPr lvl="0">
              <a:buSzPts val="1000"/>
            </a:pPr>
            <a:r>
              <a:rPr lang="en-US" dirty="0" err="1">
                <a:solidFill>
                  <a:schemeClr val="dk2"/>
                </a:solidFill>
              </a:rPr>
              <a:t>Source:</a:t>
            </a:r>
            <a:r>
              <a:rPr lang="en-US" u="sng" dirty="0" err="1">
                <a:solidFill>
                  <a:schemeClr val="hlink"/>
                </a:solidFill>
                <a:hlinkClick r:id="rId3"/>
              </a:rPr>
              <a:t>https</a:t>
            </a:r>
            <a:r>
              <a:rPr lang="en-US" u="sng" dirty="0">
                <a:solidFill>
                  <a:schemeClr val="hlink"/>
                </a:solidFill>
                <a:hlinkClick r:id="rId3"/>
              </a:rPr>
              <a:t>://www.cdc.gov/sti-statistics/annual/index.html</a:t>
            </a:r>
            <a:endParaRPr lang="en-US" dirty="0"/>
          </a:p>
        </p:txBody>
      </p:sp>
    </p:spTree>
    <p:extLst>
      <p:ext uri="{BB962C8B-B14F-4D97-AF65-F5344CB8AC3E}">
        <p14:creationId xmlns:p14="http://schemas.microsoft.com/office/powerpoint/2010/main" val="161855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5B6F-1135-7C39-1DD0-B2CD73D91D76}"/>
              </a:ext>
            </a:extLst>
          </p:cNvPr>
          <p:cNvSpPr>
            <a:spLocks noGrp="1"/>
          </p:cNvSpPr>
          <p:nvPr>
            <p:ph type="title"/>
          </p:nvPr>
        </p:nvSpPr>
        <p:spPr>
          <a:xfrm>
            <a:off x="448208" y="272073"/>
            <a:ext cx="6039599" cy="1004699"/>
          </a:xfrm>
        </p:spPr>
        <p:txBody>
          <a:bodyPr/>
          <a:lstStyle/>
          <a:p>
            <a:pPr lvl="0"/>
            <a:r>
              <a:rPr lang="en-US" dirty="0"/>
              <a:t>Congenital Syphilis — Reported Cases by Year </a:t>
            </a:r>
            <a:br>
              <a:rPr lang="en-US" dirty="0"/>
            </a:br>
            <a:r>
              <a:rPr lang="en-US" dirty="0"/>
              <a:t>of Birth and Rates of Reported Cases of Primary and Secondary Syphilis Among Women </a:t>
            </a:r>
            <a:br>
              <a:rPr lang="en-US" dirty="0"/>
            </a:br>
            <a:r>
              <a:rPr lang="en-US" dirty="0"/>
              <a:t>Aged 15–44 Years, United States, 2013–2023</a:t>
            </a:r>
          </a:p>
        </p:txBody>
      </p:sp>
      <p:sp>
        <p:nvSpPr>
          <p:cNvPr id="3" name="Text Placeholder 2">
            <a:extLst>
              <a:ext uri="{FF2B5EF4-FFF2-40B4-BE49-F238E27FC236}">
                <a16:creationId xmlns:a16="http://schemas.microsoft.com/office/drawing/2014/main" id="{CA7E8881-EF28-3618-311D-135351B76AC4}"/>
              </a:ext>
            </a:extLst>
          </p:cNvPr>
          <p:cNvSpPr>
            <a:spLocks noGrp="1"/>
          </p:cNvSpPr>
          <p:nvPr>
            <p:ph type="body" sz="quarter" idx="11"/>
          </p:nvPr>
        </p:nvSpPr>
        <p:spPr>
          <a:xfrm>
            <a:off x="0" y="5143500"/>
            <a:ext cx="9144000" cy="1257300"/>
          </a:xfrm>
        </p:spPr>
        <p:txBody>
          <a:bodyPr/>
          <a:lstStyle/>
          <a:p>
            <a:r>
              <a:rPr lang="en-US" dirty="0"/>
              <a:t>A bar and line graphs. The x-axis is labeled Year and ranges from 2014 to 2023 in one-year intervals. The y-axis on the left side is labeled CS Cases and ranges from 0 to 4,000 in intervals of 1,000, the y-axis on the right side is labeled Female (15-44) Rate* and ranges from 0 to 100 in intervals of 20. All data is approximate. </a:t>
            </a:r>
          </a:p>
          <a:p>
            <a:r>
              <a:rPr lang="en-US" dirty="0"/>
              <a:t>CS Cases. 2014: 500, 18; 2015: 550, 19; 2016: 700, 20; 2017: 1,000, 37; 2018: 1,300, 40; 2019: 1,800, 50; 2020: 2,100, 58; 2021: 3,000, 73; 2022: 3,700, 95; 2023: 3,800, 99.</a:t>
            </a:r>
          </a:p>
          <a:p>
            <a:r>
              <a:rPr lang="en-US" dirty="0"/>
              <a:t>Syphilis (all stages). 2014: 600, 20; 2015: 650, 21; 2016: 750, 22; 2017: 1,000, 30; 2018: 1,300, 46; 2019: 1,500, 42; 2020: 1,600, 44; 2021: 2,500, 63; 2022: 3,300, 79; 2023: 3,400, 82.</a:t>
            </a:r>
          </a:p>
          <a:p>
            <a:r>
              <a:rPr lang="en-US" dirty="0"/>
              <a:t>P&amp;S syphilis. 2014: 100, 2; 2015: 200, 4; 2016: 350, 6; 2017: 400, 8; 2018: 450, 10; 2019: 500, 12; 2020: 550, 15; 2021: 600, 20; 2022: 800, 22; 2023: 700, 21.</a:t>
            </a:r>
          </a:p>
        </p:txBody>
      </p:sp>
      <p:sp>
        <p:nvSpPr>
          <p:cNvPr id="4" name="Text Placeholder 3">
            <a:extLst>
              <a:ext uri="{FF2B5EF4-FFF2-40B4-BE49-F238E27FC236}">
                <a16:creationId xmlns:a16="http://schemas.microsoft.com/office/drawing/2014/main" id="{4E82D0A8-0E53-15F8-8C9E-1ED275C5AADD}"/>
              </a:ext>
            </a:extLst>
          </p:cNvPr>
          <p:cNvSpPr>
            <a:spLocks noGrp="1"/>
          </p:cNvSpPr>
          <p:nvPr>
            <p:ph type="body" sz="quarter" idx="19"/>
          </p:nvPr>
        </p:nvSpPr>
        <p:spPr/>
        <p:txBody>
          <a:bodyPr/>
          <a:lstStyle/>
          <a:p>
            <a:r>
              <a:rPr lang="en" dirty="0">
                <a:solidFill>
                  <a:schemeClr val="dk2"/>
                </a:solidFill>
              </a:rPr>
              <a:t>* </a:t>
            </a:r>
            <a:r>
              <a:rPr lang="en-US" dirty="0">
                <a:solidFill>
                  <a:schemeClr val="dk2"/>
                </a:solidFill>
              </a:rPr>
              <a:t>Per 100,000; CS = Congenital syphilis; P&amp;S Syphilis = Primary and secondary syphilis</a:t>
            </a:r>
          </a:p>
          <a:p>
            <a:pPr lvl="0">
              <a:spcBef>
                <a:spcPts val="600"/>
              </a:spcBef>
              <a:buSzPts val="1000"/>
            </a:pPr>
            <a:r>
              <a:rPr lang="fr-FR" dirty="0">
                <a:solidFill>
                  <a:schemeClr val="dk2"/>
                </a:solidFill>
              </a:rPr>
              <a:t>Source: </a:t>
            </a:r>
            <a:r>
              <a:rPr lang="fr-FR" u="sng" dirty="0">
                <a:solidFill>
                  <a:schemeClr val="hlink"/>
                </a:solidFill>
                <a:hlinkClick r:id="rId3"/>
              </a:rPr>
              <a:t>https://www.cdc.gov/sti-statistics/annual/index.html</a:t>
            </a:r>
            <a:endParaRPr lang="en-US" dirty="0"/>
          </a:p>
        </p:txBody>
      </p:sp>
    </p:spTree>
    <p:extLst>
      <p:ext uri="{BB962C8B-B14F-4D97-AF65-F5344CB8AC3E}">
        <p14:creationId xmlns:p14="http://schemas.microsoft.com/office/powerpoint/2010/main" val="168134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B912-FCB7-A6E5-5BF8-BF9BEFC50800}"/>
              </a:ext>
            </a:extLst>
          </p:cNvPr>
          <p:cNvSpPr>
            <a:spLocks noGrp="1"/>
          </p:cNvSpPr>
          <p:nvPr>
            <p:ph type="title"/>
          </p:nvPr>
        </p:nvSpPr>
        <p:spPr>
          <a:xfrm>
            <a:off x="411996" y="389768"/>
            <a:ext cx="6039599" cy="1004699"/>
          </a:xfrm>
        </p:spPr>
        <p:txBody>
          <a:bodyPr/>
          <a:lstStyle/>
          <a:p>
            <a:r>
              <a:rPr lang="en" sz="2800" dirty="0"/>
              <a:t>U.S. Newborn Syphilis Cases</a:t>
            </a:r>
            <a:endParaRPr lang="en-US" sz="2800" dirty="0"/>
          </a:p>
        </p:txBody>
      </p:sp>
      <p:pic>
        <p:nvPicPr>
          <p:cNvPr id="5" name="Picture Placeholder 4" descr="A line graph titled U.S. Newborn Syphilis Cases. 2012: 335; 2022: 3,761. Text: 10 times increase.">
            <a:extLst>
              <a:ext uri="{FF2B5EF4-FFF2-40B4-BE49-F238E27FC236}">
                <a16:creationId xmlns:a16="http://schemas.microsoft.com/office/drawing/2014/main" id="{F3B708E2-EB36-3DEF-B3FC-E42EA4323538}"/>
              </a:ext>
            </a:extLst>
          </p:cNvPr>
          <p:cNvPicPr>
            <a:picLocks noGrp="1" noChangeAspect="1"/>
          </p:cNvPicPr>
          <p:nvPr>
            <p:ph type="pic" sz="quarter" idx="20"/>
          </p:nvPr>
        </p:nvPicPr>
        <p:blipFill>
          <a:blip r:embed="rId3"/>
          <a:srcRect t="1" b="1"/>
          <a:stretch>
            <a:fillRect/>
          </a:stretch>
        </p:blipFill>
        <p:spPr>
          <a:prstGeom prst="rect">
            <a:avLst/>
          </a:prstGeom>
        </p:spPr>
      </p:pic>
      <p:sp>
        <p:nvSpPr>
          <p:cNvPr id="4" name="Text Placeholder 3">
            <a:extLst>
              <a:ext uri="{FF2B5EF4-FFF2-40B4-BE49-F238E27FC236}">
                <a16:creationId xmlns:a16="http://schemas.microsoft.com/office/drawing/2014/main" id="{AD44C45B-2EDE-2A24-628A-0BB6F68150BC}"/>
              </a:ext>
            </a:extLst>
          </p:cNvPr>
          <p:cNvSpPr>
            <a:spLocks noGrp="1"/>
          </p:cNvSpPr>
          <p:nvPr>
            <p:ph type="body" sz="quarter" idx="19"/>
          </p:nvPr>
        </p:nvSpPr>
        <p:spPr/>
        <p:txBody>
          <a:bodyPr/>
          <a:lstStyle/>
          <a:p>
            <a:r>
              <a:rPr lang="en-US" dirty="0">
                <a:solidFill>
                  <a:srgbClr val="434343"/>
                </a:solidFill>
              </a:rPr>
              <a:t>Source:</a:t>
            </a:r>
            <a:r>
              <a:rPr lang="en-US" dirty="0"/>
              <a:t> </a:t>
            </a:r>
            <a:r>
              <a:rPr lang="en-US" u="sng" dirty="0">
                <a:solidFill>
                  <a:schemeClr val="hlink"/>
                </a:solidFill>
                <a:hlinkClick r:id="rId4"/>
              </a:rPr>
              <a:t>Syphilis in Babies Reflects Health System Failures</a:t>
            </a:r>
            <a:r>
              <a:rPr lang="en-US" dirty="0"/>
              <a:t>; </a:t>
            </a:r>
            <a:r>
              <a:rPr lang="en-US" u="sng" dirty="0">
                <a:solidFill>
                  <a:schemeClr val="hlink"/>
                </a:solidFill>
              </a:rPr>
              <a:t>Vital Signs: Missed Opportunities for Preventing Congenital Syphilis — United States, 2022</a:t>
            </a:r>
            <a:endParaRPr lang="en-US" dirty="0"/>
          </a:p>
        </p:txBody>
      </p:sp>
    </p:spTree>
    <p:extLst>
      <p:ext uri="{BB962C8B-B14F-4D97-AF65-F5344CB8AC3E}">
        <p14:creationId xmlns:p14="http://schemas.microsoft.com/office/powerpoint/2010/main" val="408890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92A5-5EA4-0DE3-E2E2-DEE576E6496F}"/>
              </a:ext>
            </a:extLst>
          </p:cNvPr>
          <p:cNvSpPr>
            <a:spLocks noGrp="1"/>
          </p:cNvSpPr>
          <p:nvPr>
            <p:ph type="title"/>
          </p:nvPr>
        </p:nvSpPr>
        <p:spPr/>
        <p:txBody>
          <a:bodyPr/>
          <a:lstStyle/>
          <a:p>
            <a:r>
              <a:rPr lang="en" dirty="0"/>
              <a:t>Congenital Syphilis — Total Live Births and Reported Cases by Race/Hispanic Ethnicity of Mother/Birth Parent, United States, 2023</a:t>
            </a:r>
            <a:endParaRPr lang="en-US" dirty="0"/>
          </a:p>
        </p:txBody>
      </p:sp>
      <p:sp>
        <p:nvSpPr>
          <p:cNvPr id="3" name="Text Placeholder 2">
            <a:extLst>
              <a:ext uri="{FF2B5EF4-FFF2-40B4-BE49-F238E27FC236}">
                <a16:creationId xmlns:a16="http://schemas.microsoft.com/office/drawing/2014/main" id="{DF02F349-A7BE-EC77-4B1A-0655990CB5A2}"/>
              </a:ext>
            </a:extLst>
          </p:cNvPr>
          <p:cNvSpPr>
            <a:spLocks noGrp="1"/>
          </p:cNvSpPr>
          <p:nvPr>
            <p:ph type="body" sz="quarter" idx="11"/>
          </p:nvPr>
        </p:nvSpPr>
        <p:spPr>
          <a:xfrm>
            <a:off x="0" y="5143500"/>
            <a:ext cx="9144000" cy="1429316"/>
          </a:xfrm>
        </p:spPr>
        <p:txBody>
          <a:bodyPr/>
          <a:lstStyle/>
          <a:p>
            <a:r>
              <a:rPr lang="en-US" dirty="0"/>
              <a:t>A data chart.</a:t>
            </a:r>
          </a:p>
          <a:p>
            <a:r>
              <a:rPr lang="en-US" dirty="0"/>
              <a:t>White: % Live Births, 50.8%; % CS Cases, 27.5%.</a:t>
            </a:r>
          </a:p>
          <a:p>
            <a:r>
              <a:rPr lang="en-US" dirty="0"/>
              <a:t>Hispanic/Latino: % Live Births, 25.6%; % CS Cases, 30.2%.</a:t>
            </a:r>
          </a:p>
          <a:p>
            <a:r>
              <a:rPr lang="en-US" dirty="0"/>
              <a:t>Black/AA: % Live Births, 14.1%; % CS Cases, 29.5%.</a:t>
            </a:r>
          </a:p>
          <a:p>
            <a:r>
              <a:rPr lang="en-US" dirty="0"/>
              <a:t>Asian: % Live Births, 6.1%; % CS Cases, 0.5%.</a:t>
            </a:r>
          </a:p>
          <a:p>
            <a:r>
              <a:rPr lang="en-US" dirty="0"/>
              <a:t>Multiracial: % Live Births, 2.4%; % CS Cases, 1.9%.</a:t>
            </a:r>
          </a:p>
          <a:p>
            <a:r>
              <a:rPr lang="en-US" dirty="0"/>
              <a:t>AI/AN: % Live Births, 0.7%; % CS Cases, 4.6%.</a:t>
            </a:r>
          </a:p>
          <a:p>
            <a:r>
              <a:rPr lang="en-US" dirty="0"/>
              <a:t>NH/PI: % Live Births, 0.3%; % CS Cases, 0.8%.</a:t>
            </a:r>
          </a:p>
        </p:txBody>
      </p:sp>
      <p:sp>
        <p:nvSpPr>
          <p:cNvPr id="4" name="Text Placeholder 3">
            <a:extLst>
              <a:ext uri="{FF2B5EF4-FFF2-40B4-BE49-F238E27FC236}">
                <a16:creationId xmlns:a16="http://schemas.microsoft.com/office/drawing/2014/main" id="{33FFE0BD-1F9C-42AE-A53E-FDBE7294391F}"/>
              </a:ext>
            </a:extLst>
          </p:cNvPr>
          <p:cNvSpPr>
            <a:spLocks noGrp="1"/>
          </p:cNvSpPr>
          <p:nvPr>
            <p:ph type="body" sz="quarter" idx="19"/>
          </p:nvPr>
        </p:nvSpPr>
        <p:spPr/>
        <p:txBody>
          <a:bodyPr/>
          <a:lstStyle/>
          <a:p>
            <a:pPr lvl="0">
              <a:buSzPts val="1000"/>
            </a:pPr>
            <a:r>
              <a:rPr lang="en-US" dirty="0" err="1">
                <a:solidFill>
                  <a:schemeClr val="dk2"/>
                </a:solidFill>
              </a:rPr>
              <a:t>Source:</a:t>
            </a:r>
            <a:r>
              <a:rPr lang="en-US" u="sng" dirty="0" err="1">
                <a:solidFill>
                  <a:schemeClr val="hlink"/>
                </a:solidFill>
                <a:hlinkClick r:id="rId3"/>
              </a:rPr>
              <a:t>https</a:t>
            </a:r>
            <a:r>
              <a:rPr lang="en-US" u="sng" dirty="0">
                <a:solidFill>
                  <a:schemeClr val="hlink"/>
                </a:solidFill>
                <a:hlinkClick r:id="rId3"/>
              </a:rPr>
              <a:t>://www.cdc.gov/sti-statistics/annual/index.html</a:t>
            </a:r>
            <a:endParaRPr lang="en-US" dirty="0">
              <a:solidFill>
                <a:schemeClr val="dk2"/>
              </a:solidFill>
            </a:endParaRPr>
          </a:p>
          <a:p>
            <a:pPr lvl="0">
              <a:buSzPts val="1000"/>
            </a:pPr>
            <a:r>
              <a:rPr lang="en-US" dirty="0">
                <a:solidFill>
                  <a:schemeClr val="dk2"/>
                </a:solidFill>
              </a:rPr>
              <a:t>Abbreviations: Black/AA = Black or African American; AI/AN = American Indian or Alaska Native; </a:t>
            </a:r>
            <a:r>
              <a:rPr lang="en-US" dirty="0">
                <a:solidFill>
                  <a:schemeClr val="dk2"/>
                </a:solidFill>
                <a:highlight>
                  <a:srgbClr val="FFFFFF"/>
                </a:highlight>
              </a:rPr>
              <a:t>NH/OPI = Native Hawaiian or other Pacific Islander</a:t>
            </a:r>
            <a:endParaRPr lang="en-US" dirty="0"/>
          </a:p>
        </p:txBody>
      </p:sp>
    </p:spTree>
    <p:extLst>
      <p:ext uri="{BB962C8B-B14F-4D97-AF65-F5344CB8AC3E}">
        <p14:creationId xmlns:p14="http://schemas.microsoft.com/office/powerpoint/2010/main" val="394723804"/>
      </p:ext>
    </p:extLst>
  </p:cSld>
  <p:clrMapOvr>
    <a:masterClrMapping/>
  </p:clrMapOvr>
</p:sld>
</file>

<file path=ppt/theme/theme1.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C5173460500B4E95D6E746241C127C" ma:contentTypeVersion="10" ma:contentTypeDescription="Create a new document." ma:contentTypeScope="" ma:versionID="9ffee32647bed0e03d923827c9d16bee">
  <xsd:schema xmlns:xsd="http://www.w3.org/2001/XMLSchema" xmlns:xs="http://www.w3.org/2001/XMLSchema" xmlns:p="http://schemas.microsoft.com/office/2006/metadata/properties" xmlns:ns2="d2efd6b8-2234-4349-a32a-8ee9b513af32" xmlns:ns3="b7360c85-e685-4e52-84ac-1c0bb0e1304c" targetNamespace="http://schemas.microsoft.com/office/2006/metadata/properties" ma:root="true" ma:fieldsID="7cc425dbc909d5b07d14a146e61663c1" ns2:_="" ns3:_="">
    <xsd:import namespace="d2efd6b8-2234-4349-a32a-8ee9b513af32"/>
    <xsd:import namespace="b7360c85-e685-4e52-84ac-1c0bb0e130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fd6b8-2234-4349-a32a-8ee9b513af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360c85-e685-4e52-84ac-1c0bb0e130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34A00A-855F-43D4-AF11-C338086F9654}">
  <ds:schemaRefs>
    <ds:schemaRef ds:uri="http://schemas.microsoft.com/sharepoint/v3/contenttype/forms"/>
  </ds:schemaRefs>
</ds:datastoreItem>
</file>

<file path=customXml/itemProps2.xml><?xml version="1.0" encoding="utf-8"?>
<ds:datastoreItem xmlns:ds="http://schemas.openxmlformats.org/officeDocument/2006/customXml" ds:itemID="{8A317D16-3566-4021-A846-A2FE888C526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8EEB146-CC9D-4DCE-9234-E40782D21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fd6b8-2234-4349-a32a-8ee9b513af32"/>
    <ds:schemaRef ds:uri="b7360c85-e685-4e52-84ac-1c0bb0e13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440</TotalTime>
  <Words>12197</Words>
  <Application>Microsoft Macintosh PowerPoint</Application>
  <PresentationFormat>On-screen Show (16:9)</PresentationFormat>
  <Paragraphs>283</Paragraphs>
  <Slides>32</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Courier New</vt:lpstr>
      <vt:lpstr>Lato Light</vt:lpstr>
      <vt:lpstr>Open Sans Light</vt:lpstr>
      <vt:lpstr>Roboto</vt:lpstr>
      <vt:lpstr>Arial</vt:lpstr>
      <vt:lpstr>Calibri</vt:lpstr>
      <vt:lpstr>2024 RHNTC Presentation Template</vt:lpstr>
      <vt:lpstr>1_Custom Design</vt:lpstr>
      <vt:lpstr>Addressing Syphilis in  Sexual and Reproductive Health Settings</vt:lpstr>
      <vt:lpstr>Continuing education</vt:lpstr>
      <vt:lpstr>Meet your speakers</vt:lpstr>
      <vt:lpstr>Objectives</vt:lpstr>
      <vt:lpstr>What is going on with syphilis in the U.S. and why should we be concerned?</vt:lpstr>
      <vt:lpstr>Primary and Secondary Syphilis — Reported Cases by Sex and Sex of Sex Partners,  United States, 2013–2023</vt:lpstr>
      <vt:lpstr>Congenital Syphilis — Reported Cases by Year  of Birth and Rates of Reported Cases of Primary and Secondary Syphilis Among Women  Aged 15–44 Years, United States, 2013–2023</vt:lpstr>
      <vt:lpstr>U.S. Newborn Syphilis Cases</vt:lpstr>
      <vt:lpstr>Congenital Syphilis — Total Live Births and Reported Cases by Race/Hispanic Ethnicity of Mother/Birth Parent, United States, 2023</vt:lpstr>
      <vt:lpstr>Syphilis health risks</vt:lpstr>
      <vt:lpstr>Missed opportunities</vt:lpstr>
      <vt:lpstr>What is the role of SRH providers in addressing syphilis and  congenital syphilis?</vt:lpstr>
      <vt:lpstr>Role of Title X agencies</vt:lpstr>
      <vt:lpstr>Role of all agencies</vt:lpstr>
      <vt:lpstr>What immediate steps can SRH agencies or providers take?</vt:lpstr>
      <vt:lpstr>Screen in high  prevalence areas</vt:lpstr>
      <vt:lpstr>Risk-based screening </vt:lpstr>
      <vt:lpstr>Screen all women</vt:lpstr>
      <vt:lpstr>What strategies and resources can support SRH providers in adopting or increasing rates of syphilis screening?</vt:lpstr>
      <vt:lpstr>Strategies to increase  syphilis screening</vt:lpstr>
      <vt:lpstr>CTC-SRH syphilis toolkit </vt:lpstr>
      <vt:lpstr>What is the treatment for syphilis  and what does it mean to receive  timely treatment?</vt:lpstr>
      <vt:lpstr>Diagnose, treat, and follow up</vt:lpstr>
      <vt:lpstr>How can SRH agencies partner with syphilis prevention efforts in the communities they serve?</vt:lpstr>
      <vt:lpstr>Engaging with community</vt:lpstr>
      <vt:lpstr>Congenital Syphilis Prevention Through Community Engagement</vt:lpstr>
      <vt:lpstr>Project aims</vt:lpstr>
      <vt:lpstr>Activities</vt:lpstr>
      <vt:lpstr>Impact</vt:lpstr>
      <vt:lpstr>Q&amp;A:</vt:lpstr>
      <vt:lpstr>Resources</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Syphilis in  Sexual and Reproductive Health Settings</dc:title>
  <dc:creator>Hallie Koslowski</dc:creator>
  <cp:lastModifiedBy>Microsoft Office User</cp:lastModifiedBy>
  <cp:revision>26</cp:revision>
  <dcterms:modified xsi:type="dcterms:W3CDTF">2025-03-31T15:19:24Z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