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Lst>
  <p:notesMasterIdLst>
    <p:notesMasterId r:id="rId45"/>
  </p:notesMasterIdLst>
  <p:sldIdLst>
    <p:sldId id="256" r:id="rId3"/>
    <p:sldId id="258" r:id="rId4"/>
    <p:sldId id="302" r:id="rId5"/>
    <p:sldId id="264" r:id="rId6"/>
    <p:sldId id="300" r:id="rId7"/>
    <p:sldId id="301" r:id="rId8"/>
    <p:sldId id="262" r:id="rId9"/>
    <p:sldId id="263" r:id="rId10"/>
    <p:sldId id="265" r:id="rId11"/>
    <p:sldId id="305" r:id="rId12"/>
    <p:sldId id="303" r:id="rId13"/>
    <p:sldId id="299" r:id="rId14"/>
    <p:sldId id="268" r:id="rId15"/>
    <p:sldId id="269" r:id="rId16"/>
    <p:sldId id="270" r:id="rId17"/>
    <p:sldId id="271" r:id="rId18"/>
    <p:sldId id="272" r:id="rId19"/>
    <p:sldId id="273" r:id="rId20"/>
    <p:sldId id="291" r:id="rId21"/>
    <p:sldId id="274" r:id="rId22"/>
    <p:sldId id="295" r:id="rId23"/>
    <p:sldId id="277" r:id="rId24"/>
    <p:sldId id="281" r:id="rId25"/>
    <p:sldId id="290" r:id="rId26"/>
    <p:sldId id="283" r:id="rId27"/>
    <p:sldId id="284" r:id="rId28"/>
    <p:sldId id="304" r:id="rId29"/>
    <p:sldId id="285" r:id="rId30"/>
    <p:sldId id="289" r:id="rId31"/>
    <p:sldId id="287" r:id="rId32"/>
    <p:sldId id="288" r:id="rId33"/>
    <p:sldId id="292" r:id="rId34"/>
    <p:sldId id="319" r:id="rId35"/>
    <p:sldId id="318" r:id="rId36"/>
    <p:sldId id="306" r:id="rId37"/>
    <p:sldId id="307" r:id="rId38"/>
    <p:sldId id="315" r:id="rId39"/>
    <p:sldId id="316" r:id="rId40"/>
    <p:sldId id="310" r:id="rId41"/>
    <p:sldId id="296" r:id="rId42"/>
    <p:sldId id="297" r:id="rId43"/>
    <p:sldId id="298" r:id="rId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ijaz, Monisa" initials="AM" lastIdx="2" clrIdx="6">
    <p:extLst>
      <p:ext uri="{19B8F6BF-5375-455C-9EA6-DF929625EA0E}">
        <p15:presenceInfo xmlns:p15="http://schemas.microsoft.com/office/powerpoint/2012/main" userId="S::monisa@ad.unc.edu::d6277a08-dc28-4766-970a-27b31a80481f" providerId="AD"/>
      </p:ext>
    </p:extLst>
  </p:cmAuthor>
  <p:cmAuthor id="1" name="Burks, Erin Elizabeth" initials="BEE" lastIdx="37" clrIdx="0"/>
  <p:cmAuthor id="8" name="Elizabeth Costello" initials="EFC" lastIdx="12" clrIdx="7">
    <p:extLst>
      <p:ext uri="{19B8F6BF-5375-455C-9EA6-DF929625EA0E}">
        <p15:presenceInfo xmlns:p15="http://schemas.microsoft.com/office/powerpoint/2012/main" userId="Elizabeth Costello" providerId="None"/>
      </p:ext>
    </p:extLst>
  </p:cmAuthor>
  <p:cmAuthor id="2" name="Healy, Joan" initials="HJ" lastIdx="10" clrIdx="1">
    <p:extLst>
      <p:ext uri="{19B8F6BF-5375-455C-9EA6-DF929625EA0E}">
        <p15:presenceInfo xmlns:p15="http://schemas.microsoft.com/office/powerpoint/2012/main" userId="S::jheal@ad.unc.edu::709ea2d1-252e-46b2-b334-66c57c28dd28" providerId="AD"/>
      </p:ext>
    </p:extLst>
  </p:cmAuthor>
  <p:cmAuthor id="3" name="Jennifer Kawatu" initials="JK" lastIdx="24" clrIdx="2">
    <p:extLst>
      <p:ext uri="{19B8F6BF-5375-455C-9EA6-DF929625EA0E}">
        <p15:presenceInfo xmlns:p15="http://schemas.microsoft.com/office/powerpoint/2012/main" userId="Jennifer Kawatu" providerId="None"/>
      </p:ext>
    </p:extLst>
  </p:cmAuthor>
  <p:cmAuthor id="4" name="Katie DeAngelis" initials="KD" lastIdx="26" clrIdx="3">
    <p:extLst>
      <p:ext uri="{19B8F6BF-5375-455C-9EA6-DF929625EA0E}">
        <p15:presenceInfo xmlns:p15="http://schemas.microsoft.com/office/powerpoint/2012/main" userId="Katie DeAngelis" providerId="None"/>
      </p:ext>
    </p:extLst>
  </p:cmAuthor>
  <p:cmAuthor id="5" name="Erin Burks" initials="EB" lastIdx="14" clrIdx="4">
    <p:extLst>
      <p:ext uri="{19B8F6BF-5375-455C-9EA6-DF929625EA0E}">
        <p15:presenceInfo xmlns:p15="http://schemas.microsoft.com/office/powerpoint/2012/main" userId="a9cd8db1fd960512" providerId="Windows Live"/>
      </p:ext>
    </p:extLst>
  </p:cmAuthor>
  <p:cmAuthor id="6" name="Fulbright, Camille" initials="FC" lastIdx="10" clrIdx="5">
    <p:extLst>
      <p:ext uri="{19B8F6BF-5375-455C-9EA6-DF929625EA0E}">
        <p15:presenceInfo xmlns:p15="http://schemas.microsoft.com/office/powerpoint/2012/main" userId="S::cfulbrig@ad.unc.edu::25e03baa-1f1f-473d-a5e5-6829c63365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07" autoAdjust="0"/>
    <p:restoredTop sz="62000" autoAdjust="0"/>
  </p:normalViewPr>
  <p:slideViewPr>
    <p:cSldViewPr>
      <p:cViewPr varScale="1">
        <p:scale>
          <a:sx n="42" d="100"/>
          <a:sy n="42" d="100"/>
        </p:scale>
        <p:origin x="1776" y="54"/>
      </p:cViewPr>
      <p:guideLst>
        <p:guide orient="horz" pos="2160"/>
        <p:guide pos="2880"/>
      </p:guideLst>
    </p:cSldViewPr>
  </p:slideViewPr>
  <p:outlineViewPr>
    <p:cViewPr>
      <p:scale>
        <a:sx n="33" d="100"/>
        <a:sy n="33" d="100"/>
      </p:scale>
      <p:origin x="0" y="-1263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506B0D-4D91-9941-ACAA-A2027DFC2E22}" type="doc">
      <dgm:prSet loTypeId="urn:microsoft.com/office/officeart/2005/8/layout/venn2" loCatId="" qsTypeId="urn:microsoft.com/office/officeart/2005/8/quickstyle/simple4" qsCatId="simple" csTypeId="urn:microsoft.com/office/officeart/2005/8/colors/accent1_3" csCatId="accent1" phldr="1"/>
      <dgm:spPr/>
      <dgm:t>
        <a:bodyPr/>
        <a:lstStyle/>
        <a:p>
          <a:endParaRPr lang="en-US"/>
        </a:p>
      </dgm:t>
    </dgm:pt>
    <dgm:pt modelId="{4761B4E6-A636-F746-85EF-4DA319A93239}">
      <dgm:prSet phldrT="[Text]" custT="1"/>
      <dgm:spPr/>
      <dgm:t>
        <a:bodyPr/>
        <a:lstStyle/>
        <a:p>
          <a:r>
            <a:rPr lang="en-US" sz="1600" dirty="0">
              <a:latin typeface="Calibri Light" panose="020F0302020204030204" pitchFamily="34" charset="0"/>
            </a:rPr>
            <a:t>Community/Ecosystem</a:t>
          </a:r>
        </a:p>
      </dgm:t>
    </dgm:pt>
    <dgm:pt modelId="{0EBC6BA6-1454-874E-97E1-7471685885CD}" type="parTrans" cxnId="{E9EB0152-DA59-E74C-BD10-2EECC64568FF}">
      <dgm:prSet/>
      <dgm:spPr/>
      <dgm:t>
        <a:bodyPr/>
        <a:lstStyle/>
        <a:p>
          <a:endParaRPr lang="en-US">
            <a:latin typeface="Calibri Light" panose="020F0302020204030204" pitchFamily="34" charset="0"/>
          </a:endParaRPr>
        </a:p>
      </dgm:t>
    </dgm:pt>
    <dgm:pt modelId="{B189B811-DC85-5646-A923-BC278C5F91D9}" type="sibTrans" cxnId="{E9EB0152-DA59-E74C-BD10-2EECC64568FF}">
      <dgm:prSet/>
      <dgm:spPr/>
      <dgm:t>
        <a:bodyPr/>
        <a:lstStyle/>
        <a:p>
          <a:endParaRPr lang="en-US">
            <a:latin typeface="Calibri Light" panose="020F0302020204030204" pitchFamily="34" charset="0"/>
          </a:endParaRPr>
        </a:p>
      </dgm:t>
    </dgm:pt>
    <dgm:pt modelId="{99D8448E-4ECF-CE4C-A5DE-698E5C6C458A}">
      <dgm:prSet phldrT="[Text]" custT="1"/>
      <dgm:spPr/>
      <dgm:t>
        <a:bodyPr/>
        <a:lstStyle/>
        <a:p>
          <a:pPr>
            <a:spcAft>
              <a:spcPts val="35"/>
            </a:spcAft>
          </a:pPr>
          <a:r>
            <a:rPr lang="en-US" sz="1600" dirty="0">
              <a:latin typeface="Calibri Light" panose="020F0302020204030204" pitchFamily="34" charset="0"/>
            </a:rPr>
            <a:t>Organization/</a:t>
          </a:r>
        </a:p>
        <a:p>
          <a:pPr>
            <a:spcAft>
              <a:spcPct val="35000"/>
            </a:spcAft>
          </a:pPr>
          <a:r>
            <a:rPr lang="en-US" sz="1600" dirty="0">
              <a:latin typeface="Calibri Light" panose="020F0302020204030204" pitchFamily="34" charset="0"/>
            </a:rPr>
            <a:t>Service System </a:t>
          </a:r>
        </a:p>
      </dgm:t>
    </dgm:pt>
    <dgm:pt modelId="{56CDF03A-1CC7-3743-BD15-CB87DB440459}" type="parTrans" cxnId="{C652F787-82AB-D649-89E3-75D39EE21D8D}">
      <dgm:prSet/>
      <dgm:spPr/>
      <dgm:t>
        <a:bodyPr/>
        <a:lstStyle/>
        <a:p>
          <a:endParaRPr lang="en-US">
            <a:latin typeface="Calibri Light" panose="020F0302020204030204" pitchFamily="34" charset="0"/>
          </a:endParaRPr>
        </a:p>
      </dgm:t>
    </dgm:pt>
    <dgm:pt modelId="{9BB54793-4E78-7F45-8E2B-37B1271A6A48}" type="sibTrans" cxnId="{C652F787-82AB-D649-89E3-75D39EE21D8D}">
      <dgm:prSet/>
      <dgm:spPr/>
      <dgm:t>
        <a:bodyPr/>
        <a:lstStyle/>
        <a:p>
          <a:endParaRPr lang="en-US">
            <a:latin typeface="Calibri Light" panose="020F0302020204030204" pitchFamily="34" charset="0"/>
          </a:endParaRPr>
        </a:p>
      </dgm:t>
    </dgm:pt>
    <dgm:pt modelId="{A8D7E4F4-EC3D-9743-9D0B-FA8CF81CC589}">
      <dgm:prSet phldrT="[Text]" custT="1"/>
      <dgm:spPr/>
      <dgm:t>
        <a:bodyPr/>
        <a:lstStyle/>
        <a:p>
          <a:r>
            <a:rPr lang="en-US" sz="1600" dirty="0">
              <a:latin typeface="Calibri Light" panose="020F0302020204030204" pitchFamily="34" charset="0"/>
            </a:rPr>
            <a:t>Team(s)</a:t>
          </a:r>
        </a:p>
      </dgm:t>
    </dgm:pt>
    <dgm:pt modelId="{6524AE0B-1A78-D14B-A2E1-4A4091AB6455}" type="parTrans" cxnId="{1AFBA796-A2DF-9544-844D-38F9BDCA015B}">
      <dgm:prSet/>
      <dgm:spPr/>
      <dgm:t>
        <a:bodyPr/>
        <a:lstStyle/>
        <a:p>
          <a:endParaRPr lang="en-US">
            <a:latin typeface="Calibri Light" panose="020F0302020204030204" pitchFamily="34" charset="0"/>
          </a:endParaRPr>
        </a:p>
      </dgm:t>
    </dgm:pt>
    <dgm:pt modelId="{3299B613-1504-3248-9666-0C7879915F21}" type="sibTrans" cxnId="{1AFBA796-A2DF-9544-844D-38F9BDCA015B}">
      <dgm:prSet/>
      <dgm:spPr/>
      <dgm:t>
        <a:bodyPr/>
        <a:lstStyle/>
        <a:p>
          <a:endParaRPr lang="en-US">
            <a:latin typeface="Calibri Light" panose="020F0302020204030204" pitchFamily="34" charset="0"/>
          </a:endParaRPr>
        </a:p>
      </dgm:t>
    </dgm:pt>
    <dgm:pt modelId="{88D61B77-0EC6-5541-869D-FE1252D7CF2C}">
      <dgm:prSet phldrT="[Text]" custT="1"/>
      <dgm:spPr/>
      <dgm:t>
        <a:bodyPr/>
        <a:lstStyle/>
        <a:p>
          <a:r>
            <a:rPr lang="en-US" sz="1600" dirty="0">
              <a:latin typeface="Calibri Light" panose="020F0302020204030204" pitchFamily="34" charset="0"/>
            </a:rPr>
            <a:t>Individual</a:t>
          </a:r>
        </a:p>
      </dgm:t>
    </dgm:pt>
    <dgm:pt modelId="{4E9F63BB-26DC-5F48-9C74-B638C387BEE1}" type="parTrans" cxnId="{61CADBCE-5F0E-8E47-9017-07A24BC7546F}">
      <dgm:prSet/>
      <dgm:spPr/>
      <dgm:t>
        <a:bodyPr/>
        <a:lstStyle/>
        <a:p>
          <a:endParaRPr lang="en-US">
            <a:latin typeface="Calibri Light" panose="020F0302020204030204" pitchFamily="34" charset="0"/>
          </a:endParaRPr>
        </a:p>
      </dgm:t>
    </dgm:pt>
    <dgm:pt modelId="{71F832B7-7575-244B-9918-00C0803315E8}" type="sibTrans" cxnId="{61CADBCE-5F0E-8E47-9017-07A24BC7546F}">
      <dgm:prSet/>
      <dgm:spPr/>
      <dgm:t>
        <a:bodyPr/>
        <a:lstStyle/>
        <a:p>
          <a:endParaRPr lang="en-US">
            <a:latin typeface="Calibri Light" panose="020F0302020204030204" pitchFamily="34" charset="0"/>
          </a:endParaRPr>
        </a:p>
      </dgm:t>
    </dgm:pt>
    <dgm:pt modelId="{8035C30A-4E13-3B4D-8761-486B7426F982}" type="pres">
      <dgm:prSet presAssocID="{4F506B0D-4D91-9941-ACAA-A2027DFC2E22}" presName="Name0" presStyleCnt="0">
        <dgm:presLayoutVars>
          <dgm:chMax val="7"/>
          <dgm:resizeHandles val="exact"/>
        </dgm:presLayoutVars>
      </dgm:prSet>
      <dgm:spPr/>
      <dgm:t>
        <a:bodyPr/>
        <a:lstStyle/>
        <a:p>
          <a:endParaRPr lang="en-US"/>
        </a:p>
      </dgm:t>
    </dgm:pt>
    <dgm:pt modelId="{3C721565-DBCA-A740-8BC7-9C56FBC4B8CF}" type="pres">
      <dgm:prSet presAssocID="{4F506B0D-4D91-9941-ACAA-A2027DFC2E22}" presName="comp1" presStyleCnt="0"/>
      <dgm:spPr/>
    </dgm:pt>
    <dgm:pt modelId="{D7C12576-8CD6-8C46-82F8-8AF4F6DB5AEA}" type="pres">
      <dgm:prSet presAssocID="{4F506B0D-4D91-9941-ACAA-A2027DFC2E22}" presName="circle1" presStyleLbl="node1" presStyleIdx="0" presStyleCnt="4" custLinFactNeighborY="270"/>
      <dgm:spPr/>
      <dgm:t>
        <a:bodyPr/>
        <a:lstStyle/>
        <a:p>
          <a:endParaRPr lang="en-US"/>
        </a:p>
      </dgm:t>
    </dgm:pt>
    <dgm:pt modelId="{D58B27EC-9E28-2549-9F59-B1ADEFA36E14}" type="pres">
      <dgm:prSet presAssocID="{4F506B0D-4D91-9941-ACAA-A2027DFC2E22}" presName="c1text" presStyleLbl="node1" presStyleIdx="0" presStyleCnt="4">
        <dgm:presLayoutVars>
          <dgm:bulletEnabled val="1"/>
        </dgm:presLayoutVars>
      </dgm:prSet>
      <dgm:spPr/>
      <dgm:t>
        <a:bodyPr/>
        <a:lstStyle/>
        <a:p>
          <a:endParaRPr lang="en-US"/>
        </a:p>
      </dgm:t>
    </dgm:pt>
    <dgm:pt modelId="{9DF8EAC7-09AD-C24C-8BD5-0B9BE103FAB1}" type="pres">
      <dgm:prSet presAssocID="{4F506B0D-4D91-9941-ACAA-A2027DFC2E22}" presName="comp2" presStyleCnt="0"/>
      <dgm:spPr/>
    </dgm:pt>
    <dgm:pt modelId="{AAEAEFB1-EAA9-4C4F-A293-76E8E0CD19D2}" type="pres">
      <dgm:prSet presAssocID="{4F506B0D-4D91-9941-ACAA-A2027DFC2E22}" presName="circle2" presStyleLbl="node1" presStyleIdx="1" presStyleCnt="4" custScaleX="104861" custScaleY="97908" custLinFactNeighborX="0" custLinFactNeighborY="-1108"/>
      <dgm:spPr/>
      <dgm:t>
        <a:bodyPr/>
        <a:lstStyle/>
        <a:p>
          <a:endParaRPr lang="en-US"/>
        </a:p>
      </dgm:t>
    </dgm:pt>
    <dgm:pt modelId="{8F8D105E-BBC9-A348-B327-61AA988AB7E8}" type="pres">
      <dgm:prSet presAssocID="{4F506B0D-4D91-9941-ACAA-A2027DFC2E22}" presName="c2text" presStyleLbl="node1" presStyleIdx="1" presStyleCnt="4">
        <dgm:presLayoutVars>
          <dgm:bulletEnabled val="1"/>
        </dgm:presLayoutVars>
      </dgm:prSet>
      <dgm:spPr/>
      <dgm:t>
        <a:bodyPr/>
        <a:lstStyle/>
        <a:p>
          <a:endParaRPr lang="en-US"/>
        </a:p>
      </dgm:t>
    </dgm:pt>
    <dgm:pt modelId="{93B9D5FE-24D0-894A-AFF8-9911C6510323}" type="pres">
      <dgm:prSet presAssocID="{4F506B0D-4D91-9941-ACAA-A2027DFC2E22}" presName="comp3" presStyleCnt="0"/>
      <dgm:spPr/>
    </dgm:pt>
    <dgm:pt modelId="{1BA0FF8E-735B-5246-9B8D-407959BD14CA}" type="pres">
      <dgm:prSet presAssocID="{4F506B0D-4D91-9941-ACAA-A2027DFC2E22}" presName="circle3" presStyleLbl="node1" presStyleIdx="2" presStyleCnt="4" custLinFactNeighborX="0" custLinFactNeighborY="-926"/>
      <dgm:spPr/>
      <dgm:t>
        <a:bodyPr/>
        <a:lstStyle/>
        <a:p>
          <a:endParaRPr lang="en-US"/>
        </a:p>
      </dgm:t>
    </dgm:pt>
    <dgm:pt modelId="{AB4CAF6D-9027-C045-B1C2-DA11B161EC87}" type="pres">
      <dgm:prSet presAssocID="{4F506B0D-4D91-9941-ACAA-A2027DFC2E22}" presName="c3text" presStyleLbl="node1" presStyleIdx="2" presStyleCnt="4">
        <dgm:presLayoutVars>
          <dgm:bulletEnabled val="1"/>
        </dgm:presLayoutVars>
      </dgm:prSet>
      <dgm:spPr/>
      <dgm:t>
        <a:bodyPr/>
        <a:lstStyle/>
        <a:p>
          <a:endParaRPr lang="en-US"/>
        </a:p>
      </dgm:t>
    </dgm:pt>
    <dgm:pt modelId="{4597832D-9FDB-2647-B58E-628C0C38706E}" type="pres">
      <dgm:prSet presAssocID="{4F506B0D-4D91-9941-ACAA-A2027DFC2E22}" presName="comp4" presStyleCnt="0"/>
      <dgm:spPr/>
    </dgm:pt>
    <dgm:pt modelId="{8FF61C23-92FB-5649-89D4-06D7A73EFE8B}" type="pres">
      <dgm:prSet presAssocID="{4F506B0D-4D91-9941-ACAA-A2027DFC2E22}" presName="circle4" presStyleLbl="node1" presStyleIdx="3" presStyleCnt="4" custLinFactNeighborX="0" custLinFactNeighborY="-1389"/>
      <dgm:spPr/>
      <dgm:t>
        <a:bodyPr/>
        <a:lstStyle/>
        <a:p>
          <a:endParaRPr lang="en-US"/>
        </a:p>
      </dgm:t>
    </dgm:pt>
    <dgm:pt modelId="{D56FC220-9648-5B40-B88E-A7B41BFF5B36}" type="pres">
      <dgm:prSet presAssocID="{4F506B0D-4D91-9941-ACAA-A2027DFC2E22}" presName="c4text" presStyleLbl="node1" presStyleIdx="3" presStyleCnt="4">
        <dgm:presLayoutVars>
          <dgm:bulletEnabled val="1"/>
        </dgm:presLayoutVars>
      </dgm:prSet>
      <dgm:spPr/>
      <dgm:t>
        <a:bodyPr/>
        <a:lstStyle/>
        <a:p>
          <a:endParaRPr lang="en-US"/>
        </a:p>
      </dgm:t>
    </dgm:pt>
  </dgm:ptLst>
  <dgm:cxnLst>
    <dgm:cxn modelId="{06B8802E-8CDC-384B-AD83-C1273284DB40}" type="presOf" srcId="{4761B4E6-A636-F746-85EF-4DA319A93239}" destId="{D7C12576-8CD6-8C46-82F8-8AF4F6DB5AEA}" srcOrd="0" destOrd="0" presId="urn:microsoft.com/office/officeart/2005/8/layout/venn2"/>
    <dgm:cxn modelId="{3B4BFC50-167C-D941-850B-9778D0256C18}" type="presOf" srcId="{4F506B0D-4D91-9941-ACAA-A2027DFC2E22}" destId="{8035C30A-4E13-3B4D-8761-486B7426F982}" srcOrd="0" destOrd="0" presId="urn:microsoft.com/office/officeart/2005/8/layout/venn2"/>
    <dgm:cxn modelId="{377CCBBA-9DDF-6B4A-BA05-CA32D851F550}" type="presOf" srcId="{4761B4E6-A636-F746-85EF-4DA319A93239}" destId="{D58B27EC-9E28-2549-9F59-B1ADEFA36E14}" srcOrd="1" destOrd="0" presId="urn:microsoft.com/office/officeart/2005/8/layout/venn2"/>
    <dgm:cxn modelId="{B80CFDDC-979B-BE4D-BE24-B0EB32A693A8}" type="presOf" srcId="{88D61B77-0EC6-5541-869D-FE1252D7CF2C}" destId="{D56FC220-9648-5B40-B88E-A7B41BFF5B36}" srcOrd="1" destOrd="0" presId="urn:microsoft.com/office/officeart/2005/8/layout/venn2"/>
    <dgm:cxn modelId="{1AFBA796-A2DF-9544-844D-38F9BDCA015B}" srcId="{4F506B0D-4D91-9941-ACAA-A2027DFC2E22}" destId="{A8D7E4F4-EC3D-9743-9D0B-FA8CF81CC589}" srcOrd="2" destOrd="0" parTransId="{6524AE0B-1A78-D14B-A2E1-4A4091AB6455}" sibTransId="{3299B613-1504-3248-9666-0C7879915F21}"/>
    <dgm:cxn modelId="{4AC65EAC-FF49-1745-9C5F-EA7C6C3B3B4D}" type="presOf" srcId="{99D8448E-4ECF-CE4C-A5DE-698E5C6C458A}" destId="{8F8D105E-BBC9-A348-B327-61AA988AB7E8}" srcOrd="1" destOrd="0" presId="urn:microsoft.com/office/officeart/2005/8/layout/venn2"/>
    <dgm:cxn modelId="{61CADBCE-5F0E-8E47-9017-07A24BC7546F}" srcId="{4F506B0D-4D91-9941-ACAA-A2027DFC2E22}" destId="{88D61B77-0EC6-5541-869D-FE1252D7CF2C}" srcOrd="3" destOrd="0" parTransId="{4E9F63BB-26DC-5F48-9C74-B638C387BEE1}" sibTransId="{71F832B7-7575-244B-9918-00C0803315E8}"/>
    <dgm:cxn modelId="{E9EB0152-DA59-E74C-BD10-2EECC64568FF}" srcId="{4F506B0D-4D91-9941-ACAA-A2027DFC2E22}" destId="{4761B4E6-A636-F746-85EF-4DA319A93239}" srcOrd="0" destOrd="0" parTransId="{0EBC6BA6-1454-874E-97E1-7471685885CD}" sibTransId="{B189B811-DC85-5646-A923-BC278C5F91D9}"/>
    <dgm:cxn modelId="{C652F787-82AB-D649-89E3-75D39EE21D8D}" srcId="{4F506B0D-4D91-9941-ACAA-A2027DFC2E22}" destId="{99D8448E-4ECF-CE4C-A5DE-698E5C6C458A}" srcOrd="1" destOrd="0" parTransId="{56CDF03A-1CC7-3743-BD15-CB87DB440459}" sibTransId="{9BB54793-4E78-7F45-8E2B-37B1271A6A48}"/>
    <dgm:cxn modelId="{B138AC35-C4C2-FC40-A91A-9C8D6D6590B2}" type="presOf" srcId="{88D61B77-0EC6-5541-869D-FE1252D7CF2C}" destId="{8FF61C23-92FB-5649-89D4-06D7A73EFE8B}" srcOrd="0" destOrd="0" presId="urn:microsoft.com/office/officeart/2005/8/layout/venn2"/>
    <dgm:cxn modelId="{E1B9C795-B831-6747-8653-894FC966DFF7}" type="presOf" srcId="{A8D7E4F4-EC3D-9743-9D0B-FA8CF81CC589}" destId="{1BA0FF8E-735B-5246-9B8D-407959BD14CA}" srcOrd="0" destOrd="0" presId="urn:microsoft.com/office/officeart/2005/8/layout/venn2"/>
    <dgm:cxn modelId="{2379032D-12D0-DA43-A64A-DCE96C75C01A}" type="presOf" srcId="{A8D7E4F4-EC3D-9743-9D0B-FA8CF81CC589}" destId="{AB4CAF6D-9027-C045-B1C2-DA11B161EC87}" srcOrd="1" destOrd="0" presId="urn:microsoft.com/office/officeart/2005/8/layout/venn2"/>
    <dgm:cxn modelId="{AB46601F-C76D-F042-93DB-590809853641}" type="presOf" srcId="{99D8448E-4ECF-CE4C-A5DE-698E5C6C458A}" destId="{AAEAEFB1-EAA9-4C4F-A293-76E8E0CD19D2}" srcOrd="0" destOrd="0" presId="urn:microsoft.com/office/officeart/2005/8/layout/venn2"/>
    <dgm:cxn modelId="{B48F587A-DBC6-2247-8B33-2D52F2FDF9FA}" type="presParOf" srcId="{8035C30A-4E13-3B4D-8761-486B7426F982}" destId="{3C721565-DBCA-A740-8BC7-9C56FBC4B8CF}" srcOrd="0" destOrd="0" presId="urn:microsoft.com/office/officeart/2005/8/layout/venn2"/>
    <dgm:cxn modelId="{F62531F3-7655-C842-A5A5-58C18E79FEE2}" type="presParOf" srcId="{3C721565-DBCA-A740-8BC7-9C56FBC4B8CF}" destId="{D7C12576-8CD6-8C46-82F8-8AF4F6DB5AEA}" srcOrd="0" destOrd="0" presId="urn:microsoft.com/office/officeart/2005/8/layout/venn2"/>
    <dgm:cxn modelId="{30171854-ADAE-C14D-9D6A-EE537E4A8648}" type="presParOf" srcId="{3C721565-DBCA-A740-8BC7-9C56FBC4B8CF}" destId="{D58B27EC-9E28-2549-9F59-B1ADEFA36E14}" srcOrd="1" destOrd="0" presId="urn:microsoft.com/office/officeart/2005/8/layout/venn2"/>
    <dgm:cxn modelId="{2F03EC74-28D9-F540-BB56-D07EAD948038}" type="presParOf" srcId="{8035C30A-4E13-3B4D-8761-486B7426F982}" destId="{9DF8EAC7-09AD-C24C-8BD5-0B9BE103FAB1}" srcOrd="1" destOrd="0" presId="urn:microsoft.com/office/officeart/2005/8/layout/venn2"/>
    <dgm:cxn modelId="{A95E7A14-58D1-FB49-8681-FB8E8D89FD1A}" type="presParOf" srcId="{9DF8EAC7-09AD-C24C-8BD5-0B9BE103FAB1}" destId="{AAEAEFB1-EAA9-4C4F-A293-76E8E0CD19D2}" srcOrd="0" destOrd="0" presId="urn:microsoft.com/office/officeart/2005/8/layout/venn2"/>
    <dgm:cxn modelId="{FFB8C1DC-2EE9-EB49-AB96-5C8A5125E508}" type="presParOf" srcId="{9DF8EAC7-09AD-C24C-8BD5-0B9BE103FAB1}" destId="{8F8D105E-BBC9-A348-B327-61AA988AB7E8}" srcOrd="1" destOrd="0" presId="urn:microsoft.com/office/officeart/2005/8/layout/venn2"/>
    <dgm:cxn modelId="{BD114B54-77F1-AF4B-8BEE-E64C7EF7ADD5}" type="presParOf" srcId="{8035C30A-4E13-3B4D-8761-486B7426F982}" destId="{93B9D5FE-24D0-894A-AFF8-9911C6510323}" srcOrd="2" destOrd="0" presId="urn:microsoft.com/office/officeart/2005/8/layout/venn2"/>
    <dgm:cxn modelId="{A4CDA566-94F4-6B4F-9CFE-6E306159428C}" type="presParOf" srcId="{93B9D5FE-24D0-894A-AFF8-9911C6510323}" destId="{1BA0FF8E-735B-5246-9B8D-407959BD14CA}" srcOrd="0" destOrd="0" presId="urn:microsoft.com/office/officeart/2005/8/layout/venn2"/>
    <dgm:cxn modelId="{B76B221E-1D8E-1E42-9AD1-C1248774FA18}" type="presParOf" srcId="{93B9D5FE-24D0-894A-AFF8-9911C6510323}" destId="{AB4CAF6D-9027-C045-B1C2-DA11B161EC87}" srcOrd="1" destOrd="0" presId="urn:microsoft.com/office/officeart/2005/8/layout/venn2"/>
    <dgm:cxn modelId="{60A7A2EF-EAB7-044F-A465-C4E9A881307A}" type="presParOf" srcId="{8035C30A-4E13-3B4D-8761-486B7426F982}" destId="{4597832D-9FDB-2647-B58E-628C0C38706E}" srcOrd="3" destOrd="0" presId="urn:microsoft.com/office/officeart/2005/8/layout/venn2"/>
    <dgm:cxn modelId="{52B3FDD6-DD05-C547-B016-2E5E24108D21}" type="presParOf" srcId="{4597832D-9FDB-2647-B58E-628C0C38706E}" destId="{8FF61C23-92FB-5649-89D4-06D7A73EFE8B}" srcOrd="0" destOrd="0" presId="urn:microsoft.com/office/officeart/2005/8/layout/venn2"/>
    <dgm:cxn modelId="{7549A0E8-73E9-1D4B-80F2-F924F26F0166}" type="presParOf" srcId="{4597832D-9FDB-2647-B58E-628C0C38706E}" destId="{D56FC220-9648-5B40-B88E-A7B41BFF5B36}"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12576-8CD6-8C46-82F8-8AF4F6DB5AEA}">
      <dsp:nvSpPr>
        <dsp:cNvPr id="0" name=""/>
        <dsp:cNvSpPr/>
      </dsp:nvSpPr>
      <dsp:spPr>
        <a:xfrm>
          <a:off x="146462" y="0"/>
          <a:ext cx="4812476" cy="4812476"/>
        </a:xfrm>
        <a:prstGeom prst="ellipse">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latin typeface="Calibri Light" panose="020F0302020204030204" pitchFamily="34" charset="0"/>
            </a:rPr>
            <a:t>Community/Ecosystem</a:t>
          </a:r>
        </a:p>
      </dsp:txBody>
      <dsp:txXfrm>
        <a:off x="1879915" y="240623"/>
        <a:ext cx="1345568" cy="721871"/>
      </dsp:txXfrm>
    </dsp:sp>
    <dsp:sp modelId="{AAEAEFB1-EAA9-4C4F-A293-76E8E0CD19D2}">
      <dsp:nvSpPr>
        <dsp:cNvPr id="0" name=""/>
        <dsp:cNvSpPr/>
      </dsp:nvSpPr>
      <dsp:spPr>
        <a:xfrm>
          <a:off x="534135" y="960108"/>
          <a:ext cx="4037128" cy="3769439"/>
        </a:xfrm>
        <a:prstGeom prst="ellipse">
          <a:avLst/>
        </a:prstGeom>
        <a:gradFill rotWithShape="0">
          <a:gsLst>
            <a:gs pos="0">
              <a:schemeClr val="accent1">
                <a:shade val="80000"/>
                <a:hueOff val="139029"/>
                <a:satOff val="-1451"/>
                <a:lumOff val="9707"/>
                <a:alphaOff val="0"/>
                <a:shade val="51000"/>
                <a:satMod val="130000"/>
              </a:schemeClr>
            </a:gs>
            <a:gs pos="80000">
              <a:schemeClr val="accent1">
                <a:shade val="80000"/>
                <a:hueOff val="139029"/>
                <a:satOff val="-1451"/>
                <a:lumOff val="9707"/>
                <a:alphaOff val="0"/>
                <a:shade val="93000"/>
                <a:satMod val="130000"/>
              </a:schemeClr>
            </a:gs>
            <a:gs pos="100000">
              <a:schemeClr val="accent1">
                <a:shade val="80000"/>
                <a:hueOff val="139029"/>
                <a:satOff val="-1451"/>
                <a:lumOff val="97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ts val="35"/>
            </a:spcAft>
          </a:pPr>
          <a:r>
            <a:rPr lang="en-US" sz="1600" kern="1200" dirty="0">
              <a:latin typeface="Calibri Light" panose="020F0302020204030204" pitchFamily="34" charset="0"/>
            </a:rPr>
            <a:t>Organization/</a:t>
          </a:r>
        </a:p>
        <a:p>
          <a:pPr lvl="0" algn="ctr" defTabSz="711200">
            <a:lnSpc>
              <a:spcPct val="90000"/>
            </a:lnSpc>
            <a:spcBef>
              <a:spcPct val="0"/>
            </a:spcBef>
            <a:spcAft>
              <a:spcPct val="35000"/>
            </a:spcAft>
          </a:pPr>
          <a:r>
            <a:rPr lang="en-US" sz="1600" kern="1200" dirty="0">
              <a:latin typeface="Calibri Light" panose="020F0302020204030204" pitchFamily="34" charset="0"/>
            </a:rPr>
            <a:t>Service System </a:t>
          </a:r>
        </a:p>
      </dsp:txBody>
      <dsp:txXfrm>
        <a:off x="1847211" y="1186274"/>
        <a:ext cx="1410976" cy="678499"/>
      </dsp:txXfrm>
    </dsp:sp>
    <dsp:sp modelId="{1BA0FF8E-735B-5246-9B8D-407959BD14CA}">
      <dsp:nvSpPr>
        <dsp:cNvPr id="0" name=""/>
        <dsp:cNvSpPr/>
      </dsp:nvSpPr>
      <dsp:spPr>
        <a:xfrm>
          <a:off x="1108957" y="1898252"/>
          <a:ext cx="2887485" cy="2887485"/>
        </a:xfrm>
        <a:prstGeom prst="ellipse">
          <a:avLst/>
        </a:prstGeom>
        <a:gradFill rotWithShape="0">
          <a:gsLst>
            <a:gs pos="0">
              <a:schemeClr val="accent1">
                <a:shade val="80000"/>
                <a:hueOff val="278058"/>
                <a:satOff val="-2903"/>
                <a:lumOff val="19414"/>
                <a:alphaOff val="0"/>
                <a:shade val="51000"/>
                <a:satMod val="130000"/>
              </a:schemeClr>
            </a:gs>
            <a:gs pos="80000">
              <a:schemeClr val="accent1">
                <a:shade val="80000"/>
                <a:hueOff val="278058"/>
                <a:satOff val="-2903"/>
                <a:lumOff val="19414"/>
                <a:alphaOff val="0"/>
                <a:shade val="93000"/>
                <a:satMod val="130000"/>
              </a:schemeClr>
            </a:gs>
            <a:gs pos="100000">
              <a:schemeClr val="accent1">
                <a:shade val="80000"/>
                <a:hueOff val="278058"/>
                <a:satOff val="-2903"/>
                <a:lumOff val="194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latin typeface="Calibri Light" panose="020F0302020204030204" pitchFamily="34" charset="0"/>
            </a:rPr>
            <a:t>Team(s)</a:t>
          </a:r>
        </a:p>
      </dsp:txBody>
      <dsp:txXfrm>
        <a:off x="1879915" y="2114813"/>
        <a:ext cx="1345568" cy="649684"/>
      </dsp:txXfrm>
    </dsp:sp>
    <dsp:sp modelId="{8FF61C23-92FB-5649-89D4-06D7A73EFE8B}">
      <dsp:nvSpPr>
        <dsp:cNvPr id="0" name=""/>
        <dsp:cNvSpPr/>
      </dsp:nvSpPr>
      <dsp:spPr>
        <a:xfrm>
          <a:off x="1590204" y="2860747"/>
          <a:ext cx="1924990" cy="1924990"/>
        </a:xfrm>
        <a:prstGeom prst="ellipse">
          <a:avLst/>
        </a:prstGeom>
        <a:gradFill rotWithShape="0">
          <a:gsLst>
            <a:gs pos="0">
              <a:schemeClr val="accent1">
                <a:shade val="80000"/>
                <a:hueOff val="417087"/>
                <a:satOff val="-4354"/>
                <a:lumOff val="29121"/>
                <a:alphaOff val="0"/>
                <a:shade val="51000"/>
                <a:satMod val="130000"/>
              </a:schemeClr>
            </a:gs>
            <a:gs pos="80000">
              <a:schemeClr val="accent1">
                <a:shade val="80000"/>
                <a:hueOff val="417087"/>
                <a:satOff val="-4354"/>
                <a:lumOff val="29121"/>
                <a:alphaOff val="0"/>
                <a:shade val="93000"/>
                <a:satMod val="130000"/>
              </a:schemeClr>
            </a:gs>
            <a:gs pos="100000">
              <a:schemeClr val="accent1">
                <a:shade val="80000"/>
                <a:hueOff val="417087"/>
                <a:satOff val="-4354"/>
                <a:lumOff val="2912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latin typeface="Calibri Light" panose="020F0302020204030204" pitchFamily="34" charset="0"/>
            </a:rPr>
            <a:t>Individual</a:t>
          </a:r>
        </a:p>
      </dsp:txBody>
      <dsp:txXfrm>
        <a:off x="1872113" y="3341995"/>
        <a:ext cx="1361173" cy="96249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ED937C-E63E-2C44-9845-90C8661FFF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E938F51A-73AC-FE48-8118-DE838D02A9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A9C6E06-C460-7548-BA3D-0F77D2C66632}" type="datetimeFigureOut">
              <a:rPr lang="en-US"/>
              <a:pPr>
                <a:defRPr/>
              </a:pPr>
              <a:t>8/20/2019</a:t>
            </a:fld>
            <a:endParaRPr lang="en-US"/>
          </a:p>
        </p:txBody>
      </p:sp>
      <p:sp>
        <p:nvSpPr>
          <p:cNvPr id="4" name="Slide Image Placeholder 3">
            <a:extLst>
              <a:ext uri="{FF2B5EF4-FFF2-40B4-BE49-F238E27FC236}">
                <a16:creationId xmlns:a16="http://schemas.microsoft.com/office/drawing/2014/main" id="{B0902653-E413-0945-8B3D-CB1C8D6A892B}"/>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B076C49-AAB7-0841-BDD4-D1254046751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C3399AA-C9CB-2845-932E-AF35D87112A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D8828433-554D-5049-B662-259C3FFC4C8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090FB630-F720-9140-8AE0-4F4DBED54F5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media/releases/2018/p0823-HPV-vaccination.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doi.org/10.1016/j.vaccine.2018.12.017" TargetMode="External"/><Relationship Id="rId4" Type="http://schemas.openxmlformats.org/officeDocument/2006/relationships/hyperlink" Target="https://www.healthypeople.gov/2020/topics-objectives/topic/immunization-and-infectious-diseases/objective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pntc.org/resources/quality-improvement-methodologies-using-model-improvement-elearning-module-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mailto:fpntc@jsi.com"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mmwr/pdf/rr/rr6304.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cdc.gov/std/news.h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459F92A-5AC8-D144-B6EE-7A0AA939F8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7D53379-5482-A348-AA70-3F3BDF7290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1</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Welcome to </a:t>
            </a:r>
            <a:r>
              <a:rPr lang="en-US" sz="1200" kern="1200" dirty="0">
                <a:solidFill>
                  <a:schemeClr val="tx1"/>
                </a:solidFill>
                <a:effectLst/>
                <a:latin typeface="+mn-lt"/>
                <a:ea typeface="+mn-ea"/>
                <a:cs typeface="+mn-cs"/>
              </a:rPr>
              <a:t>today’s webinar on Adaptive Leadership for Tackling Complex Family Planning Challenges.</a:t>
            </a:r>
          </a:p>
          <a:p>
            <a:r>
              <a:rPr lang="en-US" sz="1200" kern="1200" dirty="0">
                <a:solidFill>
                  <a:schemeClr val="tx1"/>
                </a:solidFill>
                <a:effectLst/>
                <a:latin typeface="+mn-lt"/>
                <a:ea typeface="+mn-ea"/>
                <a:cs typeface="+mn-cs"/>
              </a:rPr>
              <a:t> </a:t>
            </a:r>
          </a:p>
          <a:p>
            <a:endParaRPr lang="en-US" altLang="en-US" dirty="0"/>
          </a:p>
        </p:txBody>
      </p:sp>
      <p:sp>
        <p:nvSpPr>
          <p:cNvPr id="30724" name="Slide Number Placeholder 3">
            <a:extLst>
              <a:ext uri="{FF2B5EF4-FFF2-40B4-BE49-F238E27FC236}">
                <a16:creationId xmlns:a16="http://schemas.microsoft.com/office/drawing/2014/main" id="{1719ABFB-A334-7741-9173-DF1CAD50EC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6525F1B-E448-DB40-8CD9-EFAB7B771B4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10</a:t>
            </a:r>
            <a:endParaRPr lang="en-US" sz="1200" kern="1200" dirty="0" smtClean="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Adaptive </a:t>
            </a:r>
            <a:r>
              <a:rPr lang="en-US" altLang="en-US" dirty="0"/>
              <a:t>leadership recognizes that everyone can take on a leadership role.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Adaptive </a:t>
            </a:r>
            <a:r>
              <a:rPr lang="en-US" sz="1200" kern="1200" dirty="0">
                <a:solidFill>
                  <a:schemeClr val="tx1"/>
                </a:solidFill>
                <a:effectLst/>
                <a:latin typeface="+mn-lt"/>
                <a:ea typeface="+mn-ea"/>
                <a:cs typeface="+mn-cs"/>
              </a:rPr>
              <a:t>leadership typically requires a different set of skills and competencies than we use when exercising technical leadership.  </a:t>
            </a:r>
            <a:endParaRPr lang="en-US" sz="1200" kern="1200" dirty="0" smtClean="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To </a:t>
            </a:r>
            <a:r>
              <a:rPr lang="en-US" sz="1200" kern="1200" dirty="0">
                <a:solidFill>
                  <a:schemeClr val="tx1"/>
                </a:solidFill>
                <a:effectLst/>
                <a:latin typeface="+mn-lt"/>
                <a:ea typeface="+mn-ea"/>
                <a:cs typeface="+mn-cs"/>
              </a:rPr>
              <a:t>effectively manage change in complex and uncertain environments requires skills and competencies at the individual, team, organization or service system and a community/ecosystem levels.</a:t>
            </a:r>
            <a:r>
              <a:rPr lang="en-US" dirty="0">
                <a:effectLst/>
              </a:rPr>
              <a:t> </a:t>
            </a:r>
            <a:endParaRPr lang="en-US" alt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Recently</a:t>
            </a:r>
            <a:r>
              <a:rPr lang="en-US" sz="1200" kern="1200" dirty="0">
                <a:solidFill>
                  <a:schemeClr val="tx1"/>
                </a:solidFill>
                <a:effectLst/>
                <a:latin typeface="+mn-lt"/>
                <a:ea typeface="+mn-ea"/>
                <a:cs typeface="+mn-cs"/>
              </a:rPr>
              <a:t>, Title X grantee and reproductive health leaders prioritized 34 adaptive leadership competencies for the Title X workforce.  For example, individual competencies include problem solving and resilience. </a:t>
            </a:r>
            <a:endParaRPr lang="en-US" sz="1200" kern="1200" dirty="0" smtClean="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a:t>
            </a:r>
            <a:r>
              <a:rPr lang="en-US" sz="1200" kern="1200" dirty="0" smtClean="0">
                <a:solidFill>
                  <a:schemeClr val="tx1"/>
                </a:solidFill>
                <a:effectLst/>
                <a:latin typeface="+mn-lt"/>
                <a:ea typeface="+mn-ea"/>
                <a:cs typeface="+mn-cs"/>
              </a:rPr>
              <a:t>hen </a:t>
            </a:r>
            <a:r>
              <a:rPr lang="en-US" sz="1200" kern="1200" dirty="0">
                <a:solidFill>
                  <a:schemeClr val="tx1"/>
                </a:solidFill>
                <a:effectLst/>
                <a:latin typeface="+mn-lt"/>
                <a:ea typeface="+mn-ea"/>
                <a:cs typeface="+mn-cs"/>
              </a:rPr>
              <a:t>working in teams, we need to be able to create shared vision and build effective teams. </a:t>
            </a:r>
            <a:endParaRPr lang="en-US" sz="1200" kern="1200" dirty="0" smtClean="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At </a:t>
            </a:r>
            <a:r>
              <a:rPr lang="en-US" sz="1200" kern="1200" dirty="0">
                <a:solidFill>
                  <a:schemeClr val="tx1"/>
                </a:solidFill>
                <a:effectLst/>
                <a:latin typeface="+mn-lt"/>
                <a:ea typeface="+mn-ea"/>
                <a:cs typeface="+mn-cs"/>
              </a:rPr>
              <a:t>an organization or a service system level, we need systems thinking and continuous improvement competence. </a:t>
            </a:r>
            <a:endParaRPr lang="en-US" sz="1200" kern="1200" dirty="0" smtClean="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And</a:t>
            </a:r>
            <a:r>
              <a:rPr lang="en-US" sz="1200" kern="1200" dirty="0">
                <a:solidFill>
                  <a:schemeClr val="tx1"/>
                </a:solidFill>
                <a:effectLst/>
                <a:latin typeface="+mn-lt"/>
                <a:ea typeface="+mn-ea"/>
                <a:cs typeface="+mn-cs"/>
              </a:rPr>
              <a:t>, at the community or ecosystem level, competencies include promoting health equity and building stakeholder engagement. </a:t>
            </a:r>
          </a:p>
        </p:txBody>
      </p:sp>
      <p:sp>
        <p:nvSpPr>
          <p:cNvPr id="4" name="Slide Number Placeholder 3"/>
          <p:cNvSpPr>
            <a:spLocks noGrp="1"/>
          </p:cNvSpPr>
          <p:nvPr>
            <p:ph type="sldNum" sz="quarter" idx="5"/>
          </p:nvPr>
        </p:nvSpPr>
        <p:spPr/>
        <p:txBody>
          <a:bodyPr/>
          <a:lstStyle/>
          <a:p>
            <a:pPr>
              <a:defRPr/>
            </a:pPr>
            <a:fld id="{090FB630-F720-9140-8AE0-4F4DBED54F55}" type="slidenum">
              <a:rPr lang="en-US" smtClean="0"/>
              <a:pPr>
                <a:defRPr/>
              </a:pPr>
              <a:t>10</a:t>
            </a:fld>
            <a:endParaRPr lang="en-US"/>
          </a:p>
        </p:txBody>
      </p:sp>
    </p:spTree>
    <p:extLst>
      <p:ext uri="{BB962C8B-B14F-4D97-AF65-F5344CB8AC3E}">
        <p14:creationId xmlns:p14="http://schemas.microsoft.com/office/powerpoint/2010/main" val="1351494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11</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Now </a:t>
            </a:r>
            <a:r>
              <a:rPr lang="en-US" sz="1200" kern="1200" dirty="0">
                <a:solidFill>
                  <a:schemeClr val="tx1"/>
                </a:solidFill>
                <a:effectLst/>
                <a:latin typeface="+mn-lt"/>
                <a:ea typeface="+mn-ea"/>
                <a:cs typeface="+mn-cs"/>
              </a:rPr>
              <a:t>let’s answer a poll -- so we can hear from you.  Based on the description and definition of complex, adaptive challenges, think of an adaptive family planning challenge  you and/or your organization is facing.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Here </a:t>
            </a:r>
            <a:r>
              <a:rPr lang="en-US" sz="1200" kern="1200" dirty="0">
                <a:solidFill>
                  <a:schemeClr val="tx1"/>
                </a:solidFill>
                <a:effectLst/>
                <a:latin typeface="+mn-lt"/>
                <a:ea typeface="+mn-ea"/>
                <a:cs typeface="+mn-cs"/>
              </a:rPr>
              <a:t>you see some common adaptive challenges in family planning settings: Does your adaptive challenge fall into one of the following areas? If so, type the corresponding letter into the chat box:</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Ensuring adherence to policies and evidence-based practices (that change!)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Integrating family planning services into other services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Resistance to changing cultural norms in your organization or partner organizations (e.g</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‘But this is how we’ve always done </a:t>
            </a:r>
            <a:r>
              <a:rPr lang="en-US" sz="1200" kern="1200" dirty="0" smtClean="0">
                <a:solidFill>
                  <a:schemeClr val="tx1"/>
                </a:solidFill>
                <a:effectLst/>
                <a:latin typeface="+mn-lt"/>
                <a:ea typeface="+mn-ea"/>
                <a:cs typeface="+mn-cs"/>
              </a:rPr>
              <a:t>it.’)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Other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a:t>
            </a:r>
            <a:r>
              <a:rPr lang="en-US" sz="1200" kern="1200" dirty="0">
                <a:solidFill>
                  <a:schemeClr val="tx1"/>
                </a:solidFill>
                <a:effectLst/>
                <a:latin typeface="+mn-lt"/>
                <a:ea typeface="+mn-ea"/>
                <a:cs typeface="+mn-cs"/>
              </a:rPr>
              <a:t>you selected ‘Other’, please write a few key words to describe your complex challenge in the chat box.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Keep </a:t>
            </a:r>
            <a:r>
              <a:rPr lang="en-US" sz="1200" kern="1200" dirty="0">
                <a:solidFill>
                  <a:schemeClr val="tx1"/>
                </a:solidFill>
                <a:effectLst/>
                <a:latin typeface="+mn-lt"/>
                <a:ea typeface="+mn-ea"/>
                <a:cs typeface="+mn-cs"/>
              </a:rPr>
              <a:t>in mind: An adaptive challenge may be one that’s ‘keeping you up at night’ -- It may be a complex problem that keeps recurring despite applying known solutions,</a:t>
            </a:r>
            <a:r>
              <a:rPr lang="en-US" sz="1200" kern="1200" baseline="0" dirty="0">
                <a:solidFill>
                  <a:schemeClr val="tx1"/>
                </a:solidFill>
                <a:effectLst/>
                <a:latin typeface="+mn-lt"/>
                <a:ea typeface="+mn-ea"/>
                <a:cs typeface="+mn-cs"/>
              </a:rPr>
              <a:t> or one you just can’t reach agreement or certainty on.</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Let’s discuss what some of the adaptive components of these challenges might be. </a:t>
            </a:r>
            <a:r>
              <a:rPr lang="en-US" sz="1200" kern="1200" dirty="0" smtClean="0">
                <a:solidFill>
                  <a:schemeClr val="tx1"/>
                </a:solidFill>
                <a:effectLst/>
                <a:latin typeface="+mn-lt"/>
                <a:ea typeface="+mn-ea"/>
                <a:cs typeface="+mn-cs"/>
              </a:rPr>
              <a:t>If </a:t>
            </a:r>
            <a:r>
              <a:rPr lang="en-US" sz="1200" kern="1200" dirty="0">
                <a:solidFill>
                  <a:schemeClr val="tx1"/>
                </a:solidFill>
                <a:effectLst/>
                <a:latin typeface="+mn-lt"/>
                <a:ea typeface="+mn-ea"/>
                <a:cs typeface="+mn-cs"/>
              </a:rPr>
              <a:t>you selected</a:t>
            </a:r>
            <a:r>
              <a:rPr lang="en-US" sz="1200" kern="1200" dirty="0" smtClean="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a) Ensuring adherence to policies and evidence-based practices.</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Let’s consider an example of HPV vaccinations. In 2017, the CDC reports that 49% of all adolescents aged 13-17 were up to date with their HPV vaccination schedule (“More US adolescents up to date on HPV vaccination | CDC Online Newsroom | CDC,” n.d.). HPV vaccination schedules are an evidence-based practice for which we have guidelines, yet the vaccination coverage is still below the Healthy People 2020 goal of 80% coverage (“Immunization and Infectious Diseases | Healthy People 2020,” n.d.). Encouragingly, national coverage rates have increased in each successive year.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However, factors that differ by community on both the patient and provider side may need to be addressed to increase vaccination coverage to recommended levels in your setting. Among parents reporting that they are not planning to vaccinate their child,  two of the most frequent reasons given are that the vaccine isn’t necessary and safety concerns persist.  So while health providers may believe that HPV vaccine is necessary and safe, not all parents are in agreement.   A provider’s recommendation for a child to get the HPV vaccine is one of the most important factors influencing a parent’s decision.  While there have been great strides in providers recommending the vaccine, lower levels of recommendations by providers serving clients of certain ethnic backgrounds suggest potential cultural or language barriers (</a:t>
            </a:r>
            <a:r>
              <a:rPr lang="en-US" sz="1200" kern="1200" dirty="0" err="1">
                <a:solidFill>
                  <a:schemeClr val="tx1"/>
                </a:solidFill>
                <a:effectLst/>
                <a:latin typeface="+mn-lt"/>
                <a:ea typeface="+mn-ea"/>
                <a:cs typeface="+mn-cs"/>
              </a:rPr>
              <a:t>Hirth</a:t>
            </a:r>
            <a:r>
              <a:rPr lang="en-US" sz="1200" kern="1200" dirty="0">
                <a:solidFill>
                  <a:schemeClr val="tx1"/>
                </a:solidFill>
                <a:effectLst/>
                <a:latin typeface="+mn-lt"/>
                <a:ea typeface="+mn-ea"/>
                <a:cs typeface="+mn-cs"/>
              </a:rPr>
              <a:t>, Fuchs, Chang, Fernandez, &amp; Berenson, 2019).  Understanding which of these factors is influencing the uptake of the HPV vaccine and identifying appropriate strategies can make this a complex challenge in your setting</a:t>
            </a:r>
            <a:r>
              <a:rPr lang="en-US" sz="1200" kern="1200" dirty="0" smtClean="0">
                <a:solidFill>
                  <a:schemeClr val="tx1"/>
                </a:solidFill>
                <a:effectLst/>
                <a:latin typeface="+mn-lt"/>
                <a:ea typeface="+mn-ea"/>
                <a:cs typeface="+mn-cs"/>
              </a:rPr>
              <a:t>.</a:t>
            </a:r>
          </a:p>
          <a:p>
            <a:pPr marL="914400" marR="0" lvl="2"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Sources:</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More </a:t>
            </a:r>
            <a:r>
              <a:rPr lang="en-US" sz="1200" kern="1200" dirty="0">
                <a:solidFill>
                  <a:schemeClr val="tx1"/>
                </a:solidFill>
                <a:effectLst/>
                <a:latin typeface="+mn-lt"/>
                <a:ea typeface="+mn-ea"/>
                <a:cs typeface="+mn-cs"/>
              </a:rPr>
              <a:t>US adolescents up to date on HPV vaccination | CDC Online Newsroom | CDC. (n.d.). Retrieved June 5, 2019, from </a:t>
            </a:r>
            <a:r>
              <a:rPr lang="en-US" dirty="0" smtClean="0">
                <a:hlinkClick r:id="rId3"/>
              </a:rPr>
              <a:t>https://www.cdc.gov/media/releases/2018/p0823-HPV-vaccination.html</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Immunization and Infectious Diseases | Healthy People 2020. (n.d.). Retrieved May 24, 2019, from </a:t>
            </a:r>
            <a:r>
              <a:rPr lang="en-US" dirty="0" smtClean="0">
                <a:hlinkClick r:id="rId4"/>
              </a:rPr>
              <a:t>https://www.healthypeople.gov/2020/topics-objectives/topic/immunization-and-infectious-diseases/objectives</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err="1" smtClean="0">
                <a:solidFill>
                  <a:schemeClr val="tx1"/>
                </a:solidFill>
                <a:effectLst/>
                <a:latin typeface="+mn-lt"/>
                <a:ea typeface="+mn-ea"/>
                <a:cs typeface="+mn-cs"/>
              </a:rPr>
              <a:t>Hirth</a:t>
            </a:r>
            <a:r>
              <a:rPr lang="en-US" sz="1200" kern="1200" dirty="0">
                <a:solidFill>
                  <a:schemeClr val="tx1"/>
                </a:solidFill>
                <a:effectLst/>
                <a:latin typeface="+mn-lt"/>
                <a:ea typeface="+mn-ea"/>
                <a:cs typeface="+mn-cs"/>
              </a:rPr>
              <a:t>, J. M., Fuchs, E. L., Chang, M., Fernandez, M. E., &amp; Berenson, A. B. (2019). Variations in reason for intention not to vaccinate across time, region, and by race/ethnicity, NIS-Teen (2008–2016). </a:t>
            </a:r>
            <a:r>
              <a:rPr lang="en-US" sz="1200" i="1" kern="1200" dirty="0">
                <a:solidFill>
                  <a:schemeClr val="tx1"/>
                </a:solidFill>
                <a:effectLst/>
                <a:latin typeface="+mn-lt"/>
                <a:ea typeface="+mn-ea"/>
                <a:cs typeface="+mn-cs"/>
              </a:rPr>
              <a:t>Vaccine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37</a:t>
            </a:r>
            <a:r>
              <a:rPr lang="en-US" sz="1200" kern="1200" dirty="0">
                <a:solidFill>
                  <a:schemeClr val="tx1"/>
                </a:solidFill>
                <a:effectLst/>
                <a:latin typeface="+mn-lt"/>
                <a:ea typeface="+mn-ea"/>
                <a:cs typeface="+mn-cs"/>
              </a:rPr>
              <a:t>(4), 595–601. </a:t>
            </a:r>
            <a:r>
              <a:rPr lang="en-US" sz="1200" kern="1200" dirty="0" smtClean="0">
                <a:solidFill>
                  <a:schemeClr val="tx1"/>
                </a:solidFill>
                <a:effectLst/>
                <a:latin typeface="+mn-lt"/>
                <a:ea typeface="+mn-ea"/>
                <a:cs typeface="+mn-cs"/>
              </a:rPr>
              <a:t>DOI: </a:t>
            </a:r>
            <a:r>
              <a:rPr lang="en-US" sz="1200" b="0" i="0" u="sng" kern="1200" dirty="0" smtClean="0">
                <a:solidFill>
                  <a:schemeClr val="tx1"/>
                </a:solidFill>
                <a:effectLst/>
                <a:latin typeface="+mn-lt"/>
                <a:ea typeface="+mn-ea"/>
                <a:cs typeface="+mn-cs"/>
                <a:hlinkClick r:id="rId5" tooltip="Persistent link using digital object identifier"/>
              </a:rPr>
              <a:t>https://doi.org/10.1016/j.vaccine.2018.12.017</a:t>
            </a: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If you selected:</a:t>
            </a:r>
          </a:p>
          <a:p>
            <a:pPr lvl="1"/>
            <a:r>
              <a:rPr lang="en-US" sz="1200" b="1" kern="1200" dirty="0">
                <a:solidFill>
                  <a:schemeClr val="tx1"/>
                </a:solidFill>
                <a:effectLst/>
                <a:latin typeface="+mn-lt"/>
                <a:ea typeface="+mn-ea"/>
                <a:cs typeface="+mn-cs"/>
              </a:rPr>
              <a:t>b)  Integrating family planning services into other services</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When we are trying to integrate any service, it is critical that those involved have a shared vision for the integration of services and that staff understand their roles for provision of integrated services. The system needs to support those new roles and ways of work.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example, there may be a family planning nurse who does all the counseling and services, and other staff in a facility may not be addressing family planning during other primary care visits.  Achieving integration of family planning throughout a primary care facility may require building a common vision among all staff about how they can achieve that goal or coming to agreement about new roles and responsibilities.</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If you selected:</a:t>
            </a:r>
          </a:p>
          <a:p>
            <a:pPr lvl="1"/>
            <a:r>
              <a:rPr lang="en-US" sz="1200" b="1" kern="1200" dirty="0">
                <a:solidFill>
                  <a:schemeClr val="tx1"/>
                </a:solidFill>
                <a:effectLst/>
                <a:latin typeface="+mn-lt"/>
                <a:ea typeface="+mn-ea"/>
                <a:cs typeface="+mn-cs"/>
              </a:rPr>
              <a:t>c) Resistance to changing cultural norms in your organization or partner organizations (e.g. ‘But this is how we’ve always done it’)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Changing the way things have always been done brings uncertainty and can be uncomfortable.  This is a challenge that requires people changing habits, priorities, and sometimes even values that can get in the way of trying new approaches to achieving the high quality family planning services. Perhaps staff are used to management telling them what needs changing, rather than staff feeling empowered to identify and make needed changes within their realm of responsibilities. Instilling new problem-solving skills can be an adaptive component of this challenge. </a:t>
            </a:r>
          </a:p>
          <a:p>
            <a:pPr lvl="1"/>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d) Other</a:t>
            </a:r>
            <a:r>
              <a:rPr lang="en-US" sz="1200" b="0" kern="1200" dirty="0">
                <a:solidFill>
                  <a:schemeClr val="tx1"/>
                </a:solidFill>
                <a:effectLst/>
                <a:latin typeface="+mn-lt"/>
                <a:ea typeface="+mn-ea"/>
                <a:cs typeface="+mn-cs"/>
              </a:rPr>
              <a:t> </a:t>
            </a:r>
          </a:p>
          <a:p>
            <a:pPr lvl="1"/>
            <a:r>
              <a:rPr lang="en-US" sz="1200" b="0" kern="1200" dirty="0">
                <a:solidFill>
                  <a:schemeClr val="tx1"/>
                </a:solidFill>
                <a:effectLst/>
                <a:latin typeface="+mn-lt"/>
                <a:ea typeface="+mn-ea"/>
                <a:cs typeface="+mn-cs"/>
              </a:rPr>
              <a:t>[Acknowledge a few of the challenges mentioned by participants</a:t>
            </a:r>
            <a:r>
              <a:rPr lang="en-US" sz="1200" b="0" kern="1200" dirty="0" smtClean="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090FB630-F720-9140-8AE0-4F4DBED54F55}" type="slidenum">
              <a:rPr lang="en-US" smtClean="0"/>
              <a:pPr>
                <a:defRPr/>
              </a:pPr>
              <a:t>11</a:t>
            </a:fld>
            <a:endParaRPr lang="en-US"/>
          </a:p>
        </p:txBody>
      </p:sp>
    </p:spTree>
    <p:extLst>
      <p:ext uri="{BB962C8B-B14F-4D97-AF65-F5344CB8AC3E}">
        <p14:creationId xmlns:p14="http://schemas.microsoft.com/office/powerpoint/2010/main" val="2578719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A2D65FC6-34F3-DD44-A68D-8DA3ACE4C8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3881C58E-84A3-224D-95DD-D96865FCEB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12</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Typical</a:t>
            </a:r>
            <a:r>
              <a:rPr lang="en-US" sz="1200" kern="1200" dirty="0">
                <a:solidFill>
                  <a:schemeClr val="tx1"/>
                </a:solidFill>
                <a:effectLst/>
                <a:latin typeface="+mn-lt"/>
                <a:ea typeface="+mn-ea"/>
                <a:cs typeface="+mn-cs"/>
              </a:rPr>
              <a:t> adaptive leadership approaches involve: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Convening staff and/or stakeholders to learn, together, and achieve agreement on causes of problems or their solutions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Examining and describing patterns in your environment that suggest potential courses of action based on past trends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Designing and testing solutions to address the problems discussed among staff and/or </a:t>
            </a:r>
            <a:r>
              <a:rPr lang="en-US" sz="1200" kern="1200" dirty="0" smtClean="0">
                <a:solidFill>
                  <a:schemeClr val="tx1"/>
                </a:solidFill>
                <a:effectLst/>
                <a:latin typeface="+mn-lt"/>
                <a:ea typeface="+mn-ea"/>
                <a:cs typeface="+mn-cs"/>
              </a:rPr>
              <a:t>stakeholders</a:t>
            </a:r>
            <a:endParaRPr lang="en-US" sz="1200" kern="1200" dirty="0">
              <a:solidFill>
                <a:schemeClr val="tx1"/>
              </a:solidFill>
              <a:effectLst/>
              <a:latin typeface="+mn-lt"/>
              <a:ea typeface="+mn-ea"/>
              <a:cs typeface="+mn-cs"/>
            </a:endParaRPr>
          </a:p>
        </p:txBody>
      </p:sp>
      <p:sp>
        <p:nvSpPr>
          <p:cNvPr id="53252" name="Slide Number Placeholder 3">
            <a:extLst>
              <a:ext uri="{FF2B5EF4-FFF2-40B4-BE49-F238E27FC236}">
                <a16:creationId xmlns:a16="http://schemas.microsoft.com/office/drawing/2014/main" id="{3CBF0191-BC4F-8A4B-95ED-61469012E9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BB8E317-2D32-0048-941B-5B5464B78041}"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5FD941C1-8A32-A548-9365-C3E8BE009D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3F452012-C649-B74D-B8F3-AE9DEFA6C5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13</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altLang="en-US" dirty="0" smtClean="0">
                <a:solidFill>
                  <a:srgbClr val="FF0000"/>
                </a:solidFill>
              </a:rPr>
              <a:t>As </a:t>
            </a:r>
            <a:r>
              <a:rPr lang="en-US" altLang="en-US" dirty="0">
                <a:solidFill>
                  <a:srgbClr val="FF0000"/>
                </a:solidFill>
              </a:rPr>
              <a:t>with shifting</a:t>
            </a:r>
            <a:r>
              <a:rPr lang="en-US" altLang="en-US" baseline="0" dirty="0">
                <a:solidFill>
                  <a:srgbClr val="FF0000"/>
                </a:solidFill>
              </a:rPr>
              <a:t> to an evidence-based practice, </a:t>
            </a:r>
            <a:r>
              <a:rPr lang="en-US" altLang="en-US" dirty="0">
                <a:solidFill>
                  <a:srgbClr val="FF0000"/>
                </a:solidFill>
              </a:rPr>
              <a:t>challenges may have both technical and adaptive components. It is important to apply the right leadership and actions for the type of challenge you are facing. </a:t>
            </a:r>
          </a:p>
          <a:p>
            <a:pPr marL="171450" indent="-171450">
              <a:buFont typeface="Arial" panose="020B0604020202020204" pitchFamily="34" charset="0"/>
              <a:buChar char="•"/>
            </a:pPr>
            <a:r>
              <a:rPr lang="en-US" altLang="en-US" dirty="0" smtClean="0">
                <a:solidFill>
                  <a:srgbClr val="FF0000"/>
                </a:solidFill>
              </a:rPr>
              <a:t>Oftentimes</a:t>
            </a:r>
            <a:r>
              <a:rPr lang="en-US" altLang="en-US" dirty="0">
                <a:solidFill>
                  <a:srgbClr val="FF0000"/>
                </a:solidFill>
              </a:rPr>
              <a:t>, </a:t>
            </a:r>
            <a:r>
              <a:rPr lang="en-US" altLang="en-US" dirty="0"/>
              <a:t>leaders apply technical solutions to complex, adaptive challenges. This would not adequately address the complex, adaptive nature of the challenge. As busy health professionals, we frequently find it easier to turn to an off-the shelf solution or call in a technical expert than to grapple with uncertainty and work to build agreement in your family planning service system. But, failing to meaningfully address the adaptive challenge tends to frustrate people and does not really resolve the challenge. </a:t>
            </a:r>
          </a:p>
          <a:p>
            <a:pPr marL="171450" indent="-171450">
              <a:buFont typeface="Arial" panose="020B0604020202020204" pitchFamily="34" charset="0"/>
              <a:buChar char="•"/>
            </a:pPr>
            <a:r>
              <a:rPr lang="en-US" altLang="en-US" dirty="0" smtClean="0"/>
              <a:t>And</a:t>
            </a:r>
            <a:r>
              <a:rPr lang="en-US" altLang="en-US" dirty="0"/>
              <a:t>, conversely, we don’t want to make things more complex than they need to be. If a challenge is technical, find the best practice or the expert and work</a:t>
            </a:r>
            <a:r>
              <a:rPr lang="en-US" altLang="en-US" baseline="0" dirty="0"/>
              <a:t> on implementing the solution</a:t>
            </a:r>
            <a:r>
              <a:rPr lang="en-US" altLang="en-US" dirty="0"/>
              <a:t>. Learning to recognize the difference between technical and adaptive challenges and matching your leadership to the problem at hand is key for success.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In </a:t>
            </a:r>
            <a:r>
              <a:rPr lang="en-US" altLang="en-US" dirty="0"/>
              <a:t>this next section, Joan will discuss how you can diagnose problems you are facing as technical and/or adaptive, and she will introduce a few adaptive leadership tools available on fpntc.org to help you tackle the adaptive challenges you are facing.</a:t>
            </a:r>
          </a:p>
          <a:p>
            <a:pPr marL="171450" indent="-171450">
              <a:buFont typeface="Arial" panose="020B0604020202020204" pitchFamily="34" charset="0"/>
              <a:buChar char="•"/>
            </a:pPr>
            <a:r>
              <a:rPr lang="en-US" altLang="en-US" dirty="0" smtClean="0"/>
              <a:t>Before </a:t>
            </a:r>
            <a:r>
              <a:rPr lang="en-US" altLang="en-US" dirty="0"/>
              <a:t>we move ahead to the next section, are there any clarifying questions people have</a:t>
            </a:r>
            <a:r>
              <a:rPr lang="en-US" altLang="en-US" dirty="0" smtClean="0"/>
              <a:t>?</a:t>
            </a:r>
            <a:endParaRPr lang="en-US" altLang="en-US" dirty="0"/>
          </a:p>
          <a:p>
            <a:r>
              <a:rPr lang="en-US" altLang="en-US" dirty="0"/>
              <a:t> </a:t>
            </a:r>
          </a:p>
          <a:p>
            <a:endParaRPr lang="en-US" altLang="en-US" dirty="0"/>
          </a:p>
        </p:txBody>
      </p:sp>
      <p:sp>
        <p:nvSpPr>
          <p:cNvPr id="55300" name="Slide Number Placeholder 3">
            <a:extLst>
              <a:ext uri="{FF2B5EF4-FFF2-40B4-BE49-F238E27FC236}">
                <a16:creationId xmlns:a16="http://schemas.microsoft.com/office/drawing/2014/main" id="{F3079B15-88DA-B24F-8FBE-62A5B25644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A9B3C03-EA05-0146-86CF-4F11D5A41D58}"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D6095D11-CFC5-BF44-B774-1B754E1EA4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E06D415A-0C2C-DE47-890F-821B068C71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14</a:t>
            </a:r>
          </a:p>
          <a:p>
            <a:pPr marL="171450" indent="-171450">
              <a:buFont typeface="Arial" panose="020B0604020202020204" pitchFamily="34" charset="0"/>
              <a:buChar char="•"/>
            </a:pPr>
            <a:r>
              <a:rPr lang="en-US" altLang="en-US" dirty="0" smtClean="0"/>
              <a:t>Adaptive </a:t>
            </a:r>
            <a:r>
              <a:rPr lang="en-US" altLang="en-US" dirty="0"/>
              <a:t>leadership tools can be help build your skills to better understand and address complex, persistent challenges. Adaptive leadership tools on the FPNTC website can, for example, help to build your problem solving skills and to gain agreement and certainty on how to proceed. </a:t>
            </a:r>
          </a:p>
        </p:txBody>
      </p:sp>
      <p:sp>
        <p:nvSpPr>
          <p:cNvPr id="57348" name="Slide Number Placeholder 3">
            <a:extLst>
              <a:ext uri="{FF2B5EF4-FFF2-40B4-BE49-F238E27FC236}">
                <a16:creationId xmlns:a16="http://schemas.microsoft.com/office/drawing/2014/main" id="{CF768545-8E02-E349-9793-345BA7827C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E7904C4-9E40-6D4C-80CA-02D46E2AFC4A}"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AB59FDF4-149B-4D44-8531-743A86EFA3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41FFDBF8-09F8-614E-A977-1E8978EB7B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15</a:t>
            </a:r>
          </a:p>
          <a:p>
            <a:pPr marL="171450" indent="-171450">
              <a:buFont typeface="Arial" panose="020B0604020202020204" pitchFamily="34" charset="0"/>
              <a:buChar char="•"/>
            </a:pPr>
            <a:r>
              <a:rPr lang="en-US" altLang="en-US" dirty="0" smtClean="0"/>
              <a:t>You </a:t>
            </a:r>
            <a:r>
              <a:rPr lang="en-US" altLang="en-US" dirty="0"/>
              <a:t>will find ‘Adaptive Leadership’ under the ‘Training Packages’ menu of the </a:t>
            </a:r>
            <a:r>
              <a:rPr lang="en-US" altLang="en-US" dirty="0" err="1"/>
              <a:t>fpntc</a:t>
            </a:r>
            <a:r>
              <a:rPr lang="en-US" altLang="en-US" dirty="0"/>
              <a:t> website. </a:t>
            </a:r>
          </a:p>
          <a:p>
            <a:pPr marL="171450" indent="-171450">
              <a:buFont typeface="Arial" panose="020B0604020202020204" pitchFamily="34" charset="0"/>
              <a:buChar char="•"/>
            </a:pPr>
            <a:r>
              <a:rPr lang="en-US" altLang="en-US" dirty="0" smtClean="0"/>
              <a:t>From </a:t>
            </a:r>
            <a:r>
              <a:rPr lang="en-US" altLang="en-US" dirty="0"/>
              <a:t>here you can navigate to any of the tools we specifically categorized as adaptive leadership tools</a:t>
            </a:r>
            <a:r>
              <a:rPr lang="en-US" altLang="en-US" dirty="0" smtClean="0"/>
              <a:t>.</a:t>
            </a:r>
            <a:endParaRPr lang="en-US" altLang="en-US" dirty="0"/>
          </a:p>
        </p:txBody>
      </p:sp>
      <p:sp>
        <p:nvSpPr>
          <p:cNvPr id="59396" name="Slide Number Placeholder 3">
            <a:extLst>
              <a:ext uri="{FF2B5EF4-FFF2-40B4-BE49-F238E27FC236}">
                <a16:creationId xmlns:a16="http://schemas.microsoft.com/office/drawing/2014/main" id="{61DB886D-ECD8-0842-9B83-D148B43F68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BE0573A-9C7F-9246-917E-3ECF342838FC}"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5E1B9EFE-EEFA-4D40-BD1C-D9D05B1A96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FFF0480B-2488-094E-ABDA-D4A15B8A91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16</a:t>
            </a:r>
          </a:p>
          <a:p>
            <a:pPr marL="171450" indent="-171450">
              <a:buFont typeface="Arial" panose="020B0604020202020204" pitchFamily="34" charset="0"/>
              <a:buChar char="•"/>
            </a:pPr>
            <a:r>
              <a:rPr lang="en-US" altLang="en-US" dirty="0" smtClean="0"/>
              <a:t>In </a:t>
            </a:r>
            <a:r>
              <a:rPr lang="en-US" altLang="en-US" dirty="0"/>
              <a:t>the adaptive leadership training package you will find tools and resources for understanding adaptive leadership and building adaptive leadership capacity with your team</a:t>
            </a:r>
            <a:r>
              <a:rPr lang="en-US" altLang="en-US" dirty="0" smtClean="0"/>
              <a:t>.</a:t>
            </a:r>
            <a:endParaRPr lang="en-US" altLang="en-US" dirty="0"/>
          </a:p>
        </p:txBody>
      </p:sp>
      <p:sp>
        <p:nvSpPr>
          <p:cNvPr id="61444" name="Slide Number Placeholder 3">
            <a:extLst>
              <a:ext uri="{FF2B5EF4-FFF2-40B4-BE49-F238E27FC236}">
                <a16:creationId xmlns:a16="http://schemas.microsoft.com/office/drawing/2014/main" id="{B3E7767A-5205-9748-8CA9-CD07DA367C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9C4D4F6-207F-3E4E-8960-B0664A009B6D}"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1D7EFD8D-9E5A-4640-B0EF-CAC1EC478B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3592A24B-3618-244C-BE66-D6900A2BD4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17</a:t>
            </a:r>
            <a:endParaRPr lang="en-US" altLang="en-US" dirty="0" smtClean="0"/>
          </a:p>
          <a:p>
            <a:pPr marL="171450" indent="-171450">
              <a:buFont typeface="Arial" panose="020B0604020202020204" pitchFamily="34" charset="0"/>
              <a:buChar char="•"/>
            </a:pPr>
            <a:r>
              <a:rPr lang="en-US" altLang="en-US" dirty="0" smtClean="0"/>
              <a:t>Today </a:t>
            </a:r>
            <a:r>
              <a:rPr lang="en-US" altLang="en-US" dirty="0"/>
              <a:t>we will review the Adaptive Leadership for Tackling Complex Problems Toolkit, which provides a series of action steps and complementary resources (tools and example uses) that support building adaptive leadership capacity. </a:t>
            </a:r>
          </a:p>
          <a:p>
            <a:pPr marL="171450" indent="-171450">
              <a:buFont typeface="Arial" panose="020B0604020202020204" pitchFamily="34" charset="0"/>
              <a:buChar char="•"/>
            </a:pPr>
            <a:r>
              <a:rPr lang="en-US" altLang="en-US" dirty="0" smtClean="0"/>
              <a:t>If </a:t>
            </a:r>
            <a:r>
              <a:rPr lang="en-US" altLang="en-US" dirty="0"/>
              <a:t>you are just beginning to learn about adaptive leadership, we recommend starting with the Toolkit resource</a:t>
            </a:r>
            <a:r>
              <a:rPr lang="en-US" altLang="en-US" dirty="0" smtClean="0"/>
              <a:t>.</a:t>
            </a:r>
            <a:endParaRPr lang="en-US" altLang="en-US" dirty="0"/>
          </a:p>
        </p:txBody>
      </p:sp>
      <p:sp>
        <p:nvSpPr>
          <p:cNvPr id="63492" name="Slide Number Placeholder 3">
            <a:extLst>
              <a:ext uri="{FF2B5EF4-FFF2-40B4-BE49-F238E27FC236}">
                <a16:creationId xmlns:a16="http://schemas.microsoft.com/office/drawing/2014/main" id="{A6A5157C-F8F0-0048-BDC6-D0C07F5D9E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8B975B6-7B63-C34E-909F-BB77A6CBD818}"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D59650C8-A7A3-2747-9F8E-9C2821B869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4C0AF664-1908-794E-BCF4-0FA533F5AA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18</a:t>
            </a:r>
            <a:endParaRPr lang="en-US" altLang="en-US" dirty="0" smtClean="0"/>
          </a:p>
          <a:p>
            <a:pPr marL="171450" indent="-171450">
              <a:buFont typeface="Arial" panose="020B0604020202020204" pitchFamily="34" charset="0"/>
              <a:buChar char="•"/>
            </a:pPr>
            <a:r>
              <a:rPr lang="en-US" altLang="en-US" dirty="0" smtClean="0"/>
              <a:t>In </a:t>
            </a:r>
            <a:r>
              <a:rPr lang="en-US" altLang="en-US" dirty="0"/>
              <a:t>the toolkit, the first thing you will notice is a link to a short video which introduces key concepts of adaptive leadership. It highlights examples of adaptive challenges in family planning settings. </a:t>
            </a:r>
          </a:p>
          <a:p>
            <a:pPr marL="171450" indent="-171450">
              <a:buFont typeface="Arial" panose="020B0604020202020204" pitchFamily="34" charset="0"/>
              <a:buChar char="•"/>
            </a:pPr>
            <a:r>
              <a:rPr lang="en-US" altLang="en-US" dirty="0" smtClean="0"/>
              <a:t>The </a:t>
            </a:r>
            <a:r>
              <a:rPr lang="en-US" altLang="en-US" dirty="0"/>
              <a:t>toolkit outlines 3 major principles of adaptive leadership: </a:t>
            </a:r>
          </a:p>
          <a:p>
            <a:pPr marL="685800" lvl="1" indent="-228600">
              <a:buFont typeface="+mj-lt"/>
              <a:buAutoNum type="arabicPeriod"/>
            </a:pPr>
            <a:r>
              <a:rPr lang="en-US" altLang="en-US" dirty="0" smtClean="0"/>
              <a:t>It </a:t>
            </a:r>
            <a:r>
              <a:rPr lang="en-US" altLang="en-US" dirty="0"/>
              <a:t>is important to begin by identifying the root causes of a problem. </a:t>
            </a:r>
          </a:p>
          <a:p>
            <a:pPr marL="685800" lvl="1" indent="-228600">
              <a:buFont typeface="+mj-lt"/>
              <a:buAutoNum type="arabicPeriod"/>
            </a:pPr>
            <a:r>
              <a:rPr lang="en-US" altLang="en-US" dirty="0" smtClean="0"/>
              <a:t>Diagnose </a:t>
            </a:r>
            <a:r>
              <a:rPr lang="en-US" altLang="en-US" dirty="0"/>
              <a:t>which root causes of a problem are technical and which are adaptive</a:t>
            </a:r>
          </a:p>
          <a:p>
            <a:pPr marL="685800" lvl="1" indent="-228600">
              <a:buFont typeface="+mj-lt"/>
              <a:buAutoNum type="arabicPeriod"/>
            </a:pPr>
            <a:r>
              <a:rPr lang="en-US" altLang="en-US" dirty="0" smtClean="0"/>
              <a:t>Identify </a:t>
            </a:r>
            <a:r>
              <a:rPr lang="en-US" altLang="en-US" dirty="0"/>
              <a:t>and use appropriate approaches to address complex, adaptive challenges</a:t>
            </a:r>
            <a:r>
              <a:rPr lang="en-US" altLang="en-US" dirty="0" smtClean="0"/>
              <a:t>.</a:t>
            </a:r>
            <a:endParaRPr lang="en-US" altLang="en-US" dirty="0"/>
          </a:p>
        </p:txBody>
      </p:sp>
      <p:sp>
        <p:nvSpPr>
          <p:cNvPr id="65540" name="Slide Number Placeholder 3">
            <a:extLst>
              <a:ext uri="{FF2B5EF4-FFF2-40B4-BE49-F238E27FC236}">
                <a16:creationId xmlns:a16="http://schemas.microsoft.com/office/drawing/2014/main" id="{33555D2B-A355-D540-9E4E-A587C27723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59C8D07-30A9-794E-B860-35B06EA5CCAE}"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19</a:t>
            </a:r>
            <a:endParaRPr lang="en-US" altLang="en-US" dirty="0" smtClean="0"/>
          </a:p>
          <a:p>
            <a:pPr marL="171450" indent="-171450">
              <a:buFont typeface="Arial" panose="020B0604020202020204" pitchFamily="34" charset="0"/>
              <a:buChar char="•"/>
            </a:pPr>
            <a:r>
              <a:rPr lang="en-US" dirty="0" smtClean="0"/>
              <a:t>Let’s </a:t>
            </a:r>
            <a:r>
              <a:rPr lang="en-US" dirty="0"/>
              <a:t>get started with Step 1: identifying the root cause of a problem. </a:t>
            </a:r>
          </a:p>
        </p:txBody>
      </p:sp>
      <p:sp>
        <p:nvSpPr>
          <p:cNvPr id="4" name="Slide Number Placeholder 3"/>
          <p:cNvSpPr>
            <a:spLocks noGrp="1"/>
          </p:cNvSpPr>
          <p:nvPr>
            <p:ph type="sldNum" sz="quarter" idx="10"/>
          </p:nvPr>
        </p:nvSpPr>
        <p:spPr/>
        <p:txBody>
          <a:bodyPr/>
          <a:lstStyle/>
          <a:p>
            <a:pPr>
              <a:defRPr/>
            </a:pPr>
            <a:fld id="{090FB630-F720-9140-8AE0-4F4DBED54F55}" type="slidenum">
              <a:rPr lang="en-US" smtClean="0"/>
              <a:pPr>
                <a:defRPr/>
              </a:pPr>
              <a:t>19</a:t>
            </a:fld>
            <a:endParaRPr lang="en-US"/>
          </a:p>
        </p:txBody>
      </p:sp>
    </p:spTree>
    <p:extLst>
      <p:ext uri="{BB962C8B-B14F-4D97-AF65-F5344CB8AC3E}">
        <p14:creationId xmlns:p14="http://schemas.microsoft.com/office/powerpoint/2010/main" val="3873552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6D13BA2C-A6BA-C140-ADD6-06AB5E6032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F5BDB983-9AA1-5A40-81C2-10792E15A0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2</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Our </a:t>
            </a:r>
            <a:r>
              <a:rPr lang="en-US" sz="1200" kern="1200" dirty="0">
                <a:solidFill>
                  <a:schemeClr val="tx1"/>
                </a:solidFill>
                <a:effectLst/>
                <a:latin typeface="+mn-lt"/>
                <a:ea typeface="+mn-ea"/>
                <a:cs typeface="+mn-cs"/>
              </a:rPr>
              <a:t>speakers today work with the Family Planning National Training Center and are located at the University of North Carolina </a:t>
            </a:r>
            <a:r>
              <a:rPr lang="en-US" sz="1200" kern="1200" dirty="0" err="1">
                <a:solidFill>
                  <a:schemeClr val="tx1"/>
                </a:solidFill>
                <a:effectLst/>
                <a:latin typeface="+mn-lt"/>
                <a:ea typeface="+mn-ea"/>
                <a:cs typeface="+mn-cs"/>
              </a:rPr>
              <a:t>Gillings</a:t>
            </a:r>
            <a:r>
              <a:rPr lang="en-US" sz="1200" kern="1200" dirty="0">
                <a:solidFill>
                  <a:schemeClr val="tx1"/>
                </a:solidFill>
                <a:effectLst/>
                <a:latin typeface="+mn-lt"/>
                <a:ea typeface="+mn-ea"/>
                <a:cs typeface="+mn-cs"/>
              </a:rPr>
              <a:t> School of Global Public Health in Chapel Hill: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Erin </a:t>
            </a:r>
            <a:r>
              <a:rPr lang="en-US" sz="1200" kern="1200" dirty="0">
                <a:solidFill>
                  <a:schemeClr val="tx1"/>
                </a:solidFill>
                <a:effectLst/>
                <a:latin typeface="+mn-lt"/>
                <a:ea typeface="+mn-ea"/>
                <a:cs typeface="+mn-cs"/>
              </a:rPr>
              <a:t>Burks, </a:t>
            </a:r>
            <a:r>
              <a:rPr lang="en-US" sz="1200" kern="1200" dirty="0" smtClean="0">
                <a:solidFill>
                  <a:schemeClr val="tx1"/>
                </a:solidFill>
                <a:effectLst/>
                <a:latin typeface="+mn-lt"/>
                <a:ea typeface="+mn-ea"/>
                <a:cs typeface="+mn-cs"/>
              </a:rPr>
              <a:t>MPH,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Research </a:t>
            </a:r>
            <a:r>
              <a:rPr lang="en-US" sz="1200" kern="1200" dirty="0">
                <a:solidFill>
                  <a:schemeClr val="tx1"/>
                </a:solidFill>
                <a:effectLst/>
                <a:latin typeface="+mn-lt"/>
                <a:ea typeface="+mn-ea"/>
                <a:cs typeface="+mn-cs"/>
              </a:rPr>
              <a:t>assistant with the FPNTC.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Kristen </a:t>
            </a:r>
            <a:r>
              <a:rPr lang="en-US" sz="1200" kern="1200" dirty="0">
                <a:solidFill>
                  <a:schemeClr val="tx1"/>
                </a:solidFill>
                <a:effectLst/>
                <a:latin typeface="+mn-lt"/>
                <a:ea typeface="+mn-ea"/>
                <a:cs typeface="+mn-cs"/>
              </a:rPr>
              <a:t>Hassmiller Lich, </a:t>
            </a:r>
            <a:r>
              <a:rPr lang="en-US" sz="1200" kern="1200" dirty="0" smtClean="0">
                <a:solidFill>
                  <a:schemeClr val="tx1"/>
                </a:solidFill>
                <a:effectLst/>
                <a:latin typeface="+mn-lt"/>
                <a:ea typeface="+mn-ea"/>
                <a:cs typeface="+mn-cs"/>
              </a:rPr>
              <a:t>PhD. Kristen </a:t>
            </a:r>
            <a:r>
              <a:rPr lang="en-US" sz="1200" kern="1200" dirty="0">
                <a:solidFill>
                  <a:schemeClr val="tx1"/>
                </a:solidFill>
                <a:effectLst/>
                <a:latin typeface="+mn-lt"/>
                <a:ea typeface="+mn-ea"/>
                <a:cs typeface="+mn-cs"/>
              </a:rPr>
              <a:t>is faculty in the Department of Health Policy and Management.  She has expertise in systems thinking, systems mapping, modeling, and use of local data to improve decision-making and programs at multiple levels within health systems and to engage system stakeholders in the process. As part of her FPNTC work, Kristen also provides adaptive leadership coaching for Title X grantees.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Joan </a:t>
            </a:r>
            <a:r>
              <a:rPr lang="en-US" sz="1200" kern="1200" dirty="0">
                <a:solidFill>
                  <a:schemeClr val="tx1"/>
                </a:solidFill>
                <a:effectLst/>
                <a:latin typeface="+mn-lt"/>
                <a:ea typeface="+mn-ea"/>
                <a:cs typeface="+mn-cs"/>
              </a:rPr>
              <a:t>Healy, </a:t>
            </a:r>
            <a:r>
              <a:rPr lang="en-US" sz="1200" kern="1200" dirty="0" smtClean="0">
                <a:solidFill>
                  <a:schemeClr val="tx1"/>
                </a:solidFill>
                <a:effectLst/>
                <a:latin typeface="+mn-lt"/>
                <a:ea typeface="+mn-ea"/>
                <a:cs typeface="+mn-cs"/>
              </a:rPr>
              <a:t>MPH. Joan </a:t>
            </a:r>
            <a:r>
              <a:rPr lang="en-US" sz="1200" kern="1200" dirty="0">
                <a:solidFill>
                  <a:schemeClr val="tx1"/>
                </a:solidFill>
                <a:effectLst/>
                <a:latin typeface="+mn-lt"/>
                <a:ea typeface="+mn-ea"/>
                <a:cs typeface="+mn-cs"/>
              </a:rPr>
              <a:t>is a program manager in the Department of Maternal and Child Health.  She has expertise in developing and implementing coaching, mentoring, training, health systems improvement programs and research in public, private and non-profit settings. Joan also provides adaptive leadership coaching for Title X grantees</a:t>
            </a:r>
            <a:r>
              <a:rPr lang="en-US" sz="1200" kern="1200" dirty="0" smtClean="0">
                <a:solidFill>
                  <a:schemeClr val="tx1"/>
                </a:solidFill>
                <a:effectLst/>
                <a:latin typeface="+mn-lt"/>
                <a:ea typeface="+mn-ea"/>
                <a:cs typeface="+mn-cs"/>
              </a:rPr>
              <a:t>.</a:t>
            </a:r>
            <a:endParaRPr lang="en-US" altLang="en-US" dirty="0"/>
          </a:p>
        </p:txBody>
      </p:sp>
      <p:sp>
        <p:nvSpPr>
          <p:cNvPr id="32772" name="Slide Number Placeholder 3">
            <a:extLst>
              <a:ext uri="{FF2B5EF4-FFF2-40B4-BE49-F238E27FC236}">
                <a16:creationId xmlns:a16="http://schemas.microsoft.com/office/drawing/2014/main" id="{18BD6D59-831D-1244-AEDD-CF6956EF63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03B02D2-E19C-A342-B8B7-74C36D61FD45}"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106E1FE7-396B-DF4B-BA4A-10BD7D63E4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80409BDF-A266-B14A-A211-001E5C0E66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20</a:t>
            </a:r>
            <a:endParaRPr lang="en-US" altLang="en-US" dirty="0" smtClean="0"/>
          </a:p>
          <a:p>
            <a:pPr marL="171450" indent="-171450">
              <a:buFont typeface="Arial" panose="020B0604020202020204" pitchFamily="34" charset="0"/>
              <a:buChar char="•"/>
            </a:pPr>
            <a:r>
              <a:rPr lang="en-US" altLang="en-US" dirty="0" smtClean="0"/>
              <a:t>In </a:t>
            </a:r>
            <a:r>
              <a:rPr lang="en-US" altLang="en-US" dirty="0"/>
              <a:t>healthcare,  it is crucial to diagnose a client’s problem before prescribing treatment. Frequently, tests, time, thought, and discussion are devoted to assessing the client’s problem first. </a:t>
            </a:r>
            <a:endParaRPr lang="en-US" altLang="en-US" dirty="0" smtClean="0"/>
          </a:p>
          <a:p>
            <a:pPr marL="171450" indent="-171450">
              <a:buFont typeface="Arial" panose="020B0604020202020204" pitchFamily="34" charset="0"/>
              <a:buChar char="•"/>
            </a:pPr>
            <a:r>
              <a:rPr lang="en-US" altLang="en-US" dirty="0" smtClean="0"/>
              <a:t>Treatment </a:t>
            </a:r>
            <a:r>
              <a:rPr lang="en-US" altLang="en-US" dirty="0"/>
              <a:t>comes second. </a:t>
            </a:r>
            <a:endParaRPr lang="en-US" altLang="en-US" dirty="0" smtClean="0"/>
          </a:p>
          <a:p>
            <a:pPr marL="171450" indent="-171450">
              <a:buFont typeface="Arial" panose="020B0604020202020204" pitchFamily="34" charset="0"/>
              <a:buChar char="•"/>
            </a:pPr>
            <a:r>
              <a:rPr lang="en-US" altLang="en-US" dirty="0" smtClean="0"/>
              <a:t>Similarly</a:t>
            </a:r>
            <a:r>
              <a:rPr lang="en-US" altLang="en-US" dirty="0"/>
              <a:t>, in adaptive leadership, understanding the problem thoroughly first can help you and your team to avoid wasting resources that only address the symptoms rather than underlying root causes</a:t>
            </a:r>
            <a:r>
              <a:rPr lang="en-US" altLang="en-US" dirty="0" smtClean="0"/>
              <a:t>.</a:t>
            </a:r>
            <a:endParaRPr lang="en-US" altLang="en-US" dirty="0"/>
          </a:p>
        </p:txBody>
      </p:sp>
      <p:sp>
        <p:nvSpPr>
          <p:cNvPr id="68612" name="Slide Number Placeholder 3">
            <a:extLst>
              <a:ext uri="{FF2B5EF4-FFF2-40B4-BE49-F238E27FC236}">
                <a16:creationId xmlns:a16="http://schemas.microsoft.com/office/drawing/2014/main" id="{FBFBFB92-5632-3946-A132-D2A0316FEA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F05DDA6-279C-F147-9AE0-73AE6FA9B87A}"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13F1C615-50D8-7243-9F2A-6046C1BFDD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73E05CF4-8E7B-9C44-80FB-7BC3801C4C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21</a:t>
            </a:r>
            <a:endParaRPr lang="en-US" altLang="en-US" dirty="0" smtClean="0"/>
          </a:p>
          <a:p>
            <a:pPr marL="171450" indent="-171450">
              <a:buFont typeface="Arial" panose="020B0604020202020204" pitchFamily="34" charset="0"/>
              <a:buChar char="•"/>
            </a:pPr>
            <a:r>
              <a:rPr lang="en-US" altLang="en-US" dirty="0" smtClean="0"/>
              <a:t>The </a:t>
            </a:r>
            <a:r>
              <a:rPr lang="en-US" altLang="en-US" dirty="0"/>
              <a:t>Cause and Effect Diagram is a tool for ‘diagnosing’ the problem by understanding root causes. </a:t>
            </a:r>
          </a:p>
          <a:p>
            <a:pPr marL="171450" indent="-171450">
              <a:buFont typeface="Arial" panose="020B0604020202020204" pitchFamily="34" charset="0"/>
              <a:buChar char="•"/>
            </a:pPr>
            <a:r>
              <a:rPr lang="en-US" altLang="en-US" dirty="0" smtClean="0"/>
              <a:t>Other </a:t>
            </a:r>
            <a:r>
              <a:rPr lang="en-US" altLang="en-US" dirty="0"/>
              <a:t>FPNTC resources, such as the ‘Model for Improvement e-learning course’ provide additional tools for diagnosing root causes. </a:t>
            </a:r>
            <a:r>
              <a:rPr lang="en-US" dirty="0" smtClean="0">
                <a:hlinkClick r:id="rId3"/>
              </a:rPr>
              <a:t>https://www.fpntc.org/resources/quality-improvement-methodologies-using-model-improvement-elearning-module-2</a:t>
            </a:r>
            <a:r>
              <a:rPr lang="en-US" altLang="en-US" b="0" dirty="0" smtClean="0"/>
              <a:t> </a:t>
            </a:r>
            <a:endParaRPr lang="en-US" altLang="en-US" b="0" dirty="0"/>
          </a:p>
          <a:p>
            <a:endParaRPr lang="en-US" altLang="en-US" dirty="0"/>
          </a:p>
        </p:txBody>
      </p:sp>
      <p:sp>
        <p:nvSpPr>
          <p:cNvPr id="70660" name="Slide Number Placeholder 3">
            <a:extLst>
              <a:ext uri="{FF2B5EF4-FFF2-40B4-BE49-F238E27FC236}">
                <a16:creationId xmlns:a16="http://schemas.microsoft.com/office/drawing/2014/main" id="{A9992445-52AC-9747-A883-DFACED6AC9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BB5FEAF-6D93-4B40-B7B0-1A3226B8B298}"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DE797D5A-88F2-174D-8C78-96BE8AB6CC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D5E021FE-BB90-3F4B-A205-BF16811E72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22</a:t>
            </a:r>
            <a:endParaRPr lang="en-US" alt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Many </a:t>
            </a:r>
            <a:r>
              <a:rPr lang="en-US" sz="1200" kern="1200" dirty="0">
                <a:solidFill>
                  <a:schemeClr val="tx1"/>
                </a:solidFill>
                <a:effectLst/>
                <a:latin typeface="+mn-lt"/>
                <a:ea typeface="+mn-ea"/>
                <a:cs typeface="+mn-cs"/>
              </a:rPr>
              <a:t>of you may be familiar with the Cause and Effect Diagram, also known as the fishbone diagram.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Cause and Effect Diagram is one adaptive leadership tool that identifies, sorts, and graphically displays all the possible causes of a problem or challenge. This tool helps you and your team or stakeholders to understand the root causes and relationships between factors affecting a complex problem. Using this tool sparks conversation and builds shared understanding and agreement about the causes of a problem, and supports quality, systems improvement. After completing the diagram, the different causes underlying a problem become clearer and how different root causes are interrelated.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When using the Cause and Effect or Fishbone Diagram, the main problem you and your team are facing is “the head” of the fish.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example, one Title X grantee used the Cause and Effect Diagram to diagnose root causes of an issue, “Lack of integration of quality family planning services (QFP) at a Federally Qualified Health Center (FQHC)”.</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‘bones of the fish’ represent the primary root causes – typical categories for the main causes of a problem include People, Policies/Environment, Procedures/Systems, Technology/ Materials. </a:t>
            </a:r>
            <a:endParaRPr lang="en-US" altLang="en-US" dirty="0"/>
          </a:p>
        </p:txBody>
      </p:sp>
      <p:sp>
        <p:nvSpPr>
          <p:cNvPr id="76804" name="Slide Number Placeholder 3">
            <a:extLst>
              <a:ext uri="{FF2B5EF4-FFF2-40B4-BE49-F238E27FC236}">
                <a16:creationId xmlns:a16="http://schemas.microsoft.com/office/drawing/2014/main" id="{7FD87B9F-FBF3-6E4C-828D-651499BBC0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E4352BB-6466-664C-A259-A163409F88CC}"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E05C53D5-31C7-594A-9E1A-782C9B4080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FA964661-1ABF-2A46-B923-BB0DE3F73A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23</a:t>
            </a:r>
            <a:endParaRPr lang="en-US" alt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After </a:t>
            </a:r>
            <a:r>
              <a:rPr lang="en-US" sz="1200" kern="1200" dirty="0">
                <a:solidFill>
                  <a:schemeClr val="tx1"/>
                </a:solidFill>
                <a:effectLst/>
                <a:latin typeface="+mn-lt"/>
                <a:ea typeface="+mn-ea"/>
                <a:cs typeface="+mn-cs"/>
              </a:rPr>
              <a:t>identifying the primary root causes, the Cause and Effect Tool is used to dig deeper into those underlying causes.  In this example, you can see here under the ‘People’ category that ‘Lack of knowledge and education about QFP’ and ‘Workload Burden’ are contributing root causes in the ‘People’ category for lack of integration of QFP at an FQHC.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 and your team can apply this tool to explore the root causes of any complex challenge that you are facing.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Using the Cause and Effect Diagram requires open, honest communication about what people perceive as the contributing root causes. Those in management roles should cue their staff that it is safe to speak up when it comes to opinions and concerns related to tough challenges. Being able to ‘call out the elephant in the room’ if needed is a key part of an adaptive culture within an agency</a:t>
            </a:r>
            <a:r>
              <a:rPr lang="en-US" sz="1200" kern="1200" dirty="0" smtClean="0">
                <a:solidFill>
                  <a:schemeClr val="tx1"/>
                </a:solidFill>
                <a:effectLst/>
                <a:latin typeface="+mn-lt"/>
                <a:ea typeface="+mn-ea"/>
                <a:cs typeface="+mn-cs"/>
              </a:rPr>
              <a:t>.</a:t>
            </a:r>
            <a:endParaRPr lang="en-US" altLang="en-US" dirty="0"/>
          </a:p>
        </p:txBody>
      </p:sp>
      <p:sp>
        <p:nvSpPr>
          <p:cNvPr id="78852" name="Slide Number Placeholder 3">
            <a:extLst>
              <a:ext uri="{FF2B5EF4-FFF2-40B4-BE49-F238E27FC236}">
                <a16:creationId xmlns:a16="http://schemas.microsoft.com/office/drawing/2014/main" id="{EB44EE24-254B-6449-92A1-96FF62D66A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F784758-F88B-CD45-8ECB-9532FFE36A4B}"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24</a:t>
            </a:r>
            <a:endParaRPr lang="en-US" alt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After </a:t>
            </a:r>
            <a:r>
              <a:rPr lang="en-US" sz="1200" kern="1200" dirty="0">
                <a:solidFill>
                  <a:schemeClr val="tx1"/>
                </a:solidFill>
                <a:effectLst/>
                <a:latin typeface="+mn-lt"/>
                <a:ea typeface="+mn-ea"/>
                <a:cs typeface="+mn-cs"/>
              </a:rPr>
              <a:t>determining the root causes of a problem, the next step is to identify if the root causes of the problem are technical or adaptive. </a:t>
            </a:r>
          </a:p>
        </p:txBody>
      </p:sp>
      <p:sp>
        <p:nvSpPr>
          <p:cNvPr id="4" name="Slide Number Placeholder 3"/>
          <p:cNvSpPr>
            <a:spLocks noGrp="1"/>
          </p:cNvSpPr>
          <p:nvPr>
            <p:ph type="sldNum" sz="quarter" idx="10"/>
          </p:nvPr>
        </p:nvSpPr>
        <p:spPr/>
        <p:txBody>
          <a:bodyPr/>
          <a:lstStyle/>
          <a:p>
            <a:pPr>
              <a:defRPr/>
            </a:pPr>
            <a:fld id="{090FB630-F720-9140-8AE0-4F4DBED54F55}" type="slidenum">
              <a:rPr lang="en-US" smtClean="0"/>
              <a:pPr>
                <a:defRPr/>
              </a:pPr>
              <a:t>24</a:t>
            </a:fld>
            <a:endParaRPr lang="en-US"/>
          </a:p>
        </p:txBody>
      </p:sp>
    </p:spTree>
    <p:extLst>
      <p:ext uri="{BB962C8B-B14F-4D97-AF65-F5344CB8AC3E}">
        <p14:creationId xmlns:p14="http://schemas.microsoft.com/office/powerpoint/2010/main" val="2624677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18C21D12-30F5-4C41-AAAE-5F025D7103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AD44B0EC-4009-A64D-A177-AB24CE00A7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25</a:t>
            </a:r>
            <a:endParaRPr lang="en-US" alt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agreement and certainty matrix tool will help you delineate which root causes are technical and which are adaptive.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 locate the root causes on the matrix, depending on the level of certainty and the level of agreement among your team and/ or key stakeholders.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degree of certainty runs on the horizontal axis and certainty decreases as you move to the right. The level of agreement runs on the vertical axis and agreement decreases as you move up.</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When there is high agreement and high certainty about a root cause of the problem, the root cause falls in the lower left corner on the matrix. This would be a technical problem.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When there is less certainty and less agreement about the causes or the potential solutions to the challenge, the root cause  falls in the complex area of the matrix, and is therefore is an adaptive problem</a:t>
            </a:r>
            <a:r>
              <a:rPr lang="en-US" sz="1200" kern="1200" dirty="0" smtClean="0">
                <a:solidFill>
                  <a:schemeClr val="tx1"/>
                </a:solidFill>
                <a:effectLst/>
                <a:latin typeface="+mn-lt"/>
                <a:ea typeface="+mn-ea"/>
                <a:cs typeface="+mn-cs"/>
              </a:rPr>
              <a:t>.</a:t>
            </a:r>
            <a:endParaRPr lang="en-US" altLang="en-US" dirty="0"/>
          </a:p>
        </p:txBody>
      </p:sp>
      <p:sp>
        <p:nvSpPr>
          <p:cNvPr id="81924" name="Slide Number Placeholder 3">
            <a:extLst>
              <a:ext uri="{FF2B5EF4-FFF2-40B4-BE49-F238E27FC236}">
                <a16:creationId xmlns:a16="http://schemas.microsoft.com/office/drawing/2014/main" id="{633D30C2-4523-EC4E-9ED5-3A28C88DA3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E64AD4F-33BB-F547-9882-325CA4A5ED28}"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00F2489E-1272-0A4F-97B1-03FB6A6636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87116441-B3BC-774F-9462-329F1B11D4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26</a:t>
            </a:r>
            <a:endParaRPr lang="en-US" alt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Recall </a:t>
            </a:r>
            <a:r>
              <a:rPr lang="en-US" sz="1200" kern="1200" dirty="0">
                <a:solidFill>
                  <a:schemeClr val="tx1"/>
                </a:solidFill>
                <a:effectLst/>
                <a:latin typeface="+mn-lt"/>
                <a:ea typeface="+mn-ea"/>
                <a:cs typeface="+mn-cs"/>
              </a:rPr>
              <a:t>the root causes from the example of integrating family planning in FQHCs.  One of the root causes identified was: “Lack of knowledge of QFP requirements”.  In this case, the challenge is well understood and there are known solutions, which include training providers and clinic staff on QFP requirements, which can be a straightforward, technical problem. We want to note that ensuring adherence to QFP is a different problem and may be a complicated or complex problem</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From the previous example in the Cause and Effect Diagram, we recall that ‘Workload Burden’ was listed as a root cause of lack of integration of quality family planning at FQHCs. Reducing workload burden of staff is a complex challenge that often lacks agreement or certainty about how to proceed.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While </a:t>
            </a:r>
            <a:r>
              <a:rPr lang="en-US" sz="1200" kern="1200" dirty="0">
                <a:solidFill>
                  <a:schemeClr val="tx1"/>
                </a:solidFill>
                <a:effectLst/>
                <a:latin typeface="+mn-lt"/>
                <a:ea typeface="+mn-ea"/>
                <a:cs typeface="+mn-cs"/>
              </a:rPr>
              <a:t>there may be some agreement on provider’s workload burden being a deterrent to the inclusion of family planning counseling in primary care visits, there may be a lack of certainty about which solutions to address this issue will lead to better outcomes. Therefore, workload burden falls in the complex (adaptive) area of the matrix. </a:t>
            </a:r>
          </a:p>
        </p:txBody>
      </p:sp>
      <p:sp>
        <p:nvSpPr>
          <p:cNvPr id="83972" name="Slide Number Placeholder 3">
            <a:extLst>
              <a:ext uri="{FF2B5EF4-FFF2-40B4-BE49-F238E27FC236}">
                <a16:creationId xmlns:a16="http://schemas.microsoft.com/office/drawing/2014/main" id="{7AA6A439-43F4-EC46-9023-C2DAFC0E2A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F10A5FD-36F8-2A4D-A765-9C56C9D43360}"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27</a:t>
            </a:r>
            <a:endParaRPr lang="en-US" altLang="en-US" dirty="0" smtClean="0"/>
          </a:p>
          <a:p>
            <a:pPr marL="171450" indent="-171450">
              <a:buFont typeface="Arial" panose="020B0604020202020204" pitchFamily="34" charset="0"/>
              <a:buChar char="•"/>
            </a:pPr>
            <a:r>
              <a:rPr lang="en-US" dirty="0" smtClean="0"/>
              <a:t>Depending </a:t>
            </a:r>
            <a:r>
              <a:rPr lang="en-US" dirty="0"/>
              <a:t>on where you placed the root cause of the challenge on the Matrix, there will be corresponding approaches to develop a solution.  </a:t>
            </a:r>
          </a:p>
          <a:p>
            <a:pPr marL="171450" indent="-171450">
              <a:buFont typeface="Arial" panose="020B0604020202020204" pitchFamily="34" charset="0"/>
              <a:buChar char="•"/>
            </a:pPr>
            <a:r>
              <a:rPr lang="en-US" dirty="0"/>
              <a:t>Approaches to developing solutions are as follows: </a:t>
            </a:r>
          </a:p>
          <a:p>
            <a:pPr marL="685800" lvl="1" indent="-228600">
              <a:buAutoNum type="arabicPeriod"/>
            </a:pPr>
            <a:r>
              <a:rPr lang="en-US" dirty="0"/>
              <a:t>Direct, this involves assigning individuals to complete straightforward tasks</a:t>
            </a:r>
          </a:p>
          <a:p>
            <a:pPr marL="685800" lvl="1" indent="-228600">
              <a:buAutoNum type="arabicPeriod"/>
            </a:pPr>
            <a:r>
              <a:rPr lang="en-US" dirty="0"/>
              <a:t>Change work processes, this involves revising work practices and procedures to address a problem where there is sufficient control of variables to allow planned change in systems, organization, or information flow. </a:t>
            </a:r>
          </a:p>
          <a:p>
            <a:pPr marL="685800" lvl="1" indent="-228600">
              <a:buAutoNum type="arabicPeriod"/>
            </a:pPr>
            <a:r>
              <a:rPr lang="en-US" dirty="0"/>
              <a:t>Modify structure is similar to changing work processes. It involves adapting or revising existing systems, such as work group composition, meeting structures, and organizational reporting relationships to address a problem. </a:t>
            </a:r>
          </a:p>
          <a:p>
            <a:pPr marL="685800" lvl="1" indent="-228600">
              <a:buAutoNum type="arabicPeriod"/>
            </a:pPr>
            <a:r>
              <a:rPr lang="en-US" dirty="0"/>
              <a:t>Convene and intervene. This involves gathering representatives involved in a complex adaptive problem to achieve agreement and/ or certainty about the problem or appropriate solutions and subsequently to test or implement a potential solution. </a:t>
            </a:r>
          </a:p>
          <a:p>
            <a:pPr marL="685800" lvl="1" indent="-228600">
              <a:buAutoNum type="arabicPeriod"/>
            </a:pPr>
            <a:r>
              <a:rPr lang="en-US" dirty="0"/>
              <a:t>Convene. This involves gathering representatives involved in a complex problem to achieve agreement and/or certainty about the problem or appropriate potential solutions. </a:t>
            </a:r>
          </a:p>
          <a:p>
            <a:pPr marL="685800" lvl="1" indent="-228600">
              <a:buAutoNum type="arabicPeriod"/>
            </a:pPr>
            <a:r>
              <a:rPr lang="en-US" dirty="0"/>
              <a:t>Examine, describe patterns. This involves identifying information and analyzing trends in order to better understand the nature of the problem or solutions that may have been used previously. </a:t>
            </a:r>
          </a:p>
          <a:p>
            <a:pPr marL="685800" lvl="1" indent="-228600">
              <a:buAutoNum type="arabicPeriod"/>
            </a:pPr>
            <a:r>
              <a:rPr lang="en-US" dirty="0"/>
              <a:t>Seek patterns. This means continually scanning the context of the problem for emerging trends and/or patterns</a:t>
            </a:r>
            <a:r>
              <a:rPr lang="en-US" dirty="0" smtClean="0"/>
              <a:t>.</a:t>
            </a:r>
            <a:endParaRPr lang="en-US" dirty="0"/>
          </a:p>
        </p:txBody>
      </p:sp>
      <p:sp>
        <p:nvSpPr>
          <p:cNvPr id="4" name="Slide Number Placeholder 3"/>
          <p:cNvSpPr>
            <a:spLocks noGrp="1"/>
          </p:cNvSpPr>
          <p:nvPr>
            <p:ph type="sldNum" sz="quarter" idx="5"/>
          </p:nvPr>
        </p:nvSpPr>
        <p:spPr/>
        <p:txBody>
          <a:bodyPr/>
          <a:lstStyle/>
          <a:p>
            <a:pPr>
              <a:defRPr/>
            </a:pPr>
            <a:fld id="{090FB630-F720-9140-8AE0-4F4DBED54F55}" type="slidenum">
              <a:rPr lang="en-US" smtClean="0"/>
              <a:pPr>
                <a:defRPr/>
              </a:pPr>
              <a:t>27</a:t>
            </a:fld>
            <a:endParaRPr lang="en-US"/>
          </a:p>
        </p:txBody>
      </p:sp>
    </p:spTree>
    <p:extLst>
      <p:ext uri="{BB962C8B-B14F-4D97-AF65-F5344CB8AC3E}">
        <p14:creationId xmlns:p14="http://schemas.microsoft.com/office/powerpoint/2010/main" val="1288612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DB71C58E-6FCD-B147-A439-EF111C2CB1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13A371A4-AF59-7E47-9693-80E2CEF6D2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28</a:t>
            </a:r>
            <a:endParaRPr lang="en-US" alt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order to increase agreement and certainty among staff for the problem of workload burden, an approach for developing a solution is to convene staff and identify potential ways of intervening to address the problem.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To </a:t>
            </a:r>
            <a:r>
              <a:rPr lang="en-US" sz="1200" kern="1200" dirty="0">
                <a:solidFill>
                  <a:schemeClr val="tx1"/>
                </a:solidFill>
                <a:effectLst/>
                <a:latin typeface="+mn-lt"/>
                <a:ea typeface="+mn-ea"/>
                <a:cs typeface="+mn-cs"/>
              </a:rPr>
              <a:t>begin identifying potential solutions you and your team may need to examine and describe the work patterns in your setting. By gathering providers and administrative staff to discuss roles and responsibilities you may be able to identify tasks that providers do that support staff could do to free up more time for family planning counseling. </a:t>
            </a:r>
          </a:p>
          <a:p>
            <a:r>
              <a:rPr lang="en-US" altLang="en-US" dirty="0"/>
              <a:t> </a:t>
            </a:r>
          </a:p>
        </p:txBody>
      </p:sp>
      <p:sp>
        <p:nvSpPr>
          <p:cNvPr id="86020" name="Slide Number Placeholder 3">
            <a:extLst>
              <a:ext uri="{FF2B5EF4-FFF2-40B4-BE49-F238E27FC236}">
                <a16:creationId xmlns:a16="http://schemas.microsoft.com/office/drawing/2014/main" id="{31F966B5-A64F-164F-A4B3-5967B40797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C4CCD0C-7DED-F44D-BA7D-9E4D24678C93}" type="slidenum">
              <a:rPr lang="en-US" altLang="en-US" smtClean="0"/>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CF67148F-EFFD-9F41-BDBC-D4CC1D526A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F7238969-48AA-A94C-BC6E-F3DA1586A9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29</a:t>
            </a:r>
            <a:endParaRPr lang="en-US" alt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t>
            </a:r>
            <a:r>
              <a:rPr lang="en-US" sz="1200" kern="1200" dirty="0">
                <a:solidFill>
                  <a:schemeClr val="tx1"/>
                </a:solidFill>
                <a:effectLst/>
                <a:latin typeface="+mn-lt"/>
                <a:ea typeface="+mn-ea"/>
                <a:cs typeface="+mn-cs"/>
              </a:rPr>
              <a:t>want to acknowledge that we spent a fair amount of time to cover the first two steps to diagnosing your complex challenge. After the challenge has been diagnosed,</a:t>
            </a:r>
            <a:r>
              <a:rPr lang="en-US" sz="1200" kern="1200" baseline="0" dirty="0">
                <a:solidFill>
                  <a:schemeClr val="tx1"/>
                </a:solidFill>
                <a:effectLst/>
                <a:latin typeface="+mn-lt"/>
                <a:ea typeface="+mn-ea"/>
                <a:cs typeface="+mn-cs"/>
              </a:rPr>
              <a:t> there are several possible next steps, and the FPNTC has tools to further address complex challenges. </a:t>
            </a: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following tools are examples of what you can use to help build your skills in systems thinking, building effective teams, creating shared vision, problem solving and continuous improvement</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88068" name="Slide Number Placeholder 3">
            <a:extLst>
              <a:ext uri="{FF2B5EF4-FFF2-40B4-BE49-F238E27FC236}">
                <a16:creationId xmlns:a16="http://schemas.microsoft.com/office/drawing/2014/main" id="{948D5B87-63BA-2341-8CA3-50F943F5EA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5A27692-FBE1-DE47-A1CD-6796777DBAC7}" type="slidenum">
              <a:rPr lang="en-US" altLang="en-US" smtClean="0"/>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3</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By </a:t>
            </a:r>
            <a:r>
              <a:rPr lang="en-US" sz="1200" kern="1200" dirty="0">
                <a:solidFill>
                  <a:schemeClr val="tx1"/>
                </a:solidFill>
                <a:effectLst/>
                <a:latin typeface="+mn-lt"/>
                <a:ea typeface="+mn-ea"/>
                <a:cs typeface="+mn-cs"/>
              </a:rPr>
              <a:t>the end of this webinar you’ll be able to:</a:t>
            </a:r>
          </a:p>
          <a:p>
            <a:pPr marL="6286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Define adaptive leadership and explain why it is important for addressing complex family planning challenges</a:t>
            </a:r>
          </a:p>
          <a:p>
            <a:pPr marL="6286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Describe the purpose of the adaptive leadership tools available on the FPNTC website</a:t>
            </a:r>
          </a:p>
          <a:p>
            <a:pPr marL="6286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Discuss how a Title X grantee used adaptive leadership skills and tools to address a complex family planning </a:t>
            </a:r>
            <a:r>
              <a:rPr lang="en-US" sz="1200" u="none" strike="noStrike" kern="1200" dirty="0" smtClean="0">
                <a:solidFill>
                  <a:schemeClr val="tx1"/>
                </a:solidFill>
                <a:effectLst/>
                <a:latin typeface="+mn-lt"/>
                <a:ea typeface="+mn-ea"/>
                <a:cs typeface="+mn-cs"/>
              </a:rPr>
              <a:t>challenge</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090FB630-F720-9140-8AE0-4F4DBED54F55}" type="slidenum">
              <a:rPr lang="en-US" smtClean="0"/>
              <a:pPr>
                <a:defRPr/>
              </a:pPr>
              <a:t>3</a:t>
            </a:fld>
            <a:endParaRPr lang="en-US"/>
          </a:p>
        </p:txBody>
      </p:sp>
    </p:spTree>
    <p:extLst>
      <p:ext uri="{BB962C8B-B14F-4D97-AF65-F5344CB8AC3E}">
        <p14:creationId xmlns:p14="http://schemas.microsoft.com/office/powerpoint/2010/main" val="1462066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0C9421A5-3C48-1B47-98C0-910C9D4B82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6A22ADB7-3671-0242-89E5-A8D2A7EE2D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30</a:t>
            </a:r>
            <a:endParaRPr lang="en-US" alt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Do </a:t>
            </a:r>
            <a:r>
              <a:rPr lang="en-US" sz="1200" kern="1200" dirty="0">
                <a:solidFill>
                  <a:schemeClr val="tx1"/>
                </a:solidFill>
                <a:effectLst/>
                <a:latin typeface="+mn-lt"/>
                <a:ea typeface="+mn-ea"/>
                <a:cs typeface="+mn-cs"/>
              </a:rPr>
              <a:t>you ever feel in work with your colleagues that the “left hand doesn’t know what the right hand is doing”? The System Support Mapping Tool helps to build effective teams, identify targets for change and improvement, and better coordinate resources to achieve your common goals.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It’s difficult to change a system unless you understand the system.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Using this tool, each</a:t>
            </a:r>
            <a:r>
              <a:rPr lang="en-US" sz="1200" kern="1200" baseline="0" dirty="0">
                <a:solidFill>
                  <a:schemeClr val="tx1"/>
                </a:solidFill>
                <a:effectLst/>
                <a:latin typeface="+mn-lt"/>
                <a:ea typeface="+mn-ea"/>
                <a:cs typeface="+mn-cs"/>
              </a:rPr>
              <a:t> team member identifies their </a:t>
            </a:r>
            <a:r>
              <a:rPr lang="en-US" sz="1200" kern="1200" dirty="0">
                <a:solidFill>
                  <a:schemeClr val="tx1"/>
                </a:solidFill>
                <a:effectLst/>
                <a:latin typeface="+mn-lt"/>
                <a:ea typeface="+mn-ea"/>
                <a:cs typeface="+mn-cs"/>
              </a:rPr>
              <a:t>Roles, Responsibilities, Needs, Resources, and Wishes within</a:t>
            </a:r>
            <a:r>
              <a:rPr lang="en-US" sz="1200" kern="1200" baseline="0" dirty="0">
                <a:solidFill>
                  <a:schemeClr val="tx1"/>
                </a:solidFill>
                <a:effectLst/>
                <a:latin typeface="+mn-lt"/>
                <a:ea typeface="+mn-ea"/>
                <a:cs typeface="+mn-cs"/>
              </a:rPr>
              <a:t> the system. </a:t>
            </a: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a:t>
            </a:r>
            <a:r>
              <a:rPr lang="en-US" sz="1200" kern="1200" baseline="0" dirty="0">
                <a:solidFill>
                  <a:schemeClr val="tx1"/>
                </a:solidFill>
                <a:effectLst/>
                <a:latin typeface="+mn-lt"/>
                <a:ea typeface="+mn-ea"/>
                <a:cs typeface="+mn-cs"/>
              </a:rPr>
              <a:t>slide is a representation of a system support map. When team members gather to discuss their maps, the discussion can help identify </a:t>
            </a:r>
            <a:r>
              <a:rPr lang="en-US" sz="1200" kern="1200" dirty="0">
                <a:solidFill>
                  <a:schemeClr val="tx1"/>
                </a:solidFill>
                <a:effectLst/>
                <a:latin typeface="+mn-lt"/>
                <a:ea typeface="+mn-ea"/>
                <a:cs typeface="+mn-cs"/>
              </a:rPr>
              <a:t>gaps and commonalities in the levels of support for achieving their goals</a:t>
            </a:r>
            <a:r>
              <a:rPr lang="en-US" sz="1200" kern="1200" dirty="0" smtClean="0">
                <a:solidFill>
                  <a:schemeClr val="tx1"/>
                </a:solidFill>
                <a:effectLst/>
                <a:latin typeface="+mn-lt"/>
                <a:ea typeface="+mn-ea"/>
                <a:cs typeface="+mn-cs"/>
              </a:rPr>
              <a:t>.</a:t>
            </a:r>
            <a:endParaRPr lang="en-US" altLang="en-US" dirty="0"/>
          </a:p>
        </p:txBody>
      </p:sp>
      <p:sp>
        <p:nvSpPr>
          <p:cNvPr id="90116" name="Slide Number Placeholder 3">
            <a:extLst>
              <a:ext uri="{FF2B5EF4-FFF2-40B4-BE49-F238E27FC236}">
                <a16:creationId xmlns:a16="http://schemas.microsoft.com/office/drawing/2014/main" id="{85242694-9DD5-854F-97B8-B5847AE2F2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5D1F07D-F2C1-4548-B9FD-6357FE2DA286}" type="slidenum">
              <a:rPr lang="en-US" altLang="en-US" smtClean="0"/>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FE0947B0-D415-EC4E-9ED7-F67D97B643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846E84A5-D00C-A546-A748-C2AC7820F4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31</a:t>
            </a:r>
            <a:endParaRPr lang="en-US" alt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We’ve </a:t>
            </a:r>
            <a:r>
              <a:rPr lang="en-US" sz="1200" kern="1200" dirty="0">
                <a:solidFill>
                  <a:schemeClr val="tx1"/>
                </a:solidFill>
                <a:effectLst/>
                <a:latin typeface="+mn-lt"/>
                <a:ea typeface="+mn-ea"/>
                <a:cs typeface="+mn-cs"/>
              </a:rPr>
              <a:t>focused on the importance of diagnosing challenges or problems you may be facing. However, you and your teams may be experiencing ‘problem fatigue’. The Appreciative Inquiry Tool can help overcome the negativity that comes from focusing solely on the problems.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image on the slide is</a:t>
            </a:r>
            <a:r>
              <a:rPr lang="en-US" sz="1200" kern="1200" baseline="0" dirty="0">
                <a:solidFill>
                  <a:schemeClr val="tx1"/>
                </a:solidFill>
                <a:effectLst/>
                <a:latin typeface="+mn-lt"/>
                <a:ea typeface="+mn-ea"/>
                <a:cs typeface="+mn-cs"/>
              </a:rPr>
              <a:t> representative of what the Appreciative inquiry process entails: first defining the goal, then discovering what works, dreaming about what could be, designing around the practicalities, and delivering on the dreams.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Adaptive </a:t>
            </a:r>
            <a:r>
              <a:rPr lang="en-US" sz="1200" kern="1200" dirty="0">
                <a:solidFill>
                  <a:schemeClr val="tx1"/>
                </a:solidFill>
                <a:effectLst/>
                <a:latin typeface="+mn-lt"/>
                <a:ea typeface="+mn-ea"/>
                <a:cs typeface="+mn-cs"/>
              </a:rPr>
              <a:t>challenges often require envisioning what an organization and service system will look like to best meet changing client needs. This tool helps you, your team and stakeholders to appreciate what is working well and to build a shared vision for new innovative directions, goals and plans based on your strengths.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Family </a:t>
            </a:r>
            <a:r>
              <a:rPr lang="en-US" sz="1200" kern="1200" dirty="0">
                <a:solidFill>
                  <a:schemeClr val="tx1"/>
                </a:solidFill>
                <a:effectLst/>
                <a:latin typeface="+mn-lt"/>
                <a:ea typeface="+mn-ea"/>
                <a:cs typeface="+mn-cs"/>
              </a:rPr>
              <a:t>planning organizations have used the Appreciative Inquiry tool with external partners and internal team members.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For </a:t>
            </a:r>
            <a:r>
              <a:rPr lang="en-US" sz="1200" kern="1200" dirty="0">
                <a:solidFill>
                  <a:schemeClr val="tx1"/>
                </a:solidFill>
                <a:effectLst/>
                <a:latin typeface="+mn-lt"/>
                <a:ea typeface="+mn-ea"/>
                <a:cs typeface="+mn-cs"/>
              </a:rPr>
              <a:t>example, a Title X clinic staff member who is responsible for coordinating with community partner agencies used Appreciative Inquiry to overcome partners’ negative perceptions around family planning and to work toward a common vision for patient health and well-being in their community.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Within </a:t>
            </a:r>
            <a:r>
              <a:rPr lang="en-US" sz="1200" kern="1200" dirty="0">
                <a:solidFill>
                  <a:schemeClr val="tx1"/>
                </a:solidFill>
                <a:effectLst/>
                <a:latin typeface="+mn-lt"/>
                <a:ea typeface="+mn-ea"/>
                <a:cs typeface="+mn-cs"/>
              </a:rPr>
              <a:t>another Title X grantee agency, team members used Appreciative Inquiry to become more energized about their vision for success despite persistence problems and bureaucratic obstacles to implementing their program. By discussing what has worked well in the past and dreaming together about an ideal future, they were able to identify action steps that they believe will help them to achieve breakthrough program results</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92164" name="Slide Number Placeholder 3">
            <a:extLst>
              <a:ext uri="{FF2B5EF4-FFF2-40B4-BE49-F238E27FC236}">
                <a16:creationId xmlns:a16="http://schemas.microsoft.com/office/drawing/2014/main" id="{DBDE0613-5385-2B41-989A-40F1C36F03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9621A5E-ACF7-2845-9503-199828683672}" type="slidenum">
              <a:rPr lang="en-US" altLang="en-US" smtClean="0"/>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BF71FEDC-508E-F04D-88D8-C354E4A17B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FA7B2C05-CFD1-0F4D-9A1C-DA74E9F3BF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32</a:t>
            </a:r>
            <a:endParaRPr lang="en-US" alt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As </a:t>
            </a:r>
            <a:r>
              <a:rPr lang="en-US" sz="1200" kern="1200" dirty="0">
                <a:solidFill>
                  <a:schemeClr val="tx1"/>
                </a:solidFill>
                <a:effectLst/>
                <a:latin typeface="+mn-lt"/>
                <a:ea typeface="+mn-ea"/>
                <a:cs typeface="+mn-cs"/>
              </a:rPr>
              <a:t>the saying goes, “If you’re not part of the solution, you are part of the problem.”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Improvement Boards are a way to engage staff in being part of the solution. This tool helps empower staff at all levels, especially frontline staff, to identify and come to agreement on needed changes and take ownership for implementing solutions.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image on the slide is an example </a:t>
            </a:r>
            <a:r>
              <a:rPr lang="en-US" sz="1200" kern="1200" baseline="0" dirty="0" smtClean="0">
                <a:solidFill>
                  <a:schemeClr val="tx1"/>
                </a:solidFill>
                <a:effectLst/>
                <a:latin typeface="+mn-lt"/>
                <a:ea typeface="+mn-ea"/>
                <a:cs typeface="+mn-cs"/>
              </a:rPr>
              <a:t>Improvement Board </a:t>
            </a:r>
            <a:r>
              <a:rPr lang="en-US" sz="1200" kern="1200" baseline="0" dirty="0">
                <a:solidFill>
                  <a:schemeClr val="tx1"/>
                </a:solidFill>
                <a:effectLst/>
                <a:latin typeface="+mn-lt"/>
                <a:ea typeface="+mn-ea"/>
                <a:cs typeface="+mn-cs"/>
              </a:rPr>
              <a:t>that begins with a section for employees to write ideas related to a certain goal. </a:t>
            </a:r>
            <a:endParaRPr lang="en-US" sz="1200"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The </a:t>
            </a:r>
            <a:r>
              <a:rPr lang="en-US" sz="1200" kern="1200" baseline="0" dirty="0">
                <a:solidFill>
                  <a:schemeClr val="tx1"/>
                </a:solidFill>
                <a:effectLst/>
                <a:latin typeface="+mn-lt"/>
                <a:ea typeface="+mn-ea"/>
                <a:cs typeface="+mn-cs"/>
              </a:rPr>
              <a:t>group meets together to decide which ideas to implement and moves these into the launched section. </a:t>
            </a:r>
            <a:endParaRPr lang="en-US" sz="1200"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The </a:t>
            </a:r>
            <a:r>
              <a:rPr lang="en-US" sz="1200" kern="1200" baseline="0" dirty="0">
                <a:solidFill>
                  <a:schemeClr val="tx1"/>
                </a:solidFill>
                <a:effectLst/>
                <a:latin typeface="+mn-lt"/>
                <a:ea typeface="+mn-ea"/>
                <a:cs typeface="+mn-cs"/>
              </a:rPr>
              <a:t>ideas requiring further discussion or approval are sent to the parking lot. </a:t>
            </a:r>
            <a:endParaRPr lang="en-US" sz="1200"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If </a:t>
            </a:r>
            <a:r>
              <a:rPr lang="en-US" sz="1200" kern="1200" baseline="0" dirty="0">
                <a:solidFill>
                  <a:schemeClr val="tx1"/>
                </a:solidFill>
                <a:effectLst/>
                <a:latin typeface="+mn-lt"/>
                <a:ea typeface="+mn-ea"/>
                <a:cs typeface="+mn-cs"/>
              </a:rPr>
              <a:t>launched ideas are successful, the group writes what was successful about the idea and then what are the progress/ benefits of that idea related to the goal.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Improvement Board is be placed in a convenient location, so staff are able to monitor progress on improvement ideas and celebrate successes on a regular basis. </a:t>
            </a:r>
          </a:p>
        </p:txBody>
      </p:sp>
      <p:sp>
        <p:nvSpPr>
          <p:cNvPr id="94212" name="Slide Number Placeholder 3">
            <a:extLst>
              <a:ext uri="{FF2B5EF4-FFF2-40B4-BE49-F238E27FC236}">
                <a16:creationId xmlns:a16="http://schemas.microsoft.com/office/drawing/2014/main" id="{FB7F4A0B-32EB-6345-B213-257F474913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8A46754-9CE8-5B4C-A9D5-CFA8B4E276A8}" type="slidenum">
              <a:rPr lang="en-US" altLang="en-US" smtClean="0"/>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CF67148F-EFFD-9F41-BDBC-D4CC1D526A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F7238969-48AA-A94C-BC6E-F3DA1586A9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33</a:t>
            </a:r>
            <a:endParaRPr lang="en-US" altLang="en-US"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In </a:t>
            </a:r>
            <a:r>
              <a:rPr lang="en-US" altLang="en-US" dirty="0"/>
              <a:t>this section we will discuss </a:t>
            </a:r>
            <a:r>
              <a:rPr lang="en-US" altLang="en-US" sz="1200" dirty="0"/>
              <a:t>how a Title X grantee used adaptive leadership skills and tools to address a complex family planning challenge</a:t>
            </a:r>
            <a:r>
              <a:rPr lang="en-US" altLang="en-US" sz="1200" dirty="0" smtClean="0"/>
              <a:t>.</a:t>
            </a:r>
            <a:endParaRPr lang="en-US" altLang="en-US" sz="1200" dirty="0"/>
          </a:p>
        </p:txBody>
      </p:sp>
      <p:sp>
        <p:nvSpPr>
          <p:cNvPr id="88068" name="Slide Number Placeholder 3">
            <a:extLst>
              <a:ext uri="{FF2B5EF4-FFF2-40B4-BE49-F238E27FC236}">
                <a16:creationId xmlns:a16="http://schemas.microsoft.com/office/drawing/2014/main" id="{948D5B87-63BA-2341-8CA3-50F943F5EA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5A27692-FBE1-DE47-A1CD-6796777DBAC7}" type="slidenum">
              <a:rPr lang="en-US" altLang="en-US" smtClean="0"/>
              <a:pPr/>
              <a:t>33</a:t>
            </a:fld>
            <a:endParaRPr lang="en-US" altLang="en-US"/>
          </a:p>
        </p:txBody>
      </p:sp>
    </p:spTree>
    <p:extLst>
      <p:ext uri="{BB962C8B-B14F-4D97-AF65-F5344CB8AC3E}">
        <p14:creationId xmlns:p14="http://schemas.microsoft.com/office/powerpoint/2010/main" val="10284427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34</a:t>
            </a:r>
            <a:endParaRPr lang="en-US" altLang="en-US"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Now </a:t>
            </a:r>
            <a:r>
              <a:rPr lang="en-US" altLang="en-US" dirty="0"/>
              <a:t>we would like to discuss how Title X grantees used adaptive leadership skills and tools to address</a:t>
            </a:r>
            <a:r>
              <a:rPr lang="en-US" altLang="en-US" baseline="0" dirty="0"/>
              <a:t> complex challenges in their family planning networks. </a:t>
            </a:r>
            <a:endParaRPr lang="en-US" altLang="en-US" baseline="0"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aseline="0" dirty="0" smtClean="0"/>
              <a:t>On </a:t>
            </a:r>
            <a:r>
              <a:rPr lang="en-US" altLang="en-US" baseline="0" dirty="0"/>
              <a:t>the map you can see the states where FPNTC provided coaching to Title X grantees to build their leadership capacity. Coaching was a collaborative process in which grantees and FPNTC coaches discussed a challenge their network was facing and then brought teams together to work through adaptive leadership tools to address the challenge</a:t>
            </a:r>
            <a:r>
              <a:rPr lang="en-US" altLang="en-US" baseline="0" dirty="0" smtClean="0"/>
              <a:t>.</a:t>
            </a:r>
            <a:endParaRPr lang="en-US" altLang="en-US" baseline="0" dirty="0"/>
          </a:p>
        </p:txBody>
      </p:sp>
      <p:sp>
        <p:nvSpPr>
          <p:cNvPr id="4" name="Slide Number Placeholder 3"/>
          <p:cNvSpPr>
            <a:spLocks noGrp="1"/>
          </p:cNvSpPr>
          <p:nvPr>
            <p:ph type="sldNum" sz="quarter" idx="10"/>
          </p:nvPr>
        </p:nvSpPr>
        <p:spPr/>
        <p:txBody>
          <a:bodyPr/>
          <a:lstStyle/>
          <a:p>
            <a:pPr>
              <a:defRPr/>
            </a:pPr>
            <a:fld id="{090FB630-F720-9140-8AE0-4F4DBED54F55}" type="slidenum">
              <a:rPr lang="en-US" smtClean="0"/>
              <a:pPr>
                <a:defRPr/>
              </a:pPr>
              <a:t>34</a:t>
            </a:fld>
            <a:endParaRPr lang="en-US"/>
          </a:p>
        </p:txBody>
      </p:sp>
    </p:spTree>
    <p:extLst>
      <p:ext uri="{BB962C8B-B14F-4D97-AF65-F5344CB8AC3E}">
        <p14:creationId xmlns:p14="http://schemas.microsoft.com/office/powerpoint/2010/main" val="41183060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35</a:t>
            </a:r>
            <a:endParaRPr lang="en-US" altLang="en-US" dirty="0" smtClean="0"/>
          </a:p>
          <a:p>
            <a:pPr marL="171450" indent="-171450">
              <a:buFont typeface="Arial" panose="020B0604020202020204" pitchFamily="34" charset="0"/>
              <a:buChar char="•"/>
            </a:pPr>
            <a:r>
              <a:rPr lang="en-US" altLang="en-US" baseline="0" dirty="0" smtClean="0"/>
              <a:t>Many </a:t>
            </a:r>
            <a:r>
              <a:rPr lang="en-US" altLang="en-US" baseline="0" dirty="0"/>
              <a:t>Title X grantees found the adaptive leadership capacity building to be a useful exercise.</a:t>
            </a:r>
          </a:p>
          <a:p>
            <a:pPr marL="171450" indent="-171450">
              <a:buFont typeface="Arial" panose="020B0604020202020204" pitchFamily="34" charset="0"/>
              <a:buChar char="•"/>
            </a:pPr>
            <a:r>
              <a:rPr lang="en-US" altLang="en-US" baseline="0" dirty="0"/>
              <a:t>One said they were able to voice chronic issues they were having on their team that prevented good work from being done. </a:t>
            </a:r>
          </a:p>
          <a:p>
            <a:pPr marL="171450" indent="-171450">
              <a:buFont typeface="Arial" panose="020B0604020202020204" pitchFamily="34" charset="0"/>
              <a:buChar char="•"/>
            </a:pPr>
            <a:r>
              <a:rPr lang="en-US" altLang="en-US" baseline="0" dirty="0"/>
              <a:t>Another said that they often rush through the decision making process rather than examine it and try to resolve underlying issues. </a:t>
            </a:r>
          </a:p>
          <a:p>
            <a:pPr marL="171450" indent="-171450">
              <a:buFont typeface="Arial" panose="020B0604020202020204" pitchFamily="34" charset="0"/>
              <a:buChar char="•"/>
            </a:pPr>
            <a:r>
              <a:rPr lang="en-US" altLang="en-US" baseline="0" dirty="0"/>
              <a:t>And a third said they planned to use all of the adaptive leadership tools presented to improve the quality of their work and to strategically use limited resources</a:t>
            </a:r>
            <a:r>
              <a:rPr lang="en-US" altLang="en-US" baseline="0" dirty="0" smtClean="0"/>
              <a:t>.</a:t>
            </a:r>
            <a:endParaRPr lang="en-US" altLang="en-US" baseline="0" dirty="0"/>
          </a:p>
        </p:txBody>
      </p:sp>
      <p:sp>
        <p:nvSpPr>
          <p:cNvPr id="4" name="Slide Number Placeholder 3"/>
          <p:cNvSpPr>
            <a:spLocks noGrp="1"/>
          </p:cNvSpPr>
          <p:nvPr>
            <p:ph type="sldNum" sz="quarter" idx="10"/>
          </p:nvPr>
        </p:nvSpPr>
        <p:spPr/>
        <p:txBody>
          <a:bodyPr/>
          <a:lstStyle/>
          <a:p>
            <a:pPr>
              <a:defRPr/>
            </a:pPr>
            <a:fld id="{090FB630-F720-9140-8AE0-4F4DBED54F55}" type="slidenum">
              <a:rPr lang="en-US" smtClean="0"/>
              <a:pPr>
                <a:defRPr/>
              </a:pPr>
              <a:t>35</a:t>
            </a:fld>
            <a:endParaRPr lang="en-US"/>
          </a:p>
        </p:txBody>
      </p:sp>
    </p:spTree>
    <p:extLst>
      <p:ext uri="{BB962C8B-B14F-4D97-AF65-F5344CB8AC3E}">
        <p14:creationId xmlns:p14="http://schemas.microsoft.com/office/powerpoint/2010/main" val="2391908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36</a:t>
            </a:r>
            <a:endParaRPr lang="en-US" altLang="en-US" baseline="0" dirty="0"/>
          </a:p>
          <a:p>
            <a:pPr marL="171450" indent="-171450">
              <a:buFont typeface="Arial" panose="020B0604020202020204" pitchFamily="34" charset="0"/>
              <a:buChar char="•"/>
            </a:pPr>
            <a:r>
              <a:rPr lang="en-US" altLang="en-US" baseline="0" dirty="0"/>
              <a:t>One example of Adaptive Leadership approaches is that in July of 2018, </a:t>
            </a:r>
            <a:r>
              <a:rPr lang="en-US" altLang="en-US" baseline="0" dirty="0" smtClean="0"/>
              <a:t>the </a:t>
            </a:r>
            <a:r>
              <a:rPr lang="en-US" altLang="en-US" baseline="0" dirty="0"/>
              <a:t>FPNTC provided tailored coaching to </a:t>
            </a:r>
            <a:r>
              <a:rPr lang="en-US" altLang="en-US" baseline="0" dirty="0" smtClean="0"/>
              <a:t>the </a:t>
            </a:r>
            <a:r>
              <a:rPr lang="en-US" altLang="en-US" baseline="0" dirty="0"/>
              <a:t>Louisiana Department of Health and </a:t>
            </a:r>
            <a:r>
              <a:rPr lang="en-US" altLang="en-US" baseline="0" dirty="0" smtClean="0"/>
              <a:t>Hospitals (LADOH), </a:t>
            </a:r>
            <a:r>
              <a:rPr lang="en-US" altLang="en-US" baseline="0" dirty="0"/>
              <a:t>a Title X grantee, to help build adaptive leadership capacity around improving their strategic planning processes. </a:t>
            </a:r>
            <a:endParaRPr lang="en-US" dirty="0"/>
          </a:p>
          <a:p>
            <a:pPr marL="171450" indent="-171450">
              <a:buFont typeface="Arial" panose="020B0604020202020204" pitchFamily="34" charset="0"/>
              <a:buChar char="•"/>
            </a:pPr>
            <a:r>
              <a:rPr lang="en-US" altLang="en-US" baseline="0" dirty="0" smtClean="0"/>
              <a:t>The LADOH </a:t>
            </a:r>
            <a:r>
              <a:rPr lang="en-US" altLang="en-US" baseline="0" dirty="0"/>
              <a:t>first used the Cause and Effect Diagram to examine reasons why they have been unable to achieve a common understanding of strategic actions needed and development of actionable plans. </a:t>
            </a:r>
            <a:endParaRPr lang="en-US" altLang="en-US" baseline="0" dirty="0" smtClean="0"/>
          </a:p>
          <a:p>
            <a:pPr marL="171450" indent="-171450">
              <a:buFont typeface="Arial" panose="020B0604020202020204" pitchFamily="34" charset="0"/>
              <a:buChar char="•"/>
            </a:pPr>
            <a:r>
              <a:rPr lang="en-US" altLang="en-US" baseline="0" dirty="0" smtClean="0"/>
              <a:t>This </a:t>
            </a:r>
            <a:r>
              <a:rPr lang="en-US" altLang="en-US" baseline="0" dirty="0"/>
              <a:t>problem-solving tool helped </a:t>
            </a:r>
            <a:r>
              <a:rPr lang="en-US" altLang="en-US" baseline="0" dirty="0" smtClean="0"/>
              <a:t>LADOH </a:t>
            </a:r>
            <a:r>
              <a:rPr lang="en-US" altLang="en-US" baseline="0" dirty="0"/>
              <a:t>to identify, graphically display and see the relationships between the potential root causes of their problem in three key </a:t>
            </a:r>
            <a:r>
              <a:rPr lang="en-US" altLang="en-US" baseline="0" dirty="0" smtClean="0"/>
              <a:t>categories.</a:t>
            </a:r>
            <a:endParaRPr lang="en-US" altLang="en-US" b="0" baseline="0" dirty="0"/>
          </a:p>
        </p:txBody>
      </p:sp>
      <p:sp>
        <p:nvSpPr>
          <p:cNvPr id="4" name="Slide Number Placeholder 3"/>
          <p:cNvSpPr>
            <a:spLocks noGrp="1"/>
          </p:cNvSpPr>
          <p:nvPr>
            <p:ph type="sldNum" sz="quarter" idx="10"/>
          </p:nvPr>
        </p:nvSpPr>
        <p:spPr/>
        <p:txBody>
          <a:bodyPr/>
          <a:lstStyle/>
          <a:p>
            <a:pPr>
              <a:defRPr/>
            </a:pPr>
            <a:fld id="{090FB630-F720-9140-8AE0-4F4DBED54F55}" type="slidenum">
              <a:rPr lang="en-US" smtClean="0"/>
              <a:pPr>
                <a:defRPr/>
              </a:pPr>
              <a:t>36</a:t>
            </a:fld>
            <a:endParaRPr lang="en-US"/>
          </a:p>
        </p:txBody>
      </p:sp>
    </p:spTree>
    <p:extLst>
      <p:ext uri="{BB962C8B-B14F-4D97-AF65-F5344CB8AC3E}">
        <p14:creationId xmlns:p14="http://schemas.microsoft.com/office/powerpoint/2010/main" val="19347844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37</a:t>
            </a:r>
            <a:endParaRPr lang="en-US" altLang="en-US"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aseline="0" dirty="0" smtClean="0"/>
              <a:t>Examples </a:t>
            </a:r>
            <a:r>
              <a:rPr lang="en-US" altLang="en-US" baseline="0" dirty="0"/>
              <a:t>of root causes that the Louisiana team identified </a:t>
            </a:r>
            <a:r>
              <a:rPr lang="en-US" altLang="en-US" baseline="0" dirty="0" smtClean="0"/>
              <a:t>included </a:t>
            </a:r>
            <a:r>
              <a:rPr lang="en-US" altLang="en-US" b="1" baseline="0" dirty="0" smtClean="0"/>
              <a:t>staff’s </a:t>
            </a:r>
            <a:r>
              <a:rPr lang="en-US" altLang="en-US" b="1" baseline="0" dirty="0"/>
              <a:t>lack of awareness about evidence supporting strategies</a:t>
            </a:r>
            <a:r>
              <a:rPr lang="en-US" altLang="en-US" b="0" baseline="0" dirty="0"/>
              <a:t> and </a:t>
            </a:r>
            <a:r>
              <a:rPr lang="en-US" altLang="en-US" baseline="0" dirty="0"/>
              <a:t>underlying issues related to resources such as </a:t>
            </a:r>
            <a:r>
              <a:rPr lang="en-US" altLang="en-US" b="1" baseline="0" dirty="0"/>
              <a:t>community perceptions about inequitable resource allocation between urban and rural sites</a:t>
            </a:r>
            <a:r>
              <a:rPr lang="en-US" altLang="en-US" b="0" baseline="0" dirty="0"/>
              <a:t>, and </a:t>
            </a:r>
            <a:r>
              <a:rPr lang="en-US" altLang="en-US" b="1" baseline="0" dirty="0"/>
              <a:t>inadequate community input </a:t>
            </a:r>
            <a:r>
              <a:rPr lang="en-US" altLang="en-US" b="0" baseline="0" dirty="0"/>
              <a:t>into priorities</a:t>
            </a:r>
            <a:r>
              <a:rPr lang="en-US" altLang="en-US" b="0" baseline="0" dirty="0" smtClean="0"/>
              <a:t>.</a:t>
            </a:r>
            <a:endParaRPr lang="en-US" altLang="en-US" baseline="0" dirty="0"/>
          </a:p>
        </p:txBody>
      </p:sp>
      <p:sp>
        <p:nvSpPr>
          <p:cNvPr id="4" name="Slide Number Placeholder 3"/>
          <p:cNvSpPr>
            <a:spLocks noGrp="1"/>
          </p:cNvSpPr>
          <p:nvPr>
            <p:ph type="sldNum" sz="quarter" idx="10"/>
          </p:nvPr>
        </p:nvSpPr>
        <p:spPr/>
        <p:txBody>
          <a:bodyPr/>
          <a:lstStyle/>
          <a:p>
            <a:pPr>
              <a:defRPr/>
            </a:pPr>
            <a:fld id="{090FB630-F720-9140-8AE0-4F4DBED54F55}" type="slidenum">
              <a:rPr lang="en-US" smtClean="0"/>
              <a:pPr>
                <a:defRPr/>
              </a:pPr>
              <a:t>37</a:t>
            </a:fld>
            <a:endParaRPr lang="en-US"/>
          </a:p>
        </p:txBody>
      </p:sp>
    </p:spTree>
    <p:extLst>
      <p:ext uri="{BB962C8B-B14F-4D97-AF65-F5344CB8AC3E}">
        <p14:creationId xmlns:p14="http://schemas.microsoft.com/office/powerpoint/2010/main" val="2482749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38</a:t>
            </a:r>
            <a:endParaRPr lang="en-US" altLang="en-US"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aseline="0" dirty="0" smtClean="0"/>
              <a:t>With </a:t>
            </a:r>
            <a:r>
              <a:rPr lang="en-US" altLang="en-US" baseline="0" dirty="0"/>
              <a:t>a better understanding of the root causes for not achieving common understanding of strategic actions needed, the group proceeded to use the Agreement and Certainty Matrix to help identify the technical and adaptive elements of their root causes. </a:t>
            </a:r>
            <a:endParaRPr lang="en-US" altLang="en-US" baseline="0"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aseline="0" dirty="0" smtClean="0"/>
              <a:t>For </a:t>
            </a:r>
            <a:r>
              <a:rPr lang="en-US" altLang="en-US" baseline="0" dirty="0"/>
              <a:t>example, using the Agreement and Certainty Matrix, the Louisiana staff were certain and in agreement that </a:t>
            </a:r>
            <a:r>
              <a:rPr lang="en-US" altLang="en-US" b="1" baseline="0" dirty="0"/>
              <a:t>lack of awareness about the evidence supporting strategies </a:t>
            </a:r>
            <a:r>
              <a:rPr lang="en-US" altLang="en-US" b="0" baseline="0" dirty="0"/>
              <a:t>was a cause for not achieving common understanding of needed strategies, and therefore was a straightforward technical issue.</a:t>
            </a:r>
            <a:r>
              <a:rPr lang="en-US" altLang="en-US" baseline="0" dirty="0"/>
              <a:t> </a:t>
            </a:r>
            <a:endParaRPr lang="en-US" altLang="en-US" baseline="0"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1" baseline="0" dirty="0" smtClean="0"/>
              <a:t>Community </a:t>
            </a:r>
            <a:r>
              <a:rPr lang="en-US" altLang="en-US" b="1" baseline="0" dirty="0"/>
              <a:t>perceptions about resource allocation and inadequate community input were identified as complex, adaptive problems.</a:t>
            </a:r>
            <a:r>
              <a:rPr lang="en-US" altLang="en-US" b="0" baseline="0" dirty="0"/>
              <a:t> </a:t>
            </a:r>
          </a:p>
          <a:p>
            <a:pPr marL="171450" indent="-171450">
              <a:buFont typeface="Arial" panose="020B0604020202020204" pitchFamily="34" charset="0"/>
              <a:buChar char="•"/>
            </a:pPr>
            <a:r>
              <a:rPr lang="en-US" altLang="en-US" b="0" dirty="0" smtClean="0"/>
              <a:t>While </a:t>
            </a:r>
            <a:r>
              <a:rPr lang="en-US" altLang="en-US" b="0" dirty="0"/>
              <a:t>there was agreement and certainty that this problem contributed to not achieving common understanding of strategic actions needed, staff were uncertain about the best way to address community perceptions and input to their strategic planning process.  </a:t>
            </a:r>
            <a:endParaRPr lang="en-US" altLang="en-US" b="0" dirty="0" smtClean="0"/>
          </a:p>
          <a:p>
            <a:pPr marL="171450" indent="-171450">
              <a:buFont typeface="Arial" panose="020B0604020202020204" pitchFamily="34" charset="0"/>
              <a:buChar char="•"/>
            </a:pPr>
            <a:r>
              <a:rPr lang="en-US" altLang="en-US" b="0" dirty="0" smtClean="0"/>
              <a:t>Once </a:t>
            </a:r>
            <a:r>
              <a:rPr lang="en-US" altLang="en-US" b="0" dirty="0"/>
              <a:t>the team categorized the</a:t>
            </a:r>
            <a:r>
              <a:rPr lang="en-US" altLang="en-US" b="0" baseline="0" dirty="0"/>
              <a:t> challenges as technical or adaptive, they followed guidance from the Agreement and Certainty Matrix to find an appropriate solution</a:t>
            </a:r>
            <a:r>
              <a:rPr lang="en-US" altLang="en-US" b="0" baseline="0" dirty="0" smtClean="0"/>
              <a:t>.</a:t>
            </a:r>
            <a:endParaRPr lang="en-US" altLang="en-US" b="0" baseline="0" dirty="0"/>
          </a:p>
        </p:txBody>
      </p:sp>
      <p:sp>
        <p:nvSpPr>
          <p:cNvPr id="4" name="Slide Number Placeholder 3"/>
          <p:cNvSpPr>
            <a:spLocks noGrp="1"/>
          </p:cNvSpPr>
          <p:nvPr>
            <p:ph type="sldNum" sz="quarter" idx="10"/>
          </p:nvPr>
        </p:nvSpPr>
        <p:spPr/>
        <p:txBody>
          <a:bodyPr/>
          <a:lstStyle/>
          <a:p>
            <a:pPr>
              <a:defRPr/>
            </a:pPr>
            <a:fld id="{090FB630-F720-9140-8AE0-4F4DBED54F55}" type="slidenum">
              <a:rPr lang="en-US" smtClean="0"/>
              <a:pPr>
                <a:defRPr/>
              </a:pPr>
              <a:t>38</a:t>
            </a:fld>
            <a:endParaRPr lang="en-US"/>
          </a:p>
        </p:txBody>
      </p:sp>
    </p:spTree>
    <p:extLst>
      <p:ext uri="{BB962C8B-B14F-4D97-AF65-F5344CB8AC3E}">
        <p14:creationId xmlns:p14="http://schemas.microsoft.com/office/powerpoint/2010/main" val="2509638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39</a:t>
            </a:r>
            <a:endParaRPr lang="en-US" altLang="en-US" dirty="0" smtClean="0"/>
          </a:p>
          <a:p>
            <a:pPr marL="171450" indent="-171450">
              <a:buFont typeface="Arial" panose="020B0604020202020204" pitchFamily="34" charset="0"/>
              <a:buChar char="•"/>
            </a:pPr>
            <a:r>
              <a:rPr lang="en-US" altLang="en-US" b="0" baseline="0" dirty="0" smtClean="0"/>
              <a:t>The </a:t>
            </a:r>
            <a:r>
              <a:rPr lang="en-US" altLang="en-US" b="0" baseline="0" dirty="0"/>
              <a:t>staff identified the </a:t>
            </a:r>
            <a:r>
              <a:rPr lang="en-US" altLang="en-US" b="1" baseline="0" dirty="0"/>
              <a:t>convene</a:t>
            </a:r>
            <a:r>
              <a:rPr lang="en-US" altLang="en-US" b="0" baseline="0" dirty="0"/>
              <a:t> approach for including community partners early in the strategic planning process to give voice to their priority needs and get input on potential strategies.  </a:t>
            </a:r>
            <a:endParaRPr lang="en-US" altLang="en-US" b="0" baseline="0" dirty="0" smtClean="0"/>
          </a:p>
          <a:p>
            <a:pPr marL="171450" indent="-171450">
              <a:buFont typeface="Arial" panose="020B0604020202020204" pitchFamily="34" charset="0"/>
              <a:buChar char="•"/>
            </a:pPr>
            <a:r>
              <a:rPr lang="en-US" altLang="en-US" b="0" baseline="0" dirty="0" smtClean="0"/>
              <a:t>Staff </a:t>
            </a:r>
            <a:r>
              <a:rPr lang="en-US" altLang="en-US" b="0" baseline="0" dirty="0"/>
              <a:t>identified the </a:t>
            </a:r>
            <a:r>
              <a:rPr lang="en-US" altLang="en-US" b="1" baseline="0" dirty="0"/>
              <a:t>convene and intervene </a:t>
            </a:r>
            <a:r>
              <a:rPr lang="en-US" altLang="en-US" b="0" baseline="0" dirty="0"/>
              <a:t>approach to bring community stakeholders together, to develop scenarios that would guide the organization’s resource allocation during strategic planning and increase community ownership and buy-in to strategies and their implementation. </a:t>
            </a:r>
          </a:p>
          <a:p>
            <a:pPr marL="171450" indent="-171450">
              <a:buFont typeface="Arial" panose="020B0604020202020204" pitchFamily="34" charset="0"/>
              <a:buChar char="•"/>
            </a:pPr>
            <a:r>
              <a:rPr lang="en-US" altLang="en-US" b="0" dirty="0" smtClean="0"/>
              <a:t>Overall</a:t>
            </a:r>
            <a:r>
              <a:rPr lang="en-US" altLang="en-US" b="0" dirty="0"/>
              <a:t>, Louisiana</a:t>
            </a:r>
            <a:r>
              <a:rPr lang="en-US" altLang="en-US" b="0" baseline="0" dirty="0"/>
              <a:t> Department of Health and Hospitals staff was able to better understand the complexity of issues and identify ways to improve their strategic and programmatic planning overall. </a:t>
            </a:r>
            <a:endParaRPr lang="en-US" altLang="en-US" b="0" baseline="0" dirty="0" smtClean="0"/>
          </a:p>
          <a:p>
            <a:pPr marL="171450" indent="-171450">
              <a:buFont typeface="Arial" panose="020B0604020202020204" pitchFamily="34" charset="0"/>
              <a:buChar char="•"/>
            </a:pPr>
            <a:r>
              <a:rPr lang="en-US" altLang="en-US" b="0" baseline="0" dirty="0" smtClean="0"/>
              <a:t>Increasing </a:t>
            </a:r>
            <a:r>
              <a:rPr lang="en-US" altLang="en-US" b="0" baseline="0" dirty="0"/>
              <a:t>the adaptive leadership capacity of staff helped them to understand the underlying causes of their problem, identify how to address the technical and adaptive components of their problem and identify appropriate approaches for addressing their challenge.  </a:t>
            </a:r>
            <a:endParaRPr lang="en-US" altLang="en-US" b="0" baseline="0" dirty="0" smtClean="0"/>
          </a:p>
          <a:p>
            <a:pPr marL="171450" indent="-171450">
              <a:buFont typeface="Arial" panose="020B0604020202020204" pitchFamily="34" charset="0"/>
              <a:buChar char="•"/>
            </a:pPr>
            <a:r>
              <a:rPr lang="en-US" altLang="en-US" b="0" baseline="0" dirty="0" smtClean="0"/>
              <a:t>These </a:t>
            </a:r>
            <a:r>
              <a:rPr lang="en-US" altLang="en-US" b="0" baseline="0" dirty="0"/>
              <a:t>skills will not only improve their strategic planning processes, but also to improve other change efforts. </a:t>
            </a:r>
            <a:endParaRPr lang="en-US" dirty="0"/>
          </a:p>
        </p:txBody>
      </p:sp>
      <p:sp>
        <p:nvSpPr>
          <p:cNvPr id="4" name="Slide Number Placeholder 3"/>
          <p:cNvSpPr>
            <a:spLocks noGrp="1"/>
          </p:cNvSpPr>
          <p:nvPr>
            <p:ph type="sldNum" sz="quarter" idx="10"/>
          </p:nvPr>
        </p:nvSpPr>
        <p:spPr/>
        <p:txBody>
          <a:bodyPr/>
          <a:lstStyle/>
          <a:p>
            <a:pPr>
              <a:defRPr/>
            </a:pPr>
            <a:fld id="{090FB630-F720-9140-8AE0-4F4DBED54F55}" type="slidenum">
              <a:rPr lang="en-US" smtClean="0"/>
              <a:pPr>
                <a:defRPr/>
              </a:pPr>
              <a:t>39</a:t>
            </a:fld>
            <a:endParaRPr lang="en-US"/>
          </a:p>
        </p:txBody>
      </p:sp>
    </p:spTree>
    <p:extLst>
      <p:ext uri="{BB962C8B-B14F-4D97-AF65-F5344CB8AC3E}">
        <p14:creationId xmlns:p14="http://schemas.microsoft.com/office/powerpoint/2010/main" val="1458112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D996F798-910B-A142-AF48-885742AC87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F85516C7-CBFC-AA45-982D-242CAC3F3B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4</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When </a:t>
            </a:r>
            <a:r>
              <a:rPr lang="en-US" sz="1200" kern="1200" dirty="0">
                <a:solidFill>
                  <a:schemeClr val="tx1"/>
                </a:solidFill>
                <a:effectLst/>
                <a:latin typeface="+mn-lt"/>
                <a:ea typeface="+mn-ea"/>
                <a:cs typeface="+mn-cs"/>
              </a:rPr>
              <a:t>we refer to “leadership” we are often thinking of technical leadership – leadership that helps us to address challenges and to solve well-understood problems with clear, and agreed-upon solutions.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this webinar, we will discuss another element of leadership, which is adaptive leadership. </a:t>
            </a:r>
            <a:r>
              <a:rPr lang="en-US" altLang="en-US" dirty="0"/>
              <a:t>Adaptive leadership is the ability to manage change effectively in complex and uncertain environments where the causes of the problems or solutions are not well known. </a:t>
            </a:r>
          </a:p>
          <a:p>
            <a:pPr marL="171450" indent="-171450">
              <a:buFont typeface="Arial" panose="020B0604020202020204" pitchFamily="34" charset="0"/>
              <a:buChar char="•"/>
            </a:pPr>
            <a:r>
              <a:rPr lang="en-US" altLang="en-US" dirty="0" smtClean="0"/>
              <a:t>Adaptive </a:t>
            </a:r>
            <a:r>
              <a:rPr lang="en-US" altLang="en-US" dirty="0"/>
              <a:t>leadership can help you to better explore, define, and achieve agreement on complex challenges in your programs and to develop and implement potential solutions in the context of changing or uncertain circumstances</a:t>
            </a:r>
            <a:r>
              <a:rPr lang="en-US" altLang="en-US" dirty="0" smtClean="0"/>
              <a:t>.</a:t>
            </a:r>
            <a:endParaRPr lang="en-US" altLang="en-US" dirty="0"/>
          </a:p>
        </p:txBody>
      </p:sp>
      <p:sp>
        <p:nvSpPr>
          <p:cNvPr id="45060" name="Slide Number Placeholder 3">
            <a:extLst>
              <a:ext uri="{FF2B5EF4-FFF2-40B4-BE49-F238E27FC236}">
                <a16:creationId xmlns:a16="http://schemas.microsoft.com/office/drawing/2014/main" id="{D5972FB3-9FFD-3A4C-A098-061BC839BB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5A388EF-EBA9-1947-A54A-22409D760DB4}" type="slidenum">
              <a:rPr lang="en-US" altLang="en-US" smtClean="0"/>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578F5EA1-DEAB-2A4D-82B6-A021AA31C5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1995D1D0-3B03-BB40-80AE-0FAB97AE21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40</a:t>
            </a:r>
            <a:endParaRPr lang="en-US" alt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a:t>
            </a:r>
            <a:r>
              <a:rPr lang="en-US" sz="1200" kern="1200" dirty="0">
                <a:solidFill>
                  <a:schemeClr val="tx1"/>
                </a:solidFill>
                <a:effectLst/>
                <a:latin typeface="+mn-lt"/>
                <a:ea typeface="+mn-ea"/>
                <a:cs typeface="+mn-cs"/>
              </a:rPr>
              <a:t>you are a Title X grantee, you may be able to receive technical assistance and coaching through the FPNTC for a complex or persistent challenge you are grappling with.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You </a:t>
            </a:r>
            <a:r>
              <a:rPr lang="en-US" sz="1200" kern="1200" dirty="0">
                <a:solidFill>
                  <a:schemeClr val="tx1"/>
                </a:solidFill>
                <a:effectLst/>
                <a:latin typeface="+mn-lt"/>
                <a:ea typeface="+mn-ea"/>
                <a:cs typeface="+mn-cs"/>
              </a:rPr>
              <a:t>may request TA in the area of adaptive leadership,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 for</a:t>
            </a:r>
            <a:r>
              <a:rPr lang="en-US" sz="1200" kern="1200" baseline="0" dirty="0">
                <a:solidFill>
                  <a:schemeClr val="tx1"/>
                </a:solidFill>
                <a:effectLst/>
                <a:latin typeface="+mn-lt"/>
                <a:ea typeface="+mn-ea"/>
                <a:cs typeface="+mn-cs"/>
              </a:rPr>
              <a:t> any topic, </a:t>
            </a:r>
            <a:r>
              <a:rPr lang="en-US" sz="1200" kern="1200" dirty="0">
                <a:solidFill>
                  <a:schemeClr val="tx1"/>
                </a:solidFill>
                <a:effectLst/>
                <a:latin typeface="+mn-lt"/>
                <a:ea typeface="+mn-ea"/>
                <a:cs typeface="+mn-cs"/>
              </a:rPr>
              <a:t>by submitting a technical assistance request through the form located on the fpntc.org homepage.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You </a:t>
            </a:r>
            <a:r>
              <a:rPr lang="en-US" sz="1200" kern="1200" dirty="0">
                <a:solidFill>
                  <a:schemeClr val="tx1"/>
                </a:solidFill>
                <a:effectLst/>
                <a:latin typeface="+mn-lt"/>
                <a:ea typeface="+mn-ea"/>
                <a:cs typeface="+mn-cs"/>
              </a:rPr>
              <a:t>will find ‘adaptive leadership’ under the subcategory of ‘service system strengthening’, since adaptive leadership capacity is an essential component of a strong service system.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Only agencies that directly receive Title X funds from OPA are eligible for the tailored TA, but Title X subrecipient agencies may be able to work with their grantee agency to request tailored assistance for a wide range of topics</a:t>
            </a:r>
            <a:r>
              <a:rPr lang="en-US" sz="1200" kern="1200" baseline="0" dirty="0">
                <a:solidFill>
                  <a:schemeClr val="tx1"/>
                </a:solidFill>
                <a:effectLst/>
                <a:latin typeface="+mn-lt"/>
                <a:ea typeface="+mn-ea"/>
                <a:cs typeface="+mn-cs"/>
              </a:rPr>
              <a:t> – including adaptive leadership coaching</a:t>
            </a:r>
            <a:r>
              <a:rPr lang="en-US" sz="1200" kern="1200" dirty="0" smtClean="0">
                <a:solidFill>
                  <a:schemeClr val="tx1"/>
                </a:solidFill>
                <a:effectLst/>
                <a:latin typeface="+mn-lt"/>
                <a:ea typeface="+mn-ea"/>
                <a:cs typeface="+mn-cs"/>
              </a:rPr>
              <a:t>.</a:t>
            </a:r>
            <a:endParaRPr lang="en-US" altLang="en-US" dirty="0"/>
          </a:p>
        </p:txBody>
      </p:sp>
      <p:sp>
        <p:nvSpPr>
          <p:cNvPr id="100356" name="Slide Number Placeholder 3">
            <a:extLst>
              <a:ext uri="{FF2B5EF4-FFF2-40B4-BE49-F238E27FC236}">
                <a16:creationId xmlns:a16="http://schemas.microsoft.com/office/drawing/2014/main" id="{873243BA-24B0-DF49-B991-B075B1525A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BF99086-E388-0D45-B7F9-FBBEC28BBDA0}" type="slidenum">
              <a:rPr lang="en-US" altLang="en-US" smtClean="0"/>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B0352F77-2FB0-6C4D-98CA-D032004A37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6767C7D6-E9DE-9142-9C66-8D70609377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41</a:t>
            </a:r>
            <a:endParaRPr lang="en-US" altLang="en-US" dirty="0" smtClean="0"/>
          </a:p>
          <a:p>
            <a:pPr marL="171450" indent="-171450">
              <a:buFont typeface="Arial" panose="020B0604020202020204" pitchFamily="34" charset="0"/>
              <a:buChar char="•"/>
            </a:pPr>
            <a:r>
              <a:rPr lang="en-US" altLang="en-US" dirty="0" smtClean="0"/>
              <a:t>Now</a:t>
            </a:r>
            <a:r>
              <a:rPr lang="en-US" altLang="en-US" dirty="0"/>
              <a:t>, we will take your questions. Please use the chat feature to type in your questions to us. </a:t>
            </a:r>
          </a:p>
          <a:p>
            <a:endParaRPr lang="en-US" altLang="en-US" dirty="0"/>
          </a:p>
          <a:p>
            <a:r>
              <a:rPr lang="en-US" sz="1200" kern="1200" dirty="0">
                <a:solidFill>
                  <a:schemeClr val="tx1"/>
                </a:solidFill>
                <a:effectLst/>
                <a:latin typeface="+mn-lt"/>
                <a:ea typeface="+mn-ea"/>
                <a:cs typeface="+mn-cs"/>
              </a:rPr>
              <a:t>Plant questions if there are none:</a:t>
            </a:r>
          </a:p>
          <a:p>
            <a:r>
              <a:rPr lang="en-US" sz="1200" kern="1200" dirty="0">
                <a:solidFill>
                  <a:schemeClr val="tx1"/>
                </a:solidFill>
                <a:effectLst/>
                <a:latin typeface="+mn-lt"/>
                <a:ea typeface="+mn-ea"/>
                <a:cs typeface="+mn-cs"/>
              </a:rPr>
              <a:t>Plant questions:</a:t>
            </a:r>
          </a:p>
          <a:p>
            <a:r>
              <a:rPr lang="en-US" sz="1200" b="1" kern="1200" dirty="0">
                <a:solidFill>
                  <a:schemeClr val="tx1"/>
                </a:solidFill>
                <a:effectLst/>
                <a:latin typeface="+mn-lt"/>
                <a:ea typeface="+mn-ea"/>
                <a:cs typeface="+mn-cs"/>
              </a:rPr>
              <a:t>Q: I am not in a management role, how can I  influence my higher-ups to take time for using an approach based in adaptive leadership for addressing challenges ?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Some of the tools, like Improvement Boards, are designed to help you figure out what you can do within your realm of responsibility—you may find things you can do that don’t require management support. If you want to have a discussion with management about applying some adaptive approaches, try and think of a situation in which slowing down to think about the problem first before jumping to a solution would have been helpful. Adaptive leadership is about stepping back momentarily to examine the problem and figure out what approach really makes sense. Your management might buy-in to the idea of working to gain agreement and certainty.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Q: Can I use the adaptive leadership tools even if I am not sure my problem is  an 'adaptive problem'?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Many problems have both technical and adaptive components, through using the first 2 tools we discussed, the cause and effect diagram and the agreement and certainty matrix, you will have a better idea of which parts of your problem require technical approaches and which require adaptive approaches.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Q: Why is it called 'adaptive' leadership?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We are experiencing changes in our world and our family planning system. Adaptive leadership is about shifting ourselves, our agencies, our communities in relation to the changes occurring in order to thrive. We must build on our successes from the past while recognizing that what worked then, may not have the same results now. Change is the only constant</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102404" name="Slide Number Placeholder 3">
            <a:extLst>
              <a:ext uri="{FF2B5EF4-FFF2-40B4-BE49-F238E27FC236}">
                <a16:creationId xmlns:a16="http://schemas.microsoft.com/office/drawing/2014/main" id="{8ABF6232-7574-7A42-97DF-B8A8AE5107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CB9845B-2536-204E-97DC-173C7C57DA76}" type="slidenum">
              <a:rPr lang="en-US" altLang="en-US" smtClean="0"/>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7CE28550-BCCD-F44C-BCB6-3F4854C3DB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733A77DD-5765-4149-899F-889F48A2D9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42</a:t>
            </a:r>
            <a:endParaRPr lang="en-US" altLang="en-US" dirty="0" smtClean="0"/>
          </a:p>
          <a:p>
            <a:pPr marL="171450" indent="-171450">
              <a:buFont typeface="Arial" panose="020B0604020202020204" pitchFamily="34" charset="0"/>
              <a:buChar char="•"/>
            </a:pPr>
            <a:r>
              <a:rPr lang="en-US" altLang="en-US" dirty="0" smtClean="0"/>
              <a:t>If </a:t>
            </a:r>
            <a:r>
              <a:rPr lang="en-US" altLang="en-US" dirty="0"/>
              <a:t>you have additional questions please don’t hesitate to email </a:t>
            </a:r>
            <a:r>
              <a:rPr lang="en-US" altLang="en-US" dirty="0" smtClean="0"/>
              <a:t>the FPNTC </a:t>
            </a:r>
            <a:r>
              <a:rPr lang="en-US" altLang="en-US" dirty="0"/>
              <a:t>at </a:t>
            </a:r>
            <a:r>
              <a:rPr lang="en-US" altLang="en-US" dirty="0">
                <a:hlinkClick r:id="rId3"/>
              </a:rPr>
              <a:t>fpntc@jsi.com</a:t>
            </a:r>
            <a:r>
              <a:rPr lang="en-US" altLang="en-US" dirty="0" smtClean="0"/>
              <a:t>.</a:t>
            </a:r>
            <a:endParaRPr lang="en-US" altLang="en-US" dirty="0"/>
          </a:p>
        </p:txBody>
      </p:sp>
      <p:sp>
        <p:nvSpPr>
          <p:cNvPr id="104452" name="Slide Number Placeholder 3">
            <a:extLst>
              <a:ext uri="{FF2B5EF4-FFF2-40B4-BE49-F238E27FC236}">
                <a16:creationId xmlns:a16="http://schemas.microsoft.com/office/drawing/2014/main" id="{267AC0C3-43EA-E447-BE4F-30F05F7B72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C6B1C1F-2E2A-914E-A3BC-EF20A5A4317D}" type="slidenum">
              <a:rPr lang="en-US" altLang="en-US" smtClean="0"/>
              <a:pPr/>
              <a:t>42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5</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Let’s </a:t>
            </a:r>
            <a:r>
              <a:rPr lang="en-US" sz="1200" kern="1200" dirty="0">
                <a:solidFill>
                  <a:schemeClr val="tx1"/>
                </a:solidFill>
                <a:effectLst/>
                <a:latin typeface="+mn-lt"/>
                <a:ea typeface="+mn-ea"/>
                <a:cs typeface="+mn-cs"/>
              </a:rPr>
              <a:t>start by looking at some typical challenges you may be facing in your setting and what are the technical and adaptive leadership skills required to overcome those challenges.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those participants working in a clinic setting, you may be undergoing or have already undergone the transition from paper-based clinic records to an electronic health record system. There are components of this challenge that require both technical and adaptive leadership skills.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 </a:t>
            </a:r>
            <a:r>
              <a:rPr lang="en-US" sz="1200" kern="1200" dirty="0">
                <a:solidFill>
                  <a:schemeClr val="tx1"/>
                </a:solidFill>
                <a:effectLst/>
                <a:latin typeface="+mn-lt"/>
                <a:ea typeface="+mn-ea"/>
                <a:cs typeface="+mn-cs"/>
              </a:rPr>
              <a:t>is considerable agreement that paper-based clinic records significantly limit the ability to document, monitor, and improve the quality of services provided; and the ability to report on Title X services being provided.  Selecting and installing an electronic health record system is an example of a technical challenge.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However</a:t>
            </a:r>
            <a:r>
              <a:rPr lang="en-US" sz="1200" kern="1200" dirty="0">
                <a:solidFill>
                  <a:schemeClr val="tx1"/>
                </a:solidFill>
                <a:effectLst/>
                <a:latin typeface="+mn-lt"/>
                <a:ea typeface="+mn-ea"/>
                <a:cs typeface="+mn-cs"/>
              </a:rPr>
              <a:t>, what about the changes staff have to make in order for the transition to an electronic health record system to be successful?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Do </a:t>
            </a:r>
            <a:r>
              <a:rPr lang="en-US" sz="1200" kern="1200" dirty="0">
                <a:solidFill>
                  <a:schemeClr val="tx1"/>
                </a:solidFill>
                <a:effectLst/>
                <a:latin typeface="+mn-lt"/>
                <a:ea typeface="+mn-ea"/>
                <a:cs typeface="+mn-cs"/>
              </a:rPr>
              <a:t>some staff feel strongly that the electronic record system takes away from quality face-to face interaction with clients?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Are </a:t>
            </a:r>
            <a:r>
              <a:rPr lang="en-US" sz="1200" kern="1200" dirty="0">
                <a:solidFill>
                  <a:schemeClr val="tx1"/>
                </a:solidFill>
                <a:effectLst/>
                <a:latin typeface="+mn-lt"/>
                <a:ea typeface="+mn-ea"/>
                <a:cs typeface="+mn-cs"/>
              </a:rPr>
              <a:t>some staff uncomfortable or resistant to using new computer technology?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What </a:t>
            </a:r>
            <a:r>
              <a:rPr lang="en-US" sz="1200" kern="1200" dirty="0">
                <a:solidFill>
                  <a:schemeClr val="tx1"/>
                </a:solidFill>
                <a:effectLst/>
                <a:latin typeface="+mn-lt"/>
                <a:ea typeface="+mn-ea"/>
                <a:cs typeface="+mn-cs"/>
              </a:rPr>
              <a:t>is needed to get staff buy-in on the change and adjust to the new way of working?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When </a:t>
            </a:r>
            <a:r>
              <a:rPr lang="en-US" sz="1200" kern="1200" dirty="0">
                <a:solidFill>
                  <a:schemeClr val="tx1"/>
                </a:solidFill>
                <a:effectLst/>
                <a:latin typeface="+mn-lt"/>
                <a:ea typeface="+mn-ea"/>
                <a:cs typeface="+mn-cs"/>
              </a:rPr>
              <a:t>new systems are brought in without addressing underlying issues of staff concern or frustration, that can impact whether the initiative is successful or not. This can be an adaptive challenge if there is not agreement or certainty among staff about the shift to an electronic health record system. </a:t>
            </a:r>
            <a:endParaRPr lang="en-US" dirty="0"/>
          </a:p>
        </p:txBody>
      </p:sp>
      <p:sp>
        <p:nvSpPr>
          <p:cNvPr id="4" name="Slide Number Placeholder 3"/>
          <p:cNvSpPr>
            <a:spLocks noGrp="1"/>
          </p:cNvSpPr>
          <p:nvPr>
            <p:ph type="sldNum" sz="quarter" idx="5"/>
          </p:nvPr>
        </p:nvSpPr>
        <p:spPr/>
        <p:txBody>
          <a:bodyPr/>
          <a:lstStyle/>
          <a:p>
            <a:pPr>
              <a:defRPr/>
            </a:pPr>
            <a:fld id="{090FB630-F720-9140-8AE0-4F4DBED54F55}" type="slidenum">
              <a:rPr lang="en-US" smtClean="0"/>
              <a:pPr>
                <a:defRPr/>
              </a:pPr>
              <a:t>5</a:t>
            </a:fld>
            <a:endParaRPr lang="en-US"/>
          </a:p>
        </p:txBody>
      </p:sp>
    </p:spTree>
    <p:extLst>
      <p:ext uri="{BB962C8B-B14F-4D97-AF65-F5344CB8AC3E}">
        <p14:creationId xmlns:p14="http://schemas.microsoft.com/office/powerpoint/2010/main" val="1945432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6</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Another </a:t>
            </a:r>
            <a:r>
              <a:rPr lang="en-US" sz="1200" kern="1200" dirty="0">
                <a:solidFill>
                  <a:schemeClr val="tx1"/>
                </a:solidFill>
                <a:effectLst/>
                <a:latin typeface="+mn-lt"/>
                <a:ea typeface="+mn-ea"/>
                <a:cs typeface="+mn-cs"/>
              </a:rPr>
              <a:t>example of a challenge with both technical and adaptive components is the rising number of Sexually Transmitted Diseases (STDs) in the U.S. On a national public health level, the rising cases of STDs is an alarming trend. As</a:t>
            </a:r>
            <a:r>
              <a:rPr lang="en-US" sz="1200" kern="1200" baseline="0" dirty="0">
                <a:solidFill>
                  <a:schemeClr val="tx1"/>
                </a:solidFill>
                <a:effectLst/>
                <a:latin typeface="+mn-lt"/>
                <a:ea typeface="+mn-ea"/>
                <a:cs typeface="+mn-cs"/>
              </a:rPr>
              <a:t> examples, t</a:t>
            </a:r>
            <a:r>
              <a:rPr lang="en-US" sz="1200" kern="1200" dirty="0">
                <a:solidFill>
                  <a:schemeClr val="tx1"/>
                </a:solidFill>
                <a:effectLst/>
                <a:latin typeface="+mn-lt"/>
                <a:ea typeface="+mn-ea"/>
                <a:cs typeface="+mn-cs"/>
              </a:rPr>
              <a:t>he CDC reports that gonorrhea diagnoses have increased 67% from 2013 to 2017 and primary and secondary syphilis has increased 76% from 2013 to 2017.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On </a:t>
            </a:r>
            <a:r>
              <a:rPr lang="en-US" sz="1200" kern="1200" dirty="0">
                <a:solidFill>
                  <a:schemeClr val="tx1"/>
                </a:solidFill>
                <a:effectLst/>
                <a:latin typeface="+mn-lt"/>
                <a:ea typeface="+mn-ea"/>
                <a:cs typeface="+mn-cs"/>
              </a:rPr>
              <a:t>a clinical level, there are evidence-based guidelines for screening and treatment of clients.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CDC and Office of Population Affairs recommendations for Quality Family Planning services and the CDC’s STD Treatment Guidelines provide technical guidance on assessment, screening and treatment.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Over </a:t>
            </a:r>
            <a:r>
              <a:rPr lang="en-US" sz="1200" kern="1200" dirty="0">
                <a:solidFill>
                  <a:schemeClr val="tx1"/>
                </a:solidFill>
                <a:effectLst/>
                <a:latin typeface="+mn-lt"/>
                <a:ea typeface="+mn-ea"/>
                <a:cs typeface="+mn-cs"/>
              </a:rPr>
              <a:t>time, as evidence-based guidelines evolve, providers must change their working processes accordingly.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Making </a:t>
            </a:r>
            <a:r>
              <a:rPr lang="en-US" sz="1200" kern="1200" dirty="0">
                <a:solidFill>
                  <a:schemeClr val="tx1"/>
                </a:solidFill>
                <a:effectLst/>
                <a:latin typeface="+mn-lt"/>
                <a:ea typeface="+mn-ea"/>
                <a:cs typeface="+mn-cs"/>
              </a:rPr>
              <a:t>changes and adapting to new ways of work can be difficult, but it is still a technical challenge in that there are high levels of agreement and certainty about evidence-based practices related to STDs.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Technical </a:t>
            </a:r>
            <a:r>
              <a:rPr lang="en-US" sz="1200" kern="1200" dirty="0">
                <a:solidFill>
                  <a:schemeClr val="tx1"/>
                </a:solidFill>
                <a:effectLst/>
                <a:latin typeface="+mn-lt"/>
                <a:ea typeface="+mn-ea"/>
                <a:cs typeface="+mn-cs"/>
              </a:rPr>
              <a:t>challenges have known solutions.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CDC recommends a renewed commitment to implementing technical guidance and for health care providers to make STD screening and timely treatment a standard part of medical care in order to reverse current trends.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However</a:t>
            </a:r>
            <a:r>
              <a:rPr lang="en-US" sz="1200" kern="1200" dirty="0">
                <a:solidFill>
                  <a:schemeClr val="tx1"/>
                </a:solidFill>
                <a:effectLst/>
                <a:latin typeface="+mn-lt"/>
                <a:ea typeface="+mn-ea"/>
                <a:cs typeface="+mn-cs"/>
              </a:rPr>
              <a:t>, the CDC acknowledges that they are uncertain about the reasons for these alarming increases in STDs and what might additionally be needed to address these increases.</a:t>
            </a:r>
            <a:r>
              <a:rPr lang="en-US" sz="1200" kern="1200" baseline="0" dirty="0">
                <a:solidFill>
                  <a:schemeClr val="tx1"/>
                </a:solidFill>
                <a:effectLst/>
                <a:latin typeface="+mn-lt"/>
                <a:ea typeface="+mn-ea"/>
                <a:cs typeface="+mn-cs"/>
              </a:rPr>
              <a:t> Making matters worse, what matters in one community might differ from another. Thus, </a:t>
            </a:r>
            <a:r>
              <a:rPr lang="en-US" sz="1200" kern="1200" dirty="0">
                <a:solidFill>
                  <a:schemeClr val="tx1"/>
                </a:solidFill>
                <a:effectLst/>
                <a:latin typeface="+mn-lt"/>
                <a:ea typeface="+mn-ea"/>
                <a:cs typeface="+mn-cs"/>
              </a:rPr>
              <a:t>part</a:t>
            </a:r>
            <a:r>
              <a:rPr lang="en-US" sz="1200" kern="1200" baseline="0" dirty="0">
                <a:solidFill>
                  <a:schemeClr val="tx1"/>
                </a:solidFill>
                <a:effectLst/>
                <a:latin typeface="+mn-lt"/>
                <a:ea typeface="+mn-ea"/>
                <a:cs typeface="+mn-cs"/>
              </a:rPr>
              <a:t> of </a:t>
            </a:r>
            <a:r>
              <a:rPr lang="en-US" sz="1200" kern="1200" dirty="0">
                <a:solidFill>
                  <a:schemeClr val="tx1"/>
                </a:solidFill>
                <a:effectLst/>
                <a:latin typeface="+mn-lt"/>
                <a:ea typeface="+mn-ea"/>
                <a:cs typeface="+mn-cs"/>
              </a:rPr>
              <a:t>this challenge is also adaptive.   For adaptive challenges, we need to create more agreement and certainty about the causes of the problem and the solutions. Adaptive challenges call for adaptive solutions.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Suggested </a:t>
            </a:r>
            <a:r>
              <a:rPr lang="en-US" sz="1200" kern="1200" dirty="0">
                <a:solidFill>
                  <a:schemeClr val="tx1"/>
                </a:solidFill>
                <a:effectLst/>
                <a:latin typeface="+mn-lt"/>
                <a:ea typeface="+mn-ea"/>
                <a:cs typeface="+mn-cs"/>
              </a:rPr>
              <a:t>technical solutions include ensuring staff know the evidence-based clinical guidelines and monitoring the adherence to them in your clinic.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Potential adaptive solutions may require identifying what might be contributing to rising cases of STDs in your community and implementing</a:t>
            </a:r>
            <a:r>
              <a:rPr lang="en-US" sz="1200" kern="1200" baseline="0" dirty="0">
                <a:solidFill>
                  <a:schemeClr val="tx1"/>
                </a:solidFill>
                <a:effectLst/>
                <a:latin typeface="+mn-lt"/>
                <a:ea typeface="+mn-ea"/>
                <a:cs typeface="+mn-cs"/>
              </a:rPr>
              <a:t> actions designed to reverse these trends – for example addressing subpopulations disengaged from your clinic’s services </a:t>
            </a:r>
            <a:r>
              <a:rPr lang="en-US" sz="1200" kern="1200" dirty="0">
                <a:solidFill>
                  <a:schemeClr val="tx1"/>
                </a:solidFill>
                <a:effectLst/>
                <a:latin typeface="+mn-lt"/>
                <a:ea typeface="+mn-ea"/>
                <a:cs typeface="+mn-cs"/>
              </a:rPr>
              <a:t>or increasing communication and coordination of care between your family planning and STD treatment services, which may be </a:t>
            </a:r>
            <a:r>
              <a:rPr lang="en-US" sz="1200" kern="1200" dirty="0" err="1">
                <a:solidFill>
                  <a:schemeClr val="tx1"/>
                </a:solidFill>
                <a:effectLst/>
                <a:latin typeface="+mn-lt"/>
                <a:ea typeface="+mn-ea"/>
                <a:cs typeface="+mn-cs"/>
              </a:rPr>
              <a:t>siloed</a:t>
            </a:r>
            <a:r>
              <a:rPr lang="en-US" sz="1200" kern="1200" dirty="0">
                <a:solidFill>
                  <a:schemeClr val="tx1"/>
                </a:solidFill>
                <a:effectLst/>
                <a:latin typeface="+mn-lt"/>
                <a:ea typeface="+mn-ea"/>
                <a:cs typeface="+mn-cs"/>
              </a:rPr>
              <a:t> in your setting. </a:t>
            </a:r>
          </a:p>
          <a:p>
            <a:endParaRPr lang="en-US" dirty="0"/>
          </a:p>
          <a:p>
            <a:r>
              <a:rPr lang="en-US" dirty="0"/>
              <a:t>Sources</a:t>
            </a:r>
            <a:r>
              <a:rPr lang="en-US" dirty="0" smtClean="0"/>
              <a:t>:</a:t>
            </a:r>
          </a:p>
          <a:p>
            <a:pPr marL="171450" indent="-171450">
              <a:buFont typeface="Arial" panose="020B0604020202020204" pitchFamily="34" charset="0"/>
              <a:buChar char="•"/>
            </a:pPr>
            <a:r>
              <a:rPr lang="en-US" dirty="0" smtClean="0"/>
              <a:t>Providing Quality Family Planning Services Recommendations of CDC and the U.S. Office of Population Affairs, </a:t>
            </a:r>
            <a:r>
              <a:rPr lang="en-US" dirty="0" smtClean="0">
                <a:hlinkClick r:id="rId3"/>
              </a:rPr>
              <a:t>https://www.cdc.gov/mmwr/pdf/rr/rr6304.pdf</a:t>
            </a:r>
            <a:endParaRPr lang="en-US" dirty="0" smtClean="0"/>
          </a:p>
          <a:p>
            <a:pPr marL="171450" indent="-171450">
              <a:buFont typeface="Arial" panose="020B0604020202020204" pitchFamily="34" charset="0"/>
              <a:buChar char="•"/>
            </a:pPr>
            <a:r>
              <a:rPr lang="en-US" dirty="0" smtClean="0"/>
              <a:t>CDC, Sexually Transmitted Diseases (STDs), What’s New, </a:t>
            </a:r>
            <a:r>
              <a:rPr lang="en-US" dirty="0" smtClean="0">
                <a:hlinkClick r:id="rId4"/>
              </a:rPr>
              <a:t>https://www.cdc.gov/std/news.htm</a:t>
            </a: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Retrieved </a:t>
            </a:r>
            <a:r>
              <a:rPr lang="en-US" sz="1200" kern="1200" dirty="0">
                <a:solidFill>
                  <a:schemeClr val="tx1"/>
                </a:solidFill>
                <a:effectLst/>
                <a:latin typeface="+mn-lt"/>
                <a:ea typeface="+mn-ea"/>
                <a:cs typeface="+mn-cs"/>
              </a:rPr>
              <a:t>June 5, 2019</a:t>
            </a:r>
          </a:p>
          <a:p>
            <a:endParaRPr lang="en-US" altLang="en-US" dirty="0"/>
          </a:p>
          <a:p>
            <a:endParaRPr lang="en-US" dirty="0"/>
          </a:p>
          <a:p>
            <a:endParaRPr lang="en-US" altLang="en-US" dirty="0"/>
          </a:p>
          <a:p>
            <a:endParaRPr lang="en-US" dirty="0"/>
          </a:p>
        </p:txBody>
      </p:sp>
      <p:sp>
        <p:nvSpPr>
          <p:cNvPr id="4" name="Slide Number Placeholder 3"/>
          <p:cNvSpPr>
            <a:spLocks noGrp="1"/>
          </p:cNvSpPr>
          <p:nvPr>
            <p:ph type="sldNum" sz="quarter" idx="5"/>
          </p:nvPr>
        </p:nvSpPr>
        <p:spPr/>
        <p:txBody>
          <a:bodyPr/>
          <a:lstStyle/>
          <a:p>
            <a:pPr>
              <a:defRPr/>
            </a:pPr>
            <a:fld id="{090FB630-F720-9140-8AE0-4F4DBED54F55}" type="slidenum">
              <a:rPr lang="en-US" smtClean="0"/>
              <a:pPr>
                <a:defRPr/>
              </a:pPr>
              <a:t>6</a:t>
            </a:fld>
            <a:endParaRPr lang="en-US"/>
          </a:p>
        </p:txBody>
      </p:sp>
    </p:spTree>
    <p:extLst>
      <p:ext uri="{BB962C8B-B14F-4D97-AF65-F5344CB8AC3E}">
        <p14:creationId xmlns:p14="http://schemas.microsoft.com/office/powerpoint/2010/main" val="665874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6A867D6B-B1D1-8342-BD4C-60F136AAA5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436F35E1-F775-5A42-B0C7-C31D9F7CFB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7</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To </a:t>
            </a:r>
            <a:r>
              <a:rPr lang="en-US" sz="1200" kern="1200" dirty="0">
                <a:solidFill>
                  <a:schemeClr val="tx1"/>
                </a:solidFill>
                <a:effectLst/>
                <a:latin typeface="+mn-lt"/>
                <a:ea typeface="+mn-ea"/>
                <a:cs typeface="+mn-cs"/>
              </a:rPr>
              <a:t>summarize, technical challenges are </a:t>
            </a:r>
            <a:r>
              <a:rPr lang="en-US" sz="1200" b="1" kern="1200" dirty="0">
                <a:solidFill>
                  <a:schemeClr val="tx1"/>
                </a:solidFill>
                <a:effectLst/>
                <a:latin typeface="+mn-lt"/>
                <a:ea typeface="+mn-ea"/>
                <a:cs typeface="+mn-cs"/>
              </a:rPr>
              <a:t>straightforward – though not necessarily easy</a:t>
            </a:r>
            <a:r>
              <a:rPr lang="en-US" sz="1200" kern="1200" dirty="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 </a:t>
            </a:r>
            <a:r>
              <a:rPr lang="en-US" sz="1200" kern="1200" dirty="0">
                <a:solidFill>
                  <a:schemeClr val="tx1"/>
                </a:solidFill>
                <a:effectLst/>
                <a:latin typeface="+mn-lt"/>
                <a:ea typeface="+mn-ea"/>
                <a:cs typeface="+mn-cs"/>
              </a:rPr>
              <a:t>is typically </a:t>
            </a:r>
            <a:r>
              <a:rPr lang="en-US" sz="1200" b="1" kern="1200" dirty="0">
                <a:solidFill>
                  <a:schemeClr val="tx1"/>
                </a:solidFill>
                <a:effectLst/>
                <a:latin typeface="+mn-lt"/>
                <a:ea typeface="+mn-ea"/>
                <a:cs typeface="+mn-cs"/>
              </a:rPr>
              <a:t>agreement</a:t>
            </a:r>
            <a:r>
              <a:rPr lang="en-US" sz="1200" kern="1200" dirty="0">
                <a:solidFill>
                  <a:schemeClr val="tx1"/>
                </a:solidFill>
                <a:effectLst/>
                <a:latin typeface="+mn-lt"/>
                <a:ea typeface="+mn-ea"/>
                <a:cs typeface="+mn-cs"/>
              </a:rPr>
              <a:t> on what the problem is, and there is more </a:t>
            </a:r>
            <a:r>
              <a:rPr lang="en-US" sz="1200" b="1" kern="1200" dirty="0">
                <a:solidFill>
                  <a:schemeClr val="tx1"/>
                </a:solidFill>
                <a:effectLst/>
                <a:latin typeface="+mn-lt"/>
                <a:ea typeface="+mn-ea"/>
                <a:cs typeface="+mn-cs"/>
              </a:rPr>
              <a:t>certainty </a:t>
            </a:r>
            <a:r>
              <a:rPr lang="en-US" sz="1200" kern="1200" dirty="0">
                <a:solidFill>
                  <a:schemeClr val="tx1"/>
                </a:solidFill>
                <a:effectLst/>
                <a:latin typeface="+mn-lt"/>
                <a:ea typeface="+mn-ea"/>
                <a:cs typeface="+mn-cs"/>
              </a:rPr>
              <a:t>about the cause of a challenge and the appropriate solution, even though it may be difficult to implement the solution.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 </a:t>
            </a:r>
            <a:r>
              <a:rPr lang="en-US" sz="1200" kern="1200" dirty="0">
                <a:solidFill>
                  <a:schemeClr val="tx1"/>
                </a:solidFill>
                <a:effectLst/>
                <a:latin typeface="+mn-lt"/>
                <a:ea typeface="+mn-ea"/>
                <a:cs typeface="+mn-cs"/>
              </a:rPr>
              <a:t>technical challenge can be resolved with authoritative expertise through an organization’s current processes</a:t>
            </a:r>
            <a:r>
              <a:rPr lang="en-US" sz="1200" kern="1200" dirty="0" smtClean="0">
                <a:solidFill>
                  <a:schemeClr val="tx1"/>
                </a:solidFill>
                <a:effectLst/>
                <a:latin typeface="+mn-lt"/>
                <a:ea typeface="+mn-ea"/>
                <a:cs typeface="+mn-cs"/>
              </a:rPr>
              <a:t>.</a:t>
            </a:r>
            <a:endParaRPr lang="en-US" altLang="en-US" dirty="0"/>
          </a:p>
        </p:txBody>
      </p:sp>
      <p:sp>
        <p:nvSpPr>
          <p:cNvPr id="40964" name="Slide Number Placeholder 3">
            <a:extLst>
              <a:ext uri="{FF2B5EF4-FFF2-40B4-BE49-F238E27FC236}">
                <a16:creationId xmlns:a16="http://schemas.microsoft.com/office/drawing/2014/main" id="{632897E9-7661-A34D-93C9-994B73384C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A88ACE8-5C2F-BE49-902B-574E1274ADC7}"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0B6B91C-6361-9C49-AD9E-E174816FD5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B52A61B-754F-8547-AE42-915F045F362F}"/>
              </a:ext>
            </a:extLst>
          </p:cNvPr>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8</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Adaptive </a:t>
            </a:r>
            <a:r>
              <a:rPr lang="en-US" sz="1200" kern="1200" dirty="0">
                <a:solidFill>
                  <a:schemeClr val="tx1"/>
                </a:solidFill>
                <a:effectLst/>
                <a:latin typeface="+mn-lt"/>
                <a:ea typeface="+mn-ea"/>
                <a:cs typeface="+mn-cs"/>
              </a:rPr>
              <a:t>challenges are </a:t>
            </a:r>
            <a:r>
              <a:rPr lang="en-US" sz="1200" b="1" kern="1200" dirty="0">
                <a:solidFill>
                  <a:schemeClr val="tx1"/>
                </a:solidFill>
                <a:effectLst/>
                <a:latin typeface="+mn-lt"/>
                <a:ea typeface="+mn-ea"/>
                <a:cs typeface="+mn-cs"/>
              </a:rPr>
              <a:t>complex</a:t>
            </a:r>
            <a:r>
              <a:rPr lang="en-US" sz="1200" kern="1200" dirty="0">
                <a:solidFill>
                  <a:schemeClr val="tx1"/>
                </a:solidFill>
                <a:effectLst/>
                <a:latin typeface="+mn-lt"/>
                <a:ea typeface="+mn-ea"/>
                <a:cs typeface="+mn-cs"/>
              </a:rPr>
              <a:t>.  The problem is often ill-defined and ambiguous, lacking a known solution. There may not be wide </a:t>
            </a:r>
            <a:r>
              <a:rPr lang="en-US" sz="1200" b="1" kern="1200" dirty="0">
                <a:solidFill>
                  <a:schemeClr val="tx1"/>
                </a:solidFill>
                <a:effectLst/>
                <a:latin typeface="+mn-lt"/>
                <a:ea typeface="+mn-ea"/>
                <a:cs typeface="+mn-cs"/>
              </a:rPr>
              <a:t>agreement</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certainty </a:t>
            </a:r>
            <a:r>
              <a:rPr lang="en-US" sz="1200" kern="1200" dirty="0">
                <a:solidFill>
                  <a:schemeClr val="tx1"/>
                </a:solidFill>
                <a:effectLst/>
                <a:latin typeface="+mn-lt"/>
                <a:ea typeface="+mn-ea"/>
                <a:cs typeface="+mn-cs"/>
              </a:rPr>
              <a:t>about the cause of the problem (or</a:t>
            </a:r>
            <a:r>
              <a:rPr lang="en-US" sz="1200" kern="1200" baseline="0" dirty="0">
                <a:solidFill>
                  <a:schemeClr val="tx1"/>
                </a:solidFill>
                <a:effectLst/>
                <a:latin typeface="+mn-lt"/>
                <a:ea typeface="+mn-ea"/>
                <a:cs typeface="+mn-cs"/>
              </a:rPr>
              <a:t> if there even is a problem),</a:t>
            </a:r>
            <a:r>
              <a:rPr lang="en-US" sz="1200" kern="1200" dirty="0">
                <a:solidFill>
                  <a:schemeClr val="tx1"/>
                </a:solidFill>
                <a:effectLst/>
                <a:latin typeface="+mn-lt"/>
                <a:ea typeface="+mn-ea"/>
                <a:cs typeface="+mn-cs"/>
              </a:rPr>
              <a:t> or what to do about it. If there is agreement on the</a:t>
            </a:r>
            <a:r>
              <a:rPr lang="en-US" sz="1200" kern="1200" baseline="0" dirty="0">
                <a:solidFill>
                  <a:schemeClr val="tx1"/>
                </a:solidFill>
                <a:effectLst/>
                <a:latin typeface="+mn-lt"/>
                <a:ea typeface="+mn-ea"/>
                <a:cs typeface="+mn-cs"/>
              </a:rPr>
              <a:t> best approach, specific</a:t>
            </a:r>
            <a:r>
              <a:rPr lang="en-US" sz="1200" kern="1200" dirty="0">
                <a:solidFill>
                  <a:schemeClr val="tx1"/>
                </a:solidFill>
                <a:effectLst/>
                <a:latin typeface="+mn-lt"/>
                <a:ea typeface="+mn-ea"/>
                <a:cs typeface="+mn-cs"/>
              </a:rPr>
              <a:t> solutions may still need to be tested.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With an adaptive challenge, you may have tried to solve it using known solutions, but the challenge keeps recurring, or persists.   You may not even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be </a:t>
            </a:r>
            <a:r>
              <a:rPr lang="en-US" sz="1200" kern="1200" dirty="0">
                <a:solidFill>
                  <a:schemeClr val="tx1"/>
                </a:solidFill>
                <a:effectLst/>
                <a:latin typeface="+mn-lt"/>
                <a:ea typeface="+mn-ea"/>
                <a:cs typeface="+mn-cs"/>
              </a:rPr>
              <a:t>able to get started on addressing the challenge because no one agrees on what to try first.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 </a:t>
            </a:r>
            <a:r>
              <a:rPr lang="en-US" sz="1200" kern="1200" dirty="0">
                <a:solidFill>
                  <a:schemeClr val="tx1"/>
                </a:solidFill>
                <a:effectLst/>
                <a:latin typeface="+mn-lt"/>
                <a:ea typeface="+mn-ea"/>
                <a:cs typeface="+mn-cs"/>
              </a:rPr>
              <a:t>adaptive challenge requires changing people’s priorities, beliefs, habits, and loyalties.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Source:</a:t>
            </a: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Heifetz, R. A., </a:t>
            </a:r>
            <a:r>
              <a:rPr lang="en-US" sz="1200" dirty="0" err="1"/>
              <a:t>Grashow</a:t>
            </a:r>
            <a:r>
              <a:rPr lang="en-US" sz="1200" dirty="0"/>
              <a:t>, A., &amp; </a:t>
            </a:r>
            <a:r>
              <a:rPr lang="en-US" sz="1200" dirty="0" err="1"/>
              <a:t>Linsky</a:t>
            </a:r>
            <a:r>
              <a:rPr lang="en-US" sz="1200" dirty="0"/>
              <a:t>, M. (2009). </a:t>
            </a:r>
            <a:r>
              <a:rPr lang="en-US" sz="1200" i="1" dirty="0"/>
              <a:t>The Practice of Adaptive Leadership Tools and Tactics for Changing Your Organization and the World.</a:t>
            </a:r>
            <a:r>
              <a:rPr lang="en-US" sz="1200" dirty="0"/>
              <a:t> Boston: Harvard Business </a:t>
            </a:r>
            <a:r>
              <a:rPr lang="en-US" sz="1200" dirty="0" smtClean="0"/>
              <a:t>Press</a:t>
            </a:r>
            <a:endParaRPr lang="en-US" dirty="0"/>
          </a:p>
        </p:txBody>
      </p:sp>
      <p:sp>
        <p:nvSpPr>
          <p:cNvPr id="43012" name="Slide Number Placeholder 3">
            <a:extLst>
              <a:ext uri="{FF2B5EF4-FFF2-40B4-BE49-F238E27FC236}">
                <a16:creationId xmlns:a16="http://schemas.microsoft.com/office/drawing/2014/main" id="{076F04AB-D8AF-BF4B-B72B-2EF602A33E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09CB931-9728-9848-85C9-DA2EC34DA77E}"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D154696-1C70-4E4D-9EAA-4BC7FC6FD5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2559F136-4BC6-1D4B-9CFD-7063E66699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1F4D78"/>
                </a:solidFill>
                <a:effectLst/>
                <a:latin typeface="Calibri" panose="020F0502020204030204" pitchFamily="34" charset="0"/>
                <a:ea typeface="Calibri" panose="020F0502020204030204" pitchFamily="34" charset="0"/>
                <a:cs typeface="Calibri" panose="020F0502020204030204" pitchFamily="34" charset="0"/>
              </a:rPr>
              <a:t>Slide 9</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landscape in which family planning services are delivered is continually changing. With changes in client needs, health care priorities, funding, and evidence-based practices come new opportunities and challenges. These challenges and opportunities call for leadership at all levels of an organization to manage change</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a survey  of Title X grantees conducted in 2017 by the FPNTC, family planning agencies indicated a need for their leaders to improve capacity to identify and resolve adaptive challenges – challenges without a clear or agreed upon definition or readily identifiable solution. </a:t>
            </a:r>
          </a:p>
        </p:txBody>
      </p:sp>
      <p:sp>
        <p:nvSpPr>
          <p:cNvPr id="47108" name="Slide Number Placeholder 3">
            <a:extLst>
              <a:ext uri="{FF2B5EF4-FFF2-40B4-BE49-F238E27FC236}">
                <a16:creationId xmlns:a16="http://schemas.microsoft.com/office/drawing/2014/main" id="{E746AF80-AB46-B246-8906-4318D2B6FA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94ABE64-6C50-8449-B49A-B1B0CB4C8E5D}"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71C346E4-0F02-E745-8028-325E382462F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D3B2FD70-262F-C847-ADE7-2FD50D720563}"/>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2133600" y="519113"/>
            <a:ext cx="48768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a:extLst>
              <a:ext uri="{FF2B5EF4-FFF2-40B4-BE49-F238E27FC236}">
                <a16:creationId xmlns:a16="http://schemas.microsoft.com/office/drawing/2014/main" id="{A2A753CA-78A0-334A-8F42-C942222DAB7C}"/>
              </a:ext>
            </a:extLst>
          </p:cNvPr>
          <p:cNvSpPr>
            <a:spLocks noGrp="1"/>
          </p:cNvSpPr>
          <p:nvPr>
            <p:ph type="dt" sz="half" idx="10"/>
          </p:nvPr>
        </p:nvSpPr>
        <p:spPr/>
        <p:txBody>
          <a:bodyPr/>
          <a:lstStyle>
            <a:lvl1pPr>
              <a:defRPr/>
            </a:lvl1pPr>
          </a:lstStyle>
          <a:p>
            <a:pPr>
              <a:defRPr/>
            </a:pPr>
            <a:fld id="{E924C4E5-19FE-435D-972C-853656068F4F}" type="datetime1">
              <a:rPr lang="en-US" altLang="en-US" smtClean="0"/>
              <a:t>8/20/2019</a:t>
            </a:fld>
            <a:endParaRPr lang="en-US" altLang="en-US"/>
          </a:p>
        </p:txBody>
      </p:sp>
      <p:sp>
        <p:nvSpPr>
          <p:cNvPr id="7" name="Footer Placeholder 4">
            <a:extLst>
              <a:ext uri="{FF2B5EF4-FFF2-40B4-BE49-F238E27FC236}">
                <a16:creationId xmlns:a16="http://schemas.microsoft.com/office/drawing/2014/main" id="{597866A7-1E47-7541-B72C-46ADDB2B74F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78231F21-4A80-BB43-812E-50CEE5182F3F}"/>
              </a:ext>
            </a:extLst>
          </p:cNvPr>
          <p:cNvSpPr>
            <a:spLocks noGrp="1"/>
          </p:cNvSpPr>
          <p:nvPr>
            <p:ph type="sldNum" sz="quarter" idx="12"/>
          </p:nvPr>
        </p:nvSpPr>
        <p:spPr/>
        <p:txBody>
          <a:bodyPr/>
          <a:lstStyle>
            <a:lvl1pPr>
              <a:defRPr/>
            </a:lvl1pPr>
          </a:lstStyle>
          <a:p>
            <a:pPr>
              <a:defRPr/>
            </a:pPr>
            <a:fld id="{AD79352A-559D-504C-9D91-81EB0E850856}" type="slidenum">
              <a:rPr lang="en-US" altLang="en-US"/>
              <a:pPr>
                <a:defRPr/>
              </a:pPr>
              <a:t>‹#›</a:t>
            </a:fld>
            <a:endParaRPr lang="en-US" altLang="en-US"/>
          </a:p>
        </p:txBody>
      </p:sp>
    </p:spTree>
    <p:extLst>
      <p:ext uri="{BB962C8B-B14F-4D97-AF65-F5344CB8AC3E}">
        <p14:creationId xmlns:p14="http://schemas.microsoft.com/office/powerpoint/2010/main" val="1326903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cbateman\AppData\Local\Temp\wz0371\Final Logo\circle only\fpntc_circle_only_color.png">
            <a:extLst>
              <a:ext uri="{FF2B5EF4-FFF2-40B4-BE49-F238E27FC236}">
                <a16:creationId xmlns:a16="http://schemas.microsoft.com/office/drawing/2014/main" id="{E3801225-CD38-4745-A87C-31FB584781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a:extLst>
              <a:ext uri="{FF2B5EF4-FFF2-40B4-BE49-F238E27FC236}">
                <a16:creationId xmlns:a16="http://schemas.microsoft.com/office/drawing/2014/main" id="{E8920D9C-CED1-D64B-954C-39CA63F2D470}"/>
              </a:ext>
            </a:extLst>
          </p:cNvPr>
          <p:cNvSpPr>
            <a:spLocks noGrp="1"/>
          </p:cNvSpPr>
          <p:nvPr>
            <p:ph type="dt" sz="half" idx="10"/>
          </p:nvPr>
        </p:nvSpPr>
        <p:spPr/>
        <p:txBody>
          <a:bodyPr/>
          <a:lstStyle>
            <a:lvl1pPr>
              <a:defRPr/>
            </a:lvl1pPr>
          </a:lstStyle>
          <a:p>
            <a:pPr>
              <a:defRPr/>
            </a:pPr>
            <a:fld id="{228FB90B-462A-430F-8B39-509F68EB43A4}" type="datetime1">
              <a:rPr lang="en-US" altLang="en-US" smtClean="0"/>
              <a:t>8/20/2019</a:t>
            </a:fld>
            <a:endParaRPr lang="en-US" altLang="en-US"/>
          </a:p>
        </p:txBody>
      </p:sp>
      <p:sp>
        <p:nvSpPr>
          <p:cNvPr id="7" name="Footer Placeholder 5">
            <a:extLst>
              <a:ext uri="{FF2B5EF4-FFF2-40B4-BE49-F238E27FC236}">
                <a16:creationId xmlns:a16="http://schemas.microsoft.com/office/drawing/2014/main" id="{E9F00FC4-D6C6-084F-AF7F-20FD199FD94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2A822D5-A57E-E94F-A505-5E64A19C866C}"/>
              </a:ext>
            </a:extLst>
          </p:cNvPr>
          <p:cNvSpPr>
            <a:spLocks noGrp="1"/>
          </p:cNvSpPr>
          <p:nvPr>
            <p:ph type="sldNum" sz="quarter" idx="12"/>
          </p:nvPr>
        </p:nvSpPr>
        <p:spPr/>
        <p:txBody>
          <a:bodyPr/>
          <a:lstStyle>
            <a:lvl1pPr>
              <a:defRPr/>
            </a:lvl1pPr>
          </a:lstStyle>
          <a:p>
            <a:pPr>
              <a:defRPr/>
            </a:pPr>
            <a:fld id="{1DD04462-422F-FE4C-BF44-C01AA5DE439C}" type="slidenum">
              <a:rPr lang="en-US" altLang="en-US"/>
              <a:pPr>
                <a:defRPr/>
              </a:pPr>
              <a:t>‹#›</a:t>
            </a:fld>
            <a:endParaRPr lang="en-US" altLang="en-US"/>
          </a:p>
        </p:txBody>
      </p:sp>
    </p:spTree>
    <p:extLst>
      <p:ext uri="{BB962C8B-B14F-4D97-AF65-F5344CB8AC3E}">
        <p14:creationId xmlns:p14="http://schemas.microsoft.com/office/powerpoint/2010/main" val="742390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339E482C-2183-604F-A186-1BA41D22F47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37DA20EA-C9CC-4440-BD36-6B3D17D6E1CD}"/>
              </a:ext>
            </a:extLst>
          </p:cNvPr>
          <p:cNvSpPr>
            <a:spLocks noGrp="1"/>
          </p:cNvSpPr>
          <p:nvPr>
            <p:ph type="dt" sz="half" idx="10"/>
          </p:nvPr>
        </p:nvSpPr>
        <p:spPr/>
        <p:txBody>
          <a:bodyPr/>
          <a:lstStyle>
            <a:lvl1pPr>
              <a:defRPr/>
            </a:lvl1pPr>
          </a:lstStyle>
          <a:p>
            <a:pPr>
              <a:defRPr/>
            </a:pPr>
            <a:fld id="{47D6070D-3570-4111-8E4A-4EA1BDCC7A6F}" type="datetime1">
              <a:rPr lang="en-US" altLang="en-US" smtClean="0"/>
              <a:t>8/20/2019</a:t>
            </a:fld>
            <a:endParaRPr lang="en-US" altLang="en-US"/>
          </a:p>
        </p:txBody>
      </p:sp>
      <p:sp>
        <p:nvSpPr>
          <p:cNvPr id="7" name="Footer Placeholder 5">
            <a:extLst>
              <a:ext uri="{FF2B5EF4-FFF2-40B4-BE49-F238E27FC236}">
                <a16:creationId xmlns:a16="http://schemas.microsoft.com/office/drawing/2014/main" id="{03C08652-843D-2040-91A6-5C364A258AD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4678261-B8E2-6649-9C65-0B846D0304C1}"/>
              </a:ext>
            </a:extLst>
          </p:cNvPr>
          <p:cNvSpPr>
            <a:spLocks noGrp="1"/>
          </p:cNvSpPr>
          <p:nvPr>
            <p:ph type="sldNum" sz="quarter" idx="12"/>
          </p:nvPr>
        </p:nvSpPr>
        <p:spPr/>
        <p:txBody>
          <a:bodyPr/>
          <a:lstStyle>
            <a:lvl1pPr>
              <a:defRPr/>
            </a:lvl1pPr>
          </a:lstStyle>
          <a:p>
            <a:pPr>
              <a:defRPr/>
            </a:pPr>
            <a:fld id="{4424437B-D1DF-1349-855C-8BF758825364}" type="slidenum">
              <a:rPr lang="en-US" altLang="en-US"/>
              <a:pPr>
                <a:defRPr/>
              </a:pPr>
              <a:t>‹#›</a:t>
            </a:fld>
            <a:endParaRPr lang="en-US" altLang="en-US"/>
          </a:p>
        </p:txBody>
      </p:sp>
    </p:spTree>
    <p:extLst>
      <p:ext uri="{BB962C8B-B14F-4D97-AF65-F5344CB8AC3E}">
        <p14:creationId xmlns:p14="http://schemas.microsoft.com/office/powerpoint/2010/main" val="3424526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1580E896-A0AE-4542-A932-86AE84E56E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DC3C1A8-5BE4-C949-975D-693C6CE39C2A}"/>
              </a:ext>
            </a:extLst>
          </p:cNvPr>
          <p:cNvSpPr>
            <a:spLocks noGrp="1"/>
          </p:cNvSpPr>
          <p:nvPr>
            <p:ph type="dt" sz="half" idx="10"/>
          </p:nvPr>
        </p:nvSpPr>
        <p:spPr/>
        <p:txBody>
          <a:bodyPr/>
          <a:lstStyle>
            <a:lvl1pPr>
              <a:defRPr/>
            </a:lvl1pPr>
          </a:lstStyle>
          <a:p>
            <a:pPr>
              <a:defRPr/>
            </a:pPr>
            <a:fld id="{5685058C-D36A-43FE-8209-5220005ABAFE}" type="datetime1">
              <a:rPr lang="en-US" altLang="en-US" smtClean="0"/>
              <a:t>8/20/2019</a:t>
            </a:fld>
            <a:endParaRPr lang="en-US" altLang="en-US"/>
          </a:p>
        </p:txBody>
      </p:sp>
      <p:sp>
        <p:nvSpPr>
          <p:cNvPr id="6" name="Footer Placeholder 4">
            <a:extLst>
              <a:ext uri="{FF2B5EF4-FFF2-40B4-BE49-F238E27FC236}">
                <a16:creationId xmlns:a16="http://schemas.microsoft.com/office/drawing/2014/main" id="{CBBF951F-4E92-EA4E-B828-3633A95EDCE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FEAC75B-E3B2-7242-B28A-EA1790ABFBAC}"/>
              </a:ext>
            </a:extLst>
          </p:cNvPr>
          <p:cNvSpPr>
            <a:spLocks noGrp="1"/>
          </p:cNvSpPr>
          <p:nvPr>
            <p:ph type="sldNum" sz="quarter" idx="12"/>
          </p:nvPr>
        </p:nvSpPr>
        <p:spPr/>
        <p:txBody>
          <a:bodyPr/>
          <a:lstStyle>
            <a:lvl1pPr>
              <a:defRPr/>
            </a:lvl1pPr>
          </a:lstStyle>
          <a:p>
            <a:pPr>
              <a:defRPr/>
            </a:pPr>
            <a:fld id="{8790F645-4699-8745-90EB-7A689771B8F1}" type="slidenum">
              <a:rPr lang="en-US" altLang="en-US"/>
              <a:pPr>
                <a:defRPr/>
              </a:pPr>
              <a:t>‹#›</a:t>
            </a:fld>
            <a:endParaRPr lang="en-US" altLang="en-US"/>
          </a:p>
        </p:txBody>
      </p:sp>
    </p:spTree>
    <p:extLst>
      <p:ext uri="{BB962C8B-B14F-4D97-AF65-F5344CB8AC3E}">
        <p14:creationId xmlns:p14="http://schemas.microsoft.com/office/powerpoint/2010/main" val="4233161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F8E87530-7E1D-364F-AA1D-2B892AEFE7A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6185B1B-4857-5645-BCEB-629C748A147D}"/>
              </a:ext>
            </a:extLst>
          </p:cNvPr>
          <p:cNvSpPr>
            <a:spLocks noGrp="1"/>
          </p:cNvSpPr>
          <p:nvPr>
            <p:ph type="dt" sz="half" idx="10"/>
          </p:nvPr>
        </p:nvSpPr>
        <p:spPr/>
        <p:txBody>
          <a:bodyPr/>
          <a:lstStyle>
            <a:lvl1pPr>
              <a:defRPr/>
            </a:lvl1pPr>
          </a:lstStyle>
          <a:p>
            <a:pPr>
              <a:defRPr/>
            </a:pPr>
            <a:fld id="{9D8CBA7B-5704-455A-9CF5-BC46A4C39A57}" type="datetime1">
              <a:rPr lang="en-US" altLang="en-US" smtClean="0"/>
              <a:t>8/20/2019</a:t>
            </a:fld>
            <a:endParaRPr lang="en-US" altLang="en-US"/>
          </a:p>
        </p:txBody>
      </p:sp>
      <p:sp>
        <p:nvSpPr>
          <p:cNvPr id="6" name="Footer Placeholder 4">
            <a:extLst>
              <a:ext uri="{FF2B5EF4-FFF2-40B4-BE49-F238E27FC236}">
                <a16:creationId xmlns:a16="http://schemas.microsoft.com/office/drawing/2014/main" id="{9F3DB26E-A2E0-7645-AE0B-0ECBBF856C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7DEC23A-5989-AE40-83EF-579C67E92F16}"/>
              </a:ext>
            </a:extLst>
          </p:cNvPr>
          <p:cNvSpPr>
            <a:spLocks noGrp="1"/>
          </p:cNvSpPr>
          <p:nvPr>
            <p:ph type="sldNum" sz="quarter" idx="12"/>
          </p:nvPr>
        </p:nvSpPr>
        <p:spPr/>
        <p:txBody>
          <a:bodyPr/>
          <a:lstStyle>
            <a:lvl1pPr>
              <a:defRPr/>
            </a:lvl1pPr>
          </a:lstStyle>
          <a:p>
            <a:pPr>
              <a:defRPr/>
            </a:pPr>
            <a:fld id="{08C994E1-2342-8846-8592-6E830A6572BC}" type="slidenum">
              <a:rPr lang="en-US" altLang="en-US"/>
              <a:pPr>
                <a:defRPr/>
              </a:pPr>
              <a:t>‹#›</a:t>
            </a:fld>
            <a:endParaRPr lang="en-US" altLang="en-US"/>
          </a:p>
        </p:txBody>
      </p:sp>
    </p:spTree>
    <p:extLst>
      <p:ext uri="{BB962C8B-B14F-4D97-AF65-F5344CB8AC3E}">
        <p14:creationId xmlns:p14="http://schemas.microsoft.com/office/powerpoint/2010/main" val="618712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26842199-821D-D048-8B77-C0CD3D4ED4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C160E63-913B-CC43-991B-8A642793B909}"/>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a:extLst>
              <a:ext uri="{FF2B5EF4-FFF2-40B4-BE49-F238E27FC236}">
                <a16:creationId xmlns:a16="http://schemas.microsoft.com/office/drawing/2014/main" id="{FF28AA50-A609-6946-A3B9-5C0B95DE53A8}"/>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2133600" y="519113"/>
            <a:ext cx="48768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a:extLst>
              <a:ext uri="{FF2B5EF4-FFF2-40B4-BE49-F238E27FC236}">
                <a16:creationId xmlns:a16="http://schemas.microsoft.com/office/drawing/2014/main" id="{1DEF38EF-2AFF-A549-B513-E7776A619496}"/>
              </a:ext>
            </a:extLst>
          </p:cNvPr>
          <p:cNvSpPr>
            <a:spLocks noGrp="1"/>
          </p:cNvSpPr>
          <p:nvPr>
            <p:ph type="dt" sz="half" idx="10"/>
          </p:nvPr>
        </p:nvSpPr>
        <p:spPr/>
        <p:txBody>
          <a:bodyPr/>
          <a:lstStyle>
            <a:lvl1pPr>
              <a:defRPr/>
            </a:lvl1pPr>
          </a:lstStyle>
          <a:p>
            <a:pPr>
              <a:defRPr/>
            </a:pPr>
            <a:fld id="{B6B00780-A131-4025-B9DF-5CA830F348E9}" type="datetime1">
              <a:rPr lang="en-US" altLang="en-US" smtClean="0"/>
              <a:t>8/20/2019</a:t>
            </a:fld>
            <a:endParaRPr lang="en-US" altLang="en-US"/>
          </a:p>
        </p:txBody>
      </p:sp>
      <p:sp>
        <p:nvSpPr>
          <p:cNvPr id="8" name="Footer Placeholder 4">
            <a:extLst>
              <a:ext uri="{FF2B5EF4-FFF2-40B4-BE49-F238E27FC236}">
                <a16:creationId xmlns:a16="http://schemas.microsoft.com/office/drawing/2014/main" id="{22818F04-3D8F-384E-AA76-07CC1EA6A04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4ADA901-B34B-D44D-9480-A750D9835D6F}"/>
              </a:ext>
            </a:extLst>
          </p:cNvPr>
          <p:cNvSpPr>
            <a:spLocks noGrp="1"/>
          </p:cNvSpPr>
          <p:nvPr>
            <p:ph type="sldNum" sz="quarter" idx="12"/>
          </p:nvPr>
        </p:nvSpPr>
        <p:spPr/>
        <p:txBody>
          <a:bodyPr/>
          <a:lstStyle>
            <a:lvl1pPr>
              <a:defRPr/>
            </a:lvl1pPr>
          </a:lstStyle>
          <a:p>
            <a:pPr>
              <a:defRPr/>
            </a:pPr>
            <a:fld id="{C2E55730-6908-1A44-B5B5-E201082C0F7A}" type="slidenum">
              <a:rPr lang="en-US" altLang="en-US"/>
              <a:pPr>
                <a:defRPr/>
              </a:pPr>
              <a:t>‹#›</a:t>
            </a:fld>
            <a:endParaRPr lang="en-US" altLang="en-US"/>
          </a:p>
        </p:txBody>
      </p:sp>
    </p:spTree>
    <p:extLst>
      <p:ext uri="{BB962C8B-B14F-4D97-AF65-F5344CB8AC3E}">
        <p14:creationId xmlns:p14="http://schemas.microsoft.com/office/powerpoint/2010/main" val="3567170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9AE737AB-FB68-6C41-9D5E-F2A595B5829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BDB41B2-3BAD-A741-AD5A-F88FBE0A2F2C}"/>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a:extLst>
              <a:ext uri="{FF2B5EF4-FFF2-40B4-BE49-F238E27FC236}">
                <a16:creationId xmlns:a16="http://schemas.microsoft.com/office/drawing/2014/main" id="{3AEE1536-085E-BC48-BBF1-8706613264E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6"/>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accent4"/>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C3A331B5-D5AF-F64C-A469-35C4AD48CA40}"/>
              </a:ext>
            </a:extLst>
          </p:cNvPr>
          <p:cNvSpPr>
            <a:spLocks noGrp="1"/>
          </p:cNvSpPr>
          <p:nvPr>
            <p:ph type="sldNum" sz="quarter" idx="10"/>
          </p:nvPr>
        </p:nvSpPr>
        <p:spPr>
          <a:xfrm>
            <a:off x="8610600" y="6356350"/>
            <a:ext cx="457200" cy="365125"/>
          </a:xfrm>
        </p:spPr>
        <p:txBody>
          <a:bodyPr/>
          <a:lstStyle>
            <a:lvl1pPr>
              <a:defRPr/>
            </a:lvl1pPr>
          </a:lstStyle>
          <a:p>
            <a:pPr>
              <a:defRPr/>
            </a:pPr>
            <a:fld id="{6E73D15D-8E12-A540-990B-7444CD0D8B84}" type="slidenum">
              <a:rPr lang="en-US" altLang="en-US"/>
              <a:pPr>
                <a:defRPr/>
              </a:pPr>
              <a:t>‹#›</a:t>
            </a:fld>
            <a:endParaRPr lang="en-US" altLang="en-US"/>
          </a:p>
        </p:txBody>
      </p:sp>
    </p:spTree>
    <p:extLst>
      <p:ext uri="{BB962C8B-B14F-4D97-AF65-F5344CB8AC3E}">
        <p14:creationId xmlns:p14="http://schemas.microsoft.com/office/powerpoint/2010/main" val="196822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E22AA1-87BA-4947-A4D6-E6A922C65564}"/>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3">
            <a:extLst>
              <a:ext uri="{FF2B5EF4-FFF2-40B4-BE49-F238E27FC236}">
                <a16:creationId xmlns:a16="http://schemas.microsoft.com/office/drawing/2014/main" id="{53508D12-499B-014E-BFA6-2066B20E93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6"/>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accent4"/>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025891E-F2CD-6046-A8D6-3A868F500D91}"/>
              </a:ext>
            </a:extLst>
          </p:cNvPr>
          <p:cNvSpPr>
            <a:spLocks noGrp="1"/>
          </p:cNvSpPr>
          <p:nvPr>
            <p:ph type="sldNum" sz="quarter" idx="10"/>
          </p:nvPr>
        </p:nvSpPr>
        <p:spPr>
          <a:xfrm>
            <a:off x="8610600" y="6356350"/>
            <a:ext cx="457200" cy="365125"/>
          </a:xfrm>
        </p:spPr>
        <p:txBody>
          <a:bodyPr/>
          <a:lstStyle>
            <a:lvl1pPr>
              <a:defRPr/>
            </a:lvl1pPr>
          </a:lstStyle>
          <a:p>
            <a:pPr>
              <a:defRPr/>
            </a:pPr>
            <a:fld id="{974D012E-BF5A-5F4E-BD6F-609B4E72F491}" type="slidenum">
              <a:rPr lang="en-US" altLang="en-US"/>
              <a:pPr>
                <a:defRPr/>
              </a:pPr>
              <a:t>‹#›</a:t>
            </a:fld>
            <a:endParaRPr lang="en-US" altLang="en-US"/>
          </a:p>
        </p:txBody>
      </p:sp>
    </p:spTree>
    <p:extLst>
      <p:ext uri="{BB962C8B-B14F-4D97-AF65-F5344CB8AC3E}">
        <p14:creationId xmlns:p14="http://schemas.microsoft.com/office/powerpoint/2010/main" val="3706161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a:extLst>
              <a:ext uri="{FF2B5EF4-FFF2-40B4-BE49-F238E27FC236}">
                <a16:creationId xmlns:a16="http://schemas.microsoft.com/office/drawing/2014/main" id="{146FA922-5E76-CE4F-9CE8-D0BFFD1BAC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C45C32B-62FD-3D4A-86DE-FBA6543182E8}"/>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7" name="Picture 3">
            <a:extLst>
              <a:ext uri="{FF2B5EF4-FFF2-40B4-BE49-F238E27FC236}">
                <a16:creationId xmlns:a16="http://schemas.microsoft.com/office/drawing/2014/main" id="{62AA2ABB-15F2-C246-B203-3F6D869B127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lvl1pPr>
              <a:defRPr>
                <a:solidFill>
                  <a:schemeClr val="accent6"/>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a:extLst>
              <a:ext uri="{FF2B5EF4-FFF2-40B4-BE49-F238E27FC236}">
                <a16:creationId xmlns:a16="http://schemas.microsoft.com/office/drawing/2014/main" id="{9D2CB69F-C98E-B94C-B487-D5C4D0B948E1}"/>
              </a:ext>
            </a:extLst>
          </p:cNvPr>
          <p:cNvSpPr>
            <a:spLocks noGrp="1"/>
          </p:cNvSpPr>
          <p:nvPr>
            <p:ph type="dt" sz="half" idx="10"/>
          </p:nvPr>
        </p:nvSpPr>
        <p:spPr/>
        <p:txBody>
          <a:bodyPr/>
          <a:lstStyle>
            <a:lvl1pPr>
              <a:defRPr/>
            </a:lvl1pPr>
          </a:lstStyle>
          <a:p>
            <a:pPr>
              <a:defRPr/>
            </a:pPr>
            <a:fld id="{AF4076C8-3B3F-4D45-9E0B-383B8EE9E82E}" type="datetime1">
              <a:rPr lang="en-US" altLang="en-US" smtClean="0"/>
              <a:t>8/20/2019</a:t>
            </a:fld>
            <a:endParaRPr lang="en-US" altLang="en-US"/>
          </a:p>
        </p:txBody>
      </p:sp>
      <p:sp>
        <p:nvSpPr>
          <p:cNvPr id="9" name="Footer Placeholder 5">
            <a:extLst>
              <a:ext uri="{FF2B5EF4-FFF2-40B4-BE49-F238E27FC236}">
                <a16:creationId xmlns:a16="http://schemas.microsoft.com/office/drawing/2014/main" id="{D11B5678-64BF-D945-9C1B-0E393C52B6B1}"/>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5D5C1E1-22AB-2D44-B187-A67F77762C86}"/>
              </a:ext>
            </a:extLst>
          </p:cNvPr>
          <p:cNvSpPr>
            <a:spLocks noGrp="1"/>
          </p:cNvSpPr>
          <p:nvPr>
            <p:ph type="sldNum" sz="quarter" idx="12"/>
          </p:nvPr>
        </p:nvSpPr>
        <p:spPr>
          <a:xfrm>
            <a:off x="8610600" y="6356350"/>
            <a:ext cx="457200" cy="365125"/>
          </a:xfrm>
        </p:spPr>
        <p:txBody>
          <a:bodyPr/>
          <a:lstStyle>
            <a:lvl1pPr>
              <a:defRPr/>
            </a:lvl1pPr>
          </a:lstStyle>
          <a:p>
            <a:pPr>
              <a:defRPr/>
            </a:pPr>
            <a:fld id="{F2791CF3-96B6-CA49-8349-8E4F7D6866E8}" type="slidenum">
              <a:rPr lang="en-US" altLang="en-US"/>
              <a:pPr>
                <a:defRPr/>
              </a:pPr>
              <a:t>‹#›</a:t>
            </a:fld>
            <a:endParaRPr lang="en-US" altLang="en-US"/>
          </a:p>
        </p:txBody>
      </p:sp>
    </p:spTree>
    <p:extLst>
      <p:ext uri="{BB962C8B-B14F-4D97-AF65-F5344CB8AC3E}">
        <p14:creationId xmlns:p14="http://schemas.microsoft.com/office/powerpoint/2010/main" val="3244994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7F1C1617-E655-194C-974C-DB6DE3B6276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0E5AF27-CAD9-224D-9FD3-1AFA6F7E9714}"/>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a:extLst>
              <a:ext uri="{FF2B5EF4-FFF2-40B4-BE49-F238E27FC236}">
                <a16:creationId xmlns:a16="http://schemas.microsoft.com/office/drawing/2014/main" id="{0C915ECD-1C5D-E54B-B026-8853E21D08E1}"/>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762000" y="1417638"/>
            <a:ext cx="4724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sz="3600" b="1" cap="all">
                <a:solidFill>
                  <a:schemeClr val="accent6"/>
                </a:solidFi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5">
            <a:extLst>
              <a:ext uri="{FF2B5EF4-FFF2-40B4-BE49-F238E27FC236}">
                <a16:creationId xmlns:a16="http://schemas.microsoft.com/office/drawing/2014/main" id="{2529D966-7F47-9843-895A-27636BE2A6CD}"/>
              </a:ext>
            </a:extLst>
          </p:cNvPr>
          <p:cNvSpPr>
            <a:spLocks noGrp="1"/>
          </p:cNvSpPr>
          <p:nvPr>
            <p:ph type="sldNum" sz="quarter" idx="10"/>
          </p:nvPr>
        </p:nvSpPr>
        <p:spPr/>
        <p:txBody>
          <a:bodyPr/>
          <a:lstStyle>
            <a:lvl1pPr>
              <a:defRPr/>
            </a:lvl1pPr>
          </a:lstStyle>
          <a:p>
            <a:pPr>
              <a:defRPr/>
            </a:pPr>
            <a:fld id="{4F010200-2160-FF46-AA6B-3F4234BF5316}" type="slidenum">
              <a:rPr lang="en-US" altLang="en-US"/>
              <a:pPr>
                <a:defRPr/>
              </a:pPr>
              <a:t>‹#›</a:t>
            </a:fld>
            <a:endParaRPr lang="en-US" altLang="en-US"/>
          </a:p>
        </p:txBody>
      </p:sp>
    </p:spTree>
    <p:extLst>
      <p:ext uri="{BB962C8B-B14F-4D97-AF65-F5344CB8AC3E}">
        <p14:creationId xmlns:p14="http://schemas.microsoft.com/office/powerpoint/2010/main" val="3045978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a:extLst>
              <a:ext uri="{FF2B5EF4-FFF2-40B4-BE49-F238E27FC236}">
                <a16:creationId xmlns:a16="http://schemas.microsoft.com/office/drawing/2014/main" id="{EE5D6648-3876-2349-8800-D093ABC10F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FD050B24-B506-434E-9AC3-906DE7DE8EC4}"/>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9" name="Picture 3">
            <a:extLst>
              <a:ext uri="{FF2B5EF4-FFF2-40B4-BE49-F238E27FC236}">
                <a16:creationId xmlns:a16="http://schemas.microsoft.com/office/drawing/2014/main" id="{96EC4A76-37B2-5146-9AAE-78F60866777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6">
            <a:extLst>
              <a:ext uri="{FF2B5EF4-FFF2-40B4-BE49-F238E27FC236}">
                <a16:creationId xmlns:a16="http://schemas.microsoft.com/office/drawing/2014/main" id="{C4839312-1F77-DB4F-870A-ADE0BE285EA4}"/>
              </a:ext>
            </a:extLst>
          </p:cNvPr>
          <p:cNvSpPr>
            <a:spLocks noGrp="1"/>
          </p:cNvSpPr>
          <p:nvPr>
            <p:ph type="dt" sz="half" idx="10"/>
          </p:nvPr>
        </p:nvSpPr>
        <p:spPr/>
        <p:txBody>
          <a:bodyPr/>
          <a:lstStyle>
            <a:lvl1pPr>
              <a:defRPr/>
            </a:lvl1pPr>
          </a:lstStyle>
          <a:p>
            <a:pPr>
              <a:defRPr/>
            </a:pPr>
            <a:fld id="{FDE747F1-DE78-470F-9016-1B173E7AAB73}" type="datetime1">
              <a:rPr lang="en-US" altLang="en-US" smtClean="0"/>
              <a:t>8/20/2019</a:t>
            </a:fld>
            <a:endParaRPr lang="en-US" altLang="en-US"/>
          </a:p>
        </p:txBody>
      </p:sp>
      <p:sp>
        <p:nvSpPr>
          <p:cNvPr id="11" name="Footer Placeholder 7">
            <a:extLst>
              <a:ext uri="{FF2B5EF4-FFF2-40B4-BE49-F238E27FC236}">
                <a16:creationId xmlns:a16="http://schemas.microsoft.com/office/drawing/2014/main" id="{6211BA0A-1837-7A42-88E2-AB869405F961}"/>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C2D78702-100B-6D4D-90F1-D6F831CC09BE}"/>
              </a:ext>
            </a:extLst>
          </p:cNvPr>
          <p:cNvSpPr>
            <a:spLocks noGrp="1"/>
          </p:cNvSpPr>
          <p:nvPr>
            <p:ph type="sldNum" sz="quarter" idx="12"/>
          </p:nvPr>
        </p:nvSpPr>
        <p:spPr>
          <a:xfrm>
            <a:off x="8610600" y="6356350"/>
            <a:ext cx="457200" cy="365125"/>
          </a:xfrm>
        </p:spPr>
        <p:txBody>
          <a:bodyPr/>
          <a:lstStyle>
            <a:lvl1pPr>
              <a:defRPr/>
            </a:lvl1pPr>
          </a:lstStyle>
          <a:p>
            <a:pPr>
              <a:defRPr/>
            </a:pPr>
            <a:fld id="{647C8A97-9D4A-6C4F-9786-9D7DCCC924A4}" type="slidenum">
              <a:rPr lang="en-US" altLang="en-US"/>
              <a:pPr>
                <a:defRPr/>
              </a:pPr>
              <a:t>‹#›</a:t>
            </a:fld>
            <a:endParaRPr lang="en-US" altLang="en-US"/>
          </a:p>
        </p:txBody>
      </p:sp>
    </p:spTree>
    <p:extLst>
      <p:ext uri="{BB962C8B-B14F-4D97-AF65-F5344CB8AC3E}">
        <p14:creationId xmlns:p14="http://schemas.microsoft.com/office/powerpoint/2010/main" val="915612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DA84689C-0219-A348-810B-8BD853759F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BB30E5CD-5D79-674F-9933-CD7155F9E96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accent6"/>
                </a:solidFill>
              </a:defRPr>
            </a:lvl2pPr>
            <a:lvl4pPr>
              <a:defRPr>
                <a:solidFill>
                  <a:schemeClr val="accent5"/>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D5D9AB31-03CC-424C-A79B-4B7B9A58DD16}"/>
              </a:ext>
            </a:extLst>
          </p:cNvPr>
          <p:cNvSpPr>
            <a:spLocks noGrp="1"/>
          </p:cNvSpPr>
          <p:nvPr>
            <p:ph type="sldNum" sz="quarter" idx="10"/>
          </p:nvPr>
        </p:nvSpPr>
        <p:spPr>
          <a:xfrm>
            <a:off x="8610600" y="6356350"/>
            <a:ext cx="457200" cy="365125"/>
          </a:xfrm>
        </p:spPr>
        <p:txBody>
          <a:bodyPr/>
          <a:lstStyle>
            <a:lvl1pPr>
              <a:defRPr/>
            </a:lvl1pPr>
          </a:lstStyle>
          <a:p>
            <a:pPr>
              <a:defRPr/>
            </a:pPr>
            <a:fld id="{D556F81F-C151-764C-81BE-3FCD4D0A5368}" type="slidenum">
              <a:rPr lang="en-US" altLang="en-US"/>
              <a:pPr>
                <a:defRPr/>
              </a:pPr>
              <a:t>‹#›</a:t>
            </a:fld>
            <a:endParaRPr lang="en-US" altLang="en-US"/>
          </a:p>
        </p:txBody>
      </p:sp>
    </p:spTree>
    <p:extLst>
      <p:ext uri="{BB962C8B-B14F-4D97-AF65-F5344CB8AC3E}">
        <p14:creationId xmlns:p14="http://schemas.microsoft.com/office/powerpoint/2010/main" val="1544642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a:extLst>
              <a:ext uri="{FF2B5EF4-FFF2-40B4-BE49-F238E27FC236}">
                <a16:creationId xmlns:a16="http://schemas.microsoft.com/office/drawing/2014/main" id="{B95D4709-6D45-304B-B882-F7A8271108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CC14722-6C29-5C45-A3DE-E19500643C19}"/>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3">
            <a:extLst>
              <a:ext uri="{FF2B5EF4-FFF2-40B4-BE49-F238E27FC236}">
                <a16:creationId xmlns:a16="http://schemas.microsoft.com/office/drawing/2014/main" id="{45EE10EA-413E-CF49-AAC7-2AF6163F5DF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770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a:t>Click to edit Master title style</a:t>
            </a:r>
          </a:p>
        </p:txBody>
      </p:sp>
      <p:sp>
        <p:nvSpPr>
          <p:cNvPr id="6" name="Date Placeholder 2">
            <a:extLst>
              <a:ext uri="{FF2B5EF4-FFF2-40B4-BE49-F238E27FC236}">
                <a16:creationId xmlns:a16="http://schemas.microsoft.com/office/drawing/2014/main" id="{E6BF0784-0BD0-0E4E-922B-F8C3A1E31170}"/>
              </a:ext>
            </a:extLst>
          </p:cNvPr>
          <p:cNvSpPr>
            <a:spLocks noGrp="1"/>
          </p:cNvSpPr>
          <p:nvPr>
            <p:ph type="dt" sz="half" idx="10"/>
          </p:nvPr>
        </p:nvSpPr>
        <p:spPr/>
        <p:txBody>
          <a:bodyPr/>
          <a:lstStyle>
            <a:lvl1pPr>
              <a:defRPr/>
            </a:lvl1pPr>
          </a:lstStyle>
          <a:p>
            <a:pPr>
              <a:defRPr/>
            </a:pPr>
            <a:fld id="{2382C823-4963-470A-B3D2-AF2AE52344B5}" type="datetime1">
              <a:rPr lang="en-US" altLang="en-US" smtClean="0"/>
              <a:t>8/20/2019</a:t>
            </a:fld>
            <a:endParaRPr lang="en-US" altLang="en-US"/>
          </a:p>
        </p:txBody>
      </p:sp>
      <p:sp>
        <p:nvSpPr>
          <p:cNvPr id="7" name="Footer Placeholder 3">
            <a:extLst>
              <a:ext uri="{FF2B5EF4-FFF2-40B4-BE49-F238E27FC236}">
                <a16:creationId xmlns:a16="http://schemas.microsoft.com/office/drawing/2014/main" id="{B50436DE-2185-C74B-8EF6-0FB023BBC7D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755C0AE1-215E-424A-84F1-505D3E92B7CD}"/>
              </a:ext>
            </a:extLst>
          </p:cNvPr>
          <p:cNvSpPr>
            <a:spLocks noGrp="1"/>
          </p:cNvSpPr>
          <p:nvPr>
            <p:ph type="sldNum" sz="quarter" idx="12"/>
          </p:nvPr>
        </p:nvSpPr>
        <p:spPr>
          <a:xfrm>
            <a:off x="8229600" y="6356350"/>
            <a:ext cx="457200" cy="365125"/>
          </a:xfrm>
        </p:spPr>
        <p:txBody>
          <a:bodyPr/>
          <a:lstStyle>
            <a:lvl1pPr>
              <a:defRPr/>
            </a:lvl1pPr>
          </a:lstStyle>
          <a:p>
            <a:pPr>
              <a:defRPr/>
            </a:pPr>
            <a:fld id="{DFDCA6B6-5108-6F4E-8873-4D10D67B20C4}" type="slidenum">
              <a:rPr lang="en-US" altLang="en-US"/>
              <a:pPr>
                <a:defRPr/>
              </a:pPr>
              <a:t>‹#›</a:t>
            </a:fld>
            <a:endParaRPr lang="en-US" altLang="en-US"/>
          </a:p>
        </p:txBody>
      </p:sp>
    </p:spTree>
    <p:extLst>
      <p:ext uri="{BB962C8B-B14F-4D97-AF65-F5344CB8AC3E}">
        <p14:creationId xmlns:p14="http://schemas.microsoft.com/office/powerpoint/2010/main" val="13283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AD1014E-952B-BA46-A98B-6B03845F2EE2}"/>
              </a:ext>
            </a:extLst>
          </p:cNvPr>
          <p:cNvSpPr txBox="1">
            <a:spLocks/>
          </p:cNvSpPr>
          <p:nvPr userDrawn="1"/>
        </p:nvSpPr>
        <p:spPr>
          <a:xfrm>
            <a:off x="8610600" y="6356350"/>
            <a:ext cx="457200" cy="365125"/>
          </a:xfrm>
          <a:prstGeom prst="rect">
            <a:avLst/>
          </a:prstGeom>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183C6205-8CA3-7641-B6AF-4E851450FA59}" type="slidenum">
              <a:rPr lang="en-US" altLang="en-US" sz="1200" smtClean="0">
                <a:solidFill>
                  <a:srgbClr val="898989"/>
                </a:solidFill>
                <a:latin typeface="Gotham Book" pitchFamily="50" charset="0"/>
              </a:rPr>
              <a:pPr algn="r" eaLnBrk="1" hangingPunct="1">
                <a:defRPr/>
              </a:pPr>
              <a:t>‹#›</a:t>
            </a:fld>
            <a:endParaRPr lang="en-US" altLang="en-US" sz="1200">
              <a:solidFill>
                <a:srgbClr val="898989"/>
              </a:solidFill>
              <a:latin typeface="Gotham Book" pitchFamily="50" charset="0"/>
            </a:endParaRPr>
          </a:p>
        </p:txBody>
      </p:sp>
      <p:pic>
        <p:nvPicPr>
          <p:cNvPr id="3" name="Picture 7" descr="C:\Users\cbateman\AppData\Local\Temp\wz0371\Final Logo\circle only\fpntc_circle_only_color.png">
            <a:extLst>
              <a:ext uri="{FF2B5EF4-FFF2-40B4-BE49-F238E27FC236}">
                <a16:creationId xmlns:a16="http://schemas.microsoft.com/office/drawing/2014/main" id="{45719D98-E3CA-6344-8181-084D1F4AE7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D9A7C1A-FAB5-FC4A-B70C-3C925A7B1D8E}"/>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3">
            <a:extLst>
              <a:ext uri="{FF2B5EF4-FFF2-40B4-BE49-F238E27FC236}">
                <a16:creationId xmlns:a16="http://schemas.microsoft.com/office/drawing/2014/main" id="{E89864AB-2663-CC48-8016-BC28C43725E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a:extLst>
              <a:ext uri="{FF2B5EF4-FFF2-40B4-BE49-F238E27FC236}">
                <a16:creationId xmlns:a16="http://schemas.microsoft.com/office/drawing/2014/main" id="{99C1C32B-97CF-8F4F-A273-91865727AEB7}"/>
              </a:ext>
            </a:extLst>
          </p:cNvPr>
          <p:cNvSpPr>
            <a:spLocks noGrp="1"/>
          </p:cNvSpPr>
          <p:nvPr>
            <p:ph type="dt" sz="half" idx="10"/>
          </p:nvPr>
        </p:nvSpPr>
        <p:spPr/>
        <p:txBody>
          <a:bodyPr/>
          <a:lstStyle>
            <a:lvl1pPr>
              <a:defRPr/>
            </a:lvl1pPr>
          </a:lstStyle>
          <a:p>
            <a:pPr>
              <a:defRPr/>
            </a:pPr>
            <a:fld id="{766D1187-DD51-4A8D-A32F-BCB85DD80FA5}" type="datetime1">
              <a:rPr lang="en-US" altLang="en-US" smtClean="0"/>
              <a:t>8/20/2019</a:t>
            </a:fld>
            <a:endParaRPr lang="en-US" altLang="en-US"/>
          </a:p>
        </p:txBody>
      </p:sp>
      <p:sp>
        <p:nvSpPr>
          <p:cNvPr id="7" name="Footer Placeholder 2">
            <a:extLst>
              <a:ext uri="{FF2B5EF4-FFF2-40B4-BE49-F238E27FC236}">
                <a16:creationId xmlns:a16="http://schemas.microsoft.com/office/drawing/2014/main" id="{EFA411F7-8C95-5F43-8AA9-A735DF85E015}"/>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265328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B3038A-0C36-9E49-B6DF-A9FB65146521}"/>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2" descr="C:\Users\cbateman\AppData\Local\Temp\wz0371\Final Logo\circle only\fpntc_circle_only_color.png">
            <a:extLst>
              <a:ext uri="{FF2B5EF4-FFF2-40B4-BE49-F238E27FC236}">
                <a16:creationId xmlns:a16="http://schemas.microsoft.com/office/drawing/2014/main" id="{93895A8A-6C3C-9146-A83C-FBEC7E384F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a:extLst>
              <a:ext uri="{FF2B5EF4-FFF2-40B4-BE49-F238E27FC236}">
                <a16:creationId xmlns:a16="http://schemas.microsoft.com/office/drawing/2014/main" id="{36725B56-532E-A847-A84A-8F14FF6B39B1}"/>
              </a:ext>
            </a:extLst>
          </p:cNvPr>
          <p:cNvSpPr>
            <a:spLocks noGrp="1"/>
          </p:cNvSpPr>
          <p:nvPr>
            <p:ph type="dt" sz="half" idx="10"/>
          </p:nvPr>
        </p:nvSpPr>
        <p:spPr/>
        <p:txBody>
          <a:bodyPr/>
          <a:lstStyle>
            <a:lvl1pPr>
              <a:defRPr>
                <a:solidFill>
                  <a:schemeClr val="bg1"/>
                </a:solidFill>
              </a:defRPr>
            </a:lvl1pPr>
          </a:lstStyle>
          <a:p>
            <a:pPr>
              <a:defRPr/>
            </a:pPr>
            <a:fld id="{831322FC-D4E5-4C4F-A6B7-12970800513D}" type="datetime1">
              <a:rPr lang="en-US" altLang="en-US" smtClean="0"/>
              <a:t>8/20/2019</a:t>
            </a:fld>
            <a:endParaRPr lang="en-US" altLang="en-US"/>
          </a:p>
        </p:txBody>
      </p:sp>
      <p:sp>
        <p:nvSpPr>
          <p:cNvPr id="8" name="Footer Placeholder 5">
            <a:extLst>
              <a:ext uri="{FF2B5EF4-FFF2-40B4-BE49-F238E27FC236}">
                <a16:creationId xmlns:a16="http://schemas.microsoft.com/office/drawing/2014/main" id="{3C5D70A7-EE1C-1B47-9B60-7DA3512E9DB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37C834ED-41F5-D04E-B9C4-6D54E717A80D}"/>
              </a:ext>
            </a:extLst>
          </p:cNvPr>
          <p:cNvSpPr>
            <a:spLocks noGrp="1"/>
          </p:cNvSpPr>
          <p:nvPr>
            <p:ph type="sldNum" sz="quarter" idx="12"/>
          </p:nvPr>
        </p:nvSpPr>
        <p:spPr/>
        <p:txBody>
          <a:bodyPr/>
          <a:lstStyle>
            <a:lvl1pPr>
              <a:defRPr/>
            </a:lvl1pPr>
          </a:lstStyle>
          <a:p>
            <a:pPr>
              <a:defRPr/>
            </a:pPr>
            <a:fld id="{139F0E9E-7D52-5E4F-AE20-7DDEFFF9EF68}" type="slidenum">
              <a:rPr lang="en-US" altLang="en-US"/>
              <a:pPr>
                <a:defRPr/>
              </a:pPr>
              <a:t>‹#›</a:t>
            </a:fld>
            <a:endParaRPr lang="en-US" altLang="en-US"/>
          </a:p>
        </p:txBody>
      </p:sp>
    </p:spTree>
    <p:extLst>
      <p:ext uri="{BB962C8B-B14F-4D97-AF65-F5344CB8AC3E}">
        <p14:creationId xmlns:p14="http://schemas.microsoft.com/office/powerpoint/2010/main" val="1977846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B58AA2-135C-4C41-85E8-3DBFC60F3CF1}"/>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a:extLst>
              <a:ext uri="{FF2B5EF4-FFF2-40B4-BE49-F238E27FC236}">
                <a16:creationId xmlns:a16="http://schemas.microsoft.com/office/drawing/2014/main" id="{4D9EC29E-22E5-ED47-BB57-71505BF9233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7A9BB46E-9F4B-2741-B050-52863FB200A0}"/>
              </a:ext>
            </a:extLst>
          </p:cNvPr>
          <p:cNvSpPr>
            <a:spLocks noGrp="1"/>
          </p:cNvSpPr>
          <p:nvPr>
            <p:ph type="dt" sz="half" idx="10"/>
          </p:nvPr>
        </p:nvSpPr>
        <p:spPr/>
        <p:txBody>
          <a:bodyPr/>
          <a:lstStyle>
            <a:lvl1pPr>
              <a:defRPr/>
            </a:lvl1pPr>
          </a:lstStyle>
          <a:p>
            <a:pPr>
              <a:defRPr/>
            </a:pPr>
            <a:fld id="{257D9AB8-9501-43C8-9829-644EB5559125}" type="datetime1">
              <a:rPr lang="en-US" altLang="en-US" smtClean="0"/>
              <a:t>8/20/2019</a:t>
            </a:fld>
            <a:endParaRPr lang="en-US" altLang="en-US"/>
          </a:p>
        </p:txBody>
      </p:sp>
      <p:sp>
        <p:nvSpPr>
          <p:cNvPr id="8" name="Footer Placeholder 5">
            <a:extLst>
              <a:ext uri="{FF2B5EF4-FFF2-40B4-BE49-F238E27FC236}">
                <a16:creationId xmlns:a16="http://schemas.microsoft.com/office/drawing/2014/main" id="{3F4D45A6-925B-E44A-831C-F4EE0A109FA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3277EA58-C6DC-4444-92B0-E8CE07ED620D}"/>
              </a:ext>
            </a:extLst>
          </p:cNvPr>
          <p:cNvSpPr>
            <a:spLocks noGrp="1"/>
          </p:cNvSpPr>
          <p:nvPr>
            <p:ph type="sldNum" sz="quarter" idx="12"/>
          </p:nvPr>
        </p:nvSpPr>
        <p:spPr/>
        <p:txBody>
          <a:bodyPr/>
          <a:lstStyle>
            <a:lvl1pPr>
              <a:defRPr/>
            </a:lvl1pPr>
          </a:lstStyle>
          <a:p>
            <a:pPr>
              <a:defRPr/>
            </a:pPr>
            <a:fld id="{9A329DEE-1163-9043-B8DE-9052899F6AE1}" type="slidenum">
              <a:rPr lang="en-US" altLang="en-US"/>
              <a:pPr>
                <a:defRPr/>
              </a:pPr>
              <a:t>‹#›</a:t>
            </a:fld>
            <a:endParaRPr lang="en-US" altLang="en-US"/>
          </a:p>
        </p:txBody>
      </p:sp>
    </p:spTree>
    <p:extLst>
      <p:ext uri="{BB962C8B-B14F-4D97-AF65-F5344CB8AC3E}">
        <p14:creationId xmlns:p14="http://schemas.microsoft.com/office/powerpoint/2010/main" val="2345237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64EE64-CC6D-6C4F-BC16-32E2BE779CC4}"/>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2" descr="C:\Users\cbateman\AppData\Local\Temp\wz0371\Final Logo\circle only\fpntc_circle_only_color.png">
            <a:extLst>
              <a:ext uri="{FF2B5EF4-FFF2-40B4-BE49-F238E27FC236}">
                <a16:creationId xmlns:a16="http://schemas.microsoft.com/office/drawing/2014/main" id="{5683B4D5-42F5-3341-8C0B-F8779CBA94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28AC7CC9-627D-284C-BCE6-61B1FA1BD98A}"/>
              </a:ext>
            </a:extLst>
          </p:cNvPr>
          <p:cNvSpPr>
            <a:spLocks noGrp="1"/>
          </p:cNvSpPr>
          <p:nvPr>
            <p:ph type="dt" sz="half" idx="10"/>
          </p:nvPr>
        </p:nvSpPr>
        <p:spPr/>
        <p:txBody>
          <a:bodyPr/>
          <a:lstStyle>
            <a:lvl1pPr>
              <a:defRPr/>
            </a:lvl1pPr>
          </a:lstStyle>
          <a:p>
            <a:pPr>
              <a:defRPr/>
            </a:pPr>
            <a:fld id="{A08764F7-60DA-482F-B53D-FE1A033ADBFA}" type="datetime1">
              <a:rPr lang="en-US" altLang="en-US" smtClean="0"/>
              <a:t>8/20/2019</a:t>
            </a:fld>
            <a:endParaRPr lang="en-US" altLang="en-US"/>
          </a:p>
        </p:txBody>
      </p:sp>
      <p:sp>
        <p:nvSpPr>
          <p:cNvPr id="7" name="Footer Placeholder 4">
            <a:extLst>
              <a:ext uri="{FF2B5EF4-FFF2-40B4-BE49-F238E27FC236}">
                <a16:creationId xmlns:a16="http://schemas.microsoft.com/office/drawing/2014/main" id="{1680A5BB-47B1-424C-8280-BFEE7EFC48E1}"/>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0089B735-3E21-6E41-9BEF-8D506574F32A}"/>
              </a:ext>
            </a:extLst>
          </p:cNvPr>
          <p:cNvSpPr>
            <a:spLocks noGrp="1"/>
          </p:cNvSpPr>
          <p:nvPr>
            <p:ph type="sldNum" sz="quarter" idx="12"/>
          </p:nvPr>
        </p:nvSpPr>
        <p:spPr/>
        <p:txBody>
          <a:bodyPr/>
          <a:lstStyle>
            <a:lvl1pPr>
              <a:defRPr/>
            </a:lvl1pPr>
          </a:lstStyle>
          <a:p>
            <a:pPr>
              <a:defRPr/>
            </a:pPr>
            <a:fld id="{527A2020-0264-5540-A4C1-CE33CA921ED7}" type="slidenum">
              <a:rPr lang="en-US" altLang="en-US"/>
              <a:pPr>
                <a:defRPr/>
              </a:pPr>
              <a:t>‹#›</a:t>
            </a:fld>
            <a:endParaRPr lang="en-US" altLang="en-US"/>
          </a:p>
        </p:txBody>
      </p:sp>
    </p:spTree>
    <p:extLst>
      <p:ext uri="{BB962C8B-B14F-4D97-AF65-F5344CB8AC3E}">
        <p14:creationId xmlns:p14="http://schemas.microsoft.com/office/powerpoint/2010/main" val="3071066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8E97ED-A1CC-0443-A568-DD182EAE8EF0}"/>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2" descr="C:\Users\cbateman\AppData\Local\Temp\wz0371\Final Logo\circle only\fpntc_circle_only_color.png">
            <a:extLst>
              <a:ext uri="{FF2B5EF4-FFF2-40B4-BE49-F238E27FC236}">
                <a16:creationId xmlns:a16="http://schemas.microsoft.com/office/drawing/2014/main" id="{953175B9-DF91-FB48-8D51-96718F8D85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5520B5B1-BEC0-4640-B9CE-CE46FE3AD17D}"/>
              </a:ext>
            </a:extLst>
          </p:cNvPr>
          <p:cNvSpPr>
            <a:spLocks noGrp="1"/>
          </p:cNvSpPr>
          <p:nvPr>
            <p:ph type="dt" sz="half" idx="10"/>
          </p:nvPr>
        </p:nvSpPr>
        <p:spPr/>
        <p:txBody>
          <a:bodyPr/>
          <a:lstStyle>
            <a:lvl1pPr>
              <a:defRPr/>
            </a:lvl1pPr>
          </a:lstStyle>
          <a:p>
            <a:pPr>
              <a:defRPr/>
            </a:pPr>
            <a:fld id="{F7EF4BF9-0231-45DE-8365-C9EFCBAE54D4}" type="datetime1">
              <a:rPr lang="en-US" altLang="en-US" smtClean="0"/>
              <a:t>8/20/2019</a:t>
            </a:fld>
            <a:endParaRPr lang="en-US" altLang="en-US"/>
          </a:p>
        </p:txBody>
      </p:sp>
      <p:sp>
        <p:nvSpPr>
          <p:cNvPr id="7" name="Footer Placeholder 4">
            <a:extLst>
              <a:ext uri="{FF2B5EF4-FFF2-40B4-BE49-F238E27FC236}">
                <a16:creationId xmlns:a16="http://schemas.microsoft.com/office/drawing/2014/main" id="{0F7007E7-25E9-E440-801E-1D50BA2ED9F8}"/>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2C620FB5-2CB6-6F48-B32D-6252DBF82ED6}"/>
              </a:ext>
            </a:extLst>
          </p:cNvPr>
          <p:cNvSpPr>
            <a:spLocks noGrp="1"/>
          </p:cNvSpPr>
          <p:nvPr>
            <p:ph type="sldNum" sz="quarter" idx="12"/>
          </p:nvPr>
        </p:nvSpPr>
        <p:spPr/>
        <p:txBody>
          <a:bodyPr/>
          <a:lstStyle>
            <a:lvl1pPr>
              <a:defRPr/>
            </a:lvl1pPr>
          </a:lstStyle>
          <a:p>
            <a:pPr>
              <a:defRPr/>
            </a:pPr>
            <a:fld id="{9820FFC9-37E5-3948-B3CF-5FD910CC58BD}" type="slidenum">
              <a:rPr lang="en-US" altLang="en-US"/>
              <a:pPr>
                <a:defRPr/>
              </a:pPr>
              <a:t>‹#›</a:t>
            </a:fld>
            <a:endParaRPr lang="en-US" altLang="en-US"/>
          </a:p>
        </p:txBody>
      </p:sp>
    </p:spTree>
    <p:extLst>
      <p:ext uri="{BB962C8B-B14F-4D97-AF65-F5344CB8AC3E}">
        <p14:creationId xmlns:p14="http://schemas.microsoft.com/office/powerpoint/2010/main" val="363643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FFA1EE4-6266-B947-9E9B-2F4BEB48CA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accent6"/>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9960ECD0-CD46-9C48-8FD7-A2726FA9BCAF}"/>
              </a:ext>
            </a:extLst>
          </p:cNvPr>
          <p:cNvSpPr>
            <a:spLocks noGrp="1"/>
          </p:cNvSpPr>
          <p:nvPr>
            <p:ph type="sldNum" sz="quarter" idx="10"/>
          </p:nvPr>
        </p:nvSpPr>
        <p:spPr>
          <a:xfrm>
            <a:off x="8610600" y="6356350"/>
            <a:ext cx="457200" cy="365125"/>
          </a:xfrm>
        </p:spPr>
        <p:txBody>
          <a:bodyPr/>
          <a:lstStyle>
            <a:lvl1pPr>
              <a:defRPr/>
            </a:lvl1pPr>
          </a:lstStyle>
          <a:p>
            <a:pPr>
              <a:defRPr/>
            </a:pPr>
            <a:fld id="{E812FB0D-D251-E64E-ADDD-16E546938572}" type="slidenum">
              <a:rPr lang="en-US" altLang="en-US"/>
              <a:pPr>
                <a:defRPr/>
              </a:pPr>
              <a:t>‹#›</a:t>
            </a:fld>
            <a:endParaRPr lang="en-US" altLang="en-US"/>
          </a:p>
        </p:txBody>
      </p:sp>
    </p:spTree>
    <p:extLst>
      <p:ext uri="{BB962C8B-B14F-4D97-AF65-F5344CB8AC3E}">
        <p14:creationId xmlns:p14="http://schemas.microsoft.com/office/powerpoint/2010/main" val="788336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A053256-93F2-0046-9216-2C5015EE6A02}"/>
              </a:ext>
            </a:extLst>
          </p:cNvPr>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5" name="Picture 3">
            <a:extLst>
              <a:ext uri="{FF2B5EF4-FFF2-40B4-BE49-F238E27FC236}">
                <a16:creationId xmlns:a16="http://schemas.microsoft.com/office/drawing/2014/main" id="{AE817637-40A9-CA47-B773-F7CBDA88C9B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3429000" cy="2697162"/>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4572000" y="274638"/>
            <a:ext cx="4114800" cy="5745162"/>
          </a:xfrm>
        </p:spPr>
        <p:txBody>
          <a:bodyPr/>
          <a:lstStyle>
            <a:lvl2pPr>
              <a:defRPr>
                <a:solidFill>
                  <a:schemeClr val="accent6"/>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AE706E4-3EAC-4D46-BA49-AB30C85DB892}"/>
              </a:ext>
            </a:extLst>
          </p:cNvPr>
          <p:cNvSpPr>
            <a:spLocks noGrp="1"/>
          </p:cNvSpPr>
          <p:nvPr>
            <p:ph type="sldNum" sz="quarter" idx="10"/>
          </p:nvPr>
        </p:nvSpPr>
        <p:spPr>
          <a:xfrm>
            <a:off x="8610600" y="6356350"/>
            <a:ext cx="457200" cy="365125"/>
          </a:xfrm>
        </p:spPr>
        <p:txBody>
          <a:bodyPr/>
          <a:lstStyle>
            <a:lvl1pPr>
              <a:defRPr/>
            </a:lvl1pPr>
          </a:lstStyle>
          <a:p>
            <a:pPr>
              <a:defRPr/>
            </a:pPr>
            <a:fld id="{1EEE1D66-D5B0-8C49-9277-04F34FA3C8BF}" type="slidenum">
              <a:rPr lang="en-US" altLang="en-US"/>
              <a:pPr>
                <a:defRPr/>
              </a:pPr>
              <a:t>‹#›</a:t>
            </a:fld>
            <a:endParaRPr lang="en-US" altLang="en-US"/>
          </a:p>
        </p:txBody>
      </p:sp>
    </p:spTree>
    <p:extLst>
      <p:ext uri="{BB962C8B-B14F-4D97-AF65-F5344CB8AC3E}">
        <p14:creationId xmlns:p14="http://schemas.microsoft.com/office/powerpoint/2010/main" val="140115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a:extLst>
              <a:ext uri="{FF2B5EF4-FFF2-40B4-BE49-F238E27FC236}">
                <a16:creationId xmlns:a16="http://schemas.microsoft.com/office/drawing/2014/main" id="{E06F777E-262C-7646-96D6-9939675037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196B7D8C-E992-6849-B682-DAB28BC7108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CFEFD6A5-B614-0E4F-992A-ACBA55717651}"/>
              </a:ext>
            </a:extLst>
          </p:cNvPr>
          <p:cNvSpPr>
            <a:spLocks noGrp="1"/>
          </p:cNvSpPr>
          <p:nvPr>
            <p:ph type="dt" sz="half" idx="10"/>
          </p:nvPr>
        </p:nvSpPr>
        <p:spPr/>
        <p:txBody>
          <a:bodyPr/>
          <a:lstStyle>
            <a:lvl1pPr>
              <a:defRPr/>
            </a:lvl1pPr>
          </a:lstStyle>
          <a:p>
            <a:pPr>
              <a:defRPr/>
            </a:pPr>
            <a:fld id="{C982593C-0BCF-4309-A068-D23D8BFEF71B}" type="datetime1">
              <a:rPr lang="en-US" altLang="en-US" smtClean="0"/>
              <a:t>8/20/2019</a:t>
            </a:fld>
            <a:endParaRPr lang="en-US" altLang="en-US"/>
          </a:p>
        </p:txBody>
      </p:sp>
      <p:sp>
        <p:nvSpPr>
          <p:cNvPr id="8" name="Footer Placeholder 5">
            <a:extLst>
              <a:ext uri="{FF2B5EF4-FFF2-40B4-BE49-F238E27FC236}">
                <a16:creationId xmlns:a16="http://schemas.microsoft.com/office/drawing/2014/main" id="{D7A22302-87CE-B844-A75C-0F1572AA14E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093B109-48DF-574F-BD9F-92105324119C}"/>
              </a:ext>
            </a:extLst>
          </p:cNvPr>
          <p:cNvSpPr>
            <a:spLocks noGrp="1"/>
          </p:cNvSpPr>
          <p:nvPr>
            <p:ph type="sldNum" sz="quarter" idx="12"/>
          </p:nvPr>
        </p:nvSpPr>
        <p:spPr>
          <a:xfrm>
            <a:off x="8610600" y="6356350"/>
            <a:ext cx="457200" cy="365125"/>
          </a:xfrm>
        </p:spPr>
        <p:txBody>
          <a:bodyPr/>
          <a:lstStyle>
            <a:lvl1pPr>
              <a:defRPr/>
            </a:lvl1pPr>
          </a:lstStyle>
          <a:p>
            <a:pPr>
              <a:defRPr/>
            </a:pPr>
            <a:fld id="{68019E4C-9C77-5C4C-A9A8-366C8A44AAFF}" type="slidenum">
              <a:rPr lang="en-US" altLang="en-US"/>
              <a:pPr>
                <a:defRPr/>
              </a:pPr>
              <a:t>‹#›</a:t>
            </a:fld>
            <a:endParaRPr lang="en-US" altLang="en-US"/>
          </a:p>
        </p:txBody>
      </p:sp>
    </p:spTree>
    <p:extLst>
      <p:ext uri="{BB962C8B-B14F-4D97-AF65-F5344CB8AC3E}">
        <p14:creationId xmlns:p14="http://schemas.microsoft.com/office/powerpoint/2010/main" val="248266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F05ABDDD-A0C4-6145-981A-329A375CB3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9C76057F-A162-B64B-8498-25E85EF406DB}"/>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762000" y="1385888"/>
            <a:ext cx="4724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lang="en-US" dirty="0">
                <a:latin typeface="Calibri Light" panose="020F03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6062F627-4F5E-624D-964A-ED39E8972E71}"/>
              </a:ext>
            </a:extLst>
          </p:cNvPr>
          <p:cNvSpPr>
            <a:spLocks noGrp="1"/>
          </p:cNvSpPr>
          <p:nvPr>
            <p:ph type="sldNum" sz="quarter" idx="10"/>
          </p:nvPr>
        </p:nvSpPr>
        <p:spPr/>
        <p:txBody>
          <a:bodyPr/>
          <a:lstStyle>
            <a:lvl1pPr>
              <a:defRPr/>
            </a:lvl1pPr>
          </a:lstStyle>
          <a:p>
            <a:pPr>
              <a:defRPr/>
            </a:pPr>
            <a:fld id="{158E33DA-7C4E-B04B-9763-2F6AD3E4CA69}" type="slidenum">
              <a:rPr lang="en-US" altLang="en-US"/>
              <a:pPr>
                <a:defRPr/>
              </a:pPr>
              <a:t>‹#›</a:t>
            </a:fld>
            <a:endParaRPr lang="en-US" altLang="en-US"/>
          </a:p>
        </p:txBody>
      </p:sp>
    </p:spTree>
    <p:extLst>
      <p:ext uri="{BB962C8B-B14F-4D97-AF65-F5344CB8AC3E}">
        <p14:creationId xmlns:p14="http://schemas.microsoft.com/office/powerpoint/2010/main" val="193226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a:extLst>
              <a:ext uri="{FF2B5EF4-FFF2-40B4-BE49-F238E27FC236}">
                <a16:creationId xmlns:a16="http://schemas.microsoft.com/office/drawing/2014/main" id="{CA8ECEAD-DE5F-9140-80E7-13206D3774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4A6AC566-11FC-3A42-AAA9-2F4914485AD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26378A60-0291-5940-A3E4-13569D594B8A}"/>
              </a:ext>
            </a:extLst>
          </p:cNvPr>
          <p:cNvSpPr>
            <a:spLocks noGrp="1"/>
          </p:cNvSpPr>
          <p:nvPr>
            <p:ph type="dt" sz="half" idx="10"/>
          </p:nvPr>
        </p:nvSpPr>
        <p:spPr/>
        <p:txBody>
          <a:bodyPr/>
          <a:lstStyle>
            <a:lvl1pPr>
              <a:defRPr/>
            </a:lvl1pPr>
          </a:lstStyle>
          <a:p>
            <a:pPr>
              <a:defRPr/>
            </a:pPr>
            <a:fld id="{A6CD46F1-56B0-49BD-9DDA-BAFD3C3FE444}" type="datetime1">
              <a:rPr lang="en-US" altLang="en-US" smtClean="0"/>
              <a:t>8/20/2019</a:t>
            </a:fld>
            <a:endParaRPr lang="en-US" altLang="en-US"/>
          </a:p>
        </p:txBody>
      </p:sp>
      <p:sp>
        <p:nvSpPr>
          <p:cNvPr id="10" name="Footer Placeholder 7">
            <a:extLst>
              <a:ext uri="{FF2B5EF4-FFF2-40B4-BE49-F238E27FC236}">
                <a16:creationId xmlns:a16="http://schemas.microsoft.com/office/drawing/2014/main" id="{62003DD6-E360-D74B-A1AE-B41F47F66B5E}"/>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629FAD89-662D-5843-A68B-27EB44F27085}"/>
              </a:ext>
            </a:extLst>
          </p:cNvPr>
          <p:cNvSpPr>
            <a:spLocks noGrp="1"/>
          </p:cNvSpPr>
          <p:nvPr>
            <p:ph type="sldNum" sz="quarter" idx="12"/>
          </p:nvPr>
        </p:nvSpPr>
        <p:spPr>
          <a:xfrm>
            <a:off x="8610600" y="6356350"/>
            <a:ext cx="457200" cy="365125"/>
          </a:xfrm>
        </p:spPr>
        <p:txBody>
          <a:bodyPr/>
          <a:lstStyle>
            <a:lvl1pPr>
              <a:defRPr/>
            </a:lvl1pPr>
          </a:lstStyle>
          <a:p>
            <a:pPr>
              <a:defRPr/>
            </a:pPr>
            <a:fld id="{505EAFCF-9A82-1841-A873-A5A91F780DBD}" type="slidenum">
              <a:rPr lang="en-US" altLang="en-US"/>
              <a:pPr>
                <a:defRPr/>
              </a:pPr>
              <a:t>‹#›</a:t>
            </a:fld>
            <a:endParaRPr lang="en-US" altLang="en-US"/>
          </a:p>
        </p:txBody>
      </p:sp>
    </p:spTree>
    <p:extLst>
      <p:ext uri="{BB962C8B-B14F-4D97-AF65-F5344CB8AC3E}">
        <p14:creationId xmlns:p14="http://schemas.microsoft.com/office/powerpoint/2010/main" val="3222208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a:extLst>
              <a:ext uri="{FF2B5EF4-FFF2-40B4-BE49-F238E27FC236}">
                <a16:creationId xmlns:a16="http://schemas.microsoft.com/office/drawing/2014/main" id="{D70AC6C8-2D5A-5043-984A-BBD76AF45C6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2FC88D2F-18E3-C441-A67D-5E8DCBE223F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a:t>Click to edit Master title style</a:t>
            </a:r>
          </a:p>
        </p:txBody>
      </p:sp>
      <p:sp>
        <p:nvSpPr>
          <p:cNvPr id="5" name="Date Placeholder 2">
            <a:extLst>
              <a:ext uri="{FF2B5EF4-FFF2-40B4-BE49-F238E27FC236}">
                <a16:creationId xmlns:a16="http://schemas.microsoft.com/office/drawing/2014/main" id="{D8A99277-1E16-E74D-9039-739E7473CD61}"/>
              </a:ext>
            </a:extLst>
          </p:cNvPr>
          <p:cNvSpPr>
            <a:spLocks noGrp="1"/>
          </p:cNvSpPr>
          <p:nvPr>
            <p:ph type="dt" sz="half" idx="10"/>
          </p:nvPr>
        </p:nvSpPr>
        <p:spPr/>
        <p:txBody>
          <a:bodyPr/>
          <a:lstStyle>
            <a:lvl1pPr>
              <a:defRPr/>
            </a:lvl1pPr>
          </a:lstStyle>
          <a:p>
            <a:pPr>
              <a:defRPr/>
            </a:pPr>
            <a:fld id="{1A2510DF-07BA-4F06-A7AA-830BAFA543AD}" type="datetime1">
              <a:rPr lang="en-US" altLang="en-US" smtClean="0"/>
              <a:t>8/20/2019</a:t>
            </a:fld>
            <a:endParaRPr lang="en-US" altLang="en-US"/>
          </a:p>
        </p:txBody>
      </p:sp>
      <p:sp>
        <p:nvSpPr>
          <p:cNvPr id="6" name="Footer Placeholder 3">
            <a:extLst>
              <a:ext uri="{FF2B5EF4-FFF2-40B4-BE49-F238E27FC236}">
                <a16:creationId xmlns:a16="http://schemas.microsoft.com/office/drawing/2014/main" id="{EF399EF2-5123-C044-A80C-07A05AB793B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406F5A3-B36C-264B-86AD-7575DD3E2ABA}"/>
              </a:ext>
            </a:extLst>
          </p:cNvPr>
          <p:cNvSpPr>
            <a:spLocks noGrp="1"/>
          </p:cNvSpPr>
          <p:nvPr>
            <p:ph type="sldNum" sz="quarter" idx="12"/>
          </p:nvPr>
        </p:nvSpPr>
        <p:spPr>
          <a:xfrm>
            <a:off x="8229600" y="6356350"/>
            <a:ext cx="457200" cy="365125"/>
          </a:xfrm>
        </p:spPr>
        <p:txBody>
          <a:bodyPr/>
          <a:lstStyle>
            <a:lvl1pPr>
              <a:defRPr/>
            </a:lvl1pPr>
          </a:lstStyle>
          <a:p>
            <a:pPr>
              <a:defRPr/>
            </a:pPr>
            <a:fld id="{2C48CC9B-1DC0-7748-BBE5-2285A56A1A37}" type="slidenum">
              <a:rPr lang="en-US" altLang="en-US"/>
              <a:pPr>
                <a:defRPr/>
              </a:pPr>
              <a:t>‹#›</a:t>
            </a:fld>
            <a:endParaRPr lang="en-US" altLang="en-US"/>
          </a:p>
        </p:txBody>
      </p:sp>
    </p:spTree>
    <p:extLst>
      <p:ext uri="{BB962C8B-B14F-4D97-AF65-F5344CB8AC3E}">
        <p14:creationId xmlns:p14="http://schemas.microsoft.com/office/powerpoint/2010/main" val="3431627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591C693-C8AC-CC47-B667-6D1615E7C9DC}"/>
              </a:ext>
            </a:extLst>
          </p:cNvPr>
          <p:cNvSpPr txBox="1">
            <a:spLocks/>
          </p:cNvSpPr>
          <p:nvPr userDrawn="1"/>
        </p:nvSpPr>
        <p:spPr>
          <a:xfrm>
            <a:off x="8610600" y="6356350"/>
            <a:ext cx="457200" cy="365125"/>
          </a:xfrm>
          <a:prstGeom prst="rect">
            <a:avLst/>
          </a:prstGeom>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D275DF31-7E37-8D49-BE7C-160472BDEA6D}" type="slidenum">
              <a:rPr lang="en-US" altLang="en-US" sz="1200" smtClean="0">
                <a:solidFill>
                  <a:srgbClr val="898989"/>
                </a:solidFill>
                <a:latin typeface="Gotham Book" pitchFamily="50" charset="0"/>
              </a:rPr>
              <a:pPr algn="r" eaLnBrk="1" hangingPunct="1">
                <a:defRPr/>
              </a:pPr>
              <a:t>‹#›</a:t>
            </a:fld>
            <a:endParaRPr lang="en-US" altLang="en-US" sz="1200">
              <a:solidFill>
                <a:srgbClr val="898989"/>
              </a:solidFill>
              <a:latin typeface="Gotham Book" pitchFamily="50" charset="0"/>
            </a:endParaRPr>
          </a:p>
        </p:txBody>
      </p:sp>
      <p:pic>
        <p:nvPicPr>
          <p:cNvPr id="3" name="Picture 7" descr="C:\Users\cbateman\AppData\Local\Temp\wz0371\Final Logo\circle only\fpntc_circle_only_color.png">
            <a:extLst>
              <a:ext uri="{FF2B5EF4-FFF2-40B4-BE49-F238E27FC236}">
                <a16:creationId xmlns:a16="http://schemas.microsoft.com/office/drawing/2014/main" id="{2E4CF917-A056-444A-8BC8-B2968FC399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46AAB667-0BCD-1D49-9F86-F684C587384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a:extLst>
              <a:ext uri="{FF2B5EF4-FFF2-40B4-BE49-F238E27FC236}">
                <a16:creationId xmlns:a16="http://schemas.microsoft.com/office/drawing/2014/main" id="{18108B1A-6431-3D4D-8DDB-66D0E22FFF69}"/>
              </a:ext>
            </a:extLst>
          </p:cNvPr>
          <p:cNvSpPr>
            <a:spLocks noGrp="1"/>
          </p:cNvSpPr>
          <p:nvPr>
            <p:ph type="dt" sz="half" idx="10"/>
          </p:nvPr>
        </p:nvSpPr>
        <p:spPr/>
        <p:txBody>
          <a:bodyPr/>
          <a:lstStyle>
            <a:lvl1pPr>
              <a:defRPr/>
            </a:lvl1pPr>
          </a:lstStyle>
          <a:p>
            <a:pPr>
              <a:defRPr/>
            </a:pPr>
            <a:fld id="{0E51642D-1C3D-47AB-B88A-C7E12D86B21D}" type="datetime1">
              <a:rPr lang="en-US" altLang="en-US" smtClean="0"/>
              <a:t>8/20/2019</a:t>
            </a:fld>
            <a:endParaRPr lang="en-US" altLang="en-US"/>
          </a:p>
        </p:txBody>
      </p:sp>
      <p:sp>
        <p:nvSpPr>
          <p:cNvPr id="6" name="Footer Placeholder 2">
            <a:extLst>
              <a:ext uri="{FF2B5EF4-FFF2-40B4-BE49-F238E27FC236}">
                <a16:creationId xmlns:a16="http://schemas.microsoft.com/office/drawing/2014/main" id="{32D021D4-FEC1-7C46-8A50-B6E332E770A4}"/>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2595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B4B7BA0-57CB-FA46-B7A3-DEB682E5791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B698D45-6EF7-4E4A-A920-3DE4DF81768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BB36B21-14E3-084D-88F7-14692B9ADB0B}"/>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47DE7128-AEF8-425B-BA76-30CBA7711028}" type="datetime1">
              <a:rPr lang="en-US" altLang="en-US" smtClean="0"/>
              <a:t>8/20/2019</a:t>
            </a:fld>
            <a:endParaRPr lang="en-US" altLang="en-US"/>
          </a:p>
        </p:txBody>
      </p:sp>
      <p:sp>
        <p:nvSpPr>
          <p:cNvPr id="5" name="Footer Placeholder 4">
            <a:extLst>
              <a:ext uri="{FF2B5EF4-FFF2-40B4-BE49-F238E27FC236}">
                <a16:creationId xmlns:a16="http://schemas.microsoft.com/office/drawing/2014/main" id="{B1F08AA5-D7AB-704A-B3B4-CAF5E432A0C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7C17446-F122-E943-A2E3-6B3ECA52BFC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F10DBB6-C4D4-E940-BB70-FD26CCBA5D2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 id="2147484493" r:id="rId12"/>
    <p:sldLayoutId id="2147484494" r:id="rId13"/>
  </p:sldLayoutIdLst>
  <p:hf hdr="0" ftr="0" dt="0"/>
  <p:txStyles>
    <p:titleStyle>
      <a:lvl1pPr algn="l" rtl="0" eaLnBrk="0" fontAlgn="base" hangingPunct="0">
        <a:spcBef>
          <a:spcPct val="0"/>
        </a:spcBef>
        <a:spcAft>
          <a:spcPct val="0"/>
        </a:spcAft>
        <a:defRPr sz="4000" b="1" kern="1200">
          <a:solidFill>
            <a:srgbClr val="92278F"/>
          </a:solidFill>
          <a:latin typeface="Calibri Light" panose="020F0302020204030204" pitchFamily="34" charset="0"/>
          <a:ea typeface="MS PGothic" panose="020B0600070205080204" pitchFamily="34" charset="-128"/>
          <a:cs typeface="+mj-cs"/>
        </a:defRPr>
      </a:lvl1pPr>
      <a:lvl2pPr algn="l" rtl="0" eaLnBrk="0" fontAlgn="base" hangingPunct="0">
        <a:spcBef>
          <a:spcPct val="0"/>
        </a:spcBef>
        <a:spcAft>
          <a:spcPct val="0"/>
        </a:spcAft>
        <a:defRPr sz="4000" b="1">
          <a:solidFill>
            <a:srgbClr val="92278F"/>
          </a:solidFill>
          <a:latin typeface="Calibri Light" pitchFamily="34" charset="0"/>
          <a:ea typeface="MS PGothic" panose="020B0600070205080204" pitchFamily="34" charset="-128"/>
        </a:defRPr>
      </a:lvl2pPr>
      <a:lvl3pPr algn="l" rtl="0" eaLnBrk="0" fontAlgn="base" hangingPunct="0">
        <a:spcBef>
          <a:spcPct val="0"/>
        </a:spcBef>
        <a:spcAft>
          <a:spcPct val="0"/>
        </a:spcAft>
        <a:defRPr sz="4000" b="1">
          <a:solidFill>
            <a:srgbClr val="92278F"/>
          </a:solidFill>
          <a:latin typeface="Calibri Light" pitchFamily="34" charset="0"/>
          <a:ea typeface="MS PGothic" panose="020B0600070205080204" pitchFamily="34" charset="-128"/>
        </a:defRPr>
      </a:lvl3pPr>
      <a:lvl4pPr algn="l" rtl="0" eaLnBrk="0" fontAlgn="base" hangingPunct="0">
        <a:spcBef>
          <a:spcPct val="0"/>
        </a:spcBef>
        <a:spcAft>
          <a:spcPct val="0"/>
        </a:spcAft>
        <a:defRPr sz="4000" b="1">
          <a:solidFill>
            <a:srgbClr val="92278F"/>
          </a:solidFill>
          <a:latin typeface="Calibri Light" pitchFamily="34" charset="0"/>
          <a:ea typeface="MS PGothic" panose="020B0600070205080204" pitchFamily="34" charset="-128"/>
        </a:defRPr>
      </a:lvl4pPr>
      <a:lvl5pPr algn="l" rtl="0" eaLnBrk="0" fontAlgn="base" hangingPunct="0">
        <a:spcBef>
          <a:spcPct val="0"/>
        </a:spcBef>
        <a:spcAft>
          <a:spcPct val="0"/>
        </a:spcAft>
        <a:defRPr sz="4000" b="1">
          <a:solidFill>
            <a:srgbClr val="92278F"/>
          </a:solidFill>
          <a:latin typeface="Calibri Light" pitchFamily="34" charset="0"/>
          <a:ea typeface="MS PGothic" panose="020B0600070205080204" pitchFamily="34" charset="-128"/>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Calibri Light" panose="020F0302020204030204" pitchFamily="34" charset="0"/>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B75BC"/>
          </a:solidFill>
          <a:latin typeface="Calibri Light" panose="020F0302020204030204" pitchFamily="34" charset="0"/>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Calibri Light" panose="020F0302020204030204" pitchFamily="34" charset="0"/>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662D91"/>
          </a:solidFill>
          <a:latin typeface="Calibri Light" panose="020F0302020204030204" pitchFamily="34" charset="0"/>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Calibri Light" panose="020F0302020204030204" pitchFamily="34" charset="0"/>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184F7BD-6062-F54C-A05F-1C5836E4E3B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753BEE7E-B22F-4041-8A31-DC087600AEB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F0424F2-7527-8943-BC46-EE137BD12D0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815A7C75-C6DB-4354-A1E8-43934BE38D26}" type="datetime1">
              <a:rPr lang="en-US" altLang="en-US" smtClean="0"/>
              <a:t>8/20/2019</a:t>
            </a:fld>
            <a:endParaRPr lang="en-US" altLang="en-US"/>
          </a:p>
        </p:txBody>
      </p:sp>
      <p:sp>
        <p:nvSpPr>
          <p:cNvPr id="5" name="Footer Placeholder 4">
            <a:extLst>
              <a:ext uri="{FF2B5EF4-FFF2-40B4-BE49-F238E27FC236}">
                <a16:creationId xmlns:a16="http://schemas.microsoft.com/office/drawing/2014/main" id="{46E8B1B7-2420-2040-BECF-59E5450A494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AD0ABD5-EE8E-A241-BBE1-136233490E7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6ABD65A-97C7-464F-8841-8D445BB18FC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95"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 id="2147484506" r:id="rId12"/>
  </p:sldLayoutIdLst>
  <p:hf hdr="0" ftr="0" dt="0"/>
  <p:txStyles>
    <p:titleStyle>
      <a:lvl1pPr algn="l" rtl="0" eaLnBrk="0" fontAlgn="base" hangingPunct="0">
        <a:spcBef>
          <a:spcPct val="0"/>
        </a:spcBef>
        <a:spcAft>
          <a:spcPct val="0"/>
        </a:spcAft>
        <a:defRPr sz="4000" b="1" kern="1200">
          <a:solidFill>
            <a:srgbClr val="1B75BC"/>
          </a:solidFill>
          <a:latin typeface="Calibri Light" panose="020F0302020204030204" pitchFamily="34" charset="0"/>
          <a:ea typeface="MS PGothic" panose="020B0600070205080204" pitchFamily="34" charset="-128"/>
          <a:cs typeface="+mj-cs"/>
        </a:defRPr>
      </a:lvl1pPr>
      <a:lvl2pPr algn="l" rtl="0" eaLnBrk="0" fontAlgn="base" hangingPunct="0">
        <a:spcBef>
          <a:spcPct val="0"/>
        </a:spcBef>
        <a:spcAft>
          <a:spcPct val="0"/>
        </a:spcAft>
        <a:defRPr sz="4000" b="1">
          <a:solidFill>
            <a:srgbClr val="1B75BC"/>
          </a:solidFill>
          <a:latin typeface="Calibri Light" pitchFamily="34" charset="0"/>
          <a:ea typeface="MS PGothic" panose="020B0600070205080204" pitchFamily="34" charset="-128"/>
        </a:defRPr>
      </a:lvl2pPr>
      <a:lvl3pPr algn="l" rtl="0" eaLnBrk="0" fontAlgn="base" hangingPunct="0">
        <a:spcBef>
          <a:spcPct val="0"/>
        </a:spcBef>
        <a:spcAft>
          <a:spcPct val="0"/>
        </a:spcAft>
        <a:defRPr sz="4000" b="1">
          <a:solidFill>
            <a:srgbClr val="1B75BC"/>
          </a:solidFill>
          <a:latin typeface="Calibri Light" pitchFamily="34" charset="0"/>
          <a:ea typeface="MS PGothic" panose="020B0600070205080204" pitchFamily="34" charset="-128"/>
        </a:defRPr>
      </a:lvl3pPr>
      <a:lvl4pPr algn="l" rtl="0" eaLnBrk="0" fontAlgn="base" hangingPunct="0">
        <a:spcBef>
          <a:spcPct val="0"/>
        </a:spcBef>
        <a:spcAft>
          <a:spcPct val="0"/>
        </a:spcAft>
        <a:defRPr sz="4000" b="1">
          <a:solidFill>
            <a:srgbClr val="1B75BC"/>
          </a:solidFill>
          <a:latin typeface="Calibri Light" pitchFamily="34" charset="0"/>
          <a:ea typeface="MS PGothic" panose="020B0600070205080204" pitchFamily="34" charset="-128"/>
        </a:defRPr>
      </a:lvl4pPr>
      <a:lvl5pPr algn="l" rtl="0" eaLnBrk="0" fontAlgn="base" hangingPunct="0">
        <a:spcBef>
          <a:spcPct val="0"/>
        </a:spcBef>
        <a:spcAft>
          <a:spcPct val="0"/>
        </a:spcAft>
        <a:defRPr sz="4000" b="1">
          <a:solidFill>
            <a:srgbClr val="1B75BC"/>
          </a:solidFill>
          <a:latin typeface="Calibri Light" pitchFamily="34" charset="0"/>
          <a:ea typeface="MS PGothic" panose="020B0600070205080204" pitchFamily="34" charset="-128"/>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Light" panose="020F0302020204030204" pitchFamily="34" charset="0"/>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92278F"/>
          </a:solidFill>
          <a:latin typeface="Calibri Light" panose="020F0302020204030204" pitchFamily="34" charset="0"/>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Light" panose="020F0302020204030204" pitchFamily="34" charset="0"/>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B75BC"/>
          </a:solidFill>
          <a:latin typeface="Calibri Light" panose="020F0302020204030204" pitchFamily="34" charset="0"/>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Light" panose="020F0302020204030204" pitchFamily="34" charset="0"/>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cdc.gov/std/news.htm" TargetMode="External"/><Relationship Id="rId5" Type="http://schemas.openxmlformats.org/officeDocument/2006/relationships/hyperlink" Target="https://www.cdc.gov/mmwr/pdf/rr/rr6304.pdf"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ubtitle 2">
            <a:extLst>
              <a:ext uri="{FF2B5EF4-FFF2-40B4-BE49-F238E27FC236}">
                <a16:creationId xmlns:a16="http://schemas.microsoft.com/office/drawing/2014/main" id="{B60CF9DD-5F22-BE48-A442-D285EBC31992}"/>
              </a:ext>
            </a:extLst>
          </p:cNvPr>
          <p:cNvSpPr>
            <a:spLocks noGrp="1"/>
          </p:cNvSpPr>
          <p:nvPr>
            <p:ph type="subTitle" idx="1"/>
          </p:nvPr>
        </p:nvSpPr>
        <p:spPr>
          <a:xfrm>
            <a:off x="1371600" y="4346575"/>
            <a:ext cx="6400800" cy="1219200"/>
          </a:xfrm>
        </p:spPr>
        <p:txBody>
          <a:bodyPr/>
          <a:lstStyle/>
          <a:p>
            <a:pPr eaLnBrk="1" hangingPunct="1"/>
            <a:r>
              <a:rPr lang="en-US" altLang="en-US" dirty="0"/>
              <a:t>August </a:t>
            </a:r>
            <a:r>
              <a:rPr lang="en-US" altLang="en-US" dirty="0" smtClean="0"/>
              <a:t>13, </a:t>
            </a:r>
            <a:r>
              <a:rPr lang="en-US" altLang="en-US" dirty="0"/>
              <a:t>2019</a:t>
            </a:r>
          </a:p>
        </p:txBody>
      </p:sp>
      <p:sp>
        <p:nvSpPr>
          <p:cNvPr id="4" name="Title 1">
            <a:extLst>
              <a:ext uri="{FF2B5EF4-FFF2-40B4-BE49-F238E27FC236}">
                <a16:creationId xmlns:a16="http://schemas.microsoft.com/office/drawing/2014/main" id="{FC7FC488-F8BB-6247-B188-D1455EEF8EB2}"/>
              </a:ext>
            </a:extLst>
          </p:cNvPr>
          <p:cNvSpPr>
            <a:spLocks noGrp="1"/>
          </p:cNvSpPr>
          <p:nvPr>
            <p:ph type="ctrTitle"/>
          </p:nvPr>
        </p:nvSpPr>
        <p:spPr>
          <a:xfrm>
            <a:off x="685800" y="1981200"/>
            <a:ext cx="7772400" cy="2365375"/>
          </a:xfrm>
        </p:spPr>
        <p:txBody>
          <a:bodyPr/>
          <a:lstStyle>
            <a:lvl1pPr algn="ctr" rtl="0" eaLnBrk="0" fontAlgn="base" hangingPunct="0">
              <a:spcBef>
                <a:spcPct val="0"/>
              </a:spcBef>
              <a:spcAft>
                <a:spcPct val="0"/>
              </a:spcAft>
              <a:defRPr sz="4000" b="1" kern="1200">
                <a:solidFill>
                  <a:srgbClr val="92278F"/>
                </a:solidFill>
                <a:latin typeface="Calibri Light" panose="020F0302020204030204" pitchFamily="34" charset="0"/>
                <a:ea typeface="MS PGothic" panose="020B0600070205080204" pitchFamily="34" charset="-128"/>
                <a:cs typeface="+mj-cs"/>
              </a:defRPr>
            </a:lvl1pPr>
            <a:lvl2pPr algn="l" rtl="0" eaLnBrk="0" fontAlgn="base" hangingPunct="0">
              <a:spcBef>
                <a:spcPct val="0"/>
              </a:spcBef>
              <a:spcAft>
                <a:spcPct val="0"/>
              </a:spcAft>
              <a:defRPr sz="4000" b="1">
                <a:solidFill>
                  <a:srgbClr val="92278F"/>
                </a:solidFill>
                <a:latin typeface="Calibri Light" pitchFamily="34" charset="0"/>
                <a:ea typeface="MS PGothic" panose="020B0600070205080204" pitchFamily="34" charset="-128"/>
              </a:defRPr>
            </a:lvl2pPr>
            <a:lvl3pPr algn="l" rtl="0" eaLnBrk="0" fontAlgn="base" hangingPunct="0">
              <a:spcBef>
                <a:spcPct val="0"/>
              </a:spcBef>
              <a:spcAft>
                <a:spcPct val="0"/>
              </a:spcAft>
              <a:defRPr sz="4000" b="1">
                <a:solidFill>
                  <a:srgbClr val="92278F"/>
                </a:solidFill>
                <a:latin typeface="Calibri Light" pitchFamily="34" charset="0"/>
                <a:ea typeface="MS PGothic" panose="020B0600070205080204" pitchFamily="34" charset="-128"/>
              </a:defRPr>
            </a:lvl3pPr>
            <a:lvl4pPr algn="l" rtl="0" eaLnBrk="0" fontAlgn="base" hangingPunct="0">
              <a:spcBef>
                <a:spcPct val="0"/>
              </a:spcBef>
              <a:spcAft>
                <a:spcPct val="0"/>
              </a:spcAft>
              <a:defRPr sz="4000" b="1">
                <a:solidFill>
                  <a:srgbClr val="92278F"/>
                </a:solidFill>
                <a:latin typeface="Calibri Light" pitchFamily="34" charset="0"/>
                <a:ea typeface="MS PGothic" panose="020B0600070205080204" pitchFamily="34" charset="-128"/>
              </a:defRPr>
            </a:lvl4pPr>
            <a:lvl5pPr algn="l" rtl="0" eaLnBrk="0" fontAlgn="base" hangingPunct="0">
              <a:spcBef>
                <a:spcPct val="0"/>
              </a:spcBef>
              <a:spcAft>
                <a:spcPct val="0"/>
              </a:spcAft>
              <a:defRPr sz="4000" b="1">
                <a:solidFill>
                  <a:srgbClr val="92278F"/>
                </a:solidFill>
                <a:latin typeface="Calibri Light" pitchFamily="34" charset="0"/>
                <a:ea typeface="MS PGothic" panose="020B0600070205080204" pitchFamily="34" charset="-128"/>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a:lstStyle>
          <a:p>
            <a:pPr eaLnBrk="1" hangingPunct="1">
              <a:defRPr/>
            </a:pPr>
            <a:r>
              <a:rPr lang="en-US" altLang="en-US" dirty="0"/>
              <a:t>Introduction to Adaptive Leadership for Tackling Complex Family Planning Challenges </a:t>
            </a:r>
          </a:p>
        </p:txBody>
      </p:sp>
      <p:sp>
        <p:nvSpPr>
          <p:cNvPr id="3" name="Slide Number Placeholder 2"/>
          <p:cNvSpPr>
            <a:spLocks noGrp="1"/>
          </p:cNvSpPr>
          <p:nvPr>
            <p:ph type="sldNum" sz="quarter" idx="12"/>
          </p:nvPr>
        </p:nvSpPr>
        <p:spPr/>
        <p:txBody>
          <a:bodyPr/>
          <a:lstStyle/>
          <a:p>
            <a:pPr>
              <a:defRPr/>
            </a:pPr>
            <a:fld id="{AD79352A-559D-504C-9D91-81EB0E850856}" type="slidenum">
              <a:rPr lang="en-US" altLang="en-US" smtClean="0"/>
              <a:pPr>
                <a:defRPr/>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A666C-450C-4CC3-AEA7-4BD0785BB411}"/>
              </a:ext>
            </a:extLst>
          </p:cNvPr>
          <p:cNvSpPr>
            <a:spLocks noGrp="1"/>
          </p:cNvSpPr>
          <p:nvPr>
            <p:ph type="title"/>
          </p:nvPr>
        </p:nvSpPr>
        <p:spPr>
          <a:xfrm>
            <a:off x="482600" y="205920"/>
            <a:ext cx="5410200" cy="1143000"/>
          </a:xfrm>
        </p:spPr>
        <p:txBody>
          <a:bodyPr>
            <a:normAutofit fontScale="90000"/>
          </a:bodyPr>
          <a:lstStyle/>
          <a:p>
            <a:r>
              <a:rPr lang="en-US" dirty="0"/>
              <a:t>Examples of Adaptive Leadership Competencies </a:t>
            </a:r>
          </a:p>
        </p:txBody>
      </p:sp>
      <p:sp>
        <p:nvSpPr>
          <p:cNvPr id="3" name="Content Placeholder 2">
            <a:extLst>
              <a:ext uri="{FF2B5EF4-FFF2-40B4-BE49-F238E27FC236}">
                <a16:creationId xmlns:a16="http://schemas.microsoft.com/office/drawing/2014/main" id="{070E4970-BFB8-4CCA-B410-1189DD4700A7}"/>
              </a:ext>
            </a:extLst>
          </p:cNvPr>
          <p:cNvSpPr>
            <a:spLocks noGrp="1"/>
          </p:cNvSpPr>
          <p:nvPr>
            <p:ph idx="1"/>
          </p:nvPr>
        </p:nvSpPr>
        <p:spPr>
          <a:xfrm>
            <a:off x="0" y="1600200"/>
            <a:ext cx="9144000" cy="4525963"/>
          </a:xfrm>
        </p:spPr>
        <p:txBody>
          <a:bodyPr/>
          <a:lstStyle/>
          <a:p>
            <a:pPr marL="0" indent="0">
              <a:buNone/>
            </a:pPr>
            <a:r>
              <a:rPr lang="en-US" sz="2000" dirty="0"/>
              <a:t>                                                                                                          Promoting health equity</a:t>
            </a:r>
          </a:p>
          <a:p>
            <a:pPr marL="0" indent="0">
              <a:spcBef>
                <a:spcPts val="20"/>
              </a:spcBef>
              <a:buNone/>
            </a:pPr>
            <a:r>
              <a:rPr lang="en-US" sz="2000" dirty="0"/>
              <a:t>                                                                                                              Stakeholder engagement</a:t>
            </a:r>
            <a:endParaRPr lang="en-US" sz="2400" dirty="0"/>
          </a:p>
          <a:p>
            <a:pPr marL="0" indent="0">
              <a:buNone/>
            </a:pPr>
            <a:r>
              <a:rPr lang="en-US" sz="2400" dirty="0"/>
              <a:t>  </a:t>
            </a:r>
            <a:r>
              <a:rPr lang="en-US" sz="2000" dirty="0"/>
              <a:t>    Systems thinking</a:t>
            </a:r>
          </a:p>
          <a:p>
            <a:pPr marL="0" indent="0">
              <a:spcBef>
                <a:spcPts val="20"/>
              </a:spcBef>
              <a:buNone/>
            </a:pPr>
            <a:r>
              <a:rPr lang="en-US" sz="2000" dirty="0"/>
              <a:t>       Continuous      </a:t>
            </a:r>
          </a:p>
          <a:p>
            <a:pPr marL="0" indent="0">
              <a:spcBef>
                <a:spcPts val="20"/>
              </a:spcBef>
              <a:buNone/>
            </a:pPr>
            <a:r>
              <a:rPr lang="en-US" sz="2000" dirty="0"/>
              <a:t>       improvement</a:t>
            </a:r>
            <a:r>
              <a:rPr lang="en-US" sz="2400" dirty="0"/>
              <a:t> </a:t>
            </a:r>
          </a:p>
          <a:p>
            <a:pPr marL="0" indent="0">
              <a:spcBef>
                <a:spcPts val="20"/>
              </a:spcBef>
              <a:buNone/>
            </a:pPr>
            <a:endParaRPr lang="en-US" sz="2400" dirty="0"/>
          </a:p>
          <a:p>
            <a:pPr marL="0" indent="0">
              <a:spcBef>
                <a:spcPts val="20"/>
              </a:spcBef>
              <a:buNone/>
            </a:pPr>
            <a:r>
              <a:rPr lang="en-US" sz="2400" dirty="0"/>
              <a:t>                                                                                                       </a:t>
            </a:r>
            <a:r>
              <a:rPr lang="en-US" sz="2000" dirty="0"/>
              <a:t>Effective teams</a:t>
            </a:r>
          </a:p>
          <a:p>
            <a:pPr marL="0" indent="0">
              <a:spcBef>
                <a:spcPts val="20"/>
              </a:spcBef>
              <a:buNone/>
            </a:pPr>
            <a:r>
              <a:rPr lang="en-US" sz="2000" dirty="0"/>
              <a:t>                                                                                                                           Creating shared</a:t>
            </a:r>
          </a:p>
          <a:p>
            <a:pPr marL="0" indent="0">
              <a:spcBef>
                <a:spcPts val="20"/>
              </a:spcBef>
              <a:buNone/>
            </a:pPr>
            <a:r>
              <a:rPr lang="en-US" sz="2000" dirty="0"/>
              <a:t>                                                                                                                            vision</a:t>
            </a:r>
          </a:p>
          <a:p>
            <a:pPr marL="0" indent="0">
              <a:spcBef>
                <a:spcPts val="20"/>
              </a:spcBef>
              <a:buNone/>
            </a:pPr>
            <a:r>
              <a:rPr lang="en-US" sz="2400" dirty="0"/>
              <a:t>                                                                                                      </a:t>
            </a:r>
          </a:p>
          <a:p>
            <a:pPr marL="0" indent="0">
              <a:spcBef>
                <a:spcPts val="20"/>
              </a:spcBef>
              <a:buNone/>
            </a:pPr>
            <a:r>
              <a:rPr lang="en-US" sz="2400" dirty="0"/>
              <a:t>                  </a:t>
            </a:r>
            <a:r>
              <a:rPr lang="en-US" sz="2000" dirty="0"/>
              <a:t>Resilience </a:t>
            </a:r>
          </a:p>
          <a:p>
            <a:pPr marL="0" indent="0">
              <a:spcBef>
                <a:spcPts val="20"/>
              </a:spcBef>
              <a:buNone/>
            </a:pPr>
            <a:r>
              <a:rPr lang="en-US" sz="2000" dirty="0"/>
              <a:t>            Problem solving</a:t>
            </a:r>
          </a:p>
          <a:p>
            <a:pPr marL="0" indent="0">
              <a:spcBef>
                <a:spcPts val="20"/>
              </a:spcBef>
              <a:buNone/>
            </a:pPr>
            <a:r>
              <a:rPr lang="en-US" sz="2400" dirty="0"/>
              <a:t>                                                                                                                                                                                                 </a:t>
            </a:r>
          </a:p>
        </p:txBody>
      </p:sp>
      <p:graphicFrame>
        <p:nvGraphicFramePr>
          <p:cNvPr id="5" name="Diagram 4" descr="A circle with individual written inside it, around that is a circle with team(s) written inside of it, around that is a circle with organization/service system written inside of it, and around that is a circle with community/ecosystem written inside of it. " title="Diagram of Leadership Competencies">
            <a:extLst>
              <a:ext uri="{FF2B5EF4-FFF2-40B4-BE49-F238E27FC236}">
                <a16:creationId xmlns:a16="http://schemas.microsoft.com/office/drawing/2014/main" id="{02AD0F5A-05A4-D449-BFD2-6CA5A34383DF}"/>
              </a:ext>
            </a:extLst>
          </p:cNvPr>
          <p:cNvGraphicFramePr/>
          <p:nvPr>
            <p:extLst>
              <p:ext uri="{D42A27DB-BD31-4B8C-83A1-F6EECF244321}">
                <p14:modId xmlns:p14="http://schemas.microsoft.com/office/powerpoint/2010/main" val="1547067175"/>
              </p:ext>
            </p:extLst>
          </p:nvPr>
        </p:nvGraphicFramePr>
        <p:xfrm>
          <a:off x="2019300" y="1498821"/>
          <a:ext cx="5105400" cy="4812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ight Arrow 12" descr="An arrow showing that systems thinking continuous improvement applies to the organization/service system circle" title="Arrow">
            <a:extLst>
              <a:ext uri="{FF2B5EF4-FFF2-40B4-BE49-F238E27FC236}">
                <a16:creationId xmlns:a16="http://schemas.microsoft.com/office/drawing/2014/main" id="{901DCD3A-5819-5949-8224-1591BE808A3A}"/>
              </a:ext>
            </a:extLst>
          </p:cNvPr>
          <p:cNvSpPr/>
          <p:nvPr/>
        </p:nvSpPr>
        <p:spPr>
          <a:xfrm>
            <a:off x="2250602" y="2895600"/>
            <a:ext cx="1524000" cy="25022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descr="An arrow showing that resilience and problem solving apply to the individual" title="Arrow">
            <a:extLst>
              <a:ext uri="{FF2B5EF4-FFF2-40B4-BE49-F238E27FC236}">
                <a16:creationId xmlns:a16="http://schemas.microsoft.com/office/drawing/2014/main" id="{D930E199-58FD-904B-B89C-A782ABECFACC}"/>
              </a:ext>
            </a:extLst>
          </p:cNvPr>
          <p:cNvSpPr/>
          <p:nvPr/>
        </p:nvSpPr>
        <p:spPr>
          <a:xfrm>
            <a:off x="2555402" y="5143500"/>
            <a:ext cx="121920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descr="An arrow showing promoting health equity and stakeholder engagement apply to the community/ecosystem" title="Arrow">
            <a:extLst>
              <a:ext uri="{FF2B5EF4-FFF2-40B4-BE49-F238E27FC236}">
                <a16:creationId xmlns:a16="http://schemas.microsoft.com/office/drawing/2014/main" id="{55585B8F-A6CA-3249-A2D8-611FCABABCB5}"/>
              </a:ext>
            </a:extLst>
          </p:cNvPr>
          <p:cNvSpPr/>
          <p:nvPr/>
        </p:nvSpPr>
        <p:spPr>
          <a:xfrm>
            <a:off x="5275666" y="1972056"/>
            <a:ext cx="978408" cy="29232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descr="An arrow showing that effective teams and creating shared vision apply to team(s)" title="Arrow">
            <a:extLst>
              <a:ext uri="{FF2B5EF4-FFF2-40B4-BE49-F238E27FC236}">
                <a16:creationId xmlns:a16="http://schemas.microsoft.com/office/drawing/2014/main" id="{43EF57CD-1103-304D-A555-4F3B76E11C14}"/>
              </a:ext>
            </a:extLst>
          </p:cNvPr>
          <p:cNvSpPr/>
          <p:nvPr/>
        </p:nvSpPr>
        <p:spPr>
          <a:xfrm>
            <a:off x="5275666" y="3752659"/>
            <a:ext cx="1733550" cy="304799"/>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0"/>
          </p:nvPr>
        </p:nvSpPr>
        <p:spPr/>
        <p:txBody>
          <a:bodyPr/>
          <a:lstStyle/>
          <a:p>
            <a:pPr>
              <a:defRPr/>
            </a:pPr>
            <a:fld id="{D556F81F-C151-764C-81BE-3FCD4D0A5368}" type="slidenum">
              <a:rPr lang="en-US" altLang="en-US" smtClean="0"/>
              <a:pPr>
                <a:defRPr/>
              </a:pPr>
              <a:t>10</a:t>
            </a:fld>
            <a:endParaRPr lang="en-US" altLang="en-US"/>
          </a:p>
        </p:txBody>
      </p:sp>
    </p:spTree>
    <p:extLst>
      <p:ext uri="{BB962C8B-B14F-4D97-AF65-F5344CB8AC3E}">
        <p14:creationId xmlns:p14="http://schemas.microsoft.com/office/powerpoint/2010/main" val="3993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BBC5-C87E-F94B-A57B-029F864A0061}"/>
              </a:ext>
            </a:extLst>
          </p:cNvPr>
          <p:cNvSpPr>
            <a:spLocks noGrp="1"/>
          </p:cNvSpPr>
          <p:nvPr>
            <p:ph type="title"/>
          </p:nvPr>
        </p:nvSpPr>
        <p:spPr/>
        <p:txBody>
          <a:bodyPr/>
          <a:lstStyle/>
          <a:p>
            <a:r>
              <a:rPr lang="en-US" dirty="0"/>
              <a:t>Adaptive Challenge Poll</a:t>
            </a:r>
          </a:p>
        </p:txBody>
      </p:sp>
      <p:sp>
        <p:nvSpPr>
          <p:cNvPr id="3" name="Content Placeholder 2">
            <a:extLst>
              <a:ext uri="{FF2B5EF4-FFF2-40B4-BE49-F238E27FC236}">
                <a16:creationId xmlns:a16="http://schemas.microsoft.com/office/drawing/2014/main" id="{40926BD8-42D5-4A44-ACFE-D7549DD58255}"/>
              </a:ext>
            </a:extLst>
          </p:cNvPr>
          <p:cNvSpPr>
            <a:spLocks noGrp="1"/>
          </p:cNvSpPr>
          <p:nvPr>
            <p:ph idx="1"/>
          </p:nvPr>
        </p:nvSpPr>
        <p:spPr/>
        <p:txBody>
          <a:bodyPr/>
          <a:lstStyle/>
          <a:p>
            <a:pPr marL="0" indent="0">
              <a:spcBef>
                <a:spcPct val="0"/>
              </a:spcBef>
              <a:buFontTx/>
              <a:buNone/>
              <a:defRPr/>
            </a:pPr>
            <a:r>
              <a:rPr lang="en-US" altLang="en-US" sz="2000" dirty="0">
                <a:solidFill>
                  <a:srgbClr val="58595B"/>
                </a:solidFill>
              </a:rPr>
              <a:t>Think of a complex, adaptive challenge you and/or your organization is facing in relation to providing family planning services. </a:t>
            </a:r>
          </a:p>
          <a:p>
            <a:pPr marL="0" indent="0">
              <a:spcBef>
                <a:spcPct val="0"/>
              </a:spcBef>
              <a:buFontTx/>
              <a:buNone/>
              <a:defRPr/>
            </a:pPr>
            <a:endParaRPr lang="en-US" altLang="en-US" sz="2000" dirty="0">
              <a:solidFill>
                <a:srgbClr val="58595B"/>
              </a:solidFill>
            </a:endParaRPr>
          </a:p>
          <a:p>
            <a:pPr marL="0" indent="0">
              <a:spcBef>
                <a:spcPct val="0"/>
              </a:spcBef>
              <a:buFontTx/>
              <a:buNone/>
              <a:defRPr/>
            </a:pPr>
            <a:r>
              <a:rPr lang="en-US" altLang="en-US" sz="2000" dirty="0">
                <a:solidFill>
                  <a:srgbClr val="58595B"/>
                </a:solidFill>
              </a:rPr>
              <a:t>Which challenge reflects your complex issue? Select one of the following:</a:t>
            </a:r>
          </a:p>
          <a:p>
            <a:pPr marL="0" indent="0">
              <a:spcBef>
                <a:spcPct val="0"/>
              </a:spcBef>
              <a:buFontTx/>
              <a:buNone/>
              <a:defRPr/>
            </a:pPr>
            <a:endParaRPr lang="en-US" altLang="en-US" sz="2000" dirty="0">
              <a:solidFill>
                <a:srgbClr val="58595B"/>
              </a:solidFill>
            </a:endParaRPr>
          </a:p>
          <a:p>
            <a:pPr marL="457200" indent="-457200">
              <a:spcBef>
                <a:spcPct val="0"/>
              </a:spcBef>
              <a:buFont typeface="+mj-lt"/>
              <a:buAutoNum type="alphaLcParenR"/>
              <a:defRPr/>
            </a:pPr>
            <a:r>
              <a:rPr lang="en-US" altLang="en-US" sz="2000" dirty="0">
                <a:solidFill>
                  <a:srgbClr val="58595B"/>
                </a:solidFill>
              </a:rPr>
              <a:t>Ensuring adherence to EBPs </a:t>
            </a:r>
          </a:p>
          <a:p>
            <a:pPr marL="228600" indent="-228600">
              <a:spcBef>
                <a:spcPct val="0"/>
              </a:spcBef>
              <a:buFont typeface="Arial" panose="020B0604020202020204" pitchFamily="34" charset="0"/>
              <a:buAutoNum type="alphaLcParenR"/>
              <a:defRPr/>
            </a:pPr>
            <a:endParaRPr lang="en-US" altLang="en-US" sz="2000" dirty="0">
              <a:solidFill>
                <a:srgbClr val="58595B"/>
              </a:solidFill>
            </a:endParaRPr>
          </a:p>
          <a:p>
            <a:pPr marL="457200" indent="-457200">
              <a:spcBef>
                <a:spcPct val="0"/>
              </a:spcBef>
              <a:buFont typeface="+mj-lt"/>
              <a:buAutoNum type="alphaLcParenR"/>
              <a:defRPr/>
            </a:pPr>
            <a:r>
              <a:rPr lang="en-US" altLang="en-US" sz="2000" dirty="0">
                <a:solidFill>
                  <a:srgbClr val="58595B"/>
                </a:solidFill>
              </a:rPr>
              <a:t>Integrating FP services </a:t>
            </a:r>
          </a:p>
          <a:p>
            <a:pPr marL="457200" indent="-457200">
              <a:spcBef>
                <a:spcPct val="0"/>
              </a:spcBef>
              <a:buFont typeface="+mj-lt"/>
              <a:buAutoNum type="alphaLcParenR"/>
              <a:defRPr/>
            </a:pPr>
            <a:endParaRPr lang="en-US" altLang="en-US" sz="2000" dirty="0">
              <a:solidFill>
                <a:srgbClr val="58595B"/>
              </a:solidFill>
            </a:endParaRPr>
          </a:p>
          <a:p>
            <a:pPr marL="457200" indent="-457200">
              <a:spcBef>
                <a:spcPct val="0"/>
              </a:spcBef>
              <a:buFont typeface="+mj-lt"/>
              <a:buAutoNum type="alphaLcParenR"/>
              <a:defRPr/>
            </a:pPr>
            <a:r>
              <a:rPr lang="en-US" altLang="en-US" sz="2000" dirty="0">
                <a:solidFill>
                  <a:srgbClr val="58595B"/>
                </a:solidFill>
              </a:rPr>
              <a:t>Resistance to change</a:t>
            </a:r>
          </a:p>
          <a:p>
            <a:pPr marL="457200" indent="-457200">
              <a:spcBef>
                <a:spcPct val="0"/>
              </a:spcBef>
              <a:buFont typeface="+mj-lt"/>
              <a:buAutoNum type="alphaLcParenR"/>
              <a:defRPr/>
            </a:pPr>
            <a:endParaRPr lang="en-US" altLang="en-US" sz="2000" dirty="0">
              <a:solidFill>
                <a:srgbClr val="58595B"/>
              </a:solidFill>
            </a:endParaRPr>
          </a:p>
          <a:p>
            <a:pPr marL="0" indent="0">
              <a:spcBef>
                <a:spcPct val="0"/>
              </a:spcBef>
              <a:buNone/>
              <a:defRPr/>
            </a:pPr>
            <a:r>
              <a:rPr lang="en-US" altLang="en-US" sz="2000" dirty="0">
                <a:solidFill>
                  <a:srgbClr val="58595B"/>
                </a:solidFill>
              </a:rPr>
              <a:t>d)     Other</a:t>
            </a:r>
          </a:p>
          <a:p>
            <a:pPr marL="0" indent="0">
              <a:buNone/>
            </a:pPr>
            <a:endParaRPr lang="en-US" sz="2000" dirty="0"/>
          </a:p>
        </p:txBody>
      </p:sp>
      <p:sp>
        <p:nvSpPr>
          <p:cNvPr id="5" name="Slide Number Placeholder 4"/>
          <p:cNvSpPr>
            <a:spLocks noGrp="1"/>
          </p:cNvSpPr>
          <p:nvPr>
            <p:ph type="sldNum" sz="quarter" idx="10"/>
          </p:nvPr>
        </p:nvSpPr>
        <p:spPr/>
        <p:txBody>
          <a:bodyPr/>
          <a:lstStyle/>
          <a:p>
            <a:pPr>
              <a:defRPr/>
            </a:pPr>
            <a:fld id="{D556F81F-C151-764C-81BE-3FCD4D0A5368}" type="slidenum">
              <a:rPr lang="en-US" altLang="en-US" smtClean="0"/>
              <a:pPr>
                <a:defRPr/>
              </a:pPr>
              <a:t>11</a:t>
            </a:fld>
            <a:endParaRPr lang="en-US" altLang="en-US"/>
          </a:p>
        </p:txBody>
      </p:sp>
    </p:spTree>
    <p:extLst>
      <p:ext uri="{BB962C8B-B14F-4D97-AF65-F5344CB8AC3E}">
        <p14:creationId xmlns:p14="http://schemas.microsoft.com/office/powerpoint/2010/main" val="150998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2645-92E5-B14A-B5D2-4FD5E28CFCD4}"/>
              </a:ext>
            </a:extLst>
          </p:cNvPr>
          <p:cNvSpPr>
            <a:spLocks noGrp="1"/>
          </p:cNvSpPr>
          <p:nvPr>
            <p:ph type="title"/>
          </p:nvPr>
        </p:nvSpPr>
        <p:spPr>
          <a:xfrm>
            <a:off x="457200" y="533400"/>
            <a:ext cx="4953000" cy="1143000"/>
          </a:xfrm>
        </p:spPr>
        <p:txBody>
          <a:bodyPr/>
          <a:lstStyle/>
          <a:p>
            <a:pPr>
              <a:defRPr/>
            </a:pPr>
            <a:r>
              <a:rPr lang="en-US" dirty="0"/>
              <a:t>Typical Adaptive Leadership Approaches </a:t>
            </a:r>
          </a:p>
        </p:txBody>
      </p:sp>
      <p:sp>
        <p:nvSpPr>
          <p:cNvPr id="52227" name="Content Placeholder 2">
            <a:extLst>
              <a:ext uri="{FF2B5EF4-FFF2-40B4-BE49-F238E27FC236}">
                <a16:creationId xmlns:a16="http://schemas.microsoft.com/office/drawing/2014/main" id="{17CBB1EA-AA6D-AB49-9D8E-D3FD262AA7A3}"/>
              </a:ext>
            </a:extLst>
          </p:cNvPr>
          <p:cNvSpPr>
            <a:spLocks noGrp="1"/>
          </p:cNvSpPr>
          <p:nvPr>
            <p:ph idx="1"/>
          </p:nvPr>
        </p:nvSpPr>
        <p:spPr>
          <a:xfrm>
            <a:off x="487464" y="2595265"/>
            <a:ext cx="8229600" cy="3992563"/>
          </a:xfrm>
        </p:spPr>
        <p:txBody>
          <a:bodyPr/>
          <a:lstStyle/>
          <a:p>
            <a:r>
              <a:rPr lang="en-US" altLang="en-US" sz="2800" dirty="0"/>
              <a:t>Convening staff and/or stakeholders</a:t>
            </a:r>
          </a:p>
          <a:p>
            <a:r>
              <a:rPr lang="en-US" altLang="en-US" sz="2800" dirty="0"/>
              <a:t>Examining and describing patterns</a:t>
            </a:r>
          </a:p>
          <a:p>
            <a:r>
              <a:rPr lang="en-US" altLang="en-US" sz="2800" dirty="0"/>
              <a:t>Designing and testing solutions to address the problems discussed among staff and/or stakeholders</a:t>
            </a:r>
          </a:p>
        </p:txBody>
      </p:sp>
      <p:sp>
        <p:nvSpPr>
          <p:cNvPr id="3" name="Slide Number Placeholder 2"/>
          <p:cNvSpPr>
            <a:spLocks noGrp="1"/>
          </p:cNvSpPr>
          <p:nvPr>
            <p:ph type="sldNum" sz="quarter" idx="10"/>
          </p:nvPr>
        </p:nvSpPr>
        <p:spPr/>
        <p:txBody>
          <a:bodyPr/>
          <a:lstStyle/>
          <a:p>
            <a:pPr>
              <a:defRPr/>
            </a:pPr>
            <a:fld id="{D556F81F-C151-764C-81BE-3FCD4D0A5368}" type="slidenum">
              <a:rPr lang="en-US" altLang="en-US" smtClean="0"/>
              <a:pPr>
                <a:defRPr/>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0030D-6B3D-4B40-BFCA-697E4CC3407F}"/>
              </a:ext>
            </a:extLst>
          </p:cNvPr>
          <p:cNvSpPr>
            <a:spLocks noGrp="1"/>
          </p:cNvSpPr>
          <p:nvPr>
            <p:ph type="title"/>
          </p:nvPr>
        </p:nvSpPr>
        <p:spPr/>
        <p:txBody>
          <a:bodyPr/>
          <a:lstStyle/>
          <a:p>
            <a:pPr>
              <a:defRPr/>
            </a:pPr>
            <a:r>
              <a:rPr lang="en-US" dirty="0"/>
              <a:t>Right Solution for the Problem at Hand</a:t>
            </a:r>
          </a:p>
        </p:txBody>
      </p:sp>
      <p:sp>
        <p:nvSpPr>
          <p:cNvPr id="50179" name="Content Placeholder 2">
            <a:extLst>
              <a:ext uri="{FF2B5EF4-FFF2-40B4-BE49-F238E27FC236}">
                <a16:creationId xmlns:a16="http://schemas.microsoft.com/office/drawing/2014/main" id="{D60F983E-DC32-DB4C-8C1B-1F43EFBCBB0B}"/>
              </a:ext>
            </a:extLst>
          </p:cNvPr>
          <p:cNvSpPr>
            <a:spLocks noGrp="1"/>
          </p:cNvSpPr>
          <p:nvPr>
            <p:ph idx="1"/>
          </p:nvPr>
        </p:nvSpPr>
        <p:spPr>
          <a:xfrm>
            <a:off x="457200" y="2057399"/>
            <a:ext cx="8229600" cy="4525963"/>
          </a:xfrm>
        </p:spPr>
        <p:txBody>
          <a:bodyPr/>
          <a:lstStyle/>
          <a:p>
            <a:pPr>
              <a:spcBef>
                <a:spcPts val="672"/>
              </a:spcBef>
              <a:defRPr/>
            </a:pPr>
            <a:r>
              <a:rPr lang="en-US" altLang="en-US" sz="2800" dirty="0"/>
              <a:t>Technical challenges warrant technical solutions</a:t>
            </a:r>
          </a:p>
          <a:p>
            <a:pPr>
              <a:spcBef>
                <a:spcPts val="672"/>
              </a:spcBef>
              <a:defRPr/>
            </a:pPr>
            <a:r>
              <a:rPr lang="en-US" altLang="en-US" sz="2800" dirty="0"/>
              <a:t>Adaptive challenges warrant adaptive approaches to understanding the problem and finding solutions</a:t>
            </a:r>
          </a:p>
          <a:p>
            <a:pPr>
              <a:spcBef>
                <a:spcPts val="672"/>
              </a:spcBef>
              <a:defRPr/>
            </a:pPr>
            <a:r>
              <a:rPr lang="en-US" altLang="en-US" sz="2800" dirty="0"/>
              <a:t>For challenges with both technical and adaptive components, it is important to distinguish between the two with actions selected accordingly</a:t>
            </a:r>
          </a:p>
        </p:txBody>
      </p:sp>
      <p:sp>
        <p:nvSpPr>
          <p:cNvPr id="3" name="Slide Number Placeholder 2"/>
          <p:cNvSpPr>
            <a:spLocks noGrp="1"/>
          </p:cNvSpPr>
          <p:nvPr>
            <p:ph type="sldNum" sz="quarter" idx="10"/>
          </p:nvPr>
        </p:nvSpPr>
        <p:spPr/>
        <p:txBody>
          <a:bodyPr/>
          <a:lstStyle/>
          <a:p>
            <a:pPr>
              <a:defRPr/>
            </a:pPr>
            <a:fld id="{D556F81F-C151-764C-81BE-3FCD4D0A5368}" type="slidenum">
              <a:rPr lang="en-US" altLang="en-US" smtClean="0"/>
              <a:pPr>
                <a:defRPr/>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D8B6E-6BAB-F741-80D7-0960DE072E2D}"/>
              </a:ext>
            </a:extLst>
          </p:cNvPr>
          <p:cNvSpPr>
            <a:spLocks noGrp="1"/>
          </p:cNvSpPr>
          <p:nvPr>
            <p:ph type="title"/>
          </p:nvPr>
        </p:nvSpPr>
        <p:spPr/>
        <p:txBody>
          <a:bodyPr/>
          <a:lstStyle/>
          <a:p>
            <a:pPr>
              <a:defRPr/>
            </a:pPr>
            <a:r>
              <a:rPr lang="en-US" dirty="0"/>
              <a:t>Adaptive Leadership Tools (1 of 2)</a:t>
            </a:r>
          </a:p>
        </p:txBody>
      </p:sp>
      <p:pic>
        <p:nvPicPr>
          <p:cNvPr id="56323" name="image9.png" descr="FPNTC.org homepage">
            <a:extLst>
              <a:ext uri="{FF2B5EF4-FFF2-40B4-BE49-F238E27FC236}">
                <a16:creationId xmlns:a16="http://schemas.microsoft.com/office/drawing/2014/main" id="{5B469E17-72A2-584A-A314-D017BE73FB8A}"/>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909763"/>
            <a:ext cx="8229600" cy="3906837"/>
          </a:xfrm>
        </p:spPr>
      </p:pic>
      <p:sp>
        <p:nvSpPr>
          <p:cNvPr id="3" name="Slide Number Placeholder 2"/>
          <p:cNvSpPr>
            <a:spLocks noGrp="1"/>
          </p:cNvSpPr>
          <p:nvPr>
            <p:ph type="sldNum" sz="quarter" idx="10"/>
          </p:nvPr>
        </p:nvSpPr>
        <p:spPr/>
        <p:txBody>
          <a:bodyPr/>
          <a:lstStyle/>
          <a:p>
            <a:pPr>
              <a:defRPr/>
            </a:pPr>
            <a:fld id="{D556F81F-C151-764C-81BE-3FCD4D0A5368}" type="slidenum">
              <a:rPr lang="en-US" altLang="en-US" smtClean="0"/>
              <a:pPr>
                <a:defRPr/>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4DCC-A978-0148-A3E3-148274F10534}"/>
              </a:ext>
            </a:extLst>
          </p:cNvPr>
          <p:cNvSpPr>
            <a:spLocks noGrp="1"/>
          </p:cNvSpPr>
          <p:nvPr>
            <p:ph type="title"/>
          </p:nvPr>
        </p:nvSpPr>
        <p:spPr/>
        <p:txBody>
          <a:bodyPr/>
          <a:lstStyle/>
          <a:p>
            <a:pPr>
              <a:defRPr/>
            </a:pPr>
            <a:r>
              <a:rPr lang="en-US" dirty="0"/>
              <a:t>Adaptive Leadership Tools (2 of 2)</a:t>
            </a:r>
          </a:p>
        </p:txBody>
      </p:sp>
      <p:pic>
        <p:nvPicPr>
          <p:cNvPr id="58371" name="image9.png" descr="FPNTC.org homepage. Headers include 'Title X guidelines', 'Training Packages', 'Events', and 'Connect with FPNTC'. ">
            <a:extLst>
              <a:ext uri="{FF2B5EF4-FFF2-40B4-BE49-F238E27FC236}">
                <a16:creationId xmlns:a16="http://schemas.microsoft.com/office/drawing/2014/main" id="{A8E4B9E2-AF78-E343-BC2A-5DDD3878790F}"/>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909763"/>
            <a:ext cx="8229600" cy="3906837"/>
          </a:xfrm>
        </p:spPr>
      </p:pic>
      <p:sp>
        <p:nvSpPr>
          <p:cNvPr id="6" name="Oval 5" descr="Oval around the training packages link" title="Oval">
            <a:extLst>
              <a:ext uri="{FF2B5EF4-FFF2-40B4-BE49-F238E27FC236}">
                <a16:creationId xmlns:a16="http://schemas.microsoft.com/office/drawing/2014/main" id="{682F9803-D2A2-3C46-94A0-B66BF31BDB00}"/>
              </a:ext>
            </a:extLst>
          </p:cNvPr>
          <p:cNvSpPr/>
          <p:nvPr/>
        </p:nvSpPr>
        <p:spPr>
          <a:xfrm>
            <a:off x="2895600" y="1828800"/>
            <a:ext cx="838200" cy="6096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5-Point Star 4" descr="A star to draw attention to the training packages link" title="Star">
            <a:extLst>
              <a:ext uri="{FF2B5EF4-FFF2-40B4-BE49-F238E27FC236}">
                <a16:creationId xmlns:a16="http://schemas.microsoft.com/office/drawing/2014/main" id="{9BC66033-EB0B-AD4A-86E1-A988E4414F30}"/>
              </a:ext>
              <a:ext uri="{C183D7F6-B498-43B3-948B-1728B52AA6E4}">
                <adec:decorative xmlns:adec="http://schemas.microsoft.com/office/drawing/2017/decorative" xmlns="" val="1"/>
              </a:ext>
            </a:extLst>
          </p:cNvPr>
          <p:cNvSpPr/>
          <p:nvPr/>
        </p:nvSpPr>
        <p:spPr>
          <a:xfrm>
            <a:off x="3162300" y="1604963"/>
            <a:ext cx="304800" cy="304800"/>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lide Number Placeholder 2"/>
          <p:cNvSpPr>
            <a:spLocks noGrp="1"/>
          </p:cNvSpPr>
          <p:nvPr>
            <p:ph type="sldNum" sz="quarter" idx="10"/>
          </p:nvPr>
        </p:nvSpPr>
        <p:spPr/>
        <p:txBody>
          <a:bodyPr/>
          <a:lstStyle/>
          <a:p>
            <a:pPr>
              <a:defRPr/>
            </a:pPr>
            <a:fld id="{D556F81F-C151-764C-81BE-3FCD4D0A5368}" type="slidenum">
              <a:rPr lang="en-US" altLang="en-US" smtClean="0"/>
              <a:pPr>
                <a:defRPr/>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EFD6D-9ED1-6A45-B299-54720584CAA4}"/>
              </a:ext>
            </a:extLst>
          </p:cNvPr>
          <p:cNvSpPr>
            <a:spLocks noGrp="1"/>
          </p:cNvSpPr>
          <p:nvPr>
            <p:ph type="title"/>
          </p:nvPr>
        </p:nvSpPr>
        <p:spPr>
          <a:xfrm>
            <a:off x="457200" y="468313"/>
            <a:ext cx="4953000" cy="1143000"/>
          </a:xfrm>
        </p:spPr>
        <p:txBody>
          <a:bodyPr/>
          <a:lstStyle/>
          <a:p>
            <a:pPr>
              <a:defRPr/>
            </a:pPr>
            <a:r>
              <a:rPr lang="en-US" dirty="0"/>
              <a:t>Adaptive Leadership Training Package Homepage</a:t>
            </a:r>
          </a:p>
        </p:txBody>
      </p:sp>
      <p:pic>
        <p:nvPicPr>
          <p:cNvPr id="4" name="Picture 3" descr="Screenshot of the adapative leadership training package homepage " title="Screenshot"/>
          <p:cNvPicPr>
            <a:picLocks noChangeAspect="1"/>
          </p:cNvPicPr>
          <p:nvPr/>
        </p:nvPicPr>
        <p:blipFill>
          <a:blip r:embed="rId3"/>
          <a:stretch>
            <a:fillRect/>
          </a:stretch>
        </p:blipFill>
        <p:spPr>
          <a:xfrm>
            <a:off x="1905000" y="2117873"/>
            <a:ext cx="5777696" cy="3986519"/>
          </a:xfrm>
          <a:prstGeom prst="rect">
            <a:avLst/>
          </a:prstGeom>
        </p:spPr>
      </p:pic>
      <p:sp>
        <p:nvSpPr>
          <p:cNvPr id="3" name="Slide Number Placeholder 2"/>
          <p:cNvSpPr>
            <a:spLocks noGrp="1"/>
          </p:cNvSpPr>
          <p:nvPr>
            <p:ph type="sldNum" sz="quarter" idx="10"/>
          </p:nvPr>
        </p:nvSpPr>
        <p:spPr/>
        <p:txBody>
          <a:bodyPr/>
          <a:lstStyle/>
          <a:p>
            <a:pPr>
              <a:defRPr/>
            </a:pPr>
            <a:fld id="{D556F81F-C151-764C-81BE-3FCD4D0A5368}" type="slidenum">
              <a:rPr lang="en-US" altLang="en-US" smtClean="0"/>
              <a:pPr>
                <a:defRPr/>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shot of service system strengthening resources with the Adaptive Leadership for Tackling Complex Problems Toolkit highlighted with a circle around it"/>
          <p:cNvPicPr>
            <a:picLocks noGrp="1" noChangeAspect="1"/>
          </p:cNvPicPr>
          <p:nvPr>
            <p:ph idx="1"/>
          </p:nvPr>
        </p:nvPicPr>
        <p:blipFill>
          <a:blip r:embed="rId3"/>
          <a:stretch>
            <a:fillRect/>
          </a:stretch>
        </p:blipFill>
        <p:spPr>
          <a:xfrm>
            <a:off x="1292241" y="1905000"/>
            <a:ext cx="6559517" cy="4525963"/>
          </a:xfrm>
          <a:prstGeom prst="rect">
            <a:avLst/>
          </a:prstGeom>
        </p:spPr>
      </p:pic>
      <p:sp>
        <p:nvSpPr>
          <p:cNvPr id="7" name="Oval 6" descr="Oval around the adaptive leadership for tackling complex problems toolkit " title="Oval">
            <a:extLst>
              <a:ext uri="{FF2B5EF4-FFF2-40B4-BE49-F238E27FC236}">
                <a16:creationId xmlns:a16="http://schemas.microsoft.com/office/drawing/2014/main" id="{BB4BBAC1-8304-AD44-A2DC-2D08E1BF4508}"/>
              </a:ext>
            </a:extLst>
          </p:cNvPr>
          <p:cNvSpPr/>
          <p:nvPr/>
        </p:nvSpPr>
        <p:spPr>
          <a:xfrm>
            <a:off x="1143000" y="2514600"/>
            <a:ext cx="2438400" cy="19812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itle 1">
            <a:extLst>
              <a:ext uri="{FF2B5EF4-FFF2-40B4-BE49-F238E27FC236}">
                <a16:creationId xmlns:a16="http://schemas.microsoft.com/office/drawing/2014/main" id="{958A655A-8CAD-CF4A-924C-9D9113F3EB6B}"/>
              </a:ext>
            </a:extLst>
          </p:cNvPr>
          <p:cNvSpPr>
            <a:spLocks noGrp="1"/>
          </p:cNvSpPr>
          <p:nvPr>
            <p:ph type="title"/>
          </p:nvPr>
        </p:nvSpPr>
        <p:spPr>
          <a:xfrm>
            <a:off x="457200" y="427036"/>
            <a:ext cx="6705600" cy="1477963"/>
          </a:xfrm>
        </p:spPr>
        <p:txBody>
          <a:bodyPr>
            <a:normAutofit fontScale="90000"/>
          </a:bodyPr>
          <a:lstStyle/>
          <a:p>
            <a:pPr>
              <a:defRPr/>
            </a:pPr>
            <a:r>
              <a:rPr lang="en-US" dirty="0"/>
              <a:t>Adaptive Leadership for </a:t>
            </a:r>
            <a:br>
              <a:rPr lang="en-US" dirty="0"/>
            </a:br>
            <a:r>
              <a:rPr lang="en-US" dirty="0"/>
              <a:t>Tackling Complex Problems </a:t>
            </a:r>
            <a:br>
              <a:rPr lang="en-US" dirty="0"/>
            </a:br>
            <a:r>
              <a:rPr lang="en-US" dirty="0"/>
              <a:t>Toolkit (1 of 2) </a:t>
            </a:r>
          </a:p>
        </p:txBody>
      </p:sp>
      <p:sp>
        <p:nvSpPr>
          <p:cNvPr id="2" name="Slide Number Placeholder 1"/>
          <p:cNvSpPr>
            <a:spLocks noGrp="1"/>
          </p:cNvSpPr>
          <p:nvPr>
            <p:ph type="sldNum" sz="quarter" idx="10"/>
          </p:nvPr>
        </p:nvSpPr>
        <p:spPr/>
        <p:txBody>
          <a:bodyPr/>
          <a:lstStyle/>
          <a:p>
            <a:pPr>
              <a:defRPr/>
            </a:pPr>
            <a:fld id="{D556F81F-C151-764C-81BE-3FCD4D0A5368}" type="slidenum">
              <a:rPr lang="en-US" altLang="en-US" smtClean="0"/>
              <a:pPr>
                <a:defRPr/>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daptive leadership toolkit homepage "/>
          <p:cNvPicPr>
            <a:picLocks noGrp="1" noChangeAspect="1"/>
          </p:cNvPicPr>
          <p:nvPr>
            <p:ph idx="1"/>
          </p:nvPr>
        </p:nvPicPr>
        <p:blipFill>
          <a:blip r:embed="rId3"/>
          <a:stretch>
            <a:fillRect/>
          </a:stretch>
        </p:blipFill>
        <p:spPr>
          <a:xfrm>
            <a:off x="228601" y="1981200"/>
            <a:ext cx="7620000" cy="4261229"/>
          </a:xfrm>
          <a:prstGeom prst="rect">
            <a:avLst/>
          </a:prstGeom>
        </p:spPr>
      </p:pic>
      <p:sp>
        <p:nvSpPr>
          <p:cNvPr id="4" name="Title 3">
            <a:extLst>
              <a:ext uri="{FF2B5EF4-FFF2-40B4-BE49-F238E27FC236}">
                <a16:creationId xmlns:a16="http://schemas.microsoft.com/office/drawing/2014/main" id="{94BC77C1-DC51-9945-9C07-0DD80E555758}"/>
              </a:ext>
            </a:extLst>
          </p:cNvPr>
          <p:cNvSpPr>
            <a:spLocks noGrp="1"/>
          </p:cNvSpPr>
          <p:nvPr>
            <p:ph type="title"/>
          </p:nvPr>
        </p:nvSpPr>
        <p:spPr>
          <a:xfrm>
            <a:off x="457200" y="457200"/>
            <a:ext cx="5943600" cy="1143000"/>
          </a:xfrm>
        </p:spPr>
        <p:txBody>
          <a:bodyPr/>
          <a:lstStyle/>
          <a:p>
            <a:r>
              <a:rPr lang="en-US" dirty="0"/>
              <a:t>Adaptive Leadership for Tackling Complex Problems Toolkit (2 of 2) </a:t>
            </a:r>
          </a:p>
        </p:txBody>
      </p:sp>
      <p:sp>
        <p:nvSpPr>
          <p:cNvPr id="5" name="Speech Bubble: Rectangle with Corners Rounded 4">
            <a:extLst>
              <a:ext uri="{FF2B5EF4-FFF2-40B4-BE49-F238E27FC236}">
                <a16:creationId xmlns:a16="http://schemas.microsoft.com/office/drawing/2014/main" id="{9C298156-7DAA-4495-89DA-8C964E22E91C}"/>
              </a:ext>
            </a:extLst>
          </p:cNvPr>
          <p:cNvSpPr/>
          <p:nvPr/>
        </p:nvSpPr>
        <p:spPr>
          <a:xfrm>
            <a:off x="5029200" y="2000250"/>
            <a:ext cx="4038600" cy="3943350"/>
          </a:xfrm>
          <a:prstGeom prst="wedgeRoundRectCallout">
            <a:avLst>
              <a:gd name="adj1" fmla="val -71982"/>
              <a:gd name="adj2" fmla="val 40518"/>
              <a:gd name="adj3" fmla="val 16667"/>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solidFill>
                  <a:schemeClr val="bg1"/>
                </a:solidFill>
                <a:latin typeface="Calibri Light" panose="020F0302020204030204" pitchFamily="34" charset="0"/>
              </a:rPr>
              <a:t> Principles of adaptive         leadership:</a:t>
            </a:r>
          </a:p>
          <a:p>
            <a:endParaRPr lang="en-US" sz="2000" dirty="0">
              <a:solidFill>
                <a:schemeClr val="bg1"/>
              </a:solidFill>
              <a:latin typeface="Calibri Light" panose="020F0302020204030204" pitchFamily="34" charset="0"/>
            </a:endParaRPr>
          </a:p>
          <a:p>
            <a:pPr marL="342900" indent="-342900">
              <a:buAutoNum type="arabicPeriod"/>
            </a:pPr>
            <a:r>
              <a:rPr lang="en-US" sz="2000" dirty="0">
                <a:solidFill>
                  <a:schemeClr val="bg1"/>
                </a:solidFill>
                <a:latin typeface="Calibri Light" panose="020F0302020204030204" pitchFamily="34" charset="0"/>
              </a:rPr>
              <a:t>Identify root causes of a problem</a:t>
            </a:r>
          </a:p>
          <a:p>
            <a:pPr marL="342900" indent="-342900">
              <a:buAutoNum type="arabicPeriod"/>
            </a:pPr>
            <a:r>
              <a:rPr lang="en-US" sz="2000" dirty="0">
                <a:solidFill>
                  <a:schemeClr val="bg1"/>
                </a:solidFill>
                <a:latin typeface="Calibri Light" panose="020F0302020204030204" pitchFamily="34" charset="0"/>
              </a:rPr>
              <a:t>Diagnose which root causes of a problem are technical and which are adaptive</a:t>
            </a:r>
          </a:p>
          <a:p>
            <a:pPr marL="342900" indent="-342900">
              <a:buAutoNum type="arabicPeriod"/>
            </a:pPr>
            <a:r>
              <a:rPr lang="en-US" sz="2000" dirty="0">
                <a:solidFill>
                  <a:schemeClr val="bg1"/>
                </a:solidFill>
                <a:latin typeface="Calibri Light" panose="020F0302020204030204" pitchFamily="34" charset="0"/>
              </a:rPr>
              <a:t>Identify and use appropriate approaches to address complex, adaptive challenges. </a:t>
            </a:r>
          </a:p>
        </p:txBody>
      </p:sp>
      <p:sp>
        <p:nvSpPr>
          <p:cNvPr id="2" name="Slide Number Placeholder 1"/>
          <p:cNvSpPr>
            <a:spLocks noGrp="1"/>
          </p:cNvSpPr>
          <p:nvPr>
            <p:ph type="sldNum" sz="quarter" idx="10"/>
          </p:nvPr>
        </p:nvSpPr>
        <p:spPr/>
        <p:txBody>
          <a:bodyPr/>
          <a:lstStyle/>
          <a:p>
            <a:pPr>
              <a:defRPr/>
            </a:pPr>
            <a:fld id="{D556F81F-C151-764C-81BE-3FCD4D0A5368}" type="slidenum">
              <a:rPr lang="en-US" altLang="en-US" smtClean="0"/>
              <a:pPr>
                <a:defRPr/>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72335121-00A8-094E-8A9F-7AEB69A640E4}"/>
              </a:ext>
            </a:extLst>
          </p:cNvPr>
          <p:cNvSpPr>
            <a:spLocks noGrp="1"/>
          </p:cNvSpPr>
          <p:nvPr>
            <p:ph type="title"/>
          </p:nvPr>
        </p:nvSpPr>
        <p:spPr>
          <a:xfrm>
            <a:off x="754063" y="2974975"/>
            <a:ext cx="4764087" cy="1362075"/>
          </a:xfrm>
        </p:spPr>
        <p:txBody>
          <a:bodyPr/>
          <a:lstStyle/>
          <a:p>
            <a:r>
              <a:rPr altLang="en-US" dirty="0"/>
              <a:t>Step 1: Identify </a:t>
            </a:r>
            <a:r>
              <a:rPr lang="en-US" altLang="en-US" dirty="0"/>
              <a:t>R</a:t>
            </a:r>
            <a:r>
              <a:rPr altLang="en-US" dirty="0"/>
              <a:t>oot </a:t>
            </a:r>
            <a:r>
              <a:rPr lang="en-US" altLang="en-US" dirty="0"/>
              <a:t>C</a:t>
            </a:r>
            <a:r>
              <a:rPr altLang="en-US" dirty="0"/>
              <a:t>auses of a </a:t>
            </a:r>
            <a:r>
              <a:rPr lang="en-US" altLang="en-US" dirty="0"/>
              <a:t>P</a:t>
            </a:r>
            <a:r>
              <a:rPr altLang="en-US" dirty="0"/>
              <a:t>roblem</a:t>
            </a:r>
          </a:p>
        </p:txBody>
      </p:sp>
      <p:sp>
        <p:nvSpPr>
          <p:cNvPr id="2" name="Slide Number Placeholder 1"/>
          <p:cNvSpPr>
            <a:spLocks noGrp="1"/>
          </p:cNvSpPr>
          <p:nvPr>
            <p:ph type="sldNum" sz="quarter" idx="10"/>
          </p:nvPr>
        </p:nvSpPr>
        <p:spPr/>
        <p:txBody>
          <a:bodyPr/>
          <a:lstStyle/>
          <a:p>
            <a:pPr>
              <a:defRPr/>
            </a:pPr>
            <a:fld id="{158E33DA-7C4E-B04B-9763-2F6AD3E4CA69}" type="slidenum">
              <a:rPr lang="en-US" altLang="en-US" smtClean="0"/>
              <a:pPr>
                <a:defRPr/>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DAAAB-1973-6847-AD11-A474554943E3}"/>
              </a:ext>
            </a:extLst>
          </p:cNvPr>
          <p:cNvSpPr>
            <a:spLocks noGrp="1"/>
          </p:cNvSpPr>
          <p:nvPr>
            <p:ph type="title"/>
          </p:nvPr>
        </p:nvSpPr>
        <p:spPr/>
        <p:txBody>
          <a:bodyPr/>
          <a:lstStyle/>
          <a:p>
            <a:pPr>
              <a:defRPr/>
            </a:pPr>
            <a:r>
              <a:rPr lang="en-US" dirty="0">
                <a:ea typeface="+mj-ea"/>
              </a:rPr>
              <a:t>Speakers</a:t>
            </a:r>
          </a:p>
        </p:txBody>
      </p:sp>
      <p:pic>
        <p:nvPicPr>
          <p:cNvPr id="31749" name="Picture 4" descr="Photo of Erin Burks" title="Photo of Erin Burks">
            <a:extLst>
              <a:ext uri="{FF2B5EF4-FFF2-40B4-BE49-F238E27FC236}">
                <a16:creationId xmlns:a16="http://schemas.microsoft.com/office/drawing/2014/main" id="{62C4548C-D5BA-D24C-B1E2-DD48951764D0}"/>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7274" t="-611" r="5269" b="1"/>
          <a:stretch/>
        </p:blipFill>
        <p:spPr bwMode="auto">
          <a:xfrm>
            <a:off x="1032510" y="2088198"/>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TextBox 3">
            <a:extLst>
              <a:ext uri="{FF2B5EF4-FFF2-40B4-BE49-F238E27FC236}">
                <a16:creationId xmlns:a16="http://schemas.microsoft.com/office/drawing/2014/main" id="{DAA0FFA5-0FEE-8048-8FDE-7352AAE86B25}"/>
              </a:ext>
            </a:extLst>
          </p:cNvPr>
          <p:cNvSpPr txBox="1">
            <a:spLocks noChangeArrowheads="1"/>
          </p:cNvSpPr>
          <p:nvPr/>
        </p:nvSpPr>
        <p:spPr bwMode="auto">
          <a:xfrm>
            <a:off x="1032512" y="4191000"/>
            <a:ext cx="19202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9pPr>
          </a:lstStyle>
          <a:p>
            <a:pPr>
              <a:spcBef>
                <a:spcPct val="0"/>
              </a:spcBef>
              <a:buFontTx/>
              <a:buNone/>
            </a:pPr>
            <a:r>
              <a:rPr lang="en-US" altLang="en-US" sz="1800" b="1" dirty="0"/>
              <a:t>Erin Burks, MPH</a:t>
            </a:r>
          </a:p>
          <a:p>
            <a:pPr>
              <a:spcBef>
                <a:spcPct val="0"/>
              </a:spcBef>
              <a:buFontTx/>
              <a:buNone/>
            </a:pPr>
            <a:r>
              <a:rPr lang="en-US" altLang="en-US" sz="1600" dirty="0"/>
              <a:t>Family Planning National Training Center</a:t>
            </a:r>
          </a:p>
          <a:p>
            <a:pPr>
              <a:spcBef>
                <a:spcPct val="0"/>
              </a:spcBef>
              <a:buFontTx/>
              <a:buNone/>
            </a:pPr>
            <a:endParaRPr lang="en-US" altLang="en-US" sz="1800" dirty="0"/>
          </a:p>
        </p:txBody>
      </p:sp>
      <p:pic>
        <p:nvPicPr>
          <p:cNvPr id="31748" name="Picture 3" descr="Photo of Kristen Hassmiller-Lich" title="Photo of Kristen Hassmiller-Lich">
            <a:extLst>
              <a:ext uri="{FF2B5EF4-FFF2-40B4-BE49-F238E27FC236}">
                <a16:creationId xmlns:a16="http://schemas.microsoft.com/office/drawing/2014/main" id="{55FC2353-3629-1C44-B174-A9A243ACEB0A}"/>
              </a:ext>
              <a:ext uri="{C183D7F6-B498-43B3-948B-1728B52AA6E4}">
                <adec:decorative xmlns:adec="http://schemas.microsoft.com/office/drawing/2017/decorative" xmlns=""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8555" y="2088198"/>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TextBox 9">
            <a:extLst>
              <a:ext uri="{FF2B5EF4-FFF2-40B4-BE49-F238E27FC236}">
                <a16:creationId xmlns:a16="http://schemas.microsoft.com/office/drawing/2014/main" id="{24306819-8EAA-B440-816E-238D67B9F76D}"/>
              </a:ext>
            </a:extLst>
          </p:cNvPr>
          <p:cNvSpPr txBox="1">
            <a:spLocks noChangeArrowheads="1"/>
          </p:cNvSpPr>
          <p:nvPr/>
        </p:nvSpPr>
        <p:spPr bwMode="auto">
          <a:xfrm>
            <a:off x="3678557" y="4164807"/>
            <a:ext cx="19202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9pPr>
          </a:lstStyle>
          <a:p>
            <a:pPr>
              <a:spcBef>
                <a:spcPct val="0"/>
              </a:spcBef>
              <a:buFontTx/>
              <a:buNone/>
            </a:pPr>
            <a:r>
              <a:rPr lang="en-US" altLang="en-US" sz="1800" b="1" dirty="0"/>
              <a:t>Kristen </a:t>
            </a:r>
            <a:r>
              <a:rPr lang="en-US" altLang="en-US" sz="1800" b="1" dirty="0" err="1"/>
              <a:t>Hassmiller</a:t>
            </a:r>
            <a:r>
              <a:rPr lang="en-US" altLang="en-US" sz="1800" b="1" dirty="0"/>
              <a:t>-Lich, PhD</a:t>
            </a:r>
          </a:p>
          <a:p>
            <a:pPr>
              <a:spcBef>
                <a:spcPct val="0"/>
              </a:spcBef>
              <a:buFontTx/>
              <a:buNone/>
            </a:pPr>
            <a:r>
              <a:rPr lang="en-US" altLang="en-US" sz="1600" dirty="0"/>
              <a:t>Family Planning National Training Center</a:t>
            </a:r>
          </a:p>
        </p:txBody>
      </p:sp>
      <p:pic>
        <p:nvPicPr>
          <p:cNvPr id="31751" name="Picture 8" descr="Photo of Joan Healy" title="Photo of Joan Healy">
            <a:extLst>
              <a:ext uri="{FF2B5EF4-FFF2-40B4-BE49-F238E27FC236}">
                <a16:creationId xmlns:a16="http://schemas.microsoft.com/office/drawing/2014/main" id="{C0ED360D-8CDA-4B45-B6D5-4D75DB43E317}"/>
              </a:ext>
              <a:ext uri="{C183D7F6-B498-43B3-948B-1728B52AA6E4}">
                <adec:decorative xmlns:adec="http://schemas.microsoft.com/office/drawing/2017/decorative" xmlns=""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927" t="2261" r="24119" b="39580"/>
          <a:stretch/>
        </p:blipFill>
        <p:spPr bwMode="auto">
          <a:xfrm>
            <a:off x="6324600" y="2126298"/>
            <a:ext cx="1882140" cy="188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Box 3">
            <a:extLst>
              <a:ext uri="{FF2B5EF4-FFF2-40B4-BE49-F238E27FC236}">
                <a16:creationId xmlns:a16="http://schemas.microsoft.com/office/drawing/2014/main" id="{328107B2-404D-0541-9B23-8DAFB3E00F8F}"/>
              </a:ext>
            </a:extLst>
          </p:cNvPr>
          <p:cNvSpPr txBox="1">
            <a:spLocks noChangeArrowheads="1"/>
          </p:cNvSpPr>
          <p:nvPr/>
        </p:nvSpPr>
        <p:spPr bwMode="auto">
          <a:xfrm>
            <a:off x="6324600" y="4164807"/>
            <a:ext cx="192024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9pPr>
          </a:lstStyle>
          <a:p>
            <a:pPr>
              <a:spcBef>
                <a:spcPct val="0"/>
              </a:spcBef>
              <a:buFontTx/>
              <a:buNone/>
            </a:pPr>
            <a:r>
              <a:rPr lang="en-US" altLang="en-US" sz="1800" b="1" dirty="0"/>
              <a:t>Joan Healy, MPH</a:t>
            </a:r>
          </a:p>
          <a:p>
            <a:pPr>
              <a:spcBef>
                <a:spcPct val="0"/>
              </a:spcBef>
              <a:buFontTx/>
              <a:buNone/>
            </a:pPr>
            <a:r>
              <a:rPr lang="en-US" altLang="en-US" sz="1600" dirty="0"/>
              <a:t>Family Planning National Training Center</a:t>
            </a:r>
          </a:p>
          <a:p>
            <a:pPr>
              <a:spcBef>
                <a:spcPct val="0"/>
              </a:spcBef>
              <a:buFontTx/>
              <a:buNone/>
            </a:pPr>
            <a:endParaRPr lang="en-US" altLang="en-US" sz="1800" dirty="0"/>
          </a:p>
        </p:txBody>
      </p:sp>
      <p:sp>
        <p:nvSpPr>
          <p:cNvPr id="4" name="Slide Number Placeholder 3"/>
          <p:cNvSpPr>
            <a:spLocks noGrp="1"/>
          </p:cNvSpPr>
          <p:nvPr>
            <p:ph type="sldNum" sz="quarter" idx="10"/>
          </p:nvPr>
        </p:nvSpPr>
        <p:spPr/>
        <p:txBody>
          <a:bodyPr/>
          <a:lstStyle/>
          <a:p>
            <a:pPr>
              <a:defRPr/>
            </a:pPr>
            <a:fld id="{D556F81F-C151-764C-81BE-3FCD4D0A5368}" type="slidenum">
              <a:rPr lang="en-US" altLang="en-US" smtClean="0"/>
              <a:pPr>
                <a:defRPr/>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DC4E-C69A-E343-8D77-CBE4721F91A5}"/>
              </a:ext>
            </a:extLst>
          </p:cNvPr>
          <p:cNvSpPr>
            <a:spLocks noGrp="1"/>
          </p:cNvSpPr>
          <p:nvPr>
            <p:ph type="title"/>
          </p:nvPr>
        </p:nvSpPr>
        <p:spPr/>
        <p:txBody>
          <a:bodyPr/>
          <a:lstStyle/>
          <a:p>
            <a:pPr>
              <a:defRPr/>
            </a:pPr>
            <a:r>
              <a:rPr lang="en-US" dirty="0"/>
              <a:t>Why Take the Time to Identify Root Causes?</a:t>
            </a:r>
          </a:p>
        </p:txBody>
      </p:sp>
      <p:sp>
        <p:nvSpPr>
          <p:cNvPr id="63491" name="Content Placeholder 2">
            <a:extLst>
              <a:ext uri="{FF2B5EF4-FFF2-40B4-BE49-F238E27FC236}">
                <a16:creationId xmlns:a16="http://schemas.microsoft.com/office/drawing/2014/main" id="{83A95CF8-655F-B547-AFF3-B41036604333}"/>
              </a:ext>
            </a:extLst>
          </p:cNvPr>
          <p:cNvSpPr>
            <a:spLocks noGrp="1"/>
          </p:cNvSpPr>
          <p:nvPr>
            <p:ph idx="1"/>
          </p:nvPr>
        </p:nvSpPr>
        <p:spPr>
          <a:xfrm>
            <a:off x="482600" y="1918291"/>
            <a:ext cx="5461000" cy="2667001"/>
          </a:xfrm>
        </p:spPr>
        <p:txBody>
          <a:bodyPr/>
          <a:lstStyle/>
          <a:p>
            <a:pPr>
              <a:defRPr/>
            </a:pPr>
            <a:endParaRPr lang="en-US" altLang="en-US" sz="2800" dirty="0"/>
          </a:p>
          <a:p>
            <a:pPr>
              <a:defRPr/>
            </a:pPr>
            <a:r>
              <a:rPr lang="en-US" altLang="en-US" sz="2800" dirty="0"/>
              <a:t>In healthcare, providers diagnose before prescribing treatment. </a:t>
            </a:r>
          </a:p>
          <a:p>
            <a:pPr>
              <a:defRPr/>
            </a:pPr>
            <a:r>
              <a:rPr lang="en-US" altLang="en-US" sz="2800" dirty="0"/>
              <a:t>We should understand a problem before applying a solution.</a:t>
            </a:r>
          </a:p>
          <a:p>
            <a:pPr>
              <a:defRPr/>
            </a:pPr>
            <a:endParaRPr lang="en-US" altLang="en-US" sz="2800" dirty="0"/>
          </a:p>
          <a:p>
            <a:pPr marL="0" indent="0">
              <a:buFont typeface="Arial" panose="020B0604020202020204" pitchFamily="34" charset="0"/>
              <a:buNone/>
              <a:defRPr/>
            </a:pPr>
            <a:endParaRPr lang="en-US" sz="2800" dirty="0"/>
          </a:p>
          <a:p>
            <a:pPr marL="0" indent="0">
              <a:buFont typeface="Arial" panose="020B0604020202020204" pitchFamily="34" charset="0"/>
              <a:buNone/>
              <a:defRPr/>
            </a:pPr>
            <a:r>
              <a:rPr lang="en-US" altLang="en-US" sz="2800" dirty="0"/>
              <a:t> </a:t>
            </a:r>
          </a:p>
        </p:txBody>
      </p:sp>
      <p:pic>
        <p:nvPicPr>
          <p:cNvPr id="6" name="Picture 5" descr="Stethoscope to represent diagnosing a patient."/>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72200" y="1905000"/>
            <a:ext cx="2667000" cy="2667000"/>
          </a:xfrm>
          <a:prstGeom prst="rect">
            <a:avLst/>
          </a:prstGeom>
        </p:spPr>
      </p:pic>
      <p:sp>
        <p:nvSpPr>
          <p:cNvPr id="3" name="TextBox 2">
            <a:extLst>
              <a:ext uri="{FF2B5EF4-FFF2-40B4-BE49-F238E27FC236}">
                <a16:creationId xmlns:a16="http://schemas.microsoft.com/office/drawing/2014/main" id="{818EB0EB-E518-1540-AD13-33413D511074}"/>
              </a:ext>
            </a:extLst>
          </p:cNvPr>
          <p:cNvSpPr txBox="1"/>
          <p:nvPr/>
        </p:nvSpPr>
        <p:spPr>
          <a:xfrm>
            <a:off x="482600" y="5572780"/>
            <a:ext cx="8356600" cy="523220"/>
          </a:xfrm>
          <a:prstGeom prst="rect">
            <a:avLst/>
          </a:prstGeom>
          <a:noFill/>
        </p:spPr>
        <p:txBody>
          <a:bodyPr wrap="square" rtlCol="0">
            <a:spAutoFit/>
          </a:bodyPr>
          <a:lstStyle/>
          <a:p>
            <a:pPr marL="0" indent="0">
              <a:buFont typeface="Arial" panose="020B0604020202020204" pitchFamily="34" charset="0"/>
              <a:buNone/>
              <a:defRPr/>
            </a:pPr>
            <a:r>
              <a:rPr lang="en-US" sz="1400" dirty="0">
                <a:solidFill>
                  <a:schemeClr val="tx2"/>
                </a:solidFill>
                <a:latin typeface="Calibri Light" panose="020F0302020204030204" pitchFamily="34" charset="0"/>
              </a:rPr>
              <a:t>Heifetz, R. A., </a:t>
            </a:r>
            <a:r>
              <a:rPr lang="en-US" sz="1400" dirty="0" err="1">
                <a:solidFill>
                  <a:schemeClr val="tx2"/>
                </a:solidFill>
                <a:latin typeface="Calibri Light" panose="020F0302020204030204" pitchFamily="34" charset="0"/>
              </a:rPr>
              <a:t>Grashow</a:t>
            </a:r>
            <a:r>
              <a:rPr lang="en-US" sz="1400" dirty="0">
                <a:solidFill>
                  <a:schemeClr val="tx2"/>
                </a:solidFill>
                <a:latin typeface="Calibri Light" panose="020F0302020204030204" pitchFamily="34" charset="0"/>
              </a:rPr>
              <a:t>, A., &amp; </a:t>
            </a:r>
            <a:r>
              <a:rPr lang="en-US" sz="1400" dirty="0" err="1">
                <a:solidFill>
                  <a:schemeClr val="tx2"/>
                </a:solidFill>
                <a:latin typeface="Calibri Light" panose="020F0302020204030204" pitchFamily="34" charset="0"/>
              </a:rPr>
              <a:t>Linsky</a:t>
            </a:r>
            <a:r>
              <a:rPr lang="en-US" sz="1400" dirty="0">
                <a:solidFill>
                  <a:schemeClr val="tx2"/>
                </a:solidFill>
                <a:latin typeface="Calibri Light" panose="020F0302020204030204" pitchFamily="34" charset="0"/>
              </a:rPr>
              <a:t>, M. (2009). </a:t>
            </a:r>
            <a:r>
              <a:rPr lang="en-US" sz="1400" i="1" dirty="0">
                <a:solidFill>
                  <a:schemeClr val="tx2"/>
                </a:solidFill>
                <a:latin typeface="Calibri Light" panose="020F0302020204030204" pitchFamily="34" charset="0"/>
              </a:rPr>
              <a:t>The Practice of Adaptive Leadership Tools and Tactics for Changing Your Organization and the World.</a:t>
            </a:r>
            <a:r>
              <a:rPr lang="en-US" sz="1400" dirty="0">
                <a:solidFill>
                  <a:schemeClr val="tx2"/>
                </a:solidFill>
                <a:latin typeface="Calibri Light" panose="020F0302020204030204" pitchFamily="34" charset="0"/>
              </a:rPr>
              <a:t> Boston: Harvard Business Press</a:t>
            </a:r>
          </a:p>
        </p:txBody>
      </p:sp>
      <p:sp>
        <p:nvSpPr>
          <p:cNvPr id="4" name="Slide Number Placeholder 3"/>
          <p:cNvSpPr>
            <a:spLocks noGrp="1"/>
          </p:cNvSpPr>
          <p:nvPr>
            <p:ph type="sldNum" sz="quarter" idx="10"/>
          </p:nvPr>
        </p:nvSpPr>
        <p:spPr/>
        <p:txBody>
          <a:bodyPr/>
          <a:lstStyle/>
          <a:p>
            <a:pPr>
              <a:defRPr/>
            </a:pPr>
            <a:fld id="{D556F81F-C151-764C-81BE-3FCD4D0A5368}" type="slidenum">
              <a:rPr lang="en-US" altLang="en-US" smtClean="0"/>
              <a:pPr>
                <a:defRPr/>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7347E-6D30-0146-BFBB-610541847AF5}"/>
              </a:ext>
            </a:extLst>
          </p:cNvPr>
          <p:cNvSpPr>
            <a:spLocks noGrp="1"/>
          </p:cNvSpPr>
          <p:nvPr>
            <p:ph type="title"/>
          </p:nvPr>
        </p:nvSpPr>
        <p:spPr>
          <a:xfrm>
            <a:off x="457200" y="533400"/>
            <a:ext cx="5715000" cy="1143000"/>
          </a:xfrm>
        </p:spPr>
        <p:txBody>
          <a:bodyPr/>
          <a:lstStyle/>
          <a:p>
            <a:pPr>
              <a:defRPr/>
            </a:pPr>
            <a:r>
              <a:rPr lang="en-US" dirty="0"/>
              <a:t>Identify Root Causes </a:t>
            </a:r>
            <a:br>
              <a:rPr lang="en-US" dirty="0"/>
            </a:br>
            <a:r>
              <a:rPr lang="en-US" sz="3200" dirty="0"/>
              <a:t>Cause and Effect Diagram</a:t>
            </a:r>
            <a:endParaRPr lang="en-US" dirty="0"/>
          </a:p>
        </p:txBody>
      </p:sp>
      <p:pic>
        <p:nvPicPr>
          <p:cNvPr id="69635" name="Content Placeholder 3" descr="Cause and effect diagram">
            <a:extLst>
              <a:ext uri="{FF2B5EF4-FFF2-40B4-BE49-F238E27FC236}">
                <a16:creationId xmlns:a16="http://schemas.microsoft.com/office/drawing/2014/main" id="{DCD02D25-E3E1-5C42-945D-41DAF962ADE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0" y="2209800"/>
            <a:ext cx="6173787" cy="3899306"/>
          </a:xfrm>
        </p:spPr>
      </p:pic>
      <p:sp>
        <p:nvSpPr>
          <p:cNvPr id="3" name="Slide Number Placeholder 2"/>
          <p:cNvSpPr>
            <a:spLocks noGrp="1"/>
          </p:cNvSpPr>
          <p:nvPr>
            <p:ph type="sldNum" sz="quarter" idx="10"/>
          </p:nvPr>
        </p:nvSpPr>
        <p:spPr/>
        <p:txBody>
          <a:bodyPr/>
          <a:lstStyle/>
          <a:p>
            <a:pPr>
              <a:defRPr/>
            </a:pPr>
            <a:fld id="{D556F81F-C151-764C-81BE-3FCD4D0A5368}" type="slidenum">
              <a:rPr lang="en-US" altLang="en-US" smtClean="0"/>
              <a:pPr>
                <a:defRPr/>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52B3A-FF8C-B242-BAED-7D174FE0555C}"/>
              </a:ext>
            </a:extLst>
          </p:cNvPr>
          <p:cNvSpPr>
            <a:spLocks noGrp="1"/>
          </p:cNvSpPr>
          <p:nvPr>
            <p:ph type="title"/>
          </p:nvPr>
        </p:nvSpPr>
        <p:spPr>
          <a:xfrm>
            <a:off x="381000" y="152400"/>
            <a:ext cx="4953000" cy="1143000"/>
          </a:xfrm>
        </p:spPr>
        <p:txBody>
          <a:bodyPr/>
          <a:lstStyle/>
          <a:p>
            <a:pPr>
              <a:defRPr/>
            </a:pPr>
            <a:r>
              <a:rPr lang="en-US" dirty="0"/>
              <a:t>Cause and Effect Diagram (1 of 2)</a:t>
            </a:r>
          </a:p>
        </p:txBody>
      </p:sp>
      <p:pic>
        <p:nvPicPr>
          <p:cNvPr id="75779" name="Content Placeholder 5" descr="This is the cause and effect diagram. ">
            <a:extLst>
              <a:ext uri="{FF2B5EF4-FFF2-40B4-BE49-F238E27FC236}">
                <a16:creationId xmlns:a16="http://schemas.microsoft.com/office/drawing/2014/main" id="{5A7FFE76-D90C-6B43-A96B-29AE7DE5B9C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33463" y="1600200"/>
            <a:ext cx="7077075" cy="4525963"/>
          </a:xfrm>
        </p:spPr>
      </p:pic>
      <p:sp>
        <p:nvSpPr>
          <p:cNvPr id="3" name="Slide Number Placeholder 2"/>
          <p:cNvSpPr>
            <a:spLocks noGrp="1"/>
          </p:cNvSpPr>
          <p:nvPr>
            <p:ph type="sldNum" sz="quarter" idx="10"/>
          </p:nvPr>
        </p:nvSpPr>
        <p:spPr/>
        <p:txBody>
          <a:bodyPr/>
          <a:lstStyle/>
          <a:p>
            <a:pPr>
              <a:defRPr/>
            </a:pPr>
            <a:fld id="{D556F81F-C151-764C-81BE-3FCD4D0A5368}" type="slidenum">
              <a:rPr lang="en-US" altLang="en-US" smtClean="0"/>
              <a:pPr>
                <a:defRPr/>
              </a:pPr>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1340A76-7DE6-4B49-8AD8-B0F256795C5B}"/>
              </a:ext>
            </a:extLst>
          </p:cNvPr>
          <p:cNvSpPr>
            <a:spLocks noGrp="1"/>
          </p:cNvSpPr>
          <p:nvPr>
            <p:ph type="title"/>
          </p:nvPr>
        </p:nvSpPr>
        <p:spPr>
          <a:xfrm>
            <a:off x="381000" y="152400"/>
            <a:ext cx="4953000" cy="1143000"/>
          </a:xfrm>
        </p:spPr>
        <p:txBody>
          <a:bodyPr/>
          <a:lstStyle/>
          <a:p>
            <a:pPr>
              <a:defRPr/>
            </a:pPr>
            <a:r>
              <a:rPr lang="en-US" dirty="0"/>
              <a:t>Cause and Effect Diagram (2 of 2)</a:t>
            </a:r>
          </a:p>
        </p:txBody>
      </p:sp>
      <p:sp>
        <p:nvSpPr>
          <p:cNvPr id="2" name="Slide Number Placeholder 1"/>
          <p:cNvSpPr>
            <a:spLocks noGrp="1"/>
          </p:cNvSpPr>
          <p:nvPr>
            <p:ph type="sldNum" sz="quarter" idx="10"/>
          </p:nvPr>
        </p:nvSpPr>
        <p:spPr/>
        <p:txBody>
          <a:bodyPr/>
          <a:lstStyle/>
          <a:p>
            <a:pPr>
              <a:defRPr/>
            </a:pPr>
            <a:fld id="{D556F81F-C151-764C-81BE-3FCD4D0A5368}" type="slidenum">
              <a:rPr lang="en-US" altLang="en-US" smtClean="0"/>
              <a:pPr>
                <a:defRPr/>
              </a:pPr>
              <a:t>23</a:t>
            </a:fld>
            <a:endParaRPr lang="en-US" altLang="en-US"/>
          </a:p>
        </p:txBody>
      </p:sp>
      <p:pic>
        <p:nvPicPr>
          <p:cNvPr id="5" name="Content Placeholder 5" descr="This is the cause and effect diagram. ">
            <a:extLst>
              <a:ext uri="{FF2B5EF4-FFF2-40B4-BE49-F238E27FC236}">
                <a16:creationId xmlns:a16="http://schemas.microsoft.com/office/drawing/2014/main" id="{5A7FFE76-D90C-6B43-A96B-29AE7DE5B9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1600200"/>
            <a:ext cx="70770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114800" y="2665511"/>
            <a:ext cx="2438400" cy="523220"/>
          </a:xfrm>
          <a:prstGeom prst="rect">
            <a:avLst/>
          </a:prstGeom>
          <a:solidFill>
            <a:schemeClr val="accent3">
              <a:lumMod val="20000"/>
              <a:lumOff val="80000"/>
            </a:schemeClr>
          </a:solidFill>
        </p:spPr>
        <p:txBody>
          <a:bodyPr wrap="square" rtlCol="0">
            <a:spAutoFit/>
          </a:bodyPr>
          <a:lstStyle/>
          <a:p>
            <a:r>
              <a:rPr lang="en-US" sz="1400" dirty="0"/>
              <a:t>Lack of knowledge around QFP requirements</a:t>
            </a:r>
          </a:p>
        </p:txBody>
      </p:sp>
      <p:sp>
        <p:nvSpPr>
          <p:cNvPr id="7" name="TextBox 6"/>
          <p:cNvSpPr txBox="1"/>
          <p:nvPr/>
        </p:nvSpPr>
        <p:spPr>
          <a:xfrm>
            <a:off x="4724400" y="3341131"/>
            <a:ext cx="1524000" cy="307777"/>
          </a:xfrm>
          <a:prstGeom prst="rect">
            <a:avLst/>
          </a:prstGeom>
          <a:solidFill>
            <a:schemeClr val="accent3">
              <a:lumMod val="20000"/>
              <a:lumOff val="80000"/>
            </a:schemeClr>
          </a:solidFill>
        </p:spPr>
        <p:txBody>
          <a:bodyPr wrap="square" rtlCol="0">
            <a:spAutoFit/>
          </a:bodyPr>
          <a:lstStyle/>
          <a:p>
            <a:r>
              <a:rPr lang="en-US" sz="1400" dirty="0"/>
              <a:t>Workload burden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CFD4CF29-F199-3B4D-8FDB-D1435017B76A}"/>
              </a:ext>
            </a:extLst>
          </p:cNvPr>
          <p:cNvSpPr>
            <a:spLocks noGrp="1"/>
          </p:cNvSpPr>
          <p:nvPr>
            <p:ph type="title"/>
          </p:nvPr>
        </p:nvSpPr>
        <p:spPr>
          <a:xfrm>
            <a:off x="739775" y="2974975"/>
            <a:ext cx="4764088" cy="1362075"/>
          </a:xfrm>
        </p:spPr>
        <p:txBody>
          <a:bodyPr/>
          <a:lstStyle/>
          <a:p>
            <a:r>
              <a:rPr lang="en-US" altLang="en-US" dirty="0"/>
              <a:t>Step 2. Diagnose the Root Causes of the Problem as Technical or Adaptive </a:t>
            </a:r>
            <a:endParaRPr altLang="en-US" dirty="0"/>
          </a:p>
        </p:txBody>
      </p:sp>
      <p:sp>
        <p:nvSpPr>
          <p:cNvPr id="2" name="Slide Number Placeholder 1"/>
          <p:cNvSpPr>
            <a:spLocks noGrp="1"/>
          </p:cNvSpPr>
          <p:nvPr>
            <p:ph type="sldNum" sz="quarter" idx="10"/>
          </p:nvPr>
        </p:nvSpPr>
        <p:spPr/>
        <p:txBody>
          <a:bodyPr/>
          <a:lstStyle/>
          <a:p>
            <a:pPr>
              <a:defRPr/>
            </a:pPr>
            <a:fld id="{158E33DA-7C4E-B04B-9763-2F6AD3E4CA69}" type="slidenum">
              <a:rPr lang="en-US" altLang="en-US" smtClean="0"/>
              <a:pPr>
                <a:defRPr/>
              </a:pPr>
              <a:t>24</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descr="Vertical arrow pointing up" title="Arrow">
            <a:extLst>
              <a:ext uri="{FF2B5EF4-FFF2-40B4-BE49-F238E27FC236}">
                <a16:creationId xmlns:a16="http://schemas.microsoft.com/office/drawing/2014/main" id="{59422CC6-5376-1648-A09F-4BA25D397575}"/>
              </a:ext>
              <a:ext uri="{C183D7F6-B498-43B3-948B-1728B52AA6E4}">
                <adec:decorative xmlns:adec="http://schemas.microsoft.com/office/drawing/2017/decorative" xmlns="" val="1"/>
              </a:ext>
            </a:extLst>
          </p:cNvPr>
          <p:cNvCxnSpPr/>
          <p:nvPr/>
        </p:nvCxnSpPr>
        <p:spPr>
          <a:xfrm flipV="1">
            <a:off x="2209800" y="2133600"/>
            <a:ext cx="0" cy="31242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0" name="Straight Arrow Connector 9" descr="Horizontal arrow pointing right" title="Arrow">
            <a:extLst>
              <a:ext uri="{FF2B5EF4-FFF2-40B4-BE49-F238E27FC236}">
                <a16:creationId xmlns:a16="http://schemas.microsoft.com/office/drawing/2014/main" id="{15A34914-CE96-B646-9494-70C1044CB465}"/>
              </a:ext>
              <a:ext uri="{C183D7F6-B498-43B3-948B-1728B52AA6E4}">
                <adec:decorative xmlns:adec="http://schemas.microsoft.com/office/drawing/2017/decorative" xmlns="" val="1"/>
              </a:ext>
            </a:extLst>
          </p:cNvPr>
          <p:cNvCxnSpPr/>
          <p:nvPr/>
        </p:nvCxnSpPr>
        <p:spPr>
          <a:xfrm>
            <a:off x="2819400" y="6248400"/>
            <a:ext cx="362902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5" name="Title 1">
            <a:extLst>
              <a:ext uri="{FF2B5EF4-FFF2-40B4-BE49-F238E27FC236}">
                <a16:creationId xmlns:a16="http://schemas.microsoft.com/office/drawing/2014/main" id="{5B379E04-2227-3740-ADF4-513511FE1BBD}"/>
              </a:ext>
            </a:extLst>
          </p:cNvPr>
          <p:cNvSpPr>
            <a:spLocks noGrp="1"/>
          </p:cNvSpPr>
          <p:nvPr>
            <p:ph type="title"/>
          </p:nvPr>
        </p:nvSpPr>
        <p:spPr>
          <a:xfrm>
            <a:off x="381000" y="734034"/>
            <a:ext cx="5562600" cy="1143000"/>
          </a:xfrm>
        </p:spPr>
        <p:txBody>
          <a:bodyPr/>
          <a:lstStyle/>
          <a:p>
            <a:pPr>
              <a:defRPr/>
            </a:pPr>
            <a:r>
              <a:rPr lang="en-US" dirty="0"/>
              <a:t>Diagnose the Problem </a:t>
            </a:r>
            <a:br>
              <a:rPr lang="en-US" dirty="0"/>
            </a:br>
            <a:r>
              <a:rPr lang="en-US" dirty="0"/>
              <a:t>Agreement and Certainty Matrix (1 of 2) </a:t>
            </a:r>
            <a:br>
              <a:rPr lang="en-US" dirty="0"/>
            </a:br>
            <a:endParaRPr lang="en-US" dirty="0"/>
          </a:p>
        </p:txBody>
      </p:sp>
      <p:pic>
        <p:nvPicPr>
          <p:cNvPr id="7" name="Picture 6" descr="Agreement and certainty matrix">
            <a:extLst>
              <a:ext uri="{FF2B5EF4-FFF2-40B4-BE49-F238E27FC236}">
                <a16:creationId xmlns:a16="http://schemas.microsoft.com/office/drawing/2014/main" id="{E98E630A-2807-4C47-A73F-1B48EF1BB65B}"/>
              </a:ext>
            </a:extLst>
          </p:cNvPr>
          <p:cNvPicPr>
            <a:picLocks noChangeAspect="1"/>
          </p:cNvPicPr>
          <p:nvPr/>
        </p:nvPicPr>
        <p:blipFill>
          <a:blip r:embed="rId3"/>
          <a:stretch>
            <a:fillRect/>
          </a:stretch>
        </p:blipFill>
        <p:spPr>
          <a:xfrm>
            <a:off x="2308280" y="2055049"/>
            <a:ext cx="4105220" cy="4089699"/>
          </a:xfrm>
          <a:prstGeom prst="rect">
            <a:avLst/>
          </a:prstGeom>
        </p:spPr>
      </p:pic>
      <p:sp>
        <p:nvSpPr>
          <p:cNvPr id="2" name="Slide Number Placeholder 1"/>
          <p:cNvSpPr>
            <a:spLocks noGrp="1"/>
          </p:cNvSpPr>
          <p:nvPr>
            <p:ph type="sldNum" sz="quarter" idx="10"/>
          </p:nvPr>
        </p:nvSpPr>
        <p:spPr/>
        <p:txBody>
          <a:bodyPr/>
          <a:lstStyle/>
          <a:p>
            <a:pPr>
              <a:defRPr/>
            </a:pPr>
            <a:fld id="{D556F81F-C151-764C-81BE-3FCD4D0A5368}" type="slidenum">
              <a:rPr lang="en-US" altLang="en-US" smtClean="0"/>
              <a:pPr>
                <a:defRPr/>
              </a:pPr>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7DC36-C9AE-064D-B1C8-61D91FF9AD1B}"/>
              </a:ext>
            </a:extLst>
          </p:cNvPr>
          <p:cNvSpPr>
            <a:spLocks noGrp="1"/>
          </p:cNvSpPr>
          <p:nvPr>
            <p:ph type="title"/>
          </p:nvPr>
        </p:nvSpPr>
        <p:spPr>
          <a:xfrm>
            <a:off x="496900" y="475632"/>
            <a:ext cx="6248400" cy="1600200"/>
          </a:xfrm>
        </p:spPr>
        <p:txBody>
          <a:bodyPr/>
          <a:lstStyle/>
          <a:p>
            <a:pPr>
              <a:defRPr/>
            </a:pPr>
            <a:r>
              <a:rPr lang="en-US" dirty="0"/>
              <a:t>Diagnose the Problem</a:t>
            </a:r>
            <a:br>
              <a:rPr lang="en-US" dirty="0"/>
            </a:br>
            <a:r>
              <a:rPr lang="en-US" dirty="0"/>
              <a:t>Agreement and Certainty Matrix  (2 of 2) </a:t>
            </a:r>
            <a:br>
              <a:rPr lang="en-US" dirty="0"/>
            </a:br>
            <a:endParaRPr lang="en-US" dirty="0"/>
          </a:p>
        </p:txBody>
      </p:sp>
      <p:pic>
        <p:nvPicPr>
          <p:cNvPr id="3" name="Picture 2" descr="Agreement and Certainty Matrix" title="Agreement and Certainty Matrix">
            <a:extLst>
              <a:ext uri="{FF2B5EF4-FFF2-40B4-BE49-F238E27FC236}">
                <a16:creationId xmlns:a16="http://schemas.microsoft.com/office/drawing/2014/main" id="{4ECC7D3A-2B8B-460B-B281-61B8EEFDB79A}"/>
              </a:ext>
            </a:extLst>
          </p:cNvPr>
          <p:cNvPicPr>
            <a:picLocks noChangeAspect="1"/>
          </p:cNvPicPr>
          <p:nvPr/>
        </p:nvPicPr>
        <p:blipFill>
          <a:blip r:embed="rId3"/>
          <a:stretch>
            <a:fillRect/>
          </a:stretch>
        </p:blipFill>
        <p:spPr>
          <a:xfrm>
            <a:off x="2308280" y="2055050"/>
            <a:ext cx="4049147" cy="4033838"/>
          </a:xfrm>
          <a:prstGeom prst="rect">
            <a:avLst/>
          </a:prstGeom>
        </p:spPr>
      </p:pic>
      <p:sp>
        <p:nvSpPr>
          <p:cNvPr id="5" name="TextBox 4">
            <a:extLst>
              <a:ext uri="{FF2B5EF4-FFF2-40B4-BE49-F238E27FC236}">
                <a16:creationId xmlns:a16="http://schemas.microsoft.com/office/drawing/2014/main" id="{F486FE4F-01ED-4230-9EDA-C9F257D55EEF}"/>
              </a:ext>
            </a:extLst>
          </p:cNvPr>
          <p:cNvSpPr txBox="1"/>
          <p:nvPr/>
        </p:nvSpPr>
        <p:spPr>
          <a:xfrm>
            <a:off x="4745576" y="3977403"/>
            <a:ext cx="1045624" cy="594597"/>
          </a:xfrm>
          <a:prstGeom prst="rect">
            <a:avLst/>
          </a:prstGeom>
          <a:solidFill>
            <a:schemeClr val="accent3">
              <a:lumMod val="20000"/>
              <a:lumOff val="80000"/>
            </a:schemeClr>
          </a:solidFill>
        </p:spPr>
        <p:txBody>
          <a:bodyPr wrap="square" rtlCol="0">
            <a:spAutoFit/>
          </a:bodyPr>
          <a:lstStyle/>
          <a:p>
            <a:r>
              <a:rPr lang="en-US" sz="1600" dirty="0"/>
              <a:t>Workload burden</a:t>
            </a:r>
          </a:p>
        </p:txBody>
      </p:sp>
      <p:sp>
        <p:nvSpPr>
          <p:cNvPr id="8" name="TextBox 7">
            <a:extLst>
              <a:ext uri="{FF2B5EF4-FFF2-40B4-BE49-F238E27FC236}">
                <a16:creationId xmlns:a16="http://schemas.microsoft.com/office/drawing/2014/main" id="{F36499CC-F91A-4823-B9F8-B8D0F424A11B}"/>
              </a:ext>
            </a:extLst>
          </p:cNvPr>
          <p:cNvSpPr txBox="1"/>
          <p:nvPr/>
        </p:nvSpPr>
        <p:spPr>
          <a:xfrm>
            <a:off x="2657501" y="4407834"/>
            <a:ext cx="1927199" cy="584775"/>
          </a:xfrm>
          <a:prstGeom prst="rect">
            <a:avLst/>
          </a:prstGeom>
          <a:solidFill>
            <a:schemeClr val="accent3">
              <a:lumMod val="20000"/>
              <a:lumOff val="80000"/>
            </a:schemeClr>
          </a:solidFill>
        </p:spPr>
        <p:txBody>
          <a:bodyPr wrap="square" rtlCol="0">
            <a:spAutoFit/>
          </a:bodyPr>
          <a:lstStyle/>
          <a:p>
            <a:r>
              <a:rPr lang="en-US" sz="1600" dirty="0"/>
              <a:t>Lack of knowledge of QFP requirements</a:t>
            </a:r>
          </a:p>
        </p:txBody>
      </p:sp>
      <p:sp>
        <p:nvSpPr>
          <p:cNvPr id="4" name="Slide Number Placeholder 3"/>
          <p:cNvSpPr>
            <a:spLocks noGrp="1"/>
          </p:cNvSpPr>
          <p:nvPr>
            <p:ph type="sldNum" sz="quarter" idx="10"/>
          </p:nvPr>
        </p:nvSpPr>
        <p:spPr/>
        <p:txBody>
          <a:bodyPr/>
          <a:lstStyle/>
          <a:p>
            <a:pPr>
              <a:defRPr/>
            </a:pPr>
            <a:fld id="{D556F81F-C151-764C-81BE-3FCD4D0A5368}" type="slidenum">
              <a:rPr lang="en-US" altLang="en-US" smtClean="0"/>
              <a:pPr>
                <a:defRPr/>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30C20-6DA1-4286-9A8C-E27FC19E4F41}"/>
              </a:ext>
            </a:extLst>
          </p:cNvPr>
          <p:cNvSpPr>
            <a:spLocks noGrp="1"/>
          </p:cNvSpPr>
          <p:nvPr>
            <p:ph type="title"/>
          </p:nvPr>
        </p:nvSpPr>
        <p:spPr>
          <a:xfrm>
            <a:off x="457200" y="274638"/>
            <a:ext cx="5410200" cy="1325562"/>
          </a:xfrm>
        </p:spPr>
        <p:txBody>
          <a:bodyPr/>
          <a:lstStyle/>
          <a:p>
            <a:r>
              <a:rPr lang="en-US" dirty="0"/>
              <a:t>Approaches to Finding a Solution </a:t>
            </a:r>
          </a:p>
        </p:txBody>
      </p:sp>
      <p:pic>
        <p:nvPicPr>
          <p:cNvPr id="4" name="Content Placeholder 3" descr="Agreement and Certainty Matrix with approaches to finding a solution">
            <a:extLst>
              <a:ext uri="{FF2B5EF4-FFF2-40B4-BE49-F238E27FC236}">
                <a16:creationId xmlns:a16="http://schemas.microsoft.com/office/drawing/2014/main" id="{3C90582A-458A-4046-A003-1558F7085860}"/>
              </a:ext>
            </a:extLst>
          </p:cNvPr>
          <p:cNvPicPr>
            <a:picLocks noGrp="1" noChangeAspect="1"/>
          </p:cNvPicPr>
          <p:nvPr>
            <p:ph idx="1"/>
          </p:nvPr>
        </p:nvPicPr>
        <p:blipFill rotWithShape="1">
          <a:blip r:embed="rId3"/>
          <a:srcRect l="1082" t="6734"/>
          <a:stretch/>
        </p:blipFill>
        <p:spPr>
          <a:xfrm>
            <a:off x="685800" y="1812652"/>
            <a:ext cx="7118495" cy="4313511"/>
          </a:xfrm>
          <a:prstGeom prst="rect">
            <a:avLst/>
          </a:prstGeom>
        </p:spPr>
      </p:pic>
      <p:sp>
        <p:nvSpPr>
          <p:cNvPr id="3" name="Slide Number Placeholder 2"/>
          <p:cNvSpPr>
            <a:spLocks noGrp="1"/>
          </p:cNvSpPr>
          <p:nvPr>
            <p:ph type="sldNum" sz="quarter" idx="10"/>
          </p:nvPr>
        </p:nvSpPr>
        <p:spPr/>
        <p:txBody>
          <a:bodyPr/>
          <a:lstStyle/>
          <a:p>
            <a:pPr>
              <a:defRPr/>
            </a:pPr>
            <a:fld id="{D556F81F-C151-764C-81BE-3FCD4D0A5368}" type="slidenum">
              <a:rPr lang="en-US" altLang="en-US" smtClean="0"/>
              <a:pPr>
                <a:defRPr/>
              </a:pPr>
              <a:t>27</a:t>
            </a:fld>
            <a:endParaRPr lang="en-US" altLang="en-US"/>
          </a:p>
        </p:txBody>
      </p:sp>
    </p:spTree>
    <p:extLst>
      <p:ext uri="{BB962C8B-B14F-4D97-AF65-F5344CB8AC3E}">
        <p14:creationId xmlns:p14="http://schemas.microsoft.com/office/powerpoint/2010/main" val="2976505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A71C7-0183-D445-94B0-CB86DE68FCC4}"/>
              </a:ext>
            </a:extLst>
          </p:cNvPr>
          <p:cNvSpPr>
            <a:spLocks noGrp="1"/>
          </p:cNvSpPr>
          <p:nvPr>
            <p:ph type="title"/>
          </p:nvPr>
        </p:nvSpPr>
        <p:spPr>
          <a:xfrm>
            <a:off x="457200" y="274638"/>
            <a:ext cx="5334000" cy="1143000"/>
          </a:xfrm>
        </p:spPr>
        <p:txBody>
          <a:bodyPr/>
          <a:lstStyle/>
          <a:p>
            <a:pPr>
              <a:defRPr/>
            </a:pPr>
            <a:r>
              <a:rPr lang="en-US" sz="3200" dirty="0"/>
              <a:t>Example From the Agreement and Certainty Matrix</a:t>
            </a:r>
            <a:endParaRPr lang="en-US" sz="2000" dirty="0"/>
          </a:p>
        </p:txBody>
      </p:sp>
      <p:pic>
        <p:nvPicPr>
          <p:cNvPr id="5" name="Picture 4" descr="Example from the agreement and uncertainty matrix. The root cause of a problem is the workload burden. The level of agreement if close to agreement. The degree of certainty is far from certainty. It is adaptive, not technical. The approach to developing solutions is to examine and describe patterns. The solution is to gather providers and administrative staff to discuss roles and responsibilities. Identify tasks that providers do that support staff could do to free up more time for family planning counseling.">
            <a:extLst>
              <a:ext uri="{FF2B5EF4-FFF2-40B4-BE49-F238E27FC236}">
                <a16:creationId xmlns:a16="http://schemas.microsoft.com/office/drawing/2014/main" id="{CE30408C-728E-4F39-A270-80D834B501E7}"/>
              </a:ext>
            </a:extLst>
          </p:cNvPr>
          <p:cNvPicPr>
            <a:picLocks noChangeAspect="1"/>
          </p:cNvPicPr>
          <p:nvPr/>
        </p:nvPicPr>
        <p:blipFill>
          <a:blip r:embed="rId3"/>
          <a:stretch>
            <a:fillRect/>
          </a:stretch>
        </p:blipFill>
        <p:spPr>
          <a:xfrm>
            <a:off x="301560" y="2019300"/>
            <a:ext cx="8540880" cy="2819400"/>
          </a:xfrm>
          <a:prstGeom prst="rect">
            <a:avLst/>
          </a:prstGeom>
          <a:ln>
            <a:solidFill>
              <a:schemeClr val="tx1"/>
            </a:solidFill>
          </a:ln>
        </p:spPr>
      </p:pic>
      <p:sp>
        <p:nvSpPr>
          <p:cNvPr id="3" name="Slide Number Placeholder 2"/>
          <p:cNvSpPr>
            <a:spLocks noGrp="1"/>
          </p:cNvSpPr>
          <p:nvPr>
            <p:ph type="sldNum" sz="quarter" idx="10"/>
          </p:nvPr>
        </p:nvSpPr>
        <p:spPr/>
        <p:txBody>
          <a:bodyPr/>
          <a:lstStyle/>
          <a:p>
            <a:pPr>
              <a:defRPr/>
            </a:pPr>
            <a:fld id="{D556F81F-C151-764C-81BE-3FCD4D0A5368}" type="slidenum">
              <a:rPr lang="en-US" altLang="en-US" smtClean="0"/>
              <a:pPr>
                <a:defRPr/>
              </a:pPr>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5D4402F4-65BF-0E47-AA7A-BCA0B4AE4CBC}"/>
              </a:ext>
            </a:extLst>
          </p:cNvPr>
          <p:cNvSpPr>
            <a:spLocks noGrp="1"/>
          </p:cNvSpPr>
          <p:nvPr>
            <p:ph type="title"/>
          </p:nvPr>
        </p:nvSpPr>
        <p:spPr>
          <a:xfrm>
            <a:off x="744538" y="3044825"/>
            <a:ext cx="4764087" cy="1362075"/>
          </a:xfrm>
        </p:spPr>
        <p:txBody>
          <a:bodyPr/>
          <a:lstStyle/>
          <a:p>
            <a:r>
              <a:rPr altLang="en-US" dirty="0"/>
              <a:t>Step 3. Address Complex, Adaptive Challenges</a:t>
            </a:r>
          </a:p>
        </p:txBody>
      </p:sp>
      <p:sp>
        <p:nvSpPr>
          <p:cNvPr id="2" name="Slide Number Placeholder 1"/>
          <p:cNvSpPr>
            <a:spLocks noGrp="1"/>
          </p:cNvSpPr>
          <p:nvPr>
            <p:ph type="sldNum" sz="quarter" idx="10"/>
          </p:nvPr>
        </p:nvSpPr>
        <p:spPr/>
        <p:txBody>
          <a:bodyPr/>
          <a:lstStyle/>
          <a:p>
            <a:pPr>
              <a:defRPr/>
            </a:pPr>
            <a:fld id="{158E33DA-7C4E-B04B-9763-2F6AD3E4CA69}" type="slidenum">
              <a:rPr lang="en-US" altLang="en-US" smtClean="0"/>
              <a:pPr>
                <a:defRPr/>
              </a:pPr>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1DB5-9FF4-B949-8352-8FB89921F549}"/>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0808D5B0-AC7E-4A4B-8428-DA91F5924490}"/>
              </a:ext>
            </a:extLst>
          </p:cNvPr>
          <p:cNvSpPr>
            <a:spLocks noGrp="1"/>
          </p:cNvSpPr>
          <p:nvPr>
            <p:ph idx="1"/>
          </p:nvPr>
        </p:nvSpPr>
        <p:spPr/>
        <p:txBody>
          <a:bodyPr/>
          <a:lstStyle/>
          <a:p>
            <a:pPr marL="0" indent="0">
              <a:buNone/>
            </a:pPr>
            <a:r>
              <a:rPr lang="en-US" altLang="en-US" sz="2800" dirty="0"/>
              <a:t>By the end of this webinar you will be able to:</a:t>
            </a:r>
          </a:p>
          <a:p>
            <a:r>
              <a:rPr lang="en-US" altLang="en-US" sz="2800" dirty="0"/>
              <a:t>Define adaptive leadership and explain why it is important for addressing complex family planning challenges</a:t>
            </a:r>
          </a:p>
          <a:p>
            <a:r>
              <a:rPr lang="en-US" altLang="en-US" sz="2800" dirty="0"/>
              <a:t>Describe the purpose of the adaptive leadership tools available on the FPNTC website</a:t>
            </a:r>
          </a:p>
          <a:p>
            <a:r>
              <a:rPr lang="en-US" altLang="en-US" sz="2800" dirty="0"/>
              <a:t>Discuss how a Title X grantee used adaptive leadership skills and tools to address a complex family planning challenge</a:t>
            </a:r>
          </a:p>
          <a:p>
            <a:endParaRPr lang="en-US" dirty="0"/>
          </a:p>
        </p:txBody>
      </p:sp>
      <p:sp>
        <p:nvSpPr>
          <p:cNvPr id="5" name="Slide Number Placeholder 4"/>
          <p:cNvSpPr>
            <a:spLocks noGrp="1"/>
          </p:cNvSpPr>
          <p:nvPr>
            <p:ph type="sldNum" sz="quarter" idx="10"/>
          </p:nvPr>
        </p:nvSpPr>
        <p:spPr/>
        <p:txBody>
          <a:bodyPr/>
          <a:lstStyle/>
          <a:p>
            <a:pPr>
              <a:defRPr/>
            </a:pPr>
            <a:fld id="{D556F81F-C151-764C-81BE-3FCD4D0A5368}" type="slidenum">
              <a:rPr lang="en-US" altLang="en-US" smtClean="0"/>
              <a:pPr>
                <a:defRPr/>
              </a:pPr>
              <a:t>3</a:t>
            </a:fld>
            <a:endParaRPr lang="en-US" altLang="en-US"/>
          </a:p>
        </p:txBody>
      </p:sp>
    </p:spTree>
    <p:extLst>
      <p:ext uri="{BB962C8B-B14F-4D97-AF65-F5344CB8AC3E}">
        <p14:creationId xmlns:p14="http://schemas.microsoft.com/office/powerpoint/2010/main" val="4197604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7C15-2C76-8345-8D1D-524CF4690FB2}"/>
              </a:ext>
            </a:extLst>
          </p:cNvPr>
          <p:cNvSpPr>
            <a:spLocks noGrp="1"/>
          </p:cNvSpPr>
          <p:nvPr>
            <p:ph type="title"/>
          </p:nvPr>
        </p:nvSpPr>
        <p:spPr/>
        <p:txBody>
          <a:bodyPr/>
          <a:lstStyle/>
          <a:p>
            <a:pPr>
              <a:defRPr/>
            </a:pPr>
            <a:r>
              <a:rPr lang="en-US" dirty="0"/>
              <a:t>System Support Mapping Tool</a:t>
            </a:r>
          </a:p>
        </p:txBody>
      </p:sp>
      <p:sp>
        <p:nvSpPr>
          <p:cNvPr id="89091" name="Content Placeholder 2">
            <a:extLst>
              <a:ext uri="{FF2B5EF4-FFF2-40B4-BE49-F238E27FC236}">
                <a16:creationId xmlns:a16="http://schemas.microsoft.com/office/drawing/2014/main" id="{52F1A7A9-8175-714A-AD3A-F4FEC86E1785}"/>
              </a:ext>
            </a:extLst>
          </p:cNvPr>
          <p:cNvSpPr>
            <a:spLocks noGrp="1"/>
          </p:cNvSpPr>
          <p:nvPr>
            <p:ph idx="1"/>
          </p:nvPr>
        </p:nvSpPr>
        <p:spPr/>
        <p:txBody>
          <a:bodyPr/>
          <a:lstStyle/>
          <a:p>
            <a:r>
              <a:rPr lang="en-US" altLang="en-US" dirty="0"/>
              <a:t>Helps to build efficient teams</a:t>
            </a:r>
          </a:p>
          <a:p>
            <a:endParaRPr lang="en-US" altLang="en-US" dirty="0"/>
          </a:p>
        </p:txBody>
      </p:sp>
      <p:pic>
        <p:nvPicPr>
          <p:cNvPr id="3" name="Picture 2" descr="System support mapping tool"/>
          <p:cNvPicPr>
            <a:picLocks noChangeAspect="1"/>
          </p:cNvPicPr>
          <p:nvPr/>
        </p:nvPicPr>
        <p:blipFill>
          <a:blip r:embed="rId3"/>
          <a:stretch>
            <a:fillRect/>
          </a:stretch>
        </p:blipFill>
        <p:spPr>
          <a:xfrm>
            <a:off x="2667000" y="2315733"/>
            <a:ext cx="3673528" cy="3810430"/>
          </a:xfrm>
          <a:prstGeom prst="rect">
            <a:avLst/>
          </a:prstGeom>
        </p:spPr>
      </p:pic>
      <p:sp>
        <p:nvSpPr>
          <p:cNvPr id="4" name="Slide Number Placeholder 3"/>
          <p:cNvSpPr>
            <a:spLocks noGrp="1"/>
          </p:cNvSpPr>
          <p:nvPr>
            <p:ph type="sldNum" sz="quarter" idx="10"/>
          </p:nvPr>
        </p:nvSpPr>
        <p:spPr/>
        <p:txBody>
          <a:bodyPr/>
          <a:lstStyle/>
          <a:p>
            <a:pPr>
              <a:defRPr/>
            </a:pPr>
            <a:fld id="{D556F81F-C151-764C-81BE-3FCD4D0A5368}" type="slidenum">
              <a:rPr lang="en-US" altLang="en-US" smtClean="0"/>
              <a:pPr>
                <a:defRPr/>
              </a:pPr>
              <a:t>30</a:t>
            </a:fld>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A4138-082C-0547-A9E7-4A498AD32517}"/>
              </a:ext>
            </a:extLst>
          </p:cNvPr>
          <p:cNvSpPr>
            <a:spLocks noGrp="1"/>
          </p:cNvSpPr>
          <p:nvPr>
            <p:ph type="title"/>
          </p:nvPr>
        </p:nvSpPr>
        <p:spPr/>
        <p:txBody>
          <a:bodyPr/>
          <a:lstStyle/>
          <a:p>
            <a:pPr>
              <a:defRPr/>
            </a:pPr>
            <a:r>
              <a:rPr lang="en-US" dirty="0"/>
              <a:t>Appreciative Inquiry Tool</a:t>
            </a:r>
          </a:p>
        </p:txBody>
      </p:sp>
      <p:sp>
        <p:nvSpPr>
          <p:cNvPr id="91139" name="Content Placeholder 2">
            <a:extLst>
              <a:ext uri="{FF2B5EF4-FFF2-40B4-BE49-F238E27FC236}">
                <a16:creationId xmlns:a16="http://schemas.microsoft.com/office/drawing/2014/main" id="{341FE91A-533E-C149-A521-EB76E2BF8E84}"/>
              </a:ext>
            </a:extLst>
          </p:cNvPr>
          <p:cNvSpPr>
            <a:spLocks noGrp="1"/>
          </p:cNvSpPr>
          <p:nvPr>
            <p:ph idx="1"/>
          </p:nvPr>
        </p:nvSpPr>
        <p:spPr/>
        <p:txBody>
          <a:bodyPr/>
          <a:lstStyle/>
          <a:p>
            <a:r>
              <a:rPr lang="en-US" altLang="en-US" dirty="0"/>
              <a:t>Helps to create a shared vision</a:t>
            </a:r>
          </a:p>
          <a:p>
            <a:endParaRPr lang="en-US" altLang="en-US" dirty="0"/>
          </a:p>
          <a:p>
            <a:endParaRPr lang="en-US" altLang="en-US" dirty="0"/>
          </a:p>
        </p:txBody>
      </p:sp>
      <p:pic>
        <p:nvPicPr>
          <p:cNvPr id="3" name="Picture 2" descr="Appreciative inquiry tool"/>
          <p:cNvPicPr>
            <a:picLocks noChangeAspect="1"/>
          </p:cNvPicPr>
          <p:nvPr/>
        </p:nvPicPr>
        <p:blipFill>
          <a:blip r:embed="rId3"/>
          <a:stretch>
            <a:fillRect/>
          </a:stretch>
        </p:blipFill>
        <p:spPr>
          <a:xfrm>
            <a:off x="1905155" y="2286000"/>
            <a:ext cx="5333689" cy="3595687"/>
          </a:xfrm>
          <a:prstGeom prst="rect">
            <a:avLst/>
          </a:prstGeom>
        </p:spPr>
      </p:pic>
      <p:sp>
        <p:nvSpPr>
          <p:cNvPr id="4" name="Slide Number Placeholder 3"/>
          <p:cNvSpPr>
            <a:spLocks noGrp="1"/>
          </p:cNvSpPr>
          <p:nvPr>
            <p:ph type="sldNum" sz="quarter" idx="10"/>
          </p:nvPr>
        </p:nvSpPr>
        <p:spPr/>
        <p:txBody>
          <a:bodyPr/>
          <a:lstStyle/>
          <a:p>
            <a:pPr>
              <a:defRPr/>
            </a:pPr>
            <a:fld id="{D556F81F-C151-764C-81BE-3FCD4D0A5368}" type="slidenum">
              <a:rPr lang="en-US" altLang="en-US" smtClean="0"/>
              <a:pPr>
                <a:defRPr/>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0299-DB44-A64D-BD57-23224E510A67}"/>
              </a:ext>
            </a:extLst>
          </p:cNvPr>
          <p:cNvSpPr>
            <a:spLocks noGrp="1"/>
          </p:cNvSpPr>
          <p:nvPr>
            <p:ph type="title"/>
          </p:nvPr>
        </p:nvSpPr>
        <p:spPr/>
        <p:txBody>
          <a:bodyPr/>
          <a:lstStyle/>
          <a:p>
            <a:pPr>
              <a:defRPr/>
            </a:pPr>
            <a:r>
              <a:rPr lang="en-US" dirty="0"/>
              <a:t>Improvement Boards</a:t>
            </a:r>
          </a:p>
        </p:txBody>
      </p:sp>
      <p:sp>
        <p:nvSpPr>
          <p:cNvPr id="93187" name="Content Placeholder 2">
            <a:extLst>
              <a:ext uri="{FF2B5EF4-FFF2-40B4-BE49-F238E27FC236}">
                <a16:creationId xmlns:a16="http://schemas.microsoft.com/office/drawing/2014/main" id="{0FEAD0C8-A5D1-D14E-B66B-359EBE414949}"/>
              </a:ext>
            </a:extLst>
          </p:cNvPr>
          <p:cNvSpPr>
            <a:spLocks noGrp="1"/>
          </p:cNvSpPr>
          <p:nvPr>
            <p:ph idx="1"/>
          </p:nvPr>
        </p:nvSpPr>
        <p:spPr/>
        <p:txBody>
          <a:bodyPr/>
          <a:lstStyle/>
          <a:p>
            <a:r>
              <a:rPr lang="en-US" altLang="en-US" dirty="0"/>
              <a:t>Helps to engage staff in change management</a:t>
            </a:r>
          </a:p>
        </p:txBody>
      </p:sp>
      <p:pic>
        <p:nvPicPr>
          <p:cNvPr id="25" name="Picture 24" descr="Example of an improvement board ">
            <a:extLst>
              <a:ext uri="{FF2B5EF4-FFF2-40B4-BE49-F238E27FC236}">
                <a16:creationId xmlns:a16="http://schemas.microsoft.com/office/drawing/2014/main" id="{62291639-92FF-5A4F-9877-43811C262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484438"/>
            <a:ext cx="8152581" cy="3459163"/>
          </a:xfrm>
          <a:prstGeom prst="rect">
            <a:avLst/>
          </a:prstGeom>
        </p:spPr>
      </p:pic>
      <p:sp>
        <p:nvSpPr>
          <p:cNvPr id="3" name="Slide Number Placeholder 2"/>
          <p:cNvSpPr>
            <a:spLocks noGrp="1"/>
          </p:cNvSpPr>
          <p:nvPr>
            <p:ph type="sldNum" sz="quarter" idx="10"/>
          </p:nvPr>
        </p:nvSpPr>
        <p:spPr/>
        <p:txBody>
          <a:bodyPr/>
          <a:lstStyle/>
          <a:p>
            <a:pPr>
              <a:defRPr/>
            </a:pPr>
            <a:fld id="{D556F81F-C151-764C-81BE-3FCD4D0A5368}" type="slidenum">
              <a:rPr lang="en-US" altLang="en-US" smtClean="0"/>
              <a:pPr>
                <a:defRPr/>
              </a:pPr>
              <a:t>32</a:t>
            </a:fld>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58E33DA-7C4E-B04B-9763-2F6AD3E4CA69}" type="slidenum">
              <a:rPr lang="en-US" altLang="en-US" smtClean="0"/>
              <a:pPr>
                <a:defRPr/>
              </a:pPr>
              <a:t>33</a:t>
            </a:fld>
            <a:endParaRPr lang="en-US" altLang="en-US"/>
          </a:p>
        </p:txBody>
      </p:sp>
      <p:sp>
        <p:nvSpPr>
          <p:cNvPr id="3" name="Title 2">
            <a:extLst>
              <a:ext uri="{FF2B5EF4-FFF2-40B4-BE49-F238E27FC236}">
                <a16:creationId xmlns:a16="http://schemas.microsoft.com/office/drawing/2014/main" id="{103D05E3-CCB5-7640-9F95-AB6BE4C094C2}"/>
              </a:ext>
            </a:extLst>
          </p:cNvPr>
          <p:cNvSpPr>
            <a:spLocks noGrp="1"/>
          </p:cNvSpPr>
          <p:nvPr>
            <p:ph type="title"/>
          </p:nvPr>
        </p:nvSpPr>
        <p:spPr>
          <a:xfrm>
            <a:off x="685800" y="3276600"/>
            <a:ext cx="5638800" cy="1362075"/>
          </a:xfrm>
        </p:spPr>
        <p:txBody>
          <a:bodyPr/>
          <a:lstStyle/>
          <a:p>
            <a:r>
              <a:rPr lang="en-US" dirty="0"/>
              <a:t>Title X Grantee Experience Tackling Complex </a:t>
            </a:r>
            <a:br>
              <a:rPr lang="en-US" dirty="0"/>
            </a:br>
            <a:r>
              <a:rPr lang="en-US" dirty="0"/>
              <a:t>Adaptive Challenges</a:t>
            </a:r>
          </a:p>
        </p:txBody>
      </p:sp>
    </p:spTree>
    <p:extLst>
      <p:ext uri="{BB962C8B-B14F-4D97-AF65-F5344CB8AC3E}">
        <p14:creationId xmlns:p14="http://schemas.microsoft.com/office/powerpoint/2010/main" val="602964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4953000" cy="1143000"/>
          </a:xfrm>
        </p:spPr>
        <p:txBody>
          <a:bodyPr/>
          <a:lstStyle/>
          <a:p>
            <a:r>
              <a:rPr lang="en-US" dirty="0"/>
              <a:t>Tackling Complex Adaptive Challenges</a:t>
            </a:r>
          </a:p>
        </p:txBody>
      </p:sp>
      <p:sp>
        <p:nvSpPr>
          <p:cNvPr id="4" name="Slide Number Placeholder 3"/>
          <p:cNvSpPr>
            <a:spLocks noGrp="1"/>
          </p:cNvSpPr>
          <p:nvPr>
            <p:ph type="sldNum" sz="quarter" idx="10"/>
          </p:nvPr>
        </p:nvSpPr>
        <p:spPr/>
        <p:txBody>
          <a:bodyPr/>
          <a:lstStyle/>
          <a:p>
            <a:pPr>
              <a:defRPr/>
            </a:pPr>
            <a:fld id="{D556F81F-C151-764C-81BE-3FCD4D0A5368}" type="slidenum">
              <a:rPr lang="en-US" altLang="en-US" smtClean="0"/>
              <a:pPr>
                <a:defRPr/>
              </a:pPr>
              <a:t>34</a:t>
            </a:fld>
            <a:endParaRPr lang="en-US" altLang="en-US"/>
          </a:p>
        </p:txBody>
      </p:sp>
      <p:pic>
        <p:nvPicPr>
          <p:cNvPr id="5" name="Content Placeholder 4" descr="A group of 8 people stand in a circle looking at each other and posters on the wall. "/>
          <p:cNvPicPr>
            <a:picLocks noGrp="1" noChangeAspect="1"/>
          </p:cNvPicPr>
          <p:nvPr>
            <p:ph idx="1"/>
          </p:nvPr>
        </p:nvPicPr>
        <p:blipFill rotWithShape="1">
          <a:blip r:embed="rId3"/>
          <a:srcRect l="3546" t="13690" r="5240"/>
          <a:stretch/>
        </p:blipFill>
        <p:spPr>
          <a:xfrm>
            <a:off x="4718323" y="2419349"/>
            <a:ext cx="3892277" cy="2762251"/>
          </a:xfrm>
          <a:prstGeom prst="rect">
            <a:avLst/>
          </a:prstGeom>
        </p:spPr>
      </p:pic>
      <p:pic>
        <p:nvPicPr>
          <p:cNvPr id="17" name="Picture 16" descr="Map of the United States. Pins on the map indicate coaching locations. &#10;"/>
          <p:cNvPicPr>
            <a:picLocks noChangeAspect="1"/>
          </p:cNvPicPr>
          <p:nvPr/>
        </p:nvPicPr>
        <p:blipFill>
          <a:blip r:embed="rId4"/>
          <a:stretch>
            <a:fillRect/>
          </a:stretch>
        </p:blipFill>
        <p:spPr>
          <a:xfrm>
            <a:off x="304800" y="2319337"/>
            <a:ext cx="3966514" cy="2862263"/>
          </a:xfrm>
          <a:prstGeom prst="rect">
            <a:avLst/>
          </a:prstGeom>
        </p:spPr>
      </p:pic>
    </p:spTree>
    <p:extLst>
      <p:ext uri="{BB962C8B-B14F-4D97-AF65-F5344CB8AC3E}">
        <p14:creationId xmlns:p14="http://schemas.microsoft.com/office/powerpoint/2010/main" val="1371919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765" y="457200"/>
            <a:ext cx="5943600" cy="1143000"/>
          </a:xfrm>
        </p:spPr>
        <p:txBody>
          <a:bodyPr/>
          <a:lstStyle/>
          <a:p>
            <a:r>
              <a:rPr lang="en-US" dirty="0"/>
              <a:t>Tackling Complex Adaptive Challenges </a:t>
            </a:r>
          </a:p>
        </p:txBody>
      </p:sp>
      <p:sp>
        <p:nvSpPr>
          <p:cNvPr id="4" name="Slide Number Placeholder 3"/>
          <p:cNvSpPr>
            <a:spLocks noGrp="1"/>
          </p:cNvSpPr>
          <p:nvPr>
            <p:ph type="sldNum" sz="quarter" idx="10"/>
          </p:nvPr>
        </p:nvSpPr>
        <p:spPr/>
        <p:txBody>
          <a:bodyPr/>
          <a:lstStyle/>
          <a:p>
            <a:pPr>
              <a:defRPr/>
            </a:pPr>
            <a:fld id="{D556F81F-C151-764C-81BE-3FCD4D0A5368}" type="slidenum">
              <a:rPr lang="en-US" altLang="en-US" smtClean="0"/>
              <a:pPr>
                <a:defRPr/>
              </a:pPr>
              <a:t>35</a:t>
            </a:fld>
            <a:endParaRPr lang="en-US" altLang="en-US"/>
          </a:p>
        </p:txBody>
      </p:sp>
      <p:pic>
        <p:nvPicPr>
          <p:cNvPr id="5" name="Content Placeholder 4" descr="Text bubbles with quotes from grantees"/>
          <p:cNvPicPr>
            <a:picLocks noGrp="1" noChangeAspect="1"/>
          </p:cNvPicPr>
          <p:nvPr>
            <p:ph idx="1"/>
          </p:nvPr>
        </p:nvPicPr>
        <p:blipFill>
          <a:blip r:embed="rId3"/>
          <a:stretch>
            <a:fillRect/>
          </a:stretch>
        </p:blipFill>
        <p:spPr>
          <a:xfrm>
            <a:off x="420210" y="2743200"/>
            <a:ext cx="8662830" cy="2932906"/>
          </a:xfrm>
          <a:prstGeom prst="rect">
            <a:avLst/>
          </a:prstGeom>
        </p:spPr>
      </p:pic>
    </p:spTree>
    <p:extLst>
      <p:ext uri="{BB962C8B-B14F-4D97-AF65-F5344CB8AC3E}">
        <p14:creationId xmlns:p14="http://schemas.microsoft.com/office/powerpoint/2010/main" val="1564547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239000" cy="1143000"/>
          </a:xfrm>
        </p:spPr>
        <p:txBody>
          <a:bodyPr/>
          <a:lstStyle/>
          <a:p>
            <a:r>
              <a:rPr lang="en-US" dirty="0"/>
              <a:t>Tackling Complex Adaptive Challenges in Louisiana (1 of 4)</a:t>
            </a:r>
          </a:p>
        </p:txBody>
      </p:sp>
      <p:sp>
        <p:nvSpPr>
          <p:cNvPr id="4" name="Slide Number Placeholder 3"/>
          <p:cNvSpPr>
            <a:spLocks noGrp="1"/>
          </p:cNvSpPr>
          <p:nvPr>
            <p:ph type="sldNum" sz="quarter" idx="10"/>
          </p:nvPr>
        </p:nvSpPr>
        <p:spPr/>
        <p:txBody>
          <a:bodyPr/>
          <a:lstStyle/>
          <a:p>
            <a:pPr>
              <a:defRPr/>
            </a:pPr>
            <a:fld id="{D556F81F-C151-764C-81BE-3FCD4D0A5368}" type="slidenum">
              <a:rPr lang="en-US" altLang="en-US" smtClean="0"/>
              <a:pPr>
                <a:defRPr/>
              </a:pPr>
              <a:t>36</a:t>
            </a:fld>
            <a:endParaRPr lang="en-US" altLang="en-US"/>
          </a:p>
        </p:txBody>
      </p:sp>
      <p:pic>
        <p:nvPicPr>
          <p:cNvPr id="6" name="Content Placeholder 3" descr="Cause and effect diagram">
            <a:extLst>
              <a:ext uri="{FF2B5EF4-FFF2-40B4-BE49-F238E27FC236}">
                <a16:creationId xmlns:a16="http://schemas.microsoft.com/office/drawing/2014/main" id="{DCD02D25-E3E1-5C42-945D-41DAF962AD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121564"/>
            <a:ext cx="6994004" cy="441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884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8153"/>
            <a:ext cx="6858000" cy="1143000"/>
          </a:xfrm>
        </p:spPr>
        <p:txBody>
          <a:bodyPr/>
          <a:lstStyle/>
          <a:p>
            <a:r>
              <a:rPr lang="en-US" dirty="0"/>
              <a:t>Tackling Complex Adaptive Challenges in Louisiana (2 of 4)</a:t>
            </a:r>
          </a:p>
        </p:txBody>
      </p:sp>
      <p:sp>
        <p:nvSpPr>
          <p:cNvPr id="4" name="Slide Number Placeholder 3"/>
          <p:cNvSpPr>
            <a:spLocks noGrp="1"/>
          </p:cNvSpPr>
          <p:nvPr>
            <p:ph type="sldNum" sz="quarter" idx="10"/>
          </p:nvPr>
        </p:nvSpPr>
        <p:spPr/>
        <p:txBody>
          <a:bodyPr/>
          <a:lstStyle/>
          <a:p>
            <a:pPr>
              <a:defRPr/>
            </a:pPr>
            <a:fld id="{D556F81F-C151-764C-81BE-3FCD4D0A5368}" type="slidenum">
              <a:rPr lang="en-US" altLang="en-US" smtClean="0"/>
              <a:pPr>
                <a:defRPr/>
              </a:pPr>
              <a:t>37</a:t>
            </a:fld>
            <a:endParaRPr lang="en-US" altLang="en-US"/>
          </a:p>
        </p:txBody>
      </p:sp>
      <p:pic>
        <p:nvPicPr>
          <p:cNvPr id="6" name="Content Placeholder 3" descr="Cause and effect diagram example">
            <a:extLst>
              <a:ext uri="{FF2B5EF4-FFF2-40B4-BE49-F238E27FC236}">
                <a16:creationId xmlns:a16="http://schemas.microsoft.com/office/drawing/2014/main" id="{DCD02D25-E3E1-5C42-945D-41DAF962AD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08107"/>
            <a:ext cx="7467600" cy="471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105400" y="2008107"/>
            <a:ext cx="1677629" cy="646331"/>
          </a:xfrm>
          <a:prstGeom prst="rect">
            <a:avLst/>
          </a:prstGeom>
          <a:solidFill>
            <a:schemeClr val="accent3"/>
          </a:solidFill>
        </p:spPr>
        <p:txBody>
          <a:bodyPr wrap="square" rtlCol="0">
            <a:spAutoFit/>
          </a:bodyPr>
          <a:lstStyle/>
          <a:p>
            <a:pPr algn="ctr"/>
            <a:r>
              <a:rPr lang="en-US" dirty="0"/>
              <a:t>People</a:t>
            </a:r>
          </a:p>
          <a:p>
            <a:endParaRPr lang="en-US" dirty="0"/>
          </a:p>
        </p:txBody>
      </p:sp>
      <p:sp>
        <p:nvSpPr>
          <p:cNvPr id="8" name="TextBox 7"/>
          <p:cNvSpPr txBox="1"/>
          <p:nvPr/>
        </p:nvSpPr>
        <p:spPr>
          <a:xfrm>
            <a:off x="4572000" y="6116151"/>
            <a:ext cx="1603948" cy="646331"/>
          </a:xfrm>
          <a:prstGeom prst="rect">
            <a:avLst/>
          </a:prstGeom>
          <a:solidFill>
            <a:schemeClr val="accent3"/>
          </a:solidFill>
        </p:spPr>
        <p:txBody>
          <a:bodyPr wrap="square" rtlCol="0">
            <a:spAutoFit/>
          </a:bodyPr>
          <a:lstStyle/>
          <a:p>
            <a:pPr algn="ctr"/>
            <a:r>
              <a:rPr lang="en-US" dirty="0"/>
              <a:t>Resources</a:t>
            </a:r>
          </a:p>
          <a:p>
            <a:endParaRPr lang="en-US" dirty="0"/>
          </a:p>
        </p:txBody>
      </p:sp>
      <p:sp>
        <p:nvSpPr>
          <p:cNvPr id="9" name="TextBox 8"/>
          <p:cNvSpPr txBox="1"/>
          <p:nvPr/>
        </p:nvSpPr>
        <p:spPr>
          <a:xfrm>
            <a:off x="6949129" y="3374389"/>
            <a:ext cx="1585271" cy="2031325"/>
          </a:xfrm>
          <a:prstGeom prst="rect">
            <a:avLst/>
          </a:prstGeom>
          <a:solidFill>
            <a:schemeClr val="accent2">
              <a:lumMod val="60000"/>
              <a:lumOff val="40000"/>
            </a:schemeClr>
          </a:solidFill>
        </p:spPr>
        <p:txBody>
          <a:bodyPr wrap="square" rtlCol="0">
            <a:spAutoFit/>
          </a:bodyPr>
          <a:lstStyle/>
          <a:p>
            <a:pPr algn="ctr"/>
            <a:r>
              <a:rPr lang="en-US" dirty="0"/>
              <a:t>Getting Common Understanding of Strategic Actions Needed</a:t>
            </a:r>
          </a:p>
          <a:p>
            <a:endParaRPr lang="en-US" dirty="0"/>
          </a:p>
        </p:txBody>
      </p:sp>
      <p:sp>
        <p:nvSpPr>
          <p:cNvPr id="10" name="TextBox 9"/>
          <p:cNvSpPr txBox="1"/>
          <p:nvPr/>
        </p:nvSpPr>
        <p:spPr>
          <a:xfrm>
            <a:off x="4572000" y="3104975"/>
            <a:ext cx="1836295" cy="738664"/>
          </a:xfrm>
          <a:prstGeom prst="rect">
            <a:avLst/>
          </a:prstGeom>
          <a:solidFill>
            <a:schemeClr val="accent3">
              <a:lumMod val="20000"/>
              <a:lumOff val="80000"/>
            </a:schemeClr>
          </a:solidFill>
        </p:spPr>
        <p:txBody>
          <a:bodyPr wrap="square" rtlCol="0">
            <a:spAutoFit/>
          </a:bodyPr>
          <a:lstStyle/>
          <a:p>
            <a:pPr algn="ctr"/>
            <a:r>
              <a:rPr lang="en-US" sz="1400" i="1" dirty="0"/>
              <a:t>Lack of awareness about the evidence supporting strategies</a:t>
            </a:r>
            <a:endParaRPr lang="en-US" dirty="0"/>
          </a:p>
        </p:txBody>
      </p:sp>
      <p:sp>
        <p:nvSpPr>
          <p:cNvPr id="12" name="TextBox 11"/>
          <p:cNvSpPr txBox="1"/>
          <p:nvPr/>
        </p:nvSpPr>
        <p:spPr>
          <a:xfrm>
            <a:off x="4107919" y="4717638"/>
            <a:ext cx="1836295" cy="738664"/>
          </a:xfrm>
          <a:prstGeom prst="rect">
            <a:avLst/>
          </a:prstGeom>
          <a:solidFill>
            <a:schemeClr val="accent3">
              <a:lumMod val="20000"/>
              <a:lumOff val="80000"/>
            </a:schemeClr>
          </a:solidFill>
        </p:spPr>
        <p:txBody>
          <a:bodyPr wrap="square" rtlCol="0">
            <a:spAutoFit/>
          </a:bodyPr>
          <a:lstStyle/>
          <a:p>
            <a:pPr algn="ctr"/>
            <a:r>
              <a:rPr lang="en-US" sz="1400" i="1" dirty="0"/>
              <a:t>Perceptions of inequitable allocation of resources</a:t>
            </a:r>
            <a:endParaRPr lang="en-US" dirty="0"/>
          </a:p>
        </p:txBody>
      </p:sp>
      <p:sp>
        <p:nvSpPr>
          <p:cNvPr id="13" name="TextBox 12"/>
          <p:cNvSpPr txBox="1"/>
          <p:nvPr/>
        </p:nvSpPr>
        <p:spPr>
          <a:xfrm>
            <a:off x="3657600" y="5514777"/>
            <a:ext cx="1836295" cy="523220"/>
          </a:xfrm>
          <a:prstGeom prst="rect">
            <a:avLst/>
          </a:prstGeom>
          <a:solidFill>
            <a:schemeClr val="accent3">
              <a:lumMod val="20000"/>
              <a:lumOff val="80000"/>
            </a:schemeClr>
          </a:solidFill>
        </p:spPr>
        <p:txBody>
          <a:bodyPr wrap="square" rtlCol="0">
            <a:spAutoFit/>
          </a:bodyPr>
          <a:lstStyle/>
          <a:p>
            <a:pPr algn="ctr"/>
            <a:r>
              <a:rPr lang="en-US" sz="1400" i="1" dirty="0"/>
              <a:t>Inadequate community input</a:t>
            </a:r>
            <a:endParaRPr lang="en-US" dirty="0"/>
          </a:p>
        </p:txBody>
      </p:sp>
    </p:spTree>
    <p:extLst>
      <p:ext uri="{BB962C8B-B14F-4D97-AF65-F5344CB8AC3E}">
        <p14:creationId xmlns:p14="http://schemas.microsoft.com/office/powerpoint/2010/main" val="322496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556F81F-C151-764C-81BE-3FCD4D0A5368}" type="slidenum">
              <a:rPr lang="en-US" altLang="en-US" smtClean="0"/>
              <a:pPr>
                <a:defRPr/>
              </a:pPr>
              <a:t>38</a:t>
            </a:fld>
            <a:endParaRPr lang="en-US" altLang="en-US"/>
          </a:p>
        </p:txBody>
      </p:sp>
      <p:pic>
        <p:nvPicPr>
          <p:cNvPr id="5" name="Content Placeholder 4" descr="agreement and certainty matrix: 'Perceptions of inequitable allocation of resources between rural and urban needs' is in the top left area, 'inadequate community input' is in the right middle middle area, and 'Lack of awareness about evidence supporting strategies' is in the bottom left corner. ">
            <a:extLst>
              <a:ext uri="{FF2B5EF4-FFF2-40B4-BE49-F238E27FC236}">
                <a16:creationId xmlns:a16="http://schemas.microsoft.com/office/drawing/2014/main" id="{E98E630A-2807-4C47-A73F-1B48EF1BB65B}"/>
              </a:ext>
            </a:extLst>
          </p:cNvPr>
          <p:cNvPicPr>
            <a:picLocks noGrp="1" noChangeAspect="1"/>
          </p:cNvPicPr>
          <p:nvPr>
            <p:ph idx="1"/>
          </p:nvPr>
        </p:nvPicPr>
        <p:blipFill>
          <a:blip r:embed="rId3"/>
          <a:stretch>
            <a:fillRect/>
          </a:stretch>
        </p:blipFill>
        <p:spPr>
          <a:xfrm>
            <a:off x="2704475" y="2057400"/>
            <a:ext cx="4100370" cy="4084868"/>
          </a:xfrm>
          <a:prstGeom prst="rect">
            <a:avLst/>
          </a:prstGeom>
        </p:spPr>
      </p:pic>
      <p:sp>
        <p:nvSpPr>
          <p:cNvPr id="6" name="Title 1"/>
          <p:cNvSpPr>
            <a:spLocks noGrp="1"/>
          </p:cNvSpPr>
          <p:nvPr>
            <p:ph type="title"/>
          </p:nvPr>
        </p:nvSpPr>
        <p:spPr>
          <a:xfrm>
            <a:off x="457200" y="473773"/>
            <a:ext cx="8001001" cy="1143000"/>
          </a:xfrm>
        </p:spPr>
        <p:txBody>
          <a:bodyPr/>
          <a:lstStyle/>
          <a:p>
            <a:r>
              <a:rPr lang="en-US" dirty="0"/>
              <a:t>Tackling Complex Adaptive </a:t>
            </a:r>
            <a:br>
              <a:rPr lang="en-US" dirty="0"/>
            </a:br>
            <a:r>
              <a:rPr lang="en-US" dirty="0"/>
              <a:t>Challenges in Louisiana (3 of 4)</a:t>
            </a:r>
          </a:p>
        </p:txBody>
      </p:sp>
      <p:sp>
        <p:nvSpPr>
          <p:cNvPr id="7" name="TextBox 6"/>
          <p:cNvSpPr txBox="1"/>
          <p:nvPr/>
        </p:nvSpPr>
        <p:spPr>
          <a:xfrm>
            <a:off x="3068782" y="4837357"/>
            <a:ext cx="1836295" cy="738664"/>
          </a:xfrm>
          <a:prstGeom prst="rect">
            <a:avLst/>
          </a:prstGeom>
          <a:solidFill>
            <a:schemeClr val="accent3">
              <a:lumMod val="20000"/>
              <a:lumOff val="80000"/>
            </a:schemeClr>
          </a:solidFill>
        </p:spPr>
        <p:txBody>
          <a:bodyPr wrap="square" rtlCol="0">
            <a:spAutoFit/>
          </a:bodyPr>
          <a:lstStyle/>
          <a:p>
            <a:pPr algn="ctr"/>
            <a:r>
              <a:rPr lang="en-US" sz="1400" i="1" dirty="0"/>
              <a:t>Lack of awareness about the evidence supporting strategies</a:t>
            </a:r>
            <a:endParaRPr lang="en-US" dirty="0"/>
          </a:p>
        </p:txBody>
      </p:sp>
      <p:sp>
        <p:nvSpPr>
          <p:cNvPr id="9" name="TextBox 8"/>
          <p:cNvSpPr txBox="1"/>
          <p:nvPr/>
        </p:nvSpPr>
        <p:spPr>
          <a:xfrm>
            <a:off x="3048000" y="2667000"/>
            <a:ext cx="1836295" cy="738664"/>
          </a:xfrm>
          <a:prstGeom prst="rect">
            <a:avLst/>
          </a:prstGeom>
          <a:solidFill>
            <a:schemeClr val="accent3">
              <a:lumMod val="20000"/>
              <a:lumOff val="80000"/>
            </a:schemeClr>
          </a:solidFill>
        </p:spPr>
        <p:txBody>
          <a:bodyPr wrap="square" rtlCol="0">
            <a:spAutoFit/>
          </a:bodyPr>
          <a:lstStyle/>
          <a:p>
            <a:pPr algn="ctr"/>
            <a:r>
              <a:rPr lang="en-US" sz="1400" i="1" dirty="0"/>
              <a:t>Perceptions of inequitable allocation of resources  </a:t>
            </a:r>
            <a:endParaRPr lang="en-US" dirty="0"/>
          </a:p>
        </p:txBody>
      </p:sp>
      <p:sp>
        <p:nvSpPr>
          <p:cNvPr id="10" name="TextBox 9"/>
          <p:cNvSpPr txBox="1"/>
          <p:nvPr/>
        </p:nvSpPr>
        <p:spPr>
          <a:xfrm>
            <a:off x="4754660" y="4099834"/>
            <a:ext cx="1836295" cy="523220"/>
          </a:xfrm>
          <a:prstGeom prst="rect">
            <a:avLst/>
          </a:prstGeom>
          <a:solidFill>
            <a:schemeClr val="accent3">
              <a:lumMod val="20000"/>
              <a:lumOff val="80000"/>
            </a:schemeClr>
          </a:solidFill>
        </p:spPr>
        <p:txBody>
          <a:bodyPr wrap="square" rtlCol="0">
            <a:spAutoFit/>
          </a:bodyPr>
          <a:lstStyle/>
          <a:p>
            <a:pPr algn="ctr"/>
            <a:r>
              <a:rPr lang="en-US" sz="1400" i="1" dirty="0"/>
              <a:t>Inadequate community input</a:t>
            </a:r>
            <a:endParaRPr lang="en-US" dirty="0"/>
          </a:p>
        </p:txBody>
      </p:sp>
      <p:sp>
        <p:nvSpPr>
          <p:cNvPr id="8" name="TextBox 7">
            <a:extLst>
              <a:ext uri="{FF2B5EF4-FFF2-40B4-BE49-F238E27FC236}">
                <a16:creationId xmlns:a16="http://schemas.microsoft.com/office/drawing/2014/main" id="{58320FEA-E073-6B40-8CBF-224D7B4EB28C}"/>
              </a:ext>
            </a:extLst>
          </p:cNvPr>
          <p:cNvSpPr txBox="1"/>
          <p:nvPr/>
        </p:nvSpPr>
        <p:spPr>
          <a:xfrm>
            <a:off x="3048000" y="4837357"/>
            <a:ext cx="2137835" cy="738664"/>
          </a:xfrm>
          <a:prstGeom prst="rect">
            <a:avLst/>
          </a:prstGeom>
          <a:solidFill>
            <a:schemeClr val="accent3">
              <a:lumMod val="20000"/>
              <a:lumOff val="80000"/>
            </a:schemeClr>
          </a:solidFill>
        </p:spPr>
        <p:txBody>
          <a:bodyPr wrap="square" rtlCol="0">
            <a:noAutofit/>
          </a:bodyPr>
          <a:lstStyle/>
          <a:p>
            <a:pPr algn="ctr"/>
            <a:r>
              <a:rPr lang="en-US" sz="1400" i="1" dirty="0"/>
              <a:t>Lack of awareness about the evidence supporting strategies</a:t>
            </a:r>
            <a:endParaRPr lang="en-US" dirty="0"/>
          </a:p>
        </p:txBody>
      </p:sp>
    </p:spTree>
    <p:extLst>
      <p:ext uri="{BB962C8B-B14F-4D97-AF65-F5344CB8AC3E}">
        <p14:creationId xmlns:p14="http://schemas.microsoft.com/office/powerpoint/2010/main" val="1540381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240" y="457200"/>
            <a:ext cx="7560560" cy="1143000"/>
          </a:xfrm>
        </p:spPr>
        <p:txBody>
          <a:bodyPr/>
          <a:lstStyle/>
          <a:p>
            <a:r>
              <a:rPr lang="en-US" dirty="0"/>
              <a:t>Tackling Complex Adaptive Challenges in Louisiana (4 of 4)</a:t>
            </a:r>
            <a:endParaRPr lang="en-US" b="0" dirty="0"/>
          </a:p>
        </p:txBody>
      </p:sp>
      <p:sp>
        <p:nvSpPr>
          <p:cNvPr id="4" name="Slide Number Placeholder 3"/>
          <p:cNvSpPr>
            <a:spLocks noGrp="1"/>
          </p:cNvSpPr>
          <p:nvPr>
            <p:ph type="sldNum" sz="quarter" idx="10"/>
          </p:nvPr>
        </p:nvSpPr>
        <p:spPr/>
        <p:txBody>
          <a:bodyPr/>
          <a:lstStyle/>
          <a:p>
            <a:pPr>
              <a:defRPr/>
            </a:pPr>
            <a:fld id="{D556F81F-C151-764C-81BE-3FCD4D0A5368}" type="slidenum">
              <a:rPr lang="en-US" altLang="en-US" smtClean="0"/>
              <a:pPr>
                <a:defRPr/>
              </a:pPr>
              <a:t>39</a:t>
            </a:fld>
            <a:endParaRPr lang="en-US" altLang="en-US"/>
          </a:p>
        </p:txBody>
      </p:sp>
      <p:pic>
        <p:nvPicPr>
          <p:cNvPr id="5" name="Content Placeholder 4" descr="agreement and certainty matrix: 'Perceptions of inequitable allocation of resources between rural and urban needs' is in the top left area, 'inadequate community input' is in the right middle middle area, and 'Lack of awareness about evidence supporting strategies' is in the bottom left corner.">
            <a:extLst>
              <a:ext uri="{FF2B5EF4-FFF2-40B4-BE49-F238E27FC236}">
                <a16:creationId xmlns:a16="http://schemas.microsoft.com/office/drawing/2014/main" id="{E98E630A-2807-4C47-A73F-1B48EF1BB65B}"/>
              </a:ext>
            </a:extLst>
          </p:cNvPr>
          <p:cNvPicPr>
            <a:picLocks noGrp="1" noChangeAspect="1"/>
          </p:cNvPicPr>
          <p:nvPr>
            <p:ph idx="1"/>
          </p:nvPr>
        </p:nvPicPr>
        <p:blipFill>
          <a:blip r:embed="rId3"/>
          <a:stretch>
            <a:fillRect/>
          </a:stretch>
        </p:blipFill>
        <p:spPr>
          <a:xfrm>
            <a:off x="762000" y="2666999"/>
            <a:ext cx="3124200" cy="3112387"/>
          </a:xfrm>
          <a:prstGeom prst="rect">
            <a:avLst/>
          </a:prstGeom>
        </p:spPr>
      </p:pic>
      <p:pic>
        <p:nvPicPr>
          <p:cNvPr id="9" name="Content Placeholder 3" descr="Agreement and certainty approaches to a solution matrix: Arrows move along from bottom left to top right indicating various actions for high to low levels of agreement and certainty: Direct, change work process, modify structure, convene and intervene, convene, examine and describe patterns, and seek patterns. ">
            <a:extLst>
              <a:ext uri="{FF2B5EF4-FFF2-40B4-BE49-F238E27FC236}">
                <a16:creationId xmlns:a16="http://schemas.microsoft.com/office/drawing/2014/main" id="{3C90582A-458A-4046-A003-1558F7085860}"/>
              </a:ext>
            </a:extLst>
          </p:cNvPr>
          <p:cNvPicPr>
            <a:picLocks noChangeAspect="1"/>
          </p:cNvPicPr>
          <p:nvPr/>
        </p:nvPicPr>
        <p:blipFill rotWithShape="1">
          <a:blip r:embed="rId4"/>
          <a:srcRect l="1082" t="6734"/>
          <a:stretch/>
        </p:blipFill>
        <p:spPr bwMode="auto">
          <a:xfrm>
            <a:off x="3931495" y="2632578"/>
            <a:ext cx="5136305" cy="311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983105" y="4618298"/>
            <a:ext cx="1942372" cy="738664"/>
          </a:xfrm>
          <a:prstGeom prst="rect">
            <a:avLst/>
          </a:prstGeom>
          <a:solidFill>
            <a:schemeClr val="accent3">
              <a:lumMod val="20000"/>
              <a:lumOff val="80000"/>
            </a:schemeClr>
          </a:solidFill>
        </p:spPr>
        <p:txBody>
          <a:bodyPr wrap="square" rtlCol="0">
            <a:spAutoFit/>
          </a:bodyPr>
          <a:lstStyle/>
          <a:p>
            <a:pPr algn="ctr"/>
            <a:r>
              <a:rPr lang="en-US" sz="1400" i="1" dirty="0"/>
              <a:t>Lack of awareness about the evidence supporting strategies.</a:t>
            </a:r>
            <a:endParaRPr lang="en-US" dirty="0"/>
          </a:p>
        </p:txBody>
      </p:sp>
      <p:sp>
        <p:nvSpPr>
          <p:cNvPr id="12" name="TextBox 11"/>
          <p:cNvSpPr txBox="1"/>
          <p:nvPr/>
        </p:nvSpPr>
        <p:spPr>
          <a:xfrm>
            <a:off x="983105" y="3160347"/>
            <a:ext cx="1836295" cy="523220"/>
          </a:xfrm>
          <a:prstGeom prst="rect">
            <a:avLst/>
          </a:prstGeom>
          <a:solidFill>
            <a:schemeClr val="accent3">
              <a:lumMod val="20000"/>
              <a:lumOff val="80000"/>
            </a:schemeClr>
          </a:solidFill>
        </p:spPr>
        <p:txBody>
          <a:bodyPr wrap="square" rtlCol="0">
            <a:spAutoFit/>
          </a:bodyPr>
          <a:lstStyle/>
          <a:p>
            <a:pPr algn="ctr"/>
            <a:r>
              <a:rPr lang="en-US" sz="1400" i="1" dirty="0"/>
              <a:t>Perceptions of inequitable allocation. </a:t>
            </a:r>
            <a:endParaRPr lang="en-US" dirty="0"/>
          </a:p>
        </p:txBody>
      </p:sp>
      <p:sp>
        <p:nvSpPr>
          <p:cNvPr id="13" name="TextBox 12"/>
          <p:cNvSpPr txBox="1"/>
          <p:nvPr/>
        </p:nvSpPr>
        <p:spPr>
          <a:xfrm>
            <a:off x="1901252" y="3971062"/>
            <a:ext cx="1836295" cy="523220"/>
          </a:xfrm>
          <a:prstGeom prst="rect">
            <a:avLst/>
          </a:prstGeom>
          <a:solidFill>
            <a:schemeClr val="accent3">
              <a:lumMod val="20000"/>
              <a:lumOff val="80000"/>
            </a:schemeClr>
          </a:solidFill>
        </p:spPr>
        <p:txBody>
          <a:bodyPr wrap="square" rtlCol="0">
            <a:spAutoFit/>
          </a:bodyPr>
          <a:lstStyle/>
          <a:p>
            <a:pPr algn="ctr"/>
            <a:r>
              <a:rPr lang="en-US" sz="1400" i="1" dirty="0"/>
              <a:t>Inadequate community input.</a:t>
            </a:r>
            <a:endParaRPr lang="en-US" dirty="0"/>
          </a:p>
        </p:txBody>
      </p:sp>
    </p:spTree>
    <p:extLst>
      <p:ext uri="{BB962C8B-B14F-4D97-AF65-F5344CB8AC3E}">
        <p14:creationId xmlns:p14="http://schemas.microsoft.com/office/powerpoint/2010/main" val="768040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B0F06-FA34-134E-B4E5-D1B311FF35C7}"/>
              </a:ext>
            </a:extLst>
          </p:cNvPr>
          <p:cNvSpPr>
            <a:spLocks noGrp="1"/>
          </p:cNvSpPr>
          <p:nvPr>
            <p:ph type="title"/>
          </p:nvPr>
        </p:nvSpPr>
        <p:spPr/>
        <p:txBody>
          <a:bodyPr/>
          <a:lstStyle/>
          <a:p>
            <a:pPr>
              <a:defRPr/>
            </a:pPr>
            <a:r>
              <a:rPr lang="en-US" dirty="0"/>
              <a:t>Leadership Definitions</a:t>
            </a:r>
          </a:p>
        </p:txBody>
      </p:sp>
      <p:sp>
        <p:nvSpPr>
          <p:cNvPr id="44035" name="Content Placeholder 2">
            <a:extLst>
              <a:ext uri="{FF2B5EF4-FFF2-40B4-BE49-F238E27FC236}">
                <a16:creationId xmlns:a16="http://schemas.microsoft.com/office/drawing/2014/main" id="{3EB91F88-EE4A-6849-9999-B61F08BBCE9D}"/>
              </a:ext>
            </a:extLst>
          </p:cNvPr>
          <p:cNvSpPr>
            <a:spLocks noGrp="1"/>
          </p:cNvSpPr>
          <p:nvPr>
            <p:ph idx="1"/>
          </p:nvPr>
        </p:nvSpPr>
        <p:spPr>
          <a:xfrm>
            <a:off x="457200" y="1417638"/>
            <a:ext cx="8229600" cy="4525963"/>
          </a:xfrm>
        </p:spPr>
        <p:txBody>
          <a:bodyPr/>
          <a:lstStyle/>
          <a:p>
            <a:pPr marL="0" indent="0">
              <a:buFont typeface="Arial" panose="020B0604020202020204" pitchFamily="34" charset="0"/>
              <a:buNone/>
            </a:pPr>
            <a:endParaRPr lang="en-US" altLang="en-US" dirty="0"/>
          </a:p>
          <a:p>
            <a:pPr marL="0" indent="0">
              <a:buNone/>
            </a:pPr>
            <a:r>
              <a:rPr lang="en-US" dirty="0"/>
              <a:t>Technical leadership is the ability to </a:t>
            </a:r>
            <a:r>
              <a:rPr lang="en-US" b="1" dirty="0"/>
              <a:t>solve well-understood problems </a:t>
            </a:r>
            <a:r>
              <a:rPr lang="en-US" dirty="0"/>
              <a:t>with </a:t>
            </a:r>
            <a:r>
              <a:rPr lang="en-US" b="1" dirty="0"/>
              <a:t>clear</a:t>
            </a:r>
            <a:r>
              <a:rPr lang="en-US" dirty="0"/>
              <a:t>, and </a:t>
            </a:r>
            <a:r>
              <a:rPr lang="en-US" b="1" dirty="0"/>
              <a:t>agreed-upon</a:t>
            </a:r>
            <a:r>
              <a:rPr lang="en-US" dirty="0"/>
              <a:t> solutions. </a:t>
            </a:r>
          </a:p>
          <a:p>
            <a:pPr marL="0" indent="0">
              <a:buNone/>
            </a:pPr>
            <a:endParaRPr lang="en-US" altLang="en-US" dirty="0"/>
          </a:p>
          <a:p>
            <a:pPr marL="0" indent="0">
              <a:buFont typeface="Arial" panose="020B0604020202020204" pitchFamily="34" charset="0"/>
              <a:buNone/>
            </a:pPr>
            <a:r>
              <a:rPr lang="en-US" altLang="en-US" dirty="0"/>
              <a:t>Adaptive leadership is the ability to </a:t>
            </a:r>
            <a:r>
              <a:rPr lang="en-US" altLang="en-US" b="1" dirty="0"/>
              <a:t>manage change effectively </a:t>
            </a:r>
            <a:r>
              <a:rPr lang="en-US" altLang="en-US" dirty="0"/>
              <a:t>in </a:t>
            </a:r>
            <a:r>
              <a:rPr lang="en-US" altLang="en-US" b="1" dirty="0"/>
              <a:t>complex</a:t>
            </a:r>
            <a:r>
              <a:rPr lang="en-US" altLang="en-US" dirty="0"/>
              <a:t> and </a:t>
            </a:r>
            <a:r>
              <a:rPr lang="en-US" altLang="en-US" b="1" dirty="0"/>
              <a:t>uncertain</a:t>
            </a:r>
            <a:r>
              <a:rPr lang="en-US" altLang="en-US" dirty="0"/>
              <a:t> environments.</a:t>
            </a:r>
          </a:p>
          <a:p>
            <a:pPr marL="0" indent="0">
              <a:buFont typeface="Arial" panose="020B0604020202020204" pitchFamily="34" charset="0"/>
              <a:buNone/>
            </a:pPr>
            <a:endParaRPr lang="en-US" altLang="en-US" dirty="0"/>
          </a:p>
        </p:txBody>
      </p:sp>
      <p:sp>
        <p:nvSpPr>
          <p:cNvPr id="3" name="Slide Number Placeholder 2"/>
          <p:cNvSpPr>
            <a:spLocks noGrp="1"/>
          </p:cNvSpPr>
          <p:nvPr>
            <p:ph type="sldNum" sz="quarter" idx="10"/>
          </p:nvPr>
        </p:nvSpPr>
        <p:spPr/>
        <p:txBody>
          <a:bodyPr/>
          <a:lstStyle/>
          <a:p>
            <a:pPr>
              <a:defRPr/>
            </a:pPr>
            <a:fld id="{D556F81F-C151-764C-81BE-3FCD4D0A5368}" type="slidenum">
              <a:rPr lang="en-US" altLang="en-US" smtClean="0"/>
              <a:pPr>
                <a:defRPr/>
              </a:pPr>
              <a:t>4</a:t>
            </a:fld>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E3E28-8FD2-454C-B2E4-C6884B8E7076}"/>
              </a:ext>
            </a:extLst>
          </p:cNvPr>
          <p:cNvSpPr>
            <a:spLocks noGrp="1"/>
          </p:cNvSpPr>
          <p:nvPr>
            <p:ph type="title"/>
          </p:nvPr>
        </p:nvSpPr>
        <p:spPr/>
        <p:txBody>
          <a:bodyPr/>
          <a:lstStyle/>
          <a:p>
            <a:pPr>
              <a:defRPr/>
            </a:pPr>
            <a:r>
              <a:rPr lang="en-US" dirty="0"/>
              <a:t>Request Technical Assistance </a:t>
            </a:r>
          </a:p>
        </p:txBody>
      </p:sp>
      <p:pic>
        <p:nvPicPr>
          <p:cNvPr id="99331" name="image2.png" descr="Homepage of FPNTC.org&#10;Link to &quot;request grantee technical assistance&quot; is circled. ">
            <a:extLst>
              <a:ext uri="{FF2B5EF4-FFF2-40B4-BE49-F238E27FC236}">
                <a16:creationId xmlns:a16="http://schemas.microsoft.com/office/drawing/2014/main" id="{4FFC6221-9A78-5749-8204-F08C84EB06E1}"/>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041525"/>
            <a:ext cx="6172200" cy="2835275"/>
          </a:xfrm>
        </p:spPr>
      </p:pic>
      <p:sp>
        <p:nvSpPr>
          <p:cNvPr id="5" name="Oval 4" descr="Oval showing where the request grantee technical assistance item is on the website" title="oval">
            <a:extLst>
              <a:ext uri="{FF2B5EF4-FFF2-40B4-BE49-F238E27FC236}">
                <a16:creationId xmlns:a16="http://schemas.microsoft.com/office/drawing/2014/main" id="{48750B6B-21DB-F542-A45D-BD3EF3C96FCB}"/>
              </a:ext>
            </a:extLst>
          </p:cNvPr>
          <p:cNvSpPr/>
          <p:nvPr/>
        </p:nvSpPr>
        <p:spPr>
          <a:xfrm>
            <a:off x="3556552" y="2011362"/>
            <a:ext cx="2920448" cy="14478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333" name="TextBox 5">
            <a:extLst>
              <a:ext uri="{FF2B5EF4-FFF2-40B4-BE49-F238E27FC236}">
                <a16:creationId xmlns:a16="http://schemas.microsoft.com/office/drawing/2014/main" id="{627E2EA3-2D67-7240-BE5E-199E0251097C}"/>
              </a:ext>
            </a:extLst>
          </p:cNvPr>
          <p:cNvSpPr txBox="1">
            <a:spLocks noChangeArrowheads="1"/>
          </p:cNvSpPr>
          <p:nvPr/>
        </p:nvSpPr>
        <p:spPr bwMode="auto">
          <a:xfrm>
            <a:off x="6629400" y="2041525"/>
            <a:ext cx="2209800" cy="1754188"/>
          </a:xfrm>
          <a:prstGeom prst="rect">
            <a:avLst/>
          </a:prstGeom>
          <a:solidFill>
            <a:schemeClr val="accent2">
              <a:lumMod val="20000"/>
              <a:lumOff val="80000"/>
            </a:schemeClr>
          </a:solidFill>
          <a:ln>
            <a:noFill/>
          </a:ln>
        </p:spPr>
        <p:txBody>
          <a:bodyPr>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9pPr>
          </a:lstStyle>
          <a:p>
            <a:pPr>
              <a:spcBef>
                <a:spcPct val="0"/>
              </a:spcBef>
              <a:buFontTx/>
              <a:buNone/>
            </a:pPr>
            <a:r>
              <a:rPr lang="en-US" altLang="en-US" sz="1800" dirty="0">
                <a:solidFill>
                  <a:schemeClr val="tx1"/>
                </a:solidFill>
              </a:rPr>
              <a:t>Only agencies that directly receive Title X funds from OPA are eligible for this tailored technical assistance. </a:t>
            </a:r>
          </a:p>
        </p:txBody>
      </p:sp>
      <p:sp>
        <p:nvSpPr>
          <p:cNvPr id="3" name="Slide Number Placeholder 2"/>
          <p:cNvSpPr>
            <a:spLocks noGrp="1"/>
          </p:cNvSpPr>
          <p:nvPr>
            <p:ph type="sldNum" sz="quarter" idx="10"/>
          </p:nvPr>
        </p:nvSpPr>
        <p:spPr/>
        <p:txBody>
          <a:bodyPr/>
          <a:lstStyle/>
          <a:p>
            <a:pPr>
              <a:defRPr/>
            </a:pPr>
            <a:fld id="{D556F81F-C151-764C-81BE-3FCD4D0A5368}" type="slidenum">
              <a:rPr lang="en-US" altLang="en-US" smtClean="0"/>
              <a:pPr>
                <a:defRPr/>
              </a:pPr>
              <a:t>40</a:t>
            </a:fld>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DA750-A948-E849-BE79-B7D1F02AB30E}"/>
              </a:ext>
            </a:extLst>
          </p:cNvPr>
          <p:cNvSpPr>
            <a:spLocks noGrp="1"/>
          </p:cNvSpPr>
          <p:nvPr>
            <p:ph type="title"/>
          </p:nvPr>
        </p:nvSpPr>
        <p:spPr>
          <a:xfrm>
            <a:off x="3124200" y="2819400"/>
            <a:ext cx="3124200" cy="1143000"/>
          </a:xfrm>
        </p:spPr>
        <p:txBody>
          <a:bodyPr/>
          <a:lstStyle/>
          <a:p>
            <a:pPr>
              <a:defRPr/>
            </a:pPr>
            <a:r>
              <a:rPr lang="en-US" sz="4800" dirty="0"/>
              <a:t>Questions?</a:t>
            </a:r>
          </a:p>
        </p:txBody>
      </p:sp>
      <p:sp>
        <p:nvSpPr>
          <p:cNvPr id="4" name="Slide Number Placeholder 3"/>
          <p:cNvSpPr>
            <a:spLocks noGrp="1"/>
          </p:cNvSpPr>
          <p:nvPr>
            <p:ph type="sldNum" sz="quarter" idx="10"/>
          </p:nvPr>
        </p:nvSpPr>
        <p:spPr/>
        <p:txBody>
          <a:bodyPr/>
          <a:lstStyle/>
          <a:p>
            <a:pPr>
              <a:defRPr/>
            </a:pPr>
            <a:fld id="{D556F81F-C151-764C-81BE-3FCD4D0A5368}" type="slidenum">
              <a:rPr lang="en-US" altLang="en-US" smtClean="0"/>
              <a:pPr>
                <a:defRPr/>
              </a:pPr>
              <a:t>41</a:t>
            </a:fld>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7FA28FB0-563E-C24F-AE7F-13A1697990E5}"/>
              </a:ext>
            </a:extLst>
          </p:cNvPr>
          <p:cNvSpPr txBox="1">
            <a:spLocks/>
          </p:cNvSpPr>
          <p:nvPr/>
        </p:nvSpPr>
        <p:spPr bwMode="auto">
          <a:xfrm>
            <a:off x="3276600" y="2057400"/>
            <a:ext cx="266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2"/>
                </a:solidFill>
                <a:latin typeface="Calibri Light" panose="020F03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9pPr>
          </a:lstStyle>
          <a:p>
            <a:pPr algn="ctr">
              <a:spcBef>
                <a:spcPct val="0"/>
              </a:spcBef>
              <a:buFontTx/>
              <a:buNone/>
            </a:pPr>
            <a:r>
              <a:rPr lang="en-US" altLang="en-US" sz="4000" b="1">
                <a:solidFill>
                  <a:srgbClr val="92278F"/>
                </a:solidFill>
              </a:rPr>
              <a:t>Thank you!</a:t>
            </a:r>
          </a:p>
        </p:txBody>
      </p:sp>
      <p:sp>
        <p:nvSpPr>
          <p:cNvPr id="103427" name="Content Placeholder 2">
            <a:extLst>
              <a:ext uri="{FF2B5EF4-FFF2-40B4-BE49-F238E27FC236}">
                <a16:creationId xmlns:a16="http://schemas.microsoft.com/office/drawing/2014/main" id="{63E2969B-3B64-DC47-A215-84EA58B274E1}"/>
              </a:ext>
            </a:extLst>
          </p:cNvPr>
          <p:cNvSpPr txBox="1">
            <a:spLocks/>
          </p:cNvSpPr>
          <p:nvPr/>
        </p:nvSpPr>
        <p:spPr bwMode="auto">
          <a:xfrm>
            <a:off x="3313113" y="3429000"/>
            <a:ext cx="2667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ea typeface="MS PGothic" panose="020B0600070205080204" pitchFamily="34" charset="-128"/>
              </a:defRPr>
            </a:lvl9pPr>
          </a:lstStyle>
          <a:p>
            <a:pPr algn="ctr">
              <a:buFont typeface="Arial" panose="020B0604020202020204" pitchFamily="34" charset="0"/>
              <a:buNone/>
            </a:pPr>
            <a:r>
              <a:rPr lang="en-US" altLang="en-US" dirty="0"/>
              <a:t>Contact:</a:t>
            </a:r>
          </a:p>
          <a:p>
            <a:pPr algn="ctr">
              <a:buFont typeface="Arial" panose="020B0604020202020204" pitchFamily="34" charset="0"/>
              <a:buNone/>
            </a:pPr>
            <a:r>
              <a:rPr lang="en-US" altLang="en-US" dirty="0" err="1"/>
              <a:t>fpntc@jsi.com</a:t>
            </a:r>
            <a:endParaRPr lang="en-US" altLang="en-US" dirty="0"/>
          </a:p>
        </p:txBody>
      </p:sp>
      <p:sp>
        <p:nvSpPr>
          <p:cNvPr id="2" name="Slide Number Placeholder 1"/>
          <p:cNvSpPr>
            <a:spLocks noGrp="1"/>
          </p:cNvSpPr>
          <p:nvPr>
            <p:ph type="sldNum" sz="quarter" idx="12"/>
          </p:nvPr>
        </p:nvSpPr>
        <p:spPr/>
        <p:txBody>
          <a:bodyPr/>
          <a:lstStyle/>
          <a:p>
            <a:pPr>
              <a:defRPr/>
            </a:pPr>
            <a:fld id="{AD79352A-559D-504C-9D91-81EB0E850856}" type="slidenum">
              <a:rPr lang="en-US" altLang="en-US" smtClean="0"/>
              <a:pPr>
                <a:defRPr/>
              </a:pPr>
              <a:t>42</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4129-5E12-404C-848C-4B2CBF9A1343}"/>
              </a:ext>
            </a:extLst>
          </p:cNvPr>
          <p:cNvSpPr>
            <a:spLocks noGrp="1"/>
          </p:cNvSpPr>
          <p:nvPr>
            <p:ph type="title"/>
          </p:nvPr>
        </p:nvSpPr>
        <p:spPr/>
        <p:txBody>
          <a:bodyPr/>
          <a:lstStyle/>
          <a:p>
            <a:r>
              <a:rPr lang="en-US" dirty="0"/>
              <a:t>Leadership Examples (1 of 2)</a:t>
            </a:r>
          </a:p>
        </p:txBody>
      </p:sp>
      <p:sp>
        <p:nvSpPr>
          <p:cNvPr id="3" name="Content Placeholder 2">
            <a:extLst>
              <a:ext uri="{FF2B5EF4-FFF2-40B4-BE49-F238E27FC236}">
                <a16:creationId xmlns:a16="http://schemas.microsoft.com/office/drawing/2014/main" id="{FF0DD258-F91A-EC41-89D8-618D2E3B9A60}"/>
              </a:ext>
            </a:extLst>
          </p:cNvPr>
          <p:cNvSpPr>
            <a:spLocks noGrp="1"/>
          </p:cNvSpPr>
          <p:nvPr>
            <p:ph idx="1"/>
          </p:nvPr>
        </p:nvSpPr>
        <p:spPr>
          <a:xfrm>
            <a:off x="457200" y="1828800"/>
            <a:ext cx="5257800" cy="4525963"/>
          </a:xfrm>
        </p:spPr>
        <p:txBody>
          <a:bodyPr/>
          <a:lstStyle/>
          <a:p>
            <a:pPr marL="0" indent="0">
              <a:buNone/>
            </a:pPr>
            <a:r>
              <a:rPr lang="en-US" altLang="en-US" b="1" dirty="0"/>
              <a:t>Technical: </a:t>
            </a:r>
            <a:r>
              <a:rPr lang="en-US" altLang="en-US" dirty="0"/>
              <a:t>Selecting and installing an electronic health record system.</a:t>
            </a:r>
          </a:p>
          <a:p>
            <a:pPr marL="0" indent="0">
              <a:buNone/>
            </a:pPr>
            <a:r>
              <a:rPr lang="en-US" altLang="en-US" b="1" dirty="0"/>
              <a:t>Adaptive: </a:t>
            </a:r>
            <a:r>
              <a:rPr lang="en-US" altLang="en-US" dirty="0"/>
              <a:t>Addressing staff concerns during the          transition from a paper        health record system to electronic health records. </a:t>
            </a:r>
          </a:p>
          <a:p>
            <a:endParaRPr lang="en-US" dirty="0"/>
          </a:p>
        </p:txBody>
      </p:sp>
      <p:pic>
        <p:nvPicPr>
          <p:cNvPr id="4" name="Picture 3" descr="&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057400"/>
            <a:ext cx="3840000" cy="3048000"/>
          </a:xfrm>
          <a:prstGeom prst="rect">
            <a:avLst/>
          </a:prstGeom>
        </p:spPr>
      </p:pic>
      <p:sp>
        <p:nvSpPr>
          <p:cNvPr id="6" name="Slide Number Placeholder 5"/>
          <p:cNvSpPr>
            <a:spLocks noGrp="1"/>
          </p:cNvSpPr>
          <p:nvPr>
            <p:ph type="sldNum" sz="quarter" idx="10"/>
          </p:nvPr>
        </p:nvSpPr>
        <p:spPr/>
        <p:txBody>
          <a:bodyPr/>
          <a:lstStyle/>
          <a:p>
            <a:pPr>
              <a:defRPr/>
            </a:pPr>
            <a:fld id="{D556F81F-C151-764C-81BE-3FCD4D0A5368}" type="slidenum">
              <a:rPr lang="en-US" altLang="en-US" smtClean="0"/>
              <a:pPr>
                <a:defRPr/>
              </a:pPr>
              <a:t>5</a:t>
            </a:fld>
            <a:endParaRPr lang="en-US" altLang="en-US"/>
          </a:p>
        </p:txBody>
      </p:sp>
    </p:spTree>
    <p:extLst>
      <p:ext uri="{BB962C8B-B14F-4D97-AF65-F5344CB8AC3E}">
        <p14:creationId xmlns:p14="http://schemas.microsoft.com/office/powerpoint/2010/main" val="314647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59968-BC1C-F84A-B681-6471B76E8ADD}"/>
              </a:ext>
            </a:extLst>
          </p:cNvPr>
          <p:cNvSpPr>
            <a:spLocks noGrp="1"/>
          </p:cNvSpPr>
          <p:nvPr>
            <p:ph type="title"/>
          </p:nvPr>
        </p:nvSpPr>
        <p:spPr>
          <a:xfrm>
            <a:off x="457200" y="274638"/>
            <a:ext cx="4920675" cy="1143000"/>
          </a:xfrm>
        </p:spPr>
        <p:txBody>
          <a:bodyPr/>
          <a:lstStyle/>
          <a:p>
            <a:r>
              <a:rPr lang="en-US" dirty="0"/>
              <a:t>Leadership Examples (2 of 2)</a:t>
            </a:r>
          </a:p>
        </p:txBody>
      </p:sp>
      <p:sp>
        <p:nvSpPr>
          <p:cNvPr id="9" name="Text Placeholder 8">
            <a:extLst>
              <a:ext uri="{FF2B5EF4-FFF2-40B4-BE49-F238E27FC236}">
                <a16:creationId xmlns:a16="http://schemas.microsoft.com/office/drawing/2014/main" id="{72DB5C88-C949-4A75-B531-FA0FE18B52C2}"/>
              </a:ext>
            </a:extLst>
          </p:cNvPr>
          <p:cNvSpPr>
            <a:spLocks noGrp="1"/>
          </p:cNvSpPr>
          <p:nvPr>
            <p:ph type="body" idx="1"/>
          </p:nvPr>
        </p:nvSpPr>
        <p:spPr/>
        <p:txBody>
          <a:bodyPr/>
          <a:lstStyle/>
          <a:p>
            <a:r>
              <a:rPr lang="en-US" sz="3200" dirty="0"/>
              <a:t>Technical</a:t>
            </a:r>
          </a:p>
        </p:txBody>
      </p:sp>
      <p:sp>
        <p:nvSpPr>
          <p:cNvPr id="3" name="Content Placeholder 2">
            <a:extLst>
              <a:ext uri="{FF2B5EF4-FFF2-40B4-BE49-F238E27FC236}">
                <a16:creationId xmlns:a16="http://schemas.microsoft.com/office/drawing/2014/main" id="{2C08696A-04A8-3C46-86CA-D64A32ACA1F3}"/>
              </a:ext>
            </a:extLst>
          </p:cNvPr>
          <p:cNvSpPr>
            <a:spLocks noGrp="1"/>
          </p:cNvSpPr>
          <p:nvPr>
            <p:ph sz="half" idx="2"/>
          </p:nvPr>
        </p:nvSpPr>
        <p:spPr>
          <a:xfrm>
            <a:off x="457200" y="2174875"/>
            <a:ext cx="3912619" cy="3951288"/>
          </a:xfrm>
        </p:spPr>
        <p:txBody>
          <a:bodyPr/>
          <a:lstStyle/>
          <a:p>
            <a:pPr marL="0" indent="0">
              <a:buNone/>
            </a:pPr>
            <a:r>
              <a:rPr lang="en-US" sz="2400" dirty="0"/>
              <a:t>Ensuring staff know the evidence-based  guidelines</a:t>
            </a:r>
          </a:p>
          <a:p>
            <a:endParaRPr lang="en-US" sz="2800" dirty="0"/>
          </a:p>
          <a:p>
            <a:endParaRPr lang="en-US" sz="2800" dirty="0"/>
          </a:p>
        </p:txBody>
      </p:sp>
      <p:sp>
        <p:nvSpPr>
          <p:cNvPr id="10" name="Text Placeholder 9">
            <a:extLst>
              <a:ext uri="{FF2B5EF4-FFF2-40B4-BE49-F238E27FC236}">
                <a16:creationId xmlns:a16="http://schemas.microsoft.com/office/drawing/2014/main" id="{59B45E6B-273F-4E19-9A85-39E8787D7F0D}"/>
              </a:ext>
            </a:extLst>
          </p:cNvPr>
          <p:cNvSpPr>
            <a:spLocks noGrp="1"/>
          </p:cNvSpPr>
          <p:nvPr>
            <p:ph type="body" sz="quarter" idx="3"/>
          </p:nvPr>
        </p:nvSpPr>
        <p:spPr>
          <a:xfrm>
            <a:off x="4828549" y="1572795"/>
            <a:ext cx="4041775" cy="639762"/>
          </a:xfrm>
        </p:spPr>
        <p:txBody>
          <a:bodyPr/>
          <a:lstStyle/>
          <a:p>
            <a:r>
              <a:rPr lang="en-US" sz="3200" dirty="0"/>
              <a:t>Adaptive</a:t>
            </a:r>
          </a:p>
        </p:txBody>
      </p:sp>
      <p:sp>
        <p:nvSpPr>
          <p:cNvPr id="11" name="Content Placeholder 10">
            <a:extLst>
              <a:ext uri="{FF2B5EF4-FFF2-40B4-BE49-F238E27FC236}">
                <a16:creationId xmlns:a16="http://schemas.microsoft.com/office/drawing/2014/main" id="{68FC8E9A-015F-45FA-8253-0C5D56C124D4}"/>
              </a:ext>
            </a:extLst>
          </p:cNvPr>
          <p:cNvSpPr>
            <a:spLocks noGrp="1"/>
          </p:cNvSpPr>
          <p:nvPr>
            <p:ph sz="quarter" idx="4"/>
          </p:nvPr>
        </p:nvSpPr>
        <p:spPr>
          <a:xfrm>
            <a:off x="4864438" y="2174875"/>
            <a:ext cx="3969999" cy="3951288"/>
          </a:xfrm>
        </p:spPr>
        <p:txBody>
          <a:bodyPr/>
          <a:lstStyle/>
          <a:p>
            <a:pPr marL="0" indent="0">
              <a:buNone/>
            </a:pPr>
            <a:r>
              <a:rPr lang="en-US" dirty="0">
                <a:solidFill>
                  <a:schemeClr val="tx1">
                    <a:lumMod val="50000"/>
                    <a:lumOff val="50000"/>
                  </a:schemeClr>
                </a:solidFill>
                <a:cs typeface="Calibri Light" panose="020F0302020204030204" pitchFamily="34" charset="0"/>
              </a:rPr>
              <a:t>Identifying and addressing reasons for rising cases of STDs in your facility. </a:t>
            </a:r>
          </a:p>
          <a:p>
            <a:endParaRPr lang="en-US" dirty="0"/>
          </a:p>
        </p:txBody>
      </p:sp>
      <p:pic>
        <p:nvPicPr>
          <p:cNvPr id="8" name="Picture 7" descr="Front page of Quality Family Planning Recommendations "/>
          <p:cNvPicPr>
            <a:picLocks noChangeAspect="1"/>
          </p:cNvPicPr>
          <p:nvPr/>
        </p:nvPicPr>
        <p:blipFill>
          <a:blip r:embed="rId3"/>
          <a:stretch>
            <a:fillRect/>
          </a:stretch>
        </p:blipFill>
        <p:spPr>
          <a:xfrm>
            <a:off x="487502" y="3341621"/>
            <a:ext cx="2430035" cy="2460195"/>
          </a:xfrm>
          <a:prstGeom prst="rect">
            <a:avLst/>
          </a:prstGeom>
        </p:spPr>
      </p:pic>
      <p:pic>
        <p:nvPicPr>
          <p:cNvPr id="12" name="Picture 11" descr="Thumbnail of STD facts" title="Thumbnail of STD fact">
            <a:extLst>
              <a:ext uri="{FF2B5EF4-FFF2-40B4-BE49-F238E27FC236}">
                <a16:creationId xmlns:a16="http://schemas.microsoft.com/office/drawing/2014/main" id="{BFE1162D-DD7C-4585-8D30-C3C4F9556A53}"/>
              </a:ext>
            </a:extLst>
          </p:cNvPr>
          <p:cNvPicPr>
            <a:picLocks noChangeAspect="1"/>
          </p:cNvPicPr>
          <p:nvPr/>
        </p:nvPicPr>
        <p:blipFill>
          <a:blip r:embed="rId4"/>
          <a:stretch>
            <a:fillRect/>
          </a:stretch>
        </p:blipFill>
        <p:spPr>
          <a:xfrm>
            <a:off x="5003635" y="3340835"/>
            <a:ext cx="2280803" cy="2398916"/>
          </a:xfrm>
          <a:prstGeom prst="rect">
            <a:avLst/>
          </a:prstGeom>
        </p:spPr>
      </p:pic>
      <p:sp>
        <p:nvSpPr>
          <p:cNvPr id="13" name="TextBox 12">
            <a:extLst>
              <a:ext uri="{FF2B5EF4-FFF2-40B4-BE49-F238E27FC236}">
                <a16:creationId xmlns:a16="http://schemas.microsoft.com/office/drawing/2014/main" id="{EA7DE40D-7D3B-4970-B8D2-2E6D37371FC0}"/>
              </a:ext>
            </a:extLst>
          </p:cNvPr>
          <p:cNvSpPr txBox="1"/>
          <p:nvPr/>
        </p:nvSpPr>
        <p:spPr>
          <a:xfrm>
            <a:off x="437322" y="6096000"/>
            <a:ext cx="5577511" cy="523220"/>
          </a:xfrm>
          <a:prstGeom prst="rect">
            <a:avLst/>
          </a:prstGeom>
          <a:noFill/>
        </p:spPr>
        <p:txBody>
          <a:bodyPr wrap="square" rtlCol="0">
            <a:spAutoFit/>
          </a:bodyPr>
          <a:lstStyle/>
          <a:p>
            <a:r>
              <a:rPr lang="en-US" sz="1400" dirty="0">
                <a:latin typeface="Calibri Light" panose="020F0302020204030204" pitchFamily="34" charset="0"/>
                <a:hlinkClick r:id="rId5"/>
              </a:rPr>
              <a:t>https://www.cdc.gov/mmwr/pdf/rr/rr6304.pdf</a:t>
            </a:r>
            <a:endParaRPr lang="en-US" sz="1400" dirty="0">
              <a:latin typeface="Calibri Light" panose="020F0302020204030204" pitchFamily="34" charset="0"/>
            </a:endParaRPr>
          </a:p>
          <a:p>
            <a:r>
              <a:rPr lang="en-US" sz="1400" dirty="0">
                <a:latin typeface="Calibri Light" panose="020F0302020204030204" pitchFamily="34" charset="0"/>
                <a:hlinkClick r:id="rId6"/>
              </a:rPr>
              <a:t>https://www.cdc.gov/std/news.htm</a:t>
            </a:r>
            <a:r>
              <a:rPr lang="en-US" sz="1400" dirty="0">
                <a:latin typeface="Calibri Light" panose="020F0302020204030204" pitchFamily="34" charset="0"/>
              </a:rPr>
              <a:t> </a:t>
            </a:r>
          </a:p>
        </p:txBody>
      </p:sp>
      <p:pic>
        <p:nvPicPr>
          <p:cNvPr id="17" name="Picture 16" descr="Question Mark" title="Question Mark">
            <a:extLst>
              <a:ext uri="{FF2B5EF4-FFF2-40B4-BE49-F238E27FC236}">
                <a16:creationId xmlns:a16="http://schemas.microsoft.com/office/drawing/2014/main" id="{5C782846-A2D6-43D4-907C-36E28BA6A968}"/>
              </a:ext>
            </a:extLst>
          </p:cNvPr>
          <p:cNvPicPr>
            <a:picLocks noChangeAspect="1"/>
          </p:cNvPicPr>
          <p:nvPr/>
        </p:nvPicPr>
        <p:blipFill>
          <a:blip r:embed="rId7"/>
          <a:stretch>
            <a:fillRect/>
          </a:stretch>
        </p:blipFill>
        <p:spPr>
          <a:xfrm>
            <a:off x="7611974" y="3904499"/>
            <a:ext cx="727844" cy="1271587"/>
          </a:xfrm>
          <a:prstGeom prst="rect">
            <a:avLst/>
          </a:prstGeom>
        </p:spPr>
      </p:pic>
      <p:sp>
        <p:nvSpPr>
          <p:cNvPr id="4" name="Slide Number Placeholder 3"/>
          <p:cNvSpPr>
            <a:spLocks noGrp="1"/>
          </p:cNvSpPr>
          <p:nvPr>
            <p:ph type="sldNum" sz="quarter" idx="12"/>
          </p:nvPr>
        </p:nvSpPr>
        <p:spPr/>
        <p:txBody>
          <a:bodyPr/>
          <a:lstStyle/>
          <a:p>
            <a:pPr>
              <a:defRPr/>
            </a:pPr>
            <a:fld id="{505EAFCF-9A82-1841-A873-A5A91F780DBD}" type="slidenum">
              <a:rPr lang="en-US" altLang="en-US" smtClean="0"/>
              <a:pPr>
                <a:defRPr/>
              </a:pPr>
              <a:t>6</a:t>
            </a:fld>
            <a:endParaRPr lang="en-US" altLang="en-US"/>
          </a:p>
        </p:txBody>
      </p:sp>
    </p:spTree>
    <p:extLst>
      <p:ext uri="{BB962C8B-B14F-4D97-AF65-F5344CB8AC3E}">
        <p14:creationId xmlns:p14="http://schemas.microsoft.com/office/powerpoint/2010/main" val="4117927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1D28D-1D8B-BE44-B84E-68E216E9B402}"/>
              </a:ext>
            </a:extLst>
          </p:cNvPr>
          <p:cNvSpPr>
            <a:spLocks noGrp="1"/>
          </p:cNvSpPr>
          <p:nvPr>
            <p:ph type="title"/>
          </p:nvPr>
        </p:nvSpPr>
        <p:spPr/>
        <p:txBody>
          <a:bodyPr/>
          <a:lstStyle/>
          <a:p>
            <a:pPr>
              <a:defRPr/>
            </a:pPr>
            <a:r>
              <a:rPr lang="en-US" dirty="0"/>
              <a:t>Technical Challenge Definition</a:t>
            </a:r>
          </a:p>
        </p:txBody>
      </p:sp>
      <p:sp>
        <p:nvSpPr>
          <p:cNvPr id="3" name="Content Placeholder 2">
            <a:extLst>
              <a:ext uri="{FF2B5EF4-FFF2-40B4-BE49-F238E27FC236}">
                <a16:creationId xmlns:a16="http://schemas.microsoft.com/office/drawing/2014/main" id="{9B3E3A84-4B12-044F-8986-57345C28D63E}"/>
              </a:ext>
            </a:extLst>
          </p:cNvPr>
          <p:cNvSpPr>
            <a:spLocks noGrp="1"/>
          </p:cNvSpPr>
          <p:nvPr>
            <p:ph idx="1"/>
          </p:nvPr>
        </p:nvSpPr>
        <p:spPr/>
        <p:txBody>
          <a:bodyPr/>
          <a:lstStyle/>
          <a:p>
            <a:pPr marL="0" indent="0">
              <a:buFont typeface="Arial" panose="020B0604020202020204" pitchFamily="34" charset="0"/>
              <a:buNone/>
              <a:defRPr/>
            </a:pPr>
            <a:r>
              <a:rPr lang="en-US" sz="2800" dirty="0"/>
              <a:t>Technical challenges are </a:t>
            </a:r>
            <a:r>
              <a:rPr lang="en-US" sz="2800" b="1" dirty="0"/>
              <a:t>straightforward. </a:t>
            </a:r>
            <a:r>
              <a:rPr lang="en-US" sz="2800" dirty="0"/>
              <a:t>There is typically </a:t>
            </a:r>
            <a:r>
              <a:rPr lang="en-US" sz="2800" b="1" dirty="0"/>
              <a:t>agreement</a:t>
            </a:r>
            <a:r>
              <a:rPr lang="en-US" sz="2800" dirty="0"/>
              <a:t> on what the problem is, and there is </a:t>
            </a:r>
            <a:r>
              <a:rPr lang="en-US" sz="2800" b="1" dirty="0"/>
              <a:t>certainty </a:t>
            </a:r>
            <a:r>
              <a:rPr lang="en-US" sz="2800" dirty="0"/>
              <a:t>about the cause of a challenge and the solution, even though it may be difficult to implement the solution.</a:t>
            </a:r>
          </a:p>
          <a:p>
            <a:pPr>
              <a:defRPr/>
            </a:pPr>
            <a:endParaRPr lang="en-US" sz="2800" dirty="0"/>
          </a:p>
          <a:p>
            <a:pPr marL="0" indent="0">
              <a:buFont typeface="Arial" panose="020B0604020202020204" pitchFamily="34" charset="0"/>
              <a:buNone/>
              <a:defRPr/>
            </a:pPr>
            <a:r>
              <a:rPr lang="en-US" sz="2800" dirty="0"/>
              <a:t>A technical challenge can be resolved with authoritative expertise through an organization’s current processes.</a:t>
            </a:r>
          </a:p>
          <a:p>
            <a:pPr marL="0" indent="0">
              <a:buFont typeface="Arial" panose="020B0604020202020204" pitchFamily="34" charset="0"/>
              <a:buNone/>
              <a:defRPr/>
            </a:pPr>
            <a:r>
              <a:rPr lang="en-US" sz="2800" dirty="0"/>
              <a:t> </a:t>
            </a:r>
          </a:p>
          <a:p>
            <a:pPr marL="0" indent="0">
              <a:buFont typeface="Arial" panose="020B0604020202020204" pitchFamily="34" charset="0"/>
              <a:buNone/>
              <a:defRPr/>
            </a:pPr>
            <a:r>
              <a:rPr lang="en-US" sz="1400" dirty="0"/>
              <a:t>Heifetz, R. A., </a:t>
            </a:r>
            <a:r>
              <a:rPr lang="en-US" sz="1400" dirty="0" err="1"/>
              <a:t>Grashow</a:t>
            </a:r>
            <a:r>
              <a:rPr lang="en-US" sz="1400" dirty="0"/>
              <a:t>, A., &amp; </a:t>
            </a:r>
            <a:r>
              <a:rPr lang="en-US" sz="1400" dirty="0" err="1"/>
              <a:t>Linsky</a:t>
            </a:r>
            <a:r>
              <a:rPr lang="en-US" sz="1400" dirty="0"/>
              <a:t>, M. (2009). </a:t>
            </a:r>
            <a:r>
              <a:rPr lang="en-US" sz="1400" i="1" dirty="0"/>
              <a:t>The Practice of Adaptive Leadership Tools and Tactics for Changing Your Organization and the World.</a:t>
            </a:r>
            <a:r>
              <a:rPr lang="en-US" sz="1400" dirty="0"/>
              <a:t> Boston: Harvard Business Press</a:t>
            </a:r>
          </a:p>
          <a:p>
            <a:pPr marL="0" indent="0">
              <a:buFont typeface="Arial" panose="020B0604020202020204" pitchFamily="34" charset="0"/>
              <a:buNone/>
              <a:defRPr/>
            </a:pPr>
            <a:endParaRPr lang="en-US" sz="1400" dirty="0">
              <a:solidFill>
                <a:schemeClr val="tx1">
                  <a:lumMod val="85000"/>
                  <a:lumOff val="15000"/>
                </a:schemeClr>
              </a:solidFill>
            </a:endParaRPr>
          </a:p>
          <a:p>
            <a:pPr>
              <a:defRPr/>
            </a:pPr>
            <a:endParaRPr lang="en-US" dirty="0"/>
          </a:p>
        </p:txBody>
      </p:sp>
      <p:sp>
        <p:nvSpPr>
          <p:cNvPr id="5" name="Slide Number Placeholder 4"/>
          <p:cNvSpPr>
            <a:spLocks noGrp="1"/>
          </p:cNvSpPr>
          <p:nvPr>
            <p:ph type="sldNum" sz="quarter" idx="10"/>
          </p:nvPr>
        </p:nvSpPr>
        <p:spPr/>
        <p:txBody>
          <a:bodyPr/>
          <a:lstStyle/>
          <a:p>
            <a:pPr>
              <a:defRPr/>
            </a:pPr>
            <a:fld id="{D556F81F-C151-764C-81BE-3FCD4D0A5368}" type="slidenum">
              <a:rPr lang="en-US" altLang="en-US" smtClean="0"/>
              <a:pPr>
                <a:defRPr/>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8C202-8B6F-F64A-86D2-EDAB140190AC}"/>
              </a:ext>
            </a:extLst>
          </p:cNvPr>
          <p:cNvSpPr>
            <a:spLocks noGrp="1"/>
          </p:cNvSpPr>
          <p:nvPr>
            <p:ph type="title"/>
          </p:nvPr>
        </p:nvSpPr>
        <p:spPr/>
        <p:txBody>
          <a:bodyPr/>
          <a:lstStyle/>
          <a:p>
            <a:pPr>
              <a:defRPr/>
            </a:pPr>
            <a:r>
              <a:rPr lang="en-US" dirty="0"/>
              <a:t>Adaptive Challenge Definition</a:t>
            </a:r>
          </a:p>
        </p:txBody>
      </p:sp>
      <p:sp>
        <p:nvSpPr>
          <p:cNvPr id="41987" name="Content Placeholder 2">
            <a:extLst>
              <a:ext uri="{FF2B5EF4-FFF2-40B4-BE49-F238E27FC236}">
                <a16:creationId xmlns:a16="http://schemas.microsoft.com/office/drawing/2014/main" id="{94607DEC-0D89-B54E-84B5-95D3253C78C2}"/>
              </a:ext>
            </a:extLst>
          </p:cNvPr>
          <p:cNvSpPr>
            <a:spLocks noGrp="1"/>
          </p:cNvSpPr>
          <p:nvPr>
            <p:ph idx="1"/>
          </p:nvPr>
        </p:nvSpPr>
        <p:spPr>
          <a:xfrm>
            <a:off x="457200" y="1600200"/>
            <a:ext cx="8229600" cy="4525963"/>
          </a:xfrm>
        </p:spPr>
        <p:txBody>
          <a:bodyPr/>
          <a:lstStyle/>
          <a:p>
            <a:pPr marL="0" indent="0">
              <a:spcBef>
                <a:spcPts val="0"/>
              </a:spcBef>
              <a:buNone/>
              <a:defRPr/>
            </a:pPr>
            <a:r>
              <a:rPr lang="en-US" sz="2800" dirty="0">
                <a:solidFill>
                  <a:schemeClr val="bg2">
                    <a:lumMod val="25000"/>
                  </a:schemeClr>
                </a:solidFill>
              </a:rPr>
              <a:t>Adaptive challenges are </a:t>
            </a:r>
            <a:r>
              <a:rPr lang="en-US" sz="2800" b="1" dirty="0">
                <a:solidFill>
                  <a:schemeClr val="bg2">
                    <a:lumMod val="25000"/>
                  </a:schemeClr>
                </a:solidFill>
              </a:rPr>
              <a:t>complex</a:t>
            </a:r>
            <a:r>
              <a:rPr lang="en-US" sz="2800" dirty="0">
                <a:solidFill>
                  <a:schemeClr val="bg2">
                    <a:lumMod val="25000"/>
                  </a:schemeClr>
                </a:solidFill>
              </a:rPr>
              <a:t>. There may not be wide </a:t>
            </a:r>
            <a:r>
              <a:rPr lang="en-US" sz="2800" b="1" dirty="0">
                <a:solidFill>
                  <a:schemeClr val="bg2">
                    <a:lumMod val="25000"/>
                  </a:schemeClr>
                </a:solidFill>
              </a:rPr>
              <a:t>agreement</a:t>
            </a:r>
            <a:r>
              <a:rPr lang="en-US" sz="2800" dirty="0">
                <a:solidFill>
                  <a:schemeClr val="bg2">
                    <a:lumMod val="25000"/>
                  </a:schemeClr>
                </a:solidFill>
              </a:rPr>
              <a:t> or </a:t>
            </a:r>
            <a:r>
              <a:rPr lang="en-US" sz="2800" b="1" dirty="0">
                <a:solidFill>
                  <a:schemeClr val="bg2">
                    <a:lumMod val="25000"/>
                  </a:schemeClr>
                </a:solidFill>
              </a:rPr>
              <a:t>certainty </a:t>
            </a:r>
            <a:r>
              <a:rPr lang="en-US" sz="2800" dirty="0">
                <a:solidFill>
                  <a:schemeClr val="bg2">
                    <a:lumMod val="25000"/>
                  </a:schemeClr>
                </a:solidFill>
              </a:rPr>
              <a:t>about the cause of the problem. There may be uncertainty about what will work to address the problem, or agreed-upon solutions may still need to be tested.</a:t>
            </a:r>
            <a:endParaRPr lang="en-US" altLang="en-US" sz="2800" dirty="0">
              <a:solidFill>
                <a:schemeClr val="bg2">
                  <a:lumMod val="25000"/>
                </a:schemeClr>
              </a:solidFill>
            </a:endParaRPr>
          </a:p>
          <a:p>
            <a:pPr marL="0" indent="0">
              <a:spcBef>
                <a:spcPts val="0"/>
              </a:spcBef>
              <a:buFont typeface="Arial" panose="020B0604020202020204" pitchFamily="34" charset="0"/>
              <a:buNone/>
              <a:defRPr/>
            </a:pPr>
            <a:endParaRPr lang="en-US" altLang="en-US" sz="2800" dirty="0"/>
          </a:p>
          <a:p>
            <a:pPr marL="0" indent="0">
              <a:spcBef>
                <a:spcPts val="0"/>
              </a:spcBef>
              <a:buFont typeface="Arial" panose="020B0604020202020204" pitchFamily="34" charset="0"/>
              <a:buNone/>
              <a:defRPr/>
            </a:pPr>
            <a:r>
              <a:rPr lang="en-US" altLang="en-US" sz="2800" dirty="0"/>
              <a:t>An adaptive challenge requires changing people’s priorities, beliefs, habits, and loyalties.</a:t>
            </a:r>
          </a:p>
          <a:p>
            <a:pPr marL="0" indent="0">
              <a:spcBef>
                <a:spcPts val="0"/>
              </a:spcBef>
              <a:buFont typeface="Arial" panose="020B0604020202020204" pitchFamily="34" charset="0"/>
              <a:buNone/>
              <a:defRPr/>
            </a:pPr>
            <a:endParaRPr lang="en-US" sz="2800" dirty="0"/>
          </a:p>
          <a:p>
            <a:pPr marL="0" indent="0">
              <a:spcBef>
                <a:spcPts val="0"/>
              </a:spcBef>
              <a:buFont typeface="Arial" panose="020B0604020202020204" pitchFamily="34" charset="0"/>
              <a:buNone/>
              <a:defRPr/>
            </a:pPr>
            <a:r>
              <a:rPr lang="en-US" sz="1400" dirty="0"/>
              <a:t/>
            </a:r>
            <a:br>
              <a:rPr lang="en-US" sz="1400" dirty="0"/>
            </a:br>
            <a:r>
              <a:rPr lang="en-US" sz="1400" dirty="0"/>
              <a:t>Heifetz, R. A., </a:t>
            </a:r>
            <a:r>
              <a:rPr lang="en-US" sz="1400" dirty="0" err="1"/>
              <a:t>Grashow</a:t>
            </a:r>
            <a:r>
              <a:rPr lang="en-US" sz="1400" dirty="0"/>
              <a:t>, A., &amp; </a:t>
            </a:r>
            <a:r>
              <a:rPr lang="en-US" sz="1400" dirty="0" err="1"/>
              <a:t>Linsky</a:t>
            </a:r>
            <a:r>
              <a:rPr lang="en-US" sz="1400" dirty="0"/>
              <a:t>, M. (2009). </a:t>
            </a:r>
            <a:r>
              <a:rPr lang="en-US" sz="1400" i="1" dirty="0"/>
              <a:t>The Practice of Adaptive Leadership Tools and Tactics for Changing Your Organization and the World.</a:t>
            </a:r>
            <a:r>
              <a:rPr lang="en-US" sz="1400" dirty="0"/>
              <a:t> Boston: Harvard Business Press</a:t>
            </a:r>
          </a:p>
          <a:p>
            <a:pPr marL="0" indent="0">
              <a:buNone/>
              <a:defRPr/>
            </a:pPr>
            <a:endParaRPr lang="en-US" altLang="en-US" dirty="0"/>
          </a:p>
        </p:txBody>
      </p:sp>
      <p:sp>
        <p:nvSpPr>
          <p:cNvPr id="3" name="Slide Number Placeholder 2"/>
          <p:cNvSpPr>
            <a:spLocks noGrp="1"/>
          </p:cNvSpPr>
          <p:nvPr>
            <p:ph type="sldNum" sz="quarter" idx="10"/>
          </p:nvPr>
        </p:nvSpPr>
        <p:spPr/>
        <p:txBody>
          <a:bodyPr/>
          <a:lstStyle/>
          <a:p>
            <a:pPr>
              <a:defRPr/>
            </a:pPr>
            <a:fld id="{D556F81F-C151-764C-81BE-3FCD4D0A5368}" type="slidenum">
              <a:rPr lang="en-US" altLang="en-US" smtClean="0"/>
              <a:pPr>
                <a:defRPr/>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13CC4-F617-AB43-80B4-C93D239FC18B}"/>
              </a:ext>
            </a:extLst>
          </p:cNvPr>
          <p:cNvSpPr>
            <a:spLocks noGrp="1"/>
          </p:cNvSpPr>
          <p:nvPr>
            <p:ph type="title"/>
          </p:nvPr>
        </p:nvSpPr>
        <p:spPr/>
        <p:txBody>
          <a:bodyPr/>
          <a:lstStyle/>
          <a:p>
            <a:pPr>
              <a:defRPr/>
            </a:pPr>
            <a:r>
              <a:rPr lang="en-US" dirty="0"/>
              <a:t>Need for Adaptive Leadership</a:t>
            </a:r>
          </a:p>
        </p:txBody>
      </p:sp>
      <p:sp>
        <p:nvSpPr>
          <p:cNvPr id="46083" name="Content Placeholder 2">
            <a:extLst>
              <a:ext uri="{FF2B5EF4-FFF2-40B4-BE49-F238E27FC236}">
                <a16:creationId xmlns:a16="http://schemas.microsoft.com/office/drawing/2014/main" id="{946F445C-56BB-C744-A0B7-D2658E49096B}"/>
              </a:ext>
            </a:extLst>
          </p:cNvPr>
          <p:cNvSpPr>
            <a:spLocks noGrp="1"/>
          </p:cNvSpPr>
          <p:nvPr>
            <p:ph idx="1"/>
          </p:nvPr>
        </p:nvSpPr>
        <p:spPr>
          <a:xfrm>
            <a:off x="492328" y="1508919"/>
            <a:ext cx="8229600" cy="4525963"/>
          </a:xfrm>
        </p:spPr>
        <p:txBody>
          <a:bodyPr/>
          <a:lstStyle/>
          <a:p>
            <a:pPr marL="0" indent="0">
              <a:buFont typeface="Arial" panose="020B0604020202020204" pitchFamily="34" charset="0"/>
              <a:buNone/>
            </a:pPr>
            <a:endParaRPr lang="en-US" altLang="en-US" dirty="0"/>
          </a:p>
          <a:p>
            <a:pPr marL="0" indent="0">
              <a:buFont typeface="Arial" panose="020B0604020202020204" pitchFamily="34" charset="0"/>
              <a:buNone/>
            </a:pPr>
            <a:endParaRPr lang="en-US" altLang="en-US" dirty="0"/>
          </a:p>
          <a:p>
            <a:pPr marL="0" indent="0">
              <a:buFont typeface="Arial" panose="020B0604020202020204" pitchFamily="34" charset="0"/>
              <a:buNone/>
            </a:pPr>
            <a:r>
              <a:rPr lang="en-US" altLang="en-US" dirty="0"/>
              <a:t>Title X funded family planning organizations have indicated a need for their leaders to improve capacity to identify and resolve adaptive challenges. </a:t>
            </a:r>
          </a:p>
        </p:txBody>
      </p:sp>
      <p:sp>
        <p:nvSpPr>
          <p:cNvPr id="3" name="Slide Number Placeholder 2"/>
          <p:cNvSpPr>
            <a:spLocks noGrp="1"/>
          </p:cNvSpPr>
          <p:nvPr>
            <p:ph type="sldNum" sz="quarter" idx="10"/>
          </p:nvPr>
        </p:nvSpPr>
        <p:spPr/>
        <p:txBody>
          <a:bodyPr/>
          <a:lstStyle/>
          <a:p>
            <a:pPr>
              <a:defRPr/>
            </a:pPr>
            <a:fld id="{D556F81F-C151-764C-81BE-3FCD4D0A5368}" type="slidenum">
              <a:rPr lang="en-US" altLang="en-US" smtClean="0"/>
              <a:pPr>
                <a:defRPr/>
              </a:pPr>
              <a:t>9</a:t>
            </a:fld>
            <a:endParaRPr lang="en-US" altLang="en-US"/>
          </a:p>
        </p:txBody>
      </p:sp>
    </p:spTree>
  </p:cSld>
  <p:clrMapOvr>
    <a:masterClrMapping/>
  </p:clrMapOvr>
</p:sld>
</file>

<file path=ppt/theme/theme1.xml><?xml version="1.0" encoding="utf-8"?>
<a:theme xmlns:a="http://schemas.openxmlformats.org/drawingml/2006/main" name="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7663</TotalTime>
  <Words>6706</Words>
  <Application>Microsoft Office PowerPoint</Application>
  <PresentationFormat>On-screen Show (4:3)</PresentationFormat>
  <Paragraphs>474</Paragraphs>
  <Slides>42</Slides>
  <Notes>42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MS PGothic</vt:lpstr>
      <vt:lpstr>Arial</vt:lpstr>
      <vt:lpstr>Calibri</vt:lpstr>
      <vt:lpstr>Calibri Light</vt:lpstr>
      <vt:lpstr>Gotham Bold</vt:lpstr>
      <vt:lpstr>Gotham Book</vt:lpstr>
      <vt:lpstr>Office Theme</vt:lpstr>
      <vt:lpstr>1_Office Theme</vt:lpstr>
      <vt:lpstr>Introduction to Adaptive Leadership for Tackling Complex Family Planning Challenges </vt:lpstr>
      <vt:lpstr>Speakers</vt:lpstr>
      <vt:lpstr>Objectives</vt:lpstr>
      <vt:lpstr>Leadership Definitions</vt:lpstr>
      <vt:lpstr>Leadership Examples (1 of 2)</vt:lpstr>
      <vt:lpstr>Leadership Examples (2 of 2)</vt:lpstr>
      <vt:lpstr>Technical Challenge Definition</vt:lpstr>
      <vt:lpstr>Adaptive Challenge Definition</vt:lpstr>
      <vt:lpstr>Need for Adaptive Leadership</vt:lpstr>
      <vt:lpstr>Examples of Adaptive Leadership Competencies </vt:lpstr>
      <vt:lpstr>Adaptive Challenge Poll</vt:lpstr>
      <vt:lpstr>Typical Adaptive Leadership Approaches </vt:lpstr>
      <vt:lpstr>Right Solution for the Problem at Hand</vt:lpstr>
      <vt:lpstr>Adaptive Leadership Tools (1 of 2)</vt:lpstr>
      <vt:lpstr>Adaptive Leadership Tools (2 of 2)</vt:lpstr>
      <vt:lpstr>Adaptive Leadership Training Package Homepage</vt:lpstr>
      <vt:lpstr>Adaptive Leadership for  Tackling Complex Problems  Toolkit (1 of 2) </vt:lpstr>
      <vt:lpstr>Adaptive Leadership for Tackling Complex Problems Toolkit (2 of 2) </vt:lpstr>
      <vt:lpstr>Step 1: Identify Root Causes of a Problem</vt:lpstr>
      <vt:lpstr>Why Take the Time to Identify Root Causes?</vt:lpstr>
      <vt:lpstr>Identify Root Causes  Cause and Effect Diagram</vt:lpstr>
      <vt:lpstr>Cause and Effect Diagram (1 of 2)</vt:lpstr>
      <vt:lpstr>Cause and Effect Diagram (2 of 2)</vt:lpstr>
      <vt:lpstr>Step 2. Diagnose the Root Causes of the Problem as Technical or Adaptive </vt:lpstr>
      <vt:lpstr>Diagnose the Problem  Agreement and Certainty Matrix (1 of 2)  </vt:lpstr>
      <vt:lpstr>Diagnose the Problem Agreement and Certainty Matrix  (2 of 2)  </vt:lpstr>
      <vt:lpstr>Approaches to Finding a Solution </vt:lpstr>
      <vt:lpstr>Example From the Agreement and Certainty Matrix</vt:lpstr>
      <vt:lpstr>Step 3. Address Complex, Adaptive Challenges</vt:lpstr>
      <vt:lpstr>System Support Mapping Tool</vt:lpstr>
      <vt:lpstr>Appreciative Inquiry Tool</vt:lpstr>
      <vt:lpstr>Improvement Boards</vt:lpstr>
      <vt:lpstr>Title X Grantee Experience Tackling Complex  Adaptive Challenges</vt:lpstr>
      <vt:lpstr>Tackling Complex Adaptive Challenges</vt:lpstr>
      <vt:lpstr>Tackling Complex Adaptive Challenges </vt:lpstr>
      <vt:lpstr>Tackling Complex Adaptive Challenges in Louisiana (1 of 4)</vt:lpstr>
      <vt:lpstr>Tackling Complex Adaptive Challenges in Louisiana (2 of 4)</vt:lpstr>
      <vt:lpstr>Tackling Complex Adaptive  Challenges in Louisiana (3 of 4)</vt:lpstr>
      <vt:lpstr>Tackling Complex Adaptive Challenges in Louisiana (4 of 4)</vt:lpstr>
      <vt:lpstr>Request Technical Assistance </vt:lpstr>
      <vt:lpstr>Questions?</vt:lpstr>
      <vt:lpstr>PowerPoint Presentation</vt:lpstr>
    </vt:vector>
  </TitlesOfParts>
  <Company>John Snow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JSI</dc:creator>
  <cp:lastModifiedBy>Mary McCrimmon</cp:lastModifiedBy>
  <cp:revision>390</cp:revision>
  <dcterms:created xsi:type="dcterms:W3CDTF">2016-11-10T17:10:50Z</dcterms:created>
  <dcterms:modified xsi:type="dcterms:W3CDTF">2019-08-20T15:36:48Z</dcterms:modified>
</cp:coreProperties>
</file>