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0"/>
  </p:notesMasterIdLst>
  <p:sldIdLst>
    <p:sldId id="283" r:id="rId3"/>
    <p:sldId id="284" r:id="rId4"/>
    <p:sldId id="285" r:id="rId5"/>
    <p:sldId id="286" r:id="rId6"/>
    <p:sldId id="287" r:id="rId7"/>
    <p:sldId id="289" r:id="rId8"/>
    <p:sldId id="290" r:id="rId9"/>
    <p:sldId id="291" r:id="rId10"/>
    <p:sldId id="292" r:id="rId11"/>
    <p:sldId id="293" r:id="rId12"/>
    <p:sldId id="294" r:id="rId13"/>
    <p:sldId id="295" r:id="rId14"/>
    <p:sldId id="296" r:id="rId15"/>
    <p:sldId id="297" r:id="rId16"/>
    <p:sldId id="298" r:id="rId17"/>
    <p:sldId id="299" r:id="rId18"/>
    <p:sldId id="311" r:id="rId19"/>
    <p:sldId id="301" r:id="rId20"/>
    <p:sldId id="302" r:id="rId21"/>
    <p:sldId id="303" r:id="rId22"/>
    <p:sldId id="304" r:id="rId23"/>
    <p:sldId id="305" r:id="rId24"/>
    <p:sldId id="306" r:id="rId25"/>
    <p:sldId id="307" r:id="rId26"/>
    <p:sldId id="308" r:id="rId27"/>
    <p:sldId id="309" r:id="rId28"/>
    <p:sldId id="310" r:id="rId29"/>
  </p:sldIdLst>
  <p:sldSz cx="9144000" cy="6858000" type="screen4x3"/>
  <p:notesSz cx="6858000" cy="9144000"/>
  <p:embeddedFontLst>
    <p:embeddedFont>
      <p:font typeface="Montserrat"/>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0mIIsk3JUj/dvj/ZdVCaOa+m2Y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lin Hungat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FEEED7"/>
    <a:srgbClr val="FBB040"/>
    <a:srgbClr val="92278F"/>
    <a:srgbClr val="58595B"/>
    <a:srgbClr val="E7F1F9"/>
    <a:srgbClr val="A6DDF3"/>
    <a:srgbClr val="27AAE1"/>
    <a:srgbClr val="1B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E56D47-2676-42C5-A08C-EBF4F6D3B38A}">
  <a:tblStyle styleId="{74E56D47-2676-42C5-A08C-EBF4F6D3B38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9"/>
          </a:solidFill>
        </a:fill>
      </a:tcStyle>
    </a:wholeTbl>
    <a:band1H>
      <a:tcTxStyle/>
      <a:tcStyle>
        <a:tcBdr/>
        <a:fill>
          <a:solidFill>
            <a:srgbClr val="CBE2F4"/>
          </a:solidFill>
        </a:fill>
      </a:tcStyle>
    </a:band1H>
    <a:band2H>
      <a:tcTxStyle/>
      <a:tcStyle>
        <a:tcBdr/>
      </a:tcStyle>
    </a:band2H>
    <a:band1V>
      <a:tcTxStyle/>
      <a:tcStyle>
        <a:tcBdr/>
        <a:fill>
          <a:solidFill>
            <a:srgbClr val="CBE2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6" autoAdjust="0"/>
    <p:restoredTop sz="26934" autoAdjust="0"/>
  </p:normalViewPr>
  <p:slideViewPr>
    <p:cSldViewPr snapToGrid="0">
      <p:cViewPr varScale="1">
        <p:scale>
          <a:sx n="20" d="100"/>
          <a:sy n="20" d="100"/>
        </p:scale>
        <p:origin x="2544" y="24"/>
      </p:cViewPr>
      <p:guideLst>
        <p:guide orient="horz" pos="2160"/>
        <p:guide pos="2880"/>
      </p:guideLst>
    </p:cSldViewPr>
  </p:slideViewPr>
  <p:outlineViewPr>
    <p:cViewPr>
      <p:scale>
        <a:sx n="33" d="100"/>
        <a:sy n="33" d="100"/>
      </p:scale>
      <p:origin x="0" y="-22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0"/>
              </a:spcBef>
              <a:spcAft>
                <a:spcPts val="0"/>
              </a:spcAft>
              <a:buClr>
                <a:schemeClr val="dk1"/>
              </a:buClr>
              <a:buSzPts val="1200"/>
              <a:buFont typeface="Arial"/>
              <a:buChar char="•"/>
            </a:pPr>
            <a:r>
              <a:rPr lang="en-US" dirty="0"/>
              <a:t>Today we will be discussing the first best practice in the Financial Management Change Package: Bill the Correct Payer and Optimal Amount. </a:t>
            </a:r>
          </a:p>
          <a:p>
            <a:pPr marL="171450" lvl="0" indent="-171450" algn="l" rtl="0">
              <a:spcBef>
                <a:spcPts val="0"/>
              </a:spcBef>
              <a:spcAft>
                <a:spcPts val="0"/>
              </a:spcAft>
              <a:buClr>
                <a:schemeClr val="dk1"/>
              </a:buClr>
              <a:buSzPts val="1200"/>
              <a:buFont typeface="Arial"/>
              <a:buChar char="•"/>
            </a:pPr>
            <a:r>
              <a:rPr lang="en-US" dirty="0"/>
              <a:t>Revenue optimization begins with assuring that the correct payer is billed the accurate amount for services provided. </a:t>
            </a:r>
          </a:p>
          <a:p>
            <a:pPr marL="171450" lvl="0" indent="-171450" algn="l" rtl="0">
              <a:spcBef>
                <a:spcPts val="0"/>
              </a:spcBef>
              <a:spcAft>
                <a:spcPts val="0"/>
              </a:spcAft>
              <a:buClr>
                <a:schemeClr val="dk1"/>
              </a:buClr>
              <a:buSzPts val="1200"/>
              <a:buFont typeface="Arial"/>
              <a:buChar char="•"/>
            </a:pPr>
            <a:r>
              <a:rPr lang="en-US" dirty="0"/>
              <a:t>Billing the correct payer and optimal amount are essential to sound financial management practices, and is one strategy leading to increased revenue.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b="1" u="sng" dirty="0"/>
              <a:t>Activity</a:t>
            </a:r>
            <a:endParaRPr lang="en-US" dirty="0"/>
          </a:p>
          <a:p>
            <a:pPr marL="171450" lvl="0" indent="-171450" algn="l" rtl="0">
              <a:spcBef>
                <a:spcPts val="0"/>
              </a:spcBef>
              <a:spcAft>
                <a:spcPts val="0"/>
              </a:spcAft>
              <a:buClr>
                <a:schemeClr val="dk1"/>
              </a:buClr>
              <a:buSzPts val="1200"/>
              <a:buFont typeface="Arial"/>
              <a:buChar char="•"/>
            </a:pPr>
            <a:r>
              <a:rPr lang="en-US" dirty="0"/>
              <a:t>Conduct participant and facilitator introductions.</a:t>
            </a:r>
          </a:p>
          <a:p>
            <a:pPr marL="0" lvl="0" indent="0" algn="l" rtl="0">
              <a:spcBef>
                <a:spcPts val="0"/>
              </a:spcBef>
              <a:spcAft>
                <a:spcPts val="0"/>
              </a:spcAft>
              <a:buClr>
                <a:schemeClr val="dk1"/>
              </a:buClr>
              <a:buSzPts val="1200"/>
              <a:buFont typeface="Arial"/>
              <a:buNone/>
            </a:pPr>
            <a:endParaRPr lang="en-US" dirty="0"/>
          </a:p>
          <a:p>
            <a:pPr marL="171450" lvl="0" indent="-95250" algn="l" rtl="0">
              <a:spcBef>
                <a:spcPts val="0"/>
              </a:spcBef>
              <a:spcAft>
                <a:spcPts val="0"/>
              </a:spcAft>
              <a:buClr>
                <a:schemeClr val="dk1"/>
              </a:buClr>
              <a:buSzPts val="1200"/>
              <a:buFont typeface="Arial"/>
              <a:buNone/>
            </a:pPr>
            <a:endParaRPr lang="en-US" dirty="0"/>
          </a:p>
          <a:p>
            <a:pPr marL="0" lvl="0" indent="0" algn="l" rtl="0">
              <a:spcBef>
                <a:spcPts val="360"/>
              </a:spcBef>
              <a:spcAft>
                <a:spcPts val="0"/>
              </a:spcAft>
              <a:buNone/>
            </a:pPr>
            <a:r>
              <a:rPr lang="en-US" b="1" u="sng" dirty="0"/>
              <a:t>Note to Facilitators </a:t>
            </a:r>
            <a:endParaRPr lang="en-US" dirty="0"/>
          </a:p>
          <a:p>
            <a:pPr marL="0" lvl="0" indent="0" algn="l" rtl="0">
              <a:spcBef>
                <a:spcPts val="360"/>
              </a:spcBef>
              <a:spcAft>
                <a:spcPts val="0"/>
              </a:spcAft>
              <a:buNone/>
            </a:pPr>
            <a:r>
              <a:rPr lang="en-US" dirty="0"/>
              <a:t>We recognize that Title X grantees have networks of sub-recipients and service sites, and how they’re described can be confusing. For the purposes of this training, we have used agency and site throughout (and interchangeably). We encourage you to refer to your network in the terms you’re most comfortable with/accustomed to using. </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601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Discussion</a:t>
            </a:r>
            <a:endParaRPr lang="en-US" dirty="0"/>
          </a:p>
          <a:p>
            <a:pPr marL="171450" lvl="0" indent="-171450" algn="l" rtl="0">
              <a:spcBef>
                <a:spcPts val="360"/>
              </a:spcBef>
              <a:spcAft>
                <a:spcPts val="0"/>
              </a:spcAft>
              <a:buClr>
                <a:schemeClr val="dk1"/>
              </a:buClr>
              <a:buSzPts val="1200"/>
              <a:buFont typeface="Arial"/>
              <a:buChar char="•"/>
            </a:pPr>
            <a:r>
              <a:rPr lang="en-US" dirty="0"/>
              <a:t>What are your agency’s challenges related to billing the correct payer and optimal amount? </a:t>
            </a:r>
          </a:p>
          <a:p>
            <a:pPr marL="0" lvl="0" indent="0" algn="l" rtl="0">
              <a:spcBef>
                <a:spcPts val="36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458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r>
              <a:rPr lang="en-US" dirty="0"/>
              <a:t> </a:t>
            </a:r>
          </a:p>
          <a:p>
            <a:pPr marL="0" lvl="0" indent="0" algn="l" rtl="0">
              <a:spcBef>
                <a:spcPts val="330"/>
              </a:spcBef>
              <a:spcAft>
                <a:spcPts val="0"/>
              </a:spcAft>
              <a:buNone/>
            </a:pPr>
            <a:r>
              <a:rPr lang="en-US" sz="1100" i="1" dirty="0"/>
              <a:t>(Note: Bring up additional challenges if not previously mentioned. If all of the challenges on this slide were discussed, skip this slide.)</a:t>
            </a:r>
            <a:endParaRPr lang="en-US" sz="1100" b="1" i="1" u="sng" dirty="0"/>
          </a:p>
          <a:p>
            <a:pPr marL="0" lvl="0" indent="0" algn="l" rtl="0">
              <a:spcBef>
                <a:spcPts val="360"/>
              </a:spcBef>
              <a:spcAft>
                <a:spcPts val="0"/>
              </a:spcAft>
              <a:buNone/>
            </a:pPr>
            <a:r>
              <a:rPr lang="en-US" dirty="0"/>
              <a:t>There are many challenges that come to mind when thinking about billing the correct payer and optimal amount. </a:t>
            </a:r>
          </a:p>
          <a:p>
            <a:pPr marL="171450" lvl="0" indent="-171450" algn="l" rtl="0">
              <a:spcBef>
                <a:spcPts val="360"/>
              </a:spcBef>
              <a:spcAft>
                <a:spcPts val="0"/>
              </a:spcAft>
              <a:buClr>
                <a:schemeClr val="dk1"/>
              </a:buClr>
              <a:buSzPts val="1200"/>
              <a:buFont typeface="Calibri"/>
              <a:buChar char="•"/>
            </a:pPr>
            <a:r>
              <a:rPr lang="en-US" dirty="0"/>
              <a:t>Time—including time at the front desk to check insurance information and gather family size and income information accurately for each client.  </a:t>
            </a:r>
          </a:p>
          <a:p>
            <a:pPr marL="171450" lvl="1" indent="-171450" algn="l" rtl="0">
              <a:spcBef>
                <a:spcPts val="360"/>
              </a:spcBef>
              <a:spcAft>
                <a:spcPts val="0"/>
              </a:spcAft>
              <a:buClr>
                <a:schemeClr val="dk1"/>
              </a:buClr>
              <a:buSzPts val="1200"/>
              <a:buFont typeface="Calibri"/>
              <a:buChar char="•"/>
            </a:pPr>
            <a:r>
              <a:rPr lang="en-US" dirty="0"/>
              <a:t>Training—including training for front desk staff on why it is important to gather the information accurately, and training clinicians on documentation and coding. </a:t>
            </a:r>
          </a:p>
          <a:p>
            <a:pPr marL="628650" lvl="1" indent="-171450" algn="l" rtl="0">
              <a:spcBef>
                <a:spcPts val="360"/>
              </a:spcBef>
              <a:spcAft>
                <a:spcPts val="0"/>
              </a:spcAft>
              <a:buClr>
                <a:schemeClr val="dk1"/>
              </a:buClr>
              <a:buSzPts val="1200"/>
              <a:buFont typeface="Calibri"/>
              <a:buChar char="•"/>
            </a:pPr>
            <a:r>
              <a:rPr lang="en-US" dirty="0"/>
              <a:t>Staff turnover makes training even more challenging. </a:t>
            </a:r>
          </a:p>
          <a:p>
            <a:pPr marL="171450" lvl="0" indent="-171450" algn="l" rtl="0">
              <a:spcBef>
                <a:spcPts val="360"/>
              </a:spcBef>
              <a:spcAft>
                <a:spcPts val="0"/>
              </a:spcAft>
              <a:buClr>
                <a:schemeClr val="dk1"/>
              </a:buClr>
              <a:buSzPts val="1200"/>
              <a:buFont typeface="Calibri"/>
              <a:buChar char="•"/>
            </a:pPr>
            <a:r>
              <a:rPr lang="en-US" dirty="0"/>
              <a:t>The third challenge relates to agency policies and procedures. Often we assume that staff have read the policy, or know how to implement a policy. Observing staff is one approach to uncovering issues and training needs. If policies and procedures are not clear, that presents another challenge in billing the correct payer and optimal amount. Policies and procedures need to be clear and detailed. </a:t>
            </a:r>
          </a:p>
          <a:p>
            <a:pPr marL="171450" lvl="0" indent="-171450" algn="l" rtl="0">
              <a:spcBef>
                <a:spcPts val="360"/>
              </a:spcBef>
              <a:spcAft>
                <a:spcPts val="0"/>
              </a:spcAft>
              <a:buClr>
                <a:schemeClr val="dk1"/>
              </a:buClr>
              <a:buSzPts val="1200"/>
              <a:buFont typeface="Calibri"/>
              <a:buChar char="•"/>
            </a:pPr>
            <a:r>
              <a:rPr lang="en-US" dirty="0"/>
              <a:t>Data extraction—related to user knowledge of using the practice management and/or electronic health record system. </a:t>
            </a:r>
          </a:p>
          <a:p>
            <a:pPr marL="628650" lvl="1" indent="-171450" algn="l" rtl="0">
              <a:spcBef>
                <a:spcPts val="360"/>
              </a:spcBef>
              <a:spcAft>
                <a:spcPts val="0"/>
              </a:spcAft>
              <a:buClr>
                <a:schemeClr val="dk1"/>
              </a:buClr>
              <a:buSzPts val="1200"/>
              <a:buFont typeface="Calibri"/>
              <a:buChar char="•"/>
            </a:pPr>
            <a:r>
              <a:rPr lang="en-US" dirty="0"/>
              <a:t>It may be helpful to ask a system vendor to assist with data extraction. Running reports on client registration and total discounts is a helpful starting point.  </a:t>
            </a:r>
          </a:p>
          <a:p>
            <a:pPr marL="171450" lvl="0" indent="-171450" algn="l" rtl="0">
              <a:spcBef>
                <a:spcPts val="360"/>
              </a:spcBef>
              <a:spcAft>
                <a:spcPts val="0"/>
              </a:spcAft>
              <a:buClr>
                <a:schemeClr val="dk1"/>
              </a:buClr>
              <a:buSzPts val="1200"/>
              <a:buFont typeface="Calibri"/>
              <a:buChar char="•"/>
            </a:pPr>
            <a:r>
              <a:rPr lang="en-US" dirty="0"/>
              <a:t>Cost analysis issues include how frequently your agency conducts a cost analysis, knowledge of how to analyze the data, and how to use the data to make informed decisions.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438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0"/>
              </a:spcBef>
              <a:spcAft>
                <a:spcPts val="0"/>
              </a:spcAft>
              <a:buClr>
                <a:schemeClr val="dk1"/>
              </a:buClr>
              <a:buSzPts val="1200"/>
              <a:buFont typeface="Arial"/>
              <a:buChar char="•"/>
            </a:pPr>
            <a:r>
              <a:rPr lang="en-US" dirty="0"/>
              <a:t>These strategies will address the challenges we discussed. We will go into details for each of these four strategies. </a:t>
            </a:r>
          </a:p>
          <a:p>
            <a:pPr marL="171450" lvl="0" indent="-171450" algn="l" rtl="0">
              <a:spcBef>
                <a:spcPts val="0"/>
              </a:spcBef>
              <a:spcAft>
                <a:spcPts val="0"/>
              </a:spcAft>
              <a:buClr>
                <a:schemeClr val="dk1"/>
              </a:buClr>
              <a:buSzPts val="1200"/>
              <a:buFont typeface="Arial"/>
              <a:buChar char="•"/>
            </a:pPr>
            <a:r>
              <a:rPr lang="en-US" dirty="0"/>
              <a:t>Now that we have a list of barriers to financial management, let’s talk about strategies to improve revenue.</a:t>
            </a:r>
          </a:p>
          <a:p>
            <a:pPr marL="171450" lvl="0" indent="-171450" algn="l" rtl="0">
              <a:spcBef>
                <a:spcPts val="0"/>
              </a:spcBef>
              <a:spcAft>
                <a:spcPts val="0"/>
              </a:spcAft>
              <a:buClr>
                <a:schemeClr val="dk1"/>
              </a:buClr>
              <a:buSzPts val="1200"/>
              <a:buFont typeface="Arial"/>
              <a:buChar char="•"/>
            </a:pPr>
            <a:r>
              <a:rPr lang="en-US" dirty="0"/>
              <a:t>The </a:t>
            </a:r>
            <a:r>
              <a:rPr lang="en-US" i="1" dirty="0"/>
              <a:t>Financial Management Change Package</a:t>
            </a:r>
            <a:r>
              <a:rPr lang="en-US" dirty="0"/>
              <a:t> has identified several strategies to support Title X grantees and their network of sub-recipient and service sites to support implementation of billing the correct payer and optimal amount. </a:t>
            </a:r>
          </a:p>
          <a:p>
            <a:pPr marL="171450" lvl="0" indent="-171450" algn="l" rtl="0">
              <a:spcBef>
                <a:spcPts val="0"/>
              </a:spcBef>
              <a:spcAft>
                <a:spcPts val="0"/>
              </a:spcAft>
              <a:buClr>
                <a:schemeClr val="dk1"/>
              </a:buClr>
              <a:buSzPts val="1200"/>
              <a:buFont typeface="Arial"/>
              <a:buChar char="•"/>
            </a:pPr>
            <a:r>
              <a:rPr lang="en-US" dirty="0"/>
              <a:t>Strategies are modified for relevancy to Title X sites (or agencies) and include: </a:t>
            </a:r>
          </a:p>
          <a:p>
            <a:pPr marL="628650" lvl="1" indent="-171450" algn="l" rtl="0">
              <a:spcBef>
                <a:spcPts val="0"/>
              </a:spcBef>
              <a:spcAft>
                <a:spcPts val="0"/>
              </a:spcAft>
              <a:buClr>
                <a:schemeClr val="dk1"/>
              </a:buClr>
              <a:buSzPts val="1200"/>
              <a:buFont typeface="Arial"/>
              <a:buChar char="•"/>
            </a:pPr>
            <a:r>
              <a:rPr lang="en-US" dirty="0"/>
              <a:t>Develop and/or update policies and procedures</a:t>
            </a:r>
          </a:p>
          <a:p>
            <a:pPr marL="628650" lvl="1" indent="-171450" algn="l" rtl="0">
              <a:spcBef>
                <a:spcPts val="0"/>
              </a:spcBef>
              <a:spcAft>
                <a:spcPts val="0"/>
              </a:spcAft>
              <a:buClr>
                <a:schemeClr val="dk1"/>
              </a:buClr>
              <a:buSzPts val="1200"/>
              <a:buFont typeface="Arial"/>
              <a:buChar char="•"/>
            </a:pPr>
            <a:r>
              <a:rPr lang="en-US" dirty="0"/>
              <a:t>Conduct a cost analysis, utilize data to inform fee schedule adjustments, and to make other business decisions</a:t>
            </a:r>
          </a:p>
          <a:p>
            <a:pPr marL="628650" lvl="1" indent="-171450" algn="l" rtl="0">
              <a:spcBef>
                <a:spcPts val="0"/>
              </a:spcBef>
              <a:spcAft>
                <a:spcPts val="0"/>
              </a:spcAft>
              <a:buClr>
                <a:schemeClr val="dk1"/>
              </a:buClr>
              <a:buSzPts val="1200"/>
              <a:buFont typeface="Arial"/>
              <a:buChar char="•"/>
            </a:pPr>
            <a:r>
              <a:rPr lang="en-US" dirty="0"/>
              <a:t>Implement front-end procedures that assure accurate gathering of TPPs, family size, and income information</a:t>
            </a:r>
          </a:p>
          <a:p>
            <a:pPr marL="628650" lvl="1" indent="-171450" algn="l" rtl="0">
              <a:spcBef>
                <a:spcPts val="0"/>
              </a:spcBef>
              <a:spcAft>
                <a:spcPts val="0"/>
              </a:spcAft>
              <a:buClr>
                <a:schemeClr val="dk1"/>
              </a:buClr>
              <a:buSzPts val="1200"/>
              <a:buFont typeface="Arial"/>
              <a:buChar char="•"/>
            </a:pPr>
            <a:r>
              <a:rPr lang="en-US" dirty="0"/>
              <a:t>Provide training on document and coding</a:t>
            </a:r>
          </a:p>
          <a:p>
            <a:pPr marL="171450" lvl="0" indent="-171450" algn="l" rtl="0">
              <a:spcBef>
                <a:spcPts val="0"/>
              </a:spcBef>
              <a:spcAft>
                <a:spcPts val="0"/>
              </a:spcAft>
              <a:buClr>
                <a:schemeClr val="dk1"/>
              </a:buClr>
              <a:buSzPts val="1200"/>
              <a:buFont typeface="Arial"/>
              <a:buChar char="•"/>
            </a:pPr>
            <a:r>
              <a:rPr lang="en-US" dirty="0"/>
              <a:t>Let’s dive into the first strategy focusing on policies and procedures.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18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Let’s go into detail about policies and procedures. </a:t>
            </a:r>
          </a:p>
          <a:p>
            <a:pPr marL="171450" lvl="0" indent="-171450" algn="l" rtl="0">
              <a:spcBef>
                <a:spcPts val="360"/>
              </a:spcBef>
              <a:spcAft>
                <a:spcPts val="0"/>
              </a:spcAft>
              <a:buClr>
                <a:schemeClr val="dk1"/>
              </a:buClr>
              <a:buSzPts val="1200"/>
              <a:buFont typeface="Arial"/>
              <a:buChar char="•"/>
            </a:pPr>
            <a:r>
              <a:rPr lang="en-US" dirty="0"/>
              <a:t>The first strategy is to develop and/or update policies and procedures to ensure they are accurate and efficient. </a:t>
            </a:r>
          </a:p>
          <a:p>
            <a:pPr marL="628650" lvl="1" indent="-171450" algn="l" rtl="0">
              <a:spcBef>
                <a:spcPts val="360"/>
              </a:spcBef>
              <a:spcAft>
                <a:spcPts val="0"/>
              </a:spcAft>
              <a:buClr>
                <a:schemeClr val="dk1"/>
              </a:buClr>
              <a:buSzPts val="1200"/>
              <a:buFont typeface="Arial"/>
              <a:buChar char="•"/>
            </a:pPr>
            <a:r>
              <a:rPr lang="en-US" dirty="0"/>
              <a:t>You may need to train staff to ensure they are followed. </a:t>
            </a:r>
          </a:p>
          <a:p>
            <a:pPr marL="628650" lvl="1" indent="-171450" algn="l" rtl="0">
              <a:spcBef>
                <a:spcPts val="360"/>
              </a:spcBef>
              <a:spcAft>
                <a:spcPts val="0"/>
              </a:spcAft>
              <a:buClr>
                <a:schemeClr val="dk1"/>
              </a:buClr>
              <a:buSzPts val="1200"/>
              <a:buFont typeface="Arial"/>
              <a:buChar char="•"/>
            </a:pPr>
            <a:r>
              <a:rPr lang="en-US" dirty="0"/>
              <a:t>You may want to assess front-end procedures including scheduling, collection/electronic verification of insurance information, family size and income information, </a:t>
            </a:r>
            <a:r>
              <a:rPr lang="en-US" b="0" dirty="0"/>
              <a:t>and review whether your policy includes a proof of income, income declaration</a:t>
            </a:r>
            <a:r>
              <a:rPr lang="en-US" b="0" baseline="0" dirty="0"/>
              <a:t> or client self-reported income in line with the 2021 final rule</a:t>
            </a:r>
            <a:r>
              <a:rPr lang="en-US" b="0" dirty="0"/>
              <a:t>. Your</a:t>
            </a:r>
            <a:r>
              <a:rPr lang="en-US" b="0" baseline="0" dirty="0"/>
              <a:t> policy should reflect guidance from the 2021 final rule that “i</a:t>
            </a:r>
            <a:r>
              <a:rPr lang="en-US" b="0" dirty="0"/>
              <a:t>f a client’s income cannot be verified</a:t>
            </a:r>
            <a:r>
              <a:rPr lang="en-US" b="0" baseline="0" dirty="0"/>
              <a:t> after reasonable attempts to do so, charges are to be based on the client’s self-reported income.” For more information refer to: </a:t>
            </a:r>
            <a:r>
              <a:rPr lang="en-US" sz="1200" b="0" i="0" u="none" strike="noStrike" cap="none" dirty="0">
                <a:solidFill>
                  <a:schemeClr val="dk1"/>
                </a:solidFill>
                <a:effectLst/>
                <a:latin typeface="Calibri"/>
                <a:ea typeface="Calibri"/>
                <a:cs typeface="Calibri"/>
                <a:sym typeface="Calibri"/>
              </a:rPr>
              <a:t>https://opa.hhs.gov/grant-programs/title-x-service-grants/title-x-statutes-regulations-and-legislative-mandates</a:t>
            </a:r>
            <a:endParaRPr lang="en-US" b="0" dirty="0"/>
          </a:p>
          <a:p>
            <a:pPr marL="171450" lvl="0" indent="-171450" algn="l" rtl="0">
              <a:spcBef>
                <a:spcPts val="360"/>
              </a:spcBef>
              <a:spcAft>
                <a:spcPts val="0"/>
              </a:spcAft>
              <a:buClr>
                <a:schemeClr val="dk1"/>
              </a:buClr>
              <a:buSzPts val="1200"/>
              <a:buFont typeface="Arial"/>
              <a:buChar char="•"/>
            </a:pPr>
            <a:r>
              <a:rPr lang="en-US" b="0" dirty="0"/>
              <a:t>Suggested items to </a:t>
            </a:r>
            <a:r>
              <a:rPr lang="en-US" dirty="0"/>
              <a:t>include/document in policies and procedures:</a:t>
            </a:r>
          </a:p>
          <a:p>
            <a:pPr marL="628650" lvl="1" indent="-171450" algn="l" rtl="0">
              <a:spcBef>
                <a:spcPts val="360"/>
              </a:spcBef>
              <a:spcAft>
                <a:spcPts val="0"/>
              </a:spcAft>
              <a:buClr>
                <a:schemeClr val="dk1"/>
              </a:buClr>
              <a:buSzPts val="1200"/>
              <a:buFont typeface="Arial"/>
              <a:buChar char="•"/>
            </a:pPr>
            <a:r>
              <a:rPr lang="en-US" dirty="0"/>
              <a:t>Scheduling—tell clients to bring insurance and/or income verification information. </a:t>
            </a:r>
          </a:p>
          <a:p>
            <a:pPr marL="1085850" lvl="2" indent="-171450" algn="l" rtl="0">
              <a:spcBef>
                <a:spcPts val="360"/>
              </a:spcBef>
              <a:spcAft>
                <a:spcPts val="0"/>
              </a:spcAft>
              <a:buClr>
                <a:schemeClr val="dk1"/>
              </a:buClr>
              <a:buSzPts val="1200"/>
              <a:buFont typeface="Arial"/>
              <a:buChar char="•"/>
            </a:pPr>
            <a:r>
              <a:rPr lang="en-US" dirty="0"/>
              <a:t>Uninsured clients—ensure policy outlines that payment is expected at time of visit </a:t>
            </a:r>
          </a:p>
          <a:p>
            <a:pPr marL="1085850" lvl="2" indent="-171450" algn="l" rtl="0">
              <a:spcBef>
                <a:spcPts val="360"/>
              </a:spcBef>
              <a:spcAft>
                <a:spcPts val="0"/>
              </a:spcAft>
              <a:buClr>
                <a:schemeClr val="dk1"/>
              </a:buClr>
              <a:buSzPts val="1200"/>
              <a:buFont typeface="Arial"/>
              <a:buChar char="•"/>
            </a:pPr>
            <a:r>
              <a:rPr lang="en-US" dirty="0"/>
              <a:t>Insured clients— ensure policy outlines communication for balances not paid by TPP (copays, deductibles, coinsurance)</a:t>
            </a:r>
          </a:p>
          <a:p>
            <a:pPr marL="628650" lvl="1" indent="-171450" algn="l" rtl="0">
              <a:spcBef>
                <a:spcPts val="360"/>
              </a:spcBef>
              <a:spcAft>
                <a:spcPts val="0"/>
              </a:spcAft>
              <a:buClr>
                <a:schemeClr val="dk1"/>
              </a:buClr>
              <a:buSzPts val="1200"/>
              <a:buFont typeface="Arial"/>
              <a:buChar char="•"/>
            </a:pPr>
            <a:r>
              <a:rPr lang="en-US" dirty="0"/>
              <a:t>Check-in—assure that all insurance information is gathered and accurate. </a:t>
            </a:r>
          </a:p>
          <a:p>
            <a:pPr marL="1085850" lvl="2" indent="-171450" algn="l" rtl="0">
              <a:spcBef>
                <a:spcPts val="360"/>
              </a:spcBef>
              <a:spcAft>
                <a:spcPts val="0"/>
              </a:spcAft>
              <a:buClr>
                <a:schemeClr val="dk1"/>
              </a:buClr>
              <a:buSzPts val="1200"/>
              <a:buFont typeface="Arial"/>
              <a:buChar char="•"/>
            </a:pPr>
            <a:r>
              <a:rPr lang="en-US" dirty="0"/>
              <a:t>Document confidential billing process to potential TPP clients. Repeat communications about payment expectations (outlined at time of scheduling, listed above).</a:t>
            </a:r>
          </a:p>
          <a:p>
            <a:pPr marL="1085850" lvl="2" indent="-171450" algn="l" rtl="0">
              <a:spcBef>
                <a:spcPts val="360"/>
              </a:spcBef>
              <a:spcAft>
                <a:spcPts val="0"/>
              </a:spcAft>
              <a:buClr>
                <a:schemeClr val="dk1"/>
              </a:buClr>
              <a:buSzPts val="1200"/>
              <a:buFont typeface="Arial"/>
              <a:buChar char="•"/>
            </a:pPr>
            <a:r>
              <a:rPr lang="en-US" dirty="0"/>
              <a:t>During the check-in process, it is recommended that you think about your agency’s verification process and assess whether your policy includes a proof of income or an income declaration. It is recommended that you verify this information for all of your clients (not just uninsured), so appropriate discounts can be calculated. </a:t>
            </a:r>
          </a:p>
          <a:p>
            <a:pPr marL="1085850" lvl="2" indent="-171450" algn="l" rtl="0">
              <a:spcBef>
                <a:spcPts val="360"/>
              </a:spcBef>
              <a:spcAft>
                <a:spcPts val="0"/>
              </a:spcAft>
              <a:buClr>
                <a:schemeClr val="dk1"/>
              </a:buClr>
              <a:buSzPts val="1200"/>
              <a:buFont typeface="Arial"/>
              <a:buChar char="•"/>
            </a:pPr>
            <a:r>
              <a:rPr lang="en-US" dirty="0"/>
              <a:t>Assure policy clarifies when TPPs can be billed for a minor, and appropriate assessment of income for a minor.  </a:t>
            </a:r>
          </a:p>
          <a:p>
            <a:pPr marL="1543050" lvl="3" indent="-171450" algn="l" rtl="0">
              <a:spcBef>
                <a:spcPts val="360"/>
              </a:spcBef>
              <a:spcAft>
                <a:spcPts val="0"/>
              </a:spcAft>
              <a:buClr>
                <a:schemeClr val="dk1"/>
              </a:buClr>
              <a:buSzPts val="1200"/>
              <a:buFont typeface="Arial"/>
              <a:buChar char="•"/>
            </a:pPr>
            <a:r>
              <a:rPr lang="en-US" dirty="0"/>
              <a:t>If a minor requests confidential services, only the minor’s income is assessed. </a:t>
            </a:r>
          </a:p>
          <a:p>
            <a:pPr marL="1543050" lvl="3" indent="-171450" algn="l" rtl="0">
              <a:spcBef>
                <a:spcPts val="360"/>
              </a:spcBef>
              <a:spcAft>
                <a:spcPts val="0"/>
              </a:spcAft>
              <a:buClr>
                <a:schemeClr val="dk1"/>
              </a:buClr>
              <a:buSzPts val="1200"/>
              <a:buFont typeface="Arial"/>
              <a:buChar char="•"/>
            </a:pPr>
            <a:r>
              <a:rPr lang="en-US" dirty="0"/>
              <a:t>It should not be assumed that a minor is requesting confidential services. If a minor is not requesting confidential billing, then a TPP can and should be billed, and family income and household size should be assessed.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81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Review communications at the front desk to assure that staff correctly explain that all services are confidential and that billing the TPP will involve an explanation of benefits (EOB). </a:t>
            </a:r>
          </a:p>
          <a:p>
            <a:pPr marL="171450" lvl="0" indent="-171450" algn="l" rtl="0">
              <a:spcBef>
                <a:spcPts val="360"/>
              </a:spcBef>
              <a:spcAft>
                <a:spcPts val="0"/>
              </a:spcAft>
              <a:buClr>
                <a:schemeClr val="dk1"/>
              </a:buClr>
              <a:buSzPts val="1200"/>
              <a:buFont typeface="Arial"/>
              <a:buChar char="•"/>
            </a:pPr>
            <a:r>
              <a:rPr lang="en-US" dirty="0"/>
              <a:t>Staff should ask, “Do you require confidential billing?” Then explain that an EOB will be mailed to the home if there is no EOB suppression arranged with the TPP in question</a:t>
            </a:r>
            <a:r>
              <a:rPr lang="en-US" dirty="0" smtClean="0"/>
              <a:t>.</a:t>
            </a:r>
          </a:p>
          <a:p>
            <a:pPr marL="171450" lvl="0" indent="-171450" algn="l" rtl="0">
              <a:spcBef>
                <a:spcPts val="360"/>
              </a:spcBef>
              <a:spcAft>
                <a:spcPts val="0"/>
              </a:spcAft>
              <a:buClr>
                <a:schemeClr val="dk1"/>
              </a:buClr>
              <a:buSzPts val="1200"/>
              <a:buFont typeface="Arial"/>
              <a:buChar char="•"/>
            </a:pPr>
            <a:r>
              <a:rPr lang="en-US" sz="1200" b="0" i="0" u="none" strike="noStrike" cap="none" dirty="0" smtClean="0">
                <a:solidFill>
                  <a:schemeClr val="dk1"/>
                </a:solidFill>
                <a:effectLst/>
                <a:latin typeface="Calibri"/>
                <a:ea typeface="Calibri"/>
                <a:cs typeface="Calibri"/>
                <a:sym typeface="Calibri"/>
              </a:rPr>
              <a:t>If confidentiality is requested, consider training the front desk staff to identify and ask</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if the confidentiality requested is specific to certain services only. As an example, a client may request confidentiality regarding STD testing, but is okay if an EOB is sent to their home that identifies the visit to the clinic. In this case, you may bill the TPP for the visit, and bill the client the appropriate</a:t>
            </a:r>
            <a:r>
              <a:rPr lang="en-US" sz="1200" b="0" i="0" u="none" strike="noStrike" cap="none" smtClean="0">
                <a:solidFill>
                  <a:schemeClr val="dk1"/>
                </a:solidFill>
                <a:effectLst/>
                <a:latin typeface="Calibri"/>
                <a:ea typeface="Calibri"/>
                <a:cs typeface="Calibri"/>
                <a:sym typeface="Calibri"/>
              </a:rPr>
              <a:t> discounted </a:t>
            </a:r>
            <a:r>
              <a:rPr lang="en-US" sz="1200" b="0" i="0" u="none" strike="noStrike" cap="none" dirty="0" smtClean="0">
                <a:solidFill>
                  <a:schemeClr val="dk1"/>
                </a:solidFill>
                <a:effectLst/>
                <a:latin typeface="Calibri"/>
                <a:ea typeface="Calibri"/>
                <a:cs typeface="Calibri"/>
                <a:sym typeface="Calibri"/>
              </a:rPr>
              <a:t>amount for the STD testing. This is often called a split bill.</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075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Cost analysis is an important assessment for all Title X agencies. First and foremost, knowing the cost of providing services is a Title X requirement. </a:t>
            </a:r>
          </a:p>
          <a:p>
            <a:pPr marL="171450" lvl="0" indent="-171450" algn="l" rtl="0">
              <a:spcBef>
                <a:spcPts val="360"/>
              </a:spcBef>
              <a:spcAft>
                <a:spcPts val="0"/>
              </a:spcAft>
              <a:buClr>
                <a:schemeClr val="dk1"/>
              </a:buClr>
              <a:buSzPts val="1200"/>
              <a:buFont typeface="Arial"/>
              <a:buChar char="•"/>
            </a:pPr>
            <a:r>
              <a:rPr lang="en-US" dirty="0"/>
              <a:t>Since costs and utilization change from year to year, agencies  or sites should consider conducting a cost analysis annually. </a:t>
            </a:r>
          </a:p>
          <a:p>
            <a:pPr marL="171450" lvl="0" indent="-171450" algn="l" rtl="0">
              <a:spcBef>
                <a:spcPts val="330"/>
              </a:spcBef>
              <a:spcAft>
                <a:spcPts val="0"/>
              </a:spcAft>
              <a:buClr>
                <a:schemeClr val="dk1"/>
              </a:buClr>
              <a:buSzPts val="1100"/>
              <a:buFont typeface="Arial"/>
              <a:buChar char="•"/>
            </a:pPr>
            <a:r>
              <a:rPr lang="en-US" sz="1200" i="1" dirty="0"/>
              <a:t>(Note: If you as the grantee have a required frequency in your sub-contracts, insert here.)</a:t>
            </a:r>
            <a:endParaRPr lang="en-US" dirty="0"/>
          </a:p>
          <a:p>
            <a:pPr marL="171450" lvl="0" indent="-171450" algn="l" rtl="0">
              <a:spcBef>
                <a:spcPts val="330"/>
              </a:spcBef>
              <a:spcAft>
                <a:spcPts val="0"/>
              </a:spcAft>
              <a:buClr>
                <a:schemeClr val="dk1"/>
              </a:buClr>
              <a:buSzPts val="1100"/>
              <a:buFont typeface="Arial"/>
              <a:buChar char="•"/>
            </a:pPr>
            <a:r>
              <a:rPr lang="en-US" sz="1200" dirty="0"/>
              <a:t>Having a sound rationale and process for determining the cost of services is a Title X requirement. Title X sites or agencies can utilize cost analysis data not only to meet this requirement, but also to inform fee schedule adjustments and to make informed business decisions.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017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As mentioned, cost analysis data can be used to adjust an agency’s fee schedule. This can be done by: </a:t>
            </a:r>
          </a:p>
          <a:p>
            <a:pPr marL="628650" lvl="1" indent="-171450" algn="l" rtl="0">
              <a:spcBef>
                <a:spcPts val="360"/>
              </a:spcBef>
              <a:spcAft>
                <a:spcPts val="0"/>
              </a:spcAft>
              <a:buClr>
                <a:schemeClr val="dk1"/>
              </a:buClr>
              <a:buSzPts val="1200"/>
              <a:buFont typeface="Arial"/>
              <a:buChar char="•"/>
            </a:pPr>
            <a:r>
              <a:rPr lang="en-US" dirty="0"/>
              <a:t>Comparing costs to industry standards</a:t>
            </a:r>
          </a:p>
          <a:p>
            <a:pPr marL="628650" lvl="1" indent="-171450" algn="l" rtl="0">
              <a:spcBef>
                <a:spcPts val="360"/>
              </a:spcBef>
              <a:spcAft>
                <a:spcPts val="0"/>
              </a:spcAft>
              <a:buClr>
                <a:schemeClr val="dk1"/>
              </a:buClr>
              <a:buSzPts val="1200"/>
              <a:buFont typeface="Arial"/>
              <a:buChar char="•"/>
            </a:pPr>
            <a:r>
              <a:rPr lang="en-US" dirty="0"/>
              <a:t>Comparing costs to current fees for each service</a:t>
            </a:r>
          </a:p>
          <a:p>
            <a:pPr marL="628650" lvl="1" indent="-171450" algn="l" rtl="0">
              <a:spcBef>
                <a:spcPts val="360"/>
              </a:spcBef>
              <a:spcAft>
                <a:spcPts val="0"/>
              </a:spcAft>
              <a:buClr>
                <a:schemeClr val="dk1"/>
              </a:buClr>
              <a:buSzPts val="1200"/>
              <a:buFont typeface="Arial"/>
              <a:buChar char="•"/>
            </a:pPr>
            <a:r>
              <a:rPr lang="en-US" dirty="0"/>
              <a:t>Comparing costs and fees to TPP rates</a:t>
            </a:r>
          </a:p>
          <a:p>
            <a:pPr marL="628650" lvl="1" indent="-171450" algn="l" rtl="0">
              <a:spcBef>
                <a:spcPts val="360"/>
              </a:spcBef>
              <a:spcAft>
                <a:spcPts val="0"/>
              </a:spcAft>
              <a:buClr>
                <a:schemeClr val="dk1"/>
              </a:buClr>
              <a:buSzPts val="1200"/>
              <a:buFont typeface="Arial"/>
              <a:buChar char="•"/>
            </a:pPr>
            <a:r>
              <a:rPr lang="en-US" dirty="0"/>
              <a:t>Comparing costs to market rates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350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This example illustrates the impact of a fee adjustment considering a contracted TPP rate for the service.</a:t>
            </a:r>
          </a:p>
          <a:p>
            <a:pPr marL="171450" lvl="0" indent="-171450" algn="l" rtl="0">
              <a:spcBef>
                <a:spcPts val="360"/>
              </a:spcBef>
              <a:spcAft>
                <a:spcPts val="0"/>
              </a:spcAft>
              <a:buClr>
                <a:schemeClr val="dk1"/>
              </a:buClr>
              <a:buSzPts val="1200"/>
              <a:buFont typeface="Arial"/>
              <a:buChar char="•"/>
            </a:pPr>
            <a:r>
              <a:rPr lang="en-US" dirty="0"/>
              <a:t>Three scenarios are presented in the table: </a:t>
            </a:r>
          </a:p>
          <a:p>
            <a:pPr marL="628650" lvl="1" indent="-171450" algn="l" rtl="0">
              <a:spcBef>
                <a:spcPts val="360"/>
              </a:spcBef>
              <a:spcAft>
                <a:spcPts val="0"/>
              </a:spcAft>
              <a:buClr>
                <a:schemeClr val="dk1"/>
              </a:buClr>
              <a:buSzPts val="1200"/>
              <a:buFont typeface="Arial"/>
              <a:buChar char="•"/>
            </a:pPr>
            <a:r>
              <a:rPr lang="en-US" dirty="0"/>
              <a:t>Scenario 1 (row 1)—the current charge/fee is $90</a:t>
            </a:r>
          </a:p>
          <a:p>
            <a:pPr marL="628650" lvl="1" indent="-171450" algn="l" rtl="0">
              <a:spcBef>
                <a:spcPts val="360"/>
              </a:spcBef>
              <a:spcAft>
                <a:spcPts val="0"/>
              </a:spcAft>
              <a:buClr>
                <a:schemeClr val="dk1"/>
              </a:buClr>
              <a:buSzPts val="1200"/>
              <a:buFont typeface="Arial"/>
              <a:buChar char="•"/>
            </a:pPr>
            <a:r>
              <a:rPr lang="en-US" dirty="0"/>
              <a:t>Scenario 2 (row 2)—the proposed charge/fee is $120 </a:t>
            </a:r>
          </a:p>
          <a:p>
            <a:pPr marL="628650" lvl="1" indent="-171450" algn="l" rtl="0">
              <a:spcBef>
                <a:spcPts val="360"/>
              </a:spcBef>
              <a:spcAft>
                <a:spcPts val="0"/>
              </a:spcAft>
              <a:buClr>
                <a:schemeClr val="dk1"/>
              </a:buClr>
              <a:buSzPts val="1200"/>
              <a:buFont typeface="Arial"/>
              <a:buChar char="•"/>
            </a:pPr>
            <a:r>
              <a:rPr lang="en-US" dirty="0"/>
              <a:t>Scenario 3 (row 3) – the current charge/fee is $130 and is higher than the contracted rate ($120)</a:t>
            </a:r>
          </a:p>
          <a:p>
            <a:pPr marL="628650" lvl="1" indent="-171450" algn="l" rtl="0">
              <a:spcBef>
                <a:spcPts val="360"/>
              </a:spcBef>
              <a:spcAft>
                <a:spcPts val="0"/>
              </a:spcAft>
              <a:buClr>
                <a:schemeClr val="dk1"/>
              </a:buClr>
              <a:buSzPts val="1200"/>
              <a:buFont typeface="Arial"/>
              <a:buChar char="•"/>
            </a:pPr>
            <a:r>
              <a:rPr lang="en-US" dirty="0"/>
              <a:t>In all scenarios, the negotiated TPP contracted rate for this particular service is $120 </a:t>
            </a:r>
          </a:p>
          <a:p>
            <a:pPr marL="628650" lvl="1" indent="-171450" algn="l" rtl="0">
              <a:spcBef>
                <a:spcPts val="360"/>
              </a:spcBef>
              <a:spcAft>
                <a:spcPts val="0"/>
              </a:spcAft>
              <a:buClr>
                <a:schemeClr val="dk1"/>
              </a:buClr>
              <a:buSzPts val="1200"/>
              <a:buFont typeface="Arial"/>
              <a:buChar char="•"/>
            </a:pPr>
            <a:r>
              <a:rPr lang="en-US" dirty="0"/>
              <a:t>The example assumes that this particular service is provided 50 times a month.</a:t>
            </a:r>
          </a:p>
          <a:p>
            <a:pPr marL="171450" lvl="0" indent="-9525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endParaRPr lang="en-US" b="1" u="sng" dirty="0"/>
          </a:p>
          <a:p>
            <a:pPr marL="0" lvl="0" indent="0" algn="l" rtl="0">
              <a:spcBef>
                <a:spcPts val="360"/>
              </a:spcBef>
              <a:spcAft>
                <a:spcPts val="0"/>
              </a:spcAft>
              <a:buClr>
                <a:schemeClr val="dk1"/>
              </a:buClr>
              <a:buSzPts val="1200"/>
              <a:buFont typeface="Arial"/>
              <a:buNone/>
            </a:pPr>
            <a:r>
              <a:rPr lang="en-US" b="1" u="sng" dirty="0"/>
              <a:t>Discuss </a:t>
            </a:r>
            <a:endParaRPr lang="en-US" dirty="0"/>
          </a:p>
          <a:p>
            <a:pPr marL="171450" lvl="0" indent="-171450" algn="l" rtl="0">
              <a:spcBef>
                <a:spcPts val="360"/>
              </a:spcBef>
              <a:spcAft>
                <a:spcPts val="0"/>
              </a:spcAft>
              <a:buClr>
                <a:schemeClr val="dk1"/>
              </a:buClr>
              <a:buSzPts val="1200"/>
              <a:buFont typeface="Arial"/>
              <a:buChar char="•"/>
            </a:pPr>
            <a:r>
              <a:rPr lang="en-US" dirty="0"/>
              <a:t>In looking at this table, what jumps out at you?</a:t>
            </a:r>
          </a:p>
          <a:p>
            <a:pPr marL="0" lvl="0" indent="0" algn="l" rtl="0">
              <a:spcBef>
                <a:spcPts val="360"/>
              </a:spcBef>
              <a:spcAft>
                <a:spcPts val="0"/>
              </a:spcAft>
              <a:buNone/>
            </a:pPr>
            <a:endParaRPr lang="en-US" dirty="0"/>
          </a:p>
          <a:p>
            <a:pPr marL="0" lvl="0" indent="0" algn="l" rtl="0">
              <a:spcBef>
                <a:spcPts val="360"/>
              </a:spcBef>
              <a:spcAft>
                <a:spcPts val="0"/>
              </a:spcAft>
              <a:buNone/>
            </a:pPr>
            <a:endParaRPr lang="en-US" dirty="0"/>
          </a:p>
          <a:p>
            <a:pPr marL="0" lvl="0" indent="0" algn="l" rtl="0">
              <a:spcBef>
                <a:spcPts val="360"/>
              </a:spcBef>
              <a:spcAft>
                <a:spcPts val="0"/>
              </a:spcAft>
              <a:buNone/>
            </a:pPr>
            <a:r>
              <a:rPr lang="en-US" b="1" u="sng" dirty="0"/>
              <a:t>Facilitator Notes re Discussion </a:t>
            </a:r>
            <a:endParaRPr lang="en-US" dirty="0"/>
          </a:p>
          <a:p>
            <a:pPr marL="171450" lvl="0" indent="-171450" algn="l" rtl="0">
              <a:spcBef>
                <a:spcPts val="360"/>
              </a:spcBef>
              <a:spcAft>
                <a:spcPts val="0"/>
              </a:spcAft>
              <a:buClr>
                <a:schemeClr val="dk1"/>
              </a:buClr>
              <a:buSzPts val="1200"/>
              <a:buFont typeface="Arial"/>
              <a:buChar char="•"/>
            </a:pPr>
            <a:r>
              <a:rPr lang="en-US" dirty="0"/>
              <a:t>The monthly difference between scenarios 1 and 2 by adjusting the fee/charge is $1,500, which over the course of a year is an $18,000 difference! (</a:t>
            </a:r>
            <a:r>
              <a:rPr lang="en-US" i="1" dirty="0"/>
              <a:t>Note: If participants do not understand yearly difference, walk through this calculation with them—scenario 1: $4500 *12 months = $54,000 and scenario 2: $6000 * 12 months = $72,000. $72,000 - $54,000 = $18,000 annual revenue difference)</a:t>
            </a:r>
            <a:endParaRPr lang="en-US" dirty="0"/>
          </a:p>
          <a:p>
            <a:pPr marL="171450" lvl="0" indent="-171450" algn="l" rtl="0">
              <a:spcBef>
                <a:spcPts val="360"/>
              </a:spcBef>
              <a:spcAft>
                <a:spcPts val="0"/>
              </a:spcAft>
              <a:buClr>
                <a:schemeClr val="dk1"/>
              </a:buClr>
              <a:buSzPts val="1200"/>
              <a:buFont typeface="Arial"/>
              <a:buChar char="•"/>
            </a:pPr>
            <a:r>
              <a:rPr lang="en-US" dirty="0"/>
              <a:t>Reminder: If your agency’s full charge is less than its negotiated rate for a service, the insurance company will pay your agency’s full charge, not the negotiated rate, and you will not be able to capture that additional revenue (difference between the charge and the negotiated TPP rate for the service) that is due contractually.</a:t>
            </a:r>
          </a:p>
          <a:p>
            <a:pPr marL="171450" lvl="0" indent="-171450" algn="l" rtl="0">
              <a:spcBef>
                <a:spcPts val="360"/>
              </a:spcBef>
              <a:spcAft>
                <a:spcPts val="0"/>
              </a:spcAft>
              <a:buClr>
                <a:schemeClr val="dk1"/>
              </a:buClr>
              <a:buSzPts val="1200"/>
              <a:buFont typeface="Arial"/>
              <a:buChar char="•"/>
            </a:pPr>
            <a:r>
              <a:rPr lang="en-US" dirty="0"/>
              <a:t>A second reminder, if your agency’s full charge is more than its negotiated rate for a service such as in scenario 3, the insurance company will pay the negotiated rate. </a:t>
            </a:r>
            <a:endParaRPr lang="en-US" u="sng"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61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360"/>
              </a:spcBef>
              <a:spcAft>
                <a:spcPts val="0"/>
              </a:spcAft>
              <a:buClr>
                <a:schemeClr val="dk1"/>
              </a:buClr>
              <a:buSzPts val="1200"/>
              <a:buFont typeface="Arial"/>
              <a:buChar char="•"/>
            </a:pPr>
            <a:r>
              <a:rPr lang="en-US" dirty="0"/>
              <a:t>Cost analysis data can be used to make informed business decisions. </a:t>
            </a:r>
          </a:p>
          <a:p>
            <a:pPr marL="171450" lvl="0" indent="-171450" algn="l" rtl="0">
              <a:spcBef>
                <a:spcPts val="360"/>
              </a:spcBef>
              <a:spcAft>
                <a:spcPts val="0"/>
              </a:spcAft>
              <a:buClr>
                <a:schemeClr val="dk1"/>
              </a:buClr>
              <a:buSzPts val="1200"/>
              <a:buFont typeface="Arial"/>
              <a:buChar char="•"/>
            </a:pPr>
            <a:r>
              <a:rPr lang="en-US" dirty="0"/>
              <a:t>These actions can include:</a:t>
            </a:r>
          </a:p>
          <a:p>
            <a:pPr marL="628650" lvl="1" indent="-171450" algn="l" rtl="0">
              <a:spcBef>
                <a:spcPts val="360"/>
              </a:spcBef>
              <a:spcAft>
                <a:spcPts val="0"/>
              </a:spcAft>
              <a:buClr>
                <a:schemeClr val="dk1"/>
              </a:buClr>
              <a:buSzPts val="1200"/>
              <a:buFont typeface="Arial"/>
              <a:buChar char="•"/>
            </a:pPr>
            <a:r>
              <a:rPr lang="en-US" dirty="0"/>
              <a:t>Fee adjustments</a:t>
            </a:r>
          </a:p>
          <a:p>
            <a:pPr marL="628650" lvl="1" indent="-171450" algn="l" rtl="0">
              <a:spcBef>
                <a:spcPts val="360"/>
              </a:spcBef>
              <a:spcAft>
                <a:spcPts val="0"/>
              </a:spcAft>
              <a:buClr>
                <a:schemeClr val="dk1"/>
              </a:buClr>
              <a:buSzPts val="1200"/>
              <a:buFont typeface="Arial"/>
              <a:buChar char="•"/>
            </a:pPr>
            <a:r>
              <a:rPr lang="en-US" dirty="0"/>
              <a:t>Slide category/amount adjustments</a:t>
            </a:r>
          </a:p>
          <a:p>
            <a:pPr marL="628650" lvl="1" indent="-171450" algn="l" rtl="0">
              <a:spcBef>
                <a:spcPts val="360"/>
              </a:spcBef>
              <a:spcAft>
                <a:spcPts val="0"/>
              </a:spcAft>
              <a:buClr>
                <a:schemeClr val="dk1"/>
              </a:buClr>
              <a:buSzPts val="1200"/>
              <a:buFont typeface="Arial"/>
              <a:buChar char="•"/>
            </a:pPr>
            <a:r>
              <a:rPr lang="en-US" dirty="0"/>
              <a:t>TPP negotiations</a:t>
            </a:r>
          </a:p>
          <a:p>
            <a:pPr marL="628650" lvl="1" indent="-171450" algn="l" rtl="0">
              <a:spcBef>
                <a:spcPts val="360"/>
              </a:spcBef>
              <a:spcAft>
                <a:spcPts val="0"/>
              </a:spcAft>
              <a:buClr>
                <a:schemeClr val="dk1"/>
              </a:buClr>
              <a:buSzPts val="1200"/>
              <a:buFont typeface="Arial"/>
              <a:buChar char="•"/>
            </a:pPr>
            <a:r>
              <a:rPr lang="en-US" dirty="0"/>
              <a:t>Adding services</a:t>
            </a:r>
          </a:p>
          <a:p>
            <a:pPr marL="628650" lvl="1" indent="-171450" algn="l" rtl="0">
              <a:spcBef>
                <a:spcPts val="360"/>
              </a:spcBef>
              <a:spcAft>
                <a:spcPts val="0"/>
              </a:spcAft>
              <a:buClr>
                <a:schemeClr val="dk1"/>
              </a:buClr>
              <a:buSzPts val="1200"/>
              <a:buFont typeface="Arial"/>
              <a:buChar char="•"/>
            </a:pPr>
            <a:r>
              <a:rPr lang="en-US" dirty="0"/>
              <a:t>Eliminating services</a:t>
            </a:r>
          </a:p>
          <a:p>
            <a:pPr marL="628650" lvl="1" indent="-171450" algn="l" rtl="0">
              <a:spcBef>
                <a:spcPts val="360"/>
              </a:spcBef>
              <a:spcAft>
                <a:spcPts val="0"/>
              </a:spcAft>
              <a:buClr>
                <a:schemeClr val="dk1"/>
              </a:buClr>
              <a:buSzPts val="1200"/>
              <a:buFont typeface="Arial"/>
              <a:buChar char="•"/>
            </a:pPr>
            <a:r>
              <a:rPr lang="en-US" dirty="0"/>
              <a:t>Cost containment measures</a:t>
            </a:r>
          </a:p>
          <a:p>
            <a:pPr marL="628650" lvl="1" indent="-171450" algn="l" rtl="0">
              <a:spcBef>
                <a:spcPts val="360"/>
              </a:spcBef>
              <a:spcAft>
                <a:spcPts val="0"/>
              </a:spcAft>
              <a:buClr>
                <a:schemeClr val="dk1"/>
              </a:buClr>
              <a:buSzPts val="1200"/>
              <a:buFont typeface="Arial"/>
              <a:buChar char="•"/>
            </a:pPr>
            <a:r>
              <a:rPr lang="en-US" dirty="0"/>
              <a:t>Improving productivity (utilization) and more</a:t>
            </a:r>
          </a:p>
          <a:p>
            <a:pPr marL="0" lvl="0" indent="0" algn="l" rtl="0">
              <a:spcBef>
                <a:spcPts val="36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28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360"/>
              </a:spcBef>
              <a:spcAft>
                <a:spcPts val="0"/>
              </a:spcAft>
              <a:buClr>
                <a:schemeClr val="dk1"/>
              </a:buClr>
              <a:buSzPts val="1200"/>
              <a:buFont typeface="Arial"/>
              <a:buChar char="•"/>
            </a:pPr>
            <a:r>
              <a:rPr lang="en-US" dirty="0"/>
              <a:t>The Family Planning National Training Center </a:t>
            </a:r>
            <a:r>
              <a:rPr lang="en-US" b="0" dirty="0"/>
              <a:t>has many</a:t>
            </a:r>
            <a:r>
              <a:rPr lang="en-US" b="0" baseline="0" dirty="0"/>
              <a:t> cost analysis resources to support you in meeting </a:t>
            </a:r>
            <a:r>
              <a:rPr lang="en-US" b="0" dirty="0"/>
              <a:t>this requirement. </a:t>
            </a:r>
          </a:p>
          <a:p>
            <a:pPr marL="171450" lvl="0" indent="-171450" algn="l" rtl="0">
              <a:spcBef>
                <a:spcPts val="360"/>
              </a:spcBef>
              <a:spcAft>
                <a:spcPts val="0"/>
              </a:spcAft>
              <a:buClr>
                <a:schemeClr val="dk1"/>
              </a:buClr>
              <a:buSzPts val="1200"/>
              <a:buFont typeface="Arial"/>
              <a:buChar char="•"/>
            </a:pPr>
            <a:r>
              <a:rPr lang="en-US" b="0" dirty="0"/>
              <a:t>There</a:t>
            </a:r>
            <a:r>
              <a:rPr lang="en-US" b="0" baseline="0" dirty="0"/>
              <a:t> are 15 resources available when you search for “cost analysis.” The cost analysis eLearning course is a great place to start if you are new to this topic. </a:t>
            </a:r>
            <a:endParaRPr lang="en-US" b="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435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0"/>
              </a:spcBef>
              <a:spcAft>
                <a:spcPts val="0"/>
              </a:spcAft>
              <a:buClr>
                <a:schemeClr val="dk1"/>
              </a:buClr>
              <a:buSzPts val="1200"/>
              <a:buFont typeface="Arial"/>
              <a:buChar char="•"/>
            </a:pPr>
            <a:r>
              <a:rPr lang="en-US" dirty="0"/>
              <a:t>Billing the correct payer and optimal amount is the first best practice recommendation outlined in the Financial Management Change Package, which was developed by the Family Planning National Training Center.</a:t>
            </a:r>
          </a:p>
          <a:p>
            <a:pPr marL="171450" lvl="0" indent="-171450" algn="l" rtl="0">
              <a:spcBef>
                <a:spcPts val="0"/>
              </a:spcBef>
              <a:spcAft>
                <a:spcPts val="0"/>
              </a:spcAft>
              <a:buClr>
                <a:schemeClr val="dk1"/>
              </a:buClr>
              <a:buSzPts val="1200"/>
              <a:buFont typeface="Arial"/>
              <a:buChar char="•"/>
            </a:pPr>
            <a:r>
              <a:rPr lang="en-US" dirty="0"/>
              <a:t>The </a:t>
            </a:r>
            <a:r>
              <a:rPr lang="en-US" i="1" dirty="0"/>
              <a:t>Financial Management Change Package</a:t>
            </a:r>
            <a:r>
              <a:rPr lang="en-US" dirty="0"/>
              <a:t>, which is an overview of best practice recommendations and strategies, draws from the literature and most current practice guidelines to improve financial management practices and factors that have an impact on organizational financial health.</a:t>
            </a:r>
          </a:p>
          <a:p>
            <a:pPr marL="171450" lvl="0" indent="-171450" algn="l" rtl="0">
              <a:spcBef>
                <a:spcPts val="0"/>
              </a:spcBef>
              <a:spcAft>
                <a:spcPts val="0"/>
              </a:spcAft>
              <a:buClr>
                <a:schemeClr val="dk1"/>
              </a:buClr>
              <a:buSzPts val="1200"/>
              <a:buFont typeface="Arial"/>
              <a:buChar char="•"/>
            </a:pPr>
            <a:r>
              <a:rPr lang="en-US" dirty="0"/>
              <a:t>The other two best practices in the Financial Management Change Package are: </a:t>
            </a:r>
          </a:p>
          <a:p>
            <a:pPr marL="628650" lvl="1" indent="-171450" algn="l" rtl="0">
              <a:spcBef>
                <a:spcPts val="0"/>
              </a:spcBef>
              <a:spcAft>
                <a:spcPts val="0"/>
              </a:spcAft>
              <a:buClr>
                <a:schemeClr val="dk1"/>
              </a:buClr>
              <a:buSzPts val="1200"/>
              <a:buFont typeface="Arial"/>
              <a:buChar char="•"/>
            </a:pPr>
            <a:r>
              <a:rPr lang="en-US" dirty="0"/>
              <a:t>BP 2: Monitor and manage client fee collections</a:t>
            </a:r>
          </a:p>
          <a:p>
            <a:pPr marL="628650" lvl="1" indent="-171450" algn="l" rtl="0">
              <a:spcBef>
                <a:spcPts val="0"/>
              </a:spcBef>
              <a:spcAft>
                <a:spcPts val="0"/>
              </a:spcAft>
              <a:buClr>
                <a:schemeClr val="dk1"/>
              </a:buClr>
              <a:buSzPts val="1200"/>
              <a:buFont typeface="Arial"/>
              <a:buChar char="•"/>
            </a:pPr>
            <a:r>
              <a:rPr lang="en-US" dirty="0"/>
              <a:t>BP 3: Monitor and manage payments from third-party payers (TPPs) </a:t>
            </a:r>
          </a:p>
          <a:p>
            <a:pPr marL="171450" lvl="0" indent="-171450" algn="l" rtl="0">
              <a:spcBef>
                <a:spcPts val="0"/>
              </a:spcBef>
              <a:spcAft>
                <a:spcPts val="0"/>
              </a:spcAft>
              <a:buClr>
                <a:schemeClr val="dk1"/>
              </a:buClr>
              <a:buSzPts val="1200"/>
              <a:buFont typeface="Arial"/>
              <a:buChar char="•"/>
            </a:pPr>
            <a:r>
              <a:rPr lang="en-US" dirty="0"/>
              <a:t>In order to increase revenue, it’s important to consider all three best practices and utilize a comprehensive approach that addresses each. We strongly encourage you to refer to the </a:t>
            </a:r>
            <a:r>
              <a:rPr lang="en-US" i="1" dirty="0"/>
              <a:t>Financial Management Change Package</a:t>
            </a:r>
            <a:r>
              <a:rPr lang="en-US" dirty="0"/>
              <a:t> for more ideas about strategies and successes. It can be found on the FPNTC website.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3052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360"/>
              </a:spcBef>
              <a:spcAft>
                <a:spcPts val="0"/>
              </a:spcAft>
              <a:buClr>
                <a:schemeClr val="dk1"/>
              </a:buClr>
              <a:buSzPts val="1200"/>
              <a:buFont typeface="Arial"/>
              <a:buChar char="•"/>
            </a:pPr>
            <a:r>
              <a:rPr lang="en-US" dirty="0"/>
              <a:t>During the scheduling process, communicate to your clients what your agency’s policies are on: payment at time of visit, bringing insurance card to visit, which payment methods are accepted, proof of income needed at time of visit, past due balances, etc. While it is important to have and communicate policies on proof of income to clients, remember: a client’s inability to prove income should not be a barrier to receiving services. </a:t>
            </a:r>
          </a:p>
          <a:p>
            <a:pPr marL="171450" lvl="0" indent="-171450" algn="l" rtl="0">
              <a:spcBef>
                <a:spcPts val="360"/>
              </a:spcBef>
              <a:spcAft>
                <a:spcPts val="0"/>
              </a:spcAft>
              <a:buClr>
                <a:schemeClr val="dk1"/>
              </a:buClr>
              <a:buSzPts val="1200"/>
              <a:buFont typeface="Arial"/>
              <a:buChar char="•"/>
            </a:pPr>
            <a:r>
              <a:rPr lang="en-US" dirty="0"/>
              <a:t>Other front-end processes to focus on include: gathering accurate client information (demographic information, insurance coverage, etc.) and authorization process for any services that require prior-authorization by TPPs  </a:t>
            </a:r>
          </a:p>
          <a:p>
            <a:pPr marL="171450" lvl="0" indent="-171450" algn="l" rtl="0">
              <a:spcBef>
                <a:spcPts val="360"/>
              </a:spcBef>
              <a:spcAft>
                <a:spcPts val="0"/>
              </a:spcAft>
              <a:buClr>
                <a:schemeClr val="dk1"/>
              </a:buClr>
              <a:buSzPts val="1200"/>
              <a:buFont typeface="Arial"/>
              <a:buChar char="•"/>
            </a:pPr>
            <a:r>
              <a:rPr lang="en-US" dirty="0"/>
              <a:t>While these strategies are important, remember family planning services should be provided regardless of a client's ability to pay.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7759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Training is needed to ensure accurate implementation of policies and procedures. Observe staff and provide feedback. Bad habits can develop, so consider doing this periodically.</a:t>
            </a:r>
          </a:p>
          <a:p>
            <a:pPr marL="171450" lvl="0" indent="-171450" algn="l" rtl="0">
              <a:spcBef>
                <a:spcPts val="360"/>
              </a:spcBef>
              <a:spcAft>
                <a:spcPts val="0"/>
              </a:spcAft>
              <a:buClr>
                <a:schemeClr val="dk1"/>
              </a:buClr>
              <a:buSzPts val="1200"/>
              <a:buFont typeface="Arial"/>
              <a:buChar char="•"/>
            </a:pPr>
            <a:r>
              <a:rPr lang="en-US" dirty="0"/>
              <a:t>Training can include focusing efforts on documentation and coding with your clinical team. </a:t>
            </a:r>
          </a:p>
          <a:p>
            <a:pPr marL="171450" lvl="0" indent="-171450" algn="l" rtl="0">
              <a:spcBef>
                <a:spcPts val="360"/>
              </a:spcBef>
              <a:spcAft>
                <a:spcPts val="0"/>
              </a:spcAft>
              <a:buClr>
                <a:schemeClr val="dk1"/>
              </a:buClr>
              <a:buSzPts val="1200"/>
              <a:buFont typeface="Arial"/>
              <a:buChar char="•"/>
            </a:pPr>
            <a:r>
              <a:rPr lang="en-US" dirty="0"/>
              <a:t>Training can also support front desk staff to implement your agency’s policies and procedures accurately. </a:t>
            </a:r>
          </a:p>
          <a:p>
            <a:pPr marL="171450" lvl="0" indent="-171450" algn="l" rtl="0">
              <a:spcBef>
                <a:spcPts val="360"/>
              </a:spcBef>
              <a:spcAft>
                <a:spcPts val="0"/>
              </a:spcAft>
              <a:buClr>
                <a:schemeClr val="dk1"/>
              </a:buClr>
              <a:buSzPts val="1200"/>
              <a:buFont typeface="Arial"/>
              <a:buChar char="•"/>
            </a:pPr>
            <a:r>
              <a:rPr lang="en-US" dirty="0"/>
              <a:t>Often, policy and procedure books are handed out for review. Certain elements may be missed or misinterpreted. As a suggestion, review policies and procedures in person and allow for dialogue/questions with staff. One strategy to utilize in training staff is observation. Do staff behaviors or actions match your agency’s policies? You can use observation and monitoring of indicators as a way to identify when more training is necessary. </a:t>
            </a:r>
          </a:p>
          <a:p>
            <a:pPr marL="171450" lvl="0" indent="-9525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r>
              <a:rPr lang="en-US" b="1" u="sng" dirty="0"/>
              <a:t>Discuss</a:t>
            </a:r>
            <a:endParaRPr lang="en-US" dirty="0"/>
          </a:p>
          <a:p>
            <a:pPr marL="171450" lvl="0" indent="-171450" algn="l" rtl="0">
              <a:spcBef>
                <a:spcPts val="360"/>
              </a:spcBef>
              <a:spcAft>
                <a:spcPts val="0"/>
              </a:spcAft>
              <a:buClr>
                <a:schemeClr val="dk1"/>
              </a:buClr>
              <a:buSzPts val="1200"/>
              <a:buFont typeface="Arial"/>
              <a:buChar char="•"/>
            </a:pPr>
            <a:r>
              <a:rPr lang="en-US" dirty="0"/>
              <a:t>How often are your agency’s policies reviewed/updated?</a:t>
            </a:r>
          </a:p>
          <a:p>
            <a:pPr marL="171450" lvl="0" indent="-171450" algn="l" rtl="0">
              <a:spcBef>
                <a:spcPts val="360"/>
              </a:spcBef>
              <a:spcAft>
                <a:spcPts val="0"/>
              </a:spcAft>
              <a:buClr>
                <a:schemeClr val="dk1"/>
              </a:buClr>
              <a:buSzPts val="1200"/>
              <a:buFont typeface="Arial"/>
              <a:buChar char="•"/>
            </a:pPr>
            <a:r>
              <a:rPr lang="en-US" dirty="0"/>
              <a:t>When and how are new staff trained on the policies?</a:t>
            </a:r>
          </a:p>
          <a:p>
            <a:pPr marL="171450" lvl="0" indent="-171450" algn="l" rtl="0">
              <a:spcBef>
                <a:spcPts val="360"/>
              </a:spcBef>
              <a:spcAft>
                <a:spcPts val="0"/>
              </a:spcAft>
              <a:buClr>
                <a:schemeClr val="dk1"/>
              </a:buClr>
              <a:buSzPts val="1200"/>
              <a:buFont typeface="Arial"/>
              <a:buChar char="•"/>
            </a:pPr>
            <a:r>
              <a:rPr lang="en-US" dirty="0"/>
              <a:t>When and how are staff notified of changes to the policies? Are there opportunities for staff to discuss these changes?</a:t>
            </a:r>
          </a:p>
          <a:p>
            <a:pPr marL="171450" lvl="0" indent="-171450" algn="l" rtl="0">
              <a:spcBef>
                <a:spcPts val="360"/>
              </a:spcBef>
              <a:spcAft>
                <a:spcPts val="0"/>
              </a:spcAft>
              <a:buClr>
                <a:schemeClr val="dk1"/>
              </a:buClr>
              <a:buSzPts val="1200"/>
              <a:buFont typeface="Arial"/>
              <a:buChar char="•"/>
            </a:pPr>
            <a:r>
              <a:rPr lang="en-US" dirty="0"/>
              <a:t>Is there a mechanism in place for staff to provide feedback on the policies and procedures? If there are barriers or challenges related to implementing a policy or procedure, how is management informed?</a:t>
            </a:r>
          </a:p>
          <a:p>
            <a:pPr marL="171450" lvl="0" indent="-95250" algn="l" rtl="0">
              <a:spcBef>
                <a:spcPts val="360"/>
              </a:spcBef>
              <a:spcAft>
                <a:spcPts val="0"/>
              </a:spcAft>
              <a:buClr>
                <a:schemeClr val="dk1"/>
              </a:buClr>
              <a:buSzPts val="1200"/>
              <a:buFont typeface="Arial"/>
              <a:buNone/>
            </a:pPr>
            <a:endParaRPr lang="en-US" b="1" dirty="0"/>
          </a:p>
          <a:p>
            <a:pPr marL="0" lvl="0" indent="0" algn="l" rtl="0">
              <a:spcBef>
                <a:spcPts val="360"/>
              </a:spcBef>
              <a:spcAft>
                <a:spcPts val="0"/>
              </a:spcAft>
              <a:buClr>
                <a:schemeClr val="dk1"/>
              </a:buClr>
              <a:buSzPts val="1200"/>
              <a:buFont typeface="Arial"/>
              <a:buNone/>
            </a:pP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861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360"/>
              </a:spcBef>
              <a:spcAft>
                <a:spcPts val="0"/>
              </a:spcAft>
              <a:buClr>
                <a:schemeClr val="dk1"/>
              </a:buClr>
              <a:buSzPts val="1200"/>
              <a:buFont typeface="Arial"/>
              <a:buChar char="•"/>
            </a:pPr>
            <a:r>
              <a:rPr lang="en-US" dirty="0"/>
              <a:t>The Family Planning National Training Center </a:t>
            </a:r>
            <a:r>
              <a:rPr lang="en-US" b="0" dirty="0"/>
              <a:t>has over 38</a:t>
            </a:r>
            <a:r>
              <a:rPr lang="en-US" b="0" baseline="0" dirty="0"/>
              <a:t> resources to support your coding and d</a:t>
            </a:r>
            <a:r>
              <a:rPr lang="en-US" b="0" dirty="0"/>
              <a:t>ocumentation</a:t>
            </a:r>
            <a:r>
              <a:rPr lang="en-US" b="0" baseline="0" dirty="0"/>
              <a:t>. The three-part </a:t>
            </a:r>
            <a:r>
              <a:rPr lang="en-US" b="0" i="1" baseline="0" dirty="0"/>
              <a:t>Coding in the Reproductive Health Care Environment </a:t>
            </a:r>
            <a:r>
              <a:rPr lang="en-US" b="0" i="0" baseline="0" dirty="0"/>
              <a:t>module is a great place to start!</a:t>
            </a:r>
            <a:endParaRPr lang="en-US" b="0" baseline="0" dirty="0"/>
          </a:p>
          <a:p>
            <a:pPr marL="171450" lvl="0" indent="-171450" algn="l" rtl="0">
              <a:spcBef>
                <a:spcPts val="360"/>
              </a:spcBef>
              <a:spcAft>
                <a:spcPts val="0"/>
              </a:spcAft>
              <a:buClr>
                <a:schemeClr val="dk1"/>
              </a:buClr>
              <a:buSzPts val="1200"/>
              <a:buFont typeface="Arial"/>
              <a:buChar char="•"/>
            </a:pPr>
            <a:r>
              <a:rPr lang="en-US" b="0" dirty="0"/>
              <a:t>The National Family Planning &amp; Reproductive</a:t>
            </a:r>
            <a:r>
              <a:rPr lang="en-US" dirty="0"/>
              <a:t> Health Association has several resources that also support coding and documentation. These revenue cycle management and coding-specific resources are restricted to NFPRHA dues-paying members and require a log-in.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531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Let’s work through a scenario together. I’m going to read aloud what’s on the screen, and then let’s have a discussion. </a:t>
            </a:r>
          </a:p>
          <a:p>
            <a:pPr marL="0" lvl="0" indent="0" algn="l" rtl="0">
              <a:spcBef>
                <a:spcPts val="360"/>
              </a:spcBef>
              <a:spcAft>
                <a:spcPts val="0"/>
              </a:spcAft>
              <a:buClr>
                <a:schemeClr val="dk1"/>
              </a:buClr>
              <a:buSzPts val="1200"/>
              <a:buFont typeface="Arial"/>
              <a:buNone/>
            </a:pPr>
            <a:endParaRPr lang="en-US" b="1" dirty="0"/>
          </a:p>
          <a:p>
            <a:pPr marL="0" lvl="0" indent="0" algn="l" rtl="0">
              <a:spcBef>
                <a:spcPts val="360"/>
              </a:spcBef>
              <a:spcAft>
                <a:spcPts val="0"/>
              </a:spcAft>
              <a:buClr>
                <a:schemeClr val="dk1"/>
              </a:buClr>
              <a:buSzPts val="1200"/>
              <a:buFont typeface="Arial"/>
              <a:buNone/>
            </a:pPr>
            <a:endParaRPr lang="en-US" b="1" dirty="0"/>
          </a:p>
          <a:p>
            <a:pPr marL="0" lvl="0" indent="0" algn="l" rtl="0">
              <a:spcBef>
                <a:spcPts val="360"/>
              </a:spcBef>
              <a:spcAft>
                <a:spcPts val="0"/>
              </a:spcAft>
              <a:buClr>
                <a:schemeClr val="dk1"/>
              </a:buClr>
              <a:buSzPts val="1200"/>
              <a:buFont typeface="Arial"/>
              <a:buNone/>
            </a:pPr>
            <a:r>
              <a:rPr lang="en-US" b="1" u="sng" dirty="0"/>
              <a:t>Discuss</a:t>
            </a:r>
            <a:endParaRPr lang="en-US" dirty="0"/>
          </a:p>
          <a:p>
            <a:pPr marL="171450" lvl="0" indent="-171450" algn="l" rtl="0">
              <a:spcBef>
                <a:spcPts val="360"/>
              </a:spcBef>
              <a:spcAft>
                <a:spcPts val="0"/>
              </a:spcAft>
              <a:buClr>
                <a:schemeClr val="dk1"/>
              </a:buClr>
              <a:buSzPts val="1200"/>
              <a:buFont typeface="Arial"/>
              <a:buChar char="•"/>
            </a:pPr>
            <a:r>
              <a:rPr lang="en-US" dirty="0"/>
              <a:t>What is a small change you can make, and how can you measure improvement?</a:t>
            </a:r>
          </a:p>
          <a:p>
            <a:pPr marL="0" lvl="0" indent="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r>
              <a:rPr lang="en-US" b="1" u="sng" dirty="0"/>
              <a:t>Suggestions/Potential Answers</a:t>
            </a:r>
            <a:endParaRPr lang="en-US" dirty="0"/>
          </a:p>
          <a:p>
            <a:pPr marL="171450" lvl="0" indent="-171450" algn="l" rtl="0">
              <a:spcBef>
                <a:spcPts val="360"/>
              </a:spcBef>
              <a:spcAft>
                <a:spcPts val="0"/>
              </a:spcAft>
              <a:buClr>
                <a:schemeClr val="dk1"/>
              </a:buClr>
              <a:buSzPts val="1200"/>
              <a:buFont typeface="Arial"/>
              <a:buChar char="•"/>
            </a:pPr>
            <a:r>
              <a:rPr lang="en-US" dirty="0"/>
              <a:t>Observe front-desk staff performing family size and income information gathering during the registration process.</a:t>
            </a:r>
          </a:p>
          <a:p>
            <a:pPr marL="171450" lvl="0" indent="-171450" algn="l" rtl="0">
              <a:spcBef>
                <a:spcPts val="360"/>
              </a:spcBef>
              <a:spcAft>
                <a:spcPts val="0"/>
              </a:spcAft>
              <a:buClr>
                <a:schemeClr val="dk1"/>
              </a:buClr>
              <a:buSzPts val="1200"/>
              <a:buFont typeface="Arial"/>
              <a:buChar char="•"/>
            </a:pPr>
            <a:r>
              <a:rPr lang="en-US" dirty="0"/>
              <a:t>Ask front-desk staff specific questions about how they handle the income information gathering, such as questions they ask clients at scheduling and at check-in.</a:t>
            </a:r>
          </a:p>
          <a:p>
            <a:pPr marL="171450" lvl="0" indent="-171450" algn="l" rtl="0">
              <a:spcBef>
                <a:spcPts val="360"/>
              </a:spcBef>
              <a:spcAft>
                <a:spcPts val="0"/>
              </a:spcAft>
              <a:buClr>
                <a:schemeClr val="dk1"/>
              </a:buClr>
              <a:buSzPts val="1200"/>
              <a:buFont typeface="Arial"/>
              <a:buChar char="•"/>
            </a:pPr>
            <a:r>
              <a:rPr lang="en-US" dirty="0"/>
              <a:t>Review/update family size and income-gathering tool.</a:t>
            </a:r>
          </a:p>
          <a:p>
            <a:pPr marL="171450" lvl="0" indent="-171450" algn="l" rtl="0">
              <a:spcBef>
                <a:spcPts val="360"/>
              </a:spcBef>
              <a:spcAft>
                <a:spcPts val="0"/>
              </a:spcAft>
              <a:buClr>
                <a:schemeClr val="dk1"/>
              </a:buClr>
              <a:buSzPts val="1200"/>
              <a:buFont typeface="Arial"/>
              <a:buChar char="•"/>
            </a:pPr>
            <a:r>
              <a:rPr lang="en-US" dirty="0"/>
              <a:t>Review/update your agency’s policy on income-gathering procedures.</a:t>
            </a:r>
          </a:p>
          <a:p>
            <a:pPr marL="171450" lvl="0" indent="-171450" algn="l" rtl="0">
              <a:spcBef>
                <a:spcPts val="360"/>
              </a:spcBef>
              <a:spcAft>
                <a:spcPts val="0"/>
              </a:spcAft>
              <a:buClr>
                <a:schemeClr val="dk1"/>
              </a:buClr>
              <a:buSzPts val="1200"/>
              <a:buFont typeface="Arial"/>
              <a:buChar char="•"/>
            </a:pPr>
            <a:r>
              <a:rPr lang="en-US" dirty="0"/>
              <a:t>Share data with staff and involve them in identifying issues and potential solutions.</a:t>
            </a:r>
          </a:p>
          <a:p>
            <a:pPr marL="171450" lvl="0" indent="-171450" algn="l" rtl="0">
              <a:spcBef>
                <a:spcPts val="360"/>
              </a:spcBef>
              <a:spcAft>
                <a:spcPts val="0"/>
              </a:spcAft>
              <a:buClr>
                <a:schemeClr val="dk1"/>
              </a:buClr>
              <a:buSzPts val="1200"/>
              <a:buFont typeface="Arial"/>
              <a:buChar char="•"/>
            </a:pPr>
            <a:r>
              <a:rPr lang="en-US" dirty="0"/>
              <a:t>Train and observe staff implementing updated policies and procedures.</a:t>
            </a:r>
          </a:p>
          <a:p>
            <a:pPr marL="171450" lvl="0" indent="-171450" algn="l" rtl="0">
              <a:spcBef>
                <a:spcPts val="360"/>
              </a:spcBef>
              <a:spcAft>
                <a:spcPts val="0"/>
              </a:spcAft>
              <a:buClr>
                <a:schemeClr val="dk1"/>
              </a:buClr>
              <a:buSzPts val="1200"/>
              <a:buFont typeface="Arial"/>
              <a:buChar char="•"/>
            </a:pPr>
            <a:r>
              <a:rPr lang="en-US" dirty="0"/>
              <a:t>Measure number and percentage of clients and/or visits in each discount category monthly to monitor. Share this information with staff.</a:t>
            </a:r>
          </a:p>
          <a:p>
            <a:pPr marL="171450" lvl="0" indent="-95250" algn="l" rtl="0">
              <a:spcBef>
                <a:spcPts val="360"/>
              </a:spcBef>
              <a:spcAft>
                <a:spcPts val="0"/>
              </a:spcAft>
              <a:buClr>
                <a:schemeClr val="dk1"/>
              </a:buClr>
              <a:buSzPts val="1200"/>
              <a:buFont typeface="Arial"/>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189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Now let’s look at a success story from the field. We know it can be valuable to see how other Title X sites are implementing these best practice recommendations.</a:t>
            </a:r>
          </a:p>
          <a:p>
            <a:pPr marL="171450" lvl="0" indent="-171450" algn="l" rtl="0">
              <a:spcBef>
                <a:spcPts val="360"/>
              </a:spcBef>
              <a:spcAft>
                <a:spcPts val="0"/>
              </a:spcAft>
              <a:buClr>
                <a:schemeClr val="dk1"/>
              </a:buClr>
              <a:buSzPts val="1200"/>
              <a:buFont typeface="Arial"/>
              <a:buChar char="•"/>
            </a:pPr>
            <a:r>
              <a:rPr lang="en-US" dirty="0"/>
              <a:t>I’m going to read the scenario/success story on the slide and walk you through each action taken:</a:t>
            </a:r>
          </a:p>
          <a:p>
            <a:pPr marL="457200" lvl="1" indent="-76200" algn="l" rtl="0">
              <a:spcBef>
                <a:spcPts val="360"/>
              </a:spcBef>
              <a:spcAft>
                <a:spcPts val="0"/>
              </a:spcAft>
              <a:buClr>
                <a:schemeClr val="dk1"/>
              </a:buClr>
              <a:buSzPts val="1200"/>
              <a:buFont typeface="Arial"/>
              <a:buChar char="•"/>
            </a:pPr>
            <a:r>
              <a:rPr lang="en-US" dirty="0"/>
              <a:t> Grantee staff focused on the application process with one site in its network</a:t>
            </a:r>
          </a:p>
          <a:p>
            <a:pPr marL="914400" lvl="2" indent="-76200" algn="l" rtl="0">
              <a:spcBef>
                <a:spcPts val="360"/>
              </a:spcBef>
              <a:spcAft>
                <a:spcPts val="0"/>
              </a:spcAft>
              <a:buClr>
                <a:schemeClr val="dk1"/>
              </a:buClr>
              <a:buSzPts val="1200"/>
              <a:buFont typeface="Arial"/>
              <a:buChar char="•"/>
            </a:pPr>
            <a:r>
              <a:rPr lang="en-US" dirty="0"/>
              <a:t> Specifically, grantee staff set a goal of increasing the number of clients in their Medicaid waiver program by 4%</a:t>
            </a:r>
          </a:p>
          <a:p>
            <a:pPr marL="457200" lvl="1" indent="-76200" algn="l" rtl="0">
              <a:spcBef>
                <a:spcPts val="360"/>
              </a:spcBef>
              <a:spcAft>
                <a:spcPts val="0"/>
              </a:spcAft>
              <a:buClr>
                <a:schemeClr val="dk1"/>
              </a:buClr>
              <a:buSzPts val="1200"/>
              <a:buFont typeface="Arial"/>
              <a:buChar char="•"/>
            </a:pPr>
            <a:r>
              <a:rPr lang="en-US" dirty="0"/>
              <a:t> They analyzed the application error data to identify reasons for errors</a:t>
            </a:r>
          </a:p>
          <a:p>
            <a:pPr marL="457200" lvl="1" indent="-76200" algn="l" rtl="0">
              <a:spcBef>
                <a:spcPts val="360"/>
              </a:spcBef>
              <a:spcAft>
                <a:spcPts val="0"/>
              </a:spcAft>
              <a:buClr>
                <a:schemeClr val="dk1"/>
              </a:buClr>
              <a:buSzPts val="1200"/>
              <a:buFont typeface="Arial"/>
              <a:buChar char="•"/>
            </a:pPr>
            <a:r>
              <a:rPr lang="en-US" dirty="0"/>
              <a:t> Based on the error types of errors they identified, they developed  a detailed process and flow chart for application completion, and shared it with the site </a:t>
            </a:r>
          </a:p>
          <a:p>
            <a:pPr marL="457200" lvl="1" indent="-76200" algn="l" rtl="0">
              <a:spcBef>
                <a:spcPts val="360"/>
              </a:spcBef>
              <a:spcAft>
                <a:spcPts val="0"/>
              </a:spcAft>
              <a:buClr>
                <a:schemeClr val="dk1"/>
              </a:buClr>
              <a:buSzPts val="1200"/>
              <a:buFont typeface="Arial"/>
              <a:buChar char="•"/>
            </a:pPr>
            <a:r>
              <a:rPr lang="en-US" dirty="0"/>
              <a:t> The grantee incorporated site feedback</a:t>
            </a:r>
          </a:p>
          <a:p>
            <a:pPr marL="457200" lvl="1" indent="-76200" algn="l" rtl="0">
              <a:spcBef>
                <a:spcPts val="360"/>
              </a:spcBef>
              <a:spcAft>
                <a:spcPts val="0"/>
              </a:spcAft>
              <a:buClr>
                <a:schemeClr val="dk1"/>
              </a:buClr>
              <a:buSzPts val="1200"/>
              <a:buFont typeface="Arial"/>
              <a:buChar char="•"/>
            </a:pPr>
            <a:r>
              <a:rPr lang="en-US" dirty="0"/>
              <a:t> Training on the tools was conducted statewide, regionally, and individually at sites  </a:t>
            </a:r>
          </a:p>
          <a:p>
            <a:pPr marL="457200" lvl="1" indent="0" algn="l" rtl="0">
              <a:spcBef>
                <a:spcPts val="360"/>
              </a:spcBef>
              <a:spcAft>
                <a:spcPts val="0"/>
              </a:spcAft>
              <a:buClr>
                <a:schemeClr val="dk1"/>
              </a:buClr>
              <a:buSzPts val="1200"/>
              <a:buFont typeface="Arial"/>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0187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Now let’s talk about the results:</a:t>
            </a:r>
          </a:p>
          <a:p>
            <a:pPr marL="628650" lvl="1" indent="-171450" algn="l" rtl="0">
              <a:spcBef>
                <a:spcPts val="360"/>
              </a:spcBef>
              <a:spcAft>
                <a:spcPts val="0"/>
              </a:spcAft>
              <a:buClr>
                <a:schemeClr val="accent6"/>
              </a:buClr>
              <a:buSzPts val="1200"/>
              <a:buFont typeface="Arial"/>
              <a:buChar char="•"/>
            </a:pPr>
            <a:r>
              <a:rPr lang="en-US" dirty="0">
                <a:solidFill>
                  <a:schemeClr val="accent6"/>
                </a:solidFill>
              </a:rPr>
              <a:t>At the end of the QI initiative, the Medicaid application approvals increased by 10%. Statewide error rates decreased by 38%.  </a:t>
            </a:r>
            <a:endParaRPr lang="en-US" dirty="0"/>
          </a:p>
          <a:p>
            <a:pPr marL="171450" lvl="0" indent="-171450" algn="l" rtl="0">
              <a:spcBef>
                <a:spcPts val="360"/>
              </a:spcBef>
              <a:spcAft>
                <a:spcPts val="0"/>
              </a:spcAft>
              <a:buClr>
                <a:schemeClr val="dk1"/>
              </a:buClr>
              <a:buSzPts val="1200"/>
              <a:buFont typeface="Arial"/>
              <a:buChar char="•"/>
            </a:pPr>
            <a:r>
              <a:rPr lang="en-US" dirty="0"/>
              <a:t>The key points and lessons learned may be familiar to you: </a:t>
            </a:r>
          </a:p>
          <a:p>
            <a:pPr marL="628650" lvl="1" indent="-171450" algn="l" rtl="0">
              <a:spcBef>
                <a:spcPts val="360"/>
              </a:spcBef>
              <a:spcAft>
                <a:spcPts val="0"/>
              </a:spcAft>
              <a:buClr>
                <a:schemeClr val="accent3"/>
              </a:buClr>
              <a:buSzPts val="1200"/>
              <a:buFont typeface="Arial"/>
              <a:buChar char="•"/>
            </a:pPr>
            <a:r>
              <a:rPr lang="en-US" dirty="0">
                <a:solidFill>
                  <a:schemeClr val="accent3"/>
                </a:solidFill>
              </a:rPr>
              <a:t>Small changes can make a big impact</a:t>
            </a:r>
            <a:endParaRPr lang="en-US" dirty="0"/>
          </a:p>
          <a:p>
            <a:pPr marL="628650" lvl="1" indent="-171450" algn="l" rtl="0">
              <a:spcBef>
                <a:spcPts val="360"/>
              </a:spcBef>
              <a:spcAft>
                <a:spcPts val="0"/>
              </a:spcAft>
              <a:buClr>
                <a:schemeClr val="accent3"/>
              </a:buClr>
              <a:buSzPts val="1200"/>
              <a:buFont typeface="Arial"/>
              <a:buChar char="•"/>
            </a:pPr>
            <a:r>
              <a:rPr lang="en-US" dirty="0">
                <a:solidFill>
                  <a:schemeClr val="accent3"/>
                </a:solidFill>
              </a:rPr>
              <a:t>Observation and communication are key—just disseminating a policy likely won’t have the impact you want</a:t>
            </a:r>
            <a:endParaRPr lang="en-US" dirty="0"/>
          </a:p>
          <a:p>
            <a:pPr marL="628650" lvl="1" indent="-171450" algn="l" rtl="0">
              <a:spcBef>
                <a:spcPts val="360"/>
              </a:spcBef>
              <a:spcAft>
                <a:spcPts val="0"/>
              </a:spcAft>
              <a:buClr>
                <a:schemeClr val="accent3"/>
              </a:buClr>
              <a:buSzPts val="1200"/>
              <a:buFont typeface="Arial"/>
              <a:buChar char="•"/>
            </a:pPr>
            <a:r>
              <a:rPr lang="en-US" dirty="0">
                <a:solidFill>
                  <a:schemeClr val="accent3"/>
                </a:solidFill>
              </a:rPr>
              <a:t>You don’t always have the answer—involve staff involved in the process</a:t>
            </a:r>
            <a:endParaRPr lang="en-US" dirty="0"/>
          </a:p>
          <a:p>
            <a:pPr marL="628650" lvl="1" indent="-171450" algn="l" rtl="0">
              <a:spcBef>
                <a:spcPts val="360"/>
              </a:spcBef>
              <a:spcAft>
                <a:spcPts val="0"/>
              </a:spcAft>
              <a:buClr>
                <a:schemeClr val="accent3"/>
              </a:buClr>
              <a:buSzPts val="1200"/>
              <a:buFont typeface="Arial"/>
              <a:buChar char="•"/>
            </a:pPr>
            <a:r>
              <a:rPr lang="en-US" dirty="0">
                <a:solidFill>
                  <a:schemeClr val="accent3"/>
                </a:solidFill>
              </a:rPr>
              <a:t>Periodic retraining (to accommodate turnover, to maintain results) became an important part of the plan </a:t>
            </a:r>
            <a:endParaRPr lang="en-US" dirty="0"/>
          </a:p>
          <a:p>
            <a:pPr marL="0" lvl="0" indent="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r>
              <a:rPr lang="en-US" b="1" u="sng" dirty="0"/>
              <a:t>Discuss (if time allows)</a:t>
            </a:r>
          </a:p>
          <a:p>
            <a:pPr marL="171450" lvl="0" indent="-171450" algn="l" rtl="0">
              <a:spcBef>
                <a:spcPts val="360"/>
              </a:spcBef>
              <a:spcAft>
                <a:spcPts val="0"/>
              </a:spcAft>
              <a:buClr>
                <a:schemeClr val="dk1"/>
              </a:buClr>
              <a:buSzPts val="1200"/>
              <a:buFont typeface="Arial"/>
              <a:buChar char="•"/>
            </a:pPr>
            <a:r>
              <a:rPr lang="en-US" dirty="0"/>
              <a:t>What actions jump out at you?</a:t>
            </a:r>
          </a:p>
          <a:p>
            <a:pPr marL="171450" lvl="0" indent="-171450" algn="l" rtl="0">
              <a:spcBef>
                <a:spcPts val="360"/>
              </a:spcBef>
              <a:spcAft>
                <a:spcPts val="0"/>
              </a:spcAft>
              <a:buClr>
                <a:schemeClr val="dk1"/>
              </a:buClr>
              <a:buSzPts val="1200"/>
              <a:buFont typeface="Arial"/>
              <a:buChar char="•"/>
            </a:pPr>
            <a:r>
              <a:rPr lang="en-US" dirty="0"/>
              <a:t>What actions could you take at your site (or agency)?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199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b="1" u="sng" dirty="0"/>
              <a:t>Discuss (if time allows)</a:t>
            </a:r>
            <a:endParaRPr lang="en-US" dirty="0"/>
          </a:p>
          <a:p>
            <a:pPr marL="171450" lvl="0" indent="-171450" algn="l" rtl="0">
              <a:spcBef>
                <a:spcPts val="0"/>
              </a:spcBef>
              <a:spcAft>
                <a:spcPts val="0"/>
              </a:spcAft>
              <a:buClr>
                <a:schemeClr val="dk1"/>
              </a:buClr>
              <a:buSzPts val="1200"/>
              <a:buFont typeface="Arial"/>
              <a:buChar char="•"/>
            </a:pPr>
            <a:r>
              <a:rPr lang="en-US" dirty="0"/>
              <a:t>What other questions do you have for each other before we end? Are there other issues or challenges that we haven’t discussed yet? (</a:t>
            </a:r>
            <a:r>
              <a:rPr lang="en-US" i="1" dirty="0"/>
              <a:t>Note to facilitators: If challenges came up in earlier discussions, this could be a good time to discuss them.)</a:t>
            </a:r>
            <a:endParaRPr lang="en-US" dirty="0"/>
          </a:p>
          <a:p>
            <a:pPr marL="171450" lvl="0" indent="-171450" algn="l" rtl="0">
              <a:spcBef>
                <a:spcPts val="360"/>
              </a:spcBef>
              <a:spcAft>
                <a:spcPts val="0"/>
              </a:spcAft>
              <a:buClr>
                <a:schemeClr val="dk1"/>
              </a:buClr>
              <a:buSzPts val="1200"/>
              <a:buFont typeface="Arial"/>
              <a:buChar char="•"/>
            </a:pPr>
            <a:r>
              <a:rPr lang="en-US" dirty="0"/>
              <a:t>Before we leave, what is one thing you will take away from today’s discussion? </a:t>
            </a:r>
            <a:r>
              <a:rPr lang="en-US" i="1" dirty="0"/>
              <a:t>(Note to facilitators: Consider round robin sharing or ask a couple of participants to share.)</a:t>
            </a:r>
            <a:endParaRPr lang="en-US" dirty="0"/>
          </a:p>
          <a:p>
            <a:pPr marL="171450" lvl="0" indent="-95250" algn="l" rtl="0">
              <a:spcBef>
                <a:spcPts val="0"/>
              </a:spcBef>
              <a:spcAft>
                <a:spcPts val="0"/>
              </a:spcAft>
              <a:buClr>
                <a:schemeClr val="dk1"/>
              </a:buClr>
              <a:buSzPts val="1200"/>
              <a:buFont typeface="Arial"/>
              <a:buNone/>
            </a:pPr>
            <a:endParaRPr lang="en-US" dirty="0"/>
          </a:p>
          <a:p>
            <a:pPr marL="171450" lvl="0" indent="-95250" algn="l" rtl="0">
              <a:spcBef>
                <a:spcPts val="0"/>
              </a:spcBef>
              <a:spcAft>
                <a:spcPts val="0"/>
              </a:spcAft>
              <a:buClr>
                <a:schemeClr val="dk1"/>
              </a:buClr>
              <a:buSzPts val="1200"/>
              <a:buFont typeface="Arial"/>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963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b="1" u="sng" dirty="0"/>
              <a:t>Facilitator Notes</a:t>
            </a:r>
            <a:endParaRPr lang="en-US" dirty="0"/>
          </a:p>
          <a:p>
            <a:pPr marL="171450" lvl="0" indent="-171450" algn="l" rtl="0">
              <a:spcBef>
                <a:spcPts val="0"/>
              </a:spcBef>
              <a:spcAft>
                <a:spcPts val="0"/>
              </a:spcAft>
              <a:buClr>
                <a:schemeClr val="dk1"/>
              </a:buClr>
              <a:buSzPts val="1200"/>
              <a:buFont typeface="Arial"/>
              <a:buChar char="•"/>
            </a:pPr>
            <a:r>
              <a:rPr lang="en-US" dirty="0"/>
              <a:t>Thank you for participating in today’s discussion!</a:t>
            </a:r>
          </a:p>
          <a:p>
            <a:pPr marL="171450" lvl="0" indent="-171450" algn="l" rtl="0">
              <a:spcBef>
                <a:spcPts val="0"/>
              </a:spcBef>
              <a:spcAft>
                <a:spcPts val="0"/>
              </a:spcAft>
              <a:buClr>
                <a:schemeClr val="dk1"/>
              </a:buClr>
              <a:buSzPts val="1200"/>
              <a:buFont typeface="Arial"/>
              <a:buChar char="•"/>
            </a:pPr>
            <a:r>
              <a:rPr lang="en-US" dirty="0"/>
              <a:t>If applicable, you can contact me at:_________</a:t>
            </a:r>
          </a:p>
          <a:p>
            <a:pPr marL="0" lvl="0" indent="0" algn="l" rtl="0">
              <a:spcBef>
                <a:spcPts val="0"/>
              </a:spcBef>
              <a:spcAft>
                <a:spcPts val="0"/>
              </a:spcAft>
              <a:buClr>
                <a:schemeClr val="dk1"/>
              </a:buClr>
              <a:buSzPts val="1200"/>
              <a:buFont typeface="Arial"/>
              <a:buNone/>
            </a:pPr>
            <a:endParaRPr lang="en-US" dirty="0"/>
          </a:p>
          <a:p>
            <a:pPr marL="171450" lvl="0" indent="-171450" algn="l" rtl="0">
              <a:spcBef>
                <a:spcPts val="0"/>
              </a:spcBef>
              <a:spcAft>
                <a:spcPts val="0"/>
              </a:spcAft>
              <a:buClr>
                <a:schemeClr val="dk1"/>
              </a:buClr>
              <a:buSzPts val="1200"/>
              <a:buFont typeface="Arial"/>
              <a:buChar char="•"/>
            </a:pPr>
            <a:r>
              <a:rPr lang="en-US" dirty="0"/>
              <a:t>You can also always contact the Family Planning National Training Center (fpntc@jsi.com) with questions/comments.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442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b="1" u="sng" dirty="0"/>
              <a:t>Facilitator Notes</a:t>
            </a:r>
            <a:endParaRPr lang="en-US" dirty="0"/>
          </a:p>
          <a:p>
            <a:pPr marL="171450" lvl="0" indent="-171450" algn="l" rtl="0">
              <a:spcBef>
                <a:spcPts val="0"/>
              </a:spcBef>
              <a:spcAft>
                <a:spcPts val="0"/>
              </a:spcAft>
              <a:buClr>
                <a:schemeClr val="dk1"/>
              </a:buClr>
              <a:buSzPts val="1200"/>
              <a:buFont typeface="Arial"/>
              <a:buChar char="•"/>
            </a:pPr>
            <a:r>
              <a:rPr lang="en-US" dirty="0"/>
              <a:t>We are going to start with Best Practice 1: Bill the correct payer and optimal amount.</a:t>
            </a:r>
          </a:p>
          <a:p>
            <a:pPr marL="171450" lvl="0" indent="-171450" algn="l" rtl="0">
              <a:spcBef>
                <a:spcPts val="0"/>
              </a:spcBef>
              <a:spcAft>
                <a:spcPts val="0"/>
              </a:spcAft>
              <a:buClr>
                <a:schemeClr val="dk1"/>
              </a:buClr>
              <a:buSzPts val="1200"/>
              <a:buFont typeface="Arial"/>
              <a:buChar char="•"/>
            </a:pPr>
            <a:r>
              <a:rPr lang="en-US" dirty="0"/>
              <a:t>This best practice could be: Charge the correct payer and optimal amount. The words “charge” and “bill” are synonymous in this instance. </a:t>
            </a:r>
          </a:p>
          <a:p>
            <a:pPr marL="171450" lvl="0" indent="-171450" algn="l" rtl="0">
              <a:spcBef>
                <a:spcPts val="0"/>
              </a:spcBef>
              <a:spcAft>
                <a:spcPts val="0"/>
              </a:spcAft>
              <a:buClr>
                <a:schemeClr val="dk1"/>
              </a:buClr>
              <a:buSzPts val="1200"/>
              <a:buFont typeface="Arial"/>
              <a:buChar char="•"/>
            </a:pPr>
            <a:r>
              <a:rPr lang="en-US" dirty="0"/>
              <a:t>A Title X agency may consider implementing a quality improvement (QI) initiative specific to this best practice if:</a:t>
            </a:r>
          </a:p>
          <a:p>
            <a:pPr marL="628650" lvl="1" indent="-171450" algn="l" rtl="0">
              <a:spcBef>
                <a:spcPts val="0"/>
              </a:spcBef>
              <a:spcAft>
                <a:spcPts val="0"/>
              </a:spcAft>
              <a:buClr>
                <a:schemeClr val="dk1"/>
              </a:buClr>
              <a:buSzPts val="1200"/>
              <a:buFont typeface="Arial"/>
              <a:buChar char="•"/>
            </a:pPr>
            <a:r>
              <a:rPr lang="en-US" dirty="0"/>
              <a:t>An agency identifies payer mix issues or is concerned about the number of third-party payer (TPP) clients </a:t>
            </a:r>
          </a:p>
          <a:p>
            <a:pPr marL="628650" lvl="1" indent="-171450" algn="l" rtl="0">
              <a:spcBef>
                <a:spcPts val="0"/>
              </a:spcBef>
              <a:spcAft>
                <a:spcPts val="0"/>
              </a:spcAft>
              <a:buClr>
                <a:schemeClr val="dk1"/>
              </a:buClr>
              <a:buSzPts val="1200"/>
              <a:buFont typeface="Arial"/>
              <a:buChar char="•"/>
            </a:pPr>
            <a:r>
              <a:rPr lang="en-US" dirty="0"/>
              <a:t>An agency’s fee schedule has not been appropriately adjusted recently </a:t>
            </a:r>
          </a:p>
          <a:p>
            <a:pPr marL="628650" lvl="1" indent="-171450" algn="l" rtl="0">
              <a:spcBef>
                <a:spcPts val="0"/>
              </a:spcBef>
              <a:spcAft>
                <a:spcPts val="0"/>
              </a:spcAft>
              <a:buClr>
                <a:schemeClr val="dk1"/>
              </a:buClr>
              <a:buSzPts val="1200"/>
              <a:buFont typeface="Arial"/>
              <a:buChar char="•"/>
            </a:pPr>
            <a:r>
              <a:rPr lang="en-US" dirty="0"/>
              <a:t>An agency has concerns or questions about the thoroughness of its charge coding </a:t>
            </a:r>
          </a:p>
          <a:p>
            <a:pPr marL="628650" lvl="1" indent="-171450" algn="l" rtl="0">
              <a:spcBef>
                <a:spcPts val="0"/>
              </a:spcBef>
              <a:spcAft>
                <a:spcPts val="0"/>
              </a:spcAft>
              <a:buClr>
                <a:schemeClr val="dk1"/>
              </a:buClr>
              <a:buSzPts val="1200"/>
              <a:buFont typeface="Arial"/>
              <a:buChar char="•"/>
            </a:pPr>
            <a:r>
              <a:rPr lang="en-US" dirty="0"/>
              <a:t>An agency has concerns about the number or percentages of fully discounted clients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541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0"/>
              </a:spcBef>
              <a:spcAft>
                <a:spcPts val="0"/>
              </a:spcAft>
              <a:buClr>
                <a:schemeClr val="dk1"/>
              </a:buClr>
              <a:buSzPts val="1200"/>
              <a:buFont typeface="Arial"/>
              <a:buChar char="•"/>
            </a:pPr>
            <a:r>
              <a:rPr lang="en-US" dirty="0"/>
              <a:t>There are four objectives for today’s session. By the end of our meeting, you should be able to:</a:t>
            </a:r>
          </a:p>
          <a:p>
            <a:pPr marL="628650" lvl="1" indent="-171450" algn="l" rtl="0">
              <a:spcBef>
                <a:spcPts val="0"/>
              </a:spcBef>
              <a:spcAft>
                <a:spcPts val="0"/>
              </a:spcAft>
              <a:buClr>
                <a:schemeClr val="dk1"/>
              </a:buClr>
              <a:buSzPts val="1200"/>
              <a:buFont typeface="Arial"/>
              <a:buChar char="•"/>
            </a:pPr>
            <a:r>
              <a:rPr lang="en-US" dirty="0"/>
              <a:t>Describe the importance of billing (or charging) the correct payer and optimal amount</a:t>
            </a:r>
          </a:p>
          <a:p>
            <a:pPr marL="628650" lvl="1" indent="-171450" algn="l" rtl="0">
              <a:spcBef>
                <a:spcPts val="0"/>
              </a:spcBef>
              <a:spcAft>
                <a:spcPts val="0"/>
              </a:spcAft>
              <a:buClr>
                <a:schemeClr val="dk1"/>
              </a:buClr>
              <a:buSzPts val="1200"/>
              <a:buFont typeface="Arial"/>
              <a:buChar char="•"/>
            </a:pPr>
            <a:r>
              <a:rPr lang="en-US" dirty="0"/>
              <a:t>Describe challenges related to billing the correct payer and optimal amount</a:t>
            </a:r>
          </a:p>
          <a:p>
            <a:pPr marL="628650" lvl="1" indent="-171450" algn="l" rtl="0">
              <a:spcBef>
                <a:spcPts val="0"/>
              </a:spcBef>
              <a:spcAft>
                <a:spcPts val="0"/>
              </a:spcAft>
              <a:buClr>
                <a:schemeClr val="dk1"/>
              </a:buClr>
              <a:buSzPts val="1200"/>
              <a:buFont typeface="Arial"/>
              <a:buChar char="•"/>
            </a:pPr>
            <a:r>
              <a:rPr lang="en-US" dirty="0"/>
              <a:t>Describe at least one strategy to bill the correct payer and optimal amount</a:t>
            </a:r>
          </a:p>
          <a:p>
            <a:pPr marL="628650" lvl="1" indent="-171450" algn="l" rtl="0">
              <a:spcBef>
                <a:spcPts val="0"/>
              </a:spcBef>
              <a:spcAft>
                <a:spcPts val="0"/>
              </a:spcAft>
              <a:buClr>
                <a:schemeClr val="dk1"/>
              </a:buClr>
              <a:buSzPts val="1200"/>
              <a:buFont typeface="Arial"/>
              <a:buChar char="•"/>
            </a:pPr>
            <a:r>
              <a:rPr lang="en-US" dirty="0"/>
              <a:t>Describe one tool available to support front-end practices</a:t>
            </a:r>
          </a:p>
          <a:p>
            <a:pPr marL="628650" lvl="1" indent="-95250" algn="l" rtl="0">
              <a:spcBef>
                <a:spcPts val="0"/>
              </a:spcBef>
              <a:spcAft>
                <a:spcPts val="0"/>
              </a:spcAft>
              <a:buClr>
                <a:schemeClr val="dk1"/>
              </a:buClr>
              <a:buSzPts val="1200"/>
              <a:buFont typeface="Arial"/>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420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0"/>
              </a:spcBef>
              <a:spcAft>
                <a:spcPts val="0"/>
              </a:spcAft>
              <a:buClr>
                <a:schemeClr val="dk1"/>
              </a:buClr>
              <a:buSzPts val="1200"/>
              <a:buFont typeface="Arial"/>
              <a:buChar char="•"/>
            </a:pPr>
            <a:r>
              <a:rPr lang="en-US" dirty="0"/>
              <a:t>Revenue optimization begins with assuring that the correct payer is billed (or charged) the accurate amount for services. </a:t>
            </a:r>
          </a:p>
          <a:p>
            <a:pPr marL="628650" lvl="1" indent="-171450" algn="l" rtl="0">
              <a:spcBef>
                <a:spcPts val="0"/>
              </a:spcBef>
              <a:spcAft>
                <a:spcPts val="0"/>
              </a:spcAft>
              <a:buClr>
                <a:schemeClr val="dk1"/>
              </a:buClr>
              <a:buSzPts val="1200"/>
              <a:buFont typeface="Arial"/>
              <a:buChar char="•"/>
            </a:pPr>
            <a:r>
              <a:rPr lang="en-US" dirty="0"/>
              <a:t>Starting with billing the optimal amount is an important part of optimizing revenue. </a:t>
            </a:r>
          </a:p>
          <a:p>
            <a:pPr marL="171450" lvl="0" indent="-171450" algn="l" rtl="0">
              <a:spcBef>
                <a:spcPts val="0"/>
              </a:spcBef>
              <a:spcAft>
                <a:spcPts val="0"/>
              </a:spcAft>
              <a:buClr>
                <a:schemeClr val="dk1"/>
              </a:buClr>
              <a:buSzPts val="1200"/>
              <a:buFont typeface="Arial"/>
              <a:buChar char="•"/>
            </a:pPr>
            <a:r>
              <a:rPr lang="en-US" dirty="0"/>
              <a:t>To identify and bill the correct payer (public or private), capture clients’ insurance and other required information accurately during front-end procedures. </a:t>
            </a:r>
          </a:p>
          <a:p>
            <a:pPr marL="628650" lvl="1" indent="-171450" algn="l" rtl="0">
              <a:spcBef>
                <a:spcPts val="0"/>
              </a:spcBef>
              <a:spcAft>
                <a:spcPts val="0"/>
              </a:spcAft>
              <a:buClr>
                <a:schemeClr val="dk1"/>
              </a:buClr>
              <a:buSzPts val="1200"/>
              <a:buFont typeface="Arial"/>
              <a:buChar char="•"/>
            </a:pPr>
            <a:r>
              <a:rPr lang="en-US" dirty="0"/>
              <a:t>Reminder, third-party insurance is not only the payer an agency must bill according to Title X requirements, but also third-party insurance reimbursement is almost always higher than what an uninsured/self-pay client will pay.</a:t>
            </a:r>
          </a:p>
          <a:p>
            <a:pPr marL="171450" lvl="0" indent="-171450" algn="l" rtl="0">
              <a:spcBef>
                <a:spcPts val="0"/>
              </a:spcBef>
              <a:spcAft>
                <a:spcPts val="0"/>
              </a:spcAft>
              <a:buClr>
                <a:schemeClr val="dk1"/>
              </a:buClr>
              <a:buSzPts val="1200"/>
              <a:buFont typeface="Arial"/>
              <a:buChar char="•"/>
            </a:pPr>
            <a:r>
              <a:rPr lang="en-US" dirty="0"/>
              <a:t>To accurately charge uninsured/self-pay clients (and calculate fees due for TPP-covered clients), gather family size and income information accurately.</a:t>
            </a:r>
          </a:p>
          <a:p>
            <a:pPr marL="171450" lvl="0" indent="-171450" algn="l" rtl="0">
              <a:spcBef>
                <a:spcPts val="0"/>
              </a:spcBef>
              <a:spcAft>
                <a:spcPts val="0"/>
              </a:spcAft>
              <a:buClr>
                <a:schemeClr val="dk1"/>
              </a:buClr>
              <a:buSzPts val="1200"/>
              <a:buFont typeface="Arial"/>
              <a:buChar char="•"/>
            </a:pPr>
            <a:r>
              <a:rPr lang="en-US" dirty="0"/>
              <a:t>Analyze and compare site(s) indicators—such as payer mix, charge per client, and percent of clients in each discount category—and conduct chart reviews and coding audits to identify problems. </a:t>
            </a:r>
          </a:p>
          <a:p>
            <a:pPr marL="171450" lvl="0" indent="-171450" algn="l" rtl="0">
              <a:spcBef>
                <a:spcPts val="360"/>
              </a:spcBef>
              <a:spcAft>
                <a:spcPts val="0"/>
              </a:spcAft>
              <a:buClr>
                <a:schemeClr val="dk1"/>
              </a:buClr>
              <a:buSzPts val="1200"/>
              <a:buFont typeface="Arial"/>
              <a:buChar char="•"/>
            </a:pPr>
            <a:r>
              <a:rPr lang="en-US" dirty="0"/>
              <a:t>Ensure that charges are high enough to capture TPP-payer negotiated rates. </a:t>
            </a:r>
          </a:p>
          <a:p>
            <a:pPr marL="628650" lvl="1" indent="-171450" algn="l" rtl="0">
              <a:spcBef>
                <a:spcPts val="360"/>
              </a:spcBef>
              <a:spcAft>
                <a:spcPts val="0"/>
              </a:spcAft>
              <a:buClr>
                <a:schemeClr val="dk1"/>
              </a:buClr>
              <a:buSzPts val="1200"/>
              <a:buFont typeface="Arial"/>
              <a:buChar char="•"/>
            </a:pPr>
            <a:r>
              <a:rPr lang="en-US" dirty="0"/>
              <a:t>For example, if your agency’s full charge is less than the negotiated rate for a service, the insurance company will pay your agency’s full charge, not the negotiated rate, and you will not be able to capture the additional revenue (difference between the charge and the negotiated TPP rate for the service) contractually due to your agency.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011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360"/>
              </a:spcBef>
              <a:spcAft>
                <a:spcPts val="0"/>
              </a:spcAft>
              <a:buClr>
                <a:schemeClr val="dk1"/>
              </a:buClr>
              <a:buSzPts val="1200"/>
              <a:buFont typeface="Arial"/>
              <a:buChar char="•"/>
            </a:pPr>
            <a:r>
              <a:rPr lang="en-US" dirty="0"/>
              <a:t>Indicators can point you to areas in need of improvement. </a:t>
            </a:r>
          </a:p>
          <a:p>
            <a:pPr marL="171450" lvl="0" indent="-171450" algn="l" rtl="0">
              <a:spcBef>
                <a:spcPts val="360"/>
              </a:spcBef>
              <a:spcAft>
                <a:spcPts val="0"/>
              </a:spcAft>
              <a:buClr>
                <a:schemeClr val="dk1"/>
              </a:buClr>
              <a:buSzPts val="1200"/>
              <a:buFont typeface="Arial"/>
              <a:buChar char="•"/>
            </a:pPr>
            <a:r>
              <a:rPr lang="en-US" dirty="0"/>
              <a:t>The suggested indicators to bill the correct payer and optimal amount are:</a:t>
            </a:r>
          </a:p>
          <a:p>
            <a:pPr marL="171450" lvl="0" indent="-171450" algn="l" rtl="0">
              <a:spcBef>
                <a:spcPts val="360"/>
              </a:spcBef>
              <a:spcAft>
                <a:spcPts val="0"/>
              </a:spcAft>
              <a:buClr>
                <a:schemeClr val="dk1"/>
              </a:buClr>
              <a:buSzPts val="1200"/>
              <a:buFont typeface="Arial"/>
              <a:buChar char="•"/>
            </a:pPr>
            <a:r>
              <a:rPr lang="en-US" dirty="0"/>
              <a:t>Overall monthly charges, broken out by payer. This is useful when working on payer mix initiatives such as charges for each payer as a percent of total charges;</a:t>
            </a:r>
            <a:r>
              <a:rPr lang="en-US" b="1" i="1" dirty="0"/>
              <a:t> </a:t>
            </a:r>
            <a:r>
              <a:rPr lang="en-US" dirty="0"/>
              <a:t>or to initiatives related to accurate discounts and/or third-party payer (TPP) client fees to assess uninsured/self-pay client </a:t>
            </a:r>
          </a:p>
          <a:p>
            <a:pPr marL="628650" lvl="1" indent="-171450" algn="l" rtl="0">
              <a:spcBef>
                <a:spcPts val="360"/>
              </a:spcBef>
              <a:spcAft>
                <a:spcPts val="0"/>
              </a:spcAft>
              <a:buClr>
                <a:schemeClr val="dk1"/>
              </a:buClr>
              <a:buSzPts val="1200"/>
              <a:buFont typeface="Arial"/>
              <a:buChar char="•"/>
            </a:pPr>
            <a:r>
              <a:rPr lang="en-US" dirty="0"/>
              <a:t>Charge/client in each payer category</a:t>
            </a:r>
          </a:p>
          <a:p>
            <a:pPr marL="1085850" lvl="2" indent="-171450" algn="l" rtl="0">
              <a:spcBef>
                <a:spcPts val="360"/>
              </a:spcBef>
              <a:spcAft>
                <a:spcPts val="0"/>
              </a:spcAft>
              <a:buClr>
                <a:schemeClr val="dk1"/>
              </a:buClr>
              <a:buSzPts val="1200"/>
              <a:buFont typeface="Arial"/>
              <a:buChar char="•"/>
            </a:pPr>
            <a:r>
              <a:rPr lang="en-US" dirty="0"/>
              <a:t>This is useful when working on coding initiatives or initiatives to assure appropriate discounts for uninsured clients</a:t>
            </a:r>
            <a:endParaRPr lang="en-US" i="1" dirty="0"/>
          </a:p>
          <a:p>
            <a:pPr marL="628650" lvl="1" indent="-171450" algn="l" rtl="0">
              <a:spcBef>
                <a:spcPts val="360"/>
              </a:spcBef>
              <a:spcAft>
                <a:spcPts val="0"/>
              </a:spcAft>
              <a:buClr>
                <a:schemeClr val="dk1"/>
              </a:buClr>
              <a:buSzPts val="1200"/>
              <a:buFont typeface="Arial"/>
              <a:buChar char="•"/>
            </a:pPr>
            <a:r>
              <a:rPr lang="en-US" dirty="0"/>
              <a:t>Clients in each discount category: </a:t>
            </a:r>
          </a:p>
          <a:p>
            <a:pPr marL="1085850" lvl="2" indent="-171450" algn="l" rtl="0">
              <a:spcBef>
                <a:spcPts val="360"/>
              </a:spcBef>
              <a:spcAft>
                <a:spcPts val="0"/>
              </a:spcAft>
              <a:buClr>
                <a:schemeClr val="dk1"/>
              </a:buClr>
              <a:buSzPts val="1200"/>
              <a:buFont typeface="Arial"/>
              <a:buChar char="•"/>
            </a:pPr>
            <a:r>
              <a:rPr lang="en-US" dirty="0"/>
              <a:t>Can be measured or broken out by the number of clients in each discount category or as a percentage in each discount category </a:t>
            </a:r>
          </a:p>
          <a:p>
            <a:pPr marL="1085850" lvl="2" indent="-171450" algn="l" rtl="0">
              <a:spcBef>
                <a:spcPts val="360"/>
              </a:spcBef>
              <a:spcAft>
                <a:spcPts val="0"/>
              </a:spcAft>
              <a:buClr>
                <a:schemeClr val="dk1"/>
              </a:buClr>
              <a:buSzPts val="1200"/>
              <a:buFont typeface="Arial"/>
              <a:buChar char="•"/>
            </a:pPr>
            <a:r>
              <a:rPr lang="en-US" dirty="0"/>
              <a:t>Data are submitted for FPAR (number of payers in each category) </a:t>
            </a:r>
          </a:p>
          <a:p>
            <a:pPr marL="1085850" lvl="2" indent="-171450" algn="l" rtl="0">
              <a:spcBef>
                <a:spcPts val="360"/>
              </a:spcBef>
              <a:spcAft>
                <a:spcPts val="0"/>
              </a:spcAft>
              <a:buClr>
                <a:schemeClr val="dk1"/>
              </a:buClr>
              <a:buSzPts val="1200"/>
              <a:buFont typeface="Arial"/>
              <a:buChar char="•"/>
            </a:pPr>
            <a:r>
              <a:rPr lang="en-US" dirty="0"/>
              <a:t>This is useful when working on accurate discounting of uninsured/self-pay clients</a:t>
            </a:r>
            <a:endParaRPr lang="en-US" b="1" i="1" dirty="0"/>
          </a:p>
          <a:p>
            <a:pPr marL="1085850" lvl="2" indent="-9525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endParaRPr lang="en-US" b="1"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1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a:t>
            </a:r>
            <a:endParaRPr lang="en-US" dirty="0"/>
          </a:p>
          <a:p>
            <a:pPr marL="171450" lvl="0" indent="-171450" algn="l" rtl="0">
              <a:spcBef>
                <a:spcPts val="0"/>
              </a:spcBef>
              <a:spcAft>
                <a:spcPts val="0"/>
              </a:spcAft>
              <a:buClr>
                <a:schemeClr val="dk1"/>
              </a:buClr>
              <a:buSzPts val="1200"/>
              <a:buFont typeface="Arial"/>
              <a:buChar char="•"/>
            </a:pPr>
            <a:r>
              <a:rPr lang="en-US" dirty="0"/>
              <a:t>An additional indicator for billing the correct payer and optimal amount is payer mix. While payer mix is typically calculated using revenue or visits, we have included it in the charges best practice since it can be an important indicator for billing the correct payer, and for improving charges. This can occur when more clients are covered by either Medicaid and private insurance vs. uninsured (where charges are most often discounted).  So billing the “correct” payer will most likely result in increased charges and revenue.</a:t>
            </a:r>
          </a:p>
          <a:p>
            <a:pPr marL="171450" lvl="1" indent="-171450" algn="l" rtl="0">
              <a:spcBef>
                <a:spcPts val="0"/>
              </a:spcBef>
              <a:spcAft>
                <a:spcPts val="0"/>
              </a:spcAft>
              <a:buClr>
                <a:schemeClr val="dk1"/>
              </a:buClr>
              <a:buSzPts val="1200"/>
              <a:buFont typeface="Arial"/>
              <a:buChar char="•"/>
            </a:pPr>
            <a:r>
              <a:rPr lang="en-US" dirty="0"/>
              <a:t>Sub-indicators listed are a good choice if your agency is examining its Medicaid enrollment data. These sub-indicators can be useful when Medicaid enrollments are conducted on-site. </a:t>
            </a:r>
          </a:p>
          <a:p>
            <a:pPr marL="628650" lvl="1" indent="-171450" algn="l" rtl="0">
              <a:spcBef>
                <a:spcPts val="0"/>
              </a:spcBef>
              <a:spcAft>
                <a:spcPts val="0"/>
              </a:spcAft>
              <a:buClr>
                <a:schemeClr val="dk1"/>
              </a:buClr>
              <a:buSzPts val="1200"/>
              <a:buFont typeface="Arial"/>
              <a:buChar char="•"/>
            </a:pPr>
            <a:r>
              <a:rPr lang="en-US" dirty="0"/>
              <a:t>Medicaid applications (submitted): This can be calculated by the number of applications submitted</a:t>
            </a:r>
          </a:p>
          <a:p>
            <a:pPr marL="628650" lvl="1" indent="-171450" algn="l" rtl="0">
              <a:spcBef>
                <a:spcPts val="0"/>
              </a:spcBef>
              <a:spcAft>
                <a:spcPts val="0"/>
              </a:spcAft>
              <a:buClr>
                <a:schemeClr val="dk1"/>
              </a:buClr>
              <a:buSzPts val="1200"/>
              <a:buFont typeface="Arial"/>
              <a:buChar char="•"/>
            </a:pPr>
            <a:r>
              <a:rPr lang="en-US" dirty="0"/>
              <a:t>Medicaid applications (approved): A percentage approval rate that can be calculated by dividing the number of applications completed by the number of applications approved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72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360"/>
              </a:spcBef>
              <a:spcAft>
                <a:spcPts val="0"/>
              </a:spcAft>
              <a:buClr>
                <a:schemeClr val="dk1"/>
              </a:buClr>
              <a:buSzPts val="1200"/>
              <a:buFont typeface="Arial"/>
              <a:buChar char="•"/>
            </a:pPr>
            <a:r>
              <a:rPr lang="en-US" dirty="0"/>
              <a:t>Let’s review the table on this slide to determine the impact of a diverse payer mix. </a:t>
            </a:r>
          </a:p>
          <a:p>
            <a:pPr marL="171450" lvl="0" indent="-171450" algn="l" rtl="0">
              <a:spcBef>
                <a:spcPts val="360"/>
              </a:spcBef>
              <a:spcAft>
                <a:spcPts val="0"/>
              </a:spcAft>
              <a:buClr>
                <a:schemeClr val="dk1"/>
              </a:buClr>
              <a:buSzPts val="1200"/>
              <a:buFont typeface="Arial"/>
              <a:buChar char="•"/>
            </a:pPr>
            <a:r>
              <a:rPr lang="en-US" dirty="0"/>
              <a:t>Payer mix is the percentage of visits and revenue in each payer category for Medicaid, private insurance, and uninsured/self-pay. </a:t>
            </a:r>
            <a:endParaRPr lang="en-US" b="1" dirty="0"/>
          </a:p>
          <a:p>
            <a:pPr marL="171450" lvl="0" indent="-171450" algn="l" rtl="0">
              <a:spcBef>
                <a:spcPts val="360"/>
              </a:spcBef>
              <a:spcAft>
                <a:spcPts val="0"/>
              </a:spcAft>
              <a:buClr>
                <a:schemeClr val="dk1"/>
              </a:buClr>
              <a:buSzPts val="1200"/>
              <a:buFont typeface="Arial"/>
              <a:buChar char="•"/>
            </a:pPr>
            <a:r>
              <a:rPr lang="en-US" dirty="0"/>
              <a:t>Each agency’s payer mix will vary depending on:</a:t>
            </a:r>
          </a:p>
          <a:p>
            <a:pPr marL="628650" lvl="1" indent="-171450" algn="l" rtl="0">
              <a:spcBef>
                <a:spcPts val="360"/>
              </a:spcBef>
              <a:spcAft>
                <a:spcPts val="0"/>
              </a:spcAft>
              <a:buClr>
                <a:schemeClr val="dk1"/>
              </a:buClr>
              <a:buSzPts val="1200"/>
              <a:buFont typeface="Arial"/>
              <a:buChar char="•"/>
            </a:pPr>
            <a:r>
              <a:rPr lang="en-US" dirty="0"/>
              <a:t>The state</a:t>
            </a:r>
          </a:p>
          <a:p>
            <a:pPr marL="628650" lvl="1" indent="-171450" algn="l" rtl="0">
              <a:spcBef>
                <a:spcPts val="360"/>
              </a:spcBef>
              <a:spcAft>
                <a:spcPts val="0"/>
              </a:spcAft>
              <a:buClr>
                <a:schemeClr val="dk1"/>
              </a:buClr>
              <a:buSzPts val="1200"/>
              <a:buFont typeface="Arial"/>
              <a:buChar char="•"/>
            </a:pPr>
            <a:r>
              <a:rPr lang="en-US" dirty="0"/>
              <a:t>Possibly on type of facility</a:t>
            </a:r>
          </a:p>
          <a:p>
            <a:pPr marL="628650" lvl="1" indent="-171450" algn="l" rtl="0">
              <a:spcBef>
                <a:spcPts val="360"/>
              </a:spcBef>
              <a:spcAft>
                <a:spcPts val="0"/>
              </a:spcAft>
              <a:buClr>
                <a:schemeClr val="dk1"/>
              </a:buClr>
              <a:buSzPts val="1200"/>
              <a:buFont typeface="Arial"/>
              <a:buChar char="•"/>
            </a:pPr>
            <a:r>
              <a:rPr lang="en-US" dirty="0"/>
              <a:t>Number of TPP contracts, etc. </a:t>
            </a:r>
          </a:p>
          <a:p>
            <a:pPr marL="0" lvl="0" indent="0" algn="l" rtl="0">
              <a:spcBef>
                <a:spcPts val="360"/>
              </a:spcBef>
              <a:spcAft>
                <a:spcPts val="0"/>
              </a:spcAft>
              <a:buClr>
                <a:schemeClr val="dk1"/>
              </a:buClr>
              <a:buSzPts val="1200"/>
              <a:buFont typeface="Arial"/>
              <a:buNone/>
            </a:pPr>
            <a:r>
              <a:rPr lang="en-US" i="1" dirty="0"/>
              <a:t>(Note: The data on this slide is FPAR information that Title X grantees are required to collect from your agency.</a:t>
            </a:r>
            <a:r>
              <a:rPr lang="en-US" dirty="0"/>
              <a:t>) </a:t>
            </a:r>
          </a:p>
          <a:p>
            <a:pPr marL="171450" lvl="0" indent="-171450" algn="l" rtl="0">
              <a:spcBef>
                <a:spcPts val="360"/>
              </a:spcBef>
              <a:spcAft>
                <a:spcPts val="0"/>
              </a:spcAft>
              <a:buClr>
                <a:schemeClr val="dk1"/>
              </a:buClr>
              <a:buSzPts val="1200"/>
              <a:buFont typeface="Arial"/>
              <a:buChar char="•"/>
            </a:pPr>
            <a:r>
              <a:rPr lang="en-US" dirty="0"/>
              <a:t>The table highlights revenue, not charges, and illustrates the importance of payer mix related to revenue (which flows from charges).</a:t>
            </a:r>
            <a:endParaRPr lang="en-US" b="1" u="sng" dirty="0"/>
          </a:p>
          <a:p>
            <a:pPr marL="0" lvl="0" indent="0" algn="l" rtl="0">
              <a:spcBef>
                <a:spcPts val="360"/>
              </a:spcBef>
              <a:spcAft>
                <a:spcPts val="0"/>
              </a:spcAft>
              <a:buClr>
                <a:schemeClr val="dk1"/>
              </a:buClr>
              <a:buSzPts val="1200"/>
              <a:buFont typeface="Arial"/>
              <a:buNone/>
            </a:pPr>
            <a:endParaRPr lang="en-US" b="1" u="sng" dirty="0"/>
          </a:p>
          <a:p>
            <a:pPr marL="0" lvl="0" indent="0" algn="l" rtl="0">
              <a:spcBef>
                <a:spcPts val="360"/>
              </a:spcBef>
              <a:spcAft>
                <a:spcPts val="0"/>
              </a:spcAft>
              <a:buClr>
                <a:schemeClr val="dk1"/>
              </a:buClr>
              <a:buSzPts val="1200"/>
              <a:buFont typeface="Arial"/>
              <a:buNone/>
            </a:pPr>
            <a:r>
              <a:rPr lang="en-US" b="1" u="sng" dirty="0"/>
              <a:t>Discuss</a:t>
            </a:r>
            <a:endParaRPr lang="en-US" dirty="0"/>
          </a:p>
          <a:p>
            <a:pPr marL="171450" lvl="0" indent="-171450" algn="l" rtl="0">
              <a:spcBef>
                <a:spcPts val="360"/>
              </a:spcBef>
              <a:spcAft>
                <a:spcPts val="0"/>
              </a:spcAft>
              <a:buClr>
                <a:schemeClr val="dk1"/>
              </a:buClr>
              <a:buSzPts val="1200"/>
              <a:buFont typeface="Arial"/>
              <a:buChar char="•"/>
            </a:pPr>
            <a:r>
              <a:rPr lang="en-US" dirty="0"/>
              <a:t>In looking at this table, what jumps out at you?</a:t>
            </a:r>
          </a:p>
          <a:p>
            <a:pPr marL="171450" lvl="0" indent="-9525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r>
              <a:rPr lang="en-US" b="1" u="sng" dirty="0"/>
              <a:t>Facilitator Notes re Discussion </a:t>
            </a:r>
            <a:endParaRPr lang="en-US" dirty="0"/>
          </a:p>
          <a:p>
            <a:pPr marL="171450" lvl="0" indent="-171450" algn="l" rtl="0">
              <a:spcBef>
                <a:spcPts val="360"/>
              </a:spcBef>
              <a:spcAft>
                <a:spcPts val="0"/>
              </a:spcAft>
              <a:buClr>
                <a:schemeClr val="dk1"/>
              </a:buClr>
              <a:buSzPts val="1200"/>
              <a:buFont typeface="Arial"/>
              <a:buChar char="•"/>
            </a:pPr>
            <a:r>
              <a:rPr lang="en-US" dirty="0"/>
              <a:t>Points to highlight when reviewing table:</a:t>
            </a:r>
          </a:p>
          <a:p>
            <a:pPr marL="628650" lvl="1" indent="-171450" algn="l" rtl="0">
              <a:spcBef>
                <a:spcPts val="360"/>
              </a:spcBef>
              <a:spcAft>
                <a:spcPts val="0"/>
              </a:spcAft>
              <a:buClr>
                <a:schemeClr val="dk1"/>
              </a:buClr>
              <a:buSzPts val="1200"/>
              <a:buFont typeface="Arial"/>
              <a:buChar char="•"/>
            </a:pPr>
            <a:r>
              <a:rPr lang="en-US" dirty="0"/>
              <a:t>Revenue generated from Medicaid and private insurance visits is almost always higher than revenue from uninsured/self-pay visits. </a:t>
            </a:r>
          </a:p>
          <a:p>
            <a:pPr marL="628650" lvl="1" indent="-171450" algn="l" rtl="0">
              <a:spcBef>
                <a:spcPts val="360"/>
              </a:spcBef>
              <a:spcAft>
                <a:spcPts val="0"/>
              </a:spcAft>
              <a:buClr>
                <a:schemeClr val="dk1"/>
              </a:buClr>
              <a:buSzPts val="1200"/>
              <a:buFont typeface="Arial"/>
              <a:buChar char="•"/>
            </a:pPr>
            <a:r>
              <a:rPr lang="en-US" dirty="0"/>
              <a:t>Visit mix in column 3—this is a very healthy visit mix. </a:t>
            </a:r>
          </a:p>
          <a:p>
            <a:pPr marL="1085850" lvl="2" indent="-171450" algn="l" rtl="0">
              <a:spcBef>
                <a:spcPts val="360"/>
              </a:spcBef>
              <a:spcAft>
                <a:spcPts val="0"/>
              </a:spcAft>
              <a:buClr>
                <a:schemeClr val="dk1"/>
              </a:buClr>
              <a:buSzPts val="1200"/>
              <a:buFont typeface="Arial"/>
              <a:buChar char="•"/>
            </a:pPr>
            <a:r>
              <a:rPr lang="en-US" dirty="0"/>
              <a:t>Compare to the 5</a:t>
            </a:r>
            <a:r>
              <a:rPr lang="en-US" baseline="30000" dirty="0"/>
              <a:t>th</a:t>
            </a:r>
            <a:r>
              <a:rPr lang="en-US" dirty="0"/>
              <a:t> column. The percent of revenue that comes from each payer source is higher for Medicaid, and typically is higher for private insurance as compared to uninsured/self-pay. </a:t>
            </a:r>
          </a:p>
          <a:p>
            <a:pPr marL="1085850" lvl="2" indent="-171450" algn="l" rtl="0">
              <a:spcBef>
                <a:spcPts val="360"/>
              </a:spcBef>
              <a:spcAft>
                <a:spcPts val="0"/>
              </a:spcAft>
              <a:buClr>
                <a:schemeClr val="dk1"/>
              </a:buClr>
              <a:buSzPts val="1200"/>
              <a:buFont typeface="Arial"/>
              <a:buChar char="•"/>
            </a:pPr>
            <a:r>
              <a:rPr lang="en-US" dirty="0"/>
              <a:t>In addition to the revenue opportunity, Title X guidelines require you to charge a TPP for services… (8.4.6):“Where there is legal obligation or authorization for third party reimbursement, including public or private sources, all reasonable efforts must be made to obtain third party payment without the application of any discounts(42 CFR 59.5(a)(9)).”</a:t>
            </a:r>
          </a:p>
          <a:p>
            <a:pPr marL="628650" lvl="1" indent="-171450" algn="l" rtl="0">
              <a:spcBef>
                <a:spcPts val="360"/>
              </a:spcBef>
              <a:spcAft>
                <a:spcPts val="0"/>
              </a:spcAft>
              <a:buClr>
                <a:schemeClr val="dk1"/>
              </a:buClr>
              <a:buSzPts val="1200"/>
              <a:buFont typeface="Arial"/>
              <a:buChar char="•"/>
            </a:pPr>
            <a:r>
              <a:rPr lang="en-US" dirty="0"/>
              <a:t>In column 6, the revenue per encounter for Medicaid ($111) and for private insurance ($38) are higher than the revenue from uninsured/self-pay visits. </a:t>
            </a:r>
          </a:p>
          <a:p>
            <a:pPr marL="1085850" lvl="2" indent="-171450" algn="l" rtl="0">
              <a:spcBef>
                <a:spcPts val="360"/>
              </a:spcBef>
              <a:spcAft>
                <a:spcPts val="0"/>
              </a:spcAft>
              <a:buClr>
                <a:schemeClr val="dk1"/>
              </a:buClr>
              <a:buSzPts val="1200"/>
              <a:buFont typeface="Arial"/>
              <a:buChar char="•"/>
            </a:pPr>
            <a:r>
              <a:rPr lang="en-US" dirty="0"/>
              <a:t>Revenue per visit is almost always higher for Medicaid and private insurance compared to uninsured/self-pay visits because of discounts applied.  </a:t>
            </a:r>
          </a:p>
          <a:p>
            <a:pPr marL="628650" lvl="1" indent="-171450" algn="l" rtl="0">
              <a:spcBef>
                <a:spcPts val="360"/>
              </a:spcBef>
              <a:spcAft>
                <a:spcPts val="0"/>
              </a:spcAft>
              <a:buClr>
                <a:schemeClr val="dk1"/>
              </a:buClr>
              <a:buSzPts val="1200"/>
              <a:buFont typeface="Arial"/>
              <a:buChar char="•"/>
            </a:pPr>
            <a:r>
              <a:rPr lang="en-US" dirty="0"/>
              <a:t>In this example, private insurance revenue per visit is low. </a:t>
            </a:r>
          </a:p>
          <a:p>
            <a:pPr marL="1085850" lvl="2" indent="-171450" algn="l" rtl="0">
              <a:spcBef>
                <a:spcPts val="360"/>
              </a:spcBef>
              <a:spcAft>
                <a:spcPts val="0"/>
              </a:spcAft>
              <a:buClr>
                <a:schemeClr val="dk1"/>
              </a:buClr>
              <a:buSzPts val="1200"/>
              <a:buFont typeface="Arial"/>
              <a:buChar char="•"/>
            </a:pPr>
            <a:r>
              <a:rPr lang="en-US" dirty="0"/>
              <a:t>Typically, private insurance revenue is as high or higher than that of Medicaid. </a:t>
            </a:r>
          </a:p>
          <a:p>
            <a:pPr marL="1085850" lvl="2" indent="-171450" algn="l" rtl="0">
              <a:spcBef>
                <a:spcPts val="360"/>
              </a:spcBef>
              <a:spcAft>
                <a:spcPts val="0"/>
              </a:spcAft>
              <a:buClr>
                <a:schemeClr val="dk1"/>
              </a:buClr>
              <a:buSzPts val="1200"/>
              <a:buFont typeface="Arial"/>
              <a:buChar char="•"/>
            </a:pPr>
            <a:r>
              <a:rPr lang="en-US" dirty="0"/>
              <a:t>This grantee may have an A/R issue. These data should lead you to investigate A/R and denials reports to identify issues to resolve.</a:t>
            </a:r>
          </a:p>
          <a:p>
            <a:pPr marL="628650" lvl="1" indent="-171450" algn="l" rtl="0">
              <a:spcBef>
                <a:spcPts val="360"/>
              </a:spcBef>
              <a:spcAft>
                <a:spcPts val="0"/>
              </a:spcAft>
              <a:buClr>
                <a:schemeClr val="dk1"/>
              </a:buClr>
              <a:buSzPts val="1200"/>
              <a:buFont typeface="Arial"/>
              <a:buChar char="•"/>
            </a:pPr>
            <a:r>
              <a:rPr lang="en-US" dirty="0"/>
              <a:t>If the front-desk (registration staff) wasn’t consistently gathering accurate Medicaid information for every visit, some of these visits would have become self-pay visits, which in this case would reimburse at $20 vs. $111 on average, or $91 less per visit. This adds up!</a:t>
            </a:r>
          </a:p>
          <a:p>
            <a:pPr marL="171450" lvl="0" indent="-9525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100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Facilitator Notes </a:t>
            </a:r>
            <a:endParaRPr lang="en-US" dirty="0"/>
          </a:p>
          <a:p>
            <a:pPr marL="171450" lvl="0" indent="-171450" algn="l" rtl="0">
              <a:spcBef>
                <a:spcPts val="360"/>
              </a:spcBef>
              <a:spcAft>
                <a:spcPts val="0"/>
              </a:spcAft>
              <a:buClr>
                <a:schemeClr val="dk1"/>
              </a:buClr>
              <a:buSzPts val="1200"/>
              <a:buFont typeface="Arial"/>
              <a:buChar char="•"/>
            </a:pPr>
            <a:r>
              <a:rPr lang="en-US" dirty="0"/>
              <a:t>Let’s examine the impact on charges by gathering accurate family size and income information.  </a:t>
            </a:r>
          </a:p>
          <a:p>
            <a:pPr marL="171450" lvl="0" indent="-171450" algn="l" rtl="0">
              <a:spcBef>
                <a:spcPts val="360"/>
              </a:spcBef>
              <a:spcAft>
                <a:spcPts val="0"/>
              </a:spcAft>
              <a:buClr>
                <a:schemeClr val="dk1"/>
              </a:buClr>
              <a:buSzPts val="1200"/>
              <a:buFont typeface="Arial"/>
              <a:buChar char="•"/>
            </a:pPr>
            <a:r>
              <a:rPr lang="en-US" dirty="0"/>
              <a:t>This is a sample quality improvement (QI) initiative that focused on gathering of family size and income for every client. You can see two rows of data—before the QI initiative and after the QI initiative. </a:t>
            </a:r>
          </a:p>
          <a:p>
            <a:pPr marL="0" lvl="0" indent="0" algn="l" rtl="0">
              <a:spcBef>
                <a:spcPts val="360"/>
              </a:spcBef>
              <a:spcAft>
                <a:spcPts val="0"/>
              </a:spcAft>
              <a:buNone/>
            </a:pPr>
            <a:endParaRPr lang="en-US" b="1" u="sng" dirty="0"/>
          </a:p>
          <a:p>
            <a:pPr marL="0" lvl="0" indent="0" algn="l" rtl="0">
              <a:spcBef>
                <a:spcPts val="360"/>
              </a:spcBef>
              <a:spcAft>
                <a:spcPts val="0"/>
              </a:spcAft>
              <a:buNone/>
            </a:pPr>
            <a:endParaRPr lang="en-US" b="1" u="sng" dirty="0"/>
          </a:p>
          <a:p>
            <a:pPr marL="0" lvl="0" indent="0" algn="l" rtl="0">
              <a:spcBef>
                <a:spcPts val="360"/>
              </a:spcBef>
              <a:spcAft>
                <a:spcPts val="0"/>
              </a:spcAft>
              <a:buNone/>
            </a:pPr>
            <a:r>
              <a:rPr lang="en-US" b="1" u="sng" dirty="0"/>
              <a:t>Discuss</a:t>
            </a:r>
            <a:endParaRPr lang="en-US" b="1" u="sng" strike="sngStrike" dirty="0"/>
          </a:p>
          <a:p>
            <a:pPr marL="171450" lvl="0" indent="-171450" algn="l" rtl="0">
              <a:spcBef>
                <a:spcPts val="360"/>
              </a:spcBef>
              <a:spcAft>
                <a:spcPts val="0"/>
              </a:spcAft>
              <a:buClr>
                <a:schemeClr val="dk1"/>
              </a:buClr>
              <a:buSzPts val="1200"/>
              <a:buFont typeface="Arial"/>
              <a:buChar char="•"/>
            </a:pPr>
            <a:r>
              <a:rPr lang="en-US" dirty="0"/>
              <a:t>In looking at this table, what jumps out at you?</a:t>
            </a:r>
          </a:p>
          <a:p>
            <a:pPr marL="628650" lvl="1" indent="-171450" algn="l" rtl="0">
              <a:spcBef>
                <a:spcPts val="360"/>
              </a:spcBef>
              <a:spcAft>
                <a:spcPts val="0"/>
              </a:spcAft>
              <a:buClr>
                <a:schemeClr val="dk1"/>
              </a:buClr>
              <a:buSzPts val="1200"/>
              <a:buFont typeface="Arial"/>
              <a:buChar char="•"/>
            </a:pPr>
            <a:r>
              <a:rPr lang="en-US" dirty="0"/>
              <a:t>Be mindful that this example has one assumption—that the full charge for a service is $100. </a:t>
            </a:r>
          </a:p>
          <a:p>
            <a:pPr marL="171450" lvl="0" indent="-171450" algn="l" rtl="0">
              <a:spcBef>
                <a:spcPts val="360"/>
              </a:spcBef>
              <a:spcAft>
                <a:spcPts val="0"/>
              </a:spcAft>
              <a:buClr>
                <a:schemeClr val="dk1"/>
              </a:buClr>
              <a:buSzPts val="1200"/>
              <a:buFont typeface="Arial"/>
              <a:buChar char="•"/>
            </a:pPr>
            <a:r>
              <a:rPr lang="en-US" dirty="0"/>
              <a:t>In this example, if your agency was collecting 95% of the charges (which is a best practice), what would the difference in your annual revenue be?  </a:t>
            </a:r>
          </a:p>
          <a:p>
            <a:pPr marL="0" lvl="0" indent="0" algn="l" rtl="0">
              <a:spcBef>
                <a:spcPts val="360"/>
              </a:spcBef>
              <a:spcAft>
                <a:spcPts val="0"/>
              </a:spcAft>
              <a:buClr>
                <a:schemeClr val="dk1"/>
              </a:buClr>
              <a:buSzPts val="1200"/>
              <a:buFont typeface="Arial"/>
              <a:buNone/>
            </a:pPr>
            <a:r>
              <a:rPr lang="en-US" dirty="0"/>
              <a:t>(</a:t>
            </a:r>
            <a:r>
              <a:rPr lang="en-US" i="1" dirty="0"/>
              <a:t>Note: Give participants a minute to calculate scenario, $2,450 x 12 x .95 = $27,930 increase in revenue!)</a:t>
            </a:r>
            <a:endParaRPr lang="en-US" dirty="0"/>
          </a:p>
          <a:p>
            <a:pPr marL="914400" lvl="2" indent="0" algn="l" rtl="0">
              <a:spcBef>
                <a:spcPts val="360"/>
              </a:spcBef>
              <a:spcAft>
                <a:spcPts val="0"/>
              </a:spcAft>
              <a:buClr>
                <a:schemeClr val="dk1"/>
              </a:buClr>
              <a:buSzPts val="1200"/>
              <a:buFont typeface="Arial"/>
              <a:buNone/>
            </a:pPr>
            <a:endParaRPr lang="en-US" dirty="0"/>
          </a:p>
          <a:p>
            <a:pPr marL="914400" lvl="2" indent="0" algn="l" rtl="0">
              <a:spcBef>
                <a:spcPts val="360"/>
              </a:spcBef>
              <a:spcAft>
                <a:spcPts val="0"/>
              </a:spcAft>
              <a:buClr>
                <a:schemeClr val="dk1"/>
              </a:buClr>
              <a:buSzPts val="1200"/>
              <a:buFont typeface="Arial"/>
              <a:buNone/>
            </a:pPr>
            <a:endParaRPr lang="en-US" dirty="0"/>
          </a:p>
          <a:p>
            <a:pPr marL="0" lvl="0" indent="0" algn="l" rtl="0">
              <a:spcBef>
                <a:spcPts val="360"/>
              </a:spcBef>
              <a:spcAft>
                <a:spcPts val="0"/>
              </a:spcAft>
              <a:buClr>
                <a:schemeClr val="dk1"/>
              </a:buClr>
              <a:buSzPts val="1200"/>
              <a:buFont typeface="Arial"/>
              <a:buNone/>
            </a:pPr>
            <a:r>
              <a:rPr lang="en-US" b="1" u="sng" dirty="0"/>
              <a:t>Facilitator Notes re Discussion </a:t>
            </a:r>
            <a:endParaRPr lang="en-US" dirty="0"/>
          </a:p>
          <a:p>
            <a:pPr marL="171450" lvl="0" indent="-171450" algn="l" rtl="0">
              <a:spcBef>
                <a:spcPts val="360"/>
              </a:spcBef>
              <a:spcAft>
                <a:spcPts val="0"/>
              </a:spcAft>
              <a:buClr>
                <a:schemeClr val="dk1"/>
              </a:buClr>
              <a:buSzPts val="1200"/>
              <a:buFont typeface="Arial"/>
              <a:buChar char="•"/>
            </a:pPr>
            <a:r>
              <a:rPr lang="en-US" dirty="0"/>
              <a:t>Look at the reduction in the number of clients in the no fee category (indicating 100% slid) going from 140 to 80. </a:t>
            </a:r>
          </a:p>
          <a:p>
            <a:pPr marL="171450" lvl="0" indent="-171450" algn="l" rtl="0">
              <a:spcBef>
                <a:spcPts val="360"/>
              </a:spcBef>
              <a:spcAft>
                <a:spcPts val="0"/>
              </a:spcAft>
              <a:buClr>
                <a:schemeClr val="dk1"/>
              </a:buClr>
              <a:buSzPts val="1200"/>
              <a:buFont typeface="Arial"/>
              <a:buChar char="•"/>
            </a:pPr>
            <a:r>
              <a:rPr lang="en-US" dirty="0"/>
              <a:t>Look at the numbers and percentage of clients in each category:</a:t>
            </a:r>
          </a:p>
          <a:p>
            <a:pPr marL="628650" lvl="1" indent="-171450" algn="l" rtl="0">
              <a:spcBef>
                <a:spcPts val="360"/>
              </a:spcBef>
              <a:spcAft>
                <a:spcPts val="0"/>
              </a:spcAft>
              <a:buClr>
                <a:schemeClr val="dk1"/>
              </a:buClr>
              <a:buSzPts val="1200"/>
              <a:buFont typeface="Arial"/>
              <a:buChar char="•"/>
            </a:pPr>
            <a:r>
              <a:rPr lang="en-US" dirty="0"/>
              <a:t>The pre-QI initiative has a majority of clients in the no fee category but in the post-QI initiative, there is a greater spread in the discount breaks. </a:t>
            </a:r>
          </a:p>
          <a:p>
            <a:pPr marL="628650" lvl="1" indent="-171450" algn="l" rtl="0">
              <a:spcBef>
                <a:spcPts val="360"/>
              </a:spcBef>
              <a:spcAft>
                <a:spcPts val="0"/>
              </a:spcAft>
              <a:buClr>
                <a:schemeClr val="dk1"/>
              </a:buClr>
              <a:buSzPts val="1200"/>
              <a:buFont typeface="Arial"/>
              <a:buChar char="•"/>
            </a:pPr>
            <a:r>
              <a:rPr lang="en-US" dirty="0"/>
              <a:t>Compare your agency’s distribution to the national averages (and/or your grantee’s averages) to identify opportunities for improvement.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9378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pic>
        <p:nvPicPr>
          <p:cNvPr id="16" name="Google Shape;16;p29" descr="C:\Users\cbateman\AppData\Local\Temp\wz0371\Final Logo\circle only\fpntc_circle_only_color.png"/>
          <p:cNvPicPr preferRelativeResize="0"/>
          <p:nvPr userDrawn="1"/>
        </p:nvPicPr>
        <p:blipFill rotWithShape="1">
          <a:blip r:embed="rId2">
            <a:alphaModFix/>
          </a:blip>
          <a:srcRect r="13620" b="49170"/>
          <a:stretch/>
        </p:blipFill>
        <p:spPr>
          <a:xfrm>
            <a:off x="5257800" y="4572000"/>
            <a:ext cx="3886200" cy="2286000"/>
          </a:xfrm>
          <a:prstGeom prst="rect">
            <a:avLst/>
          </a:prstGeom>
          <a:noFill/>
          <a:ln>
            <a:noFill/>
          </a:ln>
        </p:spPr>
      </p:pic>
      <p:sp>
        <p:nvSpPr>
          <p:cNvPr id="2" name="Title 1">
            <a:extLst>
              <a:ext uri="{FF2B5EF4-FFF2-40B4-BE49-F238E27FC236}">
                <a16:creationId xmlns:a16="http://schemas.microsoft.com/office/drawing/2014/main" id="{D6B1A342-CE7C-45D7-85F9-81D577D03313}"/>
              </a:ext>
            </a:extLst>
          </p:cNvPr>
          <p:cNvSpPr>
            <a:spLocks noGrp="1"/>
          </p:cNvSpPr>
          <p:nvPr>
            <p:ph type="title"/>
          </p:nvPr>
        </p:nvSpPr>
        <p:spPr>
          <a:xfrm>
            <a:off x="685800" y="2130424"/>
            <a:ext cx="7772400" cy="1470025"/>
          </a:xfrm>
        </p:spPr>
        <p:txBody>
          <a:bodyPr/>
          <a:lstStyle>
            <a:lvl1pPr algn="ctr">
              <a:defRPr/>
            </a:lvl1pPr>
          </a:lstStyle>
          <a:p>
            <a:r>
              <a:rPr lang="en-US" dirty="0"/>
              <a:t>Click to edit Master title style</a:t>
            </a:r>
          </a:p>
        </p:txBody>
      </p:sp>
      <p:sp>
        <p:nvSpPr>
          <p:cNvPr id="4" name="Text Placeholder 3">
            <a:extLst>
              <a:ext uri="{FF2B5EF4-FFF2-40B4-BE49-F238E27FC236}">
                <a16:creationId xmlns:a16="http://schemas.microsoft.com/office/drawing/2014/main" id="{F055CD03-56FA-4092-BD69-9D9FCC3FF852}"/>
              </a:ext>
            </a:extLst>
          </p:cNvPr>
          <p:cNvSpPr>
            <a:spLocks noGrp="1"/>
          </p:cNvSpPr>
          <p:nvPr>
            <p:ph type="body" sz="quarter" idx="10"/>
          </p:nvPr>
        </p:nvSpPr>
        <p:spPr>
          <a:xfrm>
            <a:off x="1371600" y="3428093"/>
            <a:ext cx="6400800" cy="1752600"/>
          </a:xfrm>
        </p:spPr>
        <p:txBody>
          <a:bodyPr/>
          <a:lstStyle>
            <a:lvl1pPr marL="0" indent="0" algn="ctr">
              <a:spcBef>
                <a:spcPts val="0"/>
              </a:spcBef>
              <a:buNone/>
              <a:defRPr sz="2800" i="1">
                <a:solidFill>
                  <a:srgbClr val="58595B"/>
                </a:solidFill>
              </a:defRPr>
            </a:lvl1pPr>
          </a:lstStyle>
          <a:p>
            <a:pPr lvl="0"/>
            <a:endParaRPr lang="en-US" dirty="0"/>
          </a:p>
        </p:txBody>
      </p:sp>
      <p:sp>
        <p:nvSpPr>
          <p:cNvPr id="6" name="Picture Placeholder 5">
            <a:extLst>
              <a:ext uri="{FF2B5EF4-FFF2-40B4-BE49-F238E27FC236}">
                <a16:creationId xmlns:a16="http://schemas.microsoft.com/office/drawing/2014/main" id="{8016841A-A907-46D2-9325-008EDD3E75E4}"/>
              </a:ext>
            </a:extLst>
          </p:cNvPr>
          <p:cNvSpPr>
            <a:spLocks noGrp="1"/>
          </p:cNvSpPr>
          <p:nvPr>
            <p:ph type="pic" sz="quarter" idx="11"/>
          </p:nvPr>
        </p:nvSpPr>
        <p:spPr>
          <a:xfrm>
            <a:off x="2133600" y="519112"/>
            <a:ext cx="4876800" cy="1401763"/>
          </a:xfrm>
        </p:spPr>
        <p:txBody>
          <a:bodyPr/>
          <a:lstStyle/>
          <a:p>
            <a:endParaRPr lang="en-US"/>
          </a:p>
        </p:txBody>
      </p:sp>
    </p:spTree>
    <p:extLst>
      <p:ext uri="{BB962C8B-B14F-4D97-AF65-F5344CB8AC3E}">
        <p14:creationId xmlns:p14="http://schemas.microsoft.com/office/powerpoint/2010/main" val="307010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8" y="289155"/>
            <a:ext cx="4952999" cy="11430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5C80347-6C91-4492-BD1D-B21138B3B483}"/>
              </a:ext>
            </a:extLst>
          </p:cNvPr>
          <p:cNvSpPr>
            <a:spLocks noGrp="1"/>
          </p:cNvSpPr>
          <p:nvPr>
            <p:ph type="body" sz="quarter" idx="10"/>
          </p:nvPr>
        </p:nvSpPr>
        <p:spPr>
          <a:xfrm>
            <a:off x="460829" y="1600879"/>
            <a:ext cx="3577772" cy="4525283"/>
          </a:xfrm>
        </p:spPr>
        <p:txBody>
          <a:bodyPr/>
          <a:lstStyle>
            <a:lvl1pPr marL="25400" indent="0">
              <a:buNone/>
              <a:defRPr sz="3200" b="1"/>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pic>
        <p:nvPicPr>
          <p:cNvPr id="8" name="Google Shape;325;p10" title="Question Bubbles">
            <a:extLst>
              <a:ext uri="{FF2B5EF4-FFF2-40B4-BE49-F238E27FC236}">
                <a16:creationId xmlns:a16="http://schemas.microsoft.com/office/drawing/2014/main" id="{E9D1E8FD-7708-45EC-BD24-F2D3EBBD01C8}"/>
              </a:ext>
            </a:extLst>
          </p:cNvPr>
          <p:cNvPicPr preferRelativeResize="0"/>
          <p:nvPr userDrawn="1"/>
        </p:nvPicPr>
        <p:blipFill rotWithShape="1">
          <a:blip r:embed="rId4">
            <a:alphaModFix/>
          </a:blip>
          <a:srcRect/>
          <a:stretch/>
        </p:blipFill>
        <p:spPr>
          <a:xfrm>
            <a:off x="4267200" y="2227263"/>
            <a:ext cx="4724400" cy="3130550"/>
          </a:xfrm>
          <a:prstGeom prst="rect">
            <a:avLst/>
          </a:prstGeom>
          <a:noFill/>
          <a:ln>
            <a:noFill/>
          </a:ln>
        </p:spPr>
      </p:pic>
    </p:spTree>
    <p:extLst>
      <p:ext uri="{BB962C8B-B14F-4D97-AF65-F5344CB8AC3E}">
        <p14:creationId xmlns:p14="http://schemas.microsoft.com/office/powerpoint/2010/main" val="369192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8" y="289155"/>
            <a:ext cx="4952999" cy="11430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5C80347-6C91-4492-BD1D-B21138B3B483}"/>
              </a:ext>
            </a:extLst>
          </p:cNvPr>
          <p:cNvSpPr>
            <a:spLocks noGrp="1"/>
          </p:cNvSpPr>
          <p:nvPr>
            <p:ph type="body" sz="quarter" idx="10"/>
          </p:nvPr>
        </p:nvSpPr>
        <p:spPr>
          <a:xfrm>
            <a:off x="460828" y="1600879"/>
            <a:ext cx="8225971" cy="4525283"/>
          </a:xfrm>
        </p:spPr>
        <p:txBody>
          <a:bodyPr/>
          <a:lstStyle>
            <a:lvl1pPr marL="25400" indent="0">
              <a:buNone/>
              <a:defRPr sz="3200" b="0"/>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9546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9" y="274638"/>
            <a:ext cx="6473825" cy="1325562"/>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5C80347-6C91-4492-BD1D-B21138B3B483}"/>
              </a:ext>
            </a:extLst>
          </p:cNvPr>
          <p:cNvSpPr>
            <a:spLocks noGrp="1"/>
          </p:cNvSpPr>
          <p:nvPr>
            <p:ph type="body" sz="quarter" idx="10"/>
          </p:nvPr>
        </p:nvSpPr>
        <p:spPr>
          <a:xfrm>
            <a:off x="457200" y="1676400"/>
            <a:ext cx="8229600" cy="3026229"/>
          </a:xfrm>
        </p:spPr>
        <p:txBody>
          <a:bodyPr/>
          <a:lstStyle>
            <a:lvl1pPr marL="25400" indent="0">
              <a:buNone/>
              <a:defRPr/>
            </a:lvl1pPr>
          </a:lstStyle>
          <a:p>
            <a:pPr lvl="0"/>
            <a:r>
              <a:rPr lang="en-US" dirty="0"/>
              <a:t>Click to edit Master text styles</a:t>
            </a:r>
          </a:p>
        </p:txBody>
      </p:sp>
      <p:sp>
        <p:nvSpPr>
          <p:cNvPr id="6" name="Text Placeholder 5">
            <a:extLst>
              <a:ext uri="{FF2B5EF4-FFF2-40B4-BE49-F238E27FC236}">
                <a16:creationId xmlns:a16="http://schemas.microsoft.com/office/drawing/2014/main" id="{E13FD749-6338-408C-9E22-EFCEF49CB98D}"/>
              </a:ext>
            </a:extLst>
          </p:cNvPr>
          <p:cNvSpPr>
            <a:spLocks noGrp="1"/>
          </p:cNvSpPr>
          <p:nvPr>
            <p:ph type="body" sz="quarter" idx="11"/>
          </p:nvPr>
        </p:nvSpPr>
        <p:spPr>
          <a:xfrm>
            <a:off x="19050" y="6270624"/>
            <a:ext cx="6473825" cy="523875"/>
          </a:xfrm>
        </p:spPr>
        <p:txBody>
          <a:bodyPr/>
          <a:lstStyle>
            <a:lvl1pPr marL="0" indent="0">
              <a:spcBef>
                <a:spcPts val="0"/>
              </a:spcBef>
              <a:buNone/>
              <a:defRPr sz="1600">
                <a:solidFill>
                  <a:srgbClr val="58595B"/>
                </a:solidFill>
              </a:defRPr>
            </a:lvl1pPr>
            <a:lvl2pPr marL="5080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5115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9" y="274638"/>
            <a:ext cx="6473825" cy="1325562"/>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F2BE0ECA-5473-46AB-B3AC-ABA514B42934}"/>
              </a:ext>
            </a:extLst>
          </p:cNvPr>
          <p:cNvSpPr>
            <a:spLocks noGrp="1"/>
          </p:cNvSpPr>
          <p:nvPr>
            <p:ph type="body" sz="quarter" idx="15"/>
          </p:nvPr>
        </p:nvSpPr>
        <p:spPr>
          <a:xfrm>
            <a:off x="533401" y="1676400"/>
            <a:ext cx="8001000" cy="365125"/>
          </a:xfrm>
        </p:spPr>
        <p:txBody>
          <a:bodyPr/>
          <a:lstStyle>
            <a:lvl1pPr marL="0" indent="0" algn="ctr">
              <a:spcBef>
                <a:spcPts val="0"/>
              </a:spcBef>
              <a:buNone/>
              <a:defRPr sz="2000" b="1">
                <a:solidFill>
                  <a:schemeClr val="tx1"/>
                </a:solidFill>
              </a:defRPr>
            </a:lvl1pPr>
          </a:lstStyle>
          <a:p>
            <a:pPr lvl="0"/>
            <a:r>
              <a:rPr lang="en-US" dirty="0"/>
              <a:t>Click to edit Master text styles</a:t>
            </a:r>
          </a:p>
        </p:txBody>
      </p:sp>
      <p:sp>
        <p:nvSpPr>
          <p:cNvPr id="7" name="Table Placeholder 6">
            <a:extLst>
              <a:ext uri="{FF2B5EF4-FFF2-40B4-BE49-F238E27FC236}">
                <a16:creationId xmlns:a16="http://schemas.microsoft.com/office/drawing/2014/main" id="{B60BA8CC-EB29-4F13-9201-93C678E227A4}"/>
              </a:ext>
            </a:extLst>
          </p:cNvPr>
          <p:cNvSpPr>
            <a:spLocks noGrp="1"/>
          </p:cNvSpPr>
          <p:nvPr>
            <p:ph type="tbl" sz="quarter" idx="16"/>
          </p:nvPr>
        </p:nvSpPr>
        <p:spPr>
          <a:xfrm>
            <a:off x="533400" y="2041526"/>
            <a:ext cx="8001000" cy="2616200"/>
          </a:xfrm>
        </p:spPr>
        <p:txBody>
          <a:bodyPr/>
          <a:lstStyle/>
          <a:p>
            <a:endParaRPr lang="en-US"/>
          </a:p>
        </p:txBody>
      </p:sp>
      <p:sp>
        <p:nvSpPr>
          <p:cNvPr id="13" name="Text Placeholder 3">
            <a:extLst>
              <a:ext uri="{FF2B5EF4-FFF2-40B4-BE49-F238E27FC236}">
                <a16:creationId xmlns:a16="http://schemas.microsoft.com/office/drawing/2014/main" id="{23492102-6EA9-4CD6-9DDD-CCA0A568E5E0}"/>
              </a:ext>
            </a:extLst>
          </p:cNvPr>
          <p:cNvSpPr>
            <a:spLocks noGrp="1"/>
          </p:cNvSpPr>
          <p:nvPr>
            <p:ph type="body" sz="quarter" idx="17"/>
          </p:nvPr>
        </p:nvSpPr>
        <p:spPr>
          <a:xfrm>
            <a:off x="533399" y="4679951"/>
            <a:ext cx="8001000" cy="365125"/>
          </a:xfrm>
        </p:spPr>
        <p:txBody>
          <a:bodyPr/>
          <a:lstStyle>
            <a:lvl1pPr marL="0" indent="0" algn="l">
              <a:spcBef>
                <a:spcPts val="0"/>
              </a:spcBef>
              <a:buNone/>
              <a:defRPr sz="1800" b="1">
                <a:solidFill>
                  <a:schemeClr val="tx1"/>
                </a:solidFill>
              </a:defRPr>
            </a:lvl1pPr>
          </a:lstStyle>
          <a:p>
            <a:pPr lvl="0"/>
            <a:r>
              <a:rPr lang="en-US" dirty="0"/>
              <a:t>Click to edit Master text styles</a:t>
            </a:r>
          </a:p>
        </p:txBody>
      </p:sp>
      <p:sp>
        <p:nvSpPr>
          <p:cNvPr id="14" name="Text Placeholder 3">
            <a:extLst>
              <a:ext uri="{FF2B5EF4-FFF2-40B4-BE49-F238E27FC236}">
                <a16:creationId xmlns:a16="http://schemas.microsoft.com/office/drawing/2014/main" id="{A857312B-C629-4DBD-A302-B9A34C643A42}"/>
              </a:ext>
            </a:extLst>
          </p:cNvPr>
          <p:cNvSpPr>
            <a:spLocks noGrp="1"/>
          </p:cNvSpPr>
          <p:nvPr>
            <p:ph type="body" sz="quarter" idx="18"/>
          </p:nvPr>
        </p:nvSpPr>
        <p:spPr>
          <a:xfrm>
            <a:off x="527048" y="5006997"/>
            <a:ext cx="8058152" cy="569913"/>
          </a:xfrm>
        </p:spPr>
        <p:txBody>
          <a:bodyPr/>
          <a:lstStyle>
            <a:lvl1pPr marL="0" indent="0" algn="l">
              <a:spcBef>
                <a:spcPts val="0"/>
              </a:spcBef>
              <a:buNone/>
              <a:defRPr sz="1800" b="1">
                <a:solidFill>
                  <a:schemeClr val="tx1"/>
                </a:solidFill>
              </a:defRPr>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79701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9" y="274638"/>
            <a:ext cx="6473825" cy="1325562"/>
          </a:xfrm>
        </p:spPr>
        <p:txBody>
          <a:bodyPr/>
          <a:lstStyle>
            <a:lvl1pPr>
              <a:defRPr/>
            </a:lvl1pPr>
          </a:lstStyle>
          <a:p>
            <a:endParaRPr lang="en-US" dirty="0"/>
          </a:p>
        </p:txBody>
      </p:sp>
      <p:sp>
        <p:nvSpPr>
          <p:cNvPr id="5" name="Picture Placeholder 4">
            <a:extLst>
              <a:ext uri="{FF2B5EF4-FFF2-40B4-BE49-F238E27FC236}">
                <a16:creationId xmlns:a16="http://schemas.microsoft.com/office/drawing/2014/main" id="{017693A7-6AEB-4319-B32B-B0D61F00E473}"/>
              </a:ext>
            </a:extLst>
          </p:cNvPr>
          <p:cNvSpPr>
            <a:spLocks noGrp="1"/>
          </p:cNvSpPr>
          <p:nvPr>
            <p:ph type="pic" sz="quarter" idx="15"/>
          </p:nvPr>
        </p:nvSpPr>
        <p:spPr>
          <a:xfrm>
            <a:off x="1203001" y="1417637"/>
            <a:ext cx="5035617" cy="5064197"/>
          </a:xfrm>
        </p:spPr>
        <p:txBody>
          <a:bodyPr/>
          <a:lstStyle/>
          <a:p>
            <a:endParaRPr lang="en-US"/>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2082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9" y="274638"/>
            <a:ext cx="6473825" cy="1325562"/>
          </a:xfrm>
        </p:spPr>
        <p:txBody>
          <a:bodyPr/>
          <a:lstStyle>
            <a:lvl1pPr>
              <a:defRPr/>
            </a:lvl1pPr>
          </a:lstStyle>
          <a:p>
            <a:endParaRPr lang="en-US" dirty="0"/>
          </a:p>
        </p:txBody>
      </p:sp>
      <p:sp>
        <p:nvSpPr>
          <p:cNvPr id="5" name="Picture Placeholder 4">
            <a:extLst>
              <a:ext uri="{FF2B5EF4-FFF2-40B4-BE49-F238E27FC236}">
                <a16:creationId xmlns:a16="http://schemas.microsoft.com/office/drawing/2014/main" id="{017693A7-6AEB-4319-B32B-B0D61F00E473}"/>
              </a:ext>
            </a:extLst>
          </p:cNvPr>
          <p:cNvSpPr>
            <a:spLocks noGrp="1"/>
          </p:cNvSpPr>
          <p:nvPr>
            <p:ph type="pic" sz="quarter" idx="15"/>
          </p:nvPr>
        </p:nvSpPr>
        <p:spPr>
          <a:xfrm>
            <a:off x="1048447" y="1600198"/>
            <a:ext cx="5814870" cy="4681239"/>
          </a:xfrm>
        </p:spPr>
        <p:txBody>
          <a:bodyPr/>
          <a:lstStyle/>
          <a:p>
            <a:endParaRPr lang="en-US"/>
          </a:p>
        </p:txBody>
      </p:sp>
      <p:sp>
        <p:nvSpPr>
          <p:cNvPr id="8" name="Text Placeholder 5">
            <a:extLst>
              <a:ext uri="{FF2B5EF4-FFF2-40B4-BE49-F238E27FC236}">
                <a16:creationId xmlns:a16="http://schemas.microsoft.com/office/drawing/2014/main" id="{1AA3594E-BA70-4066-9756-CE5ECDD93A37}"/>
              </a:ext>
            </a:extLst>
          </p:cNvPr>
          <p:cNvSpPr>
            <a:spLocks noGrp="1"/>
          </p:cNvSpPr>
          <p:nvPr>
            <p:ph type="body" sz="quarter" idx="11"/>
          </p:nvPr>
        </p:nvSpPr>
        <p:spPr>
          <a:xfrm>
            <a:off x="6350" y="6459235"/>
            <a:ext cx="6473825" cy="284464"/>
          </a:xfrm>
        </p:spPr>
        <p:txBody>
          <a:bodyPr/>
          <a:lstStyle>
            <a:lvl1pPr marL="0" indent="0">
              <a:spcBef>
                <a:spcPts val="0"/>
              </a:spcBef>
              <a:buNone/>
              <a:defRPr sz="1600">
                <a:solidFill>
                  <a:srgbClr val="58595B"/>
                </a:solidFill>
              </a:defRPr>
            </a:lvl1pPr>
            <a:lvl2pPr marL="5080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906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200" y="685800"/>
            <a:ext cx="3200400" cy="2298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5C80347-6C91-4492-BD1D-B21138B3B483}"/>
              </a:ext>
            </a:extLst>
          </p:cNvPr>
          <p:cNvSpPr>
            <a:spLocks noGrp="1"/>
          </p:cNvSpPr>
          <p:nvPr>
            <p:ph type="body" sz="quarter" idx="10"/>
          </p:nvPr>
        </p:nvSpPr>
        <p:spPr>
          <a:xfrm>
            <a:off x="457200" y="3141435"/>
            <a:ext cx="3200400" cy="2709863"/>
          </a:xfrm>
        </p:spPr>
        <p:txBody>
          <a:bodyPr/>
          <a:lstStyle>
            <a:lvl1pPr marL="25400" indent="0">
              <a:buNone/>
              <a:defRPr sz="4000" b="1">
                <a:solidFill>
                  <a:srgbClr val="92278F"/>
                </a:solidFill>
              </a:defRPr>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pic>
        <p:nvPicPr>
          <p:cNvPr id="8" name="Google Shape;457;p26" title="Picture of people communicating over the web">
            <a:extLst>
              <a:ext uri="{FF2B5EF4-FFF2-40B4-BE49-F238E27FC236}">
                <a16:creationId xmlns:a16="http://schemas.microsoft.com/office/drawing/2014/main" id="{03C05E43-C6E7-496E-A3BC-1AD75452339E}"/>
              </a:ext>
            </a:extLst>
          </p:cNvPr>
          <p:cNvPicPr preferRelativeResize="0">
            <a:picLocks/>
          </p:cNvPicPr>
          <p:nvPr userDrawn="1"/>
        </p:nvPicPr>
        <p:blipFill rotWithShape="1">
          <a:blip r:embed="rId4">
            <a:alphaModFix/>
          </a:blip>
          <a:srcRect/>
          <a:stretch/>
        </p:blipFill>
        <p:spPr>
          <a:xfrm>
            <a:off x="4038600" y="1676400"/>
            <a:ext cx="3886200" cy="3889769"/>
          </a:xfrm>
          <a:prstGeom prst="ellipse">
            <a:avLst/>
          </a:prstGeom>
          <a:noFill/>
          <a:ln>
            <a:noFill/>
          </a:ln>
        </p:spPr>
      </p:pic>
    </p:spTree>
    <p:extLst>
      <p:ext uri="{BB962C8B-B14F-4D97-AF65-F5344CB8AC3E}">
        <p14:creationId xmlns:p14="http://schemas.microsoft.com/office/powerpoint/2010/main" val="4212486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pic>
        <p:nvPicPr>
          <p:cNvPr id="16" name="Google Shape;16;p29" descr="C:\Users\cbateman\AppData\Local\Temp\wz0371\Final Logo\circle only\fpntc_circle_only_color.png"/>
          <p:cNvPicPr preferRelativeResize="0"/>
          <p:nvPr userDrawn="1"/>
        </p:nvPicPr>
        <p:blipFill rotWithShape="1">
          <a:blip r:embed="rId2">
            <a:alphaModFix/>
          </a:blip>
          <a:srcRect r="13620" b="49170"/>
          <a:stretch/>
        </p:blipFill>
        <p:spPr>
          <a:xfrm>
            <a:off x="5257800" y="4572000"/>
            <a:ext cx="3886200" cy="2286000"/>
          </a:xfrm>
          <a:prstGeom prst="rect">
            <a:avLst/>
          </a:prstGeom>
          <a:noFill/>
          <a:ln>
            <a:noFill/>
          </a:ln>
        </p:spPr>
      </p:pic>
      <p:sp>
        <p:nvSpPr>
          <p:cNvPr id="2" name="Title 1">
            <a:extLst>
              <a:ext uri="{FF2B5EF4-FFF2-40B4-BE49-F238E27FC236}">
                <a16:creationId xmlns:a16="http://schemas.microsoft.com/office/drawing/2014/main" id="{D6B1A342-CE7C-45D7-85F9-81D577D03313}"/>
              </a:ext>
            </a:extLst>
          </p:cNvPr>
          <p:cNvSpPr>
            <a:spLocks noGrp="1"/>
          </p:cNvSpPr>
          <p:nvPr>
            <p:ph type="title"/>
          </p:nvPr>
        </p:nvSpPr>
        <p:spPr>
          <a:xfrm>
            <a:off x="685800" y="2130424"/>
            <a:ext cx="7772400" cy="1470025"/>
          </a:xfrm>
        </p:spPr>
        <p:txBody>
          <a:bodyPr/>
          <a:lstStyle>
            <a:lvl1pPr algn="ctr">
              <a:defRPr/>
            </a:lvl1pPr>
          </a:lstStyle>
          <a:p>
            <a:r>
              <a:rPr lang="en-US" dirty="0"/>
              <a:t>Click to edit Master title style</a:t>
            </a:r>
          </a:p>
        </p:txBody>
      </p:sp>
      <p:sp>
        <p:nvSpPr>
          <p:cNvPr id="4" name="Text Placeholder 3">
            <a:extLst>
              <a:ext uri="{FF2B5EF4-FFF2-40B4-BE49-F238E27FC236}">
                <a16:creationId xmlns:a16="http://schemas.microsoft.com/office/drawing/2014/main" id="{F055CD03-56FA-4092-BD69-9D9FCC3FF852}"/>
              </a:ext>
            </a:extLst>
          </p:cNvPr>
          <p:cNvSpPr>
            <a:spLocks noGrp="1"/>
          </p:cNvSpPr>
          <p:nvPr>
            <p:ph type="body" sz="quarter" idx="10"/>
          </p:nvPr>
        </p:nvSpPr>
        <p:spPr>
          <a:xfrm>
            <a:off x="1371600" y="3872593"/>
            <a:ext cx="6400800" cy="1752600"/>
          </a:xfrm>
        </p:spPr>
        <p:txBody>
          <a:bodyPr/>
          <a:lstStyle>
            <a:lvl1pPr marL="0" indent="0" algn="ctr">
              <a:spcBef>
                <a:spcPts val="0"/>
              </a:spcBef>
              <a:buNone/>
              <a:defRPr sz="2800" i="0">
                <a:solidFill>
                  <a:srgbClr val="58595B"/>
                </a:solidFill>
              </a:defRPr>
            </a:lvl1pPr>
          </a:lstStyle>
          <a:p>
            <a:pPr lvl="0"/>
            <a:endParaRPr lang="en-US" dirty="0"/>
          </a:p>
        </p:txBody>
      </p:sp>
      <p:pic>
        <p:nvPicPr>
          <p:cNvPr id="7" name="Google Shape;17;p29">
            <a:extLst>
              <a:ext uri="{FF2B5EF4-FFF2-40B4-BE49-F238E27FC236}">
                <a16:creationId xmlns:a16="http://schemas.microsoft.com/office/drawing/2014/main" id="{26080770-7C7C-4192-8E77-91660FE0ECFA}"/>
              </a:ext>
            </a:extLst>
          </p:cNvPr>
          <p:cNvPicPr preferRelativeResize="0"/>
          <p:nvPr userDrawn="1"/>
        </p:nvPicPr>
        <p:blipFill rotWithShape="1">
          <a:blip r:embed="rId3">
            <a:alphaModFix/>
          </a:blip>
          <a:srcRect/>
          <a:stretch/>
        </p:blipFill>
        <p:spPr>
          <a:xfrm>
            <a:off x="2133600" y="519113"/>
            <a:ext cx="4876800" cy="1401762"/>
          </a:xfrm>
          <a:prstGeom prst="rect">
            <a:avLst/>
          </a:prstGeom>
          <a:noFill/>
          <a:ln>
            <a:noFill/>
          </a:ln>
        </p:spPr>
      </p:pic>
      <p:sp>
        <p:nvSpPr>
          <p:cNvPr id="8" name="Slide Number Placeholder 7">
            <a:extLst>
              <a:ext uri="{FF2B5EF4-FFF2-40B4-BE49-F238E27FC236}">
                <a16:creationId xmlns:a16="http://schemas.microsoft.com/office/drawing/2014/main" id="{1CE2C191-0E05-49E2-93F1-61A67E8BE390}"/>
              </a:ext>
            </a:extLst>
          </p:cNvPr>
          <p:cNvSpPr>
            <a:spLocks noGrp="1"/>
          </p:cNvSpPr>
          <p:nvPr>
            <p:ph type="sldNum" idx="13"/>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39924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6" name="Google Shape;26;p30"/>
          <p:cNvSpPr txBox="1">
            <a:spLocks noGrp="1"/>
          </p:cNvSpPr>
          <p:nvPr>
            <p:ph type="title"/>
          </p:nvPr>
        </p:nvSpPr>
        <p:spPr>
          <a:xfrm>
            <a:off x="457200" y="274638"/>
            <a:ext cx="4953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406400" algn="l">
              <a:spcBef>
                <a:spcPts val="560"/>
              </a:spcBef>
              <a:spcAft>
                <a:spcPts val="0"/>
              </a:spcAft>
              <a:buClr>
                <a:schemeClr val="accent3"/>
              </a:buClr>
              <a:buSzPts val="2800"/>
              <a:buChar char="–"/>
              <a:defRPr>
                <a:solidFill>
                  <a:schemeClr val="accent3"/>
                </a:solidFil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accent1"/>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pic>
        <p:nvPicPr>
          <p:cNvPr id="30" name="Google Shape;30;p31"/>
          <p:cNvPicPr preferRelativeResize="0"/>
          <p:nvPr/>
        </p:nvPicPr>
        <p:blipFill rotWithShape="1">
          <a:blip r:embed="rId2">
            <a:alphaModFix/>
          </a:blip>
          <a:srcRect/>
          <a:stretch/>
        </p:blipFill>
        <p:spPr>
          <a:xfrm>
            <a:off x="6781800" y="6334125"/>
            <a:ext cx="1803400" cy="438150"/>
          </a:xfrm>
          <a:prstGeom prst="rect">
            <a:avLst/>
          </a:prstGeom>
          <a:noFill/>
          <a:ln>
            <a:noFill/>
          </a:ln>
        </p:spPr>
      </p:pic>
      <p:sp>
        <p:nvSpPr>
          <p:cNvPr id="31" name="Google Shape;31;p31"/>
          <p:cNvSpPr txBox="1">
            <a:spLocks noGrp="1"/>
          </p:cNvSpPr>
          <p:nvPr>
            <p:ph type="title"/>
          </p:nvPr>
        </p:nvSpPr>
        <p:spPr>
          <a:xfrm>
            <a:off x="457200" y="274638"/>
            <a:ext cx="4953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406400" algn="l">
              <a:spcBef>
                <a:spcPts val="560"/>
              </a:spcBef>
              <a:spcAft>
                <a:spcPts val="0"/>
              </a:spcAft>
              <a:buClr>
                <a:schemeClr val="accent3"/>
              </a:buClr>
              <a:buSzPts val="2800"/>
              <a:buChar char="–"/>
              <a:defRPr>
                <a:solidFill>
                  <a:schemeClr val="accent3"/>
                </a:solidFil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accent1"/>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31"/>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9" y="216582"/>
            <a:ext cx="4753430" cy="1887992"/>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5C80347-6C91-4492-BD1D-B21138B3B483}"/>
              </a:ext>
            </a:extLst>
          </p:cNvPr>
          <p:cNvSpPr>
            <a:spLocks noGrp="1"/>
          </p:cNvSpPr>
          <p:nvPr>
            <p:ph type="body" sz="quarter" idx="10"/>
          </p:nvPr>
        </p:nvSpPr>
        <p:spPr>
          <a:xfrm>
            <a:off x="457200" y="1905001"/>
            <a:ext cx="5043488" cy="4343400"/>
          </a:xfrm>
        </p:spPr>
        <p:txBody>
          <a:bodyPr/>
          <a:lstStyle>
            <a:lvl1pPr marL="25400" indent="0">
              <a:buNone/>
              <a:defRPr/>
            </a:lvl1pPr>
          </a:lstStyle>
          <a:p>
            <a:pPr lvl="0"/>
            <a:r>
              <a:rPr lang="en-US" dirty="0"/>
              <a:t>Click to edit Master text styles</a:t>
            </a:r>
          </a:p>
        </p:txBody>
      </p:sp>
      <p:pic>
        <p:nvPicPr>
          <p:cNvPr id="12" name="Google Shape;229;p2" title="Pictures of Cogs working together">
            <a:extLst>
              <a:ext uri="{FF2B5EF4-FFF2-40B4-BE49-F238E27FC236}">
                <a16:creationId xmlns:a16="http://schemas.microsoft.com/office/drawing/2014/main" id="{58628640-9051-4429-959A-76BBEA05C04C}"/>
              </a:ext>
            </a:extLst>
          </p:cNvPr>
          <p:cNvPicPr preferRelativeResize="0"/>
          <p:nvPr userDrawn="1"/>
        </p:nvPicPr>
        <p:blipFill rotWithShape="1">
          <a:blip r:embed="rId4">
            <a:alphaModFix/>
          </a:blip>
          <a:srcRect/>
          <a:stretch/>
        </p:blipFill>
        <p:spPr>
          <a:xfrm>
            <a:off x="5192713" y="2514600"/>
            <a:ext cx="3744912" cy="3408363"/>
          </a:xfrm>
          <a:prstGeom prst="rect">
            <a:avLst/>
          </a:prstGeom>
          <a:noFill/>
          <a:ln>
            <a:noFill/>
          </a:ln>
        </p:spPr>
      </p:pic>
      <p:sp>
        <p:nvSpPr>
          <p:cNvPr id="6" name="Text Placeholder 5">
            <a:extLst>
              <a:ext uri="{FF2B5EF4-FFF2-40B4-BE49-F238E27FC236}">
                <a16:creationId xmlns:a16="http://schemas.microsoft.com/office/drawing/2014/main" id="{E13FD749-6338-408C-9E22-EFCEF49CB98D}"/>
              </a:ext>
            </a:extLst>
          </p:cNvPr>
          <p:cNvSpPr>
            <a:spLocks noGrp="1"/>
          </p:cNvSpPr>
          <p:nvPr>
            <p:ph type="body" sz="quarter" idx="11"/>
          </p:nvPr>
        </p:nvSpPr>
        <p:spPr>
          <a:xfrm>
            <a:off x="19050" y="6270624"/>
            <a:ext cx="6473825" cy="523875"/>
          </a:xfrm>
        </p:spPr>
        <p:txBody>
          <a:bodyPr/>
          <a:lstStyle>
            <a:lvl1pPr marL="0" indent="0">
              <a:spcBef>
                <a:spcPts val="0"/>
              </a:spcBef>
              <a:buNone/>
              <a:defRPr sz="1600">
                <a:solidFill>
                  <a:srgbClr val="58595B"/>
                </a:solidFill>
              </a:defRPr>
            </a:lvl1pPr>
            <a:lvl2pPr marL="5080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46355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4"/>
        <p:cNvGrpSpPr/>
        <p:nvPr/>
      </p:nvGrpSpPr>
      <p:grpSpPr>
        <a:xfrm>
          <a:off x="0" y="0"/>
          <a:ext cx="0" cy="0"/>
          <a:chOff x="0" y="0"/>
          <a:chExt cx="0" cy="0"/>
        </a:xfrm>
      </p:grpSpPr>
      <p:cxnSp>
        <p:nvCxnSpPr>
          <p:cNvPr id="35" name="Google Shape;35;p32"/>
          <p:cNvCxnSpPr/>
          <p:nvPr/>
        </p:nvCxnSpPr>
        <p:spPr>
          <a:xfrm>
            <a:off x="4191000" y="381000"/>
            <a:ext cx="0" cy="5638800"/>
          </a:xfrm>
          <a:prstGeom prst="straightConnector1">
            <a:avLst/>
          </a:prstGeom>
          <a:noFill/>
          <a:ln w="19050" cap="flat" cmpd="sng">
            <a:solidFill>
              <a:schemeClr val="accent4"/>
            </a:solidFill>
            <a:prstDash val="solid"/>
            <a:round/>
            <a:headEnd type="oval" w="med" len="med"/>
            <a:tailEnd type="oval" w="med" len="med"/>
          </a:ln>
        </p:spPr>
      </p:cxnSp>
      <p:pic>
        <p:nvPicPr>
          <p:cNvPr id="36" name="Google Shape;36;p32"/>
          <p:cNvPicPr preferRelativeResize="0"/>
          <p:nvPr/>
        </p:nvPicPr>
        <p:blipFill rotWithShape="1">
          <a:blip r:embed="rId2">
            <a:alphaModFix/>
          </a:blip>
          <a:srcRect/>
          <a:stretch/>
        </p:blipFill>
        <p:spPr>
          <a:xfrm>
            <a:off x="6781800" y="6334125"/>
            <a:ext cx="1803400" cy="438150"/>
          </a:xfrm>
          <a:prstGeom prst="rect">
            <a:avLst/>
          </a:prstGeom>
          <a:noFill/>
          <a:ln>
            <a:noFill/>
          </a:ln>
        </p:spPr>
      </p:pic>
      <p:sp>
        <p:nvSpPr>
          <p:cNvPr id="37" name="Google Shape;37;p32"/>
          <p:cNvSpPr txBox="1">
            <a:spLocks noGrp="1"/>
          </p:cNvSpPr>
          <p:nvPr>
            <p:ph type="title"/>
          </p:nvPr>
        </p:nvSpPr>
        <p:spPr>
          <a:xfrm>
            <a:off x="457200" y="274638"/>
            <a:ext cx="3429000" cy="26971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4572000" y="274638"/>
            <a:ext cx="4114800" cy="57451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406400" algn="l">
              <a:spcBef>
                <a:spcPts val="560"/>
              </a:spcBef>
              <a:spcAft>
                <a:spcPts val="0"/>
              </a:spcAft>
              <a:buClr>
                <a:schemeClr val="accent3"/>
              </a:buClr>
              <a:buSzPts val="2800"/>
              <a:buChar char="–"/>
              <a:defRPr>
                <a:solidFill>
                  <a:schemeClr val="accent3"/>
                </a:solidFill>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accent1"/>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32"/>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pic>
        <p:nvPicPr>
          <p:cNvPr id="41" name="Google Shape;41;p33"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42" name="Google Shape;42;p33"/>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43" name="Google Shape;43;p33"/>
          <p:cNvSpPr txBox="1">
            <a:spLocks noGrp="1"/>
          </p:cNvSpPr>
          <p:nvPr>
            <p:ph type="title"/>
          </p:nvPr>
        </p:nvSpPr>
        <p:spPr>
          <a:xfrm>
            <a:off x="457200" y="274638"/>
            <a:ext cx="5181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rgbClr val="8DC63F"/>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accent1"/>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rgbClr val="8DC63F"/>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accent1"/>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pic>
        <p:nvPicPr>
          <p:cNvPr id="50" name="Google Shape;50;p34" descr="C:\Users\cbateman\AppData\Local\Temp\wz0371\Final Logo\circle only\fpntc_circle_only_color.png"/>
          <p:cNvPicPr preferRelativeResize="0"/>
          <p:nvPr/>
        </p:nvPicPr>
        <p:blipFill rotWithShape="1">
          <a:blip r:embed="rId2">
            <a:alphaModFix/>
          </a:blip>
          <a:srcRect r="13620" b="49170"/>
          <a:stretch/>
        </p:blipFill>
        <p:spPr>
          <a:xfrm>
            <a:off x="5257800" y="4572000"/>
            <a:ext cx="3886200" cy="2286000"/>
          </a:xfrm>
          <a:prstGeom prst="rect">
            <a:avLst/>
          </a:prstGeom>
          <a:noFill/>
          <a:ln>
            <a:noFill/>
          </a:ln>
        </p:spPr>
      </p:pic>
      <p:pic>
        <p:nvPicPr>
          <p:cNvPr id="51" name="Google Shape;51;p34"/>
          <p:cNvPicPr preferRelativeResize="0"/>
          <p:nvPr/>
        </p:nvPicPr>
        <p:blipFill rotWithShape="1">
          <a:blip r:embed="rId3">
            <a:alphaModFix/>
          </a:blip>
          <a:srcRect/>
          <a:stretch/>
        </p:blipFill>
        <p:spPr>
          <a:xfrm>
            <a:off x="762000" y="1371600"/>
            <a:ext cx="4876800" cy="1401763"/>
          </a:xfrm>
          <a:prstGeom prst="rect">
            <a:avLst/>
          </a:prstGeom>
          <a:noFill/>
          <a:ln>
            <a:noFill/>
          </a:ln>
        </p:spPr>
      </p:pic>
      <p:sp>
        <p:nvSpPr>
          <p:cNvPr id="52" name="Google Shape;52;p34"/>
          <p:cNvSpPr txBox="1">
            <a:spLocks noGrp="1"/>
          </p:cNvSpPr>
          <p:nvPr>
            <p:ph type="title"/>
          </p:nvPr>
        </p:nvSpPr>
        <p:spPr>
          <a:xfrm>
            <a:off x="722313" y="4406900"/>
            <a:ext cx="4764087"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body" idx="1"/>
          </p:nvPr>
        </p:nvSpPr>
        <p:spPr>
          <a:xfrm>
            <a:off x="722313" y="2906713"/>
            <a:ext cx="4764087"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4" name="Google Shape;5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pic>
        <p:nvPicPr>
          <p:cNvPr id="56" name="Google Shape;56;p35"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57" name="Google Shape;57;p35"/>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58" name="Google Shape;58;p35"/>
          <p:cNvSpPr txBox="1">
            <a:spLocks noGrp="1"/>
          </p:cNvSpPr>
          <p:nvPr>
            <p:ph type="title"/>
          </p:nvPr>
        </p:nvSpPr>
        <p:spPr>
          <a:xfrm>
            <a:off x="457200" y="274638"/>
            <a:ext cx="5334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2"/>
              </a:buClr>
              <a:buSzPts val="2400"/>
              <a:buNone/>
              <a:defRPr sz="2400" b="1"/>
            </a:lvl1pPr>
            <a:lvl2pPr marL="914400" lvl="1" indent="-228600" algn="l">
              <a:spcBef>
                <a:spcPts val="400"/>
              </a:spcBef>
              <a:spcAft>
                <a:spcPts val="0"/>
              </a:spcAft>
              <a:buClr>
                <a:srgbClr val="8DC63F"/>
              </a:buClr>
              <a:buSzPts val="2000"/>
              <a:buNone/>
              <a:defRPr sz="2000" b="1"/>
            </a:lvl2pPr>
            <a:lvl3pPr marL="1371600" lvl="2" indent="-228600" algn="l">
              <a:spcBef>
                <a:spcPts val="360"/>
              </a:spcBef>
              <a:spcAft>
                <a:spcPts val="0"/>
              </a:spcAft>
              <a:buClr>
                <a:schemeClr val="dk2"/>
              </a:buClr>
              <a:buSzPts val="1800"/>
              <a:buNone/>
              <a:defRPr sz="1800" b="1"/>
            </a:lvl3pPr>
            <a:lvl4pPr marL="1828800" lvl="3" indent="-228600" algn="l">
              <a:spcBef>
                <a:spcPts val="320"/>
              </a:spcBef>
              <a:spcAft>
                <a:spcPts val="0"/>
              </a:spcAft>
              <a:buClr>
                <a:schemeClr val="accent1"/>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0" name="Google Shape;60;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2"/>
              </a:buClr>
              <a:buSzPts val="2400"/>
              <a:buChar char="•"/>
              <a:defRPr sz="2400"/>
            </a:lvl1pPr>
            <a:lvl2pPr marL="914400" lvl="1" indent="-355600" algn="l">
              <a:spcBef>
                <a:spcPts val="400"/>
              </a:spcBef>
              <a:spcAft>
                <a:spcPts val="0"/>
              </a:spcAft>
              <a:buClr>
                <a:srgbClr val="8DC63F"/>
              </a:buClr>
              <a:buSzPts val="2000"/>
              <a:buChar char="–"/>
              <a:defRPr sz="2000"/>
            </a:lvl2pPr>
            <a:lvl3pPr marL="1371600" lvl="2" indent="-342900" algn="l">
              <a:spcBef>
                <a:spcPts val="360"/>
              </a:spcBef>
              <a:spcAft>
                <a:spcPts val="0"/>
              </a:spcAft>
              <a:buClr>
                <a:schemeClr val="dk2"/>
              </a:buClr>
              <a:buSzPts val="1800"/>
              <a:buChar char="•"/>
              <a:defRPr sz="1800"/>
            </a:lvl3pPr>
            <a:lvl4pPr marL="1828800" lvl="3" indent="-330200" algn="l">
              <a:spcBef>
                <a:spcPts val="320"/>
              </a:spcBef>
              <a:spcAft>
                <a:spcPts val="0"/>
              </a:spcAft>
              <a:buClr>
                <a:schemeClr val="accent1"/>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1" name="Google Shape;61;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2"/>
              </a:buClr>
              <a:buSzPts val="2400"/>
              <a:buNone/>
              <a:defRPr sz="2400" b="1"/>
            </a:lvl1pPr>
            <a:lvl2pPr marL="914400" lvl="1" indent="-228600" algn="l">
              <a:spcBef>
                <a:spcPts val="400"/>
              </a:spcBef>
              <a:spcAft>
                <a:spcPts val="0"/>
              </a:spcAft>
              <a:buClr>
                <a:srgbClr val="8DC63F"/>
              </a:buClr>
              <a:buSzPts val="2000"/>
              <a:buNone/>
              <a:defRPr sz="2000" b="1"/>
            </a:lvl2pPr>
            <a:lvl3pPr marL="1371600" lvl="2" indent="-228600" algn="l">
              <a:spcBef>
                <a:spcPts val="360"/>
              </a:spcBef>
              <a:spcAft>
                <a:spcPts val="0"/>
              </a:spcAft>
              <a:buClr>
                <a:schemeClr val="dk2"/>
              </a:buClr>
              <a:buSzPts val="1800"/>
              <a:buNone/>
              <a:defRPr sz="1800" b="1"/>
            </a:lvl3pPr>
            <a:lvl4pPr marL="1828800" lvl="3" indent="-228600" algn="l">
              <a:spcBef>
                <a:spcPts val="320"/>
              </a:spcBef>
              <a:spcAft>
                <a:spcPts val="0"/>
              </a:spcAft>
              <a:buClr>
                <a:schemeClr val="accent1"/>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2" name="Google Shape;62;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2"/>
              </a:buClr>
              <a:buSzPts val="2400"/>
              <a:buChar char="•"/>
              <a:defRPr sz="2400"/>
            </a:lvl1pPr>
            <a:lvl2pPr marL="914400" lvl="1" indent="-355600" algn="l">
              <a:spcBef>
                <a:spcPts val="400"/>
              </a:spcBef>
              <a:spcAft>
                <a:spcPts val="0"/>
              </a:spcAft>
              <a:buClr>
                <a:srgbClr val="8DC63F"/>
              </a:buClr>
              <a:buSzPts val="2000"/>
              <a:buChar char="–"/>
              <a:defRPr sz="2000"/>
            </a:lvl2pPr>
            <a:lvl3pPr marL="1371600" lvl="2" indent="-342900" algn="l">
              <a:spcBef>
                <a:spcPts val="360"/>
              </a:spcBef>
              <a:spcAft>
                <a:spcPts val="0"/>
              </a:spcAft>
              <a:buClr>
                <a:schemeClr val="dk2"/>
              </a:buClr>
              <a:buSzPts val="1800"/>
              <a:buChar char="•"/>
              <a:defRPr sz="1800"/>
            </a:lvl3pPr>
            <a:lvl4pPr marL="1828800" lvl="3" indent="-330200" algn="l">
              <a:spcBef>
                <a:spcPts val="320"/>
              </a:spcBef>
              <a:spcAft>
                <a:spcPts val="0"/>
              </a:spcAft>
              <a:buClr>
                <a:schemeClr val="accent1"/>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3" name="Google Shape;6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5"/>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pic>
        <p:nvPicPr>
          <p:cNvPr id="67" name="Google Shape;67;p36"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68" name="Google Shape;68;p36"/>
          <p:cNvPicPr preferRelativeResize="0"/>
          <p:nvPr/>
        </p:nvPicPr>
        <p:blipFill rotWithShape="1">
          <a:blip r:embed="rId3">
            <a:alphaModFix/>
          </a:blip>
          <a:srcRect/>
          <a:stretch/>
        </p:blipFill>
        <p:spPr>
          <a:xfrm>
            <a:off x="6400800" y="6334125"/>
            <a:ext cx="1803400" cy="438150"/>
          </a:xfrm>
          <a:prstGeom prst="rect">
            <a:avLst/>
          </a:prstGeom>
          <a:noFill/>
          <a:ln>
            <a:noFill/>
          </a:ln>
        </p:spPr>
      </p:pic>
      <p:sp>
        <p:nvSpPr>
          <p:cNvPr id="69" name="Google Shape;69;p36"/>
          <p:cNvSpPr txBox="1">
            <a:spLocks noGrp="1"/>
          </p:cNvSpPr>
          <p:nvPr>
            <p:ph type="title"/>
          </p:nvPr>
        </p:nvSpPr>
        <p:spPr>
          <a:xfrm>
            <a:off x="457200" y="274638"/>
            <a:ext cx="5257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8229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37"/>
          <p:cNvSpPr txBox="1"/>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98989"/>
                </a:solidFill>
                <a:latin typeface="Arial"/>
                <a:ea typeface="Arial"/>
                <a:cs typeface="Arial"/>
                <a:sym typeface="Arial"/>
              </a:rPr>
              <a:t>‹#›</a:t>
            </a:fld>
            <a:endParaRPr sz="1200" b="0" i="0" u="none" strike="noStrike" cap="none">
              <a:solidFill>
                <a:srgbClr val="898989"/>
              </a:solidFill>
              <a:latin typeface="Arial"/>
              <a:ea typeface="Arial"/>
              <a:cs typeface="Arial"/>
              <a:sym typeface="Arial"/>
            </a:endParaRPr>
          </a:p>
        </p:txBody>
      </p:sp>
      <p:pic>
        <p:nvPicPr>
          <p:cNvPr id="75" name="Google Shape;75;p37"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76" name="Google Shape;76;p37"/>
          <p:cNvPicPr preferRelativeResize="0"/>
          <p:nvPr/>
        </p:nvPicPr>
        <p:blipFill rotWithShape="1">
          <a:blip r:embed="rId3">
            <a:alphaModFix/>
          </a:blip>
          <a:srcRect/>
          <a:stretch/>
        </p:blipFill>
        <p:spPr>
          <a:xfrm>
            <a:off x="6781800" y="6248400"/>
            <a:ext cx="1803400" cy="609600"/>
          </a:xfrm>
          <a:prstGeom prst="rect">
            <a:avLst/>
          </a:prstGeom>
          <a:noFill/>
          <a:ln>
            <a:noFill/>
          </a:ln>
        </p:spPr>
      </p:pic>
      <p:sp>
        <p:nvSpPr>
          <p:cNvPr id="77" name="Google Shape;7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pic>
        <p:nvPicPr>
          <p:cNvPr id="80" name="Google Shape;80;p38" descr="C:\Users\cbateman\AppData\Local\Temp\wz0371\Final Logo\circle only\fpntc_circle_only_color.png"/>
          <p:cNvPicPr preferRelativeResize="0"/>
          <p:nvPr/>
        </p:nvPicPr>
        <p:blipFill rotWithShape="1">
          <a:blip r:embed="rId2">
            <a:alphaModFix/>
          </a:blip>
          <a:srcRect l="33874" b="45782"/>
          <a:stretch/>
        </p:blipFill>
        <p:spPr>
          <a:xfrm>
            <a:off x="0" y="4419600"/>
            <a:ext cx="2974975" cy="2438400"/>
          </a:xfrm>
          <a:prstGeom prst="rect">
            <a:avLst/>
          </a:prstGeom>
          <a:noFill/>
          <a:ln>
            <a:noFill/>
          </a:ln>
        </p:spPr>
      </p:pic>
      <p:sp>
        <p:nvSpPr>
          <p:cNvPr id="81" name="Google Shape;81;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2"/>
              </a:buClr>
              <a:buSzPts val="3200"/>
              <a:buChar char="•"/>
              <a:defRPr sz="3200"/>
            </a:lvl1pPr>
            <a:lvl2pPr marL="914400" lvl="1" indent="-406400" algn="l">
              <a:spcBef>
                <a:spcPts val="560"/>
              </a:spcBef>
              <a:spcAft>
                <a:spcPts val="0"/>
              </a:spcAft>
              <a:buClr>
                <a:srgbClr val="8DC63F"/>
              </a:buClr>
              <a:buSzPts val="2800"/>
              <a:buChar char="–"/>
              <a:defRPr sz="2800"/>
            </a:lvl2pPr>
            <a:lvl3pPr marL="1371600" lvl="2" indent="-381000" algn="l">
              <a:spcBef>
                <a:spcPts val="480"/>
              </a:spcBef>
              <a:spcAft>
                <a:spcPts val="0"/>
              </a:spcAft>
              <a:buClr>
                <a:schemeClr val="dk2"/>
              </a:buClr>
              <a:buSzPts val="2400"/>
              <a:buChar char="•"/>
              <a:defRPr sz="2400"/>
            </a:lvl3pPr>
            <a:lvl4pPr marL="1828800" lvl="3" indent="-355600" algn="l">
              <a:spcBef>
                <a:spcPts val="400"/>
              </a:spcBef>
              <a:spcAft>
                <a:spcPts val="0"/>
              </a:spcAft>
              <a:buClr>
                <a:schemeClr val="accent1"/>
              </a:buClr>
              <a:buSzPts val="2000"/>
              <a:buChar char="–"/>
              <a:defRPr sz="2000"/>
            </a:lvl4pPr>
            <a:lvl5pPr marL="2286000" lvl="4" indent="-355600" algn="l">
              <a:spcBef>
                <a:spcPts val="400"/>
              </a:spcBef>
              <a:spcAft>
                <a:spcPts val="0"/>
              </a:spcAft>
              <a:buClr>
                <a:schemeClr val="dk2"/>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3" name="Google Shape;83;p38"/>
          <p:cNvSpPr txBox="1">
            <a:spLocks noGrp="1"/>
          </p:cNvSpPr>
          <p:nvPr>
            <p:ph type="body" idx="2"/>
          </p:nvPr>
        </p:nvSpPr>
        <p:spPr>
          <a:xfrm>
            <a:off x="457200" y="1435101"/>
            <a:ext cx="3008313" cy="28321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2"/>
              </a:buClr>
              <a:buSzPts val="1400"/>
              <a:buNone/>
              <a:defRPr sz="1400"/>
            </a:lvl1pPr>
            <a:lvl2pPr marL="914400" lvl="1" indent="-228600" algn="l">
              <a:spcBef>
                <a:spcPts val="240"/>
              </a:spcBef>
              <a:spcAft>
                <a:spcPts val="0"/>
              </a:spcAft>
              <a:buClr>
                <a:srgbClr val="8DC63F"/>
              </a:buClr>
              <a:buSzPts val="1200"/>
              <a:buNone/>
              <a:defRPr sz="1200"/>
            </a:lvl2pPr>
            <a:lvl3pPr marL="1371600" lvl="2" indent="-228600" algn="l">
              <a:spcBef>
                <a:spcPts val="200"/>
              </a:spcBef>
              <a:spcAft>
                <a:spcPts val="0"/>
              </a:spcAft>
              <a:buClr>
                <a:schemeClr val="dk2"/>
              </a:buClr>
              <a:buSzPts val="1000"/>
              <a:buNone/>
              <a:defRPr sz="1000"/>
            </a:lvl3pPr>
            <a:lvl4pPr marL="1828800" lvl="3" indent="-228600" algn="l">
              <a:spcBef>
                <a:spcPts val="180"/>
              </a:spcBef>
              <a:spcAft>
                <a:spcPts val="0"/>
              </a:spcAft>
              <a:buClr>
                <a:schemeClr val="accent1"/>
              </a:buClr>
              <a:buSzPts val="900"/>
              <a:buNone/>
              <a:defRPr sz="900"/>
            </a:lvl4pPr>
            <a:lvl5pPr marL="2286000" lvl="4" indent="-228600" algn="l">
              <a:spcBef>
                <a:spcPts val="180"/>
              </a:spcBef>
              <a:spcAft>
                <a:spcPts val="0"/>
              </a:spcAft>
              <a:buClr>
                <a:schemeClr val="dk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4" name="Google Shape;8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pic>
        <p:nvPicPr>
          <p:cNvPr id="88" name="Google Shape;88;p39"/>
          <p:cNvPicPr preferRelativeResize="0"/>
          <p:nvPr/>
        </p:nvPicPr>
        <p:blipFill rotWithShape="1">
          <a:blip r:embed="rId2">
            <a:alphaModFix/>
          </a:blip>
          <a:srcRect/>
          <a:stretch/>
        </p:blipFill>
        <p:spPr>
          <a:xfrm>
            <a:off x="6553200" y="6334125"/>
            <a:ext cx="1803400" cy="438150"/>
          </a:xfrm>
          <a:prstGeom prst="rect">
            <a:avLst/>
          </a:prstGeom>
          <a:noFill/>
          <a:ln>
            <a:noFill/>
          </a:ln>
        </p:spPr>
      </p:pic>
      <p:sp>
        <p:nvSpPr>
          <p:cNvPr id="89" name="Google Shape;89;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9"/>
          <p:cNvSpPr>
            <a:spLocks noGrp="1"/>
          </p:cNvSpPr>
          <p:nvPr>
            <p:ph type="pic" idx="2"/>
          </p:nvPr>
        </p:nvSpPr>
        <p:spPr>
          <a:xfrm>
            <a:off x="1792288" y="612775"/>
            <a:ext cx="5486400" cy="4114800"/>
          </a:xfrm>
          <a:prstGeom prst="rect">
            <a:avLst/>
          </a:prstGeom>
          <a:noFill/>
          <a:ln>
            <a:noFill/>
          </a:ln>
        </p:spPr>
      </p:sp>
      <p:sp>
        <p:nvSpPr>
          <p:cNvPr id="91" name="Google Shape;91;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2"/>
              </a:buClr>
              <a:buSzPts val="1400"/>
              <a:buNone/>
              <a:defRPr sz="1400"/>
            </a:lvl1pPr>
            <a:lvl2pPr marL="914400" lvl="1" indent="-228600" algn="l">
              <a:spcBef>
                <a:spcPts val="240"/>
              </a:spcBef>
              <a:spcAft>
                <a:spcPts val="0"/>
              </a:spcAft>
              <a:buClr>
                <a:srgbClr val="8DC63F"/>
              </a:buClr>
              <a:buSzPts val="1200"/>
              <a:buNone/>
              <a:defRPr sz="1200"/>
            </a:lvl2pPr>
            <a:lvl3pPr marL="1371600" lvl="2" indent="-228600" algn="l">
              <a:spcBef>
                <a:spcPts val="200"/>
              </a:spcBef>
              <a:spcAft>
                <a:spcPts val="0"/>
              </a:spcAft>
              <a:buClr>
                <a:schemeClr val="dk2"/>
              </a:buClr>
              <a:buSzPts val="1000"/>
              <a:buNone/>
              <a:defRPr sz="1000"/>
            </a:lvl3pPr>
            <a:lvl4pPr marL="1828800" lvl="3" indent="-228600" algn="l">
              <a:spcBef>
                <a:spcPts val="180"/>
              </a:spcBef>
              <a:spcAft>
                <a:spcPts val="0"/>
              </a:spcAft>
              <a:buClr>
                <a:schemeClr val="accent1"/>
              </a:buClr>
              <a:buSzPts val="900"/>
              <a:buNone/>
              <a:defRPr sz="900"/>
            </a:lvl4pPr>
            <a:lvl5pPr marL="2286000" lvl="4" indent="-228600" algn="l">
              <a:spcBef>
                <a:spcPts val="180"/>
              </a:spcBef>
              <a:spcAft>
                <a:spcPts val="0"/>
              </a:spcAft>
              <a:buClr>
                <a:schemeClr val="dk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2" name="Google Shape;9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pic>
        <p:nvPicPr>
          <p:cNvPr id="96" name="Google Shape;96;p40" descr="C:\Users\cbateman\AppData\Local\Temp\wz0371\Final Logo\circle only\fpntc_circle_only_color.png"/>
          <p:cNvPicPr preferRelativeResize="0"/>
          <p:nvPr/>
        </p:nvPicPr>
        <p:blipFill rotWithShape="1">
          <a:blip r:embed="rId2">
            <a:alphaModFix/>
          </a:blip>
          <a:srcRect l="33874" b="45782"/>
          <a:stretch/>
        </p:blipFill>
        <p:spPr>
          <a:xfrm>
            <a:off x="0" y="4419600"/>
            <a:ext cx="2974975" cy="2438400"/>
          </a:xfrm>
          <a:prstGeom prst="rect">
            <a:avLst/>
          </a:prstGeom>
          <a:noFill/>
          <a:ln>
            <a:noFill/>
          </a:ln>
        </p:spPr>
      </p:pic>
      <p:sp>
        <p:nvSpPr>
          <p:cNvPr id="97" name="Google Shape;97;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rgbClr val="8DC63F"/>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accent1"/>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pic>
        <p:nvPicPr>
          <p:cNvPr id="103" name="Google Shape;103;p41" descr="C:\Users\cbateman\AppData\Local\Temp\wz0371\Final Logo\circle only\fpntc_circle_only_color.png"/>
          <p:cNvPicPr preferRelativeResize="0"/>
          <p:nvPr/>
        </p:nvPicPr>
        <p:blipFill rotWithShape="1">
          <a:blip r:embed="rId2">
            <a:alphaModFix/>
          </a:blip>
          <a:srcRect l="33874" b="45782"/>
          <a:stretch/>
        </p:blipFill>
        <p:spPr>
          <a:xfrm>
            <a:off x="0" y="4419600"/>
            <a:ext cx="2974975" cy="2438400"/>
          </a:xfrm>
          <a:prstGeom prst="rect">
            <a:avLst/>
          </a:prstGeom>
          <a:noFill/>
          <a:ln>
            <a:noFill/>
          </a:ln>
        </p:spPr>
      </p:pic>
      <p:sp>
        <p:nvSpPr>
          <p:cNvPr id="104" name="Google Shape;104;p4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rgbClr val="8DC63F"/>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accent1"/>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24F238B1-4763-47BF-81E2-D606A5C729E4}"/>
              </a:ext>
            </a:extLst>
          </p:cNvPr>
          <p:cNvSpPr>
            <a:spLocks noGrp="1"/>
          </p:cNvSpPr>
          <p:nvPr>
            <p:ph type="title"/>
          </p:nvPr>
        </p:nvSpPr>
        <p:spPr>
          <a:xfrm>
            <a:off x="457199" y="303669"/>
            <a:ext cx="4800602" cy="2316162"/>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5C80347-6C91-4492-BD1D-B21138B3B483}"/>
              </a:ext>
            </a:extLst>
          </p:cNvPr>
          <p:cNvSpPr>
            <a:spLocks noGrp="1"/>
          </p:cNvSpPr>
          <p:nvPr>
            <p:ph type="body" sz="quarter" idx="10"/>
          </p:nvPr>
        </p:nvSpPr>
        <p:spPr>
          <a:xfrm>
            <a:off x="428169" y="2619831"/>
            <a:ext cx="4800603" cy="3649434"/>
          </a:xfrm>
        </p:spPr>
        <p:txBody>
          <a:bodyPr/>
          <a:lstStyle>
            <a:lvl1pPr marL="25400" indent="0">
              <a:buNone/>
              <a:defRPr sz="3600" b="1"/>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pic>
        <p:nvPicPr>
          <p:cNvPr id="9" name="Google Shape;239;p3" title="Stacked Clipboards">
            <a:extLst>
              <a:ext uri="{FF2B5EF4-FFF2-40B4-BE49-F238E27FC236}">
                <a16:creationId xmlns:a16="http://schemas.microsoft.com/office/drawing/2014/main" id="{250DFBE1-705C-4297-B6E7-F7C3CD9D7A15}"/>
              </a:ext>
            </a:extLst>
          </p:cNvPr>
          <p:cNvPicPr preferRelativeResize="0"/>
          <p:nvPr userDrawn="1"/>
        </p:nvPicPr>
        <p:blipFill rotWithShape="1">
          <a:blip r:embed="rId4">
            <a:alphaModFix/>
          </a:blip>
          <a:srcRect/>
          <a:stretch/>
        </p:blipFill>
        <p:spPr>
          <a:xfrm>
            <a:off x="4953000" y="2895600"/>
            <a:ext cx="3460750" cy="2957513"/>
          </a:xfrm>
          <a:prstGeom prst="rect">
            <a:avLst/>
          </a:prstGeom>
          <a:noFill/>
          <a:ln>
            <a:noFill/>
          </a:ln>
        </p:spPr>
      </p:pic>
    </p:spTree>
    <p:extLst>
      <p:ext uri="{BB962C8B-B14F-4D97-AF65-F5344CB8AC3E}">
        <p14:creationId xmlns:p14="http://schemas.microsoft.com/office/powerpoint/2010/main" val="32071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pic>
        <p:nvPicPr>
          <p:cNvPr id="116" name="Google Shape;116;p43" descr="C:\Users\cbateman\AppData\Local\Temp\wz0371\Final Logo\circle only\fpntc_circle_only_color.png"/>
          <p:cNvPicPr preferRelativeResize="0"/>
          <p:nvPr/>
        </p:nvPicPr>
        <p:blipFill rotWithShape="1">
          <a:blip r:embed="rId2">
            <a:alphaModFix/>
          </a:blip>
          <a:srcRect r="13620" b="49170"/>
          <a:stretch/>
        </p:blipFill>
        <p:spPr>
          <a:xfrm>
            <a:off x="5257800" y="4572000"/>
            <a:ext cx="3886200" cy="2286000"/>
          </a:xfrm>
          <a:prstGeom prst="rect">
            <a:avLst/>
          </a:prstGeom>
          <a:noFill/>
          <a:ln>
            <a:noFill/>
          </a:ln>
        </p:spPr>
      </p:pic>
      <p:sp>
        <p:nvSpPr>
          <p:cNvPr id="117" name="Google Shape;117;p43"/>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8" name="Google Shape;118;p43"/>
          <p:cNvPicPr preferRelativeResize="0"/>
          <p:nvPr/>
        </p:nvPicPr>
        <p:blipFill rotWithShape="1">
          <a:blip r:embed="rId3">
            <a:alphaModFix/>
          </a:blip>
          <a:srcRect/>
          <a:stretch/>
        </p:blipFill>
        <p:spPr>
          <a:xfrm>
            <a:off x="2133600" y="396875"/>
            <a:ext cx="4876800" cy="1646238"/>
          </a:xfrm>
          <a:prstGeom prst="rect">
            <a:avLst/>
          </a:prstGeom>
          <a:noFill/>
          <a:ln>
            <a:noFill/>
          </a:ln>
        </p:spPr>
      </p:pic>
      <p:sp>
        <p:nvSpPr>
          <p:cNvPr id="119" name="Google Shape;119;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1" name="Google Shape;12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pic>
        <p:nvPicPr>
          <p:cNvPr id="125" name="Google Shape;125;p44"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sp>
        <p:nvSpPr>
          <p:cNvPr id="126" name="Google Shape;126;p44"/>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4"/>
          <p:cNvPicPr preferRelativeResize="0"/>
          <p:nvPr/>
        </p:nvPicPr>
        <p:blipFill rotWithShape="1">
          <a:blip r:embed="rId3">
            <a:alphaModFix/>
          </a:blip>
          <a:srcRect/>
          <a:stretch/>
        </p:blipFill>
        <p:spPr>
          <a:xfrm>
            <a:off x="6858000" y="6245225"/>
            <a:ext cx="1762125" cy="595313"/>
          </a:xfrm>
          <a:prstGeom prst="rect">
            <a:avLst/>
          </a:prstGeom>
          <a:noFill/>
          <a:ln>
            <a:noFill/>
          </a:ln>
        </p:spPr>
      </p:pic>
      <p:sp>
        <p:nvSpPr>
          <p:cNvPr id="128" name="Google Shape;128;p44"/>
          <p:cNvSpPr txBox="1">
            <a:spLocks noGrp="1"/>
          </p:cNvSpPr>
          <p:nvPr>
            <p:ph type="title"/>
          </p:nvPr>
        </p:nvSpPr>
        <p:spPr>
          <a:xfrm>
            <a:off x="457200" y="274638"/>
            <a:ext cx="4953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406400" algn="l">
              <a:spcBef>
                <a:spcPts val="560"/>
              </a:spcBef>
              <a:spcAft>
                <a:spcPts val="0"/>
              </a:spcAft>
              <a:buClr>
                <a:schemeClr val="accent3"/>
              </a:buClr>
              <a:buSzPts val="2800"/>
              <a:buChar char="–"/>
              <a:defRPr>
                <a:solidFill>
                  <a:schemeClr val="accent3"/>
                </a:solidFill>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accent2"/>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44"/>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1"/>
        <p:cNvGrpSpPr/>
        <p:nvPr/>
      </p:nvGrpSpPr>
      <p:grpSpPr>
        <a:xfrm>
          <a:off x="0" y="0"/>
          <a:ext cx="0" cy="0"/>
          <a:chOff x="0" y="0"/>
          <a:chExt cx="0" cy="0"/>
        </a:xfrm>
      </p:grpSpPr>
      <p:sp>
        <p:nvSpPr>
          <p:cNvPr id="132" name="Google Shape;132;p45"/>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p45"/>
          <p:cNvPicPr preferRelativeResize="0"/>
          <p:nvPr/>
        </p:nvPicPr>
        <p:blipFill rotWithShape="1">
          <a:blip r:embed="rId2">
            <a:alphaModFix/>
          </a:blip>
          <a:srcRect/>
          <a:stretch/>
        </p:blipFill>
        <p:spPr>
          <a:xfrm>
            <a:off x="6858000" y="6245225"/>
            <a:ext cx="1762125" cy="595313"/>
          </a:xfrm>
          <a:prstGeom prst="rect">
            <a:avLst/>
          </a:prstGeom>
          <a:noFill/>
          <a:ln>
            <a:noFill/>
          </a:ln>
        </p:spPr>
      </p:pic>
      <p:sp>
        <p:nvSpPr>
          <p:cNvPr id="134" name="Google Shape;134;p45"/>
          <p:cNvSpPr txBox="1">
            <a:spLocks noGrp="1"/>
          </p:cNvSpPr>
          <p:nvPr>
            <p:ph type="title"/>
          </p:nvPr>
        </p:nvSpPr>
        <p:spPr>
          <a:xfrm>
            <a:off x="457200" y="274638"/>
            <a:ext cx="4953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406400" algn="l">
              <a:spcBef>
                <a:spcPts val="560"/>
              </a:spcBef>
              <a:spcAft>
                <a:spcPts val="0"/>
              </a:spcAft>
              <a:buClr>
                <a:schemeClr val="accent3"/>
              </a:buClr>
              <a:buSzPts val="2800"/>
              <a:buChar char="–"/>
              <a:defRPr>
                <a:solidFill>
                  <a:schemeClr val="accent3"/>
                </a:solidFill>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accent2"/>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45"/>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pic>
        <p:nvPicPr>
          <p:cNvPr id="138" name="Google Shape;138;p46"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sp>
        <p:nvSpPr>
          <p:cNvPr id="139" name="Google Shape;139;p46"/>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0" name="Google Shape;140;p46"/>
          <p:cNvPicPr preferRelativeResize="0"/>
          <p:nvPr/>
        </p:nvPicPr>
        <p:blipFill rotWithShape="1">
          <a:blip r:embed="rId3">
            <a:alphaModFix/>
          </a:blip>
          <a:srcRect/>
          <a:stretch/>
        </p:blipFill>
        <p:spPr>
          <a:xfrm>
            <a:off x="6858000" y="6245225"/>
            <a:ext cx="1762125" cy="595313"/>
          </a:xfrm>
          <a:prstGeom prst="rect">
            <a:avLst/>
          </a:prstGeom>
          <a:noFill/>
          <a:ln>
            <a:noFill/>
          </a:ln>
        </p:spPr>
      </p:pic>
      <p:sp>
        <p:nvSpPr>
          <p:cNvPr id="141" name="Google Shape;141;p46"/>
          <p:cNvSpPr txBox="1">
            <a:spLocks noGrp="1"/>
          </p:cNvSpPr>
          <p:nvPr>
            <p:ph type="title"/>
          </p:nvPr>
        </p:nvSpPr>
        <p:spPr>
          <a:xfrm>
            <a:off x="457200" y="274638"/>
            <a:ext cx="5181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rgbClr val="8DC63F"/>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accent2"/>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3" name="Google Shape;143;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rgbClr val="8DC63F"/>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accent2"/>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4" name="Google Shape;14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6"/>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pic>
        <p:nvPicPr>
          <p:cNvPr id="148" name="Google Shape;148;p47" descr="C:\Users\cbateman\AppData\Local\Temp\wz0371\Final Logo\circle only\fpntc_circle_only_color.png"/>
          <p:cNvPicPr preferRelativeResize="0"/>
          <p:nvPr/>
        </p:nvPicPr>
        <p:blipFill rotWithShape="1">
          <a:blip r:embed="rId2">
            <a:alphaModFix/>
          </a:blip>
          <a:srcRect r="13620" b="49170"/>
          <a:stretch/>
        </p:blipFill>
        <p:spPr>
          <a:xfrm>
            <a:off x="5257800" y="4572000"/>
            <a:ext cx="3886200" cy="2286000"/>
          </a:xfrm>
          <a:prstGeom prst="rect">
            <a:avLst/>
          </a:prstGeom>
          <a:noFill/>
          <a:ln>
            <a:noFill/>
          </a:ln>
        </p:spPr>
      </p:pic>
      <p:sp>
        <p:nvSpPr>
          <p:cNvPr id="149" name="Google Shape;149;p47"/>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47"/>
          <p:cNvPicPr preferRelativeResize="0"/>
          <p:nvPr/>
        </p:nvPicPr>
        <p:blipFill rotWithShape="1">
          <a:blip r:embed="rId3">
            <a:alphaModFix/>
          </a:blip>
          <a:srcRect/>
          <a:stretch/>
        </p:blipFill>
        <p:spPr>
          <a:xfrm>
            <a:off x="609600" y="1295400"/>
            <a:ext cx="4876800" cy="1647825"/>
          </a:xfrm>
          <a:prstGeom prst="rect">
            <a:avLst/>
          </a:prstGeom>
          <a:noFill/>
          <a:ln>
            <a:noFill/>
          </a:ln>
        </p:spPr>
      </p:pic>
      <p:sp>
        <p:nvSpPr>
          <p:cNvPr id="151" name="Google Shape;151;p47"/>
          <p:cNvSpPr txBox="1">
            <a:spLocks noGrp="1"/>
          </p:cNvSpPr>
          <p:nvPr>
            <p:ph type="title"/>
          </p:nvPr>
        </p:nvSpPr>
        <p:spPr>
          <a:xfrm>
            <a:off x="722313" y="4406900"/>
            <a:ext cx="4764087"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600" b="1" cap="none">
                <a:solidFill>
                  <a:schemeClr val="accen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7"/>
          <p:cNvSpPr txBox="1">
            <a:spLocks noGrp="1"/>
          </p:cNvSpPr>
          <p:nvPr>
            <p:ph type="body" idx="1"/>
          </p:nvPr>
        </p:nvSpPr>
        <p:spPr>
          <a:xfrm>
            <a:off x="722313" y="2906713"/>
            <a:ext cx="4764087"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3" name="Google Shape;15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pic>
        <p:nvPicPr>
          <p:cNvPr id="155" name="Google Shape;155;p48"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sp>
        <p:nvSpPr>
          <p:cNvPr id="156" name="Google Shape;156;p48"/>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7" name="Google Shape;157;p48"/>
          <p:cNvPicPr preferRelativeResize="0"/>
          <p:nvPr/>
        </p:nvPicPr>
        <p:blipFill rotWithShape="1">
          <a:blip r:embed="rId3">
            <a:alphaModFix/>
          </a:blip>
          <a:srcRect/>
          <a:stretch/>
        </p:blipFill>
        <p:spPr>
          <a:xfrm>
            <a:off x="6858000" y="6245225"/>
            <a:ext cx="1762125" cy="595313"/>
          </a:xfrm>
          <a:prstGeom prst="rect">
            <a:avLst/>
          </a:prstGeom>
          <a:noFill/>
          <a:ln>
            <a:noFill/>
          </a:ln>
        </p:spPr>
      </p:pic>
      <p:sp>
        <p:nvSpPr>
          <p:cNvPr id="158" name="Google Shape;158;p48"/>
          <p:cNvSpPr txBox="1">
            <a:spLocks noGrp="1"/>
          </p:cNvSpPr>
          <p:nvPr>
            <p:ph type="title"/>
          </p:nvPr>
        </p:nvSpPr>
        <p:spPr>
          <a:xfrm>
            <a:off x="457200" y="274638"/>
            <a:ext cx="5334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rgbClr val="8DC63F"/>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accent2"/>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0" name="Google Shape;160;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rgbClr val="8DC63F"/>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accent2"/>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1" name="Google Shape;161;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rgbClr val="8DC63F"/>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accent2"/>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2" name="Google Shape;162;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rgbClr val="8DC63F"/>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accent2"/>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3" name="Google Shape;163;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8"/>
          <p:cNvSpPr txBox="1">
            <a:spLocks noGrp="1"/>
          </p:cNvSpPr>
          <p:nvPr>
            <p:ph type="sldNum" idx="12"/>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pic>
        <p:nvPicPr>
          <p:cNvPr id="167" name="Google Shape;167;p49"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sp>
        <p:nvSpPr>
          <p:cNvPr id="168" name="Google Shape;168;p49"/>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9" name="Google Shape;169;p49"/>
          <p:cNvPicPr preferRelativeResize="0"/>
          <p:nvPr/>
        </p:nvPicPr>
        <p:blipFill rotWithShape="1">
          <a:blip r:embed="rId3">
            <a:alphaModFix/>
          </a:blip>
          <a:srcRect/>
          <a:stretch/>
        </p:blipFill>
        <p:spPr>
          <a:xfrm>
            <a:off x="6477000" y="6256338"/>
            <a:ext cx="1762125" cy="595312"/>
          </a:xfrm>
          <a:prstGeom prst="rect">
            <a:avLst/>
          </a:prstGeom>
          <a:noFill/>
          <a:ln>
            <a:noFill/>
          </a:ln>
        </p:spPr>
      </p:pic>
      <p:sp>
        <p:nvSpPr>
          <p:cNvPr id="170" name="Google Shape;170;p49"/>
          <p:cNvSpPr txBox="1">
            <a:spLocks noGrp="1"/>
          </p:cNvSpPr>
          <p:nvPr>
            <p:ph type="title"/>
          </p:nvPr>
        </p:nvSpPr>
        <p:spPr>
          <a:xfrm>
            <a:off x="457200" y="274638"/>
            <a:ext cx="5257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49"/>
          <p:cNvSpPr txBox="1">
            <a:spLocks noGrp="1"/>
          </p:cNvSpPr>
          <p:nvPr>
            <p:ph type="sldNum" idx="12"/>
          </p:nvPr>
        </p:nvSpPr>
        <p:spPr>
          <a:xfrm>
            <a:off x="8229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4"/>
        <p:cNvGrpSpPr/>
        <p:nvPr/>
      </p:nvGrpSpPr>
      <p:grpSpPr>
        <a:xfrm>
          <a:off x="0" y="0"/>
          <a:ext cx="0" cy="0"/>
          <a:chOff x="0" y="0"/>
          <a:chExt cx="0" cy="0"/>
        </a:xfrm>
      </p:grpSpPr>
      <p:sp>
        <p:nvSpPr>
          <p:cNvPr id="175" name="Google Shape;175;p50"/>
          <p:cNvSpPr txBox="1"/>
          <p:nvPr/>
        </p:nvSpPr>
        <p:spPr>
          <a:xfrm>
            <a:off x="8610600" y="6356350"/>
            <a:ext cx="457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98989"/>
                </a:solidFill>
                <a:latin typeface="Arial"/>
                <a:ea typeface="Arial"/>
                <a:cs typeface="Arial"/>
                <a:sym typeface="Arial"/>
              </a:rPr>
              <a:t>‹#›</a:t>
            </a:fld>
            <a:endParaRPr sz="1200" b="0" i="0" u="none" strike="noStrike" cap="none">
              <a:solidFill>
                <a:srgbClr val="898989"/>
              </a:solidFill>
              <a:latin typeface="Arial"/>
              <a:ea typeface="Arial"/>
              <a:cs typeface="Arial"/>
              <a:sym typeface="Arial"/>
            </a:endParaRPr>
          </a:p>
        </p:txBody>
      </p:sp>
      <p:pic>
        <p:nvPicPr>
          <p:cNvPr id="176" name="Google Shape;176;p5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sp>
        <p:nvSpPr>
          <p:cNvPr id="177" name="Google Shape;177;p50"/>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8" name="Google Shape;178;p50"/>
          <p:cNvPicPr preferRelativeResize="0"/>
          <p:nvPr/>
        </p:nvPicPr>
        <p:blipFill rotWithShape="1">
          <a:blip r:embed="rId3">
            <a:alphaModFix/>
          </a:blip>
          <a:srcRect/>
          <a:stretch/>
        </p:blipFill>
        <p:spPr>
          <a:xfrm>
            <a:off x="6858000" y="6245225"/>
            <a:ext cx="1762125" cy="595313"/>
          </a:xfrm>
          <a:prstGeom prst="rect">
            <a:avLst/>
          </a:prstGeom>
          <a:noFill/>
          <a:ln>
            <a:noFill/>
          </a:ln>
        </p:spPr>
      </p:pic>
      <p:sp>
        <p:nvSpPr>
          <p:cNvPr id="179" name="Google Shape;179;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Google Shape;182;p51"/>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3" name="Google Shape;183;p51" descr="C:\Users\cbateman\AppData\Local\Temp\wz0371\Final Logo\circle only\fpntc_circle_only_color.png"/>
          <p:cNvPicPr preferRelativeResize="0"/>
          <p:nvPr/>
        </p:nvPicPr>
        <p:blipFill rotWithShape="1">
          <a:blip r:embed="rId2">
            <a:alphaModFix/>
          </a:blip>
          <a:srcRect l="33874" b="45782"/>
          <a:stretch/>
        </p:blipFill>
        <p:spPr>
          <a:xfrm>
            <a:off x="0" y="4419600"/>
            <a:ext cx="2974975" cy="2438400"/>
          </a:xfrm>
          <a:prstGeom prst="rect">
            <a:avLst/>
          </a:prstGeom>
          <a:noFill/>
          <a:ln>
            <a:noFill/>
          </a:ln>
        </p:spPr>
      </p:pic>
      <p:sp>
        <p:nvSpPr>
          <p:cNvPr id="184" name="Google Shape;184;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rgbClr val="8DC63F"/>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accent2"/>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86" name="Google Shape;186;p51"/>
          <p:cNvSpPr txBox="1">
            <a:spLocks noGrp="1"/>
          </p:cNvSpPr>
          <p:nvPr>
            <p:ph type="body" idx="2"/>
          </p:nvPr>
        </p:nvSpPr>
        <p:spPr>
          <a:xfrm>
            <a:off x="457200" y="1435101"/>
            <a:ext cx="3008313" cy="28321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rgbClr val="8DC63F"/>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accent2"/>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7" name="Google Shape;187;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52"/>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2" name="Google Shape;192;p52"/>
          <p:cNvPicPr preferRelativeResize="0"/>
          <p:nvPr/>
        </p:nvPicPr>
        <p:blipFill rotWithShape="1">
          <a:blip r:embed="rId2">
            <a:alphaModFix/>
          </a:blip>
          <a:srcRect/>
          <a:stretch/>
        </p:blipFill>
        <p:spPr>
          <a:xfrm>
            <a:off x="6553200" y="6245225"/>
            <a:ext cx="1762125" cy="595313"/>
          </a:xfrm>
          <a:prstGeom prst="rect">
            <a:avLst/>
          </a:prstGeom>
          <a:noFill/>
          <a:ln>
            <a:noFill/>
          </a:ln>
        </p:spPr>
      </p:pic>
      <p:sp>
        <p:nvSpPr>
          <p:cNvPr id="193" name="Google Shape;193;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2"/>
          <p:cNvSpPr>
            <a:spLocks noGrp="1"/>
          </p:cNvSpPr>
          <p:nvPr>
            <p:ph type="pic" idx="2"/>
          </p:nvPr>
        </p:nvSpPr>
        <p:spPr>
          <a:xfrm>
            <a:off x="1792288" y="612775"/>
            <a:ext cx="5486400" cy="4114800"/>
          </a:xfrm>
          <a:prstGeom prst="rect">
            <a:avLst/>
          </a:prstGeom>
          <a:noFill/>
          <a:ln>
            <a:noFill/>
          </a:ln>
        </p:spPr>
      </p:sp>
      <p:sp>
        <p:nvSpPr>
          <p:cNvPr id="195" name="Google Shape;195;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rgbClr val="8DC63F"/>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accent2"/>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96" name="Google Shape;196;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3" name="Title 2">
            <a:extLst>
              <a:ext uri="{FF2B5EF4-FFF2-40B4-BE49-F238E27FC236}">
                <a16:creationId xmlns:a16="http://schemas.microsoft.com/office/drawing/2014/main" id="{8BC637EA-9EE8-464A-A27C-94B7789C22AF}"/>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522B26F9-CA5B-4C3A-9DA4-D445EA9EC2E6}"/>
              </a:ext>
            </a:extLst>
          </p:cNvPr>
          <p:cNvSpPr>
            <a:spLocks noGrp="1"/>
          </p:cNvSpPr>
          <p:nvPr>
            <p:ph type="body" sz="quarter" idx="15"/>
          </p:nvPr>
        </p:nvSpPr>
        <p:spPr>
          <a:xfrm>
            <a:off x="471714" y="1597025"/>
            <a:ext cx="8229600" cy="4529138"/>
          </a:xfrm>
        </p:spPr>
        <p:txBody>
          <a:bodyPr/>
          <a:lstStyle>
            <a:lvl1pPr marL="0" indent="0">
              <a:spcBef>
                <a:spcPts val="0"/>
              </a:spcBef>
              <a:buNone/>
              <a:defRPr/>
            </a:lvl1pPr>
            <a:lvl2pPr marL="5080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99125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9"/>
        <p:cNvGrpSpPr/>
        <p:nvPr/>
      </p:nvGrpSpPr>
      <p:grpSpPr>
        <a:xfrm>
          <a:off x="0" y="0"/>
          <a:ext cx="0" cy="0"/>
          <a:chOff x="0" y="0"/>
          <a:chExt cx="0" cy="0"/>
        </a:xfrm>
      </p:grpSpPr>
      <p:sp>
        <p:nvSpPr>
          <p:cNvPr id="200" name="Google Shape;200;p53"/>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1" name="Google Shape;201;p53" descr="C:\Users\cbateman\AppData\Local\Temp\wz0371\Final Logo\circle only\fpntc_circle_only_color.png"/>
          <p:cNvPicPr preferRelativeResize="0"/>
          <p:nvPr/>
        </p:nvPicPr>
        <p:blipFill rotWithShape="1">
          <a:blip r:embed="rId2">
            <a:alphaModFix/>
          </a:blip>
          <a:srcRect l="33874" b="45782"/>
          <a:stretch/>
        </p:blipFill>
        <p:spPr>
          <a:xfrm>
            <a:off x="0" y="4419600"/>
            <a:ext cx="2974975" cy="2438400"/>
          </a:xfrm>
          <a:prstGeom prst="rect">
            <a:avLst/>
          </a:prstGeom>
          <a:noFill/>
          <a:ln>
            <a:noFill/>
          </a:ln>
        </p:spPr>
      </p:pic>
      <p:sp>
        <p:nvSpPr>
          <p:cNvPr id="202" name="Google Shape;202;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8DC63F"/>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accent2"/>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7"/>
        <p:cNvGrpSpPr/>
        <p:nvPr/>
      </p:nvGrpSpPr>
      <p:grpSpPr>
        <a:xfrm>
          <a:off x="0" y="0"/>
          <a:ext cx="0" cy="0"/>
          <a:chOff x="0" y="0"/>
          <a:chExt cx="0" cy="0"/>
        </a:xfrm>
      </p:grpSpPr>
      <p:sp>
        <p:nvSpPr>
          <p:cNvPr id="208" name="Google Shape;208;p54"/>
          <p:cNvSpPr/>
          <p:nvPr/>
        </p:nvSpPr>
        <p:spPr>
          <a:xfrm rot="5400000">
            <a:off x="-3238500" y="3238500"/>
            <a:ext cx="6858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9" name="Google Shape;209;p54" descr="C:\Users\cbateman\AppData\Local\Temp\wz0371\Final Logo\circle only\fpntc_circle_only_color.png"/>
          <p:cNvPicPr preferRelativeResize="0"/>
          <p:nvPr/>
        </p:nvPicPr>
        <p:blipFill rotWithShape="1">
          <a:blip r:embed="rId2">
            <a:alphaModFix/>
          </a:blip>
          <a:srcRect l="33874" b="45782"/>
          <a:stretch/>
        </p:blipFill>
        <p:spPr>
          <a:xfrm>
            <a:off x="0" y="4419600"/>
            <a:ext cx="2974975" cy="2438400"/>
          </a:xfrm>
          <a:prstGeom prst="rect">
            <a:avLst/>
          </a:prstGeom>
          <a:noFill/>
          <a:ln>
            <a:noFill/>
          </a:ln>
        </p:spPr>
      </p:pic>
      <p:sp>
        <p:nvSpPr>
          <p:cNvPr id="210" name="Google Shape;210;p5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8DC63F"/>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accent2"/>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3" name="Title 2">
            <a:extLst>
              <a:ext uri="{FF2B5EF4-FFF2-40B4-BE49-F238E27FC236}">
                <a16:creationId xmlns:a16="http://schemas.microsoft.com/office/drawing/2014/main" id="{8BC637EA-9EE8-464A-A27C-94B7789C22AF}"/>
              </a:ext>
            </a:extLst>
          </p:cNvPr>
          <p:cNvSpPr>
            <a:spLocks noGrp="1"/>
          </p:cNvSpPr>
          <p:nvPr>
            <p:ph type="title"/>
          </p:nvPr>
        </p:nvSpPr>
        <p:spPr>
          <a:xfrm>
            <a:off x="457200" y="380999"/>
            <a:ext cx="5638800" cy="1142999"/>
          </a:xfrm>
        </p:spPr>
        <p:txBody>
          <a:bodyPr/>
          <a:lstStyle>
            <a:lvl1pPr>
              <a:defRPr sz="3600"/>
            </a:lvl1pPr>
          </a:lstStyle>
          <a:p>
            <a:r>
              <a:rPr lang="en-US" dirty="0"/>
              <a:t>Click to edit Master title style</a:t>
            </a:r>
          </a:p>
        </p:txBody>
      </p:sp>
      <p:sp>
        <p:nvSpPr>
          <p:cNvPr id="6" name="Text Placeholder 5">
            <a:extLst>
              <a:ext uri="{FF2B5EF4-FFF2-40B4-BE49-F238E27FC236}">
                <a16:creationId xmlns:a16="http://schemas.microsoft.com/office/drawing/2014/main" id="{522B26F9-CA5B-4C3A-9DA4-D445EA9EC2E6}"/>
              </a:ext>
            </a:extLst>
          </p:cNvPr>
          <p:cNvSpPr>
            <a:spLocks noGrp="1"/>
          </p:cNvSpPr>
          <p:nvPr>
            <p:ph type="body" sz="quarter" idx="15"/>
          </p:nvPr>
        </p:nvSpPr>
        <p:spPr>
          <a:xfrm>
            <a:off x="471714" y="1887305"/>
            <a:ext cx="8229600" cy="4529138"/>
          </a:xfrm>
        </p:spPr>
        <p:txBody>
          <a:bodyPr/>
          <a:lstStyle>
            <a:lvl1pPr marL="0" indent="0">
              <a:spcBef>
                <a:spcPts val="0"/>
              </a:spcBef>
              <a:buNone/>
              <a:defRPr/>
            </a:lvl1pPr>
            <a:lvl2pPr marL="5080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2252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3" name="Title 2">
            <a:extLst>
              <a:ext uri="{FF2B5EF4-FFF2-40B4-BE49-F238E27FC236}">
                <a16:creationId xmlns:a16="http://schemas.microsoft.com/office/drawing/2014/main" id="{8BC637EA-9EE8-464A-A27C-94B7789C22AF}"/>
              </a:ext>
            </a:extLst>
          </p:cNvPr>
          <p:cNvSpPr>
            <a:spLocks noGrp="1"/>
          </p:cNvSpPr>
          <p:nvPr>
            <p:ph type="title"/>
          </p:nvPr>
        </p:nvSpPr>
        <p:spPr>
          <a:xfrm>
            <a:off x="457200" y="304801"/>
            <a:ext cx="4846638" cy="1524000"/>
          </a:xfrm>
        </p:spPr>
        <p:txBody>
          <a:bodyPr/>
          <a:lstStyle>
            <a:lvl1pPr>
              <a:defRPr sz="3600"/>
            </a:lvl1pPr>
          </a:lstStyle>
          <a:p>
            <a:r>
              <a:rPr lang="en-US" dirty="0"/>
              <a:t>Click to edit Master title style</a:t>
            </a:r>
          </a:p>
        </p:txBody>
      </p:sp>
      <p:grpSp>
        <p:nvGrpSpPr>
          <p:cNvPr id="8" name="Google Shape;263;p6">
            <a:extLst>
              <a:ext uri="{FF2B5EF4-FFF2-40B4-BE49-F238E27FC236}">
                <a16:creationId xmlns:a16="http://schemas.microsoft.com/office/drawing/2014/main" id="{3E0B3886-2637-4517-9952-8F78087553BC}"/>
              </a:ext>
            </a:extLst>
          </p:cNvPr>
          <p:cNvGrpSpPr/>
          <p:nvPr userDrawn="1"/>
        </p:nvGrpSpPr>
        <p:grpSpPr>
          <a:xfrm>
            <a:off x="663080" y="2201421"/>
            <a:ext cx="7665440" cy="1314895"/>
            <a:chOff x="129679" y="66452"/>
            <a:chExt cx="7665440" cy="1314895"/>
          </a:xfrm>
        </p:grpSpPr>
        <p:sp>
          <p:nvSpPr>
            <p:cNvPr id="9" name="Google Shape;264;p6">
              <a:extLst>
                <a:ext uri="{FF2B5EF4-FFF2-40B4-BE49-F238E27FC236}">
                  <a16:creationId xmlns:a16="http://schemas.microsoft.com/office/drawing/2014/main" id="{06FDAF19-79CE-450D-884E-2B5534FBBD3A}"/>
                </a:ext>
              </a:extLst>
            </p:cNvPr>
            <p:cNvSpPr/>
            <p:nvPr userDrawn="1"/>
          </p:nvSpPr>
          <p:spPr>
            <a:xfrm rot="5400000">
              <a:off x="4680629" y="-1812036"/>
              <a:ext cx="1157108" cy="5071872"/>
            </a:xfrm>
            <a:prstGeom prst="round2SameRect">
              <a:avLst>
                <a:gd name="adj1" fmla="val 16667"/>
                <a:gd name="adj2" fmla="val 0"/>
              </a:avLst>
            </a:prstGeom>
            <a:solidFill>
              <a:srgbClr val="F2C9F0">
                <a:alpha val="89803"/>
              </a:srgbClr>
            </a:solidFill>
            <a:ln w="25400" cap="flat" cmpd="sng">
              <a:solidFill>
                <a:srgbClr val="F2C9F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6;p6">
              <a:extLst>
                <a:ext uri="{FF2B5EF4-FFF2-40B4-BE49-F238E27FC236}">
                  <a16:creationId xmlns:a16="http://schemas.microsoft.com/office/drawing/2014/main" id="{CF6BC78C-3583-4E7D-98C2-E609F4C0E55C}"/>
                </a:ext>
              </a:extLst>
            </p:cNvPr>
            <p:cNvSpPr/>
            <p:nvPr/>
          </p:nvSpPr>
          <p:spPr>
            <a:xfrm>
              <a:off x="129679" y="66452"/>
              <a:ext cx="2593568" cy="1314895"/>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69;p6">
            <a:extLst>
              <a:ext uri="{FF2B5EF4-FFF2-40B4-BE49-F238E27FC236}">
                <a16:creationId xmlns:a16="http://schemas.microsoft.com/office/drawing/2014/main" id="{230A566E-634A-4C12-8A6C-12C9C8E4C29C}"/>
              </a:ext>
            </a:extLst>
          </p:cNvPr>
          <p:cNvGrpSpPr/>
          <p:nvPr userDrawn="1"/>
        </p:nvGrpSpPr>
        <p:grpSpPr>
          <a:xfrm>
            <a:off x="1021091" y="3962680"/>
            <a:ext cx="7178016" cy="2285720"/>
            <a:chOff x="182891" y="279"/>
            <a:chExt cx="7178016" cy="2285720"/>
          </a:xfrm>
        </p:grpSpPr>
        <p:sp>
          <p:nvSpPr>
            <p:cNvPr id="16" name="Google Shape;270;p6">
              <a:extLst>
                <a:ext uri="{FF2B5EF4-FFF2-40B4-BE49-F238E27FC236}">
                  <a16:creationId xmlns:a16="http://schemas.microsoft.com/office/drawing/2014/main" id="{13118651-6957-4A36-9FD9-0FB17463D778}"/>
                </a:ext>
              </a:extLst>
            </p:cNvPr>
            <p:cNvSpPr/>
            <p:nvPr/>
          </p:nvSpPr>
          <p:spPr>
            <a:xfrm>
              <a:off x="2133597" y="279"/>
              <a:ext cx="5227310" cy="1088305"/>
            </a:xfrm>
            <a:prstGeom prst="rightArrow">
              <a:avLst>
                <a:gd name="adj1" fmla="val 75000"/>
                <a:gd name="adj2" fmla="val 50000"/>
              </a:avLst>
            </a:prstGeom>
            <a:solidFill>
              <a:srgbClr val="CAE2F3">
                <a:alpha val="89803"/>
              </a:srgbClr>
            </a:solidFill>
            <a:ln w="25400" cap="flat" cmpd="sng">
              <a:solidFill>
                <a:srgbClr val="CAE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2;p6">
              <a:extLst>
                <a:ext uri="{FF2B5EF4-FFF2-40B4-BE49-F238E27FC236}">
                  <a16:creationId xmlns:a16="http://schemas.microsoft.com/office/drawing/2014/main" id="{92308168-AC60-4FDD-AC4E-BF1C619B6791}"/>
                </a:ext>
              </a:extLst>
            </p:cNvPr>
            <p:cNvSpPr/>
            <p:nvPr/>
          </p:nvSpPr>
          <p:spPr>
            <a:xfrm>
              <a:off x="182891" y="279"/>
              <a:ext cx="1950705" cy="1088305"/>
            </a:xfrm>
            <a:prstGeom prst="roundRect">
              <a:avLst>
                <a:gd name="adj" fmla="val 16667"/>
              </a:avLst>
            </a:prstGeom>
            <a:solidFill>
              <a:srgbClr val="27A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4;p6">
              <a:extLst>
                <a:ext uri="{FF2B5EF4-FFF2-40B4-BE49-F238E27FC236}">
                  <a16:creationId xmlns:a16="http://schemas.microsoft.com/office/drawing/2014/main" id="{47602204-68DC-4FDA-8882-AE42F7956DBC}"/>
                </a:ext>
              </a:extLst>
            </p:cNvPr>
            <p:cNvSpPr/>
            <p:nvPr/>
          </p:nvSpPr>
          <p:spPr>
            <a:xfrm>
              <a:off x="2133597" y="1197694"/>
              <a:ext cx="5227310" cy="1088305"/>
            </a:xfrm>
            <a:prstGeom prst="rightArrow">
              <a:avLst>
                <a:gd name="adj1" fmla="val 75000"/>
                <a:gd name="adj2" fmla="val 50000"/>
              </a:avLst>
            </a:prstGeom>
            <a:solidFill>
              <a:srgbClr val="CAE2F3">
                <a:alpha val="89803"/>
              </a:srgbClr>
            </a:solidFill>
            <a:ln w="25400" cap="flat" cmpd="sng">
              <a:solidFill>
                <a:srgbClr val="CAE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6;p6">
              <a:extLst>
                <a:ext uri="{FF2B5EF4-FFF2-40B4-BE49-F238E27FC236}">
                  <a16:creationId xmlns:a16="http://schemas.microsoft.com/office/drawing/2014/main" id="{F49F3F1B-9EE3-4E62-95B3-BD5243DFCF39}"/>
                </a:ext>
              </a:extLst>
            </p:cNvPr>
            <p:cNvSpPr/>
            <p:nvPr userDrawn="1"/>
          </p:nvSpPr>
          <p:spPr>
            <a:xfrm>
              <a:off x="182891" y="1197415"/>
              <a:ext cx="1950705" cy="1088305"/>
            </a:xfrm>
            <a:prstGeom prst="roundRect">
              <a:avLst>
                <a:gd name="adj" fmla="val 16667"/>
              </a:avLst>
            </a:prstGeom>
            <a:solidFill>
              <a:srgbClr val="27A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 Placeholder 5">
            <a:extLst>
              <a:ext uri="{FF2B5EF4-FFF2-40B4-BE49-F238E27FC236}">
                <a16:creationId xmlns:a16="http://schemas.microsoft.com/office/drawing/2014/main" id="{522B26F9-CA5B-4C3A-9DA4-D445EA9EC2E6}"/>
              </a:ext>
            </a:extLst>
          </p:cNvPr>
          <p:cNvSpPr>
            <a:spLocks noGrp="1"/>
          </p:cNvSpPr>
          <p:nvPr>
            <p:ph type="body" sz="quarter" idx="15"/>
          </p:nvPr>
        </p:nvSpPr>
        <p:spPr>
          <a:xfrm>
            <a:off x="692107" y="2613378"/>
            <a:ext cx="2537085" cy="537029"/>
          </a:xfrm>
        </p:spPr>
        <p:txBody>
          <a:bodyPr/>
          <a:lstStyle>
            <a:lvl1pPr marL="0" indent="0" algn="ctr">
              <a:spcBef>
                <a:spcPts val="0"/>
              </a:spcBef>
              <a:buNone/>
              <a:defRPr sz="2400">
                <a:solidFill>
                  <a:schemeClr val="bg1"/>
                </a:solidFill>
              </a:defRPr>
            </a:lvl1pPr>
            <a:lvl2pPr marL="508000" indent="0">
              <a:buNone/>
              <a:defRPr/>
            </a:lvl2pPr>
          </a:lstStyle>
          <a:p>
            <a:pPr lvl="0"/>
            <a:endParaRPr lang="en-US" dirty="0"/>
          </a:p>
        </p:txBody>
      </p:sp>
      <p:sp>
        <p:nvSpPr>
          <p:cNvPr id="4" name="Text Placeholder 3">
            <a:extLst>
              <a:ext uri="{FF2B5EF4-FFF2-40B4-BE49-F238E27FC236}">
                <a16:creationId xmlns:a16="http://schemas.microsoft.com/office/drawing/2014/main" id="{DC823A6D-18FE-41A3-97D4-4EC1E33C0927}"/>
              </a:ext>
            </a:extLst>
          </p:cNvPr>
          <p:cNvSpPr>
            <a:spLocks noGrp="1"/>
          </p:cNvSpPr>
          <p:nvPr>
            <p:ph type="body" sz="quarter" idx="16"/>
          </p:nvPr>
        </p:nvSpPr>
        <p:spPr>
          <a:xfrm>
            <a:off x="3416304" y="2278743"/>
            <a:ext cx="5015389" cy="1092201"/>
          </a:xfrm>
        </p:spPr>
        <p:txBody>
          <a:bodyPr/>
          <a:lstStyle>
            <a:lvl1pPr marL="0" indent="0">
              <a:lnSpc>
                <a:spcPct val="90000"/>
              </a:lnSpc>
              <a:spcBef>
                <a:spcPts val="0"/>
              </a:spcBef>
              <a:buNone/>
              <a:defRPr sz="1800">
                <a:solidFill>
                  <a:schemeClr val="tx1"/>
                </a:solidFill>
              </a:defRPr>
            </a:lvl1pPr>
          </a:lstStyle>
          <a:p>
            <a:pPr lvl="0"/>
            <a:r>
              <a:rPr lang="en-US" dirty="0"/>
              <a:t>Click to edit Master text styles</a:t>
            </a:r>
          </a:p>
        </p:txBody>
      </p:sp>
      <p:sp>
        <p:nvSpPr>
          <p:cNvPr id="26" name="Text Placeholder 25">
            <a:extLst>
              <a:ext uri="{FF2B5EF4-FFF2-40B4-BE49-F238E27FC236}">
                <a16:creationId xmlns:a16="http://schemas.microsoft.com/office/drawing/2014/main" id="{38C88841-5051-4706-AF44-A7DCD5576120}"/>
              </a:ext>
            </a:extLst>
          </p:cNvPr>
          <p:cNvSpPr>
            <a:spLocks noGrp="1"/>
          </p:cNvSpPr>
          <p:nvPr>
            <p:ph type="body" sz="quarter" idx="17"/>
          </p:nvPr>
        </p:nvSpPr>
        <p:spPr>
          <a:xfrm>
            <a:off x="1143000" y="3506969"/>
            <a:ext cx="6705600" cy="463142"/>
          </a:xfrm>
        </p:spPr>
        <p:txBody>
          <a:bodyPr/>
          <a:lstStyle>
            <a:lvl1pPr marL="0" indent="0" algn="ctr">
              <a:spcBef>
                <a:spcPts val="0"/>
              </a:spcBef>
              <a:buNone/>
              <a:defRPr sz="2400" b="1">
                <a:solidFill>
                  <a:srgbClr val="1B75BC"/>
                </a:solidFill>
              </a:defRPr>
            </a:lvl1pPr>
            <a:lvl2pPr marL="508000" indent="0">
              <a:buNone/>
              <a:defRPr/>
            </a:lvl2pPr>
          </a:lstStyle>
          <a:p>
            <a:pPr lvl="0"/>
            <a:r>
              <a:rPr lang="en-US" dirty="0"/>
              <a:t>Click to edit Master text styles</a:t>
            </a:r>
          </a:p>
        </p:txBody>
      </p:sp>
      <p:sp>
        <p:nvSpPr>
          <p:cNvPr id="27" name="Text Placeholder 5">
            <a:extLst>
              <a:ext uri="{FF2B5EF4-FFF2-40B4-BE49-F238E27FC236}">
                <a16:creationId xmlns:a16="http://schemas.microsoft.com/office/drawing/2014/main" id="{1C64018C-89D0-4242-9D84-951AECD53B10}"/>
              </a:ext>
            </a:extLst>
          </p:cNvPr>
          <p:cNvSpPr>
            <a:spLocks noGrp="1"/>
          </p:cNvSpPr>
          <p:nvPr>
            <p:ph type="body" sz="quarter" idx="18"/>
          </p:nvPr>
        </p:nvSpPr>
        <p:spPr>
          <a:xfrm>
            <a:off x="1184982" y="4172093"/>
            <a:ext cx="1622921" cy="676909"/>
          </a:xfrm>
        </p:spPr>
        <p:txBody>
          <a:bodyPr/>
          <a:lstStyle>
            <a:lvl1pPr marL="0" indent="0" algn="ctr">
              <a:spcBef>
                <a:spcPts val="0"/>
              </a:spcBef>
              <a:buNone/>
              <a:defRPr sz="2000">
                <a:solidFill>
                  <a:schemeClr val="tx1"/>
                </a:solidFill>
              </a:defRPr>
            </a:lvl1pPr>
            <a:lvl2pPr marL="508000" indent="0">
              <a:buNone/>
              <a:defRPr/>
            </a:lvl2pPr>
          </a:lstStyle>
          <a:p>
            <a:pPr lvl="0"/>
            <a:endParaRPr lang="en-US" dirty="0"/>
          </a:p>
        </p:txBody>
      </p:sp>
      <p:sp>
        <p:nvSpPr>
          <p:cNvPr id="28" name="Text Placeholder 3">
            <a:extLst>
              <a:ext uri="{FF2B5EF4-FFF2-40B4-BE49-F238E27FC236}">
                <a16:creationId xmlns:a16="http://schemas.microsoft.com/office/drawing/2014/main" id="{9535D22B-08AD-426F-9F4B-342B460669F3}"/>
              </a:ext>
            </a:extLst>
          </p:cNvPr>
          <p:cNvSpPr>
            <a:spLocks noGrp="1"/>
          </p:cNvSpPr>
          <p:nvPr>
            <p:ph type="body" sz="quarter" idx="19"/>
          </p:nvPr>
        </p:nvSpPr>
        <p:spPr>
          <a:xfrm>
            <a:off x="2913740" y="4074793"/>
            <a:ext cx="5015389" cy="816229"/>
          </a:xfrm>
        </p:spPr>
        <p:txBody>
          <a:bodyPr/>
          <a:lstStyle>
            <a:lvl1pPr marL="0" indent="0">
              <a:lnSpc>
                <a:spcPct val="90000"/>
              </a:lnSpc>
              <a:spcBef>
                <a:spcPts val="0"/>
              </a:spcBef>
              <a:buNone/>
              <a:defRPr sz="1800">
                <a:solidFill>
                  <a:schemeClr val="tx1"/>
                </a:solidFill>
              </a:defRPr>
            </a:lvl1pPr>
          </a:lstStyle>
          <a:p>
            <a:pPr lvl="0"/>
            <a:r>
              <a:rPr lang="en-US" dirty="0"/>
              <a:t>Click to edit Master text styles</a:t>
            </a:r>
          </a:p>
        </p:txBody>
      </p:sp>
      <p:sp>
        <p:nvSpPr>
          <p:cNvPr id="29" name="Text Placeholder 5">
            <a:extLst>
              <a:ext uri="{FF2B5EF4-FFF2-40B4-BE49-F238E27FC236}">
                <a16:creationId xmlns:a16="http://schemas.microsoft.com/office/drawing/2014/main" id="{79CD0EC4-BFF3-4A0B-9B00-381E267D7D7C}"/>
              </a:ext>
            </a:extLst>
          </p:cNvPr>
          <p:cNvSpPr>
            <a:spLocks noGrp="1"/>
          </p:cNvSpPr>
          <p:nvPr>
            <p:ph type="body" sz="quarter" idx="20"/>
          </p:nvPr>
        </p:nvSpPr>
        <p:spPr>
          <a:xfrm>
            <a:off x="1184982" y="5241292"/>
            <a:ext cx="1622921" cy="838265"/>
          </a:xfrm>
        </p:spPr>
        <p:txBody>
          <a:bodyPr/>
          <a:lstStyle>
            <a:lvl1pPr marL="0" indent="0" algn="ctr">
              <a:spcBef>
                <a:spcPts val="0"/>
              </a:spcBef>
              <a:buNone/>
              <a:defRPr sz="2000">
                <a:solidFill>
                  <a:schemeClr val="tx1"/>
                </a:solidFill>
              </a:defRPr>
            </a:lvl1pPr>
            <a:lvl2pPr marL="508000" indent="0">
              <a:buNone/>
              <a:defRPr/>
            </a:lvl2pPr>
          </a:lstStyle>
          <a:p>
            <a:pPr lvl="0"/>
            <a:endParaRPr lang="en-US" dirty="0"/>
          </a:p>
        </p:txBody>
      </p:sp>
      <p:sp>
        <p:nvSpPr>
          <p:cNvPr id="30" name="Text Placeholder 3">
            <a:extLst>
              <a:ext uri="{FF2B5EF4-FFF2-40B4-BE49-F238E27FC236}">
                <a16:creationId xmlns:a16="http://schemas.microsoft.com/office/drawing/2014/main" id="{CE8D6E9B-53D1-4394-8D45-FDB586EE0A43}"/>
              </a:ext>
            </a:extLst>
          </p:cNvPr>
          <p:cNvSpPr>
            <a:spLocks noGrp="1"/>
          </p:cNvSpPr>
          <p:nvPr>
            <p:ph type="body" sz="quarter" idx="21"/>
          </p:nvPr>
        </p:nvSpPr>
        <p:spPr>
          <a:xfrm>
            <a:off x="2928253" y="5389075"/>
            <a:ext cx="5015389" cy="816229"/>
          </a:xfrm>
        </p:spPr>
        <p:txBody>
          <a:bodyPr/>
          <a:lstStyle>
            <a:lvl1pPr marL="0" indent="0">
              <a:lnSpc>
                <a:spcPct val="90000"/>
              </a:lnSpc>
              <a:spcBef>
                <a:spcPts val="0"/>
              </a:spcBef>
              <a:buNone/>
              <a:defRPr sz="1800">
                <a:solidFill>
                  <a:schemeClr val="tx1"/>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EB9A9765-8AB4-4CBE-93BD-584CAB46A123}"/>
              </a:ext>
            </a:extLst>
          </p:cNvPr>
          <p:cNvSpPr>
            <a:spLocks noGrp="1"/>
          </p:cNvSpPr>
          <p:nvPr>
            <p:ph type="body" sz="quarter" idx="22"/>
          </p:nvPr>
        </p:nvSpPr>
        <p:spPr>
          <a:xfrm>
            <a:off x="0" y="6324273"/>
            <a:ext cx="6502400" cy="523875"/>
          </a:xfrm>
        </p:spPr>
        <p:txBody>
          <a:bodyPr/>
          <a:lstStyle>
            <a:lvl1pPr marL="0" indent="0">
              <a:spcBef>
                <a:spcPts val="0"/>
              </a:spcBef>
              <a:buNone/>
              <a:defRPr sz="1600"/>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74989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3" name="Title 2">
            <a:extLst>
              <a:ext uri="{FF2B5EF4-FFF2-40B4-BE49-F238E27FC236}">
                <a16:creationId xmlns:a16="http://schemas.microsoft.com/office/drawing/2014/main" id="{8BC637EA-9EE8-464A-A27C-94B7789C22AF}"/>
              </a:ext>
            </a:extLst>
          </p:cNvPr>
          <p:cNvSpPr>
            <a:spLocks noGrp="1"/>
          </p:cNvSpPr>
          <p:nvPr>
            <p:ph type="title"/>
          </p:nvPr>
        </p:nvSpPr>
        <p:spPr>
          <a:xfrm>
            <a:off x="457200" y="304801"/>
            <a:ext cx="4846638" cy="1524000"/>
          </a:xfrm>
        </p:spPr>
        <p:txBody>
          <a:bodyPr/>
          <a:lstStyle>
            <a:lvl1pPr>
              <a:defRPr sz="3600"/>
            </a:lvl1pPr>
          </a:lstStyle>
          <a:p>
            <a:r>
              <a:rPr lang="en-US" dirty="0"/>
              <a:t>Click to edit Master title style</a:t>
            </a:r>
          </a:p>
        </p:txBody>
      </p:sp>
      <p:grpSp>
        <p:nvGrpSpPr>
          <p:cNvPr id="8" name="Google Shape;263;p6">
            <a:extLst>
              <a:ext uri="{FF2B5EF4-FFF2-40B4-BE49-F238E27FC236}">
                <a16:creationId xmlns:a16="http://schemas.microsoft.com/office/drawing/2014/main" id="{3E0B3886-2637-4517-9952-8F78087553BC}"/>
              </a:ext>
            </a:extLst>
          </p:cNvPr>
          <p:cNvGrpSpPr/>
          <p:nvPr userDrawn="1"/>
        </p:nvGrpSpPr>
        <p:grpSpPr>
          <a:xfrm>
            <a:off x="663080" y="2201421"/>
            <a:ext cx="7665440" cy="1314895"/>
            <a:chOff x="129679" y="66452"/>
            <a:chExt cx="7665440" cy="1314895"/>
          </a:xfrm>
        </p:grpSpPr>
        <p:sp>
          <p:nvSpPr>
            <p:cNvPr id="9" name="Google Shape;264;p6">
              <a:extLst>
                <a:ext uri="{FF2B5EF4-FFF2-40B4-BE49-F238E27FC236}">
                  <a16:creationId xmlns:a16="http://schemas.microsoft.com/office/drawing/2014/main" id="{06FDAF19-79CE-450D-884E-2B5534FBBD3A}"/>
                </a:ext>
              </a:extLst>
            </p:cNvPr>
            <p:cNvSpPr/>
            <p:nvPr userDrawn="1"/>
          </p:nvSpPr>
          <p:spPr>
            <a:xfrm rot="5400000">
              <a:off x="4680629" y="-1812036"/>
              <a:ext cx="1157108" cy="5071872"/>
            </a:xfrm>
            <a:prstGeom prst="round2SameRect">
              <a:avLst>
                <a:gd name="adj1" fmla="val 16667"/>
                <a:gd name="adj2" fmla="val 0"/>
              </a:avLst>
            </a:prstGeom>
            <a:solidFill>
              <a:srgbClr val="F2C9F0">
                <a:alpha val="89803"/>
              </a:srgbClr>
            </a:solidFill>
            <a:ln w="25400" cap="flat" cmpd="sng">
              <a:solidFill>
                <a:srgbClr val="F2C9F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6;p6">
              <a:extLst>
                <a:ext uri="{FF2B5EF4-FFF2-40B4-BE49-F238E27FC236}">
                  <a16:creationId xmlns:a16="http://schemas.microsoft.com/office/drawing/2014/main" id="{CF6BC78C-3583-4E7D-98C2-E609F4C0E55C}"/>
                </a:ext>
              </a:extLst>
            </p:cNvPr>
            <p:cNvSpPr/>
            <p:nvPr/>
          </p:nvSpPr>
          <p:spPr>
            <a:xfrm>
              <a:off x="129679" y="66452"/>
              <a:ext cx="2593568" cy="1314895"/>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69;p6">
            <a:extLst>
              <a:ext uri="{FF2B5EF4-FFF2-40B4-BE49-F238E27FC236}">
                <a16:creationId xmlns:a16="http://schemas.microsoft.com/office/drawing/2014/main" id="{230A566E-634A-4C12-8A6C-12C9C8E4C29C}"/>
              </a:ext>
            </a:extLst>
          </p:cNvPr>
          <p:cNvGrpSpPr/>
          <p:nvPr userDrawn="1"/>
        </p:nvGrpSpPr>
        <p:grpSpPr>
          <a:xfrm>
            <a:off x="1021091" y="3962680"/>
            <a:ext cx="7178016" cy="2285720"/>
            <a:chOff x="182891" y="279"/>
            <a:chExt cx="7178016" cy="2285720"/>
          </a:xfrm>
        </p:grpSpPr>
        <p:sp>
          <p:nvSpPr>
            <p:cNvPr id="16" name="Google Shape;270;p6">
              <a:extLst>
                <a:ext uri="{FF2B5EF4-FFF2-40B4-BE49-F238E27FC236}">
                  <a16:creationId xmlns:a16="http://schemas.microsoft.com/office/drawing/2014/main" id="{13118651-6957-4A36-9FD9-0FB17463D778}"/>
                </a:ext>
              </a:extLst>
            </p:cNvPr>
            <p:cNvSpPr/>
            <p:nvPr/>
          </p:nvSpPr>
          <p:spPr>
            <a:xfrm>
              <a:off x="2133597" y="279"/>
              <a:ext cx="5227310" cy="1088305"/>
            </a:xfrm>
            <a:prstGeom prst="rightArrow">
              <a:avLst>
                <a:gd name="adj1" fmla="val 75000"/>
                <a:gd name="adj2" fmla="val 50000"/>
              </a:avLst>
            </a:prstGeom>
            <a:solidFill>
              <a:srgbClr val="CAE2F3">
                <a:alpha val="89803"/>
              </a:srgbClr>
            </a:solidFill>
            <a:ln w="25400" cap="flat" cmpd="sng">
              <a:solidFill>
                <a:srgbClr val="CAE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2;p6">
              <a:extLst>
                <a:ext uri="{FF2B5EF4-FFF2-40B4-BE49-F238E27FC236}">
                  <a16:creationId xmlns:a16="http://schemas.microsoft.com/office/drawing/2014/main" id="{92308168-AC60-4FDD-AC4E-BF1C619B6791}"/>
                </a:ext>
              </a:extLst>
            </p:cNvPr>
            <p:cNvSpPr/>
            <p:nvPr/>
          </p:nvSpPr>
          <p:spPr>
            <a:xfrm>
              <a:off x="182891" y="279"/>
              <a:ext cx="1950705" cy="1088305"/>
            </a:xfrm>
            <a:prstGeom prst="roundRect">
              <a:avLst>
                <a:gd name="adj" fmla="val 16667"/>
              </a:avLst>
            </a:prstGeom>
            <a:solidFill>
              <a:srgbClr val="27A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4;p6">
              <a:extLst>
                <a:ext uri="{FF2B5EF4-FFF2-40B4-BE49-F238E27FC236}">
                  <a16:creationId xmlns:a16="http://schemas.microsoft.com/office/drawing/2014/main" id="{47602204-68DC-4FDA-8882-AE42F7956DBC}"/>
                </a:ext>
              </a:extLst>
            </p:cNvPr>
            <p:cNvSpPr/>
            <p:nvPr/>
          </p:nvSpPr>
          <p:spPr>
            <a:xfrm>
              <a:off x="2133597" y="1197694"/>
              <a:ext cx="5227310" cy="1088305"/>
            </a:xfrm>
            <a:prstGeom prst="rightArrow">
              <a:avLst>
                <a:gd name="adj1" fmla="val 75000"/>
                <a:gd name="adj2" fmla="val 50000"/>
              </a:avLst>
            </a:prstGeom>
            <a:solidFill>
              <a:srgbClr val="CAE2F3">
                <a:alpha val="89803"/>
              </a:srgbClr>
            </a:solidFill>
            <a:ln w="25400" cap="flat" cmpd="sng">
              <a:solidFill>
                <a:srgbClr val="CAE2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6;p6">
              <a:extLst>
                <a:ext uri="{FF2B5EF4-FFF2-40B4-BE49-F238E27FC236}">
                  <a16:creationId xmlns:a16="http://schemas.microsoft.com/office/drawing/2014/main" id="{F49F3F1B-9EE3-4E62-95B3-BD5243DFCF39}"/>
                </a:ext>
              </a:extLst>
            </p:cNvPr>
            <p:cNvSpPr/>
            <p:nvPr userDrawn="1"/>
          </p:nvSpPr>
          <p:spPr>
            <a:xfrm>
              <a:off x="182891" y="1197415"/>
              <a:ext cx="1950705" cy="1088305"/>
            </a:xfrm>
            <a:prstGeom prst="roundRect">
              <a:avLst>
                <a:gd name="adj" fmla="val 16667"/>
              </a:avLst>
            </a:prstGeom>
            <a:solidFill>
              <a:srgbClr val="27A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 Placeholder 5">
            <a:extLst>
              <a:ext uri="{FF2B5EF4-FFF2-40B4-BE49-F238E27FC236}">
                <a16:creationId xmlns:a16="http://schemas.microsoft.com/office/drawing/2014/main" id="{522B26F9-CA5B-4C3A-9DA4-D445EA9EC2E6}"/>
              </a:ext>
            </a:extLst>
          </p:cNvPr>
          <p:cNvSpPr>
            <a:spLocks noGrp="1"/>
          </p:cNvSpPr>
          <p:nvPr>
            <p:ph type="body" sz="quarter" idx="15"/>
          </p:nvPr>
        </p:nvSpPr>
        <p:spPr>
          <a:xfrm>
            <a:off x="692107" y="2656920"/>
            <a:ext cx="2537085" cy="537029"/>
          </a:xfrm>
        </p:spPr>
        <p:txBody>
          <a:bodyPr/>
          <a:lstStyle>
            <a:lvl1pPr marL="0" indent="0" algn="ctr">
              <a:spcBef>
                <a:spcPts val="0"/>
              </a:spcBef>
              <a:buNone/>
              <a:defRPr sz="2400">
                <a:solidFill>
                  <a:schemeClr val="bg1"/>
                </a:solidFill>
              </a:defRPr>
            </a:lvl1pPr>
            <a:lvl2pPr marL="508000" indent="0">
              <a:buNone/>
              <a:defRPr/>
            </a:lvl2pPr>
          </a:lstStyle>
          <a:p>
            <a:pPr lvl="0"/>
            <a:endParaRPr lang="en-US" dirty="0"/>
          </a:p>
        </p:txBody>
      </p:sp>
      <p:sp>
        <p:nvSpPr>
          <p:cNvPr id="4" name="Text Placeholder 3">
            <a:extLst>
              <a:ext uri="{FF2B5EF4-FFF2-40B4-BE49-F238E27FC236}">
                <a16:creationId xmlns:a16="http://schemas.microsoft.com/office/drawing/2014/main" id="{DC823A6D-18FE-41A3-97D4-4EC1E33C0927}"/>
              </a:ext>
            </a:extLst>
          </p:cNvPr>
          <p:cNvSpPr>
            <a:spLocks noGrp="1"/>
          </p:cNvSpPr>
          <p:nvPr>
            <p:ph type="body" sz="quarter" idx="16"/>
          </p:nvPr>
        </p:nvSpPr>
        <p:spPr>
          <a:xfrm>
            <a:off x="3416304" y="2278743"/>
            <a:ext cx="5015389" cy="1092201"/>
          </a:xfrm>
        </p:spPr>
        <p:txBody>
          <a:bodyPr/>
          <a:lstStyle>
            <a:lvl1pPr marL="0" indent="0">
              <a:lnSpc>
                <a:spcPct val="90000"/>
              </a:lnSpc>
              <a:spcBef>
                <a:spcPts val="0"/>
              </a:spcBef>
              <a:buNone/>
              <a:defRPr sz="1800">
                <a:solidFill>
                  <a:schemeClr val="tx1"/>
                </a:solidFill>
              </a:defRPr>
            </a:lvl1pPr>
          </a:lstStyle>
          <a:p>
            <a:pPr lvl="0"/>
            <a:r>
              <a:rPr lang="en-US" dirty="0"/>
              <a:t>Click to edit Master text styles</a:t>
            </a:r>
          </a:p>
        </p:txBody>
      </p:sp>
      <p:sp>
        <p:nvSpPr>
          <p:cNvPr id="26" name="Text Placeholder 25">
            <a:extLst>
              <a:ext uri="{FF2B5EF4-FFF2-40B4-BE49-F238E27FC236}">
                <a16:creationId xmlns:a16="http://schemas.microsoft.com/office/drawing/2014/main" id="{38C88841-5051-4706-AF44-A7DCD5576120}"/>
              </a:ext>
            </a:extLst>
          </p:cNvPr>
          <p:cNvSpPr>
            <a:spLocks noGrp="1"/>
          </p:cNvSpPr>
          <p:nvPr>
            <p:ph type="body" sz="quarter" idx="17"/>
          </p:nvPr>
        </p:nvSpPr>
        <p:spPr>
          <a:xfrm>
            <a:off x="1143000" y="3506969"/>
            <a:ext cx="6705600" cy="463142"/>
          </a:xfrm>
        </p:spPr>
        <p:txBody>
          <a:bodyPr/>
          <a:lstStyle>
            <a:lvl1pPr marL="0" indent="0" algn="ctr">
              <a:spcBef>
                <a:spcPts val="0"/>
              </a:spcBef>
              <a:buNone/>
              <a:defRPr sz="2400" b="1">
                <a:solidFill>
                  <a:srgbClr val="1B75BC"/>
                </a:solidFill>
              </a:defRPr>
            </a:lvl1pPr>
            <a:lvl2pPr marL="508000" indent="0">
              <a:buNone/>
              <a:defRPr/>
            </a:lvl2pPr>
          </a:lstStyle>
          <a:p>
            <a:pPr lvl="0"/>
            <a:r>
              <a:rPr lang="en-US" dirty="0"/>
              <a:t>Click to edit Master text styles</a:t>
            </a:r>
          </a:p>
        </p:txBody>
      </p:sp>
      <p:sp>
        <p:nvSpPr>
          <p:cNvPr id="27" name="Text Placeholder 5">
            <a:extLst>
              <a:ext uri="{FF2B5EF4-FFF2-40B4-BE49-F238E27FC236}">
                <a16:creationId xmlns:a16="http://schemas.microsoft.com/office/drawing/2014/main" id="{1C64018C-89D0-4242-9D84-951AECD53B10}"/>
              </a:ext>
            </a:extLst>
          </p:cNvPr>
          <p:cNvSpPr>
            <a:spLocks noGrp="1"/>
          </p:cNvSpPr>
          <p:nvPr>
            <p:ph type="body" sz="quarter" idx="18"/>
          </p:nvPr>
        </p:nvSpPr>
        <p:spPr>
          <a:xfrm>
            <a:off x="1184982" y="4055981"/>
            <a:ext cx="1622921" cy="676909"/>
          </a:xfrm>
        </p:spPr>
        <p:txBody>
          <a:bodyPr/>
          <a:lstStyle>
            <a:lvl1pPr marL="0" indent="0" algn="ctr">
              <a:spcBef>
                <a:spcPts val="0"/>
              </a:spcBef>
              <a:buNone/>
              <a:defRPr sz="2000">
                <a:solidFill>
                  <a:schemeClr val="tx1"/>
                </a:solidFill>
              </a:defRPr>
            </a:lvl1pPr>
            <a:lvl2pPr marL="508000" indent="0">
              <a:buNone/>
              <a:defRPr/>
            </a:lvl2pPr>
          </a:lstStyle>
          <a:p>
            <a:pPr lvl="0"/>
            <a:endParaRPr lang="en-US" dirty="0"/>
          </a:p>
        </p:txBody>
      </p:sp>
      <p:sp>
        <p:nvSpPr>
          <p:cNvPr id="28" name="Text Placeholder 3">
            <a:extLst>
              <a:ext uri="{FF2B5EF4-FFF2-40B4-BE49-F238E27FC236}">
                <a16:creationId xmlns:a16="http://schemas.microsoft.com/office/drawing/2014/main" id="{9535D22B-08AD-426F-9F4B-342B460669F3}"/>
              </a:ext>
            </a:extLst>
          </p:cNvPr>
          <p:cNvSpPr>
            <a:spLocks noGrp="1"/>
          </p:cNvSpPr>
          <p:nvPr>
            <p:ph type="body" sz="quarter" idx="19"/>
          </p:nvPr>
        </p:nvSpPr>
        <p:spPr>
          <a:xfrm>
            <a:off x="2899226" y="4161877"/>
            <a:ext cx="5015389" cy="816229"/>
          </a:xfrm>
        </p:spPr>
        <p:txBody>
          <a:bodyPr/>
          <a:lstStyle>
            <a:lvl1pPr marL="0" indent="0">
              <a:lnSpc>
                <a:spcPct val="90000"/>
              </a:lnSpc>
              <a:spcBef>
                <a:spcPts val="0"/>
              </a:spcBef>
              <a:buNone/>
              <a:defRPr sz="1800">
                <a:solidFill>
                  <a:schemeClr val="tx1"/>
                </a:solidFill>
              </a:defRPr>
            </a:lvl1pPr>
          </a:lstStyle>
          <a:p>
            <a:pPr lvl="0"/>
            <a:r>
              <a:rPr lang="en-US" dirty="0"/>
              <a:t>Click to edit Master text styles</a:t>
            </a:r>
          </a:p>
        </p:txBody>
      </p:sp>
      <p:sp>
        <p:nvSpPr>
          <p:cNvPr id="29" name="Text Placeholder 5">
            <a:extLst>
              <a:ext uri="{FF2B5EF4-FFF2-40B4-BE49-F238E27FC236}">
                <a16:creationId xmlns:a16="http://schemas.microsoft.com/office/drawing/2014/main" id="{79CD0EC4-BFF3-4A0B-9B00-381E267D7D7C}"/>
              </a:ext>
            </a:extLst>
          </p:cNvPr>
          <p:cNvSpPr>
            <a:spLocks noGrp="1"/>
          </p:cNvSpPr>
          <p:nvPr>
            <p:ph type="body" sz="quarter" idx="20"/>
          </p:nvPr>
        </p:nvSpPr>
        <p:spPr>
          <a:xfrm>
            <a:off x="1184982" y="5241292"/>
            <a:ext cx="1622921" cy="838265"/>
          </a:xfrm>
        </p:spPr>
        <p:txBody>
          <a:bodyPr/>
          <a:lstStyle>
            <a:lvl1pPr marL="0" indent="0" algn="ctr">
              <a:spcBef>
                <a:spcPts val="0"/>
              </a:spcBef>
              <a:buNone/>
              <a:defRPr sz="2000">
                <a:solidFill>
                  <a:schemeClr val="tx1"/>
                </a:solidFill>
              </a:defRPr>
            </a:lvl1pPr>
            <a:lvl2pPr marL="508000" indent="0">
              <a:buNone/>
              <a:defRPr/>
            </a:lvl2pPr>
          </a:lstStyle>
          <a:p>
            <a:pPr lvl="0"/>
            <a:endParaRPr lang="en-US" dirty="0"/>
          </a:p>
        </p:txBody>
      </p:sp>
      <p:sp>
        <p:nvSpPr>
          <p:cNvPr id="30" name="Text Placeholder 3">
            <a:extLst>
              <a:ext uri="{FF2B5EF4-FFF2-40B4-BE49-F238E27FC236}">
                <a16:creationId xmlns:a16="http://schemas.microsoft.com/office/drawing/2014/main" id="{CE8D6E9B-53D1-4394-8D45-FDB586EE0A43}"/>
              </a:ext>
            </a:extLst>
          </p:cNvPr>
          <p:cNvSpPr>
            <a:spLocks noGrp="1"/>
          </p:cNvSpPr>
          <p:nvPr>
            <p:ph type="body" sz="quarter" idx="21"/>
          </p:nvPr>
        </p:nvSpPr>
        <p:spPr>
          <a:xfrm>
            <a:off x="2913739" y="5418103"/>
            <a:ext cx="5015389" cy="816229"/>
          </a:xfrm>
        </p:spPr>
        <p:txBody>
          <a:bodyPr/>
          <a:lstStyle>
            <a:lvl1pPr marL="0" indent="0">
              <a:lnSpc>
                <a:spcPct val="90000"/>
              </a:lnSpc>
              <a:spcBef>
                <a:spcPts val="0"/>
              </a:spcBef>
              <a:buNone/>
              <a:defRPr sz="1800">
                <a:solidFill>
                  <a:schemeClr val="tx1"/>
                </a:solidFill>
              </a:defRPr>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6108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DE734664-7377-4041-AB79-2C25A9B1E95D}"/>
              </a:ext>
            </a:extLst>
          </p:cNvPr>
          <p:cNvSpPr>
            <a:spLocks noGrp="1"/>
          </p:cNvSpPr>
          <p:nvPr>
            <p:ph type="title"/>
          </p:nvPr>
        </p:nvSpPr>
        <p:spPr/>
        <p:txBody>
          <a:bodyPr/>
          <a:lstStyle/>
          <a:p>
            <a:r>
              <a:rPr lang="en-US" dirty="0"/>
              <a:t>Click to edit Master title style</a:t>
            </a:r>
          </a:p>
        </p:txBody>
      </p:sp>
      <p:sp>
        <p:nvSpPr>
          <p:cNvPr id="7" name="Text Placeholder 6">
            <a:extLst>
              <a:ext uri="{FF2B5EF4-FFF2-40B4-BE49-F238E27FC236}">
                <a16:creationId xmlns:a16="http://schemas.microsoft.com/office/drawing/2014/main" id="{4ED28E7D-9076-4D19-9B99-84E55D9FCB3C}"/>
              </a:ext>
            </a:extLst>
          </p:cNvPr>
          <p:cNvSpPr>
            <a:spLocks noGrp="1"/>
          </p:cNvSpPr>
          <p:nvPr>
            <p:ph type="body" sz="quarter" idx="15"/>
          </p:nvPr>
        </p:nvSpPr>
        <p:spPr>
          <a:xfrm>
            <a:off x="304800" y="1608592"/>
            <a:ext cx="8458225" cy="554038"/>
          </a:xfrm>
          <a:solidFill>
            <a:srgbClr val="27AAE1"/>
          </a:solidFill>
        </p:spPr>
        <p:txBody>
          <a:bodyPr/>
          <a:lstStyle>
            <a:lvl1pPr marL="25400" indent="0" algn="ctr">
              <a:buNone/>
              <a:defRPr sz="2000" b="1">
                <a:solidFill>
                  <a:schemeClr val="tx1"/>
                </a:solidFill>
              </a:defRPr>
            </a:lvl1pPr>
            <a:lvl2pPr marL="508000" indent="0">
              <a:buNone/>
              <a:defRPr/>
            </a:lvl2pPr>
          </a:lstStyle>
          <a:p>
            <a:pPr lvl="0"/>
            <a:endParaRPr lang="en-US" dirty="0"/>
          </a:p>
        </p:txBody>
      </p:sp>
      <p:sp>
        <p:nvSpPr>
          <p:cNvPr id="13" name="Table Placeholder 12">
            <a:extLst>
              <a:ext uri="{FF2B5EF4-FFF2-40B4-BE49-F238E27FC236}">
                <a16:creationId xmlns:a16="http://schemas.microsoft.com/office/drawing/2014/main" id="{4CA1DDD2-A431-4195-B8D1-93AD9EB3C338}"/>
              </a:ext>
            </a:extLst>
          </p:cNvPr>
          <p:cNvSpPr>
            <a:spLocks noGrp="1"/>
          </p:cNvSpPr>
          <p:nvPr>
            <p:ph type="tbl" sz="quarter" idx="16"/>
          </p:nvPr>
        </p:nvSpPr>
        <p:spPr>
          <a:xfrm>
            <a:off x="304799" y="2119313"/>
            <a:ext cx="8458225" cy="3001962"/>
          </a:xfrm>
        </p:spPr>
        <p:txBody>
          <a:bodyPr/>
          <a:lstStyle/>
          <a:p>
            <a:endParaRPr lang="en-US"/>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2701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23"/>
        <p:cNvGrpSpPr/>
        <p:nvPr/>
      </p:nvGrpSpPr>
      <p:grpSpPr>
        <a:xfrm>
          <a:off x="0" y="0"/>
          <a:ext cx="0" cy="0"/>
          <a:chOff x="0" y="0"/>
          <a:chExt cx="0" cy="0"/>
        </a:xfrm>
      </p:grpSpPr>
      <p:pic>
        <p:nvPicPr>
          <p:cNvPr id="24" name="Google Shape;24;p30" descr="C:\Users\cbateman\AppData\Local\Temp\wz0371\Final Logo\circle only\fpntc_circle_only_color.png"/>
          <p:cNvPicPr preferRelativeResize="0"/>
          <p:nvPr/>
        </p:nvPicPr>
        <p:blipFill rotWithShape="1">
          <a:blip r:embed="rId2">
            <a:alphaModFix/>
          </a:blip>
          <a:srcRect t="64706" r="15716"/>
          <a:stretch/>
        </p:blipFill>
        <p:spPr>
          <a:xfrm>
            <a:off x="5867400" y="0"/>
            <a:ext cx="3276600" cy="1371600"/>
          </a:xfrm>
          <a:prstGeom prst="rect">
            <a:avLst/>
          </a:prstGeom>
          <a:noFill/>
          <a:ln>
            <a:noFill/>
          </a:ln>
        </p:spPr>
      </p:pic>
      <p:pic>
        <p:nvPicPr>
          <p:cNvPr id="25" name="Google Shape;25;p30"/>
          <p:cNvPicPr preferRelativeResize="0"/>
          <p:nvPr/>
        </p:nvPicPr>
        <p:blipFill rotWithShape="1">
          <a:blip r:embed="rId3">
            <a:alphaModFix/>
          </a:blip>
          <a:srcRect/>
          <a:stretch/>
        </p:blipFill>
        <p:spPr>
          <a:xfrm>
            <a:off x="6781800" y="6334125"/>
            <a:ext cx="1803400" cy="438150"/>
          </a:xfrm>
          <a:prstGeom prst="rect">
            <a:avLst/>
          </a:prstGeom>
          <a:noFill/>
          <a:ln>
            <a:noFill/>
          </a:ln>
        </p:spPr>
      </p:pic>
      <p:sp>
        <p:nvSpPr>
          <p:cNvPr id="2" name="Title 1">
            <a:extLst>
              <a:ext uri="{FF2B5EF4-FFF2-40B4-BE49-F238E27FC236}">
                <a16:creationId xmlns:a16="http://schemas.microsoft.com/office/drawing/2014/main" id="{DE734664-7377-4041-AB79-2C25A9B1E95D}"/>
              </a:ext>
            </a:extLst>
          </p:cNvPr>
          <p:cNvSpPr>
            <a:spLocks noGrp="1"/>
          </p:cNvSpPr>
          <p:nvPr>
            <p:ph type="title"/>
          </p:nvPr>
        </p:nvSpPr>
        <p:spPr>
          <a:xfrm>
            <a:off x="457200" y="274638"/>
            <a:ext cx="4953000" cy="1143000"/>
          </a:xfrm>
        </p:spPr>
        <p:txBody>
          <a:bodyPr/>
          <a:lstStyle/>
          <a:p>
            <a:r>
              <a:rPr lang="en-US" dirty="0"/>
              <a:t>Click to edit Master title style</a:t>
            </a:r>
          </a:p>
        </p:txBody>
      </p:sp>
      <p:graphicFrame>
        <p:nvGraphicFramePr>
          <p:cNvPr id="9" name="Google Shape;316;p9" descr="example of QI initiative focuse on accurate gathering of family size and income for uninsured/self-pay clients ">
            <a:extLst>
              <a:ext uri="{FF2B5EF4-FFF2-40B4-BE49-F238E27FC236}">
                <a16:creationId xmlns:a16="http://schemas.microsoft.com/office/drawing/2014/main" id="{0440676B-C818-4F49-8B82-2971201FE1F1}"/>
              </a:ext>
            </a:extLst>
          </p:cNvPr>
          <p:cNvGraphicFramePr/>
          <p:nvPr userDrawn="1">
            <p:extLst>
              <p:ext uri="{D42A27DB-BD31-4B8C-83A1-F6EECF244321}">
                <p14:modId xmlns:p14="http://schemas.microsoft.com/office/powerpoint/2010/main" val="1755392195"/>
              </p:ext>
            </p:extLst>
          </p:nvPr>
        </p:nvGraphicFramePr>
        <p:xfrm>
          <a:off x="457200" y="2054225"/>
          <a:ext cx="8382000" cy="3965550"/>
        </p:xfrm>
        <a:graphic>
          <a:graphicData uri="http://schemas.openxmlformats.org/drawingml/2006/table">
            <a:tbl>
              <a:tblPr firstRow="1">
                <a:noFill/>
                <a:tableStyleId>{74E56D47-2676-42C5-A08C-EBF4F6D3B38A}</a:tableStyleId>
              </a:tblPr>
              <a:tblGrid>
                <a:gridCol w="1550350">
                  <a:extLst>
                    <a:ext uri="{9D8B030D-6E8A-4147-A177-3AD203B41FA5}">
                      <a16:colId xmlns:a16="http://schemas.microsoft.com/office/drawing/2014/main" val="20000"/>
                    </a:ext>
                  </a:extLst>
                </a:gridCol>
                <a:gridCol w="541525">
                  <a:extLst>
                    <a:ext uri="{9D8B030D-6E8A-4147-A177-3AD203B41FA5}">
                      <a16:colId xmlns:a16="http://schemas.microsoft.com/office/drawing/2014/main" val="20001"/>
                    </a:ext>
                  </a:extLst>
                </a:gridCol>
                <a:gridCol w="580275">
                  <a:extLst>
                    <a:ext uri="{9D8B030D-6E8A-4147-A177-3AD203B41FA5}">
                      <a16:colId xmlns:a16="http://schemas.microsoft.com/office/drawing/2014/main" val="20002"/>
                    </a:ext>
                  </a:extLst>
                </a:gridCol>
                <a:gridCol w="604450">
                  <a:extLst>
                    <a:ext uri="{9D8B030D-6E8A-4147-A177-3AD203B41FA5}">
                      <a16:colId xmlns:a16="http://schemas.microsoft.com/office/drawing/2014/main" val="20003"/>
                    </a:ext>
                  </a:extLst>
                </a:gridCol>
                <a:gridCol w="580375">
                  <a:extLst>
                    <a:ext uri="{9D8B030D-6E8A-4147-A177-3AD203B41FA5}">
                      <a16:colId xmlns:a16="http://schemas.microsoft.com/office/drawing/2014/main" val="20004"/>
                    </a:ext>
                  </a:extLst>
                </a:gridCol>
                <a:gridCol w="562625">
                  <a:extLst>
                    <a:ext uri="{9D8B030D-6E8A-4147-A177-3AD203B41FA5}">
                      <a16:colId xmlns:a16="http://schemas.microsoft.com/office/drawing/2014/main" val="20005"/>
                    </a:ext>
                  </a:extLst>
                </a:gridCol>
                <a:gridCol w="672625">
                  <a:extLst>
                    <a:ext uri="{9D8B030D-6E8A-4147-A177-3AD203B41FA5}">
                      <a16:colId xmlns:a16="http://schemas.microsoft.com/office/drawing/2014/main" val="20006"/>
                    </a:ext>
                  </a:extLst>
                </a:gridCol>
                <a:gridCol w="546575">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1066800">
                  <a:extLst>
                    <a:ext uri="{9D8B030D-6E8A-4147-A177-3AD203B41FA5}">
                      <a16:colId xmlns:a16="http://schemas.microsoft.com/office/drawing/2014/main" val="20011"/>
                    </a:ext>
                  </a:extLst>
                </a:gridCol>
              </a:tblGrid>
              <a:tr h="558200">
                <a:tc gridSpan="12">
                  <a:txBody>
                    <a:bodyPr/>
                    <a:lstStyle/>
                    <a:p>
                      <a:pPr marL="0" marR="0" lvl="0" indent="0" algn="ctr" rtl="0">
                        <a:spcBef>
                          <a:spcPts val="0"/>
                        </a:spcBef>
                        <a:spcAft>
                          <a:spcPts val="0"/>
                        </a:spcAft>
                        <a:buNone/>
                      </a:pPr>
                      <a:endParaRPr sz="1800" b="1" i="0" u="none" strike="noStrike" cap="none" dirty="0">
                        <a:solidFill>
                          <a:schemeClr val="dk1"/>
                        </a:solidFill>
                        <a:latin typeface="Calibri"/>
                        <a:ea typeface="Calibri"/>
                        <a:cs typeface="Calibri"/>
                        <a:sym typeface="Calibri"/>
                      </a:endParaRPr>
                    </a:p>
                  </a:txBody>
                  <a:tcPr marL="9525" marR="9525" marT="9525" marB="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245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gridSpan="2">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No fee</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 fee</a:t>
                      </a:r>
                      <a:endParaRPr/>
                    </a:p>
                  </a:txBody>
                  <a:tcPr marL="9525" marR="9525" marT="9525" marB="0" anchor="ctr">
                    <a:solidFill>
                      <a:schemeClr val="accent3"/>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50% fee</a:t>
                      </a:r>
                      <a:endParaRPr/>
                    </a:p>
                  </a:txBody>
                  <a:tcPr marL="9525" marR="9525" marT="9525" marB="0" anchor="ctr">
                    <a:solidFill>
                      <a:srgbClr val="E496E2"/>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 fee</a:t>
                      </a:r>
                      <a:endParaRPr/>
                    </a:p>
                  </a:txBody>
                  <a:tcPr marL="9525" marR="9525" marT="9525" marB="0" anchor="ctr">
                    <a:solidFill>
                      <a:srgbClr val="96C8F0"/>
                    </a:solidFill>
                  </a:tcPr>
                </a:tc>
                <a:tc hMerge="1">
                  <a:txBody>
                    <a:bodyPr/>
                    <a:lstStyle/>
                    <a:p>
                      <a:endParaRPr lang="en-US"/>
                    </a:p>
                  </a:txBody>
                  <a:tcPr/>
                </a:tc>
                <a:tc gridSpan="2">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 fee</a:t>
                      </a:r>
                      <a:endParaRPr/>
                    </a:p>
                  </a:txBody>
                  <a:tcPr marL="9525" marR="9525" marT="9525" marB="0" anchor="ctr">
                    <a:solidFill>
                      <a:schemeClr val="accent2"/>
                    </a:solidFill>
                  </a:tcPr>
                </a:tc>
                <a:tc hMerge="1">
                  <a:txBody>
                    <a:bodyPr/>
                    <a:lstStyle/>
                    <a:p>
                      <a:endParaRPr lang="en-US"/>
                    </a:p>
                  </a:txBody>
                  <a:tcPr/>
                </a:tc>
                <a:tc rowSpan="2">
                  <a:txBody>
                    <a:bodyPr/>
                    <a:lstStyle/>
                    <a:p>
                      <a:pPr marL="0" marR="0" lvl="0" indent="0" algn="ctr" rtl="0">
                        <a:lnSpc>
                          <a:spcPct val="100000"/>
                        </a:lnSpc>
                        <a:spcBef>
                          <a:spcPts val="0"/>
                        </a:spcBef>
                        <a:spcAft>
                          <a:spcPts val="0"/>
                        </a:spcAft>
                        <a:buClr>
                          <a:schemeClr val="dk1"/>
                        </a:buClr>
                        <a:buSzPts val="1600"/>
                        <a:buFont typeface="Calibri"/>
                        <a:buNone/>
                      </a:pPr>
                      <a:r>
                        <a:rPr lang="en-US" sz="1600" u="none" strike="noStrike" cap="none"/>
                        <a:t>Total Revenue </a:t>
                      </a:r>
                      <a:endParaRPr sz="16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457225">
                <a:tc>
                  <a:txBody>
                    <a:bodyPr/>
                    <a:lstStyle/>
                    <a:p>
                      <a:pPr marL="0" marR="0" lvl="0" indent="0" algn="l" rtl="0">
                        <a:spcBef>
                          <a:spcPts val="0"/>
                        </a:spcBef>
                        <a:spcAft>
                          <a:spcPts val="0"/>
                        </a:spcAft>
                        <a:buNone/>
                      </a:pPr>
                      <a:r>
                        <a:rPr lang="en-US" sz="1800" u="none" strike="noStrike" cap="none"/>
                        <a:t> </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n-US" sz="1600" u="none" strike="noStrike" cap="none"/>
                        <a:t>%</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E496E2"/>
                    </a:solidFill>
                  </a:tcP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E496E2"/>
                    </a:solidFill>
                  </a:tcPr>
                </a:tc>
                <a:tc>
                  <a:txBody>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96C8F0"/>
                    </a:solidFill>
                  </a:tcPr>
                </a:tc>
                <a:tc>
                  <a:txBody>
                    <a:bodyPr/>
                    <a:lstStyle/>
                    <a:p>
                      <a:pPr marL="0" marR="0" lvl="0" indent="0" algn="ctr" rtl="0">
                        <a:spcBef>
                          <a:spcPts val="0"/>
                        </a:spcBef>
                        <a:spcAft>
                          <a:spcPts val="0"/>
                        </a:spcAft>
                        <a:buNone/>
                      </a:pPr>
                      <a:r>
                        <a:rPr lang="en-US" sz="1600" u="none" strike="noStrike" cap="none"/>
                        <a:t>%</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96C8F0"/>
                    </a:solidFill>
                  </a:tcPr>
                </a:tc>
                <a:tc>
                  <a:txBody>
                    <a:bodyPr/>
                    <a:lstStyle/>
                    <a:p>
                      <a:pPr marL="0" marR="0" lvl="0" indent="0" algn="ctr" rtl="0">
                        <a:spcBef>
                          <a:spcPts val="0"/>
                        </a:spcBef>
                        <a:spcAft>
                          <a:spcPts val="0"/>
                        </a:spcAft>
                        <a:buNone/>
                      </a:pPr>
                      <a:r>
                        <a:rPr lang="en-US" sz="1600" u="none" strike="noStrike" cap="none"/>
                        <a:t>#</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vMerge="1">
                  <a:txBody>
                    <a:bodyPr/>
                    <a:lstStyle/>
                    <a:p>
                      <a:endParaRPr lang="en-US"/>
                    </a:p>
                  </a:txBody>
                  <a:tcPr/>
                </a:tc>
                <a:extLst>
                  <a:ext uri="{0D108BD9-81ED-4DB2-BD59-A6C34878D82A}">
                    <a16:rowId xmlns:a16="http://schemas.microsoft.com/office/drawing/2014/main" val="10002"/>
                  </a:ext>
                </a:extLst>
              </a:tr>
              <a:tr h="283850">
                <a:tc gridSpan="12">
                  <a:txBody>
                    <a:bodyPr/>
                    <a:lstStyle/>
                    <a:p>
                      <a:pPr marL="0" marR="0" lvl="0" indent="0" algn="l" rtl="0">
                        <a:spcBef>
                          <a:spcPts val="0"/>
                        </a:spcBef>
                        <a:spcAft>
                          <a:spcPts val="0"/>
                        </a:spcAft>
                        <a:buNone/>
                      </a:pPr>
                      <a:r>
                        <a:rPr lang="en-US" sz="1600" b="1" i="0" u="none" strike="noStrike" cap="none">
                          <a:solidFill>
                            <a:schemeClr val="lt2"/>
                          </a:solidFill>
                          <a:latin typeface="Calibri"/>
                          <a:ea typeface="Calibri"/>
                          <a:cs typeface="Calibri"/>
                          <a:sym typeface="Calibri"/>
                        </a:rPr>
                        <a:t>Pre QI Initiative </a:t>
                      </a:r>
                      <a:endParaRPr sz="1600" b="1" i="0" u="none" strike="noStrike" cap="none">
                        <a:solidFill>
                          <a:schemeClr val="lt2"/>
                        </a:solidFill>
                        <a:latin typeface="Calibri"/>
                        <a:ea typeface="Calibri"/>
                        <a:cs typeface="Calibri"/>
                        <a:sym typeface="Calibri"/>
                      </a:endParaRPr>
                    </a:p>
                  </a:txBody>
                  <a:tcPr marL="9525" marR="9525" marT="9525" marB="0" anchor="ctr">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3060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Clients  in each discount category</a:t>
                      </a:r>
                      <a:endParaRPr sz="1600" b="0" i="0" u="none" strike="noStrike" cap="none">
                        <a:solidFill>
                          <a:srgbClr val="000000"/>
                        </a:solidFill>
                        <a:latin typeface="Calibri"/>
                        <a:ea typeface="Calibri"/>
                        <a:cs typeface="Calibri"/>
                        <a:sym typeface="Calibri"/>
                      </a:endParaRPr>
                    </a:p>
                  </a:txBody>
                  <a:tcPr marL="9525" marR="9525" marT="9525" marB="0"/>
                </a:tc>
                <a:tc>
                  <a:txBody>
                    <a:bodyPr/>
                    <a:lstStyle/>
                    <a:p>
                      <a:pPr marL="0" marR="0" lvl="0" indent="0" algn="ctr" rtl="0">
                        <a:spcBef>
                          <a:spcPts val="0"/>
                        </a:spcBef>
                        <a:spcAft>
                          <a:spcPts val="0"/>
                        </a:spcAft>
                        <a:buNone/>
                      </a:pPr>
                      <a:r>
                        <a:rPr lang="en-US" sz="1600" u="none" strike="noStrike" cap="none"/>
                        <a:t>140</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93%</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4</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n-US" sz="1600" u="none" strike="noStrike" cap="none"/>
                        <a:t>3%</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n-US" sz="1600" u="none" strike="noStrike" cap="none"/>
                        <a:t>2</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E496E2"/>
                    </a:solidFill>
                  </a:tcPr>
                </a:tc>
                <a:tc>
                  <a:txBody>
                    <a:bodyPr/>
                    <a:lstStyle/>
                    <a:p>
                      <a:pPr marL="0" marR="0" lvl="0" indent="0" algn="ctr" rtl="0">
                        <a:spcBef>
                          <a:spcPts val="0"/>
                        </a:spcBef>
                        <a:spcAft>
                          <a:spcPts val="0"/>
                        </a:spcAft>
                        <a:buNone/>
                      </a:pPr>
                      <a:r>
                        <a:rPr lang="en-US" sz="1600" u="none" strike="noStrike" cap="none"/>
                        <a:t>1%</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E496E2"/>
                    </a:solidFill>
                  </a:tcPr>
                </a:tc>
                <a:tc>
                  <a:txBody>
                    <a:bodyPr/>
                    <a:lstStyle/>
                    <a:p>
                      <a:pPr marL="0" marR="0" lvl="0" indent="0" algn="ctr" rtl="0">
                        <a:spcBef>
                          <a:spcPts val="0"/>
                        </a:spcBef>
                        <a:spcAft>
                          <a:spcPts val="0"/>
                        </a:spcAft>
                        <a:buNone/>
                      </a:pPr>
                      <a:r>
                        <a:rPr lang="en-US" sz="1600" u="none" strike="noStrike" cap="none"/>
                        <a:t>2</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96C8F0"/>
                    </a:solidFill>
                  </a:tcPr>
                </a:tc>
                <a:tc>
                  <a:txBody>
                    <a:bodyPr/>
                    <a:lstStyle/>
                    <a:p>
                      <a:pPr marL="0" marR="0" lvl="0" indent="0" algn="ctr" rtl="0">
                        <a:spcBef>
                          <a:spcPts val="0"/>
                        </a:spcBef>
                        <a:spcAft>
                          <a:spcPts val="0"/>
                        </a:spcAft>
                        <a:buNone/>
                      </a:pPr>
                      <a:r>
                        <a:rPr lang="en-US" sz="1600" u="none" strike="noStrike" cap="none"/>
                        <a:t>1%</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96C8F0"/>
                    </a:solidFill>
                  </a:tcPr>
                </a:tc>
                <a:tc>
                  <a:txBody>
                    <a:bodyPr/>
                    <a:lstStyle/>
                    <a:p>
                      <a:pPr marL="0" marR="0" lvl="0" indent="0" algn="ctr" rtl="0">
                        <a:spcBef>
                          <a:spcPts val="0"/>
                        </a:spcBef>
                        <a:spcAft>
                          <a:spcPts val="0"/>
                        </a:spcAft>
                        <a:buNone/>
                      </a:pPr>
                      <a:r>
                        <a:rPr lang="en-US" sz="1600" u="none" strike="noStrike" cap="none"/>
                        <a:t>2</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1%</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$550</a:t>
                      </a:r>
                      <a:endParaRPr sz="16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283850">
                <a:tc gridSpan="12">
                  <a:txBody>
                    <a:bodyPr/>
                    <a:lstStyle/>
                    <a:p>
                      <a:pPr marL="0" marR="0" lvl="0" indent="0" algn="l" rtl="0">
                        <a:spcBef>
                          <a:spcPts val="0"/>
                        </a:spcBef>
                        <a:spcAft>
                          <a:spcPts val="0"/>
                        </a:spcAft>
                        <a:buNone/>
                      </a:pPr>
                      <a:r>
                        <a:rPr lang="en-US" sz="1600" b="1" i="0" u="none" strike="noStrike" cap="none">
                          <a:solidFill>
                            <a:schemeClr val="lt2"/>
                          </a:solidFill>
                          <a:latin typeface="Calibri"/>
                          <a:ea typeface="Calibri"/>
                          <a:cs typeface="Calibri"/>
                          <a:sym typeface="Calibri"/>
                        </a:rPr>
                        <a:t>Post QI Initiative </a:t>
                      </a:r>
                      <a:endParaRPr/>
                    </a:p>
                  </a:txBody>
                  <a:tcPr marL="9525" marR="9525" marT="9525" marB="0" anchor="ctr">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3060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Clients in each discount category</a:t>
                      </a:r>
                      <a:endParaRPr/>
                    </a:p>
                  </a:txBody>
                  <a:tcPr marL="9525" marR="9525" marT="9525" marB="0"/>
                </a:tc>
                <a:tc>
                  <a:txBody>
                    <a:bodyPr/>
                    <a:lstStyle/>
                    <a:p>
                      <a:pPr marL="0" marR="0" lvl="0" indent="0" algn="ctr" rtl="0">
                        <a:spcBef>
                          <a:spcPts val="0"/>
                        </a:spcBef>
                        <a:spcAft>
                          <a:spcPts val="0"/>
                        </a:spcAft>
                        <a:buNone/>
                      </a:pPr>
                      <a:r>
                        <a:rPr lang="en-US" sz="1600" u="none" strike="noStrike" cap="none"/>
                        <a:t>80</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53%</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40</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n-US" sz="1600" u="none" strike="noStrike" cap="none"/>
                        <a:t>27%</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n-US" sz="1600" u="none" strike="noStrike" cap="none"/>
                        <a:t>15</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E496E2"/>
                    </a:solidFill>
                  </a:tcPr>
                </a:tc>
                <a:tc>
                  <a:txBody>
                    <a:bodyPr/>
                    <a:lstStyle/>
                    <a:p>
                      <a:pPr marL="0" marR="0" lvl="0" indent="0" algn="ctr" rtl="0">
                        <a:spcBef>
                          <a:spcPts val="0"/>
                        </a:spcBef>
                        <a:spcAft>
                          <a:spcPts val="0"/>
                        </a:spcAft>
                        <a:buNone/>
                      </a:pPr>
                      <a:r>
                        <a:rPr lang="en-US" sz="1600" u="none" strike="noStrike" cap="none"/>
                        <a:t>10%</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E496E2"/>
                    </a:solidFill>
                  </a:tcPr>
                </a:tc>
                <a:tc>
                  <a:txBody>
                    <a:bodyPr/>
                    <a:lstStyle/>
                    <a:p>
                      <a:pPr marL="0" marR="0" lvl="0" indent="0" algn="ctr" rtl="0">
                        <a:spcBef>
                          <a:spcPts val="0"/>
                        </a:spcBef>
                        <a:spcAft>
                          <a:spcPts val="0"/>
                        </a:spcAft>
                        <a:buNone/>
                      </a:pPr>
                      <a:r>
                        <a:rPr lang="en-US" sz="1600" u="none" strike="noStrike" cap="none"/>
                        <a:t>10</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96C8F0"/>
                    </a:solidFill>
                  </a:tcPr>
                </a:tc>
                <a:tc>
                  <a:txBody>
                    <a:bodyPr/>
                    <a:lstStyle/>
                    <a:p>
                      <a:pPr marL="0" marR="0" lvl="0" indent="0" algn="ctr" rtl="0">
                        <a:spcBef>
                          <a:spcPts val="0"/>
                        </a:spcBef>
                        <a:spcAft>
                          <a:spcPts val="0"/>
                        </a:spcAft>
                        <a:buNone/>
                      </a:pPr>
                      <a:r>
                        <a:rPr lang="en-US" sz="1600" u="none" strike="noStrike" cap="none"/>
                        <a:t>7%</a:t>
                      </a:r>
                      <a:endParaRPr sz="1600" b="0" i="0" u="none" strike="noStrike" cap="none">
                        <a:solidFill>
                          <a:srgbClr val="000000"/>
                        </a:solidFill>
                        <a:latin typeface="Calibri"/>
                        <a:ea typeface="Calibri"/>
                        <a:cs typeface="Calibri"/>
                        <a:sym typeface="Calibri"/>
                      </a:endParaRPr>
                    </a:p>
                  </a:txBody>
                  <a:tcPr marL="9525" marR="9525" marT="9525" marB="0" anchor="ctr">
                    <a:solidFill>
                      <a:srgbClr val="96C8F0"/>
                    </a:solidFill>
                  </a:tcPr>
                </a:tc>
                <a:tc>
                  <a:txBody>
                    <a:bodyPr/>
                    <a:lstStyle/>
                    <a:p>
                      <a:pPr marL="0" marR="0" lvl="0" indent="0" algn="ctr" rtl="0">
                        <a:spcBef>
                          <a:spcPts val="0"/>
                        </a:spcBef>
                        <a:spcAft>
                          <a:spcPts val="0"/>
                        </a:spcAft>
                        <a:buNone/>
                      </a:pPr>
                      <a:r>
                        <a:rPr lang="en-US" sz="1600" u="none" strike="noStrike" cap="none"/>
                        <a:t>5</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3%</a:t>
                      </a:r>
                      <a:endParaRPr sz="1600" b="0" i="0" u="none" strike="noStrike" cap="none">
                        <a:solidFill>
                          <a:srgbClr val="000000"/>
                        </a:solidFill>
                        <a:latin typeface="Calibri"/>
                        <a:ea typeface="Calibri"/>
                        <a:cs typeface="Calibri"/>
                        <a:sym typeface="Calibri"/>
                      </a:endParaRPr>
                    </a:p>
                  </a:txBody>
                  <a:tcPr marL="9525" marR="9525" marT="9525" marB="0" anchor="ctr">
                    <a:solidFill>
                      <a:schemeClr val="accent2"/>
                    </a:solidFill>
                  </a:tcPr>
                </a:tc>
                <a:tc>
                  <a:txBody>
                    <a:bodyPr/>
                    <a:lstStyle/>
                    <a:p>
                      <a:pPr marL="0" marR="0" lvl="0" indent="0" algn="ctr" rtl="0">
                        <a:spcBef>
                          <a:spcPts val="0"/>
                        </a:spcBef>
                        <a:spcAft>
                          <a:spcPts val="0"/>
                        </a:spcAft>
                        <a:buNone/>
                      </a:pPr>
                      <a:r>
                        <a:rPr lang="en-US" sz="1600" u="none" strike="noStrike" cap="none"/>
                        <a:t>$3,000</a:t>
                      </a:r>
                      <a:endParaRPr sz="16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04925">
                <a:tc gridSpan="11">
                  <a:txBody>
                    <a:bodyPr/>
                    <a:lstStyle/>
                    <a:p>
                      <a:pPr marL="0" marR="0" lvl="0" indent="0" algn="l" rtl="0">
                        <a:spcBef>
                          <a:spcPts val="0"/>
                        </a:spcBef>
                        <a:spcAft>
                          <a:spcPts val="0"/>
                        </a:spcAft>
                        <a:buNone/>
                      </a:pPr>
                      <a:r>
                        <a:rPr lang="en-US" sz="1800" b="1" u="none" strike="noStrike" cap="none">
                          <a:solidFill>
                            <a:schemeClr val="lt2"/>
                          </a:solidFill>
                        </a:rPr>
                        <a:t>Monthly Revenue Difference </a:t>
                      </a:r>
                      <a:endParaRPr sz="1800" b="1" i="0" u="none" strike="noStrike" cap="none">
                        <a:solidFill>
                          <a:schemeClr val="lt2"/>
                        </a:solidFill>
                        <a:latin typeface="Calibri"/>
                        <a:ea typeface="Calibri"/>
                        <a:cs typeface="Calibri"/>
                        <a:sym typeface="Calibri"/>
                      </a:endParaRPr>
                    </a:p>
                  </a:txBody>
                  <a:tcPr marL="9525" marR="9525" marT="9525" marB="0" anchor="ctr">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1800" b="1" u="none" strike="noStrike" cap="none">
                          <a:solidFill>
                            <a:schemeClr val="lt2"/>
                          </a:solidFill>
                        </a:rPr>
                        <a:t>$2,450</a:t>
                      </a:r>
                      <a:endParaRPr sz="1800" b="1" i="0" u="none" strike="noStrike" cap="none">
                        <a:solidFill>
                          <a:schemeClr val="lt2"/>
                        </a:solidFill>
                        <a:latin typeface="Calibri"/>
                        <a:ea typeface="Calibri"/>
                        <a:cs typeface="Calibri"/>
                        <a:sym typeface="Calibri"/>
                      </a:endParaRPr>
                    </a:p>
                  </a:txBody>
                  <a:tcPr marL="9525" marR="9525" marT="9525" marB="0" anchor="ctr">
                    <a:solidFill>
                      <a:schemeClr val="dk2"/>
                    </a:solidFill>
                  </a:tcPr>
                </a:tc>
                <a:extLst>
                  <a:ext uri="{0D108BD9-81ED-4DB2-BD59-A6C34878D82A}">
                    <a16:rowId xmlns:a16="http://schemas.microsoft.com/office/drawing/2014/main" val="10007"/>
                  </a:ext>
                </a:extLst>
              </a:tr>
              <a:tr h="283850">
                <a:tc gridSpan="12">
                  <a:txBody>
                    <a:bodyPr/>
                    <a:lstStyle/>
                    <a:p>
                      <a:pPr marL="0" marR="0" lvl="0" indent="0" algn="l" rtl="0">
                        <a:spcBef>
                          <a:spcPts val="0"/>
                        </a:spcBef>
                        <a:spcAft>
                          <a:spcPts val="0"/>
                        </a:spcAft>
                        <a:buNone/>
                      </a:pPr>
                      <a:r>
                        <a:rPr lang="en-US" sz="1800" u="none" strike="noStrike" cap="none" dirty="0"/>
                        <a:t>Total clients in both scenarios is 150; full charge for each visit is $100</a:t>
                      </a:r>
                      <a:endParaRPr sz="1800" b="0" i="0" u="none" strike="noStrike" cap="none" dirty="0">
                        <a:solidFill>
                          <a:srgbClr val="000000"/>
                        </a:solidFill>
                        <a:latin typeface="Calibri"/>
                        <a:ea typeface="Calibri"/>
                        <a:cs typeface="Calibri"/>
                        <a:sym typeface="Calibri"/>
                      </a:endParaRPr>
                    </a:p>
                  </a:txBody>
                  <a:tcPr marL="9525" marR="9525" marT="9525" marB="0" anchor="b">
                    <a:solidFill>
                      <a:srgbClr val="A6DD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4" name="Text Placeholder 3">
            <a:extLst>
              <a:ext uri="{FF2B5EF4-FFF2-40B4-BE49-F238E27FC236}">
                <a16:creationId xmlns:a16="http://schemas.microsoft.com/office/drawing/2014/main" id="{1636F86A-A19E-4F09-AA58-C32700B3EBC3}"/>
              </a:ext>
            </a:extLst>
          </p:cNvPr>
          <p:cNvSpPr>
            <a:spLocks noGrp="1"/>
          </p:cNvSpPr>
          <p:nvPr>
            <p:ph type="body" sz="quarter" idx="15"/>
          </p:nvPr>
        </p:nvSpPr>
        <p:spPr>
          <a:xfrm>
            <a:off x="457200" y="2020578"/>
            <a:ext cx="8382000" cy="591997"/>
          </a:xfrm>
        </p:spPr>
        <p:txBody>
          <a:bodyPr/>
          <a:lstStyle>
            <a:lvl1pPr marL="0" indent="0" algn="ctr">
              <a:spcBef>
                <a:spcPts val="0"/>
              </a:spcBef>
              <a:buNone/>
              <a:defRPr sz="1800" b="1">
                <a:solidFill>
                  <a:schemeClr val="tx1"/>
                </a:solidFill>
              </a:defRPr>
            </a:lvl1pPr>
            <a:lvl2pPr marL="508000" indent="0">
              <a:buNone/>
              <a:defRPr/>
            </a:lvl2pPr>
          </a:lstStyle>
          <a:p>
            <a:pPr lvl="0"/>
            <a:r>
              <a:rPr lang="en-US" dirty="0"/>
              <a:t>Click to edit Master text styles</a:t>
            </a:r>
          </a:p>
        </p:txBody>
      </p:sp>
      <p:sp>
        <p:nvSpPr>
          <p:cNvPr id="6" name="Text Placeholder 5">
            <a:extLst>
              <a:ext uri="{FF2B5EF4-FFF2-40B4-BE49-F238E27FC236}">
                <a16:creationId xmlns:a16="http://schemas.microsoft.com/office/drawing/2014/main" id="{EB959FEB-6301-44B0-A835-F8B756749E9B}"/>
              </a:ext>
            </a:extLst>
          </p:cNvPr>
          <p:cNvSpPr>
            <a:spLocks noGrp="1"/>
          </p:cNvSpPr>
          <p:nvPr>
            <p:ph type="body" sz="quarter" idx="16"/>
          </p:nvPr>
        </p:nvSpPr>
        <p:spPr>
          <a:xfrm>
            <a:off x="0" y="7039657"/>
            <a:ext cx="9144000" cy="798057"/>
          </a:xfrm>
        </p:spPr>
        <p:txBody>
          <a:bodyPr/>
          <a:lstStyle>
            <a:lvl1pPr marL="0" indent="0">
              <a:spcBef>
                <a:spcPts val="0"/>
              </a:spcBef>
              <a:buNone/>
              <a:defRPr sz="1000">
                <a:solidFill>
                  <a:schemeClr val="bg1"/>
                </a:solidFill>
                <a:latin typeface="+mj-lt"/>
              </a:defRPr>
            </a:lvl1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4EB8FAB0-6270-4066-B3F8-FADCAE80E5C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2671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92278F"/>
                </a:solidFill>
                <a:latin typeface="Calibri"/>
                <a:ea typeface="Calibri"/>
                <a:cs typeface="Calibri"/>
                <a:sym typeface="Calibri"/>
              </a:defRPr>
            </a:lvl1pPr>
            <a:lvl2pPr marR="0" lvl="1" algn="l" rtl="0">
              <a:spcBef>
                <a:spcPts val="0"/>
              </a:spcBef>
              <a:spcAft>
                <a:spcPts val="0"/>
              </a:spcAft>
              <a:buSzPts val="1400"/>
              <a:buNone/>
              <a:defRPr sz="4000" b="1" i="0" u="none" strike="noStrike" cap="none">
                <a:solidFill>
                  <a:srgbClr val="92278F"/>
                </a:solidFill>
                <a:latin typeface="Calibri"/>
                <a:ea typeface="Calibri"/>
                <a:cs typeface="Calibri"/>
                <a:sym typeface="Calibri"/>
              </a:defRPr>
            </a:lvl2pPr>
            <a:lvl3pPr marR="0" lvl="2" algn="l" rtl="0">
              <a:spcBef>
                <a:spcPts val="0"/>
              </a:spcBef>
              <a:spcAft>
                <a:spcPts val="0"/>
              </a:spcAft>
              <a:buSzPts val="1400"/>
              <a:buNone/>
              <a:defRPr sz="4000" b="1" i="0" u="none" strike="noStrike" cap="none">
                <a:solidFill>
                  <a:srgbClr val="92278F"/>
                </a:solidFill>
                <a:latin typeface="Calibri"/>
                <a:ea typeface="Calibri"/>
                <a:cs typeface="Calibri"/>
                <a:sym typeface="Calibri"/>
              </a:defRPr>
            </a:lvl3pPr>
            <a:lvl4pPr marR="0" lvl="3" algn="l" rtl="0">
              <a:spcBef>
                <a:spcPts val="0"/>
              </a:spcBef>
              <a:spcAft>
                <a:spcPts val="0"/>
              </a:spcAft>
              <a:buSzPts val="1400"/>
              <a:buNone/>
              <a:defRPr sz="4000" b="1" i="0" u="none" strike="noStrike" cap="none">
                <a:solidFill>
                  <a:srgbClr val="92278F"/>
                </a:solidFill>
                <a:latin typeface="Calibri"/>
                <a:ea typeface="Calibri"/>
                <a:cs typeface="Calibri"/>
                <a:sym typeface="Calibri"/>
              </a:defRPr>
            </a:lvl4pPr>
            <a:lvl5pPr marR="0" lvl="4" algn="l" rtl="0">
              <a:spcBef>
                <a:spcPts val="0"/>
              </a:spcBef>
              <a:spcAft>
                <a:spcPts val="0"/>
              </a:spcAft>
              <a:buSzPts val="1400"/>
              <a:buNone/>
              <a:defRPr sz="4000" b="1" i="0" u="none" strike="noStrike" cap="none">
                <a:solidFill>
                  <a:srgbClr val="92278F"/>
                </a:solidFill>
                <a:latin typeface="Calibri"/>
                <a:ea typeface="Calibri"/>
                <a:cs typeface="Calibri"/>
                <a:sym typeface="Calibri"/>
              </a:defRPr>
            </a:lvl5pPr>
            <a:lvl6pPr marR="0" lvl="5"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6pPr>
            <a:lvl7pPr marR="0" lvl="6"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7pPr>
            <a:lvl8pPr marR="0" lvl="7"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8pPr>
            <a:lvl9pPr marR="0" lvl="8"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Calibri"/>
                <a:ea typeface="Calibri"/>
                <a:cs typeface="Calibri"/>
                <a:sym typeface="Calibri"/>
              </a:defRPr>
            </a:lvl1pPr>
            <a:lvl2pPr marL="914400" marR="0" lvl="1" indent="-406400" algn="l" rtl="0">
              <a:spcBef>
                <a:spcPts val="560"/>
              </a:spcBef>
              <a:spcAft>
                <a:spcPts val="0"/>
              </a:spcAft>
              <a:buClr>
                <a:srgbClr val="8DC63F"/>
              </a:buClr>
              <a:buSzPts val="2800"/>
              <a:buFont typeface="Arial"/>
              <a:buChar char="–"/>
              <a:defRPr sz="2800" b="0" i="0" u="none" strike="noStrike" cap="none">
                <a:solidFill>
                  <a:srgbClr val="8DC63F"/>
                </a:solidFill>
                <a:latin typeface="Calibri"/>
                <a:ea typeface="Calibri"/>
                <a:cs typeface="Calibri"/>
                <a:sym typeface="Calibri"/>
              </a:defRPr>
            </a:lvl2pPr>
            <a:lvl3pPr marL="1371600" marR="0" lvl="2" indent="-381000" algn="l" rtl="0">
              <a:spcBef>
                <a:spcPts val="48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91" r:id="rId13"/>
    <p:sldLayoutId id="2147483687" r:id="rId14"/>
    <p:sldLayoutId id="2147483688" r:id="rId15"/>
    <p:sldLayoutId id="2147483689" r:id="rId16"/>
    <p:sldLayoutId id="2147483690" r:id="rId17"/>
    <p:sldLayoutId id="2147483650"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60" r:id="rId28"/>
    <p:sldLayoutId id="2147483661"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4000" b="1" i="0" u="none" strike="noStrike" cap="none">
                <a:solidFill>
                  <a:schemeClr val="accent1"/>
                </a:solidFill>
                <a:latin typeface="Calibri"/>
                <a:ea typeface="Calibri"/>
                <a:cs typeface="Calibri"/>
                <a:sym typeface="Calibri"/>
              </a:defRPr>
            </a:lvl2pPr>
            <a:lvl3pPr marR="0" lvl="2" algn="l" rtl="0">
              <a:spcBef>
                <a:spcPts val="0"/>
              </a:spcBef>
              <a:spcAft>
                <a:spcPts val="0"/>
              </a:spcAft>
              <a:buSzPts val="1400"/>
              <a:buNone/>
              <a:defRPr sz="4000" b="1" i="0" u="none" strike="noStrike" cap="none">
                <a:solidFill>
                  <a:schemeClr val="accent1"/>
                </a:solidFill>
                <a:latin typeface="Calibri"/>
                <a:ea typeface="Calibri"/>
                <a:cs typeface="Calibri"/>
                <a:sym typeface="Calibri"/>
              </a:defRPr>
            </a:lvl3pPr>
            <a:lvl4pPr marR="0" lvl="3" algn="l" rtl="0">
              <a:spcBef>
                <a:spcPts val="0"/>
              </a:spcBef>
              <a:spcAft>
                <a:spcPts val="0"/>
              </a:spcAft>
              <a:buSzPts val="1400"/>
              <a:buNone/>
              <a:defRPr sz="4000" b="1" i="0" u="none" strike="noStrike" cap="none">
                <a:solidFill>
                  <a:schemeClr val="accent1"/>
                </a:solidFill>
                <a:latin typeface="Calibri"/>
                <a:ea typeface="Calibri"/>
                <a:cs typeface="Calibri"/>
                <a:sym typeface="Calibri"/>
              </a:defRPr>
            </a:lvl4pPr>
            <a:lvl5pPr marR="0" lvl="4" algn="l" rtl="0">
              <a:spcBef>
                <a:spcPts val="0"/>
              </a:spcBef>
              <a:spcAft>
                <a:spcPts val="0"/>
              </a:spcAft>
              <a:buSzPts val="1400"/>
              <a:buNone/>
              <a:defRPr sz="4000" b="1" i="0" u="none" strike="noStrike" cap="none">
                <a:solidFill>
                  <a:schemeClr val="accent1"/>
                </a:solidFill>
                <a:latin typeface="Calibri"/>
                <a:ea typeface="Calibri"/>
                <a:cs typeface="Calibri"/>
                <a:sym typeface="Calibri"/>
              </a:defRPr>
            </a:lvl5pPr>
            <a:lvl6pPr marR="0" lvl="5"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6pPr>
            <a:lvl7pPr marR="0" lvl="6"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7pPr>
            <a:lvl8pPr marR="0" lvl="7"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8pPr>
            <a:lvl9pPr marR="0" lvl="8" algn="l" rtl="0">
              <a:spcBef>
                <a:spcPts val="0"/>
              </a:spcBef>
              <a:spcAft>
                <a:spcPts val="0"/>
              </a:spcAft>
              <a:buSzPts val="1400"/>
              <a:buNone/>
              <a:defRPr sz="4000" b="1" i="0" u="none" strike="noStrike" cap="none">
                <a:solidFill>
                  <a:srgbClr val="92278F"/>
                </a:solidFill>
                <a:latin typeface="Montserrat"/>
                <a:ea typeface="Montserrat"/>
                <a:cs typeface="Montserrat"/>
                <a:sym typeface="Montserrat"/>
              </a:defRPr>
            </a:lvl9pPr>
          </a:lstStyle>
          <a:p>
            <a:endParaRPr/>
          </a:p>
        </p:txBody>
      </p:sp>
      <p:sp>
        <p:nvSpPr>
          <p:cNvPr id="111" name="Google Shape;11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8DC63F"/>
              </a:buClr>
              <a:buSzPts val="2800"/>
              <a:buFont typeface="Arial"/>
              <a:buChar char="–"/>
              <a:defRPr sz="2800" b="0" i="0" u="none" strike="noStrike" cap="none">
                <a:solidFill>
                  <a:srgbClr val="8DC63F"/>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lfamilyplanning.org/pages/issues/issues---revenue-cycle-management---landing-page"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fpntc.org/resources/financial-management-change-pack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s://www.nationalfamilyplanning.org/pages/issues/issues---revenue-cycle-management---landing-pag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fpntc.org/resources/financial-management-performance-report-and-improvement-pla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3B48-B299-454F-97D5-8AC357FF7784}"/>
              </a:ext>
            </a:extLst>
          </p:cNvPr>
          <p:cNvSpPr>
            <a:spLocks noGrp="1"/>
          </p:cNvSpPr>
          <p:nvPr>
            <p:ph type="title"/>
          </p:nvPr>
        </p:nvSpPr>
        <p:spPr/>
        <p:txBody>
          <a:bodyPr/>
          <a:lstStyle/>
          <a:p>
            <a:r>
              <a:rPr lang="en-US" dirty="0"/>
              <a:t>Bill the Correct Payer and Optimal Amount</a:t>
            </a:r>
          </a:p>
        </p:txBody>
      </p:sp>
      <p:sp>
        <p:nvSpPr>
          <p:cNvPr id="3" name="Text Placeholder 2">
            <a:extLst>
              <a:ext uri="{FF2B5EF4-FFF2-40B4-BE49-F238E27FC236}">
                <a16:creationId xmlns:a16="http://schemas.microsoft.com/office/drawing/2014/main" id="{B2F2F692-D29E-46FF-812D-72C3F0A1A717}"/>
              </a:ext>
            </a:extLst>
          </p:cNvPr>
          <p:cNvSpPr>
            <a:spLocks noGrp="1"/>
          </p:cNvSpPr>
          <p:nvPr>
            <p:ph type="body" sz="quarter" idx="10"/>
          </p:nvPr>
        </p:nvSpPr>
        <p:spPr/>
        <p:txBody>
          <a:bodyPr/>
          <a:lstStyle/>
          <a:p>
            <a:pPr lvl="0">
              <a:buClr>
                <a:srgbClr val="58595B"/>
              </a:buClr>
            </a:pPr>
            <a:r>
              <a:rPr lang="en-US" sz="3200" dirty="0"/>
              <a:t> </a:t>
            </a:r>
            <a:r>
              <a:rPr lang="en-US" dirty="0"/>
              <a:t>Financial Management Change Package Best Practice 1</a:t>
            </a:r>
            <a:endParaRPr lang="en-US" sz="3200" i="0" dirty="0"/>
          </a:p>
        </p:txBody>
      </p:sp>
      <p:pic>
        <p:nvPicPr>
          <p:cNvPr id="5" name="Picture Placeholder 4" descr="FPNTC: Family Planning National Training Center">
            <a:extLst>
              <a:ext uri="{FF2B5EF4-FFF2-40B4-BE49-F238E27FC236}">
                <a16:creationId xmlns:a16="http://schemas.microsoft.com/office/drawing/2014/main" id="{B03D3085-3A87-405F-B58E-22CED639CFCC}"/>
              </a:ext>
            </a:extLst>
          </p:cNvPr>
          <p:cNvPicPr>
            <a:picLocks noGrp="1" noChangeAspect="1"/>
          </p:cNvPicPr>
          <p:nvPr>
            <p:ph type="pic" sz="quarter" idx="11"/>
          </p:nvPr>
        </p:nvPicPr>
        <p:blipFill>
          <a:blip r:embed="rId3"/>
          <a:srcRect t="11" b="11"/>
          <a:stretch>
            <a:fillRect/>
          </a:stretch>
        </p:blipFill>
        <p:spPr>
          <a:prstGeom prst="rect">
            <a:avLst/>
          </a:prstGeom>
        </p:spPr>
      </p:pic>
    </p:spTree>
    <p:extLst>
      <p:ext uri="{BB962C8B-B14F-4D97-AF65-F5344CB8AC3E}">
        <p14:creationId xmlns:p14="http://schemas.microsoft.com/office/powerpoint/2010/main" val="194437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87F5-8726-4CCB-8EF9-3D3C072A8ABE}"/>
              </a:ext>
            </a:extLst>
          </p:cNvPr>
          <p:cNvSpPr>
            <a:spLocks noGrp="1"/>
          </p:cNvSpPr>
          <p:nvPr>
            <p:ph type="title"/>
          </p:nvPr>
        </p:nvSpPr>
        <p:spPr/>
        <p:txBody>
          <a:bodyPr/>
          <a:lstStyle/>
          <a:p>
            <a:r>
              <a:rPr lang="en-US" dirty="0"/>
              <a:t>Discussion of Challenges</a:t>
            </a:r>
          </a:p>
        </p:txBody>
      </p:sp>
      <p:sp>
        <p:nvSpPr>
          <p:cNvPr id="3" name="Text Placeholder 2">
            <a:extLst>
              <a:ext uri="{FF2B5EF4-FFF2-40B4-BE49-F238E27FC236}">
                <a16:creationId xmlns:a16="http://schemas.microsoft.com/office/drawing/2014/main" id="{AA740BE0-AB84-413D-8E4C-B1D741E1BC58}"/>
              </a:ext>
            </a:extLst>
          </p:cNvPr>
          <p:cNvSpPr>
            <a:spLocks noGrp="1"/>
          </p:cNvSpPr>
          <p:nvPr>
            <p:ph type="body" sz="quarter" idx="10"/>
          </p:nvPr>
        </p:nvSpPr>
        <p:spPr/>
        <p:txBody>
          <a:bodyPr/>
          <a:lstStyle/>
          <a:p>
            <a:pPr marL="0" lvl="0">
              <a:spcBef>
                <a:spcPts val="0"/>
              </a:spcBef>
              <a:buClr>
                <a:srgbClr val="1B75BC"/>
              </a:buClr>
            </a:pPr>
            <a:r>
              <a:rPr lang="en-US" dirty="0">
                <a:solidFill>
                  <a:srgbClr val="1B75BC"/>
                </a:solidFill>
              </a:rPr>
              <a:t>What are your agency’s challenges related to billing the correct payer and optimal amount?</a:t>
            </a:r>
            <a:endParaRPr lang="en-US" b="0" dirty="0">
              <a:solidFill>
                <a:srgbClr val="58595B"/>
              </a:solidFill>
            </a:endParaRPr>
          </a:p>
        </p:txBody>
      </p:sp>
      <p:sp>
        <p:nvSpPr>
          <p:cNvPr id="4" name="Slide Number Placeholder 3">
            <a:extLst>
              <a:ext uri="{FF2B5EF4-FFF2-40B4-BE49-F238E27FC236}">
                <a16:creationId xmlns:a16="http://schemas.microsoft.com/office/drawing/2014/main" id="{88A2A219-7238-41C7-AE11-A45CA07F5CF2}"/>
              </a:ext>
            </a:extLst>
          </p:cNvPr>
          <p:cNvSpPr>
            <a:spLocks noGrp="1"/>
          </p:cNvSpPr>
          <p:nvPr>
            <p:ph type="sldNum" idx="14"/>
          </p:nvPr>
        </p:nvSpPr>
        <p:spPr/>
        <p:txBody>
          <a:bodyPr/>
          <a:lstStyle/>
          <a:p>
            <a:fld id="{00000000-1234-1234-1234-123412341234}" type="slidenum">
              <a:rPr lang="en-US" smtClean="0"/>
              <a:pPr/>
              <a:t>10</a:t>
            </a:fld>
            <a:endParaRPr lang="en-US" dirty="0"/>
          </a:p>
        </p:txBody>
      </p:sp>
    </p:spTree>
    <p:extLst>
      <p:ext uri="{BB962C8B-B14F-4D97-AF65-F5344CB8AC3E}">
        <p14:creationId xmlns:p14="http://schemas.microsoft.com/office/powerpoint/2010/main" val="264561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3F9A-1EB3-418D-8FE0-F78A17D46E19}"/>
              </a:ext>
            </a:extLst>
          </p:cNvPr>
          <p:cNvSpPr>
            <a:spLocks noGrp="1"/>
          </p:cNvSpPr>
          <p:nvPr>
            <p:ph type="title"/>
          </p:nvPr>
        </p:nvSpPr>
        <p:spPr/>
        <p:txBody>
          <a:bodyPr/>
          <a:lstStyle/>
          <a:p>
            <a:r>
              <a:rPr lang="en-US" dirty="0"/>
              <a:t>Discussion of Challenges (cont.)</a:t>
            </a:r>
          </a:p>
        </p:txBody>
      </p:sp>
      <p:sp>
        <p:nvSpPr>
          <p:cNvPr id="3" name="Text Placeholder 2">
            <a:extLst>
              <a:ext uri="{FF2B5EF4-FFF2-40B4-BE49-F238E27FC236}">
                <a16:creationId xmlns:a16="http://schemas.microsoft.com/office/drawing/2014/main" id="{9150ED31-602B-4059-A3EA-3ECD8A08D627}"/>
              </a:ext>
            </a:extLst>
          </p:cNvPr>
          <p:cNvSpPr>
            <a:spLocks noGrp="1"/>
          </p:cNvSpPr>
          <p:nvPr>
            <p:ph type="body" sz="quarter" idx="10"/>
          </p:nvPr>
        </p:nvSpPr>
        <p:spPr/>
        <p:txBody>
          <a:bodyPr/>
          <a:lstStyle/>
          <a:p>
            <a:pPr marL="342900" lvl="0" indent="-342900">
              <a:spcBef>
                <a:spcPts val="0"/>
              </a:spcBef>
              <a:buClr>
                <a:srgbClr val="58595B"/>
              </a:buClr>
              <a:buFont typeface="Arial"/>
              <a:buChar char="•"/>
            </a:pPr>
            <a:r>
              <a:rPr lang="en-US" dirty="0">
                <a:solidFill>
                  <a:srgbClr val="58595B"/>
                </a:solidFill>
              </a:rPr>
              <a:t>Time</a:t>
            </a:r>
          </a:p>
          <a:p>
            <a:pPr marL="342900" lvl="0" indent="-342900">
              <a:buClr>
                <a:srgbClr val="58595B"/>
              </a:buClr>
              <a:buFont typeface="Arial"/>
              <a:buChar char="•"/>
            </a:pPr>
            <a:r>
              <a:rPr lang="en-US" dirty="0">
                <a:solidFill>
                  <a:srgbClr val="58595B"/>
                </a:solidFill>
              </a:rPr>
              <a:t>Training</a:t>
            </a:r>
          </a:p>
          <a:p>
            <a:pPr marL="342900" lvl="0" indent="-342900">
              <a:buClr>
                <a:srgbClr val="58595B"/>
              </a:buClr>
              <a:buFont typeface="Arial"/>
              <a:buChar char="•"/>
            </a:pPr>
            <a:r>
              <a:rPr lang="en-US" dirty="0">
                <a:solidFill>
                  <a:srgbClr val="58595B"/>
                </a:solidFill>
              </a:rPr>
              <a:t>Policies and procedures that are not clear </a:t>
            </a:r>
          </a:p>
          <a:p>
            <a:pPr marL="342900" lvl="0" indent="-342900">
              <a:buClr>
                <a:srgbClr val="58595B"/>
              </a:buClr>
              <a:buFont typeface="Arial"/>
              <a:buChar char="•"/>
            </a:pPr>
            <a:r>
              <a:rPr lang="en-US" dirty="0">
                <a:solidFill>
                  <a:srgbClr val="58595B"/>
                </a:solidFill>
              </a:rPr>
              <a:t>Data extraction issues</a:t>
            </a:r>
          </a:p>
          <a:p>
            <a:pPr marL="742950" lvl="1" indent="-285750">
              <a:buClr>
                <a:srgbClr val="1B75BC"/>
              </a:buClr>
              <a:buFont typeface="Arial"/>
              <a:buChar char="•"/>
            </a:pPr>
            <a:r>
              <a:rPr lang="en-US" dirty="0">
                <a:solidFill>
                  <a:srgbClr val="1B75BC"/>
                </a:solidFill>
              </a:rPr>
              <a:t>User knowledge</a:t>
            </a:r>
            <a:endParaRPr lang="en-US" dirty="0"/>
          </a:p>
          <a:p>
            <a:pPr marL="742950" lvl="1" indent="-285750">
              <a:buClr>
                <a:srgbClr val="1B75BC"/>
              </a:buClr>
              <a:buFont typeface="Arial"/>
              <a:buChar char="•"/>
            </a:pPr>
            <a:r>
              <a:rPr lang="en-US" dirty="0">
                <a:solidFill>
                  <a:srgbClr val="1B75BC"/>
                </a:solidFill>
              </a:rPr>
              <a:t>System limitations</a:t>
            </a:r>
            <a:endParaRPr lang="en-US" dirty="0"/>
          </a:p>
          <a:p>
            <a:pPr marL="342900" lvl="0" indent="-342900">
              <a:buClr>
                <a:srgbClr val="58595B"/>
              </a:buClr>
              <a:buFont typeface="Arial"/>
              <a:buChar char="•"/>
            </a:pPr>
            <a:r>
              <a:rPr lang="en-US" dirty="0">
                <a:solidFill>
                  <a:srgbClr val="58595B"/>
                </a:solidFill>
              </a:rPr>
              <a:t>Cost analysis-related issues</a:t>
            </a:r>
          </a:p>
        </p:txBody>
      </p:sp>
      <p:sp>
        <p:nvSpPr>
          <p:cNvPr id="4" name="Slide Number Placeholder 3">
            <a:extLst>
              <a:ext uri="{FF2B5EF4-FFF2-40B4-BE49-F238E27FC236}">
                <a16:creationId xmlns:a16="http://schemas.microsoft.com/office/drawing/2014/main" id="{10657168-919C-426D-9109-8631167EAE99}"/>
              </a:ext>
            </a:extLst>
          </p:cNvPr>
          <p:cNvSpPr>
            <a:spLocks noGrp="1"/>
          </p:cNvSpPr>
          <p:nvPr>
            <p:ph type="sldNum" idx="14"/>
          </p:nvPr>
        </p:nvSpPr>
        <p:spPr/>
        <p:txBody>
          <a:bodyPr/>
          <a:lstStyle/>
          <a:p>
            <a:fld id="{00000000-1234-1234-1234-123412341234}" type="slidenum">
              <a:rPr lang="en-US" smtClean="0"/>
              <a:pPr/>
              <a:t>11</a:t>
            </a:fld>
            <a:endParaRPr lang="en-US" dirty="0"/>
          </a:p>
        </p:txBody>
      </p:sp>
    </p:spTree>
    <p:extLst>
      <p:ext uri="{BB962C8B-B14F-4D97-AF65-F5344CB8AC3E}">
        <p14:creationId xmlns:p14="http://schemas.microsoft.com/office/powerpoint/2010/main" val="402234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4E57-83C8-4CCF-8E03-8EC3217BDDEC}"/>
              </a:ext>
            </a:extLst>
          </p:cNvPr>
          <p:cNvSpPr>
            <a:spLocks noGrp="1"/>
          </p:cNvSpPr>
          <p:nvPr>
            <p:ph type="title"/>
          </p:nvPr>
        </p:nvSpPr>
        <p:spPr/>
        <p:txBody>
          <a:bodyPr/>
          <a:lstStyle/>
          <a:p>
            <a:r>
              <a:rPr lang="en-US" dirty="0"/>
              <a:t>Overview of Strategies for Best Practice 1</a:t>
            </a:r>
          </a:p>
        </p:txBody>
      </p:sp>
      <p:sp>
        <p:nvSpPr>
          <p:cNvPr id="3" name="Text Placeholder 2">
            <a:extLst>
              <a:ext uri="{FF2B5EF4-FFF2-40B4-BE49-F238E27FC236}">
                <a16:creationId xmlns:a16="http://schemas.microsoft.com/office/drawing/2014/main" id="{70C53A50-7B70-4290-BC53-739CF50C0E1C}"/>
              </a:ext>
            </a:extLst>
          </p:cNvPr>
          <p:cNvSpPr>
            <a:spLocks noGrp="1"/>
          </p:cNvSpPr>
          <p:nvPr>
            <p:ph type="body" sz="quarter" idx="10"/>
          </p:nvPr>
        </p:nvSpPr>
        <p:spPr/>
        <p:txBody>
          <a:bodyPr/>
          <a:lstStyle/>
          <a:p>
            <a:pPr marL="342900" lvl="0" indent="-342900">
              <a:spcBef>
                <a:spcPts val="0"/>
              </a:spcBef>
              <a:buClr>
                <a:srgbClr val="58595B"/>
              </a:buClr>
              <a:buSzPts val="2800"/>
              <a:buFont typeface="Arial"/>
              <a:buChar char="•"/>
            </a:pPr>
            <a:r>
              <a:rPr lang="en-US" sz="2800" dirty="0">
                <a:solidFill>
                  <a:srgbClr val="58595B"/>
                </a:solidFill>
              </a:rPr>
              <a:t>Develop and/or update policies and procedures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Conduct cost analysis, utilize data to inform fee schedule adjustments, and to make other business decisions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Implement front-end procedures that assure accurate gathering of TPP, family size, and income information</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Provide training on documentation and coding</a:t>
            </a:r>
            <a:endParaRPr lang="en-US" dirty="0">
              <a:solidFill>
                <a:srgbClr val="58595B"/>
              </a:solidFill>
            </a:endParaRPr>
          </a:p>
        </p:txBody>
      </p:sp>
      <p:sp>
        <p:nvSpPr>
          <p:cNvPr id="4" name="Slide Number Placeholder 3">
            <a:extLst>
              <a:ext uri="{FF2B5EF4-FFF2-40B4-BE49-F238E27FC236}">
                <a16:creationId xmlns:a16="http://schemas.microsoft.com/office/drawing/2014/main" id="{D0DA88EC-E5D3-402E-B118-A93012C9A3E9}"/>
              </a:ext>
            </a:extLst>
          </p:cNvPr>
          <p:cNvSpPr>
            <a:spLocks noGrp="1"/>
          </p:cNvSpPr>
          <p:nvPr>
            <p:ph type="sldNum" idx="14"/>
          </p:nvPr>
        </p:nvSpPr>
        <p:spPr/>
        <p:txBody>
          <a:bodyPr/>
          <a:lstStyle/>
          <a:p>
            <a:fld id="{00000000-1234-1234-1234-123412341234}" type="slidenum">
              <a:rPr lang="en-US" smtClean="0"/>
              <a:pPr/>
              <a:t>12</a:t>
            </a:fld>
            <a:endParaRPr lang="en-US" dirty="0"/>
          </a:p>
        </p:txBody>
      </p:sp>
    </p:spTree>
    <p:extLst>
      <p:ext uri="{BB962C8B-B14F-4D97-AF65-F5344CB8AC3E}">
        <p14:creationId xmlns:p14="http://schemas.microsoft.com/office/powerpoint/2010/main" val="422784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D155-2B79-4A03-86A4-457EEBC4ACA7}"/>
              </a:ext>
            </a:extLst>
          </p:cNvPr>
          <p:cNvSpPr>
            <a:spLocks noGrp="1"/>
          </p:cNvSpPr>
          <p:nvPr>
            <p:ph type="title"/>
          </p:nvPr>
        </p:nvSpPr>
        <p:spPr/>
        <p:txBody>
          <a:bodyPr/>
          <a:lstStyle/>
          <a:p>
            <a:r>
              <a:rPr lang="en-US" dirty="0"/>
              <a:t>Strategies for Policies and Procedures</a:t>
            </a:r>
          </a:p>
        </p:txBody>
      </p:sp>
      <p:sp>
        <p:nvSpPr>
          <p:cNvPr id="3" name="Text Placeholder 2">
            <a:extLst>
              <a:ext uri="{FF2B5EF4-FFF2-40B4-BE49-F238E27FC236}">
                <a16:creationId xmlns:a16="http://schemas.microsoft.com/office/drawing/2014/main" id="{D96B5187-FB64-4854-86A9-67656E321100}"/>
              </a:ext>
            </a:extLst>
          </p:cNvPr>
          <p:cNvSpPr>
            <a:spLocks noGrp="1"/>
          </p:cNvSpPr>
          <p:nvPr>
            <p:ph type="body" sz="quarter" idx="10"/>
          </p:nvPr>
        </p:nvSpPr>
        <p:spPr/>
        <p:txBody>
          <a:bodyPr/>
          <a:lstStyle/>
          <a:p>
            <a:pPr marL="342900" lvl="0" indent="-342900">
              <a:spcBef>
                <a:spcPts val="0"/>
              </a:spcBef>
              <a:buClr>
                <a:srgbClr val="58595B"/>
              </a:buClr>
              <a:buSzPts val="2800"/>
              <a:buFont typeface="Arial"/>
              <a:buChar char="•"/>
            </a:pPr>
            <a:r>
              <a:rPr lang="en-US" sz="2800" dirty="0">
                <a:solidFill>
                  <a:srgbClr val="58595B"/>
                </a:solidFill>
              </a:rPr>
              <a:t>Think about frequency or approach to reviewing and/or developing policies and procedures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Suggested topics to include in policies and procedures on:</a:t>
            </a:r>
            <a:endParaRPr lang="en-US" dirty="0">
              <a:solidFill>
                <a:srgbClr val="58595B"/>
              </a:solidFill>
            </a:endParaRPr>
          </a:p>
          <a:p>
            <a:pPr marL="742950" lvl="1" indent="-285750">
              <a:spcBef>
                <a:spcPts val="480"/>
              </a:spcBef>
              <a:buClr>
                <a:srgbClr val="1B75BC"/>
              </a:buClr>
              <a:buSzPts val="2400"/>
              <a:buFont typeface="Arial"/>
              <a:buChar char="•"/>
            </a:pPr>
            <a:r>
              <a:rPr lang="en-US" sz="2400" dirty="0">
                <a:solidFill>
                  <a:srgbClr val="1B75BC"/>
                </a:solidFill>
              </a:rPr>
              <a:t>Scheduling communications</a:t>
            </a:r>
            <a:endParaRPr lang="en-US" dirty="0"/>
          </a:p>
          <a:p>
            <a:pPr marL="742950" lvl="1" indent="-285750">
              <a:spcBef>
                <a:spcPts val="480"/>
              </a:spcBef>
              <a:buClr>
                <a:srgbClr val="1B75BC"/>
              </a:buClr>
              <a:buSzPts val="2400"/>
              <a:buFont typeface="Arial"/>
              <a:buChar char="•"/>
            </a:pPr>
            <a:r>
              <a:rPr lang="en-US" sz="2400" dirty="0">
                <a:solidFill>
                  <a:srgbClr val="1B75BC"/>
                </a:solidFill>
              </a:rPr>
              <a:t>Check-in data gathering and communications</a:t>
            </a:r>
            <a:endParaRPr lang="en-US" dirty="0"/>
          </a:p>
          <a:p>
            <a:pPr marL="1143000" lvl="2" indent="-228600">
              <a:spcBef>
                <a:spcPts val="400"/>
              </a:spcBef>
              <a:buClr>
                <a:srgbClr val="662D91"/>
              </a:buClr>
              <a:buSzPts val="2000"/>
            </a:pPr>
            <a:r>
              <a:rPr lang="en-US" sz="2000" dirty="0">
                <a:solidFill>
                  <a:srgbClr val="662D91"/>
                </a:solidFill>
              </a:rPr>
              <a:t>Insurance verification/gathering of all insurance information</a:t>
            </a:r>
            <a:endParaRPr lang="en-US" dirty="0">
              <a:solidFill>
                <a:srgbClr val="58595B"/>
              </a:solidFill>
            </a:endParaRPr>
          </a:p>
          <a:p>
            <a:pPr marL="1143000" lvl="2" indent="-228600">
              <a:spcBef>
                <a:spcPts val="400"/>
              </a:spcBef>
              <a:buClr>
                <a:srgbClr val="662D91"/>
              </a:buClr>
              <a:buSzPts val="2000"/>
            </a:pPr>
            <a:r>
              <a:rPr lang="en-US" sz="2000" dirty="0">
                <a:solidFill>
                  <a:srgbClr val="662D91"/>
                </a:solidFill>
              </a:rPr>
              <a:t>Family size &amp; income information gathering/income verification</a:t>
            </a:r>
            <a:endParaRPr lang="en-US" dirty="0">
              <a:solidFill>
                <a:srgbClr val="58595B"/>
              </a:solidFill>
            </a:endParaRPr>
          </a:p>
          <a:p>
            <a:pPr marL="742950" lvl="1" indent="-285750">
              <a:spcBef>
                <a:spcPts val="480"/>
              </a:spcBef>
              <a:buClr>
                <a:srgbClr val="1B75BC"/>
              </a:buClr>
              <a:buSzPts val="2400"/>
              <a:buFont typeface="Arial"/>
              <a:buChar char="•"/>
            </a:pPr>
            <a:r>
              <a:rPr lang="en-US" sz="2400" dirty="0">
                <a:solidFill>
                  <a:srgbClr val="1B75BC"/>
                </a:solidFill>
              </a:rPr>
              <a:t>Minors</a:t>
            </a:r>
          </a:p>
        </p:txBody>
      </p:sp>
      <p:sp>
        <p:nvSpPr>
          <p:cNvPr id="4" name="Slide Number Placeholder 3">
            <a:extLst>
              <a:ext uri="{FF2B5EF4-FFF2-40B4-BE49-F238E27FC236}">
                <a16:creationId xmlns:a16="http://schemas.microsoft.com/office/drawing/2014/main" id="{40A27FAF-245D-4656-B00E-56C3907CB94A}"/>
              </a:ext>
            </a:extLst>
          </p:cNvPr>
          <p:cNvSpPr>
            <a:spLocks noGrp="1"/>
          </p:cNvSpPr>
          <p:nvPr>
            <p:ph type="sldNum" idx="14"/>
          </p:nvPr>
        </p:nvSpPr>
        <p:spPr/>
        <p:txBody>
          <a:bodyPr/>
          <a:lstStyle/>
          <a:p>
            <a:fld id="{00000000-1234-1234-1234-123412341234}" type="slidenum">
              <a:rPr lang="en-US" smtClean="0"/>
              <a:pPr/>
              <a:t>13</a:t>
            </a:fld>
            <a:endParaRPr lang="en-US" dirty="0"/>
          </a:p>
        </p:txBody>
      </p:sp>
    </p:spTree>
    <p:extLst>
      <p:ext uri="{BB962C8B-B14F-4D97-AF65-F5344CB8AC3E}">
        <p14:creationId xmlns:p14="http://schemas.microsoft.com/office/powerpoint/2010/main" val="72831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6F9D-6EDF-4A43-89B5-207EACAC7BBD}"/>
              </a:ext>
            </a:extLst>
          </p:cNvPr>
          <p:cNvSpPr>
            <a:spLocks noGrp="1"/>
          </p:cNvSpPr>
          <p:nvPr>
            <p:ph type="title"/>
          </p:nvPr>
        </p:nvSpPr>
        <p:spPr/>
        <p:txBody>
          <a:bodyPr/>
          <a:lstStyle/>
          <a:p>
            <a:r>
              <a:rPr lang="en-US" dirty="0"/>
              <a:t>Charging the TPP and Confidential Services</a:t>
            </a:r>
          </a:p>
        </p:txBody>
      </p:sp>
      <p:sp>
        <p:nvSpPr>
          <p:cNvPr id="3" name="Text Placeholder 2">
            <a:extLst>
              <a:ext uri="{FF2B5EF4-FFF2-40B4-BE49-F238E27FC236}">
                <a16:creationId xmlns:a16="http://schemas.microsoft.com/office/drawing/2014/main" id="{8585190A-5308-400D-A64D-3206FDD27D68}"/>
              </a:ext>
            </a:extLst>
          </p:cNvPr>
          <p:cNvSpPr>
            <a:spLocks noGrp="1"/>
          </p:cNvSpPr>
          <p:nvPr>
            <p:ph type="body" sz="quarter" idx="10"/>
          </p:nvPr>
        </p:nvSpPr>
        <p:spPr/>
        <p:txBody>
          <a:bodyPr/>
          <a:lstStyle/>
          <a:p>
            <a:pPr marL="342900" lvl="0" indent="-342900">
              <a:spcBef>
                <a:spcPts val="0"/>
              </a:spcBef>
              <a:buClr>
                <a:srgbClr val="58595B"/>
              </a:buClr>
              <a:buSzPts val="2800"/>
              <a:buFont typeface="Arial"/>
              <a:buChar char="•"/>
            </a:pPr>
            <a:r>
              <a:rPr lang="en-US" sz="2800" dirty="0">
                <a:solidFill>
                  <a:srgbClr val="58595B"/>
                </a:solidFill>
              </a:rPr>
              <a:t>Inaccurate client communication</a:t>
            </a:r>
            <a:endParaRPr lang="en-US" dirty="0">
              <a:solidFill>
                <a:srgbClr val="58595B"/>
              </a:solidFill>
            </a:endParaRPr>
          </a:p>
          <a:p>
            <a:pPr marL="742950" lvl="1" indent="-285750">
              <a:spcBef>
                <a:spcPts val="480"/>
              </a:spcBef>
              <a:buClr>
                <a:srgbClr val="1B75BC"/>
              </a:buClr>
              <a:buSzPts val="2400"/>
              <a:buFont typeface="Arial"/>
              <a:buChar char="•"/>
            </a:pPr>
            <a:r>
              <a:rPr lang="en-US" sz="2400" dirty="0">
                <a:solidFill>
                  <a:srgbClr val="1B75BC"/>
                </a:solidFill>
              </a:rPr>
              <a:t>“Do you want confidential services?”</a:t>
            </a:r>
            <a:endParaRPr lang="en-US" dirty="0"/>
          </a:p>
          <a:p>
            <a:pPr marL="342900" lvl="0" indent="-342900">
              <a:spcBef>
                <a:spcPts val="560"/>
              </a:spcBef>
              <a:buClr>
                <a:srgbClr val="58595B"/>
              </a:buClr>
              <a:buSzPts val="2800"/>
              <a:buFont typeface="Arial"/>
              <a:buChar char="•"/>
            </a:pPr>
            <a:r>
              <a:rPr lang="en-US" sz="2800" dirty="0">
                <a:solidFill>
                  <a:srgbClr val="58595B"/>
                </a:solidFill>
              </a:rPr>
              <a:t>Accurate client communication. Explain: </a:t>
            </a:r>
            <a:endParaRPr lang="en-US" dirty="0">
              <a:solidFill>
                <a:srgbClr val="58595B"/>
              </a:solidFill>
            </a:endParaRPr>
          </a:p>
          <a:p>
            <a:pPr marL="742950" lvl="1" indent="-285750">
              <a:spcBef>
                <a:spcPts val="480"/>
              </a:spcBef>
              <a:buClr>
                <a:srgbClr val="1B75BC"/>
              </a:buClr>
              <a:buSzPts val="2400"/>
              <a:buFont typeface="Arial"/>
              <a:buChar char="•"/>
            </a:pPr>
            <a:r>
              <a:rPr lang="en-US" sz="2400" b="1" u="sng" dirty="0">
                <a:solidFill>
                  <a:srgbClr val="1B75BC"/>
                </a:solidFill>
              </a:rPr>
              <a:t>All</a:t>
            </a:r>
            <a:r>
              <a:rPr lang="en-US" sz="2400" dirty="0">
                <a:solidFill>
                  <a:srgbClr val="1B75BC"/>
                </a:solidFill>
              </a:rPr>
              <a:t> services are confidential</a:t>
            </a:r>
            <a:endParaRPr lang="en-US" dirty="0"/>
          </a:p>
          <a:p>
            <a:pPr marL="742950" lvl="1" indent="-285750">
              <a:spcBef>
                <a:spcPts val="480"/>
              </a:spcBef>
              <a:buClr>
                <a:srgbClr val="1B75BC"/>
              </a:buClr>
              <a:buSzPts val="2400"/>
              <a:buFont typeface="Arial"/>
              <a:buChar char="•"/>
            </a:pPr>
            <a:r>
              <a:rPr lang="en-US" sz="2400" dirty="0">
                <a:solidFill>
                  <a:srgbClr val="1B75BC"/>
                </a:solidFill>
              </a:rPr>
              <a:t>Billing may not be—Is the EOB suppressed and/or can an EOB be mailed safely?</a:t>
            </a:r>
            <a:endParaRPr lang="en-US" dirty="0"/>
          </a:p>
        </p:txBody>
      </p:sp>
      <p:sp>
        <p:nvSpPr>
          <p:cNvPr id="4" name="Text Placeholder 3">
            <a:extLst>
              <a:ext uri="{FF2B5EF4-FFF2-40B4-BE49-F238E27FC236}">
                <a16:creationId xmlns:a16="http://schemas.microsoft.com/office/drawing/2014/main" id="{CAA5E02B-306B-4230-9B5B-DD68B54FF89E}"/>
              </a:ext>
            </a:extLst>
          </p:cNvPr>
          <p:cNvSpPr>
            <a:spLocks noGrp="1"/>
          </p:cNvSpPr>
          <p:nvPr>
            <p:ph type="body" sz="quarter" idx="11"/>
          </p:nvPr>
        </p:nvSpPr>
        <p:spPr/>
        <p:txBody>
          <a:bodyPr/>
          <a:lstStyle/>
          <a:p>
            <a:pPr lvl="0">
              <a:buClr>
                <a:srgbClr val="000000"/>
              </a:buClr>
              <a:buSzPts val="1600"/>
            </a:pPr>
            <a:r>
              <a:rPr lang="en-US" u="sng" dirty="0">
                <a:solidFill>
                  <a:srgbClr val="000000"/>
                </a:solidFill>
                <a:hlinkClick r:id="rId3">
                  <a:extLst>
                    <a:ext uri="{A12FA001-AC4F-418D-AE19-62706E023703}">
                      <ahyp:hlinkClr xmlns="" xmlns:ahyp="http://schemas.microsoft.com/office/drawing/2018/hyperlinkcolor" val="tx"/>
                    </a:ext>
                  </a:extLst>
                </a:hlinkClick>
              </a:rPr>
              <a:t>NFPRHA Resource, </a:t>
            </a:r>
            <a:r>
              <a:rPr lang="en-US" i="1" u="sng" dirty="0">
                <a:solidFill>
                  <a:srgbClr val="000000"/>
                </a:solidFill>
                <a:hlinkClick r:id="rId3">
                  <a:extLst>
                    <a:ext uri="{A12FA001-AC4F-418D-AE19-62706E023703}">
                      <ahyp:hlinkClr xmlns="" xmlns:ahyp="http://schemas.microsoft.com/office/drawing/2018/hyperlinkcolor" val="tx"/>
                    </a:ext>
                  </a:extLst>
                </a:hlinkClick>
              </a:rPr>
              <a:t>Managing Family Planning Revenue Cycles &amp; Workbook</a:t>
            </a:r>
            <a:endParaRPr lang="en-US" dirty="0">
              <a:solidFill>
                <a:srgbClr val="000000"/>
              </a:solidFill>
            </a:endParaRPr>
          </a:p>
        </p:txBody>
      </p:sp>
      <p:sp>
        <p:nvSpPr>
          <p:cNvPr id="5" name="Slide Number Placeholder 4">
            <a:extLst>
              <a:ext uri="{FF2B5EF4-FFF2-40B4-BE49-F238E27FC236}">
                <a16:creationId xmlns:a16="http://schemas.microsoft.com/office/drawing/2014/main" id="{AB1E2ADE-1FD3-4975-9945-33CAEFB85A85}"/>
              </a:ext>
            </a:extLst>
          </p:cNvPr>
          <p:cNvSpPr>
            <a:spLocks noGrp="1"/>
          </p:cNvSpPr>
          <p:nvPr>
            <p:ph type="sldNum" idx="14"/>
          </p:nvPr>
        </p:nvSpPr>
        <p:spPr/>
        <p:txBody>
          <a:bodyPr/>
          <a:lstStyle/>
          <a:p>
            <a:fld id="{00000000-1234-1234-1234-123412341234}" type="slidenum">
              <a:rPr lang="en-US" smtClean="0"/>
              <a:pPr/>
              <a:t>14</a:t>
            </a:fld>
            <a:endParaRPr lang="en-US" dirty="0"/>
          </a:p>
        </p:txBody>
      </p:sp>
    </p:spTree>
    <p:extLst>
      <p:ext uri="{BB962C8B-B14F-4D97-AF65-F5344CB8AC3E}">
        <p14:creationId xmlns:p14="http://schemas.microsoft.com/office/powerpoint/2010/main" val="181616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6B4B-7686-46F0-BFED-A586E6464E43}"/>
              </a:ext>
            </a:extLst>
          </p:cNvPr>
          <p:cNvSpPr>
            <a:spLocks noGrp="1"/>
          </p:cNvSpPr>
          <p:nvPr>
            <p:ph type="title"/>
          </p:nvPr>
        </p:nvSpPr>
        <p:spPr/>
        <p:txBody>
          <a:bodyPr/>
          <a:lstStyle/>
          <a:p>
            <a:r>
              <a:rPr lang="en-US" dirty="0"/>
              <a:t>Importance/Value of a Cost Analysis</a:t>
            </a:r>
          </a:p>
        </p:txBody>
      </p:sp>
      <p:sp>
        <p:nvSpPr>
          <p:cNvPr id="3" name="Text Placeholder 2">
            <a:extLst>
              <a:ext uri="{FF2B5EF4-FFF2-40B4-BE49-F238E27FC236}">
                <a16:creationId xmlns:a16="http://schemas.microsoft.com/office/drawing/2014/main" id="{961858F5-4634-4FA2-B979-907B651B6096}"/>
              </a:ext>
            </a:extLst>
          </p:cNvPr>
          <p:cNvSpPr>
            <a:spLocks noGrp="1"/>
          </p:cNvSpPr>
          <p:nvPr>
            <p:ph type="body" sz="quarter" idx="10"/>
          </p:nvPr>
        </p:nvSpPr>
        <p:spPr/>
        <p:txBody>
          <a:bodyPr/>
          <a:lstStyle/>
          <a:p>
            <a:pPr marL="342900" lvl="0" indent="-342900">
              <a:spcBef>
                <a:spcPts val="0"/>
              </a:spcBef>
              <a:buClr>
                <a:srgbClr val="58595B"/>
              </a:buClr>
              <a:buSzPts val="2800"/>
              <a:buFont typeface="Arial"/>
              <a:buChar char="•"/>
            </a:pPr>
            <a:r>
              <a:rPr lang="en-US" sz="2800" dirty="0">
                <a:solidFill>
                  <a:srgbClr val="58595B"/>
                </a:solidFill>
              </a:rPr>
              <a:t>Knowing the cost of providing services is a Title X requirement </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Recommended to conduct annual cost analysis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Is more than a requirement—it’s an opportunity to use your data to:</a:t>
            </a:r>
            <a:endParaRPr lang="en-US" dirty="0">
              <a:solidFill>
                <a:srgbClr val="58595B"/>
              </a:solidFill>
            </a:endParaRPr>
          </a:p>
          <a:p>
            <a:pPr marL="742950" lvl="1" indent="-285750">
              <a:spcBef>
                <a:spcPts val="480"/>
              </a:spcBef>
              <a:buClr>
                <a:srgbClr val="1B75BC"/>
              </a:buClr>
              <a:buSzPts val="2400"/>
              <a:buFont typeface="Arial"/>
              <a:buChar char="•"/>
            </a:pPr>
            <a:r>
              <a:rPr lang="en-US" sz="2400" dirty="0">
                <a:solidFill>
                  <a:srgbClr val="1B75BC"/>
                </a:solidFill>
              </a:rPr>
              <a:t>Inform fee schedule adjustments</a:t>
            </a:r>
          </a:p>
          <a:p>
            <a:pPr marL="742950" lvl="1" indent="-285750">
              <a:spcBef>
                <a:spcPts val="480"/>
              </a:spcBef>
              <a:buClr>
                <a:srgbClr val="1B75BC"/>
              </a:buClr>
              <a:buSzPts val="2400"/>
              <a:buFont typeface="Arial"/>
              <a:buChar char="•"/>
            </a:pPr>
            <a:r>
              <a:rPr lang="en-US" sz="2400" dirty="0">
                <a:solidFill>
                  <a:srgbClr val="1B75BC"/>
                </a:solidFill>
              </a:rPr>
              <a:t>Make informed business decisions</a:t>
            </a:r>
            <a:endParaRPr lang="en-US" dirty="0"/>
          </a:p>
        </p:txBody>
      </p:sp>
      <p:sp>
        <p:nvSpPr>
          <p:cNvPr id="4" name="Slide Number Placeholder 3">
            <a:extLst>
              <a:ext uri="{FF2B5EF4-FFF2-40B4-BE49-F238E27FC236}">
                <a16:creationId xmlns:a16="http://schemas.microsoft.com/office/drawing/2014/main" id="{8BF1850D-1F0D-4803-86DD-30615A7643E4}"/>
              </a:ext>
            </a:extLst>
          </p:cNvPr>
          <p:cNvSpPr>
            <a:spLocks noGrp="1"/>
          </p:cNvSpPr>
          <p:nvPr>
            <p:ph type="sldNum" idx="14"/>
          </p:nvPr>
        </p:nvSpPr>
        <p:spPr/>
        <p:txBody>
          <a:bodyPr/>
          <a:lstStyle/>
          <a:p>
            <a:fld id="{00000000-1234-1234-1234-123412341234}" type="slidenum">
              <a:rPr lang="en-US" smtClean="0"/>
              <a:pPr/>
              <a:t>15</a:t>
            </a:fld>
            <a:endParaRPr lang="en-US" dirty="0"/>
          </a:p>
        </p:txBody>
      </p:sp>
    </p:spTree>
    <p:extLst>
      <p:ext uri="{BB962C8B-B14F-4D97-AF65-F5344CB8AC3E}">
        <p14:creationId xmlns:p14="http://schemas.microsoft.com/office/powerpoint/2010/main" val="128253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5A16-4A13-4C4D-9A45-5947514D5AF5}"/>
              </a:ext>
            </a:extLst>
          </p:cNvPr>
          <p:cNvSpPr>
            <a:spLocks noGrp="1"/>
          </p:cNvSpPr>
          <p:nvPr>
            <p:ph type="title"/>
          </p:nvPr>
        </p:nvSpPr>
        <p:spPr/>
        <p:txBody>
          <a:bodyPr/>
          <a:lstStyle/>
          <a:p>
            <a:r>
              <a:rPr lang="en-US" dirty="0"/>
              <a:t>Using Cost Analysis Data</a:t>
            </a:r>
          </a:p>
        </p:txBody>
      </p:sp>
      <p:sp>
        <p:nvSpPr>
          <p:cNvPr id="3" name="Text Placeholder 2">
            <a:extLst>
              <a:ext uri="{FF2B5EF4-FFF2-40B4-BE49-F238E27FC236}">
                <a16:creationId xmlns:a16="http://schemas.microsoft.com/office/drawing/2014/main" id="{D46585FF-0B6F-4CCC-829E-59D69C3F5DFA}"/>
              </a:ext>
            </a:extLst>
          </p:cNvPr>
          <p:cNvSpPr>
            <a:spLocks noGrp="1"/>
          </p:cNvSpPr>
          <p:nvPr>
            <p:ph type="body" sz="quarter" idx="10"/>
          </p:nvPr>
        </p:nvSpPr>
        <p:spPr/>
        <p:txBody>
          <a:bodyPr/>
          <a:lstStyle/>
          <a:p>
            <a:pPr marL="0" lvl="0">
              <a:spcBef>
                <a:spcPts val="0"/>
              </a:spcBef>
              <a:buClr>
                <a:srgbClr val="1B75BC"/>
              </a:buClr>
            </a:pPr>
            <a:r>
              <a:rPr lang="en-US" b="1" dirty="0">
                <a:solidFill>
                  <a:srgbClr val="1B75BC"/>
                </a:solidFill>
              </a:rPr>
              <a:t>Adjusting Fee Schedule</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Compare costs to industry standards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Compare costs to current fees for each service</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Compare costs and fees to TPP rates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Compare costs to market rates</a:t>
            </a:r>
            <a:endParaRPr lang="en-US" dirty="0">
              <a:solidFill>
                <a:srgbClr val="58595B"/>
              </a:solidFill>
            </a:endParaRPr>
          </a:p>
        </p:txBody>
      </p:sp>
      <p:sp>
        <p:nvSpPr>
          <p:cNvPr id="4" name="Slide Number Placeholder 3">
            <a:extLst>
              <a:ext uri="{FF2B5EF4-FFF2-40B4-BE49-F238E27FC236}">
                <a16:creationId xmlns:a16="http://schemas.microsoft.com/office/drawing/2014/main" id="{BEF3D684-0BBC-4F5D-B3A6-3EDA911A818E}"/>
              </a:ext>
            </a:extLst>
          </p:cNvPr>
          <p:cNvSpPr>
            <a:spLocks noGrp="1"/>
          </p:cNvSpPr>
          <p:nvPr>
            <p:ph type="sldNum" idx="14"/>
          </p:nvPr>
        </p:nvSpPr>
        <p:spPr/>
        <p:txBody>
          <a:bodyPr/>
          <a:lstStyle/>
          <a:p>
            <a:fld id="{00000000-1234-1234-1234-123412341234}" type="slidenum">
              <a:rPr lang="en-US" smtClean="0"/>
              <a:pPr/>
              <a:t>16</a:t>
            </a:fld>
            <a:endParaRPr lang="en-US" dirty="0"/>
          </a:p>
        </p:txBody>
      </p:sp>
    </p:spTree>
    <p:extLst>
      <p:ext uri="{BB962C8B-B14F-4D97-AF65-F5344CB8AC3E}">
        <p14:creationId xmlns:p14="http://schemas.microsoft.com/office/powerpoint/2010/main" val="330844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BF46-05F5-4B92-B1E5-E72DF35870BD}"/>
              </a:ext>
            </a:extLst>
          </p:cNvPr>
          <p:cNvSpPr>
            <a:spLocks noGrp="1"/>
          </p:cNvSpPr>
          <p:nvPr>
            <p:ph type="title"/>
          </p:nvPr>
        </p:nvSpPr>
        <p:spPr/>
        <p:txBody>
          <a:bodyPr/>
          <a:lstStyle/>
          <a:p>
            <a:r>
              <a:rPr lang="en-US" dirty="0"/>
              <a:t>Fee Schedule Example</a:t>
            </a:r>
          </a:p>
        </p:txBody>
      </p:sp>
      <p:sp>
        <p:nvSpPr>
          <p:cNvPr id="3" name="Text Placeholder 2">
            <a:extLst>
              <a:ext uri="{FF2B5EF4-FFF2-40B4-BE49-F238E27FC236}">
                <a16:creationId xmlns:a16="http://schemas.microsoft.com/office/drawing/2014/main" id="{BF8362F5-4E3F-448A-8956-3980D7C9FAB5}"/>
              </a:ext>
            </a:extLst>
          </p:cNvPr>
          <p:cNvSpPr>
            <a:spLocks noGrp="1"/>
          </p:cNvSpPr>
          <p:nvPr>
            <p:ph type="body" sz="quarter" idx="15"/>
          </p:nvPr>
        </p:nvSpPr>
        <p:spPr>
          <a:solidFill>
            <a:srgbClr val="FBB040"/>
          </a:solidFill>
        </p:spPr>
        <p:txBody>
          <a:bodyPr/>
          <a:lstStyle/>
          <a:p>
            <a:r>
              <a:rPr lang="en-US" dirty="0">
                <a:solidFill>
                  <a:schemeClr val="dk1"/>
                </a:solidFill>
              </a:rPr>
              <a:t>Importance of Charges</a:t>
            </a:r>
          </a:p>
        </p:txBody>
      </p:sp>
      <p:graphicFrame>
        <p:nvGraphicFramePr>
          <p:cNvPr id="8" name="Table Placeholder 7">
            <a:extLst>
              <a:ext uri="{FF2B5EF4-FFF2-40B4-BE49-F238E27FC236}">
                <a16:creationId xmlns:a16="http://schemas.microsoft.com/office/drawing/2014/main" id="{79632DA7-8E8A-426D-B795-5B6E1BB776A5}"/>
              </a:ext>
            </a:extLst>
          </p:cNvPr>
          <p:cNvGraphicFramePr>
            <a:graphicFrameLocks noGrp="1"/>
          </p:cNvGraphicFramePr>
          <p:nvPr>
            <p:ph type="tbl" sz="quarter" idx="16"/>
            <p:extLst>
              <p:ext uri="{D42A27DB-BD31-4B8C-83A1-F6EECF244321}">
                <p14:modId xmlns:p14="http://schemas.microsoft.com/office/powerpoint/2010/main" val="3113128546"/>
              </p:ext>
            </p:extLst>
          </p:nvPr>
        </p:nvGraphicFramePr>
        <p:xfrm>
          <a:off x="533400" y="2041525"/>
          <a:ext cx="8001000" cy="2638425"/>
        </p:xfrm>
        <a:graphic>
          <a:graphicData uri="http://schemas.openxmlformats.org/drawingml/2006/table">
            <a:tbl>
              <a:tblPr firstRow="1">
                <a:noFill/>
                <a:tableStyleId>{74E56D47-2676-42C5-A08C-EBF4F6D3B38A}</a:tableStyleId>
              </a:tblPr>
              <a:tblGrid>
                <a:gridCol w="5437150">
                  <a:extLst>
                    <a:ext uri="{9D8B030D-6E8A-4147-A177-3AD203B41FA5}">
                      <a16:colId xmlns:a16="http://schemas.microsoft.com/office/drawing/2014/main" val="3396170978"/>
                    </a:ext>
                  </a:extLst>
                </a:gridCol>
                <a:gridCol w="2563850">
                  <a:extLst>
                    <a:ext uri="{9D8B030D-6E8A-4147-A177-3AD203B41FA5}">
                      <a16:colId xmlns:a16="http://schemas.microsoft.com/office/drawing/2014/main" val="4141782393"/>
                    </a:ext>
                  </a:extLst>
                </a:gridCol>
              </a:tblGrid>
              <a:tr h="379536">
                <a:tc>
                  <a:txBody>
                    <a:bodyPr/>
                    <a:lstStyle/>
                    <a:p>
                      <a:pPr marL="0" marR="0" lvl="0" indent="0" algn="ctr" rtl="0">
                        <a:spcBef>
                          <a:spcPts val="0"/>
                        </a:spcBef>
                        <a:spcAft>
                          <a:spcPts val="0"/>
                        </a:spcAft>
                        <a:buNone/>
                      </a:pPr>
                      <a:r>
                        <a:rPr lang="en-US" sz="1800" b="1" i="0" u="none" strike="noStrike" cap="none" dirty="0">
                          <a:solidFill>
                            <a:schemeClr val="tx1"/>
                          </a:solidFill>
                          <a:latin typeface="Calibri"/>
                          <a:ea typeface="Calibri"/>
                          <a:cs typeface="Calibri"/>
                          <a:sym typeface="Calibri"/>
                        </a:rPr>
                        <a:t>Scenario:</a:t>
                      </a:r>
                      <a:endParaRPr sz="1800" b="1" i="0" u="none" strike="noStrike" cap="none" dirty="0">
                        <a:solidFill>
                          <a:schemeClr val="tx1"/>
                        </a:solidFill>
                        <a:latin typeface="Calibri"/>
                        <a:ea typeface="Calibri"/>
                        <a:cs typeface="Calibri"/>
                        <a:sym typeface="Calibri"/>
                      </a:endParaRPr>
                    </a:p>
                  </a:txBody>
                  <a:tcPr marL="9525" marR="9525" marT="9525" marB="0" anchor="b">
                    <a:solidFill>
                      <a:srgbClr val="FEEED7"/>
                    </a:solidFill>
                  </a:tcPr>
                </a:tc>
                <a:tc>
                  <a:txBody>
                    <a:bodyPr/>
                    <a:lstStyle/>
                    <a:p>
                      <a:pPr marL="0" marR="0" lvl="0" indent="0" algn="ctr" rtl="0">
                        <a:spcBef>
                          <a:spcPts val="0"/>
                        </a:spcBef>
                        <a:spcAft>
                          <a:spcPts val="0"/>
                        </a:spcAft>
                        <a:buNone/>
                      </a:pPr>
                      <a:r>
                        <a:rPr lang="en-US" sz="1800" b="1" u="none" strike="noStrike" cap="none" dirty="0">
                          <a:solidFill>
                            <a:schemeClr val="tx1"/>
                          </a:solidFill>
                        </a:rPr>
                        <a:t>TPP 1</a:t>
                      </a:r>
                      <a:endParaRPr sz="1800" b="1" i="0" u="none" strike="noStrike" cap="none" dirty="0">
                        <a:solidFill>
                          <a:schemeClr val="tx1"/>
                        </a:solidFill>
                        <a:latin typeface="Calibri"/>
                        <a:ea typeface="Calibri"/>
                        <a:cs typeface="Calibri"/>
                        <a:sym typeface="Calibri"/>
                      </a:endParaRPr>
                    </a:p>
                  </a:txBody>
                  <a:tcPr marL="9525" marR="9525" marT="9525" marB="0" anchor="b">
                    <a:solidFill>
                      <a:srgbClr val="FEEED7"/>
                    </a:solidFill>
                  </a:tcPr>
                </a:tc>
                <a:extLst>
                  <a:ext uri="{0D108BD9-81ED-4DB2-BD59-A6C34878D82A}">
                    <a16:rowId xmlns:a16="http://schemas.microsoft.com/office/drawing/2014/main" val="1008157881"/>
                  </a:ext>
                </a:extLst>
              </a:tr>
              <a:tr h="570546">
                <a:tc>
                  <a:txBody>
                    <a:bodyPr/>
                    <a:lstStyle/>
                    <a:p>
                      <a:pPr marL="0" marR="0" lvl="0" indent="0" algn="l" rtl="0">
                        <a:spcBef>
                          <a:spcPts val="0"/>
                        </a:spcBef>
                        <a:spcAft>
                          <a:spcPts val="0"/>
                        </a:spcAft>
                        <a:buNone/>
                      </a:pPr>
                      <a:r>
                        <a:rPr lang="en-US" sz="1800" u="none" strike="noStrike" cap="none" dirty="0">
                          <a:latin typeface="Calibri"/>
                          <a:ea typeface="Calibri"/>
                          <a:cs typeface="Calibri"/>
                          <a:sym typeface="Calibri"/>
                        </a:rPr>
                        <a:t>Scenario 1: </a:t>
                      </a:r>
                      <a:endParaRPr dirty="0"/>
                    </a:p>
                    <a:p>
                      <a:pPr marL="0" marR="0" lvl="0" indent="0" algn="l" rtl="0">
                        <a:spcBef>
                          <a:spcPts val="0"/>
                        </a:spcBef>
                        <a:spcAft>
                          <a:spcPts val="0"/>
                        </a:spcAft>
                        <a:buNone/>
                      </a:pPr>
                      <a:r>
                        <a:rPr lang="en-US" sz="1800" u="none" strike="noStrike" cap="none" dirty="0">
                          <a:latin typeface="Calibri"/>
                          <a:ea typeface="Calibri"/>
                          <a:cs typeface="Calibri"/>
                          <a:sym typeface="Calibri"/>
                        </a:rPr>
                        <a:t>Agency’s charge is $90</a:t>
                      </a:r>
                      <a:endParaRPr sz="1800" b="0" i="0" u="none" strike="noStrike" cap="none" dirty="0">
                        <a:solidFill>
                          <a:srgbClr val="000000"/>
                        </a:solidFill>
                        <a:latin typeface="Calibri"/>
                        <a:ea typeface="Calibri"/>
                        <a:cs typeface="Calibri"/>
                        <a:sym typeface="Calibri"/>
                      </a:endParaRPr>
                    </a:p>
                  </a:txBody>
                  <a:tcPr marL="9525" marR="9525" marT="9525" marB="0" anchor="b">
                    <a:solidFill>
                      <a:srgbClr val="FEEED7"/>
                    </a:solidFill>
                  </a:tcPr>
                </a:tc>
                <a:tc>
                  <a:txBody>
                    <a:bodyPr/>
                    <a:lstStyle/>
                    <a:p>
                      <a:pPr marL="0" marR="0" lvl="0" indent="0" algn="ctr" rtl="0">
                        <a:spcBef>
                          <a:spcPts val="0"/>
                        </a:spcBef>
                        <a:spcAft>
                          <a:spcPts val="0"/>
                        </a:spcAft>
                        <a:buNone/>
                      </a:pPr>
                      <a:r>
                        <a:rPr lang="en-US" sz="1800" u="none" strike="noStrike" cap="none" dirty="0">
                          <a:latin typeface="Calibri"/>
                          <a:ea typeface="Calibri"/>
                          <a:cs typeface="Calibri"/>
                          <a:sym typeface="Calibri"/>
                        </a:rPr>
                        <a:t>$4,500 per month</a:t>
                      </a:r>
                      <a:endParaRPr sz="1800" b="0" i="0" u="none" strike="noStrike" cap="none" dirty="0">
                        <a:solidFill>
                          <a:srgbClr val="000000"/>
                        </a:solidFill>
                        <a:latin typeface="Calibri"/>
                        <a:ea typeface="Calibri"/>
                        <a:cs typeface="Calibri"/>
                        <a:sym typeface="Calibri"/>
                      </a:endParaRPr>
                    </a:p>
                  </a:txBody>
                  <a:tcPr marL="9525" marR="9525" marT="9525" marB="0" anchor="b">
                    <a:solidFill>
                      <a:srgbClr val="FEEED7"/>
                    </a:solidFill>
                  </a:tcPr>
                </a:tc>
                <a:extLst>
                  <a:ext uri="{0D108BD9-81ED-4DB2-BD59-A6C34878D82A}">
                    <a16:rowId xmlns:a16="http://schemas.microsoft.com/office/drawing/2014/main" val="1053081194"/>
                  </a:ext>
                </a:extLst>
              </a:tr>
              <a:tr h="570546">
                <a:tc>
                  <a:txBody>
                    <a:bodyPr/>
                    <a:lstStyle/>
                    <a:p>
                      <a:pPr marL="0" marR="0" lvl="0" indent="0" algn="l" rtl="0">
                        <a:spcBef>
                          <a:spcPts val="0"/>
                        </a:spcBef>
                        <a:spcAft>
                          <a:spcPts val="0"/>
                        </a:spcAft>
                        <a:buNone/>
                      </a:pPr>
                      <a:r>
                        <a:rPr lang="en-US" sz="1800" u="none" strike="noStrike" cap="none" dirty="0">
                          <a:latin typeface="Calibri"/>
                          <a:ea typeface="Calibri"/>
                          <a:cs typeface="Calibri"/>
                          <a:sym typeface="Calibri"/>
                        </a:rPr>
                        <a:t>Scenario 2: </a:t>
                      </a:r>
                      <a:endParaRPr dirty="0"/>
                    </a:p>
                    <a:p>
                      <a:pPr marL="0" marR="0" lvl="0" indent="0" algn="l" rtl="0">
                        <a:spcBef>
                          <a:spcPts val="0"/>
                        </a:spcBef>
                        <a:spcAft>
                          <a:spcPts val="0"/>
                        </a:spcAft>
                        <a:buNone/>
                      </a:pPr>
                      <a:r>
                        <a:rPr lang="en-US" sz="1800" u="none" strike="noStrike" cap="none" dirty="0">
                          <a:latin typeface="Calibri"/>
                          <a:ea typeface="Calibri"/>
                          <a:cs typeface="Calibri"/>
                          <a:sym typeface="Calibri"/>
                        </a:rPr>
                        <a:t>Agency’s charge is $120</a:t>
                      </a:r>
                      <a:endParaRPr sz="1800" b="0" i="0" u="none" strike="noStrike" cap="none" dirty="0">
                        <a:solidFill>
                          <a:srgbClr val="000000"/>
                        </a:solidFill>
                        <a:latin typeface="Calibri"/>
                        <a:ea typeface="Calibri"/>
                        <a:cs typeface="Calibri"/>
                        <a:sym typeface="Calibri"/>
                      </a:endParaRPr>
                    </a:p>
                  </a:txBody>
                  <a:tcPr marL="9525" marR="9525" marT="9525" marB="0" anchor="b">
                    <a:solidFill>
                      <a:srgbClr val="FEEED7"/>
                    </a:solidFill>
                  </a:tcPr>
                </a:tc>
                <a:tc>
                  <a:txBody>
                    <a:bodyPr/>
                    <a:lstStyle/>
                    <a:p>
                      <a:pPr marL="0" marR="0" lvl="0" indent="0" algn="ctr" rtl="0">
                        <a:spcBef>
                          <a:spcPts val="0"/>
                        </a:spcBef>
                        <a:spcAft>
                          <a:spcPts val="0"/>
                        </a:spcAft>
                        <a:buNone/>
                      </a:pPr>
                      <a:r>
                        <a:rPr lang="en-US" sz="1800" u="none" strike="noStrike" cap="none" dirty="0">
                          <a:latin typeface="Calibri"/>
                          <a:ea typeface="Calibri"/>
                          <a:cs typeface="Calibri"/>
                          <a:sym typeface="Calibri"/>
                        </a:rPr>
                        <a:t>$6,000 per month</a:t>
                      </a:r>
                      <a:endParaRPr sz="1800" b="0" i="0" u="none" strike="noStrike" cap="none" dirty="0">
                        <a:solidFill>
                          <a:srgbClr val="000000"/>
                        </a:solidFill>
                        <a:latin typeface="Calibri"/>
                        <a:ea typeface="Calibri"/>
                        <a:cs typeface="Calibri"/>
                        <a:sym typeface="Calibri"/>
                      </a:endParaRPr>
                    </a:p>
                  </a:txBody>
                  <a:tcPr marL="9525" marR="9525" marT="9525" marB="0" anchor="b">
                    <a:solidFill>
                      <a:srgbClr val="FEEED7"/>
                    </a:solidFill>
                  </a:tcPr>
                </a:tc>
                <a:extLst>
                  <a:ext uri="{0D108BD9-81ED-4DB2-BD59-A6C34878D82A}">
                    <a16:rowId xmlns:a16="http://schemas.microsoft.com/office/drawing/2014/main" val="1396811304"/>
                  </a:ext>
                </a:extLst>
              </a:tr>
              <a:tr h="570546">
                <a:tc>
                  <a:txBody>
                    <a:bodyPr/>
                    <a:lstStyle/>
                    <a:p>
                      <a:pPr marL="0" marR="0" lvl="0" indent="0" algn="l" rtl="0">
                        <a:spcBef>
                          <a:spcPts val="0"/>
                        </a:spcBef>
                        <a:spcAft>
                          <a:spcPts val="0"/>
                        </a:spcAft>
                        <a:buNone/>
                      </a:pPr>
                      <a:r>
                        <a:rPr lang="en-US" sz="1800" u="none" strike="noStrike" cap="none" dirty="0">
                          <a:latin typeface="Calibri"/>
                          <a:ea typeface="Calibri"/>
                          <a:cs typeface="Calibri"/>
                          <a:sym typeface="Calibri"/>
                        </a:rPr>
                        <a:t>Scenario 3: </a:t>
                      </a:r>
                      <a:endParaRPr dirty="0"/>
                    </a:p>
                    <a:p>
                      <a:pPr marL="0" marR="0" lvl="0" indent="0" algn="l" rtl="0">
                        <a:spcBef>
                          <a:spcPts val="0"/>
                        </a:spcBef>
                        <a:spcAft>
                          <a:spcPts val="0"/>
                        </a:spcAft>
                        <a:buNone/>
                      </a:pPr>
                      <a:r>
                        <a:rPr lang="en-US" sz="1800" u="none" strike="noStrike" cap="none" dirty="0">
                          <a:latin typeface="Calibri"/>
                          <a:ea typeface="Calibri"/>
                          <a:cs typeface="Calibri"/>
                          <a:sym typeface="Calibri"/>
                        </a:rPr>
                        <a:t>Agency’s charge is $130</a:t>
                      </a:r>
                      <a:endParaRPr sz="1800" b="0" i="0" u="none" strike="noStrike" cap="none" dirty="0">
                        <a:solidFill>
                          <a:srgbClr val="000000"/>
                        </a:solidFill>
                        <a:latin typeface="Calibri"/>
                        <a:ea typeface="Calibri"/>
                        <a:cs typeface="Calibri"/>
                        <a:sym typeface="Calibri"/>
                      </a:endParaRPr>
                    </a:p>
                  </a:txBody>
                  <a:tcPr marL="9525" marR="9525" marT="9525" marB="0" anchor="b">
                    <a:solidFill>
                      <a:srgbClr val="FEEED7"/>
                    </a:solidFill>
                  </a:tcPr>
                </a:tc>
                <a:tc>
                  <a:txBody>
                    <a:bodyPr/>
                    <a:lstStyle/>
                    <a:p>
                      <a:pPr marL="0" marR="0" lvl="0" indent="0" algn="ctr" rtl="0">
                        <a:spcBef>
                          <a:spcPts val="0"/>
                        </a:spcBef>
                        <a:spcAft>
                          <a:spcPts val="0"/>
                        </a:spcAft>
                        <a:buNone/>
                      </a:pPr>
                      <a:r>
                        <a:rPr lang="en-US" sz="1800" u="none" strike="noStrike" cap="none" dirty="0">
                          <a:latin typeface="Calibri"/>
                          <a:ea typeface="Calibri"/>
                          <a:cs typeface="Calibri"/>
                          <a:sym typeface="Calibri"/>
                        </a:rPr>
                        <a:t>$6,000 per month</a:t>
                      </a:r>
                      <a:endParaRPr sz="1800" b="0" i="0" u="none" strike="noStrike" cap="none" dirty="0">
                        <a:solidFill>
                          <a:srgbClr val="000000"/>
                        </a:solidFill>
                        <a:latin typeface="Calibri"/>
                        <a:ea typeface="Calibri"/>
                        <a:cs typeface="Calibri"/>
                        <a:sym typeface="Calibri"/>
                      </a:endParaRPr>
                    </a:p>
                  </a:txBody>
                  <a:tcPr marL="9525" marR="9525" marT="9525" marB="0" anchor="b">
                    <a:solidFill>
                      <a:srgbClr val="FEEED7"/>
                    </a:solidFill>
                  </a:tcPr>
                </a:tc>
                <a:extLst>
                  <a:ext uri="{0D108BD9-81ED-4DB2-BD59-A6C34878D82A}">
                    <a16:rowId xmlns:a16="http://schemas.microsoft.com/office/drawing/2014/main" val="2037555947"/>
                  </a:ext>
                </a:extLst>
              </a:tr>
              <a:tr h="547251">
                <a:tc>
                  <a:txBody>
                    <a:bodyPr/>
                    <a:lstStyle/>
                    <a:p>
                      <a:pPr marL="0" marR="0" lvl="0" indent="0" algn="l" rtl="0">
                        <a:spcBef>
                          <a:spcPts val="0"/>
                        </a:spcBef>
                        <a:spcAft>
                          <a:spcPts val="0"/>
                        </a:spcAft>
                        <a:buNone/>
                      </a:pPr>
                      <a:r>
                        <a:rPr lang="en-US" sz="1800" b="1" u="none" strike="noStrike" cap="none" dirty="0">
                          <a:solidFill>
                            <a:schemeClr val="dk1"/>
                          </a:solidFill>
                          <a:latin typeface="Calibri"/>
                          <a:ea typeface="Calibri"/>
                          <a:cs typeface="Calibri"/>
                          <a:sym typeface="Calibri"/>
                        </a:rPr>
                        <a:t>Annual Revenue Difference</a:t>
                      </a:r>
                      <a:endParaRPr sz="1800" b="1" i="0" u="none" strike="noStrike" cap="none" dirty="0">
                        <a:solidFill>
                          <a:schemeClr val="dk1"/>
                        </a:solidFill>
                        <a:latin typeface="Calibri"/>
                        <a:ea typeface="Calibri"/>
                        <a:cs typeface="Calibri"/>
                        <a:sym typeface="Calibri"/>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n-US" sz="1800" b="1" u="none" strike="noStrike" cap="none" dirty="0">
                          <a:solidFill>
                            <a:schemeClr val="dk1"/>
                          </a:solidFill>
                          <a:latin typeface="Calibri"/>
                          <a:ea typeface="Calibri"/>
                          <a:cs typeface="Calibri"/>
                          <a:sym typeface="Calibri"/>
                        </a:rPr>
                        <a:t>$18,000</a:t>
                      </a:r>
                      <a:endParaRPr sz="1800" b="1" i="0" u="none" strike="noStrike" cap="none" dirty="0">
                        <a:solidFill>
                          <a:schemeClr val="dk1"/>
                        </a:solidFill>
                        <a:latin typeface="Calibri"/>
                        <a:ea typeface="Calibri"/>
                        <a:cs typeface="Calibri"/>
                        <a:sym typeface="Calibri"/>
                      </a:endParaRPr>
                    </a:p>
                  </a:txBody>
                  <a:tcPr marL="9525" marR="9525" marT="9525" marB="0" anchor="ctr">
                    <a:solidFill>
                      <a:schemeClr val="accent3"/>
                    </a:solidFill>
                  </a:tcPr>
                </a:tc>
                <a:extLst>
                  <a:ext uri="{0D108BD9-81ED-4DB2-BD59-A6C34878D82A}">
                    <a16:rowId xmlns:a16="http://schemas.microsoft.com/office/drawing/2014/main" val="1664834533"/>
                  </a:ext>
                </a:extLst>
              </a:tr>
            </a:tbl>
          </a:graphicData>
        </a:graphic>
      </p:graphicFrame>
      <p:sp>
        <p:nvSpPr>
          <p:cNvPr id="5" name="Text Placeholder 4">
            <a:extLst>
              <a:ext uri="{FF2B5EF4-FFF2-40B4-BE49-F238E27FC236}">
                <a16:creationId xmlns:a16="http://schemas.microsoft.com/office/drawing/2014/main" id="{B6BE6F70-13DB-4B70-A8C7-822C4CAF3DAB}"/>
              </a:ext>
            </a:extLst>
          </p:cNvPr>
          <p:cNvSpPr>
            <a:spLocks noGrp="1"/>
          </p:cNvSpPr>
          <p:nvPr>
            <p:ph type="body" sz="quarter" idx="17"/>
          </p:nvPr>
        </p:nvSpPr>
        <p:spPr>
          <a:solidFill>
            <a:srgbClr val="92278F"/>
          </a:solidFill>
        </p:spPr>
        <p:txBody>
          <a:bodyPr/>
          <a:lstStyle/>
          <a:p>
            <a:r>
              <a:rPr lang="en-US" dirty="0">
                <a:solidFill>
                  <a:schemeClr val="lt2"/>
                </a:solidFill>
              </a:rPr>
              <a:t>Scenario assumes insurance contracted reimbursement rate for the service is $120</a:t>
            </a:r>
          </a:p>
        </p:txBody>
      </p:sp>
      <p:sp>
        <p:nvSpPr>
          <p:cNvPr id="6" name="Text Placeholder 5">
            <a:extLst>
              <a:ext uri="{FF2B5EF4-FFF2-40B4-BE49-F238E27FC236}">
                <a16:creationId xmlns:a16="http://schemas.microsoft.com/office/drawing/2014/main" id="{E612BAAA-60F2-4A42-BC94-44234D1BC8A3}"/>
              </a:ext>
            </a:extLst>
          </p:cNvPr>
          <p:cNvSpPr>
            <a:spLocks noGrp="1"/>
          </p:cNvSpPr>
          <p:nvPr>
            <p:ph type="body" sz="quarter" idx="18"/>
          </p:nvPr>
        </p:nvSpPr>
        <p:spPr>
          <a:xfrm>
            <a:off x="533399" y="5074103"/>
            <a:ext cx="8001000" cy="644525"/>
          </a:xfrm>
          <a:solidFill>
            <a:srgbClr val="92278F"/>
          </a:solidFill>
        </p:spPr>
        <p:txBody>
          <a:bodyPr/>
          <a:lstStyle/>
          <a:p>
            <a:r>
              <a:rPr lang="en-US" dirty="0">
                <a:solidFill>
                  <a:schemeClr val="lt2"/>
                </a:solidFill>
              </a:rPr>
              <a:t>Scenario assumes that this client service is provided 50 times per month for this TPP, all deductibles met for non-essential health services</a:t>
            </a:r>
          </a:p>
        </p:txBody>
      </p:sp>
      <p:sp>
        <p:nvSpPr>
          <p:cNvPr id="7" name="Slide Number Placeholder 6">
            <a:extLst>
              <a:ext uri="{FF2B5EF4-FFF2-40B4-BE49-F238E27FC236}">
                <a16:creationId xmlns:a16="http://schemas.microsoft.com/office/drawing/2014/main" id="{59C6C351-6714-441A-9712-912503FA3F17}"/>
              </a:ext>
            </a:extLst>
          </p:cNvPr>
          <p:cNvSpPr>
            <a:spLocks noGrp="1"/>
          </p:cNvSpPr>
          <p:nvPr>
            <p:ph type="sldNum" idx="14"/>
          </p:nvPr>
        </p:nvSpPr>
        <p:spPr/>
        <p:txBody>
          <a:bodyPr/>
          <a:lstStyle/>
          <a:p>
            <a:fld id="{00000000-1234-1234-1234-123412341234}" type="slidenum">
              <a:rPr lang="en-US" smtClean="0"/>
              <a:pPr/>
              <a:t>17</a:t>
            </a:fld>
            <a:endParaRPr lang="en-US" dirty="0"/>
          </a:p>
        </p:txBody>
      </p:sp>
    </p:spTree>
    <p:extLst>
      <p:ext uri="{BB962C8B-B14F-4D97-AF65-F5344CB8AC3E}">
        <p14:creationId xmlns:p14="http://schemas.microsoft.com/office/powerpoint/2010/main" val="3104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0120-915D-4535-9917-F05596E5AECD}"/>
              </a:ext>
            </a:extLst>
          </p:cNvPr>
          <p:cNvSpPr>
            <a:spLocks noGrp="1"/>
          </p:cNvSpPr>
          <p:nvPr>
            <p:ph type="title"/>
          </p:nvPr>
        </p:nvSpPr>
        <p:spPr>
          <a:xfrm>
            <a:off x="457198" y="289155"/>
            <a:ext cx="5783945" cy="1143000"/>
          </a:xfrm>
        </p:spPr>
        <p:txBody>
          <a:bodyPr/>
          <a:lstStyle/>
          <a:p>
            <a:r>
              <a:rPr lang="en-US" dirty="0"/>
              <a:t>Using Cost Analysis Data </a:t>
            </a:r>
            <a:r>
              <a:rPr lang="en-US" dirty="0">
                <a:solidFill>
                  <a:schemeClr val="bg1"/>
                </a:solidFill>
              </a:rPr>
              <a:t>2</a:t>
            </a:r>
          </a:p>
        </p:txBody>
      </p:sp>
      <p:sp>
        <p:nvSpPr>
          <p:cNvPr id="3" name="Text Placeholder 2">
            <a:extLst>
              <a:ext uri="{FF2B5EF4-FFF2-40B4-BE49-F238E27FC236}">
                <a16:creationId xmlns:a16="http://schemas.microsoft.com/office/drawing/2014/main" id="{79D25E99-AC40-481C-A5A9-2267CE0519FA}"/>
              </a:ext>
            </a:extLst>
          </p:cNvPr>
          <p:cNvSpPr>
            <a:spLocks noGrp="1"/>
          </p:cNvSpPr>
          <p:nvPr>
            <p:ph type="body" sz="quarter" idx="10"/>
          </p:nvPr>
        </p:nvSpPr>
        <p:spPr>
          <a:xfrm>
            <a:off x="460828" y="1455737"/>
            <a:ext cx="8225971" cy="4525283"/>
          </a:xfrm>
        </p:spPr>
        <p:txBody>
          <a:bodyPr/>
          <a:lstStyle/>
          <a:p>
            <a:pPr marL="0" lvl="0">
              <a:spcBef>
                <a:spcPts val="0"/>
              </a:spcBef>
              <a:buClr>
                <a:srgbClr val="1B75BC"/>
              </a:buClr>
              <a:buSzPts val="2800"/>
            </a:pPr>
            <a:r>
              <a:rPr lang="en-US" sz="2800" b="1" dirty="0">
                <a:solidFill>
                  <a:srgbClr val="1B75BC"/>
                </a:solidFill>
              </a:rPr>
              <a:t>Making Informed Business Decisions </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Set informed fees, develop schedule of discounts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Make informed decisions on TPP contract rates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Assess need to modify expenses or services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Determine if services provision costs are on par with market rates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Assess profitability</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Measure productivity</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Make budgeting decisions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Allocate expenses</a:t>
            </a:r>
            <a:endParaRPr lang="en-US" dirty="0">
              <a:solidFill>
                <a:srgbClr val="58595B"/>
              </a:solidFill>
            </a:endParaRPr>
          </a:p>
        </p:txBody>
      </p:sp>
      <p:sp>
        <p:nvSpPr>
          <p:cNvPr id="4" name="Slide Number Placeholder 3">
            <a:extLst>
              <a:ext uri="{FF2B5EF4-FFF2-40B4-BE49-F238E27FC236}">
                <a16:creationId xmlns:a16="http://schemas.microsoft.com/office/drawing/2014/main" id="{545CD408-6EF3-4D6A-8611-B217278A130D}"/>
              </a:ext>
            </a:extLst>
          </p:cNvPr>
          <p:cNvSpPr>
            <a:spLocks noGrp="1"/>
          </p:cNvSpPr>
          <p:nvPr>
            <p:ph type="sldNum" idx="14"/>
          </p:nvPr>
        </p:nvSpPr>
        <p:spPr/>
        <p:txBody>
          <a:bodyPr/>
          <a:lstStyle/>
          <a:p>
            <a:fld id="{00000000-1234-1234-1234-123412341234}" type="slidenum">
              <a:rPr lang="en-US" smtClean="0"/>
              <a:pPr/>
              <a:t>18</a:t>
            </a:fld>
            <a:endParaRPr lang="en-US" dirty="0"/>
          </a:p>
        </p:txBody>
      </p:sp>
    </p:spTree>
    <p:extLst>
      <p:ext uri="{BB962C8B-B14F-4D97-AF65-F5344CB8AC3E}">
        <p14:creationId xmlns:p14="http://schemas.microsoft.com/office/powerpoint/2010/main" val="52995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E56D-22ED-4120-B683-1E44DC689F34}"/>
              </a:ext>
            </a:extLst>
          </p:cNvPr>
          <p:cNvSpPr>
            <a:spLocks noGrp="1"/>
          </p:cNvSpPr>
          <p:nvPr>
            <p:ph type="title"/>
          </p:nvPr>
        </p:nvSpPr>
        <p:spPr/>
        <p:txBody>
          <a:bodyPr/>
          <a:lstStyle/>
          <a:p>
            <a:r>
              <a:rPr lang="en-US" dirty="0"/>
              <a:t>Cost Analysis Tools</a:t>
            </a:r>
          </a:p>
        </p:txBody>
      </p:sp>
      <p:pic>
        <p:nvPicPr>
          <p:cNvPr id="5" name="Picture Placeholder 4" descr="Screenshot of the Resources Matching &quot;Cost Analysis&quot; search results page, which generated 15 Resources. 6 are visible on screen.">
            <a:extLst>
              <a:ext uri="{FF2B5EF4-FFF2-40B4-BE49-F238E27FC236}">
                <a16:creationId xmlns:a16="http://schemas.microsoft.com/office/drawing/2014/main" id="{9EA9D2B7-E133-4397-83C5-4019AED555BD}"/>
              </a:ext>
            </a:extLst>
          </p:cNvPr>
          <p:cNvPicPr>
            <a:picLocks noGrp="1" noChangeAspect="1"/>
          </p:cNvPicPr>
          <p:nvPr>
            <p:ph type="pic" sz="quarter" idx="15"/>
          </p:nvPr>
        </p:nvPicPr>
        <p:blipFill>
          <a:blip r:embed="rId3"/>
          <a:srcRect l="41" r="41"/>
          <a:stretch>
            <a:fillRect/>
          </a:stretch>
        </p:blipFill>
        <p:spPr>
          <a:prstGeom prst="rect">
            <a:avLst/>
          </a:prstGeom>
        </p:spPr>
      </p:pic>
      <p:sp>
        <p:nvSpPr>
          <p:cNvPr id="4" name="Slide Number Placeholder 3">
            <a:extLst>
              <a:ext uri="{FF2B5EF4-FFF2-40B4-BE49-F238E27FC236}">
                <a16:creationId xmlns:a16="http://schemas.microsoft.com/office/drawing/2014/main" id="{75CCBB2A-F96D-43D8-AA69-2574F7BB3633}"/>
              </a:ext>
            </a:extLst>
          </p:cNvPr>
          <p:cNvSpPr>
            <a:spLocks noGrp="1"/>
          </p:cNvSpPr>
          <p:nvPr>
            <p:ph type="sldNum" idx="14"/>
          </p:nvPr>
        </p:nvSpPr>
        <p:spPr/>
        <p:txBody>
          <a:bodyPr/>
          <a:lstStyle/>
          <a:p>
            <a:fld id="{00000000-1234-1234-1234-123412341234}" type="slidenum">
              <a:rPr lang="en-US" smtClean="0"/>
              <a:pPr/>
              <a:t>19</a:t>
            </a:fld>
            <a:endParaRPr lang="en-US" dirty="0"/>
          </a:p>
        </p:txBody>
      </p:sp>
    </p:spTree>
    <p:extLst>
      <p:ext uri="{BB962C8B-B14F-4D97-AF65-F5344CB8AC3E}">
        <p14:creationId xmlns:p14="http://schemas.microsoft.com/office/powerpoint/2010/main" val="14382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CD65-A03A-4537-B773-0C5F6703C8D1}"/>
              </a:ext>
            </a:extLst>
          </p:cNvPr>
          <p:cNvSpPr>
            <a:spLocks noGrp="1"/>
          </p:cNvSpPr>
          <p:nvPr>
            <p:ph type="title"/>
          </p:nvPr>
        </p:nvSpPr>
        <p:spPr/>
        <p:txBody>
          <a:bodyPr/>
          <a:lstStyle/>
          <a:p>
            <a:r>
              <a:rPr lang="en-US" dirty="0"/>
              <a:t>Financial Management Change Package</a:t>
            </a:r>
          </a:p>
        </p:txBody>
      </p:sp>
      <p:sp>
        <p:nvSpPr>
          <p:cNvPr id="3" name="Text Placeholder 2">
            <a:extLst>
              <a:ext uri="{FF2B5EF4-FFF2-40B4-BE49-F238E27FC236}">
                <a16:creationId xmlns:a16="http://schemas.microsoft.com/office/drawing/2014/main" id="{977D4040-D83A-4111-A8EC-AA08A1A145BE}"/>
              </a:ext>
            </a:extLst>
          </p:cNvPr>
          <p:cNvSpPr>
            <a:spLocks noGrp="1"/>
          </p:cNvSpPr>
          <p:nvPr>
            <p:ph type="body" sz="quarter" idx="10"/>
          </p:nvPr>
        </p:nvSpPr>
        <p:spPr/>
        <p:txBody>
          <a:bodyPr/>
          <a:lstStyle/>
          <a:p>
            <a:pPr marL="0" lvl="0">
              <a:spcBef>
                <a:spcPts val="0"/>
              </a:spcBef>
              <a:buClr>
                <a:srgbClr val="1B75BC"/>
              </a:buClr>
            </a:pPr>
            <a:r>
              <a:rPr lang="en-US" b="1" dirty="0">
                <a:solidFill>
                  <a:srgbClr val="1B75BC"/>
                </a:solidFill>
              </a:rPr>
              <a:t>Best Practice Recommendations</a:t>
            </a:r>
            <a:endParaRPr lang="en-US" dirty="0">
              <a:solidFill>
                <a:srgbClr val="58595B"/>
              </a:solidFill>
            </a:endParaRPr>
          </a:p>
          <a:p>
            <a:pPr marL="514350" lvl="0" indent="-514350">
              <a:spcBef>
                <a:spcPts val="560"/>
              </a:spcBef>
              <a:buClr>
                <a:srgbClr val="58595B"/>
              </a:buClr>
              <a:buSzPts val="2800"/>
              <a:buFont typeface="Calibri"/>
              <a:buAutoNum type="arabicPeriod"/>
            </a:pPr>
            <a:r>
              <a:rPr lang="en-US" sz="2800" dirty="0">
                <a:solidFill>
                  <a:srgbClr val="58595B"/>
                </a:solidFill>
              </a:rPr>
              <a:t>Bill the correct payer and optimal amount</a:t>
            </a:r>
            <a:endParaRPr lang="en-US" dirty="0">
              <a:solidFill>
                <a:srgbClr val="58595B"/>
              </a:solidFill>
            </a:endParaRPr>
          </a:p>
          <a:p>
            <a:pPr marL="514350" lvl="0" indent="-514350">
              <a:spcBef>
                <a:spcPts val="560"/>
              </a:spcBef>
              <a:buClr>
                <a:srgbClr val="58595B"/>
              </a:buClr>
              <a:buSzPts val="2800"/>
              <a:buFont typeface="Calibri"/>
              <a:buAutoNum type="arabicPeriod"/>
            </a:pPr>
            <a:r>
              <a:rPr lang="en-US" sz="2800" dirty="0">
                <a:solidFill>
                  <a:srgbClr val="58595B"/>
                </a:solidFill>
              </a:rPr>
              <a:t>Monitor and manage client fee collections </a:t>
            </a:r>
            <a:endParaRPr lang="en-US" dirty="0">
              <a:solidFill>
                <a:srgbClr val="58595B"/>
              </a:solidFill>
            </a:endParaRPr>
          </a:p>
          <a:p>
            <a:pPr marL="514350" lvl="0" indent="-514350">
              <a:spcBef>
                <a:spcPts val="560"/>
              </a:spcBef>
              <a:buClr>
                <a:srgbClr val="58595B"/>
              </a:buClr>
              <a:buSzPts val="2800"/>
              <a:buFont typeface="Calibri"/>
              <a:buAutoNum type="arabicPeriod"/>
            </a:pPr>
            <a:r>
              <a:rPr lang="en-US" sz="2800" dirty="0">
                <a:solidFill>
                  <a:srgbClr val="58595B"/>
                </a:solidFill>
              </a:rPr>
              <a:t>Monitor and manage payments from third-party payers (TPPs)</a:t>
            </a:r>
            <a:endParaRPr lang="en-US" dirty="0">
              <a:solidFill>
                <a:srgbClr val="58595B"/>
              </a:solidFill>
            </a:endParaRPr>
          </a:p>
        </p:txBody>
      </p:sp>
      <p:sp>
        <p:nvSpPr>
          <p:cNvPr id="4" name="Text Placeholder 3">
            <a:extLst>
              <a:ext uri="{FF2B5EF4-FFF2-40B4-BE49-F238E27FC236}">
                <a16:creationId xmlns:a16="http://schemas.microsoft.com/office/drawing/2014/main" id="{F025FA32-DC62-47AE-B555-22B1E2AEDCDB}"/>
              </a:ext>
            </a:extLst>
          </p:cNvPr>
          <p:cNvSpPr>
            <a:spLocks noGrp="1"/>
          </p:cNvSpPr>
          <p:nvPr>
            <p:ph type="body" sz="quarter" idx="11"/>
          </p:nvPr>
        </p:nvSpPr>
        <p:spPr/>
        <p:txBody>
          <a:bodyPr/>
          <a:lstStyle/>
          <a:p>
            <a:pPr lvl="0">
              <a:buClr>
                <a:srgbClr val="58595B"/>
              </a:buClr>
              <a:buSzPts val="1600"/>
            </a:pPr>
            <a:r>
              <a:rPr lang="en-US" dirty="0"/>
              <a:t>L</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ink: </a:t>
            </a:r>
            <a:r>
              <a:rPr lang="en-US" u="sng" dirty="0">
                <a:hlinkClick r:id="rId3">
                  <a:extLst>
                    <a:ext uri="{A12FA001-AC4F-418D-AE19-62706E023703}">
                      <ahyp:hlinkClr xmlns="" xmlns:ahyp="http://schemas.microsoft.com/office/drawing/2018/hyperlinkcolor" val="tx"/>
                    </a:ext>
                  </a:extLst>
                </a:hlinkClick>
              </a:rPr>
              <a:t>https://www.fpntc.org/resources/financial-management-change-package</a:t>
            </a:r>
            <a:endParaRPr lang="en-US" dirty="0"/>
          </a:p>
        </p:txBody>
      </p:sp>
      <p:sp>
        <p:nvSpPr>
          <p:cNvPr id="5" name="Slide Number Placeholder 4">
            <a:extLst>
              <a:ext uri="{FF2B5EF4-FFF2-40B4-BE49-F238E27FC236}">
                <a16:creationId xmlns:a16="http://schemas.microsoft.com/office/drawing/2014/main" id="{5C969903-50D1-4657-86D0-57B66E8711B3}"/>
              </a:ext>
            </a:extLst>
          </p:cNvPr>
          <p:cNvSpPr>
            <a:spLocks noGrp="1"/>
          </p:cNvSpPr>
          <p:nvPr>
            <p:ph type="sldNum" idx="14"/>
          </p:nvPr>
        </p:nvSpPr>
        <p:spPr/>
        <p:txBody>
          <a:body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1307083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BBD5-D344-478D-A803-F5D884751CF7}"/>
              </a:ext>
            </a:extLst>
          </p:cNvPr>
          <p:cNvSpPr>
            <a:spLocks noGrp="1"/>
          </p:cNvSpPr>
          <p:nvPr>
            <p:ph type="title"/>
          </p:nvPr>
        </p:nvSpPr>
        <p:spPr/>
        <p:txBody>
          <a:bodyPr/>
          <a:lstStyle/>
          <a:p>
            <a:r>
              <a:rPr lang="en-US" dirty="0"/>
              <a:t>Strategies for Front-End Procedures</a:t>
            </a:r>
          </a:p>
        </p:txBody>
      </p:sp>
      <p:sp>
        <p:nvSpPr>
          <p:cNvPr id="3" name="Text Placeholder 2">
            <a:extLst>
              <a:ext uri="{FF2B5EF4-FFF2-40B4-BE49-F238E27FC236}">
                <a16:creationId xmlns:a16="http://schemas.microsoft.com/office/drawing/2014/main" id="{68C37D64-11DF-459A-8E2D-0D12C15B4230}"/>
              </a:ext>
            </a:extLst>
          </p:cNvPr>
          <p:cNvSpPr>
            <a:spLocks noGrp="1"/>
          </p:cNvSpPr>
          <p:nvPr>
            <p:ph type="body" sz="quarter" idx="10"/>
          </p:nvPr>
        </p:nvSpPr>
        <p:spPr/>
        <p:txBody>
          <a:bodyPr/>
          <a:lstStyle/>
          <a:p>
            <a:pPr marL="342900" lvl="0" indent="-342900">
              <a:spcBef>
                <a:spcPts val="0"/>
              </a:spcBef>
              <a:buClr>
                <a:srgbClr val="58595B"/>
              </a:buClr>
              <a:buFont typeface="Arial"/>
              <a:buChar char="•"/>
            </a:pPr>
            <a:r>
              <a:rPr lang="en-US" dirty="0">
                <a:solidFill>
                  <a:srgbClr val="58595B"/>
                </a:solidFill>
              </a:rPr>
              <a:t>Scheduling process</a:t>
            </a:r>
          </a:p>
          <a:p>
            <a:pPr marL="742950" lvl="1" indent="-285750">
              <a:buClr>
                <a:srgbClr val="1B75BC"/>
              </a:buClr>
            </a:pPr>
            <a:r>
              <a:rPr lang="en-US" dirty="0">
                <a:solidFill>
                  <a:srgbClr val="1B75BC"/>
                </a:solidFill>
              </a:rPr>
              <a:t>Communicate policies with client</a:t>
            </a:r>
            <a:endParaRPr lang="en-US" dirty="0"/>
          </a:p>
          <a:p>
            <a:pPr marL="342900" lvl="0" indent="-342900">
              <a:buClr>
                <a:srgbClr val="58595B"/>
              </a:buClr>
              <a:buFont typeface="Arial"/>
              <a:buChar char="•"/>
            </a:pPr>
            <a:r>
              <a:rPr lang="en-US" dirty="0">
                <a:solidFill>
                  <a:srgbClr val="58595B"/>
                </a:solidFill>
              </a:rPr>
              <a:t>Front-end processes</a:t>
            </a:r>
          </a:p>
          <a:p>
            <a:pPr marL="742950" lvl="1" indent="-285750">
              <a:buClr>
                <a:srgbClr val="1B75BC"/>
              </a:buClr>
            </a:pPr>
            <a:r>
              <a:rPr lang="en-US" dirty="0">
                <a:solidFill>
                  <a:srgbClr val="1B75BC"/>
                </a:solidFill>
              </a:rPr>
              <a:t>Gather </a:t>
            </a:r>
            <a:r>
              <a:rPr lang="en-US" i="1" dirty="0">
                <a:solidFill>
                  <a:srgbClr val="1B75BC"/>
                </a:solidFill>
              </a:rPr>
              <a:t>accurate </a:t>
            </a:r>
            <a:r>
              <a:rPr lang="en-US" dirty="0">
                <a:solidFill>
                  <a:srgbClr val="1B75BC"/>
                </a:solidFill>
              </a:rPr>
              <a:t>client information</a:t>
            </a:r>
            <a:endParaRPr lang="en-US" dirty="0"/>
          </a:p>
          <a:p>
            <a:pPr marL="1143000" lvl="2" indent="-228600">
              <a:buClr>
                <a:srgbClr val="662D91"/>
              </a:buClr>
            </a:pPr>
            <a:r>
              <a:rPr lang="en-US" dirty="0">
                <a:solidFill>
                  <a:srgbClr val="662D91"/>
                </a:solidFill>
              </a:rPr>
              <a:t>Demographic information</a:t>
            </a:r>
            <a:endParaRPr lang="en-US" dirty="0">
              <a:solidFill>
                <a:srgbClr val="58595B"/>
              </a:solidFill>
            </a:endParaRPr>
          </a:p>
          <a:p>
            <a:pPr marL="1143000" lvl="2" indent="-228600">
              <a:buClr>
                <a:srgbClr val="662D91"/>
              </a:buClr>
            </a:pPr>
            <a:r>
              <a:rPr lang="en-US" dirty="0">
                <a:solidFill>
                  <a:srgbClr val="662D91"/>
                </a:solidFill>
              </a:rPr>
              <a:t>Insurance coverage</a:t>
            </a:r>
            <a:endParaRPr lang="en-US" dirty="0">
              <a:solidFill>
                <a:srgbClr val="58595B"/>
              </a:solidFill>
            </a:endParaRPr>
          </a:p>
          <a:p>
            <a:pPr marL="1143000" lvl="2" indent="-228600">
              <a:buClr>
                <a:srgbClr val="662D91"/>
              </a:buClr>
            </a:pPr>
            <a:r>
              <a:rPr lang="en-US" dirty="0">
                <a:solidFill>
                  <a:srgbClr val="662D91"/>
                </a:solidFill>
              </a:rPr>
              <a:t>Electronic verification system (EVS)</a:t>
            </a:r>
            <a:endParaRPr lang="en-US" dirty="0">
              <a:solidFill>
                <a:srgbClr val="58595B"/>
              </a:solidFill>
            </a:endParaRPr>
          </a:p>
          <a:p>
            <a:pPr marL="1143000" lvl="2" indent="-228600">
              <a:buClr>
                <a:srgbClr val="662D91"/>
              </a:buClr>
            </a:pPr>
            <a:r>
              <a:rPr lang="en-US" dirty="0">
                <a:solidFill>
                  <a:srgbClr val="662D91"/>
                </a:solidFill>
              </a:rPr>
              <a:t>Family size and income</a:t>
            </a:r>
            <a:endParaRPr lang="en-US" dirty="0">
              <a:solidFill>
                <a:srgbClr val="58595B"/>
              </a:solidFill>
            </a:endParaRPr>
          </a:p>
          <a:p>
            <a:pPr marL="742950" lvl="1" indent="-285750">
              <a:buClr>
                <a:srgbClr val="1B75BC"/>
              </a:buClr>
            </a:pPr>
            <a:r>
              <a:rPr lang="en-US" dirty="0">
                <a:solidFill>
                  <a:srgbClr val="1B75BC"/>
                </a:solidFill>
              </a:rPr>
              <a:t>Authorization process</a:t>
            </a:r>
            <a:endParaRPr lang="en-US" dirty="0"/>
          </a:p>
        </p:txBody>
      </p:sp>
      <p:sp>
        <p:nvSpPr>
          <p:cNvPr id="4" name="Slide Number Placeholder 3">
            <a:extLst>
              <a:ext uri="{FF2B5EF4-FFF2-40B4-BE49-F238E27FC236}">
                <a16:creationId xmlns:a16="http://schemas.microsoft.com/office/drawing/2014/main" id="{8398EC5F-9AD0-4E44-BB3B-1450A39020D4}"/>
              </a:ext>
            </a:extLst>
          </p:cNvPr>
          <p:cNvSpPr>
            <a:spLocks noGrp="1"/>
          </p:cNvSpPr>
          <p:nvPr>
            <p:ph type="sldNum" idx="14"/>
          </p:nvPr>
        </p:nvSpPr>
        <p:spPr/>
        <p:txBody>
          <a:bodyPr/>
          <a:lstStyle/>
          <a:p>
            <a:fld id="{00000000-1234-1234-1234-123412341234}" type="slidenum">
              <a:rPr lang="en-US" smtClean="0"/>
              <a:pPr/>
              <a:t>20</a:t>
            </a:fld>
            <a:endParaRPr lang="en-US" dirty="0"/>
          </a:p>
        </p:txBody>
      </p:sp>
    </p:spTree>
    <p:extLst>
      <p:ext uri="{BB962C8B-B14F-4D97-AF65-F5344CB8AC3E}">
        <p14:creationId xmlns:p14="http://schemas.microsoft.com/office/powerpoint/2010/main" val="1090657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8790-7C09-4F5D-A22B-490ADA64105B}"/>
              </a:ext>
            </a:extLst>
          </p:cNvPr>
          <p:cNvSpPr>
            <a:spLocks noGrp="1"/>
          </p:cNvSpPr>
          <p:nvPr>
            <p:ph type="title"/>
          </p:nvPr>
        </p:nvSpPr>
        <p:spPr/>
        <p:txBody>
          <a:bodyPr/>
          <a:lstStyle/>
          <a:p>
            <a:r>
              <a:rPr lang="en-US" dirty="0">
                <a:solidFill>
                  <a:srgbClr val="92278F"/>
                </a:solidFill>
              </a:rPr>
              <a:t>Strategies for Providing Training</a:t>
            </a:r>
            <a:endParaRPr lang="en-US" dirty="0"/>
          </a:p>
        </p:txBody>
      </p:sp>
      <p:sp>
        <p:nvSpPr>
          <p:cNvPr id="3" name="Text Placeholder 2">
            <a:extLst>
              <a:ext uri="{FF2B5EF4-FFF2-40B4-BE49-F238E27FC236}">
                <a16:creationId xmlns:a16="http://schemas.microsoft.com/office/drawing/2014/main" id="{B0B71E7B-FD2B-421A-8A02-B98C8B58045E}"/>
              </a:ext>
            </a:extLst>
          </p:cNvPr>
          <p:cNvSpPr>
            <a:spLocks noGrp="1"/>
          </p:cNvSpPr>
          <p:nvPr>
            <p:ph type="body" idx="1"/>
          </p:nvPr>
        </p:nvSpPr>
        <p:spPr/>
        <p:txBody>
          <a:bodyPr/>
          <a:lstStyle/>
          <a:p>
            <a:pPr marL="342900" lvl="0">
              <a:spcBef>
                <a:spcPts val="0"/>
              </a:spcBef>
              <a:buClr>
                <a:srgbClr val="58595B"/>
              </a:buClr>
              <a:buSzPts val="3200"/>
            </a:pPr>
            <a:r>
              <a:rPr lang="en-US" dirty="0">
                <a:solidFill>
                  <a:srgbClr val="58595B"/>
                </a:solidFill>
              </a:rPr>
              <a:t>Provide training to clinical team on documentation and coding</a:t>
            </a:r>
          </a:p>
          <a:p>
            <a:pPr marL="342900" lvl="0">
              <a:spcBef>
                <a:spcPts val="640"/>
              </a:spcBef>
              <a:buClr>
                <a:srgbClr val="58595B"/>
              </a:buClr>
              <a:buSzPts val="3200"/>
            </a:pPr>
            <a:r>
              <a:rPr lang="en-US" dirty="0">
                <a:solidFill>
                  <a:srgbClr val="58595B"/>
                </a:solidFill>
              </a:rPr>
              <a:t>Provide training to front desk staff on front-end policies and procedures</a:t>
            </a:r>
          </a:p>
          <a:p>
            <a:pPr marL="342900" lvl="0">
              <a:spcBef>
                <a:spcPts val="640"/>
              </a:spcBef>
              <a:buClr>
                <a:srgbClr val="58595B"/>
              </a:buClr>
              <a:buSzPts val="3200"/>
            </a:pPr>
            <a:r>
              <a:rPr lang="en-US" dirty="0">
                <a:solidFill>
                  <a:srgbClr val="58595B"/>
                </a:solidFill>
              </a:rPr>
              <a:t>Observe your team</a:t>
            </a:r>
          </a:p>
          <a:p>
            <a:pPr marL="342900" lvl="0">
              <a:spcBef>
                <a:spcPts val="640"/>
              </a:spcBef>
              <a:buClr>
                <a:srgbClr val="58595B"/>
              </a:buClr>
              <a:buSzPts val="3200"/>
            </a:pPr>
            <a:r>
              <a:rPr lang="en-US" dirty="0">
                <a:solidFill>
                  <a:srgbClr val="58595B"/>
                </a:solidFill>
              </a:rPr>
              <a:t>Monitor team performance </a:t>
            </a:r>
          </a:p>
          <a:p>
            <a:pPr marL="742950" lvl="1" indent="-285750">
              <a:buClr>
                <a:srgbClr val="1B75BC"/>
              </a:buClr>
              <a:buFont typeface="Arial"/>
              <a:buChar char="•"/>
            </a:pPr>
            <a:r>
              <a:rPr lang="en-US" dirty="0">
                <a:solidFill>
                  <a:srgbClr val="1B75BC"/>
                </a:solidFill>
              </a:rPr>
              <a:t>Performance indicators</a:t>
            </a:r>
            <a:endParaRPr lang="en-US" dirty="0">
              <a:solidFill>
                <a:srgbClr val="8DC63F"/>
              </a:solidFill>
            </a:endParaRPr>
          </a:p>
          <a:p>
            <a:pPr marL="742950" lvl="1" indent="-285750">
              <a:buClr>
                <a:srgbClr val="1B75BC"/>
              </a:buClr>
              <a:buFont typeface="Arial"/>
              <a:buChar char="•"/>
            </a:pPr>
            <a:r>
              <a:rPr lang="en-US" dirty="0">
                <a:solidFill>
                  <a:srgbClr val="1B75BC"/>
                </a:solidFill>
              </a:rPr>
              <a:t>Chart audits</a:t>
            </a:r>
            <a:endParaRPr lang="en-US" dirty="0">
              <a:solidFill>
                <a:srgbClr val="8DC63F"/>
              </a:solidFill>
            </a:endParaRPr>
          </a:p>
        </p:txBody>
      </p:sp>
      <p:sp>
        <p:nvSpPr>
          <p:cNvPr id="4" name="Slide Number Placeholder 3">
            <a:extLst>
              <a:ext uri="{FF2B5EF4-FFF2-40B4-BE49-F238E27FC236}">
                <a16:creationId xmlns:a16="http://schemas.microsoft.com/office/drawing/2014/main" id="{0E03DCAD-9F73-480F-B5CF-C3C8FC641E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46326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B8CE-AA56-4374-BD16-0189A58015F2}"/>
              </a:ext>
            </a:extLst>
          </p:cNvPr>
          <p:cNvSpPr>
            <a:spLocks noGrp="1"/>
          </p:cNvSpPr>
          <p:nvPr>
            <p:ph type="title"/>
          </p:nvPr>
        </p:nvSpPr>
        <p:spPr/>
        <p:txBody>
          <a:bodyPr/>
          <a:lstStyle/>
          <a:p>
            <a:r>
              <a:rPr lang="en-US" dirty="0"/>
              <a:t>Coding Tools</a:t>
            </a:r>
          </a:p>
        </p:txBody>
      </p:sp>
      <p:pic>
        <p:nvPicPr>
          <p:cNvPr id="6" name="Picture Placeholder 5" descr="Screenshot of the Resources Matching &quot;Coding&quot; search results page, which generated 38 Resources. 4 are visible on screen.">
            <a:extLst>
              <a:ext uri="{FF2B5EF4-FFF2-40B4-BE49-F238E27FC236}">
                <a16:creationId xmlns:a16="http://schemas.microsoft.com/office/drawing/2014/main" id="{F6D6C9EF-FA27-4C98-805A-D1AD420EC37D}"/>
              </a:ext>
            </a:extLst>
          </p:cNvPr>
          <p:cNvPicPr>
            <a:picLocks noGrp="1" noChangeAspect="1"/>
          </p:cNvPicPr>
          <p:nvPr>
            <p:ph type="pic" sz="quarter" idx="15"/>
          </p:nvPr>
        </p:nvPicPr>
        <p:blipFill>
          <a:blip r:embed="rId3"/>
          <a:srcRect l="3" r="3"/>
          <a:stretch>
            <a:fillRect/>
          </a:stretch>
        </p:blipFill>
        <p:spPr>
          <a:prstGeom prst="rect">
            <a:avLst/>
          </a:prstGeom>
        </p:spPr>
      </p:pic>
      <p:sp>
        <p:nvSpPr>
          <p:cNvPr id="4" name="Text Placeholder 3">
            <a:extLst>
              <a:ext uri="{FF2B5EF4-FFF2-40B4-BE49-F238E27FC236}">
                <a16:creationId xmlns:a16="http://schemas.microsoft.com/office/drawing/2014/main" id="{A7663A3B-684E-48A1-A04B-99B65042D1CC}"/>
              </a:ext>
            </a:extLst>
          </p:cNvPr>
          <p:cNvSpPr>
            <a:spLocks noGrp="1"/>
          </p:cNvSpPr>
          <p:nvPr>
            <p:ph type="body" sz="quarter" idx="11"/>
          </p:nvPr>
        </p:nvSpPr>
        <p:spPr/>
        <p:txBody>
          <a:bodyPr/>
          <a:lstStyle/>
          <a:p>
            <a:pPr lvl="0">
              <a:buClr>
                <a:srgbClr val="000000"/>
              </a:buClr>
              <a:buSzPts val="1600"/>
            </a:pPr>
            <a:r>
              <a:rPr lang="fr-FR" u="sng" dirty="0">
                <a:solidFill>
                  <a:srgbClr val="000000"/>
                </a:solidFill>
                <a:hlinkClick r:id="rId4">
                  <a:extLst>
                    <a:ext uri="{A12FA001-AC4F-418D-AE19-62706E023703}">
                      <ahyp:hlinkClr xmlns="" xmlns:ahyp="http://schemas.microsoft.com/office/drawing/2018/hyperlinkcolor" val="tx"/>
                    </a:ext>
                  </a:extLst>
                </a:hlinkClick>
              </a:rPr>
              <a:t>NFPRHA</a:t>
            </a:r>
            <a:r>
              <a:rPr lang="fr-FR" i="1" u="sng" dirty="0">
                <a:solidFill>
                  <a:srgbClr val="000000"/>
                </a:solidFill>
                <a:hlinkClick r:id="rId4">
                  <a:extLst>
                    <a:ext uri="{A12FA001-AC4F-418D-AE19-62706E023703}">
                      <ahyp:hlinkClr xmlns="" xmlns:ahyp="http://schemas.microsoft.com/office/drawing/2018/hyperlinkcolor" val="tx"/>
                    </a:ext>
                  </a:extLst>
                </a:hlinkClick>
              </a:rPr>
              <a:t> Revenue Cycle Management </a:t>
            </a:r>
            <a:r>
              <a:rPr lang="fr-FR" i="1" u="sng" dirty="0" err="1">
                <a:solidFill>
                  <a:srgbClr val="000000"/>
                </a:solidFill>
                <a:hlinkClick r:id="rId4">
                  <a:extLst>
                    <a:ext uri="{A12FA001-AC4F-418D-AE19-62706E023703}">
                      <ahyp:hlinkClr xmlns="" xmlns:ahyp="http://schemas.microsoft.com/office/drawing/2018/hyperlinkcolor" val="tx"/>
                    </a:ext>
                  </a:extLst>
                </a:hlinkClick>
              </a:rPr>
              <a:t>Resources</a:t>
            </a:r>
            <a:r>
              <a:rPr lang="fr-FR" i="1" u="sng" dirty="0">
                <a:solidFill>
                  <a:srgbClr val="000000"/>
                </a:solidFill>
                <a:hlinkClick r:id="rId4">
                  <a:extLst>
                    <a:ext uri="{A12FA001-AC4F-418D-AE19-62706E023703}">
                      <ahyp:hlinkClr xmlns="" xmlns:ahyp="http://schemas.microsoft.com/office/drawing/2018/hyperlinkcolor" val="tx"/>
                    </a:ext>
                  </a:extLst>
                </a:hlinkClick>
              </a:rPr>
              <a:t> </a:t>
            </a:r>
            <a:endParaRPr lang="fr-FR" i="1" dirty="0">
              <a:solidFill>
                <a:srgbClr val="000000"/>
              </a:solidFill>
            </a:endParaRPr>
          </a:p>
        </p:txBody>
      </p:sp>
      <p:sp>
        <p:nvSpPr>
          <p:cNvPr id="5" name="Slide Number Placeholder 4">
            <a:extLst>
              <a:ext uri="{FF2B5EF4-FFF2-40B4-BE49-F238E27FC236}">
                <a16:creationId xmlns:a16="http://schemas.microsoft.com/office/drawing/2014/main" id="{92D83731-D635-4B7D-9844-70761876485E}"/>
              </a:ext>
            </a:extLst>
          </p:cNvPr>
          <p:cNvSpPr>
            <a:spLocks noGrp="1"/>
          </p:cNvSpPr>
          <p:nvPr>
            <p:ph type="sldNum" idx="14"/>
          </p:nvPr>
        </p:nvSpPr>
        <p:spPr/>
        <p:txBody>
          <a:bodyPr/>
          <a:lstStyle/>
          <a:p>
            <a:fld id="{00000000-1234-1234-1234-123412341234}" type="slidenum">
              <a:rPr lang="en-US" smtClean="0"/>
              <a:pPr/>
              <a:t>22</a:t>
            </a:fld>
            <a:endParaRPr lang="en-US" dirty="0"/>
          </a:p>
        </p:txBody>
      </p:sp>
    </p:spTree>
    <p:extLst>
      <p:ext uri="{BB962C8B-B14F-4D97-AF65-F5344CB8AC3E}">
        <p14:creationId xmlns:p14="http://schemas.microsoft.com/office/powerpoint/2010/main" val="82830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F3-09E4-4752-8110-63F432E69CC6}"/>
              </a:ext>
            </a:extLst>
          </p:cNvPr>
          <p:cNvSpPr>
            <a:spLocks noGrp="1"/>
          </p:cNvSpPr>
          <p:nvPr>
            <p:ph type="title"/>
          </p:nvPr>
        </p:nvSpPr>
        <p:spPr/>
        <p:txBody>
          <a:bodyPr/>
          <a:lstStyle/>
          <a:p>
            <a:r>
              <a:rPr lang="en-US" dirty="0"/>
              <a:t>Case Scenario</a:t>
            </a:r>
          </a:p>
        </p:txBody>
      </p:sp>
      <p:sp>
        <p:nvSpPr>
          <p:cNvPr id="3" name="Text Placeholder 2">
            <a:extLst>
              <a:ext uri="{FF2B5EF4-FFF2-40B4-BE49-F238E27FC236}">
                <a16:creationId xmlns:a16="http://schemas.microsoft.com/office/drawing/2014/main" id="{B076EDD5-DDE8-4D5F-9CC7-F3F07D6B194F}"/>
              </a:ext>
            </a:extLst>
          </p:cNvPr>
          <p:cNvSpPr>
            <a:spLocks noGrp="1"/>
          </p:cNvSpPr>
          <p:nvPr>
            <p:ph type="body" sz="quarter" idx="10"/>
          </p:nvPr>
        </p:nvSpPr>
        <p:spPr/>
        <p:txBody>
          <a:bodyPr/>
          <a:lstStyle/>
          <a:p>
            <a:pPr marL="0" lvl="0">
              <a:spcBef>
                <a:spcPts val="0"/>
              </a:spcBef>
              <a:spcAft>
                <a:spcPts val="1800"/>
              </a:spcAft>
              <a:buClr>
                <a:srgbClr val="58595B"/>
              </a:buClr>
              <a:buSzPts val="2800"/>
            </a:pPr>
            <a:r>
              <a:rPr lang="en-US" sz="2800" dirty="0">
                <a:solidFill>
                  <a:srgbClr val="58595B"/>
                </a:solidFill>
              </a:rPr>
              <a:t>As you gather information for FPAR, you note 91% of your clients are in the full (100%) discount category. Your grantee shares that the average percentage for other sites in the network is 74%. While some differences among sites are to be expected in this metric, you are concerned that there may be an issue with information gathering at your front desk (based on this information).</a:t>
            </a:r>
            <a:endParaRPr lang="en-US" sz="1200" dirty="0">
              <a:solidFill>
                <a:srgbClr val="58595B"/>
              </a:solidFill>
            </a:endParaRPr>
          </a:p>
          <a:p>
            <a:pPr marL="0" lvl="0">
              <a:buClr>
                <a:srgbClr val="1B75BC"/>
              </a:buClr>
            </a:pPr>
            <a:r>
              <a:rPr lang="en-US" b="1" dirty="0">
                <a:solidFill>
                  <a:srgbClr val="1B75BC"/>
                </a:solidFill>
              </a:rPr>
              <a:t>What do you do?</a:t>
            </a:r>
            <a:endParaRPr lang="en-US" dirty="0">
              <a:solidFill>
                <a:srgbClr val="58595B"/>
              </a:solidFill>
            </a:endParaRPr>
          </a:p>
        </p:txBody>
      </p:sp>
      <p:sp>
        <p:nvSpPr>
          <p:cNvPr id="4" name="Slide Number Placeholder 3">
            <a:extLst>
              <a:ext uri="{FF2B5EF4-FFF2-40B4-BE49-F238E27FC236}">
                <a16:creationId xmlns:a16="http://schemas.microsoft.com/office/drawing/2014/main" id="{0C27C761-C72A-4827-87A8-7D1925C8C289}"/>
              </a:ext>
            </a:extLst>
          </p:cNvPr>
          <p:cNvSpPr>
            <a:spLocks noGrp="1"/>
          </p:cNvSpPr>
          <p:nvPr>
            <p:ph type="sldNum" idx="14"/>
          </p:nvPr>
        </p:nvSpPr>
        <p:spPr/>
        <p:txBody>
          <a:bodyPr/>
          <a:lstStyle/>
          <a:p>
            <a:fld id="{00000000-1234-1234-1234-123412341234}" type="slidenum">
              <a:rPr lang="en-US" smtClean="0"/>
              <a:pPr/>
              <a:t>23</a:t>
            </a:fld>
            <a:endParaRPr lang="en-US" dirty="0"/>
          </a:p>
        </p:txBody>
      </p:sp>
    </p:spTree>
    <p:extLst>
      <p:ext uri="{BB962C8B-B14F-4D97-AF65-F5344CB8AC3E}">
        <p14:creationId xmlns:p14="http://schemas.microsoft.com/office/powerpoint/2010/main" val="331332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A566-40A0-4205-9A9C-FB4C791C13A0}"/>
              </a:ext>
            </a:extLst>
          </p:cNvPr>
          <p:cNvSpPr>
            <a:spLocks noGrp="1"/>
          </p:cNvSpPr>
          <p:nvPr>
            <p:ph type="title"/>
          </p:nvPr>
        </p:nvSpPr>
        <p:spPr/>
        <p:txBody>
          <a:bodyPr/>
          <a:lstStyle/>
          <a:p>
            <a:r>
              <a:rPr lang="en-US" dirty="0">
                <a:solidFill>
                  <a:srgbClr val="92278F"/>
                </a:solidFill>
              </a:rPr>
              <a:t>Success Story</a:t>
            </a:r>
            <a:endParaRPr lang="en-US" dirty="0"/>
          </a:p>
        </p:txBody>
      </p:sp>
      <p:sp>
        <p:nvSpPr>
          <p:cNvPr id="3" name="Text Placeholder 2">
            <a:extLst>
              <a:ext uri="{FF2B5EF4-FFF2-40B4-BE49-F238E27FC236}">
                <a16:creationId xmlns:a16="http://schemas.microsoft.com/office/drawing/2014/main" id="{9C80C8BB-F11C-41F9-A7AA-55F670748BF2}"/>
              </a:ext>
            </a:extLst>
          </p:cNvPr>
          <p:cNvSpPr>
            <a:spLocks noGrp="1"/>
          </p:cNvSpPr>
          <p:nvPr>
            <p:ph type="body" idx="1"/>
          </p:nvPr>
        </p:nvSpPr>
        <p:spPr>
          <a:xfrm>
            <a:off x="457200" y="1536700"/>
            <a:ext cx="8521700" cy="4525963"/>
          </a:xfrm>
        </p:spPr>
        <p:txBody>
          <a:bodyPr/>
          <a:lstStyle/>
          <a:p>
            <a:pPr marL="0" lvl="0" indent="0">
              <a:spcBef>
                <a:spcPts val="0"/>
              </a:spcBef>
              <a:spcAft>
                <a:spcPts val="2400"/>
              </a:spcAft>
              <a:buClr>
                <a:srgbClr val="1B75BC"/>
              </a:buClr>
              <a:buSzPts val="2600"/>
              <a:buNone/>
            </a:pPr>
            <a:r>
              <a:rPr lang="en-US" sz="2600" dirty="0">
                <a:solidFill>
                  <a:srgbClr val="1B75BC"/>
                </a:solidFill>
              </a:rPr>
              <a:t>The Florida Department of Health, a Title X grantee, wanted to focus on the process of enrolling clients in their Medicaid waiver program as staff determined 46% of prior applications across the state were either denied and/or had errors.</a:t>
            </a:r>
            <a:endParaRPr lang="en-US" sz="1800" dirty="0">
              <a:solidFill>
                <a:srgbClr val="1B75BC"/>
              </a:solidFill>
            </a:endParaRPr>
          </a:p>
          <a:p>
            <a:pPr marL="0" lvl="0" indent="0">
              <a:spcBef>
                <a:spcPts val="480"/>
              </a:spcBef>
              <a:buClr>
                <a:srgbClr val="58595B"/>
              </a:buClr>
              <a:buSzPts val="2400"/>
              <a:buNone/>
            </a:pPr>
            <a:r>
              <a:rPr lang="en-US" sz="2400" b="1" dirty="0">
                <a:solidFill>
                  <a:srgbClr val="58595B"/>
                </a:solidFill>
              </a:rPr>
              <a:t>Actions Taken: </a:t>
            </a:r>
            <a:endParaRPr lang="en-US" dirty="0">
              <a:solidFill>
                <a:srgbClr val="58595B"/>
              </a:solidFill>
            </a:endParaRPr>
          </a:p>
          <a:p>
            <a:pPr marL="342900" lvl="0">
              <a:spcBef>
                <a:spcPts val="440"/>
              </a:spcBef>
              <a:buClr>
                <a:srgbClr val="58595B"/>
              </a:buClr>
              <a:buSzPts val="2200"/>
            </a:pPr>
            <a:r>
              <a:rPr lang="en-US" sz="2200" dirty="0">
                <a:solidFill>
                  <a:srgbClr val="58595B"/>
                </a:solidFill>
              </a:rPr>
              <a:t>Grantee staff focused on the application process with one site in their network</a:t>
            </a:r>
            <a:endParaRPr lang="en-US" dirty="0">
              <a:solidFill>
                <a:srgbClr val="58595B"/>
              </a:solidFill>
            </a:endParaRPr>
          </a:p>
          <a:p>
            <a:pPr marL="342900" lvl="0">
              <a:spcBef>
                <a:spcPts val="440"/>
              </a:spcBef>
              <a:buClr>
                <a:srgbClr val="58595B"/>
              </a:buClr>
              <a:buSzPts val="2200"/>
            </a:pPr>
            <a:r>
              <a:rPr lang="en-US" sz="2200" dirty="0">
                <a:solidFill>
                  <a:srgbClr val="58595B"/>
                </a:solidFill>
              </a:rPr>
              <a:t>They analyzed the application error data to identify reasons for errors</a:t>
            </a:r>
            <a:endParaRPr lang="en-US" dirty="0">
              <a:solidFill>
                <a:srgbClr val="58595B"/>
              </a:solidFill>
            </a:endParaRPr>
          </a:p>
          <a:p>
            <a:pPr marL="342900" lvl="0">
              <a:spcBef>
                <a:spcPts val="440"/>
              </a:spcBef>
              <a:buClr>
                <a:srgbClr val="58595B"/>
              </a:buClr>
              <a:buSzPts val="2200"/>
            </a:pPr>
            <a:r>
              <a:rPr lang="en-US" sz="2200" dirty="0">
                <a:solidFill>
                  <a:srgbClr val="58595B"/>
                </a:solidFill>
              </a:rPr>
              <a:t> Based on the error types, they developed  a detailed process and flow chart for application completion, and shared with the site </a:t>
            </a:r>
            <a:endParaRPr lang="en-US" dirty="0">
              <a:solidFill>
                <a:srgbClr val="58595B"/>
              </a:solidFill>
            </a:endParaRPr>
          </a:p>
          <a:p>
            <a:pPr marL="342900" lvl="0">
              <a:spcBef>
                <a:spcPts val="440"/>
              </a:spcBef>
              <a:buClr>
                <a:srgbClr val="58595B"/>
              </a:buClr>
              <a:buSzPts val="2200"/>
            </a:pPr>
            <a:r>
              <a:rPr lang="en-US" sz="2200" dirty="0">
                <a:solidFill>
                  <a:srgbClr val="58595B"/>
                </a:solidFill>
              </a:rPr>
              <a:t>The grantee incorporated site feedback</a:t>
            </a:r>
            <a:endParaRPr lang="en-US" dirty="0">
              <a:solidFill>
                <a:srgbClr val="58595B"/>
              </a:solidFill>
            </a:endParaRPr>
          </a:p>
          <a:p>
            <a:pPr marL="342900" lvl="0">
              <a:spcBef>
                <a:spcPts val="440"/>
              </a:spcBef>
              <a:buClr>
                <a:srgbClr val="58595B"/>
              </a:buClr>
              <a:buSzPts val="2200"/>
            </a:pPr>
            <a:r>
              <a:rPr lang="en-US" sz="2200" dirty="0">
                <a:solidFill>
                  <a:srgbClr val="58595B"/>
                </a:solidFill>
              </a:rPr>
              <a:t>Training on the tools was conducted</a:t>
            </a:r>
            <a:endParaRPr lang="en-US" dirty="0">
              <a:solidFill>
                <a:srgbClr val="58595B"/>
              </a:solidFill>
            </a:endParaRPr>
          </a:p>
        </p:txBody>
      </p:sp>
      <p:sp>
        <p:nvSpPr>
          <p:cNvPr id="4" name="Slide Number Placeholder 3">
            <a:extLst>
              <a:ext uri="{FF2B5EF4-FFF2-40B4-BE49-F238E27FC236}">
                <a16:creationId xmlns:a16="http://schemas.microsoft.com/office/drawing/2014/main" id="{8F5A0145-0180-4BB4-8C3B-E1936B9215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78104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1CA3-E2C6-4018-9121-E10BD6D45965}"/>
              </a:ext>
            </a:extLst>
          </p:cNvPr>
          <p:cNvSpPr>
            <a:spLocks noGrp="1"/>
          </p:cNvSpPr>
          <p:nvPr>
            <p:ph type="title"/>
          </p:nvPr>
        </p:nvSpPr>
        <p:spPr/>
        <p:txBody>
          <a:bodyPr/>
          <a:lstStyle/>
          <a:p>
            <a:r>
              <a:rPr lang="en-US" dirty="0"/>
              <a:t>Success Story (cont.)</a:t>
            </a:r>
          </a:p>
        </p:txBody>
      </p:sp>
      <p:sp>
        <p:nvSpPr>
          <p:cNvPr id="3" name="Text Placeholder 2">
            <a:extLst>
              <a:ext uri="{FF2B5EF4-FFF2-40B4-BE49-F238E27FC236}">
                <a16:creationId xmlns:a16="http://schemas.microsoft.com/office/drawing/2014/main" id="{E825F1F5-326C-43CA-A1AF-0231DAB00333}"/>
              </a:ext>
            </a:extLst>
          </p:cNvPr>
          <p:cNvSpPr>
            <a:spLocks noGrp="1"/>
          </p:cNvSpPr>
          <p:nvPr>
            <p:ph type="body" idx="1"/>
          </p:nvPr>
        </p:nvSpPr>
        <p:spPr/>
        <p:txBody>
          <a:bodyPr/>
          <a:lstStyle/>
          <a:p>
            <a:pPr marL="0" lvl="0" indent="0">
              <a:spcBef>
                <a:spcPts val="0"/>
              </a:spcBef>
              <a:buClr>
                <a:srgbClr val="1B75BC"/>
              </a:buClr>
              <a:buSzPts val="2800"/>
              <a:buNone/>
            </a:pPr>
            <a:r>
              <a:rPr lang="en-US" sz="2800" b="1" dirty="0">
                <a:solidFill>
                  <a:srgbClr val="1B75BC"/>
                </a:solidFill>
              </a:rPr>
              <a:t>Results: </a:t>
            </a:r>
            <a:endParaRPr lang="en-US" dirty="0">
              <a:solidFill>
                <a:srgbClr val="58595B"/>
              </a:solidFill>
            </a:endParaRPr>
          </a:p>
          <a:p>
            <a:pPr marL="342900" lvl="0">
              <a:spcBef>
                <a:spcPts val="480"/>
              </a:spcBef>
              <a:spcAft>
                <a:spcPts val="2400"/>
              </a:spcAft>
              <a:buClr>
                <a:srgbClr val="58595B"/>
              </a:buClr>
              <a:buSzPts val="2400"/>
            </a:pPr>
            <a:r>
              <a:rPr lang="en-US" sz="2400" dirty="0">
                <a:solidFill>
                  <a:srgbClr val="58595B"/>
                </a:solidFill>
              </a:rPr>
              <a:t>At the end of the QI initiative, the Medicaid application approvals increased by 10%. Statewide error rates decreased by 38%.</a:t>
            </a:r>
            <a:endParaRPr lang="en-US" sz="1800" dirty="0">
              <a:solidFill>
                <a:srgbClr val="1B75BC"/>
              </a:solidFill>
            </a:endParaRPr>
          </a:p>
          <a:p>
            <a:pPr marL="0" lvl="0" indent="0">
              <a:spcBef>
                <a:spcPts val="560"/>
              </a:spcBef>
              <a:buClr>
                <a:srgbClr val="1B75BC"/>
              </a:buClr>
              <a:buSzPts val="2800"/>
              <a:buNone/>
            </a:pPr>
            <a:r>
              <a:rPr lang="en-US" sz="2800" b="1" dirty="0">
                <a:solidFill>
                  <a:srgbClr val="1B75BC"/>
                </a:solidFill>
              </a:rPr>
              <a:t>Key points/lessons learned: </a:t>
            </a:r>
            <a:endParaRPr lang="en-US" dirty="0">
              <a:solidFill>
                <a:srgbClr val="58595B"/>
              </a:solidFill>
            </a:endParaRPr>
          </a:p>
          <a:p>
            <a:pPr marL="342900" lvl="0">
              <a:spcBef>
                <a:spcPts val="480"/>
              </a:spcBef>
              <a:buClr>
                <a:srgbClr val="58595B"/>
              </a:buClr>
              <a:buSzPts val="2400"/>
            </a:pPr>
            <a:r>
              <a:rPr lang="en-US" sz="2400" dirty="0">
                <a:solidFill>
                  <a:srgbClr val="58595B"/>
                </a:solidFill>
              </a:rPr>
              <a:t>Small changes can make a big impact</a:t>
            </a:r>
            <a:endParaRPr lang="en-US" dirty="0">
              <a:solidFill>
                <a:srgbClr val="58595B"/>
              </a:solidFill>
            </a:endParaRPr>
          </a:p>
          <a:p>
            <a:pPr marL="342900" lvl="0">
              <a:spcBef>
                <a:spcPts val="480"/>
              </a:spcBef>
              <a:buClr>
                <a:srgbClr val="58595B"/>
              </a:buClr>
              <a:buSzPts val="2400"/>
            </a:pPr>
            <a:r>
              <a:rPr lang="en-US" sz="2400" dirty="0">
                <a:solidFill>
                  <a:srgbClr val="58595B"/>
                </a:solidFill>
              </a:rPr>
              <a:t>Observation and communication are key—disseminating a policy alone likely won’t have the impact you want</a:t>
            </a:r>
            <a:endParaRPr lang="en-US" dirty="0">
              <a:solidFill>
                <a:srgbClr val="58595B"/>
              </a:solidFill>
            </a:endParaRPr>
          </a:p>
          <a:p>
            <a:pPr marL="342900" lvl="0">
              <a:spcBef>
                <a:spcPts val="480"/>
              </a:spcBef>
              <a:buClr>
                <a:srgbClr val="58595B"/>
              </a:buClr>
              <a:buSzPts val="2400"/>
            </a:pPr>
            <a:r>
              <a:rPr lang="en-US" sz="2400" dirty="0">
                <a:solidFill>
                  <a:srgbClr val="58595B"/>
                </a:solidFill>
              </a:rPr>
              <a:t>You don’t always have the answer—involve staff involved in the process</a:t>
            </a:r>
            <a:endParaRPr lang="en-US" dirty="0">
              <a:solidFill>
                <a:srgbClr val="58595B"/>
              </a:solidFill>
            </a:endParaRPr>
          </a:p>
        </p:txBody>
      </p:sp>
      <p:sp>
        <p:nvSpPr>
          <p:cNvPr id="4" name="Slide Number Placeholder 3">
            <a:extLst>
              <a:ext uri="{FF2B5EF4-FFF2-40B4-BE49-F238E27FC236}">
                <a16:creationId xmlns:a16="http://schemas.microsoft.com/office/drawing/2014/main" id="{F8EF7AF4-A5A5-46C8-B54A-694D5ACA59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78356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FC3E-D348-4B83-8DAA-B070EBFB9E73}"/>
              </a:ext>
            </a:extLst>
          </p:cNvPr>
          <p:cNvSpPr>
            <a:spLocks noGrp="1"/>
          </p:cNvSpPr>
          <p:nvPr>
            <p:ph type="title"/>
          </p:nvPr>
        </p:nvSpPr>
        <p:spPr/>
        <p:txBody>
          <a:bodyPr/>
          <a:lstStyle/>
          <a:p>
            <a:r>
              <a:rPr lang="en-US" dirty="0"/>
              <a:t>What other questions do you have?</a:t>
            </a:r>
          </a:p>
        </p:txBody>
      </p:sp>
      <p:sp>
        <p:nvSpPr>
          <p:cNvPr id="3" name="Text Placeholder 2">
            <a:extLst>
              <a:ext uri="{FF2B5EF4-FFF2-40B4-BE49-F238E27FC236}">
                <a16:creationId xmlns:a16="http://schemas.microsoft.com/office/drawing/2014/main" id="{641C1C25-B878-4D40-8A72-A91559730B52}"/>
              </a:ext>
            </a:extLst>
          </p:cNvPr>
          <p:cNvSpPr>
            <a:spLocks noGrp="1"/>
          </p:cNvSpPr>
          <p:nvPr>
            <p:ph type="body" sz="quarter" idx="10"/>
          </p:nvPr>
        </p:nvSpPr>
        <p:spPr/>
        <p:txBody>
          <a:bodyPr/>
          <a:lstStyle/>
          <a:p>
            <a:r>
              <a:rPr lang="en-US" dirty="0"/>
              <a:t>What other issues would you like to discuss?</a:t>
            </a:r>
          </a:p>
        </p:txBody>
      </p:sp>
      <p:sp>
        <p:nvSpPr>
          <p:cNvPr id="4" name="Slide Number Placeholder 3">
            <a:extLst>
              <a:ext uri="{FF2B5EF4-FFF2-40B4-BE49-F238E27FC236}">
                <a16:creationId xmlns:a16="http://schemas.microsoft.com/office/drawing/2014/main" id="{806778D2-9299-4D62-B66D-7CD4B2C688E7}"/>
              </a:ext>
            </a:extLst>
          </p:cNvPr>
          <p:cNvSpPr>
            <a:spLocks noGrp="1"/>
          </p:cNvSpPr>
          <p:nvPr>
            <p:ph type="sldNum" idx="14"/>
          </p:nvPr>
        </p:nvSpPr>
        <p:spPr/>
        <p:txBody>
          <a:bodyPr/>
          <a:lstStyle/>
          <a:p>
            <a:fld id="{00000000-1234-1234-1234-123412341234}" type="slidenum">
              <a:rPr lang="en-US" smtClean="0"/>
              <a:pPr/>
              <a:t>26</a:t>
            </a:fld>
            <a:endParaRPr lang="en-US" dirty="0"/>
          </a:p>
        </p:txBody>
      </p:sp>
    </p:spTree>
    <p:extLst>
      <p:ext uri="{BB962C8B-B14F-4D97-AF65-F5344CB8AC3E}">
        <p14:creationId xmlns:p14="http://schemas.microsoft.com/office/powerpoint/2010/main" val="414574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A5EC-00D6-4094-856D-7DA61C0B77A1}"/>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7FE56A96-1CDE-4128-B068-81E66BF38CF8}"/>
              </a:ext>
            </a:extLst>
          </p:cNvPr>
          <p:cNvSpPr>
            <a:spLocks noGrp="1"/>
          </p:cNvSpPr>
          <p:nvPr>
            <p:ph type="body" sz="quarter" idx="10"/>
          </p:nvPr>
        </p:nvSpPr>
        <p:spPr/>
        <p:txBody>
          <a:bodyPr/>
          <a:lstStyle/>
          <a:p>
            <a:pPr lvl="0">
              <a:buClr>
                <a:srgbClr val="58595B"/>
              </a:buClr>
            </a:pPr>
            <a:r>
              <a:rPr lang="en-US" sz="3200" i="0" dirty="0"/>
              <a:t>Contact:</a:t>
            </a:r>
          </a:p>
          <a:p>
            <a:pPr lvl="0">
              <a:spcBef>
                <a:spcPts val="640"/>
              </a:spcBef>
              <a:buClr>
                <a:srgbClr val="9A5D03"/>
              </a:buClr>
            </a:pPr>
            <a:r>
              <a:rPr lang="en-US" sz="3200" i="0" u="sng" dirty="0">
                <a:solidFill>
                  <a:srgbClr val="9A5D03"/>
                </a:solidFill>
                <a:hlinkClick r:id="rId3">
                  <a:extLst>
                    <a:ext uri="{A12FA001-AC4F-418D-AE19-62706E023703}">
                      <ahyp:hlinkClr xmlns="" xmlns:ahyp="http://schemas.microsoft.com/office/drawing/2018/hyperlinkcolor" val="tx"/>
                    </a:ext>
                  </a:extLst>
                </a:hlinkClick>
              </a:rPr>
              <a:t>fpntc@jsi.com</a:t>
            </a:r>
            <a:endParaRPr lang="en-US" sz="3200" i="0" dirty="0"/>
          </a:p>
        </p:txBody>
      </p:sp>
      <p:sp>
        <p:nvSpPr>
          <p:cNvPr id="4" name="Slide Number Placeholder 3">
            <a:extLst>
              <a:ext uri="{FF2B5EF4-FFF2-40B4-BE49-F238E27FC236}">
                <a16:creationId xmlns:a16="http://schemas.microsoft.com/office/drawing/2014/main" id="{47EFB954-90EC-4032-A15B-9049D0A8F91C}"/>
              </a:ext>
            </a:extLst>
          </p:cNvPr>
          <p:cNvSpPr>
            <a:spLocks noGrp="1"/>
          </p:cNvSpPr>
          <p:nvPr>
            <p:ph type="sldNum" idx="13"/>
          </p:nvPr>
        </p:nvSpPr>
        <p:spPr/>
        <p:txBody>
          <a:bodyPr/>
          <a:lstStyle/>
          <a:p>
            <a:pPr marL="0" lvl="0" indent="0" algn="r" rtl="0">
              <a:spcBef>
                <a:spcPts val="0"/>
              </a:spcBef>
              <a:spcAft>
                <a:spcPts val="0"/>
              </a:spcAft>
              <a:buNone/>
            </a:pPr>
            <a:fld id="{00000000-1234-1234-1234-123412341234}" type="slidenum">
              <a:rPr lang="en-US" smtClean="0">
                <a:solidFill>
                  <a:srgbClr val="757575"/>
                </a:solidFill>
              </a:rPr>
              <a:t>27</a:t>
            </a:fld>
            <a:endParaRPr lang="en-US" dirty="0">
              <a:solidFill>
                <a:srgbClr val="757575"/>
              </a:solidFill>
            </a:endParaRPr>
          </a:p>
        </p:txBody>
      </p:sp>
    </p:spTree>
    <p:extLst>
      <p:ext uri="{BB962C8B-B14F-4D97-AF65-F5344CB8AC3E}">
        <p14:creationId xmlns:p14="http://schemas.microsoft.com/office/powerpoint/2010/main" val="222180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9972-CD74-48FE-8C63-F477B1719923}"/>
              </a:ext>
            </a:extLst>
          </p:cNvPr>
          <p:cNvSpPr>
            <a:spLocks noGrp="1"/>
          </p:cNvSpPr>
          <p:nvPr>
            <p:ph type="title"/>
          </p:nvPr>
        </p:nvSpPr>
        <p:spPr/>
        <p:txBody>
          <a:bodyPr/>
          <a:lstStyle/>
          <a:p>
            <a:r>
              <a:rPr lang="en-US" dirty="0"/>
              <a:t>Financial Management Change Package: </a:t>
            </a:r>
            <a:br>
              <a:rPr lang="en-US" dirty="0"/>
            </a:br>
            <a:r>
              <a:rPr lang="en-US" dirty="0"/>
              <a:t>Best Practice 1</a:t>
            </a:r>
          </a:p>
        </p:txBody>
      </p:sp>
      <p:sp>
        <p:nvSpPr>
          <p:cNvPr id="3" name="Text Placeholder 2">
            <a:extLst>
              <a:ext uri="{FF2B5EF4-FFF2-40B4-BE49-F238E27FC236}">
                <a16:creationId xmlns:a16="http://schemas.microsoft.com/office/drawing/2014/main" id="{9BDE9FA8-21D5-426F-A5D0-A20B6E21F097}"/>
              </a:ext>
            </a:extLst>
          </p:cNvPr>
          <p:cNvSpPr>
            <a:spLocks noGrp="1"/>
          </p:cNvSpPr>
          <p:nvPr>
            <p:ph type="body" sz="quarter" idx="10"/>
          </p:nvPr>
        </p:nvSpPr>
        <p:spPr/>
        <p:txBody>
          <a:bodyPr/>
          <a:lstStyle/>
          <a:p>
            <a:r>
              <a:rPr lang="en-US" dirty="0"/>
              <a:t>Bill the correct payer and optimal amount.</a:t>
            </a:r>
          </a:p>
        </p:txBody>
      </p:sp>
      <p:sp>
        <p:nvSpPr>
          <p:cNvPr id="4" name="Slide Number Placeholder 3">
            <a:extLst>
              <a:ext uri="{FF2B5EF4-FFF2-40B4-BE49-F238E27FC236}">
                <a16:creationId xmlns:a16="http://schemas.microsoft.com/office/drawing/2014/main" id="{CEF09652-62CB-40A7-9DB8-6850049E2D26}"/>
              </a:ext>
            </a:extLst>
          </p:cNvPr>
          <p:cNvSpPr>
            <a:spLocks noGrp="1"/>
          </p:cNvSpPr>
          <p:nvPr>
            <p:ph type="sldNum" idx="14"/>
          </p:nvPr>
        </p:nvSpPr>
        <p:spPr/>
        <p:txBody>
          <a:bodyPr/>
          <a:lstStyle/>
          <a:p>
            <a:fld id="{00000000-1234-1234-1234-123412341234}" type="slidenum">
              <a:rPr lang="en-US" smtClean="0"/>
              <a:pPr/>
              <a:t>3</a:t>
            </a:fld>
            <a:endParaRPr lang="en-US" dirty="0"/>
          </a:p>
        </p:txBody>
      </p:sp>
    </p:spTree>
    <p:extLst>
      <p:ext uri="{BB962C8B-B14F-4D97-AF65-F5344CB8AC3E}">
        <p14:creationId xmlns:p14="http://schemas.microsoft.com/office/powerpoint/2010/main" val="355076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85F4-A536-453B-B260-2956438B797A}"/>
              </a:ext>
            </a:extLst>
          </p:cNvPr>
          <p:cNvSpPr>
            <a:spLocks noGrp="1"/>
          </p:cNvSpPr>
          <p:nvPr>
            <p:ph type="title"/>
          </p:nvPr>
        </p:nvSpPr>
        <p:spPr/>
        <p:txBody>
          <a:bodyPr/>
          <a:lstStyle/>
          <a:p>
            <a:r>
              <a:rPr lang="en-US" dirty="0"/>
              <a:t>Meeting Objectives</a:t>
            </a:r>
          </a:p>
        </p:txBody>
      </p:sp>
      <p:sp>
        <p:nvSpPr>
          <p:cNvPr id="3" name="Text Placeholder 2">
            <a:extLst>
              <a:ext uri="{FF2B5EF4-FFF2-40B4-BE49-F238E27FC236}">
                <a16:creationId xmlns:a16="http://schemas.microsoft.com/office/drawing/2014/main" id="{B27326BD-FA11-45AC-9958-7B33713A1129}"/>
              </a:ext>
            </a:extLst>
          </p:cNvPr>
          <p:cNvSpPr>
            <a:spLocks noGrp="1"/>
          </p:cNvSpPr>
          <p:nvPr>
            <p:ph type="body" sz="quarter" idx="15"/>
          </p:nvPr>
        </p:nvSpPr>
        <p:spPr/>
        <p:txBody>
          <a:bodyPr/>
          <a:lstStyle/>
          <a:p>
            <a:pPr lvl="0">
              <a:buClr>
                <a:srgbClr val="58595B"/>
              </a:buClr>
              <a:buSzPts val="2800"/>
            </a:pPr>
            <a:r>
              <a:rPr lang="en-US" sz="2800" b="1" dirty="0">
                <a:solidFill>
                  <a:srgbClr val="58595B"/>
                </a:solidFill>
              </a:rPr>
              <a:t>By the end of today, you should be able to:</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Describe the importance of billing the correct payer and optimal amount</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Describe challenges related to billing the correct payer and optimal amount </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Describe at least one strategy to bill the correct payer and optimal amount</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Describe one tool available to support front-end practices</a:t>
            </a:r>
            <a:endParaRPr lang="en-US" dirty="0">
              <a:solidFill>
                <a:srgbClr val="58595B"/>
              </a:solidFill>
            </a:endParaRPr>
          </a:p>
        </p:txBody>
      </p:sp>
      <p:sp>
        <p:nvSpPr>
          <p:cNvPr id="4" name="Slide Number Placeholder 3">
            <a:extLst>
              <a:ext uri="{FF2B5EF4-FFF2-40B4-BE49-F238E27FC236}">
                <a16:creationId xmlns:a16="http://schemas.microsoft.com/office/drawing/2014/main" id="{B9E42FBD-5D77-46CB-8414-0C88E7F69D1F}"/>
              </a:ext>
            </a:extLst>
          </p:cNvPr>
          <p:cNvSpPr>
            <a:spLocks noGrp="1"/>
          </p:cNvSpPr>
          <p:nvPr>
            <p:ph type="sldNum" idx="14"/>
          </p:nvPr>
        </p:nvSpPr>
        <p:spPr/>
        <p:txBody>
          <a:bodyPr/>
          <a:lstStyle/>
          <a:p>
            <a:fld id="{00000000-1234-1234-1234-123412341234}" type="slidenum">
              <a:rPr lang="en-US" smtClean="0"/>
              <a:pPr/>
              <a:t>4</a:t>
            </a:fld>
            <a:endParaRPr lang="en-US" dirty="0"/>
          </a:p>
        </p:txBody>
      </p:sp>
    </p:spTree>
    <p:extLst>
      <p:ext uri="{BB962C8B-B14F-4D97-AF65-F5344CB8AC3E}">
        <p14:creationId xmlns:p14="http://schemas.microsoft.com/office/powerpoint/2010/main" val="191113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6814-8D43-4D49-927E-070AD5D0F385}"/>
              </a:ext>
            </a:extLst>
          </p:cNvPr>
          <p:cNvSpPr>
            <a:spLocks noGrp="1"/>
          </p:cNvSpPr>
          <p:nvPr>
            <p:ph type="title"/>
          </p:nvPr>
        </p:nvSpPr>
        <p:spPr/>
        <p:txBody>
          <a:bodyPr/>
          <a:lstStyle/>
          <a:p>
            <a:r>
              <a:rPr lang="en-US" dirty="0"/>
              <a:t>Rationale for Billing the Correct Payer and Optimal Amount</a:t>
            </a:r>
          </a:p>
        </p:txBody>
      </p:sp>
      <p:sp>
        <p:nvSpPr>
          <p:cNvPr id="3" name="Text Placeholder 2">
            <a:extLst>
              <a:ext uri="{FF2B5EF4-FFF2-40B4-BE49-F238E27FC236}">
                <a16:creationId xmlns:a16="http://schemas.microsoft.com/office/drawing/2014/main" id="{232B6EAC-41DC-4E8B-A65C-B68966301770}"/>
              </a:ext>
            </a:extLst>
          </p:cNvPr>
          <p:cNvSpPr>
            <a:spLocks noGrp="1"/>
          </p:cNvSpPr>
          <p:nvPr>
            <p:ph type="body" sz="quarter" idx="15"/>
          </p:nvPr>
        </p:nvSpPr>
        <p:spPr/>
        <p:txBody>
          <a:bodyPr/>
          <a:lstStyle/>
          <a:p>
            <a:pPr lvl="0">
              <a:buClr>
                <a:srgbClr val="1B75BC"/>
              </a:buClr>
            </a:pPr>
            <a:r>
              <a:rPr lang="en-US" b="1" dirty="0">
                <a:solidFill>
                  <a:srgbClr val="1B75BC"/>
                </a:solidFill>
              </a:rPr>
              <a:t>Revenue optimization begins with assuring:</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Correct payer is billed</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Charges are accurate</a:t>
            </a:r>
            <a:endParaRPr lang="en-US" dirty="0">
              <a:solidFill>
                <a:srgbClr val="58595B"/>
              </a:solidFill>
            </a:endParaRPr>
          </a:p>
          <a:p>
            <a:pPr marL="1143000" lvl="2" indent="-228600">
              <a:buClr>
                <a:srgbClr val="662D91"/>
              </a:buClr>
              <a:buFont typeface="Noto Sans Symbols"/>
              <a:buChar char="▪"/>
            </a:pPr>
            <a:r>
              <a:rPr lang="en-US" dirty="0">
                <a:solidFill>
                  <a:srgbClr val="662D91"/>
                </a:solidFill>
              </a:rPr>
              <a:t>Accurate discounting of services</a:t>
            </a:r>
            <a:endParaRPr lang="en-US" dirty="0">
              <a:solidFill>
                <a:srgbClr val="58595B"/>
              </a:solidFill>
            </a:endParaRPr>
          </a:p>
          <a:p>
            <a:pPr marL="1143000" lvl="2" indent="-228600">
              <a:buClr>
                <a:srgbClr val="662D91"/>
              </a:buClr>
              <a:buFont typeface="Noto Sans Symbols"/>
              <a:buChar char="▪"/>
            </a:pPr>
            <a:r>
              <a:rPr lang="en-US" dirty="0">
                <a:solidFill>
                  <a:srgbClr val="662D91"/>
                </a:solidFill>
              </a:rPr>
              <a:t>Accurate coding of services</a:t>
            </a:r>
            <a:endParaRPr lang="en-US" dirty="0">
              <a:solidFill>
                <a:srgbClr val="58595B"/>
              </a:solidFill>
            </a:endParaRPr>
          </a:p>
          <a:p>
            <a:pPr marL="342900" lvl="0" indent="-342900">
              <a:spcBef>
                <a:spcPts val="560"/>
              </a:spcBef>
              <a:buClr>
                <a:srgbClr val="58595B"/>
              </a:buClr>
              <a:buSzPts val="2800"/>
              <a:buFont typeface="Arial"/>
              <a:buChar char="•"/>
            </a:pPr>
            <a:r>
              <a:rPr lang="en-US" sz="2800" dirty="0">
                <a:solidFill>
                  <a:srgbClr val="58595B"/>
                </a:solidFill>
              </a:rPr>
              <a:t>Full charge for services is appropriate</a:t>
            </a:r>
            <a:endParaRPr lang="en-US" dirty="0">
              <a:solidFill>
                <a:srgbClr val="58595B"/>
              </a:solidFill>
            </a:endParaRPr>
          </a:p>
        </p:txBody>
      </p:sp>
      <p:sp>
        <p:nvSpPr>
          <p:cNvPr id="4" name="Slide Number Placeholder 3">
            <a:extLst>
              <a:ext uri="{FF2B5EF4-FFF2-40B4-BE49-F238E27FC236}">
                <a16:creationId xmlns:a16="http://schemas.microsoft.com/office/drawing/2014/main" id="{D227D895-615F-4E11-A63E-477849BBF1F7}"/>
              </a:ext>
            </a:extLst>
          </p:cNvPr>
          <p:cNvSpPr>
            <a:spLocks noGrp="1"/>
          </p:cNvSpPr>
          <p:nvPr>
            <p:ph type="sldNum" idx="14"/>
          </p:nvPr>
        </p:nvSpPr>
        <p:spPr/>
        <p:txBody>
          <a:bodyPr/>
          <a:lstStyle/>
          <a:p>
            <a:fld id="{00000000-1234-1234-1234-123412341234}" type="slidenum">
              <a:rPr lang="en-US" smtClean="0"/>
              <a:pPr/>
              <a:t>5</a:t>
            </a:fld>
            <a:endParaRPr lang="en-US" dirty="0"/>
          </a:p>
        </p:txBody>
      </p:sp>
    </p:spTree>
    <p:extLst>
      <p:ext uri="{BB962C8B-B14F-4D97-AF65-F5344CB8AC3E}">
        <p14:creationId xmlns:p14="http://schemas.microsoft.com/office/powerpoint/2010/main" val="181725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7314-90B9-4991-A1E3-2DC0DF9A9B42}"/>
              </a:ext>
            </a:extLst>
          </p:cNvPr>
          <p:cNvSpPr>
            <a:spLocks noGrp="1"/>
          </p:cNvSpPr>
          <p:nvPr>
            <p:ph type="title"/>
          </p:nvPr>
        </p:nvSpPr>
        <p:spPr/>
        <p:txBody>
          <a:bodyPr/>
          <a:lstStyle/>
          <a:p>
            <a:r>
              <a:rPr lang="en-US" dirty="0"/>
              <a:t>Suggested Performance Indicators </a:t>
            </a:r>
            <a:br>
              <a:rPr lang="en-US" dirty="0"/>
            </a:br>
            <a:r>
              <a:rPr lang="en-US" sz="2800" i="1" dirty="0"/>
              <a:t>to Bill the Correct Payer and Optimal Amount</a:t>
            </a:r>
            <a:endParaRPr lang="en-US" dirty="0"/>
          </a:p>
        </p:txBody>
      </p:sp>
      <p:sp>
        <p:nvSpPr>
          <p:cNvPr id="3" name="Text Placeholder 2">
            <a:extLst>
              <a:ext uri="{FF2B5EF4-FFF2-40B4-BE49-F238E27FC236}">
                <a16:creationId xmlns:a16="http://schemas.microsoft.com/office/drawing/2014/main" id="{20B3DBDF-E422-47FB-9B39-8347F7FF5090}"/>
              </a:ext>
            </a:extLst>
          </p:cNvPr>
          <p:cNvSpPr>
            <a:spLocks noGrp="1"/>
          </p:cNvSpPr>
          <p:nvPr>
            <p:ph type="body" sz="quarter" idx="15"/>
          </p:nvPr>
        </p:nvSpPr>
        <p:spPr/>
        <p:txBody>
          <a:bodyPr/>
          <a:lstStyle/>
          <a:p>
            <a:r>
              <a:rPr lang="en-US" dirty="0"/>
              <a:t>Monthly Charges</a:t>
            </a:r>
          </a:p>
        </p:txBody>
      </p:sp>
      <p:sp>
        <p:nvSpPr>
          <p:cNvPr id="4" name="Text Placeholder 3">
            <a:extLst>
              <a:ext uri="{FF2B5EF4-FFF2-40B4-BE49-F238E27FC236}">
                <a16:creationId xmlns:a16="http://schemas.microsoft.com/office/drawing/2014/main" id="{37EADE60-39EB-43B4-9DE2-31C01D20D125}"/>
              </a:ext>
            </a:extLst>
          </p:cNvPr>
          <p:cNvSpPr>
            <a:spLocks noGrp="1"/>
          </p:cNvSpPr>
          <p:nvPr>
            <p:ph type="body" sz="quarter" idx="16"/>
          </p:nvPr>
        </p:nvSpPr>
        <p:spPr/>
        <p:txBody>
          <a:bodyPr/>
          <a:lstStyle/>
          <a:p>
            <a:pPr marL="171450" lvl="1" indent="-171450">
              <a:lnSpc>
                <a:spcPct val="90000"/>
              </a:lnSpc>
              <a:spcBef>
                <a:spcPts val="0"/>
              </a:spcBef>
              <a:buClr>
                <a:srgbClr val="000000"/>
              </a:buClr>
              <a:buSzPts val="1800"/>
              <a:buFont typeface="Calibri"/>
              <a:buChar char="•"/>
            </a:pPr>
            <a:r>
              <a:rPr lang="en-US" sz="1800" dirty="0">
                <a:solidFill>
                  <a:srgbClr val="000000"/>
                </a:solidFill>
              </a:rPr>
              <a:t>Can be broken out by: </a:t>
            </a:r>
            <a:endParaRPr lang="en-US" sz="1400" dirty="0">
              <a:solidFill>
                <a:srgbClr val="000000"/>
              </a:solidFill>
              <a:latin typeface="Arial"/>
              <a:cs typeface="Arial"/>
              <a:sym typeface="Arial"/>
            </a:endParaRPr>
          </a:p>
          <a:p>
            <a:pPr marL="342900" lvl="2" indent="-171450">
              <a:lnSpc>
                <a:spcPct val="90000"/>
              </a:lnSpc>
              <a:spcBef>
                <a:spcPts val="270"/>
              </a:spcBef>
              <a:buClr>
                <a:srgbClr val="000000"/>
              </a:buClr>
              <a:buSzPts val="1800"/>
              <a:buFont typeface="Calibri"/>
              <a:buChar char="•"/>
            </a:pPr>
            <a:r>
              <a:rPr lang="en-US" sz="1800" dirty="0">
                <a:solidFill>
                  <a:srgbClr val="000000"/>
                </a:solidFill>
              </a:rPr>
              <a:t>Uninsured/self-pay clients</a:t>
            </a:r>
            <a:endParaRPr lang="en-US" sz="1400" dirty="0">
              <a:solidFill>
                <a:srgbClr val="000000"/>
              </a:solidFill>
              <a:latin typeface="Arial"/>
              <a:cs typeface="Arial"/>
              <a:sym typeface="Arial"/>
            </a:endParaRPr>
          </a:p>
          <a:p>
            <a:pPr marL="342900" lvl="2" indent="-171450">
              <a:lnSpc>
                <a:spcPct val="90000"/>
              </a:lnSpc>
              <a:spcBef>
                <a:spcPts val="270"/>
              </a:spcBef>
              <a:buClr>
                <a:srgbClr val="000000"/>
              </a:buClr>
              <a:buSzPts val="1800"/>
              <a:buFont typeface="Calibri"/>
              <a:buChar char="•"/>
            </a:pPr>
            <a:r>
              <a:rPr lang="en-US" sz="1800" dirty="0">
                <a:solidFill>
                  <a:srgbClr val="000000"/>
                </a:solidFill>
              </a:rPr>
              <a:t>Medicaid</a:t>
            </a:r>
            <a:endParaRPr lang="en-US" sz="1400" dirty="0">
              <a:solidFill>
                <a:srgbClr val="000000"/>
              </a:solidFill>
              <a:latin typeface="Arial"/>
              <a:cs typeface="Arial"/>
              <a:sym typeface="Arial"/>
            </a:endParaRPr>
          </a:p>
          <a:p>
            <a:pPr marL="342900" lvl="2" indent="-171450">
              <a:lnSpc>
                <a:spcPct val="90000"/>
              </a:lnSpc>
              <a:spcBef>
                <a:spcPts val="270"/>
              </a:spcBef>
              <a:buClr>
                <a:srgbClr val="000000"/>
              </a:buClr>
              <a:buSzPts val="1800"/>
              <a:buFont typeface="Calibri"/>
              <a:buChar char="•"/>
            </a:pPr>
            <a:r>
              <a:rPr lang="en-US" sz="1800" dirty="0">
                <a:solidFill>
                  <a:srgbClr val="000000"/>
                </a:solidFill>
              </a:rPr>
              <a:t>Private insurance</a:t>
            </a:r>
            <a:endParaRPr lang="en-US" sz="1400" dirty="0">
              <a:solidFill>
                <a:srgbClr val="000000"/>
              </a:solidFill>
              <a:latin typeface="Arial"/>
              <a:cs typeface="Arial"/>
              <a:sym typeface="Arial"/>
            </a:endParaRPr>
          </a:p>
        </p:txBody>
      </p:sp>
      <p:sp>
        <p:nvSpPr>
          <p:cNvPr id="5" name="Text Placeholder 4">
            <a:extLst>
              <a:ext uri="{FF2B5EF4-FFF2-40B4-BE49-F238E27FC236}">
                <a16:creationId xmlns:a16="http://schemas.microsoft.com/office/drawing/2014/main" id="{D831080C-C342-4287-B791-7C6F9E0D8283}"/>
              </a:ext>
            </a:extLst>
          </p:cNvPr>
          <p:cNvSpPr>
            <a:spLocks noGrp="1"/>
          </p:cNvSpPr>
          <p:nvPr>
            <p:ph type="body" sz="quarter" idx="17"/>
          </p:nvPr>
        </p:nvSpPr>
        <p:spPr/>
        <p:txBody>
          <a:bodyPr/>
          <a:lstStyle/>
          <a:p>
            <a:pPr lvl="0">
              <a:buClr>
                <a:srgbClr val="000000"/>
              </a:buClr>
              <a:buSzTx/>
            </a:pPr>
            <a:r>
              <a:rPr lang="en-US" dirty="0"/>
              <a:t>Sub-indicators related to monthly charges</a:t>
            </a:r>
            <a:endParaRPr lang="en-US" sz="1400" b="0" dirty="0">
              <a:solidFill>
                <a:srgbClr val="000000"/>
              </a:solidFill>
              <a:latin typeface="Arial"/>
              <a:cs typeface="Arial"/>
              <a:sym typeface="Arial"/>
            </a:endParaRPr>
          </a:p>
        </p:txBody>
      </p:sp>
      <p:sp>
        <p:nvSpPr>
          <p:cNvPr id="6" name="Text Placeholder 5">
            <a:extLst>
              <a:ext uri="{FF2B5EF4-FFF2-40B4-BE49-F238E27FC236}">
                <a16:creationId xmlns:a16="http://schemas.microsoft.com/office/drawing/2014/main" id="{E334D732-FEEA-4C6A-AE33-A76FFAC39E94}"/>
              </a:ext>
            </a:extLst>
          </p:cNvPr>
          <p:cNvSpPr>
            <a:spLocks noGrp="1"/>
          </p:cNvSpPr>
          <p:nvPr>
            <p:ph type="body" sz="quarter" idx="18"/>
          </p:nvPr>
        </p:nvSpPr>
        <p:spPr/>
        <p:txBody>
          <a:bodyPr/>
          <a:lstStyle/>
          <a:p>
            <a:pPr lvl="0">
              <a:lnSpc>
                <a:spcPct val="90000"/>
              </a:lnSpc>
              <a:buClr>
                <a:srgbClr val="000000"/>
              </a:buClr>
              <a:buSzTx/>
            </a:pPr>
            <a:r>
              <a:rPr lang="en-US" dirty="0">
                <a:solidFill>
                  <a:srgbClr val="000000"/>
                </a:solidFill>
              </a:rPr>
              <a:t>Charge per client</a:t>
            </a:r>
            <a:endParaRPr lang="en-US" sz="1400" dirty="0">
              <a:solidFill>
                <a:srgbClr val="000000"/>
              </a:solidFill>
              <a:latin typeface="Arial"/>
              <a:cs typeface="Arial"/>
              <a:sym typeface="Arial"/>
            </a:endParaRPr>
          </a:p>
        </p:txBody>
      </p:sp>
      <p:sp>
        <p:nvSpPr>
          <p:cNvPr id="7" name="Text Placeholder 6">
            <a:extLst>
              <a:ext uri="{FF2B5EF4-FFF2-40B4-BE49-F238E27FC236}">
                <a16:creationId xmlns:a16="http://schemas.microsoft.com/office/drawing/2014/main" id="{CFC3D483-7FAC-4625-982E-5A0417C85B74}"/>
              </a:ext>
            </a:extLst>
          </p:cNvPr>
          <p:cNvSpPr>
            <a:spLocks noGrp="1"/>
          </p:cNvSpPr>
          <p:nvPr>
            <p:ph type="body" sz="quarter" idx="19"/>
          </p:nvPr>
        </p:nvSpPr>
        <p:spPr/>
        <p:txBody>
          <a:bodyPr/>
          <a:lstStyle/>
          <a:p>
            <a:pPr marL="280988" lvl="1" indent="-280988">
              <a:lnSpc>
                <a:spcPct val="90000"/>
              </a:lnSpc>
              <a:spcBef>
                <a:spcPts val="0"/>
              </a:spcBef>
              <a:buClr>
                <a:srgbClr val="000000"/>
              </a:buClr>
              <a:buSzPts val="1800"/>
              <a:buFont typeface="Calibri"/>
              <a:buChar char="•"/>
            </a:pPr>
            <a:r>
              <a:rPr lang="en-US" sz="1800" dirty="0">
                <a:solidFill>
                  <a:srgbClr val="000000"/>
                </a:solidFill>
              </a:rPr>
              <a:t> Broken out by:</a:t>
            </a:r>
            <a:endParaRPr lang="en-US" sz="1400" dirty="0">
              <a:solidFill>
                <a:srgbClr val="000000"/>
              </a:solidFill>
              <a:latin typeface="Arial"/>
              <a:cs typeface="Arial"/>
              <a:sym typeface="Arial"/>
            </a:endParaRPr>
          </a:p>
          <a:p>
            <a:pPr marL="633413" lvl="2" indent="-176212">
              <a:lnSpc>
                <a:spcPct val="90000"/>
              </a:lnSpc>
              <a:spcBef>
                <a:spcPts val="270"/>
              </a:spcBef>
              <a:buClr>
                <a:srgbClr val="000000"/>
              </a:buClr>
              <a:buSzPts val="1800"/>
              <a:buFont typeface="Calibri"/>
              <a:buChar char="•"/>
            </a:pPr>
            <a:r>
              <a:rPr lang="en-US" sz="1800" dirty="0">
                <a:solidFill>
                  <a:srgbClr val="000000"/>
                </a:solidFill>
              </a:rPr>
              <a:t>Uninsured/self-pay  clients, Medicaid, and private insurance</a:t>
            </a:r>
            <a:endParaRPr lang="en-US" sz="1400" dirty="0">
              <a:solidFill>
                <a:srgbClr val="000000"/>
              </a:solidFill>
              <a:latin typeface="Arial"/>
              <a:cs typeface="Arial"/>
              <a:sym typeface="Arial"/>
            </a:endParaRPr>
          </a:p>
        </p:txBody>
      </p:sp>
      <p:sp>
        <p:nvSpPr>
          <p:cNvPr id="8" name="Text Placeholder 7">
            <a:extLst>
              <a:ext uri="{FF2B5EF4-FFF2-40B4-BE49-F238E27FC236}">
                <a16:creationId xmlns:a16="http://schemas.microsoft.com/office/drawing/2014/main" id="{0D56ADA6-3289-4B91-A8C6-E6C21B7F046A}"/>
              </a:ext>
            </a:extLst>
          </p:cNvPr>
          <p:cNvSpPr>
            <a:spLocks noGrp="1"/>
          </p:cNvSpPr>
          <p:nvPr>
            <p:ph type="body" sz="quarter" idx="20"/>
          </p:nvPr>
        </p:nvSpPr>
        <p:spPr/>
        <p:txBody>
          <a:bodyPr/>
          <a:lstStyle/>
          <a:p>
            <a:pPr lvl="0">
              <a:lnSpc>
                <a:spcPct val="90000"/>
              </a:lnSpc>
              <a:buClr>
                <a:srgbClr val="000000"/>
              </a:buClr>
              <a:buSzTx/>
            </a:pPr>
            <a:r>
              <a:rPr lang="en-US" dirty="0">
                <a:solidFill>
                  <a:srgbClr val="000000"/>
                </a:solidFill>
              </a:rPr>
              <a:t>Client in each discount category</a:t>
            </a:r>
            <a:endParaRPr lang="en-US" sz="1400" dirty="0">
              <a:solidFill>
                <a:srgbClr val="000000"/>
              </a:solidFill>
              <a:latin typeface="Arial"/>
              <a:cs typeface="Arial"/>
              <a:sym typeface="Arial"/>
            </a:endParaRPr>
          </a:p>
        </p:txBody>
      </p:sp>
      <p:sp>
        <p:nvSpPr>
          <p:cNvPr id="9" name="Text Placeholder 8">
            <a:extLst>
              <a:ext uri="{FF2B5EF4-FFF2-40B4-BE49-F238E27FC236}">
                <a16:creationId xmlns:a16="http://schemas.microsoft.com/office/drawing/2014/main" id="{FD0F514E-C4B0-4723-9B9F-92F7E4E08C9F}"/>
              </a:ext>
            </a:extLst>
          </p:cNvPr>
          <p:cNvSpPr>
            <a:spLocks noGrp="1"/>
          </p:cNvSpPr>
          <p:nvPr>
            <p:ph type="body" sz="quarter" idx="21"/>
          </p:nvPr>
        </p:nvSpPr>
        <p:spPr/>
        <p:txBody>
          <a:bodyPr/>
          <a:lstStyle/>
          <a:p>
            <a:pPr marL="339725" lvl="1" indent="-114300">
              <a:lnSpc>
                <a:spcPct val="90000"/>
              </a:lnSpc>
              <a:spcBef>
                <a:spcPts val="0"/>
              </a:spcBef>
              <a:buClr>
                <a:srgbClr val="000000"/>
              </a:buClr>
              <a:buSzPts val="1800"/>
              <a:buFont typeface="Calibri"/>
              <a:buChar char="•"/>
            </a:pPr>
            <a:r>
              <a:rPr lang="en-US" sz="1800" dirty="0">
                <a:solidFill>
                  <a:srgbClr val="000000"/>
                </a:solidFill>
              </a:rPr>
              <a:t> Broken out by:</a:t>
            </a:r>
            <a:endParaRPr lang="en-US" sz="1400" dirty="0">
              <a:solidFill>
                <a:srgbClr val="000000"/>
              </a:solidFill>
              <a:latin typeface="Arial"/>
              <a:cs typeface="Arial"/>
              <a:sym typeface="Arial"/>
            </a:endParaRPr>
          </a:p>
          <a:p>
            <a:pPr marL="457200" lvl="2" indent="-114300">
              <a:lnSpc>
                <a:spcPct val="90000"/>
              </a:lnSpc>
              <a:spcBef>
                <a:spcPts val="270"/>
              </a:spcBef>
              <a:buClr>
                <a:srgbClr val="000000"/>
              </a:buClr>
              <a:buSzPts val="1800"/>
              <a:buFont typeface="Calibri"/>
              <a:buChar char="•"/>
            </a:pPr>
            <a:r>
              <a:rPr lang="en-US" sz="1800" dirty="0">
                <a:solidFill>
                  <a:srgbClr val="000000"/>
                </a:solidFill>
              </a:rPr>
              <a:t> Number and/or percentage</a:t>
            </a:r>
            <a:endParaRPr lang="en-US" sz="1400" dirty="0">
              <a:solidFill>
                <a:srgbClr val="000000"/>
              </a:solidFill>
              <a:latin typeface="Arial"/>
              <a:cs typeface="Arial"/>
              <a:sym typeface="Arial"/>
            </a:endParaRPr>
          </a:p>
        </p:txBody>
      </p:sp>
      <p:sp>
        <p:nvSpPr>
          <p:cNvPr id="10" name="Text Placeholder 9">
            <a:extLst>
              <a:ext uri="{FF2B5EF4-FFF2-40B4-BE49-F238E27FC236}">
                <a16:creationId xmlns:a16="http://schemas.microsoft.com/office/drawing/2014/main" id="{1A778A67-0E2E-48A9-AF28-D26E6982A206}"/>
              </a:ext>
            </a:extLst>
          </p:cNvPr>
          <p:cNvSpPr>
            <a:spLocks noGrp="1"/>
          </p:cNvSpPr>
          <p:nvPr>
            <p:ph type="body" sz="quarter" idx="22"/>
          </p:nvPr>
        </p:nvSpPr>
        <p:spPr/>
        <p:txBody>
          <a:bodyPr/>
          <a:lstStyle/>
          <a:p>
            <a:pPr lvl="0">
              <a:buClr>
                <a:srgbClr val="58595B"/>
              </a:buClr>
              <a:buSzPts val="1600"/>
            </a:pPr>
            <a:r>
              <a:rPr lang="en-US" dirty="0">
                <a:solidFill>
                  <a:srgbClr val="58595B"/>
                </a:solidFill>
              </a:rPr>
              <a:t>Link: </a:t>
            </a:r>
            <a:r>
              <a:rPr lang="en-US" u="sng" dirty="0">
                <a:solidFill>
                  <a:srgbClr val="000000"/>
                </a:solidFill>
                <a:hlinkClick r:id="rId3">
                  <a:extLst>
                    <a:ext uri="{A12FA001-AC4F-418D-AE19-62706E023703}">
                      <ahyp:hlinkClr xmlns="" xmlns:ahyp="http://schemas.microsoft.com/office/drawing/2018/hyperlinkcolor" val="tx"/>
                    </a:ext>
                  </a:extLst>
                </a:hlinkClick>
              </a:rPr>
              <a:t>https://www.fpntc.org/resources/financial-management-performance-report-and-improvement-plan</a:t>
            </a:r>
            <a:r>
              <a:rPr lang="en-US" dirty="0">
                <a:solidFill>
                  <a:srgbClr val="000000"/>
                </a:solidFill>
              </a:rPr>
              <a:t> </a:t>
            </a:r>
            <a:endParaRPr lang="en-US" sz="1400" dirty="0">
              <a:solidFill>
                <a:srgbClr val="000000"/>
              </a:solidFill>
              <a:latin typeface="Arial"/>
              <a:cs typeface="Arial"/>
              <a:sym typeface="Arial"/>
            </a:endParaRPr>
          </a:p>
        </p:txBody>
      </p:sp>
      <p:sp>
        <p:nvSpPr>
          <p:cNvPr id="11" name="Slide Number Placeholder 10">
            <a:extLst>
              <a:ext uri="{FF2B5EF4-FFF2-40B4-BE49-F238E27FC236}">
                <a16:creationId xmlns:a16="http://schemas.microsoft.com/office/drawing/2014/main" id="{FFB58080-03D3-4C8D-AF7A-8E3C3700BC50}"/>
              </a:ext>
            </a:extLst>
          </p:cNvPr>
          <p:cNvSpPr>
            <a:spLocks noGrp="1"/>
          </p:cNvSpPr>
          <p:nvPr>
            <p:ph type="sldNum" idx="14"/>
          </p:nvPr>
        </p:nvSpPr>
        <p:spPr/>
        <p:txBody>
          <a:bodyPr/>
          <a:lstStyle/>
          <a:p>
            <a:fld id="{00000000-1234-1234-1234-123412341234}" type="slidenum">
              <a:rPr lang="en-US" smtClean="0"/>
              <a:pPr/>
              <a:t>6</a:t>
            </a:fld>
            <a:endParaRPr lang="en-US" dirty="0"/>
          </a:p>
        </p:txBody>
      </p:sp>
    </p:spTree>
    <p:extLst>
      <p:ext uri="{BB962C8B-B14F-4D97-AF65-F5344CB8AC3E}">
        <p14:creationId xmlns:p14="http://schemas.microsoft.com/office/powerpoint/2010/main" val="92335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EE65-7EBC-4877-8C83-690B458EC0A4}"/>
              </a:ext>
            </a:extLst>
          </p:cNvPr>
          <p:cNvSpPr>
            <a:spLocks noGrp="1"/>
          </p:cNvSpPr>
          <p:nvPr>
            <p:ph type="title"/>
          </p:nvPr>
        </p:nvSpPr>
        <p:spPr/>
        <p:txBody>
          <a:bodyPr/>
          <a:lstStyle/>
          <a:p>
            <a:r>
              <a:rPr lang="en-US" dirty="0"/>
              <a:t>Suggested Performance Indicators </a:t>
            </a:r>
            <a:br>
              <a:rPr lang="en-US" dirty="0"/>
            </a:br>
            <a:r>
              <a:rPr lang="en-US" sz="2800" i="1" dirty="0"/>
              <a:t>to Bill the Correct Payer and Optimal Amount (cont.)</a:t>
            </a:r>
            <a:endParaRPr lang="en-US" dirty="0"/>
          </a:p>
        </p:txBody>
      </p:sp>
      <p:sp>
        <p:nvSpPr>
          <p:cNvPr id="3" name="Text Placeholder 2">
            <a:extLst>
              <a:ext uri="{FF2B5EF4-FFF2-40B4-BE49-F238E27FC236}">
                <a16:creationId xmlns:a16="http://schemas.microsoft.com/office/drawing/2014/main" id="{E6B96BF6-E508-4886-8D13-DC112EFE524C}"/>
              </a:ext>
            </a:extLst>
          </p:cNvPr>
          <p:cNvSpPr>
            <a:spLocks noGrp="1"/>
          </p:cNvSpPr>
          <p:nvPr>
            <p:ph type="body" sz="quarter" idx="15"/>
          </p:nvPr>
        </p:nvSpPr>
        <p:spPr/>
        <p:txBody>
          <a:bodyPr/>
          <a:lstStyle/>
          <a:p>
            <a:pPr lvl="0">
              <a:lnSpc>
                <a:spcPct val="90000"/>
              </a:lnSpc>
              <a:buClr>
                <a:srgbClr val="000000"/>
              </a:buClr>
              <a:buSzTx/>
            </a:pPr>
            <a:r>
              <a:rPr lang="en-US">
                <a:solidFill>
                  <a:srgbClr val="FFFFFF"/>
                </a:solidFill>
              </a:rPr>
              <a:t>Payer Mix</a:t>
            </a:r>
            <a:endParaRPr lang="en-US" sz="1400" dirty="0">
              <a:solidFill>
                <a:srgbClr val="000000"/>
              </a:solidFill>
              <a:latin typeface="Arial"/>
              <a:cs typeface="Arial"/>
              <a:sym typeface="Arial"/>
            </a:endParaRPr>
          </a:p>
        </p:txBody>
      </p:sp>
      <p:sp>
        <p:nvSpPr>
          <p:cNvPr id="4" name="Text Placeholder 3">
            <a:extLst>
              <a:ext uri="{FF2B5EF4-FFF2-40B4-BE49-F238E27FC236}">
                <a16:creationId xmlns:a16="http://schemas.microsoft.com/office/drawing/2014/main" id="{873789DE-1BD9-4585-A62E-BE2DDBD846B0}"/>
              </a:ext>
            </a:extLst>
          </p:cNvPr>
          <p:cNvSpPr>
            <a:spLocks noGrp="1"/>
          </p:cNvSpPr>
          <p:nvPr>
            <p:ph type="body" sz="quarter" idx="16"/>
          </p:nvPr>
        </p:nvSpPr>
        <p:spPr/>
        <p:txBody>
          <a:bodyPr/>
          <a:lstStyle/>
          <a:p>
            <a:pPr marL="171450" lvl="1" indent="-171450">
              <a:lnSpc>
                <a:spcPct val="90000"/>
              </a:lnSpc>
              <a:spcBef>
                <a:spcPts val="0"/>
              </a:spcBef>
              <a:buClr>
                <a:srgbClr val="000000"/>
              </a:buClr>
              <a:buSzPts val="1800"/>
              <a:buFont typeface="Calibri"/>
              <a:buChar char="•"/>
            </a:pPr>
            <a:r>
              <a:rPr lang="en-US" sz="1800">
                <a:solidFill>
                  <a:srgbClr val="000000"/>
                </a:solidFill>
              </a:rPr>
              <a:t>Can be calculated by: </a:t>
            </a:r>
            <a:endParaRPr lang="en-US" sz="1400">
              <a:solidFill>
                <a:srgbClr val="000000"/>
              </a:solidFill>
              <a:latin typeface="Arial"/>
              <a:cs typeface="Arial"/>
              <a:sym typeface="Arial"/>
            </a:endParaRPr>
          </a:p>
          <a:p>
            <a:pPr marL="342900" lvl="2" indent="-171450">
              <a:lnSpc>
                <a:spcPct val="90000"/>
              </a:lnSpc>
              <a:spcBef>
                <a:spcPts val="270"/>
              </a:spcBef>
              <a:buClr>
                <a:srgbClr val="000000"/>
              </a:buClr>
              <a:buSzPts val="1800"/>
              <a:buFont typeface="Calibri"/>
              <a:buChar char="•"/>
            </a:pPr>
            <a:r>
              <a:rPr lang="en-US" sz="1800">
                <a:solidFill>
                  <a:srgbClr val="000000"/>
                </a:solidFill>
              </a:rPr>
              <a:t>Visits</a:t>
            </a:r>
            <a:endParaRPr lang="en-US" sz="1400">
              <a:solidFill>
                <a:srgbClr val="000000"/>
              </a:solidFill>
              <a:latin typeface="Arial"/>
              <a:cs typeface="Arial"/>
              <a:sym typeface="Arial"/>
            </a:endParaRPr>
          </a:p>
          <a:p>
            <a:pPr marL="342900" lvl="2" indent="-171450">
              <a:lnSpc>
                <a:spcPct val="90000"/>
              </a:lnSpc>
              <a:spcBef>
                <a:spcPts val="270"/>
              </a:spcBef>
              <a:buClr>
                <a:srgbClr val="000000"/>
              </a:buClr>
              <a:buSzPts val="1800"/>
              <a:buFont typeface="Calibri"/>
              <a:buChar char="•"/>
            </a:pPr>
            <a:r>
              <a:rPr lang="en-US" sz="1800">
                <a:solidFill>
                  <a:srgbClr val="000000"/>
                </a:solidFill>
              </a:rPr>
              <a:t>Revenue</a:t>
            </a:r>
            <a:endParaRPr lang="en-US" sz="1400" dirty="0">
              <a:solidFill>
                <a:srgbClr val="000000"/>
              </a:solidFill>
              <a:latin typeface="Arial"/>
              <a:cs typeface="Arial"/>
              <a:sym typeface="Arial"/>
            </a:endParaRPr>
          </a:p>
        </p:txBody>
      </p:sp>
      <p:sp>
        <p:nvSpPr>
          <p:cNvPr id="5" name="Text Placeholder 4">
            <a:extLst>
              <a:ext uri="{FF2B5EF4-FFF2-40B4-BE49-F238E27FC236}">
                <a16:creationId xmlns:a16="http://schemas.microsoft.com/office/drawing/2014/main" id="{8CA94CFA-FD94-409D-B19A-88CB818D8CB7}"/>
              </a:ext>
            </a:extLst>
          </p:cNvPr>
          <p:cNvSpPr>
            <a:spLocks noGrp="1"/>
          </p:cNvSpPr>
          <p:nvPr>
            <p:ph type="body" sz="quarter" idx="17"/>
          </p:nvPr>
        </p:nvSpPr>
        <p:spPr/>
        <p:txBody>
          <a:bodyPr/>
          <a:lstStyle/>
          <a:p>
            <a:pPr lvl="0">
              <a:buClr>
                <a:srgbClr val="1B75BC"/>
              </a:buClr>
              <a:buSzPts val="2400"/>
            </a:pPr>
            <a:r>
              <a:rPr lang="en-US"/>
              <a:t>Sub-indicators related to Payer Mix</a:t>
            </a:r>
            <a:endParaRPr lang="en-US" sz="1400" b="0" dirty="0">
              <a:solidFill>
                <a:srgbClr val="000000"/>
              </a:solidFill>
              <a:latin typeface="Arial"/>
              <a:cs typeface="Arial"/>
              <a:sym typeface="Arial"/>
            </a:endParaRPr>
          </a:p>
        </p:txBody>
      </p:sp>
      <p:sp>
        <p:nvSpPr>
          <p:cNvPr id="6" name="Text Placeholder 5">
            <a:extLst>
              <a:ext uri="{FF2B5EF4-FFF2-40B4-BE49-F238E27FC236}">
                <a16:creationId xmlns:a16="http://schemas.microsoft.com/office/drawing/2014/main" id="{F66BC659-C8CD-4DEC-93F8-4DCB58ABB344}"/>
              </a:ext>
            </a:extLst>
          </p:cNvPr>
          <p:cNvSpPr>
            <a:spLocks noGrp="1"/>
          </p:cNvSpPr>
          <p:nvPr>
            <p:ph type="body" sz="quarter" idx="18"/>
          </p:nvPr>
        </p:nvSpPr>
        <p:spPr/>
        <p:txBody>
          <a:bodyPr/>
          <a:lstStyle/>
          <a:p>
            <a:pPr lvl="0">
              <a:lnSpc>
                <a:spcPct val="90000"/>
              </a:lnSpc>
              <a:buClr>
                <a:srgbClr val="000000"/>
              </a:buClr>
              <a:buSzTx/>
            </a:pPr>
            <a:r>
              <a:rPr lang="en-US">
                <a:solidFill>
                  <a:srgbClr val="000000"/>
                </a:solidFill>
              </a:rPr>
              <a:t>Medicaid applications (submitted)</a:t>
            </a:r>
            <a:endParaRPr lang="en-US" sz="1400" dirty="0">
              <a:solidFill>
                <a:srgbClr val="000000"/>
              </a:solidFill>
              <a:latin typeface="Arial"/>
              <a:cs typeface="Arial"/>
              <a:sym typeface="Arial"/>
            </a:endParaRPr>
          </a:p>
        </p:txBody>
      </p:sp>
      <p:sp>
        <p:nvSpPr>
          <p:cNvPr id="7" name="Text Placeholder 6">
            <a:extLst>
              <a:ext uri="{FF2B5EF4-FFF2-40B4-BE49-F238E27FC236}">
                <a16:creationId xmlns:a16="http://schemas.microsoft.com/office/drawing/2014/main" id="{0EB0E69B-7817-412A-87B2-7BC143E7AE06}"/>
              </a:ext>
            </a:extLst>
          </p:cNvPr>
          <p:cNvSpPr>
            <a:spLocks noGrp="1"/>
          </p:cNvSpPr>
          <p:nvPr>
            <p:ph type="body" sz="quarter" idx="19"/>
          </p:nvPr>
        </p:nvSpPr>
        <p:spPr/>
        <p:txBody>
          <a:bodyPr/>
          <a:lstStyle/>
          <a:p>
            <a:pPr marL="280988" lvl="1" indent="-280988">
              <a:lnSpc>
                <a:spcPct val="90000"/>
              </a:lnSpc>
              <a:spcBef>
                <a:spcPts val="0"/>
              </a:spcBef>
              <a:buClr>
                <a:srgbClr val="000000"/>
              </a:buClr>
              <a:buSzPts val="1800"/>
              <a:buFont typeface="Calibri"/>
              <a:buChar char="•"/>
            </a:pPr>
            <a:r>
              <a:rPr lang="en-US" sz="1800" dirty="0">
                <a:solidFill>
                  <a:srgbClr val="000000"/>
                </a:solidFill>
              </a:rPr>
              <a:t> Broken out by:</a:t>
            </a:r>
            <a:endParaRPr lang="en-US" sz="1400" dirty="0">
              <a:solidFill>
                <a:srgbClr val="000000"/>
              </a:solidFill>
              <a:latin typeface="Arial"/>
              <a:cs typeface="Arial"/>
              <a:sym typeface="Arial"/>
            </a:endParaRPr>
          </a:p>
          <a:p>
            <a:pPr marL="457200" lvl="2" indent="-114300">
              <a:lnSpc>
                <a:spcPct val="90000"/>
              </a:lnSpc>
              <a:spcBef>
                <a:spcPts val="270"/>
              </a:spcBef>
              <a:buClr>
                <a:srgbClr val="000000"/>
              </a:buClr>
              <a:buSzPts val="1800"/>
              <a:buFont typeface="Calibri"/>
              <a:buChar char="•"/>
            </a:pPr>
            <a:r>
              <a:rPr lang="en-US" sz="1800" dirty="0">
                <a:solidFill>
                  <a:srgbClr val="000000"/>
                </a:solidFill>
              </a:rPr>
              <a:t> Number of applications submitted </a:t>
            </a:r>
            <a:endParaRPr lang="en-US" sz="1400" dirty="0">
              <a:solidFill>
                <a:srgbClr val="000000"/>
              </a:solidFill>
              <a:latin typeface="Arial"/>
              <a:cs typeface="Arial"/>
              <a:sym typeface="Arial"/>
            </a:endParaRPr>
          </a:p>
        </p:txBody>
      </p:sp>
      <p:sp>
        <p:nvSpPr>
          <p:cNvPr id="8" name="Text Placeholder 7">
            <a:extLst>
              <a:ext uri="{FF2B5EF4-FFF2-40B4-BE49-F238E27FC236}">
                <a16:creationId xmlns:a16="http://schemas.microsoft.com/office/drawing/2014/main" id="{73C1C492-5A4C-491C-95B5-745383334DFE}"/>
              </a:ext>
            </a:extLst>
          </p:cNvPr>
          <p:cNvSpPr>
            <a:spLocks noGrp="1"/>
          </p:cNvSpPr>
          <p:nvPr>
            <p:ph type="body" sz="quarter" idx="20"/>
          </p:nvPr>
        </p:nvSpPr>
        <p:spPr/>
        <p:txBody>
          <a:bodyPr/>
          <a:lstStyle/>
          <a:p>
            <a:pPr lvl="0">
              <a:lnSpc>
                <a:spcPct val="90000"/>
              </a:lnSpc>
              <a:buClr>
                <a:srgbClr val="000000"/>
              </a:buClr>
              <a:buSzTx/>
            </a:pPr>
            <a:r>
              <a:rPr lang="en-US">
                <a:solidFill>
                  <a:srgbClr val="000000"/>
                </a:solidFill>
              </a:rPr>
              <a:t>Medicaid applications (approved)</a:t>
            </a:r>
            <a:endParaRPr lang="en-US" sz="1400" dirty="0">
              <a:solidFill>
                <a:srgbClr val="000000"/>
              </a:solidFill>
              <a:latin typeface="Arial"/>
              <a:cs typeface="Arial"/>
              <a:sym typeface="Arial"/>
            </a:endParaRPr>
          </a:p>
        </p:txBody>
      </p:sp>
      <p:sp>
        <p:nvSpPr>
          <p:cNvPr id="9" name="Text Placeholder 8">
            <a:extLst>
              <a:ext uri="{FF2B5EF4-FFF2-40B4-BE49-F238E27FC236}">
                <a16:creationId xmlns:a16="http://schemas.microsoft.com/office/drawing/2014/main" id="{7533C1BC-B8E1-416A-B8EC-AE49CD239507}"/>
              </a:ext>
            </a:extLst>
          </p:cNvPr>
          <p:cNvSpPr>
            <a:spLocks noGrp="1"/>
          </p:cNvSpPr>
          <p:nvPr>
            <p:ph type="body" sz="quarter" idx="21"/>
          </p:nvPr>
        </p:nvSpPr>
        <p:spPr/>
        <p:txBody>
          <a:bodyPr/>
          <a:lstStyle/>
          <a:p>
            <a:pPr marL="280988" lvl="1" indent="-114300">
              <a:lnSpc>
                <a:spcPct val="90000"/>
              </a:lnSpc>
              <a:spcBef>
                <a:spcPts val="0"/>
              </a:spcBef>
              <a:buClr>
                <a:srgbClr val="000000"/>
              </a:buClr>
              <a:buSzPts val="1800"/>
              <a:buFont typeface="Calibri"/>
              <a:buChar char="•"/>
            </a:pPr>
            <a:r>
              <a:rPr lang="en-US" sz="1800">
                <a:solidFill>
                  <a:srgbClr val="000000"/>
                </a:solidFill>
              </a:rPr>
              <a:t> Broken out by:</a:t>
            </a:r>
            <a:endParaRPr lang="en-US" sz="1400">
              <a:solidFill>
                <a:srgbClr val="000000"/>
              </a:solidFill>
              <a:latin typeface="Arial"/>
              <a:cs typeface="Arial"/>
              <a:sym typeface="Arial"/>
            </a:endParaRPr>
          </a:p>
          <a:p>
            <a:pPr marL="457200" lvl="2" indent="-114300">
              <a:lnSpc>
                <a:spcPct val="90000"/>
              </a:lnSpc>
              <a:spcBef>
                <a:spcPts val="270"/>
              </a:spcBef>
              <a:buClr>
                <a:srgbClr val="000000"/>
              </a:buClr>
              <a:buSzPts val="1800"/>
              <a:buFont typeface="Calibri"/>
              <a:buChar char="•"/>
            </a:pPr>
            <a:r>
              <a:rPr lang="en-US" sz="1800">
                <a:solidFill>
                  <a:srgbClr val="000000"/>
                </a:solidFill>
              </a:rPr>
              <a:t> Percentage</a:t>
            </a:r>
            <a:endParaRPr lang="en-US" sz="1800" dirty="0">
              <a:solidFill>
                <a:srgbClr val="000000"/>
              </a:solidFill>
            </a:endParaRPr>
          </a:p>
        </p:txBody>
      </p:sp>
      <p:sp>
        <p:nvSpPr>
          <p:cNvPr id="10" name="Slide Number Placeholder 9">
            <a:extLst>
              <a:ext uri="{FF2B5EF4-FFF2-40B4-BE49-F238E27FC236}">
                <a16:creationId xmlns:a16="http://schemas.microsoft.com/office/drawing/2014/main" id="{263991C0-8A86-4FA7-9BD2-0EF19F2A6518}"/>
              </a:ext>
            </a:extLst>
          </p:cNvPr>
          <p:cNvSpPr>
            <a:spLocks noGrp="1"/>
          </p:cNvSpPr>
          <p:nvPr>
            <p:ph type="sldNum" idx="14"/>
          </p:nvPr>
        </p:nvSpPr>
        <p:spPr/>
        <p:txBody>
          <a:bodyPr/>
          <a:lstStyle/>
          <a:p>
            <a:fld id="{00000000-1234-1234-1234-123412341234}" type="slidenum">
              <a:rPr lang="en-US" smtClean="0"/>
              <a:pPr/>
              <a:t>7</a:t>
            </a:fld>
            <a:endParaRPr lang="en-US" dirty="0"/>
          </a:p>
        </p:txBody>
      </p:sp>
    </p:spTree>
    <p:extLst>
      <p:ext uri="{BB962C8B-B14F-4D97-AF65-F5344CB8AC3E}">
        <p14:creationId xmlns:p14="http://schemas.microsoft.com/office/powerpoint/2010/main" val="108241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4233-5F21-488D-9EA1-C36BC3E11953}"/>
              </a:ext>
            </a:extLst>
          </p:cNvPr>
          <p:cNvSpPr>
            <a:spLocks noGrp="1"/>
          </p:cNvSpPr>
          <p:nvPr>
            <p:ph type="title"/>
          </p:nvPr>
        </p:nvSpPr>
        <p:spPr/>
        <p:txBody>
          <a:bodyPr/>
          <a:lstStyle/>
          <a:p>
            <a:r>
              <a:rPr lang="en-US" dirty="0"/>
              <a:t>Payer Mix Impact</a:t>
            </a:r>
          </a:p>
        </p:txBody>
      </p:sp>
      <p:sp>
        <p:nvSpPr>
          <p:cNvPr id="3" name="Text Placeholder 2">
            <a:extLst>
              <a:ext uri="{FF2B5EF4-FFF2-40B4-BE49-F238E27FC236}">
                <a16:creationId xmlns:a16="http://schemas.microsoft.com/office/drawing/2014/main" id="{363FE6C4-F9E5-4589-960E-161D018A8E08}"/>
              </a:ext>
            </a:extLst>
          </p:cNvPr>
          <p:cNvSpPr>
            <a:spLocks noGrp="1"/>
          </p:cNvSpPr>
          <p:nvPr>
            <p:ph type="body" sz="quarter" idx="15"/>
          </p:nvPr>
        </p:nvSpPr>
        <p:spPr>
          <a:xfrm>
            <a:off x="304800" y="1608592"/>
            <a:ext cx="8534399" cy="554038"/>
          </a:xfrm>
        </p:spPr>
        <p:txBody>
          <a:bodyPr/>
          <a:lstStyle/>
          <a:p>
            <a:r>
              <a:rPr lang="en-US" dirty="0">
                <a:solidFill>
                  <a:schemeClr val="dk1"/>
                </a:solidFill>
              </a:rPr>
              <a:t>Grantee  Example, 2015 Data</a:t>
            </a:r>
          </a:p>
        </p:txBody>
      </p:sp>
      <p:graphicFrame>
        <p:nvGraphicFramePr>
          <p:cNvPr id="6" name="Table 6">
            <a:extLst>
              <a:ext uri="{FF2B5EF4-FFF2-40B4-BE49-F238E27FC236}">
                <a16:creationId xmlns:a16="http://schemas.microsoft.com/office/drawing/2014/main" id="{43AA3FF0-05B1-48D3-BF5C-47BF6E30C765}"/>
              </a:ext>
            </a:extLst>
          </p:cNvPr>
          <p:cNvGraphicFramePr>
            <a:graphicFrameLocks noGrp="1"/>
          </p:cNvGraphicFramePr>
          <p:nvPr>
            <p:ph type="tbl" sz="quarter" idx="16"/>
            <p:extLst>
              <p:ext uri="{D42A27DB-BD31-4B8C-83A1-F6EECF244321}">
                <p14:modId xmlns:p14="http://schemas.microsoft.com/office/powerpoint/2010/main" val="1707549864"/>
              </p:ext>
            </p:extLst>
          </p:nvPr>
        </p:nvGraphicFramePr>
        <p:xfrm>
          <a:off x="304798" y="2119312"/>
          <a:ext cx="8534401" cy="3222351"/>
        </p:xfrm>
        <a:graphic>
          <a:graphicData uri="http://schemas.openxmlformats.org/drawingml/2006/table">
            <a:tbl>
              <a:tblPr firstRow="1" bandRow="1">
                <a:tableStyleId>{74E56D47-2676-42C5-A08C-EBF4F6D3B38A}</a:tableStyleId>
              </a:tblPr>
              <a:tblGrid>
                <a:gridCol w="1654886">
                  <a:extLst>
                    <a:ext uri="{9D8B030D-6E8A-4147-A177-3AD203B41FA5}">
                      <a16:colId xmlns:a16="http://schemas.microsoft.com/office/drawing/2014/main" val="1683351326"/>
                    </a:ext>
                  </a:extLst>
                </a:gridCol>
                <a:gridCol w="1742756">
                  <a:extLst>
                    <a:ext uri="{9D8B030D-6E8A-4147-A177-3AD203B41FA5}">
                      <a16:colId xmlns:a16="http://schemas.microsoft.com/office/drawing/2014/main" val="3313690891"/>
                    </a:ext>
                  </a:extLst>
                </a:gridCol>
                <a:gridCol w="1171601">
                  <a:extLst>
                    <a:ext uri="{9D8B030D-6E8A-4147-A177-3AD203B41FA5}">
                      <a16:colId xmlns:a16="http://schemas.microsoft.com/office/drawing/2014/main" val="2095791072"/>
                    </a:ext>
                  </a:extLst>
                </a:gridCol>
                <a:gridCol w="1120358">
                  <a:extLst>
                    <a:ext uri="{9D8B030D-6E8A-4147-A177-3AD203B41FA5}">
                      <a16:colId xmlns:a16="http://schemas.microsoft.com/office/drawing/2014/main" val="1687954542"/>
                    </a:ext>
                  </a:extLst>
                </a:gridCol>
                <a:gridCol w="1524001">
                  <a:extLst>
                    <a:ext uri="{9D8B030D-6E8A-4147-A177-3AD203B41FA5}">
                      <a16:colId xmlns:a16="http://schemas.microsoft.com/office/drawing/2014/main" val="3983578979"/>
                    </a:ext>
                  </a:extLst>
                </a:gridCol>
                <a:gridCol w="1320799">
                  <a:extLst>
                    <a:ext uri="{9D8B030D-6E8A-4147-A177-3AD203B41FA5}">
                      <a16:colId xmlns:a16="http://schemas.microsoft.com/office/drawing/2014/main" val="315539329"/>
                    </a:ext>
                  </a:extLst>
                </a:gridCol>
              </a:tblGrid>
              <a:tr h="97223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cs typeface="Calibri"/>
                          <a:sym typeface="Arial"/>
                        </a:rPr>
                        <a:t>Health Insurance  Coverage </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txBody>
                  <a:tcPr anchor="ctr">
                    <a:solidFill>
                      <a:srgbClr val="A6DDF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cs typeface="Calibri"/>
                          <a:sym typeface="Arial"/>
                        </a:rPr>
                        <a:t>Number of Encounters (Visits)</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txBody>
                  <a:tcPr anchor="ctr">
                    <a:solidFill>
                      <a:srgbClr val="A6DDF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cs typeface="Calibri"/>
                          <a:sym typeface="Arial"/>
                        </a:rPr>
                        <a:t>% of Encounters (Visits)</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txBody>
                  <a:tcPr anchor="ctr">
                    <a:solidFill>
                      <a:srgbClr val="A6DDF3"/>
                    </a:solidFill>
                  </a:tcPr>
                </a:tc>
                <a:tc>
                  <a:txBody>
                    <a:bodyPr/>
                    <a:lstStyle/>
                    <a:p>
                      <a:pPr algn="ctr"/>
                      <a:r>
                        <a:rPr kumimoji="0" lang="en-US" sz="1600" b="0" i="0" u="none" strike="noStrike" kern="0" cap="none" spc="0" normalizeH="0" baseline="0" noProof="0" dirty="0">
                          <a:ln>
                            <a:noFill/>
                          </a:ln>
                          <a:solidFill>
                            <a:srgbClr val="000000"/>
                          </a:solidFill>
                          <a:effectLst/>
                          <a:uLnTx/>
                          <a:uFillTx/>
                          <a:latin typeface="Calibri"/>
                          <a:cs typeface="Calibri"/>
                          <a:sym typeface="Arial"/>
                        </a:rPr>
                        <a:t>Revenue</a:t>
                      </a:r>
                      <a:endParaRPr lang="en-US" dirty="0"/>
                    </a:p>
                  </a:txBody>
                  <a:tcPr anchor="ctr">
                    <a:solidFill>
                      <a:srgbClr val="A6DDF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cs typeface="Calibri"/>
                          <a:sym typeface="Arial"/>
                        </a:rPr>
                        <a:t>Payer as a % of  Total Revenue </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txBody>
                  <a:tcPr anchor="ctr">
                    <a:solidFill>
                      <a:srgbClr val="A6DDF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cs typeface="Calibri"/>
                          <a:sym typeface="Arial"/>
                        </a:rPr>
                        <a:t>Revenue per Encounter (Visit)</a:t>
                      </a: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txBody>
                  <a:tcPr anchor="ctr">
                    <a:solidFill>
                      <a:srgbClr val="A6DDF3"/>
                    </a:solidFill>
                  </a:tcPr>
                </a:tc>
                <a:extLst>
                  <a:ext uri="{0D108BD9-81ED-4DB2-BD59-A6C34878D82A}">
                    <a16:rowId xmlns:a16="http://schemas.microsoft.com/office/drawing/2014/main" val="622853352"/>
                  </a:ext>
                </a:extLst>
              </a:tr>
              <a:tr h="396532">
                <a:tc>
                  <a:txBody>
                    <a:bodyPr/>
                    <a:lstStyle/>
                    <a:p>
                      <a:pPr marL="0" marR="0" lvl="0" indent="0" algn="l" rtl="0">
                        <a:spcBef>
                          <a:spcPts val="0"/>
                        </a:spcBef>
                        <a:spcAft>
                          <a:spcPts val="0"/>
                        </a:spcAft>
                        <a:buNone/>
                      </a:pPr>
                      <a:r>
                        <a:rPr lang="en-US" sz="1600" u="none" strike="noStrike" cap="none" dirty="0"/>
                        <a:t>Medicaid</a:t>
                      </a:r>
                      <a:endParaRPr sz="1600" b="0" i="0" u="none" strike="noStrike" cap="none" dirty="0">
                        <a:solidFill>
                          <a:srgbClr val="000000"/>
                        </a:solidFill>
                        <a:latin typeface="Calibri"/>
                        <a:ea typeface="Calibri"/>
                        <a:cs typeface="Calibri"/>
                        <a:sym typeface="Calibri"/>
                      </a:endParaRPr>
                    </a:p>
                  </a:txBody>
                  <a:tcPr marL="8225" marR="8225" marT="8225" marB="0" anchor="b">
                    <a:solidFill>
                      <a:srgbClr val="E7F1F9"/>
                    </a:solidFill>
                  </a:tcPr>
                </a:tc>
                <a:tc>
                  <a:txBody>
                    <a:bodyPr/>
                    <a:lstStyle/>
                    <a:p>
                      <a:pPr marL="0" marR="0" lvl="0" indent="0" algn="ctr" rtl="0">
                        <a:spcBef>
                          <a:spcPts val="0"/>
                        </a:spcBef>
                        <a:spcAft>
                          <a:spcPts val="0"/>
                        </a:spcAft>
                        <a:buNone/>
                      </a:pPr>
                      <a:r>
                        <a:rPr lang="en-US" sz="1600" u="none" strike="noStrike" cap="none" dirty="0"/>
                        <a:t>98,721</a:t>
                      </a:r>
                      <a:endParaRPr sz="1600" b="0" i="0" u="none" strike="noStrike" cap="none" dirty="0">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dirty="0"/>
                        <a:t>40%</a:t>
                      </a:r>
                      <a:endParaRPr sz="1600" b="0" i="0" u="none" strike="noStrike" cap="none" dirty="0">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a:t>$10,912,653</a:t>
                      </a:r>
                      <a:endParaRPr sz="1600" b="0" i="0" u="none" strike="noStrike" cap="none">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a:t>72%</a:t>
                      </a:r>
                      <a:endParaRPr sz="1600" b="0" i="0" u="none" strike="noStrike" cap="none">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dirty="0"/>
                        <a:t>$111</a:t>
                      </a:r>
                      <a:endParaRPr sz="1600" b="0" i="0" u="none" strike="noStrike" cap="none" dirty="0">
                        <a:solidFill>
                          <a:srgbClr val="000000"/>
                        </a:solidFill>
                        <a:latin typeface="Calibri"/>
                        <a:ea typeface="Calibri"/>
                        <a:cs typeface="Calibri"/>
                        <a:sym typeface="Calibri"/>
                      </a:endParaRPr>
                    </a:p>
                  </a:txBody>
                  <a:tcPr marL="8225" marR="8225" marT="8225" marB="0" anchor="ctr">
                    <a:solidFill>
                      <a:srgbClr val="E7F1F9"/>
                    </a:solidFill>
                  </a:tcPr>
                </a:tc>
                <a:extLst>
                  <a:ext uri="{0D108BD9-81ED-4DB2-BD59-A6C34878D82A}">
                    <a16:rowId xmlns:a16="http://schemas.microsoft.com/office/drawing/2014/main" val="1417508836"/>
                  </a:ext>
                </a:extLst>
              </a:tr>
              <a:tr h="530262">
                <a:tc>
                  <a:txBody>
                    <a:bodyPr/>
                    <a:lstStyle/>
                    <a:p>
                      <a:pPr marL="0" marR="0" lvl="0" indent="0" algn="l" rtl="0">
                        <a:spcBef>
                          <a:spcPts val="0"/>
                        </a:spcBef>
                        <a:spcAft>
                          <a:spcPts val="0"/>
                        </a:spcAft>
                        <a:buNone/>
                      </a:pPr>
                      <a:r>
                        <a:rPr lang="en-US" sz="1600" u="none" strike="noStrike" cap="none" dirty="0"/>
                        <a:t>Private Insurance</a:t>
                      </a:r>
                      <a:endParaRPr sz="1600" b="0" i="0" u="none" strike="noStrike" cap="none" dirty="0">
                        <a:solidFill>
                          <a:srgbClr val="000000"/>
                        </a:solidFill>
                        <a:latin typeface="Calibri"/>
                        <a:ea typeface="Calibri"/>
                        <a:cs typeface="Calibri"/>
                        <a:sym typeface="Calibri"/>
                      </a:endParaRPr>
                    </a:p>
                  </a:txBody>
                  <a:tcPr marL="8225" marR="8225" marT="8225" marB="0" anchor="b"/>
                </a:tc>
                <a:tc>
                  <a:txBody>
                    <a:bodyPr/>
                    <a:lstStyle/>
                    <a:p>
                      <a:pPr marL="0" marR="0" lvl="0" indent="0" algn="ctr" rtl="0">
                        <a:spcBef>
                          <a:spcPts val="0"/>
                        </a:spcBef>
                        <a:spcAft>
                          <a:spcPts val="0"/>
                        </a:spcAft>
                        <a:buNone/>
                      </a:pPr>
                      <a:r>
                        <a:rPr lang="en-US" sz="1600" u="none" strike="noStrike" cap="none" dirty="0"/>
                        <a:t>77,071</a:t>
                      </a:r>
                      <a:endParaRPr sz="1600" b="0" i="0" u="none" strike="noStrike" cap="none" dirty="0">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a:t>31%</a:t>
                      </a:r>
                      <a:endParaRPr sz="1600" b="0" i="0" u="none" strike="noStrike" cap="none">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dirty="0"/>
                        <a:t>$2,904,005</a:t>
                      </a:r>
                      <a:endParaRPr sz="1600" b="0" i="0" u="none" strike="noStrike" cap="none" dirty="0">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dirty="0"/>
                        <a:t>19%</a:t>
                      </a:r>
                      <a:endParaRPr sz="1600" b="0" i="0" u="none" strike="noStrike" cap="none" dirty="0">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dirty="0"/>
                        <a:t>$38</a:t>
                      </a:r>
                      <a:endParaRPr sz="1600" b="0" i="0" u="none" strike="noStrike" cap="none" dirty="0">
                        <a:solidFill>
                          <a:srgbClr val="000000"/>
                        </a:solidFill>
                        <a:latin typeface="Calibri"/>
                        <a:ea typeface="Calibri"/>
                        <a:cs typeface="Calibri"/>
                        <a:sym typeface="Calibri"/>
                      </a:endParaRPr>
                    </a:p>
                  </a:txBody>
                  <a:tcPr marL="8225" marR="8225" marT="8225" marB="0" anchor="ctr"/>
                </a:tc>
                <a:extLst>
                  <a:ext uri="{0D108BD9-81ED-4DB2-BD59-A6C34878D82A}">
                    <a16:rowId xmlns:a16="http://schemas.microsoft.com/office/drawing/2014/main" val="1315424688"/>
                  </a:ext>
                </a:extLst>
              </a:tr>
              <a:tr h="530262">
                <a:tc>
                  <a:txBody>
                    <a:bodyPr/>
                    <a:lstStyle/>
                    <a:p>
                      <a:pPr marL="0" marR="0" lvl="0" indent="0" algn="l" rtl="0">
                        <a:spcBef>
                          <a:spcPts val="0"/>
                        </a:spcBef>
                        <a:spcAft>
                          <a:spcPts val="0"/>
                        </a:spcAft>
                        <a:buNone/>
                      </a:pPr>
                      <a:r>
                        <a:rPr lang="en-US" sz="1600" u="none" strike="noStrike" cap="none"/>
                        <a:t>Uninsured/</a:t>
                      </a:r>
                      <a:endParaRPr/>
                    </a:p>
                    <a:p>
                      <a:pPr marL="0" marR="0" lvl="0" indent="0" algn="l" rtl="0">
                        <a:spcBef>
                          <a:spcPts val="0"/>
                        </a:spcBef>
                        <a:spcAft>
                          <a:spcPts val="0"/>
                        </a:spcAft>
                        <a:buNone/>
                      </a:pPr>
                      <a:r>
                        <a:rPr lang="en-US" sz="1600" u="none" strike="noStrike" cap="none"/>
                        <a:t>Self-Pay</a:t>
                      </a:r>
                      <a:endParaRPr sz="1600" b="0" i="0" u="none" strike="noStrike" cap="none">
                        <a:solidFill>
                          <a:srgbClr val="000000"/>
                        </a:solidFill>
                        <a:latin typeface="Calibri"/>
                        <a:ea typeface="Calibri"/>
                        <a:cs typeface="Calibri"/>
                        <a:sym typeface="Calibri"/>
                      </a:endParaRPr>
                    </a:p>
                  </a:txBody>
                  <a:tcPr marL="8225" marR="8225" marT="8225" marB="0" anchor="b">
                    <a:solidFill>
                      <a:srgbClr val="E7F1F9"/>
                    </a:solidFill>
                  </a:tcPr>
                </a:tc>
                <a:tc>
                  <a:txBody>
                    <a:bodyPr/>
                    <a:lstStyle/>
                    <a:p>
                      <a:pPr marL="0" marR="0" lvl="0" indent="0" algn="ctr" rtl="0">
                        <a:spcBef>
                          <a:spcPts val="0"/>
                        </a:spcBef>
                        <a:spcAft>
                          <a:spcPts val="0"/>
                        </a:spcAft>
                        <a:buNone/>
                      </a:pPr>
                      <a:r>
                        <a:rPr lang="en-US" sz="1600" u="none" strike="noStrike" cap="none" dirty="0"/>
                        <a:t>69,992</a:t>
                      </a:r>
                      <a:endParaRPr sz="1600" b="0" i="0" u="none" strike="noStrike" cap="none" dirty="0">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dirty="0"/>
                        <a:t>28%</a:t>
                      </a:r>
                      <a:endParaRPr sz="1600" b="0" i="0" u="none" strike="noStrike" cap="none" dirty="0">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dirty="0"/>
                        <a:t>$1,432,484</a:t>
                      </a:r>
                      <a:endParaRPr sz="1600" b="0" i="0" u="none" strike="noStrike" cap="none" dirty="0">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dirty="0"/>
                        <a:t>9%</a:t>
                      </a:r>
                      <a:endParaRPr sz="1600" b="0" i="0" u="none" strike="noStrike" cap="none" dirty="0">
                        <a:solidFill>
                          <a:srgbClr val="000000"/>
                        </a:solidFill>
                        <a:latin typeface="Calibri"/>
                        <a:ea typeface="Calibri"/>
                        <a:cs typeface="Calibri"/>
                        <a:sym typeface="Calibri"/>
                      </a:endParaRPr>
                    </a:p>
                  </a:txBody>
                  <a:tcPr marL="8225" marR="8225" marT="8225" marB="0" anchor="ctr">
                    <a:solidFill>
                      <a:srgbClr val="E7F1F9"/>
                    </a:solidFill>
                  </a:tcPr>
                </a:tc>
                <a:tc>
                  <a:txBody>
                    <a:bodyPr/>
                    <a:lstStyle/>
                    <a:p>
                      <a:pPr marL="0" marR="0" lvl="0" indent="0" algn="ctr" rtl="0">
                        <a:spcBef>
                          <a:spcPts val="0"/>
                        </a:spcBef>
                        <a:spcAft>
                          <a:spcPts val="0"/>
                        </a:spcAft>
                        <a:buNone/>
                      </a:pPr>
                      <a:r>
                        <a:rPr lang="en-US" sz="1600" u="none" strike="noStrike" cap="none"/>
                        <a:t>$20</a:t>
                      </a:r>
                      <a:endParaRPr sz="1600" b="0" i="0" u="none" strike="noStrike" cap="none">
                        <a:solidFill>
                          <a:srgbClr val="000000"/>
                        </a:solidFill>
                        <a:latin typeface="Calibri"/>
                        <a:ea typeface="Calibri"/>
                        <a:cs typeface="Calibri"/>
                        <a:sym typeface="Calibri"/>
                      </a:endParaRPr>
                    </a:p>
                  </a:txBody>
                  <a:tcPr marL="8225" marR="8225" marT="8225" marB="0" anchor="ctr">
                    <a:solidFill>
                      <a:srgbClr val="E7F1F9"/>
                    </a:solidFill>
                  </a:tcPr>
                </a:tc>
                <a:extLst>
                  <a:ext uri="{0D108BD9-81ED-4DB2-BD59-A6C34878D82A}">
                    <a16:rowId xmlns:a16="http://schemas.microsoft.com/office/drawing/2014/main" val="745980989"/>
                  </a:ext>
                </a:extLst>
              </a:tr>
              <a:tr h="396532">
                <a:tc>
                  <a:txBody>
                    <a:bodyPr/>
                    <a:lstStyle/>
                    <a:p>
                      <a:pPr marL="0" marR="0" lvl="0" indent="0" algn="l" rtl="0">
                        <a:spcBef>
                          <a:spcPts val="0"/>
                        </a:spcBef>
                        <a:spcAft>
                          <a:spcPts val="0"/>
                        </a:spcAft>
                        <a:buNone/>
                      </a:pPr>
                      <a:r>
                        <a:rPr lang="en-US" sz="1600" u="none" strike="noStrike" cap="none"/>
                        <a:t>Unknown</a:t>
                      </a:r>
                      <a:endParaRPr sz="1600" b="0" i="0" u="none" strike="noStrike" cap="none">
                        <a:solidFill>
                          <a:srgbClr val="000000"/>
                        </a:solidFill>
                        <a:latin typeface="Calibri"/>
                        <a:ea typeface="Calibri"/>
                        <a:cs typeface="Calibri"/>
                        <a:sym typeface="Calibri"/>
                      </a:endParaRPr>
                    </a:p>
                  </a:txBody>
                  <a:tcPr marL="8225" marR="8225" marT="8225" marB="0" anchor="b"/>
                </a:tc>
                <a:tc>
                  <a:txBody>
                    <a:bodyPr/>
                    <a:lstStyle/>
                    <a:p>
                      <a:pPr marL="0" marR="0" lvl="0" indent="0" algn="ctr" rtl="0">
                        <a:spcBef>
                          <a:spcPts val="0"/>
                        </a:spcBef>
                        <a:spcAft>
                          <a:spcPts val="0"/>
                        </a:spcAft>
                        <a:buNone/>
                      </a:pPr>
                      <a:r>
                        <a:rPr lang="en-US" sz="1600" u="none" strike="noStrike" cap="none"/>
                        <a:t>2,992 </a:t>
                      </a:r>
                      <a:endParaRPr sz="1600" b="0" i="0" u="none" strike="noStrike" cap="none">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a:t>1%</a:t>
                      </a:r>
                      <a:endParaRPr sz="1600" b="0" i="0" u="none" strike="noStrike" cap="none">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8225" marR="8225" marT="8225" marB="0" anchor="ctr"/>
                </a:tc>
                <a:tc>
                  <a:txBody>
                    <a:bodyPr/>
                    <a:lstStyle/>
                    <a:p>
                      <a:pPr marL="0" marR="0" lvl="0" indent="0" algn="ctr" rtl="0">
                        <a:spcBef>
                          <a:spcPts val="0"/>
                        </a:spcBef>
                        <a:spcAft>
                          <a:spcPts val="0"/>
                        </a:spcAft>
                        <a:buNone/>
                      </a:pPr>
                      <a:r>
                        <a:rPr lang="en-US" sz="1600" u="none" strike="noStrike" cap="none" dirty="0"/>
                        <a:t> </a:t>
                      </a:r>
                      <a:endParaRPr sz="1600" b="0" i="0" u="none" strike="noStrike" cap="none" dirty="0">
                        <a:solidFill>
                          <a:srgbClr val="000000"/>
                        </a:solidFill>
                        <a:latin typeface="Calibri"/>
                        <a:ea typeface="Calibri"/>
                        <a:cs typeface="Calibri"/>
                        <a:sym typeface="Calibri"/>
                      </a:endParaRPr>
                    </a:p>
                  </a:txBody>
                  <a:tcPr marL="8225" marR="8225" marT="8225" marB="0" anchor="ctr"/>
                </a:tc>
                <a:extLst>
                  <a:ext uri="{0D108BD9-81ED-4DB2-BD59-A6C34878D82A}">
                    <a16:rowId xmlns:a16="http://schemas.microsoft.com/office/drawing/2014/main" val="1063294968"/>
                  </a:ext>
                </a:extLst>
              </a:tr>
              <a:tr h="396532">
                <a:tc>
                  <a:txBody>
                    <a:bodyPr/>
                    <a:lstStyle/>
                    <a:p>
                      <a:pPr marL="0" marR="0" lvl="0" indent="0" algn="l" rtl="0">
                        <a:spcBef>
                          <a:spcPts val="0"/>
                        </a:spcBef>
                        <a:spcAft>
                          <a:spcPts val="0"/>
                        </a:spcAft>
                        <a:buNone/>
                      </a:pPr>
                      <a:r>
                        <a:rPr lang="en-US" sz="1600" b="1" u="none" strike="noStrike" cap="none" dirty="0">
                          <a:solidFill>
                            <a:schemeClr val="lt2"/>
                          </a:solidFill>
                        </a:rPr>
                        <a:t>Total</a:t>
                      </a:r>
                      <a:endParaRPr sz="1600" b="1" i="0" u="none" strike="noStrike" cap="none" dirty="0">
                        <a:solidFill>
                          <a:schemeClr val="lt2"/>
                        </a:solidFill>
                        <a:latin typeface="Calibri"/>
                        <a:ea typeface="Calibri"/>
                        <a:cs typeface="Calibri"/>
                        <a:sym typeface="Calibri"/>
                      </a:endParaRPr>
                    </a:p>
                  </a:txBody>
                  <a:tcPr marL="8225" marR="8225" marT="8225" marB="0" anchor="b">
                    <a:solidFill>
                      <a:srgbClr val="58595B"/>
                    </a:solidFill>
                  </a:tcPr>
                </a:tc>
                <a:tc>
                  <a:txBody>
                    <a:bodyPr/>
                    <a:lstStyle/>
                    <a:p>
                      <a:pPr marL="0" marR="0" lvl="0" indent="0" algn="ctr" rtl="0">
                        <a:spcBef>
                          <a:spcPts val="0"/>
                        </a:spcBef>
                        <a:spcAft>
                          <a:spcPts val="0"/>
                        </a:spcAft>
                        <a:buNone/>
                      </a:pPr>
                      <a:r>
                        <a:rPr lang="en-US" sz="1600" b="1" i="0" u="none" strike="noStrike" cap="none" dirty="0">
                          <a:solidFill>
                            <a:schemeClr val="lt2"/>
                          </a:solidFill>
                          <a:latin typeface="Calibri"/>
                          <a:ea typeface="Calibri"/>
                          <a:cs typeface="Calibri"/>
                          <a:sym typeface="Calibri"/>
                        </a:rPr>
                        <a:t>248,776</a:t>
                      </a:r>
                      <a:endParaRPr b="1" dirty="0"/>
                    </a:p>
                  </a:txBody>
                  <a:tcPr marL="8225" marR="8225" marT="8225" marB="0" anchor="b">
                    <a:solidFill>
                      <a:srgbClr val="58595B"/>
                    </a:solidFill>
                  </a:tcPr>
                </a:tc>
                <a:tc>
                  <a:txBody>
                    <a:bodyPr/>
                    <a:lstStyle/>
                    <a:p>
                      <a:pPr marL="0" marR="0" lvl="0" indent="0" algn="ctr" rtl="0">
                        <a:spcBef>
                          <a:spcPts val="0"/>
                        </a:spcBef>
                        <a:spcAft>
                          <a:spcPts val="0"/>
                        </a:spcAft>
                        <a:buNone/>
                      </a:pPr>
                      <a:r>
                        <a:rPr lang="en-US" sz="1600" b="1" u="none" strike="noStrike" cap="none">
                          <a:solidFill>
                            <a:schemeClr val="lt2"/>
                          </a:solidFill>
                        </a:rPr>
                        <a:t> </a:t>
                      </a:r>
                      <a:endParaRPr sz="1600" b="1" i="0" u="none" strike="noStrike" cap="none">
                        <a:solidFill>
                          <a:schemeClr val="lt2"/>
                        </a:solidFill>
                        <a:latin typeface="Calibri"/>
                        <a:ea typeface="Calibri"/>
                        <a:cs typeface="Calibri"/>
                        <a:sym typeface="Calibri"/>
                      </a:endParaRPr>
                    </a:p>
                  </a:txBody>
                  <a:tcPr marL="8225" marR="8225" marT="8225" marB="0" anchor="b">
                    <a:solidFill>
                      <a:srgbClr val="58595B"/>
                    </a:solidFill>
                  </a:tcPr>
                </a:tc>
                <a:tc>
                  <a:txBody>
                    <a:bodyPr/>
                    <a:lstStyle/>
                    <a:p>
                      <a:pPr marL="0" marR="0" lvl="0" indent="0" algn="ctr" rtl="0">
                        <a:spcBef>
                          <a:spcPts val="0"/>
                        </a:spcBef>
                        <a:spcAft>
                          <a:spcPts val="0"/>
                        </a:spcAft>
                        <a:buNone/>
                      </a:pPr>
                      <a:r>
                        <a:rPr lang="en-US" sz="1600" b="1" u="none" strike="noStrike" cap="none">
                          <a:solidFill>
                            <a:schemeClr val="lt2"/>
                          </a:solidFill>
                        </a:rPr>
                        <a:t>$15,249,142</a:t>
                      </a:r>
                      <a:endParaRPr sz="1600" b="1" i="0" u="none" strike="noStrike" cap="none">
                        <a:solidFill>
                          <a:schemeClr val="lt2"/>
                        </a:solidFill>
                        <a:latin typeface="Calibri"/>
                        <a:ea typeface="Calibri"/>
                        <a:cs typeface="Calibri"/>
                        <a:sym typeface="Calibri"/>
                      </a:endParaRPr>
                    </a:p>
                  </a:txBody>
                  <a:tcPr marL="8225" marR="8225" marT="8225" marB="0" anchor="b">
                    <a:solidFill>
                      <a:srgbClr val="58595B"/>
                    </a:solidFill>
                  </a:tcPr>
                </a:tc>
                <a:tc>
                  <a:txBody>
                    <a:bodyPr/>
                    <a:lstStyle/>
                    <a:p>
                      <a:pPr marL="0" marR="0" lvl="0" indent="0" algn="l" rtl="0">
                        <a:spcBef>
                          <a:spcPts val="0"/>
                        </a:spcBef>
                        <a:spcAft>
                          <a:spcPts val="0"/>
                        </a:spcAft>
                        <a:buNone/>
                      </a:pPr>
                      <a:r>
                        <a:rPr lang="en-US" sz="1600" b="1" u="none" strike="noStrike" cap="none">
                          <a:solidFill>
                            <a:schemeClr val="lt2"/>
                          </a:solidFill>
                        </a:rPr>
                        <a:t> </a:t>
                      </a:r>
                      <a:endParaRPr sz="1600" b="1" i="0" u="none" strike="noStrike" cap="none">
                        <a:solidFill>
                          <a:schemeClr val="lt2"/>
                        </a:solidFill>
                        <a:latin typeface="Calibri"/>
                        <a:ea typeface="Calibri"/>
                        <a:cs typeface="Calibri"/>
                        <a:sym typeface="Calibri"/>
                      </a:endParaRPr>
                    </a:p>
                  </a:txBody>
                  <a:tcPr marL="8225" marR="8225" marT="8225" marB="0" anchor="b">
                    <a:solidFill>
                      <a:srgbClr val="58595B"/>
                    </a:solidFill>
                  </a:tcPr>
                </a:tc>
                <a:tc>
                  <a:txBody>
                    <a:bodyPr/>
                    <a:lstStyle/>
                    <a:p>
                      <a:pPr marL="0" marR="0" lvl="0" indent="0" algn="l" rtl="0">
                        <a:spcBef>
                          <a:spcPts val="0"/>
                        </a:spcBef>
                        <a:spcAft>
                          <a:spcPts val="0"/>
                        </a:spcAft>
                        <a:buNone/>
                      </a:pPr>
                      <a:r>
                        <a:rPr lang="en-US" sz="1600" b="1" u="none" strike="noStrike" cap="none" dirty="0">
                          <a:solidFill>
                            <a:schemeClr val="lt2"/>
                          </a:solidFill>
                        </a:rPr>
                        <a:t> </a:t>
                      </a:r>
                      <a:endParaRPr sz="1600" b="1" i="0" u="none" strike="noStrike" cap="none" dirty="0">
                        <a:solidFill>
                          <a:schemeClr val="lt2"/>
                        </a:solidFill>
                        <a:latin typeface="Calibri"/>
                        <a:ea typeface="Calibri"/>
                        <a:cs typeface="Calibri"/>
                        <a:sym typeface="Calibri"/>
                      </a:endParaRPr>
                    </a:p>
                  </a:txBody>
                  <a:tcPr marL="8225" marR="8225" marT="8225" marB="0" anchor="b">
                    <a:solidFill>
                      <a:srgbClr val="58595B"/>
                    </a:solidFill>
                  </a:tcPr>
                </a:tc>
                <a:extLst>
                  <a:ext uri="{0D108BD9-81ED-4DB2-BD59-A6C34878D82A}">
                    <a16:rowId xmlns:a16="http://schemas.microsoft.com/office/drawing/2014/main" val="1774106569"/>
                  </a:ext>
                </a:extLst>
              </a:tr>
            </a:tbl>
          </a:graphicData>
        </a:graphic>
      </p:graphicFrame>
      <p:sp>
        <p:nvSpPr>
          <p:cNvPr id="5" name="Slide Number Placeholder 4">
            <a:extLst>
              <a:ext uri="{FF2B5EF4-FFF2-40B4-BE49-F238E27FC236}">
                <a16:creationId xmlns:a16="http://schemas.microsoft.com/office/drawing/2014/main" id="{44A5DA4F-D7FF-4E45-8CC6-A0340831DB7A}"/>
              </a:ext>
            </a:extLst>
          </p:cNvPr>
          <p:cNvSpPr>
            <a:spLocks noGrp="1"/>
          </p:cNvSpPr>
          <p:nvPr>
            <p:ph type="sldNum" idx="14"/>
          </p:nvPr>
        </p:nvSpPr>
        <p:spPr/>
        <p:txBody>
          <a:bodyPr/>
          <a:lstStyle/>
          <a:p>
            <a:fld id="{00000000-1234-1234-1234-123412341234}" type="slidenum">
              <a:rPr lang="en-US" smtClean="0"/>
              <a:pPr/>
              <a:t>8</a:t>
            </a:fld>
            <a:endParaRPr lang="en-US" dirty="0"/>
          </a:p>
        </p:txBody>
      </p:sp>
    </p:spTree>
    <p:extLst>
      <p:ext uri="{BB962C8B-B14F-4D97-AF65-F5344CB8AC3E}">
        <p14:creationId xmlns:p14="http://schemas.microsoft.com/office/powerpoint/2010/main" val="396929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87B4-4035-4061-9B0E-8E95303CED29}"/>
              </a:ext>
            </a:extLst>
          </p:cNvPr>
          <p:cNvSpPr>
            <a:spLocks noGrp="1"/>
          </p:cNvSpPr>
          <p:nvPr>
            <p:ph type="title"/>
          </p:nvPr>
        </p:nvSpPr>
        <p:spPr/>
        <p:txBody>
          <a:bodyPr/>
          <a:lstStyle/>
          <a:p>
            <a:r>
              <a:rPr lang="en-US" sz="3600" dirty="0"/>
              <a:t>Accurate Family Size and Income Charges Impact</a:t>
            </a:r>
            <a:endParaRPr lang="en-US" dirty="0"/>
          </a:p>
        </p:txBody>
      </p:sp>
      <p:sp>
        <p:nvSpPr>
          <p:cNvPr id="3" name="Text Placeholder 2">
            <a:extLst>
              <a:ext uri="{FF2B5EF4-FFF2-40B4-BE49-F238E27FC236}">
                <a16:creationId xmlns:a16="http://schemas.microsoft.com/office/drawing/2014/main" id="{4B365BF2-45D1-4749-8C7A-FD230D663455}"/>
              </a:ext>
            </a:extLst>
          </p:cNvPr>
          <p:cNvSpPr>
            <a:spLocks noGrp="1"/>
          </p:cNvSpPr>
          <p:nvPr>
            <p:ph type="body" sz="quarter" idx="15"/>
          </p:nvPr>
        </p:nvSpPr>
        <p:spPr/>
        <p:txBody>
          <a:bodyPr/>
          <a:lstStyle/>
          <a:p>
            <a:pPr lvl="0">
              <a:buClr>
                <a:srgbClr val="000000"/>
              </a:buClr>
              <a:buSzTx/>
            </a:pPr>
            <a:r>
              <a:rPr lang="en-US" dirty="0">
                <a:solidFill>
                  <a:srgbClr val="000000"/>
                </a:solidFill>
                <a:sym typeface="Arial"/>
              </a:rPr>
              <a:t>Example of QI initiative focused on accurate gathering of family size &amp; income for uninsured/self-pay clients</a:t>
            </a:r>
            <a:endParaRPr lang="en-US" dirty="0">
              <a:solidFill>
                <a:srgbClr val="000000"/>
              </a:solidFill>
            </a:endParaRPr>
          </a:p>
        </p:txBody>
      </p:sp>
      <p:sp>
        <p:nvSpPr>
          <p:cNvPr id="4" name="Text Placeholder 3">
            <a:extLst>
              <a:ext uri="{FF2B5EF4-FFF2-40B4-BE49-F238E27FC236}">
                <a16:creationId xmlns:a16="http://schemas.microsoft.com/office/drawing/2014/main" id="{1DD53E51-A665-47BF-A13F-397BE364834B}"/>
              </a:ext>
            </a:extLst>
          </p:cNvPr>
          <p:cNvSpPr>
            <a:spLocks noGrp="1"/>
          </p:cNvSpPr>
          <p:nvPr>
            <p:ph type="body" sz="quarter" idx="16"/>
          </p:nvPr>
        </p:nvSpPr>
        <p:spPr/>
        <p:txBody>
          <a:bodyPr>
            <a:noAutofit/>
          </a:bodyPr>
          <a:lstStyle/>
          <a:p>
            <a:r>
              <a:rPr lang="en-US" dirty="0"/>
              <a:t>Pre QI Initiative.</a:t>
            </a:r>
          </a:p>
          <a:p>
            <a:r>
              <a:rPr lang="en-US" dirty="0"/>
              <a:t>Clients in each discount category:</a:t>
            </a:r>
          </a:p>
          <a:p>
            <a:r>
              <a:rPr lang="en-US" dirty="0"/>
              <a:t>No fee #: 140.</a:t>
            </a:r>
          </a:p>
          <a:p>
            <a:r>
              <a:rPr lang="en-US" dirty="0"/>
              <a:t>No fee %: 93%.</a:t>
            </a:r>
          </a:p>
          <a:p>
            <a:r>
              <a:rPr lang="en-US" dirty="0"/>
              <a:t>25% fee #: 4.</a:t>
            </a:r>
          </a:p>
          <a:p>
            <a:r>
              <a:rPr lang="en-US" dirty="0"/>
              <a:t>25% fee %: 3%.</a:t>
            </a:r>
          </a:p>
          <a:p>
            <a:r>
              <a:rPr lang="en-US" dirty="0"/>
              <a:t>50% fee #: 2.</a:t>
            </a:r>
          </a:p>
          <a:p>
            <a:r>
              <a:rPr lang="en-US" dirty="0"/>
              <a:t>50% fee %: 1%.</a:t>
            </a:r>
          </a:p>
          <a:p>
            <a:r>
              <a:rPr lang="en-US" dirty="0"/>
              <a:t>75% fee #: 2.</a:t>
            </a:r>
          </a:p>
          <a:p>
            <a:r>
              <a:rPr lang="en-US" dirty="0"/>
              <a:t>75% fee %: 1%.</a:t>
            </a:r>
          </a:p>
          <a:p>
            <a:r>
              <a:rPr lang="en-US" dirty="0"/>
              <a:t>100% fee #: 2.</a:t>
            </a:r>
          </a:p>
          <a:p>
            <a:r>
              <a:rPr lang="en-US" dirty="0"/>
              <a:t>100% fee %: 1%.</a:t>
            </a:r>
          </a:p>
          <a:p>
            <a:r>
              <a:rPr lang="en-US" dirty="0"/>
              <a:t>Total Revenue: $550.</a:t>
            </a:r>
          </a:p>
          <a:p>
            <a:r>
              <a:rPr lang="en-US" dirty="0"/>
              <a:t>Post QI Initiative.</a:t>
            </a:r>
          </a:p>
          <a:p>
            <a:r>
              <a:rPr lang="en-US" dirty="0"/>
              <a:t>Clients in each discount category:</a:t>
            </a:r>
          </a:p>
          <a:p>
            <a:r>
              <a:rPr lang="en-US" dirty="0"/>
              <a:t>No fee #: 80.</a:t>
            </a:r>
          </a:p>
          <a:p>
            <a:r>
              <a:rPr lang="en-US" dirty="0"/>
              <a:t>No fee %: 53%.</a:t>
            </a:r>
          </a:p>
          <a:p>
            <a:r>
              <a:rPr lang="en-US" dirty="0"/>
              <a:t>25% fee #: 40.</a:t>
            </a:r>
          </a:p>
          <a:p>
            <a:r>
              <a:rPr lang="en-US" dirty="0"/>
              <a:t>25% fee %: 27%.</a:t>
            </a:r>
          </a:p>
          <a:p>
            <a:r>
              <a:rPr lang="en-US" dirty="0"/>
              <a:t>50% fee #: 15.</a:t>
            </a:r>
          </a:p>
          <a:p>
            <a:r>
              <a:rPr lang="en-US" dirty="0"/>
              <a:t>50% fee %: 10%.</a:t>
            </a:r>
          </a:p>
          <a:p>
            <a:r>
              <a:rPr lang="en-US" dirty="0"/>
              <a:t>75% fee #: 10.</a:t>
            </a:r>
          </a:p>
          <a:p>
            <a:r>
              <a:rPr lang="en-US" dirty="0"/>
              <a:t>75% fee %: 7%.</a:t>
            </a:r>
          </a:p>
          <a:p>
            <a:r>
              <a:rPr lang="en-US" dirty="0"/>
              <a:t>100% fee #: 5.</a:t>
            </a:r>
          </a:p>
          <a:p>
            <a:r>
              <a:rPr lang="en-US" dirty="0"/>
              <a:t>100% fee %: 3%.</a:t>
            </a:r>
          </a:p>
          <a:p>
            <a:r>
              <a:rPr lang="en-US" dirty="0"/>
              <a:t>Total Revenue: $3,000.</a:t>
            </a:r>
          </a:p>
          <a:p>
            <a:r>
              <a:rPr lang="en-US" dirty="0"/>
              <a:t>Monthly Revenue Difference: $2,450.</a:t>
            </a:r>
          </a:p>
          <a:p>
            <a:r>
              <a:rPr lang="en-US" dirty="0"/>
              <a:t>Total clients in both scenarios is 150; full charge for each visit is $100.</a:t>
            </a:r>
          </a:p>
        </p:txBody>
      </p:sp>
      <p:sp>
        <p:nvSpPr>
          <p:cNvPr id="5" name="Slide Number Placeholder 4">
            <a:extLst>
              <a:ext uri="{FF2B5EF4-FFF2-40B4-BE49-F238E27FC236}">
                <a16:creationId xmlns:a16="http://schemas.microsoft.com/office/drawing/2014/main" id="{62BFB0EE-3DA9-4D90-BF53-48ADABFB0EF3}"/>
              </a:ext>
            </a:extLst>
          </p:cNvPr>
          <p:cNvSpPr>
            <a:spLocks noGrp="1"/>
          </p:cNvSpPr>
          <p:nvPr>
            <p:ph type="sldNum" idx="14"/>
          </p:nvPr>
        </p:nvSpPr>
        <p:spPr/>
        <p:txBody>
          <a:bodyPr/>
          <a:lstStyle/>
          <a:p>
            <a:fld id="{00000000-1234-1234-1234-123412341234}" type="slidenum">
              <a:rPr lang="en-US" smtClean="0"/>
              <a:pPr/>
              <a:t>9</a:t>
            </a:fld>
            <a:endParaRPr lang="en-US" dirty="0"/>
          </a:p>
        </p:txBody>
      </p:sp>
    </p:spTree>
    <p:extLst>
      <p:ext uri="{BB962C8B-B14F-4D97-AF65-F5344CB8AC3E}">
        <p14:creationId xmlns:p14="http://schemas.microsoft.com/office/powerpoint/2010/main" val="1534804104"/>
      </p:ext>
    </p:extLst>
  </p:cSld>
  <p:clrMapOvr>
    <a:masterClrMapping/>
  </p:clrMapOvr>
</p:sld>
</file>

<file path=ppt/theme/theme1.xml><?xml version="1.0" encoding="utf-8"?>
<a:theme xmlns:a="http://schemas.openxmlformats.org/drawingml/2006/main" name="Office Theme">
  <a:themeElements>
    <a:clrScheme name="FPNTC Branding">
      <a:dk1>
        <a:srgbClr val="000000"/>
      </a:dk1>
      <a:lt1>
        <a:srgbClr val="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rgbClr val="000000"/>
      </a:dk1>
      <a:lt1>
        <a:srgbClr val="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5525</Words>
  <Application>Microsoft Office PowerPoint</Application>
  <PresentationFormat>On-screen Show (4:3)</PresentationFormat>
  <Paragraphs>536</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Montserrat</vt:lpstr>
      <vt:lpstr>Noto Sans Symbols</vt:lpstr>
      <vt:lpstr>Calibri</vt:lpstr>
      <vt:lpstr>Office Theme</vt:lpstr>
      <vt:lpstr>1_Office Theme</vt:lpstr>
      <vt:lpstr>Bill the Correct Payer and Optimal Amount</vt:lpstr>
      <vt:lpstr>Financial Management Change Package</vt:lpstr>
      <vt:lpstr>Financial Management Change Package:  Best Practice 1</vt:lpstr>
      <vt:lpstr>Meeting Objectives</vt:lpstr>
      <vt:lpstr>Rationale for Billing the Correct Payer and Optimal Amount</vt:lpstr>
      <vt:lpstr>Suggested Performance Indicators  to Bill the Correct Payer and Optimal Amount</vt:lpstr>
      <vt:lpstr>Suggested Performance Indicators  to Bill the Correct Payer and Optimal Amount (cont.)</vt:lpstr>
      <vt:lpstr>Payer Mix Impact</vt:lpstr>
      <vt:lpstr>Accurate Family Size and Income Charges Impact</vt:lpstr>
      <vt:lpstr>Discussion of Challenges</vt:lpstr>
      <vt:lpstr>Discussion of Challenges (cont.)</vt:lpstr>
      <vt:lpstr>Overview of Strategies for Best Practice 1</vt:lpstr>
      <vt:lpstr>Strategies for Policies and Procedures</vt:lpstr>
      <vt:lpstr>Charging the TPP and Confidential Services</vt:lpstr>
      <vt:lpstr>Importance/Value of a Cost Analysis</vt:lpstr>
      <vt:lpstr>Using Cost Analysis Data</vt:lpstr>
      <vt:lpstr>Fee Schedule Example</vt:lpstr>
      <vt:lpstr>Using Cost Analysis Data 2</vt:lpstr>
      <vt:lpstr>Cost Analysis Tools</vt:lpstr>
      <vt:lpstr>Strategies for Front-End Procedures</vt:lpstr>
      <vt:lpstr>Strategies for Providing Training</vt:lpstr>
      <vt:lpstr>Coding Tools</vt:lpstr>
      <vt:lpstr>Case Scenario</vt:lpstr>
      <vt:lpstr>Success Story</vt:lpstr>
      <vt:lpstr>Success Story (cont.)</vt:lpstr>
      <vt:lpstr>What other questions do you have?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the Correct Payer and Optimal Amount</dc:title>
  <dc:creator>OPA;info@fpntc.org</dc:creator>
  <cp:lastModifiedBy>Jessie Daigneault</cp:lastModifiedBy>
  <cp:revision>46</cp:revision>
  <dcterms:created xsi:type="dcterms:W3CDTF">2016-11-10T17:10:50Z</dcterms:created>
  <dcterms:modified xsi:type="dcterms:W3CDTF">2021-12-09T21:36:28Z</dcterms:modified>
</cp:coreProperties>
</file>