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36"/>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yola Briceno, Ana Carolina (OS/OASH)" initials="LBAC(" lastIdx="1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2" autoAdjust="0"/>
    <p:restoredTop sz="60722" autoAdjust="0"/>
  </p:normalViewPr>
  <p:slideViewPr>
    <p:cSldViewPr>
      <p:cViewPr>
        <p:scale>
          <a:sx n="50" d="100"/>
          <a:sy n="50" d="100"/>
        </p:scale>
        <p:origin x="-1056" y="180"/>
      </p:cViewPr>
      <p:guideLst>
        <p:guide orient="horz" pos="2160"/>
        <p:guide pos="2880"/>
      </p:guideLst>
    </p:cSldViewPr>
  </p:slideViewPr>
  <p:notesTextViewPr>
    <p:cViewPr>
      <p:scale>
        <a:sx n="1" d="1"/>
        <a:sy n="1" d="1"/>
      </p:scale>
      <p:origin x="0" y="0"/>
    </p:cViewPr>
  </p:notesTextViewPr>
  <p:sorterViewPr>
    <p:cViewPr>
      <p:scale>
        <a:sx n="100" d="100"/>
        <a:sy n="100" d="100"/>
      </p:scale>
      <p:origin x="0" y="-34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3432F-0EF5-453C-A624-CA75EBA1F8E4}" type="datetimeFigureOut">
              <a:rPr lang="en-US" smtClean="0"/>
              <a:t>12/26/2017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5F7019-4A38-4342-B8BB-62CE2E2E93C1}" type="slidenum">
              <a:rPr lang="en-US" smtClean="0"/>
              <a:t>‹#›</a:t>
            </a:fld>
            <a:endParaRPr lang="en-US"/>
          </a:p>
        </p:txBody>
      </p:sp>
    </p:spTree>
    <p:extLst>
      <p:ext uri="{BB962C8B-B14F-4D97-AF65-F5344CB8AC3E}">
        <p14:creationId xmlns:p14="http://schemas.microsoft.com/office/powerpoint/2010/main" val="391555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baseline="0" dirty="0" smtClean="0"/>
              <a:t>Facilitator Notes</a:t>
            </a:r>
          </a:p>
          <a:p>
            <a:pPr marL="171450" indent="-171450">
              <a:buFont typeface="Arial" panose="020B0604020202020204" pitchFamily="34" charset="0"/>
              <a:buChar char="•"/>
            </a:pPr>
            <a:r>
              <a:rPr lang="en-US" baseline="0" dirty="0" smtClean="0"/>
              <a:t>Today we will be discussing routine assessment of pregnancy intention, and supporting patients through evidence-informed, patient-centered counseling.</a:t>
            </a:r>
          </a:p>
          <a:p>
            <a:pPr marL="171450" indent="-171450">
              <a:buFont typeface="Arial" panose="020B0604020202020204" pitchFamily="34" charset="0"/>
              <a:buChar char="•"/>
            </a:pPr>
            <a:r>
              <a:rPr lang="en-US" baseline="0" dirty="0" smtClean="0"/>
              <a:t>The routine assessment of pregnancy intention helps identify patients who may have unmet contraceptive needs. Evidence-informed counseling helps patients identify the most appropriate contraceptive method for them.</a:t>
            </a:r>
          </a:p>
          <a:p>
            <a:pPr marL="171450" indent="-171450">
              <a:buFont typeface="Arial" panose="020B0604020202020204" pitchFamily="34" charset="0"/>
              <a:buChar char="•"/>
            </a:pPr>
            <a:endParaRPr lang="en-US" i="1" baseline="0" smtClean="0"/>
          </a:p>
          <a:p>
            <a:pPr marL="171450" indent="-171450">
              <a:buFont typeface="Arial" panose="020B0604020202020204" pitchFamily="34" charset="0"/>
              <a:buChar char="•"/>
            </a:pPr>
            <a:endParaRPr lang="en-US" i="1" baseline="0" dirty="0" smtClean="0"/>
          </a:p>
          <a:p>
            <a:pPr marL="0" indent="0">
              <a:buFont typeface="Arial" panose="020B0604020202020204" pitchFamily="34" charset="0"/>
              <a:buNone/>
            </a:pPr>
            <a:r>
              <a:rPr lang="en-US" b="1" i="0" u="sng" baseline="0" dirty="0" smtClean="0"/>
              <a:t>Activity</a:t>
            </a:r>
          </a:p>
          <a:p>
            <a:pPr marL="171450" indent="-171450">
              <a:buFont typeface="Arial" panose="020B0604020202020204" pitchFamily="34" charset="0"/>
              <a:buChar char="•"/>
            </a:pPr>
            <a:r>
              <a:rPr lang="en-US" b="0" i="0" u="none" baseline="0" dirty="0" smtClean="0"/>
              <a:t>Conduct participant and facilitator introductions.</a:t>
            </a:r>
          </a:p>
          <a:p>
            <a:pPr marL="0" indent="0">
              <a:buFontTx/>
              <a:buNone/>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a:t>
            </a:fld>
            <a:endParaRPr lang="en-US" dirty="0"/>
          </a:p>
        </p:txBody>
      </p:sp>
    </p:spTree>
    <p:extLst>
      <p:ext uri="{BB962C8B-B14F-4D97-AF65-F5344CB8AC3E}">
        <p14:creationId xmlns:p14="http://schemas.microsoft.com/office/powerpoint/2010/main" val="18036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smtClean="0"/>
              <a:t>Facilitator Notes</a:t>
            </a:r>
            <a:endParaRPr lang="en-US" b="0" u="none" dirty="0" smtClean="0"/>
          </a:p>
          <a:p>
            <a:pPr marL="171450" indent="-171450">
              <a:buFont typeface="Arial" panose="020B0604020202020204" pitchFamily="34" charset="0"/>
              <a:buChar char="•"/>
            </a:pPr>
            <a:r>
              <a:rPr lang="en-US" b="0" u="none" dirty="0" smtClean="0"/>
              <a:t>Routinely assessing pregnancy intention can be a challenge.</a:t>
            </a:r>
            <a:r>
              <a:rPr lang="en-US" b="0" u="none" baseline="0" dirty="0" smtClean="0"/>
              <a:t> Ensuring all patients are asked about their reproductive intention may require workflow changes and mindset shifts. We know that’s not easy! Let’s discuss what currently makes routine assessment of reproductive intention a challenge. This will help set the foundation as we then move into discussing some strategies for addressing these challenges. </a:t>
            </a:r>
            <a:endParaRPr lang="en-US" b="1" u="sng" dirty="0" smtClean="0"/>
          </a:p>
          <a:p>
            <a:pPr marL="0" indent="0">
              <a:buFont typeface="Arial" panose="020B0604020202020204" pitchFamily="34" charset="0"/>
              <a:buNone/>
            </a:pPr>
            <a:endParaRPr lang="en-US" b="1" u="sng" dirty="0" smtClean="0"/>
          </a:p>
          <a:p>
            <a:pPr marL="0" indent="0">
              <a:buFont typeface="Arial" panose="020B0604020202020204" pitchFamily="34" charset="0"/>
              <a:buNone/>
            </a:pPr>
            <a:r>
              <a:rPr lang="en-US" b="1" u="sng" dirty="0" smtClean="0"/>
              <a:t>Discuss</a:t>
            </a:r>
          </a:p>
          <a:p>
            <a:pPr marL="171450" indent="-171450">
              <a:buFont typeface="Arial" panose="020B0604020202020204" pitchFamily="34" charset="0"/>
              <a:buChar char="•"/>
            </a:pPr>
            <a:r>
              <a:rPr lang="en-US" dirty="0" smtClean="0"/>
              <a:t>Are you routinely (at least annually) assessing pregnancy intention?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How do</a:t>
            </a:r>
            <a:r>
              <a:rPr lang="en-US" baseline="0" dirty="0" smtClean="0"/>
              <a:t> you ensure this is being done r</a:t>
            </a:r>
            <a:r>
              <a:rPr lang="en-US" dirty="0" smtClean="0"/>
              <a:t>egardless of initial reason for visit?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about visits where the patient wasn’t scheduled to see a clinician (e.g., HIV test)?</a:t>
            </a:r>
          </a:p>
          <a:p>
            <a:pPr marL="171450" lvl="0" indent="-171450">
              <a:buFont typeface="Arial" panose="020B0604020202020204" pitchFamily="34" charset="0"/>
              <a:buChar char="•"/>
            </a:pPr>
            <a:r>
              <a:rPr lang="en-US" dirty="0" smtClean="0"/>
              <a:t>How do you ensure this is being done</a:t>
            </a:r>
            <a:r>
              <a:rPr lang="en-US" baseline="0" dirty="0" smtClean="0"/>
              <a:t> for all patients, i</a:t>
            </a:r>
            <a:r>
              <a:rPr lang="en-US" dirty="0" smtClean="0"/>
              <a:t>ncluding</a:t>
            </a:r>
            <a:r>
              <a:rPr lang="en-US" baseline="0" dirty="0" smtClean="0"/>
              <a:t> both m</a:t>
            </a:r>
            <a:r>
              <a:rPr lang="en-US" dirty="0" smtClean="0"/>
              <a:t>ale and female patients, of reproductive age?</a:t>
            </a:r>
          </a:p>
          <a:p>
            <a:pPr marL="171450" indent="-171450">
              <a:buFont typeface="Arial" panose="020B0604020202020204" pitchFamily="34" charset="0"/>
              <a:buChar char="•"/>
            </a:pPr>
            <a:r>
              <a:rPr lang="en-US" dirty="0" smtClean="0"/>
              <a:t>How</a:t>
            </a:r>
            <a:r>
              <a:rPr lang="en-US" baseline="0" dirty="0" smtClean="0"/>
              <a:t> are you currently doing this?</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is currently working well?</a:t>
            </a:r>
          </a:p>
          <a:p>
            <a:pPr marL="628650" lvl="1" indent="-171450">
              <a:buFont typeface="Arial" panose="020B0604020202020204" pitchFamily="34" charset="0"/>
              <a:buChar char="•"/>
            </a:pPr>
            <a:r>
              <a:rPr lang="en-US" dirty="0" smtClean="0"/>
              <a:t>Is</a:t>
            </a:r>
            <a:r>
              <a:rPr lang="en-US" baseline="0" dirty="0" smtClean="0"/>
              <a:t> pregnancy intention a field in your electronic health record?</a:t>
            </a:r>
          </a:p>
          <a:p>
            <a:pPr marL="628650" lvl="1" indent="-171450">
              <a:buFont typeface="Arial" panose="020B0604020202020204" pitchFamily="34" charset="0"/>
              <a:buChar char="•"/>
            </a:pPr>
            <a:r>
              <a:rPr lang="en-US" baseline="0" dirty="0" smtClean="0"/>
              <a:t>Who asks the question? How is the information communicated to the clinician (if needed)?</a:t>
            </a:r>
            <a:endParaRPr lang="en-US" dirty="0" smtClean="0"/>
          </a:p>
          <a:p>
            <a:pPr marL="171450" indent="-171450">
              <a:buFont typeface="Arial" panose="020B0604020202020204" pitchFamily="34" charset="0"/>
              <a:buChar char="•"/>
            </a:pPr>
            <a:r>
              <a:rPr lang="en-US" dirty="0" smtClean="0"/>
              <a:t>What is challenging about routinely</a:t>
            </a:r>
            <a:r>
              <a:rPr lang="en-US" baseline="0" dirty="0" smtClean="0"/>
              <a:t> assessing </a:t>
            </a:r>
            <a:r>
              <a:rPr lang="en-US" dirty="0" smtClean="0"/>
              <a:t>pregnancy intention?</a:t>
            </a:r>
          </a:p>
          <a:p>
            <a:pPr marL="171450" indent="-171450">
              <a:buFont typeface="Arial" panose="020B0604020202020204" pitchFamily="34" charset="0"/>
              <a:buChar char="•"/>
            </a:pPr>
            <a:r>
              <a:rPr lang="en-US" baseline="0" dirty="0" smtClean="0"/>
              <a:t>What changes do you need to make, so that you can assess pregnancy intention more consistently?</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10</a:t>
            </a:fld>
            <a:endParaRPr lang="en-US" dirty="0"/>
          </a:p>
        </p:txBody>
      </p:sp>
    </p:spTree>
    <p:extLst>
      <p:ext uri="{BB962C8B-B14F-4D97-AF65-F5344CB8AC3E}">
        <p14:creationId xmlns:p14="http://schemas.microsoft.com/office/powerpoint/2010/main" val="396100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Let’s now talk about the second part of this best</a:t>
            </a:r>
            <a:r>
              <a:rPr lang="en-US" baseline="0" dirty="0" smtClean="0"/>
              <a:t> practice recommendation: supporting patients through evidence-informed, patient-centered counseling.</a:t>
            </a:r>
            <a:endParaRPr lang="en-US" dirty="0" smtClean="0"/>
          </a:p>
          <a:p>
            <a:pPr marL="171450" indent="-171450">
              <a:buFont typeface="Arial" panose="020B0604020202020204" pitchFamily="34" charset="0"/>
              <a:buChar char="•"/>
            </a:pPr>
            <a:r>
              <a:rPr lang="en-US" dirty="0" smtClean="0"/>
              <a:t>According</a:t>
            </a:r>
            <a:r>
              <a:rPr lang="en-US" baseline="0" dirty="0" smtClean="0"/>
              <a:t> to Providing Quality Family Planning Services: Recommendations of CDC and OPA, i</a:t>
            </a:r>
            <a:r>
              <a:rPr lang="en-US" dirty="0" smtClean="0"/>
              <a:t>f patient wants to prevent pregnancy, providers should counsel using these five principles of quality contraceptive counseling:</a:t>
            </a:r>
          </a:p>
          <a:p>
            <a:pPr marL="685800" lvl="1" indent="-228600">
              <a:buFont typeface="+mj-lt"/>
              <a:buAutoNum type="arabicPeriod"/>
            </a:pPr>
            <a:r>
              <a:rPr lang="en-US" dirty="0" smtClean="0"/>
              <a:t>Establish and maintain rapport with the client. Strategies to achieve these goals include the following:</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making eye contact, and small talk in the exam room</a:t>
            </a:r>
            <a:endParaRPr lang="en-US" dirty="0" smtClean="0"/>
          </a:p>
          <a:p>
            <a:pPr marL="1143000" lvl="2" indent="-228600">
              <a:buFont typeface="Arial" panose="020B0604020202020204" pitchFamily="34" charset="0"/>
              <a:buChar char="•"/>
            </a:pPr>
            <a:r>
              <a:rPr lang="en-US" dirty="0" smtClean="0"/>
              <a:t>using open-ended questions</a:t>
            </a:r>
          </a:p>
          <a:p>
            <a:pPr marL="1143000" lvl="2" indent="-228600">
              <a:buFont typeface="Arial" panose="020B0604020202020204" pitchFamily="34" charset="0"/>
              <a:buChar char="•"/>
            </a:pPr>
            <a:r>
              <a:rPr lang="en-US" dirty="0" smtClean="0"/>
              <a:t>demonstrating expertise, trustworthiness, and accessibility</a:t>
            </a:r>
          </a:p>
          <a:p>
            <a:pPr marL="1143000" lvl="2" indent="-228600">
              <a:buFont typeface="Arial" panose="020B0604020202020204" pitchFamily="34" charset="0"/>
              <a:buChar char="•"/>
            </a:pPr>
            <a:r>
              <a:rPr lang="en-US" dirty="0" smtClean="0"/>
              <a:t>ensuring privacy and confidentiality</a:t>
            </a:r>
          </a:p>
          <a:p>
            <a:pPr marL="1143000" lvl="2" indent="-228600">
              <a:buFont typeface="Arial" panose="020B0604020202020204" pitchFamily="34" charset="0"/>
              <a:buChar char="•"/>
            </a:pPr>
            <a:r>
              <a:rPr lang="en-US" dirty="0" smtClean="0"/>
              <a:t>explaining how personal information will be used</a:t>
            </a:r>
          </a:p>
          <a:p>
            <a:pPr marL="1143000" lvl="2" indent="-228600">
              <a:buFont typeface="Arial" panose="020B0604020202020204" pitchFamily="34" charset="0"/>
              <a:buChar char="•"/>
            </a:pPr>
            <a:r>
              <a:rPr lang="en-US" dirty="0" smtClean="0"/>
              <a:t>encouraging the client to ask questions and share information</a:t>
            </a:r>
          </a:p>
          <a:p>
            <a:pPr marL="1143000" lvl="2" indent="-228600">
              <a:buFont typeface="Arial" panose="020B0604020202020204" pitchFamily="34" charset="0"/>
              <a:buChar char="•"/>
            </a:pPr>
            <a:r>
              <a:rPr lang="en-US" dirty="0" smtClean="0"/>
              <a:t>listening to and observing the client</a:t>
            </a:r>
          </a:p>
          <a:p>
            <a:pPr marL="1143000" lvl="2" indent="-228600">
              <a:buFont typeface="Arial" panose="020B0604020202020204" pitchFamily="34" charset="0"/>
              <a:buChar char="•"/>
            </a:pPr>
            <a:r>
              <a:rPr lang="en-US" dirty="0" smtClean="0"/>
              <a:t>being encouraging and demonstrating empathy and acceptance</a:t>
            </a:r>
          </a:p>
          <a:p>
            <a:pPr marL="685800" lvl="1" indent="-228600">
              <a:buFont typeface="+mj-lt"/>
              <a:buAutoNum type="arabicPeriod"/>
            </a:pPr>
            <a:r>
              <a:rPr lang="en-US" dirty="0" smtClean="0"/>
              <a:t>Obtain clinical and social information from the client—including medical history, pregnancy intention assessment, contraceptive</a:t>
            </a:r>
            <a:r>
              <a:rPr lang="en-US" baseline="0" dirty="0" smtClean="0"/>
              <a:t> experiences and preferences, and sexual health assessment </a:t>
            </a:r>
            <a:endParaRPr lang="en-US" dirty="0" smtClean="0"/>
          </a:p>
          <a:p>
            <a:pPr marL="685800" lvl="1" indent="-228600">
              <a:buFont typeface="+mj-lt"/>
              <a:buAutoNum type="arabicPeriod"/>
            </a:pPr>
            <a:r>
              <a:rPr lang="en-US" dirty="0" smtClean="0"/>
              <a:t>Work with the client interactively to select the most effective and appropriate contraceptive method</a:t>
            </a:r>
          </a:p>
          <a:p>
            <a:pPr marL="685800" lvl="1" indent="-228600">
              <a:buFont typeface="+mj-lt"/>
              <a:buAutoNum type="arabicPeriod"/>
            </a:pPr>
            <a:r>
              <a:rPr lang="en-US" dirty="0" smtClean="0"/>
              <a:t>Conduct a physical assessment related to contraceptive use, when warranted.</a:t>
            </a:r>
            <a:r>
              <a:rPr lang="en-US" baseline="0" dirty="0" smtClean="0"/>
              <a:t> </a:t>
            </a:r>
            <a:r>
              <a:rPr lang="en-US" dirty="0" smtClean="0"/>
              <a:t>Most women will need no or few examinations or laboratory tests before starting a method of contraception. See</a:t>
            </a:r>
            <a:r>
              <a:rPr lang="en-US" baseline="0" dirty="0" smtClean="0"/>
              <a:t> the Selected Practice Recommendations for details.</a:t>
            </a:r>
            <a:endParaRPr lang="en-US" dirty="0" smtClean="0"/>
          </a:p>
          <a:p>
            <a:pPr marL="685800" lvl="1" indent="-228600">
              <a:buFont typeface="+mj-lt"/>
              <a:buAutoNum type="arabicPeriod"/>
            </a:pPr>
            <a:r>
              <a:rPr lang="en-US" dirty="0" smtClean="0"/>
              <a:t>Provide the contraceptive method along with instructions about correct and consistent use and help the client develop a plan for using the selected method and for follow-up. Confirm client understanding.</a:t>
            </a:r>
          </a:p>
          <a:p>
            <a:pPr marL="171450" indent="-171450">
              <a:buFont typeface="Arial" panose="020B0604020202020204" pitchFamily="34" charset="0"/>
              <a:buChar char="•"/>
            </a:pPr>
            <a:r>
              <a:rPr lang="en-US" dirty="0" smtClean="0"/>
              <a:t>We’ll</a:t>
            </a:r>
            <a:r>
              <a:rPr lang="en-US" baseline="0" dirty="0" smtClean="0"/>
              <a:t> explore steps 2 and 3—where the conversation between the client and provider occurs—more in depth now.</a:t>
            </a:r>
          </a:p>
          <a:p>
            <a:pPr marL="171450" indent="-171450">
              <a:buFont typeface="Arial" panose="020B0604020202020204" pitchFamily="34" charset="0"/>
              <a:buChar char="•"/>
            </a:pPr>
            <a:endParaRPr lang="en-US" baseline="0" dirty="0" smtClean="0"/>
          </a:p>
          <a:p>
            <a:endParaRPr lang="en-US" sz="1200" b="1" i="0" u="none" strike="noStrike" kern="1200" baseline="0" dirty="0" smtClean="0">
              <a:solidFill>
                <a:schemeClr val="tx1"/>
              </a:solidFill>
              <a:latin typeface="+mn-lt"/>
              <a:ea typeface="+mn-ea"/>
              <a:cs typeface="+mn-cs"/>
            </a:endParaRPr>
          </a:p>
          <a:p>
            <a:r>
              <a:rPr lang="en-US" sz="1200" b="1" i="0" u="sng" strike="noStrike" kern="1200" baseline="0" dirty="0" smtClean="0">
                <a:solidFill>
                  <a:schemeClr val="tx1"/>
                </a:solidFill>
                <a:latin typeface="+mn-lt"/>
                <a:ea typeface="+mn-ea"/>
                <a:cs typeface="+mn-cs"/>
              </a:rPr>
              <a:t>Sources (for reference)</a:t>
            </a:r>
            <a:endParaRPr lang="en-US" sz="1200" b="0" i="0" u="sng"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Gavin L, </a:t>
            </a:r>
            <a:r>
              <a:rPr lang="en-US" sz="1200" b="0" i="0" u="none" strike="noStrike" kern="1200" baseline="0" dirty="0" err="1" smtClean="0">
                <a:solidFill>
                  <a:schemeClr val="tx1"/>
                </a:solidFill>
                <a:latin typeface="+mn-lt"/>
                <a:ea typeface="+mn-ea"/>
                <a:cs typeface="+mn-cs"/>
              </a:rPr>
              <a:t>Moskosky</a:t>
            </a:r>
            <a:r>
              <a:rPr lang="en-US" sz="1200" b="0" i="0" u="none" strike="noStrike" kern="1200" baseline="0" dirty="0" smtClean="0">
                <a:solidFill>
                  <a:schemeClr val="tx1"/>
                </a:solidFill>
                <a:latin typeface="+mn-lt"/>
                <a:ea typeface="+mn-ea"/>
                <a:cs typeface="+mn-cs"/>
              </a:rPr>
              <a:t> S, Carter M et al. Providing Quality Family Planning Services: Recommendations of CDC and the U.S. Office of Population Affairs. MMWR 2014;63(4)</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Curtis KM, </a:t>
            </a:r>
            <a:r>
              <a:rPr lang="en-US" sz="1200" b="0" i="0" u="none" strike="noStrike" kern="1200" baseline="0" dirty="0" err="1" smtClean="0">
                <a:solidFill>
                  <a:schemeClr val="tx1"/>
                </a:solidFill>
                <a:latin typeface="+mn-lt"/>
                <a:ea typeface="+mn-ea"/>
                <a:cs typeface="+mn-cs"/>
              </a:rPr>
              <a:t>Jatlaoui</a:t>
            </a:r>
            <a:r>
              <a:rPr lang="en-US" sz="1200" b="0" i="0" u="none" strike="noStrike" kern="1200" baseline="0" dirty="0" smtClean="0">
                <a:solidFill>
                  <a:schemeClr val="tx1"/>
                </a:solidFill>
                <a:latin typeface="+mn-lt"/>
                <a:ea typeface="+mn-ea"/>
                <a:cs typeface="+mn-cs"/>
              </a:rPr>
              <a:t> TC, </a:t>
            </a:r>
            <a:r>
              <a:rPr lang="en-US" sz="1200" b="0" i="0" u="none" strike="noStrike" kern="1200" baseline="0" dirty="0" err="1" smtClean="0">
                <a:solidFill>
                  <a:schemeClr val="tx1"/>
                </a:solidFill>
                <a:latin typeface="+mn-lt"/>
                <a:ea typeface="+mn-ea"/>
                <a:cs typeface="+mn-cs"/>
              </a:rPr>
              <a:t>Tepper</a:t>
            </a:r>
            <a:r>
              <a:rPr lang="en-US" sz="1200" b="0" i="0" u="none" strike="noStrike" kern="1200" baseline="0" dirty="0" smtClean="0">
                <a:solidFill>
                  <a:schemeClr val="tx1"/>
                </a:solidFill>
                <a:latin typeface="+mn-lt"/>
                <a:ea typeface="+mn-ea"/>
                <a:cs typeface="+mn-cs"/>
              </a:rPr>
              <a:t> NK, et al. U.S. Selected Practice Recommendations for Contraceptive Use, 2016. MMWR </a:t>
            </a:r>
            <a:r>
              <a:rPr lang="en-US" sz="1200" b="0" i="0" u="none" strike="noStrike" kern="1200" baseline="0" dirty="0" err="1" smtClean="0">
                <a:solidFill>
                  <a:schemeClr val="tx1"/>
                </a:solidFill>
                <a:latin typeface="+mn-lt"/>
                <a:ea typeface="+mn-ea"/>
                <a:cs typeface="+mn-cs"/>
              </a:rPr>
              <a:t>Recomm</a:t>
            </a:r>
            <a:r>
              <a:rPr lang="en-US" sz="1200" b="0" i="0" u="none" strike="noStrike" kern="1200" baseline="0" dirty="0" smtClean="0">
                <a:solidFill>
                  <a:schemeClr val="tx1"/>
                </a:solidFill>
                <a:latin typeface="+mn-lt"/>
                <a:ea typeface="+mn-ea"/>
                <a:cs typeface="+mn-cs"/>
              </a:rPr>
              <a:t> Rep 2016;65(No. RR-4):1–66.</a:t>
            </a:r>
          </a:p>
        </p:txBody>
      </p:sp>
      <p:sp>
        <p:nvSpPr>
          <p:cNvPr id="4" name="Slide Number Placeholder 3"/>
          <p:cNvSpPr>
            <a:spLocks noGrp="1"/>
          </p:cNvSpPr>
          <p:nvPr>
            <p:ph type="sldNum" sz="quarter" idx="10"/>
          </p:nvPr>
        </p:nvSpPr>
        <p:spPr/>
        <p:txBody>
          <a:bodyPr/>
          <a:lstStyle/>
          <a:p>
            <a:fld id="{CC56CD20-609F-4B46-91CB-992C5932DB06}" type="slidenum">
              <a:rPr lang="en-US" smtClean="0"/>
              <a:t>11</a:t>
            </a:fld>
            <a:endParaRPr lang="en-US"/>
          </a:p>
        </p:txBody>
      </p:sp>
    </p:spTree>
    <p:extLst>
      <p:ext uri="{BB962C8B-B14F-4D97-AF65-F5344CB8AC3E}">
        <p14:creationId xmlns:p14="http://schemas.microsoft.com/office/powerpoint/2010/main" val="564938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baseline="0" dirty="0" smtClean="0"/>
              <a:t>There are two categories of counseling that have been traditionally used for contraception. </a:t>
            </a:r>
          </a:p>
          <a:p>
            <a:pPr marL="171450" indent="-171450">
              <a:buFont typeface="Arial" panose="020B0604020202020204" pitchFamily="34" charset="0"/>
              <a:buChar char="•"/>
            </a:pPr>
            <a:r>
              <a:rPr lang="en-US" baseline="0" dirty="0" smtClean="0"/>
              <a:t>With an informed choice approach to counseling, counselors provide patients with information about all methods to ensure that they know about the full range of methods available. This can be time-consuming and overwhelming to patients who receive information but no support in helping them interpret that information in the context of their lives. </a:t>
            </a:r>
          </a:p>
          <a:p>
            <a:pPr marL="171450" lvl="0" indent="-171450">
              <a:buFont typeface="Arial" panose="020B0604020202020204" pitchFamily="34" charset="0"/>
              <a:buChar char="•"/>
            </a:pPr>
            <a:r>
              <a:rPr lang="en-US" baseline="0" dirty="0" smtClean="0"/>
              <a:t>With the foreclosed approach, counselors ask patients, “What method(s) are you interested in?” While more attuned to patient needs, the drawbacks to this approach are: patients may not be aware of all methods, and may not have accurate information about some methods, leading them to be uninterested in them. </a:t>
            </a:r>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12</a:t>
            </a:fld>
            <a:endParaRPr lang="en-US"/>
          </a:p>
        </p:txBody>
      </p:sp>
    </p:spTree>
    <p:extLst>
      <p:ext uri="{BB962C8B-B14F-4D97-AF65-F5344CB8AC3E}">
        <p14:creationId xmlns:p14="http://schemas.microsoft.com/office/powerpoint/2010/main" val="296820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Improving</a:t>
            </a:r>
            <a:r>
              <a:rPr lang="en-US" baseline="0" dirty="0" smtClean="0"/>
              <a:t> on these counseling methods, t</a:t>
            </a:r>
            <a:r>
              <a:rPr lang="en-US" dirty="0" smtClean="0"/>
              <a:t>he</a:t>
            </a:r>
            <a:r>
              <a:rPr lang="en-US" baseline="0" dirty="0" smtClean="0"/>
              <a:t> gold standard approach to contraceptive counseling is a shared decision-making approach.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Using a shared decision-making approach means that patients and providers work together to make health care decisions, although it is still the patient who ultimately decides what is best for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With a shared decision-making approach, patients are considered the expert on themselves.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provider is the expert on contraceptive methods and the medical practice recommendations for using these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Working collaboratively, the conversation draws on best scientific evidence. It also draws on patient values and preferences.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goal is</a:t>
            </a:r>
            <a:r>
              <a:rPr lang="en-US" baseline="0" dirty="0" smtClean="0"/>
              <a:t> t</a:t>
            </a:r>
            <a:r>
              <a:rPr lang="en-US" dirty="0" smtClean="0"/>
              <a:t>o </a:t>
            </a:r>
            <a:r>
              <a:rPr lang="en-US" b="1" dirty="0" smtClean="0"/>
              <a:t>provide patients the support </a:t>
            </a:r>
            <a:r>
              <a:rPr lang="en-US" dirty="0" smtClean="0"/>
              <a:t>they need to make the best decision for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indent="0" algn="l">
              <a:buFont typeface="Arial" panose="020B0604020202020204" pitchFamily="34" charset="0"/>
              <a:buNone/>
            </a:pPr>
            <a:endParaRPr lang="en-US" dirty="0" smtClean="0"/>
          </a:p>
          <a:p>
            <a:pPr marL="0" indent="0" algn="l">
              <a:buFont typeface="Arial" panose="020B0604020202020204" pitchFamily="34" charset="0"/>
              <a:buNone/>
            </a:pPr>
            <a:r>
              <a:rPr lang="en-US" b="1" u="sng" dirty="0" smtClean="0"/>
              <a:t>Source</a:t>
            </a:r>
            <a:r>
              <a:rPr lang="en-US" b="1" u="sng" baseline="0" dirty="0" smtClean="0"/>
              <a:t> (for reference)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2"/>
                </a:solidFill>
                <a:latin typeface="Calibri Light" panose="020F0302020204030204" pitchFamily="34" charset="0"/>
              </a:rPr>
              <a:t>Informed Medical Decisions Foundation: http://www.informedmedicaldecisions.org/what-is-shared-decision-making/</a:t>
            </a:r>
          </a:p>
          <a:p>
            <a:pPr marL="0" indent="0" algn="l">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13</a:t>
            </a:fld>
            <a:endParaRPr lang="en-US"/>
          </a:p>
        </p:txBody>
      </p:sp>
    </p:spTree>
    <p:extLst>
      <p:ext uri="{BB962C8B-B14F-4D97-AF65-F5344CB8AC3E}">
        <p14:creationId xmlns:p14="http://schemas.microsoft.com/office/powerpoint/2010/main" val="37753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Why</a:t>
            </a:r>
            <a:r>
              <a:rPr lang="en-US" baseline="0" dirty="0" smtClean="0"/>
              <a:t> is it important that counseling incorporate and respond to patient preferences? </a:t>
            </a:r>
          </a:p>
          <a:p>
            <a:pPr marL="171450" indent="-171450">
              <a:buFont typeface="Arial" panose="020B0604020202020204" pitchFamily="34" charset="0"/>
              <a:buChar char="•"/>
            </a:pPr>
            <a:r>
              <a:rPr lang="en-US" dirty="0" smtClean="0"/>
              <a:t>There are a lot</a:t>
            </a:r>
            <a:r>
              <a:rPr lang="en-US" baseline="0" dirty="0" smtClean="0"/>
              <a:t> of factors that go into a patient’s choice of a method, and each patient has a different set of priorities. </a:t>
            </a:r>
          </a:p>
          <a:p>
            <a:pPr marL="171450" indent="-171450">
              <a:buFont typeface="Arial" panose="020B0604020202020204" pitchFamily="34" charset="0"/>
              <a:buChar char="•"/>
            </a:pPr>
            <a:r>
              <a:rPr lang="en-US" baseline="0" dirty="0" smtClean="0"/>
              <a:t>Some of the characteristics that patients might consider about a method before deciding which method is best for them, include:  </a:t>
            </a:r>
          </a:p>
          <a:p>
            <a:pPr marL="628650" lvl="1" indent="-171450">
              <a:buFont typeface="Arial" panose="020B0604020202020204" pitchFamily="34" charset="0"/>
              <a:buChar char="•"/>
            </a:pPr>
            <a:r>
              <a:rPr lang="en-US" dirty="0" smtClean="0"/>
              <a:t>Effectiveness</a:t>
            </a:r>
          </a:p>
          <a:p>
            <a:pPr marL="628650" lvl="1" indent="-171450">
              <a:buFont typeface="Arial" panose="020B0604020202020204" pitchFamily="34" charset="0"/>
              <a:buChar char="•"/>
            </a:pPr>
            <a:r>
              <a:rPr lang="en-US" dirty="0" smtClean="0"/>
              <a:t>Safety</a:t>
            </a:r>
          </a:p>
          <a:p>
            <a:pPr marL="628650" lvl="1" indent="-171450">
              <a:buFont typeface="Arial" panose="020B0604020202020204" pitchFamily="34" charset="0"/>
              <a:buChar char="•"/>
            </a:pPr>
            <a:r>
              <a:rPr lang="en-US" dirty="0" smtClean="0"/>
              <a:t>Ease of use</a:t>
            </a:r>
          </a:p>
          <a:p>
            <a:pPr marL="628650" lvl="1" indent="-171450">
              <a:buFont typeface="Arial" panose="020B0604020202020204" pitchFamily="34" charset="0"/>
              <a:buChar char="•"/>
            </a:pPr>
            <a:r>
              <a:rPr lang="en-US" dirty="0" smtClean="0"/>
              <a:t>How to remember how to use it</a:t>
            </a:r>
          </a:p>
          <a:p>
            <a:pPr marL="628650" lvl="1" indent="-171450">
              <a:buFont typeface="Arial" panose="020B0604020202020204" pitchFamily="34" charset="0"/>
              <a:buChar char="•"/>
            </a:pPr>
            <a:r>
              <a:rPr lang="en-US" dirty="0" smtClean="0"/>
              <a:t>How it</a:t>
            </a:r>
            <a:r>
              <a:rPr lang="en-US" baseline="0" dirty="0" smtClean="0"/>
              <a:t> works</a:t>
            </a:r>
            <a:endParaRPr lang="en-US" dirty="0" smtClean="0"/>
          </a:p>
          <a:p>
            <a:pPr marL="628650" lvl="1" indent="-171450">
              <a:buFont typeface="Arial" panose="020B0604020202020204" pitchFamily="34" charset="0"/>
              <a:buChar char="•"/>
            </a:pPr>
            <a:r>
              <a:rPr lang="en-US" dirty="0" smtClean="0"/>
              <a:t>How long it lasts</a:t>
            </a:r>
          </a:p>
          <a:p>
            <a:pPr marL="628650" lvl="1" indent="-171450">
              <a:buFont typeface="Arial" panose="020B0604020202020204" pitchFamily="34" charset="0"/>
              <a:buChar char="•"/>
            </a:pPr>
            <a:r>
              <a:rPr lang="en-US" dirty="0" smtClean="0"/>
              <a:t>Possible side effects</a:t>
            </a:r>
          </a:p>
          <a:p>
            <a:pPr marL="628650" lvl="1" indent="-171450">
              <a:buFont typeface="Arial" panose="020B0604020202020204" pitchFamily="34" charset="0"/>
              <a:buChar char="•"/>
            </a:pPr>
            <a:r>
              <a:rPr lang="en-US" dirty="0" smtClean="0"/>
              <a:t>Ability to become pregnant after stopping the method</a:t>
            </a:r>
          </a:p>
          <a:p>
            <a:pPr marL="628650" lvl="1" indent="-171450">
              <a:buFont typeface="Arial" panose="020B0604020202020204" pitchFamily="34" charset="0"/>
              <a:buChar char="•"/>
            </a:pPr>
            <a:r>
              <a:rPr lang="en-US" dirty="0" smtClean="0"/>
              <a:t>Ability to control the method </a:t>
            </a:r>
          </a:p>
          <a:p>
            <a:pPr marL="628650" lvl="1" indent="-171450">
              <a:buFont typeface="Arial" panose="020B0604020202020204" pitchFamily="34" charset="0"/>
              <a:buChar char="•"/>
            </a:pPr>
            <a:r>
              <a:rPr lang="en-US" dirty="0" smtClean="0"/>
              <a:t>Impact on period</a:t>
            </a:r>
          </a:p>
          <a:p>
            <a:pPr marL="628650" lvl="1" indent="-171450">
              <a:buFont typeface="Arial" panose="020B0604020202020204" pitchFamily="34" charset="0"/>
              <a:buChar char="•"/>
            </a:pPr>
            <a:r>
              <a:rPr lang="en-US" dirty="0" smtClean="0"/>
              <a:t>Ability to keep method private</a:t>
            </a:r>
          </a:p>
          <a:p>
            <a:pPr marL="628650" lvl="1" indent="-171450">
              <a:buFont typeface="Arial" panose="020B0604020202020204" pitchFamily="34" charset="0"/>
              <a:buChar char="•"/>
            </a:pPr>
            <a:r>
              <a:rPr lang="en-US" dirty="0" smtClean="0"/>
              <a:t>Other?</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Patients may feel more strongly about some characteristics than others. For example, some patients may feel strongly about having regular periods. Other patients may prefer that methods are effective and safe, while others may prefer being able to keep their method of choice private.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p>
          <a:p>
            <a:pPr marL="0" indent="0">
              <a:buFont typeface="Arial" panose="020B0604020202020204" pitchFamily="34" charset="0"/>
              <a:buNone/>
            </a:pPr>
            <a:r>
              <a:rPr lang="en-US" b="1" u="sng" baseline="0" dirty="0" smtClean="0"/>
              <a:t>Discuss</a:t>
            </a:r>
            <a:r>
              <a:rPr lang="en-US" b="1" baseline="0" dirty="0" smtClean="0"/>
              <a:t> </a:t>
            </a:r>
          </a:p>
          <a:p>
            <a:pPr marL="171450" indent="-171450">
              <a:buFont typeface="Arial" panose="020B0604020202020204" pitchFamily="34" charset="0"/>
              <a:buChar char="•"/>
            </a:pPr>
            <a:r>
              <a:rPr lang="en-US" baseline="0" dirty="0" smtClean="0"/>
              <a:t>Have you encountered other patient considerations when they choose a method?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Which considerations do your patients</a:t>
            </a:r>
            <a:r>
              <a:rPr lang="en-US" sz="1200" b="0" i="0" u="none" strike="noStrike" kern="1200" baseline="0" dirty="0" smtClean="0">
                <a:solidFill>
                  <a:schemeClr val="tx1"/>
                </a:solidFill>
                <a:effectLst/>
                <a:latin typeface="+mn-lt"/>
                <a:ea typeface="+mn-ea"/>
                <a:cs typeface="+mn-cs"/>
              </a:rPr>
              <a:t> mention most often?</a:t>
            </a:r>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14</a:t>
            </a:fld>
            <a:endParaRPr lang="en-US"/>
          </a:p>
        </p:txBody>
      </p:sp>
    </p:spTree>
    <p:extLst>
      <p:ext uri="{BB962C8B-B14F-4D97-AF65-F5344CB8AC3E}">
        <p14:creationId xmlns:p14="http://schemas.microsoft.com/office/powerpoint/2010/main" val="2292523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So,</a:t>
            </a:r>
            <a:r>
              <a:rPr lang="en-US" baseline="0" dirty="0" smtClean="0"/>
              <a:t> how do you start a counseling conversation in a way that honors patient preference? </a:t>
            </a:r>
          </a:p>
          <a:p>
            <a:pPr marL="171450" indent="-171450">
              <a:buFont typeface="Arial" panose="020B0604020202020204" pitchFamily="34" charset="0"/>
              <a:buChar char="•"/>
            </a:pPr>
            <a:r>
              <a:rPr lang="en-US" baseline="0" dirty="0" smtClean="0"/>
              <a:t>Start with an open ended question such as: </a:t>
            </a:r>
            <a:r>
              <a:rPr lang="en-US" i="1" baseline="0" dirty="0" smtClean="0"/>
              <a:t>“What is important to you in a contraceptive method</a:t>
            </a:r>
            <a:r>
              <a:rPr lang="en-US" baseline="0" dirty="0" smtClean="0"/>
              <a:t>?” This encourages patients to describe the characteristics most important to them.</a:t>
            </a:r>
          </a:p>
          <a:p>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15</a:t>
            </a:fld>
            <a:endParaRPr lang="en-US"/>
          </a:p>
        </p:txBody>
      </p:sp>
    </p:spTree>
    <p:extLst>
      <p:ext uri="{BB962C8B-B14F-4D97-AF65-F5344CB8AC3E}">
        <p14:creationId xmlns:p14="http://schemas.microsoft.com/office/powerpoint/2010/main" val="4031054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This is a job aid that was developed by</a:t>
            </a:r>
            <a:r>
              <a:rPr lang="en-US" baseline="0" dirty="0" smtClean="0"/>
              <a:t> the Family Planning National Training Center to help facilitate this patient-centered conversation. The chart summarizes each method and its characteristics that may be of interest for a patient.</a:t>
            </a:r>
          </a:p>
          <a:p>
            <a:pPr marL="171450" indent="-171450">
              <a:buFont typeface="Arial" panose="020B0604020202020204" pitchFamily="34" charset="0"/>
              <a:buChar char="•"/>
            </a:pPr>
            <a:r>
              <a:rPr lang="en-US" baseline="0" dirty="0" smtClean="0"/>
              <a:t>On the next two slides, we’ll talk through an example of how this chart can be used in practice.</a:t>
            </a:r>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16</a:t>
            </a:fld>
            <a:endParaRPr lang="en-US"/>
          </a:p>
        </p:txBody>
      </p:sp>
    </p:spTree>
    <p:extLst>
      <p:ext uri="{BB962C8B-B14F-4D97-AF65-F5344CB8AC3E}">
        <p14:creationId xmlns:p14="http://schemas.microsoft.com/office/powerpoint/2010/main" val="255080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Let’s look</a:t>
            </a:r>
            <a:r>
              <a:rPr lang="en-US" sz="1200" b="0" i="0" u="none" strike="noStrike" kern="1200" baseline="0" dirty="0" smtClean="0">
                <a:solidFill>
                  <a:schemeClr val="tx1"/>
                </a:solidFill>
                <a:effectLst/>
                <a:latin typeface="+mn-lt"/>
                <a:ea typeface="+mn-ea"/>
                <a:cs typeface="+mn-cs"/>
              </a:rPr>
              <a:t> at a hypothetical patient. Imagine that </a:t>
            </a:r>
            <a:r>
              <a:rPr lang="en-US" sz="1200" b="0" i="0" u="none" strike="noStrike" kern="1200" dirty="0" smtClean="0">
                <a:solidFill>
                  <a:schemeClr val="tx1"/>
                </a:solidFill>
                <a:effectLst/>
                <a:latin typeface="+mn-lt"/>
                <a:ea typeface="+mn-ea"/>
                <a:cs typeface="+mn-cs"/>
              </a:rPr>
              <a:t>Tina is an 19-year-old who is going to community college and works as a cashier at Walmart. She lives with her mother</a:t>
            </a:r>
            <a:r>
              <a:rPr lang="en-US" sz="1200" b="0" i="0" u="none" strike="noStrike" kern="1200" baseline="0" dirty="0" smtClean="0">
                <a:solidFill>
                  <a:schemeClr val="tx1"/>
                </a:solidFill>
                <a:effectLst/>
                <a:latin typeface="+mn-lt"/>
                <a:ea typeface="+mn-ea"/>
                <a:cs typeface="+mn-cs"/>
              </a:rPr>
              <a:t> and four</a:t>
            </a:r>
            <a:r>
              <a:rPr lang="en-US" sz="1200" b="0" i="0" u="none" strike="noStrike" kern="1200" dirty="0" smtClean="0">
                <a:solidFill>
                  <a:schemeClr val="tx1"/>
                </a:solidFill>
                <a:effectLst/>
                <a:latin typeface="+mn-lt"/>
                <a:ea typeface="+mn-ea"/>
                <a:cs typeface="+mn-cs"/>
              </a:rPr>
              <a:t> siblings. She is visiting the clinic today for a</a:t>
            </a:r>
            <a:r>
              <a:rPr lang="en-US" sz="1200" b="0" i="0" u="none" strike="noStrike" kern="1200" baseline="0" dirty="0" smtClean="0">
                <a:solidFill>
                  <a:schemeClr val="tx1"/>
                </a:solidFill>
                <a:effectLst/>
                <a:latin typeface="+mn-lt"/>
                <a:ea typeface="+mn-ea"/>
                <a:cs typeface="+mn-cs"/>
              </a:rPr>
              <a:t> STD test.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While there, as part of the routine pregnancy intention assessment, she is asked if she would like to have children some day. She responds yes, but not for several years.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The counselor asks if she’d be interested in discussing contraceptive options, and Tina says yes. When asked, </a:t>
            </a:r>
            <a:r>
              <a:rPr lang="en-US" sz="1200" b="0" i="1" u="none" strike="noStrike" kern="1200" baseline="0" dirty="0" smtClean="0">
                <a:solidFill>
                  <a:schemeClr val="tx1"/>
                </a:solidFill>
                <a:effectLst/>
                <a:latin typeface="+mn-lt"/>
                <a:ea typeface="+mn-ea"/>
                <a:cs typeface="+mn-cs"/>
              </a:rPr>
              <a:t>What is important to you in a method?</a:t>
            </a:r>
            <a:r>
              <a:rPr lang="en-US" sz="1200" b="0" i="0" u="none" strike="noStrike" kern="1200" baseline="0" dirty="0" smtClean="0">
                <a:solidFill>
                  <a:schemeClr val="tx1"/>
                </a:solidFill>
                <a:effectLst/>
                <a:latin typeface="+mn-lt"/>
                <a:ea typeface="+mn-ea"/>
                <a:cs typeface="+mn-cs"/>
              </a:rPr>
              <a:t> Tina says that effectiveness is most important and that she doesn’t  want any surprise pregnancies while she’s trying to finish school.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Through further discussion, the counselor finds out that Tina would also prefer a method she doesn’t have to worry about, and ideally would like her period to be lighter. </a:t>
            </a:r>
            <a:endParaRPr lang="en-US" b="0"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17</a:t>
            </a:fld>
            <a:endParaRPr lang="en-US"/>
          </a:p>
        </p:txBody>
      </p:sp>
    </p:spTree>
    <p:extLst>
      <p:ext uri="{BB962C8B-B14F-4D97-AF65-F5344CB8AC3E}">
        <p14:creationId xmlns:p14="http://schemas.microsoft.com/office/powerpoint/2010/main" val="4200937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Using</a:t>
            </a:r>
            <a:r>
              <a:rPr lang="en-US" baseline="0" dirty="0" smtClean="0"/>
              <a:t> the tool, the counselor can first start with methods that are most effective at preventing pregnancy, which Tina has expressed is her main concern. Given Tina’s preferences and looking at rows three and four—how often the method is used and menstrual side effects—the counselor can see that the two methods that Tina might be most interested in are Liletta and </a:t>
            </a:r>
            <a:r>
              <a:rPr lang="en-US" baseline="0" dirty="0" err="1" smtClean="0"/>
              <a:t>Nexplanon</a:t>
            </a:r>
            <a:r>
              <a:rPr lang="en-US" baseline="0" dirty="0" smtClean="0"/>
              <a:t>. The counselor can provide information on this methods and show how these might meet her needs.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By narrowing in on Tina’s preferences, the counselor can then provide information about the two methods that may be a good fit for her. Tina may still desire information on other methods, and may end up choosing a different method. Ultimately she is the expert on what will work best for her.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C56CD20-609F-4B46-91CB-992C5932DB06}" type="slidenum">
              <a:rPr lang="en-US" smtClean="0"/>
              <a:t>18</a:t>
            </a:fld>
            <a:endParaRPr lang="en-US"/>
          </a:p>
        </p:txBody>
      </p:sp>
    </p:spTree>
    <p:extLst>
      <p:ext uri="{BB962C8B-B14F-4D97-AF65-F5344CB8AC3E}">
        <p14:creationId xmlns:p14="http://schemas.microsoft.com/office/powerpoint/2010/main" val="255080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I</a:t>
            </a:r>
            <a:r>
              <a:rPr lang="en-US" baseline="0" dirty="0" smtClean="0"/>
              <a:t>n summary, </a:t>
            </a:r>
            <a:r>
              <a:rPr lang="en-US" dirty="0" smtClean="0"/>
              <a:t>by using a shared</a:t>
            </a:r>
            <a:r>
              <a:rPr lang="en-US" baseline="0" dirty="0" smtClean="0"/>
              <a:t> </a:t>
            </a:r>
            <a:r>
              <a:rPr lang="en-US" dirty="0" smtClean="0"/>
              <a:t>decision-making approach to counseling, the goal is that patients</a:t>
            </a:r>
            <a:r>
              <a:rPr lang="en-US" baseline="0" dirty="0" smtClean="0"/>
              <a:t> are</a:t>
            </a:r>
            <a:r>
              <a:rPr lang="en-US" dirty="0" smtClean="0"/>
              <a:t> able to choose methods that will work best for them. </a:t>
            </a:r>
            <a:endParaRPr lang="en-US" baseline="0" dirty="0" smtClean="0"/>
          </a:p>
          <a:p>
            <a:pPr marL="171450" indent="-171450">
              <a:buFont typeface="Arial" panose="020B0604020202020204" pitchFamily="34" charset="0"/>
              <a:buChar char="•"/>
            </a:pPr>
            <a:r>
              <a:rPr lang="en-US" baseline="0" dirty="0" smtClean="0"/>
              <a:t>Recall that when </a:t>
            </a:r>
            <a:r>
              <a:rPr lang="en-US" dirty="0" smtClean="0"/>
              <a:t>patients obtain their methods of choice, they are more likely to use them consistently and correctly, and have higher satisfaction and continuation rates.</a:t>
            </a:r>
          </a:p>
          <a:p>
            <a:pPr marL="171450" indent="-171450">
              <a:buFont typeface="Arial" panose="020B0604020202020204" pitchFamily="34" charset="0"/>
              <a:buChar char="•"/>
            </a:pPr>
            <a:r>
              <a:rPr lang="en-US" dirty="0" smtClean="0"/>
              <a:t>Note that in the sources section, we’ve</a:t>
            </a:r>
            <a:r>
              <a:rPr lang="en-US" baseline="0" dirty="0" smtClean="0"/>
              <a:t> highlighted work by Dr. Christine </a:t>
            </a:r>
            <a:r>
              <a:rPr lang="en-US" baseline="0" dirty="0" err="1" smtClean="0"/>
              <a:t>Dehlendorf</a:t>
            </a:r>
            <a:r>
              <a:rPr lang="en-US" baseline="0" dirty="0" smtClean="0"/>
              <a:t>. She’s been a leader in this field of patient-centered contraceptive counseling. We will provide a list of other papers by Dr. </a:t>
            </a:r>
            <a:r>
              <a:rPr lang="en-US" baseline="0" dirty="0" err="1" smtClean="0"/>
              <a:t>Dehlendorf</a:t>
            </a:r>
            <a:r>
              <a:rPr lang="en-US" baseline="0" dirty="0" smtClean="0"/>
              <a:t> at the end of this session.</a:t>
            </a:r>
            <a:endParaRPr lang="en-US" dirty="0" smtClean="0"/>
          </a:p>
          <a:p>
            <a:endParaRPr lang="en-US" b="1" dirty="0" smtClean="0"/>
          </a:p>
          <a:p>
            <a:endParaRPr lang="en-US" b="1" dirty="0" smtClean="0"/>
          </a:p>
          <a:p>
            <a:r>
              <a:rPr lang="en-US" b="1" u="sng" dirty="0" smtClean="0"/>
              <a:t>Source</a:t>
            </a:r>
            <a:r>
              <a:rPr lang="en-US" b="1" u="sng" baseline="0" dirty="0" smtClean="0"/>
              <a:t> (for reference)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t>Dehlendorf</a:t>
            </a:r>
            <a:r>
              <a:rPr lang="en-US" sz="1200" dirty="0" smtClean="0"/>
              <a:t> C, </a:t>
            </a:r>
            <a:r>
              <a:rPr lang="en-US" sz="1200" dirty="0" err="1" smtClean="0"/>
              <a:t>Grumbach</a:t>
            </a:r>
            <a:r>
              <a:rPr lang="en-US" sz="1200" dirty="0" smtClean="0"/>
              <a:t> K, </a:t>
            </a:r>
            <a:r>
              <a:rPr lang="en-US" sz="1200" dirty="0" err="1" smtClean="0"/>
              <a:t>Schmittdiel</a:t>
            </a:r>
            <a:r>
              <a:rPr lang="en-US" sz="1200" dirty="0" smtClean="0"/>
              <a:t> JA, </a:t>
            </a:r>
            <a:r>
              <a:rPr lang="en-US" sz="1200" dirty="0" err="1" smtClean="0"/>
              <a:t>Steinauer</a:t>
            </a:r>
            <a:r>
              <a:rPr lang="en-US" sz="1200" dirty="0" smtClean="0"/>
              <a:t> J. Shared decision making in contraceptive counseling. Contraception. 2017 May; 95(5):452-455. PMID: 28069491.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lumMod val="75000"/>
                  </a:schemeClr>
                </a:solidFill>
                <a:latin typeface="Calibri Light" panose="020F0302020204030204" pitchFamily="34" charset="0"/>
              </a:rPr>
              <a:t>Gavin L, </a:t>
            </a:r>
            <a:r>
              <a:rPr lang="en-US" sz="1200" dirty="0" err="1" smtClean="0">
                <a:solidFill>
                  <a:schemeClr val="bg1">
                    <a:lumMod val="75000"/>
                  </a:schemeClr>
                </a:solidFill>
                <a:latin typeface="Calibri Light" panose="020F0302020204030204" pitchFamily="34" charset="0"/>
              </a:rPr>
              <a:t>Moskosky</a:t>
            </a:r>
            <a:r>
              <a:rPr lang="en-US" sz="1200" dirty="0" smtClean="0">
                <a:solidFill>
                  <a:schemeClr val="bg1">
                    <a:lumMod val="75000"/>
                  </a:schemeClr>
                </a:solidFill>
                <a:latin typeface="Calibri Light" panose="020F0302020204030204" pitchFamily="34" charset="0"/>
              </a:rPr>
              <a:t> S, Carter M et al. Providing Quality Family Planning Services: Recommendations of CDC and the U.S. Office of Population Affairs. MMWR 2014;63(4)</a:t>
            </a:r>
          </a:p>
          <a:p>
            <a:endParaRPr lang="en-US" baseline="0" dirty="0" smtClean="0"/>
          </a:p>
        </p:txBody>
      </p:sp>
      <p:sp>
        <p:nvSpPr>
          <p:cNvPr id="4" name="Slide Number Placeholder 3"/>
          <p:cNvSpPr>
            <a:spLocks noGrp="1"/>
          </p:cNvSpPr>
          <p:nvPr>
            <p:ph type="sldNum" sz="quarter" idx="10"/>
          </p:nvPr>
        </p:nvSpPr>
        <p:spPr/>
        <p:txBody>
          <a:bodyPr/>
          <a:lstStyle/>
          <a:p>
            <a:fld id="{CC56CD20-609F-4B46-91CB-992C5932DB06}" type="slidenum">
              <a:rPr lang="en-US" smtClean="0"/>
              <a:t>19</a:t>
            </a:fld>
            <a:endParaRPr lang="en-US"/>
          </a:p>
        </p:txBody>
      </p:sp>
    </p:spTree>
    <p:extLst>
      <p:ext uri="{BB962C8B-B14F-4D97-AF65-F5344CB8AC3E}">
        <p14:creationId xmlns:p14="http://schemas.microsoft.com/office/powerpoint/2010/main" val="1565197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Discussing pregnancy intention and providing patient-centered counseling is the second “best practice recommendation” </a:t>
            </a:r>
            <a:r>
              <a:rPr lang="en-US" sz="1200" baseline="0" dirty="0" smtClean="0"/>
              <a:t>outlined in the Contraceptive Access Change Package, which was developed by the Family Planning National Training Centers.</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Contraceptive Access Change Package, which is an overview of the best practice recommendations and strategies, draws from the literature and most current practice guidelines to increase access to the full range of contraceptive methods.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other three best practices in the Contraceptive Access Change Package are: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 1: Stock a broad range of</a:t>
            </a:r>
            <a:r>
              <a:rPr lang="en-US" sz="1200" b="0" kern="1200" baseline="0" dirty="0" smtClean="0">
                <a:solidFill>
                  <a:schemeClr val="tx1"/>
                </a:solidFill>
                <a:effectLst/>
                <a:latin typeface="+mn-lt"/>
                <a:ea typeface="+mn-ea"/>
                <a:cs typeface="+mn-cs"/>
              </a:rPr>
              <a:t> provider-dependent FDA-approved contraceptive methods</a:t>
            </a:r>
            <a:r>
              <a:rPr lang="en-US" sz="1200" b="0" kern="1200" dirty="0" smtClean="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a:t>
            </a:r>
            <a:r>
              <a:rPr lang="en-US" sz="1200" b="0" kern="1200" baseline="0" dirty="0" smtClean="0">
                <a:solidFill>
                  <a:schemeClr val="tx1"/>
                </a:solidFill>
                <a:effectLst/>
                <a:latin typeface="+mn-lt"/>
                <a:ea typeface="+mn-ea"/>
                <a:cs typeface="+mn-cs"/>
              </a:rPr>
              <a:t> 3: </a:t>
            </a:r>
            <a:r>
              <a:rPr lang="en-US" sz="1200" b="0" kern="1200" dirty="0" smtClean="0">
                <a:solidFill>
                  <a:schemeClr val="tx1"/>
                </a:solidFill>
                <a:effectLst/>
                <a:latin typeface="+mn-lt"/>
                <a:ea typeface="+mn-ea"/>
                <a:cs typeface="+mn-cs"/>
              </a:rPr>
              <a:t>Develop systems for same-visit provision of all contraceptive methods, at all visit types.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 4:</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Utilize diverse payment options to reduce cost as a barrier for the facility and the patient.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In order to increase access, it’s important to consider all four best practices and utilize a comprehensive approach that addresses each. We strongly encourage you to refer to the Contraceptive Access Change Package for more ideas about strategies and successes. It can be found on the FPNTC website (the link is provided on the slide).</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60CD4C4-5BEE-4E09-9F22-BFD74FF84398}" type="slidenum">
              <a:rPr lang="en-US" smtClean="0"/>
              <a:t>2</a:t>
            </a:fld>
            <a:endParaRPr lang="en-US"/>
          </a:p>
        </p:txBody>
      </p:sp>
    </p:spTree>
    <p:extLst>
      <p:ext uri="{BB962C8B-B14F-4D97-AF65-F5344CB8AC3E}">
        <p14:creationId xmlns:p14="http://schemas.microsoft.com/office/powerpoint/2010/main" val="366249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That</a:t>
            </a:r>
            <a:r>
              <a:rPr lang="en-US" baseline="0" dirty="0" smtClean="0"/>
              <a:t> was a very brief overview of what a shared decision-making approach to patient-centered counseling is. More resources to support quality contraceptive counseling are included at the end of this presentation. </a:t>
            </a:r>
          </a:p>
          <a:p>
            <a:pPr marL="171450" indent="-171450">
              <a:buFont typeface="Arial" panose="020B0604020202020204" pitchFamily="34" charset="0"/>
              <a:buChar char="•"/>
            </a:pPr>
            <a:r>
              <a:rPr lang="en-US" baseline="0" dirty="0" smtClean="0"/>
              <a:t>Let’s talk now about how to put this into practice. We discussed already how to get the conversation started with the question, “What is important to you in a method?” </a:t>
            </a:r>
          </a:p>
          <a:p>
            <a:pPr marL="171450" indent="-171450">
              <a:buFont typeface="Arial" panose="020B0604020202020204" pitchFamily="34" charset="0"/>
              <a:buChar char="•"/>
            </a:pPr>
            <a:r>
              <a:rPr lang="en-US" baseline="0" dirty="0" smtClean="0"/>
              <a:t>You can then probe with more questions about different characteristics that will elicit preferences that may not have been articulated before this counseling conversation. Consider the following: </a:t>
            </a:r>
          </a:p>
          <a:p>
            <a:pPr marL="628650" lvl="1" indent="-171450">
              <a:buFont typeface="Arial" panose="020B0604020202020204" pitchFamily="34" charset="0"/>
              <a:buChar char="•"/>
            </a:pPr>
            <a:r>
              <a:rPr lang="en-US" dirty="0" smtClean="0"/>
              <a:t>Some methods don’t have to be taken every day, whereas others do have to be taken every day to work correctly. How would it be for you to take a method every day? </a:t>
            </a:r>
          </a:p>
          <a:p>
            <a:pPr marL="628650" lvl="1" indent="-171450">
              <a:buFont typeface="Arial" panose="020B0604020202020204" pitchFamily="34" charset="0"/>
              <a:buChar char="•"/>
            </a:pPr>
            <a:r>
              <a:rPr lang="en-US" dirty="0" smtClean="0"/>
              <a:t>Some methods are more effective at preventing pregnancy than others. How important is method effectiveness?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20</a:t>
            </a:fld>
            <a:endParaRPr lang="en-US"/>
          </a:p>
        </p:txBody>
      </p:sp>
    </p:spTree>
    <p:extLst>
      <p:ext uri="{BB962C8B-B14F-4D97-AF65-F5344CB8AC3E}">
        <p14:creationId xmlns:p14="http://schemas.microsoft.com/office/powerpoint/2010/main" val="2889419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Another</a:t>
            </a:r>
            <a:r>
              <a:rPr lang="en-US" baseline="0" dirty="0" smtClean="0"/>
              <a:t> patient-centered practice is to u</a:t>
            </a:r>
            <a:r>
              <a:rPr lang="en-US" dirty="0" smtClean="0"/>
              <a:t>se teaching aids, including visual aids and models of methods, that patients may not be familiar with (e.g., IUD and implant).</a:t>
            </a:r>
          </a:p>
          <a:p>
            <a:pPr marL="171450" indent="-171450">
              <a:buFont typeface="Arial" panose="020B0604020202020204" pitchFamily="34" charset="0"/>
              <a:buChar char="•"/>
            </a:pPr>
            <a:r>
              <a:rPr lang="en-US" dirty="0" smtClean="0"/>
              <a:t>Counselors</a:t>
            </a:r>
            <a:r>
              <a:rPr lang="en-US" baseline="0" dirty="0" smtClean="0"/>
              <a:t> should use words and concepts that patients can understand. It’s better to use </a:t>
            </a:r>
            <a:r>
              <a:rPr lang="en-US" dirty="0" smtClean="0"/>
              <a:t>natural frequencies rather</a:t>
            </a:r>
            <a:r>
              <a:rPr lang="en-US" baseline="0" dirty="0" smtClean="0"/>
              <a:t> than percentages. For example, you can say, </a:t>
            </a:r>
            <a:r>
              <a:rPr lang="en-US" dirty="0" smtClean="0"/>
              <a:t>“less than 1 in 100 women get pregnant using the implant.”</a:t>
            </a:r>
          </a:p>
          <a:p>
            <a:pPr marL="171450" indent="-171450">
              <a:buFont typeface="Arial" panose="020B0604020202020204" pitchFamily="34" charset="0"/>
              <a:buChar char="•"/>
            </a:pPr>
            <a:r>
              <a:rPr lang="en-US" dirty="0" smtClean="0"/>
              <a:t>To ensure the</a:t>
            </a:r>
            <a:r>
              <a:rPr lang="en-US" baseline="0" dirty="0" smtClean="0"/>
              <a:t> information is accessible, p</a:t>
            </a:r>
            <a:r>
              <a:rPr lang="en-US" dirty="0" smtClean="0"/>
              <a:t>atient</a:t>
            </a:r>
            <a:r>
              <a:rPr lang="en-US" baseline="0" dirty="0" smtClean="0"/>
              <a:t> education m</a:t>
            </a:r>
            <a:r>
              <a:rPr lang="en-US" dirty="0" smtClean="0"/>
              <a:t>aterials should be written at the 4th-6th grade reading levels and available</a:t>
            </a:r>
            <a:r>
              <a:rPr lang="en-US" baseline="0" dirty="0" smtClean="0"/>
              <a:t> in the patient’s preferred language when possible.</a:t>
            </a:r>
            <a:endParaRPr lang="en-US" dirty="0" smtClean="0"/>
          </a:p>
          <a:p>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21</a:t>
            </a:fld>
            <a:endParaRPr lang="en-US"/>
          </a:p>
        </p:txBody>
      </p:sp>
    </p:spTree>
    <p:extLst>
      <p:ext uri="{BB962C8B-B14F-4D97-AF65-F5344CB8AC3E}">
        <p14:creationId xmlns:p14="http://schemas.microsoft.com/office/powerpoint/2010/main" val="386974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Two</a:t>
            </a:r>
            <a:r>
              <a:rPr lang="en-US" baseline="0" dirty="0" smtClean="0"/>
              <a:t> common questions that come up when we talk about patient-centered counseling: </a:t>
            </a:r>
          </a:p>
          <a:p>
            <a:pPr marL="628650" lvl="1" indent="-171450">
              <a:buFont typeface="Arial" panose="020B0604020202020204" pitchFamily="34" charset="0"/>
              <a:buChar char="•"/>
            </a:pPr>
            <a:r>
              <a:rPr lang="en-US" dirty="0" smtClean="0"/>
              <a:t>First,</a:t>
            </a:r>
            <a:r>
              <a:rPr lang="en-US" baseline="0" dirty="0" smtClean="0"/>
              <a:t> d</a:t>
            </a:r>
            <a:r>
              <a:rPr lang="en-US" dirty="0" smtClean="0"/>
              <a:t>oes patient-centered counseling take more time than other forms of counseling?</a:t>
            </a:r>
            <a:r>
              <a:rPr lang="en-US" baseline="0" dirty="0" smtClean="0"/>
              <a:t> </a:t>
            </a:r>
            <a:r>
              <a:rPr lang="en-US" dirty="0" smtClean="0"/>
              <a:t>In</a:t>
            </a:r>
            <a:r>
              <a:rPr lang="en-US" baseline="0" dirty="0" smtClean="0"/>
              <a:t> fact, m</a:t>
            </a:r>
            <a:r>
              <a:rPr lang="en-US" dirty="0" smtClean="0"/>
              <a:t>any providers find that this approach actually takes less time because the conversation focuses solely on what is most important to the patient. It certainly</a:t>
            </a:r>
            <a:r>
              <a:rPr lang="en-US" baseline="0" dirty="0" smtClean="0"/>
              <a:t> takes less time than talking about all characteristics of all methods. Plus, when patients are given the space to find a method that works best for them, they are more likely to use them consistently and correctly. </a:t>
            </a:r>
          </a:p>
          <a:p>
            <a:pPr marL="628650" lvl="1" indent="-171450">
              <a:buFont typeface="Arial" panose="020B0604020202020204" pitchFamily="34" charset="0"/>
              <a:buChar char="•"/>
            </a:pPr>
            <a:r>
              <a:rPr lang="en-US" dirty="0" smtClean="0"/>
              <a:t>Second,</a:t>
            </a:r>
            <a:r>
              <a:rPr lang="en-US" baseline="0" dirty="0" smtClean="0"/>
              <a:t> h</a:t>
            </a:r>
            <a:r>
              <a:rPr lang="en-US" dirty="0" smtClean="0"/>
              <a:t>ow should we talk about method effectiveness while being patient-centered?</a:t>
            </a:r>
            <a:r>
              <a:rPr lang="en-US" baseline="0" dirty="0" smtClean="0"/>
              <a:t> </a:t>
            </a:r>
            <a:r>
              <a:rPr lang="en-US" dirty="0" smtClean="0"/>
              <a:t>Method effectiveness is one method characteristic,</a:t>
            </a:r>
            <a:r>
              <a:rPr lang="en-US" baseline="0" dirty="0" smtClean="0"/>
              <a:t> and providers should elicit preferences about effectiveness during counseling. For example, counselors can ask, “how important is method effectiveness to you?” Counselors can help patients identify methods that reflect this preference. For many patients, method effectiveness is very important, for others it may be less so. </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smtClean="0"/>
              <a:t>Discuss</a:t>
            </a:r>
          </a:p>
          <a:p>
            <a:pPr marL="171450" indent="-171450">
              <a:buFont typeface="Arial" panose="020B0604020202020204" pitchFamily="34" charset="0"/>
              <a:buChar char="•"/>
            </a:pPr>
            <a:r>
              <a:rPr lang="en-US" dirty="0" smtClean="0"/>
              <a:t>Are staff routinely using a patient-centered approach to contraceptive counseling, when patients do not desire pregnancy currently?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strategies do you use for</a:t>
            </a:r>
            <a:r>
              <a:rPr lang="en-US" baseline="0" dirty="0" smtClean="0"/>
              <a:t> ensuring quality counseling (e.g., role playing, observations)?</a:t>
            </a:r>
            <a:endParaRPr lang="en-US" dirty="0" smtClean="0"/>
          </a:p>
          <a:p>
            <a:pPr marL="171450" indent="-171450">
              <a:buFont typeface="Arial" panose="020B0604020202020204" pitchFamily="34" charset="0"/>
              <a:buChar char="•"/>
            </a:pPr>
            <a:r>
              <a:rPr lang="en-US" dirty="0" smtClean="0"/>
              <a:t>What is working well currently?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Who provides contraceptive counseling? How is that information conveyed efficiently to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is challenging about utilizing a shared</a:t>
            </a:r>
            <a:r>
              <a:rPr lang="en-US" baseline="0" dirty="0" smtClean="0"/>
              <a:t> </a:t>
            </a:r>
            <a:r>
              <a:rPr lang="en-US" dirty="0" smtClean="0"/>
              <a:t>decision-making counseling approach?</a:t>
            </a:r>
          </a:p>
          <a:p>
            <a:pPr marL="171450" indent="-171450">
              <a:buFont typeface="Arial" panose="020B0604020202020204" pitchFamily="34" charset="0"/>
              <a:buChar char="•"/>
            </a:pPr>
            <a:r>
              <a:rPr lang="en-US" baseline="0" dirty="0" smtClean="0"/>
              <a:t>What changes will you need to make, so that you can use patient-centered counseling more consistently?</a:t>
            </a:r>
          </a:p>
          <a:p>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22</a:t>
            </a:fld>
            <a:endParaRPr lang="en-US"/>
          </a:p>
        </p:txBody>
      </p:sp>
    </p:spTree>
    <p:extLst>
      <p:ext uri="{BB962C8B-B14F-4D97-AF65-F5344CB8AC3E}">
        <p14:creationId xmlns:p14="http://schemas.microsoft.com/office/powerpoint/2010/main" val="375648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There are </a:t>
            </a:r>
            <a:r>
              <a:rPr lang="en-US" baseline="0" dirty="0" smtClean="0"/>
              <a:t>several resources available on FPNTC.org to support consistent implementation of quality patient-centered counseling.</a:t>
            </a:r>
            <a:endParaRPr lang="en-US" dirty="0" smtClean="0"/>
          </a:p>
          <a:p>
            <a:pPr marL="171450" indent="-171450">
              <a:buFont typeface="Arial" panose="020B0604020202020204" pitchFamily="34" charset="0"/>
              <a:buChar char="•"/>
            </a:pPr>
            <a:r>
              <a:rPr lang="en-US" dirty="0" smtClean="0"/>
              <a:t>The first resource is a five-lesson eLearning</a:t>
            </a:r>
            <a:r>
              <a:rPr lang="en-US" baseline="0" dirty="0" smtClean="0"/>
              <a:t> </a:t>
            </a:r>
            <a:r>
              <a:rPr lang="en-US" dirty="0" smtClean="0"/>
              <a:t>course that takes about 2.5 hours to complete.</a:t>
            </a:r>
            <a:r>
              <a:rPr lang="en-US" baseline="0" dirty="0" smtClean="0"/>
              <a:t> This course </a:t>
            </a:r>
            <a:r>
              <a:rPr lang="en-US" dirty="0" smtClean="0"/>
              <a:t>will prepare you to provide quality, client-centered contraceptive counseling and education. It will help you to meet the unique needs of each of your patients, even during brief visits. Several videos in the course provide examples of quality counseling. You can also download helpful job aids and other resources relevant to your practice.</a:t>
            </a:r>
          </a:p>
          <a:p>
            <a:pPr marL="171450" indent="-171450">
              <a:buFont typeface="Arial" panose="020B0604020202020204" pitchFamily="34" charset="0"/>
              <a:buChar char="•"/>
            </a:pPr>
            <a:r>
              <a:rPr lang="en-US" dirty="0" smtClean="0"/>
              <a:t>Completing the lessons in order will help you build on your knowledge and skills learned from the previous lesson(s).  </a:t>
            </a:r>
          </a:p>
          <a:p>
            <a:pPr marL="628650" lvl="1" indent="-171450">
              <a:buFont typeface="Arial" panose="020B0604020202020204" pitchFamily="34" charset="0"/>
              <a:buChar char="•"/>
            </a:pPr>
            <a:r>
              <a:rPr lang="en-US" dirty="0" smtClean="0"/>
              <a:t>Lesson 1: Foundations for Counseling and Education</a:t>
            </a:r>
          </a:p>
          <a:p>
            <a:pPr marL="628650" lvl="1" indent="-171450">
              <a:buFont typeface="Arial" panose="020B0604020202020204" pitchFamily="34" charset="0"/>
              <a:buChar char="•"/>
            </a:pPr>
            <a:r>
              <a:rPr lang="en-US" dirty="0" smtClean="0"/>
              <a:t>Lesson 2: Building Rapport and Communication Skills</a:t>
            </a:r>
          </a:p>
          <a:p>
            <a:pPr marL="628650" lvl="1" indent="-171450">
              <a:buFont typeface="Arial" panose="020B0604020202020204" pitchFamily="34" charset="0"/>
              <a:buChar char="•"/>
            </a:pPr>
            <a:r>
              <a:rPr lang="en-US" dirty="0" smtClean="0"/>
              <a:t>Lesson 3: Quality Education Strategies</a:t>
            </a:r>
          </a:p>
          <a:p>
            <a:pPr marL="628650" lvl="1" indent="-171450">
              <a:buFont typeface="Arial" panose="020B0604020202020204" pitchFamily="34" charset="0"/>
              <a:buChar char="•"/>
            </a:pPr>
            <a:r>
              <a:rPr lang="en-US" dirty="0" smtClean="0"/>
              <a:t>Lesson 4: Interactive Client-Centered Decision Making</a:t>
            </a:r>
          </a:p>
          <a:p>
            <a:pPr marL="628650" lvl="1" indent="-171450">
              <a:buFont typeface="Arial" panose="020B0604020202020204" pitchFamily="34" charset="0"/>
              <a:buChar char="•"/>
            </a:pPr>
            <a:r>
              <a:rPr lang="en-US" dirty="0" smtClean="0"/>
              <a:t>Lesson 5: Confirming Understanding and Supporting a Plan</a:t>
            </a:r>
          </a:p>
          <a:p>
            <a:pPr marL="171450" indent="-171450">
              <a:buFont typeface="Arial" panose="020B0604020202020204" pitchFamily="34" charset="0"/>
              <a:buChar char="•"/>
            </a:pPr>
            <a:r>
              <a:rPr lang="en-US" dirty="0" smtClean="0"/>
              <a:t>This course is for anyone who provides contraceptive counseling and education—educators, counselors, medical assistants, nurses, advanced practice clinicians, and physicians.</a:t>
            </a:r>
          </a:p>
          <a:p>
            <a:pPr marL="171450" indent="-171450">
              <a:buFont typeface="Arial" panose="020B0604020202020204" pitchFamily="34" charset="0"/>
              <a:buChar char="•"/>
            </a:pPr>
            <a:r>
              <a:rPr lang="en-US" dirty="0" smtClean="0"/>
              <a:t>You can request a Certificate of Completion and/or a continuing education certificate at no charge after completing the online evaluation.</a:t>
            </a:r>
          </a:p>
        </p:txBody>
      </p:sp>
      <p:sp>
        <p:nvSpPr>
          <p:cNvPr id="4" name="Slide Number Placeholder 3"/>
          <p:cNvSpPr>
            <a:spLocks noGrp="1"/>
          </p:cNvSpPr>
          <p:nvPr>
            <p:ph type="sldNum" sz="quarter" idx="10"/>
          </p:nvPr>
        </p:nvSpPr>
        <p:spPr/>
        <p:txBody>
          <a:bodyPr/>
          <a:lstStyle/>
          <a:p>
            <a:fld id="{CC56CD20-609F-4B46-91CB-992C5932DB06}" type="slidenum">
              <a:rPr lang="en-US" smtClean="0"/>
              <a:t>23</a:t>
            </a:fld>
            <a:endParaRPr lang="en-US"/>
          </a:p>
        </p:txBody>
      </p:sp>
    </p:spTree>
    <p:extLst>
      <p:ext uri="{BB962C8B-B14F-4D97-AF65-F5344CB8AC3E}">
        <p14:creationId xmlns:p14="http://schemas.microsoft.com/office/powerpoint/2010/main" val="3189299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There are additional resources, such as this checklist, to note and provide feedback to a contraceptive counselor after observing counseling session. You can also use this checklist to self-assess your own counseling and education skills.</a:t>
            </a:r>
          </a:p>
        </p:txBody>
      </p:sp>
      <p:sp>
        <p:nvSpPr>
          <p:cNvPr id="4" name="Slide Number Placeholder 3"/>
          <p:cNvSpPr>
            <a:spLocks noGrp="1"/>
          </p:cNvSpPr>
          <p:nvPr>
            <p:ph type="sldNum" sz="quarter" idx="10"/>
          </p:nvPr>
        </p:nvSpPr>
        <p:spPr/>
        <p:txBody>
          <a:bodyPr/>
          <a:lstStyle/>
          <a:p>
            <a:fld id="{909E0D4A-E176-4E8F-9B57-59CC52585B21}" type="slidenum">
              <a:rPr lang="en-US" smtClean="0"/>
              <a:t>24</a:t>
            </a:fld>
            <a:endParaRPr lang="en-US" dirty="0"/>
          </a:p>
        </p:txBody>
      </p:sp>
    </p:spTree>
    <p:extLst>
      <p:ext uri="{BB962C8B-B14F-4D97-AF65-F5344CB8AC3E}">
        <p14:creationId xmlns:p14="http://schemas.microsoft.com/office/powerpoint/2010/main" val="499581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The Interpersonal Quality Family Planning Scale is a series of questions, developed by researchers at the University of California San Francisco, to assess patient experiences with counseling.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Clinics can consider incorporating this question as part of their patient satisfaction survey, or other feedback form, to elicit responses from patients.</a:t>
            </a:r>
          </a:p>
          <a:p>
            <a:endParaRPr lang="en-US" sz="1200" b="1" u="sng" dirty="0" smtClean="0">
              <a:solidFill>
                <a:schemeClr val="bg1">
                  <a:lumMod val="75000"/>
                </a:schemeClr>
              </a:solidFill>
              <a:latin typeface="Calibri Light" panose="020F0302020204030204" pitchFamily="34" charset="0"/>
            </a:endParaRPr>
          </a:p>
          <a:p>
            <a:endParaRPr lang="en-US" sz="1200" b="1" u="sng" dirty="0" smtClean="0">
              <a:solidFill>
                <a:schemeClr val="bg1">
                  <a:lumMod val="75000"/>
                </a:schemeClr>
              </a:solidFill>
              <a:latin typeface="Calibri Light" panose="020F0302020204030204" pitchFamily="34" charset="0"/>
            </a:endParaRPr>
          </a:p>
          <a:p>
            <a:r>
              <a:rPr lang="en-US" sz="1200" b="1" u="sng" dirty="0" smtClean="0">
                <a:solidFill>
                  <a:schemeClr val="bg1">
                    <a:lumMod val="75000"/>
                  </a:schemeClr>
                </a:solidFill>
                <a:latin typeface="Calibri Light" panose="020F0302020204030204" pitchFamily="34" charset="0"/>
              </a:rPr>
              <a:t>Source (for</a:t>
            </a:r>
            <a:r>
              <a:rPr lang="en-US" sz="1200" b="1" u="sng" baseline="0" dirty="0" smtClean="0">
                <a:solidFill>
                  <a:schemeClr val="bg1">
                    <a:lumMod val="75000"/>
                  </a:schemeClr>
                </a:solidFill>
                <a:latin typeface="Calibri Light" panose="020F0302020204030204" pitchFamily="34" charset="0"/>
              </a:rPr>
              <a:t> reference)</a:t>
            </a:r>
            <a:r>
              <a:rPr lang="en-US" sz="1200" b="1" u="sng" dirty="0" smtClean="0">
                <a:solidFill>
                  <a:schemeClr val="bg1">
                    <a:lumMod val="75000"/>
                  </a:schemeClr>
                </a:solidFill>
                <a:latin typeface="Calibri Light" panose="020F0302020204030204"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latin typeface="Calibri Light" panose="020F0302020204030204" pitchFamily="34" charset="0"/>
              </a:rPr>
              <a:t>Dehlendorf C, Henderson JT, Vittinghoff E, Steinauer J, Hessler D. </a:t>
            </a:r>
            <a:r>
              <a:rPr lang="en-US" sz="1200" dirty="0" smtClean="0">
                <a:latin typeface="Calibri Light" panose="020F0302020204030204" pitchFamily="34" charset="0"/>
              </a:rPr>
              <a:t>Development of a patient-reported measure of the interpersonal quality of family planning care. </a:t>
            </a:r>
            <a:r>
              <a:rPr lang="fr-FR" sz="1200" dirty="0" smtClean="0">
                <a:latin typeface="Calibri Light" panose="020F0302020204030204" pitchFamily="34" charset="0"/>
              </a:rPr>
              <a:t>Contraception. 2017 Sep 18. </a:t>
            </a:r>
            <a:r>
              <a:rPr lang="fr-FR" sz="1200" dirty="0" err="1" smtClean="0">
                <a:latin typeface="Calibri Light" panose="020F0302020204030204" pitchFamily="34" charset="0"/>
              </a:rPr>
              <a:t>pii</a:t>
            </a:r>
            <a:r>
              <a:rPr lang="fr-FR" sz="1200" dirty="0" smtClean="0">
                <a:latin typeface="Calibri Light" panose="020F0302020204030204" pitchFamily="34" charset="0"/>
              </a:rPr>
              <a:t>: S0010-7824(17)30437-7. </a:t>
            </a:r>
            <a:r>
              <a:rPr lang="fr-FR" sz="1200" dirty="0" err="1" smtClean="0">
                <a:latin typeface="Calibri Light" panose="020F0302020204030204" pitchFamily="34" charset="0"/>
              </a:rPr>
              <a:t>doi</a:t>
            </a:r>
            <a:r>
              <a:rPr lang="fr-FR" sz="1200" dirty="0" smtClean="0">
                <a:latin typeface="Calibri Light" panose="020F0302020204030204" pitchFamily="34" charset="0"/>
              </a:rPr>
              <a:t>: 10.1016/j.contraception.2017.09.005.</a:t>
            </a:r>
            <a:endParaRPr lang="en-US" sz="1200" dirty="0" smtClean="0">
              <a:latin typeface="Calibri Light" panose="020F03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baseline="0" dirty="0" smtClean="0"/>
          </a:p>
        </p:txBody>
      </p:sp>
      <p:sp>
        <p:nvSpPr>
          <p:cNvPr id="4" name="Slide Number Placeholder 3"/>
          <p:cNvSpPr>
            <a:spLocks noGrp="1"/>
          </p:cNvSpPr>
          <p:nvPr>
            <p:ph type="sldNum" sz="quarter" idx="10"/>
          </p:nvPr>
        </p:nvSpPr>
        <p:spPr/>
        <p:txBody>
          <a:bodyPr/>
          <a:lstStyle/>
          <a:p>
            <a:fld id="{CC56CD20-609F-4B46-91CB-992C5932DB06}" type="slidenum">
              <a:rPr lang="en-US" smtClean="0"/>
              <a:t>25</a:t>
            </a:fld>
            <a:endParaRPr lang="en-US"/>
          </a:p>
        </p:txBody>
      </p:sp>
    </p:spTree>
    <p:extLst>
      <p:ext uri="{BB962C8B-B14F-4D97-AF65-F5344CB8AC3E}">
        <p14:creationId xmlns:p14="http://schemas.microsoft.com/office/powerpoint/2010/main" val="4061561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Great materials are available from Bedsider.org, including this free online Birth Control Method Explorer.</a:t>
            </a:r>
          </a:p>
          <a:p>
            <a:pPr marL="171450" indent="-171450">
              <a:buFont typeface="Arial" panose="020B0604020202020204" pitchFamily="34" charset="0"/>
              <a:buChar char="•"/>
            </a:pPr>
            <a:r>
              <a:rPr lang="en-US" dirty="0" smtClean="0"/>
              <a:t>Bedsider.org is an online birth control support network for women 18-29 operated by The National Campaign to Prevent Teen and Unplanned Pregnancy, a private nonprofit organization. </a:t>
            </a:r>
          </a:p>
          <a:p>
            <a:pPr marL="171450" indent="-171450">
              <a:buFont typeface="Arial" panose="020B0604020202020204" pitchFamily="34" charset="0"/>
              <a:buChar char="•"/>
            </a:pPr>
            <a:r>
              <a:rPr lang="en-US" dirty="0" smtClean="0"/>
              <a:t>Providers</a:t>
            </a:r>
            <a:r>
              <a:rPr lang="en-US" baseline="0" dirty="0" smtClean="0"/>
              <a:t> can order print materials from: https://shop.thenationalcampaign.org/.</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26</a:t>
            </a:fld>
            <a:endParaRPr lang="en-US" dirty="0"/>
          </a:p>
        </p:txBody>
      </p:sp>
    </p:spTree>
    <p:extLst>
      <p:ext uri="{BB962C8B-B14F-4D97-AF65-F5344CB8AC3E}">
        <p14:creationId xmlns:p14="http://schemas.microsoft.com/office/powerpoint/2010/main" val="4001572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Another</a:t>
            </a:r>
            <a:r>
              <a:rPr lang="en-US" baseline="0" dirty="0" smtClean="0"/>
              <a:t> great online resource is the Online Decision Support Tool. </a:t>
            </a:r>
          </a:p>
          <a:p>
            <a:pPr marL="171450" indent="-171450">
              <a:buFont typeface="Arial" panose="020B0604020202020204" pitchFamily="34" charset="0"/>
              <a:buChar char="•"/>
            </a:pPr>
            <a:r>
              <a:rPr lang="en-US" baseline="0" dirty="0" smtClean="0"/>
              <a:t>This tool was developed through a collaboration between University of California San Francisco and </a:t>
            </a:r>
            <a:r>
              <a:rPr lang="en-US" baseline="0" dirty="0" err="1" smtClean="0"/>
              <a:t>Bedsider</a:t>
            </a:r>
            <a:r>
              <a:rPr lang="en-US" baseline="0" dirty="0" smtClean="0"/>
              <a:t>.</a:t>
            </a:r>
          </a:p>
          <a:p>
            <a:pPr marL="171450" indent="-171450">
              <a:buFont typeface="Arial" panose="020B0604020202020204" pitchFamily="34" charset="0"/>
              <a:buChar char="•"/>
            </a:pPr>
            <a:r>
              <a:rPr lang="en-US" dirty="0" smtClean="0"/>
              <a:t>In about</a:t>
            </a:r>
            <a:r>
              <a:rPr lang="en-US" baseline="0" dirty="0" smtClean="0"/>
              <a:t> </a:t>
            </a:r>
            <a:r>
              <a:rPr lang="en-US" dirty="0" smtClean="0"/>
              <a:t>10 minutes, this tool walks patients through the basics on contraceptive methods, with the goal of helping them figure out the questions about methods</a:t>
            </a:r>
            <a:r>
              <a:rPr lang="en-US" baseline="0" dirty="0" smtClean="0"/>
              <a:t> t</a:t>
            </a:r>
            <a:r>
              <a:rPr lang="en-US" dirty="0" smtClean="0"/>
              <a:t>hey want to ask their</a:t>
            </a:r>
            <a:r>
              <a:rPr lang="en-US" baseline="0" dirty="0" smtClean="0"/>
              <a:t> </a:t>
            </a:r>
            <a:r>
              <a:rPr lang="en-US" dirty="0" smtClean="0"/>
              <a:t>providers.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27</a:t>
            </a:fld>
            <a:endParaRPr lang="en-US"/>
          </a:p>
        </p:txBody>
      </p:sp>
    </p:spTree>
    <p:extLst>
      <p:ext uri="{BB962C8B-B14F-4D97-AF65-F5344CB8AC3E}">
        <p14:creationId xmlns:p14="http://schemas.microsoft.com/office/powerpoint/2010/main" val="3675998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Another resource is this series of handouts on Explaining</a:t>
            </a:r>
            <a:r>
              <a:rPr lang="en-US" baseline="0" dirty="0" smtClean="0"/>
              <a:t> Contraception for providers. It gives a snapshot of each method to support counselors while they are talking with patients.</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Discuss </a:t>
            </a:r>
          </a:p>
          <a:p>
            <a:pPr marL="171450" indent="-171450">
              <a:buFont typeface="Arial" panose="020B0604020202020204" pitchFamily="34" charset="0"/>
              <a:buChar char="•"/>
            </a:pPr>
            <a:r>
              <a:rPr lang="en-US" baseline="0" dirty="0" smtClean="0"/>
              <a:t>What patient education resources do you use? </a:t>
            </a:r>
          </a:p>
          <a:p>
            <a:pPr marL="171450" indent="-171450">
              <a:buFont typeface="Arial" panose="020B0604020202020204" pitchFamily="34" charset="0"/>
              <a:buChar char="•"/>
            </a:pPr>
            <a:r>
              <a:rPr lang="en-US" baseline="0" dirty="0" smtClean="0"/>
              <a:t>How do you use them? Do you refer to them together or hand them to the patient to read? </a:t>
            </a:r>
          </a:p>
          <a:p>
            <a:pPr marL="171450" indent="-171450">
              <a:buFont typeface="Arial" panose="020B0604020202020204" pitchFamily="34" charset="0"/>
              <a:buChar char="•"/>
            </a:pPr>
            <a:r>
              <a:rPr lang="en-US" baseline="0" dirty="0" smtClean="0"/>
              <a:t>Do you provide them before the visit, in the waiting room, in the exam room?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28</a:t>
            </a:fld>
            <a:endParaRPr lang="en-US"/>
          </a:p>
        </p:txBody>
      </p:sp>
    </p:spTree>
    <p:extLst>
      <p:ext uri="{BB962C8B-B14F-4D97-AF65-F5344CB8AC3E}">
        <p14:creationId xmlns:p14="http://schemas.microsoft.com/office/powerpoint/2010/main" val="2451404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There is</a:t>
            </a:r>
            <a:r>
              <a:rPr lang="en-US" baseline="0" dirty="0" smtClean="0"/>
              <a:t> a lot of great research that is going on right now about quality contraceptive counseling. Here is a sample of further reading, if you are interested.</a:t>
            </a:r>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29</a:t>
            </a:fld>
            <a:endParaRPr lang="en-US"/>
          </a:p>
        </p:txBody>
      </p:sp>
    </p:spTree>
    <p:extLst>
      <p:ext uri="{BB962C8B-B14F-4D97-AF65-F5344CB8AC3E}">
        <p14:creationId xmlns:p14="http://schemas.microsoft.com/office/powerpoint/2010/main" val="318948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There are two parts to this best practice.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First part: discuss</a:t>
            </a:r>
            <a:r>
              <a:rPr lang="en-US" baseline="0" dirty="0" smtClean="0"/>
              <a:t>, or assess, pregnancy intention with patients of reproductive 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Second part: support patients through evidence-informed, patient-centered counseling that </a:t>
            </a:r>
            <a:r>
              <a:rPr lang="en-US" dirty="0" smtClean="0"/>
              <a:t>enables them to choose from the full range of contraceptive methods if they do not desire pregnancy presently.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3</a:t>
            </a:fld>
            <a:endParaRPr lang="en-US"/>
          </a:p>
        </p:txBody>
      </p:sp>
    </p:spTree>
    <p:extLst>
      <p:ext uri="{BB962C8B-B14F-4D97-AF65-F5344CB8AC3E}">
        <p14:creationId xmlns:p14="http://schemas.microsoft.com/office/powerpoint/2010/main" val="3693284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endParaRPr lang="en-US" dirty="0" smtClean="0"/>
          </a:p>
          <a:p>
            <a:pPr marL="171450" indent="-171450">
              <a:buFont typeface="Arial" panose="020B0604020202020204" pitchFamily="34" charset="0"/>
              <a:buChar char="•"/>
            </a:pPr>
            <a:r>
              <a:rPr lang="en-US" baseline="0" dirty="0" smtClean="0"/>
              <a:t>We know it can be valuable to see how are other Title X sites are implementing these best practice recommendations. Let’s look at a success story from the field. </a:t>
            </a:r>
          </a:p>
          <a:p>
            <a:pPr marL="171450" indent="-171450">
              <a:buFont typeface="Arial" panose="020B0604020202020204" pitchFamily="34" charset="0"/>
              <a:buChar char="•"/>
            </a:pPr>
            <a:r>
              <a:rPr lang="en-US" baseline="0" dirty="0" smtClean="0"/>
              <a:t>This is a story from a site that participated in the Family Planning National Training Center (FPNTC) Performance Measurement Learning Collaborative. Their story was written up and included in the Contraceptive Access Change Package. </a:t>
            </a:r>
          </a:p>
          <a:p>
            <a:pPr marL="171450" indent="-171450">
              <a:buFont typeface="Arial" panose="020B0604020202020204" pitchFamily="34" charset="0"/>
              <a:buChar char="•"/>
            </a:pPr>
            <a:r>
              <a:rPr lang="en-US" dirty="0" smtClean="0"/>
              <a:t>Arizona Family Health Partnership set the goal that by May 2016, 60% of their female patients seen in the Theresa Lee Public Health Center would have documented reproductive life plans, a 20% increase from their baseline. They scheduled a training (providers were required to attend) that included an overview of reproductive life planning, how to document the reproductive life plan in the patient’s record, and standardized messaging for providers to use. Over 20 providers attended.</a:t>
            </a:r>
            <a:r>
              <a:rPr lang="en-US" baseline="0" dirty="0" smtClean="0"/>
              <a:t> </a:t>
            </a:r>
            <a:r>
              <a:rPr lang="en-US" dirty="0" smtClean="0"/>
              <a:t>Using a pre/post-test, they were able to measure an increase in staff knowledge of reproductive life planning questions, when and how often to ask these questions, and how to document the results. A chart audit conducted two months after the training revealed that 79% of women had reproductive life plans documented, exceeding their initial goal of 60%. </a:t>
            </a:r>
          </a:p>
          <a:p>
            <a:pPr marL="171450" indent="-171450">
              <a:buFont typeface="Arial" panose="020B0604020202020204" pitchFamily="34" charset="0"/>
              <a:buChar char="•"/>
            </a:pPr>
            <a:r>
              <a:rPr lang="en-US" dirty="0" smtClean="0"/>
              <a:t>The key points of this story: standardizing messaging related to counseling (what to say), and reviewing documentation protocols</a:t>
            </a:r>
            <a:r>
              <a:rPr lang="en-US" baseline="0" dirty="0" smtClean="0"/>
              <a:t> (where to put it) </a:t>
            </a:r>
            <a:r>
              <a:rPr lang="en-US" dirty="0" smtClean="0"/>
              <a:t>are important aspects of provider training.</a:t>
            </a:r>
            <a:r>
              <a:rPr lang="en-US" baseline="0" dirty="0" smtClean="0"/>
              <a:t> </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u="sng" dirty="0" smtClean="0"/>
              <a:t>Discuss (if time allows)</a:t>
            </a:r>
          </a:p>
          <a:p>
            <a:pPr marL="171450" indent="-171450">
              <a:buFont typeface="Arial" panose="020B0604020202020204" pitchFamily="34" charset="0"/>
              <a:buChar char="•"/>
            </a:pPr>
            <a:r>
              <a:rPr lang="en-US" dirty="0" smtClean="0"/>
              <a:t>What</a:t>
            </a:r>
            <a:r>
              <a:rPr lang="en-US" baseline="0" dirty="0" smtClean="0"/>
              <a:t> strategies have you used/can you use to increase consistency of messaging and/or documentation of counseling?</a:t>
            </a:r>
            <a:endParaRPr lang="en-US"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30</a:t>
            </a:fld>
            <a:endParaRPr lang="en-US" dirty="0"/>
          </a:p>
        </p:txBody>
      </p:sp>
    </p:spTree>
    <p:extLst>
      <p:ext uri="{BB962C8B-B14F-4D97-AF65-F5344CB8AC3E}">
        <p14:creationId xmlns:p14="http://schemas.microsoft.com/office/powerpoint/2010/main" val="3728750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 second success story from the field</a:t>
            </a:r>
            <a:r>
              <a:rPr lang="en-US" baseline="0" dirty="0" smtClean="0"/>
              <a:t> is </a:t>
            </a:r>
            <a:r>
              <a:rPr lang="en-US" dirty="0" smtClean="0"/>
              <a:t>from a site that participated in the FPNTC’s Performance Measurement Learning Collaborative, and is also included in the Contraceptive Access Change Package.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New Jersey Family Planning League’s Paterson site tested a strategy to increase the frequency of assessing pregnancy intention. They provided training on reproductive life planning for all staff, including front desk staff. The training consisted of an overview of reproductive life planning questions and role plays for staff to practice new skills. Clinic staff say that this comprehensive training dramatically improved counseling flow and comfort related to assessing pregnancy intention. New Jersey Family Planning League then collected data on the rates of documented reproductive life plans. A chart audit in March 2016, after the staff training, revealed that 90% of patients had a documented reproductive life plan at the Paterson site.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key</a:t>
            </a:r>
            <a:r>
              <a:rPr lang="en-US" baseline="0" dirty="0" smtClean="0"/>
              <a:t> point of this story is that it’s important to engage all staff and provide an opportunity for staff to practice new skills in counseling training.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b="1" u="sng" dirty="0" smtClean="0"/>
              <a:t>Discuss (if time allows)</a:t>
            </a:r>
          </a:p>
          <a:p>
            <a:pPr marL="171450" indent="-171450">
              <a:buFont typeface="Arial" panose="020B0604020202020204" pitchFamily="34" charset="0"/>
              <a:buChar char="•"/>
            </a:pPr>
            <a:r>
              <a:rPr lang="en-US" dirty="0" smtClean="0"/>
              <a:t>What</a:t>
            </a:r>
            <a:r>
              <a:rPr lang="en-US" baseline="0" dirty="0" smtClean="0"/>
              <a:t> roles can your front desk, billing, and administrative staff play in implementation of counseling best practice strategies?</a:t>
            </a: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31</a:t>
            </a:fld>
            <a:endParaRPr lang="en-US" dirty="0"/>
          </a:p>
        </p:txBody>
      </p:sp>
    </p:spTree>
    <p:extLst>
      <p:ext uri="{BB962C8B-B14F-4D97-AF65-F5344CB8AC3E}">
        <p14:creationId xmlns:p14="http://schemas.microsoft.com/office/powerpoint/2010/main" val="3728750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dirty="0" smtClean="0">
                <a:solidFill>
                  <a:schemeClr val="tx1"/>
                </a:solidFill>
                <a:effectLst/>
                <a:latin typeface="+mn-lt"/>
                <a:ea typeface="+mn-ea"/>
                <a:cs typeface="+mn-cs"/>
              </a:rPr>
              <a:t>Discuss (if time allows)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What other questions do you have for each other before we end? Are there other issues or challenges that we haven’t discussed yet? </a:t>
            </a:r>
            <a:r>
              <a:rPr lang="en-US" sz="1200" b="0" i="1" u="none" strike="noStrike" kern="1200" dirty="0" smtClean="0">
                <a:solidFill>
                  <a:schemeClr val="tx1"/>
                </a:solidFill>
                <a:effectLst/>
                <a:latin typeface="+mn-lt"/>
                <a:ea typeface="+mn-ea"/>
                <a:cs typeface="+mn-cs"/>
              </a:rPr>
              <a:t>(Note</a:t>
            </a:r>
            <a:r>
              <a:rPr lang="en-US" sz="1200" b="0" i="1" u="none" strike="noStrike" kern="1200" baseline="0" dirty="0" smtClean="0">
                <a:solidFill>
                  <a:schemeClr val="tx1"/>
                </a:solidFill>
                <a:effectLst/>
                <a:latin typeface="+mn-lt"/>
                <a:ea typeface="+mn-ea"/>
                <a:cs typeface="+mn-cs"/>
              </a:rPr>
              <a:t> to facilitators: If challenges came up in earlier discussions, this could be a good time to discuss them.)</a:t>
            </a:r>
            <a:endParaRPr lang="en-US" sz="1200" b="0" i="1" u="none" strike="noStrik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u="sng" baseline="0" dirty="0" smtClean="0"/>
          </a:p>
          <a:p>
            <a:pPr marL="171450" indent="-171450">
              <a:buFont typeface="Arial" panose="020B0604020202020204" pitchFamily="34" charset="0"/>
              <a:buChar char="•"/>
            </a:pPr>
            <a:r>
              <a:rPr lang="en-US" sz="1200" baseline="0" dirty="0" smtClean="0"/>
              <a:t>Before we leave, w</a:t>
            </a:r>
            <a:r>
              <a:rPr lang="en-US" sz="1200" b="0" i="0" u="none" strike="noStrike" kern="1200" dirty="0" smtClean="0">
                <a:solidFill>
                  <a:schemeClr val="tx1"/>
                </a:solidFill>
                <a:effectLst/>
                <a:latin typeface="+mn-lt"/>
                <a:ea typeface="+mn-ea"/>
                <a:cs typeface="+mn-cs"/>
              </a:rPr>
              <a:t>hat is one thing you will take away from today’s discussion? </a:t>
            </a:r>
            <a:r>
              <a:rPr lang="en-US" sz="1200" b="0" i="1" u="none" strike="noStrike" kern="1200" dirty="0" smtClean="0">
                <a:solidFill>
                  <a:schemeClr val="tx1"/>
                </a:solidFill>
                <a:effectLst/>
                <a:latin typeface="+mn-lt"/>
                <a:ea typeface="+mn-ea"/>
                <a:cs typeface="+mn-cs"/>
              </a:rPr>
              <a:t>(Note</a:t>
            </a:r>
            <a:r>
              <a:rPr lang="en-US" sz="1200" b="0" i="1" u="none" strike="noStrike" kern="1200" baseline="0" dirty="0" smtClean="0">
                <a:solidFill>
                  <a:schemeClr val="tx1"/>
                </a:solidFill>
                <a:effectLst/>
                <a:latin typeface="+mn-lt"/>
                <a:ea typeface="+mn-ea"/>
                <a:cs typeface="+mn-cs"/>
              </a:rPr>
              <a:t> to facilitators: Consider round robin sharing or ask a couple of participants to share.)</a:t>
            </a:r>
            <a:endParaRPr lang="en-US" sz="1200" b="0" i="1" u="none" strike="noStrik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B1B089-2B73-44CF-A4BD-03A6285AE71A}" type="slidenum">
              <a:rPr lang="en-US" smtClean="0"/>
              <a:pPr/>
              <a:t>32</a:t>
            </a:fld>
            <a:endParaRPr lang="en-US"/>
          </a:p>
        </p:txBody>
      </p:sp>
    </p:spTree>
    <p:extLst>
      <p:ext uri="{BB962C8B-B14F-4D97-AF65-F5344CB8AC3E}">
        <p14:creationId xmlns:p14="http://schemas.microsoft.com/office/powerpoint/2010/main" val="772288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t>Facilitator</a:t>
            </a:r>
            <a:r>
              <a:rPr lang="en-US" sz="1200" b="1" u="sng" baseline="0" dirty="0" smtClean="0"/>
              <a:t> Notes</a:t>
            </a:r>
            <a:endParaRPr lang="en-US" sz="1200"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Thank</a:t>
            </a:r>
            <a:r>
              <a:rPr lang="en-US" sz="1200" baseline="0" dirty="0" smtClean="0"/>
              <a:t> you for participating in </a:t>
            </a:r>
            <a:r>
              <a:rPr lang="en-US" sz="1200" baseline="0" smtClean="0"/>
              <a:t>today’s discussion.</a:t>
            </a:r>
            <a:endParaRPr lang="en-US" sz="1200" baseline="0" dirty="0" smtClean="0"/>
          </a:p>
          <a:p>
            <a:pPr marL="171450" indent="-171450">
              <a:buFont typeface="Arial" panose="020B0604020202020204" pitchFamily="34" charset="0"/>
              <a:buChar char="•"/>
            </a:pPr>
            <a:r>
              <a:rPr lang="en-US" sz="1200" baseline="0" dirty="0" smtClean="0"/>
              <a:t>If applicable, you can contact me at:_________</a:t>
            </a:r>
          </a:p>
          <a:p>
            <a:pPr marL="0" indent="0">
              <a:buFont typeface="Arial" panose="020B0604020202020204" pitchFamily="34" charset="0"/>
              <a:buNone/>
            </a:pPr>
            <a:endParaRPr lang="en-US" sz="1200" baseline="0" dirty="0" smtClean="0"/>
          </a:p>
          <a:p>
            <a:pPr marL="171450" lvl="0" indent="-171450">
              <a:buFont typeface="Arial" panose="020B0604020202020204" pitchFamily="34" charset="0"/>
              <a:buChar char="•"/>
            </a:pPr>
            <a:r>
              <a:rPr lang="en-US" sz="1200" baseline="0" dirty="0" smtClean="0"/>
              <a:t>You can also always contact the Family Planning National Training Center (fpntc@jsi.com) with questions/comments.</a:t>
            </a:r>
          </a:p>
        </p:txBody>
      </p:sp>
      <p:sp>
        <p:nvSpPr>
          <p:cNvPr id="4" name="Slide Number Placeholder 3"/>
          <p:cNvSpPr>
            <a:spLocks noGrp="1"/>
          </p:cNvSpPr>
          <p:nvPr>
            <p:ph type="sldNum" sz="quarter" idx="10"/>
          </p:nvPr>
        </p:nvSpPr>
        <p:spPr/>
        <p:txBody>
          <a:bodyPr/>
          <a:lstStyle/>
          <a:p>
            <a:fld id="{909E0D4A-E176-4E8F-9B57-59CC52585B21}" type="slidenum">
              <a:rPr lang="en-US" smtClean="0"/>
              <a:t>33</a:t>
            </a:fld>
            <a:endParaRPr lang="en-US" dirty="0"/>
          </a:p>
        </p:txBody>
      </p:sp>
    </p:spTree>
    <p:extLst>
      <p:ext uri="{BB962C8B-B14F-4D97-AF65-F5344CB8AC3E}">
        <p14:creationId xmlns:p14="http://schemas.microsoft.com/office/powerpoint/2010/main" val="291877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There are 3 objectives for today’s discussion. By the end of today, we hope you will be able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Describe the rationale for using a shared decision-making approach to contraceptive counseling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Identify at least two best practice strategies for ensuring counseling is patient-centered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Identify at least two strategies for ensuring providers routinely assess patients’ pregnancy intention and need for contraceptive counseling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the objectives imply, we want to take time today to talk about not just what should happen, but also what makes these recommendations a challenge. By discussing challenges, we hope to help identify potential strategies for breaking down those barriers—ultimately, to increase patients’ access to their contraceptive methods of choice.</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4</a:t>
            </a:fld>
            <a:endParaRPr lang="en-US" dirty="0"/>
          </a:p>
        </p:txBody>
      </p:sp>
    </p:spTree>
    <p:extLst>
      <p:ext uri="{BB962C8B-B14F-4D97-AF65-F5344CB8AC3E}">
        <p14:creationId xmlns:p14="http://schemas.microsoft.com/office/powerpoint/2010/main" val="360777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Evidence-informed counseling helps patients identify the most appropriate contraceptive method for them.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Adhering to a patient-centered counseling approach can contribute to increased patient knowledge and use of contraception, as well as satisfaction with services.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Unfortunately, health care professionals have not always been unbiased in providing reproductive health services to certain populations. Some patients continue to report feeling coerced, or that they received racially-biased counseling. Using a patient-centered approach reduces the risk for reproductive coercion and provider bias.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sng" strike="noStrike" kern="1200" baseline="0" dirty="0" smtClean="0">
                <a:solidFill>
                  <a:schemeClr val="tx1"/>
                </a:solidFill>
                <a:effectLst/>
                <a:latin typeface="+mn-lt"/>
                <a:ea typeface="+mn-ea"/>
                <a:cs typeface="+mn-cs"/>
              </a:rPr>
              <a:t>Sources (for reference)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Gavin L, </a:t>
            </a:r>
            <a:r>
              <a:rPr lang="en-US" sz="1200" b="0" i="0" u="none" strike="noStrike" kern="1200" baseline="0" dirty="0" err="1" smtClean="0">
                <a:solidFill>
                  <a:schemeClr val="tx1"/>
                </a:solidFill>
                <a:latin typeface="+mn-lt"/>
                <a:ea typeface="+mn-ea"/>
                <a:cs typeface="+mn-cs"/>
              </a:rPr>
              <a:t>Moskosky</a:t>
            </a:r>
            <a:r>
              <a:rPr lang="en-US" sz="1200" b="0" i="0" u="none" strike="noStrike" kern="1200" baseline="0" dirty="0" smtClean="0">
                <a:solidFill>
                  <a:schemeClr val="tx1"/>
                </a:solidFill>
                <a:latin typeface="+mn-lt"/>
                <a:ea typeface="+mn-ea"/>
                <a:cs typeface="+mn-cs"/>
              </a:rPr>
              <a:t> S, Carter M et al. Providing Quality Family Planning Services: Recommendations of CDC and the U.S. Office of Population Affairs. MMWR 2014;63(4)</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Yee L, Simon M. Urban minority women’s perceptions of and preferences for postpartum contraceptive counseling. J Midwifery </a:t>
            </a:r>
            <a:r>
              <a:rPr lang="en-US" sz="1200" b="0" i="0" u="none" strike="noStrike" kern="1200" baseline="0" dirty="0" err="1" smtClean="0">
                <a:solidFill>
                  <a:schemeClr val="tx1"/>
                </a:solidFill>
                <a:latin typeface="+mn-lt"/>
                <a:ea typeface="+mn-ea"/>
                <a:cs typeface="+mn-cs"/>
              </a:rPr>
              <a:t>Womens</a:t>
            </a:r>
            <a:r>
              <a:rPr lang="en-US" sz="1200" b="0" i="0" u="none" strike="noStrike" kern="1200" baseline="0" dirty="0" smtClean="0">
                <a:solidFill>
                  <a:schemeClr val="tx1"/>
                </a:solidFill>
                <a:latin typeface="+mn-lt"/>
                <a:ea typeface="+mn-ea"/>
                <a:cs typeface="+mn-cs"/>
              </a:rPr>
              <a:t> Health. 2011 Jan-Feb;56(1):54-60.</a:t>
            </a:r>
          </a:p>
          <a:p>
            <a:pPr marL="171450" indent="-171450">
              <a:buFont typeface="Arial" panose="020B0604020202020204" pitchFamily="34" charset="0"/>
              <a:buChar char="•"/>
            </a:pPr>
            <a:r>
              <a:rPr lang="en-US" sz="1200" b="0" i="0" u="none" strike="noStrike" kern="1200" baseline="0" dirty="0" err="1" smtClean="0">
                <a:solidFill>
                  <a:schemeClr val="tx1"/>
                </a:solidFill>
                <a:latin typeface="+mn-lt"/>
                <a:ea typeface="+mn-ea"/>
                <a:cs typeface="+mn-cs"/>
              </a:rPr>
              <a:t>Dehlendorf</a:t>
            </a:r>
            <a:r>
              <a:rPr lang="en-US" sz="1200" b="0" i="0" u="none" strike="noStrike" kern="1200" baseline="0" dirty="0" smtClean="0">
                <a:solidFill>
                  <a:schemeClr val="tx1"/>
                </a:solidFill>
                <a:latin typeface="+mn-lt"/>
                <a:ea typeface="+mn-ea"/>
                <a:cs typeface="+mn-cs"/>
              </a:rPr>
              <a:t> C et al. 2014. Counseling about IUDs: A mixed-methods analysis. Perspectives on Sexual and Reproductive Health, 46 (3)</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Higgins JA. 2014. Celebration meets caution: LARC’s boons, potential busts, and the benefits of a reproductive justice approach. Contraception, 89.</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Gomez AM, L Fuentes L, A Allina A. 2014. Women or LARC first? Reproductive autonomy and the promotion of long-acting reversible contraceptive methods. Perspectives on Sexual and Reproductive Health, 46(3)</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Gold RB. 2014. Guarding against coercion while ensuring access: A delicate balance. </a:t>
            </a:r>
            <a:r>
              <a:rPr lang="en-US" sz="1200" b="0" i="0" u="none" strike="noStrike" kern="1200" baseline="0" dirty="0" err="1" smtClean="0">
                <a:solidFill>
                  <a:schemeClr val="tx1"/>
                </a:solidFill>
                <a:latin typeface="+mn-lt"/>
                <a:ea typeface="+mn-ea"/>
                <a:cs typeface="+mn-cs"/>
              </a:rPr>
              <a:t>Guttmacher</a:t>
            </a:r>
            <a:r>
              <a:rPr lang="en-US" sz="1200" b="0" i="0" u="none" strike="noStrike" kern="1200" baseline="0" dirty="0" smtClean="0">
                <a:solidFill>
                  <a:schemeClr val="tx1"/>
                </a:solidFill>
                <a:latin typeface="+mn-lt"/>
                <a:ea typeface="+mn-ea"/>
                <a:cs typeface="+mn-cs"/>
              </a:rPr>
              <a:t> Policy Review, 17(3)</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Gilliam ML, </a:t>
            </a:r>
            <a:r>
              <a:rPr lang="en-US" sz="1200" b="0" i="0" u="none" strike="noStrike" kern="1200" baseline="0" dirty="0" err="1" smtClean="0">
                <a:solidFill>
                  <a:schemeClr val="tx1"/>
                </a:solidFill>
                <a:latin typeface="+mn-lt"/>
                <a:ea typeface="+mn-ea"/>
                <a:cs typeface="+mn-cs"/>
              </a:rPr>
              <a:t>Neaustadt</a:t>
            </a:r>
            <a:r>
              <a:rPr lang="en-US" sz="1200" b="0" i="0" u="none" strike="noStrike" kern="1200" baseline="0" dirty="0" smtClean="0">
                <a:solidFill>
                  <a:schemeClr val="tx1"/>
                </a:solidFill>
                <a:latin typeface="+mn-lt"/>
                <a:ea typeface="+mn-ea"/>
                <a:cs typeface="+mn-cs"/>
              </a:rPr>
              <a:t> A, Gordon R. A call to incorporate a reproductive justice agenda into reproductive health clinical practice and policy. Section of Family Planning, Department of Obstetrics and Gynecology, The University of Chicago, Chicago, IL Association of Reproductive Health Professionals, Oakland, CA, USA. Published Online: February 02, 2009</a:t>
            </a:r>
          </a:p>
          <a:p>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909E0D4A-E176-4E8F-9B57-59CC52585B21}" type="slidenum">
              <a:rPr lang="en-US" smtClean="0"/>
              <a:t>5</a:t>
            </a:fld>
            <a:endParaRPr lang="en-US" dirty="0"/>
          </a:p>
        </p:txBody>
      </p:sp>
    </p:spTree>
    <p:extLst>
      <p:ext uri="{BB962C8B-B14F-4D97-AF65-F5344CB8AC3E}">
        <p14:creationId xmlns:p14="http://schemas.microsoft.com/office/powerpoint/2010/main" val="245462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strategies for this best practice recommendation are to:</a:t>
            </a:r>
            <a:endParaRPr lang="en-US" sz="1200" b="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Discuss pregnancy intention routinely with all patients of reproductive age. Support patients in developing a pregnancy intention and/or reproductive life plan.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If pregnancy is not desired in the next year, provide contraceptive services in response to the patient’s identified goals and preferences in line with QFP recommendations</a:t>
            </a:r>
            <a:endParaRPr lang="en-US" sz="1200" b="0" dirty="0" smtClean="0"/>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Have a written and widely circulated policy stating that services must be provided solely on a voluntary basis and that patients will not be coerced to use a</a:t>
            </a:r>
            <a:r>
              <a:rPr lang="en-US" sz="1200" b="0" baseline="0" dirty="0" smtClean="0"/>
              <a:t> particular method or any method at all. </a:t>
            </a:r>
            <a:endParaRPr lang="en-US" sz="1200" b="0" i="0" u="none" strike="noStrike" kern="1200" baseline="0" dirty="0" smtClean="0">
              <a:solidFill>
                <a:schemeClr val="tx1"/>
              </a:solidFill>
              <a:latin typeface="+mn-lt"/>
              <a:ea typeface="+mn-ea"/>
              <a:cs typeface="+mn-cs"/>
            </a:endParaRPr>
          </a:p>
          <a:p>
            <a:endParaRPr lang="en-US" b="0" dirty="0" smtClean="0"/>
          </a:p>
          <a:p>
            <a:r>
              <a:rPr lang="en-US" b="0" dirty="0" smtClean="0"/>
              <a:t/>
            </a:r>
            <a:br>
              <a:rPr lang="en-US" b="0" dirty="0" smtClean="0"/>
            </a:br>
            <a:r>
              <a:rPr lang="en-US" sz="1200" b="1" i="0" u="sng" strike="noStrike" kern="1200" baseline="0" dirty="0" smtClean="0">
                <a:solidFill>
                  <a:schemeClr val="tx1"/>
                </a:solidFill>
                <a:effectLst/>
                <a:latin typeface="+mn-lt"/>
                <a:ea typeface="+mn-ea"/>
                <a:cs typeface="+mn-cs"/>
              </a:rPr>
              <a:t>Sources (for reference)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Gavin L, </a:t>
            </a:r>
            <a:r>
              <a:rPr lang="en-US" sz="1200" b="0" i="0" u="none" strike="noStrike" kern="1200" baseline="0" dirty="0" err="1" smtClean="0">
                <a:solidFill>
                  <a:schemeClr val="tx1"/>
                </a:solidFill>
                <a:latin typeface="+mn-lt"/>
                <a:ea typeface="+mn-ea"/>
                <a:cs typeface="+mn-cs"/>
              </a:rPr>
              <a:t>Moskosky</a:t>
            </a:r>
            <a:r>
              <a:rPr lang="en-US" sz="1200" b="0" i="0" u="none" strike="noStrike" kern="1200" baseline="0" dirty="0" smtClean="0">
                <a:solidFill>
                  <a:schemeClr val="tx1"/>
                </a:solidFill>
                <a:latin typeface="+mn-lt"/>
                <a:ea typeface="+mn-ea"/>
                <a:cs typeface="+mn-cs"/>
              </a:rPr>
              <a:t> S, Carter M et al. Providing Quality Family Planning Services: Recommendations of CDC and the U.S. Office of Population Affairs. MMWR 2014;63(4)</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909E0D4A-E176-4E8F-9B57-59CC52585B21}" type="slidenum">
              <a:rPr lang="en-US" smtClean="0"/>
              <a:t>6</a:t>
            </a:fld>
            <a:endParaRPr lang="en-US" dirty="0"/>
          </a:p>
        </p:txBody>
      </p:sp>
    </p:spTree>
    <p:extLst>
      <p:ext uri="{BB962C8B-B14F-4D97-AF65-F5344CB8AC3E}">
        <p14:creationId xmlns:p14="http://schemas.microsoft.com/office/powerpoint/2010/main" val="245462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baseline="0" dirty="0" smtClean="0"/>
          </a:p>
          <a:p>
            <a:pPr marL="171450" indent="-171450">
              <a:buFont typeface="Arial" panose="020B0604020202020204" pitchFamily="34" charset="0"/>
              <a:buChar char="•"/>
            </a:pPr>
            <a:r>
              <a:rPr lang="en-US" baseline="0" dirty="0" smtClean="0"/>
              <a:t>If you haven’t already, please take a minute to complete the Contraceptive Access Assessment questions related to counseling practices. </a:t>
            </a:r>
          </a:p>
          <a:p>
            <a:pPr marL="171450" indent="-171450">
              <a:buFont typeface="Arial" panose="020B0604020202020204" pitchFamily="34" charset="0"/>
              <a:buChar char="•"/>
            </a:pPr>
            <a:r>
              <a:rPr lang="en-US" baseline="0" dirty="0" smtClean="0"/>
              <a:t>We encourage you to be critical—how often are these practices happening really (not what you hope is happening!)? This tool is designed to help you identify areas to improve.</a:t>
            </a:r>
          </a:p>
          <a:p>
            <a:pPr marL="0" indent="0">
              <a:buFont typeface="Arial" panose="020B0604020202020204" pitchFamily="34" charset="0"/>
              <a:buNone/>
            </a:pPr>
            <a:endParaRPr lang="en-US" i="1" baseline="0" dirty="0" smtClean="0"/>
          </a:p>
          <a:p>
            <a:pPr marL="0" indent="0">
              <a:buFont typeface="Arial" panose="020B0604020202020204" pitchFamily="34" charset="0"/>
              <a:buNone/>
            </a:pPr>
            <a:endParaRPr lang="en-US" i="1" baseline="0" dirty="0" smtClean="0"/>
          </a:p>
          <a:p>
            <a:pPr marL="0" indent="0">
              <a:buFont typeface="Arial" panose="020B0604020202020204" pitchFamily="34" charset="0"/>
              <a:buNone/>
            </a:pPr>
            <a:r>
              <a:rPr lang="en-US" sz="1200" b="1" i="0" u="sng" strike="noStrike" kern="1200" dirty="0" smtClean="0">
                <a:solidFill>
                  <a:schemeClr val="tx1"/>
                </a:solidFill>
                <a:effectLst/>
                <a:latin typeface="+mn-lt"/>
                <a:ea typeface="+mn-ea"/>
                <a:cs typeface="+mn-cs"/>
              </a:rPr>
              <a:t>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Participants will fill out or refer to the Contraceptive Access Assessment tool. Ask participants to fill out ahead of time, or provide 10-15 additional minutes to fill it out during the session.</a:t>
            </a:r>
          </a:p>
        </p:txBody>
      </p:sp>
      <p:sp>
        <p:nvSpPr>
          <p:cNvPr id="4" name="Slide Number Placeholder 3"/>
          <p:cNvSpPr>
            <a:spLocks noGrp="1"/>
          </p:cNvSpPr>
          <p:nvPr>
            <p:ph type="sldNum" sz="quarter" idx="10"/>
          </p:nvPr>
        </p:nvSpPr>
        <p:spPr/>
        <p:txBody>
          <a:bodyPr/>
          <a:lstStyle/>
          <a:p>
            <a:fld id="{909E0D4A-E176-4E8F-9B57-59CC52585B21}" type="slidenum">
              <a:rPr lang="en-US" smtClean="0"/>
              <a:t>7</a:t>
            </a:fld>
            <a:endParaRPr lang="en-US" dirty="0"/>
          </a:p>
        </p:txBody>
      </p:sp>
    </p:spTree>
    <p:extLst>
      <p:ext uri="{BB962C8B-B14F-4D97-AF65-F5344CB8AC3E}">
        <p14:creationId xmlns:p14="http://schemas.microsoft.com/office/powerpoint/2010/main" val="386462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Consistent</a:t>
            </a:r>
            <a:r>
              <a:rPr lang="en-US" baseline="0" dirty="0" smtClean="0"/>
              <a:t> implementation of best practices is a challenge. </a:t>
            </a:r>
            <a:r>
              <a:rPr lang="en-US" dirty="0" smtClean="0"/>
              <a:t>Let’s take a minute to reflect on your assessment findings</a:t>
            </a:r>
            <a:r>
              <a:rPr lang="en-US" baseline="0" dirty="0" smtClean="0"/>
              <a:t> </a:t>
            </a:r>
            <a:r>
              <a:rPr lang="en-US" dirty="0" smtClean="0"/>
              <a:t>before we</a:t>
            </a:r>
            <a:r>
              <a:rPr lang="en-US" baseline="0" dirty="0" smtClean="0"/>
              <a:t> have more discussion. </a:t>
            </a:r>
          </a:p>
          <a:p>
            <a:endParaRPr lang="en-US" baseline="0" dirty="0" smtClean="0"/>
          </a:p>
          <a:p>
            <a:endParaRPr lang="en-US" baseline="0" dirty="0" smtClean="0"/>
          </a:p>
          <a:p>
            <a:r>
              <a:rPr lang="en-US" b="1" u="sng" baseline="0" dirty="0" smtClean="0"/>
              <a:t>Discuss</a:t>
            </a:r>
          </a:p>
          <a:p>
            <a:pPr marL="171450" indent="-171450" algn="l">
              <a:buFont typeface="Arial" panose="020B0604020202020204" pitchFamily="34" charset="0"/>
              <a:buChar char="•"/>
            </a:pPr>
            <a:r>
              <a:rPr lang="en-US" baseline="0" dirty="0" smtClean="0"/>
              <a:t>Which of the counseling practices are most frequently being done? What helps contribute to routine implementation of these practices? (How do you know?)</a:t>
            </a:r>
          </a:p>
          <a:p>
            <a:pPr marL="171450" indent="-171450">
              <a:buFont typeface="Arial" panose="020B0604020202020204" pitchFamily="34" charset="0"/>
              <a:buChar char="•"/>
            </a:pPr>
            <a:r>
              <a:rPr lang="en-US" baseline="0" dirty="0" smtClean="0"/>
              <a:t>What practices are being done least frequently, or are harder to do consistently? What is challenging about these practices in particular?</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8</a:t>
            </a:fld>
            <a:endParaRPr lang="en-US"/>
          </a:p>
        </p:txBody>
      </p:sp>
    </p:spTree>
    <p:extLst>
      <p:ext uri="{BB962C8B-B14F-4D97-AF65-F5344CB8AC3E}">
        <p14:creationId xmlns:p14="http://schemas.microsoft.com/office/powerpoint/2010/main" val="382328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Let’s start by talking about the first part of this best practice recommendation,</a:t>
            </a:r>
            <a:r>
              <a:rPr lang="en-US" baseline="0" dirty="0" smtClean="0"/>
              <a:t> which is to assess pregnancy intention routinely with all patients of reproductive 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Asking the question, “Do you think you would like to have (more) children someday?” is an introduction to the conversation that opens the door for further discussion of reproductive health needs.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Follow-up questions—like “When do you think that will be?” and “How important is it to you to prevent pregnancy until then?”—can provide useful information for a discussion about potentially unmet contraceptive needs.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questions on the screen were developed by Patty Cason, Family Nurse Practitioner and Assistant Clinical Professor at UCSF, and build on the questions originally developed by CDC such as “One Key Question” and other approaches which are often called, “Reproductive Life Planning.”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Although the concept of planning for pregnancy may not work for everyone, for some patients whose initial reason for a visit was not related to preventing or achieving pregnancy, discussing pregnancy intention and/or reproductive life planning may help identify unmet reproductive health care needs.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CDC recommends that providers take every opportunity to engage patients—both men and women—in a conversation about reproductive life planning.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Reproductive life planning encourages the patient to think about whether, or when, she or he wants to have children and how best to meet their goals.</a:t>
            </a:r>
            <a:endParaRPr lang="en-US" b="0"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sng" strike="noStrike" kern="1200" baseline="0" dirty="0" smtClean="0">
                <a:solidFill>
                  <a:schemeClr val="tx1"/>
                </a:solidFill>
                <a:latin typeface="+mn-lt"/>
                <a:ea typeface="+mn-ea"/>
                <a:cs typeface="+mn-cs"/>
              </a:rPr>
              <a:t>Sources (for reference)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Gavin L, </a:t>
            </a:r>
            <a:r>
              <a:rPr lang="en-US" sz="1200" b="0" i="0" u="none" strike="noStrike" kern="1200" baseline="0" dirty="0" err="1" smtClean="0">
                <a:solidFill>
                  <a:schemeClr val="tx1"/>
                </a:solidFill>
                <a:latin typeface="+mn-lt"/>
                <a:ea typeface="+mn-ea"/>
                <a:cs typeface="+mn-cs"/>
              </a:rPr>
              <a:t>Moskosky</a:t>
            </a:r>
            <a:r>
              <a:rPr lang="en-US" sz="1200" b="0" i="0" u="none" strike="noStrike" kern="1200" baseline="0" dirty="0" smtClean="0">
                <a:solidFill>
                  <a:schemeClr val="tx1"/>
                </a:solidFill>
                <a:latin typeface="+mn-lt"/>
                <a:ea typeface="+mn-ea"/>
                <a:cs typeface="+mn-cs"/>
              </a:rPr>
              <a:t> S, Carter M et al. Providing Quality Family Planning Services: Recommendations of CDC and the U.S. Office of Population Affairs. MMWR 2014;63(4)</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Preconception Health and Healthcare: Reproductive Life Plan for Professionals. http://www.cdc.gov/preconception/documents/rlphealthproviders.pdf</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One Key Question http://www.onekeyquestion.org/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smtClean="0">
                <a:solidFill>
                  <a:schemeClr val="tx1"/>
                </a:solidFill>
                <a:effectLst/>
                <a:latin typeface="+mn-lt"/>
                <a:ea typeface="+mn-ea"/>
                <a:cs typeface="+mn-cs"/>
              </a:rPr>
              <a:t>Callegari</a:t>
            </a:r>
            <a:r>
              <a:rPr lang="en-US" sz="1200" kern="1200" dirty="0" smtClean="0">
                <a:solidFill>
                  <a:schemeClr val="tx1"/>
                </a:solidFill>
                <a:effectLst/>
                <a:latin typeface="+mn-lt"/>
                <a:ea typeface="+mn-ea"/>
                <a:cs typeface="+mn-cs"/>
              </a:rPr>
              <a:t> LS, Aiken AR, </a:t>
            </a:r>
            <a:r>
              <a:rPr lang="en-US" sz="1200" kern="1200" dirty="0" err="1" smtClean="0">
                <a:solidFill>
                  <a:schemeClr val="tx1"/>
                </a:solidFill>
                <a:effectLst/>
                <a:latin typeface="+mn-lt"/>
                <a:ea typeface="+mn-ea"/>
                <a:cs typeface="+mn-cs"/>
              </a:rPr>
              <a:t>Dehlendorf</a:t>
            </a:r>
            <a:r>
              <a:rPr lang="en-US" sz="1200" kern="1200" dirty="0" smtClean="0">
                <a:solidFill>
                  <a:schemeClr val="tx1"/>
                </a:solidFill>
                <a:effectLst/>
                <a:latin typeface="+mn-lt"/>
                <a:ea typeface="+mn-ea"/>
                <a:cs typeface="+mn-cs"/>
              </a:rPr>
              <a:t> C, Cason P, </a:t>
            </a:r>
            <a:r>
              <a:rPr lang="en-US" sz="1200" kern="1200" dirty="0" err="1" smtClean="0">
                <a:solidFill>
                  <a:schemeClr val="tx1"/>
                </a:solidFill>
                <a:effectLst/>
                <a:latin typeface="+mn-lt"/>
                <a:ea typeface="+mn-ea"/>
                <a:cs typeface="+mn-cs"/>
              </a:rPr>
              <a:t>Borrero</a:t>
            </a:r>
            <a:r>
              <a:rPr lang="en-US" sz="1200" kern="1200" dirty="0" smtClean="0">
                <a:solidFill>
                  <a:schemeClr val="tx1"/>
                </a:solidFill>
                <a:effectLst/>
                <a:latin typeface="+mn-lt"/>
                <a:ea typeface="+mn-ea"/>
                <a:cs typeface="+mn-cs"/>
              </a:rPr>
              <a:t> S5 Addressing potential pitfalls of reproductive life planning with patient-centered counseling. Am J </a:t>
            </a:r>
            <a:r>
              <a:rPr lang="en-US" sz="1200" kern="1200" dirty="0" err="1" smtClean="0">
                <a:solidFill>
                  <a:schemeClr val="tx1"/>
                </a:solidFill>
                <a:effectLst/>
                <a:latin typeface="+mn-lt"/>
                <a:ea typeface="+mn-ea"/>
                <a:cs typeface="+mn-cs"/>
              </a:rPr>
              <a:t>Obstet</a:t>
            </a:r>
            <a:r>
              <a:rPr lang="en-US" sz="1200" kern="1200" dirty="0" smtClean="0">
                <a:solidFill>
                  <a:schemeClr val="tx1"/>
                </a:solidFill>
                <a:effectLst/>
                <a:latin typeface="+mn-lt"/>
                <a:ea typeface="+mn-ea"/>
                <a:cs typeface="+mn-cs"/>
              </a:rPr>
              <a:t> Gynecol. 2017 Feb;216(2):129-134.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C56CD20-609F-4B46-91CB-992C5932DB06}" type="slidenum">
              <a:rPr lang="en-US" smtClean="0"/>
              <a:t>9</a:t>
            </a:fld>
            <a:endParaRPr lang="en-US"/>
          </a:p>
        </p:txBody>
      </p:sp>
    </p:spTree>
    <p:extLst>
      <p:ext uri="{BB962C8B-B14F-4D97-AF65-F5344CB8AC3E}">
        <p14:creationId xmlns:p14="http://schemas.microsoft.com/office/powerpoint/2010/main" val="1897162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B08E64E-4D95-4720-9A55-DCCD77310874}" type="datetimeFigureOut">
              <a:rPr lang="en-US"/>
              <a:pPr>
                <a:defRPr/>
              </a:pPr>
              <a:t>12/26/2017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078833A-B53E-4944-A850-2982CFAE74C8}" type="slidenum">
              <a:rPr lang="en-US"/>
              <a:pPr>
                <a:defRPr/>
              </a:pPr>
              <a:t>‹#›</a:t>
            </a:fld>
            <a:endParaRPr lang="en-US"/>
          </a:p>
        </p:txBody>
      </p:sp>
    </p:spTree>
    <p:extLst>
      <p:ext uri="{BB962C8B-B14F-4D97-AF65-F5344CB8AC3E}">
        <p14:creationId xmlns:p14="http://schemas.microsoft.com/office/powerpoint/2010/main" val="5351211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68BDD43-1C2B-460E-8470-73BC33A83DEC}" type="datetimeFigureOut">
              <a:rPr lang="en-US"/>
              <a:pPr>
                <a:defRPr/>
              </a:pPr>
              <a:t>12/26/2017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B1B8BE9-C8A6-49F0-998E-8AA8A9E737C9}" type="slidenum">
              <a:rPr lang="en-US"/>
              <a:pPr>
                <a:defRPr/>
              </a:pPr>
              <a:t>‹#›</a:t>
            </a:fld>
            <a:endParaRPr lang="en-US"/>
          </a:p>
        </p:txBody>
      </p:sp>
    </p:spTree>
    <p:extLst>
      <p:ext uri="{BB962C8B-B14F-4D97-AF65-F5344CB8AC3E}">
        <p14:creationId xmlns:p14="http://schemas.microsoft.com/office/powerpoint/2010/main" val="1386081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DA9BE6C-2839-4FB4-81AC-59DFA8FF6A70}" type="datetimeFigureOut">
              <a:rPr lang="en-US"/>
              <a:pPr>
                <a:defRPr/>
              </a:pPr>
              <a:t>12/26/2017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6BCA086-3774-46B3-B938-CD4641D8943F}" type="slidenum">
              <a:rPr lang="en-US"/>
              <a:pPr>
                <a:defRPr/>
              </a:pPr>
              <a:t>‹#›</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4770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084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1E1089-CE53-4F5E-B551-EF0D83F39BB5}" type="datetimeFigureOut">
              <a:rPr lang="en-US"/>
              <a:pPr>
                <a:defRPr/>
              </a:pPr>
              <a:t>12/26/2017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17689-5F41-4F8A-B0B7-9E17B0BE91B4}" type="slidenum">
              <a:rPr lang="en-US"/>
              <a:pPr>
                <a:defRPr/>
              </a:pPr>
              <a:t>‹#›</a:t>
            </a:fld>
            <a:endParaRPr lang="en-US"/>
          </a:p>
        </p:txBody>
      </p:sp>
    </p:spTree>
    <p:extLst>
      <p:ext uri="{BB962C8B-B14F-4D97-AF65-F5344CB8AC3E}">
        <p14:creationId xmlns:p14="http://schemas.microsoft.com/office/powerpoint/2010/main" val="9449340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576E86-ACD3-4DBC-9199-D24257EDBA79}" type="datetimeFigureOut">
              <a:rPr lang="en-US"/>
              <a:pPr>
                <a:defRPr/>
              </a:pPr>
              <a:t>12/26/2017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6F5D91-904B-4FAE-84EB-6A0DDC85E16D}" type="slidenum">
              <a:rPr lang="en-US"/>
              <a:pPr>
                <a:defRPr/>
              </a:pPr>
              <a:t>‹#›</a:t>
            </a:fld>
            <a:endParaRPr lang="en-US"/>
          </a:p>
        </p:txBody>
      </p:sp>
    </p:spTree>
    <p:extLst>
      <p:ext uri="{BB962C8B-B14F-4D97-AF65-F5344CB8AC3E}">
        <p14:creationId xmlns:p14="http://schemas.microsoft.com/office/powerpoint/2010/main" val="3488238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CCFFB4C3-CC77-463E-BB10-6C4FF81AF871}" type="datetimeFigureOut">
              <a:rPr lang="en-US"/>
              <a:pPr>
                <a:defRPr/>
              </a:pPr>
              <a:t>12/26/2017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D66132-0B61-492B-9764-3D23037CFB0E}" type="slidenum">
              <a:rPr lang="en-US"/>
              <a:pPr>
                <a:defRPr/>
              </a:pPr>
              <a:t>‹#›</a:t>
            </a:fld>
            <a:endParaRPr lang="en-US"/>
          </a:p>
        </p:txBody>
      </p:sp>
    </p:spTree>
    <p:extLst>
      <p:ext uri="{BB962C8B-B14F-4D97-AF65-F5344CB8AC3E}">
        <p14:creationId xmlns:p14="http://schemas.microsoft.com/office/powerpoint/2010/main" val="417519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7FA9A24B-618D-4740-8928-03BE23EFD8D2}" type="slidenum">
              <a:rPr lang="en-US"/>
              <a:pPr>
                <a:defRPr/>
              </a:pPr>
              <a:t>‹#›</a:t>
            </a:fld>
            <a:endParaRPr lang="en-US"/>
          </a:p>
        </p:txBody>
      </p:sp>
    </p:spTree>
    <p:extLst>
      <p:ext uri="{BB962C8B-B14F-4D97-AF65-F5344CB8AC3E}">
        <p14:creationId xmlns:p14="http://schemas.microsoft.com/office/powerpoint/2010/main" val="1794734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5E8F52E5-7204-4B4A-A49F-0707B012C58E}" type="slidenum">
              <a:rPr lang="en-US"/>
              <a:pPr>
                <a:defRPr/>
              </a:pPr>
              <a:t>‹#›</a:t>
            </a:fld>
            <a:endParaRPr lang="en-US"/>
          </a:p>
        </p:txBody>
      </p:sp>
    </p:spTree>
    <p:extLst>
      <p:ext uri="{BB962C8B-B14F-4D97-AF65-F5344CB8AC3E}">
        <p14:creationId xmlns:p14="http://schemas.microsoft.com/office/powerpoint/2010/main" val="519133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AB7AE247-A095-42BE-9D1B-55EC56FE277F}" type="datetimeFigureOut">
              <a:rPr lang="en-US"/>
              <a:pPr>
                <a:defRPr/>
              </a:pPr>
              <a:t>12/26/2017</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DF633DA1-C442-4622-B853-FA4EFDF6C71A}" type="slidenum">
              <a:rPr lang="en-US"/>
              <a:pPr>
                <a:defRPr/>
              </a:pPr>
              <a:t>‹#›</a:t>
            </a:fld>
            <a:endParaRPr lang="en-US"/>
          </a:p>
        </p:txBody>
      </p:sp>
    </p:spTree>
    <p:extLst>
      <p:ext uri="{BB962C8B-B14F-4D97-AF65-F5344CB8AC3E}">
        <p14:creationId xmlns:p14="http://schemas.microsoft.com/office/powerpoint/2010/main" val="248123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586F33A9-56E1-49E8-8F08-470ADB45DC89}" type="slidenum">
              <a:rPr lang="en-US"/>
              <a:pPr>
                <a:defRPr/>
              </a:pPr>
              <a:t>‹#›</a:t>
            </a:fld>
            <a:endParaRPr lang="en-US"/>
          </a:p>
        </p:txBody>
      </p:sp>
    </p:spTree>
    <p:extLst>
      <p:ext uri="{BB962C8B-B14F-4D97-AF65-F5344CB8AC3E}">
        <p14:creationId xmlns:p14="http://schemas.microsoft.com/office/powerpoint/2010/main" val="27137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187BB6E3-B860-4FD6-9A18-A4E8613CD7E9}" type="datetimeFigureOut">
              <a:rPr lang="en-US"/>
              <a:pPr>
                <a:defRPr/>
              </a:pPr>
              <a:t>12/26/2017</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699CFE9D-9F4A-4174-B2BC-81383BB3EECB}" type="slidenum">
              <a:rPr lang="en-US"/>
              <a:pPr>
                <a:defRPr/>
              </a:pPr>
              <a:t>‹#›</a:t>
            </a:fld>
            <a:endParaRPr lang="en-US"/>
          </a:p>
        </p:txBody>
      </p:sp>
    </p:spTree>
    <p:extLst>
      <p:ext uri="{BB962C8B-B14F-4D97-AF65-F5344CB8AC3E}">
        <p14:creationId xmlns:p14="http://schemas.microsoft.com/office/powerpoint/2010/main" val="384685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5796F01E-D957-4AD4-AC07-AA3E0FFF76D0}" type="slidenum">
              <a:rPr lang="en-US"/>
              <a:pPr>
                <a:defRPr/>
              </a:pPr>
              <a:t>‹#›</a:t>
            </a:fld>
            <a:endParaRPr lang="en-US"/>
          </a:p>
        </p:txBody>
      </p:sp>
    </p:spTree>
    <p:extLst>
      <p:ext uri="{BB962C8B-B14F-4D97-AF65-F5344CB8AC3E}">
        <p14:creationId xmlns:p14="http://schemas.microsoft.com/office/powerpoint/2010/main" val="39236421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C288E35A-2EF4-4038-B482-DE95E161F458}" type="datetimeFigureOut">
              <a:rPr lang="en-US"/>
              <a:pPr>
                <a:defRPr/>
              </a:pPr>
              <a:t>12/26/2017</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CD77F45B-2368-43DE-8D00-876CBFFAAEE5}" type="slidenum">
              <a:rPr lang="en-US"/>
              <a:pPr>
                <a:defRPr/>
              </a:pPr>
              <a:t>‹#›</a:t>
            </a:fld>
            <a:endParaRPr lang="en-US"/>
          </a:p>
        </p:txBody>
      </p:sp>
    </p:spTree>
    <p:extLst>
      <p:ext uri="{BB962C8B-B14F-4D97-AF65-F5344CB8AC3E}">
        <p14:creationId xmlns:p14="http://schemas.microsoft.com/office/powerpoint/2010/main" val="3679078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28F3BB5-7ACD-4FA7-ACDA-A8A46E889E8A}"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fld id="{708362BE-43C2-4077-A23C-A795600B395C}" type="datetimeFigureOut">
              <a:rPr lang="en-US"/>
              <a:pPr>
                <a:defRPr/>
              </a:pPr>
              <a:t>12/26/2017</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90974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fld id="{A3FE2C20-151F-4A58-9C45-515B6F6A6A8E}" type="datetimeFigureOut">
              <a:rPr lang="en-US"/>
              <a:pPr>
                <a:defRPr/>
              </a:pPr>
              <a:t>12/26/2017</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FF238C3-65A6-4B98-B0BF-44F657E1D559}" type="slidenum">
              <a:rPr lang="en-US"/>
              <a:pPr>
                <a:defRPr/>
              </a:pPr>
              <a:t>‹#›</a:t>
            </a:fld>
            <a:endParaRPr lang="en-US"/>
          </a:p>
        </p:txBody>
      </p:sp>
    </p:spTree>
    <p:extLst>
      <p:ext uri="{BB962C8B-B14F-4D97-AF65-F5344CB8AC3E}">
        <p14:creationId xmlns:p14="http://schemas.microsoft.com/office/powerpoint/2010/main" val="2854282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B8427BC-A603-42C0-BB48-687124A0783E}" type="datetimeFigureOut">
              <a:rPr lang="en-US"/>
              <a:pPr>
                <a:defRPr/>
              </a:pPr>
              <a:t>12/26/2017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6BC0660-3EA9-4CB2-9793-0083D2A88D91}" type="slidenum">
              <a:rPr lang="en-US"/>
              <a:pPr>
                <a:defRPr/>
              </a:pPr>
              <a:t>‹#›</a:t>
            </a:fld>
            <a:endParaRPr lang="en-US"/>
          </a:p>
        </p:txBody>
      </p:sp>
    </p:spTree>
    <p:extLst>
      <p:ext uri="{BB962C8B-B14F-4D97-AF65-F5344CB8AC3E}">
        <p14:creationId xmlns:p14="http://schemas.microsoft.com/office/powerpoint/2010/main" val="2202200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E6078C82-8006-4281-8158-DA45FFDC05FB}" type="datetimeFigureOut">
              <a:rPr lang="en-US"/>
              <a:pPr>
                <a:defRPr/>
              </a:pPr>
              <a:t>12/26/2017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6E6103B-86E1-4523-9BA1-92AFC3EAFEEE}" type="slidenum">
              <a:rPr lang="en-US"/>
              <a:pPr>
                <a:defRPr/>
              </a:pPr>
              <a:t>‹#›</a:t>
            </a:fld>
            <a:endParaRPr lang="en-US"/>
          </a:p>
        </p:txBody>
      </p:sp>
    </p:spTree>
    <p:extLst>
      <p:ext uri="{BB962C8B-B14F-4D97-AF65-F5344CB8AC3E}">
        <p14:creationId xmlns:p14="http://schemas.microsoft.com/office/powerpoint/2010/main" val="3661054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56F7800D-A435-4E77-8C0B-CF4199D96A0A}" type="datetimeFigureOut">
              <a:rPr lang="en-US"/>
              <a:pPr>
                <a:defRPr/>
              </a:pPr>
              <a:t>12/26/2017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AC6EDD2-E21A-4B87-8BBF-3C4E7330CC42}" type="slidenum">
              <a:rPr lang="en-US"/>
              <a:pPr>
                <a:defRPr/>
              </a:pPr>
              <a:t>‹#›</a:t>
            </a:fld>
            <a:endParaRPr lang="en-US"/>
          </a:p>
        </p:txBody>
      </p:sp>
    </p:spTree>
    <p:extLst>
      <p:ext uri="{BB962C8B-B14F-4D97-AF65-F5344CB8AC3E}">
        <p14:creationId xmlns:p14="http://schemas.microsoft.com/office/powerpoint/2010/main" val="364772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77BAD699-4590-4844-B3AC-5B203B8444FF}"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215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0A711625-F6B4-4570-8F44-2A22DBE9C282}"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578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C73E2A4-DCBD-42D8-8D8A-E1895F7E9A2B}" type="datetimeFigureOut">
              <a:rPr lang="en-US"/>
              <a:pPr>
                <a:defRPr/>
              </a:pPr>
              <a:t>12/26/2017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E442715B-91ED-4272-9EEE-C8CB9431A4D4}"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2809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12738" y="1371600"/>
            <a:ext cx="4773661"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5413FCD0-29A2-4E2D-9252-F9808D1F3129}" type="slidenum">
              <a:rPr lang="en-US"/>
              <a:pPr>
                <a:defRPr/>
              </a:pPr>
              <a:t>‹#›</a:t>
            </a:fld>
            <a:endParaRPr lang="en-US"/>
          </a:p>
        </p:txBody>
      </p:sp>
    </p:spTree>
    <p:extLst>
      <p:ext uri="{BB962C8B-B14F-4D97-AF65-F5344CB8AC3E}">
        <p14:creationId xmlns:p14="http://schemas.microsoft.com/office/powerpoint/2010/main" val="37235713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15956852-C2C7-4971-8447-597920E07CE5}" type="datetimeFigureOut">
              <a:rPr lang="en-US"/>
              <a:pPr>
                <a:defRPr/>
              </a:pPr>
              <a:t>12/26/2017</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FA0CEC59-ED12-4F6E-B5C1-28F8C3660C0A}"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1027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27EA3F0D-D162-4EF0-83C5-1CBC87B3CDC3}" type="datetimeFigureOut">
              <a:rPr lang="en-US"/>
              <a:pPr>
                <a:defRPr/>
              </a:pPr>
              <a:t>12/26/2017</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DADD893F-250D-4937-8A63-E1A91C313DFE}"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770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5944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81BD0C9-4A4E-4B70-B5BC-E686FAD1A278}"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078F7741-513C-494D-A526-C3BA35610A6D}" type="datetimeFigureOut">
              <a:rPr lang="en-US"/>
              <a:pPr>
                <a:defRPr/>
              </a:pPr>
              <a:t>12/26/2017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6588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6E0DBB-7767-4FDC-95E4-4C690F9959D3}" type="datetimeFigureOut">
              <a:rPr lang="en-US"/>
              <a:pPr>
                <a:defRPr/>
              </a:pPr>
              <a:t>12/26/2017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7C85B0E-3702-4FA7-AFE3-412BA2682E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22ED39B-5571-443B-8525-AA893C4A63FC}" type="datetimeFigureOut">
              <a:rPr lang="en-US"/>
              <a:pPr>
                <a:defRPr/>
              </a:pPr>
              <a:t>12/26/2017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4CD7D1A-649D-4683-A3BD-9CEFA952A4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fpntc.org/training-and-resources/birth-control-method-options-cha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fpntc.org/training-and-resources/birth-control-method-options-char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pntc.org/resources/contraceptive-access-change-packag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fpntc.org/training-and-resources/quality-contraceptive-counseling-and-education-a-client-centered-convers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cardeaservices.org/documents/Observational_Contraceptive_Counseling_Checklist.pdf"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clinic.mybirthcontrol.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fpntc.org/sites/default/files/resource-library-files/TrainingTools-ExplainingContraception.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130425"/>
            <a:ext cx="7772400" cy="1603375"/>
          </a:xfrm>
        </p:spPr>
        <p:txBody>
          <a:bodyPr/>
          <a:lstStyle/>
          <a:p>
            <a:r>
              <a:rPr lang="en-US" altLang="en-US" sz="3600" dirty="0" smtClean="0"/>
              <a:t>Discuss Pregnancy Intention and Support Patients through Evidence-Informed, Patient-Centered Counseling</a:t>
            </a:r>
          </a:p>
        </p:txBody>
      </p:sp>
      <p:sp>
        <p:nvSpPr>
          <p:cNvPr id="6" name="Subtitle 5"/>
          <p:cNvSpPr>
            <a:spLocks noGrp="1"/>
          </p:cNvSpPr>
          <p:nvPr>
            <p:ph type="subTitle" idx="1"/>
          </p:nvPr>
        </p:nvSpPr>
        <p:spPr>
          <a:xfrm>
            <a:off x="1371600" y="3962400"/>
            <a:ext cx="6400800" cy="1676400"/>
          </a:xfrm>
        </p:spPr>
        <p:txBody>
          <a:bodyPr/>
          <a:lstStyle/>
          <a:p>
            <a:r>
              <a:rPr lang="en-US" altLang="en-US" sz="2800" i="1" dirty="0" smtClean="0"/>
              <a:t>Contraceptive Access Change Package </a:t>
            </a:r>
          </a:p>
          <a:p>
            <a:r>
              <a:rPr lang="en-US" altLang="en-US" sz="2800" i="1" dirty="0" smtClean="0"/>
              <a:t>Best Practice 2</a:t>
            </a:r>
            <a:endParaRPr lang="en-US" sz="2800" dirty="0"/>
          </a:p>
        </p:txBody>
      </p:sp>
      <p:sp>
        <p:nvSpPr>
          <p:cNvPr id="5" name="Rectangle 4"/>
          <p:cNvSpPr/>
          <p:nvPr/>
        </p:nvSpPr>
        <p:spPr>
          <a:xfrm>
            <a:off x="152400" y="6367046"/>
            <a:ext cx="2724657" cy="338554"/>
          </a:xfrm>
          <a:prstGeom prst="rect">
            <a:avLst/>
          </a:prstGeom>
        </p:spPr>
        <p:txBody>
          <a:bodyPr wrap="none">
            <a:spAutoFit/>
          </a:bodyPr>
          <a:lstStyle/>
          <a:p>
            <a:pPr eaLnBrk="1" fontAlgn="auto" hangingPunct="1">
              <a:spcAft>
                <a:spcPts val="0"/>
              </a:spcAft>
              <a:buFont typeface="Arial" pitchFamily="34" charset="0"/>
              <a:buNone/>
              <a:defRPr/>
            </a:pPr>
            <a:r>
              <a:rPr lang="en-US" sz="1600" dirty="0">
                <a:solidFill>
                  <a:schemeClr val="tx2"/>
                </a:solidFill>
                <a:latin typeface="Calibri Light" panose="020F0302020204030204" pitchFamily="34" charset="0"/>
              </a:rPr>
              <a:t>Last Reviewed </a:t>
            </a:r>
            <a:r>
              <a:rPr lang="en-US" sz="1600" dirty="0" smtClean="0">
                <a:solidFill>
                  <a:schemeClr val="tx2"/>
                </a:solidFill>
                <a:latin typeface="Calibri Light" panose="020F0302020204030204" pitchFamily="34" charset="0"/>
              </a:rPr>
              <a:t>November 2017</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2"/>
          </p:nvPr>
        </p:nvSpPr>
        <p:spPr/>
        <p:txBody>
          <a:bodyPr/>
          <a:lstStyle/>
          <a:p>
            <a:fld id="{8D8347DA-B891-402B-9574-2ED72B0626F2}" type="slidenum">
              <a:rPr lang="en-US" smtClean="0"/>
              <a:pPr/>
              <a:t>1</a:t>
            </a:fld>
            <a:endParaRPr lang="en-US" dirty="0"/>
          </a:p>
        </p:txBody>
      </p:sp>
    </p:spTree>
    <p:extLst>
      <p:ext uri="{BB962C8B-B14F-4D97-AF65-F5344CB8AC3E}">
        <p14:creationId xmlns:p14="http://schemas.microsoft.com/office/powerpoint/2010/main" val="1357886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5410200" cy="1858962"/>
          </a:xfrm>
        </p:spPr>
        <p:txBody>
          <a:bodyPr/>
          <a:lstStyle/>
          <a:p>
            <a:r>
              <a:rPr lang="en-US" dirty="0" smtClean="0"/>
              <a:t>Discussion of Challenges Related to Assessing Pregnancy Intention</a:t>
            </a:r>
            <a:endParaRPr lang="en-US" dirty="0"/>
          </a:p>
        </p:txBody>
      </p:sp>
      <p:sp>
        <p:nvSpPr>
          <p:cNvPr id="8" name="Content Placeholder 7"/>
          <p:cNvSpPr>
            <a:spLocks noGrp="1"/>
          </p:cNvSpPr>
          <p:nvPr>
            <p:ph idx="1"/>
          </p:nvPr>
        </p:nvSpPr>
        <p:spPr>
          <a:xfrm>
            <a:off x="457200" y="2133600"/>
            <a:ext cx="8229600" cy="3992563"/>
          </a:xfrm>
        </p:spPr>
        <p:txBody>
          <a:bodyPr anchor="b"/>
          <a:lstStyle/>
          <a:p>
            <a:r>
              <a:rPr lang="en-US" dirty="0" smtClean="0"/>
              <a:t>(How) are you </a:t>
            </a:r>
            <a:r>
              <a:rPr lang="en-US" dirty="0"/>
              <a:t>routinely </a:t>
            </a:r>
            <a:r>
              <a:rPr lang="en-US" dirty="0" smtClean="0"/>
              <a:t>(at </a:t>
            </a:r>
            <a:r>
              <a:rPr lang="en-US" dirty="0"/>
              <a:t>least </a:t>
            </a:r>
            <a:r>
              <a:rPr lang="en-US" dirty="0" smtClean="0"/>
              <a:t>annually) assessing pregnancy intention?</a:t>
            </a:r>
          </a:p>
          <a:p>
            <a:pPr lvl="1"/>
            <a:r>
              <a:rPr lang="en-US" dirty="0">
                <a:solidFill>
                  <a:schemeClr val="accent6"/>
                </a:solidFill>
              </a:rPr>
              <a:t>R</a:t>
            </a:r>
            <a:r>
              <a:rPr lang="en-US" dirty="0" smtClean="0">
                <a:solidFill>
                  <a:schemeClr val="accent6"/>
                </a:solidFill>
              </a:rPr>
              <a:t>egardless </a:t>
            </a:r>
            <a:r>
              <a:rPr lang="en-US" dirty="0">
                <a:solidFill>
                  <a:schemeClr val="accent6"/>
                </a:solidFill>
              </a:rPr>
              <a:t>of initial reason for </a:t>
            </a:r>
            <a:r>
              <a:rPr lang="en-US" dirty="0" smtClean="0">
                <a:solidFill>
                  <a:schemeClr val="accent6"/>
                </a:solidFill>
              </a:rPr>
              <a:t>visit</a:t>
            </a:r>
          </a:p>
          <a:p>
            <a:pPr lvl="1"/>
            <a:r>
              <a:rPr lang="en-US" dirty="0" smtClean="0">
                <a:solidFill>
                  <a:schemeClr val="accent6"/>
                </a:solidFill>
              </a:rPr>
              <a:t>All male and female patients of reproductive age</a:t>
            </a:r>
          </a:p>
          <a:p>
            <a:r>
              <a:rPr lang="en-US" dirty="0" smtClean="0"/>
              <a:t>What is currently working well?</a:t>
            </a:r>
          </a:p>
          <a:p>
            <a:r>
              <a:rPr lang="en-US" dirty="0" smtClean="0"/>
              <a:t>What is challenging about routine assessment  pregnancy intention?</a:t>
            </a:r>
          </a:p>
        </p:txBody>
      </p:sp>
      <p:sp>
        <p:nvSpPr>
          <p:cNvPr id="4" name="Slide Number Placeholder 3"/>
          <p:cNvSpPr>
            <a:spLocks noGrp="1"/>
          </p:cNvSpPr>
          <p:nvPr>
            <p:ph type="sldNum" sz="quarter" idx="10"/>
          </p:nvPr>
        </p:nvSpPr>
        <p:spPr/>
        <p:txBody>
          <a:bodyPr/>
          <a:lstStyle/>
          <a:p>
            <a:pPr>
              <a:defRPr/>
            </a:pPr>
            <a:fld id="{7AE38899-F514-477B-80EA-08AA1E7A908E}" type="slidenum">
              <a:rPr lang="en-US" smtClean="0"/>
              <a:pPr>
                <a:defRPr/>
              </a:pPr>
              <a:t>10</a:t>
            </a:fld>
            <a:endParaRPr lang="en-US" dirty="0"/>
          </a:p>
        </p:txBody>
      </p:sp>
    </p:spTree>
    <p:extLst>
      <p:ext uri="{BB962C8B-B14F-4D97-AF65-F5344CB8AC3E}">
        <p14:creationId xmlns:p14="http://schemas.microsoft.com/office/powerpoint/2010/main" val="544533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48400" cy="1143000"/>
          </a:xfrm>
        </p:spPr>
        <p:txBody>
          <a:bodyPr/>
          <a:lstStyle/>
          <a:p>
            <a:r>
              <a:rPr lang="en-US" dirty="0" smtClean="0"/>
              <a:t>5 Principles of Quality  Counseling (QFP) </a:t>
            </a:r>
            <a:endParaRPr lang="en-US" dirty="0"/>
          </a:p>
        </p:txBody>
      </p:sp>
      <p:sp>
        <p:nvSpPr>
          <p:cNvPr id="3" name="Content Placeholder 2"/>
          <p:cNvSpPr>
            <a:spLocks noGrp="1"/>
          </p:cNvSpPr>
          <p:nvPr>
            <p:ph idx="1"/>
          </p:nvPr>
        </p:nvSpPr>
        <p:spPr/>
        <p:txBody>
          <a:bodyPr/>
          <a:lstStyle/>
          <a:p>
            <a:pPr marL="0" indent="0">
              <a:buNone/>
            </a:pPr>
            <a:r>
              <a:rPr lang="en-US" sz="2800" smtClean="0"/>
              <a:t>If a patient wants to prevent pregnancy, the provider should counsel according to QFP recommendations for quality counseling:</a:t>
            </a:r>
          </a:p>
          <a:p>
            <a:pPr marL="914400" lvl="1" indent="-514350">
              <a:buFont typeface="+mj-lt"/>
              <a:buAutoNum type="arabicPeriod"/>
            </a:pPr>
            <a:r>
              <a:rPr lang="en-US" sz="2600" smtClean="0">
                <a:solidFill>
                  <a:schemeClr val="accent6"/>
                </a:solidFill>
              </a:rPr>
              <a:t>Establish and maintain rapport with the client;</a:t>
            </a:r>
          </a:p>
          <a:p>
            <a:pPr marL="914400" lvl="1" indent="-514350">
              <a:buFont typeface="+mj-lt"/>
              <a:buAutoNum type="arabicPeriod"/>
            </a:pPr>
            <a:r>
              <a:rPr lang="en-US" sz="2600" smtClean="0">
                <a:solidFill>
                  <a:schemeClr val="accent6"/>
                </a:solidFill>
              </a:rPr>
              <a:t>Obtain clinical and social information;</a:t>
            </a:r>
          </a:p>
          <a:p>
            <a:pPr marL="914400" lvl="1" indent="-514350">
              <a:buFont typeface="+mj-lt"/>
              <a:buAutoNum type="arabicPeriod"/>
            </a:pPr>
            <a:r>
              <a:rPr lang="en-US" sz="2600" smtClean="0">
                <a:solidFill>
                  <a:schemeClr val="accent6"/>
                </a:solidFill>
              </a:rPr>
              <a:t>Work with the client interactively to select the most effective and appropriate method;</a:t>
            </a:r>
          </a:p>
          <a:p>
            <a:pPr marL="914400" lvl="1" indent="-514350">
              <a:buFont typeface="+mj-lt"/>
              <a:buAutoNum type="arabicPeriod"/>
            </a:pPr>
            <a:r>
              <a:rPr lang="en-US" sz="2600" smtClean="0">
                <a:solidFill>
                  <a:schemeClr val="accent6"/>
                </a:solidFill>
              </a:rPr>
              <a:t>Conduct a physical assessment, when warranted;</a:t>
            </a:r>
          </a:p>
          <a:p>
            <a:pPr marL="914400" lvl="1" indent="-514350">
              <a:buFont typeface="+mj-lt"/>
              <a:buAutoNum type="arabicPeriod"/>
            </a:pPr>
            <a:r>
              <a:rPr lang="en-US" sz="2600" smtClean="0">
                <a:solidFill>
                  <a:schemeClr val="accent6"/>
                </a:solidFill>
              </a:rPr>
              <a:t>Provide method, help the client develop a plan for using the method and for follow-up, and confirm client understanding.</a:t>
            </a:r>
            <a:endParaRPr lang="en-US" sz="2600" dirty="0">
              <a:solidFill>
                <a:schemeClr val="accent6"/>
              </a:solidFill>
            </a:endParaRPr>
          </a:p>
        </p:txBody>
      </p:sp>
      <p:sp>
        <p:nvSpPr>
          <p:cNvPr id="8" name="Slide Number Placeholder 7"/>
          <p:cNvSpPr>
            <a:spLocks noGrp="1"/>
          </p:cNvSpPr>
          <p:nvPr>
            <p:ph type="sldNum" sz="quarter" idx="10"/>
          </p:nvPr>
        </p:nvSpPr>
        <p:spPr/>
        <p:txBody>
          <a:bodyPr/>
          <a:lstStyle/>
          <a:p>
            <a:pPr>
              <a:defRPr/>
            </a:pPr>
            <a:fld id="{8E52AE88-1C18-419B-9C37-4D8DBD8D0FF7}" type="slidenum">
              <a:rPr lang="en-US" smtClean="0"/>
              <a:pPr>
                <a:defRPr/>
              </a:pPr>
              <a:t>11</a:t>
            </a:fld>
            <a:endParaRPr lang="en-US"/>
          </a:p>
        </p:txBody>
      </p:sp>
    </p:spTree>
    <p:extLst>
      <p:ext uri="{BB962C8B-B14F-4D97-AF65-F5344CB8AC3E}">
        <p14:creationId xmlns:p14="http://schemas.microsoft.com/office/powerpoint/2010/main" val="2743923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smtClean="0"/>
              <a:t>Approaches to Counseling</a:t>
            </a:r>
            <a:endParaRPr lang="en-US" dirty="0"/>
          </a:p>
        </p:txBody>
      </p:sp>
      <p:sp>
        <p:nvSpPr>
          <p:cNvPr id="8" name="Rectangle 7"/>
          <p:cNvSpPr/>
          <p:nvPr/>
        </p:nvSpPr>
        <p:spPr>
          <a:xfrm>
            <a:off x="304800" y="1541788"/>
            <a:ext cx="731520" cy="198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solidFill>
                  <a:schemeClr val="tx1"/>
                </a:solidFill>
              </a:rPr>
              <a:t>Approach</a:t>
            </a:r>
            <a:endParaRPr lang="en-US" sz="2800" dirty="0">
              <a:solidFill>
                <a:schemeClr val="tx1"/>
              </a:solidFill>
            </a:endParaRPr>
          </a:p>
        </p:txBody>
      </p:sp>
      <p:sp>
        <p:nvSpPr>
          <p:cNvPr id="9" name="Rectangle 8"/>
          <p:cNvSpPr/>
          <p:nvPr/>
        </p:nvSpPr>
        <p:spPr>
          <a:xfrm>
            <a:off x="304800" y="3903988"/>
            <a:ext cx="731520" cy="243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solidFill>
                  <a:schemeClr val="tx1"/>
                </a:solidFill>
              </a:rPr>
              <a:t>Drawbacks</a:t>
            </a:r>
            <a:endParaRPr lang="en-US" sz="2800" dirty="0">
              <a:solidFill>
                <a:schemeClr val="tx1"/>
              </a:solidFill>
            </a:endParaRPr>
          </a:p>
        </p:txBody>
      </p:sp>
      <p:sp>
        <p:nvSpPr>
          <p:cNvPr id="6" name="Content Placeholder 5"/>
          <p:cNvSpPr>
            <a:spLocks noGrp="1"/>
          </p:cNvSpPr>
          <p:nvPr>
            <p:ph sz="half" idx="1"/>
          </p:nvPr>
        </p:nvSpPr>
        <p:spPr>
          <a:xfrm>
            <a:off x="1295400" y="1371600"/>
            <a:ext cx="3474720" cy="1645920"/>
          </a:xfrm>
          <a:noFill/>
        </p:spPr>
        <p:txBody>
          <a:bodyPr anchor="ctr"/>
          <a:lstStyle/>
          <a:p>
            <a:pPr marL="0" indent="0">
              <a:buNone/>
            </a:pPr>
            <a:r>
              <a:rPr lang="en-US" sz="2600" b="1" dirty="0" smtClean="0"/>
              <a:t>Informed Choice: </a:t>
            </a:r>
            <a:r>
              <a:rPr lang="en-US" sz="2600" dirty="0" smtClean="0"/>
              <a:t>Provide information about all methods</a:t>
            </a:r>
          </a:p>
        </p:txBody>
      </p:sp>
      <p:sp>
        <p:nvSpPr>
          <p:cNvPr id="10" name="Rectangle 9"/>
          <p:cNvSpPr/>
          <p:nvPr/>
        </p:nvSpPr>
        <p:spPr>
          <a:xfrm>
            <a:off x="5212080" y="1556015"/>
            <a:ext cx="3474720" cy="2092881"/>
          </a:xfrm>
          <a:prstGeom prst="rect">
            <a:avLst/>
          </a:prstGeom>
        </p:spPr>
        <p:txBody>
          <a:bodyPr wrap="square">
            <a:spAutoFit/>
          </a:bodyPr>
          <a:lstStyle/>
          <a:p>
            <a:pPr lvl="0" eaLnBrk="0" hangingPunct="0">
              <a:spcBef>
                <a:spcPct val="20000"/>
              </a:spcBef>
            </a:pPr>
            <a:r>
              <a:rPr lang="en-US" sz="2600" b="1" dirty="0" smtClean="0">
                <a:solidFill>
                  <a:srgbClr val="58595B"/>
                </a:solidFill>
                <a:latin typeface="Calibri Light" panose="020F0302020204030204" pitchFamily="34" charset="0"/>
                <a:cs typeface="+mn-cs"/>
              </a:rPr>
              <a:t>Foreclosed: </a:t>
            </a:r>
            <a:r>
              <a:rPr lang="en-US" sz="2600" dirty="0" smtClean="0">
                <a:solidFill>
                  <a:srgbClr val="58595B"/>
                </a:solidFill>
                <a:latin typeface="Calibri Light" panose="020F0302020204030204" pitchFamily="34" charset="0"/>
                <a:cs typeface="+mn-cs"/>
              </a:rPr>
              <a:t>Ask patients “</a:t>
            </a:r>
            <a:r>
              <a:rPr lang="en-US" sz="2600" dirty="0">
                <a:solidFill>
                  <a:srgbClr val="58595B"/>
                </a:solidFill>
                <a:latin typeface="Calibri Light" panose="020F0302020204030204" pitchFamily="34" charset="0"/>
                <a:cs typeface="+mn-cs"/>
              </a:rPr>
              <a:t>What methods are you interested in</a:t>
            </a:r>
            <a:r>
              <a:rPr lang="en-US" sz="2600" dirty="0" smtClean="0">
                <a:solidFill>
                  <a:srgbClr val="58595B"/>
                </a:solidFill>
                <a:latin typeface="Calibri Light" panose="020F0302020204030204" pitchFamily="34" charset="0"/>
                <a:cs typeface="+mn-cs"/>
              </a:rPr>
              <a:t>?” provide </a:t>
            </a:r>
            <a:r>
              <a:rPr lang="en-US" sz="2600" dirty="0">
                <a:solidFill>
                  <a:srgbClr val="58595B"/>
                </a:solidFill>
                <a:latin typeface="Calibri Light" panose="020F0302020204030204" pitchFamily="34" charset="0"/>
                <a:cs typeface="+mn-cs"/>
              </a:rPr>
              <a:t>information about those methods</a:t>
            </a:r>
          </a:p>
        </p:txBody>
      </p:sp>
      <p:sp>
        <p:nvSpPr>
          <p:cNvPr id="4" name="Rectangle 3"/>
          <p:cNvSpPr/>
          <p:nvPr/>
        </p:nvSpPr>
        <p:spPr>
          <a:xfrm>
            <a:off x="1295400" y="3903988"/>
            <a:ext cx="3474720" cy="2172903"/>
          </a:xfrm>
          <a:prstGeom prst="rect">
            <a:avLst/>
          </a:prstGeom>
        </p:spPr>
        <p:txBody>
          <a:bodyPr wrap="square">
            <a:spAutoFit/>
          </a:bodyPr>
          <a:lstStyle/>
          <a:p>
            <a:pPr marL="342900" lvl="0" indent="-342900" eaLnBrk="0" hangingPunct="0">
              <a:spcBef>
                <a:spcPct val="20000"/>
              </a:spcBef>
              <a:buFont typeface="Arial" charset="0"/>
              <a:buChar char="•"/>
            </a:pPr>
            <a:r>
              <a:rPr lang="en-US" sz="2600" dirty="0" smtClean="0">
                <a:solidFill>
                  <a:srgbClr val="58595B"/>
                </a:solidFill>
                <a:latin typeface="Calibri Light" panose="020F0302020204030204" pitchFamily="34" charset="0"/>
                <a:cs typeface="+mn-cs"/>
              </a:rPr>
              <a:t>Time-consuming</a:t>
            </a:r>
            <a:endParaRPr lang="en-US" sz="2600" dirty="0">
              <a:solidFill>
                <a:srgbClr val="58595B"/>
              </a:solidFill>
              <a:latin typeface="Calibri Light" panose="020F0302020204030204" pitchFamily="34" charset="0"/>
              <a:cs typeface="+mn-cs"/>
            </a:endParaRPr>
          </a:p>
          <a:p>
            <a:pPr marL="342900" lvl="0" indent="-342900" eaLnBrk="0" hangingPunct="0">
              <a:spcBef>
                <a:spcPct val="20000"/>
              </a:spcBef>
              <a:buFont typeface="Arial" charset="0"/>
              <a:buChar char="•"/>
            </a:pPr>
            <a:r>
              <a:rPr lang="en-US" sz="2600" dirty="0">
                <a:solidFill>
                  <a:srgbClr val="58595B"/>
                </a:solidFill>
                <a:latin typeface="Calibri Light" panose="020F0302020204030204" pitchFamily="34" charset="0"/>
                <a:cs typeface="+mn-cs"/>
              </a:rPr>
              <a:t>A lot of information, and information that is out of context for the patient</a:t>
            </a:r>
          </a:p>
        </p:txBody>
      </p:sp>
      <p:sp>
        <p:nvSpPr>
          <p:cNvPr id="7" name="Content Placeholder 6"/>
          <p:cNvSpPr>
            <a:spLocks noGrp="1"/>
          </p:cNvSpPr>
          <p:nvPr>
            <p:ph sz="half" idx="2"/>
          </p:nvPr>
        </p:nvSpPr>
        <p:spPr>
          <a:xfrm>
            <a:off x="5212080" y="3903988"/>
            <a:ext cx="3474720" cy="2422843"/>
          </a:xfrm>
        </p:spPr>
        <p:txBody>
          <a:bodyPr/>
          <a:lstStyle/>
          <a:p>
            <a:r>
              <a:rPr lang="en-US" sz="2600" dirty="0" smtClean="0"/>
              <a:t>Patient may not be aware of all methods</a:t>
            </a:r>
          </a:p>
          <a:p>
            <a:r>
              <a:rPr lang="en-US" sz="2600" dirty="0" smtClean="0"/>
              <a:t>Patient may not have accurate information about non-discussed methods</a:t>
            </a:r>
            <a:endParaRPr lang="en-US" sz="2600" dirty="0"/>
          </a:p>
        </p:txBody>
      </p:sp>
      <p:grpSp>
        <p:nvGrpSpPr>
          <p:cNvPr id="5" name="Group 4" title="Approaches to Counseling"/>
          <p:cNvGrpSpPr/>
          <p:nvPr/>
        </p:nvGrpSpPr>
        <p:grpSpPr>
          <a:xfrm>
            <a:off x="304800" y="1541788"/>
            <a:ext cx="8458200" cy="4800600"/>
            <a:chOff x="304800" y="1541788"/>
            <a:chExt cx="8458200" cy="4800600"/>
          </a:xfrm>
        </p:grpSpPr>
        <p:cxnSp>
          <p:nvCxnSpPr>
            <p:cNvPr id="11" name="Straight Connector 10"/>
            <p:cNvCxnSpPr/>
            <p:nvPr/>
          </p:nvCxnSpPr>
          <p:spPr>
            <a:xfrm>
              <a:off x="304800" y="3713488"/>
              <a:ext cx="845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00600" y="1541788"/>
              <a:ext cx="0" cy="4800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pPr>
              <a:defRPr/>
            </a:pPr>
            <a:fld id="{A9368DCE-43E3-42F6-8F93-64E7A5EEC1FC}" type="slidenum">
              <a:rPr lang="en-US" smtClean="0"/>
              <a:pPr>
                <a:defRPr/>
              </a:pPr>
              <a:t>12</a:t>
            </a:fld>
            <a:endParaRPr lang="en-US"/>
          </a:p>
        </p:txBody>
      </p:sp>
    </p:spTree>
    <p:extLst>
      <p:ext uri="{BB962C8B-B14F-4D97-AF65-F5344CB8AC3E}">
        <p14:creationId xmlns:p14="http://schemas.microsoft.com/office/powerpoint/2010/main" val="2084482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smtClean="0"/>
              <a:t>Shared Decision Making</a:t>
            </a:r>
            <a:endParaRPr lang="en-US" dirty="0"/>
          </a:p>
        </p:txBody>
      </p:sp>
      <p:sp>
        <p:nvSpPr>
          <p:cNvPr id="3" name="Content Placeholder 2"/>
          <p:cNvSpPr>
            <a:spLocks noGrp="1"/>
          </p:cNvSpPr>
          <p:nvPr>
            <p:ph idx="1"/>
          </p:nvPr>
        </p:nvSpPr>
        <p:spPr>
          <a:xfrm>
            <a:off x="457199" y="1600200"/>
            <a:ext cx="6781801" cy="4525963"/>
          </a:xfrm>
        </p:spPr>
        <p:txBody>
          <a:bodyPr/>
          <a:lstStyle/>
          <a:p>
            <a:r>
              <a:rPr lang="en-US" dirty="0" smtClean="0"/>
              <a:t>Collaborative process where </a:t>
            </a:r>
            <a:r>
              <a:rPr lang="en-US" b="1" dirty="0" smtClean="0"/>
              <a:t>patients and their providers work together </a:t>
            </a:r>
            <a:r>
              <a:rPr lang="en-US" dirty="0" smtClean="0"/>
              <a:t>to make health care decisions </a:t>
            </a:r>
          </a:p>
          <a:p>
            <a:r>
              <a:rPr lang="en-US" dirty="0" smtClean="0"/>
              <a:t>Takes into account </a:t>
            </a:r>
            <a:r>
              <a:rPr lang="en-US" b="1" dirty="0" smtClean="0"/>
              <a:t>best scientific evidence, </a:t>
            </a:r>
            <a:r>
              <a:rPr lang="en-US" dirty="0" smtClean="0"/>
              <a:t>as well as </a:t>
            </a:r>
            <a:r>
              <a:rPr lang="en-US" b="1" dirty="0" smtClean="0"/>
              <a:t>patient’s values and preferences </a:t>
            </a:r>
          </a:p>
          <a:p>
            <a:r>
              <a:rPr lang="en-US" dirty="0" smtClean="0"/>
              <a:t>Goal to </a:t>
            </a:r>
            <a:r>
              <a:rPr lang="en-US" b="1" dirty="0" smtClean="0"/>
              <a:t>provide patients the support </a:t>
            </a:r>
            <a:r>
              <a:rPr lang="en-US" dirty="0" smtClean="0"/>
              <a:t>they need to make the best decision for them</a:t>
            </a:r>
          </a:p>
          <a:p>
            <a:endParaRPr lang="en-US" dirty="0"/>
          </a:p>
        </p:txBody>
      </p:sp>
      <p:pic>
        <p:nvPicPr>
          <p:cNvPr id="56322" name="Picture 2" title="Gold Standard Approach"/>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3703" t="50000" r="32594"/>
          <a:stretch/>
        </p:blipFill>
        <p:spPr bwMode="auto">
          <a:xfrm>
            <a:off x="6705600" y="1905000"/>
            <a:ext cx="2153082" cy="3095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title="Gold Standard Approach"/>
          <p:cNvSpPr txBox="1"/>
          <p:nvPr/>
        </p:nvSpPr>
        <p:spPr>
          <a:xfrm>
            <a:off x="7097159" y="2514600"/>
            <a:ext cx="1278523" cy="1015663"/>
          </a:xfrm>
          <a:prstGeom prst="rect">
            <a:avLst/>
          </a:prstGeom>
          <a:noFill/>
        </p:spPr>
        <p:txBody>
          <a:bodyPr wrap="square" rtlCol="0">
            <a:spAutoFit/>
          </a:bodyPr>
          <a:lstStyle/>
          <a:p>
            <a:pPr algn="ctr"/>
            <a:r>
              <a:rPr lang="en-US" sz="2000" b="1" dirty="0" smtClean="0">
                <a:solidFill>
                  <a:schemeClr val="tx1">
                    <a:lumMod val="75000"/>
                    <a:lumOff val="25000"/>
                  </a:schemeClr>
                </a:solidFill>
                <a:latin typeface="Calibri Light" panose="020F0302020204030204" pitchFamily="34" charset="0"/>
              </a:rPr>
              <a:t>Gold Standard Approach!</a:t>
            </a:r>
            <a:endParaRPr lang="en-US" sz="2000" b="1" dirty="0">
              <a:solidFill>
                <a:schemeClr val="tx1">
                  <a:lumMod val="75000"/>
                  <a:lumOff val="25000"/>
                </a:schemeClr>
              </a:solidFill>
              <a:latin typeface="Calibri Light" panose="020F0302020204030204" pitchFamily="34" charset="0"/>
            </a:endParaRPr>
          </a:p>
        </p:txBody>
      </p:sp>
      <p:sp>
        <p:nvSpPr>
          <p:cNvPr id="5" name="Rectangle 4"/>
          <p:cNvSpPr/>
          <p:nvPr/>
        </p:nvSpPr>
        <p:spPr>
          <a:xfrm>
            <a:off x="15239" y="6492150"/>
            <a:ext cx="4251961" cy="338554"/>
          </a:xfrm>
          <a:prstGeom prst="rect">
            <a:avLst/>
          </a:prstGeom>
        </p:spPr>
        <p:txBody>
          <a:bodyPr wrap="square">
            <a:spAutoFit/>
          </a:bodyPr>
          <a:lstStyle/>
          <a:p>
            <a:pPr marL="0" indent="0">
              <a:buNone/>
            </a:pPr>
            <a:r>
              <a:rPr lang="en-US" sz="1600" dirty="0" smtClean="0">
                <a:solidFill>
                  <a:schemeClr val="tx2"/>
                </a:solidFill>
                <a:latin typeface="Calibri Light" panose="020F0302020204030204" pitchFamily="34" charset="0"/>
              </a:rPr>
              <a:t>Informed Medical Decisions Foundation</a:t>
            </a:r>
          </a:p>
        </p:txBody>
      </p:sp>
      <p:sp>
        <p:nvSpPr>
          <p:cNvPr id="6" name="Slide Number Placeholder 5"/>
          <p:cNvSpPr>
            <a:spLocks noGrp="1"/>
          </p:cNvSpPr>
          <p:nvPr>
            <p:ph type="sldNum" sz="quarter" idx="10"/>
          </p:nvPr>
        </p:nvSpPr>
        <p:spPr/>
        <p:txBody>
          <a:bodyPr/>
          <a:lstStyle/>
          <a:p>
            <a:pPr>
              <a:defRPr/>
            </a:pPr>
            <a:fld id="{8E52AE88-1C18-419B-9C37-4D8DBD8D0FF7}" type="slidenum">
              <a:rPr lang="en-US" smtClean="0"/>
              <a:pPr>
                <a:defRPr/>
              </a:pPr>
              <a:t>13</a:t>
            </a:fld>
            <a:endParaRPr lang="en-US"/>
          </a:p>
        </p:txBody>
      </p:sp>
    </p:spTree>
    <p:extLst>
      <p:ext uri="{BB962C8B-B14F-4D97-AF65-F5344CB8AC3E}">
        <p14:creationId xmlns:p14="http://schemas.microsoft.com/office/powerpoint/2010/main" val="2555508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Considerations in Choosing A Method</a:t>
            </a:r>
            <a:endParaRPr lang="en-US" dirty="0"/>
          </a:p>
        </p:txBody>
      </p:sp>
      <p:sp>
        <p:nvSpPr>
          <p:cNvPr id="5" name="Content Placeholder 4"/>
          <p:cNvSpPr>
            <a:spLocks noGrp="1"/>
          </p:cNvSpPr>
          <p:nvPr>
            <p:ph sz="half" idx="1"/>
          </p:nvPr>
        </p:nvSpPr>
        <p:spPr>
          <a:xfrm>
            <a:off x="533400" y="1752600"/>
            <a:ext cx="4038600" cy="4525963"/>
          </a:xfrm>
        </p:spPr>
        <p:txBody>
          <a:bodyPr/>
          <a:lstStyle/>
          <a:p>
            <a:r>
              <a:rPr lang="en-US" dirty="0"/>
              <a:t>Effectiveness</a:t>
            </a:r>
          </a:p>
          <a:p>
            <a:r>
              <a:rPr lang="en-US" dirty="0"/>
              <a:t>Safety</a:t>
            </a:r>
          </a:p>
          <a:p>
            <a:r>
              <a:rPr lang="en-US" dirty="0"/>
              <a:t>Ease of use</a:t>
            </a:r>
          </a:p>
          <a:p>
            <a:r>
              <a:rPr lang="en-US" dirty="0"/>
              <a:t>How to remember how to use </a:t>
            </a:r>
            <a:r>
              <a:rPr lang="en-US" dirty="0" smtClean="0"/>
              <a:t>it</a:t>
            </a:r>
          </a:p>
          <a:p>
            <a:r>
              <a:rPr lang="en-US" dirty="0" smtClean="0"/>
              <a:t>How it works</a:t>
            </a:r>
            <a:endParaRPr lang="en-US" dirty="0"/>
          </a:p>
          <a:p>
            <a:r>
              <a:rPr lang="en-US" dirty="0"/>
              <a:t>How long it lasts</a:t>
            </a:r>
          </a:p>
          <a:p>
            <a:r>
              <a:rPr lang="en-US" dirty="0"/>
              <a:t>Possible side </a:t>
            </a:r>
            <a:r>
              <a:rPr lang="en-US" dirty="0" smtClean="0"/>
              <a:t>effects</a:t>
            </a:r>
          </a:p>
          <a:p>
            <a:pPr marL="0" indent="0">
              <a:buNone/>
            </a:pPr>
            <a:endParaRPr lang="en-US" dirty="0"/>
          </a:p>
          <a:p>
            <a:endParaRPr lang="en-US" dirty="0"/>
          </a:p>
        </p:txBody>
      </p:sp>
      <p:sp>
        <p:nvSpPr>
          <p:cNvPr id="6" name="Content Placeholder 5"/>
          <p:cNvSpPr>
            <a:spLocks noGrp="1"/>
          </p:cNvSpPr>
          <p:nvPr>
            <p:ph sz="half" idx="2"/>
          </p:nvPr>
        </p:nvSpPr>
        <p:spPr>
          <a:xfrm>
            <a:off x="4648200" y="1752600"/>
            <a:ext cx="4038600" cy="4525963"/>
          </a:xfrm>
        </p:spPr>
        <p:txBody>
          <a:bodyPr/>
          <a:lstStyle/>
          <a:p>
            <a:r>
              <a:rPr lang="en-US" dirty="0"/>
              <a:t>Ability to become pregnant after stopping the method</a:t>
            </a:r>
          </a:p>
          <a:p>
            <a:r>
              <a:rPr lang="en-US" dirty="0" smtClean="0"/>
              <a:t>Ability </a:t>
            </a:r>
            <a:r>
              <a:rPr lang="en-US" dirty="0"/>
              <a:t>to control the method </a:t>
            </a:r>
          </a:p>
          <a:p>
            <a:r>
              <a:rPr lang="en-US" dirty="0"/>
              <a:t>Impact on period</a:t>
            </a:r>
          </a:p>
          <a:p>
            <a:r>
              <a:rPr lang="en-US" dirty="0"/>
              <a:t>Ability to keep method </a:t>
            </a:r>
            <a:r>
              <a:rPr lang="en-US" dirty="0" smtClean="0"/>
              <a:t>private</a:t>
            </a:r>
          </a:p>
          <a:p>
            <a:r>
              <a:rPr lang="en-US" dirty="0" smtClean="0"/>
              <a:t>Other</a:t>
            </a:r>
            <a:r>
              <a:rPr lang="en-US" dirty="0"/>
              <a: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8E52AE88-1C18-419B-9C37-4D8DBD8D0FF7}" type="slidenum">
              <a:rPr lang="en-US" smtClean="0"/>
              <a:pPr>
                <a:defRPr/>
              </a:pPr>
              <a:t>14</a:t>
            </a:fld>
            <a:endParaRPr lang="en-US"/>
          </a:p>
        </p:txBody>
      </p:sp>
    </p:spTree>
    <p:extLst>
      <p:ext uri="{BB962C8B-B14F-4D97-AF65-F5344CB8AC3E}">
        <p14:creationId xmlns:p14="http://schemas.microsoft.com/office/powerpoint/2010/main" val="1031671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smtClean="0"/>
              <a:t>Patient-Centered Counseling: How to Start</a:t>
            </a:r>
            <a:endParaRPr lang="en-US" dirty="0"/>
          </a:p>
        </p:txBody>
      </p:sp>
      <p:pic>
        <p:nvPicPr>
          <p:cNvPr id="7" name="Picture 2" title="Picture of Prov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31" y="1828800"/>
            <a:ext cx="1453369" cy="1447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title="What is imporant to you in a contraceptive Method?"/>
          <p:cNvGrpSpPr/>
          <p:nvPr/>
        </p:nvGrpSpPr>
        <p:grpSpPr>
          <a:xfrm>
            <a:off x="304800" y="3429000"/>
            <a:ext cx="3048000" cy="2514600"/>
            <a:chOff x="304800" y="3429000"/>
            <a:chExt cx="3048000" cy="2514600"/>
          </a:xfrm>
        </p:grpSpPr>
        <p:sp>
          <p:nvSpPr>
            <p:cNvPr id="6" name="Right Arrow 5"/>
            <p:cNvSpPr/>
            <p:nvPr/>
          </p:nvSpPr>
          <p:spPr>
            <a:xfrm>
              <a:off x="2438400" y="4191000"/>
              <a:ext cx="914400" cy="7620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304800" y="3429000"/>
              <a:ext cx="2514600" cy="2514600"/>
            </a:xfrm>
            <a:prstGeom prst="wedgeRoundRectCallout">
              <a:avLst>
                <a:gd name="adj1" fmla="val 7625"/>
                <a:gd name="adj2" fmla="val -7128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Light" panose="020F0302020204030204" pitchFamily="34" charset="0"/>
                </a:rPr>
                <a:t>What is important to you in a contraceptive method?</a:t>
              </a:r>
              <a:endParaRPr lang="en-US" sz="2800" dirty="0">
                <a:latin typeface="Calibri Light" panose="020F0302020204030204" pitchFamily="34" charset="0"/>
              </a:endParaRPr>
            </a:p>
          </p:txBody>
        </p:sp>
      </p:grpSp>
      <p:sp>
        <p:nvSpPr>
          <p:cNvPr id="5" name="Rounded Rectangular Callout 4"/>
          <p:cNvSpPr/>
          <p:nvPr/>
        </p:nvSpPr>
        <p:spPr>
          <a:xfrm>
            <a:off x="3389811" y="1524000"/>
            <a:ext cx="4572000" cy="4648200"/>
          </a:xfrm>
          <a:prstGeom prst="wedgeRoundRectCallout">
            <a:avLst>
              <a:gd name="adj1" fmla="val 58905"/>
              <a:gd name="adj2" fmla="val -68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Calibri Light" panose="020F0302020204030204" pitchFamily="34" charset="0"/>
              </a:rPr>
              <a:t>Possible responses:</a:t>
            </a:r>
          </a:p>
          <a:p>
            <a:pPr marL="285750" indent="-285750">
              <a:buFont typeface="Arial" panose="020B0604020202020204" pitchFamily="34" charset="0"/>
              <a:buChar char="•"/>
            </a:pPr>
            <a:r>
              <a:rPr lang="en-US" sz="2200" dirty="0">
                <a:latin typeface="Calibri Light" panose="020F0302020204030204" pitchFamily="34" charset="0"/>
              </a:rPr>
              <a:t>Effectiveness</a:t>
            </a:r>
          </a:p>
          <a:p>
            <a:pPr marL="285750" indent="-285750">
              <a:buFont typeface="Arial" panose="020B0604020202020204" pitchFamily="34" charset="0"/>
              <a:buChar char="•"/>
            </a:pPr>
            <a:r>
              <a:rPr lang="en-US" sz="2200" dirty="0">
                <a:latin typeface="Calibri Light" panose="020F0302020204030204" pitchFamily="34" charset="0"/>
              </a:rPr>
              <a:t>Safety</a:t>
            </a:r>
          </a:p>
          <a:p>
            <a:pPr marL="285750" indent="-285750">
              <a:buFont typeface="Arial" panose="020B0604020202020204" pitchFamily="34" charset="0"/>
              <a:buChar char="•"/>
            </a:pPr>
            <a:r>
              <a:rPr lang="en-US" sz="2200" dirty="0">
                <a:latin typeface="Calibri Light" panose="020F0302020204030204" pitchFamily="34" charset="0"/>
              </a:rPr>
              <a:t>Ease of use</a:t>
            </a:r>
          </a:p>
          <a:p>
            <a:pPr marL="285750" indent="-285750">
              <a:buFont typeface="Arial" panose="020B0604020202020204" pitchFamily="34" charset="0"/>
              <a:buChar char="•"/>
            </a:pPr>
            <a:r>
              <a:rPr lang="en-US" sz="2200" dirty="0">
                <a:latin typeface="Calibri Light" panose="020F0302020204030204" pitchFamily="34" charset="0"/>
              </a:rPr>
              <a:t>How to remember how to use it</a:t>
            </a:r>
          </a:p>
          <a:p>
            <a:pPr marL="285750" indent="-285750">
              <a:buFont typeface="Arial" panose="020B0604020202020204" pitchFamily="34" charset="0"/>
              <a:buChar char="•"/>
            </a:pPr>
            <a:r>
              <a:rPr lang="en-US" sz="2200" dirty="0">
                <a:latin typeface="Calibri Light" panose="020F0302020204030204" pitchFamily="34" charset="0"/>
              </a:rPr>
              <a:t>How long it lasts</a:t>
            </a:r>
          </a:p>
          <a:p>
            <a:pPr marL="285750" indent="-285750">
              <a:buFont typeface="Arial" panose="020B0604020202020204" pitchFamily="34" charset="0"/>
              <a:buChar char="•"/>
            </a:pPr>
            <a:r>
              <a:rPr lang="en-US" sz="2200" dirty="0">
                <a:latin typeface="Calibri Light" panose="020F0302020204030204" pitchFamily="34" charset="0"/>
              </a:rPr>
              <a:t>Possible side effects</a:t>
            </a:r>
          </a:p>
          <a:p>
            <a:pPr marL="285750" indent="-285750">
              <a:buFont typeface="Arial" panose="020B0604020202020204" pitchFamily="34" charset="0"/>
              <a:buChar char="•"/>
            </a:pPr>
            <a:r>
              <a:rPr lang="en-US" sz="2200" dirty="0">
                <a:latin typeface="Calibri Light" panose="020F0302020204030204" pitchFamily="34" charset="0"/>
              </a:rPr>
              <a:t>Ability to become pregnant after stopping the method</a:t>
            </a:r>
          </a:p>
          <a:p>
            <a:pPr marL="285750" indent="-285750">
              <a:buFont typeface="Arial" panose="020B0604020202020204" pitchFamily="34" charset="0"/>
              <a:buChar char="•"/>
            </a:pPr>
            <a:r>
              <a:rPr lang="en-US" sz="2200" dirty="0">
                <a:latin typeface="Calibri Light" panose="020F0302020204030204" pitchFamily="34" charset="0"/>
              </a:rPr>
              <a:t>Ability to control the method </a:t>
            </a:r>
          </a:p>
          <a:p>
            <a:pPr marL="285750" indent="-285750">
              <a:buFont typeface="Arial" panose="020B0604020202020204" pitchFamily="34" charset="0"/>
              <a:buChar char="•"/>
            </a:pPr>
            <a:r>
              <a:rPr lang="en-US" sz="2200" dirty="0">
                <a:latin typeface="Calibri Light" panose="020F0302020204030204" pitchFamily="34" charset="0"/>
              </a:rPr>
              <a:t>Impact on period</a:t>
            </a:r>
          </a:p>
          <a:p>
            <a:pPr marL="285750" indent="-285750">
              <a:buFont typeface="Arial" panose="020B0604020202020204" pitchFamily="34" charset="0"/>
              <a:buChar char="•"/>
            </a:pPr>
            <a:r>
              <a:rPr lang="en-US" sz="2200" dirty="0">
                <a:latin typeface="Calibri Light" panose="020F0302020204030204" pitchFamily="34" charset="0"/>
              </a:rPr>
              <a:t>Ability to keep method private</a:t>
            </a:r>
          </a:p>
          <a:p>
            <a:pPr marL="285750" indent="-285750">
              <a:buFont typeface="Arial" panose="020B0604020202020204" pitchFamily="34" charset="0"/>
              <a:buChar char="•"/>
            </a:pPr>
            <a:r>
              <a:rPr lang="en-US" sz="2200" dirty="0">
                <a:latin typeface="Calibri Light" panose="020F0302020204030204" pitchFamily="34" charset="0"/>
              </a:rPr>
              <a:t>Other?</a:t>
            </a:r>
          </a:p>
        </p:txBody>
      </p:sp>
      <p:pic>
        <p:nvPicPr>
          <p:cNvPr id="8" name="Content Placeholder 6" title="Picture of client"/>
          <p:cNvPicPr>
            <a:picLocks noGrp="1" noChangeAspect="1"/>
          </p:cNvPicPr>
          <p:nvPr>
            <p:ph sz="half" idx="1"/>
          </p:nvPr>
        </p:nvPicPr>
        <p:blipFill rotWithShape="1">
          <a:blip r:embed="rId4" cstate="print">
            <a:clrChange>
              <a:clrFrom>
                <a:srgbClr val="4E6867"/>
              </a:clrFrom>
              <a:clrTo>
                <a:srgbClr val="4E6867">
                  <a:alpha val="0"/>
                </a:srgbClr>
              </a:clrTo>
            </a:clrChange>
            <a:extLst>
              <a:ext uri="{28A0092B-C50C-407E-A947-70E740481C1C}">
                <a14:useLocalDpi xmlns:a14="http://schemas.microsoft.com/office/drawing/2010/main" val="0"/>
              </a:ext>
            </a:extLst>
          </a:blip>
          <a:srcRect l="6468" t="7415" r="80215" b="72610"/>
          <a:stretch/>
        </p:blipFill>
        <p:spPr>
          <a:xfrm>
            <a:off x="7733211" y="3599905"/>
            <a:ext cx="1182189" cy="1182189"/>
          </a:xfrm>
          <a:prstGeom prst="ellipse">
            <a:avLst/>
          </a:prstGeom>
          <a:solidFill>
            <a:schemeClr val="bg1"/>
          </a:solidFill>
          <a:ln>
            <a:solidFill>
              <a:schemeClr val="accent4"/>
            </a:solidFill>
          </a:ln>
          <a:effectLst/>
        </p:spPr>
      </p:pic>
      <p:sp>
        <p:nvSpPr>
          <p:cNvPr id="3" name="Slide Number Placeholder 2"/>
          <p:cNvSpPr>
            <a:spLocks noGrp="1"/>
          </p:cNvSpPr>
          <p:nvPr>
            <p:ph type="sldNum" sz="quarter" idx="10"/>
          </p:nvPr>
        </p:nvSpPr>
        <p:spPr/>
        <p:txBody>
          <a:bodyPr/>
          <a:lstStyle/>
          <a:p>
            <a:pPr>
              <a:defRPr/>
            </a:pPr>
            <a:fld id="{8E52AE88-1C18-419B-9C37-4D8DBD8D0FF7}" type="slidenum">
              <a:rPr lang="en-US" smtClean="0"/>
              <a:pPr>
                <a:defRPr/>
              </a:pPr>
              <a:t>15</a:t>
            </a:fld>
            <a:endParaRPr lang="en-US"/>
          </a:p>
        </p:txBody>
      </p:sp>
    </p:spTree>
    <p:extLst>
      <p:ext uri="{BB962C8B-B14F-4D97-AF65-F5344CB8AC3E}">
        <p14:creationId xmlns:p14="http://schemas.microsoft.com/office/powerpoint/2010/main" val="3896362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001000" cy="1143000"/>
          </a:xfrm>
        </p:spPr>
        <p:txBody>
          <a:bodyPr/>
          <a:lstStyle/>
          <a:p>
            <a:r>
              <a:rPr lang="en-US" dirty="0" smtClean="0"/>
              <a:t>Birth Control Method Options Chart </a:t>
            </a:r>
            <a:endParaRPr lang="en-US" dirty="0"/>
          </a:p>
        </p:txBody>
      </p:sp>
      <p:pic>
        <p:nvPicPr>
          <p:cNvPr id="5" name="Picture 3" title="Birth Control Method Options Chart"/>
          <p:cNvPicPr>
            <a:picLocks noChangeAspect="1" noChangeArrowheads="1"/>
          </p:cNvPicPr>
          <p:nvPr/>
        </p:nvPicPr>
        <p:blipFill rotWithShape="1">
          <a:blip r:embed="rId3">
            <a:extLst>
              <a:ext uri="{28A0092B-C50C-407E-A947-70E740481C1C}">
                <a14:useLocalDpi xmlns:a14="http://schemas.microsoft.com/office/drawing/2010/main" val="0"/>
              </a:ext>
            </a:extLst>
          </a:blip>
          <a:srcRect l="14860" t="21887" r="13370" b="6156"/>
          <a:stretch/>
        </p:blipFill>
        <p:spPr bwMode="auto">
          <a:xfrm>
            <a:off x="0" y="1043940"/>
            <a:ext cx="9097406" cy="512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6477000"/>
            <a:ext cx="70104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fpntc.org/training-and-resources/birth-control-method-options-chart</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16</a:t>
            </a:fld>
            <a:endParaRPr lang="en-US" dirty="0"/>
          </a:p>
        </p:txBody>
      </p:sp>
    </p:spTree>
    <p:extLst>
      <p:ext uri="{BB962C8B-B14F-4D97-AF65-F5344CB8AC3E}">
        <p14:creationId xmlns:p14="http://schemas.microsoft.com/office/powerpoint/2010/main" val="2114981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 Tina….</a:t>
            </a:r>
            <a:endParaRPr lang="en-US" dirty="0"/>
          </a:p>
        </p:txBody>
      </p:sp>
      <p:sp>
        <p:nvSpPr>
          <p:cNvPr id="8" name="Content Placeholder 7"/>
          <p:cNvSpPr>
            <a:spLocks noGrp="1"/>
          </p:cNvSpPr>
          <p:nvPr>
            <p:ph sz="half" idx="2"/>
          </p:nvPr>
        </p:nvSpPr>
        <p:spPr>
          <a:xfrm>
            <a:off x="2286000" y="1600200"/>
            <a:ext cx="6400800" cy="4343400"/>
          </a:xfrm>
        </p:spPr>
        <p:txBody>
          <a:bodyPr/>
          <a:lstStyle/>
          <a:p>
            <a:r>
              <a:rPr lang="en-US" dirty="0" smtClean="0"/>
              <a:t>19 years old </a:t>
            </a:r>
          </a:p>
          <a:p>
            <a:r>
              <a:rPr lang="en-US" dirty="0" smtClean="0"/>
              <a:t>Visiting the clinic for STD screening </a:t>
            </a:r>
          </a:p>
          <a:p>
            <a:r>
              <a:rPr lang="en-US" dirty="0" smtClean="0"/>
              <a:t>Would you like to have children some day?</a:t>
            </a:r>
          </a:p>
          <a:p>
            <a:pPr lvl="1"/>
            <a:r>
              <a:rPr lang="en-US" dirty="0" smtClean="0">
                <a:solidFill>
                  <a:schemeClr val="accent6"/>
                </a:solidFill>
              </a:rPr>
              <a:t>Yes, but not for a couple of years, at least</a:t>
            </a:r>
          </a:p>
          <a:p>
            <a:r>
              <a:rPr lang="en-US" dirty="0" smtClean="0"/>
              <a:t>What is important to you in a method?</a:t>
            </a:r>
          </a:p>
          <a:p>
            <a:pPr lvl="1"/>
            <a:r>
              <a:rPr lang="en-US" dirty="0" smtClean="0">
                <a:solidFill>
                  <a:schemeClr val="accent6"/>
                </a:solidFill>
              </a:rPr>
              <a:t>Effectiveness, “wouldn’t want any surprises”</a:t>
            </a:r>
          </a:p>
          <a:p>
            <a:pPr lvl="1"/>
            <a:r>
              <a:rPr lang="en-US" dirty="0" smtClean="0">
                <a:solidFill>
                  <a:schemeClr val="accent6"/>
                </a:solidFill>
              </a:rPr>
              <a:t>Not something to remember every day</a:t>
            </a:r>
          </a:p>
          <a:p>
            <a:pPr lvl="1"/>
            <a:r>
              <a:rPr lang="en-US" dirty="0" smtClean="0">
                <a:solidFill>
                  <a:schemeClr val="accent6"/>
                </a:solidFill>
              </a:rPr>
              <a:t>Would prefer if period was lighter</a:t>
            </a:r>
          </a:p>
          <a:p>
            <a:pPr lvl="1"/>
            <a:endParaRPr lang="en-US" dirty="0" smtClean="0"/>
          </a:p>
          <a:p>
            <a:pPr marL="0" indent="0">
              <a:buNone/>
            </a:pPr>
            <a:endParaRPr lang="en-US" dirty="0"/>
          </a:p>
        </p:txBody>
      </p:sp>
      <p:pic>
        <p:nvPicPr>
          <p:cNvPr id="7" name="Content Placeholder 6" title="Tina"/>
          <p:cNvPicPr>
            <a:picLocks noGrp="1" noChangeAspect="1"/>
          </p:cNvPicPr>
          <p:nvPr>
            <p:ph sz="half" idx="1"/>
          </p:nvPr>
        </p:nvPicPr>
        <p:blipFill rotWithShape="1">
          <a:blip r:embed="rId3" cstate="print">
            <a:clrChange>
              <a:clrFrom>
                <a:srgbClr val="4E6867"/>
              </a:clrFrom>
              <a:clrTo>
                <a:srgbClr val="4E6867">
                  <a:alpha val="0"/>
                </a:srgbClr>
              </a:clrTo>
            </a:clrChange>
            <a:extLst>
              <a:ext uri="{28A0092B-C50C-407E-A947-70E740481C1C}">
                <a14:useLocalDpi xmlns:a14="http://schemas.microsoft.com/office/drawing/2010/main" val="0"/>
              </a:ext>
            </a:extLst>
          </a:blip>
          <a:srcRect l="22564" t="4874" r="52512"/>
          <a:stretch/>
        </p:blipFill>
        <p:spPr>
          <a:xfrm>
            <a:off x="-130629" y="1228202"/>
            <a:ext cx="2212547" cy="5629798"/>
          </a:xfrm>
          <a:effectLst/>
        </p:spPr>
      </p:pic>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17</a:t>
            </a:fld>
            <a:endParaRPr lang="en-US"/>
          </a:p>
        </p:txBody>
      </p:sp>
    </p:spTree>
    <p:extLst>
      <p:ext uri="{BB962C8B-B14F-4D97-AF65-F5344CB8AC3E}">
        <p14:creationId xmlns:p14="http://schemas.microsoft.com/office/powerpoint/2010/main" val="3297578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0"/>
            <a:ext cx="8610600" cy="1143000"/>
          </a:xfrm>
        </p:spPr>
        <p:txBody>
          <a:bodyPr/>
          <a:lstStyle/>
          <a:p>
            <a:r>
              <a:rPr lang="en-US" sz="3600" dirty="0" smtClean="0"/>
              <a:t>Using the Birth Control Method Options Chart </a:t>
            </a:r>
            <a:endParaRPr lang="en-US" sz="3600" dirty="0"/>
          </a:p>
        </p:txBody>
      </p:sp>
      <p:pic>
        <p:nvPicPr>
          <p:cNvPr id="5" name="Picture 3" title="Birth Control Method Options Chart"/>
          <p:cNvPicPr>
            <a:picLocks noChangeAspect="1" noChangeArrowheads="1"/>
          </p:cNvPicPr>
          <p:nvPr/>
        </p:nvPicPr>
        <p:blipFill rotWithShape="1">
          <a:blip r:embed="rId3">
            <a:extLst>
              <a:ext uri="{28A0092B-C50C-407E-A947-70E740481C1C}">
                <a14:useLocalDpi xmlns:a14="http://schemas.microsoft.com/office/drawing/2010/main" val="0"/>
              </a:ext>
            </a:extLst>
          </a:blip>
          <a:srcRect l="14860" t="21887" r="13370" b="6156"/>
          <a:stretch/>
        </p:blipFill>
        <p:spPr bwMode="auto">
          <a:xfrm>
            <a:off x="0" y="1043940"/>
            <a:ext cx="9097406" cy="512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title="Circle around risk of preganancy under most effective methods"/>
          <p:cNvSpPr/>
          <p:nvPr/>
        </p:nvSpPr>
        <p:spPr>
          <a:xfrm>
            <a:off x="0" y="1981200"/>
            <a:ext cx="3124200" cy="7620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title="Circle around longest lasting LARCs"/>
          <p:cNvSpPr/>
          <p:nvPr/>
        </p:nvSpPr>
        <p:spPr>
          <a:xfrm>
            <a:off x="1676400" y="2998694"/>
            <a:ext cx="1524000" cy="990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477000"/>
            <a:ext cx="70104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fpntc.org/training-and-resources/birth-control-method-options-chart</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18</a:t>
            </a:fld>
            <a:endParaRPr lang="en-US" dirty="0"/>
          </a:p>
        </p:txBody>
      </p:sp>
    </p:spTree>
    <p:extLst>
      <p:ext uri="{BB962C8B-B14F-4D97-AF65-F5344CB8AC3E}">
        <p14:creationId xmlns:p14="http://schemas.microsoft.com/office/powerpoint/2010/main" val="332684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Shared Decision Making</a:t>
            </a:r>
            <a:endParaRPr lang="en-US" dirty="0"/>
          </a:p>
        </p:txBody>
      </p:sp>
      <p:sp>
        <p:nvSpPr>
          <p:cNvPr id="3" name="Content Placeholder 2"/>
          <p:cNvSpPr>
            <a:spLocks noGrp="1"/>
          </p:cNvSpPr>
          <p:nvPr>
            <p:ph idx="1"/>
          </p:nvPr>
        </p:nvSpPr>
        <p:spPr/>
        <p:txBody>
          <a:bodyPr anchor="t"/>
          <a:lstStyle/>
          <a:p>
            <a:pPr marL="0" indent="0">
              <a:buNone/>
            </a:pPr>
            <a:r>
              <a:rPr lang="en-US" dirty="0" smtClean="0"/>
              <a:t>By using a shared decision-making approach to counseling, the goal is that the </a:t>
            </a:r>
            <a:r>
              <a:rPr lang="en-US" b="1" dirty="0" smtClean="0">
                <a:solidFill>
                  <a:schemeClr val="accent6"/>
                </a:solidFill>
              </a:rPr>
              <a:t>patient is able to choose a method that will work best for them. </a:t>
            </a:r>
          </a:p>
          <a:p>
            <a:pPr marL="0" indent="0">
              <a:buNone/>
            </a:pPr>
            <a:endParaRPr lang="en-US" sz="2000" dirty="0"/>
          </a:p>
          <a:p>
            <a:pPr marL="0" indent="0">
              <a:buNone/>
            </a:pPr>
            <a:r>
              <a:rPr lang="en-US" dirty="0" smtClean="0"/>
              <a:t>When patients obtain their method of choice, they are more likely to use it </a:t>
            </a:r>
            <a:r>
              <a:rPr lang="en-US" b="1" dirty="0" smtClean="0">
                <a:solidFill>
                  <a:schemeClr val="accent6"/>
                </a:solidFill>
              </a:rPr>
              <a:t>consistently</a:t>
            </a:r>
            <a:r>
              <a:rPr lang="en-US" dirty="0" smtClean="0"/>
              <a:t> and </a:t>
            </a:r>
            <a:r>
              <a:rPr lang="en-US" b="1" dirty="0" smtClean="0">
                <a:solidFill>
                  <a:schemeClr val="accent6"/>
                </a:solidFill>
              </a:rPr>
              <a:t>correctly</a:t>
            </a:r>
            <a:r>
              <a:rPr lang="en-US" dirty="0" smtClean="0"/>
              <a:t>, and have higher </a:t>
            </a:r>
            <a:r>
              <a:rPr lang="en-US" b="1" dirty="0" smtClean="0">
                <a:solidFill>
                  <a:schemeClr val="accent6"/>
                </a:solidFill>
              </a:rPr>
              <a:t>satisfaction</a:t>
            </a:r>
            <a:r>
              <a:rPr lang="en-US" dirty="0" smtClean="0">
                <a:solidFill>
                  <a:schemeClr val="accent6"/>
                </a:solidFill>
              </a:rPr>
              <a:t> </a:t>
            </a:r>
            <a:r>
              <a:rPr lang="en-US" dirty="0" smtClean="0"/>
              <a:t>and </a:t>
            </a:r>
            <a:r>
              <a:rPr lang="en-US" b="1" dirty="0" smtClean="0">
                <a:solidFill>
                  <a:schemeClr val="accent6"/>
                </a:solidFill>
              </a:rPr>
              <a:t>continuation</a:t>
            </a:r>
            <a:r>
              <a:rPr lang="en-US" dirty="0" smtClean="0"/>
              <a:t> rates.</a:t>
            </a:r>
          </a:p>
        </p:txBody>
      </p:sp>
      <p:sp>
        <p:nvSpPr>
          <p:cNvPr id="4" name="Rectangle 3"/>
          <p:cNvSpPr/>
          <p:nvPr/>
        </p:nvSpPr>
        <p:spPr>
          <a:xfrm>
            <a:off x="0" y="6273225"/>
            <a:ext cx="6705600" cy="584775"/>
          </a:xfrm>
          <a:prstGeom prst="rect">
            <a:avLst/>
          </a:prstGeom>
        </p:spPr>
        <p:txBody>
          <a:bodyPr wrap="square">
            <a:spAutoFit/>
          </a:bodyPr>
          <a:lstStyle/>
          <a:p>
            <a:r>
              <a:rPr lang="en-US" sz="1600" dirty="0" err="1">
                <a:solidFill>
                  <a:schemeClr val="bg1">
                    <a:lumMod val="50000"/>
                  </a:schemeClr>
                </a:solidFill>
                <a:latin typeface="Calibri Light" panose="020F0302020204030204" pitchFamily="34" charset="0"/>
              </a:rPr>
              <a:t>Dehlendorf</a:t>
            </a:r>
            <a:r>
              <a:rPr lang="en-US" sz="1600" dirty="0">
                <a:solidFill>
                  <a:schemeClr val="bg1">
                    <a:lumMod val="50000"/>
                  </a:schemeClr>
                </a:solidFill>
                <a:latin typeface="Calibri Light" panose="020F0302020204030204" pitchFamily="34" charset="0"/>
              </a:rPr>
              <a:t> </a:t>
            </a:r>
            <a:r>
              <a:rPr lang="en-US" sz="1600" dirty="0" smtClean="0">
                <a:solidFill>
                  <a:schemeClr val="bg1">
                    <a:lumMod val="50000"/>
                  </a:schemeClr>
                </a:solidFill>
                <a:latin typeface="Calibri Light" panose="020F0302020204030204" pitchFamily="34" charset="0"/>
              </a:rPr>
              <a:t>C et al. Contraception</a:t>
            </a:r>
            <a:r>
              <a:rPr lang="en-US" sz="1600" dirty="0">
                <a:solidFill>
                  <a:schemeClr val="bg1">
                    <a:lumMod val="50000"/>
                  </a:schemeClr>
                </a:solidFill>
                <a:latin typeface="Calibri Light" panose="020F0302020204030204" pitchFamily="34" charset="0"/>
              </a:rPr>
              <a:t>. </a:t>
            </a:r>
            <a:r>
              <a:rPr lang="en-US" sz="1600" dirty="0" smtClean="0">
                <a:solidFill>
                  <a:schemeClr val="bg1">
                    <a:lumMod val="50000"/>
                  </a:schemeClr>
                </a:solidFill>
                <a:latin typeface="Calibri Light" panose="020F0302020204030204" pitchFamily="34" charset="0"/>
              </a:rPr>
              <a:t>2017</a:t>
            </a:r>
            <a:endParaRPr lang="en-US" sz="1600" dirty="0">
              <a:solidFill>
                <a:schemeClr val="bg1">
                  <a:lumMod val="50000"/>
                </a:schemeClr>
              </a:solidFill>
              <a:latin typeface="Calibri Light" panose="020F0302020204030204" pitchFamily="34" charset="0"/>
            </a:endParaRPr>
          </a:p>
          <a:p>
            <a:r>
              <a:rPr lang="en-US" sz="1600" dirty="0" smtClean="0">
                <a:solidFill>
                  <a:schemeClr val="bg1">
                    <a:lumMod val="50000"/>
                  </a:schemeClr>
                </a:solidFill>
                <a:latin typeface="Calibri Light" panose="020F0302020204030204" pitchFamily="34" charset="0"/>
              </a:rPr>
              <a:t>Gavin L et al. Providing Quality Family Planning Services. MMWR 2014</a:t>
            </a:r>
            <a:endParaRPr lang="en-US" sz="1600" dirty="0">
              <a:solidFill>
                <a:schemeClr val="bg1">
                  <a:lumMod val="50000"/>
                </a:schemeClr>
              </a:solidFill>
              <a:latin typeface="Calibri Light" panose="020F0302020204030204" pitchFamily="34" charset="0"/>
            </a:endParaRPr>
          </a:p>
        </p:txBody>
      </p:sp>
      <p:sp>
        <p:nvSpPr>
          <p:cNvPr id="5" name="Slide Number Placeholder 4"/>
          <p:cNvSpPr>
            <a:spLocks noGrp="1"/>
          </p:cNvSpPr>
          <p:nvPr>
            <p:ph type="sldNum" sz="quarter" idx="10"/>
          </p:nvPr>
        </p:nvSpPr>
        <p:spPr/>
        <p:txBody>
          <a:bodyPr/>
          <a:lstStyle/>
          <a:p>
            <a:pPr>
              <a:defRPr/>
            </a:pPr>
            <a:fld id="{8E52AE88-1C18-419B-9C37-4D8DBD8D0FF7}" type="slidenum">
              <a:rPr lang="en-US" smtClean="0"/>
              <a:pPr>
                <a:defRPr/>
              </a:pPr>
              <a:t>19</a:t>
            </a:fld>
            <a:endParaRPr lang="en-US"/>
          </a:p>
        </p:txBody>
      </p:sp>
    </p:spTree>
    <p:extLst>
      <p:ext uri="{BB962C8B-B14F-4D97-AF65-F5344CB8AC3E}">
        <p14:creationId xmlns:p14="http://schemas.microsoft.com/office/powerpoint/2010/main" val="2482171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782762"/>
          </a:xfrm>
        </p:spPr>
        <p:txBody>
          <a:bodyPr/>
          <a:lstStyle/>
          <a:p>
            <a:r>
              <a:rPr lang="en-US" dirty="0" smtClean="0"/>
              <a:t>Introduction to the Contraceptive Access Change Package</a:t>
            </a:r>
            <a:endParaRPr lang="en-US" dirty="0"/>
          </a:p>
        </p:txBody>
      </p:sp>
      <p:sp>
        <p:nvSpPr>
          <p:cNvPr id="3" name="Content Placeholder 2"/>
          <p:cNvSpPr>
            <a:spLocks noGrp="1"/>
          </p:cNvSpPr>
          <p:nvPr>
            <p:ph idx="1"/>
          </p:nvPr>
        </p:nvSpPr>
        <p:spPr>
          <a:xfrm>
            <a:off x="457200" y="2209800"/>
            <a:ext cx="4876800" cy="3916363"/>
          </a:xfrm>
        </p:spPr>
        <p:txBody>
          <a:bodyPr/>
          <a:lstStyle/>
          <a:p>
            <a:pPr marL="0" indent="0">
              <a:buNone/>
            </a:pPr>
            <a:r>
              <a:rPr lang="en-US" b="1" dirty="0" smtClean="0"/>
              <a:t>Best Practice Recommendations</a:t>
            </a:r>
          </a:p>
          <a:p>
            <a:pPr marL="514350" indent="-514350">
              <a:buFont typeface="+mj-lt"/>
              <a:buAutoNum type="arabicPeriod"/>
            </a:pPr>
            <a:r>
              <a:rPr lang="en-US" dirty="0" smtClean="0"/>
              <a:t>Stock all methods</a:t>
            </a:r>
          </a:p>
          <a:p>
            <a:pPr marL="514350" indent="-514350">
              <a:buFont typeface="+mj-lt"/>
              <a:buAutoNum type="arabicPeriod"/>
            </a:pPr>
            <a:r>
              <a:rPr lang="en-US" dirty="0" smtClean="0"/>
              <a:t>Utilize patient-centered counseling</a:t>
            </a:r>
          </a:p>
          <a:p>
            <a:pPr marL="514350" indent="-514350">
              <a:buFont typeface="+mj-lt"/>
              <a:buAutoNum type="arabicPeriod"/>
            </a:pPr>
            <a:r>
              <a:rPr lang="en-US" dirty="0" smtClean="0"/>
              <a:t>Offer same-visit access</a:t>
            </a:r>
          </a:p>
          <a:p>
            <a:pPr marL="514350" indent="-514350">
              <a:buFont typeface="+mj-lt"/>
              <a:buAutoNum type="arabicPeriod"/>
            </a:pPr>
            <a:r>
              <a:rPr lang="en-US" dirty="0" smtClean="0"/>
              <a:t>Reduce cost as a barrier</a:t>
            </a:r>
          </a:p>
        </p:txBody>
      </p:sp>
      <p:pic>
        <p:nvPicPr>
          <p:cNvPr id="1026" name="Picture 2" title="Contraceptive Access Change Pack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47135" y="1874918"/>
            <a:ext cx="3139665" cy="40630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6449951"/>
            <a:ext cx="67056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https</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www.fpntc.org/resources/contraceptive-access-change-package</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8E52AE88-1C18-419B-9C37-4D8DBD8D0FF7}" type="slidenum">
              <a:rPr lang="en-US" smtClean="0"/>
              <a:pPr>
                <a:defRPr/>
              </a:pPr>
              <a:t>2</a:t>
            </a:fld>
            <a:endParaRPr lang="en-US"/>
          </a:p>
        </p:txBody>
      </p:sp>
    </p:spTree>
    <p:extLst>
      <p:ext uri="{BB962C8B-B14F-4D97-AF65-F5344CB8AC3E}">
        <p14:creationId xmlns:p14="http://schemas.microsoft.com/office/powerpoint/2010/main" val="4034203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lstStyle/>
          <a:p>
            <a:r>
              <a:rPr lang="en-US" dirty="0" smtClean="0"/>
              <a:t>Patient-Centered </a:t>
            </a:r>
            <a:br>
              <a:rPr lang="en-US" dirty="0" smtClean="0"/>
            </a:br>
            <a:r>
              <a:rPr lang="en-US" dirty="0" smtClean="0"/>
              <a:t>Counseling Sample Questions</a:t>
            </a:r>
            <a:endParaRPr lang="en-US" dirty="0"/>
          </a:p>
        </p:txBody>
      </p:sp>
      <p:sp>
        <p:nvSpPr>
          <p:cNvPr id="3" name="Content Placeholder 2"/>
          <p:cNvSpPr>
            <a:spLocks noGrp="1"/>
          </p:cNvSpPr>
          <p:nvPr>
            <p:ph idx="1"/>
          </p:nvPr>
        </p:nvSpPr>
        <p:spPr/>
        <p:txBody>
          <a:bodyPr/>
          <a:lstStyle/>
          <a:p>
            <a:r>
              <a:rPr lang="en-US" sz="2800" dirty="0" smtClean="0"/>
              <a:t>Start with the question: </a:t>
            </a:r>
            <a:r>
              <a:rPr lang="en-US" sz="2800" b="1" dirty="0" smtClean="0"/>
              <a:t>“What is important to you in a method?” </a:t>
            </a:r>
          </a:p>
          <a:p>
            <a:pPr lvl="1"/>
            <a:r>
              <a:rPr lang="en-US" sz="2400" dirty="0" smtClean="0">
                <a:solidFill>
                  <a:schemeClr val="accent6"/>
                </a:solidFill>
              </a:rPr>
              <a:t>Use counseling job aids to help patients identify methods that meet most (if not all) of their preferences. </a:t>
            </a:r>
          </a:p>
          <a:p>
            <a:r>
              <a:rPr lang="en-US" sz="2800" dirty="0" smtClean="0"/>
              <a:t>Use probe questions about characteristics:</a:t>
            </a:r>
          </a:p>
          <a:p>
            <a:pPr lvl="1"/>
            <a:r>
              <a:rPr lang="en-US" sz="2400" dirty="0" smtClean="0">
                <a:solidFill>
                  <a:schemeClr val="accent6"/>
                </a:solidFill>
              </a:rPr>
              <a:t>Some methods don’t have to be taken every day whereas others do have to be taken every day to work correctly. How would it be for you to take the method every day? </a:t>
            </a:r>
          </a:p>
          <a:p>
            <a:pPr lvl="1"/>
            <a:endParaRPr lang="en-US" sz="800" dirty="0" smtClean="0">
              <a:solidFill>
                <a:schemeClr val="accent6"/>
              </a:solidFill>
            </a:endParaRPr>
          </a:p>
          <a:p>
            <a:pPr lvl="1"/>
            <a:r>
              <a:rPr lang="en-US" sz="2400" dirty="0" smtClean="0">
                <a:solidFill>
                  <a:schemeClr val="accent6"/>
                </a:solidFill>
              </a:rPr>
              <a:t>Some methods are more effective at preventing pregnancy than others. How important is method effectiveness?</a:t>
            </a:r>
          </a:p>
        </p:txBody>
      </p:sp>
      <p:sp>
        <p:nvSpPr>
          <p:cNvPr id="4" name="Slide Number Placeholder 3"/>
          <p:cNvSpPr>
            <a:spLocks noGrp="1"/>
          </p:cNvSpPr>
          <p:nvPr>
            <p:ph type="sldNum" sz="quarter" idx="10"/>
          </p:nvPr>
        </p:nvSpPr>
        <p:spPr/>
        <p:txBody>
          <a:bodyPr/>
          <a:lstStyle/>
          <a:p>
            <a:pPr>
              <a:defRPr/>
            </a:pPr>
            <a:fld id="{8E52AE88-1C18-419B-9C37-4D8DBD8D0FF7}" type="slidenum">
              <a:rPr lang="en-US" smtClean="0"/>
              <a:pPr>
                <a:defRPr/>
              </a:pPr>
              <a:t>20</a:t>
            </a:fld>
            <a:endParaRPr lang="en-US"/>
          </a:p>
        </p:txBody>
      </p:sp>
    </p:spTree>
    <p:extLst>
      <p:ext uri="{BB962C8B-B14F-4D97-AF65-F5344CB8AC3E}">
        <p14:creationId xmlns:p14="http://schemas.microsoft.com/office/powerpoint/2010/main" val="399759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r>
              <a:rPr lang="en-US" dirty="0" smtClean="0"/>
              <a:t>Putting Patient-Centered Counseling into Practice</a:t>
            </a:r>
            <a:endParaRPr lang="en-US" dirty="0"/>
          </a:p>
        </p:txBody>
      </p:sp>
      <p:sp>
        <p:nvSpPr>
          <p:cNvPr id="3" name="Content Placeholder 2"/>
          <p:cNvSpPr>
            <a:spLocks noGrp="1"/>
          </p:cNvSpPr>
          <p:nvPr>
            <p:ph idx="1"/>
          </p:nvPr>
        </p:nvSpPr>
        <p:spPr>
          <a:xfrm>
            <a:off x="457200" y="1600200"/>
            <a:ext cx="8077200" cy="4525963"/>
          </a:xfrm>
        </p:spPr>
        <p:txBody>
          <a:bodyPr/>
          <a:lstStyle/>
          <a:p>
            <a:r>
              <a:rPr lang="en-US" dirty="0" smtClean="0"/>
              <a:t>Use </a:t>
            </a:r>
            <a:r>
              <a:rPr lang="en-US" b="1" dirty="0" smtClean="0"/>
              <a:t>teaching aids</a:t>
            </a:r>
            <a:r>
              <a:rPr lang="en-US" dirty="0" smtClean="0"/>
              <a:t>, including visual aids and models of methods, that patients may not be familiar with (e.g., IUD and implant)</a:t>
            </a:r>
          </a:p>
          <a:p>
            <a:r>
              <a:rPr lang="en-US" dirty="0" smtClean="0"/>
              <a:t>Present </a:t>
            </a:r>
            <a:r>
              <a:rPr lang="en-US" b="1" dirty="0" smtClean="0"/>
              <a:t>natural frequencies </a:t>
            </a:r>
            <a:r>
              <a:rPr lang="en-US" dirty="0" smtClean="0"/>
              <a:t>rather than percentages</a:t>
            </a:r>
          </a:p>
          <a:p>
            <a:pPr lvl="1"/>
            <a:r>
              <a:rPr lang="en-US" dirty="0" smtClean="0">
                <a:solidFill>
                  <a:schemeClr val="accent6"/>
                </a:solidFill>
              </a:rPr>
              <a:t>e.g., “less than 1 in 100 women get pregnant using the implant”</a:t>
            </a:r>
          </a:p>
          <a:p>
            <a:r>
              <a:rPr lang="en-US" dirty="0" smtClean="0"/>
              <a:t>Materials should be at the </a:t>
            </a:r>
            <a:r>
              <a:rPr lang="en-US" b="1" dirty="0" smtClean="0"/>
              <a:t>4th-6th grade reading level</a:t>
            </a:r>
            <a:endParaRPr lang="en-US" b="1" dirty="0"/>
          </a:p>
        </p:txBody>
      </p:sp>
      <p:sp>
        <p:nvSpPr>
          <p:cNvPr id="4" name="Slide Number Placeholder 3"/>
          <p:cNvSpPr>
            <a:spLocks noGrp="1"/>
          </p:cNvSpPr>
          <p:nvPr>
            <p:ph type="sldNum" sz="quarter" idx="10"/>
          </p:nvPr>
        </p:nvSpPr>
        <p:spPr/>
        <p:txBody>
          <a:bodyPr/>
          <a:lstStyle/>
          <a:p>
            <a:pPr>
              <a:defRPr/>
            </a:pPr>
            <a:fld id="{8E52AE88-1C18-419B-9C37-4D8DBD8D0FF7}" type="slidenum">
              <a:rPr lang="en-US" smtClean="0"/>
              <a:pPr>
                <a:defRPr/>
              </a:pPr>
              <a:t>21</a:t>
            </a:fld>
            <a:endParaRPr lang="en-US"/>
          </a:p>
        </p:txBody>
      </p:sp>
    </p:spTree>
    <p:extLst>
      <p:ext uri="{BB962C8B-B14F-4D97-AF65-F5344CB8AC3E}">
        <p14:creationId xmlns:p14="http://schemas.microsoft.com/office/powerpoint/2010/main" val="2318739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About Shared Decision Making</a:t>
            </a:r>
            <a:endParaRPr lang="en-US" dirty="0"/>
          </a:p>
        </p:txBody>
      </p:sp>
      <p:sp>
        <p:nvSpPr>
          <p:cNvPr id="3" name="Content Placeholder 2"/>
          <p:cNvSpPr>
            <a:spLocks noGrp="1"/>
          </p:cNvSpPr>
          <p:nvPr>
            <p:ph idx="1"/>
          </p:nvPr>
        </p:nvSpPr>
        <p:spPr/>
        <p:txBody>
          <a:bodyPr/>
          <a:lstStyle/>
          <a:p>
            <a:pPr marL="0" indent="0">
              <a:buNone/>
            </a:pPr>
            <a:r>
              <a:rPr lang="en-US" sz="2400" b="1" dirty="0" smtClean="0"/>
              <a:t>Q. Does patient-centered counseling take more time than other forms of counseling?</a:t>
            </a:r>
          </a:p>
          <a:p>
            <a:pPr marL="0" indent="0">
              <a:buNone/>
            </a:pPr>
            <a:r>
              <a:rPr lang="en-US" sz="2400" dirty="0" smtClean="0"/>
              <a:t>A. Many providers find that this approach actually takes </a:t>
            </a:r>
            <a:r>
              <a:rPr lang="en-US" sz="2400" i="1" dirty="0" smtClean="0"/>
              <a:t>less</a:t>
            </a:r>
            <a:r>
              <a:rPr lang="en-US" sz="2400" dirty="0" smtClean="0"/>
              <a:t> time because the conversation focuses on what is most important to the patient instead of trying to cover what </a:t>
            </a:r>
            <a:r>
              <a:rPr lang="en-US" sz="2400" i="1" dirty="0" smtClean="0"/>
              <a:t>might be </a:t>
            </a:r>
            <a:r>
              <a:rPr lang="en-US" sz="2400" dirty="0" smtClean="0"/>
              <a:t>important. </a:t>
            </a:r>
          </a:p>
          <a:p>
            <a:pPr marL="0" indent="0">
              <a:buNone/>
            </a:pPr>
            <a:endParaRPr lang="en-US" sz="1100" dirty="0"/>
          </a:p>
          <a:p>
            <a:pPr marL="0" indent="0">
              <a:buNone/>
            </a:pPr>
            <a:r>
              <a:rPr lang="en-US" sz="2400" b="1" dirty="0" smtClean="0"/>
              <a:t>Q. How should we talk about method effectiveness?</a:t>
            </a:r>
          </a:p>
          <a:p>
            <a:pPr marL="0" indent="0">
              <a:buNone/>
            </a:pPr>
            <a:r>
              <a:rPr lang="en-US" sz="2400" dirty="0" smtClean="0"/>
              <a:t>A. Method effectiveness is one method characteristic. Counselors should elicit preferences about effectiveness during counseling by asking “how important is method effectiveness to you?” Counselors can help patients identify methods that reflect this preference. For many patients, method effectiveness is very important, for others it may be less so. </a:t>
            </a:r>
            <a:endParaRPr lang="en-US" sz="2400" dirty="0"/>
          </a:p>
        </p:txBody>
      </p:sp>
      <p:sp>
        <p:nvSpPr>
          <p:cNvPr id="4" name="Slide Number Placeholder 3"/>
          <p:cNvSpPr>
            <a:spLocks noGrp="1"/>
          </p:cNvSpPr>
          <p:nvPr>
            <p:ph type="sldNum" sz="quarter" idx="10"/>
          </p:nvPr>
        </p:nvSpPr>
        <p:spPr/>
        <p:txBody>
          <a:bodyPr/>
          <a:lstStyle/>
          <a:p>
            <a:pPr>
              <a:defRPr/>
            </a:pPr>
            <a:fld id="{8E52AE88-1C18-419B-9C37-4D8DBD8D0FF7}" type="slidenum">
              <a:rPr lang="en-US" smtClean="0"/>
              <a:pPr>
                <a:defRPr/>
              </a:pPr>
              <a:t>22</a:t>
            </a:fld>
            <a:endParaRPr lang="en-US"/>
          </a:p>
        </p:txBody>
      </p:sp>
    </p:spTree>
    <p:extLst>
      <p:ext uri="{BB962C8B-B14F-4D97-AF65-F5344CB8AC3E}">
        <p14:creationId xmlns:p14="http://schemas.microsoft.com/office/powerpoint/2010/main" val="247007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2163762"/>
          </a:xfrm>
        </p:spPr>
        <p:txBody>
          <a:bodyPr/>
          <a:lstStyle/>
          <a:p>
            <a:r>
              <a:rPr lang="en-US" dirty="0" smtClean="0"/>
              <a:t>Quality Contraceptive Counseling and Education: </a:t>
            </a:r>
            <a:br>
              <a:rPr lang="en-US" dirty="0" smtClean="0"/>
            </a:br>
            <a:r>
              <a:rPr lang="en-US" dirty="0" smtClean="0"/>
              <a:t>A Client-Centered Conversation eLearning Course</a:t>
            </a:r>
            <a:endParaRPr lang="en-US" dirty="0"/>
          </a:p>
        </p:txBody>
      </p:sp>
      <p:sp>
        <p:nvSpPr>
          <p:cNvPr id="3" name="Content Placeholder 2"/>
          <p:cNvSpPr>
            <a:spLocks noGrp="1"/>
          </p:cNvSpPr>
          <p:nvPr>
            <p:ph idx="1"/>
          </p:nvPr>
        </p:nvSpPr>
        <p:spPr>
          <a:xfrm>
            <a:off x="457200" y="2590800"/>
            <a:ext cx="8229600" cy="3535363"/>
          </a:xfrm>
        </p:spPr>
        <p:txBody>
          <a:bodyPr anchor="ctr"/>
          <a:lstStyle/>
          <a:p>
            <a:pPr marL="0" indent="0">
              <a:buNone/>
            </a:pPr>
            <a:r>
              <a:rPr lang="en-US" sz="2800" b="1" dirty="0"/>
              <a:t>5 </a:t>
            </a:r>
            <a:r>
              <a:rPr lang="en-US" sz="2800" b="1" dirty="0" smtClean="0"/>
              <a:t>Modules (2.5 </a:t>
            </a:r>
            <a:r>
              <a:rPr lang="en-US" sz="2800" b="1" dirty="0"/>
              <a:t>hours)</a:t>
            </a:r>
          </a:p>
          <a:p>
            <a:pPr marL="514350" indent="-514350">
              <a:buFont typeface="+mj-lt"/>
              <a:buAutoNum type="arabicPeriod"/>
            </a:pPr>
            <a:r>
              <a:rPr lang="en-US" sz="2800" dirty="0" smtClean="0"/>
              <a:t>Foundations for Counseling and Education</a:t>
            </a:r>
          </a:p>
          <a:p>
            <a:pPr marL="514350" indent="-514350">
              <a:buFont typeface="+mj-lt"/>
              <a:buAutoNum type="arabicPeriod"/>
            </a:pPr>
            <a:r>
              <a:rPr lang="en-US" sz="2800" dirty="0" smtClean="0"/>
              <a:t>Building Rapport and Communication Skills</a:t>
            </a:r>
          </a:p>
          <a:p>
            <a:pPr marL="514350" indent="-514350">
              <a:buFont typeface="+mj-lt"/>
              <a:buAutoNum type="arabicPeriod"/>
            </a:pPr>
            <a:r>
              <a:rPr lang="en-US" sz="2800" dirty="0" smtClean="0"/>
              <a:t>Quality Education Strategies</a:t>
            </a:r>
          </a:p>
          <a:p>
            <a:pPr marL="514350" indent="-514350">
              <a:buFont typeface="+mj-lt"/>
              <a:buAutoNum type="arabicPeriod"/>
            </a:pPr>
            <a:r>
              <a:rPr lang="en-US" sz="2800" dirty="0" smtClean="0"/>
              <a:t>Interactive Client-Centered Decision Making</a:t>
            </a:r>
          </a:p>
          <a:p>
            <a:pPr marL="514350" indent="-514350">
              <a:buFont typeface="+mj-lt"/>
              <a:buAutoNum type="arabicPeriod"/>
            </a:pPr>
            <a:r>
              <a:rPr lang="en-US" sz="2800" dirty="0" smtClean="0"/>
              <a:t>Confirming Understanding and Supporting a Plan</a:t>
            </a:r>
            <a:endParaRPr lang="en-US" sz="2800" dirty="0"/>
          </a:p>
        </p:txBody>
      </p:sp>
      <p:sp>
        <p:nvSpPr>
          <p:cNvPr id="5" name="Rectangle 4"/>
          <p:cNvSpPr/>
          <p:nvPr/>
        </p:nvSpPr>
        <p:spPr>
          <a:xfrm>
            <a:off x="7960" y="6270008"/>
            <a:ext cx="685800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a:t>
            </a:r>
            <a:r>
              <a:rPr lang="en-US" sz="1600" dirty="0">
                <a:solidFill>
                  <a:schemeClr val="tx2"/>
                </a:solidFill>
                <a:latin typeface="Calibri Light" panose="020F0302020204030204" pitchFamily="34" charset="0"/>
              </a:rPr>
              <a:t>: </a:t>
            </a:r>
            <a:r>
              <a:rPr lang="en-US" sz="1600" dirty="0" smtClean="0">
                <a:solidFill>
                  <a:schemeClr val="tx2"/>
                </a:solidFill>
                <a:latin typeface="Calibri Light" panose="020F0302020204030204" pitchFamily="34" charset="0"/>
                <a:hlinkClick r:id="rId3"/>
              </a:rPr>
              <a:t>https</a:t>
            </a:r>
            <a:r>
              <a:rPr lang="en-US" sz="1600" dirty="0">
                <a:solidFill>
                  <a:schemeClr val="tx2"/>
                </a:solidFill>
                <a:latin typeface="Calibri Light" panose="020F0302020204030204" pitchFamily="34" charset="0"/>
                <a:hlinkClick r:id="rId3"/>
              </a:rPr>
              <a:t>://</a:t>
            </a:r>
            <a:r>
              <a:rPr lang="en-US" sz="1600" dirty="0" smtClean="0">
                <a:solidFill>
                  <a:schemeClr val="tx2"/>
                </a:solidFill>
                <a:latin typeface="Calibri Light" panose="020F0302020204030204" pitchFamily="34" charset="0"/>
                <a:hlinkClick r:id="rId3"/>
              </a:rPr>
              <a:t>fpntc.org/training-and-resources/quality-contraceptive-counseling-and-education-a-client-centered-conversation</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A7667F2E-288F-4EBD-BB88-B804E384A0E8}" type="slidenum">
              <a:rPr lang="en-US" smtClean="0"/>
              <a:pPr/>
              <a:t>23</a:t>
            </a:fld>
            <a:endParaRPr lang="en-US" dirty="0"/>
          </a:p>
        </p:txBody>
      </p:sp>
    </p:spTree>
    <p:extLst>
      <p:ext uri="{BB962C8B-B14F-4D97-AF65-F5344CB8AC3E}">
        <p14:creationId xmlns:p14="http://schemas.microsoft.com/office/powerpoint/2010/main" val="4216267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Observation Checklist</a:t>
            </a:r>
            <a:endParaRPr lang="en-US" dirty="0"/>
          </a:p>
        </p:txBody>
      </p:sp>
      <p:pic>
        <p:nvPicPr>
          <p:cNvPr id="3074" name="Picture 2" title="Contracpetive Counseling and Education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606296"/>
            <a:ext cx="3687787" cy="422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title="Backside of Contraceptive Counseling and Education Checkl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814" y="1600200"/>
            <a:ext cx="3215985" cy="431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019800"/>
            <a:ext cx="6781800" cy="830997"/>
          </a:xfrm>
          <a:prstGeom prst="rect">
            <a:avLst/>
          </a:prstGeom>
        </p:spPr>
        <p:txBody>
          <a:bodyPr wrap="square">
            <a:spAutoFit/>
          </a:bodyPr>
          <a:lstStyle/>
          <a:p>
            <a:r>
              <a:rPr lang="en-US" sz="1600" dirty="0">
                <a:solidFill>
                  <a:schemeClr val="tx2"/>
                </a:solidFill>
                <a:latin typeface="Calibri Light" panose="020F0302020204030204" pitchFamily="34" charset="0"/>
              </a:rPr>
              <a:t>L</a:t>
            </a:r>
            <a:r>
              <a:rPr lang="en-US" sz="1600" dirty="0" smtClean="0">
                <a:solidFill>
                  <a:schemeClr val="tx2"/>
                </a:solidFill>
                <a:latin typeface="Calibri Light" panose="020F0302020204030204" pitchFamily="34" charset="0"/>
              </a:rPr>
              <a:t>ink: </a:t>
            </a:r>
            <a:r>
              <a:rPr lang="en-US" sz="1600" dirty="0" smtClean="0">
                <a:solidFill>
                  <a:schemeClr val="bg1">
                    <a:lumMod val="75000"/>
                  </a:schemeClr>
                </a:solidFill>
                <a:latin typeface="Calibri Light" panose="020F0302020204030204" pitchFamily="34" charset="0"/>
                <a:hlinkClick r:id="rId5"/>
              </a:rPr>
              <a:t>http</a:t>
            </a:r>
            <a:r>
              <a:rPr lang="en-US" sz="1600" dirty="0">
                <a:solidFill>
                  <a:schemeClr val="bg1">
                    <a:lumMod val="75000"/>
                  </a:schemeClr>
                </a:solidFill>
                <a:latin typeface="Calibri Light" panose="020F0302020204030204" pitchFamily="34" charset="0"/>
                <a:hlinkClick r:id="rId5"/>
              </a:rPr>
              <a:t>://</a:t>
            </a:r>
            <a:r>
              <a:rPr lang="en-US" sz="1600" dirty="0" smtClean="0">
                <a:solidFill>
                  <a:schemeClr val="bg1">
                    <a:lumMod val="75000"/>
                  </a:schemeClr>
                </a:solidFill>
                <a:latin typeface="Calibri Light" panose="020F0302020204030204" pitchFamily="34" charset="0"/>
                <a:hlinkClick r:id="rId5"/>
              </a:rPr>
              <a:t>www.cardeaservices.org/documents/Observational_Contraceptive_Counseling_Checklist.pdf</a:t>
            </a:r>
            <a:r>
              <a:rPr lang="en-US" sz="1600" dirty="0" smtClean="0">
                <a:solidFill>
                  <a:schemeClr val="bg1">
                    <a:lumMod val="75000"/>
                  </a:schemeClr>
                </a:solidFill>
                <a:latin typeface="Calibri Light" panose="020F0302020204030204" pitchFamily="34" charset="0"/>
              </a:rPr>
              <a:t> </a:t>
            </a:r>
            <a:endParaRPr lang="en-US" sz="1600" dirty="0">
              <a:solidFill>
                <a:schemeClr val="bg1">
                  <a:lumMod val="75000"/>
                </a:schemeClr>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24</a:t>
            </a:fld>
            <a:endParaRPr lang="en-US" dirty="0"/>
          </a:p>
        </p:txBody>
      </p:sp>
    </p:spTree>
    <p:extLst>
      <p:ext uri="{BB962C8B-B14F-4D97-AF65-F5344CB8AC3E}">
        <p14:creationId xmlns:p14="http://schemas.microsoft.com/office/powerpoint/2010/main" val="3448089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05" y="304800"/>
            <a:ext cx="5791200" cy="1143000"/>
          </a:xfrm>
        </p:spPr>
        <p:txBody>
          <a:bodyPr/>
          <a:lstStyle/>
          <a:p>
            <a:r>
              <a:rPr lang="en-US" dirty="0"/>
              <a:t>Interpersonal Quality Family Planning Scale</a:t>
            </a:r>
          </a:p>
        </p:txBody>
      </p:sp>
      <p:graphicFrame>
        <p:nvGraphicFramePr>
          <p:cNvPr id="4" name="Content Placeholder 3" title="Interpersonal Quality Family Planning Scale"/>
          <p:cNvGraphicFramePr>
            <a:graphicFrameLocks noGrp="1"/>
          </p:cNvGraphicFramePr>
          <p:nvPr>
            <p:ph idx="1"/>
            <p:extLst>
              <p:ext uri="{D42A27DB-BD31-4B8C-83A1-F6EECF244321}">
                <p14:modId xmlns:p14="http://schemas.microsoft.com/office/powerpoint/2010/main" val="1810211424"/>
              </p:ext>
            </p:extLst>
          </p:nvPr>
        </p:nvGraphicFramePr>
        <p:xfrm>
          <a:off x="533400" y="1828800"/>
          <a:ext cx="8229600" cy="4344834"/>
        </p:xfrm>
        <a:graphic>
          <a:graphicData uri="http://schemas.openxmlformats.org/drawingml/2006/table">
            <a:tbl>
              <a:tblPr firstRow="1" bandRow="1">
                <a:tableStyleId>{1E171933-4619-4E11-9A3F-F7608DF75F80}</a:tableStyleId>
              </a:tblPr>
              <a:tblGrid>
                <a:gridCol w="4038600">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gridCol w="762000">
                  <a:extLst>
                    <a:ext uri="{9D8B030D-6E8A-4147-A177-3AD203B41FA5}">
                      <a16:colId xmlns="" xmlns:a16="http://schemas.microsoft.com/office/drawing/2014/main" val="20003"/>
                    </a:ext>
                  </a:extLst>
                </a:gridCol>
                <a:gridCol w="838200">
                  <a:extLst>
                    <a:ext uri="{9D8B030D-6E8A-4147-A177-3AD203B41FA5}">
                      <a16:colId xmlns="" xmlns:a16="http://schemas.microsoft.com/office/drawing/2014/main" val="20004"/>
                    </a:ext>
                  </a:extLst>
                </a:gridCol>
                <a:gridCol w="1143000">
                  <a:extLst>
                    <a:ext uri="{9D8B030D-6E8A-4147-A177-3AD203B41FA5}">
                      <a16:colId xmlns="" xmlns:a16="http://schemas.microsoft.com/office/drawing/2014/main" val="20005"/>
                    </a:ext>
                  </a:extLst>
                </a:gridCol>
              </a:tblGrid>
              <a:tr h="1423634">
                <a:tc>
                  <a:txBody>
                    <a:bodyPr/>
                    <a:lstStyle/>
                    <a:p>
                      <a:r>
                        <a:rPr lang="en-US" sz="2000" b="1" dirty="0">
                          <a:effectLst/>
                          <a:latin typeface="Calibri Light" panose="020F0302020204030204" pitchFamily="34" charset="0"/>
                        </a:rPr>
                        <a:t>Think about your visit with [provider] today. How do you think they did? Please rate them on each of the following by circling a number.</a:t>
                      </a:r>
                    </a:p>
                  </a:txBody>
                  <a:tcPr marL="47444" marR="47444" marT="47444" marB="47444"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effectLst/>
                          <a:latin typeface="Calibri Light" panose="020F0302020204030204" pitchFamily="34" charset="0"/>
                        </a:rPr>
                        <a:t>Poor</a:t>
                      </a: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effectLst/>
                          <a:latin typeface="Calibri Light" panose="020F0302020204030204" pitchFamily="34" charset="0"/>
                        </a:rPr>
                        <a:t>Fair</a:t>
                      </a: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effectLst/>
                          <a:latin typeface="Calibri Light" panose="020F0302020204030204" pitchFamily="34" charset="0"/>
                        </a:rPr>
                        <a:t>Good</a:t>
                      </a: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effectLst/>
                          <a:latin typeface="Calibri Light" panose="020F0302020204030204" pitchFamily="34" charset="0"/>
                        </a:rPr>
                        <a:t>Very good</a:t>
                      </a: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effectLst/>
                          <a:latin typeface="Calibri Light" panose="020F0302020204030204" pitchFamily="34" charset="0"/>
                        </a:rPr>
                        <a:t>Excellent</a:t>
                      </a:r>
                    </a:p>
                  </a:txBody>
                  <a:tcPr marL="47444" marR="47444" marT="47444" marB="47444"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3161">
                <a:tc>
                  <a:txBody>
                    <a:bodyPr/>
                    <a:lstStyle/>
                    <a:p>
                      <a:r>
                        <a:rPr lang="en-US" sz="2000" dirty="0">
                          <a:effectLst/>
                          <a:latin typeface="Calibri Light" panose="020F0302020204030204" pitchFamily="34" charset="0"/>
                        </a:rPr>
                        <a:t>Respecting me as a person</a:t>
                      </a:r>
                    </a:p>
                  </a:txBody>
                  <a:tcPr marL="47444" marR="47444" marT="47444" marB="47444"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2"/>
                          </a:solidFill>
                          <a:effectLst/>
                          <a:latin typeface="Calibri Light" panose="020F0302020204030204" pitchFamily="34" charset="0"/>
                        </a:rPr>
                        <a:t>1</a:t>
                      </a:r>
                      <a:endParaRPr lang="en-US" sz="2000" dirty="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smtClean="0">
                          <a:solidFill>
                            <a:schemeClr val="tx2"/>
                          </a:solidFill>
                          <a:effectLst/>
                          <a:latin typeface="Calibri Light" panose="020F0302020204030204" pitchFamily="34" charset="0"/>
                        </a:rPr>
                        <a:t>2</a:t>
                      </a:r>
                      <a:endParaRPr lang="en-US" sz="2000" dirty="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smtClean="0">
                          <a:solidFill>
                            <a:schemeClr val="tx2"/>
                          </a:solidFill>
                          <a:effectLst/>
                          <a:latin typeface="Calibri Light" panose="020F0302020204030204" pitchFamily="34" charset="0"/>
                        </a:rPr>
                        <a:t>3</a:t>
                      </a:r>
                      <a:endParaRPr lang="en-US" sz="200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smtClean="0">
                          <a:solidFill>
                            <a:schemeClr val="tx2"/>
                          </a:solidFill>
                          <a:effectLst/>
                          <a:latin typeface="Calibri Light" panose="020F0302020204030204" pitchFamily="34" charset="0"/>
                        </a:rPr>
                        <a:t>4</a:t>
                      </a:r>
                      <a:endParaRPr lang="en-US" sz="200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smtClean="0">
                          <a:solidFill>
                            <a:schemeClr val="tx2"/>
                          </a:solidFill>
                          <a:effectLst/>
                          <a:latin typeface="Calibri Light" panose="020F0302020204030204" pitchFamily="34" charset="0"/>
                        </a:rPr>
                        <a:t>5</a:t>
                      </a:r>
                      <a:endParaRPr lang="en-US" sz="2000">
                        <a:solidFill>
                          <a:schemeClr val="tx2"/>
                        </a:solidFill>
                        <a:effectLst/>
                        <a:latin typeface="Calibri Light" panose="020F0302020204030204" pitchFamily="34" charset="0"/>
                      </a:endParaRPr>
                    </a:p>
                  </a:txBody>
                  <a:tcPr marL="47444" marR="47444" marT="47444" marB="47444"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756112">
                <a:tc>
                  <a:txBody>
                    <a:bodyPr/>
                    <a:lstStyle/>
                    <a:p>
                      <a:r>
                        <a:rPr lang="en-US" sz="2000" dirty="0">
                          <a:effectLst/>
                          <a:latin typeface="Calibri Light" panose="020F0302020204030204" pitchFamily="34" charset="0"/>
                        </a:rPr>
                        <a:t>Letting me say what mattered to me about my birth control method</a:t>
                      </a:r>
                    </a:p>
                  </a:txBody>
                  <a:tcPr marL="47444" marR="47444" marT="47444" marB="47444"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2"/>
                          </a:solidFill>
                          <a:effectLst/>
                          <a:latin typeface="Calibri Light" panose="020F0302020204030204" pitchFamily="34" charset="0"/>
                        </a:rPr>
                        <a:t>1</a:t>
                      </a:r>
                      <a:endParaRPr lang="en-US" sz="2000" dirty="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2"/>
                          </a:solidFill>
                          <a:effectLst/>
                          <a:latin typeface="Calibri Light" panose="020F0302020204030204" pitchFamily="34" charset="0"/>
                        </a:rPr>
                        <a:t>2</a:t>
                      </a:r>
                      <a:endParaRPr lang="en-US" sz="2000" dirty="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smtClean="0">
                          <a:solidFill>
                            <a:schemeClr val="tx2"/>
                          </a:solidFill>
                          <a:effectLst/>
                          <a:latin typeface="Calibri Light" panose="020F0302020204030204" pitchFamily="34" charset="0"/>
                        </a:rPr>
                        <a:t>3</a:t>
                      </a:r>
                      <a:endParaRPr lang="en-US" sz="200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smtClean="0">
                          <a:solidFill>
                            <a:schemeClr val="tx2"/>
                          </a:solidFill>
                          <a:effectLst/>
                          <a:latin typeface="Calibri Light" panose="020F0302020204030204" pitchFamily="34" charset="0"/>
                        </a:rPr>
                        <a:t>4</a:t>
                      </a:r>
                      <a:endParaRPr lang="en-US" sz="200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smtClean="0">
                          <a:solidFill>
                            <a:schemeClr val="tx2"/>
                          </a:solidFill>
                          <a:effectLst/>
                          <a:latin typeface="Calibri Light" panose="020F0302020204030204" pitchFamily="34" charset="0"/>
                        </a:rPr>
                        <a:t>5</a:t>
                      </a:r>
                      <a:endParaRPr lang="en-US" sz="2000" dirty="0">
                        <a:solidFill>
                          <a:schemeClr val="tx2"/>
                        </a:solidFill>
                        <a:effectLst/>
                        <a:latin typeface="Calibri Light" panose="020F0302020204030204" pitchFamily="34" charset="0"/>
                      </a:endParaRPr>
                    </a:p>
                  </a:txBody>
                  <a:tcPr marL="47444" marR="47444" marT="47444" marB="47444"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56112">
                <a:tc>
                  <a:txBody>
                    <a:bodyPr/>
                    <a:lstStyle/>
                    <a:p>
                      <a:r>
                        <a:rPr lang="en-US" sz="2000" dirty="0">
                          <a:effectLst/>
                          <a:latin typeface="Calibri Light" panose="020F0302020204030204" pitchFamily="34" charset="0"/>
                        </a:rPr>
                        <a:t>Taking my preferences about my birth control seriously</a:t>
                      </a:r>
                    </a:p>
                  </a:txBody>
                  <a:tcPr marL="47444" marR="47444" marT="47444" marB="47444"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smtClean="0">
                          <a:solidFill>
                            <a:schemeClr val="tx2"/>
                          </a:solidFill>
                          <a:effectLst/>
                          <a:latin typeface="Calibri Light" panose="020F0302020204030204" pitchFamily="34" charset="0"/>
                        </a:rPr>
                        <a:t>1</a:t>
                      </a:r>
                      <a:endParaRPr lang="en-US" sz="200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2"/>
                          </a:solidFill>
                          <a:effectLst/>
                          <a:latin typeface="Calibri Light" panose="020F0302020204030204" pitchFamily="34" charset="0"/>
                        </a:rPr>
                        <a:t>2</a:t>
                      </a:r>
                      <a:endParaRPr lang="en-US" sz="2000" dirty="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solidFill>
                            <a:schemeClr val="tx2"/>
                          </a:solidFill>
                          <a:effectLst/>
                          <a:latin typeface="Calibri Light" panose="020F0302020204030204" pitchFamily="34" charset="0"/>
                        </a:rPr>
                        <a:t>3</a:t>
                      </a:r>
                      <a:endParaRPr lang="en-US" sz="2000" dirty="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smtClean="0">
                          <a:solidFill>
                            <a:schemeClr val="tx2"/>
                          </a:solidFill>
                          <a:effectLst/>
                          <a:latin typeface="Calibri Light" panose="020F0302020204030204" pitchFamily="34" charset="0"/>
                        </a:rPr>
                        <a:t>4</a:t>
                      </a:r>
                      <a:endParaRPr lang="en-US" sz="200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smtClean="0">
                          <a:solidFill>
                            <a:schemeClr val="tx2"/>
                          </a:solidFill>
                          <a:effectLst/>
                          <a:latin typeface="Calibri Light" panose="020F0302020204030204" pitchFamily="34" charset="0"/>
                        </a:rPr>
                        <a:t>5</a:t>
                      </a:r>
                      <a:endParaRPr lang="en-US" sz="2000">
                        <a:solidFill>
                          <a:schemeClr val="tx2"/>
                        </a:solidFill>
                        <a:effectLst/>
                        <a:latin typeface="Calibri Light" panose="020F0302020204030204" pitchFamily="34" charset="0"/>
                      </a:endParaRPr>
                    </a:p>
                  </a:txBody>
                  <a:tcPr marL="47444" marR="47444" marT="47444" marB="47444"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978619">
                <a:tc>
                  <a:txBody>
                    <a:bodyPr/>
                    <a:lstStyle/>
                    <a:p>
                      <a:r>
                        <a:rPr lang="en-US" sz="2000" dirty="0">
                          <a:effectLst/>
                          <a:latin typeface="Calibri Light" panose="020F0302020204030204" pitchFamily="34" charset="0"/>
                        </a:rPr>
                        <a:t>Giving me enough information to make the best decision about my birth control method</a:t>
                      </a:r>
                    </a:p>
                  </a:txBody>
                  <a:tcPr marL="47444" marR="47444" marT="47444" marB="47444"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smtClean="0">
                          <a:solidFill>
                            <a:schemeClr val="tx2"/>
                          </a:solidFill>
                          <a:effectLst/>
                          <a:latin typeface="Calibri Light" panose="020F0302020204030204" pitchFamily="34" charset="0"/>
                        </a:rPr>
                        <a:t>1</a:t>
                      </a:r>
                      <a:endParaRPr lang="en-US" sz="200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smtClean="0">
                          <a:solidFill>
                            <a:schemeClr val="tx2"/>
                          </a:solidFill>
                          <a:effectLst/>
                          <a:latin typeface="Calibri Light" panose="020F0302020204030204" pitchFamily="34" charset="0"/>
                        </a:rPr>
                        <a:t>2</a:t>
                      </a:r>
                      <a:endParaRPr lang="en-US" sz="2000" dirty="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2"/>
                          </a:solidFill>
                          <a:effectLst/>
                          <a:latin typeface="Calibri Light" panose="020F0302020204030204" pitchFamily="34" charset="0"/>
                        </a:rPr>
                        <a:t>3</a:t>
                      </a:r>
                      <a:endParaRPr lang="en-US" sz="2000" dirty="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2"/>
                          </a:solidFill>
                          <a:effectLst/>
                          <a:latin typeface="Calibri Light" panose="020F0302020204030204" pitchFamily="34" charset="0"/>
                        </a:rPr>
                        <a:t>4</a:t>
                      </a:r>
                      <a:endParaRPr lang="en-US" sz="2000" dirty="0">
                        <a:solidFill>
                          <a:schemeClr val="tx2"/>
                        </a:solidFill>
                        <a:effectLst/>
                        <a:latin typeface="Calibri Light" panose="020F0302020204030204" pitchFamily="34" charset="0"/>
                      </a:endParaRPr>
                    </a:p>
                  </a:txBody>
                  <a:tcPr marL="47444" marR="47444" marT="47444" marB="47444"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solidFill>
                            <a:schemeClr val="tx2"/>
                          </a:solidFill>
                          <a:effectLst/>
                          <a:latin typeface="Calibri Light" panose="020F0302020204030204" pitchFamily="34" charset="0"/>
                        </a:rPr>
                        <a:t>5</a:t>
                      </a:r>
                      <a:endParaRPr lang="en-US" sz="2000" dirty="0">
                        <a:solidFill>
                          <a:schemeClr val="tx2"/>
                        </a:solidFill>
                        <a:effectLst/>
                        <a:latin typeface="Calibri Light" panose="020F0302020204030204" pitchFamily="34" charset="0"/>
                      </a:endParaRPr>
                    </a:p>
                  </a:txBody>
                  <a:tcPr marL="47444" marR="47444" marT="47444" marB="47444"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3" name="Rectangle 2"/>
          <p:cNvSpPr/>
          <p:nvPr/>
        </p:nvSpPr>
        <p:spPr>
          <a:xfrm>
            <a:off x="-20782" y="6477000"/>
            <a:ext cx="6116782" cy="338554"/>
          </a:xfrm>
          <a:prstGeom prst="rect">
            <a:avLst/>
          </a:prstGeom>
        </p:spPr>
        <p:txBody>
          <a:bodyPr wrap="square">
            <a:spAutoFit/>
          </a:bodyPr>
          <a:lstStyle/>
          <a:p>
            <a:r>
              <a:rPr lang="de-DE" sz="1600" dirty="0">
                <a:solidFill>
                  <a:schemeClr val="tx2"/>
                </a:solidFill>
                <a:latin typeface="Calibri Light" panose="020F0302020204030204" pitchFamily="34" charset="0"/>
              </a:rPr>
              <a:t>Dehlendorf </a:t>
            </a:r>
            <a:r>
              <a:rPr lang="de-DE" sz="1600" dirty="0" smtClean="0">
                <a:solidFill>
                  <a:schemeClr val="tx2"/>
                </a:solidFill>
                <a:latin typeface="Calibri Light" panose="020F0302020204030204" pitchFamily="34" charset="0"/>
              </a:rPr>
              <a:t>C et al. </a:t>
            </a:r>
            <a:r>
              <a:rPr lang="fr-FR" sz="1600" dirty="0" smtClean="0">
                <a:solidFill>
                  <a:schemeClr val="tx2"/>
                </a:solidFill>
                <a:latin typeface="Calibri Light" panose="020F0302020204030204" pitchFamily="34" charset="0"/>
              </a:rPr>
              <a:t>Contraception</a:t>
            </a:r>
            <a:r>
              <a:rPr lang="fr-FR" sz="1600" dirty="0">
                <a:solidFill>
                  <a:schemeClr val="tx2"/>
                </a:solidFill>
                <a:latin typeface="Calibri Light" panose="020F0302020204030204" pitchFamily="34" charset="0"/>
              </a:rPr>
              <a:t>. </a:t>
            </a:r>
            <a:r>
              <a:rPr lang="fr-FR" sz="1600" dirty="0" smtClean="0">
                <a:solidFill>
                  <a:schemeClr val="tx2"/>
                </a:solidFill>
                <a:latin typeface="Calibri Light" panose="020F0302020204030204" pitchFamily="34" charset="0"/>
              </a:rPr>
              <a:t>2017</a:t>
            </a:r>
            <a:endParaRPr lang="en-US" sz="1600" dirty="0">
              <a:solidFill>
                <a:schemeClr val="tx2"/>
              </a:solidFill>
              <a:latin typeface="Calibri Light" panose="020F0302020204030204" pitchFamily="34" charset="0"/>
            </a:endParaRPr>
          </a:p>
        </p:txBody>
      </p:sp>
      <p:sp>
        <p:nvSpPr>
          <p:cNvPr id="8" name="Slide Number Placeholder 7"/>
          <p:cNvSpPr>
            <a:spLocks noGrp="1"/>
          </p:cNvSpPr>
          <p:nvPr>
            <p:ph type="sldNum" sz="quarter" idx="10"/>
          </p:nvPr>
        </p:nvSpPr>
        <p:spPr/>
        <p:txBody>
          <a:bodyPr/>
          <a:lstStyle/>
          <a:p>
            <a:pPr>
              <a:defRPr/>
            </a:pPr>
            <a:fld id="{8E52AE88-1C18-419B-9C37-4D8DBD8D0FF7}" type="slidenum">
              <a:rPr lang="en-US" smtClean="0"/>
              <a:pPr>
                <a:defRPr/>
              </a:pPr>
              <a:t>25</a:t>
            </a:fld>
            <a:endParaRPr lang="en-US"/>
          </a:p>
        </p:txBody>
      </p:sp>
    </p:spTree>
    <p:extLst>
      <p:ext uri="{BB962C8B-B14F-4D97-AF65-F5344CB8AC3E}">
        <p14:creationId xmlns:p14="http://schemas.microsoft.com/office/powerpoint/2010/main" val="2032711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r>
              <a:rPr lang="en-US" dirty="0" smtClean="0"/>
              <a:t>Patient Education: Bedsider.org</a:t>
            </a:r>
            <a:endParaRPr lang="en-US" dirty="0"/>
          </a:p>
        </p:txBody>
      </p:sp>
      <p:pic>
        <p:nvPicPr>
          <p:cNvPr id="1026" name="Picture 2" title="Picture from bedsider.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676400"/>
            <a:ext cx="6267450" cy="4757417"/>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26</a:t>
            </a:fld>
            <a:endParaRPr lang="en-US" dirty="0"/>
          </a:p>
        </p:txBody>
      </p:sp>
    </p:spTree>
    <p:extLst>
      <p:ext uri="{BB962C8B-B14F-4D97-AF65-F5344CB8AC3E}">
        <p14:creationId xmlns:p14="http://schemas.microsoft.com/office/powerpoint/2010/main" val="2288830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r>
              <a:rPr lang="en-US" dirty="0"/>
              <a:t>Patient </a:t>
            </a:r>
            <a:r>
              <a:rPr lang="en-US" dirty="0" smtClean="0"/>
              <a:t>Education: Online Decision Support Tool</a:t>
            </a:r>
            <a:endParaRPr lang="en-US" dirty="0"/>
          </a:p>
        </p:txBody>
      </p:sp>
      <p:sp>
        <p:nvSpPr>
          <p:cNvPr id="3" name="Content Placeholder 2"/>
          <p:cNvSpPr>
            <a:spLocks noGrp="1"/>
          </p:cNvSpPr>
          <p:nvPr>
            <p:ph idx="1"/>
          </p:nvPr>
        </p:nvSpPr>
        <p:spPr>
          <a:xfrm>
            <a:off x="457200" y="1600200"/>
            <a:ext cx="4648200" cy="4525963"/>
          </a:xfrm>
        </p:spPr>
        <p:txBody>
          <a:bodyPr/>
          <a:lstStyle/>
          <a:p>
            <a:endParaRPr lang="en-US" sz="2800" dirty="0" smtClean="0"/>
          </a:p>
          <a:p>
            <a:pPr marL="0" indent="0">
              <a:buNone/>
            </a:pPr>
            <a:r>
              <a:rPr lang="en-US" sz="2800" dirty="0" smtClean="0"/>
              <a:t>In ~10 minutes, walks patients through basics on contraceptive methods, with goal of helping patients identify their questions to ask providers about different methods </a:t>
            </a:r>
            <a:endParaRPr lang="en-US" sz="2800" dirty="0"/>
          </a:p>
        </p:txBody>
      </p:sp>
      <p:pic>
        <p:nvPicPr>
          <p:cNvPr id="84995" name="Picture 3" title="Picture from Online Decision Support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22120"/>
            <a:ext cx="3312456" cy="436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 y="6324600"/>
            <a:ext cx="4267200" cy="707886"/>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a:solidFill>
                  <a:schemeClr val="bg1">
                    <a:lumMod val="75000"/>
                  </a:schemeClr>
                </a:solidFill>
                <a:latin typeface="Calibri Light" panose="020F0302020204030204" pitchFamily="34" charset="0"/>
                <a:hlinkClick r:id="rId4"/>
              </a:rPr>
              <a:t>https://clinic.mybirthcontrol.org/</a:t>
            </a:r>
            <a:r>
              <a:rPr lang="en-US" sz="1600" dirty="0">
                <a:solidFill>
                  <a:schemeClr val="bg1">
                    <a:lumMod val="75000"/>
                  </a:schemeClr>
                </a:solidFill>
                <a:latin typeface="Calibri Light" panose="020F0302020204030204" pitchFamily="34" charset="0"/>
              </a:rPr>
              <a:t> </a:t>
            </a:r>
          </a:p>
          <a:p>
            <a:endParaRPr lang="en-US" sz="2400" dirty="0">
              <a:solidFill>
                <a:schemeClr val="bg1">
                  <a:lumMod val="75000"/>
                </a:schemeClr>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8E52AE88-1C18-419B-9C37-4D8DBD8D0FF7}" type="slidenum">
              <a:rPr lang="en-US" smtClean="0"/>
              <a:pPr>
                <a:defRPr/>
              </a:pPr>
              <a:t>27</a:t>
            </a:fld>
            <a:endParaRPr lang="en-US"/>
          </a:p>
        </p:txBody>
      </p:sp>
    </p:spTree>
    <p:extLst>
      <p:ext uri="{BB962C8B-B14F-4D97-AF65-F5344CB8AC3E}">
        <p14:creationId xmlns:p14="http://schemas.microsoft.com/office/powerpoint/2010/main" val="1661716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6096000" cy="1700619"/>
          </a:xfrm>
        </p:spPr>
        <p:txBody>
          <a:bodyPr/>
          <a:lstStyle/>
          <a:p>
            <a:r>
              <a:rPr lang="en-US" dirty="0" smtClean="0"/>
              <a:t>Patient Education: </a:t>
            </a:r>
            <a:br>
              <a:rPr lang="en-US" dirty="0" smtClean="0"/>
            </a:br>
            <a:r>
              <a:rPr lang="en-US" dirty="0" smtClean="0"/>
              <a:t>Explaining Contraception Handouts</a:t>
            </a:r>
            <a:endParaRPr lang="en-US" dirty="0"/>
          </a:p>
        </p:txBody>
      </p:sp>
      <p:sp>
        <p:nvSpPr>
          <p:cNvPr id="3" name="Content Placeholder 2"/>
          <p:cNvSpPr>
            <a:spLocks noGrp="1"/>
          </p:cNvSpPr>
          <p:nvPr>
            <p:ph idx="1"/>
          </p:nvPr>
        </p:nvSpPr>
        <p:spPr>
          <a:xfrm>
            <a:off x="457200" y="2590800"/>
            <a:ext cx="2792806" cy="2667000"/>
          </a:xfrm>
        </p:spPr>
        <p:txBody>
          <a:bodyPr/>
          <a:lstStyle/>
          <a:p>
            <a:pPr marL="0" indent="0">
              <a:buNone/>
            </a:pPr>
            <a:r>
              <a:rPr lang="en-US" dirty="0" smtClean="0"/>
              <a:t>Handout with details and characteristics available for each method</a:t>
            </a:r>
            <a:endParaRPr lang="en-US" dirty="0"/>
          </a:p>
        </p:txBody>
      </p:sp>
      <p:pic>
        <p:nvPicPr>
          <p:cNvPr id="86018" name="Picture 2" title="Explaining Contraception Hando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070" y="1975257"/>
            <a:ext cx="5056846" cy="3511143"/>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0" y="6248400"/>
            <a:ext cx="670560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a:t>
            </a:r>
            <a:r>
              <a:rPr lang="en-US" sz="1600" dirty="0">
                <a:solidFill>
                  <a:schemeClr val="tx2"/>
                </a:solidFill>
                <a:latin typeface="Calibri Light" panose="020F0302020204030204" pitchFamily="34" charset="0"/>
              </a:rPr>
              <a:t> </a:t>
            </a:r>
            <a:r>
              <a:rPr lang="en-US" sz="1600" dirty="0" smtClean="0">
                <a:solidFill>
                  <a:schemeClr val="tx2"/>
                </a:solidFill>
                <a:latin typeface="Calibri Light" panose="020F0302020204030204" pitchFamily="34" charset="0"/>
                <a:hlinkClick r:id="rId4"/>
              </a:rPr>
              <a:t>https://fpntc.org/sites/default/files/resource-library-files/TrainingTools-ExplainingContraception.pdf</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6" name="Slide Number Placeholder 5"/>
          <p:cNvSpPr>
            <a:spLocks noGrp="1"/>
          </p:cNvSpPr>
          <p:nvPr>
            <p:ph type="sldNum" sz="quarter" idx="10"/>
          </p:nvPr>
        </p:nvSpPr>
        <p:spPr/>
        <p:txBody>
          <a:bodyPr/>
          <a:lstStyle/>
          <a:p>
            <a:pPr>
              <a:defRPr/>
            </a:pPr>
            <a:fld id="{8E52AE88-1C18-419B-9C37-4D8DBD8D0FF7}" type="slidenum">
              <a:rPr lang="en-US" smtClean="0"/>
              <a:pPr>
                <a:defRPr/>
              </a:pPr>
              <a:t>28</a:t>
            </a:fld>
            <a:endParaRPr lang="en-US"/>
          </a:p>
        </p:txBody>
      </p:sp>
    </p:spTree>
    <p:extLst>
      <p:ext uri="{BB962C8B-B14F-4D97-AF65-F5344CB8AC3E}">
        <p14:creationId xmlns:p14="http://schemas.microsoft.com/office/powerpoint/2010/main" val="1265480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smtClean="0"/>
              <a:t>Further Reading on Shared Decision Making</a:t>
            </a:r>
            <a:endParaRPr lang="en-US" dirty="0"/>
          </a:p>
        </p:txBody>
      </p:sp>
      <p:sp>
        <p:nvSpPr>
          <p:cNvPr id="3" name="Content Placeholder 2"/>
          <p:cNvSpPr>
            <a:spLocks noGrp="1"/>
          </p:cNvSpPr>
          <p:nvPr>
            <p:ph idx="1"/>
          </p:nvPr>
        </p:nvSpPr>
        <p:spPr/>
        <p:txBody>
          <a:bodyPr/>
          <a:lstStyle/>
          <a:p>
            <a:pPr>
              <a:spcAft>
                <a:spcPts val="600"/>
              </a:spcAft>
            </a:pPr>
            <a:r>
              <a:rPr lang="en-US" sz="1600" dirty="0" err="1" smtClean="0"/>
              <a:t>Dehlendorf</a:t>
            </a:r>
            <a:r>
              <a:rPr lang="en-US" sz="1600" dirty="0" smtClean="0"/>
              <a:t> C, </a:t>
            </a:r>
            <a:r>
              <a:rPr lang="en-US" sz="1600" dirty="0" err="1" smtClean="0"/>
              <a:t>Grumbach</a:t>
            </a:r>
            <a:r>
              <a:rPr lang="en-US" sz="1600" dirty="0" smtClean="0"/>
              <a:t> K, </a:t>
            </a:r>
            <a:r>
              <a:rPr lang="en-US" sz="1600" dirty="0" err="1" smtClean="0"/>
              <a:t>Schmittdiel</a:t>
            </a:r>
            <a:r>
              <a:rPr lang="en-US" sz="1600" dirty="0" smtClean="0"/>
              <a:t> JA, </a:t>
            </a:r>
            <a:r>
              <a:rPr lang="en-US" sz="1600" dirty="0" err="1" smtClean="0"/>
              <a:t>Steinauer</a:t>
            </a:r>
            <a:r>
              <a:rPr lang="en-US" sz="1600" dirty="0" smtClean="0"/>
              <a:t> J. Corrigendum to "</a:t>
            </a:r>
            <a:r>
              <a:rPr lang="en-US" sz="1600" b="1" dirty="0" smtClean="0"/>
              <a:t>Shared decision making in contraceptive counseling" </a:t>
            </a:r>
            <a:r>
              <a:rPr lang="en-US" sz="1600" dirty="0" smtClean="0"/>
              <a:t>[Contraception (2017) 95:452-455]. Contraception. 2017 Sep 05. PMID: 28886761.</a:t>
            </a:r>
          </a:p>
          <a:p>
            <a:pPr>
              <a:spcAft>
                <a:spcPts val="600"/>
              </a:spcAft>
            </a:pPr>
            <a:r>
              <a:rPr lang="en-US" sz="1600" dirty="0" err="1" smtClean="0"/>
              <a:t>Dehlendorf</a:t>
            </a:r>
            <a:r>
              <a:rPr lang="en-US" sz="1600" dirty="0" smtClean="0"/>
              <a:t> C, Anderson N, </a:t>
            </a:r>
            <a:r>
              <a:rPr lang="en-US" sz="1600" dirty="0" err="1" smtClean="0"/>
              <a:t>Vittinghoff</a:t>
            </a:r>
            <a:r>
              <a:rPr lang="en-US" sz="1600" dirty="0" smtClean="0"/>
              <a:t> E, </a:t>
            </a:r>
            <a:r>
              <a:rPr lang="en-US" sz="1600" dirty="0" err="1" smtClean="0"/>
              <a:t>Grumbach</a:t>
            </a:r>
            <a:r>
              <a:rPr lang="en-US" sz="1600" dirty="0" smtClean="0"/>
              <a:t> K, Levy K, </a:t>
            </a:r>
            <a:r>
              <a:rPr lang="en-US" sz="1600" dirty="0" err="1" smtClean="0"/>
              <a:t>Steinauer</a:t>
            </a:r>
            <a:r>
              <a:rPr lang="en-US" sz="1600" dirty="0" smtClean="0"/>
              <a:t> J. </a:t>
            </a:r>
            <a:r>
              <a:rPr lang="en-US" sz="1600" b="1" dirty="0" smtClean="0"/>
              <a:t>Quality and Content of Patient-Provider Communication About Contraception: Differences by Race/Ethnicity and Socioeconomic Status</a:t>
            </a:r>
            <a:r>
              <a:rPr lang="en-US" sz="1600" dirty="0" smtClean="0"/>
              <a:t>. </a:t>
            </a:r>
            <a:r>
              <a:rPr lang="en-US" sz="1600" dirty="0" err="1" smtClean="0"/>
              <a:t>Womens</a:t>
            </a:r>
            <a:r>
              <a:rPr lang="en-US" sz="1600" dirty="0" smtClean="0"/>
              <a:t> Health Issues. 2017 Sep - Oct; 27(5):530-538. </a:t>
            </a:r>
          </a:p>
          <a:p>
            <a:pPr>
              <a:spcAft>
                <a:spcPts val="600"/>
              </a:spcAft>
            </a:pPr>
            <a:r>
              <a:rPr lang="en-US" sz="1600" dirty="0" err="1" smtClean="0"/>
              <a:t>Dehlendorf</a:t>
            </a:r>
            <a:r>
              <a:rPr lang="en-US" sz="1600" dirty="0" smtClean="0"/>
              <a:t> C, </a:t>
            </a:r>
            <a:r>
              <a:rPr lang="en-US" sz="1600" dirty="0" err="1" smtClean="0"/>
              <a:t>Grumbach</a:t>
            </a:r>
            <a:r>
              <a:rPr lang="en-US" sz="1600" dirty="0" smtClean="0"/>
              <a:t> K, </a:t>
            </a:r>
            <a:r>
              <a:rPr lang="en-US" sz="1600" dirty="0" err="1" smtClean="0"/>
              <a:t>Schmittdiel</a:t>
            </a:r>
            <a:r>
              <a:rPr lang="en-US" sz="1600" dirty="0" smtClean="0"/>
              <a:t> JA, </a:t>
            </a:r>
            <a:r>
              <a:rPr lang="en-US" sz="1600" dirty="0" err="1" smtClean="0"/>
              <a:t>Steinauer</a:t>
            </a:r>
            <a:r>
              <a:rPr lang="en-US" sz="1600" dirty="0" smtClean="0"/>
              <a:t> J. </a:t>
            </a:r>
            <a:r>
              <a:rPr lang="en-US" sz="1600" b="1" dirty="0" smtClean="0"/>
              <a:t>Shared decision making in contraceptive counseling</a:t>
            </a:r>
            <a:r>
              <a:rPr lang="en-US" sz="1600" dirty="0" smtClean="0"/>
              <a:t>. Contraception. 2017 May; 95(5):452-455. PMID: 28069491.</a:t>
            </a:r>
          </a:p>
          <a:p>
            <a:pPr>
              <a:spcAft>
                <a:spcPts val="600"/>
              </a:spcAft>
            </a:pPr>
            <a:r>
              <a:rPr lang="en-US" sz="1600" dirty="0" err="1" smtClean="0"/>
              <a:t>Dehlendorf</a:t>
            </a:r>
            <a:r>
              <a:rPr lang="en-US" sz="1600" dirty="0" smtClean="0"/>
              <a:t> C, </a:t>
            </a:r>
            <a:r>
              <a:rPr lang="en-US" sz="1600" dirty="0" err="1" smtClean="0"/>
              <a:t>Krajewski</a:t>
            </a:r>
            <a:r>
              <a:rPr lang="en-US" sz="1600" dirty="0" smtClean="0"/>
              <a:t> C, </a:t>
            </a:r>
            <a:r>
              <a:rPr lang="en-US" sz="1600" dirty="0" err="1" smtClean="0"/>
              <a:t>Borrero</a:t>
            </a:r>
            <a:r>
              <a:rPr lang="en-US" sz="1600" dirty="0" smtClean="0"/>
              <a:t> S. </a:t>
            </a:r>
            <a:r>
              <a:rPr lang="en-US" sz="1600" b="1" dirty="0" smtClean="0"/>
              <a:t>Contraceptive counseling: best practices to ensure quality communication and enable effective contraceptive use</a:t>
            </a:r>
            <a:r>
              <a:rPr lang="en-US" sz="1600" dirty="0" smtClean="0"/>
              <a:t>. </a:t>
            </a:r>
            <a:r>
              <a:rPr lang="en-US" sz="1600" i="1" dirty="0" err="1" smtClean="0"/>
              <a:t>Clin</a:t>
            </a:r>
            <a:r>
              <a:rPr lang="en-US" sz="1600" i="1" dirty="0" smtClean="0"/>
              <a:t> </a:t>
            </a:r>
            <a:r>
              <a:rPr lang="en-US" sz="1600" i="1" dirty="0" err="1" smtClean="0"/>
              <a:t>Obstet</a:t>
            </a:r>
            <a:r>
              <a:rPr lang="en-US" sz="1600" i="1" dirty="0" smtClean="0"/>
              <a:t> </a:t>
            </a:r>
            <a:r>
              <a:rPr lang="en-US" sz="1600" i="1" dirty="0" err="1" smtClean="0"/>
              <a:t>Gynecol</a:t>
            </a:r>
            <a:r>
              <a:rPr lang="en-US" sz="1600" dirty="0" smtClean="0"/>
              <a:t> 2014; 57(4): 659-73.</a:t>
            </a:r>
          </a:p>
          <a:p>
            <a:pPr>
              <a:spcAft>
                <a:spcPts val="600"/>
              </a:spcAft>
            </a:pPr>
            <a:r>
              <a:rPr lang="en-US" sz="1600" dirty="0" err="1" smtClean="0"/>
              <a:t>Dehlendorf</a:t>
            </a:r>
            <a:r>
              <a:rPr lang="en-US" sz="1600" dirty="0" smtClean="0"/>
              <a:t> C, Levy K, Kelley A, </a:t>
            </a:r>
            <a:r>
              <a:rPr lang="en-US" sz="1600" dirty="0" err="1" smtClean="0"/>
              <a:t>Grumbach</a:t>
            </a:r>
            <a:r>
              <a:rPr lang="en-US" sz="1600" dirty="0" smtClean="0"/>
              <a:t> K, </a:t>
            </a:r>
            <a:r>
              <a:rPr lang="en-US" sz="1600" dirty="0" err="1" smtClean="0"/>
              <a:t>Steinauer</a:t>
            </a:r>
            <a:r>
              <a:rPr lang="en-US" sz="1600" dirty="0" smtClean="0"/>
              <a:t> J. </a:t>
            </a:r>
            <a:r>
              <a:rPr lang="en-US" sz="1600" b="1" dirty="0" smtClean="0"/>
              <a:t>Women's preferences for contraceptive counseling and decision making</a:t>
            </a:r>
            <a:r>
              <a:rPr lang="en-US" sz="1600" dirty="0" smtClean="0"/>
              <a:t>. </a:t>
            </a:r>
            <a:r>
              <a:rPr lang="en-US" sz="1600" i="1" dirty="0" smtClean="0"/>
              <a:t>Contraception</a:t>
            </a:r>
            <a:r>
              <a:rPr lang="en-US" sz="1600" dirty="0" smtClean="0"/>
              <a:t> 2013; 88(2): 250-6.</a:t>
            </a:r>
          </a:p>
          <a:p>
            <a:pPr>
              <a:spcAft>
                <a:spcPts val="600"/>
              </a:spcAft>
            </a:pPr>
            <a:r>
              <a:rPr lang="en-US" sz="1600" dirty="0" smtClean="0"/>
              <a:t>Higgins JA. </a:t>
            </a:r>
            <a:r>
              <a:rPr lang="en-US" sz="1600" b="1" dirty="0" smtClean="0"/>
              <a:t>Celebration meets caution: LARC's boons, potential busts, and the benefits of a reproductive justice approach</a:t>
            </a:r>
            <a:r>
              <a:rPr lang="en-US" sz="1600" dirty="0" smtClean="0"/>
              <a:t>. </a:t>
            </a:r>
            <a:r>
              <a:rPr lang="en-US" sz="1600" i="1" dirty="0" smtClean="0"/>
              <a:t>Contraception</a:t>
            </a:r>
            <a:r>
              <a:rPr lang="en-US" sz="1600" dirty="0" smtClean="0"/>
              <a:t> 2014; 89(4): 237-41.</a:t>
            </a:r>
          </a:p>
          <a:p>
            <a:pPr>
              <a:spcAft>
                <a:spcPts val="600"/>
              </a:spcAft>
            </a:pPr>
            <a:endParaRPr lang="en-US" sz="1600" dirty="0"/>
          </a:p>
        </p:txBody>
      </p:sp>
      <p:sp>
        <p:nvSpPr>
          <p:cNvPr id="4" name="Slide Number Placeholder 3"/>
          <p:cNvSpPr>
            <a:spLocks noGrp="1"/>
          </p:cNvSpPr>
          <p:nvPr>
            <p:ph type="sldNum" sz="quarter" idx="10"/>
          </p:nvPr>
        </p:nvSpPr>
        <p:spPr/>
        <p:txBody>
          <a:bodyPr/>
          <a:lstStyle/>
          <a:p>
            <a:pPr>
              <a:defRPr/>
            </a:pPr>
            <a:fld id="{8E52AE88-1C18-419B-9C37-4D8DBD8D0FF7}" type="slidenum">
              <a:rPr lang="en-US" smtClean="0"/>
              <a:pPr>
                <a:defRPr/>
              </a:pPr>
              <a:t>29</a:t>
            </a:fld>
            <a:endParaRPr lang="en-US"/>
          </a:p>
        </p:txBody>
      </p:sp>
    </p:spTree>
    <p:extLst>
      <p:ext uri="{BB962C8B-B14F-4D97-AF65-F5344CB8AC3E}">
        <p14:creationId xmlns:p14="http://schemas.microsoft.com/office/powerpoint/2010/main" val="426325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953000" cy="1858962"/>
          </a:xfrm>
        </p:spPr>
        <p:txBody>
          <a:bodyPr/>
          <a:lstStyle/>
          <a:p>
            <a:r>
              <a:rPr lang="en-US" dirty="0"/>
              <a:t>Contraceptive Access Change Package: </a:t>
            </a:r>
            <a:br>
              <a:rPr lang="en-US" dirty="0"/>
            </a:br>
            <a:r>
              <a:rPr lang="en-US" dirty="0"/>
              <a:t>Best </a:t>
            </a:r>
            <a:r>
              <a:rPr lang="en-US" dirty="0" smtClean="0"/>
              <a:t>Practice 2</a:t>
            </a:r>
            <a:endParaRPr lang="en-US" dirty="0"/>
          </a:p>
        </p:txBody>
      </p:sp>
      <p:sp>
        <p:nvSpPr>
          <p:cNvPr id="5" name="Content Placeholder 4"/>
          <p:cNvSpPr>
            <a:spLocks noGrp="1"/>
          </p:cNvSpPr>
          <p:nvPr>
            <p:ph idx="1"/>
          </p:nvPr>
        </p:nvSpPr>
        <p:spPr>
          <a:xfrm>
            <a:off x="457200" y="2057400"/>
            <a:ext cx="5257932" cy="4068763"/>
          </a:xfrm>
        </p:spPr>
        <p:txBody>
          <a:bodyPr anchor="b"/>
          <a:lstStyle/>
          <a:p>
            <a:pPr marL="0" indent="0">
              <a:buNone/>
            </a:pPr>
            <a:r>
              <a:rPr lang="en-US" b="1" dirty="0">
                <a:solidFill>
                  <a:schemeClr val="accent6"/>
                </a:solidFill>
              </a:rPr>
              <a:t>Discuss pregnancy intention </a:t>
            </a:r>
            <a:r>
              <a:rPr lang="en-US" dirty="0"/>
              <a:t>and support patients through evidence-informed, </a:t>
            </a:r>
            <a:r>
              <a:rPr lang="en-US" b="1" dirty="0">
                <a:solidFill>
                  <a:schemeClr val="accent6"/>
                </a:solidFill>
              </a:rPr>
              <a:t>patient-centered counseling</a:t>
            </a:r>
            <a:r>
              <a:rPr lang="en-US" dirty="0"/>
              <a:t> that enables them to choose from the full range of contraceptive methods if they do not desire pregnancy </a:t>
            </a:r>
            <a:r>
              <a:rPr lang="en-US" dirty="0" smtClean="0"/>
              <a:t>presently</a:t>
            </a:r>
          </a:p>
        </p:txBody>
      </p:sp>
      <p:pic>
        <p:nvPicPr>
          <p:cNvPr id="6" name="Picture 5" title="Picture of Client and Provider Talking at a desk"/>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600" y="2514600"/>
            <a:ext cx="2864987" cy="2639412"/>
          </a:xfrm>
          <a:prstGeom prst="rect">
            <a:avLst/>
          </a:prstGeom>
        </p:spPr>
      </p:pic>
      <p:sp>
        <p:nvSpPr>
          <p:cNvPr id="2" name="Slide Number Placeholder 1"/>
          <p:cNvSpPr>
            <a:spLocks noGrp="1"/>
          </p:cNvSpPr>
          <p:nvPr>
            <p:ph type="sldNum" sz="quarter" idx="10"/>
          </p:nvPr>
        </p:nvSpPr>
        <p:spPr/>
        <p:txBody>
          <a:bodyPr/>
          <a:lstStyle/>
          <a:p>
            <a:pPr>
              <a:defRPr/>
            </a:pPr>
            <a:fld id="{8E52AE88-1C18-419B-9C37-4D8DBD8D0FF7}" type="slidenum">
              <a:rPr lang="en-US" smtClean="0"/>
              <a:pPr>
                <a:defRPr/>
              </a:pPr>
              <a:t>3</a:t>
            </a:fld>
            <a:endParaRPr lang="en-US"/>
          </a:p>
        </p:txBody>
      </p:sp>
    </p:spTree>
    <p:extLst>
      <p:ext uri="{BB962C8B-B14F-4D97-AF65-F5344CB8AC3E}">
        <p14:creationId xmlns:p14="http://schemas.microsoft.com/office/powerpoint/2010/main" val="3855006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554162"/>
          </a:xfrm>
        </p:spPr>
        <p:txBody>
          <a:bodyPr/>
          <a:lstStyle/>
          <a:p>
            <a:r>
              <a:rPr lang="en-US" sz="3400" dirty="0" smtClean="0"/>
              <a:t>Success Story: Standard Messages and Documentation (</a:t>
            </a:r>
            <a:r>
              <a:rPr lang="en-US" sz="3400" i="1" dirty="0" smtClean="0"/>
              <a:t>AZ Family Health Partnership) </a:t>
            </a:r>
            <a:endParaRPr lang="en-US" sz="3400" i="1" dirty="0"/>
          </a:p>
        </p:txBody>
      </p:sp>
      <p:sp>
        <p:nvSpPr>
          <p:cNvPr id="3" name="Content Placeholder 2"/>
          <p:cNvSpPr>
            <a:spLocks noGrp="1"/>
          </p:cNvSpPr>
          <p:nvPr>
            <p:ph idx="1"/>
          </p:nvPr>
        </p:nvSpPr>
        <p:spPr>
          <a:xfrm>
            <a:off x="457200" y="1600200"/>
            <a:ext cx="8229600" cy="4953000"/>
          </a:xfrm>
        </p:spPr>
        <p:txBody>
          <a:bodyPr anchor="b"/>
          <a:lstStyle/>
          <a:p>
            <a:r>
              <a:rPr lang="en-US" sz="2800" dirty="0" smtClean="0"/>
              <a:t>Reproductive life planning training for providers including</a:t>
            </a:r>
          </a:p>
          <a:p>
            <a:pPr lvl="1"/>
            <a:r>
              <a:rPr lang="en-US" sz="2400" dirty="0" smtClean="0">
                <a:solidFill>
                  <a:schemeClr val="accent6"/>
                </a:solidFill>
              </a:rPr>
              <a:t>Overview of reproductive life planning</a:t>
            </a:r>
          </a:p>
          <a:p>
            <a:pPr lvl="1"/>
            <a:r>
              <a:rPr lang="en-US" sz="2400" dirty="0" smtClean="0">
                <a:solidFill>
                  <a:schemeClr val="accent6"/>
                </a:solidFill>
              </a:rPr>
              <a:t>How to document in EHR</a:t>
            </a:r>
          </a:p>
          <a:p>
            <a:pPr lvl="1"/>
            <a:r>
              <a:rPr lang="en-US" sz="2400" dirty="0" smtClean="0">
                <a:solidFill>
                  <a:schemeClr val="accent6"/>
                </a:solidFill>
              </a:rPr>
              <a:t>Standardized messaging </a:t>
            </a:r>
          </a:p>
          <a:p>
            <a:r>
              <a:rPr lang="en-US" sz="2800" dirty="0" smtClean="0"/>
              <a:t>2 months later, 80% of female patients had documented reproductive life plan, up from 50%</a:t>
            </a:r>
          </a:p>
          <a:p>
            <a:r>
              <a:rPr lang="en-US" sz="2800" b="1" dirty="0" smtClean="0">
                <a:solidFill>
                  <a:schemeClr val="accent6"/>
                </a:solidFill>
              </a:rPr>
              <a:t>Key points:  </a:t>
            </a:r>
            <a:r>
              <a:rPr lang="en-US" sz="2800" dirty="0" smtClean="0"/>
              <a:t>Standardizing messaging and reviewing documentation are important aspects of provider training.</a:t>
            </a:r>
            <a:endParaRPr lang="en-US" sz="2800" dirty="0"/>
          </a:p>
        </p:txBody>
      </p:sp>
      <p:sp>
        <p:nvSpPr>
          <p:cNvPr id="4" name="Slide Number Placeholder 3"/>
          <p:cNvSpPr>
            <a:spLocks noGrp="1"/>
          </p:cNvSpPr>
          <p:nvPr>
            <p:ph type="sldNum" sz="quarter" idx="10"/>
          </p:nvPr>
        </p:nvSpPr>
        <p:spPr/>
        <p:txBody>
          <a:bodyPr/>
          <a:lstStyle/>
          <a:p>
            <a:fld id="{A7667F2E-288F-4EBD-BB88-B804E384A0E8}" type="slidenum">
              <a:rPr lang="en-US" smtClean="0"/>
              <a:pPr/>
              <a:t>30</a:t>
            </a:fld>
            <a:endParaRPr lang="en-US" dirty="0"/>
          </a:p>
        </p:txBody>
      </p:sp>
    </p:spTree>
    <p:extLst>
      <p:ext uri="{BB962C8B-B14F-4D97-AF65-F5344CB8AC3E}">
        <p14:creationId xmlns:p14="http://schemas.microsoft.com/office/powerpoint/2010/main" val="4128793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5943600" cy="1143000"/>
          </a:xfrm>
        </p:spPr>
        <p:txBody>
          <a:bodyPr/>
          <a:lstStyle/>
          <a:p>
            <a:r>
              <a:rPr lang="en-US" sz="3400" dirty="0" smtClean="0"/>
              <a:t>Success Story: Engaging All Staff </a:t>
            </a:r>
            <a:br>
              <a:rPr lang="en-US" sz="3400" dirty="0" smtClean="0"/>
            </a:br>
            <a:r>
              <a:rPr lang="en-US" sz="3400" i="1" dirty="0" smtClean="0"/>
              <a:t>(NJ Family Planning League)</a:t>
            </a:r>
            <a:endParaRPr lang="en-US" sz="3400" i="1" dirty="0"/>
          </a:p>
        </p:txBody>
      </p:sp>
      <p:sp>
        <p:nvSpPr>
          <p:cNvPr id="3" name="Content Placeholder 2"/>
          <p:cNvSpPr>
            <a:spLocks noGrp="1"/>
          </p:cNvSpPr>
          <p:nvPr>
            <p:ph idx="1"/>
          </p:nvPr>
        </p:nvSpPr>
        <p:spPr/>
        <p:txBody>
          <a:bodyPr/>
          <a:lstStyle/>
          <a:p>
            <a:r>
              <a:rPr lang="en-US" sz="2800" dirty="0" smtClean="0"/>
              <a:t>Reproductive life planning training for providers including</a:t>
            </a:r>
          </a:p>
          <a:p>
            <a:pPr lvl="1"/>
            <a:r>
              <a:rPr lang="en-US" sz="2400" dirty="0" smtClean="0">
                <a:solidFill>
                  <a:schemeClr val="accent6"/>
                </a:solidFill>
              </a:rPr>
              <a:t>For all staff, including Front Desk staff</a:t>
            </a:r>
          </a:p>
          <a:p>
            <a:pPr lvl="1"/>
            <a:r>
              <a:rPr lang="en-US" sz="2400" dirty="0" smtClean="0">
                <a:solidFill>
                  <a:schemeClr val="accent6"/>
                </a:solidFill>
              </a:rPr>
              <a:t>Provided opportunity for staff to practice new skills in assessing for reproductive intention </a:t>
            </a:r>
          </a:p>
          <a:p>
            <a:r>
              <a:rPr lang="en-US" sz="2800" dirty="0" smtClean="0"/>
              <a:t>Chart audit showed that 90% of patients had reproductive life plan documented after staff training</a:t>
            </a:r>
          </a:p>
          <a:p>
            <a:r>
              <a:rPr lang="en-US" sz="2800" b="1" dirty="0" smtClean="0">
                <a:solidFill>
                  <a:schemeClr val="accent6"/>
                </a:solidFill>
              </a:rPr>
              <a:t>Key point:  </a:t>
            </a:r>
            <a:r>
              <a:rPr lang="en-US" sz="2800" dirty="0" smtClean="0"/>
              <a:t>Engage all staff and provide an opportunity for staff to practice new skills in training.</a:t>
            </a:r>
            <a:endParaRPr lang="en-US" sz="2800" dirty="0"/>
          </a:p>
        </p:txBody>
      </p:sp>
      <p:sp>
        <p:nvSpPr>
          <p:cNvPr id="4" name="Slide Number Placeholder 3"/>
          <p:cNvSpPr>
            <a:spLocks noGrp="1"/>
          </p:cNvSpPr>
          <p:nvPr>
            <p:ph type="sldNum" sz="quarter" idx="10"/>
          </p:nvPr>
        </p:nvSpPr>
        <p:spPr/>
        <p:txBody>
          <a:bodyPr/>
          <a:lstStyle/>
          <a:p>
            <a:fld id="{A7667F2E-288F-4EBD-BB88-B804E384A0E8}" type="slidenum">
              <a:rPr lang="en-US" smtClean="0"/>
              <a:pPr/>
              <a:t>31</a:t>
            </a:fld>
            <a:endParaRPr lang="en-US" dirty="0"/>
          </a:p>
        </p:txBody>
      </p:sp>
    </p:spTree>
    <p:extLst>
      <p:ext uri="{BB962C8B-B14F-4D97-AF65-F5344CB8AC3E}">
        <p14:creationId xmlns:p14="http://schemas.microsoft.com/office/powerpoint/2010/main" val="2897947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3200400" cy="6049962"/>
          </a:xfrm>
        </p:spPr>
        <p:txBody>
          <a:bodyPr>
            <a:normAutofit/>
          </a:bodyPr>
          <a:lstStyle/>
          <a:p>
            <a:r>
              <a:rPr lang="en-US" smtClean="0"/>
              <a:t>What other questions do you have?</a:t>
            </a:r>
            <a:br>
              <a:rPr lang="en-US" smtClean="0"/>
            </a:br>
            <a:r>
              <a:rPr lang="en-US" smtClean="0"/>
              <a:t/>
            </a:r>
            <a:br>
              <a:rPr lang="en-US" smtClean="0"/>
            </a:br>
            <a:r>
              <a:rPr lang="en-US" smtClean="0"/>
              <a:t>What other issues would you like to discuss? </a:t>
            </a:r>
            <a:endParaRPr lang="en-US" dirty="0"/>
          </a:p>
        </p:txBody>
      </p:sp>
      <p:pic>
        <p:nvPicPr>
          <p:cNvPr id="9" name="Picture 2" title="Picture of people tele communicating "/>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4038600" y="1676400"/>
            <a:ext cx="3886200" cy="3889769"/>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305800" y="6356350"/>
            <a:ext cx="762000" cy="365125"/>
          </a:xfrm>
          <a:prstGeom prst="rect">
            <a:avLst/>
          </a:prstGeom>
        </p:spPr>
        <p:txBody>
          <a:bodyPr/>
          <a:lstStyle/>
          <a:p>
            <a:fld id="{1C72A743-7727-4FBA-9DB1-7B919BB1984B}" type="slidenum">
              <a:rPr lang="en-US" smtClean="0"/>
              <a:pPr/>
              <a:t>32</a:t>
            </a:fld>
            <a:endParaRPr lang="en-US" dirty="0"/>
          </a:p>
        </p:txBody>
      </p:sp>
    </p:spTree>
    <p:extLst>
      <p:ext uri="{BB962C8B-B14F-4D97-AF65-F5344CB8AC3E}">
        <p14:creationId xmlns:p14="http://schemas.microsoft.com/office/powerpoint/2010/main" val="2399571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lstStyle/>
          <a:p>
            <a:r>
              <a:rPr lang="en-US" dirty="0" smtClean="0"/>
              <a:t>Contact:</a:t>
            </a:r>
          </a:p>
          <a:p>
            <a:r>
              <a:rPr lang="en-US" dirty="0" smtClean="0">
                <a:hlinkClick r:id="rId3"/>
              </a:rPr>
              <a:t>fpntc@jsi.com</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33</a:t>
            </a:fld>
            <a:endParaRPr lang="en-US" dirty="0"/>
          </a:p>
        </p:txBody>
      </p:sp>
    </p:spTree>
    <p:extLst>
      <p:ext uri="{BB962C8B-B14F-4D97-AF65-F5344CB8AC3E}">
        <p14:creationId xmlns:p14="http://schemas.microsoft.com/office/powerpoint/2010/main" val="2682407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Objectives</a:t>
            </a:r>
            <a:endParaRPr lang="en-US" dirty="0"/>
          </a:p>
        </p:txBody>
      </p:sp>
      <p:sp>
        <p:nvSpPr>
          <p:cNvPr id="3" name="Content Placeholder 2"/>
          <p:cNvSpPr>
            <a:spLocks noGrp="1"/>
          </p:cNvSpPr>
          <p:nvPr>
            <p:ph idx="1"/>
          </p:nvPr>
        </p:nvSpPr>
        <p:spPr>
          <a:xfrm>
            <a:off x="457200" y="1600200"/>
            <a:ext cx="8153400" cy="4525963"/>
          </a:xfrm>
        </p:spPr>
        <p:txBody>
          <a:bodyPr/>
          <a:lstStyle/>
          <a:p>
            <a:pPr marL="0" indent="0">
              <a:buNone/>
            </a:pPr>
            <a:r>
              <a:rPr lang="en-US" sz="2800" b="1" dirty="0"/>
              <a:t>By the end of today, you should be able to:</a:t>
            </a:r>
          </a:p>
          <a:p>
            <a:r>
              <a:rPr lang="en-US" sz="2800" dirty="0"/>
              <a:t>Describe the rationale for using a shared decision-making approach to contraceptive counseling</a:t>
            </a:r>
          </a:p>
          <a:p>
            <a:r>
              <a:rPr lang="en-US" sz="2800" dirty="0" smtClean="0"/>
              <a:t>Identify </a:t>
            </a:r>
            <a:r>
              <a:rPr lang="en-US" sz="2800" dirty="0"/>
              <a:t>at least two </a:t>
            </a:r>
            <a:r>
              <a:rPr lang="en-US" sz="2800" dirty="0" smtClean="0"/>
              <a:t>best practice strategies </a:t>
            </a:r>
            <a:r>
              <a:rPr lang="en-US" sz="2800" dirty="0"/>
              <a:t>for ensuring </a:t>
            </a:r>
            <a:r>
              <a:rPr lang="en-US" sz="2800" dirty="0" smtClean="0"/>
              <a:t>counseling is patient-centered</a:t>
            </a:r>
            <a:endParaRPr lang="en-US" sz="2800" dirty="0"/>
          </a:p>
          <a:p>
            <a:r>
              <a:rPr lang="en-US" sz="2800" dirty="0" smtClean="0"/>
              <a:t>Identify </a:t>
            </a:r>
            <a:r>
              <a:rPr lang="en-US" sz="2800" dirty="0"/>
              <a:t>at least two </a:t>
            </a:r>
            <a:r>
              <a:rPr lang="en-US" sz="2800" dirty="0" smtClean="0"/>
              <a:t>strategies </a:t>
            </a:r>
            <a:r>
              <a:rPr lang="en-US" sz="2800" dirty="0"/>
              <a:t>for ensuring </a:t>
            </a:r>
            <a:r>
              <a:rPr lang="en-US" sz="2800" dirty="0" smtClean="0"/>
              <a:t>providers routinely assess patients’ pregnancy intention and need for contraceptive counseling </a:t>
            </a:r>
            <a:endParaRPr lang="en-US" sz="2800"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4</a:t>
            </a:fld>
            <a:endParaRPr lang="en-US" dirty="0"/>
          </a:p>
        </p:txBody>
      </p:sp>
    </p:spTree>
    <p:extLst>
      <p:ext uri="{BB962C8B-B14F-4D97-AF65-F5344CB8AC3E}">
        <p14:creationId xmlns:p14="http://schemas.microsoft.com/office/powerpoint/2010/main" val="2783108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lstStyle/>
          <a:p>
            <a:r>
              <a:rPr lang="en-US" dirty="0" smtClean="0"/>
              <a:t>Rationale for Routine, </a:t>
            </a:r>
            <a:br>
              <a:rPr lang="en-US" dirty="0" smtClean="0"/>
            </a:br>
            <a:r>
              <a:rPr lang="en-US" dirty="0" smtClean="0"/>
              <a:t>Patient-Centered Counseling</a:t>
            </a:r>
            <a:endParaRPr lang="en-US" dirty="0"/>
          </a:p>
        </p:txBody>
      </p:sp>
      <p:sp>
        <p:nvSpPr>
          <p:cNvPr id="3" name="Content Placeholder 2"/>
          <p:cNvSpPr>
            <a:spLocks noGrp="1"/>
          </p:cNvSpPr>
          <p:nvPr>
            <p:ph idx="1"/>
          </p:nvPr>
        </p:nvSpPr>
        <p:spPr/>
        <p:txBody>
          <a:bodyPr/>
          <a:lstStyle/>
          <a:p>
            <a:r>
              <a:rPr lang="en-US" dirty="0" smtClean="0"/>
              <a:t>Evidence-informed counseling helps patients identify the most appropriate contraceptive method for them</a:t>
            </a:r>
          </a:p>
          <a:p>
            <a:r>
              <a:rPr lang="en-US" dirty="0" smtClean="0"/>
              <a:t>Adhering to a patient-centered counseling approach can </a:t>
            </a:r>
          </a:p>
          <a:p>
            <a:pPr lvl="1"/>
            <a:r>
              <a:rPr lang="en-US" dirty="0" smtClean="0">
                <a:solidFill>
                  <a:schemeClr val="accent6"/>
                </a:solidFill>
              </a:rPr>
              <a:t>Increase patient knowledge, use, and satisfaction with services</a:t>
            </a:r>
          </a:p>
          <a:p>
            <a:pPr lvl="1"/>
            <a:r>
              <a:rPr lang="en-US" dirty="0" smtClean="0">
                <a:solidFill>
                  <a:schemeClr val="accent6"/>
                </a:solidFill>
              </a:rPr>
              <a:t>Reduce risk of reproductive coercion and provider bias</a:t>
            </a:r>
          </a:p>
        </p:txBody>
      </p:sp>
      <p:sp>
        <p:nvSpPr>
          <p:cNvPr id="4" name="Slide Number Placeholder 3"/>
          <p:cNvSpPr>
            <a:spLocks noGrp="1"/>
          </p:cNvSpPr>
          <p:nvPr>
            <p:ph type="sldNum" sz="quarter" idx="10"/>
          </p:nvPr>
        </p:nvSpPr>
        <p:spPr/>
        <p:txBody>
          <a:bodyPr/>
          <a:lstStyle/>
          <a:p>
            <a:fld id="{1C72A743-7727-4FBA-9DB1-7B919BB1984B}" type="slidenum">
              <a:rPr lang="en-US" smtClean="0"/>
              <a:pPr/>
              <a:t>5</a:t>
            </a:fld>
            <a:endParaRPr lang="en-US" dirty="0"/>
          </a:p>
        </p:txBody>
      </p:sp>
    </p:spTree>
    <p:extLst>
      <p:ext uri="{BB962C8B-B14F-4D97-AF65-F5344CB8AC3E}">
        <p14:creationId xmlns:p14="http://schemas.microsoft.com/office/powerpoint/2010/main" val="2893531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smtClean="0"/>
              <a:t>Overview of Strategies</a:t>
            </a:r>
            <a:endParaRPr lang="en-US" dirty="0"/>
          </a:p>
        </p:txBody>
      </p:sp>
      <p:sp>
        <p:nvSpPr>
          <p:cNvPr id="3" name="Content Placeholder 2"/>
          <p:cNvSpPr>
            <a:spLocks noGrp="1"/>
          </p:cNvSpPr>
          <p:nvPr>
            <p:ph idx="1"/>
          </p:nvPr>
        </p:nvSpPr>
        <p:spPr>
          <a:xfrm>
            <a:off x="457200" y="1600200"/>
            <a:ext cx="8153400" cy="4525963"/>
          </a:xfrm>
        </p:spPr>
        <p:txBody>
          <a:bodyPr/>
          <a:lstStyle/>
          <a:p>
            <a:pPr>
              <a:spcAft>
                <a:spcPts val="1800"/>
              </a:spcAft>
            </a:pPr>
            <a:r>
              <a:rPr lang="en-US" dirty="0" smtClean="0"/>
              <a:t>Discuss pregnancy intention routinely with </a:t>
            </a:r>
            <a:r>
              <a:rPr lang="en-US" b="1" dirty="0" smtClean="0">
                <a:solidFill>
                  <a:schemeClr val="accent6"/>
                </a:solidFill>
              </a:rPr>
              <a:t>all patients of reproductive age</a:t>
            </a:r>
          </a:p>
          <a:p>
            <a:pPr lvl="1">
              <a:spcAft>
                <a:spcPts val="1800"/>
              </a:spcAft>
            </a:pPr>
            <a:r>
              <a:rPr lang="en-US" dirty="0" smtClean="0">
                <a:solidFill>
                  <a:schemeClr val="tx2"/>
                </a:solidFill>
              </a:rPr>
              <a:t>Regardless of reason for visit</a:t>
            </a:r>
          </a:p>
          <a:p>
            <a:pPr lvl="1">
              <a:spcAft>
                <a:spcPts val="1800"/>
              </a:spcAft>
            </a:pPr>
            <a:r>
              <a:rPr lang="en-US" dirty="0" smtClean="0">
                <a:solidFill>
                  <a:schemeClr val="tx2"/>
                </a:solidFill>
              </a:rPr>
              <a:t>Including male and female patients</a:t>
            </a:r>
          </a:p>
          <a:p>
            <a:pPr>
              <a:spcAft>
                <a:spcPts val="1800"/>
              </a:spcAft>
            </a:pPr>
            <a:r>
              <a:rPr lang="en-US" dirty="0" smtClean="0"/>
              <a:t>Counsel in accordance with </a:t>
            </a:r>
            <a:r>
              <a:rPr lang="en-US" b="1" dirty="0" smtClean="0">
                <a:solidFill>
                  <a:schemeClr val="accent6"/>
                </a:solidFill>
              </a:rPr>
              <a:t>QFP guidelines</a:t>
            </a:r>
          </a:p>
          <a:p>
            <a:pPr>
              <a:spcAft>
                <a:spcPts val="1800"/>
              </a:spcAft>
            </a:pPr>
            <a:r>
              <a:rPr lang="en-US" dirty="0" smtClean="0"/>
              <a:t>Have a </a:t>
            </a:r>
            <a:r>
              <a:rPr lang="en-US" b="1" dirty="0" smtClean="0">
                <a:solidFill>
                  <a:schemeClr val="accent6"/>
                </a:solidFill>
              </a:rPr>
              <a:t>policy of voluntary services</a:t>
            </a:r>
            <a:endParaRPr lang="en-US" b="1" dirty="0">
              <a:solidFill>
                <a:schemeClr val="accent6"/>
              </a:solidFill>
            </a:endParaRPr>
          </a:p>
        </p:txBody>
      </p:sp>
      <p:sp>
        <p:nvSpPr>
          <p:cNvPr id="4" name="Slide Number Placeholder 3"/>
          <p:cNvSpPr>
            <a:spLocks noGrp="1"/>
          </p:cNvSpPr>
          <p:nvPr>
            <p:ph type="sldNum" sz="quarter" idx="10"/>
          </p:nvPr>
        </p:nvSpPr>
        <p:spPr/>
        <p:txBody>
          <a:bodyPr/>
          <a:lstStyle/>
          <a:p>
            <a:fld id="{1C72A743-7727-4FBA-9DB1-7B919BB1984B}" type="slidenum">
              <a:rPr lang="en-US" smtClean="0"/>
              <a:pPr/>
              <a:t>6</a:t>
            </a:fld>
            <a:endParaRPr lang="en-US" dirty="0"/>
          </a:p>
        </p:txBody>
      </p:sp>
    </p:spTree>
    <p:extLst>
      <p:ext uri="{BB962C8B-B14F-4D97-AF65-F5344CB8AC3E}">
        <p14:creationId xmlns:p14="http://schemas.microsoft.com/office/powerpoint/2010/main" val="3364121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Contraceptive Access </a:t>
            </a:r>
            <a:r>
              <a:rPr lang="en-US" dirty="0" smtClean="0"/>
              <a:t>Assessment</a:t>
            </a:r>
            <a:endParaRPr lang="en-US" dirty="0"/>
          </a:p>
        </p:txBody>
      </p:sp>
      <p:pic>
        <p:nvPicPr>
          <p:cNvPr id="7" name="Content Placeholder 6" title="Contraceptive Access Assessm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515161"/>
            <a:ext cx="7772400" cy="534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7AE38899-F514-477B-80EA-08AA1E7A908E}" type="slidenum">
              <a:rPr lang="en-US" smtClean="0"/>
              <a:pPr>
                <a:defRPr/>
              </a:pPr>
              <a:t>7</a:t>
            </a:fld>
            <a:endParaRPr lang="en-US" dirty="0"/>
          </a:p>
        </p:txBody>
      </p:sp>
    </p:spTree>
    <p:extLst>
      <p:ext uri="{BB962C8B-B14F-4D97-AF65-F5344CB8AC3E}">
        <p14:creationId xmlns:p14="http://schemas.microsoft.com/office/powerpoint/2010/main" val="2152376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630362"/>
          </a:xfrm>
        </p:spPr>
        <p:txBody>
          <a:bodyPr/>
          <a:lstStyle/>
          <a:p>
            <a:r>
              <a:rPr lang="en-US" dirty="0" smtClean="0"/>
              <a:t>Discussion of </a:t>
            </a:r>
            <a:r>
              <a:rPr lang="en-US" dirty="0"/>
              <a:t>Current Implementation  </a:t>
            </a:r>
            <a:r>
              <a:rPr lang="en-US" dirty="0" smtClean="0"/>
              <a:t>of Best </a:t>
            </a:r>
            <a:r>
              <a:rPr lang="en-US" dirty="0"/>
              <a:t>Practice</a:t>
            </a:r>
          </a:p>
        </p:txBody>
      </p:sp>
      <p:sp>
        <p:nvSpPr>
          <p:cNvPr id="3" name="Content Placeholder 2"/>
          <p:cNvSpPr>
            <a:spLocks noGrp="1"/>
          </p:cNvSpPr>
          <p:nvPr>
            <p:ph idx="1"/>
          </p:nvPr>
        </p:nvSpPr>
        <p:spPr/>
        <p:txBody>
          <a:bodyPr anchor="b"/>
          <a:lstStyle/>
          <a:p>
            <a:r>
              <a:rPr lang="en-US" dirty="0" smtClean="0"/>
              <a:t>What counseling practices are </a:t>
            </a:r>
            <a:r>
              <a:rPr lang="en-US" b="1" i="1" dirty="0" smtClean="0"/>
              <a:t>most frequently </a:t>
            </a:r>
            <a:r>
              <a:rPr lang="en-US" dirty="0" smtClean="0"/>
              <a:t>being done? What helps contribute to routine implementation of these practices?</a:t>
            </a:r>
          </a:p>
          <a:p>
            <a:endParaRPr lang="en-US" dirty="0" smtClean="0"/>
          </a:p>
          <a:p>
            <a:r>
              <a:rPr lang="en-US" dirty="0" smtClean="0"/>
              <a:t>What practices are </a:t>
            </a:r>
            <a:r>
              <a:rPr lang="en-US" b="1" i="1" dirty="0" smtClean="0"/>
              <a:t>least frequently </a:t>
            </a:r>
            <a:r>
              <a:rPr lang="en-US" dirty="0" smtClean="0"/>
              <a:t>being done? What is challenging about these practices in particular?</a:t>
            </a:r>
            <a:endParaRPr lang="en-US" dirty="0"/>
          </a:p>
        </p:txBody>
      </p:sp>
      <p:sp>
        <p:nvSpPr>
          <p:cNvPr id="4" name="Slide Number Placeholder 3"/>
          <p:cNvSpPr>
            <a:spLocks noGrp="1"/>
          </p:cNvSpPr>
          <p:nvPr>
            <p:ph type="sldNum" sz="quarter" idx="10"/>
          </p:nvPr>
        </p:nvSpPr>
        <p:spPr/>
        <p:txBody>
          <a:bodyPr/>
          <a:lstStyle/>
          <a:p>
            <a:pPr>
              <a:defRPr/>
            </a:pPr>
            <a:fld id="{8E52AE88-1C18-419B-9C37-4D8DBD8D0FF7}" type="slidenum">
              <a:rPr lang="en-US" smtClean="0"/>
              <a:pPr>
                <a:defRPr/>
              </a:pPr>
              <a:t>8</a:t>
            </a:fld>
            <a:endParaRPr lang="en-US"/>
          </a:p>
        </p:txBody>
      </p:sp>
    </p:spTree>
    <p:extLst>
      <p:ext uri="{BB962C8B-B14F-4D97-AF65-F5344CB8AC3E}">
        <p14:creationId xmlns:p14="http://schemas.microsoft.com/office/powerpoint/2010/main" val="246014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Routine Assessment of Reproductive Intention</a:t>
            </a:r>
            <a:endParaRPr lang="en-US" dirty="0"/>
          </a:p>
        </p:txBody>
      </p:sp>
      <p:sp>
        <p:nvSpPr>
          <p:cNvPr id="5" name="Content Placeholder 4"/>
          <p:cNvSpPr>
            <a:spLocks noGrp="1"/>
          </p:cNvSpPr>
          <p:nvPr>
            <p:ph idx="1"/>
          </p:nvPr>
        </p:nvSpPr>
        <p:spPr/>
        <p:txBody>
          <a:bodyPr/>
          <a:lstStyle/>
          <a:p>
            <a:r>
              <a:rPr lang="en-US" sz="2800" dirty="0" smtClean="0"/>
              <a:t>Opens the door for discussion of unmet reproductive health needs</a:t>
            </a:r>
          </a:p>
          <a:p>
            <a:r>
              <a:rPr lang="en-US" sz="2800" b="1" dirty="0" smtClean="0"/>
              <a:t>“Do you think you would like to have (more) children some day?</a:t>
            </a:r>
            <a:r>
              <a:rPr lang="en-US" sz="2800" b="1" baseline="30000" dirty="0"/>
              <a:t>1</a:t>
            </a:r>
            <a:r>
              <a:rPr lang="en-US" sz="2800" b="1" dirty="0" smtClean="0"/>
              <a:t> </a:t>
            </a:r>
          </a:p>
          <a:p>
            <a:pPr lvl="1"/>
            <a:r>
              <a:rPr lang="en-US" sz="2400" dirty="0" smtClean="0">
                <a:solidFill>
                  <a:schemeClr val="accent6"/>
                </a:solidFill>
              </a:rPr>
              <a:t>When do you think that might be?</a:t>
            </a:r>
          </a:p>
          <a:p>
            <a:pPr lvl="1"/>
            <a:r>
              <a:rPr lang="en-US" sz="2400" dirty="0">
                <a:solidFill>
                  <a:schemeClr val="accent6"/>
                </a:solidFill>
              </a:rPr>
              <a:t>H</a:t>
            </a:r>
            <a:r>
              <a:rPr lang="en-US" sz="2400" dirty="0" smtClean="0">
                <a:solidFill>
                  <a:schemeClr val="accent6"/>
                </a:solidFill>
              </a:rPr>
              <a:t>ow important is it to you to prevent pregnancy (until then)?”</a:t>
            </a:r>
            <a:r>
              <a:rPr lang="en-US" sz="2400" baseline="30000" dirty="0">
                <a:solidFill>
                  <a:schemeClr val="accent6"/>
                </a:solidFill>
              </a:rPr>
              <a:t> </a:t>
            </a:r>
            <a:r>
              <a:rPr lang="en-US" sz="2400" dirty="0" smtClean="0">
                <a:solidFill>
                  <a:schemeClr val="accent6"/>
                </a:solidFill>
              </a:rPr>
              <a:t> </a:t>
            </a:r>
            <a:endParaRPr lang="en-US" sz="700" dirty="0" smtClean="0">
              <a:solidFill>
                <a:schemeClr val="accent6"/>
              </a:solidFill>
            </a:endParaRPr>
          </a:p>
          <a:p>
            <a:r>
              <a:rPr lang="en-US" sz="2800" b="1" dirty="0" smtClean="0"/>
              <a:t>Ask every patient at least annually </a:t>
            </a:r>
            <a:r>
              <a:rPr lang="en-US" sz="2800" dirty="0" smtClean="0"/>
              <a:t>(male and female), regardless of reason for initial visit </a:t>
            </a:r>
          </a:p>
        </p:txBody>
      </p:sp>
      <p:sp>
        <p:nvSpPr>
          <p:cNvPr id="2" name="TextBox 1"/>
          <p:cNvSpPr txBox="1"/>
          <p:nvPr/>
        </p:nvSpPr>
        <p:spPr>
          <a:xfrm>
            <a:off x="16042" y="6519446"/>
            <a:ext cx="6765758" cy="338554"/>
          </a:xfrm>
          <a:prstGeom prst="rect">
            <a:avLst/>
          </a:prstGeom>
          <a:noFill/>
        </p:spPr>
        <p:txBody>
          <a:bodyPr wrap="square" rtlCol="0">
            <a:spAutoFit/>
          </a:bodyPr>
          <a:lstStyle/>
          <a:p>
            <a:r>
              <a:rPr lang="en-US" sz="1600" baseline="30000" dirty="0" smtClean="0">
                <a:solidFill>
                  <a:schemeClr val="tx2"/>
                </a:solidFill>
                <a:latin typeface="Calibri Light" panose="020F0302020204030204" pitchFamily="34" charset="0"/>
              </a:rPr>
              <a:t>1</a:t>
            </a:r>
            <a:r>
              <a:rPr lang="en-US" sz="1600" dirty="0" smtClean="0">
                <a:solidFill>
                  <a:schemeClr val="tx2"/>
                </a:solidFill>
                <a:latin typeface="Calibri Light" panose="020F0302020204030204" pitchFamily="34" charset="0"/>
              </a:rPr>
              <a:t> </a:t>
            </a:r>
            <a:r>
              <a:rPr lang="en-US" sz="1600" dirty="0" err="1" smtClean="0">
                <a:solidFill>
                  <a:schemeClr val="tx2"/>
                </a:solidFill>
                <a:latin typeface="Calibri Light" panose="020F0302020204030204" pitchFamily="34" charset="0"/>
              </a:rPr>
              <a:t>Callegari</a:t>
            </a:r>
            <a:r>
              <a:rPr lang="en-US" sz="1600" dirty="0" smtClean="0">
                <a:solidFill>
                  <a:schemeClr val="tx2"/>
                </a:solidFill>
                <a:latin typeface="Calibri Light" panose="020F0302020204030204" pitchFamily="34" charset="0"/>
              </a:rPr>
              <a:t> et </a:t>
            </a:r>
            <a:r>
              <a:rPr lang="en-US" sz="1600" dirty="0">
                <a:solidFill>
                  <a:schemeClr val="tx2"/>
                </a:solidFill>
                <a:latin typeface="Calibri Light" panose="020F0302020204030204" pitchFamily="34" charset="0"/>
              </a:rPr>
              <a:t>al. Am J </a:t>
            </a:r>
            <a:r>
              <a:rPr lang="en-US" sz="1600" dirty="0" err="1">
                <a:solidFill>
                  <a:schemeClr val="tx2"/>
                </a:solidFill>
                <a:latin typeface="Calibri Light" panose="020F0302020204030204" pitchFamily="34" charset="0"/>
              </a:rPr>
              <a:t>Obstet</a:t>
            </a:r>
            <a:r>
              <a:rPr lang="en-US" sz="1600" dirty="0">
                <a:solidFill>
                  <a:schemeClr val="tx2"/>
                </a:solidFill>
                <a:latin typeface="Calibri Light" panose="020F0302020204030204" pitchFamily="34" charset="0"/>
              </a:rPr>
              <a:t> Gynecol. 2017 . </a:t>
            </a:r>
          </a:p>
        </p:txBody>
      </p:sp>
      <p:sp>
        <p:nvSpPr>
          <p:cNvPr id="3" name="Slide Number Placeholder 2"/>
          <p:cNvSpPr>
            <a:spLocks noGrp="1"/>
          </p:cNvSpPr>
          <p:nvPr>
            <p:ph type="sldNum" sz="quarter" idx="10"/>
          </p:nvPr>
        </p:nvSpPr>
        <p:spPr/>
        <p:txBody>
          <a:bodyPr/>
          <a:lstStyle/>
          <a:p>
            <a:pPr>
              <a:defRPr/>
            </a:pPr>
            <a:fld id="{8E52AE88-1C18-419B-9C37-4D8DBD8D0FF7}" type="slidenum">
              <a:rPr lang="en-US" smtClean="0"/>
              <a:pPr>
                <a:defRPr/>
              </a:pPr>
              <a:t>9</a:t>
            </a:fld>
            <a:endParaRPr lang="en-US" dirty="0"/>
          </a:p>
        </p:txBody>
      </p:sp>
    </p:spTree>
    <p:extLst>
      <p:ext uri="{BB962C8B-B14F-4D97-AF65-F5344CB8AC3E}">
        <p14:creationId xmlns:p14="http://schemas.microsoft.com/office/powerpoint/2010/main" val="3143449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734502"/>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6422</Words>
  <Application>Microsoft Office PowerPoint</Application>
  <PresentationFormat>On-screen Show (4:3)</PresentationFormat>
  <Paragraphs>537</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Discuss Pregnancy Intention and Support Patients through Evidence-Informed, Patient-Centered Counseling</vt:lpstr>
      <vt:lpstr>Introduction to the Contraceptive Access Change Package</vt:lpstr>
      <vt:lpstr>Contraceptive Access Change Package:  Best Practice 2</vt:lpstr>
      <vt:lpstr>Meeting Objectives</vt:lpstr>
      <vt:lpstr>Rationale for Routine,  Patient-Centered Counseling</vt:lpstr>
      <vt:lpstr>Overview of Strategies</vt:lpstr>
      <vt:lpstr>Contraceptive Access Assessment</vt:lpstr>
      <vt:lpstr>Discussion of Current Implementation  of Best Practice</vt:lpstr>
      <vt:lpstr>Routine Assessment of Reproductive Intention</vt:lpstr>
      <vt:lpstr>Discussion of Challenges Related to Assessing Pregnancy Intention</vt:lpstr>
      <vt:lpstr>5 Principles of Quality  Counseling (QFP) </vt:lpstr>
      <vt:lpstr>Approaches to Counseling</vt:lpstr>
      <vt:lpstr>Shared Decision Making</vt:lpstr>
      <vt:lpstr>Patient Considerations in Choosing A Method</vt:lpstr>
      <vt:lpstr>Patient-Centered Counseling: How to Start</vt:lpstr>
      <vt:lpstr>Birth Control Method Options Chart </vt:lpstr>
      <vt:lpstr>Meet Tina….</vt:lpstr>
      <vt:lpstr>Using the Birth Control Method Options Chart </vt:lpstr>
      <vt:lpstr>Benefits of Shared Decision Making</vt:lpstr>
      <vt:lpstr>Patient-Centered  Counseling Sample Questions</vt:lpstr>
      <vt:lpstr>Putting Patient-Centered Counseling into Practice</vt:lpstr>
      <vt:lpstr>FAQs About Shared Decision Making</vt:lpstr>
      <vt:lpstr>Quality Contraceptive Counseling and Education:  A Client-Centered Conversation eLearning Course</vt:lpstr>
      <vt:lpstr>Counseling Observation Checklist</vt:lpstr>
      <vt:lpstr>Interpersonal Quality Family Planning Scale</vt:lpstr>
      <vt:lpstr>Patient Education: Bedsider.org</vt:lpstr>
      <vt:lpstr>Patient Education: Online Decision Support Tool</vt:lpstr>
      <vt:lpstr>Patient Education:  Explaining Contraception Handouts</vt:lpstr>
      <vt:lpstr>Further Reading on Shared Decision Making</vt:lpstr>
      <vt:lpstr>Success Story: Standard Messages and Documentation (AZ Family Health Partnership) </vt:lpstr>
      <vt:lpstr>Success Story: Engaging All Staff  (NJ Family Planning League)</vt:lpstr>
      <vt:lpstr>What other questions do you have?  What other issues would you like to discuss? </vt:lpstr>
      <vt:lpstr>Thank you!</vt:lpstr>
    </vt:vector>
  </TitlesOfParts>
  <Company>John Snow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 Pregnancy Intention and Support Patients through Patient-Centered Counseling (Best Practice 2) </dc:title>
  <dc:creator>FPNTC;OPA</dc:creator>
  <cp:lastModifiedBy>JSI</cp:lastModifiedBy>
  <cp:revision>53</cp:revision>
  <dcterms:created xsi:type="dcterms:W3CDTF">2016-11-10T17:10:50Z</dcterms:created>
  <dcterms:modified xsi:type="dcterms:W3CDTF">2017-12-26T22:21:21Z</dcterms:modified>
</cp:coreProperties>
</file>