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25"/>
  </p:notesMasterIdLst>
  <p:sldIdLst>
    <p:sldId id="258" r:id="rId3"/>
    <p:sldId id="259" r:id="rId4"/>
    <p:sldId id="260" r:id="rId5"/>
    <p:sldId id="261" r:id="rId6"/>
    <p:sldId id="263" r:id="rId7"/>
    <p:sldId id="285" r:id="rId8"/>
    <p:sldId id="265" r:id="rId9"/>
    <p:sldId id="269" r:id="rId10"/>
    <p:sldId id="286" r:id="rId11"/>
    <p:sldId id="271" r:id="rId12"/>
    <p:sldId id="287" r:id="rId13"/>
    <p:sldId id="288" r:id="rId14"/>
    <p:sldId id="273" r:id="rId15"/>
    <p:sldId id="275" r:id="rId16"/>
    <p:sldId id="280" r:id="rId17"/>
    <p:sldId id="289" r:id="rId18"/>
    <p:sldId id="290" r:id="rId19"/>
    <p:sldId id="276" r:id="rId20"/>
    <p:sldId id="278" r:id="rId21"/>
    <p:sldId id="279" r:id="rId22"/>
    <p:sldId id="274" r:id="rId23"/>
    <p:sldId id="281"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SI"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39" autoAdjust="0"/>
    <p:restoredTop sz="51460" autoAdjust="0"/>
  </p:normalViewPr>
  <p:slideViewPr>
    <p:cSldViewPr>
      <p:cViewPr varScale="1">
        <p:scale>
          <a:sx n="31" d="100"/>
          <a:sy n="31" d="100"/>
        </p:scale>
        <p:origin x="294" y="48"/>
      </p:cViewPr>
      <p:guideLst>
        <p:guide orient="horz" pos="2160"/>
        <p:guide pos="2880"/>
      </p:guideLst>
    </p:cSldViewPr>
  </p:slideViewPr>
  <p:outlineViewPr>
    <p:cViewPr>
      <p:scale>
        <a:sx n="33" d="100"/>
        <a:sy n="33" d="100"/>
      </p:scale>
      <p:origin x="0" y="-1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Usual Source of Care for Title X Clients</c:v>
                </c:pt>
              </c:strCache>
            </c:strRef>
          </c:tx>
          <c:dPt>
            <c:idx val="0"/>
            <c:bubble3D val="0"/>
            <c:spPr>
              <a:solidFill>
                <a:schemeClr val="accent1"/>
              </a:solidFill>
              <a:ln w="19026">
                <a:solidFill>
                  <a:schemeClr val="lt1"/>
                </a:solidFill>
              </a:ln>
              <a:effectLst/>
            </c:spPr>
            <c:extLst>
              <c:ext xmlns:c16="http://schemas.microsoft.com/office/drawing/2014/chart" uri="{C3380CC4-5D6E-409C-BE32-E72D297353CC}">
                <c16:uniqueId val="{00000000-016B-4ECD-8B03-7ED19682A457}"/>
              </c:ext>
            </c:extLst>
          </c:dPt>
          <c:dPt>
            <c:idx val="1"/>
            <c:bubble3D val="0"/>
            <c:spPr>
              <a:solidFill>
                <a:schemeClr val="accent2"/>
              </a:solidFill>
              <a:ln w="19026">
                <a:solidFill>
                  <a:schemeClr val="lt1"/>
                </a:solidFill>
              </a:ln>
              <a:effectLst/>
            </c:spPr>
            <c:extLst>
              <c:ext xmlns:c16="http://schemas.microsoft.com/office/drawing/2014/chart" uri="{C3380CC4-5D6E-409C-BE32-E72D297353CC}">
                <c16:uniqueId val="{00000001-016B-4ECD-8B03-7ED19682A457}"/>
              </c:ext>
            </c:extLst>
          </c:dPt>
          <c:dLbls>
            <c:dLbl>
              <c:idx val="0"/>
              <c:layout>
                <c:manualLayout>
                  <c:x val="-0.23954583298055485"/>
                  <c:y val="-0.1409854633555421"/>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16B-4ECD-8B03-7ED19682A457}"/>
                </c:ext>
              </c:extLst>
            </c:dLbl>
            <c:dLbl>
              <c:idx val="1"/>
              <c:layout>
                <c:manualLayout>
                  <c:x val="0.22829276380774985"/>
                  <c:y val="0.11884857662023011"/>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16B-4ECD-8B03-7ED19682A457}"/>
                </c:ext>
              </c:extLst>
            </c:dLbl>
            <c:spPr>
              <a:noFill/>
              <a:ln>
                <a:noFill/>
              </a:ln>
              <a:effectLst/>
            </c:spPr>
            <c:txPr>
              <a:bodyPr rot="0" vert="horz"/>
              <a:lstStyle/>
              <a:p>
                <a:pPr>
                  <a:defRPr>
                    <a:solidFill>
                      <a:schemeClr val="tx1">
                        <a:lumMod val="75000"/>
                        <a:lumOff val="25000"/>
                      </a:schemeClr>
                    </a:solidFill>
                  </a:defRPr>
                </a:pPr>
                <a:endParaRPr lang="en-US"/>
              </a:p>
            </c:txPr>
            <c:showLegendKey val="0"/>
            <c:showVal val="1"/>
            <c:showCatName val="1"/>
            <c:showSerName val="0"/>
            <c:showPercent val="0"/>
            <c:showBubbleSize val="0"/>
            <c:showLeaderLines val="1"/>
            <c:leaderLines>
              <c:spPr>
                <a:ln w="9513"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Family planning service site</c:v>
                </c:pt>
                <c:pt idx="1">
                  <c:v>Other site</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2-016B-4ECD-8B03-7ED19682A457}"/>
            </c:ext>
          </c:extLst>
        </c:ser>
        <c:dLbls>
          <c:showLegendKey val="0"/>
          <c:showVal val="0"/>
          <c:showCatName val="0"/>
          <c:showSerName val="0"/>
          <c:showPercent val="0"/>
          <c:showBubbleSize val="0"/>
          <c:showLeaderLines val="1"/>
        </c:dLbls>
        <c:firstSliceAng val="0"/>
      </c:pieChart>
      <c:spPr>
        <a:noFill/>
        <a:ln w="25368">
          <a:noFill/>
        </a:ln>
      </c:spPr>
    </c:plotArea>
    <c:plotVisOnly val="1"/>
    <c:dispBlanksAs val="gap"/>
    <c:showDLblsOverMax val="0"/>
  </c:chart>
  <c:spPr>
    <a:noFill/>
    <a:ln>
      <a:noFill/>
    </a:ln>
    <a:effectLst/>
  </c:spPr>
  <c:txPr>
    <a:bodyPr/>
    <a:lstStyle/>
    <a:p>
      <a:pPr>
        <a:defRPr sz="2400">
          <a:latin typeface="Calibri Light" panose="020F030202020403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pitchFamily="34" charset="0"/>
              </a:defRPr>
            </a:lvl1pPr>
          </a:lstStyle>
          <a:p>
            <a:pPr>
              <a:defRPr/>
            </a:pPr>
            <a:fld id="{8FF0242B-BD69-4D1D-9448-1716CFDC467D}" type="datetimeFigureOut">
              <a:rPr lang="en-US"/>
              <a:pPr>
                <a:defRPr/>
              </a:pPr>
              <a:t>4/3/2020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E6C983-8ABC-4FD6-B8DE-B53AD3BF0F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lawfoundation.net.au/ljf/site/articleIDs/B0B818584C14F361CA257306000716A2/$file/pathways_to_justice.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hs.gov/opa/guidelines/program-guidelines/program-requirements/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smtClean="0"/>
              <a:t>Facilitator Notes</a:t>
            </a:r>
          </a:p>
          <a:p>
            <a:pPr marL="171450" indent="-171450" eaLnBrk="1" fontAlgn="auto" hangingPunct="1">
              <a:spcBef>
                <a:spcPts val="0"/>
              </a:spcBef>
              <a:spcAft>
                <a:spcPts val="0"/>
              </a:spcAft>
              <a:buFont typeface="Arial" panose="020B0604020202020204" pitchFamily="34" charset="0"/>
              <a:buChar char="•"/>
              <a:defRPr/>
            </a:pPr>
            <a:r>
              <a:rPr lang="en-US" dirty="0" smtClean="0"/>
              <a:t>Providing referrals to Title X clients is a core component of clinical care, and essential for ensuring access to the full range of services Title X clients may need. Quality care includes providing referrals for medical and social needs beyond the scope of clinic services.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u="sng" dirty="0" smtClean="0"/>
              <a:t>Activity</a:t>
            </a:r>
          </a:p>
          <a:p>
            <a:pPr marL="171450" indent="-171450" eaLnBrk="1" fontAlgn="auto" hangingPunct="1">
              <a:spcBef>
                <a:spcPts val="0"/>
              </a:spcBef>
              <a:spcAft>
                <a:spcPts val="0"/>
              </a:spcAft>
              <a:buFont typeface="Arial" panose="020B0604020202020204" pitchFamily="34" charset="0"/>
              <a:buChar char="•"/>
              <a:defRPr/>
            </a:pPr>
            <a:r>
              <a:rPr lang="en-US" dirty="0" smtClean="0"/>
              <a:t>Conduct participant and facilitator introductions. </a:t>
            </a:r>
          </a:p>
          <a:p>
            <a:pPr eaLnBrk="1" fontAlgn="auto" hangingPunct="1">
              <a:spcBef>
                <a:spcPts val="0"/>
              </a:spcBef>
              <a:spcAft>
                <a:spcPts val="0"/>
              </a:spcAft>
              <a:buFont typeface="Arial" panose="020B0604020202020204" pitchFamily="34" charset="0"/>
              <a:buNone/>
              <a:defRPr/>
            </a:pPr>
            <a:r>
              <a:rPr lang="en-US" dirty="0" smtClean="0"/>
              <a:t/>
            </a:r>
            <a:br>
              <a:rPr lang="en-US" dirty="0" smtClean="0"/>
            </a:br>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CC6FC5-4D1C-4AEF-8A77-A56B30E501F1}" type="slidenum">
              <a:rPr lang="en-US" altLang="en-US" smtClean="0"/>
              <a:pPr>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b="1" u="sng" dirty="0" smtClean="0"/>
              <a:t>Facilitator Notes</a:t>
            </a:r>
            <a:endParaRPr lang="en-US" dirty="0" smtClean="0"/>
          </a:p>
          <a:p>
            <a:pPr marL="171450" indent="-171450" eaLnBrk="1" hangingPunct="1">
              <a:buFont typeface="Arial" panose="020B0604020202020204" pitchFamily="34" charset="0"/>
              <a:buChar char="•"/>
              <a:defRPr/>
            </a:pPr>
            <a:r>
              <a:rPr lang="en-US" dirty="0" smtClean="0"/>
              <a:t>Establish referral agreements with other service providers. </a:t>
            </a:r>
          </a:p>
          <a:p>
            <a:pPr marL="171450" indent="-171450" eaLnBrk="1" hangingPunct="1">
              <a:buFont typeface="Arial" panose="020B0604020202020204" pitchFamily="34" charset="0"/>
              <a:buChar char="•"/>
              <a:defRPr/>
            </a:pPr>
            <a:r>
              <a:rPr lang="en-US" dirty="0" smtClean="0"/>
              <a:t>For instance, a memorandum of understanding (MOU) is a written document that outlines a voluntary agreement between parties. It can facilitate inter-agency communication, coordination of services, and continuity of care for clients. A MOU is not legally binding—does not need to include complicated legal conditions, exclusions, indemnifications, etc. It should support the work of the collaboration, not inhibit it.</a:t>
            </a:r>
          </a:p>
          <a:p>
            <a:pPr marL="171450" indent="-171450" eaLnBrk="1" fontAlgn="t" hangingPunct="1">
              <a:buFont typeface="Arial" panose="020B0604020202020204" pitchFamily="34" charset="0"/>
              <a:buChar char="•"/>
              <a:defRPr/>
            </a:pPr>
            <a:r>
              <a:rPr lang="en-US" altLang="en-US" dirty="0" smtClean="0"/>
              <a:t>Developing and signing written, collaborative agreements can help to clarify both parties’ expectations and responsibilities in the partnership.</a:t>
            </a:r>
          </a:p>
          <a:p>
            <a:pPr marL="171450" indent="-171450" eaLnBrk="1" fontAlgn="t" hangingPunct="1">
              <a:buFont typeface="Arial" panose="020B0604020202020204" pitchFamily="34" charset="0"/>
              <a:buChar char="•"/>
              <a:defRPr/>
            </a:pPr>
            <a:r>
              <a:rPr lang="en-US" dirty="0" smtClean="0"/>
              <a:t>This is one sample of a MOU to adapt and use to fit any number of specific circumstances. (There are also sample letters of introduction in the toolkit.) </a:t>
            </a:r>
          </a:p>
          <a:p>
            <a:pPr marL="171450" indent="-171450" eaLnBrk="1" fontAlgn="t" hangingPunct="1">
              <a:buFont typeface="Arial" panose="020B0604020202020204" pitchFamily="34" charset="0"/>
              <a:buChar char="•"/>
              <a:defRPr/>
            </a:pPr>
            <a:endParaRPr lang="en-US" altLang="en-US" dirty="0" smtClean="0"/>
          </a:p>
          <a:p>
            <a:pPr eaLnBrk="1" fontAlgn="t" hangingPunct="1">
              <a:buFont typeface="Arial" panose="020B0604020202020204" pitchFamily="34" charset="0"/>
              <a:buNone/>
              <a:defRPr/>
            </a:pPr>
            <a:r>
              <a:rPr lang="en-US" dirty="0" smtClean="0"/>
              <a:t/>
            </a:r>
            <a:br>
              <a:rPr lang="en-US" dirty="0" smtClean="0"/>
            </a:br>
            <a:endParaRPr 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B93FD2-89F8-4C55-9260-CB2979CE92C0}" type="slidenum">
              <a:rPr lang="en-US" altLang="en-US" smtClean="0"/>
              <a:pPr>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b="1" u="sng" dirty="0" smtClean="0"/>
              <a:t>Facilitator Notes</a:t>
            </a: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Referrals may be given to one of these agencies with whom you have a MOU, or to other agencies/services in the community. </a:t>
            </a:r>
          </a:p>
          <a:p>
            <a:pPr marL="171450" indent="-171450" eaLnBrk="1" hangingPunct="1">
              <a:spcBef>
                <a:spcPct val="0"/>
              </a:spcBef>
              <a:buFont typeface="Arial" panose="020B0604020202020204" pitchFamily="34" charset="0"/>
              <a:buChar char="•"/>
              <a:defRPr/>
            </a:pPr>
            <a:r>
              <a:rPr lang="en-US" altLang="en-US" dirty="0" smtClean="0"/>
              <a:t>Referrals should be provided any time a clinician determines that a client has either medical or social service needs beyond the scope of the clinic’s services. </a:t>
            </a:r>
          </a:p>
          <a:p>
            <a:pPr marL="171450" indent="-171450" eaLnBrk="1" hangingPunct="1">
              <a:spcBef>
                <a:spcPct val="0"/>
              </a:spcBef>
              <a:buFont typeface="Arial" panose="020B0604020202020204" pitchFamily="34" charset="0"/>
              <a:buChar char="•"/>
              <a:defRPr/>
            </a:pPr>
            <a:r>
              <a:rPr lang="en-US" altLang="en-US" dirty="0" smtClean="0"/>
              <a:t>Not all referrals, however, require the same level of support. There are different types of referrals. </a:t>
            </a:r>
          </a:p>
          <a:p>
            <a:pPr marL="171450" indent="-171450" eaLnBrk="1" hangingPunct="1">
              <a:spcBef>
                <a:spcPct val="0"/>
              </a:spcBef>
              <a:buFont typeface="Arial" panose="020B0604020202020204" pitchFamily="34" charset="0"/>
              <a:buChar char="•"/>
              <a:defRPr/>
            </a:pPr>
            <a:r>
              <a:rPr lang="en-US" altLang="en-US" dirty="0" smtClean="0"/>
              <a:t>Referrals can be described as either “cold” or “warm.”</a:t>
            </a:r>
          </a:p>
          <a:p>
            <a:pPr marL="628650" lvl="1" indent="-171450" eaLnBrk="1" hangingPunct="1">
              <a:spcBef>
                <a:spcPct val="0"/>
              </a:spcBef>
              <a:buFont typeface="Arial" panose="020B0604020202020204" pitchFamily="34" charset="0"/>
              <a:buChar char="•"/>
              <a:defRPr/>
            </a:pPr>
            <a:r>
              <a:rPr lang="en-US" altLang="en-US" dirty="0" smtClean="0"/>
              <a:t>A cold referral is providing information to the client about another agency or service. It is the client’s responsibility to contact the other agency.</a:t>
            </a:r>
          </a:p>
          <a:p>
            <a:pPr marL="1085850" lvl="2" indent="-171450" eaLnBrk="1" hangingPunct="1">
              <a:spcBef>
                <a:spcPct val="0"/>
              </a:spcBef>
              <a:buFont typeface="Arial" panose="020B0604020202020204" pitchFamily="34" charset="0"/>
              <a:buChar char="•"/>
              <a:defRPr/>
            </a:pPr>
            <a:r>
              <a:rPr lang="en-US" altLang="en-US" dirty="0" smtClean="0"/>
              <a:t>Example: handing the client a business card or providing the name and phone number of a local resource </a:t>
            </a:r>
          </a:p>
          <a:p>
            <a:pPr marL="628650" lvl="1" indent="-171450" eaLnBrk="1" hangingPunct="1">
              <a:spcBef>
                <a:spcPct val="0"/>
              </a:spcBef>
              <a:buFont typeface="Arial" panose="020B0604020202020204" pitchFamily="34" charset="0"/>
              <a:buChar char="•"/>
              <a:defRPr/>
            </a:pPr>
            <a:r>
              <a:rPr lang="en-US" altLang="en-US" dirty="0" smtClean="0"/>
              <a:t>A warm referral involves contacting another agency or service provider on the client's behalf and following up to determine if appointment was kept.</a:t>
            </a:r>
          </a:p>
          <a:p>
            <a:pPr marL="1085850" lvl="2" indent="-171450" eaLnBrk="1" hangingPunct="1">
              <a:spcBef>
                <a:spcPct val="0"/>
              </a:spcBef>
              <a:buFont typeface="Arial" panose="020B0604020202020204" pitchFamily="34" charset="0"/>
              <a:buChar char="•"/>
              <a:defRPr/>
            </a:pPr>
            <a:r>
              <a:rPr lang="en-US" altLang="en-US" dirty="0" smtClean="0"/>
              <a:t>Example: calling another local service provider and making an appointment for the client </a:t>
            </a:r>
            <a:r>
              <a:rPr lang="en-US" altLang="en-US" i="1" dirty="0" smtClean="0"/>
              <a:t>(Note: This would not be appropriate for abortion services referral within a Title X Program.) </a:t>
            </a:r>
            <a:endParaRPr lang="en-US" altLang="en-US" dirty="0" smtClean="0"/>
          </a:p>
          <a:p>
            <a:pPr eaLnBrk="1" hangingPunct="1">
              <a:spcBef>
                <a:spcPct val="0"/>
              </a:spcBef>
              <a:defRPr/>
            </a:pPr>
            <a:endParaRPr lang="en-US" altLang="en-US" dirty="0" smtClean="0"/>
          </a:p>
          <a:p>
            <a:pPr marL="171450" indent="-171450" eaLnBrk="1" hangingPunct="1">
              <a:spcBef>
                <a:spcPct val="0"/>
              </a:spcBef>
              <a:buFont typeface="Arial" panose="020B0604020202020204" pitchFamily="34" charset="0"/>
              <a:buChar char="•"/>
              <a:defRPr/>
            </a:pPr>
            <a:r>
              <a:rPr lang="en-US" altLang="en-US" u="sng" dirty="0" smtClean="0"/>
              <a:t>Source: </a:t>
            </a:r>
            <a:r>
              <a:rPr lang="en-US" altLang="en-US" dirty="0" smtClean="0"/>
              <a:t/>
            </a:r>
            <a:br>
              <a:rPr lang="en-US" altLang="en-US" dirty="0" smtClean="0"/>
            </a:br>
            <a:r>
              <a:rPr lang="en-US" altLang="en-US" dirty="0" smtClean="0"/>
              <a:t>Clarke S, </a:t>
            </a:r>
            <a:r>
              <a:rPr lang="en-US" altLang="en-US" dirty="0" err="1" smtClean="0"/>
              <a:t>Forell</a:t>
            </a:r>
            <a:r>
              <a:rPr lang="en-US" altLang="en-US" dirty="0" smtClean="0"/>
              <a:t> S. Pathways to justice: the role of non-legal services. </a:t>
            </a:r>
            <a:r>
              <a:rPr lang="en-US" altLang="en-US" i="1" dirty="0" smtClean="0"/>
              <a:t>Law and Justice Foundation of NSW</a:t>
            </a:r>
            <a:r>
              <a:rPr lang="en-US" altLang="en-US" dirty="0" smtClean="0"/>
              <a:t> 2007 June; 1. </a:t>
            </a:r>
            <a:r>
              <a:rPr lang="en-US" altLang="en-US" u="sng" dirty="0" smtClean="0">
                <a:hlinkClick r:id="rId3"/>
              </a:rPr>
              <a:t>http://www.lawfoundation.net.au/ljf/site/articleIDs/B0B818584C14F361CA257306000716A2/$file/pathways_to_justice.pdf</a:t>
            </a:r>
            <a:endParaRPr lang="en-US" altLang="en-US" dirty="0" smtClean="0"/>
          </a:p>
          <a:p>
            <a:pPr eaLnBrk="1" hangingPunct="1">
              <a:spcBef>
                <a:spcPct val="0"/>
              </a:spcBef>
              <a:defRPr/>
            </a:pPr>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32E6E4-B744-4335-B3F6-C55BF97BBC11}" type="slidenum">
              <a:rPr lang="en-US" altLang="en-US" smtClean="0"/>
              <a:pPr>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b="1" u="sng" dirty="0" smtClean="0"/>
              <a:t>Facilitator Notes</a:t>
            </a:r>
            <a:endParaRPr lang="en-US" dirty="0" smtClean="0"/>
          </a:p>
          <a:p>
            <a:pPr marL="171450" indent="-171450" eaLnBrk="1" hangingPunct="1">
              <a:buFont typeface="Arial" panose="020B0604020202020204" pitchFamily="34" charset="0"/>
              <a:buChar char="•"/>
              <a:defRPr/>
            </a:pPr>
            <a:r>
              <a:rPr lang="en-US" dirty="0" smtClean="0"/>
              <a:t>Providing high-quality referrals involves assessing individual clients’ circumstances, identifying potential barriers, and helping them to problem-solve and reduce all barriers, therein increasing their ability to access referral services. </a:t>
            </a:r>
          </a:p>
          <a:p>
            <a:pPr marL="171450" indent="-171450" eaLnBrk="1" hangingPunct="1">
              <a:buFont typeface="Arial" panose="020B0604020202020204" pitchFamily="34" charset="0"/>
              <a:buChar char="•"/>
              <a:defRPr/>
            </a:pPr>
            <a:r>
              <a:rPr lang="en-US" dirty="0" smtClean="0"/>
              <a:t>Without support, clients may receive referral information, but still not access services. </a:t>
            </a:r>
          </a:p>
          <a:p>
            <a:pPr marL="171450" indent="-171450" eaLnBrk="1" hangingPunct="1">
              <a:buFont typeface="Arial" panose="020B0604020202020204" pitchFamily="34" charset="0"/>
              <a:buChar char="•"/>
              <a:defRPr/>
            </a:pPr>
            <a:r>
              <a:rPr lang="en-US" dirty="0" smtClean="0"/>
              <a:t>Some of the many barriers Title X clients may face in accessing services are related to:</a:t>
            </a:r>
          </a:p>
          <a:p>
            <a:pPr marL="628650" lvl="1" indent="-171450" eaLnBrk="1" hangingPunct="1">
              <a:buFont typeface="Arial" panose="020B0604020202020204" pitchFamily="34" charset="0"/>
              <a:buChar char="•"/>
              <a:defRPr/>
            </a:pPr>
            <a:r>
              <a:rPr lang="en-US" dirty="0" smtClean="0"/>
              <a:t>Finances</a:t>
            </a:r>
          </a:p>
          <a:p>
            <a:pPr marL="628650" lvl="1" indent="-171450" eaLnBrk="1" hangingPunct="1">
              <a:buFont typeface="Arial" panose="020B0604020202020204" pitchFamily="34" charset="0"/>
              <a:buChar char="•"/>
              <a:defRPr/>
            </a:pPr>
            <a:r>
              <a:rPr lang="en-US" dirty="0" smtClean="0"/>
              <a:t>Language </a:t>
            </a:r>
          </a:p>
          <a:p>
            <a:pPr marL="628650" lvl="1" indent="-171450" eaLnBrk="1" hangingPunct="1">
              <a:buFont typeface="Arial" panose="020B0604020202020204" pitchFamily="34" charset="0"/>
              <a:buChar char="•"/>
              <a:defRPr/>
            </a:pPr>
            <a:r>
              <a:rPr lang="en-US" dirty="0" smtClean="0"/>
              <a:t>Transportation </a:t>
            </a:r>
          </a:p>
          <a:p>
            <a:pPr marL="628650" lvl="1" indent="-171450" eaLnBrk="1" hangingPunct="1">
              <a:buFont typeface="Arial" panose="020B0604020202020204" pitchFamily="34" charset="0"/>
              <a:buChar char="•"/>
              <a:defRPr/>
            </a:pPr>
            <a:r>
              <a:rPr lang="en-US" dirty="0" smtClean="0"/>
              <a:t>Lack of child care</a:t>
            </a:r>
          </a:p>
          <a:p>
            <a:pPr marL="628650" lvl="1" indent="-171450" eaLnBrk="1" hangingPunct="1">
              <a:buFont typeface="Arial" panose="020B0604020202020204" pitchFamily="34" charset="0"/>
              <a:buChar char="•"/>
              <a:defRPr/>
            </a:pPr>
            <a:r>
              <a:rPr lang="en-US" dirty="0" smtClean="0"/>
              <a:t>Age-based consent issues</a:t>
            </a:r>
          </a:p>
          <a:p>
            <a:pPr marL="628650" lvl="1" indent="-171450" eaLnBrk="1" hangingPunct="1">
              <a:buFont typeface="Arial" panose="020B0604020202020204" pitchFamily="34" charset="0"/>
              <a:buChar char="•"/>
              <a:defRPr/>
            </a:pPr>
            <a:r>
              <a:rPr lang="en-US" dirty="0" smtClean="0"/>
              <a:t>Legal and policy </a:t>
            </a:r>
          </a:p>
          <a:p>
            <a:pPr marL="628650" lvl="1" indent="-171450" eaLnBrk="1" hangingPunct="1">
              <a:buFont typeface="Arial" panose="020B0604020202020204" pitchFamily="34" charset="0"/>
              <a:buChar char="•"/>
              <a:defRPr/>
            </a:pPr>
            <a:r>
              <a:rPr lang="en-US" dirty="0" smtClean="0"/>
              <a:t>Fear of a lack of privacy</a:t>
            </a:r>
          </a:p>
          <a:p>
            <a:pPr marL="628650" lvl="1" indent="-171450" eaLnBrk="1" hangingPunct="1">
              <a:buFont typeface="Arial" panose="020B0604020202020204" pitchFamily="34" charset="0"/>
              <a:buChar char="•"/>
              <a:defRPr/>
            </a:pPr>
            <a:r>
              <a:rPr lang="en-US" dirty="0" smtClean="0"/>
              <a:t>Fear of judgement</a:t>
            </a:r>
          </a:p>
          <a:p>
            <a:pPr marL="628650" lvl="1" indent="-171450" eaLnBrk="1" hangingPunct="1">
              <a:buFont typeface="Arial" panose="020B0604020202020204" pitchFamily="34" charset="0"/>
              <a:buChar char="•"/>
              <a:defRPr/>
            </a:pPr>
            <a:r>
              <a:rPr lang="en-US" dirty="0" smtClean="0"/>
              <a:t>Fear of scorn, intimidation, coercion, or threats</a:t>
            </a:r>
          </a:p>
          <a:p>
            <a:pPr marL="628650" lvl="1" indent="-171450" eaLnBrk="1" hangingPunct="1">
              <a:buFont typeface="Arial" panose="020B0604020202020204" pitchFamily="34" charset="0"/>
              <a:buChar char="•"/>
              <a:defRPr/>
            </a:pPr>
            <a:r>
              <a:rPr lang="en-US" dirty="0" smtClean="0"/>
              <a:t>Fear of disclosing immigration status</a:t>
            </a:r>
          </a:p>
          <a:p>
            <a:pPr marL="171450" indent="-171450" eaLnBrk="1" hangingPunct="1">
              <a:buFont typeface="Arial" panose="020B0604020202020204" pitchFamily="34" charset="0"/>
              <a:buChar char="•"/>
              <a:defRPr/>
            </a:pP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F60AEB-0B93-402E-83FF-DA27EE353B43}" type="slidenum">
              <a:rPr lang="en-US" altLang="en-US" smtClean="0"/>
              <a:pPr>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t" hangingPunct="1">
              <a:buFont typeface="Arial" panose="020B0604020202020204" pitchFamily="34" charset="0"/>
              <a:buNone/>
              <a:defRPr/>
            </a:pPr>
            <a:r>
              <a:rPr lang="en-US" altLang="en-US" b="1" u="sng" dirty="0" smtClean="0"/>
              <a:t>Facilitator Notes</a:t>
            </a:r>
          </a:p>
          <a:p>
            <a:pPr marL="171450" indent="-171450" eaLnBrk="1" fontAlgn="t" hangingPunct="1">
              <a:buFont typeface="Arial" panose="020B0604020202020204" pitchFamily="34" charset="0"/>
              <a:buChar char="•"/>
              <a:defRPr/>
            </a:pPr>
            <a:r>
              <a:rPr lang="en-US" altLang="en-US" dirty="0" smtClean="0"/>
              <a:t>It’s important to train staff on the need for and skills related to providing effective referrals and helping clients to overcome potential barriers.</a:t>
            </a:r>
          </a:p>
          <a:p>
            <a:pPr marL="171450" indent="-171450" eaLnBrk="1" fontAlgn="t" hangingPunct="1">
              <a:buFont typeface="Arial" panose="020B0604020202020204" pitchFamily="34" charset="0"/>
              <a:buChar char="•"/>
              <a:defRPr/>
            </a:pPr>
            <a:r>
              <a:rPr lang="en-US" altLang="en-US" dirty="0" smtClean="0"/>
              <a:t>Provide staff an opportunity to practice key skills such as how to:</a:t>
            </a:r>
          </a:p>
          <a:p>
            <a:pPr marL="628650" lvl="1" indent="-171450" eaLnBrk="1" hangingPunct="1">
              <a:buFont typeface="Arial" panose="020B0604020202020204" pitchFamily="34" charset="0"/>
              <a:buChar char="•"/>
              <a:defRPr/>
            </a:pPr>
            <a:r>
              <a:rPr lang="en-US" altLang="en-US" dirty="0" smtClean="0"/>
              <a:t>Identify referral needs</a:t>
            </a:r>
          </a:p>
          <a:p>
            <a:pPr marL="628650" lvl="1" indent="-171450" eaLnBrk="1" hangingPunct="1">
              <a:buFont typeface="Arial" panose="020B0604020202020204" pitchFamily="34" charset="0"/>
              <a:buChar char="•"/>
              <a:defRPr/>
            </a:pPr>
            <a:r>
              <a:rPr lang="en-US" altLang="en-US" dirty="0" smtClean="0"/>
              <a:t>Speak directly to the referral provider (as appropriate)</a:t>
            </a:r>
          </a:p>
          <a:p>
            <a:pPr marL="628650" lvl="1" indent="-171450" eaLnBrk="1" hangingPunct="1">
              <a:buFont typeface="Arial" panose="020B0604020202020204" pitchFamily="34" charset="0"/>
              <a:buChar char="•"/>
              <a:defRPr/>
            </a:pPr>
            <a:r>
              <a:rPr lang="en-US" altLang="en-US" dirty="0" smtClean="0"/>
              <a:t>Provide a verbal and/or written handoff (with the person's consent) </a:t>
            </a:r>
          </a:p>
          <a:p>
            <a:pPr marL="628650" lvl="1" indent="-171450" eaLnBrk="1" hangingPunct="1">
              <a:buFont typeface="Arial" panose="020B0604020202020204" pitchFamily="34" charset="0"/>
              <a:buChar char="•"/>
              <a:defRPr/>
            </a:pPr>
            <a:r>
              <a:rPr lang="en-US" altLang="en-US" dirty="0" smtClean="0"/>
              <a:t>Manage difficult situations</a:t>
            </a:r>
          </a:p>
          <a:p>
            <a:pPr marL="628650" lvl="1" indent="-171450" eaLnBrk="1" hangingPunct="1">
              <a:buFont typeface="Arial" panose="020B0604020202020204" pitchFamily="34" charset="0"/>
              <a:buChar char="•"/>
              <a:defRPr/>
            </a:pPr>
            <a:r>
              <a:rPr lang="en-US" altLang="en-US" dirty="0" smtClean="0"/>
              <a:t>Follow up with the client about the referral</a:t>
            </a:r>
          </a:p>
          <a:p>
            <a:pPr eaLnBrk="1" fontAlgn="t" hangingPunct="1">
              <a:defRPr/>
            </a:pPr>
            <a:r>
              <a:rPr lang="en-US" altLang="en-US" dirty="0" smtClean="0"/>
              <a:t/>
            </a:r>
            <a:br>
              <a:rPr lang="en-US" altLang="en-US" dirty="0" smtClean="0"/>
            </a:br>
            <a:endParaRPr lang="en-US" altLang="en-US" dirty="0" smtClean="0"/>
          </a:p>
          <a:p>
            <a:pPr eaLnBrk="1" hangingPunct="1">
              <a:defRPr/>
            </a:pPr>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4DB438-9D46-4DFE-AF1B-CA1E0B73F9E1}" type="slidenum">
              <a:rPr lang="en-US" altLang="en-US" smtClean="0"/>
              <a:pPr>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altLang="en-US" b="1" u="sng" dirty="0" smtClean="0"/>
              <a:t>Facilitator Notes</a:t>
            </a:r>
            <a:endParaRPr lang="en-US" altLang="en-US" dirty="0" smtClean="0"/>
          </a:p>
          <a:p>
            <a:pPr eaLnBrk="1" hangingPunct="1">
              <a:defRPr/>
            </a:pPr>
            <a:r>
              <a:rPr lang="en-US" altLang="en-US" dirty="0" smtClean="0"/>
              <a:t>Ensure that referrals and associated processes are well-documented, and periodically assess how these processes are working. Make adjustments accordingly.</a:t>
            </a:r>
          </a:p>
          <a:p>
            <a:pPr eaLnBrk="1" hangingPunct="1">
              <a:defRPr/>
            </a:pPr>
            <a:endParaRPr lang="en-US" altLang="en-US" dirty="0" smtClean="0"/>
          </a:p>
          <a:p>
            <a:pPr marL="171450" indent="-171450" eaLnBrk="1" fontAlgn="t" hangingPunct="1">
              <a:buFont typeface="Arial" panose="020B0604020202020204" pitchFamily="34" charset="0"/>
              <a:buChar char="•"/>
              <a:defRPr/>
            </a:pPr>
            <a:r>
              <a:rPr lang="en-US" altLang="en-US" dirty="0" smtClean="0"/>
              <a:t>Designate staff roles to provide referrals, along with a process for communicating that referrals have been made.</a:t>
            </a:r>
          </a:p>
          <a:p>
            <a:pPr marL="171450" indent="-171450" eaLnBrk="1" fontAlgn="t" hangingPunct="1">
              <a:buFont typeface="Arial" panose="020B0604020202020204" pitchFamily="34" charset="0"/>
              <a:buChar char="•"/>
              <a:defRPr/>
            </a:pPr>
            <a:r>
              <a:rPr lang="en-US" altLang="en-US" dirty="0" smtClean="0"/>
              <a:t>Use a standard protocol and consistent  documentation for referrals in the medical record. The reason for referral, informed consent of the client, and any correspondence with the referral provider/organization should be included.</a:t>
            </a:r>
          </a:p>
          <a:p>
            <a:pPr marL="171450" indent="-171450" eaLnBrk="1" fontAlgn="t" hangingPunct="1">
              <a:buFont typeface="Arial" panose="020B0604020202020204" pitchFamily="34" charset="0"/>
              <a:buChar char="•"/>
              <a:defRPr/>
            </a:pPr>
            <a:r>
              <a:rPr lang="en-US" altLang="en-US" dirty="0" smtClean="0"/>
              <a:t>Develop shared referral tools and processes for services that you regularly refer to (and those that regularly refer to you).</a:t>
            </a:r>
          </a:p>
          <a:p>
            <a:pPr eaLnBrk="1" hangingPunct="1">
              <a:defRPr/>
            </a:pPr>
            <a:endParaRPr lang="en-US" altLang="en-US" dirty="0" smtClean="0"/>
          </a:p>
          <a:p>
            <a:pPr eaLnBrk="1" hangingPunct="1">
              <a:defRPr/>
            </a:pPr>
            <a:r>
              <a:rPr lang="en-US" altLang="en-US" dirty="0" smtClean="0"/>
              <a:t/>
            </a:r>
            <a:br>
              <a:rPr lang="en-US" altLang="en-US" dirty="0" smtClean="0"/>
            </a:br>
            <a:endParaRPr lang="en-US" alt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4E79AF-1F71-4DC6-916C-62861F349E94}" type="slidenum">
              <a:rPr lang="en-US" altLang="en-US" smtClean="0"/>
              <a:pPr>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altLang="en-US" b="1" u="sng" dirty="0" smtClean="0"/>
              <a:t>Facilitator Notes</a:t>
            </a:r>
          </a:p>
          <a:p>
            <a:pPr marL="171450" indent="-171450" eaLnBrk="1" hangingPunct="1">
              <a:buFont typeface="Arial" panose="020B0604020202020204" pitchFamily="34" charset="0"/>
              <a:buChar char="•"/>
              <a:defRPr/>
            </a:pPr>
            <a:r>
              <a:rPr lang="en-US" altLang="en-US" dirty="0" smtClean="0"/>
              <a:t>Develop shared referral tools and processes for services that you regularly refer to (and those that regularly refer to you). Take a look at this sample referral form.</a:t>
            </a:r>
          </a:p>
          <a:p>
            <a:pPr eaLnBrk="1" hangingPunct="1">
              <a:defRPr/>
            </a:pPr>
            <a:endParaRPr lang="en-US" altLang="en-US" dirty="0" smtClean="0"/>
          </a:p>
          <a:p>
            <a:pPr eaLnBrk="1" hangingPunct="1">
              <a:defRPr/>
            </a:pPr>
            <a:r>
              <a:rPr lang="en-US" altLang="en-US" b="1" u="sng" dirty="0" smtClean="0"/>
              <a:t>Discuss</a:t>
            </a:r>
          </a:p>
          <a:p>
            <a:pPr marL="171450" indent="-171450" eaLnBrk="1" hangingPunct="1">
              <a:buFont typeface="Arial" panose="020B0604020202020204" pitchFamily="34" charset="0"/>
              <a:buChar char="•"/>
              <a:defRPr/>
            </a:pPr>
            <a:r>
              <a:rPr lang="en-US" altLang="en-US" dirty="0" smtClean="0"/>
              <a:t>What are we trying to accomplish? What is our goal?</a:t>
            </a:r>
          </a:p>
          <a:p>
            <a:pPr marL="171450" indent="-171450" eaLnBrk="1" hangingPunct="1">
              <a:buFont typeface="Arial" panose="020B0604020202020204" pitchFamily="34" charset="0"/>
              <a:buChar char="•"/>
              <a:defRPr/>
            </a:pPr>
            <a:r>
              <a:rPr lang="en-US" altLang="en-US" dirty="0" smtClean="0"/>
              <a:t>How will we know (i.e., measure) that a change is an improvement? </a:t>
            </a:r>
          </a:p>
          <a:p>
            <a:pPr eaLnBrk="1" hangingPunct="1">
              <a:buFont typeface="Arial" panose="020B0604020202020204" pitchFamily="34" charset="0"/>
              <a:buNone/>
              <a:defRPr/>
            </a:pPr>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942A56-E057-4765-A8C5-C6B52BC56AA6}" type="slidenum">
              <a:rPr lang="en-US" altLang="en-US" smtClean="0"/>
              <a:pPr>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b="1" u="sng" dirty="0" smtClean="0"/>
              <a:t>Facilitator Notes</a:t>
            </a:r>
          </a:p>
          <a:p>
            <a:pPr marL="171450" indent="-171450">
              <a:buFont typeface="Arial" panose="020B0604020202020204" pitchFamily="34" charset="0"/>
              <a:buChar char="•"/>
              <a:defRPr/>
            </a:pPr>
            <a:r>
              <a:rPr lang="en-US" dirty="0" smtClean="0"/>
              <a:t>Close the loop on communication. Not all referrals are the same, but for those with high levels of urgency and priority, it is imperative to establish a plan for follow up to determine if the appointment was kept. </a:t>
            </a:r>
          </a:p>
          <a:p>
            <a:pPr marL="171450" indent="-171450">
              <a:buFont typeface="Arial" panose="020B0604020202020204" pitchFamily="34" charset="0"/>
              <a:buChar char="•"/>
              <a:defRPr/>
            </a:pPr>
            <a:r>
              <a:rPr lang="en-US" dirty="0" smtClean="0"/>
              <a:t>Determine preferred and acceptable methods of communication. </a:t>
            </a:r>
          </a:p>
          <a:p>
            <a:pPr marL="171450" indent="-171450">
              <a:buFont typeface="Arial" panose="020B0604020202020204" pitchFamily="34" charset="0"/>
              <a:buChar char="•"/>
              <a:defRPr/>
            </a:pPr>
            <a:r>
              <a:rPr lang="en-US" dirty="0" smtClean="0"/>
              <a:t>Set clear expectations at the time of referral.</a:t>
            </a:r>
          </a:p>
          <a:p>
            <a:pPr marL="171450" indent="-171450">
              <a:buFont typeface="Arial" panose="020B0604020202020204" pitchFamily="34" charset="0"/>
              <a:buChar char="•"/>
              <a:defRPr/>
            </a:pPr>
            <a:r>
              <a:rPr lang="en-US" dirty="0" smtClean="0"/>
              <a:t>For provider communication, ensure confidentiality with signed consent forms.</a:t>
            </a:r>
          </a:p>
          <a:p>
            <a:pPr marL="171450" indent="-171450">
              <a:buFont typeface="Arial" panose="020B0604020202020204" pitchFamily="34" charset="0"/>
              <a:buChar char="•"/>
              <a:defRPr/>
            </a:pPr>
            <a:r>
              <a:rPr lang="en-US" dirty="0" smtClean="0"/>
              <a:t>Consider setting defined urgency criteria for different types of referral to ensure adequate follow up.</a:t>
            </a:r>
          </a:p>
          <a:p>
            <a:pPr>
              <a:defRPr/>
            </a:pPr>
            <a:endParaRPr 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9DFC92-0BCB-4B52-B5B0-055966A40251}" type="slidenum">
              <a:rPr lang="en-US" altLang="en-US" smtClean="0"/>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b="1" u="sng" dirty="0" smtClean="0"/>
              <a:t>Facilitator Notes</a:t>
            </a:r>
          </a:p>
          <a:p>
            <a:pPr marL="171450" indent="-171450">
              <a:buFont typeface="Arial" panose="020B0604020202020204" pitchFamily="34" charset="0"/>
              <a:buChar char="•"/>
              <a:defRPr/>
            </a:pPr>
            <a:r>
              <a:rPr lang="en-US" dirty="0" smtClean="0"/>
              <a:t>Track referrals to ensure adequate management. </a:t>
            </a:r>
          </a:p>
          <a:p>
            <a:pPr marL="171450" indent="-171450">
              <a:buFont typeface="Arial" panose="020B0604020202020204" pitchFamily="34" charset="0"/>
              <a:buChar char="•"/>
              <a:defRPr/>
            </a:pPr>
            <a:r>
              <a:rPr lang="en-US" dirty="0" smtClean="0"/>
              <a:t>This can be done by using “dummy codes” and downloading a report from your EHR,</a:t>
            </a:r>
            <a:r>
              <a:rPr lang="en-US" baseline="0" dirty="0" smtClean="0"/>
              <a:t> t</a:t>
            </a:r>
            <a:r>
              <a:rPr lang="en-US" dirty="0" smtClean="0"/>
              <a:t>hrough use of referral management software,</a:t>
            </a:r>
            <a:r>
              <a:rPr lang="en-US" baseline="0" dirty="0" smtClean="0"/>
              <a:t> or by</a:t>
            </a:r>
            <a:r>
              <a:rPr lang="en-US" dirty="0" smtClean="0"/>
              <a:t> keeping a tally by manually entering on a grid that tracks required follow up for priority referrals.  </a:t>
            </a:r>
          </a:p>
          <a:p>
            <a:pPr marL="171450" indent="-171450">
              <a:buFont typeface="Arial" panose="020B0604020202020204" pitchFamily="34" charset="0"/>
              <a:buChar char="•"/>
              <a:defRPr/>
            </a:pPr>
            <a:r>
              <a:rPr lang="en-US" dirty="0" smtClean="0"/>
              <a:t>Be sure to respect client confidentiality in all referral management. </a:t>
            </a:r>
            <a:endParaRPr 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09061B7-A518-423F-8A9D-1A913CBC3445}" type="slidenum">
              <a:rPr lang="en-US" altLang="en-US" smtClean="0"/>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b="1" u="sng" dirty="0" smtClean="0"/>
              <a:t>Facilitator Notes</a:t>
            </a:r>
            <a:endParaRPr lang="en-US" dirty="0" smtClean="0"/>
          </a:p>
          <a:p>
            <a:pPr marL="171450" indent="-171450" eaLnBrk="1" hangingPunct="1">
              <a:buFont typeface="Arial" panose="020B0604020202020204" pitchFamily="34" charset="0"/>
              <a:buChar char="•"/>
              <a:defRPr/>
            </a:pPr>
            <a:r>
              <a:rPr lang="en-US" dirty="0" smtClean="0"/>
              <a:t>Apply principles of quality improvement to the referral process. </a:t>
            </a:r>
          </a:p>
          <a:p>
            <a:pPr marL="171450" indent="-171450" eaLnBrk="1" hangingPunct="1">
              <a:buFont typeface="Arial" panose="020B0604020202020204" pitchFamily="34" charset="0"/>
              <a:buChar char="•"/>
              <a:defRPr/>
            </a:pPr>
            <a:r>
              <a:rPr lang="en-US" dirty="0" smtClean="0"/>
              <a:t>As we discussed under the “document and develop systems support” slide, there are systems you want to have in place; they will support all your quality improvements efforts. </a:t>
            </a:r>
          </a:p>
          <a:p>
            <a:pPr marL="171450" indent="-171450" eaLnBrk="1" hangingPunct="1">
              <a:buFont typeface="Arial" panose="020B0604020202020204" pitchFamily="34" charset="0"/>
              <a:buChar char="•"/>
              <a:defRPr/>
            </a:pPr>
            <a:r>
              <a:rPr lang="en-US" dirty="0" smtClean="0"/>
              <a:t>Verify referral information (contact information, hours, location) on an annual basis to ensure that it is current.</a:t>
            </a:r>
          </a:p>
          <a:p>
            <a:pPr marL="171450" indent="-171450" eaLnBrk="1" hangingPunct="1">
              <a:buFont typeface="Arial" panose="020B0604020202020204" pitchFamily="34" charset="0"/>
              <a:buChar char="•"/>
              <a:defRPr/>
            </a:pPr>
            <a:r>
              <a:rPr lang="en-US" dirty="0" smtClean="0"/>
              <a:t>Clients are not obligated to follow up with referral recommendations. If a referral is not completed, talk to the client during the next visit to find out why, and document the response.</a:t>
            </a:r>
          </a:p>
          <a:p>
            <a:pPr marL="171450" indent="-171450" eaLnBrk="1" hangingPunct="1">
              <a:buFont typeface="Arial" panose="020B0604020202020204" pitchFamily="34" charset="0"/>
              <a:buChar char="•"/>
              <a:defRPr/>
            </a:pPr>
            <a:r>
              <a:rPr lang="en-US" dirty="0" smtClean="0"/>
              <a:t>Periodically assess the effectiveness of referral services. Ask clients about their referral experience, and ask the partner agencies about their experience giving and receiving your client referrals.</a:t>
            </a:r>
          </a:p>
          <a:p>
            <a:pPr marL="171450" indent="-171450" eaLnBrk="1" hangingPunct="1">
              <a:buFont typeface="Arial" panose="020B0604020202020204" pitchFamily="34" charset="0"/>
              <a:buChar char="•"/>
              <a:defRPr/>
            </a:pPr>
            <a:r>
              <a:rPr lang="en-US" dirty="0" smtClean="0"/>
              <a:t>Use principles of quality improvement to make changes to the referral process as necessary.</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08B93B-E0C1-4802-B0EA-8995547561B0}" type="slidenum">
              <a:rPr lang="en-US" altLang="en-US" smtClean="0"/>
              <a:pPr>
                <a:spcBef>
                  <a:spcPct val="0"/>
                </a:spcBef>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b="1" u="sng" dirty="0" smtClean="0"/>
              <a:t>Facilitator Notes</a:t>
            </a:r>
            <a:endParaRPr lang="en-US" dirty="0" smtClean="0"/>
          </a:p>
          <a:p>
            <a:pPr marL="171450" indent="-171450" eaLnBrk="1" hangingPunct="1">
              <a:buFont typeface="Arial" panose="020B0604020202020204" pitchFamily="34" charset="0"/>
              <a:buChar char="•"/>
              <a:defRPr/>
            </a:pPr>
            <a:r>
              <a:rPr lang="en-US" dirty="0" smtClean="0"/>
              <a:t>The “STAR Model” is a referral approach that helps service providers to make high-quality referrals. The STAR Model encourages staff to provide referrals that are: </a:t>
            </a:r>
          </a:p>
          <a:p>
            <a:pPr marL="628650" lvl="1" indent="-171450" eaLnBrk="1" hangingPunct="1">
              <a:buFont typeface="Arial" panose="020B0604020202020204" pitchFamily="34" charset="0"/>
              <a:buChar char="•"/>
              <a:defRPr/>
            </a:pPr>
            <a:r>
              <a:rPr lang="en-US" b="1" dirty="0" smtClean="0"/>
              <a:t>Supportive</a:t>
            </a:r>
            <a:r>
              <a:rPr lang="en-US" dirty="0" smtClean="0"/>
              <a:t>:</a:t>
            </a:r>
            <a:r>
              <a:rPr lang="en-US" b="1" dirty="0" smtClean="0"/>
              <a:t> </a:t>
            </a:r>
            <a:r>
              <a:rPr lang="en-US" dirty="0" smtClean="0"/>
              <a:t>Do you know your role with your client and are you supporting them through provision of referrals to meet their other health care or community resource needs? </a:t>
            </a:r>
          </a:p>
          <a:p>
            <a:pPr marL="628650" lvl="1" indent="-171450" eaLnBrk="1" hangingPunct="1">
              <a:buFont typeface="Arial" panose="020B0604020202020204" pitchFamily="34" charset="0"/>
              <a:buChar char="•"/>
              <a:defRPr/>
            </a:pPr>
            <a:r>
              <a:rPr lang="en-US" b="1" dirty="0" smtClean="0"/>
              <a:t>Thorough: </a:t>
            </a:r>
            <a:r>
              <a:rPr lang="en-US" dirty="0" smtClean="0"/>
              <a:t>Do you have the knowledge you need and have you passed on what you can about those services to your client? </a:t>
            </a:r>
          </a:p>
          <a:p>
            <a:pPr marL="628650" lvl="1" indent="-171450" eaLnBrk="1" hangingPunct="1">
              <a:buFont typeface="Arial" panose="020B0604020202020204" pitchFamily="34" charset="0"/>
              <a:buChar char="•"/>
              <a:defRPr/>
            </a:pPr>
            <a:r>
              <a:rPr lang="en-US" b="1" dirty="0" smtClean="0"/>
              <a:t>Active</a:t>
            </a:r>
            <a:r>
              <a:rPr lang="en-US" dirty="0" smtClean="0"/>
              <a:t>: Have you helped your client locate and schedule, as indicated, the care she/he needs? Have you assessed your clients’ needs for supportive resources (e.g., language translation, culturally/linguistically appropriate services, child care, transportation) to help them utilize the services they are seeking? </a:t>
            </a:r>
          </a:p>
          <a:p>
            <a:pPr marL="628650" lvl="1" indent="-171450" eaLnBrk="1" hangingPunct="1">
              <a:buFont typeface="Arial" panose="020B0604020202020204" pitchFamily="34" charset="0"/>
              <a:buChar char="•"/>
              <a:defRPr/>
            </a:pPr>
            <a:r>
              <a:rPr lang="en-US" b="1" dirty="0" smtClean="0"/>
              <a:t>Referral quality</a:t>
            </a:r>
            <a:r>
              <a:rPr lang="en-US" dirty="0" smtClean="0"/>
              <a:t>: Do you continuously learn from, and update, information in your referral information systems to ensure high-quality referrals? If appropriate, can you check with your client about the referral at a later date? </a:t>
            </a:r>
          </a:p>
          <a:p>
            <a:pPr lvl="1" eaLnBrk="1" hangingPunct="1">
              <a:buFont typeface="Arial" panose="020B0604020202020204" pitchFamily="34" charset="0"/>
              <a:buNone/>
              <a:defRPr/>
            </a:pPr>
            <a:endParaRPr lang="en-US" dirty="0" smtClean="0"/>
          </a:p>
          <a:p>
            <a:pPr eaLnBrk="1" hangingPunct="1">
              <a:defRPr/>
            </a:pPr>
            <a:r>
              <a:rPr lang="en-US" b="1" u="sng" dirty="0" smtClean="0"/>
              <a:t>Source </a:t>
            </a:r>
          </a:p>
          <a:p>
            <a:pPr eaLnBrk="1" hangingPunct="1">
              <a:defRPr/>
            </a:pPr>
            <a:r>
              <a:rPr lang="en-US" dirty="0" smtClean="0"/>
              <a:t>Zurek M, O’Donnell J, Hart R, </a:t>
            </a:r>
            <a:r>
              <a:rPr lang="en-US" dirty="0" err="1" smtClean="0"/>
              <a:t>Rogow</a:t>
            </a:r>
            <a:r>
              <a:rPr lang="en-US" dirty="0" smtClean="0"/>
              <a:t> D. https://www.contraceptionjournal.org/article/S0010-7824(14)00701-X/fulltext</a:t>
            </a:r>
          </a:p>
          <a:p>
            <a:pPr eaLnBrk="1" hangingPunct="1">
              <a:defRPr/>
            </a:pPr>
            <a:r>
              <a:rPr lang="en-US" dirty="0" smtClean="0"/>
              <a:t/>
            </a:r>
            <a:br>
              <a:rPr lang="en-US" dirty="0" smtClean="0"/>
            </a:br>
            <a:endParaRPr 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F1C0DD-5092-486A-9760-A3B5E2AA8C8F}" type="slidenum">
              <a:rPr lang="en-US" altLang="en-US" smtClean="0"/>
              <a:pPr>
                <a:spcBef>
                  <a:spcPct val="0"/>
                </a:spcBef>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u="sng" dirty="0" smtClean="0"/>
              <a:t>Facilitator Notes</a:t>
            </a:r>
            <a:endParaRPr lang="en-US" dirty="0" smtClean="0"/>
          </a:p>
          <a:p>
            <a:pPr marL="171450" indent="-171450" eaLnBrk="1" hangingPunct="1">
              <a:spcBef>
                <a:spcPct val="0"/>
              </a:spcBef>
              <a:buFont typeface="Arial" panose="020B0604020202020204" pitchFamily="34" charset="0"/>
              <a:buChar char="•"/>
              <a:defRPr/>
            </a:pPr>
            <a:r>
              <a:rPr lang="en-US" altLang="en-US" dirty="0" smtClean="0"/>
              <a:t>This session will share some strategies and resources Title X grantees can use to provide (or engage in oversight of) their sub-recipients to provide referrals. </a:t>
            </a:r>
          </a:p>
          <a:p>
            <a:pPr marL="171450" indent="-171450" eaLnBrk="1" hangingPunct="1">
              <a:spcBef>
                <a:spcPct val="0"/>
              </a:spcBef>
              <a:buFont typeface="Arial" panose="020B0604020202020204" pitchFamily="34" charset="0"/>
              <a:buChar char="•"/>
              <a:defRPr/>
            </a:pPr>
            <a:r>
              <a:rPr lang="en-US" altLang="en-US" dirty="0" smtClean="0"/>
              <a:t>By the end of this session, participants will be able to:</a:t>
            </a:r>
          </a:p>
          <a:p>
            <a:pPr marL="628650" lvl="1" indent="-171450" eaLnBrk="1" hangingPunct="1">
              <a:spcBef>
                <a:spcPct val="0"/>
              </a:spcBef>
              <a:buFont typeface="Arial" panose="020B0604020202020204" pitchFamily="34" charset="0"/>
              <a:buChar char="•"/>
              <a:defRPr/>
            </a:pPr>
            <a:r>
              <a:rPr lang="en-US" altLang="en-US" dirty="0" smtClean="0"/>
              <a:t>Describe the Title X Program Requirements related to providing referrals</a:t>
            </a:r>
          </a:p>
          <a:p>
            <a:pPr marL="628650" lvl="1" indent="-171450" eaLnBrk="1" hangingPunct="1">
              <a:spcBef>
                <a:spcPct val="0"/>
              </a:spcBef>
              <a:buFont typeface="Arial" panose="020B0604020202020204" pitchFamily="34" charset="0"/>
              <a:buChar char="•"/>
              <a:defRPr/>
            </a:pPr>
            <a:r>
              <a:rPr lang="en-US" altLang="en-US" dirty="0" smtClean="0"/>
              <a:t>Explain at least two reasons providing effective referrals is critical to quality care</a:t>
            </a:r>
          </a:p>
          <a:p>
            <a:pPr marL="628650" lvl="1" indent="-171450" eaLnBrk="1" hangingPunct="1">
              <a:spcBef>
                <a:spcPct val="0"/>
              </a:spcBef>
              <a:buFont typeface="Arial" panose="020B0604020202020204" pitchFamily="34" charset="0"/>
              <a:buChar char="•"/>
              <a:defRPr/>
            </a:pPr>
            <a:r>
              <a:rPr lang="en-US" altLang="en-US" dirty="0" smtClean="0"/>
              <a:t>List at least three strategies for creating systems to provide consistent, high-quality referrals</a:t>
            </a:r>
          </a:p>
          <a:p>
            <a:pPr eaLnBrk="1" hangingPunct="1">
              <a:spcBef>
                <a:spcPct val="0"/>
              </a:spcBef>
              <a:defRPr/>
            </a:pPr>
            <a:endParaRPr lang="en-US" altLang="en-US" dirty="0" smtClean="0"/>
          </a:p>
          <a:p>
            <a:pPr eaLnBrk="1" hangingPunct="1">
              <a:spcBef>
                <a:spcPct val="0"/>
              </a:spcBef>
              <a:defRPr/>
            </a:pP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432142-8540-4356-85F5-6F770B65E8A4}" type="slidenum">
              <a:rPr lang="en-US" altLang="en-US" smtClean="0"/>
              <a:pPr>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b="1" u="sng" dirty="0" smtClean="0"/>
              <a:t>Facilitator Notes</a:t>
            </a:r>
          </a:p>
          <a:p>
            <a:pPr marL="171450" indent="-171450" eaLnBrk="1" hangingPunct="1">
              <a:buFont typeface="Arial" panose="020B0604020202020204" pitchFamily="34" charset="0"/>
              <a:buChar char="•"/>
              <a:defRPr/>
            </a:pPr>
            <a:r>
              <a:rPr lang="en-US" dirty="0" smtClean="0"/>
              <a:t>The STAR Model: Referral Quality Staff Observation Activity is a training activity designed to build the confidence and comfort of staff providing referrals. It also provides an opportunity to improve the quality of referrals through peer feedback.</a:t>
            </a:r>
          </a:p>
          <a:p>
            <a:pPr marL="171450" indent="-171450" eaLnBrk="1" hangingPunct="1">
              <a:buFont typeface="Arial" panose="020B0604020202020204" pitchFamily="34" charset="0"/>
              <a:buChar char="•"/>
              <a:defRPr/>
            </a:pPr>
            <a:endParaRPr lang="en-US" dirty="0" smtClean="0"/>
          </a:p>
          <a:p>
            <a:pPr eaLnBrk="1" hangingPunct="1">
              <a:defRPr/>
            </a:pPr>
            <a:r>
              <a:rPr lang="en-US" b="1" u="sng" dirty="0" smtClean="0"/>
              <a:t>Activity </a:t>
            </a:r>
          </a:p>
          <a:p>
            <a:pPr marL="171450" indent="-171450" eaLnBrk="1" hangingPunct="1">
              <a:buFont typeface="Arial" panose="020B0604020202020204" pitchFamily="34" charset="0"/>
              <a:buChar char="•"/>
              <a:defRPr/>
            </a:pPr>
            <a:r>
              <a:rPr lang="en-US" dirty="0" smtClean="0"/>
              <a:t>Participants pair off. </a:t>
            </a:r>
          </a:p>
          <a:p>
            <a:pPr marL="171450" indent="-171450" eaLnBrk="1" hangingPunct="1">
              <a:buFont typeface="Arial" panose="020B0604020202020204" pitchFamily="34" charset="0"/>
              <a:buChar char="•"/>
              <a:defRPr/>
            </a:pPr>
            <a:r>
              <a:rPr lang="en-US" dirty="0" smtClean="0"/>
              <a:t>Use Handout 1 as a reminder of the STAR components.</a:t>
            </a:r>
          </a:p>
          <a:p>
            <a:pPr marL="171450" indent="-171450" eaLnBrk="1" hangingPunct="1">
              <a:buFont typeface="Arial" panose="020B0604020202020204" pitchFamily="34" charset="0"/>
              <a:buChar char="•"/>
              <a:defRPr/>
            </a:pPr>
            <a:r>
              <a:rPr lang="en-US" dirty="0" smtClean="0"/>
              <a:t>Use Handout 2 to select and act out one or more scenarios. One participant plays the role of the client, one plays the referral-maker, and other participants are observers/mentors. </a:t>
            </a:r>
          </a:p>
          <a:p>
            <a:pPr marL="171450" indent="-171450" eaLnBrk="1" hangingPunct="1">
              <a:buFont typeface="Arial" panose="020B0604020202020204" pitchFamily="34" charset="0"/>
              <a:buChar char="•"/>
              <a:defRPr/>
            </a:pPr>
            <a:r>
              <a:rPr lang="en-US" dirty="0" smtClean="0"/>
              <a:t>Role-play; ask partners to give each other feedback. </a:t>
            </a:r>
          </a:p>
          <a:p>
            <a:pPr eaLnBrk="1" hangingPunct="1">
              <a:defRPr/>
            </a:pPr>
            <a:endParaRPr lang="en-US" b="1" u="sng" dirty="0" smtClean="0"/>
          </a:p>
          <a:p>
            <a:pPr eaLnBrk="1" hangingPunct="1">
              <a:defRPr/>
            </a:pPr>
            <a:r>
              <a:rPr lang="en-US" b="1" u="sng" dirty="0" smtClean="0"/>
              <a:t>Discuss</a:t>
            </a:r>
          </a:p>
          <a:p>
            <a:pPr marL="171450" indent="-171450" eaLnBrk="1" hangingPunct="1">
              <a:buFont typeface="Arial" panose="020B0604020202020204" pitchFamily="34" charset="0"/>
              <a:buChar char="•"/>
              <a:defRPr/>
            </a:pPr>
            <a:r>
              <a:rPr lang="en-US" dirty="0" smtClean="0"/>
              <a:t>What went well? Not so well? Was every aspect of the STAR model considered? </a:t>
            </a:r>
          </a:p>
          <a:p>
            <a:pPr marL="171450" indent="-171450" eaLnBrk="1" hangingPunct="1">
              <a:buFont typeface="Arial" panose="020B0604020202020204" pitchFamily="34" charset="0"/>
              <a:buChar char="•"/>
              <a:defRPr/>
            </a:pPr>
            <a:endParaRPr lang="en-US" dirty="0" smtClean="0"/>
          </a:p>
          <a:p>
            <a:pPr>
              <a:defRPr/>
            </a:pPr>
            <a:r>
              <a:rPr lang="en-US" b="1" u="sng" dirty="0" smtClean="0"/>
              <a:t>Second Activity</a:t>
            </a:r>
            <a:endParaRPr lang="en-US" dirty="0" smtClean="0"/>
          </a:p>
          <a:p>
            <a:pPr>
              <a:defRPr/>
            </a:pPr>
            <a:r>
              <a:rPr lang="en-US" dirty="0" smtClean="0"/>
              <a:t>•Before asking all participants to reflect even more on using the STAR model (next slide), seek one pair of volunteers to role-play another scenario from Handout 2 for the larger group (a “fishbowl” activity).</a:t>
            </a:r>
          </a:p>
          <a:p>
            <a:pPr eaLnBrk="1" hangingPunct="1">
              <a:defRPr/>
            </a:pPr>
            <a:endParaRPr lang="en-US" dirty="0" smtClean="0"/>
          </a:p>
          <a:p>
            <a:pPr eaLnBrk="1" hangingPunct="1">
              <a:defRPr/>
            </a:pPr>
            <a:r>
              <a:rPr lang="en-US" b="1" u="sng" dirty="0" smtClean="0"/>
              <a:t>Source </a:t>
            </a:r>
          </a:p>
          <a:p>
            <a:pPr eaLnBrk="1" hangingPunct="1">
              <a:defRPr/>
            </a:pPr>
            <a:r>
              <a:rPr lang="en-US" dirty="0" smtClean="0"/>
              <a:t>Zurek M, O’Donnell J, Hart R, </a:t>
            </a:r>
            <a:r>
              <a:rPr lang="en-US" dirty="0" err="1" smtClean="0"/>
              <a:t>Rogow</a:t>
            </a:r>
            <a:r>
              <a:rPr lang="en-US" dirty="0" smtClean="0"/>
              <a:t> D. https://www.contraceptionjournal.org/article/S0010-7824(14)00701-X/fulltext</a:t>
            </a:r>
          </a:p>
          <a:p>
            <a:pPr eaLnBrk="1" hangingPunct="1">
              <a:defRPr/>
            </a:pPr>
            <a:endParaRPr 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A77A12-877A-463E-A23D-9C1B4A1E1AD5}" type="slidenum">
              <a:rPr lang="en-US" altLang="en-US" smtClean="0"/>
              <a:pPr>
                <a:spcBef>
                  <a:spcPct val="0"/>
                </a:spcBef>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u="sng" smtClean="0"/>
              <a:t>Facilitator Notes</a:t>
            </a:r>
            <a:endParaRPr lang="en-US" altLang="en-US" smtClean="0"/>
          </a:p>
          <a:p>
            <a:pPr eaLnBrk="1" hangingPunct="1"/>
            <a:r>
              <a:rPr lang="en-US" altLang="en-US" smtClean="0"/>
              <a:t>Now that one scenario has been role-played in front of the group, encourage participants to share their observations, referring to the STAR model. </a:t>
            </a:r>
          </a:p>
          <a:p>
            <a:pPr eaLnBrk="1" hangingPunct="1"/>
            <a:r>
              <a:rPr lang="en-US" altLang="en-US" smtClean="0"/>
              <a:t>Specifically, was the referral-maker</a:t>
            </a:r>
            <a:r>
              <a:rPr lang="en-US" altLang="en-US" b="1" smtClean="0"/>
              <a:t> </a:t>
            </a:r>
            <a:r>
              <a:rPr lang="en-US" altLang="en-US" smtClean="0"/>
              <a:t>in this scenario: </a:t>
            </a:r>
          </a:p>
          <a:p>
            <a:pPr eaLnBrk="1" hangingPunct="1"/>
            <a:endParaRPr lang="en-US" altLang="en-US" smtClean="0"/>
          </a:p>
          <a:p>
            <a:r>
              <a:rPr lang="en-US" altLang="en-US" b="1" u="sng" smtClean="0"/>
              <a:t>Activity</a:t>
            </a:r>
            <a:endParaRPr lang="en-US" altLang="en-US" smtClean="0"/>
          </a:p>
          <a:p>
            <a:r>
              <a:rPr lang="en-US" altLang="en-US" smtClean="0"/>
              <a:t>Get feedback on the role play from the larger group.</a:t>
            </a:r>
          </a:p>
          <a:p>
            <a:r>
              <a:rPr lang="en-US" altLang="en-US" smtClean="0"/>
              <a:t>Was the referral-maker in the scenario: </a:t>
            </a:r>
          </a:p>
          <a:p>
            <a:endParaRPr lang="en-US" altLang="en-US" smtClean="0"/>
          </a:p>
          <a:p>
            <a:r>
              <a:rPr lang="en-US" altLang="en-US" b="1" smtClean="0"/>
              <a:t>Supportive?</a:t>
            </a:r>
            <a:r>
              <a:rPr lang="en-US" altLang="en-US" smtClean="0"/>
              <a:t> Compassionate? Non-judgmental?</a:t>
            </a:r>
          </a:p>
          <a:p>
            <a:pPr lvl="1"/>
            <a:r>
              <a:rPr lang="en-US" altLang="en-US" smtClean="0"/>
              <a:t>In what ways?</a:t>
            </a:r>
          </a:p>
          <a:p>
            <a:r>
              <a:rPr lang="en-US" altLang="en-US" b="1" smtClean="0"/>
              <a:t>Thorough? </a:t>
            </a:r>
            <a:r>
              <a:rPr lang="en-US" altLang="en-US" smtClean="0"/>
              <a:t>Complete?</a:t>
            </a:r>
          </a:p>
          <a:p>
            <a:pPr lvl="1"/>
            <a:r>
              <a:rPr lang="en-US" altLang="en-US" smtClean="0"/>
              <a:t>Did the referral-maker gather and share all of the information needed for an effective referral?</a:t>
            </a:r>
          </a:p>
          <a:p>
            <a:pPr lvl="1"/>
            <a:r>
              <a:rPr lang="en-US" altLang="en-US" smtClean="0"/>
              <a:t>Was the referral-maker knowledgeable </a:t>
            </a:r>
            <a:r>
              <a:rPr lang="en-US" altLang="en-US" smtClean="0">
                <a:solidFill>
                  <a:srgbClr val="FF0000"/>
                </a:solidFill>
              </a:rPr>
              <a:t>about the services the client was seeking? </a:t>
            </a:r>
          </a:p>
          <a:p>
            <a:r>
              <a:rPr lang="en-US" altLang="en-US" b="1" smtClean="0"/>
              <a:t>Active?</a:t>
            </a:r>
            <a:r>
              <a:rPr lang="en-US" altLang="en-US" smtClean="0"/>
              <a:t> Was this a “warm” or “cold” handoff?</a:t>
            </a:r>
          </a:p>
          <a:p>
            <a:pPr lvl="1"/>
            <a:r>
              <a:rPr lang="en-US" altLang="en-US" smtClean="0"/>
              <a:t>Did the referral-maker do enough to locate and schedule the care the client needed?</a:t>
            </a:r>
          </a:p>
          <a:p>
            <a:pPr lvl="1"/>
            <a:r>
              <a:rPr lang="en-US" altLang="en-US" smtClean="0"/>
              <a:t>Did the referral-maker address all of the potential barriers the client might face, keeping her/him from utilizing the referral? </a:t>
            </a:r>
          </a:p>
          <a:p>
            <a:r>
              <a:rPr lang="en-US" altLang="en-US" b="1" smtClean="0"/>
              <a:t>Referral quality?</a:t>
            </a:r>
            <a:r>
              <a:rPr lang="en-US" altLang="en-US" smtClean="0"/>
              <a:t> Was there anything that could be improved?</a:t>
            </a:r>
          </a:p>
          <a:p>
            <a:pPr lvl="1"/>
            <a:r>
              <a:rPr lang="en-US" altLang="en-US" smtClean="0"/>
              <a:t>Was there anything missing? </a:t>
            </a:r>
          </a:p>
          <a:p>
            <a:pPr lvl="1"/>
            <a:r>
              <a:rPr lang="en-US" altLang="en-US" smtClean="0"/>
              <a:t>Did the client seem satisfied? Would you be if you were the client?</a:t>
            </a:r>
          </a:p>
          <a:p>
            <a:pPr lvl="1"/>
            <a:r>
              <a:rPr lang="en-US" altLang="en-US" smtClean="0"/>
              <a:t>What could have been done or said differently? </a:t>
            </a:r>
          </a:p>
          <a:p>
            <a:pPr eaLnBrk="1" hangingPunct="1"/>
            <a:endParaRPr lang="en-US" altLang="en-US" smtClean="0"/>
          </a:p>
          <a:p>
            <a:pPr eaLnBrk="1" hangingPunct="1"/>
            <a:r>
              <a:rPr lang="en-US" altLang="en-US" smtClean="0"/>
              <a:t>Providing referrals is a core component to patient-centered, high-quality care. Keep the STAR model in mind when providing high-quality referrals. </a:t>
            </a:r>
          </a:p>
          <a:p>
            <a:pPr eaLnBrk="1" hangingPunct="1"/>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42293B-8B4B-407E-820C-D142D5536B57}" type="slidenum">
              <a:rPr lang="en-US" altLang="en-US" smtClean="0"/>
              <a:pPr>
                <a:spcBef>
                  <a:spcPct val="0"/>
                </a:spcBef>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altLang="en-US" b="1" u="sng" dirty="0" smtClean="0"/>
              <a:t>Facilitator Notes</a:t>
            </a:r>
            <a:endParaRPr lang="en-US" alt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Thank you for participating in today’s discussion. </a:t>
            </a:r>
          </a:p>
          <a:p>
            <a:pPr marL="171450" indent="-171450" eaLnBrk="1" fontAlgn="auto" hangingPunct="1">
              <a:spcBef>
                <a:spcPts val="0"/>
              </a:spcBef>
              <a:spcAft>
                <a:spcPts val="0"/>
              </a:spcAft>
              <a:buFont typeface="Arial" panose="020B0604020202020204" pitchFamily="34" charset="0"/>
              <a:buChar char="•"/>
              <a:defRPr/>
            </a:pPr>
            <a:endParaRPr lang="en-US" dirty="0" smtClean="0"/>
          </a:p>
          <a:p>
            <a:pPr>
              <a:defRPr/>
            </a:pPr>
            <a:r>
              <a:rPr lang="en-US" altLang="en-US" b="1" u="sng" dirty="0" smtClean="0"/>
              <a:t>Discuss</a:t>
            </a:r>
            <a:r>
              <a:rPr lang="en-US" dirty="0" smtClean="0"/>
              <a:t> </a:t>
            </a:r>
          </a:p>
          <a:p>
            <a:pPr marL="171450" indent="-171450">
              <a:buFont typeface="Arial" panose="020B0604020202020204" pitchFamily="34" charset="0"/>
              <a:buChar char="•"/>
              <a:defRPr/>
            </a:pPr>
            <a:r>
              <a:rPr lang="en-US" dirty="0" smtClean="0"/>
              <a:t>For these resources and others, go to FPNTC.org.</a:t>
            </a:r>
          </a:p>
          <a:p>
            <a:pPr marL="171450" indent="-171450">
              <a:buFont typeface="Arial" panose="020B0604020202020204" pitchFamily="34" charset="0"/>
              <a:buChar char="•"/>
              <a:defRPr/>
            </a:pPr>
            <a:r>
              <a:rPr lang="en-US" dirty="0" smtClean="0"/>
              <a:t>Questions?</a:t>
            </a:r>
          </a:p>
          <a:p>
            <a:pPr>
              <a:defRPr/>
            </a:pPr>
            <a:r>
              <a:rPr lang="en-US" dirty="0" smtClean="0"/>
              <a:t/>
            </a:r>
            <a:br>
              <a:rPr lang="en-US" dirty="0" smtClean="0"/>
            </a:b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CD156C-C7B0-4493-8850-8E452AD55DE5}" type="slidenum">
              <a:rPr lang="en-US" altLang="en-US" smtClean="0"/>
              <a:pPr>
                <a:spcBef>
                  <a:spcPct val="0"/>
                </a:spcBef>
              </a:pPr>
              <a:t>22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u="sng" dirty="0" smtClean="0"/>
              <a:t>Facilitator Notes</a:t>
            </a:r>
            <a:endParaRPr lang="en-US" dirty="0" smtClean="0"/>
          </a:p>
          <a:p>
            <a:pPr marL="171450" indent="-171450" eaLnBrk="1" hangingPunct="1">
              <a:spcBef>
                <a:spcPct val="0"/>
              </a:spcBef>
              <a:buFont typeface="Arial" panose="020B0604020202020204" pitchFamily="34" charset="0"/>
              <a:buChar char="•"/>
              <a:defRPr/>
            </a:pPr>
            <a:r>
              <a:rPr lang="en-US" altLang="en-US" dirty="0" smtClean="0"/>
              <a:t>For many women and men of reproductive age, family planning service sites are their only source of health care. </a:t>
            </a:r>
          </a:p>
          <a:p>
            <a:pPr marL="171450" indent="-171450" eaLnBrk="1" hangingPunct="1">
              <a:spcBef>
                <a:spcPct val="0"/>
              </a:spcBef>
              <a:buFont typeface="Arial" panose="020B0604020202020204" pitchFamily="34" charset="0"/>
              <a:buChar char="•"/>
              <a:defRPr/>
            </a:pPr>
            <a:r>
              <a:rPr lang="en-US" altLang="en-US" dirty="0" smtClean="0"/>
              <a:t>Six out of 10 Title X clients at publicly funded family planning centers identify these clinics as their “usual source of care.” </a:t>
            </a:r>
          </a:p>
          <a:p>
            <a:pPr marL="171450" indent="-171450" eaLnBrk="1" hangingPunct="1">
              <a:spcBef>
                <a:spcPct val="0"/>
              </a:spcBef>
              <a:buFont typeface="Arial" panose="020B0604020202020204" pitchFamily="34" charset="0"/>
              <a:buChar char="•"/>
              <a:defRPr/>
            </a:pPr>
            <a:r>
              <a:rPr lang="en-US" altLang="en-US" dirty="0" smtClean="0"/>
              <a:t>Family planning sites are often an entry point for all services needed by their clients, and visits should include provision of—or referral to—other preventive health services.  </a:t>
            </a:r>
          </a:p>
          <a:p>
            <a:pPr marL="171450" indent="-171450" eaLnBrk="1" hangingPunct="1">
              <a:spcBef>
                <a:spcPct val="0"/>
              </a:spcBef>
              <a:buFont typeface="Arial" panose="020B0604020202020204" pitchFamily="34" charset="0"/>
              <a:buChar char="•"/>
              <a:defRPr/>
            </a:pPr>
            <a:r>
              <a:rPr lang="en-US" altLang="en-US" dirty="0" smtClean="0"/>
              <a:t>Quality care for Title X clients includes providing referrals for medical and social needs beyond the scope of clinic services to ensure access to the full range of services that clients may need. </a:t>
            </a:r>
          </a:p>
          <a:p>
            <a:pPr marL="171450" indent="-171450" eaLnBrk="1" hangingPunct="1">
              <a:spcBef>
                <a:spcPct val="0"/>
              </a:spcBef>
              <a:buFont typeface="Arial" panose="020B0604020202020204" pitchFamily="34" charset="0"/>
              <a:buChar char="•"/>
              <a:defRPr/>
            </a:pPr>
            <a:endParaRPr lang="en-US" altLang="en-US" dirty="0" smtClean="0"/>
          </a:p>
          <a:p>
            <a:pPr eaLnBrk="1" hangingPunct="1">
              <a:spcBef>
                <a:spcPct val="0"/>
              </a:spcBef>
              <a:buFont typeface="Arial" panose="020B0604020202020204" pitchFamily="34" charset="0"/>
              <a:buNone/>
              <a:defRPr/>
            </a:pPr>
            <a:r>
              <a:rPr lang="en-US" altLang="en-US" u="sng" dirty="0" smtClean="0"/>
              <a:t>Source </a:t>
            </a:r>
          </a:p>
          <a:p>
            <a:pPr marL="171450" indent="-171450" eaLnBrk="1" hangingPunct="1">
              <a:spcBef>
                <a:spcPct val="0"/>
              </a:spcBef>
              <a:buFont typeface="Arial" panose="020B0604020202020204" pitchFamily="34" charset="0"/>
              <a:buChar char="•"/>
              <a:defRPr/>
            </a:pPr>
            <a:r>
              <a:rPr lang="en-US" dirty="0" smtClean="0"/>
              <a:t>Gold RB et al, Next Steps for America's Family Planning Program: Leveraging the Potential of Medicaid and Title X in an Evolving Health Care System. </a:t>
            </a:r>
            <a:r>
              <a:rPr lang="en-US" i="1" dirty="0" err="1" smtClean="0"/>
              <a:t>Guttmacher</a:t>
            </a:r>
            <a:r>
              <a:rPr lang="en-US" i="1" dirty="0" smtClean="0"/>
              <a:t> Institute</a:t>
            </a:r>
            <a:r>
              <a:rPr lang="en-US" dirty="0" smtClean="0"/>
              <a:t> 2009.</a:t>
            </a:r>
          </a:p>
          <a:p>
            <a:pPr marL="171450" indent="-171450" eaLnBrk="1" hangingPunct="1">
              <a:spcBef>
                <a:spcPct val="0"/>
              </a:spcBef>
              <a:buFont typeface="Arial" panose="020B0604020202020204" pitchFamily="34" charset="0"/>
              <a:buChar char="•"/>
              <a:defRPr/>
            </a:pPr>
            <a:r>
              <a:rPr lang="en-US" dirty="0" smtClean="0"/>
              <a:t>Gavin L, </a:t>
            </a:r>
            <a:r>
              <a:rPr lang="en-US" dirty="0" err="1" smtClean="0"/>
              <a:t>Pazol</a:t>
            </a:r>
            <a:r>
              <a:rPr lang="en-US" dirty="0" smtClean="0"/>
              <a:t> K, Ahrens K. Update: Providing Quality Family Planning Services—Recommendations from CDC and the U.S. Office of Population Affairs, 2017. </a:t>
            </a:r>
            <a:r>
              <a:rPr lang="en-US" i="1" dirty="0" smtClean="0"/>
              <a:t>MMWR </a:t>
            </a:r>
            <a:r>
              <a:rPr lang="en-US" i="1" dirty="0" err="1" smtClean="0"/>
              <a:t>Morb</a:t>
            </a:r>
            <a:r>
              <a:rPr lang="en-US" i="1" dirty="0" smtClean="0"/>
              <a:t> Mortal </a:t>
            </a:r>
            <a:r>
              <a:rPr lang="en-US" i="1" dirty="0" err="1" smtClean="0"/>
              <a:t>Wkly</a:t>
            </a:r>
            <a:r>
              <a:rPr lang="en-US" i="1" dirty="0" smtClean="0"/>
              <a:t> Rep</a:t>
            </a:r>
            <a:r>
              <a:rPr lang="en-US" dirty="0" smtClean="0"/>
              <a:t> 2017; 66. doi:10.15585/mmwr.mm6650a4.</a:t>
            </a:r>
          </a:p>
          <a:p>
            <a:pPr eaLnBrk="1" hangingPunct="1">
              <a:spcBef>
                <a:spcPct val="0"/>
              </a:spcBef>
              <a:buFont typeface="Arial" panose="020B0604020202020204" pitchFamily="34" charset="0"/>
              <a:buNone/>
              <a:defRPr/>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8054C8-2720-415C-91F4-805D82E07A05}" type="slidenum">
              <a:rPr lang="en-US" altLang="en-US" smtClean="0"/>
              <a:pPr>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u="sng" dirty="0" smtClean="0"/>
              <a:t>Facilitator Notes</a:t>
            </a:r>
            <a:endParaRPr lang="en-US" dirty="0" smtClean="0"/>
          </a:p>
          <a:p>
            <a:pPr marL="171450" indent="-171450" eaLnBrk="1" hangingPunct="1">
              <a:spcBef>
                <a:spcPct val="0"/>
              </a:spcBef>
              <a:buFont typeface="Arial" panose="020B0604020202020204" pitchFamily="34" charset="0"/>
              <a:buChar char="•"/>
              <a:defRPr/>
            </a:pPr>
            <a:r>
              <a:rPr lang="en-US" altLang="en-US" dirty="0" smtClean="0"/>
              <a:t>Providing referrals is a Title X Program Requirement.</a:t>
            </a:r>
          </a:p>
          <a:p>
            <a:pPr marL="171450" indent="-171450" eaLnBrk="1" hangingPunct="1">
              <a:spcBef>
                <a:spcPct val="0"/>
              </a:spcBef>
              <a:buFont typeface="Arial" panose="020B0604020202020204" pitchFamily="34" charset="0"/>
              <a:buChar char="•"/>
              <a:defRPr/>
            </a:pPr>
            <a:r>
              <a:rPr lang="en-US" altLang="en-US" b="1" dirty="0" smtClean="0"/>
              <a:t>Availability of Social Services</a:t>
            </a:r>
            <a:r>
              <a:rPr lang="en-US" altLang="en-US" dirty="0" smtClean="0"/>
              <a:t>: Projects must provide for social services related to family planning including counseling, referral to and from other social and medical services agencies, and any ancillary services which may be necessary to facilitate clinic attendance.</a:t>
            </a:r>
          </a:p>
          <a:p>
            <a:pPr marL="171450" indent="-171450" eaLnBrk="1" hangingPunct="1">
              <a:spcBef>
                <a:spcPct val="0"/>
              </a:spcBef>
              <a:buFont typeface="Arial" panose="020B0604020202020204" pitchFamily="34" charset="0"/>
              <a:buChar char="•"/>
              <a:defRPr/>
            </a:pPr>
            <a:r>
              <a:rPr lang="en-US" altLang="en-US" b="1" dirty="0" smtClean="0"/>
              <a:t>Availability and Use of Referrals</a:t>
            </a:r>
            <a:r>
              <a:rPr lang="en-US" altLang="en-US" dirty="0" smtClean="0"/>
              <a:t>: Projects must provide for coordination and use of referral arrangements with other providers of healthcare services, local health and welfare departments, hospitals, voluntary agencies, and health services projects supported by other federal programs. </a:t>
            </a:r>
          </a:p>
          <a:p>
            <a:pPr marL="171450" indent="-171450" eaLnBrk="1" hangingPunct="1">
              <a:spcBef>
                <a:spcPct val="0"/>
              </a:spcBef>
              <a:buFont typeface="Arial" panose="020B0604020202020204" pitchFamily="34" charset="0"/>
              <a:buChar char="•"/>
              <a:defRPr/>
            </a:pPr>
            <a:r>
              <a:rPr lang="en-US" altLang="en-US" b="1" dirty="0" smtClean="0"/>
              <a:t>Provision of Family Planning and Related Services</a:t>
            </a:r>
            <a:r>
              <a:rPr lang="en-US" altLang="en-US" dirty="0" smtClean="0"/>
              <a:t>: All projects must provide for medical services related to family planning and the effective usage of contraceptive devices and practices (including physician’s consultation, examination, prescription, and continuing supervision, laboratory examination, contraceptive supplies) as well as necessary referrals to other medical facilities when medically indicated. </a:t>
            </a:r>
          </a:p>
          <a:p>
            <a:pPr eaLnBrk="1" hangingPunct="1">
              <a:spcBef>
                <a:spcPct val="0"/>
              </a:spcBef>
              <a:buFont typeface="Arial" panose="020B0604020202020204" pitchFamily="34" charset="0"/>
              <a:buNone/>
              <a:defRPr/>
            </a:pPr>
            <a:endParaRPr lang="en-US" altLang="en-US" dirty="0" smtClean="0"/>
          </a:p>
          <a:p>
            <a:pPr eaLnBrk="1" hangingPunct="1">
              <a:spcBef>
                <a:spcPct val="0"/>
              </a:spcBef>
              <a:buFont typeface="Arial" panose="020B0604020202020204" pitchFamily="34" charset="0"/>
              <a:buNone/>
              <a:defRPr/>
            </a:pPr>
            <a:r>
              <a:rPr lang="en-US" altLang="en-US" u="sng" dirty="0" smtClean="0"/>
              <a:t>Source </a:t>
            </a:r>
          </a:p>
          <a:p>
            <a:pPr marL="171450" indent="-171450" eaLnBrk="1" hangingPunct="1">
              <a:spcBef>
                <a:spcPct val="0"/>
              </a:spcBef>
              <a:buFont typeface="Arial" panose="020B0604020202020204" pitchFamily="34" charset="0"/>
              <a:buChar char="•"/>
              <a:defRPr/>
            </a:pPr>
            <a:r>
              <a:rPr lang="en-US" dirty="0" smtClean="0"/>
              <a:t>Office of Population Affairs. Title</a:t>
            </a:r>
            <a:r>
              <a:rPr lang="en-US" baseline="0" dirty="0" smtClean="0"/>
              <a:t> X </a:t>
            </a:r>
            <a:r>
              <a:rPr lang="en-US" dirty="0" smtClean="0"/>
              <a:t>Program Requirements. </a:t>
            </a:r>
            <a:r>
              <a:rPr lang="en-US" dirty="0" smtClean="0">
                <a:hlinkClick r:id="rId3"/>
              </a:rPr>
              <a:t>https://www.hhs.gov/opa/guidelines/program-guidelines/program-requirements/index.html</a:t>
            </a:r>
            <a:endParaRPr lang="en-US" u="sng" dirty="0" smtClean="0"/>
          </a:p>
          <a:p>
            <a:pPr eaLnBrk="1" hangingPunct="1">
              <a:spcBef>
                <a:spcPct val="0"/>
              </a:spcBef>
              <a:buFont typeface="Arial" panose="020B0604020202020204" pitchFamily="34" charset="0"/>
              <a:buNone/>
              <a:defRPr/>
            </a:pPr>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A9D8C4-40C3-4AC4-AFA4-D4D75B67342D}" type="slidenum">
              <a:rPr lang="en-US" altLang="en-US" smtClean="0"/>
              <a:pPr>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u="sng" dirty="0" smtClean="0"/>
              <a:t>Facilitator Notes</a:t>
            </a:r>
            <a:endParaRPr lang="en-US" dirty="0" smtClean="0"/>
          </a:p>
          <a:p>
            <a:pPr marL="171450" indent="-171450" eaLnBrk="1" hangingPunct="1">
              <a:spcBef>
                <a:spcPct val="0"/>
              </a:spcBef>
              <a:buFont typeface="Arial" panose="020B0604020202020204" pitchFamily="34" charset="0"/>
              <a:buChar char="•"/>
              <a:defRPr/>
            </a:pPr>
            <a:r>
              <a:rPr lang="en-US" altLang="en-US" dirty="0" smtClean="0"/>
              <a:t>Title X-funded agencies are expected to develop and implement plans to coordinate with and refer clients to other providers of health care and social services such as: </a:t>
            </a:r>
          </a:p>
          <a:p>
            <a:pPr marL="628650" lvl="1" indent="-171450">
              <a:buFont typeface="Arial" panose="020B0604020202020204" pitchFamily="34" charset="0"/>
              <a:buChar char="•"/>
              <a:defRPr/>
            </a:pPr>
            <a:r>
              <a:rPr lang="en-US" dirty="0" smtClean="0"/>
              <a:t>Emergencies that require referral</a:t>
            </a:r>
          </a:p>
          <a:p>
            <a:pPr marL="628650" lvl="1" indent="-171450">
              <a:buFont typeface="Arial" panose="020B0604020202020204" pitchFamily="34" charset="0"/>
              <a:buChar char="•"/>
              <a:defRPr/>
            </a:pPr>
            <a:r>
              <a:rPr lang="en-US" dirty="0" smtClean="0"/>
              <a:t>Other providers of health care services not provided on site</a:t>
            </a:r>
          </a:p>
          <a:p>
            <a:pPr marL="628650" lvl="1" indent="-171450">
              <a:buFont typeface="Arial" panose="020B0604020202020204" pitchFamily="34" charset="0"/>
              <a:buChar char="•"/>
              <a:defRPr/>
            </a:pPr>
            <a:r>
              <a:rPr lang="en-US" dirty="0" smtClean="0"/>
              <a:t>Infertility specialists</a:t>
            </a:r>
          </a:p>
          <a:p>
            <a:pPr marL="628650" lvl="1" indent="-171450">
              <a:buFont typeface="Arial" panose="020B0604020202020204" pitchFamily="34" charset="0"/>
              <a:buChar char="•"/>
              <a:defRPr/>
            </a:pPr>
            <a:r>
              <a:rPr lang="en-US" dirty="0" smtClean="0"/>
              <a:t>Health services projects supported by other federal programs </a:t>
            </a:r>
          </a:p>
          <a:p>
            <a:pPr marL="628650" lvl="1" indent="-171450">
              <a:buFont typeface="Arial" panose="020B0604020202020204" pitchFamily="34" charset="0"/>
              <a:buChar char="•"/>
              <a:defRPr/>
            </a:pPr>
            <a:r>
              <a:rPr lang="en-US" dirty="0" smtClean="0"/>
              <a:t>Chronic care management providers</a:t>
            </a:r>
          </a:p>
          <a:p>
            <a:pPr marL="628650" lvl="1" indent="-171450">
              <a:buFont typeface="Arial" panose="020B0604020202020204" pitchFamily="34" charset="0"/>
              <a:buChar char="•"/>
              <a:defRPr/>
            </a:pPr>
            <a:r>
              <a:rPr lang="en-US" dirty="0" smtClean="0"/>
              <a:t>Behavioral health services</a:t>
            </a:r>
          </a:p>
          <a:p>
            <a:pPr marL="628650" lvl="1" indent="-171450">
              <a:buFont typeface="Arial" panose="020B0604020202020204" pitchFamily="34" charset="0"/>
              <a:buChar char="•"/>
              <a:defRPr/>
            </a:pPr>
            <a:r>
              <a:rPr lang="en-US" dirty="0" smtClean="0"/>
              <a:t>HIV/AIDS care and treatment </a:t>
            </a:r>
          </a:p>
          <a:p>
            <a:pPr marL="628650" lvl="1" indent="-171450">
              <a:buFont typeface="Arial" panose="020B0604020202020204" pitchFamily="34" charset="0"/>
              <a:buChar char="•"/>
              <a:defRPr/>
            </a:pPr>
            <a:r>
              <a:rPr lang="en-US" dirty="0" smtClean="0"/>
              <a:t>Hospitals</a:t>
            </a:r>
          </a:p>
          <a:p>
            <a:pPr marL="628650" lvl="1" indent="-171450">
              <a:buFont typeface="Arial" panose="020B0604020202020204" pitchFamily="34" charset="0"/>
              <a:buChar char="•"/>
              <a:defRPr/>
            </a:pPr>
            <a:r>
              <a:rPr lang="en-US" dirty="0" smtClean="0"/>
              <a:t>Local health and welfare departments</a:t>
            </a:r>
          </a:p>
          <a:p>
            <a:pPr marL="628650" lvl="1" indent="-171450">
              <a:buFont typeface="Arial" panose="020B0604020202020204" pitchFamily="34" charset="0"/>
              <a:buChar char="•"/>
              <a:defRPr/>
            </a:pPr>
            <a:r>
              <a:rPr lang="en-US" dirty="0" smtClean="0"/>
              <a:t>Voluntary agencies</a:t>
            </a:r>
          </a:p>
          <a:p>
            <a:pPr marL="628650" lvl="1" indent="-171450">
              <a:buFont typeface="Arial" panose="020B0604020202020204" pitchFamily="34" charset="0"/>
              <a:buChar char="•"/>
              <a:defRPr/>
            </a:pPr>
            <a:r>
              <a:rPr lang="en-US" dirty="0" smtClean="0"/>
              <a:t>Child care agencies</a:t>
            </a:r>
          </a:p>
          <a:p>
            <a:pPr marL="628650" lvl="1" indent="-171450">
              <a:buFont typeface="Arial" panose="020B0604020202020204" pitchFamily="34" charset="0"/>
              <a:buChar char="•"/>
              <a:defRPr/>
            </a:pPr>
            <a:r>
              <a:rPr lang="en-US" dirty="0" smtClean="0"/>
              <a:t>Transportation providers</a:t>
            </a:r>
          </a:p>
          <a:p>
            <a:pPr marL="628650" lvl="1" indent="-171450">
              <a:buFont typeface="Arial" panose="020B0604020202020204" pitchFamily="34" charset="0"/>
              <a:buChar char="•"/>
              <a:defRPr/>
            </a:pPr>
            <a:r>
              <a:rPr lang="en-US" dirty="0" smtClean="0"/>
              <a:t>Emergency housing</a:t>
            </a:r>
          </a:p>
          <a:p>
            <a:pPr marL="628650" lvl="1" indent="-171450">
              <a:buFont typeface="Arial" panose="020B0604020202020204" pitchFamily="34" charset="0"/>
              <a:buChar char="•"/>
              <a:defRPr/>
            </a:pPr>
            <a:r>
              <a:rPr lang="en-US" dirty="0" smtClean="0"/>
              <a:t>WIC programs</a:t>
            </a:r>
          </a:p>
          <a:p>
            <a:pPr marL="171450" indent="-171450" eaLnBrk="1" hangingPunct="1">
              <a:spcBef>
                <a:spcPct val="0"/>
              </a:spcBef>
              <a:buFont typeface="Arial" panose="020B0604020202020204" pitchFamily="34" charset="0"/>
              <a:buChar char="•"/>
              <a:defRPr/>
            </a:pPr>
            <a:r>
              <a:rPr lang="en-US" altLang="en-US" dirty="0" smtClean="0"/>
              <a:t>Efforts may be made to aid the client in finding potential resources for reimbursement of the referral provider, but projects are not responsible for the cost of this care.</a:t>
            </a:r>
          </a:p>
          <a:p>
            <a:pPr marL="171450" indent="-171450" eaLnBrk="1" hangingPunct="1">
              <a:spcBef>
                <a:spcPct val="0"/>
              </a:spcBef>
              <a:buFont typeface="Arial" panose="020B0604020202020204" pitchFamily="34" charset="0"/>
              <a:buChar char="•"/>
              <a:defRPr/>
            </a:pPr>
            <a:endParaRPr lang="en-US" altLang="en-US" dirty="0" smtClean="0"/>
          </a:p>
          <a:p>
            <a:pPr eaLnBrk="1" hangingPunct="1">
              <a:spcBef>
                <a:spcPct val="0"/>
              </a:spcBef>
              <a:buFont typeface="Arial" panose="020B0604020202020204" pitchFamily="34" charset="0"/>
              <a:buNone/>
              <a:defRPr/>
            </a:pPr>
            <a:r>
              <a:rPr lang="en-US" b="1" u="sng" dirty="0" smtClean="0"/>
              <a:t>Discuss</a:t>
            </a:r>
          </a:p>
          <a:p>
            <a:pPr marL="171450" indent="-171450" eaLnBrk="1" hangingPunct="1">
              <a:spcBef>
                <a:spcPct val="0"/>
              </a:spcBef>
              <a:buFont typeface="Arial" panose="020B0604020202020204" pitchFamily="34" charset="0"/>
              <a:buChar char="•"/>
              <a:defRPr/>
            </a:pPr>
            <a:r>
              <a:rPr lang="en-US" dirty="0" smtClean="0"/>
              <a:t>Are there other agencies you frequently refer clients to?</a:t>
            </a:r>
          </a:p>
          <a:p>
            <a:pPr marL="171450" indent="-171450" eaLnBrk="1" hangingPunct="1">
              <a:spcBef>
                <a:spcPct val="0"/>
              </a:spcBef>
              <a:buFont typeface="Arial" panose="020B0604020202020204" pitchFamily="34" charset="0"/>
              <a:buChar char="•"/>
              <a:defRPr/>
            </a:pPr>
            <a:r>
              <a:rPr lang="en-US" dirty="0" smtClean="0"/>
              <a:t>What agencies refer to you for family planning services? </a:t>
            </a:r>
          </a:p>
          <a:p>
            <a:pPr eaLnBrk="1" hangingPunct="1">
              <a:spcBef>
                <a:spcPct val="0"/>
              </a:spcBef>
              <a:buFont typeface="Arial" panose="020B0604020202020204" pitchFamily="34" charset="0"/>
              <a:buNone/>
              <a:defRPr/>
            </a:pPr>
            <a:endParaRPr lang="en-US" altLang="en-US" dirty="0" smtClean="0"/>
          </a:p>
          <a:p>
            <a:pPr eaLnBrk="1" hangingPunct="1">
              <a:spcBef>
                <a:spcPct val="0"/>
              </a:spcBef>
              <a:buFont typeface="Arial" panose="020B0604020202020204" pitchFamily="34" charset="0"/>
              <a:buNone/>
              <a:defRPr/>
            </a:pPr>
            <a:endParaRPr lang="en-US" altLang="en-US" b="1" dirty="0" smtClean="0"/>
          </a:p>
          <a:p>
            <a:pPr eaLnBrk="1" hangingPunct="1">
              <a:spcBef>
                <a:spcPct val="0"/>
              </a:spcBef>
              <a:defRPr/>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D3BF7F-F165-4DEB-A225-36BF749C1A06}" type="slidenum">
              <a:rPr lang="en-US" altLang="en-US" smtClean="0"/>
              <a:pPr>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u="sng" dirty="0" smtClean="0"/>
              <a:t>Facilitator Notes</a:t>
            </a:r>
          </a:p>
          <a:p>
            <a:pPr>
              <a:defRPr/>
            </a:pPr>
            <a:endParaRPr lang="en-US" dirty="0" smtClean="0"/>
          </a:p>
          <a:p>
            <a:pPr marL="171450" indent="-171450" eaLnBrk="1" hangingPunct="1">
              <a:buFont typeface="Arial" panose="020B0604020202020204" pitchFamily="34" charset="0"/>
              <a:buChar char="•"/>
              <a:defRPr/>
            </a:pPr>
            <a:r>
              <a:rPr lang="en-US" i="1" dirty="0" smtClean="0"/>
              <a:t>The Establishing and Providing Effective Referrals for Clients:</a:t>
            </a:r>
            <a:r>
              <a:rPr lang="en-US" dirty="0" smtClean="0"/>
              <a:t> </a:t>
            </a:r>
            <a:r>
              <a:rPr lang="en-US" i="1" dirty="0" smtClean="0"/>
              <a:t>A Toolkit for Family Planning Providers</a:t>
            </a:r>
            <a:r>
              <a:rPr lang="en-US" dirty="0" smtClean="0"/>
              <a:t>  outlines </a:t>
            </a:r>
            <a:r>
              <a:rPr lang="en-US" b="1" dirty="0" smtClean="0"/>
              <a:t>ways to establish systems for consistent provision of referrals in order to support Title X grantees’ abilities to provide effective referrals</a:t>
            </a:r>
            <a:r>
              <a:rPr lang="en-US" dirty="0" smtClean="0"/>
              <a:t>. These include developing sample policies and strategies, such as a memorandum of understanding, for providing high-quality supportive and effective referrals. The toolkit also contains resources for training </a:t>
            </a:r>
            <a:r>
              <a:rPr lang="en-US" dirty="0" err="1" smtClean="0"/>
              <a:t>subrecipients</a:t>
            </a:r>
            <a:r>
              <a:rPr lang="en-US" dirty="0" smtClean="0"/>
              <a:t> and service sites. </a:t>
            </a:r>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endParaRPr lang="en-US" dirty="0" smtClean="0"/>
          </a:p>
          <a:p>
            <a:pPr>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B2FB43B-2DF3-45F4-9C14-5765D9F72422}" type="slidenum">
              <a:rPr lang="en-US" altLang="en-US" smtClean="0"/>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b="1" u="sng" dirty="0" smtClean="0"/>
              <a:t>Facilitator Notes</a:t>
            </a: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Title X grantees are expected to have a written policy requiring </a:t>
            </a:r>
            <a:r>
              <a:rPr lang="en-US" altLang="en-US" dirty="0" err="1" smtClean="0"/>
              <a:t>subrecipients</a:t>
            </a:r>
            <a:r>
              <a:rPr lang="en-US" altLang="en-US" dirty="0" smtClean="0"/>
              <a:t> and service sites to have referral policies. </a:t>
            </a:r>
          </a:p>
          <a:p>
            <a:pPr marL="171450" indent="-171450" eaLnBrk="1" hangingPunct="1">
              <a:spcBef>
                <a:spcPct val="0"/>
              </a:spcBef>
              <a:buFont typeface="Arial" panose="020B0604020202020204" pitchFamily="34" charset="0"/>
              <a:buChar char="•"/>
              <a:defRPr/>
            </a:pPr>
            <a:r>
              <a:rPr lang="en-US" altLang="en-US" dirty="0" smtClean="0"/>
              <a:t>Sample policy templates are included in the toolkit and are available on FPNTC.org.</a:t>
            </a:r>
          </a:p>
          <a:p>
            <a:pPr eaLnBrk="1" hangingPunct="1">
              <a:spcBef>
                <a:spcPct val="0"/>
              </a:spcBef>
              <a:defRPr/>
            </a:pPr>
            <a:endParaRPr lang="en-US" alt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9540E3-0A51-4074-BDCB-8D84F256C663}" type="slidenum">
              <a:rPr lang="en-US" altLang="en-US" smtClean="0"/>
              <a:pPr>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b="1" u="sng" dirty="0" smtClean="0"/>
              <a:t>Facilitator Notes</a:t>
            </a:r>
            <a:endParaRPr lang="en-US" dirty="0" smtClean="0"/>
          </a:p>
          <a:p>
            <a:pPr marL="171450" indent="-171450" eaLnBrk="1" hangingPunct="1">
              <a:buFont typeface="Arial" panose="020B0604020202020204" pitchFamily="34" charset="0"/>
              <a:buChar char="•"/>
              <a:defRPr/>
            </a:pPr>
            <a:r>
              <a:rPr lang="en-US" dirty="0" smtClean="0"/>
              <a:t>Title X agencies should identify other health care and social service agencies serving the same target population to explore whether an informal or formal relationship would be mutually beneficial. </a:t>
            </a:r>
          </a:p>
          <a:p>
            <a:pPr marL="171450" indent="-171450" eaLnBrk="1" hangingPunct="1">
              <a:buFont typeface="Arial" panose="020B0604020202020204" pitchFamily="34" charset="0"/>
              <a:buChar char="•"/>
              <a:defRPr/>
            </a:pPr>
            <a:r>
              <a:rPr lang="en-US" dirty="0" smtClean="0"/>
              <a:t>Initiate conversations with key specialists, hospitals, and community services around mutual expectations for referrals. Be prepared to discuss the value of partnering with a Title X agency.</a:t>
            </a:r>
          </a:p>
          <a:p>
            <a:pPr marL="171450" indent="-171450" eaLnBrk="1" hangingPunct="1">
              <a:buFont typeface="Arial" panose="020B0604020202020204" pitchFamily="34" charset="0"/>
              <a:buChar char="•"/>
              <a:defRPr/>
            </a:pPr>
            <a:r>
              <a:rPr lang="en-US" dirty="0" smtClean="0"/>
              <a:t>Determine the value-add of potential referral partnerships. How can you benefit the partner organization? What do you bring “to the table”?</a:t>
            </a:r>
          </a:p>
          <a:p>
            <a:pPr marL="171450" indent="-171450" eaLnBrk="1" hangingPunct="1">
              <a:buFont typeface="Arial" panose="020B0604020202020204" pitchFamily="34" charset="0"/>
              <a:buChar char="•"/>
              <a:defRPr/>
            </a:pPr>
            <a:r>
              <a:rPr lang="en-US" dirty="0" smtClean="0"/>
              <a:t>This video on primary care partnerships presents a conversation between a Title X clinic and a federally qualified health center about establishing a memorandum of understanding for a formal referral agreement. Key points for making the case for a partnership, as well as how to respond to objections, are covered.</a:t>
            </a:r>
          </a:p>
          <a:p>
            <a:pPr marL="171450" indent="-171450" eaLnBrk="1" hangingPunct="1">
              <a:buFont typeface="Arial" panose="020B0604020202020204" pitchFamily="34" charset="0"/>
              <a:buChar char="•"/>
              <a:defRPr/>
            </a:pPr>
            <a:endParaRPr lang="en-US" dirty="0" smtClean="0"/>
          </a:p>
          <a:p>
            <a:pPr marL="171450" indent="-171450" eaLnBrk="1" hangingPunct="1">
              <a:buFont typeface="Arial" panose="020B0604020202020204" pitchFamily="34" charset="0"/>
              <a:buChar char="•"/>
              <a:defRPr/>
            </a:pPr>
            <a:endParaRPr lang="en-US" dirty="0" smtClean="0"/>
          </a:p>
          <a:p>
            <a:pPr eaLnBrk="1" hangingPunct="1">
              <a:defRPr/>
            </a:pPr>
            <a:endParaRPr lang="en-US" dirty="0" smtClean="0"/>
          </a:p>
          <a:p>
            <a:pPr eaLnBrk="1" hangingPunct="1">
              <a:defRPr/>
            </a:pPr>
            <a:r>
              <a:rPr lang="en-US" dirty="0" smtClean="0"/>
              <a:t/>
            </a:r>
            <a:br>
              <a:rPr lang="en-US" dirty="0" smtClean="0"/>
            </a:b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F1D393-0F43-4108-8919-9F46955BFB37}" type="slidenum">
              <a:rPr lang="en-US" altLang="en-US" smtClean="0"/>
              <a:pPr>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b="1" u="sng" dirty="0" smtClean="0"/>
              <a:t>Facilitator Notes</a:t>
            </a:r>
            <a:endParaRPr lang="en-US" altLang="en-US" dirty="0" smtClean="0"/>
          </a:p>
          <a:p>
            <a:pPr marL="171450" indent="-171450" eaLnBrk="1" hangingPunct="1">
              <a:spcBef>
                <a:spcPct val="0"/>
              </a:spcBef>
              <a:buFont typeface="Arial" panose="020B0604020202020204" pitchFamily="34" charset="0"/>
              <a:buChar char="•"/>
              <a:defRPr/>
            </a:pPr>
            <a:r>
              <a:rPr lang="en-US" altLang="en-US" dirty="0" smtClean="0"/>
              <a:t>Develop a list of local resources, including key contacts at each organization.</a:t>
            </a:r>
          </a:p>
          <a:p>
            <a:pPr marL="171450" indent="-171450" eaLnBrk="1" hangingPunct="1">
              <a:spcBef>
                <a:spcPct val="0"/>
              </a:spcBef>
              <a:buFont typeface="Arial" panose="020B0604020202020204" pitchFamily="34" charset="0"/>
              <a:buChar char="•"/>
              <a:defRPr/>
            </a:pPr>
            <a:r>
              <a:rPr lang="en-US" altLang="en-US" dirty="0" smtClean="0"/>
              <a:t>This Local Referrals Resource List can be modified and adapted for use with your local community. </a:t>
            </a:r>
          </a:p>
          <a:p>
            <a:pPr marL="171450" indent="-171450" eaLnBrk="1" hangingPunct="1">
              <a:spcBef>
                <a:spcPct val="0"/>
              </a:spcBef>
              <a:buFont typeface="Arial" panose="020B0604020202020204" pitchFamily="34" charset="0"/>
              <a:buChar char="•"/>
              <a:defRPr/>
            </a:pPr>
            <a:r>
              <a:rPr lang="en-US" altLang="en-US" dirty="0" smtClean="0"/>
              <a:t>Post or keep this list in a location that is easily accessible to all staff. </a:t>
            </a:r>
          </a:p>
          <a:p>
            <a:pPr marL="171450" indent="-171450" eaLnBrk="1" hangingPunct="1">
              <a:spcBef>
                <a:spcPct val="0"/>
              </a:spcBef>
              <a:buFont typeface="Arial" panose="020B0604020202020204" pitchFamily="34" charset="0"/>
              <a:buChar char="•"/>
              <a:defRPr/>
            </a:pPr>
            <a:r>
              <a:rPr lang="en-US" altLang="en-US" dirty="0" smtClean="0"/>
              <a:t>Develop a system to ensure list is accurate. Confirm or update the information at least annually, making sure that phone numbers are still correct, contact people still there, and addresses haven’t changed. </a:t>
            </a:r>
          </a:p>
          <a:p>
            <a:pPr marL="171450" indent="-171450" eaLnBrk="1" hangingPunct="1">
              <a:spcBef>
                <a:spcPct val="0"/>
              </a:spcBef>
              <a:buFont typeface="Arial" panose="020B0604020202020204" pitchFamily="34" charset="0"/>
              <a:buChar char="•"/>
              <a:defRPr/>
            </a:pPr>
            <a:r>
              <a:rPr lang="en-US" altLang="en-US" dirty="0" smtClean="0"/>
              <a:t>When possible, speak to someone at the service site. Visit the location, ask about updates, tell them about your services, and renew/review referral relationship when appropriate.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F2161F-0928-4C18-A9E8-5A55DE1BBA00}" type="slidenum">
              <a:rPr lang="en-US" altLang="en-US" smtClean="0"/>
              <a:pPr>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BCC4EC8-B348-4B6D-A32F-6209CCD01DEC}" type="slidenum">
              <a:rPr lang="en-US" altLang="en-US"/>
              <a:pPr>
                <a:defRPr/>
              </a:pPr>
              <a:t>‹#›</a:t>
            </a:fld>
            <a:endParaRPr lang="en-US" altLang="en-US"/>
          </a:p>
        </p:txBody>
      </p:sp>
    </p:spTree>
    <p:extLst>
      <p:ext uri="{BB962C8B-B14F-4D97-AF65-F5344CB8AC3E}">
        <p14:creationId xmlns:p14="http://schemas.microsoft.com/office/powerpoint/2010/main" val="278828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717E435-7F68-4078-8FAA-04C271564C02}" type="slidenum">
              <a:rPr lang="en-US" altLang="en-US"/>
              <a:pPr>
                <a:defRPr/>
              </a:pPr>
              <a:t>‹#›</a:t>
            </a:fld>
            <a:endParaRPr lang="en-US" altLang="en-US"/>
          </a:p>
        </p:txBody>
      </p:sp>
    </p:spTree>
    <p:extLst>
      <p:ext uri="{BB962C8B-B14F-4D97-AF65-F5344CB8AC3E}">
        <p14:creationId xmlns:p14="http://schemas.microsoft.com/office/powerpoint/2010/main" val="188675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BC1B220-31D5-4529-98D5-E64BC6681275}" type="slidenum">
              <a:rPr lang="en-US" altLang="en-US"/>
              <a:pPr>
                <a:defRPr/>
              </a:pPr>
              <a:t>‹#›</a:t>
            </a:fld>
            <a:endParaRPr lang="en-US" altLang="en-US"/>
          </a:p>
        </p:txBody>
      </p:sp>
    </p:spTree>
    <p:extLst>
      <p:ext uri="{BB962C8B-B14F-4D97-AF65-F5344CB8AC3E}">
        <p14:creationId xmlns:p14="http://schemas.microsoft.com/office/powerpoint/2010/main" val="155397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705A86-43C4-409E-9E2B-8EE74FE1E912}" type="slidenum">
              <a:rPr lang="en-US" altLang="en-US"/>
              <a:pPr>
                <a:defRPr/>
              </a:pPr>
              <a:t>‹#›</a:t>
            </a:fld>
            <a:endParaRPr lang="en-US" altLang="en-US"/>
          </a:p>
        </p:txBody>
      </p:sp>
    </p:spTree>
    <p:extLst>
      <p:ext uri="{BB962C8B-B14F-4D97-AF65-F5344CB8AC3E}">
        <p14:creationId xmlns:p14="http://schemas.microsoft.com/office/powerpoint/2010/main" val="2033333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EC8710-588B-4EBF-A5BD-456800D2182E}" type="slidenum">
              <a:rPr lang="en-US" altLang="en-US"/>
              <a:pPr>
                <a:defRPr/>
              </a:pPr>
              <a:t>‹#›</a:t>
            </a:fld>
            <a:endParaRPr lang="en-US" altLang="en-US"/>
          </a:p>
        </p:txBody>
      </p:sp>
    </p:spTree>
    <p:extLst>
      <p:ext uri="{BB962C8B-B14F-4D97-AF65-F5344CB8AC3E}">
        <p14:creationId xmlns:p14="http://schemas.microsoft.com/office/powerpoint/2010/main" val="3497124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070A56-0DB4-4B91-A8C5-89E619F4BB34}" type="slidenum">
              <a:rPr lang="en-US" altLang="en-US"/>
              <a:pPr>
                <a:defRPr/>
              </a:pPr>
              <a:t>‹#›</a:t>
            </a:fld>
            <a:endParaRPr lang="en-US" altLang="en-US"/>
          </a:p>
        </p:txBody>
      </p:sp>
    </p:spTree>
    <p:extLst>
      <p:ext uri="{BB962C8B-B14F-4D97-AF65-F5344CB8AC3E}">
        <p14:creationId xmlns:p14="http://schemas.microsoft.com/office/powerpoint/2010/main" val="248611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pPr>
              <a:defRPr/>
            </a:pPr>
            <a:fld id="{ABC84259-BDD9-4358-B579-19EF1BE34C2D}" type="slidenum">
              <a:rPr lang="en-US" altLang="en-US"/>
              <a:pPr>
                <a:defRPr/>
              </a:pPr>
              <a:t>‹#›</a:t>
            </a:fld>
            <a:endParaRPr lang="en-US" altLang="en-US"/>
          </a:p>
        </p:txBody>
      </p:sp>
    </p:spTree>
    <p:extLst>
      <p:ext uri="{BB962C8B-B14F-4D97-AF65-F5344CB8AC3E}">
        <p14:creationId xmlns:p14="http://schemas.microsoft.com/office/powerpoint/2010/main" val="1460887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F017702E-FF96-4D25-9A14-164FBABFE7D3}" type="slidenum">
              <a:rPr lang="en-US" altLang="en-US"/>
              <a:pPr>
                <a:defRPr/>
              </a:pPr>
              <a:t>‹#›</a:t>
            </a:fld>
            <a:endParaRPr lang="en-US" altLang="en-US"/>
          </a:p>
        </p:txBody>
      </p:sp>
    </p:spTree>
    <p:extLst>
      <p:ext uri="{BB962C8B-B14F-4D97-AF65-F5344CB8AC3E}">
        <p14:creationId xmlns:p14="http://schemas.microsoft.com/office/powerpoint/2010/main" val="4137923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pPr>
              <a:defRPr/>
            </a:pPr>
            <a:fld id="{03CCF14A-158A-4446-976E-29ACBE26418C}" type="slidenum">
              <a:rPr lang="en-US" altLang="en-US"/>
              <a:pPr>
                <a:defRPr/>
              </a:pPr>
              <a:t>‹#›</a:t>
            </a:fld>
            <a:endParaRPr lang="en-US" altLang="en-US"/>
          </a:p>
        </p:txBody>
      </p:sp>
    </p:spTree>
    <p:extLst>
      <p:ext uri="{BB962C8B-B14F-4D97-AF65-F5344CB8AC3E}">
        <p14:creationId xmlns:p14="http://schemas.microsoft.com/office/powerpoint/2010/main" val="2557886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 y="141763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6"/>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DB74354B-BCF1-44E6-9629-049B911ADEDE}" type="slidenum">
              <a:rPr lang="en-US" altLang="en-US"/>
              <a:pPr>
                <a:defRPr/>
              </a:pPr>
              <a:t>‹#›</a:t>
            </a:fld>
            <a:endParaRPr lang="en-US" altLang="en-US"/>
          </a:p>
        </p:txBody>
      </p:sp>
    </p:spTree>
    <p:extLst>
      <p:ext uri="{BB962C8B-B14F-4D97-AF65-F5344CB8AC3E}">
        <p14:creationId xmlns:p14="http://schemas.microsoft.com/office/powerpoint/2010/main" val="693992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pPr>
              <a:defRPr/>
            </a:pPr>
            <a:fld id="{9693FB84-E36C-44D7-BDBF-8A94B86C2C13}" type="slidenum">
              <a:rPr lang="en-US" altLang="en-US"/>
              <a:pPr>
                <a:defRPr/>
              </a:pPr>
              <a:t>‹#›</a:t>
            </a:fld>
            <a:endParaRPr lang="en-US" altLang="en-US"/>
          </a:p>
        </p:txBody>
      </p:sp>
    </p:spTree>
    <p:extLst>
      <p:ext uri="{BB962C8B-B14F-4D97-AF65-F5344CB8AC3E}">
        <p14:creationId xmlns:p14="http://schemas.microsoft.com/office/powerpoint/2010/main" val="31853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6"/>
                </a:solidFill>
              </a:defRPr>
            </a:lvl2pPr>
            <a:lvl4pPr>
              <a:defRPr>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FDCAAF1E-1D4A-4980-B2B8-25BF843C5D2B}" type="slidenum">
              <a:rPr lang="en-US" altLang="en-US"/>
              <a:pPr>
                <a:defRPr/>
              </a:pPr>
              <a:t>‹#›</a:t>
            </a:fld>
            <a:endParaRPr lang="en-US" altLang="en-US"/>
          </a:p>
        </p:txBody>
      </p:sp>
    </p:spTree>
    <p:extLst>
      <p:ext uri="{BB962C8B-B14F-4D97-AF65-F5344CB8AC3E}">
        <p14:creationId xmlns:p14="http://schemas.microsoft.com/office/powerpoint/2010/main" val="3548637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770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pPr>
              <a:defRPr/>
            </a:pPr>
            <a:fld id="{3A586C8D-BFA5-4511-BC92-FF6271E40D0C}" type="slidenum">
              <a:rPr lang="en-US" altLang="en-US"/>
              <a:pPr>
                <a:defRPr/>
              </a:pPr>
              <a:t>‹#›</a:t>
            </a:fld>
            <a:endParaRPr lang="en-US" altLang="en-US"/>
          </a:p>
        </p:txBody>
      </p:sp>
    </p:spTree>
    <p:extLst>
      <p:ext uri="{BB962C8B-B14F-4D97-AF65-F5344CB8AC3E}">
        <p14:creationId xmlns:p14="http://schemas.microsoft.com/office/powerpoint/2010/main" val="3863393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9F7A4485-844A-4740-8A1D-9151847A996B}" type="slidenum">
              <a:rPr lang="en-US" altLang="en-US" sz="1200" smtClean="0">
                <a:solidFill>
                  <a:srgbClr val="898989"/>
                </a:solidFill>
                <a:latin typeface="Gotham Book" pitchFamily="50" charset="0"/>
              </a:rPr>
              <a:pPr algn="r" eaLnBrk="1" hangingPunct="1">
                <a:defRPr/>
              </a:pPr>
              <a:t>‹#›</a:t>
            </a:fld>
            <a:endParaRPr lang="en-US" altLang="en-US" sz="1200" smtClean="0">
              <a:solidFill>
                <a:srgbClr val="898989"/>
              </a:solidFill>
              <a:latin typeface="Gotham Book" pitchFamily="50" charset="0"/>
            </a:endParaRPr>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285922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32C607E-0AB4-4F23-BC6E-53A4382221D0}" type="slidenum">
              <a:rPr lang="en-US" altLang="en-US"/>
              <a:pPr>
                <a:defRPr/>
              </a:pPr>
              <a:t>‹#›</a:t>
            </a:fld>
            <a:endParaRPr lang="en-US" altLang="en-US"/>
          </a:p>
        </p:txBody>
      </p:sp>
    </p:spTree>
    <p:extLst>
      <p:ext uri="{BB962C8B-B14F-4D97-AF65-F5344CB8AC3E}">
        <p14:creationId xmlns:p14="http://schemas.microsoft.com/office/powerpoint/2010/main" val="1928138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558CC54-789D-4E75-ADA9-F0DFEAB78697}" type="slidenum">
              <a:rPr lang="en-US" altLang="en-US"/>
              <a:pPr>
                <a:defRPr/>
              </a:pPr>
              <a:t>‹#›</a:t>
            </a:fld>
            <a:endParaRPr lang="en-US" altLang="en-US"/>
          </a:p>
        </p:txBody>
      </p:sp>
    </p:spTree>
    <p:extLst>
      <p:ext uri="{BB962C8B-B14F-4D97-AF65-F5344CB8AC3E}">
        <p14:creationId xmlns:p14="http://schemas.microsoft.com/office/powerpoint/2010/main" val="51017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BB2507B-A866-4554-9D9B-632064EEBB0B}" type="slidenum">
              <a:rPr lang="en-US" altLang="en-US"/>
              <a:pPr>
                <a:defRPr/>
              </a:pPr>
              <a:t>‹#›</a:t>
            </a:fld>
            <a:endParaRPr lang="en-US" altLang="en-US"/>
          </a:p>
        </p:txBody>
      </p:sp>
    </p:spTree>
    <p:extLst>
      <p:ext uri="{BB962C8B-B14F-4D97-AF65-F5344CB8AC3E}">
        <p14:creationId xmlns:p14="http://schemas.microsoft.com/office/powerpoint/2010/main" val="2562534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F379E41-0E64-4014-95CC-14C51BFBB2B7}" type="slidenum">
              <a:rPr lang="en-US" altLang="en-US"/>
              <a:pPr>
                <a:defRPr/>
              </a:pPr>
              <a:t>‹#›</a:t>
            </a:fld>
            <a:endParaRPr lang="en-US" altLang="en-US"/>
          </a:p>
        </p:txBody>
      </p:sp>
    </p:spTree>
    <p:extLst>
      <p:ext uri="{BB962C8B-B14F-4D97-AF65-F5344CB8AC3E}">
        <p14:creationId xmlns:p14="http://schemas.microsoft.com/office/powerpoint/2010/main" val="62996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6"/>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pPr>
              <a:defRPr/>
            </a:pPr>
            <a:fld id="{6CE18F52-DA46-4A23-B194-801B7D2B06C4}" type="slidenum">
              <a:rPr lang="en-US" altLang="en-US"/>
              <a:pPr>
                <a:defRPr/>
              </a:pPr>
              <a:t>‹#›</a:t>
            </a:fld>
            <a:endParaRPr lang="en-US" altLang="en-US"/>
          </a:p>
        </p:txBody>
      </p:sp>
    </p:spTree>
    <p:extLst>
      <p:ext uri="{BB962C8B-B14F-4D97-AF65-F5344CB8AC3E}">
        <p14:creationId xmlns:p14="http://schemas.microsoft.com/office/powerpoint/2010/main" val="202440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6"/>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C8A4C318-02FD-473A-A27D-6AA4C8B8B00B}" type="slidenum">
              <a:rPr lang="en-US" altLang="en-US"/>
              <a:pPr>
                <a:defRPr/>
              </a:pPr>
              <a:t>‹#›</a:t>
            </a:fld>
            <a:endParaRPr lang="en-US" altLang="en-US"/>
          </a:p>
        </p:txBody>
      </p:sp>
    </p:spTree>
    <p:extLst>
      <p:ext uri="{BB962C8B-B14F-4D97-AF65-F5344CB8AC3E}">
        <p14:creationId xmlns:p14="http://schemas.microsoft.com/office/powerpoint/2010/main" val="395503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pPr>
              <a:defRPr/>
            </a:pPr>
            <a:fld id="{83DB7005-1153-43B1-839D-872ABCF22E34}" type="slidenum">
              <a:rPr lang="en-US" altLang="en-US"/>
              <a:pPr>
                <a:defRPr/>
              </a:pPr>
              <a:t>‹#›</a:t>
            </a:fld>
            <a:endParaRPr lang="en-US" altLang="en-US"/>
          </a:p>
        </p:txBody>
      </p:sp>
    </p:spTree>
    <p:extLst>
      <p:ext uri="{BB962C8B-B14F-4D97-AF65-F5344CB8AC3E}">
        <p14:creationId xmlns:p14="http://schemas.microsoft.com/office/powerpoint/2010/main" val="23335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 y="138588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90FAD532-495E-4FEC-9A6A-2D97353DC0C2}" type="slidenum">
              <a:rPr lang="en-US" altLang="en-US"/>
              <a:pPr>
                <a:defRPr/>
              </a:pPr>
              <a:t>‹#›</a:t>
            </a:fld>
            <a:endParaRPr lang="en-US" altLang="en-US"/>
          </a:p>
        </p:txBody>
      </p:sp>
    </p:spTree>
    <p:extLst>
      <p:ext uri="{BB962C8B-B14F-4D97-AF65-F5344CB8AC3E}">
        <p14:creationId xmlns:p14="http://schemas.microsoft.com/office/powerpoint/2010/main" val="43897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pPr>
              <a:defRPr/>
            </a:pPr>
            <a:fld id="{342C3A41-7503-420A-9E46-51F4D3832E44}" type="slidenum">
              <a:rPr lang="en-US" altLang="en-US"/>
              <a:pPr>
                <a:defRPr/>
              </a:pPr>
              <a:t>‹#›</a:t>
            </a:fld>
            <a:endParaRPr lang="en-US" altLang="en-US"/>
          </a:p>
        </p:txBody>
      </p:sp>
    </p:spTree>
    <p:extLst>
      <p:ext uri="{BB962C8B-B14F-4D97-AF65-F5344CB8AC3E}">
        <p14:creationId xmlns:p14="http://schemas.microsoft.com/office/powerpoint/2010/main" val="113982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00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pPr>
              <a:defRPr/>
            </a:pPr>
            <a:fld id="{FD77EFC2-B72A-4BFA-982A-21A080ECC3F2}" type="slidenum">
              <a:rPr lang="en-US" altLang="en-US"/>
              <a:pPr>
                <a:defRPr/>
              </a:pPr>
              <a:t>‹#›</a:t>
            </a:fld>
            <a:endParaRPr lang="en-US" altLang="en-US"/>
          </a:p>
        </p:txBody>
      </p:sp>
    </p:spTree>
    <p:extLst>
      <p:ext uri="{BB962C8B-B14F-4D97-AF65-F5344CB8AC3E}">
        <p14:creationId xmlns:p14="http://schemas.microsoft.com/office/powerpoint/2010/main" val="189469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3679AC3F-270F-46BD-895A-36D12EA3B845}" type="slidenum">
              <a:rPr lang="en-US" altLang="en-US" sz="1200" smtClean="0">
                <a:solidFill>
                  <a:srgbClr val="898989"/>
                </a:solidFill>
                <a:latin typeface="Gotham Book" pitchFamily="50" charset="0"/>
              </a:rPr>
              <a:pPr algn="r" eaLnBrk="1" hangingPunct="1">
                <a:defRPr/>
              </a:pPr>
              <a:t>‹#›</a:t>
            </a:fld>
            <a:endParaRPr lang="en-US" altLang="en-US" sz="1200" smtClean="0">
              <a:solidFill>
                <a:srgbClr val="898989"/>
              </a:solidFill>
              <a:latin typeface="Gotham Book" pitchFamily="50" charset="0"/>
            </a:endParaRPr>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51101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44577C5-D71C-4289-99D1-3A79E57FDB0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91" r:id="rId10"/>
    <p:sldLayoutId id="2147484592" r:id="rId11"/>
    <p:sldLayoutId id="2147484593" r:id="rId12"/>
    <p:sldLayoutId id="2147484594"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B75BC"/>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662D9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BBC94A5-B795-45D6-8E1E-4D4F729355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 id="2147484599" r:id="rId5"/>
    <p:sldLayoutId id="2147484600" r:id="rId6"/>
    <p:sldLayoutId id="2147484601" r:id="rId7"/>
    <p:sldLayoutId id="2147484602" r:id="rId8"/>
    <p:sldLayoutId id="2147484603" r:id="rId9"/>
    <p:sldLayoutId id="2147484604" r:id="rId10"/>
    <p:sldLayoutId id="2147484605" r:id="rId11"/>
    <p:sldLayoutId id="2147484606"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kern="1200">
          <a:solidFill>
            <a:srgbClr val="1B75BC"/>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1B75BC"/>
          </a:solidFill>
          <a:latin typeface="Calibri Light" pitchFamily="34" charset="0"/>
        </a:defRPr>
      </a:lvl2pPr>
      <a:lvl3pPr algn="l" rtl="0" eaLnBrk="0" fontAlgn="base" hangingPunct="0">
        <a:spcBef>
          <a:spcPct val="0"/>
        </a:spcBef>
        <a:spcAft>
          <a:spcPct val="0"/>
        </a:spcAft>
        <a:defRPr sz="4000" b="1">
          <a:solidFill>
            <a:srgbClr val="1B75BC"/>
          </a:solidFill>
          <a:latin typeface="Calibri Light" pitchFamily="34" charset="0"/>
        </a:defRPr>
      </a:lvl3pPr>
      <a:lvl4pPr algn="l" rtl="0" eaLnBrk="0" fontAlgn="base" hangingPunct="0">
        <a:spcBef>
          <a:spcPct val="0"/>
        </a:spcBef>
        <a:spcAft>
          <a:spcPct val="0"/>
        </a:spcAft>
        <a:defRPr sz="4000" b="1">
          <a:solidFill>
            <a:srgbClr val="1B75BC"/>
          </a:solidFill>
          <a:latin typeface="Calibri Light" pitchFamily="34" charset="0"/>
        </a:defRPr>
      </a:lvl4pPr>
      <a:lvl5pPr algn="l" rtl="0" eaLnBrk="0" fontAlgn="base" hangingPunct="0">
        <a:spcBef>
          <a:spcPct val="0"/>
        </a:spcBef>
        <a:spcAft>
          <a:spcPct val="0"/>
        </a:spcAft>
        <a:defRPr sz="4000" b="1">
          <a:solidFill>
            <a:srgbClr val="1B75BC"/>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92278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B75BC"/>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685800" y="2590800"/>
            <a:ext cx="7772400" cy="1371600"/>
          </a:xfrm>
        </p:spPr>
        <p:txBody>
          <a:bodyPr/>
          <a:lstStyle/>
          <a:p>
            <a:r>
              <a:rPr lang="en-US" altLang="en-US" smtClean="0"/>
              <a:t>Establishing and Providing Effective Referrals for Family Planning Clients</a:t>
            </a:r>
          </a:p>
        </p:txBody>
      </p:sp>
      <p:sp>
        <p:nvSpPr>
          <p:cNvPr id="29699" name="Subtitle 2"/>
          <p:cNvSpPr>
            <a:spLocks noGrp="1"/>
          </p:cNvSpPr>
          <p:nvPr>
            <p:ph type="subTitle" idx="1"/>
          </p:nvPr>
        </p:nvSpPr>
        <p:spPr>
          <a:xfrm>
            <a:off x="1371600" y="4419600"/>
            <a:ext cx="6400800" cy="1219200"/>
          </a:xfrm>
        </p:spPr>
        <p:txBody>
          <a:bodyPr/>
          <a:lstStyle/>
          <a:p>
            <a:endParaRPr lang="en-US" altLang="en-US" dirty="0" smtClean="0"/>
          </a:p>
        </p:txBody>
      </p:sp>
      <p:sp>
        <p:nvSpPr>
          <p:cNvPr id="297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6C9536E6-5F3A-479B-93B3-185B5B279C2E}" type="slidenum">
              <a:rPr lang="en-US" altLang="en-US" sz="1200" smtClean="0">
                <a:solidFill>
                  <a:srgbClr val="898989"/>
                </a:solidFill>
                <a:latin typeface="Calibri" panose="020F0502020204030204" pitchFamily="34" charset="0"/>
              </a:rPr>
              <a:pPr>
                <a:spcBef>
                  <a:spcPct val="0"/>
                </a:spcBef>
                <a:buFontTx/>
                <a:buNone/>
              </a:pPr>
              <a:t>1</a:t>
            </a:fld>
            <a:endParaRPr lang="en-US" altLang="en-US" sz="120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Referral Agreements</a:t>
            </a:r>
            <a:endParaRPr lang="en-US" dirty="0"/>
          </a:p>
        </p:txBody>
      </p:sp>
      <p:sp>
        <p:nvSpPr>
          <p:cNvPr id="40963" name="Content Placeholder 2"/>
          <p:cNvSpPr>
            <a:spLocks noGrp="1"/>
          </p:cNvSpPr>
          <p:nvPr>
            <p:ph idx="1"/>
          </p:nvPr>
        </p:nvSpPr>
        <p:spPr>
          <a:xfrm>
            <a:off x="457200" y="1600200"/>
            <a:ext cx="4419600" cy="4525963"/>
          </a:xfrm>
        </p:spPr>
        <p:txBody>
          <a:bodyPr/>
          <a:lstStyle/>
          <a:p>
            <a:pPr>
              <a:buFont typeface="Arial" charset="0"/>
              <a:buChar char="•"/>
              <a:defRPr/>
            </a:pPr>
            <a:r>
              <a:rPr lang="en-US" dirty="0" smtClean="0"/>
              <a:t>A </a:t>
            </a:r>
            <a:r>
              <a:rPr lang="en-US" dirty="0"/>
              <a:t>memorandum of understanding (MOU) is a written document, </a:t>
            </a:r>
            <a:r>
              <a:rPr lang="en-US" dirty="0" smtClean="0"/>
              <a:t>generally not </a:t>
            </a:r>
            <a:r>
              <a:rPr lang="en-US" dirty="0"/>
              <a:t>legally binding, that outlines a voluntary agreement between parties. </a:t>
            </a:r>
            <a:endParaRPr lang="en-US" dirty="0" smtClean="0"/>
          </a:p>
          <a:p>
            <a:pPr marL="0" indent="0">
              <a:buFont typeface="Arial" panose="020B0604020202020204" pitchFamily="34" charset="0"/>
              <a:buNone/>
              <a:defRPr/>
            </a:pPr>
            <a:endParaRPr lang="en-US" altLang="en-US" dirty="0" smtClean="0"/>
          </a:p>
        </p:txBody>
      </p:sp>
      <p:pic>
        <p:nvPicPr>
          <p:cNvPr id="48133" name="Picture 2" descr="Picture of MOU" title="Picture of MOU"/>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3363" y="1728788"/>
            <a:ext cx="3297237" cy="4267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813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C4CA236E-9FB0-48B7-ABA6-2F53B53A14C0}" type="slidenum">
              <a:rPr lang="en-US" altLang="en-US" sz="1200" smtClean="0">
                <a:solidFill>
                  <a:srgbClr val="898989"/>
                </a:solidFill>
                <a:latin typeface="Calibri" panose="020F0502020204030204" pitchFamily="34" charset="0"/>
              </a:rPr>
              <a:pPr>
                <a:spcBef>
                  <a:spcPct val="0"/>
                </a:spcBef>
                <a:buFontTx/>
                <a:buNone/>
              </a:pPr>
              <a:t>10</a:t>
            </a:fld>
            <a:endParaRPr lang="en-US" altLang="en-US" sz="120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Referral Types</a:t>
            </a:r>
            <a:endParaRPr lang="en-US" dirty="0"/>
          </a:p>
        </p:txBody>
      </p:sp>
      <p:graphicFrame>
        <p:nvGraphicFramePr>
          <p:cNvPr id="7" name="Table 6" descr="A table explaining cold and warm referrals" title="Referral types tables"/>
          <p:cNvGraphicFramePr>
            <a:graphicFrameLocks noGrp="1"/>
          </p:cNvGraphicFramePr>
          <p:nvPr>
            <p:extLst>
              <p:ext uri="{D42A27DB-BD31-4B8C-83A1-F6EECF244321}">
                <p14:modId xmlns:p14="http://schemas.microsoft.com/office/powerpoint/2010/main" val="3521375768"/>
              </p:ext>
            </p:extLst>
          </p:nvPr>
        </p:nvGraphicFramePr>
        <p:xfrm>
          <a:off x="762000" y="1752600"/>
          <a:ext cx="7543800" cy="4267200"/>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1375380">
                <a:tc>
                  <a:txBody>
                    <a:bodyPr/>
                    <a:lstStyle/>
                    <a:p>
                      <a:r>
                        <a:rPr lang="en-US" sz="2800" b="0" i="0" u="none" strike="noStrike" dirty="0" smtClean="0">
                          <a:solidFill>
                            <a:srgbClr val="000000"/>
                          </a:solidFill>
                          <a:effectLst/>
                          <a:latin typeface="Calibri Light" panose="020F0302020204030204" pitchFamily="34" charset="0"/>
                        </a:rPr>
                        <a:t>A </a:t>
                      </a:r>
                      <a:r>
                        <a:rPr lang="en-US" sz="2800" b="1" i="0" u="none" strike="noStrike" dirty="0" smtClean="0">
                          <a:solidFill>
                            <a:srgbClr val="000000"/>
                          </a:solidFill>
                          <a:effectLst/>
                          <a:latin typeface="Calibri Light" panose="020F0302020204030204" pitchFamily="34" charset="0"/>
                        </a:rPr>
                        <a:t>cold</a:t>
                      </a:r>
                      <a:r>
                        <a:rPr lang="en-US" sz="2800" b="0" i="0" u="none" strike="noStrike" dirty="0" smtClean="0">
                          <a:solidFill>
                            <a:srgbClr val="000000"/>
                          </a:solidFill>
                          <a:effectLst/>
                          <a:latin typeface="Calibri Light" panose="020F0302020204030204" pitchFamily="34" charset="0"/>
                        </a:rPr>
                        <a:t> referral may be appropriate for services like: </a:t>
                      </a:r>
                      <a:endParaRPr lang="en-US" sz="2800" dirty="0">
                        <a:latin typeface="Calibri Light" panose="020F0302020204030204" pitchFamily="34" charset="0"/>
                      </a:endParaRP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dirty="0" smtClean="0">
                          <a:solidFill>
                            <a:srgbClr val="000000"/>
                          </a:solidFill>
                          <a:effectLst/>
                          <a:latin typeface="Calibri Light" panose="020F0302020204030204" pitchFamily="34" charset="0"/>
                        </a:rPr>
                        <a:t>A </a:t>
                      </a:r>
                      <a:r>
                        <a:rPr lang="en-US" sz="2800" b="1" i="0" u="none" strike="noStrike" dirty="0" smtClean="0">
                          <a:solidFill>
                            <a:srgbClr val="000000"/>
                          </a:solidFill>
                          <a:effectLst/>
                          <a:latin typeface="Calibri Light" panose="020F0302020204030204" pitchFamily="34" charset="0"/>
                        </a:rPr>
                        <a:t>warm </a:t>
                      </a:r>
                      <a:r>
                        <a:rPr lang="en-US" sz="2800" b="0" i="0" u="none" strike="noStrike" dirty="0" smtClean="0">
                          <a:solidFill>
                            <a:srgbClr val="000000"/>
                          </a:solidFill>
                          <a:effectLst/>
                          <a:latin typeface="Calibri Light" panose="020F0302020204030204" pitchFamily="34" charset="0"/>
                        </a:rPr>
                        <a:t>referral may be appropriate for services like:</a:t>
                      </a:r>
                      <a:endParaRPr lang="en-US" sz="2800" dirty="0">
                        <a:latin typeface="Calibri Light" panose="020F0302020204030204" pitchFamily="34" charset="0"/>
                      </a:endParaRPr>
                    </a:p>
                  </a:txBody>
                  <a:tcPr marT="45714" marB="45714">
                    <a:solidFill>
                      <a:schemeClr val="accent2"/>
                    </a:solidFill>
                  </a:tcPr>
                </a:tc>
                <a:extLst>
                  <a:ext uri="{0D108BD9-81ED-4DB2-BD59-A6C34878D82A}">
                    <a16:rowId xmlns:a16="http://schemas.microsoft.com/office/drawing/2014/main" val="10000"/>
                  </a:ext>
                </a:extLst>
              </a:tr>
              <a:tr h="685771">
                <a:tc>
                  <a:txBody>
                    <a:bodyPr/>
                    <a:lstStyle/>
                    <a:p>
                      <a:pPr marL="0" indent="0" rtl="0" fontAlgn="t">
                        <a:spcBef>
                          <a:spcPts val="0"/>
                        </a:spcBef>
                        <a:spcAft>
                          <a:spcPts val="0"/>
                        </a:spcAft>
                        <a:buFont typeface="Arial" panose="020B0604020202020204" pitchFamily="34" charset="0"/>
                        <a:buNone/>
                      </a:pPr>
                      <a:r>
                        <a:rPr lang="en-US" sz="2400" b="0" i="0" u="none" strike="noStrike" dirty="0" smtClean="0">
                          <a:solidFill>
                            <a:srgbClr val="000000"/>
                          </a:solidFill>
                          <a:effectLst/>
                          <a:latin typeface="Calibri Light" panose="020F0302020204030204" pitchFamily="34" charset="0"/>
                        </a:rPr>
                        <a:t>Alcoholics Anonymous</a:t>
                      </a:r>
                      <a:endParaRPr lang="en-US" sz="2400" dirty="0">
                        <a:effectLst/>
                        <a:latin typeface="Calibri Light" panose="020F0302020204030204" pitchFamily="34" charset="0"/>
                      </a:endParaRPr>
                    </a:p>
                  </a:txBody>
                  <a:tcPr marL="68580" marR="68580" marT="45714" marB="45714" anchor="ctr"/>
                </a:tc>
                <a:tc>
                  <a:txBody>
                    <a:bodyPr/>
                    <a:lstStyle/>
                    <a:p>
                      <a:pPr rtl="0" fontAlgn="base">
                        <a:spcBef>
                          <a:spcPts val="0"/>
                        </a:spcBef>
                        <a:spcAft>
                          <a:spcPts val="0"/>
                        </a:spcAft>
                        <a:buFont typeface="Arial"/>
                        <a:buNone/>
                      </a:pPr>
                      <a:r>
                        <a:rPr lang="en-US" sz="2400" b="0" i="0" u="none" strike="noStrike" dirty="0" smtClean="0">
                          <a:solidFill>
                            <a:srgbClr val="000000"/>
                          </a:solidFill>
                          <a:effectLst/>
                          <a:latin typeface="Calibri Light" panose="020F0302020204030204" pitchFamily="34" charset="0"/>
                        </a:rPr>
                        <a:t>Syphilis treatment</a:t>
                      </a:r>
                      <a:endParaRPr lang="en-US" sz="2400" dirty="0">
                        <a:effectLst/>
                        <a:latin typeface="Calibri Light" panose="020F0302020204030204" pitchFamily="34" charset="0"/>
                      </a:endParaRPr>
                    </a:p>
                  </a:txBody>
                  <a:tcPr marL="68580" marR="68580" marT="45714" marB="45714" anchor="ctr">
                    <a:solidFill>
                      <a:schemeClr val="accent2">
                        <a:lumMod val="40000"/>
                        <a:lumOff val="60000"/>
                      </a:schemeClr>
                    </a:solidFill>
                  </a:tcPr>
                </a:tc>
                <a:extLst>
                  <a:ext uri="{0D108BD9-81ED-4DB2-BD59-A6C34878D82A}">
                    <a16:rowId xmlns:a16="http://schemas.microsoft.com/office/drawing/2014/main" val="10001"/>
                  </a:ext>
                </a:extLst>
              </a:tr>
              <a:tr h="850093">
                <a:tc>
                  <a:txBody>
                    <a:bodyPr/>
                    <a:lstStyle/>
                    <a:p>
                      <a:pPr rtl="0" fontAlgn="base">
                        <a:spcBef>
                          <a:spcPts val="0"/>
                        </a:spcBef>
                        <a:spcAft>
                          <a:spcPts val="0"/>
                        </a:spcAft>
                        <a:buFont typeface="Arial"/>
                        <a:buNone/>
                      </a:pPr>
                      <a:r>
                        <a:rPr lang="en-US" sz="2400" b="0" i="0" u="none" strike="noStrike" dirty="0" smtClean="0">
                          <a:solidFill>
                            <a:srgbClr val="000000"/>
                          </a:solidFill>
                          <a:effectLst/>
                          <a:latin typeface="Calibri Light" panose="020F0302020204030204" pitchFamily="34" charset="0"/>
                        </a:rPr>
                        <a:t>Weight </a:t>
                      </a:r>
                      <a:r>
                        <a:rPr lang="en-US" sz="2400" b="0" i="0" u="none" strike="noStrike" dirty="0">
                          <a:solidFill>
                            <a:srgbClr val="000000"/>
                          </a:solidFill>
                          <a:effectLst/>
                          <a:latin typeface="Calibri Light" panose="020F0302020204030204" pitchFamily="34" charset="0"/>
                        </a:rPr>
                        <a:t>management </a:t>
                      </a:r>
                      <a:r>
                        <a:rPr lang="en-US" sz="2400" b="0" i="0" u="none" strike="noStrike" dirty="0" smtClean="0">
                          <a:solidFill>
                            <a:srgbClr val="000000"/>
                          </a:solidFill>
                          <a:effectLst/>
                          <a:latin typeface="Calibri Light" panose="020F0302020204030204" pitchFamily="34" charset="0"/>
                        </a:rPr>
                        <a:t>treatment</a:t>
                      </a:r>
                      <a:endParaRPr lang="en-US" sz="2400" dirty="0">
                        <a:effectLst/>
                        <a:latin typeface="Calibri Light" panose="020F0302020204030204" pitchFamily="34" charset="0"/>
                      </a:endParaRPr>
                    </a:p>
                  </a:txBody>
                  <a:tcPr marL="68580" marR="68580" marT="45714" marB="45714" anchor="ctr"/>
                </a:tc>
                <a:tc>
                  <a:txBody>
                    <a:bodyPr/>
                    <a:lstStyle/>
                    <a:p>
                      <a:pPr rtl="0" fontAlgn="base">
                        <a:spcBef>
                          <a:spcPts val="0"/>
                        </a:spcBef>
                        <a:spcAft>
                          <a:spcPts val="0"/>
                        </a:spcAft>
                        <a:buFont typeface="Arial"/>
                        <a:buNone/>
                      </a:pPr>
                      <a:r>
                        <a:rPr lang="en-US" sz="2400" b="0" i="0" u="none" strike="noStrike" dirty="0" smtClean="0">
                          <a:solidFill>
                            <a:srgbClr val="000000"/>
                          </a:solidFill>
                          <a:effectLst/>
                          <a:latin typeface="Calibri Light" panose="020F0302020204030204" pitchFamily="34" charset="0"/>
                        </a:rPr>
                        <a:t>Evaluation of a palpable breast mass</a:t>
                      </a:r>
                      <a:endParaRPr lang="en-US" sz="2400" dirty="0">
                        <a:effectLst/>
                        <a:latin typeface="Calibri Light" panose="020F0302020204030204" pitchFamily="34" charset="0"/>
                      </a:endParaRPr>
                    </a:p>
                  </a:txBody>
                  <a:tcPr marL="68580" marR="68580" marT="45714" marB="45714" anchor="ctr">
                    <a:solidFill>
                      <a:schemeClr val="accent2">
                        <a:lumMod val="20000"/>
                        <a:lumOff val="80000"/>
                      </a:schemeClr>
                    </a:solidFill>
                  </a:tcPr>
                </a:tc>
                <a:extLst>
                  <a:ext uri="{0D108BD9-81ED-4DB2-BD59-A6C34878D82A}">
                    <a16:rowId xmlns:a16="http://schemas.microsoft.com/office/drawing/2014/main" val="10002"/>
                  </a:ext>
                </a:extLst>
              </a:tr>
              <a:tr h="727156">
                <a:tc>
                  <a:txBody>
                    <a:bodyPr/>
                    <a:lstStyle/>
                    <a:p>
                      <a:pPr rtl="0" fontAlgn="base">
                        <a:spcBef>
                          <a:spcPts val="0"/>
                        </a:spcBef>
                        <a:spcAft>
                          <a:spcPts val="0"/>
                        </a:spcAft>
                        <a:buFont typeface="Arial"/>
                        <a:buNone/>
                      </a:pPr>
                      <a:r>
                        <a:rPr lang="en-US" sz="2400" b="0" i="0" u="none" strike="noStrike" dirty="0" smtClean="0">
                          <a:solidFill>
                            <a:srgbClr val="000000"/>
                          </a:solidFill>
                          <a:effectLst/>
                          <a:latin typeface="Calibri Light" panose="020F0302020204030204" pitchFamily="34" charset="0"/>
                        </a:rPr>
                        <a:t>Food stamps</a:t>
                      </a:r>
                      <a:endParaRPr lang="en-US" sz="2400" dirty="0">
                        <a:effectLst/>
                        <a:latin typeface="Calibri Light" panose="020F0302020204030204" pitchFamily="34" charset="0"/>
                      </a:endParaRPr>
                    </a:p>
                  </a:txBody>
                  <a:tcPr marL="68580" marR="68580" marT="45714" marB="45714" anchor="ctr"/>
                </a:tc>
                <a:tc>
                  <a:txBody>
                    <a:bodyPr/>
                    <a:lstStyle/>
                    <a:p>
                      <a:pPr rtl="0" fontAlgn="t">
                        <a:spcBef>
                          <a:spcPts val="0"/>
                        </a:spcBef>
                        <a:spcAft>
                          <a:spcPts val="0"/>
                        </a:spcAft>
                      </a:pPr>
                      <a:r>
                        <a:rPr lang="en-US" sz="2400" b="0" i="0" u="none" strike="noStrike" dirty="0" smtClean="0">
                          <a:solidFill>
                            <a:srgbClr val="000000"/>
                          </a:solidFill>
                          <a:effectLst/>
                          <a:latin typeface="Calibri Light" panose="020F0302020204030204" pitchFamily="34" charset="0"/>
                        </a:rPr>
                        <a:t>An</a:t>
                      </a:r>
                      <a:r>
                        <a:rPr lang="en-US" sz="2400" b="0" i="0" u="none" strike="noStrike" baseline="0" dirty="0" smtClean="0">
                          <a:solidFill>
                            <a:srgbClr val="000000"/>
                          </a:solidFill>
                          <a:effectLst/>
                          <a:latin typeface="Calibri Light" panose="020F0302020204030204" pitchFamily="34" charset="0"/>
                        </a:rPr>
                        <a:t> </a:t>
                      </a:r>
                      <a:r>
                        <a:rPr lang="en-US" sz="2400" b="0" i="0" u="none" strike="noStrike" dirty="0" smtClean="0">
                          <a:solidFill>
                            <a:srgbClr val="000000"/>
                          </a:solidFill>
                          <a:effectLst/>
                          <a:latin typeface="Calibri Light" panose="020F0302020204030204" pitchFamily="34" charset="0"/>
                        </a:rPr>
                        <a:t>HIV </a:t>
                      </a:r>
                      <a:r>
                        <a:rPr lang="en-US" sz="2400" b="0" i="0" u="none" strike="noStrike" dirty="0">
                          <a:solidFill>
                            <a:srgbClr val="000000"/>
                          </a:solidFill>
                          <a:effectLst/>
                          <a:latin typeface="Calibri Light" panose="020F0302020204030204" pitchFamily="34" charset="0"/>
                        </a:rPr>
                        <a:t>positive test </a:t>
                      </a:r>
                      <a:r>
                        <a:rPr lang="en-US" sz="2400" b="0" i="0" u="none" strike="noStrike" dirty="0" smtClean="0">
                          <a:solidFill>
                            <a:srgbClr val="000000"/>
                          </a:solidFill>
                          <a:effectLst/>
                          <a:latin typeface="Calibri Light" panose="020F0302020204030204" pitchFamily="34" charset="0"/>
                        </a:rPr>
                        <a:t>result</a:t>
                      </a:r>
                      <a:endParaRPr lang="en-US" sz="2400" dirty="0">
                        <a:effectLst/>
                        <a:latin typeface="Calibri Light" panose="020F0302020204030204" pitchFamily="34" charset="0"/>
                      </a:endParaRPr>
                    </a:p>
                  </a:txBody>
                  <a:tcPr marL="68580" marR="68580" marT="45714" marB="45714" anchor="ctr">
                    <a:solidFill>
                      <a:schemeClr val="accent2">
                        <a:lumMod val="40000"/>
                        <a:lumOff val="60000"/>
                      </a:schemeClr>
                    </a:solidFill>
                  </a:tcPr>
                </a:tc>
                <a:extLst>
                  <a:ext uri="{0D108BD9-81ED-4DB2-BD59-A6C34878D82A}">
                    <a16:rowId xmlns:a16="http://schemas.microsoft.com/office/drawing/2014/main" val="10003"/>
                  </a:ext>
                </a:extLst>
              </a:tr>
              <a:tr h="62880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Calibri Light" panose="020F0302020204030204" pitchFamily="34" charset="0"/>
                        </a:rPr>
                        <a:t>WIC</a:t>
                      </a:r>
                      <a:endParaRPr lang="en-US" sz="2400" dirty="0">
                        <a:effectLst/>
                        <a:latin typeface="Calibri Light" panose="020F0302020204030204" pitchFamily="34" charset="0"/>
                      </a:endParaRPr>
                    </a:p>
                  </a:txBody>
                  <a:tcPr marL="68580" marR="68580" marT="45714" marB="45714" anchor="ct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Calibri Light" panose="020F0302020204030204" pitchFamily="34" charset="0"/>
                        </a:rPr>
                        <a:t>Prenatal care</a:t>
                      </a:r>
                      <a:endParaRPr lang="en-US" sz="2400" dirty="0">
                        <a:effectLst/>
                        <a:latin typeface="Calibri Light" panose="020F0302020204030204" pitchFamily="34" charset="0"/>
                      </a:endParaRPr>
                    </a:p>
                  </a:txBody>
                  <a:tcPr marL="68580" marR="68580" marT="45714" marB="45714" anchor="c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5020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1FAFC0EE-3873-4DD8-A5CA-A5741B9CB34E}" type="slidenum">
              <a:rPr lang="en-US" altLang="en-US" sz="1200" smtClean="0">
                <a:solidFill>
                  <a:srgbClr val="898989"/>
                </a:solidFill>
                <a:latin typeface="Calibri" panose="020F0502020204030204" pitchFamily="34" charset="0"/>
              </a:rPr>
              <a:pPr>
                <a:spcBef>
                  <a:spcPct val="0"/>
                </a:spcBef>
                <a:buFontTx/>
                <a:buNone/>
              </a:pPr>
              <a:t>11</a:t>
            </a:fld>
            <a:endParaRPr lang="en-US" altLang="en-US" sz="120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defRPr/>
            </a:pPr>
            <a:r>
              <a:rPr lang="en-US" altLang="en-US" smtClean="0"/>
              <a:t>Provide Supportive Referrals </a:t>
            </a:r>
          </a:p>
        </p:txBody>
      </p:sp>
      <p:sp>
        <p:nvSpPr>
          <p:cNvPr id="43011" name="Content Placeholder 2"/>
          <p:cNvSpPr>
            <a:spLocks noGrp="1"/>
          </p:cNvSpPr>
          <p:nvPr>
            <p:ph idx="1"/>
          </p:nvPr>
        </p:nvSpPr>
        <p:spPr>
          <a:xfrm>
            <a:off x="457200" y="1600201"/>
            <a:ext cx="8610600" cy="563880"/>
          </a:xfrm>
        </p:spPr>
        <p:txBody>
          <a:bodyPr/>
          <a:lstStyle/>
          <a:p>
            <a:pPr marL="0" indent="0">
              <a:buFont typeface="Arial" panose="020B0604020202020204" pitchFamily="34" charset="0"/>
              <a:buNone/>
              <a:defRPr/>
            </a:pPr>
            <a:r>
              <a:rPr lang="en-US" dirty="0" smtClean="0"/>
              <a:t>Clients face potential barriers to accessing services: </a:t>
            </a:r>
          </a:p>
        </p:txBody>
      </p:sp>
      <p:sp>
        <p:nvSpPr>
          <p:cNvPr id="3" name="Rectangle 2"/>
          <p:cNvSpPr/>
          <p:nvPr/>
        </p:nvSpPr>
        <p:spPr>
          <a:xfrm>
            <a:off x="457200" y="2133600"/>
            <a:ext cx="8153400" cy="3785652"/>
          </a:xfrm>
          <a:prstGeom prst="rect">
            <a:avLst/>
          </a:prstGeom>
        </p:spPr>
        <p:txBody>
          <a:bodyPr wrap="square" numCol="2">
            <a:spAutoFit/>
          </a:bodyPr>
          <a:lstStyle/>
          <a:p>
            <a:pPr marL="457200" indent="-457200">
              <a:buFont typeface="Arial" panose="020B0604020202020204" pitchFamily="34" charset="0"/>
              <a:buChar char="•"/>
              <a:defRPr/>
            </a:pPr>
            <a:r>
              <a:rPr lang="en-US" sz="3000" dirty="0">
                <a:solidFill>
                  <a:schemeClr val="tx2"/>
                </a:solidFill>
                <a:latin typeface="Calibri Light" panose="020F0302020204030204" pitchFamily="34" charset="0"/>
                <a:cs typeface="+mn-cs"/>
              </a:rPr>
              <a:t>Finances</a:t>
            </a:r>
          </a:p>
          <a:p>
            <a:pPr marL="457200" indent="-457200">
              <a:buFont typeface="Arial" panose="020B0604020202020204" pitchFamily="34" charset="0"/>
              <a:buChar char="•"/>
              <a:defRPr/>
            </a:pPr>
            <a:r>
              <a:rPr lang="en-US" sz="3000" dirty="0">
                <a:solidFill>
                  <a:schemeClr val="tx2"/>
                </a:solidFill>
                <a:latin typeface="Calibri Light" panose="020F0302020204030204" pitchFamily="34" charset="0"/>
                <a:cs typeface="+mn-cs"/>
              </a:rPr>
              <a:t>Language </a:t>
            </a:r>
          </a:p>
          <a:p>
            <a:pPr marL="457200" indent="-457200">
              <a:buFont typeface="Arial" panose="020B0604020202020204" pitchFamily="34" charset="0"/>
              <a:buChar char="•"/>
              <a:defRPr/>
            </a:pPr>
            <a:r>
              <a:rPr lang="en-US" sz="3000" dirty="0">
                <a:solidFill>
                  <a:schemeClr val="tx2"/>
                </a:solidFill>
                <a:latin typeface="Calibri Light" panose="020F0302020204030204" pitchFamily="34" charset="0"/>
                <a:cs typeface="+mn-cs"/>
              </a:rPr>
              <a:t>Transportation </a:t>
            </a:r>
          </a:p>
          <a:p>
            <a:pPr marL="457200" indent="-457200">
              <a:buFont typeface="Arial" panose="020B0604020202020204" pitchFamily="34" charset="0"/>
              <a:buChar char="•"/>
              <a:defRPr/>
            </a:pPr>
            <a:r>
              <a:rPr lang="en-US" sz="3000" dirty="0">
                <a:solidFill>
                  <a:schemeClr val="tx2"/>
                </a:solidFill>
                <a:latin typeface="Calibri Light" panose="020F0302020204030204" pitchFamily="34" charset="0"/>
                <a:cs typeface="+mn-cs"/>
              </a:rPr>
              <a:t>Lack of child care</a:t>
            </a:r>
          </a:p>
          <a:p>
            <a:pPr marL="457200" indent="-457200">
              <a:buFont typeface="Arial" panose="020B0604020202020204" pitchFamily="34" charset="0"/>
              <a:buChar char="•"/>
              <a:defRPr/>
            </a:pPr>
            <a:r>
              <a:rPr lang="en-US" sz="3000" dirty="0">
                <a:solidFill>
                  <a:schemeClr val="tx2"/>
                </a:solidFill>
                <a:latin typeface="Calibri Light" panose="020F0302020204030204" pitchFamily="34" charset="0"/>
                <a:cs typeface="+mn-cs"/>
              </a:rPr>
              <a:t>Age-based consent issues</a:t>
            </a:r>
          </a:p>
          <a:p>
            <a:pPr marL="457200" indent="-457200">
              <a:buFont typeface="Arial" panose="020B0604020202020204" pitchFamily="34" charset="0"/>
              <a:buChar char="•"/>
              <a:defRPr/>
            </a:pPr>
            <a:r>
              <a:rPr lang="en-US" sz="3000" dirty="0">
                <a:solidFill>
                  <a:schemeClr val="tx2"/>
                </a:solidFill>
                <a:latin typeface="Calibri Light" panose="020F0302020204030204" pitchFamily="34" charset="0"/>
                <a:cs typeface="+mn-cs"/>
              </a:rPr>
              <a:t>Legal and policy </a:t>
            </a:r>
            <a:endParaRPr lang="en-US" sz="3000" dirty="0" smtClean="0">
              <a:solidFill>
                <a:schemeClr val="tx2"/>
              </a:solidFill>
              <a:latin typeface="Calibri Light" panose="020F0302020204030204" pitchFamily="34" charset="0"/>
              <a:cs typeface="+mn-cs"/>
            </a:endParaRPr>
          </a:p>
          <a:p>
            <a:pPr>
              <a:defRPr/>
            </a:pPr>
            <a:endParaRPr lang="en-US" sz="3000" dirty="0">
              <a:solidFill>
                <a:schemeClr val="tx2"/>
              </a:solidFill>
              <a:latin typeface="Calibri Light" panose="020F0302020204030204" pitchFamily="34" charset="0"/>
              <a:cs typeface="+mn-cs"/>
            </a:endParaRPr>
          </a:p>
          <a:p>
            <a:pPr marL="457200" indent="-457200">
              <a:buFont typeface="Arial" panose="020B0604020202020204" pitchFamily="34" charset="0"/>
              <a:buChar char="•"/>
              <a:defRPr/>
            </a:pPr>
            <a:r>
              <a:rPr lang="en-US" sz="3000" dirty="0">
                <a:solidFill>
                  <a:schemeClr val="tx2"/>
                </a:solidFill>
                <a:latin typeface="Calibri Light" panose="020F0302020204030204" pitchFamily="34" charset="0"/>
                <a:cs typeface="+mn-cs"/>
              </a:rPr>
              <a:t>Fear of a lack of privacy</a:t>
            </a:r>
          </a:p>
          <a:p>
            <a:pPr marL="457200" indent="-457200">
              <a:buFont typeface="Arial" panose="020B0604020202020204" pitchFamily="34" charset="0"/>
              <a:buChar char="•"/>
              <a:defRPr/>
            </a:pPr>
            <a:r>
              <a:rPr lang="en-US" sz="3000" dirty="0">
                <a:solidFill>
                  <a:schemeClr val="tx2"/>
                </a:solidFill>
                <a:latin typeface="Calibri Light" panose="020F0302020204030204" pitchFamily="34" charset="0"/>
                <a:cs typeface="+mn-cs"/>
              </a:rPr>
              <a:t>Fear of judgement</a:t>
            </a:r>
          </a:p>
          <a:p>
            <a:pPr marL="457200" indent="-457200">
              <a:buFont typeface="Arial" panose="020B0604020202020204" pitchFamily="34" charset="0"/>
              <a:buChar char="•"/>
              <a:defRPr/>
            </a:pPr>
            <a:r>
              <a:rPr lang="en-US" sz="3000" dirty="0">
                <a:solidFill>
                  <a:schemeClr val="tx2"/>
                </a:solidFill>
                <a:latin typeface="Calibri Light" panose="020F0302020204030204" pitchFamily="34" charset="0"/>
                <a:cs typeface="+mn-cs"/>
              </a:rPr>
              <a:t>Fear of scorn, intimidation, coercion, or threats</a:t>
            </a:r>
          </a:p>
          <a:p>
            <a:pPr marL="457200" indent="-457200">
              <a:buFont typeface="Arial" panose="020B0604020202020204" pitchFamily="34" charset="0"/>
              <a:buChar char="•"/>
              <a:defRPr/>
            </a:pPr>
            <a:r>
              <a:rPr lang="en-US" sz="3000" dirty="0">
                <a:solidFill>
                  <a:schemeClr val="tx2"/>
                </a:solidFill>
                <a:latin typeface="Calibri Light" panose="020F0302020204030204" pitchFamily="34" charset="0"/>
                <a:cs typeface="+mn-cs"/>
              </a:rPr>
              <a:t>Fear of disclosing immigration status</a:t>
            </a:r>
          </a:p>
        </p:txBody>
      </p:sp>
      <p:sp>
        <p:nvSpPr>
          <p:cNvPr id="5222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FEF1A9DE-05B7-4652-B152-A757A3B670BF}" type="slidenum">
              <a:rPr lang="en-US" altLang="en-US" sz="1200" smtClean="0">
                <a:solidFill>
                  <a:srgbClr val="898989"/>
                </a:solidFill>
                <a:latin typeface="Calibri" panose="020F0502020204030204" pitchFamily="34" charset="0"/>
              </a:rPr>
              <a:pPr>
                <a:spcBef>
                  <a:spcPct val="0"/>
                </a:spcBef>
                <a:buFontTx/>
                <a:buNone/>
              </a:pPr>
              <a:t>12</a:t>
            </a:fld>
            <a:endParaRPr lang="en-US" altLang="en-US" sz="120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Provide Referrals Proactively</a:t>
            </a:r>
            <a:endParaRPr lang="en-US" dirty="0"/>
          </a:p>
        </p:txBody>
      </p:sp>
      <p:sp>
        <p:nvSpPr>
          <p:cNvPr id="3" name="Content Placeholder 2"/>
          <p:cNvSpPr>
            <a:spLocks noGrp="1"/>
          </p:cNvSpPr>
          <p:nvPr>
            <p:ph idx="1"/>
          </p:nvPr>
        </p:nvSpPr>
        <p:spPr/>
        <p:txBody>
          <a:bodyPr/>
          <a:lstStyle/>
          <a:p>
            <a:pPr>
              <a:defRPr/>
            </a:pPr>
            <a:r>
              <a:rPr lang="en-US" dirty="0" smtClean="0"/>
              <a:t>Train staff on skills needed to: </a:t>
            </a:r>
          </a:p>
          <a:p>
            <a:pPr lvl="1">
              <a:defRPr/>
            </a:pPr>
            <a:r>
              <a:rPr lang="en-US" dirty="0" smtClean="0"/>
              <a:t>Identify referral needs</a:t>
            </a:r>
          </a:p>
          <a:p>
            <a:pPr lvl="1">
              <a:defRPr/>
            </a:pPr>
            <a:r>
              <a:rPr lang="en-US" dirty="0" smtClean="0"/>
              <a:t>Speak directly to the provider </a:t>
            </a:r>
          </a:p>
          <a:p>
            <a:pPr lvl="1">
              <a:defRPr/>
            </a:pPr>
            <a:r>
              <a:rPr lang="en-US" dirty="0" smtClean="0"/>
              <a:t>Provide a verbal and/or written handoff</a:t>
            </a:r>
          </a:p>
          <a:p>
            <a:pPr lvl="1">
              <a:defRPr/>
            </a:pPr>
            <a:r>
              <a:rPr lang="en-US" dirty="0" smtClean="0"/>
              <a:t>Manage difficult situations</a:t>
            </a:r>
          </a:p>
          <a:p>
            <a:pPr lvl="1">
              <a:defRPr/>
            </a:pPr>
            <a:r>
              <a:rPr lang="en-US" dirty="0" smtClean="0"/>
              <a:t>Follow up with the client about the referral</a:t>
            </a:r>
          </a:p>
        </p:txBody>
      </p:sp>
      <p:sp>
        <p:nvSpPr>
          <p:cNvPr id="542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53631BD4-3016-4292-A65A-CDB980D65BFA}" type="slidenum">
              <a:rPr lang="en-US" altLang="en-US" sz="1200" smtClean="0">
                <a:solidFill>
                  <a:srgbClr val="898989"/>
                </a:solidFill>
                <a:latin typeface="Calibri" panose="020F0502020204030204" pitchFamily="34" charset="0"/>
              </a:rPr>
              <a:pPr>
                <a:spcBef>
                  <a:spcPct val="0"/>
                </a:spcBef>
                <a:buFontTx/>
                <a:buNone/>
              </a:pPr>
              <a:t>13</a:t>
            </a:fld>
            <a:endParaRPr lang="en-US" altLang="en-US" sz="1200" smtClean="0">
              <a:solidFill>
                <a:srgbClr val="898989"/>
              </a:solidFill>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Document and Develop Systems Support  </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a:t>Designate staff roles </a:t>
            </a:r>
            <a:endParaRPr lang="en-US" dirty="0" smtClean="0"/>
          </a:p>
          <a:p>
            <a:pPr>
              <a:buFont typeface="Arial" charset="0"/>
              <a:buChar char="•"/>
              <a:defRPr/>
            </a:pPr>
            <a:r>
              <a:rPr lang="en-US" dirty="0" smtClean="0"/>
              <a:t>Use a standard protocol and consistent  documentation in the medical record</a:t>
            </a:r>
          </a:p>
          <a:p>
            <a:pPr lvl="1">
              <a:buFont typeface="Arial" charset="0"/>
              <a:buChar char="–"/>
              <a:defRPr/>
            </a:pPr>
            <a:r>
              <a:rPr lang="en-US" dirty="0" smtClean="0"/>
              <a:t>The reason for referral, informed consent of the client, and any correspondence with the referral provider/organization should be included.</a:t>
            </a:r>
          </a:p>
          <a:p>
            <a:pPr>
              <a:buFont typeface="Arial" charset="0"/>
              <a:buChar char="•"/>
              <a:defRPr/>
            </a:pPr>
            <a:r>
              <a:rPr lang="en-US" dirty="0" smtClean="0"/>
              <a:t>Develop shared referral tools and processes for services that you regularly refer to </a:t>
            </a:r>
          </a:p>
        </p:txBody>
      </p:sp>
      <p:sp>
        <p:nvSpPr>
          <p:cNvPr id="563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312C6BDC-1305-4A83-A4A2-2CC295D82F1B}" type="slidenum">
              <a:rPr lang="en-US" altLang="en-US" sz="1200" smtClean="0">
                <a:solidFill>
                  <a:srgbClr val="898989"/>
                </a:solidFill>
                <a:latin typeface="Calibri" panose="020F0502020204030204" pitchFamily="34" charset="0"/>
              </a:rPr>
              <a:pPr>
                <a:spcBef>
                  <a:spcPct val="0"/>
                </a:spcBef>
                <a:buFontTx/>
                <a:buNone/>
              </a:pPr>
              <a:t>14</a:t>
            </a:fld>
            <a:endParaRPr lang="en-US" altLang="en-US" sz="1200" smtClean="0">
              <a:solidFill>
                <a:srgbClr val="898989"/>
              </a:solidFill>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Sample Referral Form </a:t>
            </a:r>
            <a:endParaRPr lang="en-US" dirty="0"/>
          </a:p>
        </p:txBody>
      </p:sp>
      <p:sp>
        <p:nvSpPr>
          <p:cNvPr id="5837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2010ABB5-C182-4AD0-9E36-32E48727EF86}" type="slidenum">
              <a:rPr lang="en-US" altLang="en-US" sz="1200" smtClean="0">
                <a:solidFill>
                  <a:srgbClr val="898989"/>
                </a:solidFill>
                <a:latin typeface="Calibri" panose="020F0502020204030204" pitchFamily="34" charset="0"/>
              </a:rPr>
              <a:pPr>
                <a:spcBef>
                  <a:spcPct val="0"/>
                </a:spcBef>
                <a:buFontTx/>
                <a:buNone/>
              </a:pPr>
              <a:t>15</a:t>
            </a:fld>
            <a:endParaRPr lang="en-US" altLang="en-US" sz="1200" smtClean="0">
              <a:solidFill>
                <a:srgbClr val="898989"/>
              </a:solidFill>
              <a:latin typeface="Calibri" panose="020F0502020204030204" pitchFamily="34" charset="0"/>
            </a:endParaRPr>
          </a:p>
        </p:txBody>
      </p:sp>
      <p:pic>
        <p:nvPicPr>
          <p:cNvPr id="58372" name="Content Placeholder 3" descr="picture of referral form" title="Picture of referral form"/>
          <p:cNvPicPr>
            <a:picLocks noGrp="1" noChangeAspect="1"/>
          </p:cNvPicPr>
          <p:nvPr>
            <p:ph idx="1"/>
          </p:nvPr>
        </p:nvPicPr>
        <p:blipFill rotWithShape="1">
          <a:blip r:embed="rId3">
            <a:extLst>
              <a:ext uri="{28A0092B-C50C-407E-A947-70E740481C1C}">
                <a14:useLocalDpi xmlns:a14="http://schemas.microsoft.com/office/drawing/2010/main" val="0"/>
              </a:ext>
            </a:extLst>
          </a:blip>
          <a:srcRect l="7693" r="7691" b="7182"/>
          <a:stretch/>
        </p:blipFill>
        <p:spPr>
          <a:xfrm>
            <a:off x="609600" y="1412875"/>
            <a:ext cx="3657600" cy="5191991"/>
          </a:xfrm>
          <a:ln>
            <a:solidFill>
              <a:schemeClr val="tx2"/>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Close the </a:t>
            </a:r>
            <a:r>
              <a:rPr lang="en-US" dirty="0"/>
              <a:t>L</a:t>
            </a:r>
            <a:r>
              <a:rPr lang="en-US" dirty="0" smtClean="0"/>
              <a:t>oop</a:t>
            </a:r>
            <a:endParaRPr lang="en-US" dirty="0"/>
          </a:p>
        </p:txBody>
      </p:sp>
      <p:sp>
        <p:nvSpPr>
          <p:cNvPr id="60419" name="Content Placeholder 2"/>
          <p:cNvSpPr>
            <a:spLocks noGrp="1"/>
          </p:cNvSpPr>
          <p:nvPr>
            <p:ph idx="1"/>
          </p:nvPr>
        </p:nvSpPr>
        <p:spPr/>
        <p:txBody>
          <a:bodyPr/>
          <a:lstStyle/>
          <a:p>
            <a:r>
              <a:rPr lang="en-US" altLang="en-US" smtClean="0"/>
              <a:t>Identify client preference for communication and follow up</a:t>
            </a:r>
          </a:p>
          <a:p>
            <a:r>
              <a:rPr lang="en-US" altLang="en-US" smtClean="0"/>
              <a:t>Set clear expectations at the time of referral</a:t>
            </a:r>
          </a:p>
          <a:p>
            <a:r>
              <a:rPr lang="en-US" altLang="en-US" smtClean="0"/>
              <a:t>Ensure confidentiality for any provider to provider communications</a:t>
            </a:r>
          </a:p>
        </p:txBody>
      </p:sp>
      <p:sp>
        <p:nvSpPr>
          <p:cNvPr id="6042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71B2C03-CCB2-4D39-9FDA-F4314573FB8F}" type="slidenum">
              <a:rPr lang="en-US" altLang="en-US" smtClean="0">
                <a:solidFill>
                  <a:srgbClr val="898989"/>
                </a:solidFill>
              </a:rPr>
              <a:pPr/>
              <a:t>16</a:t>
            </a:fld>
            <a:endParaRPr lang="en-US" altLang="en-US" smtClean="0">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Track Referrals</a:t>
            </a:r>
            <a:endParaRPr lang="en-US" dirty="0"/>
          </a:p>
        </p:txBody>
      </p:sp>
      <p:sp>
        <p:nvSpPr>
          <p:cNvPr id="3" name="Content Placeholder 2"/>
          <p:cNvSpPr>
            <a:spLocks noGrp="1"/>
          </p:cNvSpPr>
          <p:nvPr>
            <p:ph idx="1"/>
          </p:nvPr>
        </p:nvSpPr>
        <p:spPr/>
        <p:txBody>
          <a:bodyPr/>
          <a:lstStyle/>
          <a:p>
            <a:pPr>
              <a:defRPr/>
            </a:pPr>
            <a:r>
              <a:rPr lang="en-US" dirty="0" smtClean="0"/>
              <a:t>Ensure adequate management of referrals</a:t>
            </a:r>
          </a:p>
          <a:p>
            <a:pPr lvl="1">
              <a:defRPr/>
            </a:pPr>
            <a:r>
              <a:rPr lang="en-US" dirty="0" smtClean="0"/>
              <a:t>EHR download</a:t>
            </a:r>
          </a:p>
          <a:p>
            <a:pPr lvl="1">
              <a:defRPr/>
            </a:pPr>
            <a:r>
              <a:rPr lang="en-US" dirty="0" smtClean="0"/>
              <a:t>Referral management software</a:t>
            </a:r>
          </a:p>
          <a:p>
            <a:pPr lvl="1">
              <a:defRPr/>
            </a:pPr>
            <a:r>
              <a:rPr lang="en-US" dirty="0" smtClean="0"/>
              <a:t>Manually enter on a grid </a:t>
            </a:r>
            <a:endParaRPr lang="en-US" dirty="0"/>
          </a:p>
        </p:txBody>
      </p:sp>
      <p:sp>
        <p:nvSpPr>
          <p:cNvPr id="624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AFCDC8D-DCC4-4A9A-8D79-0BB8594C0720}" type="slidenum">
              <a:rPr lang="en-US" altLang="en-US" smtClean="0">
                <a:solidFill>
                  <a:srgbClr val="898989"/>
                </a:solidFill>
              </a:rPr>
              <a:pPr/>
              <a:t>17</a:t>
            </a:fld>
            <a:endParaRPr lang="en-US" altLang="en-US" smtClean="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Apply Principles of Quality Improvement</a:t>
            </a:r>
            <a:endParaRPr lang="en-US" dirty="0"/>
          </a:p>
        </p:txBody>
      </p:sp>
      <p:sp>
        <p:nvSpPr>
          <p:cNvPr id="3" name="Content Placeholder 2"/>
          <p:cNvSpPr>
            <a:spLocks noGrp="1"/>
          </p:cNvSpPr>
          <p:nvPr>
            <p:ph idx="1"/>
          </p:nvPr>
        </p:nvSpPr>
        <p:spPr/>
        <p:txBody>
          <a:bodyPr/>
          <a:lstStyle/>
          <a:p>
            <a:pPr>
              <a:buFont typeface="Arial" charset="0"/>
              <a:buChar char="•"/>
              <a:defRPr/>
            </a:pPr>
            <a:r>
              <a:rPr lang="en-US" dirty="0"/>
              <a:t>Verify referral information </a:t>
            </a:r>
            <a:r>
              <a:rPr lang="en-US" dirty="0" smtClean="0"/>
              <a:t>annually</a:t>
            </a:r>
          </a:p>
          <a:p>
            <a:pPr>
              <a:buFont typeface="Arial" charset="0"/>
              <a:buChar char="•"/>
              <a:defRPr/>
            </a:pPr>
            <a:r>
              <a:rPr lang="en-US" dirty="0" smtClean="0"/>
              <a:t>If </a:t>
            </a:r>
            <a:r>
              <a:rPr lang="en-US" dirty="0"/>
              <a:t>a referral </a:t>
            </a:r>
            <a:r>
              <a:rPr lang="en-US" dirty="0" smtClean="0"/>
              <a:t>is not </a:t>
            </a:r>
            <a:r>
              <a:rPr lang="en-US" dirty="0"/>
              <a:t>completed</a:t>
            </a:r>
            <a:r>
              <a:rPr lang="en-US" dirty="0" smtClean="0"/>
              <a:t>, ask and document the reason</a:t>
            </a:r>
          </a:p>
          <a:p>
            <a:pPr>
              <a:buFont typeface="Arial" charset="0"/>
              <a:buChar char="•"/>
              <a:defRPr/>
            </a:pPr>
            <a:r>
              <a:rPr lang="en-US" dirty="0"/>
              <a:t>Periodically assess </a:t>
            </a:r>
            <a:r>
              <a:rPr lang="en-US" dirty="0" smtClean="0"/>
              <a:t>effectiveness </a:t>
            </a:r>
            <a:r>
              <a:rPr lang="en-US" dirty="0"/>
              <a:t>of referral services</a:t>
            </a:r>
          </a:p>
          <a:p>
            <a:pPr lvl="1">
              <a:buFont typeface="Arial" charset="0"/>
              <a:buChar char="–"/>
              <a:defRPr/>
            </a:pPr>
            <a:r>
              <a:rPr lang="en-US" dirty="0"/>
              <a:t>Ask clients</a:t>
            </a:r>
          </a:p>
          <a:p>
            <a:pPr lvl="1">
              <a:buFont typeface="Arial" charset="0"/>
              <a:buChar char="–"/>
              <a:defRPr/>
            </a:pPr>
            <a:r>
              <a:rPr lang="en-US" dirty="0"/>
              <a:t>Ask referral agencies</a:t>
            </a:r>
          </a:p>
          <a:p>
            <a:pPr>
              <a:buFont typeface="Arial" charset="0"/>
              <a:buChar char="•"/>
              <a:defRPr/>
            </a:pPr>
            <a:r>
              <a:rPr lang="en-US" dirty="0" smtClean="0"/>
              <a:t>Use principles of quality improvement to make changes to the referral process as necessary</a:t>
            </a:r>
            <a:endParaRPr lang="en-US" dirty="0"/>
          </a:p>
          <a:p>
            <a:pPr>
              <a:buFont typeface="Arial" charset="0"/>
              <a:buChar char="•"/>
              <a:defRPr/>
            </a:pPr>
            <a:endParaRPr lang="en-US" dirty="0"/>
          </a:p>
        </p:txBody>
      </p:sp>
      <p:sp>
        <p:nvSpPr>
          <p:cNvPr id="6451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9E9480C2-D402-4836-BAC4-EB2974030F53}" type="slidenum">
              <a:rPr lang="en-US" altLang="en-US" sz="1200" smtClean="0">
                <a:solidFill>
                  <a:srgbClr val="898989"/>
                </a:solidFill>
                <a:latin typeface="Calibri" panose="020F0502020204030204" pitchFamily="34" charset="0"/>
              </a:rPr>
              <a:pPr>
                <a:spcBef>
                  <a:spcPct val="0"/>
                </a:spcBef>
                <a:buFontTx/>
                <a:buNone/>
              </a:pPr>
              <a:t>18</a:t>
            </a:fld>
            <a:endParaRPr lang="en-US" altLang="en-US" sz="1200" smtClean="0">
              <a:solidFill>
                <a:srgbClr val="898989"/>
              </a:solidFill>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STAR Model for Referral Quality</a:t>
            </a:r>
            <a:endParaRPr lang="en-US" dirty="0"/>
          </a:p>
        </p:txBody>
      </p:sp>
      <p:sp>
        <p:nvSpPr>
          <p:cNvPr id="3" name="Content Placeholder 2"/>
          <p:cNvSpPr>
            <a:spLocks noGrp="1"/>
          </p:cNvSpPr>
          <p:nvPr>
            <p:ph idx="1"/>
          </p:nvPr>
        </p:nvSpPr>
        <p:spPr/>
        <p:txBody>
          <a:bodyPr/>
          <a:lstStyle/>
          <a:p>
            <a:pPr marL="0" indent="0">
              <a:buFont typeface="Arial" charset="0"/>
              <a:buNone/>
              <a:defRPr/>
            </a:pPr>
            <a:r>
              <a:rPr lang="en-US" dirty="0" smtClean="0"/>
              <a:t>Be a STAR: </a:t>
            </a:r>
          </a:p>
          <a:p>
            <a:pPr>
              <a:buFont typeface="Arial" charset="0"/>
              <a:buChar char="•"/>
              <a:defRPr/>
            </a:pPr>
            <a:r>
              <a:rPr lang="en-US" b="1" dirty="0" smtClean="0"/>
              <a:t>S</a:t>
            </a:r>
            <a:r>
              <a:rPr lang="en-US" dirty="0" smtClean="0"/>
              <a:t>upportive</a:t>
            </a:r>
          </a:p>
          <a:p>
            <a:pPr lvl="1">
              <a:buFont typeface="Arial" charset="0"/>
              <a:buChar char="–"/>
              <a:defRPr/>
            </a:pPr>
            <a:r>
              <a:rPr lang="en-US" dirty="0"/>
              <a:t>M</a:t>
            </a:r>
            <a:r>
              <a:rPr lang="en-US" dirty="0" smtClean="0"/>
              <a:t>eet their needs</a:t>
            </a:r>
          </a:p>
          <a:p>
            <a:pPr>
              <a:buFont typeface="Arial" charset="0"/>
              <a:buChar char="•"/>
              <a:defRPr/>
            </a:pPr>
            <a:r>
              <a:rPr lang="en-US" b="1" dirty="0" smtClean="0"/>
              <a:t>T</a:t>
            </a:r>
            <a:r>
              <a:rPr lang="en-US" dirty="0" smtClean="0"/>
              <a:t>horough</a:t>
            </a:r>
          </a:p>
          <a:p>
            <a:pPr lvl="1">
              <a:buFont typeface="Arial" charset="0"/>
              <a:buChar char="–"/>
              <a:defRPr/>
            </a:pPr>
            <a:r>
              <a:rPr lang="en-US" dirty="0" smtClean="0"/>
              <a:t>Pass on knowledge</a:t>
            </a:r>
          </a:p>
          <a:p>
            <a:pPr>
              <a:buFont typeface="Arial" charset="0"/>
              <a:buChar char="•"/>
              <a:defRPr/>
            </a:pPr>
            <a:r>
              <a:rPr lang="en-US" b="1" dirty="0" smtClean="0"/>
              <a:t>A</a:t>
            </a:r>
            <a:r>
              <a:rPr lang="en-US" dirty="0" smtClean="0"/>
              <a:t>ctive</a:t>
            </a:r>
          </a:p>
          <a:p>
            <a:pPr lvl="1">
              <a:buFont typeface="Arial" charset="0"/>
              <a:buChar char="–"/>
              <a:defRPr/>
            </a:pPr>
            <a:r>
              <a:rPr lang="en-US" dirty="0" smtClean="0"/>
              <a:t>Identify potential barriers</a:t>
            </a:r>
          </a:p>
          <a:p>
            <a:pPr>
              <a:buFont typeface="Arial" charset="0"/>
              <a:buChar char="•"/>
              <a:defRPr/>
            </a:pPr>
            <a:r>
              <a:rPr lang="en-US" b="1" dirty="0" smtClean="0"/>
              <a:t>R</a:t>
            </a:r>
            <a:r>
              <a:rPr lang="en-US" dirty="0" smtClean="0"/>
              <a:t>eferral quality</a:t>
            </a:r>
          </a:p>
          <a:p>
            <a:pPr lvl="1">
              <a:buFont typeface="Arial" charset="0"/>
              <a:buChar char="–"/>
              <a:defRPr/>
            </a:pPr>
            <a:r>
              <a:rPr lang="en-US" dirty="0"/>
              <a:t>L</a:t>
            </a:r>
            <a:r>
              <a:rPr lang="en-US" dirty="0" smtClean="0"/>
              <a:t>earn from and update</a:t>
            </a:r>
            <a:endParaRPr lang="en-US" dirty="0"/>
          </a:p>
        </p:txBody>
      </p:sp>
      <p:sp>
        <p:nvSpPr>
          <p:cNvPr id="4" name="5-Point Star 3" descr="Star" title="Star"/>
          <p:cNvSpPr/>
          <p:nvPr/>
        </p:nvSpPr>
        <p:spPr>
          <a:xfrm>
            <a:off x="5867400" y="2362200"/>
            <a:ext cx="2514600" cy="2057400"/>
          </a:xfrm>
          <a:prstGeom prst="star5">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6565"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927B14EA-89CA-4C98-BBF6-FA7882B5FC95}" type="slidenum">
              <a:rPr lang="en-US" altLang="en-US" sz="1200" smtClean="0">
                <a:solidFill>
                  <a:srgbClr val="898989"/>
                </a:solidFill>
                <a:latin typeface="Calibri" panose="020F0502020204030204" pitchFamily="34" charset="0"/>
              </a:rPr>
              <a:pPr>
                <a:spcBef>
                  <a:spcPct val="0"/>
                </a:spcBef>
                <a:buFontTx/>
                <a:buNone/>
              </a:pPr>
              <a:t>19</a:t>
            </a:fld>
            <a:endParaRPr lang="en-US" altLang="en-US" sz="120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Objectives</a:t>
            </a:r>
            <a:endParaRPr lang="en-US" dirty="0"/>
          </a:p>
        </p:txBody>
      </p:sp>
      <p:sp>
        <p:nvSpPr>
          <p:cNvPr id="3" name="Content Placeholder 2"/>
          <p:cNvSpPr>
            <a:spLocks noGrp="1"/>
          </p:cNvSpPr>
          <p:nvPr>
            <p:ph idx="1"/>
          </p:nvPr>
        </p:nvSpPr>
        <p:spPr/>
        <p:txBody>
          <a:bodyPr>
            <a:normAutofit/>
          </a:bodyPr>
          <a:lstStyle/>
          <a:p>
            <a:pPr marL="0" indent="0">
              <a:buFont typeface="Arial" panose="020B0604020202020204" pitchFamily="34" charset="0"/>
              <a:buNone/>
              <a:defRPr/>
            </a:pPr>
            <a:r>
              <a:rPr lang="en-US" dirty="0" smtClean="0"/>
              <a:t>By the end of this session, participants will be able to: </a:t>
            </a:r>
          </a:p>
          <a:p>
            <a:pPr>
              <a:defRPr/>
            </a:pPr>
            <a:r>
              <a:rPr lang="en-US" dirty="0" smtClean="0"/>
              <a:t>Describe the Title X Program Requirements related to providing referrals</a:t>
            </a:r>
          </a:p>
          <a:p>
            <a:pPr>
              <a:defRPr/>
            </a:pPr>
            <a:r>
              <a:rPr lang="en-US" dirty="0" smtClean="0"/>
              <a:t>Explain at least two reasons providing effective referrals is critical to quality care</a:t>
            </a:r>
          </a:p>
          <a:p>
            <a:pPr>
              <a:defRPr/>
            </a:pPr>
            <a:r>
              <a:rPr lang="en-US" dirty="0" smtClean="0"/>
              <a:t>List at least three strategies for creating systems to provide high-quality referrals</a:t>
            </a:r>
            <a:endParaRPr lang="en-US" dirty="0"/>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B1409178-F8A1-409E-AD8B-FAD3C7CA311F}" type="slidenum">
              <a:rPr lang="en-US" altLang="en-US" sz="1200" smtClean="0">
                <a:solidFill>
                  <a:srgbClr val="898989"/>
                </a:solidFill>
                <a:latin typeface="Calibri" panose="020F0502020204030204" pitchFamily="34" charset="0"/>
              </a:rPr>
              <a:pPr>
                <a:spcBef>
                  <a:spcPct val="0"/>
                </a:spcBef>
                <a:buFontTx/>
                <a:buNone/>
              </a:pPr>
              <a:t>2</a:t>
            </a:fld>
            <a:endParaRPr lang="en-US" altLang="en-US" sz="1200" smtClean="0">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Peer </a:t>
            </a:r>
            <a:r>
              <a:rPr lang="en-US" dirty="0"/>
              <a:t>O</a:t>
            </a:r>
            <a:r>
              <a:rPr lang="en-US" dirty="0" smtClean="0"/>
              <a:t>bservation Activities</a:t>
            </a:r>
            <a:endParaRPr lang="en-US" dirty="0"/>
          </a:p>
        </p:txBody>
      </p:sp>
      <p:sp>
        <p:nvSpPr>
          <p:cNvPr id="66563" name="Content Placeholder 2"/>
          <p:cNvSpPr>
            <a:spLocks noGrp="1"/>
          </p:cNvSpPr>
          <p:nvPr>
            <p:ph idx="1"/>
          </p:nvPr>
        </p:nvSpPr>
        <p:spPr/>
        <p:txBody>
          <a:bodyPr/>
          <a:lstStyle/>
          <a:p>
            <a:pPr marL="514350" indent="-457200" eaLnBrk="1" hangingPunct="1">
              <a:defRPr/>
            </a:pPr>
            <a:r>
              <a:rPr lang="en-US" dirty="0" smtClean="0"/>
              <a:t>Pair off.  </a:t>
            </a:r>
          </a:p>
          <a:p>
            <a:pPr marL="514350" indent="-457200" eaLnBrk="1" hangingPunct="1">
              <a:defRPr/>
            </a:pPr>
            <a:r>
              <a:rPr lang="en-US" dirty="0" smtClean="0"/>
              <a:t>Use </a:t>
            </a:r>
            <a:r>
              <a:rPr lang="en-US" dirty="0"/>
              <a:t>Handout </a:t>
            </a:r>
            <a:r>
              <a:rPr lang="en-US" dirty="0" smtClean="0"/>
              <a:t>1: STAR Model </a:t>
            </a:r>
          </a:p>
          <a:p>
            <a:pPr marL="514350" indent="-457200" eaLnBrk="1" hangingPunct="1">
              <a:defRPr/>
            </a:pPr>
            <a:r>
              <a:rPr lang="en-US" dirty="0" smtClean="0"/>
              <a:t>Select </a:t>
            </a:r>
            <a:r>
              <a:rPr lang="en-US" dirty="0"/>
              <a:t>and act out one or more scenarios. </a:t>
            </a:r>
            <a:endParaRPr lang="en-US" dirty="0" smtClean="0"/>
          </a:p>
          <a:p>
            <a:pPr marL="514350" indent="-457200" eaLnBrk="1" hangingPunct="1">
              <a:defRPr/>
            </a:pPr>
            <a:r>
              <a:rPr lang="en-US" dirty="0" smtClean="0"/>
              <a:t>Role-play </a:t>
            </a:r>
            <a:r>
              <a:rPr lang="en-US" dirty="0"/>
              <a:t>and get feedback from </a:t>
            </a:r>
            <a:r>
              <a:rPr lang="en-US" dirty="0" smtClean="0"/>
              <a:t>partner.</a:t>
            </a:r>
          </a:p>
          <a:p>
            <a:pPr marL="514350" indent="-457200" eaLnBrk="1" hangingPunct="1">
              <a:defRPr/>
            </a:pPr>
            <a:r>
              <a:rPr lang="en-US" dirty="0" smtClean="0"/>
              <a:t>Switch roles and repeat. </a:t>
            </a:r>
          </a:p>
          <a:p>
            <a:pPr marL="514350" indent="-457200" eaLnBrk="1" hangingPunct="1">
              <a:defRPr/>
            </a:pPr>
            <a:endParaRPr lang="en-US" dirty="0"/>
          </a:p>
          <a:p>
            <a:pPr marL="514350" indent="-457200" eaLnBrk="1" hangingPunct="1">
              <a:defRPr/>
            </a:pPr>
            <a:r>
              <a:rPr lang="en-US" dirty="0" smtClean="0"/>
              <a:t>Ask one pair of volunteers to role-play a scenario for the larger group. </a:t>
            </a:r>
            <a:endParaRPr lang="en-US" dirty="0"/>
          </a:p>
          <a:p>
            <a:pPr>
              <a:defRPr/>
            </a:pPr>
            <a:endParaRPr lang="en-US" altLang="en-US" dirty="0" smtClean="0">
              <a:solidFill>
                <a:srgbClr val="FF0000"/>
              </a:solidFill>
            </a:endParaRPr>
          </a:p>
        </p:txBody>
      </p:sp>
      <p:sp>
        <p:nvSpPr>
          <p:cNvPr id="6861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33625B52-42AF-4F9B-95E9-B3F01FC9E8E2}" type="slidenum">
              <a:rPr lang="en-US" altLang="en-US" sz="1200" smtClean="0">
                <a:solidFill>
                  <a:srgbClr val="898989"/>
                </a:solidFill>
                <a:latin typeface="Calibri" panose="020F0502020204030204" pitchFamily="34" charset="0"/>
              </a:rPr>
              <a:pPr>
                <a:spcBef>
                  <a:spcPct val="0"/>
                </a:spcBef>
                <a:buFontTx/>
                <a:buNone/>
              </a:pPr>
              <a:t>20</a:t>
            </a:fld>
            <a:endParaRPr lang="en-US" altLang="en-US" sz="1200" smtClean="0">
              <a:solidFill>
                <a:srgbClr val="898989"/>
              </a:solidFill>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Reflection</a:t>
            </a:r>
            <a:endParaRPr lang="en-US" dirty="0"/>
          </a:p>
        </p:txBody>
      </p:sp>
      <p:sp>
        <p:nvSpPr>
          <p:cNvPr id="47107" name="Content Placeholder 2"/>
          <p:cNvSpPr>
            <a:spLocks noGrp="1"/>
          </p:cNvSpPr>
          <p:nvPr>
            <p:ph idx="1"/>
          </p:nvPr>
        </p:nvSpPr>
        <p:spPr/>
        <p:txBody>
          <a:bodyPr/>
          <a:lstStyle/>
          <a:p>
            <a:pPr>
              <a:spcBef>
                <a:spcPct val="0"/>
              </a:spcBef>
              <a:defRPr/>
            </a:pPr>
            <a:r>
              <a:rPr lang="en-US" altLang="en-US" dirty="0" smtClean="0"/>
              <a:t>What went well?</a:t>
            </a:r>
          </a:p>
          <a:p>
            <a:pPr>
              <a:spcBef>
                <a:spcPct val="0"/>
              </a:spcBef>
              <a:defRPr/>
            </a:pPr>
            <a:r>
              <a:rPr lang="en-US" altLang="en-US" dirty="0" smtClean="0"/>
              <a:t>Not so well? </a:t>
            </a:r>
          </a:p>
          <a:p>
            <a:pPr>
              <a:spcBef>
                <a:spcPct val="0"/>
              </a:spcBef>
              <a:defRPr/>
            </a:pPr>
            <a:r>
              <a:rPr lang="en-US" altLang="en-US" dirty="0" smtClean="0"/>
              <a:t>Was every aspect of the STAR model considered?</a:t>
            </a:r>
          </a:p>
          <a:p>
            <a:pPr lvl="1">
              <a:spcBef>
                <a:spcPct val="0"/>
              </a:spcBef>
              <a:defRPr/>
            </a:pPr>
            <a:r>
              <a:rPr lang="en-US" altLang="en-US" sz="3200" b="1" dirty="0" smtClean="0"/>
              <a:t>S</a:t>
            </a:r>
            <a:r>
              <a:rPr lang="en-US" altLang="en-US" dirty="0" smtClean="0"/>
              <a:t>upportive?</a:t>
            </a:r>
          </a:p>
          <a:p>
            <a:pPr lvl="1">
              <a:spcBef>
                <a:spcPct val="0"/>
              </a:spcBef>
              <a:defRPr/>
            </a:pPr>
            <a:r>
              <a:rPr lang="en-US" altLang="en-US" sz="3600" b="1" dirty="0" smtClean="0"/>
              <a:t>T</a:t>
            </a:r>
            <a:r>
              <a:rPr lang="en-US" altLang="en-US" dirty="0" smtClean="0"/>
              <a:t>horough?</a:t>
            </a:r>
          </a:p>
          <a:p>
            <a:pPr lvl="1">
              <a:spcBef>
                <a:spcPct val="0"/>
              </a:spcBef>
              <a:defRPr/>
            </a:pPr>
            <a:r>
              <a:rPr lang="en-US" altLang="en-US" sz="3600" b="1" dirty="0" smtClean="0"/>
              <a:t>A</a:t>
            </a:r>
            <a:r>
              <a:rPr lang="en-US" altLang="en-US" dirty="0" smtClean="0"/>
              <a:t>ctive? </a:t>
            </a:r>
          </a:p>
          <a:p>
            <a:pPr lvl="1">
              <a:spcBef>
                <a:spcPct val="0"/>
              </a:spcBef>
              <a:defRPr/>
            </a:pPr>
            <a:r>
              <a:rPr lang="en-US" altLang="en-US" sz="3600" b="1" dirty="0" smtClean="0"/>
              <a:t>R</a:t>
            </a:r>
            <a:r>
              <a:rPr lang="en-US" altLang="en-US" dirty="0" smtClean="0"/>
              <a:t>eferral quality? </a:t>
            </a:r>
          </a:p>
        </p:txBody>
      </p:sp>
      <p:sp>
        <p:nvSpPr>
          <p:cNvPr id="7066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6898ED74-D617-4348-A1B6-AEDF331E016E}" type="slidenum">
              <a:rPr lang="en-US" altLang="en-US" sz="1200" smtClean="0">
                <a:solidFill>
                  <a:srgbClr val="898989"/>
                </a:solidFill>
                <a:latin typeface="Calibri" panose="020F0502020204030204" pitchFamily="34" charset="0"/>
              </a:rPr>
              <a:pPr>
                <a:spcBef>
                  <a:spcPct val="0"/>
                </a:spcBef>
                <a:buFontTx/>
                <a:buNone/>
              </a:pPr>
              <a:t>21</a:t>
            </a:fld>
            <a:endParaRPr lang="en-US" altLang="en-US" sz="1200" smtClean="0">
              <a:solidFill>
                <a:srgbClr val="898989"/>
              </a:solidFill>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ctrTitle"/>
          </p:nvPr>
        </p:nvSpPr>
        <p:spPr/>
        <p:txBody>
          <a:bodyPr/>
          <a:lstStyle/>
          <a:p>
            <a:r>
              <a:rPr lang="en-US" altLang="en-US" smtClean="0"/>
              <a:t>Thank you! </a:t>
            </a:r>
          </a:p>
        </p:txBody>
      </p:sp>
      <p:sp>
        <p:nvSpPr>
          <p:cNvPr id="72707" name="Subtitle 4"/>
          <p:cNvSpPr>
            <a:spLocks noGrp="1"/>
          </p:cNvSpPr>
          <p:nvPr>
            <p:ph type="subTitle" idx="1"/>
          </p:nvPr>
        </p:nvSpPr>
        <p:spPr/>
        <p:txBody>
          <a:bodyPr/>
          <a:lstStyle/>
          <a:p>
            <a:r>
              <a:rPr lang="en-US" altLang="en-US" smtClean="0"/>
              <a:t>www.fpntc.org </a:t>
            </a:r>
          </a:p>
        </p:txBody>
      </p:sp>
      <p:sp>
        <p:nvSpPr>
          <p:cNvPr id="727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93734DA4-4364-4204-89C6-384E5632A7CD}" type="slidenum">
              <a:rPr lang="en-US" altLang="en-US" sz="1200" smtClean="0">
                <a:solidFill>
                  <a:srgbClr val="898989"/>
                </a:solidFill>
                <a:latin typeface="Calibri" panose="020F0502020204030204" pitchFamily="34" charset="0"/>
              </a:rPr>
              <a:pPr>
                <a:spcBef>
                  <a:spcPct val="0"/>
                </a:spcBef>
                <a:buFontTx/>
                <a:buNone/>
              </a:pPr>
              <a:t>22</a:t>
            </a:fld>
            <a:endParaRPr lang="en-US" altLang="en-US" sz="1200" smtClean="0">
              <a:solidFill>
                <a:srgbClr val="898989"/>
              </a:solidFill>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Family Planning is Entry Point to Health Care</a:t>
            </a:r>
            <a:endParaRPr lang="en-US" dirty="0"/>
          </a:p>
        </p:txBody>
      </p:sp>
      <p:sp>
        <p:nvSpPr>
          <p:cNvPr id="4" name="Rectangle 3"/>
          <p:cNvSpPr/>
          <p:nvPr/>
        </p:nvSpPr>
        <p:spPr>
          <a:xfrm>
            <a:off x="678328" y="2758470"/>
            <a:ext cx="2587386" cy="1569660"/>
          </a:xfrm>
          <a:prstGeom prst="rect">
            <a:avLst/>
          </a:prstGeom>
        </p:spPr>
        <p:txBody>
          <a:bodyPr wrap="square">
            <a:spAutoFit/>
          </a:bodyPr>
          <a:lstStyle/>
          <a:p>
            <a:pPr algn="ctr">
              <a:defRPr sz="2160" b="1" i="0" u="none" strike="noStrike" kern="1200" baseline="0">
                <a:solidFill>
                  <a:prstClr val="black"/>
                </a:solidFill>
                <a:latin typeface="Calibri Light" panose="020F0302020204030204" pitchFamily="34" charset="0"/>
                <a:ea typeface="+mn-ea"/>
                <a:cs typeface="+mn-cs"/>
              </a:defRPr>
            </a:pPr>
            <a:r>
              <a:rPr lang="en-US" sz="3200" b="1" dirty="0" smtClean="0">
                <a:solidFill>
                  <a:schemeClr val="tx1">
                    <a:lumMod val="75000"/>
                    <a:lumOff val="25000"/>
                  </a:schemeClr>
                </a:solidFill>
                <a:latin typeface="Calibri Light" panose="020F0302020204030204" pitchFamily="34" charset="0"/>
              </a:rPr>
              <a:t>Usual </a:t>
            </a:r>
            <a:r>
              <a:rPr lang="en-US" sz="3200" b="1" dirty="0">
                <a:solidFill>
                  <a:schemeClr val="tx1">
                    <a:lumMod val="75000"/>
                    <a:lumOff val="25000"/>
                  </a:schemeClr>
                </a:solidFill>
                <a:latin typeface="Calibri Light" panose="020F0302020204030204" pitchFamily="34" charset="0"/>
              </a:rPr>
              <a:t>Source of Care for Title X Clients</a:t>
            </a:r>
          </a:p>
        </p:txBody>
      </p:sp>
      <p:graphicFrame>
        <p:nvGraphicFramePr>
          <p:cNvPr id="3" name="Content Placeholder 7" descr="Pie chart with 60% receiving care for Title X clients at a family planning service site and 40% at other site" title="Chart"/>
          <p:cNvGraphicFramePr>
            <a:graphicFrameLocks noGrp="1"/>
          </p:cNvGraphicFramePr>
          <p:nvPr>
            <p:ph idx="1"/>
            <p:extLst>
              <p:ext uri="{D42A27DB-BD31-4B8C-83A1-F6EECF244321}">
                <p14:modId xmlns:p14="http://schemas.microsoft.com/office/powerpoint/2010/main" val="3096418449"/>
              </p:ext>
            </p:extLst>
          </p:nvPr>
        </p:nvGraphicFramePr>
        <p:xfrm>
          <a:off x="2057400" y="1066800"/>
          <a:ext cx="7086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3795" name="TextBox 2"/>
          <p:cNvSpPr txBox="1">
            <a:spLocks noChangeArrowheads="1"/>
          </p:cNvSpPr>
          <p:nvPr/>
        </p:nvSpPr>
        <p:spPr bwMode="auto">
          <a:xfrm>
            <a:off x="228600" y="5867400"/>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r>
              <a:rPr lang="en-US" altLang="en-US" sz="1800">
                <a:latin typeface="Calibri" panose="020F0502020204030204" pitchFamily="34" charset="0"/>
              </a:rPr>
              <a:t>Source: Gold RB et al, Next Steps for America's Family Planning Program: Leveraging the Potential of Medicaid and Title X in an Evolving Health Care System. </a:t>
            </a:r>
            <a:r>
              <a:rPr lang="en-US" altLang="en-US" sz="1800" i="1">
                <a:latin typeface="Calibri" panose="020F0502020204030204" pitchFamily="34" charset="0"/>
              </a:rPr>
              <a:t>Guttmacher Institute</a:t>
            </a:r>
            <a:r>
              <a:rPr lang="en-US" altLang="en-US" sz="1800">
                <a:latin typeface="Calibri" panose="020F0502020204030204" pitchFamily="34" charset="0"/>
              </a:rPr>
              <a:t> 2009.</a:t>
            </a:r>
          </a:p>
          <a:p>
            <a:pPr>
              <a:spcBef>
                <a:spcPct val="0"/>
              </a:spcBef>
              <a:buFontTx/>
              <a:buNone/>
            </a:pPr>
            <a:endParaRPr lang="en-US" altLang="en-US" sz="1800">
              <a:solidFill>
                <a:schemeClr val="tx1"/>
              </a:solidFill>
              <a:latin typeface="Calibri" panose="020F0502020204030204" pitchFamily="34" charset="0"/>
            </a:endParaRPr>
          </a:p>
        </p:txBody>
      </p:sp>
      <p:sp>
        <p:nvSpPr>
          <p:cNvPr id="3379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1FDA3218-2CDD-4511-93FB-4A91C4831AEE}" type="slidenum">
              <a:rPr lang="en-US" altLang="en-US" sz="1200" smtClean="0">
                <a:solidFill>
                  <a:srgbClr val="898989"/>
                </a:solidFill>
                <a:latin typeface="Calibri" panose="020F0502020204030204" pitchFamily="34" charset="0"/>
              </a:rPr>
              <a:pPr>
                <a:spcBef>
                  <a:spcPct val="0"/>
                </a:spcBef>
                <a:buFontTx/>
                <a:buNone/>
              </a:pPr>
              <a:t>3</a:t>
            </a:fld>
            <a:endParaRPr lang="en-US" altLang="en-US" sz="120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Title X Program Requirements</a:t>
            </a:r>
            <a:endParaRPr lang="en-US" dirty="0"/>
          </a:p>
        </p:txBody>
      </p:sp>
      <p:sp>
        <p:nvSpPr>
          <p:cNvPr id="3" name="Content Placeholder 2"/>
          <p:cNvSpPr>
            <a:spLocks noGrp="1"/>
          </p:cNvSpPr>
          <p:nvPr>
            <p:ph idx="1"/>
          </p:nvPr>
        </p:nvSpPr>
        <p:spPr/>
        <p:txBody>
          <a:bodyPr>
            <a:noAutofit/>
          </a:bodyPr>
          <a:lstStyle/>
          <a:p>
            <a:pPr marL="0" indent="0">
              <a:spcAft>
                <a:spcPts val="600"/>
              </a:spcAft>
              <a:buFont typeface="Arial" panose="020B0604020202020204" pitchFamily="34" charset="0"/>
              <a:buNone/>
              <a:defRPr/>
            </a:pPr>
            <a:r>
              <a:rPr lang="en-US" sz="2400" b="1" dirty="0" smtClean="0"/>
              <a:t>Availability </a:t>
            </a:r>
            <a:r>
              <a:rPr lang="en-US" sz="2400" b="1" dirty="0"/>
              <a:t>of Social </a:t>
            </a:r>
            <a:r>
              <a:rPr lang="en-US" sz="2400" b="1" dirty="0" smtClean="0"/>
              <a:t>Services:</a:t>
            </a:r>
            <a:r>
              <a:rPr lang="en-US" sz="2400" dirty="0" smtClean="0"/>
              <a:t> </a:t>
            </a:r>
          </a:p>
          <a:p>
            <a:pPr lvl="1">
              <a:spcAft>
                <a:spcPts val="600"/>
              </a:spcAft>
              <a:defRPr/>
            </a:pPr>
            <a:r>
              <a:rPr lang="en-US" sz="2200" dirty="0" smtClean="0"/>
              <a:t>Other </a:t>
            </a:r>
            <a:r>
              <a:rPr lang="en-US" sz="2200" dirty="0"/>
              <a:t>social and medical services agencies, </a:t>
            </a:r>
            <a:r>
              <a:rPr lang="en-US" sz="2200" dirty="0" smtClean="0"/>
              <a:t>any </a:t>
            </a:r>
            <a:r>
              <a:rPr lang="en-US" sz="2200" dirty="0"/>
              <a:t>ancillary services which may be necessary to facilitate clinic </a:t>
            </a:r>
            <a:r>
              <a:rPr lang="en-US" sz="2200" dirty="0" smtClean="0"/>
              <a:t>attendance</a:t>
            </a:r>
            <a:endParaRPr lang="en-US" sz="2200" b="1" dirty="0" smtClean="0"/>
          </a:p>
          <a:p>
            <a:pPr marL="0" indent="0">
              <a:spcAft>
                <a:spcPts val="600"/>
              </a:spcAft>
              <a:buFont typeface="Arial" panose="020B0604020202020204" pitchFamily="34" charset="0"/>
              <a:buNone/>
              <a:defRPr/>
            </a:pPr>
            <a:r>
              <a:rPr lang="en-US" sz="2400" b="1" dirty="0" smtClean="0"/>
              <a:t>Availability </a:t>
            </a:r>
            <a:r>
              <a:rPr lang="en-US" sz="2400" b="1" dirty="0"/>
              <a:t>and Use of </a:t>
            </a:r>
            <a:r>
              <a:rPr lang="en-US" sz="2400" b="1" dirty="0" smtClean="0"/>
              <a:t>Referrals: </a:t>
            </a:r>
          </a:p>
          <a:p>
            <a:pPr lvl="1">
              <a:spcAft>
                <a:spcPts val="600"/>
              </a:spcAft>
              <a:defRPr/>
            </a:pPr>
            <a:r>
              <a:rPr lang="en-US" sz="2200" dirty="0" smtClean="0"/>
              <a:t>Other </a:t>
            </a:r>
            <a:r>
              <a:rPr lang="en-US" sz="2200" dirty="0"/>
              <a:t>providers of healthcare services, local health and welfare departments, hospitals, voluntary agencies, and health services projects supported by other federal </a:t>
            </a:r>
            <a:r>
              <a:rPr lang="en-US" sz="2200" dirty="0" smtClean="0"/>
              <a:t>programs</a:t>
            </a:r>
          </a:p>
          <a:p>
            <a:pPr marL="0" indent="0">
              <a:spcAft>
                <a:spcPts val="600"/>
              </a:spcAft>
              <a:buFont typeface="Arial" panose="020B0604020202020204" pitchFamily="34" charset="0"/>
              <a:buNone/>
              <a:defRPr/>
            </a:pPr>
            <a:r>
              <a:rPr lang="en-US" sz="2400" b="1" dirty="0" smtClean="0"/>
              <a:t>Provision of Family Planning and Related Services: </a:t>
            </a:r>
            <a:endParaRPr lang="en-US" sz="2400" dirty="0" smtClean="0"/>
          </a:p>
          <a:p>
            <a:pPr lvl="1">
              <a:spcAft>
                <a:spcPts val="600"/>
              </a:spcAft>
              <a:defRPr/>
            </a:pPr>
            <a:r>
              <a:rPr lang="en-US" sz="2200" dirty="0" smtClean="0"/>
              <a:t>Necessary </a:t>
            </a:r>
            <a:r>
              <a:rPr lang="en-US" sz="2200" dirty="0"/>
              <a:t>referrals to other medical facilities when medically indicated  </a:t>
            </a:r>
          </a:p>
        </p:txBody>
      </p:sp>
      <p:sp>
        <p:nvSpPr>
          <p:cNvPr id="3584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EC7611F2-EF8D-4085-A129-30905C46B0F3}" type="slidenum">
              <a:rPr lang="en-US" altLang="en-US" sz="1200" smtClean="0">
                <a:solidFill>
                  <a:srgbClr val="898989"/>
                </a:solidFill>
                <a:latin typeface="Calibri" panose="020F0502020204030204" pitchFamily="34" charset="0"/>
              </a:rPr>
              <a:pPr>
                <a:spcBef>
                  <a:spcPct val="0"/>
                </a:spcBef>
                <a:buFontTx/>
                <a:buNone/>
              </a:pPr>
              <a:t>4</a:t>
            </a:fld>
            <a:endParaRPr lang="en-US" altLang="en-US" sz="1200" smtClean="0">
              <a:solidFill>
                <a:srgbClr val="898989"/>
              </a:solidFill>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Other </a:t>
            </a:r>
            <a:r>
              <a:rPr lang="en-US" dirty="0"/>
              <a:t>H</a:t>
            </a:r>
            <a:r>
              <a:rPr lang="en-US" dirty="0" smtClean="0"/>
              <a:t>ealth &amp; </a:t>
            </a:r>
            <a:r>
              <a:rPr lang="en-US" dirty="0"/>
              <a:t>S</a:t>
            </a:r>
            <a:r>
              <a:rPr lang="en-US" dirty="0" smtClean="0"/>
              <a:t>ocial Service Providers</a:t>
            </a:r>
            <a:endParaRPr lang="en-US" dirty="0"/>
          </a:p>
        </p:txBody>
      </p:sp>
      <p:sp>
        <p:nvSpPr>
          <p:cNvPr id="3" name="Content Placeholder 2"/>
          <p:cNvSpPr>
            <a:spLocks noGrp="1"/>
          </p:cNvSpPr>
          <p:nvPr>
            <p:ph sz="half" idx="1"/>
          </p:nvPr>
        </p:nvSpPr>
        <p:spPr/>
        <p:txBody>
          <a:bodyPr>
            <a:normAutofit lnSpcReduction="10000"/>
          </a:bodyPr>
          <a:lstStyle/>
          <a:p>
            <a:pPr>
              <a:defRPr/>
            </a:pPr>
            <a:r>
              <a:rPr lang="en-US" sz="2400" dirty="0" smtClean="0"/>
              <a:t>Emergencies that require referral</a:t>
            </a:r>
          </a:p>
          <a:p>
            <a:pPr>
              <a:defRPr/>
            </a:pPr>
            <a:r>
              <a:rPr lang="en-US" sz="2400" dirty="0" smtClean="0"/>
              <a:t>Other providers of health care services not provided on site</a:t>
            </a:r>
          </a:p>
          <a:p>
            <a:pPr>
              <a:defRPr/>
            </a:pPr>
            <a:r>
              <a:rPr lang="en-US" sz="2400" dirty="0" smtClean="0"/>
              <a:t>Infertility specialists</a:t>
            </a:r>
          </a:p>
          <a:p>
            <a:pPr>
              <a:defRPr/>
            </a:pPr>
            <a:r>
              <a:rPr lang="en-US" sz="2400" dirty="0" smtClean="0"/>
              <a:t>Health services projects supported by other federal programs </a:t>
            </a:r>
          </a:p>
          <a:p>
            <a:pPr>
              <a:defRPr/>
            </a:pPr>
            <a:r>
              <a:rPr lang="en-US" sz="2400" dirty="0" smtClean="0"/>
              <a:t>Chronic care management providers</a:t>
            </a:r>
          </a:p>
          <a:p>
            <a:pPr>
              <a:defRPr/>
            </a:pPr>
            <a:r>
              <a:rPr lang="en-US" sz="2400" dirty="0" smtClean="0"/>
              <a:t>Behavioral health services</a:t>
            </a:r>
          </a:p>
          <a:p>
            <a:pPr>
              <a:defRPr/>
            </a:pPr>
            <a:endParaRPr lang="en-US" sz="2400" dirty="0"/>
          </a:p>
        </p:txBody>
      </p:sp>
      <p:sp>
        <p:nvSpPr>
          <p:cNvPr id="4" name="Content Placeholder 3"/>
          <p:cNvSpPr>
            <a:spLocks noGrp="1"/>
          </p:cNvSpPr>
          <p:nvPr>
            <p:ph sz="half" idx="2"/>
          </p:nvPr>
        </p:nvSpPr>
        <p:spPr/>
        <p:txBody>
          <a:bodyPr/>
          <a:lstStyle/>
          <a:p>
            <a:pPr>
              <a:defRPr/>
            </a:pPr>
            <a:r>
              <a:rPr lang="en-US" sz="2400" dirty="0"/>
              <a:t>HIV/AIDS care and treatment </a:t>
            </a:r>
            <a:endParaRPr lang="en-US" sz="2400" dirty="0" smtClean="0"/>
          </a:p>
          <a:p>
            <a:pPr>
              <a:defRPr/>
            </a:pPr>
            <a:r>
              <a:rPr lang="en-US" sz="2400" dirty="0" smtClean="0"/>
              <a:t>Hospitals</a:t>
            </a:r>
            <a:endParaRPr lang="en-US" sz="2400" dirty="0"/>
          </a:p>
          <a:p>
            <a:pPr>
              <a:defRPr/>
            </a:pPr>
            <a:r>
              <a:rPr lang="en-US" sz="2400" dirty="0"/>
              <a:t>Local health and welfare departments</a:t>
            </a:r>
          </a:p>
          <a:p>
            <a:pPr>
              <a:defRPr/>
            </a:pPr>
            <a:r>
              <a:rPr lang="en-US" sz="2400" dirty="0"/>
              <a:t>Voluntary agencies</a:t>
            </a:r>
          </a:p>
          <a:p>
            <a:pPr>
              <a:defRPr/>
            </a:pPr>
            <a:r>
              <a:rPr lang="en-US" sz="2400" dirty="0"/>
              <a:t>Child care agencies</a:t>
            </a:r>
          </a:p>
          <a:p>
            <a:pPr>
              <a:defRPr/>
            </a:pPr>
            <a:r>
              <a:rPr lang="en-US" sz="2400" dirty="0"/>
              <a:t>Transportation providers</a:t>
            </a:r>
          </a:p>
          <a:p>
            <a:pPr>
              <a:defRPr/>
            </a:pPr>
            <a:r>
              <a:rPr lang="en-US" sz="2400" dirty="0"/>
              <a:t>Emergency housing</a:t>
            </a:r>
          </a:p>
          <a:p>
            <a:pPr>
              <a:defRPr/>
            </a:pPr>
            <a:r>
              <a:rPr lang="en-US" sz="2400" dirty="0"/>
              <a:t>WIC programs</a:t>
            </a:r>
          </a:p>
          <a:p>
            <a:pPr marL="0" indent="0">
              <a:buFont typeface="Arial" panose="020B0604020202020204" pitchFamily="34" charset="0"/>
              <a:buNone/>
              <a:defRPr/>
            </a:pPr>
            <a:endParaRPr lang="en-US" sz="2400" dirty="0"/>
          </a:p>
        </p:txBody>
      </p:sp>
      <p:sp>
        <p:nvSpPr>
          <p:cNvPr id="378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1D9471E8-332F-4112-A110-03D90CF90AAF}" type="slidenum">
              <a:rPr lang="en-US" altLang="en-US" sz="1200" smtClean="0">
                <a:solidFill>
                  <a:srgbClr val="898989"/>
                </a:solidFill>
                <a:latin typeface="Calibri" panose="020F0502020204030204" pitchFamily="34" charset="0"/>
              </a:rPr>
              <a:pPr>
                <a:spcBef>
                  <a:spcPct val="0"/>
                </a:spcBef>
                <a:buFontTx/>
                <a:buNone/>
              </a:pPr>
              <a:t>5</a:t>
            </a:fld>
            <a:endParaRPr lang="en-US" altLang="en-US" sz="120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486400" cy="1143000"/>
          </a:xfrm>
        </p:spPr>
        <p:txBody>
          <a:bodyPr/>
          <a:lstStyle/>
          <a:p>
            <a:pPr>
              <a:defRPr/>
            </a:pPr>
            <a:r>
              <a:rPr lang="en-US" dirty="0"/>
              <a:t>Establishing and Providing Effective Referrals </a:t>
            </a:r>
            <a:r>
              <a:rPr lang="en-US" dirty="0" smtClean="0"/>
              <a:t>Toolkit </a:t>
            </a:r>
            <a:endParaRPr lang="en-US" dirty="0"/>
          </a:p>
        </p:txBody>
      </p:sp>
      <p:pic>
        <p:nvPicPr>
          <p:cNvPr id="3" name="Picture 2" descr="Picture of the cover of the toolkit titled: Establishing and Providing Effective Referrals for Clients: A toolkit for Family Planning Providers" title="Picture of toolkit"/>
          <p:cNvPicPr>
            <a:picLocks noChangeAspect="1"/>
          </p:cNvPicPr>
          <p:nvPr/>
        </p:nvPicPr>
        <p:blipFill>
          <a:blip r:embed="rId3"/>
          <a:stretch>
            <a:fillRect/>
          </a:stretch>
        </p:blipFill>
        <p:spPr>
          <a:xfrm>
            <a:off x="1133475" y="1679233"/>
            <a:ext cx="3676650" cy="4848793"/>
          </a:xfrm>
          <a:prstGeom prst="rect">
            <a:avLst/>
          </a:prstGeom>
          <a:ln>
            <a:solidFill>
              <a:schemeClr val="tx1">
                <a:lumMod val="75000"/>
                <a:lumOff val="25000"/>
              </a:schemeClr>
            </a:solidFill>
          </a:ln>
        </p:spPr>
      </p:pic>
      <p:sp>
        <p:nvSpPr>
          <p:cNvPr id="3994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32280FF9-0DD2-4DF8-854B-A34113125E9B}" type="slidenum">
              <a:rPr lang="en-US" altLang="en-US" sz="1200" smtClean="0">
                <a:solidFill>
                  <a:srgbClr val="898989"/>
                </a:solidFill>
                <a:latin typeface="Calibri" panose="020F0502020204030204" pitchFamily="34" charset="0"/>
              </a:rPr>
              <a:pPr>
                <a:spcBef>
                  <a:spcPct val="0"/>
                </a:spcBef>
                <a:buFontTx/>
                <a:buNone/>
              </a:pPr>
              <a:t>6</a:t>
            </a:fld>
            <a:endParaRPr lang="en-US" altLang="en-US" sz="120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Written Policies</a:t>
            </a:r>
            <a:endParaRPr lang="en-US" dirty="0"/>
          </a:p>
        </p:txBody>
      </p:sp>
      <p:sp>
        <p:nvSpPr>
          <p:cNvPr id="41987" name="Content Placeholder 2"/>
          <p:cNvSpPr>
            <a:spLocks noGrp="1"/>
          </p:cNvSpPr>
          <p:nvPr>
            <p:ph idx="1"/>
          </p:nvPr>
        </p:nvSpPr>
        <p:spPr>
          <a:xfrm>
            <a:off x="457200" y="1600200"/>
            <a:ext cx="8229600" cy="685800"/>
          </a:xfrm>
        </p:spPr>
        <p:txBody>
          <a:bodyPr/>
          <a:lstStyle/>
          <a:p>
            <a:pPr marL="0" indent="0">
              <a:buFont typeface="Arial" panose="020B0604020202020204" pitchFamily="34" charset="0"/>
              <a:buNone/>
            </a:pPr>
            <a:r>
              <a:rPr lang="en-US" altLang="en-US" smtClean="0"/>
              <a:t>Develop Written Policies for Referrals</a:t>
            </a:r>
          </a:p>
          <a:p>
            <a:pPr marL="0" indent="0">
              <a:buFont typeface="Arial" panose="020B0604020202020204" pitchFamily="34" charset="0"/>
              <a:buNone/>
            </a:pPr>
            <a:endParaRPr lang="en-US" altLang="en-US" smtClean="0">
              <a:solidFill>
                <a:srgbClr val="FF0000"/>
              </a:solidFill>
            </a:endParaRPr>
          </a:p>
        </p:txBody>
      </p:sp>
      <p:pic>
        <p:nvPicPr>
          <p:cNvPr id="41989" name="Picture 2" descr="Picture of a policy" title="Picture of a polic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2659063" cy="34401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1990" name="Picture 3" descr="Picture of a policy" title="Picture of a policy"/>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0100" y="2362200"/>
            <a:ext cx="2657475" cy="34401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1991" name="Picture 4" descr="Picture of a policy" title="Picture of a policy"/>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1413" y="2362200"/>
            <a:ext cx="2659062" cy="34401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198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86FF16BE-93BB-4292-8802-3E85884BEAF8}" type="slidenum">
              <a:rPr lang="en-US" altLang="en-US" sz="1200" smtClean="0">
                <a:solidFill>
                  <a:srgbClr val="898989"/>
                </a:solidFill>
                <a:latin typeface="Calibri" panose="020F0502020204030204" pitchFamily="34" charset="0"/>
              </a:rPr>
              <a:pPr>
                <a:spcBef>
                  <a:spcPct val="0"/>
                </a:spcBef>
                <a:buFontTx/>
                <a:buNone/>
              </a:pPr>
              <a:t>7</a:t>
            </a:fld>
            <a:endParaRPr lang="en-US" altLang="en-US" sz="120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Relationships with Other Service Providers</a:t>
            </a:r>
          </a:p>
        </p:txBody>
      </p:sp>
      <p:sp>
        <p:nvSpPr>
          <p:cNvPr id="44035" name="Content Placeholder 2"/>
          <p:cNvSpPr>
            <a:spLocks noGrp="1"/>
          </p:cNvSpPr>
          <p:nvPr>
            <p:ph sz="half" idx="1"/>
          </p:nvPr>
        </p:nvSpPr>
        <p:spPr/>
        <p:txBody>
          <a:bodyPr/>
          <a:lstStyle/>
          <a:p>
            <a:r>
              <a:rPr lang="en-US" altLang="en-US" smtClean="0"/>
              <a:t>Explore and build relationships with other service providers</a:t>
            </a:r>
          </a:p>
          <a:p>
            <a:pPr lvl="1"/>
            <a:r>
              <a:rPr lang="en-US" altLang="en-US" smtClean="0"/>
              <a:t>Initiate conversations with specialists, hospitals, and community services </a:t>
            </a:r>
          </a:p>
          <a:p>
            <a:pPr lvl="1"/>
            <a:r>
              <a:rPr lang="en-US" altLang="en-US" smtClean="0"/>
              <a:t>Determine the value-add of potential referral partnerships </a:t>
            </a:r>
          </a:p>
          <a:p>
            <a:endParaRPr lang="en-US" altLang="en-US" smtClean="0"/>
          </a:p>
        </p:txBody>
      </p:sp>
      <p:pic>
        <p:nvPicPr>
          <p:cNvPr id="44037" name="Picture 3" descr="Thumbnail of video" title="Pictu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7338" y="1570038"/>
            <a:ext cx="27447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257800" y="3017838"/>
            <a:ext cx="3581400" cy="338137"/>
          </a:xfrm>
          <a:prstGeom prst="rect">
            <a:avLst/>
          </a:prstGeom>
          <a:noFill/>
        </p:spPr>
        <p:txBody>
          <a:bodyPr>
            <a:spAutoFit/>
          </a:bodyPr>
          <a:lstStyle/>
          <a:p>
            <a:pPr>
              <a:defRPr/>
            </a:pPr>
            <a:r>
              <a:rPr lang="en-US" sz="1600" dirty="0">
                <a:solidFill>
                  <a:schemeClr val="tx2"/>
                </a:solidFill>
                <a:latin typeface="Calibri Light" panose="020F0302020204030204" pitchFamily="34" charset="0"/>
                <a:cs typeface="+mn-cs"/>
              </a:rPr>
              <a:t>Primary Care Partnership Video</a:t>
            </a:r>
          </a:p>
        </p:txBody>
      </p:sp>
      <p:pic>
        <p:nvPicPr>
          <p:cNvPr id="44039" name="Picture 1" descr="Picture of how to use the value proposition template for your Title X Family Planning Agency" title="Picture of a template"/>
          <p:cNvPicPr>
            <a:picLocks noChangeAspect="1"/>
          </p:cNvPicPr>
          <p:nvPr/>
        </p:nvPicPr>
        <p:blipFill>
          <a:blip r:embed="rId4">
            <a:extLst>
              <a:ext uri="{28A0092B-C50C-407E-A947-70E740481C1C}">
                <a14:useLocalDpi xmlns:a14="http://schemas.microsoft.com/office/drawing/2010/main" val="0"/>
              </a:ext>
            </a:extLst>
          </a:blip>
          <a:srcRect b="14638"/>
          <a:stretch>
            <a:fillRect/>
          </a:stretch>
        </p:blipFill>
        <p:spPr bwMode="auto">
          <a:xfrm>
            <a:off x="5491163" y="3406775"/>
            <a:ext cx="2497137" cy="2759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40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71D5FD50-B38D-40C6-A9CA-BBE91C3CFE69}" type="slidenum">
              <a:rPr lang="en-US" altLang="en-US" sz="1200" smtClean="0">
                <a:solidFill>
                  <a:srgbClr val="898989"/>
                </a:solidFill>
                <a:latin typeface="Calibri" panose="020F0502020204030204" pitchFamily="34" charset="0"/>
              </a:rPr>
              <a:pPr>
                <a:spcBef>
                  <a:spcPct val="0"/>
                </a:spcBef>
                <a:buFontTx/>
                <a:buNone/>
              </a:pPr>
              <a:t>8</a:t>
            </a:fld>
            <a:endParaRPr lang="en-US" altLang="en-US" sz="120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Local Resource List</a:t>
            </a:r>
            <a:endParaRPr lang="en-US" dirty="0"/>
          </a:p>
        </p:txBody>
      </p:sp>
      <p:pic>
        <p:nvPicPr>
          <p:cNvPr id="46084" name="Picture 2" descr="Picture of the sample template" title="Picture of local resource list"/>
          <p:cNvPicPr>
            <a:picLocks noChangeAspect="1"/>
          </p:cNvPicPr>
          <p:nvPr/>
        </p:nvPicPr>
        <p:blipFill rotWithShape="1">
          <a:blip r:embed="rId3">
            <a:extLst>
              <a:ext uri="{28A0092B-C50C-407E-A947-70E740481C1C}">
                <a14:useLocalDpi xmlns:a14="http://schemas.microsoft.com/office/drawing/2010/main" val="0"/>
              </a:ext>
            </a:extLst>
          </a:blip>
          <a:srcRect l="7386" r="6330" b="9874"/>
          <a:stretch/>
        </p:blipFill>
        <p:spPr bwMode="auto">
          <a:xfrm>
            <a:off x="762000" y="1281113"/>
            <a:ext cx="3886200" cy="525376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608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fld id="{6CB0F1B1-0010-43B6-9297-720FB6A4343F}" type="slidenum">
              <a:rPr lang="en-US" altLang="en-US" sz="1200" smtClean="0">
                <a:solidFill>
                  <a:srgbClr val="898989"/>
                </a:solidFill>
                <a:latin typeface="Calibri" panose="020F0502020204030204" pitchFamily="34" charset="0"/>
              </a:rPr>
              <a:pPr>
                <a:spcBef>
                  <a:spcPct val="0"/>
                </a:spcBef>
                <a:buFontTx/>
                <a:buNone/>
              </a:pPr>
              <a:t>9</a:t>
            </a:fld>
            <a:endParaRPr lang="en-US" altLang="en-US" sz="1200" smtClean="0">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10584</TotalTime>
  <Words>3363</Words>
  <Application>Microsoft Office PowerPoint</Application>
  <PresentationFormat>On-screen Show (4:3)</PresentationFormat>
  <Paragraphs>372</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Gotham Bold</vt:lpstr>
      <vt:lpstr>Gotham Book</vt:lpstr>
      <vt:lpstr>Office Theme</vt:lpstr>
      <vt:lpstr>1_Office Theme</vt:lpstr>
      <vt:lpstr>Establishing and Providing Effective Referrals for Family Planning Clients</vt:lpstr>
      <vt:lpstr>Learning Objectives</vt:lpstr>
      <vt:lpstr>Family Planning is Entry Point to Health Care</vt:lpstr>
      <vt:lpstr>Title X Program Requirements</vt:lpstr>
      <vt:lpstr>Other Health &amp; Social Service Providers</vt:lpstr>
      <vt:lpstr>Establishing and Providing Effective Referrals Toolkit </vt:lpstr>
      <vt:lpstr>Written Policies</vt:lpstr>
      <vt:lpstr>Relationships with Other Service Providers</vt:lpstr>
      <vt:lpstr>Local Resource List</vt:lpstr>
      <vt:lpstr>Referral Agreements</vt:lpstr>
      <vt:lpstr>Referral Types</vt:lpstr>
      <vt:lpstr>Provide Supportive Referrals </vt:lpstr>
      <vt:lpstr>Provide Referrals Proactively</vt:lpstr>
      <vt:lpstr>Document and Develop Systems Support  </vt:lpstr>
      <vt:lpstr>Sample Referral Form </vt:lpstr>
      <vt:lpstr>Close the Loop</vt:lpstr>
      <vt:lpstr>Track Referrals</vt:lpstr>
      <vt:lpstr>Apply Principles of Quality Improvement</vt:lpstr>
      <vt:lpstr>STAR Model for Referral Quality</vt:lpstr>
      <vt:lpstr>Peer Observation Activities</vt:lpstr>
      <vt:lpstr>Reflection</vt:lpstr>
      <vt:lpstr>Thank you! </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JSI</dc:creator>
  <cp:lastModifiedBy>Rachel Turk</cp:lastModifiedBy>
  <cp:revision>115</cp:revision>
  <dcterms:created xsi:type="dcterms:W3CDTF">2016-11-10T17:10:50Z</dcterms:created>
  <dcterms:modified xsi:type="dcterms:W3CDTF">2020-04-03T14:41:19Z</dcterms:modified>
</cp:coreProperties>
</file>