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58"/>
  </p:notesMasterIdLst>
  <p:handoutMasterIdLst>
    <p:handoutMasterId r:id="rId59"/>
  </p:handoutMasterIdLst>
  <p:sldIdLst>
    <p:sldId id="256" r:id="rId3"/>
    <p:sldId id="333" r:id="rId4"/>
    <p:sldId id="260" r:id="rId5"/>
    <p:sldId id="327" r:id="rId6"/>
    <p:sldId id="262" r:id="rId7"/>
    <p:sldId id="263" r:id="rId8"/>
    <p:sldId id="264" r:id="rId9"/>
    <p:sldId id="319" r:id="rId10"/>
    <p:sldId id="266" r:id="rId11"/>
    <p:sldId id="267" r:id="rId12"/>
    <p:sldId id="268" r:id="rId13"/>
    <p:sldId id="269" r:id="rId14"/>
    <p:sldId id="320" r:id="rId15"/>
    <p:sldId id="271" r:id="rId16"/>
    <p:sldId id="272" r:id="rId17"/>
    <p:sldId id="334" r:id="rId18"/>
    <p:sldId id="273" r:id="rId19"/>
    <p:sldId id="329" r:id="rId20"/>
    <p:sldId id="330" r:id="rId21"/>
    <p:sldId id="335" r:id="rId22"/>
    <p:sldId id="275" r:id="rId23"/>
    <p:sldId id="339" r:id="rId24"/>
    <p:sldId id="276" r:id="rId25"/>
    <p:sldId id="317" r:id="rId26"/>
    <p:sldId id="338" r:id="rId27"/>
    <p:sldId id="318" r:id="rId28"/>
    <p:sldId id="322" r:id="rId29"/>
    <p:sldId id="321" r:id="rId30"/>
    <p:sldId id="279" r:id="rId31"/>
    <p:sldId id="280" r:id="rId32"/>
    <p:sldId id="281" r:id="rId33"/>
    <p:sldId id="282" r:id="rId34"/>
    <p:sldId id="284" r:id="rId35"/>
    <p:sldId id="285" r:id="rId36"/>
    <p:sldId id="326" r:id="rId37"/>
    <p:sldId id="286" r:id="rId38"/>
    <p:sldId id="288" r:id="rId39"/>
    <p:sldId id="289" r:id="rId40"/>
    <p:sldId id="290" r:id="rId41"/>
    <p:sldId id="323" r:id="rId42"/>
    <p:sldId id="293" r:id="rId43"/>
    <p:sldId id="295" r:id="rId44"/>
    <p:sldId id="298" r:id="rId45"/>
    <p:sldId id="299" r:id="rId46"/>
    <p:sldId id="300" r:id="rId47"/>
    <p:sldId id="301" r:id="rId48"/>
    <p:sldId id="302" r:id="rId49"/>
    <p:sldId id="303" r:id="rId50"/>
    <p:sldId id="305" r:id="rId51"/>
    <p:sldId id="306" r:id="rId52"/>
    <p:sldId id="307" r:id="rId53"/>
    <p:sldId id="309" r:id="rId54"/>
    <p:sldId id="316" r:id="rId55"/>
    <p:sldId id="332" r:id="rId56"/>
    <p:sldId id="337" r:id="rId5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awatu" initials="JK" lastIdx="18" clrIdx="0"/>
  <p:cmAuthor id="2" name="Katie Quimby" initials="KQ" lastIdx="3" clrIdx="1">
    <p:extLst>
      <p:ext uri="{19B8F6BF-5375-455C-9EA6-DF929625EA0E}">
        <p15:presenceInfo xmlns:p15="http://schemas.microsoft.com/office/powerpoint/2012/main" userId="Katie Quimby" providerId="None"/>
      </p:ext>
    </p:extLst>
  </p:cmAuthor>
  <p:cmAuthor id="3" name="JSI" initials="J" lastIdx="6" clrIdx="2">
    <p:extLst>
      <p:ext uri="{19B8F6BF-5375-455C-9EA6-DF929625EA0E}">
        <p15:presenceInfo xmlns:p15="http://schemas.microsoft.com/office/powerpoint/2012/main" userId="J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69455" autoAdjust="0"/>
  </p:normalViewPr>
  <p:slideViewPr>
    <p:cSldViewPr>
      <p:cViewPr varScale="1">
        <p:scale>
          <a:sx n="47" d="100"/>
          <a:sy n="47" d="100"/>
        </p:scale>
        <p:origin x="1962" y="54"/>
      </p:cViewPr>
      <p:guideLst>
        <p:guide orient="horz" pos="2160"/>
        <p:guide pos="2880"/>
      </p:guideLst>
    </p:cSldViewPr>
  </p:slideViewPr>
  <p:outlineViewPr>
    <p:cViewPr>
      <p:scale>
        <a:sx n="33" d="100"/>
        <a:sy n="33" d="100"/>
      </p:scale>
      <p:origin x="0" y="-5778"/>
    </p:cViewPr>
  </p:outlineViewPr>
  <p:notesTextViewPr>
    <p:cViewPr>
      <p:scale>
        <a:sx n="1" d="1"/>
        <a:sy n="1" d="1"/>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eaLnBrk="1" hangingPunct="1">
              <a:defRPr sz="1300"/>
            </a:lvl1pPr>
          </a:lstStyle>
          <a:p>
            <a:pPr>
              <a:defRPr/>
            </a:pPr>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eaLnBrk="1" hangingPunct="1">
              <a:defRPr sz="1300"/>
            </a:lvl1pPr>
          </a:lstStyle>
          <a:p>
            <a:pPr>
              <a:defRPr/>
            </a:pPr>
            <a:r>
              <a:rPr lang="en-US" smtClean="0"/>
              <a:t>12/3/2019</a:t>
            </a:r>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eaLnBrk="1" hangingPunct="1">
              <a:defRPr sz="1300"/>
            </a:lvl1pPr>
          </a:lstStyle>
          <a:p>
            <a:pPr>
              <a:defRPr/>
            </a:pPr>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eaLnBrk="1" hangingPunct="1">
              <a:defRPr sz="1300"/>
            </a:lvl1pPr>
          </a:lstStyle>
          <a:p>
            <a:pPr>
              <a:defRPr/>
            </a:pPr>
            <a:fld id="{1CD422F4-00E6-41C2-8355-E394E6B09EE0}"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eaLnBrk="1" hangingPunct="1">
              <a:defRPr sz="1300"/>
            </a:lvl1pPr>
          </a:lstStyle>
          <a:p>
            <a:pPr>
              <a:defRPr/>
            </a:pPr>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eaLnBrk="1" hangingPunct="1">
              <a:defRPr sz="1300"/>
            </a:lvl1pPr>
          </a:lstStyle>
          <a:p>
            <a:pPr>
              <a:defRPr/>
            </a:pPr>
            <a:r>
              <a:rPr lang="en-US" smtClean="0"/>
              <a:t>12/3/2019</a:t>
            </a:r>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eaLnBrk="1" hangingPunct="1">
              <a:defRPr sz="1300"/>
            </a:lvl1pPr>
          </a:lstStyle>
          <a:p>
            <a:pPr>
              <a:defRPr/>
            </a:pPr>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eaLnBrk="1" hangingPunct="1">
              <a:defRPr sz="1300"/>
            </a:lvl1pPr>
          </a:lstStyle>
          <a:p>
            <a:pPr>
              <a:defRPr/>
            </a:pPr>
            <a:fld id="{3BA7C992-E49C-4070-9576-123FE41415EE}"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meningococcal/downloads/NCIRD-EMS-Report.pdf"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cdc.gov/mmwr/volumes/67/wr/mm6733a2.htm" TargetMode="External"/><Relationship Id="rId5" Type="http://schemas.openxmlformats.org/officeDocument/2006/relationships/hyperlink" Target="https://www.cdc.gov/cancer/hpv/pdf/USCS-DataBrief-No4-August2018-508.pdf" TargetMode="External"/><Relationship Id="rId4" Type="http://schemas.openxmlformats.org/officeDocument/2006/relationships/hyperlink" Target="https://www.cdc.gov/pertussis/downloads/pertuss-surv-report-2016.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da.gov/downloads/BiologicsBloodVaccines/Vaccines/ApprovedProducts/UCM426457.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x.doi.org/10.15585/mmwr.mm6832a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2a.cdc.gov/vaccines/iis/iissurvey/legislation-survey.as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hpv/hcp/for-hcp-tipsheet-hpv.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vaccines.gov/"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cancer.org/healthy/hpv-vaccine.html" TargetMode="External"/><Relationship Id="rId5" Type="http://schemas.openxmlformats.org/officeDocument/2006/relationships/hyperlink" Target="http://www.immunize.org/" TargetMode="External"/><Relationship Id="rId4" Type="http://schemas.openxmlformats.org/officeDocument/2006/relationships/hyperlink" Target="https://www.cdc.gov/hpv/index.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cancer/hpv/pdf/USCS-DataBrief-No4-August2018-508.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s.cdc.gov/Cancer/USCS/DataViz.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co.iarc.fr/today/hom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er.cancer.gov/statfacts/html/cervi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Welcome to today's webinar, Reducing Missed Opportunities for HPV Vaccinations at Title </a:t>
            </a:r>
            <a:r>
              <a:rPr lang="en-US" sz="1200" kern="1200" smtClean="0">
                <a:solidFill>
                  <a:schemeClr val="tx1"/>
                </a:solidFill>
                <a:effectLst/>
                <a:latin typeface="+mn-lt"/>
                <a:ea typeface="+mn-ea"/>
                <a:cs typeface="+mn-cs"/>
              </a:rPr>
              <a:t>X </a:t>
            </a:r>
            <a:r>
              <a:rPr lang="en-US" sz="1200" kern="1200" smtClean="0">
                <a:solidFill>
                  <a:schemeClr val="tx1"/>
                </a:solidFill>
                <a:effectLst/>
                <a:latin typeface="+mn-lt"/>
                <a:ea typeface="+mn-ea"/>
                <a:cs typeface="+mn-cs"/>
              </a:rPr>
              <a:t>Sites</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40982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468438" y="766763"/>
            <a:ext cx="5049837" cy="3786187"/>
          </a:xfrm>
          <a:solidFill>
            <a:srgbClr val="FFFFFF"/>
          </a:solidFill>
          <a:ln>
            <a:solidFill>
              <a:srgbClr val="000000"/>
            </a:solidFill>
            <a:miter lim="800000"/>
            <a:headEnd/>
            <a:tailEnd/>
          </a:ln>
        </p:spPr>
      </p:sp>
      <p:sp>
        <p:nvSpPr>
          <p:cNvPr id="49155" name="Rectangle 3"/>
          <p:cNvSpPr>
            <a:spLocks noGrp="1" noChangeArrowheads="1"/>
          </p:cNvSpPr>
          <p:nvPr>
            <p:ph type="body" idx="1"/>
          </p:nvPr>
        </p:nvSpPr>
        <p:spPr bwMode="auto">
          <a:xfrm>
            <a:off x="1247987" y="4752262"/>
            <a:ext cx="5599853" cy="4543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197" tIns="51599" rIns="103197" bIns="51599" numCol="1" anchor="t" anchorCtr="0" compatLnSpc="1">
            <a:prstTxWarp prst="textNoShape">
              <a:avLst/>
            </a:prstTxWarp>
          </a:bodyPr>
          <a:lstStyle/>
          <a:p>
            <a:pPr marL="171450" indent="-171450" eaLnBrk="1" hangingPunct="1">
              <a:lnSpc>
                <a:spcPct val="90000"/>
              </a:lnSpc>
              <a:spcBef>
                <a:spcPct val="0"/>
              </a:spcBef>
              <a:buFont typeface="Arial" panose="020B0604020202020204" pitchFamily="34" charset="0"/>
              <a:buChar char="•"/>
            </a:pPr>
            <a:r>
              <a:rPr lang="en-US" altLang="en-US" sz="1200" dirty="0" smtClean="0">
                <a:ea typeface="ＭＳ Ｐゴシック" panose="020B0600070205080204" pitchFamily="34" charset="-128"/>
              </a:rPr>
              <a:t>Even pre-cancerous lesions have implications for a woman and her family. </a:t>
            </a:r>
          </a:p>
          <a:p>
            <a:pPr marL="171450" indent="-171450" eaLnBrk="1" hangingPunct="1">
              <a:lnSpc>
                <a:spcPct val="90000"/>
              </a:lnSpc>
              <a:spcBef>
                <a:spcPct val="0"/>
              </a:spcBef>
              <a:buFont typeface="Arial" panose="020B0604020202020204" pitchFamily="34" charset="0"/>
              <a:buChar char="•"/>
            </a:pPr>
            <a:r>
              <a:rPr lang="en-US" altLang="en-US" sz="1200" dirty="0" smtClean="0">
                <a:ea typeface="ＭＳ Ｐゴシック" panose="020B0600070205080204" pitchFamily="34" charset="-128"/>
              </a:rPr>
              <a:t>There are new cases of cervical dysplasia each year in the U.S. </a:t>
            </a:r>
          </a:p>
          <a:p>
            <a:pPr marL="171450" indent="-171450" eaLnBrk="1" hangingPunct="1">
              <a:lnSpc>
                <a:spcPct val="90000"/>
              </a:lnSpc>
              <a:spcBef>
                <a:spcPct val="0"/>
              </a:spcBef>
              <a:buFont typeface="Arial" panose="020B0604020202020204" pitchFamily="34" charset="0"/>
              <a:buChar char="•"/>
            </a:pPr>
            <a:r>
              <a:rPr lang="en-US" altLang="en-US" sz="1200" dirty="0" smtClean="0">
                <a:ea typeface="ＭＳ Ｐゴシック" panose="020B0600070205080204" pitchFamily="34" charset="-128"/>
              </a:rPr>
              <a:t>In the pre-vaccine era, every year 1.4 million women were diagnosed with low-grade cervical dysplasia. Imagine being faced with the emotionally trying news of an abnormal pap test, a colposcopy with biopsy, and then waiting to hear whether or not you have cancer.</a:t>
            </a:r>
          </a:p>
          <a:p>
            <a:pPr marL="171450" indent="-171450" eaLnBrk="1" hangingPunct="1">
              <a:lnSpc>
                <a:spcPct val="90000"/>
              </a:lnSpc>
              <a:spcBef>
                <a:spcPct val="0"/>
              </a:spcBef>
              <a:buFont typeface="Arial" panose="020B0604020202020204" pitchFamily="34" charset="0"/>
              <a:buChar char="•"/>
            </a:pPr>
            <a:r>
              <a:rPr lang="en-US" altLang="en-US" sz="1200" dirty="0" smtClean="0">
                <a:ea typeface="ＭＳ Ｐゴシック" panose="020B0600070205080204" pitchFamily="34" charset="-128"/>
              </a:rPr>
              <a:t>Additionally, each year, 330,000 women are diagnosed with </a:t>
            </a:r>
            <a:r>
              <a:rPr lang="en-US" altLang="en-US" sz="1200" dirty="0" err="1" smtClean="0">
                <a:ea typeface="ＭＳ Ｐゴシック" panose="020B0600070205080204" pitchFamily="34" charset="-128"/>
              </a:rPr>
              <a:t>HIGH-grade</a:t>
            </a:r>
            <a:r>
              <a:rPr lang="en-US" altLang="en-US" sz="1200" dirty="0" smtClean="0">
                <a:ea typeface="ＭＳ Ｐゴシック" panose="020B0600070205080204" pitchFamily="34" charset="-128"/>
              </a:rPr>
              <a:t> cervical dysplasia, or cervical pre-cancer. To receive this diagnosis each of these women had a colposcopy with biopsy. </a:t>
            </a:r>
          </a:p>
          <a:p>
            <a:pPr marL="171450" indent="-171450" eaLnBrk="1" hangingPunct="1">
              <a:lnSpc>
                <a:spcPct val="90000"/>
              </a:lnSpc>
              <a:spcBef>
                <a:spcPct val="0"/>
              </a:spcBef>
              <a:buFont typeface="Arial" panose="020B0604020202020204" pitchFamily="34" charset="0"/>
              <a:buChar char="•"/>
            </a:pPr>
            <a:r>
              <a:rPr lang="en-US" altLang="en-US" sz="1200" dirty="0" smtClean="0">
                <a:ea typeface="ＭＳ Ｐゴシック" panose="020B0600070205080204" pitchFamily="34" charset="-128"/>
              </a:rPr>
              <a:t>Then after receiving the diagnosis, many will go on to have a loop electrosurgical excision procedure (LEEP) or a cold-knife cone biopsy of the cervix, which is shown in the image.</a:t>
            </a:r>
            <a:endParaRPr lang="en-US" altLang="en-US" sz="1200" dirty="0">
              <a:latin typeface="Arial" panose="020B0604020202020204" pitchFamily="34" charset="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SzPct val="25000"/>
              <a:buFont typeface="Arial" panose="020B0604020202020204" pitchFamily="34" charset="0"/>
              <a:buChar char="•"/>
            </a:pPr>
            <a:r>
              <a:rPr lang="en-US" altLang="en-US" dirty="0" smtClean="0">
                <a:latin typeface="+mn-lt"/>
                <a:ea typeface="ＭＳ Ｐゴシック" panose="020B0600070205080204" pitchFamily="34" charset="-128"/>
              </a:rPr>
              <a:t>This graphic on the right is designed to remind you of where the oropharynx is. It includes the base of the tongue, tonsils, and back of the throat—right behind the soft palate. The image on the left shows the view that an ENT surgeon sees when we’re evaluating someone with suspected oropharyngeal cancer.  </a:t>
            </a:r>
          </a:p>
          <a:p>
            <a:pPr marL="171450" indent="-171450" eaLnBrk="1" hangingPunct="1">
              <a:spcBef>
                <a:spcPct val="0"/>
              </a:spcBef>
              <a:buSzPct val="25000"/>
              <a:buFont typeface="Arial" panose="020B0604020202020204" pitchFamily="34" charset="0"/>
              <a:buChar char="•"/>
            </a:pPr>
            <a:r>
              <a:rPr lang="en-US" altLang="en-US" dirty="0" smtClean="0">
                <a:latin typeface="+mn-lt"/>
                <a:ea typeface="ＭＳ Ｐゴシック" panose="020B0600070205080204" pitchFamily="34" charset="-128"/>
              </a:rPr>
              <a:t>Now draw your attention to the SHADED REGION THAT ARE MOST AFFECTED BY HPV-ASSOCIATED CANCERS. </a:t>
            </a:r>
          </a:p>
          <a:p>
            <a:pPr marL="171450" indent="-171450" eaLnBrk="1" hangingPunct="1">
              <a:spcBef>
                <a:spcPct val="0"/>
              </a:spcBef>
              <a:buFont typeface="Arial" panose="020B0604020202020204" pitchFamily="34" charset="0"/>
              <a:buChar char="•"/>
            </a:pPr>
            <a:r>
              <a:rPr lang="en-US" altLang="en-US" dirty="0" smtClean="0">
                <a:latin typeface="+mn-lt"/>
                <a:ea typeface="ＭＳ Ｐゴシック" panose="020B0600070205080204" pitchFamily="34" charset="-128"/>
              </a:rPr>
              <a:t>I know that people think of this as an uncommon cancer, but as it was mentioned earlier, the annual number of HPV-positive oropharyngeal cancers has surpassed the annual number of cervical cancers.</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graphic shows the trends, in the solid line at the top you can see cervical carcinomas declining over time and now there's that plateau. </a:t>
            </a:r>
          </a:p>
          <a:p>
            <a:pPr marL="171450" indent="-171450">
              <a:buFont typeface="Arial" panose="020B0604020202020204" pitchFamily="34" charset="0"/>
              <a:buChar char="•"/>
            </a:pPr>
            <a:r>
              <a:rPr lang="en-US" dirty="0" smtClean="0"/>
              <a:t>Unfortunately, that rate of oropharyngeal SCC, or squamous cell carcinoma, is rising and has surpassed those rates of cervical cancers.</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332062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80000"/>
              </a:lnSpc>
              <a:spcBef>
                <a:spcPct val="0"/>
              </a:spcBef>
              <a:buFont typeface="Arial" panose="020B0604020202020204" pitchFamily="34" charset="0"/>
              <a:buChar char="•"/>
            </a:pPr>
            <a:r>
              <a:rPr lang="en-US" altLang="en-US" dirty="0" smtClean="0">
                <a:ea typeface="ＭＳ Ｐゴシック" panose="020B0600070205080204" pitchFamily="34" charset="-128"/>
              </a:rPr>
              <a:t>Oropharyngeal cancer treatment is really a good new, bad news story. It’s great that we have treatment that’s often effective. In early stage, it usually can be treated with radiation alone or surgery alone. </a:t>
            </a:r>
          </a:p>
          <a:p>
            <a:pPr marL="171450" indent="-171450" eaLnBrk="1" hangingPunct="1">
              <a:lnSpc>
                <a:spcPct val="80000"/>
              </a:lnSpc>
              <a:spcBef>
                <a:spcPct val="0"/>
              </a:spcBef>
              <a:buFont typeface="Arial" panose="020B0604020202020204" pitchFamily="34" charset="0"/>
              <a:buChar char="•"/>
            </a:pPr>
            <a:r>
              <a:rPr lang="en-US" altLang="en-US" dirty="0" smtClean="0">
                <a:ea typeface="ＭＳ Ｐゴシック" panose="020B0600070205080204" pitchFamily="34" charset="-128"/>
              </a:rPr>
              <a:t>Advanced staged cancers often require </a:t>
            </a:r>
            <a:r>
              <a:rPr lang="en-US" altLang="en-US" dirty="0" smtClean="0">
                <a:solidFill>
                  <a:srgbClr val="000000"/>
                </a:solidFill>
                <a:ea typeface="ＭＳ Ｐゴシック" panose="020B0600070205080204" pitchFamily="34" charset="-128"/>
              </a:rPr>
              <a:t>combinations of either surgery followed by radiation or concomitant chemotherapy + radiation therapy.</a:t>
            </a:r>
          </a:p>
          <a:p>
            <a:pPr marL="171450" indent="-171450" eaLnBrk="1" hangingPunct="1">
              <a:lnSpc>
                <a:spcPct val="80000"/>
              </a:lnSpc>
              <a:spcBef>
                <a:spcPct val="0"/>
              </a:spcBef>
              <a:buFont typeface="Arial" panose="020B0604020202020204" pitchFamily="34" charset="0"/>
              <a:buChar char="•"/>
            </a:pPr>
            <a:r>
              <a:rPr lang="en-US" altLang="en-US" dirty="0" smtClean="0">
                <a:solidFill>
                  <a:srgbClr val="B5411B"/>
                </a:solidFill>
                <a:ea typeface="ＭＳ Ｐゴシック" panose="020B0600070205080204" pitchFamily="34" charset="-128"/>
              </a:rPr>
              <a:t>The bad news is that side effects of treatment </a:t>
            </a:r>
            <a:r>
              <a:rPr lang="en-US" altLang="en-US" dirty="0" smtClean="0">
                <a:solidFill>
                  <a:srgbClr val="000000"/>
                </a:solidFill>
                <a:ea typeface="ＭＳ Ｐゴシック" panose="020B0600070205080204" pitchFamily="34" charset="-128"/>
              </a:rPr>
              <a:t>can be extensive </a:t>
            </a:r>
            <a:r>
              <a:rPr lang="en-US" altLang="en-US" sz="2700" dirty="0">
                <a:solidFill>
                  <a:srgbClr val="000000"/>
                </a:solidFill>
                <a:ea typeface="ＭＳ Ｐゴシック" panose="020B0600070205080204" pitchFamily="34" charset="-128"/>
              </a:rPr>
              <a:t>and disruptive (such as the loss of saliva, loss of teeth, speech pathology, and damage to carotids or vital support of shoulder</a:t>
            </a:r>
            <a:r>
              <a:rPr lang="en-US" altLang="en-US" sz="2700" dirty="0" smtClean="0">
                <a:solidFill>
                  <a:srgbClr val="000000"/>
                </a:solidFill>
                <a:ea typeface="ＭＳ Ｐゴシック" panose="020B0600070205080204" pitchFamily="34" charset="-128"/>
              </a:rPr>
              <a:t>).</a:t>
            </a:r>
          </a:p>
          <a:p>
            <a:pPr marL="171450" indent="-171450" eaLnBrk="1" hangingPunct="1">
              <a:lnSpc>
                <a:spcPct val="80000"/>
              </a:lnSpc>
              <a:spcBef>
                <a:spcPct val="0"/>
              </a:spcBef>
              <a:buFont typeface="Arial" panose="020B0604020202020204" pitchFamily="34" charset="0"/>
              <a:buChar char="•"/>
            </a:pPr>
            <a:r>
              <a:rPr lang="en-US" altLang="en-US" sz="2700" dirty="0" smtClean="0">
                <a:solidFill>
                  <a:srgbClr val="000000"/>
                </a:solidFill>
                <a:ea typeface="ＭＳ Ｐゴシック" panose="020B0600070205080204" pitchFamily="34" charset="-128"/>
              </a:rPr>
              <a:t>I know I’m preaching to the choir when I say how much better it is to prevent disease by vaccinating!</a:t>
            </a:r>
            <a:endParaRPr lang="en-US" altLang="en-US" sz="2700" dirty="0">
              <a:solidFill>
                <a:srgbClr val="000000"/>
              </a:solidFill>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This slide shows the incidence of diseases that are preventable by adolescent vaccines.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You can see that there are a lot more cases of cervical and oropharyngeal cancer that we can prevent, then there are cases of protest and these diseases are much more common than meningococcal disease.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I advocate for all adolescent vaccines, but it does help to put the incidence of infections into perspective.</a:t>
            </a:r>
            <a:endParaRPr lang="en-US" altLang="en-US" dirty="0" smtClean="0">
              <a:ea typeface="ＭＳ Ｐゴシック" panose="020B0600070205080204" pitchFamily="34" charset="-128"/>
            </a:endParaRPr>
          </a:p>
          <a:p>
            <a:pPr eaLnBrk="1" hangingPunct="1">
              <a:spcBef>
                <a:spcPct val="0"/>
              </a:spcBef>
            </a:pPr>
            <a:endParaRPr lang="en-US" altLang="en-US" dirty="0" smtClean="0">
              <a:ea typeface="ＭＳ Ｐゴシック" panose="020B0600070205080204" pitchFamily="34" charset="-128"/>
            </a:endParaRPr>
          </a:p>
          <a:p>
            <a:r>
              <a:rPr lang="en-US" sz="1200" kern="1200" dirty="0" smtClean="0">
                <a:solidFill>
                  <a:schemeClr val="tx1"/>
                </a:solidFill>
                <a:effectLst/>
                <a:latin typeface="+mn-lt"/>
                <a:ea typeface="+mn-ea"/>
                <a:cs typeface="+mn-cs"/>
              </a:rPr>
              <a:t>Sources: </a:t>
            </a:r>
          </a:p>
          <a:p>
            <a:r>
              <a:rPr lang="en-US" sz="1200" u="sng" kern="1200" dirty="0" smtClean="0">
                <a:solidFill>
                  <a:schemeClr val="tx1"/>
                </a:solidFill>
                <a:effectLst/>
                <a:latin typeface="+mn-lt"/>
                <a:ea typeface="+mn-ea"/>
                <a:cs typeface="+mn-cs"/>
                <a:hlinkClick r:id="rId3"/>
              </a:rPr>
              <a:t>Meningococcal Disease, CDC, 2016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https://www.cdc.gov/meningococcal/downloads/NCIRD-EMS-Report.pdf</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4"/>
              </a:rPr>
              <a:t>Pertussis, CDC, 2016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https://www.cdc.gov/pertussis/downloads/pertuss-surv-report-2016.pdf</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HPV,  CDC, 2011-2015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https://www.cdc.gov/cancer/hpv/pdf/USCS-DataBrief-No4-August2018-508.pdf</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6"/>
              </a:rPr>
              <a:t>Trends in Human Papillomavirus–Associated Cancers — United States, 1999–2015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www.cdc.gov/mmwr/volumes/67/wr/mm6733a2.htm#T1_down</a:t>
            </a:r>
            <a:endParaRPr lang="en-US" altLang="en-US" dirty="0" smtClean="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All available prophylactic HPV vaccines are made from virus-like particles.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The vaccines do not contain any viral DNA and therefore are non-infectious and cannot cause actual disease or cancer.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HPV vaccines produce a better immune response than an HPV infection.</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98575" y="733425"/>
            <a:ext cx="4881563" cy="366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28015"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As you can see, the rates of first and third dose of HPV vaccine are not nearly as high as the coverage rates for the other vaccines routinely recommended for 11 and 12 year olds. </a:t>
            </a:r>
          </a:p>
          <a:p>
            <a:pPr marL="171450" indent="-171450" defTabSz="928015"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We recommend the Tdap, which is the tetanus diphtheria pertussis vaccine, as well as the meningococcal vaccine regularly at this age, and you can see that in red and blue at the top of the curve. </a:t>
            </a:r>
          </a:p>
          <a:p>
            <a:pPr marL="171450" indent="-171450" defTabSz="928015"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Also, these vaccines came on the market about the same time, the HPV vaccine has been available and recommended for girls since 2006, and then began to be recommended for boys in 2010. </a:t>
            </a:r>
          </a:p>
          <a:p>
            <a:pPr marL="171450" indent="-171450" defTabSz="928015"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However, the real important piece of information that this slide provides is that the strong coverage rates for Tdap vaccine demonstrate that not only are most preteens and teens getting to the doctor, but they're also getting at least one of the recommended adolescent vaccines. </a:t>
            </a:r>
          </a:p>
          <a:p>
            <a:pPr marL="171450" indent="-171450" defTabSz="928015"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That takes out the issue of access, we know there's something else going on here with these low rates of HPV vaccination.</a:t>
            </a:r>
            <a:endParaRPr lang="en-US" altLang="en-US" dirty="0" smtClean="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infographic shows the percentage of adolescents aged 13 to 17 in each state who are up to date on HPV vaccination.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Take a look at and find the state that you're in and you can see where you stand. The darker colors have a rate of 60% or greater, and then the lightest color has 39% and under.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highest rate in the country is in Rhode Island, which is at 78% and the lowest is in Mississippi at 33% with an average of 51% of the teens who are up to date.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Remember, this includes 13 to 17 year olds, we're really recommend the vaccine at 11 to 12.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we just looked at 13 year olds who should be vaccinated, these numbers are much lower.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means that only half of teens nationally are up to date, rates are becoming much more similar for boys and girls.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Nationally 54% of females and 49% of males are up to date. The boys are catching up, which is good news.</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732620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dirty="0" smtClean="0">
                <a:ea typeface="ＭＳ Ｐゴシック" panose="020B0600070205080204" pitchFamily="34" charset="-128"/>
              </a:rPr>
              <a:t>The new recommendations for HPV vaccine dosing schedules are:</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For persons initiating vaccination before the 15th birthday, the recommended immunization schedule is 2 doses of HPV vaccine. The second dose should be administered 6–12 months after the first dose (for a 0, 6–12 month schedule).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For persons initiating vaccination on or after their 15th birthday, the recommendation for a 3-dose schedule remains. The second dose should be administered 1–2 months after the first dose, and the third dose should be administered 6 months after the first dose (for a 0, 1–2, 6-month schedule).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For persons who initiated vaccination with nine-valent, quadrivalent or bivalent HPV vaccine before their 15th birthday, and received two doses of any HPV vaccine at the recommended dosing schedule (zero, 6–12 months), or three doses of any HPV vaccine at the recommended dosing schedule (zero, 1–2, and six months), are considered adequately vaccinated. Persons who initiated vaccination with nine-valent, quadrivalent or bivalent HPV vaccine on or after their 15th birthday, and received three doses of any HPV vaccine at the recommended dosing schedule, are considered adequately vaccinated. Nine-valent HPV vaccine may be used to continue or complete a vaccination series started with quadrivalent or bivalent HPV vaccine.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For persons who have been adequately vaccinated with quadrivalent or bivalent HPV vaccine, there is no ACIP recommendation regarding additional vaccination with nine-valent HPV vaccine.</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sz="1200" dirty="0" smtClean="0"/>
              <a:t>Catch-up vaccination has been recommended for all persons through age 26 years if not previously adequately vaccinated</a:t>
            </a:r>
          </a:p>
          <a:p>
            <a:pPr marL="182880" indent="-182880">
              <a:buFont typeface="Arial" panose="020B0604020202020204" pitchFamily="34" charset="0"/>
              <a:buChar char="•"/>
            </a:pPr>
            <a:r>
              <a:rPr lang="en-US" sz="1200" dirty="0" smtClean="0"/>
              <a:t>For persons who initiated vaccination with nine-valent, quadrivalent or bivalent HPV vaccine before their 15th birthday, and received two doses of any HPV vaccine at the recommended dosing schedule (zero, six to twelve months), or three doses of any HPV vaccine at the recommended dosing schedule (zero, one to two, and six months), are considered adequately vaccinated. Persons who initiated vaccination with nine-valent, quadrivalent or bivalent HPV vaccine on or after their 15th birthday, and received three doses of any HPV vaccine at the recommended dosing schedule, are considered adequately vaccinated. Nine-valent HPV vaccine may be used to continue or complete a vaccination series started with quadrivalent or bivalent HPV vaccine. </a:t>
            </a:r>
          </a:p>
          <a:p>
            <a:pPr marL="182880" indent="-182880">
              <a:buFont typeface="Arial" panose="020B0604020202020204" pitchFamily="34" charset="0"/>
              <a:buChar char="•"/>
            </a:pPr>
            <a:r>
              <a:rPr lang="en-US" sz="1200" dirty="0" smtClean="0"/>
              <a:t>For persons who have been adequately vaccinated with quadrivalent or bivalent HPV vaccine, there is no ACIP recommendation regarding additional vaccination with nine-valent HPV vaccine.</a:t>
            </a:r>
            <a:endParaRPr lang="en-US" altLang="en-US" sz="1200" dirty="0" smtClean="0">
              <a:ea typeface="ＭＳ Ｐゴシック" panose="020B0600070205080204" pitchFamily="34" charset="-128"/>
            </a:endParaRPr>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27177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66612">
              <a:buFont typeface="Arial" panose="020B0604020202020204" pitchFamily="34" charset="0"/>
              <a:buChar char="•"/>
              <a:defRPr/>
            </a:pPr>
            <a:r>
              <a:rPr lang="en-US" sz="1200" dirty="0" smtClean="0"/>
              <a:t>Dr</a:t>
            </a:r>
            <a:r>
              <a:rPr lang="en-US" sz="1200" dirty="0"/>
              <a:t>. Rand is a general pediatrician and health services researcher who focuses on providing preventive care to pediatric clients in Rochester. </a:t>
            </a:r>
            <a:endParaRPr lang="en-US" sz="1200" dirty="0" smtClean="0"/>
          </a:p>
          <a:p>
            <a:pPr marL="171450" indent="-171450" defTabSz="966612">
              <a:buFont typeface="Arial" panose="020B0604020202020204" pitchFamily="34" charset="0"/>
              <a:buChar char="•"/>
              <a:defRPr/>
            </a:pPr>
            <a:r>
              <a:rPr lang="en-US" sz="1200" dirty="0" smtClean="0"/>
              <a:t>Her </a:t>
            </a:r>
            <a:r>
              <a:rPr lang="en-US" sz="1200" dirty="0"/>
              <a:t>research experience combines expertise in adolescent immunization and preventive services delivery, quality improvement, and health informatics. </a:t>
            </a:r>
            <a:endParaRPr lang="en-US" sz="1200" dirty="0" smtClean="0"/>
          </a:p>
          <a:p>
            <a:pPr marL="171450" indent="-171450" defTabSz="966612">
              <a:buFont typeface="Arial" panose="020B0604020202020204" pitchFamily="34" charset="0"/>
              <a:buChar char="•"/>
              <a:defRPr/>
            </a:pPr>
            <a:r>
              <a:rPr lang="en-US" sz="1200" dirty="0" smtClean="0"/>
              <a:t>Dr</a:t>
            </a:r>
            <a:r>
              <a:rPr lang="en-US" sz="1200" dirty="0"/>
              <a:t>. Rand is involved nationally in the American Cancer Society HPV Vaccine Roundtable, and is a member of the New York State HPV Vaccine Coalition. </a:t>
            </a:r>
            <a:endParaRPr lang="en-US" sz="1200" dirty="0" smtClean="0"/>
          </a:p>
          <a:p>
            <a:pPr marL="171450" indent="-171450" defTabSz="966612">
              <a:buFont typeface="Arial" panose="020B0604020202020204" pitchFamily="34" charset="0"/>
              <a:buChar char="•"/>
              <a:defRPr/>
            </a:pPr>
            <a:r>
              <a:rPr lang="en-US" sz="1200" dirty="0" smtClean="0"/>
              <a:t>She </a:t>
            </a:r>
            <a:r>
              <a:rPr lang="en-US" sz="1200" dirty="0"/>
              <a:t>is Co-PI of a multi-center project, funded by the CDC, to improve HPV vaccination rates using QI methods in residency clinics and private practices nationwide. Over 300 practices have participated in the project and made significant improvements in HPV immunization rates. </a:t>
            </a:r>
            <a:endParaRPr lang="en-US" sz="1200" dirty="0" smtClean="0"/>
          </a:p>
          <a:p>
            <a:pPr marL="171450" indent="-171450" defTabSz="966612">
              <a:buFont typeface="Arial" panose="020B0604020202020204" pitchFamily="34" charset="0"/>
              <a:buChar char="•"/>
              <a:defRPr/>
            </a:pPr>
            <a:r>
              <a:rPr lang="en-US" sz="1200" dirty="0" smtClean="0"/>
              <a:t>In </a:t>
            </a:r>
            <a:r>
              <a:rPr lang="en-US" sz="1200" dirty="0"/>
              <a:t>addition, Dr. Rand supervises residents and sees her own patients in a busy pediatric continuity clinic which provides the context for her translational research. </a:t>
            </a:r>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187693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This change in recommendation that occurred over the last two years for today's schedule, what is the science little bit behind that?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There were not inferior antibody titers in 9 to 14 year olds, who received the two doses at 0 and 12 months that's shown in yellow compared to women who received the doses at 0, 2 and 6 months shown in blue. The younger girls and boys were age 9 to 14 in yellow, and blue, the women at 0, 2 and 6 months are 16 to 26.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You can see that the titers are higher in the younger age group for each HPV type that's in the Gardasil 9 vaccine.</a:t>
            </a:r>
            <a:endParaRPr lang="en-US" altLang="en-US" i="0" dirty="0" smtClean="0">
              <a:latin typeface="+mn-lt"/>
              <a:ea typeface="ＭＳ Ｐゴシック" panose="020B0600070205080204" pitchFamily="34" charset="-128"/>
            </a:endParaRPr>
          </a:p>
          <a:p>
            <a:pPr eaLnBrk="1" hangingPunct="1">
              <a:spcBef>
                <a:spcPct val="0"/>
              </a:spcBef>
            </a:pPr>
            <a:endParaRPr lang="en-US" altLang="en-US" i="0" dirty="0" smtClean="0">
              <a:latin typeface="+mn-lt"/>
              <a:ea typeface="ＭＳ Ｐゴシック" panose="020B0600070205080204" pitchFamily="34" charset="-128"/>
            </a:endParaRPr>
          </a:p>
          <a:p>
            <a:r>
              <a:rPr lang="en-US" sz="1200" kern="1200" dirty="0" smtClean="0">
                <a:solidFill>
                  <a:schemeClr val="tx1"/>
                </a:solidFill>
                <a:effectLst/>
                <a:latin typeface="+mn-lt"/>
                <a:ea typeface="+mn-ea"/>
                <a:cs typeface="+mn-cs"/>
              </a:rPr>
              <a:t>Source: </a:t>
            </a:r>
          </a:p>
          <a:p>
            <a:r>
              <a:rPr lang="en-US" sz="1200" u="sng" kern="1200" dirty="0" smtClean="0">
                <a:solidFill>
                  <a:schemeClr val="tx1"/>
                </a:solidFill>
                <a:effectLst/>
                <a:latin typeface="+mn-lt"/>
                <a:ea typeface="+mn-ea"/>
                <a:cs typeface="+mn-cs"/>
                <a:hlinkClick r:id="rId3"/>
              </a:rPr>
              <a:t>Luxembourg, presented at February 2016 ACIP. Data from 1 month after the last dose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http://www.fda.gov/downloads/BiologicsBloodVaccines/Vaccines/ApprovedProducts/UCM426457.pdf</a:t>
            </a:r>
          </a:p>
        </p:txBody>
      </p:sp>
      <p:sp>
        <p:nvSpPr>
          <p:cNvPr id="696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smtClean="0">
              <a:solidFill>
                <a:srgbClr val="000000"/>
              </a:solidFill>
              <a:ea typeface="ＭＳ Ｐゴシック" panose="020B0600070205080204" pitchFamily="34" charset="-128"/>
            </a:endParaRPr>
          </a:p>
        </p:txBody>
      </p:sp>
      <p:sp>
        <p:nvSpPr>
          <p:cNvPr id="696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smtClean="0">
              <a:solidFill>
                <a:srgbClr val="000000"/>
              </a:solidFill>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There's a brand new recommendation--MMWR came out in August 2019 for vaccinating adults 27 to 45.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vaccine is not recommended for everyone older than age 26, but some adults who are 27 to 45 might decide to get the HPV vaccine based on discussion with their condition.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HPV vaccination of people in this age range provides less benefit, as more has been already exposed to HPV and shared clinical decision making is recommended.</a:t>
            </a:r>
            <a:endParaRPr lang="en-US" dirty="0" smtClean="0"/>
          </a:p>
          <a:p>
            <a:endParaRPr lang="en-US" dirty="0" smtClean="0"/>
          </a:p>
          <a:p>
            <a:r>
              <a:rPr lang="en-US" sz="1200" kern="1200" dirty="0" smtClean="0">
                <a:solidFill>
                  <a:schemeClr val="tx1"/>
                </a:solidFill>
                <a:effectLst/>
                <a:latin typeface="+mn-lt"/>
                <a:ea typeface="+mn-ea"/>
                <a:cs typeface="+mn-cs"/>
              </a:rPr>
              <a:t>Source: </a:t>
            </a:r>
          </a:p>
          <a:p>
            <a:r>
              <a:rPr lang="en-US" sz="1200" u="sng" kern="1200" dirty="0" smtClean="0">
                <a:solidFill>
                  <a:schemeClr val="tx1"/>
                </a:solidFill>
                <a:effectLst/>
                <a:latin typeface="+mn-lt"/>
                <a:ea typeface="+mn-ea"/>
                <a:cs typeface="+mn-cs"/>
                <a:hlinkClick r:id="rId3"/>
              </a:rPr>
              <a:t>Human Papillomavirus Vaccination for Adults: Updated Recommendations of the Advisory Committee on Immunization Practices. MMWR </a:t>
            </a:r>
            <a:r>
              <a:rPr lang="en-US" sz="1200" u="sng" kern="1200" dirty="0" err="1" smtClean="0">
                <a:solidFill>
                  <a:schemeClr val="tx1"/>
                </a:solidFill>
                <a:effectLst/>
                <a:latin typeface="+mn-lt"/>
                <a:ea typeface="+mn-ea"/>
                <a:cs typeface="+mn-cs"/>
                <a:hlinkClick r:id="rId3"/>
              </a:rPr>
              <a:t>Morb</a:t>
            </a:r>
            <a:r>
              <a:rPr lang="en-US" sz="1200" u="sng" kern="1200" dirty="0" smtClean="0">
                <a:solidFill>
                  <a:schemeClr val="tx1"/>
                </a:solidFill>
                <a:effectLst/>
                <a:latin typeface="+mn-lt"/>
                <a:ea typeface="+mn-ea"/>
                <a:cs typeface="+mn-cs"/>
                <a:hlinkClick r:id="rId3"/>
              </a:rPr>
              <a:t> Mortal </a:t>
            </a:r>
            <a:r>
              <a:rPr lang="en-US" sz="1200" u="sng" kern="1200" dirty="0" err="1" smtClean="0">
                <a:solidFill>
                  <a:schemeClr val="tx1"/>
                </a:solidFill>
                <a:effectLst/>
                <a:latin typeface="+mn-lt"/>
                <a:ea typeface="+mn-ea"/>
                <a:cs typeface="+mn-cs"/>
                <a:hlinkClick r:id="rId3"/>
              </a:rPr>
              <a:t>Wkly</a:t>
            </a:r>
            <a:r>
              <a:rPr lang="en-US" sz="1200" u="sng" kern="1200" dirty="0" smtClean="0">
                <a:solidFill>
                  <a:schemeClr val="tx1"/>
                </a:solidFill>
                <a:effectLst/>
                <a:latin typeface="+mn-lt"/>
                <a:ea typeface="+mn-ea"/>
                <a:cs typeface="+mn-cs"/>
                <a:hlinkClick r:id="rId3"/>
              </a:rPr>
              <a:t> Rep 2019;68:698–702.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http://dx.doi.org/10.15585/mmwr.mm6832a3</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3058895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Most sexually active adults have already been exposed to HPV. We do know that having a new sex partner is a risk factor for getting a new HPV infection.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 HPV vaccination prevents new HPV infections, but does not treat existing infections or diseases.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That is a caveat, we don't want people believing that if they get vaccinated when they're older, that it will protect them as well because it's not meant to be a therapeutic vaccine, it is meant to be a preventive vaccine.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They're still definitely at risk of developing HPV-related diseases if they had been exposed when they were younger prior to being vaccinated.</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4152586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cost of the HPV vaccine is quite expensive at $250 per dose. The good news is that the Affordable Care Act requires private insurance plans to cover recommended vaccines and it will generally be covered by insurance for age 9 to 26 for females.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 I mentioned before, up to age 21 for male, however, that recent vote from ACIP in June, change that age to 26. We may see that coverage changing over the next year for males up to age 26.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Also, vaccines for children are VFC covers patients who are uninsured and Medicaid eligible up to age 19.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Once they turn 19, they're no longer eligible for VFC. However, Merck does have a Patient Assistance Program for age 19 to 26.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is very likely that age 26 to 45 is not covered quite yet. Because insurance companies are allowed a year after an MMWR publication to cover those recommended vaccines.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It's a little bit tricky because it's a provider discussion, but it should hopefully be covered, ideally, by August of next year; there might be some lag in certain areas.</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1864208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Parental consent for HPV vaccine does vary by state. An example in New York is that healthcare providers can provide the HPV vaccine to sexually active minors without parental or guardian consent.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few other areas California, Delaware and Washington also allow teens under 18 to be vaccinated against sexually transmitted diseases, including HPV.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do need to look for a specific legislation in your own area because these are specific rules that are brought up to the legislature for these permissive consents by teens themselves.</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341181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other issue is about registry reporting, some states require reporting to the Immunization Information System or IIS and others do not.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It's very helpful because data exchange between the IIS and primary care providers helps to ensure timely immunizations. In New York, for instance, parents and guardians can access their child's vaccine information, including HPV vaccination.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is important to let patients know if they're a minor, and they independently consent to the HPV vaccine. They should know that, that information is going to our own state registry, and that it could be available to the parent or guardian.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CDC does keep track of state legislation; this resource should be able to help you to figure out what the legislation is for state registries in your own state.</a:t>
            </a:r>
            <a:endParaRPr lang="en-US" dirty="0" smtClean="0"/>
          </a:p>
          <a:p>
            <a:endParaRPr lang="en-US" dirty="0" smtClean="0"/>
          </a:p>
          <a:p>
            <a:r>
              <a:rPr lang="en-US" sz="1200" kern="1200" dirty="0" smtClean="0">
                <a:solidFill>
                  <a:schemeClr val="tx1"/>
                </a:solidFill>
                <a:effectLst/>
                <a:latin typeface="+mn-lt"/>
                <a:ea typeface="+mn-ea"/>
                <a:cs typeface="+mn-cs"/>
              </a:rPr>
              <a:t>Find your state’s legislation:</a:t>
            </a:r>
          </a:p>
          <a:p>
            <a:r>
              <a:rPr lang="en-US" sz="1200" u="sng" kern="1200" dirty="0" smtClean="0">
                <a:solidFill>
                  <a:schemeClr val="tx1"/>
                </a:solidFill>
                <a:effectLst/>
                <a:latin typeface="+mn-lt"/>
                <a:ea typeface="+mn-ea"/>
                <a:cs typeface="+mn-cs"/>
                <a:hlinkClick r:id="rId3"/>
              </a:rPr>
              <a:t>CDC Survey of State Immunization Information System Legislation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https://www2a.cdc.gov/vaccines/iis/iissurvey/legislation-survey.asp</a:t>
            </a:r>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292527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1240" indent="-181240" eaLnBrk="1" hangingPunct="1">
              <a:spcBef>
                <a:spcPct val="0"/>
              </a:spcBef>
              <a:buFontTx/>
              <a:buChar char="•"/>
            </a:pPr>
            <a:r>
              <a:rPr lang="en-US" altLang="en-US" dirty="0" smtClean="0">
                <a:ea typeface="ＭＳ Ｐゴシック" panose="020B0600070205080204" pitchFamily="34" charset="-128"/>
              </a:rPr>
              <a:t>And if that </a:t>
            </a:r>
            <a:r>
              <a:rPr lang="en-US" altLang="en-US" dirty="0" err="1" smtClean="0">
                <a:ea typeface="ＭＳ Ｐゴシック" panose="020B0600070205080204" pitchFamily="34" charset="-128"/>
              </a:rPr>
              <a:t>wasn</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t convincing enough, let</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s go to Australia for 70% of their girls received all three doses of the </a:t>
            </a:r>
            <a:r>
              <a:rPr lang="en-US" altLang="ja-JP" dirty="0" err="1" smtClean="0">
                <a:ea typeface="ＭＳ Ｐゴシック" panose="020B0600070205080204" pitchFamily="34" charset="-128"/>
              </a:rPr>
              <a:t>quadrivalent</a:t>
            </a:r>
            <a:r>
              <a:rPr lang="en-US" altLang="ja-JP" dirty="0" smtClean="0">
                <a:ea typeface="ＭＳ Ｐゴシック" panose="020B0600070205080204" pitchFamily="34" charset="-128"/>
              </a:rPr>
              <a:t> vaccine. Vaccination is given at age 12.</a:t>
            </a:r>
          </a:p>
          <a:p>
            <a:pPr marL="181240" indent="-181240" eaLnBrk="1" hangingPunct="1">
              <a:spcBef>
                <a:spcPct val="0"/>
              </a:spcBef>
              <a:buFontTx/>
              <a:buChar char="•"/>
            </a:pPr>
            <a:r>
              <a:rPr lang="en-US" altLang="en-US" dirty="0" smtClean="0">
                <a:ea typeface="ＭＳ Ｐゴシック" panose="020B0600070205080204" pitchFamily="34" charset="-128"/>
              </a:rPr>
              <a:t>Prior to 2007, up to 10% of girls and boys under the age of 21 had a visit for genital warts. </a:t>
            </a:r>
          </a:p>
          <a:p>
            <a:pPr marL="181240" indent="-181240" eaLnBrk="1" hangingPunct="1">
              <a:spcBef>
                <a:spcPct val="0"/>
              </a:spcBef>
              <a:buFontTx/>
              <a:buChar char="•"/>
            </a:pPr>
            <a:r>
              <a:rPr lang="en-US" altLang="en-US" dirty="0" smtClean="0">
                <a:ea typeface="ＭＳ Ｐゴシック" panose="020B0600070205080204" pitchFamily="34" charset="-128"/>
              </a:rPr>
              <a:t>By 2011, four years after the vaccine program had started, genital warts had nearly disappeared in this age group, a 93% reduction in girls and 82% reduction in boys. </a:t>
            </a:r>
          </a:p>
          <a:p>
            <a:pPr marL="181240" indent="-181240" eaLnBrk="1" hangingPunct="1">
              <a:spcBef>
                <a:spcPct val="0"/>
              </a:spcBef>
              <a:buFontTx/>
              <a:buChar char="•"/>
            </a:pPr>
            <a:r>
              <a:rPr lang="en-US" altLang="en-US" dirty="0" smtClean="0">
                <a:ea typeface="ＭＳ Ｐゴシック" panose="020B0600070205080204" pitchFamily="34" charset="-128"/>
              </a:rPr>
              <a:t>There was no decrease in rates of genital warts among older men and women during this time.</a:t>
            </a:r>
          </a:p>
          <a:p>
            <a:pPr marL="181240" indent="-181240" eaLnBrk="1" hangingPunct="1">
              <a:spcBef>
                <a:spcPct val="0"/>
              </a:spcBef>
            </a:pPr>
            <a:endParaRPr lang="en-US" altLang="en-US" dirty="0" smtClean="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4596" indent="-184596" eaLnBrk="1" hangingPunct="1">
              <a:spcBef>
                <a:spcPct val="0"/>
              </a:spcBef>
              <a:buFontTx/>
              <a:buChar char="•"/>
            </a:pPr>
            <a:r>
              <a:rPr lang="en-US" altLang="en-US" dirty="0" smtClean="0">
                <a:ea typeface="ＭＳ Ｐゴシック" panose="020B0600070205080204" pitchFamily="34" charset="-128"/>
              </a:rPr>
              <a:t>The United States is not the leader when it comes to HPV vaccination—other countries do a better job getting the populations vaccinated.  </a:t>
            </a:r>
          </a:p>
          <a:p>
            <a:pPr marL="184596" indent="-184596" eaLnBrk="1" hangingPunct="1">
              <a:spcBef>
                <a:spcPct val="0"/>
              </a:spcBef>
              <a:buFontTx/>
              <a:buChar char="•"/>
            </a:pPr>
            <a:r>
              <a:rPr lang="en-US" altLang="en-US" dirty="0" smtClean="0">
                <a:ea typeface="ＭＳ Ｐゴシック" panose="020B0600070205080204" pitchFamily="34" charset="-128"/>
              </a:rPr>
              <a:t>Despite this, we have seen population-wide reductions in diseases. </a:t>
            </a:r>
          </a:p>
          <a:p>
            <a:pPr marL="184596" indent="-184596" eaLnBrk="1" hangingPunct="1">
              <a:spcBef>
                <a:spcPct val="0"/>
              </a:spcBef>
              <a:buFontTx/>
              <a:buChar char="•"/>
            </a:pPr>
            <a:r>
              <a:rPr lang="en-US" altLang="en-US" dirty="0" smtClean="0">
                <a:ea typeface="ＭＳ Ｐゴシック" panose="020B0600070205080204" pitchFamily="34" charset="-128"/>
              </a:rPr>
              <a:t>A national survey of women found a 56% decline in vaccine type of HPV among teenage girls, but not among those who were too old to be vaccinated.</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64935"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Australia has continued to monitor the effects of vaccination. </a:t>
            </a:r>
          </a:p>
          <a:p>
            <a:pPr marL="171450" indent="-171450" defTabSz="964935"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In Australia, all girls start getting Pap tests every year at age 18. </a:t>
            </a:r>
          </a:p>
          <a:p>
            <a:pPr marL="171450" indent="-171450" defTabSz="964935"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You can see that high-grade cervical dysplasia or pre-cancer has essentially disappeared in women under age 20, and fallen by nearly 70% in women ages 20–24. </a:t>
            </a:r>
          </a:p>
          <a:p>
            <a:pPr marL="171450" indent="-171450" defTabSz="964935"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This is population-level evidence that the most important effect of HPV vaccination, a reduction in cervical cancer, is already a reality in countries that have high vaccination rates.</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Post-licensure HPV vaccine safety data from the United States and other countries over the past 10 years have been robust and reassuring.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Based on these data that show the vaccine is safe, what type of side effects do we expect? </a:t>
            </a:r>
          </a:p>
          <a:p>
            <a:pPr marL="628650" lvl="1"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We know that we can expect HPV vaccination to cause some injection-site reactions, possibly fever, and headache. </a:t>
            </a:r>
          </a:p>
          <a:p>
            <a:pPr marL="628650" lvl="1"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We know that anyone who has any severe allergies, including an allergy to yeast, anyone who has ever had a life-threatening allergic reaction to any component of HPV vaccine, or to a previous dose of HPV vaccine, should not be vaccinated. </a:t>
            </a:r>
          </a:p>
          <a:p>
            <a:pPr marL="628650" lvl="1"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We also know that fainting spells, or syncope, is very common with adolescents when they receive injections.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To reduce the risk of syncope, clients should be seated while vaccinated and remain in that position or should lie down for 15 minutes. </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learning objectives of this are:</a:t>
            </a:r>
          </a:p>
          <a:p>
            <a:pPr marL="457200" lvl="1" indent="-171450">
              <a:buFont typeface="Arial" panose="020B0604020202020204" pitchFamily="34" charset="0"/>
              <a:buChar char="•"/>
            </a:pPr>
            <a:r>
              <a:rPr lang="en-US" sz="1200" kern="1200" dirty="0" smtClean="0">
                <a:solidFill>
                  <a:schemeClr val="tx1"/>
                </a:solidFill>
                <a:effectLst/>
                <a:latin typeface="+mn-lt"/>
                <a:ea typeface="+mn-ea"/>
                <a:cs typeface="+mn-cs"/>
              </a:rPr>
              <a:t>To describe the burden of HPV infection and disease. </a:t>
            </a:r>
          </a:p>
          <a:p>
            <a:pPr marL="457200" lvl="1" indent="-171450">
              <a:buFont typeface="Arial" panose="020B0604020202020204" pitchFamily="34" charset="0"/>
              <a:buChar char="•"/>
            </a:pPr>
            <a:r>
              <a:rPr lang="en-US" sz="1200" kern="1200" dirty="0" smtClean="0">
                <a:solidFill>
                  <a:schemeClr val="tx1"/>
                </a:solidFill>
                <a:effectLst/>
                <a:latin typeface="+mn-lt"/>
                <a:ea typeface="+mn-ea"/>
                <a:cs typeface="+mn-cs"/>
              </a:rPr>
              <a:t>To describe HPV vaccination rates in the U.S. </a:t>
            </a:r>
          </a:p>
          <a:p>
            <a:pPr marL="457200" lvl="1" indent="-171450">
              <a:buFont typeface="Arial" panose="020B0604020202020204" pitchFamily="34" charset="0"/>
              <a:buChar char="•"/>
            </a:pPr>
            <a:r>
              <a:rPr lang="en-US" sz="1200" kern="120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explain HPV vaccine guidelines, insurance coverage, effectiveness </a:t>
            </a:r>
            <a:r>
              <a:rPr lang="en-US" sz="1200" kern="1200" smtClean="0">
                <a:solidFill>
                  <a:schemeClr val="tx1"/>
                </a:solidFill>
                <a:effectLst/>
                <a:latin typeface="+mn-lt"/>
                <a:ea typeface="+mn-ea"/>
                <a:cs typeface="+mn-cs"/>
              </a:rPr>
              <a:t>and safety,</a:t>
            </a:r>
            <a:r>
              <a:rPr lang="en-US" sz="1200" kern="1200" baseline="0" smtClean="0">
                <a:solidFill>
                  <a:schemeClr val="tx1"/>
                </a:solidFill>
                <a:effectLst/>
                <a:latin typeface="+mn-lt"/>
                <a:ea typeface="+mn-ea"/>
                <a:cs typeface="+mn-cs"/>
              </a:rPr>
              <a:t> and</a:t>
            </a:r>
            <a:endParaRPr lang="en-US" sz="1200" kern="1200" dirty="0" smtClean="0">
              <a:solidFill>
                <a:schemeClr val="tx1"/>
              </a:solidFill>
              <a:effectLst/>
              <a:latin typeface="+mn-lt"/>
              <a:ea typeface="+mn-ea"/>
              <a:cs typeface="+mn-cs"/>
            </a:endParaRPr>
          </a:p>
          <a:p>
            <a:pPr marL="457200" lvl="1" indent="-171450">
              <a:buFont typeface="Arial" panose="020B0604020202020204" pitchFamily="34" charset="0"/>
              <a:buChar char="•"/>
            </a:pPr>
            <a:r>
              <a:rPr lang="en-US" sz="1200" kern="1200" dirty="0" smtClean="0">
                <a:solidFill>
                  <a:schemeClr val="tx1"/>
                </a:solidFill>
                <a:effectLst/>
                <a:latin typeface="+mn-lt"/>
                <a:ea typeface="+mn-ea"/>
                <a:cs typeface="+mn-cs"/>
              </a:rPr>
              <a:t>Finally, we'll talk about implementing strategies to increase HPV vaccination rates and family planning sites. </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3782471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The safety profile for HPV vaccines is well established.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The data from HPV vaccine safety studies have been very reassuring. </a:t>
            </a:r>
            <a:r>
              <a:rPr lang="en-US" altLang="en-US" dirty="0" smtClean="0">
                <a:solidFill>
                  <a:srgbClr val="1993B9"/>
                </a:solidFill>
                <a:ea typeface="ＭＳ Ｐゴシック" panose="020B0600070205080204" pitchFamily="34" charset="-128"/>
              </a:rPr>
              <a:t>CDC and FDA continue to monitor and evaluate the safety of HPV vaccines, along with all vaccines</a:t>
            </a:r>
            <a:r>
              <a:rPr lang="en-US" altLang="en-US" dirty="0" smtClean="0">
                <a:ea typeface="ＭＳ Ｐゴシック" panose="020B0600070205080204" pitchFamily="34" charset="-128"/>
              </a:rPr>
              <a:t>.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Despite the availability of reassuring data, concerns still persist and have been highlighted in the media, and especially social media, leaving some parents hesitant to initiate the vaccination series for their children.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It is important that clinician reassure parents who may have concerns, that there have been over 10 years of safety data collected for HPV vaccines, and that HPV vaccination is safe.</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HPV vaccine is made in the same way as the Hepatitis B vaccine and uses the same adjuvant (except 2vHPV)</a:t>
            </a:r>
          </a:p>
          <a:p>
            <a:pPr marL="171450" indent="-171450" eaLnBrk="1" hangingPunct="1">
              <a:spcBef>
                <a:spcPct val="0"/>
              </a:spcBef>
              <a:buFont typeface="Arial" panose="020B0604020202020204" pitchFamily="34" charset="0"/>
              <a:buChar char="•"/>
            </a:pPr>
            <a:r>
              <a:rPr lang="en-US" altLang="en-US" dirty="0" err="1" smtClean="0">
                <a:ea typeface="ＭＳ Ｐゴシック" panose="020B0600070205080204" pitchFamily="34" charset="-128"/>
              </a:rPr>
              <a:t>Hep</a:t>
            </a:r>
            <a:r>
              <a:rPr lang="en-US" altLang="en-US" dirty="0" smtClean="0">
                <a:ea typeface="ＭＳ Ｐゴシック" panose="020B0600070205080204" pitchFamily="34" charset="-128"/>
              </a:rPr>
              <a:t> B vaccination confers lifelong immunity and it is expected that HPV vaccination will be similar.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HPV vaccine has been available in the United States for 10 years and long-term studies from clinical trials also provide data that there is no evidence that protection against the vaccine types will decrease over time. </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Studies consistently show that a strong recommendation from you is the single best predictor of vaccination for any vaccine, including HPV vaccine.</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In the 2013 NIS-Teen, nearly 15% of parents who said that they would not be getting their child vaccinated against HPV in the next 12 months identified not receiving a recommendation as one of the top reasons not to vaccinate. </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sz="1100" dirty="0">
                <a:ea typeface="ＭＳ Ｐゴシック" panose="020B0600070205080204" pitchFamily="34" charset="-128"/>
              </a:rPr>
              <a:t>Successful recommendations group all of the adolescent vaccines.</a:t>
            </a:r>
          </a:p>
          <a:p>
            <a:pPr marL="171450" indent="-171450" eaLnBrk="1" hangingPunct="1">
              <a:spcBef>
                <a:spcPct val="0"/>
              </a:spcBef>
              <a:buFont typeface="Arial" panose="020B0604020202020204" pitchFamily="34" charset="0"/>
              <a:buChar char="•"/>
            </a:pPr>
            <a:r>
              <a:rPr lang="en-US" altLang="en-US" sz="1100" dirty="0" smtClean="0">
                <a:ea typeface="ＭＳ Ｐゴシック" panose="020B0600070205080204" pitchFamily="34" charset="-128"/>
              </a:rPr>
              <a:t>Recommend </a:t>
            </a:r>
            <a:r>
              <a:rPr lang="en-US" altLang="en-US" sz="1100" dirty="0">
                <a:ea typeface="ＭＳ Ｐゴシック" panose="020B0600070205080204" pitchFamily="34" charset="-128"/>
              </a:rPr>
              <a:t>the HPV vaccine series the same way you recommend the other adolescent vaccines.</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Some of you may feel more comfortable with saying a bit more about each of the vaccines being recommended. Here’s another way to make the bundled recommendation.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You can say “Now that your child is 11/12, she is due today for three important vaccines. The first is to help prevent an infection that can cause meningitis, which is very rare, but potentially deadly. The second is to prevent a very common infection—HPV—that can cause several kinds of cancer. The third is the “tetanus booster,” which also protects against pertussis, so your child doesn’t get whooping cough, but also to protect babies too young to be vaccinated. We’ll give those shots at the end of the visit. Do you have any questions for me?”</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Many parents will accept the bundled recommendation without any questions. Other parents may be interested in vaccinating, yet still have questions for you.</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A question from parents about HPV vaccine does not mean they are refusing or delaying. Many parents with questions about HPV vaccine are looking for additional reassurance from you. Taking the time to listen to parents’ questions helps you save time and give an effective response. Be sure to verify that you are addressing the right concern.</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There's a terrific app that's been developed, it's called HPV Vaccine: Same Way, Same Day Mobile App, and it's a brief 15-minute interactive role play where you can avoid common conversation pitfalls, and improve your communication skills during HPV vaccine conversations.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It's available freely at the Apple iTunes Store or at the Google Play Store.</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718773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CDC has also developed a really excellent resource for answering common questions and it's posted at the site that's noted below.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Source:</a:t>
            </a:r>
          </a:p>
          <a:p>
            <a:r>
              <a:rPr lang="en-US" sz="1200" u="sng" kern="1200" dirty="0" smtClean="0">
                <a:solidFill>
                  <a:schemeClr val="tx1"/>
                </a:solidFill>
                <a:effectLst/>
                <a:latin typeface="+mn-lt"/>
                <a:ea typeface="+mn-ea"/>
                <a:cs typeface="+mn-cs"/>
                <a:hlinkClick r:id="rId3"/>
              </a:rPr>
              <a:t>Talking to Parents About Infant Vaccines (CDC)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https://www.cdc.gov/hpv/hcp/for-hcp-tipsheet-hpv.pdf</a:t>
            </a:r>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1320678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Reassuringly, multiple studies have demonstrated that girls who receive HPV vaccine do not engage in sexual intercourse sooner than their peers who did not receive HPV vaccine.</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One such study was done by the Kaiser Permanente Center for Health Research.</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Among 1,398 girls who were 11 or 12 in 2006, 30% of whom were vaccinated.  All the girls were followed through 2010.</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There were no difference in markers of sexual activity, including: </a:t>
            </a:r>
          </a:p>
          <a:p>
            <a:pPr marL="628650" lvl="1"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Pregnancies</a:t>
            </a:r>
          </a:p>
          <a:p>
            <a:pPr marL="628650" lvl="1"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Counseling on contraceptives</a:t>
            </a:r>
          </a:p>
          <a:p>
            <a:pPr marL="628650" lvl="1"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Testing for, or diagnoses of, sexually transmitted infections</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1"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First, we have to Create immunization champions….Be sure everyone in the office </a:t>
            </a:r>
            <a:r>
              <a:rPr lang="en-US" altLang="en-US" u="sng" dirty="0" smtClean="0">
                <a:ea typeface="ＭＳ Ｐゴシック" panose="020B0600070205080204" pitchFamily="34" charset="-128"/>
              </a:rPr>
              <a:t>understands</a:t>
            </a:r>
            <a:r>
              <a:rPr lang="en-US" altLang="en-US" dirty="0" smtClean="0">
                <a:ea typeface="ＭＳ Ｐゴシック" panose="020B0600070205080204" pitchFamily="34" charset="-128"/>
              </a:rPr>
              <a:t> the mission.  </a:t>
            </a:r>
          </a:p>
          <a:p>
            <a:pPr marL="171450" lvl="1"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One great way to get everyone on board is by watching the videos on Shot by Shot or Those on Unprotected People found on www.immunize.org.</a:t>
            </a:r>
          </a:p>
          <a:p>
            <a:pPr marL="171450" lvl="1"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The human stories behind the HPV cancers often influence people more than statistics.</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HPV types differ in their tendency to infect cutaneous and mucosal or genital epithelium.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There are approximately 40 types frequently found in the genital tract.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These are grouped as high risk or oncogenic types, including HPV 16, HPV 18.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Persistent infection with these types can result in cancers, including cervical, other anogenital and </a:t>
            </a:r>
            <a:r>
              <a:rPr lang="en-US" altLang="en-US" dirty="0" err="1" smtClean="0">
                <a:ea typeface="ＭＳ Ｐゴシック" panose="020B0600070205080204" pitchFamily="34" charset="-128"/>
              </a:rPr>
              <a:t>orpharyngeal</a:t>
            </a:r>
            <a:r>
              <a:rPr lang="en-US" altLang="en-US" dirty="0" smtClean="0">
                <a:ea typeface="ＭＳ Ｐゴシック" panose="020B0600070205080204" pitchFamily="34" charset="-128"/>
              </a:rPr>
              <a:t> cancer, and low-grade cervical disease.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Low-risk or non-oncogenic types, such as types HPV 6, HPV 11 can cause </a:t>
            </a:r>
            <a:r>
              <a:rPr lang="en-US" altLang="en-US" dirty="0" err="1" smtClean="0">
                <a:ea typeface="ＭＳ Ｐゴシック" panose="020B0600070205080204" pitchFamily="34" charset="-128"/>
              </a:rPr>
              <a:t>anogential</a:t>
            </a:r>
            <a:r>
              <a:rPr lang="en-US" altLang="en-US" dirty="0" smtClean="0">
                <a:ea typeface="ＭＳ Ｐゴシック" panose="020B0600070205080204" pitchFamily="34" charset="-128"/>
              </a:rPr>
              <a:t> warts as well as laryngeal </a:t>
            </a:r>
            <a:r>
              <a:rPr lang="en-US" altLang="en-US" dirty="0" err="1" smtClean="0">
                <a:ea typeface="ＭＳ Ｐゴシック" panose="020B0600070205080204" pitchFamily="34" charset="-128"/>
              </a:rPr>
              <a:t>papillomas</a:t>
            </a:r>
            <a:r>
              <a:rPr lang="en-US" altLang="en-US" dirty="0" smtClean="0">
                <a:ea typeface="ＭＳ Ｐゴシック" panose="020B0600070205080204" pitchFamily="34" charset="-128"/>
              </a:rPr>
              <a:t> and low-grade cervical disease.</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The cutaneous HPV types cause the common hand and foot warts.</a:t>
            </a:r>
          </a:p>
          <a:p>
            <a:pPr eaLnBrk="1" hangingPunct="1">
              <a:spcBef>
                <a:spcPct val="0"/>
              </a:spcBef>
            </a:pPr>
            <a:endParaRPr lang="en-US" altLang="en-US" dirty="0" smtClean="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0" dirty="0" smtClean="0">
                <a:latin typeface="+mn-lt"/>
              </a:rPr>
              <a:t>Increase the # of eligible clients who: </a:t>
            </a:r>
          </a:p>
          <a:p>
            <a:pPr eaLnBrk="1" hangingPunct="1">
              <a:spcBef>
                <a:spcPct val="0"/>
              </a:spcBef>
            </a:pPr>
            <a:endParaRPr lang="en-US" altLang="en-US" dirty="0" smtClean="0">
              <a:latin typeface="+mn-lt"/>
              <a:ea typeface="ＭＳ Ｐゴシック" panose="020B0600070205080204"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dirty="0" smtClean="0">
                <a:latin typeface="+mn-lt"/>
                <a:cs typeface="Calibri Light" panose="020F0302020204030204" pitchFamily="34" charset="0"/>
              </a:rPr>
              <a:t>1. Come in</a:t>
            </a:r>
            <a:endParaRPr lang="en-US" sz="1200" dirty="0" smtClean="0">
              <a:latin typeface="+mn-lt"/>
              <a:cs typeface="Calibri Light" panose="020F0302020204030204" pitchFamily="34" charset="0"/>
            </a:endParaRPr>
          </a:p>
          <a:p>
            <a:pPr eaLnBrk="1" hangingPunct="1">
              <a:spcBef>
                <a:spcPct val="0"/>
              </a:spcBef>
            </a:pPr>
            <a:r>
              <a:rPr lang="en-US" altLang="en-US" dirty="0" smtClean="0">
                <a:latin typeface="+mn-lt"/>
                <a:ea typeface="ＭＳ Ｐゴシック" panose="020B0600070205080204" pitchFamily="34" charset="-128"/>
              </a:rPr>
              <a:t>2. leave the office vaccinated</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First, let's talk about how do you get more patients to come in. All of the methods noted here has been well studied and are quite effective.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 can send reminders to patients who haven't been in.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 could set up some auto dialer, a text message reminder, or if you have access to a patient portal, all of those methods can help to remind patients to come in.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Something that's also quite helpful to complete the series is to set up some reminder for follow up doses. If you give that first dose, maybe you can set up a reminder in your own system to send a text or a phone call reminder six to 12 months later, to bring back that adolescent or young adult for the second dose.</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3561764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Let's think about what you can do in your own office to increase the number who leave vaccinated.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You can vaccinate any type of visit, anytime a patient comes in, if they are there for any visit unless they're currently pregnant because the vaccine is not recommended during pregnancy.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If they're planning to continue with the pregnancy, you would not want to vaccinate them.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If they're there for any type of preventive care, for an STD check, for any chronic care, for any acute care. If you see them, offer the vaccine.</a:t>
            </a:r>
            <a:endParaRPr lang="en-US" altLang="en-US" dirty="0" smtClean="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sz="1200" kern="1200" dirty="0" smtClean="0">
                <a:solidFill>
                  <a:schemeClr val="tx1"/>
                </a:solidFill>
                <a:effectLst/>
                <a:latin typeface="+mn-lt"/>
                <a:ea typeface="+mn-ea"/>
                <a:cs typeface="+mn-cs"/>
              </a:rPr>
              <a:t>Other ways to increase the number who leave vaccinated: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Develop a standing order in your practice, that allows non physician personnel to vaccinate clients after assessing for specific country indications without direct provider involvement.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You can follow state laws for administration, such as RN, LPN, LVN or MA.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You have pre-approved orders to vaccinate on file, as allowed.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You should verify the laws with your state medical and nursing boards, make sure that you're allowed to have them vaccinate. For instance, in New York State RNs can vaccinate but MAs can't, but that's different in different states.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Templates are available for all routine vaccines at immunize.org. If you take a look at that link, they're standing orders for every type of vaccine including HPV vaccine.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Then you would want to update your clinic protocols and your agency policies as adopted. However, you really need staff buy in for all vaccines do. If you have a standing order, say for flu vaccine and your nurses haven't learned sufficiently about why HPV vaccine is so important.</a:t>
            </a:r>
            <a:endParaRPr lang="en-US" altLang="en-US" dirty="0" smtClean="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Another way you can increase the number who will be vaccinated is to do some provider prompt.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We found over multiple studies that if you just have your electronic health record, give you a prompt, it's very easy to ignore it. It's much better to use two methods to prompt.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It also helps to engage the nurses or the medical assistance. It helps to do some pre visit planning, if you know you have a scheduled list of patients coming in, then you take a look at the schedule, and preview the EHR to see who's due for which vaccines, and then document on some paper. </a:t>
            </a:r>
          </a:p>
          <a:p>
            <a:pPr marL="171450"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Having huddles also certainly helps, if you have a huddle twice a day, say, for how things are going over the course of your day, you might take a few minute break, gather around the computer with the nurses and the providers, and take a look at the schedule and see who needs what each day.</a:t>
            </a:r>
            <a:endParaRPr lang="en-US" altLang="en-US" dirty="0" smtClean="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One very simple thing to do is to make a colored copy of the VIF form or vaccine Information Statement. This is what we do in our practice, even though in my practice I have the EHR telling me a patient might be due for a vaccine, if I see this purple sheet of paper on my keyboard, I know that somebody has looked at the immunization schedule.</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3833795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Our experience with reducing missed opportunities has been gained through five years of learning collaboratives, where we have practices that collect monthly data from their practice.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 focus on integrating quality improvement, a strong or effective recommendation, meaning the same way in the same day as other vaccines, starting at least age 11 to 12, if not sooner and consistency in their practice change.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 adopt a common schedule, they train the front desk staff, the nurses and the MAs that everybody's going to follow the same schedule.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Most of them are implementing some provider prompt.</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1283505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1693334" y="1056799"/>
            <a:ext cx="4902201" cy="3620453"/>
          </a:xfrm>
          <a:prstGeom prst="rect">
            <a:avLst/>
          </a:prstGeom>
          <a:solidFill>
            <a:srgbClr val="FFFFFF"/>
          </a:solidFill>
          <a:ln w="9525">
            <a:solidFill>
              <a:srgbClr val="000000"/>
            </a:solidFill>
            <a:miter lim="800000"/>
            <a:headEnd/>
            <a:tailEnd/>
          </a:ln>
        </p:spPr>
        <p:txBody>
          <a:bodyPr wrap="none" lIns="96661" tIns="48331" rIns="96661" bIns="4833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116739" name="Text Box 2"/>
          <p:cNvSpPr>
            <a:spLocks noGrp="1" noChangeArrowheads="1"/>
          </p:cNvSpPr>
          <p:nvPr>
            <p:ph type="body"/>
          </p:nvPr>
        </p:nvSpPr>
        <p:spPr bwMode="auto">
          <a:xfrm>
            <a:off x="1264921" y="5027295"/>
            <a:ext cx="5767493" cy="4017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171450" indent="-171450" eaLnBrk="1" hangingPunct="1">
              <a:lnSpc>
                <a:spcPct val="93000"/>
              </a:lnSpc>
              <a:spcBef>
                <a:spcPct val="0"/>
              </a:spcBef>
              <a:buSzPct val="45000"/>
              <a:buFont typeface="Arial" panose="020B0604020202020204" pitchFamily="34" charset="0"/>
              <a:buChar char="•"/>
              <a:tabLst>
                <a:tab pos="765235" algn="l"/>
                <a:tab pos="1530469" algn="l"/>
                <a:tab pos="2295704" algn="l"/>
                <a:tab pos="3060939" algn="l"/>
                <a:tab pos="3826173" algn="l"/>
                <a:tab pos="4591408" algn="l"/>
                <a:tab pos="5356643" algn="l"/>
              </a:tabLst>
            </a:pPr>
            <a:r>
              <a:rPr lang="en-US" sz="1200" baseline="0" dirty="0" smtClean="0">
                <a:solidFill>
                  <a:srgbClr val="000000"/>
                </a:solidFill>
                <a:effectLst/>
                <a:latin typeface="Calibri" panose="020F0502020204030204" pitchFamily="34" charset="0"/>
                <a:ea typeface="Calibri" panose="020F0502020204030204" pitchFamily="34" charset="0"/>
              </a:rPr>
              <a:t>This is some data from our first cohort, which was actually just with continuity clinics in pediatric practices in pediatric residency programs. </a:t>
            </a:r>
          </a:p>
          <a:p>
            <a:pPr marL="171450" indent="-171450" eaLnBrk="1" hangingPunct="1">
              <a:lnSpc>
                <a:spcPct val="93000"/>
              </a:lnSpc>
              <a:spcBef>
                <a:spcPct val="0"/>
              </a:spcBef>
              <a:buSzPct val="45000"/>
              <a:buFont typeface="Arial" panose="020B0604020202020204" pitchFamily="34" charset="0"/>
              <a:buChar char="•"/>
              <a:tabLst>
                <a:tab pos="765235" algn="l"/>
                <a:tab pos="1530469" algn="l"/>
                <a:tab pos="2295704" algn="l"/>
                <a:tab pos="3060939" algn="l"/>
                <a:tab pos="3826173" algn="l"/>
                <a:tab pos="4591408" algn="l"/>
                <a:tab pos="5356643" algn="l"/>
              </a:tabLst>
            </a:pPr>
            <a:r>
              <a:rPr lang="en-US" sz="1200" baseline="0" dirty="0" smtClean="0">
                <a:solidFill>
                  <a:srgbClr val="000000"/>
                </a:solidFill>
                <a:effectLst/>
                <a:latin typeface="Calibri" panose="020F0502020204030204" pitchFamily="34" charset="0"/>
                <a:ea typeface="Calibri" panose="020F0502020204030204" pitchFamily="34" charset="0"/>
              </a:rPr>
              <a:t>You can see the baseline data started at that point four, seven, where you see the CL, and that was their baseline data for missed opportunities. That meant that 47% of the time, they were having a captured opportunity, sorry for vaccines. In this case, it's good to improve on captured opportunities, meaning a patient was eligible for the vaccine and they received it. </a:t>
            </a:r>
          </a:p>
          <a:p>
            <a:pPr marL="171450" indent="-171450" eaLnBrk="1" hangingPunct="1">
              <a:lnSpc>
                <a:spcPct val="93000"/>
              </a:lnSpc>
              <a:spcBef>
                <a:spcPct val="0"/>
              </a:spcBef>
              <a:buSzPct val="45000"/>
              <a:buFont typeface="Arial" panose="020B0604020202020204" pitchFamily="34" charset="0"/>
              <a:buChar char="•"/>
              <a:tabLst>
                <a:tab pos="765235" algn="l"/>
                <a:tab pos="1530469" algn="l"/>
                <a:tab pos="2295704" algn="l"/>
                <a:tab pos="3060939" algn="l"/>
                <a:tab pos="3826173" algn="l"/>
                <a:tab pos="4591408" algn="l"/>
                <a:tab pos="5356643" algn="l"/>
              </a:tabLst>
            </a:pPr>
            <a:r>
              <a:rPr lang="en-US" sz="1200" baseline="0" dirty="0" smtClean="0">
                <a:solidFill>
                  <a:srgbClr val="000000"/>
                </a:solidFill>
                <a:effectLst/>
                <a:latin typeface="Calibri" panose="020F0502020204030204" pitchFamily="34" charset="0"/>
                <a:ea typeface="Calibri" panose="020F0502020204030204" pitchFamily="34" charset="0"/>
              </a:rPr>
              <a:t>You can see that after having some training webinars about learning about a strong recommendation, and getting together on learning collaborative calls and giving practices feedback, they really dramatically improve their captured opportunities to 63%. </a:t>
            </a:r>
          </a:p>
          <a:p>
            <a:pPr marL="171450" indent="-171450" eaLnBrk="1" hangingPunct="1">
              <a:lnSpc>
                <a:spcPct val="93000"/>
              </a:lnSpc>
              <a:spcBef>
                <a:spcPct val="0"/>
              </a:spcBef>
              <a:buSzPct val="45000"/>
              <a:buFont typeface="Arial" panose="020B0604020202020204" pitchFamily="34" charset="0"/>
              <a:buChar char="•"/>
              <a:tabLst>
                <a:tab pos="765235" algn="l"/>
                <a:tab pos="1530469" algn="l"/>
                <a:tab pos="2295704" algn="l"/>
                <a:tab pos="3060939" algn="l"/>
                <a:tab pos="3826173" algn="l"/>
                <a:tab pos="4591408" algn="l"/>
                <a:tab pos="5356643" algn="l"/>
              </a:tabLst>
            </a:pPr>
            <a:r>
              <a:rPr lang="en-US" sz="1200" baseline="0" dirty="0" smtClean="0">
                <a:solidFill>
                  <a:srgbClr val="000000"/>
                </a:solidFill>
                <a:effectLst/>
                <a:latin typeface="Calibri" panose="020F0502020204030204" pitchFamily="34" charset="0"/>
                <a:ea typeface="Calibri" panose="020F0502020204030204" pitchFamily="34" charset="0"/>
              </a:rPr>
              <a:t>Over time, they're continuing to do so, because they've implemented those changes in their practice, and they're really integral to how they operate now. You can make a really dramatic change in captured opportunities or in reducing missed opportunities for vaccination.</a:t>
            </a:r>
            <a:endParaRPr lang="en-GB" altLang="en-US" baseline="0" dirty="0" smtClean="0">
              <a:latin typeface="Calibri" panose="020F0502020204030204" pitchFamily="34" charset="0"/>
              <a:ea typeface="ＭＳ Ｐゴシック" panose="020B0600070205080204" pitchFamily="34" charset="-128"/>
            </a:endParaRPr>
          </a:p>
          <a:p>
            <a:pPr marL="0" indent="0" eaLnBrk="1" hangingPunct="1">
              <a:lnSpc>
                <a:spcPct val="93000"/>
              </a:lnSpc>
              <a:spcBef>
                <a:spcPct val="0"/>
              </a:spcBef>
              <a:buSzPct val="45000"/>
              <a:tabLst>
                <a:tab pos="765235" algn="l"/>
                <a:tab pos="1530469" algn="l"/>
                <a:tab pos="2295704" algn="l"/>
                <a:tab pos="3060939" algn="l"/>
                <a:tab pos="3826173" algn="l"/>
                <a:tab pos="4591408" algn="l"/>
                <a:tab pos="5356643" algn="l"/>
              </a:tabLst>
            </a:pPr>
            <a:endParaRPr lang="en-GB" altLang="en-US" baseline="0" dirty="0" smtClean="0">
              <a:latin typeface="Calibri" panose="020F0502020204030204" pitchFamily="34" charset="0"/>
              <a:ea typeface="ＭＳ Ｐゴシック" panose="020B0600070205080204" pitchFamily="34" charset="-128"/>
            </a:endParaRPr>
          </a:p>
          <a:p>
            <a:pPr marL="0" indent="0" eaLnBrk="1" hangingPunct="1">
              <a:lnSpc>
                <a:spcPct val="93000"/>
              </a:lnSpc>
              <a:spcBef>
                <a:spcPct val="0"/>
              </a:spcBef>
              <a:buSzPct val="45000"/>
              <a:tabLst>
                <a:tab pos="765235" algn="l"/>
                <a:tab pos="1530469" algn="l"/>
                <a:tab pos="2295704" algn="l"/>
                <a:tab pos="3060939" algn="l"/>
                <a:tab pos="3826173" algn="l"/>
                <a:tab pos="4591408" algn="l"/>
                <a:tab pos="5356643" algn="l"/>
              </a:tabLst>
            </a:pPr>
            <a:r>
              <a:rPr lang="en-GB" altLang="en-US" baseline="0" dirty="0" smtClean="0">
                <a:latin typeface="Calibri" panose="020F0502020204030204" pitchFamily="34" charset="0"/>
                <a:ea typeface="ＭＳ Ｐゴシック" panose="020B0600070205080204" pitchFamily="34" charset="-128"/>
              </a:rPr>
              <a:t>Key: CL, control limit; LCL, lower control limit; UCL, upper control limit.</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About the office systems that I mentioned that they chose to implement: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 either assigned or encouraged a clinic champion, usually someone rose to the surface, who was really interested in improving immunization in their practice.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 developed shot only visit, instead of just having a flu vaccine only clinic, they add HPV vaccine to times when patients could just walk in for a vaccine, and they didn't have to appear at a well visit or a chronic care visit.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 could come to see the nurse for the shot. They also flag the charts for vaccines that were due, and assessed vaccines at all visits, and then developing a policy where they would be willing to vaccinate at all visits made a dramatic difference.</a:t>
            </a:r>
            <a:endParaRPr lang="en-US" dirty="0"/>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3383400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solidFill>
                <a:srgbClr val="1993B9"/>
              </a:solidFill>
              <a:ea typeface="ＭＳ Ｐゴシック" panose="020B0600070205080204" pitchFamily="34" charset="-128"/>
            </a:endParaRPr>
          </a:p>
          <a:p>
            <a:r>
              <a:rPr lang="en-US" sz="1200" kern="1200" dirty="0" smtClean="0">
                <a:solidFill>
                  <a:schemeClr val="tx1"/>
                </a:solidFill>
                <a:effectLst/>
                <a:latin typeface="+mn-lt"/>
                <a:ea typeface="+mn-ea"/>
                <a:cs typeface="+mn-cs"/>
              </a:rPr>
              <a:t>Resources:</a:t>
            </a:r>
          </a:p>
          <a:p>
            <a:r>
              <a:rPr lang="en-US" sz="1200" u="sng" kern="1200" dirty="0" smtClean="0">
                <a:solidFill>
                  <a:schemeClr val="tx1"/>
                </a:solidFill>
                <a:effectLst/>
                <a:latin typeface="+mn-lt"/>
                <a:ea typeface="+mn-ea"/>
                <a:cs typeface="+mn-cs"/>
                <a:hlinkClick r:id="rId3"/>
              </a:rPr>
              <a:t>Office of Infectious Disease and HIV/AIDS Policy (OIDP) HPV Vaccine Promotional Toolkit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https://www.vaccines.gov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CDC HPV resources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https://www.cdc.gov/hpv/index.html</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AAP: HPV Champion Toolkit - Immunization Action Coalition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http://www.immunize.org/</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6"/>
              </a:rPr>
              <a:t>American Cancer Society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https://www.cancer.org/healthy/hpv-vaccine.html</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33049"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Most HPV infections happen during the teen and young</a:t>
            </a:r>
            <a:r>
              <a:rPr lang="en-US" altLang="en-US" baseline="0" dirty="0" smtClean="0">
                <a:ea typeface="ＭＳ Ｐゴシック" panose="020B0600070205080204" pitchFamily="34" charset="-128"/>
              </a:rPr>
              <a:t> adult</a:t>
            </a:r>
            <a:r>
              <a:rPr lang="en-US" altLang="en-US" dirty="0" smtClean="0">
                <a:ea typeface="ＭＳ Ｐゴシック" panose="020B0600070205080204" pitchFamily="34" charset="-128"/>
              </a:rPr>
              <a:t> years because HPV infection usually occurs soon after sexual debut.</a:t>
            </a:r>
          </a:p>
          <a:p>
            <a:pPr marL="171450" indent="-171450" defTabSz="933049"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Most people never know that they have been infected. Women may find out they are infected because of an abnormal pap test with a positive HPV test or a diagnosis of genital warts. Men may find out because of a genital warts diagnosis as well. </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b="0"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5EAF07-D156-4333-9E1E-CB6E1632615B}" type="slidenum">
              <a:rPr lang="en-US" altLang="en-US" smtClean="0"/>
              <a:pPr/>
              <a:t>55</a:t>
            </a:fld>
            <a:endParaRPr lang="en-US" altLang="en-US" smtClean="0"/>
          </a:p>
        </p:txBody>
      </p:sp>
      <p:sp>
        <p:nvSpPr>
          <p:cNvPr id="2" name="Date Placeholder 1"/>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369540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latin typeface="+mn-lt"/>
              </a:rPr>
              <a:t>This slide shows the numbers that were displayed in the figure in the previous slide and focuses on the number of cancers attributable to HPV per year in the United States from 2010 to 2015. </a:t>
            </a:r>
          </a:p>
          <a:p>
            <a:pPr marL="171450" indent="-171450" eaLnBrk="1" hangingPunct="1">
              <a:spcBef>
                <a:spcPct val="0"/>
              </a:spcBef>
              <a:buFont typeface="Arial" panose="020B0604020202020204" pitchFamily="34" charset="0"/>
              <a:buChar char="•"/>
            </a:pPr>
            <a:r>
              <a:rPr lang="en-US" altLang="en-US" dirty="0" smtClean="0">
                <a:latin typeface="+mn-lt"/>
              </a:rPr>
              <a:t>An HPV-attributable cancer is a cancer probably caused by HPV. The column with “percentage probably caused by any HPV type” comes from the CDC genotyping study.</a:t>
            </a:r>
          </a:p>
          <a:p>
            <a:pPr marL="171450" indent="-171450" eaLnBrk="1" hangingPunct="1">
              <a:spcBef>
                <a:spcPct val="0"/>
              </a:spcBef>
              <a:buFont typeface="Arial" panose="020B0604020202020204" pitchFamily="34" charset="0"/>
              <a:buChar char="•"/>
            </a:pPr>
            <a:r>
              <a:rPr lang="en-US" altLang="en-US" dirty="0" smtClean="0">
                <a:latin typeface="+mn-lt"/>
              </a:rPr>
              <a:t>HPV causes nearly all cervical cancers and many cancers of the vagina, vulva, penis, anus (including rectal squamous cell carcinoma), and oropharynx. </a:t>
            </a:r>
          </a:p>
          <a:p>
            <a:pPr marL="171450" indent="-171450" eaLnBrk="1" hangingPunct="1">
              <a:spcBef>
                <a:spcPct val="0"/>
              </a:spcBef>
              <a:buFont typeface="Arial" panose="020B0604020202020204" pitchFamily="34" charset="0"/>
              <a:buChar char="•"/>
            </a:pPr>
            <a:r>
              <a:rPr lang="en-US" altLang="en-US" dirty="0" smtClean="0">
                <a:latin typeface="+mn-lt"/>
              </a:rPr>
              <a:t>CDC estimated that during 2010 to 2015, HPV caused about 42,671 cancers in the U. S. each year, with 24,391 cancers in women and 18,280 cancers in men. Most HPV-associated cancers in women were cervical cancers, while in men most were oropharyngeal cancers.</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original Gardasil vaccine prevented HPV type 6 and 11 that causes 90% of genital warts, plus it prevented type 16 and 18.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shows that most of the cases of cancer that we speak about cervical and all of the anogenital cancers as well as oropharyngeal are related to those types in the original Gardasil vaccine 16 and 18 in the medium blue here.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the lighter blue, you can see that another 15% of cervical cancers plus some oropharyngeal cancers are prevented from the additional five types that were added to the nine-valent vaccine.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vaccine that's available now is called Gardasil 9 and covers those additional types.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a few caused by other HPV types that are not covered by the vaccine.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vaccine is expected to cover over 90% of cases of cervical cancer and over 70% of cases of oropharyngeal cancer.</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Source:  </a:t>
            </a:r>
            <a:r>
              <a:rPr lang="en-US" sz="1200" u="sng" kern="1200" dirty="0" smtClean="0">
                <a:solidFill>
                  <a:schemeClr val="tx1"/>
                </a:solidFill>
                <a:effectLst/>
                <a:latin typeface="+mn-lt"/>
                <a:ea typeface="+mn-ea"/>
                <a:cs typeface="+mn-cs"/>
                <a:hlinkClick r:id="rId3"/>
              </a:rPr>
              <a:t>Estimated number of cancer cases attributable to HPV by sex, cancer type, and HPT type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https://www.cdc.gov/cancer/hpv/pdf/USCS-DataBrief-No4-August2018-508.pdf </a:t>
            </a:r>
          </a:p>
        </p:txBody>
      </p:sp>
      <p:sp>
        <p:nvSpPr>
          <p:cNvPr id="4" name="Date Placeholder 3"/>
          <p:cNvSpPr>
            <a:spLocks noGrp="1"/>
          </p:cNvSpPr>
          <p:nvPr>
            <p:ph type="dt" idx="10"/>
          </p:nvPr>
        </p:nvSpPr>
        <p:spPr/>
        <p:txBody>
          <a:bodyPr/>
          <a:lstStyle/>
          <a:p>
            <a:pPr>
              <a:defRPr/>
            </a:pPr>
            <a:r>
              <a:rPr lang="en-US" smtClean="0"/>
              <a:t>12/3/2019</a:t>
            </a:r>
            <a:endParaRPr lang="en-US"/>
          </a:p>
        </p:txBody>
      </p:sp>
    </p:spTree>
    <p:extLst>
      <p:ext uri="{BB962C8B-B14F-4D97-AF65-F5344CB8AC3E}">
        <p14:creationId xmlns:p14="http://schemas.microsoft.com/office/powerpoint/2010/main" val="70507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Cervical cancer was once the leading cause of cancer death for women in the United States.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Now it is the most preventable of all of the female cancers.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The Pap test has helped decrease the number of women in the U.S. diagnosed with cervical cancer by about 75% in the past 50 years.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However even with an excellent cervical cancer screening program in the U.S., there are still about 12,000 to 13,000 new cases of cervical cancer and 4,000 deaths each year in this country.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No women should die of cervical cancer. Worldwide, cervical cancer is the 4th most common cancer among women, and in some countries, it is the most common.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Half of cervical cancer cases in the U.S. occur in women younger than 50 years, with 1 in 4 of cervical cancer cases among women ages 25–39 years, during prime reproductive years.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A cervical cancer diagnosis and treatment may be devastating to women—and their families—for a variety of reasons, including negative effects on their health, welfare, finances, and ability to work.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Cervical cancer is treated at minimum with the removal of the cervix but may also include radical hysterectomy, radiation, and/or chemotherapy.</a:t>
            </a:r>
          </a:p>
          <a:p>
            <a:pPr eaLnBrk="1" hangingPunct="1">
              <a:spcBef>
                <a:spcPct val="0"/>
              </a:spcBef>
            </a:pPr>
            <a:endParaRPr lang="en-US" altLang="en-US" dirty="0" smtClean="0">
              <a:ea typeface="ＭＳ Ｐゴシック" panose="020B0600070205080204" pitchFamily="34" charset="-128"/>
            </a:endParaRPr>
          </a:p>
          <a:p>
            <a:r>
              <a:rPr lang="en-US" sz="1200" kern="1200" dirty="0" smtClean="0">
                <a:solidFill>
                  <a:schemeClr val="tx1"/>
                </a:solidFill>
                <a:effectLst/>
                <a:latin typeface="+mn-lt"/>
                <a:ea typeface="+mn-ea"/>
                <a:cs typeface="+mn-cs"/>
              </a:rPr>
              <a:t>Sources: </a:t>
            </a:r>
          </a:p>
          <a:p>
            <a:r>
              <a:rPr lang="en-US" sz="1200" u="sng" kern="1200" dirty="0" smtClean="0">
                <a:solidFill>
                  <a:schemeClr val="tx1"/>
                </a:solidFill>
                <a:effectLst/>
                <a:latin typeface="+mn-lt"/>
                <a:ea typeface="+mn-ea"/>
                <a:cs typeface="+mn-cs"/>
                <a:hlinkClick r:id="rId3"/>
              </a:rPr>
              <a:t>Leading Cancer Cases and Deaths, Male and Female, 2016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https://gis.cdc.gov/Cancer/USCS/DataViz.html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4"/>
              </a:rPr>
              <a:t>Cancer Today, International Association of Cancer Registries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http://gco.iarc.fr/today/home</a:t>
            </a:r>
            <a:endParaRPr lang="en-US" altLang="en-US" dirty="0" smtClean="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Half of cervical cancer cases in the U.S. occur in women who are younger than 50, with 1 and 4 cervical cancer cases among women aged 25 to 39 years during prime reproductive years.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A cervical cancer diagnosis and treatment may be devastating to women and their families for a variety of reasons, including negative effects on their health, welfare, finances and ability to work. </a:t>
            </a:r>
          </a:p>
          <a:p>
            <a:pPr marL="171450" indent="-171450" eaLnBrk="1" hangingPunct="1">
              <a:spcBef>
                <a:spcPct val="0"/>
              </a:spcBef>
              <a:buFont typeface="Arial" panose="020B0604020202020204" pitchFamily="34" charset="0"/>
              <a:buChar char="•"/>
            </a:pPr>
            <a:r>
              <a:rPr lang="en-US" altLang="en-US" dirty="0" smtClean="0">
                <a:ea typeface="ＭＳ Ｐゴシック" panose="020B0600070205080204" pitchFamily="34" charset="-128"/>
              </a:rPr>
              <a:t>Cervical cancer is treated at a minimum amount with the removal of the cervix, but may also include a radical hysterectomy, radiation and chemotherapy. </a:t>
            </a:r>
          </a:p>
          <a:p>
            <a:pPr eaLnBrk="1" hangingPunct="1">
              <a:spcBef>
                <a:spcPct val="0"/>
              </a:spcBef>
            </a:pPr>
            <a:endParaRPr lang="en-US" altLang="en-US" dirty="0" smtClean="0">
              <a:ea typeface="ＭＳ Ｐゴシック" panose="020B0600070205080204" pitchFamily="34" charset="-128"/>
            </a:endParaRPr>
          </a:p>
          <a:p>
            <a:r>
              <a:rPr lang="en-US" sz="1200" kern="1200" dirty="0" smtClean="0">
                <a:solidFill>
                  <a:schemeClr val="tx1"/>
                </a:solidFill>
                <a:effectLst/>
                <a:latin typeface="+mn-lt"/>
                <a:ea typeface="+mn-ea"/>
                <a:cs typeface="+mn-cs"/>
              </a:rPr>
              <a:t>Source: </a:t>
            </a:r>
          </a:p>
          <a:p>
            <a:r>
              <a:rPr lang="en-US" sz="1200" u="sng" kern="1200" dirty="0" smtClean="0">
                <a:solidFill>
                  <a:schemeClr val="tx1"/>
                </a:solidFill>
                <a:effectLst/>
                <a:latin typeface="+mn-lt"/>
                <a:ea typeface="+mn-ea"/>
                <a:cs typeface="+mn-cs"/>
                <a:hlinkClick r:id="rId3"/>
              </a:rPr>
              <a:t>National Cancer Institute, Surveillance, Epidemiology, and End Results (SEER) Program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http://seer.cancer.gov/statfacts/html/cervix.html</a:t>
            </a:r>
          </a:p>
        </p:txBody>
      </p:sp>
      <p:sp>
        <p:nvSpPr>
          <p:cNvPr id="2" name="Date Placeholder 1"/>
          <p:cNvSpPr>
            <a:spLocks noGrp="1"/>
          </p:cNvSpPr>
          <p:nvPr>
            <p:ph type="dt" idx="10"/>
          </p:nvPr>
        </p:nvSpPr>
        <p:spPr/>
        <p:txBody>
          <a:bodyPr/>
          <a:lstStyle/>
          <a:p>
            <a:pPr>
              <a:defRPr/>
            </a:pPr>
            <a:r>
              <a:rPr lang="en-US" smtClean="0"/>
              <a:t>12/3/2019</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474238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4"/>
          </p:nvPr>
        </p:nvSpPr>
        <p:spPr>
          <a:xfrm>
            <a:off x="8610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defRPr>
            </a:lvl1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13605724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6F349D6-B56B-4E92-8843-01AFB4691939}" type="slidenum">
              <a:rPr lang="en-US" altLang="en-US"/>
              <a:pPr>
                <a:defRPr/>
              </a:pPr>
              <a:t>‹#›</a:t>
            </a:fld>
            <a:endParaRPr lang="en-US" altLang="en-US"/>
          </a:p>
        </p:txBody>
      </p:sp>
    </p:spTree>
    <p:extLst>
      <p:ext uri="{BB962C8B-B14F-4D97-AF65-F5344CB8AC3E}">
        <p14:creationId xmlns:p14="http://schemas.microsoft.com/office/powerpoint/2010/main" val="1629789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F59E54-8537-4867-A7C6-0A3172DD3AF1}" type="slidenum">
              <a:rPr lang="en-US" altLang="en-US"/>
              <a:pPr>
                <a:defRPr/>
              </a:pPr>
              <a:t>‹#›</a:t>
            </a:fld>
            <a:endParaRPr lang="en-US" altLang="en-US"/>
          </a:p>
        </p:txBody>
      </p:sp>
    </p:spTree>
    <p:extLst>
      <p:ext uri="{BB962C8B-B14F-4D97-AF65-F5344CB8AC3E}">
        <p14:creationId xmlns:p14="http://schemas.microsoft.com/office/powerpoint/2010/main" val="31645614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B3EDF4-EDA1-4F68-AB39-BD33CA7741B9}" type="slidenum">
              <a:rPr lang="en-US" altLang="en-US"/>
              <a:pPr>
                <a:defRPr/>
              </a:pPr>
              <a:t>‹#›</a:t>
            </a:fld>
            <a:endParaRPr lang="en-US" altLang="en-US"/>
          </a:p>
        </p:txBody>
      </p:sp>
    </p:spTree>
    <p:extLst>
      <p:ext uri="{BB962C8B-B14F-4D97-AF65-F5344CB8AC3E}">
        <p14:creationId xmlns:p14="http://schemas.microsoft.com/office/powerpoint/2010/main" val="24122441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6540" y="230188"/>
            <a:ext cx="8683625" cy="7112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230190" y="1377951"/>
            <a:ext cx="8683625" cy="5097463"/>
          </a:xfrm>
        </p:spPr>
        <p:txBody>
          <a:bodyPr/>
          <a:lstStyle/>
          <a:p>
            <a:pPr lvl="0"/>
            <a:endParaRPr lang="en-US" noProof="0"/>
          </a:p>
        </p:txBody>
      </p:sp>
      <p:sp>
        <p:nvSpPr>
          <p:cNvPr id="5" name="Slide Number Placeholder 5"/>
          <p:cNvSpPr>
            <a:spLocks noGrp="1"/>
          </p:cNvSpPr>
          <p:nvPr>
            <p:ph type="sldNum" sz="quarter" idx="4"/>
          </p:nvPr>
        </p:nvSpPr>
        <p:spPr>
          <a:xfrm>
            <a:off x="457200" y="6334125"/>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defRPr>
            </a:lvl1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9042239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 typeface="Arial" charset="0"/>
              <a:buChar char="•"/>
              <a:tabLst/>
              <a:defRPr sz="2400" b="1" baseline="0">
                <a:solidFill>
                  <a:schemeClr val="bg2"/>
                </a:solidFill>
              </a:defRPr>
            </a:lvl1pPr>
            <a:lvl2pPr marL="742950" marR="0" indent="-285750" algn="l" defTabSz="914400" rtl="0" eaLnBrk="0" fontAlgn="base" latinLnBrk="0" hangingPunct="0">
              <a:lnSpc>
                <a:spcPct val="100000"/>
              </a:lnSpc>
              <a:spcBef>
                <a:spcPct val="20000"/>
              </a:spcBef>
              <a:spcAft>
                <a:spcPct val="0"/>
              </a:spcAft>
              <a:buClrTx/>
              <a:buSzTx/>
              <a:buFont typeface="Arial" charset="0"/>
              <a:buChar char="–"/>
              <a:tabLst/>
              <a:defRPr sz="2000">
                <a:solidFill>
                  <a:schemeClr val="bg2"/>
                </a:solidFill>
              </a:defRPr>
            </a:lvl2pPr>
            <a:lvl3pPr marL="11430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3pPr>
            <a:lvl4pPr marL="1600200" marR="0" indent="-228600" algn="l" defTabSz="914400" rtl="0" eaLnBrk="0" fontAlgn="base" latinLnBrk="0" hangingPunct="0">
              <a:lnSpc>
                <a:spcPct val="100000"/>
              </a:lnSpc>
              <a:spcBef>
                <a:spcPct val="20000"/>
              </a:spcBef>
              <a:spcAft>
                <a:spcPct val="0"/>
              </a:spcAft>
              <a:buClrTx/>
              <a:buSzTx/>
              <a:buFont typeface="Arial" charset="0"/>
              <a:buChar char="–"/>
              <a:tabLst/>
              <a:defRPr sz="1800" baseline="0">
                <a:solidFill>
                  <a:schemeClr val="bg2"/>
                </a:solidFill>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
        <p:nvSpPr>
          <p:cNvPr id="5" name="Title 1"/>
          <p:cNvSpPr>
            <a:spLocks noGrp="1"/>
          </p:cNvSpPr>
          <p:nvPr>
            <p:ph type="title"/>
          </p:nvPr>
        </p:nvSpPr>
        <p:spPr>
          <a:xfrm>
            <a:off x="457200" y="274638"/>
            <a:ext cx="8229600" cy="1143000"/>
          </a:xfrm>
        </p:spPr>
        <p:txBody>
          <a:bodyPr/>
          <a:lstStyle>
            <a:lvl1pPr>
              <a:defRPr sz="3600"/>
            </a:lvl1pPr>
          </a:lstStyle>
          <a:p>
            <a:r>
              <a:rPr lang="en-US" dirty="0"/>
              <a:t>Click to edit Master title style</a:t>
            </a:r>
          </a:p>
        </p:txBody>
      </p:sp>
      <p:sp>
        <p:nvSpPr>
          <p:cNvPr id="7" name="Slide Number Placeholder 5"/>
          <p:cNvSpPr>
            <a:spLocks noGrp="1"/>
          </p:cNvSpPr>
          <p:nvPr>
            <p:ph type="sldNum" sz="quarter" idx="4"/>
          </p:nvPr>
        </p:nvSpPr>
        <p:spPr>
          <a:xfrm>
            <a:off x="457200" y="6334125"/>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defRPr>
            </a:lvl1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94448078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7200" y="6324600"/>
            <a:ext cx="2133600" cy="365125"/>
          </a:xfrm>
        </p:spPr>
        <p:txBody>
          <a:bodyPr/>
          <a:lstStyle>
            <a:lvl1pPr>
              <a:defRPr/>
            </a:lvl1pPr>
          </a:lstStyle>
          <a:p>
            <a:pPr>
              <a:defRPr/>
            </a:pPr>
            <a:fld id="{F7868540-D882-457D-8095-255C56FE84D5}" type="slidenum">
              <a:rPr lang="en-US" altLang="en-US"/>
              <a:pPr>
                <a:defRPr/>
              </a:pPr>
              <a:t>‹#›</a:t>
            </a:fld>
            <a:endParaRPr lang="en-US" altLang="en-US"/>
          </a:p>
        </p:txBody>
      </p:sp>
    </p:spTree>
    <p:extLst>
      <p:ext uri="{BB962C8B-B14F-4D97-AF65-F5344CB8AC3E}">
        <p14:creationId xmlns:p14="http://schemas.microsoft.com/office/powerpoint/2010/main" val="40512939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A822A6-D7E3-4C53-A7E2-00108BEA726E}" type="slidenum">
              <a:rPr lang="en-US" altLang="en-US"/>
              <a:pPr>
                <a:defRPr/>
              </a:pPr>
              <a:t>‹#›</a:t>
            </a:fld>
            <a:endParaRPr lang="en-US" altLang="en-US"/>
          </a:p>
        </p:txBody>
      </p:sp>
    </p:spTree>
    <p:extLst>
      <p:ext uri="{BB962C8B-B14F-4D97-AF65-F5344CB8AC3E}">
        <p14:creationId xmlns:p14="http://schemas.microsoft.com/office/powerpoint/2010/main" val="20062726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6159BB31-F7E2-4E2C-98B9-77AD71D5131C}" type="slidenum">
              <a:rPr lang="en-US" altLang="en-US"/>
              <a:pPr>
                <a:defRPr/>
              </a:pPr>
              <a:t>‹#›</a:t>
            </a:fld>
            <a:endParaRPr lang="en-US" altLang="en-US"/>
          </a:p>
        </p:txBody>
      </p:sp>
    </p:spTree>
    <p:extLst>
      <p:ext uri="{BB962C8B-B14F-4D97-AF65-F5344CB8AC3E}">
        <p14:creationId xmlns:p14="http://schemas.microsoft.com/office/powerpoint/2010/main" val="38485277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79814F2A-1AA0-4207-AA99-D815F44FB878}" type="slidenum">
              <a:rPr lang="en-US" altLang="en-US"/>
              <a:pPr>
                <a:defRPr/>
              </a:pPr>
              <a:t>‹#›</a:t>
            </a:fld>
            <a:endParaRPr lang="en-US" altLang="en-US"/>
          </a:p>
        </p:txBody>
      </p:sp>
    </p:spTree>
    <p:extLst>
      <p:ext uri="{BB962C8B-B14F-4D97-AF65-F5344CB8AC3E}">
        <p14:creationId xmlns:p14="http://schemas.microsoft.com/office/powerpoint/2010/main" val="132088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8585200" y="6370637"/>
            <a:ext cx="457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27016732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919EB27A-E9FC-4834-B750-9D101CC4CA97}" type="slidenum">
              <a:rPr lang="en-US" altLang="en-US"/>
              <a:pPr>
                <a:defRPr/>
              </a:pPr>
              <a:t>‹#›</a:t>
            </a:fld>
            <a:endParaRPr lang="en-US" altLang="en-US"/>
          </a:p>
        </p:txBody>
      </p:sp>
    </p:spTree>
    <p:extLst>
      <p:ext uri="{BB962C8B-B14F-4D97-AF65-F5344CB8AC3E}">
        <p14:creationId xmlns:p14="http://schemas.microsoft.com/office/powerpoint/2010/main" val="784151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4176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6"/>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155FBA28-7F36-4A52-BB8D-199B54D21A69}" type="slidenum">
              <a:rPr lang="en-US" altLang="en-US"/>
              <a:pPr>
                <a:defRPr/>
              </a:pPr>
              <a:t>‹#›</a:t>
            </a:fld>
            <a:endParaRPr lang="en-US" altLang="en-US"/>
          </a:p>
        </p:txBody>
      </p:sp>
    </p:spTree>
    <p:extLst>
      <p:ext uri="{BB962C8B-B14F-4D97-AF65-F5344CB8AC3E}">
        <p14:creationId xmlns:p14="http://schemas.microsoft.com/office/powerpoint/2010/main" val="25917929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BFEC681F-DB07-4DE5-8B7E-F553FAE2F625}" type="slidenum">
              <a:rPr lang="en-US" altLang="en-US"/>
              <a:pPr>
                <a:defRPr/>
              </a:pPr>
              <a:t>‹#›</a:t>
            </a:fld>
            <a:endParaRPr lang="en-US" altLang="en-US"/>
          </a:p>
        </p:txBody>
      </p:sp>
    </p:spTree>
    <p:extLst>
      <p:ext uri="{BB962C8B-B14F-4D97-AF65-F5344CB8AC3E}">
        <p14:creationId xmlns:p14="http://schemas.microsoft.com/office/powerpoint/2010/main" val="2700717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C8D0371A-85A2-4011-AF77-582A311085C6}" type="slidenum">
              <a:rPr lang="en-US" altLang="en-US"/>
              <a:pPr>
                <a:defRPr/>
              </a:pPr>
              <a:t>‹#›</a:t>
            </a:fld>
            <a:endParaRPr lang="en-US" altLang="en-US"/>
          </a:p>
        </p:txBody>
      </p:sp>
    </p:spTree>
    <p:extLst>
      <p:ext uri="{BB962C8B-B14F-4D97-AF65-F5344CB8AC3E}">
        <p14:creationId xmlns:p14="http://schemas.microsoft.com/office/powerpoint/2010/main" val="111455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EE98FAC3-91DC-4735-85AC-74CC43493B82}" type="slidenum">
              <a:rPr lang="en-US" altLang="en-US" sz="1200" smtClean="0">
                <a:solidFill>
                  <a:srgbClr val="898989"/>
                </a:solidFill>
                <a:latin typeface="Gotham Book" pitchFamily="50" charset="0"/>
              </a:rPr>
              <a:pPr algn="r" eaLnBrk="1" hangingPunct="1">
                <a:defRPr/>
              </a:pPr>
              <a:t>‹#›</a:t>
            </a:fld>
            <a:endParaRPr lang="en-US" altLang="en-US" sz="1200" smtClean="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105223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DE26E74-37E9-456C-83AC-C7425174B1BB}" type="slidenum">
              <a:rPr lang="en-US" altLang="en-US"/>
              <a:pPr>
                <a:defRPr/>
              </a:pPr>
              <a:t>‹#›</a:t>
            </a:fld>
            <a:endParaRPr lang="en-US" altLang="en-US"/>
          </a:p>
        </p:txBody>
      </p:sp>
    </p:spTree>
    <p:extLst>
      <p:ext uri="{BB962C8B-B14F-4D97-AF65-F5344CB8AC3E}">
        <p14:creationId xmlns:p14="http://schemas.microsoft.com/office/powerpoint/2010/main" val="2122406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2629B8E-EB3A-4808-933F-DAB2697EA17F}" type="slidenum">
              <a:rPr lang="en-US" altLang="en-US"/>
              <a:pPr>
                <a:defRPr/>
              </a:pPr>
              <a:t>‹#›</a:t>
            </a:fld>
            <a:endParaRPr lang="en-US" altLang="en-US"/>
          </a:p>
        </p:txBody>
      </p:sp>
    </p:spTree>
    <p:extLst>
      <p:ext uri="{BB962C8B-B14F-4D97-AF65-F5344CB8AC3E}">
        <p14:creationId xmlns:p14="http://schemas.microsoft.com/office/powerpoint/2010/main" val="2885459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4E07D6A-C906-4776-8F5E-E241EA9E65BF}" type="slidenum">
              <a:rPr lang="en-US" altLang="en-US"/>
              <a:pPr>
                <a:defRPr/>
              </a:pPr>
              <a:t>‹#›</a:t>
            </a:fld>
            <a:endParaRPr lang="en-US" altLang="en-US"/>
          </a:p>
        </p:txBody>
      </p:sp>
    </p:spTree>
    <p:extLst>
      <p:ext uri="{BB962C8B-B14F-4D97-AF65-F5344CB8AC3E}">
        <p14:creationId xmlns:p14="http://schemas.microsoft.com/office/powerpoint/2010/main" val="2005972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93B9EB3-E3DB-4E84-9765-F1181FC825D7}" type="slidenum">
              <a:rPr lang="en-US" altLang="en-US"/>
              <a:pPr>
                <a:defRPr/>
              </a:pPr>
              <a:t>‹#›</a:t>
            </a:fld>
            <a:endParaRPr lang="en-US" altLang="en-US"/>
          </a:p>
        </p:txBody>
      </p:sp>
    </p:spTree>
    <p:extLst>
      <p:ext uri="{BB962C8B-B14F-4D97-AF65-F5344CB8AC3E}">
        <p14:creationId xmlns:p14="http://schemas.microsoft.com/office/powerpoint/2010/main" val="144609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85200" y="6370637"/>
            <a:ext cx="4572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defRPr>
            </a:lvl1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8712237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85200" y="6365189"/>
            <a:ext cx="4572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defRPr>
            </a:lvl1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3604156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4"/>
          </p:nvPr>
        </p:nvSpPr>
        <p:spPr>
          <a:xfrm>
            <a:off x="8585200" y="6379176"/>
            <a:ext cx="4572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defRPr>
            </a:lvl1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3819075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138588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4"/>
          </p:nvPr>
        </p:nvSpPr>
        <p:spPr>
          <a:xfrm>
            <a:off x="8458200" y="6400800"/>
            <a:ext cx="4572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defRPr>
            </a:lvl1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31749872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585200" y="6370637"/>
            <a:ext cx="4572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defRPr>
            </a:lvl1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309253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9B410C76-72D9-410C-A55D-64A987EA78FA}" type="slidenum">
              <a:rPr lang="en-US" altLang="en-US"/>
              <a:pPr>
                <a:defRPr/>
              </a:pPr>
              <a:t>‹#›</a:t>
            </a:fld>
            <a:endParaRPr lang="en-US" altLang="en-US"/>
          </a:p>
        </p:txBody>
      </p:sp>
      <p:sp>
        <p:nvSpPr>
          <p:cNvPr id="8" name="Slide Number Placeholder 5"/>
          <p:cNvSpPr txBox="1">
            <a:spLocks/>
          </p:cNvSpPr>
          <p:nvPr userDrawn="1"/>
        </p:nvSpPr>
        <p:spPr>
          <a:xfrm>
            <a:off x="457200" y="633412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7823030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4"/>
          </p:nvPr>
        </p:nvSpPr>
        <p:spPr>
          <a:xfrm>
            <a:off x="8585200" y="6370637"/>
            <a:ext cx="4572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defRPr>
            </a:lvl1pPr>
          </a:lstStyle>
          <a:p>
            <a:pPr>
              <a:defRPr/>
            </a:pPr>
            <a:fld id="{EBD192D2-B51C-44BE-8DE0-96EB86E18F15}" type="slidenum">
              <a:rPr lang="en-US" altLang="en-US" smtClean="0"/>
              <a:pPr>
                <a:defRPr/>
              </a:pPr>
              <a:t>‹#›</a:t>
            </a:fld>
            <a:endParaRPr lang="en-US" altLang="en-US"/>
          </a:p>
        </p:txBody>
      </p:sp>
    </p:spTree>
    <p:extLst>
      <p:ext uri="{BB962C8B-B14F-4D97-AF65-F5344CB8AC3E}">
        <p14:creationId xmlns:p14="http://schemas.microsoft.com/office/powerpoint/2010/main" val="32865965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BD192D2-B51C-44BE-8DE0-96EB86E18F1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4E4218C-7812-4631-8B51-A37BC9325B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a:solidFill>
            <a:srgbClr val="1B75BC"/>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1B75BC"/>
          </a:solidFill>
          <a:latin typeface="Calibri Light" pitchFamily="34" charset="0"/>
        </a:defRPr>
      </a:lvl2pPr>
      <a:lvl3pPr algn="l" rtl="0" eaLnBrk="0" fontAlgn="base" hangingPunct="0">
        <a:spcBef>
          <a:spcPct val="0"/>
        </a:spcBef>
        <a:spcAft>
          <a:spcPct val="0"/>
        </a:spcAft>
        <a:defRPr sz="4000" b="1">
          <a:solidFill>
            <a:srgbClr val="1B75BC"/>
          </a:solidFill>
          <a:latin typeface="Calibri Light" pitchFamily="34" charset="0"/>
        </a:defRPr>
      </a:lvl3pPr>
      <a:lvl4pPr algn="l" rtl="0" eaLnBrk="0" fontAlgn="base" hangingPunct="0">
        <a:spcBef>
          <a:spcPct val="0"/>
        </a:spcBef>
        <a:spcAft>
          <a:spcPct val="0"/>
        </a:spcAft>
        <a:defRPr sz="4000" b="1">
          <a:solidFill>
            <a:srgbClr val="1B75BC"/>
          </a:solidFill>
          <a:latin typeface="Calibri Light" pitchFamily="34" charset="0"/>
        </a:defRPr>
      </a:lvl4pPr>
      <a:lvl5pPr algn="l" rtl="0" eaLnBrk="0" fontAlgn="base" hangingPunct="0">
        <a:spcBef>
          <a:spcPct val="0"/>
        </a:spcBef>
        <a:spcAft>
          <a:spcPct val="0"/>
        </a:spcAft>
        <a:defRPr sz="4000" b="1">
          <a:solidFill>
            <a:srgbClr val="1B75BC"/>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278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B75BC"/>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cdc.gov/cancer/hpv/pdf/USCS-DataBrief-No4-August2018-508.pdf" TargetMode="External"/><Relationship Id="rId3" Type="http://schemas.openxmlformats.org/officeDocument/2006/relationships/notesSlide" Target="../notesSlides/notesSlide14.xml"/><Relationship Id="rId7" Type="http://schemas.openxmlformats.org/officeDocument/2006/relationships/hyperlink" Target="https://www.cdc.gov/pertussis/downloads/pertuss-surv-report-2016.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cdc.gov/meningococcal/downloads/NCIRD-EMS-Report.pdf" TargetMode="External"/><Relationship Id="rId5" Type="http://schemas.openxmlformats.org/officeDocument/2006/relationships/image" Target="../media/image13.png"/><Relationship Id="rId4" Type="http://schemas.openxmlformats.org/officeDocument/2006/relationships/oleObject" Target="../embeddings/oleObject1.bin"/><Relationship Id="rId9" Type="http://schemas.openxmlformats.org/officeDocument/2006/relationships/hyperlink" Target="http://www.cdc.gov/mmwr/volumes/67/wr/mm6733a2.htm#T1_dow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Cynthia_Rand@urmc.rochester.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2a.cdc.gov/vaccines/iis/iissurvey/legislation-survey.a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ubmed/28931217"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immunize.org/standing-order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vaccines.gov/" TargetMode="External"/><Relationship Id="rId7"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cancer.org/healthy/hpv-vaccine.html" TargetMode="External"/><Relationship Id="rId5" Type="http://schemas.openxmlformats.org/officeDocument/2006/relationships/hyperlink" Target="http://www.immunize.org/" TargetMode="External"/><Relationship Id="rId4" Type="http://schemas.openxmlformats.org/officeDocument/2006/relationships/hyperlink" Target="https://www.cdc.gov/hpv/index.html"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fpntc@jsi.org"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hyperlink" Target="http://www.fpntc.org/enewslett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dc.gov/cancer/hpv/statistic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685800" y="2130425"/>
            <a:ext cx="7772400" cy="2060575"/>
          </a:xfrm>
        </p:spPr>
        <p:txBody>
          <a:bodyPr/>
          <a:lstStyle/>
          <a:p>
            <a:r>
              <a:rPr lang="en-US" altLang="en-US" dirty="0" smtClean="0"/>
              <a:t/>
            </a:r>
            <a:br>
              <a:rPr lang="en-US" altLang="en-US" dirty="0" smtClean="0"/>
            </a:br>
            <a:r>
              <a:rPr lang="en-US" altLang="en-US" dirty="0" smtClean="0"/>
              <a:t>Reducing Missed Opportunities for HPV Vaccinations at Title X Sites</a:t>
            </a:r>
            <a:br>
              <a:rPr lang="en-US" altLang="en-US" dirty="0" smtClean="0"/>
            </a:br>
            <a:endParaRPr lang="en-US" altLang="en-US" dirty="0" smtClean="0"/>
          </a:p>
        </p:txBody>
      </p:sp>
      <p:sp>
        <p:nvSpPr>
          <p:cNvPr id="7" name="Subtitle 6"/>
          <p:cNvSpPr>
            <a:spLocks noGrp="1"/>
          </p:cNvSpPr>
          <p:nvPr>
            <p:ph type="subTitle" idx="1"/>
          </p:nvPr>
        </p:nvSpPr>
        <p:spPr>
          <a:xfrm>
            <a:off x="1371600" y="4191000"/>
            <a:ext cx="6400800" cy="1447800"/>
          </a:xfrm>
        </p:spPr>
        <p:txBody>
          <a:bodyPr/>
          <a:lstStyle/>
          <a:p>
            <a:r>
              <a:rPr lang="en-US" altLang="en-US" dirty="0" smtClean="0"/>
              <a:t>December 3, 2019</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Cancer During Child-bearing Years</a:t>
            </a:r>
            <a:endParaRPr lang="en-US" dirty="0"/>
          </a:p>
        </p:txBody>
      </p:sp>
      <p:sp>
        <p:nvSpPr>
          <p:cNvPr id="46083" name="Content Placeholder 2"/>
          <p:cNvSpPr>
            <a:spLocks noGrp="1"/>
          </p:cNvSpPr>
          <p:nvPr>
            <p:ph idx="1"/>
          </p:nvPr>
        </p:nvSpPr>
        <p:spPr>
          <a:xfrm>
            <a:off x="457200" y="1600200"/>
            <a:ext cx="8458200" cy="628121"/>
          </a:xfrm>
        </p:spPr>
        <p:txBody>
          <a:bodyPr/>
          <a:lstStyle/>
          <a:p>
            <a:pPr marL="0" indent="0">
              <a:buNone/>
            </a:pPr>
            <a:r>
              <a:rPr lang="en-US" altLang="en-US" dirty="0" smtClean="0"/>
              <a:t>38% of cervical cancers occur in women 20-44 yrs.</a:t>
            </a:r>
          </a:p>
        </p:txBody>
      </p:sp>
      <p:pic>
        <p:nvPicPr>
          <p:cNvPr id="46085" name="Picture 4" descr="Percent of new cases of cervical cancers in women 20-44 yea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8168" y="2320396"/>
            <a:ext cx="6807664" cy="398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p:cNvSpPr txBox="1">
            <a:spLocks noChangeArrowheads="1"/>
          </p:cNvSpPr>
          <p:nvPr/>
        </p:nvSpPr>
        <p:spPr bwMode="auto">
          <a:xfrm>
            <a:off x="139468" y="6400800"/>
            <a:ext cx="4546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400" dirty="0" smtClean="0">
                <a:solidFill>
                  <a:schemeClr val="accent2">
                    <a:lumMod val="50000"/>
                  </a:schemeClr>
                </a:solidFill>
                <a:ea typeface="ＭＳ Ｐゴシック" panose="020B0600070205080204" pitchFamily="34" charset="-128"/>
                <a:cs typeface="Calibri Light" panose="020F0302020204030204" pitchFamily="34" charset="0"/>
              </a:rPr>
              <a:t>Source: http</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://seer.cancer.gov/statfacts/html/cervix.html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noChangeArrowheads="1"/>
          </p:cNvSpPr>
          <p:nvPr>
            <p:ph type="title"/>
          </p:nvPr>
        </p:nvSpPr>
        <p:spPr>
          <a:xfrm>
            <a:off x="457200" y="274638"/>
            <a:ext cx="5867400" cy="1539050"/>
          </a:xfrm>
        </p:spPr>
        <p:txBody>
          <a:bodyPr/>
          <a:lstStyle/>
          <a:p>
            <a:r>
              <a:rPr lang="en-US" altLang="en-US" sz="3600" dirty="0" smtClean="0"/>
              <a:t>Even pre-cancerous lesions have implications for a woman and her offspring</a:t>
            </a:r>
          </a:p>
        </p:txBody>
      </p:sp>
      <p:sp>
        <p:nvSpPr>
          <p:cNvPr id="48133" name="Content Placeholder 1"/>
          <p:cNvSpPr>
            <a:spLocks noGrp="1"/>
          </p:cNvSpPr>
          <p:nvPr>
            <p:ph idx="1"/>
          </p:nvPr>
        </p:nvSpPr>
        <p:spPr>
          <a:xfrm>
            <a:off x="457200" y="2027237"/>
            <a:ext cx="3292723" cy="4525963"/>
          </a:xfrm>
        </p:spPr>
        <p:txBody>
          <a:bodyPr/>
          <a:lstStyle/>
          <a:p>
            <a:pPr marL="0" indent="0">
              <a:buNone/>
            </a:pPr>
            <a:r>
              <a:rPr lang="en-US" altLang="en-US" sz="2800" dirty="0" smtClean="0"/>
              <a:t>New cases of cervical dysplasia each year in the U.S.:</a:t>
            </a:r>
          </a:p>
          <a:p>
            <a:pPr lvl="1"/>
            <a:r>
              <a:rPr lang="en-US" altLang="en-US" dirty="0" smtClean="0"/>
              <a:t>1.4 million </a:t>
            </a:r>
            <a:br>
              <a:rPr lang="en-US" altLang="en-US" dirty="0" smtClean="0"/>
            </a:br>
            <a:r>
              <a:rPr lang="en-US" altLang="en-US" dirty="0" smtClean="0"/>
              <a:t>low-grade </a:t>
            </a:r>
          </a:p>
          <a:p>
            <a:pPr lvl="1"/>
            <a:r>
              <a:rPr lang="en-US" altLang="en-US" dirty="0" smtClean="0"/>
              <a:t>330,000 </a:t>
            </a:r>
            <a:br>
              <a:rPr lang="en-US" altLang="en-US" dirty="0" smtClean="0"/>
            </a:br>
            <a:r>
              <a:rPr lang="en-US" altLang="en-US" dirty="0" smtClean="0"/>
              <a:t>high-grade</a:t>
            </a:r>
          </a:p>
          <a:p>
            <a:pPr lvl="1"/>
            <a:endParaRPr lang="en-US" altLang="en-US" dirty="0" smtClean="0"/>
          </a:p>
        </p:txBody>
      </p:sp>
      <p:pic>
        <p:nvPicPr>
          <p:cNvPr id="2" name="Picture 1" descr="Drawings of two views of a cervix showing locations for the Loop electrosurgical excision procedure (LEEP) or a cold-knife cone biops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479" y="1828800"/>
            <a:ext cx="4529721" cy="4340728"/>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31800" y="236538"/>
            <a:ext cx="8229600" cy="1143000"/>
          </a:xfrm>
        </p:spPr>
        <p:txBody>
          <a:bodyPr/>
          <a:lstStyle/>
          <a:p>
            <a:pPr>
              <a:defRPr/>
            </a:pPr>
            <a:r>
              <a:rPr lang="en-US" altLang="en-US" dirty="0" smtClean="0">
                <a:ea typeface="ＭＳ Ｐゴシック" panose="020B0600070205080204" pitchFamily="34" charset="-128"/>
              </a:rPr>
              <a:t>Where is the oropharynx?</a:t>
            </a:r>
          </a:p>
        </p:txBody>
      </p:sp>
      <p:pic>
        <p:nvPicPr>
          <p:cNvPr id="50180" name="Content Placeholder 7" descr="Diagrams of the mouth and throat and where the oropharynx is located"/>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6404" y="1600200"/>
            <a:ext cx="8744249" cy="3937209"/>
          </a:xfrm>
        </p:spPr>
      </p:pic>
      <p:sp>
        <p:nvSpPr>
          <p:cNvPr id="50181" name="TextBox 1"/>
          <p:cNvSpPr txBox="1">
            <a:spLocks noChangeArrowheads="1"/>
          </p:cNvSpPr>
          <p:nvPr/>
        </p:nvSpPr>
        <p:spPr bwMode="auto">
          <a:xfrm>
            <a:off x="228600" y="6400800"/>
            <a:ext cx="6019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Image Source: American Cancer Society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4953000" cy="1143000"/>
          </a:xfrm>
        </p:spPr>
        <p:txBody>
          <a:bodyPr/>
          <a:lstStyle/>
          <a:p>
            <a:pPr>
              <a:defRPr/>
            </a:pPr>
            <a:r>
              <a:rPr lang="en-US" altLang="en-US" sz="2400" dirty="0" smtClean="0">
                <a:ea typeface="ＭＳ Ｐゴシック" panose="020B0600070205080204" pitchFamily="34" charset="-128"/>
              </a:rPr>
              <a:t>Trends in age-adjusted incidence of cervical carcinoma among females and oropharyngeal SCC among men—U.S., 1999–2015</a:t>
            </a:r>
            <a:br>
              <a:rPr lang="en-US" altLang="en-US" sz="2400" dirty="0" smtClean="0">
                <a:ea typeface="ＭＳ Ｐゴシック" panose="020B0600070205080204" pitchFamily="34" charset="-128"/>
              </a:rPr>
            </a:br>
            <a:endParaRPr lang="en-US" altLang="en-US" sz="2400" dirty="0" smtClean="0">
              <a:ea typeface="ＭＳ Ｐゴシック" panose="020B0600070205080204" pitchFamily="34" charset="-128"/>
            </a:endParaRPr>
          </a:p>
        </p:txBody>
      </p:sp>
      <p:pic>
        <p:nvPicPr>
          <p:cNvPr id="4" name="Content Placeholder 3" descr="Trends in age-adjusted incidence of cervical carcinoma among females and oropharyngeal SCC among men—U.S., 1999–2015">
            <a:extLst/>
          </p:cNvPr>
          <p:cNvPicPr>
            <a:picLocks noGrp="1" noChangeAspect="1"/>
          </p:cNvPicPr>
          <p:nvPr>
            <p:ph idx="1"/>
          </p:nvPr>
        </p:nvPicPr>
        <p:blipFill rotWithShape="1">
          <a:blip r:embed="rId3"/>
          <a:stretch/>
        </p:blipFill>
        <p:spPr>
          <a:xfrm>
            <a:off x="304800" y="1621626"/>
            <a:ext cx="8610600" cy="4682131"/>
          </a:xfrm>
          <a:solidFill>
            <a:schemeClr val="bg1">
              <a:lumMod val="65000"/>
            </a:schemeClr>
          </a:solidFill>
          <a:ln>
            <a:solidFill>
              <a:schemeClr val="bg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tLang="en-US" dirty="0" smtClean="0"/>
              <a:t>Treatment of Oropharyngeal Cancer</a:t>
            </a:r>
          </a:p>
        </p:txBody>
      </p:sp>
      <p:sp>
        <p:nvSpPr>
          <p:cNvPr id="53251" name="Content Placeholder 2"/>
          <p:cNvSpPr>
            <a:spLocks noGrp="1"/>
          </p:cNvSpPr>
          <p:nvPr>
            <p:ph idx="1"/>
          </p:nvPr>
        </p:nvSpPr>
        <p:spPr/>
        <p:txBody>
          <a:bodyPr/>
          <a:lstStyle/>
          <a:p>
            <a:r>
              <a:rPr lang="en-US" altLang="en-US" sz="2800" b="1" dirty="0" smtClean="0"/>
              <a:t>Treatment depends on cancer stage</a:t>
            </a:r>
          </a:p>
          <a:p>
            <a:pPr lvl="1"/>
            <a:r>
              <a:rPr lang="en-US" altLang="en-US" sz="2400" dirty="0" smtClean="0">
                <a:solidFill>
                  <a:schemeClr val="accent6">
                    <a:lumMod val="75000"/>
                  </a:schemeClr>
                </a:solidFill>
              </a:rPr>
              <a:t>Early stage cancers: radiation alone or surgery alone</a:t>
            </a:r>
          </a:p>
          <a:p>
            <a:pPr lvl="1"/>
            <a:r>
              <a:rPr lang="en-US" altLang="en-US" sz="2400" dirty="0" smtClean="0">
                <a:solidFill>
                  <a:schemeClr val="accent6">
                    <a:lumMod val="75000"/>
                  </a:schemeClr>
                </a:solidFill>
              </a:rPr>
              <a:t>Advanced staged cancers: require combinations of either surgery followed by radiation or </a:t>
            </a:r>
            <a:br>
              <a:rPr lang="en-US" altLang="en-US" sz="2400" dirty="0" smtClean="0">
                <a:solidFill>
                  <a:schemeClr val="accent6">
                    <a:lumMod val="75000"/>
                  </a:schemeClr>
                </a:solidFill>
              </a:rPr>
            </a:br>
            <a:r>
              <a:rPr lang="en-US" altLang="en-US" sz="2400" dirty="0" smtClean="0">
                <a:solidFill>
                  <a:schemeClr val="accent6">
                    <a:lumMod val="75000"/>
                  </a:schemeClr>
                </a:solidFill>
              </a:rPr>
              <a:t>concomitant chemotherapy + radiation therapy</a:t>
            </a:r>
          </a:p>
          <a:p>
            <a:r>
              <a:rPr lang="en-US" altLang="en-US" sz="2800" b="1" dirty="0" smtClean="0"/>
              <a:t>Side effects of treatment</a:t>
            </a:r>
            <a:r>
              <a:rPr lang="en-US" altLang="en-US" sz="2800" dirty="0" smtClean="0"/>
              <a:t> can be extensive </a:t>
            </a:r>
            <a:br>
              <a:rPr lang="en-US" altLang="en-US" sz="2800" dirty="0" smtClean="0"/>
            </a:br>
            <a:r>
              <a:rPr lang="en-US" altLang="en-US" sz="2800" dirty="0" smtClean="0"/>
              <a:t>and disruptive (e.g., may include dental decay and tooth loss, lack of saliva, eating and speech changes, permanent shoulder/arm weakness, fibrotic and atherosclerotic changes to carotid arteries)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274638"/>
            <a:ext cx="5943600" cy="1143000"/>
          </a:xfrm>
        </p:spPr>
        <p:txBody>
          <a:bodyPr/>
          <a:lstStyle/>
          <a:p>
            <a:r>
              <a:rPr lang="en-US" altLang="en-US" sz="3200" dirty="0" smtClean="0"/>
              <a:t>Incidence of Diseases Preventable by Adolescent Vaccine Series, U.S.</a:t>
            </a:r>
          </a:p>
        </p:txBody>
      </p:sp>
      <p:graphicFrame>
        <p:nvGraphicFramePr>
          <p:cNvPr id="55299" name="Content Placeholder 3" descr="Incidence of Diseases Preventable by Adolescent Vaccine Series, U.S."/>
          <p:cNvGraphicFramePr>
            <a:graphicFrameLocks/>
          </p:cNvGraphicFramePr>
          <p:nvPr>
            <p:extLst>
              <p:ext uri="{D42A27DB-BD31-4B8C-83A1-F6EECF244321}">
                <p14:modId xmlns:p14="http://schemas.microsoft.com/office/powerpoint/2010/main" val="438030161"/>
              </p:ext>
            </p:extLst>
          </p:nvPr>
        </p:nvGraphicFramePr>
        <p:xfrm>
          <a:off x="-152400" y="1117600"/>
          <a:ext cx="9232900" cy="4932362"/>
        </p:xfrm>
        <a:graphic>
          <a:graphicData uri="http://schemas.openxmlformats.org/presentationml/2006/ole">
            <mc:AlternateContent xmlns:mc="http://schemas.openxmlformats.org/markup-compatibility/2006">
              <mc:Choice xmlns:v="urn:schemas-microsoft-com:vml" Requires="v">
                <p:oleObj spid="_x0000_s55501" name="Chart" r:id="rId4" imgW="9022862" imgH="4761389" progId="Excel.Chart.8">
                  <p:embed/>
                </p:oleObj>
              </mc:Choice>
              <mc:Fallback>
                <p:oleObj name="Chart" r:id="rId4" imgW="9022862" imgH="4761389" progId="Excel.Chart.8">
                  <p:embed/>
                  <p:pic>
                    <p:nvPicPr>
                      <p:cNvPr id="0" name="Content Placeholder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17600"/>
                        <a:ext cx="9232900" cy="4932362"/>
                      </a:xfrm>
                      <a:prstGeom prst="rect">
                        <a:avLst/>
                      </a:prstGeom>
                      <a:noFill/>
                      <a:ln>
                        <a:noFill/>
                      </a:ln>
                    </p:spPr>
                  </p:pic>
                </p:oleObj>
              </mc:Fallback>
            </mc:AlternateContent>
          </a:graphicData>
        </a:graphic>
      </p:graphicFrame>
      <p:sp>
        <p:nvSpPr>
          <p:cNvPr id="55300" name="Rectangle 4"/>
          <p:cNvSpPr>
            <a:spLocks noChangeArrowheads="1"/>
          </p:cNvSpPr>
          <p:nvPr/>
        </p:nvSpPr>
        <p:spPr bwMode="auto">
          <a:xfrm>
            <a:off x="228600" y="5791200"/>
            <a:ext cx="716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defTabSz="45720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defTabSz="4572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defTabSz="4572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defTabSz="4572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spcAft>
                <a:spcPts val="600"/>
              </a:spcAft>
              <a:buFontTx/>
              <a:buNone/>
            </a:pPr>
            <a:r>
              <a:rPr lang="en-US" altLang="en-US" sz="1200" dirty="0">
                <a:solidFill>
                  <a:schemeClr val="accent2">
                    <a:lumMod val="50000"/>
                  </a:schemeClr>
                </a:solidFill>
                <a:cs typeface="Calibri Light" panose="020F0302020204030204" pitchFamily="34" charset="0"/>
              </a:rPr>
              <a:t>Sources: </a:t>
            </a:r>
            <a:r>
              <a:rPr lang="en-US" altLang="en-US" sz="1200" dirty="0" smtClean="0">
                <a:solidFill>
                  <a:schemeClr val="accent2">
                    <a:lumMod val="50000"/>
                  </a:schemeClr>
                </a:solidFill>
                <a:cs typeface="Calibri Light" panose="020F0302020204030204" pitchFamily="34" charset="0"/>
              </a:rPr>
              <a:t>Meningococcal </a:t>
            </a:r>
            <a:r>
              <a:rPr lang="en-US" altLang="en-US" sz="1200" dirty="0">
                <a:solidFill>
                  <a:schemeClr val="accent2">
                    <a:lumMod val="50000"/>
                  </a:schemeClr>
                </a:solidFill>
                <a:cs typeface="Calibri Light" panose="020F0302020204030204" pitchFamily="34" charset="0"/>
              </a:rPr>
              <a:t>Disease, CDC, 2016, </a:t>
            </a:r>
            <a:r>
              <a:rPr lang="en-US" altLang="en-US" sz="1200" dirty="0">
                <a:solidFill>
                  <a:schemeClr val="accent2">
                    <a:lumMod val="50000"/>
                  </a:schemeClr>
                </a:solidFill>
                <a:cs typeface="Calibri Light" panose="020F0302020204030204" pitchFamily="34" charset="0"/>
                <a:hlinkClick r:id="rId6"/>
              </a:rPr>
              <a:t>https://www.cdc.gov/meningococcal/downloads/NCIRD-EMS-Report.pdf</a:t>
            </a:r>
            <a:r>
              <a:rPr lang="en-US" altLang="en-US" sz="1200" dirty="0">
                <a:solidFill>
                  <a:schemeClr val="accent2">
                    <a:lumMod val="50000"/>
                  </a:schemeClr>
                </a:solidFill>
                <a:cs typeface="Calibri Light" panose="020F0302020204030204" pitchFamily="34" charset="0"/>
              </a:rPr>
              <a:t>; Pertussis, CDC, 2016, </a:t>
            </a:r>
            <a:r>
              <a:rPr lang="en-US" altLang="en-US" sz="1200" dirty="0">
                <a:solidFill>
                  <a:schemeClr val="accent2">
                    <a:lumMod val="50000"/>
                  </a:schemeClr>
                </a:solidFill>
                <a:cs typeface="Calibri Light" panose="020F0302020204030204" pitchFamily="34" charset="0"/>
                <a:hlinkClick r:id="rId7"/>
              </a:rPr>
              <a:t>https://www.cdc.gov/pertussis/downloads/pertuss-surv-report-2016.pdf</a:t>
            </a:r>
            <a:r>
              <a:rPr lang="en-US" altLang="en-US" sz="1200" dirty="0">
                <a:solidFill>
                  <a:schemeClr val="accent2">
                    <a:lumMod val="50000"/>
                  </a:schemeClr>
                </a:solidFill>
                <a:cs typeface="Calibri Light" panose="020F0302020204030204" pitchFamily="34" charset="0"/>
              </a:rPr>
              <a:t>; </a:t>
            </a:r>
            <a:r>
              <a:rPr lang="en-US" altLang="en-US" sz="1200" dirty="0" smtClean="0">
                <a:solidFill>
                  <a:schemeClr val="accent2">
                    <a:lumMod val="50000"/>
                  </a:schemeClr>
                </a:solidFill>
                <a:cs typeface="Calibri Light" panose="020F0302020204030204" pitchFamily="34" charset="0"/>
              </a:rPr>
              <a:t/>
            </a:r>
            <a:br>
              <a:rPr lang="en-US" altLang="en-US" sz="1200" dirty="0" smtClean="0">
                <a:solidFill>
                  <a:schemeClr val="accent2">
                    <a:lumMod val="50000"/>
                  </a:schemeClr>
                </a:solidFill>
                <a:cs typeface="Calibri Light" panose="020F0302020204030204" pitchFamily="34" charset="0"/>
              </a:rPr>
            </a:br>
            <a:r>
              <a:rPr lang="en-US" altLang="en-US" sz="1200" dirty="0" smtClean="0">
                <a:solidFill>
                  <a:schemeClr val="accent2">
                    <a:lumMod val="50000"/>
                  </a:schemeClr>
                </a:solidFill>
                <a:cs typeface="Calibri Light" panose="020F0302020204030204" pitchFamily="34" charset="0"/>
              </a:rPr>
              <a:t>HPV</a:t>
            </a:r>
            <a:r>
              <a:rPr lang="en-US" altLang="en-US" sz="1200" dirty="0">
                <a:solidFill>
                  <a:schemeClr val="accent2">
                    <a:lumMod val="50000"/>
                  </a:schemeClr>
                </a:solidFill>
                <a:cs typeface="Calibri Light" panose="020F0302020204030204" pitchFamily="34" charset="0"/>
              </a:rPr>
              <a:t>,  CDC, 2011-2015, </a:t>
            </a:r>
            <a:r>
              <a:rPr lang="en-US" altLang="en-US" sz="1200" dirty="0">
                <a:solidFill>
                  <a:schemeClr val="accent2">
                    <a:lumMod val="50000"/>
                  </a:schemeClr>
                </a:solidFill>
                <a:cs typeface="Calibri Light" panose="020F0302020204030204" pitchFamily="34" charset="0"/>
                <a:hlinkClick r:id="rId8"/>
              </a:rPr>
              <a:t>https://www.cdc.gov/cancer/hpv/pdf/USCS-DataBrief-No4-August2018-508.pdf</a:t>
            </a:r>
            <a:r>
              <a:rPr lang="en-US" altLang="en-US" sz="1200" dirty="0">
                <a:solidFill>
                  <a:schemeClr val="accent2">
                    <a:lumMod val="50000"/>
                  </a:schemeClr>
                </a:solidFill>
                <a:cs typeface="Calibri Light" panose="020F0302020204030204" pitchFamily="34" charset="0"/>
              </a:rPr>
              <a:t>   </a:t>
            </a:r>
            <a:r>
              <a:rPr lang="en-US" altLang="en-US" sz="1200" dirty="0" smtClean="0">
                <a:solidFill>
                  <a:schemeClr val="accent2">
                    <a:lumMod val="50000"/>
                  </a:schemeClr>
                </a:solidFill>
                <a:cs typeface="Calibri Light" panose="020F0302020204030204" pitchFamily="34" charset="0"/>
                <a:hlinkClick r:id="rId9"/>
              </a:rPr>
              <a:t>www.cdc.gov/mmwr/volumes/67/wr/mm6733a2.htm#T1_down</a:t>
            </a:r>
            <a:r>
              <a:rPr lang="en-US" altLang="en-US" sz="1200" dirty="0" smtClean="0">
                <a:solidFill>
                  <a:schemeClr val="accent2">
                    <a:lumMod val="50000"/>
                  </a:schemeClr>
                </a:solidFill>
                <a:cs typeface="Calibri Light" panose="020F0302020204030204" pitchFamily="34" charset="0"/>
              </a:rPr>
              <a:t> </a:t>
            </a:r>
            <a:endParaRPr lang="en-US" altLang="en-US" sz="1200" dirty="0">
              <a:solidFill>
                <a:schemeClr val="accent2">
                  <a:lumMod val="50000"/>
                </a:schemeClr>
              </a:solidFill>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143000" y="3128065"/>
            <a:ext cx="4764088" cy="1362075"/>
          </a:xfrm>
        </p:spPr>
        <p:txBody>
          <a:bodyPr/>
          <a:lstStyle/>
          <a:p>
            <a:pPr>
              <a:spcBef>
                <a:spcPts val="2400"/>
              </a:spcBef>
              <a:defRPr/>
            </a:pPr>
            <a:r>
              <a:rPr lang="en-US" altLang="en-US" dirty="0">
                <a:solidFill>
                  <a:schemeClr val="accent6"/>
                </a:solidFill>
                <a:ea typeface="ＭＳ Ｐゴシック" panose="020B0600070205080204" pitchFamily="34" charset="-128"/>
              </a:rPr>
              <a:t>OBJECTIVE </a:t>
            </a:r>
            <a:r>
              <a:rPr lang="en-US" altLang="en-US" dirty="0" smtClean="0">
                <a:solidFill>
                  <a:schemeClr val="accent6"/>
                </a:solidFill>
                <a:ea typeface="ＭＳ Ｐゴシック" panose="020B0600070205080204" pitchFamily="34" charset="-128"/>
              </a:rPr>
              <a:t>2</a:t>
            </a:r>
            <a:r>
              <a:rPr lang="en-US" altLang="en-US" dirty="0" smtClean="0">
                <a:solidFill>
                  <a:schemeClr val="accent4"/>
                </a:solidFill>
                <a:ea typeface="ＭＳ Ｐゴシック" panose="020B0600070205080204" pitchFamily="34" charset="-128"/>
              </a:rPr>
              <a:t/>
            </a:r>
            <a:br>
              <a:rPr lang="en-US" altLang="en-US" dirty="0" smtClean="0">
                <a:solidFill>
                  <a:schemeClr val="accent4"/>
                </a:solidFill>
                <a:ea typeface="ＭＳ Ｐゴシック" panose="020B0600070205080204" pitchFamily="34" charset="-128"/>
              </a:rPr>
            </a:br>
            <a:r>
              <a:rPr lang="en-US" altLang="en-US" dirty="0" smtClean="0">
                <a:solidFill>
                  <a:schemeClr val="accent4"/>
                </a:solidFill>
                <a:ea typeface="ＭＳ Ｐゴシック" panose="020B0600070205080204" pitchFamily="34" charset="-128"/>
              </a:rPr>
              <a:t>HPV </a:t>
            </a:r>
            <a:r>
              <a:rPr lang="en-US" altLang="en-US" dirty="0">
                <a:solidFill>
                  <a:schemeClr val="accent4"/>
                </a:solidFill>
                <a:ea typeface="ＭＳ Ｐゴシック" panose="020B0600070205080204" pitchFamily="34" charset="-128"/>
              </a:rPr>
              <a:t>vaccination </a:t>
            </a:r>
            <a:r>
              <a:rPr lang="en-US" altLang="en-US" dirty="0" smtClean="0">
                <a:solidFill>
                  <a:schemeClr val="accent4"/>
                </a:solidFill>
                <a:ea typeface="ＭＳ Ｐゴシック" panose="020B0600070205080204" pitchFamily="34" charset="-128"/>
              </a:rPr>
              <a:t>rates in the U.S. </a:t>
            </a:r>
            <a:endParaRPr lang="en-US" altLang="en-US" dirty="0">
              <a:solidFill>
                <a:schemeClr val="accent4"/>
              </a:solidFill>
              <a:ea typeface="ＭＳ Ｐゴシック" panose="020B0600070205080204" pitchFamily="34" charset="-128"/>
            </a:endParaRPr>
          </a:p>
        </p:txBody>
      </p:sp>
      <p:sp>
        <p:nvSpPr>
          <p:cNvPr id="2" name="Slide Number Placeholder 1"/>
          <p:cNvSpPr>
            <a:spLocks noGrp="1"/>
          </p:cNvSpPr>
          <p:nvPr>
            <p:ph type="sldNum" sz="quarter" idx="4"/>
          </p:nvPr>
        </p:nvSpPr>
        <p:spPr/>
        <p:txBody>
          <a:bodyPr/>
          <a:lstStyle/>
          <a:p>
            <a:pPr>
              <a:defRPr/>
            </a:pPr>
            <a:fld id="{EBD192D2-B51C-44BE-8DE0-96EB86E18F15}" type="slidenum">
              <a:rPr lang="en-US" altLang="en-US" smtClean="0"/>
              <a:pPr>
                <a:defRPr/>
              </a:pPr>
              <a:t>16</a:t>
            </a:fld>
            <a:endParaRPr lang="en-US" altLang="en-US"/>
          </a:p>
        </p:txBody>
      </p:sp>
    </p:spTree>
    <p:extLst>
      <p:ext uri="{BB962C8B-B14F-4D97-AF65-F5344CB8AC3E}">
        <p14:creationId xmlns:p14="http://schemas.microsoft.com/office/powerpoint/2010/main" val="1635669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p:txBody>
          <a:bodyPr/>
          <a:lstStyle/>
          <a:p>
            <a:r>
              <a:rPr lang="en-US" altLang="en-US" dirty="0" smtClean="0"/>
              <a:t>HPV Prophylactic Vaccine</a:t>
            </a:r>
          </a:p>
        </p:txBody>
      </p:sp>
      <p:sp>
        <p:nvSpPr>
          <p:cNvPr id="58373" name="Content Placeholder 1"/>
          <p:cNvSpPr>
            <a:spLocks noGrp="1"/>
          </p:cNvSpPr>
          <p:nvPr>
            <p:ph sz="half" idx="1"/>
          </p:nvPr>
        </p:nvSpPr>
        <p:spPr/>
        <p:txBody>
          <a:bodyPr/>
          <a:lstStyle/>
          <a:p>
            <a:r>
              <a:rPr lang="en-US" altLang="en-US" dirty="0" smtClean="0"/>
              <a:t>Recombinant L1 capsid proteins that form </a:t>
            </a:r>
            <a:br>
              <a:rPr lang="en-US" altLang="en-US" dirty="0" smtClean="0"/>
            </a:br>
            <a:r>
              <a:rPr lang="ja-JP" altLang="en-US" dirty="0" smtClean="0"/>
              <a:t>“</a:t>
            </a:r>
            <a:r>
              <a:rPr lang="en-US" altLang="ja-JP" dirty="0" smtClean="0"/>
              <a:t>virus-like</a:t>
            </a:r>
            <a:r>
              <a:rPr lang="ja-JP" altLang="en-US" dirty="0" smtClean="0"/>
              <a:t>”</a:t>
            </a:r>
            <a:r>
              <a:rPr lang="en-US" altLang="ja-JP" dirty="0" smtClean="0"/>
              <a:t> particles (VLP) </a:t>
            </a:r>
          </a:p>
          <a:p>
            <a:r>
              <a:rPr lang="en-US" altLang="en-US" dirty="0" smtClean="0"/>
              <a:t>Non-infectious and </a:t>
            </a:r>
            <a:br>
              <a:rPr lang="en-US" altLang="en-US" dirty="0" smtClean="0"/>
            </a:br>
            <a:r>
              <a:rPr lang="en-US" altLang="en-US" dirty="0" smtClean="0"/>
              <a:t>non-oncogenic</a:t>
            </a:r>
          </a:p>
          <a:p>
            <a:r>
              <a:rPr lang="en-US" altLang="en-US" dirty="0" smtClean="0"/>
              <a:t>Produce higher levels of neutralizing antibody than natural infection</a:t>
            </a:r>
          </a:p>
          <a:p>
            <a:endParaRPr lang="en-US" altLang="en-US" dirty="0" smtClean="0"/>
          </a:p>
        </p:txBody>
      </p:sp>
      <p:pic>
        <p:nvPicPr>
          <p:cNvPr id="58374" name="Picture 5" descr="HPV Virus-Like Particle"/>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7719" r="7364"/>
          <a:stretch/>
        </p:blipFill>
        <p:spPr>
          <a:xfrm>
            <a:off x="5413806" y="2648744"/>
            <a:ext cx="2507387" cy="2428875"/>
          </a:xfrm>
        </p:spPr>
      </p:pic>
      <p:sp>
        <p:nvSpPr>
          <p:cNvPr id="16390" name="Text Box 6"/>
          <p:cNvSpPr txBox="1">
            <a:spLocks noChangeArrowheads="1"/>
          </p:cNvSpPr>
          <p:nvPr/>
        </p:nvSpPr>
        <p:spPr bwMode="auto">
          <a:xfrm>
            <a:off x="5181599" y="5077619"/>
            <a:ext cx="2971800" cy="446088"/>
          </a:xfrm>
          <a:prstGeom prst="rect">
            <a:avLst/>
          </a:prstGeom>
          <a:noFill/>
          <a:ln w="38100" algn="ctr">
            <a:noFill/>
            <a:miter lim="800000"/>
            <a:headEnd/>
            <a:tailEnd/>
          </a:ln>
        </p:spPr>
        <p:txBody>
          <a:bodyPr>
            <a:spAutoFit/>
          </a:bodyPr>
          <a:lstStyle/>
          <a:p>
            <a:pPr algn="ctr" eaLnBrk="1" fontAlgn="auto" hangingPunct="1">
              <a:spcBef>
                <a:spcPct val="50000"/>
              </a:spcBef>
              <a:spcAft>
                <a:spcPts val="0"/>
              </a:spcAft>
              <a:defRPr/>
            </a:pPr>
            <a:r>
              <a:rPr lang="en-US" sz="2300" b="1" dirty="0">
                <a:solidFill>
                  <a:srgbClr val="722B79"/>
                </a:solidFill>
                <a:latin typeface="Calibri Light" panose="020F0302020204030204" pitchFamily="34" charset="0"/>
                <a:cs typeface="Calibri Light" panose="020F0302020204030204" pitchFamily="34" charset="0"/>
              </a:rPr>
              <a:t>HPV Virus-Like Particle</a:t>
            </a:r>
          </a:p>
        </p:txBody>
      </p:sp>
      <p:sp>
        <p:nvSpPr>
          <p:cNvPr id="4" name="Slide Number Placeholder 3"/>
          <p:cNvSpPr>
            <a:spLocks noGrp="1"/>
          </p:cNvSpPr>
          <p:nvPr>
            <p:ph type="sldNum" sz="quarter" idx="4"/>
          </p:nvPr>
        </p:nvSpPr>
        <p:spPr/>
        <p:txBody>
          <a:bodyPr/>
          <a:lstStyle/>
          <a:p>
            <a:fld id="{EBD192D2-B51C-44BE-8DE0-96EB86E18F15}" type="slidenum">
              <a:rPr lang="en-US" altLang="en-US" smtClean="0"/>
              <a:pPr/>
              <a:t>17</a:t>
            </a:fld>
            <a:endParaRPr lang="en-US"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20" name="Chart 5" descr="Figure: Estimated coverage with selected vaccines and doses among adolescents aged 13-17 years, by survey year and ACIP recommendations - National Immunization Survey-Teen, U.S., 2006-2017"/>
          <p:cNvGraphicFramePr>
            <a:graphicFrameLocks/>
          </p:cNvGraphicFramePr>
          <p:nvPr>
            <p:extLst>
              <p:ext uri="{D42A27DB-BD31-4B8C-83A1-F6EECF244321}">
                <p14:modId xmlns:p14="http://schemas.microsoft.com/office/powerpoint/2010/main" val="3625369117"/>
              </p:ext>
            </p:extLst>
          </p:nvPr>
        </p:nvGraphicFramePr>
        <p:xfrm>
          <a:off x="106363" y="1257002"/>
          <a:ext cx="9037637" cy="4691063"/>
        </p:xfrm>
        <a:graphic>
          <a:graphicData uri="http://schemas.openxmlformats.org/presentationml/2006/ole">
            <mc:AlternateContent xmlns:mc="http://schemas.openxmlformats.org/markup-compatibility/2006">
              <mc:Choice xmlns:v="urn:schemas-microsoft-com:vml" Requires="v">
                <p:oleObj spid="_x0000_s60622" name="Chart" r:id="rId4" imgW="8763113" imgH="4686390" progId="Excel.Chart.8">
                  <p:embed/>
                </p:oleObj>
              </mc:Choice>
              <mc:Fallback>
                <p:oleObj name="Chart" r:id="rId4" imgW="8763113" imgH="4686390" progId="Excel.Chart.8">
                  <p:embed/>
                  <p:pic>
                    <p:nvPicPr>
                      <p:cNvPr id="0" name="Chart 5"/>
                      <p:cNvPicPr>
                        <a:picLocks noChangeArrowheads="1"/>
                      </p:cNvPicPr>
                      <p:nvPr/>
                    </p:nvPicPr>
                    <p:blipFill>
                      <a:blip r:embed="rId5"/>
                      <a:srcRect/>
                      <a:stretch>
                        <a:fillRect/>
                      </a:stretch>
                    </p:blipFill>
                    <p:spPr bwMode="auto">
                      <a:xfrm>
                        <a:off x="106363" y="1257002"/>
                        <a:ext cx="9037637"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18" name="Rectangle 2"/>
          <p:cNvSpPr>
            <a:spLocks noChangeArrowheads="1"/>
          </p:cNvSpPr>
          <p:nvPr/>
        </p:nvSpPr>
        <p:spPr bwMode="auto">
          <a:xfrm>
            <a:off x="228600" y="5867400"/>
            <a:ext cx="8382000" cy="923330"/>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Abbreviations: ACIP = Advisory Committee on Immunization Practices; HPV = human papillomavirus; </a:t>
            </a:r>
            <a:r>
              <a:rPr lang="en-US" altLang="en-US" sz="600" dirty="0" err="1">
                <a:solidFill>
                  <a:schemeClr val="bg1">
                    <a:lumMod val="65000"/>
                  </a:schemeClr>
                </a:solidFill>
                <a:ea typeface="ＭＳ Ｐゴシック" panose="020B0600070205080204" pitchFamily="34" charset="-128"/>
                <a:cs typeface="Calibri Light" panose="020F0302020204030204" pitchFamily="34" charset="0"/>
              </a:rPr>
              <a:t>MenACWY</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 </a:t>
            </a:r>
            <a:r>
              <a:rPr lang="en-US" altLang="en-US" sz="600" dirty="0" err="1">
                <a:solidFill>
                  <a:schemeClr val="bg1">
                    <a:lumMod val="65000"/>
                  </a:schemeClr>
                </a:solidFill>
                <a:ea typeface="ＭＳ Ｐゴシック" panose="020B0600070205080204" pitchFamily="34" charset="-128"/>
                <a:cs typeface="Calibri Light" panose="020F0302020204030204" pitchFamily="34" charset="0"/>
              </a:rPr>
              <a:t>quadrivalent</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meningococcal conjugate vaccine; </a:t>
            </a:r>
            <a:r>
              <a:rPr lang="en-US" altLang="en-US" sz="600" dirty="0" err="1">
                <a:solidFill>
                  <a:schemeClr val="bg1">
                    <a:lumMod val="65000"/>
                  </a:schemeClr>
                </a:solidFill>
                <a:ea typeface="ＭＳ Ｐゴシック" panose="020B0600070205080204" pitchFamily="34" charset="-128"/>
                <a:cs typeface="Calibri Light" panose="020F0302020204030204" pitchFamily="34" charset="0"/>
              </a:rPr>
              <a:t>Tdap</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 tetanus toxoid, reduced diphtheria toxoid, and acellular pertussis vaccine; UTD = up to date.</a:t>
            </a:r>
          </a:p>
          <a:p>
            <a:pPr eaLnBrk="1" hangingPunct="1">
              <a:spcBef>
                <a:spcPct val="0"/>
              </a:spcBef>
              <a:buFontTx/>
              <a:buNone/>
            </a:pP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≥1 dose </a:t>
            </a:r>
            <a:r>
              <a:rPr lang="en-US" altLang="en-US" sz="600" dirty="0" err="1">
                <a:solidFill>
                  <a:schemeClr val="bg1">
                    <a:lumMod val="65000"/>
                  </a:schemeClr>
                </a:solidFill>
                <a:ea typeface="ＭＳ Ｐゴシック" panose="020B0600070205080204" pitchFamily="34" charset="-128"/>
                <a:cs typeface="Calibri Light" panose="020F0302020204030204" pitchFamily="34" charset="0"/>
              </a:rPr>
              <a:t>Tdap</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at or after age 10 years; ≥1 dose </a:t>
            </a:r>
            <a:r>
              <a:rPr lang="en-US" altLang="en-US" sz="600" dirty="0" err="1">
                <a:solidFill>
                  <a:schemeClr val="bg1">
                    <a:lumMod val="65000"/>
                  </a:schemeClr>
                </a:solidFill>
                <a:ea typeface="ＭＳ Ｐゴシック" panose="020B0600070205080204" pitchFamily="34" charset="-128"/>
                <a:cs typeface="Calibri Light" panose="020F0302020204030204" pitchFamily="34" charset="0"/>
              </a:rPr>
              <a:t>MenACWY</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or meningococcal-unknown type vaccine; ≥2 doses </a:t>
            </a:r>
            <a:r>
              <a:rPr lang="en-US" altLang="en-US" sz="600" dirty="0" err="1">
                <a:solidFill>
                  <a:schemeClr val="bg1">
                    <a:lumMod val="65000"/>
                  </a:schemeClr>
                </a:solidFill>
                <a:ea typeface="ＭＳ Ｐゴシック" panose="020B0600070205080204" pitchFamily="34" charset="-128"/>
                <a:cs typeface="Calibri Light" panose="020F0302020204030204" pitchFamily="34" charset="0"/>
              </a:rPr>
              <a:t>MenACWY</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or meningococcal-unknown type vaccine, calculated only among adolescents aged 17 years at time of interview. Does not include adolescents who received their first and only dose of </a:t>
            </a:r>
            <a:r>
              <a:rPr lang="en-US" altLang="en-US" sz="600" dirty="0" err="1">
                <a:solidFill>
                  <a:schemeClr val="bg1">
                    <a:lumMod val="65000"/>
                  </a:schemeClr>
                </a:solidFill>
                <a:ea typeface="ＭＳ Ｐゴシック" panose="020B0600070205080204" pitchFamily="34" charset="-128"/>
                <a:cs typeface="Calibri Light" panose="020F0302020204030204" pitchFamily="34" charset="0"/>
              </a:rPr>
              <a:t>MenACWY</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at or after 16 years of age; HPV vaccine, nine-</a:t>
            </a:r>
            <a:r>
              <a:rPr lang="en-US" altLang="en-US" sz="600" dirty="0" err="1">
                <a:solidFill>
                  <a:schemeClr val="bg1">
                    <a:lumMod val="65000"/>
                  </a:schemeClr>
                </a:solidFill>
                <a:ea typeface="ＭＳ Ｐゴシック" panose="020B0600070205080204" pitchFamily="34" charset="-128"/>
                <a:cs typeface="Calibri Light" panose="020F0302020204030204" pitchFamily="34" charset="0"/>
              </a:rPr>
              <a:t>valent</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(9vHPV), </a:t>
            </a:r>
            <a:r>
              <a:rPr lang="en-US" altLang="en-US" sz="600" dirty="0" err="1">
                <a:solidFill>
                  <a:schemeClr val="bg1">
                    <a:lumMod val="65000"/>
                  </a:schemeClr>
                </a:solidFill>
                <a:ea typeface="ＭＳ Ｐゴシック" panose="020B0600070205080204" pitchFamily="34" charset="-128"/>
                <a:cs typeface="Calibri Light" panose="020F0302020204030204" pitchFamily="34" charset="0"/>
              </a:rPr>
              <a:t>quadrivalent</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(4vHPV), or bivalent (2vHPV). The routine ACIP recommendation for HPV vaccination was made for females in 2006 and for males in 2011. Because HPV vaccination was not recommended for males until 2011, coverage for all adolescents was not measured before that year; HPV UTD includes those with ≥3 doses and those with 2 doses when the first HPV vaccine dose was initiated before age 15 years and at least 5 months minus 4 days elapsed between the first and second dose.</a:t>
            </a:r>
          </a:p>
          <a:p>
            <a:pPr eaLnBrk="1" hangingPunct="1">
              <a:spcBef>
                <a:spcPct val="0"/>
              </a:spcBef>
              <a:buFontTx/>
              <a:buNone/>
            </a:pP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ACIP revised the recommended HPV vaccination schedule in late 2016. The recommendation changed from a 3-dose to 2-dose series with appropriate spacing between receipt of the first and second dose for immunocompetent adolescents initiating the series before the 15th birthday. Three doses are still recommended for adolescents initiating the series between the ages of 15 and 26 years. Because of the change </a:t>
            </a:r>
            <a:r>
              <a:rPr lang="en-US" altLang="en-US" sz="600" dirty="0" smtClean="0">
                <a:solidFill>
                  <a:schemeClr val="bg1">
                    <a:lumMod val="65000"/>
                  </a:schemeClr>
                </a:solidFill>
                <a:ea typeface="ＭＳ Ｐゴシック" panose="020B0600070205080204" pitchFamily="34" charset="-128"/>
                <a:cs typeface="Calibri Light" panose="020F0302020204030204" pitchFamily="34" charset="0"/>
              </a:rPr>
              <a:t>in </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recommendation, the graph includes estimates for ≥3 doses HPV from 2011 to 2015 and the HPV UTD estimate for 2016 and 2017. Because HPV vaccination was recommended for </a:t>
            </a:r>
            <a:r>
              <a:rPr lang="en-US" altLang="en-US" sz="600" dirty="0" smtClean="0">
                <a:solidFill>
                  <a:schemeClr val="bg1">
                    <a:lumMod val="65000"/>
                  </a:schemeClr>
                </a:solidFill>
                <a:ea typeface="ＭＳ Ｐゴシック" panose="020B0600070205080204" pitchFamily="34" charset="-128"/>
                <a:cs typeface="Calibri Light" panose="020F0302020204030204" pitchFamily="34" charset="0"/>
              </a:rPr>
              <a:t> boys </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in 2011, coverage for all adolescents was not measured before that year.</a:t>
            </a:r>
          </a:p>
          <a:p>
            <a:pPr eaLnBrk="1" hangingPunct="1">
              <a:spcBef>
                <a:spcPct val="0"/>
              </a:spcBef>
              <a:buFontTx/>
              <a:buNone/>
            </a:pP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 NIS-Teen implemented a revised adequate provider data definition (APD) in 2014, and retrospectively applied the revised APD definition to 2013 data. Estimates using </a:t>
            </a:r>
            <a:r>
              <a:rPr lang="en-US" altLang="en-US" sz="600" dirty="0" smtClean="0">
                <a:solidFill>
                  <a:schemeClr val="bg1">
                    <a:lumMod val="65000"/>
                  </a:schemeClr>
                </a:solidFill>
                <a:ea typeface="ＭＳ Ｐゴシック" panose="020B0600070205080204" pitchFamily="34" charset="-128"/>
                <a:cs typeface="Calibri Light" panose="020F0302020204030204" pitchFamily="34" charset="0"/>
              </a:rPr>
              <a:t>different.  </a:t>
            </a:r>
            <a:r>
              <a:rPr lang="en-US" altLang="en-US" sz="600" dirty="0">
                <a:solidFill>
                  <a:schemeClr val="bg1">
                    <a:lumMod val="65000"/>
                  </a:schemeClr>
                </a:solidFill>
                <a:ea typeface="ＭＳ Ｐゴシック" panose="020B0600070205080204" pitchFamily="34" charset="-128"/>
                <a:cs typeface="Calibri Light" panose="020F0302020204030204" pitchFamily="34" charset="0"/>
              </a:rPr>
              <a:t>APD definitions may not be directly comparable.</a:t>
            </a:r>
          </a:p>
        </p:txBody>
      </p:sp>
      <p:sp>
        <p:nvSpPr>
          <p:cNvPr id="60419" name="Title 3"/>
          <p:cNvSpPr>
            <a:spLocks noGrp="1"/>
          </p:cNvSpPr>
          <p:nvPr>
            <p:ph type="title"/>
          </p:nvPr>
        </p:nvSpPr>
        <p:spPr/>
        <p:txBody>
          <a:bodyPr/>
          <a:lstStyle/>
          <a:p>
            <a:r>
              <a:rPr lang="en-US" altLang="en-US" sz="2800" dirty="0" smtClean="0"/>
              <a:t>Adolescent Vaccination Coverage United States, 2006–2017</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sz="3600" dirty="0" smtClean="0"/>
              <a:t>Percentage of adolescents who are up to date on HPV vaccination</a:t>
            </a:r>
            <a:endParaRPr lang="en-US" sz="3600" dirty="0"/>
          </a:p>
        </p:txBody>
      </p:sp>
      <p:pic>
        <p:nvPicPr>
          <p:cNvPr id="62466" name="Picture 2" descr="Percentage of adolescents who are up to date on HPV vaccination - www.CDC.gov/hpv"/>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2152"/>
          <a:stretch/>
        </p:blipFill>
        <p:spPr>
          <a:xfrm>
            <a:off x="0" y="0"/>
            <a:ext cx="9144000" cy="6858000"/>
          </a:xfrm>
          <a:noFill/>
        </p:spPr>
      </p:pic>
      <p:sp>
        <p:nvSpPr>
          <p:cNvPr id="2" name="Slide Number Placeholder 1"/>
          <p:cNvSpPr>
            <a:spLocks noGrp="1"/>
          </p:cNvSpPr>
          <p:nvPr>
            <p:ph type="sldNum" sz="quarter" idx="12"/>
          </p:nvPr>
        </p:nvSpPr>
        <p:spPr>
          <a:xfrm>
            <a:off x="8686800" y="6356350"/>
            <a:ext cx="457200" cy="365125"/>
          </a:xfrm>
        </p:spPr>
        <p:txBody>
          <a:bodyPr/>
          <a:lstStyle/>
          <a:p>
            <a:pPr>
              <a:defRPr/>
            </a:pPr>
            <a:fld id="{EBD192D2-B51C-44BE-8DE0-96EB86E18F15}" type="slidenum">
              <a:rPr lang="en-US" altLang="en-US" smtClean="0"/>
              <a:pPr>
                <a:defRPr/>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our speaker!</a:t>
            </a:r>
            <a:endParaRPr lang="en-US" dirty="0"/>
          </a:p>
        </p:txBody>
      </p:sp>
      <p:sp>
        <p:nvSpPr>
          <p:cNvPr id="3" name="Content Placeholder 2"/>
          <p:cNvSpPr>
            <a:spLocks noGrp="1"/>
          </p:cNvSpPr>
          <p:nvPr>
            <p:ph idx="1"/>
          </p:nvPr>
        </p:nvSpPr>
        <p:spPr>
          <a:xfrm>
            <a:off x="3657600" y="2666999"/>
            <a:ext cx="5257800" cy="2743201"/>
          </a:xfrm>
        </p:spPr>
        <p:txBody>
          <a:bodyPr/>
          <a:lstStyle/>
          <a:p>
            <a:pPr marL="0" indent="0">
              <a:buNone/>
            </a:pPr>
            <a:r>
              <a:rPr lang="en-US" altLang="en-US" sz="2400" b="1" dirty="0" smtClean="0"/>
              <a:t>Cynthia Rand, MD, MPH</a:t>
            </a:r>
          </a:p>
          <a:p>
            <a:pPr marL="0" indent="0">
              <a:buNone/>
            </a:pPr>
            <a:r>
              <a:rPr lang="en-US" altLang="en-US" sz="2400" dirty="0" smtClean="0"/>
              <a:t>Associate Professor, Pediatrics</a:t>
            </a:r>
          </a:p>
          <a:p>
            <a:pPr marL="0" indent="0">
              <a:buNone/>
            </a:pPr>
            <a:r>
              <a:rPr lang="en-US" altLang="en-US" sz="2400" dirty="0" smtClean="0"/>
              <a:t>University of Rochester Medical Center</a:t>
            </a:r>
          </a:p>
          <a:p>
            <a:pPr marL="0" indent="0">
              <a:buNone/>
            </a:pPr>
            <a:r>
              <a:rPr lang="en-US" altLang="en-US" sz="2400" dirty="0" smtClean="0">
                <a:hlinkClick r:id="rId3"/>
              </a:rPr>
              <a:t>Cynthia_Rand@urmc.rochester.edu</a:t>
            </a:r>
            <a:r>
              <a:rPr lang="en-US" altLang="en-US" sz="2400" dirty="0" smtClean="0"/>
              <a:t> </a:t>
            </a:r>
          </a:p>
          <a:p>
            <a:pPr marL="0" indent="0">
              <a:buNone/>
            </a:pPr>
            <a:endParaRPr lang="en-US" sz="2400" dirty="0"/>
          </a:p>
          <a:p>
            <a:pPr marL="0" indent="0">
              <a:buNone/>
            </a:pPr>
            <a:r>
              <a:rPr lang="en-US" sz="2400" i="1" dirty="0" smtClean="0"/>
              <a:t>Disclosures: None</a:t>
            </a:r>
            <a:endParaRPr lang="en-US" sz="2400" i="1" dirty="0"/>
          </a:p>
        </p:txBody>
      </p:sp>
      <p:pic>
        <p:nvPicPr>
          <p:cNvPr id="4" name="Picture 3" descr="Cynthia Ra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600200"/>
            <a:ext cx="2794000" cy="4191000"/>
          </a:xfrm>
          <a:prstGeom prst="rect">
            <a:avLst/>
          </a:prstGeom>
        </p:spPr>
      </p:pic>
    </p:spTree>
    <p:extLst>
      <p:ext uri="{BB962C8B-B14F-4D97-AF65-F5344CB8AC3E}">
        <p14:creationId xmlns:p14="http://schemas.microsoft.com/office/powerpoint/2010/main" val="1568820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143001" y="3048000"/>
            <a:ext cx="5907088" cy="1362075"/>
          </a:xfrm>
        </p:spPr>
        <p:txBody>
          <a:bodyPr/>
          <a:lstStyle/>
          <a:p>
            <a:pPr>
              <a:spcBef>
                <a:spcPts val="2400"/>
              </a:spcBef>
              <a:defRPr/>
            </a:pPr>
            <a:r>
              <a:rPr lang="en-US" altLang="en-US" dirty="0">
                <a:solidFill>
                  <a:schemeClr val="accent6"/>
                </a:solidFill>
                <a:ea typeface="ＭＳ Ｐゴシック" panose="020B0600070205080204" pitchFamily="34" charset="-128"/>
              </a:rPr>
              <a:t>OBJECTIVE </a:t>
            </a:r>
            <a:r>
              <a:rPr lang="en-US" altLang="en-US" dirty="0" smtClean="0">
                <a:solidFill>
                  <a:schemeClr val="accent6"/>
                </a:solidFill>
                <a:ea typeface="ＭＳ Ｐゴシック" panose="020B0600070205080204" pitchFamily="34" charset="-128"/>
              </a:rPr>
              <a:t>3</a:t>
            </a:r>
            <a:r>
              <a:rPr lang="en-US" altLang="en-US" dirty="0" smtClean="0">
                <a:solidFill>
                  <a:schemeClr val="accent4"/>
                </a:solidFill>
                <a:ea typeface="ＭＳ Ｐゴシック" panose="020B0600070205080204" pitchFamily="34" charset="-128"/>
              </a:rPr>
              <a:t/>
            </a:r>
            <a:br>
              <a:rPr lang="en-US" altLang="en-US" dirty="0" smtClean="0">
                <a:solidFill>
                  <a:schemeClr val="accent4"/>
                </a:solidFill>
                <a:ea typeface="ＭＳ Ｐゴシック" panose="020B0600070205080204" pitchFamily="34" charset="-128"/>
              </a:rPr>
            </a:br>
            <a:r>
              <a:rPr lang="en-US" altLang="en-US" dirty="0" smtClean="0">
                <a:solidFill>
                  <a:schemeClr val="accent4"/>
                </a:solidFill>
                <a:ea typeface="ＭＳ Ｐゴシック" panose="020B0600070205080204" pitchFamily="34" charset="-128"/>
              </a:rPr>
              <a:t>HPV </a:t>
            </a:r>
            <a:r>
              <a:rPr lang="en-US" altLang="en-US" dirty="0">
                <a:solidFill>
                  <a:schemeClr val="accent4"/>
                </a:solidFill>
                <a:ea typeface="ＭＳ Ｐゴシック" panose="020B0600070205080204" pitchFamily="34" charset="-128"/>
              </a:rPr>
              <a:t>vaccine guidelines, insurance coverage, </a:t>
            </a:r>
            <a:r>
              <a:rPr lang="en-US" altLang="en-US" dirty="0" smtClean="0">
                <a:solidFill>
                  <a:schemeClr val="accent4"/>
                </a:solidFill>
                <a:ea typeface="ＭＳ Ｐゴシック" panose="020B0600070205080204" pitchFamily="34" charset="-128"/>
              </a:rPr>
              <a:t>effectiveness, </a:t>
            </a:r>
            <a:r>
              <a:rPr lang="en-US" altLang="en-US" dirty="0">
                <a:solidFill>
                  <a:schemeClr val="accent4"/>
                </a:solidFill>
                <a:ea typeface="ＭＳ Ｐゴシック" panose="020B0600070205080204" pitchFamily="34" charset="-128"/>
              </a:rPr>
              <a:t>and safety</a:t>
            </a:r>
          </a:p>
        </p:txBody>
      </p:sp>
      <p:sp>
        <p:nvSpPr>
          <p:cNvPr id="2" name="Slide Number Placeholder 1"/>
          <p:cNvSpPr>
            <a:spLocks noGrp="1"/>
          </p:cNvSpPr>
          <p:nvPr>
            <p:ph type="sldNum" sz="quarter" idx="4"/>
          </p:nvPr>
        </p:nvSpPr>
        <p:spPr/>
        <p:txBody>
          <a:bodyPr/>
          <a:lstStyle/>
          <a:p>
            <a:pPr>
              <a:defRPr/>
            </a:pPr>
            <a:fld id="{EBD192D2-B51C-44BE-8DE0-96EB86E18F15}" type="slidenum">
              <a:rPr lang="en-US" altLang="en-US" smtClean="0"/>
              <a:pPr>
                <a:defRPr/>
              </a:pPr>
              <a:t>20</a:t>
            </a:fld>
            <a:endParaRPr lang="en-US" altLang="en-US"/>
          </a:p>
        </p:txBody>
      </p:sp>
    </p:spTree>
    <p:extLst>
      <p:ext uri="{BB962C8B-B14F-4D97-AF65-F5344CB8AC3E}">
        <p14:creationId xmlns:p14="http://schemas.microsoft.com/office/powerpoint/2010/main" val="2689997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smtClean="0"/>
              <a:t>Dosing Schedules</a:t>
            </a:r>
          </a:p>
        </p:txBody>
      </p:sp>
      <p:sp>
        <p:nvSpPr>
          <p:cNvPr id="66563" name="Text Placeholder 3"/>
          <p:cNvSpPr>
            <a:spLocks noGrp="1"/>
          </p:cNvSpPr>
          <p:nvPr>
            <p:ph type="body" idx="1"/>
          </p:nvPr>
        </p:nvSpPr>
        <p:spPr>
          <a:xfrm>
            <a:off x="457199" y="1535113"/>
            <a:ext cx="4187825" cy="639762"/>
          </a:xfrm>
        </p:spPr>
        <p:txBody>
          <a:bodyPr/>
          <a:lstStyle/>
          <a:p>
            <a:r>
              <a:rPr lang="en-US" altLang="en-US" dirty="0" smtClean="0">
                <a:solidFill>
                  <a:schemeClr val="accent5"/>
                </a:solidFill>
              </a:rPr>
              <a:t>Starting the vaccine series at ages 9–14 (ideally before age 13)</a:t>
            </a:r>
          </a:p>
        </p:txBody>
      </p:sp>
      <p:sp>
        <p:nvSpPr>
          <p:cNvPr id="66564" name="Text Placeholder 2"/>
          <p:cNvSpPr>
            <a:spLocks noGrp="1"/>
          </p:cNvSpPr>
          <p:nvPr>
            <p:ph sz="half" idx="2"/>
          </p:nvPr>
        </p:nvSpPr>
        <p:spPr>
          <a:xfrm>
            <a:off x="457200" y="2292351"/>
            <a:ext cx="4040188" cy="3833812"/>
          </a:xfrm>
        </p:spPr>
        <p:txBody>
          <a:bodyPr/>
          <a:lstStyle/>
          <a:p>
            <a:pPr marL="342900" lvl="1" indent="-342900">
              <a:buFont typeface="Arial" panose="020B0604020202020204" pitchFamily="34" charset="0"/>
              <a:buChar char="•"/>
            </a:pPr>
            <a:r>
              <a:rPr lang="en-US" altLang="en-US" sz="2400" dirty="0">
                <a:solidFill>
                  <a:schemeClr val="tx2"/>
                </a:solidFill>
              </a:rPr>
              <a:t>Recommended schedule is </a:t>
            </a:r>
            <a:endParaRPr lang="en-US" altLang="en-US" sz="2400" dirty="0" smtClean="0">
              <a:solidFill>
                <a:schemeClr val="tx2"/>
              </a:solidFill>
            </a:endParaRPr>
          </a:p>
          <a:p>
            <a:pPr marL="0" lvl="1" indent="0">
              <a:buNone/>
            </a:pPr>
            <a:r>
              <a:rPr lang="en-US" altLang="en-US" sz="2400" dirty="0">
                <a:solidFill>
                  <a:schemeClr val="tx2"/>
                </a:solidFill>
              </a:rPr>
              <a:t> </a:t>
            </a:r>
            <a:r>
              <a:rPr lang="en-US" altLang="en-US" sz="2400" dirty="0" smtClean="0">
                <a:solidFill>
                  <a:schemeClr val="tx2"/>
                </a:solidFill>
              </a:rPr>
              <a:t>    </a:t>
            </a:r>
            <a:r>
              <a:rPr lang="en-US" altLang="en-US" sz="2400" u="sng" dirty="0" smtClean="0">
                <a:solidFill>
                  <a:schemeClr val="tx2"/>
                </a:solidFill>
              </a:rPr>
              <a:t>2 </a:t>
            </a:r>
            <a:r>
              <a:rPr lang="en-US" altLang="en-US" sz="2400" u="sng" dirty="0">
                <a:solidFill>
                  <a:schemeClr val="tx2"/>
                </a:solidFill>
              </a:rPr>
              <a:t>doses</a:t>
            </a:r>
            <a:r>
              <a:rPr lang="en-US" altLang="en-US" sz="2400" i="1" dirty="0">
                <a:solidFill>
                  <a:schemeClr val="tx2"/>
                </a:solidFill>
              </a:rPr>
              <a:t> </a:t>
            </a:r>
            <a:r>
              <a:rPr lang="en-US" altLang="en-US" sz="2400" dirty="0">
                <a:solidFill>
                  <a:schemeClr val="tx2"/>
                </a:solidFill>
              </a:rPr>
              <a:t>of HPV vaccine</a:t>
            </a:r>
          </a:p>
          <a:p>
            <a:pPr lvl="1"/>
            <a:r>
              <a:rPr lang="en-US" altLang="en-US" dirty="0" smtClean="0"/>
              <a:t>Second dose should be administered 6–12 months after the first dose </a:t>
            </a:r>
          </a:p>
          <a:p>
            <a:pPr lvl="1"/>
            <a:r>
              <a:rPr lang="en-US" altLang="en-US" dirty="0" smtClean="0"/>
              <a:t>Minimum interval between doses is 5 months</a:t>
            </a:r>
          </a:p>
          <a:p>
            <a:endParaRPr lang="en-US" altLang="en-US" dirty="0" smtClean="0"/>
          </a:p>
        </p:txBody>
      </p:sp>
      <p:sp>
        <p:nvSpPr>
          <p:cNvPr id="86020" name="Text Placeholder 7"/>
          <p:cNvSpPr>
            <a:spLocks noGrp="1"/>
          </p:cNvSpPr>
          <p:nvPr>
            <p:ph type="body" sz="quarter" idx="3"/>
          </p:nvPr>
        </p:nvSpPr>
        <p:spPr/>
        <p:txBody>
          <a:bodyPr/>
          <a:lstStyle/>
          <a:p>
            <a:r>
              <a:rPr lang="en-US" altLang="en-US" dirty="0" smtClean="0">
                <a:solidFill>
                  <a:schemeClr val="accent5"/>
                </a:solidFill>
              </a:rPr>
              <a:t>Starting the vaccine series at age 15–26</a:t>
            </a:r>
          </a:p>
        </p:txBody>
      </p:sp>
      <p:sp>
        <p:nvSpPr>
          <p:cNvPr id="66566" name="Content Placeholder 8"/>
          <p:cNvSpPr>
            <a:spLocks noGrp="1"/>
          </p:cNvSpPr>
          <p:nvPr>
            <p:ph sz="quarter" idx="4"/>
          </p:nvPr>
        </p:nvSpPr>
        <p:spPr/>
        <p:txBody>
          <a:bodyPr/>
          <a:lstStyle/>
          <a:p>
            <a:r>
              <a:rPr lang="en-US" altLang="en-US" dirty="0" smtClean="0"/>
              <a:t>Recommended schedule is </a:t>
            </a:r>
            <a:br>
              <a:rPr lang="en-US" altLang="en-US" dirty="0" smtClean="0"/>
            </a:br>
            <a:r>
              <a:rPr lang="en-US" altLang="en-US" u="sng" dirty="0" smtClean="0"/>
              <a:t>3 doses</a:t>
            </a:r>
            <a:r>
              <a:rPr lang="en-US" altLang="en-US" dirty="0" smtClean="0"/>
              <a:t> of HPV vaccine</a:t>
            </a:r>
          </a:p>
          <a:p>
            <a:pPr lvl="1"/>
            <a:r>
              <a:rPr lang="en-US" altLang="en-US" dirty="0" smtClean="0"/>
              <a:t>Second dose should be administered 1–2 months after the first dose, and the third dose should be administered 6 months after the first dose </a:t>
            </a:r>
          </a:p>
          <a:p>
            <a:pPr lvl="1"/>
            <a:r>
              <a:rPr lang="en-US" altLang="en-US" dirty="0" smtClean="0"/>
              <a:t>Minimum interval between dose 1 and dose 3 in a 3-dose schedule is 5 months </a:t>
            </a:r>
          </a:p>
          <a:p>
            <a:endParaRPr lang="en-US" altLang="en-US" dirty="0" smtClean="0"/>
          </a:p>
        </p:txBody>
      </p:sp>
      <p:sp>
        <p:nvSpPr>
          <p:cNvPr id="66569" name="TextBox 10"/>
          <p:cNvSpPr txBox="1">
            <a:spLocks noChangeArrowheads="1"/>
          </p:cNvSpPr>
          <p:nvPr/>
        </p:nvSpPr>
        <p:spPr bwMode="auto">
          <a:xfrm>
            <a:off x="152400" y="6400800"/>
            <a:ext cx="5410200" cy="26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marL="342900" indent="-342900">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lnSpc>
                <a:spcPct val="80000"/>
              </a:lnSpc>
              <a:spcBef>
                <a:spcPct val="25000"/>
              </a:spcBef>
              <a:buClr>
                <a:srgbClr val="4397C7"/>
              </a:buClr>
              <a:buSzPct val="90000"/>
              <a:buFontTx/>
              <a:buNone/>
            </a:pPr>
            <a:r>
              <a:rPr lang="en-US" altLang="en-US" sz="1400" dirty="0" smtClean="0">
                <a:solidFill>
                  <a:schemeClr val="accent2">
                    <a:lumMod val="50000"/>
                  </a:schemeClr>
                </a:solidFill>
                <a:ea typeface="ＭＳ Ｐゴシック" panose="020B0600070205080204" pitchFamily="34" charset="-128"/>
                <a:cs typeface="Calibri Light" panose="020F0302020204030204" pitchFamily="34" charset="0"/>
              </a:rPr>
              <a:t>Source: </a:t>
            </a:r>
            <a:r>
              <a:rPr lang="en-US" altLang="en-US" sz="1400" dirty="0" err="1" smtClean="0">
                <a:solidFill>
                  <a:schemeClr val="accent2">
                    <a:lumMod val="50000"/>
                  </a:schemeClr>
                </a:solidFill>
                <a:ea typeface="ＭＳ Ｐゴシック" panose="020B0600070205080204" pitchFamily="34" charset="-128"/>
                <a:cs typeface="Calibri Light" panose="020F0302020204030204" pitchFamily="34" charset="0"/>
              </a:rPr>
              <a:t>Meites</a:t>
            </a:r>
            <a:r>
              <a:rPr lang="en-US" altLang="en-US" sz="1400" dirty="0" smtClean="0">
                <a:solidFill>
                  <a:schemeClr val="accent2">
                    <a:lumMod val="50000"/>
                  </a:schemeClr>
                </a:solidFill>
                <a:ea typeface="ＭＳ Ｐゴシック" panose="020B0600070205080204" pitchFamily="34" charset="-128"/>
                <a:cs typeface="Calibri Light" panose="020F0302020204030204" pitchFamily="34" charset="0"/>
              </a:rPr>
              <a:t> </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et al. </a:t>
            </a:r>
            <a:r>
              <a:rPr lang="en-US" altLang="en-US" sz="1400" i="1" dirty="0">
                <a:solidFill>
                  <a:schemeClr val="accent2">
                    <a:lumMod val="50000"/>
                  </a:schemeClr>
                </a:solidFill>
                <a:ea typeface="ＭＳ Ｐゴシック" panose="020B0600070205080204" pitchFamily="34" charset="-128"/>
                <a:cs typeface="Calibri Light" panose="020F0302020204030204" pitchFamily="34" charset="0"/>
              </a:rPr>
              <a:t>MMWR. </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2016.</a:t>
            </a:r>
          </a:p>
        </p:txBody>
      </p:sp>
      <p:sp>
        <p:nvSpPr>
          <p:cNvPr id="12" name="Slide Number Placeholder 11"/>
          <p:cNvSpPr>
            <a:spLocks noGrp="1"/>
          </p:cNvSpPr>
          <p:nvPr>
            <p:ph type="sldNum" sz="quarter" idx="12"/>
          </p:nvPr>
        </p:nvSpPr>
        <p:spPr/>
        <p:txBody>
          <a:bodyPr/>
          <a:lstStyle/>
          <a:p>
            <a:pPr>
              <a:defRPr/>
            </a:pPr>
            <a:fld id="{EBD192D2-B51C-44BE-8DE0-96EB86E18F15}" type="slidenum">
              <a:rPr lang="en-US" altLang="en-US" smtClean="0"/>
              <a:pPr>
                <a:defRPr/>
              </a:pPr>
              <a:t>21</a:t>
            </a:fld>
            <a:endParaRPr lang="en-US"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 Up </a:t>
            </a:r>
            <a:endParaRPr lang="en-US" dirty="0"/>
          </a:p>
        </p:txBody>
      </p:sp>
      <p:sp>
        <p:nvSpPr>
          <p:cNvPr id="7" name="Content Placeholder 6"/>
          <p:cNvSpPr>
            <a:spLocks noGrp="1"/>
          </p:cNvSpPr>
          <p:nvPr>
            <p:ph idx="1"/>
          </p:nvPr>
        </p:nvSpPr>
        <p:spPr/>
        <p:txBody>
          <a:bodyPr/>
          <a:lstStyle/>
          <a:p>
            <a:r>
              <a:rPr lang="en-US" dirty="0" smtClean="0"/>
              <a:t>Catch-up vaccination is recommended for all persons through age 26 years.</a:t>
            </a:r>
          </a:p>
          <a:p>
            <a:r>
              <a:rPr lang="en-US" altLang="en-US" dirty="0" smtClean="0"/>
              <a:t>Nine-</a:t>
            </a:r>
            <a:r>
              <a:rPr lang="en-US" altLang="en-US" dirty="0" err="1" smtClean="0"/>
              <a:t>valent</a:t>
            </a:r>
            <a:r>
              <a:rPr lang="en-US" altLang="en-US" dirty="0" smtClean="0"/>
              <a:t> HPV vaccine may be used to continue or complete a vaccination series started with </a:t>
            </a:r>
            <a:r>
              <a:rPr lang="en-US" altLang="en-US" dirty="0" err="1" smtClean="0"/>
              <a:t>quadrivalent</a:t>
            </a:r>
            <a:r>
              <a:rPr lang="en-US" altLang="en-US" dirty="0" smtClean="0"/>
              <a:t> or bivalent HPV vaccine. </a:t>
            </a:r>
            <a:endParaRPr lang="en-US" dirty="0" smtClean="0"/>
          </a:p>
          <a:p>
            <a:r>
              <a:rPr lang="en-US" dirty="0" smtClean="0"/>
              <a:t>If completed valid vaccination series with any HPV vaccine, no additional doses needed.</a:t>
            </a:r>
          </a:p>
        </p:txBody>
      </p:sp>
      <p:sp>
        <p:nvSpPr>
          <p:cNvPr id="4" name="TextBox 10"/>
          <p:cNvSpPr txBox="1">
            <a:spLocks noChangeArrowheads="1"/>
          </p:cNvSpPr>
          <p:nvPr/>
        </p:nvSpPr>
        <p:spPr bwMode="auto">
          <a:xfrm>
            <a:off x="152400" y="6400800"/>
            <a:ext cx="5410200" cy="26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marL="342900" indent="-342900">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lnSpc>
                <a:spcPct val="80000"/>
              </a:lnSpc>
              <a:spcBef>
                <a:spcPct val="25000"/>
              </a:spcBef>
              <a:buClr>
                <a:srgbClr val="4397C7"/>
              </a:buClr>
              <a:buSzPct val="90000"/>
              <a:buFontTx/>
              <a:buNone/>
            </a:pPr>
            <a:r>
              <a:rPr lang="en-US" altLang="en-US" sz="1400" dirty="0" smtClean="0">
                <a:solidFill>
                  <a:schemeClr val="accent2">
                    <a:lumMod val="50000"/>
                  </a:schemeClr>
                </a:solidFill>
                <a:ea typeface="ＭＳ Ｐゴシック" panose="020B0600070205080204" pitchFamily="34" charset="-128"/>
                <a:cs typeface="Calibri Light" panose="020F0302020204030204" pitchFamily="34" charset="0"/>
              </a:rPr>
              <a:t>Source: </a:t>
            </a:r>
            <a:r>
              <a:rPr lang="en-US" altLang="en-US" sz="1400" dirty="0" err="1" smtClean="0">
                <a:solidFill>
                  <a:schemeClr val="accent2">
                    <a:lumMod val="50000"/>
                  </a:schemeClr>
                </a:solidFill>
                <a:ea typeface="ＭＳ Ｐゴシック" panose="020B0600070205080204" pitchFamily="34" charset="-128"/>
                <a:cs typeface="Calibri Light" panose="020F0302020204030204" pitchFamily="34" charset="0"/>
              </a:rPr>
              <a:t>Meites</a:t>
            </a:r>
            <a:r>
              <a:rPr lang="en-US" altLang="en-US" sz="1400" dirty="0" smtClean="0">
                <a:solidFill>
                  <a:schemeClr val="accent2">
                    <a:lumMod val="50000"/>
                  </a:schemeClr>
                </a:solidFill>
                <a:ea typeface="ＭＳ Ｐゴシック" panose="020B0600070205080204" pitchFamily="34" charset="-128"/>
                <a:cs typeface="Calibri Light" panose="020F0302020204030204" pitchFamily="34" charset="0"/>
              </a:rPr>
              <a:t> </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et al. </a:t>
            </a:r>
            <a:r>
              <a:rPr lang="en-US" altLang="en-US" sz="1400" i="1" dirty="0">
                <a:solidFill>
                  <a:schemeClr val="accent2">
                    <a:lumMod val="50000"/>
                  </a:schemeClr>
                </a:solidFill>
                <a:ea typeface="ＭＳ Ｐゴシック" panose="020B0600070205080204" pitchFamily="34" charset="-128"/>
                <a:cs typeface="Calibri Light" panose="020F0302020204030204" pitchFamily="34" charset="0"/>
              </a:rPr>
              <a:t>MMWR. </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2016.</a:t>
            </a:r>
          </a:p>
        </p:txBody>
      </p:sp>
    </p:spTree>
    <p:extLst>
      <p:ext uri="{BB962C8B-B14F-4D97-AF65-F5344CB8AC3E}">
        <p14:creationId xmlns:p14="http://schemas.microsoft.com/office/powerpoint/2010/main" val="715055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a:xfrm>
            <a:off x="457200" y="274638"/>
            <a:ext cx="7391400" cy="1143000"/>
          </a:xfrm>
        </p:spPr>
        <p:txBody>
          <a:bodyPr/>
          <a:lstStyle/>
          <a:p>
            <a:r>
              <a:rPr lang="en-US" altLang="en-US" sz="2400" dirty="0"/>
              <a:t>9vHPV 2-Dose Immunogenicity Trial </a:t>
            </a:r>
            <a:br>
              <a:rPr lang="en-US" altLang="en-US" sz="2400" dirty="0"/>
            </a:br>
            <a:r>
              <a:rPr lang="en-US" altLang="en-US" sz="2400" dirty="0"/>
              <a:t>Non-inferior geometric mean antibody titers (GMT) 2-dose girls/boys age 9–14 yrs. vs. 3-dose women age 16–26 yrs.</a:t>
            </a:r>
            <a:endParaRPr lang="en-US" altLang="en-US" sz="2400" dirty="0" smtClean="0"/>
          </a:p>
        </p:txBody>
      </p:sp>
      <p:pic>
        <p:nvPicPr>
          <p:cNvPr id="4" name="Content Placeholder 3" descr="9vHPV 2-Dose Immunogenicity Trial &#10;Non-inferior geometric mean antibody titers (GMT) 2-dose girls/boys age 9–14 yrs. vs. 3-dose women age 16–26 y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59464"/>
            <a:ext cx="8229600" cy="4407434"/>
          </a:xfrm>
        </p:spPr>
      </p:pic>
      <p:sp>
        <p:nvSpPr>
          <p:cNvPr id="3" name="Slide Number Placeholder 2"/>
          <p:cNvSpPr>
            <a:spLocks noGrp="1"/>
          </p:cNvSpPr>
          <p:nvPr>
            <p:ph type="sldNum" sz="quarter" idx="4"/>
          </p:nvPr>
        </p:nvSpPr>
        <p:spPr/>
        <p:txBody>
          <a:bodyPr/>
          <a:lstStyle/>
          <a:p>
            <a:pPr>
              <a:defRPr/>
            </a:pPr>
            <a:fld id="{EBD192D2-B51C-44BE-8DE0-96EB86E18F15}" type="slidenum">
              <a:rPr lang="en-US" altLang="en-US" smtClean="0"/>
              <a:pPr>
                <a:defRPr/>
              </a:pPr>
              <a:t>23</a:t>
            </a:fld>
            <a:endParaRPr lang="en-US" altLang="en-US" dirty="0"/>
          </a:p>
        </p:txBody>
      </p:sp>
      <p:sp>
        <p:nvSpPr>
          <p:cNvPr id="68613" name="Rectangle 2"/>
          <p:cNvSpPr>
            <a:spLocks noChangeArrowheads="1"/>
          </p:cNvSpPr>
          <p:nvPr/>
        </p:nvSpPr>
        <p:spPr bwMode="auto">
          <a:xfrm>
            <a:off x="137228" y="6334780"/>
            <a:ext cx="759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200" dirty="0" smtClean="0">
                <a:solidFill>
                  <a:schemeClr val="accent2">
                    <a:lumMod val="50000"/>
                  </a:schemeClr>
                </a:solidFill>
                <a:ea typeface="ＭＳ Ｐゴシック" panose="020B0600070205080204" pitchFamily="34" charset="-128"/>
                <a:cs typeface="Calibri Light" panose="020F0302020204030204" pitchFamily="34" charset="0"/>
              </a:rPr>
              <a:t>Source: Luxembourg</a:t>
            </a:r>
            <a:r>
              <a:rPr lang="en-US" altLang="en-US" sz="1200" dirty="0">
                <a:solidFill>
                  <a:schemeClr val="accent2">
                    <a:lumMod val="50000"/>
                  </a:schemeClr>
                </a:solidFill>
                <a:ea typeface="ＭＳ Ｐゴシック" panose="020B0600070205080204" pitchFamily="34" charset="-128"/>
                <a:cs typeface="Calibri Light" panose="020F0302020204030204" pitchFamily="34" charset="0"/>
              </a:rPr>
              <a:t>, presented at February 2016 </a:t>
            </a:r>
            <a:r>
              <a:rPr lang="en-US" altLang="en-US" sz="1200" dirty="0" smtClean="0">
                <a:solidFill>
                  <a:schemeClr val="accent2">
                    <a:lumMod val="50000"/>
                  </a:schemeClr>
                </a:solidFill>
                <a:ea typeface="ＭＳ Ｐゴシック" panose="020B0600070205080204" pitchFamily="34" charset="-128"/>
                <a:cs typeface="Calibri Light" panose="020F0302020204030204" pitchFamily="34" charset="0"/>
              </a:rPr>
              <a:t>ACIP. Data </a:t>
            </a:r>
            <a:r>
              <a:rPr lang="en-US" altLang="en-US" sz="1200" dirty="0">
                <a:solidFill>
                  <a:schemeClr val="accent2">
                    <a:lumMod val="50000"/>
                  </a:schemeClr>
                </a:solidFill>
                <a:ea typeface="ＭＳ Ｐゴシック" panose="020B0600070205080204" pitchFamily="34" charset="-128"/>
                <a:cs typeface="Calibri Light" panose="020F0302020204030204" pitchFamily="34" charset="0"/>
              </a:rPr>
              <a:t>from 1 month after the last dose</a:t>
            </a:r>
          </a:p>
          <a:p>
            <a:pPr eaLnBrk="1" hangingPunct="1">
              <a:spcBef>
                <a:spcPct val="0"/>
              </a:spcBef>
              <a:buFontTx/>
              <a:buNone/>
            </a:pPr>
            <a:r>
              <a:rPr lang="en-US" altLang="en-US" sz="1200" dirty="0">
                <a:solidFill>
                  <a:schemeClr val="accent2">
                    <a:lumMod val="50000"/>
                  </a:schemeClr>
                </a:solidFill>
                <a:ea typeface="ＭＳ Ｐゴシック" panose="020B0600070205080204" pitchFamily="34" charset="-128"/>
                <a:cs typeface="Calibri Light" panose="020F0302020204030204" pitchFamily="34" charset="0"/>
              </a:rPr>
              <a:t>http://www.fda.gov/downloads/BiologicsBloodVaccines/Vaccines/ApprovedProducts/UCM426457.pdf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Vaccinating Adults, Ages 27–45</a:t>
            </a:r>
            <a:endParaRPr lang="en-US" dirty="0"/>
          </a:p>
        </p:txBody>
      </p:sp>
      <p:sp>
        <p:nvSpPr>
          <p:cNvPr id="3" name="Content Placeholder 2"/>
          <p:cNvSpPr>
            <a:spLocks noGrp="1"/>
          </p:cNvSpPr>
          <p:nvPr>
            <p:ph idx="1"/>
          </p:nvPr>
        </p:nvSpPr>
        <p:spPr/>
        <p:txBody>
          <a:bodyPr/>
          <a:lstStyle/>
          <a:p>
            <a:r>
              <a:rPr lang="en-US" sz="2800" dirty="0" smtClean="0"/>
              <a:t>Vaccination is not recommended for everyone older than age 26 years </a:t>
            </a:r>
          </a:p>
          <a:p>
            <a:r>
              <a:rPr lang="en-US" sz="2800" dirty="0" smtClean="0"/>
              <a:t>Some adults ages 27–45 years may decide to get the HPV vaccine based on discussion with their clinicians</a:t>
            </a:r>
          </a:p>
          <a:p>
            <a:r>
              <a:rPr lang="en-US" sz="2800" dirty="0" smtClean="0"/>
              <a:t>HPV vaccination of people in this age range provides less benefit, as more have been already exposed to HPV</a:t>
            </a:r>
          </a:p>
          <a:p>
            <a:r>
              <a:rPr lang="en-US" sz="2800" dirty="0" smtClean="0"/>
              <a:t>Shared clinical decision making is recommended</a:t>
            </a:r>
          </a:p>
        </p:txBody>
      </p:sp>
      <p:sp>
        <p:nvSpPr>
          <p:cNvPr id="4" name="Rectangle 3"/>
          <p:cNvSpPr/>
          <p:nvPr/>
        </p:nvSpPr>
        <p:spPr>
          <a:xfrm>
            <a:off x="228600" y="5939393"/>
            <a:ext cx="6134100" cy="738664"/>
          </a:xfrm>
          <a:prstGeom prst="rect">
            <a:avLst/>
          </a:prstGeom>
        </p:spPr>
        <p:txBody>
          <a:bodyPr wrap="square">
            <a:spAutoFit/>
          </a:bodyPr>
          <a:lstStyle/>
          <a:p>
            <a:pPr marL="0" indent="0">
              <a:buFont typeface="Arial" panose="020B0604020202020204" pitchFamily="34" charset="0"/>
              <a:buNone/>
              <a:defRPr/>
            </a:pPr>
            <a:r>
              <a:rPr lang="en-US" sz="1400" dirty="0">
                <a:solidFill>
                  <a:schemeClr val="accent2">
                    <a:lumMod val="50000"/>
                  </a:schemeClr>
                </a:solidFill>
                <a:latin typeface="Calibri Light" panose="020F0302020204030204" pitchFamily="34" charset="0"/>
                <a:cs typeface="Calibri Light" panose="020F0302020204030204" pitchFamily="34" charset="0"/>
              </a:rPr>
              <a:t>Source: Human Papillomavirus Vaccination for Adults: Updated Recommendations of the Advisory Committee on Immunization Practices, CDC MMWR, August 16, 2019, 68(32);698–702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Questions</a:t>
            </a:r>
            <a:br>
              <a:rPr lang="en-US" dirty="0" smtClean="0"/>
            </a:br>
            <a:r>
              <a:rPr lang="en-US" dirty="0" smtClean="0"/>
              <a:t>Ages 27–45</a:t>
            </a:r>
            <a:endParaRPr lang="en-US" dirty="0"/>
          </a:p>
        </p:txBody>
      </p:sp>
      <p:sp>
        <p:nvSpPr>
          <p:cNvPr id="3" name="Content Placeholder 2"/>
          <p:cNvSpPr>
            <a:spLocks noGrp="1"/>
          </p:cNvSpPr>
          <p:nvPr>
            <p:ph idx="1"/>
          </p:nvPr>
        </p:nvSpPr>
        <p:spPr/>
        <p:txBody>
          <a:bodyPr/>
          <a:lstStyle/>
          <a:p>
            <a:r>
              <a:rPr lang="en-US" dirty="0"/>
              <a:t>Most sexually active adults have already been exposed to </a:t>
            </a:r>
            <a:r>
              <a:rPr lang="en-US" dirty="0" smtClean="0"/>
              <a:t>HPV</a:t>
            </a:r>
          </a:p>
          <a:p>
            <a:r>
              <a:rPr lang="en-US" dirty="0"/>
              <a:t>H</a:t>
            </a:r>
            <a:r>
              <a:rPr lang="en-US" dirty="0" smtClean="0"/>
              <a:t>aving </a:t>
            </a:r>
            <a:r>
              <a:rPr lang="en-US" dirty="0"/>
              <a:t>a new sex partner is a risk factor for getting a new HPV </a:t>
            </a:r>
            <a:r>
              <a:rPr lang="en-US" dirty="0" smtClean="0"/>
              <a:t>infection </a:t>
            </a:r>
          </a:p>
          <a:p>
            <a:r>
              <a:rPr lang="en-US" dirty="0" smtClean="0"/>
              <a:t>HPV </a:t>
            </a:r>
            <a:r>
              <a:rPr lang="en-US" dirty="0"/>
              <a:t>vaccination prevents new HPV infections but does not </a:t>
            </a:r>
            <a:r>
              <a:rPr lang="en-US" dirty="0" smtClean="0"/>
              <a:t>treat existing </a:t>
            </a:r>
            <a:r>
              <a:rPr lang="en-US" dirty="0"/>
              <a:t>infections or </a:t>
            </a:r>
            <a:r>
              <a:rPr lang="en-US" dirty="0" smtClean="0"/>
              <a:t>diseases</a:t>
            </a:r>
            <a:endParaRPr lang="en-US" dirty="0"/>
          </a:p>
          <a:p>
            <a:endParaRPr lang="en-US" dirty="0"/>
          </a:p>
        </p:txBody>
      </p:sp>
    </p:spTree>
    <p:extLst>
      <p:ext uri="{BB962C8B-B14F-4D97-AF65-F5344CB8AC3E}">
        <p14:creationId xmlns:p14="http://schemas.microsoft.com/office/powerpoint/2010/main" val="1117505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Coverage for HPV Vaccine</a:t>
            </a:r>
            <a:endParaRPr lang="en-US" dirty="0"/>
          </a:p>
        </p:txBody>
      </p:sp>
      <p:sp>
        <p:nvSpPr>
          <p:cNvPr id="3" name="Content Placeholder 2"/>
          <p:cNvSpPr>
            <a:spLocks noGrp="1"/>
          </p:cNvSpPr>
          <p:nvPr>
            <p:ph idx="1"/>
          </p:nvPr>
        </p:nvSpPr>
        <p:spPr/>
        <p:txBody>
          <a:bodyPr/>
          <a:lstStyle/>
          <a:p>
            <a:r>
              <a:rPr lang="en-US" sz="2800" dirty="0" smtClean="0"/>
              <a:t>Cost of HPV vaccine is about $250 per dose</a:t>
            </a:r>
          </a:p>
          <a:p>
            <a:r>
              <a:rPr lang="en-US" sz="2800" dirty="0" smtClean="0"/>
              <a:t>The Affordable Care Act requires private insurance plans to cover recommended vaccines</a:t>
            </a:r>
          </a:p>
          <a:p>
            <a:r>
              <a:rPr lang="en-US" sz="2800" dirty="0" smtClean="0"/>
              <a:t>Generally covered by insurance for ages 9–26 females, males to 21 (ACIP vote June 2019 to age 26 for males)</a:t>
            </a:r>
          </a:p>
          <a:p>
            <a:r>
              <a:rPr lang="en-US" sz="2800" dirty="0" smtClean="0"/>
              <a:t>Vaccines for Children (VFC) if uninsured, Medicaid eligible to age ≤18 years</a:t>
            </a:r>
          </a:p>
          <a:p>
            <a:r>
              <a:rPr lang="en-US" sz="2800" dirty="0" smtClean="0"/>
              <a:t>Merck has patient assistance program for ages 19–26</a:t>
            </a:r>
          </a:p>
          <a:p>
            <a:r>
              <a:rPr lang="en-US" sz="2800" dirty="0" smtClean="0"/>
              <a:t>Ages 26–45 likely not covered yet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consent for HPV vaccine</a:t>
            </a:r>
            <a:endParaRPr lang="en-US" dirty="0"/>
          </a:p>
        </p:txBody>
      </p:sp>
      <p:sp>
        <p:nvSpPr>
          <p:cNvPr id="72707" name="Content Placeholder 2"/>
          <p:cNvSpPr>
            <a:spLocks noGrp="1"/>
          </p:cNvSpPr>
          <p:nvPr>
            <p:ph idx="1"/>
          </p:nvPr>
        </p:nvSpPr>
        <p:spPr/>
        <p:txBody>
          <a:bodyPr/>
          <a:lstStyle/>
          <a:p>
            <a:r>
              <a:rPr lang="en-US" altLang="en-US" dirty="0" smtClean="0"/>
              <a:t>Varies by state</a:t>
            </a:r>
          </a:p>
          <a:p>
            <a:r>
              <a:rPr lang="en-US" altLang="en-US" dirty="0" smtClean="0"/>
              <a:t>Example: NY: health care providers can provide HPV vaccination to sexually active minors without parental/guardian consent</a:t>
            </a:r>
          </a:p>
          <a:p>
            <a:r>
              <a:rPr lang="en-US" altLang="en-US" dirty="0" smtClean="0"/>
              <a:t>California, Delaware, Washington, D.C. also allow teens under 18 to be vaccinated against sexually transmitted diseases, including HPV</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Registry Reporting</a:t>
            </a:r>
            <a:endParaRPr lang="en-US" dirty="0"/>
          </a:p>
        </p:txBody>
      </p:sp>
      <p:sp>
        <p:nvSpPr>
          <p:cNvPr id="73731" name="Content Placeholder 2"/>
          <p:cNvSpPr>
            <a:spLocks noGrp="1"/>
          </p:cNvSpPr>
          <p:nvPr>
            <p:ph idx="1"/>
          </p:nvPr>
        </p:nvSpPr>
        <p:spPr/>
        <p:txBody>
          <a:bodyPr/>
          <a:lstStyle/>
          <a:p>
            <a:r>
              <a:rPr lang="en-US" altLang="en-US" sz="2400" dirty="0" smtClean="0"/>
              <a:t>Some states require reporting to the Immunization Information System (IIS); others do not</a:t>
            </a:r>
          </a:p>
          <a:p>
            <a:r>
              <a:rPr lang="en-US" altLang="en-US" sz="2400" dirty="0" smtClean="0"/>
              <a:t>Data exchange between IIS and primary care providers helps ensure timely immunizations</a:t>
            </a:r>
          </a:p>
          <a:p>
            <a:r>
              <a:rPr lang="en-US" altLang="en-US" sz="2400" dirty="0" smtClean="0"/>
              <a:t>NY example: parents/guardians can access child’s vaccine information, including HPV vaccination</a:t>
            </a:r>
          </a:p>
          <a:p>
            <a:r>
              <a:rPr lang="en-US" altLang="en-US" sz="2400" dirty="0" smtClean="0"/>
              <a:t>Minors who independently consent to the HPV vaccine should be advised of NYSIIS and availability of this information to parent/guardian</a:t>
            </a:r>
          </a:p>
          <a:p>
            <a:r>
              <a:rPr lang="en-US" altLang="en-US" sz="2400" dirty="0" smtClean="0"/>
              <a:t>Find your state’s legislation: </a:t>
            </a:r>
            <a:r>
              <a:rPr lang="en-US" altLang="en-US" sz="2400" dirty="0" smtClean="0">
                <a:hlinkClick r:id="rId3"/>
              </a:rPr>
              <a:t>https://www2a.cdc.gov/vaccines/iis/iissurvey/legislation-survey.asp</a:t>
            </a:r>
            <a:endParaRPr lang="en-US" altLang="en-US" sz="2400" dirty="0" smtClean="0"/>
          </a:p>
          <a:p>
            <a:endParaRPr lang="en-US" alt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kern="0" dirty="0">
                <a:ea typeface="MS PGothic" pitchFamily="34" charset="-128"/>
                <a:cs typeface="Calibri Light" panose="020F0302020204030204" pitchFamily="34" charset="0"/>
              </a:rPr>
              <a:t>Near-disappearance of </a:t>
            </a:r>
            <a:r>
              <a:rPr lang="en-GB" sz="2800" u="sng" kern="0" dirty="0">
                <a:ea typeface="MS PGothic" pitchFamily="34" charset="-128"/>
                <a:cs typeface="Calibri Light" panose="020F0302020204030204" pitchFamily="34" charset="0"/>
              </a:rPr>
              <a:t>genital warts</a:t>
            </a:r>
            <a:r>
              <a:rPr lang="en-GB" sz="2800" kern="0" dirty="0">
                <a:ea typeface="MS PGothic" pitchFamily="34" charset="-128"/>
                <a:cs typeface="Calibri Light" panose="020F0302020204030204" pitchFamily="34" charset="0"/>
              </a:rPr>
              <a:t> in Australia following introduction of HPV </a:t>
            </a:r>
            <a:r>
              <a:rPr lang="en-GB" sz="2800" kern="0" dirty="0" smtClean="0">
                <a:ea typeface="MS PGothic" pitchFamily="34" charset="-128"/>
                <a:cs typeface="Calibri Light" panose="020F0302020204030204" pitchFamily="34" charset="0"/>
              </a:rPr>
              <a:t>vaccination</a:t>
            </a:r>
            <a:endParaRPr lang="en-US" sz="2800" dirty="0"/>
          </a:p>
        </p:txBody>
      </p:sp>
      <p:pic>
        <p:nvPicPr>
          <p:cNvPr id="3" name="Picture 2" descr="Near-disappearance of genital warts in Australia following introduction of HPV vaccin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22" y="1496163"/>
            <a:ext cx="8157155" cy="4676037"/>
          </a:xfrm>
          <a:prstGeom prst="rect">
            <a:avLst/>
          </a:prstGeom>
          <a:solidFill>
            <a:schemeClr val="bg1"/>
          </a:solidFill>
        </p:spPr>
      </p:pic>
      <p:sp>
        <p:nvSpPr>
          <p:cNvPr id="74756" name="Text Box 3"/>
          <p:cNvSpPr txBox="1">
            <a:spLocks noChangeArrowheads="1"/>
          </p:cNvSpPr>
          <p:nvPr/>
        </p:nvSpPr>
        <p:spPr bwMode="auto">
          <a:xfrm>
            <a:off x="304800" y="6326532"/>
            <a:ext cx="5105400" cy="3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4338">
              <a:spcBef>
                <a:spcPct val="20000"/>
              </a:spcBef>
              <a:buFont typeface="Arial" panose="020B0604020202020204" pitchFamily="34" charset="0"/>
              <a:buChar char="•"/>
              <a:tabLst>
                <a:tab pos="657225" algn="l"/>
                <a:tab pos="1312863" algn="l"/>
                <a:tab pos="1970088" algn="l"/>
                <a:tab pos="2627313" algn="l"/>
                <a:tab pos="3282950" algn="l"/>
              </a:tabLst>
              <a:defRPr sz="3200">
                <a:solidFill>
                  <a:schemeClr val="tx2"/>
                </a:solidFill>
                <a:latin typeface="Calibri Light" panose="020F0302020204030204" pitchFamily="34" charset="0"/>
              </a:defRPr>
            </a:lvl1pPr>
            <a:lvl2pPr marL="742950" indent="-285750" defTabSz="414338">
              <a:spcBef>
                <a:spcPct val="20000"/>
              </a:spcBef>
              <a:buFont typeface="Arial" panose="020B0604020202020204" pitchFamily="34" charset="0"/>
              <a:buChar char="–"/>
              <a:tabLst>
                <a:tab pos="657225" algn="l"/>
                <a:tab pos="1312863" algn="l"/>
                <a:tab pos="1970088" algn="l"/>
                <a:tab pos="2627313" algn="l"/>
                <a:tab pos="3282950" algn="l"/>
              </a:tabLst>
              <a:defRPr sz="2800">
                <a:solidFill>
                  <a:srgbClr val="1B75BC"/>
                </a:solidFill>
                <a:latin typeface="Calibri Light" panose="020F0302020204030204" pitchFamily="34" charset="0"/>
              </a:defRPr>
            </a:lvl2pPr>
            <a:lvl3pPr marL="1143000" indent="-228600" defTabSz="414338">
              <a:spcBef>
                <a:spcPct val="20000"/>
              </a:spcBef>
              <a:buFont typeface="Arial" panose="020B0604020202020204" pitchFamily="34" charset="0"/>
              <a:buChar char="•"/>
              <a:tabLst>
                <a:tab pos="657225" algn="l"/>
                <a:tab pos="1312863" algn="l"/>
                <a:tab pos="1970088" algn="l"/>
                <a:tab pos="2627313" algn="l"/>
                <a:tab pos="3282950" algn="l"/>
              </a:tabLst>
              <a:defRPr sz="2400">
                <a:solidFill>
                  <a:schemeClr val="tx2"/>
                </a:solidFill>
                <a:latin typeface="Calibri Light" panose="020F0302020204030204" pitchFamily="34" charset="0"/>
              </a:defRPr>
            </a:lvl3pPr>
            <a:lvl4pPr marL="1600200" indent="-228600" defTabSz="414338">
              <a:spcBef>
                <a:spcPct val="20000"/>
              </a:spcBef>
              <a:buFont typeface="Arial" panose="020B0604020202020204" pitchFamily="34" charset="0"/>
              <a:buChar char="–"/>
              <a:tabLst>
                <a:tab pos="657225" algn="l"/>
                <a:tab pos="1312863" algn="l"/>
                <a:tab pos="1970088" algn="l"/>
                <a:tab pos="2627313" algn="l"/>
                <a:tab pos="3282950" algn="l"/>
              </a:tabLst>
              <a:defRPr sz="2000">
                <a:solidFill>
                  <a:srgbClr val="662D91"/>
                </a:solidFill>
                <a:latin typeface="Calibri Light" panose="020F0302020204030204" pitchFamily="34" charset="0"/>
              </a:defRPr>
            </a:lvl4pPr>
            <a:lvl5pPr marL="2057400" indent="-228600" defTabSz="414338">
              <a:spcBef>
                <a:spcPct val="20000"/>
              </a:spcBef>
              <a:buFont typeface="Arial" panose="020B0604020202020204" pitchFamily="34" charset="0"/>
              <a:buChar char="»"/>
              <a:tabLst>
                <a:tab pos="657225" algn="l"/>
                <a:tab pos="1312863" algn="l"/>
                <a:tab pos="1970088" algn="l"/>
                <a:tab pos="2627313" algn="l"/>
                <a:tab pos="3282950" algn="l"/>
              </a:tabLst>
              <a:defRPr sz="2000">
                <a:solidFill>
                  <a:schemeClr val="tx2"/>
                </a:solidFill>
                <a:latin typeface="Calibri Light" panose="020F0302020204030204" pitchFamily="34" charset="0"/>
              </a:defRPr>
            </a:lvl5pPr>
            <a:lvl6pPr marL="2514600" indent="-228600" defTabSz="414338"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Lst>
              <a:defRPr sz="2000">
                <a:solidFill>
                  <a:schemeClr val="tx2"/>
                </a:solidFill>
                <a:latin typeface="Calibri Light" panose="020F0302020204030204" pitchFamily="34" charset="0"/>
              </a:defRPr>
            </a:lvl6pPr>
            <a:lvl7pPr marL="2971800" indent="-228600" defTabSz="414338"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Lst>
              <a:defRPr sz="2000">
                <a:solidFill>
                  <a:schemeClr val="tx2"/>
                </a:solidFill>
                <a:latin typeface="Calibri Light" panose="020F0302020204030204" pitchFamily="34" charset="0"/>
              </a:defRPr>
            </a:lvl7pPr>
            <a:lvl8pPr marL="3429000" indent="-228600" defTabSz="414338"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Lst>
              <a:defRPr sz="2000">
                <a:solidFill>
                  <a:schemeClr val="tx2"/>
                </a:solidFill>
                <a:latin typeface="Calibri Light" panose="020F0302020204030204" pitchFamily="34" charset="0"/>
              </a:defRPr>
            </a:lvl8pPr>
            <a:lvl9pPr marL="3886200" indent="-228600" defTabSz="414338"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Lst>
              <a:defRPr sz="2000">
                <a:solidFill>
                  <a:schemeClr val="tx2"/>
                </a:solidFill>
                <a:latin typeface="Calibri Light" panose="020F0302020204030204" pitchFamily="34" charset="0"/>
              </a:defRPr>
            </a:lvl9pPr>
          </a:lstStyle>
          <a:p>
            <a:pPr eaLnBrk="1" hangingPunct="1">
              <a:lnSpc>
                <a:spcPct val="93000"/>
              </a:lnSpc>
              <a:spcBef>
                <a:spcPct val="0"/>
              </a:spcBef>
              <a:buClr>
                <a:srgbClr val="000000"/>
              </a:buClr>
              <a:buSzPct val="45000"/>
              <a:buFont typeface="Wingdings" panose="05000000000000000000" pitchFamily="2" charset="2"/>
              <a:buNone/>
            </a:pPr>
            <a:r>
              <a:rPr lang="en-GB" altLang="en-US" sz="1400" dirty="0" smtClean="0">
                <a:solidFill>
                  <a:schemeClr val="accent2">
                    <a:lumMod val="50000"/>
                  </a:schemeClr>
                </a:solidFill>
                <a:ea typeface="ＭＳ Ｐゴシック" panose="020B0600070205080204" pitchFamily="34" charset="-128"/>
                <a:cs typeface="Calibri Light" panose="020F0302020204030204" pitchFamily="34" charset="0"/>
              </a:rPr>
              <a:t>Source: Ali </a:t>
            </a:r>
            <a:r>
              <a:rPr lang="en-GB" altLang="en-US" sz="1400" dirty="0">
                <a:solidFill>
                  <a:schemeClr val="accent2">
                    <a:lumMod val="50000"/>
                  </a:schemeClr>
                </a:solidFill>
                <a:ea typeface="ＭＳ Ｐゴシック" panose="020B0600070205080204" pitchFamily="34" charset="-128"/>
                <a:cs typeface="Calibri Light" panose="020F0302020204030204" pitchFamily="34" charset="0"/>
              </a:rPr>
              <a:t>H et al. BMJ </a:t>
            </a:r>
            <a:r>
              <a:rPr lang="en-GB" altLang="en-US" sz="1400" dirty="0" smtClean="0">
                <a:solidFill>
                  <a:schemeClr val="accent2">
                    <a:lumMod val="50000"/>
                  </a:schemeClr>
                </a:solidFill>
                <a:ea typeface="ＭＳ Ｐゴシック" panose="020B0600070205080204" pitchFamily="34" charset="-128"/>
                <a:cs typeface="Calibri Light" panose="020F0302020204030204" pitchFamily="34" charset="0"/>
              </a:rPr>
              <a:t>2013;346:bmj.f2032. ©</a:t>
            </a:r>
            <a:r>
              <a:rPr lang="en-GB" altLang="en-US" sz="1400" dirty="0">
                <a:solidFill>
                  <a:schemeClr val="accent2">
                    <a:lumMod val="50000"/>
                  </a:schemeClr>
                </a:solidFill>
                <a:ea typeface="ＭＳ Ｐゴシック" panose="020B0600070205080204" pitchFamily="34" charset="-128"/>
                <a:cs typeface="Calibri Light" panose="020F0302020204030204" pitchFamily="34" charset="0"/>
              </a:rPr>
              <a:t>2013 by British Medical Journal Publishing Group</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Learning Objectives</a:t>
            </a:r>
          </a:p>
        </p:txBody>
      </p:sp>
      <p:sp>
        <p:nvSpPr>
          <p:cNvPr id="34819" name="Content Placeholder 2"/>
          <p:cNvSpPr>
            <a:spLocks noGrp="1"/>
          </p:cNvSpPr>
          <p:nvPr>
            <p:ph idx="1"/>
          </p:nvPr>
        </p:nvSpPr>
        <p:spPr/>
        <p:txBody>
          <a:bodyPr/>
          <a:lstStyle/>
          <a:p>
            <a:pPr marL="0" indent="0">
              <a:spcAft>
                <a:spcPts val="1200"/>
              </a:spcAft>
              <a:buNone/>
            </a:pPr>
            <a:r>
              <a:rPr lang="en-US" altLang="en-US" sz="2800" b="1" dirty="0" smtClean="0"/>
              <a:t>By the end of this session, participants will be able to:</a:t>
            </a:r>
          </a:p>
          <a:p>
            <a:pPr>
              <a:spcAft>
                <a:spcPts val="1200"/>
              </a:spcAft>
            </a:pPr>
            <a:r>
              <a:rPr lang="en-US" altLang="en-US" sz="2800" dirty="0" smtClean="0"/>
              <a:t>Describe the </a:t>
            </a:r>
            <a:r>
              <a:rPr lang="en-US" altLang="en-US" sz="2800" b="1" dirty="0" smtClean="0">
                <a:solidFill>
                  <a:schemeClr val="accent6"/>
                </a:solidFill>
              </a:rPr>
              <a:t>burden of HPV </a:t>
            </a:r>
            <a:r>
              <a:rPr lang="en-US" altLang="en-US" sz="2800" dirty="0"/>
              <a:t>infection</a:t>
            </a:r>
            <a:r>
              <a:rPr lang="en-US" altLang="en-US" sz="2800" b="1" dirty="0" smtClean="0">
                <a:solidFill>
                  <a:schemeClr val="accent6"/>
                </a:solidFill>
              </a:rPr>
              <a:t> </a:t>
            </a:r>
            <a:r>
              <a:rPr lang="en-US" altLang="en-US" sz="2800" dirty="0" smtClean="0"/>
              <a:t>and disease</a:t>
            </a:r>
          </a:p>
          <a:p>
            <a:pPr>
              <a:spcAft>
                <a:spcPts val="1200"/>
              </a:spcAft>
            </a:pPr>
            <a:r>
              <a:rPr lang="en-US" altLang="en-US" sz="2800" dirty="0" smtClean="0"/>
              <a:t>Describe </a:t>
            </a:r>
            <a:r>
              <a:rPr lang="en-US" altLang="en-US" sz="2800" b="1" dirty="0" smtClean="0">
                <a:solidFill>
                  <a:schemeClr val="accent6"/>
                </a:solidFill>
              </a:rPr>
              <a:t>HPV vaccination rates </a:t>
            </a:r>
            <a:r>
              <a:rPr lang="en-US" altLang="en-US" sz="2800" dirty="0" smtClean="0"/>
              <a:t>in the U.S.</a:t>
            </a:r>
          </a:p>
          <a:p>
            <a:pPr>
              <a:spcAft>
                <a:spcPts val="1200"/>
              </a:spcAft>
            </a:pPr>
            <a:r>
              <a:rPr lang="en-US" altLang="en-US" sz="2800" dirty="0" smtClean="0"/>
              <a:t>Explain HPV vaccine </a:t>
            </a:r>
            <a:r>
              <a:rPr lang="en-US" altLang="en-US" sz="2800" b="1" dirty="0" smtClean="0">
                <a:solidFill>
                  <a:schemeClr val="accent6"/>
                </a:solidFill>
              </a:rPr>
              <a:t>guidelines, insurance coverage, effectiveness, and safety</a:t>
            </a:r>
          </a:p>
          <a:p>
            <a:pPr>
              <a:spcAft>
                <a:spcPts val="1200"/>
              </a:spcAft>
            </a:pPr>
            <a:r>
              <a:rPr lang="en-US" altLang="en-US" sz="2800" dirty="0" smtClean="0"/>
              <a:t>Implement </a:t>
            </a:r>
            <a:r>
              <a:rPr lang="en-US" altLang="en-US" sz="2800" b="1" dirty="0" smtClean="0">
                <a:solidFill>
                  <a:schemeClr val="accent6"/>
                </a:solidFill>
              </a:rPr>
              <a:t>strategies to increase HPV vaccination </a:t>
            </a:r>
            <a:r>
              <a:rPr lang="en-US" altLang="en-US" sz="2800" dirty="0" smtClean="0"/>
              <a:t>rates in family planning sites</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solidFill>
                  <a:schemeClr val="accent4"/>
                </a:solidFill>
              </a:rPr>
              <a:t>Within</a:t>
            </a:r>
            <a:r>
              <a:rPr lang="en-US" sz="3200" dirty="0" smtClean="0">
                <a:solidFill>
                  <a:schemeClr val="accent4"/>
                </a:solidFill>
              </a:rPr>
              <a:t> </a:t>
            </a:r>
            <a:r>
              <a:rPr lang="en-US" sz="3200" dirty="0">
                <a:solidFill>
                  <a:schemeClr val="accent4"/>
                </a:solidFill>
              </a:rPr>
              <a:t>8 years of U.S. vaccine introduction HPV-type prevalence has decreased significantly </a:t>
            </a:r>
            <a:endParaRPr lang="en-US" sz="3200" dirty="0"/>
          </a:p>
        </p:txBody>
      </p:sp>
      <p:sp>
        <p:nvSpPr>
          <p:cNvPr id="76802" name="Text Placeholder 4"/>
          <p:cNvSpPr>
            <a:spLocks noGrp="1"/>
          </p:cNvSpPr>
          <p:nvPr>
            <p:ph type="body" sz="quarter" idx="11"/>
          </p:nvPr>
        </p:nvSpPr>
        <p:spPr>
          <a:xfrm>
            <a:off x="327025" y="6508048"/>
            <a:ext cx="8109939" cy="255771"/>
          </a:xfrm>
        </p:spPr>
        <p:txBody>
          <a:bodyPr/>
          <a:lstStyle/>
          <a:p>
            <a:r>
              <a:rPr lang="en-US" altLang="en-US" sz="1400" dirty="0" smtClean="0">
                <a:solidFill>
                  <a:schemeClr val="accent2">
                    <a:lumMod val="50000"/>
                  </a:schemeClr>
                </a:solidFill>
              </a:rPr>
              <a:t>Source: Oliver, et al. </a:t>
            </a:r>
            <a:r>
              <a:rPr lang="en-US" altLang="en-US" sz="1400" dirty="0" smtClean="0">
                <a:solidFill>
                  <a:schemeClr val="accent2">
                    <a:lumMod val="50000"/>
                  </a:schemeClr>
                </a:solidFill>
                <a:hlinkClick r:id="rId3" tooltip="The Journal of infectious diseases."/>
              </a:rPr>
              <a:t>J Infect Dis.</a:t>
            </a:r>
            <a:r>
              <a:rPr lang="en-US" altLang="en-US" sz="1400" dirty="0" smtClean="0">
                <a:solidFill>
                  <a:schemeClr val="accent2">
                    <a:lumMod val="50000"/>
                  </a:schemeClr>
                </a:solidFill>
              </a:rPr>
              <a:t> 2017 Sep 1;216(5):594-603. </a:t>
            </a:r>
            <a:r>
              <a:rPr lang="en-US" altLang="en-US" sz="1400" dirty="0" err="1" smtClean="0">
                <a:solidFill>
                  <a:schemeClr val="accent2">
                    <a:lumMod val="50000"/>
                  </a:schemeClr>
                </a:solidFill>
              </a:rPr>
              <a:t>doi</a:t>
            </a:r>
            <a:r>
              <a:rPr lang="en-US" altLang="en-US" sz="1400" dirty="0" smtClean="0">
                <a:solidFill>
                  <a:schemeClr val="accent2">
                    <a:lumMod val="50000"/>
                  </a:schemeClr>
                </a:solidFill>
              </a:rPr>
              <a:t>: 10.1093/</a:t>
            </a:r>
            <a:r>
              <a:rPr lang="en-US" altLang="en-US" sz="1400" dirty="0" err="1" smtClean="0">
                <a:solidFill>
                  <a:schemeClr val="accent2">
                    <a:lumMod val="50000"/>
                  </a:schemeClr>
                </a:solidFill>
              </a:rPr>
              <a:t>infdis</a:t>
            </a:r>
            <a:r>
              <a:rPr lang="en-US" altLang="en-US" sz="1400" dirty="0" smtClean="0">
                <a:solidFill>
                  <a:schemeClr val="accent2">
                    <a:lumMod val="50000"/>
                  </a:schemeClr>
                </a:solidFill>
              </a:rPr>
              <a:t>/jix244. https://www.ncbi.nlm.nih.gov/pubmed/28931217</a:t>
            </a:r>
          </a:p>
        </p:txBody>
      </p:sp>
      <p:pic>
        <p:nvPicPr>
          <p:cNvPr id="5" name="Content Placeholder 4" descr="U.S. HPV vaccination and prevalence ages 14-19 and 20-24 years, 2003-2006 and 2011-201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675408"/>
            <a:ext cx="8229600" cy="4040584"/>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3"/>
          <p:cNvSpPr>
            <a:spLocks noGrp="1"/>
          </p:cNvSpPr>
          <p:nvPr>
            <p:ph type="title"/>
          </p:nvPr>
        </p:nvSpPr>
        <p:spPr>
          <a:xfrm>
            <a:off x="457199" y="274638"/>
            <a:ext cx="5095081" cy="1143000"/>
          </a:xfrm>
          <a:solidFill>
            <a:schemeClr val="bg1"/>
          </a:solidFill>
        </p:spPr>
        <p:txBody>
          <a:bodyPr/>
          <a:lstStyle/>
          <a:p>
            <a:r>
              <a:rPr lang="en-US" altLang="en-US" sz="3200" dirty="0" smtClean="0">
                <a:ea typeface="ＭＳ Ｐゴシック" panose="020B0600070205080204" pitchFamily="34" charset="-128"/>
                <a:cs typeface="Calibri" panose="020F0502020204030204" pitchFamily="34" charset="0"/>
              </a:rPr>
              <a:t>Decline in Pre-cancer Now Impacting Women Ages 20–30 </a:t>
            </a:r>
          </a:p>
        </p:txBody>
      </p:sp>
      <p:pic>
        <p:nvPicPr>
          <p:cNvPr id="78850" name="Content Placeholder 5" descr="Figure 5.2: Trends in high-grade cervical abnormalities (histologically-confirmed) by age, 2000-2015, as recorded on the VCCR. From the Victorian Cervical Cytology Report 2015"/>
          <p:cNvPicPr>
            <a:picLocks noGrp="1" noChangeAspect="1"/>
          </p:cNvPicPr>
          <p:nvPr>
            <p:ph idx="1"/>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81000" y="1704014"/>
            <a:ext cx="8229600" cy="4159045"/>
          </a:xfrm>
        </p:spPr>
      </p:pic>
      <p:sp>
        <p:nvSpPr>
          <p:cNvPr id="3" name="Down Arrow Callout 2" descr="arrow pointing to the time period that HPV vaccine was introduced"/>
          <p:cNvSpPr>
            <a:spLocks noChangeArrowheads="1"/>
          </p:cNvSpPr>
          <p:nvPr/>
        </p:nvSpPr>
        <p:spPr bwMode="auto">
          <a:xfrm>
            <a:off x="2315368" y="2182812"/>
            <a:ext cx="3236913" cy="634999"/>
          </a:xfrm>
          <a:prstGeom prst="downArrowCallout">
            <a:avLst>
              <a:gd name="adj1" fmla="val 24979"/>
              <a:gd name="adj2" fmla="val 25000"/>
              <a:gd name="adj3" fmla="val 25000"/>
              <a:gd name="adj4" fmla="val 64977"/>
            </a:avLst>
          </a:prstGeom>
          <a:solidFill>
            <a:schemeClr val="accent6"/>
          </a:solidFill>
          <a:ln w="9525">
            <a:solidFill>
              <a:srgbClr val="4A7EBB"/>
            </a:solidFill>
            <a:miter lim="800000"/>
            <a:headEnd/>
            <a:tailEnd/>
          </a:ln>
          <a:effectLst/>
        </p:spPr>
        <p:txBody>
          <a:bodyPr anchor="ctr"/>
          <a:lstStyle/>
          <a:p>
            <a:pPr algn="ctr" defTabSz="457200" eaLnBrk="1" fontAlgn="auto" hangingPunct="1">
              <a:spcBef>
                <a:spcPts val="0"/>
              </a:spcBef>
              <a:spcAft>
                <a:spcPts val="0"/>
              </a:spcAft>
              <a:defRPr/>
            </a:pPr>
            <a:r>
              <a:rPr lang="en-US" sz="2400" dirty="0">
                <a:solidFill>
                  <a:schemeClr val="bg1"/>
                </a:solidFill>
                <a:latin typeface="Calibri Light" panose="020F0302020204030204" pitchFamily="34" charset="0"/>
                <a:cs typeface="Calibri Light" panose="020F0302020204030204" pitchFamily="34" charset="0"/>
              </a:rPr>
              <a:t>HPV vaccine introduced</a:t>
            </a:r>
          </a:p>
        </p:txBody>
      </p:sp>
      <p:sp>
        <p:nvSpPr>
          <p:cNvPr id="8" name="TextBox 7" descr="label highlighting the data line for women age 20 years">
            <a:extLst/>
          </p:cNvPr>
          <p:cNvSpPr txBox="1"/>
          <p:nvPr/>
        </p:nvSpPr>
        <p:spPr>
          <a:xfrm>
            <a:off x="6051550" y="4741208"/>
            <a:ext cx="1044575" cy="276999"/>
          </a:xfrm>
          <a:prstGeom prst="rect">
            <a:avLst/>
          </a:prstGeom>
          <a:solidFill>
            <a:schemeClr val="accent2"/>
          </a:solidFill>
        </p:spPr>
        <p:txBody>
          <a:bodyPr wrap="square">
            <a:spAutoFit/>
          </a:bodyPr>
          <a:lstStyle/>
          <a:p>
            <a:pPr defTabSz="342900" eaLnBrk="1" fontAlgn="auto" hangingPunct="1">
              <a:spcBef>
                <a:spcPts val="0"/>
              </a:spcBef>
              <a:spcAft>
                <a:spcPts val="0"/>
              </a:spcAft>
              <a:defRPr/>
            </a:pPr>
            <a:r>
              <a:rPr lang="en-US" sz="1200" dirty="0">
                <a:solidFill>
                  <a:prstClr val="white"/>
                </a:solidFill>
                <a:latin typeface="Calibri Light" panose="020F0302020204030204" pitchFamily="34" charset="0"/>
                <a:cs typeface="Calibri Light" panose="020F0302020204030204" pitchFamily="34" charset="0"/>
              </a:rPr>
              <a:t>Age 20 years</a:t>
            </a:r>
          </a:p>
        </p:txBody>
      </p:sp>
      <p:sp>
        <p:nvSpPr>
          <p:cNvPr id="9" name="TextBox 8" descr="label highlighting the data line for women age 20-24 years">
            <a:extLst/>
          </p:cNvPr>
          <p:cNvSpPr txBox="1"/>
          <p:nvPr/>
        </p:nvSpPr>
        <p:spPr>
          <a:xfrm>
            <a:off x="5053013" y="3200400"/>
            <a:ext cx="998537" cy="523220"/>
          </a:xfrm>
          <a:prstGeom prst="rect">
            <a:avLst/>
          </a:prstGeom>
          <a:solidFill>
            <a:srgbClr val="7DD0CB"/>
          </a:solidFill>
        </p:spPr>
        <p:txBody>
          <a:bodyPr wrap="square">
            <a:spAutoFit/>
          </a:bodyPr>
          <a:lstStyle/>
          <a:p>
            <a:pPr defTabSz="342900" eaLnBrk="1" fontAlgn="auto" hangingPunct="1">
              <a:spcBef>
                <a:spcPts val="0"/>
              </a:spcBef>
              <a:spcAft>
                <a:spcPts val="0"/>
              </a:spcAft>
              <a:defRPr/>
            </a:pPr>
            <a:r>
              <a:rPr lang="en-US" sz="1400" dirty="0">
                <a:solidFill>
                  <a:prstClr val="white"/>
                </a:solidFill>
                <a:latin typeface="Calibri Light" panose="020F0302020204030204" pitchFamily="34" charset="0"/>
                <a:cs typeface="Calibri Light" panose="020F0302020204030204" pitchFamily="34" charset="0"/>
              </a:rPr>
              <a:t>Age 20-24 years</a:t>
            </a:r>
          </a:p>
        </p:txBody>
      </p:sp>
      <p:sp>
        <p:nvSpPr>
          <p:cNvPr id="78852" name="TextBox 6"/>
          <p:cNvSpPr txBox="1">
            <a:spLocks noChangeArrowheads="1"/>
          </p:cNvSpPr>
          <p:nvPr/>
        </p:nvSpPr>
        <p:spPr bwMode="auto">
          <a:xfrm>
            <a:off x="152400" y="6089519"/>
            <a:ext cx="51053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defTabSz="34290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defTabSz="3429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defTabSz="3429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defTabSz="3429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400" dirty="0" smtClean="0">
                <a:solidFill>
                  <a:schemeClr val="accent2">
                    <a:lumMod val="50000"/>
                  </a:schemeClr>
                </a:solidFill>
                <a:cs typeface="Calibri Light" panose="020F0302020204030204" pitchFamily="34" charset="0"/>
              </a:rPr>
              <a:t>Source: Victorian </a:t>
            </a:r>
            <a:r>
              <a:rPr lang="en-US" altLang="en-US" sz="1400" dirty="0">
                <a:solidFill>
                  <a:schemeClr val="accent2">
                    <a:lumMod val="50000"/>
                  </a:schemeClr>
                </a:solidFill>
                <a:cs typeface="Calibri Light" panose="020F0302020204030204" pitchFamily="34" charset="0"/>
              </a:rPr>
              <a:t>Cervical Cytology Report, 2015 </a:t>
            </a:r>
            <a:r>
              <a:rPr lang="en-US" altLang="en-US" sz="1400" dirty="0" smtClean="0">
                <a:solidFill>
                  <a:schemeClr val="accent2">
                    <a:lumMod val="50000"/>
                  </a:schemeClr>
                </a:solidFill>
                <a:cs typeface="Calibri Light" panose="020F0302020204030204" pitchFamily="34" charset="0"/>
              </a:rPr>
              <a:t>http</a:t>
            </a:r>
            <a:r>
              <a:rPr lang="en-US" altLang="en-US" sz="1400" dirty="0">
                <a:solidFill>
                  <a:schemeClr val="accent2">
                    <a:lumMod val="50000"/>
                  </a:schemeClr>
                </a:solidFill>
                <a:cs typeface="Calibri Light" panose="020F0302020204030204" pitchFamily="34" charset="0"/>
              </a:rPr>
              <a:t>://www.vccr.org/site/VCCR/filesystem/documents/dataandresearch/StatisticalReports/17030_VCS_StatsReport15_ART.3.pdf</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tLang="en-US" dirty="0" smtClean="0"/>
              <a:t>Over 10 Years of HPV Vaccine Safety Data</a:t>
            </a:r>
          </a:p>
        </p:txBody>
      </p:sp>
      <p:sp>
        <p:nvSpPr>
          <p:cNvPr id="100354" name="Content Placeholder 2"/>
          <p:cNvSpPr>
            <a:spLocks noGrp="1"/>
          </p:cNvSpPr>
          <p:nvPr>
            <p:ph idx="1"/>
          </p:nvPr>
        </p:nvSpPr>
        <p:spPr/>
        <p:txBody>
          <a:bodyPr/>
          <a:lstStyle/>
          <a:p>
            <a:r>
              <a:rPr lang="en-US" altLang="en-US" sz="2200" dirty="0" smtClean="0"/>
              <a:t>HPV vaccines are safe </a:t>
            </a:r>
          </a:p>
          <a:p>
            <a:r>
              <a:rPr lang="en-US" altLang="en-US" sz="2200" dirty="0" smtClean="0"/>
              <a:t>Reactions after vaccination may include:</a:t>
            </a:r>
          </a:p>
          <a:p>
            <a:pPr lvl="1"/>
            <a:r>
              <a:rPr lang="en-US" altLang="en-US" sz="2200" dirty="0" smtClean="0"/>
              <a:t>Injection-site reactions: pain, redness, and/or swelling in the arm where the shot was given</a:t>
            </a:r>
          </a:p>
          <a:p>
            <a:pPr lvl="1"/>
            <a:r>
              <a:rPr lang="en-US" altLang="en-US" sz="2200" dirty="0" smtClean="0"/>
              <a:t>Systemic: fever, headaches</a:t>
            </a:r>
          </a:p>
          <a:p>
            <a:r>
              <a:rPr lang="en-US" altLang="en-US" sz="2200" dirty="0" smtClean="0"/>
              <a:t>HPV vaccines should not be given to anyone who has had a previous allergic reaction to the HPV vaccine or who has an allergy to yeast</a:t>
            </a:r>
          </a:p>
          <a:p>
            <a:r>
              <a:rPr lang="en-US" altLang="en-US" sz="2200" dirty="0" smtClean="0"/>
              <a:t>Brief fainting spells (syncope) and related symptoms (such as jerking movements) can happen soon after any injection, including HPV vaccine </a:t>
            </a:r>
          </a:p>
          <a:p>
            <a:r>
              <a:rPr lang="en-US" altLang="en-US" sz="2200" dirty="0" smtClean="0"/>
              <a:t>Clients should be seated (or lying down) during vaccination and remain in that position for 15 minutes</a:t>
            </a:r>
          </a:p>
        </p:txBody>
      </p:sp>
      <p:sp>
        <p:nvSpPr>
          <p:cNvPr id="80900" name="TextBox 6"/>
          <p:cNvSpPr txBox="1">
            <a:spLocks noChangeArrowheads="1"/>
          </p:cNvSpPr>
          <p:nvPr/>
        </p:nvSpPr>
        <p:spPr bwMode="auto">
          <a:xfrm>
            <a:off x="152400" y="6400800"/>
            <a:ext cx="5851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400" dirty="0" smtClean="0">
                <a:solidFill>
                  <a:schemeClr val="accent2">
                    <a:lumMod val="50000"/>
                  </a:schemeClr>
                </a:solidFill>
                <a:latin typeface="Calibri" panose="020F0502020204030204" pitchFamily="34" charset="0"/>
              </a:rPr>
              <a:t>Source: Gee</a:t>
            </a:r>
            <a:r>
              <a:rPr lang="en-US" altLang="en-US" sz="1400" dirty="0">
                <a:solidFill>
                  <a:schemeClr val="accent2">
                    <a:lumMod val="50000"/>
                  </a:schemeClr>
                </a:solidFill>
                <a:latin typeface="Calibri" panose="020F0502020204030204" pitchFamily="34" charset="0"/>
              </a:rPr>
              <a:t>, et al. </a:t>
            </a:r>
            <a:r>
              <a:rPr lang="en-US" altLang="en-US" sz="1400" i="1" dirty="0">
                <a:solidFill>
                  <a:schemeClr val="accent2">
                    <a:lumMod val="50000"/>
                  </a:schemeClr>
                </a:solidFill>
                <a:latin typeface="Calibri" panose="020F0502020204030204" pitchFamily="34" charset="0"/>
              </a:rPr>
              <a:t>Hum Vaccine </a:t>
            </a:r>
            <a:r>
              <a:rPr lang="en-US" altLang="en-US" sz="1400" i="1" dirty="0" err="1">
                <a:solidFill>
                  <a:schemeClr val="accent2">
                    <a:lumMod val="50000"/>
                  </a:schemeClr>
                </a:solidFill>
                <a:latin typeface="Calibri" panose="020F0502020204030204" pitchFamily="34" charset="0"/>
              </a:rPr>
              <a:t>Immunother</a:t>
            </a:r>
            <a:r>
              <a:rPr lang="en-US" altLang="en-US" sz="1400" i="1" dirty="0">
                <a:solidFill>
                  <a:schemeClr val="accent2">
                    <a:lumMod val="50000"/>
                  </a:schemeClr>
                </a:solidFill>
                <a:latin typeface="Calibri" panose="020F0502020204030204" pitchFamily="34" charset="0"/>
              </a:rPr>
              <a:t>. </a:t>
            </a:r>
            <a:r>
              <a:rPr lang="en-US" altLang="en-US" sz="1400" dirty="0">
                <a:solidFill>
                  <a:schemeClr val="accent2">
                    <a:lumMod val="50000"/>
                  </a:schemeClr>
                </a:solidFill>
                <a:latin typeface="Calibri" panose="020F0502020204030204" pitchFamily="34" charset="0"/>
              </a:rPr>
              <a:t>2016.</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a:defRPr/>
            </a:pPr>
            <a:r>
              <a:rPr lang="en-US" altLang="en-US" dirty="0" smtClean="0">
                <a:ea typeface="ＭＳ Ｐゴシック" panose="020B0600070205080204" pitchFamily="34" charset="-128"/>
              </a:rPr>
              <a:t>HPV Vaccination Is Safe</a:t>
            </a:r>
          </a:p>
        </p:txBody>
      </p:sp>
      <p:sp>
        <p:nvSpPr>
          <p:cNvPr id="82947" name="Content Placeholder 2"/>
          <p:cNvSpPr>
            <a:spLocks noGrp="1"/>
          </p:cNvSpPr>
          <p:nvPr>
            <p:ph idx="1"/>
          </p:nvPr>
        </p:nvSpPr>
        <p:spPr>
          <a:xfrm>
            <a:off x="457200" y="1600200"/>
            <a:ext cx="8077200" cy="4525963"/>
          </a:xfrm>
        </p:spPr>
        <p:txBody>
          <a:bodyPr/>
          <a:lstStyle/>
          <a:p>
            <a:pPr marL="0" indent="0" algn="ctr">
              <a:buFont typeface="Wingdings 3" panose="05040102010807070707" pitchFamily="18" charset="2"/>
              <a:buNone/>
            </a:pPr>
            <a:r>
              <a:rPr lang="en-US" altLang="en-US" dirty="0" smtClean="0">
                <a:ea typeface="ＭＳ Ｐゴシック" panose="020B0600070205080204" pitchFamily="34" charset="-128"/>
              </a:rPr>
              <a:t>HPV vaccine safety studies have been very reassuring: HPV vaccine has a </a:t>
            </a:r>
            <a:r>
              <a:rPr lang="en-US" altLang="en-US" b="1" dirty="0" smtClean="0">
                <a:ea typeface="ＭＳ Ｐゴシック" panose="020B0600070205080204" pitchFamily="34" charset="-128"/>
              </a:rPr>
              <a:t>good safety profile.</a:t>
            </a:r>
          </a:p>
          <a:p>
            <a:pPr marL="0" indent="0" algn="ctr">
              <a:buFont typeface="Wingdings 3" panose="05040102010807070707" pitchFamily="18" charset="2"/>
              <a:buNone/>
            </a:pPr>
            <a:r>
              <a:rPr lang="en-US" altLang="en-US" sz="800" dirty="0" smtClean="0">
                <a:solidFill>
                  <a:srgbClr val="7CBF33"/>
                </a:solidFill>
                <a:ea typeface="ＭＳ Ｐゴシック" panose="020B0600070205080204" pitchFamily="34" charset="-128"/>
              </a:rPr>
              <a:t> </a:t>
            </a:r>
          </a:p>
          <a:p>
            <a:pPr marL="0" indent="0" algn="ctr">
              <a:buFont typeface="Wingdings 3" panose="05040102010807070707" pitchFamily="18" charset="2"/>
              <a:buNone/>
            </a:pPr>
            <a:r>
              <a:rPr lang="en-US" altLang="en-US" dirty="0" smtClean="0">
                <a:solidFill>
                  <a:schemeClr val="accent6"/>
                </a:solidFill>
                <a:ea typeface="ＭＳ Ｐゴシック" panose="020B0600070205080204" pitchFamily="34" charset="-128"/>
              </a:rPr>
              <a:t>CDC and FDA </a:t>
            </a:r>
            <a:r>
              <a:rPr lang="en-US" altLang="en-US" b="1" dirty="0" smtClean="0">
                <a:solidFill>
                  <a:schemeClr val="accent6"/>
                </a:solidFill>
                <a:ea typeface="ＭＳ Ｐゴシック" panose="020B0600070205080204" pitchFamily="34" charset="-128"/>
              </a:rPr>
              <a:t>continue to monitor and evaluate </a:t>
            </a:r>
            <a:r>
              <a:rPr lang="en-US" altLang="en-US" dirty="0" smtClean="0">
                <a:solidFill>
                  <a:schemeClr val="accent6"/>
                </a:solidFill>
                <a:ea typeface="ＭＳ Ｐゴシック" panose="020B0600070205080204" pitchFamily="34" charset="-128"/>
              </a:rPr>
              <a:t>the safety of HPV vaccines, along with all vaccines. </a:t>
            </a:r>
          </a:p>
          <a:p>
            <a:pPr marL="0" indent="0" algn="ctr">
              <a:buFont typeface="Wingdings 3" panose="05040102010807070707" pitchFamily="18" charset="2"/>
              <a:buNone/>
            </a:pPr>
            <a:endParaRPr lang="en-US" altLang="en-US" sz="900" dirty="0" smtClean="0">
              <a:solidFill>
                <a:srgbClr val="1993B9"/>
              </a:solidFill>
              <a:ea typeface="ＭＳ Ｐゴシック" panose="020B0600070205080204" pitchFamily="34" charset="-128"/>
            </a:endParaRPr>
          </a:p>
          <a:p>
            <a:pPr marL="0" indent="0" algn="ctr">
              <a:buFont typeface="Wingdings 3" panose="05040102010807070707" pitchFamily="18" charset="2"/>
              <a:buNone/>
            </a:pPr>
            <a:r>
              <a:rPr lang="en-US" altLang="en-US" dirty="0" smtClean="0">
                <a:solidFill>
                  <a:srgbClr val="7030A0"/>
                </a:solidFill>
                <a:ea typeface="ＭＳ Ｐゴシック" panose="020B0600070205080204" pitchFamily="34" charset="-128"/>
              </a:rPr>
              <a:t>Clinicians can </a:t>
            </a:r>
            <a:r>
              <a:rPr lang="en-US" altLang="en-US" b="1" dirty="0" smtClean="0">
                <a:solidFill>
                  <a:srgbClr val="7030A0"/>
                </a:solidFill>
                <a:ea typeface="ＭＳ Ｐゴシック" panose="020B0600070205080204" pitchFamily="34" charset="-128"/>
              </a:rPr>
              <a:t>reassure parents </a:t>
            </a:r>
            <a:r>
              <a:rPr lang="en-US" altLang="en-US" dirty="0" smtClean="0">
                <a:solidFill>
                  <a:srgbClr val="7030A0"/>
                </a:solidFill>
                <a:ea typeface="ＭＳ Ｐゴシック" panose="020B0600070205080204" pitchFamily="34" charset="-128"/>
              </a:rPr>
              <a:t>who may have concerns that HPV vaccination is safe.</a:t>
            </a:r>
            <a:endParaRPr lang="en-US" altLang="en-US" dirty="0" smtClean="0">
              <a:ea typeface="ＭＳ Ｐゴシック" panose="020B0600070205080204" pitchFamily="34" charset="-128"/>
            </a:endParaRPr>
          </a:p>
        </p:txBody>
      </p:sp>
      <p:sp>
        <p:nvSpPr>
          <p:cNvPr id="82948" name="TextBox 3"/>
          <p:cNvSpPr txBox="1">
            <a:spLocks noChangeArrowheads="1"/>
          </p:cNvSpPr>
          <p:nvPr/>
        </p:nvSpPr>
        <p:spPr bwMode="auto">
          <a:xfrm>
            <a:off x="228600" y="6400800"/>
            <a:ext cx="5867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400" dirty="0" smtClean="0">
                <a:solidFill>
                  <a:schemeClr val="accent2">
                    <a:lumMod val="50000"/>
                  </a:schemeClr>
                </a:solidFill>
                <a:ea typeface="ＭＳ Ｐゴシック" panose="020B0600070205080204" pitchFamily="34" charset="-128"/>
                <a:cs typeface="Calibri Light" panose="020F0302020204030204" pitchFamily="34" charset="0"/>
              </a:rPr>
              <a:t>Source: https</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://www.cdc.gov/vaccinesafety/vaccines/hpv/hpv-safety-faqs.html</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4876800" cy="1143000"/>
          </a:xfrm>
        </p:spPr>
        <p:txBody>
          <a:bodyPr/>
          <a:lstStyle/>
          <a:p>
            <a:r>
              <a:rPr lang="en-US" dirty="0" smtClean="0"/>
              <a:t>HPV Vaccine Duration of Immunity</a:t>
            </a:r>
          </a:p>
        </p:txBody>
      </p:sp>
      <p:sp>
        <p:nvSpPr>
          <p:cNvPr id="84995" name="Content Placeholder 2"/>
          <p:cNvSpPr>
            <a:spLocks noGrp="1"/>
          </p:cNvSpPr>
          <p:nvPr>
            <p:ph sz="quarter" idx="1"/>
          </p:nvPr>
        </p:nvSpPr>
        <p:spPr/>
        <p:txBody>
          <a:bodyPr/>
          <a:lstStyle/>
          <a:p>
            <a:r>
              <a:rPr lang="en-US" altLang="en-US" dirty="0" smtClean="0"/>
              <a:t>Studies suggest that vaccine protection is long-lasting; no evidence of waning immunity</a:t>
            </a:r>
          </a:p>
          <a:p>
            <a:pPr lvl="1"/>
            <a:r>
              <a:rPr lang="en-US" altLang="en-US" b="1" i="1" dirty="0" smtClean="0"/>
              <a:t>Available evidence </a:t>
            </a:r>
            <a:r>
              <a:rPr lang="en-US" altLang="en-US" dirty="0" smtClean="0"/>
              <a:t>indicates protection for </a:t>
            </a:r>
            <a:br>
              <a:rPr lang="en-US" altLang="en-US" dirty="0" smtClean="0"/>
            </a:br>
            <a:r>
              <a:rPr lang="en-US" altLang="en-US" b="1" i="1" dirty="0" smtClean="0"/>
              <a:t>at least </a:t>
            </a:r>
            <a:r>
              <a:rPr lang="en-US" altLang="en-US" dirty="0" smtClean="0"/>
              <a:t>10 years</a:t>
            </a:r>
          </a:p>
          <a:p>
            <a:pPr lvl="1"/>
            <a:r>
              <a:rPr lang="en-US" altLang="en-US" dirty="0" smtClean="0"/>
              <a:t>Multiple cohort studies are in progress to monitor the duration of immunity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19199" y="3200400"/>
            <a:ext cx="4764088" cy="1362075"/>
          </a:xfrm>
        </p:spPr>
        <p:txBody>
          <a:bodyPr/>
          <a:lstStyle/>
          <a:p>
            <a:r>
              <a:rPr lang="en-US" altLang="en-US" dirty="0">
                <a:solidFill>
                  <a:schemeClr val="accent6"/>
                </a:solidFill>
                <a:ea typeface="ＭＳ Ｐゴシック" panose="020B0600070205080204" pitchFamily="34" charset="-128"/>
              </a:rPr>
              <a:t>OBJECTIVE </a:t>
            </a:r>
            <a:r>
              <a:rPr lang="en-US" altLang="en-US" dirty="0" smtClean="0">
                <a:solidFill>
                  <a:schemeClr val="accent6"/>
                </a:solidFill>
                <a:ea typeface="ＭＳ Ｐゴシック" panose="020B0600070205080204" pitchFamily="34" charset="-128"/>
              </a:rPr>
              <a:t>4</a:t>
            </a:r>
            <a:r>
              <a:rPr lang="en-US" altLang="en-US" dirty="0" smtClean="0">
                <a:solidFill>
                  <a:schemeClr val="accent4"/>
                </a:solidFill>
                <a:ea typeface="ＭＳ Ｐゴシック" panose="020B0600070205080204" pitchFamily="34" charset="-128"/>
              </a:rPr>
              <a:t/>
            </a:r>
            <a:br>
              <a:rPr lang="en-US" altLang="en-US" dirty="0" smtClean="0">
                <a:solidFill>
                  <a:schemeClr val="accent4"/>
                </a:solidFill>
                <a:ea typeface="ＭＳ Ｐゴシック" panose="020B0600070205080204" pitchFamily="34" charset="-128"/>
              </a:rPr>
            </a:br>
            <a:r>
              <a:rPr lang="en-US" altLang="en-US" dirty="0" smtClean="0">
                <a:solidFill>
                  <a:schemeClr val="accent4"/>
                </a:solidFill>
                <a:ea typeface="ＭＳ Ｐゴシック" panose="020B0600070205080204" pitchFamily="34" charset="-128"/>
              </a:rPr>
              <a:t>Strategies to </a:t>
            </a:r>
            <a:r>
              <a:rPr lang="en-US" altLang="en-US" dirty="0">
                <a:solidFill>
                  <a:schemeClr val="accent4"/>
                </a:solidFill>
                <a:ea typeface="ＭＳ Ｐゴシック" panose="020B0600070205080204" pitchFamily="34" charset="-128"/>
              </a:rPr>
              <a:t>increase HPV vaccination rates </a:t>
            </a:r>
            <a:br>
              <a:rPr lang="en-US" altLang="en-US" dirty="0">
                <a:solidFill>
                  <a:schemeClr val="accent4"/>
                </a:solidFill>
                <a:ea typeface="ＭＳ Ｐゴシック" panose="020B0600070205080204" pitchFamily="34" charset="-128"/>
              </a:rPr>
            </a:br>
            <a:endParaRPr lang="en-US" dirty="0"/>
          </a:p>
        </p:txBody>
      </p:sp>
      <p:sp>
        <p:nvSpPr>
          <p:cNvPr id="2" name="Slide Number Placeholder 1"/>
          <p:cNvSpPr>
            <a:spLocks noGrp="1"/>
          </p:cNvSpPr>
          <p:nvPr>
            <p:ph type="sldNum" sz="quarter" idx="4"/>
          </p:nvPr>
        </p:nvSpPr>
        <p:spPr/>
        <p:txBody>
          <a:bodyPr/>
          <a:lstStyle/>
          <a:p>
            <a:pPr>
              <a:defRPr/>
            </a:pPr>
            <a:fld id="{EBD192D2-B51C-44BE-8DE0-96EB86E18F15}" type="slidenum">
              <a:rPr lang="en-US" altLang="en-US" smtClean="0"/>
              <a:pPr>
                <a:defRPr/>
              </a:pPr>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3"/>
          <p:cNvSpPr>
            <a:spLocks noGrp="1"/>
          </p:cNvSpPr>
          <p:nvPr>
            <p:ph type="title"/>
          </p:nvPr>
        </p:nvSpPr>
        <p:spPr>
          <a:xfrm>
            <a:off x="457200" y="274638"/>
            <a:ext cx="5562600" cy="1376362"/>
          </a:xfrm>
        </p:spPr>
        <p:txBody>
          <a:bodyPr/>
          <a:lstStyle/>
          <a:p>
            <a:r>
              <a:rPr lang="en-US" altLang="en-US" sz="3200" dirty="0" smtClean="0"/>
              <a:t>Parents of unvaccinated girls— top reasons for not starting HPV vaccine series</a:t>
            </a:r>
          </a:p>
        </p:txBody>
      </p:sp>
      <p:pic>
        <p:nvPicPr>
          <p:cNvPr id="2" name="Picture 1" descr="chart of top reasons parents have for not starting the HPV vaccine series for their children, &quot;Not recommended&quot; is highlighted in a cir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14" y="1804044"/>
            <a:ext cx="7425572" cy="4291956"/>
          </a:xfrm>
          <a:prstGeom prst="rect">
            <a:avLst/>
          </a:prstGeom>
        </p:spPr>
      </p:pic>
      <p:sp>
        <p:nvSpPr>
          <p:cNvPr id="88069" name="Text Placeholder 5"/>
          <p:cNvSpPr txBox="1">
            <a:spLocks/>
          </p:cNvSpPr>
          <p:nvPr/>
        </p:nvSpPr>
        <p:spPr bwMode="auto">
          <a:xfrm>
            <a:off x="324678" y="64389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buClr>
                <a:srgbClr val="EA5F00"/>
              </a:buClr>
              <a:buFont typeface="Wingdings" panose="05000000000000000000" pitchFamily="2" charset="2"/>
              <a:buNone/>
            </a:pPr>
            <a:r>
              <a:rPr lang="en-US" altLang="en-US" sz="1400" dirty="0" smtClean="0">
                <a:solidFill>
                  <a:schemeClr val="accent2">
                    <a:lumMod val="50000"/>
                  </a:schemeClr>
                </a:solidFill>
                <a:cs typeface="Calibri Light" panose="020F0302020204030204" pitchFamily="34" charset="0"/>
              </a:rPr>
              <a:t>Source: </a:t>
            </a:r>
            <a:r>
              <a:rPr lang="en-US" altLang="en-US" sz="1400" dirty="0" err="1" smtClean="0">
                <a:solidFill>
                  <a:schemeClr val="accent2">
                    <a:lumMod val="50000"/>
                  </a:schemeClr>
                </a:solidFill>
                <a:cs typeface="Calibri Light" panose="020F0302020204030204" pitchFamily="34" charset="0"/>
              </a:rPr>
              <a:t>Stokley</a:t>
            </a:r>
            <a:r>
              <a:rPr lang="en-US" altLang="en-US" sz="1400" dirty="0" smtClean="0">
                <a:solidFill>
                  <a:schemeClr val="accent2">
                    <a:lumMod val="50000"/>
                  </a:schemeClr>
                </a:solidFill>
                <a:cs typeface="Calibri Light" panose="020F0302020204030204" pitchFamily="34" charset="0"/>
              </a:rPr>
              <a:t> </a:t>
            </a:r>
            <a:r>
              <a:rPr lang="en-US" altLang="en-US" sz="1400" dirty="0">
                <a:solidFill>
                  <a:schemeClr val="accent2">
                    <a:lumMod val="50000"/>
                  </a:schemeClr>
                </a:solidFill>
                <a:cs typeface="Calibri Light" panose="020F0302020204030204" pitchFamily="34" charset="0"/>
              </a:rPr>
              <a:t>et al. </a:t>
            </a:r>
            <a:r>
              <a:rPr lang="en-US" altLang="en-US" sz="1400" i="1" dirty="0">
                <a:solidFill>
                  <a:schemeClr val="accent2">
                    <a:lumMod val="50000"/>
                  </a:schemeClr>
                </a:solidFill>
                <a:cs typeface="Calibri Light" panose="020F0302020204030204" pitchFamily="34" charset="0"/>
              </a:rPr>
              <a:t>MMWR</a:t>
            </a:r>
            <a:r>
              <a:rPr lang="en-US" altLang="en-US" sz="1400" dirty="0">
                <a:solidFill>
                  <a:schemeClr val="accent2">
                    <a:lumMod val="50000"/>
                  </a:schemeClr>
                </a:solidFill>
                <a:cs typeface="Calibri Light" panose="020F0302020204030204" pitchFamily="34" charset="0"/>
              </a:rPr>
              <a:t>. 2014.</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3"/>
          <p:cNvSpPr>
            <a:spLocks noGrp="1"/>
          </p:cNvSpPr>
          <p:nvPr>
            <p:ph type="title"/>
          </p:nvPr>
        </p:nvSpPr>
        <p:spPr/>
        <p:txBody>
          <a:bodyPr/>
          <a:lstStyle/>
          <a:p>
            <a:r>
              <a:rPr lang="en-US" altLang="en-US" dirty="0" smtClean="0"/>
              <a:t>Make an Effective Recommendation</a:t>
            </a:r>
          </a:p>
        </p:txBody>
      </p:sp>
      <p:sp>
        <p:nvSpPr>
          <p:cNvPr id="113666" name="Content Placeholder 4"/>
          <p:cNvSpPr>
            <a:spLocks noGrp="1"/>
          </p:cNvSpPr>
          <p:nvPr>
            <p:ph idx="1"/>
          </p:nvPr>
        </p:nvSpPr>
        <p:spPr/>
        <p:txBody>
          <a:bodyPr/>
          <a:lstStyle/>
          <a:p>
            <a:r>
              <a:rPr lang="en-US" altLang="en-US" b="1" dirty="0" smtClean="0">
                <a:solidFill>
                  <a:schemeClr val="accent6"/>
                </a:solidFill>
              </a:rPr>
              <a:t>Same way: Effective recommendations group all of the adolescent vaccines</a:t>
            </a:r>
            <a:r>
              <a:rPr lang="en-US" altLang="en-US" b="1" dirty="0" smtClean="0"/>
              <a:t/>
            </a:r>
            <a:br>
              <a:rPr lang="en-US" altLang="en-US" b="1" dirty="0" smtClean="0"/>
            </a:br>
            <a:r>
              <a:rPr lang="en-US" altLang="en-US" dirty="0" smtClean="0"/>
              <a:t>Recommend HPV vaccination the same way you recommend </a:t>
            </a:r>
            <a:r>
              <a:rPr lang="en-US" altLang="en-US" dirty="0" err="1" smtClean="0"/>
              <a:t>Tdap</a:t>
            </a:r>
            <a:r>
              <a:rPr lang="en-US" altLang="en-US" dirty="0" smtClean="0"/>
              <a:t> and meningococcal vaccines</a:t>
            </a:r>
          </a:p>
          <a:p>
            <a:r>
              <a:rPr lang="en-US" altLang="en-US" b="1" dirty="0" smtClean="0">
                <a:solidFill>
                  <a:schemeClr val="accent6"/>
                </a:solidFill>
              </a:rPr>
              <a:t>Same day: Recommend HPV vaccine TODAY</a:t>
            </a:r>
            <a:br>
              <a:rPr lang="en-US" altLang="en-US" b="1" dirty="0" smtClean="0">
                <a:solidFill>
                  <a:schemeClr val="accent6"/>
                </a:solidFill>
              </a:rPr>
            </a:br>
            <a:r>
              <a:rPr lang="en-US" altLang="en-US" dirty="0" smtClean="0"/>
              <a:t>Recommend HPV vaccination the same day you recommend </a:t>
            </a:r>
            <a:r>
              <a:rPr lang="en-US" altLang="en-US" dirty="0" err="1" smtClean="0"/>
              <a:t>Tdap</a:t>
            </a:r>
            <a:r>
              <a:rPr lang="en-US" altLang="en-US" dirty="0" smtClean="0"/>
              <a:t> and meningococcal vaccines</a:t>
            </a:r>
          </a:p>
        </p:txBody>
      </p:sp>
      <p:sp>
        <p:nvSpPr>
          <p:cNvPr id="7" name="Text Placeholder 5"/>
          <p:cNvSpPr txBox="1">
            <a:spLocks/>
          </p:cNvSpPr>
          <p:nvPr/>
        </p:nvSpPr>
        <p:spPr bwMode="auto">
          <a:xfrm>
            <a:off x="152400" y="6400800"/>
            <a:ext cx="5380220" cy="304800"/>
          </a:xfrm>
          <a:prstGeom prst="rect">
            <a:avLst/>
          </a:prstGeom>
          <a:noFill/>
          <a:ln>
            <a:noFill/>
          </a:ln>
          <a:extLst>
            <a:ext uri="{909E8E84-426E-40dd-AFC4-6F175D3DCCD1}"/>
            <a:ext uri="{91240B29-F687-4f45-9708-019B960494DF}"/>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defRPr/>
            </a:pPr>
            <a:r>
              <a:rPr lang="en-US" sz="1400" dirty="0" smtClean="0">
                <a:solidFill>
                  <a:schemeClr val="accent2">
                    <a:lumMod val="50000"/>
                  </a:schemeClr>
                </a:solidFill>
                <a:latin typeface="Calibri Light" panose="020F0302020204030204" pitchFamily="34" charset="0"/>
                <a:cs typeface="Calibri Light" panose="020F0302020204030204" pitchFamily="34" charset="0"/>
              </a:rPr>
              <a:t>Source: Brewer at al. </a:t>
            </a:r>
            <a:r>
              <a:rPr lang="en-US" sz="1400" i="1" dirty="0" smtClean="0">
                <a:solidFill>
                  <a:schemeClr val="accent2">
                    <a:lumMod val="50000"/>
                  </a:schemeClr>
                </a:solidFill>
                <a:latin typeface="Calibri Light" panose="020F0302020204030204" pitchFamily="34" charset="0"/>
                <a:cs typeface="Calibri Light" panose="020F0302020204030204" pitchFamily="34" charset="0"/>
              </a:rPr>
              <a:t>Pediatrics</a:t>
            </a:r>
            <a:r>
              <a:rPr lang="en-US" sz="1400" dirty="0">
                <a:solidFill>
                  <a:schemeClr val="accent2">
                    <a:lumMod val="50000"/>
                  </a:schemeClr>
                </a:solidFill>
                <a:latin typeface="Calibri Light" panose="020F0302020204030204" pitchFamily="34" charset="0"/>
                <a:cs typeface="Calibri Light" panose="020F0302020204030204" pitchFamily="34" charset="0"/>
              </a:rPr>
              <a:t>. </a:t>
            </a:r>
            <a:r>
              <a:rPr lang="en-US" sz="1400" dirty="0" smtClean="0">
                <a:solidFill>
                  <a:schemeClr val="accent2">
                    <a:lumMod val="50000"/>
                  </a:schemeClr>
                </a:solidFill>
                <a:latin typeface="Calibri Light" panose="020F0302020204030204" pitchFamily="34" charset="0"/>
                <a:cs typeface="Calibri Light" panose="020F0302020204030204" pitchFamily="34" charset="0"/>
              </a:rPr>
              <a:t>2017. Unpublished CDC data, 2013.</a:t>
            </a:r>
            <a:endParaRPr lang="en-US" sz="1400" dirty="0">
              <a:solidFill>
                <a:schemeClr val="accent2">
                  <a:lumMod val="50000"/>
                </a:schemeClr>
              </a:solidFill>
              <a:latin typeface="Calibri Light" panose="020F0302020204030204" pitchFamily="34" charset="0"/>
              <a:cs typeface="Calibri Light" panose="020F0302020204030204"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Client story</a:t>
            </a:r>
            <a:endParaRPr lang="en-US" dirty="0"/>
          </a:p>
        </p:txBody>
      </p:sp>
      <p:sp>
        <p:nvSpPr>
          <p:cNvPr id="3" name="Content Placeholder 2"/>
          <p:cNvSpPr>
            <a:spLocks noGrp="1"/>
          </p:cNvSpPr>
          <p:nvPr>
            <p:ph idx="1"/>
          </p:nvPr>
        </p:nvSpPr>
        <p:spPr/>
        <p:txBody>
          <a:bodyPr anchor="ctr">
            <a:normAutofit fontScale="92500"/>
          </a:bodyPr>
          <a:lstStyle/>
          <a:p>
            <a:pPr marL="0" indent="0">
              <a:lnSpc>
                <a:spcPct val="90000"/>
              </a:lnSpc>
              <a:buFont typeface="Wingdings 3" panose="05040102010807070707" pitchFamily="18" charset="2"/>
              <a:buNone/>
              <a:defRPr/>
            </a:pPr>
            <a:r>
              <a:rPr lang="en-US" altLang="en-US" sz="3000" dirty="0" smtClean="0">
                <a:solidFill>
                  <a:srgbClr val="005DAA"/>
                </a:solidFill>
                <a:ea typeface="ＭＳ Ｐゴシック" panose="020B0600070205080204" pitchFamily="34" charset="-128"/>
              </a:rPr>
              <a:t>Now that Sophia is 11, she is due today for three important vaccines</a:t>
            </a:r>
            <a:r>
              <a:rPr lang="en-US" altLang="en-US" sz="3000" dirty="0" smtClean="0">
                <a:solidFill>
                  <a:srgbClr val="595959"/>
                </a:solidFill>
                <a:ea typeface="ＭＳ Ｐゴシック" panose="020B0600070205080204" pitchFamily="34" charset="-128"/>
              </a:rPr>
              <a:t>. </a:t>
            </a:r>
          </a:p>
          <a:p>
            <a:pPr marL="0" indent="0">
              <a:lnSpc>
                <a:spcPct val="90000"/>
              </a:lnSpc>
              <a:buFont typeface="Wingdings 3" panose="05040102010807070707" pitchFamily="18" charset="2"/>
              <a:buNone/>
              <a:defRPr/>
            </a:pPr>
            <a:endParaRPr lang="en-US" altLang="en-US" sz="800" dirty="0" smtClean="0">
              <a:solidFill>
                <a:srgbClr val="595959"/>
              </a:solidFill>
              <a:ea typeface="ＭＳ Ｐゴシック" panose="020B0600070205080204" pitchFamily="34" charset="-128"/>
            </a:endParaRPr>
          </a:p>
          <a:p>
            <a:pPr marL="0" indent="0">
              <a:lnSpc>
                <a:spcPct val="90000"/>
              </a:lnSpc>
              <a:buFont typeface="Wingdings 3" panose="05040102010807070707" pitchFamily="18" charset="2"/>
              <a:buNone/>
              <a:defRPr/>
            </a:pPr>
            <a:r>
              <a:rPr lang="en-US" altLang="en-US" sz="3000" dirty="0" smtClean="0">
                <a:solidFill>
                  <a:srgbClr val="7030A0"/>
                </a:solidFill>
                <a:ea typeface="ＭＳ Ｐゴシック" panose="020B0600070205080204" pitchFamily="34" charset="-128"/>
              </a:rPr>
              <a:t>The first is to help prevent an infection that can cause meningitis, which is very rare, but potentially deadly. The second is to prevent a very common infection, HPV, that can cause several kinds of cancer. The third is the tetanus booster, which also protects against pertussis, so she doesn’</a:t>
            </a:r>
            <a:r>
              <a:rPr lang="en-US" altLang="ja-JP" sz="3000" dirty="0" smtClean="0">
                <a:solidFill>
                  <a:srgbClr val="7030A0"/>
                </a:solidFill>
              </a:rPr>
              <a:t>t get whooping cough. </a:t>
            </a:r>
            <a:r>
              <a:rPr lang="en-US" altLang="ja-JP" sz="3000" dirty="0" smtClean="0">
                <a:solidFill>
                  <a:srgbClr val="79C228"/>
                </a:solidFill>
              </a:rPr>
              <a:t> </a:t>
            </a:r>
          </a:p>
          <a:p>
            <a:pPr marL="0" indent="0">
              <a:lnSpc>
                <a:spcPct val="90000"/>
              </a:lnSpc>
              <a:buFont typeface="Wingdings 3" panose="05040102010807070707" pitchFamily="18" charset="2"/>
              <a:buNone/>
              <a:defRPr/>
            </a:pPr>
            <a:endParaRPr lang="en-US" altLang="en-US" sz="700" dirty="0" smtClean="0">
              <a:solidFill>
                <a:srgbClr val="79C228"/>
              </a:solidFill>
              <a:ea typeface="ＭＳ Ｐゴシック" panose="020B0600070205080204" pitchFamily="34" charset="-128"/>
            </a:endParaRPr>
          </a:p>
          <a:p>
            <a:pPr marL="0" indent="0">
              <a:lnSpc>
                <a:spcPct val="90000"/>
              </a:lnSpc>
              <a:buFont typeface="Wingdings 3" panose="05040102010807070707" pitchFamily="18" charset="2"/>
              <a:buNone/>
              <a:defRPr/>
            </a:pPr>
            <a:r>
              <a:rPr lang="en-US" altLang="en-US" sz="3000" dirty="0" smtClean="0">
                <a:solidFill>
                  <a:schemeClr val="accent6"/>
                </a:solidFill>
                <a:ea typeface="ＭＳ Ｐゴシック" panose="020B0600070205080204" pitchFamily="34" charset="-128"/>
              </a:rPr>
              <a:t>We</a:t>
            </a:r>
            <a:r>
              <a:rPr lang="en-US" altLang="en-US" sz="3000" dirty="0" smtClean="0">
                <a:solidFill>
                  <a:schemeClr val="accent6"/>
                </a:solidFill>
              </a:rPr>
              <a:t>’</a:t>
            </a:r>
            <a:r>
              <a:rPr lang="en-US" altLang="ja-JP" sz="3000" dirty="0" smtClean="0">
                <a:solidFill>
                  <a:schemeClr val="accent6"/>
                </a:solidFill>
              </a:rPr>
              <a:t>ll give those shots at the end of the visit. Do you have any questions for me?</a:t>
            </a:r>
            <a:endParaRPr lang="en-US" altLang="en-US" sz="3000" dirty="0" smtClean="0">
              <a:solidFill>
                <a:schemeClr val="accent6"/>
              </a:solidFill>
              <a:ea typeface="ＭＳ Ｐゴシック" panose="020B0600070205080204" pitchFamily="34" charset="-128"/>
            </a:endParaRPr>
          </a:p>
        </p:txBody>
      </p:sp>
      <p:pic>
        <p:nvPicPr>
          <p:cNvPr id="92163" name="Picture 4" descr="open quotation mark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84" y="762000"/>
            <a:ext cx="7778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6" descr="close quotation mark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638800"/>
            <a:ext cx="69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tLang="en-US" dirty="0" smtClean="0"/>
              <a:t>Some Individuals Need Reassurance</a:t>
            </a:r>
          </a:p>
        </p:txBody>
      </p:sp>
      <p:sp>
        <p:nvSpPr>
          <p:cNvPr id="94211" name="Content Placeholder 2"/>
          <p:cNvSpPr>
            <a:spLocks noGrp="1"/>
          </p:cNvSpPr>
          <p:nvPr>
            <p:ph idx="1"/>
          </p:nvPr>
        </p:nvSpPr>
        <p:spPr/>
        <p:txBody>
          <a:bodyPr/>
          <a:lstStyle/>
          <a:p>
            <a:r>
              <a:rPr lang="en-US" altLang="en-US" dirty="0" smtClean="0"/>
              <a:t>Many simply accept this bundled recommendation</a:t>
            </a:r>
          </a:p>
          <a:p>
            <a:r>
              <a:rPr lang="en-US" altLang="en-US" dirty="0" smtClean="0"/>
              <a:t>Some may be interested in vaccinating, yet still have questions. Interpret a question as </a:t>
            </a:r>
            <a:r>
              <a:rPr lang="en-US" altLang="en-US" b="1" dirty="0" smtClean="0">
                <a:solidFill>
                  <a:schemeClr val="accent6"/>
                </a:solidFill>
              </a:rPr>
              <a:t>they need additional reassurance from YOU, </a:t>
            </a:r>
            <a:br>
              <a:rPr lang="en-US" altLang="en-US" b="1" dirty="0" smtClean="0">
                <a:solidFill>
                  <a:schemeClr val="accent6"/>
                </a:solidFill>
              </a:rPr>
            </a:br>
            <a:r>
              <a:rPr lang="en-US" altLang="en-US" b="1" dirty="0" smtClean="0">
                <a:solidFill>
                  <a:schemeClr val="accent6"/>
                </a:solidFill>
              </a:rPr>
              <a:t>the clinician they trust</a:t>
            </a:r>
          </a:p>
          <a:p>
            <a:r>
              <a:rPr lang="en-US" altLang="en-US" dirty="0" smtClean="0"/>
              <a:t>Ask about their main concern </a:t>
            </a:r>
            <a:br>
              <a:rPr lang="en-US" altLang="en-US" dirty="0" smtClean="0"/>
            </a:br>
            <a:r>
              <a:rPr lang="en-US" altLang="en-US" dirty="0" smtClean="0"/>
              <a:t>(be sure you are addressing their real concern)</a:t>
            </a:r>
          </a:p>
        </p:txBody>
      </p:sp>
      <p:sp>
        <p:nvSpPr>
          <p:cNvPr id="5" name="Text Placeholder 5"/>
          <p:cNvSpPr txBox="1">
            <a:spLocks/>
          </p:cNvSpPr>
          <p:nvPr/>
        </p:nvSpPr>
        <p:spPr bwMode="auto">
          <a:xfrm>
            <a:off x="152400" y="6400800"/>
            <a:ext cx="3733800" cy="242003"/>
          </a:xfrm>
          <a:prstGeom prst="rect">
            <a:avLst/>
          </a:prstGeom>
          <a:noFill/>
          <a:ln>
            <a:noFill/>
          </a:ln>
          <a:extLst>
            <a:ext uri="{909E8E84-426E-40dd-AFC4-6F175D3DCCD1}"/>
            <a:ext uri="{91240B29-F687-4f45-9708-019B960494DF}"/>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defRPr/>
            </a:pPr>
            <a:r>
              <a:rPr lang="en-US" sz="1400" dirty="0" smtClean="0">
                <a:solidFill>
                  <a:schemeClr val="accent2">
                    <a:lumMod val="50000"/>
                  </a:schemeClr>
                </a:solidFill>
                <a:latin typeface="Calibri Light" panose="020F0302020204030204" pitchFamily="34" charset="0"/>
                <a:cs typeface="Calibri Light" panose="020F0302020204030204" pitchFamily="34" charset="0"/>
              </a:rPr>
              <a:t>Source: Unpublished CDC data, 2013.</a:t>
            </a:r>
            <a:endParaRPr lang="en-US" sz="1400" dirty="0">
              <a:solidFill>
                <a:schemeClr val="accent2">
                  <a:lumMod val="50000"/>
                </a:schemeClr>
              </a:solidFill>
              <a:latin typeface="Calibri Light" panose="020F0302020204030204" pitchFamily="34" charset="0"/>
              <a:cs typeface="Calibri Light" panose="020F030202020403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6800" y="3111500"/>
            <a:ext cx="4764088" cy="1362075"/>
          </a:xfrm>
        </p:spPr>
        <p:txBody>
          <a:bodyPr/>
          <a:lstStyle/>
          <a:p>
            <a:r>
              <a:rPr lang="en-US" altLang="en-US" dirty="0">
                <a:solidFill>
                  <a:schemeClr val="accent6"/>
                </a:solidFill>
                <a:ea typeface="ＭＳ Ｐゴシック" panose="020B0600070205080204" pitchFamily="34" charset="-128"/>
              </a:rPr>
              <a:t>OBJECTIVE </a:t>
            </a:r>
            <a:r>
              <a:rPr lang="en-US" altLang="en-US" dirty="0" smtClean="0">
                <a:solidFill>
                  <a:schemeClr val="accent6"/>
                </a:solidFill>
                <a:ea typeface="ＭＳ Ｐゴシック" panose="020B0600070205080204" pitchFamily="34" charset="-128"/>
              </a:rPr>
              <a:t>1</a:t>
            </a:r>
            <a:r>
              <a:rPr lang="en-US" altLang="en-US" dirty="0" smtClean="0">
                <a:solidFill>
                  <a:schemeClr val="accent4"/>
                </a:solidFill>
                <a:ea typeface="ＭＳ Ｐゴシック" panose="020B0600070205080204" pitchFamily="34" charset="-128"/>
              </a:rPr>
              <a:t/>
            </a:r>
            <a:br>
              <a:rPr lang="en-US" altLang="en-US" dirty="0" smtClean="0">
                <a:solidFill>
                  <a:schemeClr val="accent4"/>
                </a:solidFill>
                <a:ea typeface="ＭＳ Ｐゴシック" panose="020B0600070205080204" pitchFamily="34" charset="-128"/>
              </a:rPr>
            </a:br>
            <a:r>
              <a:rPr lang="en-US" altLang="en-US" dirty="0" smtClean="0">
                <a:solidFill>
                  <a:schemeClr val="accent4"/>
                </a:solidFill>
                <a:ea typeface="ＭＳ Ｐゴシック" panose="020B0600070205080204" pitchFamily="34" charset="-128"/>
              </a:rPr>
              <a:t>Burden </a:t>
            </a:r>
            <a:r>
              <a:rPr lang="en-US" altLang="en-US" dirty="0">
                <a:solidFill>
                  <a:schemeClr val="accent4"/>
                </a:solidFill>
                <a:ea typeface="ＭＳ Ｐゴシック" panose="020B0600070205080204" pitchFamily="34" charset="-128"/>
              </a:rPr>
              <a:t>of HPV infection and </a:t>
            </a:r>
            <a:r>
              <a:rPr lang="en-US" altLang="en-US" dirty="0" smtClean="0">
                <a:solidFill>
                  <a:schemeClr val="accent4"/>
                </a:solidFill>
                <a:ea typeface="ＭＳ Ｐゴシック" panose="020B0600070205080204" pitchFamily="34" charset="-128"/>
              </a:rPr>
              <a:t>disease</a:t>
            </a:r>
            <a:endParaRPr lang="en-US" dirty="0"/>
          </a:p>
        </p:txBody>
      </p:sp>
      <p:sp>
        <p:nvSpPr>
          <p:cNvPr id="2" name="Slide Number Placeholder 1"/>
          <p:cNvSpPr>
            <a:spLocks noGrp="1"/>
          </p:cNvSpPr>
          <p:nvPr>
            <p:ph type="sldNum" sz="quarter" idx="4"/>
          </p:nvPr>
        </p:nvSpPr>
        <p:spPr/>
        <p:txBody>
          <a:bodyPr/>
          <a:lstStyle/>
          <a:p>
            <a:pPr>
              <a:defRPr/>
            </a:pPr>
            <a:fld id="{EBD192D2-B51C-44BE-8DE0-96EB86E18F15}" type="slidenum">
              <a:rPr lang="en-US" altLang="en-US" smtClean="0"/>
              <a:pPr>
                <a:defRPr/>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me Way Same Day Mobile App advertisement"/>
          <p:cNvSpPr>
            <a:spLocks noGrp="1"/>
          </p:cNvSpPr>
          <p:nvPr>
            <p:ph type="title"/>
          </p:nvPr>
        </p:nvSpPr>
        <p:spPr>
          <a:xfrm>
            <a:off x="457200" y="274638"/>
            <a:ext cx="5486400" cy="1143000"/>
          </a:xfrm>
        </p:spPr>
        <p:txBody>
          <a:bodyPr/>
          <a:lstStyle/>
          <a:p>
            <a:r>
              <a:rPr lang="en-US" altLang="en-US" dirty="0" smtClean="0">
                <a:cs typeface="Calibri Light" panose="020F0302020204030204" pitchFamily="34" charset="0"/>
              </a:rPr>
              <a:t>HPV Vaccine: Same Way Same Day Mobile App</a:t>
            </a:r>
            <a:endParaRPr lang="en-US" dirty="0">
              <a:cs typeface="Calibri Light" panose="020F0302020204030204" pitchFamily="34" charset="0"/>
            </a:endParaRPr>
          </a:p>
        </p:txBody>
      </p:sp>
      <p:sp>
        <p:nvSpPr>
          <p:cNvPr id="3" name="Content Placeholder 2"/>
          <p:cNvSpPr>
            <a:spLocks noGrp="1"/>
          </p:cNvSpPr>
          <p:nvPr>
            <p:ph idx="1"/>
          </p:nvPr>
        </p:nvSpPr>
        <p:spPr>
          <a:xfrm>
            <a:off x="457200" y="1600200"/>
            <a:ext cx="4191001" cy="4525963"/>
          </a:xfrm>
        </p:spPr>
        <p:txBody>
          <a:bodyPr/>
          <a:lstStyle/>
          <a:p>
            <a:r>
              <a:rPr lang="en-US" altLang="en-US" sz="2400" dirty="0" smtClean="0">
                <a:ea typeface="ＭＳ Ｐゴシック" panose="020B0600070205080204" pitchFamily="34" charset="-128"/>
              </a:rPr>
              <a:t>A brief 15-minute, interactive, role-play simulation</a:t>
            </a:r>
          </a:p>
          <a:p>
            <a:r>
              <a:rPr lang="en-US" altLang="en-US" sz="2400" dirty="0" smtClean="0">
                <a:ea typeface="ＭＳ Ｐゴシック" panose="020B0600070205080204" pitchFamily="34" charset="-128"/>
              </a:rPr>
              <a:t>Learn how to: </a:t>
            </a:r>
          </a:p>
          <a:p>
            <a:pPr lvl="1"/>
            <a:r>
              <a:rPr lang="en-US" altLang="en-US" sz="2400" dirty="0">
                <a:ea typeface="ＭＳ Ｐゴシック" panose="020B0600070205080204" pitchFamily="34" charset="-128"/>
              </a:rPr>
              <a:t>avoid common conversation pitfalls and improve communication skills during HPV vaccine </a:t>
            </a:r>
            <a:r>
              <a:rPr lang="en-US" altLang="en-US" sz="2400" dirty="0" smtClean="0">
                <a:ea typeface="ＭＳ Ｐゴシック" panose="020B0600070205080204" pitchFamily="34" charset="-128"/>
              </a:rPr>
              <a:t>conversations </a:t>
            </a:r>
            <a:endParaRPr lang="en-US" altLang="en-US" sz="2400" dirty="0">
              <a:ea typeface="ＭＳ Ｐゴシック" panose="020B0600070205080204" pitchFamily="34" charset="-128"/>
            </a:endParaRPr>
          </a:p>
          <a:p>
            <a:r>
              <a:rPr lang="en-US" altLang="en-US" sz="2400" dirty="0" smtClean="0">
                <a:ea typeface="ＭＳ Ｐゴシック" panose="020B0600070205080204" pitchFamily="34" charset="-128"/>
              </a:rPr>
              <a:t>Download this complimentary App today from the </a:t>
            </a:r>
            <a:r>
              <a:rPr lang="en-US" altLang="en-US" sz="2400" u="sng" dirty="0" smtClean="0">
                <a:ea typeface="ＭＳ Ｐゴシック" panose="020B0600070205080204" pitchFamily="34" charset="-128"/>
              </a:rPr>
              <a:t>Apple iTunes Store</a:t>
            </a:r>
            <a:r>
              <a:rPr lang="en-US" altLang="en-US" sz="2400" dirty="0" smtClean="0">
                <a:ea typeface="ＭＳ Ｐゴシック" panose="020B0600070205080204" pitchFamily="34" charset="-128"/>
              </a:rPr>
              <a:t> or </a:t>
            </a:r>
            <a:r>
              <a:rPr lang="en-US" altLang="en-US" sz="2400" u="sng" dirty="0" smtClean="0">
                <a:ea typeface="ＭＳ Ｐゴシック" panose="020B0600070205080204" pitchFamily="34" charset="-128"/>
              </a:rPr>
              <a:t>Google Play Store</a:t>
            </a:r>
            <a:r>
              <a:rPr lang="en-US" altLang="en-US" sz="2400" dirty="0" smtClean="0">
                <a:ea typeface="ＭＳ Ｐゴシック" panose="020B0600070205080204" pitchFamily="34" charset="-128"/>
              </a:rPr>
              <a:t>. </a:t>
            </a:r>
          </a:p>
          <a:p>
            <a:endParaRPr lang="en-US" altLang="en-US" sz="1800" dirty="0" smtClean="0">
              <a:ea typeface="ＭＳ Ｐゴシック" panose="020B0600070205080204" pitchFamily="34" charset="-128"/>
            </a:endParaRPr>
          </a:p>
          <a:p>
            <a:endParaRPr lang="en-US" dirty="0"/>
          </a:p>
        </p:txBody>
      </p:sp>
      <p:pic>
        <p:nvPicPr>
          <p:cNvPr id="96259" name="Picture 5" descr="Same Way Same Day mobile app advertisement"/>
          <p:cNvPicPr>
            <a:picLocks noChangeAspect="1"/>
          </p:cNvPicPr>
          <p:nvPr/>
        </p:nvPicPr>
        <p:blipFill rotWithShape="1">
          <a:blip r:embed="rId3">
            <a:extLst>
              <a:ext uri="{28A0092B-C50C-407E-A947-70E740481C1C}">
                <a14:useLocalDpi xmlns:a14="http://schemas.microsoft.com/office/drawing/2010/main" val="0"/>
              </a:ext>
            </a:extLst>
          </a:blip>
          <a:srcRect l="3406"/>
          <a:stretch/>
        </p:blipFill>
        <p:spPr bwMode="auto">
          <a:xfrm>
            <a:off x="4800599" y="1695794"/>
            <a:ext cx="4322535" cy="433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sz="3600" dirty="0" smtClean="0"/>
              <a:t>Talking to Parents about HPV Vaccine tip sheet</a:t>
            </a:r>
            <a:endParaRPr lang="en-US" sz="3600" dirty="0"/>
          </a:p>
        </p:txBody>
      </p:sp>
      <p:pic>
        <p:nvPicPr>
          <p:cNvPr id="5" name="Content Placeholder 4" descr="CDC tip sheet &quot;Talking to Parents about HPV Vaccine&quot; screensh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0"/>
            <a:ext cx="6629400" cy="6477000"/>
          </a:xfrm>
        </p:spPr>
      </p:pic>
      <p:sp>
        <p:nvSpPr>
          <p:cNvPr id="97282" name="Rectangle 1"/>
          <p:cNvSpPr>
            <a:spLocks noChangeArrowheads="1"/>
          </p:cNvSpPr>
          <p:nvPr/>
        </p:nvSpPr>
        <p:spPr bwMode="auto">
          <a:xfrm>
            <a:off x="457200" y="6400800"/>
            <a:ext cx="7543800" cy="461665"/>
          </a:xfrm>
          <a:prstGeom prst="rect">
            <a:avLst/>
          </a:prstGeom>
          <a:solidFill>
            <a:schemeClr val="bg1">
              <a:lumMod val="65000"/>
            </a:schemeClr>
          </a:solidFill>
          <a:ln>
            <a:noFill/>
          </a:ln>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lgn="ctr" eaLnBrk="1" hangingPunct="1">
              <a:spcBef>
                <a:spcPct val="0"/>
              </a:spcBef>
              <a:buFontTx/>
              <a:buNone/>
            </a:pPr>
            <a:r>
              <a:rPr lang="en-US" altLang="en-US" sz="2400" u="sng" dirty="0">
                <a:solidFill>
                  <a:schemeClr val="bg1"/>
                </a:solidFill>
                <a:ea typeface="ＭＳ Ｐゴシック" panose="020B0600070205080204" pitchFamily="34" charset="-128"/>
                <a:cs typeface="Calibri Light" panose="020F0302020204030204" pitchFamily="34" charset="0"/>
              </a:rPr>
              <a:t>https://www.cdc.gov/hpv/hcp/for-hcp-tipsheet-hpv.pdf</a:t>
            </a:r>
          </a:p>
        </p:txBody>
      </p:sp>
      <p:sp>
        <p:nvSpPr>
          <p:cNvPr id="2" name="Slide Number Placeholder 1"/>
          <p:cNvSpPr>
            <a:spLocks noGrp="1"/>
          </p:cNvSpPr>
          <p:nvPr>
            <p:ph type="sldNum" sz="quarter" idx="4"/>
          </p:nvPr>
        </p:nvSpPr>
        <p:spPr/>
        <p:txBody>
          <a:bodyPr/>
          <a:lstStyle/>
          <a:p>
            <a:pPr>
              <a:defRPr/>
            </a:pPr>
            <a:fld id="{EBD192D2-B51C-44BE-8DE0-96EB86E18F15}" type="slidenum">
              <a:rPr lang="en-US" altLang="en-US" smtClean="0"/>
              <a:pPr>
                <a:defRPr/>
              </a:pPr>
              <a:t>41</a:t>
            </a:fld>
            <a:endParaRPr lang="en-US"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Will my teen see this as “permission” to have sex</a:t>
            </a:r>
            <a:r>
              <a:rPr lang="en-US" sz="3600" dirty="0" smtClean="0"/>
              <a:t>?</a:t>
            </a:r>
            <a:endParaRPr lang="en-US" sz="3600" dirty="0"/>
          </a:p>
        </p:txBody>
      </p:sp>
      <p:sp>
        <p:nvSpPr>
          <p:cNvPr id="67587" name="Content Placeholder 2"/>
          <p:cNvSpPr>
            <a:spLocks noGrp="1"/>
          </p:cNvSpPr>
          <p:nvPr>
            <p:ph sz="half" idx="1"/>
          </p:nvPr>
        </p:nvSpPr>
        <p:spPr>
          <a:xfrm>
            <a:off x="457200" y="1828800"/>
            <a:ext cx="8229600" cy="3124200"/>
          </a:xfrm>
        </p:spPr>
        <p:txBody>
          <a:bodyPr/>
          <a:lstStyle/>
          <a:p>
            <a:r>
              <a:rPr lang="en-US" altLang="en-US" sz="2800" dirty="0" smtClean="0"/>
              <a:t>Kaiser Permanente Center for Health Research </a:t>
            </a:r>
          </a:p>
          <a:p>
            <a:r>
              <a:rPr lang="en-US" altLang="en-US" sz="2800" dirty="0" smtClean="0"/>
              <a:t>1,398 girls who were 11 or 12 in 2006, 30% of whom were vaccinated, followed through 2010</a:t>
            </a:r>
          </a:p>
          <a:p>
            <a:r>
              <a:rPr lang="en-US" altLang="en-US" sz="2800" dirty="0" smtClean="0"/>
              <a:t>No difference in markers of sexual activity, including </a:t>
            </a:r>
          </a:p>
          <a:p>
            <a:pPr lvl="1"/>
            <a:r>
              <a:rPr lang="en-US" altLang="en-US" sz="2400" dirty="0" smtClean="0"/>
              <a:t>Pregnancies</a:t>
            </a:r>
          </a:p>
          <a:p>
            <a:pPr lvl="1"/>
            <a:r>
              <a:rPr lang="en-US" altLang="en-US" sz="2400" dirty="0" smtClean="0"/>
              <a:t>Counseling on contraceptives</a:t>
            </a:r>
          </a:p>
          <a:p>
            <a:pPr lvl="1"/>
            <a:r>
              <a:rPr lang="en-US" altLang="en-US" sz="2400" dirty="0" smtClean="0"/>
              <a:t>Testing for, or diagnoses of STIs</a:t>
            </a:r>
          </a:p>
        </p:txBody>
      </p:sp>
      <p:sp>
        <p:nvSpPr>
          <p:cNvPr id="2" name="Content Placeholder 1"/>
          <p:cNvSpPr>
            <a:spLocks noGrp="1"/>
          </p:cNvSpPr>
          <p:nvPr>
            <p:ph sz="half" idx="2"/>
          </p:nvPr>
        </p:nvSpPr>
        <p:spPr>
          <a:xfrm>
            <a:off x="457200" y="5181600"/>
            <a:ext cx="8229600" cy="944563"/>
          </a:xfrm>
          <a:solidFill>
            <a:schemeClr val="accent5"/>
          </a:solidFill>
        </p:spPr>
        <p:txBody>
          <a:bodyPr/>
          <a:lstStyle/>
          <a:p>
            <a:pPr marL="0" indent="0">
              <a:buNone/>
            </a:pPr>
            <a:r>
              <a:rPr lang="en-US" altLang="en-US" b="1" dirty="0">
                <a:solidFill>
                  <a:schemeClr val="bg1"/>
                </a:solidFill>
                <a:ea typeface="ＭＳ Ｐゴシック" panose="020B0600070205080204" pitchFamily="34" charset="-128"/>
                <a:cs typeface="Calibri Light" panose="020F0302020204030204" pitchFamily="34" charset="0"/>
              </a:rPr>
              <a:t>Receipt of HPV vaccine does not increase sexual activity or decrease age of sexual debut</a:t>
            </a:r>
            <a:endParaRPr lang="en-US" dirty="0"/>
          </a:p>
        </p:txBody>
      </p:sp>
      <p:sp>
        <p:nvSpPr>
          <p:cNvPr id="23556" name="TextBox 3"/>
          <p:cNvSpPr txBox="1">
            <a:spLocks noChangeArrowheads="1"/>
          </p:cNvSpPr>
          <p:nvPr/>
        </p:nvSpPr>
        <p:spPr bwMode="auto">
          <a:xfrm>
            <a:off x="152400" y="6400800"/>
            <a:ext cx="4094163" cy="307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400" dirty="0" smtClean="0">
                <a:solidFill>
                  <a:schemeClr val="accent2">
                    <a:lumMod val="50000"/>
                  </a:schemeClr>
                </a:solidFill>
                <a:latin typeface="Calibri Light" panose="020F0302020204030204" pitchFamily="34" charset="0"/>
                <a:cs typeface="Calibri Light" panose="020F0302020204030204" pitchFamily="34" charset="0"/>
              </a:rPr>
              <a:t>Source: </a:t>
            </a:r>
            <a:r>
              <a:rPr lang="en-US" sz="1400" dirty="0" err="1" smtClean="0">
                <a:solidFill>
                  <a:schemeClr val="accent2">
                    <a:lumMod val="50000"/>
                  </a:schemeClr>
                </a:solidFill>
                <a:latin typeface="Calibri Light" panose="020F0302020204030204" pitchFamily="34" charset="0"/>
                <a:cs typeface="Calibri Light" panose="020F0302020204030204" pitchFamily="34" charset="0"/>
              </a:rPr>
              <a:t>Bednarczyk</a:t>
            </a:r>
            <a:r>
              <a:rPr lang="en-US" sz="1400" dirty="0" smtClean="0">
                <a:solidFill>
                  <a:schemeClr val="accent2">
                    <a:lumMod val="50000"/>
                  </a:schemeClr>
                </a:solidFill>
                <a:latin typeface="Calibri Light" panose="020F0302020204030204" pitchFamily="34" charset="0"/>
                <a:cs typeface="Calibri Light" panose="020F0302020204030204" pitchFamily="34" charset="0"/>
              </a:rPr>
              <a:t>. </a:t>
            </a:r>
            <a:r>
              <a:rPr lang="en-US" sz="1400" i="1" dirty="0">
                <a:solidFill>
                  <a:schemeClr val="accent2">
                    <a:lumMod val="50000"/>
                  </a:schemeClr>
                </a:solidFill>
                <a:latin typeface="Calibri Light" panose="020F0302020204030204" pitchFamily="34" charset="0"/>
                <a:cs typeface="Calibri Light" panose="020F0302020204030204" pitchFamily="34" charset="0"/>
              </a:rPr>
              <a:t>Pediatrics</a:t>
            </a:r>
            <a:r>
              <a:rPr lang="en-US" sz="1400" dirty="0">
                <a:solidFill>
                  <a:schemeClr val="accent2">
                    <a:lumMod val="50000"/>
                  </a:schemeClr>
                </a:solidFill>
                <a:latin typeface="Calibri Light" panose="020F0302020204030204" pitchFamily="34" charset="0"/>
                <a:cs typeface="Calibri Light" panose="020F0302020204030204" pitchFamily="34" charset="0"/>
              </a:rPr>
              <a:t> Oct 2012</a:t>
            </a:r>
          </a:p>
        </p:txBody>
      </p:sp>
      <p:sp>
        <p:nvSpPr>
          <p:cNvPr id="8" name="Slide Number Placeholder 1"/>
          <p:cNvSpPr>
            <a:spLocks noGrp="1"/>
          </p:cNvSpPr>
          <p:nvPr>
            <p:ph type="sldNum" sz="quarter" idx="4"/>
          </p:nvPr>
        </p:nvSpPr>
        <p:spPr>
          <a:xfrm>
            <a:off x="8585200" y="6370637"/>
            <a:ext cx="457200" cy="365125"/>
          </a:xfrm>
        </p:spPr>
        <p:txBody>
          <a:bodyPr/>
          <a:lstStyle/>
          <a:p>
            <a:pPr>
              <a:defRPr/>
            </a:pPr>
            <a:r>
              <a:rPr lang="en-US" altLang="en-US" dirty="0" smtClean="0"/>
              <a:t>42</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5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2355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itle 1"/>
          <p:cNvSpPr>
            <a:spLocks noGrp="1"/>
          </p:cNvSpPr>
          <p:nvPr>
            <p:ph type="title"/>
          </p:nvPr>
        </p:nvSpPr>
        <p:spPr>
          <a:xfrm>
            <a:off x="457200" y="381000"/>
            <a:ext cx="5562600" cy="1143000"/>
          </a:xfrm>
        </p:spPr>
        <p:txBody>
          <a:bodyPr/>
          <a:lstStyle/>
          <a:p>
            <a:r>
              <a:rPr lang="en-US" altLang="en-US" sz="3200" i="1" dirty="0">
                <a:solidFill>
                  <a:srgbClr val="660066"/>
                </a:solidFill>
                <a:ea typeface="ＭＳ Ｐゴシック" panose="020B0600070205080204" pitchFamily="34" charset="-128"/>
                <a:cs typeface="Calibri Light" panose="020F0302020204030204" pitchFamily="34" charset="0"/>
              </a:rPr>
              <a:t>Create Immunization </a:t>
            </a:r>
            <a:r>
              <a:rPr lang="en-US" altLang="en-US" sz="3200" i="1" dirty="0" smtClean="0">
                <a:solidFill>
                  <a:srgbClr val="660066"/>
                </a:solidFill>
                <a:ea typeface="ＭＳ Ｐゴシック" panose="020B0600070205080204" pitchFamily="34" charset="-128"/>
                <a:cs typeface="Calibri Light" panose="020F0302020204030204" pitchFamily="34" charset="0"/>
              </a:rPr>
              <a:t>Champions</a:t>
            </a:r>
            <a:r>
              <a:rPr lang="en-US" altLang="en-US" sz="3200" dirty="0" smtClean="0"/>
              <a:t/>
            </a:r>
            <a:br>
              <a:rPr lang="en-US" altLang="en-US" sz="3200" dirty="0" smtClean="0"/>
            </a:br>
            <a:r>
              <a:rPr lang="en-US" altLang="en-US" sz="3200" dirty="0" smtClean="0"/>
              <a:t>Be sure everyone in the office understands the mission</a:t>
            </a:r>
          </a:p>
        </p:txBody>
      </p:sp>
      <p:pic>
        <p:nvPicPr>
          <p:cNvPr id="16" name="Picture 3" descr="Shot By Shot.org screenshot"/>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660" r="5660"/>
          <a:stretch/>
        </p:blipFill>
        <p:spPr>
          <a:xfrm>
            <a:off x="447261" y="1981200"/>
            <a:ext cx="4038600" cy="4207671"/>
          </a:xfrm>
        </p:spPr>
      </p:pic>
      <p:sp>
        <p:nvSpPr>
          <p:cNvPr id="15" name="Content Placeholder 14"/>
          <p:cNvSpPr>
            <a:spLocks noGrp="1"/>
          </p:cNvSpPr>
          <p:nvPr>
            <p:ph sz="half" idx="2"/>
          </p:nvPr>
        </p:nvSpPr>
        <p:spPr>
          <a:xfrm>
            <a:off x="4648200" y="1816770"/>
            <a:ext cx="4038600" cy="4525963"/>
          </a:xfrm>
        </p:spPr>
        <p:txBody>
          <a:bodyPr/>
          <a:lstStyle/>
          <a:p>
            <a:r>
              <a:rPr lang="en-US" altLang="en-US" dirty="0" smtClean="0"/>
              <a:t>Human stories usually influence people more than statistics</a:t>
            </a:r>
          </a:p>
          <a:p>
            <a:r>
              <a:rPr lang="en-US" altLang="en-US" dirty="0" smtClean="0"/>
              <a:t>To understand the human stories behind HPV, listen to survivors</a:t>
            </a:r>
          </a:p>
          <a:p>
            <a:pPr lvl="1"/>
            <a:r>
              <a:rPr lang="en-US" altLang="en-US" dirty="0" smtClean="0"/>
              <a:t>Shot By Shot.org</a:t>
            </a:r>
          </a:p>
          <a:p>
            <a:pPr lvl="1"/>
            <a:r>
              <a:rPr lang="en-US" altLang="en-US" dirty="0" smtClean="0"/>
              <a:t>ACS HPV survivor stories</a:t>
            </a:r>
          </a:p>
          <a:p>
            <a:endParaRPr lang="en-US" dirty="0" smtClean="0"/>
          </a:p>
          <a:p>
            <a:endParaRPr lang="en-US" dirty="0"/>
          </a:p>
        </p:txBody>
      </p:sp>
      <p:sp>
        <p:nvSpPr>
          <p:cNvPr id="4" name="Slide Number Placeholder 3"/>
          <p:cNvSpPr>
            <a:spLocks noGrp="1"/>
          </p:cNvSpPr>
          <p:nvPr>
            <p:ph type="sldNum" sz="quarter" idx="4"/>
          </p:nvPr>
        </p:nvSpPr>
        <p:spPr/>
        <p:txBody>
          <a:bodyPr/>
          <a:lstStyle/>
          <a:p>
            <a:fld id="{EBD192D2-B51C-44BE-8DE0-96EB86E18F15}" type="slidenum">
              <a:rPr lang="en-US" altLang="en-US" smtClean="0"/>
              <a:pPr/>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altLang="en-US" dirty="0" smtClean="0"/>
              <a:t>How to Improve: </a:t>
            </a:r>
            <a:br>
              <a:rPr lang="en-US" altLang="en-US" dirty="0" smtClean="0"/>
            </a:br>
            <a:r>
              <a:rPr lang="en-US" altLang="en-US" dirty="0" smtClean="0"/>
              <a:t>2 Approaches</a:t>
            </a:r>
          </a:p>
        </p:txBody>
      </p:sp>
      <p:sp>
        <p:nvSpPr>
          <p:cNvPr id="9" name="Content Placeholder 8"/>
          <p:cNvSpPr>
            <a:spLocks noGrp="1"/>
          </p:cNvSpPr>
          <p:nvPr>
            <p:ph idx="1"/>
          </p:nvPr>
        </p:nvSpPr>
        <p:spPr>
          <a:xfrm>
            <a:off x="457200" y="1752600"/>
            <a:ext cx="8229600" cy="685800"/>
          </a:xfrm>
        </p:spPr>
        <p:txBody>
          <a:bodyPr/>
          <a:lstStyle/>
          <a:p>
            <a:pPr marL="0" indent="0">
              <a:buNone/>
            </a:pPr>
            <a:r>
              <a:rPr lang="en-US" altLang="en-US" b="1" dirty="0" smtClean="0"/>
              <a:t>Increase the # of eligible clients who: </a:t>
            </a:r>
            <a:endParaRPr lang="en-US" altLang="en-US" b="1" dirty="0"/>
          </a:p>
        </p:txBody>
      </p:sp>
      <p:sp>
        <p:nvSpPr>
          <p:cNvPr id="8" name="Rectangle 7" descr="1. come in"/>
          <p:cNvSpPr/>
          <p:nvPr/>
        </p:nvSpPr>
        <p:spPr>
          <a:xfrm>
            <a:off x="990600" y="2743200"/>
            <a:ext cx="3200400" cy="266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dirty="0" smtClean="0">
                <a:latin typeface="Calibri Light" panose="020F0302020204030204" pitchFamily="34" charset="0"/>
                <a:cs typeface="Calibri Light" panose="020F0302020204030204" pitchFamily="34" charset="0"/>
              </a:rPr>
              <a:t>1. Come in</a:t>
            </a:r>
            <a:endParaRPr lang="en-US" sz="4400" dirty="0">
              <a:latin typeface="Calibri Light" panose="020F0302020204030204" pitchFamily="34" charset="0"/>
              <a:cs typeface="Calibri Light" panose="020F0302020204030204" pitchFamily="34" charset="0"/>
            </a:endParaRPr>
          </a:p>
        </p:txBody>
      </p:sp>
      <p:sp>
        <p:nvSpPr>
          <p:cNvPr id="13" name="Rectangle 12" descr="2. leave the office vaccinated"/>
          <p:cNvSpPr/>
          <p:nvPr/>
        </p:nvSpPr>
        <p:spPr>
          <a:xfrm>
            <a:off x="5105400" y="2743200"/>
            <a:ext cx="3200400" cy="2667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dirty="0" smtClean="0">
                <a:latin typeface="Calibri Light" panose="020F0302020204030204" pitchFamily="34" charset="0"/>
                <a:cs typeface="Calibri Light" panose="020F0302020204030204" pitchFamily="34" charset="0"/>
              </a:rPr>
              <a:t>2. Leave the office vaccinated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1159565" y="228600"/>
            <a:ext cx="5029200" cy="1143000"/>
          </a:xfrm>
        </p:spPr>
        <p:txBody>
          <a:bodyPr/>
          <a:lstStyle/>
          <a:p>
            <a:r>
              <a:rPr lang="en-US" altLang="en-US" dirty="0" smtClean="0"/>
              <a:t>1. Increase number  who come in</a:t>
            </a:r>
          </a:p>
        </p:txBody>
      </p:sp>
      <p:sp>
        <p:nvSpPr>
          <p:cNvPr id="5" name="Up Arrow" descr="up-arrow"/>
          <p:cNvSpPr/>
          <p:nvPr/>
        </p:nvSpPr>
        <p:spPr>
          <a:xfrm rot="10800000">
            <a:off x="155713" y="274638"/>
            <a:ext cx="990600" cy="807243"/>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99" name="Content Placeholder 2"/>
          <p:cNvSpPr>
            <a:spLocks noGrp="1"/>
          </p:cNvSpPr>
          <p:nvPr>
            <p:ph idx="1"/>
          </p:nvPr>
        </p:nvSpPr>
        <p:spPr>
          <a:xfrm>
            <a:off x="457200" y="1981200"/>
            <a:ext cx="8229600" cy="4144963"/>
          </a:xfrm>
        </p:spPr>
        <p:txBody>
          <a:bodyPr/>
          <a:lstStyle/>
          <a:p>
            <a:pPr marL="0" indent="0">
              <a:buNone/>
            </a:pPr>
            <a:r>
              <a:rPr lang="en-US" altLang="en-US" b="1" dirty="0" smtClean="0"/>
              <a:t>Reminders:</a:t>
            </a:r>
          </a:p>
          <a:p>
            <a:r>
              <a:rPr lang="en-US" altLang="en-US" dirty="0" smtClean="0"/>
              <a:t>For clients who haven’t</a:t>
            </a:r>
            <a:r>
              <a:rPr lang="en-US" altLang="ja-JP" dirty="0" smtClean="0"/>
              <a:t> been in </a:t>
            </a:r>
          </a:p>
          <a:p>
            <a:pPr lvl="1"/>
            <a:r>
              <a:rPr lang="en-US" altLang="en-US" dirty="0" smtClean="0"/>
              <a:t>Phone, text, patient portal</a:t>
            </a:r>
          </a:p>
          <a:p>
            <a:pPr lvl="1"/>
            <a:endParaRPr lang="en-US" altLang="en-US" dirty="0" smtClean="0"/>
          </a:p>
          <a:p>
            <a:r>
              <a:rPr lang="en-US" altLang="en-US" dirty="0" smtClean="0"/>
              <a:t>Follow-up doses</a:t>
            </a:r>
          </a:p>
          <a:p>
            <a:pPr lvl="1"/>
            <a:r>
              <a:rPr lang="en-US" altLang="en-US" dirty="0" smtClean="0"/>
              <a:t>Consider a reminder in your own system to send a text or phone call reminder 6–12 months later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1146312" y="211585"/>
            <a:ext cx="4873487" cy="1143000"/>
          </a:xfrm>
        </p:spPr>
        <p:txBody>
          <a:bodyPr/>
          <a:lstStyle/>
          <a:p>
            <a:r>
              <a:rPr lang="en-US" altLang="en-US" dirty="0" smtClean="0"/>
              <a:t>2. Increase number who leave vaccinated</a:t>
            </a:r>
          </a:p>
        </p:txBody>
      </p:sp>
      <p:sp>
        <p:nvSpPr>
          <p:cNvPr id="5" name="Up Arrow" descr="up-arrow"/>
          <p:cNvSpPr/>
          <p:nvPr/>
        </p:nvSpPr>
        <p:spPr>
          <a:xfrm rot="10800000">
            <a:off x="155713" y="274638"/>
            <a:ext cx="990600" cy="807243"/>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5" name="Content Placeholder 6"/>
          <p:cNvSpPr>
            <a:spLocks noGrp="1"/>
          </p:cNvSpPr>
          <p:nvPr>
            <p:ph idx="1"/>
          </p:nvPr>
        </p:nvSpPr>
        <p:spPr/>
        <p:txBody>
          <a:bodyPr/>
          <a:lstStyle/>
          <a:p>
            <a:pPr marL="0" indent="0">
              <a:buNone/>
            </a:pPr>
            <a:r>
              <a:rPr lang="en-US" altLang="en-US" b="1" dirty="0" smtClean="0"/>
              <a:t>A) By vaccinating at every visit type</a:t>
            </a:r>
          </a:p>
          <a:p>
            <a:r>
              <a:rPr lang="en-US" altLang="en-US" dirty="0" smtClean="0"/>
              <a:t>Preventive care</a:t>
            </a:r>
          </a:p>
          <a:p>
            <a:r>
              <a:rPr lang="en-US" altLang="en-US" dirty="0" smtClean="0"/>
              <a:t>Chronic care</a:t>
            </a:r>
          </a:p>
          <a:p>
            <a:r>
              <a:rPr lang="en-US" altLang="en-US" dirty="0" smtClean="0"/>
              <a:t>Acute care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1143000" y="298055"/>
            <a:ext cx="4953000" cy="1143000"/>
          </a:xfrm>
        </p:spPr>
        <p:txBody>
          <a:bodyPr/>
          <a:lstStyle/>
          <a:p>
            <a:r>
              <a:rPr lang="en-US" altLang="en-US" sz="3200" dirty="0" smtClean="0"/>
              <a:t>2. Increase number who leave vaccinated (cont’d 2)</a:t>
            </a:r>
          </a:p>
        </p:txBody>
      </p:sp>
      <p:sp>
        <p:nvSpPr>
          <p:cNvPr id="5" name="Up Arrow" descr="up-arrow"/>
          <p:cNvSpPr/>
          <p:nvPr/>
        </p:nvSpPr>
        <p:spPr>
          <a:xfrm rot="10800000">
            <a:off x="155713" y="274638"/>
            <a:ext cx="990600" cy="807243"/>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3" name="Content Placeholder 2"/>
          <p:cNvSpPr>
            <a:spLocks noGrp="1"/>
          </p:cNvSpPr>
          <p:nvPr>
            <p:ph idx="1"/>
          </p:nvPr>
        </p:nvSpPr>
        <p:spPr>
          <a:xfrm>
            <a:off x="457200" y="1600200"/>
            <a:ext cx="8382000" cy="4525963"/>
          </a:xfrm>
        </p:spPr>
        <p:txBody>
          <a:bodyPr/>
          <a:lstStyle/>
          <a:p>
            <a:pPr marL="0" indent="0">
              <a:buNone/>
            </a:pPr>
            <a:r>
              <a:rPr lang="en-US" altLang="en-US" sz="2800" b="1" dirty="0" smtClean="0"/>
              <a:t>B) Standing Orders</a:t>
            </a:r>
          </a:p>
          <a:p>
            <a:r>
              <a:rPr lang="en-US" altLang="en-US" sz="2800" dirty="0" smtClean="0"/>
              <a:t>Empower non-physician personnel to vaccinate clients (after assessing for specific contra-indications) without direct provider involvement</a:t>
            </a:r>
          </a:p>
          <a:p>
            <a:pPr lvl="1"/>
            <a:r>
              <a:rPr lang="en-US" altLang="en-US" sz="2400" dirty="0" smtClean="0"/>
              <a:t>Follow state laws for administration e.g., RN, LPN, LVN, MA</a:t>
            </a:r>
          </a:p>
          <a:p>
            <a:r>
              <a:rPr lang="en-US" altLang="en-US" sz="2800" dirty="0" smtClean="0"/>
              <a:t>Preapproved orders to vaccinate on file, as allowed</a:t>
            </a:r>
          </a:p>
          <a:p>
            <a:pPr lvl="1"/>
            <a:r>
              <a:rPr lang="en-US" altLang="en-US" sz="2400" dirty="0" smtClean="0"/>
              <a:t>Verify laws with state medical/nursing boards</a:t>
            </a:r>
          </a:p>
          <a:p>
            <a:pPr lvl="1"/>
            <a:r>
              <a:rPr lang="en-US" altLang="en-US" sz="2400" dirty="0" smtClean="0"/>
              <a:t>Templates available for all routine vaccines at</a:t>
            </a:r>
            <a:br>
              <a:rPr lang="en-US" altLang="en-US" sz="2400" dirty="0" smtClean="0"/>
            </a:br>
            <a:r>
              <a:rPr lang="en-US" altLang="en-US" sz="2400" dirty="0" smtClean="0">
                <a:hlinkClick r:id="rId3"/>
              </a:rPr>
              <a:t>www.immunize.org/standing-orders/</a:t>
            </a:r>
            <a:endParaRPr lang="en-US" altLang="en-US" sz="2400" dirty="0" smtClean="0"/>
          </a:p>
          <a:p>
            <a:pPr lvl="1"/>
            <a:r>
              <a:rPr lang="en-US" altLang="en-US" sz="2400" dirty="0" smtClean="0"/>
              <a:t>Update clinic protocols and agency policies if adopted</a:t>
            </a:r>
          </a:p>
          <a:p>
            <a:r>
              <a:rPr lang="en-US" altLang="en-US" sz="2800" dirty="0" smtClean="0"/>
              <a:t>Need staff buy-in for all vaccines due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1143000" y="274638"/>
            <a:ext cx="4953000" cy="1143000"/>
          </a:xfrm>
        </p:spPr>
        <p:txBody>
          <a:bodyPr/>
          <a:lstStyle/>
          <a:p>
            <a:r>
              <a:rPr lang="en-US" altLang="en-US" sz="3200" dirty="0" smtClean="0"/>
              <a:t>2. Increase number who leave vaccinated (cont’d 3)</a:t>
            </a:r>
          </a:p>
        </p:txBody>
      </p:sp>
      <p:sp>
        <p:nvSpPr>
          <p:cNvPr id="7" name="Up Arrow" descr="up-arrow"/>
          <p:cNvSpPr/>
          <p:nvPr/>
        </p:nvSpPr>
        <p:spPr>
          <a:xfrm rot="10800000">
            <a:off x="155713" y="274638"/>
            <a:ext cx="990600" cy="807243"/>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22" name="Content Placeholder 2"/>
          <p:cNvSpPr>
            <a:spLocks noGrp="1"/>
          </p:cNvSpPr>
          <p:nvPr>
            <p:ph idx="1"/>
          </p:nvPr>
        </p:nvSpPr>
        <p:spPr/>
        <p:txBody>
          <a:bodyPr/>
          <a:lstStyle/>
          <a:p>
            <a:pPr marL="0" indent="0">
              <a:buNone/>
            </a:pPr>
            <a:r>
              <a:rPr lang="en-US" altLang="en-US" b="1" dirty="0" smtClean="0"/>
              <a:t>C) Provider Prompts</a:t>
            </a:r>
          </a:p>
          <a:p>
            <a:r>
              <a:rPr lang="en-US" altLang="en-US" dirty="0" smtClean="0"/>
              <a:t>Paper or EHR (better to use both)</a:t>
            </a:r>
          </a:p>
          <a:p>
            <a:r>
              <a:rPr lang="en-US" altLang="en-US" dirty="0" smtClean="0"/>
              <a:t>Engage nurses/MAs to help</a:t>
            </a:r>
          </a:p>
          <a:p>
            <a:r>
              <a:rPr lang="en-US" altLang="en-US" dirty="0" smtClean="0"/>
              <a:t>Pre-visit planning</a:t>
            </a:r>
          </a:p>
          <a:p>
            <a:r>
              <a:rPr lang="en-US" altLang="en-US" dirty="0" smtClean="0"/>
              <a:t>Huddling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2" descr="example of a paper prompt"/>
          <p:cNvPicPr>
            <a:picLocks noChangeAspect="1" noChangeArrowheads="1"/>
          </p:cNvPicPr>
          <p:nvPr/>
        </p:nvPicPr>
        <p:blipFill rotWithShape="1">
          <a:blip r:embed="rId3">
            <a:extLst>
              <a:ext uri="{28A0092B-C50C-407E-A947-70E740481C1C}">
                <a14:useLocalDpi xmlns:a14="http://schemas.microsoft.com/office/drawing/2010/main" val="0"/>
              </a:ext>
            </a:extLst>
          </a:blip>
          <a:srcRect t="6075" b="1789"/>
          <a:stretch/>
        </p:blipFill>
        <p:spPr bwMode="auto">
          <a:xfrm>
            <a:off x="-21566" y="0"/>
            <a:ext cx="915694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Title 1"/>
          <p:cNvSpPr>
            <a:spLocks noGrp="1"/>
          </p:cNvSpPr>
          <p:nvPr>
            <p:ph type="title"/>
          </p:nvPr>
        </p:nvSpPr>
        <p:spPr>
          <a:xfrm>
            <a:off x="152400" y="304800"/>
            <a:ext cx="5715000" cy="914400"/>
          </a:xfrm>
          <a:solidFill>
            <a:schemeClr val="bg1">
              <a:lumMod val="95000"/>
              <a:alpha val="92000"/>
            </a:schemeClr>
          </a:solidFill>
        </p:spPr>
        <p:txBody>
          <a:bodyPr/>
          <a:lstStyle/>
          <a:p>
            <a:r>
              <a:rPr lang="en-US" altLang="en-US" dirty="0" smtClean="0">
                <a:solidFill>
                  <a:schemeClr val="accent5"/>
                </a:solidFill>
                <a:ea typeface="ＭＳ Ｐゴシック" panose="020B0600070205080204" pitchFamily="34" charset="-128"/>
              </a:rPr>
              <a:t>Example of a paper prompt</a:t>
            </a:r>
          </a:p>
        </p:txBody>
      </p:sp>
      <p:sp>
        <p:nvSpPr>
          <p:cNvPr id="2" name="Slide Number Placeholder 1"/>
          <p:cNvSpPr>
            <a:spLocks noGrp="1"/>
          </p:cNvSpPr>
          <p:nvPr>
            <p:ph type="sldNum" sz="quarter" idx="12"/>
          </p:nvPr>
        </p:nvSpPr>
        <p:spPr/>
        <p:txBody>
          <a:bodyPr/>
          <a:lstStyle/>
          <a:p>
            <a:pPr>
              <a:defRPr/>
            </a:pPr>
            <a:fld id="{9B410C76-72D9-410C-A55D-64A987EA78FA}" type="slidenum">
              <a:rPr lang="en-US" altLang="en-US" smtClean="0"/>
              <a:pPr>
                <a:defRPr/>
              </a:pPr>
              <a:t>49</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defRPr/>
            </a:pPr>
            <a:r>
              <a:rPr lang="en-US" dirty="0" smtClean="0"/>
              <a:t>HPV Types Differ in Their </a:t>
            </a:r>
            <a:br>
              <a:rPr lang="en-US" dirty="0" smtClean="0"/>
            </a:br>
            <a:r>
              <a:rPr lang="en-US" dirty="0" smtClean="0"/>
              <a:t>Disease Associations</a:t>
            </a:r>
          </a:p>
        </p:txBody>
      </p:sp>
      <p:pic>
        <p:nvPicPr>
          <p:cNvPr id="2" name="Picture 1" descr="HPV types, sites of infection, and risks for resulting canc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5" y="1673002"/>
            <a:ext cx="8693649" cy="4041998"/>
          </a:xfrm>
          <a:prstGeom prst="rect">
            <a:avLst/>
          </a:prstGeom>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altLang="en-US" dirty="0" smtClean="0"/>
              <a:t>Reducing Missed Opportunities: QI</a:t>
            </a:r>
          </a:p>
        </p:txBody>
      </p:sp>
      <p:sp>
        <p:nvSpPr>
          <p:cNvPr id="114691" name="Content Placeholder 2"/>
          <p:cNvSpPr>
            <a:spLocks noGrp="1"/>
          </p:cNvSpPr>
          <p:nvPr>
            <p:ph idx="1"/>
          </p:nvPr>
        </p:nvSpPr>
        <p:spPr/>
        <p:txBody>
          <a:bodyPr/>
          <a:lstStyle/>
          <a:p>
            <a:r>
              <a:rPr lang="en-US" altLang="en-US" dirty="0" smtClean="0"/>
              <a:t>Learning collaborative</a:t>
            </a:r>
          </a:p>
          <a:p>
            <a:r>
              <a:rPr lang="en-US" altLang="en-US" dirty="0" smtClean="0"/>
              <a:t>Monthly data collection (10–16 charts/month/practice)</a:t>
            </a:r>
          </a:p>
          <a:p>
            <a:r>
              <a:rPr lang="en-US" altLang="en-US" dirty="0" smtClean="0"/>
              <a:t>Focus on integrating QI, strong recommendations, consistency in practice change, prompts</a:t>
            </a:r>
          </a:p>
          <a:p>
            <a:endParaRPr lang="en-US" alt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977900"/>
          </a:xfrm>
        </p:spPr>
        <p:txBody>
          <a:bodyPr/>
          <a:lstStyle/>
          <a:p>
            <a:r>
              <a:rPr lang="en-GB" altLang="en-US" sz="2800" dirty="0">
                <a:cs typeface="Calibri Light" panose="020F0302020204030204" pitchFamily="34" charset="0"/>
              </a:rPr>
              <a:t>P-chart of captured opportunities for HPV vaccine, monthly chart </a:t>
            </a:r>
            <a:r>
              <a:rPr lang="en-GB" altLang="en-US" sz="2800" dirty="0" smtClean="0">
                <a:cs typeface="Calibri Light" panose="020F0302020204030204" pitchFamily="34" charset="0"/>
              </a:rPr>
              <a:t>reviews </a:t>
            </a:r>
            <a:endParaRPr lang="en-US" sz="2800" dirty="0">
              <a:cs typeface="Calibri Light" panose="020F0302020204030204" pitchFamily="34" charset="0"/>
            </a:endParaRPr>
          </a:p>
        </p:txBody>
      </p:sp>
      <p:pic>
        <p:nvPicPr>
          <p:cNvPr id="115716" name="Picture 3" descr="P-chart of captured opportunities for HPV vaccine, monthly chart reviews "/>
          <p:cNvPicPr>
            <a:picLocks noChangeAspect="1" noChangeArrowheads="1"/>
          </p:cNvPicPr>
          <p:nvPr/>
        </p:nvPicPr>
        <p:blipFill rotWithShape="1">
          <a:blip r:embed="rId3">
            <a:extLst>
              <a:ext uri="{28A0092B-C50C-407E-A947-70E740481C1C}">
                <a14:useLocalDpi xmlns:a14="http://schemas.microsoft.com/office/drawing/2010/main" val="0"/>
              </a:ext>
            </a:extLst>
          </a:blip>
          <a:srcRect l="946" t="2433" r="2192" b="1006"/>
          <a:stretch/>
        </p:blipFill>
        <p:spPr bwMode="auto">
          <a:xfrm>
            <a:off x="1447800" y="1447799"/>
            <a:ext cx="6172200" cy="472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228600" y="6367461"/>
            <a:ext cx="4569478" cy="330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eaLnBrk="1" hangingPunct="1">
              <a:defRPr/>
            </a:pPr>
            <a:r>
              <a:rPr lang="en-GB" altLang="en-US" sz="1400" dirty="0" smtClean="0">
                <a:solidFill>
                  <a:schemeClr val="accent2">
                    <a:lumMod val="50000"/>
                  </a:schemeClr>
                </a:solidFill>
                <a:latin typeface="+mj-lt"/>
                <a:cs typeface="Calibri Light" panose="020F0302020204030204" pitchFamily="34" charset="0"/>
              </a:rPr>
              <a:t>Source: Rand, CM et al. </a:t>
            </a:r>
            <a:r>
              <a:rPr lang="en-GB" altLang="en-US" sz="1400" dirty="0" err="1" smtClean="0">
                <a:solidFill>
                  <a:schemeClr val="accent2">
                    <a:lumMod val="50000"/>
                  </a:schemeClr>
                </a:solidFill>
                <a:latin typeface="+mj-lt"/>
                <a:cs typeface="Calibri Light" panose="020F0302020204030204" pitchFamily="34" charset="0"/>
              </a:rPr>
              <a:t>Pediatrics</a:t>
            </a:r>
            <a:r>
              <a:rPr lang="en-GB" altLang="en-US" sz="1400" dirty="0" smtClean="0">
                <a:solidFill>
                  <a:schemeClr val="accent2">
                    <a:lumMod val="50000"/>
                  </a:schemeClr>
                </a:solidFill>
                <a:latin typeface="+mj-lt"/>
                <a:cs typeface="Calibri Light" panose="020F0302020204030204" pitchFamily="34" charset="0"/>
              </a:rPr>
              <a:t> 2018;141:e20170498 </a:t>
            </a:r>
            <a:r>
              <a:rPr lang="en-GB" altLang="en-US" sz="1400" dirty="0">
                <a:solidFill>
                  <a:schemeClr val="accent2">
                    <a:lumMod val="50000"/>
                  </a:schemeClr>
                </a:solidFill>
                <a:latin typeface="+mj-lt"/>
                <a:ea typeface="ＭＳ Ｐゴシック" panose="020B0600070205080204" pitchFamily="34" charset="-128"/>
                <a:cs typeface="Calibri Light" panose="020F0302020204030204" pitchFamily="34" charset="0"/>
              </a:rPr>
              <a:t>©2018 by American Academy of </a:t>
            </a:r>
            <a:r>
              <a:rPr lang="en-GB" altLang="en-US" sz="1400" dirty="0" err="1" smtClean="0">
                <a:solidFill>
                  <a:schemeClr val="accent2">
                    <a:lumMod val="50000"/>
                  </a:schemeClr>
                </a:solidFill>
                <a:latin typeface="+mj-lt"/>
                <a:ea typeface="ＭＳ Ｐゴシック" panose="020B0600070205080204" pitchFamily="34" charset="-128"/>
                <a:cs typeface="Calibri Light" panose="020F0302020204030204" pitchFamily="34" charset="0"/>
              </a:rPr>
              <a:t>Pediatrics</a:t>
            </a:r>
            <a:endParaRPr lang="en-GB" altLang="en-US" sz="1400" dirty="0">
              <a:solidFill>
                <a:schemeClr val="accent2">
                  <a:lumMod val="50000"/>
                </a:schemeClr>
              </a:solidFill>
              <a:latin typeface="+mj-lt"/>
              <a:ea typeface="ＭＳ Ｐゴシック" panose="020B0600070205080204" pitchFamily="34" charset="-128"/>
              <a:cs typeface="Calibri Light" panose="020F03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Results: Office Systems  Changes</a:t>
            </a:r>
          </a:p>
        </p:txBody>
      </p:sp>
      <p:pic>
        <p:nvPicPr>
          <p:cNvPr id="117764" name="Picture 3" descr="chart of results of office systems changes in clinic champion, shot only visit, flag charts for vaccines due, assess vaccines at all visits, and office policy to vaccinate at all visits, percentage of practices, pre and pos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69" t="1658" r="1869" b="2143"/>
          <a:stretch/>
        </p:blipFill>
        <p:spPr>
          <a:xfrm>
            <a:off x="609600" y="1524000"/>
            <a:ext cx="8119244" cy="4572001"/>
          </a:xfrm>
          <a:ln>
            <a:noFill/>
          </a:ln>
        </p:spPr>
      </p:pic>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0"/>
          <p:cNvSpPr>
            <a:spLocks noGrp="1"/>
          </p:cNvSpPr>
          <p:nvPr>
            <p:ph type="title"/>
          </p:nvPr>
        </p:nvSpPr>
        <p:spPr/>
        <p:txBody>
          <a:bodyPr/>
          <a:lstStyle/>
          <a:p>
            <a:r>
              <a:rPr lang="en-US" altLang="en-US" dirty="0" smtClean="0"/>
              <a:t>For More Information</a:t>
            </a:r>
          </a:p>
        </p:txBody>
      </p:sp>
      <p:sp>
        <p:nvSpPr>
          <p:cNvPr id="3" name="Content Placeholder 2"/>
          <p:cNvSpPr>
            <a:spLocks noGrp="1"/>
          </p:cNvSpPr>
          <p:nvPr>
            <p:ph idx="1"/>
          </p:nvPr>
        </p:nvSpPr>
        <p:spPr>
          <a:xfrm>
            <a:off x="457200" y="1600200"/>
            <a:ext cx="8229600" cy="4525963"/>
          </a:xfrm>
        </p:spPr>
        <p:txBody>
          <a:bodyPr/>
          <a:lstStyle/>
          <a:p>
            <a:r>
              <a:rPr lang="en-US" sz="2500" dirty="0"/>
              <a:t>Office of Infectious Disease and HIV/AIDS </a:t>
            </a:r>
            <a:r>
              <a:rPr lang="en-US" sz="2500" dirty="0" smtClean="0"/>
              <a:t>Policy (OIDP) HPV </a:t>
            </a:r>
            <a:r>
              <a:rPr lang="en-US" sz="2500" dirty="0"/>
              <a:t>Vaccine Promotional Toolkit </a:t>
            </a:r>
            <a:r>
              <a:rPr lang="en-US" sz="2500" dirty="0" smtClean="0"/>
              <a:t>available at </a:t>
            </a:r>
            <a:r>
              <a:rPr lang="en-US" sz="2500" dirty="0" smtClean="0">
                <a:hlinkClick r:id="rId3"/>
              </a:rPr>
              <a:t>https</a:t>
            </a:r>
            <a:r>
              <a:rPr lang="en-US" sz="2500" dirty="0">
                <a:hlinkClick r:id="rId3"/>
              </a:rPr>
              <a:t>://</a:t>
            </a:r>
            <a:r>
              <a:rPr lang="en-US" sz="2500" dirty="0" smtClean="0">
                <a:hlinkClick r:id="rId3"/>
              </a:rPr>
              <a:t>www.vaccines.gov</a:t>
            </a:r>
            <a:r>
              <a:rPr lang="en-US" sz="2500" dirty="0" smtClean="0"/>
              <a:t> </a:t>
            </a:r>
            <a:endParaRPr lang="en-US" altLang="en-US" sz="2500" dirty="0" smtClean="0"/>
          </a:p>
          <a:p>
            <a:r>
              <a:rPr lang="en-US" altLang="en-US" sz="2500" dirty="0" smtClean="0"/>
              <a:t>CDC: </a:t>
            </a:r>
            <a:r>
              <a:rPr lang="en-US" altLang="en-US" sz="2500" dirty="0" smtClean="0">
                <a:hlinkClick r:id="rId4"/>
              </a:rPr>
              <a:t>https://www.cdc.gov/hpv/index.html</a:t>
            </a:r>
            <a:endParaRPr lang="en-US" altLang="en-US" sz="2500" dirty="0" smtClean="0"/>
          </a:p>
          <a:p>
            <a:r>
              <a:rPr lang="en-US" altLang="en-US" sz="2500" dirty="0" smtClean="0"/>
              <a:t>AAP: HPV Champion Toolkit</a:t>
            </a:r>
          </a:p>
          <a:p>
            <a:r>
              <a:rPr lang="en-US" altLang="en-US" sz="2500" dirty="0" smtClean="0"/>
              <a:t>Immunization Action Coalition: </a:t>
            </a:r>
            <a:r>
              <a:rPr lang="en-US" altLang="en-US" sz="2500" dirty="0" smtClean="0">
                <a:hlinkClick r:id="rId5"/>
              </a:rPr>
              <a:t>http://www.immunize.org/</a:t>
            </a:r>
            <a:endParaRPr lang="en-US" altLang="en-US" sz="2500" dirty="0" smtClean="0"/>
          </a:p>
          <a:p>
            <a:r>
              <a:rPr lang="en-US" altLang="en-US" sz="2500" dirty="0" smtClean="0"/>
              <a:t>American Cancer Society: </a:t>
            </a:r>
            <a:r>
              <a:rPr lang="en-US" altLang="en-US" sz="2500" dirty="0" smtClean="0">
                <a:hlinkClick r:id="rId6"/>
              </a:rPr>
              <a:t>https://www.cancer.org/healthy/hpv-vaccine.html</a:t>
            </a:r>
            <a:endParaRPr lang="en-US" altLang="en-US" sz="2500" dirty="0" smtClean="0"/>
          </a:p>
          <a:p>
            <a:endParaRPr lang="en-US" altLang="en-US" sz="2500" dirty="0" smtClean="0"/>
          </a:p>
          <a:p>
            <a:endParaRPr lang="en-US" sz="2500" dirty="0"/>
          </a:p>
        </p:txBody>
      </p:sp>
      <p:pic>
        <p:nvPicPr>
          <p:cNvPr id="118789" name="Picture 1" descr="HPV vaccine is cancer preventio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75" y="5103668"/>
            <a:ext cx="9115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Questions?</a:t>
            </a:r>
            <a:endParaRPr lang="en-US" sz="5400" dirty="0"/>
          </a:p>
        </p:txBody>
      </p:sp>
      <p:pic>
        <p:nvPicPr>
          <p:cNvPr id="120835" name="Picture 4" descr="cartoon stick figure with thought bubble that says &quot;Cancer or No Cancer?&quot;"/>
          <p:cNvPicPr>
            <a:picLocks noChangeAspect="1" noChangeArrowheads="1"/>
          </p:cNvPicPr>
          <p:nvPr/>
        </p:nvPicPr>
        <p:blipFill rotWithShape="1">
          <a:blip r:embed="rId2">
            <a:extLst>
              <a:ext uri="{28A0092B-C50C-407E-A947-70E740481C1C}">
                <a14:useLocalDpi xmlns:a14="http://schemas.microsoft.com/office/drawing/2010/main" val="0"/>
              </a:ext>
            </a:extLst>
          </a:blip>
          <a:srcRect t="20000" b="26619"/>
          <a:stretch/>
        </p:blipFill>
        <p:spPr bwMode="auto">
          <a:xfrm>
            <a:off x="0" y="1976887"/>
            <a:ext cx="9144000" cy="48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p:txBody>
          <a:bodyPr/>
          <a:lstStyle/>
          <a:p>
            <a:r>
              <a:rPr lang="en-US" dirty="0" smtClean="0"/>
              <a:t>Thank you!</a:t>
            </a:r>
            <a:br>
              <a:rPr lang="en-US" dirty="0" smtClean="0"/>
            </a:br>
            <a:r>
              <a:rPr lang="en-US" dirty="0" smtClean="0"/>
              <a:t>Questions or suggestions?</a:t>
            </a:r>
            <a:endParaRPr lang="en-US" dirty="0"/>
          </a:p>
        </p:txBody>
      </p:sp>
      <p:sp>
        <p:nvSpPr>
          <p:cNvPr id="29699" name="Subtitle 2"/>
          <p:cNvSpPr>
            <a:spLocks noGrp="1"/>
          </p:cNvSpPr>
          <p:nvPr>
            <p:ph type="subTitle" idx="1"/>
          </p:nvPr>
        </p:nvSpPr>
        <p:spPr>
          <a:xfrm>
            <a:off x="952500" y="3600450"/>
            <a:ext cx="7239000" cy="1276350"/>
          </a:xfrm>
        </p:spPr>
        <p:txBody>
          <a:bodyPr/>
          <a:lstStyle/>
          <a:p>
            <a:r>
              <a:rPr lang="en-US" altLang="en-US" sz="2800" dirty="0" smtClean="0"/>
              <a:t>Email </a:t>
            </a:r>
            <a:r>
              <a:rPr lang="en-US" sz="2800" dirty="0" smtClean="0">
                <a:hlinkClick r:id="rId3"/>
              </a:rPr>
              <a:t>fpntc@jsi.org</a:t>
            </a:r>
            <a:endParaRPr lang="en-US" sz="2800" dirty="0"/>
          </a:p>
          <a:p>
            <a:r>
              <a:rPr lang="en-US" sz="2800" dirty="0" smtClean="0"/>
              <a:t>Subscribe at </a:t>
            </a:r>
            <a:r>
              <a:rPr lang="en-US" sz="2800" dirty="0" smtClean="0">
                <a:hlinkClick r:id="rId4"/>
              </a:rPr>
              <a:t>www.fpntc.org/enewsletter</a:t>
            </a:r>
            <a:r>
              <a:rPr lang="en-US" sz="2800" dirty="0" smtClean="0"/>
              <a:t> </a:t>
            </a:r>
          </a:p>
          <a:p>
            <a:r>
              <a:rPr lang="en-US" sz="2800" dirty="0" smtClean="0"/>
              <a:t> </a:t>
            </a:r>
            <a:endParaRPr lang="en-US" sz="2800" dirty="0"/>
          </a:p>
        </p:txBody>
      </p:sp>
      <p:sp>
        <p:nvSpPr>
          <p:cNvPr id="5" name="TextBox 1"/>
          <p:cNvSpPr txBox="1">
            <a:spLocks noChangeArrowheads="1"/>
          </p:cNvSpPr>
          <p:nvPr/>
        </p:nvSpPr>
        <p:spPr bwMode="auto">
          <a:xfrm>
            <a:off x="304800" y="5791200"/>
            <a:ext cx="480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r>
              <a:rPr lang="en-US" altLang="en-US" sz="1200" dirty="0">
                <a:solidFill>
                  <a:schemeClr val="tx1">
                    <a:lumMod val="50000"/>
                    <a:lumOff val="50000"/>
                  </a:schemeClr>
                </a:solidFill>
                <a:cs typeface="Calibri Light" panose="020F0302020204030204" pitchFamily="34" charset="0"/>
              </a:rPr>
              <a:t>This presentation was supported by Award No. FPTPA006028-04-00 from the Office of Population Affairs (OPA). Its contents are solely the responsibility of the authors and do not necessarily represent the official views of OPA or HHS</a:t>
            </a:r>
            <a:r>
              <a:rPr lang="en-US" altLang="en-US" sz="1200" dirty="0" smtClean="0">
                <a:solidFill>
                  <a:schemeClr val="tx1">
                    <a:lumMod val="50000"/>
                    <a:lumOff val="50000"/>
                  </a:schemeClr>
                </a:solidFill>
                <a:cs typeface="Calibri Light" panose="020F0302020204030204" pitchFamily="34" charset="0"/>
              </a:rPr>
              <a:t>.</a:t>
            </a:r>
            <a:endParaRPr lang="en-US" altLang="en-US" sz="1200" dirty="0">
              <a:solidFill>
                <a:schemeClr val="tx1">
                  <a:lumMod val="50000"/>
                  <a:lumOff val="50000"/>
                </a:schemeClr>
              </a:solidFill>
              <a:cs typeface="Calibri Light" panose="020F0302020204030204" pitchFamily="34" charset="0"/>
            </a:endParaRPr>
          </a:p>
        </p:txBody>
      </p:sp>
    </p:spTree>
    <p:extLst>
      <p:ext uri="{BB962C8B-B14F-4D97-AF65-F5344CB8AC3E}">
        <p14:creationId xmlns:p14="http://schemas.microsoft.com/office/powerpoint/2010/main" val="3090756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dirty="0" smtClean="0"/>
              <a:t>HPV Infection</a:t>
            </a:r>
          </a:p>
        </p:txBody>
      </p:sp>
      <p:sp>
        <p:nvSpPr>
          <p:cNvPr id="3" name="Content Placeholder 2"/>
          <p:cNvSpPr>
            <a:spLocks noGrp="1"/>
          </p:cNvSpPr>
          <p:nvPr>
            <p:ph sz="quarter" idx="1"/>
          </p:nvPr>
        </p:nvSpPr>
        <p:spPr/>
        <p:txBody>
          <a:bodyPr/>
          <a:lstStyle/>
          <a:p>
            <a:r>
              <a:rPr lang="en-US" dirty="0" smtClean="0"/>
              <a:t>Most people will be infected with at least one type of mucosal HPV at some point in their lives</a:t>
            </a:r>
          </a:p>
          <a:p>
            <a:pPr lvl="1"/>
            <a:r>
              <a:rPr lang="en-US" dirty="0" smtClean="0"/>
              <a:t>~79 million Americans currently infected </a:t>
            </a:r>
          </a:p>
          <a:p>
            <a:pPr lvl="1"/>
            <a:r>
              <a:rPr lang="en-US" dirty="0" smtClean="0"/>
              <a:t>14 million new infections/year in the U.S.</a:t>
            </a:r>
          </a:p>
          <a:p>
            <a:pPr lvl="1"/>
            <a:r>
              <a:rPr lang="en-US" dirty="0" smtClean="0"/>
              <a:t>HPV infection is most common in people in their teens and early 20s</a:t>
            </a:r>
          </a:p>
          <a:p>
            <a:r>
              <a:rPr lang="en-US" dirty="0" smtClean="0"/>
              <a:t>Most people will never know that they have been infected</a:t>
            </a:r>
            <a:endParaRPr lang="en-US" dirty="0"/>
          </a:p>
        </p:txBody>
      </p:sp>
      <p:sp>
        <p:nvSpPr>
          <p:cNvPr id="4" name="TextBox 2"/>
          <p:cNvSpPr txBox="1">
            <a:spLocks noChangeArrowheads="1"/>
          </p:cNvSpPr>
          <p:nvPr/>
        </p:nvSpPr>
        <p:spPr bwMode="auto">
          <a:xfrm>
            <a:off x="609600" y="6378187"/>
            <a:ext cx="571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wrap="square">
            <a:spAutoFit/>
          </a:bodyPr>
          <a:lstStyle>
            <a:defPPr>
              <a:defRPr lang="en-US"/>
            </a:defPPr>
            <a:lvl1pPr eaLnBrk="1" hangingPunct="1">
              <a:buFontTx/>
              <a:buNone/>
              <a:defRPr sz="1200">
                <a:solidFill>
                  <a:schemeClr val="accent2">
                    <a:lumMod val="50000"/>
                  </a:schemeClr>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r>
              <a:rPr lang="en-GB" sz="1400" dirty="0" smtClean="0"/>
              <a:t>Source: </a:t>
            </a:r>
            <a:r>
              <a:rPr lang="en-GB" sz="1400" dirty="0" err="1" smtClean="0"/>
              <a:t>Jemal</a:t>
            </a:r>
            <a:r>
              <a:rPr lang="en-GB" sz="1400" dirty="0" smtClean="0"/>
              <a:t> </a:t>
            </a:r>
            <a:r>
              <a:rPr lang="en-GB" sz="1400" dirty="0"/>
              <a:t>A et al. J Natl Cancer </a:t>
            </a:r>
            <a:r>
              <a:rPr lang="en-GB" sz="1400" dirty="0" err="1"/>
              <a:t>Inst</a:t>
            </a:r>
            <a:r>
              <a:rPr lang="en-GB" sz="1400" dirty="0"/>
              <a:t> </a:t>
            </a:r>
            <a:r>
              <a:rPr lang="en-GB" sz="1400" dirty="0" smtClean="0"/>
              <a:t>2013;105:175–201</a:t>
            </a:r>
            <a:endParaRPr lang="en-GB" sz="1400"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274638"/>
            <a:ext cx="5562600" cy="1143000"/>
          </a:xfrm>
        </p:spPr>
        <p:txBody>
          <a:bodyPr/>
          <a:lstStyle/>
          <a:p>
            <a:r>
              <a:rPr lang="en-US" altLang="en-US" sz="2400" dirty="0" smtClean="0"/>
              <a:t>Number of HPV-Associated and HPV-Attributable Cancer Cases per Year</a:t>
            </a:r>
            <a:br>
              <a:rPr lang="en-US" altLang="en-US" sz="2400" dirty="0" smtClean="0"/>
            </a:br>
            <a:r>
              <a:rPr lang="en-US" altLang="en-US" sz="2400" dirty="0" smtClean="0"/>
              <a:t>U.S., 2011–2015</a:t>
            </a:r>
          </a:p>
        </p:txBody>
      </p:sp>
      <p:pic>
        <p:nvPicPr>
          <p:cNvPr id="2" name="Picture 1" descr="Number of HPV-Associated and HPV-Attributable Cancer Cases per Year&#10;U.S., 2011–20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78" y="1599817"/>
            <a:ext cx="8565622" cy="4419983"/>
          </a:xfrm>
          <a:prstGeom prst="rect">
            <a:avLst/>
          </a:prstGeom>
        </p:spPr>
      </p:pic>
      <p:sp>
        <p:nvSpPr>
          <p:cNvPr id="8" name="Rectangle 7" descr="orange box highlighting the number of cases (10,751) at the cervix probably caused by any HPV type in both sexes"/>
          <p:cNvSpPr/>
          <p:nvPr/>
        </p:nvSpPr>
        <p:spPr>
          <a:xfrm>
            <a:off x="7924800" y="2813050"/>
            <a:ext cx="838200" cy="4572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descr="orange box highlighting the number of cases (12,885) at the oropharynx probably caused by any HPV type in both sexes"/>
          <p:cNvSpPr/>
          <p:nvPr/>
        </p:nvSpPr>
        <p:spPr>
          <a:xfrm>
            <a:off x="7924800" y="5022850"/>
            <a:ext cx="838200" cy="4572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033" name="TextBox 5"/>
          <p:cNvSpPr txBox="1">
            <a:spLocks noChangeArrowheads="1"/>
          </p:cNvSpPr>
          <p:nvPr/>
        </p:nvSpPr>
        <p:spPr bwMode="auto">
          <a:xfrm>
            <a:off x="304800" y="6119336"/>
            <a:ext cx="6019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a:t>
            </a:r>
            <a:r>
              <a:rPr lang="en-US" altLang="en-US" sz="1400" dirty="0" smtClean="0">
                <a:solidFill>
                  <a:schemeClr val="accent2">
                    <a:lumMod val="50000"/>
                  </a:schemeClr>
                </a:solidFill>
                <a:ea typeface="ＭＳ Ｐゴシック" panose="020B0600070205080204" pitchFamily="34" charset="-128"/>
                <a:cs typeface="Calibri Light" panose="020F0302020204030204" pitchFamily="34" charset="0"/>
              </a:rPr>
              <a:t>Includes </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anal and rectal squamous cell carcinomas </a:t>
            </a:r>
          </a:p>
          <a:p>
            <a:pPr eaLnBrk="1" hangingPunct="1">
              <a:spcBef>
                <a:spcPct val="0"/>
              </a:spcBef>
              <a:buFontTx/>
              <a:buNone/>
            </a:pP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Sources: </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hlinkClick r:id="rId4"/>
              </a:rPr>
              <a:t>https://www.cdc.gov/cancer/hpv/statistics</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 and </a:t>
            </a:r>
            <a:r>
              <a:rPr lang="en-US" altLang="en-US" sz="1400" dirty="0" err="1">
                <a:solidFill>
                  <a:schemeClr val="accent2">
                    <a:lumMod val="50000"/>
                  </a:schemeClr>
                </a:solidFill>
                <a:ea typeface="ＭＳ Ｐゴシック" panose="020B0600070205080204" pitchFamily="34" charset="-128"/>
                <a:cs typeface="Calibri Light" panose="020F0302020204030204" pitchFamily="34" charset="0"/>
              </a:rPr>
              <a:t>Saraiya</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 M et al. J Natl Cancer Inst. </a:t>
            </a:r>
            <a:r>
              <a:rPr lang="en-US" altLang="en-US" sz="1400" dirty="0" smtClean="0">
                <a:solidFill>
                  <a:schemeClr val="accent2">
                    <a:lumMod val="50000"/>
                  </a:schemeClr>
                </a:solidFill>
                <a:ea typeface="ＭＳ Ｐゴシック" panose="020B0600070205080204" pitchFamily="34" charset="-128"/>
                <a:cs typeface="Calibri Light" panose="020F0302020204030204" pitchFamily="34" charset="0"/>
              </a:rPr>
              <a:t>2015;107</a:t>
            </a:r>
            <a:endParaRPr lang="en-US" altLang="en-US" sz="1400" dirty="0">
              <a:solidFill>
                <a:schemeClr val="accent2">
                  <a:lumMod val="50000"/>
                </a:schemeClr>
              </a:solidFill>
              <a:ea typeface="ＭＳ Ｐゴシック" panose="020B0600070205080204" pitchFamily="34" charset="-128"/>
              <a:cs typeface="Calibri Light" panose="020F030202020403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5562600" cy="1143000"/>
          </a:xfrm>
        </p:spPr>
        <p:txBody>
          <a:bodyPr anchor="t"/>
          <a:lstStyle/>
          <a:p>
            <a:pPr>
              <a:lnSpc>
                <a:spcPts val="3363"/>
              </a:lnSpc>
            </a:pPr>
            <a:r>
              <a:rPr lang="en-US" altLang="en-US" sz="2400" dirty="0" smtClean="0">
                <a:solidFill>
                  <a:srgbClr val="92278F"/>
                </a:solidFill>
                <a:ea typeface="ＭＳ Ｐゴシック" panose="020B0600070205080204" pitchFamily="34" charset="-128"/>
              </a:rPr>
              <a:t>Number of HPV-Associated and HPV-Attributable Cancer Cases  per Year, U.S., 2011–2015</a:t>
            </a:r>
          </a:p>
        </p:txBody>
      </p:sp>
      <p:pic>
        <p:nvPicPr>
          <p:cNvPr id="43011" name="Content Placeholder 4" descr="Number of HPV-Associated and HPV-Attributable Cancer Cases  per Year, U.S., 2011–20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18280"/>
            <a:ext cx="8229600" cy="3725659"/>
          </a:xfrm>
        </p:spPr>
      </p:pic>
      <p:sp>
        <p:nvSpPr>
          <p:cNvPr id="43012" name="TextBox 3"/>
          <p:cNvSpPr txBox="1">
            <a:spLocks noChangeArrowheads="1"/>
          </p:cNvSpPr>
          <p:nvPr/>
        </p:nvSpPr>
        <p:spPr bwMode="auto">
          <a:xfrm>
            <a:off x="139286" y="6413221"/>
            <a:ext cx="6718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400" dirty="0" smtClean="0">
                <a:solidFill>
                  <a:schemeClr val="accent2">
                    <a:lumMod val="50000"/>
                  </a:schemeClr>
                </a:solidFill>
                <a:ea typeface="ＭＳ Ｐゴシック" panose="020B0600070205080204" pitchFamily="34" charset="-128"/>
                <a:cs typeface="Calibri Light" panose="020F0302020204030204" pitchFamily="34" charset="0"/>
              </a:rPr>
              <a:t>Source: https</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://www.cdc.gov/cancer/hpv/pdf/USCS-DataBrief-No4-August2018-508.pdf  </a:t>
            </a:r>
          </a:p>
        </p:txBody>
      </p:sp>
      <p:sp>
        <p:nvSpPr>
          <p:cNvPr id="43013" name="TextBox 5"/>
          <p:cNvSpPr txBox="1">
            <a:spLocks noChangeArrowheads="1"/>
          </p:cNvSpPr>
          <p:nvPr/>
        </p:nvSpPr>
        <p:spPr bwMode="auto">
          <a:xfrm>
            <a:off x="139286" y="5410199"/>
            <a:ext cx="8994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900" baseline="30000" dirty="0">
                <a:solidFill>
                  <a:srgbClr val="000000"/>
                </a:solidFill>
                <a:ea typeface="ＭＳ Ｐゴシック" panose="020B0600070205080204" pitchFamily="34" charset="-128"/>
                <a:cs typeface="Calibri Light" panose="020F0302020204030204" pitchFamily="34" charset="0"/>
              </a:rPr>
              <a:t>b</a:t>
            </a:r>
            <a:r>
              <a:rPr lang="en-US" altLang="en-US" sz="900" dirty="0">
                <a:solidFill>
                  <a:srgbClr val="000000"/>
                </a:solidFill>
                <a:ea typeface="ＭＳ Ｐゴシック" panose="020B0600070205080204" pitchFamily="34" charset="-128"/>
                <a:cs typeface="Calibri Light" panose="020F0302020204030204" pitchFamily="34" charset="0"/>
              </a:rPr>
              <a:t> Includes anal and rectal squamous cell carcinomas</a:t>
            </a:r>
          </a:p>
          <a:p>
            <a:pPr eaLnBrk="1" hangingPunct="1">
              <a:spcBef>
                <a:spcPct val="0"/>
              </a:spcBef>
              <a:buFontTx/>
              <a:buNone/>
            </a:pPr>
            <a:r>
              <a:rPr lang="en-US" altLang="en-US" sz="900" dirty="0">
                <a:solidFill>
                  <a:srgbClr val="000000"/>
                </a:solidFill>
                <a:ea typeface="ＭＳ Ｐゴシック" panose="020B0600070205080204" pitchFamily="34" charset="-128"/>
                <a:cs typeface="Calibri Light" panose="020F0302020204030204" pitchFamily="34" charset="0"/>
              </a:rPr>
              <a:t>.</a:t>
            </a:r>
          </a:p>
          <a:p>
            <a:pPr eaLnBrk="1" hangingPunct="1">
              <a:spcBef>
                <a:spcPct val="0"/>
              </a:spcBef>
              <a:buFontTx/>
              <a:buNone/>
            </a:pPr>
            <a:r>
              <a:rPr lang="en-US" altLang="en-US" sz="900" dirty="0">
                <a:solidFill>
                  <a:srgbClr val="000000"/>
                </a:solidFill>
                <a:ea typeface="ＭＳ Ｐゴシック" panose="020B0600070205080204" pitchFamily="34" charset="-128"/>
                <a:cs typeface="Calibri Light" panose="020F0302020204030204" pitchFamily="34" charset="0"/>
              </a:rPr>
              <a:t>For each cancer type, we estimated HPV-attributable cancers by multiplying the number of cancer cases by the percentage attributable to HPV based on a genotyping study. We estimated that 33,700 cancers (79%) were attributable to HPV each year during 2011–2015. Of these, we estimated that 31,200 cancers could have been prevented by the 9-valent HPV vaccine, including 27,100 caused by HPV types 16 and 18, and 4,100 caused by HPV types 31/33/45/52/58. HPV-negative cancers are not shown in the graph; it is estimated that about 10% of cervical and anal cancers, 30% of oropharyngeal, vaginal, and vulva cancers and 40% of penile cancers are HPV-negative.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tLang="en-US" dirty="0" smtClean="0"/>
              <a:t>Cervical Cancer</a:t>
            </a:r>
          </a:p>
        </p:txBody>
      </p:sp>
      <p:sp>
        <p:nvSpPr>
          <p:cNvPr id="58370" name="Content Placeholder 2"/>
          <p:cNvSpPr>
            <a:spLocks noGrp="1"/>
          </p:cNvSpPr>
          <p:nvPr>
            <p:ph idx="1"/>
          </p:nvPr>
        </p:nvSpPr>
        <p:spPr>
          <a:xfrm>
            <a:off x="457199" y="1600200"/>
            <a:ext cx="8437191" cy="4525963"/>
          </a:xfrm>
        </p:spPr>
        <p:txBody>
          <a:bodyPr/>
          <a:lstStyle/>
          <a:p>
            <a:r>
              <a:rPr lang="en-US" altLang="en-US" dirty="0" smtClean="0"/>
              <a:t>Cervical cancer is the most common HPV-associated cancer among women</a:t>
            </a:r>
          </a:p>
          <a:p>
            <a:pPr lvl="1"/>
            <a:r>
              <a:rPr lang="en-US" altLang="en-US" dirty="0" smtClean="0"/>
              <a:t>570,000 new cases </a:t>
            </a:r>
            <a:br>
              <a:rPr lang="en-US" altLang="en-US" dirty="0" smtClean="0"/>
            </a:br>
            <a:r>
              <a:rPr lang="en-US" altLang="en-US" dirty="0" smtClean="0"/>
              <a:t>and 270,000 deaths </a:t>
            </a:r>
            <a:br>
              <a:rPr lang="en-US" altLang="en-US" dirty="0" smtClean="0"/>
            </a:br>
            <a:r>
              <a:rPr lang="en-US" altLang="en-US" dirty="0" smtClean="0"/>
              <a:t>worldwide in 2018</a:t>
            </a:r>
          </a:p>
          <a:p>
            <a:pPr lvl="1"/>
            <a:r>
              <a:rPr lang="en-US" altLang="en-US" dirty="0" smtClean="0"/>
              <a:t>In 2019 ~ 13,200 </a:t>
            </a:r>
            <a:br>
              <a:rPr lang="en-US" altLang="en-US" dirty="0" smtClean="0"/>
            </a:br>
            <a:r>
              <a:rPr lang="en-US" altLang="en-US" dirty="0" smtClean="0"/>
              <a:t>new cases and 4,250 </a:t>
            </a:r>
            <a:br>
              <a:rPr lang="en-US" altLang="en-US" dirty="0" smtClean="0"/>
            </a:br>
            <a:r>
              <a:rPr lang="en-US" altLang="en-US" dirty="0" smtClean="0"/>
              <a:t>deaths in the U.S. </a:t>
            </a:r>
          </a:p>
          <a:p>
            <a:r>
              <a:rPr lang="en-US" altLang="en-US" dirty="0" smtClean="0"/>
              <a:t>Half of cervical cancers occur in women &lt;50 yrs.</a:t>
            </a:r>
          </a:p>
        </p:txBody>
      </p:sp>
      <p:pic>
        <p:nvPicPr>
          <p:cNvPr id="44037" name="Picture 9" descr="Cervical cancer deaths per 100,000 women, 1975 to 2015 (from the National Vital Statistics Syste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4398591" cy="23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6"/>
          <p:cNvSpPr txBox="1">
            <a:spLocks noChangeArrowheads="1"/>
          </p:cNvSpPr>
          <p:nvPr/>
        </p:nvSpPr>
        <p:spPr bwMode="auto">
          <a:xfrm>
            <a:off x="152400" y="6373507"/>
            <a:ext cx="723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400" dirty="0" smtClean="0">
                <a:solidFill>
                  <a:schemeClr val="accent2">
                    <a:lumMod val="50000"/>
                  </a:schemeClr>
                </a:solidFill>
                <a:ea typeface="ＭＳ Ｐゴシック" panose="020B0600070205080204" pitchFamily="34" charset="-128"/>
                <a:cs typeface="Calibri Light" panose="020F0302020204030204" pitchFamily="34" charset="0"/>
              </a:rPr>
              <a:t>Sources: https</a:t>
            </a:r>
            <a:r>
              <a:rPr lang="en-US" altLang="en-US" sz="1400" dirty="0">
                <a:solidFill>
                  <a:schemeClr val="accent2">
                    <a:lumMod val="50000"/>
                  </a:schemeClr>
                </a:solidFill>
                <a:ea typeface="ＭＳ Ｐゴシック" panose="020B0600070205080204" pitchFamily="34" charset="-128"/>
                <a:cs typeface="Calibri Light" panose="020F0302020204030204" pitchFamily="34" charset="0"/>
              </a:rPr>
              <a:t>://nccd.cdc.gov/uscs/ and http://gco.iarc.fr/today/home</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13611</TotalTime>
  <Words>8020</Words>
  <Application>Microsoft Office PowerPoint</Application>
  <PresentationFormat>On-screen Show (4:3)</PresentationFormat>
  <Paragraphs>538</Paragraphs>
  <Slides>55</Slides>
  <Notes>50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7" baseType="lpstr">
      <vt:lpstr>MS PGothic</vt:lpstr>
      <vt:lpstr>MS PGothic</vt:lpstr>
      <vt:lpstr>Arial</vt:lpstr>
      <vt:lpstr>Calibri</vt:lpstr>
      <vt:lpstr>Calibri Light</vt:lpstr>
      <vt:lpstr>Gotham Bold</vt:lpstr>
      <vt:lpstr>Gotham Book</vt:lpstr>
      <vt:lpstr>Wingdings</vt:lpstr>
      <vt:lpstr>Wingdings 3</vt:lpstr>
      <vt:lpstr>Office Theme</vt:lpstr>
      <vt:lpstr>1_Office Theme</vt:lpstr>
      <vt:lpstr>Chart</vt:lpstr>
      <vt:lpstr> Reducing Missed Opportunities for HPV Vaccinations at Title X Sites </vt:lpstr>
      <vt:lpstr>Meet our speaker!</vt:lpstr>
      <vt:lpstr>Learning Objectives</vt:lpstr>
      <vt:lpstr>OBJECTIVE 1 Burden of HPV infection and disease</vt:lpstr>
      <vt:lpstr>HPV Types Differ in Their  Disease Associations</vt:lpstr>
      <vt:lpstr>HPV Infection</vt:lpstr>
      <vt:lpstr>Number of HPV-Associated and HPV-Attributable Cancer Cases per Year U.S., 2011–2015</vt:lpstr>
      <vt:lpstr>Number of HPV-Associated and HPV-Attributable Cancer Cases  per Year, U.S., 2011–2015</vt:lpstr>
      <vt:lpstr>Cervical Cancer</vt:lpstr>
      <vt:lpstr>Cervical Cancer During Child-bearing Years</vt:lpstr>
      <vt:lpstr>Even pre-cancerous lesions have implications for a woman and her offspring</vt:lpstr>
      <vt:lpstr>Where is the oropharynx?</vt:lpstr>
      <vt:lpstr>Trends in age-adjusted incidence of cervical carcinoma among females and oropharyngeal SCC among men—U.S., 1999–2015 </vt:lpstr>
      <vt:lpstr>Treatment of Oropharyngeal Cancer</vt:lpstr>
      <vt:lpstr>Incidence of Diseases Preventable by Adolescent Vaccine Series, U.S.</vt:lpstr>
      <vt:lpstr>OBJECTIVE 2 HPV vaccination rates in the U.S. </vt:lpstr>
      <vt:lpstr>HPV Prophylactic Vaccine</vt:lpstr>
      <vt:lpstr>Adolescent Vaccination Coverage United States, 2006–2017</vt:lpstr>
      <vt:lpstr>Percentage of adolescents who are up to date on HPV vaccination</vt:lpstr>
      <vt:lpstr>OBJECTIVE 3 HPV vaccine guidelines, insurance coverage, effectiveness, and safety</vt:lpstr>
      <vt:lpstr>Dosing Schedules</vt:lpstr>
      <vt:lpstr>Catch Up </vt:lpstr>
      <vt:lpstr>9vHPV 2-Dose Immunogenicity Trial  Non-inferior geometric mean antibody titers (GMT) 2-dose girls/boys age 9–14 yrs. vs. 3-dose women age 16–26 yrs.</vt:lpstr>
      <vt:lpstr>Vaccinating Adults, Ages 27–45</vt:lpstr>
      <vt:lpstr>Patients’ Questions Ages 27–45</vt:lpstr>
      <vt:lpstr>Insurance Coverage for HPV Vaccine</vt:lpstr>
      <vt:lpstr>Parental consent for HPV vaccine</vt:lpstr>
      <vt:lpstr>Registry Reporting</vt:lpstr>
      <vt:lpstr>Near-disappearance of genital warts in Australia following introduction of HPV vaccination</vt:lpstr>
      <vt:lpstr>Within 8 years of U.S. vaccine introduction HPV-type prevalence has decreased significantly </vt:lpstr>
      <vt:lpstr>Decline in Pre-cancer Now Impacting Women Ages 20–30 </vt:lpstr>
      <vt:lpstr>Over 10 Years of HPV Vaccine Safety Data</vt:lpstr>
      <vt:lpstr>HPV Vaccination Is Safe</vt:lpstr>
      <vt:lpstr>HPV Vaccine Duration of Immunity</vt:lpstr>
      <vt:lpstr>OBJECTIVE 4 Strategies to increase HPV vaccination rates  </vt:lpstr>
      <vt:lpstr>Parents of unvaccinated girls— top reasons for not starting HPV vaccine series</vt:lpstr>
      <vt:lpstr>Make an Effective Recommendation</vt:lpstr>
      <vt:lpstr>Client story</vt:lpstr>
      <vt:lpstr>Some Individuals Need Reassurance</vt:lpstr>
      <vt:lpstr>HPV Vaccine: Same Way Same Day Mobile App</vt:lpstr>
      <vt:lpstr>Talking to Parents about HPV Vaccine tip sheet</vt:lpstr>
      <vt:lpstr>Will my teen see this as “permission” to have sex?</vt:lpstr>
      <vt:lpstr>Create Immunization Champions Be sure everyone in the office understands the mission</vt:lpstr>
      <vt:lpstr>How to Improve:  2 Approaches</vt:lpstr>
      <vt:lpstr>1. Increase number  who come in</vt:lpstr>
      <vt:lpstr>2. Increase number who leave vaccinated</vt:lpstr>
      <vt:lpstr>2. Increase number who leave vaccinated (cont’d 2)</vt:lpstr>
      <vt:lpstr>2. Increase number who leave vaccinated (cont’d 3)</vt:lpstr>
      <vt:lpstr>Example of a paper prompt</vt:lpstr>
      <vt:lpstr>Reducing Missed Opportunities: QI</vt:lpstr>
      <vt:lpstr>P-chart of captured opportunities for HPV vaccine, monthly chart reviews </vt:lpstr>
      <vt:lpstr>Results: Office Systems  Changes</vt:lpstr>
      <vt:lpstr>For More Information</vt:lpstr>
      <vt:lpstr>Questions?</vt:lpstr>
      <vt:lpstr>Thank you! Questions or suggestions?</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Mary McCrimmon</cp:lastModifiedBy>
  <cp:revision>195</cp:revision>
  <cp:lastPrinted>2019-12-02T22:44:37Z</cp:lastPrinted>
  <dcterms:created xsi:type="dcterms:W3CDTF">2016-11-10T17:10:50Z</dcterms:created>
  <dcterms:modified xsi:type="dcterms:W3CDTF">2019-12-11T19:26:01Z</dcterms:modified>
</cp:coreProperties>
</file>