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4"/>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70" autoAdjust="0"/>
  </p:normalViewPr>
  <p:slideViewPr>
    <p:cSldViewPr>
      <p:cViewPr varScale="1">
        <p:scale>
          <a:sx n="54" d="100"/>
          <a:sy n="54" d="100"/>
        </p:scale>
        <p:origin x="18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1"/>
              <c:layout>
                <c:manualLayout>
                  <c:x val="0.20510972586759987"/>
                  <c:y val="-0.12649468905134967"/>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6C-4E35-BDF2-3DC89B2E96A6}"/>
                </c:ext>
              </c:extLst>
            </c:dLbl>
            <c:dLbl>
              <c:idx val="2"/>
              <c:layout>
                <c:manualLayout>
                  <c:x val="0.1574531568970545"/>
                  <c:y val="0.2050247973549488"/>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6C-4E35-BDF2-3DC89B2E96A6}"/>
                </c:ext>
              </c:extLst>
            </c:dLbl>
            <c:spPr>
              <a:noFill/>
              <a:ln>
                <a:noFill/>
              </a:ln>
              <a:effectLst/>
            </c:spPr>
            <c:txPr>
              <a:bodyPr/>
              <a:lstStyle/>
              <a:p>
                <a:pPr>
                  <a:defRPr sz="1800" b="1">
                    <a:solidFill>
                      <a:schemeClr val="tx1"/>
                    </a:solidFill>
                  </a:defRPr>
                </a:pPr>
                <a:endParaRPr lang="en-US"/>
              </a:p>
            </c:txPr>
            <c:dLblPos val="ct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Sheet1!$A$2:$A$4</c:f>
              <c:strCache>
                <c:ptCount val="3"/>
                <c:pt idx="0">
                  <c:v>Intended</c:v>
                </c:pt>
                <c:pt idx="1">
                  <c:v>Mistimed</c:v>
                </c:pt>
                <c:pt idx="2">
                  <c:v>Unwanted</c:v>
                </c:pt>
              </c:strCache>
            </c:strRef>
          </c:cat>
          <c:val>
            <c:numRef>
              <c:f>Sheet1!$B$2:$B$4</c:f>
              <c:numCache>
                <c:formatCode>0%</c:formatCode>
                <c:ptCount val="3"/>
                <c:pt idx="0">
                  <c:v>0.55000000000000004</c:v>
                </c:pt>
                <c:pt idx="1">
                  <c:v>0.27</c:v>
                </c:pt>
                <c:pt idx="2">
                  <c:v>0.18</c:v>
                </c:pt>
              </c:numCache>
            </c:numRef>
          </c:val>
          <c:extLst>
            <c:ext xmlns:c16="http://schemas.microsoft.com/office/drawing/2014/chart" uri="{C3380CC4-5D6E-409C-BE32-E72D297353CC}">
              <c16:uniqueId val="{00000002-086C-4E35-BDF2-3DC89B2E96A6}"/>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2000">
          <a:solidFill>
            <a:schemeClr val="tx1">
              <a:lumMod val="65000"/>
              <a:lumOff val="35000"/>
            </a:schemeClr>
          </a:solidFill>
          <a:latin typeface="Calibri Light" panose="020F03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05AEE-0610-4FDC-8732-C595CFDF07D8}"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BE44C-3F99-4FB2-A593-558FFB512D5C}" type="slidenum">
              <a:rPr lang="en-US" smtClean="0"/>
              <a:t>‹#›</a:t>
            </a:fld>
            <a:endParaRPr lang="en-US"/>
          </a:p>
        </p:txBody>
      </p:sp>
    </p:spTree>
    <p:extLst>
      <p:ext uri="{BB962C8B-B14F-4D97-AF65-F5344CB8AC3E}">
        <p14:creationId xmlns:p14="http://schemas.microsoft.com/office/powerpoint/2010/main" val="330241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opa/guidelines/program-guidelines/program-requirement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a:t>
            </a:r>
            <a:r>
              <a:rPr lang="en-US" b="1" u="sng" dirty="0" smtClean="0"/>
              <a:t>otes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Welcome to today’s meeting,</a:t>
            </a:r>
            <a:r>
              <a:rPr lang="en-US" baseline="0" dirty="0" smtClean="0"/>
              <a:t> where we will discuss contraceptive access in the family planning setting—and, specifically, in your setting. In this session, we’ll introduce the Contraceptive Access Change Package, which was developed by the Family Planning National Training Center. We will review best practice recommendations for contraceptive access, and we’ll start to brainstorm ideas for improving contraceptive access in your setting. (</a:t>
            </a:r>
            <a:r>
              <a:rPr lang="en-US" i="1" baseline="0" dirty="0" smtClean="0"/>
              <a:t>Note to facilitators: See related discussion guides for more information, including the following session: Develop a Site-Level Improvement Plan.)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There are certainly things that we are</a:t>
            </a:r>
            <a:r>
              <a:rPr lang="en-US" baseline="0" dirty="0" smtClean="0"/>
              <a:t> doing well when it comes to ensuring access. And there are always opportunities to improve. </a:t>
            </a:r>
          </a:p>
          <a:p>
            <a:pPr marL="171450" indent="-171450">
              <a:buFont typeface="Arial" panose="020B0604020202020204" pitchFamily="34" charset="0"/>
              <a:buChar char="•"/>
            </a:pPr>
            <a:r>
              <a:rPr lang="en-US" dirty="0" smtClean="0"/>
              <a:t>To</a:t>
            </a:r>
            <a:r>
              <a:rPr lang="en-US" baseline="0" dirty="0" smtClean="0"/>
              <a:t> help identify possible areas of improvement, t</a:t>
            </a:r>
            <a:r>
              <a:rPr lang="en-US" dirty="0" smtClean="0"/>
              <a:t>he Family Planning National Training Center developed this Contraceptive</a:t>
            </a:r>
            <a:r>
              <a:rPr lang="en-US" baseline="0" dirty="0" smtClean="0"/>
              <a:t> Access Assessment, which is a t</a:t>
            </a:r>
            <a:r>
              <a:rPr lang="en-US" dirty="0" smtClean="0"/>
              <a:t>ool to assess access to contraception at your site. </a:t>
            </a:r>
            <a:r>
              <a:rPr lang="en-US" sz="1200" baseline="0" dirty="0" smtClean="0"/>
              <a:t>Think about the performance goal you just set. What is currently keeping you from reaching this goal? </a:t>
            </a:r>
            <a:r>
              <a:rPr lang="en-US" dirty="0" smtClean="0"/>
              <a:t>As you complete this assessment w</a:t>
            </a:r>
            <a:r>
              <a:rPr lang="en-US" sz="1200" baseline="0" dirty="0" smtClean="0"/>
              <a:t>e encourage you to be critical—how often are these practices happening really (not what you hope is happening)? This tool is designed to help you identify areas to improve.</a:t>
            </a:r>
            <a:endParaRPr lang="en-US" dirty="0" smtClean="0"/>
          </a:p>
          <a:p>
            <a:pPr marL="0" indent="0">
              <a:buFont typeface="Arial" panose="020B0604020202020204" pitchFamily="34" charset="0"/>
              <a:buNone/>
            </a:pPr>
            <a:endParaRPr lang="en-US" i="1" baseline="0" dirty="0" smtClean="0"/>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b="1" i="0" u="sng" dirty="0" smtClean="0"/>
              <a:t>Activity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1A61A45F-D04D-4E33-BB2A-A8C83A5377DA}" type="slidenum">
              <a:rPr lang="en-US" smtClean="0"/>
              <a:t>10</a:t>
            </a:fld>
            <a:endParaRPr lang="en-US"/>
          </a:p>
        </p:txBody>
      </p:sp>
    </p:spTree>
    <p:extLst>
      <p:ext uri="{BB962C8B-B14F-4D97-AF65-F5344CB8AC3E}">
        <p14:creationId xmlns:p14="http://schemas.microsoft.com/office/powerpoint/2010/main" val="407870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Discuss</a:t>
            </a:r>
            <a:r>
              <a:rPr lang="en-US" baseline="0" dirty="0" smtClean="0"/>
              <a:t> </a:t>
            </a:r>
          </a:p>
          <a:p>
            <a:pPr marL="171450" indent="-171450">
              <a:buFont typeface="Arial" panose="020B0604020202020204" pitchFamily="34" charset="0"/>
              <a:buChar char="•"/>
            </a:pPr>
            <a:r>
              <a:rPr lang="en-US" baseline="0" dirty="0" smtClean="0"/>
              <a:t>Using the results of the contraceptive access assessment, what practices are you doing most frequently? Least frequently? </a:t>
            </a:r>
          </a:p>
          <a:p>
            <a:pPr marL="171450" indent="-171450">
              <a:buFont typeface="Arial" panose="020B0604020202020204" pitchFamily="34" charset="0"/>
              <a:buChar char="•"/>
            </a:pPr>
            <a:r>
              <a:rPr lang="en-US" dirty="0" smtClean="0"/>
              <a:t>Consider the practices you are doing least frequently:</a:t>
            </a:r>
          </a:p>
          <a:p>
            <a:pPr marL="628650" lvl="1" indent="-171450">
              <a:buFont typeface="Arial" panose="020B0604020202020204" pitchFamily="34" charset="0"/>
              <a:buChar char="•"/>
            </a:pPr>
            <a:r>
              <a:rPr lang="en-US" dirty="0" smtClean="0"/>
              <a:t>First, think about these barriers through</a:t>
            </a:r>
            <a:r>
              <a:rPr lang="en-US" baseline="0" dirty="0" smtClean="0"/>
              <a:t> the eyes of a patient. Even before the patient gets to you, w</a:t>
            </a:r>
            <a:r>
              <a:rPr lang="en-US" dirty="0" smtClean="0"/>
              <a:t>hat are their</a:t>
            </a:r>
            <a:r>
              <a:rPr lang="en-US" baseline="0" dirty="0" smtClean="0"/>
              <a:t> </a:t>
            </a:r>
            <a:r>
              <a:rPr lang="en-US" dirty="0" smtClean="0"/>
              <a:t>barriers to obtaining a method of contraception? </a:t>
            </a:r>
          </a:p>
          <a:p>
            <a:pPr marL="628650" lvl="1" indent="-171450">
              <a:buFont typeface="Arial" panose="020B0604020202020204" pitchFamily="34" charset="0"/>
              <a:buChar char="•"/>
            </a:pPr>
            <a:r>
              <a:rPr lang="en-US" dirty="0" smtClean="0"/>
              <a:t>Then, think about the barriers after the</a:t>
            </a:r>
            <a:r>
              <a:rPr lang="en-US" baseline="0" dirty="0" smtClean="0"/>
              <a:t> patient </a:t>
            </a:r>
            <a:r>
              <a:rPr lang="en-US" dirty="0" smtClean="0"/>
              <a:t>contacts you.</a:t>
            </a:r>
            <a:r>
              <a:rPr lang="en-US" baseline="0" dirty="0" smtClean="0"/>
              <a:t> </a:t>
            </a:r>
            <a:r>
              <a:rPr lang="en-US" dirty="0" smtClean="0"/>
              <a:t>What are the facility-related barriers to providing patients the methods of their choice?</a:t>
            </a:r>
          </a:p>
        </p:txBody>
      </p:sp>
      <p:sp>
        <p:nvSpPr>
          <p:cNvPr id="4" name="Slide Number Placeholder 3"/>
          <p:cNvSpPr>
            <a:spLocks noGrp="1"/>
          </p:cNvSpPr>
          <p:nvPr>
            <p:ph type="sldNum" sz="quarter" idx="10"/>
          </p:nvPr>
        </p:nvSpPr>
        <p:spPr/>
        <p:txBody>
          <a:bodyPr/>
          <a:lstStyle/>
          <a:p>
            <a:fld id="{909E0D4A-E176-4E8F-9B57-59CC52585B21}" type="slidenum">
              <a:rPr lang="en-US" smtClean="0"/>
              <a:t>11</a:t>
            </a:fld>
            <a:endParaRPr lang="en-US"/>
          </a:p>
        </p:txBody>
      </p:sp>
    </p:spTree>
    <p:extLst>
      <p:ext uri="{BB962C8B-B14F-4D97-AF65-F5344CB8AC3E}">
        <p14:creationId xmlns:p14="http://schemas.microsoft.com/office/powerpoint/2010/main" val="99215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Now that we have a list of barriers to patient access, let’s start</a:t>
            </a:r>
            <a:r>
              <a:rPr lang="en-US" baseline="0" dirty="0" smtClean="0"/>
              <a:t> talking about strategies to improve access. </a:t>
            </a:r>
          </a:p>
          <a:p>
            <a:pPr marL="171450" indent="-171450">
              <a:buFont typeface="Arial" panose="020B0604020202020204" pitchFamily="34" charset="0"/>
              <a:buChar char="•"/>
            </a:pPr>
            <a:r>
              <a:rPr lang="en-US" baseline="0" dirty="0" smtClean="0"/>
              <a:t>The Contraceptive Access Change Package was developed by the Family Planning National Training Center. </a:t>
            </a:r>
            <a:r>
              <a:rPr lang="en-US" dirty="0" smtClean="0"/>
              <a:t>It</a:t>
            </a:r>
            <a:r>
              <a:rPr lang="en-US" baseline="0" dirty="0" smtClean="0"/>
              <a:t> is </a:t>
            </a:r>
            <a:r>
              <a:rPr lang="en-US" dirty="0" smtClean="0"/>
              <a:t>a compendium of recommendations</a:t>
            </a:r>
            <a:r>
              <a:rPr lang="en-US" baseline="0" dirty="0" smtClean="0"/>
              <a:t> for increasing accessing to contraception at Title X sites. The Change Package can be used by sites to:</a:t>
            </a:r>
            <a:endParaRPr lang="en-US" dirty="0" smtClean="0"/>
          </a:p>
          <a:p>
            <a:pPr marL="628650" lvl="1" indent="-171450">
              <a:buFont typeface="Arial" panose="020B0604020202020204" pitchFamily="34" charset="0"/>
              <a:buChar char="•"/>
            </a:pPr>
            <a:r>
              <a:rPr lang="en-US" dirty="0" smtClean="0">
                <a:solidFill>
                  <a:schemeClr val="accent6"/>
                </a:solidFill>
              </a:rPr>
              <a:t>Increase awareness of best practice strategies </a:t>
            </a:r>
          </a:p>
          <a:p>
            <a:pPr marL="628650" lvl="1" indent="-171450">
              <a:buFont typeface="Arial" panose="020B0604020202020204" pitchFamily="34" charset="0"/>
              <a:buChar char="•"/>
            </a:pPr>
            <a:r>
              <a:rPr lang="en-US" dirty="0" smtClean="0">
                <a:solidFill>
                  <a:schemeClr val="accent6"/>
                </a:solidFill>
              </a:rPr>
              <a:t>Compare best practices with existing practices in your service site</a:t>
            </a:r>
          </a:p>
          <a:p>
            <a:pPr marL="628650" lvl="1" indent="-171450">
              <a:buFont typeface="Arial" panose="020B0604020202020204" pitchFamily="34" charset="0"/>
              <a:buChar char="•"/>
            </a:pPr>
            <a:r>
              <a:rPr lang="en-US" dirty="0" smtClean="0">
                <a:solidFill>
                  <a:schemeClr val="accent6"/>
                </a:solidFill>
              </a:rPr>
              <a:t>Select high-impact strategies to implement</a:t>
            </a:r>
          </a:p>
          <a:p>
            <a:pPr marL="628650" lvl="1" indent="-171450">
              <a:buFont typeface="Arial" panose="020B0604020202020204" pitchFamily="34" charset="0"/>
              <a:buChar char="•"/>
            </a:pPr>
            <a:r>
              <a:rPr lang="en-US" dirty="0" smtClean="0">
                <a:solidFill>
                  <a:schemeClr val="accent6"/>
                </a:solidFill>
              </a:rPr>
              <a:t>Select measures to test impact of changes</a:t>
            </a:r>
          </a:p>
        </p:txBody>
      </p:sp>
      <p:sp>
        <p:nvSpPr>
          <p:cNvPr id="4" name="Slide Number Placeholder 3"/>
          <p:cNvSpPr>
            <a:spLocks noGrp="1"/>
          </p:cNvSpPr>
          <p:nvPr>
            <p:ph type="sldNum" sz="quarter" idx="10"/>
          </p:nvPr>
        </p:nvSpPr>
        <p:spPr/>
        <p:txBody>
          <a:bodyPr/>
          <a:lstStyle/>
          <a:p>
            <a:fld id="{3DB1B089-2B73-44CF-A4BD-03A6285AE71A}" type="slidenum">
              <a:rPr lang="en-US" smtClean="0"/>
              <a:pPr/>
              <a:t>12</a:t>
            </a:fld>
            <a:endParaRPr lang="en-US"/>
          </a:p>
        </p:txBody>
      </p:sp>
    </p:spTree>
    <p:extLst>
      <p:ext uri="{BB962C8B-B14F-4D97-AF65-F5344CB8AC3E}">
        <p14:creationId xmlns:p14="http://schemas.microsoft.com/office/powerpoint/2010/main" val="261697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Outlined in the Change Package are four best</a:t>
            </a:r>
            <a:r>
              <a:rPr lang="en-US" baseline="0" dirty="0" smtClean="0"/>
              <a:t> practice recommendations for increasing access to contraception. These have been drawn from a literature review as well as from </a:t>
            </a:r>
            <a:r>
              <a:rPr lang="en-US" i="0" baseline="0" dirty="0" smtClean="0"/>
              <a:t>Providing Quality Family Planning Services: Recommendations of CDC and </a:t>
            </a:r>
            <a:r>
              <a:rPr lang="en-US" b="0" i="0" baseline="0" dirty="0" smtClean="0"/>
              <a:t>the U.S. Office of Population Affairs (QFP). </a:t>
            </a:r>
            <a:r>
              <a:rPr lang="en-US" b="0" baseline="0" dirty="0" smtClean="0"/>
              <a:t>The four recommendations are to:</a:t>
            </a:r>
          </a:p>
          <a:p>
            <a:pPr marL="628650" lvl="1" indent="-171450">
              <a:buFont typeface="Arial" panose="020B0604020202020204" pitchFamily="34" charset="0"/>
              <a:buChar char="•"/>
            </a:pPr>
            <a:r>
              <a:rPr lang="en-US" sz="1200" b="0" dirty="0" smtClean="0">
                <a:solidFill>
                  <a:schemeClr val="accent6"/>
                </a:solidFill>
                <a:latin typeface="+mn-lt"/>
              </a:rPr>
              <a:t>Stock a broad range </a:t>
            </a:r>
            <a:r>
              <a:rPr lang="en-US" sz="1200" b="0" dirty="0" smtClean="0">
                <a:latin typeface="+mn-lt"/>
              </a:rPr>
              <a:t>of methods </a:t>
            </a:r>
          </a:p>
          <a:p>
            <a:pPr marL="628650" lvl="1" indent="-171450">
              <a:buFont typeface="Arial" panose="020B0604020202020204" pitchFamily="34" charset="0"/>
              <a:buChar char="•"/>
            </a:pPr>
            <a:r>
              <a:rPr lang="en-US" sz="1200" b="0" dirty="0" smtClean="0">
                <a:latin typeface="+mn-lt"/>
              </a:rPr>
              <a:t>Discuss pregnancy intention and support patients through </a:t>
            </a:r>
            <a:r>
              <a:rPr lang="en-US" sz="1200" b="0" dirty="0" smtClean="0">
                <a:solidFill>
                  <a:schemeClr val="accent6"/>
                </a:solidFill>
                <a:latin typeface="+mn-lt"/>
              </a:rPr>
              <a:t>evidence-informed, patient-centered counseling</a:t>
            </a:r>
          </a:p>
          <a:p>
            <a:pPr marL="628650" lvl="1" indent="-171450">
              <a:buFont typeface="Arial" panose="020B0604020202020204" pitchFamily="34" charset="0"/>
              <a:buChar char="•"/>
            </a:pPr>
            <a:r>
              <a:rPr lang="en-US" sz="1200" b="0" dirty="0" smtClean="0">
                <a:latin typeface="+mn-lt"/>
              </a:rPr>
              <a:t>Develop systems for </a:t>
            </a:r>
            <a:r>
              <a:rPr lang="en-US" sz="1200" b="0" dirty="0" smtClean="0">
                <a:solidFill>
                  <a:schemeClr val="accent6"/>
                </a:solidFill>
                <a:latin typeface="+mn-lt"/>
              </a:rPr>
              <a:t>same-visit provision</a:t>
            </a:r>
            <a:r>
              <a:rPr lang="en-US" sz="1200" b="0" dirty="0" smtClean="0">
                <a:latin typeface="+mn-lt"/>
              </a:rPr>
              <a:t> of all methods, at all visit types</a:t>
            </a:r>
          </a:p>
          <a:p>
            <a:pPr marL="628650" lvl="1" indent="-171450">
              <a:buFont typeface="Arial" panose="020B0604020202020204" pitchFamily="34" charset="0"/>
              <a:buChar char="•"/>
            </a:pPr>
            <a:r>
              <a:rPr lang="en-US" sz="1200" b="0" dirty="0" smtClean="0">
                <a:latin typeface="+mn-lt"/>
              </a:rPr>
              <a:t>Utilize </a:t>
            </a:r>
            <a:r>
              <a:rPr lang="en-US" sz="1200" b="0" dirty="0" smtClean="0">
                <a:solidFill>
                  <a:schemeClr val="accent6"/>
                </a:solidFill>
                <a:latin typeface="+mn-lt"/>
              </a:rPr>
              <a:t>diverse payment options </a:t>
            </a:r>
            <a:r>
              <a:rPr lang="en-US" sz="1200" b="0" dirty="0" smtClean="0">
                <a:latin typeface="+mn-lt"/>
              </a:rPr>
              <a:t>to reduce cost as a barrier—for both the facility and the patient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mn-lt"/>
              </a:rPr>
              <a:t>The Change Package includes</a:t>
            </a:r>
            <a:r>
              <a:rPr lang="en-US" sz="1200" b="0" baseline="0" dirty="0" smtClean="0">
                <a:latin typeface="+mn-lt"/>
              </a:rPr>
              <a:t> rationale for these recommendations, as well as specific strategies that are related to each recommendation. We’ll take a closer look at these strategies now. </a:t>
            </a:r>
            <a:r>
              <a:rPr lang="en-US" i="1" baseline="0" dirty="0" smtClean="0"/>
              <a:t>(Note to facilitators: For more discussion on these topics, see related discussion guides for each best practice.) </a:t>
            </a:r>
          </a:p>
          <a:p>
            <a:pPr marL="0" lvl="0" indent="0">
              <a:buFont typeface="Arial" panose="020B0604020202020204" pitchFamily="34" charset="0"/>
              <a:buNone/>
            </a:pPr>
            <a:endParaRPr lang="en-US" sz="1200" b="0" dirty="0" smtClean="0">
              <a:latin typeface="+mn-lt"/>
            </a:endParaRPr>
          </a:p>
        </p:txBody>
      </p:sp>
      <p:sp>
        <p:nvSpPr>
          <p:cNvPr id="4" name="Slide Number Placeholder 3"/>
          <p:cNvSpPr>
            <a:spLocks noGrp="1"/>
          </p:cNvSpPr>
          <p:nvPr>
            <p:ph type="sldNum" sz="quarter" idx="10"/>
          </p:nvPr>
        </p:nvSpPr>
        <p:spPr/>
        <p:txBody>
          <a:bodyPr/>
          <a:lstStyle/>
          <a:p>
            <a:fld id="{4128FB3A-B2E8-46BB-9500-DE01EE6FFC44}" type="slidenum">
              <a:rPr lang="en-US" smtClean="0"/>
              <a:t>13</a:t>
            </a:fld>
            <a:endParaRPr lang="en-US"/>
          </a:p>
        </p:txBody>
      </p:sp>
    </p:spTree>
    <p:extLst>
      <p:ext uri="{BB962C8B-B14F-4D97-AF65-F5344CB8AC3E}">
        <p14:creationId xmlns:p14="http://schemas.microsoft.com/office/powerpoint/2010/main" val="214452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u="sng" dirty="0" smtClean="0"/>
              <a:t>Facilitator Notes</a:t>
            </a:r>
          </a:p>
          <a:p>
            <a:pPr marL="171450" indent="-171450">
              <a:buFont typeface="Arial" panose="020B0604020202020204" pitchFamily="34" charset="0"/>
              <a:buChar char="•"/>
            </a:pPr>
            <a:r>
              <a:rPr lang="en-US" sz="1200" dirty="0" smtClean="0"/>
              <a:t>Best Practice</a:t>
            </a:r>
            <a:r>
              <a:rPr lang="en-US" sz="1200" baseline="0" dirty="0" smtClean="0"/>
              <a:t> 1 is to s</a:t>
            </a:r>
            <a:r>
              <a:rPr lang="en-US" sz="1200" dirty="0" smtClean="0"/>
              <a:t>tock a broad range of methods including, at a minimum, all provider-dependent FDA-approved methods.</a:t>
            </a:r>
            <a:r>
              <a:rPr lang="en-US" sz="1200" baseline="0" dirty="0" smtClean="0"/>
              <a:t> </a:t>
            </a:r>
          </a:p>
          <a:p>
            <a:pPr marL="171450" lvl="0" indent="-171450">
              <a:buFont typeface="Arial" panose="020B0604020202020204" pitchFamily="34" charset="0"/>
              <a:buChar char="•"/>
            </a:pPr>
            <a:r>
              <a:rPr lang="en-US" sz="1200" baseline="0" dirty="0" smtClean="0"/>
              <a:t>Although a patient may have access to other methods by prescription or over the counter, the provider-dependent methods (i.e., IUDs, implants, and </a:t>
            </a:r>
            <a:r>
              <a:rPr lang="en-US" sz="1200" baseline="0" dirty="0" err="1" smtClean="0"/>
              <a:t>injectables</a:t>
            </a:r>
            <a:r>
              <a:rPr lang="en-US" sz="1200" baseline="0" dirty="0" smtClean="0"/>
              <a:t>) are prioritized because a patient depends on the provider for access. </a:t>
            </a:r>
          </a:p>
          <a:p>
            <a:pPr marL="171450" indent="-171450">
              <a:buFont typeface="Arial" panose="020B0604020202020204" pitchFamily="34" charset="0"/>
              <a:buChar char="•"/>
            </a:pPr>
            <a:r>
              <a:rPr lang="en-US" baseline="0" dirty="0" smtClean="0"/>
              <a:t>The primary strategies that drive this best practice recommendation are to: </a:t>
            </a:r>
          </a:p>
          <a:p>
            <a:pPr marL="628650" lvl="1" indent="-171450">
              <a:buFont typeface="Arial" panose="020B0604020202020204" pitchFamily="34" charset="0"/>
              <a:buChar char="•"/>
            </a:pPr>
            <a:r>
              <a:rPr lang="en-US" baseline="0" dirty="0" smtClean="0"/>
              <a:t>Obtain lower cost supplies–to ensure sustainability of stocking methods regularly</a:t>
            </a:r>
          </a:p>
          <a:p>
            <a:pPr marL="628650" lvl="1" indent="-171450">
              <a:buFont typeface="Arial" panose="020B0604020202020204" pitchFamily="34" charset="0"/>
              <a:buChar char="•"/>
            </a:pPr>
            <a:r>
              <a:rPr lang="en-US" baseline="0" dirty="0" smtClean="0"/>
              <a:t>Optimize the inventory system to ensure that the full range of methods are stocked and available at all times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Ensure all staff with patient contact are aware of and trained in current recommendations, and e</a:t>
            </a:r>
            <a:r>
              <a:rPr lang="en-US" sz="1200" dirty="0" smtClean="0"/>
              <a:t>nsure clinicians are trained and available to provide the broad range of methods</a:t>
            </a:r>
            <a:endParaRPr lang="en-US" sz="1200" b="0" i="0" u="none" strike="noStrike" kern="1200" baseline="0" dirty="0" smtClean="0">
              <a:solidFill>
                <a:schemeClr val="tx1"/>
              </a:solidFill>
              <a:latin typeface="+mn-lt"/>
              <a:ea typeface="+mn-ea"/>
              <a:cs typeface="+mn-cs"/>
            </a:endParaRP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14</a:t>
            </a:fld>
            <a:endParaRPr lang="en-US"/>
          </a:p>
        </p:txBody>
      </p:sp>
    </p:spTree>
    <p:extLst>
      <p:ext uri="{BB962C8B-B14F-4D97-AF65-F5344CB8AC3E}">
        <p14:creationId xmlns:p14="http://schemas.microsoft.com/office/powerpoint/2010/main" val="21333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Best practice 2 is to discuss pregnancy intention and support patients through evidence-informed, patient-centered counseling that enables them to choose from the full range of contraceptive methods if they do not desire pregnancy presently.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Strategies for implementing this best practice recommendation include:</a:t>
            </a:r>
            <a:endParaRPr lang="en-US" sz="1200" b="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Discuss pregnancy intention routinely with all patients of reproductive age. Support patients in developing a pregnancy intention and/or reproductive life plan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If pregnancy is not desired in the next year, provide contraceptive services in response to the patient’s identified goals and preferences in line with QFP recommendations, using a shared decision-making, patient-centered counseling approach</a:t>
            </a:r>
            <a:endParaRPr lang="en-US" sz="1200" b="0" dirty="0" smtClean="0"/>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Have a written and widely circulated policy stating that services must be provided solely on a voluntary basis.</a:t>
            </a: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909E0D4A-E176-4E8F-9B57-59CC52585B21}" type="slidenum">
              <a:rPr lang="en-US" smtClean="0"/>
              <a:t>15</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smtClean="0">
                <a:solidFill>
                  <a:schemeClr val="tx1"/>
                </a:solidFill>
                <a:latin typeface="+mn-lt"/>
                <a:ea typeface="+mn-ea"/>
                <a:cs typeface="+mn-cs"/>
              </a:rPr>
              <a:t>Facilitator Notes</a:t>
            </a:r>
            <a:endParaRPr lang="en-US" dirty="0" smtClean="0"/>
          </a:p>
          <a:p>
            <a:pPr marL="171450" indent="-171450">
              <a:buFont typeface="Arial" panose="020B0604020202020204" pitchFamily="34" charset="0"/>
              <a:buChar char="•"/>
            </a:pPr>
            <a:r>
              <a:rPr lang="en-US" dirty="0" smtClean="0"/>
              <a:t>Best practice 3 is to develop systems for</a:t>
            </a:r>
            <a:r>
              <a:rPr lang="en-US" baseline="0" dirty="0" smtClean="0"/>
              <a:t> same-visit provision of all contraceptive methods, including LARC, at all visit types.  </a:t>
            </a:r>
          </a:p>
          <a:p>
            <a:pPr marL="171450" indent="-171450">
              <a:buFont typeface="Arial" panose="020B0604020202020204" pitchFamily="34" charset="0"/>
              <a:buChar char="•"/>
            </a:pPr>
            <a:r>
              <a:rPr lang="en-US" baseline="0" dirty="0" smtClean="0"/>
              <a:t>Strategies related to this recommendation include: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Offer Quick Start as an option for all 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Develop and implement the necessary administrative and clinical support systems to increase efficiency and support same-visit access to all methods </a:t>
            </a:r>
            <a:endParaRPr lang="en-US" dirty="0" smtClean="0"/>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Remove unnecessary barriers to contraceptive access, including the routine requirement of the following as a prerequisite for receiving contraception:</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Pelvic exams, unless inserting an IUD or fitting a diaphragm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HIV screenings </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Cervical cytology or other cancer screening, including clinical breast exam</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Laboratory tests for lipid, glucose, liver enzyme, and hemoglobin levels or </a:t>
            </a:r>
            <a:r>
              <a:rPr lang="en-US" sz="1200" b="0" i="0" u="none" strike="noStrike" kern="1200" baseline="0" dirty="0" err="1" smtClean="0">
                <a:solidFill>
                  <a:schemeClr val="tx1"/>
                </a:solidFill>
                <a:latin typeface="+mn-lt"/>
                <a:ea typeface="+mn-ea"/>
                <a:cs typeface="+mn-cs"/>
              </a:rPr>
              <a:t>thrombogenic</a:t>
            </a:r>
            <a:r>
              <a:rPr lang="en-US" sz="1200" b="0" i="0" u="none" strike="noStrike" kern="1200" baseline="0" dirty="0" smtClean="0">
                <a:solidFill>
                  <a:schemeClr val="tx1"/>
                </a:solidFill>
                <a:latin typeface="+mn-lt"/>
                <a:ea typeface="+mn-ea"/>
                <a:cs typeface="+mn-cs"/>
              </a:rPr>
              <a:t> mutations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Conduct preventive health and STD screening in accordance with CDC’s guidelines, and as medically indicated</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Offer emergency contraception (Cu-IUD or pills) when appropriate </a:t>
            </a:r>
          </a:p>
        </p:txBody>
      </p:sp>
      <p:sp>
        <p:nvSpPr>
          <p:cNvPr id="4" name="Slide Number Placeholder 3"/>
          <p:cNvSpPr>
            <a:spLocks noGrp="1"/>
          </p:cNvSpPr>
          <p:nvPr>
            <p:ph type="sldNum" sz="quarter" idx="10"/>
          </p:nvPr>
        </p:nvSpPr>
        <p:spPr/>
        <p:txBody>
          <a:bodyPr/>
          <a:lstStyle/>
          <a:p>
            <a:fld id="{909E0D4A-E176-4E8F-9B57-59CC52585B21}" type="slidenum">
              <a:rPr lang="en-US" smtClean="0"/>
              <a:t>16</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dirty="0" smtClean="0"/>
              <a:t>Facilitator Notes</a:t>
            </a:r>
          </a:p>
          <a:p>
            <a:pPr marL="171450" lvl="0" indent="-171450">
              <a:buFont typeface="Arial" panose="020B0604020202020204" pitchFamily="34" charset="0"/>
              <a:buChar char="•"/>
            </a:pPr>
            <a:r>
              <a:rPr lang="en-US" sz="1200" dirty="0" smtClean="0"/>
              <a:t>Best practice 4</a:t>
            </a:r>
            <a:r>
              <a:rPr lang="en-US" sz="1200" baseline="0" dirty="0" smtClean="0"/>
              <a:t> is to u</a:t>
            </a:r>
            <a:r>
              <a:rPr lang="en-US" sz="1200" dirty="0" smtClean="0"/>
              <a:t>tilize diverse payment options to reduce cost as a barrier for the facility and the patient. </a:t>
            </a:r>
          </a:p>
          <a:p>
            <a:pPr marL="171450" lvl="0" indent="-171450">
              <a:buFont typeface="Arial" panose="020B0604020202020204" pitchFamily="34" charset="0"/>
              <a:buChar char="•"/>
            </a:pPr>
            <a:r>
              <a:rPr lang="en-US" sz="1200" dirty="0" smtClean="0"/>
              <a:t>Strategies include:</a:t>
            </a:r>
          </a:p>
          <a:p>
            <a:pPr marL="628650" lvl="1" indent="-171450">
              <a:buFont typeface="Arial" panose="020B0604020202020204" pitchFamily="34" charset="0"/>
              <a:buChar char="•"/>
            </a:pPr>
            <a:r>
              <a:rPr lang="en-US" sz="1200" dirty="0" smtClean="0"/>
              <a:t>Ensure organizational policy is in line with Title X program requirements with</a:t>
            </a:r>
            <a:r>
              <a:rPr lang="en-US" sz="1200" baseline="0" dirty="0" smtClean="0"/>
              <a:t> regards to ensuring access, regardless of ability to pay, sliding fee discounts, and services for minors</a:t>
            </a:r>
          </a:p>
          <a:p>
            <a:pPr marL="628650" lvl="1" indent="-171450">
              <a:buFont typeface="Arial" panose="020B0604020202020204" pitchFamily="34" charset="0"/>
              <a:buChar char="•"/>
            </a:pPr>
            <a:r>
              <a:rPr lang="en-US" sz="1200" dirty="0" smtClean="0"/>
              <a:t>Obtain third party reimbursement for patients with, or eligible for, coverage</a:t>
            </a:r>
          </a:p>
          <a:p>
            <a:pPr marL="628650" lvl="1" indent="-171450">
              <a:buFont typeface="Arial" panose="020B0604020202020204" pitchFamily="34" charset="0"/>
              <a:buChar char="•"/>
            </a:pPr>
            <a:r>
              <a:rPr lang="en-US" sz="1200" dirty="0" smtClean="0"/>
              <a:t>Provide insurance eligibility screening and application assistance</a:t>
            </a:r>
          </a:p>
          <a:p>
            <a:pPr marL="628650" lvl="1" indent="-171450">
              <a:buFont typeface="Arial" panose="020B0604020202020204" pitchFamily="34" charset="0"/>
              <a:buChar char="•"/>
            </a:pPr>
            <a:r>
              <a:rPr lang="en-US" sz="1200" dirty="0" smtClean="0"/>
              <a:t>Optimize billing and coding, especially for LARC</a:t>
            </a:r>
          </a:p>
          <a:p>
            <a:pPr marL="628650" lvl="1" indent="-171450">
              <a:buFont typeface="Arial" panose="020B0604020202020204" pitchFamily="34" charset="0"/>
              <a:buChar char="•"/>
            </a:pPr>
            <a:r>
              <a:rPr lang="en-US" sz="1200" dirty="0" smtClean="0"/>
              <a:t>Optimize revenue cycle management and patient fee collection protocols</a:t>
            </a:r>
          </a:p>
          <a:p>
            <a:pPr marL="628650" lvl="1" indent="-171450">
              <a:buFont typeface="Arial" panose="020B0604020202020204" pitchFamily="34" charset="0"/>
              <a:buChar char="•"/>
            </a:pPr>
            <a:r>
              <a:rPr lang="en-US" sz="1200" dirty="0" smtClean="0"/>
              <a:t>And</a:t>
            </a:r>
            <a:r>
              <a:rPr lang="en-US" sz="1200" baseline="0" dirty="0" smtClean="0"/>
              <a:t> additionally (not listed on the slide), i</a:t>
            </a:r>
            <a:r>
              <a:rPr lang="en-US" sz="1200" dirty="0" smtClean="0"/>
              <a:t>dentify and access all available sources of supplemental revenue</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b="1" u="sng" dirty="0" smtClean="0"/>
              <a:t>Source (for</a:t>
            </a:r>
            <a:r>
              <a:rPr lang="en-US" sz="1200" b="1" u="sng" baseline="0" dirty="0" smtClean="0"/>
              <a:t> reference)</a:t>
            </a:r>
            <a:endParaRPr lang="en-US" sz="1200" b="1" u="sng" dirty="0" smtClean="0"/>
          </a:p>
          <a:p>
            <a:pPr marL="171450" lvl="0" indent="-171450">
              <a:buFont typeface="Arial" panose="020B0604020202020204" pitchFamily="34" charset="0"/>
              <a:buChar char="•"/>
            </a:pPr>
            <a:r>
              <a:rPr lang="en-US" sz="1200" dirty="0" smtClean="0"/>
              <a:t>Office</a:t>
            </a:r>
            <a:r>
              <a:rPr lang="en-US" sz="1200" baseline="0" dirty="0" smtClean="0"/>
              <a:t> of Population Affairs (OPA). </a:t>
            </a:r>
            <a:r>
              <a:rPr lang="en-US" sz="1200" baseline="0" dirty="0" smtClean="0"/>
              <a:t>Title X Program Requirements. </a:t>
            </a:r>
            <a:r>
              <a:rPr lang="en-US" dirty="0" smtClean="0">
                <a:hlinkClick r:id="rId3"/>
              </a:rPr>
              <a:t>https://www.hhs.gov/opa/guidelines/program-guidelines/program-requirements/index.html</a:t>
            </a:r>
            <a:endParaRPr lang="en-US" sz="120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17</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dirty="0" smtClean="0">
                <a:solidFill>
                  <a:schemeClr val="tx1"/>
                </a:solidFill>
                <a:effectLst/>
                <a:latin typeface="+mn-lt"/>
                <a:ea typeface="+mn-ea"/>
                <a:cs typeface="+mn-cs"/>
              </a:rPr>
              <a:t>Facilitator</a:t>
            </a:r>
            <a:r>
              <a:rPr lang="en-US" sz="1200" b="1" i="0" u="sng" strike="noStrike" kern="1200" baseline="0" dirty="0" smtClean="0">
                <a:solidFill>
                  <a:schemeClr val="tx1"/>
                </a:solidFill>
                <a:effectLst/>
                <a:latin typeface="+mn-lt"/>
                <a:ea typeface="+mn-ea"/>
                <a:cs typeface="+mn-cs"/>
              </a:rPr>
              <a:t> Notes</a:t>
            </a:r>
          </a:p>
          <a:p>
            <a:pPr marL="171450" indent="-171450">
              <a:buFont typeface="Arial" panose="020B0604020202020204" pitchFamily="34" charset="0"/>
              <a:buChar char="•"/>
            </a:pPr>
            <a:r>
              <a:rPr lang="en-US" baseline="0" dirty="0" smtClean="0"/>
              <a:t>By now, we’ve had a chance to discuss barriers to contraceptive access at your site, and to discuss the best practice recommendations highlighted in the change package. </a:t>
            </a:r>
          </a:p>
          <a:p>
            <a:pPr marL="171450" indent="-171450">
              <a:buFont typeface="Arial" panose="020B0604020202020204" pitchFamily="34" charset="0"/>
              <a:buChar char="•"/>
            </a:pPr>
            <a:r>
              <a:rPr lang="en-US" baseline="0" dirty="0" smtClean="0"/>
              <a:t>You are probably already thinking about things you can do in your setting to improve! </a:t>
            </a:r>
            <a:r>
              <a:rPr lang="en-US" sz="1200" b="0" i="0" u="none" strike="noStrike" kern="1200" dirty="0" smtClean="0">
                <a:solidFill>
                  <a:schemeClr val="tx1"/>
                </a:solidFill>
                <a:effectLst/>
                <a:latin typeface="+mn-lt"/>
                <a:ea typeface="+mn-ea"/>
                <a:cs typeface="+mn-cs"/>
              </a:rPr>
              <a:t>This is your chance to list some of those ideas, and think about where to start.</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Working in teams, let’s work together to plot possible change ideas, in response to the access barriers we’ve discussed previously. This is a chance to get a lot of potential ideas for improvement on paper and organized in a way that is useful. We’re going to use the P</a:t>
            </a:r>
            <a:r>
              <a:rPr lang="en-US" sz="1200" b="0" i="0" u="none" strike="noStrike" kern="1200" dirty="0" smtClean="0">
                <a:solidFill>
                  <a:schemeClr val="tx1"/>
                </a:solidFill>
                <a:effectLst/>
                <a:latin typeface="+mn-lt"/>
                <a:ea typeface="+mn-ea"/>
                <a:cs typeface="+mn-cs"/>
              </a:rPr>
              <a:t>rioritization Matrix, a brainstorming tool that organizes</a:t>
            </a:r>
            <a:r>
              <a:rPr lang="en-US" sz="1200" b="0" i="0" u="none" strike="noStrike" kern="1200" baseline="0" dirty="0" smtClean="0">
                <a:solidFill>
                  <a:schemeClr val="tx1"/>
                </a:solidFill>
                <a:effectLst/>
                <a:latin typeface="+mn-lt"/>
                <a:ea typeface="+mn-ea"/>
                <a:cs typeface="+mn-cs"/>
              </a:rPr>
              <a:t> ideas by impact and difficulty.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effectLst/>
                <a:latin typeface="+mn-lt"/>
                <a:ea typeface="+mn-ea"/>
                <a:cs typeface="+mn-cs"/>
              </a:rPr>
              <a:t>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Brainstorm ideas. Plot change ideas on the Prioritization Matrix in one of the four quadrants related to whether the idea is difficult or easy to implement.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smtClean="0">
                <a:solidFill>
                  <a:schemeClr val="tx1"/>
                </a:solidFill>
                <a:effectLst/>
                <a:latin typeface="+mn-lt"/>
                <a:ea typeface="+mn-ea"/>
                <a:cs typeface="+mn-cs"/>
              </a:rPr>
              <a:t>(Note to facilitator: Team(s) should work together on this activity. If more than one site is participating in the discussion, encourage staff from the same site to work together. If one site is participating in discussion, everyone can work together.)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Take </a:t>
            </a:r>
            <a:r>
              <a:rPr lang="en-US" sz="1200" b="1" i="1" u="none" strike="noStrike" kern="1200" baseline="0" dirty="0" smtClean="0">
                <a:solidFill>
                  <a:schemeClr val="tx1"/>
                </a:solidFill>
                <a:effectLst/>
                <a:latin typeface="+mn-lt"/>
                <a:ea typeface="+mn-ea"/>
                <a:cs typeface="+mn-cs"/>
              </a:rPr>
              <a:t>10 minutes  </a:t>
            </a:r>
            <a:r>
              <a:rPr lang="en-US" sz="1200" b="0" i="0" u="none" strike="noStrike" kern="1200" baseline="0" dirty="0" smtClean="0">
                <a:solidFill>
                  <a:schemeClr val="tx1"/>
                </a:solidFill>
                <a:effectLst/>
                <a:latin typeface="+mn-lt"/>
                <a:ea typeface="+mn-ea"/>
                <a:cs typeface="+mn-cs"/>
              </a:rPr>
              <a:t>for this activity.</a:t>
            </a:r>
            <a:endParaRPr lang="en-US" i="0" dirty="0" smtClean="0"/>
          </a:p>
          <a:p>
            <a:pPr marL="0" indent="0">
              <a:buFont typeface="Arial" panose="020B0604020202020204" pitchFamily="34" charset="0"/>
              <a:buNone/>
            </a:pPr>
            <a:endParaRPr lang="en-US" sz="1200" b="0" i="0" u="none" strike="noStrike"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u="sng" strike="noStrike" kern="1200" baseline="0" dirty="0" smtClean="0">
                <a:solidFill>
                  <a:schemeClr val="tx1"/>
                </a:solidFill>
                <a:effectLst/>
                <a:latin typeface="+mn-lt"/>
                <a:ea typeface="+mn-ea"/>
                <a:cs typeface="+mn-cs"/>
              </a:rPr>
              <a:t>Discuss</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High-impact, low-effort ideas can be the best ones to start with. What are your high-impact and low-effort change ideas?</a:t>
            </a:r>
          </a:p>
        </p:txBody>
      </p:sp>
      <p:sp>
        <p:nvSpPr>
          <p:cNvPr id="4" name="Slide Number Placeholder 3"/>
          <p:cNvSpPr>
            <a:spLocks noGrp="1"/>
          </p:cNvSpPr>
          <p:nvPr>
            <p:ph type="sldNum" sz="quarter" idx="10"/>
          </p:nvPr>
        </p:nvSpPr>
        <p:spPr/>
        <p:txBody>
          <a:bodyPr/>
          <a:lstStyle/>
          <a:p>
            <a:fld id="{909E0D4A-E176-4E8F-9B57-59CC52585B21}" type="slidenum">
              <a:rPr lang="en-US" smtClean="0"/>
              <a:t>18</a:t>
            </a:fld>
            <a:endParaRPr lang="en-US"/>
          </a:p>
        </p:txBody>
      </p:sp>
    </p:spTree>
    <p:extLst>
      <p:ext uri="{BB962C8B-B14F-4D97-AF65-F5344CB8AC3E}">
        <p14:creationId xmlns:p14="http://schemas.microsoft.com/office/powerpoint/2010/main" val="527997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sng" strike="noStrike" kern="1200" dirty="0" smtClean="0">
                <a:solidFill>
                  <a:schemeClr val="tx1"/>
                </a:solidFill>
                <a:effectLst/>
                <a:latin typeface="+mn-lt"/>
                <a:ea typeface="+mn-ea"/>
                <a:cs typeface="+mn-cs"/>
              </a:rPr>
              <a:t>Facilitator Notes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hope you are feeling excited about possible improvements you can make at your site. QI is a team effort. In order to approach systems changes, you will need a team that represents all aspects of the system.</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 good QI team is diverse—and should include representation of staff from clinical, administrative/clinic management, billing and coding, front desk, clinic assistants, and finance.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Think about the improvement ideas you just generated. Are the staff necessary to make these changes currently involved in the discussion? Consider if there is anyone else who isn’t already looped into the effort. Make sure to get them involved as early as you can.</a:t>
            </a:r>
          </a:p>
          <a:p>
            <a:pPr marL="0" indent="0" rtl="0" fontAlgn="base">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19</a:t>
            </a:fld>
            <a:endParaRPr lang="en-US"/>
          </a:p>
        </p:txBody>
      </p:sp>
    </p:spTree>
    <p:extLst>
      <p:ext uri="{BB962C8B-B14F-4D97-AF65-F5344CB8AC3E}">
        <p14:creationId xmlns:p14="http://schemas.microsoft.com/office/powerpoint/2010/main" val="332249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 </a:t>
            </a:r>
          </a:p>
          <a:p>
            <a:pPr marL="171450" indent="-171450">
              <a:buFont typeface="Arial" panose="020B0604020202020204" pitchFamily="34" charset="0"/>
              <a:buChar char="•"/>
            </a:pPr>
            <a:r>
              <a:rPr lang="en-US" sz="1200" b="0" baseline="0" dirty="0" smtClean="0"/>
              <a:t>There are 3 objectives for today. </a:t>
            </a:r>
            <a:r>
              <a:rPr lang="en-US" sz="1200" b="0" dirty="0" smtClean="0"/>
              <a:t>By the end of today’s meeting you should be able to:</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Define the best practice recommendations for increasing access to the full range of contraceptive methods outlined in the Contraceptive Access Change Package</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Describe one tool available to help calculate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track the contraceptive care performance measures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Describe three strategies for improving performance on the contraceptive care performance measures</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baseline="0" dirty="0" smtClean="0"/>
              <a:t>Next steps should include:</a:t>
            </a:r>
          </a:p>
          <a:p>
            <a:pPr marL="628650" lvl="1" indent="-171450">
              <a:buFont typeface="Arial" panose="020B0604020202020204" pitchFamily="34" charset="0"/>
              <a:buChar char="•"/>
            </a:pPr>
            <a:r>
              <a:rPr lang="en-US" dirty="0" smtClean="0"/>
              <a:t>Designate regular meeting time for QI team </a:t>
            </a:r>
          </a:p>
          <a:p>
            <a:pPr marL="628650" lvl="1" indent="-171450">
              <a:buFont typeface="Arial" panose="020B0604020202020204" pitchFamily="34" charset="0"/>
              <a:buChar char="•"/>
            </a:pPr>
            <a:r>
              <a:rPr lang="en-US" dirty="0" smtClean="0"/>
              <a:t>Identify when</a:t>
            </a:r>
            <a:r>
              <a:rPr lang="en-US" baseline="0" dirty="0" smtClean="0"/>
              <a:t> future sessions will take place and who needs to be there</a:t>
            </a:r>
            <a:endParaRPr lang="en-US" dirty="0" smtClean="0"/>
          </a:p>
          <a:p>
            <a:pPr marL="628650" lvl="1" indent="-171450">
              <a:buFont typeface="Arial" panose="020B0604020202020204" pitchFamily="34" charset="0"/>
              <a:buChar char="•"/>
            </a:pPr>
            <a:r>
              <a:rPr lang="en-US" dirty="0" smtClean="0"/>
              <a:t>Designate staff member to provide data</a:t>
            </a:r>
            <a:r>
              <a:rPr lang="en-US" baseline="0" dirty="0" smtClean="0"/>
              <a:t> on a regular basis (e.g., monthly)</a:t>
            </a:r>
          </a:p>
          <a:p>
            <a:pPr marL="628650" lvl="1" indent="-171450">
              <a:buFont typeface="Arial" panose="020B0604020202020204" pitchFamily="34" charset="0"/>
              <a:buChar char="•"/>
            </a:pPr>
            <a:r>
              <a:rPr lang="en-US" dirty="0" smtClean="0"/>
              <a:t>Designate meeting time for developing a site-level</a:t>
            </a:r>
            <a:r>
              <a:rPr lang="en-US" baseline="0" dirty="0" smtClean="0"/>
              <a:t> improvement plan.</a:t>
            </a:r>
            <a:r>
              <a:rPr lang="en-US" i="1" dirty="0" smtClean="0"/>
              <a:t>(Note to facilitators: The discussion</a:t>
            </a:r>
            <a:r>
              <a:rPr lang="en-US" i="1" baseline="0" dirty="0" smtClean="0"/>
              <a:t> guide, Develop a Site-level Improvement Plan, is designed to follow this session.)</a:t>
            </a:r>
            <a:endParaRPr lang="en-US" i="1"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a:t>
            </a:r>
          </a:p>
          <a:p>
            <a:pPr marL="171450" indent="-171450">
              <a:buFont typeface="Arial" panose="020B0604020202020204" pitchFamily="34" charset="0"/>
              <a:buChar char="•"/>
            </a:pPr>
            <a:r>
              <a:rPr lang="en-US" dirty="0" smtClean="0"/>
              <a:t>What are other next steps you will take in addition to what is listed here?</a:t>
            </a:r>
          </a:p>
          <a:p>
            <a:pPr marL="171450" indent="-171450">
              <a:buFont typeface="Arial" panose="020B0604020202020204" pitchFamily="34" charset="0"/>
              <a:buChar char="•"/>
            </a:pPr>
            <a:r>
              <a:rPr lang="en-US" dirty="0" smtClean="0"/>
              <a:t>When will the quality improvement (QI) </a:t>
            </a:r>
            <a:r>
              <a:rPr lang="en-US" baseline="0" dirty="0" smtClean="0"/>
              <a:t>team meet next?</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20</a:t>
            </a:fld>
            <a:endParaRPr lang="en-US"/>
          </a:p>
        </p:txBody>
      </p:sp>
    </p:spTree>
    <p:extLst>
      <p:ext uri="{BB962C8B-B14F-4D97-AF65-F5344CB8AC3E}">
        <p14:creationId xmlns:p14="http://schemas.microsoft.com/office/powerpoint/2010/main" val="126743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
            </a:r>
            <a:r>
              <a:rPr lang="en-US" sz="1200" baseline="0" smtClean="0"/>
              <a:t>at:_________</a:t>
            </a:r>
            <a:endParaRPr lang="en-US" sz="1200" baseline="0" dirty="0" smtClean="0"/>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21</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But first, let’s take a step back. Why is contraceptive access important?</a:t>
            </a:r>
            <a:r>
              <a:rPr lang="en-US" baseline="0" dirty="0" smtClean="0"/>
              <a:t> First and foremost, this is about meeting the reproductive goals of a patient. </a:t>
            </a:r>
          </a:p>
          <a:p>
            <a:pPr marL="171450" indent="-171450">
              <a:buFont typeface="Arial" panose="020B0604020202020204" pitchFamily="34" charset="0"/>
              <a:buChar char="•"/>
            </a:pPr>
            <a:r>
              <a:rPr lang="en-US" baseline="0" dirty="0" smtClean="0"/>
              <a:t>Think of Sarah. </a:t>
            </a:r>
            <a:r>
              <a:rPr lang="en-US" sz="1200" dirty="0" smtClean="0"/>
              <a:t>Sarah is 24 years old. She currently works as a waitress in a restaurant. She likes it, and is saving up money to one day attend school—perhaps to become a chef. Last year she chose to get a </a:t>
            </a:r>
            <a:r>
              <a:rPr lang="en-US" sz="1200" dirty="0" err="1" smtClean="0"/>
              <a:t>Liletta</a:t>
            </a:r>
            <a:r>
              <a:rPr lang="en-US" sz="1200" dirty="0" smtClean="0"/>
              <a:t>.</a:t>
            </a:r>
            <a:r>
              <a:rPr lang="en-US" sz="1200" baseline="0" dirty="0" smtClean="0"/>
              <a:t> </a:t>
            </a:r>
            <a:r>
              <a:rPr lang="en-US" sz="1200" dirty="0" smtClean="0"/>
              <a:t>She remains grateful to the clinic staff for maintaining her privacy, providing her the services she needs, helping her to attain her life goals, and being respectful of her preferences.</a:t>
            </a:r>
            <a:r>
              <a:rPr lang="en-US" sz="1200" b="1" baseline="0" dirty="0" smtClean="0">
                <a:solidFill>
                  <a:schemeClr val="accent6"/>
                </a:solidFill>
              </a:rPr>
              <a:t> Sarah</a:t>
            </a:r>
            <a:r>
              <a:rPr lang="en-US" sz="1200" b="1" dirty="0" smtClean="0">
                <a:solidFill>
                  <a:schemeClr val="accent6"/>
                </a:solidFill>
              </a:rPr>
              <a:t> is one of the 4.6 million clients served each year by Title X.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p:txBody>
      </p:sp>
      <p:sp>
        <p:nvSpPr>
          <p:cNvPr id="4" name="Slide Number Placeholder 3"/>
          <p:cNvSpPr>
            <a:spLocks noGrp="1"/>
          </p:cNvSpPr>
          <p:nvPr>
            <p:ph type="sldNum" sz="quarter" idx="10"/>
          </p:nvPr>
        </p:nvSpPr>
        <p:spPr/>
        <p:txBody>
          <a:bodyPr/>
          <a:lstStyle/>
          <a:p>
            <a:fld id="{1A61A45F-D04D-4E33-BB2A-A8C83A5377DA}" type="slidenum">
              <a:rPr lang="en-US" smtClean="0"/>
              <a:t>3</a:t>
            </a:fld>
            <a:endParaRPr lang="en-US"/>
          </a:p>
        </p:txBody>
      </p:sp>
    </p:spTree>
    <p:extLst>
      <p:ext uri="{BB962C8B-B14F-4D97-AF65-F5344CB8AC3E}">
        <p14:creationId xmlns:p14="http://schemas.microsoft.com/office/powerpoint/2010/main" val="416931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baseline="0" dirty="0" smtClean="0"/>
              <a:t>Access to contraception is also important to the health of the community. </a:t>
            </a:r>
            <a:endParaRPr lang="en-US" b="1" baseline="0" dirty="0" smtClean="0"/>
          </a:p>
          <a:p>
            <a:pPr marL="171450" indent="-171450">
              <a:buFont typeface="Arial" panose="020B0604020202020204" pitchFamily="34" charset="0"/>
              <a:buChar char="•"/>
            </a:pPr>
            <a:r>
              <a:rPr lang="en-US" b="0" baseline="0" dirty="0" smtClean="0"/>
              <a:t>A significant number—about 45%—of births each year are unintended. The two-thirds </a:t>
            </a:r>
            <a:r>
              <a:rPr lang="en-US" sz="1200" b="0" i="0" kern="1200" dirty="0" smtClean="0">
                <a:solidFill>
                  <a:schemeClr val="tx1"/>
                </a:solidFill>
                <a:effectLst/>
                <a:latin typeface="+mn-lt"/>
                <a:ea typeface="+mn-ea"/>
                <a:cs typeface="+mn-cs"/>
              </a:rPr>
              <a:t>of U.S. women at risk for unintended pregnancy use contraceptives consistently and correctly throughout the course of any given year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account for only 5% of all unintended pregnancies. By contrast, the 18% of women at risk who use contraceptives inconsistently or incorrectly account for 41% of all unintended pregnancies. The 14% of women at risk who do not practice contraception at all or who have gaps of a month or more during the year account for 54% of all unintended pregnancies. </a:t>
            </a:r>
            <a:endParaRPr lang="en-US" sz="1200" b="1"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Annually,</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contraceptive care delivered by Title X–funded providers helped women avoid 822,000 unintended pregnancies, which would have resulted in 387,000 unplanned births and 278,000 abortions</a:t>
            </a:r>
            <a:r>
              <a:rPr lang="en-US" sz="1200" b="0" i="0" kern="1200" baseline="0" dirty="0" smtClean="0">
                <a:solidFill>
                  <a:schemeClr val="tx1"/>
                </a:solidFill>
                <a:effectLst/>
                <a:latin typeface="+mn-lt"/>
                <a:ea typeface="+mn-ea"/>
                <a:cs typeface="+mn-cs"/>
              </a:rPr>
              <a:t> (according to data from 2015). </a:t>
            </a:r>
            <a:r>
              <a:rPr lang="en-US" sz="1200" b="0" i="0" kern="1200" dirty="0" smtClean="0">
                <a:solidFill>
                  <a:schemeClr val="tx1"/>
                </a:solidFill>
                <a:effectLst/>
                <a:latin typeface="+mn-lt"/>
                <a:ea typeface="+mn-ea"/>
                <a:cs typeface="+mn-cs"/>
              </a:rPr>
              <a:t>Without the contraceptive care provided by these health centers, the U.S. rates of unintended pregnancy and abortion would have been 31% higher, and the teen unintended pregnancy rate would have been 44% higher.</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Finally, as a Title X funding recipient, it is a program requirement to ensure access. All Title X-funded projects are required to provide a broad range of acceptable and effective family planning methods and related preventive health services on a voluntary and confidential basis.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dirty="0" smtClean="0"/>
              <a:t>Sources (for</a:t>
            </a:r>
            <a:r>
              <a:rPr lang="en-US" b="1" u="sng" baseline="0" dirty="0" smtClean="0"/>
              <a:t> reference)</a:t>
            </a:r>
            <a:r>
              <a:rPr lang="en-US" b="1" u="none"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solidFill>
                <a:latin typeface="Calibri Light" panose="020F0302020204030204" pitchFamily="34" charset="0"/>
              </a:rPr>
              <a:t>Unintended Pregnancy in the United States. Guttmacher. September 2016 https://www.guttmacher.org/fact-sheet/unintended-pregnancy-united-states </a:t>
            </a:r>
          </a:p>
        </p:txBody>
      </p:sp>
      <p:sp>
        <p:nvSpPr>
          <p:cNvPr id="4" name="Slide Number Placeholder 3"/>
          <p:cNvSpPr>
            <a:spLocks noGrp="1"/>
          </p:cNvSpPr>
          <p:nvPr>
            <p:ph type="sldNum" sz="quarter" idx="10"/>
          </p:nvPr>
        </p:nvSpPr>
        <p:spPr/>
        <p:txBody>
          <a:bodyPr/>
          <a:lstStyle/>
          <a:p>
            <a:fld id="{1A61A45F-D04D-4E33-BB2A-A8C83A5377DA}" type="slidenum">
              <a:rPr lang="en-US" smtClean="0"/>
              <a:t>4</a:t>
            </a:fld>
            <a:endParaRPr lang="en-US"/>
          </a:p>
        </p:txBody>
      </p:sp>
    </p:spTree>
    <p:extLst>
      <p:ext uri="{BB962C8B-B14F-4D97-AF65-F5344CB8AC3E}">
        <p14:creationId xmlns:p14="http://schemas.microsoft.com/office/powerpoint/2010/main" val="131041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There are a wide range of FDA-approved contraceptive methods available in the U.S.</a:t>
            </a:r>
          </a:p>
          <a:p>
            <a:pPr marL="171450" indent="-171450">
              <a:buFont typeface="Arial" panose="020B0604020202020204" pitchFamily="34" charset="0"/>
              <a:buChar char="•"/>
            </a:pPr>
            <a:r>
              <a:rPr lang="en-US" baseline="0" dirty="0" smtClean="0"/>
              <a:t>Family planning methods are categorized by CDC from “least” to “moderately” to “most” effective according to the number of women who experience an unintended pregnancy within the first year of typical use. </a:t>
            </a:r>
          </a:p>
          <a:p>
            <a:pPr marL="171450" indent="-171450">
              <a:buFont typeface="Arial" panose="020B0604020202020204" pitchFamily="34" charset="0"/>
              <a:buChar char="•"/>
            </a:pPr>
            <a:r>
              <a:rPr lang="en-US" baseline="0" dirty="0" smtClean="0"/>
              <a:t>Access to the full range of methods allows women, couples, and families to meet their reproductive goals and decide if and when to have children.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r>
              <a:rPr lang="en-US" b="0" u="sng" baseline="0" dirty="0" smtClean="0"/>
              <a:t> </a:t>
            </a:r>
          </a:p>
          <a:p>
            <a:pPr marL="171450" indent="-171450">
              <a:buFont typeface="Arial" panose="020B0604020202020204" pitchFamily="34" charset="0"/>
              <a:buChar char="•"/>
            </a:pPr>
            <a:r>
              <a:rPr lang="en-US" baseline="0" dirty="0" smtClean="0"/>
              <a:t>https://www.cdc.gov/reproductivehealth/unintendedpregnancy/pdf/contraceptive_methods_508.pdf</a:t>
            </a:r>
          </a:p>
        </p:txBody>
      </p:sp>
      <p:sp>
        <p:nvSpPr>
          <p:cNvPr id="4" name="Slide Number Placeholder 3"/>
          <p:cNvSpPr>
            <a:spLocks noGrp="1"/>
          </p:cNvSpPr>
          <p:nvPr>
            <p:ph type="sldNum" sz="quarter" idx="10"/>
          </p:nvPr>
        </p:nvSpPr>
        <p:spPr/>
        <p:txBody>
          <a:bodyPr/>
          <a:lstStyle/>
          <a:p>
            <a:fld id="{1A61A45F-D04D-4E33-BB2A-A8C83A5377DA}" type="slidenum">
              <a:rPr lang="en-US" smtClean="0"/>
              <a:t>5</a:t>
            </a:fld>
            <a:endParaRPr lang="en-US"/>
          </a:p>
        </p:txBody>
      </p:sp>
    </p:spTree>
    <p:extLst>
      <p:ext uri="{BB962C8B-B14F-4D97-AF65-F5344CB8AC3E}">
        <p14:creationId xmlns:p14="http://schemas.microsoft.com/office/powerpoint/2010/main" val="106606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Facilitator Notes</a:t>
            </a:r>
          </a:p>
          <a:p>
            <a:pPr marL="171450" indent="-171450">
              <a:buFont typeface="Arial" panose="020B0604020202020204" pitchFamily="34" charset="0"/>
              <a:buChar char="•"/>
            </a:pPr>
            <a:r>
              <a:rPr lang="en-US" baseline="0" dirty="0" smtClean="0"/>
              <a:t>Access to contraception, however, is very difficult to measure. Directly measuring access would include looking at the ease by which patients obtain contraception in general, and certain methods in particular, how many barriers patients face, etc. Not easy concepts to measure! For that reason, contraceptive care measures have been developed as a </a:t>
            </a:r>
            <a:r>
              <a:rPr lang="en-US" i="1" baseline="0" dirty="0" smtClean="0"/>
              <a:t>proxy </a:t>
            </a:r>
            <a:r>
              <a:rPr lang="en-US" baseline="0" dirty="0" smtClean="0"/>
              <a:t>for access. </a:t>
            </a:r>
          </a:p>
          <a:p>
            <a:pPr marL="171450" indent="-171450">
              <a:buFont typeface="Arial" panose="020B0604020202020204" pitchFamily="34" charset="0"/>
              <a:buChar char="•"/>
            </a:pPr>
            <a:r>
              <a:rPr lang="en-US" baseline="0" dirty="0" smtClean="0"/>
              <a:t>In 2016, the National Quality Forum (NQF) endorsed contraceptive care measures. These include:</a:t>
            </a:r>
          </a:p>
          <a:p>
            <a:pPr marL="628650" lvl="1" indent="-171450">
              <a:buFont typeface="Arial" panose="020B0604020202020204" pitchFamily="34" charset="0"/>
              <a:buChar char="•"/>
            </a:pPr>
            <a:r>
              <a:rPr lang="en-US" baseline="0" dirty="0" smtClean="0"/>
              <a:t>An intermediate outcome measure: % of women aged 15-44 years at risk of unintended pregnancy that is provided a most effective (i.e., sterilization, implants, IUD/IUS) or moderately effective (i.e., </a:t>
            </a:r>
            <a:r>
              <a:rPr lang="en-US" baseline="0" dirty="0" err="1" smtClean="0"/>
              <a:t>injectables</a:t>
            </a:r>
            <a:r>
              <a:rPr lang="en-US" baseline="0" dirty="0" smtClean="0"/>
              <a:t>, pills, patch, ring, or diaphragm) FDA-approved method of contraception</a:t>
            </a:r>
          </a:p>
          <a:p>
            <a:pPr marL="628650" lvl="1" indent="-171450">
              <a:buFont typeface="Arial" panose="020B0604020202020204" pitchFamily="34" charset="0"/>
              <a:buChar char="•"/>
            </a:pPr>
            <a:r>
              <a:rPr lang="en-US" baseline="0" dirty="0" smtClean="0"/>
              <a:t>A contraceptive access measure: % of women aged 15-44 years at risk of unintended pregnancy that is provided a long-acting reversible method of contraception (i.e., implants, IUD/IUS). Note that this is an access measure. We don’t necessarily want this number to increase, but we do expect that as access barriers that have historically existed are broken down, the result may be increases.</a:t>
            </a:r>
          </a:p>
          <a:p>
            <a:pPr marL="171450" lvl="0" indent="-171450">
              <a:buFont typeface="Arial" panose="020B0604020202020204" pitchFamily="34" charset="0"/>
              <a:buChar char="•"/>
            </a:pPr>
            <a:r>
              <a:rPr lang="en-US" baseline="0" dirty="0" smtClean="0"/>
              <a:t>With NQF’s endorsement of these measures, there is now a standard way of measuring contraceptive care. It’s important that family planning providers can produce these measures, and demonstrate improvements. </a:t>
            </a:r>
          </a:p>
        </p:txBody>
      </p:sp>
      <p:sp>
        <p:nvSpPr>
          <p:cNvPr id="4" name="Slide Number Placeholder 3"/>
          <p:cNvSpPr>
            <a:spLocks noGrp="1"/>
          </p:cNvSpPr>
          <p:nvPr>
            <p:ph type="sldNum" sz="quarter" idx="10"/>
          </p:nvPr>
        </p:nvSpPr>
        <p:spPr/>
        <p:txBody>
          <a:bodyPr/>
          <a:lstStyle/>
          <a:p>
            <a:fld id="{909E0D4A-E176-4E8F-9B57-59CC52585B21}" type="slidenum">
              <a:rPr lang="en-US" smtClean="0"/>
              <a:t>6</a:t>
            </a:fld>
            <a:endParaRPr lang="en-US"/>
          </a:p>
        </p:txBody>
      </p:sp>
    </p:spTree>
    <p:extLst>
      <p:ext uri="{BB962C8B-B14F-4D97-AF65-F5344CB8AC3E}">
        <p14:creationId xmlns:p14="http://schemas.microsoft.com/office/powerpoint/2010/main" val="33922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 </a:t>
            </a:r>
          </a:p>
          <a:p>
            <a:pPr marL="171450" indent="-171450">
              <a:buFont typeface="Arial" panose="020B0604020202020204" pitchFamily="34" charset="0"/>
              <a:buChar char="•"/>
            </a:pPr>
            <a:r>
              <a:rPr lang="en-US" dirty="0" smtClean="0"/>
              <a:t>First, let’s look at where you are starting. What is </a:t>
            </a:r>
            <a:r>
              <a:rPr lang="en-US" baseline="0" dirty="0" smtClean="0"/>
              <a:t>your site’s current performance on these two measures? </a:t>
            </a:r>
          </a:p>
          <a:p>
            <a:pPr marL="171450" indent="-171450">
              <a:buFont typeface="Arial" panose="020B0604020202020204" pitchFamily="34" charset="0"/>
              <a:buChar char="•"/>
            </a:pPr>
            <a:r>
              <a:rPr lang="en-US" baseline="0" dirty="0" smtClean="0"/>
              <a:t>The Family Planning National Training Center has developed a calculator to help sites use their FPAR data to produce the two contraceptive care measures and compare that to the Title X average. The link to this calculator is included on the slide.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i="1" baseline="0" dirty="0" smtClean="0"/>
          </a:p>
          <a:p>
            <a:pPr marL="0" indent="0">
              <a:buFont typeface="Arial" panose="020B0604020202020204" pitchFamily="34" charset="0"/>
              <a:buNone/>
            </a:pPr>
            <a:r>
              <a:rPr lang="en-US" b="1" i="0" u="sng" dirty="0" smtClean="0"/>
              <a:t>Activity </a:t>
            </a:r>
          </a:p>
          <a:p>
            <a:pPr marL="171450" indent="-171450">
              <a:buFont typeface="Arial" panose="020B0604020202020204" pitchFamily="34" charset="0"/>
              <a:buChar char="•"/>
            </a:pPr>
            <a:r>
              <a:rPr lang="en-US" i="0" dirty="0" smtClean="0"/>
              <a:t>Ask site(s) to refer to their performance measure data. </a:t>
            </a:r>
            <a:r>
              <a:rPr lang="en-US" i="1" dirty="0" smtClean="0"/>
              <a:t>(Note to facilitators: Ask participants to calculate </a:t>
            </a:r>
            <a:r>
              <a:rPr lang="en-US" i="1" baseline="0" dirty="0" smtClean="0"/>
              <a:t>performance measures ahead of time</a:t>
            </a:r>
            <a:r>
              <a:rPr lang="en-US" i="1" dirty="0" smtClean="0"/>
              <a:t>)</a:t>
            </a:r>
          </a:p>
          <a:p>
            <a:pPr marL="0" indent="0">
              <a:buFont typeface="Arial" panose="020B0604020202020204" pitchFamily="34" charset="0"/>
              <a:buNone/>
            </a:pPr>
            <a:endParaRPr lang="en-US" i="0" dirty="0" smtClean="0"/>
          </a:p>
          <a:p>
            <a:pPr marL="0" indent="0">
              <a:buFont typeface="Arial" panose="020B0604020202020204" pitchFamily="34" charset="0"/>
              <a:buNone/>
            </a:pPr>
            <a:endParaRPr lang="en-US" i="0" dirty="0" smtClean="0"/>
          </a:p>
          <a:p>
            <a:pPr marL="0" indent="0">
              <a:buFont typeface="Arial" panose="020B0604020202020204" pitchFamily="34" charset="0"/>
              <a:buNone/>
            </a:pPr>
            <a:r>
              <a:rPr lang="en-US" b="1" i="0" u="sng" dirty="0" smtClean="0"/>
              <a:t>Discuss</a:t>
            </a:r>
            <a:r>
              <a:rPr lang="en-US" b="1" i="0" u="sng" baseline="0" dirty="0" smtClean="0"/>
              <a:t> </a:t>
            </a:r>
          </a:p>
          <a:p>
            <a:pPr marL="171450" indent="-171450">
              <a:buFont typeface="Arial" panose="020B0604020202020204" pitchFamily="34" charset="0"/>
              <a:buChar char="•"/>
            </a:pPr>
            <a:r>
              <a:rPr lang="en-US" i="0" dirty="0" smtClean="0"/>
              <a:t>Is your current performance measure data surprising to you? </a:t>
            </a:r>
          </a:p>
          <a:p>
            <a:pPr marL="171450" indent="-171450">
              <a:buFont typeface="Arial" panose="020B0604020202020204" pitchFamily="34" charset="0"/>
              <a:buChar char="•"/>
            </a:pPr>
            <a:r>
              <a:rPr lang="en-US" i="0" dirty="0" smtClean="0"/>
              <a:t>What access issues do the data indicate?</a:t>
            </a:r>
            <a:r>
              <a:rPr lang="en-US" i="0" baseline="0" dirty="0" smtClean="0"/>
              <a:t> </a:t>
            </a:r>
            <a:r>
              <a:rPr lang="en-US" i="0" dirty="0" smtClean="0"/>
              <a:t>Do</a:t>
            </a:r>
            <a:r>
              <a:rPr lang="en-US" i="0" baseline="0" dirty="0" smtClean="0"/>
              <a:t> the data indicate access issues either in general, or with any particular age range? Do the data indicate access issues for any particular method?</a:t>
            </a: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7</a:t>
            </a:fld>
            <a:endParaRPr lang="en-US"/>
          </a:p>
        </p:txBody>
      </p:sp>
    </p:spTree>
    <p:extLst>
      <p:ext uri="{BB962C8B-B14F-4D97-AF65-F5344CB8AC3E}">
        <p14:creationId xmlns:p14="http://schemas.microsoft.com/office/powerpoint/2010/main" val="264204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endParaRPr lang="en-US" dirty="0" smtClean="0"/>
          </a:p>
          <a:p>
            <a:pPr marL="171450" indent="-171450">
              <a:buFont typeface="Arial" panose="020B0604020202020204" pitchFamily="34" charset="0"/>
              <a:buChar char="•"/>
            </a:pPr>
            <a:r>
              <a:rPr lang="en-US" dirty="0" smtClean="0"/>
              <a:t>Now that you’ve had a chance to reflect on your current performance on these two measures,</a:t>
            </a:r>
            <a:r>
              <a:rPr lang="en-US" baseline="0" dirty="0" smtClean="0"/>
              <a:t> let’s discuss: where do you want to go? What are your goals for the measures? As you set your goals, be sure that your first priority is increasing patient access to their methods of choice. </a:t>
            </a:r>
            <a:endParaRPr lang="en-US" dirty="0" smtClean="0"/>
          </a:p>
          <a:p>
            <a:pPr marL="171450" indent="-171450">
              <a:buFont typeface="Arial" panose="020B0604020202020204" pitchFamily="34" charset="0"/>
              <a:buChar char="•"/>
            </a:pPr>
            <a:r>
              <a:rPr lang="en-US" baseline="0" dirty="0" smtClean="0"/>
              <a:t>Recall that the first measure—percent of female patients using most or moderately effective methods—is an intermediate outcome measure. For this measure, it is reasonable to aim for increases, and 85% has been identified as a reasonable goal. As a reference point, in 2016, the average utilization for the Title X program was 71% among female patients 15-44. You may also consider a percentage increase goal—such as a 10% increase over baseline. As always, however, it is important to respect individual patient preference, and depending on your patient population, a higher percentage of patients may choose other, perhaps less effective, methods for other reasons.</a:t>
            </a:r>
          </a:p>
          <a:p>
            <a:pPr marL="171450" indent="-171450">
              <a:buFont typeface="Arial" panose="020B0604020202020204" pitchFamily="34" charset="0"/>
              <a:buChar char="•"/>
            </a:pPr>
            <a:r>
              <a:rPr lang="en-US" baseline="0" dirty="0" smtClean="0"/>
              <a:t>The second measure—percent of female patients using LARC methods—is really an access measure. The goal here is not necessarily to increase LARC utilization, but to reduce barriers to LARC methods that may exist at your site. For this reason, there is no benchmark, and it is generally inappropriate to set a goal for this measure. A utilization rate of 2% or lower </a:t>
            </a:r>
            <a:r>
              <a:rPr lang="en-US" i="1" baseline="0" dirty="0" smtClean="0"/>
              <a:t>may</a:t>
            </a:r>
            <a:r>
              <a:rPr lang="en-US" i="0" baseline="0" dirty="0" smtClean="0"/>
              <a:t> indicate there are significant access barriers. (It could also indicate a patient preference to not use these methods, and that is something you’ll have to find out!)</a:t>
            </a:r>
          </a:p>
          <a:p>
            <a:pPr marL="171450" indent="-171450">
              <a:buFont typeface="Arial" panose="020B0604020202020204" pitchFamily="34" charset="0"/>
              <a:buChar char="•"/>
            </a:pPr>
            <a:endParaRPr lang="en-US" i="0" baseline="0" dirty="0" smtClean="0"/>
          </a:p>
          <a:p>
            <a:pPr marL="0" indent="0">
              <a:buFont typeface="Arial" panose="020B0604020202020204" pitchFamily="34" charset="0"/>
              <a:buNone/>
            </a:pPr>
            <a:endParaRPr lang="en-US" i="0" baseline="0" dirty="0" smtClean="0"/>
          </a:p>
          <a:p>
            <a:pPr marL="0" indent="0">
              <a:buFont typeface="Arial" panose="020B0604020202020204" pitchFamily="34" charset="0"/>
              <a:buNone/>
            </a:pPr>
            <a:r>
              <a:rPr lang="en-US" b="1" i="0" u="sng" dirty="0" smtClean="0"/>
              <a:t>Activity </a:t>
            </a:r>
          </a:p>
          <a:p>
            <a:pPr marL="171450" indent="-171450">
              <a:buFont typeface="Arial" panose="020B0604020202020204" pitchFamily="34" charset="0"/>
              <a:buChar char="•"/>
            </a:pPr>
            <a:r>
              <a:rPr lang="en-US" i="0" dirty="0" smtClean="0"/>
              <a:t>Ask site(s) to</a:t>
            </a:r>
            <a:r>
              <a:rPr lang="en-US" i="0" baseline="0" dirty="0" smtClean="0"/>
              <a:t> develop performance measure goals. </a:t>
            </a:r>
            <a:r>
              <a:rPr lang="en-US" i="1" dirty="0" smtClean="0"/>
              <a:t>(Note to facilitators: Participants</a:t>
            </a:r>
            <a:r>
              <a:rPr lang="en-US" i="1" baseline="0" dirty="0" smtClean="0"/>
              <a:t> can write this down on a printout of their Access Assessment or on other scrap paper.)</a:t>
            </a: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8</a:t>
            </a:fld>
            <a:endParaRPr lang="en-US"/>
          </a:p>
        </p:txBody>
      </p:sp>
    </p:spTree>
    <p:extLst>
      <p:ext uri="{BB962C8B-B14F-4D97-AF65-F5344CB8AC3E}">
        <p14:creationId xmlns:p14="http://schemas.microsoft.com/office/powerpoint/2010/main" val="213458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strike="noStrike" kern="1200" dirty="0" smtClean="0">
                <a:solidFill>
                  <a:schemeClr val="tx1"/>
                </a:solidFill>
                <a:effectLst/>
                <a:latin typeface="+mn-lt"/>
                <a:ea typeface="+mn-ea"/>
                <a:cs typeface="+mn-cs"/>
              </a:rPr>
              <a:t>Facilitator</a:t>
            </a:r>
            <a:r>
              <a:rPr lang="en-US" sz="1200" b="1" i="0" u="sng" strike="noStrike" kern="1200" baseline="0" dirty="0" smtClean="0">
                <a:solidFill>
                  <a:schemeClr val="tx1"/>
                </a:solidFill>
                <a:effectLst/>
                <a:latin typeface="+mn-lt"/>
                <a:ea typeface="+mn-ea"/>
                <a:cs typeface="+mn-cs"/>
              </a:rPr>
              <a:t> Notes</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Of course, having a goal is only as useful as the systems that are set up to help you get there.</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In the Contraceptive Access Improvement Plan (available on the FPNTC website), there is a tracker sheet that will automatically update the run chart as you put in monthly data. You can also use your own tool that does something similar. </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Looking at your data monthly is how you can track whether or not changes are working the way you think they should be!</a:t>
            </a:r>
          </a:p>
          <a:p>
            <a:pPr marL="171450" indent="-171450" rtl="0" fontAlgn="base">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a:p>
        </p:txBody>
      </p:sp>
    </p:spTree>
    <p:extLst>
      <p:ext uri="{BB962C8B-B14F-4D97-AF65-F5344CB8AC3E}">
        <p14:creationId xmlns:p14="http://schemas.microsoft.com/office/powerpoint/2010/main" val="820112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EEABF25-7213-4C8D-ADFC-3BBC84DB6A17}"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C8EF358-6335-40FD-A8CD-BDF79C9CE3A5}" type="slidenum">
              <a:rPr lang="en-US"/>
              <a:pPr>
                <a:defRPr/>
              </a:pPr>
              <a:t>‹#›</a:t>
            </a:fld>
            <a:endParaRPr lang="en-US"/>
          </a:p>
        </p:txBody>
      </p:sp>
    </p:spTree>
    <p:extLst>
      <p:ext uri="{BB962C8B-B14F-4D97-AF65-F5344CB8AC3E}">
        <p14:creationId xmlns:p14="http://schemas.microsoft.com/office/powerpoint/2010/main" val="294848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7E4711A-D293-40A1-B9F9-855EE7733781}" type="slidenum">
              <a:rPr lang="en-US" smtClean="0"/>
              <a:pPr fontAlgn="auto">
                <a:spcBef>
                  <a:spcPts val="0"/>
                </a:spcBef>
                <a:spcAft>
                  <a:spcPts val="0"/>
                </a:spcAft>
                <a:defRPr/>
              </a:pPr>
              <a:t>‹#›</a:t>
            </a:fld>
            <a:endParaRPr lang="en-US" smtClean="0"/>
          </a:p>
        </p:txBody>
      </p:sp>
      <p:pic>
        <p:nvPicPr>
          <p:cNvPr id="3"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BFB5D00A-4E53-4A89-BCAD-CEE40241A8B7}" type="datetimeFigureOut">
              <a:rPr lang="en-US"/>
              <a:pPr>
                <a:defRPr/>
              </a:pPr>
              <a:t>3/17/2020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74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FED9A0B-6918-4FA4-AEFA-19989DEFBEBB}"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B6540AE-ADAE-4645-B245-95E62FC5A247}" type="slidenum">
              <a:rPr lang="en-US"/>
              <a:pPr>
                <a:defRPr/>
              </a:pPr>
              <a:t>‹#›</a:t>
            </a:fld>
            <a:endParaRPr lang="en-US"/>
          </a:p>
        </p:txBody>
      </p:sp>
    </p:spTree>
    <p:extLst>
      <p:ext uri="{BB962C8B-B14F-4D97-AF65-F5344CB8AC3E}">
        <p14:creationId xmlns:p14="http://schemas.microsoft.com/office/powerpoint/2010/main" val="144127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A20B5ED-1BAC-4E57-9878-E73FEB26B220}"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DB01D8D-7C2E-43A8-9229-8D0BFD86EB0B}"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86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8E04CE-398F-4096-ACAC-7B147F6995B4}"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CBABE-0763-4EED-9EB0-9906B2B31750}" type="slidenum">
              <a:rPr lang="en-US"/>
              <a:pPr>
                <a:defRPr/>
              </a:pPr>
              <a:t>‹#›</a:t>
            </a:fld>
            <a:endParaRPr lang="en-US"/>
          </a:p>
        </p:txBody>
      </p:sp>
    </p:spTree>
    <p:extLst>
      <p:ext uri="{BB962C8B-B14F-4D97-AF65-F5344CB8AC3E}">
        <p14:creationId xmlns:p14="http://schemas.microsoft.com/office/powerpoint/2010/main" val="173344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0AACFC-492D-4241-BDD0-94C2E042AD15}"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AF1E03-CCEF-445F-A29E-50892DF483E2}" type="slidenum">
              <a:rPr lang="en-US"/>
              <a:pPr>
                <a:defRPr/>
              </a:pPr>
              <a:t>‹#›</a:t>
            </a:fld>
            <a:endParaRPr lang="en-US"/>
          </a:p>
        </p:txBody>
      </p:sp>
    </p:spTree>
    <p:extLst>
      <p:ext uri="{BB962C8B-B14F-4D97-AF65-F5344CB8AC3E}">
        <p14:creationId xmlns:p14="http://schemas.microsoft.com/office/powerpoint/2010/main" val="368324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C70AFCE-531F-4C5B-ACC1-371FDD84F9F7}" type="datetimeFigureOut">
              <a:rPr lang="en-US"/>
              <a:pPr>
                <a:defRPr/>
              </a:pPr>
              <a:t>3/17/2020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BE8A4D-307A-421D-9C07-444F3FFCE9B8}" type="slidenum">
              <a:rPr lang="en-US"/>
              <a:pPr>
                <a:defRPr/>
              </a:pPr>
              <a:t>‹#›</a:t>
            </a:fld>
            <a:endParaRPr lang="en-US"/>
          </a:p>
        </p:txBody>
      </p:sp>
    </p:spTree>
    <p:extLst>
      <p:ext uri="{BB962C8B-B14F-4D97-AF65-F5344CB8AC3E}">
        <p14:creationId xmlns:p14="http://schemas.microsoft.com/office/powerpoint/2010/main" val="105357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2101E5AF-740A-454C-8C22-A7AD98A94717}" type="slidenum">
              <a:rPr lang="en-US"/>
              <a:pPr>
                <a:defRPr/>
              </a:pPr>
              <a:t>‹#›</a:t>
            </a:fld>
            <a:endParaRPr lang="en-US"/>
          </a:p>
        </p:txBody>
      </p:sp>
    </p:spTree>
    <p:extLst>
      <p:ext uri="{BB962C8B-B14F-4D97-AF65-F5344CB8AC3E}">
        <p14:creationId xmlns:p14="http://schemas.microsoft.com/office/powerpoint/2010/main" val="425968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D5A66DAB-2B29-4BEC-9AFB-EE3F2BCAAD9C}" type="slidenum">
              <a:rPr lang="en-US"/>
              <a:pPr>
                <a:defRPr/>
              </a:pPr>
              <a:t>‹#›</a:t>
            </a:fld>
            <a:endParaRPr lang="en-US"/>
          </a:p>
        </p:txBody>
      </p:sp>
    </p:spTree>
    <p:extLst>
      <p:ext uri="{BB962C8B-B14F-4D97-AF65-F5344CB8AC3E}">
        <p14:creationId xmlns:p14="http://schemas.microsoft.com/office/powerpoint/2010/main" val="296129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E1DA4ADB-A91A-4420-A3CA-6F5BDD231105}" type="datetimeFigureOut">
              <a:rPr lang="en-US"/>
              <a:pPr>
                <a:defRPr/>
              </a:pPr>
              <a:t>3/17/2020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F0818DBC-931B-40CF-A4D8-44AC77E131E5}" type="slidenum">
              <a:rPr lang="en-US"/>
              <a:pPr>
                <a:defRPr/>
              </a:pPr>
              <a:t>‹#›</a:t>
            </a:fld>
            <a:endParaRPr lang="en-US"/>
          </a:p>
        </p:txBody>
      </p:sp>
    </p:spTree>
    <p:extLst>
      <p:ext uri="{BB962C8B-B14F-4D97-AF65-F5344CB8AC3E}">
        <p14:creationId xmlns:p14="http://schemas.microsoft.com/office/powerpoint/2010/main" val="123569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F8E99804-8153-4AB2-985E-6472A1918934}" type="slidenum">
              <a:rPr lang="en-US"/>
              <a:pPr>
                <a:defRPr/>
              </a:pPr>
              <a:t>‹#›</a:t>
            </a:fld>
            <a:endParaRPr lang="en-US"/>
          </a:p>
        </p:txBody>
      </p:sp>
    </p:spTree>
    <p:extLst>
      <p:ext uri="{BB962C8B-B14F-4D97-AF65-F5344CB8AC3E}">
        <p14:creationId xmlns:p14="http://schemas.microsoft.com/office/powerpoint/2010/main" val="38783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DCB12F99-F0A2-43F3-B285-886DD36EDCD5}" type="slidenum">
              <a:rPr lang="en-US"/>
              <a:pPr>
                <a:defRPr/>
              </a:pPr>
              <a:t>‹#›</a:t>
            </a:fld>
            <a:endParaRPr lang="en-US"/>
          </a:p>
        </p:txBody>
      </p:sp>
    </p:spTree>
    <p:extLst>
      <p:ext uri="{BB962C8B-B14F-4D97-AF65-F5344CB8AC3E}">
        <p14:creationId xmlns:p14="http://schemas.microsoft.com/office/powerpoint/2010/main" val="739236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CD807C2F-DC5C-4EE3-8024-38E064AA503A}" type="datetimeFigureOut">
              <a:rPr lang="en-US"/>
              <a:pPr>
                <a:defRPr/>
              </a:pPr>
              <a:t>3/17/2020</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7648D1E5-22A3-44F2-B645-91FE79CE1898}" type="slidenum">
              <a:rPr lang="en-US"/>
              <a:pPr>
                <a:defRPr/>
              </a:pPr>
              <a:t>‹#›</a:t>
            </a:fld>
            <a:endParaRPr lang="en-US"/>
          </a:p>
        </p:txBody>
      </p:sp>
    </p:spTree>
    <p:extLst>
      <p:ext uri="{BB962C8B-B14F-4D97-AF65-F5344CB8AC3E}">
        <p14:creationId xmlns:p14="http://schemas.microsoft.com/office/powerpoint/2010/main" val="384340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6D2F0661-1F71-489B-808F-F0BAA2268B50}" type="datetimeFigureOut">
              <a:rPr lang="en-US"/>
              <a:pPr>
                <a:defRPr/>
              </a:pPr>
              <a:t>3/17/2020</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2643E6D1-1471-4F10-A6AA-8EAD4FBAE9C5}" type="slidenum">
              <a:rPr lang="en-US"/>
              <a:pPr>
                <a:defRPr/>
              </a:pPr>
              <a:t>‹#›</a:t>
            </a:fld>
            <a:endParaRPr lang="en-US"/>
          </a:p>
        </p:txBody>
      </p:sp>
    </p:spTree>
    <p:extLst>
      <p:ext uri="{BB962C8B-B14F-4D97-AF65-F5344CB8AC3E}">
        <p14:creationId xmlns:p14="http://schemas.microsoft.com/office/powerpoint/2010/main" val="141460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A759FF0-CB2D-465A-8EA8-B89C6E27A23F}"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C71D5DE3-8522-42DD-B2C8-33F739A8254B}" type="datetimeFigureOut">
              <a:rPr lang="en-US"/>
              <a:pPr>
                <a:defRPr/>
              </a:pPr>
              <a:t>3/17/2020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54296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CB6D121A-34BE-4F72-B5C9-3CE7B8894D36}" type="datetimeFigureOut">
              <a:rPr lang="en-US"/>
              <a:pPr>
                <a:defRPr/>
              </a:pPr>
              <a:t>3/17/2020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811E87B-04D4-418B-BD18-4E2EA8F0755C}" type="slidenum">
              <a:rPr lang="en-US"/>
              <a:pPr>
                <a:defRPr/>
              </a:pPr>
              <a:t>‹#›</a:t>
            </a:fld>
            <a:endParaRPr lang="en-US"/>
          </a:p>
        </p:txBody>
      </p:sp>
    </p:spTree>
    <p:extLst>
      <p:ext uri="{BB962C8B-B14F-4D97-AF65-F5344CB8AC3E}">
        <p14:creationId xmlns:p14="http://schemas.microsoft.com/office/powerpoint/2010/main" val="63482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4355353E-8478-4030-9499-3F8E8953601B}"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242E01E-AD14-4F85-A9D5-1965CDDDA7B8}" type="slidenum">
              <a:rPr lang="en-US"/>
              <a:pPr>
                <a:defRPr/>
              </a:pPr>
              <a:t>‹#›</a:t>
            </a:fld>
            <a:endParaRPr lang="en-US"/>
          </a:p>
        </p:txBody>
      </p:sp>
    </p:spTree>
    <p:extLst>
      <p:ext uri="{BB962C8B-B14F-4D97-AF65-F5344CB8AC3E}">
        <p14:creationId xmlns:p14="http://schemas.microsoft.com/office/powerpoint/2010/main" val="172729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0EB4CB9-9010-409C-B891-D444649C2093}"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920217E-ABDC-430F-9217-CA244133012E}" type="slidenum">
              <a:rPr lang="en-US"/>
              <a:pPr>
                <a:defRPr/>
              </a:pPr>
              <a:t>‹#›</a:t>
            </a:fld>
            <a:endParaRPr lang="en-US"/>
          </a:p>
        </p:txBody>
      </p:sp>
    </p:spTree>
    <p:extLst>
      <p:ext uri="{BB962C8B-B14F-4D97-AF65-F5344CB8AC3E}">
        <p14:creationId xmlns:p14="http://schemas.microsoft.com/office/powerpoint/2010/main" val="2699720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D8E49CC6-B7C6-41D2-A368-6C6E5417A2C0}"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F2CA568-C7BF-4FAC-AB79-F2C6845C2D51}" type="slidenum">
              <a:rPr lang="en-US"/>
              <a:pPr>
                <a:defRPr/>
              </a:pPr>
              <a:t>‹#›</a:t>
            </a:fld>
            <a:endParaRPr lang="en-US"/>
          </a:p>
        </p:txBody>
      </p:sp>
    </p:spTree>
    <p:extLst>
      <p:ext uri="{BB962C8B-B14F-4D97-AF65-F5344CB8AC3E}">
        <p14:creationId xmlns:p14="http://schemas.microsoft.com/office/powerpoint/2010/main" val="308901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636A03F2-9AAC-4BB6-8433-B13FBB8E5D9E}"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9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969C1FFC-B1FD-4E45-8033-69E00B671B9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45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969C1FFC-B1FD-4E45-8033-69E00B671B93}" type="slidenum">
              <a:rPr lang="en-US"/>
              <a:pPr>
                <a:defRPr/>
              </a:pPr>
              <a:t>‹#›</a:t>
            </a:fld>
            <a:endParaRPr lang="en-US"/>
          </a:p>
        </p:txBody>
      </p:sp>
    </p:spTree>
    <p:extLst>
      <p:ext uri="{BB962C8B-B14F-4D97-AF65-F5344CB8AC3E}">
        <p14:creationId xmlns:p14="http://schemas.microsoft.com/office/powerpoint/2010/main" val="2018388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6A3CCA3-150E-4393-9846-9CF448A2F167}"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AF675F32-FED3-420A-A1F4-EF3BC7BAEB0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94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363853"/>
            <a:ext cx="4800600" cy="13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B8B3B7D-B4EA-46A6-9DC6-CF0BC03A0710}" type="slidenum">
              <a:rPr lang="en-US"/>
              <a:pPr>
                <a:defRPr/>
              </a:pPr>
              <a:t>‹#›</a:t>
            </a:fld>
            <a:endParaRPr lang="en-US"/>
          </a:p>
        </p:txBody>
      </p:sp>
    </p:spTree>
    <p:extLst>
      <p:ext uri="{BB962C8B-B14F-4D97-AF65-F5344CB8AC3E}">
        <p14:creationId xmlns:p14="http://schemas.microsoft.com/office/powerpoint/2010/main" val="159617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D159C39B-56BD-4F69-8BD9-A7150498FA1B}" type="datetimeFigureOut">
              <a:rPr lang="en-US"/>
              <a:pPr>
                <a:defRPr/>
              </a:pPr>
              <a:t>3/17/2020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65A86C73-CC2B-4DF5-A6D6-C6CBA8B8FBA7}"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4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E85973A1-D351-4C6C-9E2F-DA00684EB914}" type="datetimeFigureOut">
              <a:rPr lang="en-US"/>
              <a:pPr>
                <a:defRPr/>
              </a:pPr>
              <a:t>3/17/2020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5A0E797F-2420-4882-838D-80363CD0CD1F}"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262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1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E6CE36-272C-4617-9795-AB30D026887C}"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5A9813-17CB-47A8-B9B0-FA5D61784E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57"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accent6"/>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5"/>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EA72ED-2185-4B67-84E2-4D1B94C562A1}"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CD280E-DFA8-4347-AA94-766A73030F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pntc.org/training-and-resources/contraceptive-access-change-pack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pntc.org/resources/prioritization-matri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opa/performance-measure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pntc.org/training-and-resources/contraceptive-care-performance-measure-calculato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pntc.org/resources/contraceptive-access-quality-improvement-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US" altLang="en-US" dirty="0" smtClean="0"/>
              <a:t>Contraceptive Access in </a:t>
            </a:r>
            <a:br>
              <a:rPr lang="en-US" altLang="en-US" dirty="0" smtClean="0"/>
            </a:br>
            <a:r>
              <a:rPr lang="en-US" altLang="en-US" dirty="0" smtClean="0"/>
              <a:t>Family Planning Settings</a:t>
            </a:r>
          </a:p>
        </p:txBody>
      </p:sp>
      <p:sp>
        <p:nvSpPr>
          <p:cNvPr id="3" name="Subtitle 2"/>
          <p:cNvSpPr>
            <a:spLocks noGrp="1"/>
          </p:cNvSpPr>
          <p:nvPr>
            <p:ph type="subTitle" idx="1"/>
          </p:nvPr>
        </p:nvSpPr>
        <p:spPr>
          <a:xfrm>
            <a:off x="1453317" y="3657600"/>
            <a:ext cx="6400800" cy="1371600"/>
          </a:xfrm>
        </p:spPr>
        <p:txBody>
          <a:bodyPr/>
          <a:lstStyle/>
          <a:p>
            <a:r>
              <a:rPr lang="en-US" i="1" dirty="0" smtClean="0"/>
              <a:t>Introduction to the Contraceptive Access Change Package</a:t>
            </a:r>
          </a:p>
        </p:txBody>
      </p:sp>
      <p:sp>
        <p:nvSpPr>
          <p:cNvPr id="5" name="Rectangle 4"/>
          <p:cNvSpPr/>
          <p:nvPr/>
        </p:nvSpPr>
        <p:spPr>
          <a:xfrm>
            <a:off x="152400" y="6367046"/>
            <a:ext cx="2388026"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March 2020</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Tree>
    <p:extLst>
      <p:ext uri="{BB962C8B-B14F-4D97-AF65-F5344CB8AC3E}">
        <p14:creationId xmlns:p14="http://schemas.microsoft.com/office/powerpoint/2010/main" val="69718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Contraceptive Access Assessment</a:t>
            </a:r>
            <a:endParaRPr lang="en-US" sz="3600" dirty="0"/>
          </a:p>
        </p:txBody>
      </p:sp>
      <p:pic>
        <p:nvPicPr>
          <p:cNvPr id="9" name="Picture 2" title="Contraceptive Access Assessm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0999" y="1752600"/>
            <a:ext cx="5898111" cy="45720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5"/>
          <p:cNvSpPr>
            <a:spLocks noGrp="1"/>
          </p:cNvSpPr>
          <p:nvPr>
            <p:ph sz="half" idx="1"/>
          </p:nvPr>
        </p:nvSpPr>
        <p:spPr>
          <a:xfrm>
            <a:off x="6553200" y="2209800"/>
            <a:ext cx="2209800" cy="3352799"/>
          </a:xfrm>
        </p:spPr>
        <p:txBody>
          <a:bodyPr anchor="ctr"/>
          <a:lstStyle/>
          <a:p>
            <a:pPr marL="0" indent="0">
              <a:buNone/>
            </a:pPr>
            <a:r>
              <a:rPr lang="en-US" b="1" i="1" dirty="0" smtClean="0">
                <a:solidFill>
                  <a:schemeClr val="accent4"/>
                </a:solidFill>
              </a:rPr>
              <a:t>Tool </a:t>
            </a:r>
            <a:r>
              <a:rPr lang="en-US" b="1" i="1" dirty="0">
                <a:solidFill>
                  <a:schemeClr val="accent4"/>
                </a:solidFill>
              </a:rPr>
              <a:t>to assess access to contraception at your </a:t>
            </a:r>
            <a:r>
              <a:rPr lang="en-US" b="1" i="1" dirty="0" smtClean="0">
                <a:solidFill>
                  <a:schemeClr val="accent4"/>
                </a:solidFill>
              </a:rPr>
              <a:t>site</a:t>
            </a:r>
            <a:endParaRPr lang="en-US" b="1" i="1" dirty="0">
              <a:solidFill>
                <a:schemeClr val="accent4"/>
              </a:solidFill>
            </a:endParaRPr>
          </a:p>
        </p:txBody>
      </p:sp>
      <p:sp>
        <p:nvSpPr>
          <p:cNvPr id="4" name="Slide Number Placeholder 3"/>
          <p:cNvSpPr>
            <a:spLocks noGrp="1"/>
          </p:cNvSpPr>
          <p:nvPr>
            <p:ph type="sldNum" sz="quarter" idx="12"/>
          </p:nvPr>
        </p:nvSpPr>
        <p:spPr/>
        <p:txBody>
          <a:bodyPr/>
          <a:lstStyle/>
          <a:p>
            <a:pPr>
              <a:defRPr/>
            </a:pPr>
            <a:fld id="{D175F12C-4B5D-40D2-98BB-E107E0C19B22}" type="slidenum">
              <a:rPr lang="en-US" smtClean="0"/>
              <a:pPr>
                <a:defRPr/>
              </a:pPr>
              <a:t>10</a:t>
            </a:fld>
            <a:endParaRPr lang="en-US"/>
          </a:p>
        </p:txBody>
      </p:sp>
    </p:spTree>
    <p:extLst>
      <p:ext uri="{BB962C8B-B14F-4D97-AF65-F5344CB8AC3E}">
        <p14:creationId xmlns:p14="http://schemas.microsoft.com/office/powerpoint/2010/main" val="287574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5486400" cy="1143000"/>
          </a:xfrm>
        </p:spPr>
        <p:txBody>
          <a:bodyPr/>
          <a:lstStyle/>
          <a:p>
            <a:r>
              <a:rPr lang="en-US" sz="3600" dirty="0" smtClean="0"/>
              <a:t>Discussion of Barriers to Contraceptive Access</a:t>
            </a:r>
            <a:endParaRPr lang="en-US" sz="3600" dirty="0"/>
          </a:p>
        </p:txBody>
      </p:sp>
      <p:sp>
        <p:nvSpPr>
          <p:cNvPr id="8" name="Content Placeholder 7"/>
          <p:cNvSpPr>
            <a:spLocks noGrp="1"/>
          </p:cNvSpPr>
          <p:nvPr>
            <p:ph idx="1"/>
          </p:nvPr>
        </p:nvSpPr>
        <p:spPr/>
        <p:txBody>
          <a:bodyPr/>
          <a:lstStyle/>
          <a:p>
            <a:r>
              <a:rPr lang="en-US" sz="3600" dirty="0" smtClean="0"/>
              <a:t>What practices are you doing most frequently? Least frequently? </a:t>
            </a:r>
          </a:p>
          <a:p>
            <a:r>
              <a:rPr lang="en-US" sz="3600" dirty="0"/>
              <a:t>Consider the practices you are doing least frequently:</a:t>
            </a:r>
          </a:p>
          <a:p>
            <a:pPr lvl="1"/>
            <a:r>
              <a:rPr lang="en-US" sz="3200" dirty="0" smtClean="0">
                <a:solidFill>
                  <a:schemeClr val="accent6"/>
                </a:solidFill>
              </a:rPr>
              <a:t>What are the </a:t>
            </a:r>
            <a:r>
              <a:rPr lang="en-US" sz="3200" u="sng" dirty="0" smtClean="0">
                <a:solidFill>
                  <a:schemeClr val="accent6"/>
                </a:solidFill>
              </a:rPr>
              <a:t>patient</a:t>
            </a:r>
            <a:r>
              <a:rPr lang="en-US" sz="3200" dirty="0" smtClean="0">
                <a:solidFill>
                  <a:schemeClr val="accent6"/>
                </a:solidFill>
              </a:rPr>
              <a:t> barriers to obtaining a patient’s contraceptive method of choice? </a:t>
            </a:r>
          </a:p>
          <a:p>
            <a:pPr lvl="1"/>
            <a:r>
              <a:rPr lang="en-US" sz="3200" dirty="0" smtClean="0">
                <a:solidFill>
                  <a:schemeClr val="accent6"/>
                </a:solidFill>
              </a:rPr>
              <a:t>What are the </a:t>
            </a:r>
            <a:r>
              <a:rPr lang="en-US" sz="3200" u="sng" dirty="0" smtClean="0">
                <a:solidFill>
                  <a:schemeClr val="accent6"/>
                </a:solidFill>
              </a:rPr>
              <a:t>facility</a:t>
            </a:r>
            <a:r>
              <a:rPr lang="en-US" sz="3200" dirty="0" smtClean="0">
                <a:solidFill>
                  <a:schemeClr val="accent6"/>
                </a:solidFill>
              </a:rPr>
              <a:t> barriers to providing patients the method of their choice?</a:t>
            </a:r>
            <a:endParaRPr lang="en-US" sz="3200" dirty="0">
              <a:solidFill>
                <a:schemeClr val="accent6"/>
              </a:solidFill>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11</a:t>
            </a:fld>
            <a:endParaRPr lang="en-US"/>
          </a:p>
        </p:txBody>
      </p:sp>
    </p:spTree>
    <p:extLst>
      <p:ext uri="{BB962C8B-B14F-4D97-AF65-F5344CB8AC3E}">
        <p14:creationId xmlns:p14="http://schemas.microsoft.com/office/powerpoint/2010/main" val="311243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715000" cy="1706562"/>
          </a:xfrm>
        </p:spPr>
        <p:txBody>
          <a:bodyPr/>
          <a:lstStyle/>
          <a:p>
            <a:r>
              <a:rPr lang="en-US" dirty="0" smtClean="0"/>
              <a:t>Overview of the Contraceptive Access Change Package</a:t>
            </a:r>
            <a:endParaRPr lang="en-US" dirty="0"/>
          </a:p>
        </p:txBody>
      </p:sp>
      <p:sp>
        <p:nvSpPr>
          <p:cNvPr id="5" name="Content Placeholder 4"/>
          <p:cNvSpPr>
            <a:spLocks noGrp="1"/>
          </p:cNvSpPr>
          <p:nvPr>
            <p:ph idx="1"/>
          </p:nvPr>
        </p:nvSpPr>
        <p:spPr>
          <a:xfrm>
            <a:off x="457200" y="2362200"/>
            <a:ext cx="5715000" cy="3200400"/>
          </a:xfrm>
        </p:spPr>
        <p:txBody>
          <a:bodyPr anchor="ctr"/>
          <a:lstStyle/>
          <a:p>
            <a:pPr marL="0" lvl="0" indent="0">
              <a:buNone/>
            </a:pPr>
            <a:r>
              <a:rPr lang="en-US" sz="3600" b="1" dirty="0" smtClean="0"/>
              <a:t>Goal</a:t>
            </a:r>
            <a:r>
              <a:rPr lang="en-US" sz="3600" dirty="0" smtClean="0"/>
              <a:t>: Support sites to increase access to all methods, and, ultimately, improve performance on the contraceptive care performance measures</a:t>
            </a:r>
          </a:p>
        </p:txBody>
      </p:sp>
      <p:pic>
        <p:nvPicPr>
          <p:cNvPr id="7"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93930" y="2209800"/>
            <a:ext cx="2396615" cy="310150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6211669"/>
            <a:ext cx="65532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a:t>
            </a:r>
            <a:r>
              <a:rPr lang="en-US" sz="1600" dirty="0">
                <a:solidFill>
                  <a:schemeClr val="tx2"/>
                </a:solidFill>
                <a:latin typeface="Calibri Light" panose="020F0302020204030204" pitchFamily="34" charset="0"/>
              </a:rPr>
              <a:t>:  </a:t>
            </a:r>
            <a:r>
              <a:rPr lang="en-US" sz="1600" dirty="0">
                <a:solidFill>
                  <a:schemeClr val="tx2"/>
                </a:solidFill>
                <a:latin typeface="Calibri Light" panose="020F0302020204030204" pitchFamily="34" charset="0"/>
                <a:hlinkClick r:id="rId4"/>
              </a:rPr>
              <a:t>https://</a:t>
            </a:r>
            <a:r>
              <a:rPr lang="en-US" sz="1600" dirty="0" smtClean="0">
                <a:solidFill>
                  <a:schemeClr val="tx2"/>
                </a:solidFill>
                <a:latin typeface="Calibri Light" panose="020F0302020204030204" pitchFamily="34" charset="0"/>
                <a:hlinkClick r:id="rId4"/>
              </a:rPr>
              <a:t>www.fpntc.org/training-and-resources/contraceptive-access-change-package</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877B197B-7C3B-42DE-A5DF-A9CEFE715E0D}" type="slidenum">
              <a:rPr lang="en-US" smtClean="0"/>
              <a:pPr>
                <a:defRPr/>
              </a:pPr>
              <a:t>12</a:t>
            </a:fld>
            <a:endParaRPr lang="en-US"/>
          </a:p>
        </p:txBody>
      </p:sp>
    </p:spTree>
    <p:extLst>
      <p:ext uri="{BB962C8B-B14F-4D97-AF65-F5344CB8AC3E}">
        <p14:creationId xmlns:p14="http://schemas.microsoft.com/office/powerpoint/2010/main" val="145940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Recommendations</a:t>
            </a:r>
            <a:endParaRPr lang="en-US" dirty="0"/>
          </a:p>
        </p:txBody>
      </p:sp>
      <p:sp>
        <p:nvSpPr>
          <p:cNvPr id="3" name="Content Placeholder 2"/>
          <p:cNvSpPr>
            <a:spLocks noGrp="1"/>
          </p:cNvSpPr>
          <p:nvPr>
            <p:ph idx="1"/>
          </p:nvPr>
        </p:nvSpPr>
        <p:spPr>
          <a:xfrm>
            <a:off x="457200" y="1600200"/>
            <a:ext cx="5410200" cy="4525963"/>
          </a:xfrm>
        </p:spPr>
        <p:txBody>
          <a:bodyPr/>
          <a:lstStyle/>
          <a:p>
            <a:pPr marL="514350" indent="-514350">
              <a:buFont typeface="+mj-lt"/>
              <a:buAutoNum type="arabicPeriod"/>
            </a:pPr>
            <a:r>
              <a:rPr lang="en-US" sz="2800" dirty="0" smtClean="0"/>
              <a:t>Stock a </a:t>
            </a:r>
            <a:r>
              <a:rPr lang="en-US" sz="2800" b="1" dirty="0" smtClean="0">
                <a:solidFill>
                  <a:schemeClr val="accent6"/>
                </a:solidFill>
              </a:rPr>
              <a:t>broad range of methods </a:t>
            </a:r>
            <a:endParaRPr lang="en-US" sz="2800" dirty="0" smtClean="0">
              <a:solidFill>
                <a:schemeClr val="accent6"/>
              </a:solidFill>
            </a:endParaRPr>
          </a:p>
          <a:p>
            <a:pPr marL="514350" indent="-514350">
              <a:buClr>
                <a:schemeClr val="tx2"/>
              </a:buClr>
              <a:buFont typeface="+mj-lt"/>
              <a:buAutoNum type="arabicPeriod"/>
            </a:pPr>
            <a:r>
              <a:rPr lang="en-US" sz="2800" b="1" dirty="0">
                <a:solidFill>
                  <a:schemeClr val="accent6"/>
                </a:solidFill>
              </a:rPr>
              <a:t>Discuss pregnancy intention </a:t>
            </a:r>
            <a:r>
              <a:rPr lang="en-US" sz="2800" dirty="0" smtClean="0"/>
              <a:t>and support patients through evidence-informed, </a:t>
            </a:r>
            <a:r>
              <a:rPr lang="en-US" sz="2800" b="1" dirty="0" smtClean="0">
                <a:solidFill>
                  <a:schemeClr val="accent6"/>
                </a:solidFill>
              </a:rPr>
              <a:t>patient-centered counseling</a:t>
            </a:r>
          </a:p>
          <a:p>
            <a:pPr marL="514350" indent="-514350">
              <a:buFont typeface="+mj-lt"/>
              <a:buAutoNum type="arabicPeriod"/>
            </a:pPr>
            <a:r>
              <a:rPr lang="en-US" sz="2800" dirty="0" smtClean="0"/>
              <a:t>Develop systems for </a:t>
            </a:r>
            <a:r>
              <a:rPr lang="en-US" sz="2800" b="1" dirty="0" smtClean="0">
                <a:solidFill>
                  <a:schemeClr val="accent6"/>
                </a:solidFill>
              </a:rPr>
              <a:t>same-visit provision of all methods</a:t>
            </a:r>
            <a:r>
              <a:rPr lang="en-US" sz="2800" dirty="0" smtClean="0"/>
              <a:t>, at all visit types</a:t>
            </a:r>
          </a:p>
          <a:p>
            <a:pPr marL="514350" indent="-514350">
              <a:buClr>
                <a:schemeClr val="tx2"/>
              </a:buClr>
              <a:buFont typeface="+mj-lt"/>
              <a:buAutoNum type="arabicPeriod"/>
            </a:pPr>
            <a:r>
              <a:rPr lang="en-US" sz="2800" b="1" dirty="0" smtClean="0">
                <a:solidFill>
                  <a:schemeClr val="accent6"/>
                </a:solidFill>
              </a:rPr>
              <a:t>Utilize diverse payment options </a:t>
            </a:r>
            <a:r>
              <a:rPr lang="en-US" sz="2800" dirty="0" smtClean="0"/>
              <a:t>to reduce cost as a barrier</a:t>
            </a:r>
            <a:endParaRPr lang="en-US" sz="2800" dirty="0"/>
          </a:p>
        </p:txBody>
      </p:sp>
      <p:pic>
        <p:nvPicPr>
          <p:cNvPr id="6"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93930" y="2209800"/>
            <a:ext cx="2396615" cy="310150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fld id="{A7667F2E-288F-4EBD-BB88-B804E384A0E8}" type="slidenum">
              <a:rPr lang="en-US" smtClean="0"/>
              <a:pPr/>
              <a:t>13</a:t>
            </a:fld>
            <a:endParaRPr lang="en-US"/>
          </a:p>
        </p:txBody>
      </p:sp>
    </p:spTree>
    <p:extLst>
      <p:ext uri="{BB962C8B-B14F-4D97-AF65-F5344CB8AC3E}">
        <p14:creationId xmlns:p14="http://schemas.microsoft.com/office/powerpoint/2010/main" val="363189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3382962"/>
          </a:xfrm>
        </p:spPr>
        <p:txBody>
          <a:bodyPr/>
          <a:lstStyle/>
          <a:p>
            <a:r>
              <a:rPr lang="en-US" sz="3200" dirty="0" smtClean="0"/>
              <a:t>Best Practice 1. Stock </a:t>
            </a:r>
            <a:r>
              <a:rPr lang="en-US" sz="3200" dirty="0"/>
              <a:t>a broad range </a:t>
            </a:r>
            <a:r>
              <a:rPr lang="en-US" sz="3200" dirty="0" smtClean="0"/>
              <a:t>of methods, </a:t>
            </a:r>
            <a:r>
              <a:rPr lang="en-US" sz="3200" dirty="0"/>
              <a:t>including all provider-dependent</a:t>
            </a:r>
            <a:br>
              <a:rPr lang="en-US" sz="3200" dirty="0"/>
            </a:br>
            <a:r>
              <a:rPr lang="en-US" sz="3200" dirty="0"/>
              <a:t>FDA-approved </a:t>
            </a:r>
            <a:r>
              <a:rPr lang="en-US" sz="3200" dirty="0" smtClean="0"/>
              <a:t>methods</a:t>
            </a:r>
            <a:endParaRPr lang="en-US" sz="3200" dirty="0"/>
          </a:p>
        </p:txBody>
      </p:sp>
      <p:pic>
        <p:nvPicPr>
          <p:cNvPr id="10" name="Picture 9" title="Pictures of Family Planning Tools"/>
          <p:cNvPicPr>
            <a:picLocks noChangeAspect="1"/>
          </p:cNvPicPr>
          <p:nvPr/>
        </p:nvPicPr>
        <p:blipFill rotWithShape="1">
          <a:blip r:embed="rId3">
            <a:extLst>
              <a:ext uri="{28A0092B-C50C-407E-A947-70E740481C1C}">
                <a14:useLocalDpi xmlns:a14="http://schemas.microsoft.com/office/drawing/2010/main" val="0"/>
              </a:ext>
            </a:extLst>
          </a:blip>
          <a:srcRect t="22262" r="14691"/>
          <a:stretch/>
        </p:blipFill>
        <p:spPr>
          <a:xfrm>
            <a:off x="468923" y="3886200"/>
            <a:ext cx="3352800" cy="2036814"/>
          </a:xfrm>
          <a:prstGeom prst="rect">
            <a:avLst/>
          </a:prstGeom>
        </p:spPr>
      </p:pic>
      <p:sp>
        <p:nvSpPr>
          <p:cNvPr id="3" name="Content Placeholder 2"/>
          <p:cNvSpPr>
            <a:spLocks noGrp="1"/>
          </p:cNvSpPr>
          <p:nvPr>
            <p:ph idx="1"/>
          </p:nvPr>
        </p:nvSpPr>
        <p:spPr/>
        <p:txBody>
          <a:bodyPr/>
          <a:lstStyle/>
          <a:p>
            <a:pPr marL="0" indent="0">
              <a:buNone/>
            </a:pPr>
            <a:r>
              <a:rPr lang="en-US" sz="2800" b="1" u="sng" dirty="0" smtClean="0"/>
              <a:t>Strategies</a:t>
            </a:r>
          </a:p>
          <a:p>
            <a:r>
              <a:rPr lang="en-US" sz="2800" dirty="0"/>
              <a:t>Obtain lower cost supplies</a:t>
            </a:r>
          </a:p>
          <a:p>
            <a:r>
              <a:rPr lang="en-US" sz="2800" dirty="0"/>
              <a:t>Optimize inventory system </a:t>
            </a:r>
            <a:endParaRPr lang="en-US" sz="2800" dirty="0" smtClean="0"/>
          </a:p>
          <a:p>
            <a:r>
              <a:rPr lang="en-US" sz="2800" dirty="0" smtClean="0"/>
              <a:t>Ensure </a:t>
            </a:r>
            <a:r>
              <a:rPr lang="en-US" sz="2800" dirty="0"/>
              <a:t>staff with patient contact are trained &amp; ensure clinicians are available to provide </a:t>
            </a:r>
            <a:r>
              <a:rPr lang="en-US" sz="2800" dirty="0" smtClean="0"/>
              <a:t>a </a:t>
            </a:r>
            <a:r>
              <a:rPr lang="en-US" sz="2800" dirty="0"/>
              <a:t>broad range of </a:t>
            </a:r>
            <a:r>
              <a:rPr lang="en-US" sz="2800" dirty="0" smtClean="0"/>
              <a:t>methods</a:t>
            </a:r>
            <a:endParaRPr lang="en-US" sz="2800"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14</a:t>
            </a:fld>
            <a:endParaRPr lang="en-US"/>
          </a:p>
        </p:txBody>
      </p:sp>
    </p:spTree>
    <p:extLst>
      <p:ext uri="{BB962C8B-B14F-4D97-AF65-F5344CB8AC3E}">
        <p14:creationId xmlns:p14="http://schemas.microsoft.com/office/powerpoint/2010/main" val="98039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3382962"/>
          </a:xfrm>
        </p:spPr>
        <p:txBody>
          <a:bodyPr/>
          <a:lstStyle/>
          <a:p>
            <a:r>
              <a:rPr lang="en-US" sz="3200" dirty="0" smtClean="0"/>
              <a:t>Best Practice 2. </a:t>
            </a:r>
            <a:r>
              <a:rPr lang="en-US" sz="3200" dirty="0"/>
              <a:t>Discuss pregnancy intention and </a:t>
            </a:r>
            <a:r>
              <a:rPr lang="en-US" sz="3200" dirty="0" smtClean="0"/>
              <a:t>support patients </a:t>
            </a:r>
            <a:r>
              <a:rPr lang="en-US" sz="3200" dirty="0"/>
              <a:t>through evidence-informed</a:t>
            </a:r>
            <a:r>
              <a:rPr lang="en-US" sz="3200" dirty="0" smtClean="0"/>
              <a:t>, patient-centered </a:t>
            </a:r>
            <a:r>
              <a:rPr lang="en-US" sz="3200" dirty="0"/>
              <a:t>counseling</a:t>
            </a:r>
          </a:p>
        </p:txBody>
      </p:sp>
      <p:pic>
        <p:nvPicPr>
          <p:cNvPr id="6" name="Picture 5" title="Picture of Provider and Client having a discussion "/>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3886200"/>
            <a:ext cx="2286000" cy="2106012"/>
          </a:xfrm>
          <a:prstGeom prst="rect">
            <a:avLst/>
          </a:prstGeom>
        </p:spPr>
      </p:pic>
      <p:sp>
        <p:nvSpPr>
          <p:cNvPr id="3" name="Content Placeholder 2"/>
          <p:cNvSpPr>
            <a:spLocks noGrp="1"/>
          </p:cNvSpPr>
          <p:nvPr>
            <p:ph idx="1"/>
          </p:nvPr>
        </p:nvSpPr>
        <p:spPr>
          <a:xfrm>
            <a:off x="4572000" y="274638"/>
            <a:ext cx="4267200" cy="5745162"/>
          </a:xfrm>
        </p:spPr>
        <p:txBody>
          <a:bodyPr/>
          <a:lstStyle/>
          <a:p>
            <a:pPr marL="0" indent="0">
              <a:buNone/>
            </a:pPr>
            <a:r>
              <a:rPr lang="en-US" sz="2800" b="1" u="sng" dirty="0" smtClean="0"/>
              <a:t>Strategies</a:t>
            </a:r>
          </a:p>
          <a:p>
            <a:r>
              <a:rPr lang="en-US" sz="2800" dirty="0"/>
              <a:t>Discuss pregnancy intention routinely with all patients of reproductive age</a:t>
            </a:r>
          </a:p>
          <a:p>
            <a:r>
              <a:rPr lang="en-US" sz="2800" dirty="0" smtClean="0"/>
              <a:t>Counsel </a:t>
            </a:r>
            <a:r>
              <a:rPr lang="en-US" sz="2800" dirty="0"/>
              <a:t>in </a:t>
            </a:r>
            <a:r>
              <a:rPr lang="en-US" sz="2800" dirty="0" smtClean="0"/>
              <a:t>accordance with </a:t>
            </a:r>
            <a:r>
              <a:rPr lang="en-US" sz="2800" dirty="0"/>
              <a:t>QFP guidelines</a:t>
            </a:r>
          </a:p>
          <a:p>
            <a:r>
              <a:rPr lang="en-US" sz="2800" dirty="0" smtClean="0"/>
              <a:t>Have </a:t>
            </a:r>
            <a:r>
              <a:rPr lang="en-US" sz="2800" dirty="0"/>
              <a:t>a policy </a:t>
            </a:r>
            <a:r>
              <a:rPr lang="en-US" sz="2800" dirty="0" smtClean="0"/>
              <a:t>written and circulated that services must be provided on a voluntary basis</a:t>
            </a:r>
            <a:endParaRPr lang="en-US" sz="2800"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15</a:t>
            </a:fld>
            <a:endParaRPr lang="en-US"/>
          </a:p>
        </p:txBody>
      </p:sp>
    </p:spTree>
    <p:extLst>
      <p:ext uri="{BB962C8B-B14F-4D97-AF65-F5344CB8AC3E}">
        <p14:creationId xmlns:p14="http://schemas.microsoft.com/office/powerpoint/2010/main" val="1802517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smtClean="0"/>
              <a:t>Best Practice 3. Develop systems for same-visit provision</a:t>
            </a:r>
            <a:br>
              <a:rPr lang="en-US" sz="3200" smtClean="0"/>
            </a:br>
            <a:r>
              <a:rPr lang="en-US" sz="3200" smtClean="0"/>
              <a:t>of all contraceptive methods, including LARC methods,*at all visit types</a:t>
            </a:r>
            <a:endParaRPr lang="en-US" sz="3200" dirty="0"/>
          </a:p>
        </p:txBody>
      </p:sp>
      <p:pic>
        <p:nvPicPr>
          <p:cNvPr id="7" name="Picture 6" title="Image of cogs fitting together. Cogs have icons inside of them"/>
          <p:cNvPicPr>
            <a:picLocks noChangeAspect="1"/>
          </p:cNvPicPr>
          <p:nvPr/>
        </p:nvPicPr>
        <p:blipFill rotWithShape="1">
          <a:blip r:embed="rId3" cstate="print">
            <a:clrChange>
              <a:clrFrom>
                <a:srgbClr val="ECECEC"/>
              </a:clrFrom>
              <a:clrTo>
                <a:srgbClr val="ECECEC">
                  <a:alpha val="0"/>
                </a:srgbClr>
              </a:clrTo>
            </a:clrChange>
            <a:extLst>
              <a:ext uri="{28A0092B-C50C-407E-A947-70E740481C1C}">
                <a14:useLocalDpi xmlns:a14="http://schemas.microsoft.com/office/drawing/2010/main" val="0"/>
              </a:ext>
            </a:extLst>
          </a:blip>
          <a:srcRect l="6118" t="17165" r="4281" b="32704"/>
          <a:stretch/>
        </p:blipFill>
        <p:spPr>
          <a:xfrm>
            <a:off x="304800" y="3733800"/>
            <a:ext cx="3823044" cy="1520005"/>
          </a:xfrm>
          <a:prstGeom prst="rect">
            <a:avLst/>
          </a:prstGeom>
        </p:spPr>
      </p:pic>
      <p:sp>
        <p:nvSpPr>
          <p:cNvPr id="3" name="Content Placeholder 2"/>
          <p:cNvSpPr>
            <a:spLocks noGrp="1"/>
          </p:cNvSpPr>
          <p:nvPr>
            <p:ph idx="1"/>
          </p:nvPr>
        </p:nvSpPr>
        <p:spPr/>
        <p:txBody>
          <a:bodyPr/>
          <a:lstStyle/>
          <a:p>
            <a:pPr marL="0" indent="0">
              <a:buNone/>
            </a:pPr>
            <a:r>
              <a:rPr lang="en-US" sz="2800" b="1" u="sng" dirty="0" smtClean="0"/>
              <a:t>Strategies</a:t>
            </a:r>
          </a:p>
          <a:p>
            <a:r>
              <a:rPr lang="en-US" sz="2600" dirty="0" smtClean="0"/>
              <a:t>Offer Quick Start as option for all methods*</a:t>
            </a:r>
          </a:p>
          <a:p>
            <a:r>
              <a:rPr lang="en-US" sz="2600" dirty="0" smtClean="0"/>
              <a:t>Develop clinical and administrative systems</a:t>
            </a:r>
          </a:p>
          <a:p>
            <a:r>
              <a:rPr lang="en-US" sz="2600" dirty="0" smtClean="0"/>
              <a:t>Follow the </a:t>
            </a:r>
            <a:r>
              <a:rPr lang="en-US" sz="2600" i="1" dirty="0" smtClean="0"/>
              <a:t>CDC U.S. Selected Practice Recommendations for Contraceptive Use</a:t>
            </a:r>
          </a:p>
          <a:p>
            <a:r>
              <a:rPr lang="en-US" sz="2600" dirty="0" smtClean="0"/>
              <a:t>Remove barriers such as unnecessary exams, tests</a:t>
            </a:r>
          </a:p>
          <a:p>
            <a:r>
              <a:rPr lang="en-US" sz="2600" dirty="0" smtClean="0"/>
              <a:t>Provide EC as appropriate</a:t>
            </a:r>
          </a:p>
          <a:p>
            <a:pPr marL="0" indent="0">
              <a:buNone/>
            </a:pPr>
            <a:endParaRPr lang="en-US" sz="2800" dirty="0"/>
          </a:p>
        </p:txBody>
      </p:sp>
      <p:sp>
        <p:nvSpPr>
          <p:cNvPr id="5" name="Rectangle 4"/>
          <p:cNvSpPr/>
          <p:nvPr/>
        </p:nvSpPr>
        <p:spPr>
          <a:xfrm>
            <a:off x="4724400" y="6096000"/>
            <a:ext cx="3886200" cy="646331"/>
          </a:xfrm>
          <a:prstGeom prst="rect">
            <a:avLst/>
          </a:prstGeom>
        </p:spPr>
        <p:txBody>
          <a:bodyPr wrap="square">
            <a:spAutoFit/>
          </a:bodyPr>
          <a:lstStyle/>
          <a:p>
            <a:r>
              <a:rPr lang="en-US" dirty="0" smtClean="0">
                <a:solidFill>
                  <a:schemeClr val="tx2"/>
                </a:solidFill>
                <a:latin typeface="Calibri Light" panose="020F0302020204030204" pitchFamily="34" charset="0"/>
              </a:rPr>
              <a:t>*Provided </a:t>
            </a:r>
            <a:r>
              <a:rPr lang="en-US" dirty="0">
                <a:solidFill>
                  <a:schemeClr val="tx2"/>
                </a:solidFill>
                <a:latin typeface="Calibri Light" panose="020F0302020204030204" pitchFamily="34" charset="0"/>
              </a:rPr>
              <a:t>that you can be reasonably sure </a:t>
            </a:r>
            <a:r>
              <a:rPr lang="en-US" dirty="0" smtClean="0">
                <a:solidFill>
                  <a:schemeClr val="tx2"/>
                </a:solidFill>
                <a:latin typeface="Calibri Light" panose="020F0302020204030204" pitchFamily="34" charset="0"/>
              </a:rPr>
              <a:t>that the </a:t>
            </a:r>
            <a:r>
              <a:rPr lang="en-US" dirty="0">
                <a:solidFill>
                  <a:schemeClr val="tx2"/>
                </a:solidFill>
                <a:latin typeface="Calibri Light" panose="020F0302020204030204" pitchFamily="34" charset="0"/>
              </a:rPr>
              <a:t>patient is not </a:t>
            </a:r>
            <a:r>
              <a:rPr lang="en-US" dirty="0" smtClean="0">
                <a:solidFill>
                  <a:schemeClr val="tx2"/>
                </a:solidFill>
                <a:latin typeface="Calibri Light" panose="020F0302020204030204" pitchFamily="34" charset="0"/>
              </a:rPr>
              <a:t>pregnant</a:t>
            </a:r>
            <a:endParaRPr lang="en-US"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1C72A743-7727-4FBA-9DB1-7B919BB1984B}" type="slidenum">
              <a:rPr lang="en-US" smtClean="0"/>
              <a:pPr/>
              <a:t>16</a:t>
            </a:fld>
            <a:endParaRPr lang="en-US"/>
          </a:p>
        </p:txBody>
      </p:sp>
    </p:spTree>
    <p:extLst>
      <p:ext uri="{BB962C8B-B14F-4D97-AF65-F5344CB8AC3E}">
        <p14:creationId xmlns:p14="http://schemas.microsoft.com/office/powerpoint/2010/main" val="2011919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3382962"/>
          </a:xfrm>
        </p:spPr>
        <p:txBody>
          <a:bodyPr anchor="t"/>
          <a:lstStyle/>
          <a:p>
            <a:r>
              <a:rPr lang="en-US" sz="3200" dirty="0" smtClean="0"/>
              <a:t>Best Practice 4. Utilize </a:t>
            </a:r>
            <a:r>
              <a:rPr lang="en-US" sz="3200" dirty="0"/>
              <a:t>diverse payment options to </a:t>
            </a:r>
            <a:r>
              <a:rPr lang="en-US" sz="3200" dirty="0" smtClean="0"/>
              <a:t>reduce cost </a:t>
            </a:r>
            <a:r>
              <a:rPr lang="en-US" sz="3200" dirty="0"/>
              <a:t>as a barrier for the facility and the</a:t>
            </a:r>
            <a:br>
              <a:rPr lang="en-US" sz="3200" dirty="0"/>
            </a:br>
            <a:r>
              <a:rPr lang="en-US" sz="3200" dirty="0" smtClean="0"/>
              <a:t>patient</a:t>
            </a:r>
            <a:endParaRPr lang="en-US" sz="3200" dirty="0"/>
          </a:p>
        </p:txBody>
      </p:sp>
      <p:pic>
        <p:nvPicPr>
          <p:cNvPr id="1026" name="Picture 2" title="Image of a man holding a oversize coin"/>
          <p:cNvPicPr>
            <a:picLocks noChangeAspect="1" noChangeArrowheads="1"/>
          </p:cNvPicPr>
          <p:nvPr/>
        </p:nvPicPr>
        <p:blipFill rotWithShape="1">
          <a:blip r:embed="rId3" cstate="print">
            <a:clrChange>
              <a:clrFrom>
                <a:srgbClr val="98BBAA"/>
              </a:clrFrom>
              <a:clrTo>
                <a:srgbClr val="98BBAA">
                  <a:alpha val="0"/>
                </a:srgbClr>
              </a:clrTo>
            </a:clrChange>
            <a:extLst>
              <a:ext uri="{28A0092B-C50C-407E-A947-70E740481C1C}">
                <a14:useLocalDpi xmlns:a14="http://schemas.microsoft.com/office/drawing/2010/main" val="0"/>
              </a:ext>
            </a:extLst>
          </a:blip>
          <a:srcRect l="49685" t="22099" r="1355" b="12576"/>
          <a:stretch/>
        </p:blipFill>
        <p:spPr bwMode="auto">
          <a:xfrm>
            <a:off x="1264085" y="3703528"/>
            <a:ext cx="2392472" cy="2392472"/>
          </a:xfrm>
          <a:prstGeom prst="ellipse">
            <a:avLst/>
          </a:prstGeom>
          <a:solidFill>
            <a:schemeClr val="bg1"/>
          </a:solidFill>
          <a:extLst/>
        </p:spPr>
      </p:pic>
      <p:sp>
        <p:nvSpPr>
          <p:cNvPr id="3" name="Content Placeholder 2"/>
          <p:cNvSpPr>
            <a:spLocks noGrp="1"/>
          </p:cNvSpPr>
          <p:nvPr>
            <p:ph idx="1"/>
          </p:nvPr>
        </p:nvSpPr>
        <p:spPr>
          <a:xfrm>
            <a:off x="4572000" y="274638"/>
            <a:ext cx="4267200" cy="5745162"/>
          </a:xfrm>
        </p:spPr>
        <p:txBody>
          <a:bodyPr/>
          <a:lstStyle/>
          <a:p>
            <a:pPr marL="0" indent="0">
              <a:buNone/>
            </a:pPr>
            <a:r>
              <a:rPr lang="en-US" sz="2800" b="1" u="sng" dirty="0" smtClean="0"/>
              <a:t>Strategies</a:t>
            </a:r>
          </a:p>
          <a:p>
            <a:r>
              <a:rPr lang="en-US" sz="2800" dirty="0"/>
              <a:t>Ensure organizational policy is in line with Title X </a:t>
            </a:r>
            <a:r>
              <a:rPr lang="en-US" sz="2800" dirty="0" smtClean="0"/>
              <a:t>program requirements</a:t>
            </a:r>
            <a:endParaRPr lang="en-US" sz="2800" dirty="0"/>
          </a:p>
          <a:p>
            <a:r>
              <a:rPr lang="en-US" sz="2800" dirty="0"/>
              <a:t>Obtain third-party </a:t>
            </a:r>
            <a:r>
              <a:rPr lang="en-US" sz="2800" dirty="0" smtClean="0"/>
              <a:t>reimbursement, when possible</a:t>
            </a:r>
            <a:endParaRPr lang="en-US" sz="2800" dirty="0"/>
          </a:p>
          <a:p>
            <a:r>
              <a:rPr lang="en-US" sz="2800" dirty="0"/>
              <a:t>Optimize billing &amp; </a:t>
            </a:r>
            <a:r>
              <a:rPr lang="en-US" sz="2800" dirty="0" smtClean="0"/>
              <a:t>coding</a:t>
            </a:r>
            <a:endParaRPr lang="en-US" sz="2800" dirty="0"/>
          </a:p>
          <a:p>
            <a:r>
              <a:rPr lang="en-US" sz="2800" dirty="0"/>
              <a:t>Provide insurance screening and application</a:t>
            </a:r>
          </a:p>
          <a:p>
            <a:r>
              <a:rPr lang="en-US" sz="2800" dirty="0"/>
              <a:t>Optimize revenue cycle management and patient fee collection protocols</a:t>
            </a:r>
          </a:p>
        </p:txBody>
      </p:sp>
      <p:sp>
        <p:nvSpPr>
          <p:cNvPr id="4" name="Slide Number Placeholder 3"/>
          <p:cNvSpPr>
            <a:spLocks noGrp="1"/>
          </p:cNvSpPr>
          <p:nvPr>
            <p:ph type="sldNum" sz="quarter" idx="10"/>
          </p:nvPr>
        </p:nvSpPr>
        <p:spPr/>
        <p:txBody>
          <a:bodyPr/>
          <a:lstStyle/>
          <a:p>
            <a:fld id="{1C72A743-7727-4FBA-9DB1-7B919BB1984B}" type="slidenum">
              <a:rPr lang="en-US" smtClean="0"/>
              <a:pPr/>
              <a:t>17</a:t>
            </a:fld>
            <a:endParaRPr lang="en-US"/>
          </a:p>
        </p:txBody>
      </p:sp>
    </p:spTree>
    <p:extLst>
      <p:ext uri="{BB962C8B-B14F-4D97-AF65-F5344CB8AC3E}">
        <p14:creationId xmlns:p14="http://schemas.microsoft.com/office/powerpoint/2010/main" val="57839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Brainstorm Ideas for Increasing Access</a:t>
            </a:r>
            <a:endParaRPr lang="en-US" dirty="0"/>
          </a:p>
        </p:txBody>
      </p:sp>
      <p:sp>
        <p:nvSpPr>
          <p:cNvPr id="3" name="Content Placeholder 2"/>
          <p:cNvSpPr>
            <a:spLocks noGrp="1"/>
          </p:cNvSpPr>
          <p:nvPr>
            <p:ph idx="1"/>
          </p:nvPr>
        </p:nvSpPr>
        <p:spPr>
          <a:xfrm>
            <a:off x="457200" y="1600200"/>
            <a:ext cx="4495800" cy="4525963"/>
          </a:xfrm>
        </p:spPr>
        <p:txBody>
          <a:bodyPr/>
          <a:lstStyle/>
          <a:p>
            <a:pPr marL="514350" indent="-514350">
              <a:buFont typeface="+mj-lt"/>
              <a:buAutoNum type="arabicPeriod"/>
            </a:pPr>
            <a:r>
              <a:rPr lang="en-US" sz="2800" b="1" dirty="0" smtClean="0"/>
              <a:t>Brainstorm ideas </a:t>
            </a:r>
            <a:r>
              <a:rPr lang="en-US" sz="2800" dirty="0" smtClean="0"/>
              <a:t>that should contribute to the achievement of your outcome: increased MME &amp; LARC access. Plot</a:t>
            </a:r>
            <a:r>
              <a:rPr lang="en-US" sz="2800" b="1" dirty="0" smtClean="0"/>
              <a:t> </a:t>
            </a:r>
            <a:r>
              <a:rPr lang="en-US" sz="2800" dirty="0" smtClean="0"/>
              <a:t>these on the </a:t>
            </a:r>
            <a:r>
              <a:rPr lang="en-US" sz="2800" b="1" dirty="0" smtClean="0">
                <a:solidFill>
                  <a:schemeClr val="accent6"/>
                </a:solidFill>
              </a:rPr>
              <a:t>Prioritization Matrix.</a:t>
            </a:r>
          </a:p>
          <a:p>
            <a:pPr marL="514350" indent="-514350">
              <a:buFont typeface="+mj-lt"/>
              <a:buAutoNum type="arabicPeriod"/>
            </a:pPr>
            <a:r>
              <a:rPr lang="en-US" sz="2800" dirty="0" smtClean="0"/>
              <a:t>Discuss: What are your </a:t>
            </a:r>
            <a:r>
              <a:rPr lang="en-US" sz="2800" b="1" dirty="0" smtClean="0"/>
              <a:t>high-impact and low-effort </a:t>
            </a:r>
            <a:r>
              <a:rPr lang="en-US" sz="2800" dirty="0" smtClean="0"/>
              <a:t>change ideas?</a:t>
            </a:r>
            <a:endParaRPr lang="en-US" sz="2800" dirty="0"/>
          </a:p>
        </p:txBody>
      </p:sp>
      <p:pic>
        <p:nvPicPr>
          <p:cNvPr id="3074" name="Picture 2" title="Prioritization 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207" y="1752600"/>
            <a:ext cx="3161794" cy="419715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6519446"/>
            <a:ext cx="6019800" cy="338554"/>
          </a:xfrm>
          <a:prstGeom prst="rect">
            <a:avLst/>
          </a:prstGeom>
          <a:noFill/>
        </p:spPr>
        <p:txBody>
          <a:bodyPr wrap="square" rtlCol="0">
            <a:spAutoFit/>
          </a:bodyPr>
          <a:lstStyle/>
          <a:p>
            <a:r>
              <a:rPr lang="en-US" sz="1600" dirty="0">
                <a:solidFill>
                  <a:schemeClr val="tx2"/>
                </a:solidFill>
                <a:latin typeface="Calibri Light" panose="020F0302020204030204" pitchFamily="34" charset="0"/>
              </a:rPr>
              <a:t>Link: </a:t>
            </a:r>
            <a:r>
              <a:rPr lang="en-US" sz="1600" dirty="0">
                <a:latin typeface="Calibri Light" panose="020F0302020204030204" pitchFamily="34" charset="0"/>
                <a:hlinkClick r:id="rId4"/>
              </a:rPr>
              <a:t>https://</a:t>
            </a:r>
            <a:r>
              <a:rPr lang="en-US" sz="1600" dirty="0" smtClean="0">
                <a:latin typeface="Calibri Light" panose="020F0302020204030204" pitchFamily="34" charset="0"/>
                <a:hlinkClick r:id="rId4"/>
              </a:rPr>
              <a:t>www.fpntc.org/resources/prioritization-matrix</a:t>
            </a:r>
            <a:r>
              <a:rPr lang="en-US" sz="1600" dirty="0" smtClean="0">
                <a:latin typeface="Calibri Light" panose="020F0302020204030204" pitchFamily="34" charset="0"/>
              </a:rPr>
              <a:t> </a:t>
            </a:r>
            <a:endParaRPr lang="en-US" sz="1600"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18</a:t>
            </a:fld>
            <a:endParaRPr lang="en-US"/>
          </a:p>
        </p:txBody>
      </p:sp>
    </p:spTree>
    <p:extLst>
      <p:ext uri="{BB962C8B-B14F-4D97-AF65-F5344CB8AC3E}">
        <p14:creationId xmlns:p14="http://schemas.microsoft.com/office/powerpoint/2010/main" val="5162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QI Team</a:t>
            </a:r>
            <a:endParaRPr lang="en-US" dirty="0"/>
          </a:p>
        </p:txBody>
      </p:sp>
      <p:sp>
        <p:nvSpPr>
          <p:cNvPr id="6" name="Content Placeholder 5"/>
          <p:cNvSpPr>
            <a:spLocks noGrp="1"/>
          </p:cNvSpPr>
          <p:nvPr>
            <p:ph idx="1"/>
          </p:nvPr>
        </p:nvSpPr>
        <p:spPr/>
        <p:txBody>
          <a:bodyPr/>
          <a:lstStyle/>
          <a:p>
            <a:r>
              <a:rPr lang="en-US" dirty="0" smtClean="0"/>
              <a:t>A QI team should include representation from:</a:t>
            </a:r>
          </a:p>
          <a:p>
            <a:pPr lvl="1"/>
            <a:r>
              <a:rPr lang="en-US" dirty="0" smtClean="0">
                <a:solidFill>
                  <a:schemeClr val="accent6"/>
                </a:solidFill>
              </a:rPr>
              <a:t>Clinical</a:t>
            </a:r>
          </a:p>
          <a:p>
            <a:pPr lvl="1"/>
            <a:r>
              <a:rPr lang="en-US" dirty="0" smtClean="0">
                <a:solidFill>
                  <a:schemeClr val="accent6"/>
                </a:solidFill>
              </a:rPr>
              <a:t>Administrative/clinic management</a:t>
            </a:r>
          </a:p>
          <a:p>
            <a:pPr lvl="1"/>
            <a:r>
              <a:rPr lang="en-US" dirty="0" smtClean="0">
                <a:solidFill>
                  <a:schemeClr val="accent6"/>
                </a:solidFill>
              </a:rPr>
              <a:t>Billing and coding</a:t>
            </a:r>
          </a:p>
          <a:p>
            <a:pPr lvl="1"/>
            <a:r>
              <a:rPr lang="en-US" dirty="0" smtClean="0">
                <a:solidFill>
                  <a:schemeClr val="accent6"/>
                </a:solidFill>
              </a:rPr>
              <a:t>Front desk</a:t>
            </a:r>
          </a:p>
          <a:p>
            <a:pPr lvl="1"/>
            <a:r>
              <a:rPr lang="en-US" dirty="0" smtClean="0">
                <a:solidFill>
                  <a:schemeClr val="accent6"/>
                </a:solidFill>
              </a:rPr>
              <a:t>Clinic assistants </a:t>
            </a:r>
          </a:p>
          <a:p>
            <a:pPr lvl="1"/>
            <a:r>
              <a:rPr lang="en-US" dirty="0" smtClean="0">
                <a:solidFill>
                  <a:schemeClr val="accent6"/>
                </a:solidFill>
              </a:rPr>
              <a:t>Finance </a:t>
            </a:r>
          </a:p>
          <a:p>
            <a:r>
              <a:rPr lang="en-US" dirty="0"/>
              <a:t>Who do you have at the </a:t>
            </a:r>
            <a:r>
              <a:rPr lang="en-US" dirty="0" smtClean="0"/>
              <a:t>table already, and who </a:t>
            </a:r>
            <a:r>
              <a:rPr lang="en-US" dirty="0"/>
              <a:t>do you need to add?</a:t>
            </a:r>
          </a:p>
          <a:p>
            <a:pPr lvl="1"/>
            <a:endParaRPr lang="en-US" dirty="0"/>
          </a:p>
        </p:txBody>
      </p:sp>
      <p:sp>
        <p:nvSpPr>
          <p:cNvPr id="4" name="Slide Number Placeholder 3"/>
          <p:cNvSpPr>
            <a:spLocks noGrp="1"/>
          </p:cNvSpPr>
          <p:nvPr>
            <p:ph type="sldNum" sz="quarter" idx="10"/>
          </p:nvPr>
        </p:nvSpPr>
        <p:spPr/>
        <p:txBody>
          <a:bodyPr/>
          <a:lstStyle/>
          <a:p>
            <a:fld id="{D175F12C-4B5D-40D2-98BB-E107E0C19B22}" type="slidenum">
              <a:rPr lang="en-US" smtClean="0"/>
              <a:pPr/>
              <a:t>19</a:t>
            </a:fld>
            <a:endParaRPr lang="en-US"/>
          </a:p>
        </p:txBody>
      </p:sp>
    </p:spTree>
    <p:extLst>
      <p:ext uri="{BB962C8B-B14F-4D97-AF65-F5344CB8AC3E}">
        <p14:creationId xmlns:p14="http://schemas.microsoft.com/office/powerpoint/2010/main" val="179963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p:txBody>
          <a:bodyPr/>
          <a:lstStyle/>
          <a:p>
            <a:pPr marL="0" indent="0">
              <a:buNone/>
            </a:pPr>
            <a:r>
              <a:rPr lang="en-US" sz="2800" b="1" dirty="0"/>
              <a:t>By the end of </a:t>
            </a:r>
            <a:r>
              <a:rPr lang="en-US" sz="2800" b="1" dirty="0" smtClean="0"/>
              <a:t>today, you should be </a:t>
            </a:r>
            <a:r>
              <a:rPr lang="en-US" sz="2800" b="1" dirty="0"/>
              <a:t>able to:</a:t>
            </a:r>
          </a:p>
          <a:p>
            <a:r>
              <a:rPr lang="en-US" sz="2800" dirty="0"/>
              <a:t>Define the best practice recommendations for increasing access to the full range of contraceptive methods outlined in the </a:t>
            </a:r>
            <a:r>
              <a:rPr lang="en-US" sz="2800" i="1" dirty="0"/>
              <a:t>Contraceptive Access Change Package</a:t>
            </a:r>
          </a:p>
          <a:p>
            <a:r>
              <a:rPr lang="en-US" sz="2800" dirty="0"/>
              <a:t>Describe </a:t>
            </a:r>
            <a:r>
              <a:rPr lang="en-US" sz="2800" dirty="0" smtClean="0"/>
              <a:t>one </a:t>
            </a:r>
            <a:r>
              <a:rPr lang="en-US" sz="2800" dirty="0"/>
              <a:t>tool available to help calculate and track the </a:t>
            </a:r>
            <a:r>
              <a:rPr lang="en-US" sz="2800" dirty="0" smtClean="0"/>
              <a:t>contraceptive care </a:t>
            </a:r>
            <a:r>
              <a:rPr lang="en-US" sz="2800" dirty="0"/>
              <a:t>performance measures</a:t>
            </a:r>
          </a:p>
          <a:p>
            <a:r>
              <a:rPr lang="en-US" sz="2800" dirty="0"/>
              <a:t>Describe </a:t>
            </a:r>
            <a:r>
              <a:rPr lang="en-US" sz="2800" dirty="0" smtClean="0"/>
              <a:t>three </a:t>
            </a:r>
            <a:r>
              <a:rPr lang="en-US" sz="2800" dirty="0"/>
              <a:t>strategies for improving performance on the </a:t>
            </a:r>
            <a:r>
              <a:rPr lang="en-US" sz="2800" dirty="0" smtClean="0"/>
              <a:t>contraceptive care </a:t>
            </a:r>
            <a:r>
              <a:rPr lang="en-US" sz="2800" dirty="0"/>
              <a:t>performance measures</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a:t>
            </a:fld>
            <a:endParaRPr lang="en-US"/>
          </a:p>
        </p:txBody>
      </p:sp>
    </p:spTree>
    <p:extLst>
      <p:ext uri="{BB962C8B-B14F-4D97-AF65-F5344CB8AC3E}">
        <p14:creationId xmlns:p14="http://schemas.microsoft.com/office/powerpoint/2010/main" val="63841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Involve additional staff on the QI team, if needed</a:t>
            </a:r>
            <a:endParaRPr lang="en-US" dirty="0"/>
          </a:p>
          <a:p>
            <a:r>
              <a:rPr lang="en-US" dirty="0" smtClean="0"/>
              <a:t>Designate regular meeting time for QI team </a:t>
            </a:r>
          </a:p>
          <a:p>
            <a:r>
              <a:rPr lang="en-US" dirty="0" smtClean="0"/>
              <a:t>Designate staff member to collect and report data on a regular basis (e.g., monthly)</a:t>
            </a:r>
          </a:p>
          <a:p>
            <a:r>
              <a:rPr lang="en-US" dirty="0" smtClean="0"/>
              <a:t>Designate meeting time for </a:t>
            </a:r>
            <a:r>
              <a:rPr lang="en-US" b="1" i="1" dirty="0" smtClean="0"/>
              <a:t>Develop a Site- Level Improvement Plan</a:t>
            </a:r>
          </a:p>
        </p:txBody>
      </p:sp>
      <p:sp>
        <p:nvSpPr>
          <p:cNvPr id="4" name="Slide Number Placeholder 3"/>
          <p:cNvSpPr>
            <a:spLocks noGrp="1"/>
          </p:cNvSpPr>
          <p:nvPr>
            <p:ph type="sldNum" sz="quarter" idx="10"/>
          </p:nvPr>
        </p:nvSpPr>
        <p:spPr/>
        <p:txBody>
          <a:bodyPr/>
          <a:lstStyle/>
          <a:p>
            <a:fld id="{A7667F2E-288F-4EBD-BB88-B804E384A0E8}" type="slidenum">
              <a:rPr lang="en-US" smtClean="0"/>
              <a:pPr/>
              <a:t>20</a:t>
            </a:fld>
            <a:endParaRPr lang="en-US"/>
          </a:p>
        </p:txBody>
      </p:sp>
    </p:spTree>
    <p:extLst>
      <p:ext uri="{BB962C8B-B14F-4D97-AF65-F5344CB8AC3E}">
        <p14:creationId xmlns:p14="http://schemas.microsoft.com/office/powerpoint/2010/main" val="63421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21</a:t>
            </a:fld>
            <a:endParaRPr lang="en-US"/>
          </a:p>
        </p:txBody>
      </p:sp>
    </p:spTree>
    <p:extLst>
      <p:ext uri="{BB962C8B-B14F-4D97-AF65-F5344CB8AC3E}">
        <p14:creationId xmlns:p14="http://schemas.microsoft.com/office/powerpoint/2010/main" val="330801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sz="3600" dirty="0"/>
              <a:t>Why is Contraceptive </a:t>
            </a:r>
            <a:r>
              <a:rPr lang="en-US" sz="3600" dirty="0" smtClean="0"/>
              <a:t/>
            </a:r>
            <a:br>
              <a:rPr lang="en-US" sz="3600" dirty="0" smtClean="0"/>
            </a:br>
            <a:r>
              <a:rPr lang="en-US" sz="3600" dirty="0" smtClean="0"/>
              <a:t>Access </a:t>
            </a:r>
            <a:r>
              <a:rPr lang="en-US" sz="3600" dirty="0"/>
              <a:t>Important for </a:t>
            </a:r>
            <a:r>
              <a:rPr lang="en-US" sz="3600" i="1" dirty="0" smtClean="0"/>
              <a:t>Patients</a:t>
            </a:r>
            <a:r>
              <a:rPr lang="en-US" sz="3600" dirty="0" smtClean="0"/>
              <a:t>?</a:t>
            </a:r>
            <a:endParaRPr lang="en-US" sz="3600" dirty="0"/>
          </a:p>
        </p:txBody>
      </p:sp>
      <p:sp>
        <p:nvSpPr>
          <p:cNvPr id="3" name="Content Placeholder 2"/>
          <p:cNvSpPr>
            <a:spLocks noGrp="1"/>
          </p:cNvSpPr>
          <p:nvPr>
            <p:ph idx="1"/>
          </p:nvPr>
        </p:nvSpPr>
        <p:spPr>
          <a:xfrm>
            <a:off x="2590800" y="1600200"/>
            <a:ext cx="6096000" cy="4859215"/>
          </a:xfrm>
        </p:spPr>
        <p:txBody>
          <a:bodyPr/>
          <a:lstStyle/>
          <a:p>
            <a:pPr marL="0" indent="0">
              <a:buNone/>
            </a:pPr>
            <a:r>
              <a:rPr lang="en-US" sz="2700" dirty="0" smtClean="0"/>
              <a:t>Sarah is 24 years old. She currently works as a waitress in a restaurant. She likes it, and is saving up money to one day attend school–perhaps to become a chef. Last year Sarah chose to get a Liletta. She remains grateful to the clinic staff for maintaining her privacy, providing her the services she needs, helping her to attain her life goals, and being respectful of her preferences.</a:t>
            </a:r>
            <a:r>
              <a:rPr lang="en-US" sz="2700" b="1" dirty="0">
                <a:solidFill>
                  <a:schemeClr val="accent6"/>
                </a:solidFill>
              </a:rPr>
              <a:t> </a:t>
            </a:r>
            <a:r>
              <a:rPr lang="en-US" sz="2700" b="1" dirty="0" smtClean="0">
                <a:solidFill>
                  <a:schemeClr val="accent6"/>
                </a:solidFill>
              </a:rPr>
              <a:t>Sarah is </a:t>
            </a:r>
            <a:r>
              <a:rPr lang="en-US" sz="2700" b="1" dirty="0">
                <a:solidFill>
                  <a:schemeClr val="accent6"/>
                </a:solidFill>
              </a:rPr>
              <a:t>one of the 4.6 million clients served each year by Title X. </a:t>
            </a:r>
            <a:endParaRPr lang="en-US" sz="2700" dirty="0"/>
          </a:p>
        </p:txBody>
      </p:sp>
      <p:pic>
        <p:nvPicPr>
          <p:cNvPr id="4" name="Content Placeholder 6" title="Image of Sarah"/>
          <p:cNvPicPr>
            <a:picLocks noChangeAspect="1"/>
          </p:cNvPicPr>
          <p:nvPr/>
        </p:nvPicPr>
        <p:blipFill rotWithShape="1">
          <a:blip r:embed="rId3" cstate="print">
            <a:clrChange>
              <a:clrFrom>
                <a:srgbClr val="4E6867"/>
              </a:clrFrom>
              <a:clrTo>
                <a:srgbClr val="4E6867">
                  <a:alpha val="0"/>
                </a:srgbClr>
              </a:clrTo>
            </a:clrChange>
            <a:extLst>
              <a:ext uri="{28A0092B-C50C-407E-A947-70E740481C1C}">
                <a14:useLocalDpi xmlns:a14="http://schemas.microsoft.com/office/drawing/2010/main" val="0"/>
              </a:ext>
            </a:extLst>
          </a:blip>
          <a:srcRect l="-1631" t="6958" r="71527" b="37147"/>
          <a:stretch/>
        </p:blipFill>
        <p:spPr bwMode="auto">
          <a:xfrm>
            <a:off x="-609599" y="1419707"/>
            <a:ext cx="3962400" cy="490489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877B197B-7C3B-42DE-A5DF-A9CEFE715E0D}" type="slidenum">
              <a:rPr lang="en-US" smtClean="0"/>
              <a:pPr>
                <a:defRPr/>
              </a:pPr>
              <a:t>3</a:t>
            </a:fld>
            <a:endParaRPr lang="en-US"/>
          </a:p>
        </p:txBody>
      </p:sp>
    </p:spTree>
    <p:extLst>
      <p:ext uri="{BB962C8B-B14F-4D97-AF65-F5344CB8AC3E}">
        <p14:creationId xmlns:p14="http://schemas.microsoft.com/office/powerpoint/2010/main" val="132985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p>
            <a:r>
              <a:rPr lang="en-US" sz="3600" dirty="0" smtClean="0"/>
              <a:t>Why is Contraceptive Access Important for </a:t>
            </a:r>
            <a:r>
              <a:rPr lang="en-US" sz="3600" i="1" dirty="0" smtClean="0"/>
              <a:t>Communities</a:t>
            </a:r>
            <a:r>
              <a:rPr lang="en-US" sz="3600" dirty="0" smtClean="0"/>
              <a:t>?</a:t>
            </a:r>
            <a:endParaRPr lang="en-US" sz="3600" dirty="0"/>
          </a:p>
        </p:txBody>
      </p:sp>
      <p:sp>
        <p:nvSpPr>
          <p:cNvPr id="3" name="Content Placeholder 2"/>
          <p:cNvSpPr>
            <a:spLocks noGrp="1"/>
          </p:cNvSpPr>
          <p:nvPr>
            <p:ph idx="1"/>
          </p:nvPr>
        </p:nvSpPr>
        <p:spPr>
          <a:xfrm>
            <a:off x="457200" y="1600200"/>
            <a:ext cx="4648200" cy="4525963"/>
          </a:xfrm>
        </p:spPr>
        <p:txBody>
          <a:bodyPr/>
          <a:lstStyle/>
          <a:p>
            <a:r>
              <a:rPr lang="en-US" sz="2800" dirty="0" smtClean="0"/>
              <a:t>Nearly half (45%) of all births are unintended.</a:t>
            </a:r>
            <a:r>
              <a:rPr lang="en-US" sz="2800" baseline="30000" dirty="0" smtClean="0"/>
              <a:t>1</a:t>
            </a:r>
            <a:endParaRPr lang="en-US" sz="2800" dirty="0" smtClean="0"/>
          </a:p>
          <a:p>
            <a:r>
              <a:rPr lang="en-US" sz="2800" dirty="0" smtClean="0"/>
              <a:t>All </a:t>
            </a:r>
            <a:r>
              <a:rPr lang="en-US" sz="2800" dirty="0"/>
              <a:t>Title X-funded projects are required to provide a broad range of acceptable and effective family planning </a:t>
            </a:r>
            <a:r>
              <a:rPr lang="en-US" sz="2800" dirty="0" smtClean="0"/>
              <a:t>methods and related services on a voluntary and confidential basis.</a:t>
            </a:r>
          </a:p>
        </p:txBody>
      </p:sp>
      <p:sp>
        <p:nvSpPr>
          <p:cNvPr id="5" name="TextBox 4"/>
          <p:cNvSpPr txBox="1"/>
          <p:nvPr/>
        </p:nvSpPr>
        <p:spPr>
          <a:xfrm>
            <a:off x="5611969" y="1828800"/>
            <a:ext cx="2667736" cy="646331"/>
          </a:xfrm>
          <a:prstGeom prst="rect">
            <a:avLst/>
          </a:prstGeom>
          <a:noFill/>
        </p:spPr>
        <p:txBody>
          <a:bodyPr wrap="square" rtlCol="0">
            <a:spAutoFit/>
          </a:bodyPr>
          <a:lstStyle/>
          <a:p>
            <a:pPr algn="ctr"/>
            <a:r>
              <a:rPr lang="en-US" b="1" dirty="0" smtClean="0">
                <a:solidFill>
                  <a:schemeClr val="tx2"/>
                </a:solidFill>
                <a:latin typeface="Calibri Light" panose="020F0302020204030204" pitchFamily="34" charset="0"/>
              </a:rPr>
              <a:t>Pregnancies by Intention Status in 2011</a:t>
            </a:r>
            <a:r>
              <a:rPr lang="en-US" b="1" baseline="30000" dirty="0" smtClean="0">
                <a:solidFill>
                  <a:schemeClr val="tx2"/>
                </a:solidFill>
                <a:latin typeface="Calibri Light" panose="020F0302020204030204" pitchFamily="34" charset="0"/>
              </a:rPr>
              <a:t>1</a:t>
            </a:r>
            <a:endParaRPr lang="en-US" b="1" dirty="0">
              <a:solidFill>
                <a:schemeClr val="tx2"/>
              </a:solidFill>
              <a:latin typeface="Calibri Light" panose="020F0302020204030204" pitchFamily="34" charset="0"/>
            </a:endParaRPr>
          </a:p>
        </p:txBody>
      </p:sp>
      <p:graphicFrame>
        <p:nvGraphicFramePr>
          <p:cNvPr id="4" name="Chart 3" title="Pie Chart showing pregnancies by intentions Status in 2011"/>
          <p:cNvGraphicFramePr/>
          <p:nvPr>
            <p:extLst>
              <p:ext uri="{D42A27DB-BD31-4B8C-83A1-F6EECF244321}">
                <p14:modId xmlns:p14="http://schemas.microsoft.com/office/powerpoint/2010/main" val="4196118424"/>
              </p:ext>
            </p:extLst>
          </p:nvPr>
        </p:nvGraphicFramePr>
        <p:xfrm>
          <a:off x="4191000" y="2514600"/>
          <a:ext cx="5486400" cy="33003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67" y="6494929"/>
            <a:ext cx="6776433" cy="338554"/>
          </a:xfrm>
          <a:prstGeom prst="rect">
            <a:avLst/>
          </a:prstGeom>
          <a:noFill/>
        </p:spPr>
        <p:txBody>
          <a:bodyPr wrap="square" rtlCol="0">
            <a:spAutoFit/>
          </a:bodyPr>
          <a:lstStyle/>
          <a:p>
            <a:r>
              <a:rPr lang="en-US" sz="1600" baseline="30000" dirty="0" smtClean="0">
                <a:solidFill>
                  <a:schemeClr val="tx2"/>
                </a:solidFill>
                <a:latin typeface="Calibri Light" panose="020F0302020204030204" pitchFamily="34" charset="0"/>
              </a:rPr>
              <a:t>1</a:t>
            </a:r>
            <a:r>
              <a:rPr lang="en-US" sz="1600" dirty="0" smtClean="0">
                <a:solidFill>
                  <a:schemeClr val="tx2"/>
                </a:solidFill>
                <a:latin typeface="Calibri Light" panose="020F0302020204030204" pitchFamily="34" charset="0"/>
              </a:rPr>
              <a:t> Unintended Pregnancy in the United States. Guttmacher 2016</a:t>
            </a:r>
            <a:endParaRPr lang="en-US" sz="1600" dirty="0">
              <a:solidFill>
                <a:schemeClr val="tx2"/>
              </a:solidFill>
              <a:latin typeface="Calibri Light" panose="020F0302020204030204" pitchFamily="34" charset="0"/>
            </a:endParaRPr>
          </a:p>
        </p:txBody>
      </p:sp>
      <p:sp>
        <p:nvSpPr>
          <p:cNvPr id="7" name="Slide Number Placeholder 6"/>
          <p:cNvSpPr>
            <a:spLocks noGrp="1"/>
          </p:cNvSpPr>
          <p:nvPr>
            <p:ph type="sldNum" sz="quarter" idx="10"/>
          </p:nvPr>
        </p:nvSpPr>
        <p:spPr/>
        <p:txBody>
          <a:bodyPr/>
          <a:lstStyle/>
          <a:p>
            <a:pPr>
              <a:defRPr/>
            </a:pPr>
            <a:fld id="{877B197B-7C3B-42DE-A5DF-A9CEFE715E0D}" type="slidenum">
              <a:rPr lang="en-US" smtClean="0"/>
              <a:pPr>
                <a:defRPr/>
              </a:pPr>
              <a:t>4</a:t>
            </a:fld>
            <a:endParaRPr lang="en-US"/>
          </a:p>
        </p:txBody>
      </p:sp>
    </p:spTree>
    <p:extLst>
      <p:ext uri="{BB962C8B-B14F-4D97-AF65-F5344CB8AC3E}">
        <p14:creationId xmlns:p14="http://schemas.microsoft.com/office/powerpoint/2010/main" val="279858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title="Effectiveness of Family Planning Methods Char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19" r="819"/>
          <a:stretch/>
        </p:blipFill>
        <p:spPr bwMode="auto">
          <a:xfrm>
            <a:off x="-1" y="-16184"/>
            <a:ext cx="9144001" cy="687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877B197B-7C3B-42DE-A5DF-A9CEFE715E0D}" type="slidenum">
              <a:rPr lang="en-US" smtClean="0"/>
              <a:pPr>
                <a:defRPr/>
              </a:pPr>
              <a:t>5</a:t>
            </a:fld>
            <a:endParaRPr lang="en-US"/>
          </a:p>
        </p:txBody>
      </p:sp>
    </p:spTree>
    <p:extLst>
      <p:ext uri="{BB962C8B-B14F-4D97-AF65-F5344CB8AC3E}">
        <p14:creationId xmlns:p14="http://schemas.microsoft.com/office/powerpoint/2010/main" val="383419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400800" cy="1143000"/>
          </a:xfrm>
        </p:spPr>
        <p:txBody>
          <a:bodyPr/>
          <a:lstStyle/>
          <a:p>
            <a:r>
              <a:rPr lang="en-US" sz="3600" dirty="0" smtClean="0"/>
              <a:t>NQF-Endorsed  </a:t>
            </a:r>
            <a:br>
              <a:rPr lang="en-US" sz="3600" dirty="0" smtClean="0"/>
            </a:br>
            <a:r>
              <a:rPr lang="en-US" sz="3600" dirty="0" smtClean="0"/>
              <a:t>Contraceptive Care Measures</a:t>
            </a:r>
            <a:endParaRPr lang="en-US" sz="3600" dirty="0"/>
          </a:p>
        </p:txBody>
      </p:sp>
      <p:sp>
        <p:nvSpPr>
          <p:cNvPr id="15363" name="Content Placeholder 2"/>
          <p:cNvSpPr>
            <a:spLocks noGrp="1"/>
          </p:cNvSpPr>
          <p:nvPr>
            <p:ph idx="1"/>
          </p:nvPr>
        </p:nvSpPr>
        <p:spPr/>
        <p:txBody>
          <a:bodyPr/>
          <a:lstStyle/>
          <a:p>
            <a:r>
              <a:rPr lang="en-US" sz="2800" b="1" dirty="0" smtClean="0">
                <a:solidFill>
                  <a:schemeClr val="accent6"/>
                </a:solidFill>
              </a:rPr>
              <a:t>Intermediate outcome measure: </a:t>
            </a:r>
            <a:r>
              <a:rPr lang="en-US" sz="2800" dirty="0" smtClean="0"/>
              <a:t>% of women aged 15-44 years at risk of unintended pregnancy that is provided a </a:t>
            </a:r>
            <a:r>
              <a:rPr lang="en-US" sz="2800" b="1" dirty="0" smtClean="0"/>
              <a:t>most effective </a:t>
            </a:r>
            <a:r>
              <a:rPr lang="en-US" sz="2800" dirty="0" smtClean="0"/>
              <a:t>(i.e., sterilization, implants, IUD/IUS) </a:t>
            </a:r>
            <a:r>
              <a:rPr lang="en-US" sz="2800" b="1" dirty="0" smtClean="0"/>
              <a:t>or moderately effective </a:t>
            </a:r>
            <a:r>
              <a:rPr lang="en-US" sz="2800" dirty="0" smtClean="0"/>
              <a:t>(i.e., </a:t>
            </a:r>
            <a:r>
              <a:rPr lang="en-US" sz="2800" dirty="0" err="1" smtClean="0"/>
              <a:t>injectables</a:t>
            </a:r>
            <a:r>
              <a:rPr lang="en-US" sz="2800" dirty="0" smtClean="0"/>
              <a:t>, pills, patch, ring, or diaphragm) FDA-approved method of contraception</a:t>
            </a:r>
          </a:p>
          <a:p>
            <a:r>
              <a:rPr lang="en-US" sz="2800" b="1" dirty="0" smtClean="0">
                <a:solidFill>
                  <a:schemeClr val="accent6"/>
                </a:solidFill>
              </a:rPr>
              <a:t>Contraceptive access measure: </a:t>
            </a:r>
            <a:r>
              <a:rPr lang="en-US" sz="2800" dirty="0" smtClean="0"/>
              <a:t>% of women aged 15-44 years at risk of unintended pregnancy that is provided a </a:t>
            </a:r>
            <a:r>
              <a:rPr lang="en-US" sz="2800" b="1" dirty="0" smtClean="0"/>
              <a:t>long-acting reversible method of contraception </a:t>
            </a:r>
            <a:r>
              <a:rPr lang="en-US" sz="2800" dirty="0" smtClean="0"/>
              <a:t>(i.e., implants, IUD/IUS)</a:t>
            </a:r>
            <a:endParaRPr lang="en-US" sz="2800" dirty="0"/>
          </a:p>
        </p:txBody>
      </p:sp>
      <p:sp>
        <p:nvSpPr>
          <p:cNvPr id="4" name="Rectangle 3"/>
          <p:cNvSpPr/>
          <p:nvPr/>
        </p:nvSpPr>
        <p:spPr>
          <a:xfrm>
            <a:off x="26894" y="6211669"/>
            <a:ext cx="6598920" cy="584775"/>
          </a:xfrm>
          <a:prstGeom prst="rect">
            <a:avLst/>
          </a:prstGeom>
        </p:spPr>
        <p:txBody>
          <a:bodyPr wrap="square">
            <a:spAutoFit/>
          </a:bodyPr>
          <a:lstStyle/>
          <a:p>
            <a:r>
              <a:rPr lang="en-US" sz="1600" dirty="0">
                <a:solidFill>
                  <a:schemeClr val="tx2"/>
                </a:solidFill>
                <a:latin typeface="Calibri Light" panose="020F0302020204030204" pitchFamily="34" charset="0"/>
              </a:rPr>
              <a:t>Contraceptive Care </a:t>
            </a:r>
            <a:r>
              <a:rPr lang="en-US" sz="1600" dirty="0" smtClean="0">
                <a:solidFill>
                  <a:schemeClr val="tx2"/>
                </a:solidFill>
                <a:latin typeface="Calibri Light" panose="020F0302020204030204" pitchFamily="34" charset="0"/>
              </a:rPr>
              <a:t>Measures: </a:t>
            </a:r>
            <a:r>
              <a:rPr lang="en-US" sz="1600" dirty="0" smtClean="0">
                <a:solidFill>
                  <a:schemeClr val="tx2"/>
                </a:solidFill>
                <a:latin typeface="Calibri Light" panose="020F0302020204030204" pitchFamily="34" charset="0"/>
                <a:hlinkClick r:id="rId3"/>
              </a:rPr>
              <a:t>https</a:t>
            </a:r>
            <a:r>
              <a:rPr lang="en-US" sz="1600" dirty="0">
                <a:solidFill>
                  <a:schemeClr val="tx2"/>
                </a:solidFill>
                <a:latin typeface="Calibri Light" panose="020F0302020204030204" pitchFamily="34" charset="0"/>
                <a:hlinkClick r:id="rId3"/>
              </a:rPr>
              <a:t>://</a:t>
            </a:r>
            <a:r>
              <a:rPr lang="en-US" sz="1600" dirty="0" smtClean="0">
                <a:solidFill>
                  <a:schemeClr val="tx2"/>
                </a:solidFill>
                <a:latin typeface="Calibri Light" panose="020F0302020204030204" pitchFamily="34" charset="0"/>
                <a:hlinkClick r:id="rId3"/>
              </a:rPr>
              <a:t>www.hhs.gov/opa/performance-measures/index.html</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A7667F2E-288F-4EBD-BB88-B804E384A0E8}" type="slidenum">
              <a:rPr lang="en-US" smtClean="0"/>
              <a:pPr/>
              <a:t>6</a:t>
            </a:fld>
            <a:endParaRPr lang="en-US"/>
          </a:p>
        </p:txBody>
      </p:sp>
    </p:spTree>
    <p:extLst>
      <p:ext uri="{BB962C8B-B14F-4D97-AF65-F5344CB8AC3E}">
        <p14:creationId xmlns:p14="http://schemas.microsoft.com/office/powerpoint/2010/main" val="2917040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sz="3600" dirty="0" smtClean="0"/>
              <a:t>Contraceptive Care </a:t>
            </a:r>
            <a:br>
              <a:rPr lang="en-US" sz="3600" dirty="0" smtClean="0"/>
            </a:br>
            <a:r>
              <a:rPr lang="en-US" sz="3600" dirty="0" smtClean="0"/>
              <a:t>Performance Measure Calculator</a:t>
            </a:r>
            <a:endParaRPr lang="en-US" sz="3600" dirty="0"/>
          </a:p>
        </p:txBody>
      </p:sp>
      <p:pic>
        <p:nvPicPr>
          <p:cNvPr id="5" name="Picture 2" title="Contraceptive Care Performance Measure Calculati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66" t="-2638" r="-3023"/>
          <a:stretch/>
        </p:blipFill>
        <p:spPr bwMode="auto">
          <a:xfrm>
            <a:off x="1447800" y="1524000"/>
            <a:ext cx="6055089" cy="4520010"/>
          </a:xfrm>
          <a:prstGeom prst="rect">
            <a:avLst/>
          </a:prstGeom>
          <a:solidFill>
            <a:schemeClr val="bg1"/>
          </a:solidFill>
          <a:ln>
            <a:noFill/>
          </a:ln>
        </p:spPr>
      </p:pic>
      <p:sp>
        <p:nvSpPr>
          <p:cNvPr id="6" name="Rectangle 5"/>
          <p:cNvSpPr/>
          <p:nvPr/>
        </p:nvSpPr>
        <p:spPr>
          <a:xfrm>
            <a:off x="0" y="6211669"/>
            <a:ext cx="70104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www.fpntc.org/training-and-resources/contraceptive-care-performance-measure-calculator</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877B197B-7C3B-42DE-A5DF-A9CEFE715E0D}" type="slidenum">
              <a:rPr lang="en-US" smtClean="0"/>
              <a:pPr>
                <a:defRPr/>
              </a:pPr>
              <a:t>7</a:t>
            </a:fld>
            <a:endParaRPr lang="en-US"/>
          </a:p>
        </p:txBody>
      </p:sp>
    </p:spTree>
    <p:extLst>
      <p:ext uri="{BB962C8B-B14F-4D97-AF65-F5344CB8AC3E}">
        <p14:creationId xmlns:p14="http://schemas.microsoft.com/office/powerpoint/2010/main" val="355708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sz="3600" dirty="0" smtClean="0"/>
              <a:t>What Are Your </a:t>
            </a:r>
            <a:br>
              <a:rPr lang="en-US" sz="3600" dirty="0" smtClean="0"/>
            </a:br>
            <a:r>
              <a:rPr lang="en-US" sz="3600" dirty="0" smtClean="0"/>
              <a:t>Performance Measure Goals?</a:t>
            </a:r>
            <a:endParaRPr lang="en-US" sz="3600" dirty="0"/>
          </a:p>
        </p:txBody>
      </p:sp>
      <p:graphicFrame>
        <p:nvGraphicFramePr>
          <p:cNvPr id="4" name="Content Placeholder 3" title="Table of Performance Measure Goals"/>
          <p:cNvGraphicFramePr>
            <a:graphicFrameLocks noGrp="1"/>
          </p:cNvGraphicFramePr>
          <p:nvPr>
            <p:ph idx="1"/>
            <p:extLst>
              <p:ext uri="{D42A27DB-BD31-4B8C-83A1-F6EECF244321}">
                <p14:modId xmlns:p14="http://schemas.microsoft.com/office/powerpoint/2010/main" val="110282347"/>
              </p:ext>
            </p:extLst>
          </p:nvPr>
        </p:nvGraphicFramePr>
        <p:xfrm>
          <a:off x="457200" y="1608521"/>
          <a:ext cx="8382000" cy="4676624"/>
        </p:xfrm>
        <a:graphic>
          <a:graphicData uri="http://schemas.openxmlformats.org/drawingml/2006/table">
            <a:tbl>
              <a:tblPr firstRow="1" bandRow="1">
                <a:tableStyleId>{5C22544A-7EE6-4342-B048-85BDC9FD1C3A}</a:tableStyleId>
              </a:tblPr>
              <a:tblGrid>
                <a:gridCol w="2306972">
                  <a:extLst>
                    <a:ext uri="{9D8B030D-6E8A-4147-A177-3AD203B41FA5}">
                      <a16:colId xmlns:a16="http://schemas.microsoft.com/office/drawing/2014/main" val="20000"/>
                    </a:ext>
                  </a:extLst>
                </a:gridCol>
                <a:gridCol w="2691468">
                  <a:extLst>
                    <a:ext uri="{9D8B030D-6E8A-4147-A177-3AD203B41FA5}">
                      <a16:colId xmlns:a16="http://schemas.microsoft.com/office/drawing/2014/main" val="20001"/>
                    </a:ext>
                  </a:extLst>
                </a:gridCol>
                <a:gridCol w="3383560">
                  <a:extLst>
                    <a:ext uri="{9D8B030D-6E8A-4147-A177-3AD203B41FA5}">
                      <a16:colId xmlns:a16="http://schemas.microsoft.com/office/drawing/2014/main" val="20002"/>
                    </a:ext>
                  </a:extLst>
                </a:gridCol>
              </a:tblGrid>
              <a:tr h="753679">
                <a:tc>
                  <a:txBody>
                    <a:bodyPr/>
                    <a:lstStyle/>
                    <a:p>
                      <a:pPr algn="ctr"/>
                      <a:r>
                        <a:rPr lang="en-US" sz="2200" dirty="0" smtClean="0">
                          <a:solidFill>
                            <a:schemeClr val="tx1"/>
                          </a:solidFill>
                          <a:latin typeface="Calibri Light" panose="020F0302020204030204" pitchFamily="34" charset="0"/>
                        </a:rPr>
                        <a:t>Measure</a:t>
                      </a:r>
                      <a:endParaRPr lang="en-US" sz="2200" dirty="0">
                        <a:solidFill>
                          <a:schemeClr val="tx1"/>
                        </a:solidFill>
                        <a:latin typeface="Calibri Light" panose="020F0302020204030204" pitchFamily="34" charset="0"/>
                      </a:endParaRPr>
                    </a:p>
                  </a:txBody>
                  <a:tcPr anchor="ctr"/>
                </a:tc>
                <a:tc>
                  <a:txBody>
                    <a:bodyPr/>
                    <a:lstStyle/>
                    <a:p>
                      <a:pPr algn="ctr"/>
                      <a:r>
                        <a:rPr lang="en-US" sz="2200" dirty="0" smtClean="0">
                          <a:solidFill>
                            <a:schemeClr val="tx1"/>
                          </a:solidFill>
                          <a:latin typeface="Calibri Light" panose="020F0302020204030204" pitchFamily="34" charset="0"/>
                        </a:rPr>
                        <a:t>Existing Benchmarks</a:t>
                      </a:r>
                      <a:endParaRPr lang="en-US" sz="2200" dirty="0">
                        <a:solidFill>
                          <a:schemeClr val="tx1"/>
                        </a:solidFill>
                        <a:latin typeface="Calibri Light" panose="020F0302020204030204" pitchFamily="34" charset="0"/>
                      </a:endParaRPr>
                    </a:p>
                  </a:txBody>
                  <a:tcPr anchor="ctr"/>
                </a:tc>
                <a:tc>
                  <a:txBody>
                    <a:bodyPr/>
                    <a:lstStyle/>
                    <a:p>
                      <a:pPr algn="ctr"/>
                      <a:r>
                        <a:rPr lang="en-US" sz="2200" dirty="0" smtClean="0">
                          <a:solidFill>
                            <a:schemeClr val="tx1"/>
                          </a:solidFill>
                          <a:latin typeface="Calibri Light" panose="020F0302020204030204" pitchFamily="34" charset="0"/>
                        </a:rPr>
                        <a:t>Possible</a:t>
                      </a:r>
                      <a:r>
                        <a:rPr lang="en-US" sz="2200" baseline="0" dirty="0" smtClean="0">
                          <a:solidFill>
                            <a:schemeClr val="tx1"/>
                          </a:solidFill>
                          <a:latin typeface="Calibri Light" panose="020F0302020204030204" pitchFamily="34" charset="0"/>
                        </a:rPr>
                        <a:t> Methods </a:t>
                      </a:r>
                      <a:br>
                        <a:rPr lang="en-US" sz="2200" baseline="0" dirty="0" smtClean="0">
                          <a:solidFill>
                            <a:schemeClr val="tx1"/>
                          </a:solidFill>
                          <a:latin typeface="Calibri Light" panose="020F0302020204030204" pitchFamily="34" charset="0"/>
                        </a:rPr>
                      </a:br>
                      <a:r>
                        <a:rPr lang="en-US" sz="2200" baseline="0" dirty="0" smtClean="0">
                          <a:solidFill>
                            <a:schemeClr val="tx1"/>
                          </a:solidFill>
                          <a:latin typeface="Calibri Light" panose="020F0302020204030204" pitchFamily="34" charset="0"/>
                        </a:rPr>
                        <a:t>for Goal Setting</a:t>
                      </a:r>
                      <a:endParaRPr lang="en-US" sz="2200" dirty="0">
                        <a:solidFill>
                          <a:schemeClr val="tx1"/>
                        </a:solidFill>
                        <a:latin typeface="Calibri Light" panose="020F0302020204030204" pitchFamily="34" charset="0"/>
                      </a:endParaRPr>
                    </a:p>
                  </a:txBody>
                  <a:tcPr anchor="ctr"/>
                </a:tc>
                <a:extLst>
                  <a:ext uri="{0D108BD9-81ED-4DB2-BD59-A6C34878D82A}">
                    <a16:rowId xmlns:a16="http://schemas.microsoft.com/office/drawing/2014/main" val="10000"/>
                  </a:ext>
                </a:extLst>
              </a:tr>
              <a:tr h="1811504">
                <a:tc>
                  <a:txBody>
                    <a:bodyPr/>
                    <a:lstStyle/>
                    <a:p>
                      <a:r>
                        <a:rPr lang="en-US" sz="2200" dirty="0" smtClean="0">
                          <a:solidFill>
                            <a:schemeClr val="tx1">
                              <a:lumMod val="85000"/>
                              <a:lumOff val="15000"/>
                            </a:schemeClr>
                          </a:solidFill>
                          <a:latin typeface="Calibri Light" panose="020F0302020204030204" pitchFamily="34" charset="0"/>
                        </a:rPr>
                        <a:t>% of female patients using</a:t>
                      </a:r>
                      <a:r>
                        <a:rPr lang="en-US" sz="2200" baseline="0" dirty="0" smtClean="0">
                          <a:solidFill>
                            <a:schemeClr val="tx1">
                              <a:lumMod val="85000"/>
                              <a:lumOff val="15000"/>
                            </a:schemeClr>
                          </a:solidFill>
                          <a:latin typeface="Calibri Light" panose="020F0302020204030204" pitchFamily="34" charset="0"/>
                        </a:rPr>
                        <a:t> most- or moderately- effective methods</a:t>
                      </a:r>
                      <a:endParaRPr lang="en-US" sz="2200" dirty="0">
                        <a:solidFill>
                          <a:schemeClr val="tx1">
                            <a:lumMod val="85000"/>
                            <a:lumOff val="15000"/>
                          </a:schemeClr>
                        </a:solidFill>
                        <a:latin typeface="Calibri Light" panose="020F0302020204030204" pitchFamily="34" charset="0"/>
                      </a:endParaRPr>
                    </a:p>
                  </a:txBody>
                  <a:tcPr anchor="ct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solidFill>
                            <a:schemeClr val="tx1">
                              <a:lumMod val="85000"/>
                              <a:lumOff val="15000"/>
                            </a:schemeClr>
                          </a:solidFill>
                          <a:latin typeface="Calibri Light" panose="020F0302020204030204" pitchFamily="34" charset="0"/>
                        </a:rPr>
                        <a:t>Title X 2016 average</a:t>
                      </a:r>
                      <a:r>
                        <a:rPr lang="en-US" sz="2200" baseline="0" dirty="0" smtClean="0">
                          <a:solidFill>
                            <a:schemeClr val="tx1">
                              <a:lumMod val="85000"/>
                              <a:lumOff val="15000"/>
                            </a:schemeClr>
                          </a:solidFill>
                          <a:latin typeface="Calibri Light" panose="020F0302020204030204" pitchFamily="34" charset="0"/>
                        </a:rPr>
                        <a:t> = 71%</a:t>
                      </a:r>
                    </a:p>
                    <a:p>
                      <a:pPr marL="457200" indent="-457200">
                        <a:buFont typeface="Arial" panose="020B0604020202020204" pitchFamily="34" charset="0"/>
                        <a:buChar char="•"/>
                      </a:pPr>
                      <a:r>
                        <a:rPr lang="en-US" sz="2200" baseline="0" dirty="0" smtClean="0">
                          <a:solidFill>
                            <a:schemeClr val="tx1">
                              <a:lumMod val="85000"/>
                              <a:lumOff val="15000"/>
                            </a:schemeClr>
                          </a:solidFill>
                          <a:latin typeface="Calibri Light" panose="020F0302020204030204" pitchFamily="34" charset="0"/>
                        </a:rPr>
                        <a:t>85% is a reasonable goal</a:t>
                      </a:r>
                      <a:endParaRPr lang="en-US" sz="2200" dirty="0">
                        <a:solidFill>
                          <a:schemeClr val="tx1">
                            <a:lumMod val="85000"/>
                            <a:lumOff val="15000"/>
                          </a:schemeClr>
                        </a:solidFill>
                        <a:latin typeface="Calibri Light" panose="020F0302020204030204" pitchFamily="34" charset="0"/>
                      </a:endParaRPr>
                    </a:p>
                  </a:txBody>
                  <a:tcPr anchor="ctr"/>
                </a:tc>
                <a:tc>
                  <a:txBody>
                    <a:bodyPr/>
                    <a:lstStyle/>
                    <a:p>
                      <a:pPr marL="457200" indent="-457200">
                        <a:buFont typeface="Arial" panose="020B0604020202020204" pitchFamily="34" charset="0"/>
                        <a:buChar char="•"/>
                      </a:pPr>
                      <a:r>
                        <a:rPr lang="en-US" sz="2200" dirty="0" smtClean="0">
                          <a:solidFill>
                            <a:schemeClr val="tx1">
                              <a:lumMod val="85000"/>
                              <a:lumOff val="15000"/>
                            </a:schemeClr>
                          </a:solidFill>
                          <a:latin typeface="Calibri Light" panose="020F0302020204030204" pitchFamily="34" charset="0"/>
                        </a:rPr>
                        <a:t>Reach </a:t>
                      </a:r>
                      <a:r>
                        <a:rPr lang="en-US" sz="2200" baseline="0" dirty="0" smtClean="0">
                          <a:solidFill>
                            <a:schemeClr val="tx1">
                              <a:lumMod val="85000"/>
                              <a:lumOff val="15000"/>
                            </a:schemeClr>
                          </a:solidFill>
                          <a:latin typeface="Calibri Light" panose="020F0302020204030204" pitchFamily="34" charset="0"/>
                        </a:rPr>
                        <a:t>Title X average or 85% </a:t>
                      </a:r>
                      <a:r>
                        <a:rPr lang="en-US" sz="2200" dirty="0" smtClean="0">
                          <a:solidFill>
                            <a:schemeClr val="tx1">
                              <a:lumMod val="85000"/>
                              <a:lumOff val="15000"/>
                            </a:schemeClr>
                          </a:solidFill>
                          <a:latin typeface="Calibri Light" panose="020F0302020204030204" pitchFamily="34" charset="0"/>
                        </a:rPr>
                        <a:t>benchmark</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solidFill>
                            <a:schemeClr val="tx1">
                              <a:lumMod val="85000"/>
                              <a:lumOff val="15000"/>
                            </a:schemeClr>
                          </a:solidFill>
                          <a:latin typeface="Calibri Light" panose="020F0302020204030204" pitchFamily="34" charset="0"/>
                        </a:rPr>
                        <a:t>Achieve</a:t>
                      </a:r>
                      <a:r>
                        <a:rPr lang="en-US" sz="2200" baseline="0" dirty="0" smtClean="0">
                          <a:solidFill>
                            <a:schemeClr val="tx1">
                              <a:lumMod val="85000"/>
                              <a:lumOff val="15000"/>
                            </a:schemeClr>
                          </a:solidFill>
                          <a:latin typeface="Calibri Light" panose="020F0302020204030204" pitchFamily="34" charset="0"/>
                        </a:rPr>
                        <a:t> </a:t>
                      </a:r>
                      <a:r>
                        <a:rPr lang="en-US" sz="2200" dirty="0" smtClean="0">
                          <a:solidFill>
                            <a:schemeClr val="tx1">
                              <a:lumMod val="85000"/>
                              <a:lumOff val="15000"/>
                            </a:schemeClr>
                          </a:solidFill>
                          <a:latin typeface="Calibri Light" panose="020F0302020204030204" pitchFamily="34" charset="0"/>
                        </a:rPr>
                        <a:t>a percent </a:t>
                      </a:r>
                      <a:r>
                        <a:rPr lang="en-US" sz="2200" baseline="0" dirty="0" smtClean="0">
                          <a:solidFill>
                            <a:schemeClr val="tx1">
                              <a:lumMod val="85000"/>
                              <a:lumOff val="15000"/>
                            </a:schemeClr>
                          </a:solidFill>
                          <a:latin typeface="Calibri Light" panose="020F0302020204030204" pitchFamily="34" charset="0"/>
                        </a:rPr>
                        <a:t>increase (e.g., 10%) from baseline</a:t>
                      </a:r>
                    </a:p>
                  </a:txBody>
                  <a:tcPr anchor="ctr"/>
                </a:tc>
                <a:extLst>
                  <a:ext uri="{0D108BD9-81ED-4DB2-BD59-A6C34878D82A}">
                    <a16:rowId xmlns:a16="http://schemas.microsoft.com/office/drawing/2014/main" val="10001"/>
                  </a:ext>
                </a:extLst>
              </a:tr>
              <a:tr h="1981200">
                <a:tc>
                  <a:txBody>
                    <a:bodyPr/>
                    <a:lstStyle/>
                    <a:p>
                      <a:r>
                        <a:rPr lang="en-US" sz="2200" dirty="0" smtClean="0">
                          <a:solidFill>
                            <a:schemeClr val="tx1">
                              <a:lumMod val="85000"/>
                              <a:lumOff val="15000"/>
                            </a:schemeClr>
                          </a:solidFill>
                          <a:latin typeface="Calibri Light" panose="020F0302020204030204" pitchFamily="34" charset="0"/>
                        </a:rPr>
                        <a:t>% of female patients using LARC methods</a:t>
                      </a:r>
                      <a:endParaRPr lang="en-US" sz="2200" dirty="0">
                        <a:solidFill>
                          <a:schemeClr val="tx1">
                            <a:lumMod val="85000"/>
                            <a:lumOff val="15000"/>
                          </a:schemeClr>
                        </a:solidFill>
                        <a:latin typeface="Calibri Light" panose="020F0302020204030204" pitchFamily="34" charset="0"/>
                      </a:endParaRPr>
                    </a:p>
                  </a:txBody>
                  <a:tcPr anchor="ctr"/>
                </a:tc>
                <a:tc>
                  <a:txBody>
                    <a:bodyPr/>
                    <a:lstStyle/>
                    <a:p>
                      <a:pPr marL="342900" indent="-342900">
                        <a:buFont typeface="Arial" panose="020B0604020202020204" pitchFamily="34" charset="0"/>
                        <a:buChar char="•"/>
                      </a:pPr>
                      <a:r>
                        <a:rPr lang="en-US" sz="2200" dirty="0" smtClean="0">
                          <a:solidFill>
                            <a:schemeClr val="tx1">
                              <a:lumMod val="85000"/>
                              <a:lumOff val="15000"/>
                            </a:schemeClr>
                          </a:solidFill>
                          <a:latin typeface="Calibri Light" panose="020F0302020204030204" pitchFamily="34" charset="0"/>
                        </a:rPr>
                        <a:t>Ther</a:t>
                      </a:r>
                      <a:r>
                        <a:rPr lang="en-US" sz="2200" baseline="0" dirty="0" smtClean="0">
                          <a:solidFill>
                            <a:schemeClr val="tx1">
                              <a:lumMod val="85000"/>
                              <a:lumOff val="15000"/>
                            </a:schemeClr>
                          </a:solidFill>
                          <a:latin typeface="Calibri Light" panose="020F0302020204030204" pitchFamily="34" charset="0"/>
                        </a:rPr>
                        <a:t>e is no benchmark for this measure </a:t>
                      </a:r>
                    </a:p>
                    <a:p>
                      <a:pPr marL="342900" indent="-342900">
                        <a:buFont typeface="Arial" panose="020B0604020202020204" pitchFamily="34" charset="0"/>
                        <a:buChar char="•"/>
                      </a:pPr>
                      <a:r>
                        <a:rPr lang="en-US" sz="2200" baseline="0" dirty="0" smtClean="0">
                          <a:solidFill>
                            <a:schemeClr val="tx1">
                              <a:lumMod val="85000"/>
                              <a:lumOff val="15000"/>
                            </a:schemeClr>
                          </a:solidFill>
                          <a:latin typeface="Calibri Light" panose="020F0302020204030204" pitchFamily="34" charset="0"/>
                        </a:rPr>
                        <a:t>A rate of 2% or lower may indicate access issues exist </a:t>
                      </a:r>
                      <a:endParaRPr lang="en-US" sz="2200" dirty="0">
                        <a:solidFill>
                          <a:schemeClr val="tx1">
                            <a:lumMod val="85000"/>
                            <a:lumOff val="15000"/>
                          </a:schemeClr>
                        </a:solidFill>
                        <a:latin typeface="Calibri Light" panose="020F0302020204030204" pitchFamily="34" charset="0"/>
                      </a:endParaRPr>
                    </a:p>
                  </a:txBody>
                  <a:tcPr anchor="ctr"/>
                </a:tc>
                <a:tc>
                  <a:txBody>
                    <a:bodyPr/>
                    <a:lstStyle/>
                    <a:p>
                      <a:pPr marL="457200" indent="-457200">
                        <a:buFont typeface="Arial" panose="020B0604020202020204" pitchFamily="34" charset="0"/>
                        <a:buChar char="•"/>
                      </a:pPr>
                      <a:r>
                        <a:rPr lang="en-US" sz="2200" dirty="0" smtClean="0">
                          <a:solidFill>
                            <a:schemeClr val="tx1">
                              <a:lumMod val="85000"/>
                              <a:lumOff val="15000"/>
                            </a:schemeClr>
                          </a:solidFill>
                          <a:latin typeface="Calibri Light" panose="020F0302020204030204" pitchFamily="34" charset="0"/>
                        </a:rPr>
                        <a:t>Generally, no goal should be set for this measure</a:t>
                      </a:r>
                    </a:p>
                  </a:txBody>
                  <a:tcPr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0"/>
          </p:nvPr>
        </p:nvSpPr>
        <p:spPr/>
        <p:txBody>
          <a:bodyPr/>
          <a:lstStyle/>
          <a:p>
            <a:pPr>
              <a:defRPr/>
            </a:pPr>
            <a:fld id="{877B197B-7C3B-42DE-A5DF-A9CEFE715E0D}" type="slidenum">
              <a:rPr lang="en-US" smtClean="0"/>
              <a:pPr>
                <a:defRPr/>
              </a:pPr>
              <a:t>8</a:t>
            </a:fld>
            <a:endParaRPr lang="en-US"/>
          </a:p>
        </p:txBody>
      </p:sp>
    </p:spTree>
    <p:extLst>
      <p:ext uri="{BB962C8B-B14F-4D97-AF65-F5344CB8AC3E}">
        <p14:creationId xmlns:p14="http://schemas.microsoft.com/office/powerpoint/2010/main" val="1398949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Progress Monthly</a:t>
            </a:r>
            <a:endParaRPr lang="en-US" dirty="0"/>
          </a:p>
        </p:txBody>
      </p:sp>
      <p:pic>
        <p:nvPicPr>
          <p:cNvPr id="8" name="Picture 7" title="Monthly Progress Tracking Tool Examp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582" y="1454426"/>
            <a:ext cx="7696200" cy="47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6197210"/>
            <a:ext cx="6477000" cy="584775"/>
          </a:xfrm>
          <a:prstGeom prst="rect">
            <a:avLst/>
          </a:prstGeom>
          <a:noFill/>
        </p:spPr>
        <p:txBody>
          <a:bodyPr wrap="square" rtlCol="0">
            <a:spAutoFit/>
          </a:bodyPr>
          <a:lstStyle/>
          <a:p>
            <a:r>
              <a:rPr lang="en-US" sz="1600" dirty="0">
                <a:solidFill>
                  <a:schemeClr val="tx2"/>
                </a:solidFill>
                <a:latin typeface="Calibri Light" panose="020F0302020204030204" pitchFamily="34" charset="0"/>
              </a:rPr>
              <a:t>Link</a:t>
            </a:r>
            <a:r>
              <a:rPr lang="en-US" sz="1600" dirty="0">
                <a:latin typeface="Calibri Light" panose="020F0302020204030204" pitchFamily="34" charset="0"/>
              </a:rPr>
              <a:t>: </a:t>
            </a:r>
            <a:r>
              <a:rPr lang="en-US" sz="1600" dirty="0">
                <a:latin typeface="Calibri Light" panose="020F0302020204030204" pitchFamily="34" charset="0"/>
                <a:hlinkClick r:id="rId4"/>
              </a:rPr>
              <a:t>https://</a:t>
            </a:r>
            <a:r>
              <a:rPr lang="en-US" sz="1600" dirty="0" smtClean="0">
                <a:latin typeface="Calibri Light" panose="020F0302020204030204" pitchFamily="34" charset="0"/>
                <a:hlinkClick r:id="rId4"/>
              </a:rPr>
              <a:t>www.fpntc.org/resources/contraceptive-access-quality-improvement-plan</a:t>
            </a:r>
            <a:r>
              <a:rPr lang="en-US" sz="1600" dirty="0" smtClean="0">
                <a:latin typeface="Calibri Light" panose="020F0302020204030204" pitchFamily="34" charset="0"/>
              </a:rPr>
              <a:t> </a:t>
            </a:r>
            <a:endParaRPr lang="en-US" sz="1600"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9</a:t>
            </a:fld>
            <a:endParaRPr lang="en-US"/>
          </a:p>
        </p:txBody>
      </p:sp>
    </p:spTree>
    <p:extLst>
      <p:ext uri="{BB962C8B-B14F-4D97-AF65-F5344CB8AC3E}">
        <p14:creationId xmlns:p14="http://schemas.microsoft.com/office/powerpoint/2010/main" val="1276196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9A5D03"/>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3972</Words>
  <Application>Microsoft Office PowerPoint</Application>
  <PresentationFormat>On-screen Show (4:3)</PresentationFormat>
  <Paragraphs>300</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Gotham Bold</vt:lpstr>
      <vt:lpstr>Gotham Book</vt:lpstr>
      <vt:lpstr>Office Theme</vt:lpstr>
      <vt:lpstr>1_Office Theme</vt:lpstr>
      <vt:lpstr>Contraceptive Access in  Family Planning Settings</vt:lpstr>
      <vt:lpstr>Meeting Objectives</vt:lpstr>
      <vt:lpstr>Why is Contraceptive  Access Important for Patients?</vt:lpstr>
      <vt:lpstr>Why is Contraceptive Access Important for Communities?</vt:lpstr>
      <vt:lpstr>PowerPoint Presentation</vt:lpstr>
      <vt:lpstr>NQF-Endorsed   Contraceptive Care Measures</vt:lpstr>
      <vt:lpstr>Contraceptive Care  Performance Measure Calculator</vt:lpstr>
      <vt:lpstr>What Are Your  Performance Measure Goals?</vt:lpstr>
      <vt:lpstr>Track Progress Monthly</vt:lpstr>
      <vt:lpstr>Contraceptive Access Assessment</vt:lpstr>
      <vt:lpstr>Discussion of Barriers to Contraceptive Access</vt:lpstr>
      <vt:lpstr>Overview of the Contraceptive Access Change Package</vt:lpstr>
      <vt:lpstr>Best Practice Recommendations</vt:lpstr>
      <vt:lpstr>Best Practice 1. Stock a broad range of methods, including all provider-dependent FDA-approved methods</vt:lpstr>
      <vt:lpstr>Best Practice 2. Discuss pregnancy intention and support patients through evidence-informed, patient-centered counseling</vt:lpstr>
      <vt:lpstr>Best Practice 3. Develop systems for same-visit provision of all contraceptive methods, including LARC methods,*at all visit types</vt:lpstr>
      <vt:lpstr>Best Practice 4. Utilize diverse payment options to reduce cost as a barrier for the facility and the patient</vt:lpstr>
      <vt:lpstr>Brainstorm Ideas for Increasing Access</vt:lpstr>
      <vt:lpstr>The QI Team</vt:lpstr>
      <vt:lpstr>Next Steps</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Contraceptive Access in Family Planning Settings</dc:title>
  <dc:creator>FPNTC;OPA</dc:creator>
  <cp:lastModifiedBy>Katie Quimby</cp:lastModifiedBy>
  <cp:revision>42</cp:revision>
  <dcterms:created xsi:type="dcterms:W3CDTF">2016-11-10T17:10:50Z</dcterms:created>
  <dcterms:modified xsi:type="dcterms:W3CDTF">2020-03-17T13:44:55Z</dcterms:modified>
</cp:coreProperties>
</file>