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2"/>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5" autoAdjust="0"/>
    <p:restoredTop sz="60283" autoAdjust="0"/>
  </p:normalViewPr>
  <p:slideViewPr>
    <p:cSldViewPr>
      <p:cViewPr varScale="1">
        <p:scale>
          <a:sx n="44" d="100"/>
          <a:sy n="44" d="100"/>
        </p:scale>
        <p:origin x="20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15-19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MME</c:v>
                </c:pt>
              </c:strCache>
            </c:strRef>
          </c:cat>
          <c:val>
            <c:numRef>
              <c:f>Sheet1!$B$2</c:f>
              <c:numCache>
                <c:formatCode>0%</c:formatCode>
                <c:ptCount val="1"/>
                <c:pt idx="0">
                  <c:v>0.76</c:v>
                </c:pt>
              </c:numCache>
            </c:numRef>
          </c:val>
          <c:extLst>
            <c:ext xmlns:c16="http://schemas.microsoft.com/office/drawing/2014/chart" uri="{C3380CC4-5D6E-409C-BE32-E72D297353CC}">
              <c16:uniqueId val="{00000000-29FE-41B7-AE83-C031E45087B8}"/>
            </c:ext>
          </c:extLst>
        </c:ser>
        <c:ser>
          <c:idx val="1"/>
          <c:order val="1"/>
          <c:tx>
            <c:strRef>
              <c:f>Sheet1!$A$3</c:f>
              <c:strCache>
                <c:ptCount val="1"/>
                <c:pt idx="0">
                  <c:v>20-44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MME</c:v>
                </c:pt>
              </c:strCache>
            </c:strRef>
          </c:cat>
          <c:val>
            <c:numRef>
              <c:f>Sheet1!$B$3</c:f>
              <c:numCache>
                <c:formatCode>0%</c:formatCode>
                <c:ptCount val="1"/>
                <c:pt idx="0">
                  <c:v>0.7</c:v>
                </c:pt>
              </c:numCache>
            </c:numRef>
          </c:val>
          <c:extLst>
            <c:ext xmlns:c16="http://schemas.microsoft.com/office/drawing/2014/chart" uri="{C3380CC4-5D6E-409C-BE32-E72D297353CC}">
              <c16:uniqueId val="{00000001-29FE-41B7-AE83-C031E45087B8}"/>
            </c:ext>
          </c:extLst>
        </c:ser>
        <c:dLbls>
          <c:showLegendKey val="0"/>
          <c:showVal val="1"/>
          <c:showCatName val="0"/>
          <c:showSerName val="0"/>
          <c:showPercent val="0"/>
          <c:showBubbleSize val="0"/>
        </c:dLbls>
        <c:gapWidth val="150"/>
        <c:overlap val="-25"/>
        <c:axId val="42847232"/>
        <c:axId val="42853120"/>
      </c:barChart>
      <c:catAx>
        <c:axId val="42847232"/>
        <c:scaling>
          <c:orientation val="minMax"/>
        </c:scaling>
        <c:delete val="1"/>
        <c:axPos val="b"/>
        <c:numFmt formatCode="General" sourceLinked="0"/>
        <c:majorTickMark val="none"/>
        <c:minorTickMark val="none"/>
        <c:tickLblPos val="nextTo"/>
        <c:crossAx val="42853120"/>
        <c:crosses val="autoZero"/>
        <c:auto val="1"/>
        <c:lblAlgn val="ctr"/>
        <c:lblOffset val="100"/>
        <c:noMultiLvlLbl val="0"/>
      </c:catAx>
      <c:valAx>
        <c:axId val="42853120"/>
        <c:scaling>
          <c:orientation val="minMax"/>
          <c:max val="1"/>
          <c:min val="0"/>
        </c:scaling>
        <c:delete val="1"/>
        <c:axPos val="l"/>
        <c:numFmt formatCode="0%" sourceLinked="1"/>
        <c:majorTickMark val="out"/>
        <c:minorTickMark val="none"/>
        <c:tickLblPos val="nextTo"/>
        <c:crossAx val="42847232"/>
        <c:crosses val="autoZero"/>
        <c:crossBetween val="between"/>
        <c:majorUnit val="0.25"/>
      </c:valAx>
    </c:plotArea>
    <c:plotVisOnly val="1"/>
    <c:dispBlanksAs val="gap"/>
    <c:showDLblsOverMax val="0"/>
  </c:chart>
  <c:txPr>
    <a:bodyPr/>
    <a:lstStyle/>
    <a:p>
      <a:pPr>
        <a:defRPr sz="2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15-19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LARC</c:v>
                </c:pt>
              </c:strCache>
            </c:strRef>
          </c:cat>
          <c:val>
            <c:numRef>
              <c:f>Sheet1!$B$2</c:f>
              <c:numCache>
                <c:formatCode>0%</c:formatCode>
                <c:ptCount val="1"/>
                <c:pt idx="0">
                  <c:v>0.14000000000000001</c:v>
                </c:pt>
              </c:numCache>
            </c:numRef>
          </c:val>
          <c:extLst>
            <c:ext xmlns:c16="http://schemas.microsoft.com/office/drawing/2014/chart" uri="{C3380CC4-5D6E-409C-BE32-E72D297353CC}">
              <c16:uniqueId val="{00000000-F101-4872-ACBE-4E5294619109}"/>
            </c:ext>
          </c:extLst>
        </c:ser>
        <c:ser>
          <c:idx val="1"/>
          <c:order val="1"/>
          <c:tx>
            <c:strRef>
              <c:f>Sheet1!$A$3</c:f>
              <c:strCache>
                <c:ptCount val="1"/>
                <c:pt idx="0">
                  <c:v>20-44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LARC</c:v>
                </c:pt>
              </c:strCache>
            </c:strRef>
          </c:cat>
          <c:val>
            <c:numRef>
              <c:f>Sheet1!$B$3</c:f>
              <c:numCache>
                <c:formatCode>0%</c:formatCode>
                <c:ptCount val="1"/>
                <c:pt idx="0">
                  <c:v>0.17</c:v>
                </c:pt>
              </c:numCache>
            </c:numRef>
          </c:val>
          <c:extLst>
            <c:ext xmlns:c16="http://schemas.microsoft.com/office/drawing/2014/chart" uri="{C3380CC4-5D6E-409C-BE32-E72D297353CC}">
              <c16:uniqueId val="{00000001-F101-4872-ACBE-4E5294619109}"/>
            </c:ext>
          </c:extLst>
        </c:ser>
        <c:dLbls>
          <c:showLegendKey val="0"/>
          <c:showVal val="1"/>
          <c:showCatName val="0"/>
          <c:showSerName val="0"/>
          <c:showPercent val="0"/>
          <c:showBubbleSize val="0"/>
        </c:dLbls>
        <c:gapWidth val="150"/>
        <c:overlap val="-25"/>
        <c:axId val="42927616"/>
        <c:axId val="42929152"/>
      </c:barChart>
      <c:catAx>
        <c:axId val="42927616"/>
        <c:scaling>
          <c:orientation val="minMax"/>
        </c:scaling>
        <c:delete val="1"/>
        <c:axPos val="b"/>
        <c:numFmt formatCode="General" sourceLinked="0"/>
        <c:majorTickMark val="none"/>
        <c:minorTickMark val="none"/>
        <c:tickLblPos val="nextTo"/>
        <c:crossAx val="42929152"/>
        <c:crosses val="autoZero"/>
        <c:auto val="1"/>
        <c:lblAlgn val="ctr"/>
        <c:lblOffset val="100"/>
        <c:noMultiLvlLbl val="0"/>
      </c:catAx>
      <c:valAx>
        <c:axId val="42929152"/>
        <c:scaling>
          <c:orientation val="minMax"/>
          <c:max val="0.25"/>
          <c:min val="0"/>
        </c:scaling>
        <c:delete val="1"/>
        <c:axPos val="l"/>
        <c:numFmt formatCode="0%" sourceLinked="1"/>
        <c:majorTickMark val="out"/>
        <c:minorTickMark val="none"/>
        <c:tickLblPos val="nextTo"/>
        <c:crossAx val="42927616"/>
        <c:crosses val="autoZero"/>
        <c:crossBetween val="between"/>
        <c:majorUnit val="0.25"/>
      </c:valAx>
    </c:plotArea>
    <c:plotVisOnly val="1"/>
    <c:dispBlanksAs val="gap"/>
    <c:showDLblsOverMax val="0"/>
  </c:chart>
  <c:txPr>
    <a:bodyPr/>
    <a:lstStyle/>
    <a:p>
      <a:pPr>
        <a:defRPr sz="2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percentStacked"/>
        <c:varyColors val="0"/>
        <c:ser>
          <c:idx val="0"/>
          <c:order val="0"/>
          <c:tx>
            <c:strRef>
              <c:f>Sheet1!$B$1</c:f>
              <c:strCache>
                <c:ptCount val="1"/>
                <c:pt idx="0">
                  <c:v>LNG-IUS</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Overall Cohort</c:v>
                </c:pt>
                <c:pt idx="1">
                  <c:v>Adolescents</c:v>
                </c:pt>
              </c:strCache>
            </c:strRef>
          </c:cat>
          <c:val>
            <c:numRef>
              <c:f>Sheet1!$B$2:$B$3</c:f>
              <c:numCache>
                <c:formatCode>0%</c:formatCode>
                <c:ptCount val="2"/>
                <c:pt idx="0">
                  <c:v>0.46</c:v>
                </c:pt>
                <c:pt idx="1">
                  <c:v>0.32</c:v>
                </c:pt>
              </c:numCache>
            </c:numRef>
          </c:val>
          <c:extLst>
            <c:ext xmlns:c16="http://schemas.microsoft.com/office/drawing/2014/chart" uri="{C3380CC4-5D6E-409C-BE32-E72D297353CC}">
              <c16:uniqueId val="{00000000-8EA4-42D2-9C06-0F702B6A5D06}"/>
            </c:ext>
          </c:extLst>
        </c:ser>
        <c:ser>
          <c:idx val="1"/>
          <c:order val="1"/>
          <c:tx>
            <c:strRef>
              <c:f>Sheet1!$C$1</c:f>
              <c:strCache>
                <c:ptCount val="1"/>
                <c:pt idx="0">
                  <c:v>Cu IUC</c:v>
                </c:pt>
              </c:strCache>
            </c:strRef>
          </c:tx>
          <c:spPr>
            <a:solidFill>
              <a:schemeClr val="accent6">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Overall Cohort</c:v>
                </c:pt>
                <c:pt idx="1">
                  <c:v>Adolescents</c:v>
                </c:pt>
              </c:strCache>
            </c:strRef>
          </c:cat>
          <c:val>
            <c:numRef>
              <c:f>Sheet1!$C$2:$C$3</c:f>
              <c:numCache>
                <c:formatCode>0%</c:formatCode>
                <c:ptCount val="2"/>
                <c:pt idx="0">
                  <c:v>0.12</c:v>
                </c:pt>
                <c:pt idx="1">
                  <c:v>0.05</c:v>
                </c:pt>
              </c:numCache>
            </c:numRef>
          </c:val>
          <c:extLst>
            <c:ext xmlns:c16="http://schemas.microsoft.com/office/drawing/2014/chart" uri="{C3380CC4-5D6E-409C-BE32-E72D297353CC}">
              <c16:uniqueId val="{00000001-8EA4-42D2-9C06-0F702B6A5D06}"/>
            </c:ext>
          </c:extLst>
        </c:ser>
        <c:ser>
          <c:idx val="2"/>
          <c:order val="2"/>
          <c:tx>
            <c:strRef>
              <c:f>Sheet1!$D$1</c:f>
              <c:strCache>
                <c:ptCount val="1"/>
                <c:pt idx="0">
                  <c:v>Implant</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Overall Cohort</c:v>
                </c:pt>
                <c:pt idx="1">
                  <c:v>Adolescents</c:v>
                </c:pt>
              </c:strCache>
            </c:strRef>
          </c:cat>
          <c:val>
            <c:numRef>
              <c:f>Sheet1!$D$2:$D$3</c:f>
              <c:numCache>
                <c:formatCode>0%</c:formatCode>
                <c:ptCount val="2"/>
                <c:pt idx="0">
                  <c:v>0.17</c:v>
                </c:pt>
                <c:pt idx="1">
                  <c:v>0.34</c:v>
                </c:pt>
              </c:numCache>
            </c:numRef>
          </c:val>
          <c:extLst>
            <c:ext xmlns:c16="http://schemas.microsoft.com/office/drawing/2014/chart" uri="{C3380CC4-5D6E-409C-BE32-E72D297353CC}">
              <c16:uniqueId val="{00000002-8EA4-42D2-9C06-0F702B6A5D06}"/>
            </c:ext>
          </c:extLst>
        </c:ser>
        <c:dLbls>
          <c:showLegendKey val="0"/>
          <c:showVal val="0"/>
          <c:showCatName val="0"/>
          <c:showSerName val="0"/>
          <c:showPercent val="0"/>
          <c:showBubbleSize val="0"/>
        </c:dLbls>
        <c:gapWidth val="150"/>
        <c:overlap val="100"/>
        <c:axId val="43320064"/>
        <c:axId val="43321600"/>
      </c:barChart>
      <c:catAx>
        <c:axId val="43320064"/>
        <c:scaling>
          <c:orientation val="minMax"/>
        </c:scaling>
        <c:delete val="0"/>
        <c:axPos val="b"/>
        <c:numFmt formatCode="General" sourceLinked="0"/>
        <c:majorTickMark val="out"/>
        <c:minorTickMark val="none"/>
        <c:tickLblPos val="nextTo"/>
        <c:spPr>
          <a:ln>
            <a:noFill/>
          </a:ln>
        </c:spPr>
        <c:txPr>
          <a:bodyPr/>
          <a:lstStyle/>
          <a:p>
            <a:pPr>
              <a:defRPr sz="2400">
                <a:solidFill>
                  <a:schemeClr val="tx2"/>
                </a:solidFill>
              </a:defRPr>
            </a:pPr>
            <a:endParaRPr lang="en-US"/>
          </a:p>
        </c:txPr>
        <c:crossAx val="43321600"/>
        <c:crosses val="autoZero"/>
        <c:auto val="1"/>
        <c:lblAlgn val="ctr"/>
        <c:lblOffset val="100"/>
        <c:noMultiLvlLbl val="0"/>
      </c:catAx>
      <c:valAx>
        <c:axId val="43321600"/>
        <c:scaling>
          <c:orientation val="minMax"/>
        </c:scaling>
        <c:delete val="1"/>
        <c:axPos val="l"/>
        <c:numFmt formatCode="0%" sourceLinked="1"/>
        <c:majorTickMark val="out"/>
        <c:minorTickMark val="none"/>
        <c:tickLblPos val="nextTo"/>
        <c:crossAx val="43320064"/>
        <c:crosses val="autoZero"/>
        <c:crossBetween val="between"/>
      </c:valAx>
    </c:plotArea>
    <c:legend>
      <c:legendPos val="r"/>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IUD</c:v>
                </c:pt>
              </c:strCache>
            </c:strRef>
          </c:tx>
          <c:spPr>
            <a:solidFill>
              <a:schemeClr val="accent1">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14-17 years</c:v>
                </c:pt>
                <c:pt idx="1">
                  <c:v>18-19 years</c:v>
                </c:pt>
              </c:strCache>
            </c:strRef>
          </c:cat>
          <c:val>
            <c:numRef>
              <c:f>Sheet1!$B$2:$B$3</c:f>
              <c:numCache>
                <c:formatCode>0%</c:formatCode>
                <c:ptCount val="2"/>
                <c:pt idx="0">
                  <c:v>0.27</c:v>
                </c:pt>
                <c:pt idx="1">
                  <c:v>0.42</c:v>
                </c:pt>
              </c:numCache>
            </c:numRef>
          </c:val>
          <c:extLst>
            <c:ext xmlns:c16="http://schemas.microsoft.com/office/drawing/2014/chart" uri="{C3380CC4-5D6E-409C-BE32-E72D297353CC}">
              <c16:uniqueId val="{00000000-1112-4EDB-87C5-DC8A609CADED}"/>
            </c:ext>
          </c:extLst>
        </c:ser>
        <c:ser>
          <c:idx val="1"/>
          <c:order val="1"/>
          <c:tx>
            <c:strRef>
              <c:f>Sheet1!$C$1</c:f>
              <c:strCache>
                <c:ptCount val="1"/>
                <c:pt idx="0">
                  <c:v>Implant</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14-17 years</c:v>
                </c:pt>
                <c:pt idx="1">
                  <c:v>18-19 years</c:v>
                </c:pt>
              </c:strCache>
            </c:strRef>
          </c:cat>
          <c:val>
            <c:numRef>
              <c:f>Sheet1!$C$2:$C$3</c:f>
              <c:numCache>
                <c:formatCode>0%</c:formatCode>
                <c:ptCount val="2"/>
                <c:pt idx="0">
                  <c:v>0.5</c:v>
                </c:pt>
                <c:pt idx="1">
                  <c:v>0.26</c:v>
                </c:pt>
              </c:numCache>
            </c:numRef>
          </c:val>
          <c:extLst>
            <c:ext xmlns:c16="http://schemas.microsoft.com/office/drawing/2014/chart" uri="{C3380CC4-5D6E-409C-BE32-E72D297353CC}">
              <c16:uniqueId val="{00000001-1112-4EDB-87C5-DC8A609CADED}"/>
            </c:ext>
          </c:extLst>
        </c:ser>
        <c:dLbls>
          <c:showLegendKey val="0"/>
          <c:showVal val="0"/>
          <c:showCatName val="0"/>
          <c:showSerName val="0"/>
          <c:showPercent val="0"/>
          <c:showBubbleSize val="0"/>
        </c:dLbls>
        <c:gapWidth val="150"/>
        <c:overlap val="100"/>
        <c:axId val="43426560"/>
        <c:axId val="43428096"/>
      </c:barChart>
      <c:catAx>
        <c:axId val="43426560"/>
        <c:scaling>
          <c:orientation val="minMax"/>
        </c:scaling>
        <c:delete val="0"/>
        <c:axPos val="b"/>
        <c:numFmt formatCode="General" sourceLinked="0"/>
        <c:majorTickMark val="out"/>
        <c:minorTickMark val="none"/>
        <c:tickLblPos val="nextTo"/>
        <c:spPr>
          <a:ln>
            <a:noFill/>
          </a:ln>
        </c:spPr>
        <c:txPr>
          <a:bodyPr/>
          <a:lstStyle/>
          <a:p>
            <a:pPr>
              <a:defRPr sz="2000">
                <a:solidFill>
                  <a:schemeClr val="tx2"/>
                </a:solidFill>
              </a:defRPr>
            </a:pPr>
            <a:endParaRPr lang="en-US"/>
          </a:p>
        </c:txPr>
        <c:crossAx val="43428096"/>
        <c:crosses val="autoZero"/>
        <c:auto val="1"/>
        <c:lblAlgn val="ctr"/>
        <c:lblOffset val="100"/>
        <c:noMultiLvlLbl val="0"/>
      </c:catAx>
      <c:valAx>
        <c:axId val="43428096"/>
        <c:scaling>
          <c:orientation val="minMax"/>
          <c:max val="1"/>
        </c:scaling>
        <c:delete val="1"/>
        <c:axPos val="l"/>
        <c:numFmt formatCode="0%" sourceLinked="1"/>
        <c:majorTickMark val="out"/>
        <c:minorTickMark val="none"/>
        <c:tickLblPos val="nextTo"/>
        <c:crossAx val="43426560"/>
        <c:crosses val="autoZero"/>
        <c:crossBetween val="between"/>
        <c:majorUnit val="0.2"/>
      </c:valAx>
    </c:plotArea>
    <c:legend>
      <c:legendPos val="r"/>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Continuation Rate</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7BF4-40D0-94FE-CAE2B85ECF5A}"/>
              </c:ext>
            </c:extLst>
          </c:dPt>
          <c:dPt>
            <c:idx val="1"/>
            <c:invertIfNegative val="0"/>
            <c:bubble3D val="0"/>
            <c:spPr>
              <a:solidFill>
                <a:schemeClr val="accent3"/>
              </a:solidFill>
            </c:spPr>
            <c:extLst>
              <c:ext xmlns:c16="http://schemas.microsoft.com/office/drawing/2014/chart" uri="{C3380CC4-5D6E-409C-BE32-E72D297353CC}">
                <c16:uniqueId val="{00000003-7BF4-40D0-94FE-CAE2B85ECF5A}"/>
              </c:ext>
            </c:extLst>
          </c:dPt>
          <c:dPt>
            <c:idx val="2"/>
            <c:invertIfNegative val="0"/>
            <c:bubble3D val="0"/>
            <c:spPr>
              <a:solidFill>
                <a:schemeClr val="accent3"/>
              </a:solidFill>
            </c:spPr>
            <c:extLst>
              <c:ext xmlns:c16="http://schemas.microsoft.com/office/drawing/2014/chart" uri="{C3380CC4-5D6E-409C-BE32-E72D297353CC}">
                <c16:uniqueId val="{00000005-7BF4-40D0-94FE-CAE2B85ECF5A}"/>
              </c:ext>
            </c:extLst>
          </c:dPt>
          <c:dPt>
            <c:idx val="3"/>
            <c:invertIfNegative val="0"/>
            <c:bubble3D val="0"/>
            <c:spPr>
              <a:solidFill>
                <a:schemeClr val="accent3"/>
              </a:solidFill>
            </c:spPr>
            <c:extLst>
              <c:ext xmlns:c16="http://schemas.microsoft.com/office/drawing/2014/chart" uri="{C3380CC4-5D6E-409C-BE32-E72D297353CC}">
                <c16:uniqueId val="{00000007-7BF4-40D0-94FE-CAE2B85ECF5A}"/>
              </c:ext>
            </c:extLst>
          </c:dPt>
          <c:dPt>
            <c:idx val="4"/>
            <c:invertIfNegative val="0"/>
            <c:bubble3D val="0"/>
            <c:spPr>
              <a:solidFill>
                <a:schemeClr val="accent3"/>
              </a:solidFill>
            </c:spPr>
            <c:extLst>
              <c:ext xmlns:c16="http://schemas.microsoft.com/office/drawing/2014/chart" uri="{C3380CC4-5D6E-409C-BE32-E72D297353CC}">
                <c16:uniqueId val="{00000009-7BF4-40D0-94FE-CAE2B85ECF5A}"/>
              </c:ext>
            </c:extLst>
          </c:dPt>
          <c:dPt>
            <c:idx val="5"/>
            <c:invertIfNegative val="0"/>
            <c:bubble3D val="0"/>
            <c:spPr>
              <a:solidFill>
                <a:schemeClr val="accent6"/>
              </a:solidFill>
            </c:spPr>
            <c:extLst>
              <c:ext xmlns:c16="http://schemas.microsoft.com/office/drawing/2014/chart" uri="{C3380CC4-5D6E-409C-BE32-E72D297353CC}">
                <c16:uniqueId val="{0000000B-7BF4-40D0-94FE-CAE2B85ECF5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Non-LARC</c:v>
                </c:pt>
                <c:pt idx="1">
                  <c:v>Patch</c:v>
                </c:pt>
                <c:pt idx="2">
                  <c:v>Ring</c:v>
                </c:pt>
                <c:pt idx="3">
                  <c:v>OCPs</c:v>
                </c:pt>
                <c:pt idx="4">
                  <c:v>DMPA</c:v>
                </c:pt>
                <c:pt idx="5">
                  <c:v>Any LARC</c:v>
                </c:pt>
                <c:pt idx="6">
                  <c:v>Implant</c:v>
                </c:pt>
                <c:pt idx="7">
                  <c:v>Copper IUD</c:v>
                </c:pt>
                <c:pt idx="8">
                  <c:v>LNG-IUS</c:v>
                </c:pt>
              </c:strCache>
            </c:strRef>
          </c:cat>
          <c:val>
            <c:numRef>
              <c:f>Sheet1!$B$2:$B$10</c:f>
              <c:numCache>
                <c:formatCode>0%</c:formatCode>
                <c:ptCount val="9"/>
                <c:pt idx="0">
                  <c:v>0.55000000000000004</c:v>
                </c:pt>
                <c:pt idx="1">
                  <c:v>0.5</c:v>
                </c:pt>
                <c:pt idx="2">
                  <c:v>0.54</c:v>
                </c:pt>
                <c:pt idx="3">
                  <c:v>0.55000000000000004</c:v>
                </c:pt>
                <c:pt idx="4">
                  <c:v>0.56200000000000006</c:v>
                </c:pt>
                <c:pt idx="5">
                  <c:v>0.86199999999999999</c:v>
                </c:pt>
                <c:pt idx="6">
                  <c:v>0.83299999999999996</c:v>
                </c:pt>
                <c:pt idx="7">
                  <c:v>0.84099999999999997</c:v>
                </c:pt>
                <c:pt idx="8">
                  <c:v>0.88</c:v>
                </c:pt>
              </c:numCache>
            </c:numRef>
          </c:val>
          <c:extLst>
            <c:ext xmlns:c16="http://schemas.microsoft.com/office/drawing/2014/chart" uri="{C3380CC4-5D6E-409C-BE32-E72D297353CC}">
              <c16:uniqueId val="{0000000C-7BF4-40D0-94FE-CAE2B85ECF5A}"/>
            </c:ext>
          </c:extLst>
        </c:ser>
        <c:dLbls>
          <c:showLegendKey val="0"/>
          <c:showVal val="0"/>
          <c:showCatName val="0"/>
          <c:showSerName val="0"/>
          <c:showPercent val="0"/>
          <c:showBubbleSize val="0"/>
        </c:dLbls>
        <c:gapWidth val="50"/>
        <c:axId val="78432512"/>
        <c:axId val="78438400"/>
      </c:barChart>
      <c:catAx>
        <c:axId val="78432512"/>
        <c:scaling>
          <c:orientation val="minMax"/>
        </c:scaling>
        <c:delete val="0"/>
        <c:axPos val="l"/>
        <c:numFmt formatCode="General" sourceLinked="0"/>
        <c:majorTickMark val="out"/>
        <c:minorTickMark val="none"/>
        <c:tickLblPos val="nextTo"/>
        <c:spPr>
          <a:ln>
            <a:noFill/>
          </a:ln>
        </c:spPr>
        <c:crossAx val="78438400"/>
        <c:crosses val="autoZero"/>
        <c:auto val="1"/>
        <c:lblAlgn val="ctr"/>
        <c:lblOffset val="100"/>
        <c:noMultiLvlLbl val="0"/>
      </c:catAx>
      <c:valAx>
        <c:axId val="78438400"/>
        <c:scaling>
          <c:orientation val="minMax"/>
        </c:scaling>
        <c:delete val="1"/>
        <c:axPos val="b"/>
        <c:numFmt formatCode="0%" sourceLinked="1"/>
        <c:majorTickMark val="out"/>
        <c:minorTickMark val="none"/>
        <c:tickLblPos val="nextTo"/>
        <c:crossAx val="78432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Continuation Rate</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5D5C-4457-B7AC-941C7BEAC4B8}"/>
              </c:ext>
            </c:extLst>
          </c:dPt>
          <c:dPt>
            <c:idx val="1"/>
            <c:invertIfNegative val="0"/>
            <c:bubble3D val="0"/>
            <c:spPr>
              <a:solidFill>
                <a:schemeClr val="accent3"/>
              </a:solidFill>
            </c:spPr>
            <c:extLst>
              <c:ext xmlns:c16="http://schemas.microsoft.com/office/drawing/2014/chart" uri="{C3380CC4-5D6E-409C-BE32-E72D297353CC}">
                <c16:uniqueId val="{00000003-5D5C-4457-B7AC-941C7BEAC4B8}"/>
              </c:ext>
            </c:extLst>
          </c:dPt>
          <c:dPt>
            <c:idx val="2"/>
            <c:invertIfNegative val="0"/>
            <c:bubble3D val="0"/>
            <c:spPr>
              <a:solidFill>
                <a:schemeClr val="accent3"/>
              </a:solidFill>
            </c:spPr>
            <c:extLst>
              <c:ext xmlns:c16="http://schemas.microsoft.com/office/drawing/2014/chart" uri="{C3380CC4-5D6E-409C-BE32-E72D297353CC}">
                <c16:uniqueId val="{00000005-5D5C-4457-B7AC-941C7BEAC4B8}"/>
              </c:ext>
            </c:extLst>
          </c:dPt>
          <c:dPt>
            <c:idx val="3"/>
            <c:invertIfNegative val="0"/>
            <c:bubble3D val="0"/>
            <c:spPr>
              <a:solidFill>
                <a:schemeClr val="accent3"/>
              </a:solidFill>
            </c:spPr>
            <c:extLst>
              <c:ext xmlns:c16="http://schemas.microsoft.com/office/drawing/2014/chart" uri="{C3380CC4-5D6E-409C-BE32-E72D297353CC}">
                <c16:uniqueId val="{00000007-5D5C-4457-B7AC-941C7BEAC4B8}"/>
              </c:ext>
            </c:extLst>
          </c:dPt>
          <c:dPt>
            <c:idx val="4"/>
            <c:invertIfNegative val="0"/>
            <c:bubble3D val="0"/>
            <c:spPr>
              <a:solidFill>
                <a:schemeClr val="accent3"/>
              </a:solidFill>
            </c:spPr>
            <c:extLst>
              <c:ext xmlns:c16="http://schemas.microsoft.com/office/drawing/2014/chart" uri="{C3380CC4-5D6E-409C-BE32-E72D297353CC}">
                <c16:uniqueId val="{00000009-5D5C-4457-B7AC-941C7BEAC4B8}"/>
              </c:ext>
            </c:extLst>
          </c:dPt>
          <c:dPt>
            <c:idx val="5"/>
            <c:invertIfNegative val="0"/>
            <c:bubble3D val="0"/>
            <c:spPr>
              <a:solidFill>
                <a:schemeClr val="accent6"/>
              </a:solidFill>
            </c:spPr>
            <c:extLst>
              <c:ext xmlns:c16="http://schemas.microsoft.com/office/drawing/2014/chart" uri="{C3380CC4-5D6E-409C-BE32-E72D297353CC}">
                <c16:uniqueId val="{0000000B-5D5C-4457-B7AC-941C7BEAC4B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Non-LARC</c:v>
                </c:pt>
                <c:pt idx="1">
                  <c:v>Patch</c:v>
                </c:pt>
                <c:pt idx="2">
                  <c:v>Ring</c:v>
                </c:pt>
                <c:pt idx="3">
                  <c:v>OCPs</c:v>
                </c:pt>
                <c:pt idx="4">
                  <c:v>DMPA</c:v>
                </c:pt>
                <c:pt idx="5">
                  <c:v>Any LARC</c:v>
                </c:pt>
                <c:pt idx="6">
                  <c:v>Implant</c:v>
                </c:pt>
                <c:pt idx="7">
                  <c:v>Copper IUD</c:v>
                </c:pt>
                <c:pt idx="8">
                  <c:v>LNG-IUS</c:v>
                </c:pt>
              </c:strCache>
            </c:strRef>
          </c:cat>
          <c:val>
            <c:numRef>
              <c:f>Sheet1!$B$2:$B$10</c:f>
              <c:numCache>
                <c:formatCode>0%</c:formatCode>
                <c:ptCount val="9"/>
                <c:pt idx="0">
                  <c:v>0.31</c:v>
                </c:pt>
                <c:pt idx="1">
                  <c:v>0.28000000000000003</c:v>
                </c:pt>
                <c:pt idx="2">
                  <c:v>0.3</c:v>
                </c:pt>
                <c:pt idx="3">
                  <c:v>0.32</c:v>
                </c:pt>
                <c:pt idx="4">
                  <c:v>0.33</c:v>
                </c:pt>
                <c:pt idx="5">
                  <c:v>0.67</c:v>
                </c:pt>
                <c:pt idx="6">
                  <c:v>0.56000000000000005</c:v>
                </c:pt>
                <c:pt idx="7">
                  <c:v>0.7</c:v>
                </c:pt>
                <c:pt idx="8">
                  <c:v>0.7</c:v>
                </c:pt>
              </c:numCache>
            </c:numRef>
          </c:val>
          <c:extLst>
            <c:ext xmlns:c16="http://schemas.microsoft.com/office/drawing/2014/chart" uri="{C3380CC4-5D6E-409C-BE32-E72D297353CC}">
              <c16:uniqueId val="{0000000C-5D5C-4457-B7AC-941C7BEAC4B8}"/>
            </c:ext>
          </c:extLst>
        </c:ser>
        <c:dLbls>
          <c:showLegendKey val="0"/>
          <c:showVal val="0"/>
          <c:showCatName val="0"/>
          <c:showSerName val="0"/>
          <c:showPercent val="0"/>
          <c:showBubbleSize val="0"/>
        </c:dLbls>
        <c:gapWidth val="50"/>
        <c:axId val="80082816"/>
        <c:axId val="80084352"/>
      </c:barChart>
      <c:catAx>
        <c:axId val="80082816"/>
        <c:scaling>
          <c:orientation val="minMax"/>
        </c:scaling>
        <c:delete val="0"/>
        <c:axPos val="l"/>
        <c:numFmt formatCode="General" sourceLinked="0"/>
        <c:majorTickMark val="out"/>
        <c:minorTickMark val="none"/>
        <c:tickLblPos val="nextTo"/>
        <c:spPr>
          <a:ln>
            <a:noFill/>
          </a:ln>
        </c:spPr>
        <c:crossAx val="80084352"/>
        <c:crosses val="autoZero"/>
        <c:auto val="1"/>
        <c:lblAlgn val="ctr"/>
        <c:lblOffset val="100"/>
        <c:noMultiLvlLbl val="0"/>
      </c:catAx>
      <c:valAx>
        <c:axId val="80084352"/>
        <c:scaling>
          <c:orientation val="minMax"/>
        </c:scaling>
        <c:delete val="1"/>
        <c:axPos val="b"/>
        <c:numFmt formatCode="0%" sourceLinked="1"/>
        <c:majorTickMark val="out"/>
        <c:minorTickMark val="none"/>
        <c:tickLblPos val="nextTo"/>
        <c:crossAx val="8008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Sheet1!$B$1</c:f>
              <c:strCache>
                <c:ptCount val="1"/>
                <c:pt idx="0">
                  <c:v>14-19y LARC</c:v>
                </c:pt>
              </c:strCache>
            </c:strRef>
          </c:tx>
          <c:spPr>
            <a:ln w="76200">
              <a:solidFill>
                <a:schemeClr val="accent6"/>
              </a:solidFill>
            </a:ln>
          </c:spPr>
          <c:marker>
            <c:symbol val="none"/>
          </c:marker>
          <c:cat>
            <c:strRef>
              <c:f>Sheet1!$A$2:$A$4</c:f>
              <c:strCache>
                <c:ptCount val="3"/>
                <c:pt idx="0">
                  <c:v>Year 1</c:v>
                </c:pt>
                <c:pt idx="1">
                  <c:v>Year 2</c:v>
                </c:pt>
                <c:pt idx="2">
                  <c:v>Year 3</c:v>
                </c:pt>
              </c:strCache>
            </c:strRef>
          </c:cat>
          <c:val>
            <c:numRef>
              <c:f>Sheet1!$B$2:$B$4</c:f>
              <c:numCache>
                <c:formatCode>0%</c:formatCode>
                <c:ptCount val="3"/>
                <c:pt idx="0">
                  <c:v>0.82</c:v>
                </c:pt>
                <c:pt idx="1">
                  <c:v>0.68</c:v>
                </c:pt>
                <c:pt idx="2">
                  <c:v>0.53</c:v>
                </c:pt>
              </c:numCache>
            </c:numRef>
          </c:val>
          <c:smooth val="0"/>
          <c:extLst>
            <c:ext xmlns:c16="http://schemas.microsoft.com/office/drawing/2014/chart" uri="{C3380CC4-5D6E-409C-BE32-E72D297353CC}">
              <c16:uniqueId val="{00000000-4E06-42EA-B843-964F0853938D}"/>
            </c:ext>
          </c:extLst>
        </c:ser>
        <c:ser>
          <c:idx val="1"/>
          <c:order val="1"/>
          <c:tx>
            <c:strRef>
              <c:f>Sheet1!$C$1</c:f>
              <c:strCache>
                <c:ptCount val="1"/>
                <c:pt idx="0">
                  <c:v>14-19y Non-LARC</c:v>
                </c:pt>
              </c:strCache>
            </c:strRef>
          </c:tx>
          <c:spPr>
            <a:ln w="76200">
              <a:solidFill>
                <a:schemeClr val="accent3">
                  <a:lumMod val="75000"/>
                </a:schemeClr>
              </a:solidFill>
            </a:ln>
          </c:spPr>
          <c:marker>
            <c:symbol val="none"/>
          </c:marker>
          <c:cat>
            <c:strRef>
              <c:f>Sheet1!$A$2:$A$4</c:f>
              <c:strCache>
                <c:ptCount val="3"/>
                <c:pt idx="0">
                  <c:v>Year 1</c:v>
                </c:pt>
                <c:pt idx="1">
                  <c:v>Year 2</c:v>
                </c:pt>
                <c:pt idx="2">
                  <c:v>Year 3</c:v>
                </c:pt>
              </c:strCache>
            </c:strRef>
          </c:cat>
          <c:val>
            <c:numRef>
              <c:f>Sheet1!$C$2:$C$4</c:f>
              <c:numCache>
                <c:formatCode>0%</c:formatCode>
                <c:ptCount val="3"/>
                <c:pt idx="0">
                  <c:v>0.49</c:v>
                </c:pt>
                <c:pt idx="1">
                  <c:v>0.35</c:v>
                </c:pt>
                <c:pt idx="2">
                  <c:v>0.23</c:v>
                </c:pt>
              </c:numCache>
            </c:numRef>
          </c:val>
          <c:smooth val="0"/>
          <c:extLst>
            <c:ext xmlns:c16="http://schemas.microsoft.com/office/drawing/2014/chart" uri="{C3380CC4-5D6E-409C-BE32-E72D297353CC}">
              <c16:uniqueId val="{00000001-4E06-42EA-B843-964F0853938D}"/>
            </c:ext>
          </c:extLst>
        </c:ser>
        <c:ser>
          <c:idx val="2"/>
          <c:order val="2"/>
          <c:tx>
            <c:strRef>
              <c:f>Sheet1!$D$1</c:f>
              <c:strCache>
                <c:ptCount val="1"/>
                <c:pt idx="0">
                  <c:v>20-45y LARC</c:v>
                </c:pt>
              </c:strCache>
            </c:strRef>
          </c:tx>
          <c:spPr>
            <a:ln w="76200">
              <a:solidFill>
                <a:schemeClr val="accent1"/>
              </a:solidFill>
            </a:ln>
          </c:spPr>
          <c:marker>
            <c:symbol val="none"/>
          </c:marker>
          <c:cat>
            <c:strRef>
              <c:f>Sheet1!$A$2:$A$4</c:f>
              <c:strCache>
                <c:ptCount val="3"/>
                <c:pt idx="0">
                  <c:v>Year 1</c:v>
                </c:pt>
                <c:pt idx="1">
                  <c:v>Year 2</c:v>
                </c:pt>
                <c:pt idx="2">
                  <c:v>Year 3</c:v>
                </c:pt>
              </c:strCache>
            </c:strRef>
          </c:cat>
          <c:val>
            <c:numRef>
              <c:f>Sheet1!$D$2:$D$4</c:f>
              <c:numCache>
                <c:formatCode>0%</c:formatCode>
                <c:ptCount val="3"/>
                <c:pt idx="0">
                  <c:v>0.86</c:v>
                </c:pt>
                <c:pt idx="1">
                  <c:v>0.76</c:v>
                </c:pt>
                <c:pt idx="2">
                  <c:v>0.69</c:v>
                </c:pt>
              </c:numCache>
            </c:numRef>
          </c:val>
          <c:smooth val="0"/>
          <c:extLst>
            <c:ext xmlns:c16="http://schemas.microsoft.com/office/drawing/2014/chart" uri="{C3380CC4-5D6E-409C-BE32-E72D297353CC}">
              <c16:uniqueId val="{00000002-4E06-42EA-B843-964F0853938D}"/>
            </c:ext>
          </c:extLst>
        </c:ser>
        <c:ser>
          <c:idx val="3"/>
          <c:order val="3"/>
          <c:tx>
            <c:strRef>
              <c:f>Sheet1!$E$1</c:f>
              <c:strCache>
                <c:ptCount val="1"/>
                <c:pt idx="0">
                  <c:v>20-45y Non-LARC</c:v>
                </c:pt>
              </c:strCache>
            </c:strRef>
          </c:tx>
          <c:spPr>
            <a:ln w="76200">
              <a:solidFill>
                <a:schemeClr val="accent3"/>
              </a:solidFill>
            </a:ln>
          </c:spPr>
          <c:marker>
            <c:symbol val="none"/>
          </c:marker>
          <c:cat>
            <c:strRef>
              <c:f>Sheet1!$A$2:$A$4</c:f>
              <c:strCache>
                <c:ptCount val="3"/>
                <c:pt idx="0">
                  <c:v>Year 1</c:v>
                </c:pt>
                <c:pt idx="1">
                  <c:v>Year 2</c:v>
                </c:pt>
                <c:pt idx="2">
                  <c:v>Year 3</c:v>
                </c:pt>
              </c:strCache>
            </c:strRef>
          </c:cat>
          <c:val>
            <c:numRef>
              <c:f>Sheet1!$E$2:$E$4</c:f>
              <c:numCache>
                <c:formatCode>0%</c:formatCode>
                <c:ptCount val="3"/>
                <c:pt idx="0">
                  <c:v>0.59</c:v>
                </c:pt>
                <c:pt idx="1">
                  <c:v>0.41</c:v>
                </c:pt>
                <c:pt idx="2">
                  <c:v>0.33</c:v>
                </c:pt>
              </c:numCache>
            </c:numRef>
          </c:val>
          <c:smooth val="0"/>
          <c:extLst>
            <c:ext xmlns:c16="http://schemas.microsoft.com/office/drawing/2014/chart" uri="{C3380CC4-5D6E-409C-BE32-E72D297353CC}">
              <c16:uniqueId val="{00000003-4E06-42EA-B843-964F0853938D}"/>
            </c:ext>
          </c:extLst>
        </c:ser>
        <c:dLbls>
          <c:showLegendKey val="0"/>
          <c:showVal val="0"/>
          <c:showCatName val="0"/>
          <c:showSerName val="0"/>
          <c:showPercent val="0"/>
          <c:showBubbleSize val="0"/>
        </c:dLbls>
        <c:smooth val="0"/>
        <c:axId val="80171008"/>
        <c:axId val="80172544"/>
      </c:lineChart>
      <c:catAx>
        <c:axId val="80171008"/>
        <c:scaling>
          <c:orientation val="minMax"/>
        </c:scaling>
        <c:delete val="0"/>
        <c:axPos val="b"/>
        <c:numFmt formatCode="General" sourceLinked="0"/>
        <c:majorTickMark val="out"/>
        <c:minorTickMark val="none"/>
        <c:tickLblPos val="nextTo"/>
        <c:spPr>
          <a:ln>
            <a:noFill/>
          </a:ln>
        </c:spPr>
        <c:txPr>
          <a:bodyPr/>
          <a:lstStyle/>
          <a:p>
            <a:pPr>
              <a:defRPr>
                <a:solidFill>
                  <a:schemeClr val="bg1">
                    <a:lumMod val="50000"/>
                  </a:schemeClr>
                </a:solidFill>
              </a:defRPr>
            </a:pPr>
            <a:endParaRPr lang="en-US"/>
          </a:p>
        </c:txPr>
        <c:crossAx val="80172544"/>
        <c:crosses val="autoZero"/>
        <c:auto val="1"/>
        <c:lblAlgn val="ctr"/>
        <c:lblOffset val="100"/>
        <c:noMultiLvlLbl val="0"/>
      </c:catAx>
      <c:valAx>
        <c:axId val="80172544"/>
        <c:scaling>
          <c:orientation val="minMax"/>
          <c:max val="1"/>
        </c:scaling>
        <c:delete val="0"/>
        <c:axPos val="l"/>
        <c:majorGridlines>
          <c:spPr>
            <a:ln>
              <a:solidFill>
                <a:schemeClr val="bg1">
                  <a:lumMod val="95000"/>
                </a:schemeClr>
              </a:solidFill>
            </a:ln>
          </c:spPr>
        </c:majorGridlines>
        <c:numFmt formatCode="0%" sourceLinked="1"/>
        <c:majorTickMark val="out"/>
        <c:minorTickMark val="none"/>
        <c:tickLblPos val="nextTo"/>
        <c:spPr>
          <a:ln>
            <a:noFill/>
          </a:ln>
        </c:spPr>
        <c:txPr>
          <a:bodyPr/>
          <a:lstStyle/>
          <a:p>
            <a:pPr>
              <a:defRPr>
                <a:solidFill>
                  <a:schemeClr val="bg1">
                    <a:lumMod val="50000"/>
                  </a:schemeClr>
                </a:solidFill>
              </a:defRPr>
            </a:pPr>
            <a:endParaRPr lang="en-US"/>
          </a:p>
        </c:txPr>
        <c:crossAx val="8017100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Continuation Rate</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217A-492A-BC62-DD5CCD1F5D1F}"/>
              </c:ext>
            </c:extLst>
          </c:dPt>
          <c:dPt>
            <c:idx val="1"/>
            <c:invertIfNegative val="0"/>
            <c:bubble3D val="0"/>
            <c:spPr>
              <a:solidFill>
                <a:schemeClr val="accent3"/>
              </a:solidFill>
            </c:spPr>
            <c:extLst>
              <c:ext xmlns:c16="http://schemas.microsoft.com/office/drawing/2014/chart" uri="{C3380CC4-5D6E-409C-BE32-E72D297353CC}">
                <c16:uniqueId val="{00000003-217A-492A-BC62-DD5CCD1F5D1F}"/>
              </c:ext>
            </c:extLst>
          </c:dPt>
          <c:dPt>
            <c:idx val="2"/>
            <c:invertIfNegative val="0"/>
            <c:bubble3D val="0"/>
            <c:spPr>
              <a:solidFill>
                <a:schemeClr val="accent3"/>
              </a:solidFill>
            </c:spPr>
            <c:extLst>
              <c:ext xmlns:c16="http://schemas.microsoft.com/office/drawing/2014/chart" uri="{C3380CC4-5D6E-409C-BE32-E72D297353CC}">
                <c16:uniqueId val="{00000005-217A-492A-BC62-DD5CCD1F5D1F}"/>
              </c:ext>
            </c:extLst>
          </c:dPt>
          <c:dPt>
            <c:idx val="3"/>
            <c:invertIfNegative val="0"/>
            <c:bubble3D val="0"/>
            <c:spPr>
              <a:solidFill>
                <a:schemeClr val="accent3"/>
              </a:solidFill>
            </c:spPr>
            <c:extLst>
              <c:ext xmlns:c16="http://schemas.microsoft.com/office/drawing/2014/chart" uri="{C3380CC4-5D6E-409C-BE32-E72D297353CC}">
                <c16:uniqueId val="{00000007-217A-492A-BC62-DD5CCD1F5D1F}"/>
              </c:ext>
            </c:extLst>
          </c:dPt>
          <c:dPt>
            <c:idx val="4"/>
            <c:invertIfNegative val="0"/>
            <c:bubble3D val="0"/>
            <c:spPr>
              <a:solidFill>
                <a:schemeClr val="accent3"/>
              </a:solidFill>
            </c:spPr>
            <c:extLst>
              <c:ext xmlns:c16="http://schemas.microsoft.com/office/drawing/2014/chart" uri="{C3380CC4-5D6E-409C-BE32-E72D297353CC}">
                <c16:uniqueId val="{00000009-217A-492A-BC62-DD5CCD1F5D1F}"/>
              </c:ext>
            </c:extLst>
          </c:dPt>
          <c:dPt>
            <c:idx val="5"/>
            <c:invertIfNegative val="0"/>
            <c:bubble3D val="0"/>
            <c:spPr>
              <a:solidFill>
                <a:schemeClr val="accent6"/>
              </a:solidFill>
            </c:spPr>
            <c:extLst>
              <c:ext xmlns:c16="http://schemas.microsoft.com/office/drawing/2014/chart" uri="{C3380CC4-5D6E-409C-BE32-E72D297353CC}">
                <c16:uniqueId val="{0000000B-217A-492A-BC62-DD5CCD1F5D1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Non-LARC</c:v>
                </c:pt>
                <c:pt idx="1">
                  <c:v>Patch</c:v>
                </c:pt>
                <c:pt idx="2">
                  <c:v>Ring</c:v>
                </c:pt>
                <c:pt idx="3">
                  <c:v>OCPs</c:v>
                </c:pt>
                <c:pt idx="4">
                  <c:v>DMPA</c:v>
                </c:pt>
                <c:pt idx="5">
                  <c:v>Any LARC</c:v>
                </c:pt>
                <c:pt idx="6">
                  <c:v>Implant</c:v>
                </c:pt>
                <c:pt idx="7">
                  <c:v>Copper IUD</c:v>
                </c:pt>
                <c:pt idx="8">
                  <c:v>LNG-IUS</c:v>
                </c:pt>
              </c:strCache>
            </c:strRef>
          </c:cat>
          <c:val>
            <c:numRef>
              <c:f>Sheet1!$B$2:$B$10</c:f>
              <c:numCache>
                <c:formatCode>0%</c:formatCode>
                <c:ptCount val="9"/>
                <c:pt idx="0">
                  <c:v>0.53</c:v>
                </c:pt>
                <c:pt idx="1">
                  <c:v>0.44</c:v>
                </c:pt>
                <c:pt idx="2">
                  <c:v>0.54</c:v>
                </c:pt>
                <c:pt idx="3">
                  <c:v>0.54</c:v>
                </c:pt>
                <c:pt idx="4">
                  <c:v>0.54</c:v>
                </c:pt>
                <c:pt idx="5">
                  <c:v>0.84</c:v>
                </c:pt>
                <c:pt idx="6">
                  <c:v>0.79</c:v>
                </c:pt>
                <c:pt idx="7">
                  <c:v>0.8</c:v>
                </c:pt>
                <c:pt idx="8">
                  <c:v>0.86</c:v>
                </c:pt>
              </c:numCache>
            </c:numRef>
          </c:val>
          <c:extLst>
            <c:ext xmlns:c16="http://schemas.microsoft.com/office/drawing/2014/chart" uri="{C3380CC4-5D6E-409C-BE32-E72D297353CC}">
              <c16:uniqueId val="{0000000C-217A-492A-BC62-DD5CCD1F5D1F}"/>
            </c:ext>
          </c:extLst>
        </c:ser>
        <c:dLbls>
          <c:showLegendKey val="0"/>
          <c:showVal val="0"/>
          <c:showCatName val="0"/>
          <c:showSerName val="0"/>
          <c:showPercent val="0"/>
          <c:showBubbleSize val="0"/>
        </c:dLbls>
        <c:gapWidth val="50"/>
        <c:axId val="81340672"/>
        <c:axId val="81346560"/>
      </c:barChart>
      <c:catAx>
        <c:axId val="81340672"/>
        <c:scaling>
          <c:orientation val="minMax"/>
        </c:scaling>
        <c:delete val="0"/>
        <c:axPos val="l"/>
        <c:numFmt formatCode="General" sourceLinked="0"/>
        <c:majorTickMark val="out"/>
        <c:minorTickMark val="none"/>
        <c:tickLblPos val="nextTo"/>
        <c:spPr>
          <a:ln>
            <a:noFill/>
          </a:ln>
        </c:spPr>
        <c:crossAx val="81346560"/>
        <c:crosses val="autoZero"/>
        <c:auto val="1"/>
        <c:lblAlgn val="ctr"/>
        <c:lblOffset val="100"/>
        <c:noMultiLvlLbl val="0"/>
      </c:catAx>
      <c:valAx>
        <c:axId val="81346560"/>
        <c:scaling>
          <c:orientation val="minMax"/>
        </c:scaling>
        <c:delete val="1"/>
        <c:axPos val="b"/>
        <c:numFmt formatCode="0%" sourceLinked="1"/>
        <c:majorTickMark val="out"/>
        <c:minorTickMark val="none"/>
        <c:tickLblPos val="nextTo"/>
        <c:crossAx val="81340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Sheet1!$A$2</c:f>
              <c:strCache>
                <c:ptCount val="1"/>
                <c:pt idx="0">
                  <c:v>14-19</c:v>
                </c:pt>
              </c:strCache>
            </c:strRef>
          </c:tx>
          <c:invertIfNegative val="0"/>
          <c:dPt>
            <c:idx val="2"/>
            <c:invertIfNegative val="0"/>
            <c:bubble3D val="0"/>
            <c:spPr>
              <a:solidFill>
                <a:schemeClr val="bg1">
                  <a:lumMod val="65000"/>
                </a:schemeClr>
              </a:solidFill>
            </c:spPr>
            <c:extLst>
              <c:ext xmlns:c16="http://schemas.microsoft.com/office/drawing/2014/chart" uri="{C3380CC4-5D6E-409C-BE32-E72D297353CC}">
                <c16:uniqueId val="{00000001-EA18-40A3-9D84-4586D56D6BCB}"/>
              </c:ext>
            </c:extLst>
          </c:dPt>
          <c:dPt>
            <c:idx val="3"/>
            <c:invertIfNegative val="0"/>
            <c:bubble3D val="0"/>
            <c:spPr>
              <a:solidFill>
                <a:schemeClr val="bg1">
                  <a:lumMod val="65000"/>
                </a:schemeClr>
              </a:solidFill>
            </c:spPr>
            <c:extLst>
              <c:ext xmlns:c16="http://schemas.microsoft.com/office/drawing/2014/chart" uri="{C3380CC4-5D6E-409C-BE32-E72D297353CC}">
                <c16:uniqueId val="{00000003-EA18-40A3-9D84-4586D56D6BCB}"/>
              </c:ext>
            </c:extLst>
          </c:dPt>
          <c:dPt>
            <c:idx val="4"/>
            <c:invertIfNegative val="0"/>
            <c:bubble3D val="0"/>
            <c:spPr>
              <a:solidFill>
                <a:schemeClr val="bg1">
                  <a:lumMod val="65000"/>
                </a:schemeClr>
              </a:solidFill>
              <a:ln>
                <a:solidFill>
                  <a:schemeClr val="bg1">
                    <a:lumMod val="65000"/>
                  </a:schemeClr>
                </a:solidFill>
              </a:ln>
            </c:spPr>
            <c:extLst>
              <c:ext xmlns:c16="http://schemas.microsoft.com/office/drawing/2014/chart" uri="{C3380CC4-5D6E-409C-BE32-E72D297353CC}">
                <c16:uniqueId val="{00000005-EA18-40A3-9D84-4586D56D6BCB}"/>
              </c:ext>
            </c:extLst>
          </c:dPt>
          <c:dLbls>
            <c:dLbl>
              <c:idx val="0"/>
              <c:spPr/>
              <c:txPr>
                <a:bodyPr/>
                <a:lstStyle/>
                <a:p>
                  <a:pPr>
                    <a:defRPr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8-40A3-9D84-4586D56D6BCB}"/>
                </c:ext>
              </c:extLst>
            </c:dLbl>
            <c:dLbl>
              <c:idx val="1"/>
              <c:spPr/>
              <c:txPr>
                <a:bodyPr/>
                <a:lstStyle/>
                <a:p>
                  <a:pPr>
                    <a:defRPr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18-40A3-9D84-4586D56D6BC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18-40A3-9D84-4586D56D6BC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18-40A3-9D84-4586D56D6BC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8-40A3-9D84-4586D56D6BCB}"/>
                </c:ext>
              </c:extLst>
            </c:dLbl>
            <c:spPr>
              <a:noFill/>
              <a:ln>
                <a:noFill/>
              </a:ln>
              <a:effectLst/>
            </c:spPr>
            <c:txPr>
              <a:bodyPr/>
              <a:lstStyle/>
              <a:p>
                <a:pPr>
                  <a:defRPr>
                    <a:solidFill>
                      <a:schemeClr val="tx1"/>
                    </a:solidFill>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Sheet1!$B$1:$C$1</c:f>
              <c:strCache>
                <c:ptCount val="2"/>
                <c:pt idx="0">
                  <c:v>Non-LARC</c:v>
                </c:pt>
                <c:pt idx="1">
                  <c:v>LARC</c:v>
                </c:pt>
              </c:strCache>
            </c:strRef>
          </c:cat>
          <c:val>
            <c:numRef>
              <c:f>Sheet1!$B$2:$C$2</c:f>
              <c:numCache>
                <c:formatCode>0%</c:formatCode>
                <c:ptCount val="2"/>
                <c:pt idx="0">
                  <c:v>0.42</c:v>
                </c:pt>
                <c:pt idx="1">
                  <c:v>0.75</c:v>
                </c:pt>
              </c:numCache>
            </c:numRef>
          </c:val>
          <c:extLst>
            <c:ext xmlns:c16="http://schemas.microsoft.com/office/drawing/2014/chart" uri="{C3380CC4-5D6E-409C-BE32-E72D297353CC}">
              <c16:uniqueId val="{00000008-EA18-40A3-9D84-4586D56D6BCB}"/>
            </c:ext>
          </c:extLst>
        </c:ser>
        <c:ser>
          <c:idx val="1"/>
          <c:order val="1"/>
          <c:tx>
            <c:strRef>
              <c:f>Sheet1!$A$3</c:f>
              <c:strCache>
                <c:ptCount val="1"/>
                <c:pt idx="0">
                  <c:v>20+</c:v>
                </c:pt>
              </c:strCache>
            </c:strRef>
          </c:tx>
          <c:invertIfNegative val="0"/>
          <c:dPt>
            <c:idx val="2"/>
            <c:invertIfNegative val="0"/>
            <c:bubble3D val="0"/>
            <c:spPr>
              <a:solidFill>
                <a:schemeClr val="bg1">
                  <a:lumMod val="85000"/>
                </a:schemeClr>
              </a:solidFill>
            </c:spPr>
            <c:extLst>
              <c:ext xmlns:c16="http://schemas.microsoft.com/office/drawing/2014/chart" uri="{C3380CC4-5D6E-409C-BE32-E72D297353CC}">
                <c16:uniqueId val="{0000000A-EA18-40A3-9D84-4586D56D6BCB}"/>
              </c:ext>
            </c:extLst>
          </c:dPt>
          <c:dPt>
            <c:idx val="3"/>
            <c:invertIfNegative val="0"/>
            <c:bubble3D val="0"/>
            <c:spPr>
              <a:solidFill>
                <a:schemeClr val="bg1">
                  <a:lumMod val="85000"/>
                </a:schemeClr>
              </a:solidFill>
            </c:spPr>
            <c:extLst>
              <c:ext xmlns:c16="http://schemas.microsoft.com/office/drawing/2014/chart" uri="{C3380CC4-5D6E-409C-BE32-E72D297353CC}">
                <c16:uniqueId val="{0000000C-EA18-40A3-9D84-4586D56D6BCB}"/>
              </c:ext>
            </c:extLst>
          </c:dPt>
          <c:dPt>
            <c:idx val="4"/>
            <c:invertIfNegative val="0"/>
            <c:bubble3D val="0"/>
            <c:spPr>
              <a:solidFill>
                <a:schemeClr val="bg1">
                  <a:lumMod val="85000"/>
                </a:schemeClr>
              </a:solidFill>
            </c:spPr>
            <c:extLst>
              <c:ext xmlns:c16="http://schemas.microsoft.com/office/drawing/2014/chart" uri="{C3380CC4-5D6E-409C-BE32-E72D297353CC}">
                <c16:uniqueId val="{0000000E-EA18-40A3-9D84-4586D56D6BCB}"/>
              </c:ext>
            </c:extLst>
          </c:dPt>
          <c:dLbls>
            <c:dLbl>
              <c:idx val="0"/>
              <c:tx>
                <c:rich>
                  <a:bodyPr/>
                  <a:lstStyle/>
                  <a:p>
                    <a:pPr>
                      <a:defRPr b="1">
                        <a:solidFill>
                          <a:schemeClr val="tx1"/>
                        </a:solidFill>
                      </a:defRPr>
                    </a:pPr>
                    <a:r>
                      <a:rPr lang="en-US" dirty="0">
                        <a:solidFill>
                          <a:schemeClr val="tx1"/>
                        </a:solidFill>
                      </a:rPr>
                      <a:t>50%</a:t>
                    </a:r>
                    <a:endParaRPr lang="en-US" dirty="0">
                      <a:solidFill>
                        <a:schemeClr val="tx2"/>
                      </a:solidFill>
                    </a:endParaRP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18-40A3-9D84-4586D56D6BCB}"/>
                </c:ext>
              </c:extLst>
            </c:dLbl>
            <c:dLbl>
              <c:idx val="1"/>
              <c:tx>
                <c:rich>
                  <a:bodyPr/>
                  <a:lstStyle/>
                  <a:p>
                    <a:pPr>
                      <a:defRPr b="1">
                        <a:solidFill>
                          <a:schemeClr val="tx1"/>
                        </a:solidFill>
                      </a:defRPr>
                    </a:pPr>
                    <a:r>
                      <a:rPr lang="en-US" dirty="0">
                        <a:solidFill>
                          <a:schemeClr val="tx1"/>
                        </a:solidFill>
                      </a:rPr>
                      <a:t>82%</a:t>
                    </a:r>
                    <a:endParaRPr lang="en-US" dirty="0">
                      <a:solidFill>
                        <a:schemeClr val="tx2"/>
                      </a:solidFill>
                    </a:endParaRPr>
                  </a:p>
                </c:rich>
              </c:tx>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A18-40A3-9D84-4586D56D6BCB}"/>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18-40A3-9D84-4586D56D6BCB}"/>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18-40A3-9D84-4586D56D6BCB}"/>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18-40A3-9D84-4586D56D6BCB}"/>
                </c:ext>
              </c:extLst>
            </c:dLbl>
            <c:spPr>
              <a:noFill/>
              <a:ln>
                <a:noFill/>
              </a:ln>
              <a:effectLst/>
            </c:spPr>
            <c:txPr>
              <a:bodyPr/>
              <a:lstStyle/>
              <a:p>
                <a:pPr>
                  <a:defRPr>
                    <a:solidFill>
                      <a:schemeClr val="tx1"/>
                    </a:solidFill>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Sheet1!$B$1:$C$1</c:f>
              <c:strCache>
                <c:ptCount val="2"/>
                <c:pt idx="0">
                  <c:v>Non-LARC</c:v>
                </c:pt>
                <c:pt idx="1">
                  <c:v>LARC</c:v>
                </c:pt>
              </c:strCache>
            </c:strRef>
          </c:cat>
          <c:val>
            <c:numRef>
              <c:f>Sheet1!$B$3:$C$3</c:f>
              <c:numCache>
                <c:formatCode>0%</c:formatCode>
                <c:ptCount val="2"/>
                <c:pt idx="0">
                  <c:v>0.5</c:v>
                </c:pt>
                <c:pt idx="1">
                  <c:v>0.82</c:v>
                </c:pt>
              </c:numCache>
            </c:numRef>
          </c:val>
          <c:extLst>
            <c:ext xmlns:c16="http://schemas.microsoft.com/office/drawing/2014/chart" uri="{C3380CC4-5D6E-409C-BE32-E72D297353CC}">
              <c16:uniqueId val="{00000011-EA18-40A3-9D84-4586D56D6BCB}"/>
            </c:ext>
          </c:extLst>
        </c:ser>
        <c:dLbls>
          <c:showLegendKey val="0"/>
          <c:showVal val="0"/>
          <c:showCatName val="0"/>
          <c:showSerName val="0"/>
          <c:showPercent val="0"/>
          <c:showBubbleSize val="0"/>
        </c:dLbls>
        <c:gapWidth val="150"/>
        <c:axId val="81028224"/>
        <c:axId val="81029760"/>
      </c:barChart>
      <c:catAx>
        <c:axId val="81028224"/>
        <c:scaling>
          <c:orientation val="minMax"/>
        </c:scaling>
        <c:delete val="0"/>
        <c:axPos val="b"/>
        <c:numFmt formatCode="General" sourceLinked="0"/>
        <c:majorTickMark val="out"/>
        <c:minorTickMark val="none"/>
        <c:tickLblPos val="nextTo"/>
        <c:spPr>
          <a:ln>
            <a:noFill/>
          </a:ln>
        </c:spPr>
        <c:txPr>
          <a:bodyPr/>
          <a:lstStyle/>
          <a:p>
            <a:pPr>
              <a:defRPr sz="2000">
                <a:solidFill>
                  <a:schemeClr val="tx2"/>
                </a:solidFill>
              </a:defRPr>
            </a:pPr>
            <a:endParaRPr lang="en-US"/>
          </a:p>
        </c:txPr>
        <c:crossAx val="81029760"/>
        <c:crosses val="autoZero"/>
        <c:auto val="1"/>
        <c:lblAlgn val="ctr"/>
        <c:lblOffset val="100"/>
        <c:noMultiLvlLbl val="0"/>
      </c:catAx>
      <c:valAx>
        <c:axId val="81029760"/>
        <c:scaling>
          <c:orientation val="minMax"/>
        </c:scaling>
        <c:delete val="1"/>
        <c:axPos val="l"/>
        <c:numFmt formatCode="0%" sourceLinked="1"/>
        <c:majorTickMark val="out"/>
        <c:minorTickMark val="none"/>
        <c:tickLblPos val="nextTo"/>
        <c:crossAx val="81028224"/>
        <c:crosses val="autoZero"/>
        <c:crossBetween val="between"/>
      </c:valAx>
      <c:spPr>
        <a:noFill/>
        <a:ln w="25400">
          <a:noFill/>
        </a:ln>
      </c:spPr>
    </c:plotArea>
    <c:legend>
      <c:legendPos val="l"/>
      <c:overlay val="0"/>
      <c:txPr>
        <a:bodyPr/>
        <a:lstStyle/>
        <a:p>
          <a:pPr>
            <a:defRPr sz="2000">
              <a:solidFill>
                <a:schemeClr val="tx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0.26852</cdr:x>
      <cdr:y>0.7913</cdr:y>
    </cdr:from>
    <cdr:to>
      <cdr:x>0.40741</cdr:x>
      <cdr:y>0.92599</cdr:y>
    </cdr:to>
    <cdr:sp macro="" textlink="">
      <cdr:nvSpPr>
        <cdr:cNvPr id="2" name="TextBox 1"/>
        <cdr:cNvSpPr txBox="1"/>
      </cdr:nvSpPr>
      <cdr:spPr>
        <a:xfrm xmlns:a="http://schemas.openxmlformats.org/drawingml/2006/main">
          <a:off x="2209800" y="3581400"/>
          <a:ext cx="11430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b="1" dirty="0" smtClean="0"/>
            <a:t>15-19</a:t>
          </a:r>
          <a:endParaRPr lang="en-US" sz="2800" b="1" dirty="0"/>
        </a:p>
      </cdr:txBody>
    </cdr:sp>
  </cdr:relSizeAnchor>
  <cdr:relSizeAnchor xmlns:cdr="http://schemas.openxmlformats.org/drawingml/2006/chartDrawing">
    <cdr:from>
      <cdr:x>0.59259</cdr:x>
      <cdr:y>0.7913</cdr:y>
    </cdr:from>
    <cdr:to>
      <cdr:x>0.73148</cdr:x>
      <cdr:y>0.92599</cdr:y>
    </cdr:to>
    <cdr:sp macro="" textlink="">
      <cdr:nvSpPr>
        <cdr:cNvPr id="3" name="TextBox 1"/>
        <cdr:cNvSpPr txBox="1"/>
      </cdr:nvSpPr>
      <cdr:spPr>
        <a:xfrm xmlns:a="http://schemas.openxmlformats.org/drawingml/2006/main">
          <a:off x="4876800" y="3581400"/>
          <a:ext cx="1143000" cy="609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smtClean="0"/>
            <a:t>20-44</a:t>
          </a:r>
          <a:endParaRPr lang="en-US" sz="2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BB7DA-EEFF-4027-8C9E-D9A5FF100001}" type="datetimeFigureOut">
              <a:rPr lang="en-US" smtClean="0"/>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D77C0-8E6B-43BF-A4AA-596E700CEFC6}" type="slidenum">
              <a:rPr lang="en-US" smtClean="0"/>
              <a:t>‹#›</a:t>
            </a:fld>
            <a:endParaRPr lang="en-US"/>
          </a:p>
        </p:txBody>
      </p:sp>
    </p:spTree>
    <p:extLst>
      <p:ext uri="{BB962C8B-B14F-4D97-AF65-F5344CB8AC3E}">
        <p14:creationId xmlns:p14="http://schemas.microsoft.com/office/powerpoint/2010/main" val="87413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cbi.nlm.nih.gov/pubmed/2625990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cbi.nlm.nih.gov/pubmed/2625990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baseline="0" dirty="0" smtClean="0"/>
              <a:t>Facilitator Notes</a:t>
            </a:r>
          </a:p>
          <a:p>
            <a:pPr marL="171450" indent="-171450">
              <a:buFont typeface="Arial" panose="020B0604020202020204" pitchFamily="34" charset="0"/>
              <a:buChar char="•"/>
            </a:pPr>
            <a:r>
              <a:rPr lang="en-US" baseline="0" dirty="0" smtClean="0"/>
              <a:t>Today we will be discussing how to address common concerns for providing LARC to adolescents. </a:t>
            </a:r>
          </a:p>
          <a:p>
            <a:pPr marL="171450" indent="-171450">
              <a:buFont typeface="Arial" panose="020B0604020202020204" pitchFamily="34" charset="0"/>
              <a:buChar char="•"/>
            </a:pPr>
            <a:endParaRPr lang="en-US" i="1" baseline="0" smtClean="0"/>
          </a:p>
          <a:p>
            <a:pPr marL="171450" indent="-171450">
              <a:buFont typeface="Arial" panose="020B0604020202020204" pitchFamily="34" charset="0"/>
              <a:buChar char="•"/>
            </a:pPr>
            <a:endParaRPr lang="en-US" i="1" baseline="0"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a:p>
            <a:pPr marL="0" indent="0">
              <a:buFontTx/>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In</a:t>
            </a:r>
            <a:r>
              <a:rPr lang="en-US" baseline="0" dirty="0" smtClean="0"/>
              <a:t> </a:t>
            </a:r>
            <a:r>
              <a:rPr lang="en-US" dirty="0" smtClean="0"/>
              <a:t>2012, American College of Obstetricians and Gynecologists</a:t>
            </a:r>
            <a:r>
              <a:rPr lang="en-US" baseline="0" dirty="0" smtClean="0"/>
              <a:t> released a</a:t>
            </a:r>
            <a:r>
              <a:rPr lang="en-US" dirty="0" smtClean="0"/>
              <a:t> Committee Opinion  that</a:t>
            </a:r>
            <a:r>
              <a:rPr lang="en-US" baseline="0" dirty="0" smtClean="0"/>
              <a:t> was later </a:t>
            </a:r>
            <a:r>
              <a:rPr lang="en-US" dirty="0" smtClean="0"/>
              <a:t>reaffirmed in 2016</a:t>
            </a:r>
            <a:r>
              <a:rPr lang="en-US" baseline="0" dirty="0" smtClean="0"/>
              <a:t> and said</a:t>
            </a:r>
            <a:r>
              <a:rPr lang="en-US" i="0" baseline="0" dirty="0" smtClean="0"/>
              <a:t>, </a:t>
            </a:r>
            <a:r>
              <a:rPr lang="en-US" i="0" dirty="0" smtClean="0"/>
              <a:t>“LARC—intrauterine devices and the contraceptive implant—are </a:t>
            </a:r>
            <a:r>
              <a:rPr lang="en-US" b="1" i="0" dirty="0" smtClean="0"/>
              <a:t>safe and appropriate </a:t>
            </a:r>
            <a:r>
              <a:rPr lang="en-US" i="0" dirty="0" smtClean="0"/>
              <a:t>contraceptive methods for most women and adolescents.”</a:t>
            </a:r>
          </a:p>
          <a:p>
            <a:endParaRPr lang="en-US" i="0" dirty="0" smtClean="0"/>
          </a:p>
          <a:p>
            <a:endParaRPr lang="en-US"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lumMod val="60000"/>
                    <a:lumOff val="40000"/>
                  </a:schemeClr>
                </a:solidFill>
                <a:latin typeface="Calibri Light" panose="020F0302020204030204" pitchFamily="34" charset="0"/>
              </a:rPr>
              <a:t>Adolescents and long-acting reversible contraception: implants and intrauterine devices. Committee Opinion No. 539. American College of Obstetricians and Gynecologists. </a:t>
            </a:r>
            <a:r>
              <a:rPr lang="en-US" sz="1200" dirty="0" err="1" smtClean="0">
                <a:solidFill>
                  <a:schemeClr val="tx2">
                    <a:lumMod val="60000"/>
                    <a:lumOff val="40000"/>
                  </a:schemeClr>
                </a:solidFill>
                <a:latin typeface="Calibri Light" panose="020F0302020204030204" pitchFamily="34" charset="0"/>
              </a:rPr>
              <a:t>Obstet</a:t>
            </a:r>
            <a:r>
              <a:rPr lang="en-US" sz="1200" dirty="0" smtClean="0">
                <a:solidFill>
                  <a:schemeClr val="tx2">
                    <a:lumMod val="60000"/>
                    <a:lumOff val="40000"/>
                  </a:schemeClr>
                </a:solidFill>
                <a:latin typeface="Calibri Light" panose="020F0302020204030204" pitchFamily="34" charset="0"/>
              </a:rPr>
              <a:t> </a:t>
            </a:r>
            <a:r>
              <a:rPr lang="en-US" sz="1200" dirty="0" err="1" smtClean="0">
                <a:solidFill>
                  <a:schemeClr val="tx2">
                    <a:lumMod val="60000"/>
                    <a:lumOff val="40000"/>
                  </a:schemeClr>
                </a:solidFill>
                <a:latin typeface="Calibri Light" panose="020F0302020204030204" pitchFamily="34" charset="0"/>
              </a:rPr>
              <a:t>Gynecol</a:t>
            </a:r>
            <a:r>
              <a:rPr lang="en-US" sz="1200" dirty="0" smtClean="0">
                <a:solidFill>
                  <a:schemeClr val="tx2">
                    <a:lumMod val="60000"/>
                    <a:lumOff val="40000"/>
                  </a:schemeClr>
                </a:solidFill>
                <a:latin typeface="Calibri Light" panose="020F0302020204030204" pitchFamily="34" charset="0"/>
              </a:rPr>
              <a:t> 2012;120:983–8.</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10</a:t>
            </a:fld>
            <a:endParaRPr lang="en-US"/>
          </a:p>
        </p:txBody>
      </p:sp>
    </p:spTree>
    <p:extLst>
      <p:ext uri="{BB962C8B-B14F-4D97-AF65-F5344CB8AC3E}">
        <p14:creationId xmlns:p14="http://schemas.microsoft.com/office/powerpoint/2010/main" val="91680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228600" indent="-228600">
              <a:buFont typeface="Arial" panose="020B0604020202020204" pitchFamily="34" charset="0"/>
              <a:buChar char="•"/>
            </a:pPr>
            <a:r>
              <a:rPr lang="en-US" dirty="0" smtClean="0"/>
              <a:t>In 2010</a:t>
            </a:r>
            <a:r>
              <a:rPr lang="en-US" baseline="0" dirty="0" smtClean="0"/>
              <a:t> and again in 2016, CDC’s Medical Eligibility Criteria, which outlines which methods are safe and appropriate for patients, rated LARC methods as a 1 (no restriction) or 2 (advantages outweigh the risks) for those 18 years of age and younger. Implants have a 1 rating for adolescents. CDC says</a:t>
            </a:r>
            <a:r>
              <a:rPr lang="en-US" i="0" baseline="0" dirty="0" smtClean="0"/>
              <a:t>, “LARC methods are appropriate for most women, including adolescents and nulliparous women. All women should be counseled about the full range and effectiveness of contraceptive options for which they are medically eligible so that they can identify the optimal method.”</a:t>
            </a:r>
          </a:p>
          <a:p>
            <a:endParaRPr lang="en-US" dirty="0" smtClean="0"/>
          </a:p>
          <a:p>
            <a:endParaRPr lang="en-US" dirty="0" smtClean="0"/>
          </a:p>
          <a:p>
            <a:r>
              <a:rPr lang="en-US" b="1" u="sng"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lumMod val="75000"/>
                  </a:schemeClr>
                </a:solidFill>
              </a:rPr>
              <a:t>Curtis KM, </a:t>
            </a:r>
            <a:r>
              <a:rPr lang="en-US" sz="1200" dirty="0" err="1" smtClean="0">
                <a:solidFill>
                  <a:schemeClr val="bg1">
                    <a:lumMod val="75000"/>
                  </a:schemeClr>
                </a:solidFill>
              </a:rPr>
              <a:t>Tepper</a:t>
            </a:r>
            <a:r>
              <a:rPr lang="en-US" sz="1200" dirty="0" smtClean="0">
                <a:solidFill>
                  <a:schemeClr val="bg1">
                    <a:lumMod val="75000"/>
                  </a:schemeClr>
                </a:solidFill>
              </a:rPr>
              <a:t> NK, </a:t>
            </a:r>
            <a:r>
              <a:rPr lang="en-US" sz="1200" dirty="0" err="1" smtClean="0">
                <a:solidFill>
                  <a:schemeClr val="bg1">
                    <a:lumMod val="75000"/>
                  </a:schemeClr>
                </a:solidFill>
              </a:rPr>
              <a:t>Jatlaoui</a:t>
            </a:r>
            <a:r>
              <a:rPr lang="en-US" sz="1200" dirty="0" smtClean="0">
                <a:solidFill>
                  <a:schemeClr val="bg1">
                    <a:lumMod val="75000"/>
                  </a:schemeClr>
                </a:solidFill>
              </a:rPr>
              <a:t> TC, et al. U.S. Medical Eligibility Criteria for Contraceptive Use, 2016. MMWR </a:t>
            </a:r>
            <a:r>
              <a:rPr lang="en-US" sz="1200" dirty="0" err="1" smtClean="0">
                <a:solidFill>
                  <a:schemeClr val="bg1">
                    <a:lumMod val="75000"/>
                  </a:schemeClr>
                </a:solidFill>
              </a:rPr>
              <a:t>Recomm</a:t>
            </a:r>
            <a:r>
              <a:rPr lang="en-US" sz="1200" dirty="0" smtClean="0">
                <a:solidFill>
                  <a:schemeClr val="bg1">
                    <a:lumMod val="75000"/>
                  </a:schemeClr>
                </a:solidFill>
              </a:rPr>
              <a:t> Rep 2016;65(No. RR-3):1–104. DOI: </a:t>
            </a:r>
            <a:r>
              <a:rPr lang="en-US" sz="1200" u="sng" dirty="0" smtClean="0">
                <a:solidFill>
                  <a:schemeClr val="bg1">
                    <a:lumMod val="75000"/>
                  </a:schemeClr>
                </a:solidFill>
              </a:rPr>
              <a:t>http://dx.doi.org/10.15585/mmwr.rr6503a1</a:t>
            </a:r>
            <a:endParaRPr lang="en-US" sz="1200" dirty="0" smtClean="0">
              <a:solidFill>
                <a:schemeClr val="bg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11</a:t>
            </a:fld>
            <a:endParaRPr lang="en-US"/>
          </a:p>
        </p:txBody>
      </p:sp>
    </p:spTree>
    <p:extLst>
      <p:ext uri="{BB962C8B-B14F-4D97-AF65-F5344CB8AC3E}">
        <p14:creationId xmlns:p14="http://schemas.microsoft.com/office/powerpoint/2010/main" val="195630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In 2014,</a:t>
            </a:r>
            <a:r>
              <a:rPr lang="en-US" baseline="0" dirty="0" smtClean="0"/>
              <a:t> the American Academy of Pediatrics put out a policy statement that reaffirmed the safety of LARC for adolescents. Within the recommendations were the following statements</a:t>
            </a:r>
            <a:r>
              <a:rPr lang="en-US" i="0" baseline="0" dirty="0" smtClean="0"/>
              <a:t>: “Pediatricians should counsel about and ensure access to a broad range of contraceptive services for their adolescent patients… Pediatricians should be able to educate adolescent patients about LARC methods.”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r>
              <a:rPr lang="en-US" b="1" u="sng" baseline="0" dirty="0" smtClean="0"/>
              <a:t>Source (for reference) </a:t>
            </a:r>
          </a:p>
          <a:p>
            <a:pPr marL="171450" indent="-171450">
              <a:buFont typeface="Arial" panose="020B0604020202020204" pitchFamily="34" charset="0"/>
              <a:buChar char="•"/>
            </a:pPr>
            <a:r>
              <a:rPr lang="en-US" sz="1200" dirty="0" smtClean="0">
                <a:solidFill>
                  <a:schemeClr val="tx2">
                    <a:lumMod val="60000"/>
                    <a:lumOff val="40000"/>
                  </a:schemeClr>
                </a:solidFill>
                <a:latin typeface="Calibri Light" panose="020F0302020204030204" pitchFamily="34" charset="0"/>
              </a:rPr>
              <a:t>Contraception for Adolescents. Committee on Adolescence. Pediatrics Oct 2014, 134 (4) e1244-e1256; </a:t>
            </a:r>
            <a:r>
              <a:rPr lang="en-US" sz="1200" b="0" dirty="0" smtClean="0">
                <a:solidFill>
                  <a:schemeClr val="tx2">
                    <a:lumMod val="60000"/>
                    <a:lumOff val="40000"/>
                  </a:schemeClr>
                </a:solidFill>
                <a:latin typeface="Calibri Light" panose="020F0302020204030204" pitchFamily="34" charset="0"/>
              </a:rPr>
              <a:t>DOI:</a:t>
            </a:r>
            <a:r>
              <a:rPr lang="en-US" sz="1200" dirty="0" smtClean="0">
                <a:solidFill>
                  <a:schemeClr val="tx2">
                    <a:lumMod val="60000"/>
                    <a:lumOff val="40000"/>
                  </a:schemeClr>
                </a:solidFill>
                <a:latin typeface="Calibri Light" panose="020F0302020204030204" pitchFamily="34" charset="0"/>
              </a:rPr>
              <a:t> 10.1542/peds.2014-2299</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12</a:t>
            </a:fld>
            <a:endParaRPr lang="en-US"/>
          </a:p>
        </p:txBody>
      </p:sp>
    </p:spTree>
    <p:extLst>
      <p:ext uri="{BB962C8B-B14F-4D97-AF65-F5344CB8AC3E}">
        <p14:creationId xmlns:p14="http://schemas.microsoft.com/office/powerpoint/2010/main" val="3237623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Older methods had higher risk profiles of the methods available on the market today, and there were genuine concerns about safety. </a:t>
            </a:r>
          </a:p>
          <a:p>
            <a:pPr marL="171450" indent="-171450">
              <a:buFont typeface="Arial" panose="020B0604020202020204" pitchFamily="34" charset="0"/>
              <a:buChar char="•"/>
            </a:pPr>
            <a:r>
              <a:rPr lang="en-US" dirty="0" smtClean="0"/>
              <a:t>Concern about safety</a:t>
            </a:r>
            <a:r>
              <a:rPr lang="en-US" baseline="0" dirty="0" smtClean="0"/>
              <a:t> and risk of PID comes from a dark history of unsafe IUDs. The most well known: the </a:t>
            </a:r>
            <a:r>
              <a:rPr lang="en-US" dirty="0" err="1" smtClean="0"/>
              <a:t>Dalkon</a:t>
            </a:r>
            <a:r>
              <a:rPr lang="en-US" dirty="0" smtClean="0"/>
              <a:t> Shield. </a:t>
            </a:r>
          </a:p>
          <a:p>
            <a:pPr marL="171450" indent="-171450">
              <a:buFont typeface="Arial" panose="020B0604020202020204" pitchFamily="34" charset="0"/>
              <a:buChar char="•"/>
            </a:pPr>
            <a:r>
              <a:rPr lang="en-US" dirty="0" smtClean="0"/>
              <a:t>The</a:t>
            </a:r>
            <a:r>
              <a:rPr lang="en-US" baseline="0" dirty="0" smtClean="0"/>
              <a:t> </a:t>
            </a:r>
            <a:r>
              <a:rPr lang="en-US" baseline="0" dirty="0" err="1" smtClean="0"/>
              <a:t>Dalkon</a:t>
            </a:r>
            <a:r>
              <a:rPr lang="en-US" baseline="0" dirty="0" smtClean="0"/>
              <a:t> Shield </a:t>
            </a:r>
            <a:r>
              <a:rPr lang="en-US" dirty="0" smtClean="0"/>
              <a:t>was introduced in 1971 and heavily marketed. </a:t>
            </a:r>
          </a:p>
          <a:p>
            <a:pPr marL="171450" indent="-171450">
              <a:buFont typeface="Arial" panose="020B0604020202020204" pitchFamily="34" charset="0"/>
              <a:buChar char="•"/>
            </a:pPr>
            <a:r>
              <a:rPr lang="en-US" dirty="0" smtClean="0"/>
              <a:t>The</a:t>
            </a:r>
            <a:r>
              <a:rPr lang="en-US" baseline="0" dirty="0" smtClean="0"/>
              <a:t> device had serious design flaws, however, which exacerbated the risk of poor outcomes. R</a:t>
            </a:r>
            <a:r>
              <a:rPr lang="en-US" dirty="0" smtClean="0"/>
              <a:t>esearch linked the </a:t>
            </a:r>
            <a:r>
              <a:rPr lang="en-US" dirty="0" err="1" smtClean="0"/>
              <a:t>Dalkon</a:t>
            </a:r>
            <a:r>
              <a:rPr lang="en-US" dirty="0" smtClean="0"/>
              <a:t> Shield to:</a:t>
            </a:r>
          </a:p>
          <a:p>
            <a:pPr marL="628650" lvl="1" indent="-171450">
              <a:buFont typeface="Arial" panose="020B0604020202020204" pitchFamily="34" charset="0"/>
              <a:buChar char="•"/>
            </a:pPr>
            <a:r>
              <a:rPr lang="en-US" dirty="0" smtClean="0"/>
              <a:t>Septic maternal death among women who became pregnant while using the device</a:t>
            </a:r>
          </a:p>
          <a:p>
            <a:pPr marL="628650" lvl="1" indent="-171450">
              <a:buFont typeface="Arial" panose="020B0604020202020204" pitchFamily="34" charset="0"/>
              <a:buChar char="•"/>
            </a:pPr>
            <a:r>
              <a:rPr lang="en-US" dirty="0" smtClean="0"/>
              <a:t>Increased risk of PID</a:t>
            </a:r>
          </a:p>
          <a:p>
            <a:pPr marL="171450" lvl="0" indent="-171450">
              <a:buFont typeface="Arial" panose="020B0604020202020204" pitchFamily="34" charset="0"/>
              <a:buChar char="•"/>
            </a:pPr>
            <a:r>
              <a:rPr lang="en-US" dirty="0" smtClean="0"/>
              <a:t>Scientific, legal, and media actions resulted in a recall of all devices, class action lawsuits, and, ultimately, bankruptcy of the manufacturer.</a:t>
            </a:r>
          </a:p>
          <a:p>
            <a:pPr marL="171450" lvl="0" indent="-171450">
              <a:buFont typeface="Arial" panose="020B0604020202020204" pitchFamily="34" charset="0"/>
              <a:buChar char="•"/>
            </a:pPr>
            <a:r>
              <a:rPr lang="en-US" dirty="0" smtClean="0"/>
              <a:t>Many</a:t>
            </a:r>
            <a:r>
              <a:rPr lang="en-US" baseline="0" dirty="0" smtClean="0"/>
              <a:t> providers remember the </a:t>
            </a:r>
            <a:r>
              <a:rPr lang="en-US" baseline="0" dirty="0" err="1" smtClean="0"/>
              <a:t>Dalkon</a:t>
            </a:r>
            <a:r>
              <a:rPr lang="en-US" baseline="0" dirty="0" smtClean="0"/>
              <a:t> Shield and the events that led to its demise. Many providers even know women who were themselves impacted by the unsafe </a:t>
            </a:r>
            <a:r>
              <a:rPr lang="en-US" baseline="0" dirty="0" err="1" smtClean="0"/>
              <a:t>Dalkon</a:t>
            </a:r>
            <a:r>
              <a:rPr lang="en-US" baseline="0" dirty="0" smtClean="0"/>
              <a:t> Shield. As a result, many providers continue to be concerned about IUDs causing PID, especially among young, nulliparous patients. </a:t>
            </a:r>
          </a:p>
          <a:p>
            <a:pPr marL="171450" lvl="0" indent="-171450">
              <a:buFont typeface="Arial" panose="020B0604020202020204" pitchFamily="34" charset="0"/>
              <a:buChar char="•"/>
            </a:pPr>
            <a:r>
              <a:rPr lang="en-US" baseline="0" dirty="0" smtClean="0"/>
              <a:t>However, the devices that are on the market today have been rigorously studied, and safety has, as we’ve discussed, been confirmed. </a:t>
            </a:r>
            <a:endParaRPr lang="en-US" dirty="0" smtClean="0"/>
          </a:p>
          <a:p>
            <a:endParaRPr lang="en-US" dirty="0" smtClean="0"/>
          </a:p>
          <a:p>
            <a:endParaRPr lang="en-US" dirty="0" smtClean="0"/>
          </a:p>
          <a:p>
            <a:r>
              <a:rPr lang="en-US" b="1" u="sng" dirty="0" smtClean="0"/>
              <a:t>Source (for reference)</a:t>
            </a:r>
          </a:p>
          <a:p>
            <a:pPr marL="171450" indent="-171450">
              <a:buFont typeface="Arial" panose="020B0604020202020204" pitchFamily="34" charset="0"/>
              <a:buChar char="•"/>
            </a:pPr>
            <a:r>
              <a:rPr lang="en-US" dirty="0" smtClean="0"/>
              <a:t>David </a:t>
            </a:r>
            <a:r>
              <a:rPr lang="en-US" dirty="0" err="1" smtClean="0"/>
              <a:t>Hubacher</a:t>
            </a:r>
            <a:r>
              <a:rPr lang="en-US" dirty="0" smtClean="0"/>
              <a:t>. The Checkered History and Bright Future of Intrauterine Contraception In the United States. Perspectives on Sexual and Reproductive Health. March 2002 https://www.guttmacher.org/journals/psrh/2002/03/checkered-history-and-bright-future-intrauterine-contraception-united-states </a:t>
            </a:r>
            <a:endParaRPr lang="en-US" dirty="0"/>
          </a:p>
        </p:txBody>
      </p:sp>
      <p:sp>
        <p:nvSpPr>
          <p:cNvPr id="4" name="Slide Number Placeholder 3"/>
          <p:cNvSpPr>
            <a:spLocks noGrp="1"/>
          </p:cNvSpPr>
          <p:nvPr>
            <p:ph type="sldNum" sz="quarter" idx="10"/>
          </p:nvPr>
        </p:nvSpPr>
        <p:spPr/>
        <p:txBody>
          <a:bodyPr/>
          <a:lstStyle/>
          <a:p>
            <a:fld id="{0F421CB5-8640-4E1F-9F01-2109F8BCEDF5}" type="slidenum">
              <a:rPr lang="en-US" smtClean="0"/>
              <a:t>13</a:t>
            </a:fld>
            <a:endParaRPr lang="en-US"/>
          </a:p>
        </p:txBody>
      </p:sp>
    </p:spTree>
    <p:extLst>
      <p:ext uri="{BB962C8B-B14F-4D97-AF65-F5344CB8AC3E}">
        <p14:creationId xmlns:p14="http://schemas.microsoft.com/office/powerpoint/2010/main" val="102873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As it relates to PID for adolescents, ACOG stated in their</a:t>
            </a:r>
            <a:r>
              <a:rPr lang="en-US" dirty="0" smtClean="0"/>
              <a:t> 2012</a:t>
            </a:r>
            <a:r>
              <a:rPr lang="en-US" baseline="0" dirty="0" smtClean="0"/>
              <a:t> Committee Opinion: “</a:t>
            </a:r>
            <a:r>
              <a:rPr lang="en-US" sz="1200" b="1" i="0" kern="1200" dirty="0" smtClean="0">
                <a:solidFill>
                  <a:schemeClr val="tx1"/>
                </a:solidFill>
                <a:effectLst/>
                <a:latin typeface="+mn-lt"/>
                <a:ea typeface="+mn-ea"/>
                <a:cs typeface="+mn-cs"/>
              </a:rPr>
              <a:t>Intrauterine devices are safe to use among adolescents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ACOG states: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“Current evidence demonstrates the safety of modern IUDs. Although few studies have focused exclusively on adolescents who use currently available IUDs, good evidence suggests that the relative risk of pelvic</a:t>
            </a:r>
            <a:r>
              <a:rPr lang="en-US" sz="1200" b="0" i="0" kern="1200" baseline="0" dirty="0" smtClean="0">
                <a:solidFill>
                  <a:schemeClr val="tx1"/>
                </a:solidFill>
                <a:effectLst/>
                <a:latin typeface="+mn-lt"/>
                <a:ea typeface="+mn-ea"/>
                <a:cs typeface="+mn-cs"/>
              </a:rPr>
              <a:t> inflammatory</a:t>
            </a:r>
            <a:r>
              <a:rPr lang="en-US" sz="1200" b="0" i="0" kern="1200" dirty="0" smtClean="0">
                <a:solidFill>
                  <a:schemeClr val="tx1"/>
                </a:solidFill>
                <a:effectLst/>
                <a:latin typeface="+mn-lt"/>
                <a:ea typeface="+mn-ea"/>
                <a:cs typeface="+mn-cs"/>
              </a:rPr>
              <a:t> disease (PID) is increased only in the first 20 days after IUD insertion and then returns to baseline, while the absolute risk remains small. Bacterial contamination associated with the insertion process is the likely cause of infection, not the IUD itself. The risk of PID with IUD placement is 0–2% when no cervical infection is present and 0–5% when insertion occurs with an undetected infection. Women with positive chlamydia cultures after IUD insertion are unlikely to develop PID, even with retention of the IUD, if the infection is promptly treated.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levonorgestrel</a:t>
            </a:r>
            <a:r>
              <a:rPr lang="en-US" sz="1200" b="0" i="0" kern="1200" dirty="0" smtClean="0">
                <a:solidFill>
                  <a:schemeClr val="tx1"/>
                </a:solidFill>
                <a:effectLst/>
                <a:latin typeface="+mn-lt"/>
                <a:ea typeface="+mn-ea"/>
                <a:cs typeface="+mn-cs"/>
              </a:rPr>
              <a:t> intrauterine system may lower the risk of PID by thickening cervical mucus and thinning the endometrium.”</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“Intrauterine devices do not increase an adolescent’s risk of infertility.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Infertility is not more likely after discontinuation of IUD use than after discontinuation of other reversible methods of contraception. In a large case control study that examined determinants of tubal infertility, the presence of chlamydial antibodies, not previous IUD use, was associated with infertility. Baseline fecundity returns rapidly after IUD removal.”</a:t>
            </a:r>
            <a:endParaRPr lang="en-US" sz="1200" b="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baseline="0" dirty="0" smtClean="0"/>
              <a:t>Additionally, the potential increased risk of PID is not a concern related to the hormonal implant. </a:t>
            </a:r>
          </a:p>
          <a:p>
            <a:pPr marL="171450" lvl="0" indent="-171450">
              <a:buFont typeface="Arial" panose="020B0604020202020204" pitchFamily="34" charset="0"/>
              <a:buChar char="•"/>
            </a:pPr>
            <a:r>
              <a:rPr lang="en-US" baseline="0" dirty="0" smtClean="0"/>
              <a:t>Key clinical guidance entities, including the American College of Obstetricians and Gynecologists, CDC, and American Academy of Pediatrics, agree that the evidence indicates that LARC methods are safe and appropriate for adolescents. </a:t>
            </a:r>
          </a:p>
          <a:p>
            <a:endParaRPr lang="en-US" baseline="0" dirty="0" smtClean="0"/>
          </a:p>
          <a:p>
            <a:endParaRPr lang="en-US" b="1" baseline="0" dirty="0" smtClean="0"/>
          </a:p>
          <a:p>
            <a:r>
              <a:rPr lang="en-US" b="1" u="sng" baseline="0" dirty="0" smtClean="0"/>
              <a:t>Sources (for reference) </a:t>
            </a:r>
          </a:p>
          <a:p>
            <a:pPr marL="171450" indent="-171450">
              <a:buFont typeface="Arial" panose="020B0604020202020204" pitchFamily="34" charset="0"/>
              <a:buChar char="•"/>
            </a:pPr>
            <a:r>
              <a:rPr lang="en-US" sz="1200" dirty="0" smtClean="0">
                <a:solidFill>
                  <a:schemeClr val="bg1">
                    <a:lumMod val="75000"/>
                  </a:schemeClr>
                </a:solidFill>
                <a:latin typeface="Calibri Light" panose="020F0302020204030204" pitchFamily="34" charset="0"/>
              </a:rPr>
              <a:t>Contraception for Adolescents. Committee on Adolescence. Pediatrics Oct 2014, 134 (4) e1244-e1256; </a:t>
            </a:r>
            <a:r>
              <a:rPr lang="en-US" sz="1200" b="0" dirty="0" smtClean="0">
                <a:solidFill>
                  <a:schemeClr val="bg1">
                    <a:lumMod val="75000"/>
                  </a:schemeClr>
                </a:solidFill>
                <a:latin typeface="Calibri Light" panose="020F0302020204030204" pitchFamily="34" charset="0"/>
              </a:rPr>
              <a:t>DOI:</a:t>
            </a:r>
            <a:r>
              <a:rPr lang="en-US" sz="1200" dirty="0" smtClean="0">
                <a:solidFill>
                  <a:schemeClr val="bg1">
                    <a:lumMod val="75000"/>
                  </a:schemeClr>
                </a:solidFill>
                <a:latin typeface="Calibri Light" panose="020F0302020204030204" pitchFamily="34" charset="0"/>
              </a:rPr>
              <a:t> 10.1542/peds.2014-2299</a:t>
            </a:r>
          </a:p>
          <a:p>
            <a:pPr marL="171450" indent="-171450">
              <a:buFont typeface="Arial" panose="020B0604020202020204" pitchFamily="34" charset="0"/>
              <a:buChar char="•"/>
            </a:pPr>
            <a:r>
              <a:rPr lang="en-US" sz="1200" dirty="0" smtClean="0">
                <a:solidFill>
                  <a:schemeClr val="bg1">
                    <a:lumMod val="75000"/>
                  </a:schemeClr>
                </a:solidFill>
                <a:latin typeface="Calibri Light" panose="020F0302020204030204" pitchFamily="34" charset="0"/>
              </a:rPr>
              <a:t>Curtis KM, </a:t>
            </a:r>
            <a:r>
              <a:rPr lang="en-US" sz="1200" dirty="0" err="1" smtClean="0">
                <a:solidFill>
                  <a:schemeClr val="bg1">
                    <a:lumMod val="75000"/>
                  </a:schemeClr>
                </a:solidFill>
                <a:latin typeface="Calibri Light" panose="020F0302020204030204" pitchFamily="34" charset="0"/>
              </a:rPr>
              <a:t>Tepper</a:t>
            </a:r>
            <a:r>
              <a:rPr lang="en-US" sz="1200" dirty="0" smtClean="0">
                <a:solidFill>
                  <a:schemeClr val="bg1">
                    <a:lumMod val="75000"/>
                  </a:schemeClr>
                </a:solidFill>
                <a:latin typeface="Calibri Light" panose="020F0302020204030204" pitchFamily="34" charset="0"/>
              </a:rPr>
              <a:t> NK, </a:t>
            </a:r>
            <a:r>
              <a:rPr lang="en-US" sz="1200" dirty="0" err="1" smtClean="0">
                <a:solidFill>
                  <a:schemeClr val="bg1">
                    <a:lumMod val="75000"/>
                  </a:schemeClr>
                </a:solidFill>
                <a:latin typeface="Calibri Light" panose="020F0302020204030204" pitchFamily="34" charset="0"/>
              </a:rPr>
              <a:t>Jatlaoui</a:t>
            </a:r>
            <a:r>
              <a:rPr lang="en-US" sz="1200" dirty="0" smtClean="0">
                <a:solidFill>
                  <a:schemeClr val="bg1">
                    <a:lumMod val="75000"/>
                  </a:schemeClr>
                </a:solidFill>
                <a:latin typeface="Calibri Light" panose="020F0302020204030204" pitchFamily="34" charset="0"/>
              </a:rPr>
              <a:t> TC, et al. U.S. Medical Eligibility Criteria for Contraceptive Use, 2016. MMWR </a:t>
            </a:r>
            <a:r>
              <a:rPr lang="en-US" sz="1200" dirty="0" err="1" smtClean="0">
                <a:solidFill>
                  <a:schemeClr val="bg1">
                    <a:lumMod val="75000"/>
                  </a:schemeClr>
                </a:solidFill>
                <a:latin typeface="Calibri Light" panose="020F0302020204030204" pitchFamily="34" charset="0"/>
              </a:rPr>
              <a:t>Recomm</a:t>
            </a:r>
            <a:r>
              <a:rPr lang="en-US" sz="1200" dirty="0" smtClean="0">
                <a:solidFill>
                  <a:schemeClr val="bg1">
                    <a:lumMod val="75000"/>
                  </a:schemeClr>
                </a:solidFill>
                <a:latin typeface="Calibri Light" panose="020F0302020204030204" pitchFamily="34" charset="0"/>
              </a:rPr>
              <a:t> Rep 2016;65(No. RR-3):1–104. DOI: </a:t>
            </a:r>
            <a:r>
              <a:rPr lang="en-US" sz="1200" u="sng" dirty="0" smtClean="0">
                <a:solidFill>
                  <a:schemeClr val="bg1">
                    <a:lumMod val="75000"/>
                  </a:schemeClr>
                </a:solidFill>
                <a:latin typeface="Calibri Light" panose="020F0302020204030204" pitchFamily="34" charset="0"/>
              </a:rPr>
              <a:t>http://dx.doi.org/10.15585/mmwr.rr6503a1</a:t>
            </a:r>
            <a:endParaRPr lang="en-US" sz="1200" dirty="0" smtClean="0">
              <a:solidFill>
                <a:schemeClr val="bg1">
                  <a:lumMod val="75000"/>
                </a:schemeClr>
              </a:solidFill>
              <a:latin typeface="Calibri Light" panose="020F0302020204030204" pitchFamily="34" charset="0"/>
            </a:endParaRPr>
          </a:p>
          <a:p>
            <a:pPr marL="171450" indent="-171450">
              <a:buFont typeface="Arial" panose="020B0604020202020204" pitchFamily="34" charset="0"/>
              <a:buChar char="•"/>
            </a:pPr>
            <a:r>
              <a:rPr lang="en-US" sz="1200" dirty="0" smtClean="0">
                <a:solidFill>
                  <a:schemeClr val="bg1">
                    <a:lumMod val="75000"/>
                  </a:schemeClr>
                </a:solidFill>
                <a:latin typeface="Calibri Light" panose="020F0302020204030204" pitchFamily="34" charset="0"/>
              </a:rPr>
              <a:t>Adolescents and long-acting reversible contraception: implants and intrauterine devices. Committee Opinion No. 539. American College of Obstetricians and Gynecologists. </a:t>
            </a:r>
            <a:r>
              <a:rPr lang="en-US" sz="1200" dirty="0" err="1" smtClean="0">
                <a:solidFill>
                  <a:schemeClr val="bg1">
                    <a:lumMod val="75000"/>
                  </a:schemeClr>
                </a:solidFill>
                <a:latin typeface="Calibri Light" panose="020F0302020204030204" pitchFamily="34" charset="0"/>
              </a:rPr>
              <a:t>Obstet</a:t>
            </a:r>
            <a:r>
              <a:rPr lang="en-US" sz="1200" dirty="0" smtClean="0">
                <a:solidFill>
                  <a:schemeClr val="bg1">
                    <a:lumMod val="75000"/>
                  </a:schemeClr>
                </a:solidFill>
                <a:latin typeface="Calibri Light" panose="020F0302020204030204" pitchFamily="34" charset="0"/>
              </a:rPr>
              <a:t> </a:t>
            </a:r>
            <a:r>
              <a:rPr lang="en-US" sz="1200" dirty="0" err="1" smtClean="0">
                <a:solidFill>
                  <a:schemeClr val="bg1">
                    <a:lumMod val="75000"/>
                  </a:schemeClr>
                </a:solidFill>
                <a:latin typeface="Calibri Light" panose="020F0302020204030204" pitchFamily="34" charset="0"/>
              </a:rPr>
              <a:t>Gynecol</a:t>
            </a:r>
            <a:r>
              <a:rPr lang="en-US" sz="1200" dirty="0" smtClean="0">
                <a:solidFill>
                  <a:schemeClr val="bg1">
                    <a:lumMod val="75000"/>
                  </a:schemeClr>
                </a:solidFill>
                <a:latin typeface="Calibri Light" panose="020F0302020204030204" pitchFamily="34" charset="0"/>
              </a:rPr>
              <a:t> 2012;120:983–8.</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14</a:t>
            </a:fld>
            <a:endParaRPr lang="en-US"/>
          </a:p>
        </p:txBody>
      </p:sp>
    </p:spTree>
    <p:extLst>
      <p:ext uri="{BB962C8B-B14F-4D97-AF65-F5344CB8AC3E}">
        <p14:creationId xmlns:p14="http://schemas.microsoft.com/office/powerpoint/2010/main" val="417062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Another question providers</a:t>
            </a:r>
            <a:r>
              <a:rPr lang="en-US" baseline="0" dirty="0" smtClean="0"/>
              <a:t> might have when it comes to adolescents is: Are adolescents even interested in them? </a:t>
            </a:r>
          </a:p>
          <a:p>
            <a:pPr marL="171450" indent="-171450">
              <a:buFont typeface="Arial" panose="020B0604020202020204" pitchFamily="34" charset="0"/>
              <a:buChar char="•"/>
            </a:pPr>
            <a:r>
              <a:rPr lang="en-US" dirty="0" smtClean="0"/>
              <a:t>The Contraceptive</a:t>
            </a:r>
            <a:r>
              <a:rPr lang="en-US" baseline="0" dirty="0" smtClean="0"/>
              <a:t> </a:t>
            </a:r>
            <a:r>
              <a:rPr lang="en-US" dirty="0" smtClean="0"/>
              <a:t>CHOICE project enrolled 9,256 women between 2007-2011.</a:t>
            </a:r>
            <a:r>
              <a:rPr lang="en-US" baseline="0" dirty="0" smtClean="0"/>
              <a:t> The project took place in St. Louis, MO. Participants represented a diverse group of women in terms of age, education, and race. Participants were counseled on the full range of methods, and all methods were available free of cost. </a:t>
            </a:r>
          </a:p>
          <a:p>
            <a:pPr marL="171450" indent="-171450">
              <a:buFont typeface="Arial" panose="020B0604020202020204" pitchFamily="34" charset="0"/>
              <a:buChar char="•"/>
            </a:pPr>
            <a:r>
              <a:rPr lang="en-US" dirty="0" smtClean="0"/>
              <a:t>What</a:t>
            </a:r>
            <a:r>
              <a:rPr lang="en-US" baseline="0" dirty="0" smtClean="0"/>
              <a:t> the CHOICE study showed was that, yes, sexually active adolescents were, in fact, interested in LARC if there was access to them. In the overall cohort in the CHOICE study, 75% of women chose LARC, and similarly 72% of adolescents chose LARC. Adolescents were more likely to choose the implant as their LARC method of choice. Thirty-four percent of adolescents opted for the contraceptive implant.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71450" indent="-171450">
              <a:buFont typeface="Arial" panose="020B0604020202020204" pitchFamily="34" charset="0"/>
              <a:buChar char="•"/>
            </a:pPr>
            <a:r>
              <a:rPr lang="en-US" baseline="0" dirty="0" smtClean="0"/>
              <a:t>http://www.choiceproject.wustl.edu/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65000"/>
                  </a:schemeClr>
                </a:solidFill>
                <a:latin typeface="Calibri Light" panose="020F0302020204030204" pitchFamily="34" charset="0"/>
              </a:rPr>
              <a:t>Secura</a:t>
            </a:r>
            <a:r>
              <a:rPr lang="en-US" sz="1200" dirty="0" smtClean="0">
                <a:solidFill>
                  <a:schemeClr val="bg1">
                    <a:lumMod val="65000"/>
                  </a:schemeClr>
                </a:solidFill>
                <a:latin typeface="Calibri Light" panose="020F0302020204030204" pitchFamily="34" charset="0"/>
              </a:rPr>
              <a:t> G. Trends in Adolescent Contraceptive Use from the Contraceptive CHOICE Project. 2013. http://www.hhs.gov/ash/oah/oah-initiatives/teen_pregnancy/training/Assests/latest_contraceptiveuse.pdf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15</a:t>
            </a:fld>
            <a:endParaRPr lang="en-US"/>
          </a:p>
        </p:txBody>
      </p:sp>
    </p:spTree>
    <p:extLst>
      <p:ext uri="{BB962C8B-B14F-4D97-AF65-F5344CB8AC3E}">
        <p14:creationId xmlns:p14="http://schemas.microsoft.com/office/powerpoint/2010/main" val="275069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Looking even more closely at adolescents: S</a:t>
            </a:r>
            <a:r>
              <a:rPr lang="en-US" baseline="0" dirty="0" smtClean="0"/>
              <a:t>exually active patients,14-17 years of age were the most likely to select an implant. 50% of the approximately 75% of 14-17-years olds who selected LARCs chose the implant. This substantiates the need for making the implant available on site, as the evidence suggests sexually active adolescents may be particularly interested in this method.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1" u="sng" baseline="0" dirty="0" smtClean="0"/>
              <a:t>Source (for reference) </a:t>
            </a:r>
          </a:p>
          <a:p>
            <a:pPr marL="171450" indent="-171450">
              <a:buFont typeface="Arial" panose="020B0604020202020204" pitchFamily="34" charset="0"/>
              <a:buChar char="•"/>
            </a:pPr>
            <a:r>
              <a:rPr lang="en-US" baseline="0" dirty="0" smtClean="0"/>
              <a:t>http://www.choiceproject.wustl.edu/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65000"/>
                  </a:schemeClr>
                </a:solidFill>
                <a:latin typeface="Calibri Light" panose="020F0302020204030204" pitchFamily="34" charset="0"/>
              </a:rPr>
              <a:t>Secura</a:t>
            </a:r>
            <a:r>
              <a:rPr lang="en-US" sz="1200" dirty="0" smtClean="0">
                <a:solidFill>
                  <a:schemeClr val="bg1">
                    <a:lumMod val="65000"/>
                  </a:schemeClr>
                </a:solidFill>
                <a:latin typeface="Calibri Light" panose="020F0302020204030204" pitchFamily="34" charset="0"/>
              </a:rPr>
              <a:t> G. Trends in Adolescent Contraceptive Use from the Contraceptive CHOICE Project. 2013. http://www.hhs.gov/ash/oah/oah-initiatives/teen_pregnancy/training/Assests/latest_contraceptiveuse.pdf</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16</a:t>
            </a:fld>
            <a:endParaRPr lang="en-US"/>
          </a:p>
        </p:txBody>
      </p:sp>
    </p:spTree>
    <p:extLst>
      <p:ext uri="{BB962C8B-B14F-4D97-AF65-F5344CB8AC3E}">
        <p14:creationId xmlns:p14="http://schemas.microsoft.com/office/powerpoint/2010/main" val="1613134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According</a:t>
            </a:r>
            <a:r>
              <a:rPr lang="en-US" baseline="0" dirty="0" smtClean="0"/>
              <a:t> to the 2012 ACOG Opinion: </a:t>
            </a:r>
            <a:r>
              <a:rPr lang="en-US" sz="1200" b="0" i="0" kern="1200" dirty="0" smtClean="0">
                <a:solidFill>
                  <a:schemeClr val="tx1"/>
                </a:solidFill>
                <a:effectLst/>
                <a:latin typeface="+mn-lt"/>
                <a:ea typeface="+mn-ea"/>
                <a:cs typeface="+mn-cs"/>
              </a:rPr>
              <a:t>“Intrauterine devices may be inserted without technical difficulty in most adolescents and nulliparous women.” Little evidence suggests that IUD insertion is technically more difficult in adolescents compared with older women. </a:t>
            </a:r>
          </a:p>
          <a:p>
            <a:pPr marL="171450" indent="-171450">
              <a:buFont typeface="Arial" panose="020B0604020202020204" pitchFamily="34" charset="0"/>
              <a:buChar char="•"/>
            </a:pPr>
            <a:r>
              <a:rPr lang="en-US" dirty="0" smtClean="0"/>
              <a:t>In a retrospective cohort study comparing nulliparous and parous women,</a:t>
            </a:r>
            <a:r>
              <a:rPr lang="en-US" baseline="0" dirty="0" smtClean="0"/>
              <a:t> </a:t>
            </a:r>
            <a:r>
              <a:rPr lang="en-US" dirty="0" smtClean="0"/>
              <a:t>IUDs were rated as commonly as “easy to insert” in nulliparous women as parous women (~80% each group) (2.)</a:t>
            </a:r>
          </a:p>
          <a:p>
            <a:pPr marL="171450" indent="-171450">
              <a:buFont typeface="Arial" panose="020B0604020202020204" pitchFamily="34" charset="0"/>
              <a:buChar char="•"/>
            </a:pPr>
            <a:r>
              <a:rPr lang="en-US" dirty="0" smtClean="0"/>
              <a:t>There are no special precautions or modifications to insertion or removal in adolescents. (4.)</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Source (for reference)</a:t>
            </a:r>
            <a:r>
              <a:rPr lang="en-US" b="1" u="sng" baseline="0" dirty="0" smtClean="0"/>
              <a:t> </a:t>
            </a:r>
            <a:endParaRPr lang="en-US" b="1" u="sng" dirty="0" smtClean="0"/>
          </a:p>
          <a:p>
            <a:pPr marL="228600" indent="-228600">
              <a:buAutoNum type="arabicPeriod"/>
            </a:pPr>
            <a:r>
              <a:rPr lang="en-US" sz="800" dirty="0" smtClean="0">
                <a:solidFill>
                  <a:schemeClr val="bg1">
                    <a:lumMod val="75000"/>
                  </a:schemeClr>
                </a:solidFill>
                <a:latin typeface="Calibri Light" panose="020F0302020204030204" pitchFamily="34" charset="0"/>
              </a:rPr>
              <a:t>Adolescents and long-acting reversible contraception: implants and intrauterine devices. Committee Opinion No. 539. American College of Obstetricians and Gynecologists. </a:t>
            </a:r>
            <a:r>
              <a:rPr lang="en-US" sz="800" dirty="0" err="1" smtClean="0">
                <a:solidFill>
                  <a:schemeClr val="bg1">
                    <a:lumMod val="75000"/>
                  </a:schemeClr>
                </a:solidFill>
                <a:latin typeface="Calibri Light" panose="020F0302020204030204" pitchFamily="34" charset="0"/>
              </a:rPr>
              <a:t>Obstet</a:t>
            </a:r>
            <a:r>
              <a:rPr lang="en-US" sz="800" dirty="0" smtClean="0">
                <a:solidFill>
                  <a:schemeClr val="bg1">
                    <a:lumMod val="75000"/>
                  </a:schemeClr>
                </a:solidFill>
                <a:latin typeface="Calibri Light" panose="020F0302020204030204" pitchFamily="34" charset="0"/>
              </a:rPr>
              <a:t> </a:t>
            </a:r>
            <a:r>
              <a:rPr lang="en-US" sz="800" dirty="0" err="1" smtClean="0">
                <a:solidFill>
                  <a:schemeClr val="bg1">
                    <a:lumMod val="75000"/>
                  </a:schemeClr>
                </a:solidFill>
                <a:latin typeface="Calibri Light" panose="020F0302020204030204" pitchFamily="34" charset="0"/>
              </a:rPr>
              <a:t>Gynecol</a:t>
            </a:r>
            <a:r>
              <a:rPr lang="en-US" sz="800" dirty="0" smtClean="0">
                <a:solidFill>
                  <a:schemeClr val="bg1">
                    <a:lumMod val="75000"/>
                  </a:schemeClr>
                </a:solidFill>
                <a:latin typeface="Calibri Light" panose="020F0302020204030204" pitchFamily="34" charset="0"/>
              </a:rPr>
              <a:t> 2012;120:983–8.</a:t>
            </a:r>
          </a:p>
          <a:p>
            <a:pPr marL="228600" indent="-228600">
              <a:buFontTx/>
              <a:buAutoNum type="arabicPeriod"/>
            </a:pPr>
            <a:r>
              <a:rPr lang="en-US" sz="800" dirty="0" smtClean="0">
                <a:solidFill>
                  <a:schemeClr val="bg1">
                    <a:lumMod val="75000"/>
                  </a:schemeClr>
                </a:solidFill>
                <a:latin typeface="Calibri Light" panose="020F0302020204030204" pitchFamily="34" charset="0"/>
              </a:rPr>
              <a:t>B</a:t>
            </a:r>
            <a:r>
              <a:rPr lang="pt-BR" sz="800" dirty="0" smtClean="0">
                <a:solidFill>
                  <a:schemeClr val="bg1">
                    <a:lumMod val="85000"/>
                  </a:schemeClr>
                </a:solidFill>
                <a:latin typeface="Calibri Light" panose="020F0302020204030204" pitchFamily="34" charset="0"/>
              </a:rPr>
              <a:t>ahamondes MV, Hidalgo MM, Bahamondes L, Monteiro I. </a:t>
            </a:r>
            <a:r>
              <a:rPr lang="en-US" sz="800" dirty="0" smtClean="0">
                <a:solidFill>
                  <a:schemeClr val="bg1">
                    <a:lumMod val="85000"/>
                  </a:schemeClr>
                </a:solidFill>
                <a:latin typeface="Calibri Light" panose="020F0302020204030204" pitchFamily="34" charset="0"/>
              </a:rPr>
              <a:t>Ease of insertion and clinical performance of the </a:t>
            </a:r>
            <a:r>
              <a:rPr lang="en-US" sz="800" dirty="0" err="1" smtClean="0">
                <a:solidFill>
                  <a:schemeClr val="bg1">
                    <a:lumMod val="85000"/>
                  </a:schemeClr>
                </a:solidFill>
                <a:latin typeface="Calibri Light" panose="020F0302020204030204" pitchFamily="34" charset="0"/>
              </a:rPr>
              <a:t>levonorgestrel</a:t>
            </a:r>
            <a:r>
              <a:rPr lang="en-US" sz="800" dirty="0" smtClean="0">
                <a:solidFill>
                  <a:schemeClr val="bg1">
                    <a:lumMod val="85000"/>
                  </a:schemeClr>
                </a:solidFill>
                <a:latin typeface="Calibri Light" panose="020F0302020204030204" pitchFamily="34" charset="0"/>
              </a:rPr>
              <a:t>-releasing intrauterine system in </a:t>
            </a:r>
            <a:r>
              <a:rPr lang="en-US" sz="800" dirty="0" err="1" smtClean="0">
                <a:solidFill>
                  <a:schemeClr val="bg1">
                    <a:lumMod val="85000"/>
                  </a:schemeClr>
                </a:solidFill>
                <a:latin typeface="Calibri Light" panose="020F0302020204030204" pitchFamily="34" charset="0"/>
              </a:rPr>
              <a:t>nulligravidas</a:t>
            </a:r>
            <a:r>
              <a:rPr lang="en-US" sz="800" dirty="0" smtClean="0">
                <a:solidFill>
                  <a:schemeClr val="bg1">
                    <a:lumMod val="85000"/>
                  </a:schemeClr>
                </a:solidFill>
                <a:latin typeface="Calibri Light" panose="020F0302020204030204" pitchFamily="34" charset="0"/>
              </a:rPr>
              <a:t>. Contraception. 2011 Nov;84(5) </a:t>
            </a:r>
          </a:p>
          <a:p>
            <a:pPr marL="228600" indent="-228600">
              <a:buAutoNum type="arabicPeriod"/>
            </a:pPr>
            <a:r>
              <a:rPr lang="en-US" sz="800" dirty="0" smtClean="0">
                <a:solidFill>
                  <a:schemeClr val="bg1">
                    <a:lumMod val="75000"/>
                  </a:schemeClr>
                </a:solidFill>
                <a:latin typeface="Calibri Light" panose="020F0302020204030204" pitchFamily="34" charset="0"/>
              </a:rPr>
              <a:t>Lopez LM, </a:t>
            </a:r>
            <a:r>
              <a:rPr lang="en-US" sz="800" dirty="0" err="1" smtClean="0">
                <a:solidFill>
                  <a:schemeClr val="bg1">
                    <a:lumMod val="75000"/>
                  </a:schemeClr>
                </a:solidFill>
                <a:latin typeface="Calibri Light" panose="020F0302020204030204" pitchFamily="34" charset="0"/>
              </a:rPr>
              <a:t>Bernholc</a:t>
            </a:r>
            <a:r>
              <a:rPr lang="en-US" sz="800" dirty="0" smtClean="0">
                <a:solidFill>
                  <a:schemeClr val="bg1">
                    <a:lumMod val="75000"/>
                  </a:schemeClr>
                </a:solidFill>
                <a:latin typeface="Calibri Light" panose="020F0302020204030204" pitchFamily="34" charset="0"/>
              </a:rPr>
              <a:t> A, Zeng Y, Allen RH, </a:t>
            </a:r>
            <a:r>
              <a:rPr lang="en-US" sz="800" dirty="0" err="1" smtClean="0">
                <a:solidFill>
                  <a:schemeClr val="bg1">
                    <a:lumMod val="75000"/>
                  </a:schemeClr>
                </a:solidFill>
                <a:latin typeface="Calibri Light" panose="020F0302020204030204" pitchFamily="34" charset="0"/>
              </a:rPr>
              <a:t>Bartz</a:t>
            </a:r>
            <a:r>
              <a:rPr lang="en-US" sz="800" dirty="0" smtClean="0">
                <a:solidFill>
                  <a:schemeClr val="bg1">
                    <a:lumMod val="75000"/>
                  </a:schemeClr>
                </a:solidFill>
                <a:latin typeface="Calibri Light" panose="020F0302020204030204" pitchFamily="34" charset="0"/>
              </a:rPr>
              <a:t> D, O'Brien PA, </a:t>
            </a:r>
            <a:r>
              <a:rPr lang="en-US" sz="800" dirty="0" err="1" smtClean="0">
                <a:solidFill>
                  <a:schemeClr val="bg1">
                    <a:lumMod val="75000"/>
                  </a:schemeClr>
                </a:solidFill>
                <a:latin typeface="Calibri Light" panose="020F0302020204030204" pitchFamily="34" charset="0"/>
              </a:rPr>
              <a:t>Hubacher</a:t>
            </a:r>
            <a:r>
              <a:rPr lang="en-US" sz="800" dirty="0" smtClean="0">
                <a:solidFill>
                  <a:schemeClr val="bg1">
                    <a:lumMod val="75000"/>
                  </a:schemeClr>
                </a:solidFill>
                <a:latin typeface="Calibri Light" panose="020F0302020204030204" pitchFamily="34" charset="0"/>
              </a:rPr>
              <a:t> D. Interventions for pain with intrauterine device insertion. Cochrane Database of Systematic Reviews 2015, Issue 7. Art. No.: CD007373. DOI: 10.1002/14651858.CD007373.pub3</a:t>
            </a:r>
          </a:p>
          <a:p>
            <a:pPr marL="228600" indent="-228600">
              <a:buAutoNum type="arabicPeriod"/>
            </a:pPr>
            <a:r>
              <a:rPr lang="en-US" sz="800" dirty="0" err="1" smtClean="0">
                <a:solidFill>
                  <a:schemeClr val="bg1">
                    <a:lumMod val="85000"/>
                  </a:schemeClr>
                </a:solidFill>
                <a:latin typeface="Calibri Light" panose="020F0302020204030204" pitchFamily="34" charset="0"/>
              </a:rPr>
              <a:t>McNicholas</a:t>
            </a:r>
            <a:r>
              <a:rPr lang="en-US" sz="800" dirty="0" smtClean="0">
                <a:solidFill>
                  <a:schemeClr val="bg1">
                    <a:lumMod val="85000"/>
                  </a:schemeClr>
                </a:solidFill>
                <a:latin typeface="Calibri Light" panose="020F0302020204030204" pitchFamily="34" charset="0"/>
              </a:rPr>
              <a:t> C, </a:t>
            </a:r>
            <a:r>
              <a:rPr lang="en-US" sz="800" dirty="0" err="1" smtClean="0">
                <a:solidFill>
                  <a:schemeClr val="bg1">
                    <a:lumMod val="85000"/>
                  </a:schemeClr>
                </a:solidFill>
                <a:latin typeface="Calibri Light" panose="020F0302020204030204" pitchFamily="34" charset="0"/>
              </a:rPr>
              <a:t>Peipert</a:t>
            </a:r>
            <a:r>
              <a:rPr lang="en-US" sz="800" dirty="0" smtClean="0">
                <a:solidFill>
                  <a:schemeClr val="bg1">
                    <a:lumMod val="85000"/>
                  </a:schemeClr>
                </a:solidFill>
                <a:latin typeface="Calibri Light" panose="020F0302020204030204" pitchFamily="34" charset="0"/>
              </a:rPr>
              <a:t> JF. Long-Acting Reversible Contraception (LARC) for Adolescent. Current opinion in obstetrics &amp; gynecology. 2012;24(5):293-298. doi:10.1097/GCO.0b013e32835686d5.</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4A9A86E-087E-4924-85E2-105D7DCE6583}" type="slidenum">
              <a:rPr lang="en-US" smtClean="0"/>
              <a:pPr/>
              <a:t>17</a:t>
            </a:fld>
            <a:endParaRPr lang="en-US"/>
          </a:p>
        </p:txBody>
      </p:sp>
    </p:spTree>
    <p:extLst>
      <p:ext uri="{BB962C8B-B14F-4D97-AF65-F5344CB8AC3E}">
        <p14:creationId xmlns:p14="http://schemas.microsoft.com/office/powerpoint/2010/main" val="182590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According to ACOG</a:t>
            </a:r>
            <a:r>
              <a:rPr lang="en-US" sz="1200" b="0" i="0" kern="1200" baseline="0" dirty="0" smtClean="0">
                <a:solidFill>
                  <a:schemeClr val="tx1"/>
                </a:solidFill>
                <a:effectLst/>
                <a:latin typeface="+mn-lt"/>
                <a:ea typeface="+mn-ea"/>
                <a:cs typeface="+mn-cs"/>
              </a:rPr>
              <a:t> 2012 Committee Opinion: “</a:t>
            </a:r>
            <a:r>
              <a:rPr lang="en-US" sz="1200" b="0" i="0" kern="1200" dirty="0" smtClean="0">
                <a:solidFill>
                  <a:schemeClr val="tx1"/>
                </a:solidFill>
                <a:effectLst/>
                <a:latin typeface="+mn-lt"/>
                <a:ea typeface="+mn-ea"/>
                <a:cs typeface="+mn-cs"/>
              </a:rPr>
              <a:t>Intrauterine device expulsion is uncommon in adolescents. Intrauterine device expulsion rates range from 3% to 5% for all IUD users and from 5% to 22% in adolescents. Young age, previous IUD expulsion, and </a:t>
            </a:r>
            <a:r>
              <a:rPr lang="en-US" sz="1200" b="0" i="0" kern="1200" dirty="0" err="1" smtClean="0">
                <a:solidFill>
                  <a:schemeClr val="tx1"/>
                </a:solidFill>
                <a:effectLst/>
                <a:latin typeface="+mn-lt"/>
                <a:ea typeface="+mn-ea"/>
                <a:cs typeface="+mn-cs"/>
              </a:rPr>
              <a:t>nulliparity</a:t>
            </a:r>
            <a:r>
              <a:rPr lang="en-US" sz="1200" b="0" i="0" kern="1200" dirty="0" smtClean="0">
                <a:solidFill>
                  <a:schemeClr val="tx1"/>
                </a:solidFill>
                <a:effectLst/>
                <a:latin typeface="+mn-lt"/>
                <a:ea typeface="+mn-ea"/>
                <a:cs typeface="+mn-cs"/>
              </a:rPr>
              <a:t> may slightly increase the risk of expulsion, but research on current IUDs is limited. Prior expulsion should not be considered a contraindication for another IUD provided that appropriate counseling is given.”</a:t>
            </a:r>
          </a:p>
          <a:p>
            <a:pPr marL="171450" indent="-171450" fontAlgn="base">
              <a:buFont typeface="Arial" panose="020B0604020202020204" pitchFamily="34" charset="0"/>
              <a:buChar char="•"/>
            </a:pPr>
            <a:r>
              <a:rPr lang="en-US" dirty="0" smtClean="0"/>
              <a:t>Expulsion</a:t>
            </a:r>
            <a:r>
              <a:rPr lang="en-US" baseline="0" dirty="0" smtClean="0"/>
              <a:t> is not a concern for </a:t>
            </a:r>
            <a:r>
              <a:rPr lang="en-US" baseline="0" dirty="0" err="1" smtClean="0"/>
              <a:t>Nexplanon</a:t>
            </a:r>
            <a:r>
              <a:rPr lang="en-US" baseline="0" dirty="0" smtClean="0"/>
              <a:t>, which, again we know, is particularly of interest to adolescents.</a:t>
            </a:r>
          </a:p>
          <a:p>
            <a:pPr marL="0" indent="0" fontAlgn="base">
              <a:buFont typeface="Arial" panose="020B0604020202020204" pitchFamily="34" charset="0"/>
              <a:buNone/>
            </a:pPr>
            <a:endParaRPr lang="en-US" baseline="0" dirty="0" smtClean="0"/>
          </a:p>
          <a:p>
            <a:pPr marL="0" indent="0" fontAlgn="base">
              <a:buFont typeface="Arial" panose="020B0604020202020204" pitchFamily="34" charset="0"/>
              <a:buNone/>
            </a:pPr>
            <a:endParaRPr lang="en-US" b="1" baseline="0" dirty="0" smtClean="0"/>
          </a:p>
          <a:p>
            <a:r>
              <a:rPr lang="en-US" b="1" u="sng" dirty="0" smtClean="0"/>
              <a:t>Source (for</a:t>
            </a:r>
            <a:r>
              <a:rPr lang="en-US" b="1" u="sng" baseline="0" dirty="0" smtClean="0"/>
              <a:t> reference)</a:t>
            </a:r>
            <a:r>
              <a:rPr lang="en-US" b="1" u="sng"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lumMod val="40000"/>
                    <a:lumOff val="60000"/>
                  </a:schemeClr>
                </a:solidFill>
              </a:rPr>
              <a:t>Adolescents and long-acting reversible contraception: implants and intrauterine devices. Committee Opinion No. 539. American College of Obstetricians and Gynecologists. </a:t>
            </a:r>
            <a:r>
              <a:rPr lang="en-US" sz="1200" dirty="0" err="1" smtClean="0">
                <a:solidFill>
                  <a:schemeClr val="tx2">
                    <a:lumMod val="40000"/>
                    <a:lumOff val="60000"/>
                  </a:schemeClr>
                </a:solidFill>
              </a:rPr>
              <a:t>Obstet</a:t>
            </a:r>
            <a:r>
              <a:rPr lang="en-US" sz="1200" dirty="0" smtClean="0">
                <a:solidFill>
                  <a:schemeClr val="tx2">
                    <a:lumMod val="40000"/>
                    <a:lumOff val="60000"/>
                  </a:schemeClr>
                </a:solidFill>
              </a:rPr>
              <a:t> </a:t>
            </a:r>
            <a:r>
              <a:rPr lang="en-US" sz="1200" dirty="0" err="1" smtClean="0">
                <a:solidFill>
                  <a:schemeClr val="tx2">
                    <a:lumMod val="40000"/>
                    <a:lumOff val="60000"/>
                  </a:schemeClr>
                </a:solidFill>
              </a:rPr>
              <a:t>Gynecol</a:t>
            </a:r>
            <a:r>
              <a:rPr lang="en-US" sz="1200" dirty="0" smtClean="0">
                <a:solidFill>
                  <a:schemeClr val="tx2">
                    <a:lumMod val="40000"/>
                    <a:lumOff val="60000"/>
                  </a:schemeClr>
                </a:solidFill>
              </a:rPr>
              <a:t> 2012;120:983–8</a:t>
            </a:r>
            <a:r>
              <a:rPr lang="en-US" sz="900" dirty="0" smtClean="0">
                <a:solidFill>
                  <a:schemeClr val="bg1">
                    <a:lumMod val="85000"/>
                  </a:schemeClr>
                </a:solidFill>
              </a:rPr>
              <a:t>.</a:t>
            </a:r>
          </a:p>
          <a:p>
            <a:pPr marL="0" indent="0" fontAlgn="base">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18</a:t>
            </a:fld>
            <a:endParaRPr lang="en-US"/>
          </a:p>
        </p:txBody>
      </p:sp>
    </p:spTree>
    <p:extLst>
      <p:ext uri="{BB962C8B-B14F-4D97-AF65-F5344CB8AC3E}">
        <p14:creationId xmlns:p14="http://schemas.microsoft.com/office/powerpoint/2010/main" val="184111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According to ACOG</a:t>
            </a:r>
            <a:r>
              <a:rPr lang="en-US" sz="1200" b="0" i="0" kern="1200" baseline="0" dirty="0" smtClean="0">
                <a:solidFill>
                  <a:schemeClr val="tx1"/>
                </a:solidFill>
                <a:effectLst/>
                <a:latin typeface="+mn-lt"/>
                <a:ea typeface="+mn-ea"/>
                <a:cs typeface="+mn-cs"/>
              </a:rPr>
              <a:t> 2012 Committee Opinion: “</a:t>
            </a:r>
            <a:r>
              <a:rPr lang="en-US" sz="1200" b="0" i="0" kern="1200" dirty="0" smtClean="0">
                <a:solidFill>
                  <a:schemeClr val="tx1"/>
                </a:solidFill>
                <a:effectLst/>
                <a:latin typeface="+mn-lt"/>
                <a:ea typeface="+mn-ea"/>
                <a:cs typeface="+mn-cs"/>
              </a:rPr>
              <a:t>Adolescents should be routinely screened for STIs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gonorrhea and chlamydia) at the time of IUD insertion.’’</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Women aged 15–19 years have the second highest rates of chlamydia and the highest rates of gonorrhea of any age group. Thus, all adolescents should be screened for STIs at the time of or before IUD insertion. It is reasonable to screen for STIs and place the IUD on the same day (and administer treatment if the test results are positive) or when the test results are available. If an STI is diagnosed after the IUD is in place, it may be treated without removing the IUD. Routine antibiotic prophylaxis is not recommended before IUD insertion.”</a:t>
            </a:r>
          </a:p>
          <a:p>
            <a:endParaRPr lang="en-US" dirty="0" smtClean="0"/>
          </a:p>
          <a:p>
            <a:endParaRPr lang="en-US" dirty="0" smtClean="0"/>
          </a:p>
          <a:p>
            <a:r>
              <a:rPr lang="en-US" b="1" u="sng" dirty="0" smtClean="0"/>
              <a:t>Source (for</a:t>
            </a:r>
            <a:r>
              <a:rPr lang="en-US" b="1" u="sng" baseline="0" dirty="0" smtClean="0"/>
              <a:t> reference)</a:t>
            </a:r>
            <a:r>
              <a:rPr lang="en-US" b="1" u="sng"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tx2">
                    <a:lumMod val="40000"/>
                    <a:lumOff val="60000"/>
                  </a:schemeClr>
                </a:solidFill>
              </a:rPr>
              <a:t>Adolescents and long-acting reversible contraception: implants and intrauterine devices. Committee Opinion No. 539. American College of Obstetricians and Gynecologists. </a:t>
            </a:r>
            <a:r>
              <a:rPr lang="en-US" sz="1200" dirty="0" err="1" smtClean="0">
                <a:solidFill>
                  <a:schemeClr val="tx2">
                    <a:lumMod val="40000"/>
                    <a:lumOff val="60000"/>
                  </a:schemeClr>
                </a:solidFill>
              </a:rPr>
              <a:t>Obstet</a:t>
            </a:r>
            <a:r>
              <a:rPr lang="en-US" sz="1200" dirty="0" smtClean="0">
                <a:solidFill>
                  <a:schemeClr val="tx2">
                    <a:lumMod val="40000"/>
                    <a:lumOff val="60000"/>
                  </a:schemeClr>
                </a:solidFill>
              </a:rPr>
              <a:t> </a:t>
            </a:r>
            <a:r>
              <a:rPr lang="en-US" sz="1200" dirty="0" err="1" smtClean="0">
                <a:solidFill>
                  <a:schemeClr val="tx2">
                    <a:lumMod val="40000"/>
                    <a:lumOff val="60000"/>
                  </a:schemeClr>
                </a:solidFill>
              </a:rPr>
              <a:t>Gynecol</a:t>
            </a:r>
            <a:r>
              <a:rPr lang="en-US" sz="1200" dirty="0" smtClean="0">
                <a:solidFill>
                  <a:schemeClr val="tx2">
                    <a:lumMod val="40000"/>
                    <a:lumOff val="60000"/>
                  </a:schemeClr>
                </a:solidFill>
              </a:rPr>
              <a:t> 2012;120:983–8</a:t>
            </a:r>
            <a:r>
              <a:rPr lang="en-US" sz="900" dirty="0" smtClean="0">
                <a:solidFill>
                  <a:schemeClr val="bg1">
                    <a:lumMod val="85000"/>
                  </a:schemeClr>
                </a:solidFill>
              </a:rPr>
              <a:t>.</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19</a:t>
            </a:fld>
            <a:endParaRPr lang="en-US"/>
          </a:p>
        </p:txBody>
      </p:sp>
    </p:spTree>
    <p:extLst>
      <p:ext uri="{BB962C8B-B14F-4D97-AF65-F5344CB8AC3E}">
        <p14:creationId xmlns:p14="http://schemas.microsoft.com/office/powerpoint/2010/main" val="26032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p>
          <a:p>
            <a:pPr marL="171450" indent="-171450">
              <a:buFont typeface="Arial" panose="020B0604020202020204" pitchFamily="34" charset="0"/>
              <a:buChar char="•"/>
            </a:pPr>
            <a:r>
              <a:rPr lang="en-US" baseline="0" dirty="0" smtClean="0"/>
              <a:t>There are 2 objectives for today’s discussion. By the end of today, you should be able to: </a:t>
            </a:r>
          </a:p>
          <a:p>
            <a:pPr marL="628650" lvl="1" indent="-171450">
              <a:buFont typeface="Arial" panose="020B0604020202020204" pitchFamily="34" charset="0"/>
              <a:buChar char="•"/>
            </a:pPr>
            <a:r>
              <a:rPr lang="en-US" baseline="0" dirty="0" smtClean="0"/>
              <a:t>Describe trends in LARC demand, utilization, continuation, and satisfaction, among adolescents</a:t>
            </a:r>
          </a:p>
          <a:p>
            <a:pPr marL="628650" lvl="1" indent="-171450">
              <a:buFont typeface="Arial" panose="020B0604020202020204" pitchFamily="34" charset="0"/>
              <a:buChar char="•"/>
            </a:pPr>
            <a:r>
              <a:rPr lang="en-US" baseline="0" dirty="0" smtClean="0"/>
              <a:t>Use data and evidence-based guidelines to address common concerns about providing LARC to adolescents seeking contraception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Another concern of providers is that adolescents may be likely to discontinue LARC methods. </a:t>
            </a:r>
          </a:p>
          <a:p>
            <a:pPr marL="171450" indent="-171450">
              <a:buFont typeface="Arial" panose="020B0604020202020204" pitchFamily="34" charset="0"/>
              <a:buChar char="•"/>
            </a:pPr>
            <a:r>
              <a:rPr lang="en-US" baseline="0" dirty="0" smtClean="0"/>
              <a:t>According to the one-year follow-up data from the CHOICE study, overall participant </a:t>
            </a:r>
            <a:r>
              <a:rPr lang="en-US" dirty="0" smtClean="0"/>
              <a:t>LARC continuation rates are high. Eighty-six</a:t>
            </a:r>
            <a:r>
              <a:rPr lang="en-US" baseline="0" dirty="0" smtClean="0"/>
              <a:t> percent of all LARC users continued their method through 12 months, compared to 55% of non-LARC users.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75000"/>
                  </a:schemeClr>
                </a:solidFill>
              </a:rPr>
              <a:t>Secura</a:t>
            </a:r>
            <a:r>
              <a:rPr lang="en-US" sz="1200" dirty="0" smtClean="0">
                <a:solidFill>
                  <a:schemeClr val="bg1">
                    <a:lumMod val="75000"/>
                  </a:schemeClr>
                </a:solidFill>
              </a:rPr>
              <a:t> G. Trends in Adolescent Contraceptive Use from the Contraceptive CHOICE Project. 2013. http://www.hhs.gov/ash/oah/oah-initiatives/teen_pregnancy/training/Assests/latest_contraceptiveuse.pdf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20</a:t>
            </a:fld>
            <a:endParaRPr lang="en-US"/>
          </a:p>
        </p:txBody>
      </p:sp>
    </p:spTree>
    <p:extLst>
      <p:ext uri="{BB962C8B-B14F-4D97-AF65-F5344CB8AC3E}">
        <p14:creationId xmlns:p14="http://schemas.microsoft.com/office/powerpoint/2010/main" val="3263109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433"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defTabSz="904433">
              <a:buFont typeface="Arial" panose="020B0604020202020204" pitchFamily="34" charset="0"/>
              <a:buChar char="•"/>
              <a:defRPr/>
            </a:pPr>
            <a:r>
              <a:rPr lang="en-US" dirty="0" smtClean="0"/>
              <a:t>These high continuation</a:t>
            </a:r>
            <a:r>
              <a:rPr lang="en-US" baseline="0" dirty="0" smtClean="0"/>
              <a:t> rates have been sustained through three years, according to a 2015 published study by </a:t>
            </a:r>
            <a:r>
              <a:rPr lang="en-US" baseline="0" dirty="0" err="1" smtClean="0"/>
              <a:t>Diedrich</a:t>
            </a:r>
            <a:r>
              <a:rPr lang="en-US" baseline="0" dirty="0" smtClean="0"/>
              <a:t> et al. Two thirds (67%) of LARC users compared to just one third (31%) of non-LARC users were still using their method three years later.</a:t>
            </a:r>
          </a:p>
          <a:p>
            <a:pPr marL="0" indent="0" defTabSz="904433">
              <a:buFont typeface="Arial" panose="020B0604020202020204" pitchFamily="34" charset="0"/>
              <a:buNone/>
              <a:defRPr/>
            </a:pPr>
            <a:endParaRPr lang="en-US" baseline="0" dirty="0" smtClean="0"/>
          </a:p>
          <a:p>
            <a:pPr marL="0" indent="0" defTabSz="904433">
              <a:buFont typeface="Arial" panose="020B0604020202020204" pitchFamily="34" charset="0"/>
              <a:buNone/>
              <a:defRPr/>
            </a:pPr>
            <a:endParaRPr lang="en-US" baseline="0" dirty="0" smtClean="0"/>
          </a:p>
          <a:p>
            <a:pPr marL="0" indent="0" defTabSz="904433">
              <a:buFont typeface="Arial" panose="020B0604020202020204" pitchFamily="34" charset="0"/>
              <a:buNone/>
              <a:defRPr/>
            </a:pPr>
            <a:r>
              <a:rPr lang="en-US" b="1" u="sng" baseline="0" dirty="0" smtClean="0"/>
              <a:t>Source (for reference) </a:t>
            </a:r>
          </a:p>
          <a:p>
            <a:pPr marL="171450" marR="0" indent="-171450" algn="l" defTabSz="9044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75000"/>
                  </a:schemeClr>
                </a:solidFill>
                <a:latin typeface="Calibri Light" panose="020F0302020204030204" pitchFamily="34" charset="0"/>
              </a:rPr>
              <a:t>Diedrich</a:t>
            </a:r>
            <a:r>
              <a:rPr lang="en-US" sz="1200" dirty="0" smtClean="0">
                <a:solidFill>
                  <a:schemeClr val="bg1">
                    <a:lumMod val="75000"/>
                  </a:schemeClr>
                </a:solidFill>
                <a:latin typeface="Calibri Light" panose="020F0302020204030204" pitchFamily="34" charset="0"/>
              </a:rPr>
              <a:t> JT, Zhao Q, Madden T, </a:t>
            </a:r>
            <a:r>
              <a:rPr lang="en-US" sz="1200" dirty="0" err="1" smtClean="0">
                <a:solidFill>
                  <a:schemeClr val="bg1">
                    <a:lumMod val="75000"/>
                  </a:schemeClr>
                </a:solidFill>
                <a:latin typeface="Calibri Light" panose="020F0302020204030204" pitchFamily="34" charset="0"/>
              </a:rPr>
              <a:t>Secura</a:t>
            </a:r>
            <a:r>
              <a:rPr lang="en-US" sz="1200" dirty="0" smtClean="0">
                <a:solidFill>
                  <a:schemeClr val="bg1">
                    <a:lumMod val="75000"/>
                  </a:schemeClr>
                </a:solidFill>
                <a:latin typeface="Calibri Light" panose="020F0302020204030204" pitchFamily="34" charset="0"/>
              </a:rPr>
              <a:t> GM, </a:t>
            </a:r>
            <a:r>
              <a:rPr lang="en-US" sz="1200" dirty="0" err="1" smtClean="0">
                <a:solidFill>
                  <a:schemeClr val="bg1">
                    <a:lumMod val="75000"/>
                  </a:schemeClr>
                </a:solidFill>
                <a:latin typeface="Calibri Light" panose="020F0302020204030204" pitchFamily="34" charset="0"/>
              </a:rPr>
              <a:t>Peipert</a:t>
            </a:r>
            <a:r>
              <a:rPr lang="en-US" sz="1200" dirty="0" smtClean="0">
                <a:solidFill>
                  <a:schemeClr val="bg1">
                    <a:lumMod val="75000"/>
                  </a:schemeClr>
                </a:solidFill>
                <a:latin typeface="Calibri Light" panose="020F0302020204030204" pitchFamily="34" charset="0"/>
              </a:rPr>
              <a:t> JF. Three-year continuation of reversible contraception. </a:t>
            </a:r>
            <a:r>
              <a:rPr lang="en-US" sz="1200" u="sng" dirty="0" smtClean="0">
                <a:solidFill>
                  <a:schemeClr val="bg1">
                    <a:lumMod val="75000"/>
                  </a:schemeClr>
                </a:solidFill>
                <a:latin typeface="Calibri Light" panose="020F0302020204030204" pitchFamily="34" charset="0"/>
                <a:hlinkClick r:id="rId3" tooltip="American journal of obstetrics and gynecology."/>
              </a:rPr>
              <a:t>Am J </a:t>
            </a:r>
            <a:r>
              <a:rPr lang="en-US" sz="1200" u="sng" dirty="0" err="1" smtClean="0">
                <a:solidFill>
                  <a:schemeClr val="bg1">
                    <a:lumMod val="75000"/>
                  </a:schemeClr>
                </a:solidFill>
                <a:latin typeface="Calibri Light" panose="020F0302020204030204" pitchFamily="34" charset="0"/>
                <a:hlinkClick r:id="rId3" tooltip="American journal of obstetrics and gynecology."/>
              </a:rPr>
              <a:t>Obstet</a:t>
            </a:r>
            <a:r>
              <a:rPr lang="en-US" sz="1200" u="sng" dirty="0" smtClean="0">
                <a:solidFill>
                  <a:schemeClr val="bg1">
                    <a:lumMod val="75000"/>
                  </a:schemeClr>
                </a:solidFill>
                <a:latin typeface="Calibri Light" panose="020F0302020204030204" pitchFamily="34" charset="0"/>
                <a:hlinkClick r:id="rId3" tooltip="American journal of obstetrics and gynecology."/>
              </a:rPr>
              <a:t> Gynecol.</a:t>
            </a:r>
            <a:r>
              <a:rPr lang="en-US" sz="1200" dirty="0" smtClean="0">
                <a:solidFill>
                  <a:schemeClr val="bg1">
                    <a:lumMod val="75000"/>
                  </a:schemeClr>
                </a:solidFill>
                <a:latin typeface="Calibri Light" panose="020F0302020204030204" pitchFamily="34" charset="0"/>
              </a:rPr>
              <a:t> 2015 Nov;213(5):662.e1-8. </a:t>
            </a:r>
            <a:r>
              <a:rPr lang="en-US" sz="1200" dirty="0" err="1" smtClean="0">
                <a:solidFill>
                  <a:schemeClr val="bg1">
                    <a:lumMod val="75000"/>
                  </a:schemeClr>
                </a:solidFill>
                <a:latin typeface="Calibri Light" panose="020F0302020204030204" pitchFamily="34" charset="0"/>
              </a:rPr>
              <a:t>doi</a:t>
            </a:r>
            <a:r>
              <a:rPr lang="en-US" sz="1200" dirty="0" smtClean="0">
                <a:solidFill>
                  <a:schemeClr val="bg1">
                    <a:lumMod val="75000"/>
                  </a:schemeClr>
                </a:solidFill>
                <a:latin typeface="Calibri Light" panose="020F0302020204030204" pitchFamily="34" charset="0"/>
              </a:rPr>
              <a:t>: 10.1016/j.ajog.2015.08.001. </a:t>
            </a:r>
            <a:r>
              <a:rPr lang="en-US" sz="1200" dirty="0" err="1" smtClean="0">
                <a:solidFill>
                  <a:schemeClr val="bg1">
                    <a:lumMod val="75000"/>
                  </a:schemeClr>
                </a:solidFill>
                <a:latin typeface="Calibri Light" panose="020F0302020204030204" pitchFamily="34" charset="0"/>
              </a:rPr>
              <a:t>Epub</a:t>
            </a:r>
            <a:r>
              <a:rPr lang="en-US" sz="1200" dirty="0" smtClean="0">
                <a:solidFill>
                  <a:schemeClr val="bg1">
                    <a:lumMod val="75000"/>
                  </a:schemeClr>
                </a:solidFill>
                <a:latin typeface="Calibri Light" panose="020F0302020204030204" pitchFamily="34" charset="0"/>
              </a:rPr>
              <a:t> 2015 Aug 7.</a:t>
            </a:r>
          </a:p>
          <a:p>
            <a:pPr marL="171450" indent="-171450" defTabSz="904433">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21</a:t>
            </a:fld>
            <a:endParaRPr lang="en-US"/>
          </a:p>
        </p:txBody>
      </p:sp>
    </p:spTree>
    <p:extLst>
      <p:ext uri="{BB962C8B-B14F-4D97-AF65-F5344CB8AC3E}">
        <p14:creationId xmlns:p14="http://schemas.microsoft.com/office/powerpoint/2010/main" val="2197214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How do</a:t>
            </a:r>
            <a:r>
              <a:rPr lang="en-US" sz="1200" b="0" i="0" kern="1200" baseline="0" dirty="0" smtClean="0">
                <a:solidFill>
                  <a:schemeClr val="tx1"/>
                </a:solidFill>
                <a:effectLst/>
                <a:latin typeface="+mn-lt"/>
                <a:ea typeface="+mn-ea"/>
                <a:cs typeface="+mn-cs"/>
              </a:rPr>
              <a:t> these continuation rates compare by age? This graph shows continuation of LARC and non-LARC methods through three years, by age (14 to 19-year-olds vs. 20 to 45 year-olds). While adolescent continuation rates are slightly lower than non-adolescent continuation rates, continuation rates of LARC are about double that of non-LARC method continuation rates for adolescents.</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1" i="0" u="sng" kern="1200" baseline="0" dirty="0" smtClean="0">
                <a:solidFill>
                  <a:schemeClr val="tx1"/>
                </a:solidFill>
                <a:effectLst/>
                <a:latin typeface="+mn-lt"/>
                <a:ea typeface="+mn-ea"/>
                <a:cs typeface="+mn-cs"/>
              </a:rPr>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75000"/>
                  </a:schemeClr>
                </a:solidFill>
                <a:latin typeface="Calibri Light" panose="020F0302020204030204" pitchFamily="34" charset="0"/>
              </a:rPr>
              <a:t>Diedrich</a:t>
            </a:r>
            <a:r>
              <a:rPr lang="en-US" sz="1200" dirty="0" smtClean="0">
                <a:solidFill>
                  <a:schemeClr val="bg1">
                    <a:lumMod val="75000"/>
                  </a:schemeClr>
                </a:solidFill>
                <a:latin typeface="Calibri Light" panose="020F0302020204030204" pitchFamily="34" charset="0"/>
              </a:rPr>
              <a:t> JT, Zhao Q, Madden T, </a:t>
            </a:r>
            <a:r>
              <a:rPr lang="en-US" sz="1200" dirty="0" err="1" smtClean="0">
                <a:solidFill>
                  <a:schemeClr val="bg1">
                    <a:lumMod val="75000"/>
                  </a:schemeClr>
                </a:solidFill>
                <a:latin typeface="Calibri Light" panose="020F0302020204030204" pitchFamily="34" charset="0"/>
              </a:rPr>
              <a:t>Secura</a:t>
            </a:r>
            <a:r>
              <a:rPr lang="en-US" sz="1200" dirty="0" smtClean="0">
                <a:solidFill>
                  <a:schemeClr val="bg1">
                    <a:lumMod val="75000"/>
                  </a:schemeClr>
                </a:solidFill>
                <a:latin typeface="Calibri Light" panose="020F0302020204030204" pitchFamily="34" charset="0"/>
              </a:rPr>
              <a:t> GM, </a:t>
            </a:r>
            <a:r>
              <a:rPr lang="en-US" sz="1200" dirty="0" err="1" smtClean="0">
                <a:solidFill>
                  <a:schemeClr val="bg1">
                    <a:lumMod val="75000"/>
                  </a:schemeClr>
                </a:solidFill>
                <a:latin typeface="Calibri Light" panose="020F0302020204030204" pitchFamily="34" charset="0"/>
              </a:rPr>
              <a:t>Peipert</a:t>
            </a:r>
            <a:r>
              <a:rPr lang="en-US" sz="1200" dirty="0" smtClean="0">
                <a:solidFill>
                  <a:schemeClr val="bg1">
                    <a:lumMod val="75000"/>
                  </a:schemeClr>
                </a:solidFill>
                <a:latin typeface="Calibri Light" panose="020F0302020204030204" pitchFamily="34" charset="0"/>
              </a:rPr>
              <a:t> JF. Three-year continuation of reversible contraception. </a:t>
            </a:r>
            <a:r>
              <a:rPr lang="en-US" sz="1200" u="sng" dirty="0" smtClean="0">
                <a:solidFill>
                  <a:schemeClr val="bg1">
                    <a:lumMod val="75000"/>
                  </a:schemeClr>
                </a:solidFill>
                <a:latin typeface="Calibri Light" panose="020F0302020204030204" pitchFamily="34" charset="0"/>
                <a:hlinkClick r:id="rId3" tooltip="American journal of obstetrics and gynecology."/>
              </a:rPr>
              <a:t>Am J </a:t>
            </a:r>
            <a:r>
              <a:rPr lang="en-US" sz="1200" u="sng" dirty="0" err="1" smtClean="0">
                <a:solidFill>
                  <a:schemeClr val="bg1">
                    <a:lumMod val="75000"/>
                  </a:schemeClr>
                </a:solidFill>
                <a:latin typeface="Calibri Light" panose="020F0302020204030204" pitchFamily="34" charset="0"/>
                <a:hlinkClick r:id="rId3" tooltip="American journal of obstetrics and gynecology."/>
              </a:rPr>
              <a:t>Obstet</a:t>
            </a:r>
            <a:r>
              <a:rPr lang="en-US" sz="1200" u="sng" dirty="0" smtClean="0">
                <a:solidFill>
                  <a:schemeClr val="bg1">
                    <a:lumMod val="75000"/>
                  </a:schemeClr>
                </a:solidFill>
                <a:latin typeface="Calibri Light" panose="020F0302020204030204" pitchFamily="34" charset="0"/>
                <a:hlinkClick r:id="rId3" tooltip="American journal of obstetrics and gynecology."/>
              </a:rPr>
              <a:t> Gynecol.</a:t>
            </a:r>
            <a:r>
              <a:rPr lang="en-US" sz="1200" dirty="0" smtClean="0">
                <a:solidFill>
                  <a:schemeClr val="bg1">
                    <a:lumMod val="75000"/>
                  </a:schemeClr>
                </a:solidFill>
                <a:latin typeface="Calibri Light" panose="020F0302020204030204" pitchFamily="34" charset="0"/>
              </a:rPr>
              <a:t> 2015 Nov;213(5):662.e1-8. </a:t>
            </a:r>
            <a:r>
              <a:rPr lang="en-US" sz="1200" dirty="0" err="1" smtClean="0">
                <a:solidFill>
                  <a:schemeClr val="bg1">
                    <a:lumMod val="75000"/>
                  </a:schemeClr>
                </a:solidFill>
                <a:latin typeface="Calibri Light" panose="020F0302020204030204" pitchFamily="34" charset="0"/>
              </a:rPr>
              <a:t>doi</a:t>
            </a:r>
            <a:r>
              <a:rPr lang="en-US" sz="1200" dirty="0" smtClean="0">
                <a:solidFill>
                  <a:schemeClr val="bg1">
                    <a:lumMod val="75000"/>
                  </a:schemeClr>
                </a:solidFill>
                <a:latin typeface="Calibri Light" panose="020F0302020204030204" pitchFamily="34" charset="0"/>
              </a:rPr>
              <a:t>: 10.1016/j.ajog.2015.08.001. </a:t>
            </a:r>
            <a:r>
              <a:rPr lang="en-US" sz="1200" dirty="0" err="1" smtClean="0">
                <a:solidFill>
                  <a:schemeClr val="bg1">
                    <a:lumMod val="75000"/>
                  </a:schemeClr>
                </a:solidFill>
                <a:latin typeface="Calibri Light" panose="020F0302020204030204" pitchFamily="34" charset="0"/>
              </a:rPr>
              <a:t>Epub</a:t>
            </a:r>
            <a:r>
              <a:rPr lang="en-US" sz="1200" dirty="0" smtClean="0">
                <a:solidFill>
                  <a:schemeClr val="bg1">
                    <a:lumMod val="75000"/>
                  </a:schemeClr>
                </a:solidFill>
                <a:latin typeface="Calibri Light" panose="020F0302020204030204" pitchFamily="34" charset="0"/>
              </a:rPr>
              <a:t> 2015 Aug 7.</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A9A86E-087E-4924-85E2-105D7DCE6583}" type="slidenum">
              <a:rPr lang="en-US" smtClean="0"/>
              <a:pPr/>
              <a:t>22</a:t>
            </a:fld>
            <a:endParaRPr lang="en-US"/>
          </a:p>
        </p:txBody>
      </p:sp>
    </p:spTree>
    <p:extLst>
      <p:ext uri="{BB962C8B-B14F-4D97-AF65-F5344CB8AC3E}">
        <p14:creationId xmlns:p14="http://schemas.microsoft.com/office/powerpoint/2010/main" val="219721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It is helpful to explore </a:t>
            </a:r>
            <a:r>
              <a:rPr lang="en-US" b="1" baseline="0" dirty="0" smtClean="0"/>
              <a:t>why</a:t>
            </a:r>
            <a:r>
              <a:rPr lang="en-US" baseline="0" dirty="0" smtClean="0"/>
              <a:t> patients discontinue LARC methods in your clinic.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Activity</a:t>
            </a:r>
            <a:endParaRPr lang="en-US" baseline="0" dirty="0" smtClean="0"/>
          </a:p>
          <a:p>
            <a:pPr marL="171450" indent="-171450">
              <a:buFont typeface="Arial" panose="020B0604020202020204" pitchFamily="34" charset="0"/>
              <a:buChar char="•"/>
            </a:pPr>
            <a:r>
              <a:rPr lang="en-US" baseline="0" dirty="0" smtClean="0"/>
              <a:t>Take a few minutes to watch this QI Case Study of the Arizona Family Health Partnership, and see what staff there learned about their discontinuation rates.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lumMod val="65000"/>
                    <a:lumOff val="35000"/>
                  </a:schemeClr>
                </a:solidFill>
                <a:latin typeface="Calibri Light" panose="020F0302020204030204" pitchFamily="34" charset="0"/>
              </a:rPr>
              <a:t>According to an Arizona Family Health Partnership QI project, the most common reasons for LARC discontinuation were: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Device expiring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Patient now seeking pregnancy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baseline="0" dirty="0" smtClean="0"/>
              <a:t>Source (for reference)</a:t>
            </a:r>
          </a:p>
          <a:p>
            <a:pPr marL="0" indent="0">
              <a:buFont typeface="Arial" panose="020B0604020202020204" pitchFamily="34" charset="0"/>
              <a:buNone/>
            </a:pPr>
            <a:r>
              <a:rPr lang="en-US" sz="1200" dirty="0" smtClean="0">
                <a:solidFill>
                  <a:schemeClr val="bg1">
                    <a:lumMod val="75000"/>
                  </a:schemeClr>
                </a:solidFill>
                <a:latin typeface="Calibri Light" panose="020F0302020204030204" pitchFamily="34" charset="0"/>
              </a:rPr>
              <a:t>Schmidt E, James A, Curran KM, </a:t>
            </a:r>
            <a:r>
              <a:rPr lang="en-US" sz="1200" dirty="0" err="1" smtClean="0">
                <a:solidFill>
                  <a:schemeClr val="bg1">
                    <a:lumMod val="75000"/>
                  </a:schemeClr>
                </a:solidFill>
                <a:latin typeface="Calibri Light" panose="020F0302020204030204" pitchFamily="34" charset="0"/>
              </a:rPr>
              <a:t>Peipert</a:t>
            </a:r>
            <a:r>
              <a:rPr lang="en-US" sz="1200" dirty="0" smtClean="0">
                <a:solidFill>
                  <a:schemeClr val="bg1">
                    <a:lumMod val="75000"/>
                  </a:schemeClr>
                </a:solidFill>
                <a:latin typeface="Calibri Light" panose="020F0302020204030204" pitchFamily="34" charset="0"/>
              </a:rPr>
              <a:t> JF, Madden T. Adolescent Experiences With Intrauterine Devices: A Qualitative Study. J </a:t>
            </a:r>
            <a:r>
              <a:rPr lang="en-US" sz="1200" dirty="0" err="1" smtClean="0">
                <a:solidFill>
                  <a:schemeClr val="bg1">
                    <a:lumMod val="75000"/>
                  </a:schemeClr>
                </a:solidFill>
                <a:latin typeface="Calibri Light" panose="020F0302020204030204" pitchFamily="34" charset="0"/>
              </a:rPr>
              <a:t>Adolesc</a:t>
            </a:r>
            <a:r>
              <a:rPr lang="en-US" sz="1200" dirty="0" smtClean="0">
                <a:solidFill>
                  <a:schemeClr val="bg1">
                    <a:lumMod val="75000"/>
                  </a:schemeClr>
                </a:solidFill>
                <a:latin typeface="Calibri Light" panose="020F0302020204030204" pitchFamily="34" charset="0"/>
              </a:rPr>
              <a:t> Health. 2015 Oct;57(4):381-6. </a:t>
            </a:r>
            <a:r>
              <a:rPr lang="en-US" sz="1200" dirty="0" err="1" smtClean="0">
                <a:solidFill>
                  <a:schemeClr val="bg1">
                    <a:lumMod val="75000"/>
                  </a:schemeClr>
                </a:solidFill>
                <a:latin typeface="Calibri Light" panose="020F0302020204030204" pitchFamily="34" charset="0"/>
              </a:rPr>
              <a:t>doi</a:t>
            </a:r>
            <a:r>
              <a:rPr lang="en-US" sz="1200" dirty="0" smtClean="0">
                <a:solidFill>
                  <a:schemeClr val="bg1">
                    <a:lumMod val="75000"/>
                  </a:schemeClr>
                </a:solidFill>
                <a:latin typeface="Calibri Light" panose="020F0302020204030204" pitchFamily="34" charset="0"/>
              </a:rPr>
              <a:t>: 10.1016/j.jadohealth.2015.05.001. </a:t>
            </a:r>
            <a:r>
              <a:rPr lang="en-US" sz="1200" dirty="0" err="1" smtClean="0">
                <a:solidFill>
                  <a:schemeClr val="bg1">
                    <a:lumMod val="75000"/>
                  </a:schemeClr>
                </a:solidFill>
                <a:latin typeface="Calibri Light" panose="020F0302020204030204" pitchFamily="34" charset="0"/>
              </a:rPr>
              <a:t>Epub</a:t>
            </a:r>
            <a:r>
              <a:rPr lang="en-US" sz="1200" dirty="0" smtClean="0">
                <a:solidFill>
                  <a:schemeClr val="bg1">
                    <a:lumMod val="75000"/>
                  </a:schemeClr>
                </a:solidFill>
                <a:latin typeface="Calibri Light" panose="020F0302020204030204" pitchFamily="34" charset="0"/>
              </a:rPr>
              <a:t> 2015 Jun 27.</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23</a:t>
            </a:fld>
            <a:endParaRPr lang="en-US"/>
          </a:p>
        </p:txBody>
      </p:sp>
    </p:spTree>
    <p:extLst>
      <p:ext uri="{BB962C8B-B14F-4D97-AF65-F5344CB8AC3E}">
        <p14:creationId xmlns:p14="http://schemas.microsoft.com/office/powerpoint/2010/main" val="14819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It’s worth </a:t>
            </a:r>
            <a:r>
              <a:rPr lang="en-US" baseline="0" dirty="0" smtClean="0"/>
              <a:t>exploring why adolescents choose to continue or discontinue their methods. In a q</a:t>
            </a:r>
            <a:r>
              <a:rPr lang="en-US" dirty="0" smtClean="0"/>
              <a:t>ualitative study</a:t>
            </a:r>
            <a:r>
              <a:rPr lang="en-US" baseline="0" dirty="0" smtClean="0"/>
              <a:t> of adolescents who shared their experience with IUDs, they raised several factors that contributed to continuation and discontinuation. </a:t>
            </a:r>
          </a:p>
          <a:p>
            <a:pPr marL="171450" indent="-171450">
              <a:buFont typeface="Arial" panose="020B0604020202020204" pitchFamily="34" charset="0"/>
              <a:buChar char="•"/>
            </a:pPr>
            <a:r>
              <a:rPr lang="en-US" baseline="0" dirty="0" smtClean="0"/>
              <a:t>A key finding of this study: Discussion of effectiveness, duration and convenience, and anticipatory guidance regarding post-insertion side effects may be important in counseling young women. This reiterates the importance of counseling in advance of side effects for adolescents. </a:t>
            </a:r>
          </a:p>
          <a:p>
            <a:endParaRPr lang="en-US" baseline="0" dirty="0" smtClean="0"/>
          </a:p>
          <a:p>
            <a:endParaRPr lang="en-US" baseline="0" dirty="0" smtClean="0"/>
          </a:p>
          <a:p>
            <a:r>
              <a:rPr lang="en-US" b="1" u="sng" baseline="0" dirty="0" smtClean="0"/>
              <a:t>Source (for reference)</a:t>
            </a:r>
          </a:p>
          <a:p>
            <a:pPr marL="171450" indent="-171450">
              <a:buFont typeface="Arial" panose="020B0604020202020204" pitchFamily="34" charset="0"/>
              <a:buChar char="•"/>
            </a:pPr>
            <a:r>
              <a:rPr lang="en-US" sz="1200" dirty="0" smtClean="0">
                <a:solidFill>
                  <a:schemeClr val="bg1">
                    <a:lumMod val="75000"/>
                  </a:schemeClr>
                </a:solidFill>
                <a:latin typeface="Calibri Light" panose="020F0302020204030204" pitchFamily="34" charset="0"/>
              </a:rPr>
              <a:t>Schmidt E James A, Curran KM, </a:t>
            </a:r>
            <a:r>
              <a:rPr lang="en-US" sz="1200" dirty="0" err="1" smtClean="0">
                <a:solidFill>
                  <a:schemeClr val="bg1">
                    <a:lumMod val="75000"/>
                  </a:schemeClr>
                </a:solidFill>
                <a:latin typeface="Calibri Light" panose="020F0302020204030204" pitchFamily="34" charset="0"/>
              </a:rPr>
              <a:t>Peipert</a:t>
            </a:r>
            <a:r>
              <a:rPr lang="en-US" sz="1200" dirty="0" smtClean="0">
                <a:solidFill>
                  <a:schemeClr val="bg1">
                    <a:lumMod val="75000"/>
                  </a:schemeClr>
                </a:solidFill>
                <a:latin typeface="Calibri Light" panose="020F0302020204030204" pitchFamily="34" charset="0"/>
              </a:rPr>
              <a:t> JF, Madden T. Adolescent Experiences With Intrauterine Devices: A Qualitative Study. J </a:t>
            </a:r>
            <a:r>
              <a:rPr lang="en-US" sz="1200" dirty="0" err="1" smtClean="0">
                <a:solidFill>
                  <a:schemeClr val="bg1">
                    <a:lumMod val="75000"/>
                  </a:schemeClr>
                </a:solidFill>
                <a:latin typeface="Calibri Light" panose="020F0302020204030204" pitchFamily="34" charset="0"/>
              </a:rPr>
              <a:t>Adolesc</a:t>
            </a:r>
            <a:r>
              <a:rPr lang="en-US" sz="1200" dirty="0" smtClean="0">
                <a:solidFill>
                  <a:schemeClr val="bg1">
                    <a:lumMod val="75000"/>
                  </a:schemeClr>
                </a:solidFill>
                <a:latin typeface="Calibri Light" panose="020F0302020204030204" pitchFamily="34" charset="0"/>
              </a:rPr>
              <a:t> Health. 2015 Oct;57(4):381-6. </a:t>
            </a:r>
            <a:r>
              <a:rPr lang="en-US" sz="1200" dirty="0" err="1" smtClean="0">
                <a:solidFill>
                  <a:schemeClr val="bg1">
                    <a:lumMod val="75000"/>
                  </a:schemeClr>
                </a:solidFill>
                <a:latin typeface="Calibri Light" panose="020F0302020204030204" pitchFamily="34" charset="0"/>
              </a:rPr>
              <a:t>doi</a:t>
            </a:r>
            <a:r>
              <a:rPr lang="en-US" sz="1200" dirty="0" smtClean="0">
                <a:solidFill>
                  <a:schemeClr val="bg1">
                    <a:lumMod val="75000"/>
                  </a:schemeClr>
                </a:solidFill>
                <a:latin typeface="Calibri Light" panose="020F0302020204030204" pitchFamily="34" charset="0"/>
              </a:rPr>
              <a:t>: 10.1016/j.jadohealth.2015.05.001. </a:t>
            </a:r>
            <a:r>
              <a:rPr lang="en-US" sz="1200" dirty="0" err="1" smtClean="0">
                <a:solidFill>
                  <a:schemeClr val="bg1">
                    <a:lumMod val="75000"/>
                  </a:schemeClr>
                </a:solidFill>
                <a:latin typeface="Calibri Light" panose="020F0302020204030204" pitchFamily="34" charset="0"/>
              </a:rPr>
              <a:t>Epub</a:t>
            </a:r>
            <a:r>
              <a:rPr lang="en-US" sz="1200" dirty="0" smtClean="0">
                <a:solidFill>
                  <a:schemeClr val="bg1">
                    <a:lumMod val="75000"/>
                  </a:schemeClr>
                </a:solidFill>
                <a:latin typeface="Calibri Light" panose="020F0302020204030204" pitchFamily="34" charset="0"/>
              </a:rPr>
              <a:t> 2015 Jun 27.</a:t>
            </a:r>
          </a:p>
          <a:p>
            <a:pPr marL="171450" indent="-171450">
              <a:buFont typeface="Arial" panose="020B0604020202020204" pitchFamily="34" charset="0"/>
              <a:buChar char="•"/>
            </a:pPr>
            <a:r>
              <a:rPr lang="en-US" sz="1200" dirty="0" smtClean="0">
                <a:solidFill>
                  <a:schemeClr val="bg1">
                    <a:lumMod val="75000"/>
                  </a:schemeClr>
                </a:solidFill>
                <a:latin typeface="Calibri Light" panose="020F0302020204030204" pitchFamily="34" charset="0"/>
              </a:rPr>
              <a:t>Danielle S, </a:t>
            </a:r>
            <a:r>
              <a:rPr lang="en-US" sz="1200" dirty="0" err="1" smtClean="0">
                <a:solidFill>
                  <a:schemeClr val="bg1">
                    <a:lumMod val="75000"/>
                  </a:schemeClr>
                </a:solidFill>
                <a:latin typeface="Calibri Light" panose="020F0302020204030204" pitchFamily="34" charset="0"/>
              </a:rPr>
              <a:t>Grunloh</a:t>
            </a:r>
            <a:r>
              <a:rPr lang="en-US" sz="1200" dirty="0" smtClean="0">
                <a:solidFill>
                  <a:schemeClr val="bg1">
                    <a:lumMod val="75000"/>
                  </a:schemeClr>
                </a:solidFill>
                <a:latin typeface="Calibri Light" panose="020F0302020204030204" pitchFamily="34" charset="0"/>
              </a:rPr>
              <a:t>, </a:t>
            </a:r>
            <a:r>
              <a:rPr lang="en-US" sz="1200" dirty="0" err="1" smtClean="0">
                <a:solidFill>
                  <a:schemeClr val="bg1">
                    <a:lumMod val="75000"/>
                  </a:schemeClr>
                </a:solidFill>
                <a:latin typeface="Calibri Light" panose="020F0302020204030204" pitchFamily="34" charset="0"/>
              </a:rPr>
              <a:t>Teya</a:t>
            </a:r>
            <a:r>
              <a:rPr lang="en-US" sz="1200" dirty="0" smtClean="0">
                <a:solidFill>
                  <a:schemeClr val="bg1">
                    <a:lumMod val="75000"/>
                  </a:schemeClr>
                </a:solidFill>
                <a:latin typeface="Calibri Light" panose="020F0302020204030204" pitchFamily="34" charset="0"/>
              </a:rPr>
              <a:t> </a:t>
            </a:r>
            <a:r>
              <a:rPr lang="en-US" sz="1200" dirty="0" err="1" smtClean="0">
                <a:solidFill>
                  <a:schemeClr val="bg1">
                    <a:lumMod val="75000"/>
                  </a:schemeClr>
                </a:solidFill>
                <a:latin typeface="Calibri Light" panose="020F0302020204030204" pitchFamily="34" charset="0"/>
              </a:rPr>
              <a:t>Casner</a:t>
            </a:r>
            <a:r>
              <a:rPr lang="en-US" sz="1200" dirty="0" smtClean="0">
                <a:solidFill>
                  <a:schemeClr val="bg1">
                    <a:lumMod val="75000"/>
                  </a:schemeClr>
                </a:solidFill>
                <a:latin typeface="Calibri Light" panose="020F0302020204030204" pitchFamily="34" charset="0"/>
              </a:rPr>
              <a:t>, Gina M. </a:t>
            </a:r>
            <a:r>
              <a:rPr lang="en-US" sz="1200" dirty="0" err="1" smtClean="0">
                <a:solidFill>
                  <a:schemeClr val="bg1">
                    <a:lumMod val="75000"/>
                  </a:schemeClr>
                </a:solidFill>
                <a:latin typeface="Calibri Light" panose="020F0302020204030204" pitchFamily="34" charset="0"/>
              </a:rPr>
              <a:t>Secura</a:t>
            </a:r>
            <a:r>
              <a:rPr lang="en-US" sz="1200" dirty="0" smtClean="0">
                <a:solidFill>
                  <a:schemeClr val="bg1">
                    <a:lumMod val="75000"/>
                  </a:schemeClr>
                </a:solidFill>
                <a:latin typeface="Calibri Light" panose="020F0302020204030204" pitchFamily="34" charset="0"/>
              </a:rPr>
              <a:t>, Jeffrey F. </a:t>
            </a:r>
            <a:r>
              <a:rPr lang="en-US" sz="1200" dirty="0" err="1" smtClean="0">
                <a:solidFill>
                  <a:schemeClr val="bg1">
                    <a:lumMod val="75000"/>
                  </a:schemeClr>
                </a:solidFill>
                <a:latin typeface="Calibri Light" panose="020F0302020204030204" pitchFamily="34" charset="0"/>
              </a:rPr>
              <a:t>Peipert</a:t>
            </a:r>
            <a:r>
              <a:rPr lang="en-US" sz="1200" dirty="0" smtClean="0">
                <a:solidFill>
                  <a:schemeClr val="bg1">
                    <a:lumMod val="75000"/>
                  </a:schemeClr>
                </a:solidFill>
                <a:latin typeface="Calibri Light" panose="020F0302020204030204" pitchFamily="34" charset="0"/>
              </a:rPr>
              <a:t>, and Tessa Madden. Characteristics Associated With Discontinuation of Long-Acting Reversible Contraception Within the First 6 Months of Use. </a:t>
            </a:r>
            <a:r>
              <a:rPr lang="en-US" sz="1200" dirty="0" err="1" smtClean="0">
                <a:solidFill>
                  <a:schemeClr val="bg1">
                    <a:lumMod val="75000"/>
                  </a:schemeClr>
                </a:solidFill>
                <a:latin typeface="Calibri Light" panose="020F0302020204030204" pitchFamily="34" charset="0"/>
              </a:rPr>
              <a:t>Obstet</a:t>
            </a:r>
            <a:r>
              <a:rPr lang="en-US" sz="1200" dirty="0" smtClean="0">
                <a:solidFill>
                  <a:schemeClr val="bg1">
                    <a:lumMod val="75000"/>
                  </a:schemeClr>
                </a:solidFill>
                <a:latin typeface="Calibri Light" panose="020F0302020204030204" pitchFamily="34" charset="0"/>
              </a:rPr>
              <a:t> Gynecol. 2013 Dec; 122(6): 1214–1221.</a:t>
            </a:r>
          </a:p>
          <a:p>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14819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Finally, what about satisfaction</a:t>
            </a:r>
            <a:r>
              <a:rPr lang="en-US" baseline="0" dirty="0" smtClean="0"/>
              <a:t> with methods? Data from the CHOICE study again show that o</a:t>
            </a:r>
            <a:r>
              <a:rPr lang="en-US" dirty="0" smtClean="0"/>
              <a:t>verall satisfaction with LARC is higher than other methods.</a:t>
            </a:r>
            <a:r>
              <a:rPr lang="en-US" baseline="0" dirty="0" smtClean="0"/>
              <a:t> Over 8 in 10 LARC users were satisfied with their method after 12 months, compared to 5 in 10 non-LARC users.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75000"/>
                  </a:schemeClr>
                </a:solidFill>
              </a:rPr>
              <a:t>Secura</a:t>
            </a:r>
            <a:r>
              <a:rPr lang="en-US" sz="1200" dirty="0" smtClean="0">
                <a:solidFill>
                  <a:schemeClr val="bg1">
                    <a:lumMod val="75000"/>
                  </a:schemeClr>
                </a:solidFill>
              </a:rPr>
              <a:t> G. Trends in Adolescent Contraceptive Use from the Contraceptive CHOICE Project. 2013. http://www.hhs.gov/ash/oah/oah-initiatives/teen_pregnancy/training/Assests/latest_contraceptiveuse.pdf</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4A9A86E-087E-4924-85E2-105D7DCE6583}" type="slidenum">
              <a:rPr lang="en-US" smtClean="0"/>
              <a:pPr/>
              <a:t>25</a:t>
            </a:fld>
            <a:endParaRPr lang="en-US"/>
          </a:p>
        </p:txBody>
      </p:sp>
    </p:spTree>
    <p:extLst>
      <p:ext uri="{BB962C8B-B14F-4D97-AF65-F5344CB8AC3E}">
        <p14:creationId xmlns:p14="http://schemas.microsoft.com/office/powerpoint/2010/main" val="1284117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Looking</a:t>
            </a:r>
            <a:r>
              <a:rPr lang="en-US" baseline="0" dirty="0" smtClean="0"/>
              <a:t> at satisfaction data from the CHOICE study by age: W</a:t>
            </a:r>
            <a:r>
              <a:rPr lang="en-US" dirty="0" smtClean="0"/>
              <a:t>hen compared with women older than 25 years of age, </a:t>
            </a:r>
            <a:r>
              <a:rPr lang="en-US" baseline="0" dirty="0" smtClean="0"/>
              <a:t>f</a:t>
            </a:r>
            <a:r>
              <a:rPr lang="en-US" dirty="0" smtClean="0"/>
              <a:t>emales aged 14-19 were significantly </a:t>
            </a:r>
            <a:r>
              <a:rPr lang="en-US" u="sng" dirty="0" smtClean="0"/>
              <a:t>less</a:t>
            </a:r>
            <a:r>
              <a:rPr lang="en-US" dirty="0" smtClean="0"/>
              <a:t> likely to be satisfied with </a:t>
            </a:r>
            <a:r>
              <a:rPr lang="en-US" b="1" u="none" dirty="0" smtClean="0"/>
              <a:t>non-LARC methods </a:t>
            </a:r>
            <a:r>
              <a:rPr lang="en-US" dirty="0" smtClean="0"/>
              <a:t>(42% compared with 51%), but were </a:t>
            </a:r>
            <a:r>
              <a:rPr lang="en-US" b="1" u="none" dirty="0" smtClean="0"/>
              <a:t>similarly</a:t>
            </a:r>
            <a:r>
              <a:rPr lang="en-US" b="1" u="none" baseline="0" dirty="0" smtClean="0"/>
              <a:t> satisfied w</a:t>
            </a:r>
            <a:r>
              <a:rPr lang="en-US" b="1" u="none" dirty="0" smtClean="0"/>
              <a:t>ith LARC methods </a:t>
            </a:r>
            <a:r>
              <a:rPr lang="en-US" dirty="0" smtClean="0"/>
              <a:t>(75% compared with 83%). S</a:t>
            </a:r>
            <a:r>
              <a:rPr lang="en-US" baseline="0" dirty="0" smtClean="0"/>
              <a:t>atisfaction with LARC methods was overall much higher than satisfaction with non-LARC methods.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smtClean="0">
                <a:solidFill>
                  <a:schemeClr val="bg1">
                    <a:lumMod val="75000"/>
                  </a:schemeClr>
                </a:solidFill>
              </a:rPr>
              <a:t>Secura</a:t>
            </a:r>
            <a:r>
              <a:rPr lang="en-US" sz="1200" dirty="0" smtClean="0">
                <a:solidFill>
                  <a:schemeClr val="bg1">
                    <a:lumMod val="75000"/>
                  </a:schemeClr>
                </a:solidFill>
              </a:rPr>
              <a:t> G. Trends in Adolescent Contraceptive Use from the Contraceptive CHOICE Project. 2013. http://www.hhs.gov/ash/oah/oah-initiatives/teen_pregnancy/training/Assests/latest_contraceptiveuse.pdf</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26</a:t>
            </a:fld>
            <a:endParaRPr lang="en-US"/>
          </a:p>
        </p:txBody>
      </p:sp>
    </p:spTree>
    <p:extLst>
      <p:ext uri="{BB962C8B-B14F-4D97-AF65-F5344CB8AC3E}">
        <p14:creationId xmlns:p14="http://schemas.microsoft.com/office/powerpoint/2010/main" val="135908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So, how can you respond to these common questions/concerns?</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Are LARC methods safe for sexually</a:t>
            </a:r>
            <a:r>
              <a:rPr lang="en-US" baseline="0" dirty="0" smtClean="0"/>
              <a:t> active a</a:t>
            </a:r>
            <a:r>
              <a:rPr lang="en-US" dirty="0" smtClean="0"/>
              <a:t>dolescents? </a:t>
            </a:r>
            <a:r>
              <a:rPr lang="en-US" b="1" dirty="0" smtClean="0"/>
              <a:t>Yes</a:t>
            </a:r>
          </a:p>
          <a:p>
            <a:pPr marL="628650" lvl="1" indent="-171450">
              <a:buFont typeface="Arial" panose="020B0604020202020204" pitchFamily="34" charset="0"/>
              <a:buChar char="•"/>
            </a:pPr>
            <a:r>
              <a:rPr lang="en-US" dirty="0" smtClean="0"/>
              <a:t>Are adolescents interested in LARC? </a:t>
            </a:r>
            <a:r>
              <a:rPr lang="en-US" b="1" dirty="0" smtClean="0"/>
              <a:t>Yes</a:t>
            </a:r>
          </a:p>
          <a:p>
            <a:pPr marL="628650" lvl="1" indent="-171450">
              <a:buFont typeface="Arial" panose="020B0604020202020204" pitchFamily="34" charset="0"/>
              <a:buChar char="•"/>
            </a:pPr>
            <a:r>
              <a:rPr lang="en-US" dirty="0" smtClean="0"/>
              <a:t>Is insertion more challenging with LARC? </a:t>
            </a:r>
            <a:r>
              <a:rPr lang="en-US" b="1" dirty="0" smtClean="0"/>
              <a:t>Data currently suggest no. </a:t>
            </a:r>
          </a:p>
          <a:p>
            <a:pPr marL="628650" lvl="1" indent="-171450">
              <a:buFont typeface="Arial" panose="020B0604020202020204" pitchFamily="34" charset="0"/>
              <a:buChar char="•"/>
            </a:pPr>
            <a:r>
              <a:rPr lang="en-US" dirty="0" smtClean="0"/>
              <a:t>Are expulsions more common among adolescents? </a:t>
            </a:r>
            <a:r>
              <a:rPr lang="en-US" b="1" dirty="0" smtClean="0"/>
              <a:t>Data suggest</a:t>
            </a:r>
            <a:r>
              <a:rPr lang="en-US" b="1" baseline="0" dirty="0" smtClean="0"/>
              <a:t> no.</a:t>
            </a:r>
            <a:endParaRPr lang="en-US"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 I need to wait for STI screening results before initiating LARC? </a:t>
            </a:r>
            <a:r>
              <a:rPr lang="en-US" sz="1200" b="1" dirty="0" smtClean="0"/>
              <a:t>No</a:t>
            </a:r>
          </a:p>
          <a:p>
            <a:pPr marL="628650" lvl="1" indent="-171450">
              <a:buFont typeface="Arial" panose="020B0604020202020204" pitchFamily="34" charset="0"/>
              <a:buChar char="•"/>
            </a:pPr>
            <a:r>
              <a:rPr lang="en-US" dirty="0" smtClean="0"/>
              <a:t>Do adolescents have high discontinuation rates? </a:t>
            </a:r>
            <a:r>
              <a:rPr lang="en-US" b="1" dirty="0" smtClean="0"/>
              <a:t>No</a:t>
            </a:r>
          </a:p>
          <a:p>
            <a:pPr marL="628650" lvl="1" indent="-171450">
              <a:buFont typeface="Arial" panose="020B0604020202020204" pitchFamily="34" charset="0"/>
              <a:buChar char="•"/>
            </a:pPr>
            <a:r>
              <a:rPr lang="en-US" dirty="0" smtClean="0"/>
              <a:t>Are adolescents satisfied with LARC methods? </a:t>
            </a:r>
            <a:r>
              <a:rPr lang="en-US" b="1" dirty="0" smtClean="0"/>
              <a:t>Yes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27</a:t>
            </a:fld>
            <a:endParaRPr lang="en-US"/>
          </a:p>
        </p:txBody>
      </p:sp>
    </p:spTree>
    <p:extLst>
      <p:ext uri="{BB962C8B-B14F-4D97-AF65-F5344CB8AC3E}">
        <p14:creationId xmlns:p14="http://schemas.microsoft.com/office/powerpoint/2010/main" val="238975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Discuss</a:t>
            </a:r>
          </a:p>
          <a:p>
            <a:pPr marL="171450" indent="-171450">
              <a:buFont typeface="Arial" panose="020B0604020202020204" pitchFamily="34" charset="0"/>
              <a:buChar char="•"/>
            </a:pPr>
            <a:r>
              <a:rPr lang="en-US" dirty="0" smtClean="0"/>
              <a:t>What in the data was surprising?</a:t>
            </a:r>
          </a:p>
          <a:p>
            <a:pPr marL="171450" indent="-171450">
              <a:buFont typeface="Arial" panose="020B0604020202020204" pitchFamily="34" charset="0"/>
              <a:buChar char="•"/>
            </a:pPr>
            <a:r>
              <a:rPr lang="en-US" dirty="0" smtClean="0"/>
              <a:t>How will you use these data to address common concerns/questions about adolescents and LARC?</a:t>
            </a:r>
          </a:p>
          <a:p>
            <a:pPr marL="171450" indent="-171450">
              <a:buFont typeface="Arial" panose="020B0604020202020204" pitchFamily="34" charset="0"/>
              <a:buChar char="•"/>
            </a:pPr>
            <a:r>
              <a:rPr lang="en-US" dirty="0" smtClean="0"/>
              <a:t>What other questions and concerns do you have?</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28</a:t>
            </a:fld>
            <a:endParaRPr lang="en-US"/>
          </a:p>
        </p:txBody>
      </p:sp>
    </p:spTree>
    <p:extLst>
      <p:ext uri="{BB962C8B-B14F-4D97-AF65-F5344CB8AC3E}">
        <p14:creationId xmlns:p14="http://schemas.microsoft.com/office/powerpoint/2010/main" val="21017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
            </a:r>
            <a:r>
              <a:rPr lang="en-US" sz="1200" baseline="0" smtClean="0"/>
              <a:t>at:_______</a:t>
            </a:r>
            <a:endParaRPr lang="en-US" sz="1200" baseline="0" dirty="0" smtClean="0"/>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29</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Why is it important that we address concerns about providing LARC to adolescents? </a:t>
            </a:r>
          </a:p>
          <a:p>
            <a:pPr marL="171450" indent="-171450">
              <a:buFont typeface="Arial" panose="020B0604020202020204" pitchFamily="34" charset="0"/>
              <a:buChar char="•"/>
            </a:pPr>
            <a:r>
              <a:rPr lang="en-US" baseline="0" dirty="0" smtClean="0"/>
              <a:t>Title X-funded projects are required to provide a broad range of acceptable and effective family planning methods and services (including natural family planning methods, infertility services, and services for adolescents). Thus, ensuring adolescents have access to comprehensive services, which includes the full range of contraceptive methods, is a part of being a Title X provider.</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71450" indent="-171450">
              <a:buFont typeface="Arial" panose="020B0604020202020204" pitchFamily="34" charset="0"/>
              <a:buChar char="•"/>
            </a:pPr>
            <a:r>
              <a:rPr lang="en-US" baseline="0" dirty="0" smtClean="0"/>
              <a:t>Title X of the Public Health Service Act, 42 U.S.C. 300, et seq.</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3</a:t>
            </a:fld>
            <a:endParaRPr lang="en-US"/>
          </a:p>
        </p:txBody>
      </p:sp>
    </p:spTree>
    <p:extLst>
      <p:ext uri="{BB962C8B-B14F-4D97-AF65-F5344CB8AC3E}">
        <p14:creationId xmlns:p14="http://schemas.microsoft.com/office/powerpoint/2010/main" val="296907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Historically, utilization of LARC has differed by age group. </a:t>
            </a:r>
            <a:r>
              <a:rPr lang="en-US" dirty="0" smtClean="0"/>
              <a:t>CDC’s National</a:t>
            </a:r>
            <a:r>
              <a:rPr lang="en-US" baseline="0" dirty="0" smtClean="0"/>
              <a:t> Survey of Family Growth has tracked LARC utilization over time. Across time points, adolescents have been the least likely, compared to older women, to use LARC methods.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may have been some good reasons for this in the past—LARC methods weren’t recommended for nulliparous women until recently.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Trends in Long-acting Reversible Contraception Use Among U.S. Women Aged 15–44. NCHS Data Brief No. 188, February 2015 http://www.cdc.gov/nchs/products/databriefs/db188.htm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4A9A86E-087E-4924-85E2-105D7DCE6583}" type="slidenum">
              <a:rPr lang="en-US" smtClean="0"/>
              <a:pPr/>
              <a:t>4</a:t>
            </a:fld>
            <a:endParaRPr lang="en-US"/>
          </a:p>
        </p:txBody>
      </p:sp>
    </p:spTree>
    <p:extLst>
      <p:ext uri="{BB962C8B-B14F-4D97-AF65-F5344CB8AC3E}">
        <p14:creationId xmlns:p14="http://schemas.microsoft.com/office/powerpoint/2010/main" val="49649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These guidelines have since changed,</a:t>
            </a:r>
            <a:r>
              <a:rPr lang="en-US" baseline="0" dirty="0" smtClean="0"/>
              <a:t> as we’ll review in more detail later. </a:t>
            </a:r>
          </a:p>
          <a:p>
            <a:pPr marL="171450" indent="-171450">
              <a:buFont typeface="Arial" panose="020B0604020202020204" pitchFamily="34" charset="0"/>
              <a:buChar char="•"/>
            </a:pPr>
            <a:r>
              <a:rPr lang="en-US" baseline="0" dirty="0" smtClean="0"/>
              <a:t>Today, in the Title X program, </a:t>
            </a:r>
            <a:r>
              <a:rPr lang="en-US" dirty="0" smtClean="0"/>
              <a:t>adolescents</a:t>
            </a:r>
            <a:r>
              <a:rPr lang="en-US" baseline="0" dirty="0" smtClean="0"/>
              <a:t> are </a:t>
            </a:r>
            <a:r>
              <a:rPr lang="en-US" b="1" baseline="0" dirty="0" smtClean="0"/>
              <a:t>more</a:t>
            </a:r>
            <a:r>
              <a:rPr lang="en-US" baseline="0" dirty="0" smtClean="0"/>
              <a:t> likely to use a most- or moderately-effective method (MME) than patients age 20-44. (76% of adolescents use a MME vs. 70% of patients 20-44 years of age.)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2"/>
                </a:solidFill>
                <a:latin typeface="Calibri Light" panose="020F0302020204030204" pitchFamily="34" charset="0"/>
              </a:rPr>
              <a:t>Title X Family Planning Annual Report 2016 National Summary.</a:t>
            </a:r>
            <a:r>
              <a:rPr lang="en-US" baseline="0" dirty="0" smtClean="0">
                <a:solidFill>
                  <a:schemeClr val="tx2"/>
                </a:solidFill>
                <a:latin typeface="Calibri Light" panose="020F0302020204030204" pitchFamily="34" charset="0"/>
              </a:rPr>
              <a:t> August 2017. https://www.hhs.gov/opa/sites/default/files/title-x-fpar-2016-national.pdf </a:t>
            </a:r>
            <a:endParaRPr lang="en-US" dirty="0" smtClean="0">
              <a:solidFill>
                <a:schemeClr val="tx2"/>
              </a:solidFill>
              <a:latin typeface="Calibri Light" panose="020F030202020403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5</a:t>
            </a:fld>
            <a:endParaRPr lang="en-US"/>
          </a:p>
        </p:txBody>
      </p:sp>
    </p:spTree>
    <p:extLst>
      <p:ext uri="{BB962C8B-B14F-4D97-AF65-F5344CB8AC3E}">
        <p14:creationId xmlns:p14="http://schemas.microsoft.com/office/powerpoint/2010/main" val="28769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dirty="0" smtClean="0"/>
              <a:t>However,</a:t>
            </a:r>
            <a:r>
              <a:rPr lang="en-US" baseline="0" dirty="0" smtClean="0"/>
              <a:t> a</a:t>
            </a:r>
            <a:r>
              <a:rPr lang="en-US" dirty="0" smtClean="0"/>
              <a:t>dolescents served</a:t>
            </a:r>
            <a:r>
              <a:rPr lang="en-US" baseline="0" dirty="0" smtClean="0"/>
              <a:t> by Title X </a:t>
            </a:r>
            <a:r>
              <a:rPr lang="en-US" dirty="0" smtClean="0"/>
              <a:t>are </a:t>
            </a:r>
            <a:r>
              <a:rPr lang="en-US" b="1" dirty="0" smtClean="0"/>
              <a:t>less</a:t>
            </a:r>
            <a:r>
              <a:rPr lang="en-US" dirty="0" smtClean="0"/>
              <a:t> likely to use LARC methods than patients in the next age range (14% vs. 17% among 20-44 year-olds). </a:t>
            </a:r>
          </a:p>
          <a:p>
            <a:pPr marL="171450" indent="-171450">
              <a:buFont typeface="Arial" panose="020B0604020202020204" pitchFamily="34" charset="0"/>
              <a:buChar char="•"/>
            </a:pPr>
            <a:r>
              <a:rPr lang="en-US" dirty="0" smtClean="0"/>
              <a:t>This</a:t>
            </a:r>
            <a:r>
              <a:rPr lang="en-US" baseline="0" dirty="0" smtClean="0"/>
              <a:t> begs the question of why this difference occurs. </a:t>
            </a:r>
            <a:r>
              <a:rPr lang="en-US" dirty="0" smtClean="0"/>
              <a:t>Are adolescents less aware of these methods?</a:t>
            </a:r>
            <a:r>
              <a:rPr lang="en-US" baseline="0" dirty="0" smtClean="0"/>
              <a:t> Are there access barriers that prevent them from being able to obtain these methods when they choose them? That’s what we want to discuss more in depth today.</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Source (for reference)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2"/>
                </a:solidFill>
                <a:latin typeface="Calibri Light" panose="020F0302020204030204" pitchFamily="34" charset="0"/>
              </a:rPr>
              <a:t>Title X Family Planning Annual Report 2016 National Summary.</a:t>
            </a:r>
            <a:r>
              <a:rPr lang="en-US" baseline="0" dirty="0" smtClean="0">
                <a:solidFill>
                  <a:schemeClr val="tx2"/>
                </a:solidFill>
                <a:latin typeface="Calibri Light" panose="020F0302020204030204" pitchFamily="34" charset="0"/>
              </a:rPr>
              <a:t> August 2017. https://www.hhs.gov/opa/sites/default/files/title-x-fpar-2016-national.pdf </a:t>
            </a:r>
            <a:endParaRPr lang="en-US" dirty="0" smtClean="0">
              <a:solidFill>
                <a:schemeClr val="tx2"/>
              </a:solidFill>
              <a:latin typeface="Calibri Light" panose="020F030202020403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6</a:t>
            </a:fld>
            <a:endParaRPr lang="en-US"/>
          </a:p>
        </p:txBody>
      </p:sp>
    </p:spTree>
    <p:extLst>
      <p:ext uri="{BB962C8B-B14F-4D97-AF65-F5344CB8AC3E}">
        <p14:creationId xmlns:p14="http://schemas.microsoft.com/office/powerpoint/2010/main" val="287695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04433"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lvl="1" indent="-171450" defTabSz="904433">
              <a:buFont typeface="Arial" panose="020B0604020202020204" pitchFamily="34" charset="0"/>
              <a:buChar char="•"/>
              <a:defRPr/>
            </a:pPr>
            <a:r>
              <a:rPr lang="en-US" dirty="0" smtClean="0"/>
              <a:t>In 2012, ACOG released a</a:t>
            </a:r>
            <a:r>
              <a:rPr lang="en-US" baseline="0" dirty="0" smtClean="0"/>
              <a:t> committee opinion that LARC are safe and appropriate for most women AND adolescents, and promoted increased access to these methods for adolescents. </a:t>
            </a:r>
          </a:p>
          <a:p>
            <a:pPr marL="171450" lvl="1" indent="-171450" defTabSz="904433">
              <a:buFont typeface="Arial" panose="020B0604020202020204" pitchFamily="34" charset="0"/>
              <a:buChar char="•"/>
              <a:defRPr/>
            </a:pPr>
            <a:r>
              <a:rPr lang="en-US" baseline="0" dirty="0" smtClean="0"/>
              <a:t>Yet, t</a:t>
            </a:r>
            <a:r>
              <a:rPr lang="en-US" dirty="0" smtClean="0"/>
              <a:t>here is evidence that providers continue to miss opportunities to counsel adolescents or nulliparous women about LARC. </a:t>
            </a:r>
            <a:r>
              <a:rPr lang="en-US" sz="2600" dirty="0" smtClean="0"/>
              <a:t>According to Guttmacher</a:t>
            </a:r>
            <a:r>
              <a:rPr lang="en-US" sz="2600" baseline="0" dirty="0" smtClean="0"/>
              <a:t> Institute’s </a:t>
            </a:r>
            <a:r>
              <a:rPr lang="en-US" sz="2600" dirty="0" smtClean="0"/>
              <a:t>national survey of publicly-funded clinics in 2013,</a:t>
            </a:r>
            <a:r>
              <a:rPr lang="en-US" sz="2600" baseline="0" dirty="0" smtClean="0"/>
              <a:t> just about </a:t>
            </a:r>
            <a:r>
              <a:rPr lang="en-US" sz="2000" dirty="0" smtClean="0">
                <a:solidFill>
                  <a:schemeClr val="accent1"/>
                </a:solidFill>
              </a:rPr>
              <a:t>half of teens and young adults receive the opportunity to discuss LARC: </a:t>
            </a:r>
          </a:p>
          <a:p>
            <a:pPr marL="628650" lvl="2" indent="-171450" defTabSz="904433">
              <a:buFont typeface="Arial" panose="020B0604020202020204" pitchFamily="34" charset="0"/>
              <a:buChar char="•"/>
              <a:defRPr/>
            </a:pPr>
            <a:r>
              <a:rPr lang="en-US" sz="1800" dirty="0" smtClean="0"/>
              <a:t>43% of providers discussed IUDs with teens; 58% with young adults</a:t>
            </a:r>
          </a:p>
          <a:p>
            <a:pPr marL="628650" lvl="2" indent="-171450" defTabSz="904433">
              <a:buFont typeface="Arial" panose="020B0604020202020204" pitchFamily="34" charset="0"/>
              <a:buChar char="•"/>
              <a:defRPr/>
            </a:pPr>
            <a:r>
              <a:rPr lang="en-US" sz="1800" dirty="0" smtClean="0"/>
              <a:t>41% of providers discussed implants with teens; 46% with young adults</a:t>
            </a:r>
          </a:p>
          <a:p>
            <a:pPr marL="171450" lvl="1" indent="-171450" defTabSz="904433">
              <a:buFont typeface="Arial" panose="020B0604020202020204" pitchFamily="34" charset="0"/>
              <a:buChar char="•"/>
              <a:defRPr/>
            </a:pPr>
            <a:r>
              <a:rPr lang="en-US" dirty="0" smtClean="0"/>
              <a:t>One possible reason for this: </a:t>
            </a:r>
            <a:r>
              <a:rPr lang="en-US" baseline="0" dirty="0" smtClean="0"/>
              <a:t>provider concerns about adolescents and LARC. </a:t>
            </a:r>
            <a:r>
              <a:rPr lang="en-US" dirty="0" smtClean="0"/>
              <a:t>Some providers continue</a:t>
            </a:r>
            <a:r>
              <a:rPr lang="en-US" baseline="0" dirty="0" smtClean="0"/>
              <a:t> to </a:t>
            </a:r>
            <a:r>
              <a:rPr lang="en-US" dirty="0" smtClean="0"/>
              <a:t>believe youth/adolescents to be ineligible.</a:t>
            </a:r>
            <a:r>
              <a:rPr lang="en-US" baseline="0" dirty="0" smtClean="0"/>
              <a:t> Also, we know that there are other reasons why providers may be hesitant to offer LARC to adolescents. </a:t>
            </a:r>
            <a:endParaRPr lang="en-US" dirty="0" smtClean="0"/>
          </a:p>
          <a:p>
            <a:pPr marL="0" lvl="1" defTabSz="904433">
              <a:defRPr/>
            </a:pPr>
            <a:endParaRPr lang="en-US" dirty="0" smtClean="0"/>
          </a:p>
          <a:p>
            <a:pPr marL="0" lvl="1" defTabSz="904433">
              <a:defRPr/>
            </a:pPr>
            <a:endParaRPr lang="en-US" dirty="0" smtClean="0"/>
          </a:p>
          <a:p>
            <a:pPr marL="0" lvl="1" defTabSz="904433">
              <a:defRPr/>
            </a:pPr>
            <a:r>
              <a:rPr lang="en-US" b="1" u="sng" dirty="0" smtClean="0"/>
              <a:t>Sources (for reference)</a:t>
            </a:r>
            <a:r>
              <a:rPr lang="en-US" b="1" u="sng" baseline="0" dirty="0" smtClean="0"/>
              <a:t> </a:t>
            </a:r>
          </a:p>
          <a:p>
            <a:pPr marL="171450" indent="-171450">
              <a:buFont typeface="Arial" panose="020B0604020202020204" pitchFamily="34" charset="0"/>
              <a:buChar char="•"/>
            </a:pPr>
            <a:r>
              <a:rPr lang="en-US" sz="900" dirty="0" smtClean="0">
                <a:solidFill>
                  <a:schemeClr val="bg1">
                    <a:lumMod val="75000"/>
                  </a:schemeClr>
                </a:solidFill>
                <a:latin typeface="Calibri Light" panose="020F0302020204030204" pitchFamily="34" charset="0"/>
              </a:rPr>
              <a:t>Adolescents and long-acting reversible contraception: implants and intrauterine devices. Committee Opinion No. 539. American College of Obstetricians and Gynecologists. </a:t>
            </a:r>
            <a:r>
              <a:rPr lang="en-US" sz="900" dirty="0" err="1" smtClean="0">
                <a:solidFill>
                  <a:schemeClr val="bg1">
                    <a:lumMod val="75000"/>
                  </a:schemeClr>
                </a:solidFill>
                <a:latin typeface="Calibri Light" panose="020F0302020204030204" pitchFamily="34" charset="0"/>
              </a:rPr>
              <a:t>Obstet</a:t>
            </a:r>
            <a:r>
              <a:rPr lang="en-US" sz="900" dirty="0" smtClean="0">
                <a:solidFill>
                  <a:schemeClr val="bg1">
                    <a:lumMod val="75000"/>
                  </a:schemeClr>
                </a:solidFill>
                <a:latin typeface="Calibri Light" panose="020F0302020204030204" pitchFamily="34" charset="0"/>
              </a:rPr>
              <a:t> </a:t>
            </a:r>
            <a:r>
              <a:rPr lang="en-US" sz="900" dirty="0" err="1" smtClean="0">
                <a:solidFill>
                  <a:schemeClr val="bg1">
                    <a:lumMod val="75000"/>
                  </a:schemeClr>
                </a:solidFill>
                <a:latin typeface="Calibri Light" panose="020F0302020204030204" pitchFamily="34" charset="0"/>
              </a:rPr>
              <a:t>Gynecol</a:t>
            </a:r>
            <a:r>
              <a:rPr lang="en-US" sz="900" dirty="0" smtClean="0">
                <a:solidFill>
                  <a:schemeClr val="bg1">
                    <a:lumMod val="75000"/>
                  </a:schemeClr>
                </a:solidFill>
                <a:latin typeface="Calibri Light" panose="020F0302020204030204" pitchFamily="34" charset="0"/>
              </a:rPr>
              <a:t> 2012;120:983–8.</a:t>
            </a:r>
            <a:r>
              <a:rPr lang="en-US" sz="900" baseline="0" dirty="0" smtClean="0">
                <a:solidFill>
                  <a:schemeClr val="bg1">
                    <a:lumMod val="75000"/>
                  </a:schemeClr>
                </a:solidFill>
                <a:latin typeface="Calibri Light" panose="020F0302020204030204" pitchFamily="34" charset="0"/>
              </a:rPr>
              <a:t>  </a:t>
            </a:r>
            <a:r>
              <a:rPr lang="en-US" sz="900" dirty="0" err="1" smtClean="0">
                <a:solidFill>
                  <a:schemeClr val="bg1">
                    <a:lumMod val="75000"/>
                  </a:schemeClr>
                </a:solidFill>
                <a:latin typeface="Calibri Light" panose="020F0302020204030204" pitchFamily="34" charset="0"/>
              </a:rPr>
              <a:t>Frowirth</a:t>
            </a:r>
            <a:r>
              <a:rPr lang="en-US" sz="900" dirty="0" smtClean="0">
                <a:solidFill>
                  <a:schemeClr val="bg1">
                    <a:lumMod val="75000"/>
                  </a:schemeClr>
                </a:solidFill>
                <a:latin typeface="Calibri Light" panose="020F0302020204030204" pitchFamily="34" charset="0"/>
              </a:rPr>
              <a:t> L, Guttmacher Institute. </a:t>
            </a:r>
          </a:p>
          <a:p>
            <a:pPr marL="171450" indent="-171450">
              <a:buFont typeface="Arial" panose="020B0604020202020204" pitchFamily="34" charset="0"/>
              <a:buChar char="•"/>
            </a:pPr>
            <a:r>
              <a:rPr lang="en-US" sz="900" dirty="0" smtClean="0">
                <a:solidFill>
                  <a:schemeClr val="bg1">
                    <a:lumMod val="75000"/>
                  </a:schemeClr>
                </a:solidFill>
                <a:latin typeface="Calibri Light" panose="020F0302020204030204" pitchFamily="34" charset="0"/>
              </a:rPr>
              <a:t>LARC Services for Teens and Young Adults in Publicly Funded Clinics.  Presentation to HHS/OAH. May 20-22 2013. https://www.hhs.gov/ash/oah/sites/default/files/ash/oah/oah-initiatives/teen_pregnancy/training/Assests/latest_contraceptiveuse.pdf </a:t>
            </a:r>
            <a:endParaRPr lang="en-US" dirty="0" smtClean="0"/>
          </a:p>
        </p:txBody>
      </p:sp>
      <p:sp>
        <p:nvSpPr>
          <p:cNvPr id="4" name="Slide Number Placeholder 3"/>
          <p:cNvSpPr>
            <a:spLocks noGrp="1"/>
          </p:cNvSpPr>
          <p:nvPr>
            <p:ph type="sldNum" sz="quarter" idx="10"/>
          </p:nvPr>
        </p:nvSpPr>
        <p:spPr/>
        <p:txBody>
          <a:bodyPr/>
          <a:lstStyle/>
          <a:p>
            <a:fld id="{D4A9A86E-087E-4924-85E2-105D7DCE6583}" type="slidenum">
              <a:rPr lang="en-US" smtClean="0"/>
              <a:pPr/>
              <a:t>7</a:t>
            </a:fld>
            <a:endParaRPr lang="en-US"/>
          </a:p>
        </p:txBody>
      </p:sp>
    </p:spTree>
    <p:extLst>
      <p:ext uri="{BB962C8B-B14F-4D97-AF65-F5344CB8AC3E}">
        <p14:creationId xmlns:p14="http://schemas.microsoft.com/office/powerpoint/2010/main" val="275697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Discuss</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are some concerns you have/hear among clinicians when it comes to offering or providing LARC to sexually</a:t>
            </a:r>
            <a:r>
              <a:rPr lang="en-US" baseline="0" dirty="0" smtClean="0"/>
              <a:t> active adolescents</a:t>
            </a:r>
            <a:r>
              <a:rPr lang="en-US" dirty="0" smtClean="0"/>
              <a:t>?</a:t>
            </a:r>
          </a:p>
        </p:txBody>
      </p:sp>
      <p:sp>
        <p:nvSpPr>
          <p:cNvPr id="4" name="Slide Number Placeholder 3"/>
          <p:cNvSpPr>
            <a:spLocks noGrp="1"/>
          </p:cNvSpPr>
          <p:nvPr>
            <p:ph type="sldNum" sz="quarter" idx="10"/>
          </p:nvPr>
        </p:nvSpPr>
        <p:spPr/>
        <p:txBody>
          <a:bodyPr/>
          <a:lstStyle/>
          <a:p>
            <a:fld id="{909E0D4A-E176-4E8F-9B57-59CC52585B21}" type="slidenum">
              <a:rPr lang="en-US" smtClean="0"/>
              <a:t>8</a:t>
            </a:fld>
            <a:endParaRPr lang="en-US"/>
          </a:p>
        </p:txBody>
      </p:sp>
    </p:spTree>
    <p:extLst>
      <p:ext uri="{BB962C8B-B14F-4D97-AF65-F5344CB8AC3E}">
        <p14:creationId xmlns:p14="http://schemas.microsoft.com/office/powerpoint/2010/main" val="74362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There is some hesitancy to offer LARC to adolescents because of a number of concerns. </a:t>
            </a:r>
          </a:p>
          <a:p>
            <a:pPr marL="171450" indent="-171450">
              <a:buFont typeface="Arial" panose="020B0604020202020204" pitchFamily="34" charset="0"/>
              <a:buChar char="•"/>
            </a:pPr>
            <a:r>
              <a:rPr lang="en-US" baseline="0" dirty="0" smtClean="0"/>
              <a:t>Here are</a:t>
            </a:r>
            <a:r>
              <a:rPr lang="en-US" dirty="0" smtClean="0"/>
              <a:t> common concerns/questions from providers about adolescents and LARC: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Are LARC methods safe for adolescents?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about the risk</a:t>
            </a:r>
            <a:r>
              <a:rPr lang="en-US" baseline="0" dirty="0" smtClean="0"/>
              <a:t> for pelvic inflammatory disease, or PID?</a:t>
            </a:r>
            <a:endParaRPr lang="en-US" dirty="0" smtClean="0"/>
          </a:p>
          <a:p>
            <a:pPr marL="628650" lvl="1" indent="-171450">
              <a:buFont typeface="Arial" panose="020B0604020202020204" pitchFamily="34" charset="0"/>
              <a:buChar char="•"/>
            </a:pPr>
            <a:r>
              <a:rPr lang="en-US" dirty="0" smtClean="0"/>
              <a:t>Are adolescents interested in LARC?</a:t>
            </a:r>
          </a:p>
          <a:p>
            <a:pPr marL="628650" lvl="1" indent="-171450">
              <a:buFont typeface="Arial" panose="020B0604020202020204" pitchFamily="34" charset="0"/>
              <a:buChar char="•"/>
            </a:pPr>
            <a:r>
              <a:rPr lang="en-US" dirty="0" smtClean="0"/>
              <a:t>Is insertion more challenging with LARC?</a:t>
            </a:r>
          </a:p>
          <a:p>
            <a:pPr marL="628650" lvl="1" indent="-171450">
              <a:buFont typeface="Arial" panose="020B0604020202020204" pitchFamily="34" charset="0"/>
              <a:buChar char="•"/>
            </a:pPr>
            <a:r>
              <a:rPr lang="en-US" dirty="0" smtClean="0"/>
              <a:t>Are expulsions more common among adolescents?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Do I need to wait for STD screening results before initiating LARC?</a:t>
            </a:r>
          </a:p>
          <a:p>
            <a:pPr marL="628650" lvl="1" indent="-171450">
              <a:buFont typeface="Arial" panose="020B0604020202020204" pitchFamily="34" charset="0"/>
              <a:buChar char="•"/>
            </a:pPr>
            <a:r>
              <a:rPr lang="en-US" dirty="0" smtClean="0"/>
              <a:t>Do adolescents have high discontinuation rates?</a:t>
            </a:r>
          </a:p>
          <a:p>
            <a:pPr marL="628650" lvl="1" indent="-171450">
              <a:buFont typeface="Arial" panose="020B0604020202020204" pitchFamily="34" charset="0"/>
              <a:buChar char="•"/>
            </a:pPr>
            <a:r>
              <a:rPr lang="en-US" dirty="0" smtClean="0"/>
              <a:t>Are adolescents satisfied with LARC methods?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Those</a:t>
            </a:r>
            <a:r>
              <a:rPr lang="en-US" baseline="0" dirty="0" smtClean="0"/>
              <a:t> are the common questions you might hear. Now let’s take a look at what the data say to address these concerns and questions. </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a:p>
        </p:txBody>
      </p:sp>
    </p:spTree>
    <p:extLst>
      <p:ext uri="{BB962C8B-B14F-4D97-AF65-F5344CB8AC3E}">
        <p14:creationId xmlns:p14="http://schemas.microsoft.com/office/powerpoint/2010/main" val="2389759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88AA02E-004A-416A-AEA3-7E1236F35222}" type="datetimeFigureOut">
              <a:rPr lang="en-US"/>
              <a:pPr>
                <a:defRPr/>
              </a:pPr>
              <a:t>4/19/2019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79F456-1A25-451F-93C2-8A1692B33F5F}" type="slidenum">
              <a:rPr lang="en-US"/>
              <a:pPr>
                <a:defRPr/>
              </a:pPr>
              <a:t>‹#›</a:t>
            </a:fld>
            <a:endParaRPr lang="en-US"/>
          </a:p>
        </p:txBody>
      </p:sp>
    </p:spTree>
    <p:extLst>
      <p:ext uri="{BB962C8B-B14F-4D97-AF65-F5344CB8AC3E}">
        <p14:creationId xmlns:p14="http://schemas.microsoft.com/office/powerpoint/2010/main" val="4672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3BAF5F77-1D1E-4765-B07F-DA1A219D0F9E}" type="datetimeFigureOut">
              <a:rPr lang="en-US"/>
              <a:pPr>
                <a:defRPr/>
              </a:pPr>
              <a:t>4/19/2019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E80BF36-333A-4F42-8C46-CE2A787D5C2C}" type="slidenum">
              <a:rPr lang="en-US"/>
              <a:pPr>
                <a:defRPr/>
              </a:pPr>
              <a:t>‹#›</a:t>
            </a:fld>
            <a:endParaRPr lang="en-US"/>
          </a:p>
        </p:txBody>
      </p:sp>
    </p:spTree>
    <p:extLst>
      <p:ext uri="{BB962C8B-B14F-4D97-AF65-F5344CB8AC3E}">
        <p14:creationId xmlns:p14="http://schemas.microsoft.com/office/powerpoint/2010/main" val="62742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FF1529D-97C7-40D1-89FF-08D398EDABD0}" type="datetimeFigureOut">
              <a:rPr lang="en-US"/>
              <a:pPr>
                <a:defRPr/>
              </a:pPr>
              <a:t>4/19/2019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5BD6065-CB01-4CF5-8388-498612114BC8}"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532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96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F42D35-1395-42CC-AFE0-0C7953733A64}" type="datetimeFigureOut">
              <a:rPr lang="en-US"/>
              <a:pPr>
                <a:defRPr/>
              </a:pPr>
              <a:t>4/19/2019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0C37C5-908A-4BA0-8B27-42B8D7C90DF6}" type="slidenum">
              <a:rPr lang="en-US"/>
              <a:pPr>
                <a:defRPr/>
              </a:pPr>
              <a:t>‹#›</a:t>
            </a:fld>
            <a:endParaRPr lang="en-US"/>
          </a:p>
        </p:txBody>
      </p:sp>
    </p:spTree>
    <p:extLst>
      <p:ext uri="{BB962C8B-B14F-4D97-AF65-F5344CB8AC3E}">
        <p14:creationId xmlns:p14="http://schemas.microsoft.com/office/powerpoint/2010/main" val="181907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2FBFF5-ECE1-4BBB-AEF7-4EEAF9B04CED}" type="datetimeFigureOut">
              <a:rPr lang="en-US"/>
              <a:pPr>
                <a:defRPr/>
              </a:pPr>
              <a:t>4/19/2019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D9E51B-E95E-45D2-952C-0E86EC2D010F}" type="slidenum">
              <a:rPr lang="en-US"/>
              <a:pPr>
                <a:defRPr/>
              </a:pPr>
              <a:t>‹#›</a:t>
            </a:fld>
            <a:endParaRPr lang="en-US"/>
          </a:p>
        </p:txBody>
      </p:sp>
    </p:spTree>
    <p:extLst>
      <p:ext uri="{BB962C8B-B14F-4D97-AF65-F5344CB8AC3E}">
        <p14:creationId xmlns:p14="http://schemas.microsoft.com/office/powerpoint/2010/main" val="2103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DC3F14F-5033-47DB-9D3B-DC6E1431A34F}" type="datetimeFigureOut">
              <a:rPr lang="en-US"/>
              <a:pPr>
                <a:defRPr/>
              </a:pPr>
              <a:t>4/19/2019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C81E71-4D8D-4C2F-8D0E-B63D48A9DCA0}" type="slidenum">
              <a:rPr lang="en-US"/>
              <a:pPr>
                <a:defRPr/>
              </a:pPr>
              <a:t>‹#›</a:t>
            </a:fld>
            <a:endParaRPr lang="en-US"/>
          </a:p>
        </p:txBody>
      </p:sp>
    </p:spTree>
    <p:extLst>
      <p:ext uri="{BB962C8B-B14F-4D97-AF65-F5344CB8AC3E}">
        <p14:creationId xmlns:p14="http://schemas.microsoft.com/office/powerpoint/2010/main" val="249714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E0B85566-A6D6-408B-AA44-F0637048DF31}" type="slidenum">
              <a:rPr lang="en-US"/>
              <a:pPr>
                <a:defRPr/>
              </a:pPr>
              <a:t>‹#›</a:t>
            </a:fld>
            <a:endParaRPr lang="en-US"/>
          </a:p>
        </p:txBody>
      </p:sp>
    </p:spTree>
    <p:extLst>
      <p:ext uri="{BB962C8B-B14F-4D97-AF65-F5344CB8AC3E}">
        <p14:creationId xmlns:p14="http://schemas.microsoft.com/office/powerpoint/2010/main" val="237399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B71998C4-76D3-4B10-8860-6CBB1A0D656B}" type="slidenum">
              <a:rPr lang="en-US"/>
              <a:pPr>
                <a:defRPr/>
              </a:pPr>
              <a:t>‹#›</a:t>
            </a:fld>
            <a:endParaRPr lang="en-US"/>
          </a:p>
        </p:txBody>
      </p:sp>
    </p:spTree>
    <p:extLst>
      <p:ext uri="{BB962C8B-B14F-4D97-AF65-F5344CB8AC3E}">
        <p14:creationId xmlns:p14="http://schemas.microsoft.com/office/powerpoint/2010/main" val="89486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42AEB5FF-15E3-480F-A415-0E86586119F8}" type="datetimeFigureOut">
              <a:rPr lang="en-US"/>
              <a:pPr>
                <a:defRPr/>
              </a:pPr>
              <a:t>4/19/2019</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BFD7BDF8-ED35-48F7-910D-C3E30A59384A}" type="slidenum">
              <a:rPr lang="en-US"/>
              <a:pPr>
                <a:defRPr/>
              </a:pPr>
              <a:t>‹#›</a:t>
            </a:fld>
            <a:endParaRPr lang="en-US"/>
          </a:p>
        </p:txBody>
      </p:sp>
    </p:spTree>
    <p:extLst>
      <p:ext uri="{BB962C8B-B14F-4D97-AF65-F5344CB8AC3E}">
        <p14:creationId xmlns:p14="http://schemas.microsoft.com/office/powerpoint/2010/main" val="326124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EDA4CB33-5C4D-4B33-878E-A3F869014778}" type="slidenum">
              <a:rPr lang="en-US"/>
              <a:pPr>
                <a:defRPr/>
              </a:pPr>
              <a:t>‹#›</a:t>
            </a:fld>
            <a:endParaRPr lang="en-US"/>
          </a:p>
        </p:txBody>
      </p:sp>
    </p:spTree>
    <p:extLst>
      <p:ext uri="{BB962C8B-B14F-4D97-AF65-F5344CB8AC3E}">
        <p14:creationId xmlns:p14="http://schemas.microsoft.com/office/powerpoint/2010/main" val="235608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8C7D4FD5-4792-4DFA-BBB0-E0A635F1C5BB}" type="datetimeFigureOut">
              <a:rPr lang="en-US"/>
              <a:pPr>
                <a:defRPr/>
              </a:pPr>
              <a:t>4/19/2019</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43AD11DE-3E34-4D70-965A-DFA30B858682}" type="slidenum">
              <a:rPr lang="en-US"/>
              <a:pPr>
                <a:defRPr/>
              </a:pPr>
              <a:t>‹#›</a:t>
            </a:fld>
            <a:endParaRPr lang="en-US"/>
          </a:p>
        </p:txBody>
      </p:sp>
    </p:spTree>
    <p:extLst>
      <p:ext uri="{BB962C8B-B14F-4D97-AF65-F5344CB8AC3E}">
        <p14:creationId xmlns:p14="http://schemas.microsoft.com/office/powerpoint/2010/main" val="415506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E5ECB299-2A25-40E3-AE37-79FDCB256C00}" type="slidenum">
              <a:rPr lang="en-US"/>
              <a:pPr>
                <a:defRPr/>
              </a:pPr>
              <a:t>‹#›</a:t>
            </a:fld>
            <a:endParaRPr lang="en-US"/>
          </a:p>
        </p:txBody>
      </p:sp>
    </p:spTree>
    <p:extLst>
      <p:ext uri="{BB962C8B-B14F-4D97-AF65-F5344CB8AC3E}">
        <p14:creationId xmlns:p14="http://schemas.microsoft.com/office/powerpoint/2010/main" val="1608763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F25D5A74-BF47-42C8-B58D-66170486A36F}" type="datetimeFigureOut">
              <a:rPr lang="en-US"/>
              <a:pPr>
                <a:defRPr/>
              </a:pPr>
              <a:t>4/19/2019</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FA335791-B321-465E-8F4F-848C543F9CD5}" type="slidenum">
              <a:rPr lang="en-US"/>
              <a:pPr>
                <a:defRPr/>
              </a:pPr>
              <a:t>‹#›</a:t>
            </a:fld>
            <a:endParaRPr lang="en-US"/>
          </a:p>
        </p:txBody>
      </p:sp>
    </p:spTree>
    <p:extLst>
      <p:ext uri="{BB962C8B-B14F-4D97-AF65-F5344CB8AC3E}">
        <p14:creationId xmlns:p14="http://schemas.microsoft.com/office/powerpoint/2010/main" val="3654153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66A27565-3D9E-4C12-B082-FBAB9F733730}"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E3C85F76-649C-4AEC-B2F4-11C9A0A9ECFA}" type="datetimeFigureOut">
              <a:rPr lang="en-US"/>
              <a:pPr>
                <a:defRPr/>
              </a:pPr>
              <a:t>4/19/2019</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8427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3CED99E2-34DD-4047-AFA4-5C778CE5AB9B}" type="datetimeFigureOut">
              <a:rPr lang="en-US"/>
              <a:pPr>
                <a:defRPr/>
              </a:pPr>
              <a:t>4/19/2019</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AEFDA9D-9DDC-482E-9CFC-EE33CA18830C}" type="slidenum">
              <a:rPr lang="en-US"/>
              <a:pPr>
                <a:defRPr/>
              </a:pPr>
              <a:t>‹#›</a:t>
            </a:fld>
            <a:endParaRPr lang="en-US"/>
          </a:p>
        </p:txBody>
      </p:sp>
    </p:spTree>
    <p:extLst>
      <p:ext uri="{BB962C8B-B14F-4D97-AF65-F5344CB8AC3E}">
        <p14:creationId xmlns:p14="http://schemas.microsoft.com/office/powerpoint/2010/main" val="161908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D5066C1-BB9E-400F-8780-C9986C651EB3}" type="datetimeFigureOut">
              <a:rPr lang="en-US"/>
              <a:pPr>
                <a:defRPr/>
              </a:pPr>
              <a:t>4/19/2019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25076A9-6626-45DF-B86F-BB618789088D}" type="slidenum">
              <a:rPr lang="en-US"/>
              <a:pPr>
                <a:defRPr/>
              </a:pPr>
              <a:t>‹#›</a:t>
            </a:fld>
            <a:endParaRPr lang="en-US"/>
          </a:p>
        </p:txBody>
      </p:sp>
    </p:spTree>
    <p:extLst>
      <p:ext uri="{BB962C8B-B14F-4D97-AF65-F5344CB8AC3E}">
        <p14:creationId xmlns:p14="http://schemas.microsoft.com/office/powerpoint/2010/main" val="255347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32CE2C6-8747-4824-9AFF-CAD30406AC18}" type="datetimeFigureOut">
              <a:rPr lang="en-US"/>
              <a:pPr>
                <a:defRPr/>
              </a:pPr>
              <a:t>4/19/2019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B314076-0BE8-4A5E-9E0B-250A828BC9A0}" type="slidenum">
              <a:rPr lang="en-US"/>
              <a:pPr>
                <a:defRPr/>
              </a:pPr>
              <a:t>‹#›</a:t>
            </a:fld>
            <a:endParaRPr lang="en-US"/>
          </a:p>
        </p:txBody>
      </p:sp>
    </p:spTree>
    <p:extLst>
      <p:ext uri="{BB962C8B-B14F-4D97-AF65-F5344CB8AC3E}">
        <p14:creationId xmlns:p14="http://schemas.microsoft.com/office/powerpoint/2010/main" val="3845633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CEF9269-ADE8-45D7-91A7-9BEE4DDAB9F8}" type="datetimeFigureOut">
              <a:rPr lang="en-US"/>
              <a:pPr>
                <a:defRPr/>
              </a:pPr>
              <a:t>4/19/2019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4080C9A-FC17-404C-8D0A-EFB12FD72DBC}" type="slidenum">
              <a:rPr lang="en-US"/>
              <a:pPr>
                <a:defRPr/>
              </a:pPr>
              <a:t>‹#›</a:t>
            </a:fld>
            <a:endParaRPr lang="en-US"/>
          </a:p>
        </p:txBody>
      </p:sp>
    </p:spTree>
    <p:extLst>
      <p:ext uri="{BB962C8B-B14F-4D97-AF65-F5344CB8AC3E}">
        <p14:creationId xmlns:p14="http://schemas.microsoft.com/office/powerpoint/2010/main" val="337174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A6967C07-F612-403E-87E2-8687B2278336}"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20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9503B745-8770-4F2B-90B3-6EBED4EF05C9}"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80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28EEDC7-47E3-433A-9293-AA29FD8D4C59}" type="datetimeFigureOut">
              <a:rPr lang="en-US"/>
              <a:pPr>
                <a:defRPr/>
              </a:pPr>
              <a:t>4/19/2019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7A7AC54F-CF57-441E-8FB4-E369DE7C1551}"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03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27E475FE-10C1-4743-A30C-F49183F88E78}" type="slidenum">
              <a:rPr lang="en-US"/>
              <a:pPr>
                <a:defRPr/>
              </a:pPr>
              <a:t>‹#›</a:t>
            </a:fld>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23050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2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C8B6872C-11B0-4062-A6D5-BAB8F9356037}" type="datetimeFigureOut">
              <a:rPr lang="en-US"/>
              <a:pPr>
                <a:defRPr/>
              </a:pPr>
              <a:t>4/19/2019</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89027B68-C698-48F6-A4E6-56C57FC0D0D0}"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52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9BA16A2D-05E6-44ED-9C9E-391551A71C92}" type="datetimeFigureOut">
              <a:rPr lang="en-US"/>
              <a:pPr>
                <a:defRPr/>
              </a:pPr>
              <a:t>4/19/2019</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3998711E-4ED1-4C5E-8559-A9BA14EFFD15}"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11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05D0BF8-3B18-415E-AC4F-12224A3B7515}"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8F406F3E-122A-40BE-8796-8398030B0C99}" type="datetimeFigureOut">
              <a:rPr lang="en-US"/>
              <a:pPr>
                <a:defRPr/>
              </a:pPr>
              <a:t>4/19/2019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2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2ED8A8-5460-4E6E-86AB-EA1FDA967A98}" type="datetimeFigureOut">
              <a:rPr lang="en-US"/>
              <a:pPr>
                <a:defRPr/>
              </a:pPr>
              <a:t>4/19/2019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2E24FD-48D7-4067-962C-E0A29AE8CD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59D408-07AA-472F-961C-7E0F486DC4E1}" type="datetimeFigureOut">
              <a:rPr lang="en-US"/>
              <a:pPr>
                <a:defRPr/>
              </a:pPr>
              <a:t>4/19/2019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B908AD-3624-43A6-A520-0AFE3806C51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vimeo.com/149185647"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
        <p:nvSpPr>
          <p:cNvPr id="9" name="Rectangle 8"/>
          <p:cNvSpPr/>
          <p:nvPr/>
        </p:nvSpPr>
        <p:spPr>
          <a:xfrm>
            <a:off x="152400" y="6367046"/>
            <a:ext cx="2240357"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April 2019</a:t>
            </a:r>
            <a:endParaRPr lang="en-US" sz="1600" dirty="0">
              <a:solidFill>
                <a:schemeClr val="tx2"/>
              </a:solidFill>
              <a:latin typeface="Calibri Light" panose="020F0302020204030204" pitchFamily="34" charset="0"/>
            </a:endParaRPr>
          </a:p>
        </p:txBody>
      </p:sp>
      <p:sp>
        <p:nvSpPr>
          <p:cNvPr id="14338" name="Title 1"/>
          <p:cNvSpPr>
            <a:spLocks noGrp="1"/>
          </p:cNvSpPr>
          <p:nvPr>
            <p:ph type="ctrTitle"/>
          </p:nvPr>
        </p:nvSpPr>
        <p:spPr>
          <a:xfrm>
            <a:off x="685800" y="2130425"/>
            <a:ext cx="7772400" cy="2136775"/>
          </a:xfrm>
        </p:spPr>
        <p:txBody>
          <a:bodyPr/>
          <a:lstStyle/>
          <a:p>
            <a:r>
              <a:rPr lang="en-US" altLang="en-US" dirty="0" smtClean="0"/>
              <a:t>Address Common Concerns for Providing Long-Acting Reversible Contraception (LARC) to Adolescents</a:t>
            </a:r>
          </a:p>
        </p:txBody>
      </p:sp>
    </p:spTree>
    <p:extLst>
      <p:ext uri="{BB962C8B-B14F-4D97-AF65-F5344CB8AC3E}">
        <p14:creationId xmlns:p14="http://schemas.microsoft.com/office/powerpoint/2010/main" val="4004545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AFF356-67A1-499D-BC9E-5A9081D577D2}" type="slidenum">
              <a:rPr lang="en-US" smtClean="0"/>
              <a:pPr>
                <a:defRPr/>
              </a:pPr>
              <a:t>10</a:t>
            </a:fld>
            <a:endParaRPr lang="en-US"/>
          </a:p>
        </p:txBody>
      </p:sp>
      <p:sp>
        <p:nvSpPr>
          <p:cNvPr id="14" name="Rectangle 13"/>
          <p:cNvSpPr/>
          <p:nvPr/>
        </p:nvSpPr>
        <p:spPr>
          <a:xfrm>
            <a:off x="0" y="6519446"/>
            <a:ext cx="70866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Adolescents </a:t>
            </a:r>
            <a:r>
              <a:rPr lang="en-US" sz="1600" dirty="0">
                <a:solidFill>
                  <a:schemeClr val="tx2"/>
                </a:solidFill>
                <a:latin typeface="Calibri Light" panose="020F0302020204030204" pitchFamily="34" charset="0"/>
              </a:rPr>
              <a:t>and long-acting reversible </a:t>
            </a:r>
            <a:r>
              <a:rPr lang="en-US" sz="1600" dirty="0" smtClean="0">
                <a:solidFill>
                  <a:schemeClr val="tx2"/>
                </a:solidFill>
                <a:latin typeface="Calibri Light" panose="020F0302020204030204" pitchFamily="34" charset="0"/>
              </a:rPr>
              <a:t>contraception. ACOG 2012</a:t>
            </a:r>
            <a:endParaRPr lang="en-US" sz="1600" dirty="0">
              <a:solidFill>
                <a:schemeClr val="tx2"/>
              </a:solidFill>
              <a:latin typeface="Calibri Light" panose="020F0302020204030204" pitchFamily="34" charset="0"/>
            </a:endParaRPr>
          </a:p>
        </p:txBody>
      </p:sp>
      <p:pic>
        <p:nvPicPr>
          <p:cNvPr id="1027" name="Picture 3" descr="An image of the ACOG 2012 Committee Opinion" title="Committe Opin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5792" y="1600201"/>
            <a:ext cx="3277208" cy="44196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Content Placeholder 10"/>
          <p:cNvSpPr>
            <a:spLocks noGrp="1"/>
          </p:cNvSpPr>
          <p:nvPr>
            <p:ph sz="half" idx="1"/>
          </p:nvPr>
        </p:nvSpPr>
        <p:spPr>
          <a:xfrm>
            <a:off x="457200" y="1600200"/>
            <a:ext cx="4724400" cy="4525963"/>
          </a:xfrm>
        </p:spPr>
        <p:txBody>
          <a:bodyPr/>
          <a:lstStyle/>
          <a:p>
            <a:pPr marL="0" indent="0">
              <a:buNone/>
            </a:pPr>
            <a:r>
              <a:rPr lang="en-US" dirty="0" smtClean="0"/>
              <a:t>2012 American College of Obstetricians and Gynecologists Committee Opinion  (reaffirmed 2016): </a:t>
            </a:r>
          </a:p>
          <a:p>
            <a:pPr marL="0" indent="0">
              <a:buNone/>
            </a:pPr>
            <a:r>
              <a:rPr lang="en-US" dirty="0" smtClean="0">
                <a:solidFill>
                  <a:schemeClr val="accent6"/>
                </a:solidFill>
              </a:rPr>
              <a:t>“</a:t>
            </a:r>
            <a:r>
              <a:rPr lang="en-US" b="1" dirty="0" smtClean="0">
                <a:solidFill>
                  <a:schemeClr val="accent6"/>
                </a:solidFill>
              </a:rPr>
              <a:t>LARC - intrauterine </a:t>
            </a:r>
            <a:r>
              <a:rPr lang="en-US" b="1" dirty="0">
                <a:solidFill>
                  <a:schemeClr val="accent6"/>
                </a:solidFill>
              </a:rPr>
              <a:t>devices and the contraceptive implant—are safe and appropriate contraceptive methods for most women and adolescents</a:t>
            </a:r>
            <a:r>
              <a:rPr lang="en-US" b="1" dirty="0" smtClean="0">
                <a:solidFill>
                  <a:schemeClr val="accent6"/>
                </a:solidFill>
              </a:rPr>
              <a:t>.”</a:t>
            </a:r>
            <a:endParaRPr lang="en-US" b="1" dirty="0">
              <a:solidFill>
                <a:schemeClr val="accent6"/>
              </a:solidFill>
            </a:endParaRPr>
          </a:p>
        </p:txBody>
      </p:sp>
      <p:sp>
        <p:nvSpPr>
          <p:cNvPr id="10" name="Title 9"/>
          <p:cNvSpPr>
            <a:spLocks noGrp="1"/>
          </p:cNvSpPr>
          <p:nvPr>
            <p:ph type="title"/>
          </p:nvPr>
        </p:nvSpPr>
        <p:spPr/>
        <p:txBody>
          <a:bodyPr/>
          <a:lstStyle/>
          <a:p>
            <a:r>
              <a:rPr lang="en-US" sz="3600" dirty="0" smtClean="0"/>
              <a:t>Safety: ACOG 2012 Committee Opinion</a:t>
            </a:r>
            <a:endParaRPr lang="en-US" sz="3600" dirty="0"/>
          </a:p>
        </p:txBody>
      </p:sp>
    </p:spTree>
    <p:extLst>
      <p:ext uri="{BB962C8B-B14F-4D97-AF65-F5344CB8AC3E}">
        <p14:creationId xmlns:p14="http://schemas.microsoft.com/office/powerpoint/2010/main" val="23388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E4A742A-4533-4793-A91E-A62B2C17143E}" type="slidenum">
              <a:rPr lang="en-US" smtClean="0"/>
              <a:pPr>
                <a:defRPr/>
              </a:pPr>
              <a:t>11</a:t>
            </a:fld>
            <a:endParaRPr lang="en-US"/>
          </a:p>
        </p:txBody>
      </p:sp>
      <p:sp>
        <p:nvSpPr>
          <p:cNvPr id="10" name="Rectangle 9"/>
          <p:cNvSpPr/>
          <p:nvPr/>
        </p:nvSpPr>
        <p:spPr>
          <a:xfrm>
            <a:off x="0" y="6537434"/>
            <a:ext cx="70104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U.S</a:t>
            </a:r>
            <a:r>
              <a:rPr lang="en-US" sz="1600" dirty="0">
                <a:solidFill>
                  <a:schemeClr val="tx2"/>
                </a:solidFill>
                <a:latin typeface="Calibri Light" panose="020F0302020204030204" pitchFamily="34" charset="0"/>
              </a:rPr>
              <a:t>. Medical Eligibility Criteria for Contraceptive Use, 2016. </a:t>
            </a:r>
            <a:r>
              <a:rPr lang="en-US" sz="1600" dirty="0" smtClean="0">
                <a:solidFill>
                  <a:schemeClr val="tx2"/>
                </a:solidFill>
                <a:latin typeface="Calibri Light" panose="020F0302020204030204" pitchFamily="34" charset="0"/>
              </a:rPr>
              <a:t>MMWR</a:t>
            </a:r>
            <a:endParaRPr lang="en-US" sz="1600" dirty="0">
              <a:solidFill>
                <a:schemeClr val="tx2"/>
              </a:solidFill>
              <a:latin typeface="Calibri Light" panose="020F0302020204030204" pitchFamily="34" charset="0"/>
            </a:endParaRPr>
          </a:p>
        </p:txBody>
      </p:sp>
      <p:sp>
        <p:nvSpPr>
          <p:cNvPr id="11" name="TextBox 10"/>
          <p:cNvSpPr txBox="1"/>
          <p:nvPr/>
        </p:nvSpPr>
        <p:spPr>
          <a:xfrm>
            <a:off x="7240074" y="4480173"/>
            <a:ext cx="1751526" cy="1615827"/>
          </a:xfrm>
          <a:prstGeom prst="rect">
            <a:avLst/>
          </a:prstGeom>
          <a:noFill/>
        </p:spPr>
        <p:txBody>
          <a:bodyPr wrap="square" rtlCol="0">
            <a:spAutoFit/>
          </a:bodyPr>
          <a:lstStyle/>
          <a:p>
            <a:r>
              <a:rPr lang="en-US" sz="1100" dirty="0" smtClean="0">
                <a:latin typeface="Calibri Light" panose="020F0302020204030204" pitchFamily="34" charset="0"/>
              </a:rPr>
              <a:t>KEY</a:t>
            </a:r>
          </a:p>
          <a:p>
            <a:r>
              <a:rPr lang="en-US" sz="1100" b="1" dirty="0" smtClean="0">
                <a:solidFill>
                  <a:schemeClr val="accent3">
                    <a:lumMod val="50000"/>
                  </a:schemeClr>
                </a:solidFill>
                <a:latin typeface="Calibri Light" panose="020F0302020204030204" pitchFamily="34" charset="0"/>
              </a:rPr>
              <a:t>1 No restriction </a:t>
            </a:r>
          </a:p>
          <a:p>
            <a:r>
              <a:rPr lang="en-US" sz="1100" b="1" dirty="0" smtClean="0">
                <a:solidFill>
                  <a:schemeClr val="accent3">
                    <a:lumMod val="75000"/>
                  </a:schemeClr>
                </a:solidFill>
                <a:latin typeface="Calibri Light" panose="020F0302020204030204" pitchFamily="34" charset="0"/>
              </a:rPr>
              <a:t>2 Advantages generally outweigh theoretical or proven risks</a:t>
            </a:r>
          </a:p>
          <a:p>
            <a:r>
              <a:rPr lang="en-US" sz="1100" dirty="0" smtClean="0">
                <a:latin typeface="Calibri Light" panose="020F0302020204030204" pitchFamily="34" charset="0"/>
              </a:rPr>
              <a:t>3 Theoretical or proven risks usually outweigh the advantages</a:t>
            </a:r>
          </a:p>
          <a:p>
            <a:r>
              <a:rPr lang="en-US" sz="1100" dirty="0" smtClean="0">
                <a:latin typeface="Calibri Light" panose="020F0302020204030204" pitchFamily="34" charset="0"/>
              </a:rPr>
              <a:t>4 Unacceptable health risk</a:t>
            </a:r>
            <a:endParaRPr lang="en-US" sz="1100" dirty="0">
              <a:latin typeface="Calibri Light" panose="020F0302020204030204" pitchFamily="34" charset="0"/>
            </a:endParaRPr>
          </a:p>
        </p:txBody>
      </p:sp>
      <p:pic>
        <p:nvPicPr>
          <p:cNvPr id="3075" name="Picture 3" title="Summary Chart of U.S. Medical Eligibility Criteria"/>
          <p:cNvPicPr>
            <a:picLocks noChangeAspect="1" noChangeArrowheads="1"/>
          </p:cNvPicPr>
          <p:nvPr/>
        </p:nvPicPr>
        <p:blipFill rotWithShape="1">
          <a:blip r:embed="rId3">
            <a:extLst>
              <a:ext uri="{28A0092B-C50C-407E-A947-70E740481C1C}">
                <a14:useLocalDpi xmlns:a14="http://schemas.microsoft.com/office/drawing/2010/main" val="0"/>
              </a:ext>
            </a:extLst>
          </a:blip>
          <a:srcRect b="2395"/>
          <a:stretch/>
        </p:blipFill>
        <p:spPr bwMode="auto">
          <a:xfrm>
            <a:off x="188964" y="4393002"/>
            <a:ext cx="7051110" cy="169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a:xfrm>
            <a:off x="457200" y="1600201"/>
            <a:ext cx="8229600" cy="1981200"/>
          </a:xfrm>
        </p:spPr>
        <p:txBody>
          <a:bodyPr/>
          <a:lstStyle/>
          <a:p>
            <a:pPr marL="0" indent="0">
              <a:buNone/>
            </a:pPr>
            <a:r>
              <a:rPr lang="en-US" sz="2800" dirty="0" smtClean="0"/>
              <a:t>CDC 2016 MEC: </a:t>
            </a:r>
            <a:r>
              <a:rPr lang="en-US" sz="2800" b="1" dirty="0" smtClean="0">
                <a:solidFill>
                  <a:schemeClr val="accent6"/>
                </a:solidFill>
              </a:rPr>
              <a:t>“LARC </a:t>
            </a:r>
            <a:r>
              <a:rPr lang="en-US" sz="2800" b="1" dirty="0">
                <a:solidFill>
                  <a:schemeClr val="accent6"/>
                </a:solidFill>
              </a:rPr>
              <a:t>methods are appropriate for most women, including adolescents and nulliparous women. All women should be counseled about the full range and effectiveness of contraceptive options for which they are medically eligible so that they can identify the optimal method</a:t>
            </a:r>
            <a:r>
              <a:rPr lang="en-US" sz="2800" b="1" dirty="0" smtClean="0">
                <a:solidFill>
                  <a:schemeClr val="accent6"/>
                </a:solidFill>
              </a:rPr>
              <a:t>.”</a:t>
            </a:r>
            <a:endParaRPr lang="en-US" sz="2800" b="1" dirty="0">
              <a:solidFill>
                <a:schemeClr val="accent6"/>
              </a:solidFill>
            </a:endParaRPr>
          </a:p>
        </p:txBody>
      </p:sp>
      <p:sp>
        <p:nvSpPr>
          <p:cNvPr id="8" name="Title 7"/>
          <p:cNvSpPr>
            <a:spLocks noGrp="1"/>
          </p:cNvSpPr>
          <p:nvPr>
            <p:ph type="title"/>
          </p:nvPr>
        </p:nvSpPr>
        <p:spPr>
          <a:xfrm>
            <a:off x="457200" y="274638"/>
            <a:ext cx="5715000" cy="1143000"/>
          </a:xfrm>
        </p:spPr>
        <p:txBody>
          <a:bodyPr/>
          <a:lstStyle/>
          <a:p>
            <a:r>
              <a:rPr lang="en-US" dirty="0" smtClean="0"/>
              <a:t>Safety: CDC 2016 </a:t>
            </a:r>
            <a:r>
              <a:rPr lang="en-US" dirty="0"/>
              <a:t>Medical Eligibility Criteria</a:t>
            </a:r>
          </a:p>
        </p:txBody>
      </p:sp>
    </p:spTree>
    <p:extLst>
      <p:ext uri="{BB962C8B-B14F-4D97-AF65-F5344CB8AC3E}">
        <p14:creationId xmlns:p14="http://schemas.microsoft.com/office/powerpoint/2010/main" val="314499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E4A742A-4533-4793-A91E-A62B2C17143E}" type="slidenum">
              <a:rPr lang="en-US" smtClean="0"/>
              <a:pPr>
                <a:defRPr/>
              </a:pPr>
              <a:t>12</a:t>
            </a:fld>
            <a:endParaRPr lang="en-US"/>
          </a:p>
        </p:txBody>
      </p:sp>
      <p:sp>
        <p:nvSpPr>
          <p:cNvPr id="6" name="Rectangle 5"/>
          <p:cNvSpPr/>
          <p:nvPr/>
        </p:nvSpPr>
        <p:spPr>
          <a:xfrm>
            <a:off x="0" y="6550223"/>
            <a:ext cx="7010400" cy="338554"/>
          </a:xfrm>
          <a:prstGeom prst="rect">
            <a:avLst/>
          </a:prstGeom>
        </p:spPr>
        <p:txBody>
          <a:bodyPr wrap="square">
            <a:spAutoFit/>
          </a:bodyPr>
          <a:lstStyle/>
          <a:p>
            <a:r>
              <a:rPr lang="en-US" sz="1600" dirty="0">
                <a:solidFill>
                  <a:schemeClr val="tx2"/>
                </a:solidFill>
                <a:latin typeface="Calibri Light" panose="020F0302020204030204" pitchFamily="34" charset="0"/>
              </a:rPr>
              <a:t>Contraception for </a:t>
            </a:r>
            <a:r>
              <a:rPr lang="en-US" sz="1600" dirty="0" smtClean="0">
                <a:solidFill>
                  <a:schemeClr val="tx2"/>
                </a:solidFill>
                <a:latin typeface="Calibri Light" panose="020F0302020204030204" pitchFamily="34" charset="0"/>
              </a:rPr>
              <a:t>Adolescents. AAP 2014</a:t>
            </a:r>
            <a:endParaRPr lang="en-US" sz="1600" dirty="0">
              <a:solidFill>
                <a:schemeClr val="tx2"/>
              </a:solidFill>
              <a:latin typeface="Calibri Light" panose="020F0302020204030204" pitchFamily="34" charset="0"/>
            </a:endParaRPr>
          </a:p>
        </p:txBody>
      </p:sp>
      <p:pic>
        <p:nvPicPr>
          <p:cNvPr id="2050" name="Picture 2" title="American Academy of Pediatrics 2014 Policy Statem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135249" cy="452596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sz="half" idx="1"/>
          </p:nvPr>
        </p:nvSpPr>
        <p:spPr>
          <a:xfrm>
            <a:off x="457200" y="1600200"/>
            <a:ext cx="4800600" cy="4525963"/>
          </a:xfrm>
        </p:spPr>
        <p:txBody>
          <a:bodyPr anchor="b"/>
          <a:lstStyle/>
          <a:p>
            <a:pPr marL="0" indent="0">
              <a:buNone/>
            </a:pPr>
            <a:r>
              <a:rPr lang="en-US" dirty="0" smtClean="0"/>
              <a:t>AAP 2014 Policy Statement Recommendations:</a:t>
            </a:r>
          </a:p>
          <a:p>
            <a:pPr marL="0" indent="0">
              <a:buNone/>
            </a:pPr>
            <a:r>
              <a:rPr lang="en-US" b="1" dirty="0" smtClean="0">
                <a:solidFill>
                  <a:schemeClr val="accent6"/>
                </a:solidFill>
              </a:rPr>
              <a:t>“Pediatricians </a:t>
            </a:r>
            <a:r>
              <a:rPr lang="en-US" b="1" dirty="0">
                <a:solidFill>
                  <a:schemeClr val="accent6"/>
                </a:solidFill>
              </a:rPr>
              <a:t>should </a:t>
            </a:r>
            <a:r>
              <a:rPr lang="en-US" b="1" dirty="0" smtClean="0">
                <a:solidFill>
                  <a:schemeClr val="accent6"/>
                </a:solidFill>
              </a:rPr>
              <a:t>counsel </a:t>
            </a:r>
            <a:r>
              <a:rPr lang="en-US" b="1" dirty="0">
                <a:solidFill>
                  <a:schemeClr val="accent6"/>
                </a:solidFill>
              </a:rPr>
              <a:t>about and ensure access to a broad range of contraceptive services for their adolescent </a:t>
            </a:r>
            <a:r>
              <a:rPr lang="en-US" b="1" dirty="0" smtClean="0">
                <a:solidFill>
                  <a:schemeClr val="accent6"/>
                </a:solidFill>
              </a:rPr>
              <a:t>patients… Pediatricians should be </a:t>
            </a:r>
            <a:r>
              <a:rPr lang="en-US" b="1" dirty="0">
                <a:solidFill>
                  <a:schemeClr val="accent6"/>
                </a:solidFill>
              </a:rPr>
              <a:t>able to educate adolescent patients about LARC </a:t>
            </a:r>
            <a:r>
              <a:rPr lang="en-US" b="1" dirty="0" smtClean="0">
                <a:solidFill>
                  <a:schemeClr val="accent6"/>
                </a:solidFill>
              </a:rPr>
              <a:t>methods.” </a:t>
            </a:r>
            <a:endParaRPr lang="en-US" b="1" dirty="0">
              <a:solidFill>
                <a:schemeClr val="accent6"/>
              </a:solidFill>
            </a:endParaRPr>
          </a:p>
        </p:txBody>
      </p:sp>
      <p:sp>
        <p:nvSpPr>
          <p:cNvPr id="2" name="Title 1"/>
          <p:cNvSpPr>
            <a:spLocks noGrp="1"/>
          </p:cNvSpPr>
          <p:nvPr>
            <p:ph type="title"/>
          </p:nvPr>
        </p:nvSpPr>
        <p:spPr>
          <a:xfrm>
            <a:off x="457200" y="274638"/>
            <a:ext cx="5181600" cy="1706562"/>
          </a:xfrm>
        </p:spPr>
        <p:txBody>
          <a:bodyPr/>
          <a:lstStyle/>
          <a:p>
            <a:r>
              <a:rPr lang="en-US" sz="3600" dirty="0" smtClean="0"/>
              <a:t>Safety: American Academy of Pediatrics 2014 Policy Statement</a:t>
            </a:r>
            <a:endParaRPr lang="en-US" sz="3600" dirty="0"/>
          </a:p>
        </p:txBody>
      </p:sp>
    </p:spTree>
    <p:extLst>
      <p:ext uri="{BB962C8B-B14F-4D97-AF65-F5344CB8AC3E}">
        <p14:creationId xmlns:p14="http://schemas.microsoft.com/office/powerpoint/2010/main" val="3858447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2A754A3-431C-487D-AC45-D540363245C4}" type="slidenum">
              <a:rPr lang="en-US" smtClean="0"/>
              <a:pPr>
                <a:defRPr/>
              </a:pPr>
              <a:t>13</a:t>
            </a:fld>
            <a:endParaRPr lang="en-US"/>
          </a:p>
        </p:txBody>
      </p:sp>
      <p:sp>
        <p:nvSpPr>
          <p:cNvPr id="8" name="Rectangle 7"/>
          <p:cNvSpPr/>
          <p:nvPr/>
        </p:nvSpPr>
        <p:spPr>
          <a:xfrm>
            <a:off x="0" y="6519446"/>
            <a:ext cx="7450347"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Hubacher</a:t>
            </a:r>
            <a:r>
              <a:rPr lang="en-US" sz="1600" dirty="0" smtClean="0">
                <a:solidFill>
                  <a:schemeClr val="tx2"/>
                </a:solidFill>
                <a:latin typeface="Calibri Light" panose="020F0302020204030204" pitchFamily="34" charset="0"/>
              </a:rPr>
              <a:t> D. Guttmacher Institute. March </a:t>
            </a:r>
            <a:r>
              <a:rPr lang="en-US" sz="1600" dirty="0">
                <a:solidFill>
                  <a:schemeClr val="tx2"/>
                </a:solidFill>
                <a:latin typeface="Calibri Light" panose="020F0302020204030204" pitchFamily="34" charset="0"/>
              </a:rPr>
              <a:t>2002  </a:t>
            </a:r>
          </a:p>
        </p:txBody>
      </p:sp>
      <p:sp>
        <p:nvSpPr>
          <p:cNvPr id="6" name="Content Placeholder 5"/>
          <p:cNvSpPr>
            <a:spLocks noGrp="1"/>
          </p:cNvSpPr>
          <p:nvPr>
            <p:ph idx="1"/>
          </p:nvPr>
        </p:nvSpPr>
        <p:spPr/>
        <p:txBody>
          <a:bodyPr/>
          <a:lstStyle/>
          <a:p>
            <a:r>
              <a:rPr lang="en-US" dirty="0" err="1" smtClean="0"/>
              <a:t>Dalkon</a:t>
            </a:r>
            <a:r>
              <a:rPr lang="en-US" dirty="0" smtClean="0"/>
              <a:t> Shield was introduced in 1971 and heavily marketed</a:t>
            </a:r>
          </a:p>
          <a:p>
            <a:r>
              <a:rPr lang="en-US" dirty="0" smtClean="0"/>
              <a:t>Longitudinal research linked </a:t>
            </a:r>
            <a:r>
              <a:rPr lang="en-US" dirty="0" err="1" smtClean="0"/>
              <a:t>Dalkon</a:t>
            </a:r>
            <a:r>
              <a:rPr lang="en-US" dirty="0" smtClean="0"/>
              <a:t> Shield to:</a:t>
            </a:r>
          </a:p>
          <a:p>
            <a:pPr lvl="1"/>
            <a:r>
              <a:rPr lang="en-US" dirty="0" smtClean="0">
                <a:solidFill>
                  <a:schemeClr val="accent6"/>
                </a:solidFill>
              </a:rPr>
              <a:t>Septic maternal deaths among women who became pregnant while using the device</a:t>
            </a:r>
          </a:p>
          <a:p>
            <a:pPr lvl="1"/>
            <a:r>
              <a:rPr lang="en-US" dirty="0" smtClean="0">
                <a:solidFill>
                  <a:schemeClr val="accent6"/>
                </a:solidFill>
              </a:rPr>
              <a:t>Increased risk of PID</a:t>
            </a:r>
          </a:p>
          <a:p>
            <a:r>
              <a:rPr lang="en-US" dirty="0" smtClean="0"/>
              <a:t>Many providers continue to be concerned about PID from IUDs, especially for adolescent patients</a:t>
            </a:r>
          </a:p>
        </p:txBody>
      </p:sp>
      <p:sp>
        <p:nvSpPr>
          <p:cNvPr id="5" name="Title 4"/>
          <p:cNvSpPr>
            <a:spLocks noGrp="1"/>
          </p:cNvSpPr>
          <p:nvPr>
            <p:ph type="title"/>
          </p:nvPr>
        </p:nvSpPr>
        <p:spPr/>
        <p:txBody>
          <a:bodyPr/>
          <a:lstStyle/>
          <a:p>
            <a:r>
              <a:rPr lang="en-US" dirty="0" smtClean="0"/>
              <a:t>Historical Concern for PID: </a:t>
            </a:r>
            <a:r>
              <a:rPr lang="en-US" dirty="0" err="1" smtClean="0"/>
              <a:t>Dalkon</a:t>
            </a:r>
            <a:r>
              <a:rPr lang="en-US" dirty="0" smtClean="0"/>
              <a:t> Shield</a:t>
            </a:r>
            <a:endParaRPr lang="en-US" dirty="0"/>
          </a:p>
        </p:txBody>
      </p:sp>
    </p:spTree>
    <p:extLst>
      <p:ext uri="{BB962C8B-B14F-4D97-AF65-F5344CB8AC3E}">
        <p14:creationId xmlns:p14="http://schemas.microsoft.com/office/powerpoint/2010/main" val="67218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119336"/>
            <a:ext cx="7010400" cy="738664"/>
          </a:xfrm>
          <a:prstGeom prst="rect">
            <a:avLst/>
          </a:prstGeom>
        </p:spPr>
        <p:txBody>
          <a:bodyPr wrap="square">
            <a:spAutoFit/>
          </a:bodyPr>
          <a:lstStyle/>
          <a:p>
            <a:r>
              <a:rPr lang="en-US" sz="1400" dirty="0">
                <a:solidFill>
                  <a:schemeClr val="tx2"/>
                </a:solidFill>
                <a:latin typeface="Calibri Light" panose="020F0302020204030204" pitchFamily="34" charset="0"/>
              </a:rPr>
              <a:t>Contraception for </a:t>
            </a:r>
            <a:r>
              <a:rPr lang="en-US" sz="1400" dirty="0" smtClean="0">
                <a:solidFill>
                  <a:schemeClr val="tx2"/>
                </a:solidFill>
                <a:latin typeface="Calibri Light" panose="020F0302020204030204" pitchFamily="34" charset="0"/>
              </a:rPr>
              <a:t>Adolescents. AAP 2014</a:t>
            </a:r>
          </a:p>
          <a:p>
            <a:r>
              <a:rPr lang="en-US" sz="1400" dirty="0" smtClean="0">
                <a:solidFill>
                  <a:schemeClr val="tx2"/>
                </a:solidFill>
                <a:latin typeface="Calibri Light" panose="020F0302020204030204" pitchFamily="34" charset="0"/>
              </a:rPr>
              <a:t>Medical Eligibility </a:t>
            </a:r>
            <a:r>
              <a:rPr lang="en-US" sz="1400" dirty="0">
                <a:solidFill>
                  <a:schemeClr val="tx2"/>
                </a:solidFill>
                <a:latin typeface="Calibri Light" panose="020F0302020204030204" pitchFamily="34" charset="0"/>
              </a:rPr>
              <a:t>Criteria for Contraceptive Use, 2016. MMWR </a:t>
            </a:r>
            <a:endParaRPr lang="en-US" sz="1400" dirty="0" smtClean="0">
              <a:solidFill>
                <a:schemeClr val="tx2"/>
              </a:solidFill>
              <a:latin typeface="Calibri Light" panose="020F0302020204030204" pitchFamily="34" charset="0"/>
            </a:endParaRPr>
          </a:p>
          <a:p>
            <a:r>
              <a:rPr lang="en-US" sz="1400" dirty="0" smtClean="0">
                <a:solidFill>
                  <a:schemeClr val="tx2"/>
                </a:solidFill>
                <a:latin typeface="Calibri Light" panose="020F0302020204030204" pitchFamily="34" charset="0"/>
              </a:rPr>
              <a:t>Adolescents </a:t>
            </a:r>
            <a:r>
              <a:rPr lang="en-US" sz="1400" dirty="0">
                <a:solidFill>
                  <a:schemeClr val="tx2"/>
                </a:solidFill>
                <a:latin typeface="Calibri Light" panose="020F0302020204030204" pitchFamily="34" charset="0"/>
              </a:rPr>
              <a:t>and long-acting reversible </a:t>
            </a:r>
            <a:r>
              <a:rPr lang="en-US" sz="1400" dirty="0" smtClean="0">
                <a:solidFill>
                  <a:schemeClr val="tx2"/>
                </a:solidFill>
                <a:latin typeface="Calibri Light" panose="020F0302020204030204" pitchFamily="34" charset="0"/>
              </a:rPr>
              <a:t>contraception. ACOG 2012</a:t>
            </a:r>
            <a:endParaRPr lang="en-US" sz="10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14</a:t>
            </a:fld>
            <a:endParaRPr lang="en-US"/>
          </a:p>
        </p:txBody>
      </p:sp>
      <p:pic>
        <p:nvPicPr>
          <p:cNvPr id="12" name="Picture 2" title="Image of Contraception for Adolescents AAP 20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0" b="54151"/>
          <a:stretch/>
        </p:blipFill>
        <p:spPr bwMode="auto">
          <a:xfrm>
            <a:off x="6994777" y="4761686"/>
            <a:ext cx="1905000" cy="1258114"/>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title="Image of Commitee Opinion Pa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6023" y="2621338"/>
            <a:ext cx="1873754" cy="1365273"/>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title="Image of MMWR report: Medical Eligibility Criteria for Contraceptive U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305" y="3394592"/>
            <a:ext cx="2327095" cy="127088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title="Image of ACOG 2012 Opinion on PID and infertilit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26" t="13093" r="78571" b="35261"/>
          <a:stretch/>
        </p:blipFill>
        <p:spPr bwMode="auto">
          <a:xfrm>
            <a:off x="6705600" y="1600200"/>
            <a:ext cx="2286000" cy="1194579"/>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52401" y="1600200"/>
            <a:ext cx="6435904" cy="5105400"/>
          </a:xfrm>
        </p:spPr>
        <p:txBody>
          <a:bodyPr/>
          <a:lstStyle/>
          <a:p>
            <a:r>
              <a:rPr lang="en-US" sz="2400" dirty="0"/>
              <a:t>ACOG 2012 Opinion on </a:t>
            </a:r>
            <a:r>
              <a:rPr lang="en-US" sz="2400" dirty="0" smtClean="0"/>
              <a:t>PID </a:t>
            </a:r>
            <a:r>
              <a:rPr lang="en-US" sz="2400" dirty="0"/>
              <a:t>and infertility</a:t>
            </a:r>
          </a:p>
          <a:p>
            <a:pPr lvl="1"/>
            <a:r>
              <a:rPr lang="en-US" sz="2000" dirty="0" smtClean="0">
                <a:solidFill>
                  <a:schemeClr val="accent6"/>
                </a:solidFill>
              </a:rPr>
              <a:t>Relative </a:t>
            </a:r>
            <a:r>
              <a:rPr lang="en-US" sz="2000" dirty="0">
                <a:solidFill>
                  <a:schemeClr val="accent6"/>
                </a:solidFill>
              </a:rPr>
              <a:t>risk of </a:t>
            </a:r>
            <a:r>
              <a:rPr lang="en-US" sz="2000" dirty="0" smtClean="0">
                <a:solidFill>
                  <a:schemeClr val="accent6"/>
                </a:solidFill>
              </a:rPr>
              <a:t>PID </a:t>
            </a:r>
            <a:r>
              <a:rPr lang="en-US" sz="2000" dirty="0">
                <a:solidFill>
                  <a:schemeClr val="accent6"/>
                </a:solidFill>
              </a:rPr>
              <a:t>is increased only in the first 20 days after IUD insertion </a:t>
            </a:r>
            <a:endParaRPr lang="en-US" sz="2000" dirty="0" smtClean="0">
              <a:solidFill>
                <a:schemeClr val="accent6"/>
              </a:solidFill>
            </a:endParaRPr>
          </a:p>
          <a:p>
            <a:pPr lvl="1"/>
            <a:r>
              <a:rPr lang="en-US" sz="2000" dirty="0" smtClean="0">
                <a:solidFill>
                  <a:schemeClr val="accent6"/>
                </a:solidFill>
              </a:rPr>
              <a:t>Absolute risk of PID </a:t>
            </a:r>
            <a:r>
              <a:rPr lang="en-US" sz="2000" dirty="0">
                <a:solidFill>
                  <a:schemeClr val="accent6"/>
                </a:solidFill>
              </a:rPr>
              <a:t>remains </a:t>
            </a:r>
            <a:r>
              <a:rPr lang="en-US" sz="2000" dirty="0" smtClean="0">
                <a:solidFill>
                  <a:schemeClr val="accent6"/>
                </a:solidFill>
              </a:rPr>
              <a:t>small</a:t>
            </a:r>
          </a:p>
          <a:p>
            <a:pPr lvl="1"/>
            <a:r>
              <a:rPr lang="en-US" sz="2000" dirty="0" smtClean="0">
                <a:solidFill>
                  <a:schemeClr val="accent6"/>
                </a:solidFill>
              </a:rPr>
              <a:t>Bacterial </a:t>
            </a:r>
            <a:r>
              <a:rPr lang="en-US" sz="2000" dirty="0">
                <a:solidFill>
                  <a:schemeClr val="accent6"/>
                </a:solidFill>
              </a:rPr>
              <a:t>contamination associated with the insertion </a:t>
            </a:r>
            <a:r>
              <a:rPr lang="en-US" sz="2000" dirty="0" smtClean="0">
                <a:solidFill>
                  <a:schemeClr val="accent6"/>
                </a:solidFill>
              </a:rPr>
              <a:t>is likely </a:t>
            </a:r>
            <a:r>
              <a:rPr lang="en-US" sz="2000" dirty="0">
                <a:solidFill>
                  <a:schemeClr val="accent6"/>
                </a:solidFill>
              </a:rPr>
              <a:t>cause of infection, not the </a:t>
            </a:r>
            <a:r>
              <a:rPr lang="en-US" sz="2000" dirty="0" smtClean="0">
                <a:solidFill>
                  <a:schemeClr val="accent6"/>
                </a:solidFill>
              </a:rPr>
              <a:t>IUD</a:t>
            </a:r>
          </a:p>
          <a:p>
            <a:pPr lvl="1"/>
            <a:r>
              <a:rPr lang="en-US" sz="2000" dirty="0" smtClean="0">
                <a:solidFill>
                  <a:schemeClr val="accent6"/>
                </a:solidFill>
              </a:rPr>
              <a:t>Level of risk:</a:t>
            </a:r>
            <a:endParaRPr lang="en-US" sz="2000" dirty="0">
              <a:solidFill>
                <a:schemeClr val="accent6"/>
              </a:solidFill>
            </a:endParaRPr>
          </a:p>
          <a:p>
            <a:pPr lvl="2"/>
            <a:r>
              <a:rPr lang="en-US" sz="2000" dirty="0" smtClean="0"/>
              <a:t>0-2% when no cervical infection</a:t>
            </a:r>
          </a:p>
          <a:p>
            <a:pPr lvl="2"/>
            <a:r>
              <a:rPr lang="en-US" sz="2000" dirty="0" smtClean="0"/>
              <a:t>0-5% insertion with undetected infection</a:t>
            </a:r>
          </a:p>
          <a:p>
            <a:pPr lvl="1"/>
            <a:r>
              <a:rPr lang="en-US" sz="2000" dirty="0" smtClean="0">
                <a:solidFill>
                  <a:schemeClr val="accent6"/>
                </a:solidFill>
              </a:rPr>
              <a:t>Infertility </a:t>
            </a:r>
            <a:r>
              <a:rPr lang="en-US" sz="2000" dirty="0">
                <a:solidFill>
                  <a:schemeClr val="accent6"/>
                </a:solidFill>
              </a:rPr>
              <a:t>is not more </a:t>
            </a:r>
            <a:r>
              <a:rPr lang="en-US" sz="2000" dirty="0" smtClean="0">
                <a:solidFill>
                  <a:schemeClr val="accent6"/>
                </a:solidFill>
              </a:rPr>
              <a:t>likely</a:t>
            </a:r>
            <a:endParaRPr lang="en-US" sz="2000" dirty="0">
              <a:solidFill>
                <a:schemeClr val="accent6"/>
              </a:solidFill>
            </a:endParaRPr>
          </a:p>
          <a:p>
            <a:r>
              <a:rPr lang="en-US" sz="2400" dirty="0" smtClean="0"/>
              <a:t>Risk of PID not a concern for implant</a:t>
            </a:r>
            <a:endParaRPr lang="en-US" sz="1800" dirty="0">
              <a:solidFill>
                <a:schemeClr val="accent6"/>
              </a:solidFill>
            </a:endParaRPr>
          </a:p>
        </p:txBody>
      </p:sp>
      <p:sp>
        <p:nvSpPr>
          <p:cNvPr id="2" name="Title 1"/>
          <p:cNvSpPr>
            <a:spLocks noGrp="1"/>
          </p:cNvSpPr>
          <p:nvPr>
            <p:ph type="title"/>
          </p:nvPr>
        </p:nvSpPr>
        <p:spPr/>
        <p:txBody>
          <a:bodyPr/>
          <a:lstStyle/>
          <a:p>
            <a:r>
              <a:rPr lang="en-US" dirty="0" smtClean="0"/>
              <a:t>LARC Methods are Safe for Adolescents</a:t>
            </a:r>
            <a:endParaRPr lang="en-US" dirty="0"/>
          </a:p>
        </p:txBody>
      </p:sp>
    </p:spTree>
    <p:extLst>
      <p:ext uri="{BB962C8B-B14F-4D97-AF65-F5344CB8AC3E}">
        <p14:creationId xmlns:p14="http://schemas.microsoft.com/office/powerpoint/2010/main" val="313037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C5C997-4DC0-4A7B-85D8-D7ADF9E6800D}" type="slidenum">
              <a:rPr lang="en-US" smtClean="0"/>
              <a:pPr/>
              <a:t>15</a:t>
            </a:fld>
            <a:endParaRPr lang="en-US"/>
          </a:p>
        </p:txBody>
      </p:sp>
      <p:sp>
        <p:nvSpPr>
          <p:cNvPr id="6" name="Rectangle 5"/>
          <p:cNvSpPr/>
          <p:nvPr/>
        </p:nvSpPr>
        <p:spPr>
          <a:xfrm>
            <a:off x="0" y="6519446"/>
            <a:ext cx="7450347"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Secura</a:t>
            </a:r>
            <a:r>
              <a:rPr lang="en-US" sz="1600" dirty="0" smtClean="0">
                <a:solidFill>
                  <a:schemeClr val="tx2"/>
                </a:solidFill>
                <a:latin typeface="Calibri Light" panose="020F0302020204030204" pitchFamily="34" charset="0"/>
              </a:rPr>
              <a:t> G. 2013 </a:t>
            </a:r>
            <a:endParaRPr lang="en-US" sz="1600" dirty="0">
              <a:solidFill>
                <a:schemeClr val="tx2"/>
              </a:solidFill>
              <a:latin typeface="Calibri Light" panose="020F0302020204030204" pitchFamily="34" charset="0"/>
            </a:endParaRPr>
          </a:p>
        </p:txBody>
      </p:sp>
      <p:sp>
        <p:nvSpPr>
          <p:cNvPr id="17" name="Left Brace 16" title="Left Bracket"/>
          <p:cNvSpPr/>
          <p:nvPr/>
        </p:nvSpPr>
        <p:spPr>
          <a:xfrm>
            <a:off x="4305300" y="2209800"/>
            <a:ext cx="266700"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title="Left Bracket"/>
          <p:cNvSpPr txBox="1"/>
          <p:nvPr/>
        </p:nvSpPr>
        <p:spPr>
          <a:xfrm>
            <a:off x="3619500" y="4029670"/>
            <a:ext cx="1104900" cy="646331"/>
          </a:xfrm>
          <a:prstGeom prst="rect">
            <a:avLst/>
          </a:prstGeom>
          <a:noFill/>
        </p:spPr>
        <p:txBody>
          <a:bodyPr wrap="square" rtlCol="0">
            <a:spAutoFit/>
          </a:bodyPr>
          <a:lstStyle/>
          <a:p>
            <a:r>
              <a:rPr lang="en-US" b="1" dirty="0" smtClean="0"/>
              <a:t>LARC  72% </a:t>
            </a:r>
            <a:endParaRPr lang="en-US" b="1" dirty="0"/>
          </a:p>
        </p:txBody>
      </p:sp>
      <p:sp>
        <p:nvSpPr>
          <p:cNvPr id="14" name="Left Brace 13" title="Left Bracket"/>
          <p:cNvSpPr/>
          <p:nvPr/>
        </p:nvSpPr>
        <p:spPr>
          <a:xfrm>
            <a:off x="1066800" y="2209800"/>
            <a:ext cx="381000"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42900" y="4029670"/>
            <a:ext cx="1104900" cy="646331"/>
          </a:xfrm>
          <a:prstGeom prst="rect">
            <a:avLst/>
          </a:prstGeom>
          <a:noFill/>
        </p:spPr>
        <p:txBody>
          <a:bodyPr wrap="square" rtlCol="0">
            <a:spAutoFit/>
          </a:bodyPr>
          <a:lstStyle/>
          <a:p>
            <a:r>
              <a:rPr lang="en-US" b="1" dirty="0" smtClean="0"/>
              <a:t>LARC  75% </a:t>
            </a:r>
            <a:endParaRPr lang="en-US" b="1" dirty="0"/>
          </a:p>
        </p:txBody>
      </p:sp>
      <p:graphicFrame>
        <p:nvGraphicFramePr>
          <p:cNvPr id="15" name="Content Placeholder 14" title="Contraceptive Methods chosen by adolescents interested in LARC"/>
          <p:cNvGraphicFramePr>
            <a:graphicFrameLocks noGrp="1"/>
          </p:cNvGraphicFramePr>
          <p:nvPr>
            <p:ph idx="1"/>
            <p:extLst>
              <p:ext uri="{D42A27DB-BD31-4B8C-83A1-F6EECF244321}">
                <p14:modId xmlns:p14="http://schemas.microsoft.com/office/powerpoint/2010/main" val="3679338470"/>
              </p:ext>
            </p:extLst>
          </p:nvPr>
        </p:nvGraphicFramePr>
        <p:xfrm>
          <a:off x="457200" y="2033781"/>
          <a:ext cx="8229600" cy="409238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title="Contraceptive Choice Projec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926" b="21281" l="85755" r="100000"/>
                    </a14:imgEffect>
                  </a14:imgLayer>
                </a14:imgProps>
              </a:ext>
              <a:ext uri="{28A0092B-C50C-407E-A947-70E740481C1C}">
                <a14:useLocalDpi xmlns:a14="http://schemas.microsoft.com/office/drawing/2010/main" val="0"/>
              </a:ext>
            </a:extLst>
          </a:blip>
          <a:srcRect l="86791" t="1840" b="76472"/>
          <a:stretch/>
        </p:blipFill>
        <p:spPr bwMode="auto">
          <a:xfrm>
            <a:off x="7983938" y="1520456"/>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600200"/>
            <a:ext cx="9144000" cy="461665"/>
          </a:xfrm>
          <a:prstGeom prst="rect">
            <a:avLst/>
          </a:prstGeom>
          <a:noFill/>
        </p:spPr>
        <p:txBody>
          <a:bodyPr wrap="square" rtlCol="0">
            <a:spAutoFit/>
          </a:bodyPr>
          <a:lstStyle/>
          <a:p>
            <a:pPr algn="ctr"/>
            <a:r>
              <a:rPr lang="en-US" sz="2400" b="1" dirty="0" smtClean="0"/>
              <a:t>Contraceptive Method Chosen</a:t>
            </a:r>
            <a:endParaRPr lang="en-US" sz="2400" b="1" dirty="0"/>
          </a:p>
        </p:txBody>
      </p:sp>
      <p:sp>
        <p:nvSpPr>
          <p:cNvPr id="7" name="Title 6"/>
          <p:cNvSpPr>
            <a:spLocks noGrp="1"/>
          </p:cNvSpPr>
          <p:nvPr>
            <p:ph type="title"/>
          </p:nvPr>
        </p:nvSpPr>
        <p:spPr/>
        <p:txBody>
          <a:bodyPr/>
          <a:lstStyle/>
          <a:p>
            <a:r>
              <a:rPr lang="en-US" dirty="0"/>
              <a:t>A</a:t>
            </a:r>
            <a:r>
              <a:rPr lang="en-US" dirty="0" smtClean="0"/>
              <a:t>dolescents are Interested in LARC</a:t>
            </a:r>
            <a:endParaRPr lang="en-US" dirty="0"/>
          </a:p>
        </p:txBody>
      </p:sp>
    </p:spTree>
    <p:extLst>
      <p:ext uri="{BB962C8B-B14F-4D97-AF65-F5344CB8AC3E}">
        <p14:creationId xmlns:p14="http://schemas.microsoft.com/office/powerpoint/2010/main" val="2736688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867400" cy="1143000"/>
          </a:xfrm>
        </p:spPr>
        <p:txBody>
          <a:bodyPr/>
          <a:lstStyle/>
          <a:p>
            <a:r>
              <a:rPr lang="en-US" dirty="0" smtClean="0"/>
              <a:t>Contraceptive Implant is Popular Among Adolescents</a:t>
            </a:r>
            <a:endParaRPr lang="en-US" dirty="0"/>
          </a:p>
        </p:txBody>
      </p:sp>
      <p:sp>
        <p:nvSpPr>
          <p:cNvPr id="3" name="TextBox 2"/>
          <p:cNvSpPr txBox="1"/>
          <p:nvPr/>
        </p:nvSpPr>
        <p:spPr>
          <a:xfrm>
            <a:off x="27710" y="1600200"/>
            <a:ext cx="9116290" cy="461665"/>
          </a:xfrm>
          <a:prstGeom prst="rect">
            <a:avLst/>
          </a:prstGeom>
          <a:noFill/>
        </p:spPr>
        <p:txBody>
          <a:bodyPr wrap="square" rtlCol="0">
            <a:spAutoFit/>
          </a:bodyPr>
          <a:lstStyle/>
          <a:p>
            <a:pPr algn="ctr"/>
            <a:r>
              <a:rPr lang="en-US" sz="2400" b="1" dirty="0" smtClean="0"/>
              <a:t>Choice of LARC Methods by Teens</a:t>
            </a:r>
            <a:endParaRPr lang="en-US" sz="2400" b="1" dirty="0"/>
          </a:p>
        </p:txBody>
      </p:sp>
      <p:pic>
        <p:nvPicPr>
          <p:cNvPr id="13" name="Picture 2" title="Contraceptive Choice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5641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ontent Placeholder 13" descr="Chart showing Implant vs. IUD usasge among teens 14-17 years and 18-19 years. " title="Choice of LARC Methods by Teens"/>
          <p:cNvGraphicFramePr>
            <a:graphicFrameLocks noGrp="1"/>
          </p:cNvGraphicFramePr>
          <p:nvPr>
            <p:ph idx="1"/>
            <p:extLst>
              <p:ext uri="{D42A27DB-BD31-4B8C-83A1-F6EECF244321}">
                <p14:modId xmlns:p14="http://schemas.microsoft.com/office/powerpoint/2010/main" val="2593455025"/>
              </p:ext>
            </p:extLst>
          </p:nvPr>
        </p:nvGraphicFramePr>
        <p:xfrm>
          <a:off x="960846" y="1600200"/>
          <a:ext cx="7725954"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519446"/>
            <a:ext cx="7450347"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Secura</a:t>
            </a:r>
            <a:r>
              <a:rPr lang="en-US" sz="1600" dirty="0" smtClean="0">
                <a:solidFill>
                  <a:schemeClr val="tx2"/>
                </a:solidFill>
                <a:latin typeface="Calibri Light" panose="020F0302020204030204" pitchFamily="34" charset="0"/>
              </a:rPr>
              <a:t> G. 2013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16</a:t>
            </a:fld>
            <a:endParaRPr lang="en-US"/>
          </a:p>
        </p:txBody>
      </p:sp>
    </p:spTree>
    <p:extLst>
      <p:ext uri="{BB962C8B-B14F-4D97-AF65-F5344CB8AC3E}">
        <p14:creationId xmlns:p14="http://schemas.microsoft.com/office/powerpoint/2010/main" val="341979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400800" cy="1143000"/>
          </a:xfrm>
        </p:spPr>
        <p:txBody>
          <a:bodyPr/>
          <a:lstStyle/>
          <a:p>
            <a:r>
              <a:rPr lang="en-US" dirty="0" smtClean="0"/>
              <a:t>Insertion is Not More </a:t>
            </a:r>
            <a:br>
              <a:rPr lang="en-US" dirty="0" smtClean="0"/>
            </a:br>
            <a:r>
              <a:rPr lang="en-US" dirty="0" smtClean="0"/>
              <a:t>Challenging with </a:t>
            </a:r>
            <a:r>
              <a:rPr lang="en-US" dirty="0"/>
              <a:t>A</a:t>
            </a:r>
            <a:r>
              <a:rPr lang="en-US" dirty="0" smtClean="0"/>
              <a:t>dolescents</a:t>
            </a:r>
            <a:endParaRPr lang="en-US" dirty="0"/>
          </a:p>
        </p:txBody>
      </p:sp>
      <p:sp>
        <p:nvSpPr>
          <p:cNvPr id="7" name="Text Placeholder 3"/>
          <p:cNvSpPr>
            <a:spLocks noGrp="1"/>
          </p:cNvSpPr>
          <p:nvPr>
            <p:ph idx="1"/>
          </p:nvPr>
        </p:nvSpPr>
        <p:spPr>
          <a:xfrm>
            <a:off x="457200" y="1600201"/>
            <a:ext cx="8229600" cy="3886200"/>
          </a:xfrm>
        </p:spPr>
        <p:txBody>
          <a:bodyPr/>
          <a:lstStyle/>
          <a:p>
            <a:pPr>
              <a:spcAft>
                <a:spcPts val="400"/>
              </a:spcAft>
            </a:pPr>
            <a:r>
              <a:rPr lang="en-US" sz="2200" dirty="0" smtClean="0"/>
              <a:t>“Little evidence to suggest that IUD insertion is more technically difficult in adolescents”</a:t>
            </a:r>
            <a:r>
              <a:rPr lang="en-US" sz="2200" baseline="30000" dirty="0" smtClean="0"/>
              <a:t>1</a:t>
            </a:r>
            <a:endParaRPr lang="en-US" sz="2200" dirty="0" smtClean="0"/>
          </a:p>
          <a:p>
            <a:pPr lvl="1">
              <a:spcAft>
                <a:spcPts val="400"/>
              </a:spcAft>
            </a:pPr>
            <a:r>
              <a:rPr lang="en-US" sz="1800" dirty="0" smtClean="0">
                <a:solidFill>
                  <a:schemeClr val="accent6"/>
                </a:solidFill>
              </a:rPr>
              <a:t>In a retrospective cohort study IUDs were rated as commonly as “easy to insert” in nulliparous women as parous women (~80% each group)</a:t>
            </a:r>
            <a:r>
              <a:rPr lang="en-US" sz="1800" baseline="30000" dirty="0" smtClean="0">
                <a:solidFill>
                  <a:schemeClr val="accent6"/>
                </a:solidFill>
              </a:rPr>
              <a:t>2</a:t>
            </a:r>
            <a:endParaRPr lang="en-US" sz="1800" dirty="0" smtClean="0">
              <a:solidFill>
                <a:schemeClr val="accent6"/>
              </a:solidFill>
            </a:endParaRPr>
          </a:p>
          <a:p>
            <a:pPr>
              <a:spcAft>
                <a:spcPts val="400"/>
              </a:spcAft>
            </a:pPr>
            <a:r>
              <a:rPr lang="en-US" sz="2200" dirty="0" smtClean="0"/>
              <a:t>More than one half of nulliparous women will report discomfort with IUD placement.</a:t>
            </a:r>
            <a:r>
              <a:rPr lang="en-US" sz="2200" baseline="30000" dirty="0" smtClean="0"/>
              <a:t>1</a:t>
            </a:r>
            <a:r>
              <a:rPr lang="en-US" sz="2200" dirty="0" smtClean="0"/>
              <a:t> </a:t>
            </a:r>
          </a:p>
          <a:p>
            <a:pPr lvl="1">
              <a:spcAft>
                <a:spcPts val="400"/>
              </a:spcAft>
            </a:pPr>
            <a:r>
              <a:rPr lang="en-US" sz="1800" dirty="0" smtClean="0">
                <a:solidFill>
                  <a:schemeClr val="accent6"/>
                </a:solidFill>
              </a:rPr>
              <a:t>Use misoprostol does not appear to reduce insertion pain, and adverse effects are common</a:t>
            </a:r>
            <a:r>
              <a:rPr lang="en-US" sz="1800" baseline="30000" dirty="0" smtClean="0">
                <a:solidFill>
                  <a:schemeClr val="accent6"/>
                </a:solidFill>
              </a:rPr>
              <a:t>1</a:t>
            </a:r>
          </a:p>
          <a:p>
            <a:pPr lvl="1">
              <a:spcAft>
                <a:spcPts val="400"/>
              </a:spcAft>
            </a:pPr>
            <a:r>
              <a:rPr lang="en-US" sz="1800" dirty="0" smtClean="0">
                <a:solidFill>
                  <a:schemeClr val="accent6"/>
                </a:solidFill>
              </a:rPr>
              <a:t>2015 Cochrane review: “trials of lidocaine, tramadol, and naproxen showed some effect on reducing pain from IUC insertion”</a:t>
            </a:r>
            <a:r>
              <a:rPr lang="en-US" sz="1800" baseline="30000" dirty="0" smtClean="0">
                <a:solidFill>
                  <a:schemeClr val="accent6"/>
                </a:solidFill>
              </a:rPr>
              <a:t>3</a:t>
            </a:r>
            <a:endParaRPr lang="en-US" sz="1800" dirty="0" smtClean="0">
              <a:solidFill>
                <a:schemeClr val="accent6"/>
              </a:solidFill>
            </a:endParaRPr>
          </a:p>
          <a:p>
            <a:pPr>
              <a:spcAft>
                <a:spcPts val="400"/>
              </a:spcAft>
            </a:pPr>
            <a:r>
              <a:rPr lang="en-US" sz="2200" dirty="0" smtClean="0"/>
              <a:t>No special precautions or modifications to implant insertion or removal in adolescents</a:t>
            </a:r>
            <a:r>
              <a:rPr lang="en-US" sz="2200" baseline="30000" dirty="0" smtClean="0"/>
              <a:t>4</a:t>
            </a:r>
            <a:endParaRPr lang="en-US" sz="2200" dirty="0"/>
          </a:p>
        </p:txBody>
      </p:sp>
      <p:sp>
        <p:nvSpPr>
          <p:cNvPr id="6" name="TextBox 5"/>
          <p:cNvSpPr txBox="1"/>
          <p:nvPr/>
        </p:nvSpPr>
        <p:spPr>
          <a:xfrm>
            <a:off x="0" y="5903893"/>
            <a:ext cx="8985337" cy="954107"/>
          </a:xfrm>
          <a:prstGeom prst="rect">
            <a:avLst/>
          </a:prstGeom>
          <a:noFill/>
        </p:spPr>
        <p:txBody>
          <a:bodyPr wrap="square" rtlCol="0">
            <a:spAutoFit/>
          </a:bodyPr>
          <a:lstStyle/>
          <a:p>
            <a:pPr marL="228600" indent="-228600">
              <a:buAutoNum type="arabicPeriod"/>
            </a:pPr>
            <a:r>
              <a:rPr lang="en-US" sz="1400" dirty="0" smtClean="0">
                <a:solidFill>
                  <a:schemeClr val="tx2"/>
                </a:solidFill>
                <a:latin typeface="Calibri Light" panose="020F0302020204030204" pitchFamily="34" charset="0"/>
              </a:rPr>
              <a:t>Adolescents and long-acting reversible contraception. ACOG  2012</a:t>
            </a:r>
          </a:p>
          <a:p>
            <a:pPr marL="228600" indent="-228600">
              <a:buFontTx/>
              <a:buAutoNum type="arabicPeriod"/>
            </a:pPr>
            <a:r>
              <a:rPr lang="en-US" sz="1400" dirty="0" smtClean="0">
                <a:solidFill>
                  <a:schemeClr val="tx2"/>
                </a:solidFill>
                <a:latin typeface="Calibri Light" panose="020F0302020204030204" pitchFamily="34" charset="0"/>
              </a:rPr>
              <a:t>B</a:t>
            </a:r>
            <a:r>
              <a:rPr lang="pt-BR" sz="1400" dirty="0" smtClean="0">
                <a:solidFill>
                  <a:schemeClr val="tx2"/>
                </a:solidFill>
                <a:latin typeface="Calibri Light" panose="020F0302020204030204" pitchFamily="34" charset="0"/>
              </a:rPr>
              <a:t>ahamondes et al. </a:t>
            </a:r>
            <a:r>
              <a:rPr lang="en-US" sz="1400" dirty="0" smtClean="0">
                <a:solidFill>
                  <a:schemeClr val="tx2"/>
                </a:solidFill>
                <a:latin typeface="Calibri Light" panose="020F0302020204030204" pitchFamily="34" charset="0"/>
              </a:rPr>
              <a:t>Contraception</a:t>
            </a:r>
            <a:r>
              <a:rPr lang="en-US" sz="1400" dirty="0">
                <a:solidFill>
                  <a:schemeClr val="tx2"/>
                </a:solidFill>
                <a:latin typeface="Calibri Light" panose="020F0302020204030204" pitchFamily="34" charset="0"/>
              </a:rPr>
              <a:t>. 2011 </a:t>
            </a:r>
            <a:endParaRPr lang="en-US" sz="1400" dirty="0" smtClean="0">
              <a:solidFill>
                <a:schemeClr val="tx2"/>
              </a:solidFill>
              <a:latin typeface="Calibri Light" panose="020F0302020204030204" pitchFamily="34" charset="0"/>
            </a:endParaRPr>
          </a:p>
          <a:p>
            <a:pPr marL="228600" indent="-228600">
              <a:buFontTx/>
              <a:buAutoNum type="arabicPeriod"/>
            </a:pPr>
            <a:r>
              <a:rPr lang="en-US" sz="1400" dirty="0" smtClean="0">
                <a:solidFill>
                  <a:schemeClr val="tx2"/>
                </a:solidFill>
                <a:latin typeface="Calibri Light" panose="020F0302020204030204" pitchFamily="34" charset="0"/>
              </a:rPr>
              <a:t>Lopez at al. Cochrane </a:t>
            </a:r>
            <a:r>
              <a:rPr lang="en-US" sz="1400" dirty="0">
                <a:solidFill>
                  <a:schemeClr val="tx2"/>
                </a:solidFill>
                <a:latin typeface="Calibri Light" panose="020F0302020204030204" pitchFamily="34" charset="0"/>
              </a:rPr>
              <a:t>Database of Systematic Reviews </a:t>
            </a:r>
            <a:r>
              <a:rPr lang="en-US" sz="1400" dirty="0" smtClean="0">
                <a:solidFill>
                  <a:schemeClr val="tx2"/>
                </a:solidFill>
                <a:latin typeface="Calibri Light" panose="020F0302020204030204" pitchFamily="34" charset="0"/>
              </a:rPr>
              <a:t>2015</a:t>
            </a:r>
            <a:endParaRPr lang="en-US" sz="1400" dirty="0">
              <a:solidFill>
                <a:schemeClr val="tx2"/>
              </a:solidFill>
              <a:latin typeface="Calibri Light" panose="020F0302020204030204" pitchFamily="34" charset="0"/>
            </a:endParaRPr>
          </a:p>
          <a:p>
            <a:pPr marL="228600" indent="-228600">
              <a:buFontTx/>
              <a:buAutoNum type="arabicPeriod"/>
            </a:pPr>
            <a:r>
              <a:rPr lang="en-US" sz="1400" dirty="0" err="1" smtClean="0">
                <a:solidFill>
                  <a:schemeClr val="tx2"/>
                </a:solidFill>
                <a:latin typeface="Calibri Light" panose="020F0302020204030204" pitchFamily="34" charset="0"/>
              </a:rPr>
              <a:t>McNicholas</a:t>
            </a:r>
            <a:r>
              <a:rPr lang="en-US" sz="1400" dirty="0" smtClean="0">
                <a:solidFill>
                  <a:schemeClr val="tx2"/>
                </a:solidFill>
                <a:latin typeface="Calibri Light" panose="020F0302020204030204" pitchFamily="34" charset="0"/>
              </a:rPr>
              <a:t>, </a:t>
            </a:r>
            <a:r>
              <a:rPr lang="en-US" sz="1400" dirty="0" err="1" smtClean="0">
                <a:solidFill>
                  <a:schemeClr val="tx2"/>
                </a:solidFill>
                <a:latin typeface="Calibri Light" panose="020F0302020204030204" pitchFamily="34" charset="0"/>
              </a:rPr>
              <a:t>Peipert</a:t>
            </a:r>
            <a:r>
              <a:rPr lang="en-US" sz="1400" dirty="0" smtClean="0">
                <a:solidFill>
                  <a:schemeClr val="tx2"/>
                </a:solidFill>
                <a:latin typeface="Calibri Light" panose="020F0302020204030204" pitchFamily="34" charset="0"/>
              </a:rPr>
              <a:t>. Current </a:t>
            </a:r>
            <a:r>
              <a:rPr lang="en-US" sz="1400" dirty="0">
                <a:solidFill>
                  <a:schemeClr val="tx2"/>
                </a:solidFill>
                <a:latin typeface="Calibri Light" panose="020F0302020204030204" pitchFamily="34" charset="0"/>
              </a:rPr>
              <a:t>opinion in obstetrics &amp; gynecology</a:t>
            </a:r>
            <a:r>
              <a:rPr lang="en-US" sz="1400" dirty="0" smtClean="0">
                <a:solidFill>
                  <a:schemeClr val="tx2"/>
                </a:solidFill>
                <a:latin typeface="Calibri Light" panose="020F0302020204030204" pitchFamily="34" charset="0"/>
              </a:rPr>
              <a:t>. 2012</a:t>
            </a:r>
            <a:endParaRPr lang="en-US" sz="14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pPr>
              <a:defRPr/>
            </a:pPr>
            <a:fld id="{B2C5C997-4DC0-4A7B-85D8-D7ADF9E6800D}" type="slidenum">
              <a:rPr lang="en-US" smtClean="0"/>
              <a:pPr>
                <a:defRPr/>
              </a:pPr>
              <a:t>17</a:t>
            </a:fld>
            <a:endParaRPr lang="en-US" dirty="0"/>
          </a:p>
        </p:txBody>
      </p:sp>
    </p:spTree>
    <p:extLst>
      <p:ext uri="{BB962C8B-B14F-4D97-AF65-F5344CB8AC3E}">
        <p14:creationId xmlns:p14="http://schemas.microsoft.com/office/powerpoint/2010/main" val="286060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5715000" cy="1143000"/>
          </a:xfrm>
        </p:spPr>
        <p:txBody>
          <a:bodyPr/>
          <a:lstStyle/>
          <a:p>
            <a:r>
              <a:rPr lang="en-US" dirty="0" smtClean="0"/>
              <a:t>Expulsions are Uncommon in Adolescents</a:t>
            </a:r>
            <a:endParaRPr lang="en-US" dirty="0"/>
          </a:p>
        </p:txBody>
      </p:sp>
      <p:sp>
        <p:nvSpPr>
          <p:cNvPr id="7" name="Text Placeholder 3"/>
          <p:cNvSpPr>
            <a:spLocks noGrp="1"/>
          </p:cNvSpPr>
          <p:nvPr>
            <p:ph idx="1"/>
          </p:nvPr>
        </p:nvSpPr>
        <p:spPr/>
        <p:txBody>
          <a:bodyPr/>
          <a:lstStyle/>
          <a:p>
            <a:r>
              <a:rPr lang="en-US" sz="2800" dirty="0" smtClean="0"/>
              <a:t>ACOG 2012 Committee Opinion: IUD expulsion is uncommon in adolescents</a:t>
            </a:r>
          </a:p>
          <a:p>
            <a:r>
              <a:rPr lang="en-US" sz="2800" dirty="0" smtClean="0"/>
              <a:t>Intrauterine device expulsion rates range</a:t>
            </a:r>
          </a:p>
          <a:p>
            <a:pPr lvl="1"/>
            <a:r>
              <a:rPr lang="en-US" sz="2400" dirty="0" smtClean="0">
                <a:solidFill>
                  <a:schemeClr val="accent6"/>
                </a:solidFill>
              </a:rPr>
              <a:t>from 3% to 5% for all IUD users </a:t>
            </a:r>
          </a:p>
          <a:p>
            <a:pPr lvl="1"/>
            <a:r>
              <a:rPr lang="en-US" sz="2400" dirty="0" smtClean="0">
                <a:solidFill>
                  <a:schemeClr val="accent6"/>
                </a:solidFill>
              </a:rPr>
              <a:t>from 5% to 22% in adolescents</a:t>
            </a:r>
          </a:p>
          <a:p>
            <a:r>
              <a:rPr lang="en-US" sz="2800" dirty="0" smtClean="0"/>
              <a:t>Perforation: 1 per 1,000 insertions or fewer among adolescents</a:t>
            </a:r>
          </a:p>
          <a:p>
            <a:r>
              <a:rPr lang="en-US" sz="2800" dirty="0" smtClean="0"/>
              <a:t>Prior expulsion should not be considered a contraindication for another IUD provided that appropriate counseling is given </a:t>
            </a:r>
            <a:endParaRPr lang="en-US" sz="2800" dirty="0"/>
          </a:p>
        </p:txBody>
      </p:sp>
      <p:sp>
        <p:nvSpPr>
          <p:cNvPr id="5" name="Rectangle 4"/>
          <p:cNvSpPr/>
          <p:nvPr/>
        </p:nvSpPr>
        <p:spPr>
          <a:xfrm>
            <a:off x="0" y="6519446"/>
            <a:ext cx="7086600" cy="338554"/>
          </a:xfrm>
          <a:prstGeom prst="rect">
            <a:avLst/>
          </a:prstGeom>
        </p:spPr>
        <p:txBody>
          <a:bodyPr wrap="square">
            <a:spAutoFit/>
          </a:bodyPr>
          <a:lstStyle/>
          <a:p>
            <a:r>
              <a:rPr lang="en-US" sz="1600" dirty="0">
                <a:solidFill>
                  <a:schemeClr val="tx2"/>
                </a:solidFill>
                <a:latin typeface="Calibri Light" panose="020F0302020204030204" pitchFamily="34" charset="0"/>
              </a:rPr>
              <a:t>Adolescents and long-acting reversible </a:t>
            </a:r>
            <a:r>
              <a:rPr lang="en-US" sz="1600" dirty="0" smtClean="0">
                <a:solidFill>
                  <a:schemeClr val="tx2"/>
                </a:solidFill>
                <a:latin typeface="Calibri Light" panose="020F0302020204030204" pitchFamily="34" charset="0"/>
              </a:rPr>
              <a:t>contraception. ACOG 2012</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18</a:t>
            </a:fld>
            <a:endParaRPr lang="en-US"/>
          </a:p>
        </p:txBody>
      </p:sp>
    </p:spTree>
    <p:extLst>
      <p:ext uri="{BB962C8B-B14F-4D97-AF65-F5344CB8AC3E}">
        <p14:creationId xmlns:p14="http://schemas.microsoft.com/office/powerpoint/2010/main" val="246905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706562"/>
          </a:xfrm>
        </p:spPr>
        <p:txBody>
          <a:bodyPr/>
          <a:lstStyle/>
          <a:p>
            <a:r>
              <a:rPr lang="en-US" dirty="0" smtClean="0"/>
              <a:t>Do Not Need </a:t>
            </a:r>
            <a:r>
              <a:rPr lang="en-US" dirty="0"/>
              <a:t>to </a:t>
            </a:r>
            <a:r>
              <a:rPr lang="en-US" dirty="0" smtClean="0"/>
              <a:t>Wait </a:t>
            </a:r>
            <a:r>
              <a:rPr lang="en-US" dirty="0"/>
              <a:t>for STI </a:t>
            </a:r>
            <a:r>
              <a:rPr lang="en-US" dirty="0" smtClean="0"/>
              <a:t>Screening Results Before </a:t>
            </a:r>
            <a:r>
              <a:rPr lang="en-US" dirty="0"/>
              <a:t>I</a:t>
            </a:r>
            <a:r>
              <a:rPr lang="en-US" dirty="0" smtClean="0"/>
              <a:t>nitiating LARC</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a:t>ACOG 2012 Committee Opinion: </a:t>
            </a:r>
            <a:endParaRPr lang="en-US" dirty="0" smtClean="0"/>
          </a:p>
          <a:p>
            <a:pPr lvl="1"/>
            <a:r>
              <a:rPr lang="en-US" dirty="0" smtClean="0">
                <a:solidFill>
                  <a:schemeClr val="accent6"/>
                </a:solidFill>
              </a:rPr>
              <a:t>Adolescents </a:t>
            </a:r>
            <a:r>
              <a:rPr lang="en-US" dirty="0">
                <a:solidFill>
                  <a:schemeClr val="accent6"/>
                </a:solidFill>
              </a:rPr>
              <a:t>should be routinely screened for STIs (</a:t>
            </a:r>
            <a:r>
              <a:rPr lang="en-US" dirty="0" smtClean="0">
                <a:solidFill>
                  <a:schemeClr val="accent6"/>
                </a:solidFill>
              </a:rPr>
              <a:t>e.g., </a:t>
            </a:r>
            <a:r>
              <a:rPr lang="en-US" dirty="0">
                <a:solidFill>
                  <a:schemeClr val="accent6"/>
                </a:solidFill>
              </a:rPr>
              <a:t>gonorrhea and chlamydia) at the time of IUD </a:t>
            </a:r>
            <a:r>
              <a:rPr lang="en-US" dirty="0" smtClean="0">
                <a:solidFill>
                  <a:schemeClr val="accent6"/>
                </a:solidFill>
              </a:rPr>
              <a:t>insertion</a:t>
            </a:r>
          </a:p>
          <a:p>
            <a:pPr lvl="1"/>
            <a:r>
              <a:rPr lang="en-US" dirty="0">
                <a:solidFill>
                  <a:schemeClr val="accent6"/>
                </a:solidFill>
              </a:rPr>
              <a:t>It is reasonable to screen for STIs and place the IUD on the same day </a:t>
            </a:r>
            <a:endParaRPr lang="en-US" dirty="0" smtClean="0">
              <a:solidFill>
                <a:schemeClr val="accent6"/>
              </a:solidFill>
            </a:endParaRPr>
          </a:p>
          <a:p>
            <a:pPr lvl="1"/>
            <a:r>
              <a:rPr lang="en-US" dirty="0">
                <a:solidFill>
                  <a:schemeClr val="accent6"/>
                </a:solidFill>
              </a:rPr>
              <a:t>If </a:t>
            </a:r>
            <a:r>
              <a:rPr lang="en-US" dirty="0" smtClean="0">
                <a:solidFill>
                  <a:schemeClr val="accent6"/>
                </a:solidFill>
              </a:rPr>
              <a:t>a </a:t>
            </a:r>
            <a:r>
              <a:rPr lang="en-US" dirty="0">
                <a:solidFill>
                  <a:schemeClr val="accent6"/>
                </a:solidFill>
              </a:rPr>
              <a:t>STI is diagnosed after the IUD is in place, it may be treated without removing the IUD </a:t>
            </a:r>
          </a:p>
        </p:txBody>
      </p:sp>
      <p:sp>
        <p:nvSpPr>
          <p:cNvPr id="6" name="Rectangle 5"/>
          <p:cNvSpPr/>
          <p:nvPr/>
        </p:nvSpPr>
        <p:spPr>
          <a:xfrm>
            <a:off x="0" y="6519446"/>
            <a:ext cx="7086600" cy="338554"/>
          </a:xfrm>
          <a:prstGeom prst="rect">
            <a:avLst/>
          </a:prstGeom>
        </p:spPr>
        <p:txBody>
          <a:bodyPr wrap="square">
            <a:spAutoFit/>
          </a:bodyPr>
          <a:lstStyle/>
          <a:p>
            <a:r>
              <a:rPr lang="en-US" sz="1600" dirty="0">
                <a:solidFill>
                  <a:schemeClr val="tx2"/>
                </a:solidFill>
                <a:latin typeface="Calibri Light" panose="020F0302020204030204" pitchFamily="34" charset="0"/>
              </a:rPr>
              <a:t>Adolescents and long-acting reversible </a:t>
            </a:r>
            <a:r>
              <a:rPr lang="en-US" sz="1600" dirty="0" smtClean="0">
                <a:solidFill>
                  <a:schemeClr val="tx2"/>
                </a:solidFill>
                <a:latin typeface="Calibri Light" panose="020F0302020204030204" pitchFamily="34" charset="0"/>
              </a:rPr>
              <a:t>contraception. ACOG 2012</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19</a:t>
            </a:fld>
            <a:endParaRPr lang="en-US"/>
          </a:p>
        </p:txBody>
      </p:sp>
    </p:spTree>
    <p:extLst>
      <p:ext uri="{BB962C8B-B14F-4D97-AF65-F5344CB8AC3E}">
        <p14:creationId xmlns:p14="http://schemas.microsoft.com/office/powerpoint/2010/main" val="263801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a:t>
            </a:fld>
            <a:endParaRPr lang="en-US"/>
          </a:p>
        </p:txBody>
      </p:sp>
      <p:sp>
        <p:nvSpPr>
          <p:cNvPr id="3" name="Content Placeholder 2"/>
          <p:cNvSpPr>
            <a:spLocks noGrp="1"/>
          </p:cNvSpPr>
          <p:nvPr>
            <p:ph idx="1"/>
          </p:nvPr>
        </p:nvSpPr>
        <p:spPr/>
        <p:txBody>
          <a:bodyPr/>
          <a:lstStyle/>
          <a:p>
            <a:pPr marL="0" indent="0">
              <a:buNone/>
            </a:pPr>
            <a:r>
              <a:rPr lang="en-US" sz="3000" b="1" dirty="0"/>
              <a:t>By the end of </a:t>
            </a:r>
            <a:r>
              <a:rPr lang="en-US" sz="3000" b="1" dirty="0" smtClean="0"/>
              <a:t>today, you should be </a:t>
            </a:r>
            <a:r>
              <a:rPr lang="en-US" sz="3000" b="1" dirty="0"/>
              <a:t>able to:</a:t>
            </a:r>
          </a:p>
          <a:p>
            <a:r>
              <a:rPr lang="en-US" sz="3000" dirty="0"/>
              <a:t>Describe trends in LARC </a:t>
            </a:r>
            <a:r>
              <a:rPr lang="en-US" sz="3000" dirty="0" smtClean="0"/>
              <a:t>demand, utilization, continuation, and satisfaction, </a:t>
            </a:r>
            <a:r>
              <a:rPr lang="en-US" sz="3000" dirty="0"/>
              <a:t>among adolescents</a:t>
            </a:r>
          </a:p>
          <a:p>
            <a:r>
              <a:rPr lang="en-US" sz="3000" dirty="0" smtClean="0"/>
              <a:t>Use data and evidence-based guidelines to address common </a:t>
            </a:r>
            <a:r>
              <a:rPr lang="en-US" sz="3000" dirty="0"/>
              <a:t>concerns about </a:t>
            </a:r>
            <a:r>
              <a:rPr lang="en-US" sz="3000" dirty="0" smtClean="0"/>
              <a:t>providing LARC to adolescents seeking contraception</a:t>
            </a:r>
            <a:endParaRPr lang="en-US" sz="3000" dirty="0"/>
          </a:p>
        </p:txBody>
      </p:sp>
      <p:sp>
        <p:nvSpPr>
          <p:cNvPr id="2" name="Title 1"/>
          <p:cNvSpPr>
            <a:spLocks noGrp="1"/>
          </p:cNvSpPr>
          <p:nvPr>
            <p:ph type="title"/>
          </p:nvPr>
        </p:nvSpPr>
        <p:spPr/>
        <p:txBody>
          <a:bodyPr/>
          <a:lstStyle/>
          <a:p>
            <a:r>
              <a:rPr lang="en-US" dirty="0" smtClean="0"/>
              <a:t>Meeting Objectives</a:t>
            </a:r>
            <a:endParaRPr lang="en-US" dirty="0"/>
          </a:p>
        </p:txBody>
      </p:sp>
    </p:spTree>
    <p:extLst>
      <p:ext uri="{BB962C8B-B14F-4D97-AF65-F5344CB8AC3E}">
        <p14:creationId xmlns:p14="http://schemas.microsoft.com/office/powerpoint/2010/main" val="1393267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257800" cy="1143000"/>
          </a:xfrm>
        </p:spPr>
        <p:txBody>
          <a:bodyPr/>
          <a:lstStyle/>
          <a:p>
            <a:r>
              <a:rPr lang="en-US" dirty="0" smtClean="0"/>
              <a:t>Continuation Rates of LARC are High</a:t>
            </a:r>
            <a:endParaRPr lang="en-US" dirty="0"/>
          </a:p>
        </p:txBody>
      </p:sp>
      <p:sp>
        <p:nvSpPr>
          <p:cNvPr id="7" name="TextBox 6"/>
          <p:cNvSpPr txBox="1"/>
          <p:nvPr/>
        </p:nvSpPr>
        <p:spPr>
          <a:xfrm>
            <a:off x="0" y="1600200"/>
            <a:ext cx="9144000" cy="461665"/>
          </a:xfrm>
          <a:prstGeom prst="rect">
            <a:avLst/>
          </a:prstGeom>
          <a:noFill/>
        </p:spPr>
        <p:txBody>
          <a:bodyPr wrap="square" rtlCol="0">
            <a:spAutoFit/>
          </a:bodyPr>
          <a:lstStyle/>
          <a:p>
            <a:pPr algn="ctr"/>
            <a:r>
              <a:rPr lang="en-US" sz="2400" b="1" dirty="0" smtClean="0"/>
              <a:t>12-Month Continuation: Overall Cohort</a:t>
            </a:r>
            <a:endParaRPr lang="en-US" sz="2400" b="1" dirty="0"/>
          </a:p>
        </p:txBody>
      </p:sp>
      <p:pic>
        <p:nvPicPr>
          <p:cNvPr id="14" name="Picture 2" title="Contraceptive Choice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6403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hart 3" descr="Bar Chart shwoing 12 month continuation of LARC methods" title="12 Month Continuation Rats of LARC"/>
          <p:cNvGraphicFramePr/>
          <p:nvPr>
            <p:extLst>
              <p:ext uri="{D42A27DB-BD31-4B8C-83A1-F6EECF244321}">
                <p14:modId xmlns:p14="http://schemas.microsoft.com/office/powerpoint/2010/main" val="2902454754"/>
              </p:ext>
            </p:extLst>
          </p:nvPr>
        </p:nvGraphicFramePr>
        <p:xfrm>
          <a:off x="1219200" y="1997333"/>
          <a:ext cx="7010400" cy="4522113"/>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 Brace 7" title="Left Bracket"/>
          <p:cNvSpPr/>
          <p:nvPr/>
        </p:nvSpPr>
        <p:spPr>
          <a:xfrm>
            <a:off x="990600" y="2153675"/>
            <a:ext cx="266700" cy="1808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28600" y="2819400"/>
            <a:ext cx="685800" cy="369332"/>
          </a:xfrm>
          <a:prstGeom prst="rect">
            <a:avLst/>
          </a:prstGeom>
          <a:noFill/>
        </p:spPr>
        <p:txBody>
          <a:bodyPr wrap="square" rtlCol="0">
            <a:spAutoFit/>
          </a:bodyPr>
          <a:lstStyle/>
          <a:p>
            <a:pPr algn="ctr"/>
            <a:r>
              <a:rPr lang="en-US" b="1" dirty="0" smtClean="0"/>
              <a:t>LARC</a:t>
            </a:r>
            <a:endParaRPr lang="en-US" b="1" dirty="0"/>
          </a:p>
        </p:txBody>
      </p:sp>
      <p:sp>
        <p:nvSpPr>
          <p:cNvPr id="6" name="Rectangle 5"/>
          <p:cNvSpPr/>
          <p:nvPr/>
        </p:nvSpPr>
        <p:spPr>
          <a:xfrm>
            <a:off x="0" y="6519446"/>
            <a:ext cx="6324600"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Secura</a:t>
            </a:r>
            <a:r>
              <a:rPr lang="en-US" sz="1600" dirty="0" smtClean="0">
                <a:solidFill>
                  <a:schemeClr val="tx2"/>
                </a:solidFill>
                <a:latin typeface="Calibri Light" panose="020F0302020204030204" pitchFamily="34" charset="0"/>
              </a:rPr>
              <a:t> G. 2013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20</a:t>
            </a:fld>
            <a:endParaRPr lang="en-US"/>
          </a:p>
        </p:txBody>
      </p:sp>
    </p:spTree>
    <p:extLst>
      <p:ext uri="{BB962C8B-B14F-4D97-AF65-F5344CB8AC3E}">
        <p14:creationId xmlns:p14="http://schemas.microsoft.com/office/powerpoint/2010/main" val="1986664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410200" cy="1143000"/>
          </a:xfrm>
        </p:spPr>
        <p:txBody>
          <a:bodyPr/>
          <a:lstStyle/>
          <a:p>
            <a:r>
              <a:rPr lang="en-US" dirty="0"/>
              <a:t>Continuation Rates of LARC are </a:t>
            </a:r>
            <a:r>
              <a:rPr lang="en-US" dirty="0" smtClean="0"/>
              <a:t>High (cont.)</a:t>
            </a:r>
            <a:endParaRPr lang="en-US" dirty="0"/>
          </a:p>
        </p:txBody>
      </p:sp>
      <p:sp>
        <p:nvSpPr>
          <p:cNvPr id="7" name="TextBox 6"/>
          <p:cNvSpPr txBox="1"/>
          <p:nvPr/>
        </p:nvSpPr>
        <p:spPr>
          <a:xfrm>
            <a:off x="0" y="1595735"/>
            <a:ext cx="9143999" cy="461665"/>
          </a:xfrm>
          <a:prstGeom prst="rect">
            <a:avLst/>
          </a:prstGeom>
          <a:noFill/>
        </p:spPr>
        <p:txBody>
          <a:bodyPr wrap="square" rtlCol="0">
            <a:spAutoFit/>
          </a:bodyPr>
          <a:lstStyle/>
          <a:p>
            <a:pPr algn="ctr"/>
            <a:r>
              <a:rPr lang="en-US" sz="2400" b="1" dirty="0" smtClean="0"/>
              <a:t>3-Year Continuation</a:t>
            </a:r>
            <a:endParaRPr lang="en-US" sz="2400" b="1" dirty="0"/>
          </a:p>
        </p:txBody>
      </p:sp>
      <p:pic>
        <p:nvPicPr>
          <p:cNvPr id="10" name="Picture 2" title="Contraceptive Choice Package"/>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6403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title="Chart of Continuation Rates of LARC at 3 years"/>
          <p:cNvGraphicFramePr/>
          <p:nvPr>
            <p:extLst>
              <p:ext uri="{D42A27DB-BD31-4B8C-83A1-F6EECF244321}">
                <p14:modId xmlns:p14="http://schemas.microsoft.com/office/powerpoint/2010/main" val="735491061"/>
              </p:ext>
            </p:extLst>
          </p:nvPr>
        </p:nvGraphicFramePr>
        <p:xfrm>
          <a:off x="1219200" y="1968430"/>
          <a:ext cx="7010400" cy="4522113"/>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 Brace 7" title="Left Bracket"/>
          <p:cNvSpPr/>
          <p:nvPr/>
        </p:nvSpPr>
        <p:spPr>
          <a:xfrm>
            <a:off x="990600" y="2153675"/>
            <a:ext cx="266700" cy="1808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28600" y="2819400"/>
            <a:ext cx="685800" cy="369332"/>
          </a:xfrm>
          <a:prstGeom prst="rect">
            <a:avLst/>
          </a:prstGeom>
          <a:noFill/>
        </p:spPr>
        <p:txBody>
          <a:bodyPr wrap="square" rtlCol="0">
            <a:spAutoFit/>
          </a:bodyPr>
          <a:lstStyle/>
          <a:p>
            <a:pPr algn="ctr"/>
            <a:r>
              <a:rPr lang="en-US" b="1" dirty="0" smtClean="0"/>
              <a:t>LARC</a:t>
            </a:r>
            <a:endParaRPr lang="en-US" b="1" dirty="0"/>
          </a:p>
        </p:txBody>
      </p:sp>
      <p:sp>
        <p:nvSpPr>
          <p:cNvPr id="6" name="Rectangle 5"/>
          <p:cNvSpPr/>
          <p:nvPr/>
        </p:nvSpPr>
        <p:spPr>
          <a:xfrm>
            <a:off x="0" y="6519446"/>
            <a:ext cx="6934201"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Diedrich</a:t>
            </a:r>
            <a:r>
              <a:rPr lang="en-US" sz="1600" dirty="0" smtClean="0">
                <a:solidFill>
                  <a:schemeClr val="tx2"/>
                </a:solidFill>
                <a:latin typeface="Calibri Light" panose="020F0302020204030204" pitchFamily="34" charset="0"/>
              </a:rPr>
              <a:t> et al. Am </a:t>
            </a:r>
            <a:r>
              <a:rPr lang="en-US" sz="1600" dirty="0">
                <a:solidFill>
                  <a:schemeClr val="tx2"/>
                </a:solidFill>
                <a:latin typeface="Calibri Light" panose="020F0302020204030204" pitchFamily="34" charset="0"/>
              </a:rPr>
              <a:t>J </a:t>
            </a:r>
            <a:r>
              <a:rPr lang="en-US" sz="1600" dirty="0" err="1">
                <a:solidFill>
                  <a:schemeClr val="tx2"/>
                </a:solidFill>
                <a:latin typeface="Calibri Light" panose="020F0302020204030204" pitchFamily="34" charset="0"/>
              </a:rPr>
              <a:t>Obstet</a:t>
            </a:r>
            <a:r>
              <a:rPr lang="en-US" sz="1600" dirty="0">
                <a:solidFill>
                  <a:schemeClr val="tx2"/>
                </a:solidFill>
                <a:latin typeface="Calibri Light" panose="020F0302020204030204" pitchFamily="34" charset="0"/>
              </a:rPr>
              <a:t> Gynecol. </a:t>
            </a:r>
            <a:r>
              <a:rPr lang="en-US" sz="1600" dirty="0" smtClean="0">
                <a:solidFill>
                  <a:schemeClr val="tx2"/>
                </a:solidFill>
                <a:latin typeface="Calibri Light" panose="020F0302020204030204" pitchFamily="34" charset="0"/>
              </a:rPr>
              <a:t>2015</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21</a:t>
            </a:fld>
            <a:endParaRPr lang="en-US"/>
          </a:p>
        </p:txBody>
      </p:sp>
    </p:spTree>
    <p:extLst>
      <p:ext uri="{BB962C8B-B14F-4D97-AF65-F5344CB8AC3E}">
        <p14:creationId xmlns:p14="http://schemas.microsoft.com/office/powerpoint/2010/main" val="3639641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715000" cy="1143000"/>
          </a:xfrm>
        </p:spPr>
        <p:txBody>
          <a:bodyPr/>
          <a:lstStyle/>
          <a:p>
            <a:r>
              <a:rPr lang="en-US" dirty="0" smtClean="0"/>
              <a:t>Adolescents Have High LARC Continuation Rates </a:t>
            </a:r>
            <a:endParaRPr lang="en-US" dirty="0"/>
          </a:p>
        </p:txBody>
      </p:sp>
      <p:sp>
        <p:nvSpPr>
          <p:cNvPr id="7" name="TextBox 6"/>
          <p:cNvSpPr txBox="1"/>
          <p:nvPr/>
        </p:nvSpPr>
        <p:spPr>
          <a:xfrm>
            <a:off x="0" y="1595735"/>
            <a:ext cx="9143999" cy="461665"/>
          </a:xfrm>
          <a:prstGeom prst="rect">
            <a:avLst/>
          </a:prstGeom>
          <a:noFill/>
        </p:spPr>
        <p:txBody>
          <a:bodyPr wrap="square" rtlCol="0">
            <a:spAutoFit/>
          </a:bodyPr>
          <a:lstStyle/>
          <a:p>
            <a:pPr algn="ctr"/>
            <a:r>
              <a:rPr lang="en-US" sz="2400" b="1" dirty="0" smtClean="0"/>
              <a:t>Continuation Rates, By Age</a:t>
            </a:r>
            <a:endParaRPr lang="en-US" sz="2400" b="1" dirty="0"/>
          </a:p>
        </p:txBody>
      </p:sp>
      <p:pic>
        <p:nvPicPr>
          <p:cNvPr id="10" name="Picture 2" title="Contraceptive Choice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6403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descr="Line graph showing LARC continuation overtime by age. " title="LARC continuation by age"/>
          <p:cNvGraphicFramePr/>
          <p:nvPr>
            <p:extLst>
              <p:ext uri="{D42A27DB-BD31-4B8C-83A1-F6EECF244321}">
                <p14:modId xmlns:p14="http://schemas.microsoft.com/office/powerpoint/2010/main" val="2803679329"/>
              </p:ext>
            </p:extLst>
          </p:nvPr>
        </p:nvGraphicFramePr>
        <p:xfrm>
          <a:off x="457200" y="1905000"/>
          <a:ext cx="7763847"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010400" y="3657600"/>
            <a:ext cx="1425327" cy="369332"/>
          </a:xfrm>
          <a:prstGeom prst="rect">
            <a:avLst/>
          </a:prstGeom>
          <a:noFill/>
        </p:spPr>
        <p:txBody>
          <a:bodyPr wrap="none" rtlCol="0">
            <a:spAutoFit/>
          </a:bodyPr>
          <a:lstStyle/>
          <a:p>
            <a:r>
              <a:rPr lang="en-US" b="1" dirty="0" smtClean="0">
                <a:solidFill>
                  <a:schemeClr val="tx2"/>
                </a:solidFill>
              </a:rPr>
              <a:t>14-19 y LARC</a:t>
            </a:r>
            <a:endParaRPr lang="en-US" b="1" dirty="0">
              <a:solidFill>
                <a:schemeClr val="tx2"/>
              </a:solidFill>
            </a:endParaRPr>
          </a:p>
        </p:txBody>
      </p:sp>
      <p:sp>
        <p:nvSpPr>
          <p:cNvPr id="14" name="TextBox 13"/>
          <p:cNvSpPr txBox="1"/>
          <p:nvPr/>
        </p:nvSpPr>
        <p:spPr>
          <a:xfrm>
            <a:off x="7037345" y="4739164"/>
            <a:ext cx="1895006" cy="369332"/>
          </a:xfrm>
          <a:prstGeom prst="rect">
            <a:avLst/>
          </a:prstGeom>
          <a:noFill/>
          <a:ln>
            <a:noFill/>
          </a:ln>
        </p:spPr>
        <p:txBody>
          <a:bodyPr wrap="none" rtlCol="0">
            <a:spAutoFit/>
          </a:bodyPr>
          <a:lstStyle/>
          <a:p>
            <a:pPr algn="r"/>
            <a:r>
              <a:rPr lang="en-US" b="1" dirty="0" smtClean="0">
                <a:solidFill>
                  <a:schemeClr val="tx2"/>
                </a:solidFill>
              </a:rPr>
              <a:t>14-19 y Non-LARC</a:t>
            </a:r>
            <a:endParaRPr lang="en-US" b="1" dirty="0">
              <a:solidFill>
                <a:schemeClr val="tx2"/>
              </a:solidFill>
            </a:endParaRPr>
          </a:p>
        </p:txBody>
      </p:sp>
      <p:sp>
        <p:nvSpPr>
          <p:cNvPr id="15" name="TextBox 14"/>
          <p:cNvSpPr txBox="1"/>
          <p:nvPr/>
        </p:nvSpPr>
        <p:spPr>
          <a:xfrm>
            <a:off x="7010400" y="3048000"/>
            <a:ext cx="1425327" cy="369332"/>
          </a:xfrm>
          <a:prstGeom prst="rect">
            <a:avLst/>
          </a:prstGeom>
          <a:noFill/>
        </p:spPr>
        <p:txBody>
          <a:bodyPr wrap="none" rtlCol="0">
            <a:spAutoFit/>
          </a:bodyPr>
          <a:lstStyle/>
          <a:p>
            <a:r>
              <a:rPr lang="en-US" b="1" dirty="0" smtClean="0">
                <a:solidFill>
                  <a:schemeClr val="tx2"/>
                </a:solidFill>
              </a:rPr>
              <a:t>20-45 y LARC</a:t>
            </a:r>
            <a:endParaRPr lang="en-US" b="1" dirty="0">
              <a:solidFill>
                <a:schemeClr val="tx2"/>
              </a:solidFill>
            </a:endParaRPr>
          </a:p>
        </p:txBody>
      </p:sp>
      <p:sp>
        <p:nvSpPr>
          <p:cNvPr id="16" name="TextBox 15"/>
          <p:cNvSpPr txBox="1"/>
          <p:nvPr/>
        </p:nvSpPr>
        <p:spPr>
          <a:xfrm>
            <a:off x="7056395" y="4343400"/>
            <a:ext cx="1895006" cy="369332"/>
          </a:xfrm>
          <a:prstGeom prst="rect">
            <a:avLst/>
          </a:prstGeom>
          <a:noFill/>
        </p:spPr>
        <p:txBody>
          <a:bodyPr wrap="none" rtlCol="0">
            <a:spAutoFit/>
          </a:bodyPr>
          <a:lstStyle/>
          <a:p>
            <a:r>
              <a:rPr lang="en-US" b="1" dirty="0" smtClean="0">
                <a:solidFill>
                  <a:schemeClr val="tx2"/>
                </a:solidFill>
              </a:rPr>
              <a:t>20-45 y Non-LARC</a:t>
            </a:r>
            <a:endParaRPr lang="en-US" b="1" dirty="0">
              <a:solidFill>
                <a:schemeClr val="tx2"/>
              </a:solidFill>
            </a:endParaRPr>
          </a:p>
        </p:txBody>
      </p:sp>
      <p:sp>
        <p:nvSpPr>
          <p:cNvPr id="12" name="Rectangle 11"/>
          <p:cNvSpPr/>
          <p:nvPr/>
        </p:nvSpPr>
        <p:spPr>
          <a:xfrm>
            <a:off x="0" y="6519446"/>
            <a:ext cx="6934201"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Diedrich</a:t>
            </a:r>
            <a:r>
              <a:rPr lang="en-US" sz="1600" dirty="0" smtClean="0">
                <a:solidFill>
                  <a:schemeClr val="tx2"/>
                </a:solidFill>
                <a:latin typeface="Calibri Light" panose="020F0302020204030204" pitchFamily="34" charset="0"/>
              </a:rPr>
              <a:t> et al. Am J </a:t>
            </a:r>
            <a:r>
              <a:rPr lang="en-US" sz="1600" dirty="0" err="1" smtClean="0">
                <a:solidFill>
                  <a:schemeClr val="tx2"/>
                </a:solidFill>
                <a:latin typeface="Calibri Light" panose="020F0302020204030204" pitchFamily="34" charset="0"/>
              </a:rPr>
              <a:t>Obstet</a:t>
            </a:r>
            <a:r>
              <a:rPr lang="en-US" sz="1600" dirty="0" smtClean="0">
                <a:solidFill>
                  <a:schemeClr val="tx2"/>
                </a:solidFill>
                <a:latin typeface="Calibri Light" panose="020F0302020204030204" pitchFamily="34" charset="0"/>
              </a:rPr>
              <a:t> Gynecol. 2015</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22</a:t>
            </a:fld>
            <a:endParaRPr lang="en-US"/>
          </a:p>
        </p:txBody>
      </p:sp>
    </p:spTree>
    <p:extLst>
      <p:ext uri="{BB962C8B-B14F-4D97-AF65-F5344CB8AC3E}">
        <p14:creationId xmlns:p14="http://schemas.microsoft.com/office/powerpoint/2010/main" val="13172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6019800" cy="1143000"/>
          </a:xfrm>
        </p:spPr>
        <p:txBody>
          <a:bodyPr/>
          <a:lstStyle/>
          <a:p>
            <a:r>
              <a:rPr lang="en-US" sz="3600" dirty="0" smtClean="0"/>
              <a:t>Reasons for Discontinuation – May surprise you!</a:t>
            </a:r>
            <a:endParaRPr lang="en-US" sz="3600" dirty="0"/>
          </a:p>
        </p:txBody>
      </p:sp>
      <p:sp>
        <p:nvSpPr>
          <p:cNvPr id="3" name="TextBox 2"/>
          <p:cNvSpPr txBox="1"/>
          <p:nvPr/>
        </p:nvSpPr>
        <p:spPr>
          <a:xfrm>
            <a:off x="478605" y="1687269"/>
            <a:ext cx="7522395" cy="1384995"/>
          </a:xfrm>
          <a:prstGeom prst="rect">
            <a:avLst/>
          </a:prstGeom>
          <a:noFill/>
        </p:spPr>
        <p:txBody>
          <a:bodyPr wrap="square" rtlCol="0">
            <a:spAutoFit/>
          </a:bodyPr>
          <a:lstStyle/>
          <a:p>
            <a:r>
              <a:rPr lang="en-US" sz="2800" b="1" dirty="0">
                <a:solidFill>
                  <a:schemeClr val="tx1">
                    <a:lumMod val="65000"/>
                    <a:lumOff val="35000"/>
                  </a:schemeClr>
                </a:solidFill>
                <a:latin typeface="Calibri Light" panose="020F0302020204030204" pitchFamily="34" charset="0"/>
              </a:rPr>
              <a:t>According to an Arizona Family Health Partnership QI project, </a:t>
            </a:r>
            <a:r>
              <a:rPr lang="en-US" sz="2800" b="1" dirty="0" smtClean="0">
                <a:solidFill>
                  <a:schemeClr val="tx1">
                    <a:lumMod val="65000"/>
                    <a:lumOff val="35000"/>
                  </a:schemeClr>
                </a:solidFill>
                <a:latin typeface="Calibri Light" panose="020F0302020204030204" pitchFamily="34" charset="0"/>
              </a:rPr>
              <a:t>the most </a:t>
            </a:r>
            <a:r>
              <a:rPr lang="en-US" sz="2800" b="1" dirty="0">
                <a:solidFill>
                  <a:schemeClr val="tx1">
                    <a:lumMod val="65000"/>
                    <a:lumOff val="35000"/>
                  </a:schemeClr>
                </a:solidFill>
                <a:latin typeface="Calibri Light" panose="020F0302020204030204" pitchFamily="34" charset="0"/>
              </a:rPr>
              <a:t>common reasons for </a:t>
            </a:r>
            <a:r>
              <a:rPr lang="en-US" sz="2800" b="1" dirty="0" smtClean="0">
                <a:solidFill>
                  <a:schemeClr val="tx1">
                    <a:lumMod val="65000"/>
                    <a:lumOff val="35000"/>
                  </a:schemeClr>
                </a:solidFill>
                <a:latin typeface="Calibri Light" panose="020F0302020204030204" pitchFamily="34" charset="0"/>
              </a:rPr>
              <a:t> LARC discontinuation were:</a:t>
            </a:r>
            <a:endParaRPr lang="en-US" sz="2800" b="1" dirty="0">
              <a:solidFill>
                <a:schemeClr val="tx1">
                  <a:lumMod val="65000"/>
                  <a:lumOff val="35000"/>
                </a:schemeClr>
              </a:solidFill>
              <a:latin typeface="Calibri Light" panose="020F0302020204030204" pitchFamily="34" charset="0"/>
            </a:endParaRPr>
          </a:p>
        </p:txBody>
      </p:sp>
      <p:sp>
        <p:nvSpPr>
          <p:cNvPr id="10" name="Content Placeholder 9"/>
          <p:cNvSpPr>
            <a:spLocks noGrp="1"/>
          </p:cNvSpPr>
          <p:nvPr>
            <p:ph sz="half" idx="2"/>
          </p:nvPr>
        </p:nvSpPr>
        <p:spPr>
          <a:xfrm>
            <a:off x="457200" y="3072263"/>
            <a:ext cx="3048000" cy="3404737"/>
          </a:xfrm>
        </p:spPr>
        <p:txBody>
          <a:bodyPr/>
          <a:lstStyle/>
          <a:p>
            <a:r>
              <a:rPr lang="en-US" sz="2800" dirty="0" smtClean="0"/>
              <a:t>Device expiring</a:t>
            </a:r>
          </a:p>
          <a:p>
            <a:r>
              <a:rPr lang="en-US" sz="2800" dirty="0" smtClean="0"/>
              <a:t>Patient now seeking pregnancy</a:t>
            </a:r>
            <a:endParaRPr lang="en-US" sz="2800" dirty="0"/>
          </a:p>
        </p:txBody>
      </p:sp>
      <p:pic>
        <p:nvPicPr>
          <p:cNvPr id="1026" name="Picture 2" title="Picture of the Model for Improvement in Action Vid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82272"/>
            <a:ext cx="4572000" cy="254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4038600" y="5574268"/>
            <a:ext cx="3141758" cy="369332"/>
          </a:xfrm>
          <a:prstGeom prst="rect">
            <a:avLst/>
          </a:prstGeom>
        </p:spPr>
        <p:txBody>
          <a:bodyPr wrap="none">
            <a:spAutoFit/>
          </a:bodyPr>
          <a:lstStyle/>
          <a:p>
            <a:r>
              <a:rPr lang="en-US" dirty="0">
                <a:hlinkClick r:id="rId4"/>
              </a:rPr>
              <a:t>https://</a:t>
            </a:r>
            <a:r>
              <a:rPr lang="en-US" dirty="0" smtClean="0">
                <a:hlinkClick r:id="rId4"/>
              </a:rPr>
              <a:t>vimeo.com/149185647</a:t>
            </a:r>
            <a:r>
              <a:rPr lang="en-US" dirty="0" smtClean="0"/>
              <a:t> </a:t>
            </a:r>
            <a:endParaRPr lang="en-US" dirty="0"/>
          </a:p>
        </p:txBody>
      </p:sp>
      <p:sp>
        <p:nvSpPr>
          <p:cNvPr id="14" name="Rectangle 13"/>
          <p:cNvSpPr/>
          <p:nvPr/>
        </p:nvSpPr>
        <p:spPr>
          <a:xfrm>
            <a:off x="0" y="6519446"/>
            <a:ext cx="6400800" cy="338554"/>
          </a:xfrm>
          <a:prstGeom prst="rect">
            <a:avLst/>
          </a:prstGeom>
        </p:spPr>
        <p:txBody>
          <a:bodyPr wrap="square">
            <a:spAutoFit/>
          </a:bodyPr>
          <a:lstStyle/>
          <a:p>
            <a:r>
              <a:rPr lang="en-US" sz="1600" dirty="0">
                <a:solidFill>
                  <a:schemeClr val="tx2"/>
                </a:solidFill>
                <a:latin typeface="Calibri Light" panose="020F0302020204030204" pitchFamily="34" charset="0"/>
              </a:rPr>
              <a:t>Schmidt </a:t>
            </a:r>
            <a:r>
              <a:rPr lang="en-US" sz="1600" dirty="0" smtClean="0">
                <a:solidFill>
                  <a:schemeClr val="tx2"/>
                </a:solidFill>
                <a:latin typeface="Calibri Light" panose="020F0302020204030204" pitchFamily="34" charset="0"/>
              </a:rPr>
              <a:t>et al.  J </a:t>
            </a:r>
            <a:r>
              <a:rPr lang="en-US" sz="1600" dirty="0" err="1">
                <a:solidFill>
                  <a:schemeClr val="tx2"/>
                </a:solidFill>
                <a:latin typeface="Calibri Light" panose="020F0302020204030204" pitchFamily="34" charset="0"/>
              </a:rPr>
              <a:t>Adolesc</a:t>
            </a:r>
            <a:r>
              <a:rPr lang="en-US" sz="1600" dirty="0">
                <a:solidFill>
                  <a:schemeClr val="tx2"/>
                </a:solidFill>
                <a:latin typeface="Calibri Light" panose="020F0302020204030204" pitchFamily="34" charset="0"/>
              </a:rPr>
              <a:t> Health</a:t>
            </a:r>
            <a:r>
              <a:rPr lang="en-US" sz="1600" dirty="0" smtClean="0">
                <a:solidFill>
                  <a:schemeClr val="tx2"/>
                </a:solidFill>
                <a:latin typeface="Calibri Light" panose="020F0302020204030204" pitchFamily="34" charset="0"/>
              </a:rPr>
              <a:t>. 2015</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A7667F2E-288F-4EBD-BB88-B804E384A0E8}" type="slidenum">
              <a:rPr lang="en-US" smtClean="0"/>
              <a:pPr/>
              <a:t>23</a:t>
            </a:fld>
            <a:endParaRPr lang="en-US"/>
          </a:p>
        </p:txBody>
      </p:sp>
    </p:spTree>
    <p:extLst>
      <p:ext uri="{BB962C8B-B14F-4D97-AF65-F5344CB8AC3E}">
        <p14:creationId xmlns:p14="http://schemas.microsoft.com/office/powerpoint/2010/main" val="32100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6019800" cy="1143000"/>
          </a:xfrm>
        </p:spPr>
        <p:txBody>
          <a:bodyPr/>
          <a:lstStyle/>
          <a:p>
            <a:r>
              <a:rPr lang="en-US" sz="3600" dirty="0" smtClean="0"/>
              <a:t>Reasons for Dis/Continuation</a:t>
            </a:r>
            <a:endParaRPr lang="en-US" sz="3600" dirty="0"/>
          </a:p>
        </p:txBody>
      </p:sp>
      <p:sp>
        <p:nvSpPr>
          <p:cNvPr id="3" name="TextBox 2"/>
          <p:cNvSpPr txBox="1"/>
          <p:nvPr/>
        </p:nvSpPr>
        <p:spPr>
          <a:xfrm>
            <a:off x="478605" y="1336430"/>
            <a:ext cx="6885668" cy="461665"/>
          </a:xfrm>
          <a:prstGeom prst="rect">
            <a:avLst/>
          </a:prstGeom>
          <a:noFill/>
        </p:spPr>
        <p:txBody>
          <a:bodyPr wrap="none" rtlCol="0">
            <a:spAutoFit/>
          </a:bodyPr>
          <a:lstStyle/>
          <a:p>
            <a:r>
              <a:rPr lang="en-US" sz="2400" b="1" dirty="0" smtClean="0">
                <a:solidFill>
                  <a:schemeClr val="tx1">
                    <a:lumMod val="65000"/>
                    <a:lumOff val="35000"/>
                  </a:schemeClr>
                </a:solidFill>
                <a:latin typeface="Calibri Light" panose="020F0302020204030204" pitchFamily="34" charset="0"/>
              </a:rPr>
              <a:t>According to a 2015 study (Schmidt et al) adolescents:</a:t>
            </a:r>
            <a:endParaRPr lang="en-US" sz="2400" b="1" dirty="0">
              <a:solidFill>
                <a:schemeClr val="tx1">
                  <a:lumMod val="65000"/>
                  <a:lumOff val="35000"/>
                </a:schemeClr>
              </a:solidFill>
              <a:latin typeface="Calibri Light" panose="020F0302020204030204" pitchFamily="34" charset="0"/>
            </a:endParaRPr>
          </a:p>
        </p:txBody>
      </p:sp>
      <p:sp>
        <p:nvSpPr>
          <p:cNvPr id="9" name="Text Placeholder 8"/>
          <p:cNvSpPr>
            <a:spLocks noGrp="1"/>
          </p:cNvSpPr>
          <p:nvPr>
            <p:ph type="body" idx="1"/>
          </p:nvPr>
        </p:nvSpPr>
        <p:spPr/>
        <p:txBody>
          <a:bodyPr/>
          <a:lstStyle/>
          <a:p>
            <a:r>
              <a:rPr lang="en-US" sz="2200" dirty="0" smtClean="0"/>
              <a:t>Continued IUD use because:</a:t>
            </a:r>
            <a:endParaRPr lang="en-US" sz="2200" dirty="0"/>
          </a:p>
        </p:txBody>
      </p:sp>
      <p:sp>
        <p:nvSpPr>
          <p:cNvPr id="10" name="Content Placeholder 9"/>
          <p:cNvSpPr>
            <a:spLocks noGrp="1"/>
          </p:cNvSpPr>
          <p:nvPr>
            <p:ph sz="half" idx="2"/>
          </p:nvPr>
        </p:nvSpPr>
        <p:spPr/>
        <p:txBody>
          <a:bodyPr/>
          <a:lstStyle/>
          <a:p>
            <a:r>
              <a:rPr lang="en-US" sz="2200" dirty="0" smtClean="0"/>
              <a:t>Effectiveness</a:t>
            </a:r>
          </a:p>
          <a:p>
            <a:r>
              <a:rPr lang="en-US" sz="2200" dirty="0" smtClean="0"/>
              <a:t>Duration of use</a:t>
            </a:r>
          </a:p>
          <a:p>
            <a:r>
              <a:rPr lang="en-US" sz="2200" dirty="0" smtClean="0"/>
              <a:t>Convenience</a:t>
            </a:r>
          </a:p>
          <a:p>
            <a:r>
              <a:rPr lang="en-US" sz="2200" dirty="0" smtClean="0"/>
              <a:t>Potential bleeding changes</a:t>
            </a:r>
          </a:p>
          <a:p>
            <a:r>
              <a:rPr lang="en-US" sz="2200" dirty="0" smtClean="0"/>
              <a:t>Amenorrhea (LNG-IUS)</a:t>
            </a:r>
          </a:p>
          <a:p>
            <a:r>
              <a:rPr lang="en-US" sz="2200" dirty="0" smtClean="0"/>
              <a:t>Non-hormonal method, continued menses (copper IUD)</a:t>
            </a:r>
            <a:endParaRPr lang="en-US" sz="2200" dirty="0"/>
          </a:p>
        </p:txBody>
      </p:sp>
      <p:sp>
        <p:nvSpPr>
          <p:cNvPr id="11" name="Text Placeholder 10"/>
          <p:cNvSpPr>
            <a:spLocks noGrp="1"/>
          </p:cNvSpPr>
          <p:nvPr>
            <p:ph type="body" sz="quarter" idx="3"/>
          </p:nvPr>
        </p:nvSpPr>
        <p:spPr/>
        <p:txBody>
          <a:bodyPr/>
          <a:lstStyle/>
          <a:p>
            <a:r>
              <a:rPr lang="en-US" sz="2200" dirty="0" smtClean="0"/>
              <a:t>Discontinued IUD use because:</a:t>
            </a:r>
            <a:endParaRPr lang="en-US" sz="2200" dirty="0"/>
          </a:p>
        </p:txBody>
      </p:sp>
      <p:sp>
        <p:nvSpPr>
          <p:cNvPr id="12" name="Content Placeholder 11"/>
          <p:cNvSpPr>
            <a:spLocks noGrp="1"/>
          </p:cNvSpPr>
          <p:nvPr>
            <p:ph sz="quarter" idx="4"/>
          </p:nvPr>
        </p:nvSpPr>
        <p:spPr>
          <a:xfrm>
            <a:off x="4645025" y="2174875"/>
            <a:ext cx="4041775" cy="1673225"/>
          </a:xfrm>
        </p:spPr>
        <p:txBody>
          <a:bodyPr/>
          <a:lstStyle/>
          <a:p>
            <a:r>
              <a:rPr lang="en-US" sz="2200" dirty="0" smtClean="0"/>
              <a:t>Bleeding irregularities (also </a:t>
            </a:r>
            <a:r>
              <a:rPr lang="en-US" sz="2200" dirty="0"/>
              <a:t>for implant, </a:t>
            </a:r>
            <a:r>
              <a:rPr lang="en-US" sz="2200" dirty="0" err="1" smtClean="0"/>
              <a:t>Grunloh</a:t>
            </a:r>
            <a:r>
              <a:rPr lang="en-US" sz="2200" dirty="0" smtClean="0"/>
              <a:t> et al 2013)</a:t>
            </a:r>
          </a:p>
          <a:p>
            <a:r>
              <a:rPr lang="en-US" sz="2200" dirty="0" smtClean="0"/>
              <a:t>Expulsion (copper IUD)</a:t>
            </a:r>
          </a:p>
          <a:p>
            <a:r>
              <a:rPr lang="en-US" sz="2200" dirty="0" smtClean="0"/>
              <a:t>Continued pain (LNG IUS)</a:t>
            </a:r>
          </a:p>
          <a:p>
            <a:endParaRPr lang="en-US" sz="2200" dirty="0"/>
          </a:p>
        </p:txBody>
      </p:sp>
      <p:sp>
        <p:nvSpPr>
          <p:cNvPr id="13" name="Rectangle 12"/>
          <p:cNvSpPr/>
          <p:nvPr/>
        </p:nvSpPr>
        <p:spPr>
          <a:xfrm>
            <a:off x="4267200" y="4008120"/>
            <a:ext cx="4495800" cy="2011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a:t>
            </a:r>
            <a:r>
              <a:rPr lang="en-US" sz="2200" dirty="0"/>
              <a:t>Discussion of effectiveness, duration and convenience, and anticipatory guidance regarding post-insertion side effects may be important in counseling young </a:t>
            </a:r>
            <a:r>
              <a:rPr lang="en-US" sz="2200" dirty="0" smtClean="0"/>
              <a:t>women.” </a:t>
            </a:r>
            <a:endParaRPr lang="en-US" sz="2200" dirty="0"/>
          </a:p>
        </p:txBody>
      </p:sp>
      <p:sp>
        <p:nvSpPr>
          <p:cNvPr id="14" name="Rectangle 13"/>
          <p:cNvSpPr/>
          <p:nvPr/>
        </p:nvSpPr>
        <p:spPr>
          <a:xfrm>
            <a:off x="0" y="6273225"/>
            <a:ext cx="7239000" cy="584775"/>
          </a:xfrm>
          <a:prstGeom prst="rect">
            <a:avLst/>
          </a:prstGeom>
        </p:spPr>
        <p:txBody>
          <a:bodyPr wrap="square">
            <a:spAutoFit/>
          </a:bodyPr>
          <a:lstStyle/>
          <a:p>
            <a:r>
              <a:rPr lang="en-US" sz="1600" dirty="0">
                <a:solidFill>
                  <a:schemeClr val="tx2"/>
                </a:solidFill>
                <a:latin typeface="Calibri Light" panose="020F0302020204030204" pitchFamily="34" charset="0"/>
              </a:rPr>
              <a:t>Schmidt </a:t>
            </a:r>
            <a:r>
              <a:rPr lang="en-US" sz="1600" dirty="0" smtClean="0">
                <a:solidFill>
                  <a:schemeClr val="tx2"/>
                </a:solidFill>
                <a:latin typeface="Calibri Light" panose="020F0302020204030204" pitchFamily="34" charset="0"/>
              </a:rPr>
              <a:t>et </a:t>
            </a:r>
            <a:r>
              <a:rPr lang="en-US" sz="1600" dirty="0">
                <a:solidFill>
                  <a:schemeClr val="tx2"/>
                </a:solidFill>
                <a:latin typeface="Calibri Light" panose="020F0302020204030204" pitchFamily="34" charset="0"/>
              </a:rPr>
              <a:t>al.  J </a:t>
            </a:r>
            <a:r>
              <a:rPr lang="en-US" sz="1600" dirty="0" err="1">
                <a:solidFill>
                  <a:schemeClr val="tx2"/>
                </a:solidFill>
                <a:latin typeface="Calibri Light" panose="020F0302020204030204" pitchFamily="34" charset="0"/>
              </a:rPr>
              <a:t>Adolesc</a:t>
            </a:r>
            <a:r>
              <a:rPr lang="en-US" sz="1600" dirty="0">
                <a:solidFill>
                  <a:schemeClr val="tx2"/>
                </a:solidFill>
                <a:latin typeface="Calibri Light" panose="020F0302020204030204" pitchFamily="34" charset="0"/>
              </a:rPr>
              <a:t> Health. </a:t>
            </a:r>
            <a:r>
              <a:rPr lang="en-US" sz="1600" dirty="0" smtClean="0">
                <a:solidFill>
                  <a:schemeClr val="tx2"/>
                </a:solidFill>
                <a:latin typeface="Calibri Light" panose="020F0302020204030204" pitchFamily="34" charset="0"/>
              </a:rPr>
              <a:t>2015</a:t>
            </a:r>
            <a:endParaRPr lang="en-US" sz="1600" dirty="0">
              <a:solidFill>
                <a:schemeClr val="tx2"/>
              </a:solidFill>
              <a:latin typeface="Calibri Light" panose="020F0302020204030204" pitchFamily="34" charset="0"/>
            </a:endParaRPr>
          </a:p>
          <a:p>
            <a:r>
              <a:rPr lang="en-US" sz="1600" dirty="0" smtClean="0">
                <a:solidFill>
                  <a:schemeClr val="tx2"/>
                </a:solidFill>
                <a:latin typeface="Calibri Light" panose="020F0302020204030204" pitchFamily="34" charset="0"/>
              </a:rPr>
              <a:t>Danielle et al. </a:t>
            </a:r>
            <a:r>
              <a:rPr lang="en-US" sz="1600" dirty="0" err="1">
                <a:solidFill>
                  <a:schemeClr val="tx2"/>
                </a:solidFill>
                <a:latin typeface="Calibri Light" panose="020F0302020204030204" pitchFamily="34" charset="0"/>
              </a:rPr>
              <a:t>Obstet</a:t>
            </a:r>
            <a:r>
              <a:rPr lang="en-US" sz="1600" dirty="0">
                <a:solidFill>
                  <a:schemeClr val="tx2"/>
                </a:solidFill>
                <a:latin typeface="Calibri Light" panose="020F0302020204030204" pitchFamily="34" charset="0"/>
              </a:rPr>
              <a:t> Gynecol. </a:t>
            </a:r>
            <a:r>
              <a:rPr lang="en-US" sz="1600" dirty="0" smtClean="0">
                <a:solidFill>
                  <a:schemeClr val="tx2"/>
                </a:solidFill>
                <a:latin typeface="Calibri Light" panose="020F0302020204030204" pitchFamily="34" charset="0"/>
              </a:rPr>
              <a:t>2013</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A7667F2E-288F-4EBD-BB88-B804E384A0E8}" type="slidenum">
              <a:rPr lang="en-US" smtClean="0"/>
              <a:pPr/>
              <a:t>24</a:t>
            </a:fld>
            <a:endParaRPr lang="en-US"/>
          </a:p>
        </p:txBody>
      </p:sp>
    </p:spTree>
    <p:extLst>
      <p:ext uri="{BB962C8B-B14F-4D97-AF65-F5344CB8AC3E}">
        <p14:creationId xmlns:p14="http://schemas.microsoft.com/office/powerpoint/2010/main" val="3848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562600" cy="1143000"/>
          </a:xfrm>
        </p:spPr>
        <p:txBody>
          <a:bodyPr/>
          <a:lstStyle/>
          <a:p>
            <a:r>
              <a:rPr lang="en-US" sz="3600" dirty="0" smtClean="0"/>
              <a:t>LARC Users are Highly Satisfied with Their Methods</a:t>
            </a:r>
            <a:endParaRPr lang="en-US" sz="3600" dirty="0"/>
          </a:p>
        </p:txBody>
      </p:sp>
      <p:sp>
        <p:nvSpPr>
          <p:cNvPr id="9" name="TextBox 8"/>
          <p:cNvSpPr txBox="1"/>
          <p:nvPr/>
        </p:nvSpPr>
        <p:spPr>
          <a:xfrm>
            <a:off x="0" y="1595735"/>
            <a:ext cx="9144000" cy="461665"/>
          </a:xfrm>
          <a:prstGeom prst="rect">
            <a:avLst/>
          </a:prstGeom>
          <a:noFill/>
        </p:spPr>
        <p:txBody>
          <a:bodyPr wrap="square" rtlCol="0">
            <a:spAutoFit/>
          </a:bodyPr>
          <a:lstStyle/>
          <a:p>
            <a:pPr algn="ctr"/>
            <a:r>
              <a:rPr lang="en-US" sz="2400" b="1" dirty="0" smtClean="0"/>
              <a:t>12-Month Satisfaction: Overall Cohort</a:t>
            </a:r>
            <a:endParaRPr lang="en-US" sz="2400" b="1" dirty="0"/>
          </a:p>
        </p:txBody>
      </p:sp>
      <p:pic>
        <p:nvPicPr>
          <p:cNvPr id="12" name="Picture 2" title="Contraceptive Choice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6403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title="Satisfaction rates of LARC users"/>
          <p:cNvGraphicFramePr/>
          <p:nvPr>
            <p:extLst>
              <p:ext uri="{D42A27DB-BD31-4B8C-83A1-F6EECF244321}">
                <p14:modId xmlns:p14="http://schemas.microsoft.com/office/powerpoint/2010/main" val="3446498968"/>
              </p:ext>
            </p:extLst>
          </p:nvPr>
        </p:nvGraphicFramePr>
        <p:xfrm>
          <a:off x="1295400" y="1997333"/>
          <a:ext cx="7010400" cy="4522113"/>
        </p:xfrm>
        <a:graphic>
          <a:graphicData uri="http://schemas.openxmlformats.org/drawingml/2006/chart">
            <c:chart xmlns:c="http://schemas.openxmlformats.org/drawingml/2006/chart" xmlns:r="http://schemas.openxmlformats.org/officeDocument/2006/relationships" r:id="rId4"/>
          </a:graphicData>
        </a:graphic>
      </p:graphicFrame>
      <p:sp>
        <p:nvSpPr>
          <p:cNvPr id="11" name="Left Brace 10" title="Left bracket"/>
          <p:cNvSpPr/>
          <p:nvPr/>
        </p:nvSpPr>
        <p:spPr>
          <a:xfrm>
            <a:off x="990600" y="2229875"/>
            <a:ext cx="266700" cy="1808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28600" y="2895600"/>
            <a:ext cx="685800" cy="369332"/>
          </a:xfrm>
          <a:prstGeom prst="rect">
            <a:avLst/>
          </a:prstGeom>
          <a:noFill/>
        </p:spPr>
        <p:txBody>
          <a:bodyPr wrap="square" rtlCol="0">
            <a:spAutoFit/>
          </a:bodyPr>
          <a:lstStyle/>
          <a:p>
            <a:pPr algn="ctr"/>
            <a:r>
              <a:rPr lang="en-US" b="1" dirty="0" smtClean="0"/>
              <a:t>LARC</a:t>
            </a:r>
            <a:endParaRPr lang="en-US" b="1" dirty="0"/>
          </a:p>
        </p:txBody>
      </p:sp>
      <p:sp>
        <p:nvSpPr>
          <p:cNvPr id="10" name="Rectangle 9"/>
          <p:cNvSpPr/>
          <p:nvPr/>
        </p:nvSpPr>
        <p:spPr>
          <a:xfrm>
            <a:off x="0" y="6519446"/>
            <a:ext cx="7162800"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Secura</a:t>
            </a:r>
            <a:r>
              <a:rPr lang="en-US" sz="1600" dirty="0" smtClean="0">
                <a:solidFill>
                  <a:schemeClr val="tx2"/>
                </a:solidFill>
                <a:latin typeface="Calibri Light" panose="020F0302020204030204" pitchFamily="34" charset="0"/>
              </a:rPr>
              <a:t> G. 2013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25</a:t>
            </a:fld>
            <a:endParaRPr lang="en-US"/>
          </a:p>
        </p:txBody>
      </p:sp>
    </p:spTree>
    <p:extLst>
      <p:ext uri="{BB962C8B-B14F-4D97-AF65-F5344CB8AC3E}">
        <p14:creationId xmlns:p14="http://schemas.microsoft.com/office/powerpoint/2010/main" val="1703264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r>
              <a:rPr lang="en-US" sz="3600" dirty="0" smtClean="0"/>
              <a:t>Adolescents are Highly Satisfied with LARC Methods</a:t>
            </a:r>
            <a:endParaRPr lang="en-US" sz="3600" dirty="0"/>
          </a:p>
        </p:txBody>
      </p:sp>
      <p:sp>
        <p:nvSpPr>
          <p:cNvPr id="8" name="TextBox 7"/>
          <p:cNvSpPr txBox="1"/>
          <p:nvPr/>
        </p:nvSpPr>
        <p:spPr>
          <a:xfrm>
            <a:off x="669493" y="1676400"/>
            <a:ext cx="7772400" cy="461665"/>
          </a:xfrm>
          <a:prstGeom prst="rect">
            <a:avLst/>
          </a:prstGeom>
          <a:noFill/>
        </p:spPr>
        <p:txBody>
          <a:bodyPr wrap="square" rtlCol="0">
            <a:spAutoFit/>
          </a:bodyPr>
          <a:lstStyle/>
          <a:p>
            <a:pPr algn="ctr"/>
            <a:r>
              <a:rPr lang="en-US" sz="2400" b="1" dirty="0" smtClean="0"/>
              <a:t>12-Month Satisfaction: By Age</a:t>
            </a:r>
            <a:endParaRPr lang="en-US" sz="2400" b="1" dirty="0"/>
          </a:p>
        </p:txBody>
      </p:sp>
      <p:pic>
        <p:nvPicPr>
          <p:cNvPr id="11" name="Picture 2" title="Contraceptive Choice Project"/>
          <p:cNvPicPr>
            <a:picLocks noChangeAspect="1" noChangeArrowheads="1"/>
          </p:cNvPicPr>
          <p:nvPr/>
        </p:nvPicPr>
        <p:blipFill rotWithShape="1">
          <a:blip r:embed="rId3">
            <a:extLst>
              <a:ext uri="{28A0092B-C50C-407E-A947-70E740481C1C}">
                <a14:useLocalDpi xmlns:a14="http://schemas.microsoft.com/office/drawing/2010/main" val="0"/>
              </a:ext>
            </a:extLst>
          </a:blip>
          <a:srcRect l="86791" t="1840" b="76472"/>
          <a:stretch/>
        </p:blipFill>
        <p:spPr bwMode="auto">
          <a:xfrm>
            <a:off x="7983939" y="1640350"/>
            <a:ext cx="915909" cy="102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Content Placeholder 17" descr="Comparing Satisfaction of LARC vs. Non-LARC by age" title="12 - Month Satisfaction: By Age"/>
          <p:cNvGraphicFramePr>
            <a:graphicFrameLocks noGrp="1"/>
          </p:cNvGraphicFramePr>
          <p:nvPr>
            <p:ph idx="1"/>
            <p:extLst>
              <p:ext uri="{D42A27DB-BD31-4B8C-83A1-F6EECF244321}">
                <p14:modId xmlns:p14="http://schemas.microsoft.com/office/powerpoint/2010/main" val="2482527077"/>
              </p:ext>
            </p:extLst>
          </p:nvPr>
        </p:nvGraphicFramePr>
        <p:xfrm>
          <a:off x="457200" y="2153675"/>
          <a:ext cx="8229600" cy="397248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0" y="6519446"/>
            <a:ext cx="7162800" cy="338554"/>
          </a:xfrm>
          <a:prstGeom prst="rect">
            <a:avLst/>
          </a:prstGeom>
        </p:spPr>
        <p:txBody>
          <a:bodyPr wrap="square">
            <a:spAutoFit/>
          </a:bodyPr>
          <a:lstStyle/>
          <a:p>
            <a:r>
              <a:rPr lang="en-US" sz="1600" dirty="0" err="1" smtClean="0">
                <a:solidFill>
                  <a:schemeClr val="tx2"/>
                </a:solidFill>
                <a:latin typeface="Calibri Light" panose="020F0302020204030204" pitchFamily="34" charset="0"/>
              </a:rPr>
              <a:t>Secura</a:t>
            </a:r>
            <a:r>
              <a:rPr lang="en-US" sz="1600" dirty="0" smtClean="0">
                <a:solidFill>
                  <a:schemeClr val="tx2"/>
                </a:solidFill>
                <a:latin typeface="Calibri Light" panose="020F0302020204030204" pitchFamily="34" charset="0"/>
              </a:rPr>
              <a:t> G. 2013 </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0"/>
          </p:nvPr>
        </p:nvSpPr>
        <p:spPr/>
        <p:txBody>
          <a:bodyPr/>
          <a:lstStyle/>
          <a:p>
            <a:fld id="{B2C5C997-4DC0-4A7B-85D8-D7ADF9E6800D}" type="slidenum">
              <a:rPr lang="en-US" smtClean="0"/>
              <a:pPr/>
              <a:t>26</a:t>
            </a:fld>
            <a:endParaRPr lang="en-US"/>
          </a:p>
        </p:txBody>
      </p:sp>
    </p:spTree>
    <p:extLst>
      <p:ext uri="{BB962C8B-B14F-4D97-AF65-F5344CB8AC3E}">
        <p14:creationId xmlns:p14="http://schemas.microsoft.com/office/powerpoint/2010/main" val="158336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p:spPr>
        <p:txBody>
          <a:bodyPr/>
          <a:lstStyle/>
          <a:p>
            <a:r>
              <a:rPr lang="en-US" sz="3600" dirty="0" smtClean="0"/>
              <a:t>Summary: How to Address Common Concerns/Questions</a:t>
            </a:r>
            <a:endParaRPr lang="en-US" sz="3600" dirty="0"/>
          </a:p>
        </p:txBody>
      </p:sp>
      <p:sp>
        <p:nvSpPr>
          <p:cNvPr id="3" name="Content Placeholder 2"/>
          <p:cNvSpPr>
            <a:spLocks noGrp="1"/>
          </p:cNvSpPr>
          <p:nvPr>
            <p:ph idx="1"/>
          </p:nvPr>
        </p:nvSpPr>
        <p:spPr>
          <a:xfrm>
            <a:off x="228600" y="1752600"/>
            <a:ext cx="8458200" cy="4525963"/>
          </a:xfrm>
        </p:spPr>
        <p:txBody>
          <a:bodyPr/>
          <a:lstStyle/>
          <a:p>
            <a:pPr>
              <a:buFont typeface="Wingdings" panose="05000000000000000000" pitchFamily="2" charset="2"/>
              <a:buChar char="ü"/>
            </a:pPr>
            <a:r>
              <a:rPr lang="en-US" sz="2800" dirty="0" smtClean="0"/>
              <a:t>Are LARCs safe for sexually active adolescents? </a:t>
            </a:r>
            <a:r>
              <a:rPr lang="en-US" sz="2800" b="1" dirty="0" smtClean="0">
                <a:solidFill>
                  <a:schemeClr val="accent6"/>
                </a:solidFill>
              </a:rPr>
              <a:t>Yes</a:t>
            </a:r>
          </a:p>
          <a:p>
            <a:pPr>
              <a:buFont typeface="Wingdings" panose="05000000000000000000" pitchFamily="2" charset="2"/>
              <a:buChar char="ü"/>
            </a:pPr>
            <a:r>
              <a:rPr lang="en-US" sz="2800" dirty="0" smtClean="0"/>
              <a:t>Are sexually active adolescents interested in LARC? </a:t>
            </a:r>
            <a:r>
              <a:rPr lang="en-US" sz="2800" b="1" dirty="0" smtClean="0">
                <a:solidFill>
                  <a:schemeClr val="accent6"/>
                </a:solidFill>
              </a:rPr>
              <a:t>Yes</a:t>
            </a:r>
          </a:p>
          <a:p>
            <a:pPr>
              <a:buFont typeface="Wingdings" panose="05000000000000000000" pitchFamily="2" charset="2"/>
              <a:buChar char="ü"/>
            </a:pPr>
            <a:r>
              <a:rPr lang="en-US" sz="2800" dirty="0" smtClean="0"/>
              <a:t>Is insertion challenging with adolescents? </a:t>
            </a:r>
            <a:r>
              <a:rPr lang="en-US" sz="2800" b="1" dirty="0" smtClean="0">
                <a:solidFill>
                  <a:schemeClr val="accent6"/>
                </a:solidFill>
              </a:rPr>
              <a:t>No</a:t>
            </a:r>
          </a:p>
          <a:p>
            <a:pPr>
              <a:buFont typeface="Wingdings" panose="05000000000000000000" pitchFamily="2" charset="2"/>
              <a:buChar char="ü"/>
            </a:pPr>
            <a:r>
              <a:rPr lang="en-US" sz="2800" dirty="0" smtClean="0"/>
              <a:t>Are expulsions common among adolescents? </a:t>
            </a:r>
            <a:r>
              <a:rPr lang="en-US" sz="2800" b="1" dirty="0" smtClean="0">
                <a:solidFill>
                  <a:schemeClr val="accent6"/>
                </a:solidFill>
              </a:rPr>
              <a:t>No</a:t>
            </a:r>
          </a:p>
          <a:p>
            <a:pPr>
              <a:buFont typeface="Wingdings" panose="05000000000000000000" pitchFamily="2" charset="2"/>
              <a:buChar char="ü"/>
            </a:pPr>
            <a:r>
              <a:rPr lang="en-US" sz="2800" dirty="0" smtClean="0"/>
              <a:t>Do I need to wait for STI screening results before initiating LARC? </a:t>
            </a:r>
            <a:r>
              <a:rPr lang="en-US" sz="2800" b="1" dirty="0" smtClean="0">
                <a:solidFill>
                  <a:schemeClr val="accent6"/>
                </a:solidFill>
              </a:rPr>
              <a:t>No</a:t>
            </a:r>
          </a:p>
          <a:p>
            <a:pPr>
              <a:buFont typeface="Wingdings" panose="05000000000000000000" pitchFamily="2" charset="2"/>
              <a:buChar char="ü"/>
            </a:pPr>
            <a:r>
              <a:rPr lang="en-US" sz="2800" dirty="0" smtClean="0"/>
              <a:t>Do adolescents have high discontinuation rates? </a:t>
            </a:r>
            <a:r>
              <a:rPr lang="en-US" sz="2800" b="1" dirty="0" smtClean="0">
                <a:solidFill>
                  <a:schemeClr val="accent6"/>
                </a:solidFill>
              </a:rPr>
              <a:t>No</a:t>
            </a:r>
          </a:p>
          <a:p>
            <a:pPr>
              <a:buFont typeface="Wingdings" panose="05000000000000000000" pitchFamily="2" charset="2"/>
              <a:buChar char="ü"/>
            </a:pPr>
            <a:r>
              <a:rPr lang="en-US" sz="2800" dirty="0" smtClean="0"/>
              <a:t>Are adolescents satisfied with LARC methods? </a:t>
            </a:r>
            <a:r>
              <a:rPr lang="en-US" sz="2800" b="1" dirty="0" smtClean="0">
                <a:solidFill>
                  <a:schemeClr val="accent6"/>
                </a:solidFill>
              </a:rPr>
              <a:t>Yes</a:t>
            </a:r>
            <a:endParaRPr lang="en-US" sz="2800" b="1" dirty="0">
              <a:solidFill>
                <a:schemeClr val="accent6"/>
              </a:solidFill>
            </a:endParaRPr>
          </a:p>
        </p:txBody>
      </p:sp>
      <p:sp>
        <p:nvSpPr>
          <p:cNvPr id="4" name="Slide Number Placeholder 3"/>
          <p:cNvSpPr>
            <a:spLocks noGrp="1"/>
          </p:cNvSpPr>
          <p:nvPr>
            <p:ph type="sldNum" sz="quarter" idx="10"/>
          </p:nvPr>
        </p:nvSpPr>
        <p:spPr/>
        <p:txBody>
          <a:bodyPr/>
          <a:lstStyle/>
          <a:p>
            <a:fld id="{A7667F2E-288F-4EBD-BB88-B804E384A0E8}" type="slidenum">
              <a:rPr lang="en-US" smtClean="0"/>
              <a:pPr/>
              <a:t>27</a:t>
            </a:fld>
            <a:endParaRPr lang="en-US"/>
          </a:p>
        </p:txBody>
      </p:sp>
    </p:spTree>
    <p:extLst>
      <p:ext uri="{BB962C8B-B14F-4D97-AF65-F5344CB8AC3E}">
        <p14:creationId xmlns:p14="http://schemas.microsoft.com/office/powerpoint/2010/main" val="257170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p:txBody>
          <a:bodyPr/>
          <a:lstStyle/>
          <a:p>
            <a:r>
              <a:rPr lang="en-US" dirty="0" smtClean="0"/>
              <a:t>What in the data was surprising?</a:t>
            </a:r>
          </a:p>
          <a:p>
            <a:r>
              <a:rPr lang="en-US" dirty="0" smtClean="0"/>
              <a:t>How will you use these data to address common concerns/questions about adolescents and LARC?</a:t>
            </a:r>
          </a:p>
          <a:p>
            <a:r>
              <a:rPr lang="en-US" dirty="0"/>
              <a:t>What </a:t>
            </a:r>
            <a:r>
              <a:rPr lang="en-US" dirty="0" smtClean="0"/>
              <a:t>other </a:t>
            </a:r>
            <a:r>
              <a:rPr lang="en-US" dirty="0"/>
              <a:t>questions </a:t>
            </a:r>
            <a:r>
              <a:rPr lang="en-US" dirty="0" smtClean="0"/>
              <a:t>and concerns do </a:t>
            </a:r>
            <a:r>
              <a:rPr lang="en-US" dirty="0"/>
              <a:t>you </a:t>
            </a:r>
            <a:r>
              <a:rPr lang="en-US" dirty="0" smtClean="0"/>
              <a:t>have?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28</a:t>
            </a:fld>
            <a:endParaRPr lang="en-US"/>
          </a:p>
        </p:txBody>
      </p:sp>
    </p:spTree>
    <p:extLst>
      <p:ext uri="{BB962C8B-B14F-4D97-AF65-F5344CB8AC3E}">
        <p14:creationId xmlns:p14="http://schemas.microsoft.com/office/powerpoint/2010/main" val="1637857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29</a:t>
            </a:fld>
            <a:endParaRPr lang="en-US"/>
          </a:p>
        </p:txBody>
      </p:sp>
    </p:spTree>
    <p:extLst>
      <p:ext uri="{BB962C8B-B14F-4D97-AF65-F5344CB8AC3E}">
        <p14:creationId xmlns:p14="http://schemas.microsoft.com/office/powerpoint/2010/main" val="2334897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3</a:t>
            </a:fld>
            <a:endParaRPr lang="en-US"/>
          </a:p>
        </p:txBody>
      </p:sp>
      <p:sp>
        <p:nvSpPr>
          <p:cNvPr id="3" name="Content Placeholder 2"/>
          <p:cNvSpPr>
            <a:spLocks noGrp="1"/>
          </p:cNvSpPr>
          <p:nvPr>
            <p:ph idx="1"/>
          </p:nvPr>
        </p:nvSpPr>
        <p:spPr/>
        <p:txBody>
          <a:bodyPr anchor="ctr"/>
          <a:lstStyle/>
          <a:p>
            <a:pPr marL="0" indent="0">
              <a:buNone/>
            </a:pPr>
            <a:r>
              <a:rPr lang="en-US" dirty="0" smtClean="0"/>
              <a:t>Title X-funded family </a:t>
            </a:r>
            <a:r>
              <a:rPr lang="en-US" dirty="0"/>
              <a:t>p</a:t>
            </a:r>
            <a:r>
              <a:rPr lang="en-US" dirty="0" smtClean="0"/>
              <a:t>lanning projects shall offer “a </a:t>
            </a:r>
            <a:r>
              <a:rPr lang="en-US" dirty="0"/>
              <a:t>broad range of acceptable and effective family planning methods and services (including </a:t>
            </a:r>
            <a:r>
              <a:rPr lang="en-US" dirty="0" smtClean="0"/>
              <a:t>natural family </a:t>
            </a:r>
            <a:r>
              <a:rPr lang="en-US" dirty="0"/>
              <a:t>planning methods, infertility services, and services for adolescents</a:t>
            </a:r>
            <a:r>
              <a:rPr lang="en-US" dirty="0" smtClean="0"/>
              <a:t>).”</a:t>
            </a:r>
          </a:p>
          <a:p>
            <a:pPr marL="0" indent="0">
              <a:buNone/>
            </a:pPr>
            <a:endParaRPr lang="en-US" sz="2800" dirty="0" smtClean="0"/>
          </a:p>
          <a:p>
            <a:pPr marL="0" indent="0">
              <a:buNone/>
            </a:pPr>
            <a:r>
              <a:rPr lang="en-US" sz="2800" i="1" dirty="0"/>
              <a:t>- Title X of the Public Health Service Act, </a:t>
            </a:r>
            <a:r>
              <a:rPr lang="en-US" sz="2800" i="1" dirty="0" smtClean="0"/>
              <a:t/>
            </a:r>
            <a:br>
              <a:rPr lang="en-US" sz="2800" i="1" dirty="0" smtClean="0"/>
            </a:br>
            <a:r>
              <a:rPr lang="en-US" sz="2800" i="1" dirty="0" smtClean="0"/>
              <a:t>42 </a:t>
            </a:r>
            <a:r>
              <a:rPr lang="en-US" sz="2800" i="1" dirty="0"/>
              <a:t>U.S.C. 300, et seq.</a:t>
            </a:r>
          </a:p>
        </p:txBody>
      </p:sp>
      <p:sp>
        <p:nvSpPr>
          <p:cNvPr id="2" name="Title 1"/>
          <p:cNvSpPr>
            <a:spLocks noGrp="1"/>
          </p:cNvSpPr>
          <p:nvPr>
            <p:ph type="title"/>
          </p:nvPr>
        </p:nvSpPr>
        <p:spPr>
          <a:xfrm>
            <a:off x="457200" y="274638"/>
            <a:ext cx="5638800" cy="1143000"/>
          </a:xfrm>
        </p:spPr>
        <p:txBody>
          <a:bodyPr/>
          <a:lstStyle/>
          <a:p>
            <a:r>
              <a:rPr lang="en-US" dirty="0" smtClean="0"/>
              <a:t>Rationale for Addressing Concerns</a:t>
            </a:r>
            <a:endParaRPr lang="en-US" dirty="0"/>
          </a:p>
        </p:txBody>
      </p:sp>
    </p:spTree>
    <p:extLst>
      <p:ext uri="{BB962C8B-B14F-4D97-AF65-F5344CB8AC3E}">
        <p14:creationId xmlns:p14="http://schemas.microsoft.com/office/powerpoint/2010/main" val="98936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2C5C997-4DC0-4A7B-85D8-D7ADF9E6800D}" type="slidenum">
              <a:rPr lang="en-US" smtClean="0"/>
              <a:pPr>
                <a:defRPr/>
              </a:pPr>
              <a:t>4</a:t>
            </a:fld>
            <a:endParaRPr lang="en-US"/>
          </a:p>
        </p:txBody>
      </p:sp>
      <p:sp>
        <p:nvSpPr>
          <p:cNvPr id="5" name="Rectangle 4"/>
          <p:cNvSpPr/>
          <p:nvPr/>
        </p:nvSpPr>
        <p:spPr>
          <a:xfrm>
            <a:off x="0" y="6477000"/>
            <a:ext cx="6019800"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NCHS </a:t>
            </a:r>
            <a:r>
              <a:rPr lang="en-US" sz="1600" dirty="0">
                <a:solidFill>
                  <a:schemeClr val="tx2"/>
                </a:solidFill>
                <a:latin typeface="Calibri Light" panose="020F0302020204030204" pitchFamily="34" charset="0"/>
              </a:rPr>
              <a:t>Data Brief No. 188, February </a:t>
            </a:r>
            <a:r>
              <a:rPr lang="en-US" sz="1600" dirty="0" smtClean="0">
                <a:solidFill>
                  <a:schemeClr val="tx2"/>
                </a:solidFill>
                <a:latin typeface="Calibri Light" panose="020F0302020204030204" pitchFamily="34" charset="0"/>
              </a:rPr>
              <a:t>2015</a:t>
            </a:r>
            <a:endParaRPr lang="en-US" sz="1600" dirty="0">
              <a:solidFill>
                <a:schemeClr val="tx2"/>
              </a:solidFill>
              <a:latin typeface="Calibri Light" panose="020F0302020204030204" pitchFamily="34" charset="0"/>
            </a:endParaRPr>
          </a:p>
        </p:txBody>
      </p:sp>
      <p:pic>
        <p:nvPicPr>
          <p:cNvPr id="8" name="Picture 3" descr="Bar Graph shown trends in Larc from 1982 through 2013. Each year on the x axis is broken into three age ranges: 15-24, 25-34, 35-44. Most notable the 25-34 age range jumped from 5.3% in 2006-2010 to 11.1% in 2011 - 2013" title="Trends in long-acting reversible contraceptive use, by ag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9523"/>
          <a:stretch/>
        </p:blipFill>
        <p:spPr bwMode="auto">
          <a:xfrm>
            <a:off x="533401" y="167909"/>
            <a:ext cx="8001000" cy="577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810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2C5C997-4DC0-4A7B-85D8-D7ADF9E6800D}" type="slidenum">
              <a:rPr lang="en-US" smtClean="0"/>
              <a:pPr>
                <a:defRPr/>
              </a:pPr>
              <a:t>5</a:t>
            </a:fld>
            <a:endParaRPr lang="en-US"/>
          </a:p>
        </p:txBody>
      </p:sp>
      <p:sp>
        <p:nvSpPr>
          <p:cNvPr id="11" name="TextBox 10"/>
          <p:cNvSpPr txBox="1"/>
          <p:nvPr/>
        </p:nvSpPr>
        <p:spPr>
          <a:xfrm>
            <a:off x="0" y="6534539"/>
            <a:ext cx="1660198" cy="338554"/>
          </a:xfrm>
          <a:prstGeom prst="rect">
            <a:avLst/>
          </a:prstGeom>
          <a:noFill/>
        </p:spPr>
        <p:txBody>
          <a:bodyPr wrap="none" rtlCol="0">
            <a:spAutoFit/>
          </a:bodyPr>
          <a:lstStyle/>
          <a:p>
            <a:r>
              <a:rPr lang="en-US" sz="1600" dirty="0" smtClean="0">
                <a:solidFill>
                  <a:schemeClr val="tx2"/>
                </a:solidFill>
                <a:latin typeface="Calibri Light" panose="020F0302020204030204" pitchFamily="34" charset="0"/>
              </a:rPr>
              <a:t>FPAR 2016 Report</a:t>
            </a:r>
            <a:endParaRPr lang="en-US" sz="1600" dirty="0">
              <a:solidFill>
                <a:schemeClr val="tx2"/>
              </a:solidFill>
              <a:latin typeface="Calibri Light" panose="020F0302020204030204" pitchFamily="34" charset="0"/>
            </a:endParaRPr>
          </a:p>
        </p:txBody>
      </p:sp>
      <p:graphicFrame>
        <p:nvGraphicFramePr>
          <p:cNvPr id="19" name="Content Placeholder 18" descr="Bar chart showing the rates of MME utilization for Title X. It is broken into the 15-19 age group with 76% and the 20-44 age group with 70%. " title="Most Moderately Effective (MME) Methods"/>
          <p:cNvGraphicFramePr>
            <a:graphicFrameLocks noGrp="1"/>
          </p:cNvGraphicFramePr>
          <p:nvPr>
            <p:ph idx="1"/>
            <p:extLst>
              <p:ext uri="{D42A27DB-BD31-4B8C-83A1-F6EECF244321}">
                <p14:modId xmlns:p14="http://schemas.microsoft.com/office/powerpoint/2010/main" val="280478106"/>
              </p:ext>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457200" y="427038"/>
            <a:ext cx="6019800" cy="1630362"/>
          </a:xfrm>
        </p:spPr>
        <p:txBody>
          <a:bodyPr/>
          <a:lstStyle/>
          <a:p>
            <a:r>
              <a:rPr lang="en-US" sz="3600" dirty="0" smtClean="0"/>
              <a:t>In Title X, adolescents have higher utilization of </a:t>
            </a:r>
            <a:r>
              <a:rPr lang="en-US" sz="3600" dirty="0"/>
              <a:t>most and moderately effective (MME</a:t>
            </a:r>
            <a:r>
              <a:rPr lang="en-US" sz="3600" dirty="0" smtClean="0"/>
              <a:t>) methods…</a:t>
            </a:r>
            <a:endParaRPr lang="en-US" sz="3600" dirty="0"/>
          </a:p>
        </p:txBody>
      </p:sp>
    </p:spTree>
    <p:extLst>
      <p:ext uri="{BB962C8B-B14F-4D97-AF65-F5344CB8AC3E}">
        <p14:creationId xmlns:p14="http://schemas.microsoft.com/office/powerpoint/2010/main" val="179497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2C5C997-4DC0-4A7B-85D8-D7ADF9E6800D}" type="slidenum">
              <a:rPr lang="en-US" smtClean="0"/>
              <a:pPr>
                <a:defRPr/>
              </a:pPr>
              <a:t>6</a:t>
            </a:fld>
            <a:endParaRPr lang="en-US"/>
          </a:p>
        </p:txBody>
      </p:sp>
      <p:sp>
        <p:nvSpPr>
          <p:cNvPr id="10" name="TextBox 9"/>
          <p:cNvSpPr txBox="1"/>
          <p:nvPr/>
        </p:nvSpPr>
        <p:spPr>
          <a:xfrm>
            <a:off x="0" y="6534539"/>
            <a:ext cx="1660198" cy="338554"/>
          </a:xfrm>
          <a:prstGeom prst="rect">
            <a:avLst/>
          </a:prstGeom>
          <a:noFill/>
        </p:spPr>
        <p:txBody>
          <a:bodyPr wrap="none" rtlCol="0">
            <a:spAutoFit/>
          </a:bodyPr>
          <a:lstStyle/>
          <a:p>
            <a:r>
              <a:rPr lang="en-US" sz="1600" dirty="0" smtClean="0">
                <a:solidFill>
                  <a:schemeClr val="tx2"/>
                </a:solidFill>
                <a:latin typeface="Calibri Light" panose="020F0302020204030204" pitchFamily="34" charset="0"/>
              </a:rPr>
              <a:t>FPAR 2016 Report</a:t>
            </a:r>
            <a:endParaRPr lang="en-US" sz="1600" dirty="0">
              <a:solidFill>
                <a:schemeClr val="tx2"/>
              </a:solidFill>
              <a:latin typeface="Calibri Light" panose="020F0302020204030204" pitchFamily="34" charset="0"/>
            </a:endParaRPr>
          </a:p>
        </p:txBody>
      </p:sp>
      <p:graphicFrame>
        <p:nvGraphicFramePr>
          <p:cNvPr id="19" name="Content Placeholder 18" descr="LARC utilization for Title X, broken into the 15-19 age group with 14% and the 20-44 age group with 17%. " title="Title X LARC utilization "/>
          <p:cNvGraphicFramePr>
            <a:graphicFrameLocks noGrp="1"/>
          </p:cNvGraphicFramePr>
          <p:nvPr>
            <p:ph idx="1"/>
            <p:extLst>
              <p:ext uri="{D42A27DB-BD31-4B8C-83A1-F6EECF244321}">
                <p14:modId xmlns:p14="http://schemas.microsoft.com/office/powerpoint/2010/main" val="28229674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2667000" y="5410200"/>
            <a:ext cx="1143000"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15-19</a:t>
            </a:r>
            <a:endParaRPr lang="en-US" sz="2800" b="1" dirty="0"/>
          </a:p>
        </p:txBody>
      </p:sp>
      <p:sp>
        <p:nvSpPr>
          <p:cNvPr id="7" name="TextBox 1"/>
          <p:cNvSpPr txBox="1"/>
          <p:nvPr/>
        </p:nvSpPr>
        <p:spPr>
          <a:xfrm>
            <a:off x="5334000" y="5410200"/>
            <a:ext cx="1143000"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smtClean="0"/>
              <a:t>20-44</a:t>
            </a:r>
            <a:endParaRPr lang="en-US" sz="2800" b="1" dirty="0"/>
          </a:p>
        </p:txBody>
      </p:sp>
      <p:sp>
        <p:nvSpPr>
          <p:cNvPr id="4" name="Title 3"/>
          <p:cNvSpPr>
            <a:spLocks noGrp="1"/>
          </p:cNvSpPr>
          <p:nvPr>
            <p:ph type="title"/>
          </p:nvPr>
        </p:nvSpPr>
        <p:spPr>
          <a:xfrm>
            <a:off x="457200" y="274638"/>
            <a:ext cx="6019800" cy="1630362"/>
          </a:xfrm>
        </p:spPr>
        <p:txBody>
          <a:bodyPr/>
          <a:lstStyle/>
          <a:p>
            <a:r>
              <a:rPr lang="en-US" sz="3600" dirty="0" smtClean="0"/>
              <a:t>In Title X, adolescents have lower utilization of LARC methods…</a:t>
            </a:r>
            <a:endParaRPr lang="en-US" sz="3600" dirty="0"/>
          </a:p>
        </p:txBody>
      </p:sp>
    </p:spTree>
    <p:extLst>
      <p:ext uri="{BB962C8B-B14F-4D97-AF65-F5344CB8AC3E}">
        <p14:creationId xmlns:p14="http://schemas.microsoft.com/office/powerpoint/2010/main" val="3485568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C5C997-4DC0-4A7B-85D8-D7ADF9E6800D}" type="slidenum">
              <a:rPr lang="en-US" smtClean="0"/>
              <a:pPr/>
              <a:t>7</a:t>
            </a:fld>
            <a:endParaRPr lang="en-US" dirty="0"/>
          </a:p>
        </p:txBody>
      </p:sp>
      <p:sp>
        <p:nvSpPr>
          <p:cNvPr id="5" name="Rectangle 4"/>
          <p:cNvSpPr/>
          <p:nvPr/>
        </p:nvSpPr>
        <p:spPr>
          <a:xfrm>
            <a:off x="0" y="6273225"/>
            <a:ext cx="7450347"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Adolescents </a:t>
            </a:r>
            <a:r>
              <a:rPr lang="en-US" sz="1600" dirty="0">
                <a:solidFill>
                  <a:schemeClr val="tx2"/>
                </a:solidFill>
                <a:latin typeface="Calibri Light" panose="020F0302020204030204" pitchFamily="34" charset="0"/>
              </a:rPr>
              <a:t>and long-acting reversible </a:t>
            </a:r>
            <a:r>
              <a:rPr lang="en-US" sz="1600" dirty="0" smtClean="0">
                <a:solidFill>
                  <a:schemeClr val="tx2"/>
                </a:solidFill>
                <a:latin typeface="Calibri Light" panose="020F0302020204030204" pitchFamily="34" charset="0"/>
              </a:rPr>
              <a:t>contraception. ACOG 2012</a:t>
            </a:r>
          </a:p>
          <a:p>
            <a:r>
              <a:rPr lang="en-US" sz="1600" dirty="0" err="1" smtClean="0">
                <a:solidFill>
                  <a:schemeClr val="tx2"/>
                </a:solidFill>
                <a:latin typeface="Calibri Light" panose="020F0302020204030204" pitchFamily="34" charset="0"/>
              </a:rPr>
              <a:t>Guttmacher</a:t>
            </a:r>
            <a:r>
              <a:rPr lang="en-US" sz="1600" dirty="0" smtClean="0">
                <a:solidFill>
                  <a:schemeClr val="tx2"/>
                </a:solidFill>
                <a:latin typeface="Calibri Light" panose="020F0302020204030204" pitchFamily="34" charset="0"/>
              </a:rPr>
              <a:t> 2013  </a:t>
            </a:r>
            <a:endParaRPr lang="en-US" sz="1600" dirty="0">
              <a:solidFill>
                <a:schemeClr val="tx2"/>
              </a:solidFill>
              <a:latin typeface="Calibri Light" panose="020F0302020204030204" pitchFamily="34" charset="0"/>
            </a:endParaRPr>
          </a:p>
        </p:txBody>
      </p:sp>
      <p:sp>
        <p:nvSpPr>
          <p:cNvPr id="10" name="Text Placeholder 3"/>
          <p:cNvSpPr>
            <a:spLocks noGrp="1"/>
          </p:cNvSpPr>
          <p:nvPr>
            <p:ph idx="1"/>
          </p:nvPr>
        </p:nvSpPr>
        <p:spPr/>
        <p:txBody>
          <a:bodyPr/>
          <a:lstStyle/>
          <a:p>
            <a:r>
              <a:rPr lang="en-US" sz="2600" dirty="0" smtClean="0"/>
              <a:t>2012 American College of Obstetricians and Gynecologists (ACOG) Committee Opinion: LARC are </a:t>
            </a:r>
            <a:r>
              <a:rPr lang="en-US" sz="2600" b="1" dirty="0" smtClean="0"/>
              <a:t>safe and appropriate</a:t>
            </a:r>
            <a:r>
              <a:rPr lang="en-US" sz="2600" dirty="0" smtClean="0"/>
              <a:t> for most women and adolescents</a:t>
            </a:r>
          </a:p>
          <a:p>
            <a:endParaRPr lang="en-US" sz="2600" dirty="0" smtClean="0"/>
          </a:p>
          <a:p>
            <a:r>
              <a:rPr lang="en-US" sz="2600" b="1" dirty="0" smtClean="0"/>
              <a:t>Missed opportunities: </a:t>
            </a:r>
            <a:r>
              <a:rPr lang="en-US" sz="2600" dirty="0" smtClean="0"/>
              <a:t>According to a Guttmacher national survey of publicly-funded clinics in 2013:</a:t>
            </a:r>
          </a:p>
          <a:p>
            <a:pPr lvl="1"/>
            <a:r>
              <a:rPr lang="en-US" sz="2400" dirty="0" smtClean="0">
                <a:solidFill>
                  <a:schemeClr val="accent6"/>
                </a:solidFill>
              </a:rPr>
              <a:t>43</a:t>
            </a:r>
            <a:r>
              <a:rPr lang="en-US" sz="2400" dirty="0">
                <a:solidFill>
                  <a:schemeClr val="accent6"/>
                </a:solidFill>
              </a:rPr>
              <a:t>% of providers discussed IUDs with teens; 58% with young adults</a:t>
            </a:r>
          </a:p>
          <a:p>
            <a:pPr lvl="1"/>
            <a:r>
              <a:rPr lang="en-US" sz="2400" dirty="0">
                <a:solidFill>
                  <a:schemeClr val="accent6"/>
                </a:solidFill>
              </a:rPr>
              <a:t>41% of providers discussed implants with teens; 46% with young adults</a:t>
            </a:r>
          </a:p>
        </p:txBody>
      </p:sp>
      <p:sp>
        <p:nvSpPr>
          <p:cNvPr id="9" name="Title 8"/>
          <p:cNvSpPr>
            <a:spLocks noGrp="1"/>
          </p:cNvSpPr>
          <p:nvPr>
            <p:ph type="title"/>
          </p:nvPr>
        </p:nvSpPr>
        <p:spPr>
          <a:xfrm>
            <a:off x="457200" y="274638"/>
            <a:ext cx="6705600" cy="1143000"/>
          </a:xfrm>
        </p:spPr>
        <p:txBody>
          <a:bodyPr/>
          <a:lstStyle/>
          <a:p>
            <a:r>
              <a:rPr lang="en-US" sz="3200" dirty="0" smtClean="0"/>
              <a:t>Missed Opportunities to </a:t>
            </a:r>
            <a:br>
              <a:rPr lang="en-US" sz="3200" dirty="0" smtClean="0"/>
            </a:br>
            <a:r>
              <a:rPr lang="en-US" sz="3200" dirty="0" smtClean="0"/>
              <a:t>Discuss Methods with Adolescents</a:t>
            </a:r>
            <a:endParaRPr lang="en-US" sz="3200" dirty="0"/>
          </a:p>
        </p:txBody>
      </p:sp>
    </p:spTree>
    <p:extLst>
      <p:ext uri="{BB962C8B-B14F-4D97-AF65-F5344CB8AC3E}">
        <p14:creationId xmlns:p14="http://schemas.microsoft.com/office/powerpoint/2010/main" val="2364280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8</a:t>
            </a:fld>
            <a:endParaRPr lang="en-US"/>
          </a:p>
        </p:txBody>
      </p:sp>
      <p:sp>
        <p:nvSpPr>
          <p:cNvPr id="3" name="Content Placeholder 2"/>
          <p:cNvSpPr>
            <a:spLocks noGrp="1"/>
          </p:cNvSpPr>
          <p:nvPr>
            <p:ph idx="1"/>
          </p:nvPr>
        </p:nvSpPr>
        <p:spPr/>
        <p:txBody>
          <a:bodyPr/>
          <a:lstStyle/>
          <a:p>
            <a:r>
              <a:rPr lang="en-US" dirty="0" smtClean="0"/>
              <a:t>What are some common concerns you hear among clinicians when it comes to offering or providing LARC to sexually active adolescents?</a:t>
            </a:r>
            <a:endParaRPr lang="en-US" dirty="0"/>
          </a:p>
        </p:txBody>
      </p:sp>
      <p:sp>
        <p:nvSpPr>
          <p:cNvPr id="2" name="Title 1"/>
          <p:cNvSpPr>
            <a:spLocks noGrp="1"/>
          </p:cNvSpPr>
          <p:nvPr>
            <p:ph type="title"/>
          </p:nvPr>
        </p:nvSpPr>
        <p:spPr/>
        <p:txBody>
          <a:bodyPr/>
          <a:lstStyle/>
          <a:p>
            <a:r>
              <a:rPr lang="en-US" dirty="0" smtClean="0"/>
              <a:t>Concerns about Adolescents and LARC</a:t>
            </a:r>
            <a:endParaRPr lang="en-US" dirty="0"/>
          </a:p>
        </p:txBody>
      </p:sp>
    </p:spTree>
    <p:extLst>
      <p:ext uri="{BB962C8B-B14F-4D97-AF65-F5344CB8AC3E}">
        <p14:creationId xmlns:p14="http://schemas.microsoft.com/office/powerpoint/2010/main" val="331973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9</a:t>
            </a:fld>
            <a:endParaRPr lang="en-US"/>
          </a:p>
        </p:txBody>
      </p:sp>
      <p:sp>
        <p:nvSpPr>
          <p:cNvPr id="3" name="Content Placeholder 2"/>
          <p:cNvSpPr>
            <a:spLocks noGrp="1"/>
          </p:cNvSpPr>
          <p:nvPr>
            <p:ph idx="1"/>
          </p:nvPr>
        </p:nvSpPr>
        <p:spPr/>
        <p:txBody>
          <a:bodyPr/>
          <a:lstStyle/>
          <a:p>
            <a:r>
              <a:rPr lang="en-US" sz="2800" dirty="0"/>
              <a:t>Are LARC methods safe for adolescents</a:t>
            </a:r>
            <a:r>
              <a:rPr lang="en-US" sz="2800" dirty="0" smtClean="0"/>
              <a:t>?</a:t>
            </a:r>
          </a:p>
          <a:p>
            <a:r>
              <a:rPr lang="en-US" sz="2800" dirty="0" smtClean="0"/>
              <a:t>What about the risk for pelvic inflammatory disease?</a:t>
            </a:r>
            <a:endParaRPr lang="en-US" sz="2800" dirty="0"/>
          </a:p>
          <a:p>
            <a:r>
              <a:rPr lang="en-US" sz="2800" dirty="0" smtClean="0"/>
              <a:t>Are </a:t>
            </a:r>
            <a:r>
              <a:rPr lang="en-US" sz="2800" dirty="0"/>
              <a:t>adolescents interested in LARC?</a:t>
            </a:r>
          </a:p>
          <a:p>
            <a:r>
              <a:rPr lang="en-US" sz="2800" dirty="0"/>
              <a:t>Is insertion more challenging with LARC</a:t>
            </a:r>
            <a:r>
              <a:rPr lang="en-US" sz="2800" dirty="0" smtClean="0"/>
              <a:t>?</a:t>
            </a:r>
            <a:endParaRPr lang="en-US" sz="2800" dirty="0"/>
          </a:p>
          <a:p>
            <a:r>
              <a:rPr lang="en-US" sz="2800" dirty="0"/>
              <a:t>Are expulsions more common among adolescents</a:t>
            </a:r>
            <a:r>
              <a:rPr lang="en-US" sz="2800" dirty="0" smtClean="0"/>
              <a:t>?</a:t>
            </a:r>
          </a:p>
          <a:p>
            <a:r>
              <a:rPr lang="en-US" sz="2800" dirty="0" smtClean="0"/>
              <a:t>Do I need to wait for STD screening results before initiating LARC?</a:t>
            </a:r>
            <a:endParaRPr lang="en-US" sz="2800" dirty="0"/>
          </a:p>
          <a:p>
            <a:r>
              <a:rPr lang="en-US" sz="2800" dirty="0"/>
              <a:t>Do adolescents have high discontinuation rates?</a:t>
            </a:r>
          </a:p>
          <a:p>
            <a:r>
              <a:rPr lang="en-US" sz="2800" dirty="0"/>
              <a:t>Are adolescents satisfied with LARC methods</a:t>
            </a:r>
            <a:r>
              <a:rPr lang="en-US" sz="2800" dirty="0" smtClean="0"/>
              <a:t>?</a:t>
            </a:r>
            <a:endParaRPr lang="en-US" sz="2800" dirty="0"/>
          </a:p>
        </p:txBody>
      </p:sp>
      <p:sp>
        <p:nvSpPr>
          <p:cNvPr id="2" name="Title 1"/>
          <p:cNvSpPr>
            <a:spLocks noGrp="1"/>
          </p:cNvSpPr>
          <p:nvPr>
            <p:ph type="title"/>
          </p:nvPr>
        </p:nvSpPr>
        <p:spPr>
          <a:xfrm>
            <a:off x="457200" y="274638"/>
            <a:ext cx="5029200" cy="1143000"/>
          </a:xfrm>
        </p:spPr>
        <p:txBody>
          <a:bodyPr/>
          <a:lstStyle/>
          <a:p>
            <a:r>
              <a:rPr lang="en-US" dirty="0" smtClean="0"/>
              <a:t>Common Concerns/ </a:t>
            </a:r>
            <a:br>
              <a:rPr lang="en-US" dirty="0" smtClean="0"/>
            </a:br>
            <a:r>
              <a:rPr lang="en-US" dirty="0" smtClean="0"/>
              <a:t>Questions</a:t>
            </a:r>
            <a:endParaRPr lang="en-US" dirty="0"/>
          </a:p>
        </p:txBody>
      </p:sp>
    </p:spTree>
    <p:extLst>
      <p:ext uri="{BB962C8B-B14F-4D97-AF65-F5344CB8AC3E}">
        <p14:creationId xmlns:p14="http://schemas.microsoft.com/office/powerpoint/2010/main" val="751643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4833</Words>
  <Application>Microsoft Office PowerPoint</Application>
  <PresentationFormat>On-screen Show (4:3)</PresentationFormat>
  <Paragraphs>444</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Gotham Bold</vt:lpstr>
      <vt:lpstr>Gotham Book</vt:lpstr>
      <vt:lpstr>Wingdings</vt:lpstr>
      <vt:lpstr>Office Theme</vt:lpstr>
      <vt:lpstr>1_Office Theme</vt:lpstr>
      <vt:lpstr>Address Common Concerns for Providing Long-Acting Reversible Contraception (LARC) to Adolescents</vt:lpstr>
      <vt:lpstr>Meeting Objectives</vt:lpstr>
      <vt:lpstr>Rationale for Addressing Concerns</vt:lpstr>
      <vt:lpstr>PowerPoint Presentation</vt:lpstr>
      <vt:lpstr>In Title X, adolescents have higher utilization of most and moderately effective (MME) methods…</vt:lpstr>
      <vt:lpstr>In Title X, adolescents have lower utilization of LARC methods…</vt:lpstr>
      <vt:lpstr>Missed Opportunities to  Discuss Methods with Adolescents</vt:lpstr>
      <vt:lpstr>Concerns about Adolescents and LARC</vt:lpstr>
      <vt:lpstr>Common Concerns/  Questions</vt:lpstr>
      <vt:lpstr>Safety: ACOG 2012 Committee Opinion</vt:lpstr>
      <vt:lpstr>Safety: CDC 2016 Medical Eligibility Criteria</vt:lpstr>
      <vt:lpstr>Safety: American Academy of Pediatrics 2014 Policy Statement</vt:lpstr>
      <vt:lpstr>Historical Concern for PID: Dalkon Shield</vt:lpstr>
      <vt:lpstr>LARC Methods are Safe for Adolescents</vt:lpstr>
      <vt:lpstr>Adolescents are Interested in LARC</vt:lpstr>
      <vt:lpstr>Contraceptive Implant is Popular Among Adolescents</vt:lpstr>
      <vt:lpstr>Insertion is Not More  Challenging with Adolescents</vt:lpstr>
      <vt:lpstr>Expulsions are Uncommon in Adolescents</vt:lpstr>
      <vt:lpstr>Do Not Need to Wait for STI Screening Results Before Initiating LARC</vt:lpstr>
      <vt:lpstr>Continuation Rates of LARC are High</vt:lpstr>
      <vt:lpstr>Continuation Rates of LARC are High (cont.)</vt:lpstr>
      <vt:lpstr>Adolescents Have High LARC Continuation Rates </vt:lpstr>
      <vt:lpstr>Reasons for Discontinuation – May surprise you!</vt:lpstr>
      <vt:lpstr>Reasons for Dis/Continuation</vt:lpstr>
      <vt:lpstr>LARC Users are Highly Satisfied with Their Methods</vt:lpstr>
      <vt:lpstr>Adolescents are Highly Satisfied with LARC Methods</vt:lpstr>
      <vt:lpstr>Summary: How to Address Common Concerns/Questions</vt:lpstr>
      <vt:lpstr>Reflections</vt:lpstr>
      <vt:lpstr>Thank you!</vt:lpstr>
    </vt:vector>
  </TitlesOfParts>
  <Company>FPNTC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Addressing Common Concerns for Providing LARC to Adolescents</dc:title>
  <dc:creator>FPNTC;OPA</dc:creator>
  <cp:lastModifiedBy>Katie DeAngelis</cp:lastModifiedBy>
  <cp:revision>45</cp:revision>
  <dcterms:created xsi:type="dcterms:W3CDTF">2016-11-10T17:10:50Z</dcterms:created>
  <dcterms:modified xsi:type="dcterms:W3CDTF">2019-04-19T13:53:26Z</dcterms:modified>
</cp:coreProperties>
</file>