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63"/>
  </p:notesMasterIdLst>
  <p:sldIdLst>
    <p:sldId id="258" r:id="rId3"/>
    <p:sldId id="259" r:id="rId4"/>
    <p:sldId id="260" r:id="rId5"/>
    <p:sldId id="261" r:id="rId6"/>
    <p:sldId id="262" r:id="rId7"/>
    <p:sldId id="263" r:id="rId8"/>
    <p:sldId id="264" r:id="rId9"/>
    <p:sldId id="265" r:id="rId10"/>
    <p:sldId id="317" r:id="rId11"/>
    <p:sldId id="267" r:id="rId12"/>
    <p:sldId id="268" r:id="rId13"/>
    <p:sldId id="269" r:id="rId14"/>
    <p:sldId id="270" r:id="rId15"/>
    <p:sldId id="271" r:id="rId16"/>
    <p:sldId id="272" r:id="rId17"/>
    <p:sldId id="273" r:id="rId18"/>
    <p:sldId id="274" r:id="rId19"/>
    <p:sldId id="275" r:id="rId20"/>
    <p:sldId id="276" r:id="rId21"/>
    <p:sldId id="277" r:id="rId22"/>
    <p:sldId id="321" r:id="rId23"/>
    <p:sldId id="279" r:id="rId24"/>
    <p:sldId id="280" r:id="rId25"/>
    <p:sldId id="319" r:id="rId26"/>
    <p:sldId id="318"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20" r:id="rId53"/>
    <p:sldId id="308" r:id="rId54"/>
    <p:sldId id="309" r:id="rId55"/>
    <p:sldId id="310" r:id="rId56"/>
    <p:sldId id="311" r:id="rId57"/>
    <p:sldId id="312" r:id="rId58"/>
    <p:sldId id="313" r:id="rId59"/>
    <p:sldId id="314" r:id="rId60"/>
    <p:sldId id="315" r:id="rId61"/>
    <p:sldId id="316" r:id="rId62"/>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Saul" initials="KS" lastIdx="145" clrIdx="0"/>
  <p:cmAuthor id="2" name="JSI" initials="" lastIdx="25" clrIdx="1"/>
  <p:cmAuthor id="3" name="Shannon Rauh" initials="" lastIdx="1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29258" autoAdjust="0"/>
    <p:restoredTop sz="86395" autoAdjust="0"/>
  </p:normalViewPr>
  <p:slideViewPr>
    <p:cSldViewPr>
      <p:cViewPr varScale="1">
        <p:scale>
          <a:sx n="97" d="100"/>
          <a:sy n="97" d="100"/>
        </p:scale>
        <p:origin x="78" y="1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1964"/>
    </p:cViewPr>
  </p:sorterViewPr>
  <p:notesViewPr>
    <p:cSldViewPr>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eaLnBrk="1" hangingPunct="1">
              <a:defRPr sz="1200"/>
            </a:lvl1pPr>
          </a:lstStyle>
          <a:p>
            <a:pPr>
              <a:defRPr/>
            </a:pPr>
            <a:fld id="{BC0A4344-DB1F-4665-8D06-FCD64650F4B9}" type="datetimeFigureOut">
              <a:rPr lang="en-US"/>
              <a:pPr>
                <a:defRPr/>
              </a:pPr>
              <a:t>7/10/2019</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pPr lvl="0"/>
            <a:endParaRPr lang="en-US" noProof="0" smtClean="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eaLnBrk="1" hangingPunct="1">
              <a:defRPr sz="1200"/>
            </a:lvl1pPr>
          </a:lstStyle>
          <a:p>
            <a:pPr>
              <a:defRPr/>
            </a:pPr>
            <a:fld id="{9A68B468-2C02-474F-ADC5-231BA8DA8AD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integration.samhsa.gov/clinical-practice/trauma"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vimeo.com/335211508"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B563FE-08E9-4CAD-9B47-7B107B6AE1F5}"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Concepts related to confidentiality and child abuse reporting can be confusing for young people. Addressing these issues at the start of a visit can help to build the trust needed to provide good care and facilitate the reporting process, if needed. </a:t>
            </a:r>
          </a:p>
          <a:p>
            <a:pPr marL="174913" indent="-174913" eaLnBrk="1" fontAlgn="auto" hangingPunct="1">
              <a:spcBef>
                <a:spcPts val="0"/>
              </a:spcBef>
              <a:spcAft>
                <a:spcPts val="0"/>
              </a:spcAft>
              <a:buFont typeface="Arial" panose="020B0604020202020204" pitchFamily="34" charset="0"/>
              <a:buChar char="•"/>
              <a:defRPr/>
            </a:pPr>
            <a:r>
              <a:rPr lang="en-US" dirty="0" smtClean="0">
                <a:ea typeface="ＭＳ Ｐゴシック" charset="-128"/>
              </a:rPr>
              <a:t>Example </a:t>
            </a:r>
            <a:r>
              <a:rPr lang="en-US" dirty="0">
                <a:ea typeface="ＭＳ Ｐゴシック" charset="-128"/>
              </a:rPr>
              <a:t>of how to explain confidentiality and reporting requirements:</a:t>
            </a:r>
          </a:p>
          <a:p>
            <a:pPr marL="641349" lvl="1" indent="-174913" eaLnBrk="1" fontAlgn="auto" hangingPunct="1">
              <a:spcBef>
                <a:spcPts val="0"/>
              </a:spcBef>
              <a:spcAft>
                <a:spcPts val="0"/>
              </a:spcAft>
              <a:buFont typeface="Arial" panose="020B0604020202020204" pitchFamily="34" charset="0"/>
              <a:buChar char="•"/>
              <a:defRPr/>
            </a:pPr>
            <a:r>
              <a:rPr lang="en-US" i="1" dirty="0" smtClean="0">
                <a:ea typeface="ＭＳ Ｐゴシック" charset="-128"/>
              </a:rPr>
              <a:t>"Before we begin, I want to let you know that whatever you share with me is confidential, meaning between you and me, and select staff here on a need-to-know basis. The only exception is if I find out you’ve been hurting yourself, someone else, or you’ve been harmed, in which case I will need to reach out to get help. Do you have any questions about that?“</a:t>
            </a:r>
          </a:p>
          <a:p>
            <a:pPr marL="466436" lvl="1" indent="0" eaLnBrk="1" fontAlgn="auto" hangingPunct="1">
              <a:spcBef>
                <a:spcPts val="0"/>
              </a:spcBef>
              <a:spcAft>
                <a:spcPts val="0"/>
              </a:spcAft>
              <a:buFont typeface="Arial" panose="020B0604020202020204" pitchFamily="34" charset="0"/>
              <a:buNone/>
              <a:defRPr/>
            </a:pPr>
            <a:endParaRPr lang="en-US" b="1" u="sng" dirty="0">
              <a:ea typeface="ＭＳ Ｐゴシック" charset="-128"/>
            </a:endParaRPr>
          </a:p>
          <a:p>
            <a:pPr eaLnBrk="1" fontAlgn="auto" hangingPunct="1">
              <a:spcBef>
                <a:spcPts val="0"/>
              </a:spcBef>
              <a:spcAft>
                <a:spcPts val="0"/>
              </a:spcAft>
              <a:defRPr/>
            </a:pPr>
            <a:r>
              <a:rPr lang="en-US" b="1" u="sng" dirty="0">
                <a:ea typeface="ＭＳ Ｐゴシック" charset="-128"/>
              </a:rPr>
              <a:t>Discuss</a:t>
            </a:r>
          </a:p>
          <a:p>
            <a:pPr marL="174913" indent="-174913" eaLnBrk="1" fontAlgn="auto" hangingPunct="1">
              <a:spcBef>
                <a:spcPts val="0"/>
              </a:spcBef>
              <a:spcAft>
                <a:spcPts val="0"/>
              </a:spcAft>
              <a:buFont typeface="Arial" panose="020B0604020202020204" pitchFamily="34" charset="0"/>
              <a:buChar char="•"/>
              <a:defRPr/>
            </a:pPr>
            <a:r>
              <a:rPr lang="en-US" dirty="0">
                <a:ea typeface="ＭＳ Ｐゴシック" charset="-128"/>
              </a:rPr>
              <a:t>There may be other ways to give this message about confidentiality and when it may need to be </a:t>
            </a:r>
            <a:r>
              <a:rPr lang="en-US" dirty="0" smtClean="0">
                <a:ea typeface="ＭＳ Ｐゴシック" charset="-128"/>
              </a:rPr>
              <a:t>breached. Would </a:t>
            </a:r>
            <a:r>
              <a:rPr lang="en-US" dirty="0">
                <a:ea typeface="ＭＳ Ｐゴシック" charset="-128"/>
              </a:rPr>
              <a:t>anyone like to share how they explain this to clients?</a:t>
            </a:r>
          </a:p>
          <a:p>
            <a:pPr marL="174913" indent="-174913" eaLnBrk="1" fontAlgn="auto" hangingPunct="1">
              <a:spcBef>
                <a:spcPts val="0"/>
              </a:spcBef>
              <a:spcAft>
                <a:spcPts val="0"/>
              </a:spcAft>
              <a:buFont typeface="Arial" panose="020B0604020202020204" pitchFamily="34" charset="0"/>
              <a:buChar char="•"/>
              <a:defRPr/>
            </a:pPr>
            <a:r>
              <a:rPr lang="en-US" dirty="0">
                <a:ea typeface="ＭＳ Ｐゴシック" charset="-128"/>
              </a:rPr>
              <a:t>How do </a:t>
            </a:r>
            <a:r>
              <a:rPr lang="en-US" dirty="0" smtClean="0">
                <a:ea typeface="ＭＳ Ｐゴシック" charset="-128"/>
              </a:rPr>
              <a:t>clients </a:t>
            </a:r>
            <a:r>
              <a:rPr lang="en-US" dirty="0">
                <a:ea typeface="ＭＳ Ｐゴシック" charset="-128"/>
              </a:rPr>
              <a:t>typically respond? </a:t>
            </a:r>
          </a:p>
          <a:p>
            <a:pPr marL="174913" indent="-174913" eaLnBrk="1" fontAlgn="auto" hangingPunct="1">
              <a:spcBef>
                <a:spcPts val="0"/>
              </a:spcBef>
              <a:spcAft>
                <a:spcPts val="0"/>
              </a:spcAft>
              <a:buFont typeface="Arial" panose="020B0604020202020204" pitchFamily="34" charset="0"/>
              <a:buChar char="•"/>
              <a:defRPr/>
            </a:pPr>
            <a:r>
              <a:rPr lang="en-US" dirty="0">
                <a:ea typeface="ＭＳ Ｐゴシック" charset="-128"/>
              </a:rPr>
              <a:t>What challenges have you experienced when explaining this to clients? </a:t>
            </a:r>
            <a:r>
              <a:rPr lang="en-US" dirty="0" smtClean="0">
                <a:ea typeface="ＭＳ Ｐゴシック" charset="-128"/>
              </a:rPr>
              <a:t>(If needed, see </a:t>
            </a:r>
            <a:r>
              <a:rPr lang="en-US" dirty="0">
                <a:ea typeface="ＭＳ Ｐゴシック" charset="-128"/>
              </a:rPr>
              <a:t>if </a:t>
            </a:r>
            <a:r>
              <a:rPr lang="en-US" dirty="0" smtClean="0">
                <a:ea typeface="ＭＳ Ｐゴシック" charset="-128"/>
              </a:rPr>
              <a:t>others can help brainstorm ways to address these challenges.)</a:t>
            </a:r>
          </a:p>
          <a:p>
            <a:pPr eaLnBrk="1" fontAlgn="auto" hangingPunct="1">
              <a:spcBef>
                <a:spcPts val="0"/>
              </a:spcBef>
              <a:spcAft>
                <a:spcPts val="0"/>
              </a:spcAft>
              <a:defRPr/>
            </a:pPr>
            <a:endParaRPr lang="en-US" dirty="0">
              <a:ea typeface="ＭＳ Ｐゴシック" charset="-128"/>
            </a:endParaRPr>
          </a:p>
          <a:p>
            <a:pPr eaLnBrk="1" fontAlgn="auto" hangingPunct="1">
              <a:spcBef>
                <a:spcPts val="0"/>
              </a:spcBef>
              <a:spcAft>
                <a:spcPts val="0"/>
              </a:spcAft>
              <a:defRPr/>
            </a:pPr>
            <a:r>
              <a:rPr lang="en-US" b="1" u="sng" dirty="0">
                <a:ea typeface="ＭＳ Ｐゴシック" charset="-128"/>
              </a:rPr>
              <a:t>Facilitator Notes</a:t>
            </a:r>
          </a:p>
          <a:p>
            <a:pPr marL="174913" indent="-174913" eaLnBrk="1" fontAlgn="auto" hangingPunct="1">
              <a:spcBef>
                <a:spcPts val="0"/>
              </a:spcBef>
              <a:spcAft>
                <a:spcPts val="0"/>
              </a:spcAft>
              <a:buFont typeface="Arial" panose="020B0604020202020204" pitchFamily="34" charset="0"/>
              <a:buChar char="•"/>
              <a:defRPr/>
            </a:pPr>
            <a:r>
              <a:rPr lang="en-US" dirty="0">
                <a:ea typeface="ＭＳ Ｐゴシック" charset="-128"/>
              </a:rPr>
              <a:t>Providers often express concern that if they raise the issue of confidentiality exceptions, youth may not disclose information about abuse.</a:t>
            </a:r>
          </a:p>
          <a:p>
            <a:pPr marL="174913" indent="-174913" eaLnBrk="1" fontAlgn="auto" hangingPunct="1">
              <a:spcBef>
                <a:spcPts val="0"/>
              </a:spcBef>
              <a:spcAft>
                <a:spcPts val="0"/>
              </a:spcAft>
              <a:buFont typeface="Arial" panose="020B0604020202020204" pitchFamily="34" charset="0"/>
              <a:buChar char="•"/>
              <a:defRPr/>
            </a:pPr>
            <a:r>
              <a:rPr lang="en-US" dirty="0">
                <a:ea typeface="ＭＳ Ｐゴシック" charset="-128"/>
              </a:rPr>
              <a:t>Research shows that assurances of confidentiality lead to both an increase in disclosure of sensitive information and an increase in willingness to disclose information in future </a:t>
            </a:r>
            <a:r>
              <a:rPr lang="en-US" dirty="0" smtClean="0">
                <a:ea typeface="ＭＳ Ｐゴシック" charset="-128"/>
              </a:rPr>
              <a:t>health care </a:t>
            </a:r>
            <a:r>
              <a:rPr lang="en-US" dirty="0">
                <a:ea typeface="ＭＳ Ｐゴシック" charset="-128"/>
              </a:rPr>
              <a:t>visits.  </a:t>
            </a:r>
          </a:p>
          <a:p>
            <a:pPr marL="174913" indent="-174913" eaLnBrk="1" fontAlgn="auto" hangingPunct="1">
              <a:spcBef>
                <a:spcPts val="0"/>
              </a:spcBef>
              <a:spcAft>
                <a:spcPts val="0"/>
              </a:spcAft>
              <a:buFont typeface="Arial" panose="020B0604020202020204" pitchFamily="34" charset="0"/>
              <a:buChar char="•"/>
              <a:defRPr/>
            </a:pPr>
            <a:r>
              <a:rPr lang="en-US" dirty="0">
                <a:ea typeface="ＭＳ Ｐゴシック" charset="-128"/>
              </a:rPr>
              <a:t>On the other hand, making false assurances about confidentiality and then telling</a:t>
            </a:r>
            <a:r>
              <a:rPr lang="en-US" b="1" dirty="0">
                <a:ea typeface="ＭＳ Ｐゴシック" charset="-128"/>
              </a:rPr>
              <a:t> </a:t>
            </a:r>
            <a:r>
              <a:rPr lang="en-US" dirty="0">
                <a:ea typeface="ＭＳ Ｐゴシック" charset="-128"/>
              </a:rPr>
              <a:t>a young person that what they have told a provider has to be shared with someone else results in a sense of disempowerment, with youth feeling that they have been tricked or lied to. This impairs the young person's trust not only with the individual provider that they are working with, but </a:t>
            </a:r>
            <a:r>
              <a:rPr lang="en-US" dirty="0" smtClean="0">
                <a:ea typeface="ＭＳ Ｐゴシック" charset="-128"/>
              </a:rPr>
              <a:t>with </a:t>
            </a:r>
            <a:r>
              <a:rPr lang="en-US" dirty="0">
                <a:ea typeface="ＭＳ Ｐゴシック" charset="-128"/>
              </a:rPr>
              <a:t>health care providers and systems in general. </a:t>
            </a:r>
          </a:p>
          <a:p>
            <a:pPr eaLnBrk="1" fontAlgn="auto" hangingPunct="1">
              <a:spcBef>
                <a:spcPts val="0"/>
              </a:spcBef>
              <a:spcAft>
                <a:spcPts val="0"/>
              </a:spcAft>
              <a:defRPr/>
            </a:pPr>
            <a:endParaRPr lang="en-US" dirty="0">
              <a:ea typeface="ＭＳ Ｐゴシック" charset="-128"/>
            </a:endParaRPr>
          </a:p>
          <a:p>
            <a:pPr eaLnBrk="1" fontAlgn="auto" hangingPunct="1">
              <a:spcBef>
                <a:spcPts val="0"/>
              </a:spcBef>
              <a:spcAft>
                <a:spcPts val="0"/>
              </a:spcAft>
              <a:defRPr/>
            </a:pPr>
            <a:r>
              <a:rPr lang="en-US" b="1" u="sng" dirty="0" smtClean="0">
                <a:ea typeface="ＭＳ Ｐゴシック" charset="-128"/>
              </a:rPr>
              <a:t>References </a:t>
            </a:r>
            <a:endParaRPr lang="en-US" b="1" u="sng" dirty="0">
              <a:ea typeface="ＭＳ Ｐゴシック" charset="-128"/>
            </a:endParaRPr>
          </a:p>
          <a:p>
            <a:pPr marL="174913" indent="-174913" eaLnBrk="1" fontAlgn="auto" hangingPunct="1">
              <a:spcBef>
                <a:spcPts val="0"/>
              </a:spcBef>
              <a:spcAft>
                <a:spcPts val="0"/>
              </a:spcAft>
              <a:buFont typeface="Arial" panose="020B0604020202020204" pitchFamily="34" charset="0"/>
              <a:buChar char="•"/>
              <a:defRPr/>
            </a:pPr>
            <a:r>
              <a:rPr lang="en-US" dirty="0"/>
              <a:t>English, A., &amp; Ford, C. A. (2018). Adolescent health, confidentiality in healthcare, and communication with parents. The Journal of Pediatrics, 199, </a:t>
            </a:r>
            <a:r>
              <a:rPr lang="en-US" dirty="0" smtClean="0"/>
              <a:t>11–13</a:t>
            </a:r>
            <a:r>
              <a:rPr lang="en-US" dirty="0"/>
              <a:t>. </a:t>
            </a:r>
          </a:p>
          <a:p>
            <a:pPr marL="174913" indent="-174913" eaLnBrk="1" fontAlgn="auto" hangingPunct="1">
              <a:spcBef>
                <a:spcPts val="0"/>
              </a:spcBef>
              <a:spcAft>
                <a:spcPts val="0"/>
              </a:spcAft>
              <a:buFont typeface="Arial" panose="020B0604020202020204" pitchFamily="34" charset="0"/>
              <a:buChar char="•"/>
              <a:defRPr/>
            </a:pPr>
            <a:r>
              <a:rPr lang="en-US" dirty="0"/>
              <a:t>Ford, C., English, A., </a:t>
            </a:r>
            <a:r>
              <a:rPr lang="en-US" dirty="0" err="1"/>
              <a:t>Sigman</a:t>
            </a:r>
            <a:r>
              <a:rPr lang="en-US" dirty="0"/>
              <a:t>, G. (2004). Confidential Health Care for Adolescents: position paper for the society for adolescent medicine. Journal of adolescent health, 35(2), 160-167. English, A., &amp; Ford, C. A. (2018). Adolescent health, confidentiality in healthcare, and communication with parents. The Journal of Pediatrics, 199, </a:t>
            </a:r>
            <a:r>
              <a:rPr lang="en-US" dirty="0" smtClean="0"/>
              <a:t>11–13</a:t>
            </a:r>
            <a:r>
              <a:rPr lang="en-US" dirty="0"/>
              <a:t>.   </a:t>
            </a:r>
          </a:p>
          <a:p>
            <a:pPr marL="174913" indent="-174913" eaLnBrk="1" fontAlgn="auto" hangingPunct="1">
              <a:spcBef>
                <a:spcPts val="0"/>
              </a:spcBef>
              <a:spcAft>
                <a:spcPts val="0"/>
              </a:spcAft>
              <a:buFont typeface="Arial" panose="020B0604020202020204" pitchFamily="34" charset="0"/>
              <a:buChar char="•"/>
              <a:defRPr/>
            </a:pPr>
            <a:r>
              <a:rPr lang="en-US" dirty="0"/>
              <a:t>Ford, C, Millstein, S, Halpern-</a:t>
            </a:r>
            <a:r>
              <a:rPr lang="en-US" dirty="0" err="1"/>
              <a:t>Felsher</a:t>
            </a:r>
            <a:r>
              <a:rPr lang="en-US" dirty="0"/>
              <a:t>, B, Irwin, C. Influence of physician confidentiality assurances on adolescents' willingness to disclose information and seek future health care. JAMA, 278 (1997), pp. </a:t>
            </a:r>
            <a:r>
              <a:rPr lang="en-US" dirty="0" smtClean="0"/>
              <a:t>1029–1034</a:t>
            </a:r>
            <a:r>
              <a:rPr lang="en-US" dirty="0"/>
              <a:t>.</a:t>
            </a:r>
          </a:p>
          <a:p>
            <a:pPr eaLnBrk="1" fontAlgn="auto" hangingPunct="1">
              <a:spcBef>
                <a:spcPts val="0"/>
              </a:spcBef>
              <a:spcAft>
                <a:spcPts val="0"/>
              </a:spcAft>
              <a:defRPr/>
            </a:pP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8CBB709-2362-4AE7-A31A-EEADA386B423}" type="slidenum">
              <a:rPr lang="en-US" altLang="en-US" smtClean="0"/>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Providing </a:t>
            </a:r>
            <a:r>
              <a:rPr lang="en-US" dirty="0" smtClean="0"/>
              <a:t>young clients </a:t>
            </a:r>
            <a:r>
              <a:rPr lang="en-US" dirty="0"/>
              <a:t>with a clear explanation of their consent rights </a:t>
            </a:r>
            <a:r>
              <a:rPr lang="en-US" dirty="0" smtClean="0"/>
              <a:t>will likely</a:t>
            </a:r>
            <a:r>
              <a:rPr lang="en-US" baseline="0" dirty="0" smtClean="0"/>
              <a:t> lead to </a:t>
            </a:r>
            <a:r>
              <a:rPr lang="en-US" dirty="0" smtClean="0"/>
              <a:t>a </a:t>
            </a:r>
            <a:r>
              <a:rPr lang="en-US" dirty="0"/>
              <a:t>frank, </a:t>
            </a:r>
            <a:r>
              <a:rPr lang="en-US" dirty="0" smtClean="0"/>
              <a:t>open, </a:t>
            </a:r>
            <a:r>
              <a:rPr lang="en-US" dirty="0"/>
              <a:t>and honest conversation. </a:t>
            </a:r>
            <a:r>
              <a:rPr lang="en-US" dirty="0" smtClean="0"/>
              <a:t>Keeping </a:t>
            </a:r>
            <a:r>
              <a:rPr lang="en-US" dirty="0"/>
              <a:t>the information concrete and using examples that </a:t>
            </a:r>
            <a:r>
              <a:rPr lang="en-US" dirty="0" smtClean="0"/>
              <a:t>youth </a:t>
            </a:r>
            <a:r>
              <a:rPr lang="en-US" dirty="0"/>
              <a:t>can understand and relate to </a:t>
            </a:r>
            <a:r>
              <a:rPr lang="en-US" dirty="0" smtClean="0"/>
              <a:t>will increase </a:t>
            </a:r>
            <a:r>
              <a:rPr lang="en-US" dirty="0"/>
              <a:t>understanding.</a:t>
            </a:r>
          </a:p>
          <a:p>
            <a:pPr marL="174913" indent="-174913" eaLnBrk="1" fontAlgn="auto" hangingPunct="1">
              <a:spcBef>
                <a:spcPts val="0"/>
              </a:spcBef>
              <a:spcAft>
                <a:spcPts val="0"/>
              </a:spcAft>
              <a:buFont typeface="Arial" panose="020B0604020202020204" pitchFamily="34" charset="0"/>
              <a:buChar char="•"/>
              <a:defRPr/>
            </a:pPr>
            <a:r>
              <a:rPr lang="en-US" dirty="0" smtClean="0"/>
              <a:t>Example of how to explain consent:</a:t>
            </a:r>
            <a:endParaRPr lang="en-US" dirty="0"/>
          </a:p>
          <a:p>
            <a:pPr lvl="1" eaLnBrk="1" fontAlgn="auto" hangingPunct="1">
              <a:spcBef>
                <a:spcPts val="0"/>
              </a:spcBef>
              <a:spcAft>
                <a:spcPts val="0"/>
              </a:spcAft>
              <a:defRPr/>
            </a:pPr>
            <a:r>
              <a:rPr lang="en-US" i="1" dirty="0" smtClean="0"/>
              <a:t>“At our clinic, young people can give permission for pregnancy tests, birth control, STI testing, and other services related to family planning and sexual health without involving an adult, like a parent or guardian. We encourage you to talk with a parent or another adult whom you trust about your visit, but we can’t talk with them about these services without your permission. If we need to provide a service or treatment for something not related to family planning or sexual health, we do need your parent or guardian’s permission. And if that’s the case, we’ll figure out together how to involve them in your care without telling them about your family planning or sexual health needs.”</a:t>
            </a:r>
          </a:p>
          <a:p>
            <a:pPr eaLnBrk="1" fontAlgn="auto" hangingPunct="1">
              <a:spcBef>
                <a:spcPts val="0"/>
              </a:spcBef>
              <a:spcAft>
                <a:spcPts val="0"/>
              </a:spcAft>
              <a:defRPr/>
            </a:pPr>
            <a:endParaRPr lang="en-US" b="1" u="sng" dirty="0" smtClean="0">
              <a:ea typeface="ＭＳ Ｐゴシック" charset="-128"/>
            </a:endParaRPr>
          </a:p>
          <a:p>
            <a:pPr eaLnBrk="1" fontAlgn="auto" hangingPunct="1">
              <a:spcBef>
                <a:spcPts val="0"/>
              </a:spcBef>
              <a:spcAft>
                <a:spcPts val="0"/>
              </a:spcAft>
              <a:defRPr/>
            </a:pPr>
            <a:r>
              <a:rPr lang="en-US" b="1" u="sng" dirty="0" smtClean="0">
                <a:ea typeface="ＭＳ Ｐゴシック" charset="-128"/>
              </a:rPr>
              <a:t>Discuss</a:t>
            </a:r>
            <a:endParaRPr lang="en-US" b="1" u="sng" dirty="0">
              <a:ea typeface="ＭＳ Ｐゴシック" charset="-128"/>
            </a:endParaRPr>
          </a:p>
          <a:p>
            <a:pPr marL="174913" indent="-174913" eaLnBrk="1" fontAlgn="auto" hangingPunct="1">
              <a:spcBef>
                <a:spcPts val="0"/>
              </a:spcBef>
              <a:spcAft>
                <a:spcPts val="0"/>
              </a:spcAft>
              <a:buFont typeface="Arial" panose="020B0604020202020204" pitchFamily="34" charset="0"/>
              <a:buChar char="•"/>
              <a:defRPr/>
            </a:pPr>
            <a:r>
              <a:rPr lang="en-US" dirty="0">
                <a:ea typeface="ＭＳ Ｐゴシック" charset="-128"/>
              </a:rPr>
              <a:t>There may be other ways to give this message about consent rights and Title X </a:t>
            </a:r>
            <a:r>
              <a:rPr lang="en-US" dirty="0" smtClean="0">
                <a:ea typeface="ＭＳ Ｐゴシック" charset="-128"/>
              </a:rPr>
              <a:t>services. Would </a:t>
            </a:r>
            <a:r>
              <a:rPr lang="en-US" dirty="0">
                <a:ea typeface="ＭＳ Ｐゴシック" charset="-128"/>
              </a:rPr>
              <a:t>anyone like to share how they explain this to clients?</a:t>
            </a:r>
          </a:p>
          <a:p>
            <a:pPr marL="174913" indent="-174913" eaLnBrk="1" fontAlgn="auto" hangingPunct="1">
              <a:spcBef>
                <a:spcPts val="0"/>
              </a:spcBef>
              <a:spcAft>
                <a:spcPts val="0"/>
              </a:spcAft>
              <a:buFont typeface="Arial" panose="020B0604020202020204" pitchFamily="34" charset="0"/>
              <a:buChar char="•"/>
              <a:defRPr/>
            </a:pPr>
            <a:r>
              <a:rPr lang="en-US" dirty="0">
                <a:ea typeface="ＭＳ Ｐゴシック" charset="-128"/>
              </a:rPr>
              <a:t>How do </a:t>
            </a:r>
            <a:r>
              <a:rPr lang="en-US" dirty="0" smtClean="0">
                <a:ea typeface="ＭＳ Ｐゴシック" charset="-128"/>
              </a:rPr>
              <a:t>clients </a:t>
            </a:r>
            <a:r>
              <a:rPr lang="en-US" dirty="0">
                <a:ea typeface="ＭＳ Ｐゴシック" charset="-128"/>
              </a:rPr>
              <a:t>typically respond? </a:t>
            </a:r>
          </a:p>
          <a:p>
            <a:pPr marL="174913" indent="-174913" eaLnBrk="1" fontAlgn="auto" hangingPunct="1">
              <a:spcBef>
                <a:spcPts val="0"/>
              </a:spcBef>
              <a:spcAft>
                <a:spcPts val="0"/>
              </a:spcAft>
              <a:buFont typeface="Arial" panose="020B0604020202020204" pitchFamily="34" charset="0"/>
              <a:buChar char="•"/>
              <a:defRPr/>
            </a:pPr>
            <a:r>
              <a:rPr lang="en-US" dirty="0">
                <a:ea typeface="ＭＳ Ｐゴシック" charset="-128"/>
              </a:rPr>
              <a:t>What challenges have you experienced when explaining this to clients? </a:t>
            </a:r>
            <a:r>
              <a:rPr lang="en-US" dirty="0" smtClean="0">
                <a:ea typeface="ＭＳ Ｐゴシック" charset="-128"/>
              </a:rPr>
              <a:t>(If needed, see if others can help brainstorm ways to address these challenges.)</a:t>
            </a:r>
            <a:endParaRPr lang="en-US" dirty="0">
              <a:ea typeface="ＭＳ Ｐゴシック" charset="-128"/>
            </a:endParaRPr>
          </a:p>
          <a:p>
            <a:pPr eaLnBrk="1" fontAlgn="auto" hangingPunct="1">
              <a:spcBef>
                <a:spcPts val="0"/>
              </a:spcBef>
              <a:spcAft>
                <a:spcPts val="0"/>
              </a:spcAft>
              <a:defRPr/>
            </a:pP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40BE699-D956-4A23-871C-A11599E04C77}" type="slidenum">
              <a:rPr lang="en-US" altLang="en-US" smtClean="0"/>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Although any client presenting for family planning services may have </a:t>
            </a:r>
            <a:r>
              <a:rPr lang="en-US" dirty="0" smtClean="0"/>
              <a:t>experienced—or currently </a:t>
            </a:r>
            <a:r>
              <a:rPr lang="en-US" dirty="0"/>
              <a:t>be </a:t>
            </a:r>
            <a:r>
              <a:rPr lang="en-US" dirty="0" smtClean="0"/>
              <a:t>experiencing—sexual </a:t>
            </a:r>
            <a:r>
              <a:rPr lang="en-US" dirty="0"/>
              <a:t>coercion or abuse, there are some indicators that should alert you to carefully explore these issues with your clients. </a:t>
            </a:r>
          </a:p>
          <a:p>
            <a:pPr eaLnBrk="1" fontAlgn="auto" hangingPunct="1">
              <a:spcBef>
                <a:spcPts val="0"/>
              </a:spcBef>
              <a:spcAft>
                <a:spcPts val="0"/>
              </a:spcAft>
              <a:defRPr/>
            </a:pPr>
            <a:endParaRPr 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75E48F3-FB92-4D1A-9D6F-F559EAA8A5F8}" type="slidenum">
              <a:rPr lang="en-US" altLang="en-US" smtClean="0"/>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66243" y="4478476"/>
            <a:ext cx="5615940" cy="3879085"/>
          </a:xfrm>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Risk factors </a:t>
            </a:r>
            <a:r>
              <a:rPr lang="en-US" dirty="0" smtClean="0"/>
              <a:t>associated </a:t>
            </a:r>
            <a:r>
              <a:rPr lang="en-US" dirty="0"/>
              <a:t>with sexual abuse and coercion include:</a:t>
            </a:r>
            <a:r>
              <a:rPr lang="en-US" b="1" baseline="30000" dirty="0"/>
              <a:t> </a:t>
            </a:r>
            <a:r>
              <a:rPr lang="en-US" dirty="0"/>
              <a:t>    </a:t>
            </a:r>
          </a:p>
          <a:p>
            <a:pPr marL="641349" lvl="1" indent="-174913" eaLnBrk="1" fontAlgn="auto" hangingPunct="1">
              <a:spcBef>
                <a:spcPts val="0"/>
              </a:spcBef>
              <a:spcAft>
                <a:spcPts val="0"/>
              </a:spcAft>
              <a:buFont typeface="Arial" panose="020B0604020202020204" pitchFamily="34" charset="0"/>
              <a:buChar char="•"/>
              <a:defRPr/>
            </a:pPr>
            <a:r>
              <a:rPr lang="en-US" dirty="0"/>
              <a:t>Early pubertal development in girls </a:t>
            </a:r>
          </a:p>
          <a:p>
            <a:pPr marL="641349" lvl="1" indent="-174913" eaLnBrk="1" fontAlgn="auto" hangingPunct="1">
              <a:spcBef>
                <a:spcPts val="0"/>
              </a:spcBef>
              <a:spcAft>
                <a:spcPts val="0"/>
              </a:spcAft>
              <a:buFont typeface="Arial" panose="020B0604020202020204" pitchFamily="34" charset="0"/>
              <a:buChar char="•"/>
              <a:defRPr/>
            </a:pPr>
            <a:r>
              <a:rPr lang="en-US" dirty="0"/>
              <a:t>History of childhood physical or sexual abuse</a:t>
            </a:r>
          </a:p>
          <a:p>
            <a:pPr marL="641349" lvl="1" indent="-174913" eaLnBrk="1" fontAlgn="auto" hangingPunct="1">
              <a:spcBef>
                <a:spcPts val="0"/>
              </a:spcBef>
              <a:spcAft>
                <a:spcPts val="0"/>
              </a:spcAft>
              <a:buFont typeface="Arial" panose="020B0604020202020204" pitchFamily="34" charset="0"/>
              <a:buChar char="•"/>
              <a:defRPr/>
            </a:pPr>
            <a:r>
              <a:rPr lang="en-US" dirty="0"/>
              <a:t>Living with a non-related adult male in the household</a:t>
            </a:r>
          </a:p>
          <a:p>
            <a:pPr marL="641349" lvl="1" indent="-174913" eaLnBrk="1" fontAlgn="auto" hangingPunct="1">
              <a:spcBef>
                <a:spcPts val="0"/>
              </a:spcBef>
              <a:spcAft>
                <a:spcPts val="0"/>
              </a:spcAft>
              <a:buFont typeface="Arial" panose="020B0604020202020204" pitchFamily="34" charset="0"/>
              <a:buChar char="•"/>
              <a:defRPr/>
            </a:pPr>
            <a:r>
              <a:rPr lang="en-US" dirty="0"/>
              <a:t>Early (</a:t>
            </a:r>
            <a:r>
              <a:rPr lang="en-US" u="sng" dirty="0"/>
              <a:t>&lt;</a:t>
            </a:r>
            <a:r>
              <a:rPr lang="en-US" dirty="0"/>
              <a:t>14) dating or dating older partners</a:t>
            </a:r>
          </a:p>
          <a:p>
            <a:pPr marL="641349" lvl="1" indent="-174913" eaLnBrk="1" fontAlgn="auto" hangingPunct="1">
              <a:spcBef>
                <a:spcPts val="0"/>
              </a:spcBef>
              <a:spcAft>
                <a:spcPts val="0"/>
              </a:spcAft>
              <a:buFont typeface="Arial" panose="020B0604020202020204" pitchFamily="34" charset="0"/>
              <a:buChar char="•"/>
              <a:defRPr/>
            </a:pPr>
            <a:r>
              <a:rPr lang="en-US" dirty="0"/>
              <a:t>Youth with disabilities</a:t>
            </a:r>
          </a:p>
          <a:p>
            <a:pPr marL="641349" lvl="1" indent="-174913" eaLnBrk="1" fontAlgn="auto" hangingPunct="1">
              <a:spcBef>
                <a:spcPts val="0"/>
              </a:spcBef>
              <a:spcAft>
                <a:spcPts val="0"/>
              </a:spcAft>
              <a:buFont typeface="Arial" panose="020B0604020202020204" pitchFamily="34" charset="0"/>
              <a:buChar char="•"/>
              <a:defRPr/>
            </a:pPr>
            <a:r>
              <a:rPr lang="en-US" dirty="0"/>
              <a:t>Youth who </a:t>
            </a:r>
            <a:r>
              <a:rPr lang="en-US" dirty="0" smtClean="0"/>
              <a:t>have run away or are homeless</a:t>
            </a:r>
            <a:endParaRPr lang="en-US" dirty="0"/>
          </a:p>
          <a:p>
            <a:pPr marL="641349" lvl="1" indent="-174913" eaLnBrk="1" fontAlgn="auto" hangingPunct="1">
              <a:spcBef>
                <a:spcPts val="0"/>
              </a:spcBef>
              <a:spcAft>
                <a:spcPts val="0"/>
              </a:spcAft>
              <a:buFont typeface="Arial" panose="020B0604020202020204" pitchFamily="34" charset="0"/>
              <a:buChar char="•"/>
              <a:defRPr/>
            </a:pPr>
            <a:r>
              <a:rPr lang="en-US" dirty="0"/>
              <a:t>Youth involved in the juvenile justice system</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u="sng" dirty="0" smtClean="0"/>
              <a:t>References</a:t>
            </a:r>
            <a:endParaRPr lang="en-US" dirty="0"/>
          </a:p>
          <a:p>
            <a:pPr marL="174913" indent="-174913" eaLnBrk="1" fontAlgn="auto" hangingPunct="1">
              <a:spcBef>
                <a:spcPts val="0"/>
              </a:spcBef>
              <a:spcAft>
                <a:spcPts val="0"/>
              </a:spcAft>
              <a:buFont typeface="Arial" panose="020B0604020202020204" pitchFamily="34" charset="0"/>
              <a:buChar char="•"/>
              <a:defRPr/>
            </a:pPr>
            <a:r>
              <a:rPr lang="en-US" dirty="0"/>
              <a:t>Raj A, Silverman JG, </a:t>
            </a:r>
            <a:r>
              <a:rPr lang="en-US" dirty="0" err="1"/>
              <a:t>Amaro</a:t>
            </a:r>
            <a:r>
              <a:rPr lang="en-US" dirty="0"/>
              <a:t> H. </a:t>
            </a:r>
            <a:r>
              <a:rPr lang="en-US" i="1" dirty="0"/>
              <a:t>The Relationship between Sexual Abuse and Sexual Risk among High School Students: Findings from the 1997 Massachusetts Youth Risk Behavior Survey. </a:t>
            </a:r>
            <a:r>
              <a:rPr lang="en-US" dirty="0" err="1"/>
              <a:t>Matern</a:t>
            </a:r>
            <a:r>
              <a:rPr lang="en-US" dirty="0"/>
              <a:t>. Child Health J. 2000;4(2):</a:t>
            </a:r>
            <a:r>
              <a:rPr lang="en-US" dirty="0" smtClean="0"/>
              <a:t>125–134.</a:t>
            </a:r>
            <a:r>
              <a:rPr lang="en-US" i="1" dirty="0" smtClean="0"/>
              <a:t> </a:t>
            </a:r>
            <a:r>
              <a:rPr lang="en-US" dirty="0" smtClean="0"/>
              <a:t> </a:t>
            </a:r>
            <a:endParaRPr lang="en-US" dirty="0"/>
          </a:p>
          <a:p>
            <a:pPr marL="174913" indent="-174913" eaLnBrk="1" fontAlgn="auto" hangingPunct="1">
              <a:spcBef>
                <a:spcPts val="0"/>
              </a:spcBef>
              <a:spcAft>
                <a:spcPts val="0"/>
              </a:spcAft>
              <a:buFont typeface="Arial" panose="020B0604020202020204" pitchFamily="34" charset="0"/>
              <a:buChar char="•"/>
              <a:defRPr/>
            </a:pPr>
            <a:r>
              <a:rPr lang="en-US" dirty="0"/>
              <a:t>Black, M.C., </a:t>
            </a:r>
            <a:r>
              <a:rPr lang="en-US" dirty="0" err="1"/>
              <a:t>Basile</a:t>
            </a:r>
            <a:r>
              <a:rPr lang="en-US" dirty="0"/>
              <a:t>, K.C., </a:t>
            </a:r>
            <a:r>
              <a:rPr lang="en-US" dirty="0" err="1"/>
              <a:t>Breiding</a:t>
            </a:r>
            <a:r>
              <a:rPr lang="en-US" dirty="0"/>
              <a:t>, M.J., Smith, S.G., Walters, M.L., Merrick, M.T., Chen, J., &amp; Stevens, M.R. (2011). The National Intimate Partner and Sexual Violence Survey (NISVS): 2010 Summary Report. Atlanta, GA: National Center for Injury Prevention and Control, Centers for Disease Control and Prevention. </a:t>
            </a:r>
          </a:p>
          <a:p>
            <a:pPr marL="174913" indent="-174913" eaLnBrk="1" fontAlgn="auto" hangingPunct="1">
              <a:spcBef>
                <a:spcPts val="0"/>
              </a:spcBef>
              <a:spcAft>
                <a:spcPts val="0"/>
              </a:spcAft>
              <a:buFont typeface="Arial" panose="020B0604020202020204" pitchFamily="34" charset="0"/>
              <a:buChar char="•"/>
              <a:defRPr/>
            </a:pPr>
            <a:r>
              <a:rPr lang="en-US" dirty="0" err="1"/>
              <a:t>Yeater</a:t>
            </a:r>
            <a:r>
              <a:rPr lang="en-US" dirty="0"/>
              <a:t>, E. A., </a:t>
            </a:r>
            <a:r>
              <a:rPr lang="en-US" dirty="0" err="1"/>
              <a:t>Montanaro</a:t>
            </a:r>
            <a:r>
              <a:rPr lang="en-US" dirty="0"/>
              <a:t>, E. A., &amp; Bryan, A. D. (2015). Predictors of Sexual Coercion and Alcohol Use among Female Juvenile Offenders. </a:t>
            </a:r>
            <a:r>
              <a:rPr lang="en-US" i="1" dirty="0"/>
              <a:t>Journal of Youth and </a:t>
            </a:r>
            <a:r>
              <a:rPr lang="en-US" i="1" dirty="0" smtClean="0"/>
              <a:t>Adolescence</a:t>
            </a:r>
            <a:r>
              <a:rPr lang="en-US" dirty="0" smtClean="0"/>
              <a:t>,</a:t>
            </a:r>
            <a:r>
              <a:rPr lang="en-US" dirty="0"/>
              <a:t> </a:t>
            </a:r>
            <a:r>
              <a:rPr lang="en-US" i="1" dirty="0"/>
              <a:t>44</a:t>
            </a:r>
            <a:r>
              <a:rPr lang="en-US" dirty="0"/>
              <a:t>(1), 114–126. http://</a:t>
            </a:r>
            <a:r>
              <a:rPr lang="en-US" dirty="0" smtClean="0"/>
              <a:t>doi.org.ucsf.idm.oclc.org/10.1007/s10964-014-0166-z.</a:t>
            </a: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931115E-6640-433A-94C6-6D3501DE898F}" type="slidenum">
              <a:rPr lang="en-US" altLang="en-US" smtClean="0"/>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Risk factors </a:t>
            </a:r>
            <a:r>
              <a:rPr lang="en-US" dirty="0" smtClean="0"/>
              <a:t>associated </a:t>
            </a:r>
            <a:r>
              <a:rPr lang="en-US" dirty="0"/>
              <a:t>with relationship abuse/dating violence </a:t>
            </a:r>
            <a:r>
              <a:rPr lang="en-US" dirty="0" smtClean="0"/>
              <a:t>include:</a:t>
            </a:r>
          </a:p>
          <a:p>
            <a:pPr marL="641349" lvl="1" indent="-174913" eaLnBrk="1" fontAlgn="auto" hangingPunct="1">
              <a:spcBef>
                <a:spcPts val="0"/>
              </a:spcBef>
              <a:spcAft>
                <a:spcPts val="0"/>
              </a:spcAft>
              <a:buFont typeface="Arial" panose="020B0604020202020204" pitchFamily="34" charset="0"/>
              <a:buChar char="•"/>
              <a:defRPr/>
            </a:pPr>
            <a:r>
              <a:rPr lang="en-US" dirty="0" smtClean="0"/>
              <a:t>Being </a:t>
            </a:r>
            <a:r>
              <a:rPr lang="en-US" dirty="0"/>
              <a:t>young: </a:t>
            </a:r>
            <a:r>
              <a:rPr lang="en-US" dirty="0" smtClean="0"/>
              <a:t>16–24 </a:t>
            </a:r>
            <a:r>
              <a:rPr lang="en-US" dirty="0"/>
              <a:t>years </a:t>
            </a:r>
            <a:r>
              <a:rPr lang="en-US" dirty="0" smtClean="0"/>
              <a:t>old</a:t>
            </a:r>
          </a:p>
          <a:p>
            <a:pPr marL="641349" lvl="1" indent="-174913" eaLnBrk="1" fontAlgn="auto" hangingPunct="1">
              <a:spcBef>
                <a:spcPts val="0"/>
              </a:spcBef>
              <a:spcAft>
                <a:spcPts val="0"/>
              </a:spcAft>
              <a:buFont typeface="Arial" panose="020B0604020202020204" pitchFamily="34" charset="0"/>
              <a:buChar char="•"/>
              <a:defRPr/>
            </a:pPr>
            <a:r>
              <a:rPr lang="en-US" dirty="0" smtClean="0"/>
              <a:t>Substance </a:t>
            </a:r>
            <a:r>
              <a:rPr lang="en-US" dirty="0"/>
              <a:t>use, including </a:t>
            </a:r>
            <a:r>
              <a:rPr lang="en-US" dirty="0" smtClean="0"/>
              <a:t>alcohol</a:t>
            </a:r>
          </a:p>
          <a:p>
            <a:pPr marL="641349" lvl="1" indent="-174913" eaLnBrk="1" fontAlgn="auto" hangingPunct="1">
              <a:spcBef>
                <a:spcPts val="0"/>
              </a:spcBef>
              <a:spcAft>
                <a:spcPts val="0"/>
              </a:spcAft>
              <a:buFont typeface="Arial" panose="020B0604020202020204" pitchFamily="34" charset="0"/>
              <a:buChar char="•"/>
              <a:defRPr/>
            </a:pPr>
            <a:r>
              <a:rPr lang="en-US" dirty="0" smtClean="0"/>
              <a:t>Growing </a:t>
            </a:r>
            <a:r>
              <a:rPr lang="en-US" dirty="0"/>
              <a:t>up in a household with domestic violence or abuse (as a survivor or a </a:t>
            </a:r>
            <a:r>
              <a:rPr lang="en-US" dirty="0" smtClean="0"/>
              <a:t>witness)</a:t>
            </a:r>
          </a:p>
          <a:p>
            <a:pPr marL="641349" lvl="1" indent="-174913" eaLnBrk="1" fontAlgn="auto" hangingPunct="1">
              <a:spcBef>
                <a:spcPts val="0"/>
              </a:spcBef>
              <a:spcAft>
                <a:spcPts val="0"/>
              </a:spcAft>
              <a:buFont typeface="Arial" panose="020B0604020202020204" pitchFamily="34" charset="0"/>
              <a:buChar char="•"/>
              <a:defRPr/>
            </a:pPr>
            <a:r>
              <a:rPr lang="en-US" dirty="0" smtClean="0"/>
              <a:t>Social isolation/lack </a:t>
            </a:r>
            <a:r>
              <a:rPr lang="en-US" dirty="0"/>
              <a:t>of </a:t>
            </a:r>
            <a:r>
              <a:rPr lang="en-US" dirty="0" smtClean="0"/>
              <a:t>support</a:t>
            </a:r>
          </a:p>
          <a:p>
            <a:pPr marL="641349" lvl="1" indent="-174913" eaLnBrk="1" fontAlgn="auto" hangingPunct="1">
              <a:spcBef>
                <a:spcPts val="0"/>
              </a:spcBef>
              <a:spcAft>
                <a:spcPts val="0"/>
              </a:spcAft>
              <a:buFont typeface="Arial" panose="020B0604020202020204" pitchFamily="34" charset="0"/>
              <a:buChar char="•"/>
              <a:defRPr/>
            </a:pPr>
            <a:r>
              <a:rPr lang="en-US" dirty="0" smtClean="0"/>
              <a:t>Depression </a:t>
            </a:r>
            <a:r>
              <a:rPr lang="en-US" dirty="0"/>
              <a:t>and suicide </a:t>
            </a:r>
            <a:r>
              <a:rPr lang="en-US" dirty="0" smtClean="0"/>
              <a:t>attempts</a:t>
            </a:r>
          </a:p>
          <a:p>
            <a:pPr marL="641349" lvl="1" indent="-174913" eaLnBrk="1" fontAlgn="auto" hangingPunct="1">
              <a:spcBef>
                <a:spcPts val="0"/>
              </a:spcBef>
              <a:spcAft>
                <a:spcPts val="0"/>
              </a:spcAft>
              <a:buFont typeface="Arial" panose="020B0604020202020204" pitchFamily="34" charset="0"/>
              <a:buChar char="•"/>
              <a:defRPr/>
            </a:pPr>
            <a:r>
              <a:rPr lang="en-US" dirty="0" smtClean="0"/>
              <a:t>Traditional </a:t>
            </a:r>
            <a:r>
              <a:rPr lang="en-US" dirty="0"/>
              <a:t>gender norms and gender </a:t>
            </a:r>
            <a:r>
              <a:rPr lang="en-US" dirty="0" smtClean="0"/>
              <a:t>inequality</a:t>
            </a:r>
          </a:p>
          <a:p>
            <a:pPr marL="641349" lvl="1" indent="-174913" eaLnBrk="1" fontAlgn="auto" hangingPunct="1">
              <a:spcBef>
                <a:spcPts val="0"/>
              </a:spcBef>
              <a:spcAft>
                <a:spcPts val="0"/>
              </a:spcAft>
              <a:buFont typeface="Arial" panose="020B0604020202020204" pitchFamily="34" charset="0"/>
              <a:buChar char="•"/>
              <a:defRPr/>
            </a:pPr>
            <a:r>
              <a:rPr lang="en-US" dirty="0" smtClean="0"/>
              <a:t>Poverty </a:t>
            </a:r>
            <a:r>
              <a:rPr lang="en-US" dirty="0"/>
              <a:t>and associated </a:t>
            </a:r>
            <a:r>
              <a:rPr lang="en-US" dirty="0" smtClean="0"/>
              <a:t>factors</a:t>
            </a:r>
          </a:p>
          <a:p>
            <a:pPr marL="641349" lvl="1" indent="-174913" eaLnBrk="1" fontAlgn="auto" hangingPunct="1">
              <a:spcBef>
                <a:spcPts val="0"/>
              </a:spcBef>
              <a:spcAft>
                <a:spcPts val="0"/>
              </a:spcAft>
              <a:buFont typeface="Arial" panose="020B0604020202020204" pitchFamily="34" charset="0"/>
              <a:buChar char="•"/>
              <a:defRPr/>
            </a:pPr>
            <a:r>
              <a:rPr lang="en-US" dirty="0" smtClean="0"/>
              <a:t>Jealousy</a:t>
            </a:r>
            <a:r>
              <a:rPr lang="en-US" dirty="0"/>
              <a:t>, possessiveness, and negative emotion within an intimate relationship</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u="sng" dirty="0" smtClean="0"/>
              <a:t>References</a:t>
            </a:r>
            <a:endParaRPr lang="en-US" b="1" u="sng" dirty="0"/>
          </a:p>
          <a:p>
            <a:pPr marL="174913" indent="-174913" eaLnBrk="1" fontAlgn="auto" hangingPunct="1">
              <a:spcBef>
                <a:spcPts val="0"/>
              </a:spcBef>
              <a:spcAft>
                <a:spcPts val="0"/>
              </a:spcAft>
              <a:buFont typeface="Arial" panose="020B0604020202020204" pitchFamily="34" charset="0"/>
              <a:buChar char="•"/>
              <a:defRPr/>
            </a:pPr>
            <a:r>
              <a:rPr lang="en-US" dirty="0"/>
              <a:t>McCauley, H. L., Dick, R. N., </a:t>
            </a:r>
            <a:r>
              <a:rPr lang="en-US" dirty="0" err="1"/>
              <a:t>Tancredi</a:t>
            </a:r>
            <a:r>
              <a:rPr lang="en-US" dirty="0"/>
              <a:t>, D. J., Goldstein, S., Blackburn, S., Silverman, J. G., ... Miller, E. (2014). Differences by sexual minority status in relationship abuse and sexual and reproductive health among adolescent females. Journal of adolescent health, 55(5), </a:t>
            </a:r>
            <a:r>
              <a:rPr lang="en-US" dirty="0" smtClean="0"/>
              <a:t>652–658</a:t>
            </a:r>
            <a:r>
              <a:rPr lang="en-US" dirty="0"/>
              <a:t>. </a:t>
            </a:r>
          </a:p>
          <a:p>
            <a:pPr marL="174913" indent="-174913" eaLnBrk="1" fontAlgn="auto" hangingPunct="1">
              <a:spcBef>
                <a:spcPts val="0"/>
              </a:spcBef>
              <a:spcAft>
                <a:spcPts val="0"/>
              </a:spcAft>
              <a:buFont typeface="Arial" panose="020B0604020202020204" pitchFamily="34" charset="0"/>
              <a:buChar char="•"/>
              <a:defRPr/>
            </a:pPr>
            <a:r>
              <a:rPr lang="en-US" dirty="0" err="1"/>
              <a:t>Satinsky</a:t>
            </a:r>
            <a:r>
              <a:rPr lang="en-US" dirty="0"/>
              <a:t>, S., </a:t>
            </a:r>
            <a:r>
              <a:rPr lang="en-US" dirty="0" err="1"/>
              <a:t>Jozkowski</a:t>
            </a:r>
            <a:r>
              <a:rPr lang="en-US" dirty="0"/>
              <a:t>, K. (2014). Sexual coercion and behavior among a sample of sexual minority women. Women &amp; Health, 54(2), </a:t>
            </a:r>
            <a:r>
              <a:rPr lang="en-US" dirty="0" smtClean="0"/>
              <a:t>77–93</a:t>
            </a:r>
            <a:r>
              <a:rPr lang="en-US" dirty="0"/>
              <a:t>. </a:t>
            </a:r>
          </a:p>
          <a:p>
            <a:pPr marL="174913" indent="-174913" eaLnBrk="1" fontAlgn="auto" hangingPunct="1">
              <a:spcBef>
                <a:spcPts val="0"/>
              </a:spcBef>
              <a:spcAft>
                <a:spcPts val="0"/>
              </a:spcAft>
              <a:buFont typeface="Arial" panose="020B0604020202020204" pitchFamily="34" charset="0"/>
              <a:buChar char="•"/>
              <a:defRPr/>
            </a:pPr>
            <a:r>
              <a:rPr lang="en-US" dirty="0"/>
              <a:t>Silverman JG, Raj A, Clements K. </a:t>
            </a:r>
            <a:r>
              <a:rPr lang="en-US" i="1" dirty="0"/>
              <a:t>Dating Violence and Associated Sexual Risk and Pregnancy among Adolescent Girls in the United States. </a:t>
            </a:r>
            <a:r>
              <a:rPr lang="en-US" dirty="0"/>
              <a:t>Pediatrics </a:t>
            </a:r>
            <a:r>
              <a:rPr lang="en-US" dirty="0" smtClean="0"/>
              <a:t>2004;114: e220–5 </a:t>
            </a:r>
            <a:endParaRPr lang="en-US" dirty="0"/>
          </a:p>
          <a:p>
            <a:pPr marL="174913" indent="-174913" eaLnBrk="1" fontAlgn="auto" hangingPunct="1">
              <a:spcBef>
                <a:spcPts val="0"/>
              </a:spcBef>
              <a:spcAft>
                <a:spcPts val="0"/>
              </a:spcAft>
              <a:buFont typeface="Arial" panose="020B0604020202020204" pitchFamily="34" charset="0"/>
              <a:buChar char="•"/>
              <a:defRPr/>
            </a:pPr>
            <a:r>
              <a:rPr lang="en-US" dirty="0"/>
              <a:t>Kantor GK, </a:t>
            </a:r>
            <a:r>
              <a:rPr lang="en-US" dirty="0" err="1"/>
              <a:t>Jasinski</a:t>
            </a:r>
            <a:r>
              <a:rPr lang="en-US" dirty="0"/>
              <a:t> JL. </a:t>
            </a:r>
            <a:r>
              <a:rPr lang="en-US" i="1" dirty="0"/>
              <a:t>Dynamics and Risk Factors in Partner Violence. </a:t>
            </a:r>
            <a:r>
              <a:rPr lang="en-US" dirty="0"/>
              <a:t>In: </a:t>
            </a:r>
            <a:r>
              <a:rPr lang="en-US" dirty="0" err="1"/>
              <a:t>Jasinski</a:t>
            </a:r>
            <a:r>
              <a:rPr lang="en-US" dirty="0"/>
              <a:t> JL, Williams LM, editors. </a:t>
            </a:r>
            <a:r>
              <a:rPr lang="en-US" i="1" dirty="0"/>
              <a:t>Partner Violence: A Comprehensive Review of 20 Years of Research. </a:t>
            </a:r>
            <a:r>
              <a:rPr lang="en-US" dirty="0"/>
              <a:t>Thousand Oaks (CA):Sage; 1998. </a:t>
            </a:r>
            <a:r>
              <a:rPr lang="en-US" dirty="0" smtClean="0"/>
              <a:t>p.1–43</a:t>
            </a:r>
            <a:r>
              <a:rPr lang="en-US" dirty="0"/>
              <a:t>. </a:t>
            </a:r>
          </a:p>
          <a:p>
            <a:pPr marL="174913" indent="-174913" eaLnBrk="1" fontAlgn="auto" hangingPunct="1">
              <a:spcBef>
                <a:spcPts val="0"/>
              </a:spcBef>
              <a:spcAft>
                <a:spcPts val="0"/>
              </a:spcAft>
              <a:buFont typeface="Arial" panose="020B0604020202020204" pitchFamily="34" charset="0"/>
              <a:buChar char="•"/>
              <a:defRPr/>
            </a:pPr>
            <a:r>
              <a:rPr lang="en-US" dirty="0" err="1"/>
              <a:t>Yeater</a:t>
            </a:r>
            <a:r>
              <a:rPr lang="en-US" dirty="0"/>
              <a:t>, E. A., </a:t>
            </a:r>
            <a:r>
              <a:rPr lang="en-US" dirty="0" err="1"/>
              <a:t>Montanaro</a:t>
            </a:r>
            <a:r>
              <a:rPr lang="en-US" dirty="0"/>
              <a:t>, E. A., &amp; Bryan, A. D. (2015). Predictors of Sexual Coercion and Alcohol Use among Female Juvenile Offenders. </a:t>
            </a:r>
            <a:r>
              <a:rPr lang="en-US" i="1" dirty="0"/>
              <a:t>Journal of Youth and Adolescence</a:t>
            </a:r>
            <a:r>
              <a:rPr lang="en-US" dirty="0"/>
              <a:t>, </a:t>
            </a:r>
            <a:r>
              <a:rPr lang="en-US" i="1" dirty="0"/>
              <a:t>44</a:t>
            </a:r>
            <a:r>
              <a:rPr lang="en-US" dirty="0"/>
              <a:t>(1), 114–126. http://doi.org.ucsf.idm.oclc.org/10.1007/s10964-014-0166-z</a:t>
            </a:r>
          </a:p>
          <a:p>
            <a:pPr marL="174913" indent="-174913" eaLnBrk="1" fontAlgn="auto" hangingPunct="1">
              <a:spcBef>
                <a:spcPts val="0"/>
              </a:spcBef>
              <a:spcAft>
                <a:spcPts val="0"/>
              </a:spcAft>
              <a:buFont typeface="Arial" panose="020B0604020202020204" pitchFamily="34" charset="0"/>
              <a:buChar char="•"/>
              <a:defRPr/>
            </a:pPr>
            <a:r>
              <a:rPr lang="en-US" dirty="0"/>
              <a:t> National Center for Injury Prevention and Control, Division of Violence Prevention</a:t>
            </a:r>
          </a:p>
          <a:p>
            <a:pPr eaLnBrk="1" fontAlgn="auto" hangingPunct="1">
              <a:spcBef>
                <a:spcPts val="0"/>
              </a:spcBef>
              <a:spcAft>
                <a:spcPts val="0"/>
              </a:spcAft>
              <a:defRPr/>
            </a:pPr>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306E88D-03FF-41DD-8160-187248304C30}" type="slidenum">
              <a:rPr lang="en-US" altLang="en-US" smtClean="0"/>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Family planning </a:t>
            </a:r>
            <a:r>
              <a:rPr lang="en-US" dirty="0" smtClean="0"/>
              <a:t>clinics, along with school-based health centers and prenatal clinics, serve </a:t>
            </a:r>
            <a:r>
              <a:rPr lang="en-US" dirty="0"/>
              <a:t>a higher percentage of youth who have experienced relationship </a:t>
            </a:r>
            <a:r>
              <a:rPr lang="en-US" dirty="0" smtClean="0"/>
              <a:t>abuse.</a:t>
            </a:r>
            <a:endParaRPr lang="en-US" dirty="0"/>
          </a:p>
          <a:p>
            <a:pPr marL="174913" indent="-174913" eaLnBrk="1" fontAlgn="auto" hangingPunct="1">
              <a:spcBef>
                <a:spcPts val="0"/>
              </a:spcBef>
              <a:spcAft>
                <a:spcPts val="0"/>
              </a:spcAft>
              <a:buFont typeface="Arial" panose="020B0604020202020204" pitchFamily="34" charset="0"/>
              <a:buChar char="•"/>
              <a:defRPr/>
            </a:pPr>
            <a:r>
              <a:rPr lang="en-US" dirty="0" smtClean="0"/>
              <a:t>Family </a:t>
            </a:r>
            <a:r>
              <a:rPr lang="en-US" dirty="0"/>
              <a:t>planning-specific indicators for relationship abuse/dating violence include:   </a:t>
            </a:r>
          </a:p>
          <a:p>
            <a:pPr marL="641349" lvl="1" indent="-174913" eaLnBrk="1" fontAlgn="auto" hangingPunct="1">
              <a:spcBef>
                <a:spcPts val="0"/>
              </a:spcBef>
              <a:spcAft>
                <a:spcPts val="0"/>
              </a:spcAft>
              <a:buFont typeface="Arial" panose="020B0604020202020204" pitchFamily="34" charset="0"/>
              <a:buChar char="•"/>
              <a:defRPr/>
            </a:pPr>
            <a:r>
              <a:rPr lang="en-US" dirty="0"/>
              <a:t>Contraceptive non-use</a:t>
            </a:r>
          </a:p>
          <a:p>
            <a:pPr marL="641349" lvl="1" indent="-174913" eaLnBrk="1" fontAlgn="auto" hangingPunct="1">
              <a:spcBef>
                <a:spcPts val="0"/>
              </a:spcBef>
              <a:spcAft>
                <a:spcPts val="0"/>
              </a:spcAft>
              <a:buFont typeface="Arial" panose="020B0604020202020204" pitchFamily="34" charset="0"/>
              <a:buChar char="•"/>
              <a:defRPr/>
            </a:pPr>
            <a:r>
              <a:rPr lang="en-US" dirty="0"/>
              <a:t>Decreased condom use</a:t>
            </a:r>
          </a:p>
          <a:p>
            <a:pPr marL="641349" lvl="1" indent="-174913" eaLnBrk="1" fontAlgn="auto" hangingPunct="1">
              <a:spcBef>
                <a:spcPts val="0"/>
              </a:spcBef>
              <a:spcAft>
                <a:spcPts val="0"/>
              </a:spcAft>
              <a:buFont typeface="Arial" panose="020B0604020202020204" pitchFamily="34" charset="0"/>
              <a:buChar char="•"/>
              <a:defRPr/>
            </a:pPr>
            <a:r>
              <a:rPr lang="en-US" dirty="0"/>
              <a:t>Frequent STD testing</a:t>
            </a:r>
          </a:p>
          <a:p>
            <a:pPr marL="641349" lvl="1" indent="-174913" eaLnBrk="1" fontAlgn="auto" hangingPunct="1">
              <a:spcBef>
                <a:spcPts val="0"/>
              </a:spcBef>
              <a:spcAft>
                <a:spcPts val="0"/>
              </a:spcAft>
              <a:buFont typeface="Arial" panose="020B0604020202020204" pitchFamily="34" charset="0"/>
              <a:buChar char="•"/>
              <a:defRPr/>
            </a:pPr>
            <a:r>
              <a:rPr lang="en-US" dirty="0"/>
              <a:t>Repeated pregnancy testing</a:t>
            </a:r>
          </a:p>
          <a:p>
            <a:pPr marL="641349" lvl="1" indent="-174913" eaLnBrk="1" fontAlgn="auto" hangingPunct="1">
              <a:spcBef>
                <a:spcPts val="0"/>
              </a:spcBef>
              <a:spcAft>
                <a:spcPts val="0"/>
              </a:spcAft>
              <a:buFont typeface="Arial" panose="020B0604020202020204" pitchFamily="34" charset="0"/>
              <a:buChar char="•"/>
              <a:defRPr/>
            </a:pPr>
            <a:r>
              <a:rPr lang="en-US" dirty="0"/>
              <a:t>Multiple emergency contraception use</a:t>
            </a:r>
          </a:p>
          <a:p>
            <a:pPr marL="641349" lvl="1" indent="-174913" eaLnBrk="1" fontAlgn="auto" hangingPunct="1">
              <a:spcBef>
                <a:spcPts val="0"/>
              </a:spcBef>
              <a:spcAft>
                <a:spcPts val="0"/>
              </a:spcAft>
              <a:buFont typeface="Arial" panose="020B0604020202020204" pitchFamily="34" charset="0"/>
              <a:buChar char="•"/>
              <a:defRPr/>
            </a:pPr>
            <a:r>
              <a:rPr lang="en-US" dirty="0"/>
              <a:t>Unintended pregnancy</a:t>
            </a:r>
          </a:p>
          <a:p>
            <a:pPr marL="641349" lvl="1" indent="-174913" eaLnBrk="1" fontAlgn="auto" hangingPunct="1">
              <a:spcBef>
                <a:spcPts val="0"/>
              </a:spcBef>
              <a:spcAft>
                <a:spcPts val="0"/>
              </a:spcAft>
              <a:buFont typeface="Arial" panose="020B0604020202020204" pitchFamily="34" charset="0"/>
              <a:buChar char="•"/>
              <a:defRPr/>
            </a:pPr>
            <a:r>
              <a:rPr lang="en-US" dirty="0"/>
              <a:t>Rapid repeat pregnancies</a:t>
            </a:r>
          </a:p>
          <a:p>
            <a:pPr marL="174913" indent="-174913" eaLnBrk="1" fontAlgn="auto" hangingPunct="1">
              <a:spcBef>
                <a:spcPts val="0"/>
              </a:spcBef>
              <a:spcAft>
                <a:spcPts val="0"/>
              </a:spcAft>
              <a:buFont typeface="Arial" panose="020B0604020202020204" pitchFamily="34" charset="0"/>
              <a:buChar char="•"/>
              <a:defRPr/>
            </a:pPr>
            <a:r>
              <a:rPr lang="en-US" dirty="0" smtClean="0"/>
              <a:t>None </a:t>
            </a:r>
            <a:r>
              <a:rPr lang="en-US" dirty="0"/>
              <a:t>of these risk factors, behaviors, or </a:t>
            </a:r>
            <a:r>
              <a:rPr lang="en-US" dirty="0" smtClean="0"/>
              <a:t>care-seeking </a:t>
            </a:r>
            <a:r>
              <a:rPr lang="en-US" dirty="0"/>
              <a:t>patterns automatically indicate abuse, but they should heighten your concern and lead to careful exploration of the </a:t>
            </a:r>
            <a:r>
              <a:rPr lang="en-US" dirty="0" smtClean="0"/>
              <a:t>issue with your client.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u="sng" dirty="0" smtClean="0"/>
              <a:t>References</a:t>
            </a:r>
            <a:endParaRPr lang="en-US" b="1" u="sng" dirty="0"/>
          </a:p>
          <a:p>
            <a:pPr marL="174913" indent="-174913" eaLnBrk="1" fontAlgn="auto" hangingPunct="1">
              <a:spcBef>
                <a:spcPts val="0"/>
              </a:spcBef>
              <a:spcAft>
                <a:spcPts val="0"/>
              </a:spcAft>
              <a:buFont typeface="Arial" panose="020B0604020202020204" pitchFamily="34" charset="0"/>
              <a:buChar char="•"/>
              <a:defRPr/>
            </a:pPr>
            <a:r>
              <a:rPr lang="en-US" dirty="0"/>
              <a:t>Miller E, Decker MR, McCauley H, </a:t>
            </a:r>
            <a:r>
              <a:rPr lang="en-US" dirty="0" err="1"/>
              <a:t>Tancredi</a:t>
            </a:r>
            <a:r>
              <a:rPr lang="en-US" dirty="0"/>
              <a:t> DJ, </a:t>
            </a:r>
            <a:r>
              <a:rPr lang="en-US" dirty="0" err="1"/>
              <a:t>Levenson</a:t>
            </a:r>
            <a:r>
              <a:rPr lang="en-US" dirty="0"/>
              <a:t> R, Waldman J, </a:t>
            </a:r>
            <a:r>
              <a:rPr lang="en-US" dirty="0" err="1"/>
              <a:t>Schoenwald</a:t>
            </a:r>
            <a:r>
              <a:rPr lang="en-US" dirty="0"/>
              <a:t> P, Silverman JG. </a:t>
            </a:r>
            <a:r>
              <a:rPr lang="en-US" i="1" dirty="0"/>
              <a:t>Pregnancy Coercion, Intimate Partner Violence, and Unintended Pregnancy. </a:t>
            </a:r>
            <a:r>
              <a:rPr lang="en-US" dirty="0"/>
              <a:t>Contraception 2010;81(4):</a:t>
            </a:r>
            <a:r>
              <a:rPr lang="en-US" dirty="0" smtClean="0"/>
              <a:t>316–22</a:t>
            </a:r>
            <a:r>
              <a:rPr lang="en-US" dirty="0"/>
              <a:t>. </a:t>
            </a:r>
          </a:p>
          <a:p>
            <a:pPr marL="174913" indent="-174913" eaLnBrk="1" fontAlgn="auto" hangingPunct="1">
              <a:spcBef>
                <a:spcPts val="0"/>
              </a:spcBef>
              <a:spcAft>
                <a:spcPts val="0"/>
              </a:spcAft>
              <a:buFont typeface="Arial" panose="020B0604020202020204" pitchFamily="34" charset="0"/>
              <a:buChar char="•"/>
              <a:defRPr/>
            </a:pPr>
            <a:r>
              <a:rPr lang="en-US" dirty="0"/>
              <a:t>Sarkar, N. N. (2008). The impact of intimate partner violence on women's reproductive health and pregnancy outcome. Journal of Obstetrics and </a:t>
            </a:r>
            <a:r>
              <a:rPr lang="en-US" dirty="0" err="1"/>
              <a:t>Gynaecology</a:t>
            </a:r>
            <a:r>
              <a:rPr lang="en-US" dirty="0"/>
              <a:t>, 28(3), </a:t>
            </a:r>
            <a:r>
              <a:rPr lang="en-US" dirty="0" smtClean="0"/>
              <a:t>266–271</a:t>
            </a:r>
            <a:r>
              <a:rPr lang="en-US" dirty="0"/>
              <a:t>.</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979A72E-407C-4B00-AB93-CAC6361C11BC}" type="slidenum">
              <a:rPr lang="en-US" altLang="en-US" smtClean="0"/>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smtClean="0"/>
              <a:t>It is important to remember to focus </a:t>
            </a:r>
            <a:r>
              <a:rPr lang="en-US" dirty="0"/>
              <a:t>on </a:t>
            </a:r>
            <a:r>
              <a:rPr lang="en-US" dirty="0" smtClean="0"/>
              <a:t>intervention and services first, if possible.</a:t>
            </a:r>
            <a:endParaRPr lang="en-US" dirty="0"/>
          </a:p>
          <a:p>
            <a:pPr marL="174913" indent="-174913" eaLnBrk="1" fontAlgn="auto" hangingPunct="1">
              <a:spcBef>
                <a:spcPts val="0"/>
              </a:spcBef>
              <a:spcAft>
                <a:spcPts val="0"/>
              </a:spcAft>
              <a:buFont typeface="Arial" panose="020B0604020202020204" pitchFamily="34" charset="0"/>
              <a:buChar char="•"/>
              <a:defRPr/>
            </a:pPr>
            <a:r>
              <a:rPr lang="en-US" dirty="0" smtClean="0"/>
              <a:t>Examples </a:t>
            </a:r>
            <a:r>
              <a:rPr lang="en-US" dirty="0"/>
              <a:t>of how to increase safety and decrease isolation and fear, regardless of whether a report is required:</a:t>
            </a:r>
          </a:p>
          <a:p>
            <a:pPr marL="641349" lvl="1" indent="-174913" eaLnBrk="1" fontAlgn="auto" hangingPunct="1">
              <a:spcBef>
                <a:spcPts val="0"/>
              </a:spcBef>
              <a:spcAft>
                <a:spcPts val="0"/>
              </a:spcAft>
              <a:buFont typeface="Arial" panose="020B0604020202020204" pitchFamily="34" charset="0"/>
              <a:buChar char="•"/>
              <a:defRPr/>
            </a:pPr>
            <a:r>
              <a:rPr lang="en-US" dirty="0"/>
              <a:t>Explore client </a:t>
            </a:r>
            <a:r>
              <a:rPr lang="en-US" dirty="0" smtClean="0"/>
              <a:t>concerns</a:t>
            </a:r>
            <a:endParaRPr lang="en-US" dirty="0"/>
          </a:p>
          <a:p>
            <a:pPr marL="641349" lvl="1" indent="-174913" eaLnBrk="1" fontAlgn="auto" hangingPunct="1">
              <a:spcBef>
                <a:spcPts val="0"/>
              </a:spcBef>
              <a:spcAft>
                <a:spcPts val="0"/>
              </a:spcAft>
              <a:buFont typeface="Arial" panose="020B0604020202020204" pitchFamily="34" charset="0"/>
              <a:buChar char="•"/>
              <a:defRPr/>
            </a:pPr>
            <a:r>
              <a:rPr lang="en-US" dirty="0"/>
              <a:t>Listen </a:t>
            </a:r>
            <a:r>
              <a:rPr lang="en-US" dirty="0" smtClean="0"/>
              <a:t>nonjudgmentally</a:t>
            </a:r>
            <a:r>
              <a:rPr lang="en-US" dirty="0"/>
              <a:t> and provide access to support, counseling, safety planning, alternative </a:t>
            </a:r>
            <a:r>
              <a:rPr lang="en-US" dirty="0" smtClean="0"/>
              <a:t>housing,</a:t>
            </a:r>
            <a:r>
              <a:rPr lang="en-US" dirty="0"/>
              <a:t> and </a:t>
            </a:r>
            <a:r>
              <a:rPr lang="en-US" dirty="0" smtClean="0"/>
              <a:t>advocacy</a:t>
            </a:r>
            <a:endParaRPr lang="en-US" dirty="0"/>
          </a:p>
          <a:p>
            <a:pPr marL="641349" lvl="1" indent="-174913" eaLnBrk="1" fontAlgn="auto" hangingPunct="1">
              <a:spcBef>
                <a:spcPts val="0"/>
              </a:spcBef>
              <a:spcAft>
                <a:spcPts val="0"/>
              </a:spcAft>
              <a:buFont typeface="Arial" panose="020B0604020202020204" pitchFamily="34" charset="0"/>
              <a:buChar char="•"/>
              <a:defRPr/>
            </a:pPr>
            <a:r>
              <a:rPr lang="en-US" dirty="0"/>
              <a:t>Help the client to make the connection between the abuse </a:t>
            </a:r>
            <a:r>
              <a:rPr lang="en-US" dirty="0" smtClean="0"/>
              <a:t>she/he is </a:t>
            </a:r>
            <a:r>
              <a:rPr lang="en-US" dirty="0"/>
              <a:t>experiencing and the health and mental health outcomes associated with abuse to motivate the client to engage in services and </a:t>
            </a:r>
            <a:r>
              <a:rPr lang="en-US" dirty="0" smtClean="0"/>
              <a:t>support</a:t>
            </a:r>
          </a:p>
          <a:p>
            <a:pPr marL="641349" lvl="1" indent="-174913" eaLnBrk="1" fontAlgn="auto" hangingPunct="1">
              <a:spcBef>
                <a:spcPts val="0"/>
              </a:spcBef>
              <a:spcAft>
                <a:spcPts val="0"/>
              </a:spcAft>
              <a:buFont typeface="Arial" panose="020B0604020202020204" pitchFamily="34" charset="0"/>
              <a:buChar char="•"/>
              <a:defRPr/>
            </a:pPr>
            <a:r>
              <a:rPr lang="en-US" dirty="0" smtClean="0"/>
              <a:t>Evaluate whether information prompts the reporting duty</a:t>
            </a:r>
            <a:endParaRPr 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DB01BB5-CB4C-4284-9A79-8465D8F66AB5}" type="slidenum">
              <a:rPr lang="en-US" altLang="en-US" smtClean="0"/>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smtClean="0"/>
              <a:t>We are now going to review the process of making a report, including: </a:t>
            </a:r>
          </a:p>
          <a:p>
            <a:pPr marL="641349" lvl="1" indent="-174913" eaLnBrk="1" fontAlgn="auto" hangingPunct="1">
              <a:spcBef>
                <a:spcPts val="0"/>
              </a:spcBef>
              <a:spcAft>
                <a:spcPts val="0"/>
              </a:spcAft>
              <a:buFont typeface="Arial" panose="020B0604020202020204" pitchFamily="34" charset="0"/>
              <a:buChar char="•"/>
              <a:defRPr/>
            </a:pPr>
            <a:r>
              <a:rPr lang="en-US" dirty="0" smtClean="0"/>
              <a:t>Who </a:t>
            </a:r>
            <a:r>
              <a:rPr lang="en-US" dirty="0"/>
              <a:t>must report</a:t>
            </a:r>
          </a:p>
          <a:p>
            <a:pPr marL="641349" lvl="1" indent="-174913" eaLnBrk="1" fontAlgn="auto" hangingPunct="1">
              <a:spcBef>
                <a:spcPts val="0"/>
              </a:spcBef>
              <a:spcAft>
                <a:spcPts val="0"/>
              </a:spcAft>
              <a:buFont typeface="Arial" panose="020B0604020202020204" pitchFamily="34" charset="0"/>
              <a:buChar char="•"/>
              <a:defRPr/>
            </a:pPr>
            <a:r>
              <a:rPr lang="en-US" dirty="0"/>
              <a:t>What to report</a:t>
            </a:r>
          </a:p>
          <a:p>
            <a:pPr marL="641349" lvl="1" indent="-174913" eaLnBrk="1" fontAlgn="auto" hangingPunct="1">
              <a:spcBef>
                <a:spcPts val="0"/>
              </a:spcBef>
              <a:spcAft>
                <a:spcPts val="0"/>
              </a:spcAft>
              <a:buFont typeface="Arial" panose="020B0604020202020204" pitchFamily="34" charset="0"/>
              <a:buChar char="•"/>
              <a:defRPr/>
            </a:pPr>
            <a:r>
              <a:rPr lang="en-US" dirty="0"/>
              <a:t>When to </a:t>
            </a:r>
            <a:r>
              <a:rPr lang="en-US" dirty="0" smtClean="0"/>
              <a:t>report </a:t>
            </a:r>
            <a:endParaRPr lang="en-US" dirty="0"/>
          </a:p>
          <a:p>
            <a:pPr marL="641349" lvl="1" indent="-174913" eaLnBrk="1" fontAlgn="auto" hangingPunct="1">
              <a:spcBef>
                <a:spcPts val="0"/>
              </a:spcBef>
              <a:spcAft>
                <a:spcPts val="0"/>
              </a:spcAft>
              <a:buFont typeface="Arial" panose="020B0604020202020204" pitchFamily="34" charset="0"/>
              <a:buChar char="•"/>
              <a:defRPr/>
            </a:pPr>
            <a:r>
              <a:rPr lang="en-US" dirty="0"/>
              <a:t>How to report</a:t>
            </a:r>
          </a:p>
          <a:p>
            <a:pPr eaLnBrk="1" fontAlgn="auto" hangingPunct="1">
              <a:spcBef>
                <a:spcPts val="0"/>
              </a:spcBef>
              <a:spcAft>
                <a:spcPts val="0"/>
              </a:spcAft>
              <a:defRPr/>
            </a:pPr>
            <a:endParaRPr 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BF22F0-1FCF-4BD7-9D16-3C7DBB1D937F}" type="slidenum">
              <a:rPr lang="en-US" altLang="en-US" smtClean="0"/>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Discuss</a:t>
            </a:r>
          </a:p>
          <a:p>
            <a:pPr marL="174913" indent="-174913" eaLnBrk="1" fontAlgn="auto" hangingPunct="1">
              <a:spcBef>
                <a:spcPts val="0"/>
              </a:spcBef>
              <a:spcAft>
                <a:spcPts val="0"/>
              </a:spcAft>
              <a:buFont typeface="Arial" panose="020B0604020202020204" pitchFamily="34" charset="0"/>
              <a:buChar char="•"/>
              <a:defRPr/>
            </a:pPr>
            <a:r>
              <a:rPr lang="en-US" dirty="0"/>
              <a:t>Who in the room knows that they are a mandated reporter? (Ask for </a:t>
            </a:r>
            <a:r>
              <a:rPr lang="en-US" dirty="0" smtClean="0"/>
              <a:t>a show </a:t>
            </a:r>
            <a:r>
              <a:rPr lang="en-US" dirty="0"/>
              <a:t>of </a:t>
            </a:r>
            <a:r>
              <a:rPr lang="en-US" dirty="0" smtClean="0"/>
              <a:t>hands.)</a:t>
            </a:r>
            <a:endParaRPr lang="en-US" dirty="0"/>
          </a:p>
          <a:p>
            <a:pPr marL="174913" indent="-174913" eaLnBrk="1" fontAlgn="auto" hangingPunct="1">
              <a:spcBef>
                <a:spcPts val="0"/>
              </a:spcBef>
              <a:spcAft>
                <a:spcPts val="0"/>
              </a:spcAft>
              <a:buFont typeface="Arial" panose="020B0604020202020204" pitchFamily="34" charset="0"/>
              <a:buChar char="•"/>
              <a:defRPr/>
            </a:pPr>
            <a:r>
              <a:rPr lang="en-US" dirty="0"/>
              <a:t>Who knows that they are </a:t>
            </a:r>
            <a:r>
              <a:rPr lang="en-US" u="sng" dirty="0"/>
              <a:t>not</a:t>
            </a:r>
            <a:r>
              <a:rPr lang="en-US" dirty="0"/>
              <a:t> a mandated reporter? (Ask for </a:t>
            </a:r>
            <a:r>
              <a:rPr lang="en-US" dirty="0" smtClean="0"/>
              <a:t>a show </a:t>
            </a:r>
            <a:r>
              <a:rPr lang="en-US" dirty="0"/>
              <a:t>of </a:t>
            </a:r>
            <a:r>
              <a:rPr lang="en-US" dirty="0" smtClean="0"/>
              <a:t>hands.) </a:t>
            </a:r>
            <a:endParaRPr lang="en-US" dirty="0"/>
          </a:p>
          <a:p>
            <a:pPr marL="174913" indent="-174913" eaLnBrk="1" fontAlgn="auto" hangingPunct="1">
              <a:spcBef>
                <a:spcPts val="0"/>
              </a:spcBef>
              <a:spcAft>
                <a:spcPts val="0"/>
              </a:spcAft>
              <a:buFont typeface="Arial" panose="020B0604020202020204" pitchFamily="34" charset="0"/>
              <a:buChar char="•"/>
              <a:defRPr/>
            </a:pPr>
            <a:r>
              <a:rPr lang="en-US" dirty="0"/>
              <a:t>Who is unsure? (Ask for </a:t>
            </a:r>
            <a:r>
              <a:rPr lang="en-US" dirty="0" smtClean="0"/>
              <a:t>a show </a:t>
            </a:r>
            <a:r>
              <a:rPr lang="en-US" dirty="0"/>
              <a:t>of </a:t>
            </a:r>
            <a:r>
              <a:rPr lang="en-US" dirty="0" smtClean="0"/>
              <a:t>hands.) </a:t>
            </a:r>
            <a:endParaRPr lang="en-US" dirty="0"/>
          </a:p>
          <a:p>
            <a:pPr eaLnBrk="1" fontAlgn="auto" hangingPunct="1">
              <a:spcBef>
                <a:spcPts val="0"/>
              </a:spcBef>
              <a:spcAft>
                <a:spcPts val="0"/>
              </a:spcAft>
              <a:defRPr/>
            </a:pPr>
            <a:endParaRPr 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E96C946-6719-490D-8195-F93E84D6C321}" type="slidenum">
              <a:rPr lang="en-US" altLang="en-US" smtClean="0"/>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In our state, the following staff are mandated reporters: </a:t>
            </a:r>
          </a:p>
          <a:p>
            <a:pPr marL="641349" lvl="1" indent="-174913" eaLnBrk="1" fontAlgn="auto" hangingPunct="1">
              <a:spcBef>
                <a:spcPts val="0"/>
              </a:spcBef>
              <a:spcAft>
                <a:spcPts val="0"/>
              </a:spcAft>
              <a:buFont typeface="Arial" panose="020B0604020202020204" pitchFamily="34" charset="0"/>
              <a:buChar char="•"/>
              <a:defRPr/>
            </a:pPr>
            <a:r>
              <a:rPr lang="en-US" dirty="0"/>
              <a:t>[</a:t>
            </a:r>
            <a:r>
              <a:rPr lang="en-US" b="1" dirty="0"/>
              <a:t>INSERT </a:t>
            </a:r>
            <a:r>
              <a:rPr lang="en-US" b="1" dirty="0" smtClean="0"/>
              <a:t>STATE-SPECIFIC </a:t>
            </a:r>
            <a:r>
              <a:rPr lang="en-US" b="1" dirty="0"/>
              <a:t>INFORMATION HERE </a:t>
            </a:r>
            <a:r>
              <a:rPr lang="en-US" dirty="0" smtClean="0"/>
              <a:t>(</a:t>
            </a:r>
            <a:r>
              <a:rPr lang="en-US" dirty="0"/>
              <a:t>r</a:t>
            </a:r>
            <a:r>
              <a:rPr lang="en-US" dirty="0" smtClean="0"/>
              <a:t>efer </a:t>
            </a:r>
            <a:r>
              <a:rPr lang="en-US" dirty="0">
                <a:solidFill>
                  <a:schemeClr val="accent1">
                    <a:lumMod val="75000"/>
                  </a:schemeClr>
                </a:solidFill>
              </a:rPr>
              <a:t>to </a:t>
            </a:r>
            <a:r>
              <a:rPr lang="en-US" i="1" dirty="0">
                <a:solidFill>
                  <a:schemeClr val="accent1">
                    <a:lumMod val="75000"/>
                  </a:schemeClr>
                </a:solidFill>
              </a:rPr>
              <a:t>Mandatory Reporters of Child Abuse and Neglect </a:t>
            </a:r>
            <a:r>
              <a:rPr lang="en-US" dirty="0">
                <a:solidFill>
                  <a:schemeClr val="accent1">
                    <a:lumMod val="75000"/>
                  </a:schemeClr>
                </a:solidFill>
              </a:rPr>
              <a:t>and scroll to “Professionals Required to Report” under your state)].</a:t>
            </a:r>
            <a:endParaRPr lang="en-US" dirty="0"/>
          </a:p>
          <a:p>
            <a:pPr marL="174913" indent="-174913" eaLnBrk="1" fontAlgn="auto" hangingPunct="1">
              <a:spcBef>
                <a:spcPts val="0"/>
              </a:spcBef>
              <a:spcAft>
                <a:spcPts val="0"/>
              </a:spcAft>
              <a:buFont typeface="Arial" panose="020B0604020202020204" pitchFamily="34" charset="0"/>
              <a:buChar char="•"/>
              <a:defRPr/>
            </a:pPr>
            <a:r>
              <a:rPr lang="en-US" dirty="0" smtClean="0"/>
              <a:t>Exemptions </a:t>
            </a:r>
            <a:r>
              <a:rPr lang="en-US" dirty="0"/>
              <a:t>include:</a:t>
            </a:r>
          </a:p>
          <a:p>
            <a:pPr marL="641349" lvl="1" indent="-174913" eaLnBrk="1" fontAlgn="auto" hangingPunct="1">
              <a:spcBef>
                <a:spcPts val="0"/>
              </a:spcBef>
              <a:spcAft>
                <a:spcPts val="0"/>
              </a:spcAft>
              <a:buFont typeface="Arial" panose="020B0604020202020204" pitchFamily="34" charset="0"/>
              <a:buChar char="•"/>
              <a:defRPr/>
            </a:pPr>
            <a:r>
              <a:rPr lang="en-US" dirty="0"/>
              <a:t>[</a:t>
            </a:r>
            <a:r>
              <a:rPr lang="en-US" b="1" dirty="0"/>
              <a:t>INSERT </a:t>
            </a:r>
            <a:r>
              <a:rPr lang="en-US" b="1" dirty="0" smtClean="0"/>
              <a:t>STATE-SPECIFIC </a:t>
            </a:r>
            <a:r>
              <a:rPr lang="en-US" b="1" dirty="0"/>
              <a:t>INFORMATION HERE </a:t>
            </a:r>
            <a:r>
              <a:rPr lang="en-US" dirty="0"/>
              <a:t>(list exemptions and circumstances in which they are exempt, if any)]</a:t>
            </a:r>
            <a:r>
              <a:rPr lang="en-US" b="1" dirty="0"/>
              <a:t>. </a:t>
            </a:r>
          </a:p>
          <a:p>
            <a:pPr marL="174913" indent="-174913" eaLnBrk="1" fontAlgn="auto" hangingPunct="1">
              <a:spcBef>
                <a:spcPts val="0"/>
              </a:spcBef>
              <a:spcAft>
                <a:spcPts val="0"/>
              </a:spcAft>
              <a:buFont typeface="Arial" panose="020B0604020202020204" pitchFamily="34" charset="0"/>
              <a:buChar char="•"/>
              <a:defRPr/>
            </a:pPr>
            <a:endParaRPr 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2DC4781-3AA4-4AF6-AEE8-B7B9ACE08A91}" type="slidenum">
              <a:rPr lang="en-US" altLang="en-US" smtClean="0"/>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The goal of this training is to provide you with the knowledge and skills needed to </a:t>
            </a:r>
            <a:r>
              <a:rPr lang="en-US" dirty="0" smtClean="0"/>
              <a:t>understand what is reportable as child abuse and neglect in our state and how to respond </a:t>
            </a:r>
            <a:r>
              <a:rPr lang="en-US" dirty="0"/>
              <a:t>to cases of child </a:t>
            </a:r>
            <a:r>
              <a:rPr lang="en-US" dirty="0" smtClean="0"/>
              <a:t>abuse and neglect, </a:t>
            </a:r>
            <a:r>
              <a:rPr lang="en-US" dirty="0"/>
              <a:t>either as an identified mandated reporter or other staff at a Title X-funded agency.   </a:t>
            </a:r>
          </a:p>
          <a:p>
            <a:pPr marL="174913" indent="-174913" eaLnBrk="1" fontAlgn="auto" hangingPunct="1">
              <a:spcBef>
                <a:spcPts val="0"/>
              </a:spcBef>
              <a:spcAft>
                <a:spcPts val="0"/>
              </a:spcAft>
              <a:buFont typeface="Arial" panose="020B0604020202020204" pitchFamily="34" charset="0"/>
              <a:buChar char="•"/>
              <a:defRPr/>
            </a:pPr>
            <a:r>
              <a:rPr lang="en-US" dirty="0" smtClean="0"/>
              <a:t>Specifically</a:t>
            </a:r>
            <a:r>
              <a:rPr lang="en-US" dirty="0"/>
              <a:t>, by the end of the training you will be able to:</a:t>
            </a:r>
          </a:p>
          <a:p>
            <a:pPr marL="641349" lvl="1" indent="-174913" eaLnBrk="1" fontAlgn="auto" hangingPunct="1">
              <a:spcBef>
                <a:spcPts val="0"/>
              </a:spcBef>
              <a:spcAft>
                <a:spcPts val="0"/>
              </a:spcAft>
              <a:buFont typeface="Arial" panose="020B0604020202020204" pitchFamily="34" charset="0"/>
              <a:buChar char="•"/>
              <a:defRPr/>
            </a:pPr>
            <a:r>
              <a:rPr lang="en-US" dirty="0"/>
              <a:t>Identify at least one risk factor or possible indicator of child abuse or neglect</a:t>
            </a:r>
          </a:p>
          <a:p>
            <a:pPr marL="641349" lvl="1" indent="-174913" eaLnBrk="1" fontAlgn="auto" hangingPunct="1">
              <a:spcBef>
                <a:spcPts val="0"/>
              </a:spcBef>
              <a:spcAft>
                <a:spcPts val="0"/>
              </a:spcAft>
              <a:buFont typeface="Arial" panose="020B0604020202020204" pitchFamily="34" charset="0"/>
              <a:buChar char="•"/>
              <a:defRPr/>
            </a:pPr>
            <a:r>
              <a:rPr lang="en-US" dirty="0"/>
              <a:t>Explain the </a:t>
            </a:r>
            <a:r>
              <a:rPr lang="en-US" dirty="0" smtClean="0"/>
              <a:t>mandatory child abuse</a:t>
            </a:r>
            <a:r>
              <a:rPr lang="en-US" baseline="0" dirty="0" smtClean="0"/>
              <a:t> </a:t>
            </a:r>
            <a:r>
              <a:rPr lang="en-US" dirty="0" smtClean="0"/>
              <a:t>reporting </a:t>
            </a:r>
            <a:r>
              <a:rPr lang="en-US" dirty="0"/>
              <a:t>process in our state (who, what, </a:t>
            </a:r>
            <a:r>
              <a:rPr lang="en-US" dirty="0" smtClean="0"/>
              <a:t>when, </a:t>
            </a:r>
            <a:r>
              <a:rPr lang="en-US" dirty="0"/>
              <a:t>and how)</a:t>
            </a:r>
          </a:p>
          <a:p>
            <a:pPr marL="641349" lvl="1" indent="-174913" eaLnBrk="1" fontAlgn="auto" hangingPunct="1">
              <a:spcBef>
                <a:spcPts val="0"/>
              </a:spcBef>
              <a:spcAft>
                <a:spcPts val="0"/>
              </a:spcAft>
              <a:buFont typeface="Arial" panose="020B0604020202020204" pitchFamily="34" charset="0"/>
              <a:buChar char="•"/>
              <a:defRPr/>
            </a:pPr>
            <a:r>
              <a:rPr lang="en-US" dirty="0"/>
              <a:t>Describe at least two trauma-informed </a:t>
            </a:r>
            <a:r>
              <a:rPr lang="en-US" dirty="0" smtClean="0"/>
              <a:t>best practices that </a:t>
            </a:r>
            <a:r>
              <a:rPr lang="en-US" dirty="0"/>
              <a:t>support your </a:t>
            </a:r>
            <a:r>
              <a:rPr lang="en-US" dirty="0" smtClean="0"/>
              <a:t>client(s)</a:t>
            </a:r>
            <a:r>
              <a:rPr lang="en-US" dirty="0" smtClean="0">
                <a:solidFill>
                  <a:srgbClr val="FF0000"/>
                </a:solidFill>
              </a:rPr>
              <a:t> </a:t>
            </a:r>
            <a:endParaRPr lang="en-US" dirty="0">
              <a:solidFill>
                <a:srgbClr val="FF0000"/>
              </a:solidFill>
            </a:endParaRPr>
          </a:p>
          <a:p>
            <a:pPr marL="641349" lvl="1" indent="-174913" eaLnBrk="1" fontAlgn="auto" hangingPunct="1">
              <a:spcBef>
                <a:spcPts val="0"/>
              </a:spcBef>
              <a:spcAft>
                <a:spcPts val="0"/>
              </a:spcAft>
              <a:buFont typeface="Arial" panose="020B0604020202020204" pitchFamily="34" charset="0"/>
              <a:buChar char="•"/>
              <a:defRPr/>
            </a:pPr>
            <a:r>
              <a:rPr lang="en-US" dirty="0"/>
              <a:t>Identify at least one local resource for providers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9B0F6F1-9A25-4378-A8E0-7A1B7A66A5E3}" type="slidenum">
              <a:rPr lang="en-US" altLang="en-US" smtClean="0"/>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eaLnBrk="1" fontAlgn="auto" hangingPunct="1">
              <a:spcBef>
                <a:spcPts val="0"/>
              </a:spcBef>
              <a:spcAft>
                <a:spcPts val="0"/>
              </a:spcAft>
              <a:defRPr/>
            </a:pPr>
            <a:r>
              <a:rPr lang="en-US" b="1" dirty="0" smtClean="0"/>
              <a:t>If everyone in your clinic is a mandated reporter, delete this slide.</a:t>
            </a:r>
          </a:p>
          <a:p>
            <a:pPr eaLnBrk="1" fontAlgn="auto" hangingPunct="1">
              <a:spcBef>
                <a:spcPts val="0"/>
              </a:spcBef>
              <a:spcAft>
                <a:spcPts val="0"/>
              </a:spcAft>
              <a:defRPr/>
            </a:pPr>
            <a:endParaRPr lang="en-US" b="1"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t>[</a:t>
            </a:r>
            <a:r>
              <a:rPr lang="en-US" b="1" dirty="0"/>
              <a:t>INSERT </a:t>
            </a:r>
            <a:r>
              <a:rPr lang="en-US" b="1" dirty="0" smtClean="0"/>
              <a:t>STATE-SPECIFIC </a:t>
            </a:r>
            <a:r>
              <a:rPr lang="en-US" b="1" dirty="0"/>
              <a:t>INFORMATION HERE </a:t>
            </a:r>
            <a:r>
              <a:rPr lang="en-US" dirty="0" smtClean="0"/>
              <a:t>(refer </a:t>
            </a:r>
            <a:r>
              <a:rPr lang="en-US" dirty="0"/>
              <a:t>to </a:t>
            </a:r>
            <a:r>
              <a:rPr lang="en-US" i="1" dirty="0"/>
              <a:t>Reporting by Other Persons </a:t>
            </a:r>
            <a:r>
              <a:rPr lang="en-US" dirty="0"/>
              <a:t>section under your state)].</a:t>
            </a:r>
          </a:p>
          <a:p>
            <a:pPr marL="174913" indent="-174913" eaLnBrk="1" fontAlgn="auto" hangingPunct="1">
              <a:spcBef>
                <a:spcPts val="0"/>
              </a:spcBef>
              <a:spcAft>
                <a:spcPts val="0"/>
              </a:spcAft>
              <a:buFont typeface="Arial" panose="020B0604020202020204" pitchFamily="34" charset="0"/>
              <a:buChar char="•"/>
              <a:defRPr/>
            </a:pPr>
            <a:r>
              <a:rPr lang="en-US" dirty="0" smtClean="0">
                <a:solidFill>
                  <a:schemeClr val="accent1">
                    <a:lumMod val="75000"/>
                  </a:schemeClr>
                </a:solidFill>
              </a:rPr>
              <a:t>Some staff in our clinic are mandated reporters and some are not.</a:t>
            </a:r>
          </a:p>
          <a:p>
            <a:pPr marL="174913" indent="-174913" eaLnBrk="1" fontAlgn="auto" hangingPunct="1">
              <a:spcBef>
                <a:spcPts val="0"/>
              </a:spcBef>
              <a:spcAft>
                <a:spcPts val="0"/>
              </a:spcAft>
              <a:buFont typeface="Arial" panose="020B0604020202020204" pitchFamily="34" charset="0"/>
              <a:buChar char="•"/>
              <a:defRPr/>
            </a:pPr>
            <a:r>
              <a:rPr lang="en-US" dirty="0" smtClean="0">
                <a:solidFill>
                  <a:schemeClr val="accent1">
                    <a:lumMod val="75000"/>
                  </a:schemeClr>
                </a:solidFill>
              </a:rPr>
              <a:t>If you are NOT a mandated reporter:</a:t>
            </a:r>
          </a:p>
          <a:p>
            <a:pPr marL="641349" lvl="1" indent="-174913" eaLnBrk="1" fontAlgn="auto" hangingPunct="1">
              <a:spcBef>
                <a:spcPts val="0"/>
              </a:spcBef>
              <a:spcAft>
                <a:spcPts val="0"/>
              </a:spcAft>
              <a:buFont typeface="Arial" panose="020B0604020202020204" pitchFamily="34" charset="0"/>
              <a:buChar char="•"/>
              <a:defRPr/>
            </a:pPr>
            <a:r>
              <a:rPr lang="en-US" dirty="0" smtClean="0">
                <a:solidFill>
                  <a:schemeClr val="accent1">
                    <a:lumMod val="75000"/>
                  </a:schemeClr>
                </a:solidFill>
              </a:rPr>
              <a:t>Our </a:t>
            </a:r>
            <a:r>
              <a:rPr lang="en-US" dirty="0">
                <a:solidFill>
                  <a:schemeClr val="accent1">
                    <a:lumMod val="75000"/>
                  </a:schemeClr>
                </a:solidFill>
              </a:rPr>
              <a:t>clinic policy still </a:t>
            </a:r>
            <a:r>
              <a:rPr lang="en-US" u="sng" dirty="0">
                <a:solidFill>
                  <a:schemeClr val="accent1">
                    <a:lumMod val="75000"/>
                  </a:schemeClr>
                </a:solidFill>
              </a:rPr>
              <a:t>requires</a:t>
            </a:r>
            <a:r>
              <a:rPr lang="en-US" dirty="0">
                <a:solidFill>
                  <a:schemeClr val="accent1">
                    <a:lumMod val="75000"/>
                  </a:schemeClr>
                </a:solidFill>
              </a:rPr>
              <a:t> that you share your concern or suspicions with your supervisor. </a:t>
            </a:r>
          </a:p>
          <a:p>
            <a:pPr eaLnBrk="1" fontAlgn="auto" hangingPunct="1">
              <a:spcBef>
                <a:spcPts val="0"/>
              </a:spcBef>
              <a:spcAft>
                <a:spcPts val="0"/>
              </a:spcAft>
              <a:defRPr/>
            </a:pPr>
            <a:r>
              <a:rPr lang="en-US" b="1" dirty="0">
                <a:solidFill>
                  <a:schemeClr val="accent1">
                    <a:lumMod val="75000"/>
                  </a:schemeClr>
                </a:solidFill>
              </a:rPr>
              <a:t>OR</a:t>
            </a:r>
          </a:p>
          <a:p>
            <a:pPr marL="641349" lvl="1" indent="-174913" eaLnBrk="1" fontAlgn="auto" hangingPunct="1">
              <a:spcBef>
                <a:spcPts val="0"/>
              </a:spcBef>
              <a:spcAft>
                <a:spcPts val="0"/>
              </a:spcAft>
              <a:buFont typeface="Arial" panose="020B0604020202020204" pitchFamily="34" charset="0"/>
              <a:buChar char="•"/>
              <a:defRPr/>
            </a:pPr>
            <a:r>
              <a:rPr lang="en-US" dirty="0" smtClean="0">
                <a:solidFill>
                  <a:schemeClr val="accent1">
                    <a:lumMod val="75000"/>
                  </a:schemeClr>
                </a:solidFill>
              </a:rPr>
              <a:t>Our </a:t>
            </a:r>
            <a:r>
              <a:rPr lang="en-US" dirty="0">
                <a:solidFill>
                  <a:schemeClr val="accent1">
                    <a:lumMod val="75000"/>
                  </a:schemeClr>
                </a:solidFill>
              </a:rPr>
              <a:t>clinic policy still </a:t>
            </a:r>
            <a:r>
              <a:rPr lang="en-US" u="sng" dirty="0">
                <a:solidFill>
                  <a:schemeClr val="accent1">
                    <a:lumMod val="75000"/>
                  </a:schemeClr>
                </a:solidFill>
              </a:rPr>
              <a:t>encourages</a:t>
            </a:r>
            <a:r>
              <a:rPr lang="en-US" dirty="0">
                <a:solidFill>
                  <a:schemeClr val="accent1">
                    <a:lumMod val="75000"/>
                  </a:schemeClr>
                </a:solidFill>
              </a:rPr>
              <a:t> you to share your concern or suspicions with your supervisor</a:t>
            </a:r>
            <a:r>
              <a:rPr lang="en-US" dirty="0" smtClean="0">
                <a:solidFill>
                  <a:schemeClr val="accent1">
                    <a:lumMod val="75000"/>
                  </a:schemeClr>
                </a:solidFill>
              </a:rPr>
              <a:t>.</a:t>
            </a:r>
          </a:p>
          <a:p>
            <a:pPr eaLnBrk="1" fontAlgn="auto" hangingPunct="1">
              <a:spcBef>
                <a:spcPts val="0"/>
              </a:spcBef>
              <a:spcAft>
                <a:spcPts val="0"/>
              </a:spcAft>
              <a:defRPr/>
            </a:pPr>
            <a:endParaRPr lang="en-US" b="1" dirty="0">
              <a:solidFill>
                <a:schemeClr val="accent1">
                  <a:lumMod val="75000"/>
                </a:schemeClr>
              </a:solidFill>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52DDAD-C3FF-4805-89F8-3C4E04F74A00}" type="slidenum">
              <a:rPr lang="en-US" altLang="en-US" smtClean="0"/>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smtClean="0"/>
              <a:t>Facilitator Notes</a:t>
            </a:r>
          </a:p>
          <a:p>
            <a:pPr marL="174913" indent="-174913" eaLnBrk="1" fontAlgn="auto" hangingPunct="1">
              <a:spcBef>
                <a:spcPts val="0"/>
              </a:spcBef>
              <a:spcAft>
                <a:spcPts val="0"/>
              </a:spcAft>
              <a:buFont typeface="Arial" panose="020B0604020202020204" pitchFamily="34" charset="0"/>
              <a:buChar char="•"/>
              <a:defRPr/>
            </a:pPr>
            <a:r>
              <a:rPr lang="en-US" dirty="0" smtClean="0"/>
              <a:t>[</a:t>
            </a:r>
            <a:r>
              <a:rPr lang="en-US" b="1" dirty="0" smtClean="0"/>
              <a:t>INSERT STATE-SPECIFIC INFORMATION HERE </a:t>
            </a:r>
            <a:r>
              <a:rPr lang="en-US" dirty="0" smtClean="0"/>
              <a:t>(refer </a:t>
            </a:r>
            <a:r>
              <a:rPr lang="en-US" dirty="0" smtClean="0">
                <a:solidFill>
                  <a:schemeClr val="accent1">
                    <a:lumMod val="75000"/>
                  </a:schemeClr>
                </a:solidFill>
              </a:rPr>
              <a:t>to </a:t>
            </a:r>
            <a:r>
              <a:rPr lang="en-US" i="1" dirty="0" smtClean="0"/>
              <a:t>Mandatory Reporters </a:t>
            </a:r>
            <a:r>
              <a:rPr lang="en-US" i="1" dirty="0" smtClean="0">
                <a:solidFill>
                  <a:schemeClr val="accent1">
                    <a:lumMod val="75000"/>
                  </a:schemeClr>
                </a:solidFill>
              </a:rPr>
              <a:t>of Child Abuse and Neglect</a:t>
            </a:r>
            <a:r>
              <a:rPr lang="en-US" dirty="0" smtClean="0">
                <a:solidFill>
                  <a:schemeClr val="accent1">
                    <a:lumMod val="75000"/>
                  </a:schemeClr>
                </a:solidFill>
              </a:rPr>
              <a:t>, scroll to </a:t>
            </a:r>
            <a:r>
              <a:rPr lang="en-US" dirty="0" smtClean="0"/>
              <a:t>“Institutional Responsibility to Report” section under your state)].</a:t>
            </a:r>
            <a:endParaRPr lang="en-US" strike="sngStrike" dirty="0" smtClean="0">
              <a:solidFill>
                <a:schemeClr val="accent1">
                  <a:lumMod val="75000"/>
                </a:schemeClr>
              </a:solidFill>
            </a:endParaRPr>
          </a:p>
          <a:p>
            <a:pPr marL="641349" lvl="1" indent="-174913" eaLnBrk="1" fontAlgn="auto" hangingPunct="1">
              <a:spcBef>
                <a:spcPts val="0"/>
              </a:spcBef>
              <a:spcAft>
                <a:spcPts val="0"/>
              </a:spcAft>
              <a:buFont typeface="Arial" panose="020B0604020202020204" pitchFamily="34" charset="0"/>
              <a:buChar char="•"/>
              <a:defRPr/>
            </a:pPr>
            <a:r>
              <a:rPr lang="en-US" dirty="0" smtClean="0"/>
              <a:t>(If centralized reporting is allowed) Our state law allows us to establish an internal procedure that allows staff to share child abuse suspicions with a centralized person who then makes mandated reports on behalf of the agency. </a:t>
            </a:r>
          </a:p>
          <a:p>
            <a:pPr marL="641349" lvl="1" indent="-174913" eaLnBrk="1" fontAlgn="auto" hangingPunct="1">
              <a:spcBef>
                <a:spcPts val="0"/>
              </a:spcBef>
              <a:spcAft>
                <a:spcPts val="0"/>
              </a:spcAft>
              <a:buFont typeface="Arial" panose="020B0604020202020204" pitchFamily="34" charset="0"/>
              <a:buChar char="•"/>
              <a:defRPr/>
            </a:pPr>
            <a:r>
              <a:rPr lang="en-US" dirty="0" smtClean="0"/>
              <a:t>At our agency, the centralized person is: [</a:t>
            </a:r>
            <a:r>
              <a:rPr lang="en-US" b="1" dirty="0" smtClean="0"/>
              <a:t>INSERT CLINIC-SPECIFIC INFORMATION HERE</a:t>
            </a:r>
            <a:r>
              <a:rPr lang="en-US" dirty="0" smtClean="0"/>
              <a:t>]</a:t>
            </a:r>
            <a:r>
              <a:rPr lang="en-US" b="1" dirty="0" smtClean="0"/>
              <a:t>.</a:t>
            </a:r>
          </a:p>
          <a:p>
            <a:pPr eaLnBrk="1" fontAlgn="auto" hangingPunct="1">
              <a:spcBef>
                <a:spcPts val="0"/>
              </a:spcBef>
              <a:spcAft>
                <a:spcPts val="0"/>
              </a:spcAft>
              <a:defRPr/>
            </a:pPr>
            <a:r>
              <a:rPr lang="en-US" b="1" dirty="0" smtClean="0"/>
              <a:t>OR</a:t>
            </a:r>
          </a:p>
          <a:p>
            <a:pPr marL="641349" lvl="1" indent="-174913" eaLnBrk="1" fontAlgn="auto" hangingPunct="1">
              <a:spcBef>
                <a:spcPts val="0"/>
              </a:spcBef>
              <a:spcAft>
                <a:spcPts val="0"/>
              </a:spcAft>
              <a:buFont typeface="Arial" panose="020B0604020202020204" pitchFamily="34" charset="0"/>
              <a:buChar char="•"/>
              <a:defRPr/>
            </a:pPr>
            <a:r>
              <a:rPr lang="en-US" dirty="0" smtClean="0"/>
              <a:t>(If reporting is an individual duty) Our state considers mandated reporting to be an individual duty. While the agency may establish an internal agency process to facilitate child abuse reporting, reporting remains an individual duty, and individual reporters are responsible for ensuring reports get filed.</a:t>
            </a:r>
          </a:p>
          <a:p>
            <a:pPr eaLnBrk="1" fontAlgn="auto" hangingPunct="1">
              <a:spcBef>
                <a:spcPts val="0"/>
              </a:spcBef>
              <a:spcAft>
                <a:spcPts val="0"/>
              </a:spcAft>
              <a:defRPr/>
            </a:pPr>
            <a:endParaRPr lang="en-US" b="1"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52DDAD-C3FF-4805-89F8-3C4E04F74A00}" type="slidenum">
              <a:rPr lang="en-US" altLang="en-US" smtClean="0"/>
              <a:pPr/>
              <a:t>21</a:t>
            </a:fld>
            <a:endParaRPr lang="en-US" altLang="en-US" smtClean="0"/>
          </a:p>
        </p:txBody>
      </p:sp>
    </p:spTree>
    <p:extLst>
      <p:ext uri="{BB962C8B-B14F-4D97-AF65-F5344CB8AC3E}">
        <p14:creationId xmlns:p14="http://schemas.microsoft.com/office/powerpoint/2010/main" val="1466669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68B468-2C02-474F-ADC5-231BA8DA8ADC}" type="slidenum">
              <a:rPr lang="en-US" smtClean="0"/>
              <a:pPr>
                <a:defRPr/>
              </a:pPr>
              <a:t>22</a:t>
            </a:fld>
            <a:endParaRPr lang="en-US"/>
          </a:p>
        </p:txBody>
      </p:sp>
    </p:spTree>
    <p:extLst>
      <p:ext uri="{BB962C8B-B14F-4D97-AF65-F5344CB8AC3E}">
        <p14:creationId xmlns:p14="http://schemas.microsoft.com/office/powerpoint/2010/main" val="1624685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endParaRPr lang="en-US" u="sng" dirty="0"/>
          </a:p>
          <a:p>
            <a:pPr marL="174913" indent="-174913" eaLnBrk="1" fontAlgn="auto" hangingPunct="1">
              <a:spcBef>
                <a:spcPts val="0"/>
              </a:spcBef>
              <a:spcAft>
                <a:spcPts val="0"/>
              </a:spcAft>
              <a:buFont typeface="Arial" panose="020B0604020202020204" pitchFamily="34" charset="0"/>
              <a:buChar char="•"/>
              <a:defRPr/>
            </a:pPr>
            <a:r>
              <a:rPr lang="en-US" dirty="0"/>
              <a:t>In our state the definition of child abuse for reporting purposes is: </a:t>
            </a:r>
          </a:p>
          <a:p>
            <a:pPr marL="641349" lvl="1" indent="-174913" eaLnBrk="1" fontAlgn="auto" hangingPunct="1">
              <a:spcBef>
                <a:spcPts val="0"/>
              </a:spcBef>
              <a:spcAft>
                <a:spcPts val="0"/>
              </a:spcAft>
              <a:buFont typeface="Arial" panose="020B0604020202020204" pitchFamily="34" charset="0"/>
              <a:buChar char="•"/>
              <a:defRPr/>
            </a:pPr>
            <a:r>
              <a:rPr lang="en-US" dirty="0"/>
              <a:t>[</a:t>
            </a:r>
            <a:r>
              <a:rPr lang="en-US" b="1" dirty="0"/>
              <a:t>INSERT </a:t>
            </a:r>
            <a:r>
              <a:rPr lang="en-US" b="1" dirty="0" smtClean="0"/>
              <a:t>STATE-SPECIFIC </a:t>
            </a:r>
            <a:r>
              <a:rPr lang="en-US" b="1" dirty="0"/>
              <a:t>INFORMATION HERE </a:t>
            </a:r>
            <a:r>
              <a:rPr lang="en-US" dirty="0" smtClean="0"/>
              <a:t>(</a:t>
            </a:r>
            <a:r>
              <a:rPr lang="en-US" dirty="0"/>
              <a:t>r</a:t>
            </a:r>
            <a:r>
              <a:rPr lang="en-US" dirty="0" smtClean="0"/>
              <a:t>efer </a:t>
            </a:r>
            <a:r>
              <a:rPr lang="en-US" dirty="0">
                <a:solidFill>
                  <a:schemeClr val="accent1">
                    <a:lumMod val="75000"/>
                  </a:schemeClr>
                </a:solidFill>
              </a:rPr>
              <a:t>to</a:t>
            </a:r>
            <a:r>
              <a:rPr lang="en-US" i="1" dirty="0">
                <a:solidFill>
                  <a:schemeClr val="accent1">
                    <a:lumMod val="75000"/>
                  </a:schemeClr>
                </a:solidFill>
              </a:rPr>
              <a:t> </a:t>
            </a:r>
            <a:r>
              <a:rPr lang="en-US" i="1" dirty="0" smtClean="0"/>
              <a:t>Mandatory Child Abuse Reporting State Summaries</a:t>
            </a:r>
            <a:r>
              <a:rPr lang="en-US" dirty="0" smtClean="0">
                <a:solidFill>
                  <a:schemeClr val="accent1">
                    <a:lumMod val="75000"/>
                  </a:schemeClr>
                </a:solidFill>
              </a:rPr>
              <a:t>)].</a:t>
            </a:r>
            <a:endParaRPr lang="en-US" dirty="0"/>
          </a:p>
          <a:p>
            <a:pPr marL="174913" indent="-174913" eaLnBrk="1" fontAlgn="auto" hangingPunct="1">
              <a:spcBef>
                <a:spcPts val="0"/>
              </a:spcBef>
              <a:spcAft>
                <a:spcPts val="0"/>
              </a:spcAft>
              <a:buFont typeface="Arial" panose="020B0604020202020204" pitchFamily="34" charset="0"/>
              <a:buChar char="•"/>
              <a:defRPr/>
            </a:pPr>
            <a:endParaRPr lang="en-US" b="1" dirty="0"/>
          </a:p>
          <a:p>
            <a:pPr eaLnBrk="1" fontAlgn="auto" hangingPunct="1">
              <a:spcBef>
                <a:spcPts val="0"/>
              </a:spcBef>
              <a:spcAft>
                <a:spcPts val="0"/>
              </a:spcAft>
              <a:defRPr/>
            </a:pPr>
            <a:endParaRPr lang="en-US" b="1" u="sng"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B5CE041-A249-4B6C-9902-FF41EA310DD8}" type="slidenum">
              <a:rPr lang="en-US" altLang="en-US" smtClean="0"/>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smtClean="0"/>
              <a:t>Discuss</a:t>
            </a:r>
          </a:p>
          <a:p>
            <a:pPr marL="174913" indent="-174913" eaLnBrk="1" fontAlgn="auto" hangingPunct="1">
              <a:spcBef>
                <a:spcPts val="0"/>
              </a:spcBef>
              <a:spcAft>
                <a:spcPts val="0"/>
              </a:spcAft>
              <a:buFont typeface="Arial" panose="020B0604020202020204" pitchFamily="34" charset="0"/>
              <a:buChar char="•"/>
              <a:defRPr/>
            </a:pPr>
            <a:r>
              <a:rPr lang="en-US" dirty="0" smtClean="0"/>
              <a:t>Do you think acts of abuse or neglect are reportable if perpetrated by a teacher? </a:t>
            </a:r>
          </a:p>
          <a:p>
            <a:pPr marL="174913" indent="-174913" eaLnBrk="1" fontAlgn="auto" hangingPunct="1">
              <a:spcBef>
                <a:spcPts val="0"/>
              </a:spcBef>
              <a:spcAft>
                <a:spcPts val="0"/>
              </a:spcAft>
              <a:buFont typeface="Arial" panose="020B0604020202020204" pitchFamily="34" charset="0"/>
              <a:buChar char="•"/>
              <a:defRPr/>
            </a:pPr>
            <a:r>
              <a:rPr lang="en-US" dirty="0" smtClean="0"/>
              <a:t>What about an adult who is living in the child’s home but is not related in any way? </a:t>
            </a:r>
          </a:p>
          <a:p>
            <a:pPr eaLnBrk="1" fontAlgn="auto" hangingPunct="1">
              <a:spcBef>
                <a:spcPts val="0"/>
              </a:spcBef>
              <a:spcAft>
                <a:spcPts val="0"/>
              </a:spcAft>
              <a:defRPr/>
            </a:pPr>
            <a:endParaRPr lang="en-US" b="1" u="sng" dirty="0" smtClean="0"/>
          </a:p>
          <a:p>
            <a:pPr eaLnBrk="1" fontAlgn="auto" hangingPunct="1">
              <a:spcBef>
                <a:spcPts val="0"/>
              </a:spcBef>
              <a:spcAft>
                <a:spcPts val="0"/>
              </a:spcAft>
              <a:defRPr/>
            </a:pPr>
            <a:r>
              <a:rPr lang="en-US" b="1" u="sng" dirty="0" smtClean="0"/>
              <a:t>Facilitator Notes</a:t>
            </a:r>
            <a:endParaRPr lang="en-US" dirty="0" smtClean="0"/>
          </a:p>
          <a:p>
            <a:pPr marL="641349" lvl="1" indent="-174913" eaLnBrk="1" fontAlgn="auto" hangingPunct="1">
              <a:spcBef>
                <a:spcPts val="0"/>
              </a:spcBef>
              <a:spcAft>
                <a:spcPts val="0"/>
              </a:spcAft>
              <a:buFont typeface="Arial" panose="020B0604020202020204" pitchFamily="34" charset="0"/>
              <a:buChar char="•"/>
              <a:defRPr/>
            </a:pPr>
            <a:r>
              <a:rPr lang="en-US" dirty="0" smtClean="0"/>
              <a:t>For reporting purposes, we are required to report all acts of </a:t>
            </a:r>
            <a:r>
              <a:rPr lang="en-US" u="sng" dirty="0" smtClean="0"/>
              <a:t>abuse</a:t>
            </a:r>
            <a:r>
              <a:rPr lang="en-US" dirty="0" smtClean="0"/>
              <a:t> as defined by our state, </a:t>
            </a:r>
            <a:r>
              <a:rPr lang="en-US" i="1" dirty="0" smtClean="0"/>
              <a:t>regardless of the perpetrator or person who allowed the abuse </a:t>
            </a:r>
            <a:r>
              <a:rPr lang="en-US" dirty="0" smtClean="0"/>
              <a:t>(refer to </a:t>
            </a:r>
            <a:r>
              <a:rPr lang="en-US" i="1" dirty="0" smtClean="0"/>
              <a:t>Mandatory Child Abuse Reporting State Summaries</a:t>
            </a:r>
            <a:r>
              <a:rPr lang="en-US" dirty="0" smtClean="0"/>
              <a:t>).</a:t>
            </a:r>
            <a:endParaRPr lang="en-US" i="1" dirty="0" smtClean="0"/>
          </a:p>
          <a:p>
            <a:pPr eaLnBrk="1" fontAlgn="auto" hangingPunct="1">
              <a:spcBef>
                <a:spcPts val="0"/>
              </a:spcBef>
              <a:spcAft>
                <a:spcPts val="0"/>
              </a:spcAft>
              <a:defRPr/>
            </a:pPr>
            <a:r>
              <a:rPr lang="en-US" b="1" dirty="0" smtClean="0"/>
              <a:t>OR</a:t>
            </a:r>
          </a:p>
          <a:p>
            <a:pPr marL="641349" lvl="1" indent="-174913" eaLnBrk="1" fontAlgn="auto" hangingPunct="1">
              <a:spcBef>
                <a:spcPts val="0"/>
              </a:spcBef>
              <a:spcAft>
                <a:spcPts val="0"/>
              </a:spcAft>
              <a:buFont typeface="Arial" panose="020B0604020202020204" pitchFamily="34" charset="0"/>
              <a:buChar char="•"/>
              <a:defRPr/>
            </a:pPr>
            <a:r>
              <a:rPr lang="en-US" dirty="0" smtClean="0"/>
              <a:t>For reporting purposes, we are required to report all acts of </a:t>
            </a:r>
            <a:r>
              <a:rPr lang="en-US" u="sng" dirty="0" smtClean="0"/>
              <a:t>abuse</a:t>
            </a:r>
            <a:r>
              <a:rPr lang="en-US" dirty="0" smtClean="0"/>
              <a:t> as defined by our state, </a:t>
            </a:r>
            <a:r>
              <a:rPr lang="en-US" i="1" dirty="0" smtClean="0"/>
              <a:t>if the acts were perpetrated or allowed by _________ </a:t>
            </a:r>
            <a:r>
              <a:rPr lang="en-US" dirty="0" smtClean="0"/>
              <a:t>(refer to </a:t>
            </a:r>
            <a:r>
              <a:rPr lang="en-US" i="1" dirty="0" smtClean="0"/>
              <a:t>Mandatory Child Abuse Reporting State Summaries</a:t>
            </a:r>
            <a:r>
              <a:rPr lang="en-US" dirty="0" smtClean="0"/>
              <a:t>).</a:t>
            </a:r>
          </a:p>
          <a:p>
            <a:pPr marL="466436" lvl="1" indent="0" eaLnBrk="1" fontAlgn="auto" hangingPunct="1">
              <a:spcBef>
                <a:spcPts val="0"/>
              </a:spcBef>
              <a:spcAft>
                <a:spcPts val="0"/>
              </a:spcAft>
              <a:buFont typeface="Arial" panose="020B0604020202020204" pitchFamily="34" charset="0"/>
              <a:buNone/>
              <a:defRPr/>
            </a:pPr>
            <a:endParaRPr lang="en-US"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t>We are required to report all acts of </a:t>
            </a:r>
            <a:r>
              <a:rPr lang="en-US" u="sng" dirty="0" smtClean="0"/>
              <a:t>neglect</a:t>
            </a:r>
            <a:r>
              <a:rPr lang="en-US" dirty="0" smtClean="0"/>
              <a:t> as defined by our state,</a:t>
            </a:r>
            <a:r>
              <a:rPr lang="en-US" i="1" dirty="0" smtClean="0"/>
              <a:t> perpetrated or allowed by _________ </a:t>
            </a:r>
            <a:r>
              <a:rPr lang="en-US" dirty="0" smtClean="0"/>
              <a:t>(refer to </a:t>
            </a:r>
            <a:r>
              <a:rPr lang="en-US" i="1" dirty="0" smtClean="0"/>
              <a:t>Mandatory Child Abuse Reporting State Summaries</a:t>
            </a:r>
            <a:r>
              <a:rPr lang="en-US" dirty="0" smtClean="0"/>
              <a:t>).</a:t>
            </a:r>
            <a:endParaRPr lang="en-US" b="1" u="sng" dirty="0" smtClean="0">
              <a:solidFill>
                <a:srgbClr val="FF0000"/>
              </a:solidFill>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77F5F2B-5B4E-4FA8-83DB-8A2635430442}" type="slidenum">
              <a:rPr lang="en-US" altLang="en-US" smtClean="0"/>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b="1" u="sng" dirty="0" smtClean="0"/>
              <a:t>Facilitator Notes</a:t>
            </a:r>
            <a:endParaRPr lang="en-US" u="sng"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t>Is intimate partner violence between adolescent partners reportable as child abuse?</a:t>
            </a:r>
          </a:p>
          <a:p>
            <a:pPr marL="174913" indent="-174913" eaLnBrk="1" fontAlgn="auto" hangingPunct="1">
              <a:spcBef>
                <a:spcPts val="0"/>
              </a:spcBef>
              <a:spcAft>
                <a:spcPts val="0"/>
              </a:spcAft>
              <a:buFont typeface="Arial" panose="020B0604020202020204" pitchFamily="34" charset="0"/>
              <a:buChar char="•"/>
              <a:defRPr/>
            </a:pPr>
            <a:r>
              <a:rPr lang="en-US" dirty="0" smtClean="0"/>
              <a:t>The answer to this question relates to whether or not our state defines reportable abuse at the hands of anyone or only those who are in a caregiver role.</a:t>
            </a:r>
          </a:p>
          <a:p>
            <a:pPr marL="174913" indent="-174913" eaLnBrk="1" fontAlgn="auto" hangingPunct="1">
              <a:spcBef>
                <a:spcPts val="0"/>
              </a:spcBef>
              <a:spcAft>
                <a:spcPts val="0"/>
              </a:spcAft>
              <a:buFont typeface="Arial" panose="020B0604020202020204" pitchFamily="34" charset="0"/>
              <a:buChar char="•"/>
              <a:defRPr/>
            </a:pPr>
            <a:r>
              <a:rPr lang="en-US" dirty="0" smtClean="0"/>
              <a:t>In our state, abuse is defined as acts at the hands of [</a:t>
            </a:r>
            <a:r>
              <a:rPr lang="en-US" b="1" dirty="0" smtClean="0"/>
              <a:t>INSERT STATE-SPECIFIC INFORMATION HERE </a:t>
            </a:r>
            <a:r>
              <a:rPr lang="en-US" dirty="0" smtClean="0"/>
              <a:t>(refer to </a:t>
            </a:r>
            <a:r>
              <a:rPr lang="en-US" i="1" dirty="0" smtClean="0"/>
              <a:t>Mandatory Child Abuse Reporting State Summaries</a:t>
            </a:r>
            <a:r>
              <a:rPr lang="en-US" dirty="0" smtClean="0">
                <a:solidFill>
                  <a:schemeClr val="accent1">
                    <a:lumMod val="75000"/>
                  </a:schemeClr>
                </a:solidFill>
              </a:rPr>
              <a:t>)]</a:t>
            </a:r>
            <a:r>
              <a:rPr lang="en-US" b="1" dirty="0" smtClean="0">
                <a:solidFill>
                  <a:schemeClr val="accent1">
                    <a:lumMod val="75000"/>
                  </a:schemeClr>
                </a:solidFill>
              </a:rPr>
              <a:t>.</a:t>
            </a:r>
            <a:endParaRPr lang="en-US" b="1"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t>Therefore, intimate partner violence between teen partners that includes actions that meet the specific criteria for child abuse reporting </a:t>
            </a:r>
            <a:r>
              <a:rPr lang="en-US" i="1" dirty="0" smtClean="0"/>
              <a:t>[</a:t>
            </a:r>
            <a:r>
              <a:rPr lang="en-US" i="1" u="sng" dirty="0" smtClean="0"/>
              <a:t>is/is not</a:t>
            </a:r>
            <a:r>
              <a:rPr lang="en-US" i="1" u="none" dirty="0" smtClean="0"/>
              <a:t>] </a:t>
            </a:r>
            <a:r>
              <a:rPr lang="en-US" dirty="0" smtClean="0"/>
              <a:t>reportable as child abuse.</a:t>
            </a:r>
          </a:p>
          <a:p>
            <a:pPr marL="174913" indent="-174913" eaLnBrk="1" fontAlgn="auto" hangingPunct="1">
              <a:spcBef>
                <a:spcPts val="0"/>
              </a:spcBef>
              <a:spcAft>
                <a:spcPts val="0"/>
              </a:spcAft>
              <a:buFont typeface="Arial" panose="020B0604020202020204" pitchFamily="34" charset="0"/>
              <a:buChar char="•"/>
              <a:defRPr/>
            </a:pPr>
            <a:r>
              <a:rPr lang="en-US" dirty="0" smtClean="0"/>
              <a:t>Is intimate partner violence between adolescent partners reportable as neglect? </a:t>
            </a:r>
          </a:p>
          <a:p>
            <a:pPr marL="641349" lvl="1" indent="-174913" eaLnBrk="1" fontAlgn="auto" hangingPunct="1">
              <a:spcBef>
                <a:spcPts val="0"/>
              </a:spcBef>
              <a:spcAft>
                <a:spcPts val="0"/>
              </a:spcAft>
              <a:buFont typeface="Arial" panose="020B0604020202020204" pitchFamily="34" charset="0"/>
              <a:buChar char="•"/>
              <a:defRPr/>
            </a:pPr>
            <a:r>
              <a:rPr lang="en-US" dirty="0" smtClean="0"/>
              <a:t>Even if not reportable as abuse, neglect </a:t>
            </a:r>
            <a:r>
              <a:rPr lang="en-US" u="sng" dirty="0" smtClean="0"/>
              <a:t>on the part of a caregiver</a:t>
            </a:r>
            <a:r>
              <a:rPr lang="en-US" u="none" dirty="0" smtClean="0"/>
              <a:t> </a:t>
            </a:r>
            <a:r>
              <a:rPr lang="en-US" dirty="0" smtClean="0"/>
              <a:t>is also a possibility when a minor client reports intimate partner violence. [</a:t>
            </a:r>
            <a:r>
              <a:rPr lang="en-US" b="1" dirty="0" smtClean="0"/>
              <a:t>INSERT STATE-SPECIFIC INFORMATION HERE </a:t>
            </a:r>
            <a:r>
              <a:rPr lang="en-US" dirty="0" smtClean="0"/>
              <a:t>(refer </a:t>
            </a:r>
            <a:r>
              <a:rPr lang="en-US" dirty="0" smtClean="0">
                <a:solidFill>
                  <a:schemeClr val="accent1">
                    <a:lumMod val="75000"/>
                  </a:schemeClr>
                </a:solidFill>
              </a:rPr>
              <a:t>to </a:t>
            </a:r>
            <a:r>
              <a:rPr lang="en-US" i="1" dirty="0" smtClean="0"/>
              <a:t>Mandatory Child Abuse Reporting State Summaries</a:t>
            </a:r>
            <a:r>
              <a:rPr lang="en-US" dirty="0" smtClean="0">
                <a:solidFill>
                  <a:schemeClr val="accent1">
                    <a:lumMod val="75000"/>
                  </a:schemeClr>
                </a:solidFill>
              </a:rPr>
              <a:t>)]</a:t>
            </a:r>
            <a:r>
              <a:rPr lang="en-US" b="1" dirty="0" smtClean="0">
                <a:solidFill>
                  <a:schemeClr val="accent1">
                    <a:lumMod val="75000"/>
                  </a:schemeClr>
                </a:solidFill>
              </a:rPr>
              <a:t>.</a:t>
            </a:r>
          </a:p>
          <a:p>
            <a:pPr marL="174913" indent="-174913" eaLnBrk="1" fontAlgn="auto" hangingPunct="1">
              <a:spcBef>
                <a:spcPts val="0"/>
              </a:spcBef>
              <a:spcAft>
                <a:spcPts val="0"/>
              </a:spcAft>
              <a:buFont typeface="Arial" panose="020B0604020202020204" pitchFamily="34" charset="0"/>
              <a:buChar char="•"/>
              <a:defRPr/>
            </a:pPr>
            <a:r>
              <a:rPr lang="en-US" dirty="0" smtClean="0">
                <a:solidFill>
                  <a:schemeClr val="accent1">
                    <a:lumMod val="75000"/>
                  </a:schemeClr>
                </a:solidFill>
              </a:rPr>
              <a:t>Later in this presentation, we will discuss what to do if something is not reportable as child abuse, but still very concerning to you as a mandated reporter.</a:t>
            </a:r>
            <a:endParaRPr 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81445B5-EC3C-467E-B867-22EDFA4FF6B4}" type="slidenum">
              <a:rPr lang="en-US" altLang="en-US" smtClean="0"/>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smtClean="0"/>
              <a:t>Facilitator Notes</a:t>
            </a:r>
          </a:p>
          <a:p>
            <a:pPr marL="174913" indent="-174913" eaLnBrk="1" fontAlgn="auto" hangingPunct="1">
              <a:spcBef>
                <a:spcPts val="0"/>
              </a:spcBef>
              <a:spcAft>
                <a:spcPts val="0"/>
              </a:spcAft>
              <a:buFont typeface="Arial" panose="020B0604020202020204" pitchFamily="34" charset="0"/>
              <a:buChar char="•"/>
              <a:defRPr/>
            </a:pPr>
            <a:r>
              <a:rPr lang="en-US" dirty="0" smtClean="0"/>
              <a:t>Non-consensual sexual activity is illegal. This is sometimes referred to as rape or sexual assault. The next slide will address statutory rape, specifically.</a:t>
            </a:r>
            <a:endParaRPr lang="en-US" b="1" dirty="0" smtClean="0"/>
          </a:p>
          <a:p>
            <a:pPr marL="641349" lvl="1" indent="-174913" eaLnBrk="1" fontAlgn="auto" hangingPunct="1">
              <a:spcBef>
                <a:spcPts val="0"/>
              </a:spcBef>
              <a:spcAft>
                <a:spcPts val="0"/>
              </a:spcAft>
              <a:buFont typeface="Arial" panose="020B0604020202020204" pitchFamily="34" charset="0"/>
              <a:buChar char="•"/>
              <a:defRPr/>
            </a:pPr>
            <a:r>
              <a:rPr lang="en-US" dirty="0" smtClean="0"/>
              <a:t>(If child abuse is defined as something perpetrated by particular individuals) In our state, child abuse is defined as something perpetrated by </a:t>
            </a:r>
            <a:r>
              <a:rPr lang="en-US" b="1" dirty="0" smtClean="0"/>
              <a:t>[INSERT STATE SPECIFIC INFORMATION HERE </a:t>
            </a:r>
            <a:r>
              <a:rPr lang="en-US" dirty="0" smtClean="0"/>
              <a:t>(refer to </a:t>
            </a:r>
            <a:r>
              <a:rPr lang="en-US" i="1" dirty="0" smtClean="0"/>
              <a:t>Mandatory Child Abuse Reporting State Summaries)</a:t>
            </a:r>
            <a:r>
              <a:rPr lang="en-US" dirty="0" smtClean="0">
                <a:solidFill>
                  <a:schemeClr val="accent1">
                    <a:lumMod val="75000"/>
                  </a:schemeClr>
                </a:solidFill>
              </a:rPr>
              <a:t>]. </a:t>
            </a:r>
          </a:p>
          <a:p>
            <a:pPr marL="641349" lvl="1" indent="-174913" eaLnBrk="1" fontAlgn="auto" hangingPunct="1">
              <a:spcBef>
                <a:spcPts val="0"/>
              </a:spcBef>
              <a:spcAft>
                <a:spcPts val="0"/>
              </a:spcAft>
              <a:buFont typeface="Arial" panose="020B0604020202020204" pitchFamily="34" charset="0"/>
              <a:buChar char="•"/>
              <a:defRPr/>
            </a:pPr>
            <a:r>
              <a:rPr lang="en-US" dirty="0" smtClean="0"/>
              <a:t>Rape is only reportable as child abuse if perpetrated by one of these individuals. </a:t>
            </a:r>
          </a:p>
          <a:p>
            <a:pPr eaLnBrk="1" fontAlgn="auto" hangingPunct="1">
              <a:spcBef>
                <a:spcPts val="0"/>
              </a:spcBef>
              <a:spcAft>
                <a:spcPts val="0"/>
              </a:spcAft>
              <a:defRPr/>
            </a:pPr>
            <a:r>
              <a:rPr lang="en-US" b="1" dirty="0" smtClean="0"/>
              <a:t>OR</a:t>
            </a:r>
          </a:p>
          <a:p>
            <a:pPr marL="641349" lvl="1" indent="-174913" eaLnBrk="1" fontAlgn="auto" hangingPunct="1">
              <a:spcBef>
                <a:spcPts val="0"/>
              </a:spcBef>
              <a:spcAft>
                <a:spcPts val="0"/>
              </a:spcAft>
              <a:buFont typeface="Arial" panose="020B0604020202020204" pitchFamily="34" charset="0"/>
              <a:buChar char="•"/>
              <a:defRPr/>
            </a:pPr>
            <a:r>
              <a:rPr lang="en-US" dirty="0" smtClean="0"/>
              <a:t>(If child abuse is defined as something perpetrated by anyone) In our state, child abuse is defined as something perpetrated by anyone.</a:t>
            </a:r>
          </a:p>
          <a:p>
            <a:pPr eaLnBrk="1" fontAlgn="auto" hangingPunct="1">
              <a:spcBef>
                <a:spcPts val="0"/>
              </a:spcBef>
              <a:spcAft>
                <a:spcPts val="0"/>
              </a:spcAft>
              <a:defRPr/>
            </a:pPr>
            <a:endParaRPr lang="en-US"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t>Reportable activity that falls under the definition of rape includes: </a:t>
            </a:r>
            <a:r>
              <a:rPr lang="en-US" b="1" dirty="0" smtClean="0"/>
              <a:t>[INSERT STATE SPECIFIC INFORMATION HERE] </a:t>
            </a:r>
            <a:r>
              <a:rPr lang="en-US" dirty="0" smtClean="0"/>
              <a:t>(</a:t>
            </a:r>
            <a:r>
              <a:rPr lang="en-US" i="1" dirty="0" smtClean="0"/>
              <a:t>please work with legal counsel to develop this content, ideally listing acts which are reportable. Be sure to check for case law and opinions that may shape these rules.</a:t>
            </a:r>
            <a:r>
              <a:rPr lang="en-US" dirty="0" smtClean="0"/>
              <a:t>) </a:t>
            </a:r>
          </a:p>
          <a:p>
            <a:pPr marL="174913" indent="-174913" eaLnBrk="1" fontAlgn="auto" hangingPunct="1">
              <a:spcBef>
                <a:spcPts val="0"/>
              </a:spcBef>
              <a:spcAft>
                <a:spcPts val="0"/>
              </a:spcAft>
              <a:buFont typeface="Arial" panose="020B0604020202020204" pitchFamily="34" charset="0"/>
              <a:buChar char="•"/>
              <a:defRPr/>
            </a:pPr>
            <a:r>
              <a:rPr lang="en-US" dirty="0" smtClean="0"/>
              <a:t>Even if not reportable as abuse, neglect </a:t>
            </a:r>
            <a:r>
              <a:rPr lang="en-US" u="sng" dirty="0" smtClean="0"/>
              <a:t>on the part of a caregiver</a:t>
            </a:r>
            <a:r>
              <a:rPr lang="en-US" u="none" dirty="0" smtClean="0"/>
              <a:t> </a:t>
            </a:r>
            <a:r>
              <a:rPr lang="en-US" dirty="0" smtClean="0"/>
              <a:t>is also a possibility when a minor client reports rape. </a:t>
            </a:r>
            <a:r>
              <a:rPr lang="en-US" b="1" dirty="0" smtClean="0"/>
              <a:t>[INSERT STATE SPECIFIC INFORMATION HERE </a:t>
            </a:r>
            <a:r>
              <a:rPr lang="en-US" dirty="0" smtClean="0"/>
              <a:t>(refer </a:t>
            </a:r>
            <a:r>
              <a:rPr lang="en-US" dirty="0" smtClean="0">
                <a:solidFill>
                  <a:schemeClr val="accent1">
                    <a:lumMod val="75000"/>
                  </a:schemeClr>
                </a:solidFill>
              </a:rPr>
              <a:t>to </a:t>
            </a:r>
            <a:r>
              <a:rPr lang="en-US" i="1" dirty="0" smtClean="0"/>
              <a:t>Mandatory Child Abuse Reporting State Summaries.</a:t>
            </a:r>
            <a:r>
              <a:rPr lang="en-US" dirty="0" smtClean="0">
                <a:solidFill>
                  <a:schemeClr val="accent1">
                    <a:lumMod val="75000"/>
                  </a:schemeClr>
                </a:solidFill>
              </a:rPr>
              <a:t>)]</a:t>
            </a:r>
            <a:endParaRPr lang="en-US" b="1"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t>(If rape is not reportable in your state under child abuse and neglect reporting or ANY other reporting law) Staff </a:t>
            </a:r>
            <a:r>
              <a:rPr lang="en-US" u="sng" dirty="0" smtClean="0"/>
              <a:t>must</a:t>
            </a:r>
            <a:r>
              <a:rPr lang="en-US" dirty="0" smtClean="0"/>
              <a:t> obtain patient consent in order to report it to law enforcement.</a:t>
            </a:r>
            <a:endParaRPr lang="en-US" dirty="0" smtClean="0">
              <a:solidFill>
                <a:schemeClr val="accent1">
                  <a:lumMod val="75000"/>
                </a:schemeClr>
              </a:solidFill>
            </a:endParaRPr>
          </a:p>
          <a:p>
            <a:pPr marL="174913" indent="-174913" eaLnBrk="1" fontAlgn="auto" hangingPunct="1">
              <a:spcBef>
                <a:spcPts val="0"/>
              </a:spcBef>
              <a:spcAft>
                <a:spcPts val="0"/>
              </a:spcAft>
              <a:buFont typeface="Arial" panose="020B0604020202020204" pitchFamily="34" charset="0"/>
              <a:buChar char="•"/>
              <a:defRPr/>
            </a:pPr>
            <a:r>
              <a:rPr lang="en-US" dirty="0" smtClean="0">
                <a:solidFill>
                  <a:schemeClr val="accent1">
                    <a:lumMod val="75000"/>
                  </a:schemeClr>
                </a:solidFill>
              </a:rPr>
              <a:t>Later in this presentation, we will discuss what to do if something is not reportable as child abuse, but still very concerning.</a:t>
            </a:r>
            <a:endParaRPr lang="en-US" dirty="0" smtClean="0"/>
          </a:p>
          <a:p>
            <a:pPr eaLnBrk="1" fontAlgn="auto" hangingPunct="1">
              <a:spcBef>
                <a:spcPts val="0"/>
              </a:spcBef>
              <a:spcAft>
                <a:spcPts val="0"/>
              </a:spcAft>
              <a:defRPr/>
            </a:pPr>
            <a:endParaRPr lang="en-US" b="1"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F42BD8A-BCD5-4C47-B616-934D997DD406}" type="slidenum">
              <a:rPr lang="en-US" altLang="en-US" smtClean="0"/>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smtClean="0"/>
              <a:t>Facilitator Notes</a:t>
            </a:r>
          </a:p>
          <a:p>
            <a:pPr marL="174913" indent="-174913" eaLnBrk="1" fontAlgn="auto" hangingPunct="1">
              <a:spcBef>
                <a:spcPts val="0"/>
              </a:spcBef>
              <a:spcAft>
                <a:spcPts val="0"/>
              </a:spcAft>
              <a:buFont typeface="Arial" panose="020B0604020202020204" pitchFamily="34" charset="0"/>
              <a:buChar char="•"/>
              <a:defRPr/>
            </a:pPr>
            <a:r>
              <a:rPr lang="en-US" dirty="0" smtClean="0"/>
              <a:t>In our state, certain sexual acts with an adolescent are illegal based on the age of one or both individuals. This is sometimes referred to as statutory rape law, even though state law may use different terms.  </a:t>
            </a:r>
          </a:p>
          <a:p>
            <a:pPr marL="174913" indent="-174913" eaLnBrk="1" fontAlgn="auto" hangingPunct="1">
              <a:spcBef>
                <a:spcPts val="0"/>
              </a:spcBef>
              <a:spcAft>
                <a:spcPts val="0"/>
              </a:spcAft>
              <a:buFont typeface="Arial" panose="020B0604020202020204" pitchFamily="34" charset="0"/>
              <a:buChar char="•"/>
              <a:defRPr/>
            </a:pPr>
            <a:r>
              <a:rPr lang="en-US" dirty="0" smtClean="0"/>
              <a:t>The act is illegal based on age, not on an assessment of consent.  </a:t>
            </a:r>
          </a:p>
          <a:p>
            <a:pPr marL="174913" indent="-174913" eaLnBrk="1" fontAlgn="auto" hangingPunct="1">
              <a:spcBef>
                <a:spcPts val="0"/>
              </a:spcBef>
              <a:spcAft>
                <a:spcPts val="0"/>
              </a:spcAft>
              <a:buFont typeface="Arial" panose="020B0604020202020204" pitchFamily="34" charset="0"/>
              <a:buChar char="•"/>
              <a:defRPr/>
            </a:pPr>
            <a:r>
              <a:rPr lang="en-US" dirty="0" smtClean="0"/>
              <a:t>Illegal activity in and of itself is not reportable as child abuse. So the question is whether any violations of our state statutory rape law ever meet the definition of child abuse.</a:t>
            </a:r>
          </a:p>
          <a:p>
            <a:pPr marL="641349" lvl="1" indent="-174913" eaLnBrk="1" fontAlgn="auto" hangingPunct="1">
              <a:spcBef>
                <a:spcPts val="0"/>
              </a:spcBef>
              <a:spcAft>
                <a:spcPts val="0"/>
              </a:spcAft>
              <a:buFont typeface="Arial" panose="020B0604020202020204" pitchFamily="34" charset="0"/>
              <a:buChar char="•"/>
              <a:defRPr/>
            </a:pPr>
            <a:r>
              <a:rPr lang="en-US" dirty="0" smtClean="0"/>
              <a:t>(If child abuse is defined as something perpetrated by particular individuals) In our state, child abuse is defined as something perpetrated by [</a:t>
            </a:r>
            <a:r>
              <a:rPr lang="en-US" b="1" dirty="0" smtClean="0"/>
              <a:t>INSERT STATE-SPECIFIC INFORMATION HERE </a:t>
            </a:r>
            <a:r>
              <a:rPr lang="en-US" dirty="0" smtClean="0"/>
              <a:t>(refer to </a:t>
            </a:r>
            <a:r>
              <a:rPr lang="en-US" i="1" dirty="0" smtClean="0"/>
              <a:t>Mandatory Child Abuse Reporting State Summaries</a:t>
            </a:r>
            <a:r>
              <a:rPr lang="en-US" dirty="0" smtClean="0">
                <a:solidFill>
                  <a:schemeClr val="accent1">
                    <a:lumMod val="75000"/>
                  </a:schemeClr>
                </a:solidFill>
              </a:rPr>
              <a:t>)]. </a:t>
            </a:r>
          </a:p>
          <a:p>
            <a:pPr marL="641349" lvl="1" indent="-174913" eaLnBrk="1" fontAlgn="auto" hangingPunct="1">
              <a:spcBef>
                <a:spcPts val="0"/>
              </a:spcBef>
              <a:spcAft>
                <a:spcPts val="0"/>
              </a:spcAft>
              <a:buFont typeface="Arial" panose="020B0604020202020204" pitchFamily="34" charset="0"/>
              <a:buChar char="•"/>
              <a:defRPr/>
            </a:pPr>
            <a:r>
              <a:rPr lang="en-US" dirty="0" smtClean="0"/>
              <a:t>Reportable activity that falls under the definition of statutory rape includes: [</a:t>
            </a:r>
            <a:r>
              <a:rPr lang="en-US" b="1" dirty="0" smtClean="0"/>
              <a:t>INSERT STATE-SPECIFIC INFORMATION HERE</a:t>
            </a:r>
            <a:r>
              <a:rPr lang="en-US" dirty="0" smtClean="0"/>
              <a:t>] (</a:t>
            </a:r>
            <a:r>
              <a:rPr lang="en-US" i="1" dirty="0" smtClean="0"/>
              <a:t>please work with legal counsel to develop this content, ideally listing acts and ages at which it is reportable. Be sure to check for case law and opinions that may shape these rules.</a:t>
            </a:r>
            <a:r>
              <a:rPr lang="en-US" dirty="0" smtClean="0"/>
              <a:t>) </a:t>
            </a:r>
          </a:p>
          <a:p>
            <a:pPr marL="641349" lvl="1" indent="-174913" eaLnBrk="1" fontAlgn="auto" hangingPunct="1">
              <a:spcBef>
                <a:spcPts val="0"/>
              </a:spcBef>
              <a:spcAft>
                <a:spcPts val="0"/>
              </a:spcAft>
              <a:buFont typeface="Arial" panose="020B0604020202020204" pitchFamily="34" charset="0"/>
              <a:buChar char="•"/>
              <a:defRPr/>
            </a:pPr>
            <a:r>
              <a:rPr lang="en-US" dirty="0" smtClean="0"/>
              <a:t>These acts are only reportable as child abuse if perpetrated by one of these individuals. </a:t>
            </a:r>
          </a:p>
          <a:p>
            <a:pPr eaLnBrk="1" fontAlgn="auto" hangingPunct="1">
              <a:spcBef>
                <a:spcPts val="0"/>
              </a:spcBef>
              <a:spcAft>
                <a:spcPts val="0"/>
              </a:spcAft>
              <a:defRPr/>
            </a:pPr>
            <a:r>
              <a:rPr lang="en-US" b="1" dirty="0" smtClean="0"/>
              <a:t>OR</a:t>
            </a:r>
          </a:p>
          <a:p>
            <a:pPr marL="641349" lvl="1" indent="-174913" eaLnBrk="1" fontAlgn="auto" hangingPunct="1">
              <a:spcBef>
                <a:spcPts val="0"/>
              </a:spcBef>
              <a:spcAft>
                <a:spcPts val="0"/>
              </a:spcAft>
              <a:buFont typeface="Arial" panose="020B0604020202020204" pitchFamily="34" charset="0"/>
              <a:buChar char="•"/>
              <a:defRPr/>
            </a:pPr>
            <a:r>
              <a:rPr lang="en-US" dirty="0" smtClean="0"/>
              <a:t>(If child abuse is defined as something perpetrated by anyone) In our state, child abuse is defined as something perpetrated by anyone.</a:t>
            </a:r>
          </a:p>
          <a:p>
            <a:pPr marL="641349" lvl="1" indent="-174913" eaLnBrk="1" fontAlgn="auto" hangingPunct="1">
              <a:spcBef>
                <a:spcPts val="0"/>
              </a:spcBef>
              <a:spcAft>
                <a:spcPts val="0"/>
              </a:spcAft>
              <a:buFont typeface="Arial" panose="020B0604020202020204" pitchFamily="34" charset="0"/>
              <a:buChar char="•"/>
              <a:defRPr/>
            </a:pPr>
            <a:r>
              <a:rPr lang="en-US" dirty="0" smtClean="0"/>
              <a:t>Reportable activity that falls under the definition of statutory rape includes: [</a:t>
            </a:r>
            <a:r>
              <a:rPr lang="en-US" b="1" dirty="0" smtClean="0"/>
              <a:t>INSERT STATE-SPECIFIC INFORMATION HERE</a:t>
            </a:r>
            <a:r>
              <a:rPr lang="en-US" dirty="0" smtClean="0"/>
              <a:t>] (</a:t>
            </a:r>
            <a:r>
              <a:rPr lang="en-US" i="1" dirty="0" smtClean="0"/>
              <a:t>please work with legal counsel to develop this content, ideally listing acts and ages at which it is reportable. Be sure to check for case law and opinions that may shape these rules.</a:t>
            </a:r>
            <a:r>
              <a:rPr lang="en-US" dirty="0" smtClean="0"/>
              <a:t>) </a:t>
            </a:r>
          </a:p>
          <a:p>
            <a:pPr eaLnBrk="1" fontAlgn="auto" hangingPunct="1">
              <a:spcBef>
                <a:spcPts val="0"/>
              </a:spcBef>
              <a:spcAft>
                <a:spcPts val="0"/>
              </a:spcAft>
              <a:defRPr/>
            </a:pPr>
            <a:endParaRPr lang="en-US"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t>Even if not reportable as abuse, the possibility of neglect on the part of a caregiver should be explored. [</a:t>
            </a:r>
            <a:r>
              <a:rPr lang="en-US" b="1" dirty="0" smtClean="0"/>
              <a:t>INSERT STATE-SPECIFIC INFORMATION HERE </a:t>
            </a:r>
            <a:r>
              <a:rPr lang="en-US" dirty="0" smtClean="0"/>
              <a:t>(refer </a:t>
            </a:r>
            <a:r>
              <a:rPr lang="en-US" dirty="0" smtClean="0">
                <a:solidFill>
                  <a:schemeClr val="accent1">
                    <a:lumMod val="75000"/>
                  </a:schemeClr>
                </a:solidFill>
              </a:rPr>
              <a:t>to </a:t>
            </a:r>
            <a:r>
              <a:rPr lang="en-US" i="1" dirty="0" smtClean="0"/>
              <a:t>Mandatory Child Abuse Reporting State Summaries.</a:t>
            </a:r>
            <a:r>
              <a:rPr lang="en-US" dirty="0" smtClean="0">
                <a:solidFill>
                  <a:schemeClr val="accent1">
                    <a:lumMod val="75000"/>
                  </a:schemeClr>
                </a:solidFill>
              </a:rPr>
              <a:t>)]</a:t>
            </a:r>
            <a:endParaRPr lang="en-US" b="1"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solidFill>
                  <a:schemeClr val="accent1">
                    <a:lumMod val="75000"/>
                  </a:schemeClr>
                </a:solidFill>
              </a:rPr>
              <a:t>Later in this presentation, we will discuss what to do if something is not reportable as child abuse, but still very concerning to you as a clinician.</a:t>
            </a:r>
            <a:endParaRPr lang="en-US" dirty="0" smtClean="0"/>
          </a:p>
          <a:p>
            <a:pPr eaLnBrk="1" fontAlgn="auto" hangingPunct="1">
              <a:spcBef>
                <a:spcPts val="0"/>
              </a:spcBef>
              <a:spcAft>
                <a:spcPts val="0"/>
              </a:spcAft>
              <a:defRPr/>
            </a:pPr>
            <a:endParaRPr lang="en-US" b="1" dirty="0" smtClean="0"/>
          </a:p>
          <a:p>
            <a:pPr eaLnBrk="1" fontAlgn="auto" hangingPunct="1">
              <a:spcBef>
                <a:spcPts val="0"/>
              </a:spcBef>
              <a:spcAft>
                <a:spcPts val="0"/>
              </a:spcAft>
              <a:defRPr/>
            </a:pPr>
            <a:endParaRPr 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3ADB999-F357-4A3F-822A-ACC5EFC99B70}" type="slidenum">
              <a:rPr lang="en-US" altLang="en-US" smtClean="0"/>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Our state law </a:t>
            </a:r>
            <a:r>
              <a:rPr lang="en-US" dirty="0" smtClean="0"/>
              <a:t>does </a:t>
            </a:r>
            <a:r>
              <a:rPr lang="en-US" dirty="0"/>
              <a:t>incorporate aspects </a:t>
            </a:r>
            <a:r>
              <a:rPr lang="en-US" dirty="0" smtClean="0"/>
              <a:t>of </a:t>
            </a:r>
            <a:r>
              <a:rPr lang="en-US" dirty="0"/>
              <a:t>commercial </a:t>
            </a:r>
            <a:r>
              <a:rPr lang="en-US" dirty="0" smtClean="0"/>
              <a:t>sexual exploitation of children </a:t>
            </a:r>
            <a:r>
              <a:rPr lang="en-US" dirty="0"/>
              <a:t>and </a:t>
            </a:r>
            <a:r>
              <a:rPr lang="en-US" dirty="0" smtClean="0"/>
              <a:t>sex trafficking </a:t>
            </a:r>
            <a:r>
              <a:rPr lang="en-US" dirty="0"/>
              <a:t>in what is reportable as child abuse. </a:t>
            </a:r>
            <a:r>
              <a:rPr lang="en-US" dirty="0" smtClean="0"/>
              <a:t>[</a:t>
            </a:r>
            <a:r>
              <a:rPr lang="en-US" b="1" dirty="0" smtClean="0"/>
              <a:t>INSERT STATE-SPECIFIC INFORMATION HERE </a:t>
            </a:r>
            <a:r>
              <a:rPr lang="en-US" dirty="0" smtClean="0"/>
              <a:t>(refer to </a:t>
            </a:r>
            <a:r>
              <a:rPr lang="en-US" i="1" dirty="0" smtClean="0"/>
              <a:t>Mandatory Child Abuse Reporting State Summaries.</a:t>
            </a:r>
            <a:r>
              <a:rPr lang="en-US" dirty="0" smtClean="0">
                <a:solidFill>
                  <a:schemeClr val="accent1">
                    <a:lumMod val="75000"/>
                  </a:schemeClr>
                </a:solidFill>
              </a:rPr>
              <a:t>)] </a:t>
            </a:r>
            <a:endParaRPr lang="en-US" dirty="0"/>
          </a:p>
          <a:p>
            <a:pPr marL="174913" indent="-174913" eaLnBrk="1" fontAlgn="auto" hangingPunct="1">
              <a:spcBef>
                <a:spcPts val="0"/>
              </a:spcBef>
              <a:spcAft>
                <a:spcPts val="0"/>
              </a:spcAft>
              <a:buFont typeface="Arial" panose="020B0604020202020204" pitchFamily="34" charset="0"/>
              <a:buChar char="•"/>
              <a:defRPr/>
            </a:pPr>
            <a:r>
              <a:rPr lang="en-US" dirty="0" smtClean="0"/>
              <a:t>In addition, </a:t>
            </a:r>
            <a:r>
              <a:rPr lang="en-US" dirty="0"/>
              <a:t>neglect is also a possibility when working with a minor who is engaging in coercive, </a:t>
            </a:r>
            <a:r>
              <a:rPr lang="en-US" dirty="0" smtClean="0"/>
              <a:t>dangerous, </a:t>
            </a:r>
            <a:r>
              <a:rPr lang="en-US" dirty="0"/>
              <a:t>or illegal sexual activity. [</a:t>
            </a:r>
            <a:r>
              <a:rPr lang="en-US" b="1" dirty="0"/>
              <a:t>INSERT </a:t>
            </a:r>
            <a:r>
              <a:rPr lang="en-US" b="1" dirty="0" smtClean="0"/>
              <a:t>STATE-SPECIFIC </a:t>
            </a:r>
            <a:r>
              <a:rPr lang="en-US" b="1" dirty="0"/>
              <a:t>INFORMATION HERE </a:t>
            </a:r>
            <a:r>
              <a:rPr lang="en-US" dirty="0" smtClean="0"/>
              <a:t>(refer </a:t>
            </a:r>
            <a:r>
              <a:rPr lang="en-US" dirty="0"/>
              <a:t>to </a:t>
            </a:r>
            <a:r>
              <a:rPr lang="en-US" i="1" dirty="0" smtClean="0"/>
              <a:t>Mandatory Child Abuse Reporting State Summaries</a:t>
            </a:r>
            <a:r>
              <a:rPr lang="en-US" dirty="0" smtClean="0">
                <a:solidFill>
                  <a:schemeClr val="accent1">
                    <a:lumMod val="75000"/>
                  </a:schemeClr>
                </a:solidFill>
              </a:rPr>
              <a:t>)].</a:t>
            </a:r>
            <a:endParaRPr lang="en-US" dirty="0"/>
          </a:p>
          <a:p>
            <a:pPr eaLnBrk="1" fontAlgn="auto" hangingPunct="1">
              <a:spcBef>
                <a:spcPts val="0"/>
              </a:spcBef>
              <a:spcAft>
                <a:spcPts val="0"/>
              </a:spcAft>
              <a:defRPr/>
            </a:pPr>
            <a:endParaRPr 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51681CE-B045-4E83-9534-3B647C27F9F7}" type="slidenum">
              <a:rPr lang="en-US" altLang="en-US" smtClean="0"/>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641349" lvl="1" indent="-174913" eaLnBrk="1" fontAlgn="auto" hangingPunct="1">
              <a:spcBef>
                <a:spcPts val="0"/>
              </a:spcBef>
              <a:spcAft>
                <a:spcPts val="0"/>
              </a:spcAft>
              <a:buFont typeface="Arial" panose="020B0604020202020204" pitchFamily="34" charset="0"/>
              <a:buChar char="•"/>
              <a:defRPr/>
            </a:pPr>
            <a:r>
              <a:rPr lang="en-US" dirty="0" smtClean="0"/>
              <a:t>An abuse report </a:t>
            </a:r>
            <a:r>
              <a:rPr lang="en-US" i="1" dirty="0" smtClean="0"/>
              <a:t>(is/is not) </a:t>
            </a:r>
            <a:r>
              <a:rPr lang="en-US" dirty="0" smtClean="0"/>
              <a:t>not indicated </a:t>
            </a:r>
            <a:r>
              <a:rPr lang="en-US" u="sng" dirty="0" smtClean="0"/>
              <a:t>solely</a:t>
            </a:r>
            <a:r>
              <a:rPr lang="en-US" dirty="0" smtClean="0"/>
              <a:t> based on a suspicion of (or diagnosis of) a pregnancy or STD. </a:t>
            </a:r>
          </a:p>
          <a:p>
            <a:pPr marL="641349" lvl="1" indent="-174913" eaLnBrk="1" fontAlgn="auto" hangingPunct="1">
              <a:spcBef>
                <a:spcPts val="0"/>
              </a:spcBef>
              <a:spcAft>
                <a:spcPts val="0"/>
              </a:spcAft>
              <a:buFont typeface="Arial" panose="020B0604020202020204" pitchFamily="34" charset="0"/>
              <a:buChar char="•"/>
              <a:defRPr/>
            </a:pPr>
            <a:r>
              <a:rPr lang="en-US" dirty="0" smtClean="0"/>
              <a:t>In the process of providing appropriate care for these diagnoses, other issues may emerge that trigger a report, but it would be a breach of confidentiality to report </a:t>
            </a:r>
            <a:r>
              <a:rPr lang="en-US" u="sng" dirty="0" smtClean="0"/>
              <a:t>only</a:t>
            </a:r>
            <a:r>
              <a:rPr lang="en-US" dirty="0" smtClean="0"/>
              <a:t> based on the presence of a pregnancy or STD diagnosis.</a:t>
            </a:r>
          </a:p>
          <a:p>
            <a:pPr eaLnBrk="1" fontAlgn="auto" hangingPunct="1">
              <a:spcBef>
                <a:spcPts val="0"/>
              </a:spcBef>
              <a:spcAft>
                <a:spcPts val="0"/>
              </a:spcAft>
              <a:defRPr/>
            </a:pPr>
            <a:r>
              <a:rPr lang="en-US" b="1" dirty="0" smtClean="0"/>
              <a:t>OR</a:t>
            </a:r>
          </a:p>
          <a:p>
            <a:pPr marL="641349" lvl="1" indent="-174913" eaLnBrk="1" fontAlgn="auto" hangingPunct="1">
              <a:spcBef>
                <a:spcPts val="0"/>
              </a:spcBef>
              <a:spcAft>
                <a:spcPts val="0"/>
              </a:spcAft>
              <a:buFont typeface="Arial" panose="020B0604020202020204" pitchFamily="34" charset="0"/>
              <a:buChar char="•"/>
              <a:defRPr/>
            </a:pPr>
            <a:r>
              <a:rPr lang="en-US" dirty="0" smtClean="0"/>
              <a:t>In our state, an abuse report is required if the pregnant client or client with an STD is age __ (refer to </a:t>
            </a:r>
            <a:r>
              <a:rPr lang="en-US" i="1" dirty="0" smtClean="0"/>
              <a:t>Mandatory Child Abuse Reporting State Summaries</a:t>
            </a:r>
            <a:r>
              <a:rPr lang="en-US" dirty="0" smtClean="0">
                <a:solidFill>
                  <a:schemeClr val="accent1">
                    <a:lumMod val="75000"/>
                  </a:schemeClr>
                </a:solidFill>
              </a:rPr>
              <a:t>)</a:t>
            </a:r>
            <a:r>
              <a:rPr lang="en-US" dirty="0" smtClean="0"/>
              <a:t>. </a:t>
            </a:r>
          </a:p>
          <a:p>
            <a:pPr marL="641349" lvl="1" indent="-174913" eaLnBrk="1" fontAlgn="auto" hangingPunct="1">
              <a:spcBef>
                <a:spcPts val="0"/>
              </a:spcBef>
              <a:spcAft>
                <a:spcPts val="0"/>
              </a:spcAft>
              <a:buFont typeface="Arial" panose="020B0604020202020204" pitchFamily="34" charset="0"/>
              <a:buChar char="•"/>
              <a:defRPr/>
            </a:pPr>
            <a:r>
              <a:rPr lang="en-US" dirty="0" smtClean="0"/>
              <a:t>It would be a breach of confidentiality to report </a:t>
            </a:r>
            <a:r>
              <a:rPr lang="en-US" u="sng" dirty="0" smtClean="0"/>
              <a:t>only</a:t>
            </a:r>
            <a:r>
              <a:rPr lang="en-US" dirty="0" smtClean="0"/>
              <a:t> based on the presence of a pregnancy or STD diagnosis. In the process of providing appropriate care for these diagnoses, other issues may emerge that would trigger a report.</a:t>
            </a:r>
            <a:endParaRPr 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01476E9-E5DF-435B-BE88-40850CC90F7B}" type="slidenum">
              <a:rPr lang="en-US" altLang="en-US" smtClean="0"/>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smtClean="0"/>
              <a:t>Facilitator Notes</a:t>
            </a:r>
          </a:p>
          <a:p>
            <a:pPr marL="174913" indent="-174913" eaLnBrk="1" fontAlgn="auto" hangingPunct="1">
              <a:spcBef>
                <a:spcPts val="0"/>
              </a:spcBef>
              <a:spcAft>
                <a:spcPts val="0"/>
              </a:spcAft>
              <a:buFont typeface="Arial" panose="020B0604020202020204" pitchFamily="34" charset="0"/>
              <a:buChar char="•"/>
              <a:defRPr/>
            </a:pPr>
            <a:r>
              <a:rPr lang="en-US" dirty="0" smtClean="0"/>
              <a:t>This training addresses mandated child abuse reporting laws in our state and includes information on whether child abuse, child molestation, sexual abuse, rape, incest, intimate partner violence, and human trafficking are reportable child abuse. </a:t>
            </a:r>
          </a:p>
          <a:p>
            <a:pPr marL="174913" indent="-174913" eaLnBrk="1" fontAlgn="auto" hangingPunct="1">
              <a:spcBef>
                <a:spcPts val="0"/>
              </a:spcBef>
              <a:spcAft>
                <a:spcPts val="0"/>
              </a:spcAft>
              <a:buFont typeface="Arial" panose="020B0604020202020204" pitchFamily="34" charset="0"/>
              <a:buChar char="•"/>
              <a:defRPr/>
            </a:pPr>
            <a:r>
              <a:rPr lang="en-US" dirty="0" smtClean="0"/>
              <a:t>Mandated child abuse reporting is just one reporting law. This training will not cover any other reporting laws in our state.</a:t>
            </a:r>
            <a:endParaRPr 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36954C-5358-40C4-A74C-E26764540692}" type="slidenum">
              <a:rPr lang="en-US" altLang="en-US" smtClean="0"/>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68B468-2C02-474F-ADC5-231BA8DA8ADC}" type="slidenum">
              <a:rPr lang="en-US" smtClean="0"/>
              <a:pPr>
                <a:defRPr/>
              </a:pPr>
              <a:t>30</a:t>
            </a:fld>
            <a:endParaRPr lang="en-US"/>
          </a:p>
        </p:txBody>
      </p:sp>
    </p:spTree>
    <p:extLst>
      <p:ext uri="{BB962C8B-B14F-4D97-AF65-F5344CB8AC3E}">
        <p14:creationId xmlns:p14="http://schemas.microsoft.com/office/powerpoint/2010/main" val="2608674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600" b="1" u="sng" dirty="0"/>
              <a:t>Facilitator Notes</a:t>
            </a:r>
            <a:endParaRPr lang="en-US" sz="1600" dirty="0"/>
          </a:p>
          <a:p>
            <a:pPr marL="291522" indent="-291522" eaLnBrk="1" fontAlgn="auto" hangingPunct="1">
              <a:spcBef>
                <a:spcPts val="0"/>
              </a:spcBef>
              <a:spcAft>
                <a:spcPts val="0"/>
              </a:spcAft>
              <a:buFont typeface="Arial" panose="020B0604020202020204" pitchFamily="34" charset="0"/>
              <a:buChar char="•"/>
              <a:defRPr/>
            </a:pPr>
            <a:r>
              <a:rPr lang="en-US" sz="1600" dirty="0"/>
              <a:t>The duty to report is indicated when: </a:t>
            </a:r>
            <a:r>
              <a:rPr lang="en-US" dirty="0" smtClean="0"/>
              <a:t>[</a:t>
            </a:r>
            <a:r>
              <a:rPr lang="en-US" b="1" dirty="0"/>
              <a:t>INSERT </a:t>
            </a:r>
            <a:r>
              <a:rPr lang="en-US" b="1" dirty="0" smtClean="0"/>
              <a:t>STATE-SPECIFIC </a:t>
            </a:r>
            <a:r>
              <a:rPr lang="en-US" b="1" dirty="0"/>
              <a:t>INFORMATION HERE</a:t>
            </a:r>
            <a:r>
              <a:rPr lang="en-US" dirty="0"/>
              <a:t> </a:t>
            </a:r>
            <a:r>
              <a:rPr lang="en-US" sz="1600" dirty="0"/>
              <a:t>(refer to </a:t>
            </a:r>
            <a:r>
              <a:rPr lang="en-US" sz="1600" dirty="0">
                <a:solidFill>
                  <a:schemeClr val="accent1">
                    <a:lumMod val="75000"/>
                  </a:schemeClr>
                </a:solidFill>
              </a:rPr>
              <a:t>Mandatory Reporters of Child Abuse and Neglect and scroll to “Standards for Making a Report” under your state’s heading)].</a:t>
            </a:r>
            <a:endParaRPr lang="en-US" sz="1600"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u="sng" dirty="0"/>
              <a:t>Discuss</a:t>
            </a:r>
          </a:p>
          <a:p>
            <a:pPr marL="174913" indent="-174913" eaLnBrk="1" fontAlgn="ctr" hangingPunct="1">
              <a:spcBef>
                <a:spcPts val="0"/>
              </a:spcBef>
              <a:spcAft>
                <a:spcPts val="0"/>
              </a:spcAft>
              <a:buFont typeface="Arial" panose="020B0604020202020204" pitchFamily="34" charset="0"/>
              <a:buChar char="•"/>
              <a:defRPr/>
            </a:pPr>
            <a:r>
              <a:rPr lang="en-US" dirty="0"/>
              <a:t>Would it be reportable if on your way home, you saw your client on the street in front of your clinic hitting her young child?</a:t>
            </a:r>
          </a:p>
          <a:p>
            <a:pPr marL="174913" indent="-174913" eaLnBrk="1" fontAlgn="ctr" hangingPunct="1">
              <a:spcBef>
                <a:spcPts val="0"/>
              </a:spcBef>
              <a:spcAft>
                <a:spcPts val="0"/>
              </a:spcAft>
              <a:buFont typeface="Arial" panose="020B0604020202020204" pitchFamily="34" charset="0"/>
              <a:buChar char="•"/>
              <a:defRPr/>
            </a:pPr>
            <a:r>
              <a:rPr lang="en-US" dirty="0"/>
              <a:t>How do you handle that?</a:t>
            </a:r>
          </a:p>
          <a:p>
            <a:pPr marL="174913" indent="-174913" eaLnBrk="1" fontAlgn="ctr" hangingPunct="1">
              <a:spcBef>
                <a:spcPts val="0"/>
              </a:spcBef>
              <a:spcAft>
                <a:spcPts val="0"/>
              </a:spcAft>
              <a:buFont typeface="Arial" panose="020B0604020202020204" pitchFamily="34" charset="0"/>
              <a:buChar char="•"/>
              <a:defRPr/>
            </a:pPr>
            <a:r>
              <a:rPr lang="en-US" dirty="0"/>
              <a:t>(If </a:t>
            </a:r>
            <a:r>
              <a:rPr lang="en-US" dirty="0" smtClean="0"/>
              <a:t>not </a:t>
            </a:r>
            <a:r>
              <a:rPr lang="en-US" dirty="0"/>
              <a:t>reportable in your </a:t>
            </a:r>
            <a:r>
              <a:rPr lang="en-US" dirty="0" smtClean="0"/>
              <a:t>state, what </a:t>
            </a:r>
            <a:r>
              <a:rPr lang="en-US" dirty="0"/>
              <a:t>could you do if you're worried about your client or your client's child who may need support?)</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90BF75A-F1AA-4565-B183-A5364EBD2EBB}" type="slidenum">
              <a:rPr lang="en-US" altLang="en-US" smtClean="0"/>
              <a:pPr/>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a:t>
            </a:r>
            <a:r>
              <a:rPr lang="en-US" b="1" u="sng" dirty="0" smtClean="0"/>
              <a:t>Notes</a:t>
            </a:r>
            <a:endParaRPr lang="en-US" b="1" u="sng" dirty="0"/>
          </a:p>
          <a:p>
            <a:pPr marL="174913" indent="-174913" eaLnBrk="1" fontAlgn="auto" hangingPunct="1">
              <a:spcBef>
                <a:spcPts val="0"/>
              </a:spcBef>
              <a:spcAft>
                <a:spcPts val="0"/>
              </a:spcAft>
              <a:buFont typeface="Arial" panose="020B0604020202020204" pitchFamily="34" charset="0"/>
              <a:buChar char="•"/>
              <a:defRPr/>
            </a:pPr>
            <a:r>
              <a:rPr lang="en-US" dirty="0"/>
              <a:t>In our state you must make a report within: </a:t>
            </a:r>
            <a:r>
              <a:rPr lang="en-US" dirty="0" smtClean="0"/>
              <a:t>[</a:t>
            </a:r>
            <a:r>
              <a:rPr lang="en-US" b="1" dirty="0" smtClean="0"/>
              <a:t>INSERT STATE-SPECIFIC </a:t>
            </a:r>
            <a:r>
              <a:rPr lang="en-US" b="1" dirty="0"/>
              <a:t>INFORMATION HERE </a:t>
            </a:r>
            <a:r>
              <a:rPr lang="en-US" dirty="0"/>
              <a:t>(refer </a:t>
            </a:r>
            <a:r>
              <a:rPr lang="en-US" dirty="0">
                <a:solidFill>
                  <a:schemeClr val="accent1">
                    <a:lumMod val="75000"/>
                  </a:schemeClr>
                </a:solidFill>
              </a:rPr>
              <a:t>to Making and Screening Reports </a:t>
            </a:r>
            <a:r>
              <a:rPr lang="en-US" dirty="0" smtClean="0">
                <a:solidFill>
                  <a:schemeClr val="accent1">
                    <a:lumMod val="75000"/>
                  </a:schemeClr>
                </a:solidFill>
              </a:rPr>
              <a:t>of </a:t>
            </a:r>
            <a:r>
              <a:rPr lang="en-US" dirty="0">
                <a:solidFill>
                  <a:schemeClr val="accent1">
                    <a:lumMod val="75000"/>
                  </a:schemeClr>
                </a:solidFill>
              </a:rPr>
              <a:t>Child Abuse and Neglect </a:t>
            </a:r>
            <a:r>
              <a:rPr lang="en-US" dirty="0"/>
              <a:t>under your state)].</a:t>
            </a:r>
          </a:p>
          <a:p>
            <a:pPr eaLnBrk="1" fontAlgn="auto" hangingPunct="1">
              <a:spcBef>
                <a:spcPts val="0"/>
              </a:spcBef>
              <a:spcAft>
                <a:spcPts val="0"/>
              </a:spcAft>
              <a:defRPr/>
            </a:pPr>
            <a:endParaRPr lang="en-US"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8940305-E7AF-43CA-9204-06969D2A6CA0}" type="slidenum">
              <a:rPr lang="en-US" altLang="en-US" smtClean="0"/>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Reporting child abuse involves a number of </a:t>
            </a:r>
            <a:r>
              <a:rPr lang="en-US" dirty="0" smtClean="0"/>
              <a:t>variables:</a:t>
            </a:r>
          </a:p>
          <a:p>
            <a:pPr marL="641349" lvl="1" indent="-174913" eaLnBrk="1" fontAlgn="auto" hangingPunct="1">
              <a:spcBef>
                <a:spcPts val="0"/>
              </a:spcBef>
              <a:spcAft>
                <a:spcPts val="0"/>
              </a:spcAft>
              <a:buFont typeface="Arial" panose="020B0604020202020204" pitchFamily="34" charset="0"/>
              <a:buChar char="•"/>
              <a:defRPr/>
            </a:pPr>
            <a:r>
              <a:rPr lang="en-US" dirty="0" smtClean="0"/>
              <a:t>how </a:t>
            </a:r>
            <a:r>
              <a:rPr lang="en-US" dirty="0"/>
              <a:t>a case is </a:t>
            </a:r>
            <a:r>
              <a:rPr lang="en-US" dirty="0" smtClean="0"/>
              <a:t>reported</a:t>
            </a:r>
          </a:p>
          <a:p>
            <a:pPr marL="641349" lvl="1" indent="-174913" eaLnBrk="1" fontAlgn="auto" hangingPunct="1">
              <a:spcBef>
                <a:spcPts val="0"/>
              </a:spcBef>
              <a:spcAft>
                <a:spcPts val="0"/>
              </a:spcAft>
              <a:buFont typeface="Arial" panose="020B0604020202020204" pitchFamily="34" charset="0"/>
              <a:buChar char="•"/>
              <a:defRPr/>
            </a:pPr>
            <a:r>
              <a:rPr lang="en-US" dirty="0" smtClean="0"/>
              <a:t>what </a:t>
            </a:r>
            <a:r>
              <a:rPr lang="en-US" dirty="0"/>
              <a:t>information is required </a:t>
            </a:r>
            <a:r>
              <a:rPr lang="en-US" dirty="0" smtClean="0"/>
              <a:t>(versus included)</a:t>
            </a:r>
          </a:p>
          <a:p>
            <a:pPr marL="641349" lvl="1" indent="-174913" eaLnBrk="1" fontAlgn="auto" hangingPunct="1">
              <a:spcBef>
                <a:spcPts val="0"/>
              </a:spcBef>
              <a:spcAft>
                <a:spcPts val="0"/>
              </a:spcAft>
              <a:buFont typeface="Arial" panose="020B0604020202020204" pitchFamily="34" charset="0"/>
              <a:buChar char="•"/>
              <a:defRPr/>
            </a:pPr>
            <a:r>
              <a:rPr lang="en-US" dirty="0" smtClean="0"/>
              <a:t>when </a:t>
            </a:r>
            <a:r>
              <a:rPr lang="en-US" dirty="0"/>
              <a:t>a case must be </a:t>
            </a:r>
            <a:r>
              <a:rPr lang="en-US" dirty="0" smtClean="0"/>
              <a:t>reported</a:t>
            </a:r>
          </a:p>
          <a:p>
            <a:pPr marL="641349" lvl="1" indent="-174913" eaLnBrk="1" fontAlgn="auto" hangingPunct="1">
              <a:spcBef>
                <a:spcPts val="0"/>
              </a:spcBef>
              <a:spcAft>
                <a:spcPts val="0"/>
              </a:spcAft>
              <a:buFont typeface="Arial" panose="020B0604020202020204" pitchFamily="34" charset="0"/>
              <a:buChar char="•"/>
              <a:defRPr/>
            </a:pPr>
            <a:r>
              <a:rPr lang="en-US" dirty="0" smtClean="0"/>
              <a:t>and </a:t>
            </a:r>
            <a:r>
              <a:rPr lang="en-US" dirty="0"/>
              <a:t>by </a:t>
            </a:r>
            <a:r>
              <a:rPr lang="en-US" dirty="0" smtClean="0"/>
              <a:t>whom</a:t>
            </a:r>
            <a:endParaRPr lang="en-US" dirty="0"/>
          </a:p>
          <a:p>
            <a:pPr eaLnBrk="1" fontAlgn="auto" hangingPunct="1">
              <a:spcBef>
                <a:spcPts val="0"/>
              </a:spcBef>
              <a:spcAft>
                <a:spcPts val="0"/>
              </a:spcAft>
              <a:defRPr/>
            </a:pPr>
            <a:endParaRPr 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FDF644-3EA0-41EE-AD85-BC4D4F45431E}" type="slidenum">
              <a:rPr lang="en-US" altLang="en-US" smtClean="0"/>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In our state, you are required to make a report by: [</a:t>
            </a:r>
            <a:r>
              <a:rPr lang="en-US" b="1" dirty="0"/>
              <a:t>INSERT </a:t>
            </a:r>
            <a:r>
              <a:rPr lang="en-US" b="1" dirty="0" smtClean="0"/>
              <a:t>STATE-SPECIFIC </a:t>
            </a:r>
            <a:r>
              <a:rPr lang="en-US" b="1" dirty="0"/>
              <a:t>INFORMATION HERE </a:t>
            </a:r>
            <a:r>
              <a:rPr lang="en-US" dirty="0" smtClean="0"/>
              <a:t>(refer to </a:t>
            </a:r>
            <a:r>
              <a:rPr lang="en-US" i="1" dirty="0">
                <a:solidFill>
                  <a:schemeClr val="accent1">
                    <a:lumMod val="75000"/>
                  </a:schemeClr>
                </a:solidFill>
              </a:rPr>
              <a:t>Child Abuse and Neglect </a:t>
            </a:r>
            <a:r>
              <a:rPr lang="en-US" dirty="0">
                <a:solidFill>
                  <a:schemeClr val="accent1">
                    <a:lumMod val="75000"/>
                  </a:schemeClr>
                </a:solidFill>
              </a:rPr>
              <a:t>and scroll to “</a:t>
            </a:r>
            <a:r>
              <a:rPr lang="en-US" dirty="0"/>
              <a:t>Individual Responsibility to Report” under your state.)]</a:t>
            </a:r>
          </a:p>
          <a:p>
            <a:pPr marL="174913" indent="-174913" eaLnBrk="1" fontAlgn="auto" hangingPunct="1">
              <a:spcBef>
                <a:spcPts val="0"/>
              </a:spcBef>
              <a:spcAft>
                <a:spcPts val="0"/>
              </a:spcAft>
              <a:buFont typeface="Arial" panose="020B0604020202020204" pitchFamily="34" charset="0"/>
              <a:buChar char="•"/>
              <a:defRPr/>
            </a:pPr>
            <a:r>
              <a:rPr lang="en-US" dirty="0" smtClean="0"/>
              <a:t>When </a:t>
            </a:r>
            <a:r>
              <a:rPr lang="en-US" dirty="0"/>
              <a:t>reporting a child abuse case, report to</a:t>
            </a:r>
            <a:r>
              <a:rPr lang="en-US" dirty="0" smtClean="0"/>
              <a:t>: [</a:t>
            </a:r>
            <a:r>
              <a:rPr lang="en-US" b="1" dirty="0"/>
              <a:t>INSERT </a:t>
            </a:r>
            <a:r>
              <a:rPr lang="en-US" b="1" dirty="0" smtClean="0"/>
              <a:t>STATE-SPECIFIC </a:t>
            </a:r>
            <a:r>
              <a:rPr lang="en-US" b="1" dirty="0"/>
              <a:t>INFORMATION </a:t>
            </a:r>
            <a:r>
              <a:rPr lang="en-US" b="1" dirty="0" smtClean="0"/>
              <a:t>HERE </a:t>
            </a:r>
            <a:r>
              <a:rPr lang="en-US" dirty="0" smtClean="0"/>
              <a:t>(refer </a:t>
            </a:r>
            <a:r>
              <a:rPr lang="en-US" dirty="0">
                <a:solidFill>
                  <a:schemeClr val="accent1">
                    <a:lumMod val="75000"/>
                  </a:schemeClr>
                </a:solidFill>
              </a:rPr>
              <a:t>to </a:t>
            </a:r>
            <a:r>
              <a:rPr lang="en-US" i="1" dirty="0">
                <a:solidFill>
                  <a:schemeClr val="accent1">
                    <a:lumMod val="75000"/>
                  </a:schemeClr>
                </a:solidFill>
              </a:rPr>
              <a:t>Making and Screening Reports of Child Abuse and Neglect</a:t>
            </a:r>
            <a:r>
              <a:rPr lang="en-US" dirty="0">
                <a:solidFill>
                  <a:schemeClr val="accent1">
                    <a:lumMod val="75000"/>
                  </a:schemeClr>
                </a:solidFill>
              </a:rPr>
              <a:t>, </a:t>
            </a:r>
            <a:r>
              <a:rPr lang="en-US" dirty="0"/>
              <a:t>scroll to “Agency Receiving the Reports” section under your </a:t>
            </a:r>
            <a:r>
              <a:rPr lang="en-US" dirty="0" smtClean="0"/>
              <a:t>state.)]</a:t>
            </a:r>
            <a:endParaRPr lang="en-US" strike="sngStrike" dirty="0">
              <a:solidFill>
                <a:schemeClr val="accent1">
                  <a:lumMod val="75000"/>
                </a:schemeClr>
              </a:solidFill>
            </a:endParaRP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2E75137-71E3-4B89-A5ED-D350517DD09E}" type="slidenum">
              <a:rPr lang="en-US" altLang="en-US" smtClean="0"/>
              <a:pPr/>
              <a:t>34</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endParaRPr lang="en-US" dirty="0"/>
          </a:p>
          <a:p>
            <a:pPr marL="174913" indent="-174913" eaLnBrk="1" fontAlgn="auto" hangingPunct="1">
              <a:spcBef>
                <a:spcPts val="0"/>
              </a:spcBef>
              <a:spcAft>
                <a:spcPts val="0"/>
              </a:spcAft>
              <a:buFont typeface="Arial" panose="020B0604020202020204" pitchFamily="34" charset="0"/>
              <a:buChar char="•"/>
              <a:defRPr/>
            </a:pPr>
            <a:r>
              <a:rPr lang="en-US" dirty="0" smtClean="0"/>
              <a:t>When making a report, we </a:t>
            </a:r>
            <a:r>
              <a:rPr lang="en-US" dirty="0"/>
              <a:t>are </a:t>
            </a:r>
            <a:r>
              <a:rPr lang="en-US" i="1" dirty="0"/>
              <a:t>required</a:t>
            </a:r>
            <a:r>
              <a:rPr lang="en-US" dirty="0"/>
              <a:t> to include</a:t>
            </a:r>
            <a:r>
              <a:rPr lang="en-US" dirty="0" smtClean="0"/>
              <a:t>: </a:t>
            </a:r>
          </a:p>
          <a:p>
            <a:pPr marL="641349" lvl="1" indent="-174913" eaLnBrk="1" fontAlgn="auto" hangingPunct="1">
              <a:spcBef>
                <a:spcPts val="0"/>
              </a:spcBef>
              <a:spcAft>
                <a:spcPts val="0"/>
              </a:spcAft>
              <a:buFont typeface="Arial" panose="020B0604020202020204" pitchFamily="34" charset="0"/>
              <a:buChar char="•"/>
              <a:defRPr/>
            </a:pPr>
            <a:r>
              <a:rPr lang="en-US" dirty="0" smtClean="0"/>
              <a:t>[</a:t>
            </a:r>
            <a:r>
              <a:rPr lang="en-US" b="1" dirty="0"/>
              <a:t>INSERT </a:t>
            </a:r>
            <a:r>
              <a:rPr lang="en-US" b="1" dirty="0" smtClean="0"/>
              <a:t>STATE-SPECIFIC </a:t>
            </a:r>
            <a:r>
              <a:rPr lang="en-US" b="1" dirty="0"/>
              <a:t>INFORMATION HERE </a:t>
            </a:r>
            <a:r>
              <a:rPr lang="en-US" dirty="0" smtClean="0"/>
              <a:t>(refer </a:t>
            </a:r>
            <a:r>
              <a:rPr lang="en-US" dirty="0">
                <a:solidFill>
                  <a:schemeClr val="accent1">
                    <a:lumMod val="75000"/>
                  </a:schemeClr>
                </a:solidFill>
              </a:rPr>
              <a:t>to </a:t>
            </a:r>
            <a:r>
              <a:rPr lang="en-US" i="1" dirty="0">
                <a:solidFill>
                  <a:schemeClr val="accent1">
                    <a:lumMod val="75000"/>
                  </a:schemeClr>
                </a:solidFill>
              </a:rPr>
              <a:t>Making and Screening Reports of Child Abuse and Neglect</a:t>
            </a:r>
            <a:r>
              <a:rPr lang="en-US" dirty="0">
                <a:solidFill>
                  <a:schemeClr val="accent1">
                    <a:lumMod val="75000"/>
                  </a:schemeClr>
                </a:solidFill>
              </a:rPr>
              <a:t> </a:t>
            </a:r>
            <a:r>
              <a:rPr lang="en-US" dirty="0"/>
              <a:t>under your state.)]</a:t>
            </a:r>
          </a:p>
          <a:p>
            <a:pPr marL="174913" indent="-174913" eaLnBrk="1" fontAlgn="auto" hangingPunct="1">
              <a:spcBef>
                <a:spcPts val="0"/>
              </a:spcBef>
              <a:spcAft>
                <a:spcPts val="0"/>
              </a:spcAft>
              <a:buFont typeface="Arial" panose="020B0604020202020204" pitchFamily="34" charset="0"/>
              <a:buChar char="•"/>
              <a:defRPr/>
            </a:pPr>
            <a:r>
              <a:rPr lang="en-US" dirty="0" smtClean="0"/>
              <a:t>Remember: Even if you do not have all of the "required" information, you should still make a report if you believe there is a reasonable suspicion of abuse. Make the report and let the expert child abuse investigators follow up. </a:t>
            </a:r>
          </a:p>
          <a:p>
            <a:pPr eaLnBrk="1" fontAlgn="auto" hangingPunct="1">
              <a:spcBef>
                <a:spcPts val="0"/>
              </a:spcBef>
              <a:spcAft>
                <a:spcPts val="0"/>
              </a:spcAft>
              <a:defRPr/>
            </a:pPr>
            <a:endParaRPr lang="en-US" b="1" u="sng" strike="sngStrike" dirty="0"/>
          </a:p>
          <a:p>
            <a:pPr eaLnBrk="1" fontAlgn="auto" hangingPunct="1">
              <a:spcBef>
                <a:spcPts val="0"/>
              </a:spcBef>
              <a:spcAft>
                <a:spcPts val="0"/>
              </a:spcAft>
              <a:defRPr/>
            </a:pPr>
            <a:endParaRPr 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8F3A0F2-02BE-49DD-A23F-3B663616286B}" type="slidenum">
              <a:rPr lang="en-US" altLang="en-US" smtClean="0"/>
              <a:pPr/>
              <a:t>35</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smtClean="0"/>
              <a:t>It is </a:t>
            </a:r>
            <a:r>
              <a:rPr lang="en-US" dirty="0"/>
              <a:t>important that we maintain good records and documentation of all reporting. At a minimum, the following </a:t>
            </a:r>
            <a:r>
              <a:rPr lang="en-US" dirty="0" smtClean="0"/>
              <a:t>information, if available, should </a:t>
            </a:r>
            <a:r>
              <a:rPr lang="en-US" dirty="0"/>
              <a:t>be </a:t>
            </a:r>
            <a:r>
              <a:rPr lang="en-US" dirty="0" smtClean="0"/>
              <a:t>documented for our files:</a:t>
            </a:r>
          </a:p>
          <a:p>
            <a:pPr marL="641349" lvl="1" indent="-174913" eaLnBrk="1" fontAlgn="auto" hangingPunct="1">
              <a:spcBef>
                <a:spcPts val="0"/>
              </a:spcBef>
              <a:spcAft>
                <a:spcPts val="0"/>
              </a:spcAft>
              <a:buFont typeface="Arial" panose="020B0604020202020204" pitchFamily="34" charset="0"/>
              <a:buChar char="•"/>
              <a:defRPr/>
            </a:pPr>
            <a:r>
              <a:rPr lang="en-US" dirty="0" smtClean="0"/>
              <a:t>Report has been completed and filed</a:t>
            </a:r>
            <a:endParaRPr lang="en-US" dirty="0"/>
          </a:p>
          <a:p>
            <a:pPr marL="641349" lvl="1" indent="-174913" eaLnBrk="1" fontAlgn="auto" hangingPunct="1">
              <a:spcBef>
                <a:spcPts val="0"/>
              </a:spcBef>
              <a:spcAft>
                <a:spcPts val="0"/>
              </a:spcAft>
              <a:buFont typeface="Arial" panose="020B0604020202020204" pitchFamily="34" charset="0"/>
              <a:buChar char="•"/>
              <a:defRPr/>
            </a:pPr>
            <a:r>
              <a:rPr lang="en-US" dirty="0"/>
              <a:t>Date of visit and name of the informant (this will usually be the youth, but could also be a parent, </a:t>
            </a:r>
            <a:r>
              <a:rPr lang="en-US" dirty="0" smtClean="0"/>
              <a:t>caregiver, </a:t>
            </a:r>
            <a:r>
              <a:rPr lang="en-US" dirty="0"/>
              <a:t>or other adult) </a:t>
            </a:r>
            <a:endParaRPr lang="en-US" dirty="0" smtClean="0"/>
          </a:p>
          <a:p>
            <a:pPr marL="641349" lvl="1" indent="-174913" eaLnBrk="1" fontAlgn="auto" hangingPunct="1">
              <a:spcBef>
                <a:spcPts val="0"/>
              </a:spcBef>
              <a:spcAft>
                <a:spcPts val="0"/>
              </a:spcAft>
              <a:buFont typeface="Arial" panose="020B0604020202020204" pitchFamily="34" charset="0"/>
              <a:buChar char="•"/>
              <a:defRPr/>
            </a:pPr>
            <a:r>
              <a:rPr lang="en-US" dirty="0" smtClean="0"/>
              <a:t>Date </a:t>
            </a:r>
            <a:r>
              <a:rPr lang="en-US" dirty="0"/>
              <a:t>of alleged abuse (or date range for ongoing abuse)</a:t>
            </a:r>
          </a:p>
          <a:p>
            <a:pPr marL="641349" lvl="1" indent="-174913" eaLnBrk="1" fontAlgn="auto" hangingPunct="1">
              <a:spcBef>
                <a:spcPts val="0"/>
              </a:spcBef>
              <a:spcAft>
                <a:spcPts val="0"/>
              </a:spcAft>
              <a:buFont typeface="Arial" panose="020B0604020202020204" pitchFamily="34" charset="0"/>
              <a:buChar char="•"/>
              <a:defRPr/>
            </a:pPr>
            <a:r>
              <a:rPr lang="en-US" dirty="0"/>
              <a:t>Any injuries (this can be done on a body map)</a:t>
            </a:r>
          </a:p>
          <a:p>
            <a:pPr marL="641349" lvl="1" indent="-174913" eaLnBrk="1" fontAlgn="auto" hangingPunct="1">
              <a:spcBef>
                <a:spcPts val="0"/>
              </a:spcBef>
              <a:spcAft>
                <a:spcPts val="0"/>
              </a:spcAft>
              <a:buFont typeface="Arial" panose="020B0604020202020204" pitchFamily="34" charset="0"/>
              <a:buChar char="•"/>
              <a:defRPr/>
            </a:pPr>
            <a:r>
              <a:rPr lang="en-US" dirty="0"/>
              <a:t>Date and time the report was submitted </a:t>
            </a:r>
          </a:p>
          <a:p>
            <a:pPr marL="641349" lvl="1" indent="-174913" eaLnBrk="1" fontAlgn="auto" hangingPunct="1">
              <a:spcBef>
                <a:spcPts val="0"/>
              </a:spcBef>
              <a:spcAft>
                <a:spcPts val="0"/>
              </a:spcAft>
              <a:buFont typeface="Arial" panose="020B0604020202020204" pitchFamily="34" charset="0"/>
              <a:buChar char="•"/>
              <a:defRPr/>
            </a:pPr>
            <a:r>
              <a:rPr lang="en-US" dirty="0"/>
              <a:t>Name of the individual who took the report (if applicable) </a:t>
            </a:r>
            <a:endParaRPr lang="en-US"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t>Per our agency policy, documentation must be kept in</a:t>
            </a:r>
            <a:r>
              <a:rPr lang="en-US" dirty="0"/>
              <a:t>: [</a:t>
            </a:r>
            <a:r>
              <a:rPr lang="en-US" b="1" dirty="0"/>
              <a:t>INSERT </a:t>
            </a:r>
            <a:r>
              <a:rPr lang="en-US" b="1" dirty="0" smtClean="0"/>
              <a:t>CLINIC-SPECIFIC </a:t>
            </a:r>
            <a:r>
              <a:rPr lang="en-US" b="1" dirty="0"/>
              <a:t>INFORMATION HERE</a:t>
            </a:r>
            <a:r>
              <a:rPr lang="en-US" dirty="0"/>
              <a:t>]</a:t>
            </a:r>
          </a:p>
          <a:p>
            <a:pPr eaLnBrk="1" fontAlgn="auto" hangingPunct="1">
              <a:spcBef>
                <a:spcPts val="0"/>
              </a:spcBef>
              <a:spcAft>
                <a:spcPts val="0"/>
              </a:spcAft>
              <a:defRPr/>
            </a:pPr>
            <a:endParaRPr 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1C5E304-1002-4836-A480-A79E085C9BD9}" type="slidenum">
              <a:rPr lang="en-US" altLang="en-US" smtClean="0"/>
              <a:pPr/>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Being victimized is a frightening and disempowering experience, and disclosure of that victimization takes great strength and resolve. </a:t>
            </a:r>
            <a:endParaRPr lang="en-US"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t>It </a:t>
            </a:r>
            <a:r>
              <a:rPr lang="en-US" dirty="0"/>
              <a:t>is important </a:t>
            </a:r>
            <a:r>
              <a:rPr lang="en-US" dirty="0" smtClean="0"/>
              <a:t>to do </a:t>
            </a:r>
            <a:r>
              <a:rPr lang="en-US" dirty="0"/>
              <a:t>everything </a:t>
            </a:r>
            <a:r>
              <a:rPr lang="en-US" dirty="0" smtClean="0"/>
              <a:t>possible to </a:t>
            </a:r>
            <a:r>
              <a:rPr lang="en-US" dirty="0"/>
              <a:t>assure that the </a:t>
            </a:r>
            <a:r>
              <a:rPr lang="en-US" dirty="0" smtClean="0"/>
              <a:t>reporting process does </a:t>
            </a:r>
            <a:r>
              <a:rPr lang="en-US" dirty="0"/>
              <a:t>not add to the trauma and disempowerment </a:t>
            </a:r>
            <a:r>
              <a:rPr lang="en-US" dirty="0" smtClean="0"/>
              <a:t>that the </a:t>
            </a:r>
            <a:r>
              <a:rPr lang="en-US" dirty="0"/>
              <a:t>youth has experienced. </a:t>
            </a:r>
          </a:p>
          <a:p>
            <a:pPr eaLnBrk="1" fontAlgn="auto" hangingPunct="1">
              <a:spcBef>
                <a:spcPts val="0"/>
              </a:spcBef>
              <a:spcAft>
                <a:spcPts val="0"/>
              </a:spcAft>
              <a:defRPr/>
            </a:pPr>
            <a:endParaRPr lang="en-US" b="1" dirty="0"/>
          </a:p>
          <a:p>
            <a:pPr eaLnBrk="1" fontAlgn="auto" hangingPunct="1">
              <a:spcBef>
                <a:spcPts val="0"/>
              </a:spcBef>
              <a:spcAft>
                <a:spcPts val="0"/>
              </a:spcAft>
              <a:defRPr/>
            </a:pPr>
            <a:endParaRPr lang="en-US" dirty="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CD52BCA-0ACE-40AA-8A49-543C6C54273F}" type="slidenum">
              <a:rPr lang="en-US" altLang="en-US" smtClean="0"/>
              <a:pPr/>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According to SAMHSA’s concept of a trauma-informed approach, a program, organization, or system that is trauma-informed:</a:t>
            </a:r>
          </a:p>
          <a:p>
            <a:pPr marL="641349" lvl="1" indent="-174913" eaLnBrk="1" fontAlgn="auto" hangingPunct="1">
              <a:spcBef>
                <a:spcPts val="0"/>
              </a:spcBef>
              <a:spcAft>
                <a:spcPts val="0"/>
              </a:spcAft>
              <a:buFont typeface="Arial" panose="020B0604020202020204" pitchFamily="34" charset="0"/>
              <a:buChar char="•"/>
              <a:defRPr/>
            </a:pPr>
            <a:r>
              <a:rPr lang="en-US" dirty="0"/>
              <a:t>Realizes the widespread impact of trauma and understands potential paths for recovery;</a:t>
            </a:r>
          </a:p>
          <a:p>
            <a:pPr marL="641349" lvl="1" indent="-174913" eaLnBrk="1" fontAlgn="auto" hangingPunct="1">
              <a:spcBef>
                <a:spcPts val="0"/>
              </a:spcBef>
              <a:spcAft>
                <a:spcPts val="0"/>
              </a:spcAft>
              <a:buFont typeface="Arial" panose="020B0604020202020204" pitchFamily="34" charset="0"/>
              <a:buChar char="•"/>
              <a:defRPr/>
            </a:pPr>
            <a:r>
              <a:rPr lang="en-US" dirty="0"/>
              <a:t>Recognizes the signs and symptoms of trauma in clients, families, staff, and others involved with the system;</a:t>
            </a:r>
          </a:p>
          <a:p>
            <a:pPr marL="641349" lvl="1" indent="-174913" eaLnBrk="1" fontAlgn="auto" hangingPunct="1">
              <a:spcBef>
                <a:spcPts val="0"/>
              </a:spcBef>
              <a:spcAft>
                <a:spcPts val="0"/>
              </a:spcAft>
              <a:buFont typeface="Arial" panose="020B0604020202020204" pitchFamily="34" charset="0"/>
              <a:buChar char="•"/>
              <a:defRPr/>
            </a:pPr>
            <a:r>
              <a:rPr lang="en-US" dirty="0"/>
              <a:t>Responds by fully integrating knowledge about trauma into policies, procedures, and practices; and</a:t>
            </a:r>
          </a:p>
          <a:p>
            <a:pPr marL="641349" lvl="1" indent="-174913" eaLnBrk="1" fontAlgn="auto" hangingPunct="1">
              <a:spcBef>
                <a:spcPts val="0"/>
              </a:spcBef>
              <a:spcAft>
                <a:spcPts val="0"/>
              </a:spcAft>
              <a:buFont typeface="Arial" panose="020B0604020202020204" pitchFamily="34" charset="0"/>
              <a:buChar char="•"/>
              <a:defRPr/>
            </a:pPr>
            <a:r>
              <a:rPr lang="en-US" dirty="0"/>
              <a:t>Seeks to actively resist re-traumatization."</a:t>
            </a:r>
          </a:p>
          <a:p>
            <a:pPr marL="174913" indent="-174913" eaLnBrk="1" fontAlgn="auto" hangingPunct="1">
              <a:spcBef>
                <a:spcPts val="0"/>
              </a:spcBef>
              <a:spcAft>
                <a:spcPts val="0"/>
              </a:spcAft>
              <a:buFont typeface="Arial" panose="020B0604020202020204" pitchFamily="34" charset="0"/>
              <a:buChar char="•"/>
              <a:defRPr/>
            </a:pPr>
            <a:r>
              <a:rPr lang="en-US" dirty="0" smtClean="0"/>
              <a:t>A </a:t>
            </a:r>
            <a:r>
              <a:rPr lang="en-US" dirty="0"/>
              <a:t>trauma-informed approach can be implemented in any type of service setting or organization and is distinct from trauma-specific interventions or treatments that are designed </a:t>
            </a:r>
            <a:r>
              <a:rPr lang="en-US" dirty="0" smtClean="0"/>
              <a:t>to </a:t>
            </a:r>
            <a:r>
              <a:rPr lang="en-US" dirty="0"/>
              <a:t>address the consequences of trauma and to facilitate healing.</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u="sng" dirty="0"/>
              <a:t>Discuss</a:t>
            </a:r>
          </a:p>
          <a:p>
            <a:pPr marL="174913" indent="-174913" eaLnBrk="1" fontAlgn="auto" hangingPunct="1">
              <a:spcBef>
                <a:spcPts val="0"/>
              </a:spcBef>
              <a:spcAft>
                <a:spcPts val="0"/>
              </a:spcAft>
              <a:buFont typeface="Arial" panose="020B0604020202020204" pitchFamily="34" charset="0"/>
              <a:buChar char="•"/>
              <a:defRPr/>
            </a:pPr>
            <a:r>
              <a:rPr lang="en-US" dirty="0"/>
              <a:t>What are some ways to make mandatory reporting trauma-informed?</a:t>
            </a:r>
          </a:p>
          <a:p>
            <a:pPr marL="174913" indent="-174913" eaLnBrk="1" fontAlgn="auto" hangingPunct="1">
              <a:spcBef>
                <a:spcPts val="0"/>
              </a:spcBef>
              <a:spcAft>
                <a:spcPts val="0"/>
              </a:spcAft>
              <a:buFont typeface="Arial" panose="020B0604020202020204" pitchFamily="34" charset="0"/>
              <a:buChar char="•"/>
              <a:defRPr/>
            </a:pPr>
            <a:endParaRPr lang="en-US" dirty="0"/>
          </a:p>
          <a:p>
            <a:pPr eaLnBrk="1" fontAlgn="auto" hangingPunct="1">
              <a:spcBef>
                <a:spcPts val="0"/>
              </a:spcBef>
              <a:spcAft>
                <a:spcPts val="0"/>
              </a:spcAft>
              <a:defRPr/>
            </a:pPr>
            <a:r>
              <a:rPr lang="en-US" b="1" u="sng" dirty="0"/>
              <a:t>Key </a:t>
            </a:r>
            <a:r>
              <a:rPr lang="en-US" b="1" u="sng" dirty="0" smtClean="0"/>
              <a:t>points</a:t>
            </a:r>
            <a:endParaRPr lang="en-US" b="1" dirty="0"/>
          </a:p>
          <a:p>
            <a:pPr marL="174913" indent="-174913" eaLnBrk="1" fontAlgn="auto" hangingPunct="1">
              <a:spcBef>
                <a:spcPts val="0"/>
              </a:spcBef>
              <a:spcAft>
                <a:spcPts val="0"/>
              </a:spcAft>
              <a:buFont typeface="Arial" panose="020B0604020202020204" pitchFamily="34" charset="0"/>
              <a:buChar char="•"/>
              <a:defRPr/>
            </a:pPr>
            <a:r>
              <a:rPr lang="en-US" dirty="0"/>
              <a:t>Care and services that are provided with a sensitivity and awareness of a </a:t>
            </a:r>
            <a:r>
              <a:rPr lang="en-US" dirty="0" smtClean="0"/>
              <a:t>client’s </a:t>
            </a:r>
            <a:r>
              <a:rPr lang="en-US" dirty="0"/>
              <a:t>possible past trauma</a:t>
            </a:r>
          </a:p>
          <a:p>
            <a:pPr marL="174913" indent="-174913" eaLnBrk="1" fontAlgn="auto" hangingPunct="1">
              <a:spcBef>
                <a:spcPts val="0"/>
              </a:spcBef>
              <a:spcAft>
                <a:spcPts val="0"/>
              </a:spcAft>
              <a:buFont typeface="Arial" panose="020B0604020202020204" pitchFamily="34" charset="0"/>
              <a:buChar char="•"/>
              <a:defRPr/>
            </a:pPr>
            <a:r>
              <a:rPr lang="en-US" dirty="0"/>
              <a:t>Creating a physically, </a:t>
            </a:r>
            <a:r>
              <a:rPr lang="en-US" dirty="0" smtClean="0"/>
              <a:t>psychologically, </a:t>
            </a:r>
            <a:r>
              <a:rPr lang="en-US" dirty="0"/>
              <a:t>and emotionally safe space</a:t>
            </a:r>
          </a:p>
          <a:p>
            <a:pPr marL="174913" indent="-174913" eaLnBrk="1" fontAlgn="auto" hangingPunct="1">
              <a:spcBef>
                <a:spcPts val="0"/>
              </a:spcBef>
              <a:spcAft>
                <a:spcPts val="0"/>
              </a:spcAft>
              <a:buFont typeface="Arial" panose="020B0604020202020204" pitchFamily="34" charset="0"/>
              <a:buChar char="•"/>
              <a:defRPr/>
            </a:pPr>
            <a:r>
              <a:rPr lang="en-US" dirty="0"/>
              <a:t>Allowing </a:t>
            </a:r>
            <a:r>
              <a:rPr lang="en-US" dirty="0" smtClean="0"/>
              <a:t>clients </a:t>
            </a:r>
            <a:r>
              <a:rPr lang="en-US" dirty="0"/>
              <a:t>to feel a sense of power and control over the services they receive</a:t>
            </a:r>
          </a:p>
          <a:p>
            <a:pPr marL="174913" indent="-174913" eaLnBrk="1" fontAlgn="auto" hangingPunct="1">
              <a:spcBef>
                <a:spcPts val="0"/>
              </a:spcBef>
              <a:spcAft>
                <a:spcPts val="0"/>
              </a:spcAft>
              <a:buFont typeface="Arial" panose="020B0604020202020204" pitchFamily="34" charset="0"/>
              <a:buChar char="•"/>
              <a:defRPr/>
            </a:pPr>
            <a:r>
              <a:rPr lang="en-US" dirty="0"/>
              <a:t>Avoiding processes, </a:t>
            </a:r>
            <a:r>
              <a:rPr lang="en-US" dirty="0" smtClean="0"/>
              <a:t>procedures, </a:t>
            </a:r>
            <a:r>
              <a:rPr lang="en-US" dirty="0"/>
              <a:t>etc. that could re-traumatize a </a:t>
            </a:r>
            <a:r>
              <a:rPr lang="en-US" dirty="0" smtClean="0"/>
              <a:t>client </a:t>
            </a: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smtClean="0"/>
              <a:t>The </a:t>
            </a:r>
            <a:r>
              <a:rPr lang="en-US" dirty="0"/>
              <a:t>best practices on the following slides will help you implement a trauma-informed approach to child abuse reporting</a:t>
            </a:r>
            <a:r>
              <a:rPr lang="en-US"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u="sng" dirty="0" smtClean="0"/>
              <a:t>Reference</a:t>
            </a:r>
          </a:p>
          <a:p>
            <a:pPr eaLnBrk="1" fontAlgn="auto" hangingPunct="1">
              <a:spcBef>
                <a:spcPts val="0"/>
              </a:spcBef>
              <a:spcAft>
                <a:spcPts val="0"/>
              </a:spcAft>
              <a:defRPr/>
            </a:pPr>
            <a:r>
              <a:rPr lang="en-US" dirty="0" smtClean="0">
                <a:hlinkClick r:id="rId3"/>
              </a:rPr>
              <a:t>https://www.integration.samhsa.gov/clinical-practice/trauma</a:t>
            </a:r>
            <a:endParaRPr lang="en-US" b="1" u="sng" dirty="0"/>
          </a:p>
          <a:p>
            <a:pPr eaLnBrk="1" fontAlgn="auto" hangingPunct="1">
              <a:spcBef>
                <a:spcPts val="0"/>
              </a:spcBef>
              <a:spcAft>
                <a:spcPts val="0"/>
              </a:spcAft>
              <a:defRPr/>
            </a:pPr>
            <a:r>
              <a:rPr lang="en-US" dirty="0"/>
              <a:t/>
            </a:r>
            <a:br>
              <a:rPr lang="en-US" dirty="0"/>
            </a:br>
            <a:endParaRPr lang="en-US" dirty="0"/>
          </a:p>
          <a:p>
            <a:pPr eaLnBrk="1" fontAlgn="auto" hangingPunct="1">
              <a:spcBef>
                <a:spcPts val="0"/>
              </a:spcBef>
              <a:spcAft>
                <a:spcPts val="0"/>
              </a:spcAft>
              <a:defRPr/>
            </a:pPr>
            <a:endParaRPr 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24F530-17DE-43B3-8C51-FE0DC9AD187B}" type="slidenum">
              <a:rPr lang="en-US" altLang="en-US" smtClean="0"/>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Filing a report can dominate a client’s visit, leaving </a:t>
            </a:r>
            <a:r>
              <a:rPr lang="en-US" dirty="0" smtClean="0"/>
              <a:t>her/him feeling </a:t>
            </a:r>
            <a:r>
              <a:rPr lang="en-US" dirty="0"/>
              <a:t>uncared for and that </a:t>
            </a:r>
            <a:r>
              <a:rPr lang="en-US" dirty="0" smtClean="0"/>
              <a:t>needs have not been met. </a:t>
            </a:r>
            <a:r>
              <a:rPr lang="en-US" dirty="0"/>
              <a:t>Always address the reason the youth was seeking care first. Make sure that the client’s needs are heard and addressed throughout the visit. </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891436F-4C2D-408D-B477-C49CAACC38EF}" type="slidenum">
              <a:rPr lang="en-US" altLang="en-US" smtClean="0"/>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As a recipient of Title X funds, our agency is required to comply with legislative mandates stated in the Health and Human Services Appropriations Act. </a:t>
            </a:r>
            <a:endParaRPr lang="en-US"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t>As </a:t>
            </a:r>
            <a:r>
              <a:rPr lang="en-US" dirty="0"/>
              <a:t>providers of Title X-funded care, we must follow state laws related to the reporting of child abuse, child molestation, sexual abuse, rape, </a:t>
            </a:r>
            <a:r>
              <a:rPr lang="en-US" dirty="0" smtClean="0"/>
              <a:t>incest</a:t>
            </a:r>
            <a:r>
              <a:rPr lang="en-US" dirty="0"/>
              <a:t>, intimate partner violence, and human trafficking.</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b="1" u="sng" dirty="0"/>
              <a:t>References</a:t>
            </a:r>
          </a:p>
          <a:p>
            <a:pPr marL="174913" indent="-174913" eaLnBrk="1" fontAlgn="auto" hangingPunct="1">
              <a:spcBef>
                <a:spcPts val="0"/>
              </a:spcBef>
              <a:spcAft>
                <a:spcPts val="0"/>
              </a:spcAft>
              <a:buFont typeface="Arial" panose="020B0604020202020204" pitchFamily="34" charset="0"/>
              <a:buChar char="•"/>
              <a:defRPr/>
            </a:pPr>
            <a:r>
              <a:rPr lang="en-US" dirty="0"/>
              <a:t>Title X Family Planning Services and Population Act of 1970 (Public Law 91-572</a:t>
            </a:r>
            <a:r>
              <a:rPr lang="en-US" dirty="0" smtClean="0"/>
              <a:t>) </a:t>
            </a:r>
            <a:endParaRPr lang="en-US" dirty="0"/>
          </a:p>
          <a:p>
            <a:pPr marL="174913" indent="-174913" eaLnBrk="1" fontAlgn="auto" hangingPunct="1">
              <a:spcBef>
                <a:spcPts val="0"/>
              </a:spcBef>
              <a:spcAft>
                <a:spcPts val="0"/>
              </a:spcAft>
              <a:buFont typeface="Arial" panose="020B0604020202020204" pitchFamily="34" charset="0"/>
              <a:buChar char="•"/>
              <a:defRPr/>
            </a:pPr>
            <a:r>
              <a:rPr lang="en-US" dirty="0"/>
              <a:t>Consolidated Appropriations Act, 2014, Pub. L. No. </a:t>
            </a:r>
            <a:r>
              <a:rPr lang="en-US" dirty="0" smtClean="0"/>
              <a:t>113–76</a:t>
            </a:r>
            <a:r>
              <a:rPr lang="en-US" dirty="0"/>
              <a:t>, 128 Stat. 5 (2014) (“Notwithstanding any other provision of law, no provider of services under </a:t>
            </a:r>
            <a:r>
              <a:rPr lang="en-US" dirty="0" smtClean="0"/>
              <a:t>Title </a:t>
            </a:r>
            <a:r>
              <a:rPr lang="en-US" dirty="0"/>
              <a:t>X of the Public Health Service Act shall be exempt from any State law requiring notification or the reporting of child abuse, child molestation, sexual abuse, rape, or incest</a:t>
            </a:r>
            <a:r>
              <a:rPr lang="en-US" dirty="0" smtClean="0"/>
              <a:t>.”) </a:t>
            </a:r>
            <a:endParaRPr 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F2A89BF-AB9B-4A2B-8DC3-F5569951E679}" type="slidenum">
              <a:rPr lang="en-US" altLang="en-US" smtClean="0"/>
              <a:pPr/>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Respect what the client wants to disclose and how (while considering legal issues </a:t>
            </a:r>
            <a:r>
              <a:rPr lang="en-US" dirty="0" smtClean="0"/>
              <a:t>in relation to reporting</a:t>
            </a:r>
            <a:r>
              <a:rPr lang="en-US" dirty="0"/>
              <a:t>). </a:t>
            </a:r>
          </a:p>
          <a:p>
            <a:pPr marL="641349" lvl="1" indent="-174913" eaLnBrk="1" fontAlgn="auto" hangingPunct="1">
              <a:spcBef>
                <a:spcPts val="0"/>
              </a:spcBef>
              <a:spcAft>
                <a:spcPts val="0"/>
              </a:spcAft>
              <a:buFont typeface="Arial" panose="020B0604020202020204" pitchFamily="34" charset="0"/>
              <a:buChar char="•"/>
              <a:defRPr/>
            </a:pPr>
            <a:r>
              <a:rPr lang="en-US" dirty="0"/>
              <a:t>Provide options for follow-up, such as requesting that </a:t>
            </a:r>
            <a:r>
              <a:rPr lang="en-US" dirty="0" smtClean="0"/>
              <a:t>Child Protective Services </a:t>
            </a:r>
            <a:r>
              <a:rPr lang="en-US" dirty="0"/>
              <a:t>or law enforcement </a:t>
            </a:r>
            <a:r>
              <a:rPr lang="en-US" dirty="0" smtClean="0"/>
              <a:t>interview </a:t>
            </a:r>
            <a:r>
              <a:rPr lang="en-US" dirty="0"/>
              <a:t>the client at the clinic, school, or </a:t>
            </a:r>
            <a:r>
              <a:rPr lang="en-US" i="1" dirty="0" smtClean="0"/>
              <a:t>another</a:t>
            </a:r>
            <a:r>
              <a:rPr lang="en-US" dirty="0" smtClean="0"/>
              <a:t> </a:t>
            </a:r>
            <a:r>
              <a:rPr lang="en-US" dirty="0"/>
              <a:t>location of the youth’s choice.</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322233-9B77-4F09-9956-C514D1C2D96E}" type="slidenum">
              <a:rPr lang="en-US" altLang="en-US" smtClean="0"/>
              <a:pPr/>
              <a:t>40</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Empower the </a:t>
            </a:r>
            <a:r>
              <a:rPr lang="en-US" dirty="0" smtClean="0"/>
              <a:t>youth by pointing out the strength </a:t>
            </a:r>
            <a:r>
              <a:rPr lang="en-US" dirty="0"/>
              <a:t>and </a:t>
            </a:r>
            <a:r>
              <a:rPr lang="en-US" dirty="0" smtClean="0"/>
              <a:t>recognizing </a:t>
            </a:r>
            <a:r>
              <a:rPr lang="en-US" dirty="0"/>
              <a:t>the courage it takes to disclose information about abuse.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u="sng" dirty="0" smtClean="0"/>
              <a:t>References</a:t>
            </a:r>
            <a:endParaRPr lang="en-US"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t>Norman, R E, </a:t>
            </a:r>
            <a:r>
              <a:rPr lang="en-US" dirty="0" err="1" smtClean="0"/>
              <a:t>Byambaa</a:t>
            </a:r>
            <a:r>
              <a:rPr lang="en-US" dirty="0" smtClean="0"/>
              <a:t>, M, De, R, et al. (2012). The long-term health consequences of child physical abuse, emotional abuse, and neglect: a systematic review and meta-analysis. </a:t>
            </a:r>
            <a:r>
              <a:rPr lang="en-US" dirty="0" err="1" smtClean="0"/>
              <a:t>PLoS</a:t>
            </a:r>
            <a:r>
              <a:rPr lang="en-US" dirty="0" smtClean="0"/>
              <a:t> Medicine, 9(11), e1001349-e1001349.</a:t>
            </a:r>
            <a:endParaRPr lang="en-US" b="1" u="sng"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EB94DD3-4E0A-49B8-A5F6-F525962B073E}" type="slidenum">
              <a:rPr lang="en-US" altLang="en-US" smtClean="0"/>
              <a:pPr/>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Inform the youth of the need to </a:t>
            </a:r>
            <a:r>
              <a:rPr lang="en-US" dirty="0" smtClean="0"/>
              <a:t>report </a:t>
            </a:r>
            <a:r>
              <a:rPr lang="en-US" dirty="0"/>
              <a:t>in order to get them the help they may need, rather than “I have to report this because it is the law.”</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70677CE-E51F-4446-921A-11F9EA476905}" type="slidenum">
              <a:rPr lang="en-US" altLang="en-US" smtClean="0"/>
              <a:pPr/>
              <a:t>42</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smtClean="0"/>
              <a:t>Facilitator Notes</a:t>
            </a:r>
          </a:p>
          <a:p>
            <a:pPr marL="174913" indent="-174913" eaLnBrk="1" fontAlgn="auto" hangingPunct="1">
              <a:spcBef>
                <a:spcPts val="0"/>
              </a:spcBef>
              <a:spcAft>
                <a:spcPts val="0"/>
              </a:spcAft>
              <a:buFont typeface="Arial" panose="020B0604020202020204" pitchFamily="34" charset="0"/>
              <a:buChar char="•"/>
              <a:defRPr/>
            </a:pPr>
            <a:r>
              <a:rPr lang="en-US" dirty="0" smtClean="0"/>
              <a:t>Here is a video that shows a provider demonstrating the use of trauma-informed reporting best practices:</a:t>
            </a:r>
            <a:r>
              <a:rPr lang="en-US" baseline="0" dirty="0" smtClean="0"/>
              <a:t> </a:t>
            </a:r>
            <a:r>
              <a:rPr lang="en-US" dirty="0">
                <a:hlinkClick r:id="rId3"/>
              </a:rPr>
              <a:t>https://vimeo.com/335211508</a:t>
            </a:r>
            <a:endParaRPr lang="en-US" dirty="0"/>
          </a:p>
          <a:p>
            <a:pPr marL="174913" indent="-174913" eaLnBrk="1" fontAlgn="auto" hangingPunct="1">
              <a:spcBef>
                <a:spcPts val="0"/>
              </a:spcBef>
              <a:spcAft>
                <a:spcPts val="0"/>
              </a:spcAft>
              <a:buFont typeface="Arial" panose="020B0604020202020204" pitchFamily="34" charset="0"/>
              <a:buChar char="•"/>
              <a:defRPr/>
            </a:pPr>
            <a:r>
              <a:rPr lang="en-US" dirty="0" smtClean="0"/>
              <a:t>We will watch the first half of the video and then do an activity that will give you the chance to practice applying these best practices. </a:t>
            </a:r>
          </a:p>
          <a:p>
            <a:pPr marL="174913" indent="-174913" eaLnBrk="1" fontAlgn="auto" hangingPunct="1">
              <a:spcBef>
                <a:spcPts val="0"/>
              </a:spcBef>
              <a:spcAft>
                <a:spcPts val="0"/>
              </a:spcAft>
              <a:buFont typeface="Arial" panose="020B0604020202020204" pitchFamily="34" charset="0"/>
              <a:buChar char="•"/>
              <a:defRPr/>
            </a:pPr>
            <a:r>
              <a:rPr lang="en-US" dirty="0" smtClean="0"/>
              <a:t>Click on the link to show the video and make sure your speakers are on so that everyone can hear the audio.</a:t>
            </a:r>
          </a:p>
          <a:p>
            <a:pPr marL="174913" indent="-174913" eaLnBrk="1" fontAlgn="auto" hangingPunct="1">
              <a:spcBef>
                <a:spcPts val="0"/>
              </a:spcBef>
              <a:spcAft>
                <a:spcPts val="0"/>
              </a:spcAft>
              <a:buFont typeface="Arial" panose="020B0604020202020204" pitchFamily="34" charset="0"/>
              <a:buChar char="•"/>
              <a:defRPr/>
            </a:pPr>
            <a:endParaRPr lang="en-US" dirty="0" smtClean="0"/>
          </a:p>
          <a:p>
            <a:pPr marL="174913" indent="-174913" eaLnBrk="1" fontAlgn="auto" hangingPunct="1">
              <a:spcBef>
                <a:spcPts val="0"/>
              </a:spcBef>
              <a:spcAft>
                <a:spcPts val="0"/>
              </a:spcAft>
              <a:buFont typeface="Arial" panose="020B0604020202020204" pitchFamily="34" charset="0"/>
              <a:buChar char="•"/>
              <a:defRPr/>
            </a:pPr>
            <a:r>
              <a:rPr lang="en-US" b="1" dirty="0" smtClean="0"/>
              <a:t>FACILITATOR</a:t>
            </a:r>
            <a:r>
              <a:rPr lang="en-US" dirty="0" smtClean="0"/>
              <a:t>: Pause the video at 4:56.</a:t>
            </a:r>
            <a:endParaRPr lang="en-US"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6E0C63F-CDBD-4220-992C-1FB055A74679}" type="slidenum">
              <a:rPr lang="en-US" altLang="en-US" smtClean="0"/>
              <a:pPr/>
              <a:t>43</a:t>
            </a:fld>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Activity</a:t>
            </a:r>
          </a:p>
          <a:p>
            <a:pPr eaLnBrk="1" fontAlgn="auto" hangingPunct="1">
              <a:spcBef>
                <a:spcPts val="0"/>
              </a:spcBef>
              <a:spcAft>
                <a:spcPts val="0"/>
              </a:spcAft>
              <a:defRPr/>
            </a:pPr>
            <a:r>
              <a:rPr lang="en-US" dirty="0" smtClean="0"/>
              <a:t>Tanya</a:t>
            </a:r>
            <a:r>
              <a:rPr lang="en-US" dirty="0"/>
              <a:t>, age 15, comes to your clinic wanting to change her method of birth control. She has been using oral contraceptives. You notice that she has a mark on her face that could be a slap mark. When you ask about it, she initially says that “it’s nothing,” but eventually discloses that her mother hit her when she discovered her birth control pills and learned that Tanya was sexually active. Tanya wants to switch to a more private method. You learn that her mother often hits her when she’s angry with her.</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u="sng" dirty="0"/>
              <a:t>Participant </a:t>
            </a:r>
            <a:r>
              <a:rPr lang="en-US" b="1" u="sng" dirty="0" smtClean="0"/>
              <a:t>Instructions</a:t>
            </a:r>
            <a:r>
              <a:rPr lang="en-US" b="1" dirty="0" smtClean="0"/>
              <a:t> </a:t>
            </a:r>
            <a:endParaRPr lang="en-US" dirty="0"/>
          </a:p>
          <a:p>
            <a:pPr marL="233218" indent="-233218" eaLnBrk="1" hangingPunct="1">
              <a:spcBef>
                <a:spcPts val="0"/>
              </a:spcBef>
              <a:spcAft>
                <a:spcPts val="0"/>
              </a:spcAft>
              <a:buFontTx/>
              <a:buAutoNum type="arabicPeriod"/>
              <a:defRPr/>
            </a:pPr>
            <a:r>
              <a:rPr lang="en-US" dirty="0"/>
              <a:t>Work with a partner and decide who will play the provider and who will play Tanya. (Alternatively, remain in a large group and the facilitator can play the role of Tanya while participants share the role of the </a:t>
            </a:r>
            <a:r>
              <a:rPr lang="en-US" dirty="0" smtClean="0"/>
              <a:t>provider.)</a:t>
            </a:r>
            <a:endParaRPr lang="en-US" dirty="0"/>
          </a:p>
          <a:p>
            <a:pPr marL="233218" indent="-233218" eaLnBrk="1" hangingPunct="1">
              <a:spcBef>
                <a:spcPts val="0"/>
              </a:spcBef>
              <a:spcAft>
                <a:spcPts val="0"/>
              </a:spcAft>
              <a:buFontTx/>
              <a:buAutoNum type="arabicPeriod"/>
              <a:defRPr/>
            </a:pPr>
            <a:r>
              <a:rPr lang="en-US" dirty="0"/>
              <a:t>Practice what you would say and how you would handle Tanya’s care, keeping in mind trauma-informed reporting best practices. *Don’t forget to start the visit with an explanation of </a:t>
            </a:r>
            <a:r>
              <a:rPr lang="en-US" dirty="0" smtClean="0"/>
              <a:t>Title X consent and confidentiality rules.</a:t>
            </a:r>
            <a:endParaRPr lang="en-US" dirty="0"/>
          </a:p>
          <a:p>
            <a:pPr eaLnBrk="1" hangingPunct="1">
              <a:spcBef>
                <a:spcPts val="0"/>
              </a:spcBef>
              <a:spcAft>
                <a:spcPts val="0"/>
              </a:spcAft>
              <a:defRPr/>
            </a:pPr>
            <a:endParaRPr lang="en-US" dirty="0"/>
          </a:p>
          <a:p>
            <a:pPr eaLnBrk="1" fontAlgn="auto" hangingPunct="1">
              <a:spcBef>
                <a:spcPts val="0"/>
              </a:spcBef>
              <a:spcAft>
                <a:spcPts val="0"/>
              </a:spcAft>
              <a:defRPr/>
            </a:pPr>
            <a:r>
              <a:rPr lang="en-US" b="1" u="sng" dirty="0" smtClean="0"/>
              <a:t>Facilitator Wrap-up</a:t>
            </a:r>
            <a:endParaRPr lang="en-US" b="1"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t>What approaches facilitated communication?</a:t>
            </a:r>
          </a:p>
          <a:p>
            <a:pPr marL="174913" indent="-174913" eaLnBrk="1" fontAlgn="auto" hangingPunct="1">
              <a:spcBef>
                <a:spcPts val="0"/>
              </a:spcBef>
              <a:spcAft>
                <a:spcPts val="0"/>
              </a:spcAft>
              <a:buFont typeface="Arial" panose="020B0604020202020204" pitchFamily="34" charset="0"/>
              <a:buChar char="•"/>
              <a:defRPr/>
            </a:pPr>
            <a:r>
              <a:rPr lang="en-US" dirty="0" smtClean="0"/>
              <a:t>What approaches created barriers/impeded communication? </a:t>
            </a:r>
          </a:p>
          <a:p>
            <a:pPr marL="174913" indent="-174913" eaLnBrk="1" fontAlgn="auto" hangingPunct="1">
              <a:spcBef>
                <a:spcPts val="0"/>
              </a:spcBef>
              <a:spcAft>
                <a:spcPts val="0"/>
              </a:spcAft>
              <a:buFont typeface="Arial" panose="020B0604020202020204" pitchFamily="34" charset="0"/>
              <a:buChar char="•"/>
              <a:defRPr/>
            </a:pPr>
            <a:r>
              <a:rPr lang="en-US" dirty="0" smtClean="0"/>
              <a:t>What suggestions do you have to modify approaches that were not trauma-informed (or created barriers)? </a:t>
            </a:r>
          </a:p>
          <a:p>
            <a:pPr marL="174913" indent="-174913" eaLnBrk="1" fontAlgn="auto" hangingPunct="1">
              <a:spcBef>
                <a:spcPts val="0"/>
              </a:spcBef>
              <a:spcAft>
                <a:spcPts val="0"/>
              </a:spcAft>
              <a:buFont typeface="Arial" panose="020B0604020202020204" pitchFamily="34" charset="0"/>
              <a:buChar char="•"/>
              <a:defRPr/>
            </a:pPr>
            <a:r>
              <a:rPr lang="en-US" dirty="0" smtClean="0"/>
              <a:t>Remember to think about both verbal and non-verbal communication when reflecting on these questions.</a:t>
            </a:r>
            <a:endParaRPr lang="en-US" dirty="0"/>
          </a:p>
          <a:p>
            <a:pPr eaLnBrk="1" fontAlgn="auto" hangingPunct="1">
              <a:spcBef>
                <a:spcPts val="0"/>
              </a:spcBef>
              <a:spcAft>
                <a:spcPts val="0"/>
              </a:spcAft>
              <a:defRPr/>
            </a:pPr>
            <a:endParaRPr 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82896FB-DB3C-4324-9D8D-76DCC7239DFD}" type="slidenum">
              <a:rPr lang="en-US" altLang="en-US" smtClean="0"/>
              <a:pPr/>
              <a:t>44</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Acknowledge that </a:t>
            </a:r>
            <a:r>
              <a:rPr lang="en-US" dirty="0" smtClean="0"/>
              <a:t>making a report </a:t>
            </a:r>
            <a:r>
              <a:rPr lang="en-US" dirty="0"/>
              <a:t>may be a frightening process and provide messages of support.</a:t>
            </a:r>
          </a:p>
          <a:p>
            <a:pPr eaLnBrk="1" fontAlgn="auto" hangingPunct="1">
              <a:spcBef>
                <a:spcPts val="0"/>
              </a:spcBef>
              <a:spcAft>
                <a:spcPts val="0"/>
              </a:spcAft>
              <a:defRPr/>
            </a:pPr>
            <a:endParaRPr lang="en-US"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7679A69-BCBA-427D-BE57-1EEFB2E92896}" type="slidenum">
              <a:rPr lang="en-US" altLang="en-US" smtClean="0"/>
              <a:pPr/>
              <a:t>45</a:t>
            </a:fld>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Including the youth as much as possible in the reporting process reduces fear, anger, and the perceived lack of control that can accompany </a:t>
            </a:r>
            <a:r>
              <a:rPr lang="en-US" dirty="0" smtClean="0"/>
              <a:t>mandatory </a:t>
            </a:r>
            <a:r>
              <a:rPr lang="en-US" dirty="0"/>
              <a:t>abuse reporting.</a:t>
            </a:r>
          </a:p>
          <a:p>
            <a:pPr marL="174913" indent="-174913" eaLnBrk="1" fontAlgn="auto" hangingPunct="1">
              <a:spcBef>
                <a:spcPts val="0"/>
              </a:spcBef>
              <a:spcAft>
                <a:spcPts val="0"/>
              </a:spcAft>
              <a:buFont typeface="Arial" panose="020B0604020202020204" pitchFamily="34" charset="0"/>
              <a:buChar char="•"/>
              <a:defRPr/>
            </a:pPr>
            <a:r>
              <a:rPr lang="en-US" dirty="0"/>
              <a:t>Invite the youth to participate </a:t>
            </a:r>
            <a:r>
              <a:rPr lang="en-US" dirty="0" smtClean="0"/>
              <a:t>by </a:t>
            </a:r>
            <a:r>
              <a:rPr lang="en-US" dirty="0"/>
              <a:t>showing them the paperwork that you are filling out and allowing them to be present when you call the report in, if this is feasible.</a:t>
            </a:r>
          </a:p>
          <a:p>
            <a:pPr eaLnBrk="1" fontAlgn="auto" hangingPunct="1">
              <a:spcBef>
                <a:spcPts val="0"/>
              </a:spcBef>
              <a:spcAft>
                <a:spcPts val="0"/>
              </a:spcAft>
              <a:defRPr/>
            </a:pPr>
            <a:endParaRPr lang="en-US"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3586C1A-F127-4362-865D-6C13CA58F4B2}" type="slidenum">
              <a:rPr lang="en-US" altLang="en-US" smtClean="0"/>
              <a:pPr/>
              <a:t>46</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smtClean="0"/>
              <a:t>Facilitator Notes</a:t>
            </a:r>
          </a:p>
          <a:p>
            <a:pPr marL="174913" indent="-174913" eaLnBrk="1" fontAlgn="auto" hangingPunct="1">
              <a:spcBef>
                <a:spcPts val="0"/>
              </a:spcBef>
              <a:spcAft>
                <a:spcPts val="0"/>
              </a:spcAft>
              <a:buFont typeface="Arial" panose="020B0604020202020204" pitchFamily="34" charset="0"/>
              <a:buChar char="•"/>
              <a:defRPr/>
            </a:pPr>
            <a:r>
              <a:rPr lang="en-US" dirty="0" smtClean="0"/>
              <a:t>Relationship patterns learned in adolescence can affect future relationships. It is important to discuss with youth the difference between healthy and unhealthy patterns and provide important skills to help reduce the potential for sexual risk and relationship violence.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36A145-9CE7-45C7-A9B3-8CD128039B63}" type="slidenum">
              <a:rPr lang="en-US" altLang="en-US" smtClean="0"/>
              <a:pPr/>
              <a:t>47</a:t>
            </a:fld>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US" b="1" u="sng" dirty="0"/>
              <a:t>Facilitator </a:t>
            </a:r>
            <a:r>
              <a:rPr lang="en-US" b="1" u="sng" dirty="0" smtClean="0"/>
              <a:t>Notes</a:t>
            </a:r>
            <a:endParaRPr lang="en-US" altLang="en-US" dirty="0"/>
          </a:p>
          <a:p>
            <a:pPr marL="174913" indent="-174913" eaLnBrk="1" fontAlgn="auto" hangingPunct="1">
              <a:spcBef>
                <a:spcPct val="0"/>
              </a:spcBef>
              <a:spcAft>
                <a:spcPts val="0"/>
              </a:spcAft>
              <a:buFont typeface="Arial" panose="020B0604020202020204" pitchFamily="34" charset="0"/>
              <a:buChar char="•"/>
              <a:defRPr/>
            </a:pPr>
            <a:r>
              <a:rPr lang="en-US" altLang="en-US" dirty="0"/>
              <a:t>The </a:t>
            </a:r>
            <a:r>
              <a:rPr lang="en-US" altLang="en-US" i="1" dirty="0"/>
              <a:t>Healthy Relationship Wheel </a:t>
            </a:r>
            <a:r>
              <a:rPr lang="en-US" altLang="en-US" dirty="0" smtClean="0"/>
              <a:t>and discussion questions </a:t>
            </a:r>
            <a:r>
              <a:rPr lang="en-US" altLang="en-US" dirty="0"/>
              <a:t>can help </a:t>
            </a:r>
            <a:r>
              <a:rPr lang="en-US" altLang="en-US" dirty="0" smtClean="0"/>
              <a:t>you guide </a:t>
            </a:r>
            <a:r>
              <a:rPr lang="en-US" altLang="en-US" dirty="0"/>
              <a:t>conversations </a:t>
            </a:r>
            <a:r>
              <a:rPr lang="en-US" altLang="en-US" dirty="0" smtClean="0"/>
              <a:t>with adolescent clients about </a:t>
            </a:r>
            <a:r>
              <a:rPr lang="en-US" altLang="en-US" dirty="0"/>
              <a:t>healthy </a:t>
            </a:r>
            <a:r>
              <a:rPr lang="en-US" altLang="en-US" dirty="0" smtClean="0"/>
              <a:t>relationships.</a:t>
            </a:r>
            <a:endParaRPr lang="en-US" dirty="0"/>
          </a:p>
          <a:p>
            <a:pPr eaLnBrk="1" fontAlgn="auto" hangingPunct="1">
              <a:spcBef>
                <a:spcPts val="0"/>
              </a:spcBef>
              <a:spcAft>
                <a:spcPts val="0"/>
              </a:spcAft>
              <a:defRPr/>
            </a:pPr>
            <a:endParaRPr lang="en-US" dirty="0"/>
          </a:p>
          <a:p>
            <a:pPr eaLnBrk="1" fontAlgn="auto" hangingPunct="1">
              <a:spcBef>
                <a:spcPct val="0"/>
              </a:spcBef>
              <a:spcAft>
                <a:spcPts val="0"/>
              </a:spcAft>
              <a:defRPr/>
            </a:pPr>
            <a:endParaRPr lang="en-US" altLang="en-US" dirty="0"/>
          </a:p>
          <a:p>
            <a:pPr eaLnBrk="1" fontAlgn="auto" hangingPunct="1">
              <a:spcBef>
                <a:spcPct val="0"/>
              </a:spcBef>
              <a:spcAft>
                <a:spcPts val="0"/>
              </a:spcAft>
              <a:defRPr/>
            </a:pPr>
            <a:endParaRPr lang="en-US" altLang="en-US" dirty="0"/>
          </a:p>
          <a:p>
            <a:pPr eaLnBrk="1" fontAlgn="auto" hangingPunct="1">
              <a:spcBef>
                <a:spcPct val="0"/>
              </a:spcBef>
              <a:spcAft>
                <a:spcPts val="0"/>
              </a:spcAft>
              <a:defRPr/>
            </a:pPr>
            <a:endParaRPr lang="en-US" altLang="en-US" dirty="0"/>
          </a:p>
          <a:p>
            <a:pPr eaLnBrk="1" fontAlgn="auto" hangingPunct="1">
              <a:spcBef>
                <a:spcPct val="0"/>
              </a:spcBef>
              <a:spcAft>
                <a:spcPts val="0"/>
              </a:spcAft>
              <a:defRPr/>
            </a:pPr>
            <a:r>
              <a:rPr lang="en-US" altLang="en-US" dirty="0"/>
              <a:t>.  </a:t>
            </a:r>
          </a:p>
          <a:p>
            <a:pPr eaLnBrk="1" fontAlgn="auto" hangingPunct="1">
              <a:spcBef>
                <a:spcPts val="0"/>
              </a:spcBef>
              <a:spcAft>
                <a:spcPts val="0"/>
              </a:spcAft>
              <a:defRPr/>
            </a:pPr>
            <a:endParaRPr 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EE896E5-B75A-4565-BC9D-93FB40F0A6B7}" type="slidenum">
              <a:rPr lang="en-US" altLang="en-US" smtClean="0"/>
              <a:pPr/>
              <a:t>48</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ct val="0"/>
              </a:spcBef>
              <a:spcAft>
                <a:spcPts val="0"/>
              </a:spcAft>
              <a:defRPr/>
            </a:pPr>
            <a:r>
              <a:rPr lang="en-US" altLang="en-US" b="1" u="sng" dirty="0"/>
              <a:t>Facilitator Notes</a:t>
            </a:r>
            <a:endParaRPr lang="en-US" altLang="en-US" dirty="0"/>
          </a:p>
          <a:p>
            <a:pPr marL="174913" indent="-174913" eaLnBrk="1" fontAlgn="auto" hangingPunct="1">
              <a:spcBef>
                <a:spcPct val="0"/>
              </a:spcBef>
              <a:spcAft>
                <a:spcPts val="0"/>
              </a:spcAft>
              <a:buFont typeface="Arial" panose="020B0604020202020204" pitchFamily="34" charset="0"/>
              <a:buChar char="•"/>
              <a:defRPr/>
            </a:pPr>
            <a:r>
              <a:rPr lang="en-US" altLang="en-US" dirty="0"/>
              <a:t>On the opposite side of the </a:t>
            </a:r>
            <a:r>
              <a:rPr lang="en-US" altLang="en-US" i="1" dirty="0"/>
              <a:t>Healthy Relationship Wheel </a:t>
            </a:r>
            <a:r>
              <a:rPr lang="en-US" altLang="en-US" dirty="0"/>
              <a:t>is the </a:t>
            </a:r>
            <a:r>
              <a:rPr lang="en-US" altLang="en-US" i="1" dirty="0"/>
              <a:t>Relationship Spectrum</a:t>
            </a:r>
            <a:r>
              <a:rPr lang="en-US" altLang="en-US" dirty="0"/>
              <a:t>, which has been adapted from www.loveisrespect.org. It can also provide a guide to counseling adolescents that all relationships exist on a spectrum from healthy to abusive with unhealthy somewhere in the middle. </a:t>
            </a:r>
            <a:endParaRPr lang="en-US" altLang="en-US" dirty="0" smtClean="0"/>
          </a:p>
          <a:p>
            <a:pPr eaLnBrk="1" fontAlgn="auto" hangingPunct="1">
              <a:spcBef>
                <a:spcPct val="0"/>
              </a:spcBef>
              <a:spcAft>
                <a:spcPts val="0"/>
              </a:spcAft>
              <a:defRPr/>
            </a:pPr>
            <a:endParaRPr lang="en-US" altLang="en-US"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93B3A84-61A8-44B4-BFF0-6D1F06FB1751}" type="slidenum">
              <a:rPr lang="en-US" altLang="en-US" smtClean="0"/>
              <a:pPr/>
              <a:t>49</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a:t>
            </a:r>
            <a:r>
              <a:rPr lang="en-US" b="1" u="sng" dirty="0" smtClean="0"/>
              <a:t>Notes</a:t>
            </a:r>
            <a:endParaRPr lang="en-US" b="1" u="sng" dirty="0"/>
          </a:p>
          <a:p>
            <a:pPr marL="174913" indent="-174913" eaLnBrk="1" fontAlgn="auto" hangingPunct="1">
              <a:spcBef>
                <a:spcPts val="0"/>
              </a:spcBef>
              <a:spcAft>
                <a:spcPts val="0"/>
              </a:spcAft>
              <a:buFont typeface="Arial" panose="020B0604020202020204" pitchFamily="34" charset="0"/>
              <a:buChar char="•"/>
              <a:defRPr/>
            </a:pPr>
            <a:r>
              <a:rPr lang="en-US" dirty="0"/>
              <a:t>Let’s start with our agency’s mandatory reporting </a:t>
            </a:r>
            <a:r>
              <a:rPr lang="en-US" dirty="0" smtClean="0"/>
              <a:t>policy</a:t>
            </a:r>
            <a:r>
              <a:rPr lang="en-US" dirty="0"/>
              <a:t>:</a:t>
            </a:r>
            <a:r>
              <a:rPr lang="en-US" b="1" dirty="0" smtClean="0"/>
              <a:t> </a:t>
            </a:r>
          </a:p>
          <a:p>
            <a:pPr marL="174913" indent="-174913" eaLnBrk="1" fontAlgn="auto" hangingPunct="1">
              <a:spcBef>
                <a:spcPts val="0"/>
              </a:spcBef>
              <a:spcAft>
                <a:spcPts val="0"/>
              </a:spcAft>
              <a:buFont typeface="Arial" panose="020B0604020202020204" pitchFamily="34" charset="0"/>
              <a:buChar char="•"/>
              <a:defRPr/>
            </a:pPr>
            <a:r>
              <a:rPr lang="en-US" sz="1100" dirty="0"/>
              <a:t>[</a:t>
            </a:r>
            <a:r>
              <a:rPr lang="en-US" sz="1100" b="1" dirty="0"/>
              <a:t>INSERT AGENCY-SPECIFIC INFORMATION HERE </a:t>
            </a:r>
            <a:r>
              <a:rPr lang="en-US" sz="1100" dirty="0"/>
              <a:t>(clarify how staff can access the policy; where forms and phone numbers are located; who in the agency supervises and/or assists with mandatory reporting; where documentation should be kept, etc.)].</a:t>
            </a:r>
          </a:p>
          <a:p>
            <a:pPr marL="174913" indent="-174913" eaLnBrk="1" fontAlgn="auto" hangingPunct="1">
              <a:spcBef>
                <a:spcPts val="0"/>
              </a:spcBef>
              <a:spcAft>
                <a:spcPts val="0"/>
              </a:spcAft>
              <a:buFont typeface="Arial" panose="020B0604020202020204" pitchFamily="34" charset="0"/>
              <a:buChar char="•"/>
              <a:defRPr/>
            </a:pPr>
            <a:r>
              <a:rPr lang="en-US" sz="1100" dirty="0"/>
              <a:t>Today’s training will go into detail about identifying cases, who is a mandated reporter, and how and when to make a report. All of this information is included in our agency’s policy as well.</a:t>
            </a: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E8E8DE8-22F9-4DD4-B102-DCF9BECCA842}" type="slidenum">
              <a:rPr lang="en-US" altLang="en-US" smtClean="0"/>
              <a:pPr/>
              <a:t>5</a:t>
            </a:fld>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Assess for safety. If the youth is afraid of </a:t>
            </a:r>
            <a:r>
              <a:rPr lang="en-US" dirty="0" smtClean="0"/>
              <a:t>her/his </a:t>
            </a:r>
            <a:r>
              <a:rPr lang="en-US" dirty="0"/>
              <a:t>partner or parent, get assistance with safety planning from </a:t>
            </a:r>
            <a:r>
              <a:rPr lang="en-US" dirty="0" smtClean="0"/>
              <a:t>Child Protective Services </a:t>
            </a:r>
            <a:r>
              <a:rPr lang="en-US" dirty="0"/>
              <a:t>or a domestic </a:t>
            </a:r>
            <a:r>
              <a:rPr lang="en-US" dirty="0" smtClean="0"/>
              <a:t>violence/sexual </a:t>
            </a:r>
            <a:r>
              <a:rPr lang="en-US" dirty="0"/>
              <a:t>assault advocacy program. Some questions to ask the client are:</a:t>
            </a:r>
          </a:p>
          <a:p>
            <a:pPr marL="641349" lvl="1" indent="-174913" eaLnBrk="1" fontAlgn="auto" hangingPunct="1">
              <a:spcBef>
                <a:spcPts val="0"/>
              </a:spcBef>
              <a:spcAft>
                <a:spcPts val="0"/>
              </a:spcAft>
              <a:buFont typeface="Arial" panose="020B0604020202020204" pitchFamily="34" charset="0"/>
              <a:buChar char="•"/>
              <a:defRPr/>
            </a:pPr>
            <a:r>
              <a:rPr lang="en-US" dirty="0" smtClean="0"/>
              <a:t>Are </a:t>
            </a:r>
            <a:r>
              <a:rPr lang="en-US" dirty="0"/>
              <a:t>you currently safe where you are now</a:t>
            </a:r>
            <a:r>
              <a:rPr lang="en-US" dirty="0" smtClean="0"/>
              <a:t>?</a:t>
            </a:r>
            <a:endParaRPr lang="en-US" dirty="0"/>
          </a:p>
          <a:p>
            <a:pPr marL="641349" lvl="1" indent="-174913" eaLnBrk="1" fontAlgn="auto" hangingPunct="1">
              <a:spcBef>
                <a:spcPts val="0"/>
              </a:spcBef>
              <a:spcAft>
                <a:spcPts val="0"/>
              </a:spcAft>
              <a:buFont typeface="Arial" panose="020B0604020202020204" pitchFamily="34" charset="0"/>
              <a:buChar char="•"/>
              <a:defRPr/>
            </a:pPr>
            <a:r>
              <a:rPr lang="en-US" dirty="0" smtClean="0"/>
              <a:t>What </a:t>
            </a:r>
            <a:r>
              <a:rPr lang="en-US" dirty="0"/>
              <a:t>has been the worst fight? Were weapons used</a:t>
            </a:r>
            <a:r>
              <a:rPr lang="en-US" dirty="0" smtClean="0"/>
              <a:t>?</a:t>
            </a:r>
            <a:endParaRPr lang="en-US" dirty="0"/>
          </a:p>
          <a:p>
            <a:pPr marL="641349" lvl="1" indent="-174913" eaLnBrk="1" fontAlgn="auto" hangingPunct="1">
              <a:spcBef>
                <a:spcPts val="0"/>
              </a:spcBef>
              <a:spcAft>
                <a:spcPts val="0"/>
              </a:spcAft>
              <a:buFont typeface="Arial" panose="020B0604020202020204" pitchFamily="34" charset="0"/>
              <a:buChar char="•"/>
              <a:defRPr/>
            </a:pPr>
            <a:r>
              <a:rPr lang="en-US" dirty="0" smtClean="0"/>
              <a:t>Do </a:t>
            </a:r>
            <a:r>
              <a:rPr lang="en-US" dirty="0"/>
              <a:t>you ever think about hurting or killing yourself</a:t>
            </a:r>
            <a:r>
              <a:rPr lang="en-US" dirty="0" smtClean="0"/>
              <a:t>? </a:t>
            </a:r>
            <a:endParaRPr lang="en-US" dirty="0"/>
          </a:p>
          <a:p>
            <a:pPr marL="641349" lvl="1" indent="-174913" eaLnBrk="1" fontAlgn="auto" hangingPunct="1">
              <a:spcBef>
                <a:spcPts val="0"/>
              </a:spcBef>
              <a:spcAft>
                <a:spcPts val="0"/>
              </a:spcAft>
              <a:buFont typeface="Arial" panose="020B0604020202020204" pitchFamily="34" charset="0"/>
              <a:buChar char="•"/>
              <a:defRPr/>
            </a:pPr>
            <a:r>
              <a:rPr lang="en-US" dirty="0" smtClean="0"/>
              <a:t>Are </a:t>
            </a:r>
            <a:r>
              <a:rPr lang="en-US" dirty="0"/>
              <a:t>you afraid that you could be hurt or killed</a:t>
            </a:r>
            <a:r>
              <a:rPr lang="en-US" dirty="0" smtClean="0"/>
              <a:t>?</a:t>
            </a:r>
            <a:endParaRPr lang="en-US" dirty="0"/>
          </a:p>
          <a:p>
            <a:pPr marL="641349" lvl="1" indent="-174913" eaLnBrk="1" fontAlgn="auto" hangingPunct="1">
              <a:spcBef>
                <a:spcPts val="0"/>
              </a:spcBef>
              <a:spcAft>
                <a:spcPts val="0"/>
              </a:spcAft>
              <a:buFont typeface="Arial" panose="020B0604020202020204" pitchFamily="34" charset="0"/>
              <a:buChar char="•"/>
              <a:defRPr/>
            </a:pPr>
            <a:r>
              <a:rPr lang="en-US" dirty="0" smtClean="0"/>
              <a:t>Do </a:t>
            </a:r>
            <a:r>
              <a:rPr lang="en-US" dirty="0"/>
              <a:t>you have an adult you can confide in</a:t>
            </a:r>
            <a:r>
              <a:rPr lang="en-US" dirty="0" smtClean="0"/>
              <a:t>?</a:t>
            </a:r>
            <a:endParaRPr lang="en-US" dirty="0"/>
          </a:p>
          <a:p>
            <a:pPr marL="641349" lvl="1" indent="-174913" eaLnBrk="1" fontAlgn="auto" hangingPunct="1">
              <a:spcBef>
                <a:spcPts val="0"/>
              </a:spcBef>
              <a:spcAft>
                <a:spcPts val="0"/>
              </a:spcAft>
              <a:buFont typeface="Arial" panose="020B0604020202020204" pitchFamily="34" charset="0"/>
              <a:buChar char="•"/>
              <a:defRPr/>
            </a:pPr>
            <a:r>
              <a:rPr lang="en-US" dirty="0" smtClean="0"/>
              <a:t>Have </a:t>
            </a:r>
            <a:r>
              <a:rPr lang="en-US" dirty="0"/>
              <a:t>you tried to leave your relationship before? If so, what happened</a:t>
            </a:r>
            <a:r>
              <a:rPr lang="en-US" dirty="0" smtClean="0"/>
              <a:t>?</a:t>
            </a:r>
            <a:endParaRPr lang="en-US" dirty="0"/>
          </a:p>
          <a:p>
            <a:pPr marL="641349" lvl="1" indent="-174913" eaLnBrk="1" fontAlgn="auto" hangingPunct="1">
              <a:spcBef>
                <a:spcPts val="0"/>
              </a:spcBef>
              <a:spcAft>
                <a:spcPts val="0"/>
              </a:spcAft>
              <a:buFont typeface="Arial" panose="020B0604020202020204" pitchFamily="34" charset="0"/>
              <a:buChar char="•"/>
              <a:defRPr/>
            </a:pPr>
            <a:r>
              <a:rPr lang="en-US" dirty="0" smtClean="0"/>
              <a:t>In </a:t>
            </a:r>
            <a:r>
              <a:rPr lang="en-US" dirty="0"/>
              <a:t>a crisis, where would you go/who could you turn to for help</a:t>
            </a:r>
            <a:r>
              <a:rPr lang="en-US" dirty="0" smtClean="0"/>
              <a:t>?</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81CFAC-DC7A-40BE-ACBD-65001B933972}" type="slidenum">
              <a:rPr lang="en-US" altLang="en-US" smtClean="0"/>
              <a:pPr/>
              <a:t>50</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smtClean="0"/>
              <a:t>Facilitator Notes</a:t>
            </a:r>
          </a:p>
          <a:p>
            <a:pPr marL="174913" indent="-174913" eaLnBrk="1" fontAlgn="auto" hangingPunct="1">
              <a:spcBef>
                <a:spcPts val="0"/>
              </a:spcBef>
              <a:spcAft>
                <a:spcPts val="0"/>
              </a:spcAft>
              <a:buFont typeface="Arial" panose="020B0604020202020204" pitchFamily="34" charset="0"/>
              <a:buChar char="•"/>
              <a:defRPr/>
            </a:pPr>
            <a:r>
              <a:rPr lang="en-US" dirty="0" smtClean="0"/>
              <a:t>If</a:t>
            </a:r>
            <a:r>
              <a:rPr lang="en-US" baseline="0" dirty="0" smtClean="0"/>
              <a:t> the youth does not feel safe returning to home or school:</a:t>
            </a:r>
          </a:p>
          <a:p>
            <a:pPr marL="632113" lvl="1" indent="-174913" eaLnBrk="1" fontAlgn="auto" hangingPunct="1">
              <a:spcBef>
                <a:spcPts val="0"/>
              </a:spcBef>
              <a:spcAft>
                <a:spcPts val="0"/>
              </a:spcAft>
              <a:buFont typeface="Arial" panose="020B0604020202020204" pitchFamily="34" charset="0"/>
              <a:buChar char="•"/>
              <a:defRPr/>
            </a:pPr>
            <a:r>
              <a:rPr lang="en-US" baseline="0" dirty="0" smtClean="0"/>
              <a:t>Contact reporting authority and request immediate response</a:t>
            </a:r>
          </a:p>
          <a:p>
            <a:pPr marL="632113" lvl="1" indent="-174913" eaLnBrk="1" fontAlgn="auto" hangingPunct="1">
              <a:spcBef>
                <a:spcPts val="0"/>
              </a:spcBef>
              <a:spcAft>
                <a:spcPts val="0"/>
              </a:spcAft>
              <a:buFont typeface="Arial" panose="020B0604020202020204" pitchFamily="34" charset="0"/>
              <a:buChar char="•"/>
              <a:defRPr/>
            </a:pPr>
            <a:r>
              <a:rPr lang="en-US" baseline="0" dirty="0" smtClean="0"/>
              <a:t>Emphasize importance of support from a trusted adult</a:t>
            </a:r>
          </a:p>
          <a:p>
            <a:pPr marL="632113" lvl="1" indent="-174913" eaLnBrk="1" fontAlgn="auto" hangingPunct="1">
              <a:spcBef>
                <a:spcPts val="0"/>
              </a:spcBef>
              <a:spcAft>
                <a:spcPts val="0"/>
              </a:spcAft>
              <a:buFont typeface="Arial" panose="020B0604020202020204" pitchFamily="34" charset="0"/>
              <a:buChar char="•"/>
              <a:defRPr/>
            </a:pPr>
            <a:r>
              <a:rPr lang="en-US" baseline="0" dirty="0" smtClean="0"/>
              <a:t>Offer to facilitate discussion with youth and adult to ensure clear communication, provide resources, and develop a safety plan</a:t>
            </a:r>
          </a:p>
          <a:p>
            <a:pPr marL="632113" lvl="1" indent="-174913" eaLnBrk="1" fontAlgn="auto" hangingPunct="1">
              <a:spcBef>
                <a:spcPts val="0"/>
              </a:spcBef>
              <a:spcAft>
                <a:spcPts val="0"/>
              </a:spcAft>
              <a:buFont typeface="Arial" panose="020B0604020202020204" pitchFamily="34" charset="0"/>
              <a:buChar char="•"/>
              <a:defRPr/>
            </a:pPr>
            <a:r>
              <a:rPr lang="en-US" baseline="0" dirty="0" smtClean="0"/>
              <a:t>Partner with domestic violence or sexual assault program advocates</a:t>
            </a:r>
            <a:endParaRPr lang="en-US" dirty="0"/>
          </a:p>
        </p:txBody>
      </p:sp>
      <p:sp>
        <p:nvSpPr>
          <p:cNvPr id="4" name="Slide Number Placeholder 3"/>
          <p:cNvSpPr>
            <a:spLocks noGrp="1"/>
          </p:cNvSpPr>
          <p:nvPr>
            <p:ph type="sldNum" sz="quarter" idx="10"/>
          </p:nvPr>
        </p:nvSpPr>
        <p:spPr/>
        <p:txBody>
          <a:bodyPr/>
          <a:lstStyle/>
          <a:p>
            <a:pPr>
              <a:defRPr/>
            </a:pPr>
            <a:fld id="{9A68B468-2C02-474F-ADC5-231BA8DA8ADC}" type="slidenum">
              <a:rPr lang="en-US" smtClean="0"/>
              <a:pPr>
                <a:defRPr/>
              </a:pPr>
              <a:t>51</a:t>
            </a:fld>
            <a:endParaRPr lang="en-US"/>
          </a:p>
        </p:txBody>
      </p:sp>
    </p:spTree>
    <p:extLst>
      <p:ext uri="{BB962C8B-B14F-4D97-AF65-F5344CB8AC3E}">
        <p14:creationId xmlns:p14="http://schemas.microsoft.com/office/powerpoint/2010/main" val="35759486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Here are some examples of key messages that convey support: </a:t>
            </a:r>
          </a:p>
          <a:p>
            <a:pPr marL="641349" lvl="1" indent="-174913" eaLnBrk="1" fontAlgn="auto" hangingPunct="1">
              <a:spcBef>
                <a:spcPts val="0"/>
              </a:spcBef>
              <a:spcAft>
                <a:spcPts val="0"/>
              </a:spcAft>
              <a:buFont typeface="Arial" panose="020B0604020202020204" pitchFamily="34" charset="0"/>
              <a:buChar char="•"/>
              <a:defRPr/>
            </a:pPr>
            <a:r>
              <a:rPr lang="en-US" dirty="0"/>
              <a:t>I’m worried about your safety</a:t>
            </a:r>
          </a:p>
          <a:p>
            <a:pPr marL="641349" lvl="1" indent="-174913" eaLnBrk="1" fontAlgn="auto" hangingPunct="1">
              <a:spcBef>
                <a:spcPts val="0"/>
              </a:spcBef>
              <a:spcAft>
                <a:spcPts val="0"/>
              </a:spcAft>
              <a:buFont typeface="Arial" panose="020B0604020202020204" pitchFamily="34" charset="0"/>
              <a:buChar char="•"/>
              <a:defRPr/>
            </a:pPr>
            <a:r>
              <a:rPr lang="en-US" dirty="0"/>
              <a:t>I’m so sorry this is </a:t>
            </a:r>
            <a:r>
              <a:rPr lang="en-US" dirty="0" smtClean="0"/>
              <a:t>happening. You </a:t>
            </a:r>
            <a:r>
              <a:rPr lang="en-US" dirty="0"/>
              <a:t>don’t deserve it. No one deserves this.</a:t>
            </a:r>
          </a:p>
          <a:p>
            <a:pPr marL="641349" lvl="1" indent="-174913" eaLnBrk="1" fontAlgn="auto" hangingPunct="1">
              <a:spcBef>
                <a:spcPts val="0"/>
              </a:spcBef>
              <a:spcAft>
                <a:spcPts val="0"/>
              </a:spcAft>
              <a:buFont typeface="Arial" panose="020B0604020202020204" pitchFamily="34" charset="0"/>
              <a:buChar char="•"/>
              <a:defRPr/>
            </a:pPr>
            <a:r>
              <a:rPr lang="en-US" dirty="0" smtClean="0"/>
              <a:t>You are </a:t>
            </a:r>
            <a:r>
              <a:rPr lang="en-US" dirty="0"/>
              <a:t>not alone. There is help available.</a:t>
            </a:r>
          </a:p>
          <a:p>
            <a:pPr marL="641349" lvl="1" indent="-174913" eaLnBrk="1" fontAlgn="auto" hangingPunct="1">
              <a:spcBef>
                <a:spcPts val="0"/>
              </a:spcBef>
              <a:spcAft>
                <a:spcPts val="0"/>
              </a:spcAft>
              <a:buFont typeface="Arial" panose="020B0604020202020204" pitchFamily="34" charset="0"/>
              <a:buChar char="•"/>
              <a:defRPr/>
            </a:pPr>
            <a:r>
              <a:rPr lang="en-US" dirty="0" smtClean="0"/>
              <a:t>It is </a:t>
            </a:r>
            <a:r>
              <a:rPr lang="en-US" dirty="0"/>
              <a:t>not your fault.</a:t>
            </a:r>
          </a:p>
          <a:p>
            <a:pPr marL="174913" indent="-174913" eaLnBrk="1" fontAlgn="auto" hangingPunct="1">
              <a:spcBef>
                <a:spcPts val="0"/>
              </a:spcBef>
              <a:spcAft>
                <a:spcPts val="0"/>
              </a:spcAft>
              <a:buFont typeface="Arial" panose="020B0604020202020204" pitchFamily="34" charset="0"/>
              <a:buChar char="•"/>
              <a:defRPr/>
            </a:pPr>
            <a:r>
              <a:rPr lang="en-US" dirty="0" smtClean="0"/>
              <a:t>Remember: You </a:t>
            </a:r>
            <a:r>
              <a:rPr lang="en-US" dirty="0"/>
              <a:t>do not have to be a child abuse expert to recognize and help youth experiencing coercion and abuse. </a:t>
            </a: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CC38C65-2220-4370-9374-1F3EE47979C6}" type="slidenum">
              <a:rPr lang="en-US" altLang="en-US" smtClean="0"/>
              <a:pPr/>
              <a:t>52</a:t>
            </a:fld>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US" b="1" u="sng" dirty="0" smtClean="0"/>
              <a:t>Activity</a:t>
            </a:r>
          </a:p>
          <a:p>
            <a:pPr marL="0" indent="0" eaLnBrk="1" hangingPunct="1">
              <a:spcBef>
                <a:spcPct val="0"/>
              </a:spcBef>
              <a:buFont typeface="Arial" panose="020B0604020202020204" pitchFamily="34" charset="0"/>
              <a:buNone/>
            </a:pPr>
            <a:r>
              <a:rPr lang="en-US" altLang="en-US" dirty="0" smtClean="0"/>
              <a:t>Tanya is very nervous and afraid she won’t be safe if her mother learns that her abuse has been reported.</a:t>
            </a:r>
          </a:p>
          <a:p>
            <a:pPr eaLnBrk="1" hangingPunct="1">
              <a:spcBef>
                <a:spcPct val="0"/>
              </a:spcBef>
            </a:pPr>
            <a:endParaRPr lang="en-US" altLang="en-US" dirty="0" smtClean="0"/>
          </a:p>
          <a:p>
            <a:pPr eaLnBrk="1" hangingPunct="1">
              <a:spcBef>
                <a:spcPct val="0"/>
              </a:spcBef>
            </a:pPr>
            <a:r>
              <a:rPr lang="en-US" altLang="en-US" b="1" u="sng" dirty="0" smtClean="0"/>
              <a:t>Participant Instructions</a:t>
            </a:r>
            <a:r>
              <a:rPr lang="en-US" altLang="en-US" b="1" dirty="0" smtClean="0"/>
              <a:t> </a:t>
            </a:r>
            <a:endParaRPr lang="en-US" altLang="en-US" dirty="0" smtClean="0"/>
          </a:p>
          <a:p>
            <a:pPr marL="171450" indent="-171450" eaLnBrk="1" hangingPunct="1">
              <a:spcBef>
                <a:spcPct val="0"/>
              </a:spcBef>
              <a:buFont typeface="Arial" panose="020B0604020202020204" pitchFamily="34" charset="0"/>
              <a:buChar char="•"/>
            </a:pPr>
            <a:r>
              <a:rPr lang="en-US" altLang="en-US" dirty="0" smtClean="0"/>
              <a:t>Working in pairs, discuss how you would use Trauma-Informed Reporting Best Practices to practice what you would say to Tanya. </a:t>
            </a:r>
          </a:p>
          <a:p>
            <a:pPr eaLnBrk="1" hangingPunct="1">
              <a:spcBef>
                <a:spcPct val="0"/>
              </a:spcBef>
            </a:pPr>
            <a:endParaRPr lang="en-US" altLang="en-US" dirty="0" smtClean="0"/>
          </a:p>
          <a:p>
            <a:pPr eaLnBrk="1" hangingPunct="1">
              <a:spcBef>
                <a:spcPct val="0"/>
              </a:spcBef>
            </a:pPr>
            <a:r>
              <a:rPr lang="en-US" altLang="en-US" b="1" u="sng" dirty="0" smtClean="0"/>
              <a:t>Group Discussion</a:t>
            </a:r>
            <a:endParaRPr lang="en-US" altLang="en-US" b="1" dirty="0" smtClean="0"/>
          </a:p>
          <a:p>
            <a:pPr marL="171450" indent="-171450" eaLnBrk="1" hangingPunct="1">
              <a:spcBef>
                <a:spcPct val="0"/>
              </a:spcBef>
              <a:buFont typeface="Arial" panose="020B0604020202020204" pitchFamily="34" charset="0"/>
              <a:buChar char="•"/>
            </a:pPr>
            <a:r>
              <a:rPr lang="en-US" altLang="en-US" dirty="0" smtClean="0"/>
              <a:t>What if the perpetrator had been Tanya’s boyfriend instead of her mother? Discuss how abuse by a parent versus abuse by a partner would be handled the same or differently.</a:t>
            </a:r>
          </a:p>
          <a:p>
            <a:pPr eaLnBrk="1" hangingPunct="1">
              <a:spcBef>
                <a:spcPct val="0"/>
              </a:spcBef>
            </a:pPr>
            <a:endParaRPr lang="en-US" altLang="en-US" dirty="0" smtClean="0"/>
          </a:p>
          <a:p>
            <a:pPr eaLnBrk="1" hangingPunct="1">
              <a:spcBef>
                <a:spcPct val="0"/>
              </a:spcBef>
            </a:pPr>
            <a:r>
              <a:rPr lang="en-US" altLang="en-US" b="1" u="sng" dirty="0" smtClean="0"/>
              <a:t>Notes to Facilitator</a:t>
            </a:r>
            <a:endParaRPr lang="en-US" altLang="en-US" dirty="0" smtClean="0"/>
          </a:p>
          <a:p>
            <a:pPr marL="171450" indent="-171450" eaLnBrk="1" hangingPunct="1">
              <a:spcBef>
                <a:spcPct val="0"/>
              </a:spcBef>
              <a:buFont typeface="Arial" panose="020B0604020202020204" pitchFamily="34" charset="0"/>
              <a:buChar char="•"/>
            </a:pPr>
            <a:r>
              <a:rPr lang="en-US" altLang="en-US" dirty="0" smtClean="0"/>
              <a:t>Check your intimate partner violence and domestic violence reporting laws to accurately answer this question. Information provided during a health appointment is confidential and </a:t>
            </a:r>
            <a:r>
              <a:rPr lang="en-US" altLang="en-US" u="sng" dirty="0" smtClean="0"/>
              <a:t>cannot</a:t>
            </a:r>
            <a:r>
              <a:rPr lang="en-US" altLang="en-US" dirty="0" smtClean="0"/>
              <a:t> be disclosed to anyone, unless there is an exception in the law that requires disclosure. However, mandatory reporting of child abuse </a:t>
            </a:r>
            <a:r>
              <a:rPr lang="en-US" altLang="en-US" u="sng" dirty="0" smtClean="0"/>
              <a:t>is an exception</a:t>
            </a:r>
            <a:r>
              <a:rPr lang="en-US" altLang="en-US" dirty="0" smtClean="0"/>
              <a:t> that allows and requires a mandated reporter to make a report to child abuse/law enforcement. If your state only requires a report when the abuse is perpetrated by a caregiver, the provider cannot make a report if the abuse is by a partner. The provider can encourage the client to disclose to a guardian, or to law enforcement, but the provider cannot contact police, unless the state law specifically requires intimate</a:t>
            </a:r>
            <a:r>
              <a:rPr lang="en-US" altLang="en-US" baseline="0" dirty="0" smtClean="0"/>
              <a:t> partner violence/domestic violence</a:t>
            </a:r>
            <a:r>
              <a:rPr lang="en-US" altLang="en-US" dirty="0" smtClean="0"/>
              <a:t> be reported. (See slide 24 for more information.)</a:t>
            </a:r>
          </a:p>
          <a:p>
            <a:pPr eaLnBrk="1" hangingPunct="1">
              <a:spcBef>
                <a:spcPct val="0"/>
              </a:spcBef>
            </a:pPr>
            <a:r>
              <a:rPr lang="en-US" altLang="en-US" dirty="0" smtClean="0"/>
              <a:t/>
            </a:r>
            <a:br>
              <a:rPr lang="en-US" altLang="en-US" dirty="0" smtClean="0"/>
            </a:br>
            <a:endParaRPr lang="en-US" altLang="en-US" dirty="0" smtClean="0"/>
          </a:p>
          <a:p>
            <a:pPr eaLnBrk="1" hangingPunct="1">
              <a:spcBef>
                <a:spcPct val="0"/>
              </a:spcBef>
            </a:pPr>
            <a:endParaRPr lang="en-US" altLang="en-US" dirty="0"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99D9BF4-0788-4488-A54A-9BE368DDA830}" type="slidenum">
              <a:rPr lang="en-US" altLang="en-US" smtClean="0"/>
              <a:pPr/>
              <a:t>53</a:t>
            </a:fld>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68B468-2C02-474F-ADC5-231BA8DA8ADC}" type="slidenum">
              <a:rPr lang="en-US" smtClean="0"/>
              <a:pPr>
                <a:defRPr/>
              </a:pPr>
              <a:t>54</a:t>
            </a:fld>
            <a:endParaRPr lang="en-US"/>
          </a:p>
        </p:txBody>
      </p:sp>
    </p:spTree>
    <p:extLst>
      <p:ext uri="{BB962C8B-B14F-4D97-AF65-F5344CB8AC3E}">
        <p14:creationId xmlns:p14="http://schemas.microsoft.com/office/powerpoint/2010/main" val="1987844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a:t>
            </a:r>
            <a:r>
              <a:rPr lang="en-US" b="1" u="sng" dirty="0" smtClean="0"/>
              <a:t>Notes </a:t>
            </a:r>
          </a:p>
          <a:p>
            <a:pPr marL="174913" indent="-174913" eaLnBrk="1" fontAlgn="auto" hangingPunct="1">
              <a:spcBef>
                <a:spcPts val="0"/>
              </a:spcBef>
              <a:spcAft>
                <a:spcPts val="0"/>
              </a:spcAft>
              <a:buFont typeface="Arial" panose="020B0604020202020204" pitchFamily="34" charset="0"/>
              <a:buChar char="•"/>
              <a:defRPr/>
            </a:pPr>
            <a:r>
              <a:rPr lang="en-US" dirty="0" smtClean="0"/>
              <a:t>Restate the Title X confidentiality laws to the youth to ensure she/he understands that permission must be given by the youth to disclose any information to a parent. However, if an abuse report has been filed, Child Protective Services and law enforcement may inform parents/guardians.</a:t>
            </a:r>
          </a:p>
          <a:p>
            <a:pPr eaLnBrk="1" fontAlgn="auto" hangingPunct="1">
              <a:spcBef>
                <a:spcPts val="0"/>
              </a:spcBef>
              <a:spcAft>
                <a:spcPts val="0"/>
              </a:spcAft>
              <a:defRPr/>
            </a:pPr>
            <a:endParaRPr lang="en-US" b="1" u="sng"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A831932-4BB9-4B9C-9576-EE3384B9295E}" type="slidenum">
              <a:rPr lang="en-US" altLang="en-US" smtClean="0"/>
              <a:pPr/>
              <a:t>55</a:t>
            </a:fld>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smtClean="0"/>
              <a:t>Facilitator Notes </a:t>
            </a:r>
            <a:endParaRPr lang="en-US"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t>Develop relationships with county reporting authorities and develop an understanding of how they prioritize and pursue cases. </a:t>
            </a:r>
          </a:p>
          <a:p>
            <a:pPr marL="174913" indent="-174913" eaLnBrk="1" fontAlgn="auto" hangingPunct="1">
              <a:spcBef>
                <a:spcPts val="0"/>
              </a:spcBef>
              <a:spcAft>
                <a:spcPts val="0"/>
              </a:spcAft>
              <a:buFont typeface="Arial" panose="020B0604020202020204" pitchFamily="34" charset="0"/>
              <a:buChar char="•"/>
              <a:defRPr/>
            </a:pPr>
            <a:r>
              <a:rPr lang="en-US" dirty="0" smtClean="0"/>
              <a:t>Use this understanding to prepare the client for what </a:t>
            </a:r>
            <a:r>
              <a:rPr lang="en-US" i="1" dirty="0" smtClean="0"/>
              <a:t>is likely</a:t>
            </a:r>
            <a:r>
              <a:rPr lang="en-US" dirty="0" smtClean="0"/>
              <a:t> to happen when a report is filed. </a:t>
            </a:r>
          </a:p>
          <a:p>
            <a:pPr marL="174913" indent="-174913" eaLnBrk="1" fontAlgn="auto" hangingPunct="1">
              <a:spcBef>
                <a:spcPts val="0"/>
              </a:spcBef>
              <a:spcAft>
                <a:spcPts val="0"/>
              </a:spcAft>
              <a:buFont typeface="Arial" panose="020B0604020202020204" pitchFamily="34" charset="0"/>
              <a:buChar char="•"/>
              <a:defRPr/>
            </a:pPr>
            <a:r>
              <a:rPr lang="en-US" dirty="0" smtClean="0"/>
              <a:t>Frame the information as </a:t>
            </a:r>
            <a:r>
              <a:rPr lang="en-US" i="1" dirty="0" smtClean="0"/>
              <a:t>”what usually happens in our county</a:t>
            </a:r>
            <a:r>
              <a:rPr lang="en-US" dirty="0" smtClean="0"/>
              <a:t>,</a:t>
            </a:r>
            <a:r>
              <a:rPr lang="en-US" i="1" dirty="0" smtClean="0"/>
              <a:t>” </a:t>
            </a:r>
            <a:r>
              <a:rPr lang="en-US" dirty="0" smtClean="0"/>
              <a:t>rather than implying any guarantee of how the agency will deal with the report.</a:t>
            </a:r>
          </a:p>
          <a:p>
            <a:pPr eaLnBrk="1" fontAlgn="auto" hangingPunct="1">
              <a:spcBef>
                <a:spcPts val="0"/>
              </a:spcBef>
              <a:spcAft>
                <a:spcPts val="0"/>
              </a:spcAft>
              <a:defRPr/>
            </a:pPr>
            <a:endParaRPr lang="en-US" dirty="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F480B0B-9C0E-4F9A-A863-4E6C1AC513CA}" type="slidenum">
              <a:rPr lang="en-US" altLang="en-US" smtClean="0"/>
              <a:pPr/>
              <a:t>56</a:t>
            </a:fld>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Your personal understanding of abuse may not always align with state law definitions used for </a:t>
            </a:r>
            <a:r>
              <a:rPr lang="en-US" dirty="0" smtClean="0"/>
              <a:t>mandatory </a:t>
            </a:r>
            <a:r>
              <a:rPr lang="en-US" dirty="0"/>
              <a:t>child abuse reporting purposes. </a:t>
            </a:r>
            <a:endParaRPr lang="en-US"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t>You may </a:t>
            </a:r>
            <a:r>
              <a:rPr lang="en-US" dirty="0"/>
              <a:t>realize that there are behaviors or situations that you consider “</a:t>
            </a:r>
            <a:r>
              <a:rPr lang="en-US" dirty="0" smtClean="0"/>
              <a:t>abusive,” </a:t>
            </a:r>
            <a:r>
              <a:rPr lang="en-US" dirty="0"/>
              <a:t>but that our state law does not include in its legal definition of abuse and does not require mandated reporters to </a:t>
            </a:r>
            <a:r>
              <a:rPr lang="en-US" dirty="0" smtClean="0"/>
              <a:t>report.</a:t>
            </a:r>
            <a:endParaRPr lang="en-US" b="1" dirty="0" smtClean="0"/>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u="sng" dirty="0" smtClean="0"/>
              <a:t>Discuss (or ask yourself)</a:t>
            </a:r>
            <a:endParaRPr lang="en-US" b="1" u="sng" dirty="0"/>
          </a:p>
          <a:p>
            <a:pPr marL="174913" indent="-174913" eaLnBrk="1" fontAlgn="auto" hangingPunct="1">
              <a:spcBef>
                <a:spcPts val="0"/>
              </a:spcBef>
              <a:spcAft>
                <a:spcPts val="0"/>
              </a:spcAft>
              <a:buFont typeface="Arial" panose="020B0604020202020204" pitchFamily="34" charset="0"/>
              <a:buChar char="•"/>
              <a:defRPr/>
            </a:pPr>
            <a:r>
              <a:rPr lang="en-US" dirty="0"/>
              <a:t>Are there any behaviors or situations that you personally consider </a:t>
            </a:r>
            <a:r>
              <a:rPr lang="en-US" dirty="0" smtClean="0"/>
              <a:t>abusive, </a:t>
            </a:r>
            <a:r>
              <a:rPr lang="en-US" dirty="0"/>
              <a:t>but do not meet our state’s definition of abuse or neglect? </a:t>
            </a:r>
          </a:p>
          <a:p>
            <a:pPr marL="174913" indent="-174913" eaLnBrk="1" fontAlgn="auto" hangingPunct="1">
              <a:spcBef>
                <a:spcPts val="0"/>
              </a:spcBef>
              <a:spcAft>
                <a:spcPts val="0"/>
              </a:spcAft>
              <a:buFont typeface="Arial" panose="020B0604020202020204" pitchFamily="34" charset="0"/>
              <a:buChar char="•"/>
              <a:defRPr/>
            </a:pPr>
            <a:r>
              <a:rPr lang="en-US" dirty="0" smtClean="0"/>
              <a:t>If </a:t>
            </a:r>
            <a:r>
              <a:rPr lang="en-US" dirty="0"/>
              <a:t>the law </a:t>
            </a:r>
            <a:r>
              <a:rPr lang="en-US" i="1" dirty="0"/>
              <a:t>does not</a:t>
            </a:r>
            <a:r>
              <a:rPr lang="en-US" dirty="0"/>
              <a:t> </a:t>
            </a:r>
            <a:r>
              <a:rPr lang="en-US" i="1" dirty="0"/>
              <a:t>explicitly </a:t>
            </a:r>
            <a:r>
              <a:rPr lang="en-US" dirty="0"/>
              <a:t>define the behaviors as abusive</a:t>
            </a:r>
            <a:r>
              <a:rPr lang="en-US" dirty="0" smtClean="0"/>
              <a:t>, </a:t>
            </a:r>
            <a:r>
              <a:rPr lang="en-US" dirty="0"/>
              <a:t>ask yourself whether your judgment is based </a:t>
            </a:r>
            <a:r>
              <a:rPr lang="en-US" dirty="0" smtClean="0"/>
              <a:t>on </a:t>
            </a:r>
            <a:r>
              <a:rPr lang="en-US" dirty="0"/>
              <a:t>your education and training as a </a:t>
            </a:r>
            <a:r>
              <a:rPr lang="en-US" dirty="0" smtClean="0"/>
              <a:t>health care </a:t>
            </a:r>
            <a:r>
              <a:rPr lang="en-US" dirty="0"/>
              <a:t>professional, or </a:t>
            </a:r>
            <a:r>
              <a:rPr lang="en-US" dirty="0" smtClean="0"/>
              <a:t>on your </a:t>
            </a:r>
            <a:r>
              <a:rPr lang="en-US" dirty="0"/>
              <a:t>personal moral or religious </a:t>
            </a:r>
            <a:r>
              <a:rPr lang="en-US" dirty="0" smtClean="0"/>
              <a:t>stance.</a:t>
            </a:r>
          </a:p>
          <a:p>
            <a:pPr marL="174913" indent="-174913" eaLnBrk="1" fontAlgn="auto" hangingPunct="1">
              <a:spcBef>
                <a:spcPts val="0"/>
              </a:spcBef>
              <a:spcAft>
                <a:spcPts val="0"/>
              </a:spcAft>
              <a:buFont typeface="Arial" panose="020B0604020202020204" pitchFamily="34" charset="0"/>
              <a:buChar char="•"/>
              <a:defRPr/>
            </a:pPr>
            <a:r>
              <a:rPr lang="en-US" dirty="0" smtClean="0"/>
              <a:t>Consult</a:t>
            </a:r>
            <a:r>
              <a:rPr lang="en-US" dirty="0"/>
              <a:t> with a colleague if you are having difficulty answering this question, but remember that, as a mandated reporter, it is ultimately your responsibility to determine whether a report should be </a:t>
            </a:r>
            <a:r>
              <a:rPr lang="en-US" dirty="0" smtClean="0"/>
              <a:t>filed.</a:t>
            </a:r>
          </a:p>
          <a:p>
            <a:pPr marL="174913" indent="-174913" eaLnBrk="1" fontAlgn="auto" hangingPunct="1">
              <a:spcBef>
                <a:spcPts val="0"/>
              </a:spcBef>
              <a:spcAft>
                <a:spcPts val="0"/>
              </a:spcAft>
              <a:buFont typeface="Arial" panose="020B0604020202020204" pitchFamily="34" charset="0"/>
              <a:buChar char="•"/>
              <a:defRPr/>
            </a:pPr>
            <a:r>
              <a:rPr lang="en-US" dirty="0" smtClean="0"/>
              <a:t>Explore how the client feels about the situation. </a:t>
            </a:r>
          </a:p>
          <a:p>
            <a:pPr marL="641349" lvl="1" indent="-174913" eaLnBrk="1" fontAlgn="auto" hangingPunct="1">
              <a:spcBef>
                <a:spcPts val="0"/>
              </a:spcBef>
              <a:spcAft>
                <a:spcPts val="0"/>
              </a:spcAft>
              <a:buFont typeface="Arial" panose="020B0604020202020204" pitchFamily="34" charset="0"/>
              <a:buChar char="•"/>
              <a:defRPr/>
            </a:pPr>
            <a:r>
              <a:rPr lang="en-US" dirty="0" smtClean="0"/>
              <a:t>If a client also agrees that this is a difficult/coercive or abusive situation and wants support, facilitate connection with other resources and referrals that can be helpful to the client. If law enforcement involvement would be helpful, ask the client for permission to call law enforcement/child welfare or offer to support her/him in contacting.  </a:t>
            </a:r>
          </a:p>
          <a:p>
            <a:pPr marL="641349" lvl="1" indent="-174913" eaLnBrk="1" fontAlgn="auto" hangingPunct="1">
              <a:spcBef>
                <a:spcPts val="0"/>
              </a:spcBef>
              <a:spcAft>
                <a:spcPts val="0"/>
              </a:spcAft>
              <a:buFont typeface="Arial" panose="020B0604020202020204" pitchFamily="34" charset="0"/>
              <a:buChar char="•"/>
              <a:defRPr/>
            </a:pPr>
            <a:r>
              <a:rPr lang="en-US" dirty="0" smtClean="0"/>
              <a:t>If you have client </a:t>
            </a:r>
            <a:r>
              <a:rPr lang="en-US" u="sng" dirty="0" smtClean="0"/>
              <a:t>authorization</a:t>
            </a:r>
            <a:r>
              <a:rPr lang="en-US" dirty="0" smtClean="0"/>
              <a:t>, you can make reports even when those reports are not required by law, though the authorities may not respond in a helpful way if it is not obvious abuse. </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b="1" u="sng"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E39A944-5EE0-438B-B205-502743E5B02C}" type="slidenum">
              <a:rPr lang="en-US" altLang="en-US" smtClean="0"/>
              <a:pPr/>
              <a:t>57</a:t>
            </a:fld>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a:t>
            </a:r>
            <a:r>
              <a:rPr lang="en-US" b="1" u="sng" dirty="0" smtClean="0"/>
              <a:t>Notes</a:t>
            </a:r>
            <a:endParaRPr lang="en-US" dirty="0"/>
          </a:p>
          <a:p>
            <a:pPr marL="174913" indent="-174913" eaLnBrk="1" fontAlgn="auto" hangingPunct="1">
              <a:spcBef>
                <a:spcPts val="0"/>
              </a:spcBef>
              <a:spcAft>
                <a:spcPts val="0"/>
              </a:spcAft>
              <a:buFont typeface="Arial" panose="020B0604020202020204" pitchFamily="34" charset="0"/>
              <a:buChar char="•"/>
              <a:defRPr/>
            </a:pPr>
            <a:r>
              <a:rPr lang="en-US" dirty="0" smtClean="0"/>
              <a:t>You also may realize that there are behaviors that state law defines as “abuse” and requires mandated reporters to report, but that you do not consider “abusive.” </a:t>
            </a:r>
            <a:endParaRPr lang="en-US" dirty="0"/>
          </a:p>
          <a:p>
            <a:pPr marL="174913" indent="-174913" eaLnBrk="1" fontAlgn="auto" hangingPunct="1">
              <a:spcBef>
                <a:spcPts val="0"/>
              </a:spcBef>
              <a:spcAft>
                <a:spcPts val="0"/>
              </a:spcAft>
              <a:buFont typeface="Arial" panose="020B0604020202020204" pitchFamily="34" charset="0"/>
              <a:buChar char="•"/>
              <a:defRPr/>
            </a:pPr>
            <a:r>
              <a:rPr lang="en-US" dirty="0"/>
              <a:t>In some instances, state law is very explicit regarding situations that are reportable as abuse. </a:t>
            </a:r>
            <a:endParaRPr lang="en-US" dirty="0" smtClean="0"/>
          </a:p>
          <a:p>
            <a:pPr marL="641349" lvl="1" indent="-174913" eaLnBrk="1" fontAlgn="auto" hangingPunct="1">
              <a:spcBef>
                <a:spcPts val="0"/>
              </a:spcBef>
              <a:spcAft>
                <a:spcPts val="0"/>
              </a:spcAft>
              <a:buFont typeface="Arial" panose="020B0604020202020204" pitchFamily="34" charset="0"/>
              <a:buChar char="•"/>
              <a:defRPr/>
            </a:pPr>
            <a:r>
              <a:rPr lang="en-US" dirty="0" smtClean="0"/>
              <a:t>Examples: </a:t>
            </a:r>
          </a:p>
          <a:p>
            <a:pPr marL="1107784" lvl="2" indent="-174913" eaLnBrk="1" fontAlgn="auto" hangingPunct="1">
              <a:spcBef>
                <a:spcPts val="0"/>
              </a:spcBef>
              <a:spcAft>
                <a:spcPts val="0"/>
              </a:spcAft>
              <a:buFont typeface="Arial" panose="020B0604020202020204" pitchFamily="34" charset="0"/>
              <a:buChar char="•"/>
              <a:defRPr/>
            </a:pPr>
            <a:r>
              <a:rPr lang="en-US" dirty="0" smtClean="0">
                <a:solidFill>
                  <a:srgbClr val="FF0000"/>
                </a:solidFill>
              </a:rPr>
              <a:t>California </a:t>
            </a:r>
            <a:r>
              <a:rPr lang="en-US" dirty="0">
                <a:solidFill>
                  <a:srgbClr val="FF0000"/>
                </a:solidFill>
              </a:rPr>
              <a:t>law </a:t>
            </a:r>
            <a:r>
              <a:rPr lang="en-US" dirty="0" smtClean="0">
                <a:solidFill>
                  <a:srgbClr val="FF0000"/>
                </a:solidFill>
              </a:rPr>
              <a:t>explicitly </a:t>
            </a:r>
            <a:r>
              <a:rPr lang="en-US" dirty="0">
                <a:solidFill>
                  <a:srgbClr val="FF0000"/>
                </a:solidFill>
              </a:rPr>
              <a:t>defines sexual intercourse when one partner is 13 years old or younger and one partner is 14 years old or older </a:t>
            </a:r>
            <a:r>
              <a:rPr lang="en-US" dirty="0" smtClean="0">
                <a:solidFill>
                  <a:srgbClr val="FF0000"/>
                </a:solidFill>
              </a:rPr>
              <a:t>to be </a:t>
            </a:r>
            <a:r>
              <a:rPr lang="en-US" dirty="0">
                <a:solidFill>
                  <a:srgbClr val="FF0000"/>
                </a:solidFill>
              </a:rPr>
              <a:t>reportable as abuse. </a:t>
            </a:r>
            <a:r>
              <a:rPr lang="en-US" dirty="0"/>
              <a:t>In a case like this, regardless of the mandated reporter's opinion about the nature or quality of the relationship, the mandated reporter MUST file a report when the above stated conditions (sexual intercourse has occurred between one partner who is </a:t>
            </a:r>
            <a:r>
              <a:rPr lang="en-US" u="sng" dirty="0"/>
              <a:t>&lt;</a:t>
            </a:r>
            <a:r>
              <a:rPr lang="en-US" dirty="0"/>
              <a:t>13 years old and the other partner is </a:t>
            </a:r>
            <a:r>
              <a:rPr lang="en-US" u="sng" dirty="0"/>
              <a:t>&gt;</a:t>
            </a:r>
            <a:r>
              <a:rPr lang="en-US" dirty="0"/>
              <a:t>14 years old). </a:t>
            </a:r>
            <a:endParaRPr lang="en-US" dirty="0" smtClean="0"/>
          </a:p>
          <a:p>
            <a:pPr marL="1107784" lvl="2" indent="-174913" eaLnBrk="1" fontAlgn="auto" hangingPunct="1">
              <a:spcBef>
                <a:spcPts val="0"/>
              </a:spcBef>
              <a:spcAft>
                <a:spcPts val="0"/>
              </a:spcAft>
              <a:buFont typeface="Arial" panose="020B0604020202020204" pitchFamily="34" charset="0"/>
              <a:buChar char="•"/>
              <a:defRPr/>
            </a:pPr>
            <a:r>
              <a:rPr lang="en-US" dirty="0" smtClean="0"/>
              <a:t>In </a:t>
            </a:r>
            <a:r>
              <a:rPr lang="en-US" dirty="0"/>
              <a:t>many </a:t>
            </a:r>
            <a:r>
              <a:rPr lang="en-US" dirty="0" smtClean="0"/>
              <a:t>instances, the </a:t>
            </a:r>
            <a:r>
              <a:rPr lang="en-US" dirty="0"/>
              <a:t>law relies on the mandated reporter's professional assessment to determine if abuse has occurred. Note that this is your </a:t>
            </a:r>
            <a:r>
              <a:rPr lang="en-US" i="1" dirty="0"/>
              <a:t>professional assessment</a:t>
            </a:r>
            <a:r>
              <a:rPr lang="en-US" dirty="0"/>
              <a:t>, based on your training and education, NOT your personal moral or religious stance regarding appropriate adolescent behavior.</a:t>
            </a:r>
          </a:p>
          <a:p>
            <a:pPr eaLnBrk="1" fontAlgn="auto" hangingPunct="1">
              <a:spcBef>
                <a:spcPts val="0"/>
              </a:spcBef>
              <a:spcAft>
                <a:spcPts val="0"/>
              </a:spcAft>
              <a:defRPr/>
            </a:pPr>
            <a:endParaRPr lang="en-US" b="1" dirty="0"/>
          </a:p>
          <a:p>
            <a:pPr eaLnBrk="1" fontAlgn="auto" hangingPunct="1">
              <a:spcBef>
                <a:spcPts val="0"/>
              </a:spcBef>
              <a:spcAft>
                <a:spcPts val="0"/>
              </a:spcAft>
              <a:defRPr/>
            </a:pPr>
            <a:r>
              <a:rPr lang="en-US" b="1" u="sng" dirty="0" smtClean="0"/>
              <a:t>Discuss (or ask yourself)</a:t>
            </a:r>
            <a:endParaRPr lang="en-US" b="1" u="sng" dirty="0"/>
          </a:p>
          <a:p>
            <a:pPr marL="174913" indent="-174913" eaLnBrk="1" fontAlgn="auto" hangingPunct="1">
              <a:spcBef>
                <a:spcPts val="0"/>
              </a:spcBef>
              <a:spcAft>
                <a:spcPts val="0"/>
              </a:spcAft>
              <a:buFont typeface="Arial" panose="020B0604020202020204" pitchFamily="34" charset="0"/>
              <a:buChar char="•"/>
              <a:defRPr/>
            </a:pPr>
            <a:r>
              <a:rPr lang="en-US" dirty="0" smtClean="0"/>
              <a:t>Are </a:t>
            </a:r>
            <a:r>
              <a:rPr lang="en-US" dirty="0"/>
              <a:t>there behaviors that our </a:t>
            </a:r>
            <a:r>
              <a:rPr lang="en-US" dirty="0" smtClean="0"/>
              <a:t>STATE LAW defines </a:t>
            </a:r>
            <a:r>
              <a:rPr lang="en-US" dirty="0"/>
              <a:t>as abusive that you do NOT consider to be abuse? </a:t>
            </a:r>
            <a:endParaRPr lang="en-US" dirty="0" smtClean="0"/>
          </a:p>
          <a:p>
            <a:pPr marL="641349" lvl="1" indent="-174913" eaLnBrk="1" fontAlgn="auto" hangingPunct="1">
              <a:spcBef>
                <a:spcPts val="0"/>
              </a:spcBef>
              <a:spcAft>
                <a:spcPts val="0"/>
              </a:spcAft>
              <a:buFont typeface="Arial" panose="020B0604020202020204" pitchFamily="34" charset="0"/>
              <a:buChar char="•"/>
              <a:defRPr/>
            </a:pPr>
            <a:r>
              <a:rPr lang="en-US" dirty="0" smtClean="0"/>
              <a:t>If </a:t>
            </a:r>
            <a:r>
              <a:rPr lang="en-US" dirty="0"/>
              <a:t>the law </a:t>
            </a:r>
            <a:r>
              <a:rPr lang="en-US" i="1" dirty="0"/>
              <a:t>explicitly </a:t>
            </a:r>
            <a:r>
              <a:rPr lang="en-US" dirty="0"/>
              <a:t>defines the behaviors as meeting the criteria for abuse filing, </a:t>
            </a:r>
            <a:r>
              <a:rPr lang="en-US" dirty="0" smtClean="0"/>
              <a:t>you </a:t>
            </a:r>
            <a:r>
              <a:rPr lang="en-US" dirty="0"/>
              <a:t>are obligated to file a report regardless of your professional opinion as to whether the behavior is abusive or not.</a:t>
            </a:r>
          </a:p>
          <a:p>
            <a:pPr eaLnBrk="1" fontAlgn="auto" hangingPunct="1">
              <a:spcBef>
                <a:spcPts val="0"/>
              </a:spcBef>
              <a:spcAft>
                <a:spcPts val="0"/>
              </a:spcAft>
              <a:defRPr/>
            </a:pPr>
            <a:r>
              <a:rPr lang="en-US" dirty="0"/>
              <a:t> </a:t>
            </a:r>
          </a:p>
          <a:p>
            <a:pPr eaLnBrk="1" fontAlgn="auto" hangingPunct="1">
              <a:spcBef>
                <a:spcPts val="0"/>
              </a:spcBef>
              <a:spcAft>
                <a:spcPts val="0"/>
              </a:spcAft>
              <a:defRPr/>
            </a:pPr>
            <a:endParaRPr lang="en-US" b="1" u="sng" dirty="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3361AA0-1CD3-4C24-B6C0-96A3B043642E}" type="slidenum">
              <a:rPr lang="en-US" altLang="en-US" smtClean="0"/>
              <a:pPr/>
              <a:t>58</a:t>
            </a:fld>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We all serve </a:t>
            </a:r>
            <a:r>
              <a:rPr lang="en-US" dirty="0" smtClean="0"/>
              <a:t>key roles </a:t>
            </a:r>
            <a:r>
              <a:rPr lang="en-US" dirty="0"/>
              <a:t>in identifying potential child abuse and providing appropriate care. However, our local partners are just as important. Here is a list of local experts and organizations in our area with whom we need to form strong relationships. </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93C343E-29A1-440C-844E-0BC58A982225}" type="slidenum">
              <a:rPr lang="en-US" altLang="en-US" smtClean="0"/>
              <a:pPr/>
              <a:t>59</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smtClean="0"/>
              <a:t>Understanding Title X consent and confidentiality rules is extremely important when it comes to mandated child abuse reporting, as well as when providing services to youth and protecting their rights in general. </a:t>
            </a:r>
            <a:endParaRPr 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F88B570-5F7F-4B24-8D1D-4879851B9D4E}" type="slidenum">
              <a:rPr lang="en-US" altLang="en-US" smtClean="0">
                <a:solidFill>
                  <a:srgbClr val="000000"/>
                </a:solidFill>
              </a:rPr>
              <a:pPr/>
              <a:t>6</a:t>
            </a:fld>
            <a:endParaRPr lang="en-US" altLang="en-US" smtClean="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smtClean="0"/>
              <a:t>Facilitator Notes</a:t>
            </a:r>
          </a:p>
          <a:p>
            <a:pPr marL="174913" indent="-174913" eaLnBrk="1" fontAlgn="auto" hangingPunct="1">
              <a:spcBef>
                <a:spcPts val="0"/>
              </a:spcBef>
              <a:spcAft>
                <a:spcPts val="0"/>
              </a:spcAft>
              <a:buFont typeface="Arial" panose="020B0604020202020204" pitchFamily="34" charset="0"/>
              <a:buChar char="•"/>
              <a:defRPr/>
            </a:pPr>
            <a:r>
              <a:rPr lang="en-US" dirty="0" smtClean="0"/>
              <a:t>Here are some additional, excellent resources.</a:t>
            </a:r>
            <a:endParaRPr lang="en-US" dirty="0"/>
          </a:p>
        </p:txBody>
      </p:sp>
      <p:sp>
        <p:nvSpPr>
          <p:cNvPr id="4" name="Slide Number Placeholder 3"/>
          <p:cNvSpPr>
            <a:spLocks noGrp="1"/>
          </p:cNvSpPr>
          <p:nvPr>
            <p:ph type="sldNum" sz="quarter" idx="10"/>
          </p:nvPr>
        </p:nvSpPr>
        <p:spPr/>
        <p:txBody>
          <a:bodyPr/>
          <a:lstStyle/>
          <a:p>
            <a:pPr>
              <a:defRPr/>
            </a:pPr>
            <a:fld id="{9A68B468-2C02-474F-ADC5-231BA8DA8ADC}" type="slidenum">
              <a:rPr lang="en-US" smtClean="0"/>
              <a:pPr>
                <a:defRPr/>
              </a:pPr>
              <a:t>60</a:t>
            </a:fld>
            <a:endParaRPr lang="en-US"/>
          </a:p>
        </p:txBody>
      </p:sp>
    </p:spTree>
    <p:extLst>
      <p:ext uri="{BB962C8B-B14F-4D97-AF65-F5344CB8AC3E}">
        <p14:creationId xmlns:p14="http://schemas.microsoft.com/office/powerpoint/2010/main" val="367519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4913" indent="-174913" eaLnBrk="1" fontAlgn="auto" hangingPunct="1">
              <a:spcBef>
                <a:spcPts val="0"/>
              </a:spcBef>
              <a:spcAft>
                <a:spcPts val="0"/>
              </a:spcAft>
              <a:buFont typeface="Arial" panose="020B0604020202020204" pitchFamily="34" charset="0"/>
              <a:buChar char="•"/>
              <a:defRPr/>
            </a:pPr>
            <a:r>
              <a:rPr lang="en-US" dirty="0"/>
              <a:t>Often clinic staff </a:t>
            </a:r>
            <a:r>
              <a:rPr lang="en-US" dirty="0" smtClean="0"/>
              <a:t>incorrectly </a:t>
            </a:r>
            <a:r>
              <a:rPr lang="en-US" dirty="0"/>
              <a:t>contact parents to obtain consent before providing services to an adolescent </a:t>
            </a:r>
            <a:r>
              <a:rPr lang="en-US" dirty="0" smtClean="0"/>
              <a:t>client; </a:t>
            </a:r>
            <a:r>
              <a:rPr lang="en-US" dirty="0"/>
              <a:t>minors are </a:t>
            </a:r>
            <a:r>
              <a:rPr lang="en-US" dirty="0" smtClean="0"/>
              <a:t>able </a:t>
            </a:r>
            <a:r>
              <a:rPr lang="en-US" dirty="0"/>
              <a:t>to consent for many of their own services. </a:t>
            </a:r>
            <a:endParaRPr lang="en-US" dirty="0" smtClean="0"/>
          </a:p>
          <a:p>
            <a:pPr marL="174913" indent="-174913" eaLnBrk="1" fontAlgn="auto" hangingPunct="1">
              <a:spcBef>
                <a:spcPts val="0"/>
              </a:spcBef>
              <a:spcAft>
                <a:spcPts val="0"/>
              </a:spcAft>
              <a:buFont typeface="Arial" panose="020B0604020202020204" pitchFamily="34" charset="0"/>
              <a:buChar char="•"/>
              <a:defRPr/>
            </a:pPr>
            <a:r>
              <a:rPr lang="en-US" dirty="0" smtClean="0"/>
              <a:t>It </a:t>
            </a:r>
            <a:r>
              <a:rPr lang="en-US" dirty="0"/>
              <a:t>is important to </a:t>
            </a:r>
            <a:r>
              <a:rPr lang="en-US" dirty="0" smtClean="0"/>
              <a:t>know that Title X’s consent rule supersedes our state law, and to be </a:t>
            </a:r>
            <a:r>
              <a:rPr lang="en-US" dirty="0"/>
              <a:t>familiar with minor consent </a:t>
            </a:r>
            <a:r>
              <a:rPr lang="en-US" dirty="0" smtClean="0"/>
              <a:t>laws in our state. </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DE1B4B8-8DCD-4C24-9855-9175F15CCC01}" type="slidenum">
              <a:rPr lang="en-US" altLang="en-US" smtClean="0"/>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US" b="1" u="sng" dirty="0" smtClean="0"/>
              <a:t>Facilitator Notes</a:t>
            </a:r>
          </a:p>
          <a:p>
            <a:pPr marL="174913" indent="-174913" eaLnBrk="1" fontAlgn="auto" hangingPunct="1">
              <a:spcBef>
                <a:spcPts val="0"/>
              </a:spcBef>
              <a:spcAft>
                <a:spcPts val="0"/>
              </a:spcAft>
              <a:buFont typeface="Arial" panose="020B0604020202020204" pitchFamily="34" charset="0"/>
              <a:buChar char="•"/>
              <a:defRPr/>
            </a:pPr>
            <a:r>
              <a:rPr lang="en-US" altLang="en-US" dirty="0" smtClean="0"/>
              <a:t>Navigating mandatory reporting and client confidentiality can be challenging.</a:t>
            </a:r>
          </a:p>
          <a:p>
            <a:pPr marL="641349" lvl="1" indent="-174913" eaLnBrk="1" hangingPunct="1">
              <a:spcBef>
                <a:spcPct val="0"/>
              </a:spcBef>
              <a:buFontTx/>
              <a:buChar char="•"/>
            </a:pPr>
            <a:r>
              <a:rPr lang="en-US" altLang="en-US" dirty="0" smtClean="0"/>
              <a:t>Title X requires client confidentiality, and mandatory reporting laws require disclosure. </a:t>
            </a:r>
          </a:p>
          <a:p>
            <a:pPr marL="641349" lvl="1" indent="-174913" eaLnBrk="1" hangingPunct="1">
              <a:spcBef>
                <a:spcPct val="0"/>
              </a:spcBef>
              <a:buFontTx/>
              <a:buChar char="•"/>
            </a:pPr>
            <a:r>
              <a:rPr lang="en-US" altLang="en-US" dirty="0" smtClean="0"/>
              <a:t>Title X prohibits providers from releasing personal information, unless the client provides written authorization. The release of information is necessary to provide services to the client, or it is required by law. </a:t>
            </a:r>
          </a:p>
          <a:p>
            <a:pPr marL="641349" lvl="1" indent="-174913" eaLnBrk="1" hangingPunct="1">
              <a:spcBef>
                <a:spcPct val="0"/>
              </a:spcBef>
              <a:buFontTx/>
              <a:buChar char="•"/>
            </a:pPr>
            <a:r>
              <a:rPr lang="en-US" altLang="en-US" dirty="0" smtClean="0"/>
              <a:t>Mandated child abuse reporting laws “require” the release of information when reporting is indicated. </a:t>
            </a:r>
          </a:p>
          <a:p>
            <a:pPr marL="641349" lvl="1" indent="-174913" eaLnBrk="1" hangingPunct="1">
              <a:spcBef>
                <a:spcPct val="0"/>
              </a:spcBef>
              <a:buFontTx/>
              <a:buChar char="•"/>
            </a:pPr>
            <a:r>
              <a:rPr lang="en-US" altLang="en-US" dirty="0" smtClean="0"/>
              <a:t>Because there is an exception in both HIPAA and Title X for disclosures </a:t>
            </a:r>
            <a:r>
              <a:rPr lang="en-US" altLang="en-US" u="sng" dirty="0" smtClean="0"/>
              <a:t>required</a:t>
            </a:r>
            <a:r>
              <a:rPr lang="en-US" altLang="en-US" dirty="0" smtClean="0"/>
              <a:t> by state law, mandated reporters do not violate Title X or HIPAA confidentiality provisions when they disclose otherwise protected health information as part of a child abuse report they are mandated to submit. </a:t>
            </a:r>
          </a:p>
          <a:p>
            <a:pPr marL="174913" indent="-174913" eaLnBrk="1" fontAlgn="auto" hangingPunct="1">
              <a:spcBef>
                <a:spcPts val="0"/>
              </a:spcBef>
              <a:spcAft>
                <a:spcPts val="0"/>
              </a:spcAft>
              <a:buFont typeface="Arial" panose="020B0604020202020204" pitchFamily="34" charset="0"/>
              <a:buChar char="•"/>
              <a:defRPr/>
            </a:pPr>
            <a:r>
              <a:rPr lang="en-US" altLang="en-US" dirty="0" smtClean="0"/>
              <a:t>It</a:t>
            </a:r>
            <a:r>
              <a:rPr lang="en-US" altLang="en-US" baseline="0" dirty="0" smtClean="0"/>
              <a:t> is </a:t>
            </a:r>
            <a:r>
              <a:rPr lang="en-US" altLang="en-US" dirty="0" smtClean="0"/>
              <a:t>important to know that reporters may only release information to the required agency, and the client’s confidentiality must still be maintained when it comes to parents or other individuals. </a:t>
            </a:r>
          </a:p>
          <a:p>
            <a:pPr algn="ctr" eaLnBrk="1" hangingPunct="1">
              <a:spcBef>
                <a:spcPct val="0"/>
              </a:spcBef>
            </a:pPr>
            <a:endParaRPr lang="en-US" altLang="en-US" dirty="0" smtClean="0">
              <a:ea typeface="Calibri" panose="020F0502020204030204" pitchFamily="34" charset="0"/>
              <a:cs typeface="Calibri" panose="020F0502020204030204" pitchFamily="34" charset="0"/>
            </a:endParaRPr>
          </a:p>
          <a:p>
            <a:pPr eaLnBrk="1" hangingPunct="1">
              <a:spcBef>
                <a:spcPct val="0"/>
              </a:spcBef>
            </a:pPr>
            <a:r>
              <a:rPr lang="en-US" altLang="en-US" b="1" u="sng" dirty="0" smtClean="0"/>
              <a:t>References</a:t>
            </a:r>
            <a:endParaRPr lang="en-US" altLang="en-US" dirty="0" smtClean="0">
              <a:ea typeface="Calibri" panose="020F0502020204030204" pitchFamily="34" charset="0"/>
              <a:cs typeface="Calibri" panose="020F0502020204030204" pitchFamily="34" charset="0"/>
            </a:endParaRPr>
          </a:p>
          <a:p>
            <a:pPr eaLnBrk="1" hangingPunct="1">
              <a:spcBef>
                <a:spcPct val="0"/>
              </a:spcBef>
              <a:buFontTx/>
              <a:buChar char="•"/>
            </a:pPr>
            <a:r>
              <a:rPr lang="en-US" altLang="en-US" dirty="0" smtClean="0">
                <a:ea typeface="Calibri" panose="020F0502020204030204" pitchFamily="34" charset="0"/>
                <a:cs typeface="Calibri" panose="020F0502020204030204" pitchFamily="34" charset="0"/>
              </a:rPr>
              <a:t>42 C.F.R. § 59.11 (2013)(“All information as to personal facts and circumstances obtained by the project staff about individuals receiving services must be held confidential and must not be disclosed without the individual's documented consent, except as may be necessary to provide services to the client or as required by law, with appropriate safeguards for confidentiality. Otherwise, information may be disclosed only in summary, statistical, or other form which does not identify particular individuals.”)</a:t>
            </a:r>
          </a:p>
          <a:p>
            <a:pPr eaLnBrk="1" hangingPunct="1">
              <a:spcBef>
                <a:spcPct val="0"/>
              </a:spcBef>
            </a:pPr>
            <a:endParaRPr lang="en-US" altLang="en-US" dirty="0" smtClean="0">
              <a:ea typeface="Calibri" panose="020F0502020204030204" pitchFamily="34" charset="0"/>
              <a:cs typeface="Calibri" panose="020F0502020204030204" pitchFamily="34" charset="0"/>
            </a:endParaRPr>
          </a:p>
          <a:p>
            <a:pPr eaLnBrk="1" hangingPunct="1">
              <a:spcBef>
                <a:spcPct val="0"/>
              </a:spcBef>
            </a:pPr>
            <a:endParaRPr lang="en-US" altLang="en-US" dirty="0" smtClean="0"/>
          </a:p>
          <a:p>
            <a:pPr eaLnBrk="1" hangingPunct="1">
              <a:spcBef>
                <a:spcPct val="0"/>
              </a:spcBef>
            </a:pPr>
            <a:endParaRPr lang="en-US" altLang="en-US" dirty="0" smtClean="0">
              <a:ea typeface="Calibri" panose="020F0502020204030204" pitchFamily="34" charset="0"/>
              <a:cs typeface="Calibri" panose="020F0502020204030204" pitchFamily="34"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773EF34-5DF1-4548-878E-9EB10A2DFFD1}" type="slidenum">
              <a:rPr lang="en-US" altLang="en-US" smtClean="0"/>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smtClean="0"/>
              <a:t>Facilitator Notes</a:t>
            </a:r>
          </a:p>
          <a:p>
            <a:pPr marL="174913" indent="-174913" eaLnBrk="1" fontAlgn="auto" hangingPunct="1">
              <a:spcBef>
                <a:spcPts val="0"/>
              </a:spcBef>
              <a:spcAft>
                <a:spcPts val="0"/>
              </a:spcAft>
              <a:buFont typeface="Arial" panose="020B0604020202020204" pitchFamily="34" charset="0"/>
              <a:buChar char="•"/>
              <a:defRPr/>
            </a:pPr>
            <a:r>
              <a:rPr lang="en-US" dirty="0" smtClean="0"/>
              <a:t>Since any clinical interaction with an adolescent can potentially result in a disclosure of information that prompts child abuse reporting, all adolescent visits should begin with a clear, developmentally appropriate explanation of Title X minor consent and confidentiality. </a:t>
            </a:r>
            <a:endParaRPr lang="en-US" dirty="0" smtClean="0">
              <a:latin typeface="Arial" charset="0"/>
              <a:ea typeface="ＭＳ Ｐゴシック" pitchFamily="-105" charset="-128"/>
              <a:cs typeface="ＭＳ Ｐゴシック" pitchFamily="-105" charset="-128"/>
            </a:endParaRPr>
          </a:p>
          <a:p>
            <a:pPr marL="174913" indent="-174913" eaLnBrk="1" fontAlgn="auto" hangingPunct="1">
              <a:spcBef>
                <a:spcPts val="0"/>
              </a:spcBef>
              <a:spcAft>
                <a:spcPts val="0"/>
              </a:spcAft>
              <a:buFont typeface="Arial" panose="020B0604020202020204" pitchFamily="34" charset="0"/>
              <a:buChar char="•"/>
              <a:defRPr/>
            </a:pPr>
            <a:r>
              <a:rPr lang="en-US" dirty="0" smtClean="0">
                <a:latin typeface="Arial" charset="0"/>
                <a:ea typeface="ＭＳ Ｐゴシック" pitchFamily="-105" charset="-128"/>
                <a:cs typeface="ＭＳ Ｐゴシック" pitchFamily="-105" charset="-128"/>
              </a:rPr>
              <a:t>It is also important to explain the limits of confidentiality, such as when a youth or others are at risk or have been harmed OR that the services they are receiving do NOT fall under Title X. </a:t>
            </a:r>
            <a:endParaRPr 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958" indent="-291522">
              <a:defRPr>
                <a:solidFill>
                  <a:schemeClr val="tx1"/>
                </a:solidFill>
                <a:latin typeface="Calibri" panose="020F0502020204030204" pitchFamily="34" charset="0"/>
                <a:cs typeface="Arial" panose="020B0604020202020204" pitchFamily="34" charset="0"/>
              </a:defRPr>
            </a:lvl2pPr>
            <a:lvl3pPr marL="1166089" indent="-233218">
              <a:defRPr>
                <a:solidFill>
                  <a:schemeClr val="tx1"/>
                </a:solidFill>
                <a:latin typeface="Calibri" panose="020F0502020204030204" pitchFamily="34" charset="0"/>
                <a:cs typeface="Arial" panose="020B0604020202020204" pitchFamily="34" charset="0"/>
              </a:defRPr>
            </a:lvl3pPr>
            <a:lvl4pPr marL="1632524" indent="-233218">
              <a:defRPr>
                <a:solidFill>
                  <a:schemeClr val="tx1"/>
                </a:solidFill>
                <a:latin typeface="Calibri" panose="020F0502020204030204" pitchFamily="34" charset="0"/>
                <a:cs typeface="Arial" panose="020B0604020202020204" pitchFamily="34" charset="0"/>
              </a:defRPr>
            </a:lvl4pPr>
            <a:lvl5pPr marL="2098959" indent="-233218">
              <a:defRPr>
                <a:solidFill>
                  <a:schemeClr val="tx1"/>
                </a:solidFill>
                <a:latin typeface="Calibri" panose="020F050202020403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DB80468-D6FB-4E3B-869F-4A56CC39A158}" type="slidenum">
              <a:rPr lang="en-US" altLang="en-US" smtClean="0"/>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728663"/>
            <a:ext cx="37607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5334000" y="685800"/>
            <a:ext cx="3124200" cy="11588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Calibri Light" panose="020F0302020204030204" pitchFamily="34" charset="0"/>
              </a:rPr>
              <a:t>[INSERT LOGO HERE]</a:t>
            </a:r>
          </a:p>
        </p:txBody>
      </p:sp>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AA76537-2CFE-4C56-B71F-589E5A4B53BF}" type="slidenum">
              <a:rPr lang="en-US" altLang="en-US"/>
              <a:pPr>
                <a:defRPr/>
              </a:pPr>
              <a:t>‹#›</a:t>
            </a:fld>
            <a:endParaRPr lang="en-US" altLang="en-US"/>
          </a:p>
        </p:txBody>
      </p:sp>
    </p:spTree>
    <p:extLst>
      <p:ext uri="{BB962C8B-B14F-4D97-AF65-F5344CB8AC3E}">
        <p14:creationId xmlns:p14="http://schemas.microsoft.com/office/powerpoint/2010/main" val="425019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7E9207AB-1745-4B77-9B3A-C110A38F9C67}" type="slidenum">
              <a:rPr lang="en-US" altLang="en-US" sz="1200" smtClean="0">
                <a:solidFill>
                  <a:srgbClr val="898989"/>
                </a:solidFill>
                <a:latin typeface="Gotham Book" pitchFamily="50" charset="0"/>
              </a:rPr>
              <a:pPr algn="r" eaLnBrk="1" hangingPunct="1">
                <a:defRPr/>
              </a:pPr>
              <a:t>‹#›</a:t>
            </a:fld>
            <a:endParaRPr lang="en-US" altLang="en-US" sz="1200" smtClean="0">
              <a:solidFill>
                <a:srgbClr val="898989"/>
              </a:solidFill>
              <a:latin typeface="Gotham Book" pitchFamily="50" charset="0"/>
            </a:endParaRPr>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66394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FBF020F-BD5C-41F8-AF10-3C6A9B05D008}" type="slidenum">
              <a:rPr lang="en-US" altLang="en-US"/>
              <a:pPr>
                <a:defRPr/>
              </a:pPr>
              <a:t>‹#›</a:t>
            </a:fld>
            <a:endParaRPr lang="en-US" altLang="en-US"/>
          </a:p>
        </p:txBody>
      </p:sp>
    </p:spTree>
    <p:extLst>
      <p:ext uri="{BB962C8B-B14F-4D97-AF65-F5344CB8AC3E}">
        <p14:creationId xmlns:p14="http://schemas.microsoft.com/office/powerpoint/2010/main" val="379156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81A03A7-7167-4CB2-A309-252A1ADB9C4F}" type="slidenum">
              <a:rPr lang="en-US" altLang="en-US"/>
              <a:pPr>
                <a:defRPr/>
              </a:pPr>
              <a:t>‹#›</a:t>
            </a:fld>
            <a:endParaRPr lang="en-US" altLang="en-US"/>
          </a:p>
        </p:txBody>
      </p:sp>
    </p:spTree>
    <p:extLst>
      <p:ext uri="{BB962C8B-B14F-4D97-AF65-F5344CB8AC3E}">
        <p14:creationId xmlns:p14="http://schemas.microsoft.com/office/powerpoint/2010/main" val="1929230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179858-4F64-463E-811C-A5121A76621B}" type="slidenum">
              <a:rPr lang="en-US" altLang="en-US"/>
              <a:pPr>
                <a:defRPr/>
              </a:pPr>
              <a:t>‹#›</a:t>
            </a:fld>
            <a:endParaRPr lang="en-US" altLang="en-US"/>
          </a:p>
        </p:txBody>
      </p:sp>
    </p:spTree>
    <p:extLst>
      <p:ext uri="{BB962C8B-B14F-4D97-AF65-F5344CB8AC3E}">
        <p14:creationId xmlns:p14="http://schemas.microsoft.com/office/powerpoint/2010/main" val="464426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F23B37-E75E-4F04-B7A8-CB68099A1A92}" type="slidenum">
              <a:rPr lang="en-US" altLang="en-US"/>
              <a:pPr>
                <a:defRPr/>
              </a:pPr>
              <a:t>‹#›</a:t>
            </a:fld>
            <a:endParaRPr lang="en-US" altLang="en-US"/>
          </a:p>
        </p:txBody>
      </p:sp>
    </p:spTree>
    <p:extLst>
      <p:ext uri="{BB962C8B-B14F-4D97-AF65-F5344CB8AC3E}">
        <p14:creationId xmlns:p14="http://schemas.microsoft.com/office/powerpoint/2010/main" val="1075508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ED0B118-6EC1-45B8-8F83-EC5D60B6AD66}" type="slidenum">
              <a:rPr lang="en-US" altLang="en-US"/>
              <a:pPr>
                <a:defRPr/>
              </a:pPr>
              <a:t>‹#›</a:t>
            </a:fld>
            <a:endParaRPr lang="en-US" altLang="en-US"/>
          </a:p>
        </p:txBody>
      </p:sp>
    </p:spTree>
    <p:extLst>
      <p:ext uri="{BB962C8B-B14F-4D97-AF65-F5344CB8AC3E}">
        <p14:creationId xmlns:p14="http://schemas.microsoft.com/office/powerpoint/2010/main" val="112489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pPr>
              <a:defRPr/>
            </a:pPr>
            <a:fld id="{426C1BED-4272-44E6-86C4-341FB7CEFF61}" type="slidenum">
              <a:rPr lang="en-US" altLang="en-US"/>
              <a:pPr>
                <a:defRPr/>
              </a:pPr>
              <a:t>‹#›</a:t>
            </a:fld>
            <a:endParaRPr lang="en-US" altLang="en-US"/>
          </a:p>
        </p:txBody>
      </p:sp>
    </p:spTree>
    <p:extLst>
      <p:ext uri="{BB962C8B-B14F-4D97-AF65-F5344CB8AC3E}">
        <p14:creationId xmlns:p14="http://schemas.microsoft.com/office/powerpoint/2010/main" val="3392480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A6C2A2D6-1D07-4AEB-A3A8-6CA47CDCA1E4}" type="slidenum">
              <a:rPr lang="en-US" altLang="en-US"/>
              <a:pPr>
                <a:defRPr/>
              </a:pPr>
              <a:t>‹#›</a:t>
            </a:fld>
            <a:endParaRPr lang="en-US" altLang="en-US"/>
          </a:p>
        </p:txBody>
      </p:sp>
    </p:spTree>
    <p:extLst>
      <p:ext uri="{BB962C8B-B14F-4D97-AF65-F5344CB8AC3E}">
        <p14:creationId xmlns:p14="http://schemas.microsoft.com/office/powerpoint/2010/main" val="3807596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pPr>
              <a:defRPr/>
            </a:pPr>
            <a:fld id="{6BE8FBDB-A681-4C77-B00B-DF07D0D0B981}" type="slidenum">
              <a:rPr lang="en-US" altLang="en-US"/>
              <a:pPr>
                <a:defRPr/>
              </a:pPr>
              <a:t>‹#›</a:t>
            </a:fld>
            <a:endParaRPr lang="en-US" altLang="en-US"/>
          </a:p>
        </p:txBody>
      </p:sp>
    </p:spTree>
    <p:extLst>
      <p:ext uri="{BB962C8B-B14F-4D97-AF65-F5344CB8AC3E}">
        <p14:creationId xmlns:p14="http://schemas.microsoft.com/office/powerpoint/2010/main" val="8520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 y="141763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6"/>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D46DE3C5-8B47-48D8-8F4B-1E94C02D7C60}" type="slidenum">
              <a:rPr lang="en-US" altLang="en-US"/>
              <a:pPr>
                <a:defRPr/>
              </a:pPr>
              <a:t>‹#›</a:t>
            </a:fld>
            <a:endParaRPr lang="en-US" altLang="en-US"/>
          </a:p>
        </p:txBody>
      </p:sp>
    </p:spTree>
    <p:extLst>
      <p:ext uri="{BB962C8B-B14F-4D97-AF65-F5344CB8AC3E}">
        <p14:creationId xmlns:p14="http://schemas.microsoft.com/office/powerpoint/2010/main" val="267533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6"/>
                </a:solidFill>
              </a:defRPr>
            </a:lvl2pPr>
            <a:lvl4pPr>
              <a:defRPr>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229600" y="6313488"/>
            <a:ext cx="457200" cy="365125"/>
          </a:xfrm>
        </p:spPr>
        <p:txBody>
          <a:bodyPr/>
          <a:lstStyle>
            <a:lvl1pPr>
              <a:defRPr/>
            </a:lvl1pPr>
          </a:lstStyle>
          <a:p>
            <a:pPr>
              <a:defRPr/>
            </a:pPr>
            <a:fld id="{2FBF4CCE-33E4-4E8C-8CC6-0C5AE9B682AD}" type="slidenum">
              <a:rPr lang="en-US" altLang="en-US"/>
              <a:pPr>
                <a:defRPr/>
              </a:pPr>
              <a:t>‹#›</a:t>
            </a:fld>
            <a:endParaRPr lang="en-US" altLang="en-US"/>
          </a:p>
        </p:txBody>
      </p:sp>
    </p:spTree>
    <p:extLst>
      <p:ext uri="{BB962C8B-B14F-4D97-AF65-F5344CB8AC3E}">
        <p14:creationId xmlns:p14="http://schemas.microsoft.com/office/powerpoint/2010/main" val="1660326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pPr>
              <a:defRPr/>
            </a:pPr>
            <a:fld id="{45918ECC-58B7-45DB-BFE5-74BA699C0D4C}" type="slidenum">
              <a:rPr lang="en-US" altLang="en-US"/>
              <a:pPr>
                <a:defRPr/>
              </a:pPr>
              <a:t>‹#›</a:t>
            </a:fld>
            <a:endParaRPr lang="en-US" altLang="en-US"/>
          </a:p>
        </p:txBody>
      </p:sp>
    </p:spTree>
    <p:extLst>
      <p:ext uri="{BB962C8B-B14F-4D97-AF65-F5344CB8AC3E}">
        <p14:creationId xmlns:p14="http://schemas.microsoft.com/office/powerpoint/2010/main" val="2823087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770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pPr>
              <a:defRPr/>
            </a:pPr>
            <a:fld id="{54C9B8F6-2C4D-425F-BEF4-71DDCD02CB7B}" type="slidenum">
              <a:rPr lang="en-US" altLang="en-US"/>
              <a:pPr>
                <a:defRPr/>
              </a:pPr>
              <a:t>‹#›</a:t>
            </a:fld>
            <a:endParaRPr lang="en-US" altLang="en-US"/>
          </a:p>
        </p:txBody>
      </p:sp>
    </p:spTree>
    <p:extLst>
      <p:ext uri="{BB962C8B-B14F-4D97-AF65-F5344CB8AC3E}">
        <p14:creationId xmlns:p14="http://schemas.microsoft.com/office/powerpoint/2010/main" val="1242905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1112E98C-BA8C-4612-811F-2F88A1ED1CA9}" type="slidenum">
              <a:rPr lang="en-US" altLang="en-US" sz="1200" smtClean="0">
                <a:solidFill>
                  <a:srgbClr val="898989"/>
                </a:solidFill>
                <a:latin typeface="Gotham Book" pitchFamily="50" charset="0"/>
              </a:rPr>
              <a:pPr algn="r" eaLnBrk="1" hangingPunct="1">
                <a:defRPr/>
              </a:pPr>
              <a:t>‹#›</a:t>
            </a:fld>
            <a:endParaRPr lang="en-US" altLang="en-US" sz="1200" smtClean="0">
              <a:solidFill>
                <a:srgbClr val="898989"/>
              </a:solidFill>
              <a:latin typeface="Gotham Book" pitchFamily="50" charset="0"/>
            </a:endParaRPr>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516692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03A909D-60A1-4A72-95D3-35F50DC13F08}" type="slidenum">
              <a:rPr lang="en-US" altLang="en-US"/>
              <a:pPr>
                <a:defRPr/>
              </a:pPr>
              <a:t>‹#›</a:t>
            </a:fld>
            <a:endParaRPr lang="en-US" altLang="en-US"/>
          </a:p>
        </p:txBody>
      </p:sp>
    </p:spTree>
    <p:extLst>
      <p:ext uri="{BB962C8B-B14F-4D97-AF65-F5344CB8AC3E}">
        <p14:creationId xmlns:p14="http://schemas.microsoft.com/office/powerpoint/2010/main" val="930414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744D7F9-FD4E-4382-9DBD-0EF5F1796933}" type="slidenum">
              <a:rPr lang="en-US" altLang="en-US"/>
              <a:pPr>
                <a:defRPr/>
              </a:pPr>
              <a:t>‹#›</a:t>
            </a:fld>
            <a:endParaRPr lang="en-US" altLang="en-US"/>
          </a:p>
        </p:txBody>
      </p:sp>
    </p:spTree>
    <p:extLst>
      <p:ext uri="{BB962C8B-B14F-4D97-AF65-F5344CB8AC3E}">
        <p14:creationId xmlns:p14="http://schemas.microsoft.com/office/powerpoint/2010/main" val="3890805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D0193F9-7707-4973-98EA-42AE772DE5A6}" type="slidenum">
              <a:rPr lang="en-US" altLang="en-US"/>
              <a:pPr>
                <a:defRPr/>
              </a:pPr>
              <a:t>‹#›</a:t>
            </a:fld>
            <a:endParaRPr lang="en-US" altLang="en-US"/>
          </a:p>
        </p:txBody>
      </p:sp>
    </p:spTree>
    <p:extLst>
      <p:ext uri="{BB962C8B-B14F-4D97-AF65-F5344CB8AC3E}">
        <p14:creationId xmlns:p14="http://schemas.microsoft.com/office/powerpoint/2010/main" val="1951220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379760C-A821-4D34-8C5D-DE333BE92D6F}" type="slidenum">
              <a:rPr lang="en-US" altLang="en-US"/>
              <a:pPr>
                <a:defRPr/>
              </a:pPr>
              <a:t>‹#›</a:t>
            </a:fld>
            <a:endParaRPr lang="en-US" altLang="en-US"/>
          </a:p>
        </p:txBody>
      </p:sp>
    </p:spTree>
    <p:extLst>
      <p:ext uri="{BB962C8B-B14F-4D97-AF65-F5344CB8AC3E}">
        <p14:creationId xmlns:p14="http://schemas.microsoft.com/office/powerpoint/2010/main" val="388822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6"/>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pPr>
              <a:defRPr/>
            </a:pPr>
            <a:fld id="{DE76C74C-2C73-48A4-9FFD-B9A30279B510}" type="slidenum">
              <a:rPr lang="en-US" altLang="en-US"/>
              <a:pPr>
                <a:defRPr/>
              </a:pPr>
              <a:t>‹#›</a:t>
            </a:fld>
            <a:endParaRPr lang="en-US" altLang="en-US"/>
          </a:p>
        </p:txBody>
      </p:sp>
    </p:spTree>
    <p:extLst>
      <p:ext uri="{BB962C8B-B14F-4D97-AF65-F5344CB8AC3E}">
        <p14:creationId xmlns:p14="http://schemas.microsoft.com/office/powerpoint/2010/main" val="264606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6"/>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4F712A1F-2FBC-40A8-A6AA-B1B5B6B5CBAA}" type="slidenum">
              <a:rPr lang="en-US" altLang="en-US"/>
              <a:pPr>
                <a:defRPr/>
              </a:pPr>
              <a:t>‹#›</a:t>
            </a:fld>
            <a:endParaRPr lang="en-US" altLang="en-US"/>
          </a:p>
        </p:txBody>
      </p:sp>
    </p:spTree>
    <p:extLst>
      <p:ext uri="{BB962C8B-B14F-4D97-AF65-F5344CB8AC3E}">
        <p14:creationId xmlns:p14="http://schemas.microsoft.com/office/powerpoint/2010/main" val="138923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pPr>
              <a:defRPr/>
            </a:pPr>
            <a:fld id="{A7AFDC0F-CB13-4C19-8FE0-889F413C92B7}" type="slidenum">
              <a:rPr lang="en-US" altLang="en-US"/>
              <a:pPr>
                <a:defRPr/>
              </a:pPr>
              <a:t>‹#›</a:t>
            </a:fld>
            <a:endParaRPr lang="en-US" altLang="en-US"/>
          </a:p>
        </p:txBody>
      </p:sp>
    </p:spTree>
    <p:extLst>
      <p:ext uri="{BB962C8B-B14F-4D97-AF65-F5344CB8AC3E}">
        <p14:creationId xmlns:p14="http://schemas.microsoft.com/office/powerpoint/2010/main" val="424459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 y="138588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B74D553C-6C91-467D-8DEA-3BC96B200285}" type="slidenum">
              <a:rPr lang="en-US" altLang="en-US"/>
              <a:pPr>
                <a:defRPr/>
              </a:pPr>
              <a:t>‹#›</a:t>
            </a:fld>
            <a:endParaRPr lang="en-US" altLang="en-US"/>
          </a:p>
        </p:txBody>
      </p:sp>
    </p:spTree>
    <p:extLst>
      <p:ext uri="{BB962C8B-B14F-4D97-AF65-F5344CB8AC3E}">
        <p14:creationId xmlns:p14="http://schemas.microsoft.com/office/powerpoint/2010/main" val="192988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922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981200"/>
            <a:ext cx="7126287" cy="3787775"/>
          </a:xfrm>
        </p:spPr>
        <p:txBody>
          <a:bodyPr anchor="t">
            <a:noAutofit/>
          </a:bodyPr>
          <a:lstStyle>
            <a:lvl1pPr algn="ctr">
              <a:defRPr lang="en-US" dirty="0">
                <a:solidFill>
                  <a:schemeClr val="bg1"/>
                </a:solidFill>
                <a:latin typeface="Calibri Light" panose="020F0302020204030204" pitchFamily="34" charset="0"/>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0295FDF7-E5CC-4BCD-9F66-623D0A4DE61D}" type="slidenum">
              <a:rPr lang="en-US" altLang="en-US"/>
              <a:pPr>
                <a:defRPr/>
              </a:pPr>
              <a:t>‹#›</a:t>
            </a:fld>
            <a:endParaRPr lang="en-US" altLang="en-US"/>
          </a:p>
        </p:txBody>
      </p:sp>
    </p:spTree>
    <p:extLst>
      <p:ext uri="{BB962C8B-B14F-4D97-AF65-F5344CB8AC3E}">
        <p14:creationId xmlns:p14="http://schemas.microsoft.com/office/powerpoint/2010/main" val="36258765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pPr>
              <a:defRPr/>
            </a:pPr>
            <a:fld id="{5CFEC35A-809F-489D-AABC-9838A6433B2C}" type="slidenum">
              <a:rPr lang="en-US" altLang="en-US"/>
              <a:pPr>
                <a:defRPr/>
              </a:pPr>
              <a:t>‹#›</a:t>
            </a:fld>
            <a:endParaRPr lang="en-US" altLang="en-US"/>
          </a:p>
        </p:txBody>
      </p:sp>
    </p:spTree>
    <p:extLst>
      <p:ext uri="{BB962C8B-B14F-4D97-AF65-F5344CB8AC3E}">
        <p14:creationId xmlns:p14="http://schemas.microsoft.com/office/powerpoint/2010/main" val="408958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00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pPr>
              <a:defRPr/>
            </a:pPr>
            <a:fld id="{377A3F3F-7CBB-468F-A886-D0351388C910}" type="slidenum">
              <a:rPr lang="en-US" altLang="en-US"/>
              <a:pPr>
                <a:defRPr/>
              </a:pPr>
              <a:t>‹#›</a:t>
            </a:fld>
            <a:endParaRPr lang="en-US" altLang="en-US"/>
          </a:p>
        </p:txBody>
      </p:sp>
    </p:spTree>
    <p:extLst>
      <p:ext uri="{BB962C8B-B14F-4D97-AF65-F5344CB8AC3E}">
        <p14:creationId xmlns:p14="http://schemas.microsoft.com/office/powerpoint/2010/main" val="19820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A50F349-AC49-4E56-ADAD-2A2188C116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 id="2147484461" r:id="rId12"/>
    <p:sldLayoutId id="2147484462" r:id="rId13"/>
    <p:sldLayoutId id="2147484463" r:id="rId14"/>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B75BC"/>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662D9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B9A835F-3AC2-44D7-B46C-45EF57F28A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 id="2147484475"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000" b="1" kern="1200">
          <a:solidFill>
            <a:srgbClr val="1B75BC"/>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1B75BC"/>
          </a:solidFill>
          <a:latin typeface="Calibri Light" pitchFamily="34" charset="0"/>
        </a:defRPr>
      </a:lvl2pPr>
      <a:lvl3pPr algn="l" rtl="0" eaLnBrk="0" fontAlgn="base" hangingPunct="0">
        <a:spcBef>
          <a:spcPct val="0"/>
        </a:spcBef>
        <a:spcAft>
          <a:spcPct val="0"/>
        </a:spcAft>
        <a:defRPr sz="4000" b="1">
          <a:solidFill>
            <a:srgbClr val="1B75BC"/>
          </a:solidFill>
          <a:latin typeface="Calibri Light" pitchFamily="34" charset="0"/>
        </a:defRPr>
      </a:lvl3pPr>
      <a:lvl4pPr algn="l" rtl="0" eaLnBrk="0" fontAlgn="base" hangingPunct="0">
        <a:spcBef>
          <a:spcPct val="0"/>
        </a:spcBef>
        <a:spcAft>
          <a:spcPct val="0"/>
        </a:spcAft>
        <a:defRPr sz="4000" b="1">
          <a:solidFill>
            <a:srgbClr val="1B75BC"/>
          </a:solidFill>
          <a:latin typeface="Calibri Light" pitchFamily="34" charset="0"/>
        </a:defRPr>
      </a:lvl4pPr>
      <a:lvl5pPr algn="l" rtl="0" eaLnBrk="0" fontAlgn="base" hangingPunct="0">
        <a:spcBef>
          <a:spcPct val="0"/>
        </a:spcBef>
        <a:spcAft>
          <a:spcPct val="0"/>
        </a:spcAft>
        <a:defRPr sz="4000" b="1">
          <a:solidFill>
            <a:srgbClr val="1B75BC"/>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92278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B75BC"/>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hildwelfare.gov/topics/systemwide/laws-policies/statutes/manda/.cf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hildwelfare.gov/topics/systemwide/laws-policies/statutes/manda/.cf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childwelfare.gov/pubPDFs/manda.pdf#page=5&amp;view=Summaries%20of%20State%20law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hildwelfare.gov/topics/systemwide/laws-policies/statutes/defin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samhsa.gov/nctic"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integration.samhsa.gov/clinical-practice/trauma"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q=https://www.hhs.gov/opa/title-x-family-planning/about-title-x-grants/program-priorities/index.html&amp;sa=D&amp;ust=1547080315733000&amp;usg=AFQjCNGf_ejE5qqMcrQdT9jqCRp-ahbzB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vimeo.com/306292799/4df0087312"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vimeo.com/335211508"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s://humantraffickinghotline.org/" TargetMode="External"/><Relationship Id="rId3" Type="http://schemas.openxmlformats.org/officeDocument/2006/relationships/hyperlink" Target="http://www.ahwg.net/index.html" TargetMode="External"/><Relationship Id="rId7" Type="http://schemas.openxmlformats.org/officeDocument/2006/relationships/hyperlink" Target="http://www.futureswithoutviolence.or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www.loveisrespect.org/" TargetMode="External"/><Relationship Id="rId5" Type="http://schemas.openxmlformats.org/officeDocument/2006/relationships/hyperlink" Target="http://www.rainn.org/" TargetMode="External"/><Relationship Id="rId4" Type="http://schemas.openxmlformats.org/officeDocument/2006/relationships/hyperlink" Target="http://nnedv.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dirty="0"/>
              <a:t>Mandatory </a:t>
            </a:r>
            <a:r>
              <a:rPr lang="en-US" dirty="0" smtClean="0"/>
              <a:t>Child Abuse Reporting </a:t>
            </a:r>
            <a:r>
              <a:rPr lang="en-US" dirty="0"/>
              <a:t>in </a:t>
            </a:r>
            <a:r>
              <a:rPr lang="en-US" dirty="0" smtClean="0"/>
              <a:t/>
            </a:r>
            <a:br>
              <a:rPr lang="en-US" dirty="0" smtClean="0"/>
            </a:br>
            <a:r>
              <a:rPr lang="en-US" dirty="0" smtClean="0"/>
              <a:t>Title </a:t>
            </a:r>
            <a:r>
              <a:rPr lang="en-US" dirty="0"/>
              <a:t>X-Funded Family Planning Settings</a:t>
            </a:r>
          </a:p>
        </p:txBody>
      </p:sp>
      <p:sp>
        <p:nvSpPr>
          <p:cNvPr id="31747" name="Subtitle 2"/>
          <p:cNvSpPr>
            <a:spLocks noGrp="1"/>
          </p:cNvSpPr>
          <p:nvPr>
            <p:ph type="subTitle" idx="1"/>
          </p:nvPr>
        </p:nvSpPr>
        <p:spPr/>
        <p:txBody>
          <a:bodyPr/>
          <a:lstStyle/>
          <a:p>
            <a:r>
              <a:rPr lang="en-US" altLang="en-US" sz="4800" b="1" smtClean="0"/>
              <a:t>[INSERT AGENCY NAME]</a:t>
            </a:r>
          </a:p>
          <a:p>
            <a:r>
              <a:rPr lang="en-US" altLang="en-US" sz="3600" b="1" smtClean="0"/>
              <a:t>[INSERT STATE]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a:t>Sample Confidentiality Statement</a:t>
            </a:r>
          </a:p>
        </p:txBody>
      </p:sp>
      <p:sp>
        <p:nvSpPr>
          <p:cNvPr id="50179" name="Content Placeholder 8"/>
          <p:cNvSpPr>
            <a:spLocks noGrp="1"/>
          </p:cNvSpPr>
          <p:nvPr>
            <p:ph idx="1"/>
          </p:nvPr>
        </p:nvSpPr>
        <p:spPr/>
        <p:txBody>
          <a:bodyPr/>
          <a:lstStyle/>
          <a:p>
            <a:pPr marL="0" indent="0">
              <a:buFont typeface="Arial" panose="020B0604020202020204" pitchFamily="34" charset="0"/>
              <a:buNone/>
            </a:pPr>
            <a:r>
              <a:rPr lang="en-US" altLang="en-US" i="1" smtClean="0">
                <a:ea typeface="ＭＳ Ｐゴシック" panose="020B0600070205080204" pitchFamily="34" charset="-128"/>
              </a:rPr>
              <a:t>"Before we begin, I want to let you know that whatever you share with me is confidential, meaning between you and me, and select staff here on a need-to-know basis. The only exception is if I find out you’ve been hurting yourself, someone else, or you’ve been harmed, in which case I will need to reach out to get help. Do you have any questions about that?"</a:t>
            </a:r>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smtClean="0"/>
              <a:t>Sample Consent Statement</a:t>
            </a:r>
            <a:endParaRPr lang="en-US" dirty="0"/>
          </a:p>
        </p:txBody>
      </p:sp>
      <p:sp>
        <p:nvSpPr>
          <p:cNvPr id="9" name="Content Placeholder 8"/>
          <p:cNvSpPr>
            <a:spLocks noGrp="1"/>
          </p:cNvSpPr>
          <p:nvPr>
            <p:ph idx="1"/>
          </p:nvPr>
        </p:nvSpPr>
        <p:spPr>
          <a:xfrm>
            <a:off x="457200" y="1600200"/>
            <a:ext cx="8229600" cy="4800600"/>
          </a:xfrm>
        </p:spPr>
        <p:txBody>
          <a:bodyPr>
            <a:noAutofit/>
          </a:bodyPr>
          <a:lstStyle/>
          <a:p>
            <a:pPr marL="0" indent="0">
              <a:buFont typeface="Arial" panose="020B0604020202020204" pitchFamily="34" charset="0"/>
              <a:buNone/>
              <a:defRPr/>
            </a:pPr>
            <a:r>
              <a:rPr lang="en-US" sz="2600" i="1" dirty="0" smtClean="0"/>
              <a:t>“At our clinic, young people can give permission for pregnancy tests, birth control, STI testing, and other services related to family planning and sexual health without involving an adult, like a parent or guardian. We encourage you to talk with a parent or another adult whom you trust about your visit, but we can’t talk with them about these services without your permission. If we need to provide a service or treatment for something not related to family planning or sexual health, we do need your parent or guardian’s permission. And if that’s the case, we’ll figure out together how to involve them in your care without telling them about your family planning or sexual health needs.”</a:t>
            </a:r>
            <a:r>
              <a:rPr lang="en-US" sz="2600" i="1" dirty="0" smtClean="0">
                <a:ea typeface="ＭＳ Ｐゴシック" charset="-128"/>
              </a:rPr>
              <a:t>                                                                                                                                                                                                                                                                                                                                                                                                                                                                                                                                                                                                                                                                                                                                                                                                                                                                                                                                                                                                                                                                                                                                                                                                                                                                                                                                                                                                                                                                                                                                                                                                       </a:t>
            </a:r>
            <a:endParaRPr lang="en-US" sz="2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780256" y="2286001"/>
            <a:ext cx="7583488" cy="2285999"/>
          </a:xfrm>
        </p:spPr>
        <p:txBody>
          <a:bodyPr/>
          <a:lstStyle/>
          <a:p>
            <a:r>
              <a:rPr altLang="en-US" sz="4900" dirty="0" smtClean="0"/>
              <a:t>Recognizing Risk Factors for Sexual Coercion, Child Abuse, and Relationship Abuse</a:t>
            </a:r>
            <a:endParaRPr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Risk Factors Associated with Sexual Abuse and Coercion </a:t>
            </a:r>
            <a:endParaRPr lang="en-US" dirty="0"/>
          </a:p>
        </p:txBody>
      </p:sp>
      <p:sp>
        <p:nvSpPr>
          <p:cNvPr id="3" name="Content Placeholder 2"/>
          <p:cNvSpPr>
            <a:spLocks noGrp="1"/>
          </p:cNvSpPr>
          <p:nvPr>
            <p:ph idx="1"/>
          </p:nvPr>
        </p:nvSpPr>
        <p:spPr/>
        <p:txBody>
          <a:bodyPr/>
          <a:lstStyle/>
          <a:p>
            <a:r>
              <a:rPr lang="en-US" smtClean="0"/>
              <a:t>Early pubertal development in girls </a:t>
            </a:r>
          </a:p>
          <a:p>
            <a:r>
              <a:rPr lang="en-US" smtClean="0"/>
              <a:t>History of childhood physical or sexual abuse</a:t>
            </a:r>
          </a:p>
          <a:p>
            <a:r>
              <a:rPr lang="en-US" smtClean="0"/>
              <a:t>Living with a non-related adult male in the household</a:t>
            </a:r>
          </a:p>
          <a:p>
            <a:r>
              <a:rPr lang="en-US" smtClean="0"/>
              <a:t>Early (&lt;14) dating or dating older partners</a:t>
            </a:r>
          </a:p>
          <a:p>
            <a:r>
              <a:rPr lang="en-US" smtClean="0"/>
              <a:t>Youth with disabilities</a:t>
            </a:r>
          </a:p>
          <a:p>
            <a:r>
              <a:rPr lang="en-US" smtClean="0"/>
              <a:t>Youth who have run away or are homeless</a:t>
            </a:r>
          </a:p>
          <a:p>
            <a:r>
              <a:rPr lang="en-US" smtClean="0"/>
              <a:t>Youth involved in the juvenile justice system</a:t>
            </a:r>
          </a:p>
          <a:p>
            <a:endParaRPr lang="en-US"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Risk Factors Associated with Relationship Abuse/Dating Violence   </a:t>
            </a:r>
            <a:endParaRPr lang="en-US" dirty="0"/>
          </a:p>
        </p:txBody>
      </p:sp>
      <p:sp>
        <p:nvSpPr>
          <p:cNvPr id="58371" name="Content Placeholder 4"/>
          <p:cNvSpPr>
            <a:spLocks noGrp="1"/>
          </p:cNvSpPr>
          <p:nvPr>
            <p:ph idx="1"/>
          </p:nvPr>
        </p:nvSpPr>
        <p:spPr/>
        <p:txBody>
          <a:bodyPr/>
          <a:lstStyle/>
          <a:p>
            <a:r>
              <a:rPr lang="en-US" altLang="en-US" sz="2800" dirty="0" smtClean="0"/>
              <a:t>Being young: 16–24 years old</a:t>
            </a:r>
          </a:p>
          <a:p>
            <a:r>
              <a:rPr lang="en-US" altLang="en-US" sz="2800" dirty="0" smtClean="0"/>
              <a:t>Substance use, including alcohol</a:t>
            </a:r>
          </a:p>
          <a:p>
            <a:r>
              <a:rPr lang="en-US" altLang="en-US" sz="2800" dirty="0" smtClean="0"/>
              <a:t>Growing up in a household with domestic violence or abuse (as a survivor or a witness)</a:t>
            </a:r>
          </a:p>
          <a:p>
            <a:r>
              <a:rPr lang="en-US" altLang="en-US" sz="2800" dirty="0" smtClean="0"/>
              <a:t>Social isolation/lack of support</a:t>
            </a:r>
          </a:p>
          <a:p>
            <a:r>
              <a:rPr lang="en-US" altLang="en-US" sz="2800" dirty="0" smtClean="0"/>
              <a:t>Depression and suicide attempts</a:t>
            </a:r>
          </a:p>
          <a:p>
            <a:r>
              <a:rPr lang="en-US" altLang="en-US" sz="2800" dirty="0" smtClean="0"/>
              <a:t>Traditional gender norms and gender inequality</a:t>
            </a:r>
          </a:p>
          <a:p>
            <a:r>
              <a:rPr lang="en-US" altLang="en-US" sz="2800" dirty="0" smtClean="0"/>
              <a:t>Poverty and associated factors</a:t>
            </a:r>
          </a:p>
          <a:p>
            <a:r>
              <a:rPr lang="en-US" altLang="en-US" sz="2800" dirty="0" smtClean="0"/>
              <a:t>Jealousy, possessiveness, and negative emotion within an intimate relationship</a:t>
            </a:r>
          </a:p>
          <a:p>
            <a:endParaRPr lang="en-US" alt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Planning-Related Indicators for Relationship Abuse/Dating Violence   </a:t>
            </a:r>
            <a:endParaRPr lang="en-US" dirty="0"/>
          </a:p>
        </p:txBody>
      </p:sp>
      <p:sp>
        <p:nvSpPr>
          <p:cNvPr id="60419" name="Content Placeholder 4"/>
          <p:cNvSpPr>
            <a:spLocks noGrp="1"/>
          </p:cNvSpPr>
          <p:nvPr>
            <p:ph idx="1"/>
          </p:nvPr>
        </p:nvSpPr>
        <p:spPr/>
        <p:txBody>
          <a:bodyPr/>
          <a:lstStyle/>
          <a:p>
            <a:r>
              <a:rPr lang="en-US" altLang="en-US" smtClean="0"/>
              <a:t>Contraceptive non-use</a:t>
            </a:r>
          </a:p>
          <a:p>
            <a:r>
              <a:rPr lang="en-US" altLang="en-US" smtClean="0"/>
              <a:t>Decreased condom use</a:t>
            </a:r>
          </a:p>
          <a:p>
            <a:r>
              <a:rPr lang="en-US" altLang="en-US" smtClean="0"/>
              <a:t>Frequent STD testing</a:t>
            </a:r>
          </a:p>
          <a:p>
            <a:r>
              <a:rPr lang="en-US" altLang="en-US" smtClean="0"/>
              <a:t>Repeated pregnancy testing</a:t>
            </a:r>
          </a:p>
          <a:p>
            <a:r>
              <a:rPr lang="en-US" altLang="en-US" smtClean="0"/>
              <a:t>Multiple emergency contraception use</a:t>
            </a:r>
          </a:p>
          <a:p>
            <a:r>
              <a:rPr lang="en-US" altLang="en-US" smtClean="0"/>
              <a:t>Unintended pregnancy</a:t>
            </a:r>
          </a:p>
          <a:p>
            <a:r>
              <a:rPr lang="en-US" altLang="en-US" smtClean="0"/>
              <a:t>Rapid repeat pregnancies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Responding to Risk Factors/Indicators</a:t>
            </a:r>
            <a:endParaRPr lang="en-US" dirty="0"/>
          </a:p>
        </p:txBody>
      </p:sp>
      <p:sp>
        <p:nvSpPr>
          <p:cNvPr id="3" name="Content Placeholder 2"/>
          <p:cNvSpPr>
            <a:spLocks noGrp="1"/>
          </p:cNvSpPr>
          <p:nvPr>
            <p:ph idx="1"/>
          </p:nvPr>
        </p:nvSpPr>
        <p:spPr/>
        <p:txBody>
          <a:bodyPr/>
          <a:lstStyle/>
          <a:p>
            <a:r>
              <a:rPr lang="en-US" sz="2800" dirty="0" smtClean="0"/>
              <a:t>Focus on clinical intervention</a:t>
            </a:r>
          </a:p>
          <a:p>
            <a:pPr lvl="1"/>
            <a:r>
              <a:rPr lang="en-US" sz="2400" dirty="0" smtClean="0"/>
              <a:t>Explore client concerns</a:t>
            </a:r>
          </a:p>
          <a:p>
            <a:pPr lvl="1"/>
            <a:r>
              <a:rPr lang="en-US" sz="2400" dirty="0" smtClean="0"/>
              <a:t>Listen nonjudgmentally</a:t>
            </a:r>
          </a:p>
          <a:p>
            <a:pPr lvl="1"/>
            <a:r>
              <a:rPr lang="en-US" sz="2400" dirty="0" smtClean="0"/>
              <a:t>Provide access to:</a:t>
            </a:r>
          </a:p>
          <a:p>
            <a:pPr lvl="2"/>
            <a:r>
              <a:rPr lang="en-US" sz="2000" dirty="0" smtClean="0"/>
              <a:t>support</a:t>
            </a:r>
          </a:p>
          <a:p>
            <a:pPr lvl="2"/>
            <a:r>
              <a:rPr lang="en-US" sz="2000" dirty="0" smtClean="0"/>
              <a:t>counseling</a:t>
            </a:r>
          </a:p>
          <a:p>
            <a:pPr lvl="2"/>
            <a:r>
              <a:rPr lang="en-US" sz="2000" dirty="0" smtClean="0"/>
              <a:t>safety planning</a:t>
            </a:r>
          </a:p>
          <a:p>
            <a:pPr lvl="2"/>
            <a:r>
              <a:rPr lang="en-US" sz="2000" dirty="0" smtClean="0"/>
              <a:t>alternative housing</a:t>
            </a:r>
          </a:p>
          <a:p>
            <a:pPr lvl="2"/>
            <a:r>
              <a:rPr lang="en-US" sz="2000" dirty="0" smtClean="0"/>
              <a:t>advocacy</a:t>
            </a:r>
          </a:p>
          <a:p>
            <a:pPr lvl="1"/>
            <a:r>
              <a:rPr lang="en-US" sz="2400" dirty="0" smtClean="0"/>
              <a:t>Help to connect the abuse with possible health outcomes</a:t>
            </a:r>
          </a:p>
          <a:p>
            <a:r>
              <a:rPr lang="en-US" sz="2800" dirty="0" smtClean="0"/>
              <a:t>Evaluate if information prompts reporting duty</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a:xfrm>
            <a:off x="1008856" y="2476500"/>
            <a:ext cx="7126288" cy="1905000"/>
          </a:xfrm>
        </p:spPr>
        <p:txBody>
          <a:bodyPr/>
          <a:lstStyle/>
          <a:p>
            <a:r>
              <a:rPr altLang="en-US" dirty="0" smtClean="0"/>
              <a:t>[INSERT STATE] </a:t>
            </a:r>
            <a:br>
              <a:rPr altLang="en-US" dirty="0" smtClean="0"/>
            </a:br>
            <a:r>
              <a:rPr altLang="en-US" dirty="0" smtClean="0"/>
              <a:t>Child Abuse Reporting </a:t>
            </a:r>
            <a:br>
              <a:rPr altLang="en-US" dirty="0" smtClean="0"/>
            </a:br>
            <a:r>
              <a:rPr altLang="en-US" dirty="0" smtClean="0"/>
              <a:t>Laws and Process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a:xfrm>
            <a:off x="1008856" y="3086100"/>
            <a:ext cx="7126288" cy="685800"/>
          </a:xfrm>
        </p:spPr>
        <p:txBody>
          <a:bodyPr/>
          <a:lstStyle/>
          <a:p>
            <a:r>
              <a:rPr altLang="en-US" dirty="0" smtClean="0"/>
              <a:t>Who Must Report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Must Report (cont.) </a:t>
            </a:r>
            <a:endParaRPr lang="en-US" dirty="0"/>
          </a:p>
        </p:txBody>
      </p:sp>
      <p:sp>
        <p:nvSpPr>
          <p:cNvPr id="67587" name="Content Placeholder 2"/>
          <p:cNvSpPr>
            <a:spLocks noGrp="1"/>
          </p:cNvSpPr>
          <p:nvPr>
            <p:ph idx="1"/>
          </p:nvPr>
        </p:nvSpPr>
        <p:spPr/>
        <p:txBody>
          <a:bodyPr/>
          <a:lstStyle/>
          <a:p>
            <a:pPr marL="0" indent="0">
              <a:buNone/>
            </a:pPr>
            <a:r>
              <a:rPr lang="en-US" altLang="en-US" dirty="0" smtClean="0"/>
              <a:t>The following staff are mandated reporters in our state:</a:t>
            </a:r>
          </a:p>
          <a:p>
            <a:pPr marL="0" indent="0">
              <a:buNone/>
            </a:pPr>
            <a:r>
              <a:rPr lang="en-US" altLang="en-US" b="1" dirty="0" smtClean="0"/>
              <a:t>[INSERT STATE-SPECIFIC INFORMATION HERE]</a:t>
            </a:r>
          </a:p>
          <a:p>
            <a:endParaRPr lang="en-US" altLang="en-US" dirty="0" smtClean="0"/>
          </a:p>
          <a:p>
            <a:pPr marL="0" indent="0">
              <a:buNone/>
            </a:pPr>
            <a:r>
              <a:rPr lang="en-US" altLang="en-US" dirty="0" smtClean="0"/>
              <a:t>Exemptions include (if any):</a:t>
            </a:r>
          </a:p>
          <a:p>
            <a:pPr marL="0" indent="0">
              <a:buNone/>
            </a:pPr>
            <a:r>
              <a:rPr lang="en-US" altLang="en-US" b="1" dirty="0" smtClean="0"/>
              <a:t>[INSERT STATE-SPECIFIC INFORMATION HERE]</a:t>
            </a:r>
          </a:p>
          <a:p>
            <a:endParaRPr lang="en-US" altLang="en-US" dirty="0" smtClean="0">
              <a:hlinkClick r:id="rId3"/>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pPr marL="0" indent="0">
              <a:buFont typeface="Arial" panose="020B0604020202020204" pitchFamily="34" charset="0"/>
              <a:buNone/>
              <a:defRPr/>
            </a:pPr>
            <a:r>
              <a:rPr lang="en-US" dirty="0"/>
              <a:t>By the end of this training, participants will be able to:</a:t>
            </a:r>
          </a:p>
          <a:p>
            <a:pPr>
              <a:defRPr/>
            </a:pPr>
            <a:r>
              <a:rPr lang="en-US" dirty="0"/>
              <a:t>Identify at least one risk factor or possible indicator of child abuse or neglect</a:t>
            </a:r>
          </a:p>
          <a:p>
            <a:pPr>
              <a:defRPr/>
            </a:pPr>
            <a:r>
              <a:rPr lang="en-US" dirty="0"/>
              <a:t>Explain the mandatory child abuse reporting process in </a:t>
            </a:r>
            <a:r>
              <a:rPr lang="en-US" b="1" dirty="0"/>
              <a:t>[INSERT STATE] </a:t>
            </a:r>
          </a:p>
          <a:p>
            <a:pPr>
              <a:defRPr/>
            </a:pPr>
            <a:r>
              <a:rPr lang="en-US" dirty="0"/>
              <a:t>Describe at least two trauma-informed </a:t>
            </a:r>
            <a:r>
              <a:rPr lang="en-US" dirty="0" smtClean="0"/>
              <a:t>best practices </a:t>
            </a:r>
            <a:r>
              <a:rPr lang="en-US" dirty="0"/>
              <a:t>that support </a:t>
            </a:r>
            <a:r>
              <a:rPr lang="en-US" dirty="0" smtClean="0"/>
              <a:t>family planning clients</a:t>
            </a:r>
            <a:endParaRPr lang="en-US" dirty="0"/>
          </a:p>
          <a:p>
            <a:pPr>
              <a:defRPr/>
            </a:pPr>
            <a:r>
              <a:rPr lang="en-US" dirty="0"/>
              <a:t>Identify at least one local resource for providers</a:t>
            </a:r>
          </a:p>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Must Report (cont.) </a:t>
            </a:r>
            <a:endParaRPr lang="en-US" dirty="0"/>
          </a:p>
        </p:txBody>
      </p:sp>
      <p:sp>
        <p:nvSpPr>
          <p:cNvPr id="3" name="Content Placeholder 2"/>
          <p:cNvSpPr>
            <a:spLocks noGrp="1"/>
          </p:cNvSpPr>
          <p:nvPr>
            <p:ph idx="1"/>
          </p:nvPr>
        </p:nvSpPr>
        <p:spPr/>
        <p:txBody>
          <a:bodyPr/>
          <a:lstStyle/>
          <a:p>
            <a:pPr marL="0" indent="0">
              <a:buNone/>
            </a:pPr>
            <a:r>
              <a:rPr lang="en-US" dirty="0" smtClean="0"/>
              <a:t>Staff who are not mandated reporters can take action by:</a:t>
            </a:r>
          </a:p>
          <a:p>
            <a:pPr marL="0" indent="0">
              <a:buNone/>
            </a:pPr>
            <a:r>
              <a:rPr lang="en-US" b="1" dirty="0" smtClean="0"/>
              <a:t>[Insert agency policy for non-mandated reporting staff.]</a:t>
            </a:r>
            <a:endParaRPr lang="en-US" b="1" dirty="0" smtClean="0">
              <a:hlinkClick r:id="rId3"/>
            </a:endParaRPr>
          </a:p>
          <a:p>
            <a:endParaRPr lang="en-US" dirty="0" smtClean="0">
              <a:hlinkClick r:id="rId4"/>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Must Report (cont.) </a:t>
            </a:r>
            <a:endParaRPr lang="en-US" dirty="0"/>
          </a:p>
        </p:txBody>
      </p:sp>
      <p:sp>
        <p:nvSpPr>
          <p:cNvPr id="3" name="Content Placeholder 2"/>
          <p:cNvSpPr>
            <a:spLocks noGrp="1"/>
          </p:cNvSpPr>
          <p:nvPr>
            <p:ph idx="1"/>
          </p:nvPr>
        </p:nvSpPr>
        <p:spPr/>
        <p:txBody>
          <a:bodyPr/>
          <a:lstStyle/>
          <a:p>
            <a:pPr marL="0" indent="0" eaLnBrk="1" hangingPunct="1">
              <a:buNone/>
              <a:defRPr/>
            </a:pPr>
            <a:r>
              <a:rPr lang="en-US" b="1" dirty="0"/>
              <a:t>[INSERT STATE-SPECIFIC INFORMATION HERE </a:t>
            </a:r>
            <a:r>
              <a:rPr lang="en-US" dirty="0"/>
              <a:t>(clarify if reports are centralized or individual duty)</a:t>
            </a:r>
            <a:r>
              <a:rPr lang="en-US" b="1" dirty="0"/>
              <a:t>]</a:t>
            </a:r>
          </a:p>
          <a:p>
            <a:pPr marL="0" indent="0" eaLnBrk="1" hangingPunct="1">
              <a:buNone/>
              <a:defRPr/>
            </a:pPr>
            <a:endParaRPr lang="en-US" sz="2800" b="1" dirty="0"/>
          </a:p>
          <a:p>
            <a:pPr marL="0" indent="0" eaLnBrk="1" hangingPunct="1">
              <a:buNone/>
              <a:defRPr/>
            </a:pPr>
            <a:r>
              <a:rPr lang="en-US" b="1" dirty="0"/>
              <a:t>[IF CENTRALIZED, INSERT CLINIC-SPECIFIC INFORMATION HERE </a:t>
            </a:r>
            <a:r>
              <a:rPr lang="en-US" dirty="0"/>
              <a:t>(include name, department, and any other contact information helpful to staff)</a:t>
            </a:r>
            <a:r>
              <a:rPr lang="en-US" b="1" dirty="0"/>
              <a:t>]</a:t>
            </a:r>
          </a:p>
          <a:p>
            <a:pPr eaLnBrk="1" hangingPunct="1">
              <a:defRPr/>
            </a:pPr>
            <a:endParaRPr lang="en-US" dirty="0"/>
          </a:p>
        </p:txBody>
      </p:sp>
    </p:spTree>
    <p:extLst>
      <p:ext uri="{BB962C8B-B14F-4D97-AF65-F5344CB8AC3E}">
        <p14:creationId xmlns:p14="http://schemas.microsoft.com/office/powerpoint/2010/main" val="32099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a:xfrm>
            <a:off x="1008856" y="3048000"/>
            <a:ext cx="7126288" cy="762000"/>
          </a:xfrm>
        </p:spPr>
        <p:txBody>
          <a:bodyPr/>
          <a:lstStyle/>
          <a:p>
            <a:r>
              <a:rPr altLang="en-US" smtClean="0"/>
              <a:t>What Must Be Reported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Must Be Reported</a:t>
            </a:r>
            <a:endParaRPr lang="en-US" dirty="0"/>
          </a:p>
        </p:txBody>
      </p:sp>
      <p:sp>
        <p:nvSpPr>
          <p:cNvPr id="3" name="Content Placeholder 2"/>
          <p:cNvSpPr>
            <a:spLocks noGrp="1"/>
          </p:cNvSpPr>
          <p:nvPr>
            <p:ph idx="1"/>
          </p:nvPr>
        </p:nvSpPr>
        <p:spPr/>
        <p:txBody>
          <a:bodyPr/>
          <a:lstStyle/>
          <a:p>
            <a:pPr marL="0" indent="0">
              <a:buNone/>
            </a:pPr>
            <a:r>
              <a:rPr lang="en-US" dirty="0" smtClean="0"/>
              <a:t>Our state’s definition of reportable child abuse:</a:t>
            </a:r>
          </a:p>
          <a:p>
            <a:endParaRPr lang="en-US" dirty="0" smtClean="0"/>
          </a:p>
          <a:p>
            <a:pPr marL="0" indent="0">
              <a:buNone/>
            </a:pPr>
            <a:r>
              <a:rPr lang="en-US" b="1" dirty="0" smtClean="0"/>
              <a:t>[INSERT STATE-SPECIFIC INFORMATION HERE </a:t>
            </a:r>
            <a:r>
              <a:rPr lang="en-US" dirty="0" smtClean="0"/>
              <a:t>(definition of child abuse for reporting purposes according to state law)</a:t>
            </a:r>
            <a:r>
              <a:rPr lang="en-US" b="1" dirty="0" smtClean="0"/>
              <a:t>]</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Must Be Reported</a:t>
            </a:r>
            <a:endParaRPr lang="en-US" dirty="0"/>
          </a:p>
        </p:txBody>
      </p:sp>
      <p:sp>
        <p:nvSpPr>
          <p:cNvPr id="3" name="Content Placeholder 2"/>
          <p:cNvSpPr>
            <a:spLocks noGrp="1"/>
          </p:cNvSpPr>
          <p:nvPr>
            <p:ph idx="1"/>
          </p:nvPr>
        </p:nvSpPr>
        <p:spPr>
          <a:xfrm>
            <a:off x="457200" y="1600200"/>
            <a:ext cx="8229600" cy="4953000"/>
          </a:xfrm>
        </p:spPr>
        <p:txBody>
          <a:bodyPr/>
          <a:lstStyle/>
          <a:p>
            <a:pPr marL="0" indent="0">
              <a:buNone/>
            </a:pPr>
            <a:r>
              <a:rPr lang="en-US" sz="2800" dirty="0" smtClean="0"/>
              <a:t>Mandatory reporting and who committed the act of abuse:</a:t>
            </a:r>
          </a:p>
          <a:p>
            <a:r>
              <a:rPr lang="en-US" sz="2600" dirty="0" smtClean="0"/>
              <a:t>For reporting purposes, we are required to report all acts of abuse as defined by our state [</a:t>
            </a:r>
            <a:r>
              <a:rPr lang="en-US" sz="2600" b="1" dirty="0" smtClean="0"/>
              <a:t>INSERT STATE-SPECIFIC INFORMATION HERE</a:t>
            </a:r>
            <a:r>
              <a:rPr lang="en-US" sz="2600" dirty="0" smtClean="0"/>
              <a:t> (see facilitator notes for additional statement regarding who committed act of abuse)</a:t>
            </a:r>
            <a:r>
              <a:rPr lang="en-US" sz="2600" b="1" dirty="0" smtClean="0"/>
              <a:t>]</a:t>
            </a:r>
          </a:p>
          <a:p>
            <a:r>
              <a:rPr lang="en-US" sz="2600" dirty="0" smtClean="0"/>
              <a:t>We are required to report all acts of neglect as defined by our state </a:t>
            </a:r>
            <a:r>
              <a:rPr lang="en-US" sz="2600" b="1" dirty="0" smtClean="0"/>
              <a:t>[INSERT STATE-SPECIFIC INFORMATION HERE </a:t>
            </a:r>
            <a:r>
              <a:rPr lang="en-US" sz="2600" dirty="0" smtClean="0"/>
              <a:t>(see facilitator notes for additional statement regarding who committed act of neglect)</a:t>
            </a:r>
            <a:r>
              <a:rPr lang="en-US" sz="2600" b="1" dirty="0" smtClean="0"/>
              <a:t>]</a:t>
            </a:r>
          </a:p>
          <a:p>
            <a:pPr lvl="1"/>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What Must Be Reported</a:t>
            </a:r>
            <a:endParaRPr lang="en-US" dirty="0"/>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smtClean="0"/>
              <a:t>Mandatory reporting and intimate partner violence between adolescents:</a:t>
            </a:r>
          </a:p>
          <a:p>
            <a:pPr>
              <a:defRPr/>
            </a:pPr>
            <a:endParaRPr lang="en-US" smtClean="0"/>
          </a:p>
          <a:p>
            <a:pPr marL="0" indent="0">
              <a:buFont typeface="Arial" panose="020B0604020202020204" pitchFamily="34" charset="0"/>
              <a:buNone/>
              <a:defRPr/>
            </a:pPr>
            <a:r>
              <a:rPr lang="en-US" b="1" smtClean="0"/>
              <a:t>[INSERT STATE-SPECIFIC INFORMATION HERE</a:t>
            </a:r>
            <a:r>
              <a:rPr lang="en-US" smtClean="0"/>
              <a:t> (specify if state’s definitions of child abuse and neglect incorporate intimate partner violence by or against a teen partner)</a:t>
            </a:r>
            <a:r>
              <a:rPr lang="en-US" b="1" smtClean="0"/>
              <a:t>]</a:t>
            </a:r>
          </a:p>
          <a:p>
            <a:pPr>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Must Be Reported</a:t>
            </a:r>
            <a:endParaRPr lang="en-US" dirty="0"/>
          </a:p>
        </p:txBody>
      </p:sp>
      <p:sp>
        <p:nvSpPr>
          <p:cNvPr id="3" name="Content Placeholder 2"/>
          <p:cNvSpPr>
            <a:spLocks noGrp="1"/>
          </p:cNvSpPr>
          <p:nvPr>
            <p:ph idx="1"/>
          </p:nvPr>
        </p:nvSpPr>
        <p:spPr/>
        <p:txBody>
          <a:bodyPr/>
          <a:lstStyle/>
          <a:p>
            <a:pPr marL="0" indent="0">
              <a:buNone/>
            </a:pPr>
            <a:r>
              <a:rPr lang="en-US" dirty="0" smtClean="0"/>
              <a:t>Mandatory reporting and rape:</a:t>
            </a:r>
          </a:p>
          <a:p>
            <a:r>
              <a:rPr lang="en-US" dirty="0" smtClean="0"/>
              <a:t>“Rape” in general refers to non-consensual sexual activity, though state law may use other terms</a:t>
            </a:r>
          </a:p>
          <a:p>
            <a:r>
              <a:rPr lang="en-US" b="1" dirty="0" smtClean="0"/>
              <a:t>[INSERT STATE-SPECIFIC INFORMATION HERE </a:t>
            </a:r>
            <a:r>
              <a:rPr lang="en-US" dirty="0" smtClean="0"/>
              <a:t>(clarify when non-consensual activity is included in state definitions of child abuse and neglect)</a:t>
            </a:r>
            <a:r>
              <a:rPr lang="en-US" b="1" dirty="0" smtClean="0"/>
              <a:t>]</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What Must Be Reported</a:t>
            </a:r>
            <a:endParaRPr lang="en-US" dirty="0"/>
          </a:p>
        </p:txBody>
      </p:sp>
      <p:sp>
        <p:nvSpPr>
          <p:cNvPr id="3" name="Content Placeholder 2"/>
          <p:cNvSpPr>
            <a:spLocks noGrp="1"/>
          </p:cNvSpPr>
          <p:nvPr>
            <p:ph idx="1"/>
          </p:nvPr>
        </p:nvSpPr>
        <p:spPr/>
        <p:txBody>
          <a:bodyPr/>
          <a:lstStyle/>
          <a:p>
            <a:pPr marL="0" indent="0">
              <a:buNone/>
            </a:pPr>
            <a:r>
              <a:rPr lang="en-US" dirty="0" smtClean="0"/>
              <a:t>Mandatory reporting and statutory rape:</a:t>
            </a:r>
          </a:p>
          <a:p>
            <a:r>
              <a:rPr lang="en-US" dirty="0" smtClean="0"/>
              <a:t>“Statutory rape” refers to illegal sexual activity based on the age of one or both individuals.</a:t>
            </a:r>
          </a:p>
          <a:p>
            <a:r>
              <a:rPr lang="en-US" dirty="0" smtClean="0"/>
              <a:t>Child abuse reporting law does not require reporting all illegal sexual activity. It requires reporting abuse as defined in our state.</a:t>
            </a:r>
          </a:p>
          <a:p>
            <a:r>
              <a:rPr lang="en-US" b="1" dirty="0" smtClean="0"/>
              <a:t>[INSERT STATE-SPECIFIC INFORMATION HERE </a:t>
            </a:r>
            <a:r>
              <a:rPr lang="en-US" dirty="0" smtClean="0"/>
              <a:t>(clarify if and how statutory rape is included in state definitions of child abuse and neglect)</a:t>
            </a:r>
            <a:r>
              <a:rPr lang="en-US" b="1" dirty="0" smtClean="0"/>
              <a:t>]</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mtClean="0"/>
              <a:t>What Must Be Reported</a:t>
            </a:r>
            <a:endParaRPr lang="en-US" dirty="0"/>
          </a:p>
        </p:txBody>
      </p:sp>
      <p:sp>
        <p:nvSpPr>
          <p:cNvPr id="3" name="Content Placeholder 2"/>
          <p:cNvSpPr>
            <a:spLocks noGrp="1"/>
          </p:cNvSpPr>
          <p:nvPr>
            <p:ph idx="1"/>
          </p:nvPr>
        </p:nvSpPr>
        <p:spPr/>
        <p:txBody>
          <a:bodyPr>
            <a:normAutofit/>
          </a:bodyPr>
          <a:lstStyle/>
          <a:p>
            <a:pPr marL="57150" indent="0">
              <a:buFont typeface="Arial" panose="020B0604020202020204" pitchFamily="34" charset="0"/>
              <a:buNone/>
              <a:defRPr/>
            </a:pPr>
            <a:r>
              <a:rPr lang="en-US" smtClean="0"/>
              <a:t>Mandatory reporting and prostitution, commercial sexual exploitation of children, and sex trafficking:</a:t>
            </a:r>
          </a:p>
          <a:p>
            <a:pPr marL="57150" indent="0">
              <a:buFont typeface="Arial" panose="020B0604020202020204" pitchFamily="34" charset="0"/>
              <a:buNone/>
              <a:defRPr/>
            </a:pPr>
            <a:endParaRPr lang="en-US" smtClean="0"/>
          </a:p>
          <a:p>
            <a:pPr marL="57150" indent="0">
              <a:buFont typeface="Arial" panose="020B0604020202020204" pitchFamily="34" charset="0"/>
              <a:buNone/>
              <a:defRPr/>
            </a:pPr>
            <a:r>
              <a:rPr lang="en-US" b="1" smtClean="0"/>
              <a:t>[INSERT STATE-SPECIFIC INFORMATION HERE </a:t>
            </a:r>
            <a:r>
              <a:rPr lang="en-US" smtClean="0"/>
              <a:t>(clarify if and how prostitution, commercial exploitation, and/or sex trafficking are included in state definitions of child abuse and neglect)</a:t>
            </a:r>
            <a:r>
              <a:rPr lang="en-US" b="1" smtClean="0"/>
              <a:t>]</a:t>
            </a:r>
            <a:endParaRPr lang="en-US" smtClean="0">
              <a:hlinkClick r:id="rId3"/>
            </a:endParaRPr>
          </a:p>
          <a:p>
            <a:pPr marL="457200" lvl="1" indent="0">
              <a:buFont typeface="Arial" panose="020B0604020202020204" pitchFamily="34" charset="0"/>
              <a:buNone/>
              <a:defRPr/>
            </a:pPr>
            <a:endParaRPr lang="en-US" smtClean="0">
              <a:hlinkClick r:id="rId3"/>
            </a:endParaRPr>
          </a:p>
          <a:p>
            <a:pPr marL="0" indent="0">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t>What Must Be </a:t>
            </a:r>
            <a:r>
              <a:rPr lang="en-US" dirty="0" smtClean="0"/>
              <a:t>Reported</a:t>
            </a:r>
            <a:endParaRPr lang="en-US" dirty="0"/>
          </a:p>
        </p:txBody>
      </p:sp>
      <p:sp>
        <p:nvSpPr>
          <p:cNvPr id="88067" name="Content Placeholder 2"/>
          <p:cNvSpPr>
            <a:spLocks noGrp="1"/>
          </p:cNvSpPr>
          <p:nvPr>
            <p:ph idx="1"/>
          </p:nvPr>
        </p:nvSpPr>
        <p:spPr/>
        <p:txBody>
          <a:bodyPr/>
          <a:lstStyle/>
          <a:p>
            <a:pPr marL="0" indent="0">
              <a:buFont typeface="Arial" panose="020B0604020202020204" pitchFamily="34" charset="0"/>
              <a:buNone/>
            </a:pPr>
            <a:r>
              <a:rPr lang="en-US" altLang="en-US" smtClean="0"/>
              <a:t>In most states, an abuse report is not indicated </a:t>
            </a:r>
            <a:r>
              <a:rPr lang="en-US" altLang="en-US" u="sng" smtClean="0"/>
              <a:t>solely</a:t>
            </a:r>
            <a:r>
              <a:rPr lang="en-US" altLang="en-US" smtClean="0"/>
              <a:t> based on a suspicion of or diagnosis of a pregnancy or STD.</a:t>
            </a:r>
          </a:p>
          <a:p>
            <a:pPr marL="0" indent="0">
              <a:buFont typeface="Arial" panose="020B0604020202020204" pitchFamily="34" charset="0"/>
              <a:buNone/>
            </a:pPr>
            <a:endParaRPr lang="en-US" altLang="en-US" smtClean="0"/>
          </a:p>
          <a:p>
            <a:pPr marL="0" indent="0">
              <a:buFont typeface="Arial" panose="020B0604020202020204" pitchFamily="34" charset="0"/>
              <a:buNone/>
            </a:pPr>
            <a:r>
              <a:rPr lang="en-US" altLang="en-US" b="1" smtClean="0"/>
              <a:t>[INSERT STATE-SPECIFIC INFORMATION </a:t>
            </a:r>
            <a:r>
              <a:rPr lang="en-US" altLang="en-US" smtClean="0"/>
              <a:t>(clarify if your state requires abuse reporting based on the age of the pregnant client or client with an STD)</a:t>
            </a:r>
            <a:r>
              <a:rPr lang="en-US" altLang="en-US" b="1" smtClean="0"/>
              <a:t>]</a:t>
            </a:r>
          </a:p>
          <a:p>
            <a:pPr marL="0" indent="0">
              <a:buFont typeface="Arial" panose="020B0604020202020204" pitchFamily="34" charset="0"/>
              <a:buNone/>
            </a:pPr>
            <a:endParaRPr lang="en-US" altLang="en-US" sz="36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315200" cy="1143000"/>
          </a:xfrm>
        </p:spPr>
        <p:txBody>
          <a:bodyPr/>
          <a:lstStyle/>
          <a:p>
            <a:pPr>
              <a:defRPr/>
            </a:pPr>
            <a:r>
              <a:rPr lang="en-US" dirty="0">
                <a:latin typeface="Calibri Light" panose="020F0302020204030204"/>
              </a:rPr>
              <a:t>Mandatory Child Abuse Reporting</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b="1" dirty="0" smtClean="0"/>
              <a:t>This training will address:</a:t>
            </a:r>
          </a:p>
          <a:p>
            <a:pPr>
              <a:defRPr/>
            </a:pPr>
            <a:r>
              <a:rPr lang="en-US" dirty="0" smtClean="0"/>
              <a:t>State mandated </a:t>
            </a:r>
            <a:r>
              <a:rPr lang="en-US" dirty="0"/>
              <a:t>child abuse reporting </a:t>
            </a:r>
            <a:r>
              <a:rPr lang="en-US" dirty="0" smtClean="0"/>
              <a:t>laws</a:t>
            </a:r>
          </a:p>
          <a:p>
            <a:pPr>
              <a:defRPr/>
            </a:pPr>
            <a:r>
              <a:rPr lang="en-US" dirty="0" smtClean="0"/>
              <a:t>Information </a:t>
            </a:r>
            <a:r>
              <a:rPr lang="en-US" dirty="0"/>
              <a:t>on whether </a:t>
            </a:r>
            <a:r>
              <a:rPr lang="en-US" dirty="0" smtClean="0"/>
              <a:t>child </a:t>
            </a:r>
            <a:r>
              <a:rPr lang="en-US" dirty="0"/>
              <a:t>molestation, sexual abuse, rape, incest, intimate partner violence, and human trafficking </a:t>
            </a:r>
            <a:r>
              <a:rPr lang="en-US" dirty="0" smtClean="0"/>
              <a:t>are reportable as child abuse in our state</a:t>
            </a:r>
            <a:endParaRPr lang="en-US" dirty="0"/>
          </a:p>
          <a:p>
            <a:pPr marL="0" indent="0">
              <a:buNone/>
              <a:defRPr/>
            </a:pPr>
            <a:endParaRPr lang="en-US" sz="1800" dirty="0" smtClean="0"/>
          </a:p>
          <a:p>
            <a:pPr marL="0" indent="0">
              <a:buFont typeface="Arial" panose="020B0604020202020204" pitchFamily="34" charset="0"/>
              <a:buNone/>
              <a:defRPr/>
            </a:pPr>
            <a:r>
              <a:rPr lang="en-US" b="1" dirty="0" smtClean="0"/>
              <a:t>This training will </a:t>
            </a:r>
            <a:r>
              <a:rPr lang="en-US" b="1" u="sng" dirty="0" smtClean="0"/>
              <a:t>NOT</a:t>
            </a:r>
            <a:r>
              <a:rPr lang="en-US" b="1" dirty="0" smtClean="0"/>
              <a:t> address:</a:t>
            </a:r>
          </a:p>
          <a:p>
            <a:pPr>
              <a:defRPr/>
            </a:pPr>
            <a:r>
              <a:rPr lang="en-US" dirty="0" smtClean="0"/>
              <a:t>Other state reporting laws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p:cNvSpPr>
            <a:spLocks noGrp="1"/>
          </p:cNvSpPr>
          <p:nvPr>
            <p:ph type="title"/>
          </p:nvPr>
        </p:nvSpPr>
        <p:spPr>
          <a:xfrm>
            <a:off x="1008856" y="3048000"/>
            <a:ext cx="7126288" cy="762000"/>
          </a:xfrm>
        </p:spPr>
        <p:txBody>
          <a:bodyPr/>
          <a:lstStyle/>
          <a:p>
            <a:r>
              <a:rPr altLang="en-US" dirty="0" smtClean="0"/>
              <a:t>When to Report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When</a:t>
            </a:r>
            <a:r>
              <a:rPr lang="en-US" dirty="0">
                <a:effectLst>
                  <a:outerShdw blurRad="38100" dist="38100" dir="2700000" algn="tl">
                    <a:srgbClr val="000000">
                      <a:alpha val="43137"/>
                    </a:srgbClr>
                  </a:outerShdw>
                </a:effectLst>
              </a:rPr>
              <a:t> </a:t>
            </a:r>
            <a:r>
              <a:rPr lang="en-US" dirty="0" smtClean="0"/>
              <a:t>to Report (cont.) </a:t>
            </a:r>
            <a:endParaRPr lang="en-US" dirty="0"/>
          </a:p>
        </p:txBody>
      </p:sp>
      <p:sp>
        <p:nvSpPr>
          <p:cNvPr id="3" name="Content Placeholder 2"/>
          <p:cNvSpPr>
            <a:spLocks noGrp="1"/>
          </p:cNvSpPr>
          <p:nvPr>
            <p:ph idx="1"/>
          </p:nvPr>
        </p:nvSpPr>
        <p:spPr/>
        <p:txBody>
          <a:bodyPr>
            <a:normAutofit/>
          </a:bodyPr>
          <a:lstStyle/>
          <a:p>
            <a:pPr marL="0" indent="0">
              <a:buFont typeface="Arial" panose="020B0604020202020204" pitchFamily="34" charset="0"/>
              <a:buNone/>
              <a:defRPr/>
            </a:pPr>
            <a:r>
              <a:rPr lang="en-US" sz="3000" b="1" dirty="0" smtClean="0"/>
              <a:t>[</a:t>
            </a:r>
            <a:r>
              <a:rPr lang="en-US" sz="3000" b="1" dirty="0"/>
              <a:t>INSERT </a:t>
            </a:r>
            <a:r>
              <a:rPr lang="en-US" sz="3000" b="1" dirty="0" smtClean="0"/>
              <a:t>STATE-SPECIFIC </a:t>
            </a:r>
            <a:r>
              <a:rPr lang="en-US" sz="3000" b="1" dirty="0"/>
              <a:t>INFORMATION HERE </a:t>
            </a:r>
            <a:r>
              <a:rPr lang="en-US" sz="3000" dirty="0"/>
              <a:t>(clarify when </a:t>
            </a:r>
            <a:r>
              <a:rPr lang="en-US" sz="3000" dirty="0" smtClean="0"/>
              <a:t>the </a:t>
            </a:r>
            <a:r>
              <a:rPr lang="en-US" sz="3000" dirty="0"/>
              <a:t>duty to report is </a:t>
            </a:r>
            <a:r>
              <a:rPr lang="en-US" sz="3000" dirty="0" smtClean="0"/>
              <a:t>indicated)</a:t>
            </a:r>
            <a:r>
              <a:rPr lang="en-US" sz="3000" b="1" dirty="0" smtClean="0"/>
              <a:t>]</a:t>
            </a:r>
            <a:endParaRPr lang="en-US" sz="3000" b="1" dirty="0"/>
          </a:p>
          <a:p>
            <a:pPr marL="0" indent="0" algn="ctr">
              <a:buFont typeface="Arial" panose="020B0604020202020204" pitchFamily="34" charset="0"/>
              <a:buNone/>
              <a:defRPr/>
            </a:pPr>
            <a:endParaRPr lang="en-US" sz="3600" dirty="0"/>
          </a:p>
          <a:p>
            <a:pPr marL="0" indent="0">
              <a:buFont typeface="Arial" panose="020B0604020202020204" pitchFamily="34" charset="0"/>
              <a:buNone/>
              <a:defRPr/>
            </a:pPr>
            <a:r>
              <a:rPr lang="en-US" dirty="0"/>
              <a:t/>
            </a:r>
            <a:br>
              <a:rPr lang="en-US" dirty="0"/>
            </a:br>
            <a:endParaRPr lang="en-US" dirty="0"/>
          </a:p>
          <a:p>
            <a:pPr>
              <a:defRPr/>
            </a:pPr>
            <a:endParaRPr lang="en-US" dirty="0"/>
          </a:p>
          <a:p>
            <a:pPr marL="0" indent="0">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When to </a:t>
            </a:r>
            <a:r>
              <a:rPr lang="en-US" dirty="0" smtClean="0"/>
              <a:t>Report (cont.) </a:t>
            </a:r>
            <a:endParaRPr lang="en-US" dirty="0"/>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dirty="0" smtClean="0"/>
              <a:t>You </a:t>
            </a:r>
            <a:r>
              <a:rPr lang="en-US" dirty="0"/>
              <a:t>must make a report within: </a:t>
            </a:r>
            <a:r>
              <a:rPr lang="en-US" b="1" dirty="0"/>
              <a:t>[INSERT </a:t>
            </a:r>
            <a:r>
              <a:rPr lang="en-US" b="1" dirty="0" smtClean="0"/>
              <a:t>STATE- </a:t>
            </a:r>
            <a:r>
              <a:rPr lang="en-US" b="1" dirty="0"/>
              <a:t>SPECIFIC INFORMATION HERE]</a:t>
            </a:r>
          </a:p>
          <a:p>
            <a:pPr>
              <a:defRPr/>
            </a:pPr>
            <a:endParaRPr lang="en-US" dirty="0"/>
          </a:p>
          <a:p>
            <a:pPr>
              <a:defRPr/>
            </a:pPr>
            <a:endParaRPr lang="en-US" dirty="0"/>
          </a:p>
          <a:p>
            <a:pP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title"/>
          </p:nvPr>
        </p:nvSpPr>
        <p:spPr>
          <a:xfrm>
            <a:off x="1008856" y="3086100"/>
            <a:ext cx="7126288" cy="685800"/>
          </a:xfrm>
        </p:spPr>
        <p:txBody>
          <a:bodyPr/>
          <a:lstStyle/>
          <a:p>
            <a:r>
              <a:rPr altLang="en-US" dirty="0" smtClean="0"/>
              <a:t>How to Report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How </a:t>
            </a:r>
            <a:r>
              <a:rPr lang="en-US" dirty="0" smtClean="0"/>
              <a:t>to Report (cont.)</a:t>
            </a:r>
            <a:endParaRPr lang="en-US" dirty="0"/>
          </a:p>
        </p:txBody>
      </p:sp>
      <p:sp>
        <p:nvSpPr>
          <p:cNvPr id="3" name="Content Placeholder 2"/>
          <p:cNvSpPr>
            <a:spLocks noGrp="1"/>
          </p:cNvSpPr>
          <p:nvPr>
            <p:ph idx="1"/>
          </p:nvPr>
        </p:nvSpPr>
        <p:spPr>
          <a:extLst/>
        </p:spPr>
        <p:txBody>
          <a:bodyPr>
            <a:normAutofit/>
          </a:bodyPr>
          <a:lstStyle/>
          <a:p>
            <a:pPr marL="0" indent="0">
              <a:buFont typeface="Arial" panose="020B0604020202020204" pitchFamily="34" charset="0"/>
              <a:buNone/>
              <a:defRPr/>
            </a:pPr>
            <a:r>
              <a:rPr lang="en-US" sz="3600" dirty="0"/>
              <a:t>In our </a:t>
            </a:r>
            <a:r>
              <a:rPr lang="en-US" sz="3600" dirty="0" smtClean="0"/>
              <a:t>state, </a:t>
            </a:r>
            <a:r>
              <a:rPr lang="en-US" sz="3600" dirty="0"/>
              <a:t>reports are made:</a:t>
            </a:r>
          </a:p>
          <a:p>
            <a:pPr marL="0" indent="0">
              <a:buFont typeface="Arial" panose="020B0604020202020204" pitchFamily="34" charset="0"/>
              <a:buNone/>
              <a:defRPr/>
            </a:pPr>
            <a:r>
              <a:rPr lang="en-US" b="1" dirty="0"/>
              <a:t>[INSERT </a:t>
            </a:r>
            <a:r>
              <a:rPr lang="en-US" b="1" dirty="0" smtClean="0"/>
              <a:t>STATE-SPECIFIC </a:t>
            </a:r>
            <a:r>
              <a:rPr lang="en-US" b="1" dirty="0"/>
              <a:t>INFORMATION HERE </a:t>
            </a:r>
            <a:r>
              <a:rPr lang="en-US" dirty="0"/>
              <a:t>(clarify if reports are made orally, orally followed by </a:t>
            </a:r>
            <a:r>
              <a:rPr lang="en-US" dirty="0" smtClean="0"/>
              <a:t>a written </a:t>
            </a:r>
            <a:r>
              <a:rPr lang="en-US" dirty="0"/>
              <a:t>report, </a:t>
            </a:r>
            <a:r>
              <a:rPr lang="en-US" dirty="0" smtClean="0"/>
              <a:t>via electronic </a:t>
            </a:r>
            <a:r>
              <a:rPr lang="en-US" dirty="0"/>
              <a:t>submission, etc.)</a:t>
            </a:r>
            <a:r>
              <a:rPr lang="en-US" b="1" dirty="0"/>
              <a:t>]</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sz="3600" dirty="0"/>
              <a:t>Reports are made to</a:t>
            </a:r>
            <a:r>
              <a:rPr lang="en-US" sz="3600" dirty="0" smtClean="0"/>
              <a:t>: </a:t>
            </a:r>
          </a:p>
          <a:p>
            <a:pPr marL="0" indent="0">
              <a:buFont typeface="Arial" panose="020B0604020202020204" pitchFamily="34" charset="0"/>
              <a:buNone/>
              <a:defRPr/>
            </a:pPr>
            <a:r>
              <a:rPr lang="en-US" b="1" dirty="0" smtClean="0"/>
              <a:t>[</a:t>
            </a:r>
            <a:r>
              <a:rPr lang="en-US" b="1" dirty="0"/>
              <a:t>INSERT </a:t>
            </a:r>
            <a:r>
              <a:rPr lang="en-US" b="1" dirty="0" smtClean="0"/>
              <a:t>STATE-SPECIFIC </a:t>
            </a:r>
            <a:r>
              <a:rPr lang="en-US" b="1" dirty="0"/>
              <a:t>INFORMATION </a:t>
            </a:r>
            <a:r>
              <a:rPr lang="en-US" b="1" dirty="0" smtClean="0"/>
              <a:t>HERE]</a:t>
            </a:r>
          </a:p>
          <a:p>
            <a:pPr marL="0" indent="0">
              <a:buFont typeface="Arial" panose="020B0604020202020204" pitchFamily="34" charset="0"/>
              <a:buNone/>
              <a:defRPr/>
            </a:pPr>
            <a:endParaRPr lang="en-US" b="1" strike="sngStrike" dirty="0">
              <a:solidFill>
                <a:schemeClr val="accent1">
                  <a:lumMod val="75000"/>
                </a:schemeClr>
              </a:solidFill>
            </a:endParaRPr>
          </a:p>
          <a:p>
            <a:pPr marL="457200" lvl="1" indent="0">
              <a:buFont typeface="Arial" panose="020B0604020202020204" pitchFamily="34" charset="0"/>
              <a:buNone/>
              <a:defRPr/>
            </a:pPr>
            <a:endParaRPr lang="en-US"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How to </a:t>
            </a:r>
            <a:r>
              <a:rPr lang="en-US" dirty="0" smtClean="0"/>
              <a:t>Report (cont.) </a:t>
            </a:r>
            <a:endParaRPr lang="en-US" dirty="0"/>
          </a:p>
        </p:txBody>
      </p:sp>
      <p:sp>
        <p:nvSpPr>
          <p:cNvPr id="3" name="Content Placeholder 2"/>
          <p:cNvSpPr>
            <a:spLocks noGrp="1"/>
          </p:cNvSpPr>
          <p:nvPr>
            <p:ph idx="1"/>
          </p:nvPr>
        </p:nvSpPr>
        <p:spPr/>
        <p:txBody>
          <a:bodyPr>
            <a:normAutofit/>
          </a:bodyPr>
          <a:lstStyle/>
          <a:p>
            <a:pPr marL="0" indent="0">
              <a:buFont typeface="Arial" panose="020B0604020202020204" pitchFamily="34" charset="0"/>
              <a:buNone/>
              <a:defRPr/>
            </a:pPr>
            <a:r>
              <a:rPr lang="en-US" sz="3600" dirty="0"/>
              <a:t>The following </a:t>
            </a:r>
            <a:r>
              <a:rPr lang="en-US" sz="3600" dirty="0" smtClean="0"/>
              <a:t>must </a:t>
            </a:r>
            <a:r>
              <a:rPr lang="en-US" sz="3600" dirty="0"/>
              <a:t>be </a:t>
            </a:r>
            <a:r>
              <a:rPr lang="en-US" sz="3600" dirty="0" smtClean="0"/>
              <a:t>included </a:t>
            </a:r>
            <a:r>
              <a:rPr lang="en-US" sz="3600" dirty="0"/>
              <a:t>in a report:</a:t>
            </a:r>
          </a:p>
          <a:p>
            <a:pPr marL="0" indent="0">
              <a:buFont typeface="Arial" panose="020B0604020202020204" pitchFamily="34" charset="0"/>
              <a:buNone/>
              <a:defRPr/>
            </a:pPr>
            <a:r>
              <a:rPr lang="en-US" b="1" dirty="0"/>
              <a:t>[INSERT </a:t>
            </a:r>
            <a:r>
              <a:rPr lang="en-US" b="1" dirty="0" smtClean="0"/>
              <a:t>STATE-SPECIFIC </a:t>
            </a:r>
            <a:r>
              <a:rPr lang="en-US" b="1" dirty="0"/>
              <a:t>INFORMATION HERE]</a:t>
            </a:r>
            <a:endParaRPr lang="en-US" dirty="0"/>
          </a:p>
          <a:p>
            <a:pPr>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How to </a:t>
            </a:r>
            <a:r>
              <a:rPr lang="en-US" dirty="0" smtClean="0"/>
              <a:t>Report (cont.) </a:t>
            </a:r>
            <a:endParaRPr lang="en-US" dirty="0"/>
          </a:p>
        </p:txBody>
      </p:sp>
      <p:sp>
        <p:nvSpPr>
          <p:cNvPr id="3" name="Content Placeholder 2"/>
          <p:cNvSpPr>
            <a:spLocks noGrp="1"/>
          </p:cNvSpPr>
          <p:nvPr>
            <p:ph idx="1"/>
          </p:nvPr>
        </p:nvSpPr>
        <p:spPr/>
        <p:txBody>
          <a:bodyPr>
            <a:normAutofit lnSpcReduction="10000"/>
          </a:bodyPr>
          <a:lstStyle/>
          <a:p>
            <a:pPr marL="0" indent="0">
              <a:buFont typeface="Arial" panose="020B0604020202020204" pitchFamily="34" charset="0"/>
              <a:buNone/>
              <a:defRPr/>
            </a:pPr>
            <a:r>
              <a:rPr lang="en-US" sz="3600" dirty="0"/>
              <a:t>At a minimum, the following should be </a:t>
            </a:r>
            <a:r>
              <a:rPr lang="en-US" sz="3600" dirty="0" smtClean="0"/>
              <a:t>documented for agency files:</a:t>
            </a:r>
            <a:endParaRPr lang="en-US" sz="3600" dirty="0"/>
          </a:p>
          <a:p>
            <a:pPr lvl="1">
              <a:defRPr/>
            </a:pPr>
            <a:r>
              <a:rPr lang="en-US" dirty="0" smtClean="0"/>
              <a:t>Report has been completed and filed</a:t>
            </a:r>
          </a:p>
          <a:p>
            <a:pPr lvl="1">
              <a:defRPr/>
            </a:pPr>
            <a:r>
              <a:rPr lang="en-US" dirty="0" smtClean="0"/>
              <a:t>Date </a:t>
            </a:r>
            <a:r>
              <a:rPr lang="en-US" dirty="0"/>
              <a:t>of visit and name of the </a:t>
            </a:r>
            <a:r>
              <a:rPr lang="en-US" dirty="0" smtClean="0"/>
              <a:t>informant</a:t>
            </a:r>
          </a:p>
          <a:p>
            <a:pPr lvl="1">
              <a:defRPr/>
            </a:pPr>
            <a:r>
              <a:rPr lang="en-US" dirty="0" smtClean="0"/>
              <a:t>Date(s</a:t>
            </a:r>
            <a:r>
              <a:rPr lang="en-US" dirty="0"/>
              <a:t>) of alleged abuse</a:t>
            </a:r>
          </a:p>
          <a:p>
            <a:pPr lvl="1">
              <a:defRPr/>
            </a:pPr>
            <a:r>
              <a:rPr lang="en-US" dirty="0"/>
              <a:t>Any injuries </a:t>
            </a:r>
          </a:p>
          <a:p>
            <a:pPr lvl="1">
              <a:defRPr/>
            </a:pPr>
            <a:r>
              <a:rPr lang="en-US" dirty="0"/>
              <a:t>Date and time the report was submitted </a:t>
            </a:r>
          </a:p>
          <a:p>
            <a:pPr lvl="1">
              <a:defRPr/>
            </a:pPr>
            <a:r>
              <a:rPr lang="en-US" dirty="0"/>
              <a:t>Name of the individual who took the report (if applicable) </a:t>
            </a: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p:cNvSpPr>
            <a:spLocks noGrp="1"/>
          </p:cNvSpPr>
          <p:nvPr>
            <p:ph type="title"/>
          </p:nvPr>
        </p:nvSpPr>
        <p:spPr>
          <a:xfrm>
            <a:off x="1008856" y="3086100"/>
            <a:ext cx="7126288" cy="685800"/>
          </a:xfrm>
        </p:spPr>
        <p:txBody>
          <a:bodyPr/>
          <a:lstStyle/>
          <a:p>
            <a:r>
              <a:rPr altLang="en-US" dirty="0" smtClean="0"/>
              <a:t>Trauma-Informed Reporting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Trauma-Informed Reporting (cont.)</a:t>
            </a:r>
            <a:endParaRPr lang="en-US" dirty="0"/>
          </a:p>
        </p:txBody>
      </p:sp>
      <p:sp>
        <p:nvSpPr>
          <p:cNvPr id="3" name="Content Placeholder 2"/>
          <p:cNvSpPr>
            <a:spLocks noGrp="1"/>
          </p:cNvSpPr>
          <p:nvPr>
            <p:ph idx="1"/>
          </p:nvPr>
        </p:nvSpPr>
        <p:spPr/>
        <p:txBody>
          <a:bodyPr/>
          <a:lstStyle/>
          <a:p>
            <a:pPr marL="0" indent="0">
              <a:buNone/>
            </a:pPr>
            <a:r>
              <a:rPr lang="en-US" sz="2800" dirty="0" smtClean="0"/>
              <a:t>“A program, organization, or system that is trauma-informed:</a:t>
            </a:r>
          </a:p>
          <a:p>
            <a:r>
              <a:rPr lang="en-US" sz="2800" dirty="0" smtClean="0"/>
              <a:t>Realizes the widespread impact of trauma and understands potential paths for recovery;</a:t>
            </a:r>
          </a:p>
          <a:p>
            <a:r>
              <a:rPr lang="en-US" sz="2800" dirty="0" smtClean="0"/>
              <a:t>Recognizes the signs and symptoms of trauma in clients, families, staff, and others involved with the system;</a:t>
            </a:r>
          </a:p>
          <a:p>
            <a:r>
              <a:rPr lang="en-US" sz="2800" dirty="0" smtClean="0"/>
              <a:t>Responds by fully integrating knowledge about trauma into policies, procedures, and practices; and</a:t>
            </a:r>
          </a:p>
          <a:p>
            <a:r>
              <a:rPr lang="en-US" sz="2800" dirty="0" smtClean="0"/>
              <a:t>Seeks to actively resist re-traumatization."</a:t>
            </a:r>
          </a:p>
          <a:p>
            <a:endParaRPr lang="en-US" sz="2800" dirty="0" smtClean="0"/>
          </a:p>
          <a:p>
            <a:endParaRPr lang="en-US" sz="2800" dirty="0">
              <a:hlinkClick r:id="rId3"/>
            </a:endParaRPr>
          </a:p>
        </p:txBody>
      </p:sp>
      <p:sp>
        <p:nvSpPr>
          <p:cNvPr id="4" name="TextBox 3"/>
          <p:cNvSpPr txBox="1"/>
          <p:nvPr/>
        </p:nvSpPr>
        <p:spPr>
          <a:xfrm>
            <a:off x="304800" y="6370638"/>
            <a:ext cx="7315200" cy="307975"/>
          </a:xfrm>
          <a:prstGeom prst="rect">
            <a:avLst/>
          </a:prstGeom>
          <a:noFill/>
        </p:spPr>
        <p:txBody>
          <a:bodyPr>
            <a:spAutoFit/>
          </a:bodyPr>
          <a:lstStyle/>
          <a:p>
            <a:pPr>
              <a:defRPr/>
            </a:pPr>
            <a:r>
              <a:rPr lang="en-US" sz="1400" dirty="0">
                <a:solidFill>
                  <a:schemeClr val="tx2"/>
                </a:solidFill>
              </a:rPr>
              <a:t>Source: </a:t>
            </a:r>
            <a:r>
              <a:rPr lang="en-US" sz="1400" dirty="0">
                <a:solidFill>
                  <a:schemeClr val="accent2">
                    <a:lumMod val="50000"/>
                  </a:schemeClr>
                </a:solidFill>
                <a:hlinkClick r:id="rId4"/>
              </a:rPr>
              <a:t>https://www.integration.samhsa.gov/clinical-practice/trauma</a:t>
            </a:r>
            <a:endParaRPr lang="en-US" sz="1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defRPr/>
            </a:pPr>
            <a:r>
              <a:rPr lang="en-US" dirty="0" smtClean="0"/>
              <a:t>Trauma-Informed Reporting </a:t>
            </a:r>
            <a:br>
              <a:rPr lang="en-US" dirty="0" smtClean="0"/>
            </a:br>
            <a:r>
              <a:rPr lang="en-US" dirty="0" smtClean="0"/>
              <a:t>Best Practice 1</a:t>
            </a:r>
            <a:endParaRPr lang="en-US" dirty="0"/>
          </a:p>
        </p:txBody>
      </p:sp>
      <p:sp>
        <p:nvSpPr>
          <p:cNvPr id="106498" name="Content Placeholder 2"/>
          <p:cNvSpPr>
            <a:spLocks noGrp="1"/>
          </p:cNvSpPr>
          <p:nvPr>
            <p:ph idx="1"/>
          </p:nvPr>
        </p:nvSpPr>
        <p:spPr/>
        <p:txBody>
          <a:bodyPr/>
          <a:lstStyle/>
          <a:p>
            <a:pPr marL="0" indent="0">
              <a:buFont typeface="Arial" panose="020B0604020202020204" pitchFamily="34" charset="0"/>
              <a:buNone/>
              <a:defRPr/>
            </a:pPr>
            <a:r>
              <a:rPr lang="en-US" altLang="en-US" b="1" dirty="0" smtClean="0"/>
              <a:t>1. </a:t>
            </a:r>
            <a:r>
              <a:rPr lang="en-US" altLang="en-US" dirty="0" smtClean="0"/>
              <a:t>Always address the reason the youth was seeking care first.</a:t>
            </a:r>
          </a:p>
          <a:p>
            <a:pPr>
              <a:defRPr/>
            </a:pPr>
            <a:endParaRPr lang="en-US" altLang="en-US" dirty="0" smtClean="0"/>
          </a:p>
        </p:txBody>
      </p:sp>
      <p:sp>
        <p:nvSpPr>
          <p:cNvPr id="107524" name="Content Placeholder 2"/>
          <p:cNvSpPr txBox="1">
            <a:spLocks/>
          </p:cNvSpPr>
          <p:nvPr/>
        </p:nvSpPr>
        <p:spPr bwMode="auto">
          <a:xfrm>
            <a:off x="488950" y="3740150"/>
            <a:ext cx="78867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685800" indent="-22860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lnSpc>
                <a:spcPct val="90000"/>
              </a:lnSpc>
              <a:spcBef>
                <a:spcPts val="1000"/>
              </a:spcBef>
              <a:buFont typeface="Arial" panose="020B0604020202020204" pitchFamily="34" charset="0"/>
              <a:buNone/>
            </a:pPr>
            <a:r>
              <a:rPr lang="en-US" altLang="en-US" sz="2400"/>
              <a:t>Example:</a:t>
            </a:r>
          </a:p>
          <a:p>
            <a:pPr eaLnBrk="1" hangingPunct="1">
              <a:lnSpc>
                <a:spcPct val="90000"/>
              </a:lnSpc>
              <a:spcBef>
                <a:spcPts val="1000"/>
              </a:spcBef>
              <a:buFont typeface="Arial" panose="020B0604020202020204" pitchFamily="34" charset="0"/>
              <a:buNone/>
            </a:pPr>
            <a:r>
              <a:rPr lang="en-US" altLang="en-US" sz="2400" i="1"/>
              <a:t>“Let’s start with why you came in today…</a:t>
            </a:r>
            <a:r>
              <a:rPr lang="en-US" altLang="en-US" sz="2400"/>
              <a:t> </a:t>
            </a:r>
            <a:r>
              <a:rPr lang="en-US" altLang="en-US" sz="2400" i="1"/>
              <a:t>It sounds like there are a lot of things going on for you, and I am worried about your health and your safety.”</a:t>
            </a:r>
            <a:endParaRPr lang="en-US" altLang="en-US"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Mandatory Reporting: </a:t>
            </a:r>
            <a:br>
              <a:rPr lang="en-US" smtClean="0"/>
            </a:br>
            <a:r>
              <a:rPr lang="en-US" smtClean="0"/>
              <a:t>A Title X Legislative Mandate</a:t>
            </a:r>
            <a:endParaRPr lang="en-US" dirty="0"/>
          </a:p>
        </p:txBody>
      </p:sp>
      <p:sp>
        <p:nvSpPr>
          <p:cNvPr id="2" name="Content Placeholder 1"/>
          <p:cNvSpPr>
            <a:spLocks noGrp="1"/>
          </p:cNvSpPr>
          <p:nvPr>
            <p:ph idx="1"/>
          </p:nvPr>
        </p:nvSpPr>
        <p:spPr>
          <a:xfrm>
            <a:off x="457200" y="1600200"/>
            <a:ext cx="8229600" cy="4525963"/>
          </a:xfrm>
        </p:spPr>
        <p:txBody>
          <a:bodyPr/>
          <a:lstStyle/>
          <a:p>
            <a:pPr marL="0" indent="0">
              <a:buNone/>
            </a:pPr>
            <a:r>
              <a:rPr lang="en-US" dirty="0" smtClean="0"/>
              <a:t>“The Office of Population Affairs expects every Title X project will comply with applicable state laws in the proposed service area and will have project-wide monitoring and state-specific policies and procedures related to reporting of child abuse, child molestation, sexual abuse, rape, incest, intimate partner violence, and human trafficking."</a:t>
            </a:r>
            <a:endParaRPr lang="en-US" dirty="0"/>
          </a:p>
        </p:txBody>
      </p:sp>
      <p:sp>
        <p:nvSpPr>
          <p:cNvPr id="3" name="TextBox 2"/>
          <p:cNvSpPr txBox="1"/>
          <p:nvPr/>
        </p:nvSpPr>
        <p:spPr>
          <a:xfrm>
            <a:off x="457200" y="6192838"/>
            <a:ext cx="5924550" cy="522287"/>
          </a:xfrm>
          <a:prstGeom prst="rect">
            <a:avLst/>
          </a:prstGeom>
          <a:noFill/>
        </p:spPr>
        <p:txBody>
          <a:bodyPr>
            <a:spAutoFit/>
          </a:bodyPr>
          <a:lstStyle/>
          <a:p>
            <a:pPr eaLnBrk="1" hangingPunct="1">
              <a:defRPr/>
            </a:pPr>
            <a:r>
              <a:rPr lang="en-US" sz="1400" dirty="0">
                <a:solidFill>
                  <a:schemeClr val="accent2">
                    <a:lumMod val="50000"/>
                  </a:schemeClr>
                </a:solidFill>
                <a:latin typeface="Calibri Light" panose="020F0302020204030204" pitchFamily="34" charset="0"/>
                <a:hlinkClick r:id="rId3"/>
              </a:rPr>
              <a:t>https://www.hhs.gov/opa/title-x-family-planning/about-title-x-grants/program-priorities/index.html</a:t>
            </a:r>
            <a:endParaRPr lang="en-US" sz="1400" dirty="0">
              <a:solidFill>
                <a:schemeClr val="accent2">
                  <a:lumMod val="50000"/>
                </a:schemeClr>
              </a:solidFill>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defRPr/>
            </a:pPr>
            <a:r>
              <a:rPr lang="en-US" dirty="0" smtClean="0"/>
              <a:t>Trauma-Informed Reporting </a:t>
            </a:r>
            <a:br>
              <a:rPr lang="en-US" dirty="0" smtClean="0"/>
            </a:br>
            <a:r>
              <a:rPr lang="en-US" dirty="0" smtClean="0"/>
              <a:t>Best Practice 2</a:t>
            </a:r>
            <a:endParaRPr lang="en-US" dirty="0"/>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b="1" dirty="0" smtClean="0"/>
              <a:t>2. </a:t>
            </a:r>
            <a:r>
              <a:rPr lang="en-US" dirty="0" smtClean="0"/>
              <a:t>Respect what the youth wants to disclose and how (while considering your legal obligations). </a:t>
            </a:r>
          </a:p>
          <a:p>
            <a:pPr lvl="1">
              <a:defRPr/>
            </a:pPr>
            <a:r>
              <a:rPr lang="en-US" dirty="0" smtClean="0"/>
              <a:t>Provide options for follow-up, such as requesting that Child Protective Services (CPS) or law enforcement interview the client at the clinic, school, or another location of the youth’s choice.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defRPr/>
            </a:pPr>
            <a:r>
              <a:rPr lang="en-US" dirty="0" smtClean="0"/>
              <a:t>Trauma-Informed Reporting </a:t>
            </a:r>
            <a:br>
              <a:rPr lang="en-US" dirty="0" smtClean="0"/>
            </a:br>
            <a:r>
              <a:rPr lang="en-US" dirty="0" smtClean="0"/>
              <a:t>Best Practice 3</a:t>
            </a:r>
            <a:endParaRPr lang="en-US" dirty="0"/>
          </a:p>
        </p:txBody>
      </p:sp>
      <p:sp>
        <p:nvSpPr>
          <p:cNvPr id="111619" name="Content Placeholder 2"/>
          <p:cNvSpPr>
            <a:spLocks noGrp="1"/>
          </p:cNvSpPr>
          <p:nvPr>
            <p:ph idx="1"/>
          </p:nvPr>
        </p:nvSpPr>
        <p:spPr/>
        <p:txBody>
          <a:bodyPr/>
          <a:lstStyle/>
          <a:p>
            <a:pPr marL="0" indent="0">
              <a:buFont typeface="Arial" panose="020B0604020202020204" pitchFamily="34" charset="0"/>
              <a:buNone/>
            </a:pPr>
            <a:r>
              <a:rPr lang="en-US" altLang="en-US" b="1" dirty="0" smtClean="0"/>
              <a:t>3. </a:t>
            </a:r>
            <a:r>
              <a:rPr lang="en-US" altLang="en-US" dirty="0" smtClean="0"/>
              <a:t>Empower the youth by acknowledging the strength and courage it takes to disclose information about abuse.</a:t>
            </a:r>
          </a:p>
        </p:txBody>
      </p:sp>
      <p:sp>
        <p:nvSpPr>
          <p:cNvPr id="111620" name="Rectangle 5"/>
          <p:cNvSpPr>
            <a:spLocks noChangeArrowheads="1"/>
          </p:cNvSpPr>
          <p:nvPr/>
        </p:nvSpPr>
        <p:spPr bwMode="auto">
          <a:xfrm>
            <a:off x="488950" y="3814763"/>
            <a:ext cx="7886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2400" dirty="0"/>
              <a:t>Example:</a:t>
            </a:r>
          </a:p>
          <a:p>
            <a:pPr eaLnBrk="1" hangingPunct="1">
              <a:spcBef>
                <a:spcPct val="0"/>
              </a:spcBef>
              <a:buFontTx/>
              <a:buNone/>
            </a:pPr>
            <a:r>
              <a:rPr lang="en-US" altLang="en-US" sz="2400" i="1" dirty="0"/>
              <a:t>“It took courage for you to talk with me today about what has been happening. Sharing this, and getting help, shows what a very brave, strong young person you are. Even though you may feel frightened right now, you have taken the first step by sharing your story.”</a:t>
            </a:r>
            <a:endParaRPr lang="en-US" alt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defRPr/>
            </a:pPr>
            <a:r>
              <a:rPr lang="en-US" dirty="0" smtClean="0"/>
              <a:t>Trauma-Informed Reporting </a:t>
            </a:r>
            <a:br>
              <a:rPr lang="en-US" dirty="0" smtClean="0"/>
            </a:br>
            <a:r>
              <a:rPr lang="en-US" dirty="0" smtClean="0"/>
              <a:t>Best Practice 4</a:t>
            </a:r>
            <a:endParaRPr lang="en-US" dirty="0"/>
          </a:p>
        </p:txBody>
      </p:sp>
      <p:sp>
        <p:nvSpPr>
          <p:cNvPr id="113667" name="Content Placeholder 2"/>
          <p:cNvSpPr>
            <a:spLocks noGrp="1"/>
          </p:cNvSpPr>
          <p:nvPr>
            <p:ph idx="1"/>
          </p:nvPr>
        </p:nvSpPr>
        <p:spPr/>
        <p:txBody>
          <a:bodyPr/>
          <a:lstStyle/>
          <a:p>
            <a:pPr marL="0" indent="0">
              <a:buFont typeface="Arial" panose="020B0604020202020204" pitchFamily="34" charset="0"/>
              <a:buNone/>
            </a:pPr>
            <a:r>
              <a:rPr lang="en-US" altLang="en-US" b="1" dirty="0" smtClean="0"/>
              <a:t>4. </a:t>
            </a:r>
            <a:r>
              <a:rPr lang="en-US" altLang="en-US" dirty="0" smtClean="0"/>
              <a:t>Inform the youth of the need to report in order to get them the help they may need. </a:t>
            </a:r>
          </a:p>
        </p:txBody>
      </p:sp>
      <p:sp>
        <p:nvSpPr>
          <p:cNvPr id="6" name="Content Placeholder 2"/>
          <p:cNvSpPr txBox="1">
            <a:spLocks/>
          </p:cNvSpPr>
          <p:nvPr/>
        </p:nvSpPr>
        <p:spPr>
          <a:xfrm>
            <a:off x="488950" y="3144838"/>
            <a:ext cx="7886700" cy="3032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400" dirty="0">
                <a:solidFill>
                  <a:schemeClr val="tx2"/>
                </a:solidFill>
                <a:latin typeface="Calibri Light" panose="020F0302020204030204" pitchFamily="34" charset="0"/>
              </a:rPr>
              <a:t>Example:</a:t>
            </a:r>
          </a:p>
          <a:p>
            <a:pPr marL="0" indent="0">
              <a:buFont typeface="Arial" panose="020B0604020202020204" pitchFamily="34" charset="0"/>
              <a:buNone/>
              <a:defRPr/>
            </a:pPr>
            <a:r>
              <a:rPr lang="en-US" sz="2400" i="1" dirty="0">
                <a:solidFill>
                  <a:schemeClr val="tx2"/>
                </a:solidFill>
                <a:latin typeface="Calibri Light" panose="020F0302020204030204" pitchFamily="34" charset="0"/>
              </a:rPr>
              <a:t>“Remember at the beginning of your visit, when we talked about situations in which I might have to share information with other people in order to get the help you may need? This is one of those situations. </a:t>
            </a:r>
            <a:endParaRPr lang="en-US" sz="2400" i="1" dirty="0" smtClean="0">
              <a:solidFill>
                <a:schemeClr val="tx2"/>
              </a:solidFill>
              <a:latin typeface="Calibri Light" panose="020F0302020204030204" pitchFamily="34" charset="0"/>
            </a:endParaRPr>
          </a:p>
          <a:p>
            <a:pPr marL="0" indent="0">
              <a:buFont typeface="Arial" panose="020B0604020202020204" pitchFamily="34" charset="0"/>
              <a:buNone/>
              <a:defRPr/>
            </a:pPr>
            <a:r>
              <a:rPr lang="en-US" sz="2400" i="1" dirty="0" smtClean="0">
                <a:solidFill>
                  <a:schemeClr val="tx2"/>
                </a:solidFill>
                <a:latin typeface="Calibri Light" panose="020F0302020204030204" pitchFamily="34" charset="0"/>
              </a:rPr>
              <a:t>What has happened to you is dangerous, I am very worried about your safety, and I need to share what you have told me with </a:t>
            </a:r>
            <a:r>
              <a:rPr lang="en-US" sz="2400" b="1" dirty="0" smtClean="0">
                <a:solidFill>
                  <a:schemeClr val="tx2"/>
                </a:solidFill>
                <a:latin typeface="Calibri Light" panose="020F0302020204030204" pitchFamily="34" charset="0"/>
              </a:rPr>
              <a:t>[INSERT STATE-SPECIFIC INFORMATION HERE (clarify Child Protective Services or law enforcement)].</a:t>
            </a:r>
            <a:r>
              <a:rPr lang="en-US" sz="2400" dirty="0" smtClean="0">
                <a:solidFill>
                  <a:schemeClr val="tx2"/>
                </a:solidFill>
                <a:latin typeface="Calibri Light" panose="020F0302020204030204" pitchFamily="34" charset="0"/>
              </a:rPr>
              <a:t>”</a:t>
            </a:r>
            <a:endParaRPr lang="en-US" sz="2400" dirty="0">
              <a:solidFill>
                <a:schemeClr val="tx2"/>
              </a:solidFill>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4463"/>
            <a:ext cx="7886700" cy="1325562"/>
          </a:xfrm>
        </p:spPr>
        <p:txBody>
          <a:bodyPr/>
          <a:lstStyle/>
          <a:p>
            <a:pPr>
              <a:defRPr/>
            </a:pPr>
            <a:r>
              <a:rPr lang="en-US" dirty="0"/>
              <a:t>Video</a:t>
            </a:r>
          </a:p>
        </p:txBody>
      </p:sp>
      <p:sp>
        <p:nvSpPr>
          <p:cNvPr id="115715" name="Content Placeholder 2"/>
          <p:cNvSpPr>
            <a:spLocks noGrp="1"/>
          </p:cNvSpPr>
          <p:nvPr>
            <p:ph idx="1"/>
          </p:nvPr>
        </p:nvSpPr>
        <p:spPr>
          <a:xfrm>
            <a:off x="628650" y="806450"/>
            <a:ext cx="7886700" cy="1708150"/>
          </a:xfrm>
        </p:spPr>
        <p:txBody>
          <a:bodyPr/>
          <a:lstStyle/>
          <a:p>
            <a:pPr marL="0" indent="0">
              <a:buFont typeface="Arial" panose="020B0604020202020204" pitchFamily="34" charset="0"/>
              <a:buNone/>
            </a:pPr>
            <a:endParaRPr lang="en-US" altLang="en-US" dirty="0" smtClean="0">
              <a:hlinkClick r:id="rId3"/>
            </a:endParaRPr>
          </a:p>
          <a:p>
            <a:pPr marL="0" indent="0" algn="ctr">
              <a:buFont typeface="Arial" panose="020B0604020202020204" pitchFamily="34" charset="0"/>
              <a:buNone/>
            </a:pPr>
            <a:r>
              <a:rPr lang="en-US" altLang="en-US" dirty="0" smtClean="0">
                <a:hlinkClick r:id="rId4"/>
              </a:rPr>
              <a:t>Trauma-Informed Child Abuse Reporting in a Family Planning Setting</a:t>
            </a:r>
            <a:endParaRPr lang="en-US" altLang="en-US" dirty="0" smtClean="0"/>
          </a:p>
          <a:p>
            <a:pPr marL="0" indent="0">
              <a:buFont typeface="Arial" panose="020B0604020202020204" pitchFamily="34" charset="0"/>
              <a:buNone/>
            </a:pPr>
            <a:endParaRPr lang="en-US" altLang="en-US" dirty="0" smtClean="0"/>
          </a:p>
          <a:p>
            <a:pPr marL="0" indent="0">
              <a:buFont typeface="Arial" panose="020B0604020202020204" pitchFamily="34" charset="0"/>
              <a:buNone/>
            </a:pPr>
            <a:endParaRPr lang="en-US" altLang="en-US" dirty="0" smtClean="0"/>
          </a:p>
        </p:txBody>
      </p:sp>
      <p:pic>
        <p:nvPicPr>
          <p:cNvPr id="115716" name="Picture 3" descr="Video thumbnail of provider and client sitting and talking" title="Video Thumbnail">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0513" y="2657475"/>
            <a:ext cx="60229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Activity	</a:t>
            </a:r>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marL="0" indent="0">
              <a:lnSpc>
                <a:spcPct val="120000"/>
              </a:lnSpc>
              <a:buFont typeface="Arial" panose="020B0604020202020204" pitchFamily="34" charset="0"/>
              <a:buNone/>
              <a:defRPr/>
            </a:pPr>
            <a:r>
              <a:rPr lang="en-US" sz="3000" dirty="0"/>
              <a:t>Tanya, age 15, comes to your clinic wanting to change her method of birth control. She has been using oral contraceptives. You notice that she has a mark on her face that could be a slap mark. When you ask about it, she initially </a:t>
            </a:r>
            <a:r>
              <a:rPr lang="en-US" sz="3000" dirty="0" smtClean="0"/>
              <a:t>says that “it’s </a:t>
            </a:r>
            <a:r>
              <a:rPr lang="en-US" sz="3000" dirty="0"/>
              <a:t>nothing,” but eventually discloses that her mother hit her when she discovered her birth control pills and learned that Tanya was sexually active. Tanya wants to switch to a more private method. You learn that her mother often hits her when she’s angry with her.</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sz="3000" b="1" dirty="0"/>
              <a:t>How would you handle Tanya’s care?</a:t>
            </a:r>
          </a:p>
          <a:p>
            <a:pPr marL="0" indent="0">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defRPr/>
            </a:pPr>
            <a:r>
              <a:rPr lang="en-US" dirty="0" smtClean="0"/>
              <a:t>Trauma-Informed Reporting </a:t>
            </a:r>
            <a:br>
              <a:rPr lang="en-US" dirty="0" smtClean="0"/>
            </a:br>
            <a:r>
              <a:rPr lang="en-US" dirty="0" smtClean="0"/>
              <a:t>Best Practice 5</a:t>
            </a:r>
            <a:endParaRPr lang="en-US" dirty="0"/>
          </a:p>
        </p:txBody>
      </p:sp>
      <p:sp>
        <p:nvSpPr>
          <p:cNvPr id="119811" name="Content Placeholder 2"/>
          <p:cNvSpPr>
            <a:spLocks noGrp="1"/>
          </p:cNvSpPr>
          <p:nvPr>
            <p:ph idx="1"/>
          </p:nvPr>
        </p:nvSpPr>
        <p:spPr/>
        <p:txBody>
          <a:bodyPr/>
          <a:lstStyle/>
          <a:p>
            <a:pPr marL="0" indent="0">
              <a:buFont typeface="Arial" panose="020B0604020202020204" pitchFamily="34" charset="0"/>
              <a:buNone/>
            </a:pPr>
            <a:r>
              <a:rPr lang="en-US" altLang="en-US" b="1" dirty="0" smtClean="0"/>
              <a:t>5. </a:t>
            </a:r>
            <a:r>
              <a:rPr lang="en-US" altLang="en-US" dirty="0" smtClean="0"/>
              <a:t>Acknowledge that disclosing information and making a report may be a frightening process and provide messages of support.</a:t>
            </a:r>
          </a:p>
        </p:txBody>
      </p:sp>
      <p:sp>
        <p:nvSpPr>
          <p:cNvPr id="119812" name="Content Placeholder 2"/>
          <p:cNvSpPr txBox="1">
            <a:spLocks/>
          </p:cNvSpPr>
          <p:nvPr/>
        </p:nvSpPr>
        <p:spPr bwMode="auto">
          <a:xfrm>
            <a:off x="488950" y="3713163"/>
            <a:ext cx="78867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685800" indent="-22860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lnSpc>
                <a:spcPct val="90000"/>
              </a:lnSpc>
              <a:spcBef>
                <a:spcPts val="1000"/>
              </a:spcBef>
              <a:buFont typeface="Arial" panose="020B0604020202020204" pitchFamily="34" charset="0"/>
              <a:buNone/>
            </a:pPr>
            <a:r>
              <a:rPr lang="en-US" altLang="en-US" sz="2400" dirty="0"/>
              <a:t>Example:</a:t>
            </a:r>
          </a:p>
          <a:p>
            <a:pPr eaLnBrk="1" hangingPunct="1">
              <a:lnSpc>
                <a:spcPct val="90000"/>
              </a:lnSpc>
              <a:spcBef>
                <a:spcPts val="1000"/>
              </a:spcBef>
              <a:buFont typeface="Arial" panose="020B0604020202020204" pitchFamily="34" charset="0"/>
              <a:buNone/>
            </a:pPr>
            <a:r>
              <a:rPr lang="en-US" altLang="en-US" sz="2400" i="1" dirty="0"/>
              <a:t>“I understand that this may be scary and that you are worried about what might happen. You may even feel really angry with me about this, but we still need to do it. You can be part of each step in the process, and I will show you what I write down in the report. I’ll let you know what usually happens with these reports, but, remember, every situation is different.”</a:t>
            </a:r>
            <a:endParaRPr lang="en-US" alt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Trauma-Informed Reporting </a:t>
            </a:r>
            <a:br>
              <a:rPr lang="en-US" dirty="0" smtClean="0"/>
            </a:br>
            <a:r>
              <a:rPr lang="en-US" dirty="0" smtClean="0"/>
              <a:t>Best Practice 6</a:t>
            </a:r>
            <a:endParaRPr lang="en-US" dirty="0"/>
          </a:p>
        </p:txBody>
      </p:sp>
      <p:sp>
        <p:nvSpPr>
          <p:cNvPr id="3" name="Content Placeholder 2"/>
          <p:cNvSpPr>
            <a:spLocks noGrp="1"/>
          </p:cNvSpPr>
          <p:nvPr>
            <p:ph idx="1"/>
          </p:nvPr>
        </p:nvSpPr>
        <p:spPr/>
        <p:txBody>
          <a:bodyPr/>
          <a:lstStyle/>
          <a:p>
            <a:pPr marL="0" indent="0">
              <a:buNone/>
            </a:pPr>
            <a:r>
              <a:rPr lang="en-US" b="1" dirty="0" smtClean="0"/>
              <a:t>6.</a:t>
            </a:r>
            <a:r>
              <a:rPr lang="en-US" dirty="0" smtClean="0"/>
              <a:t> Engage the youth in the reporting process:</a:t>
            </a:r>
          </a:p>
          <a:p>
            <a:pPr lvl="1"/>
            <a:r>
              <a:rPr lang="en-US" dirty="0" smtClean="0"/>
              <a:t>Show the paperwork  </a:t>
            </a:r>
          </a:p>
          <a:p>
            <a:pPr lvl="1"/>
            <a:r>
              <a:rPr lang="en-US" dirty="0" smtClean="0"/>
              <a:t>Allow them to be present when you call the report in, if this is feasible</a:t>
            </a:r>
          </a:p>
          <a:p>
            <a:endParaRPr lang="en-US" dirty="0"/>
          </a:p>
        </p:txBody>
      </p:sp>
      <p:sp>
        <p:nvSpPr>
          <p:cNvPr id="121860" name="Content Placeholder 2"/>
          <p:cNvSpPr txBox="1">
            <a:spLocks/>
          </p:cNvSpPr>
          <p:nvPr/>
        </p:nvSpPr>
        <p:spPr bwMode="auto">
          <a:xfrm>
            <a:off x="488950" y="3790950"/>
            <a:ext cx="78867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685800" indent="-22860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lnSpc>
                <a:spcPct val="90000"/>
              </a:lnSpc>
              <a:spcBef>
                <a:spcPts val="1000"/>
              </a:spcBef>
              <a:buFont typeface="Arial" panose="020B0604020202020204" pitchFamily="34" charset="0"/>
              <a:buNone/>
            </a:pPr>
            <a:r>
              <a:rPr lang="en-US" altLang="en-US" sz="2400" dirty="0"/>
              <a:t>Example:</a:t>
            </a:r>
          </a:p>
          <a:p>
            <a:pPr eaLnBrk="1" hangingPunct="1">
              <a:lnSpc>
                <a:spcPct val="90000"/>
              </a:lnSpc>
              <a:spcBef>
                <a:spcPts val="1000"/>
              </a:spcBef>
              <a:buFont typeface="Arial" panose="020B0604020202020204" pitchFamily="34" charset="0"/>
              <a:buNone/>
            </a:pPr>
            <a:r>
              <a:rPr lang="en-US" altLang="en-US" sz="2400" i="1" dirty="0"/>
              <a:t>“Even though you don’t have a choice about whether or not I fill out this report, you can decide how much information you want to share with me; we can complete the paperwork together. We can ask the social worker/police officer to meet with you in a place where you feel safe, at a time that works for you.”</a:t>
            </a:r>
            <a:endParaRPr lang="en-US" alt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Trauma-Informed Reporting </a:t>
            </a:r>
            <a:br>
              <a:rPr lang="en-US" dirty="0" smtClean="0"/>
            </a:br>
            <a:r>
              <a:rPr lang="en-US" dirty="0" smtClean="0"/>
              <a:t>Best Practice 7</a:t>
            </a:r>
            <a:endParaRPr lang="en-US" dirty="0"/>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b="1" dirty="0" smtClean="0"/>
              <a:t>7. </a:t>
            </a:r>
            <a:r>
              <a:rPr lang="en-US" dirty="0" smtClean="0"/>
              <a:t>Educate the youth about his/her rights, safety, and unhealthy relationship patterns.</a:t>
            </a:r>
          </a:p>
          <a:p>
            <a:pPr>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457200" y="276751"/>
            <a:ext cx="8229600" cy="1138773"/>
          </a:xfrm>
        </p:spPr>
        <p:txBody>
          <a:bodyPr rtlCol="0">
            <a:spAutoFit/>
          </a:bodyPr>
          <a:lstStyle/>
          <a:p>
            <a:pPr>
              <a:defRPr/>
            </a:pPr>
            <a:r>
              <a:rPr lang="en-US" dirty="0"/>
              <a:t>Trauma-Informed Reporting</a:t>
            </a:r>
            <a:br>
              <a:rPr lang="en-US" dirty="0"/>
            </a:br>
            <a:r>
              <a:rPr lang="en-US" sz="2800" dirty="0"/>
              <a:t>Healthy Relationship Wheel and </a:t>
            </a:r>
            <a:r>
              <a:rPr lang="en-US" sz="2800" dirty="0" smtClean="0"/>
              <a:t>Questions</a:t>
            </a:r>
            <a:endParaRPr lang="en-US" sz="2800" dirty="0"/>
          </a:p>
        </p:txBody>
      </p:sp>
      <p:pic>
        <p:nvPicPr>
          <p:cNvPr id="8" name="Picture 1" descr="Healthy relationship wheel with respect in the middle surrounded by the following sections: Accountability, safety, honesty, support, cooperation, and trust. " title="Healthy Relationship Wheel"/>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2904" y="1600200"/>
            <a:ext cx="781819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Trauma-Informed Reporting </a:t>
            </a:r>
            <a:br>
              <a:rPr lang="en-US" dirty="0" smtClean="0"/>
            </a:br>
            <a:r>
              <a:rPr lang="en-US" sz="2800" dirty="0" smtClean="0"/>
              <a:t>Relationship Spectrum</a:t>
            </a:r>
            <a:endParaRPr lang="en-US" sz="2800" dirty="0"/>
          </a:p>
        </p:txBody>
      </p:sp>
      <p:pic>
        <p:nvPicPr>
          <p:cNvPr id="8" name="Picture 3" descr="The relationship spectrum goes from healthy, to unhealthy, to abusive. In a healthy relationship both partners are: respectful, communicative, trusting, honest, happy to spend time together or apart, equal, making mutual sexual choices. In an unhealthy relationship, one of you is: disrespectful, non-communicative, not trusting, dishonest, not spending time with others, struggling for control, pressuring the other into sexual activity. In an abusive relationship, one of you: mistreats the other, communicates in a way that is harmful/insulting, makes accusations, denies that the abusive actions are abuse, isolates the other partner, controls the other, forces sexual activity. " title="Relationship spectrum"/>
          <p:cNvPicPr>
            <a:picLocks noGrp="1" noChangeAspect="1"/>
          </p:cNvPicPr>
          <p:nvPr>
            <p:ph idx="1"/>
          </p:nvPr>
        </p:nvPicPr>
        <p:blipFill>
          <a:blip r:embed="rId3" cstate="print">
            <a:extLst>
              <a:ext uri="{28A0092B-C50C-407E-A947-70E740481C1C}">
                <a14:useLocalDpi xmlns:a14="http://schemas.microsoft.com/office/drawing/2010/main" val="0"/>
              </a:ext>
            </a:extLst>
          </a:blip>
          <a:srcRect t="11427" b="2731"/>
          <a:stretch>
            <a:fillRect/>
          </a:stretch>
        </p:blipFill>
        <p:spPr bwMode="auto">
          <a:xfrm>
            <a:off x="647701" y="1423231"/>
            <a:ext cx="7848599" cy="520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Our Agency’s </a:t>
            </a:r>
            <a:r>
              <a:rPr lang="en-US" dirty="0" smtClean="0"/>
              <a:t>Mandatory Child Abuse </a:t>
            </a:r>
            <a:r>
              <a:rPr lang="en-US" dirty="0"/>
              <a:t>Reporting Policy</a:t>
            </a:r>
          </a:p>
        </p:txBody>
      </p:sp>
      <p:sp>
        <p:nvSpPr>
          <p:cNvPr id="39939" name="Content Placeholder 2"/>
          <p:cNvSpPr>
            <a:spLocks noGrp="1"/>
          </p:cNvSpPr>
          <p:nvPr>
            <p:ph idx="1"/>
          </p:nvPr>
        </p:nvSpPr>
        <p:spPr/>
        <p:txBody>
          <a:bodyPr/>
          <a:lstStyle/>
          <a:p>
            <a:pPr marL="0" indent="0">
              <a:buFont typeface="Arial" panose="020B0604020202020204" pitchFamily="34" charset="0"/>
              <a:buNone/>
            </a:pPr>
            <a:endParaRPr lang="en-US" altLang="en-US" smtClean="0"/>
          </a:p>
          <a:p>
            <a:pPr marL="0" indent="0">
              <a:buFont typeface="Arial" panose="020B0604020202020204" pitchFamily="34" charset="0"/>
              <a:buNone/>
            </a:pPr>
            <a:r>
              <a:rPr lang="en-US" altLang="en-US" b="1" smtClean="0"/>
              <a:t>[INSERT AGENCY-SPECIFIC INFORMATION HERE </a:t>
            </a:r>
            <a:r>
              <a:rPr lang="en-US" altLang="en-US" smtClean="0"/>
              <a:t>(clarify how staff can access the policy; where forms and phone numbers are located; who in the agency supervises and/or assists with mandated reports; where documentation should be kept, etc.)</a:t>
            </a:r>
            <a:r>
              <a:rPr lang="en-US" altLang="en-US" b="1" smtClean="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defRPr/>
            </a:pPr>
            <a:r>
              <a:rPr lang="en-US" dirty="0" smtClean="0"/>
              <a:t>Trauma-Informed Reporting</a:t>
            </a:r>
            <a:br>
              <a:rPr lang="en-US" dirty="0" smtClean="0"/>
            </a:br>
            <a:r>
              <a:rPr lang="en-US" dirty="0" smtClean="0"/>
              <a:t>Best Practice 8</a:t>
            </a:r>
            <a:endParaRPr lang="en-US" dirty="0"/>
          </a:p>
        </p:txBody>
      </p:sp>
      <p:sp>
        <p:nvSpPr>
          <p:cNvPr id="129026" name="Content Placeholder 2"/>
          <p:cNvSpPr>
            <a:spLocks noGrp="1"/>
          </p:cNvSpPr>
          <p:nvPr>
            <p:ph idx="1"/>
          </p:nvPr>
        </p:nvSpPr>
        <p:spPr/>
        <p:txBody>
          <a:bodyPr/>
          <a:lstStyle/>
          <a:p>
            <a:pPr marL="0" indent="0">
              <a:buNone/>
              <a:defRPr/>
            </a:pPr>
            <a:r>
              <a:rPr lang="en-US" altLang="en-US" b="1" dirty="0" smtClean="0"/>
              <a:t>8.</a:t>
            </a:r>
            <a:r>
              <a:rPr lang="en-US" altLang="en-US" dirty="0" smtClean="0"/>
              <a:t> Always assess for safety before the end of the visit. </a:t>
            </a:r>
          </a:p>
          <a:p>
            <a:pPr lvl="1">
              <a:defRPr/>
            </a:pPr>
            <a:r>
              <a:rPr lang="en-US" altLang="en-US" sz="2400" i="1" dirty="0"/>
              <a:t>“Are you currently safe where you are now?”</a:t>
            </a:r>
          </a:p>
          <a:p>
            <a:pPr lvl="1">
              <a:defRPr/>
            </a:pPr>
            <a:r>
              <a:rPr lang="en-US" altLang="en-US" sz="2400" i="1" dirty="0"/>
              <a:t>“What has been the worst fight? Were weapons used?”</a:t>
            </a:r>
          </a:p>
          <a:p>
            <a:pPr lvl="1">
              <a:defRPr/>
            </a:pPr>
            <a:r>
              <a:rPr lang="en-US" altLang="en-US" sz="2400" i="1" dirty="0"/>
              <a:t>“Do you ever think about hurting or killing yourself?” </a:t>
            </a:r>
          </a:p>
          <a:p>
            <a:pPr lvl="1">
              <a:defRPr/>
            </a:pPr>
            <a:r>
              <a:rPr lang="en-US" altLang="en-US" sz="2400" i="1" dirty="0"/>
              <a:t>“Are you afraid that you could be hurt or killed?”</a:t>
            </a:r>
          </a:p>
          <a:p>
            <a:pPr lvl="1">
              <a:defRPr/>
            </a:pPr>
            <a:r>
              <a:rPr lang="en-US" altLang="en-US" sz="2400" i="1" dirty="0"/>
              <a:t>“Do you have an adult you can confide in?”</a:t>
            </a:r>
          </a:p>
          <a:p>
            <a:pPr lvl="1">
              <a:defRPr/>
            </a:pPr>
            <a:r>
              <a:rPr lang="en-US" altLang="en-US" sz="2400" i="1" dirty="0"/>
              <a:t>“Have you tried to leave your relationship </a:t>
            </a:r>
            <a:r>
              <a:rPr lang="en-US" altLang="en-US" sz="2400" i="1" dirty="0" smtClean="0"/>
              <a:t>before? If </a:t>
            </a:r>
            <a:r>
              <a:rPr lang="en-US" altLang="en-US" sz="2400" i="1" dirty="0"/>
              <a:t>so, what happened?”</a:t>
            </a:r>
          </a:p>
          <a:p>
            <a:pPr lvl="1">
              <a:defRPr/>
            </a:pPr>
            <a:r>
              <a:rPr lang="en-US" altLang="en-US" sz="2400" i="1" dirty="0"/>
              <a:t>“In a crisis, where would you go/who could you turn to for help</a:t>
            </a:r>
            <a:r>
              <a:rPr lang="en-US" altLang="en-US" sz="2400" i="1" dirty="0" smtClean="0"/>
              <a:t>?”</a:t>
            </a:r>
            <a:endParaRPr lang="en-US" altLang="en-US" sz="2400" i="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Trauma-Informed Reporting </a:t>
            </a:r>
            <a:br>
              <a:rPr lang="en-US" smtClean="0"/>
            </a:br>
            <a:r>
              <a:rPr lang="en-US" smtClean="0"/>
              <a:t>Best Practices Summary</a:t>
            </a:r>
            <a:endParaRPr lang="en-US" dirty="0"/>
          </a:p>
        </p:txBody>
      </p:sp>
      <p:sp>
        <p:nvSpPr>
          <p:cNvPr id="3" name="Subtitle 2"/>
          <p:cNvSpPr>
            <a:spLocks noGrp="1"/>
          </p:cNvSpPr>
          <p:nvPr>
            <p:ph idx="1"/>
          </p:nvPr>
        </p:nvSpPr>
        <p:spPr/>
        <p:txBody>
          <a:bodyPr/>
          <a:lstStyle/>
          <a:p>
            <a:pPr marL="0" indent="0">
              <a:buNone/>
            </a:pPr>
            <a:r>
              <a:rPr lang="en-US" sz="2800" dirty="0" smtClean="0"/>
              <a:t>If the youth does not feel safe returning to home or school: </a:t>
            </a:r>
          </a:p>
          <a:p>
            <a:pPr marL="514350" indent="-457200"/>
            <a:r>
              <a:rPr lang="en-US" sz="2800" dirty="0" smtClean="0"/>
              <a:t>Contact reporting authority and request immediate response</a:t>
            </a:r>
          </a:p>
          <a:p>
            <a:pPr marL="514350" indent="-457200"/>
            <a:r>
              <a:rPr lang="en-US" sz="2800" dirty="0" smtClean="0"/>
              <a:t>Emphasize importance of support from a trusted adult</a:t>
            </a:r>
          </a:p>
          <a:p>
            <a:pPr marL="514350" indent="-457200"/>
            <a:r>
              <a:rPr lang="en-US" sz="2800" dirty="0" smtClean="0"/>
              <a:t>Offer to facilitate discussion with youth and adult to ensure clear communication, provide resources, and develop a safety plan</a:t>
            </a:r>
          </a:p>
          <a:p>
            <a:pPr marL="514350" indent="-457200"/>
            <a:r>
              <a:rPr lang="en-US" sz="2800" dirty="0" smtClean="0"/>
              <a:t>Partner with domestic violence or sexual assault program advocates</a:t>
            </a:r>
          </a:p>
        </p:txBody>
      </p:sp>
    </p:spTree>
    <p:extLst>
      <p:ext uri="{BB962C8B-B14F-4D97-AF65-F5344CB8AC3E}">
        <p14:creationId xmlns:p14="http://schemas.microsoft.com/office/powerpoint/2010/main" val="2593385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Key messages that convey support</a:t>
            </a:r>
          </a:p>
        </p:txBody>
      </p:sp>
      <p:sp>
        <p:nvSpPr>
          <p:cNvPr id="4" name="Oval Callout 3"/>
          <p:cNvSpPr/>
          <p:nvPr/>
        </p:nvSpPr>
        <p:spPr>
          <a:xfrm>
            <a:off x="4572000" y="1417639"/>
            <a:ext cx="3810000" cy="2112962"/>
          </a:xfrm>
          <a:prstGeom prst="wedgeEllipseCallou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US" sz="2400" i="1" dirty="0">
                <a:solidFill>
                  <a:schemeClr val="bg1"/>
                </a:solidFill>
                <a:latin typeface="Calibri Light" panose="020F0302020204030204" pitchFamily="34" charset="0"/>
              </a:rPr>
              <a:t>“I'm so sorry this is happening, you don’t deserve it, no one deserves this.”</a:t>
            </a:r>
          </a:p>
        </p:txBody>
      </p:sp>
      <p:sp>
        <p:nvSpPr>
          <p:cNvPr id="6" name="Oval Callout 5"/>
          <p:cNvSpPr/>
          <p:nvPr/>
        </p:nvSpPr>
        <p:spPr>
          <a:xfrm flipH="1">
            <a:off x="914399" y="3848099"/>
            <a:ext cx="3027363" cy="1978025"/>
          </a:xfrm>
          <a:prstGeom prst="wedgeEllipseCallou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2400" i="1" dirty="0">
                <a:latin typeface="Calibri Light" panose="020F0302020204030204" pitchFamily="34" charset="0"/>
              </a:rPr>
              <a:t>“You’re not alone, there is help available.”</a:t>
            </a:r>
          </a:p>
        </p:txBody>
      </p:sp>
      <p:sp>
        <p:nvSpPr>
          <p:cNvPr id="8" name="Oval Callout 7"/>
          <p:cNvSpPr/>
          <p:nvPr/>
        </p:nvSpPr>
        <p:spPr>
          <a:xfrm flipH="1">
            <a:off x="1244819" y="1703389"/>
            <a:ext cx="2539562" cy="1541462"/>
          </a:xfrm>
          <a:prstGeom prst="wedgeEllipse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i="1" dirty="0">
                <a:solidFill>
                  <a:schemeClr val="bg1"/>
                </a:solidFill>
                <a:latin typeface="Calibri Light" panose="020F0302020204030204" pitchFamily="34" charset="0"/>
              </a:rPr>
              <a:t>“I’m worried about your safety.”</a:t>
            </a:r>
          </a:p>
        </p:txBody>
      </p:sp>
      <p:sp>
        <p:nvSpPr>
          <p:cNvPr id="9" name="Oval Callout 8"/>
          <p:cNvSpPr/>
          <p:nvPr/>
        </p:nvSpPr>
        <p:spPr>
          <a:xfrm flipH="1">
            <a:off x="5105400" y="4284662"/>
            <a:ext cx="2836863" cy="1541462"/>
          </a:xfrm>
          <a:prstGeom prst="wedgeEllipseCallout">
            <a:avLst>
              <a:gd name="adj1" fmla="val 35183"/>
              <a:gd name="adj2" fmla="val 62500"/>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n-US" sz="2400" i="1" dirty="0">
                <a:solidFill>
                  <a:schemeClr val="bg1"/>
                </a:solidFill>
                <a:latin typeface="Calibri Light" panose="020F0302020204030204" pitchFamily="34" charset="0"/>
              </a:rPr>
              <a:t>“It’s not your fault.”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Activity</a:t>
            </a:r>
          </a:p>
        </p:txBody>
      </p:sp>
      <p:sp>
        <p:nvSpPr>
          <p:cNvPr id="134147" name="Content Placeholder 2"/>
          <p:cNvSpPr>
            <a:spLocks noGrp="1"/>
          </p:cNvSpPr>
          <p:nvPr>
            <p:ph idx="1"/>
          </p:nvPr>
        </p:nvSpPr>
        <p:spPr/>
        <p:txBody>
          <a:bodyPr/>
          <a:lstStyle/>
          <a:p>
            <a:pPr marL="0" indent="0">
              <a:buFont typeface="Arial" panose="020B0604020202020204" pitchFamily="34" charset="0"/>
              <a:buNone/>
            </a:pPr>
            <a:r>
              <a:rPr lang="en-US" altLang="en-US" smtClean="0"/>
              <a:t>Tanya is very nervous and afraid she won’t be safe if her mother learns that her abuse has been reported.</a:t>
            </a:r>
          </a:p>
          <a:p>
            <a:pPr marL="0" indent="0">
              <a:buFont typeface="Arial" panose="020B0604020202020204" pitchFamily="34" charset="0"/>
              <a:buNone/>
            </a:pPr>
            <a:endParaRPr lang="en-US" altLang="en-US" smtClean="0"/>
          </a:p>
          <a:p>
            <a:pPr marL="0" indent="0">
              <a:buFont typeface="Arial" panose="020B0604020202020204" pitchFamily="34" charset="0"/>
              <a:buNone/>
            </a:pPr>
            <a:r>
              <a:rPr lang="en-US" altLang="en-US" b="1" smtClean="0"/>
              <a:t>What can you do to make sure Tanya feels safe and cared for?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3"/>
          <p:cNvSpPr>
            <a:spLocks noGrp="1"/>
          </p:cNvSpPr>
          <p:nvPr>
            <p:ph type="title"/>
          </p:nvPr>
        </p:nvSpPr>
        <p:spPr>
          <a:xfrm>
            <a:off x="1008856" y="3086100"/>
            <a:ext cx="7126288" cy="685800"/>
          </a:xfrm>
        </p:spPr>
        <p:txBody>
          <a:bodyPr/>
          <a:lstStyle/>
          <a:p>
            <a:r>
              <a:rPr altLang="en-US" dirty="0" smtClean="0"/>
              <a:t>Other Reporting Considerations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Parent/Guardian Notification</a:t>
            </a:r>
          </a:p>
        </p:txBody>
      </p:sp>
      <p:sp>
        <p:nvSpPr>
          <p:cNvPr id="3" name="Content Placeholder 2"/>
          <p:cNvSpPr>
            <a:spLocks noGrp="1"/>
          </p:cNvSpPr>
          <p:nvPr>
            <p:ph idx="1"/>
          </p:nvPr>
        </p:nvSpPr>
        <p:spPr/>
        <p:txBody>
          <a:bodyPr>
            <a:normAutofit/>
          </a:bodyPr>
          <a:lstStyle/>
          <a:p>
            <a:pPr marL="0" indent="0">
              <a:buFont typeface="Arial" panose="020B0604020202020204" pitchFamily="34" charset="0"/>
              <a:buNone/>
              <a:defRPr/>
            </a:pPr>
            <a:r>
              <a:rPr lang="en-US" dirty="0" smtClean="0"/>
              <a:t>It is </a:t>
            </a:r>
            <a:r>
              <a:rPr lang="en-US" dirty="0"/>
              <a:t>important to communicate </a:t>
            </a:r>
            <a:r>
              <a:rPr lang="en-US" dirty="0" smtClean="0"/>
              <a:t>to </a:t>
            </a:r>
            <a:r>
              <a:rPr lang="en-US" dirty="0"/>
              <a:t>the </a:t>
            </a:r>
            <a:r>
              <a:rPr lang="en-US" dirty="0" smtClean="0"/>
              <a:t>youth:</a:t>
            </a:r>
            <a:endParaRPr lang="en-US" dirty="0"/>
          </a:p>
          <a:p>
            <a:pPr>
              <a:defRPr/>
            </a:pPr>
            <a:endParaRPr lang="en-US" dirty="0" smtClean="0"/>
          </a:p>
          <a:p>
            <a:pPr>
              <a:defRPr/>
            </a:pPr>
            <a:r>
              <a:rPr lang="en-US" dirty="0" smtClean="0"/>
              <a:t>Title </a:t>
            </a:r>
            <a:r>
              <a:rPr lang="en-US" dirty="0"/>
              <a:t>X confidentiality laws prevent the provider from disclosing to parents without permission from the youth</a:t>
            </a:r>
          </a:p>
          <a:p>
            <a:pPr>
              <a:defRPr/>
            </a:pPr>
            <a:r>
              <a:rPr lang="en-US" dirty="0" smtClean="0"/>
              <a:t>Child Protective Services </a:t>
            </a:r>
            <a:r>
              <a:rPr lang="en-US" dirty="0"/>
              <a:t>and law enforcement MAY inform parents/guardians that an abuse report has been </a:t>
            </a:r>
            <a:r>
              <a:rPr lang="en-US" dirty="0" smtClean="0"/>
              <a:t>filed</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 About the Reporting System</a:t>
            </a:r>
            <a:endParaRPr lang="en-US" dirty="0"/>
          </a:p>
        </p:txBody>
      </p:sp>
      <p:sp>
        <p:nvSpPr>
          <p:cNvPr id="139267" name="Content Placeholder 2"/>
          <p:cNvSpPr>
            <a:spLocks noGrp="1"/>
          </p:cNvSpPr>
          <p:nvPr>
            <p:ph idx="1"/>
          </p:nvPr>
        </p:nvSpPr>
        <p:spPr/>
        <p:txBody>
          <a:bodyPr/>
          <a:lstStyle/>
          <a:p>
            <a:r>
              <a:rPr lang="en-US" altLang="en-US" smtClean="0"/>
              <a:t>Develop relationships with county reporting authorities to gain an understanding of how cases are prioritized</a:t>
            </a:r>
          </a:p>
          <a:p>
            <a:r>
              <a:rPr lang="en-US" altLang="en-US" smtClean="0"/>
              <a:t>Prepare clients for what is likely to happen when a report is filed</a:t>
            </a:r>
          </a:p>
          <a:p>
            <a:r>
              <a:rPr lang="en-US" altLang="en-US" smtClean="0"/>
              <a:t>Frame the information as “what usually happens in our county”</a:t>
            </a:r>
            <a:endParaRPr lang="en-US" altLang="en-US"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When the State’s Definition of Abuse and Neglect Differs From Ours</a:t>
            </a:r>
            <a:endParaRPr lang="en-US" dirty="0"/>
          </a:p>
        </p:txBody>
      </p:sp>
      <p:sp>
        <p:nvSpPr>
          <p:cNvPr id="140291" name="Content Placeholder 2"/>
          <p:cNvSpPr>
            <a:spLocks noGrp="1"/>
          </p:cNvSpPr>
          <p:nvPr>
            <p:ph idx="1"/>
          </p:nvPr>
        </p:nvSpPr>
        <p:spPr/>
        <p:txBody>
          <a:bodyPr/>
          <a:lstStyle/>
          <a:p>
            <a:endParaRPr lang="en-US" altLang="en-US" dirty="0" smtClean="0"/>
          </a:p>
          <a:p>
            <a:endParaRPr lang="en-US" altLang="en-US" dirty="0" smtClean="0"/>
          </a:p>
          <a:p>
            <a:pPr marL="0" indent="0">
              <a:buNone/>
            </a:pPr>
            <a:r>
              <a:rPr lang="en-US" altLang="en-US" dirty="0" smtClean="0"/>
              <a:t>What situations do you consider “abusive” but are not included in our state law definition of abuse?</a:t>
            </a:r>
          </a:p>
          <a:p>
            <a:endParaRPr lang="en-US" alt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t>When the State’s Definition of Abuse and Neglect </a:t>
            </a:r>
            <a:r>
              <a:rPr lang="en-US" dirty="0" smtClean="0"/>
              <a:t>Differs From Ours (cont.) </a:t>
            </a:r>
            <a:endParaRPr lang="en-US" dirty="0"/>
          </a:p>
        </p:txBody>
      </p:sp>
      <p:sp>
        <p:nvSpPr>
          <p:cNvPr id="142339" name="Content Placeholder 2"/>
          <p:cNvSpPr>
            <a:spLocks noGrp="1"/>
          </p:cNvSpPr>
          <p:nvPr>
            <p:ph idx="1"/>
          </p:nvPr>
        </p:nvSpPr>
        <p:spPr/>
        <p:txBody>
          <a:bodyPr/>
          <a:lstStyle/>
          <a:p>
            <a:pPr>
              <a:defRPr/>
            </a:pPr>
            <a:endParaRPr lang="en-US" altLang="en-US" dirty="0" smtClean="0"/>
          </a:p>
          <a:p>
            <a:pPr marL="0" indent="0">
              <a:buFont typeface="Arial" panose="020B0604020202020204" pitchFamily="34" charset="0"/>
              <a:buNone/>
              <a:defRPr/>
            </a:pPr>
            <a:endParaRPr lang="en-US" altLang="en-US" dirty="0" smtClean="0"/>
          </a:p>
          <a:p>
            <a:pPr marL="0" indent="0">
              <a:buFont typeface="Arial" panose="020B0604020202020204" pitchFamily="34" charset="0"/>
              <a:buNone/>
              <a:defRPr/>
            </a:pPr>
            <a:r>
              <a:rPr lang="en-US" altLang="en-US" dirty="0" smtClean="0"/>
              <a:t>Situations our state law defines as “abuse” that you do not consider “abusive.”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Local Resources</a:t>
            </a:r>
          </a:p>
        </p:txBody>
      </p:sp>
      <p:sp>
        <p:nvSpPr>
          <p:cNvPr id="145411" name="Content Placeholder 2"/>
          <p:cNvSpPr>
            <a:spLocks noGrp="1"/>
          </p:cNvSpPr>
          <p:nvPr>
            <p:ph idx="1"/>
          </p:nvPr>
        </p:nvSpPr>
        <p:spPr/>
        <p:txBody>
          <a:bodyPr/>
          <a:lstStyle/>
          <a:p>
            <a:r>
              <a:rPr lang="en-US" altLang="en-US" b="1" dirty="0" smtClean="0"/>
              <a:t>[INSERT LOCAL/STATE-SPECIFIC INFORMATION HERE </a:t>
            </a:r>
            <a:r>
              <a:rPr lang="en-US" altLang="en-US" dirty="0" smtClean="0"/>
              <a:t>(identify adolescent health champions in local Child Protective Services and law enforcement who can provide advice on tough questions)</a:t>
            </a:r>
            <a:r>
              <a:rPr lang="en-US" altLang="en-US" b="1" dirty="0" smtClean="0"/>
              <a:t>].</a:t>
            </a:r>
            <a:r>
              <a:rPr lang="en-US" altLang="en-US" dirty="0" smtClean="0"/>
              <a:t> </a:t>
            </a:r>
          </a:p>
          <a:p>
            <a:endParaRPr lang="en-US" altLang="en-US" dirty="0" smtClean="0"/>
          </a:p>
          <a:p>
            <a:r>
              <a:rPr lang="en-US" altLang="en-US" b="1" dirty="0" smtClean="0"/>
              <a:t>[INSERT LOCAL/STATE-SPECIFIC INFORMATION HERE </a:t>
            </a:r>
            <a:r>
              <a:rPr lang="en-US" altLang="en-US" dirty="0" smtClean="0"/>
              <a:t>(include important phone numbers)].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51656" y="2628900"/>
            <a:ext cx="8040688" cy="1600200"/>
          </a:xfrm>
        </p:spPr>
        <p:txBody>
          <a:bodyPr/>
          <a:lstStyle/>
          <a:p>
            <a:r>
              <a:rPr altLang="en-US" sz="4900" dirty="0" smtClean="0"/>
              <a:t>Setting the Stage with Clients: Consent and Confidentiality</a:t>
            </a:r>
            <a:endParaRPr alt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Additional </a:t>
            </a:r>
            <a:r>
              <a:rPr lang="en-US" dirty="0" smtClean="0"/>
              <a:t>Resources</a:t>
            </a:r>
            <a:endParaRPr lang="en-US" dirty="0"/>
          </a:p>
        </p:txBody>
      </p:sp>
      <p:sp>
        <p:nvSpPr>
          <p:cNvPr id="3" name="Content Placeholder 2"/>
          <p:cNvSpPr>
            <a:spLocks noGrp="1"/>
          </p:cNvSpPr>
          <p:nvPr>
            <p:ph idx="1"/>
          </p:nvPr>
        </p:nvSpPr>
        <p:spPr/>
        <p:txBody>
          <a:bodyPr>
            <a:normAutofit fontScale="85000" lnSpcReduction="20000"/>
          </a:bodyPr>
          <a:lstStyle/>
          <a:p>
            <a:pPr>
              <a:defRPr/>
            </a:pPr>
            <a:r>
              <a:rPr lang="en-US" dirty="0"/>
              <a:t>Adolescent Health Working Group (AHWG) </a:t>
            </a:r>
            <a:r>
              <a:rPr lang="en-US" dirty="0">
                <a:hlinkClick r:id="rId3"/>
              </a:rPr>
              <a:t>http://www.ahwg.net/index.html</a:t>
            </a:r>
            <a:endParaRPr lang="en-US" u="sng" dirty="0"/>
          </a:p>
          <a:p>
            <a:pPr>
              <a:defRPr/>
            </a:pPr>
            <a:r>
              <a:rPr lang="en-US" dirty="0"/>
              <a:t>National Network to End Domestic Violence </a:t>
            </a:r>
            <a:r>
              <a:rPr lang="en-US" dirty="0">
                <a:hlinkClick r:id="rId4"/>
              </a:rPr>
              <a:t>http://nnedv.org/</a:t>
            </a:r>
            <a:endParaRPr lang="en-US" u="sng" dirty="0"/>
          </a:p>
          <a:p>
            <a:pPr>
              <a:defRPr/>
            </a:pPr>
            <a:r>
              <a:rPr lang="en-US" dirty="0" smtClean="0"/>
              <a:t>Rape</a:t>
            </a:r>
            <a:r>
              <a:rPr lang="en-US" dirty="0"/>
              <a:t>, Abuse and Incest National Network </a:t>
            </a:r>
            <a:r>
              <a:rPr lang="en-US" dirty="0">
                <a:hlinkClick r:id="rId5"/>
              </a:rPr>
              <a:t>http://www.rainn.org/</a:t>
            </a:r>
            <a:r>
              <a:rPr lang="en-US" dirty="0"/>
              <a:t> </a:t>
            </a:r>
            <a:endParaRPr lang="en-US" u="sng" dirty="0"/>
          </a:p>
          <a:p>
            <a:pPr>
              <a:defRPr/>
            </a:pPr>
            <a:r>
              <a:rPr lang="en-US" dirty="0"/>
              <a:t>Love is Respect </a:t>
            </a:r>
            <a:r>
              <a:rPr lang="en-US" dirty="0">
                <a:hlinkClick r:id="rId6"/>
              </a:rPr>
              <a:t>http://www.loveisrespect.org/</a:t>
            </a:r>
            <a:endParaRPr lang="en-US" u="sng" dirty="0"/>
          </a:p>
          <a:p>
            <a:pPr>
              <a:defRPr/>
            </a:pPr>
            <a:r>
              <a:rPr lang="en-US" dirty="0"/>
              <a:t>Futures without </a:t>
            </a:r>
            <a:r>
              <a:rPr lang="en-US" dirty="0" smtClean="0"/>
              <a:t>Violence </a:t>
            </a:r>
            <a:r>
              <a:rPr lang="en-US" dirty="0" smtClean="0">
                <a:hlinkClick r:id="rId7"/>
              </a:rPr>
              <a:t>http</a:t>
            </a:r>
            <a:r>
              <a:rPr lang="en-US" dirty="0">
                <a:hlinkClick r:id="rId7"/>
              </a:rPr>
              <a:t>://www.futureswithoutviolence.org</a:t>
            </a:r>
            <a:r>
              <a:rPr lang="en-US" dirty="0" smtClean="0">
                <a:hlinkClick r:id="rId7"/>
              </a:rPr>
              <a:t>/</a:t>
            </a:r>
            <a:endParaRPr lang="en-US" dirty="0" smtClean="0"/>
          </a:p>
          <a:p>
            <a:pPr>
              <a:defRPr/>
            </a:pPr>
            <a:r>
              <a:rPr lang="en-US" dirty="0" smtClean="0"/>
              <a:t>The </a:t>
            </a:r>
            <a:r>
              <a:rPr lang="en-US" dirty="0"/>
              <a:t>National Human Trafficking </a:t>
            </a:r>
            <a:r>
              <a:rPr lang="en-US" dirty="0" smtClean="0"/>
              <a:t>Hotline </a:t>
            </a:r>
            <a:r>
              <a:rPr lang="en-US" dirty="0" smtClean="0">
                <a:hlinkClick r:id="rId8"/>
              </a:rPr>
              <a:t>https</a:t>
            </a:r>
            <a:r>
              <a:rPr lang="en-US" dirty="0">
                <a:hlinkClick r:id="rId8"/>
              </a:rPr>
              <a:t>://humantraffickinghotline.org</a:t>
            </a:r>
            <a:endParaRPr lang="en-US" dirty="0"/>
          </a:p>
          <a:p>
            <a:pPr>
              <a:defRPr/>
            </a:pPr>
            <a:endParaRPr lang="en-US" dirty="0" smtClean="0">
              <a:solidFill>
                <a:srgbClr val="FF0000"/>
              </a:solidFill>
            </a:endParaRPr>
          </a:p>
          <a:p>
            <a:pP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 X Consent Rule</a:t>
            </a:r>
            <a:endParaRPr lang="en-US" dirty="0"/>
          </a:p>
        </p:txBody>
      </p:sp>
      <p:sp>
        <p:nvSpPr>
          <p:cNvPr id="3" name="Content Placeholder 2"/>
          <p:cNvSpPr>
            <a:spLocks noGrp="1"/>
          </p:cNvSpPr>
          <p:nvPr>
            <p:ph idx="1"/>
          </p:nvPr>
        </p:nvSpPr>
        <p:spPr/>
        <p:txBody>
          <a:bodyPr/>
          <a:lstStyle/>
          <a:p>
            <a:r>
              <a:rPr lang="en-US" dirty="0" smtClean="0"/>
              <a:t>Regulations require that Title X-funded services be made available to all adolescents, regardless of age. </a:t>
            </a:r>
          </a:p>
          <a:p>
            <a:pPr lvl="1"/>
            <a:r>
              <a:rPr lang="en-US" dirty="0" smtClean="0"/>
              <a:t>Minors of any age may consent to services for themselves when those services are funded in full or in part by Title X.</a:t>
            </a:r>
          </a:p>
          <a:p>
            <a:pPr lvl="1"/>
            <a:r>
              <a:rPr lang="en-US" dirty="0" smtClean="0"/>
              <a:t>Title X service provision cannot be conditioned on parental consent or notification, even if state law otherwise requires parental consent or notice.</a:t>
            </a:r>
          </a:p>
          <a:p>
            <a:endParaRPr lang="en-US" dirty="0" smtClean="0"/>
          </a:p>
          <a:p>
            <a:pPr lvl="3"/>
            <a:endParaRPr lang="en-US" dirty="0" smtClean="0"/>
          </a:p>
          <a:p>
            <a:pPr lvl="3"/>
            <a:endParaRPr lang="en-US" dirty="0"/>
          </a:p>
        </p:txBody>
      </p:sp>
      <p:sp>
        <p:nvSpPr>
          <p:cNvPr id="6" name="Rectangle 5"/>
          <p:cNvSpPr/>
          <p:nvPr/>
        </p:nvSpPr>
        <p:spPr>
          <a:xfrm>
            <a:off x="457200" y="6106180"/>
            <a:ext cx="8229600" cy="523220"/>
          </a:xfrm>
          <a:prstGeom prst="rect">
            <a:avLst/>
          </a:prstGeom>
        </p:spPr>
        <p:txBody>
          <a:bodyPr wrap="square">
            <a:spAutoFit/>
          </a:bodyPr>
          <a:lstStyle/>
          <a:p>
            <a:pPr marL="0" indent="0">
              <a:buFont typeface="Arial" panose="020B0604020202020204" pitchFamily="34" charset="0"/>
              <a:buNone/>
              <a:defRPr/>
            </a:pPr>
            <a:r>
              <a:rPr lang="en-US" sz="1400" dirty="0" err="1">
                <a:solidFill>
                  <a:schemeClr val="accent2">
                    <a:lumMod val="75000"/>
                  </a:schemeClr>
                </a:solidFill>
                <a:latin typeface="Calibri Light" panose="020F0302020204030204" pitchFamily="34" charset="0"/>
              </a:rPr>
              <a:t>Gudeman</a:t>
            </a:r>
            <a:r>
              <a:rPr lang="en-US" sz="1400" dirty="0">
                <a:solidFill>
                  <a:schemeClr val="accent2">
                    <a:lumMod val="75000"/>
                  </a:schemeClr>
                </a:solidFill>
                <a:latin typeface="Calibri Light" panose="020F0302020204030204" pitchFamily="34" charset="0"/>
              </a:rPr>
              <a:t> and Madge, The Federal Title X Family Planning Program: Privacy and Access Rules for Adolescents. National Center for Youth Law, 2011.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7254-53D0-4525-96BB-4B058BCB90EE}"/>
              </a:ext>
            </a:extLst>
          </p:cNvPr>
          <p:cNvSpPr>
            <a:spLocks noGrp="1"/>
          </p:cNvSpPr>
          <p:nvPr>
            <p:ph type="title"/>
          </p:nvPr>
        </p:nvSpPr>
        <p:spPr/>
        <p:txBody>
          <a:bodyPr/>
          <a:lstStyle/>
          <a:p>
            <a:r>
              <a:rPr lang="en-US" dirty="0" smtClean="0"/>
              <a:t>Title X Confidentiality Rule</a:t>
            </a:r>
            <a:endParaRPr lang="en-US" dirty="0"/>
          </a:p>
        </p:txBody>
      </p:sp>
      <p:sp>
        <p:nvSpPr>
          <p:cNvPr id="3" name="Content Placeholder 2">
            <a:extLst>
              <a:ext uri="{FF2B5EF4-FFF2-40B4-BE49-F238E27FC236}">
                <a16:creationId xmlns:a16="http://schemas.microsoft.com/office/drawing/2014/main" id="{2D99CF46-69EF-474F-BF8E-5480B3A13231}"/>
              </a:ext>
            </a:extLst>
          </p:cNvPr>
          <p:cNvSpPr>
            <a:spLocks noGrp="1"/>
          </p:cNvSpPr>
          <p:nvPr>
            <p:ph idx="1"/>
          </p:nvPr>
        </p:nvSpPr>
        <p:spPr/>
        <p:txBody>
          <a:bodyPr/>
          <a:lstStyle/>
          <a:p>
            <a:r>
              <a:rPr lang="en-US" sz="2800" dirty="0" smtClean="0">
                <a:sym typeface="Wingdings" panose="05000000000000000000" pitchFamily="2" charset="2"/>
              </a:rPr>
              <a:t>Client information must be kept confidential. Release of client information is prohibited, unless:</a:t>
            </a:r>
          </a:p>
          <a:p>
            <a:pPr lvl="1"/>
            <a:r>
              <a:rPr lang="en-US" sz="2400" dirty="0" smtClean="0">
                <a:sym typeface="Wingdings" panose="05000000000000000000" pitchFamily="2" charset="2"/>
              </a:rPr>
              <a:t>Client provides written authorization</a:t>
            </a:r>
          </a:p>
          <a:p>
            <a:pPr lvl="1"/>
            <a:r>
              <a:rPr lang="en-US" sz="2400" dirty="0" smtClean="0">
                <a:sym typeface="Wingdings" panose="05000000000000000000" pitchFamily="2" charset="2"/>
              </a:rPr>
              <a:t>Release of information is necessary to provide services </a:t>
            </a:r>
          </a:p>
          <a:p>
            <a:pPr lvl="1"/>
            <a:r>
              <a:rPr lang="en-US" sz="2400" dirty="0" smtClean="0">
                <a:sym typeface="Wingdings" panose="05000000000000000000" pitchFamily="2" charset="2"/>
              </a:rPr>
              <a:t>Release of information is required by law</a:t>
            </a:r>
          </a:p>
          <a:p>
            <a:pPr lvl="2"/>
            <a:r>
              <a:rPr lang="en-US" sz="2000" dirty="0" smtClean="0"/>
              <a:t>M</a:t>
            </a:r>
            <a:r>
              <a:rPr lang="en-US" sz="2000" dirty="0" smtClean="0">
                <a:sym typeface="Wingdings" panose="05000000000000000000" pitchFamily="2" charset="2"/>
              </a:rPr>
              <a:t>andatory reporting “requires” the release of information when reporting is indicated</a:t>
            </a:r>
          </a:p>
          <a:p>
            <a:r>
              <a:rPr lang="en-US" sz="2800" dirty="0" smtClean="0"/>
              <a:t>If youth want to involve others in their care (parent, guardian, partner, etc.), they must provide permission. </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Communicating Consent, Confidentiality, and Its Limitations</a:t>
            </a:r>
            <a:endParaRPr lang="en-US" dirty="0"/>
          </a:p>
        </p:txBody>
      </p:sp>
      <p:sp>
        <p:nvSpPr>
          <p:cNvPr id="3" name="Content Placeholder 2"/>
          <p:cNvSpPr>
            <a:spLocks noGrp="1"/>
          </p:cNvSpPr>
          <p:nvPr>
            <p:ph idx="1"/>
          </p:nvPr>
        </p:nvSpPr>
        <p:spPr/>
        <p:txBody>
          <a:bodyPr/>
          <a:lstStyle/>
          <a:p>
            <a:r>
              <a:rPr lang="en-US" altLang="en-US" smtClean="0"/>
              <a:t>Start all adolescent visits with an explanation of:</a:t>
            </a:r>
          </a:p>
          <a:p>
            <a:pPr lvl="1"/>
            <a:r>
              <a:rPr lang="en-US" altLang="en-US" smtClean="0"/>
              <a:t>Title X minor consent and the services it includes</a:t>
            </a:r>
          </a:p>
          <a:p>
            <a:pPr lvl="1"/>
            <a:r>
              <a:rPr lang="en-US" altLang="en-US" smtClean="0"/>
              <a:t>Confidentiality and its limitations</a:t>
            </a:r>
          </a:p>
          <a:p>
            <a:endParaRPr lang="en-US" dirty="0"/>
          </a:p>
        </p:txBody>
      </p:sp>
    </p:spTree>
  </p:cSld>
  <p:clrMapOvr>
    <a:masterClrMapping/>
  </p:clrMapOvr>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2584</TotalTime>
  <Words>7975</Words>
  <Application>Microsoft Office PowerPoint</Application>
  <PresentationFormat>On-screen Show (4:3)</PresentationFormat>
  <Paragraphs>698</Paragraphs>
  <Slides>60</Slides>
  <Notes>60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60</vt:i4>
      </vt:variant>
    </vt:vector>
  </HeadingPairs>
  <TitlesOfParts>
    <vt:vector size="69" baseType="lpstr">
      <vt:lpstr>ＭＳ Ｐゴシック</vt:lpstr>
      <vt:lpstr>Arial</vt:lpstr>
      <vt:lpstr>Calibri</vt:lpstr>
      <vt:lpstr>Calibri Light</vt:lpstr>
      <vt:lpstr>Gotham Bold</vt:lpstr>
      <vt:lpstr>Gotham Book</vt:lpstr>
      <vt:lpstr>Wingdings</vt:lpstr>
      <vt:lpstr>Office Theme</vt:lpstr>
      <vt:lpstr>1_Office Theme</vt:lpstr>
      <vt:lpstr>Mandatory Child Abuse Reporting in  Title X-Funded Family Planning Settings</vt:lpstr>
      <vt:lpstr>Objectives</vt:lpstr>
      <vt:lpstr>Mandatory Child Abuse Reporting</vt:lpstr>
      <vt:lpstr>Mandatory Reporting:  A Title X Legislative Mandate</vt:lpstr>
      <vt:lpstr>Our Agency’s Mandatory Child Abuse Reporting Policy</vt:lpstr>
      <vt:lpstr>Setting the Stage with Clients: Consent and Confidentiality</vt:lpstr>
      <vt:lpstr>Title X Consent Rule</vt:lpstr>
      <vt:lpstr>Title X Confidentiality Rule</vt:lpstr>
      <vt:lpstr>Communicating Consent, Confidentiality, and Its Limitations</vt:lpstr>
      <vt:lpstr>Sample Confidentiality Statement</vt:lpstr>
      <vt:lpstr>Sample Consent Statement</vt:lpstr>
      <vt:lpstr>Recognizing Risk Factors for Sexual Coercion, Child Abuse, and Relationship Abuse</vt:lpstr>
      <vt:lpstr>Risk Factors Associated with Sexual Abuse and Coercion </vt:lpstr>
      <vt:lpstr>Risk Factors Associated with Relationship Abuse/Dating Violence   </vt:lpstr>
      <vt:lpstr>Family Planning-Related Indicators for Relationship Abuse/Dating Violence   </vt:lpstr>
      <vt:lpstr>Responding to Risk Factors/Indicators</vt:lpstr>
      <vt:lpstr>[INSERT STATE]  Child Abuse Reporting  Laws and Process</vt:lpstr>
      <vt:lpstr>Who Must Report</vt:lpstr>
      <vt:lpstr>Who Must Report (cont.) </vt:lpstr>
      <vt:lpstr>Who Must Report (cont.) </vt:lpstr>
      <vt:lpstr>Who Must Report (cont.) </vt:lpstr>
      <vt:lpstr>What Must Be Reported</vt:lpstr>
      <vt:lpstr>What Must Be Reported</vt:lpstr>
      <vt:lpstr>What Must Be Reported</vt:lpstr>
      <vt:lpstr>What Must Be Reported</vt:lpstr>
      <vt:lpstr>What Must Be Reported</vt:lpstr>
      <vt:lpstr>What Must Be Reported</vt:lpstr>
      <vt:lpstr>What Must Be Reported</vt:lpstr>
      <vt:lpstr>What Must Be Reported</vt:lpstr>
      <vt:lpstr>When to Report</vt:lpstr>
      <vt:lpstr>When to Report (cont.) </vt:lpstr>
      <vt:lpstr>When to Report (cont.) </vt:lpstr>
      <vt:lpstr>How to Report </vt:lpstr>
      <vt:lpstr>How to Report (cont.)</vt:lpstr>
      <vt:lpstr>How to Report (cont.) </vt:lpstr>
      <vt:lpstr>How to Report (cont.) </vt:lpstr>
      <vt:lpstr>Trauma-Informed Reporting</vt:lpstr>
      <vt:lpstr>Trauma-Informed Reporting (cont.)</vt:lpstr>
      <vt:lpstr>Trauma-Informed Reporting  Best Practice 1</vt:lpstr>
      <vt:lpstr>Trauma-Informed Reporting  Best Practice 2</vt:lpstr>
      <vt:lpstr>Trauma-Informed Reporting  Best Practice 3</vt:lpstr>
      <vt:lpstr>Trauma-Informed Reporting  Best Practice 4</vt:lpstr>
      <vt:lpstr>Video</vt:lpstr>
      <vt:lpstr>Activity </vt:lpstr>
      <vt:lpstr>Trauma-Informed Reporting  Best Practice 5</vt:lpstr>
      <vt:lpstr>Trauma-Informed Reporting  Best Practice 6</vt:lpstr>
      <vt:lpstr>Trauma-Informed Reporting  Best Practice 7</vt:lpstr>
      <vt:lpstr>Trauma-Informed Reporting Healthy Relationship Wheel and Questions</vt:lpstr>
      <vt:lpstr>Trauma-Informed Reporting  Relationship Spectrum</vt:lpstr>
      <vt:lpstr>Trauma-Informed Reporting Best Practice 8</vt:lpstr>
      <vt:lpstr>Trauma-Informed Reporting  Best Practices Summary</vt:lpstr>
      <vt:lpstr>Key messages that convey support</vt:lpstr>
      <vt:lpstr>Activity</vt:lpstr>
      <vt:lpstr>Other Reporting Considerations</vt:lpstr>
      <vt:lpstr>Parent/Guardian Notification</vt:lpstr>
      <vt:lpstr>Learn About the Reporting System</vt:lpstr>
      <vt:lpstr>When the State’s Definition of Abuse and Neglect Differs From Ours</vt:lpstr>
      <vt:lpstr>When the State’s Definition of Abuse and Neglect Differs From Ours (cont.) </vt:lpstr>
      <vt:lpstr>Local Resources</vt:lpstr>
      <vt:lpstr>Additional Resources</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JSI</dc:creator>
  <cp:lastModifiedBy>Webb,Ilana</cp:lastModifiedBy>
  <cp:revision>88</cp:revision>
  <cp:lastPrinted>2019-05-13T18:24:22Z</cp:lastPrinted>
  <dcterms:created xsi:type="dcterms:W3CDTF">2016-11-10T17:10:50Z</dcterms:created>
  <dcterms:modified xsi:type="dcterms:W3CDTF">2019-07-10T20:42:14Z</dcterms:modified>
</cp:coreProperties>
</file>