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9" r:id="rId2"/>
  </p:sldMasterIdLst>
  <p:notesMasterIdLst>
    <p:notesMasterId r:id="rId29"/>
  </p:notesMasterIdLst>
  <p:handoutMasterIdLst>
    <p:handoutMasterId r:id="rId30"/>
  </p:handoutMasterIdLst>
  <p:sldIdLst>
    <p:sldId id="284" r:id="rId3"/>
    <p:sldId id="285" r:id="rId4"/>
    <p:sldId id="286" r:id="rId5"/>
    <p:sldId id="287" r:id="rId6"/>
    <p:sldId id="288" r:id="rId7"/>
    <p:sldId id="289" r:id="rId8"/>
    <p:sldId id="290"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bie Wood" initials="" lastIdx="2" clrIdx="0"/>
  <p:cmAuthor id="2" name="Caitlin Hungate" initials="" lastIdx="2" clrIdx="1"/>
  <p:cmAuthor id="3" name="Nancy Thomas" initials="" lastIdx="4" clrIdx="2"/>
  <p:cmAuthor id="4" name="Unknown User1" initials="Unknown User1"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7575"/>
    <a:srgbClr val="1B75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92" autoAdjust="0"/>
    <p:restoredTop sz="86385" autoAdjust="0"/>
  </p:normalViewPr>
  <p:slideViewPr>
    <p:cSldViewPr>
      <p:cViewPr varScale="1">
        <p:scale>
          <a:sx n="63" d="100"/>
          <a:sy n="63" d="100"/>
        </p:scale>
        <p:origin x="122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7" d="100"/>
          <a:sy n="87" d="100"/>
        </p:scale>
        <p:origin x="297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D3516A-A4E3-4C10-9D28-0BDC197A83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74D4ADE-239C-463D-AC6B-44A2D4AA348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FD67F2-5703-48D5-A534-A9A3F0F6B57F}" type="datetimeFigureOut">
              <a:rPr lang="en-US" smtClean="0"/>
              <a:t>12/9/2021</a:t>
            </a:fld>
            <a:endParaRPr lang="en-US"/>
          </a:p>
        </p:txBody>
      </p:sp>
      <p:sp>
        <p:nvSpPr>
          <p:cNvPr id="4" name="Footer Placeholder 3">
            <a:extLst>
              <a:ext uri="{FF2B5EF4-FFF2-40B4-BE49-F238E27FC236}">
                <a16:creationId xmlns:a16="http://schemas.microsoft.com/office/drawing/2014/main" id="{2775F8E5-B51D-40FE-8957-D21698CB55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86AE140-C856-4FE6-BDC0-AEF0C6FC0E3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9D4578-DDC3-435C-A695-FD3F13223EDC}" type="slidenum">
              <a:rPr lang="en-US" smtClean="0"/>
              <a:t>‹#›</a:t>
            </a:fld>
            <a:endParaRPr lang="en-US"/>
          </a:p>
        </p:txBody>
      </p:sp>
    </p:spTree>
    <p:extLst>
      <p:ext uri="{BB962C8B-B14F-4D97-AF65-F5344CB8AC3E}">
        <p14:creationId xmlns:p14="http://schemas.microsoft.com/office/powerpoint/2010/main" val="2768860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5565AA2-9E9C-4944-B68B-EE5381FF065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Arial" charset="0"/>
              </a:defRPr>
            </a:lvl1pPr>
          </a:lstStyle>
          <a:p>
            <a:pPr>
              <a:defRPr/>
            </a:pPr>
            <a:endParaRPr lang="en-US"/>
          </a:p>
        </p:txBody>
      </p:sp>
      <p:sp>
        <p:nvSpPr>
          <p:cNvPr id="3" name="Date Placeholder 2">
            <a:extLst>
              <a:ext uri="{FF2B5EF4-FFF2-40B4-BE49-F238E27FC236}">
                <a16:creationId xmlns:a16="http://schemas.microsoft.com/office/drawing/2014/main" id="{83202BB0-0DC7-43C1-8CF7-56CCC31C0BF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cs typeface="Arial" charset="0"/>
              </a:defRPr>
            </a:lvl1pPr>
          </a:lstStyle>
          <a:p>
            <a:pPr>
              <a:defRPr/>
            </a:pPr>
            <a:fld id="{9CAE64DB-31FB-4CDB-8A90-43E925A3FB78}" type="datetimeFigureOut">
              <a:rPr lang="en-US"/>
              <a:pPr>
                <a:defRPr/>
              </a:pPr>
              <a:t>12/9/2021</a:t>
            </a:fld>
            <a:endParaRPr lang="en-US"/>
          </a:p>
        </p:txBody>
      </p:sp>
      <p:sp>
        <p:nvSpPr>
          <p:cNvPr id="4" name="Slide Image Placeholder 3">
            <a:extLst>
              <a:ext uri="{FF2B5EF4-FFF2-40B4-BE49-F238E27FC236}">
                <a16:creationId xmlns:a16="http://schemas.microsoft.com/office/drawing/2014/main" id="{48837EA6-F892-4DCB-A0AC-39F60C415A29}"/>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4601922-FCDC-4387-943E-CF6BB4E7FC5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216C662-1D5E-4107-A033-AD3C170EE03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E6513456-9FA3-41E8-BE95-F3B93A07CD7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7498704-8EFC-498D-B895-9DA650F3C68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a:t>Facilitator Notes </a:t>
            </a:r>
          </a:p>
          <a:p>
            <a:pPr marL="171450" indent="-171450" eaLnBrk="1" fontAlgn="auto" hangingPunct="1">
              <a:spcBef>
                <a:spcPts val="0"/>
              </a:spcBef>
              <a:spcAft>
                <a:spcPts val="0"/>
              </a:spcAft>
              <a:buFont typeface="Arial" panose="020B0604020202020204" pitchFamily="34" charset="0"/>
              <a:buChar char="•"/>
              <a:defRPr/>
            </a:pPr>
            <a:r>
              <a:rPr lang="en-US" dirty="0"/>
              <a:t>Today we will be discussing the second best practice in the </a:t>
            </a:r>
            <a:r>
              <a:rPr lang="en-US" i="1" dirty="0"/>
              <a:t>Financial Management Change Package</a:t>
            </a:r>
            <a:r>
              <a:rPr lang="en-US" dirty="0"/>
              <a:t>: Monitor and manage patient fee collections. </a:t>
            </a:r>
          </a:p>
          <a:p>
            <a:pPr marL="171450" indent="-171450" eaLnBrk="1" fontAlgn="auto" hangingPunct="1">
              <a:spcBef>
                <a:spcPts val="0"/>
              </a:spcBef>
              <a:spcAft>
                <a:spcPts val="0"/>
              </a:spcAft>
              <a:buFont typeface="Arial" panose="020B0604020202020204" pitchFamily="34" charset="0"/>
              <a:buChar char="•"/>
              <a:defRPr/>
            </a:pPr>
            <a:endParaRPr lang="en-US" b="1" u="sng" dirty="0"/>
          </a:p>
          <a:p>
            <a:pPr eaLnBrk="1" fontAlgn="auto" hangingPunct="1">
              <a:spcBef>
                <a:spcPts val="0"/>
              </a:spcBef>
              <a:spcAft>
                <a:spcPts val="0"/>
              </a:spcAft>
              <a:buFont typeface="Arial" panose="020B0604020202020204" pitchFamily="34" charset="0"/>
              <a:buNone/>
              <a:defRPr/>
            </a:pPr>
            <a:endParaRPr lang="en-US" b="1" u="sng" dirty="0"/>
          </a:p>
          <a:p>
            <a:pPr eaLnBrk="1" fontAlgn="auto" hangingPunct="1">
              <a:spcBef>
                <a:spcPts val="0"/>
              </a:spcBef>
              <a:spcAft>
                <a:spcPts val="0"/>
              </a:spcAft>
              <a:buFont typeface="Arial" panose="020B0604020202020204" pitchFamily="34" charset="0"/>
              <a:buNone/>
              <a:defRPr/>
            </a:pPr>
            <a:r>
              <a:rPr lang="en-US" b="1" u="sng" dirty="0"/>
              <a:t>Activity</a:t>
            </a:r>
          </a:p>
          <a:p>
            <a:pPr marL="171450" indent="-171450" eaLnBrk="1" fontAlgn="auto" hangingPunct="1">
              <a:spcBef>
                <a:spcPts val="0"/>
              </a:spcBef>
              <a:spcAft>
                <a:spcPts val="0"/>
              </a:spcAft>
              <a:buFont typeface="Arial" panose="020B0604020202020204" pitchFamily="34" charset="0"/>
              <a:buChar char="•"/>
              <a:defRPr/>
            </a:pPr>
            <a:r>
              <a:rPr lang="en-US" dirty="0"/>
              <a:t>Conduct participant and facilitator introductions.</a:t>
            </a:r>
          </a:p>
          <a:p>
            <a:pPr eaLnBrk="1" fontAlgn="auto" hangingPunct="1">
              <a:spcBef>
                <a:spcPct val="0"/>
              </a:spcBef>
              <a:spcAft>
                <a:spcPts val="0"/>
              </a:spcAft>
              <a:defRPr/>
            </a:pPr>
            <a:endParaRPr lang="en-US" altLang="en-US" dirty="0"/>
          </a:p>
          <a:p>
            <a:pPr eaLnBrk="1" fontAlgn="auto" hangingPunct="1">
              <a:spcBef>
                <a:spcPts val="0"/>
              </a:spcBef>
              <a:spcAft>
                <a:spcPts val="0"/>
              </a:spcAft>
              <a:defRPr/>
            </a:pPr>
            <a:endParaRPr lang="en-US" dirty="0"/>
          </a:p>
          <a:p>
            <a:pPr eaLnBrk="1" hangingPunct="1">
              <a:defRPr/>
            </a:pPr>
            <a:r>
              <a:rPr lang="en-US" b="1" u="sng" dirty="0"/>
              <a:t>Note to Facilitators </a:t>
            </a:r>
          </a:p>
          <a:p>
            <a:pPr eaLnBrk="1" hangingPunct="1">
              <a:defRPr/>
            </a:pPr>
            <a:r>
              <a:rPr lang="en-US" dirty="0"/>
              <a:t>We recognize that Title X grantees have networks of sub-recipients and service sites, and how they’re described can be confusing. For the purposes of this training, we have used agency and site throughout (and interchangeably). We encourage you to refer to your network in the terms you’re most comfortable with/accustomed to using. </a:t>
            </a:r>
          </a:p>
          <a:p>
            <a:pPr eaLnBrk="1" fontAlgn="auto" hangingPunct="1">
              <a:spcBef>
                <a:spcPts val="0"/>
              </a:spcBef>
              <a:spcAft>
                <a:spcPts val="0"/>
              </a:spcAft>
              <a:defRPr/>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67498704-8EFC-498D-B895-9DA650F3C68E}" type="slidenum">
              <a:rPr lang="en-US" altLang="en-US" smtClean="0"/>
              <a:pPr>
                <a:defRPr/>
              </a:pPr>
              <a:t>1</a:t>
            </a:fld>
            <a:endParaRPr lang="en-US" altLang="en-US"/>
          </a:p>
        </p:txBody>
      </p:sp>
    </p:spTree>
    <p:extLst>
      <p:ext uri="{BB962C8B-B14F-4D97-AF65-F5344CB8AC3E}">
        <p14:creationId xmlns:p14="http://schemas.microsoft.com/office/powerpoint/2010/main" val="3923301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F60AAB50-08E5-4AC5-A622-8CEC1EACA0D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215F279B-29CF-48B3-AD0C-A96B690FC9C7}"/>
              </a:ext>
            </a:extLst>
          </p:cNvPr>
          <p:cNvSpPr>
            <a:spLocks noGrp="1" noChangeArrowheads="1"/>
          </p:cNvSpPr>
          <p:nvPr>
            <p:ph type="body" idx="1"/>
          </p:nvPr>
        </p:nvSpPr>
        <p:spPr bwMode="auto"/>
        <p:txBody>
          <a:bodyPr wrap="square" numCol="1" anchor="t" anchorCtr="0" compatLnSpc="1">
            <a:prstTxWarp prst="textNoShape">
              <a:avLst/>
            </a:prstTxWarp>
          </a:bodyPr>
          <a:lstStyle/>
          <a:p>
            <a:pPr eaLnBrk="1" fontAlgn="auto" hangingPunct="1">
              <a:spcBef>
                <a:spcPts val="0"/>
              </a:spcBef>
              <a:spcAft>
                <a:spcPts val="0"/>
              </a:spcAft>
              <a:defRPr/>
            </a:pPr>
            <a:r>
              <a:rPr lang="en-US" altLang="en-US" b="1" u="sng" dirty="0"/>
              <a:t>Facilitator Notes</a:t>
            </a:r>
          </a:p>
          <a:p>
            <a:pPr eaLnBrk="1" fontAlgn="auto" hangingPunct="1">
              <a:spcBef>
                <a:spcPts val="0"/>
              </a:spcBef>
              <a:spcAft>
                <a:spcPts val="0"/>
              </a:spcAft>
              <a:defRPr/>
            </a:pPr>
            <a:r>
              <a:rPr lang="en-US" altLang="en-US" sz="1100" i="1" dirty="0"/>
              <a:t>(Note to facilitators: Skip over any challenges already mentioned by participants or skip this slide altogether, as makes sense.)</a:t>
            </a:r>
          </a:p>
          <a:p>
            <a:pPr marL="171450" indent="-171450" eaLnBrk="1" fontAlgn="auto" hangingPunct="1">
              <a:spcBef>
                <a:spcPts val="0"/>
              </a:spcBef>
              <a:spcAft>
                <a:spcPts val="0"/>
              </a:spcAft>
              <a:buFont typeface="Arial" panose="020B0604020202020204" pitchFamily="34" charset="0"/>
              <a:buChar char="•"/>
              <a:defRPr/>
            </a:pPr>
            <a:r>
              <a:rPr lang="en-US" altLang="en-US" sz="1100" dirty="0"/>
              <a:t>There may be a shift in clientele from predominantly uninsured/self-pay to more clients with Medicaid and/or private insurance. </a:t>
            </a:r>
          </a:p>
          <a:p>
            <a:pPr marL="628650" lvl="1" indent="-171450" eaLnBrk="1" fontAlgn="auto" hangingPunct="1">
              <a:spcBef>
                <a:spcPts val="0"/>
              </a:spcBef>
              <a:spcAft>
                <a:spcPts val="0"/>
              </a:spcAft>
              <a:buFont typeface="Arial" panose="020B0604020202020204" pitchFamily="34" charset="0"/>
              <a:buChar char="•"/>
              <a:defRPr/>
            </a:pPr>
            <a:r>
              <a:rPr lang="en-US" dirty="0"/>
              <a:t>Beginning to collect copays for TPP clients can be a shift in culture for many agencies</a:t>
            </a:r>
            <a:r>
              <a:rPr lang="en-US" altLang="en-US" sz="1100" dirty="0"/>
              <a:t>. Services should be reimbursed at appropriately discounted fees for all clients. </a:t>
            </a:r>
          </a:p>
          <a:p>
            <a:pPr marL="628650" lvl="1" indent="-171450" eaLnBrk="1" fontAlgn="auto" hangingPunct="1">
              <a:spcBef>
                <a:spcPts val="0"/>
              </a:spcBef>
              <a:spcAft>
                <a:spcPts val="0"/>
              </a:spcAft>
              <a:buFont typeface="Arial" panose="020B0604020202020204" pitchFamily="34" charset="0"/>
              <a:buChar char="•"/>
              <a:defRPr/>
            </a:pPr>
            <a:r>
              <a:rPr lang="en-US" altLang="en-US" sz="1100" dirty="0"/>
              <a:t>Insurance should be charged for clients with TPP. Copays, coinsurances, and/or deductibles should also be charged (once appropriately discounted) and paid. </a:t>
            </a:r>
            <a:endParaRPr lang="en-US" altLang="en-US" dirty="0"/>
          </a:p>
          <a:p>
            <a:pPr marL="171450" indent="-171450" eaLnBrk="1" fontAlgn="auto" hangingPunct="1">
              <a:spcBef>
                <a:spcPts val="0"/>
              </a:spcBef>
              <a:spcAft>
                <a:spcPts val="0"/>
              </a:spcAft>
              <a:buFont typeface="Arial" panose="020B0604020202020204" pitchFamily="34" charset="0"/>
              <a:buChar char="•"/>
              <a:defRPr/>
            </a:pPr>
            <a:r>
              <a:rPr lang="en-US" altLang="en-US" dirty="0"/>
              <a:t>It is important that Title X agencies ensure equitable, accessible, and trauma-informed Title X services for all clients without creating a cost barrier, per the 2021 final rule. Balancing providing a welcoming and positive experience while also ensuring payment can be difficult. Clients may come to your agency with a history of trauma and/or past negative experiences that impact their experience with your services, as well as their feelings and ability to pay for services. Best practices include having consistent, persistent messaging during scheduling, at time of visit, and in written correspondence. Scripting messaging can be helpful. If your Title X agency uses a script, it is important to review it to ensure that messages are trauma-informed and client-centered. It is essential that customer service is not sacrificed and that clients are not denied family planning services for their inability to pay in line with the 2021 final rule. Consider organizing a workgroup of front desk staff and managers to develop a script that balances messages if none are used.  </a:t>
            </a:r>
          </a:p>
          <a:p>
            <a:pPr marL="171450" indent="-171450" eaLnBrk="1" fontAlgn="auto" hangingPunct="1">
              <a:spcBef>
                <a:spcPts val="0"/>
              </a:spcBef>
              <a:spcAft>
                <a:spcPts val="0"/>
              </a:spcAft>
              <a:buFont typeface="Arial" panose="020B0604020202020204" pitchFamily="34" charset="0"/>
              <a:buChar char="•"/>
              <a:defRPr/>
            </a:pPr>
            <a:r>
              <a:rPr lang="en-US" altLang="en-US" dirty="0"/>
              <a:t>Training new staff and continuing to train all staff, both front-desk and clinical staff, can be challenging given the day-to-day operations of a busy clinic. </a:t>
            </a:r>
          </a:p>
          <a:p>
            <a:pPr marL="171450" indent="-171450" eaLnBrk="1" fontAlgn="auto" hangingPunct="1">
              <a:spcBef>
                <a:spcPts val="0"/>
              </a:spcBef>
              <a:spcAft>
                <a:spcPts val="0"/>
              </a:spcAft>
              <a:buFont typeface="Arial" panose="020B0604020202020204" pitchFamily="34" charset="0"/>
              <a:buChar char="•"/>
              <a:defRPr/>
            </a:pPr>
            <a:r>
              <a:rPr lang="en-US" altLang="en-US" dirty="0"/>
              <a:t>Lastly, it is hard to monitor and manage client fees when an agency’s policies and procedures are unclear. </a:t>
            </a:r>
          </a:p>
        </p:txBody>
      </p:sp>
      <p:sp>
        <p:nvSpPr>
          <p:cNvPr id="58372" name="Slide Number Placeholder 3">
            <a:extLst>
              <a:ext uri="{FF2B5EF4-FFF2-40B4-BE49-F238E27FC236}">
                <a16:creationId xmlns:a16="http://schemas.microsoft.com/office/drawing/2014/main" id="{521923AE-39F2-4950-815C-7C8255B2119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BF0882D-4C1D-487C-8D71-2185122694EF}" type="slidenum">
              <a:rPr lang="en-US" altLang="en-US" smtClean="0"/>
              <a:pPr>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CC31D8E8-A0EC-4CAF-8D01-D9AC559BE5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BFC2983-A882-4655-B3DF-A848B1B1B596}"/>
              </a:ext>
            </a:extLst>
          </p:cNvPr>
          <p:cNvSpPr>
            <a:spLocks noGrp="1"/>
          </p:cNvSpPr>
          <p:nvPr>
            <p:ph type="body" idx="1"/>
          </p:nvPr>
        </p:nvSpPr>
        <p:spPr/>
        <p:txBody>
          <a:bodyPr/>
          <a:lstStyle/>
          <a:p>
            <a:pPr eaLnBrk="1" fontAlgn="auto" hangingPunct="1">
              <a:spcBef>
                <a:spcPts val="0"/>
              </a:spcBef>
              <a:spcAft>
                <a:spcPts val="0"/>
              </a:spcAft>
              <a:defRPr/>
            </a:pPr>
            <a:r>
              <a:rPr lang="en-US" b="1" u="sng" dirty="0"/>
              <a:t>Facilitator Notes</a:t>
            </a:r>
          </a:p>
          <a:p>
            <a:pPr marL="171450" indent="-171450" eaLnBrk="1" fontAlgn="auto" hangingPunct="1">
              <a:spcBef>
                <a:spcPts val="0"/>
              </a:spcBef>
              <a:spcAft>
                <a:spcPts val="0"/>
              </a:spcAft>
              <a:buFont typeface="Arial" panose="020B0604020202020204" pitchFamily="34" charset="0"/>
              <a:buChar char="•"/>
              <a:defRPr/>
            </a:pPr>
            <a:r>
              <a:rPr lang="en-US" dirty="0"/>
              <a:t>Now that we have a list of challenges related to fee collection, let’s talk about strategies for improvement.</a:t>
            </a:r>
          </a:p>
          <a:p>
            <a:pPr marL="628650" lvl="1" indent="-171450" eaLnBrk="1" fontAlgn="auto" hangingPunct="1">
              <a:spcBef>
                <a:spcPts val="0"/>
              </a:spcBef>
              <a:spcAft>
                <a:spcPts val="0"/>
              </a:spcAft>
              <a:buFont typeface="Arial" panose="020B0604020202020204" pitchFamily="34" charset="0"/>
              <a:buChar char="•"/>
              <a:defRPr/>
            </a:pPr>
            <a:r>
              <a:rPr lang="en-US" dirty="0"/>
              <a:t>The first strategy is to establish and/or update </a:t>
            </a:r>
            <a:r>
              <a:rPr lang="en-US" i="1" dirty="0"/>
              <a:t>and </a:t>
            </a:r>
            <a:r>
              <a:rPr lang="en-US" dirty="0"/>
              <a:t> implement policies on client payment and collection processes.</a:t>
            </a:r>
          </a:p>
          <a:p>
            <a:pPr marL="628650" lvl="1" indent="-171450" eaLnBrk="1" fontAlgn="auto" hangingPunct="1">
              <a:spcBef>
                <a:spcPts val="0"/>
              </a:spcBef>
              <a:spcAft>
                <a:spcPts val="0"/>
              </a:spcAft>
              <a:buFont typeface="Arial" panose="020B0604020202020204" pitchFamily="34" charset="0"/>
              <a:buChar char="•"/>
              <a:defRPr/>
            </a:pPr>
            <a:r>
              <a:rPr lang="en-US" dirty="0"/>
              <a:t>Another strategy is to manage discounted fee collections at time of visit for uninsured/self-pay clients. </a:t>
            </a:r>
          </a:p>
          <a:p>
            <a:pPr marL="628650" lvl="1" indent="-171450" eaLnBrk="1" fontAlgn="auto" hangingPunct="1">
              <a:spcBef>
                <a:spcPts val="0"/>
              </a:spcBef>
              <a:spcAft>
                <a:spcPts val="0"/>
              </a:spcAft>
              <a:buFont typeface="Arial" panose="020B0604020202020204" pitchFamily="34" charset="0"/>
              <a:buChar char="•"/>
              <a:defRPr/>
            </a:pPr>
            <a:r>
              <a:rPr lang="en-US" dirty="0"/>
              <a:t>Last, but not least, is to accurately discount and bill for TPP client fees, including copays, deductibles, and coinsurances. </a:t>
            </a:r>
          </a:p>
          <a:p>
            <a:pPr marL="171450" indent="-171450" eaLnBrk="1" fontAlgn="auto" hangingPunct="1">
              <a:spcBef>
                <a:spcPts val="0"/>
              </a:spcBef>
              <a:spcAft>
                <a:spcPts val="0"/>
              </a:spcAft>
              <a:buFont typeface="Arial" panose="020B0604020202020204" pitchFamily="34" charset="0"/>
              <a:buChar char="•"/>
              <a:defRPr/>
            </a:pPr>
            <a:r>
              <a:rPr lang="en-US" dirty="0"/>
              <a:t>As you are implementing these best practices, it is important to remember several related requirements in the 2021 final rule:</a:t>
            </a:r>
          </a:p>
          <a:p>
            <a:pPr marL="628650" lvl="1" indent="-171450" eaLnBrk="1" fontAlgn="auto" hangingPunct="1">
              <a:spcBef>
                <a:spcPts val="0"/>
              </a:spcBef>
              <a:spcAft>
                <a:spcPts val="0"/>
              </a:spcAft>
              <a:buFont typeface="Arial" panose="020B0604020202020204" pitchFamily="34" charset="0"/>
              <a:buChar char="•"/>
              <a:defRPr/>
            </a:pPr>
            <a:r>
              <a:rPr lang="en-US" dirty="0"/>
              <a:t>Family income should be assessed before determining whether copays or additional fees are charged.</a:t>
            </a:r>
          </a:p>
          <a:p>
            <a:pPr marL="628650" lvl="1" indent="-171450" eaLnBrk="1" fontAlgn="auto" hangingPunct="1">
              <a:spcBef>
                <a:spcPts val="0"/>
              </a:spcBef>
              <a:spcAft>
                <a:spcPts val="0"/>
              </a:spcAft>
              <a:buFont typeface="Arial" panose="020B0604020202020204" pitchFamily="34" charset="0"/>
              <a:buChar char="•"/>
              <a:defRPr/>
            </a:pPr>
            <a:r>
              <a:rPr lang="en-US" dirty="0"/>
              <a:t>Title X agencies should take reasonable measures to verify client income, without burdening clients from low-income families. Self-reported income is acceptable. </a:t>
            </a:r>
          </a:p>
          <a:p>
            <a:pPr marL="628650" lvl="1" indent="-171450" eaLnBrk="1" fontAlgn="auto" hangingPunct="1">
              <a:spcBef>
                <a:spcPts val="0"/>
              </a:spcBef>
              <a:spcAft>
                <a:spcPts val="0"/>
              </a:spcAft>
              <a:buFont typeface="Arial" panose="020B0604020202020204" pitchFamily="34" charset="0"/>
              <a:buChar char="•"/>
              <a:defRPr/>
            </a:pPr>
            <a:r>
              <a:rPr lang="en-US" dirty="0"/>
              <a:t>With regards to insured clients, clients whose family income is at or below 250% of FPL should not pay more in copays or additional fees than what they would otherwise pay when the schedule of discounts is applied. </a:t>
            </a:r>
          </a:p>
          <a:p>
            <a:pPr marL="628650" lvl="1" indent="-171450" eaLnBrk="1" fontAlgn="auto" hangingPunct="1">
              <a:spcBef>
                <a:spcPts val="0"/>
              </a:spcBef>
              <a:spcAft>
                <a:spcPts val="0"/>
              </a:spcAft>
              <a:buFont typeface="Arial" panose="020B0604020202020204" pitchFamily="34" charset="0"/>
              <a:buChar char="•"/>
              <a:defRPr/>
            </a:pPr>
            <a:r>
              <a:rPr lang="en-US" dirty="0"/>
              <a:t>Refer to the 2021 final rule for complete wording and requirements from the Office of Population Affairs: https://opa.hhs.gov/2021TitleXRule</a:t>
            </a:r>
          </a:p>
          <a:p>
            <a:pPr marL="628650" lvl="1" indent="-171450" eaLnBrk="1" fontAlgn="auto" hangingPunct="1">
              <a:spcBef>
                <a:spcPts val="0"/>
              </a:spcBef>
              <a:spcAft>
                <a:spcPts val="0"/>
              </a:spcAft>
              <a:buFont typeface="Arial" panose="020B0604020202020204" pitchFamily="34" charset="0"/>
              <a:buChar char="•"/>
              <a:defRPr/>
            </a:pPr>
            <a:endParaRPr lang="en-US" b="1" dirty="0"/>
          </a:p>
          <a:p>
            <a:pPr marL="171450" indent="-171450" eaLnBrk="1" fontAlgn="auto" hangingPunct="1">
              <a:spcBef>
                <a:spcPts val="0"/>
              </a:spcBef>
              <a:spcAft>
                <a:spcPts val="0"/>
              </a:spcAft>
              <a:buFont typeface="Arial" panose="020B0604020202020204" pitchFamily="34" charset="0"/>
              <a:buChar char="•"/>
              <a:defRPr/>
            </a:pPr>
            <a:endParaRPr lang="en-US" dirty="0"/>
          </a:p>
        </p:txBody>
      </p:sp>
      <p:sp>
        <p:nvSpPr>
          <p:cNvPr id="60420" name="Slide Number Placeholder 3">
            <a:extLst>
              <a:ext uri="{FF2B5EF4-FFF2-40B4-BE49-F238E27FC236}">
                <a16:creationId xmlns:a16="http://schemas.microsoft.com/office/drawing/2014/main" id="{4FE75D17-45D9-457F-A937-6A664E9BDC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BD398A-F657-4A94-AD5D-C860B61CA751}" type="slidenum">
              <a:rPr lang="en-US" altLang="en-US" smtClean="0"/>
              <a:pPr>
                <a:spcBef>
                  <a:spcPct val="0"/>
                </a:spcBef>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2A0613A-49F1-4980-B775-EAF3D46970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87BA890C-A8FD-42DD-976C-A0AF37F57797}"/>
              </a:ext>
            </a:extLst>
          </p:cNvPr>
          <p:cNvSpPr>
            <a:spLocks noGrp="1"/>
          </p:cNvSpPr>
          <p:nvPr>
            <p:ph type="body" idx="1"/>
          </p:nvPr>
        </p:nvSpPr>
        <p:spPr bwMode="auto"/>
        <p:txBody>
          <a:bodyPr wrap="square" numCol="1" anchor="t" anchorCtr="0" compatLnSpc="1">
            <a:prstTxWarp prst="textNoShape">
              <a:avLst/>
            </a:prstTxWarp>
          </a:bodyPr>
          <a:lstStyle/>
          <a:p>
            <a:pPr eaLnBrk="1" fontAlgn="auto" hangingPunct="1">
              <a:spcBef>
                <a:spcPts val="0"/>
              </a:spcBef>
              <a:spcAft>
                <a:spcPts val="0"/>
              </a:spcAft>
              <a:defRPr/>
            </a:pPr>
            <a:r>
              <a:rPr lang="en-US" altLang="en-US" b="1" u="sng" dirty="0"/>
              <a:t>Facilitator Notes </a:t>
            </a:r>
          </a:p>
          <a:p>
            <a:pPr marL="171450" indent="-171450" eaLnBrk="1" fontAlgn="auto" hangingPunct="1">
              <a:spcBef>
                <a:spcPts val="0"/>
              </a:spcBef>
              <a:spcAft>
                <a:spcPts val="0"/>
              </a:spcAft>
              <a:buFont typeface="Arial" panose="020B0604020202020204" pitchFamily="34" charset="0"/>
              <a:buChar char="•"/>
              <a:defRPr/>
            </a:pPr>
            <a:r>
              <a:rPr lang="en-US" altLang="en-US" dirty="0"/>
              <a:t>It is important to assess the frequency at which your site (or agency) reviews existing policies and its approach to developing them. </a:t>
            </a:r>
          </a:p>
          <a:p>
            <a:pPr marL="171450" indent="-171450" eaLnBrk="1" fontAlgn="auto" hangingPunct="1">
              <a:spcBef>
                <a:spcPts val="0"/>
              </a:spcBef>
              <a:spcAft>
                <a:spcPts val="0"/>
              </a:spcAft>
              <a:buFont typeface="Arial" panose="020B0604020202020204" pitchFamily="34" charset="0"/>
              <a:buChar char="•"/>
              <a:defRPr/>
            </a:pPr>
            <a:r>
              <a:rPr lang="en-US" altLang="en-US" dirty="0"/>
              <a:t>Think about how your site (or agency) includes (or does not include) policies and procedures around: </a:t>
            </a:r>
          </a:p>
          <a:p>
            <a:pPr marL="628650" lvl="1" indent="-171450" eaLnBrk="1" fontAlgn="auto" hangingPunct="1">
              <a:spcBef>
                <a:spcPts val="0"/>
              </a:spcBef>
              <a:spcAft>
                <a:spcPts val="0"/>
              </a:spcAft>
              <a:buFont typeface="Arial" panose="020B0604020202020204" pitchFamily="34" charset="0"/>
              <a:buChar char="•"/>
              <a:defRPr/>
            </a:pPr>
            <a:r>
              <a:rPr lang="en-US" altLang="en-US" dirty="0"/>
              <a:t>Scheduling, check-in, and exit communications</a:t>
            </a:r>
          </a:p>
          <a:p>
            <a:pPr marL="628650" lvl="1" indent="-171450" eaLnBrk="1" fontAlgn="auto" hangingPunct="1">
              <a:spcBef>
                <a:spcPts val="0"/>
              </a:spcBef>
              <a:spcAft>
                <a:spcPts val="0"/>
              </a:spcAft>
              <a:buFont typeface="Arial" panose="020B0604020202020204" pitchFamily="34" charset="0"/>
              <a:buChar char="•"/>
              <a:defRPr/>
            </a:pPr>
            <a:r>
              <a:rPr lang="en-US" altLang="en-US" dirty="0"/>
              <a:t>Methods of payments accepted</a:t>
            </a:r>
          </a:p>
          <a:p>
            <a:pPr marL="628650" lvl="1" indent="-171450" eaLnBrk="1" fontAlgn="auto" hangingPunct="1">
              <a:spcBef>
                <a:spcPts val="0"/>
              </a:spcBef>
              <a:spcAft>
                <a:spcPts val="0"/>
              </a:spcAft>
              <a:buFont typeface="Arial" panose="020B0604020202020204" pitchFamily="34" charset="0"/>
              <a:buChar char="•"/>
              <a:defRPr/>
            </a:pPr>
            <a:r>
              <a:rPr lang="en-US" altLang="en-US" dirty="0"/>
              <a:t>Time-of-visit payment expectations</a:t>
            </a:r>
          </a:p>
          <a:p>
            <a:pPr marL="628650" lvl="1" indent="-171450" eaLnBrk="1" fontAlgn="auto" hangingPunct="1">
              <a:spcBef>
                <a:spcPts val="0"/>
              </a:spcBef>
              <a:spcAft>
                <a:spcPts val="0"/>
              </a:spcAft>
              <a:buFont typeface="Arial" panose="020B0604020202020204" pitchFamily="34" charset="0"/>
              <a:buChar char="•"/>
              <a:defRPr/>
            </a:pPr>
            <a:r>
              <a:rPr lang="en-US" altLang="en-US" dirty="0"/>
              <a:t>Billing and collecting for TPP client fees</a:t>
            </a:r>
          </a:p>
          <a:p>
            <a:pPr marL="628650" lvl="1" indent="-171450" eaLnBrk="1" fontAlgn="auto" hangingPunct="1">
              <a:spcBef>
                <a:spcPts val="0"/>
              </a:spcBef>
              <a:spcAft>
                <a:spcPts val="0"/>
              </a:spcAft>
              <a:buFont typeface="Arial" panose="020B0604020202020204" pitchFamily="34" charset="0"/>
              <a:buChar char="•"/>
              <a:defRPr/>
            </a:pPr>
            <a:r>
              <a:rPr lang="en-US" altLang="en-US" dirty="0"/>
              <a:t>Credit balances </a:t>
            </a:r>
          </a:p>
          <a:p>
            <a:pPr marL="1085850" lvl="2" indent="-171450" eaLnBrk="1" fontAlgn="auto" hangingPunct="1">
              <a:spcBef>
                <a:spcPts val="0"/>
              </a:spcBef>
              <a:spcAft>
                <a:spcPts val="0"/>
              </a:spcAft>
              <a:buFont typeface="Arial" panose="020B0604020202020204" pitchFamily="34" charset="0"/>
              <a:buChar char="•"/>
              <a:defRPr/>
            </a:pPr>
            <a:r>
              <a:rPr lang="en-US" altLang="en-US" dirty="0"/>
              <a:t>It is important to note that sometimes when collecting TPP fees upfront, an agency may collect more from the client, such as in the copay amount, than they were supposed to. These amounts need to be returned to the client. Each state has its own unclaimed property laws, but the guiding principle is that practices are required to refund any overpayment (in any amount) to clients. </a:t>
            </a:r>
          </a:p>
          <a:p>
            <a:pPr marL="171450" indent="-171450" eaLnBrk="1" fontAlgn="auto" hangingPunct="1">
              <a:spcBef>
                <a:spcPts val="0"/>
              </a:spcBef>
              <a:spcAft>
                <a:spcPts val="0"/>
              </a:spcAft>
              <a:buFont typeface="Arial" panose="020B0604020202020204" pitchFamily="34" charset="0"/>
              <a:buChar char="•"/>
              <a:defRPr/>
            </a:pPr>
            <a:r>
              <a:rPr lang="en-US" altLang="en-US" dirty="0"/>
              <a:t>Consider developing scripts for staff, so they can help balance customer service with payment expectations.  </a:t>
            </a:r>
          </a:p>
          <a:p>
            <a:pPr eaLnBrk="1" fontAlgn="auto" hangingPunct="1">
              <a:spcBef>
                <a:spcPts val="0"/>
              </a:spcBef>
              <a:spcAft>
                <a:spcPts val="0"/>
              </a:spcAft>
              <a:defRPr/>
            </a:pPr>
            <a:endParaRPr lang="en-US" altLang="en-US" dirty="0"/>
          </a:p>
          <a:p>
            <a:pPr eaLnBrk="1" fontAlgn="auto" hangingPunct="1">
              <a:spcBef>
                <a:spcPts val="0"/>
              </a:spcBef>
              <a:spcAft>
                <a:spcPts val="0"/>
              </a:spcAft>
              <a:defRPr/>
            </a:pPr>
            <a:endParaRPr lang="en-US" altLang="en-US" dirty="0"/>
          </a:p>
          <a:p>
            <a:pPr eaLnBrk="1" fontAlgn="auto" hangingPunct="1">
              <a:spcBef>
                <a:spcPts val="0"/>
              </a:spcBef>
              <a:spcAft>
                <a:spcPts val="0"/>
              </a:spcAft>
              <a:defRPr/>
            </a:pPr>
            <a:r>
              <a:rPr lang="en-US" altLang="en-US" b="1" u="sng" dirty="0"/>
              <a:t>Discussion </a:t>
            </a:r>
          </a:p>
          <a:p>
            <a:pPr marL="171450" indent="-171450" eaLnBrk="1" fontAlgn="auto" hangingPunct="1">
              <a:spcBef>
                <a:spcPts val="0"/>
              </a:spcBef>
              <a:spcAft>
                <a:spcPts val="0"/>
              </a:spcAft>
              <a:buFont typeface="Arial" panose="020B0604020202020204" pitchFamily="34" charset="0"/>
              <a:buChar char="•"/>
              <a:defRPr/>
            </a:pPr>
            <a:r>
              <a:rPr lang="en-US" altLang="en-US" dirty="0"/>
              <a:t>Does your site’s (or agency’s) policies and procedures address or include these items mentioned? Are your agency’s policies clear? What policies are not clear regarding these items mentioned? </a:t>
            </a:r>
          </a:p>
        </p:txBody>
      </p:sp>
      <p:sp>
        <p:nvSpPr>
          <p:cNvPr id="62468" name="Slide Number Placeholder 3">
            <a:extLst>
              <a:ext uri="{FF2B5EF4-FFF2-40B4-BE49-F238E27FC236}">
                <a16:creationId xmlns:a16="http://schemas.microsoft.com/office/drawing/2014/main" id="{00795B8B-7921-4396-A61D-A19EB92F9B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80DF1F0-F07B-460D-BE4C-941E10C87BB9}" type="slidenum">
              <a:rPr lang="en-US" altLang="en-US" smtClean="0"/>
              <a:pPr>
                <a:spcBef>
                  <a:spcPct val="0"/>
                </a:spcBef>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35074B40-FA59-4F0D-AB00-6A96D38F8B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BC3CCF97-9E16-40A2-A298-EBC9DAD2AF45}"/>
              </a:ext>
            </a:extLst>
          </p:cNvPr>
          <p:cNvSpPr>
            <a:spLocks noGrp="1"/>
          </p:cNvSpPr>
          <p:nvPr>
            <p:ph type="body" idx="1"/>
          </p:nvPr>
        </p:nvSpPr>
        <p:spPr bwMode="auto"/>
        <p:txBody>
          <a:bodyPr wrap="square" numCol="1" anchor="t" anchorCtr="0" compatLnSpc="1">
            <a:prstTxWarp prst="textNoShape">
              <a:avLst/>
            </a:prstTxWarp>
          </a:bodyPr>
          <a:lstStyle/>
          <a:p>
            <a:pPr eaLnBrk="1" fontAlgn="auto" hangingPunct="1">
              <a:spcBef>
                <a:spcPts val="0"/>
              </a:spcBef>
              <a:spcAft>
                <a:spcPts val="0"/>
              </a:spcAft>
              <a:defRPr/>
            </a:pPr>
            <a:r>
              <a:rPr lang="en-US" altLang="en-US" b="1" u="sng" dirty="0"/>
              <a:t>Facilitator Notes</a:t>
            </a:r>
          </a:p>
          <a:p>
            <a:pPr marL="171450" indent="-171450" eaLnBrk="1" fontAlgn="auto" hangingPunct="1">
              <a:spcBef>
                <a:spcPts val="0"/>
              </a:spcBef>
              <a:spcAft>
                <a:spcPts val="0"/>
              </a:spcAft>
              <a:buFont typeface="Arial" panose="020B0604020202020204" pitchFamily="34" charset="0"/>
              <a:buChar char="•"/>
              <a:defRPr/>
            </a:pPr>
            <a:r>
              <a:rPr lang="en-US" altLang="en-US" dirty="0"/>
              <a:t>Policies and procedures should also address past due balances. </a:t>
            </a:r>
          </a:p>
          <a:p>
            <a:pPr marL="628650" lvl="1" indent="-171450" eaLnBrk="1" fontAlgn="auto" hangingPunct="1">
              <a:spcBef>
                <a:spcPts val="0"/>
              </a:spcBef>
              <a:spcAft>
                <a:spcPts val="0"/>
              </a:spcAft>
              <a:buFont typeface="Arial" panose="020B0604020202020204" pitchFamily="34" charset="0"/>
              <a:buChar char="•"/>
              <a:defRPr/>
            </a:pPr>
            <a:r>
              <a:rPr lang="en-US" altLang="en-US" dirty="0"/>
              <a:t>Example: An agency’s policies regarding the use of an external collection agency may include details such as only pursuing those clients</a:t>
            </a:r>
            <a:r>
              <a:rPr lang="en-US" altLang="en-US" b="1" dirty="0"/>
              <a:t> </a:t>
            </a:r>
            <a:r>
              <a:rPr lang="en-US" altLang="en-US" dirty="0"/>
              <a:t>with balances over a certain threshold, those who have made no payment for 6 months, etc. Payment plans should outline specifics such as monthly payment amount, how a client can qualify for a plan (such as outstanding balances over $100, etc.), and plans should be agreed upon and signed by the client and your agency. If a client does not honor the agreement, consider expanding your agency’s policy to rely on using a collection agency for procuring the unpaid balance.</a:t>
            </a:r>
          </a:p>
          <a:p>
            <a:pPr marL="171450" indent="-171450" eaLnBrk="1" fontAlgn="auto" hangingPunct="1">
              <a:spcBef>
                <a:spcPts val="0"/>
              </a:spcBef>
              <a:spcAft>
                <a:spcPts val="0"/>
              </a:spcAft>
              <a:buFont typeface="Arial" panose="020B0604020202020204" pitchFamily="34" charset="0"/>
              <a:buChar char="•"/>
              <a:defRPr/>
            </a:pPr>
            <a:r>
              <a:rPr lang="en-US" altLang="en-US" dirty="0"/>
              <a:t>It is important to receive client acknowledgement of your agency’s policies and procedures. </a:t>
            </a:r>
          </a:p>
          <a:p>
            <a:pPr marL="628650" lvl="1" indent="-171450" eaLnBrk="1" fontAlgn="auto" hangingPunct="1">
              <a:spcBef>
                <a:spcPts val="0"/>
              </a:spcBef>
              <a:spcAft>
                <a:spcPts val="0"/>
              </a:spcAft>
              <a:buFont typeface="Arial" panose="020B0604020202020204" pitchFamily="34" charset="0"/>
              <a:buChar char="•"/>
              <a:defRPr/>
            </a:pPr>
            <a:r>
              <a:rPr lang="en-US" altLang="en-US" dirty="0"/>
              <a:t>One strategy is to provide a client a copy of her/his signed acknowledgement of your agency’s policies and procedures. </a:t>
            </a:r>
          </a:p>
          <a:p>
            <a:pPr marL="171450" indent="-171450" eaLnBrk="1" fontAlgn="auto" hangingPunct="1">
              <a:spcBef>
                <a:spcPts val="0"/>
              </a:spcBef>
              <a:spcAft>
                <a:spcPts val="0"/>
              </a:spcAft>
              <a:buFont typeface="Arial" panose="020B0604020202020204" pitchFamily="34" charset="0"/>
              <a:buChar char="•"/>
              <a:defRPr/>
            </a:pPr>
            <a:r>
              <a:rPr lang="en-US" altLang="en-US" dirty="0"/>
              <a:t>While your agency is reviewing and/or developing policies and procedures, it is important to reiterate a Title X requirement that clients not be denied services for their inability to pay. </a:t>
            </a:r>
          </a:p>
          <a:p>
            <a:pPr marL="171450" indent="-171450" eaLnBrk="1" fontAlgn="auto" hangingPunct="1">
              <a:spcBef>
                <a:spcPts val="0"/>
              </a:spcBef>
              <a:spcAft>
                <a:spcPts val="0"/>
              </a:spcAft>
              <a:buFont typeface="Arial" panose="020B0604020202020204" pitchFamily="34" charset="0"/>
              <a:buChar char="•"/>
              <a:defRPr/>
            </a:pPr>
            <a:r>
              <a:rPr lang="en-US" altLang="en-US" dirty="0"/>
              <a:t>Often policies and procedures are shared with new employees during orientation. Certain elements may be missed or misinterpreted during this time.  </a:t>
            </a:r>
          </a:p>
          <a:p>
            <a:pPr marL="628650" lvl="1" indent="-171450" eaLnBrk="1" fontAlgn="auto" hangingPunct="1">
              <a:spcBef>
                <a:spcPts val="0"/>
              </a:spcBef>
              <a:spcAft>
                <a:spcPts val="0"/>
              </a:spcAft>
              <a:buFont typeface="Arial" panose="020B0604020202020204" pitchFamily="34" charset="0"/>
              <a:buChar char="•"/>
              <a:defRPr/>
            </a:pPr>
            <a:r>
              <a:rPr lang="en-US" altLang="en-US" dirty="0"/>
              <a:t>Agencies should review policies and procedures in person and allow for dialogue and questions with staff. </a:t>
            </a:r>
          </a:p>
          <a:p>
            <a:pPr marL="628650" lvl="1" indent="-171450" eaLnBrk="1" fontAlgn="auto" hangingPunct="1">
              <a:spcBef>
                <a:spcPts val="0"/>
              </a:spcBef>
              <a:spcAft>
                <a:spcPts val="0"/>
              </a:spcAft>
              <a:buFont typeface="Arial" panose="020B0604020202020204" pitchFamily="34" charset="0"/>
              <a:buChar char="•"/>
              <a:defRPr/>
            </a:pPr>
            <a:r>
              <a:rPr lang="en-US" altLang="en-US" dirty="0"/>
              <a:t>Observe staff members as they perform the job functions outlined in your agency’s policies and procedures and provide feedback. Bad habits can develop, so consider doing so periodically.</a:t>
            </a:r>
          </a:p>
          <a:p>
            <a:pPr marL="171450" indent="-171450" eaLnBrk="1" fontAlgn="auto" hangingPunct="1">
              <a:spcBef>
                <a:spcPts val="0"/>
              </a:spcBef>
              <a:spcAft>
                <a:spcPts val="0"/>
              </a:spcAft>
              <a:buFont typeface="Arial" panose="020B0604020202020204" pitchFamily="34" charset="0"/>
              <a:buChar char="•"/>
              <a:defRPr/>
            </a:pPr>
            <a:r>
              <a:rPr lang="en-US" altLang="en-US" dirty="0"/>
              <a:t>When implementing a QI initiative around billing and collecting fees for TPP clients, you may find additional staff training is needed. Routine training is a recommended best practice, regardless of whether you are implementing a specific initiative. Remember your staff, both front-desk staff and clinical staff, play a critical role in billing and collecting fees. </a:t>
            </a:r>
          </a:p>
          <a:p>
            <a:pPr marL="171450" indent="-171450" eaLnBrk="1" fontAlgn="auto" hangingPunct="1">
              <a:spcBef>
                <a:spcPts val="0"/>
              </a:spcBef>
              <a:spcAft>
                <a:spcPts val="0"/>
              </a:spcAft>
              <a:buFont typeface="Arial" panose="020B0604020202020204" pitchFamily="34" charset="0"/>
              <a:buChar char="•"/>
              <a:defRPr/>
            </a:pPr>
            <a:endParaRPr lang="en-US" altLang="en-US" dirty="0"/>
          </a:p>
          <a:p>
            <a:pPr eaLnBrk="1" fontAlgn="auto" hangingPunct="1">
              <a:spcBef>
                <a:spcPts val="0"/>
              </a:spcBef>
              <a:spcAft>
                <a:spcPts val="0"/>
              </a:spcAft>
              <a:defRPr/>
            </a:pPr>
            <a:endParaRPr lang="en-US" altLang="en-US" dirty="0"/>
          </a:p>
        </p:txBody>
      </p:sp>
      <p:sp>
        <p:nvSpPr>
          <p:cNvPr id="64516" name="Slide Number Placeholder 3">
            <a:extLst>
              <a:ext uri="{FF2B5EF4-FFF2-40B4-BE49-F238E27FC236}">
                <a16:creationId xmlns:a16="http://schemas.microsoft.com/office/drawing/2014/main" id="{A9FDB22A-FC18-4CCE-9D9C-E947B2343C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D00E71-B5A2-4190-8D62-CD12BE8A84A8}" type="slidenum">
              <a:rPr lang="en-US" altLang="en-US" smtClean="0"/>
              <a:pPr>
                <a:spcBef>
                  <a:spcPct val="0"/>
                </a:spcBef>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EEBB08B0-6B37-4631-B90F-290B95BDB5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7A39BFB8-58CE-4FDC-9FC5-0244B7A21759}"/>
              </a:ext>
            </a:extLst>
          </p:cNvPr>
          <p:cNvSpPr>
            <a:spLocks noGrp="1"/>
          </p:cNvSpPr>
          <p:nvPr>
            <p:ph type="body" idx="1"/>
          </p:nvPr>
        </p:nvSpPr>
        <p:spPr bwMode="auto"/>
        <p:txBody>
          <a:bodyPr wrap="square" numCol="1" anchor="t" anchorCtr="0" compatLnSpc="1">
            <a:prstTxWarp prst="textNoShape">
              <a:avLst/>
            </a:prstTxWarp>
          </a:bodyPr>
          <a:lstStyle/>
          <a:p>
            <a:pPr eaLnBrk="1" fontAlgn="auto" hangingPunct="1">
              <a:spcBef>
                <a:spcPts val="0"/>
              </a:spcBef>
              <a:spcAft>
                <a:spcPts val="0"/>
              </a:spcAft>
              <a:defRPr/>
            </a:pPr>
            <a:r>
              <a:rPr lang="en-US" altLang="en-US" b="1" u="sng" dirty="0"/>
              <a:t>Facilitator Notes </a:t>
            </a:r>
          </a:p>
          <a:p>
            <a:pPr marL="171450" indent="-171450" eaLnBrk="1" fontAlgn="auto" hangingPunct="1">
              <a:spcBef>
                <a:spcPts val="0"/>
              </a:spcBef>
              <a:spcAft>
                <a:spcPts val="0"/>
              </a:spcAft>
              <a:buFont typeface="Arial" panose="020B0604020202020204" pitchFamily="34" charset="0"/>
              <a:buChar char="•"/>
              <a:defRPr/>
            </a:pPr>
            <a:r>
              <a:rPr lang="en-US" altLang="en-US" dirty="0"/>
              <a:t>It is important to communicate your agency’s expectations to clients when scheduling, at check-in and at exit. Consider communicating the following: </a:t>
            </a:r>
          </a:p>
          <a:p>
            <a:pPr marL="628650" lvl="1" indent="-171450" eaLnBrk="1" fontAlgn="auto" hangingPunct="1">
              <a:spcBef>
                <a:spcPts val="0"/>
              </a:spcBef>
              <a:spcAft>
                <a:spcPts val="0"/>
              </a:spcAft>
              <a:buFont typeface="Arial" panose="020B0604020202020204" pitchFamily="34" charset="0"/>
              <a:buChar char="•"/>
              <a:defRPr/>
            </a:pPr>
            <a:r>
              <a:rPr lang="en-US" altLang="en-US" dirty="0"/>
              <a:t>Payment (after assessing for discounts) is expected at time of visit for uninsured/self-pay clients</a:t>
            </a:r>
          </a:p>
          <a:p>
            <a:pPr marL="628650" lvl="1" indent="-171450" eaLnBrk="1" fontAlgn="auto" hangingPunct="1">
              <a:spcBef>
                <a:spcPts val="0"/>
              </a:spcBef>
              <a:spcAft>
                <a:spcPts val="0"/>
              </a:spcAft>
              <a:buFont typeface="Arial" panose="020B0604020202020204" pitchFamily="34" charset="0"/>
              <a:buChar char="•"/>
              <a:defRPr/>
            </a:pPr>
            <a:r>
              <a:rPr lang="en-US" altLang="en-US" dirty="0"/>
              <a:t>Payment methods your agency accepts (accepting check, cash, credit or debit card as methods of payment is a best practice)</a:t>
            </a:r>
          </a:p>
          <a:p>
            <a:pPr marL="628650" lvl="1" indent="-171450" eaLnBrk="1" fontAlgn="auto" hangingPunct="1">
              <a:spcBef>
                <a:spcPts val="0"/>
              </a:spcBef>
              <a:spcAft>
                <a:spcPts val="0"/>
              </a:spcAft>
              <a:buFont typeface="Arial" panose="020B0604020202020204" pitchFamily="34" charset="0"/>
              <a:buChar char="•"/>
              <a:defRPr/>
            </a:pPr>
            <a:r>
              <a:rPr lang="en-US" altLang="en-US" dirty="0"/>
              <a:t>Insured clients should bring their insurance information. Explain that there may be fees for balances not paid by TPP (copay, deductibles, coinsurance). Also explain your site’s (or agency’s) policies regarding collecting client-owed balances after a TPP has paid. </a:t>
            </a:r>
          </a:p>
          <a:p>
            <a:pPr marL="628650" lvl="1" indent="-171450" eaLnBrk="1" fontAlgn="auto" hangingPunct="1">
              <a:spcBef>
                <a:spcPts val="0"/>
              </a:spcBef>
              <a:spcAft>
                <a:spcPts val="0"/>
              </a:spcAft>
              <a:buFont typeface="Arial" panose="020B0604020202020204" pitchFamily="34" charset="0"/>
              <a:buChar char="•"/>
              <a:defRPr/>
            </a:pPr>
            <a:r>
              <a:rPr lang="en-US" altLang="en-US" dirty="0"/>
              <a:t>Integrate scripts that create a safe interaction with the client such as: “</a:t>
            </a:r>
            <a:r>
              <a:rPr lang="en-US" altLang="en-US" i="1" dirty="0"/>
              <a:t>Please let me know if you have questions. While we have these policies for payment, we want to ensure you receive the highest quality care here and will never be denied services due to an inability to pay.” </a:t>
            </a:r>
            <a:r>
              <a:rPr lang="en-US" altLang="en-US" dirty="0"/>
              <a:t>Consider asking clients, such as youth advisory committee members, to review your scripts to ensure the messages support a client-centered experience. </a:t>
            </a:r>
          </a:p>
        </p:txBody>
      </p:sp>
      <p:sp>
        <p:nvSpPr>
          <p:cNvPr id="66564" name="Slide Number Placeholder 3">
            <a:extLst>
              <a:ext uri="{FF2B5EF4-FFF2-40B4-BE49-F238E27FC236}">
                <a16:creationId xmlns:a16="http://schemas.microsoft.com/office/drawing/2014/main" id="{12557520-D177-46CE-8128-5E1DBE035F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967E90A-7FB5-4B27-8642-C308DFC2B624}" type="slidenum">
              <a:rPr lang="en-US" altLang="en-US" smtClean="0"/>
              <a:pPr>
                <a:spcBef>
                  <a:spcPct val="0"/>
                </a:spcBef>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40C53BBB-8F0D-4C71-BCDB-B54F6371BE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FA98FB6B-731A-4597-A951-2DB63DC4FD89}"/>
              </a:ext>
            </a:extLst>
          </p:cNvPr>
          <p:cNvSpPr>
            <a:spLocks noGrp="1"/>
          </p:cNvSpPr>
          <p:nvPr>
            <p:ph type="body" idx="1"/>
          </p:nvPr>
        </p:nvSpPr>
        <p:spPr bwMode="auto"/>
        <p:txBody>
          <a:bodyPr wrap="square" numCol="1" anchor="t" anchorCtr="0" compatLnSpc="1">
            <a:prstTxWarp prst="textNoShape">
              <a:avLst/>
            </a:prstTxWarp>
          </a:bodyPr>
          <a:lstStyle/>
          <a:p>
            <a:pPr eaLnBrk="1" fontAlgn="auto" hangingPunct="1">
              <a:spcBef>
                <a:spcPts val="0"/>
              </a:spcBef>
              <a:spcAft>
                <a:spcPts val="0"/>
              </a:spcAft>
              <a:defRPr/>
            </a:pPr>
            <a:r>
              <a:rPr lang="en-US" altLang="en-US" b="1" u="sng" dirty="0"/>
              <a:t>Facilitator Notes</a:t>
            </a:r>
          </a:p>
          <a:p>
            <a:pPr marL="171450" indent="-171450" eaLnBrk="1" fontAlgn="auto" hangingPunct="1">
              <a:spcBef>
                <a:spcPts val="0"/>
              </a:spcBef>
              <a:spcAft>
                <a:spcPts val="0"/>
              </a:spcAft>
              <a:buFont typeface="Arial" panose="020B0604020202020204" pitchFamily="34" charset="0"/>
              <a:buChar char="•"/>
              <a:defRPr/>
            </a:pPr>
            <a:r>
              <a:rPr lang="en-US" altLang="en-US" dirty="0"/>
              <a:t>Consider developing scripts for your front-desk and exit staff. </a:t>
            </a:r>
          </a:p>
          <a:p>
            <a:pPr marL="171450" indent="-171450" eaLnBrk="1" fontAlgn="auto" hangingPunct="1">
              <a:spcBef>
                <a:spcPts val="0"/>
              </a:spcBef>
              <a:spcAft>
                <a:spcPts val="0"/>
              </a:spcAft>
              <a:buFont typeface="Arial" panose="020B0604020202020204" pitchFamily="34" charset="0"/>
              <a:buChar char="•"/>
              <a:defRPr/>
            </a:pPr>
            <a:r>
              <a:rPr lang="en-US" altLang="en-US" dirty="0"/>
              <a:t>Note the difference in wording between these two statements. </a:t>
            </a:r>
          </a:p>
          <a:p>
            <a:pPr eaLnBrk="1" fontAlgn="auto" hangingPunct="1">
              <a:spcBef>
                <a:spcPts val="0"/>
              </a:spcBef>
              <a:spcAft>
                <a:spcPts val="0"/>
              </a:spcAft>
              <a:buFont typeface="Arial" panose="020B0604020202020204" pitchFamily="34" charset="0"/>
              <a:buNone/>
              <a:defRPr/>
            </a:pPr>
            <a:endParaRPr lang="en-US" altLang="en-US" dirty="0"/>
          </a:p>
          <a:p>
            <a:pPr eaLnBrk="1" fontAlgn="auto" hangingPunct="1">
              <a:spcBef>
                <a:spcPts val="0"/>
              </a:spcBef>
              <a:spcAft>
                <a:spcPts val="0"/>
              </a:spcAft>
              <a:buFont typeface="Arial" panose="020B0604020202020204" pitchFamily="34" charset="0"/>
              <a:buNone/>
              <a:defRPr/>
            </a:pPr>
            <a:endParaRPr lang="en-US" altLang="en-US" dirty="0"/>
          </a:p>
          <a:p>
            <a:pPr eaLnBrk="1" fontAlgn="auto" hangingPunct="1">
              <a:spcBef>
                <a:spcPts val="0"/>
              </a:spcBef>
              <a:spcAft>
                <a:spcPts val="0"/>
              </a:spcAft>
              <a:buFont typeface="Arial" panose="020B0604020202020204" pitchFamily="34" charset="0"/>
              <a:buNone/>
              <a:defRPr/>
            </a:pPr>
            <a:r>
              <a:rPr lang="en-US" altLang="en-US" b="1" u="sng" dirty="0"/>
              <a:t>Discussion</a:t>
            </a:r>
          </a:p>
          <a:p>
            <a:pPr marL="171450" indent="-171450" eaLnBrk="1" fontAlgn="auto" hangingPunct="1">
              <a:spcBef>
                <a:spcPts val="0"/>
              </a:spcBef>
              <a:spcAft>
                <a:spcPts val="0"/>
              </a:spcAft>
              <a:buFont typeface="Arial" panose="020B0604020202020204" pitchFamily="34" charset="0"/>
              <a:buChar char="•"/>
              <a:defRPr/>
            </a:pPr>
            <a:r>
              <a:rPr lang="en-US" altLang="en-US" dirty="0"/>
              <a:t>How does your site (or agency) ask clients for payment? What is the current practice(s)? Give two examples. </a:t>
            </a:r>
          </a:p>
          <a:p>
            <a:pPr marL="171450" indent="-171450" eaLnBrk="1" fontAlgn="auto" hangingPunct="1">
              <a:spcBef>
                <a:spcPts val="0"/>
              </a:spcBef>
              <a:spcAft>
                <a:spcPts val="0"/>
              </a:spcAft>
              <a:buFont typeface="Arial" panose="020B0604020202020204" pitchFamily="34" charset="0"/>
              <a:buChar char="•"/>
              <a:defRPr/>
            </a:pPr>
            <a:r>
              <a:rPr lang="en-US" altLang="en-US" dirty="0"/>
              <a:t>Which might be more effective and why? </a:t>
            </a:r>
          </a:p>
          <a:p>
            <a:pPr marL="171450" indent="-171450" eaLnBrk="1" fontAlgn="auto" hangingPunct="1">
              <a:spcBef>
                <a:spcPts val="0"/>
              </a:spcBef>
              <a:spcAft>
                <a:spcPts val="0"/>
              </a:spcAft>
              <a:buFont typeface="Arial" panose="020B0604020202020204" pitchFamily="34" charset="0"/>
              <a:buChar char="•"/>
              <a:defRPr/>
            </a:pPr>
            <a:r>
              <a:rPr lang="en-US" altLang="en-US" dirty="0"/>
              <a:t>What language might be important to add after you ask, “How will you be paying for services today?” to appropriately address the client who is unable to pay for services? </a:t>
            </a:r>
          </a:p>
          <a:p>
            <a:pPr marL="171450" indent="-171450" eaLnBrk="1" fontAlgn="auto" hangingPunct="1">
              <a:spcBef>
                <a:spcPts val="0"/>
              </a:spcBef>
              <a:spcAft>
                <a:spcPts val="0"/>
              </a:spcAft>
              <a:buFont typeface="Arial" panose="020B0604020202020204" pitchFamily="34" charset="0"/>
              <a:buChar char="•"/>
              <a:defRPr/>
            </a:pPr>
            <a:endParaRPr lang="en-US" altLang="en-US" dirty="0"/>
          </a:p>
          <a:p>
            <a:pPr marL="171450" indent="-171450" eaLnBrk="1" fontAlgn="auto" hangingPunct="1">
              <a:spcBef>
                <a:spcPts val="0"/>
              </a:spcBef>
              <a:spcAft>
                <a:spcPts val="0"/>
              </a:spcAft>
              <a:buFont typeface="Arial" panose="020B0604020202020204" pitchFamily="34" charset="0"/>
              <a:buChar char="•"/>
              <a:defRPr/>
            </a:pPr>
            <a:endParaRPr lang="en-US" altLang="en-US" dirty="0"/>
          </a:p>
          <a:p>
            <a:pPr eaLnBrk="1" fontAlgn="auto" hangingPunct="1">
              <a:spcBef>
                <a:spcPts val="0"/>
              </a:spcBef>
              <a:spcAft>
                <a:spcPts val="0"/>
              </a:spcAft>
              <a:buFont typeface="Arial" panose="020B0604020202020204" pitchFamily="34" charset="0"/>
              <a:buNone/>
              <a:defRPr/>
            </a:pPr>
            <a:r>
              <a:rPr lang="en-US" altLang="en-US" b="1" u="sng" dirty="0"/>
              <a:t>Facilitator Notes for Discussion</a:t>
            </a:r>
          </a:p>
          <a:p>
            <a:pPr marL="171450" indent="-171450" eaLnBrk="1" fontAlgn="auto" hangingPunct="1">
              <a:spcBef>
                <a:spcPts val="0"/>
              </a:spcBef>
              <a:spcAft>
                <a:spcPts val="0"/>
              </a:spcAft>
              <a:buFont typeface="Arial" panose="020B0604020202020204" pitchFamily="34" charset="0"/>
              <a:buChar char="•"/>
              <a:defRPr/>
            </a:pPr>
            <a:r>
              <a:rPr lang="en-US" altLang="en-US" dirty="0"/>
              <a:t>The first is a more open (effective) way to communicate with your clients.</a:t>
            </a:r>
          </a:p>
        </p:txBody>
      </p:sp>
      <p:sp>
        <p:nvSpPr>
          <p:cNvPr id="68612" name="Slide Number Placeholder 3">
            <a:extLst>
              <a:ext uri="{FF2B5EF4-FFF2-40B4-BE49-F238E27FC236}">
                <a16:creationId xmlns:a16="http://schemas.microsoft.com/office/drawing/2014/main" id="{2E8F7459-6C3A-44A6-882A-439379F241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426282B-CD11-4D3F-A8AD-F8D2AD3FC5D5}" type="slidenum">
              <a:rPr lang="en-US" altLang="en-US" smtClean="0"/>
              <a:pPr>
                <a:spcBef>
                  <a:spcPct val="0"/>
                </a:spcBef>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A4216403-CB83-4D87-82FE-733DFA3EE6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F5BD61A5-8468-4632-A612-BBB5FF436780}"/>
              </a:ext>
            </a:extLst>
          </p:cNvPr>
          <p:cNvSpPr>
            <a:spLocks noGrp="1"/>
          </p:cNvSpPr>
          <p:nvPr>
            <p:ph type="body" idx="1"/>
          </p:nvPr>
        </p:nvSpPr>
        <p:spPr bwMode="auto"/>
        <p:txBody>
          <a:bodyPr wrap="square" numCol="1" anchor="t" anchorCtr="0" compatLnSpc="1">
            <a:prstTxWarp prst="textNoShape">
              <a:avLst/>
            </a:prstTxWarp>
          </a:bodyPr>
          <a:lstStyle/>
          <a:p>
            <a:pPr eaLnBrk="1" fontAlgn="auto" hangingPunct="1">
              <a:spcBef>
                <a:spcPts val="0"/>
              </a:spcBef>
              <a:spcAft>
                <a:spcPts val="0"/>
              </a:spcAft>
              <a:defRPr/>
            </a:pPr>
            <a:r>
              <a:rPr lang="en-US" altLang="en-US" b="1" u="sng" dirty="0"/>
              <a:t>Facilitator Notes </a:t>
            </a:r>
          </a:p>
          <a:p>
            <a:pPr marL="171450" indent="-171450" eaLnBrk="1" fontAlgn="auto" hangingPunct="1">
              <a:spcBef>
                <a:spcPts val="0"/>
              </a:spcBef>
              <a:spcAft>
                <a:spcPts val="0"/>
              </a:spcAft>
              <a:buFont typeface="Arial" panose="020B0604020202020204" pitchFamily="34" charset="0"/>
              <a:buChar char="•"/>
              <a:defRPr/>
            </a:pPr>
            <a:r>
              <a:rPr lang="en-US" altLang="en-US" dirty="0"/>
              <a:t>Managing fee collections at time of visit is critical. </a:t>
            </a:r>
          </a:p>
          <a:p>
            <a:pPr marL="171450" indent="-171450" eaLnBrk="1" fontAlgn="auto" hangingPunct="1">
              <a:spcBef>
                <a:spcPts val="0"/>
              </a:spcBef>
              <a:spcAft>
                <a:spcPts val="0"/>
              </a:spcAft>
              <a:buFont typeface="Arial" panose="020B0604020202020204" pitchFamily="34" charset="0"/>
              <a:buChar char="•"/>
              <a:defRPr/>
            </a:pPr>
            <a:r>
              <a:rPr lang="en-US" altLang="en-US" dirty="0"/>
              <a:t>Uninsured/self-pay clients:</a:t>
            </a:r>
          </a:p>
          <a:p>
            <a:pPr marL="628650" lvl="1" indent="-171450" eaLnBrk="1" fontAlgn="auto" hangingPunct="1">
              <a:spcBef>
                <a:spcPts val="0"/>
              </a:spcBef>
              <a:spcAft>
                <a:spcPts val="0"/>
              </a:spcAft>
              <a:buFont typeface="Arial" panose="020B0604020202020204" pitchFamily="34" charset="0"/>
              <a:buChar char="•"/>
              <a:defRPr/>
            </a:pPr>
            <a:r>
              <a:rPr lang="en-US" altLang="en-US" dirty="0"/>
              <a:t>Collecting discounted fees for services at time of visit is your agency’s best chance of collecting client fees. </a:t>
            </a:r>
          </a:p>
          <a:p>
            <a:pPr marL="628650" lvl="1" indent="-171450" eaLnBrk="1" fontAlgn="auto" hangingPunct="1">
              <a:spcBef>
                <a:spcPts val="0"/>
              </a:spcBef>
              <a:spcAft>
                <a:spcPts val="0"/>
              </a:spcAft>
              <a:buFont typeface="Arial" panose="020B0604020202020204" pitchFamily="34" charset="0"/>
              <a:buChar char="•"/>
              <a:defRPr/>
            </a:pPr>
            <a:r>
              <a:rPr lang="en-US" altLang="en-US" dirty="0"/>
              <a:t>When uninsured/self-pay clients call to schedule their next appointments, remind them of your agency’s policies around collecting (appropriately discounted) fees at time of visit and share the methods of acceptable payment such as cash, check, and/or credit and debit cards. </a:t>
            </a:r>
          </a:p>
          <a:p>
            <a:pPr marL="171450" indent="-171450" eaLnBrk="1" fontAlgn="auto" hangingPunct="1">
              <a:spcBef>
                <a:spcPts val="0"/>
              </a:spcBef>
              <a:spcAft>
                <a:spcPts val="0"/>
              </a:spcAft>
              <a:buFont typeface="Arial" panose="020B0604020202020204" pitchFamily="34" charset="0"/>
              <a:buChar char="•"/>
              <a:defRPr/>
            </a:pPr>
            <a:r>
              <a:rPr lang="en-US" altLang="en-US" dirty="0"/>
              <a:t>All clients: </a:t>
            </a:r>
          </a:p>
          <a:p>
            <a:pPr marL="628650" lvl="1" indent="-171450" eaLnBrk="1" fontAlgn="auto" hangingPunct="1">
              <a:spcBef>
                <a:spcPts val="0"/>
              </a:spcBef>
              <a:spcAft>
                <a:spcPts val="0"/>
              </a:spcAft>
              <a:buFont typeface="Arial" panose="020B0604020202020204" pitchFamily="34" charset="0"/>
              <a:buChar char="•"/>
              <a:defRPr/>
            </a:pPr>
            <a:r>
              <a:rPr lang="en-US" altLang="en-US" dirty="0"/>
              <a:t>Develop and/or maintain an up-to-date monthly invoice process for all clients with balances. Your site (or agency) can send statements every 30 days. Consider using a collection agency and/or establish specific policies and procedures for payment plans. </a:t>
            </a:r>
          </a:p>
          <a:p>
            <a:pPr marL="628650" lvl="1" indent="-171450" eaLnBrk="1" fontAlgn="auto" hangingPunct="1">
              <a:spcBef>
                <a:spcPts val="0"/>
              </a:spcBef>
              <a:spcAft>
                <a:spcPts val="0"/>
              </a:spcAft>
              <a:buFont typeface="Arial" panose="020B0604020202020204" pitchFamily="34" charset="0"/>
              <a:buChar char="•"/>
              <a:defRPr/>
            </a:pPr>
            <a:r>
              <a:rPr lang="en-US" altLang="en-US" dirty="0"/>
              <a:t>Identify past due balances when clients schedule new appointments. </a:t>
            </a:r>
          </a:p>
          <a:p>
            <a:pPr marL="1085850" lvl="2" indent="-171450" eaLnBrk="1" fontAlgn="auto" hangingPunct="1">
              <a:spcBef>
                <a:spcPts val="0"/>
              </a:spcBef>
              <a:spcAft>
                <a:spcPts val="0"/>
              </a:spcAft>
              <a:buFont typeface="Arial" panose="020B0604020202020204" pitchFamily="34" charset="0"/>
              <a:buChar char="•"/>
              <a:defRPr/>
            </a:pPr>
            <a:r>
              <a:rPr lang="en-US" altLang="en-US" dirty="0"/>
              <a:t>Train front-desk staff to:</a:t>
            </a:r>
          </a:p>
          <a:p>
            <a:pPr marL="1543050" lvl="3" indent="-171450" eaLnBrk="1" fontAlgn="auto" hangingPunct="1">
              <a:spcBef>
                <a:spcPts val="0"/>
              </a:spcBef>
              <a:spcAft>
                <a:spcPts val="0"/>
              </a:spcAft>
              <a:buFont typeface="Arial" panose="020B0604020202020204" pitchFamily="34" charset="0"/>
              <a:buChar char="•"/>
              <a:defRPr/>
            </a:pPr>
            <a:r>
              <a:rPr lang="en-US" altLang="en-US" dirty="0"/>
              <a:t>Identify past due balances when clients schedule new appointments. </a:t>
            </a:r>
          </a:p>
          <a:p>
            <a:pPr marL="1543050" lvl="3" indent="-171450" eaLnBrk="1" fontAlgn="auto" hangingPunct="1">
              <a:spcBef>
                <a:spcPts val="0"/>
              </a:spcBef>
              <a:spcAft>
                <a:spcPts val="0"/>
              </a:spcAft>
              <a:buFont typeface="Arial" panose="020B0604020202020204" pitchFamily="34" charset="0"/>
              <a:buChar char="•"/>
              <a:defRPr/>
            </a:pPr>
            <a:r>
              <a:rPr lang="en-US" altLang="en-US" dirty="0"/>
              <a:t>A recommended practice to improve client fee collections is also to communicate past due balances to all clients and that payment is expected at the next appointment. </a:t>
            </a:r>
            <a:endParaRPr lang="en-US" altLang="en-US" b="1" dirty="0"/>
          </a:p>
        </p:txBody>
      </p:sp>
      <p:sp>
        <p:nvSpPr>
          <p:cNvPr id="70660" name="Slide Number Placeholder 3">
            <a:extLst>
              <a:ext uri="{FF2B5EF4-FFF2-40B4-BE49-F238E27FC236}">
                <a16:creationId xmlns:a16="http://schemas.microsoft.com/office/drawing/2014/main" id="{007A8D8B-0254-43BB-91B9-F8B6F25F61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2B67B3D-9E8C-4B3B-9942-BF610E90547D}" type="slidenum">
              <a:rPr lang="en-US" altLang="en-US" smtClean="0"/>
              <a:pPr>
                <a:spcBef>
                  <a:spcPct val="0"/>
                </a:spcBef>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B8A79576-290A-4624-A3A3-AC956830B1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EA60E4AC-8377-4385-A74E-AA5D8A58CB84}"/>
              </a:ext>
            </a:extLst>
          </p:cNvPr>
          <p:cNvSpPr>
            <a:spLocks noGrp="1"/>
          </p:cNvSpPr>
          <p:nvPr>
            <p:ph type="body" idx="1"/>
          </p:nvPr>
        </p:nvSpPr>
        <p:spPr bwMode="auto"/>
        <p:txBody>
          <a:bodyPr wrap="square" numCol="1" anchor="t" anchorCtr="0" compatLnSpc="1">
            <a:prstTxWarp prst="textNoShape">
              <a:avLst/>
            </a:prstTxWarp>
          </a:bodyPr>
          <a:lstStyle/>
          <a:p>
            <a:pPr eaLnBrk="1" fontAlgn="auto" hangingPunct="1">
              <a:spcBef>
                <a:spcPts val="0"/>
              </a:spcBef>
              <a:spcAft>
                <a:spcPts val="0"/>
              </a:spcAft>
              <a:defRPr/>
            </a:pPr>
            <a:r>
              <a:rPr lang="en-US" altLang="en-US" b="1" u="sng" dirty="0"/>
              <a:t>Facilitator Notes </a:t>
            </a:r>
          </a:p>
          <a:p>
            <a:pPr marL="171450" indent="-171450" eaLnBrk="1" fontAlgn="auto" hangingPunct="1">
              <a:spcBef>
                <a:spcPts val="0"/>
              </a:spcBef>
              <a:spcAft>
                <a:spcPts val="0"/>
              </a:spcAft>
              <a:buFont typeface="Arial" panose="020B0604020202020204" pitchFamily="34" charset="0"/>
              <a:buChar char="•"/>
              <a:defRPr/>
            </a:pPr>
            <a:r>
              <a:rPr lang="en-US" altLang="en-US" dirty="0"/>
              <a:t>Let’s go into more detail on collecting fees from TPP clients. </a:t>
            </a:r>
          </a:p>
          <a:p>
            <a:pPr marL="171450" indent="-171450" eaLnBrk="1" fontAlgn="auto" hangingPunct="1">
              <a:spcBef>
                <a:spcPts val="0"/>
              </a:spcBef>
              <a:spcAft>
                <a:spcPts val="0"/>
              </a:spcAft>
              <a:buFont typeface="Arial" panose="020B0604020202020204" pitchFamily="34" charset="0"/>
              <a:buChar char="•"/>
              <a:defRPr/>
            </a:pPr>
            <a:r>
              <a:rPr lang="en-US" altLang="en-US" dirty="0"/>
              <a:t>Once an explanation of benefits (EOB) is received, your agency will know the exact amount the client with TPP is responsible for such as copays, deductibles, and coinsurances. </a:t>
            </a:r>
          </a:p>
          <a:p>
            <a:pPr marL="628650" lvl="1" indent="-171450" eaLnBrk="1" fontAlgn="auto" hangingPunct="1">
              <a:spcBef>
                <a:spcPts val="0"/>
              </a:spcBef>
              <a:spcAft>
                <a:spcPts val="0"/>
              </a:spcAft>
              <a:buFont typeface="Arial" panose="020B0604020202020204" pitchFamily="34" charset="0"/>
              <a:buChar char="•"/>
              <a:defRPr/>
            </a:pPr>
            <a:r>
              <a:rPr lang="en-US" altLang="en-US" dirty="0"/>
              <a:t>Collecting client fees prior to receiving the EOB is allowable, but it can lead to credit balances and create additional work for your billing staff to process them.</a:t>
            </a:r>
          </a:p>
          <a:p>
            <a:pPr marL="171450" indent="-171450" eaLnBrk="1" fontAlgn="auto" hangingPunct="1">
              <a:spcBef>
                <a:spcPts val="0"/>
              </a:spcBef>
              <a:spcAft>
                <a:spcPts val="0"/>
              </a:spcAft>
              <a:buFont typeface="Arial" panose="020B0604020202020204" pitchFamily="34" charset="0"/>
              <a:buChar char="•"/>
              <a:defRPr/>
            </a:pPr>
            <a:r>
              <a:rPr lang="en-US" altLang="en-US" dirty="0"/>
              <a:t>It is critical to remember 2021 final rule Title X guidance—that insured clients whose income is at or below 250% of FPL should not pay more in copays or additional fees than what they would owe based on the sliding fee discount schedule. </a:t>
            </a:r>
          </a:p>
          <a:p>
            <a:pPr marL="171450" indent="-171450" eaLnBrk="1" fontAlgn="auto" hangingPunct="1">
              <a:spcBef>
                <a:spcPts val="0"/>
              </a:spcBef>
              <a:spcAft>
                <a:spcPts val="0"/>
              </a:spcAft>
              <a:buFont typeface="Arial" panose="020B0604020202020204" pitchFamily="34" charset="0"/>
              <a:buChar char="•"/>
              <a:defRPr/>
            </a:pPr>
            <a:r>
              <a:rPr lang="en-US" altLang="en-US" dirty="0"/>
              <a:t>Remember, all clients, regardless of insurance status, require a family size and income assessment when they present for services (not just uninsured clients). Use this information as well as Title X guidance to assure an accurate discount calculation of the copay/deductible fees. If a client’s income cannot be verified after reasonable attempts to do so, charges are to be based on the client’s self-reported income, per the 2021 final rule. See: </a:t>
            </a:r>
            <a:r>
              <a:rPr lang="en-US" dirty="0"/>
              <a:t>https://opa.hhs.gov/grant-programs/title-x-service-grants/title-x-statutes-regulations-and-legislative-mandates</a:t>
            </a:r>
          </a:p>
          <a:p>
            <a:pPr marL="171450" indent="-171450" eaLnBrk="1" fontAlgn="auto" hangingPunct="1">
              <a:spcBef>
                <a:spcPts val="0"/>
              </a:spcBef>
              <a:spcAft>
                <a:spcPts val="0"/>
              </a:spcAft>
              <a:buFont typeface="Arial" panose="020B0604020202020204" pitchFamily="34" charset="0"/>
              <a:buChar char="•"/>
              <a:defRPr/>
            </a:pPr>
            <a:r>
              <a:rPr lang="en-US" altLang="en-US" dirty="0"/>
              <a:t>It is also recommended that sites (or agencies) utilize past due balance tactics as needed. These include: </a:t>
            </a:r>
          </a:p>
          <a:p>
            <a:pPr marL="628650" lvl="1" indent="-171450" eaLnBrk="1" fontAlgn="auto" hangingPunct="1">
              <a:spcBef>
                <a:spcPts val="0"/>
              </a:spcBef>
              <a:spcAft>
                <a:spcPts val="0"/>
              </a:spcAft>
              <a:buFont typeface="Arial" panose="020B0604020202020204" pitchFamily="34" charset="0"/>
              <a:buChar char="•"/>
              <a:defRPr/>
            </a:pPr>
            <a:r>
              <a:rPr lang="en-US" altLang="en-US" dirty="0"/>
              <a:t>Communicating to clients your agency’s policies, what clients owe, etc. </a:t>
            </a:r>
          </a:p>
          <a:p>
            <a:pPr marL="628650" lvl="1" indent="-171450" eaLnBrk="1" fontAlgn="auto" hangingPunct="1">
              <a:spcBef>
                <a:spcPts val="0"/>
              </a:spcBef>
              <a:spcAft>
                <a:spcPts val="0"/>
              </a:spcAft>
              <a:buFont typeface="Arial" panose="020B0604020202020204" pitchFamily="34" charset="0"/>
              <a:buChar char="•"/>
              <a:defRPr/>
            </a:pPr>
            <a:r>
              <a:rPr lang="en-US" altLang="en-US" dirty="0"/>
              <a:t>Sending regular past due statements to clients</a:t>
            </a:r>
          </a:p>
          <a:p>
            <a:pPr marL="628650" lvl="1" indent="-171450" eaLnBrk="1" fontAlgn="auto" hangingPunct="1">
              <a:spcBef>
                <a:spcPts val="0"/>
              </a:spcBef>
              <a:spcAft>
                <a:spcPts val="0"/>
              </a:spcAft>
              <a:buFont typeface="Arial" panose="020B0604020202020204" pitchFamily="34" charset="0"/>
              <a:buChar char="•"/>
              <a:defRPr/>
            </a:pPr>
            <a:r>
              <a:rPr lang="en-US" altLang="en-US" dirty="0"/>
              <a:t>Utilize a collection agency, if your agency does and it is outlined in the policies and procedures</a:t>
            </a:r>
          </a:p>
          <a:p>
            <a:pPr marL="628650" lvl="1" indent="-171450" eaLnBrk="1" fontAlgn="auto" hangingPunct="1">
              <a:spcBef>
                <a:spcPts val="0"/>
              </a:spcBef>
              <a:spcAft>
                <a:spcPts val="0"/>
              </a:spcAft>
              <a:buFont typeface="Arial" panose="020B0604020202020204" pitchFamily="34" charset="0"/>
              <a:buChar char="•"/>
              <a:defRPr/>
            </a:pPr>
            <a:r>
              <a:rPr lang="en-US" altLang="en-US" dirty="0"/>
              <a:t>Implement client payment plans </a:t>
            </a:r>
          </a:p>
          <a:p>
            <a:pPr marL="171450" indent="-171450" eaLnBrk="1" fontAlgn="auto" hangingPunct="1">
              <a:spcBef>
                <a:spcPts val="0"/>
              </a:spcBef>
              <a:spcAft>
                <a:spcPts val="0"/>
              </a:spcAft>
              <a:buFont typeface="Arial" panose="020B0604020202020204" pitchFamily="34" charset="0"/>
              <a:buChar char="•"/>
              <a:defRPr/>
            </a:pPr>
            <a:endParaRPr lang="en-US" altLang="en-US" dirty="0"/>
          </a:p>
        </p:txBody>
      </p:sp>
      <p:sp>
        <p:nvSpPr>
          <p:cNvPr id="72708" name="Slide Number Placeholder 3">
            <a:extLst>
              <a:ext uri="{FF2B5EF4-FFF2-40B4-BE49-F238E27FC236}">
                <a16:creationId xmlns:a16="http://schemas.microsoft.com/office/drawing/2014/main" id="{6B538692-7EBA-4659-AA71-41C9FF96CB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81964C5-3655-4715-AA20-20BB6B202652}" type="slidenum">
              <a:rPr lang="en-US" altLang="en-US" smtClean="0"/>
              <a:pPr>
                <a:spcBef>
                  <a:spcPct val="0"/>
                </a:spcBef>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8E7F33F6-4D14-428C-B0A2-7BD852BDB2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A4243C26-926F-4D24-B3A2-785F9D2387CC}"/>
              </a:ext>
            </a:extLst>
          </p:cNvPr>
          <p:cNvSpPr>
            <a:spLocks noGrp="1"/>
          </p:cNvSpPr>
          <p:nvPr>
            <p:ph type="body" idx="1"/>
          </p:nvPr>
        </p:nvSpPr>
        <p:spPr bwMode="auto"/>
        <p:txBody>
          <a:bodyPr wrap="square" numCol="1" anchor="t" anchorCtr="0" compatLnSpc="1">
            <a:prstTxWarp prst="textNoShape">
              <a:avLst/>
            </a:prstTxWarp>
          </a:bodyPr>
          <a:lstStyle/>
          <a:p>
            <a:pPr eaLnBrk="1" fontAlgn="auto" hangingPunct="1">
              <a:spcBef>
                <a:spcPts val="0"/>
              </a:spcBef>
              <a:spcAft>
                <a:spcPts val="0"/>
              </a:spcAft>
              <a:defRPr/>
            </a:pPr>
            <a:r>
              <a:rPr lang="en-US" altLang="en-US" b="1" u="sng" dirty="0"/>
              <a:t>Facilitator Notes </a:t>
            </a:r>
            <a:endParaRPr lang="en-US" altLang="en-US" dirty="0"/>
          </a:p>
          <a:p>
            <a:pPr marL="171450" indent="-171450" eaLnBrk="1" fontAlgn="auto" hangingPunct="1">
              <a:spcBef>
                <a:spcPts val="0"/>
              </a:spcBef>
              <a:spcAft>
                <a:spcPts val="0"/>
              </a:spcAft>
              <a:buFont typeface="Arial" panose="020B0604020202020204" pitchFamily="34" charset="0"/>
              <a:buChar char="•"/>
              <a:defRPr/>
            </a:pPr>
            <a:r>
              <a:rPr lang="en-US" altLang="en-US" dirty="0"/>
              <a:t>Let’s talk through an example of how an agency would apply Title X Requirements and meet contractual obligations with a third-party payer</a:t>
            </a:r>
          </a:p>
          <a:p>
            <a:pPr eaLnBrk="1" fontAlgn="auto" hangingPunct="1">
              <a:spcBef>
                <a:spcPts val="0"/>
              </a:spcBef>
              <a:spcAft>
                <a:spcPts val="0"/>
              </a:spcAft>
              <a:buFont typeface="Arial" panose="020B0604020202020204" pitchFamily="34" charset="0"/>
              <a:buNone/>
              <a:defRPr/>
            </a:pPr>
            <a:endParaRPr lang="en-US" altLang="en-US" dirty="0"/>
          </a:p>
          <a:p>
            <a:pPr eaLnBrk="1" fontAlgn="auto" hangingPunct="1">
              <a:spcBef>
                <a:spcPts val="0"/>
              </a:spcBef>
              <a:spcAft>
                <a:spcPts val="0"/>
              </a:spcAft>
              <a:buFont typeface="Arial" panose="020B0604020202020204" pitchFamily="34" charset="0"/>
              <a:buNone/>
              <a:defRPr/>
            </a:pPr>
            <a:endParaRPr lang="en-US" altLang="en-US" dirty="0"/>
          </a:p>
          <a:p>
            <a:pPr eaLnBrk="1" fontAlgn="auto" hangingPunct="1">
              <a:spcBef>
                <a:spcPts val="0"/>
              </a:spcBef>
              <a:spcAft>
                <a:spcPts val="0"/>
              </a:spcAft>
              <a:buFont typeface="Arial" panose="020B0604020202020204" pitchFamily="34" charset="0"/>
              <a:buNone/>
              <a:defRPr/>
            </a:pPr>
            <a:r>
              <a:rPr lang="en-US" altLang="en-US" b="1" u="sng" dirty="0"/>
              <a:t>Discuss </a:t>
            </a:r>
          </a:p>
          <a:p>
            <a:pPr marL="171450" indent="-171450" eaLnBrk="1" fontAlgn="auto" hangingPunct="1">
              <a:spcBef>
                <a:spcPts val="0"/>
              </a:spcBef>
              <a:spcAft>
                <a:spcPts val="0"/>
              </a:spcAft>
              <a:buFont typeface="Arial" panose="020B0604020202020204" pitchFamily="34" charset="0"/>
              <a:buChar char="•"/>
              <a:defRPr/>
            </a:pPr>
            <a:r>
              <a:rPr lang="en-US" altLang="en-US" dirty="0"/>
              <a:t>In this example, let’s say your full charge for a service is $125. Your agency has a contractual agreement with ABC insurance to discount the charge to $100 and to charge a client a $25 copay. </a:t>
            </a:r>
          </a:p>
          <a:p>
            <a:pPr marL="171450" indent="-171450" eaLnBrk="1" fontAlgn="auto" hangingPunct="1">
              <a:spcBef>
                <a:spcPts val="0"/>
              </a:spcBef>
              <a:spcAft>
                <a:spcPts val="0"/>
              </a:spcAft>
              <a:buFont typeface="Arial" panose="020B0604020202020204" pitchFamily="34" charset="0"/>
              <a:buChar char="•"/>
              <a:defRPr/>
            </a:pPr>
            <a:r>
              <a:rPr lang="en-US" altLang="en-US" dirty="0"/>
              <a:t>Client A is eligible for a 90% discount based on your agency’s sliding fee discount schedule. How much should this client pay? </a:t>
            </a:r>
          </a:p>
          <a:p>
            <a:pPr marL="171450" indent="-171450" eaLnBrk="1" fontAlgn="auto" hangingPunct="1">
              <a:spcBef>
                <a:spcPts val="0"/>
              </a:spcBef>
              <a:spcAft>
                <a:spcPts val="0"/>
              </a:spcAft>
              <a:buFont typeface="Arial" panose="020B0604020202020204" pitchFamily="34" charset="0"/>
              <a:buChar char="•"/>
              <a:defRPr/>
            </a:pPr>
            <a:r>
              <a:rPr lang="en-US" altLang="en-US" dirty="0"/>
              <a:t>Client B is eligible for a 50% discount based on your agency’s sliding fee discount schedule. How much should this client pay? </a:t>
            </a:r>
          </a:p>
          <a:p>
            <a:pPr eaLnBrk="1" fontAlgn="auto" hangingPunct="1">
              <a:spcBef>
                <a:spcPts val="0"/>
              </a:spcBef>
              <a:spcAft>
                <a:spcPts val="0"/>
              </a:spcAft>
              <a:buFont typeface="Arial" panose="020B0604020202020204" pitchFamily="34" charset="0"/>
              <a:buNone/>
              <a:defRPr/>
            </a:pPr>
            <a:endParaRPr lang="en-US" altLang="en-US" b="1" u="sng" dirty="0"/>
          </a:p>
          <a:p>
            <a:pPr eaLnBrk="1" fontAlgn="auto" hangingPunct="1">
              <a:spcBef>
                <a:spcPts val="0"/>
              </a:spcBef>
              <a:spcAft>
                <a:spcPts val="0"/>
              </a:spcAft>
              <a:buFont typeface="Arial" panose="020B0604020202020204" pitchFamily="34" charset="0"/>
              <a:buNone/>
              <a:defRPr/>
            </a:pPr>
            <a:endParaRPr lang="en-US" altLang="en-US" b="1" u="sng" dirty="0"/>
          </a:p>
          <a:p>
            <a:pPr eaLnBrk="1" fontAlgn="auto" hangingPunct="1">
              <a:spcBef>
                <a:spcPts val="0"/>
              </a:spcBef>
              <a:spcAft>
                <a:spcPts val="0"/>
              </a:spcAft>
              <a:buFont typeface="Arial" panose="020B0604020202020204" pitchFamily="34" charset="0"/>
              <a:buNone/>
              <a:defRPr/>
            </a:pPr>
            <a:r>
              <a:rPr lang="en-US" altLang="en-US" b="1" u="sng" dirty="0"/>
              <a:t>Facilitator Notes for Discussion </a:t>
            </a:r>
          </a:p>
          <a:p>
            <a:pPr marL="171450" indent="-171450" eaLnBrk="1" fontAlgn="auto" hangingPunct="1">
              <a:spcBef>
                <a:spcPts val="0"/>
              </a:spcBef>
              <a:spcAft>
                <a:spcPts val="0"/>
              </a:spcAft>
              <a:buFont typeface="Arial" panose="020B0604020202020204" pitchFamily="34" charset="0"/>
              <a:buChar char="•"/>
              <a:defRPr/>
            </a:pPr>
            <a:r>
              <a:rPr lang="en-US" altLang="en-US" dirty="0"/>
              <a:t>Client A: ABC insurance is obligated to pay $100 minus the copay ($25). </a:t>
            </a:r>
          </a:p>
          <a:p>
            <a:pPr marL="628650" lvl="1" indent="-171450" eaLnBrk="1" fontAlgn="auto" hangingPunct="1">
              <a:spcBef>
                <a:spcPts val="0"/>
              </a:spcBef>
              <a:spcAft>
                <a:spcPts val="0"/>
              </a:spcAft>
              <a:buFont typeface="Arial" panose="020B0604020202020204" pitchFamily="34" charset="0"/>
              <a:buChar char="•"/>
              <a:defRPr/>
            </a:pPr>
            <a:r>
              <a:rPr lang="en-US" altLang="en-US" dirty="0"/>
              <a:t>ABC insurance pays $75. </a:t>
            </a:r>
          </a:p>
          <a:p>
            <a:pPr marL="628650" lvl="1" indent="-171450" eaLnBrk="1" fontAlgn="auto" hangingPunct="1">
              <a:spcBef>
                <a:spcPts val="0"/>
              </a:spcBef>
              <a:spcAft>
                <a:spcPts val="0"/>
              </a:spcAft>
              <a:buFont typeface="Arial" panose="020B0604020202020204" pitchFamily="34" charset="0"/>
              <a:buChar char="•"/>
              <a:defRPr/>
            </a:pPr>
            <a:r>
              <a:rPr lang="en-US" altLang="en-US" dirty="0"/>
              <a:t>The client pays $12.50.  </a:t>
            </a:r>
          </a:p>
          <a:p>
            <a:pPr marL="628650" lvl="1" indent="-171450" eaLnBrk="1" fontAlgn="auto" hangingPunct="1">
              <a:spcBef>
                <a:spcPts val="0"/>
              </a:spcBef>
              <a:spcAft>
                <a:spcPts val="0"/>
              </a:spcAft>
              <a:buFont typeface="Arial" panose="020B0604020202020204" pitchFamily="34" charset="0"/>
              <a:buChar char="•"/>
              <a:defRPr/>
            </a:pPr>
            <a:r>
              <a:rPr lang="en-US" altLang="en-US" dirty="0"/>
              <a:t>To accurately calculate what a client with TPP owes, first calculate the fees as if the client is uninsured/self-pay. Slide 90% of the full charge ($125). This slid amount is $12.50.  Now compare the slid amount to the copay amount ($25). </a:t>
            </a:r>
          </a:p>
          <a:p>
            <a:pPr marL="1085850" lvl="2" indent="-171450" eaLnBrk="1" fontAlgn="auto" hangingPunct="1">
              <a:spcBef>
                <a:spcPts val="0"/>
              </a:spcBef>
              <a:spcAft>
                <a:spcPts val="0"/>
              </a:spcAft>
              <a:buFont typeface="Arial" panose="020B0604020202020204" pitchFamily="34" charset="0"/>
              <a:buChar char="•"/>
              <a:defRPr/>
            </a:pPr>
            <a:r>
              <a:rPr lang="en-US" altLang="en-US" dirty="0"/>
              <a:t>Which amount is lower? The slid amount ($12.50). </a:t>
            </a:r>
          </a:p>
          <a:p>
            <a:pPr marL="1085850" lvl="2" indent="-171450" eaLnBrk="1" fontAlgn="auto" hangingPunct="1">
              <a:spcBef>
                <a:spcPts val="0"/>
              </a:spcBef>
              <a:spcAft>
                <a:spcPts val="0"/>
              </a:spcAft>
              <a:buFont typeface="Arial" panose="020B0604020202020204" pitchFamily="34" charset="0"/>
              <a:buChar char="•"/>
              <a:defRPr/>
            </a:pPr>
            <a:r>
              <a:rPr lang="en-US" altLang="en-US" dirty="0"/>
              <a:t>This is what the client with TPP pays as per Title X guidance, a client with insurance should not pay more than what they would if they were paying on the sliding fee discount schedule. </a:t>
            </a:r>
          </a:p>
          <a:p>
            <a:pPr marL="628650" lvl="1" indent="-171450" eaLnBrk="1" fontAlgn="auto" hangingPunct="1">
              <a:spcBef>
                <a:spcPts val="0"/>
              </a:spcBef>
              <a:spcAft>
                <a:spcPts val="0"/>
              </a:spcAft>
              <a:buFont typeface="Arial" panose="020B0604020202020204" pitchFamily="34" charset="0"/>
              <a:buChar char="•"/>
              <a:defRPr/>
            </a:pPr>
            <a:r>
              <a:rPr lang="en-US" altLang="en-US" dirty="0"/>
              <a:t>What about the rest of the charges?</a:t>
            </a:r>
          </a:p>
          <a:p>
            <a:pPr marL="1085850" lvl="2" indent="-171450" eaLnBrk="1" fontAlgn="auto" hangingPunct="1">
              <a:spcBef>
                <a:spcPts val="0"/>
              </a:spcBef>
              <a:spcAft>
                <a:spcPts val="0"/>
              </a:spcAft>
              <a:buFont typeface="Arial" panose="020B0604020202020204" pitchFamily="34" charset="0"/>
              <a:buChar char="•"/>
              <a:defRPr/>
            </a:pPr>
            <a:r>
              <a:rPr lang="en-US" altLang="en-US" dirty="0"/>
              <a:t>$25 is written off as a contractual adjustment—this was money you weren’t ever going to collect with ABC insurance. </a:t>
            </a:r>
          </a:p>
          <a:p>
            <a:pPr marL="1085850" lvl="2" indent="-171450" eaLnBrk="1" fontAlgn="auto" hangingPunct="1">
              <a:spcBef>
                <a:spcPts val="0"/>
              </a:spcBef>
              <a:spcAft>
                <a:spcPts val="0"/>
              </a:spcAft>
              <a:buFont typeface="Arial" panose="020B0604020202020204" pitchFamily="34" charset="0"/>
              <a:buChar char="•"/>
              <a:defRPr/>
            </a:pPr>
            <a:r>
              <a:rPr lang="en-US" altLang="en-US" dirty="0"/>
              <a:t>The remainder of the copay ($12.50) is written off as bad debt. Title X funds help to offset these amounts. </a:t>
            </a:r>
          </a:p>
          <a:p>
            <a:pPr marL="171450" indent="-171450" eaLnBrk="1" fontAlgn="auto" hangingPunct="1">
              <a:spcBef>
                <a:spcPts val="0"/>
              </a:spcBef>
              <a:spcAft>
                <a:spcPts val="0"/>
              </a:spcAft>
              <a:buFont typeface="Arial" panose="020B0604020202020204" pitchFamily="34" charset="0"/>
              <a:buChar char="•"/>
              <a:defRPr/>
            </a:pPr>
            <a:r>
              <a:rPr lang="en-US" altLang="en-US" dirty="0"/>
              <a:t>Client B: Similar to Client A, ABC insurance is obligated to pay $100 minus the copay ($25). </a:t>
            </a:r>
          </a:p>
          <a:p>
            <a:pPr marL="628650" lvl="1" indent="-171450" eaLnBrk="1" fontAlgn="auto" hangingPunct="1">
              <a:spcBef>
                <a:spcPts val="0"/>
              </a:spcBef>
              <a:spcAft>
                <a:spcPts val="0"/>
              </a:spcAft>
              <a:buFont typeface="Arial" panose="020B0604020202020204" pitchFamily="34" charset="0"/>
              <a:buChar char="•"/>
              <a:defRPr/>
            </a:pPr>
            <a:r>
              <a:rPr lang="en-US" altLang="en-US" dirty="0"/>
              <a:t>ABC insurance pays you $75. </a:t>
            </a:r>
          </a:p>
          <a:p>
            <a:pPr marL="628650" lvl="1" indent="-171450" eaLnBrk="1" fontAlgn="auto" hangingPunct="1">
              <a:spcBef>
                <a:spcPts val="0"/>
              </a:spcBef>
              <a:spcAft>
                <a:spcPts val="0"/>
              </a:spcAft>
              <a:buFont typeface="Arial" panose="020B0604020202020204" pitchFamily="34" charset="0"/>
              <a:buChar char="•"/>
              <a:defRPr/>
            </a:pPr>
            <a:r>
              <a:rPr lang="en-US" altLang="en-US" dirty="0"/>
              <a:t>To accurately calculate what a client with TPP owes, first calculate the fees as if the client is uninsured/self-pay. Slide 50% of the full charge ($125). This slid amount is $62.50. Now compare the slid amount to the copay amount. </a:t>
            </a:r>
          </a:p>
          <a:p>
            <a:pPr marL="1085850" lvl="2" indent="-171450" eaLnBrk="1" fontAlgn="auto" hangingPunct="1">
              <a:spcBef>
                <a:spcPts val="0"/>
              </a:spcBef>
              <a:spcAft>
                <a:spcPts val="0"/>
              </a:spcAft>
              <a:buFont typeface="Arial" panose="020B0604020202020204" pitchFamily="34" charset="0"/>
              <a:buChar char="•"/>
              <a:defRPr/>
            </a:pPr>
            <a:r>
              <a:rPr lang="en-US" altLang="en-US" dirty="0"/>
              <a:t>Which amount is lower? The copay amount ($25). </a:t>
            </a:r>
          </a:p>
          <a:p>
            <a:pPr marL="1085850" lvl="2" indent="-171450" eaLnBrk="1" fontAlgn="auto" hangingPunct="1">
              <a:spcBef>
                <a:spcPts val="0"/>
              </a:spcBef>
              <a:spcAft>
                <a:spcPts val="0"/>
              </a:spcAft>
              <a:buFont typeface="Arial" panose="020B0604020202020204" pitchFamily="34" charset="0"/>
              <a:buChar char="•"/>
              <a:defRPr/>
            </a:pPr>
            <a:r>
              <a:rPr lang="en-US" altLang="en-US" dirty="0"/>
              <a:t>This is what the client with TPP pays as per Title X guidance, a client with insurance should not pay more than what they would if they were paying on the sliding fee discount schedule</a:t>
            </a:r>
            <a:r>
              <a:rPr lang="en-US" altLang="en-US" b="1" dirty="0"/>
              <a:t>. </a:t>
            </a:r>
            <a:endParaRPr lang="en-US" altLang="en-US" b="1" i="1" dirty="0"/>
          </a:p>
          <a:p>
            <a:pPr marL="628650" lvl="1" indent="-171450" eaLnBrk="1" fontAlgn="auto" hangingPunct="1">
              <a:spcBef>
                <a:spcPts val="0"/>
              </a:spcBef>
              <a:spcAft>
                <a:spcPts val="0"/>
              </a:spcAft>
              <a:buFont typeface="Arial" panose="020B0604020202020204" pitchFamily="34" charset="0"/>
              <a:buChar char="•"/>
              <a:defRPr/>
            </a:pPr>
            <a:r>
              <a:rPr lang="en-US" altLang="en-US" dirty="0"/>
              <a:t>What about the rest of the charges?</a:t>
            </a:r>
          </a:p>
          <a:p>
            <a:pPr marL="1085850" lvl="2" indent="-171450" eaLnBrk="1" fontAlgn="auto" hangingPunct="1">
              <a:spcBef>
                <a:spcPts val="0"/>
              </a:spcBef>
              <a:spcAft>
                <a:spcPts val="0"/>
              </a:spcAft>
              <a:buFont typeface="Arial" panose="020B0604020202020204" pitchFamily="34" charset="0"/>
              <a:buChar char="•"/>
              <a:defRPr/>
            </a:pPr>
            <a:r>
              <a:rPr lang="en-US" altLang="en-US" dirty="0"/>
              <a:t>$25 is written off as a contractual adjustment—this was money you weren’t ever going to collect with ABC insurance. </a:t>
            </a:r>
          </a:p>
          <a:p>
            <a:pPr marL="171450" indent="-171450" eaLnBrk="1" fontAlgn="auto" hangingPunct="1">
              <a:spcBef>
                <a:spcPts val="0"/>
              </a:spcBef>
              <a:spcAft>
                <a:spcPts val="0"/>
              </a:spcAft>
              <a:buFont typeface="Arial" panose="020B0604020202020204" pitchFamily="34" charset="0"/>
              <a:buChar char="•"/>
              <a:defRPr/>
            </a:pPr>
            <a:endParaRPr lang="en-US" altLang="en-US" dirty="0"/>
          </a:p>
          <a:p>
            <a:pPr eaLnBrk="1" fontAlgn="auto" hangingPunct="1">
              <a:spcBef>
                <a:spcPts val="0"/>
              </a:spcBef>
              <a:spcAft>
                <a:spcPts val="0"/>
              </a:spcAft>
              <a:buFont typeface="Arial" panose="020B0604020202020204" pitchFamily="34" charset="0"/>
              <a:buNone/>
              <a:defRPr/>
            </a:pPr>
            <a:endParaRPr lang="en-US" altLang="en-US" b="1" u="sng" dirty="0"/>
          </a:p>
        </p:txBody>
      </p:sp>
      <p:sp>
        <p:nvSpPr>
          <p:cNvPr id="74756" name="Slide Number Placeholder 3">
            <a:extLst>
              <a:ext uri="{FF2B5EF4-FFF2-40B4-BE49-F238E27FC236}">
                <a16:creationId xmlns:a16="http://schemas.microsoft.com/office/drawing/2014/main" id="{2DFB6445-ABC9-486B-AC08-B55149BCEC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7378CCD-384D-41B5-8209-F8857E4812E0}" type="slidenum">
              <a:rPr lang="en-US" altLang="en-US" smtClean="0"/>
              <a:pPr>
                <a:spcBef>
                  <a:spcPct val="0"/>
                </a:spcBef>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88D86B19-679E-4A9E-9EAD-771B026B48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C62DF5AE-C777-4748-B108-096F06246D8B}"/>
              </a:ext>
            </a:extLst>
          </p:cNvPr>
          <p:cNvSpPr>
            <a:spLocks noGrp="1"/>
          </p:cNvSpPr>
          <p:nvPr>
            <p:ph type="body" idx="1"/>
          </p:nvPr>
        </p:nvSpPr>
        <p:spPr bwMode="auto"/>
        <p:txBody>
          <a:bodyPr wrap="square" numCol="1" anchor="t" anchorCtr="0" compatLnSpc="1">
            <a:prstTxWarp prst="textNoShape">
              <a:avLst/>
            </a:prstTxWarp>
          </a:bodyPr>
          <a:lstStyle/>
          <a:p>
            <a:pPr eaLnBrk="1" fontAlgn="auto" hangingPunct="1">
              <a:spcBef>
                <a:spcPts val="0"/>
              </a:spcBef>
              <a:spcAft>
                <a:spcPts val="0"/>
              </a:spcAft>
              <a:defRPr/>
            </a:pPr>
            <a:r>
              <a:rPr lang="en-US" altLang="en-US" b="1" u="sng" dirty="0"/>
              <a:t>Facilitator Notes</a:t>
            </a:r>
          </a:p>
          <a:p>
            <a:pPr marL="171450" indent="-171450" eaLnBrk="1" fontAlgn="auto" hangingPunct="1">
              <a:spcBef>
                <a:spcPts val="0"/>
              </a:spcBef>
              <a:spcAft>
                <a:spcPts val="0"/>
              </a:spcAft>
              <a:buFont typeface="Arial" panose="020B0604020202020204" pitchFamily="34" charset="0"/>
              <a:buChar char="•"/>
              <a:defRPr/>
            </a:pPr>
            <a:r>
              <a:rPr lang="en-US" altLang="en-US" dirty="0"/>
              <a:t>Now let’s complicate things with a deductible. It is the same scenario, but client B has not met the deductible. </a:t>
            </a:r>
          </a:p>
          <a:p>
            <a:pPr marL="171450" indent="-171450" eaLnBrk="1" fontAlgn="auto" hangingPunct="1">
              <a:spcBef>
                <a:spcPts val="0"/>
              </a:spcBef>
              <a:spcAft>
                <a:spcPts val="0"/>
              </a:spcAft>
              <a:buFont typeface="Arial" panose="020B0604020202020204" pitchFamily="34" charset="0"/>
              <a:buChar char="•"/>
              <a:defRPr/>
            </a:pPr>
            <a:endParaRPr lang="en-US" altLang="en-US" dirty="0"/>
          </a:p>
          <a:p>
            <a:pPr marL="171450" indent="-171450" eaLnBrk="1" fontAlgn="auto" hangingPunct="1">
              <a:spcBef>
                <a:spcPts val="0"/>
              </a:spcBef>
              <a:spcAft>
                <a:spcPts val="0"/>
              </a:spcAft>
              <a:buFont typeface="Arial" panose="020B0604020202020204" pitchFamily="34" charset="0"/>
              <a:buChar char="•"/>
              <a:defRPr/>
            </a:pPr>
            <a:endParaRPr lang="en-US" altLang="en-US" dirty="0"/>
          </a:p>
          <a:p>
            <a:pPr eaLnBrk="1" fontAlgn="auto" hangingPunct="1">
              <a:spcBef>
                <a:spcPts val="0"/>
              </a:spcBef>
              <a:spcAft>
                <a:spcPts val="0"/>
              </a:spcAft>
              <a:buFont typeface="Arial" panose="020B0604020202020204" pitchFamily="34" charset="0"/>
              <a:buNone/>
              <a:defRPr/>
            </a:pPr>
            <a:r>
              <a:rPr lang="en-US" altLang="en-US" b="1" u="sng" dirty="0"/>
              <a:t>Discuss </a:t>
            </a:r>
          </a:p>
          <a:p>
            <a:pPr marL="171450" indent="-171450" eaLnBrk="1" fontAlgn="auto" hangingPunct="1">
              <a:spcBef>
                <a:spcPts val="0"/>
              </a:spcBef>
              <a:spcAft>
                <a:spcPts val="0"/>
              </a:spcAft>
              <a:buFont typeface="Arial" panose="020B0604020202020204" pitchFamily="34" charset="0"/>
              <a:buChar char="•"/>
              <a:defRPr/>
            </a:pPr>
            <a:r>
              <a:rPr lang="en-US" altLang="en-US" dirty="0"/>
              <a:t>Your full charge for a service is $125 and your agency has a contractual agreement with ABC insurance to discount the charge to $100 and to charge a client a $25 copay. </a:t>
            </a:r>
          </a:p>
          <a:p>
            <a:pPr marL="171450" indent="-171450" eaLnBrk="1" fontAlgn="auto" hangingPunct="1">
              <a:spcBef>
                <a:spcPts val="0"/>
              </a:spcBef>
              <a:spcAft>
                <a:spcPts val="0"/>
              </a:spcAft>
              <a:buFont typeface="Arial" panose="020B0604020202020204" pitchFamily="34" charset="0"/>
              <a:buChar char="•"/>
              <a:defRPr/>
            </a:pPr>
            <a:r>
              <a:rPr lang="en-US" altLang="en-US" dirty="0"/>
              <a:t>Client B is eligible for a 50% discount based on your agency’s slide fee discount schedule. Client B has not met the deductible. How much should the client pay, accounting for the deductible? </a:t>
            </a:r>
          </a:p>
          <a:p>
            <a:pPr lvl="1" eaLnBrk="1" fontAlgn="auto" hangingPunct="1">
              <a:spcBef>
                <a:spcPts val="0"/>
              </a:spcBef>
              <a:spcAft>
                <a:spcPts val="0"/>
              </a:spcAft>
              <a:buFont typeface="Arial" panose="020B0604020202020204" pitchFamily="34" charset="0"/>
              <a:buNone/>
              <a:defRPr/>
            </a:pPr>
            <a:endParaRPr lang="en-US" altLang="en-US" dirty="0"/>
          </a:p>
          <a:p>
            <a:pPr lvl="1" eaLnBrk="1" fontAlgn="auto" hangingPunct="1">
              <a:spcBef>
                <a:spcPts val="0"/>
              </a:spcBef>
              <a:spcAft>
                <a:spcPts val="0"/>
              </a:spcAft>
              <a:buFont typeface="Arial" panose="020B0604020202020204" pitchFamily="34" charset="0"/>
              <a:buNone/>
              <a:defRPr/>
            </a:pPr>
            <a:endParaRPr lang="en-US" altLang="en-US" dirty="0"/>
          </a:p>
          <a:p>
            <a:pPr eaLnBrk="1" fontAlgn="auto" hangingPunct="1">
              <a:spcBef>
                <a:spcPts val="0"/>
              </a:spcBef>
              <a:spcAft>
                <a:spcPts val="0"/>
              </a:spcAft>
              <a:buFont typeface="Arial" panose="020B0604020202020204" pitchFamily="34" charset="0"/>
              <a:buNone/>
              <a:defRPr/>
            </a:pPr>
            <a:r>
              <a:rPr lang="en-US" altLang="en-US" b="1" u="sng" dirty="0"/>
              <a:t>Facilitator Notes for Discussion </a:t>
            </a:r>
          </a:p>
          <a:p>
            <a:pPr marL="171450" indent="-171450" eaLnBrk="1" fontAlgn="auto" hangingPunct="1">
              <a:spcBef>
                <a:spcPts val="0"/>
              </a:spcBef>
              <a:spcAft>
                <a:spcPts val="0"/>
              </a:spcAft>
              <a:buFont typeface="Arial" panose="020B0604020202020204" pitchFamily="34" charset="0"/>
              <a:buChar char="•"/>
              <a:defRPr/>
            </a:pPr>
            <a:r>
              <a:rPr lang="en-US" altLang="en-US" dirty="0"/>
              <a:t>Answer: $62.50</a:t>
            </a:r>
          </a:p>
          <a:p>
            <a:pPr marL="628650" lvl="1" indent="-171450" eaLnBrk="1" fontAlgn="auto" hangingPunct="1">
              <a:spcBef>
                <a:spcPts val="0"/>
              </a:spcBef>
              <a:spcAft>
                <a:spcPts val="0"/>
              </a:spcAft>
              <a:buFont typeface="Arial" panose="020B0604020202020204" pitchFamily="34" charset="0"/>
              <a:buChar char="•"/>
              <a:defRPr/>
            </a:pPr>
            <a:r>
              <a:rPr lang="en-US" altLang="en-US" dirty="0"/>
              <a:t>Your full charge for the service is $125, based on your agency’s full fee schedule. The reimbursement amount under your contract with ABC insurance was $100, minus a $25 copay.  </a:t>
            </a:r>
          </a:p>
          <a:p>
            <a:pPr marL="628650" lvl="1" indent="-171450" eaLnBrk="1" fontAlgn="auto" hangingPunct="1">
              <a:spcBef>
                <a:spcPts val="0"/>
              </a:spcBef>
              <a:spcAft>
                <a:spcPts val="0"/>
              </a:spcAft>
              <a:buFont typeface="Arial" panose="020B0604020202020204" pitchFamily="34" charset="0"/>
              <a:buChar char="•"/>
              <a:defRPr/>
            </a:pPr>
            <a:r>
              <a:rPr lang="en-US" altLang="en-US" dirty="0"/>
              <a:t>To accurately calculate what a client with TPP owes, first calculate the fees as if the client is uninsured/self-pay. </a:t>
            </a:r>
          </a:p>
          <a:p>
            <a:pPr marL="628650" lvl="1" indent="-171450" eaLnBrk="1" fontAlgn="auto" hangingPunct="1">
              <a:spcBef>
                <a:spcPts val="0"/>
              </a:spcBef>
              <a:spcAft>
                <a:spcPts val="0"/>
              </a:spcAft>
              <a:buFont typeface="Arial" panose="020B0604020202020204" pitchFamily="34" charset="0"/>
              <a:buChar char="•"/>
              <a:defRPr/>
            </a:pPr>
            <a:r>
              <a:rPr lang="en-US" altLang="en-US" dirty="0"/>
              <a:t>Slide 50% of the full charge ($125). This slid amount is $62.50. This is the maximum amount a client can pay in this situation. </a:t>
            </a:r>
          </a:p>
          <a:p>
            <a:pPr marL="628650" lvl="1" indent="-171450" eaLnBrk="1" fontAlgn="auto" hangingPunct="1">
              <a:spcBef>
                <a:spcPts val="0"/>
              </a:spcBef>
              <a:spcAft>
                <a:spcPts val="0"/>
              </a:spcAft>
              <a:buFont typeface="Arial" panose="020B0604020202020204" pitchFamily="34" charset="0"/>
              <a:buChar char="•"/>
              <a:defRPr/>
            </a:pPr>
            <a:r>
              <a:rPr lang="en-US" altLang="en-US" dirty="0"/>
              <a:t>If deductible is not met, Client B should be billed or pay at time of visit $25 for the copay and an additional $37.50 (for a total of $62.50). This amount is 50% of the full charge.</a:t>
            </a:r>
          </a:p>
          <a:p>
            <a:pPr marL="628650" lvl="1" indent="-171450" eaLnBrk="1" fontAlgn="auto" hangingPunct="1">
              <a:spcBef>
                <a:spcPts val="0"/>
              </a:spcBef>
              <a:spcAft>
                <a:spcPts val="0"/>
              </a:spcAft>
              <a:buFont typeface="Arial" panose="020B0604020202020204" pitchFamily="34" charset="0"/>
              <a:buChar char="•"/>
              <a:defRPr/>
            </a:pPr>
            <a:r>
              <a:rPr lang="en-US" altLang="en-US" dirty="0"/>
              <a:t>Now let’s talk about what is applied to the deductible and what to do with the balance. ABC insurance company has applied $75 to the client’s deductible. Copay amounts ($25 in this example) are not applied to the client’s deductible.</a:t>
            </a:r>
          </a:p>
          <a:p>
            <a:pPr marL="628650" lvl="1" indent="-171450" eaLnBrk="1" fontAlgn="auto" hangingPunct="1">
              <a:spcBef>
                <a:spcPts val="0"/>
              </a:spcBef>
              <a:spcAft>
                <a:spcPts val="0"/>
              </a:spcAft>
              <a:buFont typeface="Arial" panose="020B0604020202020204" pitchFamily="34" charset="0"/>
              <a:buChar char="•"/>
              <a:defRPr/>
            </a:pPr>
            <a:r>
              <a:rPr lang="en-US" altLang="en-US" dirty="0"/>
              <a:t>The difference between the contractual agreement amount ($100) and the amount you collected ($62.50) is $37.50.  </a:t>
            </a:r>
          </a:p>
          <a:p>
            <a:pPr marL="628650" lvl="1" indent="-171450" eaLnBrk="1" fontAlgn="auto" hangingPunct="1">
              <a:spcBef>
                <a:spcPts val="0"/>
              </a:spcBef>
              <a:spcAft>
                <a:spcPts val="0"/>
              </a:spcAft>
              <a:buFont typeface="Arial" panose="020B0604020202020204" pitchFamily="34" charset="0"/>
              <a:buChar char="•"/>
              <a:defRPr/>
            </a:pPr>
            <a:r>
              <a:rPr lang="en-US" altLang="en-US" dirty="0"/>
              <a:t>This is the bad debt write-off adjustment that you make on this account. Title X funds are intended in part to help cover these write-offs. The difference between the $100 and the $125 is again a $25 contractual adjustment write-off. It is differentiated from the bad debt write-off, as you were not expecting to receive these dollars.</a:t>
            </a:r>
          </a:p>
        </p:txBody>
      </p:sp>
      <p:sp>
        <p:nvSpPr>
          <p:cNvPr id="76804" name="Slide Number Placeholder 3">
            <a:extLst>
              <a:ext uri="{FF2B5EF4-FFF2-40B4-BE49-F238E27FC236}">
                <a16:creationId xmlns:a16="http://schemas.microsoft.com/office/drawing/2014/main" id="{F89FC656-57C3-41FD-9BCD-C5EAF0DFB2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F42B50-3749-46AD-B694-0FFEE0AE0251}" type="slidenum">
              <a:rPr lang="en-US" altLang="en-US" smtClean="0"/>
              <a:pPr>
                <a:spcBef>
                  <a:spcPct val="0"/>
                </a:spcBef>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a:t>Facilitator Notes</a:t>
            </a:r>
            <a:endParaRPr lang="en-US" dirty="0"/>
          </a:p>
          <a:p>
            <a:pPr marL="171450" indent="-171450" eaLnBrk="1" fontAlgn="auto" hangingPunct="1">
              <a:spcBef>
                <a:spcPts val="0"/>
              </a:spcBef>
              <a:spcAft>
                <a:spcPts val="0"/>
              </a:spcAft>
              <a:buFont typeface="Arial" panose="020B0604020202020204" pitchFamily="34" charset="0"/>
              <a:buChar char="•"/>
              <a:defRPr/>
            </a:pPr>
            <a:r>
              <a:rPr lang="en-US" dirty="0"/>
              <a:t>Monitoring and managing client fee collections is the second best practice recommendation outlined in the </a:t>
            </a:r>
            <a:r>
              <a:rPr lang="en-US" i="1" dirty="0"/>
              <a:t>Financial Management Change Package</a:t>
            </a:r>
            <a:r>
              <a:rPr lang="en-US" dirty="0"/>
              <a:t>, which was developed by the Family Planning National Training Center. </a:t>
            </a:r>
          </a:p>
          <a:p>
            <a:pPr marL="171450" indent="-171450" eaLnBrk="1" fontAlgn="auto" hangingPunct="1">
              <a:spcBef>
                <a:spcPts val="0"/>
              </a:spcBef>
              <a:spcAft>
                <a:spcPts val="0"/>
              </a:spcAft>
              <a:buFont typeface="Arial" panose="020B0604020202020204" pitchFamily="34" charset="0"/>
              <a:buChar char="•"/>
              <a:defRPr/>
            </a:pPr>
            <a:r>
              <a:rPr lang="en-US" dirty="0"/>
              <a:t>The </a:t>
            </a:r>
            <a:r>
              <a:rPr lang="en-US" i="1" dirty="0"/>
              <a:t>Financial Management Change Package</a:t>
            </a:r>
            <a:r>
              <a:rPr lang="en-US" dirty="0"/>
              <a:t>, which is an overview of best practice recommendations and strategies, draws from the literature and most current practice guidelines to improve financial management practices and factors that have an impact on organizational financial health.</a:t>
            </a:r>
          </a:p>
          <a:p>
            <a:pPr marL="171450" indent="-171450" eaLnBrk="1" fontAlgn="auto" hangingPunct="1">
              <a:spcBef>
                <a:spcPts val="0"/>
              </a:spcBef>
              <a:spcAft>
                <a:spcPts val="0"/>
              </a:spcAft>
              <a:buFont typeface="Arial" panose="020B0604020202020204" pitchFamily="34" charset="0"/>
              <a:buChar char="•"/>
              <a:defRPr/>
            </a:pPr>
            <a:r>
              <a:rPr lang="en-US" dirty="0"/>
              <a:t>The other two best practices in the </a:t>
            </a:r>
            <a:r>
              <a:rPr lang="en-US" i="1" dirty="0"/>
              <a:t>Financial Management Change Package </a:t>
            </a:r>
            <a:r>
              <a:rPr lang="en-US" dirty="0"/>
              <a:t>are: </a:t>
            </a:r>
          </a:p>
          <a:p>
            <a:pPr marL="628650" lvl="1" indent="-171450" eaLnBrk="1" fontAlgn="auto" hangingPunct="1">
              <a:spcBef>
                <a:spcPts val="0"/>
              </a:spcBef>
              <a:spcAft>
                <a:spcPts val="0"/>
              </a:spcAft>
              <a:buFont typeface="Arial" panose="020B0604020202020204" pitchFamily="34" charset="0"/>
              <a:buChar char="•"/>
              <a:defRPr/>
            </a:pPr>
            <a:r>
              <a:rPr lang="en-US" dirty="0"/>
              <a:t>BP 1: Charge the correct payer and optimal amount.</a:t>
            </a:r>
          </a:p>
          <a:p>
            <a:pPr marL="628650" lvl="1" indent="-171450" eaLnBrk="1" fontAlgn="auto" hangingPunct="1">
              <a:spcBef>
                <a:spcPts val="0"/>
              </a:spcBef>
              <a:spcAft>
                <a:spcPts val="0"/>
              </a:spcAft>
              <a:buFont typeface="Arial" panose="020B0604020202020204" pitchFamily="34" charset="0"/>
              <a:buChar char="•"/>
              <a:defRPr/>
            </a:pPr>
            <a:r>
              <a:rPr lang="en-US" dirty="0"/>
              <a:t>BP 3: Monitor and manage payments from third-party payers (TPPs)</a:t>
            </a:r>
          </a:p>
          <a:p>
            <a:pPr marL="171450" indent="-171450" eaLnBrk="1" fontAlgn="auto" hangingPunct="1">
              <a:spcBef>
                <a:spcPts val="0"/>
              </a:spcBef>
              <a:spcAft>
                <a:spcPts val="0"/>
              </a:spcAft>
              <a:buFont typeface="Arial" panose="020B0604020202020204" pitchFamily="34" charset="0"/>
              <a:buChar char="•"/>
              <a:defRPr/>
            </a:pPr>
            <a:r>
              <a:rPr lang="en-US" dirty="0"/>
              <a:t>In order to increase revenue, it’s important to consider all three best practices and utilize a comprehensive approach that addresses each. We strongly encourage you to refer to the </a:t>
            </a:r>
            <a:r>
              <a:rPr lang="en-US" i="1" dirty="0"/>
              <a:t>Financial Management Change Package </a:t>
            </a:r>
            <a:r>
              <a:rPr lang="en-US" dirty="0"/>
              <a:t>for more ideas about strategies and successes. It can be found on the FPNTC website.</a:t>
            </a:r>
          </a:p>
          <a:p>
            <a:endParaRPr lang="en-US" dirty="0"/>
          </a:p>
        </p:txBody>
      </p:sp>
      <p:sp>
        <p:nvSpPr>
          <p:cNvPr id="4" name="Slide Number Placeholder 3"/>
          <p:cNvSpPr>
            <a:spLocks noGrp="1"/>
          </p:cNvSpPr>
          <p:nvPr>
            <p:ph type="sldNum" sz="quarter" idx="5"/>
          </p:nvPr>
        </p:nvSpPr>
        <p:spPr/>
        <p:txBody>
          <a:bodyPr/>
          <a:lstStyle/>
          <a:p>
            <a:pPr>
              <a:defRPr/>
            </a:pPr>
            <a:fld id="{67498704-8EFC-498D-B895-9DA650F3C68E}" type="slidenum">
              <a:rPr lang="en-US" altLang="en-US" smtClean="0"/>
              <a:pPr>
                <a:defRPr/>
              </a:pPr>
              <a:t>2</a:t>
            </a:fld>
            <a:endParaRPr lang="en-US" altLang="en-US"/>
          </a:p>
        </p:txBody>
      </p:sp>
    </p:spTree>
    <p:extLst>
      <p:ext uri="{BB962C8B-B14F-4D97-AF65-F5344CB8AC3E}">
        <p14:creationId xmlns:p14="http://schemas.microsoft.com/office/powerpoint/2010/main" val="1137085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730D22E9-355B-4E81-B3C3-F6B32D8130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A843D87F-FE5A-4A77-9269-BD7543D8E3F9}"/>
              </a:ext>
            </a:extLst>
          </p:cNvPr>
          <p:cNvSpPr>
            <a:spLocks noGrp="1"/>
          </p:cNvSpPr>
          <p:nvPr>
            <p:ph type="body" idx="1"/>
          </p:nvPr>
        </p:nvSpPr>
        <p:spPr bwMode="auto"/>
        <p:txBody>
          <a:bodyPr wrap="square" numCol="1" anchor="t" anchorCtr="0" compatLnSpc="1">
            <a:prstTxWarp prst="textNoShape">
              <a:avLst/>
            </a:prstTxWarp>
          </a:bodyPr>
          <a:lstStyle/>
          <a:p>
            <a:pPr eaLnBrk="1" fontAlgn="auto" hangingPunct="1">
              <a:spcBef>
                <a:spcPts val="0"/>
              </a:spcBef>
              <a:spcAft>
                <a:spcPts val="0"/>
              </a:spcAft>
              <a:defRPr/>
            </a:pPr>
            <a:r>
              <a:rPr lang="en-US" altLang="en-US" b="1" u="sng" dirty="0"/>
              <a:t>Facilitator Notes </a:t>
            </a:r>
          </a:p>
          <a:p>
            <a:pPr marL="171450" indent="-171450" eaLnBrk="1" fontAlgn="auto" hangingPunct="1">
              <a:spcBef>
                <a:spcPts val="0"/>
              </a:spcBef>
              <a:spcAft>
                <a:spcPts val="0"/>
              </a:spcAft>
              <a:buFont typeface="Arial" panose="020B0604020202020204" pitchFamily="34" charset="0"/>
              <a:buChar char="•"/>
              <a:defRPr/>
            </a:pPr>
            <a:r>
              <a:rPr lang="en-US" altLang="en-US" dirty="0"/>
              <a:t>The Family Planning National Training Center developed a few tools to support Title X agencies in calculating client fees. One tool, a </a:t>
            </a:r>
            <a:r>
              <a:rPr lang="en-US" altLang="en-US" i="1" dirty="0"/>
              <a:t>Client Fees Calculator,</a:t>
            </a:r>
            <a:r>
              <a:rPr lang="en-US" altLang="en-US" dirty="0"/>
              <a:t> can be used to collect client fees accurately. As users update the full charge and client discount columns, the remaining columns will adjust. Users will also need to update insurance contracted amounts, as these amounts may differ by insurer (i.e., Aetna versus United). </a:t>
            </a:r>
          </a:p>
        </p:txBody>
      </p:sp>
      <p:sp>
        <p:nvSpPr>
          <p:cNvPr id="78852" name="Slide Number Placeholder 3">
            <a:extLst>
              <a:ext uri="{FF2B5EF4-FFF2-40B4-BE49-F238E27FC236}">
                <a16:creationId xmlns:a16="http://schemas.microsoft.com/office/drawing/2014/main" id="{9263A62C-39F1-41F0-80EC-4AC5A405C5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7BEAA3-1A16-4DB4-8543-3251381BBFFA}" type="slidenum">
              <a:rPr lang="en-US" altLang="en-US" smtClean="0"/>
              <a:pPr>
                <a:spcBef>
                  <a:spcPct val="0"/>
                </a:spcBef>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E0D8F262-3C5F-432E-9D04-D4723DBE84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16104582-6400-4EAA-853D-E7ED68D61B2D}"/>
              </a:ext>
            </a:extLst>
          </p:cNvPr>
          <p:cNvSpPr>
            <a:spLocks noGrp="1"/>
          </p:cNvSpPr>
          <p:nvPr>
            <p:ph type="body" idx="1"/>
          </p:nvPr>
        </p:nvSpPr>
        <p:spPr bwMode="auto"/>
        <p:txBody>
          <a:bodyPr wrap="square" numCol="1" anchor="t" anchorCtr="0" compatLnSpc="1">
            <a:prstTxWarp prst="textNoShape">
              <a:avLst/>
            </a:prstTxWarp>
          </a:bodyPr>
          <a:lstStyle/>
          <a:p>
            <a:pPr eaLnBrk="1" fontAlgn="auto" hangingPunct="1">
              <a:spcBef>
                <a:spcPts val="0"/>
              </a:spcBef>
              <a:spcAft>
                <a:spcPts val="0"/>
              </a:spcAft>
              <a:defRPr/>
            </a:pPr>
            <a:r>
              <a:rPr lang="en-US" altLang="en-US" b="1" u="sng" dirty="0"/>
              <a:t>Facilitator Notes </a:t>
            </a:r>
          </a:p>
          <a:p>
            <a:pPr marL="171450" indent="-171450" eaLnBrk="1" fontAlgn="auto" hangingPunct="1">
              <a:spcBef>
                <a:spcPts val="0"/>
              </a:spcBef>
              <a:spcAft>
                <a:spcPts val="0"/>
              </a:spcAft>
              <a:buFont typeface="Arial" panose="020B0604020202020204" pitchFamily="34" charset="0"/>
              <a:buChar char="•"/>
              <a:defRPr/>
            </a:pPr>
            <a:r>
              <a:rPr lang="en-US" altLang="en-US" dirty="0"/>
              <a:t>Another resource the Family Planning National Training Center has developed is a Title X client fee collections “frequently asked questions” (FAQ) document. The FAQ addresses common issues within the Title X network.</a:t>
            </a:r>
          </a:p>
        </p:txBody>
      </p:sp>
      <p:sp>
        <p:nvSpPr>
          <p:cNvPr id="80900" name="Slide Number Placeholder 3">
            <a:extLst>
              <a:ext uri="{FF2B5EF4-FFF2-40B4-BE49-F238E27FC236}">
                <a16:creationId xmlns:a16="http://schemas.microsoft.com/office/drawing/2014/main" id="{D294D79D-6EBE-412D-BC3F-D3F2A7900B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5392384-EB4D-4C66-AD1C-124EA5B3279D}" type="slidenum">
              <a:rPr lang="en-US" altLang="en-US" smtClean="0"/>
              <a:pPr>
                <a:spcBef>
                  <a:spcPct val="0"/>
                </a:spcBef>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564AF1FD-0F66-4521-AC3F-9F9BC24693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E4A53E9-B6E5-4A5F-A48F-6C2961991AD9}"/>
              </a:ext>
            </a:extLst>
          </p:cNvPr>
          <p:cNvSpPr>
            <a:spLocks noGrp="1"/>
          </p:cNvSpPr>
          <p:nvPr>
            <p:ph type="body" idx="1"/>
          </p:nvPr>
        </p:nvSpPr>
        <p:spPr/>
        <p:txBody>
          <a:bodyPr/>
          <a:lstStyle/>
          <a:p>
            <a:pPr eaLnBrk="1" fontAlgn="auto" hangingPunct="1">
              <a:spcBef>
                <a:spcPts val="0"/>
              </a:spcBef>
              <a:spcAft>
                <a:spcPts val="0"/>
              </a:spcAft>
              <a:buFont typeface="Arial" panose="020B0604020202020204" pitchFamily="34" charset="0"/>
              <a:buNone/>
              <a:defRPr/>
            </a:pPr>
            <a:r>
              <a:rPr lang="en-US" b="1" u="sng" dirty="0"/>
              <a:t>Facilitator Notes</a:t>
            </a:r>
            <a:endParaRPr lang="en-US" dirty="0"/>
          </a:p>
          <a:p>
            <a:pPr marL="171450" indent="-171450" eaLnBrk="1" fontAlgn="auto" hangingPunct="1">
              <a:spcBef>
                <a:spcPts val="0"/>
              </a:spcBef>
              <a:spcAft>
                <a:spcPts val="0"/>
              </a:spcAft>
              <a:buFont typeface="Arial" panose="020B0604020202020204" pitchFamily="34" charset="0"/>
              <a:buChar char="•"/>
              <a:defRPr/>
            </a:pPr>
            <a:r>
              <a:rPr lang="en-US" dirty="0"/>
              <a:t>Let’s work through a scenario together. </a:t>
            </a:r>
          </a:p>
          <a:p>
            <a:pPr eaLnBrk="1" fontAlgn="auto" hangingPunct="1">
              <a:spcBef>
                <a:spcPts val="0"/>
              </a:spcBef>
              <a:spcAft>
                <a:spcPts val="0"/>
              </a:spcAft>
              <a:buFont typeface="Arial" panose="020B0604020202020204" pitchFamily="34" charset="0"/>
              <a:buNone/>
              <a:defRPr/>
            </a:pPr>
            <a:endParaRPr lang="en-US" dirty="0"/>
          </a:p>
          <a:p>
            <a:pPr eaLnBrk="1" fontAlgn="auto" hangingPunct="1">
              <a:spcBef>
                <a:spcPts val="0"/>
              </a:spcBef>
              <a:spcAft>
                <a:spcPts val="0"/>
              </a:spcAft>
              <a:buFont typeface="Arial" panose="020B0604020202020204" pitchFamily="34" charset="0"/>
              <a:buNone/>
              <a:defRPr/>
            </a:pPr>
            <a:endParaRPr lang="en-US" dirty="0"/>
          </a:p>
          <a:p>
            <a:pPr eaLnBrk="1" fontAlgn="auto" hangingPunct="1">
              <a:spcBef>
                <a:spcPts val="0"/>
              </a:spcBef>
              <a:spcAft>
                <a:spcPts val="0"/>
              </a:spcAft>
              <a:buFont typeface="Arial" panose="020B0604020202020204" pitchFamily="34" charset="0"/>
              <a:buNone/>
              <a:defRPr/>
            </a:pPr>
            <a:r>
              <a:rPr lang="en-US" b="1" u="sng" dirty="0"/>
              <a:t>Discuss</a:t>
            </a:r>
          </a:p>
          <a:p>
            <a:pPr marL="171450" indent="-171450" eaLnBrk="1" fontAlgn="auto" hangingPunct="1">
              <a:spcBef>
                <a:spcPts val="0"/>
              </a:spcBef>
              <a:spcAft>
                <a:spcPts val="0"/>
              </a:spcAft>
              <a:buFont typeface="Arial" panose="020B0604020202020204" pitchFamily="34" charset="0"/>
              <a:buChar char="•"/>
              <a:defRPr/>
            </a:pPr>
            <a:r>
              <a:rPr lang="en-US" dirty="0"/>
              <a:t>What do you do? </a:t>
            </a:r>
          </a:p>
          <a:p>
            <a:pPr marL="171450" indent="-171450" eaLnBrk="1" fontAlgn="auto" hangingPunct="1">
              <a:spcBef>
                <a:spcPts val="0"/>
              </a:spcBef>
              <a:spcAft>
                <a:spcPts val="0"/>
              </a:spcAft>
              <a:buFont typeface="Arial" panose="020B0604020202020204" pitchFamily="34" charset="0"/>
              <a:buChar char="•"/>
              <a:defRPr/>
            </a:pPr>
            <a:r>
              <a:rPr lang="en-US" dirty="0"/>
              <a:t>What is a small change you can make, and how can you measure improvement?</a:t>
            </a:r>
          </a:p>
          <a:p>
            <a:pPr marL="171450" indent="-171450" eaLnBrk="1" fontAlgn="auto" hangingPunct="1">
              <a:spcBef>
                <a:spcPts val="0"/>
              </a:spcBef>
              <a:spcAft>
                <a:spcPts val="0"/>
              </a:spcAft>
              <a:buFont typeface="Arial" panose="020B0604020202020204" pitchFamily="34" charset="0"/>
              <a:buChar char="•"/>
              <a:defRPr/>
            </a:pPr>
            <a:endParaRPr lang="en-US" dirty="0"/>
          </a:p>
          <a:p>
            <a:pPr marL="171450" indent="-171450" eaLnBrk="1" fontAlgn="auto" hangingPunct="1">
              <a:spcBef>
                <a:spcPts val="0"/>
              </a:spcBef>
              <a:spcAft>
                <a:spcPts val="0"/>
              </a:spcAft>
              <a:buFont typeface="Arial" panose="020B0604020202020204" pitchFamily="34" charset="0"/>
              <a:buChar char="•"/>
              <a:defRPr/>
            </a:pPr>
            <a:endParaRPr lang="en-US" dirty="0"/>
          </a:p>
          <a:p>
            <a:pPr eaLnBrk="1" fontAlgn="auto" hangingPunct="1">
              <a:spcBef>
                <a:spcPts val="0"/>
              </a:spcBef>
              <a:spcAft>
                <a:spcPts val="0"/>
              </a:spcAft>
              <a:buFont typeface="Arial" panose="020B0604020202020204" pitchFamily="34" charset="0"/>
              <a:buNone/>
              <a:defRPr/>
            </a:pPr>
            <a:r>
              <a:rPr lang="en-US" b="1" u="sng" dirty="0"/>
              <a:t>Facilitator Notes for Discussion Question </a:t>
            </a:r>
          </a:p>
          <a:p>
            <a:pPr marL="171450" indent="-171450" eaLnBrk="1" fontAlgn="auto" hangingPunct="1">
              <a:spcBef>
                <a:spcPts val="0"/>
              </a:spcBef>
              <a:spcAft>
                <a:spcPts val="0"/>
              </a:spcAft>
              <a:buFont typeface="Arial" panose="020B0604020202020204" pitchFamily="34" charset="0"/>
              <a:buChar char="•"/>
              <a:defRPr/>
            </a:pPr>
            <a:r>
              <a:rPr lang="en-US" dirty="0"/>
              <a:t>Possible answers include: </a:t>
            </a:r>
          </a:p>
          <a:p>
            <a:pPr marL="628650" lvl="1" indent="-171450" eaLnBrk="1" fontAlgn="auto" hangingPunct="1">
              <a:spcBef>
                <a:spcPts val="0"/>
              </a:spcBef>
              <a:spcAft>
                <a:spcPts val="0"/>
              </a:spcAft>
              <a:buFont typeface="Arial" panose="020B0604020202020204" pitchFamily="34" charset="0"/>
              <a:buChar char="•"/>
              <a:defRPr/>
            </a:pPr>
            <a:r>
              <a:rPr lang="en-US" dirty="0"/>
              <a:t>Train staff to use the client fees calculator</a:t>
            </a:r>
          </a:p>
          <a:p>
            <a:pPr marL="628650" lvl="1" indent="-171450" eaLnBrk="1" fontAlgn="auto" hangingPunct="1">
              <a:spcBef>
                <a:spcPts val="0"/>
              </a:spcBef>
              <a:spcAft>
                <a:spcPts val="0"/>
              </a:spcAft>
              <a:buFont typeface="Arial" panose="020B0604020202020204" pitchFamily="34" charset="0"/>
              <a:buChar char="•"/>
              <a:defRPr/>
            </a:pPr>
            <a:r>
              <a:rPr lang="en-US" dirty="0"/>
              <a:t>Train staff to identify past balances due and to tell clients when they call to schedule appointments</a:t>
            </a:r>
          </a:p>
          <a:p>
            <a:pPr marL="628650" lvl="1" indent="-171450" eaLnBrk="1" fontAlgn="auto" hangingPunct="1">
              <a:spcBef>
                <a:spcPts val="0"/>
              </a:spcBef>
              <a:spcAft>
                <a:spcPts val="0"/>
              </a:spcAft>
              <a:buFont typeface="Arial" panose="020B0604020202020204" pitchFamily="34" charset="0"/>
              <a:buChar char="•"/>
              <a:defRPr/>
            </a:pPr>
            <a:r>
              <a:rPr lang="en-US" dirty="0"/>
              <a:t>Train staff to identify past balances due at check-in and/or exit, and to communicate at these times as well</a:t>
            </a:r>
          </a:p>
          <a:p>
            <a:pPr marL="628650" lvl="1" indent="-171450" eaLnBrk="1" fontAlgn="auto" hangingPunct="1">
              <a:spcBef>
                <a:spcPts val="0"/>
              </a:spcBef>
              <a:spcAft>
                <a:spcPts val="0"/>
              </a:spcAft>
              <a:buFont typeface="Arial" panose="020B0604020202020204" pitchFamily="34" charset="0"/>
              <a:buChar char="•"/>
              <a:defRPr/>
            </a:pPr>
            <a:r>
              <a:rPr lang="en-US" dirty="0"/>
              <a:t>Develop scripts for staff members to assist with balancing fee collection practices with customer service</a:t>
            </a:r>
          </a:p>
          <a:p>
            <a:pPr marL="628650" lvl="1" indent="-171450" eaLnBrk="1" fontAlgn="auto" hangingPunct="1">
              <a:spcBef>
                <a:spcPts val="0"/>
              </a:spcBef>
              <a:spcAft>
                <a:spcPts val="0"/>
              </a:spcAft>
              <a:buFont typeface="Arial" panose="020B0604020202020204" pitchFamily="34" charset="0"/>
              <a:buChar char="•"/>
              <a:defRPr/>
            </a:pPr>
            <a:r>
              <a:rPr lang="en-US" dirty="0"/>
              <a:t>Implement monthly invoicing process for at least 3-4 months</a:t>
            </a:r>
          </a:p>
          <a:p>
            <a:pPr marL="628650" lvl="1" indent="-171450" eaLnBrk="1" fontAlgn="auto" hangingPunct="1">
              <a:spcBef>
                <a:spcPts val="0"/>
              </a:spcBef>
              <a:spcAft>
                <a:spcPts val="0"/>
              </a:spcAft>
              <a:buFont typeface="Arial" panose="020B0604020202020204" pitchFamily="34" charset="0"/>
              <a:buChar char="•"/>
              <a:defRPr/>
            </a:pPr>
            <a:r>
              <a:rPr lang="en-US" dirty="0"/>
              <a:t>Consider payment plans and/or use of a collection agency</a:t>
            </a:r>
          </a:p>
          <a:p>
            <a:pPr marL="171450" indent="-171450" eaLnBrk="1" fontAlgn="auto" hangingPunct="1">
              <a:spcBef>
                <a:spcPts val="0"/>
              </a:spcBef>
              <a:spcAft>
                <a:spcPts val="0"/>
              </a:spcAft>
              <a:buFont typeface="Arial" panose="020B0604020202020204" pitchFamily="34" charset="0"/>
              <a:buChar char="•"/>
              <a:defRPr/>
            </a:pPr>
            <a:r>
              <a:rPr lang="en-US" dirty="0"/>
              <a:t>Remind participants that a client cannot be denied services if payment is due and they can’t or are unable to pay</a:t>
            </a:r>
          </a:p>
        </p:txBody>
      </p:sp>
      <p:sp>
        <p:nvSpPr>
          <p:cNvPr id="82948" name="Slide Number Placeholder 3">
            <a:extLst>
              <a:ext uri="{FF2B5EF4-FFF2-40B4-BE49-F238E27FC236}">
                <a16:creationId xmlns:a16="http://schemas.microsoft.com/office/drawing/2014/main" id="{2158FF11-5DCA-4C5A-BBC4-320F639D1A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5B71B62-353E-43A2-AACE-0A92DD3CA586}" type="slidenum">
              <a:rPr lang="en-US" altLang="en-US" smtClean="0"/>
              <a:pPr>
                <a:spcBef>
                  <a:spcPct val="0"/>
                </a:spcBef>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2F2E32B9-4BA0-4004-B703-2007060D62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C40502F-BCF4-4799-9F0C-C41CBD820C5C}"/>
              </a:ext>
            </a:extLst>
          </p:cNvPr>
          <p:cNvSpPr>
            <a:spLocks noGrp="1"/>
          </p:cNvSpPr>
          <p:nvPr>
            <p:ph type="body" idx="1"/>
          </p:nvPr>
        </p:nvSpPr>
        <p:spPr/>
        <p:txBody>
          <a:bodyPr/>
          <a:lstStyle/>
          <a:p>
            <a:pPr eaLnBrk="1" fontAlgn="auto" hangingPunct="1">
              <a:spcBef>
                <a:spcPts val="0"/>
              </a:spcBef>
              <a:spcAft>
                <a:spcPts val="0"/>
              </a:spcAft>
              <a:defRPr/>
            </a:pPr>
            <a:r>
              <a:rPr lang="en-US" b="1" u="sng" dirty="0"/>
              <a:t>Facilitator Notes</a:t>
            </a:r>
            <a:endParaRPr lang="en-US" dirty="0"/>
          </a:p>
          <a:p>
            <a:pPr marL="171450" indent="-171450" eaLnBrk="1" fontAlgn="auto" hangingPunct="1">
              <a:spcBef>
                <a:spcPts val="0"/>
              </a:spcBef>
              <a:spcAft>
                <a:spcPts val="0"/>
              </a:spcAft>
              <a:buFont typeface="Arial" panose="020B0604020202020204" pitchFamily="34" charset="0"/>
              <a:buChar char="•"/>
              <a:defRPr/>
            </a:pPr>
            <a:r>
              <a:rPr lang="en-US" dirty="0"/>
              <a:t>Now let’s look at a success story from the field. We know it can be valuable to see how are other Title X sites are implementing these best practice recommendations.</a:t>
            </a:r>
          </a:p>
          <a:p>
            <a:pPr marL="171450" indent="-171450" eaLnBrk="1" fontAlgn="auto" hangingPunct="1">
              <a:spcBef>
                <a:spcPts val="0"/>
              </a:spcBef>
              <a:spcAft>
                <a:spcPts val="0"/>
              </a:spcAft>
              <a:buFont typeface="Arial" panose="020B0604020202020204" pitchFamily="34" charset="0"/>
              <a:buChar char="•"/>
              <a:defRPr/>
            </a:pPr>
            <a:endParaRPr lang="en-US" dirty="0"/>
          </a:p>
        </p:txBody>
      </p:sp>
      <p:sp>
        <p:nvSpPr>
          <p:cNvPr id="84996" name="Slide Number Placeholder 3">
            <a:extLst>
              <a:ext uri="{FF2B5EF4-FFF2-40B4-BE49-F238E27FC236}">
                <a16:creationId xmlns:a16="http://schemas.microsoft.com/office/drawing/2014/main" id="{0FD9ABDA-F583-40B8-8004-97A84D8F94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D4D079-7DEE-4BF7-9674-36B595488F2A}" type="slidenum">
              <a:rPr lang="en-US" altLang="en-US" smtClean="0"/>
              <a:pPr>
                <a:spcBef>
                  <a:spcPct val="0"/>
                </a:spcBef>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CD4BB1AF-1018-4E66-B35F-03325F313B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083E91B-4339-4CC8-9539-8D7BBA0E755A}"/>
              </a:ext>
            </a:extLst>
          </p:cNvPr>
          <p:cNvSpPr>
            <a:spLocks noGrp="1"/>
          </p:cNvSpPr>
          <p:nvPr>
            <p:ph type="body" idx="1"/>
          </p:nvPr>
        </p:nvSpPr>
        <p:spPr/>
        <p:txBody>
          <a:bodyPr/>
          <a:lstStyle/>
          <a:p>
            <a:pPr eaLnBrk="1" fontAlgn="auto" hangingPunct="1">
              <a:spcBef>
                <a:spcPts val="0"/>
              </a:spcBef>
              <a:spcAft>
                <a:spcPts val="0"/>
              </a:spcAft>
              <a:buFont typeface="Arial" panose="020B0604020202020204" pitchFamily="34" charset="0"/>
              <a:buNone/>
              <a:defRPr/>
            </a:pPr>
            <a:r>
              <a:rPr lang="en-US" b="1" u="sng" dirty="0"/>
              <a:t>Discuss (if time allows)</a:t>
            </a:r>
          </a:p>
          <a:p>
            <a:pPr marL="171450" indent="-171450" eaLnBrk="1" fontAlgn="auto" hangingPunct="1">
              <a:spcBef>
                <a:spcPts val="0"/>
              </a:spcBef>
              <a:spcAft>
                <a:spcPts val="0"/>
              </a:spcAft>
              <a:buFont typeface="Arial" panose="020B0604020202020204" pitchFamily="34" charset="0"/>
              <a:buChar char="•"/>
              <a:defRPr/>
            </a:pPr>
            <a:r>
              <a:rPr lang="en-US" dirty="0"/>
              <a:t>What is one strategy from this success story that you could implement in your setting? </a:t>
            </a:r>
          </a:p>
        </p:txBody>
      </p:sp>
      <p:sp>
        <p:nvSpPr>
          <p:cNvPr id="87044" name="Slide Number Placeholder 3">
            <a:extLst>
              <a:ext uri="{FF2B5EF4-FFF2-40B4-BE49-F238E27FC236}">
                <a16:creationId xmlns:a16="http://schemas.microsoft.com/office/drawing/2014/main" id="{A8847B41-CFD5-447D-A4C1-A2705EDE97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F97FD4-A040-4E27-96B4-BD402309F7B7}" type="slidenum">
              <a:rPr lang="en-US" altLang="en-US" smtClean="0"/>
              <a:pPr>
                <a:spcBef>
                  <a:spcPct val="0"/>
                </a:spcBef>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8D6787F6-9E48-4790-BEF7-8190E4C871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9F0C14E-6E5D-4C98-9C91-AC0B26551301}"/>
              </a:ext>
            </a:extLst>
          </p:cNvPr>
          <p:cNvSpPr>
            <a:spLocks noGrp="1"/>
          </p:cNvSpPr>
          <p:nvPr>
            <p:ph type="body" idx="1"/>
          </p:nvPr>
        </p:nvSpPr>
        <p:spPr/>
        <p:txBody>
          <a:bodyPr/>
          <a:lstStyle/>
          <a:p>
            <a:pPr eaLnBrk="1" fontAlgn="auto" hangingPunct="1">
              <a:spcBef>
                <a:spcPts val="0"/>
              </a:spcBef>
              <a:spcAft>
                <a:spcPts val="0"/>
              </a:spcAft>
              <a:buFont typeface="Arial" panose="020B0604020202020204" pitchFamily="34" charset="0"/>
              <a:buNone/>
              <a:defRPr/>
            </a:pPr>
            <a:r>
              <a:rPr lang="en-US" b="1" u="sng" dirty="0"/>
              <a:t>Discuss (if time allows)</a:t>
            </a:r>
          </a:p>
          <a:p>
            <a:pPr marL="171450" indent="-171450" eaLnBrk="1" fontAlgn="auto" hangingPunct="1">
              <a:spcBef>
                <a:spcPts val="0"/>
              </a:spcBef>
              <a:spcAft>
                <a:spcPts val="0"/>
              </a:spcAft>
              <a:buFont typeface="Arial" panose="020B0604020202020204" pitchFamily="34" charset="0"/>
              <a:buChar char="•"/>
              <a:defRPr/>
            </a:pPr>
            <a:r>
              <a:rPr lang="en-US" dirty="0"/>
              <a:t>What other questions do you have for each other before we end? Are there other issues or challenges that we haven’t discussed yet? (</a:t>
            </a:r>
            <a:r>
              <a:rPr lang="en-US" i="1" dirty="0"/>
              <a:t>Note to facilitators: If challenges came up in earlier discussions, this could be a good time to discuss them.)</a:t>
            </a:r>
          </a:p>
          <a:p>
            <a:pPr marL="171450" indent="-171450" eaLnBrk="1" fontAlgn="auto" hangingPunct="1">
              <a:spcBef>
                <a:spcPts val="0"/>
              </a:spcBef>
              <a:spcAft>
                <a:spcPts val="0"/>
              </a:spcAft>
              <a:buFont typeface="Arial" panose="020B0604020202020204" pitchFamily="34" charset="0"/>
              <a:buChar char="•"/>
              <a:defRPr/>
            </a:pPr>
            <a:r>
              <a:rPr lang="en-US" dirty="0"/>
              <a:t>Before we leave, what is one thing you will take away from today’s discussion? </a:t>
            </a:r>
            <a:r>
              <a:rPr lang="en-US" i="1" dirty="0"/>
              <a:t>(Note to facilitators: Consider round robin sharing or ask a couple of participants to share.)</a:t>
            </a:r>
          </a:p>
          <a:p>
            <a:pPr marL="171450" indent="-171450" eaLnBrk="1" fontAlgn="auto" hangingPunct="1">
              <a:spcBef>
                <a:spcPts val="0"/>
              </a:spcBef>
              <a:spcAft>
                <a:spcPts val="0"/>
              </a:spcAft>
              <a:buFont typeface="Arial" panose="020B0604020202020204" pitchFamily="34" charset="0"/>
              <a:buChar char="•"/>
              <a:defRPr/>
            </a:pPr>
            <a:endParaRPr lang="en-US" dirty="0"/>
          </a:p>
          <a:p>
            <a:pPr marL="171450" indent="-171450" eaLnBrk="1" fontAlgn="auto" hangingPunct="1">
              <a:spcBef>
                <a:spcPts val="0"/>
              </a:spcBef>
              <a:spcAft>
                <a:spcPts val="0"/>
              </a:spcAft>
              <a:buFont typeface="Arial" panose="020B0604020202020204" pitchFamily="34" charset="0"/>
              <a:buChar char="•"/>
              <a:defRPr/>
            </a:pPr>
            <a:endParaRPr lang="en-US" dirty="0"/>
          </a:p>
        </p:txBody>
      </p:sp>
      <p:sp>
        <p:nvSpPr>
          <p:cNvPr id="89092" name="Slide Number Placeholder 3">
            <a:extLst>
              <a:ext uri="{FF2B5EF4-FFF2-40B4-BE49-F238E27FC236}">
                <a16:creationId xmlns:a16="http://schemas.microsoft.com/office/drawing/2014/main" id="{E33DB53F-C7E7-405C-B00E-6FB15068B4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12F9595-4145-41B7-9822-F37CD63B3C8C}" type="slidenum">
              <a:rPr lang="en-US" altLang="en-US" smtClean="0"/>
              <a:pPr>
                <a:spcBef>
                  <a:spcPct val="0"/>
                </a:spcBef>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29794E5F-CF8B-4D1A-81E5-3EFC08AA53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98C5876-BA7A-4B8C-B9A9-CF3EE2F55A37}"/>
              </a:ext>
            </a:extLst>
          </p:cNvPr>
          <p:cNvSpPr>
            <a:spLocks noGrp="1"/>
          </p:cNvSpPr>
          <p:nvPr>
            <p:ph type="body" idx="1"/>
          </p:nvPr>
        </p:nvSpPr>
        <p:spPr/>
        <p:txBody>
          <a:bodyPr/>
          <a:lstStyle/>
          <a:p>
            <a:pPr eaLnBrk="1" fontAlgn="auto" hangingPunct="1">
              <a:spcBef>
                <a:spcPts val="0"/>
              </a:spcBef>
              <a:spcAft>
                <a:spcPts val="0"/>
              </a:spcAft>
              <a:buFont typeface="Arial" panose="020B0604020202020204" pitchFamily="34" charset="0"/>
              <a:buNone/>
              <a:defRPr/>
            </a:pPr>
            <a:r>
              <a:rPr lang="en-US" b="1" u="sng" dirty="0"/>
              <a:t>Facilitator Notes</a:t>
            </a:r>
          </a:p>
          <a:p>
            <a:pPr marL="171450" indent="-171450" eaLnBrk="1" fontAlgn="auto" hangingPunct="1">
              <a:spcBef>
                <a:spcPts val="0"/>
              </a:spcBef>
              <a:spcAft>
                <a:spcPts val="0"/>
              </a:spcAft>
              <a:buFont typeface="Arial" panose="020B0604020202020204" pitchFamily="34" charset="0"/>
              <a:buChar char="•"/>
              <a:defRPr/>
            </a:pPr>
            <a:r>
              <a:rPr lang="en-US" dirty="0"/>
              <a:t>Thank you for participating in today’s discussion!</a:t>
            </a:r>
          </a:p>
          <a:p>
            <a:pPr marL="171450" indent="-171450" eaLnBrk="1" fontAlgn="auto" hangingPunct="1">
              <a:spcBef>
                <a:spcPts val="0"/>
              </a:spcBef>
              <a:spcAft>
                <a:spcPts val="0"/>
              </a:spcAft>
              <a:buFont typeface="Arial" panose="020B0604020202020204" pitchFamily="34" charset="0"/>
              <a:buChar char="•"/>
              <a:defRPr/>
            </a:pPr>
            <a:r>
              <a:rPr lang="en-US" dirty="0"/>
              <a:t>If applicable, you can contact me at:_________</a:t>
            </a:r>
          </a:p>
          <a:p>
            <a:pPr marL="171450" indent="-171450" eaLnBrk="1" fontAlgn="auto" hangingPunct="1">
              <a:spcBef>
                <a:spcPts val="0"/>
              </a:spcBef>
              <a:spcAft>
                <a:spcPts val="0"/>
              </a:spcAft>
              <a:buFont typeface="Arial" panose="020B0604020202020204" pitchFamily="34" charset="0"/>
              <a:buChar char="•"/>
              <a:defRPr/>
            </a:pPr>
            <a:r>
              <a:rPr lang="en-US" dirty="0"/>
              <a:t>You can also always contact the Family Planning National Training Center (fpntc@jsi.com) with questions/comments.</a:t>
            </a:r>
          </a:p>
        </p:txBody>
      </p:sp>
      <p:sp>
        <p:nvSpPr>
          <p:cNvPr id="91140" name="Slide Number Placeholder 3">
            <a:extLst>
              <a:ext uri="{FF2B5EF4-FFF2-40B4-BE49-F238E27FC236}">
                <a16:creationId xmlns:a16="http://schemas.microsoft.com/office/drawing/2014/main" id="{500AC751-B565-405E-8068-9F02345A18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3E05F12-3921-41AE-9CBD-DDA7E5929E07}" type="slidenum">
              <a:rPr lang="en-US" altLang="en-US" smtClean="0"/>
              <a:pPr>
                <a:spcBef>
                  <a:spcPct val="0"/>
                </a:spcBef>
              </a:pPr>
              <a:t>26</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buFont typeface="Arial" panose="020B0604020202020204" pitchFamily="34" charset="0"/>
              <a:buNone/>
              <a:defRPr/>
            </a:pPr>
            <a:r>
              <a:rPr lang="en-US" b="1" u="sng" dirty="0"/>
              <a:t>Facilitator Notes</a:t>
            </a:r>
          </a:p>
          <a:p>
            <a:pPr marL="171450" indent="-171450" eaLnBrk="1" fontAlgn="auto" hangingPunct="1">
              <a:spcBef>
                <a:spcPts val="0"/>
              </a:spcBef>
              <a:spcAft>
                <a:spcPts val="0"/>
              </a:spcAft>
              <a:buFont typeface="Arial" panose="020B0604020202020204" pitchFamily="34" charset="0"/>
              <a:buChar char="•"/>
              <a:defRPr/>
            </a:pPr>
            <a:r>
              <a:rPr lang="en-US" dirty="0"/>
              <a:t>Our topic for today is Best Practice 2: Monitor and manage client fee collections</a:t>
            </a:r>
            <a:r>
              <a:rPr lang="en-US" i="1" dirty="0"/>
              <a:t>. </a:t>
            </a:r>
            <a:r>
              <a:rPr lang="en-US" dirty="0"/>
              <a:t> </a:t>
            </a:r>
          </a:p>
          <a:p>
            <a:pPr marL="171450" indent="-171450" eaLnBrk="1" fontAlgn="auto" hangingPunct="1">
              <a:spcBef>
                <a:spcPts val="0"/>
              </a:spcBef>
              <a:spcAft>
                <a:spcPts val="0"/>
              </a:spcAft>
              <a:buFont typeface="Arial" panose="020B0604020202020204" pitchFamily="34" charset="0"/>
              <a:buChar char="•"/>
              <a:defRPr/>
            </a:pPr>
            <a:r>
              <a:rPr lang="en-US" dirty="0"/>
              <a:t>T</a:t>
            </a:r>
            <a:r>
              <a:rPr lang="en-US" altLang="en-US" dirty="0"/>
              <a:t>his best practice and accompanying strategies we will discuss today focus on client fee collections as a way to improve revenues. This is an important component of agency revenue, and applies to both uninsured/self-pay client fees and to TPP client fees. </a:t>
            </a:r>
          </a:p>
          <a:p>
            <a:pPr marL="171450" indent="-171450" eaLnBrk="1" fontAlgn="auto" hangingPunct="1">
              <a:spcBef>
                <a:spcPct val="0"/>
              </a:spcBef>
              <a:spcAft>
                <a:spcPts val="0"/>
              </a:spcAft>
              <a:buFont typeface="Arial" panose="020B0604020202020204" pitchFamily="34" charset="0"/>
              <a:buChar char="•"/>
              <a:defRPr/>
            </a:pPr>
            <a:r>
              <a:rPr lang="en-US" altLang="en-US" dirty="0"/>
              <a:t>An agency may consider implementing a quality improvement (QI) initiative specific to this best practice if:</a:t>
            </a:r>
          </a:p>
          <a:p>
            <a:pPr marL="628650" lvl="1" indent="-171450" eaLnBrk="1" fontAlgn="auto" hangingPunct="1">
              <a:spcBef>
                <a:spcPct val="0"/>
              </a:spcBef>
              <a:spcAft>
                <a:spcPts val="0"/>
              </a:spcAft>
              <a:buFont typeface="Arial" panose="020B0604020202020204" pitchFamily="34" charset="0"/>
              <a:buChar char="•"/>
              <a:defRPr/>
            </a:pPr>
            <a:r>
              <a:rPr lang="en-US" altLang="en-US" dirty="0"/>
              <a:t>An agency’s fee collections at time of visit are below national benchmarks (less than 95%)</a:t>
            </a:r>
          </a:p>
          <a:p>
            <a:pPr marL="628650" lvl="1" indent="-171450" eaLnBrk="1" fontAlgn="auto" hangingPunct="1">
              <a:spcBef>
                <a:spcPct val="0"/>
              </a:spcBef>
              <a:spcAft>
                <a:spcPts val="0"/>
              </a:spcAft>
              <a:buFont typeface="Arial" panose="020B0604020202020204" pitchFamily="34" charset="0"/>
              <a:buChar char="•"/>
              <a:defRPr/>
            </a:pPr>
            <a:r>
              <a:rPr lang="en-US" altLang="en-US" dirty="0"/>
              <a:t>An agency is not billing for/not billing correctly for TPP associated client fees (or are not sure)</a:t>
            </a:r>
          </a:p>
          <a:p>
            <a:pPr marL="628650" lvl="1" indent="-171450" eaLnBrk="1" fontAlgn="auto" hangingPunct="1">
              <a:spcBef>
                <a:spcPct val="0"/>
              </a:spcBef>
              <a:spcAft>
                <a:spcPts val="0"/>
              </a:spcAft>
              <a:buFont typeface="Arial" panose="020B0604020202020204" pitchFamily="34" charset="0"/>
              <a:buChar char="•"/>
              <a:defRPr/>
            </a:pPr>
            <a:r>
              <a:rPr lang="en-US" altLang="en-US" dirty="0"/>
              <a:t>An agency’s client fee balances aged over 120 days is greater than national benchmarks (over 15-25%)</a:t>
            </a:r>
          </a:p>
          <a:p>
            <a:pPr eaLnBrk="1" fontAlgn="auto" hangingPunct="1">
              <a:spcBef>
                <a:spcPts val="0"/>
              </a:spcBef>
              <a:spcAft>
                <a:spcPts val="0"/>
              </a:spcAft>
              <a:buFont typeface="Arial" panose="020B0604020202020204" pitchFamily="34" charset="0"/>
              <a:buNone/>
              <a:defRPr/>
            </a:pPr>
            <a:endParaRPr lang="en-US" dirty="0"/>
          </a:p>
          <a:p>
            <a:pPr marL="171450" indent="-171450" eaLnBrk="1" fontAlgn="auto" hangingPunct="1">
              <a:spcBef>
                <a:spcPts val="0"/>
              </a:spcBef>
              <a:spcAft>
                <a:spcPts val="0"/>
              </a:spcAft>
              <a:buFont typeface="Arial" panose="020B0604020202020204" pitchFamily="34" charset="0"/>
              <a:buChar char="•"/>
              <a:defRPr/>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67498704-8EFC-498D-B895-9DA650F3C68E}" type="slidenum">
              <a:rPr lang="en-US" altLang="en-US" smtClean="0"/>
              <a:pPr>
                <a:defRPr/>
              </a:pPr>
              <a:t>3</a:t>
            </a:fld>
            <a:endParaRPr lang="en-US" altLang="en-US"/>
          </a:p>
        </p:txBody>
      </p:sp>
    </p:spTree>
    <p:extLst>
      <p:ext uri="{BB962C8B-B14F-4D97-AF65-F5344CB8AC3E}">
        <p14:creationId xmlns:p14="http://schemas.microsoft.com/office/powerpoint/2010/main" val="494594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a:t>Facilitator Notes </a:t>
            </a:r>
          </a:p>
          <a:p>
            <a:pPr marL="171450" indent="-171450" eaLnBrk="1" fontAlgn="auto" hangingPunct="1">
              <a:spcBef>
                <a:spcPts val="0"/>
              </a:spcBef>
              <a:spcAft>
                <a:spcPts val="0"/>
              </a:spcAft>
              <a:buFont typeface="Arial" panose="020B0604020202020204" pitchFamily="34" charset="0"/>
              <a:buChar char="•"/>
              <a:defRPr/>
            </a:pPr>
            <a:r>
              <a:rPr lang="en-US" dirty="0"/>
              <a:t>There are four objectives for today’s session. By the end of our meeting, you should be able to:</a:t>
            </a:r>
          </a:p>
          <a:p>
            <a:pPr marL="628650" lvl="1" indent="-171450" eaLnBrk="1" fontAlgn="auto" hangingPunct="1">
              <a:spcBef>
                <a:spcPts val="0"/>
              </a:spcBef>
              <a:spcAft>
                <a:spcPts val="0"/>
              </a:spcAft>
              <a:buFont typeface="Arial" panose="020B0604020202020204" pitchFamily="34" charset="0"/>
              <a:buChar char="•"/>
              <a:defRPr/>
            </a:pPr>
            <a:r>
              <a:rPr lang="en-US" dirty="0"/>
              <a:t>Describe the importance of monitoring and managing client fee collections</a:t>
            </a:r>
          </a:p>
          <a:p>
            <a:pPr marL="628650" lvl="1" indent="-171450" eaLnBrk="1" fontAlgn="auto" hangingPunct="1">
              <a:spcBef>
                <a:spcPts val="0"/>
              </a:spcBef>
              <a:spcAft>
                <a:spcPts val="0"/>
              </a:spcAft>
              <a:buFont typeface="Arial" panose="020B0604020202020204" pitchFamily="34" charset="0"/>
              <a:buChar char="•"/>
              <a:defRPr/>
            </a:pPr>
            <a:r>
              <a:rPr lang="en-US" dirty="0"/>
              <a:t>Describe the challenges related to monitoring and managing client fee collections</a:t>
            </a:r>
          </a:p>
          <a:p>
            <a:pPr marL="628650" lvl="1" indent="-171450" eaLnBrk="1" fontAlgn="auto" hangingPunct="1">
              <a:spcBef>
                <a:spcPts val="0"/>
              </a:spcBef>
              <a:spcAft>
                <a:spcPts val="0"/>
              </a:spcAft>
              <a:buFont typeface="Arial" panose="020B0604020202020204" pitchFamily="34" charset="0"/>
              <a:buChar char="•"/>
              <a:defRPr/>
            </a:pPr>
            <a:r>
              <a:rPr lang="en-US" dirty="0"/>
              <a:t>Describe at least one strategy to monitoring and managing client fee collections</a:t>
            </a:r>
          </a:p>
          <a:p>
            <a:pPr marL="628650" lvl="1" indent="-171450" eaLnBrk="1" fontAlgn="auto" hangingPunct="1">
              <a:spcBef>
                <a:spcPts val="0"/>
              </a:spcBef>
              <a:spcAft>
                <a:spcPts val="0"/>
              </a:spcAft>
              <a:buFont typeface="Arial" panose="020B0604020202020204" pitchFamily="34" charset="0"/>
              <a:buChar char="•"/>
              <a:defRPr/>
            </a:pPr>
            <a:r>
              <a:rPr lang="en-US" dirty="0"/>
              <a:t>Describe at least one tool available to manage client fees </a:t>
            </a:r>
          </a:p>
          <a:p>
            <a:endParaRPr lang="en-US" dirty="0"/>
          </a:p>
        </p:txBody>
      </p:sp>
      <p:sp>
        <p:nvSpPr>
          <p:cNvPr id="4" name="Slide Number Placeholder 3"/>
          <p:cNvSpPr>
            <a:spLocks noGrp="1"/>
          </p:cNvSpPr>
          <p:nvPr>
            <p:ph type="sldNum" sz="quarter" idx="5"/>
          </p:nvPr>
        </p:nvSpPr>
        <p:spPr/>
        <p:txBody>
          <a:bodyPr/>
          <a:lstStyle/>
          <a:p>
            <a:pPr>
              <a:defRPr/>
            </a:pPr>
            <a:fld id="{67498704-8EFC-498D-B895-9DA650F3C68E}" type="slidenum">
              <a:rPr lang="en-US" altLang="en-US" smtClean="0"/>
              <a:pPr>
                <a:defRPr/>
              </a:pPr>
              <a:t>4</a:t>
            </a:fld>
            <a:endParaRPr lang="en-US" altLang="en-US"/>
          </a:p>
        </p:txBody>
      </p:sp>
    </p:spTree>
    <p:extLst>
      <p:ext uri="{BB962C8B-B14F-4D97-AF65-F5344CB8AC3E}">
        <p14:creationId xmlns:p14="http://schemas.microsoft.com/office/powerpoint/2010/main" val="3595495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ct val="0"/>
              </a:spcBef>
              <a:spcAft>
                <a:spcPts val="0"/>
              </a:spcAft>
              <a:defRPr/>
            </a:pPr>
            <a:r>
              <a:rPr lang="en-US" altLang="en-US" b="1" u="sng" dirty="0"/>
              <a:t>Facilitator Notes</a:t>
            </a:r>
          </a:p>
          <a:p>
            <a:pPr marL="171450" indent="-171450" eaLnBrk="1" fontAlgn="auto" hangingPunct="1">
              <a:spcBef>
                <a:spcPct val="0"/>
              </a:spcBef>
              <a:spcAft>
                <a:spcPts val="0"/>
              </a:spcAft>
              <a:buFont typeface="Arial" panose="020B0604020202020204" pitchFamily="34" charset="0"/>
              <a:buChar char="•"/>
              <a:defRPr/>
            </a:pPr>
            <a:r>
              <a:rPr lang="en-US" altLang="en-US" dirty="0"/>
              <a:t>Client fees include fees for uninsured/self-pay clients (after assessing their family size and income to determine appropriate discount). </a:t>
            </a:r>
          </a:p>
          <a:p>
            <a:pPr marL="171450" indent="-171450" eaLnBrk="1" fontAlgn="auto" hangingPunct="1">
              <a:spcBef>
                <a:spcPct val="0"/>
              </a:spcBef>
              <a:spcAft>
                <a:spcPts val="0"/>
              </a:spcAft>
              <a:buFont typeface="Arial" panose="020B0604020202020204" pitchFamily="34" charset="0"/>
              <a:buChar char="•"/>
              <a:defRPr/>
            </a:pPr>
            <a:r>
              <a:rPr lang="en-US" altLang="en-US" dirty="0"/>
              <a:t>They also include fees due for TPP clients— such as copays, deductibles, and/or coinsurances—again, after assessing the appropriate discount. </a:t>
            </a:r>
          </a:p>
          <a:p>
            <a:pPr marL="171450" indent="-171450" eaLnBrk="1" fontAlgn="auto" hangingPunct="1">
              <a:spcBef>
                <a:spcPct val="0"/>
              </a:spcBef>
              <a:spcAft>
                <a:spcPts val="0"/>
              </a:spcAft>
              <a:buFont typeface="Arial" panose="020B0604020202020204" pitchFamily="34" charset="0"/>
              <a:buChar char="•"/>
              <a:defRPr/>
            </a:pPr>
            <a:r>
              <a:rPr lang="en-US" altLang="en-US" dirty="0"/>
              <a:t>While this is an important component of managing financial health, it is important to ensure that costs do not present a barrier to ensure equitable, accessible, and trauma-informed Title X services. </a:t>
            </a:r>
          </a:p>
          <a:p>
            <a:pPr marL="171450" indent="-171450" eaLnBrk="1" fontAlgn="auto" hangingPunct="1">
              <a:spcBef>
                <a:spcPct val="0"/>
              </a:spcBef>
              <a:spcAft>
                <a:spcPts val="0"/>
              </a:spcAft>
              <a:buFont typeface="Arial" panose="020B0604020202020204" pitchFamily="34" charset="0"/>
              <a:buChar char="•"/>
              <a:defRPr/>
            </a:pPr>
            <a:endParaRPr lang="en-US" altLang="en-US" dirty="0"/>
          </a:p>
          <a:p>
            <a:pPr marL="171450" indent="-171450" eaLnBrk="1" fontAlgn="auto" hangingPunct="1">
              <a:spcBef>
                <a:spcPct val="0"/>
              </a:spcBef>
              <a:spcAft>
                <a:spcPts val="0"/>
              </a:spcAft>
              <a:buFont typeface="Arial" panose="020B0604020202020204" pitchFamily="34" charset="0"/>
              <a:buChar char="•"/>
              <a:defRPr/>
            </a:pPr>
            <a:endParaRPr lang="en-US" altLang="en-US" dirty="0"/>
          </a:p>
          <a:p>
            <a:endParaRPr lang="en-US" dirty="0"/>
          </a:p>
        </p:txBody>
      </p:sp>
      <p:sp>
        <p:nvSpPr>
          <p:cNvPr id="4" name="Slide Number Placeholder 3"/>
          <p:cNvSpPr>
            <a:spLocks noGrp="1"/>
          </p:cNvSpPr>
          <p:nvPr>
            <p:ph type="sldNum" sz="quarter" idx="5"/>
          </p:nvPr>
        </p:nvSpPr>
        <p:spPr/>
        <p:txBody>
          <a:bodyPr/>
          <a:lstStyle/>
          <a:p>
            <a:pPr>
              <a:defRPr/>
            </a:pPr>
            <a:fld id="{67498704-8EFC-498D-B895-9DA650F3C68E}" type="slidenum">
              <a:rPr lang="en-US" altLang="en-US" smtClean="0"/>
              <a:pPr>
                <a:defRPr/>
              </a:pPr>
              <a:t>5</a:t>
            </a:fld>
            <a:endParaRPr lang="en-US" altLang="en-US"/>
          </a:p>
        </p:txBody>
      </p:sp>
    </p:spTree>
    <p:extLst>
      <p:ext uri="{BB962C8B-B14F-4D97-AF65-F5344CB8AC3E}">
        <p14:creationId xmlns:p14="http://schemas.microsoft.com/office/powerpoint/2010/main" val="3788246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altLang="en-US" b="1" u="sng" dirty="0"/>
              <a:t>Facilitator Notes </a:t>
            </a:r>
          </a:p>
          <a:p>
            <a:pPr marL="171450" indent="-171450" eaLnBrk="1" fontAlgn="auto" hangingPunct="1">
              <a:spcBef>
                <a:spcPts val="0"/>
              </a:spcBef>
              <a:spcAft>
                <a:spcPts val="0"/>
              </a:spcAft>
              <a:buFont typeface="Arial" panose="020B0604020202020204" pitchFamily="34" charset="0"/>
              <a:buChar char="•"/>
              <a:defRPr/>
            </a:pPr>
            <a:r>
              <a:rPr lang="en-US" altLang="en-US" dirty="0"/>
              <a:t>There are several indicators your agency can use to monitor/manage client fees. </a:t>
            </a:r>
          </a:p>
          <a:p>
            <a:pPr marL="628650" lvl="1" indent="-171450" eaLnBrk="1" fontAlgn="auto" hangingPunct="1">
              <a:spcBef>
                <a:spcPts val="0"/>
              </a:spcBef>
              <a:spcAft>
                <a:spcPts val="0"/>
              </a:spcAft>
              <a:buFont typeface="Arial" panose="020B0604020202020204" pitchFamily="34" charset="0"/>
              <a:buChar char="•"/>
              <a:defRPr/>
            </a:pPr>
            <a:r>
              <a:rPr lang="en-US" altLang="en-US" u="sng" dirty="0"/>
              <a:t>Net collection rate</a:t>
            </a:r>
            <a:r>
              <a:rPr lang="en-US" altLang="en-US" dirty="0"/>
              <a:t> is typically calculated retrospectively. It is calculated by dividing dollars collected by dollars expected for services provided during a specific time period.  </a:t>
            </a:r>
          </a:p>
          <a:p>
            <a:pPr marL="628650" lvl="1" indent="-171450" eaLnBrk="1" fontAlgn="auto" hangingPunct="1">
              <a:spcBef>
                <a:spcPts val="0"/>
              </a:spcBef>
              <a:spcAft>
                <a:spcPts val="0"/>
              </a:spcAft>
              <a:buFont typeface="Arial" panose="020B0604020202020204" pitchFamily="34" charset="0"/>
              <a:buChar char="•"/>
              <a:defRPr/>
            </a:pPr>
            <a:r>
              <a:rPr lang="en-US" altLang="en-US" dirty="0"/>
              <a:t>This can be calculated for all client fee collections, or subdivided, with one net collection calculation for uninsured clients and a second for measuring collections of fees associated with TPP-covered clients.</a:t>
            </a:r>
          </a:p>
          <a:p>
            <a:pPr marL="1085850" lvl="2" indent="-171450" eaLnBrk="1" fontAlgn="auto" hangingPunct="1">
              <a:spcBef>
                <a:spcPts val="0"/>
              </a:spcBef>
              <a:spcAft>
                <a:spcPts val="0"/>
              </a:spcAft>
              <a:buFont typeface="Arial" panose="020B0604020202020204" pitchFamily="34" charset="0"/>
              <a:buChar char="•"/>
              <a:defRPr/>
            </a:pPr>
            <a:r>
              <a:rPr lang="en-US" altLang="en-US" dirty="0"/>
              <a:t>Several other indicators related to net collection rate may be easier to measure:</a:t>
            </a:r>
          </a:p>
          <a:p>
            <a:pPr marL="1543050" lvl="3" indent="-171450" eaLnBrk="1" fontAlgn="auto" hangingPunct="1">
              <a:spcBef>
                <a:spcPts val="0"/>
              </a:spcBef>
              <a:spcAft>
                <a:spcPts val="0"/>
              </a:spcAft>
              <a:buFont typeface="Arial" panose="020B0604020202020204" pitchFamily="34" charset="0"/>
              <a:buChar char="•"/>
              <a:defRPr/>
            </a:pPr>
            <a:r>
              <a:rPr lang="en-US" altLang="en-US" u="sng" dirty="0"/>
              <a:t>Time of service collection rate</a:t>
            </a:r>
            <a:r>
              <a:rPr lang="en-US" altLang="en-US" dirty="0"/>
              <a:t>: Divide dollars collected from uninsured/self-pay clients by dollars expected for these client services. The best practice is 95%. Your site (or agency) may also choose to collect copays for TPP services at time of visit and then would include these dollar amounts as well. </a:t>
            </a:r>
          </a:p>
          <a:p>
            <a:pPr marL="1543050" lvl="3" indent="-171450" eaLnBrk="1" fontAlgn="auto" hangingPunct="1">
              <a:spcBef>
                <a:spcPts val="0"/>
              </a:spcBef>
              <a:spcAft>
                <a:spcPts val="0"/>
              </a:spcAft>
              <a:buFont typeface="Arial" panose="020B0604020202020204" pitchFamily="34" charset="0"/>
              <a:buChar char="•"/>
              <a:defRPr/>
            </a:pPr>
            <a:r>
              <a:rPr lang="en-US" altLang="en-US" u="sng" dirty="0"/>
              <a:t>Monthly client fees collections (dollars collected each month)</a:t>
            </a:r>
            <a:r>
              <a:rPr lang="en-US" altLang="en-US" dirty="0"/>
              <a:t>: This can be easily trended and shared with staff. This will not only fluctuate with increased collection rates, but will also fluctuate due to number of clients or due to changes in the number of clients in each discount category.</a:t>
            </a:r>
          </a:p>
          <a:p>
            <a:endParaRPr lang="en-US" dirty="0"/>
          </a:p>
        </p:txBody>
      </p:sp>
      <p:sp>
        <p:nvSpPr>
          <p:cNvPr id="4" name="Slide Number Placeholder 3"/>
          <p:cNvSpPr>
            <a:spLocks noGrp="1"/>
          </p:cNvSpPr>
          <p:nvPr>
            <p:ph type="sldNum" sz="quarter" idx="5"/>
          </p:nvPr>
        </p:nvSpPr>
        <p:spPr/>
        <p:txBody>
          <a:bodyPr/>
          <a:lstStyle/>
          <a:p>
            <a:pPr>
              <a:defRPr/>
            </a:pPr>
            <a:fld id="{67498704-8EFC-498D-B895-9DA650F3C68E}" type="slidenum">
              <a:rPr lang="en-US" altLang="en-US" smtClean="0"/>
              <a:pPr>
                <a:defRPr/>
              </a:pPr>
              <a:t>6</a:t>
            </a:fld>
            <a:endParaRPr lang="en-US" altLang="en-US"/>
          </a:p>
        </p:txBody>
      </p:sp>
    </p:spTree>
    <p:extLst>
      <p:ext uri="{BB962C8B-B14F-4D97-AF65-F5344CB8AC3E}">
        <p14:creationId xmlns:p14="http://schemas.microsoft.com/office/powerpoint/2010/main" val="1883144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altLang="en-US" b="1" u="sng" dirty="0"/>
              <a:t>Facilitator Notes </a:t>
            </a:r>
          </a:p>
          <a:p>
            <a:pPr marL="171450" indent="-171450" eaLnBrk="1" fontAlgn="auto" hangingPunct="1">
              <a:spcBef>
                <a:spcPts val="0"/>
              </a:spcBef>
              <a:spcAft>
                <a:spcPts val="0"/>
              </a:spcAft>
              <a:buFont typeface="Arial" panose="020B0604020202020204" pitchFamily="34" charset="0"/>
              <a:buChar char="•"/>
              <a:defRPr/>
            </a:pPr>
            <a:r>
              <a:rPr lang="en-US" altLang="en-US" dirty="0"/>
              <a:t>Accounts receivable (A/R) aging is another performance indicator used to monitor client fees. </a:t>
            </a:r>
          </a:p>
          <a:p>
            <a:pPr marL="171450" indent="-171450" eaLnBrk="1" fontAlgn="auto" hangingPunct="1">
              <a:spcBef>
                <a:spcPts val="0"/>
              </a:spcBef>
              <a:spcAft>
                <a:spcPts val="0"/>
              </a:spcAft>
              <a:buFont typeface="Arial" panose="020B0604020202020204" pitchFamily="34" charset="0"/>
              <a:buChar char="•"/>
              <a:defRPr/>
            </a:pPr>
            <a:r>
              <a:rPr lang="en-US" altLang="en-US" dirty="0"/>
              <a:t>One approach to using this indicator is to identify the percentages in each aging “bucket” (or time bucket) and compare to best practices. </a:t>
            </a:r>
          </a:p>
          <a:p>
            <a:pPr marL="628650" lvl="1" indent="-171450" eaLnBrk="1" fontAlgn="auto" hangingPunct="1">
              <a:spcBef>
                <a:spcPts val="0"/>
              </a:spcBef>
              <a:spcAft>
                <a:spcPts val="0"/>
              </a:spcAft>
              <a:buFont typeface="Arial" panose="020B0604020202020204" pitchFamily="34" charset="0"/>
              <a:buChar char="•"/>
              <a:defRPr/>
            </a:pPr>
            <a:r>
              <a:rPr lang="en-US" altLang="en-US" dirty="0"/>
              <a:t>Example: in 121+ day bucket, a best practice is typically less than 15-25% aged claims in this time. </a:t>
            </a:r>
          </a:p>
          <a:p>
            <a:pPr marL="628650" lvl="1" indent="-171450" eaLnBrk="1" fontAlgn="auto" hangingPunct="1">
              <a:spcBef>
                <a:spcPts val="0"/>
              </a:spcBef>
              <a:spcAft>
                <a:spcPts val="0"/>
              </a:spcAft>
              <a:buFont typeface="Arial" panose="020B0604020202020204" pitchFamily="34" charset="0"/>
              <a:buChar char="•"/>
              <a:defRPr/>
            </a:pPr>
            <a:r>
              <a:rPr lang="en-US" altLang="en-US" dirty="0"/>
              <a:t>This can be calculated by considering all outstanding dollars owed from clients, or separating those dollars into two different aging categories, one for uninsured/self-pay clients and a second for client fees owed from TPP clients (copays, deductibles, coinsurances). </a:t>
            </a:r>
          </a:p>
          <a:p>
            <a:pPr marL="628650" lvl="1" indent="-171450" eaLnBrk="1" fontAlgn="auto" hangingPunct="1">
              <a:spcBef>
                <a:spcPts val="0"/>
              </a:spcBef>
              <a:spcAft>
                <a:spcPts val="0"/>
              </a:spcAft>
              <a:buFont typeface="Arial" panose="020B0604020202020204" pitchFamily="34" charset="0"/>
              <a:buChar char="•"/>
              <a:defRPr/>
            </a:pPr>
            <a:r>
              <a:rPr lang="en-US" altLang="en-US" dirty="0"/>
              <a:t>TPP billing is often completed once the explanation of benefits (EOB) is received. Measuring dollars billed and dollars collected separate from uninsured/self-pay clients enables your site (or agency) to more accurately identify if you have an issue with either or both billing and/or payment processes.</a:t>
            </a:r>
          </a:p>
          <a:p>
            <a:pPr marL="171450" indent="-171450" eaLnBrk="1" fontAlgn="auto" hangingPunct="1">
              <a:spcBef>
                <a:spcPts val="0"/>
              </a:spcBef>
              <a:spcAft>
                <a:spcPts val="0"/>
              </a:spcAft>
              <a:buFont typeface="Arial" panose="020B0604020202020204" pitchFamily="34" charset="0"/>
              <a:buChar char="•"/>
              <a:defRPr/>
            </a:pPr>
            <a:endParaRPr lang="en-US" altLang="en-US" dirty="0"/>
          </a:p>
          <a:p>
            <a:endParaRPr lang="en-US" dirty="0"/>
          </a:p>
        </p:txBody>
      </p:sp>
      <p:sp>
        <p:nvSpPr>
          <p:cNvPr id="4" name="Slide Number Placeholder 3"/>
          <p:cNvSpPr>
            <a:spLocks noGrp="1"/>
          </p:cNvSpPr>
          <p:nvPr>
            <p:ph type="sldNum" sz="quarter" idx="5"/>
          </p:nvPr>
        </p:nvSpPr>
        <p:spPr/>
        <p:txBody>
          <a:bodyPr/>
          <a:lstStyle/>
          <a:p>
            <a:pPr>
              <a:defRPr/>
            </a:pPr>
            <a:fld id="{67498704-8EFC-498D-B895-9DA650F3C68E}" type="slidenum">
              <a:rPr lang="en-US" altLang="en-US" smtClean="0"/>
              <a:pPr>
                <a:defRPr/>
              </a:pPr>
              <a:t>7</a:t>
            </a:fld>
            <a:endParaRPr lang="en-US" altLang="en-US"/>
          </a:p>
        </p:txBody>
      </p:sp>
    </p:spTree>
    <p:extLst>
      <p:ext uri="{BB962C8B-B14F-4D97-AF65-F5344CB8AC3E}">
        <p14:creationId xmlns:p14="http://schemas.microsoft.com/office/powerpoint/2010/main" val="1098924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4398A935-225F-400C-9985-F0DE7B655B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D70D2D7-9C30-40AA-8DD5-71D3704353B4}"/>
              </a:ext>
            </a:extLst>
          </p:cNvPr>
          <p:cNvSpPr>
            <a:spLocks noGrp="1"/>
          </p:cNvSpPr>
          <p:nvPr>
            <p:ph type="body" idx="1"/>
          </p:nvPr>
        </p:nvSpPr>
        <p:spPr/>
        <p:txBody>
          <a:bodyPr/>
          <a:lstStyle/>
          <a:p>
            <a:pPr eaLnBrk="1" fontAlgn="auto" hangingPunct="1">
              <a:spcBef>
                <a:spcPts val="0"/>
              </a:spcBef>
              <a:spcAft>
                <a:spcPts val="0"/>
              </a:spcAft>
              <a:defRPr/>
            </a:pPr>
            <a:r>
              <a:rPr lang="en-US" b="1" u="sng" dirty="0"/>
              <a:t>Facilitator Notes</a:t>
            </a:r>
          </a:p>
          <a:p>
            <a:pPr marL="171450" indent="-171450" eaLnBrk="1" fontAlgn="auto" hangingPunct="1">
              <a:spcBef>
                <a:spcPts val="0"/>
              </a:spcBef>
              <a:spcAft>
                <a:spcPts val="0"/>
              </a:spcAft>
              <a:buFont typeface="Arial" panose="020B0604020202020204" pitchFamily="34" charset="0"/>
              <a:buChar char="•"/>
              <a:defRPr/>
            </a:pPr>
            <a:r>
              <a:rPr lang="en-US" dirty="0"/>
              <a:t>To demonstrate the importance of collecting client fees, let’s review this example of an agency’s (adjusted) charges for uninsured/self-pay client services. In one month, these charges totaled $4,400. </a:t>
            </a:r>
          </a:p>
          <a:p>
            <a:pPr marL="171450" indent="-171450" eaLnBrk="1" fontAlgn="auto" hangingPunct="1">
              <a:spcBef>
                <a:spcPts val="0"/>
              </a:spcBef>
              <a:spcAft>
                <a:spcPts val="0"/>
              </a:spcAft>
              <a:buFont typeface="Arial" panose="020B0604020202020204" pitchFamily="34" charset="0"/>
              <a:buChar char="•"/>
              <a:defRPr/>
            </a:pPr>
            <a:r>
              <a:rPr lang="en-US" dirty="0"/>
              <a:t>In scenario 1, the agency has a 50% collection rate (of fees from clients) that totals $2,200 in one month. </a:t>
            </a:r>
          </a:p>
          <a:p>
            <a:pPr marL="171450" indent="-171450" eaLnBrk="1" fontAlgn="auto" hangingPunct="1">
              <a:spcBef>
                <a:spcPts val="0"/>
              </a:spcBef>
              <a:spcAft>
                <a:spcPts val="0"/>
              </a:spcAft>
              <a:buFont typeface="Arial" panose="020B0604020202020204" pitchFamily="34" charset="0"/>
              <a:buChar char="•"/>
              <a:defRPr/>
            </a:pPr>
            <a:r>
              <a:rPr lang="en-US" dirty="0"/>
              <a:t>In scenario 2, the agency has a 95% collection rate (of fees from clients) that totals $4,180 in one month.</a:t>
            </a:r>
          </a:p>
          <a:p>
            <a:pPr marL="171450" indent="-171450" eaLnBrk="1" fontAlgn="auto" hangingPunct="1">
              <a:spcBef>
                <a:spcPts val="0"/>
              </a:spcBef>
              <a:spcAft>
                <a:spcPts val="0"/>
              </a:spcAft>
              <a:buFont typeface="Arial" panose="020B0604020202020204" pitchFamily="34" charset="0"/>
              <a:buChar char="•"/>
              <a:defRPr/>
            </a:pPr>
            <a:r>
              <a:rPr lang="en-US" dirty="0"/>
              <a:t>When we look at the revenue difference between the two scenarios, this equates to nearly $24,000 annually. </a:t>
            </a:r>
          </a:p>
        </p:txBody>
      </p:sp>
      <p:sp>
        <p:nvSpPr>
          <p:cNvPr id="54276" name="Slide Number Placeholder 3">
            <a:extLst>
              <a:ext uri="{FF2B5EF4-FFF2-40B4-BE49-F238E27FC236}">
                <a16:creationId xmlns:a16="http://schemas.microsoft.com/office/drawing/2014/main" id="{82FED023-59BA-4864-8CC4-6EE693D991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E2D8D0B-5978-4D29-B9B5-D0EA4417B430}" type="slidenum">
              <a:rPr lang="en-US" altLang="en-US" smtClean="0"/>
              <a:pPr>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C2E0E11C-3079-4A32-8E79-B78DF6A44B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72C0E134-E482-4CF4-8DB2-5892E3A0CC02}"/>
              </a:ext>
            </a:extLst>
          </p:cNvPr>
          <p:cNvSpPr>
            <a:spLocks noGrp="1"/>
          </p:cNvSpPr>
          <p:nvPr>
            <p:ph type="body" idx="1"/>
          </p:nvPr>
        </p:nvSpPr>
        <p:spPr bwMode="auto"/>
        <p:txBody>
          <a:bodyPr wrap="square" numCol="1" anchor="t" anchorCtr="0" compatLnSpc="1">
            <a:prstTxWarp prst="textNoShape">
              <a:avLst/>
            </a:prstTxWarp>
          </a:bodyPr>
          <a:lstStyle/>
          <a:p>
            <a:pPr eaLnBrk="1" fontAlgn="auto" hangingPunct="1">
              <a:spcBef>
                <a:spcPts val="0"/>
              </a:spcBef>
              <a:spcAft>
                <a:spcPts val="0"/>
              </a:spcAft>
              <a:defRPr/>
            </a:pPr>
            <a:r>
              <a:rPr lang="en-US" altLang="en-US" b="1" u="sng" dirty="0"/>
              <a:t>Discuss </a:t>
            </a:r>
          </a:p>
          <a:p>
            <a:pPr marL="171450" indent="-171450" eaLnBrk="1" fontAlgn="auto" hangingPunct="1">
              <a:spcBef>
                <a:spcPts val="0"/>
              </a:spcBef>
              <a:spcAft>
                <a:spcPts val="0"/>
              </a:spcAft>
              <a:buFont typeface="Arial" panose="020B0604020202020204" pitchFamily="34" charset="0"/>
              <a:buChar char="•"/>
              <a:defRPr/>
            </a:pPr>
            <a:r>
              <a:rPr lang="en-US" altLang="en-US" dirty="0"/>
              <a:t>What are your agency’s challenges related to monitoring and managing client fee collections? </a:t>
            </a:r>
          </a:p>
          <a:p>
            <a:pPr eaLnBrk="1" fontAlgn="auto" hangingPunct="1">
              <a:spcBef>
                <a:spcPts val="0"/>
              </a:spcBef>
              <a:spcAft>
                <a:spcPts val="0"/>
              </a:spcAft>
              <a:defRPr/>
            </a:pPr>
            <a:endParaRPr lang="en-US" altLang="en-US" b="1" u="sng" dirty="0"/>
          </a:p>
        </p:txBody>
      </p:sp>
      <p:sp>
        <p:nvSpPr>
          <p:cNvPr id="56324" name="Slide Number Placeholder 3">
            <a:extLst>
              <a:ext uri="{FF2B5EF4-FFF2-40B4-BE49-F238E27FC236}">
                <a16:creationId xmlns:a16="http://schemas.microsoft.com/office/drawing/2014/main" id="{B45607A9-491E-4459-9AFC-FC1C8CF0D7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3997117-C6CC-458F-9E69-6D719E391718}" type="slidenum">
              <a:rPr lang="en-US" altLang="en-US" smtClean="0"/>
              <a:pPr>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age 1">
    <p:spTree>
      <p:nvGrpSpPr>
        <p:cNvPr id="1" name=""/>
        <p:cNvGrpSpPr/>
        <p:nvPr/>
      </p:nvGrpSpPr>
      <p:grpSpPr>
        <a:xfrm>
          <a:off x="0" y="0"/>
          <a:ext cx="0" cy="0"/>
          <a:chOff x="0" y="0"/>
          <a:chExt cx="0" cy="0"/>
        </a:xfrm>
      </p:grpSpPr>
      <p:pic>
        <p:nvPicPr>
          <p:cNvPr id="6" name="Google Shape;16;p29" descr="C:\Users\cbateman\AppData\Local\Temp\wz0371\Final Logo\circle only\fpntc_circle_only_color.png">
            <a:extLst>
              <a:ext uri="{FF2B5EF4-FFF2-40B4-BE49-F238E27FC236}">
                <a16:creationId xmlns:a16="http://schemas.microsoft.com/office/drawing/2014/main" id="{A87708C0-996C-4A52-81E7-B037761157B6}"/>
              </a:ext>
            </a:extLst>
          </p:cNvPr>
          <p:cNvPicPr preferRelativeResize="0"/>
          <p:nvPr userDrawn="1"/>
        </p:nvPicPr>
        <p:blipFill rotWithShape="1">
          <a:blip r:embed="rId2">
            <a:alphaModFix/>
          </a:blip>
          <a:srcRect r="13620" b="49170"/>
          <a:stretch/>
        </p:blipFill>
        <p:spPr>
          <a:xfrm>
            <a:off x="5257800" y="4572000"/>
            <a:ext cx="3886200" cy="2286000"/>
          </a:xfrm>
          <a:prstGeom prst="rect">
            <a:avLst/>
          </a:prstGeom>
          <a:noFill/>
          <a:ln>
            <a:noFill/>
          </a:ln>
        </p:spPr>
      </p:pic>
      <p:sp>
        <p:nvSpPr>
          <p:cNvPr id="7" name="Title 1">
            <a:extLst>
              <a:ext uri="{FF2B5EF4-FFF2-40B4-BE49-F238E27FC236}">
                <a16:creationId xmlns:a16="http://schemas.microsoft.com/office/drawing/2014/main" id="{8DAA13DE-3A14-43C9-ACC4-357254CEEF68}"/>
              </a:ext>
            </a:extLst>
          </p:cNvPr>
          <p:cNvSpPr>
            <a:spLocks noGrp="1"/>
          </p:cNvSpPr>
          <p:nvPr>
            <p:ph type="title"/>
          </p:nvPr>
        </p:nvSpPr>
        <p:spPr>
          <a:xfrm>
            <a:off x="685800" y="2130424"/>
            <a:ext cx="7772400" cy="1470025"/>
          </a:xfrm>
        </p:spPr>
        <p:txBody>
          <a:bodyPr/>
          <a:lstStyle>
            <a:lvl1pPr algn="ctr">
              <a:defRPr/>
            </a:lvl1pPr>
          </a:lstStyle>
          <a:p>
            <a:r>
              <a:rPr lang="en-US" dirty="0"/>
              <a:t>Click to edit Master title style</a:t>
            </a:r>
          </a:p>
        </p:txBody>
      </p:sp>
      <p:sp>
        <p:nvSpPr>
          <p:cNvPr id="8" name="Text Placeholder 3">
            <a:extLst>
              <a:ext uri="{FF2B5EF4-FFF2-40B4-BE49-F238E27FC236}">
                <a16:creationId xmlns:a16="http://schemas.microsoft.com/office/drawing/2014/main" id="{6E1A071D-B4C3-45C4-A7DA-0AC036F9D860}"/>
              </a:ext>
            </a:extLst>
          </p:cNvPr>
          <p:cNvSpPr>
            <a:spLocks noGrp="1"/>
          </p:cNvSpPr>
          <p:nvPr>
            <p:ph type="body" sz="quarter" idx="10"/>
          </p:nvPr>
        </p:nvSpPr>
        <p:spPr>
          <a:xfrm>
            <a:off x="1371600" y="3429000"/>
            <a:ext cx="6400800" cy="1752600"/>
          </a:xfrm>
        </p:spPr>
        <p:txBody>
          <a:bodyPr/>
          <a:lstStyle>
            <a:lvl1pPr marL="0" indent="0" algn="ctr">
              <a:spcBef>
                <a:spcPts val="0"/>
              </a:spcBef>
              <a:buNone/>
              <a:defRPr sz="2800" i="1">
                <a:solidFill>
                  <a:srgbClr val="58595B"/>
                </a:solidFill>
              </a:defRPr>
            </a:lvl1pPr>
          </a:lstStyle>
          <a:p>
            <a:pPr lvl="0"/>
            <a:endParaRPr lang="en-US" dirty="0"/>
          </a:p>
        </p:txBody>
      </p:sp>
      <p:sp>
        <p:nvSpPr>
          <p:cNvPr id="9" name="Picture Placeholder 5">
            <a:extLst>
              <a:ext uri="{FF2B5EF4-FFF2-40B4-BE49-F238E27FC236}">
                <a16:creationId xmlns:a16="http://schemas.microsoft.com/office/drawing/2014/main" id="{D2AAA9D7-2169-4BD6-B7A7-6A4064B9A0C1}"/>
              </a:ext>
            </a:extLst>
          </p:cNvPr>
          <p:cNvSpPr>
            <a:spLocks noGrp="1"/>
          </p:cNvSpPr>
          <p:nvPr>
            <p:ph type="pic" sz="quarter" idx="11"/>
          </p:nvPr>
        </p:nvSpPr>
        <p:spPr>
          <a:xfrm>
            <a:off x="2133600" y="519112"/>
            <a:ext cx="4876800" cy="1401763"/>
          </a:xfrm>
        </p:spPr>
        <p:txBody>
          <a:bodyPr/>
          <a:lstStyle/>
          <a:p>
            <a:endParaRPr lang="en-US"/>
          </a:p>
        </p:txBody>
      </p:sp>
    </p:spTree>
    <p:extLst>
      <p:ext uri="{BB962C8B-B14F-4D97-AF65-F5344CB8AC3E}">
        <p14:creationId xmlns:p14="http://schemas.microsoft.com/office/powerpoint/2010/main" val="244085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21">
    <p:spTree>
      <p:nvGrpSpPr>
        <p:cNvPr id="1" name=""/>
        <p:cNvGrpSpPr/>
        <p:nvPr/>
      </p:nvGrpSpPr>
      <p:grpSpPr>
        <a:xfrm>
          <a:off x="0" y="0"/>
          <a:ext cx="0" cy="0"/>
          <a:chOff x="0" y="0"/>
          <a:chExt cx="0" cy="0"/>
        </a:xfrm>
      </p:grpSpPr>
      <p:pic>
        <p:nvPicPr>
          <p:cNvPr id="5" name="Picture 2" descr="C:\Users\cbateman\AppData\Local\Temp\wz0371\Final Logo\circle only\fpntc_circle_only_color.png">
            <a:extLst>
              <a:ext uri="{FF2B5EF4-FFF2-40B4-BE49-F238E27FC236}">
                <a16:creationId xmlns:a16="http://schemas.microsoft.com/office/drawing/2014/main" id="{DB821A37-1B68-43B4-9768-6068B351DEA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8B3490D5-DE4A-4918-A60C-2376C89E699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5">
            <a:extLst>
              <a:ext uri="{FF2B5EF4-FFF2-40B4-BE49-F238E27FC236}">
                <a16:creationId xmlns:a16="http://schemas.microsoft.com/office/drawing/2014/main" id="{9BCD2CE7-FAFB-46E4-8954-28BD5453064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135438" y="1524000"/>
            <a:ext cx="3497262" cy="452596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4953000" cy="1143000"/>
          </a:xfrm>
        </p:spPr>
        <p:txBody>
          <a:bodyPr/>
          <a:lstStyle>
            <a:lvl1pPr>
              <a:defRPr>
                <a:solidFill>
                  <a:schemeClr val="accent4"/>
                </a:solidFill>
              </a:defRPr>
            </a:lvl1pPr>
          </a:lstStyle>
          <a:p>
            <a:r>
              <a:rPr lang="en-US" dirty="0"/>
              <a:t>Click to edit Master title style</a:t>
            </a:r>
          </a:p>
        </p:txBody>
      </p:sp>
      <p:sp>
        <p:nvSpPr>
          <p:cNvPr id="3" name="Content Placeholder 2"/>
          <p:cNvSpPr>
            <a:spLocks noGrp="1"/>
          </p:cNvSpPr>
          <p:nvPr>
            <p:ph idx="1"/>
          </p:nvPr>
        </p:nvSpPr>
        <p:spPr>
          <a:xfrm>
            <a:off x="521208" y="1938528"/>
            <a:ext cx="3392424" cy="1819656"/>
          </a:xfrm>
        </p:spPr>
        <p:txBody>
          <a:bodyPr/>
          <a:lstStyle>
            <a:lvl2pPr>
              <a:defRPr>
                <a:solidFill>
                  <a:schemeClr val="accent6"/>
                </a:solidFill>
              </a:defRPr>
            </a:lvl2pPr>
            <a:lvl4pPr>
              <a:defRPr>
                <a:solidFill>
                  <a:schemeClr val="accent5"/>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1"/>
          </p:nvPr>
        </p:nvSpPr>
        <p:spPr>
          <a:xfrm>
            <a:off x="0" y="7086600"/>
            <a:ext cx="9144000" cy="1143000"/>
          </a:xfrm>
        </p:spPr>
        <p:txBody>
          <a:bodyPr/>
          <a:lstStyle>
            <a:lvl1pPr marL="0" indent="0">
              <a:buNone/>
              <a:defRPr sz="1000">
                <a:solidFill>
                  <a:schemeClr val="bg1"/>
                </a:solidFill>
                <a:latin typeface="Arial" panose="020B0604020202020204" pitchFamily="34" charset="0"/>
                <a:cs typeface="Arial" panose="020B0604020202020204" pitchFamily="34" charset="0"/>
              </a:defRPr>
            </a:lvl1pPr>
            <a:lvl2pPr>
              <a:defRPr sz="1000">
                <a:solidFill>
                  <a:schemeClr val="bg1"/>
                </a:solidFill>
                <a:latin typeface="Arial" panose="020B0604020202020204" pitchFamily="34" charset="0"/>
                <a:cs typeface="Arial" panose="020B0604020202020204" pitchFamily="34" charset="0"/>
              </a:defRPr>
            </a:lvl2pPr>
            <a:lvl3pPr>
              <a:defRPr sz="1000">
                <a:solidFill>
                  <a:schemeClr val="bg1"/>
                </a:solidFill>
                <a:latin typeface="Arial" panose="020B0604020202020204" pitchFamily="34" charset="0"/>
                <a:cs typeface="Arial" panose="020B0604020202020204" pitchFamily="34" charset="0"/>
              </a:defRPr>
            </a:lvl3pPr>
            <a:lvl4pPr>
              <a:defRPr sz="1000">
                <a:solidFill>
                  <a:schemeClr val="bg1"/>
                </a:solidFill>
                <a:latin typeface="Arial" panose="020B0604020202020204" pitchFamily="34" charset="0"/>
                <a:cs typeface="Arial" panose="020B0604020202020204" pitchFamily="34" charset="0"/>
              </a:defRPr>
            </a:lvl4pPr>
            <a:lvl5pPr>
              <a:defRPr sz="10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547FFC42-96FB-4A98-B6C2-713DAB5A608B}"/>
              </a:ext>
            </a:extLst>
          </p:cNvPr>
          <p:cNvSpPr>
            <a:spLocks noGrp="1"/>
          </p:cNvSpPr>
          <p:nvPr>
            <p:ph type="sldNum" sz="quarter" idx="12"/>
          </p:nvPr>
        </p:nvSpPr>
        <p:spPr>
          <a:xfrm>
            <a:off x="8610600" y="6356350"/>
            <a:ext cx="457200" cy="365125"/>
          </a:xfrm>
        </p:spPr>
        <p:txBody>
          <a:bodyPr/>
          <a:lstStyle>
            <a:lvl1pPr>
              <a:defRPr/>
            </a:lvl1pPr>
          </a:lstStyle>
          <a:p>
            <a:pPr>
              <a:defRPr/>
            </a:pPr>
            <a:fld id="{11F0DA63-2E0C-494E-B082-217098BE0968}" type="slidenum">
              <a:rPr lang="en-US" altLang="en-US"/>
              <a:pPr>
                <a:defRPr/>
              </a:pPr>
              <a:t>‹#›</a:t>
            </a:fld>
            <a:endParaRPr lang="en-US" altLang="en-US"/>
          </a:p>
        </p:txBody>
      </p:sp>
    </p:spTree>
    <p:extLst>
      <p:ext uri="{BB962C8B-B14F-4D97-AF65-F5344CB8AC3E}">
        <p14:creationId xmlns:p14="http://schemas.microsoft.com/office/powerpoint/2010/main" val="2594409839"/>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Page 20">
    <p:spTree>
      <p:nvGrpSpPr>
        <p:cNvPr id="1" name=""/>
        <p:cNvGrpSpPr/>
        <p:nvPr/>
      </p:nvGrpSpPr>
      <p:grpSpPr>
        <a:xfrm>
          <a:off x="0" y="0"/>
          <a:ext cx="0" cy="0"/>
          <a:chOff x="0" y="0"/>
          <a:chExt cx="0" cy="0"/>
        </a:xfrm>
      </p:grpSpPr>
      <p:pic>
        <p:nvPicPr>
          <p:cNvPr id="4" name="Picture 2" descr="C:\Users\cbateman\AppData\Local\Temp\wz0371\Final Logo\circle only\fpntc_circle_only_color.png">
            <a:extLst>
              <a:ext uri="{FF2B5EF4-FFF2-40B4-BE49-F238E27FC236}">
                <a16:creationId xmlns:a16="http://schemas.microsoft.com/office/drawing/2014/main" id="{E84005C9-2117-431C-B750-628BAE9A56C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A052BC5D-578F-48E5-87FF-D04847C355F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4">
            <a:extLst>
              <a:ext uri="{FF2B5EF4-FFF2-40B4-BE49-F238E27FC236}">
                <a16:creationId xmlns:a16="http://schemas.microsoft.com/office/drawing/2014/main" id="{A02F1050-5F95-46F1-9E1E-BD9AD5D053B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88913" y="2058988"/>
            <a:ext cx="8896350"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4"/>
                </a:solidFill>
              </a:defRPr>
            </a:lvl1pPr>
          </a:lstStyle>
          <a:p>
            <a:r>
              <a:rPr lang="en-US" dirty="0"/>
              <a:t>Click to edit Master title style</a:t>
            </a:r>
          </a:p>
        </p:txBody>
      </p:sp>
      <p:sp>
        <p:nvSpPr>
          <p:cNvPr id="3" name="Content Placeholder 2"/>
          <p:cNvSpPr>
            <a:spLocks noGrp="1"/>
          </p:cNvSpPr>
          <p:nvPr>
            <p:ph idx="1"/>
          </p:nvPr>
        </p:nvSpPr>
        <p:spPr>
          <a:xfrm>
            <a:off x="0" y="7086601"/>
            <a:ext cx="9144000" cy="1143000"/>
          </a:xfrm>
        </p:spPr>
        <p:txBody>
          <a:bodyPr/>
          <a:lstStyle>
            <a:lvl1pPr marL="0" indent="0">
              <a:buNone/>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B649047D-2606-409C-A2BF-33F1AE062A4C}"/>
              </a:ext>
            </a:extLst>
          </p:cNvPr>
          <p:cNvSpPr>
            <a:spLocks noGrp="1"/>
          </p:cNvSpPr>
          <p:nvPr>
            <p:ph type="sldNum" sz="quarter" idx="10"/>
          </p:nvPr>
        </p:nvSpPr>
        <p:spPr>
          <a:xfrm>
            <a:off x="8610600" y="6356350"/>
            <a:ext cx="457200" cy="365125"/>
          </a:xfrm>
        </p:spPr>
        <p:txBody>
          <a:bodyPr/>
          <a:lstStyle>
            <a:lvl1pPr>
              <a:defRPr/>
            </a:lvl1pPr>
          </a:lstStyle>
          <a:p>
            <a:pPr>
              <a:defRPr/>
            </a:pPr>
            <a:fld id="{8E4168FE-D8A5-4E07-9E28-00BC96A53C44}" type="slidenum">
              <a:rPr lang="en-US" altLang="en-US"/>
              <a:pPr>
                <a:defRPr/>
              </a:pPr>
              <a:t>‹#›</a:t>
            </a:fld>
            <a:endParaRPr lang="en-US" altLang="en-US"/>
          </a:p>
        </p:txBody>
      </p:sp>
    </p:spTree>
    <p:extLst>
      <p:ext uri="{BB962C8B-B14F-4D97-AF65-F5344CB8AC3E}">
        <p14:creationId xmlns:p14="http://schemas.microsoft.com/office/powerpoint/2010/main" val="2222423781"/>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Page 9">
    <p:spTree>
      <p:nvGrpSpPr>
        <p:cNvPr id="1" name=""/>
        <p:cNvGrpSpPr/>
        <p:nvPr/>
      </p:nvGrpSpPr>
      <p:grpSpPr>
        <a:xfrm>
          <a:off x="0" y="0"/>
          <a:ext cx="0" cy="0"/>
          <a:chOff x="0" y="0"/>
          <a:chExt cx="0" cy="0"/>
        </a:xfrm>
      </p:grpSpPr>
      <p:pic>
        <p:nvPicPr>
          <p:cNvPr id="4" name="Picture 2" descr="C:\Users\cbateman\AppData\Local\Temp\wz0371\Final Logo\circle only\fpntc_circle_only_color.png">
            <a:extLst>
              <a:ext uri="{FF2B5EF4-FFF2-40B4-BE49-F238E27FC236}">
                <a16:creationId xmlns:a16="http://schemas.microsoft.com/office/drawing/2014/main" id="{1623D1B4-3D0A-4AD4-B197-F034DE0202F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4AD57B2A-4CB1-42F7-BA51-4170D6A8E50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E43C3985-1531-432C-B903-4202C5E2A6F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67200" y="2227263"/>
            <a:ext cx="4724400"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4"/>
                </a:solidFill>
              </a:defRPr>
            </a:lvl1pPr>
          </a:lstStyle>
          <a:p>
            <a:r>
              <a:rPr lang="en-US" dirty="0"/>
              <a:t>Click to edit Master title style</a:t>
            </a:r>
          </a:p>
        </p:txBody>
      </p:sp>
      <p:sp>
        <p:nvSpPr>
          <p:cNvPr id="3" name="Content Placeholder 2"/>
          <p:cNvSpPr>
            <a:spLocks noGrp="1"/>
          </p:cNvSpPr>
          <p:nvPr>
            <p:ph idx="1"/>
          </p:nvPr>
        </p:nvSpPr>
        <p:spPr>
          <a:xfrm>
            <a:off x="457200" y="1600199"/>
            <a:ext cx="3657600" cy="4526280"/>
          </a:xfrm>
        </p:spPr>
        <p:txBody>
          <a:bodyPr/>
          <a:lstStyle>
            <a:lvl1pPr marL="0" indent="0">
              <a:buNone/>
              <a:defRPr/>
            </a:lvl1pPr>
            <a:lvl2pPr>
              <a:defRPr>
                <a:solidFill>
                  <a:schemeClr val="accent6"/>
                </a:solidFill>
              </a:defRPr>
            </a:lvl2pPr>
            <a:lvl4pPr>
              <a:defRPr>
                <a:solidFill>
                  <a:schemeClr val="accent5"/>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E6859C77-F17E-4C13-BB19-AFA9BA40C928}"/>
              </a:ext>
            </a:extLst>
          </p:cNvPr>
          <p:cNvSpPr>
            <a:spLocks noGrp="1"/>
          </p:cNvSpPr>
          <p:nvPr>
            <p:ph type="sldNum" sz="quarter" idx="10"/>
          </p:nvPr>
        </p:nvSpPr>
        <p:spPr>
          <a:xfrm>
            <a:off x="8610600" y="6356350"/>
            <a:ext cx="457200" cy="365125"/>
          </a:xfrm>
        </p:spPr>
        <p:txBody>
          <a:bodyPr/>
          <a:lstStyle>
            <a:lvl1pPr>
              <a:defRPr/>
            </a:lvl1pPr>
          </a:lstStyle>
          <a:p>
            <a:pPr>
              <a:defRPr/>
            </a:pPr>
            <a:fld id="{0B32E1BC-B99C-4FA4-A6E7-10848CFC22BB}" type="slidenum">
              <a:rPr lang="en-US" altLang="en-US"/>
              <a:pPr>
                <a:defRPr/>
              </a:pPr>
              <a:t>‹#›</a:t>
            </a:fld>
            <a:endParaRPr lang="en-US" altLang="en-US"/>
          </a:p>
        </p:txBody>
      </p:sp>
    </p:spTree>
    <p:extLst>
      <p:ext uri="{BB962C8B-B14F-4D97-AF65-F5344CB8AC3E}">
        <p14:creationId xmlns:p14="http://schemas.microsoft.com/office/powerpoint/2010/main" val="2586587535"/>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e 7">
    <p:spTree>
      <p:nvGrpSpPr>
        <p:cNvPr id="1" name=""/>
        <p:cNvGrpSpPr/>
        <p:nvPr/>
      </p:nvGrpSpPr>
      <p:grpSpPr>
        <a:xfrm>
          <a:off x="0" y="0"/>
          <a:ext cx="0" cy="0"/>
          <a:chOff x="0" y="0"/>
          <a:chExt cx="0" cy="0"/>
        </a:xfrm>
      </p:grpSpPr>
      <p:pic>
        <p:nvPicPr>
          <p:cNvPr id="4" name="Picture 2" descr="C:\Users\cbateman\AppData\Local\Temp\wz0371\Final Logo\circle only\fpntc_circle_only_color.png">
            <a:extLst>
              <a:ext uri="{FF2B5EF4-FFF2-40B4-BE49-F238E27FC236}">
                <a16:creationId xmlns:a16="http://schemas.microsoft.com/office/drawing/2014/main" id="{096A9B4D-6EF0-4AA1-A3C2-1C1BDA89769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FA2A2CE0-4B72-4803-9684-0AA4C6E4EAB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Diagram 2">
            <a:extLst>
              <a:ext uri="{FF2B5EF4-FFF2-40B4-BE49-F238E27FC236}">
                <a16:creationId xmlns:a16="http://schemas.microsoft.com/office/drawing/2014/main" id="{1407E8FB-A41D-4796-85D0-9B225CFBEA1F}"/>
              </a:ext>
            </a:extLst>
          </p:cNvPr>
          <p:cNvPicPr>
            <a:picLocks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9600" y="2476500"/>
            <a:ext cx="77724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4"/>
                </a:solidFill>
              </a:defRPr>
            </a:lvl1pPr>
          </a:lstStyle>
          <a:p>
            <a:r>
              <a:rPr lang="en-US" dirty="0"/>
              <a:t>Click to edit Master title style</a:t>
            </a:r>
          </a:p>
        </p:txBody>
      </p:sp>
      <p:sp>
        <p:nvSpPr>
          <p:cNvPr id="3" name="Content Placeholder 2"/>
          <p:cNvSpPr>
            <a:spLocks noGrp="1"/>
          </p:cNvSpPr>
          <p:nvPr>
            <p:ph idx="1"/>
          </p:nvPr>
        </p:nvSpPr>
        <p:spPr>
          <a:xfrm>
            <a:off x="355600" y="7010400"/>
            <a:ext cx="8229600" cy="1143000"/>
          </a:xfrm>
        </p:spPr>
        <p:txBody>
          <a:bodyPr/>
          <a:lstStyle>
            <a:lvl1pPr marL="0" indent="0">
              <a:buNone/>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934225AC-7B67-482A-BCC0-9B06F5DFFF97}"/>
              </a:ext>
            </a:extLst>
          </p:cNvPr>
          <p:cNvSpPr>
            <a:spLocks noGrp="1"/>
          </p:cNvSpPr>
          <p:nvPr>
            <p:ph type="sldNum" sz="quarter" idx="10"/>
          </p:nvPr>
        </p:nvSpPr>
        <p:spPr>
          <a:xfrm>
            <a:off x="8610600" y="6356350"/>
            <a:ext cx="457200" cy="365125"/>
          </a:xfrm>
        </p:spPr>
        <p:txBody>
          <a:bodyPr/>
          <a:lstStyle>
            <a:lvl1pPr>
              <a:defRPr/>
            </a:lvl1pPr>
          </a:lstStyle>
          <a:p>
            <a:pPr>
              <a:defRPr/>
            </a:pPr>
            <a:fld id="{5BF8C7C6-80F0-47D9-B3C4-0D783A14F74D}" type="slidenum">
              <a:rPr lang="en-US" altLang="en-US"/>
              <a:pPr>
                <a:defRPr/>
              </a:pPr>
              <a:t>‹#›</a:t>
            </a:fld>
            <a:endParaRPr lang="en-US" altLang="en-US"/>
          </a:p>
        </p:txBody>
      </p:sp>
    </p:spTree>
    <p:extLst>
      <p:ext uri="{BB962C8B-B14F-4D97-AF65-F5344CB8AC3E}">
        <p14:creationId xmlns:p14="http://schemas.microsoft.com/office/powerpoint/2010/main" val="1303401612"/>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3AC08386-CD1E-44B5-BCD1-45DF4C681FC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4"/>
                </a:solidFill>
              </a:defRPr>
            </a:lvl1pPr>
          </a:lstStyle>
          <a:p>
            <a:r>
              <a:rPr lang="en-US" dirty="0"/>
              <a:t>Click to edit Master title style</a:t>
            </a:r>
          </a:p>
        </p:txBody>
      </p:sp>
      <p:sp>
        <p:nvSpPr>
          <p:cNvPr id="3" name="Content Placeholder 2"/>
          <p:cNvSpPr>
            <a:spLocks noGrp="1"/>
          </p:cNvSpPr>
          <p:nvPr>
            <p:ph idx="1"/>
          </p:nvPr>
        </p:nvSpPr>
        <p:spPr/>
        <p:txBody>
          <a:bodyPr/>
          <a:lstStyle>
            <a:lvl2pPr>
              <a:defRPr>
                <a:solidFill>
                  <a:schemeClr val="accent6"/>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ADE85313-DE1C-4AD4-8AAB-09A668F96F93}"/>
              </a:ext>
            </a:extLst>
          </p:cNvPr>
          <p:cNvSpPr>
            <a:spLocks noGrp="1"/>
          </p:cNvSpPr>
          <p:nvPr>
            <p:ph type="sldNum" sz="quarter" idx="10"/>
          </p:nvPr>
        </p:nvSpPr>
        <p:spPr>
          <a:xfrm>
            <a:off x="8610600" y="6356350"/>
            <a:ext cx="457200" cy="365125"/>
          </a:xfrm>
        </p:spPr>
        <p:txBody>
          <a:bodyPr/>
          <a:lstStyle>
            <a:lvl1pPr>
              <a:defRPr/>
            </a:lvl1pPr>
          </a:lstStyle>
          <a:p>
            <a:pPr>
              <a:defRPr/>
            </a:pPr>
            <a:fld id="{B8DEB47A-B1BC-454A-91A5-B93ABB25F2A4}" type="slidenum">
              <a:rPr lang="en-US" altLang="en-US"/>
              <a:pPr>
                <a:defRPr/>
              </a:pPr>
              <a:t>‹#›</a:t>
            </a:fld>
            <a:endParaRPr lang="en-US" altLang="en-US"/>
          </a:p>
        </p:txBody>
      </p:sp>
    </p:spTree>
    <p:extLst>
      <p:ext uri="{BB962C8B-B14F-4D97-AF65-F5344CB8AC3E}">
        <p14:creationId xmlns:p14="http://schemas.microsoft.com/office/powerpoint/2010/main" val="3733267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DDC4423-9BCB-465B-AAEE-C88DA571B71E}"/>
              </a:ext>
            </a:extLst>
          </p:cNvPr>
          <p:cNvCxnSpPr/>
          <p:nvPr userDrawn="1"/>
        </p:nvCxnSpPr>
        <p:spPr>
          <a:xfrm>
            <a:off x="4191000" y="381000"/>
            <a:ext cx="0" cy="563880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5" name="Picture 3">
            <a:extLst>
              <a:ext uri="{FF2B5EF4-FFF2-40B4-BE49-F238E27FC236}">
                <a16:creationId xmlns:a16="http://schemas.microsoft.com/office/drawing/2014/main" id="{C30B9069-11F3-4377-84CF-5BBE5B849CD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3429000" cy="2697162"/>
          </a:xfrm>
        </p:spPr>
        <p:txBody>
          <a:bodyPr/>
          <a:lstStyle>
            <a:lvl1pPr>
              <a:defRPr>
                <a:solidFill>
                  <a:schemeClr val="accent4"/>
                </a:solidFill>
              </a:defRPr>
            </a:lvl1pPr>
          </a:lstStyle>
          <a:p>
            <a:r>
              <a:rPr lang="en-US" dirty="0"/>
              <a:t>Click to edit Master title style</a:t>
            </a:r>
          </a:p>
        </p:txBody>
      </p:sp>
      <p:sp>
        <p:nvSpPr>
          <p:cNvPr id="3" name="Content Placeholder 2"/>
          <p:cNvSpPr>
            <a:spLocks noGrp="1"/>
          </p:cNvSpPr>
          <p:nvPr>
            <p:ph idx="1"/>
          </p:nvPr>
        </p:nvSpPr>
        <p:spPr>
          <a:xfrm>
            <a:off x="4572000" y="274638"/>
            <a:ext cx="4114800" cy="5745162"/>
          </a:xfrm>
        </p:spPr>
        <p:txBody>
          <a:bodyPr/>
          <a:lstStyle>
            <a:lvl2pPr>
              <a:defRPr>
                <a:solidFill>
                  <a:schemeClr val="accent6"/>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E326BA0-FFF1-4FB4-868B-B7CA80088D69}"/>
              </a:ext>
            </a:extLst>
          </p:cNvPr>
          <p:cNvSpPr>
            <a:spLocks noGrp="1"/>
          </p:cNvSpPr>
          <p:nvPr>
            <p:ph type="sldNum" sz="quarter" idx="10"/>
          </p:nvPr>
        </p:nvSpPr>
        <p:spPr>
          <a:xfrm>
            <a:off x="8610600" y="6356350"/>
            <a:ext cx="457200" cy="365125"/>
          </a:xfrm>
        </p:spPr>
        <p:txBody>
          <a:bodyPr/>
          <a:lstStyle>
            <a:lvl1pPr>
              <a:defRPr/>
            </a:lvl1pPr>
          </a:lstStyle>
          <a:p>
            <a:pPr>
              <a:defRPr/>
            </a:pPr>
            <a:fld id="{46DD37EF-4990-4E45-8D3F-78778A5C4450}" type="slidenum">
              <a:rPr lang="en-US" altLang="en-US"/>
              <a:pPr>
                <a:defRPr/>
              </a:pPr>
              <a:t>‹#›</a:t>
            </a:fld>
            <a:endParaRPr lang="en-US" altLang="en-US"/>
          </a:p>
        </p:txBody>
      </p:sp>
    </p:spTree>
    <p:extLst>
      <p:ext uri="{BB962C8B-B14F-4D97-AF65-F5344CB8AC3E}">
        <p14:creationId xmlns:p14="http://schemas.microsoft.com/office/powerpoint/2010/main" val="3507667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Users\cbateman\AppData\Local\Temp\wz0371\Final Logo\circle only\fpntc_circle_only_color.png">
            <a:extLst>
              <a:ext uri="{FF2B5EF4-FFF2-40B4-BE49-F238E27FC236}">
                <a16:creationId xmlns:a16="http://schemas.microsoft.com/office/drawing/2014/main" id="{5965E912-0D3C-4FA2-829D-B027B9C2C33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0625ABCF-FD07-4010-9192-C95A40736C2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181600" cy="1143000"/>
          </a:xfrm>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a:extLst>
              <a:ext uri="{FF2B5EF4-FFF2-40B4-BE49-F238E27FC236}">
                <a16:creationId xmlns:a16="http://schemas.microsoft.com/office/drawing/2014/main" id="{B4106DCB-DDE1-451F-A159-A48D6014E8CA}"/>
              </a:ext>
            </a:extLst>
          </p:cNvPr>
          <p:cNvSpPr>
            <a:spLocks noGrp="1"/>
          </p:cNvSpPr>
          <p:nvPr>
            <p:ph type="dt" sz="half" idx="10"/>
          </p:nvPr>
        </p:nvSpPr>
        <p:spPr/>
        <p:txBody>
          <a:bodyPr/>
          <a:lstStyle>
            <a:lvl1pPr>
              <a:defRPr/>
            </a:lvl1pPr>
          </a:lstStyle>
          <a:p>
            <a:pPr>
              <a:defRPr/>
            </a:pPr>
            <a:fld id="{95479077-454E-46B4-ADF4-C608643DEADC}" type="datetimeFigureOut">
              <a:rPr lang="en-US"/>
              <a:pPr>
                <a:defRPr/>
              </a:pPr>
              <a:t>12/9/2021</a:t>
            </a:fld>
            <a:endParaRPr lang="en-US"/>
          </a:p>
        </p:txBody>
      </p:sp>
      <p:sp>
        <p:nvSpPr>
          <p:cNvPr id="8" name="Footer Placeholder 5">
            <a:extLst>
              <a:ext uri="{FF2B5EF4-FFF2-40B4-BE49-F238E27FC236}">
                <a16:creationId xmlns:a16="http://schemas.microsoft.com/office/drawing/2014/main" id="{D1934095-1DD5-433A-A276-0147F2384CF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DFB017F-40F4-40E2-A94E-681C7918FB63}"/>
              </a:ext>
            </a:extLst>
          </p:cNvPr>
          <p:cNvSpPr>
            <a:spLocks noGrp="1"/>
          </p:cNvSpPr>
          <p:nvPr>
            <p:ph type="sldNum" sz="quarter" idx="12"/>
          </p:nvPr>
        </p:nvSpPr>
        <p:spPr>
          <a:xfrm>
            <a:off x="8610600" y="6356350"/>
            <a:ext cx="457200" cy="365125"/>
          </a:xfrm>
        </p:spPr>
        <p:txBody>
          <a:bodyPr/>
          <a:lstStyle>
            <a:lvl1pPr>
              <a:defRPr/>
            </a:lvl1pPr>
          </a:lstStyle>
          <a:p>
            <a:pPr>
              <a:defRPr/>
            </a:pPr>
            <a:fld id="{CAB43845-4CEC-40CF-B1A8-6392CF5A7E8C}" type="slidenum">
              <a:rPr lang="en-US" altLang="en-US"/>
              <a:pPr>
                <a:defRPr/>
              </a:pPr>
              <a:t>‹#›</a:t>
            </a:fld>
            <a:endParaRPr lang="en-US" altLang="en-US"/>
          </a:p>
        </p:txBody>
      </p:sp>
    </p:spTree>
    <p:extLst>
      <p:ext uri="{BB962C8B-B14F-4D97-AF65-F5344CB8AC3E}">
        <p14:creationId xmlns:p14="http://schemas.microsoft.com/office/powerpoint/2010/main" val="1434637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C:\Users\cbateman\AppData\Local\Temp\wz0371\Final Logo\circle only\fpntc_circle_only_color.png">
            <a:extLst>
              <a:ext uri="{FF2B5EF4-FFF2-40B4-BE49-F238E27FC236}">
                <a16:creationId xmlns:a16="http://schemas.microsoft.com/office/drawing/2014/main" id="{EAC73BF0-79D0-4A12-914C-EEE603DA789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314514F6-BBB5-43E3-B22C-394D5DC4F8BE}"/>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762000" y="1385888"/>
            <a:ext cx="47244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4764087" cy="1362075"/>
          </a:xfrm>
        </p:spPr>
        <p:txBody>
          <a:bodyPr anchor="t">
            <a:noAutofit/>
          </a:bodyPr>
          <a:lstStyle>
            <a:lvl1pPr algn="l">
              <a:defRPr lang="en-US" dirty="0">
                <a:latin typeface="Calibri Light" panose="020F030202020403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47640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5E77A7A5-B03C-4DD7-9820-FF89EF15B57B}"/>
              </a:ext>
            </a:extLst>
          </p:cNvPr>
          <p:cNvSpPr>
            <a:spLocks noGrp="1"/>
          </p:cNvSpPr>
          <p:nvPr>
            <p:ph type="sldNum" sz="quarter" idx="10"/>
          </p:nvPr>
        </p:nvSpPr>
        <p:spPr/>
        <p:txBody>
          <a:bodyPr/>
          <a:lstStyle>
            <a:lvl1pPr>
              <a:defRPr/>
            </a:lvl1pPr>
          </a:lstStyle>
          <a:p>
            <a:pPr>
              <a:defRPr/>
            </a:pPr>
            <a:fld id="{48F8813A-1228-48EE-8346-F4523A327FAD}" type="slidenum">
              <a:rPr lang="en-US" altLang="en-US"/>
              <a:pPr>
                <a:defRPr/>
              </a:pPr>
              <a:t>‹#›</a:t>
            </a:fld>
            <a:endParaRPr lang="en-US" altLang="en-US"/>
          </a:p>
        </p:txBody>
      </p:sp>
    </p:spTree>
    <p:extLst>
      <p:ext uri="{BB962C8B-B14F-4D97-AF65-F5344CB8AC3E}">
        <p14:creationId xmlns:p14="http://schemas.microsoft.com/office/powerpoint/2010/main" val="806742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Users\cbateman\AppData\Local\Temp\wz0371\Final Logo\circle only\fpntc_circle_only_color.png">
            <a:extLst>
              <a:ext uri="{FF2B5EF4-FFF2-40B4-BE49-F238E27FC236}">
                <a16:creationId xmlns:a16="http://schemas.microsoft.com/office/drawing/2014/main" id="{1C6C2A5B-0256-4C3C-BF32-F5C22C31CCC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a:extLst>
              <a:ext uri="{FF2B5EF4-FFF2-40B4-BE49-F238E27FC236}">
                <a16:creationId xmlns:a16="http://schemas.microsoft.com/office/drawing/2014/main" id="{E7C18A88-CFD8-4931-8784-1157D76A9D2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3340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id="{A052340E-0E54-445E-9C8D-E70754816716}"/>
              </a:ext>
            </a:extLst>
          </p:cNvPr>
          <p:cNvSpPr>
            <a:spLocks noGrp="1"/>
          </p:cNvSpPr>
          <p:nvPr>
            <p:ph type="dt" sz="half" idx="10"/>
          </p:nvPr>
        </p:nvSpPr>
        <p:spPr/>
        <p:txBody>
          <a:bodyPr/>
          <a:lstStyle>
            <a:lvl1pPr>
              <a:defRPr/>
            </a:lvl1pPr>
          </a:lstStyle>
          <a:p>
            <a:pPr>
              <a:defRPr/>
            </a:pPr>
            <a:fld id="{92C88A5E-D361-4843-8373-BB429F87B3F4}" type="datetimeFigureOut">
              <a:rPr lang="en-US"/>
              <a:pPr>
                <a:defRPr/>
              </a:pPr>
              <a:t>12/9/2021</a:t>
            </a:fld>
            <a:endParaRPr lang="en-US"/>
          </a:p>
        </p:txBody>
      </p:sp>
      <p:sp>
        <p:nvSpPr>
          <p:cNvPr id="10" name="Footer Placeholder 7">
            <a:extLst>
              <a:ext uri="{FF2B5EF4-FFF2-40B4-BE49-F238E27FC236}">
                <a16:creationId xmlns:a16="http://schemas.microsoft.com/office/drawing/2014/main" id="{5DB8FAA4-6B8E-4041-B8BE-AF8A27C43F10}"/>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D4011511-951A-4DD6-B1EF-ADF68A84D7BF}"/>
              </a:ext>
            </a:extLst>
          </p:cNvPr>
          <p:cNvSpPr>
            <a:spLocks noGrp="1"/>
          </p:cNvSpPr>
          <p:nvPr>
            <p:ph type="sldNum" sz="quarter" idx="12"/>
          </p:nvPr>
        </p:nvSpPr>
        <p:spPr>
          <a:xfrm>
            <a:off x="8610600" y="6356350"/>
            <a:ext cx="457200" cy="365125"/>
          </a:xfrm>
        </p:spPr>
        <p:txBody>
          <a:bodyPr/>
          <a:lstStyle>
            <a:lvl1pPr>
              <a:defRPr/>
            </a:lvl1pPr>
          </a:lstStyle>
          <a:p>
            <a:pPr>
              <a:defRPr/>
            </a:pPr>
            <a:fld id="{38671E4D-D996-4AE0-916C-136050C9371E}" type="slidenum">
              <a:rPr lang="en-US" altLang="en-US"/>
              <a:pPr>
                <a:defRPr/>
              </a:pPr>
              <a:t>‹#›</a:t>
            </a:fld>
            <a:endParaRPr lang="en-US" altLang="en-US"/>
          </a:p>
        </p:txBody>
      </p:sp>
    </p:spTree>
    <p:extLst>
      <p:ext uri="{BB962C8B-B14F-4D97-AF65-F5344CB8AC3E}">
        <p14:creationId xmlns:p14="http://schemas.microsoft.com/office/powerpoint/2010/main" val="93448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Users\cbateman\AppData\Local\Temp\wz0371\Final Logo\circle only\fpntc_circle_only_color.png">
            <a:extLst>
              <a:ext uri="{FF2B5EF4-FFF2-40B4-BE49-F238E27FC236}">
                <a16:creationId xmlns:a16="http://schemas.microsoft.com/office/drawing/2014/main" id="{95DCDCAE-E871-4F0D-9549-0C98A0BC3C2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a:extLst>
              <a:ext uri="{FF2B5EF4-FFF2-40B4-BE49-F238E27FC236}">
                <a16:creationId xmlns:a16="http://schemas.microsoft.com/office/drawing/2014/main" id="{03A81D2F-B1A4-4B4D-9288-5340BC3F221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00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257800" cy="1143000"/>
          </a:xfrm>
        </p:spPr>
        <p:txBody>
          <a:bodyPr/>
          <a:lstStyle/>
          <a:p>
            <a:r>
              <a:rPr lang="en-US"/>
              <a:t>Click to edit Master title style</a:t>
            </a:r>
          </a:p>
        </p:txBody>
      </p:sp>
      <p:sp>
        <p:nvSpPr>
          <p:cNvPr id="5" name="Date Placeholder 2">
            <a:extLst>
              <a:ext uri="{FF2B5EF4-FFF2-40B4-BE49-F238E27FC236}">
                <a16:creationId xmlns:a16="http://schemas.microsoft.com/office/drawing/2014/main" id="{3251B7F9-B7E9-4F04-ACE3-A2440216586D}"/>
              </a:ext>
            </a:extLst>
          </p:cNvPr>
          <p:cNvSpPr>
            <a:spLocks noGrp="1"/>
          </p:cNvSpPr>
          <p:nvPr>
            <p:ph type="dt" sz="half" idx="10"/>
          </p:nvPr>
        </p:nvSpPr>
        <p:spPr/>
        <p:txBody>
          <a:bodyPr/>
          <a:lstStyle>
            <a:lvl1pPr>
              <a:defRPr/>
            </a:lvl1pPr>
          </a:lstStyle>
          <a:p>
            <a:pPr>
              <a:defRPr/>
            </a:pPr>
            <a:fld id="{19A98AE7-535D-4FCA-93A6-F6F734190A67}" type="datetimeFigureOut">
              <a:rPr lang="en-US"/>
              <a:pPr>
                <a:defRPr/>
              </a:pPr>
              <a:t>12/9/2021</a:t>
            </a:fld>
            <a:endParaRPr lang="en-US"/>
          </a:p>
        </p:txBody>
      </p:sp>
      <p:sp>
        <p:nvSpPr>
          <p:cNvPr id="6" name="Footer Placeholder 3">
            <a:extLst>
              <a:ext uri="{FF2B5EF4-FFF2-40B4-BE49-F238E27FC236}">
                <a16:creationId xmlns:a16="http://schemas.microsoft.com/office/drawing/2014/main" id="{F5ECF28E-E19F-43A7-AE59-94E653A2781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3375F51-D5DE-40A8-B56C-EB06D950F7CC}"/>
              </a:ext>
            </a:extLst>
          </p:cNvPr>
          <p:cNvSpPr>
            <a:spLocks noGrp="1"/>
          </p:cNvSpPr>
          <p:nvPr>
            <p:ph type="sldNum" sz="quarter" idx="12"/>
          </p:nvPr>
        </p:nvSpPr>
        <p:spPr>
          <a:xfrm>
            <a:off x="8229600" y="6356350"/>
            <a:ext cx="457200" cy="365125"/>
          </a:xfrm>
        </p:spPr>
        <p:txBody>
          <a:bodyPr/>
          <a:lstStyle>
            <a:lvl1pPr>
              <a:defRPr/>
            </a:lvl1pPr>
          </a:lstStyle>
          <a:p>
            <a:pPr>
              <a:defRPr/>
            </a:pPr>
            <a:fld id="{03E02D16-C26A-41C9-A491-DFBC0DF74A03}" type="slidenum">
              <a:rPr lang="en-US" altLang="en-US"/>
              <a:pPr>
                <a:defRPr/>
              </a:pPr>
              <a:t>‹#›</a:t>
            </a:fld>
            <a:endParaRPr lang="en-US" altLang="en-US"/>
          </a:p>
        </p:txBody>
      </p:sp>
    </p:spTree>
    <p:extLst>
      <p:ext uri="{BB962C8B-B14F-4D97-AF65-F5344CB8AC3E}">
        <p14:creationId xmlns:p14="http://schemas.microsoft.com/office/powerpoint/2010/main" val="1368353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age 2">
    <p:spTree>
      <p:nvGrpSpPr>
        <p:cNvPr id="1" name=""/>
        <p:cNvGrpSpPr/>
        <p:nvPr/>
      </p:nvGrpSpPr>
      <p:grpSpPr>
        <a:xfrm>
          <a:off x="0" y="0"/>
          <a:ext cx="0" cy="0"/>
          <a:chOff x="0" y="0"/>
          <a:chExt cx="0" cy="0"/>
        </a:xfrm>
      </p:grpSpPr>
      <p:pic>
        <p:nvPicPr>
          <p:cNvPr id="10" name="Google Shape;24;p30" descr="C:\Users\cbateman\AppData\Local\Temp\wz0371\Final Logo\circle only\fpntc_circle_only_color.png">
            <a:extLst>
              <a:ext uri="{FF2B5EF4-FFF2-40B4-BE49-F238E27FC236}">
                <a16:creationId xmlns:a16="http://schemas.microsoft.com/office/drawing/2014/main" id="{F21C7215-6D4F-4465-A374-51EFF8275991}"/>
              </a:ext>
            </a:extLst>
          </p:cNvPr>
          <p:cNvPicPr preferRelativeResize="0"/>
          <p:nvPr userDrawn="1"/>
        </p:nvPicPr>
        <p:blipFill rotWithShape="1">
          <a:blip r:embed="rId2">
            <a:alphaModFix/>
          </a:blip>
          <a:srcRect t="64706" r="15716"/>
          <a:stretch/>
        </p:blipFill>
        <p:spPr>
          <a:xfrm>
            <a:off x="5867400" y="0"/>
            <a:ext cx="3276600" cy="1371600"/>
          </a:xfrm>
          <a:prstGeom prst="rect">
            <a:avLst/>
          </a:prstGeom>
          <a:noFill/>
          <a:ln>
            <a:noFill/>
          </a:ln>
        </p:spPr>
      </p:pic>
      <p:pic>
        <p:nvPicPr>
          <p:cNvPr id="11" name="Google Shape;25;p30">
            <a:extLst>
              <a:ext uri="{FF2B5EF4-FFF2-40B4-BE49-F238E27FC236}">
                <a16:creationId xmlns:a16="http://schemas.microsoft.com/office/drawing/2014/main" id="{AD4FC7B8-82B2-4202-B8D7-6B71147C0AA0}"/>
              </a:ext>
            </a:extLst>
          </p:cNvPr>
          <p:cNvPicPr preferRelativeResize="0"/>
          <p:nvPr userDrawn="1"/>
        </p:nvPicPr>
        <p:blipFill rotWithShape="1">
          <a:blip r:embed="rId3">
            <a:alphaModFix/>
          </a:blip>
          <a:srcRect/>
          <a:stretch/>
        </p:blipFill>
        <p:spPr>
          <a:xfrm>
            <a:off x="6781800" y="6334125"/>
            <a:ext cx="1803400" cy="438150"/>
          </a:xfrm>
          <a:prstGeom prst="rect">
            <a:avLst/>
          </a:prstGeom>
          <a:noFill/>
          <a:ln>
            <a:noFill/>
          </a:ln>
        </p:spPr>
      </p:pic>
      <p:sp>
        <p:nvSpPr>
          <p:cNvPr id="12" name="Title 1">
            <a:extLst>
              <a:ext uri="{FF2B5EF4-FFF2-40B4-BE49-F238E27FC236}">
                <a16:creationId xmlns:a16="http://schemas.microsoft.com/office/drawing/2014/main" id="{A6A1C033-A983-4E1D-8E74-483C3EC8CC99}"/>
              </a:ext>
            </a:extLst>
          </p:cNvPr>
          <p:cNvSpPr>
            <a:spLocks noGrp="1"/>
          </p:cNvSpPr>
          <p:nvPr>
            <p:ph type="title"/>
          </p:nvPr>
        </p:nvSpPr>
        <p:spPr>
          <a:xfrm>
            <a:off x="457199" y="216582"/>
            <a:ext cx="4753430" cy="1887992"/>
          </a:xfrm>
        </p:spPr>
        <p:txBody>
          <a:bodyPr/>
          <a:lstStyle>
            <a:lvl1pPr>
              <a:defRPr/>
            </a:lvl1pPr>
          </a:lstStyle>
          <a:p>
            <a:endParaRPr lang="en-US" dirty="0"/>
          </a:p>
        </p:txBody>
      </p:sp>
      <p:sp>
        <p:nvSpPr>
          <p:cNvPr id="13" name="Text Placeholder 3">
            <a:extLst>
              <a:ext uri="{FF2B5EF4-FFF2-40B4-BE49-F238E27FC236}">
                <a16:creationId xmlns:a16="http://schemas.microsoft.com/office/drawing/2014/main" id="{A3048126-6FA1-4017-9F9A-E9DE54997C6C}"/>
              </a:ext>
            </a:extLst>
          </p:cNvPr>
          <p:cNvSpPr>
            <a:spLocks noGrp="1"/>
          </p:cNvSpPr>
          <p:nvPr>
            <p:ph type="body" sz="quarter" idx="10"/>
          </p:nvPr>
        </p:nvSpPr>
        <p:spPr>
          <a:xfrm>
            <a:off x="457200" y="1905001"/>
            <a:ext cx="5043488" cy="4343400"/>
          </a:xfrm>
        </p:spPr>
        <p:txBody>
          <a:bodyPr/>
          <a:lstStyle>
            <a:lvl1pPr marL="25400" indent="0">
              <a:buNone/>
              <a:defRPr/>
            </a:lvl1pPr>
          </a:lstStyle>
          <a:p>
            <a:pPr lvl="0"/>
            <a:r>
              <a:rPr lang="en-US" dirty="0"/>
              <a:t>Click to edit Master text styles</a:t>
            </a:r>
          </a:p>
        </p:txBody>
      </p:sp>
      <p:sp>
        <p:nvSpPr>
          <p:cNvPr id="15" name="Text Placeholder 5">
            <a:extLst>
              <a:ext uri="{FF2B5EF4-FFF2-40B4-BE49-F238E27FC236}">
                <a16:creationId xmlns:a16="http://schemas.microsoft.com/office/drawing/2014/main" id="{80ECD469-1251-439F-8744-2C110A808FCD}"/>
              </a:ext>
            </a:extLst>
          </p:cNvPr>
          <p:cNvSpPr>
            <a:spLocks noGrp="1"/>
          </p:cNvSpPr>
          <p:nvPr>
            <p:ph type="body" sz="quarter" idx="11"/>
          </p:nvPr>
        </p:nvSpPr>
        <p:spPr>
          <a:xfrm>
            <a:off x="6350" y="6286500"/>
            <a:ext cx="6457950" cy="261937"/>
          </a:xfrm>
        </p:spPr>
        <p:txBody>
          <a:bodyPr/>
          <a:lstStyle>
            <a:lvl1pPr marL="0" indent="0">
              <a:spcBef>
                <a:spcPts val="0"/>
              </a:spcBef>
              <a:buNone/>
              <a:defRPr sz="1600">
                <a:solidFill>
                  <a:schemeClr val="tx1"/>
                </a:solidFill>
              </a:defRPr>
            </a:lvl1pPr>
            <a:lvl2pPr marL="508000" indent="0">
              <a:buNone/>
              <a:defRPr/>
            </a:lvl2pPr>
          </a:lstStyle>
          <a:p>
            <a:pPr lvl="0"/>
            <a:r>
              <a:rPr lang="en-US" dirty="0"/>
              <a:t>Click to edit Master text styles</a:t>
            </a:r>
          </a:p>
        </p:txBody>
      </p:sp>
      <p:sp>
        <p:nvSpPr>
          <p:cNvPr id="16" name="Slide Number Placeholder 10">
            <a:extLst>
              <a:ext uri="{FF2B5EF4-FFF2-40B4-BE49-F238E27FC236}">
                <a16:creationId xmlns:a16="http://schemas.microsoft.com/office/drawing/2014/main" id="{92FF80C8-F4BC-435A-ABB3-1B7D31D31763}"/>
              </a:ext>
            </a:extLst>
          </p:cNvPr>
          <p:cNvSpPr>
            <a:spLocks noGrp="1"/>
          </p:cNvSpPr>
          <p:nvPr>
            <p:ph type="sldNum" idx="14"/>
          </p:nvPr>
        </p:nvSpPr>
        <p:spPr>
          <a:xfrm>
            <a:off x="6901536" y="6356350"/>
            <a:ext cx="2133600" cy="365125"/>
          </a:xfrm>
        </p:spPr>
        <p:txBody>
          <a:bodyPr/>
          <a:lstStyle>
            <a:lvl1pPr>
              <a:defRPr>
                <a:solidFill>
                  <a:srgbClr val="757575"/>
                </a:solidFill>
              </a:defRPr>
            </a:lvl1pPr>
          </a:lstStyle>
          <a:p>
            <a:fld id="{00000000-1234-1234-1234-123412341234}" type="slidenum">
              <a:rPr lang="en-US" smtClean="0"/>
              <a:pPr/>
              <a:t>‹#›</a:t>
            </a:fld>
            <a:endParaRPr lang="en-US" dirty="0"/>
          </a:p>
        </p:txBody>
      </p:sp>
      <p:pic>
        <p:nvPicPr>
          <p:cNvPr id="17" name="Picture 7">
            <a:extLst>
              <a:ext uri="{FF2B5EF4-FFF2-40B4-BE49-F238E27FC236}">
                <a16:creationId xmlns:a16="http://schemas.microsoft.com/office/drawing/2014/main" id="{43406933-7E47-41D5-BA65-7D22B5D31A4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210175" y="2362200"/>
            <a:ext cx="3913188"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50089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B678A9D8-EF81-4611-94ED-56275F42EAD7}"/>
              </a:ext>
            </a:extLst>
          </p:cNvPr>
          <p:cNvSpPr txBox="1">
            <a:spLocks/>
          </p:cNvSpPr>
          <p:nvPr userDrawn="1"/>
        </p:nvSpPr>
        <p:spPr>
          <a:xfrm>
            <a:off x="8610600" y="6356350"/>
            <a:ext cx="457200" cy="365125"/>
          </a:xfrm>
          <a:prstGeom prst="rect">
            <a:avLst/>
          </a:prstGeom>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7A6FCEEF-A841-4376-9509-0D3B6F3160E1}" type="slidenum">
              <a:rPr lang="en-US" altLang="en-US" sz="1200" smtClean="0">
                <a:solidFill>
                  <a:srgbClr val="898989"/>
                </a:solidFill>
                <a:latin typeface="Gotham Book" pitchFamily="50" charset="0"/>
              </a:rPr>
              <a:pPr algn="r" eaLnBrk="1" hangingPunct="1">
                <a:defRPr/>
              </a:pPr>
              <a:t>‹#›</a:t>
            </a:fld>
            <a:endParaRPr lang="en-US" altLang="en-US" sz="1200">
              <a:solidFill>
                <a:srgbClr val="898989"/>
              </a:solidFill>
              <a:latin typeface="Gotham Book" pitchFamily="50" charset="0"/>
            </a:endParaRPr>
          </a:p>
        </p:txBody>
      </p:sp>
      <p:pic>
        <p:nvPicPr>
          <p:cNvPr id="3" name="Picture 7" descr="C:\Users\cbateman\AppData\Local\Temp\wz0371\Final Logo\circle only\fpntc_circle_only_color.png">
            <a:extLst>
              <a:ext uri="{FF2B5EF4-FFF2-40B4-BE49-F238E27FC236}">
                <a16:creationId xmlns:a16="http://schemas.microsoft.com/office/drawing/2014/main" id="{E08AF139-DD03-404D-9327-0174E026C16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DE8271FC-EA95-46DF-AE96-5C0D9AE847B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1">
            <a:extLst>
              <a:ext uri="{FF2B5EF4-FFF2-40B4-BE49-F238E27FC236}">
                <a16:creationId xmlns:a16="http://schemas.microsoft.com/office/drawing/2014/main" id="{B06EBABE-53DF-4387-8B85-3504F75331B5}"/>
              </a:ext>
            </a:extLst>
          </p:cNvPr>
          <p:cNvSpPr>
            <a:spLocks noGrp="1"/>
          </p:cNvSpPr>
          <p:nvPr>
            <p:ph type="dt" sz="half" idx="10"/>
          </p:nvPr>
        </p:nvSpPr>
        <p:spPr/>
        <p:txBody>
          <a:bodyPr/>
          <a:lstStyle>
            <a:lvl1pPr>
              <a:defRPr/>
            </a:lvl1pPr>
          </a:lstStyle>
          <a:p>
            <a:pPr>
              <a:defRPr/>
            </a:pPr>
            <a:fld id="{969DABB1-6C09-46F6-89EC-D74F3BB27989}" type="datetimeFigureOut">
              <a:rPr lang="en-US"/>
              <a:pPr>
                <a:defRPr/>
              </a:pPr>
              <a:t>12/9/2021</a:t>
            </a:fld>
            <a:endParaRPr lang="en-US"/>
          </a:p>
        </p:txBody>
      </p:sp>
      <p:sp>
        <p:nvSpPr>
          <p:cNvPr id="6" name="Footer Placeholder 2">
            <a:extLst>
              <a:ext uri="{FF2B5EF4-FFF2-40B4-BE49-F238E27FC236}">
                <a16:creationId xmlns:a16="http://schemas.microsoft.com/office/drawing/2014/main" id="{E7F87E46-2829-4A97-9988-525E7AD15F40}"/>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405895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C:\Users\cbateman\AppData\Local\Temp\wz0371\Final Logo\circle only\fpntc_circle_only_color.png">
            <a:extLst>
              <a:ext uri="{FF2B5EF4-FFF2-40B4-BE49-F238E27FC236}">
                <a16:creationId xmlns:a16="http://schemas.microsoft.com/office/drawing/2014/main" id="{F22414FF-EBC6-458C-89E9-66E591E1E8E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atin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2832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a:extLst>
              <a:ext uri="{FF2B5EF4-FFF2-40B4-BE49-F238E27FC236}">
                <a16:creationId xmlns:a16="http://schemas.microsoft.com/office/drawing/2014/main" id="{38819906-E5A2-4111-B5EA-1C471CE12F11}"/>
              </a:ext>
            </a:extLst>
          </p:cNvPr>
          <p:cNvSpPr>
            <a:spLocks noGrp="1"/>
          </p:cNvSpPr>
          <p:nvPr>
            <p:ph type="dt" sz="half" idx="10"/>
          </p:nvPr>
        </p:nvSpPr>
        <p:spPr/>
        <p:txBody>
          <a:bodyPr/>
          <a:lstStyle>
            <a:lvl1pPr>
              <a:defRPr/>
            </a:lvl1pPr>
          </a:lstStyle>
          <a:p>
            <a:pPr>
              <a:defRPr/>
            </a:pPr>
            <a:fld id="{B7494EE3-CCCD-4E20-BBEA-606B5F83116B}" type="datetimeFigureOut">
              <a:rPr lang="en-US"/>
              <a:pPr>
                <a:defRPr/>
              </a:pPr>
              <a:t>12/9/2021</a:t>
            </a:fld>
            <a:endParaRPr lang="en-US"/>
          </a:p>
        </p:txBody>
      </p:sp>
      <p:sp>
        <p:nvSpPr>
          <p:cNvPr id="7" name="Footer Placeholder 5">
            <a:extLst>
              <a:ext uri="{FF2B5EF4-FFF2-40B4-BE49-F238E27FC236}">
                <a16:creationId xmlns:a16="http://schemas.microsoft.com/office/drawing/2014/main" id="{2A80D23E-5D0C-4747-BDC9-5D429099D5BC}"/>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B2A9D88B-2B0D-4A1D-9DAE-9E01E7ED4E1C}"/>
              </a:ext>
            </a:extLst>
          </p:cNvPr>
          <p:cNvSpPr>
            <a:spLocks noGrp="1"/>
          </p:cNvSpPr>
          <p:nvPr>
            <p:ph type="sldNum" sz="quarter" idx="12"/>
          </p:nvPr>
        </p:nvSpPr>
        <p:spPr/>
        <p:txBody>
          <a:bodyPr/>
          <a:lstStyle>
            <a:lvl1pPr>
              <a:defRPr/>
            </a:lvl1pPr>
          </a:lstStyle>
          <a:p>
            <a:pPr>
              <a:defRPr/>
            </a:pPr>
            <a:fld id="{71467705-AEB1-4429-895F-033D88F3E307}" type="slidenum">
              <a:rPr lang="en-US" altLang="en-US"/>
              <a:pPr>
                <a:defRPr/>
              </a:pPr>
              <a:t>‹#›</a:t>
            </a:fld>
            <a:endParaRPr lang="en-US" altLang="en-US"/>
          </a:p>
        </p:txBody>
      </p:sp>
    </p:spTree>
    <p:extLst>
      <p:ext uri="{BB962C8B-B14F-4D97-AF65-F5344CB8AC3E}">
        <p14:creationId xmlns:p14="http://schemas.microsoft.com/office/powerpoint/2010/main" val="1768701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E3C5DE82-7AF9-4001-9B75-46C46483C34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72BF3599-002D-4D9D-9457-CC410F85059F}"/>
              </a:ext>
            </a:extLst>
          </p:cNvPr>
          <p:cNvSpPr>
            <a:spLocks noGrp="1"/>
          </p:cNvSpPr>
          <p:nvPr>
            <p:ph type="dt" sz="half" idx="10"/>
          </p:nvPr>
        </p:nvSpPr>
        <p:spPr/>
        <p:txBody>
          <a:bodyPr/>
          <a:lstStyle>
            <a:lvl1pPr>
              <a:defRPr/>
            </a:lvl1pPr>
          </a:lstStyle>
          <a:p>
            <a:pPr>
              <a:defRPr/>
            </a:pPr>
            <a:fld id="{BDFC90A3-92BC-424C-956B-C693D0285B4F}" type="datetimeFigureOut">
              <a:rPr lang="en-US"/>
              <a:pPr>
                <a:defRPr/>
              </a:pPr>
              <a:t>12/9/2021</a:t>
            </a:fld>
            <a:endParaRPr lang="en-US"/>
          </a:p>
        </p:txBody>
      </p:sp>
      <p:sp>
        <p:nvSpPr>
          <p:cNvPr id="7" name="Footer Placeholder 5">
            <a:extLst>
              <a:ext uri="{FF2B5EF4-FFF2-40B4-BE49-F238E27FC236}">
                <a16:creationId xmlns:a16="http://schemas.microsoft.com/office/drawing/2014/main" id="{22B6AE1F-36A8-483F-A734-DB5834E146C9}"/>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CA4B0583-C3BA-43DA-9785-D5CA071E92FA}"/>
              </a:ext>
            </a:extLst>
          </p:cNvPr>
          <p:cNvSpPr>
            <a:spLocks noGrp="1"/>
          </p:cNvSpPr>
          <p:nvPr>
            <p:ph type="sldNum" sz="quarter" idx="12"/>
          </p:nvPr>
        </p:nvSpPr>
        <p:spPr/>
        <p:txBody>
          <a:bodyPr/>
          <a:lstStyle>
            <a:lvl1pPr>
              <a:defRPr/>
            </a:lvl1pPr>
          </a:lstStyle>
          <a:p>
            <a:pPr>
              <a:defRPr/>
            </a:pPr>
            <a:fld id="{90B8B6AF-D93A-45B1-8D86-FFDF02BA7042}" type="slidenum">
              <a:rPr lang="en-US" altLang="en-US"/>
              <a:pPr>
                <a:defRPr/>
              </a:pPr>
              <a:t>‹#›</a:t>
            </a:fld>
            <a:endParaRPr lang="en-US" altLang="en-US"/>
          </a:p>
        </p:txBody>
      </p:sp>
    </p:spTree>
    <p:extLst>
      <p:ext uri="{BB962C8B-B14F-4D97-AF65-F5344CB8AC3E}">
        <p14:creationId xmlns:p14="http://schemas.microsoft.com/office/powerpoint/2010/main" val="32686264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C:\Users\cbateman\AppData\Local\Temp\wz0371\Final Logo\circle only\fpntc_circle_only_color.png">
            <a:extLst>
              <a:ext uri="{FF2B5EF4-FFF2-40B4-BE49-F238E27FC236}">
                <a16:creationId xmlns:a16="http://schemas.microsoft.com/office/drawing/2014/main" id="{7EF3EE64-419E-4B77-9227-84EFADCADD3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CC712FB-6174-4338-86ED-5E205AB9D5E0}"/>
              </a:ext>
            </a:extLst>
          </p:cNvPr>
          <p:cNvSpPr>
            <a:spLocks noGrp="1"/>
          </p:cNvSpPr>
          <p:nvPr>
            <p:ph type="dt" sz="half" idx="10"/>
          </p:nvPr>
        </p:nvSpPr>
        <p:spPr/>
        <p:txBody>
          <a:bodyPr/>
          <a:lstStyle>
            <a:lvl1pPr>
              <a:defRPr/>
            </a:lvl1pPr>
          </a:lstStyle>
          <a:p>
            <a:pPr>
              <a:defRPr/>
            </a:pPr>
            <a:fld id="{1DDF17CC-F78D-4729-B9DC-659CF6AB8628}" type="datetimeFigureOut">
              <a:rPr lang="en-US"/>
              <a:pPr>
                <a:defRPr/>
              </a:pPr>
              <a:t>12/9/2021</a:t>
            </a:fld>
            <a:endParaRPr lang="en-US"/>
          </a:p>
        </p:txBody>
      </p:sp>
      <p:sp>
        <p:nvSpPr>
          <p:cNvPr id="6" name="Footer Placeholder 4">
            <a:extLst>
              <a:ext uri="{FF2B5EF4-FFF2-40B4-BE49-F238E27FC236}">
                <a16:creationId xmlns:a16="http://schemas.microsoft.com/office/drawing/2014/main" id="{40A9D539-0B5F-4B14-AA02-F54680224C2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F67E09A-7EA7-4561-A699-D00D9E0ACF63}"/>
              </a:ext>
            </a:extLst>
          </p:cNvPr>
          <p:cNvSpPr>
            <a:spLocks noGrp="1"/>
          </p:cNvSpPr>
          <p:nvPr>
            <p:ph type="sldNum" sz="quarter" idx="12"/>
          </p:nvPr>
        </p:nvSpPr>
        <p:spPr/>
        <p:txBody>
          <a:bodyPr/>
          <a:lstStyle>
            <a:lvl1pPr>
              <a:defRPr/>
            </a:lvl1pPr>
          </a:lstStyle>
          <a:p>
            <a:pPr>
              <a:defRPr/>
            </a:pPr>
            <a:fld id="{1197962C-98BC-4E87-AFEE-B8E7D527C219}" type="slidenum">
              <a:rPr lang="en-US" altLang="en-US"/>
              <a:pPr>
                <a:defRPr/>
              </a:pPr>
              <a:t>‹#›</a:t>
            </a:fld>
            <a:endParaRPr lang="en-US" altLang="en-US"/>
          </a:p>
        </p:txBody>
      </p:sp>
    </p:spTree>
    <p:extLst>
      <p:ext uri="{BB962C8B-B14F-4D97-AF65-F5344CB8AC3E}">
        <p14:creationId xmlns:p14="http://schemas.microsoft.com/office/powerpoint/2010/main" val="3586545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C:\Users\cbateman\AppData\Local\Temp\wz0371\Final Logo\circle only\fpntc_circle_only_color.png">
            <a:extLst>
              <a:ext uri="{FF2B5EF4-FFF2-40B4-BE49-F238E27FC236}">
                <a16:creationId xmlns:a16="http://schemas.microsoft.com/office/drawing/2014/main" id="{8D3A13D3-106E-46D7-BFDD-6A1D8712D48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10B0B91-129B-44FD-91D1-26E3F425EA09}"/>
              </a:ext>
            </a:extLst>
          </p:cNvPr>
          <p:cNvSpPr>
            <a:spLocks noGrp="1"/>
          </p:cNvSpPr>
          <p:nvPr>
            <p:ph type="dt" sz="half" idx="10"/>
          </p:nvPr>
        </p:nvSpPr>
        <p:spPr/>
        <p:txBody>
          <a:bodyPr/>
          <a:lstStyle>
            <a:lvl1pPr>
              <a:defRPr/>
            </a:lvl1pPr>
          </a:lstStyle>
          <a:p>
            <a:pPr>
              <a:defRPr/>
            </a:pPr>
            <a:fld id="{A5A9824D-437D-4714-8C62-546E384E3A00}" type="datetimeFigureOut">
              <a:rPr lang="en-US"/>
              <a:pPr>
                <a:defRPr/>
              </a:pPr>
              <a:t>12/9/2021</a:t>
            </a:fld>
            <a:endParaRPr lang="en-US"/>
          </a:p>
        </p:txBody>
      </p:sp>
      <p:sp>
        <p:nvSpPr>
          <p:cNvPr id="6" name="Footer Placeholder 4">
            <a:extLst>
              <a:ext uri="{FF2B5EF4-FFF2-40B4-BE49-F238E27FC236}">
                <a16:creationId xmlns:a16="http://schemas.microsoft.com/office/drawing/2014/main" id="{E3F7B195-5474-42D1-B642-464CAE40096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E2D5DE0-77DC-4FAF-AAAC-F5EDFC972337}"/>
              </a:ext>
            </a:extLst>
          </p:cNvPr>
          <p:cNvSpPr>
            <a:spLocks noGrp="1"/>
          </p:cNvSpPr>
          <p:nvPr>
            <p:ph type="sldNum" sz="quarter" idx="12"/>
          </p:nvPr>
        </p:nvSpPr>
        <p:spPr/>
        <p:txBody>
          <a:bodyPr/>
          <a:lstStyle>
            <a:lvl1pPr>
              <a:defRPr/>
            </a:lvl1pPr>
          </a:lstStyle>
          <a:p>
            <a:pPr>
              <a:defRPr/>
            </a:pPr>
            <a:fld id="{6460F48E-BE19-448A-8FDB-59F30DAE9607}" type="slidenum">
              <a:rPr lang="en-US" altLang="en-US"/>
              <a:pPr>
                <a:defRPr/>
              </a:pPr>
              <a:t>‹#›</a:t>
            </a:fld>
            <a:endParaRPr lang="en-US" altLang="en-US"/>
          </a:p>
        </p:txBody>
      </p:sp>
    </p:spTree>
    <p:extLst>
      <p:ext uri="{BB962C8B-B14F-4D97-AF65-F5344CB8AC3E}">
        <p14:creationId xmlns:p14="http://schemas.microsoft.com/office/powerpoint/2010/main" val="20159475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cbateman\AppData\Local\Temp\wz0371\Final Logo\circle only\fpntc_circle_only_color.png">
            <a:extLst>
              <a:ext uri="{FF2B5EF4-FFF2-40B4-BE49-F238E27FC236}">
                <a16:creationId xmlns:a16="http://schemas.microsoft.com/office/drawing/2014/main" id="{0A3E6241-09D9-4271-B6A4-2D89432AF7C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CFAEA33-5A66-40D7-AB02-9010134A0CA3}"/>
              </a:ext>
            </a:extLst>
          </p:cNvPr>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 name="Picture 3">
            <a:extLst>
              <a:ext uri="{FF2B5EF4-FFF2-40B4-BE49-F238E27FC236}">
                <a16:creationId xmlns:a16="http://schemas.microsoft.com/office/drawing/2014/main" id="{BD34DF0B-2D8F-448F-A823-747258115D6B}"/>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2133600" y="519113"/>
            <a:ext cx="4876800"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lgn="ctr">
              <a:defRPr b="1">
                <a:latin typeface="Calibri Light" panose="020F0302020204030204" pitchFamily="34" charset="0"/>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Date Placeholder 3">
            <a:extLst>
              <a:ext uri="{FF2B5EF4-FFF2-40B4-BE49-F238E27FC236}">
                <a16:creationId xmlns:a16="http://schemas.microsoft.com/office/drawing/2014/main" id="{36F1EB73-91A1-4E9C-8B31-7B781DEB03FB}"/>
              </a:ext>
            </a:extLst>
          </p:cNvPr>
          <p:cNvSpPr>
            <a:spLocks noGrp="1"/>
          </p:cNvSpPr>
          <p:nvPr>
            <p:ph type="dt" sz="half" idx="10"/>
          </p:nvPr>
        </p:nvSpPr>
        <p:spPr/>
        <p:txBody>
          <a:bodyPr/>
          <a:lstStyle>
            <a:lvl1pPr>
              <a:defRPr/>
            </a:lvl1pPr>
          </a:lstStyle>
          <a:p>
            <a:pPr>
              <a:defRPr/>
            </a:pPr>
            <a:fld id="{47D4EA67-6384-4AAA-BBE9-BA0F04A6330E}" type="datetimeFigureOut">
              <a:rPr lang="en-US"/>
              <a:pPr>
                <a:defRPr/>
              </a:pPr>
              <a:t>12/9/2021</a:t>
            </a:fld>
            <a:endParaRPr lang="en-US"/>
          </a:p>
        </p:txBody>
      </p:sp>
      <p:sp>
        <p:nvSpPr>
          <p:cNvPr id="8" name="Footer Placeholder 4">
            <a:extLst>
              <a:ext uri="{FF2B5EF4-FFF2-40B4-BE49-F238E27FC236}">
                <a16:creationId xmlns:a16="http://schemas.microsoft.com/office/drawing/2014/main" id="{F12AE64F-040E-4E0B-9B47-DD6591AB8B4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DD762F8-00F2-4522-B5B8-FCCDA03B7964}"/>
              </a:ext>
            </a:extLst>
          </p:cNvPr>
          <p:cNvSpPr>
            <a:spLocks noGrp="1"/>
          </p:cNvSpPr>
          <p:nvPr>
            <p:ph type="sldNum" sz="quarter" idx="12"/>
          </p:nvPr>
        </p:nvSpPr>
        <p:spPr/>
        <p:txBody>
          <a:bodyPr/>
          <a:lstStyle>
            <a:lvl1pPr>
              <a:defRPr/>
            </a:lvl1pPr>
          </a:lstStyle>
          <a:p>
            <a:pPr>
              <a:defRPr/>
            </a:pPr>
            <a:fld id="{D9460797-1410-429A-B11F-6C63ED9C7D79}" type="slidenum">
              <a:rPr lang="en-US" altLang="en-US"/>
              <a:pPr>
                <a:defRPr/>
              </a:pPr>
              <a:t>‹#›</a:t>
            </a:fld>
            <a:endParaRPr lang="en-US" altLang="en-US"/>
          </a:p>
        </p:txBody>
      </p:sp>
    </p:spTree>
    <p:extLst>
      <p:ext uri="{BB962C8B-B14F-4D97-AF65-F5344CB8AC3E}">
        <p14:creationId xmlns:p14="http://schemas.microsoft.com/office/powerpoint/2010/main" val="42327430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cbateman\AppData\Local\Temp\wz0371\Final Logo\circle only\fpntc_circle_only_color.png">
            <a:extLst>
              <a:ext uri="{FF2B5EF4-FFF2-40B4-BE49-F238E27FC236}">
                <a16:creationId xmlns:a16="http://schemas.microsoft.com/office/drawing/2014/main" id="{FAFB14CD-B437-4A86-8924-CC577E4D2DE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1D0611B0-DE02-414A-A498-04A592F75F34}"/>
              </a:ext>
            </a:extLst>
          </p:cNvPr>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 name="Picture 3">
            <a:extLst>
              <a:ext uri="{FF2B5EF4-FFF2-40B4-BE49-F238E27FC236}">
                <a16:creationId xmlns:a16="http://schemas.microsoft.com/office/drawing/2014/main" id="{A2D4E4B3-F1BC-4204-B981-E333E0F2FA6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6"/>
                </a:solidFill>
              </a:defRPr>
            </a:lvl1pPr>
          </a:lstStyle>
          <a:p>
            <a:r>
              <a:rPr lang="en-US" dirty="0"/>
              <a:t>Click to edit Master title style</a:t>
            </a:r>
          </a:p>
        </p:txBody>
      </p:sp>
      <p:sp>
        <p:nvSpPr>
          <p:cNvPr id="3" name="Content Placeholder 2"/>
          <p:cNvSpPr>
            <a:spLocks noGrp="1"/>
          </p:cNvSpPr>
          <p:nvPr>
            <p:ph idx="1"/>
          </p:nvPr>
        </p:nvSpPr>
        <p:spPr/>
        <p:txBody>
          <a:bodyPr/>
          <a:lstStyle>
            <a:lvl2pPr>
              <a:defRPr>
                <a:solidFill>
                  <a:schemeClr val="accent4"/>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556E33EC-FFA2-4509-9C31-2B779F5F7401}"/>
              </a:ext>
            </a:extLst>
          </p:cNvPr>
          <p:cNvSpPr>
            <a:spLocks noGrp="1"/>
          </p:cNvSpPr>
          <p:nvPr>
            <p:ph type="sldNum" sz="quarter" idx="10"/>
          </p:nvPr>
        </p:nvSpPr>
        <p:spPr>
          <a:xfrm>
            <a:off x="8610600" y="6356350"/>
            <a:ext cx="457200" cy="365125"/>
          </a:xfrm>
        </p:spPr>
        <p:txBody>
          <a:bodyPr/>
          <a:lstStyle>
            <a:lvl1pPr>
              <a:defRPr/>
            </a:lvl1pPr>
          </a:lstStyle>
          <a:p>
            <a:pPr>
              <a:defRPr/>
            </a:pPr>
            <a:fld id="{AF12E558-7709-4D6A-8EF3-F7B9710808E5}" type="slidenum">
              <a:rPr lang="en-US" altLang="en-US"/>
              <a:pPr>
                <a:defRPr/>
              </a:pPr>
              <a:t>‹#›</a:t>
            </a:fld>
            <a:endParaRPr lang="en-US" altLang="en-US"/>
          </a:p>
        </p:txBody>
      </p:sp>
    </p:spTree>
    <p:extLst>
      <p:ext uri="{BB962C8B-B14F-4D97-AF65-F5344CB8AC3E}">
        <p14:creationId xmlns:p14="http://schemas.microsoft.com/office/powerpoint/2010/main" val="9913613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5E10D0-7679-482E-944F-803F5281D490}"/>
              </a:ext>
            </a:extLst>
          </p:cNvPr>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 name="Picture 3">
            <a:extLst>
              <a:ext uri="{FF2B5EF4-FFF2-40B4-BE49-F238E27FC236}">
                <a16:creationId xmlns:a16="http://schemas.microsoft.com/office/drawing/2014/main" id="{9C47402B-3A58-4C9F-9A83-81B0E3B5A1A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6"/>
                </a:solidFill>
              </a:defRPr>
            </a:lvl1pPr>
          </a:lstStyle>
          <a:p>
            <a:r>
              <a:rPr lang="en-US" dirty="0"/>
              <a:t>Click to edit Master title style</a:t>
            </a:r>
          </a:p>
        </p:txBody>
      </p:sp>
      <p:sp>
        <p:nvSpPr>
          <p:cNvPr id="3" name="Content Placeholder 2"/>
          <p:cNvSpPr>
            <a:spLocks noGrp="1"/>
          </p:cNvSpPr>
          <p:nvPr>
            <p:ph idx="1"/>
          </p:nvPr>
        </p:nvSpPr>
        <p:spPr/>
        <p:txBody>
          <a:bodyPr/>
          <a:lstStyle>
            <a:lvl2pPr>
              <a:defRPr>
                <a:solidFill>
                  <a:schemeClr val="accent4"/>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88EED73-66DA-438D-AFD0-1C60BCF76EFB}"/>
              </a:ext>
            </a:extLst>
          </p:cNvPr>
          <p:cNvSpPr>
            <a:spLocks noGrp="1"/>
          </p:cNvSpPr>
          <p:nvPr>
            <p:ph type="sldNum" sz="quarter" idx="10"/>
          </p:nvPr>
        </p:nvSpPr>
        <p:spPr>
          <a:xfrm>
            <a:off x="8610600" y="6356350"/>
            <a:ext cx="457200" cy="365125"/>
          </a:xfrm>
        </p:spPr>
        <p:txBody>
          <a:bodyPr/>
          <a:lstStyle>
            <a:lvl1pPr>
              <a:defRPr/>
            </a:lvl1pPr>
          </a:lstStyle>
          <a:p>
            <a:pPr>
              <a:defRPr/>
            </a:pPr>
            <a:fld id="{A204B64D-DEA6-482E-BE4E-B82A681027CB}" type="slidenum">
              <a:rPr lang="en-US" altLang="en-US"/>
              <a:pPr>
                <a:defRPr/>
              </a:pPr>
              <a:t>‹#›</a:t>
            </a:fld>
            <a:endParaRPr lang="en-US" altLang="en-US"/>
          </a:p>
        </p:txBody>
      </p:sp>
    </p:spTree>
    <p:extLst>
      <p:ext uri="{BB962C8B-B14F-4D97-AF65-F5344CB8AC3E}">
        <p14:creationId xmlns:p14="http://schemas.microsoft.com/office/powerpoint/2010/main" val="19718810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Users\cbateman\AppData\Local\Temp\wz0371\Final Logo\circle only\fpntc_circle_only_color.png">
            <a:extLst>
              <a:ext uri="{FF2B5EF4-FFF2-40B4-BE49-F238E27FC236}">
                <a16:creationId xmlns:a16="http://schemas.microsoft.com/office/drawing/2014/main" id="{A51C78F3-FDBA-42FF-9001-78DB8FC7D7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A34F2068-8630-41C8-A1A8-FBFA5F1BF78D}"/>
              </a:ext>
            </a:extLst>
          </p:cNvPr>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7" name="Picture 3">
            <a:extLst>
              <a:ext uri="{FF2B5EF4-FFF2-40B4-BE49-F238E27FC236}">
                <a16:creationId xmlns:a16="http://schemas.microsoft.com/office/drawing/2014/main" id="{B8425A82-E5E0-49E4-A4A5-0F2E2BEE8DD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181600" cy="1143000"/>
          </a:xfrm>
        </p:spPr>
        <p:txBody>
          <a:bodyPr/>
          <a:lstStyle>
            <a:lvl1pPr>
              <a:defRPr>
                <a:solidFill>
                  <a:schemeClr val="accent6"/>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a:extLst>
              <a:ext uri="{FF2B5EF4-FFF2-40B4-BE49-F238E27FC236}">
                <a16:creationId xmlns:a16="http://schemas.microsoft.com/office/drawing/2014/main" id="{2AB91241-994B-4068-95EB-F09EE47DE958}"/>
              </a:ext>
            </a:extLst>
          </p:cNvPr>
          <p:cNvSpPr>
            <a:spLocks noGrp="1"/>
          </p:cNvSpPr>
          <p:nvPr>
            <p:ph type="dt" sz="half" idx="10"/>
          </p:nvPr>
        </p:nvSpPr>
        <p:spPr/>
        <p:txBody>
          <a:bodyPr/>
          <a:lstStyle>
            <a:lvl1pPr>
              <a:defRPr/>
            </a:lvl1pPr>
          </a:lstStyle>
          <a:p>
            <a:pPr>
              <a:defRPr/>
            </a:pPr>
            <a:fld id="{821D8A6E-33A5-44AD-A0BD-B2C6B4C84497}" type="datetimeFigureOut">
              <a:rPr lang="en-US"/>
              <a:pPr>
                <a:defRPr/>
              </a:pPr>
              <a:t>12/9/2021</a:t>
            </a:fld>
            <a:endParaRPr lang="en-US"/>
          </a:p>
        </p:txBody>
      </p:sp>
      <p:sp>
        <p:nvSpPr>
          <p:cNvPr id="9" name="Footer Placeholder 5">
            <a:extLst>
              <a:ext uri="{FF2B5EF4-FFF2-40B4-BE49-F238E27FC236}">
                <a16:creationId xmlns:a16="http://schemas.microsoft.com/office/drawing/2014/main" id="{D5F83501-6E75-4BBE-B052-349439907072}"/>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449B3024-09CD-47C5-BDAC-13ED8EEB0ED8}"/>
              </a:ext>
            </a:extLst>
          </p:cNvPr>
          <p:cNvSpPr>
            <a:spLocks noGrp="1"/>
          </p:cNvSpPr>
          <p:nvPr>
            <p:ph type="sldNum" sz="quarter" idx="12"/>
          </p:nvPr>
        </p:nvSpPr>
        <p:spPr>
          <a:xfrm>
            <a:off x="8610600" y="6356350"/>
            <a:ext cx="457200" cy="365125"/>
          </a:xfrm>
        </p:spPr>
        <p:txBody>
          <a:bodyPr/>
          <a:lstStyle>
            <a:lvl1pPr>
              <a:defRPr/>
            </a:lvl1pPr>
          </a:lstStyle>
          <a:p>
            <a:pPr>
              <a:defRPr/>
            </a:pPr>
            <a:fld id="{3A315A7E-7476-43FB-AD6B-BABD2A7F56BA}" type="slidenum">
              <a:rPr lang="en-US" altLang="en-US"/>
              <a:pPr>
                <a:defRPr/>
              </a:pPr>
              <a:t>‹#›</a:t>
            </a:fld>
            <a:endParaRPr lang="en-US" altLang="en-US"/>
          </a:p>
        </p:txBody>
      </p:sp>
    </p:spTree>
    <p:extLst>
      <p:ext uri="{BB962C8B-B14F-4D97-AF65-F5344CB8AC3E}">
        <p14:creationId xmlns:p14="http://schemas.microsoft.com/office/powerpoint/2010/main" val="9194630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C:\Users\cbateman\AppData\Local\Temp\wz0371\Final Logo\circle only\fpntc_circle_only_color.png">
            <a:extLst>
              <a:ext uri="{FF2B5EF4-FFF2-40B4-BE49-F238E27FC236}">
                <a16:creationId xmlns:a16="http://schemas.microsoft.com/office/drawing/2014/main" id="{F08C31BA-B3C0-44ED-9100-5B983497CF2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F3C750C-0FEF-4EF9-BA21-8F164D01D3FA}"/>
              </a:ext>
            </a:extLst>
          </p:cNvPr>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 name="Picture 3">
            <a:extLst>
              <a:ext uri="{FF2B5EF4-FFF2-40B4-BE49-F238E27FC236}">
                <a16:creationId xmlns:a16="http://schemas.microsoft.com/office/drawing/2014/main" id="{87786C67-76E3-4628-AA82-B278C1363FE5}"/>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762000" y="1417638"/>
            <a:ext cx="47244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4764087" cy="1362075"/>
          </a:xfrm>
        </p:spPr>
        <p:txBody>
          <a:bodyPr anchor="t">
            <a:noAutofit/>
          </a:bodyPr>
          <a:lstStyle>
            <a:lvl1pPr algn="l">
              <a:defRPr sz="3600" b="1" cap="all">
                <a:solidFill>
                  <a:schemeClr val="accent6"/>
                </a:solidFi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47640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Slide Number Placeholder 5">
            <a:extLst>
              <a:ext uri="{FF2B5EF4-FFF2-40B4-BE49-F238E27FC236}">
                <a16:creationId xmlns:a16="http://schemas.microsoft.com/office/drawing/2014/main" id="{C51E4725-32CC-4C65-A276-D9EF5D2CC550}"/>
              </a:ext>
            </a:extLst>
          </p:cNvPr>
          <p:cNvSpPr>
            <a:spLocks noGrp="1"/>
          </p:cNvSpPr>
          <p:nvPr>
            <p:ph type="sldNum" sz="quarter" idx="10"/>
          </p:nvPr>
        </p:nvSpPr>
        <p:spPr/>
        <p:txBody>
          <a:bodyPr/>
          <a:lstStyle>
            <a:lvl1pPr>
              <a:defRPr/>
            </a:lvl1pPr>
          </a:lstStyle>
          <a:p>
            <a:pPr>
              <a:defRPr/>
            </a:pPr>
            <a:fld id="{1FAB3B8E-87A4-4704-9572-5020197E281E}" type="slidenum">
              <a:rPr lang="en-US" altLang="en-US"/>
              <a:pPr>
                <a:defRPr/>
              </a:pPr>
              <a:t>‹#›</a:t>
            </a:fld>
            <a:endParaRPr lang="en-US" altLang="en-US"/>
          </a:p>
        </p:txBody>
      </p:sp>
    </p:spTree>
    <p:extLst>
      <p:ext uri="{BB962C8B-B14F-4D97-AF65-F5344CB8AC3E}">
        <p14:creationId xmlns:p14="http://schemas.microsoft.com/office/powerpoint/2010/main" val="1779699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age 3">
    <p:spTree>
      <p:nvGrpSpPr>
        <p:cNvPr id="1" name=""/>
        <p:cNvGrpSpPr/>
        <p:nvPr/>
      </p:nvGrpSpPr>
      <p:grpSpPr>
        <a:xfrm>
          <a:off x="0" y="0"/>
          <a:ext cx="0" cy="0"/>
          <a:chOff x="0" y="0"/>
          <a:chExt cx="0" cy="0"/>
        </a:xfrm>
      </p:grpSpPr>
      <p:pic>
        <p:nvPicPr>
          <p:cNvPr id="4" name="Picture 2" descr="C:\Users\cbateman\AppData\Local\Temp\wz0371\Final Logo\circle only\fpntc_circle_only_color.png">
            <a:extLst>
              <a:ext uri="{FF2B5EF4-FFF2-40B4-BE49-F238E27FC236}">
                <a16:creationId xmlns:a16="http://schemas.microsoft.com/office/drawing/2014/main" id="{8711C304-A1D9-41FE-A0C9-EDF72B635E8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F9C63608-A02D-4C64-9E60-8AFDF2C48BA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a:extLst>
              <a:ext uri="{FF2B5EF4-FFF2-40B4-BE49-F238E27FC236}">
                <a16:creationId xmlns:a16="http://schemas.microsoft.com/office/drawing/2014/main" id="{C16F54E0-AF09-402D-8ABD-D5207197CFC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953000" y="2819400"/>
            <a:ext cx="3810000"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320"/>
            <a:ext cx="4956048" cy="1783080"/>
          </a:xfrm>
        </p:spPr>
        <p:txBody>
          <a:bodyPr/>
          <a:lstStyle>
            <a:lvl1pPr>
              <a:defRPr>
                <a:solidFill>
                  <a:schemeClr val="accent4"/>
                </a:solidFill>
              </a:defRPr>
            </a:lvl1pPr>
          </a:lstStyle>
          <a:p>
            <a:r>
              <a:rPr lang="en-US" dirty="0"/>
              <a:t>Click to edit Master title style</a:t>
            </a:r>
          </a:p>
        </p:txBody>
      </p:sp>
      <p:sp>
        <p:nvSpPr>
          <p:cNvPr id="3" name="Content Placeholder 2"/>
          <p:cNvSpPr>
            <a:spLocks noGrp="1"/>
          </p:cNvSpPr>
          <p:nvPr>
            <p:ph idx="1"/>
          </p:nvPr>
        </p:nvSpPr>
        <p:spPr>
          <a:xfrm>
            <a:off x="457200" y="2514600"/>
            <a:ext cx="4114800" cy="3611880"/>
          </a:xfrm>
        </p:spPr>
        <p:txBody>
          <a:bodyPr/>
          <a:lstStyle>
            <a:lvl2pPr>
              <a:defRPr>
                <a:solidFill>
                  <a:schemeClr val="accent6"/>
                </a:solidFill>
              </a:defRPr>
            </a:lvl2pPr>
            <a:lvl4pPr>
              <a:defRPr>
                <a:solidFill>
                  <a:schemeClr val="accent5"/>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10">
            <a:extLst>
              <a:ext uri="{FF2B5EF4-FFF2-40B4-BE49-F238E27FC236}">
                <a16:creationId xmlns:a16="http://schemas.microsoft.com/office/drawing/2014/main" id="{25D1AD1B-AE03-4569-931C-27BDEBBE3F53}"/>
              </a:ext>
            </a:extLst>
          </p:cNvPr>
          <p:cNvSpPr>
            <a:spLocks noGrp="1"/>
          </p:cNvSpPr>
          <p:nvPr>
            <p:ph type="sldNum" idx="14"/>
          </p:nvPr>
        </p:nvSpPr>
        <p:spPr>
          <a:xfrm>
            <a:off x="6901536" y="6356350"/>
            <a:ext cx="2133600" cy="365125"/>
          </a:xfrm>
        </p:spPr>
        <p:txBody>
          <a:bodyPr/>
          <a:lstStyle>
            <a:lvl1pPr>
              <a:defRPr>
                <a:solidFill>
                  <a:srgbClr val="757575"/>
                </a:solidFill>
              </a:defRPr>
            </a:lvl1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7350162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Users\cbateman\AppData\Local\Temp\wz0371\Final Logo\circle only\fpntc_circle_only_color.png">
            <a:extLst>
              <a:ext uri="{FF2B5EF4-FFF2-40B4-BE49-F238E27FC236}">
                <a16:creationId xmlns:a16="http://schemas.microsoft.com/office/drawing/2014/main" id="{2750EA86-7EB3-496A-AE4E-B909544F1D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DCA0B84B-699C-4DB8-B642-0F68F452FB1B}"/>
              </a:ext>
            </a:extLst>
          </p:cNvPr>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9" name="Picture 3">
            <a:extLst>
              <a:ext uri="{FF2B5EF4-FFF2-40B4-BE49-F238E27FC236}">
                <a16:creationId xmlns:a16="http://schemas.microsoft.com/office/drawing/2014/main" id="{248BF254-50A3-4D32-B620-D6C4AE4E88A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3340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6">
            <a:extLst>
              <a:ext uri="{FF2B5EF4-FFF2-40B4-BE49-F238E27FC236}">
                <a16:creationId xmlns:a16="http://schemas.microsoft.com/office/drawing/2014/main" id="{3E5179A4-A388-4C54-BC35-D2A9F25376C6}"/>
              </a:ext>
            </a:extLst>
          </p:cNvPr>
          <p:cNvSpPr>
            <a:spLocks noGrp="1"/>
          </p:cNvSpPr>
          <p:nvPr>
            <p:ph type="dt" sz="half" idx="10"/>
          </p:nvPr>
        </p:nvSpPr>
        <p:spPr/>
        <p:txBody>
          <a:bodyPr/>
          <a:lstStyle>
            <a:lvl1pPr>
              <a:defRPr/>
            </a:lvl1pPr>
          </a:lstStyle>
          <a:p>
            <a:pPr>
              <a:defRPr/>
            </a:pPr>
            <a:fld id="{A5EFE872-B7C0-41F1-B131-D9695F842498}" type="datetimeFigureOut">
              <a:rPr lang="en-US"/>
              <a:pPr>
                <a:defRPr/>
              </a:pPr>
              <a:t>12/9/2021</a:t>
            </a:fld>
            <a:endParaRPr lang="en-US"/>
          </a:p>
        </p:txBody>
      </p:sp>
      <p:sp>
        <p:nvSpPr>
          <p:cNvPr id="11" name="Footer Placeholder 7">
            <a:extLst>
              <a:ext uri="{FF2B5EF4-FFF2-40B4-BE49-F238E27FC236}">
                <a16:creationId xmlns:a16="http://schemas.microsoft.com/office/drawing/2014/main" id="{6AE009CA-EB0B-4081-901B-50A442E3A2F1}"/>
              </a:ext>
            </a:extLst>
          </p:cNvPr>
          <p:cNvSpPr>
            <a:spLocks noGrp="1"/>
          </p:cNvSpPr>
          <p:nvPr>
            <p:ph type="ftr" sz="quarter" idx="11"/>
          </p:nvPr>
        </p:nvSpPr>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2858501B-ABFB-4BB8-A82D-FE8CD2B24395}"/>
              </a:ext>
            </a:extLst>
          </p:cNvPr>
          <p:cNvSpPr>
            <a:spLocks noGrp="1"/>
          </p:cNvSpPr>
          <p:nvPr>
            <p:ph type="sldNum" sz="quarter" idx="12"/>
          </p:nvPr>
        </p:nvSpPr>
        <p:spPr>
          <a:xfrm>
            <a:off x="8610600" y="6356350"/>
            <a:ext cx="457200" cy="365125"/>
          </a:xfrm>
        </p:spPr>
        <p:txBody>
          <a:bodyPr/>
          <a:lstStyle>
            <a:lvl1pPr>
              <a:defRPr/>
            </a:lvl1pPr>
          </a:lstStyle>
          <a:p>
            <a:pPr>
              <a:defRPr/>
            </a:pPr>
            <a:fld id="{A23E6863-8390-421D-8589-792AA349B635}" type="slidenum">
              <a:rPr lang="en-US" altLang="en-US"/>
              <a:pPr>
                <a:defRPr/>
              </a:pPr>
              <a:t>‹#›</a:t>
            </a:fld>
            <a:endParaRPr lang="en-US" altLang="en-US"/>
          </a:p>
        </p:txBody>
      </p:sp>
    </p:spTree>
    <p:extLst>
      <p:ext uri="{BB962C8B-B14F-4D97-AF65-F5344CB8AC3E}">
        <p14:creationId xmlns:p14="http://schemas.microsoft.com/office/powerpoint/2010/main" val="19601007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Users\cbateman\AppData\Local\Temp\wz0371\Final Logo\circle only\fpntc_circle_only_color.png">
            <a:extLst>
              <a:ext uri="{FF2B5EF4-FFF2-40B4-BE49-F238E27FC236}">
                <a16:creationId xmlns:a16="http://schemas.microsoft.com/office/drawing/2014/main" id="{76AA59FF-F5FA-4B04-A5B2-7BF2384B9C8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A3F94B46-24F2-45A5-A999-7E045005CCBD}"/>
              </a:ext>
            </a:extLst>
          </p:cNvPr>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 name="Picture 3">
            <a:extLst>
              <a:ext uri="{FF2B5EF4-FFF2-40B4-BE49-F238E27FC236}">
                <a16:creationId xmlns:a16="http://schemas.microsoft.com/office/drawing/2014/main" id="{B1246D07-B617-42D1-BDCF-8C8399A79E5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770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257800" cy="1143000"/>
          </a:xfrm>
        </p:spPr>
        <p:txBody>
          <a:bodyPr/>
          <a:lstStyle/>
          <a:p>
            <a:r>
              <a:rPr lang="en-US"/>
              <a:t>Click to edit Master title style</a:t>
            </a:r>
          </a:p>
        </p:txBody>
      </p:sp>
      <p:sp>
        <p:nvSpPr>
          <p:cNvPr id="6" name="Date Placeholder 2">
            <a:extLst>
              <a:ext uri="{FF2B5EF4-FFF2-40B4-BE49-F238E27FC236}">
                <a16:creationId xmlns:a16="http://schemas.microsoft.com/office/drawing/2014/main" id="{A0A6504F-B112-4669-B4E7-503C8E3F16D9}"/>
              </a:ext>
            </a:extLst>
          </p:cNvPr>
          <p:cNvSpPr>
            <a:spLocks noGrp="1"/>
          </p:cNvSpPr>
          <p:nvPr>
            <p:ph type="dt" sz="half" idx="10"/>
          </p:nvPr>
        </p:nvSpPr>
        <p:spPr/>
        <p:txBody>
          <a:bodyPr/>
          <a:lstStyle>
            <a:lvl1pPr>
              <a:defRPr/>
            </a:lvl1pPr>
          </a:lstStyle>
          <a:p>
            <a:pPr>
              <a:defRPr/>
            </a:pPr>
            <a:fld id="{82137D5C-09CD-4AF0-8233-3F863FFA16DA}" type="datetimeFigureOut">
              <a:rPr lang="en-US"/>
              <a:pPr>
                <a:defRPr/>
              </a:pPr>
              <a:t>12/9/2021</a:t>
            </a:fld>
            <a:endParaRPr lang="en-US"/>
          </a:p>
        </p:txBody>
      </p:sp>
      <p:sp>
        <p:nvSpPr>
          <p:cNvPr id="7" name="Footer Placeholder 3">
            <a:extLst>
              <a:ext uri="{FF2B5EF4-FFF2-40B4-BE49-F238E27FC236}">
                <a16:creationId xmlns:a16="http://schemas.microsoft.com/office/drawing/2014/main" id="{7CA573B2-495E-4A04-8722-B27914FD7436}"/>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7E1F4868-18E8-420D-99A9-90ECFA40AACC}"/>
              </a:ext>
            </a:extLst>
          </p:cNvPr>
          <p:cNvSpPr>
            <a:spLocks noGrp="1"/>
          </p:cNvSpPr>
          <p:nvPr>
            <p:ph type="sldNum" sz="quarter" idx="12"/>
          </p:nvPr>
        </p:nvSpPr>
        <p:spPr>
          <a:xfrm>
            <a:off x="8229600" y="6356350"/>
            <a:ext cx="457200" cy="365125"/>
          </a:xfrm>
        </p:spPr>
        <p:txBody>
          <a:bodyPr/>
          <a:lstStyle>
            <a:lvl1pPr>
              <a:defRPr/>
            </a:lvl1pPr>
          </a:lstStyle>
          <a:p>
            <a:pPr>
              <a:defRPr/>
            </a:pPr>
            <a:fld id="{3DB5530A-7E49-4CD7-A2B5-BD0C436020C9}" type="slidenum">
              <a:rPr lang="en-US" altLang="en-US"/>
              <a:pPr>
                <a:defRPr/>
              </a:pPr>
              <a:t>‹#›</a:t>
            </a:fld>
            <a:endParaRPr lang="en-US" altLang="en-US"/>
          </a:p>
        </p:txBody>
      </p:sp>
    </p:spTree>
    <p:extLst>
      <p:ext uri="{BB962C8B-B14F-4D97-AF65-F5344CB8AC3E}">
        <p14:creationId xmlns:p14="http://schemas.microsoft.com/office/powerpoint/2010/main" val="599263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0974F7C-0975-4296-949C-50F869525DE2}"/>
              </a:ext>
            </a:extLst>
          </p:cNvPr>
          <p:cNvSpPr txBox="1">
            <a:spLocks/>
          </p:cNvSpPr>
          <p:nvPr userDrawn="1"/>
        </p:nvSpPr>
        <p:spPr>
          <a:xfrm>
            <a:off x="8610600" y="6356350"/>
            <a:ext cx="457200" cy="365125"/>
          </a:xfrm>
          <a:prstGeom prst="rect">
            <a:avLst/>
          </a:prstGeom>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05BD60B0-964B-4AC2-8738-6E13644AEAF1}" type="slidenum">
              <a:rPr lang="en-US" altLang="en-US" sz="1200" smtClean="0">
                <a:solidFill>
                  <a:srgbClr val="898989"/>
                </a:solidFill>
                <a:latin typeface="Gotham Book" pitchFamily="50" charset="0"/>
              </a:rPr>
              <a:pPr algn="r" eaLnBrk="1" hangingPunct="1">
                <a:defRPr/>
              </a:pPr>
              <a:t>‹#›</a:t>
            </a:fld>
            <a:endParaRPr lang="en-US" altLang="en-US" sz="1200">
              <a:solidFill>
                <a:srgbClr val="898989"/>
              </a:solidFill>
              <a:latin typeface="Gotham Book" pitchFamily="50" charset="0"/>
            </a:endParaRPr>
          </a:p>
        </p:txBody>
      </p:sp>
      <p:pic>
        <p:nvPicPr>
          <p:cNvPr id="3" name="Picture 7" descr="C:\Users\cbateman\AppData\Local\Temp\wz0371\Final Logo\circle only\fpntc_circle_only_color.png">
            <a:extLst>
              <a:ext uri="{FF2B5EF4-FFF2-40B4-BE49-F238E27FC236}">
                <a16:creationId xmlns:a16="http://schemas.microsoft.com/office/drawing/2014/main" id="{468A5D71-631E-4642-BB79-DF8968D01F9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5EB5006A-D1B4-4FF9-9568-32223F07044E}"/>
              </a:ext>
            </a:extLst>
          </p:cNvPr>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 name="Picture 3">
            <a:extLst>
              <a:ext uri="{FF2B5EF4-FFF2-40B4-BE49-F238E27FC236}">
                <a16:creationId xmlns:a16="http://schemas.microsoft.com/office/drawing/2014/main" id="{E69E2E92-3067-447E-9940-10FACE30F07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1">
            <a:extLst>
              <a:ext uri="{FF2B5EF4-FFF2-40B4-BE49-F238E27FC236}">
                <a16:creationId xmlns:a16="http://schemas.microsoft.com/office/drawing/2014/main" id="{21681A49-5584-4E7D-B01F-318AA66B968D}"/>
              </a:ext>
            </a:extLst>
          </p:cNvPr>
          <p:cNvSpPr>
            <a:spLocks noGrp="1"/>
          </p:cNvSpPr>
          <p:nvPr>
            <p:ph type="dt" sz="half" idx="10"/>
          </p:nvPr>
        </p:nvSpPr>
        <p:spPr/>
        <p:txBody>
          <a:bodyPr/>
          <a:lstStyle>
            <a:lvl1pPr>
              <a:defRPr/>
            </a:lvl1pPr>
          </a:lstStyle>
          <a:p>
            <a:pPr>
              <a:defRPr/>
            </a:pPr>
            <a:fld id="{B0EB4633-09AE-45F1-BA4B-761484691C3A}" type="datetimeFigureOut">
              <a:rPr lang="en-US"/>
              <a:pPr>
                <a:defRPr/>
              </a:pPr>
              <a:t>12/9/2021</a:t>
            </a:fld>
            <a:endParaRPr lang="en-US"/>
          </a:p>
        </p:txBody>
      </p:sp>
      <p:sp>
        <p:nvSpPr>
          <p:cNvPr id="7" name="Footer Placeholder 2">
            <a:extLst>
              <a:ext uri="{FF2B5EF4-FFF2-40B4-BE49-F238E27FC236}">
                <a16:creationId xmlns:a16="http://schemas.microsoft.com/office/drawing/2014/main" id="{292D2F8E-8AA7-4CF9-9AFA-C65F43B99426}"/>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8440116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17A30F-444F-43F9-9546-90F7A2BC2DED}"/>
              </a:ext>
            </a:extLst>
          </p:cNvPr>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 name="Picture 2" descr="C:\Users\cbateman\AppData\Local\Temp\wz0371\Final Logo\circle only\fpntc_circle_only_color.png">
            <a:extLst>
              <a:ext uri="{FF2B5EF4-FFF2-40B4-BE49-F238E27FC236}">
                <a16:creationId xmlns:a16="http://schemas.microsoft.com/office/drawing/2014/main" id="{A8A6A2D5-3645-477D-AAB9-5845A2A1376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atin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2832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a:extLst>
              <a:ext uri="{FF2B5EF4-FFF2-40B4-BE49-F238E27FC236}">
                <a16:creationId xmlns:a16="http://schemas.microsoft.com/office/drawing/2014/main" id="{F5508EA0-4F55-446D-8BF2-B5C0E8D907AB}"/>
              </a:ext>
            </a:extLst>
          </p:cNvPr>
          <p:cNvSpPr>
            <a:spLocks noGrp="1"/>
          </p:cNvSpPr>
          <p:nvPr>
            <p:ph type="dt" sz="half" idx="10"/>
          </p:nvPr>
        </p:nvSpPr>
        <p:spPr/>
        <p:txBody>
          <a:bodyPr/>
          <a:lstStyle>
            <a:lvl1pPr>
              <a:defRPr>
                <a:solidFill>
                  <a:schemeClr val="bg1"/>
                </a:solidFill>
              </a:defRPr>
            </a:lvl1pPr>
          </a:lstStyle>
          <a:p>
            <a:pPr>
              <a:defRPr/>
            </a:pPr>
            <a:fld id="{049399FD-C00D-405D-985C-300D86A6D956}" type="datetimeFigureOut">
              <a:rPr lang="en-US"/>
              <a:pPr>
                <a:defRPr/>
              </a:pPr>
              <a:t>12/9/2021</a:t>
            </a:fld>
            <a:endParaRPr lang="en-US" dirty="0"/>
          </a:p>
        </p:txBody>
      </p:sp>
      <p:sp>
        <p:nvSpPr>
          <p:cNvPr id="8" name="Footer Placeholder 5">
            <a:extLst>
              <a:ext uri="{FF2B5EF4-FFF2-40B4-BE49-F238E27FC236}">
                <a16:creationId xmlns:a16="http://schemas.microsoft.com/office/drawing/2014/main" id="{8D46D2D3-1A0B-46A3-9DCF-144375CF171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1C60E393-9FD8-4F7C-B78F-9784AAF49D6B}"/>
              </a:ext>
            </a:extLst>
          </p:cNvPr>
          <p:cNvSpPr>
            <a:spLocks noGrp="1"/>
          </p:cNvSpPr>
          <p:nvPr>
            <p:ph type="sldNum" sz="quarter" idx="12"/>
          </p:nvPr>
        </p:nvSpPr>
        <p:spPr/>
        <p:txBody>
          <a:bodyPr/>
          <a:lstStyle>
            <a:lvl1pPr>
              <a:defRPr/>
            </a:lvl1pPr>
          </a:lstStyle>
          <a:p>
            <a:pPr>
              <a:defRPr/>
            </a:pPr>
            <a:fld id="{70B8E885-C25D-46FA-BDC9-A63D5521EF7D}" type="slidenum">
              <a:rPr lang="en-US" altLang="en-US"/>
              <a:pPr>
                <a:defRPr/>
              </a:pPr>
              <a:t>‹#›</a:t>
            </a:fld>
            <a:endParaRPr lang="en-US" altLang="en-US"/>
          </a:p>
        </p:txBody>
      </p:sp>
    </p:spTree>
    <p:extLst>
      <p:ext uri="{BB962C8B-B14F-4D97-AF65-F5344CB8AC3E}">
        <p14:creationId xmlns:p14="http://schemas.microsoft.com/office/powerpoint/2010/main" val="3953398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CCC5873-27A2-464C-9284-90CA84EDB5E3}"/>
              </a:ext>
            </a:extLst>
          </p:cNvPr>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 name="Picture 3">
            <a:extLst>
              <a:ext uri="{FF2B5EF4-FFF2-40B4-BE49-F238E27FC236}">
                <a16:creationId xmlns:a16="http://schemas.microsoft.com/office/drawing/2014/main" id="{43694882-E883-423E-B34F-53CC097660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387E175C-D676-4DF5-8C21-8BCC50C237EA}"/>
              </a:ext>
            </a:extLst>
          </p:cNvPr>
          <p:cNvSpPr>
            <a:spLocks noGrp="1"/>
          </p:cNvSpPr>
          <p:nvPr>
            <p:ph type="dt" sz="half" idx="10"/>
          </p:nvPr>
        </p:nvSpPr>
        <p:spPr/>
        <p:txBody>
          <a:bodyPr/>
          <a:lstStyle>
            <a:lvl1pPr>
              <a:defRPr/>
            </a:lvl1pPr>
          </a:lstStyle>
          <a:p>
            <a:pPr>
              <a:defRPr/>
            </a:pPr>
            <a:fld id="{4027EEF9-5C98-4358-887A-61E5D8294BBB}" type="datetimeFigureOut">
              <a:rPr lang="en-US"/>
              <a:pPr>
                <a:defRPr/>
              </a:pPr>
              <a:t>12/9/2021</a:t>
            </a:fld>
            <a:endParaRPr lang="en-US"/>
          </a:p>
        </p:txBody>
      </p:sp>
      <p:sp>
        <p:nvSpPr>
          <p:cNvPr id="8" name="Footer Placeholder 5">
            <a:extLst>
              <a:ext uri="{FF2B5EF4-FFF2-40B4-BE49-F238E27FC236}">
                <a16:creationId xmlns:a16="http://schemas.microsoft.com/office/drawing/2014/main" id="{A187C654-D637-493A-944A-24AAE31F4B5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0DD5B736-F4E8-4161-BCBA-46E14A3DF00F}"/>
              </a:ext>
            </a:extLst>
          </p:cNvPr>
          <p:cNvSpPr>
            <a:spLocks noGrp="1"/>
          </p:cNvSpPr>
          <p:nvPr>
            <p:ph type="sldNum" sz="quarter" idx="12"/>
          </p:nvPr>
        </p:nvSpPr>
        <p:spPr/>
        <p:txBody>
          <a:bodyPr/>
          <a:lstStyle>
            <a:lvl1pPr>
              <a:defRPr/>
            </a:lvl1pPr>
          </a:lstStyle>
          <a:p>
            <a:pPr>
              <a:defRPr/>
            </a:pPr>
            <a:fld id="{ABA4C102-A35D-460D-A5E0-7E4CA5737E0F}" type="slidenum">
              <a:rPr lang="en-US" altLang="en-US"/>
              <a:pPr>
                <a:defRPr/>
              </a:pPr>
              <a:t>‹#›</a:t>
            </a:fld>
            <a:endParaRPr lang="en-US" altLang="en-US"/>
          </a:p>
        </p:txBody>
      </p:sp>
    </p:spTree>
    <p:extLst>
      <p:ext uri="{BB962C8B-B14F-4D97-AF65-F5344CB8AC3E}">
        <p14:creationId xmlns:p14="http://schemas.microsoft.com/office/powerpoint/2010/main" val="8372570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910ED3-0561-44B0-A79C-348480C304D5}"/>
              </a:ext>
            </a:extLst>
          </p:cNvPr>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 name="Picture 2" descr="C:\Users\cbateman\AppData\Local\Temp\wz0371\Final Logo\circle only\fpntc_circle_only_color.png">
            <a:extLst>
              <a:ext uri="{FF2B5EF4-FFF2-40B4-BE49-F238E27FC236}">
                <a16:creationId xmlns:a16="http://schemas.microsoft.com/office/drawing/2014/main" id="{5CB5E9ED-D054-40C2-84CA-1E924F851E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E48EE776-635A-40BB-8C6A-154897FEBD15}"/>
              </a:ext>
            </a:extLst>
          </p:cNvPr>
          <p:cNvSpPr>
            <a:spLocks noGrp="1"/>
          </p:cNvSpPr>
          <p:nvPr>
            <p:ph type="dt" sz="half" idx="10"/>
          </p:nvPr>
        </p:nvSpPr>
        <p:spPr/>
        <p:txBody>
          <a:bodyPr/>
          <a:lstStyle>
            <a:lvl1pPr>
              <a:defRPr/>
            </a:lvl1pPr>
          </a:lstStyle>
          <a:p>
            <a:pPr>
              <a:defRPr/>
            </a:pPr>
            <a:fld id="{3757A85F-4744-42A5-9DA6-3629B8BE2C12}" type="datetimeFigureOut">
              <a:rPr lang="en-US"/>
              <a:pPr>
                <a:defRPr/>
              </a:pPr>
              <a:t>12/9/2021</a:t>
            </a:fld>
            <a:endParaRPr lang="en-US"/>
          </a:p>
        </p:txBody>
      </p:sp>
      <p:sp>
        <p:nvSpPr>
          <p:cNvPr id="7" name="Footer Placeholder 4">
            <a:extLst>
              <a:ext uri="{FF2B5EF4-FFF2-40B4-BE49-F238E27FC236}">
                <a16:creationId xmlns:a16="http://schemas.microsoft.com/office/drawing/2014/main" id="{4C3B7A96-C974-4495-AEA4-A98AF595D41A}"/>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BF87BF15-1677-4505-B016-B439626B6CA3}"/>
              </a:ext>
            </a:extLst>
          </p:cNvPr>
          <p:cNvSpPr>
            <a:spLocks noGrp="1"/>
          </p:cNvSpPr>
          <p:nvPr>
            <p:ph type="sldNum" sz="quarter" idx="12"/>
          </p:nvPr>
        </p:nvSpPr>
        <p:spPr/>
        <p:txBody>
          <a:bodyPr/>
          <a:lstStyle>
            <a:lvl1pPr>
              <a:defRPr/>
            </a:lvl1pPr>
          </a:lstStyle>
          <a:p>
            <a:pPr>
              <a:defRPr/>
            </a:pPr>
            <a:fld id="{169B37B1-0333-4A2D-ACB0-FD5E6D524067}" type="slidenum">
              <a:rPr lang="en-US" altLang="en-US"/>
              <a:pPr>
                <a:defRPr/>
              </a:pPr>
              <a:t>‹#›</a:t>
            </a:fld>
            <a:endParaRPr lang="en-US" altLang="en-US"/>
          </a:p>
        </p:txBody>
      </p:sp>
    </p:spTree>
    <p:extLst>
      <p:ext uri="{BB962C8B-B14F-4D97-AF65-F5344CB8AC3E}">
        <p14:creationId xmlns:p14="http://schemas.microsoft.com/office/powerpoint/2010/main" val="1074126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48CCE1-F843-449D-83DE-D63F7DE059C5}"/>
              </a:ext>
            </a:extLst>
          </p:cNvPr>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 name="Picture 2" descr="C:\Users\cbateman\AppData\Local\Temp\wz0371\Final Logo\circle only\fpntc_circle_only_color.png">
            <a:extLst>
              <a:ext uri="{FF2B5EF4-FFF2-40B4-BE49-F238E27FC236}">
                <a16:creationId xmlns:a16="http://schemas.microsoft.com/office/drawing/2014/main" id="{4A4AF880-1A16-486B-BD9E-54BF2DC268F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96E0F525-CBE6-4648-AF30-BF98C5356EE6}"/>
              </a:ext>
            </a:extLst>
          </p:cNvPr>
          <p:cNvSpPr>
            <a:spLocks noGrp="1"/>
          </p:cNvSpPr>
          <p:nvPr>
            <p:ph type="dt" sz="half" idx="10"/>
          </p:nvPr>
        </p:nvSpPr>
        <p:spPr/>
        <p:txBody>
          <a:bodyPr/>
          <a:lstStyle>
            <a:lvl1pPr>
              <a:defRPr/>
            </a:lvl1pPr>
          </a:lstStyle>
          <a:p>
            <a:pPr>
              <a:defRPr/>
            </a:pPr>
            <a:fld id="{0D2A09B0-A850-40CE-9366-7F666F34BF93}" type="datetimeFigureOut">
              <a:rPr lang="en-US"/>
              <a:pPr>
                <a:defRPr/>
              </a:pPr>
              <a:t>12/9/2021</a:t>
            </a:fld>
            <a:endParaRPr lang="en-US"/>
          </a:p>
        </p:txBody>
      </p:sp>
      <p:sp>
        <p:nvSpPr>
          <p:cNvPr id="7" name="Footer Placeholder 4">
            <a:extLst>
              <a:ext uri="{FF2B5EF4-FFF2-40B4-BE49-F238E27FC236}">
                <a16:creationId xmlns:a16="http://schemas.microsoft.com/office/drawing/2014/main" id="{BD65F613-B05A-41E2-A236-B71D2716B6D9}"/>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3891881F-FC3B-433D-B632-66B1DDD3A53B}"/>
              </a:ext>
            </a:extLst>
          </p:cNvPr>
          <p:cNvSpPr>
            <a:spLocks noGrp="1"/>
          </p:cNvSpPr>
          <p:nvPr>
            <p:ph type="sldNum" sz="quarter" idx="12"/>
          </p:nvPr>
        </p:nvSpPr>
        <p:spPr/>
        <p:txBody>
          <a:bodyPr/>
          <a:lstStyle>
            <a:lvl1pPr>
              <a:defRPr/>
            </a:lvl1pPr>
          </a:lstStyle>
          <a:p>
            <a:pPr>
              <a:defRPr/>
            </a:pPr>
            <a:fld id="{2F09513F-BFB9-44D6-AB78-C501730FD18A}" type="slidenum">
              <a:rPr lang="en-US" altLang="en-US"/>
              <a:pPr>
                <a:defRPr/>
              </a:pPr>
              <a:t>‹#›</a:t>
            </a:fld>
            <a:endParaRPr lang="en-US" altLang="en-US"/>
          </a:p>
        </p:txBody>
      </p:sp>
    </p:spTree>
    <p:extLst>
      <p:ext uri="{BB962C8B-B14F-4D97-AF65-F5344CB8AC3E}">
        <p14:creationId xmlns:p14="http://schemas.microsoft.com/office/powerpoint/2010/main" val="1476853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2" descr="C:\Users\cbateman\AppData\Local\Temp\wz0371\Final Logo\circle only\fpntc_circle_only_color.png">
            <a:extLst>
              <a:ext uri="{FF2B5EF4-FFF2-40B4-BE49-F238E27FC236}">
                <a16:creationId xmlns:a16="http://schemas.microsoft.com/office/drawing/2014/main" id="{F0D75264-3984-4319-BB34-59F1FDC2558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61815347-C8C6-4F8E-AE0C-8E92E6470F3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4"/>
                </a:solidFill>
              </a:defRPr>
            </a:lvl1pPr>
          </a:lstStyle>
          <a:p>
            <a:r>
              <a:rPr lang="en-US" dirty="0"/>
              <a:t>Click to edit Master title style</a:t>
            </a:r>
          </a:p>
        </p:txBody>
      </p:sp>
      <p:sp>
        <p:nvSpPr>
          <p:cNvPr id="3" name="Content Placeholder 2"/>
          <p:cNvSpPr>
            <a:spLocks noGrp="1"/>
          </p:cNvSpPr>
          <p:nvPr>
            <p:ph idx="1"/>
          </p:nvPr>
        </p:nvSpPr>
        <p:spPr/>
        <p:txBody>
          <a:bodyPr/>
          <a:lstStyle>
            <a:lvl2pPr>
              <a:defRPr>
                <a:solidFill>
                  <a:schemeClr val="accent6"/>
                </a:solidFill>
              </a:defRPr>
            </a:lvl2pPr>
            <a:lvl4pPr>
              <a:defRPr>
                <a:solidFill>
                  <a:schemeClr val="accent5"/>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0">
            <a:extLst>
              <a:ext uri="{FF2B5EF4-FFF2-40B4-BE49-F238E27FC236}">
                <a16:creationId xmlns:a16="http://schemas.microsoft.com/office/drawing/2014/main" id="{93386857-5C7E-406F-B585-A7EC2E0C3892}"/>
              </a:ext>
            </a:extLst>
          </p:cNvPr>
          <p:cNvSpPr>
            <a:spLocks noGrp="1"/>
          </p:cNvSpPr>
          <p:nvPr>
            <p:ph type="sldNum" idx="14"/>
          </p:nvPr>
        </p:nvSpPr>
        <p:spPr>
          <a:xfrm>
            <a:off x="6901536" y="6356350"/>
            <a:ext cx="2133600" cy="365125"/>
          </a:xfrm>
        </p:spPr>
        <p:txBody>
          <a:bodyPr/>
          <a:lstStyle>
            <a:lvl1pPr>
              <a:defRPr>
                <a:solidFill>
                  <a:srgbClr val="757575"/>
                </a:solidFill>
              </a:defRPr>
            </a:lvl1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961138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cbateman\AppData\Local\Temp\wz0371\Final Logo\circle only\fpntc_circle_only_color.png">
            <a:extLst>
              <a:ext uri="{FF2B5EF4-FFF2-40B4-BE49-F238E27FC236}">
                <a16:creationId xmlns:a16="http://schemas.microsoft.com/office/drawing/2014/main" id="{F0D75264-3984-4319-BB34-59F1FDC2558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61815347-C8C6-4F8E-AE0C-8E92E6470F3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4"/>
                </a:solidFill>
              </a:defRPr>
            </a:lvl1pPr>
          </a:lstStyle>
          <a:p>
            <a:r>
              <a:rPr lang="en-US" dirty="0"/>
              <a:t>Click to edit Master title style</a:t>
            </a:r>
          </a:p>
        </p:txBody>
      </p:sp>
      <p:sp>
        <p:nvSpPr>
          <p:cNvPr id="3" name="Content Placeholder 2"/>
          <p:cNvSpPr>
            <a:spLocks noGrp="1"/>
          </p:cNvSpPr>
          <p:nvPr>
            <p:ph idx="1"/>
          </p:nvPr>
        </p:nvSpPr>
        <p:spPr/>
        <p:txBody>
          <a:bodyPr/>
          <a:lstStyle>
            <a:lvl2pPr>
              <a:defRPr>
                <a:solidFill>
                  <a:schemeClr val="accent6"/>
                </a:solidFill>
              </a:defRPr>
            </a:lvl2pPr>
            <a:lvl4pPr>
              <a:defRPr>
                <a:solidFill>
                  <a:schemeClr val="accent5"/>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0">
            <a:extLst>
              <a:ext uri="{FF2B5EF4-FFF2-40B4-BE49-F238E27FC236}">
                <a16:creationId xmlns:a16="http://schemas.microsoft.com/office/drawing/2014/main" id="{93386857-5C7E-406F-B585-A7EC2E0C3892}"/>
              </a:ext>
            </a:extLst>
          </p:cNvPr>
          <p:cNvSpPr>
            <a:spLocks noGrp="1"/>
          </p:cNvSpPr>
          <p:nvPr>
            <p:ph type="sldNum" idx="14"/>
          </p:nvPr>
        </p:nvSpPr>
        <p:spPr>
          <a:xfrm>
            <a:off x="6901536" y="6356350"/>
            <a:ext cx="2133600" cy="365125"/>
          </a:xfrm>
        </p:spPr>
        <p:txBody>
          <a:bodyPr/>
          <a:lstStyle>
            <a:lvl1pPr>
              <a:defRPr>
                <a:solidFill>
                  <a:srgbClr val="757575"/>
                </a:solidFill>
              </a:defRPr>
            </a:lvl1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679662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age 6">
    <p:spTree>
      <p:nvGrpSpPr>
        <p:cNvPr id="1" name=""/>
        <p:cNvGrpSpPr/>
        <p:nvPr/>
      </p:nvGrpSpPr>
      <p:grpSpPr>
        <a:xfrm>
          <a:off x="0" y="0"/>
          <a:ext cx="0" cy="0"/>
          <a:chOff x="0" y="0"/>
          <a:chExt cx="0" cy="0"/>
        </a:xfrm>
      </p:grpSpPr>
      <p:pic>
        <p:nvPicPr>
          <p:cNvPr id="6" name="Picture 2" descr="C:\Users\cbateman\AppData\Local\Temp\wz0371\Final Logo\circle only\fpntc_circle_only_color.png">
            <a:extLst>
              <a:ext uri="{FF2B5EF4-FFF2-40B4-BE49-F238E27FC236}">
                <a16:creationId xmlns:a16="http://schemas.microsoft.com/office/drawing/2014/main" id="{DD49904E-DD88-40A8-9555-5A2C1A72852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a:extLst>
              <a:ext uri="{FF2B5EF4-FFF2-40B4-BE49-F238E27FC236}">
                <a16:creationId xmlns:a16="http://schemas.microsoft.com/office/drawing/2014/main" id="{6D85776C-8C13-4A26-BAE4-FDC03ADC08A8}"/>
              </a:ext>
            </a:extLst>
          </p:cNvPr>
          <p:cNvSpPr>
            <a:spLocks noGrp="1"/>
          </p:cNvSpPr>
          <p:nvPr>
            <p:ph type="title"/>
          </p:nvPr>
        </p:nvSpPr>
        <p:spPr>
          <a:xfrm>
            <a:off x="457200" y="549276"/>
            <a:ext cx="4953000" cy="1143000"/>
          </a:xfrm>
        </p:spPr>
        <p:txBody>
          <a:bodyPr/>
          <a:lstStyle>
            <a:lvl1pPr>
              <a:defRPr sz="3600"/>
            </a:lvl1pPr>
          </a:lstStyle>
          <a:p>
            <a:r>
              <a:rPr lang="en-US" dirty="0"/>
              <a:t>Click to edit Master title style</a:t>
            </a:r>
          </a:p>
        </p:txBody>
      </p:sp>
      <p:pic>
        <p:nvPicPr>
          <p:cNvPr id="15" name="Diagram 2">
            <a:extLst>
              <a:ext uri="{FF2B5EF4-FFF2-40B4-BE49-F238E27FC236}">
                <a16:creationId xmlns:a16="http://schemas.microsoft.com/office/drawing/2014/main" id="{87F80953-DD48-4623-9EF7-9E600B7C826B}"/>
              </a:ext>
            </a:extLst>
          </p:cNvPr>
          <p:cNvPicPr>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 y="2171700"/>
            <a:ext cx="86868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0EF986B7-C2CF-40D2-AB93-F2FEE5BF248D}"/>
              </a:ext>
            </a:extLst>
          </p:cNvPr>
          <p:cNvSpPr>
            <a:spLocks noGrp="1"/>
          </p:cNvSpPr>
          <p:nvPr>
            <p:ph type="body" sz="quarter" idx="10"/>
          </p:nvPr>
        </p:nvSpPr>
        <p:spPr>
          <a:xfrm>
            <a:off x="0" y="7010400"/>
            <a:ext cx="9144000" cy="609600"/>
          </a:xfrm>
        </p:spPr>
        <p:txBody>
          <a:bodyPr/>
          <a:lstStyle>
            <a:lvl1pPr marL="0" indent="0">
              <a:spcBef>
                <a:spcPts val="0"/>
              </a:spcBef>
              <a:buNone/>
              <a:defRPr sz="10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8" name="Text Placeholder 17">
            <a:extLst>
              <a:ext uri="{FF2B5EF4-FFF2-40B4-BE49-F238E27FC236}">
                <a16:creationId xmlns:a16="http://schemas.microsoft.com/office/drawing/2014/main" id="{3D10E0FC-0BCA-4C19-8205-890C845CDE8F}"/>
              </a:ext>
            </a:extLst>
          </p:cNvPr>
          <p:cNvSpPr>
            <a:spLocks noGrp="1"/>
          </p:cNvSpPr>
          <p:nvPr>
            <p:ph type="body" sz="quarter" idx="11"/>
          </p:nvPr>
        </p:nvSpPr>
        <p:spPr>
          <a:xfrm>
            <a:off x="1219200" y="3721100"/>
            <a:ext cx="6705600" cy="461962"/>
          </a:xfrm>
        </p:spPr>
        <p:txBody>
          <a:bodyPr/>
          <a:lstStyle>
            <a:lvl1pPr marL="0" indent="0" algn="ctr">
              <a:buNone/>
              <a:defRPr sz="2400" b="1">
                <a:solidFill>
                  <a:srgbClr val="1B75BC"/>
                </a:solidFill>
                <a:latin typeface="+mj-lt"/>
              </a:defRPr>
            </a:lvl1pPr>
          </a:lstStyle>
          <a:p>
            <a:pPr lvl="0"/>
            <a:r>
              <a:rPr lang="en-US" dirty="0"/>
              <a:t>Click to edit Master text styles</a:t>
            </a:r>
          </a:p>
        </p:txBody>
      </p:sp>
      <p:pic>
        <p:nvPicPr>
          <p:cNvPr id="19" name="Diagram 4">
            <a:extLst>
              <a:ext uri="{FF2B5EF4-FFF2-40B4-BE49-F238E27FC236}">
                <a16:creationId xmlns:a16="http://schemas.microsoft.com/office/drawing/2014/main" id="{FBE788F2-40C0-4511-902D-F5B146E6C254}"/>
              </a:ext>
            </a:extLst>
          </p:cNvPr>
          <p:cNvPicPr>
            <a:picLocks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62000" y="3810000"/>
            <a:ext cx="72390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Placeholder 4">
            <a:extLst>
              <a:ext uri="{FF2B5EF4-FFF2-40B4-BE49-F238E27FC236}">
                <a16:creationId xmlns:a16="http://schemas.microsoft.com/office/drawing/2014/main" id="{A8BCBEED-0324-45A9-B35A-5662D7584174}"/>
              </a:ext>
            </a:extLst>
          </p:cNvPr>
          <p:cNvSpPr>
            <a:spLocks noGrp="1"/>
          </p:cNvSpPr>
          <p:nvPr>
            <p:ph type="body" sz="quarter" idx="12"/>
          </p:nvPr>
        </p:nvSpPr>
        <p:spPr>
          <a:xfrm>
            <a:off x="0" y="7785100"/>
            <a:ext cx="9144000" cy="609600"/>
          </a:xfrm>
        </p:spPr>
        <p:txBody>
          <a:bodyPr/>
          <a:lstStyle>
            <a:lvl1pPr marL="0" indent="0">
              <a:spcBef>
                <a:spcPts val="0"/>
              </a:spcBef>
              <a:buNone/>
              <a:defRPr sz="10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24" name="Slide Number Placeholder 10">
            <a:extLst>
              <a:ext uri="{FF2B5EF4-FFF2-40B4-BE49-F238E27FC236}">
                <a16:creationId xmlns:a16="http://schemas.microsoft.com/office/drawing/2014/main" id="{ACCA8730-8C73-4374-92FB-07502D9E758D}"/>
              </a:ext>
            </a:extLst>
          </p:cNvPr>
          <p:cNvSpPr>
            <a:spLocks noGrp="1"/>
          </p:cNvSpPr>
          <p:nvPr>
            <p:ph type="sldNum" idx="14"/>
          </p:nvPr>
        </p:nvSpPr>
        <p:spPr>
          <a:xfrm>
            <a:off x="6901536" y="6356350"/>
            <a:ext cx="2133600" cy="365125"/>
          </a:xfrm>
        </p:spPr>
        <p:txBody>
          <a:bodyPr/>
          <a:lstStyle>
            <a:lvl1pPr>
              <a:defRPr>
                <a:solidFill>
                  <a:srgbClr val="757575"/>
                </a:solidFill>
              </a:defRPr>
            </a:lvl1pPr>
          </a:lstStyle>
          <a:p>
            <a:fld id="{00000000-1234-1234-1234-123412341234}" type="slidenum">
              <a:rPr lang="en-US" smtClean="0"/>
              <a:pPr/>
              <a:t>‹#›</a:t>
            </a:fld>
            <a:endParaRPr lang="en-US" dirty="0"/>
          </a:p>
        </p:txBody>
      </p:sp>
      <p:pic>
        <p:nvPicPr>
          <p:cNvPr id="25" name="Google Shape;25;p30">
            <a:extLst>
              <a:ext uri="{FF2B5EF4-FFF2-40B4-BE49-F238E27FC236}">
                <a16:creationId xmlns:a16="http://schemas.microsoft.com/office/drawing/2014/main" id="{07E73F8E-C84C-425D-BCC5-303A792313D5}"/>
              </a:ext>
            </a:extLst>
          </p:cNvPr>
          <p:cNvPicPr preferRelativeResize="0"/>
          <p:nvPr userDrawn="1"/>
        </p:nvPicPr>
        <p:blipFill rotWithShape="1">
          <a:blip r:embed="rId5">
            <a:alphaModFix/>
          </a:blip>
          <a:srcRect/>
          <a:stretch/>
        </p:blipFill>
        <p:spPr>
          <a:xfrm>
            <a:off x="6781800" y="6334125"/>
            <a:ext cx="1803400" cy="438150"/>
          </a:xfrm>
          <a:prstGeom prst="rect">
            <a:avLst/>
          </a:prstGeom>
          <a:noFill/>
          <a:ln>
            <a:noFill/>
          </a:ln>
        </p:spPr>
      </p:pic>
    </p:spTree>
    <p:extLst>
      <p:ext uri="{BB962C8B-B14F-4D97-AF65-F5344CB8AC3E}">
        <p14:creationId xmlns:p14="http://schemas.microsoft.com/office/powerpoint/2010/main" val="2618788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Page 6">
    <p:spTree>
      <p:nvGrpSpPr>
        <p:cNvPr id="1" name=""/>
        <p:cNvGrpSpPr/>
        <p:nvPr/>
      </p:nvGrpSpPr>
      <p:grpSpPr>
        <a:xfrm>
          <a:off x="0" y="0"/>
          <a:ext cx="0" cy="0"/>
          <a:chOff x="0" y="0"/>
          <a:chExt cx="0" cy="0"/>
        </a:xfrm>
      </p:grpSpPr>
      <p:pic>
        <p:nvPicPr>
          <p:cNvPr id="6" name="Picture 2" descr="C:\Users\cbateman\AppData\Local\Temp\wz0371\Final Logo\circle only\fpntc_circle_only_color.png">
            <a:extLst>
              <a:ext uri="{FF2B5EF4-FFF2-40B4-BE49-F238E27FC236}">
                <a16:creationId xmlns:a16="http://schemas.microsoft.com/office/drawing/2014/main" id="{DD49904E-DD88-40A8-9555-5A2C1A72852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a:extLst>
              <a:ext uri="{FF2B5EF4-FFF2-40B4-BE49-F238E27FC236}">
                <a16:creationId xmlns:a16="http://schemas.microsoft.com/office/drawing/2014/main" id="{6D85776C-8C13-4A26-BAE4-FDC03ADC08A8}"/>
              </a:ext>
            </a:extLst>
          </p:cNvPr>
          <p:cNvSpPr>
            <a:spLocks noGrp="1"/>
          </p:cNvSpPr>
          <p:nvPr>
            <p:ph type="title"/>
          </p:nvPr>
        </p:nvSpPr>
        <p:spPr>
          <a:xfrm>
            <a:off x="457200" y="549276"/>
            <a:ext cx="4953000" cy="1143000"/>
          </a:xfrm>
        </p:spPr>
        <p:txBody>
          <a:bodyPr/>
          <a:lstStyle>
            <a:lvl1pPr>
              <a:defRPr sz="3600"/>
            </a:lvl1pPr>
          </a:lstStyle>
          <a:p>
            <a:r>
              <a:rPr lang="en-US" dirty="0"/>
              <a:t>Click to edit Master title style</a:t>
            </a:r>
          </a:p>
        </p:txBody>
      </p:sp>
      <p:sp>
        <p:nvSpPr>
          <p:cNvPr id="5" name="Text Placeholder 4">
            <a:extLst>
              <a:ext uri="{FF2B5EF4-FFF2-40B4-BE49-F238E27FC236}">
                <a16:creationId xmlns:a16="http://schemas.microsoft.com/office/drawing/2014/main" id="{0EF986B7-C2CF-40D2-AB93-F2FEE5BF248D}"/>
              </a:ext>
            </a:extLst>
          </p:cNvPr>
          <p:cNvSpPr>
            <a:spLocks noGrp="1"/>
          </p:cNvSpPr>
          <p:nvPr>
            <p:ph type="body" sz="quarter" idx="10"/>
          </p:nvPr>
        </p:nvSpPr>
        <p:spPr>
          <a:xfrm>
            <a:off x="0" y="7010400"/>
            <a:ext cx="9144000" cy="609600"/>
          </a:xfrm>
        </p:spPr>
        <p:txBody>
          <a:bodyPr/>
          <a:lstStyle>
            <a:lvl1pPr marL="0" indent="0">
              <a:spcBef>
                <a:spcPts val="0"/>
              </a:spcBef>
              <a:buNone/>
              <a:defRPr sz="10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24" name="Slide Number Placeholder 10">
            <a:extLst>
              <a:ext uri="{FF2B5EF4-FFF2-40B4-BE49-F238E27FC236}">
                <a16:creationId xmlns:a16="http://schemas.microsoft.com/office/drawing/2014/main" id="{ACCA8730-8C73-4374-92FB-07502D9E758D}"/>
              </a:ext>
            </a:extLst>
          </p:cNvPr>
          <p:cNvSpPr>
            <a:spLocks noGrp="1"/>
          </p:cNvSpPr>
          <p:nvPr>
            <p:ph type="sldNum" idx="14"/>
          </p:nvPr>
        </p:nvSpPr>
        <p:spPr>
          <a:xfrm>
            <a:off x="6901536" y="6356350"/>
            <a:ext cx="2133600" cy="365125"/>
          </a:xfrm>
        </p:spPr>
        <p:txBody>
          <a:bodyPr/>
          <a:lstStyle>
            <a:lvl1pPr>
              <a:defRPr>
                <a:solidFill>
                  <a:srgbClr val="757575"/>
                </a:solidFill>
              </a:defRPr>
            </a:lvl1pPr>
          </a:lstStyle>
          <a:p>
            <a:fld id="{00000000-1234-1234-1234-123412341234}" type="slidenum">
              <a:rPr lang="en-US" smtClean="0"/>
              <a:pPr/>
              <a:t>‹#›</a:t>
            </a:fld>
            <a:endParaRPr lang="en-US" dirty="0"/>
          </a:p>
        </p:txBody>
      </p:sp>
      <p:pic>
        <p:nvPicPr>
          <p:cNvPr id="25" name="Google Shape;25;p30">
            <a:extLst>
              <a:ext uri="{FF2B5EF4-FFF2-40B4-BE49-F238E27FC236}">
                <a16:creationId xmlns:a16="http://schemas.microsoft.com/office/drawing/2014/main" id="{07E73F8E-C84C-425D-BCC5-303A792313D5}"/>
              </a:ext>
            </a:extLst>
          </p:cNvPr>
          <p:cNvPicPr preferRelativeResize="0"/>
          <p:nvPr userDrawn="1"/>
        </p:nvPicPr>
        <p:blipFill rotWithShape="1">
          <a:blip r:embed="rId3">
            <a:alphaModFix/>
          </a:blip>
          <a:srcRect/>
          <a:stretch/>
        </p:blipFill>
        <p:spPr>
          <a:xfrm>
            <a:off x="6781800" y="6334125"/>
            <a:ext cx="1803400" cy="438150"/>
          </a:xfrm>
          <a:prstGeom prst="rect">
            <a:avLst/>
          </a:prstGeom>
          <a:noFill/>
          <a:ln>
            <a:noFill/>
          </a:ln>
        </p:spPr>
      </p:pic>
      <p:pic>
        <p:nvPicPr>
          <p:cNvPr id="11" name="Diagram 2">
            <a:extLst>
              <a:ext uri="{FF2B5EF4-FFF2-40B4-BE49-F238E27FC236}">
                <a16:creationId xmlns:a16="http://schemas.microsoft.com/office/drawing/2014/main" id="{C50C5306-51FA-47D0-B617-D4B6CBDD5ECE}"/>
              </a:ext>
            </a:extLst>
          </p:cNvPr>
          <p:cNvPicPr>
            <a:picLocks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9600" y="2476500"/>
            <a:ext cx="77724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4791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cbateman\AppData\Local\Temp\wz0371\Final Logo\circle only\fpntc_circle_only_color.png">
            <a:extLst>
              <a:ext uri="{FF2B5EF4-FFF2-40B4-BE49-F238E27FC236}">
                <a16:creationId xmlns:a16="http://schemas.microsoft.com/office/drawing/2014/main" id="{77EF768C-74D9-4BC2-881D-62623AB99FA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FD60B549-34BF-4F86-9710-F32C50824C48}"/>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2133600" y="519113"/>
            <a:ext cx="4876800"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lgn="ctr">
              <a:defRPr b="1">
                <a:latin typeface="Calibri Light" panose="020F0302020204030204" pitchFamily="34" charset="0"/>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Date Placeholder 3">
            <a:extLst>
              <a:ext uri="{FF2B5EF4-FFF2-40B4-BE49-F238E27FC236}">
                <a16:creationId xmlns:a16="http://schemas.microsoft.com/office/drawing/2014/main" id="{79D5C5B4-0292-4E8E-B8B7-5AE22B1454CC}"/>
              </a:ext>
            </a:extLst>
          </p:cNvPr>
          <p:cNvSpPr>
            <a:spLocks noGrp="1"/>
          </p:cNvSpPr>
          <p:nvPr>
            <p:ph type="dt" sz="half" idx="10"/>
          </p:nvPr>
        </p:nvSpPr>
        <p:spPr/>
        <p:txBody>
          <a:bodyPr/>
          <a:lstStyle>
            <a:lvl1pPr>
              <a:defRPr/>
            </a:lvl1pPr>
          </a:lstStyle>
          <a:p>
            <a:pPr>
              <a:defRPr/>
            </a:pPr>
            <a:fld id="{BBAC1234-B0FA-4552-B68A-A1E6757E28F1}" type="datetimeFigureOut">
              <a:rPr lang="en-US"/>
              <a:pPr>
                <a:defRPr/>
              </a:pPr>
              <a:t>12/9/2021</a:t>
            </a:fld>
            <a:endParaRPr lang="en-US"/>
          </a:p>
        </p:txBody>
      </p:sp>
      <p:sp>
        <p:nvSpPr>
          <p:cNvPr id="7" name="Footer Placeholder 4">
            <a:extLst>
              <a:ext uri="{FF2B5EF4-FFF2-40B4-BE49-F238E27FC236}">
                <a16:creationId xmlns:a16="http://schemas.microsoft.com/office/drawing/2014/main" id="{68CFE904-7FA1-42E0-A228-B99215C94B33}"/>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A4D6DAFB-6D9C-4CAF-8DB4-7CE1343D22A8}"/>
              </a:ext>
            </a:extLst>
          </p:cNvPr>
          <p:cNvSpPr>
            <a:spLocks noGrp="1"/>
          </p:cNvSpPr>
          <p:nvPr>
            <p:ph type="sldNum" sz="quarter" idx="12"/>
          </p:nvPr>
        </p:nvSpPr>
        <p:spPr/>
        <p:txBody>
          <a:bodyPr/>
          <a:lstStyle>
            <a:lvl1pPr>
              <a:defRPr/>
            </a:lvl1pPr>
          </a:lstStyle>
          <a:p>
            <a:pPr>
              <a:defRPr/>
            </a:pPr>
            <a:fld id="{B8620875-A3E1-4084-9051-D9CA200CF6D7}" type="slidenum">
              <a:rPr lang="en-US" altLang="en-US"/>
              <a:pPr>
                <a:defRPr/>
              </a:pPr>
              <a:t>‹#›</a:t>
            </a:fld>
            <a:endParaRPr lang="en-US" altLang="en-US"/>
          </a:p>
        </p:txBody>
      </p:sp>
    </p:spTree>
    <p:extLst>
      <p:ext uri="{BB962C8B-B14F-4D97-AF65-F5344CB8AC3E}">
        <p14:creationId xmlns:p14="http://schemas.microsoft.com/office/powerpoint/2010/main" val="1298887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Page 25">
    <p:spTree>
      <p:nvGrpSpPr>
        <p:cNvPr id="1" name=""/>
        <p:cNvGrpSpPr/>
        <p:nvPr/>
      </p:nvGrpSpPr>
      <p:grpSpPr>
        <a:xfrm>
          <a:off x="0" y="0"/>
          <a:ext cx="0" cy="0"/>
          <a:chOff x="0" y="0"/>
          <a:chExt cx="0" cy="0"/>
        </a:xfrm>
      </p:grpSpPr>
      <p:pic>
        <p:nvPicPr>
          <p:cNvPr id="4" name="Picture 2" descr="C:\Users\cbateman\AppData\Local\Temp\wz0371\Final Logo\circle only\fpntc_circle_only_color.png">
            <a:extLst>
              <a:ext uri="{FF2B5EF4-FFF2-40B4-BE49-F238E27FC236}">
                <a16:creationId xmlns:a16="http://schemas.microsoft.com/office/drawing/2014/main" id="{654D021B-6037-4879-B3C5-4D133CD2A82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A7374F35-EC03-42D1-B6CE-356AD6A4EA9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A133975C-660D-4F86-B494-8DD38899FCF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025900" y="1676400"/>
            <a:ext cx="38989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320"/>
            <a:ext cx="3200400" cy="2697480"/>
          </a:xfrm>
        </p:spPr>
        <p:txBody>
          <a:bodyPr/>
          <a:lstStyle>
            <a:lvl1pPr>
              <a:defRPr>
                <a:solidFill>
                  <a:schemeClr val="accent4"/>
                </a:solidFill>
              </a:defRPr>
            </a:lvl1pPr>
          </a:lstStyle>
          <a:p>
            <a:r>
              <a:rPr lang="en-US" dirty="0"/>
              <a:t>Click to edit Master title style</a:t>
            </a:r>
          </a:p>
        </p:txBody>
      </p:sp>
      <p:sp>
        <p:nvSpPr>
          <p:cNvPr id="3" name="Content Placeholder 2"/>
          <p:cNvSpPr>
            <a:spLocks noGrp="1"/>
          </p:cNvSpPr>
          <p:nvPr>
            <p:ph idx="1"/>
          </p:nvPr>
        </p:nvSpPr>
        <p:spPr>
          <a:xfrm>
            <a:off x="457200" y="3127248"/>
            <a:ext cx="3200400" cy="3200400"/>
          </a:xfrm>
        </p:spPr>
        <p:txBody>
          <a:bodyPr/>
          <a:lstStyle>
            <a:lvl2pPr>
              <a:defRPr>
                <a:solidFill>
                  <a:schemeClr val="accent6"/>
                </a:solidFill>
              </a:defRPr>
            </a:lvl2pPr>
            <a:lvl4pPr>
              <a:defRPr>
                <a:solidFill>
                  <a:schemeClr val="accent5"/>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48E7581C-84CA-4F53-9CE5-05ECEDCB2210}"/>
              </a:ext>
            </a:extLst>
          </p:cNvPr>
          <p:cNvSpPr>
            <a:spLocks noGrp="1"/>
          </p:cNvSpPr>
          <p:nvPr>
            <p:ph type="sldNum" sz="quarter" idx="10"/>
          </p:nvPr>
        </p:nvSpPr>
        <p:spPr>
          <a:xfrm>
            <a:off x="8610600" y="6356350"/>
            <a:ext cx="457200" cy="365125"/>
          </a:xfrm>
        </p:spPr>
        <p:txBody>
          <a:bodyPr/>
          <a:lstStyle>
            <a:lvl1pPr>
              <a:defRPr/>
            </a:lvl1pPr>
          </a:lstStyle>
          <a:p>
            <a:pPr>
              <a:defRPr/>
            </a:pPr>
            <a:fld id="{77D55405-D8A8-42A3-8B0A-5E58CA9B6FD9}" type="slidenum">
              <a:rPr lang="en-US" altLang="en-US"/>
              <a:pPr>
                <a:defRPr/>
              </a:pPr>
              <a:t>‹#›</a:t>
            </a:fld>
            <a:endParaRPr lang="en-US" altLang="en-US"/>
          </a:p>
        </p:txBody>
      </p:sp>
    </p:spTree>
    <p:extLst>
      <p:ext uri="{BB962C8B-B14F-4D97-AF65-F5344CB8AC3E}">
        <p14:creationId xmlns:p14="http://schemas.microsoft.com/office/powerpoint/2010/main" val="2613806148"/>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583462C-2E2C-4F11-9B38-880C294B64F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8A91784-AEFF-44B0-B20A-40EDDBAEF9C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D990ECB-3BCD-45A6-9C61-156093CFA78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3E3488C-044A-4704-91D4-B521FEE56490}" type="datetimeFigureOut">
              <a:rPr lang="en-US"/>
              <a:pPr>
                <a:defRPr/>
              </a:pPr>
              <a:t>12/9/2021</a:t>
            </a:fld>
            <a:endParaRPr lang="en-US" dirty="0"/>
          </a:p>
        </p:txBody>
      </p:sp>
      <p:sp>
        <p:nvSpPr>
          <p:cNvPr id="5" name="Footer Placeholder 4">
            <a:extLst>
              <a:ext uri="{FF2B5EF4-FFF2-40B4-BE49-F238E27FC236}">
                <a16:creationId xmlns:a16="http://schemas.microsoft.com/office/drawing/2014/main" id="{3FC4F7B1-E446-404C-A888-C5C525E7C8D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3752F11D-78F6-4C2D-BBD8-F04E04D383E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104E9DCD-7D2F-43CB-B927-E92B4BFFB50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240" r:id="rId1"/>
    <p:sldLayoutId id="2147485241" r:id="rId2"/>
    <p:sldLayoutId id="2147485242" r:id="rId3"/>
    <p:sldLayoutId id="2147485243" r:id="rId4"/>
    <p:sldLayoutId id="2147485208" r:id="rId5"/>
    <p:sldLayoutId id="2147485244" r:id="rId6"/>
    <p:sldLayoutId id="2147485245" r:id="rId7"/>
    <p:sldLayoutId id="2147485206" r:id="rId8"/>
    <p:sldLayoutId id="2147485209" r:id="rId9"/>
    <p:sldLayoutId id="2147485210" r:id="rId10"/>
    <p:sldLayoutId id="2147485211" r:id="rId11"/>
    <p:sldLayoutId id="2147485212" r:id="rId12"/>
    <p:sldLayoutId id="2147485214" r:id="rId13"/>
    <p:sldLayoutId id="2147485217" r:id="rId14"/>
    <p:sldLayoutId id="2147485218" r:id="rId15"/>
    <p:sldLayoutId id="2147485219" r:id="rId16"/>
    <p:sldLayoutId id="2147485220" r:id="rId17"/>
    <p:sldLayoutId id="2147485221" r:id="rId18"/>
    <p:sldLayoutId id="2147485222" r:id="rId19"/>
    <p:sldLayoutId id="2147485223" r:id="rId20"/>
    <p:sldLayoutId id="2147485224" r:id="rId21"/>
    <p:sldLayoutId id="2147485225" r:id="rId22"/>
    <p:sldLayoutId id="2147485226" r:id="rId23"/>
    <p:sldLayoutId id="2147485227" r:id="rId24"/>
  </p:sldLayoutIdLst>
  <p:txStyles>
    <p:titleStyle>
      <a:lvl1pPr algn="l" rtl="0" eaLnBrk="0" fontAlgn="base" hangingPunct="0">
        <a:spcBef>
          <a:spcPct val="0"/>
        </a:spcBef>
        <a:spcAft>
          <a:spcPct val="0"/>
        </a:spcAft>
        <a:defRPr sz="4000" b="1" kern="1200">
          <a:solidFill>
            <a:srgbClr val="92278F"/>
          </a:solidFill>
          <a:latin typeface="Calibri Light" panose="020F0302020204030204" pitchFamily="34" charset="0"/>
          <a:ea typeface="+mj-ea"/>
          <a:cs typeface="+mj-cs"/>
        </a:defRPr>
      </a:lvl1pPr>
      <a:lvl2pPr algn="l" rtl="0" eaLnBrk="0" fontAlgn="base" hangingPunct="0">
        <a:spcBef>
          <a:spcPct val="0"/>
        </a:spcBef>
        <a:spcAft>
          <a:spcPct val="0"/>
        </a:spcAft>
        <a:defRPr sz="4000" b="1">
          <a:solidFill>
            <a:srgbClr val="92278F"/>
          </a:solidFill>
          <a:latin typeface="Calibri Light" pitchFamily="34" charset="0"/>
        </a:defRPr>
      </a:lvl2pPr>
      <a:lvl3pPr algn="l" rtl="0" eaLnBrk="0" fontAlgn="base" hangingPunct="0">
        <a:spcBef>
          <a:spcPct val="0"/>
        </a:spcBef>
        <a:spcAft>
          <a:spcPct val="0"/>
        </a:spcAft>
        <a:defRPr sz="4000" b="1">
          <a:solidFill>
            <a:srgbClr val="92278F"/>
          </a:solidFill>
          <a:latin typeface="Calibri Light" pitchFamily="34" charset="0"/>
        </a:defRPr>
      </a:lvl3pPr>
      <a:lvl4pPr algn="l" rtl="0" eaLnBrk="0" fontAlgn="base" hangingPunct="0">
        <a:spcBef>
          <a:spcPct val="0"/>
        </a:spcBef>
        <a:spcAft>
          <a:spcPct val="0"/>
        </a:spcAft>
        <a:defRPr sz="4000" b="1">
          <a:solidFill>
            <a:srgbClr val="92278F"/>
          </a:solidFill>
          <a:latin typeface="Calibri Light" pitchFamily="34" charset="0"/>
        </a:defRPr>
      </a:lvl4pPr>
      <a:lvl5pPr algn="l" rtl="0" eaLnBrk="0" fontAlgn="base" hangingPunct="0">
        <a:spcBef>
          <a:spcPct val="0"/>
        </a:spcBef>
        <a:spcAft>
          <a:spcPct val="0"/>
        </a:spcAft>
        <a:defRPr sz="4000" b="1">
          <a:solidFill>
            <a:srgbClr val="92278F"/>
          </a:solidFill>
          <a:latin typeface="Calibri Light" pitchFamily="34" charset="0"/>
        </a:defRPr>
      </a:lvl5pPr>
      <a:lvl6pPr marL="457200" algn="l" rtl="0" fontAlgn="base">
        <a:spcBef>
          <a:spcPct val="0"/>
        </a:spcBef>
        <a:spcAft>
          <a:spcPct val="0"/>
        </a:spcAft>
        <a:defRPr sz="4000">
          <a:solidFill>
            <a:srgbClr val="92278F"/>
          </a:solidFill>
          <a:latin typeface="Gotham Bold" pitchFamily="50" charset="0"/>
        </a:defRPr>
      </a:lvl6pPr>
      <a:lvl7pPr marL="914400" algn="l" rtl="0" fontAlgn="base">
        <a:spcBef>
          <a:spcPct val="0"/>
        </a:spcBef>
        <a:spcAft>
          <a:spcPct val="0"/>
        </a:spcAft>
        <a:defRPr sz="4000">
          <a:solidFill>
            <a:srgbClr val="92278F"/>
          </a:solidFill>
          <a:latin typeface="Gotham Bold" pitchFamily="50" charset="0"/>
        </a:defRPr>
      </a:lvl7pPr>
      <a:lvl8pPr marL="1371600" algn="l" rtl="0" fontAlgn="base">
        <a:spcBef>
          <a:spcPct val="0"/>
        </a:spcBef>
        <a:spcAft>
          <a:spcPct val="0"/>
        </a:spcAft>
        <a:defRPr sz="4000">
          <a:solidFill>
            <a:srgbClr val="92278F"/>
          </a:solidFill>
          <a:latin typeface="Gotham Bold" pitchFamily="50" charset="0"/>
        </a:defRPr>
      </a:lvl8pPr>
      <a:lvl9pPr marL="1828800" algn="l" rtl="0" fontAlgn="base">
        <a:spcBef>
          <a:spcPct val="0"/>
        </a:spcBef>
        <a:spcAft>
          <a:spcPct val="0"/>
        </a:spcAft>
        <a:defRPr sz="4000">
          <a:solidFill>
            <a:srgbClr val="92278F"/>
          </a:solidFill>
          <a:latin typeface="Gotham Bold" pitchFamily="50"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2"/>
          </a:solidFill>
          <a:latin typeface="Calibri Light" panose="020F03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1B75BC"/>
          </a:solidFill>
          <a:latin typeface="Calibri Light" panose="020F03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2"/>
          </a:solidFill>
          <a:latin typeface="Calibri Light" panose="020F03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662D91"/>
          </a:solidFill>
          <a:latin typeface="Calibri Light" panose="020F03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31B64F38-0A13-4F70-B3AB-F6A6C12F404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51A3E874-107D-47F7-9298-C5719B46D5D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6BB5570-DC69-492A-8D60-6624BFEBA3F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FE1EA4F-D851-4307-B5F0-0859CA062F54}" type="datetimeFigureOut">
              <a:rPr lang="en-US"/>
              <a:pPr>
                <a:defRPr/>
              </a:pPr>
              <a:t>12/9/2021</a:t>
            </a:fld>
            <a:endParaRPr lang="en-US" dirty="0"/>
          </a:p>
        </p:txBody>
      </p:sp>
      <p:sp>
        <p:nvSpPr>
          <p:cNvPr id="5" name="Footer Placeholder 4">
            <a:extLst>
              <a:ext uri="{FF2B5EF4-FFF2-40B4-BE49-F238E27FC236}">
                <a16:creationId xmlns:a16="http://schemas.microsoft.com/office/drawing/2014/main" id="{19F06037-0779-4A1E-81BC-3D05961ED80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8F0A950F-9667-4700-8966-39F4015247B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1760B74-E4C2-4E07-9C10-1EC50D4B6A9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228" r:id="rId1"/>
    <p:sldLayoutId id="2147485229" r:id="rId2"/>
    <p:sldLayoutId id="2147485230" r:id="rId3"/>
    <p:sldLayoutId id="2147485231" r:id="rId4"/>
    <p:sldLayoutId id="2147485232" r:id="rId5"/>
    <p:sldLayoutId id="2147485233" r:id="rId6"/>
    <p:sldLayoutId id="2147485234" r:id="rId7"/>
    <p:sldLayoutId id="2147485235" r:id="rId8"/>
    <p:sldLayoutId id="2147485236" r:id="rId9"/>
    <p:sldLayoutId id="2147485237" r:id="rId10"/>
    <p:sldLayoutId id="2147485238" r:id="rId11"/>
    <p:sldLayoutId id="2147485239" r:id="rId12"/>
  </p:sldLayoutIdLst>
  <p:txStyles>
    <p:titleStyle>
      <a:lvl1pPr algn="l" rtl="0" eaLnBrk="0" fontAlgn="base" hangingPunct="0">
        <a:spcBef>
          <a:spcPct val="0"/>
        </a:spcBef>
        <a:spcAft>
          <a:spcPct val="0"/>
        </a:spcAft>
        <a:defRPr sz="4000" b="1" kern="1200">
          <a:solidFill>
            <a:srgbClr val="1B75BC"/>
          </a:solidFill>
          <a:latin typeface="Calibri Light" panose="020F0302020204030204" pitchFamily="34" charset="0"/>
          <a:ea typeface="+mj-ea"/>
          <a:cs typeface="+mj-cs"/>
        </a:defRPr>
      </a:lvl1pPr>
      <a:lvl2pPr algn="l" rtl="0" eaLnBrk="0" fontAlgn="base" hangingPunct="0">
        <a:spcBef>
          <a:spcPct val="0"/>
        </a:spcBef>
        <a:spcAft>
          <a:spcPct val="0"/>
        </a:spcAft>
        <a:defRPr sz="4000" b="1">
          <a:solidFill>
            <a:srgbClr val="1B75BC"/>
          </a:solidFill>
          <a:latin typeface="Calibri Light" pitchFamily="34" charset="0"/>
        </a:defRPr>
      </a:lvl2pPr>
      <a:lvl3pPr algn="l" rtl="0" eaLnBrk="0" fontAlgn="base" hangingPunct="0">
        <a:spcBef>
          <a:spcPct val="0"/>
        </a:spcBef>
        <a:spcAft>
          <a:spcPct val="0"/>
        </a:spcAft>
        <a:defRPr sz="4000" b="1">
          <a:solidFill>
            <a:srgbClr val="1B75BC"/>
          </a:solidFill>
          <a:latin typeface="Calibri Light" pitchFamily="34" charset="0"/>
        </a:defRPr>
      </a:lvl3pPr>
      <a:lvl4pPr algn="l" rtl="0" eaLnBrk="0" fontAlgn="base" hangingPunct="0">
        <a:spcBef>
          <a:spcPct val="0"/>
        </a:spcBef>
        <a:spcAft>
          <a:spcPct val="0"/>
        </a:spcAft>
        <a:defRPr sz="4000" b="1">
          <a:solidFill>
            <a:srgbClr val="1B75BC"/>
          </a:solidFill>
          <a:latin typeface="Calibri Light" pitchFamily="34" charset="0"/>
        </a:defRPr>
      </a:lvl4pPr>
      <a:lvl5pPr algn="l" rtl="0" eaLnBrk="0" fontAlgn="base" hangingPunct="0">
        <a:spcBef>
          <a:spcPct val="0"/>
        </a:spcBef>
        <a:spcAft>
          <a:spcPct val="0"/>
        </a:spcAft>
        <a:defRPr sz="4000" b="1">
          <a:solidFill>
            <a:srgbClr val="1B75BC"/>
          </a:solidFill>
          <a:latin typeface="Calibri Light" pitchFamily="34" charset="0"/>
        </a:defRPr>
      </a:lvl5pPr>
      <a:lvl6pPr marL="457200" algn="l" rtl="0" fontAlgn="base">
        <a:spcBef>
          <a:spcPct val="0"/>
        </a:spcBef>
        <a:spcAft>
          <a:spcPct val="0"/>
        </a:spcAft>
        <a:defRPr sz="4000">
          <a:solidFill>
            <a:srgbClr val="92278F"/>
          </a:solidFill>
          <a:latin typeface="Gotham Bold" pitchFamily="50" charset="0"/>
        </a:defRPr>
      </a:lvl6pPr>
      <a:lvl7pPr marL="914400" algn="l" rtl="0" fontAlgn="base">
        <a:spcBef>
          <a:spcPct val="0"/>
        </a:spcBef>
        <a:spcAft>
          <a:spcPct val="0"/>
        </a:spcAft>
        <a:defRPr sz="4000">
          <a:solidFill>
            <a:srgbClr val="92278F"/>
          </a:solidFill>
          <a:latin typeface="Gotham Bold" pitchFamily="50" charset="0"/>
        </a:defRPr>
      </a:lvl7pPr>
      <a:lvl8pPr marL="1371600" algn="l" rtl="0" fontAlgn="base">
        <a:spcBef>
          <a:spcPct val="0"/>
        </a:spcBef>
        <a:spcAft>
          <a:spcPct val="0"/>
        </a:spcAft>
        <a:defRPr sz="4000">
          <a:solidFill>
            <a:srgbClr val="92278F"/>
          </a:solidFill>
          <a:latin typeface="Gotham Bold" pitchFamily="50" charset="0"/>
        </a:defRPr>
      </a:lvl8pPr>
      <a:lvl9pPr marL="1828800" algn="l" rtl="0" fontAlgn="base">
        <a:spcBef>
          <a:spcPct val="0"/>
        </a:spcBef>
        <a:spcAft>
          <a:spcPct val="0"/>
        </a:spcAft>
        <a:defRPr sz="4000">
          <a:solidFill>
            <a:srgbClr val="92278F"/>
          </a:solidFill>
          <a:latin typeface="Gotham Bold" pitchFamily="50"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Calibri Light" panose="020F03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92278F"/>
          </a:solidFill>
          <a:latin typeface="Calibri Light" panose="020F03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Light" panose="020F03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B75BC"/>
          </a:solidFill>
          <a:latin typeface="Calibri Light" panose="020F03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fpntc.org/resources/financial-management-change-packag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mailto:fpntc@jsi.com"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1E1F5-9318-43DB-9E4F-2D74855EC167}"/>
              </a:ext>
            </a:extLst>
          </p:cNvPr>
          <p:cNvSpPr>
            <a:spLocks noGrp="1"/>
          </p:cNvSpPr>
          <p:nvPr>
            <p:ph type="title"/>
          </p:nvPr>
        </p:nvSpPr>
        <p:spPr/>
        <p:txBody>
          <a:bodyPr/>
          <a:lstStyle/>
          <a:p>
            <a:r>
              <a:rPr lang="en-US" altLang="en-US" dirty="0"/>
              <a:t>Monitor and Manage Client Fee Collections</a:t>
            </a:r>
            <a:endParaRPr lang="en-US" dirty="0"/>
          </a:p>
        </p:txBody>
      </p:sp>
      <p:sp>
        <p:nvSpPr>
          <p:cNvPr id="3" name="Text Placeholder 2">
            <a:extLst>
              <a:ext uri="{FF2B5EF4-FFF2-40B4-BE49-F238E27FC236}">
                <a16:creationId xmlns:a16="http://schemas.microsoft.com/office/drawing/2014/main" id="{067F27E3-F648-4CF8-9AB2-BEA908C28CD9}"/>
              </a:ext>
            </a:extLst>
          </p:cNvPr>
          <p:cNvSpPr>
            <a:spLocks noGrp="1"/>
          </p:cNvSpPr>
          <p:nvPr>
            <p:ph type="body" sz="quarter" idx="10"/>
          </p:nvPr>
        </p:nvSpPr>
        <p:spPr/>
        <p:txBody>
          <a:body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3200" b="0" i="1" u="none" strike="noStrike" kern="1200" cap="none" spc="0" normalizeH="0" baseline="0" noProof="0" dirty="0">
                <a:ln>
                  <a:noFill/>
                </a:ln>
                <a:solidFill>
                  <a:srgbClr val="58595B"/>
                </a:solidFill>
                <a:effectLst/>
                <a:uLnTx/>
                <a:uFillTx/>
                <a:latin typeface="Calibri Light" panose="020F0302020204030204" pitchFamily="34" charset="0"/>
                <a:ea typeface="+mn-ea"/>
                <a:cs typeface="+mn-cs"/>
              </a:rPr>
              <a:t> </a:t>
            </a:r>
            <a:r>
              <a:rPr kumimoji="0" lang="en-US" altLang="en-US" sz="2800" b="0" i="1" u="none" strike="noStrike" kern="1200" cap="none" spc="0" normalizeH="0" baseline="0" noProof="0" dirty="0">
                <a:ln>
                  <a:noFill/>
                </a:ln>
                <a:solidFill>
                  <a:srgbClr val="58595B"/>
                </a:solidFill>
                <a:effectLst/>
                <a:uLnTx/>
                <a:uFillTx/>
                <a:latin typeface="Calibri Light" panose="020F0302020204030204" pitchFamily="34" charset="0"/>
                <a:ea typeface="+mn-ea"/>
                <a:cs typeface="+mn-cs"/>
              </a:rPr>
              <a:t>Financial Management Change Package </a:t>
            </a: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3200" b="0" i="1" u="none" strike="noStrike" kern="1200" cap="none" spc="0" normalizeH="0" baseline="0" noProof="0" dirty="0">
                <a:ln>
                  <a:noFill/>
                </a:ln>
                <a:solidFill>
                  <a:srgbClr val="58595B"/>
                </a:solidFill>
                <a:effectLst/>
                <a:uLnTx/>
                <a:uFillTx/>
                <a:latin typeface="Calibri Light" panose="020F0302020204030204" pitchFamily="34" charset="0"/>
                <a:ea typeface="+mn-ea"/>
                <a:cs typeface="+mn-cs"/>
              </a:rPr>
              <a:t>Best Practice 2</a:t>
            </a:r>
          </a:p>
        </p:txBody>
      </p:sp>
      <p:pic>
        <p:nvPicPr>
          <p:cNvPr id="5" name="Picture Placeholder 4" descr="FPNTC: Family Planning National Training Center">
            <a:extLst>
              <a:ext uri="{FF2B5EF4-FFF2-40B4-BE49-F238E27FC236}">
                <a16:creationId xmlns:a16="http://schemas.microsoft.com/office/drawing/2014/main" id="{26E80558-2235-471B-A1DF-D5BF8B60F2D7}"/>
              </a:ext>
            </a:extLst>
          </p:cNvPr>
          <p:cNvPicPr>
            <a:picLocks noGrp="1" noChangeAspect="1"/>
          </p:cNvPicPr>
          <p:nvPr>
            <p:ph type="pic" sz="quarter" idx="11"/>
          </p:nvPr>
        </p:nvPicPr>
        <p:blipFill>
          <a:blip r:embed="rId3"/>
          <a:srcRect t="74" b="74"/>
          <a:stretch>
            <a:fillRect/>
          </a:stretch>
        </p:blipFill>
        <p:spPr>
          <a:prstGeom prst="rect">
            <a:avLst/>
          </a:prstGeom>
        </p:spPr>
      </p:pic>
    </p:spTree>
    <p:extLst>
      <p:ext uri="{BB962C8B-B14F-4D97-AF65-F5344CB8AC3E}">
        <p14:creationId xmlns:p14="http://schemas.microsoft.com/office/powerpoint/2010/main" val="3199819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53985-5343-400A-83DB-FD8C42A4BECB}"/>
              </a:ext>
            </a:extLst>
          </p:cNvPr>
          <p:cNvSpPr>
            <a:spLocks noGrp="1"/>
          </p:cNvSpPr>
          <p:nvPr>
            <p:ph type="title"/>
          </p:nvPr>
        </p:nvSpPr>
        <p:spPr>
          <a:xfrm>
            <a:off x="457200" y="274638"/>
            <a:ext cx="5181600" cy="1143000"/>
          </a:xfrm>
        </p:spPr>
        <p:txBody>
          <a:bodyPr/>
          <a:lstStyle/>
          <a:p>
            <a:pPr>
              <a:defRPr/>
            </a:pPr>
            <a:r>
              <a:rPr lang="en-US" dirty="0"/>
              <a:t>Discussion of Challenges (cont.) </a:t>
            </a:r>
          </a:p>
        </p:txBody>
      </p:sp>
      <p:sp>
        <p:nvSpPr>
          <p:cNvPr id="57347" name="Content Placeholder 2">
            <a:extLst>
              <a:ext uri="{FF2B5EF4-FFF2-40B4-BE49-F238E27FC236}">
                <a16:creationId xmlns:a16="http://schemas.microsoft.com/office/drawing/2014/main" id="{AA6522D7-0B73-4CAB-A8EE-537F67C869A7}"/>
              </a:ext>
            </a:extLst>
          </p:cNvPr>
          <p:cNvSpPr>
            <a:spLocks noGrp="1"/>
          </p:cNvSpPr>
          <p:nvPr>
            <p:ph idx="1"/>
          </p:nvPr>
        </p:nvSpPr>
        <p:spPr/>
        <p:txBody>
          <a:bodyPr/>
          <a:lstStyle/>
          <a:p>
            <a:r>
              <a:rPr lang="en-US" altLang="en-US"/>
              <a:t>Changing the culture of the agency</a:t>
            </a:r>
          </a:p>
          <a:p>
            <a:r>
              <a:rPr lang="en-US" altLang="en-US"/>
              <a:t>Client communications regarding payment</a:t>
            </a:r>
          </a:p>
          <a:p>
            <a:r>
              <a:rPr lang="en-US" altLang="en-US"/>
              <a:t>Balancing customer service and payments expected</a:t>
            </a:r>
          </a:p>
          <a:p>
            <a:r>
              <a:rPr lang="en-US" altLang="en-US"/>
              <a:t>Training</a:t>
            </a:r>
          </a:p>
          <a:p>
            <a:r>
              <a:rPr lang="en-US" altLang="en-US"/>
              <a:t>Unclear policies and procedures</a:t>
            </a:r>
          </a:p>
        </p:txBody>
      </p:sp>
      <p:sp>
        <p:nvSpPr>
          <p:cNvPr id="57348" name="Slide Number Placeholder 3">
            <a:extLst>
              <a:ext uri="{FF2B5EF4-FFF2-40B4-BE49-F238E27FC236}">
                <a16:creationId xmlns:a16="http://schemas.microsoft.com/office/drawing/2014/main" id="{F19FEB52-477C-4CCF-A182-0CB846E02947}"/>
              </a:ext>
            </a:extLst>
          </p:cNvPr>
          <p:cNvSpPr>
            <a:spLocks noGrp="1" noChangeArrowheads="1"/>
          </p:cNvSpPr>
          <p:nvPr>
            <p:ph type="sldNum" sz="quarter" idx="14"/>
          </p:nvPr>
        </p:nvSpPr>
        <p:spPr bwMode="auto">
          <a:xfrm>
            <a:off x="8610600" y="6356350"/>
            <a:ext cx="457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7B12D785-5A73-40F3-ACD2-72AC0D0791A5}" type="slidenum">
              <a:rPr lang="en-US" altLang="en-US" sz="1200" smtClean="0">
                <a:solidFill>
                  <a:srgbClr val="757575"/>
                </a:solidFill>
                <a:latin typeface="Calibri" panose="020F0502020204030204" pitchFamily="34" charset="0"/>
              </a:rPr>
              <a:pPr>
                <a:spcBef>
                  <a:spcPct val="0"/>
                </a:spcBef>
                <a:buFontTx/>
                <a:buNone/>
              </a:pPr>
              <a:t>10</a:t>
            </a:fld>
            <a:endParaRPr lang="en-US" altLang="en-US" sz="1200" dirty="0">
              <a:solidFill>
                <a:srgbClr val="757575"/>
              </a:solidFill>
              <a:latin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31D8F9-473C-430F-80BC-6899C5D7F137}"/>
              </a:ext>
            </a:extLst>
          </p:cNvPr>
          <p:cNvSpPr>
            <a:spLocks noGrp="1"/>
          </p:cNvSpPr>
          <p:nvPr>
            <p:ph type="title"/>
          </p:nvPr>
        </p:nvSpPr>
        <p:spPr/>
        <p:txBody>
          <a:bodyPr/>
          <a:lstStyle/>
          <a:p>
            <a:pPr>
              <a:defRPr/>
            </a:pPr>
            <a:r>
              <a:rPr lang="en-US" dirty="0"/>
              <a:t>Overview of Strategies for Best Practice 2</a:t>
            </a:r>
          </a:p>
        </p:txBody>
      </p:sp>
      <p:sp>
        <p:nvSpPr>
          <p:cNvPr id="36867" name="Content Placeholder 4">
            <a:extLst>
              <a:ext uri="{FF2B5EF4-FFF2-40B4-BE49-F238E27FC236}">
                <a16:creationId xmlns:a16="http://schemas.microsoft.com/office/drawing/2014/main" id="{6284E10A-618D-4CB9-B14E-660C793D3B22}"/>
              </a:ext>
            </a:extLst>
          </p:cNvPr>
          <p:cNvSpPr>
            <a:spLocks noGrp="1"/>
          </p:cNvSpPr>
          <p:nvPr>
            <p:ph idx="1"/>
          </p:nvPr>
        </p:nvSpPr>
        <p:spPr/>
        <p:txBody>
          <a:bodyPr/>
          <a:lstStyle/>
          <a:p>
            <a:pPr>
              <a:buFont typeface="Arial" charset="0"/>
              <a:buChar char="•"/>
              <a:defRPr/>
            </a:pPr>
            <a:r>
              <a:rPr lang="en-US" altLang="en-US" sz="3000"/>
              <a:t>Establish and/or update and implement policies on client payment and collection processes</a:t>
            </a:r>
          </a:p>
          <a:p>
            <a:pPr>
              <a:buFont typeface="Arial" charset="0"/>
              <a:buChar char="•"/>
              <a:defRPr/>
            </a:pPr>
            <a:r>
              <a:rPr lang="en-US" altLang="en-US" sz="3000"/>
              <a:t>Manage discounted fee collections at time of visit for uninsured/self-pay clients</a:t>
            </a:r>
          </a:p>
          <a:p>
            <a:pPr>
              <a:buFont typeface="Arial" charset="0"/>
              <a:buChar char="•"/>
              <a:defRPr/>
            </a:pPr>
            <a:r>
              <a:rPr lang="en-US" altLang="en-US" sz="3000"/>
              <a:t>Accurately discount and bill for TPP client fees </a:t>
            </a:r>
          </a:p>
          <a:p>
            <a:pPr lvl="1">
              <a:buFont typeface="Arial" charset="0"/>
              <a:buChar char="–"/>
              <a:defRPr/>
            </a:pPr>
            <a:r>
              <a:rPr lang="en-US" altLang="en-US" sz="2600"/>
              <a:t>Copays, deductibles, and coinsurances</a:t>
            </a:r>
            <a:endParaRPr lang="en-US" altLang="en-US" sz="2600" dirty="0"/>
          </a:p>
        </p:txBody>
      </p:sp>
      <p:sp>
        <p:nvSpPr>
          <p:cNvPr id="59396" name="Slide Number Placeholder 2">
            <a:extLst>
              <a:ext uri="{FF2B5EF4-FFF2-40B4-BE49-F238E27FC236}">
                <a16:creationId xmlns:a16="http://schemas.microsoft.com/office/drawing/2014/main" id="{CC7EC205-6762-4DDA-901C-327C3842A5FD}"/>
              </a:ext>
            </a:extLst>
          </p:cNvPr>
          <p:cNvSpPr>
            <a:spLocks noGrp="1" noChangeArrowheads="1"/>
          </p:cNvSpPr>
          <p:nvPr>
            <p:ph type="sldNum" sz="quarter" idx="14"/>
          </p:nvPr>
        </p:nvSpPr>
        <p:spPr bwMode="auto">
          <a:xfrm>
            <a:off x="8610600" y="6356350"/>
            <a:ext cx="457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AA25D461-156B-4913-B94F-03E2D9239897}" type="slidenum">
              <a:rPr lang="en-US" altLang="en-US" sz="1200" smtClean="0">
                <a:solidFill>
                  <a:srgbClr val="757575"/>
                </a:solidFill>
                <a:latin typeface="Calibri" panose="020F0502020204030204" pitchFamily="34" charset="0"/>
              </a:rPr>
              <a:pPr>
                <a:spcBef>
                  <a:spcPct val="0"/>
                </a:spcBef>
                <a:buFontTx/>
                <a:buNone/>
              </a:pPr>
              <a:t>11</a:t>
            </a:fld>
            <a:endParaRPr lang="en-US" altLang="en-US" sz="1200" dirty="0">
              <a:solidFill>
                <a:srgbClr val="757575"/>
              </a:solidFill>
              <a:latin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9F2AA-CDC0-4A76-8A0B-2D7C7EABE19D}"/>
              </a:ext>
            </a:extLst>
          </p:cNvPr>
          <p:cNvSpPr>
            <a:spLocks noGrp="1"/>
          </p:cNvSpPr>
          <p:nvPr>
            <p:ph type="title"/>
          </p:nvPr>
        </p:nvSpPr>
        <p:spPr>
          <a:xfrm>
            <a:off x="457200" y="274638"/>
            <a:ext cx="5562600" cy="1095375"/>
          </a:xfrm>
        </p:spPr>
        <p:txBody>
          <a:bodyPr/>
          <a:lstStyle/>
          <a:p>
            <a:pPr>
              <a:defRPr/>
            </a:pPr>
            <a:r>
              <a:rPr lang="en-US" sz="3600" dirty="0"/>
              <a:t>Strategies for Developing Clear Policies and Procedures</a:t>
            </a:r>
          </a:p>
        </p:txBody>
      </p:sp>
      <p:sp>
        <p:nvSpPr>
          <p:cNvPr id="37891" name="Content Placeholder 2">
            <a:extLst>
              <a:ext uri="{FF2B5EF4-FFF2-40B4-BE49-F238E27FC236}">
                <a16:creationId xmlns:a16="http://schemas.microsoft.com/office/drawing/2014/main" id="{D8169BD6-584A-42B5-B80C-B033336CE83E}"/>
              </a:ext>
            </a:extLst>
          </p:cNvPr>
          <p:cNvSpPr>
            <a:spLocks noGrp="1"/>
          </p:cNvSpPr>
          <p:nvPr>
            <p:ph idx="1"/>
          </p:nvPr>
        </p:nvSpPr>
        <p:spPr>
          <a:xfrm>
            <a:off x="457200" y="1905000"/>
            <a:ext cx="8229600" cy="4525963"/>
          </a:xfrm>
        </p:spPr>
        <p:txBody>
          <a:bodyPr/>
          <a:lstStyle/>
          <a:p>
            <a:pPr>
              <a:defRPr/>
            </a:pPr>
            <a:r>
              <a:rPr lang="en-US" altLang="en-US" sz="2800"/>
              <a:t>Think about </a:t>
            </a:r>
            <a:r>
              <a:rPr lang="en-US" altLang="en-US" sz="2800" b="1">
                <a:solidFill>
                  <a:schemeClr val="accent6"/>
                </a:solidFill>
              </a:rPr>
              <a:t>frequency</a:t>
            </a:r>
            <a:r>
              <a:rPr lang="en-US" altLang="en-US" sz="2800">
                <a:solidFill>
                  <a:schemeClr val="accent6"/>
                </a:solidFill>
              </a:rPr>
              <a:t> </a:t>
            </a:r>
            <a:r>
              <a:rPr lang="en-US" altLang="en-US" sz="2800"/>
              <a:t>or </a:t>
            </a:r>
            <a:r>
              <a:rPr lang="en-US" altLang="en-US" sz="2800" b="1">
                <a:solidFill>
                  <a:schemeClr val="accent6"/>
                </a:solidFill>
              </a:rPr>
              <a:t>approach</a:t>
            </a:r>
            <a:r>
              <a:rPr lang="en-US" altLang="en-US" sz="2800">
                <a:solidFill>
                  <a:schemeClr val="accent6"/>
                </a:solidFill>
              </a:rPr>
              <a:t> </a:t>
            </a:r>
            <a:r>
              <a:rPr lang="en-US" altLang="en-US" sz="2800"/>
              <a:t>to reviewing and/or developing polices and procedures</a:t>
            </a:r>
          </a:p>
          <a:p>
            <a:pPr>
              <a:defRPr/>
            </a:pPr>
            <a:r>
              <a:rPr lang="en-US" altLang="en-US" sz="2800"/>
              <a:t>Items to address in agency’s policies and procedures:</a:t>
            </a:r>
          </a:p>
          <a:p>
            <a:pPr lvl="1">
              <a:buFont typeface="Arial" panose="020B0604020202020204" pitchFamily="34" charset="0"/>
              <a:buChar char="•"/>
              <a:defRPr/>
            </a:pPr>
            <a:r>
              <a:rPr lang="en-US" altLang="en-US" sz="2400"/>
              <a:t>Scheduling, check in and exit communications</a:t>
            </a:r>
          </a:p>
          <a:p>
            <a:pPr lvl="1">
              <a:buFont typeface="Arial" panose="020B0604020202020204" pitchFamily="34" charset="0"/>
              <a:buChar char="•"/>
              <a:defRPr/>
            </a:pPr>
            <a:r>
              <a:rPr lang="en-US" altLang="en-US" sz="2400"/>
              <a:t>Methods of payment</a:t>
            </a:r>
          </a:p>
          <a:p>
            <a:pPr lvl="1">
              <a:buFont typeface="Arial" panose="020B0604020202020204" pitchFamily="34" charset="0"/>
              <a:buChar char="•"/>
              <a:defRPr/>
            </a:pPr>
            <a:r>
              <a:rPr lang="en-US" altLang="en-US" sz="2400"/>
              <a:t>Time-of-visit payment expectations</a:t>
            </a:r>
          </a:p>
          <a:p>
            <a:pPr lvl="1">
              <a:buFont typeface="Arial" panose="020B0604020202020204" pitchFamily="34" charset="0"/>
              <a:buChar char="•"/>
              <a:defRPr/>
            </a:pPr>
            <a:r>
              <a:rPr lang="en-US" altLang="en-US" sz="2400"/>
              <a:t>Billing/collecting for TPP client fees</a:t>
            </a:r>
          </a:p>
          <a:p>
            <a:pPr lvl="1">
              <a:buFont typeface="Arial" panose="020B0604020202020204" pitchFamily="34" charset="0"/>
              <a:buChar char="•"/>
              <a:defRPr/>
            </a:pPr>
            <a:r>
              <a:rPr lang="en-US" altLang="en-US" sz="2400"/>
              <a:t>Credit balances</a:t>
            </a:r>
            <a:endParaRPr lang="en-US" altLang="en-US" sz="2400" dirty="0"/>
          </a:p>
        </p:txBody>
      </p:sp>
      <p:sp>
        <p:nvSpPr>
          <p:cNvPr id="61444" name="Slide Number Placeholder 3">
            <a:extLst>
              <a:ext uri="{FF2B5EF4-FFF2-40B4-BE49-F238E27FC236}">
                <a16:creationId xmlns:a16="http://schemas.microsoft.com/office/drawing/2014/main" id="{35D71091-85D8-4FAD-B0E6-2CC346D325A5}"/>
              </a:ext>
            </a:extLst>
          </p:cNvPr>
          <p:cNvSpPr>
            <a:spLocks noGrp="1" noChangeArrowheads="1"/>
          </p:cNvSpPr>
          <p:nvPr>
            <p:ph type="sldNum" sz="quarter" idx="14"/>
          </p:nvPr>
        </p:nvSpPr>
        <p:spPr bwMode="auto">
          <a:xfrm>
            <a:off x="8610600" y="6356350"/>
            <a:ext cx="457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729B34F0-74B4-4A19-985E-FA1B8E91417F}" type="slidenum">
              <a:rPr lang="en-US" altLang="en-US" sz="1200" smtClean="0">
                <a:solidFill>
                  <a:srgbClr val="757575"/>
                </a:solidFill>
                <a:latin typeface="Calibri" panose="020F0502020204030204" pitchFamily="34" charset="0"/>
              </a:rPr>
              <a:pPr>
                <a:spcBef>
                  <a:spcPct val="0"/>
                </a:spcBef>
                <a:buFontTx/>
                <a:buNone/>
              </a:pPr>
              <a:t>12</a:t>
            </a:fld>
            <a:endParaRPr lang="en-US" altLang="en-US" sz="1200" dirty="0">
              <a:solidFill>
                <a:srgbClr val="757575"/>
              </a:solidFill>
              <a:latin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2171D-283B-46A4-B4BB-6CC7EE8A61D1}"/>
              </a:ext>
            </a:extLst>
          </p:cNvPr>
          <p:cNvSpPr>
            <a:spLocks noGrp="1"/>
          </p:cNvSpPr>
          <p:nvPr>
            <p:ph type="title"/>
          </p:nvPr>
        </p:nvSpPr>
        <p:spPr>
          <a:xfrm>
            <a:off x="457200" y="274638"/>
            <a:ext cx="5410200" cy="1095375"/>
          </a:xfrm>
        </p:spPr>
        <p:txBody>
          <a:bodyPr/>
          <a:lstStyle/>
          <a:p>
            <a:pPr>
              <a:defRPr/>
            </a:pPr>
            <a:r>
              <a:rPr lang="en-US" sz="3600" dirty="0"/>
              <a:t>Strategies for Developing Clear Policies and Procedures (cont.) </a:t>
            </a:r>
          </a:p>
        </p:txBody>
      </p:sp>
      <p:sp>
        <p:nvSpPr>
          <p:cNvPr id="39939" name="Content Placeholder 2">
            <a:extLst>
              <a:ext uri="{FF2B5EF4-FFF2-40B4-BE49-F238E27FC236}">
                <a16:creationId xmlns:a16="http://schemas.microsoft.com/office/drawing/2014/main" id="{A4139F2F-3235-4FF6-82B0-A055C004FF3D}"/>
              </a:ext>
            </a:extLst>
          </p:cNvPr>
          <p:cNvSpPr>
            <a:spLocks noGrp="1"/>
          </p:cNvSpPr>
          <p:nvPr>
            <p:ph idx="1"/>
          </p:nvPr>
        </p:nvSpPr>
        <p:spPr>
          <a:xfrm>
            <a:off x="381000" y="1905000"/>
            <a:ext cx="8229600" cy="4525963"/>
          </a:xfrm>
        </p:spPr>
        <p:txBody>
          <a:bodyPr/>
          <a:lstStyle/>
          <a:p>
            <a:pPr>
              <a:defRPr/>
            </a:pPr>
            <a:r>
              <a:rPr lang="en-US" altLang="en-US" sz="2800" dirty="0"/>
              <a:t>More items to address: </a:t>
            </a:r>
          </a:p>
          <a:p>
            <a:pPr lvl="1">
              <a:buFont typeface="Arial" panose="020B0604020202020204" pitchFamily="34" charset="0"/>
              <a:buChar char="•"/>
              <a:defRPr/>
            </a:pPr>
            <a:r>
              <a:rPr lang="en-US" altLang="en-US" sz="2400" dirty="0"/>
              <a:t>Past due balances</a:t>
            </a:r>
          </a:p>
          <a:p>
            <a:pPr lvl="2">
              <a:defRPr/>
            </a:pPr>
            <a:r>
              <a:rPr lang="en-US" altLang="en-US" sz="2000" dirty="0">
                <a:solidFill>
                  <a:schemeClr val="accent5"/>
                </a:solidFill>
              </a:rPr>
              <a:t>Client communication process</a:t>
            </a:r>
          </a:p>
          <a:p>
            <a:pPr lvl="2">
              <a:defRPr/>
            </a:pPr>
            <a:r>
              <a:rPr lang="en-US" altLang="en-US" sz="2000" dirty="0">
                <a:solidFill>
                  <a:schemeClr val="accent5"/>
                </a:solidFill>
              </a:rPr>
              <a:t>Monthly Invoices</a:t>
            </a:r>
          </a:p>
          <a:p>
            <a:pPr lvl="2">
              <a:defRPr/>
            </a:pPr>
            <a:r>
              <a:rPr lang="en-US" altLang="en-US" sz="2000" dirty="0">
                <a:solidFill>
                  <a:schemeClr val="accent5"/>
                </a:solidFill>
              </a:rPr>
              <a:t>Collection agency (if using)</a:t>
            </a:r>
          </a:p>
          <a:p>
            <a:pPr lvl="2">
              <a:defRPr/>
            </a:pPr>
            <a:r>
              <a:rPr lang="en-US" altLang="en-US" sz="2000" dirty="0">
                <a:solidFill>
                  <a:schemeClr val="accent5"/>
                </a:solidFill>
              </a:rPr>
              <a:t>Payment plans</a:t>
            </a:r>
          </a:p>
          <a:p>
            <a:pPr lvl="1">
              <a:buFont typeface="Arial" panose="020B0604020202020204" pitchFamily="34" charset="0"/>
              <a:buChar char="•"/>
              <a:defRPr/>
            </a:pPr>
            <a:r>
              <a:rPr lang="en-US" altLang="en-US" sz="2400" dirty="0"/>
              <a:t>Client acknowledgment of these financial P&amp;P’s</a:t>
            </a:r>
          </a:p>
          <a:p>
            <a:pPr>
              <a:buFont typeface="Arial" charset="0"/>
              <a:buChar char="•"/>
              <a:defRPr/>
            </a:pPr>
            <a:r>
              <a:rPr lang="en-US" altLang="en-US" sz="2800" dirty="0"/>
              <a:t>Training and observing team</a:t>
            </a:r>
          </a:p>
        </p:txBody>
      </p:sp>
      <p:sp>
        <p:nvSpPr>
          <p:cNvPr id="63492" name="Slide Number Placeholder 3">
            <a:extLst>
              <a:ext uri="{FF2B5EF4-FFF2-40B4-BE49-F238E27FC236}">
                <a16:creationId xmlns:a16="http://schemas.microsoft.com/office/drawing/2014/main" id="{0720E901-DD3C-4756-ABEE-3379D3716967}"/>
              </a:ext>
            </a:extLst>
          </p:cNvPr>
          <p:cNvSpPr>
            <a:spLocks noGrp="1" noChangeArrowheads="1"/>
          </p:cNvSpPr>
          <p:nvPr>
            <p:ph type="sldNum" sz="quarter" idx="14"/>
          </p:nvPr>
        </p:nvSpPr>
        <p:spPr bwMode="auto">
          <a:xfrm>
            <a:off x="8610600" y="6356350"/>
            <a:ext cx="457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946780C6-2664-4993-B217-8F75225C3FED}" type="slidenum">
              <a:rPr lang="en-US" altLang="en-US" sz="1200" smtClean="0">
                <a:solidFill>
                  <a:srgbClr val="757575"/>
                </a:solidFill>
                <a:latin typeface="Calibri" panose="020F0502020204030204" pitchFamily="34" charset="0"/>
              </a:rPr>
              <a:pPr>
                <a:spcBef>
                  <a:spcPct val="0"/>
                </a:spcBef>
                <a:buFontTx/>
                <a:buNone/>
              </a:pPr>
              <a:t>13</a:t>
            </a:fld>
            <a:endParaRPr lang="en-US" altLang="en-US" sz="1200" dirty="0">
              <a:solidFill>
                <a:srgbClr val="757575"/>
              </a:solidFill>
              <a:latin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C4796-C62E-4D1A-BCA0-2AA7687CF8AF}"/>
              </a:ext>
            </a:extLst>
          </p:cNvPr>
          <p:cNvSpPr>
            <a:spLocks noGrp="1"/>
          </p:cNvSpPr>
          <p:nvPr>
            <p:ph type="title"/>
          </p:nvPr>
        </p:nvSpPr>
        <p:spPr>
          <a:xfrm>
            <a:off x="457200" y="304800"/>
            <a:ext cx="5334000" cy="1143000"/>
          </a:xfrm>
        </p:spPr>
        <p:txBody>
          <a:bodyPr/>
          <a:lstStyle/>
          <a:p>
            <a:pPr>
              <a:defRPr/>
            </a:pPr>
            <a:r>
              <a:rPr lang="en-US" dirty="0"/>
              <a:t>Communicate Policies and Procedures to Clients</a:t>
            </a:r>
          </a:p>
        </p:txBody>
      </p:sp>
      <p:sp>
        <p:nvSpPr>
          <p:cNvPr id="39940" name="Content Placeholder 4">
            <a:extLst>
              <a:ext uri="{FF2B5EF4-FFF2-40B4-BE49-F238E27FC236}">
                <a16:creationId xmlns:a16="http://schemas.microsoft.com/office/drawing/2014/main" id="{AAA15A42-4218-4228-A5D5-55E86D74023F}"/>
              </a:ext>
            </a:extLst>
          </p:cNvPr>
          <p:cNvSpPr>
            <a:spLocks noGrp="1"/>
          </p:cNvSpPr>
          <p:nvPr>
            <p:ph idx="1"/>
          </p:nvPr>
        </p:nvSpPr>
        <p:spPr>
          <a:xfrm>
            <a:off x="457200" y="1722438"/>
            <a:ext cx="8229600" cy="4525962"/>
          </a:xfrm>
        </p:spPr>
        <p:txBody>
          <a:bodyPr/>
          <a:lstStyle/>
          <a:p>
            <a:pPr marL="0" indent="0">
              <a:buFont typeface="Arial" charset="0"/>
              <a:buNone/>
              <a:defRPr/>
            </a:pPr>
            <a:r>
              <a:rPr lang="en-US" altLang="en-US" sz="2800" dirty="0"/>
              <a:t>Clear communication is crucial. </a:t>
            </a:r>
          </a:p>
          <a:p>
            <a:pPr marL="0" indent="0">
              <a:buFont typeface="Arial" charset="0"/>
              <a:buNone/>
              <a:defRPr/>
            </a:pPr>
            <a:r>
              <a:rPr lang="en-US" altLang="en-US" sz="2800" b="1" dirty="0">
                <a:solidFill>
                  <a:schemeClr val="accent6"/>
                </a:solidFill>
              </a:rPr>
              <a:t>When scheduling, at check-in , and at exit,  </a:t>
            </a:r>
          </a:p>
          <a:p>
            <a:pPr marL="0" indent="0">
              <a:buFont typeface="Arial" charset="0"/>
              <a:buNone/>
              <a:defRPr/>
            </a:pPr>
            <a:r>
              <a:rPr lang="en-US" altLang="en-US" sz="2800" dirty="0"/>
              <a:t>Communicate:</a:t>
            </a:r>
          </a:p>
          <a:p>
            <a:pPr lvl="1">
              <a:buFont typeface="Arial" panose="020B0604020202020204" pitchFamily="34" charset="0"/>
              <a:buChar char="•"/>
              <a:defRPr/>
            </a:pPr>
            <a:r>
              <a:rPr lang="en-US" altLang="en-US" dirty="0"/>
              <a:t>Charges/discounts</a:t>
            </a:r>
          </a:p>
          <a:p>
            <a:pPr lvl="1">
              <a:buFont typeface="Arial" panose="020B0604020202020204" pitchFamily="34" charset="0"/>
              <a:buChar char="•"/>
              <a:defRPr/>
            </a:pPr>
            <a:r>
              <a:rPr lang="en-US" altLang="en-US" dirty="0"/>
              <a:t>Payment expectations</a:t>
            </a:r>
          </a:p>
          <a:p>
            <a:pPr lvl="1">
              <a:buFont typeface="Arial" panose="020B0604020202020204" pitchFamily="34" charset="0"/>
              <a:buChar char="•"/>
              <a:defRPr/>
            </a:pPr>
            <a:r>
              <a:rPr lang="en-US" altLang="en-US" dirty="0"/>
              <a:t>Collection policies</a:t>
            </a:r>
          </a:p>
          <a:p>
            <a:pPr lvl="1">
              <a:buFont typeface="Arial" panose="020B0604020202020204" pitchFamily="34" charset="0"/>
              <a:buChar char="•"/>
              <a:defRPr/>
            </a:pPr>
            <a:r>
              <a:rPr lang="en-US" altLang="en-US" dirty="0"/>
              <a:t>Donations</a:t>
            </a:r>
          </a:p>
          <a:p>
            <a:pPr lvl="1">
              <a:buFont typeface="Arial" panose="020B0604020202020204" pitchFamily="34" charset="0"/>
              <a:buChar char="•"/>
              <a:defRPr/>
            </a:pPr>
            <a:r>
              <a:rPr lang="en-US" altLang="en-US" dirty="0"/>
              <a:t>TPP billing of deductibles and co-pays</a:t>
            </a:r>
          </a:p>
        </p:txBody>
      </p:sp>
      <p:sp>
        <p:nvSpPr>
          <p:cNvPr id="65540" name="Slide Number Placeholder 3">
            <a:extLst>
              <a:ext uri="{FF2B5EF4-FFF2-40B4-BE49-F238E27FC236}">
                <a16:creationId xmlns:a16="http://schemas.microsoft.com/office/drawing/2014/main" id="{146EC927-12C3-45CA-ADC5-CFF89ABFFA2B}"/>
              </a:ext>
            </a:extLst>
          </p:cNvPr>
          <p:cNvSpPr>
            <a:spLocks noGrp="1" noChangeArrowheads="1"/>
          </p:cNvSpPr>
          <p:nvPr>
            <p:ph type="sldNum" sz="quarter" idx="14"/>
          </p:nvPr>
        </p:nvSpPr>
        <p:spPr bwMode="auto">
          <a:xfrm>
            <a:off x="8610600" y="6356350"/>
            <a:ext cx="457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24875023-3F7F-43EA-BA2D-1536E145F9BC}" type="slidenum">
              <a:rPr lang="en-US" altLang="en-US" sz="1200" smtClean="0">
                <a:solidFill>
                  <a:srgbClr val="757575"/>
                </a:solidFill>
                <a:latin typeface="Calibri" panose="020F0502020204030204" pitchFamily="34" charset="0"/>
              </a:rPr>
              <a:pPr>
                <a:spcBef>
                  <a:spcPct val="0"/>
                </a:spcBef>
                <a:buFontTx/>
                <a:buNone/>
              </a:pPr>
              <a:t>14</a:t>
            </a:fld>
            <a:endParaRPr lang="en-US" altLang="en-US" sz="1200" dirty="0">
              <a:solidFill>
                <a:srgbClr val="757575"/>
              </a:solidFill>
              <a:latin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3B2BD-4642-40A6-9815-1301B18487CE}"/>
              </a:ext>
            </a:extLst>
          </p:cNvPr>
          <p:cNvSpPr>
            <a:spLocks noGrp="1"/>
          </p:cNvSpPr>
          <p:nvPr>
            <p:ph type="title"/>
          </p:nvPr>
        </p:nvSpPr>
        <p:spPr>
          <a:xfrm>
            <a:off x="457200" y="274638"/>
            <a:ext cx="5334000" cy="1143000"/>
          </a:xfrm>
        </p:spPr>
        <p:txBody>
          <a:bodyPr/>
          <a:lstStyle/>
          <a:p>
            <a:pPr>
              <a:defRPr/>
            </a:pPr>
            <a:r>
              <a:rPr lang="en-US" dirty="0"/>
              <a:t>Words Make a Difference</a:t>
            </a:r>
          </a:p>
        </p:txBody>
      </p:sp>
      <p:sp>
        <p:nvSpPr>
          <p:cNvPr id="41988" name="Content Placeholder 4">
            <a:extLst>
              <a:ext uri="{FF2B5EF4-FFF2-40B4-BE49-F238E27FC236}">
                <a16:creationId xmlns:a16="http://schemas.microsoft.com/office/drawing/2014/main" id="{6FFF2266-BBE8-4E19-991F-FF700295879D}"/>
              </a:ext>
            </a:extLst>
          </p:cNvPr>
          <p:cNvSpPr>
            <a:spLocks noGrp="1"/>
          </p:cNvSpPr>
          <p:nvPr>
            <p:ph idx="1"/>
          </p:nvPr>
        </p:nvSpPr>
        <p:spPr>
          <a:xfrm>
            <a:off x="457200" y="1901825"/>
            <a:ext cx="8229600" cy="4525963"/>
          </a:xfrm>
        </p:spPr>
        <p:txBody>
          <a:bodyPr/>
          <a:lstStyle/>
          <a:p>
            <a:pPr marL="0" indent="0" algn="ctr">
              <a:buFont typeface="Arial" charset="0"/>
              <a:buNone/>
              <a:defRPr/>
            </a:pPr>
            <a:r>
              <a:rPr lang="en-US" altLang="en-US" b="1" dirty="0">
                <a:solidFill>
                  <a:schemeClr val="accent6"/>
                </a:solidFill>
              </a:rPr>
              <a:t>“How will you be paying for your services today?”</a:t>
            </a:r>
          </a:p>
          <a:p>
            <a:pPr marL="0" indent="0" algn="ctr">
              <a:spcBef>
                <a:spcPts val="3672"/>
              </a:spcBef>
              <a:buFont typeface="Arial" charset="0"/>
              <a:buNone/>
              <a:defRPr/>
            </a:pPr>
            <a:r>
              <a:rPr lang="en-US" altLang="en-US" sz="2800" i="1" dirty="0"/>
              <a:t>versus</a:t>
            </a:r>
          </a:p>
          <a:p>
            <a:pPr marL="0" indent="0" algn="ctr">
              <a:spcBef>
                <a:spcPts val="3768"/>
              </a:spcBef>
              <a:buFont typeface="Arial" charset="0"/>
              <a:buNone/>
              <a:defRPr/>
            </a:pPr>
            <a:r>
              <a:rPr lang="en-US" altLang="en-US" b="1" dirty="0">
                <a:solidFill>
                  <a:schemeClr val="accent6"/>
                </a:solidFill>
              </a:rPr>
              <a:t>“How much can you pay for services today?”</a:t>
            </a:r>
          </a:p>
        </p:txBody>
      </p:sp>
      <p:sp>
        <p:nvSpPr>
          <p:cNvPr id="67588" name="Slide Number Placeholder 3">
            <a:extLst>
              <a:ext uri="{FF2B5EF4-FFF2-40B4-BE49-F238E27FC236}">
                <a16:creationId xmlns:a16="http://schemas.microsoft.com/office/drawing/2014/main" id="{9658A0B2-44B2-4497-AD87-42D9FE231B95}"/>
              </a:ext>
            </a:extLst>
          </p:cNvPr>
          <p:cNvSpPr>
            <a:spLocks noGrp="1" noChangeArrowheads="1"/>
          </p:cNvSpPr>
          <p:nvPr>
            <p:ph type="sldNum" sz="quarter" idx="14"/>
          </p:nvPr>
        </p:nvSpPr>
        <p:spPr bwMode="auto">
          <a:xfrm>
            <a:off x="8610600" y="6356350"/>
            <a:ext cx="457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4F55FAA4-2A9F-45AD-9DF8-EDB690D14676}" type="slidenum">
              <a:rPr lang="en-US" altLang="en-US" sz="1200" smtClean="0">
                <a:solidFill>
                  <a:srgbClr val="757575"/>
                </a:solidFill>
                <a:latin typeface="Calibri" panose="020F0502020204030204" pitchFamily="34" charset="0"/>
              </a:rPr>
              <a:pPr>
                <a:spcBef>
                  <a:spcPct val="0"/>
                </a:spcBef>
                <a:buFontTx/>
                <a:buNone/>
              </a:pPr>
              <a:t>15</a:t>
            </a:fld>
            <a:endParaRPr lang="en-US" altLang="en-US" sz="1200" dirty="0">
              <a:solidFill>
                <a:srgbClr val="757575"/>
              </a:solidFill>
              <a:latin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455E2-36EC-4651-B279-E26AE63FEB0E}"/>
              </a:ext>
            </a:extLst>
          </p:cNvPr>
          <p:cNvSpPr>
            <a:spLocks noGrp="1"/>
          </p:cNvSpPr>
          <p:nvPr>
            <p:ph type="title"/>
          </p:nvPr>
        </p:nvSpPr>
        <p:spPr>
          <a:xfrm>
            <a:off x="457200" y="274638"/>
            <a:ext cx="5257800" cy="1096962"/>
          </a:xfrm>
        </p:spPr>
        <p:txBody>
          <a:bodyPr/>
          <a:lstStyle/>
          <a:p>
            <a:pPr>
              <a:defRPr/>
            </a:pPr>
            <a:r>
              <a:rPr lang="en-US" sz="3600" dirty="0"/>
              <a:t>Strategies for Managing F</a:t>
            </a:r>
            <a:r>
              <a:rPr lang="en-US" altLang="en-US" sz="3600" dirty="0"/>
              <a:t>ee Collections at Time of Visit </a:t>
            </a:r>
          </a:p>
        </p:txBody>
      </p:sp>
      <p:sp>
        <p:nvSpPr>
          <p:cNvPr id="37891" name="Content Placeholder 2">
            <a:extLst>
              <a:ext uri="{FF2B5EF4-FFF2-40B4-BE49-F238E27FC236}">
                <a16:creationId xmlns:a16="http://schemas.microsoft.com/office/drawing/2014/main" id="{C82AD4CD-AA45-4CA0-9528-11D87CE15335}"/>
              </a:ext>
            </a:extLst>
          </p:cNvPr>
          <p:cNvSpPr>
            <a:spLocks noGrp="1"/>
          </p:cNvSpPr>
          <p:nvPr>
            <p:ph idx="1"/>
          </p:nvPr>
        </p:nvSpPr>
        <p:spPr>
          <a:xfrm>
            <a:off x="457200" y="1905000"/>
            <a:ext cx="8229600" cy="4525963"/>
          </a:xfrm>
        </p:spPr>
        <p:txBody>
          <a:bodyPr/>
          <a:lstStyle/>
          <a:p>
            <a:pPr marL="0" indent="0">
              <a:buFont typeface="Arial" charset="0"/>
              <a:buNone/>
              <a:defRPr/>
            </a:pPr>
            <a:r>
              <a:rPr lang="en-US" altLang="en-US" sz="2800" b="1" dirty="0">
                <a:solidFill>
                  <a:schemeClr val="accent6"/>
                </a:solidFill>
              </a:rPr>
              <a:t>For uninsured/self-pay clients: </a:t>
            </a:r>
          </a:p>
          <a:p>
            <a:pPr>
              <a:buFont typeface="Arial" charset="0"/>
              <a:buChar char="•"/>
              <a:defRPr/>
            </a:pPr>
            <a:r>
              <a:rPr lang="en-US" altLang="en-US" sz="2800" dirty="0"/>
              <a:t>Collect fees for services provided at time of visit</a:t>
            </a:r>
          </a:p>
          <a:p>
            <a:pPr lvl="1">
              <a:buFont typeface="Arial" charset="0"/>
              <a:buChar char="•"/>
              <a:defRPr/>
            </a:pPr>
            <a:r>
              <a:rPr lang="en-US" altLang="en-US" dirty="0"/>
              <a:t>Best chance of collecting is at time of visit</a:t>
            </a:r>
          </a:p>
          <a:p>
            <a:pPr lvl="1">
              <a:buFont typeface="Arial" charset="0"/>
              <a:buChar char="•"/>
              <a:defRPr/>
            </a:pPr>
            <a:r>
              <a:rPr lang="en-US" altLang="en-US" dirty="0"/>
              <a:t>Accept cash, check, credit and debit cards</a:t>
            </a:r>
          </a:p>
          <a:p>
            <a:pPr marL="0" indent="0">
              <a:buFont typeface="Arial" panose="020B0604020202020204" pitchFamily="34" charset="0"/>
              <a:buNone/>
              <a:defRPr/>
            </a:pPr>
            <a:r>
              <a:rPr lang="en-US" altLang="en-US" sz="2800" b="1" dirty="0">
                <a:solidFill>
                  <a:schemeClr val="accent6"/>
                </a:solidFill>
              </a:rPr>
              <a:t>For all clients:</a:t>
            </a:r>
          </a:p>
          <a:p>
            <a:pPr>
              <a:buFont typeface="Arial" charset="0"/>
              <a:buChar char="•"/>
              <a:defRPr/>
            </a:pPr>
            <a:r>
              <a:rPr lang="en-US" altLang="en-US" sz="2800" dirty="0"/>
              <a:t>Monthly invoice process </a:t>
            </a:r>
          </a:p>
          <a:p>
            <a:pPr>
              <a:buFont typeface="Arial" charset="0"/>
              <a:buChar char="•"/>
              <a:defRPr/>
            </a:pPr>
            <a:r>
              <a:rPr lang="en-US" altLang="en-US" sz="2800" dirty="0"/>
              <a:t>Identify/communicate balances during the scheduling process</a:t>
            </a:r>
          </a:p>
        </p:txBody>
      </p:sp>
      <p:sp>
        <p:nvSpPr>
          <p:cNvPr id="69636" name="Slide Number Placeholder 3">
            <a:extLst>
              <a:ext uri="{FF2B5EF4-FFF2-40B4-BE49-F238E27FC236}">
                <a16:creationId xmlns:a16="http://schemas.microsoft.com/office/drawing/2014/main" id="{43C2F926-EDE9-46F5-837F-F57C77E70696}"/>
              </a:ext>
            </a:extLst>
          </p:cNvPr>
          <p:cNvSpPr>
            <a:spLocks noGrp="1" noChangeArrowheads="1"/>
          </p:cNvSpPr>
          <p:nvPr>
            <p:ph type="sldNum" sz="quarter" idx="14"/>
          </p:nvPr>
        </p:nvSpPr>
        <p:spPr bwMode="auto">
          <a:xfrm>
            <a:off x="8610600" y="6356350"/>
            <a:ext cx="457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3808AFBB-5791-4534-B66E-40D35629E07D}" type="slidenum">
              <a:rPr lang="en-US" altLang="en-US" sz="1200" smtClean="0">
                <a:solidFill>
                  <a:srgbClr val="757575"/>
                </a:solidFill>
                <a:latin typeface="Calibri" panose="020F0502020204030204" pitchFamily="34" charset="0"/>
              </a:rPr>
              <a:pPr>
                <a:spcBef>
                  <a:spcPct val="0"/>
                </a:spcBef>
                <a:buFontTx/>
                <a:buNone/>
              </a:pPr>
              <a:t>16</a:t>
            </a:fld>
            <a:endParaRPr lang="en-US" altLang="en-US" sz="1200" dirty="0">
              <a:solidFill>
                <a:srgbClr val="757575"/>
              </a:solidFill>
              <a:latin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B7167-8312-4E1A-B37C-E351194A5C3E}"/>
              </a:ext>
            </a:extLst>
          </p:cNvPr>
          <p:cNvSpPr>
            <a:spLocks noGrp="1"/>
          </p:cNvSpPr>
          <p:nvPr>
            <p:ph type="title"/>
          </p:nvPr>
        </p:nvSpPr>
        <p:spPr/>
        <p:txBody>
          <a:bodyPr/>
          <a:lstStyle/>
          <a:p>
            <a:pPr>
              <a:defRPr/>
            </a:pPr>
            <a:r>
              <a:rPr lang="en-US" dirty="0"/>
              <a:t>Strategies for Billing &amp; Collecting Fees</a:t>
            </a:r>
            <a:endParaRPr lang="en-US" altLang="en-US" dirty="0"/>
          </a:p>
        </p:txBody>
      </p:sp>
      <p:sp>
        <p:nvSpPr>
          <p:cNvPr id="37891" name="Content Placeholder 2">
            <a:extLst>
              <a:ext uri="{FF2B5EF4-FFF2-40B4-BE49-F238E27FC236}">
                <a16:creationId xmlns:a16="http://schemas.microsoft.com/office/drawing/2014/main" id="{6750AB1F-4C62-4DC8-99B5-7C496874EC32}"/>
              </a:ext>
            </a:extLst>
          </p:cNvPr>
          <p:cNvSpPr>
            <a:spLocks noGrp="1"/>
          </p:cNvSpPr>
          <p:nvPr>
            <p:ph idx="1"/>
          </p:nvPr>
        </p:nvSpPr>
        <p:spPr/>
        <p:txBody>
          <a:bodyPr/>
          <a:lstStyle/>
          <a:p>
            <a:pPr marL="0" indent="0">
              <a:buFont typeface="Arial" charset="0"/>
              <a:buNone/>
              <a:defRPr/>
            </a:pPr>
            <a:r>
              <a:rPr lang="en-US" altLang="en-US" b="1" dirty="0">
                <a:solidFill>
                  <a:schemeClr val="accent6"/>
                </a:solidFill>
              </a:rPr>
              <a:t>From TPP clients</a:t>
            </a:r>
          </a:p>
          <a:p>
            <a:pPr>
              <a:buFont typeface="Arial" charset="0"/>
              <a:buChar char="•"/>
              <a:defRPr/>
            </a:pPr>
            <a:r>
              <a:rPr lang="en-US" altLang="en-US" sz="2800" dirty="0"/>
              <a:t>Bill/collect post-TPP adjudication</a:t>
            </a:r>
          </a:p>
          <a:p>
            <a:pPr>
              <a:buFont typeface="Arial" charset="0"/>
              <a:buChar char="•"/>
              <a:defRPr/>
            </a:pPr>
            <a:r>
              <a:rPr lang="en-US" altLang="en-US" sz="2800" dirty="0"/>
              <a:t>Title X regulations regarding the discount to the remaining balance</a:t>
            </a:r>
          </a:p>
          <a:p>
            <a:pPr lvl="1">
              <a:buFont typeface="Arial" charset="0"/>
              <a:buChar char="–"/>
              <a:defRPr/>
            </a:pPr>
            <a:r>
              <a:rPr lang="en-US" altLang="en-US" sz="2400" dirty="0"/>
              <a:t>Calculating appropriate discount</a:t>
            </a:r>
          </a:p>
          <a:p>
            <a:pPr>
              <a:buFont typeface="Arial" charset="0"/>
              <a:buChar char="–"/>
              <a:defRPr/>
            </a:pPr>
            <a:r>
              <a:rPr lang="en-US" altLang="en-US" sz="2800" dirty="0"/>
              <a:t>Utilize past due balance tactics previously outlined</a:t>
            </a:r>
          </a:p>
        </p:txBody>
      </p:sp>
      <p:sp>
        <p:nvSpPr>
          <p:cNvPr id="71684" name="Slide Number Placeholder 3">
            <a:extLst>
              <a:ext uri="{FF2B5EF4-FFF2-40B4-BE49-F238E27FC236}">
                <a16:creationId xmlns:a16="http://schemas.microsoft.com/office/drawing/2014/main" id="{4FF5BCFF-6454-47C1-BA95-0A91DA1AF818}"/>
              </a:ext>
            </a:extLst>
          </p:cNvPr>
          <p:cNvSpPr>
            <a:spLocks noGrp="1" noChangeArrowheads="1"/>
          </p:cNvSpPr>
          <p:nvPr>
            <p:ph type="sldNum" sz="quarter" idx="14"/>
          </p:nvPr>
        </p:nvSpPr>
        <p:spPr bwMode="auto">
          <a:xfrm>
            <a:off x="8610600" y="6356350"/>
            <a:ext cx="457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buFont typeface="Arial" panose="020B0604020202020204" pitchFamily="34" charset="0"/>
              <a:buNone/>
            </a:pPr>
            <a:fld id="{BFBBA282-0803-4B7C-AED2-8D19F6992564}" type="slidenum">
              <a:rPr lang="en-US" altLang="en-US" sz="1200" smtClean="0">
                <a:solidFill>
                  <a:srgbClr val="757575"/>
                </a:solidFill>
              </a:rPr>
              <a:pPr>
                <a:buFont typeface="Arial" panose="020B0604020202020204" pitchFamily="34" charset="0"/>
                <a:buNone/>
              </a:pPr>
              <a:t>17</a:t>
            </a:fld>
            <a:endParaRPr lang="en-US" altLang="en-US" sz="1200" dirty="0">
              <a:solidFill>
                <a:srgbClr val="757575"/>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746E1-B01D-476A-AA19-7D6E8102DCFE}"/>
              </a:ext>
            </a:extLst>
          </p:cNvPr>
          <p:cNvSpPr>
            <a:spLocks noGrp="1"/>
          </p:cNvSpPr>
          <p:nvPr>
            <p:ph type="title"/>
          </p:nvPr>
        </p:nvSpPr>
        <p:spPr/>
        <p:txBody>
          <a:bodyPr/>
          <a:lstStyle/>
          <a:p>
            <a:pPr>
              <a:defRPr/>
            </a:pPr>
            <a:r>
              <a:rPr lang="en-US" altLang="en-US" dirty="0"/>
              <a:t>Copay Example</a:t>
            </a:r>
          </a:p>
        </p:txBody>
      </p:sp>
      <p:sp>
        <p:nvSpPr>
          <p:cNvPr id="37891" name="Content Placeholder 2">
            <a:extLst>
              <a:ext uri="{FF2B5EF4-FFF2-40B4-BE49-F238E27FC236}">
                <a16:creationId xmlns:a16="http://schemas.microsoft.com/office/drawing/2014/main" id="{6C090D79-9950-4FBA-97AB-27877D520AF6}"/>
              </a:ext>
            </a:extLst>
          </p:cNvPr>
          <p:cNvSpPr>
            <a:spLocks noGrp="1"/>
          </p:cNvSpPr>
          <p:nvPr>
            <p:ph idx="1"/>
          </p:nvPr>
        </p:nvSpPr>
        <p:spPr/>
        <p:txBody>
          <a:bodyPr/>
          <a:lstStyle/>
          <a:p>
            <a:pPr marL="0" indent="0">
              <a:buFont typeface="Arial" charset="0"/>
              <a:buNone/>
              <a:defRPr/>
            </a:pPr>
            <a:r>
              <a:rPr lang="en-US" altLang="en-US" sz="2800">
                <a:solidFill>
                  <a:schemeClr val="accent6"/>
                </a:solidFill>
              </a:rPr>
              <a:t>Full charge for service is $125. Your agency has a contractual agreement with ABC insurance to discount the charge to $100 and to charge the client a $25 copay. </a:t>
            </a:r>
          </a:p>
          <a:p>
            <a:pPr>
              <a:buFont typeface="Arial" charset="0"/>
              <a:buChar char="•"/>
              <a:defRPr/>
            </a:pPr>
            <a:r>
              <a:rPr lang="en-US" altLang="en-US" sz="2800"/>
              <a:t>Client A is eligible for a 90% discount based on sliding fee discount schedule</a:t>
            </a:r>
          </a:p>
          <a:p>
            <a:pPr lvl="1">
              <a:buFont typeface="Arial" charset="0"/>
              <a:buChar char="–"/>
              <a:defRPr/>
            </a:pPr>
            <a:r>
              <a:rPr lang="en-US" altLang="en-US" sz="2400"/>
              <a:t>How much should client pay? </a:t>
            </a:r>
          </a:p>
          <a:p>
            <a:pPr>
              <a:buFont typeface="Arial" charset="0"/>
              <a:buChar char="•"/>
              <a:defRPr/>
            </a:pPr>
            <a:r>
              <a:rPr lang="en-US" altLang="en-US" sz="2800"/>
              <a:t>Client B is eligible for a 50% discount based on sliding fee discount schedule </a:t>
            </a:r>
          </a:p>
          <a:p>
            <a:pPr lvl="1">
              <a:buFont typeface="Arial" charset="0"/>
              <a:buChar char="–"/>
              <a:defRPr/>
            </a:pPr>
            <a:r>
              <a:rPr lang="en-US" altLang="en-US" sz="2400"/>
              <a:t>How much should client pay? </a:t>
            </a:r>
            <a:endParaRPr lang="en-US" altLang="en-US" sz="2400" dirty="0"/>
          </a:p>
        </p:txBody>
      </p:sp>
      <p:sp>
        <p:nvSpPr>
          <p:cNvPr id="73732" name="Slide Number Placeholder 3">
            <a:extLst>
              <a:ext uri="{FF2B5EF4-FFF2-40B4-BE49-F238E27FC236}">
                <a16:creationId xmlns:a16="http://schemas.microsoft.com/office/drawing/2014/main" id="{9F98C077-9310-40BF-9294-EBA732FF7272}"/>
              </a:ext>
            </a:extLst>
          </p:cNvPr>
          <p:cNvSpPr>
            <a:spLocks noGrp="1" noChangeArrowheads="1"/>
          </p:cNvSpPr>
          <p:nvPr>
            <p:ph type="sldNum" sz="quarter" idx="14"/>
          </p:nvPr>
        </p:nvSpPr>
        <p:spPr bwMode="auto">
          <a:xfrm>
            <a:off x="8610600" y="6356350"/>
            <a:ext cx="457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43A31E9B-5C9B-4A41-B499-13411ADCCD0B}" type="slidenum">
              <a:rPr lang="en-US" altLang="en-US" sz="1200" smtClean="0">
                <a:solidFill>
                  <a:srgbClr val="757575"/>
                </a:solidFill>
                <a:latin typeface="Calibri" panose="020F0502020204030204" pitchFamily="34" charset="0"/>
              </a:rPr>
              <a:pPr>
                <a:spcBef>
                  <a:spcPct val="0"/>
                </a:spcBef>
                <a:buFontTx/>
                <a:buNone/>
              </a:pPr>
              <a:t>18</a:t>
            </a:fld>
            <a:endParaRPr lang="en-US" altLang="en-US" sz="1200" dirty="0">
              <a:solidFill>
                <a:srgbClr val="757575"/>
              </a:solidFill>
              <a:latin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52C8-C688-481C-A636-A8CEF3D67052}"/>
              </a:ext>
            </a:extLst>
          </p:cNvPr>
          <p:cNvSpPr>
            <a:spLocks noGrp="1"/>
          </p:cNvSpPr>
          <p:nvPr>
            <p:ph type="title"/>
          </p:nvPr>
        </p:nvSpPr>
        <p:spPr/>
        <p:txBody>
          <a:bodyPr/>
          <a:lstStyle/>
          <a:p>
            <a:pPr>
              <a:defRPr/>
            </a:pPr>
            <a:r>
              <a:rPr lang="en-US" altLang="en-US" dirty="0"/>
              <a:t>Deductible and Copay Example</a:t>
            </a:r>
          </a:p>
        </p:txBody>
      </p:sp>
      <p:sp>
        <p:nvSpPr>
          <p:cNvPr id="37891" name="Content Placeholder 2">
            <a:extLst>
              <a:ext uri="{FF2B5EF4-FFF2-40B4-BE49-F238E27FC236}">
                <a16:creationId xmlns:a16="http://schemas.microsoft.com/office/drawing/2014/main" id="{356DDF8C-FDA5-44B2-A145-D439DA9D0A94}"/>
              </a:ext>
            </a:extLst>
          </p:cNvPr>
          <p:cNvSpPr>
            <a:spLocks noGrp="1"/>
          </p:cNvSpPr>
          <p:nvPr>
            <p:ph idx="1"/>
          </p:nvPr>
        </p:nvSpPr>
        <p:spPr/>
        <p:txBody>
          <a:bodyPr/>
          <a:lstStyle/>
          <a:p>
            <a:pPr marL="0" indent="0">
              <a:buFont typeface="Arial" charset="0"/>
              <a:buNone/>
              <a:defRPr/>
            </a:pPr>
            <a:r>
              <a:rPr lang="en-US" altLang="en-US" sz="2800">
                <a:solidFill>
                  <a:schemeClr val="accent6"/>
                </a:solidFill>
              </a:rPr>
              <a:t>Same scenarios, but Client B has not met the deductible. </a:t>
            </a:r>
          </a:p>
          <a:p>
            <a:pPr marL="0" indent="0">
              <a:buFont typeface="Arial" charset="0"/>
              <a:buNone/>
              <a:defRPr/>
            </a:pPr>
            <a:r>
              <a:rPr lang="en-US" altLang="en-US" sz="2800">
                <a:solidFill>
                  <a:schemeClr val="accent6"/>
                </a:solidFill>
              </a:rPr>
              <a:t>Full charge for service is $125. Your agency has a contractual agreement with ABC insurance to discount the charge to $100 and to charge the client a $25 copay. </a:t>
            </a:r>
          </a:p>
          <a:p>
            <a:pPr>
              <a:buFont typeface="Arial" charset="0"/>
              <a:buChar char="•"/>
              <a:defRPr/>
            </a:pPr>
            <a:r>
              <a:rPr lang="en-US" altLang="en-US" sz="2800"/>
              <a:t>Client B is eligible for a 50% discount based on sliding fee discount schedule </a:t>
            </a:r>
          </a:p>
          <a:p>
            <a:pPr lvl="1">
              <a:buFont typeface="Arial" charset="0"/>
              <a:buChar char="–"/>
              <a:defRPr/>
            </a:pPr>
            <a:r>
              <a:rPr lang="en-US" altLang="en-US" sz="2400"/>
              <a:t>How much should client pay, accounting for the deductible? </a:t>
            </a:r>
            <a:endParaRPr lang="en-US" altLang="en-US" sz="2400" dirty="0"/>
          </a:p>
        </p:txBody>
      </p:sp>
      <p:sp>
        <p:nvSpPr>
          <p:cNvPr id="75780" name="Slide Number Placeholder 3">
            <a:extLst>
              <a:ext uri="{FF2B5EF4-FFF2-40B4-BE49-F238E27FC236}">
                <a16:creationId xmlns:a16="http://schemas.microsoft.com/office/drawing/2014/main" id="{2D985DAD-9B6E-421F-8FD7-82CDBD609381}"/>
              </a:ext>
            </a:extLst>
          </p:cNvPr>
          <p:cNvSpPr>
            <a:spLocks noGrp="1" noChangeArrowheads="1"/>
          </p:cNvSpPr>
          <p:nvPr>
            <p:ph type="sldNum" sz="quarter" idx="14"/>
          </p:nvPr>
        </p:nvSpPr>
        <p:spPr bwMode="auto">
          <a:xfrm>
            <a:off x="8610600" y="6356350"/>
            <a:ext cx="457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1DD63DEA-B3AF-49BB-A097-A44D97CF7B10}" type="slidenum">
              <a:rPr lang="en-US" altLang="en-US" sz="1200" smtClean="0">
                <a:solidFill>
                  <a:srgbClr val="757575"/>
                </a:solidFill>
                <a:latin typeface="Calibri" panose="020F0502020204030204" pitchFamily="34" charset="0"/>
              </a:rPr>
              <a:pPr>
                <a:spcBef>
                  <a:spcPct val="0"/>
                </a:spcBef>
                <a:buFontTx/>
                <a:buNone/>
              </a:pPr>
              <a:t>19</a:t>
            </a:fld>
            <a:endParaRPr lang="en-US" altLang="en-US" sz="1200" dirty="0">
              <a:solidFill>
                <a:srgbClr val="757575"/>
              </a:solidFill>
              <a:latin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D823E-4172-4371-A8D6-87FB99C83191}"/>
              </a:ext>
            </a:extLst>
          </p:cNvPr>
          <p:cNvSpPr>
            <a:spLocks noGrp="1"/>
          </p:cNvSpPr>
          <p:nvPr>
            <p:ph type="title"/>
          </p:nvPr>
        </p:nvSpPr>
        <p:spPr/>
        <p:txBody>
          <a:bodyPr/>
          <a:lstStyle/>
          <a:p>
            <a:r>
              <a:rPr lang="en-US" dirty="0"/>
              <a:t>Financial Management Change Package</a:t>
            </a:r>
          </a:p>
        </p:txBody>
      </p:sp>
      <p:sp>
        <p:nvSpPr>
          <p:cNvPr id="3" name="Text Placeholder 2">
            <a:extLst>
              <a:ext uri="{FF2B5EF4-FFF2-40B4-BE49-F238E27FC236}">
                <a16:creationId xmlns:a16="http://schemas.microsoft.com/office/drawing/2014/main" id="{3193122A-8A32-4C9C-A49B-22E7FFAA9BEE}"/>
              </a:ext>
            </a:extLst>
          </p:cNvPr>
          <p:cNvSpPr>
            <a:spLocks noGrp="1"/>
          </p:cNvSpPr>
          <p:nvPr>
            <p:ph type="body" sz="quarter" idx="10"/>
          </p:nvPr>
        </p:nvSpPr>
        <p:spPr/>
        <p:txBody>
          <a:bodyPr/>
          <a:lstStyle/>
          <a:p>
            <a:pPr marL="0" lvl="0">
              <a:defRPr/>
            </a:pPr>
            <a:r>
              <a:rPr lang="en-US" b="1" dirty="0">
                <a:solidFill>
                  <a:srgbClr val="1B75BC"/>
                </a:solidFill>
              </a:rPr>
              <a:t>Best Practice Recommendations</a:t>
            </a:r>
          </a:p>
          <a:p>
            <a:pPr marL="514350" lvl="0" indent="-514350">
              <a:buFont typeface="+mj-lt"/>
              <a:buAutoNum type="arabicPeriod"/>
              <a:defRPr/>
            </a:pPr>
            <a:r>
              <a:rPr lang="en-US" sz="2800" dirty="0">
                <a:solidFill>
                  <a:srgbClr val="58595B"/>
                </a:solidFill>
              </a:rPr>
              <a:t>Bill the correct payer and optimal amount</a:t>
            </a:r>
          </a:p>
          <a:p>
            <a:pPr marL="514350" lvl="0" indent="-514350">
              <a:buFont typeface="+mj-lt"/>
              <a:buAutoNum type="arabicPeriod"/>
              <a:defRPr/>
            </a:pPr>
            <a:r>
              <a:rPr lang="en-US" sz="2800" dirty="0">
                <a:solidFill>
                  <a:srgbClr val="58595B"/>
                </a:solidFill>
              </a:rPr>
              <a:t>Monitor and manage client fee collections </a:t>
            </a:r>
          </a:p>
          <a:p>
            <a:pPr marL="514350" lvl="0" indent="-514350">
              <a:buFont typeface="+mj-lt"/>
              <a:buAutoNum type="arabicPeriod"/>
              <a:defRPr/>
            </a:pPr>
            <a:r>
              <a:rPr lang="en-US" sz="2800" dirty="0">
                <a:solidFill>
                  <a:srgbClr val="58595B"/>
                </a:solidFill>
              </a:rPr>
              <a:t>Monitor and manage payments from third-party payers (TPPs)</a:t>
            </a:r>
          </a:p>
        </p:txBody>
      </p:sp>
      <p:sp>
        <p:nvSpPr>
          <p:cNvPr id="4" name="Text Placeholder 3">
            <a:extLst>
              <a:ext uri="{FF2B5EF4-FFF2-40B4-BE49-F238E27FC236}">
                <a16:creationId xmlns:a16="http://schemas.microsoft.com/office/drawing/2014/main" id="{25C5F670-8EEA-4C49-BD44-9C06B842B9C4}"/>
              </a:ext>
            </a:extLst>
          </p:cNvPr>
          <p:cNvSpPr>
            <a:spLocks noGrp="1"/>
          </p:cNvSpPr>
          <p:nvPr>
            <p:ph type="body" sz="quarter" idx="11"/>
          </p:nvPr>
        </p:nvSpPr>
        <p:spPr/>
        <p:txBody>
          <a:bodyPr/>
          <a:lstStyle/>
          <a:p>
            <a:r>
              <a:rPr lang="en-US" altLang="en-US" dirty="0">
                <a:latin typeface="Calibri" panose="020F0502020204030204" pitchFamily="34" charset="0"/>
              </a:rPr>
              <a:t>Link: </a:t>
            </a:r>
            <a:r>
              <a:rPr lang="en-US" altLang="en-US" dirty="0">
                <a:latin typeface="Calibri" panose="020F0502020204030204" pitchFamily="34" charset="0"/>
                <a:hlinkClick r:id="rId3"/>
              </a:rPr>
              <a:t>https://www.fpntc.org/resources/financial-management-change-package</a:t>
            </a:r>
            <a:endParaRPr lang="en-US" altLang="en-US" dirty="0">
              <a:latin typeface="Calibri" panose="020F0502020204030204" pitchFamily="34" charset="0"/>
            </a:endParaRPr>
          </a:p>
        </p:txBody>
      </p:sp>
      <p:sp>
        <p:nvSpPr>
          <p:cNvPr id="5" name="Slide Number Placeholder 4">
            <a:extLst>
              <a:ext uri="{FF2B5EF4-FFF2-40B4-BE49-F238E27FC236}">
                <a16:creationId xmlns:a16="http://schemas.microsoft.com/office/drawing/2014/main" id="{3A067F12-BCB7-4CDA-AA47-BCBBEE125F27}"/>
              </a:ext>
            </a:extLst>
          </p:cNvPr>
          <p:cNvSpPr>
            <a:spLocks noGrp="1"/>
          </p:cNvSpPr>
          <p:nvPr>
            <p:ph type="sldNum" idx="14"/>
          </p:nvPr>
        </p:nvSpPr>
        <p:spPr/>
        <p:txBody>
          <a:bodyPr/>
          <a:lstStyle/>
          <a:p>
            <a:fld id="{00000000-1234-1234-1234-123412341234}" type="slidenum">
              <a:rPr lang="en-US" smtClean="0"/>
              <a:pPr/>
              <a:t>2</a:t>
            </a:fld>
            <a:endParaRPr lang="en-US" dirty="0"/>
          </a:p>
        </p:txBody>
      </p:sp>
    </p:spTree>
    <p:extLst>
      <p:ext uri="{BB962C8B-B14F-4D97-AF65-F5344CB8AC3E}">
        <p14:creationId xmlns:p14="http://schemas.microsoft.com/office/powerpoint/2010/main" val="858931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4458E-1AAB-4D92-B4A6-4B3E90F540BC}"/>
              </a:ext>
            </a:extLst>
          </p:cNvPr>
          <p:cNvSpPr>
            <a:spLocks noGrp="1"/>
          </p:cNvSpPr>
          <p:nvPr>
            <p:ph type="title"/>
          </p:nvPr>
        </p:nvSpPr>
        <p:spPr/>
        <p:txBody>
          <a:bodyPr/>
          <a:lstStyle/>
          <a:p>
            <a:pPr>
              <a:defRPr/>
            </a:pPr>
            <a:r>
              <a:rPr lang="en-US" altLang="en-US" dirty="0"/>
              <a:t>Fee Collection Tools </a:t>
            </a:r>
          </a:p>
        </p:txBody>
      </p:sp>
      <p:sp>
        <p:nvSpPr>
          <p:cNvPr id="4" name="Content Placeholder 3">
            <a:extLst>
              <a:ext uri="{FF2B5EF4-FFF2-40B4-BE49-F238E27FC236}">
                <a16:creationId xmlns:a16="http://schemas.microsoft.com/office/drawing/2014/main" id="{21C96BF4-4340-4750-ADD1-4DFF72BC793E}"/>
              </a:ext>
            </a:extLst>
          </p:cNvPr>
          <p:cNvSpPr>
            <a:spLocks noGrp="1"/>
          </p:cNvSpPr>
          <p:nvPr>
            <p:ph idx="1"/>
          </p:nvPr>
        </p:nvSpPr>
        <p:spPr/>
        <p:txBody>
          <a:bodyPr/>
          <a:lstStyle/>
          <a:p>
            <a:pPr>
              <a:defRPr/>
            </a:pPr>
            <a:r>
              <a:rPr lang="en-US" dirty="0"/>
              <a:t>Charging Third-party payer (TPP) Clients for Client Responsibility Amounts (Deductibles, Copays and/or Coinsurance.)</a:t>
            </a:r>
          </a:p>
          <a:p>
            <a:pPr marL="228600" indent="-228600">
              <a:buFont typeface="Arial" panose="020B0604020202020204" pitchFamily="34" charset="0"/>
              <a:buAutoNum type="arabicPeriod"/>
              <a:defRPr/>
            </a:pPr>
            <a:r>
              <a:rPr lang="en-US" dirty="0"/>
              <a:t>Client must never pay more than they would on the sliding fee discount schedule (SFDS).</a:t>
            </a:r>
          </a:p>
          <a:p>
            <a:pPr marL="228600" indent="-228600">
              <a:buFont typeface="Arial" panose="020B0604020202020204" pitchFamily="34" charset="0"/>
              <a:buAutoNum type="arabicPeriod"/>
              <a:defRPr/>
            </a:pPr>
            <a:r>
              <a:rPr lang="en-US" dirty="0"/>
              <a:t>Client must never pay more than their Insurance Policy requires (Deductible, Copay, and/or coinsurance amounts).</a:t>
            </a:r>
          </a:p>
          <a:p>
            <a:pPr marL="228600" indent="-228600">
              <a:buFont typeface="Arial" panose="020B0604020202020204" pitchFamily="34" charset="0"/>
              <a:buAutoNum type="arabicPeriod"/>
              <a:defRPr/>
            </a:pPr>
            <a:r>
              <a:rPr lang="en-US" dirty="0"/>
              <a:t>Client + insurance payments can never be more than your contracted amount with the third-party payer.</a:t>
            </a:r>
          </a:p>
          <a:p>
            <a:pPr>
              <a:spcAft>
                <a:spcPts val="1200"/>
              </a:spcAft>
              <a:defRPr/>
            </a:pPr>
            <a:r>
              <a:rPr lang="en-US" dirty="0"/>
              <a:t>Example 1:</a:t>
            </a:r>
            <a:br>
              <a:rPr lang="en-US" dirty="0"/>
            </a:br>
            <a:r>
              <a:rPr lang="en-US" dirty="0"/>
              <a:t>Full Fee (or Charge): 125.00.</a:t>
            </a:r>
            <a:br>
              <a:rPr lang="en-US" dirty="0"/>
            </a:br>
            <a:r>
              <a:rPr lang="en-US" dirty="0"/>
              <a:t>Client Discount Based on full fee (Charge) and SFDS: 75%.</a:t>
            </a:r>
            <a:br>
              <a:rPr lang="en-US" dirty="0"/>
            </a:br>
            <a:r>
              <a:rPr lang="en-US" dirty="0"/>
              <a:t>Insurance Contracted Amount, including Medicaid 100.00.</a:t>
            </a:r>
            <a:br>
              <a:rPr lang="en-US" dirty="0"/>
            </a:br>
            <a:r>
              <a:rPr lang="en-US" dirty="0"/>
              <a:t>Copay Zero for Medicaid, typically does NOT count toward deductible 30.00.</a:t>
            </a:r>
            <a:br>
              <a:rPr lang="en-US" dirty="0"/>
            </a:br>
            <a:r>
              <a:rPr lang="en-US" dirty="0"/>
              <a:t>Client Deductible Remaining zero for Medicaid, determined by TPP 900.00.</a:t>
            </a:r>
            <a:br>
              <a:rPr lang="en-US" dirty="0"/>
            </a:br>
            <a:r>
              <a:rPr lang="en-US" dirty="0"/>
              <a:t>Coinsurance % of contracted amount (applied after remaining deductible is subtracted) blank.</a:t>
            </a:r>
            <a:br>
              <a:rPr lang="en-US" dirty="0"/>
            </a:br>
            <a:r>
              <a:rPr lang="en-US" dirty="0"/>
              <a:t>Client needs Billing Confidentiality that cannot be guaranteed if insurance is billed No.</a:t>
            </a:r>
            <a:br>
              <a:rPr lang="en-US" dirty="0"/>
            </a:br>
            <a:r>
              <a:rPr lang="en-US" dirty="0"/>
              <a:t>Client is Charged the least of these amounts, 1. Full Charge Minus Discount Based on SFDS 31.25.</a:t>
            </a:r>
            <a:br>
              <a:rPr lang="en-US" dirty="0"/>
            </a:br>
            <a:r>
              <a:rPr lang="en-US" dirty="0"/>
              <a:t>Client is Charged the least of these amounts. 2. Insurance Policy Client Responsibility Amounts (copay, deductible, Coinsurance) 100.00.</a:t>
            </a:r>
            <a:br>
              <a:rPr lang="en-US" dirty="0"/>
            </a:br>
            <a:r>
              <a:rPr lang="en-US" dirty="0"/>
              <a:t>Client is Charged the least of these amounts. 3. Insurance Contracted Amount for Services 100.00.</a:t>
            </a:r>
            <a:br>
              <a:rPr lang="en-US" dirty="0"/>
            </a:br>
            <a:r>
              <a:rPr lang="en-US" dirty="0"/>
              <a:t>Sum of these equals Full Charge. Client Pays 31.25.</a:t>
            </a:r>
            <a:br>
              <a:rPr lang="en-US" dirty="0"/>
            </a:br>
            <a:r>
              <a:rPr lang="en-US" dirty="0"/>
              <a:t>Sum of these equals Full Charge. Insurance pays 0.00.</a:t>
            </a:r>
            <a:br>
              <a:rPr lang="en-US" dirty="0"/>
            </a:br>
            <a:r>
              <a:rPr lang="en-US" dirty="0"/>
              <a:t>Sum of these equals Full Charge. Provider Write-off (bad debt) 68.75.</a:t>
            </a:r>
            <a:br>
              <a:rPr lang="en-US" dirty="0"/>
            </a:br>
            <a:r>
              <a:rPr lang="en-US" dirty="0"/>
              <a:t>Sum of these equals Full Charge. Provider Write-off (contractual adjustment) 25.00.</a:t>
            </a:r>
            <a:br>
              <a:rPr lang="en-US" dirty="0"/>
            </a:br>
            <a:r>
              <a:rPr lang="en-US" dirty="0"/>
              <a:t>Calculations in the: information cut off. A. Insurance contracted amount minus copay and remaining deductible 0.00.</a:t>
            </a:r>
          </a:p>
          <a:p>
            <a:pPr>
              <a:spcAft>
                <a:spcPts val="1200"/>
              </a:spcAft>
              <a:defRPr/>
            </a:pPr>
            <a:r>
              <a:rPr lang="en-US" dirty="0"/>
              <a:t>Example 2:</a:t>
            </a:r>
            <a:br>
              <a:rPr lang="en-US" dirty="0"/>
            </a:br>
            <a:r>
              <a:rPr lang="en-US" dirty="0"/>
              <a:t>Full Fee (or Charge) 125.00.</a:t>
            </a:r>
            <a:br>
              <a:rPr lang="en-US" dirty="0"/>
            </a:br>
            <a:r>
              <a:rPr lang="en-US" dirty="0"/>
              <a:t>Client Discount 75%.</a:t>
            </a:r>
            <a:br>
              <a:rPr lang="en-US" dirty="0"/>
            </a:br>
            <a:r>
              <a:rPr lang="en-US" dirty="0"/>
              <a:t>Insurance Contracted Amount 100.00.</a:t>
            </a:r>
            <a:br>
              <a:rPr lang="en-US" dirty="0"/>
            </a:br>
            <a:r>
              <a:rPr lang="en-US" dirty="0"/>
              <a:t>Copay 30.00.</a:t>
            </a:r>
            <a:br>
              <a:rPr lang="en-US" dirty="0"/>
            </a:br>
            <a:r>
              <a:rPr lang="en-US" dirty="0"/>
              <a:t>Client Deductible Remaining 20.00.</a:t>
            </a:r>
            <a:br>
              <a:rPr lang="en-US" dirty="0"/>
            </a:br>
            <a:r>
              <a:rPr lang="en-US" dirty="0"/>
              <a:t>Coinsurance blank.</a:t>
            </a:r>
            <a:br>
              <a:rPr lang="en-US" dirty="0"/>
            </a:br>
            <a:r>
              <a:rPr lang="en-US" dirty="0"/>
              <a:t>Client needs Billing Confidentiality No.</a:t>
            </a:r>
            <a:br>
              <a:rPr lang="en-US" dirty="0"/>
            </a:br>
            <a:r>
              <a:rPr lang="en-US" dirty="0"/>
              <a:t>Client is Charged the least of these amounts, 1. Full Charge Minus Discount Based on SFDS 31.25.</a:t>
            </a:r>
            <a:br>
              <a:rPr lang="en-US" dirty="0"/>
            </a:br>
            <a:r>
              <a:rPr lang="en-US" dirty="0"/>
              <a:t>Client is Charged the least of these amounts. 2. Insurance Policy Client Responsibility Amounts 50.00.</a:t>
            </a:r>
            <a:br>
              <a:rPr lang="en-US" dirty="0"/>
            </a:br>
            <a:r>
              <a:rPr lang="en-US" dirty="0"/>
              <a:t>Client is Charged the least of these amounts. 3. Insurance Contracted Amount for Services 100.00.</a:t>
            </a:r>
            <a:br>
              <a:rPr lang="en-US" dirty="0"/>
            </a:br>
            <a:r>
              <a:rPr lang="en-US" dirty="0"/>
              <a:t>Sum of these equals Full Charge. Client Pays 31.25.</a:t>
            </a:r>
            <a:br>
              <a:rPr lang="en-US" dirty="0"/>
            </a:br>
            <a:r>
              <a:rPr lang="en-US" dirty="0"/>
              <a:t>Sum of these equals Full Charge. Insurance pays 50.00.</a:t>
            </a:r>
            <a:br>
              <a:rPr lang="en-US" dirty="0"/>
            </a:br>
            <a:r>
              <a:rPr lang="en-US" dirty="0"/>
              <a:t>Sum of these equals Full Charge. Provider Write-off (bad debt) 18.75.</a:t>
            </a:r>
            <a:br>
              <a:rPr lang="en-US" dirty="0"/>
            </a:br>
            <a:r>
              <a:rPr lang="en-US" dirty="0"/>
              <a:t>Sum of these equals Full Charge. Provider Write-off (contractual adjustment) 25.00.</a:t>
            </a:r>
            <a:br>
              <a:rPr lang="en-US" dirty="0"/>
            </a:br>
            <a:r>
              <a:rPr lang="en-US" dirty="0"/>
              <a:t>Calculations in the: information cut off. A. Insurance contracted amount minus copay and remaining deductible 50.00.</a:t>
            </a:r>
          </a:p>
          <a:p>
            <a:pPr>
              <a:spcAft>
                <a:spcPts val="1200"/>
              </a:spcAft>
              <a:defRPr/>
            </a:pPr>
            <a:r>
              <a:rPr lang="en-US" dirty="0"/>
              <a:t>Example 3:</a:t>
            </a:r>
            <a:br>
              <a:rPr lang="en-US" dirty="0"/>
            </a:br>
            <a:r>
              <a:rPr lang="en-US" dirty="0"/>
              <a:t>Full Fee (or Charge) 125.00.</a:t>
            </a:r>
            <a:br>
              <a:rPr lang="en-US" dirty="0"/>
            </a:br>
            <a:r>
              <a:rPr lang="en-US" dirty="0"/>
              <a:t>Client Discount 0%.</a:t>
            </a:r>
            <a:br>
              <a:rPr lang="en-US" dirty="0"/>
            </a:br>
            <a:r>
              <a:rPr lang="en-US" dirty="0"/>
              <a:t>Insurance Contracted Amount 100.00.</a:t>
            </a:r>
            <a:br>
              <a:rPr lang="en-US" dirty="0"/>
            </a:br>
            <a:r>
              <a:rPr lang="en-US" dirty="0"/>
              <a:t>Copay 30.00.</a:t>
            </a:r>
            <a:br>
              <a:rPr lang="en-US" dirty="0"/>
            </a:br>
            <a:r>
              <a:rPr lang="en-US" dirty="0"/>
              <a:t>Client Deductible Remaining 900.00.</a:t>
            </a:r>
            <a:br>
              <a:rPr lang="en-US" dirty="0"/>
            </a:br>
            <a:r>
              <a:rPr lang="en-US" dirty="0"/>
              <a:t>Coinsurance blank.</a:t>
            </a:r>
            <a:br>
              <a:rPr lang="en-US" dirty="0"/>
            </a:br>
            <a:r>
              <a:rPr lang="en-US" dirty="0"/>
              <a:t>Client needs Billing Confidentiality No.</a:t>
            </a:r>
            <a:br>
              <a:rPr lang="en-US" dirty="0"/>
            </a:br>
            <a:r>
              <a:rPr lang="en-US" dirty="0"/>
              <a:t>Client is Charged the least of these amounts, 1. Full Charge Minus Discount Based on SFDS 125.00.</a:t>
            </a:r>
            <a:br>
              <a:rPr lang="en-US" dirty="0"/>
            </a:br>
            <a:r>
              <a:rPr lang="en-US" dirty="0"/>
              <a:t>Client is Charged the least of these amounts. 2. Insurance Policy Client Responsibility Amounts 5100.00.</a:t>
            </a:r>
            <a:br>
              <a:rPr lang="en-US" dirty="0"/>
            </a:br>
            <a:r>
              <a:rPr lang="en-US" dirty="0"/>
              <a:t>Client is Charged the least of these amounts. 3. Insurance Contracted Amount for Services 100.00.</a:t>
            </a:r>
            <a:br>
              <a:rPr lang="en-US" dirty="0"/>
            </a:br>
            <a:r>
              <a:rPr lang="en-US" dirty="0"/>
              <a:t>Sum of these equals Full Charge. Client Pays 100.00.</a:t>
            </a:r>
            <a:br>
              <a:rPr lang="en-US" dirty="0"/>
            </a:br>
            <a:r>
              <a:rPr lang="en-US" dirty="0"/>
              <a:t>Sum of these equals Full Charge. Insurance pays 0.00.</a:t>
            </a:r>
            <a:br>
              <a:rPr lang="en-US" dirty="0"/>
            </a:br>
            <a:r>
              <a:rPr lang="en-US" dirty="0"/>
              <a:t>Sum of these equals Full Charge. Provider Write-off (bad debt) 0.00. </a:t>
            </a:r>
            <a:br>
              <a:rPr lang="en-US" dirty="0"/>
            </a:br>
            <a:r>
              <a:rPr lang="en-US" dirty="0"/>
              <a:t>Sum of these equals Full Charge. Provider Write-off (contractual adjustment) 25.00.</a:t>
            </a:r>
            <a:br>
              <a:rPr lang="en-US" dirty="0"/>
            </a:br>
            <a:r>
              <a:rPr lang="en-US" dirty="0"/>
              <a:t>Calculations in the: information cut off. A. Insurance contracted amount minus copay and remaining deductible 0.00.</a:t>
            </a:r>
          </a:p>
          <a:p>
            <a:pPr>
              <a:spcAft>
                <a:spcPts val="1200"/>
              </a:spcAft>
              <a:defRPr/>
            </a:pPr>
            <a:r>
              <a:rPr lang="en-US" dirty="0"/>
              <a:t>Example 4:</a:t>
            </a:r>
            <a:br>
              <a:rPr lang="en-US" dirty="0"/>
            </a:br>
            <a:r>
              <a:rPr lang="en-US" dirty="0"/>
              <a:t>Full Fee (or Charge) 125.00.</a:t>
            </a:r>
            <a:br>
              <a:rPr lang="en-US" dirty="0"/>
            </a:br>
            <a:r>
              <a:rPr lang="en-US" dirty="0"/>
              <a:t>Client Discount 0%.</a:t>
            </a:r>
            <a:br>
              <a:rPr lang="en-US" dirty="0"/>
            </a:br>
            <a:r>
              <a:rPr lang="en-US" dirty="0"/>
              <a:t>Insurance Contracted Amount 100.00.</a:t>
            </a:r>
            <a:br>
              <a:rPr lang="en-US" dirty="0"/>
            </a:br>
            <a:r>
              <a:rPr lang="en-US" dirty="0"/>
              <a:t>Copay 30.00.</a:t>
            </a:r>
            <a:br>
              <a:rPr lang="en-US" dirty="0"/>
            </a:br>
            <a:r>
              <a:rPr lang="en-US" dirty="0"/>
              <a:t>Client Deductible Remaining 50.00.</a:t>
            </a:r>
            <a:br>
              <a:rPr lang="en-US" dirty="0"/>
            </a:br>
            <a:r>
              <a:rPr lang="en-US" dirty="0"/>
              <a:t>Coinsurance blank.</a:t>
            </a:r>
            <a:br>
              <a:rPr lang="en-US" dirty="0"/>
            </a:br>
            <a:r>
              <a:rPr lang="en-US" dirty="0"/>
              <a:t>Client needs Billing Confidentiality No.</a:t>
            </a:r>
            <a:br>
              <a:rPr lang="en-US" dirty="0"/>
            </a:br>
            <a:r>
              <a:rPr lang="en-US" dirty="0"/>
              <a:t>Client is Charged the least of these amounts, 1. Full Charge Minus Discount Based on SFDS 125.00.</a:t>
            </a:r>
            <a:br>
              <a:rPr lang="en-US" dirty="0"/>
            </a:br>
            <a:r>
              <a:rPr lang="en-US" dirty="0"/>
              <a:t>Client is Charged the least of these amounts. 2. Insurance Policy Client Responsibility Amounts 80.00.</a:t>
            </a:r>
            <a:br>
              <a:rPr lang="en-US" dirty="0"/>
            </a:br>
            <a:r>
              <a:rPr lang="en-US" dirty="0"/>
              <a:t>Client is Charged the least of these amounts. 3. Insurance Contracted Amount for Services 100.00.</a:t>
            </a:r>
            <a:br>
              <a:rPr lang="en-US" dirty="0"/>
            </a:br>
            <a:r>
              <a:rPr lang="en-US" dirty="0"/>
              <a:t>Sum of these equals Full Charge. Client Pays 80.00.</a:t>
            </a:r>
            <a:br>
              <a:rPr lang="en-US" dirty="0"/>
            </a:br>
            <a:r>
              <a:rPr lang="en-US" dirty="0"/>
              <a:t>Sum of these equals Full Charge. Insurance pays 20.00.</a:t>
            </a:r>
            <a:br>
              <a:rPr lang="en-US" dirty="0"/>
            </a:br>
            <a:r>
              <a:rPr lang="en-US" dirty="0"/>
              <a:t>Sum of these equals Full Charge. Provider Write-off (bad debt) 0.00.</a:t>
            </a:r>
            <a:br>
              <a:rPr lang="en-US" dirty="0"/>
            </a:br>
            <a:r>
              <a:rPr lang="en-US" dirty="0"/>
              <a:t>Sum of these equals Full Charge. Provider Write-off (contractual adjustment) 25.00.</a:t>
            </a:r>
            <a:br>
              <a:rPr lang="en-US" dirty="0"/>
            </a:br>
            <a:r>
              <a:rPr lang="en-US" dirty="0"/>
              <a:t>Calculations in the: information cut off. A. Insurance contracted amount minus copay and remaining deductible 52.00.</a:t>
            </a:r>
          </a:p>
          <a:p>
            <a:pPr>
              <a:spcAft>
                <a:spcPts val="1200"/>
              </a:spcAft>
              <a:defRPr/>
            </a:pPr>
            <a:r>
              <a:rPr lang="en-US" dirty="0"/>
              <a:t>Example 5:</a:t>
            </a:r>
            <a:br>
              <a:rPr lang="en-US" dirty="0"/>
            </a:br>
            <a:r>
              <a:rPr lang="en-US" dirty="0"/>
              <a:t>Full Fee (or Charge) 125.00.</a:t>
            </a:r>
            <a:br>
              <a:rPr lang="en-US" dirty="0"/>
            </a:br>
            <a:r>
              <a:rPr lang="en-US" dirty="0"/>
              <a:t>Client Discount 0%.</a:t>
            </a:r>
            <a:br>
              <a:rPr lang="en-US" dirty="0"/>
            </a:br>
            <a:r>
              <a:rPr lang="en-US" dirty="0"/>
              <a:t>Insurance Contracted Amount 100.00.</a:t>
            </a:r>
            <a:br>
              <a:rPr lang="en-US" dirty="0"/>
            </a:br>
            <a:r>
              <a:rPr lang="en-US" dirty="0"/>
              <a:t>Copay 30.00.</a:t>
            </a:r>
            <a:br>
              <a:rPr lang="en-US" dirty="0"/>
            </a:br>
            <a:r>
              <a:rPr lang="en-US" dirty="0"/>
              <a:t>Client Deductible Remaining 50.00.</a:t>
            </a:r>
            <a:br>
              <a:rPr lang="en-US" dirty="0"/>
            </a:br>
            <a:r>
              <a:rPr lang="en-US" dirty="0"/>
              <a:t>Coinsurance blank.</a:t>
            </a:r>
            <a:br>
              <a:rPr lang="en-US" dirty="0"/>
            </a:br>
            <a:r>
              <a:rPr lang="en-US" dirty="0"/>
              <a:t>Client needs Billing Confidentiality Yes (no TPP claim).</a:t>
            </a:r>
            <a:br>
              <a:rPr lang="en-US" dirty="0"/>
            </a:br>
            <a:r>
              <a:rPr lang="en-US" dirty="0"/>
              <a:t>Client is Charged the least of these amounts, 1. Full Charge Minus Discount Based on SFDS 125.00.</a:t>
            </a:r>
            <a:br>
              <a:rPr lang="en-US" dirty="0"/>
            </a:br>
            <a:r>
              <a:rPr lang="en-US" dirty="0"/>
              <a:t>Client is Charged the least of these amounts. 2. Insurance Policy Client Responsibility Amounts N/A.</a:t>
            </a:r>
            <a:br>
              <a:rPr lang="en-US" dirty="0"/>
            </a:br>
            <a:r>
              <a:rPr lang="en-US" dirty="0"/>
              <a:t>Client is Charged the least of these amounts. 3. Insurance Contracted Amount for Services N/A.</a:t>
            </a:r>
            <a:br>
              <a:rPr lang="en-US" dirty="0"/>
            </a:br>
            <a:r>
              <a:rPr lang="en-US" dirty="0"/>
              <a:t>Sum of these equals Full Charge. Client Pays 125.00.</a:t>
            </a:r>
            <a:br>
              <a:rPr lang="en-US" dirty="0"/>
            </a:br>
            <a:r>
              <a:rPr lang="en-US" dirty="0"/>
              <a:t>Sum of these equals Full Charge. Insurance pays N/A.</a:t>
            </a:r>
            <a:br>
              <a:rPr lang="en-US" dirty="0"/>
            </a:br>
            <a:r>
              <a:rPr lang="en-US" dirty="0"/>
              <a:t>Sum of these equals Full Charge. Provider Write-off (bad debt) 0.00.</a:t>
            </a:r>
            <a:br>
              <a:rPr lang="en-US" dirty="0"/>
            </a:br>
            <a:r>
              <a:rPr lang="en-US" dirty="0"/>
              <a:t>Sum of these equals Full Charge. Provider Write-off (contractual adjustment) N/A.</a:t>
            </a:r>
            <a:br>
              <a:rPr lang="en-US" dirty="0"/>
            </a:br>
            <a:r>
              <a:rPr lang="en-US" dirty="0"/>
              <a:t>Calculations in the: information cut off. A. Insurance contracted amount minus copay and remaining deductible N/A.</a:t>
            </a:r>
          </a:p>
          <a:p>
            <a:pPr>
              <a:spcAft>
                <a:spcPts val="1200"/>
              </a:spcAft>
              <a:defRPr/>
            </a:pPr>
            <a:r>
              <a:rPr lang="en-US" dirty="0"/>
              <a:t>Example 6:</a:t>
            </a:r>
            <a:br>
              <a:rPr lang="en-US" dirty="0"/>
            </a:br>
            <a:r>
              <a:rPr lang="en-US" dirty="0"/>
              <a:t>Full Fee (or Charge) 125.00.</a:t>
            </a:r>
            <a:br>
              <a:rPr lang="en-US" dirty="0"/>
            </a:br>
            <a:r>
              <a:rPr lang="en-US" dirty="0"/>
              <a:t>Client Discount 75%.</a:t>
            </a:r>
            <a:br>
              <a:rPr lang="en-US" dirty="0"/>
            </a:br>
            <a:r>
              <a:rPr lang="en-US" dirty="0"/>
              <a:t>Insurance Contracted Amount 100.00.</a:t>
            </a:r>
            <a:br>
              <a:rPr lang="en-US" dirty="0"/>
            </a:br>
            <a:r>
              <a:rPr lang="en-US" dirty="0"/>
              <a:t>Copay Blank.</a:t>
            </a:r>
            <a:br>
              <a:rPr lang="en-US" dirty="0"/>
            </a:br>
            <a:r>
              <a:rPr lang="en-US" dirty="0"/>
              <a:t>Client Deductible Remaining 900.00.</a:t>
            </a:r>
            <a:br>
              <a:rPr lang="en-US" dirty="0"/>
            </a:br>
            <a:r>
              <a:rPr lang="en-US" dirty="0"/>
              <a:t>Coinsurance 20%.</a:t>
            </a:r>
            <a:br>
              <a:rPr lang="en-US" dirty="0"/>
            </a:br>
            <a:r>
              <a:rPr lang="en-US" dirty="0"/>
              <a:t>Client needs Billing Confidentiality No.</a:t>
            </a:r>
            <a:br>
              <a:rPr lang="en-US" dirty="0"/>
            </a:br>
            <a:r>
              <a:rPr lang="en-US" dirty="0"/>
              <a:t>Client is Charged the least of these amounts, 1. Full Charge Minus Discount Based on SFDS 31.25.</a:t>
            </a:r>
            <a:br>
              <a:rPr lang="en-US" dirty="0"/>
            </a:br>
            <a:r>
              <a:rPr lang="en-US" dirty="0"/>
              <a:t>Client is Charged the least of these amounts. 2. Insurance Policy Client Responsibility Amounts 100.00.</a:t>
            </a:r>
            <a:br>
              <a:rPr lang="en-US" dirty="0"/>
            </a:br>
            <a:r>
              <a:rPr lang="en-US" dirty="0"/>
              <a:t>Client is Charged the least of these amounts. 3. Insurance Contracted Amount for Services 100.00.</a:t>
            </a:r>
            <a:br>
              <a:rPr lang="en-US" dirty="0"/>
            </a:br>
            <a:r>
              <a:rPr lang="en-US" dirty="0"/>
              <a:t>Sum of these equals Full Charge. Client Pays 31.25.</a:t>
            </a:r>
            <a:br>
              <a:rPr lang="en-US" dirty="0"/>
            </a:br>
            <a:r>
              <a:rPr lang="en-US" dirty="0"/>
              <a:t>Sum of these equals Full Charge. Insurance pays 0.00.</a:t>
            </a:r>
            <a:br>
              <a:rPr lang="en-US" dirty="0"/>
            </a:br>
            <a:r>
              <a:rPr lang="en-US" dirty="0"/>
              <a:t>Sum of these equals Full Charge. Provider Write-off (bad debt) 68.75. </a:t>
            </a:r>
            <a:br>
              <a:rPr lang="en-US" dirty="0"/>
            </a:br>
            <a:r>
              <a:rPr lang="en-US" dirty="0"/>
              <a:t>Sum of these equals Full Charge. Provider Write-off (contractual adjustment) 25.00.</a:t>
            </a:r>
            <a:br>
              <a:rPr lang="en-US" dirty="0"/>
            </a:br>
            <a:r>
              <a:rPr lang="en-US" dirty="0"/>
              <a:t>Calculations in the: information cut off. A. Insurance contracted amount minus copay and remaining deductible 0.00.</a:t>
            </a:r>
          </a:p>
          <a:p>
            <a:pPr>
              <a:spcAft>
                <a:spcPts val="1200"/>
              </a:spcAft>
              <a:defRPr/>
            </a:pPr>
            <a:r>
              <a:rPr lang="en-US" dirty="0"/>
              <a:t>Example 7:</a:t>
            </a:r>
            <a:br>
              <a:rPr lang="en-US" dirty="0"/>
            </a:br>
            <a:r>
              <a:rPr lang="en-US" dirty="0"/>
              <a:t>Full Fee (or Charge) 125.00.</a:t>
            </a:r>
            <a:br>
              <a:rPr lang="en-US" dirty="0"/>
            </a:br>
            <a:r>
              <a:rPr lang="en-US" dirty="0"/>
              <a:t>Client Discount 75%.</a:t>
            </a:r>
            <a:br>
              <a:rPr lang="en-US" dirty="0"/>
            </a:br>
            <a:r>
              <a:rPr lang="en-US" dirty="0"/>
              <a:t>Insurance Contracted Amount 100.00.</a:t>
            </a:r>
            <a:br>
              <a:rPr lang="en-US" dirty="0"/>
            </a:br>
            <a:r>
              <a:rPr lang="en-US" dirty="0"/>
              <a:t>Copay Blank.</a:t>
            </a:r>
            <a:br>
              <a:rPr lang="en-US" dirty="0"/>
            </a:br>
            <a:r>
              <a:rPr lang="en-US" dirty="0"/>
              <a:t>Client Deductible Remaining 20.00.</a:t>
            </a:r>
            <a:br>
              <a:rPr lang="en-US" dirty="0"/>
            </a:br>
            <a:r>
              <a:rPr lang="en-US" dirty="0"/>
              <a:t>Coinsurance 20%.</a:t>
            </a:r>
            <a:br>
              <a:rPr lang="en-US" dirty="0"/>
            </a:br>
            <a:r>
              <a:rPr lang="en-US" dirty="0"/>
              <a:t>Client needs Billing Confidentiality No.</a:t>
            </a:r>
            <a:br>
              <a:rPr lang="en-US" dirty="0"/>
            </a:br>
            <a:r>
              <a:rPr lang="en-US" dirty="0"/>
              <a:t>Client is Charged the least of these amounts, 1. Full Charge Minus Discount Based on SFDS 31.25.</a:t>
            </a:r>
            <a:br>
              <a:rPr lang="en-US" dirty="0"/>
            </a:br>
            <a:r>
              <a:rPr lang="en-US" dirty="0"/>
              <a:t>Client is Charged the least of these amounts. 2. Insurance Policy Client Responsibility Amounts 36.00.</a:t>
            </a:r>
            <a:br>
              <a:rPr lang="en-US" dirty="0"/>
            </a:br>
            <a:r>
              <a:rPr lang="en-US" dirty="0"/>
              <a:t>Client is Charged the least of these amounts. 3. Insurance Contracted Amount for Services 100.00.</a:t>
            </a:r>
            <a:br>
              <a:rPr lang="en-US" dirty="0"/>
            </a:br>
            <a:r>
              <a:rPr lang="en-US" dirty="0"/>
              <a:t>Sum of these equals Full Charge. Client Pays 31.25.</a:t>
            </a:r>
            <a:br>
              <a:rPr lang="en-US" dirty="0"/>
            </a:br>
            <a:r>
              <a:rPr lang="en-US" dirty="0"/>
              <a:t>Sum of these equals Full Charge. Insurance pays 64.00.</a:t>
            </a:r>
            <a:br>
              <a:rPr lang="en-US" dirty="0"/>
            </a:br>
            <a:r>
              <a:rPr lang="en-US" dirty="0"/>
              <a:t>Sum of these equals Full Charge. Provider Write-off (bad debt) 4.75.</a:t>
            </a:r>
            <a:br>
              <a:rPr lang="en-US" dirty="0"/>
            </a:br>
            <a:r>
              <a:rPr lang="en-US" dirty="0"/>
              <a:t>Sum of these equals Full Charge. Provider Write-off (contractual adjustment) 25.00.</a:t>
            </a:r>
            <a:br>
              <a:rPr lang="en-US" dirty="0"/>
            </a:br>
            <a:r>
              <a:rPr lang="en-US" dirty="0"/>
              <a:t>Calculations in the: information cut off. A. Insurance contracted amount minus copay and remaining deductible 80.00.</a:t>
            </a:r>
          </a:p>
          <a:p>
            <a:pPr>
              <a:spcAft>
                <a:spcPts val="1200"/>
              </a:spcAft>
              <a:defRPr/>
            </a:pPr>
            <a:r>
              <a:rPr lang="en-US" dirty="0"/>
              <a:t>Example 8:</a:t>
            </a:r>
            <a:br>
              <a:rPr lang="en-US" dirty="0"/>
            </a:br>
            <a:r>
              <a:rPr lang="en-US" dirty="0"/>
              <a:t>Full Fee (or Charge) 125.00.</a:t>
            </a:r>
            <a:br>
              <a:rPr lang="en-US" dirty="0"/>
            </a:br>
            <a:r>
              <a:rPr lang="en-US" dirty="0"/>
              <a:t>Client Discount 0%.</a:t>
            </a:r>
            <a:br>
              <a:rPr lang="en-US" dirty="0"/>
            </a:br>
            <a:r>
              <a:rPr lang="en-US" dirty="0"/>
              <a:t>Insurance Contracted Amount 100.00.</a:t>
            </a:r>
            <a:br>
              <a:rPr lang="en-US" dirty="0"/>
            </a:br>
            <a:r>
              <a:rPr lang="en-US" dirty="0"/>
              <a:t>Copay Blank.</a:t>
            </a:r>
            <a:br>
              <a:rPr lang="en-US" dirty="0"/>
            </a:br>
            <a:r>
              <a:rPr lang="en-US" dirty="0"/>
              <a:t>Client Deductible Remaining 900.00.</a:t>
            </a:r>
            <a:br>
              <a:rPr lang="en-US" dirty="0"/>
            </a:br>
            <a:r>
              <a:rPr lang="en-US" dirty="0"/>
              <a:t>Coinsurance 20%.</a:t>
            </a:r>
            <a:br>
              <a:rPr lang="en-US" dirty="0"/>
            </a:br>
            <a:r>
              <a:rPr lang="en-US" dirty="0"/>
              <a:t>Client needs Billing Confidentiality No.</a:t>
            </a:r>
            <a:br>
              <a:rPr lang="en-US" dirty="0"/>
            </a:br>
            <a:r>
              <a:rPr lang="en-US" dirty="0"/>
              <a:t>Client is Charged the least of these amounts, 1. Full Charge Minus Discount Based on SFDS 125.00.</a:t>
            </a:r>
            <a:br>
              <a:rPr lang="en-US" dirty="0"/>
            </a:br>
            <a:r>
              <a:rPr lang="en-US" dirty="0"/>
              <a:t>Client is Charged the least of these amounts. 2. Insurance Policy Client Responsibility Amounts 100.00.</a:t>
            </a:r>
            <a:br>
              <a:rPr lang="en-US" dirty="0"/>
            </a:br>
            <a:r>
              <a:rPr lang="en-US" dirty="0"/>
              <a:t>Client is Charged the least of these amounts. 3. Insurance Contracted Amount for Services 100.00.</a:t>
            </a:r>
            <a:br>
              <a:rPr lang="en-US" dirty="0"/>
            </a:br>
            <a:r>
              <a:rPr lang="en-US" dirty="0"/>
              <a:t>Sum of these equals Full Charge. Client Pays 100.00.</a:t>
            </a:r>
            <a:br>
              <a:rPr lang="en-US" dirty="0"/>
            </a:br>
            <a:r>
              <a:rPr lang="en-US" dirty="0"/>
              <a:t>Sum of these equals Full Charge. Insurance pays 0.00.</a:t>
            </a:r>
            <a:br>
              <a:rPr lang="en-US" dirty="0"/>
            </a:br>
            <a:r>
              <a:rPr lang="en-US" dirty="0"/>
              <a:t>Sum of these equals Full Charge. Provider Write-off (bad debt) 0.00.</a:t>
            </a:r>
            <a:br>
              <a:rPr lang="en-US" dirty="0"/>
            </a:br>
            <a:r>
              <a:rPr lang="en-US" dirty="0"/>
              <a:t>Sum of these equals Full Charge. Provider Write-off (contractual adjustment) 25.00.</a:t>
            </a:r>
            <a:br>
              <a:rPr lang="en-US" dirty="0"/>
            </a:br>
            <a:r>
              <a:rPr lang="en-US" dirty="0"/>
              <a:t>Calculations in the: information cut off. A. Insurance contracted amount minus copay and remaining deductible 0.00. </a:t>
            </a:r>
          </a:p>
          <a:p>
            <a:pPr>
              <a:spcAft>
                <a:spcPts val="1200"/>
              </a:spcAft>
              <a:defRPr/>
            </a:pPr>
            <a:r>
              <a:rPr lang="en-US" dirty="0"/>
              <a:t>Example 9:</a:t>
            </a:r>
            <a:br>
              <a:rPr lang="en-US" dirty="0"/>
            </a:br>
            <a:r>
              <a:rPr lang="en-US" dirty="0"/>
              <a:t>Full Fee (or Charge) 125.00.</a:t>
            </a:r>
            <a:br>
              <a:rPr lang="en-US" dirty="0"/>
            </a:br>
            <a:r>
              <a:rPr lang="en-US" dirty="0"/>
              <a:t>Client Discount 0%.</a:t>
            </a:r>
            <a:br>
              <a:rPr lang="en-US" dirty="0"/>
            </a:br>
            <a:r>
              <a:rPr lang="en-US" dirty="0"/>
              <a:t>Insurance Contracted Amount 100.00.</a:t>
            </a:r>
            <a:br>
              <a:rPr lang="en-US" dirty="0"/>
            </a:br>
            <a:r>
              <a:rPr lang="en-US" dirty="0"/>
              <a:t>Copay Blank.</a:t>
            </a:r>
            <a:br>
              <a:rPr lang="en-US" dirty="0"/>
            </a:br>
            <a:r>
              <a:rPr lang="en-US" dirty="0"/>
              <a:t>Client Deductible Remaining 50.00.</a:t>
            </a:r>
            <a:br>
              <a:rPr lang="en-US" dirty="0"/>
            </a:br>
            <a:r>
              <a:rPr lang="en-US" dirty="0"/>
              <a:t>Coinsurance 20%.</a:t>
            </a:r>
            <a:br>
              <a:rPr lang="en-US" dirty="0"/>
            </a:br>
            <a:r>
              <a:rPr lang="en-US" dirty="0"/>
              <a:t>Client needs Billing Confidentiality No.</a:t>
            </a:r>
            <a:br>
              <a:rPr lang="en-US" dirty="0"/>
            </a:br>
            <a:r>
              <a:rPr lang="en-US" dirty="0"/>
              <a:t>Client is Charged the least of these amounts, 1. Full Charge Minus Discount Based on SFDS 125.00.</a:t>
            </a:r>
            <a:br>
              <a:rPr lang="en-US" dirty="0"/>
            </a:br>
            <a:r>
              <a:rPr lang="en-US" dirty="0"/>
              <a:t>Client is Charged the least of these amounts. 2. Insurance Policy Client Responsibility Amounts 60.00.</a:t>
            </a:r>
            <a:br>
              <a:rPr lang="en-US" dirty="0"/>
            </a:br>
            <a:r>
              <a:rPr lang="en-US" dirty="0"/>
              <a:t>Client is Charged the least of these amounts. 3. Insurance Contracted Amount for Services 100.00.</a:t>
            </a:r>
            <a:br>
              <a:rPr lang="en-US" dirty="0"/>
            </a:br>
            <a:r>
              <a:rPr lang="en-US" dirty="0"/>
              <a:t>Sum of these equals Full Charge. Client Pays 60.00.</a:t>
            </a:r>
            <a:br>
              <a:rPr lang="en-US" dirty="0"/>
            </a:br>
            <a:r>
              <a:rPr lang="en-US" dirty="0"/>
              <a:t>Sum of these equals Full Charge. Insurance pays 40.00.</a:t>
            </a:r>
            <a:br>
              <a:rPr lang="en-US" dirty="0"/>
            </a:br>
            <a:r>
              <a:rPr lang="en-US" dirty="0"/>
              <a:t>Sum of these equals Full Charge. Provider Write-off (bad debt) 0.00.</a:t>
            </a:r>
            <a:br>
              <a:rPr lang="en-US" dirty="0"/>
            </a:br>
            <a:r>
              <a:rPr lang="en-US" dirty="0"/>
              <a:t>Sum of these equals Full Charge. Provider Write-off (contractual adjustment) 25.00.</a:t>
            </a:r>
            <a:br>
              <a:rPr lang="en-US" dirty="0"/>
            </a:br>
            <a:r>
              <a:rPr lang="en-US" dirty="0"/>
              <a:t>Calculations in the: information cut off. A. Insurance contracted amount minus copay and remaining deductible 50.00.</a:t>
            </a:r>
          </a:p>
          <a:p>
            <a:pPr>
              <a:spcAft>
                <a:spcPts val="1200"/>
              </a:spcAft>
              <a:defRPr/>
            </a:pPr>
            <a:r>
              <a:rPr lang="en-US" dirty="0"/>
              <a:t>Example 10:</a:t>
            </a:r>
            <a:br>
              <a:rPr lang="en-US" dirty="0"/>
            </a:br>
            <a:r>
              <a:rPr lang="en-US" dirty="0"/>
              <a:t>Full Fee (or Charge) 125.00.</a:t>
            </a:r>
            <a:br>
              <a:rPr lang="en-US" dirty="0"/>
            </a:br>
            <a:r>
              <a:rPr lang="en-US" dirty="0"/>
              <a:t>Client Discount 80%.</a:t>
            </a:r>
            <a:br>
              <a:rPr lang="en-US" dirty="0"/>
            </a:br>
            <a:r>
              <a:rPr lang="en-US" dirty="0"/>
              <a:t>Insurance Contracted Amount 100.00.</a:t>
            </a:r>
            <a:br>
              <a:rPr lang="en-US" dirty="0"/>
            </a:br>
            <a:r>
              <a:rPr lang="en-US" dirty="0"/>
              <a:t>Copay Blank.</a:t>
            </a:r>
            <a:br>
              <a:rPr lang="en-US" dirty="0"/>
            </a:br>
            <a:r>
              <a:rPr lang="en-US" dirty="0"/>
              <a:t>Client Deductible Remaining 3,00.00.</a:t>
            </a:r>
            <a:br>
              <a:rPr lang="en-US" dirty="0"/>
            </a:br>
            <a:r>
              <a:rPr lang="en-US" dirty="0"/>
              <a:t>Coinsurance 20%.</a:t>
            </a:r>
            <a:br>
              <a:rPr lang="en-US" dirty="0"/>
            </a:br>
            <a:r>
              <a:rPr lang="en-US" dirty="0"/>
              <a:t>Client needs Billing Confidentiality Yes (no TPP claim).</a:t>
            </a:r>
            <a:br>
              <a:rPr lang="en-US" dirty="0"/>
            </a:br>
            <a:r>
              <a:rPr lang="en-US" dirty="0"/>
              <a:t>Client is Charged the least of these amounts, 1. Full Charge Minus Discount Based on SFDS 25.00.</a:t>
            </a:r>
            <a:br>
              <a:rPr lang="en-US" dirty="0"/>
            </a:br>
            <a:r>
              <a:rPr lang="en-US" dirty="0"/>
              <a:t>Client is Charged the least of these amounts. 2. Insurance Policy Client Responsibility Amounts N/A.</a:t>
            </a:r>
            <a:br>
              <a:rPr lang="en-US" dirty="0"/>
            </a:br>
            <a:r>
              <a:rPr lang="en-US" dirty="0"/>
              <a:t>Client is Charged the least of these amounts. 3. Insurance Contracted Amount for Services N/A.</a:t>
            </a:r>
            <a:br>
              <a:rPr lang="en-US" dirty="0"/>
            </a:br>
            <a:r>
              <a:rPr lang="en-US" dirty="0"/>
              <a:t>Sum of these equals Full Charge. Client Pays 25.00.</a:t>
            </a:r>
            <a:br>
              <a:rPr lang="en-US" dirty="0"/>
            </a:br>
            <a:r>
              <a:rPr lang="en-US" dirty="0"/>
              <a:t>Sum of these equals Full Charge. Insurance pays N/A.</a:t>
            </a:r>
            <a:br>
              <a:rPr lang="en-US" dirty="0"/>
            </a:br>
            <a:r>
              <a:rPr lang="en-US" dirty="0"/>
              <a:t>Sum of these equals Full Charge. Provider Write-off (bad debt) 100.00.</a:t>
            </a:r>
            <a:br>
              <a:rPr lang="en-US" dirty="0"/>
            </a:br>
            <a:r>
              <a:rPr lang="en-US" dirty="0"/>
              <a:t>Sum of these equals Full Charge. Provider Write-off (contractual adjustment) N/A.</a:t>
            </a:r>
            <a:br>
              <a:rPr lang="en-US" dirty="0"/>
            </a:br>
            <a:r>
              <a:rPr lang="en-US" dirty="0"/>
              <a:t>Calculations in the: information cut off. A. Insurance contracted amount minus copay and remaining deductible N/A.</a:t>
            </a:r>
          </a:p>
        </p:txBody>
      </p:sp>
      <p:sp>
        <p:nvSpPr>
          <p:cNvPr id="77828" name="Slide Number Placeholder 3">
            <a:extLst>
              <a:ext uri="{FF2B5EF4-FFF2-40B4-BE49-F238E27FC236}">
                <a16:creationId xmlns:a16="http://schemas.microsoft.com/office/drawing/2014/main" id="{F8CB9FAB-422B-4A43-AF29-F2B00C8C101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B6DEDC36-BAB3-4E10-87D4-42B79E29C0F9}" type="slidenum">
              <a:rPr lang="en-US" altLang="en-US" sz="1200" smtClean="0">
                <a:solidFill>
                  <a:srgbClr val="757575"/>
                </a:solidFill>
                <a:latin typeface="Calibri" panose="020F0502020204030204" pitchFamily="34" charset="0"/>
              </a:rPr>
              <a:pPr>
                <a:spcBef>
                  <a:spcPct val="0"/>
                </a:spcBef>
                <a:buFontTx/>
                <a:buNone/>
              </a:pPr>
              <a:t>20</a:t>
            </a:fld>
            <a:endParaRPr lang="en-US" altLang="en-US" sz="1200" dirty="0">
              <a:solidFill>
                <a:srgbClr val="757575"/>
              </a:solidFill>
              <a:latin typeface="Calibri" panose="020F05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9E723-3CDE-4FC5-AC63-541BF4697765}"/>
              </a:ext>
            </a:extLst>
          </p:cNvPr>
          <p:cNvSpPr>
            <a:spLocks noGrp="1"/>
          </p:cNvSpPr>
          <p:nvPr>
            <p:ph type="title"/>
          </p:nvPr>
        </p:nvSpPr>
        <p:spPr/>
        <p:txBody>
          <a:bodyPr/>
          <a:lstStyle/>
          <a:p>
            <a:pPr>
              <a:defRPr/>
            </a:pPr>
            <a:r>
              <a:rPr lang="en-US" altLang="en-US" dirty="0"/>
              <a:t>Fee Collection Tools (cont.)</a:t>
            </a:r>
          </a:p>
        </p:txBody>
      </p:sp>
      <p:sp>
        <p:nvSpPr>
          <p:cNvPr id="8" name="Content Placeholder 7">
            <a:extLst>
              <a:ext uri="{FF2B5EF4-FFF2-40B4-BE49-F238E27FC236}">
                <a16:creationId xmlns:a16="http://schemas.microsoft.com/office/drawing/2014/main" id="{93BEB182-C248-4F77-B356-7E7FD5D0D8AE}"/>
              </a:ext>
            </a:extLst>
          </p:cNvPr>
          <p:cNvSpPr>
            <a:spLocks noGrp="1"/>
          </p:cNvSpPr>
          <p:nvPr>
            <p:ph idx="1"/>
          </p:nvPr>
        </p:nvSpPr>
        <p:spPr>
          <a:xfrm>
            <a:off x="520700" y="1938338"/>
            <a:ext cx="3392488" cy="1819275"/>
          </a:xfrm>
        </p:spPr>
        <p:txBody>
          <a:bodyPr/>
          <a:lstStyle/>
          <a:p>
            <a:pPr marL="0" indent="0">
              <a:buFont typeface="Arial" panose="020B0604020202020204" pitchFamily="34" charset="0"/>
              <a:buNone/>
              <a:defRPr/>
            </a:pPr>
            <a:r>
              <a:rPr lang="en-US" sz="2800" b="1" dirty="0">
                <a:solidFill>
                  <a:schemeClr val="accent6"/>
                </a:solidFill>
                <a:latin typeface="Calibri" panose="020F0502020204030204" pitchFamily="34" charset="0"/>
                <a:cs typeface="Calibri" panose="020F0502020204030204" pitchFamily="34" charset="0"/>
              </a:rPr>
              <a:t>Title X Client Fee Collections Frequently Asked Questions</a:t>
            </a:r>
          </a:p>
        </p:txBody>
      </p:sp>
      <p:sp>
        <p:nvSpPr>
          <p:cNvPr id="9" name="Text Placeholder 8">
            <a:extLst>
              <a:ext uri="{FF2B5EF4-FFF2-40B4-BE49-F238E27FC236}">
                <a16:creationId xmlns:a16="http://schemas.microsoft.com/office/drawing/2014/main" id="{F0909025-1C94-4B6D-9D4A-53895D6E9016}"/>
              </a:ext>
            </a:extLst>
          </p:cNvPr>
          <p:cNvSpPr>
            <a:spLocks noGrp="1"/>
          </p:cNvSpPr>
          <p:nvPr>
            <p:ph type="body" sz="quarter" idx="11"/>
          </p:nvPr>
        </p:nvSpPr>
        <p:spPr/>
        <p:txBody>
          <a:bodyPr/>
          <a:lstStyle/>
          <a:p>
            <a:pPr>
              <a:defRPr/>
            </a:pPr>
            <a:r>
              <a:rPr lang="en-US" b="1" dirty="0"/>
              <a:t>Client Fee Collections: </a:t>
            </a:r>
            <a:r>
              <a:rPr lang="en-US" dirty="0"/>
              <a:t>Frequently Asked Questions for Title X Family Planning Agencies.</a:t>
            </a:r>
          </a:p>
          <a:p>
            <a:pPr>
              <a:defRPr/>
            </a:pPr>
            <a:r>
              <a:rPr lang="en-US" dirty="0"/>
              <a:t>Title X Program Requirements for Client Fee Collections</a:t>
            </a:r>
          </a:p>
          <a:p>
            <a:pPr>
              <a:defRPr/>
            </a:pPr>
            <a:r>
              <a:rPr lang="en-US" dirty="0"/>
              <a:t>The following is a summary o Title X Program Requirements around client fee collections:</a:t>
            </a:r>
          </a:p>
          <a:p>
            <a:pPr marL="171450" indent="-171450">
              <a:buFont typeface="Arial" panose="020B0604020202020204" pitchFamily="34" charset="0"/>
              <a:buChar char="•"/>
              <a:defRPr/>
            </a:pPr>
            <a:r>
              <a:rPr lang="en-US" dirty="0"/>
              <a:t>The grantee is responsible for implementation of policies and procedures for charging, billing, and</a:t>
            </a:r>
            <a:r>
              <a:rPr lang="en-US" baseline="0" dirty="0"/>
              <a:t> </a:t>
            </a:r>
            <a:r>
              <a:rPr lang="en-US" dirty="0"/>
              <a:t>collecting funds for services provided by projects.</a:t>
            </a:r>
          </a:p>
          <a:p>
            <a:pPr marL="171450" indent="-171450">
              <a:buFont typeface="Arial" panose="020B0604020202020204" pitchFamily="34" charset="0"/>
              <a:buChar char="•"/>
              <a:defRPr/>
            </a:pPr>
            <a:r>
              <a:rPr lang="en-US" dirty="0"/>
              <a:t>Clients must not be denied project services or be subjected to any variation in quality of services because of inability to pay.</a:t>
            </a:r>
          </a:p>
          <a:p>
            <a:pPr marL="171450" indent="-171450">
              <a:buFont typeface="Arial" panose="020B0604020202020204" pitchFamily="34" charset="0"/>
              <a:buChar char="•"/>
              <a:defRPr/>
            </a:pPr>
            <a:r>
              <a:rPr lang="en-US" dirty="0"/>
              <a:t>Fees must be waived for individuals with family incomes above 100% of the federal poverty level (FPL) who, as determined by the service site project di rector, are unable, for good cause, to pay for family planning services.</a:t>
            </a:r>
          </a:p>
          <a:p>
            <a:pPr marL="171450" indent="-171450">
              <a:buFont typeface="Arial" panose="020B0604020202020204" pitchFamily="34" charset="0"/>
              <a:buChar char="•"/>
              <a:defRPr/>
            </a:pPr>
            <a:r>
              <a:rPr lang="en-US" dirty="0"/>
              <a:t>Clients whose Income is at or below 100%of FPL must not be charged.</a:t>
            </a:r>
          </a:p>
          <a:p>
            <a:pPr marL="171450" indent="-171450">
              <a:buFont typeface="Arial" panose="020B0604020202020204" pitchFamily="34" charset="0"/>
              <a:buChar char="•"/>
              <a:defRPr/>
            </a:pPr>
            <a:r>
              <a:rPr lang="en-US" dirty="0"/>
              <a:t>Eligibility for discounts for unemancipated minors who receive confidential services must be based on the income of the minor.</a:t>
            </a:r>
          </a:p>
          <a:p>
            <a:pPr marL="171450" indent="-171450">
              <a:buFont typeface="Arial" panose="020B0604020202020204" pitchFamily="34" charset="0"/>
              <a:buChar char="•"/>
              <a:defRPr/>
            </a:pPr>
            <a:r>
              <a:rPr lang="en-US" dirty="0"/>
              <a:t>Where there Is legal obligation or authorization for third-party reimbursement, including public or private sources, all reasonable efforts must be made to obtain third-party payment without the application of any discounts. Family income should be assessed before determining whether </a:t>
            </a:r>
            <a:br>
              <a:rPr lang="en-US" dirty="0"/>
            </a:br>
            <a:r>
              <a:rPr lang="en-US" dirty="0"/>
              <a:t>copayments or additional fees are charged. With regard to insured clients, clients whose family income is at or below 250% FPL should not pay more (In copayments or additional fees} than what they would otherwise pay when the schedule of discounts is applied.</a:t>
            </a:r>
          </a:p>
          <a:p>
            <a:pPr marL="171450" indent="-171450">
              <a:buFont typeface="Arial" panose="020B0604020202020204" pitchFamily="34" charset="0"/>
              <a:buChar char="•"/>
              <a:defRPr/>
            </a:pPr>
            <a:r>
              <a:rPr lang="en-US" dirty="0"/>
              <a:t>Reasonable efforts to collect charges without jeopardizing client confidentiality must be made.</a:t>
            </a:r>
          </a:p>
          <a:p>
            <a:pPr>
              <a:defRPr/>
            </a:pPr>
            <a:r>
              <a:rPr lang="en-US" dirty="0"/>
              <a:t>For more information about fee collections. review Title X Program Requirements, Program Review Tool and/or Charges and Collections Training Package on fpntc.org.</a:t>
            </a:r>
          </a:p>
          <a:p>
            <a:pPr>
              <a:defRPr/>
            </a:pPr>
            <a:r>
              <a:rPr lang="en-US" dirty="0"/>
              <a:t>Agencies' policies should provide clear guidance to staff on how to apply their schedule of discounts. Policies should dearly state that a client's inability to pay is never a barrier to services. Policies should also address how the schedule of discounts applies to clients with seasonal or inconsistent income; clients who are unable to provide housel1old income; and insured clients, including those who request confidential services and choose not to use their insurance.</a:t>
            </a:r>
          </a:p>
          <a:p>
            <a:pPr>
              <a:defRPr/>
            </a:pPr>
            <a:r>
              <a:rPr lang="en-US" dirty="0"/>
              <a:t>Frequently Asked Questions.</a:t>
            </a:r>
          </a:p>
          <a:p>
            <a:pPr>
              <a:defRPr/>
            </a:pPr>
            <a:r>
              <a:rPr lang="en-US" dirty="0"/>
              <a:t>Determining fees for insured clients:</a:t>
            </a:r>
          </a:p>
          <a:p>
            <a:pPr>
              <a:defRPr/>
            </a:pPr>
            <a:r>
              <a:rPr lang="en-US" dirty="0"/>
              <a:t>Question: A 35-year-old female client comes in for an initial visit. Her insurance policy has a $30 copay. Based on her income, she would be charged $25 for her visit on the agency's schedule of discounts. How much should she be charged for the visit?</a:t>
            </a:r>
          </a:p>
          <a:p>
            <a:pPr>
              <a:defRPr/>
            </a:pPr>
            <a:r>
              <a:rPr lang="en-US" dirty="0"/>
              <a:t>Answer: Insured clients can never be charged more for their visit than what they would pay on the agency's sliding fee discount schedule. Because her discounted fee is lower than her copay, the client should be charged $25. Title X funds can help compensate for write-offs ($5 in this scenario) to ensure the agency is fulfilling its contractual agreement with the insurer to collect a $30 copay from clients.</a:t>
            </a:r>
          </a:p>
        </p:txBody>
      </p:sp>
      <p:sp>
        <p:nvSpPr>
          <p:cNvPr id="79877" name="Slide Number Placeholder 3">
            <a:extLst>
              <a:ext uri="{FF2B5EF4-FFF2-40B4-BE49-F238E27FC236}">
                <a16:creationId xmlns:a16="http://schemas.microsoft.com/office/drawing/2014/main" id="{612C2025-FF3C-461E-8AE4-BBFC57EFE9A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buFont typeface="Arial" panose="020B0604020202020204" pitchFamily="34" charset="0"/>
              <a:buNone/>
            </a:pPr>
            <a:fld id="{D9F21B15-4541-46C4-AF6A-1C04A0E87E73}" type="slidenum">
              <a:rPr lang="en-US" altLang="en-US" sz="1200" smtClean="0">
                <a:solidFill>
                  <a:srgbClr val="757575"/>
                </a:solidFill>
              </a:rPr>
              <a:pPr>
                <a:buFont typeface="Arial" panose="020B0604020202020204" pitchFamily="34" charset="0"/>
                <a:buNone/>
              </a:pPr>
              <a:t>21</a:t>
            </a:fld>
            <a:endParaRPr lang="en-US" altLang="en-US" sz="1200" dirty="0">
              <a:solidFill>
                <a:srgbClr val="757575"/>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1DA4A-3F67-4A34-9579-68E5EE084AB3}"/>
              </a:ext>
            </a:extLst>
          </p:cNvPr>
          <p:cNvSpPr>
            <a:spLocks noGrp="1"/>
          </p:cNvSpPr>
          <p:nvPr>
            <p:ph type="title"/>
          </p:nvPr>
        </p:nvSpPr>
        <p:spPr/>
        <p:txBody>
          <a:bodyPr/>
          <a:lstStyle/>
          <a:p>
            <a:pPr>
              <a:defRPr/>
            </a:pPr>
            <a:r>
              <a:rPr lang="en-US" dirty="0"/>
              <a:t>Case Scenario</a:t>
            </a:r>
          </a:p>
        </p:txBody>
      </p:sp>
      <p:sp>
        <p:nvSpPr>
          <p:cNvPr id="51203" name="Content Placeholder 2">
            <a:extLst>
              <a:ext uri="{FF2B5EF4-FFF2-40B4-BE49-F238E27FC236}">
                <a16:creationId xmlns:a16="http://schemas.microsoft.com/office/drawing/2014/main" id="{BAE9645C-7BCC-4C47-924E-574FBA3EA6A4}"/>
              </a:ext>
            </a:extLst>
          </p:cNvPr>
          <p:cNvSpPr>
            <a:spLocks noGrp="1"/>
          </p:cNvSpPr>
          <p:nvPr>
            <p:ph idx="1"/>
          </p:nvPr>
        </p:nvSpPr>
        <p:spPr/>
        <p:txBody>
          <a:bodyPr/>
          <a:lstStyle/>
          <a:p>
            <a:pPr marL="0" indent="0">
              <a:buFont typeface="Arial" charset="0"/>
              <a:buNone/>
              <a:defRPr/>
            </a:pPr>
            <a:r>
              <a:rPr lang="en-US" altLang="en-US" sz="3000" dirty="0"/>
              <a:t>You begin to monitor TPP client billing of copays and deductibles. While observing billing procedures, you note that amounts are being discounted incorrectly, and that only one invoice is sent out. The resulting A/R of these accounts is that 72% of balances are outstanding past 120 days. </a:t>
            </a:r>
            <a:endParaRPr lang="en-US" altLang="en-US" sz="1600" i="1" dirty="0">
              <a:solidFill>
                <a:schemeClr val="accent1"/>
              </a:solidFill>
            </a:endParaRPr>
          </a:p>
          <a:p>
            <a:pPr marL="0" indent="0">
              <a:spcBef>
                <a:spcPts val="3768"/>
              </a:spcBef>
              <a:buFont typeface="Arial" charset="0"/>
              <a:buNone/>
              <a:defRPr/>
            </a:pPr>
            <a:r>
              <a:rPr lang="en-US" altLang="en-US" b="1" dirty="0">
                <a:solidFill>
                  <a:schemeClr val="accent6"/>
                </a:solidFill>
              </a:rPr>
              <a:t>What do you do? </a:t>
            </a:r>
          </a:p>
        </p:txBody>
      </p:sp>
      <p:sp>
        <p:nvSpPr>
          <p:cNvPr id="81924" name="Slide Number Placeholder 3">
            <a:extLst>
              <a:ext uri="{FF2B5EF4-FFF2-40B4-BE49-F238E27FC236}">
                <a16:creationId xmlns:a16="http://schemas.microsoft.com/office/drawing/2014/main" id="{396B4569-D95E-4ED8-976F-C37BB2B16CAA}"/>
              </a:ext>
            </a:extLst>
          </p:cNvPr>
          <p:cNvSpPr>
            <a:spLocks noGrp="1" noChangeArrowheads="1"/>
          </p:cNvSpPr>
          <p:nvPr>
            <p:ph type="sldNum" sz="quarter" idx="14"/>
          </p:nvPr>
        </p:nvSpPr>
        <p:spPr bwMode="auto">
          <a:xfrm>
            <a:off x="8610600" y="6356350"/>
            <a:ext cx="457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22DE4204-DB3B-4223-8155-F0D7ABF41C5C}" type="slidenum">
              <a:rPr lang="en-US" altLang="en-US" sz="1200" smtClean="0">
                <a:solidFill>
                  <a:srgbClr val="757575"/>
                </a:solidFill>
                <a:latin typeface="Calibri" panose="020F0502020204030204" pitchFamily="34" charset="0"/>
              </a:rPr>
              <a:pPr>
                <a:spcBef>
                  <a:spcPct val="0"/>
                </a:spcBef>
                <a:buFontTx/>
                <a:buNone/>
              </a:pPr>
              <a:t>22</a:t>
            </a:fld>
            <a:endParaRPr lang="en-US" altLang="en-US" sz="1200" dirty="0">
              <a:solidFill>
                <a:srgbClr val="757575"/>
              </a:solidFill>
              <a:latin typeface="Calibri" panose="020F0502020204030204" pitchFamily="34" charset="0"/>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7E5D9-AE61-43F9-862A-C212BFF0D565}"/>
              </a:ext>
            </a:extLst>
          </p:cNvPr>
          <p:cNvSpPr>
            <a:spLocks noGrp="1"/>
          </p:cNvSpPr>
          <p:nvPr>
            <p:ph type="title"/>
          </p:nvPr>
        </p:nvSpPr>
        <p:spPr>
          <a:xfrm>
            <a:off x="457200" y="274638"/>
            <a:ext cx="6019800" cy="1143000"/>
          </a:xfrm>
        </p:spPr>
        <p:txBody>
          <a:bodyPr/>
          <a:lstStyle/>
          <a:p>
            <a:pPr>
              <a:defRPr/>
            </a:pPr>
            <a:r>
              <a:rPr lang="en-US" dirty="0"/>
              <a:t>Success Story</a:t>
            </a:r>
            <a:endParaRPr lang="en-US" i="1" dirty="0"/>
          </a:p>
        </p:txBody>
      </p:sp>
      <p:sp>
        <p:nvSpPr>
          <p:cNvPr id="3" name="Content Placeholder 2">
            <a:extLst>
              <a:ext uri="{FF2B5EF4-FFF2-40B4-BE49-F238E27FC236}">
                <a16:creationId xmlns:a16="http://schemas.microsoft.com/office/drawing/2014/main" id="{C047C63C-87D2-4BE9-8F12-9BF0536DAACC}"/>
              </a:ext>
            </a:extLst>
          </p:cNvPr>
          <p:cNvSpPr>
            <a:spLocks noGrp="1"/>
          </p:cNvSpPr>
          <p:nvPr>
            <p:ph idx="1"/>
          </p:nvPr>
        </p:nvSpPr>
        <p:spPr>
          <a:xfrm>
            <a:off x="457200" y="1447800"/>
            <a:ext cx="8458200" cy="4525963"/>
          </a:xfrm>
        </p:spPr>
        <p:txBody>
          <a:bodyPr/>
          <a:lstStyle/>
          <a:p>
            <a:pPr marL="0" indent="0">
              <a:buFont typeface="Arial" charset="0"/>
              <a:buNone/>
              <a:defRPr/>
            </a:pPr>
            <a:r>
              <a:rPr lang="en-US" sz="2400" dirty="0">
                <a:solidFill>
                  <a:schemeClr val="accent6"/>
                </a:solidFill>
              </a:rPr>
              <a:t>Southern Nevada Health District, a Title X grantee with two service sites, wanted to improve its overall fee collection rate of both time-of-visit services and past due balances. They also wanted to improve client income information gathering to calculate discounts and correct fees accurately. </a:t>
            </a:r>
          </a:p>
          <a:p>
            <a:pPr marL="0" indent="0">
              <a:spcBef>
                <a:spcPts val="3676"/>
              </a:spcBef>
              <a:buFont typeface="Arial" charset="0"/>
              <a:buNone/>
              <a:defRPr/>
            </a:pPr>
            <a:r>
              <a:rPr lang="en-US" sz="2400" b="1" dirty="0"/>
              <a:t>Actions taken</a:t>
            </a:r>
          </a:p>
          <a:p>
            <a:pPr>
              <a:buFont typeface="Arial" charset="0"/>
              <a:buChar char="•"/>
              <a:defRPr/>
            </a:pPr>
            <a:r>
              <a:rPr lang="en-US" sz="2300" dirty="0"/>
              <a:t>Simplified financial intake form; added specific financial questions </a:t>
            </a:r>
          </a:p>
          <a:p>
            <a:pPr>
              <a:buFont typeface="Arial" charset="0"/>
              <a:buChar char="•"/>
              <a:defRPr/>
            </a:pPr>
            <a:r>
              <a:rPr lang="en-US" sz="2300" dirty="0"/>
              <a:t>Trained staff to identify past due balances for clients when calling for a new appointment</a:t>
            </a:r>
          </a:p>
          <a:p>
            <a:pPr>
              <a:buFont typeface="Arial" charset="0"/>
              <a:buChar char="•"/>
              <a:defRPr/>
            </a:pPr>
            <a:r>
              <a:rPr lang="en-US" sz="2300" dirty="0"/>
              <a:t>Trained staff to communicate to all clients what payment was due when </a:t>
            </a:r>
            <a:r>
              <a:rPr lang="en-US" sz="2300" b="1" dirty="0"/>
              <a:t>scheduling an appointment </a:t>
            </a:r>
            <a:r>
              <a:rPr lang="en-US" sz="2300" dirty="0"/>
              <a:t>and also </a:t>
            </a:r>
            <a:r>
              <a:rPr lang="en-US" sz="2300" b="1" dirty="0"/>
              <a:t>at time of visit</a:t>
            </a:r>
            <a:endParaRPr lang="en-US" sz="2800" dirty="0"/>
          </a:p>
        </p:txBody>
      </p:sp>
      <p:sp>
        <p:nvSpPr>
          <p:cNvPr id="83972" name="Slide Number Placeholder 3">
            <a:extLst>
              <a:ext uri="{FF2B5EF4-FFF2-40B4-BE49-F238E27FC236}">
                <a16:creationId xmlns:a16="http://schemas.microsoft.com/office/drawing/2014/main" id="{7855EB19-0473-4224-870C-48D31D44FD71}"/>
              </a:ext>
            </a:extLst>
          </p:cNvPr>
          <p:cNvSpPr>
            <a:spLocks noGrp="1" noChangeArrowheads="1"/>
          </p:cNvSpPr>
          <p:nvPr>
            <p:ph type="sldNum" sz="quarter" idx="14"/>
          </p:nvPr>
        </p:nvSpPr>
        <p:spPr bwMode="auto">
          <a:xfrm>
            <a:off x="8610600" y="6356350"/>
            <a:ext cx="457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F3BC2078-ABD4-4C0A-A034-64359DC45B94}" type="slidenum">
              <a:rPr lang="en-US" altLang="en-US" sz="1200" smtClean="0">
                <a:solidFill>
                  <a:srgbClr val="757575"/>
                </a:solidFill>
                <a:latin typeface="Calibri" panose="020F0502020204030204" pitchFamily="34" charset="0"/>
              </a:rPr>
              <a:pPr>
                <a:spcBef>
                  <a:spcPct val="0"/>
                </a:spcBef>
                <a:buFontTx/>
                <a:buNone/>
              </a:pPr>
              <a:t>23</a:t>
            </a:fld>
            <a:endParaRPr lang="en-US" altLang="en-US" sz="1200" dirty="0">
              <a:solidFill>
                <a:srgbClr val="757575"/>
              </a:solidFill>
              <a:latin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61C3C-DD8B-4B94-8F34-0EF919BEC41C}"/>
              </a:ext>
            </a:extLst>
          </p:cNvPr>
          <p:cNvSpPr>
            <a:spLocks noGrp="1"/>
          </p:cNvSpPr>
          <p:nvPr>
            <p:ph type="title"/>
          </p:nvPr>
        </p:nvSpPr>
        <p:spPr>
          <a:xfrm>
            <a:off x="457200" y="274638"/>
            <a:ext cx="6019800" cy="1143000"/>
          </a:xfrm>
        </p:spPr>
        <p:txBody>
          <a:bodyPr/>
          <a:lstStyle/>
          <a:p>
            <a:pPr>
              <a:defRPr/>
            </a:pPr>
            <a:r>
              <a:rPr lang="en-US" dirty="0"/>
              <a:t>Success Story (cont.)</a:t>
            </a:r>
            <a:endParaRPr lang="en-US" i="1" dirty="0"/>
          </a:p>
        </p:txBody>
      </p:sp>
      <p:sp>
        <p:nvSpPr>
          <p:cNvPr id="3" name="Content Placeholder 2">
            <a:extLst>
              <a:ext uri="{FF2B5EF4-FFF2-40B4-BE49-F238E27FC236}">
                <a16:creationId xmlns:a16="http://schemas.microsoft.com/office/drawing/2014/main" id="{36D415DC-41FD-4FB5-BFF0-CD400D64EC7C}"/>
              </a:ext>
            </a:extLst>
          </p:cNvPr>
          <p:cNvSpPr>
            <a:spLocks noGrp="1"/>
          </p:cNvSpPr>
          <p:nvPr>
            <p:ph idx="1"/>
          </p:nvPr>
        </p:nvSpPr>
        <p:spPr>
          <a:xfrm>
            <a:off x="457200" y="1447800"/>
            <a:ext cx="8534400" cy="4525963"/>
          </a:xfrm>
        </p:spPr>
        <p:txBody>
          <a:bodyPr/>
          <a:lstStyle/>
          <a:p>
            <a:pPr marL="0" indent="0">
              <a:buFont typeface="Arial" charset="0"/>
              <a:buNone/>
              <a:defRPr/>
            </a:pPr>
            <a:r>
              <a:rPr lang="en-US" sz="2800" b="1" dirty="0">
                <a:solidFill>
                  <a:schemeClr val="accent6"/>
                </a:solidFill>
              </a:rPr>
              <a:t>Results: </a:t>
            </a:r>
          </a:p>
          <a:p>
            <a:pPr>
              <a:buFont typeface="Arial" charset="0"/>
              <a:buChar char="•"/>
              <a:defRPr/>
            </a:pPr>
            <a:r>
              <a:rPr lang="en-US" sz="2400" dirty="0"/>
              <a:t>Increased collections per uninsured client from an average of $8.31 to $25.35 over a four-month period, resulting in an increase of nearly $8,000 in monthly fees collected</a:t>
            </a:r>
          </a:p>
          <a:p>
            <a:pPr marL="0" indent="0">
              <a:buFont typeface="Arial" charset="0"/>
              <a:buNone/>
              <a:defRPr/>
            </a:pPr>
            <a:r>
              <a:rPr lang="en-US" sz="2800" b="1" dirty="0">
                <a:solidFill>
                  <a:schemeClr val="accent6"/>
                </a:solidFill>
              </a:rPr>
              <a:t>Key points:</a:t>
            </a:r>
          </a:p>
          <a:p>
            <a:pPr>
              <a:buFont typeface="Arial" charset="0"/>
              <a:buChar char="•"/>
              <a:defRPr/>
            </a:pPr>
            <a:r>
              <a:rPr lang="en-US" sz="2200" dirty="0"/>
              <a:t>Developing a script for front desk staff and observing staff using it was helpful (past due balances, payment due at time of service, payment methods, etc.)</a:t>
            </a:r>
          </a:p>
          <a:p>
            <a:pPr>
              <a:buFont typeface="Arial" charset="0"/>
              <a:buChar char="•"/>
              <a:defRPr/>
            </a:pPr>
            <a:r>
              <a:rPr lang="en-US" sz="2200" dirty="0"/>
              <a:t>Measuring and sharing results/improvements each month was motivating</a:t>
            </a:r>
          </a:p>
          <a:p>
            <a:pPr>
              <a:buFont typeface="Arial" charset="0"/>
              <a:buChar char="•"/>
              <a:defRPr/>
            </a:pPr>
            <a:r>
              <a:rPr lang="en-US" sz="2200" dirty="0"/>
              <a:t>Consistent, persistent client communications during scheduling, check- in, and exit were helpful in changing client expectations</a:t>
            </a:r>
            <a:endParaRPr lang="en-US" sz="2800" dirty="0"/>
          </a:p>
        </p:txBody>
      </p:sp>
      <p:sp>
        <p:nvSpPr>
          <p:cNvPr id="86020" name="Slide Number Placeholder 3">
            <a:extLst>
              <a:ext uri="{FF2B5EF4-FFF2-40B4-BE49-F238E27FC236}">
                <a16:creationId xmlns:a16="http://schemas.microsoft.com/office/drawing/2014/main" id="{1DF05DC2-2B5B-4661-9811-5A255D3B0B2C}"/>
              </a:ext>
            </a:extLst>
          </p:cNvPr>
          <p:cNvSpPr>
            <a:spLocks noGrp="1" noChangeArrowheads="1"/>
          </p:cNvSpPr>
          <p:nvPr>
            <p:ph type="sldNum" sz="quarter" idx="14"/>
          </p:nvPr>
        </p:nvSpPr>
        <p:spPr bwMode="auto">
          <a:xfrm>
            <a:off x="8610600" y="6356350"/>
            <a:ext cx="457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16AE94DB-9B2B-4D25-951D-07417454316B}" type="slidenum">
              <a:rPr lang="en-US" altLang="en-US" sz="1200" smtClean="0">
                <a:solidFill>
                  <a:srgbClr val="757575"/>
                </a:solidFill>
                <a:latin typeface="Calibri" panose="020F0502020204030204" pitchFamily="34" charset="0"/>
              </a:rPr>
              <a:pPr>
                <a:spcBef>
                  <a:spcPct val="0"/>
                </a:spcBef>
                <a:buFontTx/>
                <a:buNone/>
              </a:pPr>
              <a:t>24</a:t>
            </a:fld>
            <a:endParaRPr lang="en-US" altLang="en-US" sz="1200" dirty="0">
              <a:solidFill>
                <a:srgbClr val="757575"/>
              </a:solidFill>
              <a:latin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48E8AA-66E8-46CF-8572-409B550B2933}"/>
              </a:ext>
            </a:extLst>
          </p:cNvPr>
          <p:cNvSpPr>
            <a:spLocks noGrp="1"/>
          </p:cNvSpPr>
          <p:nvPr>
            <p:ph type="title"/>
          </p:nvPr>
        </p:nvSpPr>
        <p:spPr>
          <a:xfrm>
            <a:off x="457200" y="274638"/>
            <a:ext cx="3200400" cy="2697162"/>
          </a:xfrm>
        </p:spPr>
        <p:txBody>
          <a:bodyPr>
            <a:normAutofit/>
          </a:bodyPr>
          <a:lstStyle/>
          <a:p>
            <a:pPr>
              <a:defRPr/>
            </a:pPr>
            <a:r>
              <a:rPr lang="en-US" dirty="0"/>
              <a:t>What other questions do you have?</a:t>
            </a:r>
          </a:p>
        </p:txBody>
      </p:sp>
      <p:sp>
        <p:nvSpPr>
          <p:cNvPr id="3" name="Content Placeholder 2">
            <a:extLst>
              <a:ext uri="{FF2B5EF4-FFF2-40B4-BE49-F238E27FC236}">
                <a16:creationId xmlns:a16="http://schemas.microsoft.com/office/drawing/2014/main" id="{EB852E61-5761-47E5-8E33-3B0F7E589533}"/>
              </a:ext>
            </a:extLst>
          </p:cNvPr>
          <p:cNvSpPr>
            <a:spLocks noGrp="1"/>
          </p:cNvSpPr>
          <p:nvPr>
            <p:ph idx="1"/>
          </p:nvPr>
        </p:nvSpPr>
        <p:spPr>
          <a:xfrm>
            <a:off x="457200" y="3127375"/>
            <a:ext cx="3200400" cy="3200400"/>
          </a:xfrm>
        </p:spPr>
        <p:txBody>
          <a:bodyPr/>
          <a:lstStyle/>
          <a:p>
            <a:pPr marL="0" indent="0">
              <a:buFont typeface="Arial" panose="020B0604020202020204" pitchFamily="34" charset="0"/>
              <a:buNone/>
              <a:defRPr/>
            </a:pPr>
            <a:r>
              <a:rPr lang="en-US" sz="4000" b="1" dirty="0">
                <a:solidFill>
                  <a:schemeClr val="accent4"/>
                </a:solidFill>
              </a:rPr>
              <a:t>What other issues would you like to discuss?</a:t>
            </a:r>
          </a:p>
        </p:txBody>
      </p:sp>
      <p:sp>
        <p:nvSpPr>
          <p:cNvPr id="88068" name="Slide Number Placeholder 3">
            <a:extLst>
              <a:ext uri="{FF2B5EF4-FFF2-40B4-BE49-F238E27FC236}">
                <a16:creationId xmlns:a16="http://schemas.microsoft.com/office/drawing/2014/main" id="{18C94A23-A76E-43F8-ADE4-C591129ED55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0F710A0C-79BD-4278-87B8-3CA9BF7DF057}" type="slidenum">
              <a:rPr lang="en-US" altLang="en-US" sz="1200" smtClean="0">
                <a:solidFill>
                  <a:srgbClr val="757575"/>
                </a:solidFill>
                <a:latin typeface="Calibri" panose="020F0502020204030204" pitchFamily="34" charset="0"/>
              </a:rPr>
              <a:pPr>
                <a:spcBef>
                  <a:spcPct val="0"/>
                </a:spcBef>
                <a:buFontTx/>
                <a:buNone/>
              </a:pPr>
              <a:t>25</a:t>
            </a:fld>
            <a:endParaRPr lang="en-US" altLang="en-US" sz="1200" dirty="0">
              <a:solidFill>
                <a:srgbClr val="757575"/>
              </a:solidFill>
              <a:latin typeface="Calibri" panose="020F05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4">
            <a:extLst>
              <a:ext uri="{FF2B5EF4-FFF2-40B4-BE49-F238E27FC236}">
                <a16:creationId xmlns:a16="http://schemas.microsoft.com/office/drawing/2014/main" id="{B06285BC-57F6-4917-8413-C39FDF4FDEC5}"/>
              </a:ext>
            </a:extLst>
          </p:cNvPr>
          <p:cNvSpPr>
            <a:spLocks noGrp="1"/>
          </p:cNvSpPr>
          <p:nvPr>
            <p:ph type="ctrTitle"/>
          </p:nvPr>
        </p:nvSpPr>
        <p:spPr/>
        <p:txBody>
          <a:bodyPr/>
          <a:lstStyle/>
          <a:p>
            <a:r>
              <a:rPr lang="en-US" altLang="en-US" dirty="0"/>
              <a:t>Thank you!</a:t>
            </a:r>
          </a:p>
        </p:txBody>
      </p:sp>
      <p:sp>
        <p:nvSpPr>
          <p:cNvPr id="90115" name="Content Placeholder 2">
            <a:extLst>
              <a:ext uri="{FF2B5EF4-FFF2-40B4-BE49-F238E27FC236}">
                <a16:creationId xmlns:a16="http://schemas.microsoft.com/office/drawing/2014/main" id="{63AD70F0-7AD6-4B69-8640-4730416EEE73}"/>
              </a:ext>
            </a:extLst>
          </p:cNvPr>
          <p:cNvSpPr>
            <a:spLocks noGrp="1"/>
          </p:cNvSpPr>
          <p:nvPr>
            <p:ph type="subTitle" idx="1"/>
          </p:nvPr>
        </p:nvSpPr>
        <p:spPr/>
        <p:txBody>
          <a:bodyPr/>
          <a:lstStyle/>
          <a:p>
            <a:r>
              <a:rPr lang="en-US" altLang="en-US"/>
              <a:t>Contact:</a:t>
            </a:r>
          </a:p>
          <a:p>
            <a:r>
              <a:rPr lang="en-US" altLang="en-US">
                <a:hlinkClick r:id="rId3"/>
              </a:rPr>
              <a:t>fpntc@jsi.com</a:t>
            </a:r>
            <a:r>
              <a:rPr lang="en-US" altLang="en-US"/>
              <a:t> </a:t>
            </a:r>
          </a:p>
        </p:txBody>
      </p:sp>
      <p:sp>
        <p:nvSpPr>
          <p:cNvPr id="90116" name="Slide Number Placeholder 3">
            <a:extLst>
              <a:ext uri="{FF2B5EF4-FFF2-40B4-BE49-F238E27FC236}">
                <a16:creationId xmlns:a16="http://schemas.microsoft.com/office/drawing/2014/main" id="{1DD9DDC7-3898-4E9D-9158-2EA6317E193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88C43914-6BE2-4056-A10E-95FC5588AFA3}" type="slidenum">
              <a:rPr lang="en-US" altLang="en-US" sz="1200" smtClean="0">
                <a:solidFill>
                  <a:srgbClr val="757575"/>
                </a:solidFill>
                <a:latin typeface="Calibri" panose="020F0502020204030204" pitchFamily="34" charset="0"/>
              </a:rPr>
              <a:pPr>
                <a:spcBef>
                  <a:spcPct val="0"/>
                </a:spcBef>
                <a:buFontTx/>
                <a:buNone/>
              </a:pPr>
              <a:t>26</a:t>
            </a:fld>
            <a:endParaRPr lang="en-US" altLang="en-US" sz="1200" dirty="0">
              <a:solidFill>
                <a:srgbClr val="757575"/>
              </a:solidFill>
              <a:latin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2CFA7-B5FE-4A0C-941E-0CE2AF61B3B6}"/>
              </a:ext>
            </a:extLst>
          </p:cNvPr>
          <p:cNvSpPr>
            <a:spLocks noGrp="1"/>
          </p:cNvSpPr>
          <p:nvPr>
            <p:ph type="title"/>
          </p:nvPr>
        </p:nvSpPr>
        <p:spPr/>
        <p:txBody>
          <a:bodyPr/>
          <a:lstStyle/>
          <a:p>
            <a:r>
              <a:rPr lang="en-US" dirty="0"/>
              <a:t>Financial Management Change Package: </a:t>
            </a:r>
            <a:br>
              <a:rPr lang="en-US" dirty="0"/>
            </a:br>
            <a:r>
              <a:rPr lang="en-US" dirty="0"/>
              <a:t>Best Practice 2</a:t>
            </a:r>
          </a:p>
        </p:txBody>
      </p:sp>
      <p:sp>
        <p:nvSpPr>
          <p:cNvPr id="3" name="Content Placeholder 2">
            <a:extLst>
              <a:ext uri="{FF2B5EF4-FFF2-40B4-BE49-F238E27FC236}">
                <a16:creationId xmlns:a16="http://schemas.microsoft.com/office/drawing/2014/main" id="{8BC667E2-0042-4019-A7CB-42221AACD5D4}"/>
              </a:ext>
            </a:extLst>
          </p:cNvPr>
          <p:cNvSpPr>
            <a:spLocks noGrp="1"/>
          </p:cNvSpPr>
          <p:nvPr>
            <p:ph idx="1"/>
          </p:nvPr>
        </p:nvSpPr>
        <p:spPr/>
        <p:txBody>
          <a:bodyPr/>
          <a:lstStyle/>
          <a:p>
            <a:pPr marL="0" lvl="0" indent="0">
              <a:buNone/>
            </a:pPr>
            <a:r>
              <a:rPr lang="en-US" altLang="en-US" sz="3600" b="1" dirty="0">
                <a:solidFill>
                  <a:srgbClr val="58595B"/>
                </a:solidFill>
              </a:rPr>
              <a:t>Monitor and manage client fee collections</a:t>
            </a:r>
          </a:p>
        </p:txBody>
      </p:sp>
      <p:sp>
        <p:nvSpPr>
          <p:cNvPr id="4" name="Slide Number Placeholder 3">
            <a:extLst>
              <a:ext uri="{FF2B5EF4-FFF2-40B4-BE49-F238E27FC236}">
                <a16:creationId xmlns:a16="http://schemas.microsoft.com/office/drawing/2014/main" id="{CF2876A2-FF83-413B-9D83-05BB77C46C68}"/>
              </a:ext>
            </a:extLst>
          </p:cNvPr>
          <p:cNvSpPr>
            <a:spLocks noGrp="1"/>
          </p:cNvSpPr>
          <p:nvPr>
            <p:ph type="sldNum" idx="14"/>
          </p:nvPr>
        </p:nvSpPr>
        <p:spPr/>
        <p:txBody>
          <a:bodyPr/>
          <a:lstStyle/>
          <a:p>
            <a:fld id="{00000000-1234-1234-1234-123412341234}" type="slidenum">
              <a:rPr lang="en-US" smtClean="0"/>
              <a:pPr/>
              <a:t>3</a:t>
            </a:fld>
            <a:endParaRPr lang="en-US" dirty="0"/>
          </a:p>
        </p:txBody>
      </p:sp>
    </p:spTree>
    <p:extLst>
      <p:ext uri="{BB962C8B-B14F-4D97-AF65-F5344CB8AC3E}">
        <p14:creationId xmlns:p14="http://schemas.microsoft.com/office/powerpoint/2010/main" val="3614974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9C8B4-B79D-447E-8AAD-BAA1FF6863D1}"/>
              </a:ext>
            </a:extLst>
          </p:cNvPr>
          <p:cNvSpPr>
            <a:spLocks noGrp="1"/>
          </p:cNvSpPr>
          <p:nvPr>
            <p:ph type="title"/>
          </p:nvPr>
        </p:nvSpPr>
        <p:spPr/>
        <p:txBody>
          <a:bodyPr/>
          <a:lstStyle/>
          <a:p>
            <a:r>
              <a:rPr lang="en-US" dirty="0"/>
              <a:t>Meeting Objectives</a:t>
            </a:r>
          </a:p>
        </p:txBody>
      </p:sp>
      <p:sp>
        <p:nvSpPr>
          <p:cNvPr id="3" name="Content Placeholder 2">
            <a:extLst>
              <a:ext uri="{FF2B5EF4-FFF2-40B4-BE49-F238E27FC236}">
                <a16:creationId xmlns:a16="http://schemas.microsoft.com/office/drawing/2014/main" id="{5B4C331F-1F1B-4AE5-A006-5E7707F0F88A}"/>
              </a:ext>
            </a:extLst>
          </p:cNvPr>
          <p:cNvSpPr>
            <a:spLocks noGrp="1"/>
          </p:cNvSpPr>
          <p:nvPr>
            <p:ph idx="1"/>
          </p:nvPr>
        </p:nvSpPr>
        <p:spPr/>
        <p:txBody>
          <a:bodyPr/>
          <a:lstStyle/>
          <a:p>
            <a:pPr marL="0" lvl="0" indent="0">
              <a:buNone/>
              <a:defRPr/>
            </a:pPr>
            <a:r>
              <a:rPr lang="en-US" sz="2800" b="1" dirty="0">
                <a:solidFill>
                  <a:srgbClr val="58595B"/>
                </a:solidFill>
              </a:rPr>
              <a:t>By the end of today, you should be able to:</a:t>
            </a:r>
          </a:p>
          <a:p>
            <a:pPr lvl="0">
              <a:buFont typeface="Arial" charset="0"/>
              <a:buChar char="•"/>
              <a:defRPr/>
            </a:pPr>
            <a:r>
              <a:rPr lang="en-US" sz="2800" dirty="0">
                <a:solidFill>
                  <a:srgbClr val="58595B"/>
                </a:solidFill>
              </a:rPr>
              <a:t>Describe the importance of monitoring and managing client fee collections </a:t>
            </a:r>
          </a:p>
          <a:p>
            <a:pPr lvl="0">
              <a:buFont typeface="Arial" charset="0"/>
              <a:buChar char="•"/>
              <a:defRPr/>
            </a:pPr>
            <a:r>
              <a:rPr lang="en-US" sz="2800" dirty="0">
                <a:solidFill>
                  <a:srgbClr val="58595B"/>
                </a:solidFill>
              </a:rPr>
              <a:t>Describe the challenges related to monitoring and managing client fee collections</a:t>
            </a:r>
          </a:p>
          <a:p>
            <a:pPr lvl="0">
              <a:buFont typeface="Arial" charset="0"/>
              <a:buChar char="•"/>
              <a:defRPr/>
            </a:pPr>
            <a:r>
              <a:rPr lang="en-US" sz="2800" dirty="0">
                <a:solidFill>
                  <a:srgbClr val="58595B"/>
                </a:solidFill>
              </a:rPr>
              <a:t>Describe at least one strategy to monitoring and managing client fee collections</a:t>
            </a:r>
          </a:p>
          <a:p>
            <a:pPr lvl="0">
              <a:buFont typeface="Arial" charset="0"/>
              <a:buChar char="•"/>
              <a:defRPr/>
            </a:pPr>
            <a:r>
              <a:rPr lang="en-US" sz="2800" dirty="0">
                <a:solidFill>
                  <a:srgbClr val="58595B"/>
                </a:solidFill>
              </a:rPr>
              <a:t>Describe at least one tool available to manage client fees</a:t>
            </a:r>
          </a:p>
        </p:txBody>
      </p:sp>
      <p:sp>
        <p:nvSpPr>
          <p:cNvPr id="4" name="Slide Number Placeholder 3">
            <a:extLst>
              <a:ext uri="{FF2B5EF4-FFF2-40B4-BE49-F238E27FC236}">
                <a16:creationId xmlns:a16="http://schemas.microsoft.com/office/drawing/2014/main" id="{0BD9B1CA-4EE5-4B61-9450-B7A0DE1F2469}"/>
              </a:ext>
            </a:extLst>
          </p:cNvPr>
          <p:cNvSpPr>
            <a:spLocks noGrp="1"/>
          </p:cNvSpPr>
          <p:nvPr>
            <p:ph type="sldNum" idx="14"/>
          </p:nvPr>
        </p:nvSpPr>
        <p:spPr/>
        <p:txBody>
          <a:bodyPr/>
          <a:lstStyle/>
          <a:p>
            <a:fld id="{00000000-1234-1234-1234-123412341234}" type="slidenum">
              <a:rPr lang="en-US" smtClean="0"/>
              <a:pPr/>
              <a:t>4</a:t>
            </a:fld>
            <a:endParaRPr lang="en-US" dirty="0"/>
          </a:p>
        </p:txBody>
      </p:sp>
    </p:spTree>
    <p:extLst>
      <p:ext uri="{BB962C8B-B14F-4D97-AF65-F5344CB8AC3E}">
        <p14:creationId xmlns:p14="http://schemas.microsoft.com/office/powerpoint/2010/main" val="439200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3C987-468A-4168-BF78-210C5053848C}"/>
              </a:ext>
            </a:extLst>
          </p:cNvPr>
          <p:cNvSpPr>
            <a:spLocks noGrp="1"/>
          </p:cNvSpPr>
          <p:nvPr>
            <p:ph type="title"/>
          </p:nvPr>
        </p:nvSpPr>
        <p:spPr>
          <a:xfrm>
            <a:off x="457200" y="274638"/>
            <a:ext cx="5410200" cy="1143000"/>
          </a:xfrm>
        </p:spPr>
        <p:txBody>
          <a:bodyPr/>
          <a:lstStyle/>
          <a:p>
            <a:r>
              <a:rPr lang="en-US" sz="3600" dirty="0">
                <a:solidFill>
                  <a:srgbClr val="92278F"/>
                </a:solidFill>
              </a:rPr>
              <a:t>Rationale for Monitoring and Managing Client Fee Collections</a:t>
            </a:r>
            <a:endParaRPr lang="en-US" dirty="0"/>
          </a:p>
        </p:txBody>
      </p:sp>
      <p:sp>
        <p:nvSpPr>
          <p:cNvPr id="3" name="Content Placeholder 2">
            <a:extLst>
              <a:ext uri="{FF2B5EF4-FFF2-40B4-BE49-F238E27FC236}">
                <a16:creationId xmlns:a16="http://schemas.microsoft.com/office/drawing/2014/main" id="{7AE1B732-A276-4DE6-81F0-1CB2CBBA3443}"/>
              </a:ext>
            </a:extLst>
          </p:cNvPr>
          <p:cNvSpPr>
            <a:spLocks noGrp="1"/>
          </p:cNvSpPr>
          <p:nvPr>
            <p:ph idx="1"/>
          </p:nvPr>
        </p:nvSpPr>
        <p:spPr>
          <a:xfrm>
            <a:off x="457200" y="1874837"/>
            <a:ext cx="8229600" cy="4525963"/>
          </a:xfrm>
        </p:spPr>
        <p:txBody>
          <a:bodyPr/>
          <a:lstStyle/>
          <a:p>
            <a:pPr lvl="0">
              <a:spcAft>
                <a:spcPts val="1200"/>
              </a:spcAft>
              <a:buFont typeface="Arial" charset="0"/>
              <a:buChar char="•"/>
              <a:defRPr/>
            </a:pPr>
            <a:r>
              <a:rPr lang="en-US" sz="2800" b="1" dirty="0">
                <a:solidFill>
                  <a:srgbClr val="1B75BC"/>
                </a:solidFill>
              </a:rPr>
              <a:t>Collecting client fees </a:t>
            </a:r>
            <a:r>
              <a:rPr lang="en-US" sz="2800" dirty="0">
                <a:solidFill>
                  <a:srgbClr val="58595B"/>
                </a:solidFill>
              </a:rPr>
              <a:t>is an important component of managing financial health</a:t>
            </a:r>
          </a:p>
          <a:p>
            <a:pPr lvl="1">
              <a:spcAft>
                <a:spcPts val="1200"/>
              </a:spcAft>
              <a:buFont typeface="Wingdings" panose="05000000000000000000" pitchFamily="2" charset="2"/>
              <a:buChar char="§"/>
              <a:defRPr/>
            </a:pPr>
            <a:r>
              <a:rPr lang="en-US" sz="2400" dirty="0">
                <a:solidFill>
                  <a:srgbClr val="1B75BC"/>
                </a:solidFill>
              </a:rPr>
              <a:t>Uninsured clients</a:t>
            </a:r>
          </a:p>
          <a:p>
            <a:pPr lvl="1">
              <a:spcAft>
                <a:spcPts val="1200"/>
              </a:spcAft>
              <a:buFont typeface="Wingdings" panose="05000000000000000000" pitchFamily="2" charset="2"/>
              <a:buChar char="§"/>
              <a:defRPr/>
            </a:pPr>
            <a:r>
              <a:rPr lang="en-US" sz="2400" dirty="0">
                <a:solidFill>
                  <a:srgbClr val="1B75BC"/>
                </a:solidFill>
              </a:rPr>
              <a:t>TPP client fees</a:t>
            </a:r>
          </a:p>
        </p:txBody>
      </p:sp>
      <p:sp>
        <p:nvSpPr>
          <p:cNvPr id="5" name="Slide Number Placeholder 4">
            <a:extLst>
              <a:ext uri="{FF2B5EF4-FFF2-40B4-BE49-F238E27FC236}">
                <a16:creationId xmlns:a16="http://schemas.microsoft.com/office/drawing/2014/main" id="{A4665940-6C05-4803-8F56-F78395001DC2}"/>
              </a:ext>
            </a:extLst>
          </p:cNvPr>
          <p:cNvSpPr>
            <a:spLocks noGrp="1"/>
          </p:cNvSpPr>
          <p:nvPr>
            <p:ph type="sldNum" idx="14"/>
          </p:nvPr>
        </p:nvSpPr>
        <p:spPr/>
        <p:txBody>
          <a:bodyPr/>
          <a:lstStyle/>
          <a:p>
            <a:fld id="{00000000-1234-1234-1234-123412341234}" type="slidenum">
              <a:rPr lang="en-US" smtClean="0"/>
              <a:pPr/>
              <a:t>5</a:t>
            </a:fld>
            <a:endParaRPr lang="en-US" dirty="0"/>
          </a:p>
        </p:txBody>
      </p:sp>
    </p:spTree>
    <p:extLst>
      <p:ext uri="{BB962C8B-B14F-4D97-AF65-F5344CB8AC3E}">
        <p14:creationId xmlns:p14="http://schemas.microsoft.com/office/powerpoint/2010/main" val="71043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C99FE-AF76-4ECF-8D37-30922116A47E}"/>
              </a:ext>
            </a:extLst>
          </p:cNvPr>
          <p:cNvSpPr>
            <a:spLocks noGrp="1"/>
          </p:cNvSpPr>
          <p:nvPr>
            <p:ph type="title"/>
          </p:nvPr>
        </p:nvSpPr>
        <p:spPr/>
        <p:txBody>
          <a:bodyPr/>
          <a:lstStyle/>
          <a:p>
            <a:r>
              <a:rPr lang="en-US" dirty="0"/>
              <a:t>Suggested Performance Indicators </a:t>
            </a:r>
            <a:r>
              <a:rPr lang="en-US" sz="2800" dirty="0"/>
              <a:t/>
            </a:r>
            <a:br>
              <a:rPr lang="en-US" sz="2800" dirty="0"/>
            </a:br>
            <a:r>
              <a:rPr lang="en-US" sz="2800" dirty="0"/>
              <a:t>to </a:t>
            </a:r>
            <a:r>
              <a:rPr lang="en-US" sz="2800" i="1" dirty="0"/>
              <a:t>Monitor and Manage Client Fee Collections</a:t>
            </a:r>
            <a:endParaRPr lang="en-US" dirty="0"/>
          </a:p>
        </p:txBody>
      </p:sp>
      <p:sp>
        <p:nvSpPr>
          <p:cNvPr id="3" name="Text Placeholder 2">
            <a:extLst>
              <a:ext uri="{FF2B5EF4-FFF2-40B4-BE49-F238E27FC236}">
                <a16:creationId xmlns:a16="http://schemas.microsoft.com/office/drawing/2014/main" id="{6CBC63B8-9EB2-4D9F-9737-A6E7657C061C}"/>
              </a:ext>
            </a:extLst>
          </p:cNvPr>
          <p:cNvSpPr>
            <a:spLocks noGrp="1"/>
          </p:cNvSpPr>
          <p:nvPr>
            <p:ph type="body" sz="quarter" idx="10"/>
          </p:nvPr>
        </p:nvSpPr>
        <p:spPr/>
        <p:txBody>
          <a:bodyPr/>
          <a:lstStyle/>
          <a:p>
            <a:r>
              <a:rPr lang="en-US" dirty="0"/>
              <a:t>Net Collection Rate:</a:t>
            </a:r>
          </a:p>
          <a:p>
            <a:pPr marL="171450" indent="-171450">
              <a:buFont typeface="Arial" panose="020B0604020202020204" pitchFamily="34" charset="0"/>
              <a:buChar char="•"/>
            </a:pPr>
            <a:r>
              <a:rPr lang="en-US" dirty="0"/>
              <a:t>Can be broken out by:</a:t>
            </a:r>
          </a:p>
          <a:p>
            <a:pPr marL="274320" lvl="1" indent="-91440">
              <a:spcBef>
                <a:spcPts val="0"/>
              </a:spcBef>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Rate for uninsured/self-pay client collections.</a:t>
            </a:r>
          </a:p>
          <a:p>
            <a:pPr marL="274320" lvl="1" indent="-91440">
              <a:spcBef>
                <a:spcPts val="0"/>
              </a:spcBef>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Rate for TPP client fee collections.</a:t>
            </a:r>
          </a:p>
        </p:txBody>
      </p:sp>
      <p:sp>
        <p:nvSpPr>
          <p:cNvPr id="4" name="Text Placeholder 3">
            <a:extLst>
              <a:ext uri="{FF2B5EF4-FFF2-40B4-BE49-F238E27FC236}">
                <a16:creationId xmlns:a16="http://schemas.microsoft.com/office/drawing/2014/main" id="{0011503E-479A-4918-BCF3-D4E506578F82}"/>
              </a:ext>
            </a:extLst>
          </p:cNvPr>
          <p:cNvSpPr>
            <a:spLocks noGrp="1"/>
          </p:cNvSpPr>
          <p:nvPr>
            <p:ph type="body" sz="quarter" idx="11"/>
          </p:nvPr>
        </p:nvSpPr>
        <p:spPr/>
        <p:txBody>
          <a:bodyPr/>
          <a:lstStyle/>
          <a:p>
            <a:r>
              <a:rPr lang="en-US" dirty="0">
                <a:solidFill>
                  <a:schemeClr val="accent6"/>
                </a:solidFill>
                <a:cs typeface="Arial" charset="0"/>
              </a:rPr>
              <a:t>Sub-indicators related to Net Collection Rate</a:t>
            </a:r>
          </a:p>
        </p:txBody>
      </p:sp>
      <p:sp>
        <p:nvSpPr>
          <p:cNvPr id="5" name="Text Placeholder 4">
            <a:extLst>
              <a:ext uri="{FF2B5EF4-FFF2-40B4-BE49-F238E27FC236}">
                <a16:creationId xmlns:a16="http://schemas.microsoft.com/office/drawing/2014/main" id="{286A17AD-D430-4BD2-9B6A-AE12BB4DD4A1}"/>
              </a:ext>
            </a:extLst>
          </p:cNvPr>
          <p:cNvSpPr>
            <a:spLocks noGrp="1"/>
          </p:cNvSpPr>
          <p:nvPr>
            <p:ph type="body" sz="quarter" idx="12"/>
          </p:nvPr>
        </p:nvSpPr>
        <p:spPr/>
        <p:txBody>
          <a:bodyPr/>
          <a:lstStyle/>
          <a:p>
            <a:r>
              <a:rPr lang="en-US" dirty="0"/>
              <a:t>Time of Service Collection Rate:</a:t>
            </a:r>
          </a:p>
          <a:p>
            <a:pPr marL="171450" indent="-171450">
              <a:buFont typeface="Arial" panose="020B0604020202020204" pitchFamily="34" charset="0"/>
              <a:buChar char="•"/>
            </a:pPr>
            <a:r>
              <a:rPr lang="en-US" dirty="0"/>
              <a:t>For uninsured/self-pay clients</a:t>
            </a:r>
          </a:p>
          <a:p>
            <a:r>
              <a:rPr lang="en-US" dirty="0"/>
              <a:t>Monthly Client Fees Collected:</a:t>
            </a:r>
          </a:p>
          <a:p>
            <a:pPr marL="171450" indent="-171450">
              <a:buFont typeface="Arial" panose="020B0604020202020204" pitchFamily="34" charset="0"/>
              <a:buChar char="•"/>
            </a:pPr>
            <a:r>
              <a:rPr lang="en-US" dirty="0"/>
              <a:t>Can be broken out by:</a:t>
            </a:r>
          </a:p>
          <a:p>
            <a:pPr marL="274320" lvl="1" indent="-171450">
              <a:spcBef>
                <a:spcPts val="0"/>
              </a:spcBef>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Uninsured/self-pay client fees.</a:t>
            </a:r>
          </a:p>
          <a:p>
            <a:pPr marL="274320" lvl="1" indent="-171450">
              <a:spcBef>
                <a:spcPts val="0"/>
              </a:spcBef>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TPP client fees.</a:t>
            </a:r>
          </a:p>
        </p:txBody>
      </p:sp>
      <p:sp>
        <p:nvSpPr>
          <p:cNvPr id="6" name="Slide Number Placeholder 5">
            <a:extLst>
              <a:ext uri="{FF2B5EF4-FFF2-40B4-BE49-F238E27FC236}">
                <a16:creationId xmlns:a16="http://schemas.microsoft.com/office/drawing/2014/main" id="{F975AB55-CA21-4722-84B7-41586E61F81C}"/>
              </a:ext>
            </a:extLst>
          </p:cNvPr>
          <p:cNvSpPr>
            <a:spLocks noGrp="1"/>
          </p:cNvSpPr>
          <p:nvPr>
            <p:ph type="sldNum" idx="14"/>
          </p:nvPr>
        </p:nvSpPr>
        <p:spPr/>
        <p:txBody>
          <a:bodyPr/>
          <a:lstStyle/>
          <a:p>
            <a:fld id="{00000000-1234-1234-1234-123412341234}" type="slidenum">
              <a:rPr lang="en-US" smtClean="0"/>
              <a:pPr/>
              <a:t>6</a:t>
            </a:fld>
            <a:endParaRPr lang="en-US" dirty="0"/>
          </a:p>
        </p:txBody>
      </p:sp>
    </p:spTree>
    <p:extLst>
      <p:ext uri="{BB962C8B-B14F-4D97-AF65-F5344CB8AC3E}">
        <p14:creationId xmlns:p14="http://schemas.microsoft.com/office/powerpoint/2010/main" val="3885179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4CCE6-2744-487C-B95E-001EA7A8604B}"/>
              </a:ext>
            </a:extLst>
          </p:cNvPr>
          <p:cNvSpPr>
            <a:spLocks noGrp="1"/>
          </p:cNvSpPr>
          <p:nvPr>
            <p:ph type="title"/>
          </p:nvPr>
        </p:nvSpPr>
        <p:spPr/>
        <p:txBody>
          <a:bodyPr/>
          <a:lstStyle/>
          <a:p>
            <a:r>
              <a:rPr lang="en-US" dirty="0"/>
              <a:t>Suggested Performance Indicators </a:t>
            </a:r>
            <a:br>
              <a:rPr lang="en-US" dirty="0"/>
            </a:br>
            <a:r>
              <a:rPr lang="en-US" sz="2800" i="1" dirty="0"/>
              <a:t>to Monitor and Manage Client Fee Collections (cont.)</a:t>
            </a:r>
            <a:endParaRPr lang="en-US" dirty="0"/>
          </a:p>
        </p:txBody>
      </p:sp>
      <p:sp>
        <p:nvSpPr>
          <p:cNvPr id="3" name="Text Placeholder 2">
            <a:extLst>
              <a:ext uri="{FF2B5EF4-FFF2-40B4-BE49-F238E27FC236}">
                <a16:creationId xmlns:a16="http://schemas.microsoft.com/office/drawing/2014/main" id="{2D9DCDAE-31DA-4944-A698-BC6C31190DE9}"/>
              </a:ext>
            </a:extLst>
          </p:cNvPr>
          <p:cNvSpPr>
            <a:spLocks noGrp="1"/>
          </p:cNvSpPr>
          <p:nvPr>
            <p:ph type="body" sz="quarter" idx="10"/>
          </p:nvPr>
        </p:nvSpPr>
        <p:spPr/>
        <p:txBody>
          <a:bodyPr/>
          <a:lstStyle/>
          <a:p>
            <a:pPr lvl="0">
              <a:spcBef>
                <a:spcPct val="20000"/>
              </a:spcBef>
              <a:defRPr/>
            </a:pPr>
            <a:r>
              <a:rPr lang="en-US" dirty="0">
                <a:solidFill>
                  <a:prstClr val="white"/>
                </a:solidFill>
                <a:latin typeface="Calibri Light" panose="020F0302020204030204" pitchFamily="34" charset="0"/>
                <a:cs typeface="+mn-cs"/>
              </a:rPr>
              <a:t>A/R Aging</a:t>
            </a:r>
          </a:p>
          <a:p>
            <a:pPr marL="171450" lvl="0" indent="-171450">
              <a:spcBef>
                <a:spcPct val="20000"/>
              </a:spcBef>
              <a:buFont typeface="Arial" panose="020B0604020202020204" pitchFamily="34" charset="0"/>
              <a:buChar char="•"/>
              <a:defRPr/>
            </a:pPr>
            <a:r>
              <a:rPr lang="en-US" dirty="0">
                <a:solidFill>
                  <a:prstClr val="white"/>
                </a:solidFill>
                <a:latin typeface="Calibri Light" panose="020F0302020204030204" pitchFamily="34" charset="0"/>
                <a:cs typeface="+mn-cs"/>
              </a:rPr>
              <a:t>Percent of fees by aging “buckets”</a:t>
            </a:r>
          </a:p>
          <a:p>
            <a:pPr marL="171450" lvl="0" indent="-171450">
              <a:spcBef>
                <a:spcPct val="20000"/>
              </a:spcBef>
              <a:buFont typeface="Arial" panose="020B0604020202020204" pitchFamily="34" charset="0"/>
              <a:buChar char="•"/>
              <a:defRPr/>
            </a:pPr>
            <a:r>
              <a:rPr lang="en-US" dirty="0">
                <a:solidFill>
                  <a:prstClr val="white"/>
                </a:solidFill>
                <a:latin typeface="Calibri Light" panose="020F0302020204030204" pitchFamily="34" charset="0"/>
                <a:cs typeface="+mn-cs"/>
              </a:rPr>
              <a:t>Can be broken out by:</a:t>
            </a:r>
          </a:p>
          <a:p>
            <a:pPr marL="274320" lvl="1" indent="-171450">
              <a:spcBef>
                <a:spcPts val="0"/>
              </a:spcBef>
              <a:buFont typeface="Arial" panose="020B0604020202020204" pitchFamily="34" charset="0"/>
              <a:buChar char="•"/>
              <a:defRPr/>
            </a:pPr>
            <a:r>
              <a:rPr lang="en-US" sz="1000" dirty="0">
                <a:solidFill>
                  <a:prstClr val="white"/>
                </a:solidFill>
                <a:latin typeface="Arial" panose="020B0604020202020204" pitchFamily="34" charset="0"/>
                <a:cs typeface="Arial" panose="020B0604020202020204" pitchFamily="34" charset="0"/>
              </a:rPr>
              <a:t>A/R dollars for uninsured/self-pay clients.</a:t>
            </a:r>
          </a:p>
          <a:p>
            <a:pPr marL="274320" lvl="1" indent="-171450">
              <a:spcBef>
                <a:spcPts val="0"/>
              </a:spcBef>
              <a:buFont typeface="Arial" panose="020B0604020202020204" pitchFamily="34" charset="0"/>
              <a:buChar char="•"/>
              <a:defRPr/>
            </a:pPr>
            <a:r>
              <a:rPr lang="en-US" sz="1000" dirty="0">
                <a:solidFill>
                  <a:prstClr val="white"/>
                </a:solidFill>
                <a:latin typeface="Arial" panose="020B0604020202020204" pitchFamily="34" charset="0"/>
                <a:cs typeface="Arial" panose="020B0604020202020204" pitchFamily="34" charset="0"/>
              </a:rPr>
              <a:t>A?R dollars for TPP client fees</a:t>
            </a:r>
            <a:r>
              <a:rPr lang="en-US" sz="1000" dirty="0">
                <a:latin typeface="Arial" panose="020B0604020202020204" pitchFamily="34" charset="0"/>
                <a:cs typeface="Arial" panose="020B0604020202020204" pitchFamily="34" charset="0"/>
              </a:rPr>
              <a:t>.</a:t>
            </a:r>
            <a:endParaRPr lang="en-US" sz="1000" dirty="0">
              <a:solidFill>
                <a:prstClr val="white"/>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FB459AC-CB3B-4159-8F70-D2887260EDC0}"/>
              </a:ext>
            </a:extLst>
          </p:cNvPr>
          <p:cNvSpPr>
            <a:spLocks noGrp="1"/>
          </p:cNvSpPr>
          <p:nvPr>
            <p:ph type="sldNum" idx="14"/>
          </p:nvPr>
        </p:nvSpPr>
        <p:spPr/>
        <p:txBody>
          <a:bodyPr/>
          <a:lstStyle/>
          <a:p>
            <a:fld id="{00000000-1234-1234-1234-123412341234}" type="slidenum">
              <a:rPr lang="en-US" smtClean="0"/>
              <a:pPr/>
              <a:t>7</a:t>
            </a:fld>
            <a:endParaRPr lang="en-US" dirty="0"/>
          </a:p>
        </p:txBody>
      </p:sp>
    </p:spTree>
    <p:extLst>
      <p:ext uri="{BB962C8B-B14F-4D97-AF65-F5344CB8AC3E}">
        <p14:creationId xmlns:p14="http://schemas.microsoft.com/office/powerpoint/2010/main" val="2995755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76BF5-446A-4715-B63F-6C67916F859E}"/>
              </a:ext>
            </a:extLst>
          </p:cNvPr>
          <p:cNvSpPr>
            <a:spLocks noGrp="1"/>
          </p:cNvSpPr>
          <p:nvPr>
            <p:ph type="title"/>
          </p:nvPr>
        </p:nvSpPr>
        <p:spPr/>
        <p:txBody>
          <a:bodyPr/>
          <a:lstStyle/>
          <a:p>
            <a:pPr>
              <a:defRPr/>
            </a:pPr>
            <a:r>
              <a:rPr lang="en-US" dirty="0"/>
              <a:t>Example of Fee Collections Impact</a:t>
            </a:r>
          </a:p>
        </p:txBody>
      </p:sp>
      <p:sp>
        <p:nvSpPr>
          <p:cNvPr id="3" name="Content Placeholder 2">
            <a:extLst>
              <a:ext uri="{FF2B5EF4-FFF2-40B4-BE49-F238E27FC236}">
                <a16:creationId xmlns:a16="http://schemas.microsoft.com/office/drawing/2014/main" id="{AE0502E2-7E86-4FD4-A255-6D7A214B8360}"/>
              </a:ext>
            </a:extLst>
          </p:cNvPr>
          <p:cNvSpPr>
            <a:spLocks noGrp="1"/>
          </p:cNvSpPr>
          <p:nvPr>
            <p:ph idx="1"/>
          </p:nvPr>
        </p:nvSpPr>
        <p:spPr/>
        <p:txBody>
          <a:bodyPr/>
          <a:lstStyle/>
          <a:p>
            <a:pPr marL="0" indent="0">
              <a:buFont typeface="Arial" charset="0"/>
              <a:buNone/>
              <a:defRPr/>
            </a:pPr>
            <a:r>
              <a:rPr lang="en-US" b="1" dirty="0">
                <a:solidFill>
                  <a:schemeClr val="accent6"/>
                </a:solidFill>
              </a:rPr>
              <a:t>Charges (adjusted) for uninsured/self-pay client services for a month - $4400</a:t>
            </a:r>
          </a:p>
          <a:p>
            <a:pPr marL="0" indent="0">
              <a:buFont typeface="Arial" charset="0"/>
              <a:buNone/>
              <a:defRPr/>
            </a:pPr>
            <a:r>
              <a:rPr lang="en-US" dirty="0"/>
              <a:t>	Scenario 1: 50 % collection rate—$2200</a:t>
            </a:r>
          </a:p>
          <a:p>
            <a:pPr marL="0" indent="0">
              <a:buFont typeface="Arial" charset="0"/>
              <a:buNone/>
              <a:defRPr/>
            </a:pPr>
            <a:r>
              <a:rPr lang="en-US" dirty="0"/>
              <a:t>	Scenario 2: 95% collection rate—$4180</a:t>
            </a:r>
          </a:p>
          <a:p>
            <a:pPr marL="0" indent="0" algn="ctr">
              <a:spcBef>
                <a:spcPts val="4800"/>
              </a:spcBef>
              <a:buFont typeface="Arial" charset="0"/>
              <a:buNone/>
              <a:defRPr/>
            </a:pPr>
            <a:r>
              <a:rPr lang="en-US" i="1" dirty="0">
                <a:solidFill>
                  <a:schemeClr val="accent5"/>
                </a:solidFill>
              </a:rPr>
              <a:t>A difference of $1,980, or $23,760 annually</a:t>
            </a:r>
          </a:p>
        </p:txBody>
      </p:sp>
      <p:sp>
        <p:nvSpPr>
          <p:cNvPr id="53252" name="Slide Number Placeholder 3">
            <a:extLst>
              <a:ext uri="{FF2B5EF4-FFF2-40B4-BE49-F238E27FC236}">
                <a16:creationId xmlns:a16="http://schemas.microsoft.com/office/drawing/2014/main" id="{9E47F935-7410-4BA3-A38F-16455AB8DAC3}"/>
              </a:ext>
            </a:extLst>
          </p:cNvPr>
          <p:cNvSpPr>
            <a:spLocks noGrp="1" noChangeArrowheads="1"/>
          </p:cNvSpPr>
          <p:nvPr>
            <p:ph type="sldNum" sz="quarter" idx="14"/>
          </p:nvPr>
        </p:nvSpPr>
        <p:spPr bwMode="auto">
          <a:xfrm>
            <a:off x="8610600" y="6356350"/>
            <a:ext cx="457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C35EBD99-D643-40A5-A8DC-E7DEF3662060}" type="slidenum">
              <a:rPr lang="en-US" altLang="en-US" sz="1200" smtClean="0">
                <a:solidFill>
                  <a:srgbClr val="757575"/>
                </a:solidFill>
                <a:latin typeface="Calibri" panose="020F0502020204030204" pitchFamily="34" charset="0"/>
              </a:rPr>
              <a:pPr>
                <a:spcBef>
                  <a:spcPct val="0"/>
                </a:spcBef>
                <a:buFontTx/>
                <a:buNone/>
              </a:pPr>
              <a:t>8</a:t>
            </a:fld>
            <a:endParaRPr lang="en-US" altLang="en-US" sz="1200" dirty="0">
              <a:solidFill>
                <a:srgbClr val="757575"/>
              </a:solidFill>
              <a:latin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B323-F3EA-40AE-B8E8-592B9D971B51}"/>
              </a:ext>
            </a:extLst>
          </p:cNvPr>
          <p:cNvSpPr>
            <a:spLocks noGrp="1"/>
          </p:cNvSpPr>
          <p:nvPr>
            <p:ph type="title"/>
          </p:nvPr>
        </p:nvSpPr>
        <p:spPr>
          <a:xfrm>
            <a:off x="457200" y="274638"/>
            <a:ext cx="5715000" cy="1143000"/>
          </a:xfrm>
        </p:spPr>
        <p:txBody>
          <a:bodyPr/>
          <a:lstStyle/>
          <a:p>
            <a:pPr>
              <a:defRPr/>
            </a:pPr>
            <a:r>
              <a:rPr lang="en-US" dirty="0"/>
              <a:t>Discussion of Challenges </a:t>
            </a:r>
          </a:p>
        </p:txBody>
      </p:sp>
      <p:sp>
        <p:nvSpPr>
          <p:cNvPr id="3" name="Content Placeholder 2">
            <a:extLst>
              <a:ext uri="{FF2B5EF4-FFF2-40B4-BE49-F238E27FC236}">
                <a16:creationId xmlns:a16="http://schemas.microsoft.com/office/drawing/2014/main" id="{FBE78E75-1090-4B88-B411-23599025217F}"/>
              </a:ext>
            </a:extLst>
          </p:cNvPr>
          <p:cNvSpPr>
            <a:spLocks noGrp="1"/>
          </p:cNvSpPr>
          <p:nvPr>
            <p:ph idx="1"/>
          </p:nvPr>
        </p:nvSpPr>
        <p:spPr>
          <a:xfrm>
            <a:off x="457200" y="1600200"/>
            <a:ext cx="3657600" cy="4525963"/>
          </a:xfrm>
        </p:spPr>
        <p:txBody>
          <a:bodyPr/>
          <a:lstStyle/>
          <a:p>
            <a:pPr>
              <a:buFont typeface="Arial" charset="0"/>
              <a:buNone/>
              <a:defRPr/>
            </a:pPr>
            <a:r>
              <a:rPr lang="en-US" b="1" dirty="0">
                <a:solidFill>
                  <a:schemeClr val="accent6"/>
                </a:solidFill>
              </a:rPr>
              <a:t>What are your agency’s challenges related to monitoring and managing client fee collections?</a:t>
            </a:r>
          </a:p>
        </p:txBody>
      </p:sp>
      <p:sp>
        <p:nvSpPr>
          <p:cNvPr id="55300" name="Slide Number Placeholder 3">
            <a:extLst>
              <a:ext uri="{FF2B5EF4-FFF2-40B4-BE49-F238E27FC236}">
                <a16:creationId xmlns:a16="http://schemas.microsoft.com/office/drawing/2014/main" id="{43F263B6-8756-4CF6-9E9B-1619E88F4D0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5D88D561-81A6-4B2D-99A7-2BAF81A8B111}" type="slidenum">
              <a:rPr lang="en-US" altLang="en-US" sz="1200" smtClean="0">
                <a:solidFill>
                  <a:srgbClr val="757575"/>
                </a:solidFill>
                <a:latin typeface="Calibri" panose="020F0502020204030204" pitchFamily="34" charset="0"/>
              </a:rPr>
              <a:pPr>
                <a:spcBef>
                  <a:spcPct val="0"/>
                </a:spcBef>
                <a:buFontTx/>
                <a:buNone/>
              </a:pPr>
              <a:t>9</a:t>
            </a:fld>
            <a:endParaRPr lang="en-US" altLang="en-US" sz="1200" dirty="0">
              <a:solidFill>
                <a:srgbClr val="757575"/>
              </a:solidFill>
              <a:latin typeface="Calibri" panose="020F0502020204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FPNTC Branding">
      <a:dk1>
        <a:sysClr val="windowText" lastClr="000000"/>
      </a:dk1>
      <a:lt1>
        <a:sysClr val="window" lastClr="FFFFFF"/>
      </a:lt1>
      <a:dk2>
        <a:srgbClr val="58595B"/>
      </a:dk2>
      <a:lt2>
        <a:srgbClr val="F2F2F2"/>
      </a:lt2>
      <a:accent1>
        <a:srgbClr val="27AAE1"/>
      </a:accent1>
      <a:accent2>
        <a:srgbClr val="FBB040"/>
      </a:accent2>
      <a:accent3>
        <a:srgbClr val="8DC63F"/>
      </a:accent3>
      <a:accent4>
        <a:srgbClr val="92278F"/>
      </a:accent4>
      <a:accent5>
        <a:srgbClr val="662D91"/>
      </a:accent5>
      <a:accent6>
        <a:srgbClr val="1B75BC"/>
      </a:accent6>
      <a:hlink>
        <a:srgbClr val="734502"/>
      </a:hlink>
      <a:folHlink>
        <a:srgbClr val="3C9D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FPNTC Branding">
      <a:dk1>
        <a:sysClr val="windowText" lastClr="000000"/>
      </a:dk1>
      <a:lt1>
        <a:sysClr val="window" lastClr="FFFFFF"/>
      </a:lt1>
      <a:dk2>
        <a:srgbClr val="58595B"/>
      </a:dk2>
      <a:lt2>
        <a:srgbClr val="F2F2F2"/>
      </a:lt2>
      <a:accent1>
        <a:srgbClr val="27AAE1"/>
      </a:accent1>
      <a:accent2>
        <a:srgbClr val="FBB040"/>
      </a:accent2>
      <a:accent3>
        <a:srgbClr val="8DC63F"/>
      </a:accent3>
      <a:accent4>
        <a:srgbClr val="92278F"/>
      </a:accent4>
      <a:accent5>
        <a:srgbClr val="662D91"/>
      </a:accent5>
      <a:accent6>
        <a:srgbClr val="1B75BC"/>
      </a:accent6>
      <a:hlink>
        <a:srgbClr val="F47721"/>
      </a:hlink>
      <a:folHlink>
        <a:srgbClr val="3C9D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2251</TotalTime>
  <Words>7678</Words>
  <Application>Microsoft Office PowerPoint</Application>
  <PresentationFormat>On-screen Show (4:3)</PresentationFormat>
  <Paragraphs>434</Paragraphs>
  <Slides>26</Slides>
  <Notes>26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Calibri</vt:lpstr>
      <vt:lpstr>Calibri Light</vt:lpstr>
      <vt:lpstr>Gotham Bold</vt:lpstr>
      <vt:lpstr>Gotham Book</vt:lpstr>
      <vt:lpstr>Wingdings</vt:lpstr>
      <vt:lpstr>Office Theme</vt:lpstr>
      <vt:lpstr>1_Office Theme</vt:lpstr>
      <vt:lpstr>Monitor and Manage Client Fee Collections</vt:lpstr>
      <vt:lpstr>Financial Management Change Package</vt:lpstr>
      <vt:lpstr>Financial Management Change Package:  Best Practice 2</vt:lpstr>
      <vt:lpstr>Meeting Objectives</vt:lpstr>
      <vt:lpstr>Rationale for Monitoring and Managing Client Fee Collections</vt:lpstr>
      <vt:lpstr>Suggested Performance Indicators  to Monitor and Manage Client Fee Collections</vt:lpstr>
      <vt:lpstr>Suggested Performance Indicators  to Monitor and Manage Client Fee Collections (cont.)</vt:lpstr>
      <vt:lpstr>Example of Fee Collections Impact</vt:lpstr>
      <vt:lpstr>Discussion of Challenges </vt:lpstr>
      <vt:lpstr>Discussion of Challenges (cont.) </vt:lpstr>
      <vt:lpstr>Overview of Strategies for Best Practice 2</vt:lpstr>
      <vt:lpstr>Strategies for Developing Clear Policies and Procedures</vt:lpstr>
      <vt:lpstr>Strategies for Developing Clear Policies and Procedures (cont.) </vt:lpstr>
      <vt:lpstr>Communicate Policies and Procedures to Clients</vt:lpstr>
      <vt:lpstr>Words Make a Difference</vt:lpstr>
      <vt:lpstr>Strategies for Managing Fee Collections at Time of Visit </vt:lpstr>
      <vt:lpstr>Strategies for Billing &amp; Collecting Fees</vt:lpstr>
      <vt:lpstr>Copay Example</vt:lpstr>
      <vt:lpstr>Deductible and Copay Example</vt:lpstr>
      <vt:lpstr>Fee Collection Tools </vt:lpstr>
      <vt:lpstr>Fee Collection Tools (cont.)</vt:lpstr>
      <vt:lpstr>Case Scenario</vt:lpstr>
      <vt:lpstr>Success Story</vt:lpstr>
      <vt:lpstr>Success Story (cont.)</vt:lpstr>
      <vt:lpstr>What other questions do you have?</vt:lpstr>
      <vt:lpstr>Thank you!</vt:lpstr>
    </vt:vector>
  </TitlesOfParts>
  <Company>John Snow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 and Manage Client Fee Collections</dc:title>
  <dc:creator>OPA;info@fpntc.org</dc:creator>
  <cp:lastModifiedBy>Jessie Daigneault</cp:lastModifiedBy>
  <cp:revision>101</cp:revision>
  <dcterms:created xsi:type="dcterms:W3CDTF">2016-11-10T17:10:50Z</dcterms:created>
  <dcterms:modified xsi:type="dcterms:W3CDTF">2021-12-09T21:46:48Z</dcterms:modified>
</cp:coreProperties>
</file>