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29" r:id="rId2"/>
  </p:sldMasterIdLst>
  <p:notesMasterIdLst>
    <p:notesMasterId r:id="rId39"/>
  </p:notesMasterIdLst>
  <p:sldIdLst>
    <p:sldId id="297" r:id="rId3"/>
    <p:sldId id="298" r:id="rId4"/>
    <p:sldId id="262" r:id="rId5"/>
    <p:sldId id="299" r:id="rId6"/>
    <p:sldId id="263" r:id="rId7"/>
    <p:sldId id="300" r:id="rId8"/>
    <p:sldId id="301" r:id="rId9"/>
    <p:sldId id="302" r:id="rId10"/>
    <p:sldId id="303" r:id="rId11"/>
    <p:sldId id="268" r:id="rId12"/>
    <p:sldId id="304" r:id="rId13"/>
    <p:sldId id="270" r:id="rId14"/>
    <p:sldId id="271" r:id="rId15"/>
    <p:sldId id="272" r:id="rId16"/>
    <p:sldId id="273" r:id="rId17"/>
    <p:sldId id="274" r:id="rId18"/>
    <p:sldId id="305" r:id="rId19"/>
    <p:sldId id="276" r:id="rId20"/>
    <p:sldId id="306" r:id="rId21"/>
    <p:sldId id="278" r:id="rId22"/>
    <p:sldId id="307" r:id="rId23"/>
    <p:sldId id="280" r:id="rId24"/>
    <p:sldId id="281" r:id="rId25"/>
    <p:sldId id="282" r:id="rId26"/>
    <p:sldId id="283" r:id="rId27"/>
    <p:sldId id="284" r:id="rId28"/>
    <p:sldId id="285" r:id="rId29"/>
    <p:sldId id="286" r:id="rId30"/>
    <p:sldId id="308" r:id="rId31"/>
    <p:sldId id="288" r:id="rId32"/>
    <p:sldId id="289" r:id="rId33"/>
    <p:sldId id="309" r:id="rId34"/>
    <p:sldId id="293" r:id="rId35"/>
    <p:sldId id="294" r:id="rId36"/>
    <p:sldId id="310" r:id="rId37"/>
    <p:sldId id="296" r:id="rId3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bie Wood"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57575"/>
    <a:srgbClr val="666666"/>
    <a:srgbClr val="B9B9B9"/>
    <a:srgbClr val="1B75BC"/>
    <a:srgbClr val="BEE5F6"/>
    <a:srgbClr val="A8B2B6"/>
    <a:srgbClr val="E8F1F9"/>
    <a:srgbClr val="8DC63F"/>
    <a:srgbClr val="9227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01" autoAdjust="0"/>
    <p:restoredTop sz="86385" autoAdjust="0"/>
  </p:normalViewPr>
  <p:slideViewPr>
    <p:cSldViewPr>
      <p:cViewPr varScale="1">
        <p:scale>
          <a:sx n="63" d="100"/>
          <a:sy n="63" d="100"/>
        </p:scale>
        <p:origin x="1422" y="72"/>
      </p:cViewPr>
      <p:guideLst>
        <p:guide orient="horz" pos="2160"/>
        <p:guide pos="2880"/>
      </p:guideLst>
    </p:cSldViewPr>
  </p:slideViewPr>
  <p:outlineViewPr>
    <p:cViewPr>
      <p:scale>
        <a:sx n="33" d="100"/>
        <a:sy n="33" d="100"/>
      </p:scale>
      <p:origin x="0" y="-34446"/>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743347-4E1B-4773-923D-822D812661E3}"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A6E03FDF-8E2E-41CE-B5AB-170CDC853B54}">
      <dgm:prSet phldrT="[Text]" custT="1"/>
      <dgm:spPr>
        <a:solidFill>
          <a:schemeClr val="accent4"/>
        </a:solidFill>
        <a:ln>
          <a:solidFill>
            <a:schemeClr val="accent4"/>
          </a:solidFill>
        </a:ln>
      </dgm:spPr>
      <dgm:t>
        <a:bodyPr/>
        <a:lstStyle/>
        <a:p>
          <a:endParaRPr lang="en-US" sz="2400" b="0" dirty="0"/>
        </a:p>
      </dgm:t>
    </dgm:pt>
    <dgm:pt modelId="{A1B31F47-1871-4F4B-97C5-3EE4A1B99A15}" type="parTrans" cxnId="{D4559D8F-C090-4410-86B3-904BD2CDE7BC}">
      <dgm:prSet/>
      <dgm:spPr/>
      <dgm:t>
        <a:bodyPr/>
        <a:lstStyle/>
        <a:p>
          <a:endParaRPr lang="en-US" sz="1600"/>
        </a:p>
      </dgm:t>
    </dgm:pt>
    <dgm:pt modelId="{AE6CF236-4B13-46B2-9002-5BB74179DFEC}" type="sibTrans" cxnId="{D4559D8F-C090-4410-86B3-904BD2CDE7BC}">
      <dgm:prSet/>
      <dgm:spPr/>
      <dgm:t>
        <a:bodyPr/>
        <a:lstStyle/>
        <a:p>
          <a:endParaRPr lang="en-US" sz="1600"/>
        </a:p>
      </dgm:t>
    </dgm:pt>
    <dgm:pt modelId="{EFEB995D-D06E-42F2-949A-736AA12A1A6A}">
      <dgm:prSet phldrT="[Text]" custT="1"/>
      <dgm:spPr>
        <a:solidFill>
          <a:schemeClr val="accent4">
            <a:alpha val="30000"/>
          </a:schemeClr>
        </a:solidFill>
        <a:ln>
          <a:solidFill>
            <a:schemeClr val="accent4">
              <a:lumMod val="20000"/>
              <a:lumOff val="80000"/>
              <a:alpha val="90000"/>
            </a:schemeClr>
          </a:solidFill>
        </a:ln>
      </dgm:spPr>
      <dgm:t>
        <a:bodyPr lIns="182880" tIns="0" rIns="9144" anchor="ctr" anchorCtr="0"/>
        <a:lstStyle/>
        <a:p>
          <a:endParaRPr lang="en-US" sz="2200" dirty="0">
            <a:latin typeface="Calibri Light" panose="020F0302020204030204" pitchFamily="34" charset="0"/>
          </a:endParaRPr>
        </a:p>
      </dgm:t>
    </dgm:pt>
    <dgm:pt modelId="{21BF336E-18E1-4B82-9A16-9EC1FA11AADD}" type="parTrans" cxnId="{A26952B2-6A8B-42C2-9FF1-1350A8C9FEFD}">
      <dgm:prSet/>
      <dgm:spPr/>
      <dgm:t>
        <a:bodyPr/>
        <a:lstStyle/>
        <a:p>
          <a:endParaRPr lang="en-US" sz="1600"/>
        </a:p>
      </dgm:t>
    </dgm:pt>
    <dgm:pt modelId="{824B722C-BD23-40DA-9D85-74AFF8E83858}" type="sibTrans" cxnId="{A26952B2-6A8B-42C2-9FF1-1350A8C9FEFD}">
      <dgm:prSet/>
      <dgm:spPr/>
      <dgm:t>
        <a:bodyPr/>
        <a:lstStyle/>
        <a:p>
          <a:endParaRPr lang="en-US" sz="1600"/>
        </a:p>
      </dgm:t>
    </dgm:pt>
    <dgm:pt modelId="{E6A1F902-00EE-4C37-B375-1104C66BD8C5}" type="pres">
      <dgm:prSet presAssocID="{01743347-4E1B-4773-923D-822D812661E3}" presName="Name0" presStyleCnt="0">
        <dgm:presLayoutVars>
          <dgm:dir/>
          <dgm:animLvl val="lvl"/>
          <dgm:resizeHandles/>
        </dgm:presLayoutVars>
      </dgm:prSet>
      <dgm:spPr/>
      <dgm:t>
        <a:bodyPr/>
        <a:lstStyle/>
        <a:p>
          <a:endParaRPr lang="en-US"/>
        </a:p>
      </dgm:t>
    </dgm:pt>
    <dgm:pt modelId="{4B1EF2BE-06E8-4F5E-BEDB-CE5916E7910C}" type="pres">
      <dgm:prSet presAssocID="{A6E03FDF-8E2E-41CE-B5AB-170CDC853B54}" presName="linNode" presStyleCnt="0"/>
      <dgm:spPr/>
    </dgm:pt>
    <dgm:pt modelId="{0866C212-7BBE-4188-A0BB-3C3DCE3E661C}" type="pres">
      <dgm:prSet presAssocID="{A6E03FDF-8E2E-41CE-B5AB-170CDC853B54}" presName="parentShp" presStyleLbl="node1" presStyleIdx="0" presStyleCnt="1" custScaleX="52683" custScaleY="92727" custLinFactNeighborX="-1683" custLinFactNeighborY="12632">
        <dgm:presLayoutVars>
          <dgm:bulletEnabled val="1"/>
        </dgm:presLayoutVars>
      </dgm:prSet>
      <dgm:spPr/>
      <dgm:t>
        <a:bodyPr/>
        <a:lstStyle/>
        <a:p>
          <a:endParaRPr lang="en-US"/>
        </a:p>
      </dgm:t>
    </dgm:pt>
    <dgm:pt modelId="{BAAA845E-B9CE-4163-BA29-4887E3DE2DE3}" type="pres">
      <dgm:prSet presAssocID="{A6E03FDF-8E2E-41CE-B5AB-170CDC853B54}" presName="childShp" presStyleLbl="bgAccFollowNode1" presStyleIdx="0" presStyleCnt="1" custScaleX="110634" custScaleY="98567" custLinFactNeighborX="-2577" custLinFactNeighborY="5262">
        <dgm:presLayoutVars>
          <dgm:bulletEnabled val="1"/>
        </dgm:presLayoutVars>
      </dgm:prSet>
      <dgm:spPr/>
      <dgm:t>
        <a:bodyPr/>
        <a:lstStyle/>
        <a:p>
          <a:endParaRPr lang="en-US"/>
        </a:p>
      </dgm:t>
    </dgm:pt>
  </dgm:ptLst>
  <dgm:cxnLst>
    <dgm:cxn modelId="{20A2D10C-D03C-4BF1-89D3-95C2D8AA68CE}" type="presOf" srcId="{01743347-4E1B-4773-923D-822D812661E3}" destId="{E6A1F902-00EE-4C37-B375-1104C66BD8C5}" srcOrd="0" destOrd="0" presId="urn:microsoft.com/office/officeart/2005/8/layout/vList6"/>
    <dgm:cxn modelId="{A26952B2-6A8B-42C2-9FF1-1350A8C9FEFD}" srcId="{A6E03FDF-8E2E-41CE-B5AB-170CDC853B54}" destId="{EFEB995D-D06E-42F2-949A-736AA12A1A6A}" srcOrd="0" destOrd="0" parTransId="{21BF336E-18E1-4B82-9A16-9EC1FA11AADD}" sibTransId="{824B722C-BD23-40DA-9D85-74AFF8E83858}"/>
    <dgm:cxn modelId="{3643DFD4-4A55-4E63-9DF3-DC80E21C8023}" type="presOf" srcId="{A6E03FDF-8E2E-41CE-B5AB-170CDC853B54}" destId="{0866C212-7BBE-4188-A0BB-3C3DCE3E661C}" srcOrd="0" destOrd="0" presId="urn:microsoft.com/office/officeart/2005/8/layout/vList6"/>
    <dgm:cxn modelId="{D4559D8F-C090-4410-86B3-904BD2CDE7BC}" srcId="{01743347-4E1B-4773-923D-822D812661E3}" destId="{A6E03FDF-8E2E-41CE-B5AB-170CDC853B54}" srcOrd="0" destOrd="0" parTransId="{A1B31F47-1871-4F4B-97C5-3EE4A1B99A15}" sibTransId="{AE6CF236-4B13-46B2-9002-5BB74179DFEC}"/>
    <dgm:cxn modelId="{E8CC0A52-4D1C-428E-88AB-00DF9282D4A7}" type="presOf" srcId="{EFEB995D-D06E-42F2-949A-736AA12A1A6A}" destId="{BAAA845E-B9CE-4163-BA29-4887E3DE2DE3}" srcOrd="0" destOrd="0" presId="urn:microsoft.com/office/officeart/2005/8/layout/vList6"/>
    <dgm:cxn modelId="{87640851-20B3-4A7F-A0B1-F6DB2C814431}" type="presParOf" srcId="{E6A1F902-00EE-4C37-B375-1104C66BD8C5}" destId="{4B1EF2BE-06E8-4F5E-BEDB-CE5916E7910C}" srcOrd="0" destOrd="0" presId="urn:microsoft.com/office/officeart/2005/8/layout/vList6"/>
    <dgm:cxn modelId="{F4A599F5-9A86-49D4-9193-8CA05F9E6261}" type="presParOf" srcId="{4B1EF2BE-06E8-4F5E-BEDB-CE5916E7910C}" destId="{0866C212-7BBE-4188-A0BB-3C3DCE3E661C}" srcOrd="0" destOrd="0" presId="urn:microsoft.com/office/officeart/2005/8/layout/vList6"/>
    <dgm:cxn modelId="{7AF404FF-5728-4E8F-ABF8-22328A58EF4D}" type="presParOf" srcId="{4B1EF2BE-06E8-4F5E-BEDB-CE5916E7910C}" destId="{BAAA845E-B9CE-4163-BA29-4887E3DE2DE3}"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01743347-4E1B-4773-923D-822D812661E3}"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A6E03FDF-8E2E-41CE-B5AB-170CDC853B54}">
      <dgm:prSet phldrT="[Text]" custT="1"/>
      <dgm:spPr>
        <a:solidFill>
          <a:schemeClr val="accent4"/>
        </a:solidFill>
        <a:ln>
          <a:solidFill>
            <a:schemeClr val="accent4"/>
          </a:solidFill>
        </a:ln>
      </dgm:spPr>
      <dgm:t>
        <a:bodyPr/>
        <a:lstStyle/>
        <a:p>
          <a:endParaRPr lang="en-US" sz="2400" b="0" dirty="0"/>
        </a:p>
      </dgm:t>
    </dgm:pt>
    <dgm:pt modelId="{A1B31F47-1871-4F4B-97C5-3EE4A1B99A15}" type="parTrans" cxnId="{D4559D8F-C090-4410-86B3-904BD2CDE7BC}">
      <dgm:prSet/>
      <dgm:spPr/>
      <dgm:t>
        <a:bodyPr/>
        <a:lstStyle/>
        <a:p>
          <a:endParaRPr lang="en-US" sz="1600"/>
        </a:p>
      </dgm:t>
    </dgm:pt>
    <dgm:pt modelId="{AE6CF236-4B13-46B2-9002-5BB74179DFEC}" type="sibTrans" cxnId="{D4559D8F-C090-4410-86B3-904BD2CDE7BC}">
      <dgm:prSet/>
      <dgm:spPr/>
      <dgm:t>
        <a:bodyPr/>
        <a:lstStyle/>
        <a:p>
          <a:endParaRPr lang="en-US" sz="1600"/>
        </a:p>
      </dgm:t>
    </dgm:pt>
    <dgm:pt modelId="{EFEB995D-D06E-42F2-949A-736AA12A1A6A}">
      <dgm:prSet phldrT="[Text]" custT="1"/>
      <dgm:spPr>
        <a:solidFill>
          <a:schemeClr val="accent4">
            <a:alpha val="30000"/>
          </a:schemeClr>
        </a:solidFill>
        <a:ln>
          <a:solidFill>
            <a:schemeClr val="accent4">
              <a:lumMod val="20000"/>
              <a:lumOff val="80000"/>
              <a:alpha val="90000"/>
            </a:schemeClr>
          </a:solidFill>
        </a:ln>
      </dgm:spPr>
      <dgm:t>
        <a:bodyPr lIns="182880" tIns="9144" anchor="ctr" anchorCtr="0"/>
        <a:lstStyle/>
        <a:p>
          <a:endParaRPr lang="en-US" sz="2200" dirty="0">
            <a:latin typeface="Calibri Light" panose="020F0302020204030204" pitchFamily="34" charset="0"/>
          </a:endParaRPr>
        </a:p>
      </dgm:t>
    </dgm:pt>
    <dgm:pt modelId="{21BF336E-18E1-4B82-9A16-9EC1FA11AADD}" type="parTrans" cxnId="{A26952B2-6A8B-42C2-9FF1-1350A8C9FEFD}">
      <dgm:prSet/>
      <dgm:spPr/>
      <dgm:t>
        <a:bodyPr/>
        <a:lstStyle/>
        <a:p>
          <a:endParaRPr lang="en-US" sz="1600"/>
        </a:p>
      </dgm:t>
    </dgm:pt>
    <dgm:pt modelId="{824B722C-BD23-40DA-9D85-74AFF8E83858}" type="sibTrans" cxnId="{A26952B2-6A8B-42C2-9FF1-1350A8C9FEFD}">
      <dgm:prSet/>
      <dgm:spPr/>
      <dgm:t>
        <a:bodyPr/>
        <a:lstStyle/>
        <a:p>
          <a:endParaRPr lang="en-US" sz="1600"/>
        </a:p>
      </dgm:t>
    </dgm:pt>
    <dgm:pt modelId="{E6A1F902-00EE-4C37-B375-1104C66BD8C5}" type="pres">
      <dgm:prSet presAssocID="{01743347-4E1B-4773-923D-822D812661E3}" presName="Name0" presStyleCnt="0">
        <dgm:presLayoutVars>
          <dgm:dir/>
          <dgm:animLvl val="lvl"/>
          <dgm:resizeHandles/>
        </dgm:presLayoutVars>
      </dgm:prSet>
      <dgm:spPr/>
      <dgm:t>
        <a:bodyPr/>
        <a:lstStyle/>
        <a:p>
          <a:endParaRPr lang="en-US"/>
        </a:p>
      </dgm:t>
    </dgm:pt>
    <dgm:pt modelId="{4B1EF2BE-06E8-4F5E-BEDB-CE5916E7910C}" type="pres">
      <dgm:prSet presAssocID="{A6E03FDF-8E2E-41CE-B5AB-170CDC853B54}" presName="linNode" presStyleCnt="0"/>
      <dgm:spPr/>
    </dgm:pt>
    <dgm:pt modelId="{0866C212-7BBE-4188-A0BB-3C3DCE3E661C}" type="pres">
      <dgm:prSet presAssocID="{A6E03FDF-8E2E-41CE-B5AB-170CDC853B54}" presName="parentShp" presStyleLbl="node1" presStyleIdx="0" presStyleCnt="1" custScaleX="52683" custScaleY="88782" custLinFactNeighborX="-1683">
        <dgm:presLayoutVars>
          <dgm:bulletEnabled val="1"/>
        </dgm:presLayoutVars>
      </dgm:prSet>
      <dgm:spPr/>
      <dgm:t>
        <a:bodyPr/>
        <a:lstStyle/>
        <a:p>
          <a:endParaRPr lang="en-US"/>
        </a:p>
      </dgm:t>
    </dgm:pt>
    <dgm:pt modelId="{BAAA845E-B9CE-4163-BA29-4887E3DE2DE3}" type="pres">
      <dgm:prSet presAssocID="{A6E03FDF-8E2E-41CE-B5AB-170CDC853B54}" presName="childShp" presStyleLbl="bgAccFollowNode1" presStyleIdx="0" presStyleCnt="1" custScaleX="110634" custScaleY="94281" custLinFactNeighborX="-2577" custLinFactNeighborY="1544">
        <dgm:presLayoutVars>
          <dgm:bulletEnabled val="1"/>
        </dgm:presLayoutVars>
      </dgm:prSet>
      <dgm:spPr/>
      <dgm:t>
        <a:bodyPr/>
        <a:lstStyle/>
        <a:p>
          <a:endParaRPr lang="en-US"/>
        </a:p>
      </dgm:t>
    </dgm:pt>
  </dgm:ptLst>
  <dgm:cxnLst>
    <dgm:cxn modelId="{13194EBB-E734-4B68-A7D5-C0B2B2AA2C21}" type="presOf" srcId="{A6E03FDF-8E2E-41CE-B5AB-170CDC853B54}" destId="{0866C212-7BBE-4188-A0BB-3C3DCE3E661C}" srcOrd="0" destOrd="0" presId="urn:microsoft.com/office/officeart/2005/8/layout/vList6"/>
    <dgm:cxn modelId="{A26952B2-6A8B-42C2-9FF1-1350A8C9FEFD}" srcId="{A6E03FDF-8E2E-41CE-B5AB-170CDC853B54}" destId="{EFEB995D-D06E-42F2-949A-736AA12A1A6A}" srcOrd="0" destOrd="0" parTransId="{21BF336E-18E1-4B82-9A16-9EC1FA11AADD}" sibTransId="{824B722C-BD23-40DA-9D85-74AFF8E83858}"/>
    <dgm:cxn modelId="{30E645F8-F8ED-4B76-80F7-7123B2AD815F}" type="presOf" srcId="{EFEB995D-D06E-42F2-949A-736AA12A1A6A}" destId="{BAAA845E-B9CE-4163-BA29-4887E3DE2DE3}" srcOrd="0" destOrd="0" presId="urn:microsoft.com/office/officeart/2005/8/layout/vList6"/>
    <dgm:cxn modelId="{D4559D8F-C090-4410-86B3-904BD2CDE7BC}" srcId="{01743347-4E1B-4773-923D-822D812661E3}" destId="{A6E03FDF-8E2E-41CE-B5AB-170CDC853B54}" srcOrd="0" destOrd="0" parTransId="{A1B31F47-1871-4F4B-97C5-3EE4A1B99A15}" sibTransId="{AE6CF236-4B13-46B2-9002-5BB74179DFEC}"/>
    <dgm:cxn modelId="{D66613BE-4C99-4457-9C62-21022B5584D4}" type="presOf" srcId="{01743347-4E1B-4773-923D-822D812661E3}" destId="{E6A1F902-00EE-4C37-B375-1104C66BD8C5}" srcOrd="0" destOrd="0" presId="urn:microsoft.com/office/officeart/2005/8/layout/vList6"/>
    <dgm:cxn modelId="{4E3FA32F-BC09-40D3-87A9-B442D44F8F40}" type="presParOf" srcId="{E6A1F902-00EE-4C37-B375-1104C66BD8C5}" destId="{4B1EF2BE-06E8-4F5E-BEDB-CE5916E7910C}" srcOrd="0" destOrd="0" presId="urn:microsoft.com/office/officeart/2005/8/layout/vList6"/>
    <dgm:cxn modelId="{0C694948-ADF2-4704-9367-F73A62B3FD06}" type="presParOf" srcId="{4B1EF2BE-06E8-4F5E-BEDB-CE5916E7910C}" destId="{0866C212-7BBE-4188-A0BB-3C3DCE3E661C}" srcOrd="0" destOrd="0" presId="urn:microsoft.com/office/officeart/2005/8/layout/vList6"/>
    <dgm:cxn modelId="{7337E8EA-4CF5-4894-B4D2-DA3AE23B2331}" type="presParOf" srcId="{4B1EF2BE-06E8-4F5E-BEDB-CE5916E7910C}" destId="{BAAA845E-B9CE-4163-BA29-4887E3DE2DE3}" srcOrd="1" destOrd="0" presId="urn:microsoft.com/office/officeart/2005/8/layout/vList6"/>
  </dgm:cxnLst>
  <dgm:bg>
    <a:noFill/>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743347-4E1B-4773-923D-822D812661E3}"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A6E03FDF-8E2E-41CE-B5AB-170CDC853B54}">
      <dgm:prSet phldrT="[Text]" custT="1"/>
      <dgm:spPr>
        <a:solidFill>
          <a:schemeClr val="accent4"/>
        </a:solidFill>
        <a:ln>
          <a:solidFill>
            <a:schemeClr val="accent4"/>
          </a:solidFill>
        </a:ln>
      </dgm:spPr>
      <dgm:t>
        <a:bodyPr/>
        <a:lstStyle/>
        <a:p>
          <a:endParaRPr lang="en-US" sz="2400" b="0" dirty="0"/>
        </a:p>
      </dgm:t>
    </dgm:pt>
    <dgm:pt modelId="{A1B31F47-1871-4F4B-97C5-3EE4A1B99A15}" type="parTrans" cxnId="{D4559D8F-C090-4410-86B3-904BD2CDE7BC}">
      <dgm:prSet/>
      <dgm:spPr/>
      <dgm:t>
        <a:bodyPr/>
        <a:lstStyle/>
        <a:p>
          <a:endParaRPr lang="en-US" sz="1600"/>
        </a:p>
      </dgm:t>
    </dgm:pt>
    <dgm:pt modelId="{AE6CF236-4B13-46B2-9002-5BB74179DFEC}" type="sibTrans" cxnId="{D4559D8F-C090-4410-86B3-904BD2CDE7BC}">
      <dgm:prSet/>
      <dgm:spPr/>
      <dgm:t>
        <a:bodyPr/>
        <a:lstStyle/>
        <a:p>
          <a:endParaRPr lang="en-US" sz="1600"/>
        </a:p>
      </dgm:t>
    </dgm:pt>
    <dgm:pt modelId="{97331BAD-E7CD-40FB-AF97-6A3E707C1EBE}">
      <dgm:prSet phldrT="[Text]" custT="1"/>
      <dgm:spPr>
        <a:solidFill>
          <a:schemeClr val="accent4">
            <a:alpha val="30000"/>
          </a:schemeClr>
        </a:solidFill>
        <a:ln>
          <a:solidFill>
            <a:schemeClr val="accent4">
              <a:lumMod val="20000"/>
              <a:lumOff val="80000"/>
              <a:alpha val="90000"/>
            </a:schemeClr>
          </a:solidFill>
        </a:ln>
      </dgm:spPr>
      <dgm:t>
        <a:bodyPr lIns="182880" tIns="91440" anchor="t" anchorCtr="0"/>
        <a:lstStyle/>
        <a:p>
          <a:endParaRPr lang="en-US" sz="2200" dirty="0">
            <a:latin typeface="Calibri Light" panose="020F0302020204030204" pitchFamily="34" charset="0"/>
          </a:endParaRPr>
        </a:p>
      </dgm:t>
    </dgm:pt>
    <dgm:pt modelId="{6D7AC34D-87EE-4DD8-9AB0-5278E3357943}" type="parTrans" cxnId="{CE02D965-BD77-400D-ACAC-C0251F2C15AD}">
      <dgm:prSet/>
      <dgm:spPr/>
      <dgm:t>
        <a:bodyPr/>
        <a:lstStyle/>
        <a:p>
          <a:endParaRPr lang="en-US"/>
        </a:p>
      </dgm:t>
    </dgm:pt>
    <dgm:pt modelId="{2FEFE53C-6DC6-428F-9A95-05E09F3F6F59}" type="sibTrans" cxnId="{CE02D965-BD77-400D-ACAC-C0251F2C15AD}">
      <dgm:prSet/>
      <dgm:spPr/>
      <dgm:t>
        <a:bodyPr/>
        <a:lstStyle/>
        <a:p>
          <a:endParaRPr lang="en-US"/>
        </a:p>
      </dgm:t>
    </dgm:pt>
    <dgm:pt modelId="{E6A1F902-00EE-4C37-B375-1104C66BD8C5}" type="pres">
      <dgm:prSet presAssocID="{01743347-4E1B-4773-923D-822D812661E3}" presName="Name0" presStyleCnt="0">
        <dgm:presLayoutVars>
          <dgm:dir/>
          <dgm:animLvl val="lvl"/>
          <dgm:resizeHandles/>
        </dgm:presLayoutVars>
      </dgm:prSet>
      <dgm:spPr/>
      <dgm:t>
        <a:bodyPr/>
        <a:lstStyle/>
        <a:p>
          <a:endParaRPr lang="en-US"/>
        </a:p>
      </dgm:t>
    </dgm:pt>
    <dgm:pt modelId="{4B1EF2BE-06E8-4F5E-BEDB-CE5916E7910C}" type="pres">
      <dgm:prSet presAssocID="{A6E03FDF-8E2E-41CE-B5AB-170CDC853B54}" presName="linNode" presStyleCnt="0"/>
      <dgm:spPr/>
    </dgm:pt>
    <dgm:pt modelId="{0866C212-7BBE-4188-A0BB-3C3DCE3E661C}" type="pres">
      <dgm:prSet presAssocID="{A6E03FDF-8E2E-41CE-B5AB-170CDC853B54}" presName="parentShp" presStyleLbl="node1" presStyleIdx="0" presStyleCnt="1" custScaleX="58881" custScaleY="77308">
        <dgm:presLayoutVars>
          <dgm:bulletEnabled val="1"/>
        </dgm:presLayoutVars>
      </dgm:prSet>
      <dgm:spPr/>
      <dgm:t>
        <a:bodyPr/>
        <a:lstStyle/>
        <a:p>
          <a:endParaRPr lang="en-US"/>
        </a:p>
      </dgm:t>
    </dgm:pt>
    <dgm:pt modelId="{BAAA845E-B9CE-4163-BA29-4887E3DE2DE3}" type="pres">
      <dgm:prSet presAssocID="{A6E03FDF-8E2E-41CE-B5AB-170CDC853B54}" presName="childShp" presStyleLbl="bgAccFollowNode1" presStyleIdx="0" presStyleCnt="1" custScaleX="123725" custScaleY="92519">
        <dgm:presLayoutVars>
          <dgm:bulletEnabled val="1"/>
        </dgm:presLayoutVars>
      </dgm:prSet>
      <dgm:spPr/>
      <dgm:t>
        <a:bodyPr/>
        <a:lstStyle/>
        <a:p>
          <a:endParaRPr lang="en-US"/>
        </a:p>
      </dgm:t>
    </dgm:pt>
  </dgm:ptLst>
  <dgm:cxnLst>
    <dgm:cxn modelId="{CBA28061-D69A-4CB3-898D-D4FBF75F5C3E}" type="presOf" srcId="{01743347-4E1B-4773-923D-822D812661E3}" destId="{E6A1F902-00EE-4C37-B375-1104C66BD8C5}" srcOrd="0" destOrd="0" presId="urn:microsoft.com/office/officeart/2005/8/layout/vList6"/>
    <dgm:cxn modelId="{CE02D965-BD77-400D-ACAC-C0251F2C15AD}" srcId="{A6E03FDF-8E2E-41CE-B5AB-170CDC853B54}" destId="{97331BAD-E7CD-40FB-AF97-6A3E707C1EBE}" srcOrd="0" destOrd="0" parTransId="{6D7AC34D-87EE-4DD8-9AB0-5278E3357943}" sibTransId="{2FEFE53C-6DC6-428F-9A95-05E09F3F6F59}"/>
    <dgm:cxn modelId="{DDD965F0-7B15-4CCC-BEA1-6D20959A445A}" type="presOf" srcId="{97331BAD-E7CD-40FB-AF97-6A3E707C1EBE}" destId="{BAAA845E-B9CE-4163-BA29-4887E3DE2DE3}" srcOrd="0" destOrd="0" presId="urn:microsoft.com/office/officeart/2005/8/layout/vList6"/>
    <dgm:cxn modelId="{70718D30-6925-4BF2-A1AF-7E8254E0FC97}" type="presOf" srcId="{A6E03FDF-8E2E-41CE-B5AB-170CDC853B54}" destId="{0866C212-7BBE-4188-A0BB-3C3DCE3E661C}" srcOrd="0" destOrd="0" presId="urn:microsoft.com/office/officeart/2005/8/layout/vList6"/>
    <dgm:cxn modelId="{D4559D8F-C090-4410-86B3-904BD2CDE7BC}" srcId="{01743347-4E1B-4773-923D-822D812661E3}" destId="{A6E03FDF-8E2E-41CE-B5AB-170CDC853B54}" srcOrd="0" destOrd="0" parTransId="{A1B31F47-1871-4F4B-97C5-3EE4A1B99A15}" sibTransId="{AE6CF236-4B13-46B2-9002-5BB74179DFEC}"/>
    <dgm:cxn modelId="{B57D91FC-8C13-4E39-B9E0-461B6BF29E04}" type="presParOf" srcId="{E6A1F902-00EE-4C37-B375-1104C66BD8C5}" destId="{4B1EF2BE-06E8-4F5E-BEDB-CE5916E7910C}" srcOrd="0" destOrd="0" presId="urn:microsoft.com/office/officeart/2005/8/layout/vList6"/>
    <dgm:cxn modelId="{011A0BCF-8986-46D0-BF25-209CB7C6E4F7}" type="presParOf" srcId="{4B1EF2BE-06E8-4F5E-BEDB-CE5916E7910C}" destId="{0866C212-7BBE-4188-A0BB-3C3DCE3E661C}" srcOrd="0" destOrd="0" presId="urn:microsoft.com/office/officeart/2005/8/layout/vList6"/>
    <dgm:cxn modelId="{F16FCA68-AD39-420A-BD0B-3EC916EED8DE}" type="presParOf" srcId="{4B1EF2BE-06E8-4F5E-BEDB-CE5916E7910C}" destId="{BAAA845E-B9CE-4163-BA29-4887E3DE2DE3}"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AA845E-B9CE-4163-BA29-4887E3DE2DE3}">
      <dsp:nvSpPr>
        <dsp:cNvPr id="0" name=""/>
        <dsp:cNvSpPr/>
      </dsp:nvSpPr>
      <dsp:spPr>
        <a:xfrm>
          <a:off x="2285983" y="24022"/>
          <a:ext cx="5766332" cy="1652377"/>
        </a:xfrm>
        <a:prstGeom prst="rightArrow">
          <a:avLst>
            <a:gd name="adj1" fmla="val 75000"/>
            <a:gd name="adj2" fmla="val 50000"/>
          </a:avLst>
        </a:prstGeom>
        <a:solidFill>
          <a:schemeClr val="accent4">
            <a:alpha val="30000"/>
          </a:schemeClr>
        </a:solidFill>
        <a:ln w="25400" cap="flat" cmpd="sng" algn="ctr">
          <a:solidFill>
            <a:schemeClr val="accent4">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880" tIns="0" rIns="9144" bIns="13970" numCol="1" spcCol="1270" anchor="ctr" anchorCtr="0">
          <a:noAutofit/>
        </a:bodyPr>
        <a:lstStyle/>
        <a:p>
          <a:pPr marL="228600" lvl="1" indent="-228600" algn="l" defTabSz="977900">
            <a:lnSpc>
              <a:spcPct val="90000"/>
            </a:lnSpc>
            <a:spcBef>
              <a:spcPct val="0"/>
            </a:spcBef>
            <a:spcAft>
              <a:spcPct val="15000"/>
            </a:spcAft>
            <a:buChar char="••"/>
          </a:pPr>
          <a:endParaRPr lang="en-US" sz="2200" kern="1200" dirty="0">
            <a:latin typeface="Calibri Light" panose="020F0302020204030204" pitchFamily="34" charset="0"/>
          </a:endParaRPr>
        </a:p>
      </dsp:txBody>
      <dsp:txXfrm>
        <a:off x="2285983" y="230569"/>
        <a:ext cx="5146691" cy="1239283"/>
      </dsp:txXfrm>
    </dsp:sp>
    <dsp:sp modelId="{0866C212-7BBE-4188-A0BB-3C3DCE3E661C}">
      <dsp:nvSpPr>
        <dsp:cNvPr id="0" name=""/>
        <dsp:cNvSpPr/>
      </dsp:nvSpPr>
      <dsp:spPr>
        <a:xfrm>
          <a:off x="457221" y="121924"/>
          <a:ext cx="1830586" cy="1554475"/>
        </a:xfrm>
        <a:prstGeom prst="roundRect">
          <a:avLst/>
        </a:prstGeom>
        <a:solidFill>
          <a:schemeClr val="accent4"/>
        </a:solidFill>
        <a:ln w="25400" cap="flat" cmpd="sng" algn="ctr">
          <a:solidFill>
            <a:schemeClr val="accent4"/>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endParaRPr lang="en-US" sz="2400" b="0" kern="1200" dirty="0"/>
        </a:p>
      </dsp:txBody>
      <dsp:txXfrm>
        <a:off x="533104" y="197807"/>
        <a:ext cx="1678820" cy="14027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AA845E-B9CE-4163-BA29-4887E3DE2DE3}">
      <dsp:nvSpPr>
        <dsp:cNvPr id="0" name=""/>
        <dsp:cNvSpPr/>
      </dsp:nvSpPr>
      <dsp:spPr>
        <a:xfrm>
          <a:off x="2285983" y="80531"/>
          <a:ext cx="5766332" cy="1724210"/>
        </a:xfrm>
        <a:prstGeom prst="rightArrow">
          <a:avLst>
            <a:gd name="adj1" fmla="val 75000"/>
            <a:gd name="adj2" fmla="val 50000"/>
          </a:avLst>
        </a:prstGeom>
        <a:solidFill>
          <a:schemeClr val="accent4">
            <a:alpha val="30000"/>
          </a:schemeClr>
        </a:solidFill>
        <a:ln w="25400" cap="flat" cmpd="sng" algn="ctr">
          <a:solidFill>
            <a:schemeClr val="accent4">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880" tIns="9144" rIns="13970" bIns="13970" numCol="1" spcCol="1270" anchor="ctr" anchorCtr="0">
          <a:noAutofit/>
        </a:bodyPr>
        <a:lstStyle/>
        <a:p>
          <a:pPr marL="228600" lvl="1" indent="-228600" algn="l" defTabSz="977900">
            <a:lnSpc>
              <a:spcPct val="90000"/>
            </a:lnSpc>
            <a:spcBef>
              <a:spcPct val="0"/>
            </a:spcBef>
            <a:spcAft>
              <a:spcPct val="15000"/>
            </a:spcAft>
            <a:buChar char="••"/>
          </a:pPr>
          <a:endParaRPr lang="en-US" sz="2200" kern="1200" dirty="0">
            <a:latin typeface="Calibri Light" panose="020F0302020204030204" pitchFamily="34" charset="0"/>
          </a:endParaRPr>
        </a:p>
      </dsp:txBody>
      <dsp:txXfrm>
        <a:off x="2285983" y="296057"/>
        <a:ext cx="5119753" cy="1293158"/>
      </dsp:txXfrm>
    </dsp:sp>
    <dsp:sp modelId="{0866C212-7BBE-4188-A0BB-3C3DCE3E661C}">
      <dsp:nvSpPr>
        <dsp:cNvPr id="0" name=""/>
        <dsp:cNvSpPr/>
      </dsp:nvSpPr>
      <dsp:spPr>
        <a:xfrm>
          <a:off x="457221" y="102577"/>
          <a:ext cx="1830586" cy="1623645"/>
        </a:xfrm>
        <a:prstGeom prst="roundRect">
          <a:avLst/>
        </a:prstGeom>
        <a:solidFill>
          <a:schemeClr val="accent4"/>
        </a:solidFill>
        <a:ln w="25400" cap="flat" cmpd="sng" algn="ctr">
          <a:solidFill>
            <a:schemeClr val="accent4"/>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endParaRPr lang="en-US" sz="2400" b="0" kern="1200" dirty="0"/>
        </a:p>
      </dsp:txBody>
      <dsp:txXfrm>
        <a:off x="536481" y="181837"/>
        <a:ext cx="1672066" cy="14651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AA845E-B9CE-4163-BA29-4887E3DE2DE3}">
      <dsp:nvSpPr>
        <dsp:cNvPr id="0" name=""/>
        <dsp:cNvSpPr/>
      </dsp:nvSpPr>
      <dsp:spPr>
        <a:xfrm>
          <a:off x="1954152" y="75286"/>
          <a:ext cx="5882975" cy="1862159"/>
        </a:xfrm>
        <a:prstGeom prst="rightArrow">
          <a:avLst>
            <a:gd name="adj1" fmla="val 75000"/>
            <a:gd name="adj2" fmla="val 50000"/>
          </a:avLst>
        </a:prstGeom>
        <a:solidFill>
          <a:schemeClr val="accent4">
            <a:alpha val="30000"/>
          </a:schemeClr>
        </a:solidFill>
        <a:ln w="25400" cap="flat" cmpd="sng" algn="ctr">
          <a:solidFill>
            <a:schemeClr val="accent4">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2880" tIns="91440" rIns="13970" bIns="13970" numCol="1" spcCol="1270" anchor="t" anchorCtr="0">
          <a:noAutofit/>
        </a:bodyPr>
        <a:lstStyle/>
        <a:p>
          <a:pPr marL="228600" lvl="1" indent="-228600" algn="l" defTabSz="977900">
            <a:lnSpc>
              <a:spcPct val="90000"/>
            </a:lnSpc>
            <a:spcBef>
              <a:spcPct val="0"/>
            </a:spcBef>
            <a:spcAft>
              <a:spcPct val="15000"/>
            </a:spcAft>
            <a:buChar char="••"/>
          </a:pPr>
          <a:endParaRPr lang="en-US" sz="2200" kern="1200" dirty="0">
            <a:latin typeface="Calibri Light" panose="020F0302020204030204" pitchFamily="34" charset="0"/>
          </a:endParaRPr>
        </a:p>
      </dsp:txBody>
      <dsp:txXfrm>
        <a:off x="1954152" y="308056"/>
        <a:ext cx="5184665" cy="1396619"/>
      </dsp:txXfrm>
    </dsp:sp>
    <dsp:sp modelId="{0866C212-7BBE-4188-A0BB-3C3DCE3E661C}">
      <dsp:nvSpPr>
        <dsp:cNvPr id="0" name=""/>
        <dsp:cNvSpPr/>
      </dsp:nvSpPr>
      <dsp:spPr>
        <a:xfrm>
          <a:off x="87672" y="228364"/>
          <a:ext cx="1866480" cy="1556002"/>
        </a:xfrm>
        <a:prstGeom prst="roundRect">
          <a:avLst/>
        </a:prstGeom>
        <a:solidFill>
          <a:schemeClr val="accent4"/>
        </a:solidFill>
        <a:ln w="25400" cap="flat" cmpd="sng" algn="ctr">
          <a:solidFill>
            <a:schemeClr val="accent4"/>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endParaRPr lang="en-US" sz="2400" b="0" kern="1200" dirty="0"/>
        </a:p>
      </dsp:txBody>
      <dsp:txXfrm>
        <a:off x="163630" y="304322"/>
        <a:ext cx="1714564" cy="140408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0BFBD9-C119-4C4F-98BC-0A84FC6BC4A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cs typeface="Arial" charset="0"/>
              </a:defRPr>
            </a:lvl1pPr>
          </a:lstStyle>
          <a:p>
            <a:pPr>
              <a:defRPr/>
            </a:pPr>
            <a:endParaRPr lang="en-US"/>
          </a:p>
        </p:txBody>
      </p:sp>
      <p:sp>
        <p:nvSpPr>
          <p:cNvPr id="3" name="Date Placeholder 2">
            <a:extLst>
              <a:ext uri="{FF2B5EF4-FFF2-40B4-BE49-F238E27FC236}">
                <a16:creationId xmlns:a16="http://schemas.microsoft.com/office/drawing/2014/main" id="{E6FE8811-4242-4C0E-B5FB-8089F1BA7A6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cs typeface="Arial" charset="0"/>
              </a:defRPr>
            </a:lvl1pPr>
          </a:lstStyle>
          <a:p>
            <a:pPr>
              <a:defRPr/>
            </a:pPr>
            <a:fld id="{78E29A3A-55FA-43A2-8668-67823D531C11}" type="datetimeFigureOut">
              <a:rPr lang="en-US"/>
              <a:pPr>
                <a:defRPr/>
              </a:pPr>
              <a:t>12/9/2021</a:t>
            </a:fld>
            <a:endParaRPr lang="en-US"/>
          </a:p>
        </p:txBody>
      </p:sp>
      <p:sp>
        <p:nvSpPr>
          <p:cNvPr id="4" name="Slide Image Placeholder 3">
            <a:extLst>
              <a:ext uri="{FF2B5EF4-FFF2-40B4-BE49-F238E27FC236}">
                <a16:creationId xmlns:a16="http://schemas.microsoft.com/office/drawing/2014/main" id="{A201F332-3D36-45BE-864E-ED9394A4C21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F18D054-4D4E-4FD9-BE75-9EB5463AC68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7D38794-9425-471D-BEB7-10E3918E0F8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9151893-96A2-4254-883F-1F6DDB76BAF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5546419-8B8E-42B9-AD5B-917B4A8E044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dirty="0"/>
              <a:t>Today we will be discussing the last best practice in the Financial Management Change Package: Monitor and Manage Payments from Third-Party Payers</a:t>
            </a:r>
            <a:r>
              <a:rPr lang="en-US" i="1" dirty="0"/>
              <a:t>. </a:t>
            </a:r>
          </a:p>
          <a:p>
            <a:pPr marL="171450" indent="-171450" eaLnBrk="1" fontAlgn="auto" hangingPunct="1">
              <a:spcBef>
                <a:spcPts val="0"/>
              </a:spcBef>
              <a:spcAft>
                <a:spcPts val="0"/>
              </a:spcAft>
              <a:buFont typeface="Arial" panose="020B0604020202020204" pitchFamily="34" charset="0"/>
              <a:buChar char="•"/>
              <a:defRPr/>
            </a:pPr>
            <a:r>
              <a:rPr lang="en-US" dirty="0"/>
              <a:t>Monitoring payments from third-party payers is important to ensure that expected payments (for delivered services) are received in a timely manner. </a:t>
            </a:r>
          </a:p>
          <a:p>
            <a:pPr eaLnBrk="1" fontAlgn="auto" hangingPunct="1">
              <a:spcBef>
                <a:spcPts val="0"/>
              </a:spcBef>
              <a:spcAft>
                <a:spcPts val="0"/>
              </a:spcAft>
              <a:buFont typeface="Arial" panose="020B0604020202020204" pitchFamily="34" charset="0"/>
              <a:buNone/>
              <a:defRPr/>
            </a:pPr>
            <a:endParaRPr lang="en-US" b="1" u="sng" dirty="0"/>
          </a:p>
          <a:p>
            <a:pPr eaLnBrk="1" fontAlgn="auto" hangingPunct="1">
              <a:spcBef>
                <a:spcPts val="0"/>
              </a:spcBef>
              <a:spcAft>
                <a:spcPts val="0"/>
              </a:spcAft>
              <a:buFont typeface="Arial" panose="020B0604020202020204" pitchFamily="34" charset="0"/>
              <a:buNone/>
              <a:defRPr/>
            </a:pPr>
            <a:endParaRPr lang="en-US" b="1" u="sng" dirty="0"/>
          </a:p>
          <a:p>
            <a:pPr eaLnBrk="1" fontAlgn="auto" hangingPunct="1">
              <a:spcBef>
                <a:spcPts val="0"/>
              </a:spcBef>
              <a:spcAft>
                <a:spcPts val="0"/>
              </a:spcAft>
              <a:buFont typeface="Arial" panose="020B0604020202020204" pitchFamily="34" charset="0"/>
              <a:buNone/>
              <a:defRPr/>
            </a:pPr>
            <a:r>
              <a:rPr lang="en-US" b="1" u="sng" dirty="0"/>
              <a:t>Activity</a:t>
            </a:r>
          </a:p>
          <a:p>
            <a:pPr marL="171450" indent="-171450" eaLnBrk="1" fontAlgn="auto" hangingPunct="1">
              <a:spcBef>
                <a:spcPts val="0"/>
              </a:spcBef>
              <a:spcAft>
                <a:spcPts val="0"/>
              </a:spcAft>
              <a:buFont typeface="Arial" panose="020B0604020202020204" pitchFamily="34" charset="0"/>
              <a:buChar char="•"/>
              <a:defRPr/>
            </a:pPr>
            <a:r>
              <a:rPr lang="en-US" dirty="0"/>
              <a:t>Conduct participant and facilitator introductions.</a:t>
            </a:r>
          </a:p>
          <a:p>
            <a:pPr marL="171450" indent="-171450" eaLnBrk="1" fontAlgn="auto" hangingPunct="1">
              <a:spcBef>
                <a:spcPts val="0"/>
              </a:spcBef>
              <a:spcAft>
                <a:spcPts val="0"/>
              </a:spcAft>
              <a:buFont typeface="Arial" panose="020B0604020202020204" pitchFamily="34" charset="0"/>
              <a:buChar char="•"/>
              <a:defRPr/>
            </a:pPr>
            <a:endParaRPr lang="en-US" dirty="0"/>
          </a:p>
          <a:p>
            <a:pPr eaLnBrk="1" fontAlgn="auto" hangingPunct="1">
              <a:spcBef>
                <a:spcPts val="0"/>
              </a:spcBef>
              <a:spcAft>
                <a:spcPts val="0"/>
              </a:spcAft>
              <a:buFont typeface="Arial" panose="020B0604020202020204" pitchFamily="34" charset="0"/>
              <a:buNone/>
              <a:defRPr/>
            </a:pPr>
            <a:endParaRPr lang="en-US" dirty="0"/>
          </a:p>
          <a:p>
            <a:pPr eaLnBrk="1" hangingPunct="1">
              <a:defRPr/>
            </a:pPr>
            <a:r>
              <a:rPr lang="en-US" b="1" u="sng" dirty="0"/>
              <a:t>Note to Facilitators </a:t>
            </a:r>
          </a:p>
          <a:p>
            <a:pPr eaLnBrk="1" hangingPunct="1">
              <a:defRPr/>
            </a:pPr>
            <a:r>
              <a:rPr lang="en-US" dirty="0"/>
              <a:t>We recognize that Title X grantees have networks of sub-recipients and service sites, and how they’re described can be confusing. For the purposes of this training, we have used agency and site throughout (and interchangeably). We encourage you to refer to your network in the terms you’re most comfortable with/accustomed to using. </a:t>
            </a:r>
          </a:p>
          <a:p>
            <a:pPr eaLnBrk="1" fontAlgn="auto" hangingPunct="1">
              <a:spcBef>
                <a:spcPts val="0"/>
              </a:spcBef>
              <a:spcAft>
                <a:spcPts val="0"/>
              </a:spcAft>
              <a:defRPr/>
            </a:pPr>
            <a:endParaRPr lang="en-US" dirty="0"/>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1</a:t>
            </a:fld>
            <a:endParaRPr lang="en-US" altLang="en-US"/>
          </a:p>
        </p:txBody>
      </p:sp>
    </p:spTree>
    <p:extLst>
      <p:ext uri="{BB962C8B-B14F-4D97-AF65-F5344CB8AC3E}">
        <p14:creationId xmlns:p14="http://schemas.microsoft.com/office/powerpoint/2010/main" val="9739778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6C4F4340-7140-47CB-AC68-92FA47C4330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AA5E7462-8552-4725-92EA-564BF92F7A31}"/>
              </a:ext>
            </a:extLst>
          </p:cNvPr>
          <p:cNvSpPr>
            <a:spLocks noGrp="1" noChangeArrowheads="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a:t>
            </a:r>
            <a:r>
              <a:rPr lang="en-US" altLang="en-US" dirty="0"/>
              <a:t> </a:t>
            </a:r>
          </a:p>
          <a:p>
            <a:pPr eaLnBrk="1" fontAlgn="auto" hangingPunct="1">
              <a:spcBef>
                <a:spcPts val="0"/>
              </a:spcBef>
              <a:spcAft>
                <a:spcPts val="0"/>
              </a:spcAft>
              <a:defRPr/>
            </a:pPr>
            <a:r>
              <a:rPr lang="en-US" altLang="en-US" sz="1100" i="1" dirty="0"/>
              <a:t>(Note to facilitators: Bring up these additional challenges if they were not already mentioned by participants during the previous slide’s discussion or skip this slide altogether, as needed.)</a:t>
            </a:r>
            <a:endParaRPr lang="en-US" altLang="en-US" dirty="0"/>
          </a:p>
          <a:p>
            <a:pPr marL="171450" indent="-171450" eaLnBrk="1" fontAlgn="auto" hangingPunct="1">
              <a:spcBef>
                <a:spcPts val="0"/>
              </a:spcBef>
              <a:spcAft>
                <a:spcPts val="0"/>
              </a:spcAft>
              <a:buFontTx/>
              <a:buChar char="•"/>
              <a:defRPr/>
            </a:pPr>
            <a:r>
              <a:rPr lang="en-US" altLang="en-US" dirty="0"/>
              <a:t>It takes time at the front desk to check insurance information and gather family size and income information accurately for each client. </a:t>
            </a:r>
          </a:p>
          <a:p>
            <a:pPr marL="628650" lvl="1" indent="-171450" eaLnBrk="1" fontAlgn="auto" hangingPunct="1">
              <a:spcBef>
                <a:spcPts val="0"/>
              </a:spcBef>
              <a:spcAft>
                <a:spcPts val="0"/>
              </a:spcAft>
              <a:buFontTx/>
              <a:buChar char="•"/>
              <a:defRPr/>
            </a:pPr>
            <a:r>
              <a:rPr lang="en-US" altLang="en-US" dirty="0"/>
              <a:t>When registration mistakes are made such as a misspelled name or an incorrect birthday staff need to take the time to correct them. Registration information needs to match what is on the client’s insurance card. </a:t>
            </a:r>
          </a:p>
          <a:p>
            <a:pPr marL="628650" lvl="1" indent="-171450" eaLnBrk="1" fontAlgn="auto" hangingPunct="1">
              <a:spcBef>
                <a:spcPts val="0"/>
              </a:spcBef>
              <a:spcAft>
                <a:spcPts val="0"/>
              </a:spcAft>
              <a:buFontTx/>
              <a:buChar char="•"/>
              <a:defRPr/>
            </a:pPr>
            <a:r>
              <a:rPr lang="en-US" altLang="en-US" dirty="0"/>
              <a:t>Registration denials are common. Ensuring that correct information is collected during scheduling and check-in (up front/prior to submitting a claim)</a:t>
            </a:r>
            <a:r>
              <a:rPr lang="en-US" altLang="en-US" b="1" dirty="0"/>
              <a:t> </a:t>
            </a:r>
            <a:r>
              <a:rPr lang="en-US" altLang="en-US" dirty="0"/>
              <a:t>can  minimize denials and corrections significantly.</a:t>
            </a:r>
          </a:p>
          <a:p>
            <a:pPr marL="171450" indent="-171450" eaLnBrk="1" fontAlgn="auto" hangingPunct="1">
              <a:spcBef>
                <a:spcPts val="0"/>
              </a:spcBef>
              <a:spcAft>
                <a:spcPts val="0"/>
              </a:spcAft>
              <a:buFontTx/>
              <a:buChar char="•"/>
              <a:defRPr/>
            </a:pPr>
            <a:r>
              <a:rPr lang="en-US" altLang="en-US" dirty="0"/>
              <a:t>Training billing staff on submitting claims and ensuring payment posting can be challenging. Staff turnover is also a challenge.</a:t>
            </a:r>
          </a:p>
          <a:p>
            <a:pPr marL="628650" lvl="1" indent="-171450" eaLnBrk="1" fontAlgn="auto" hangingPunct="1">
              <a:spcBef>
                <a:spcPts val="0"/>
              </a:spcBef>
              <a:spcAft>
                <a:spcPts val="0"/>
              </a:spcAft>
              <a:buFontTx/>
              <a:buChar char="•"/>
              <a:defRPr/>
            </a:pPr>
            <a:r>
              <a:rPr lang="en-US" altLang="en-US" dirty="0"/>
              <a:t>Training on A/R may also require the use of external vendors or consultants, which can be costly.</a:t>
            </a:r>
          </a:p>
          <a:p>
            <a:pPr marL="171450" indent="-171450" eaLnBrk="1" fontAlgn="auto" hangingPunct="1">
              <a:spcBef>
                <a:spcPts val="0"/>
              </a:spcBef>
              <a:spcAft>
                <a:spcPts val="0"/>
              </a:spcAft>
              <a:buFontTx/>
              <a:buChar char="•"/>
              <a:defRPr/>
            </a:pPr>
            <a:r>
              <a:rPr lang="en-US" altLang="en-US" dirty="0"/>
              <a:t>Policies and procedures are sometimes unclear or misunderstood by staff. Often we assume that staff understand agency policies. </a:t>
            </a:r>
          </a:p>
          <a:p>
            <a:pPr marL="628650" lvl="1" indent="-171450" eaLnBrk="1" fontAlgn="auto" hangingPunct="1">
              <a:spcBef>
                <a:spcPts val="0"/>
              </a:spcBef>
              <a:spcAft>
                <a:spcPts val="0"/>
              </a:spcAft>
              <a:buFontTx/>
              <a:buChar char="•"/>
              <a:defRPr/>
            </a:pPr>
            <a:r>
              <a:rPr lang="en-US" altLang="en-US" dirty="0"/>
              <a:t>Observing staff is one approach to uncover issues and training needs. </a:t>
            </a:r>
          </a:p>
          <a:p>
            <a:pPr marL="171450" indent="-171450" eaLnBrk="1" fontAlgn="auto" hangingPunct="1">
              <a:spcBef>
                <a:spcPts val="0"/>
              </a:spcBef>
              <a:spcAft>
                <a:spcPts val="0"/>
              </a:spcAft>
              <a:buFontTx/>
              <a:buChar char="•"/>
              <a:defRPr/>
            </a:pPr>
            <a:r>
              <a:rPr lang="en-US" altLang="en-US" dirty="0"/>
              <a:t>Data extraction is another challenge. This can relate to staff knowledge of the practice management and/or electronic health record system, as well as specific system limitations. </a:t>
            </a:r>
          </a:p>
          <a:p>
            <a:pPr marL="628650" lvl="1" indent="-171450" eaLnBrk="1" fontAlgn="auto" hangingPunct="1">
              <a:spcBef>
                <a:spcPts val="0"/>
              </a:spcBef>
              <a:spcAft>
                <a:spcPts val="0"/>
              </a:spcAft>
              <a:buFontTx/>
              <a:buChar char="•"/>
              <a:defRPr/>
            </a:pPr>
            <a:r>
              <a:rPr lang="en-US" altLang="en-US" dirty="0"/>
              <a:t>It may be helpful to ask a system vendor to assist your agency (or relevant staff) with data extraction issues. That way, your agency’s staff can generate accurate reports on A/R aging, client receivable, claims pending submission, etc.  </a:t>
            </a:r>
          </a:p>
          <a:p>
            <a:pPr marL="171450" indent="-171450" eaLnBrk="1" fontAlgn="auto" hangingPunct="1">
              <a:spcBef>
                <a:spcPts val="0"/>
              </a:spcBef>
              <a:spcAft>
                <a:spcPts val="0"/>
              </a:spcAft>
              <a:buFont typeface="Arial" panose="020B0604020202020204" pitchFamily="34" charset="0"/>
              <a:buChar char="•"/>
              <a:defRPr/>
            </a:pPr>
            <a:endParaRPr lang="en-US" altLang="en-US" dirty="0"/>
          </a:p>
          <a:p>
            <a:pPr eaLnBrk="1" fontAlgn="auto" hangingPunct="1">
              <a:spcBef>
                <a:spcPts val="0"/>
              </a:spcBef>
              <a:spcAft>
                <a:spcPts val="0"/>
              </a:spcAft>
              <a:defRPr/>
            </a:pPr>
            <a:endParaRPr lang="en-US" altLang="en-US" dirty="0"/>
          </a:p>
        </p:txBody>
      </p:sp>
      <p:sp>
        <p:nvSpPr>
          <p:cNvPr id="49156" name="Slide Number Placeholder 3">
            <a:extLst>
              <a:ext uri="{FF2B5EF4-FFF2-40B4-BE49-F238E27FC236}">
                <a16:creationId xmlns:a16="http://schemas.microsoft.com/office/drawing/2014/main" id="{11EA788D-8CAF-40AE-A4B7-A03C57CFB0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1E2D683-21B5-45A3-B5FD-D35933818130}" type="slidenum">
              <a:rPr lang="en-US" altLang="en-US"/>
              <a:pPr>
                <a:spcBef>
                  <a:spcPct val="0"/>
                </a:spcBef>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dirty="0"/>
              <a:t>Let’s start talking about strategies to monitor/manage payments from third-party payers and to overcome the challenges we’ve just discussed. These strategies include:</a:t>
            </a:r>
          </a:p>
          <a:p>
            <a:pPr marL="628650" lvl="1" indent="-171450" eaLnBrk="1" fontAlgn="auto" hangingPunct="1">
              <a:spcBef>
                <a:spcPts val="0"/>
              </a:spcBef>
              <a:spcAft>
                <a:spcPts val="0"/>
              </a:spcAft>
              <a:buFont typeface="Arial" panose="020B0604020202020204" pitchFamily="34" charset="0"/>
              <a:buChar char="•"/>
              <a:defRPr/>
            </a:pPr>
            <a:r>
              <a:rPr lang="en-US" dirty="0"/>
              <a:t>D</a:t>
            </a:r>
            <a:r>
              <a:rPr lang="en-US" altLang="en-US" dirty="0"/>
              <a:t>evelop detailed written policies</a:t>
            </a:r>
          </a:p>
          <a:p>
            <a:pPr marL="628650" lvl="1" indent="-171450" eaLnBrk="1" fontAlgn="auto" hangingPunct="1">
              <a:spcBef>
                <a:spcPts val="0"/>
              </a:spcBef>
              <a:spcAft>
                <a:spcPts val="0"/>
              </a:spcAft>
              <a:buFont typeface="Arial" panose="020B0604020202020204" pitchFamily="34" charset="0"/>
              <a:buChar char="•"/>
              <a:defRPr/>
            </a:pPr>
            <a:r>
              <a:rPr lang="en-US" altLang="en-US" dirty="0"/>
              <a:t>Analyze A/R monthly to identify issues</a:t>
            </a:r>
          </a:p>
          <a:p>
            <a:pPr marL="628650" lvl="1" indent="-171450" eaLnBrk="1" fontAlgn="auto" hangingPunct="1">
              <a:spcBef>
                <a:spcPts val="0"/>
              </a:spcBef>
              <a:spcAft>
                <a:spcPts val="0"/>
              </a:spcAft>
              <a:buFont typeface="Arial" panose="020B0604020202020204" pitchFamily="34" charset="0"/>
              <a:buChar char="•"/>
              <a:defRPr/>
            </a:pPr>
            <a:r>
              <a:rPr lang="en-US" altLang="en-US" dirty="0"/>
              <a:t>Analyze denial rates and trends monthly—including by payer and denial type </a:t>
            </a:r>
          </a:p>
          <a:p>
            <a:pPr marL="628650" lvl="1" indent="-171450" eaLnBrk="1" fontAlgn="auto" hangingPunct="1">
              <a:spcBef>
                <a:spcPts val="0"/>
              </a:spcBef>
              <a:spcAft>
                <a:spcPts val="0"/>
              </a:spcAft>
              <a:buFont typeface="Arial" panose="020B0604020202020204" pitchFamily="34" charset="0"/>
              <a:buChar char="•"/>
              <a:defRPr/>
            </a:pPr>
            <a:r>
              <a:rPr lang="en-US" altLang="en-US" dirty="0"/>
              <a:t>Implement strategies to manage TPP contract terms and relationships </a:t>
            </a:r>
          </a:p>
          <a:p>
            <a:pPr marL="171450" indent="-171450" eaLnBrk="1" fontAlgn="auto" hangingPunct="1">
              <a:spcBef>
                <a:spcPts val="0"/>
              </a:spcBef>
              <a:spcAft>
                <a:spcPts val="0"/>
              </a:spcAft>
              <a:buFont typeface="Arial" panose="020B0604020202020204" pitchFamily="34" charset="0"/>
              <a:buChar char="•"/>
              <a:defRPr/>
            </a:pPr>
            <a:endParaRPr lang="en-US" altLang="en-US" dirty="0"/>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11</a:t>
            </a:fld>
            <a:endParaRPr lang="en-US" altLang="en-US"/>
          </a:p>
        </p:txBody>
      </p:sp>
    </p:spTree>
    <p:extLst>
      <p:ext uri="{BB962C8B-B14F-4D97-AF65-F5344CB8AC3E}">
        <p14:creationId xmlns:p14="http://schemas.microsoft.com/office/powerpoint/2010/main" val="2659905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B3651F22-4059-4F1F-A367-7DB934D7D4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30D9F9D7-BD24-421B-9503-7B4EB4B28205}"/>
              </a:ext>
            </a:extLst>
          </p:cNvPr>
          <p:cNvSpPr>
            <a:spLocks noGrp="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altLang="en-US" dirty="0"/>
              <a:t>It is important to assess the frequency at which your agency reviews existing policies, along with its approach to developing them. </a:t>
            </a:r>
          </a:p>
          <a:p>
            <a:pPr marL="171450" indent="-171450" eaLnBrk="1" fontAlgn="auto" hangingPunct="1">
              <a:spcBef>
                <a:spcPts val="0"/>
              </a:spcBef>
              <a:spcAft>
                <a:spcPts val="0"/>
              </a:spcAft>
              <a:buFont typeface="Arial" panose="020B0604020202020204" pitchFamily="34" charset="0"/>
              <a:buChar char="•"/>
              <a:defRPr/>
            </a:pPr>
            <a:r>
              <a:rPr lang="en-US" altLang="en-US" dirty="0"/>
              <a:t>In addition to thinking about the frequency or approach, think about how your agency details these items in your policies and procedures around:</a:t>
            </a:r>
          </a:p>
          <a:p>
            <a:pPr marL="628650" lvl="1" indent="-171450" eaLnBrk="1" fontAlgn="auto" hangingPunct="1">
              <a:spcBef>
                <a:spcPts val="0"/>
              </a:spcBef>
              <a:spcAft>
                <a:spcPts val="0"/>
              </a:spcAft>
              <a:buFont typeface="Arial" panose="020B0604020202020204" pitchFamily="34" charset="0"/>
              <a:buChar char="•"/>
              <a:defRPr/>
            </a:pPr>
            <a:r>
              <a:rPr lang="en-US" altLang="en-US" dirty="0"/>
              <a:t>Gathering TPP insurance information</a:t>
            </a:r>
          </a:p>
          <a:p>
            <a:pPr marL="628650" lvl="1" indent="-171450" eaLnBrk="1" fontAlgn="auto" hangingPunct="1">
              <a:spcBef>
                <a:spcPts val="0"/>
              </a:spcBef>
              <a:spcAft>
                <a:spcPts val="0"/>
              </a:spcAft>
              <a:buFont typeface="Arial" panose="020B0604020202020204" pitchFamily="34" charset="0"/>
              <a:buChar char="•"/>
              <a:defRPr/>
            </a:pPr>
            <a:r>
              <a:rPr lang="en-US" altLang="en-US" dirty="0"/>
              <a:t>Client communications (directing to bring insurance card, explaining fees including copays and deductibles that will be the client’s responsibility, explaining service vs. billing confidentiality)</a:t>
            </a:r>
          </a:p>
          <a:p>
            <a:pPr marL="628650" lvl="1" indent="-171450" eaLnBrk="1" fontAlgn="auto" hangingPunct="1">
              <a:spcBef>
                <a:spcPts val="0"/>
              </a:spcBef>
              <a:spcAft>
                <a:spcPts val="0"/>
              </a:spcAft>
              <a:buFont typeface="Arial" panose="020B0604020202020204" pitchFamily="34" charset="0"/>
              <a:buChar char="•"/>
              <a:defRPr/>
            </a:pPr>
            <a:r>
              <a:rPr lang="en-US" altLang="en-US" dirty="0"/>
              <a:t>Verifying TPP coverage electronically either the night before services and/or before the client is seen</a:t>
            </a:r>
          </a:p>
          <a:p>
            <a:pPr marL="628650" lvl="1" indent="-171450" eaLnBrk="1" fontAlgn="auto" hangingPunct="1">
              <a:spcBef>
                <a:spcPts val="0"/>
              </a:spcBef>
              <a:spcAft>
                <a:spcPts val="0"/>
              </a:spcAft>
              <a:buFont typeface="Arial" panose="020B0604020202020204" pitchFamily="34" charset="0"/>
              <a:buChar char="•"/>
              <a:defRPr/>
            </a:pPr>
            <a:r>
              <a:rPr lang="en-US" altLang="en-US" dirty="0"/>
              <a:t>Prior authorization for specific services when required by individual TPPs</a:t>
            </a:r>
          </a:p>
          <a:p>
            <a:pPr marL="628650" lvl="1" indent="-171450" eaLnBrk="1" fontAlgn="auto" hangingPunct="1">
              <a:spcBef>
                <a:spcPts val="0"/>
              </a:spcBef>
              <a:spcAft>
                <a:spcPts val="0"/>
              </a:spcAft>
              <a:buFont typeface="Arial" panose="020B0604020202020204" pitchFamily="34" charset="0"/>
              <a:buChar char="•"/>
              <a:defRPr/>
            </a:pPr>
            <a:r>
              <a:rPr lang="en-US" altLang="en-US" dirty="0"/>
              <a:t>Billing and collecting for TPP client fees</a:t>
            </a:r>
          </a:p>
          <a:p>
            <a:pPr marL="628650" lvl="1" indent="-171450" eaLnBrk="1" fontAlgn="auto" hangingPunct="1">
              <a:spcBef>
                <a:spcPts val="0"/>
              </a:spcBef>
              <a:spcAft>
                <a:spcPts val="0"/>
              </a:spcAft>
              <a:buFont typeface="Arial" panose="020B0604020202020204" pitchFamily="34" charset="0"/>
              <a:buChar char="•"/>
              <a:defRPr/>
            </a:pPr>
            <a:r>
              <a:rPr lang="en-US" altLang="en-US" dirty="0"/>
              <a:t>Consider developing scripts for staff, as they can help balance customer service with payment expectations  </a:t>
            </a:r>
          </a:p>
          <a:p>
            <a:pPr marL="628650" lvl="1" indent="-171450" eaLnBrk="1" fontAlgn="auto" hangingPunct="1">
              <a:spcBef>
                <a:spcPts val="0"/>
              </a:spcBef>
              <a:spcAft>
                <a:spcPts val="0"/>
              </a:spcAft>
              <a:buFont typeface="Arial" panose="020B0604020202020204" pitchFamily="34" charset="0"/>
              <a:buChar char="•"/>
              <a:defRPr/>
            </a:pPr>
            <a:r>
              <a:rPr lang="en-US" altLang="en-US" dirty="0"/>
              <a:t>Billing frequency</a:t>
            </a:r>
          </a:p>
          <a:p>
            <a:pPr marL="171450" indent="-171450" eaLnBrk="1" fontAlgn="auto" hangingPunct="1">
              <a:spcBef>
                <a:spcPts val="0"/>
              </a:spcBef>
              <a:spcAft>
                <a:spcPts val="0"/>
              </a:spcAft>
              <a:buFont typeface="Arial" panose="020B0604020202020204" pitchFamily="34" charset="0"/>
              <a:buChar char="•"/>
              <a:defRPr/>
            </a:pPr>
            <a:r>
              <a:rPr lang="en-US" altLang="en-US" dirty="0"/>
              <a:t>It is important that all policies and procedures be clearly written. </a:t>
            </a:r>
          </a:p>
          <a:p>
            <a:pPr eaLnBrk="1" fontAlgn="auto" hangingPunct="1">
              <a:spcBef>
                <a:spcPts val="0"/>
              </a:spcBef>
              <a:spcAft>
                <a:spcPts val="0"/>
              </a:spcAft>
              <a:defRPr/>
            </a:pPr>
            <a:endParaRPr lang="en-US" altLang="en-US" dirty="0"/>
          </a:p>
          <a:p>
            <a:pPr eaLnBrk="1" fontAlgn="auto" hangingPunct="1">
              <a:spcBef>
                <a:spcPts val="0"/>
              </a:spcBef>
              <a:spcAft>
                <a:spcPts val="0"/>
              </a:spcAft>
              <a:defRPr/>
            </a:pPr>
            <a:endParaRPr lang="en-US" altLang="en-US" dirty="0"/>
          </a:p>
          <a:p>
            <a:pPr eaLnBrk="1" fontAlgn="auto" hangingPunct="1">
              <a:spcBef>
                <a:spcPts val="0"/>
              </a:spcBef>
              <a:spcAft>
                <a:spcPts val="0"/>
              </a:spcAft>
              <a:defRPr/>
            </a:pPr>
            <a:r>
              <a:rPr lang="en-US" altLang="en-US" b="1" u="sng" dirty="0"/>
              <a:t>Discussion</a:t>
            </a:r>
          </a:p>
          <a:p>
            <a:pPr marL="171450" indent="-171450" eaLnBrk="1" fontAlgn="auto" hangingPunct="1">
              <a:spcBef>
                <a:spcPts val="0"/>
              </a:spcBef>
              <a:spcAft>
                <a:spcPts val="0"/>
              </a:spcAft>
              <a:buFont typeface="Arial" panose="020B0604020202020204" pitchFamily="34" charset="0"/>
              <a:buChar char="•"/>
              <a:defRPr/>
            </a:pPr>
            <a:r>
              <a:rPr lang="en-US" altLang="en-US" dirty="0"/>
              <a:t>Do your site’s (or agency’s) policies and procedures address these items in detail?</a:t>
            </a:r>
          </a:p>
          <a:p>
            <a:pPr marL="628650" lvl="1" indent="-171450" eaLnBrk="1" fontAlgn="auto" hangingPunct="1">
              <a:spcBef>
                <a:spcPts val="0"/>
              </a:spcBef>
              <a:spcAft>
                <a:spcPts val="0"/>
              </a:spcAft>
              <a:buFont typeface="Arial" panose="020B0604020202020204" pitchFamily="34" charset="0"/>
              <a:buChar char="•"/>
              <a:defRPr/>
            </a:pPr>
            <a:r>
              <a:rPr lang="en-US" altLang="en-US" dirty="0"/>
              <a:t>If you had a new staff member, would that staff member be able to do her/his job (or perform a task) based on your site’s (or agency’s) policies and procedures? </a:t>
            </a:r>
          </a:p>
          <a:p>
            <a:pPr marL="171450" indent="-171450" eaLnBrk="1" fontAlgn="auto" hangingPunct="1">
              <a:spcBef>
                <a:spcPts val="0"/>
              </a:spcBef>
              <a:spcAft>
                <a:spcPts val="0"/>
              </a:spcAft>
              <a:buFont typeface="Arial" panose="020B0604020202020204" pitchFamily="34" charset="0"/>
              <a:buChar char="•"/>
              <a:defRPr/>
            </a:pPr>
            <a:r>
              <a:rPr lang="en-US" altLang="en-US" dirty="0"/>
              <a:t>What policies (or aspects of policies) are unclear regarding these items mentioned? </a:t>
            </a:r>
          </a:p>
          <a:p>
            <a:pPr marL="171450" indent="-171450" eaLnBrk="1" fontAlgn="auto" hangingPunct="1">
              <a:spcBef>
                <a:spcPts val="0"/>
              </a:spcBef>
              <a:spcAft>
                <a:spcPts val="0"/>
              </a:spcAft>
              <a:buFont typeface="Arial" panose="020B0604020202020204" pitchFamily="34" charset="0"/>
              <a:buChar char="•"/>
              <a:defRPr/>
            </a:pPr>
            <a:r>
              <a:rPr lang="en-US" altLang="en-US" dirty="0"/>
              <a:t>If they are clear to staff, are they always clear to clients?</a:t>
            </a:r>
          </a:p>
          <a:p>
            <a:pPr eaLnBrk="1" fontAlgn="auto" hangingPunct="1">
              <a:spcBef>
                <a:spcPts val="0"/>
              </a:spcBef>
              <a:spcAft>
                <a:spcPts val="0"/>
              </a:spcAft>
              <a:defRPr/>
            </a:pPr>
            <a:endParaRPr lang="en-US" altLang="en-US" dirty="0"/>
          </a:p>
        </p:txBody>
      </p:sp>
      <p:sp>
        <p:nvSpPr>
          <p:cNvPr id="53252" name="Slide Number Placeholder 3">
            <a:extLst>
              <a:ext uri="{FF2B5EF4-FFF2-40B4-BE49-F238E27FC236}">
                <a16:creationId xmlns:a16="http://schemas.microsoft.com/office/drawing/2014/main" id="{538EE2FA-19AF-49A6-AC4E-218FD79B96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BD3260-833F-49C2-B3C9-833E29F198FC}" type="slidenum">
              <a:rPr lang="en-US" altLang="en-US"/>
              <a:pPr>
                <a:spcBef>
                  <a:spcPct val="0"/>
                </a:spcBef>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1BDAF3C6-5F62-4D5B-B9BF-7F879EF82A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2790B003-F80C-45E6-8ED7-C3DB2B93BF1B}"/>
              </a:ext>
            </a:extLst>
          </p:cNvPr>
          <p:cNvSpPr>
            <a:spLocks noGrp="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altLang="en-US" dirty="0"/>
              <a:t>Policies and procedures should also address: </a:t>
            </a:r>
          </a:p>
          <a:p>
            <a:pPr marL="628650" lvl="1" indent="-171450" eaLnBrk="1" fontAlgn="auto" hangingPunct="1">
              <a:spcBef>
                <a:spcPts val="0"/>
              </a:spcBef>
              <a:spcAft>
                <a:spcPts val="0"/>
              </a:spcAft>
              <a:buFont typeface="Arial" panose="020B0604020202020204" pitchFamily="34" charset="0"/>
              <a:buChar char="•"/>
              <a:defRPr/>
            </a:pPr>
            <a:r>
              <a:rPr lang="en-US" altLang="en-US" dirty="0"/>
              <a:t>Agency’s approach to following up on pending claims, denials, and partially paid claims (identifying them as well as expected follow-up)</a:t>
            </a:r>
          </a:p>
          <a:p>
            <a:pPr marL="628650" lvl="1" indent="-171450" eaLnBrk="1" fontAlgn="auto" hangingPunct="1">
              <a:spcBef>
                <a:spcPts val="0"/>
              </a:spcBef>
              <a:spcAft>
                <a:spcPts val="0"/>
              </a:spcAft>
              <a:buFont typeface="Arial" panose="020B0604020202020204" pitchFamily="34" charset="0"/>
              <a:buChar char="•"/>
              <a:defRPr/>
            </a:pPr>
            <a:r>
              <a:rPr lang="en-US" altLang="en-US" dirty="0"/>
              <a:t>Payment posting </a:t>
            </a:r>
          </a:p>
          <a:p>
            <a:pPr marL="628650" lvl="1" indent="-171450" eaLnBrk="1" fontAlgn="auto" hangingPunct="1">
              <a:spcBef>
                <a:spcPts val="0"/>
              </a:spcBef>
              <a:spcAft>
                <a:spcPts val="0"/>
              </a:spcAft>
              <a:buFont typeface="Arial" panose="020B0604020202020204" pitchFamily="34" charset="0"/>
              <a:buChar char="•"/>
              <a:defRPr/>
            </a:pPr>
            <a:r>
              <a:rPr lang="en-US" altLang="en-US" dirty="0"/>
              <a:t>Adjustment/write-off policies (bad debt vs. contractual allowances) </a:t>
            </a:r>
          </a:p>
          <a:p>
            <a:pPr marL="1085850" lvl="2" indent="-171450" eaLnBrk="1" fontAlgn="auto" hangingPunct="1">
              <a:spcBef>
                <a:spcPts val="0"/>
              </a:spcBef>
              <a:spcAft>
                <a:spcPts val="0"/>
              </a:spcAft>
              <a:buFont typeface="Arial" panose="020B0604020202020204" pitchFamily="34" charset="0"/>
              <a:buChar char="•"/>
              <a:defRPr/>
            </a:pPr>
            <a:r>
              <a:rPr lang="en-US" altLang="en-US" dirty="0"/>
              <a:t>For write-off policies, it may be helpful to include specifics regarding the age of account before it is written off and a process to identify write-off codes that are meaningful to your agency. </a:t>
            </a:r>
          </a:p>
          <a:p>
            <a:pPr marL="1085850" lvl="2" indent="-171450" eaLnBrk="1" fontAlgn="auto" hangingPunct="1">
              <a:spcBef>
                <a:spcPts val="0"/>
              </a:spcBef>
              <a:spcAft>
                <a:spcPts val="0"/>
              </a:spcAft>
              <a:buFont typeface="Arial" panose="020B0604020202020204" pitchFamily="34" charset="0"/>
              <a:buChar char="•"/>
              <a:defRPr/>
            </a:pPr>
            <a:r>
              <a:rPr lang="en-US" altLang="en-US" dirty="0"/>
              <a:t>It is helpful to have two groupings of write-off codes: 1) those which your agency was never expecting to receive revenue for (a contractual write-off, for example), 2) and those which represent lost revenue, such as missing pre-authorization.</a:t>
            </a:r>
          </a:p>
          <a:p>
            <a:pPr marL="628650" lvl="1" indent="-171450" eaLnBrk="1" fontAlgn="auto" hangingPunct="1">
              <a:spcBef>
                <a:spcPts val="0"/>
              </a:spcBef>
              <a:spcAft>
                <a:spcPts val="0"/>
              </a:spcAft>
              <a:buFont typeface="Arial" panose="020B0604020202020204" pitchFamily="34" charset="0"/>
              <a:buChar char="•"/>
              <a:defRPr/>
            </a:pPr>
            <a:r>
              <a:rPr lang="en-US" altLang="en-US" dirty="0"/>
              <a:t>It is important to receive client acknowledgement of your policies and procedures and to give clients a copy of their signed acknowledgement of your agency’s policies and procedures. </a:t>
            </a:r>
          </a:p>
          <a:p>
            <a:pPr marL="628650" lvl="1" indent="-171450" eaLnBrk="1" fontAlgn="auto" hangingPunct="1">
              <a:spcBef>
                <a:spcPts val="0"/>
              </a:spcBef>
              <a:spcAft>
                <a:spcPts val="0"/>
              </a:spcAft>
              <a:buFont typeface="Arial" panose="020B0604020202020204" pitchFamily="34" charset="0"/>
              <a:buChar char="•"/>
              <a:defRPr/>
            </a:pPr>
            <a:r>
              <a:rPr lang="en-US" altLang="en-US" dirty="0"/>
              <a:t>Again, it is crucial that all policies and procedures be clearly written. </a:t>
            </a:r>
          </a:p>
          <a:p>
            <a:pPr marL="171450" indent="-171450" eaLnBrk="1" fontAlgn="auto" hangingPunct="1">
              <a:spcBef>
                <a:spcPts val="0"/>
              </a:spcBef>
              <a:spcAft>
                <a:spcPts val="0"/>
              </a:spcAft>
              <a:buFont typeface="Arial" panose="020B0604020202020204" pitchFamily="34" charset="0"/>
              <a:buChar char="•"/>
              <a:defRPr/>
            </a:pPr>
            <a:r>
              <a:rPr lang="en-US" altLang="en-US" dirty="0"/>
              <a:t>Often policies and procedures are shared with new employees during orientation. Certain elements may be missed or misinterpreted during this time.  </a:t>
            </a:r>
          </a:p>
          <a:p>
            <a:pPr marL="628650" lvl="1" indent="-171450" eaLnBrk="1" fontAlgn="auto" hangingPunct="1">
              <a:spcBef>
                <a:spcPts val="0"/>
              </a:spcBef>
              <a:spcAft>
                <a:spcPts val="0"/>
              </a:spcAft>
              <a:buFont typeface="Arial" panose="020B0604020202020204" pitchFamily="34" charset="0"/>
              <a:buChar char="•"/>
              <a:defRPr/>
            </a:pPr>
            <a:r>
              <a:rPr lang="en-US" altLang="en-US" dirty="0"/>
              <a:t>Agencies should review policies and procedures in person and allow for discussion with and questions from staff. </a:t>
            </a:r>
          </a:p>
          <a:p>
            <a:pPr marL="628650" lvl="1" indent="-171450" eaLnBrk="1" fontAlgn="auto" hangingPunct="1">
              <a:spcBef>
                <a:spcPts val="0"/>
              </a:spcBef>
              <a:spcAft>
                <a:spcPts val="0"/>
              </a:spcAft>
              <a:buFont typeface="Arial" panose="020B0604020202020204" pitchFamily="34" charset="0"/>
              <a:buChar char="•"/>
              <a:defRPr/>
            </a:pPr>
            <a:r>
              <a:rPr lang="en-US" altLang="en-US" dirty="0"/>
              <a:t>Observe staff members as they perform the job functions outlined in your agency’s policies and procedures and provide feedback. Bad habits can develop, so consider observing staff and providing them feedback periodically. </a:t>
            </a:r>
          </a:p>
          <a:p>
            <a:pPr marL="171450" indent="-171450" eaLnBrk="1" fontAlgn="auto" hangingPunct="1">
              <a:spcBef>
                <a:spcPts val="0"/>
              </a:spcBef>
              <a:spcAft>
                <a:spcPts val="0"/>
              </a:spcAft>
              <a:buFont typeface="Arial" panose="020B0604020202020204" pitchFamily="34" charset="0"/>
              <a:buChar char="•"/>
              <a:defRPr/>
            </a:pPr>
            <a:r>
              <a:rPr lang="en-US" altLang="en-US" dirty="0"/>
              <a:t>When implementing a QI initiative around billing and collecting fees for TPP clients, your agency may find additional staff training is needed. Routine training is a recommended best practice, regardless of whether you are implementing a specific initiative. Remember: your staff, both front-desk staff and clinical staff, play critical roles in billing and collecting fees. </a:t>
            </a:r>
          </a:p>
          <a:p>
            <a:pPr eaLnBrk="1" fontAlgn="auto" hangingPunct="1">
              <a:spcBef>
                <a:spcPts val="0"/>
              </a:spcBef>
              <a:spcAft>
                <a:spcPts val="0"/>
              </a:spcAft>
              <a:buFont typeface="Arial" panose="020B0604020202020204" pitchFamily="34" charset="0"/>
              <a:buNone/>
              <a:defRPr/>
            </a:pPr>
            <a:r>
              <a:rPr lang="en-US" altLang="en-US" dirty="0"/>
              <a:t/>
            </a:r>
            <a:br>
              <a:rPr lang="en-US" altLang="en-US" dirty="0"/>
            </a:br>
            <a:endParaRPr lang="en-US" altLang="en-US" dirty="0"/>
          </a:p>
          <a:p>
            <a:pPr eaLnBrk="1" fontAlgn="auto" hangingPunct="1">
              <a:spcBef>
                <a:spcPts val="0"/>
              </a:spcBef>
              <a:spcAft>
                <a:spcPts val="0"/>
              </a:spcAft>
              <a:defRPr/>
            </a:pPr>
            <a:r>
              <a:rPr lang="en-US" altLang="en-US" b="1" u="sng" dirty="0"/>
              <a:t>Discussion </a:t>
            </a:r>
          </a:p>
          <a:p>
            <a:pPr marL="171450" indent="-171450" eaLnBrk="1" fontAlgn="auto" hangingPunct="1">
              <a:spcBef>
                <a:spcPts val="0"/>
              </a:spcBef>
              <a:spcAft>
                <a:spcPts val="0"/>
              </a:spcAft>
              <a:buFont typeface="Arial" panose="020B0604020202020204" pitchFamily="34" charset="0"/>
              <a:buChar char="•"/>
              <a:defRPr/>
            </a:pPr>
            <a:r>
              <a:rPr lang="en-US" altLang="en-US" dirty="0"/>
              <a:t>Do your site’s (or agency’s) policies and procedures address these items in detail?</a:t>
            </a:r>
          </a:p>
          <a:p>
            <a:pPr marL="628650" lvl="1" indent="-171450" eaLnBrk="1" fontAlgn="auto" hangingPunct="1">
              <a:spcBef>
                <a:spcPts val="0"/>
              </a:spcBef>
              <a:spcAft>
                <a:spcPts val="0"/>
              </a:spcAft>
              <a:buFont typeface="Arial" panose="020B0604020202020204" pitchFamily="34" charset="0"/>
              <a:buChar char="•"/>
              <a:defRPr/>
            </a:pPr>
            <a:r>
              <a:rPr lang="en-US" altLang="en-US" dirty="0"/>
              <a:t>If you had a new staff member, would that staff member be able to do her/his job (or perform a task) based on your agency’s policies and procedures? </a:t>
            </a:r>
          </a:p>
          <a:p>
            <a:pPr marL="171450" indent="-171450" eaLnBrk="1" fontAlgn="auto" hangingPunct="1">
              <a:spcBef>
                <a:spcPts val="0"/>
              </a:spcBef>
              <a:spcAft>
                <a:spcPts val="0"/>
              </a:spcAft>
              <a:buFont typeface="Arial" panose="020B0604020202020204" pitchFamily="34" charset="0"/>
              <a:buChar char="•"/>
              <a:defRPr/>
            </a:pPr>
            <a:r>
              <a:rPr lang="en-US" altLang="en-US" dirty="0"/>
              <a:t>What policies (or aspects of policies) are unclear regarding these items mentioned? </a:t>
            </a:r>
          </a:p>
          <a:p>
            <a:pPr marL="171450" indent="-171450" eaLnBrk="1" fontAlgn="auto" hangingPunct="1">
              <a:spcBef>
                <a:spcPts val="0"/>
              </a:spcBef>
              <a:spcAft>
                <a:spcPts val="0"/>
              </a:spcAft>
              <a:buFont typeface="Arial" panose="020B0604020202020204" pitchFamily="34" charset="0"/>
              <a:buChar char="•"/>
              <a:defRPr/>
            </a:pPr>
            <a:r>
              <a:rPr lang="en-US" altLang="en-US" dirty="0"/>
              <a:t>If they are clear to staff, are they always clear to clients?</a:t>
            </a:r>
          </a:p>
          <a:p>
            <a:pPr eaLnBrk="1" fontAlgn="auto" hangingPunct="1">
              <a:spcBef>
                <a:spcPts val="0"/>
              </a:spcBef>
              <a:spcAft>
                <a:spcPts val="0"/>
              </a:spcAft>
              <a:defRPr/>
            </a:pPr>
            <a:endParaRPr lang="en-US" altLang="en-US" dirty="0"/>
          </a:p>
        </p:txBody>
      </p:sp>
      <p:sp>
        <p:nvSpPr>
          <p:cNvPr id="55300" name="Slide Number Placeholder 3">
            <a:extLst>
              <a:ext uri="{FF2B5EF4-FFF2-40B4-BE49-F238E27FC236}">
                <a16:creationId xmlns:a16="http://schemas.microsoft.com/office/drawing/2014/main" id="{C7A79987-E1FB-4078-93E1-044EE13DBA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CFE957D-0E9B-4FFE-9D5E-F22AB0C96F36}" type="slidenum">
              <a:rPr lang="en-US" altLang="en-US"/>
              <a:pPr>
                <a:spcBef>
                  <a:spcPct val="0"/>
                </a:spcBef>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34497717-0FD7-4FB7-B1A4-9795D2A1EE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38F352D4-EE84-42D1-A173-373DA20CD88F}"/>
              </a:ext>
            </a:extLst>
          </p:cNvPr>
          <p:cNvSpPr>
            <a:spLocks noGrp="1"/>
          </p:cNvSpPr>
          <p:nvPr>
            <p:ph type="body" idx="1"/>
          </p:nvPr>
        </p:nvSpPr>
        <p:spPr/>
        <p:txBody>
          <a:bodyPr/>
          <a:lstStyle/>
          <a:p>
            <a:pPr eaLnBrk="1" fontAlgn="auto" hangingPunct="1">
              <a:spcBef>
                <a:spcPts val="0"/>
              </a:spcBef>
              <a:spcAft>
                <a:spcPts val="0"/>
              </a:spcAft>
              <a:defRPr/>
            </a:pPr>
            <a:r>
              <a:rPr lang="en-US" alt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altLang="en-US" dirty="0">
                <a:solidFill>
                  <a:schemeClr val="accent6"/>
                </a:solidFill>
              </a:rPr>
              <a:t>Accounts receivable or A/R is the a</a:t>
            </a:r>
            <a:r>
              <a:rPr lang="en-US" altLang="en-US" dirty="0"/>
              <a:t>mount of money that is </a:t>
            </a:r>
            <a:r>
              <a:rPr lang="en-US" altLang="en-US" u="sng" dirty="0">
                <a:solidFill>
                  <a:schemeClr val="accent6"/>
                </a:solidFill>
              </a:rPr>
              <a:t>owed</a:t>
            </a:r>
            <a:r>
              <a:rPr lang="en-US" altLang="en-US" dirty="0">
                <a:solidFill>
                  <a:schemeClr val="accent6"/>
                </a:solidFill>
              </a:rPr>
              <a:t> </a:t>
            </a:r>
            <a:r>
              <a:rPr lang="en-US" altLang="en-US" dirty="0"/>
              <a:t>to your agency for services provided and billed for. </a:t>
            </a:r>
          </a:p>
          <a:p>
            <a:pPr marL="171450" indent="-171450" eaLnBrk="1" fontAlgn="auto" hangingPunct="1">
              <a:spcBef>
                <a:spcPts val="0"/>
              </a:spcBef>
              <a:spcAft>
                <a:spcPts val="0"/>
              </a:spcAft>
              <a:buFont typeface="Arial" panose="020B0604020202020204" pitchFamily="34" charset="0"/>
              <a:buChar char="•"/>
              <a:defRPr/>
            </a:pPr>
            <a:r>
              <a:rPr lang="en-US" altLang="en-US" dirty="0">
                <a:solidFill>
                  <a:schemeClr val="accent6"/>
                </a:solidFill>
              </a:rPr>
              <a:t>A/R management involves running a variety of reports, analyzing data, and resolving A/R issues.</a:t>
            </a:r>
          </a:p>
          <a:p>
            <a:pPr marL="171450" indent="-171450" eaLnBrk="1" fontAlgn="auto" hangingPunct="1">
              <a:spcBef>
                <a:spcPts val="0"/>
              </a:spcBef>
              <a:spcAft>
                <a:spcPts val="0"/>
              </a:spcAft>
              <a:buFont typeface="Arial" panose="020B0604020202020204" pitchFamily="34" charset="0"/>
              <a:buChar char="•"/>
              <a:defRPr/>
            </a:pPr>
            <a:r>
              <a:rPr lang="en-US" altLang="en-US" dirty="0"/>
              <a:t>The </a:t>
            </a:r>
            <a:r>
              <a:rPr lang="en-US" altLang="en-US" i="1" dirty="0"/>
              <a:t>Financial Management Change Package </a:t>
            </a:r>
            <a:r>
              <a:rPr lang="en-US" altLang="en-US" dirty="0"/>
              <a:t>recommends agencies analyze A/R on a monthly basis. </a:t>
            </a:r>
          </a:p>
          <a:p>
            <a:pPr marL="628650" lvl="1" indent="-171450" eaLnBrk="1" fontAlgn="auto" hangingPunct="1">
              <a:spcBef>
                <a:spcPts val="0"/>
              </a:spcBef>
              <a:spcAft>
                <a:spcPts val="0"/>
              </a:spcAft>
              <a:buFont typeface="Arial" panose="020B0604020202020204" pitchFamily="34" charset="0"/>
              <a:buChar char="•"/>
              <a:defRPr/>
            </a:pPr>
            <a:r>
              <a:rPr lang="en-US" altLang="en-US" dirty="0"/>
              <a:t>While it is a best practice to review overall A/R monthly, it is important to review some specific data/reports on a daily and/or weekly basis. How frequently may depend on your agency’s client volume, staffing, and/or other specifics regarding your agency. </a:t>
            </a:r>
          </a:p>
          <a:p>
            <a:pPr marL="1085850" lvl="2" indent="-171450" eaLnBrk="1" fontAlgn="auto" hangingPunct="1">
              <a:spcBef>
                <a:spcPts val="0"/>
              </a:spcBef>
              <a:spcAft>
                <a:spcPts val="0"/>
              </a:spcAft>
              <a:buFont typeface="Arial" panose="020B0604020202020204" pitchFamily="34" charset="0"/>
              <a:buChar char="•"/>
              <a:defRPr/>
            </a:pPr>
            <a:r>
              <a:rPr lang="en-US" altLang="en-US" dirty="0"/>
              <a:t>Examples of these data might include reports sharing the following types of information: not eligible on date of service, daily client billing (match to schedule for the day to assure all visits have charges associated with them), and/or an incomplete client visit record (highlights client records missing information necessary to bill a TPP).</a:t>
            </a:r>
          </a:p>
          <a:p>
            <a:pPr marL="171450" indent="-171450" eaLnBrk="1" fontAlgn="auto" hangingPunct="1">
              <a:spcBef>
                <a:spcPts val="0"/>
              </a:spcBef>
              <a:spcAft>
                <a:spcPts val="0"/>
              </a:spcAft>
              <a:buFont typeface="Arial" panose="020B0604020202020204" pitchFamily="34" charset="0"/>
              <a:buChar char="•"/>
              <a:defRPr/>
            </a:pPr>
            <a:r>
              <a:rPr lang="en-US" altLang="en-US" dirty="0"/>
              <a:t>If your agency has system or data extraction challenges, identify meaningful information that your agency can manually compile, such as TPP charges and TPP payments.</a:t>
            </a:r>
          </a:p>
        </p:txBody>
      </p:sp>
      <p:sp>
        <p:nvSpPr>
          <p:cNvPr id="57348" name="Slide Number Placeholder 3">
            <a:extLst>
              <a:ext uri="{FF2B5EF4-FFF2-40B4-BE49-F238E27FC236}">
                <a16:creationId xmlns:a16="http://schemas.microsoft.com/office/drawing/2014/main" id="{B06173C2-80FF-4F0C-8D8E-354CA4B713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EE27BE-68DE-4966-BBD5-D8C2E70E0F2C}" type="slidenum">
              <a:rPr lang="en-US" altLang="en-US"/>
              <a:pPr>
                <a:spcBef>
                  <a:spcPct val="0"/>
                </a:spcBef>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7C8DF110-E6C5-48EC-997D-93EF414839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C3428775-A6D6-4B4A-AB81-AA0F32F79907}"/>
              </a:ext>
            </a:extLst>
          </p:cNvPr>
          <p:cNvSpPr>
            <a:spLocks noGrp="1"/>
          </p:cNvSpPr>
          <p:nvPr>
            <p:ph type="body" idx="1"/>
          </p:nvPr>
        </p:nvSpPr>
        <p:spPr/>
        <p:txBody>
          <a:bodyPr/>
          <a:lstStyle/>
          <a:p>
            <a:pPr eaLnBrk="1" fontAlgn="auto" hangingPunct="1">
              <a:spcBef>
                <a:spcPts val="0"/>
              </a:spcBef>
              <a:spcAft>
                <a:spcPts val="0"/>
              </a:spcAft>
              <a:defRPr/>
            </a:pPr>
            <a:r>
              <a:rPr lang="en-US" alt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dirty="0"/>
              <a:t>Reports have different names in each practice management or electronic health record software program, but most systems will be able to generate needed reports with information including: date of service, date filed, services billed/charges, date/amount paid, date posted, adjustment type/amount, and what was denied.</a:t>
            </a:r>
          </a:p>
          <a:p>
            <a:pPr marL="171450" indent="-171450" eaLnBrk="1" fontAlgn="auto" hangingPunct="1">
              <a:spcBef>
                <a:spcPts val="0"/>
              </a:spcBef>
              <a:spcAft>
                <a:spcPts val="0"/>
              </a:spcAft>
              <a:buFont typeface="Arial" panose="020B0604020202020204" pitchFamily="34" charset="0"/>
              <a:buChar char="•"/>
              <a:defRPr/>
            </a:pPr>
            <a:r>
              <a:rPr lang="en-US" altLang="en-US" dirty="0"/>
              <a:t>If your agency has system or data extraction challenges, identify meaningful information that your agency can manually compile, such as TPP charges and TPP payments.</a:t>
            </a:r>
            <a:endParaRPr lang="en-US" dirty="0"/>
          </a:p>
          <a:p>
            <a:pPr marL="171450" indent="-171450" eaLnBrk="1" fontAlgn="auto" hangingPunct="1">
              <a:spcBef>
                <a:spcPts val="0"/>
              </a:spcBef>
              <a:spcAft>
                <a:spcPts val="0"/>
              </a:spcAft>
              <a:buFont typeface="Arial" panose="020B0604020202020204" pitchFamily="34" charset="0"/>
              <a:buChar char="•"/>
              <a:defRPr/>
            </a:pPr>
            <a:r>
              <a:rPr lang="en-US" altLang="en-US" dirty="0"/>
              <a:t>It is important to identify information to compile </a:t>
            </a:r>
            <a:r>
              <a:rPr lang="en-US" altLang="en-US" dirty="0">
                <a:solidFill>
                  <a:schemeClr val="accent6"/>
                </a:solidFill>
              </a:rPr>
              <a:t>manually</a:t>
            </a:r>
            <a:r>
              <a:rPr lang="en-US" altLang="en-US" dirty="0"/>
              <a:t>, in the event of system or data extraction challenges.</a:t>
            </a:r>
          </a:p>
          <a:p>
            <a:pPr marL="171450" indent="-171450" eaLnBrk="1" fontAlgn="auto" hangingPunct="1">
              <a:spcBef>
                <a:spcPts val="0"/>
              </a:spcBef>
              <a:spcAft>
                <a:spcPts val="0"/>
              </a:spcAft>
              <a:buFont typeface="Arial" panose="020B0604020202020204" pitchFamily="34" charset="0"/>
              <a:buChar char="•"/>
              <a:defRPr/>
            </a:pPr>
            <a:endParaRPr lang="en-US" altLang="en-US" dirty="0"/>
          </a:p>
        </p:txBody>
      </p:sp>
      <p:sp>
        <p:nvSpPr>
          <p:cNvPr id="59396" name="Slide Number Placeholder 3">
            <a:extLst>
              <a:ext uri="{FF2B5EF4-FFF2-40B4-BE49-F238E27FC236}">
                <a16:creationId xmlns:a16="http://schemas.microsoft.com/office/drawing/2014/main" id="{8177DE85-4754-477E-B55A-FC3830B0DC3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69ADE34-0210-45C3-9C8C-5E4AD42C6D13}" type="slidenum">
              <a:rPr lang="en-US" altLang="en-US"/>
              <a:pPr>
                <a:spcBef>
                  <a:spcPct val="0"/>
                </a:spcBef>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1C6977B4-266F-4F20-8D2D-669DECB3607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C4A8FA6B-99CA-4260-A7B3-4C2B6097D3AC}"/>
              </a:ext>
            </a:extLst>
          </p:cNvPr>
          <p:cNvSpPr>
            <a:spLocks noGrp="1" noChangeArrowheads="1"/>
          </p:cNvSpPr>
          <p:nvPr>
            <p:ph type="body" idx="1"/>
          </p:nvPr>
        </p:nvSpPr>
        <p:spPr bwMode="auto"/>
        <p:txBody>
          <a:bodyPr wrap="square" numCol="1" anchor="t" anchorCtr="0" compatLnSpc="1">
            <a:prstTxWarp prst="textNoShape">
              <a:avLst/>
            </a:prstTxWarp>
          </a:bodyPr>
          <a:lstStyle/>
          <a:p>
            <a:pPr marL="0" lvl="1" eaLnBrk="1" fontAlgn="auto" hangingPunct="1">
              <a:spcBef>
                <a:spcPct val="0"/>
              </a:spcBef>
              <a:spcAft>
                <a:spcPts val="0"/>
              </a:spcAft>
              <a:defRPr/>
            </a:pPr>
            <a:r>
              <a:rPr lang="en-US" altLang="en-US" b="1" u="sng" dirty="0"/>
              <a:t>Facilitator Notes</a:t>
            </a:r>
          </a:p>
          <a:p>
            <a:pPr marL="171450" lvl="1" indent="-171450" eaLnBrk="1" fontAlgn="auto" hangingPunct="1">
              <a:spcBef>
                <a:spcPct val="0"/>
              </a:spcBef>
              <a:spcAft>
                <a:spcPts val="0"/>
              </a:spcAft>
              <a:buFont typeface="Arial" panose="020B0604020202020204" pitchFamily="34" charset="0"/>
              <a:buChar char="•"/>
              <a:defRPr/>
            </a:pPr>
            <a:r>
              <a:rPr lang="en-US" altLang="en-US" dirty="0"/>
              <a:t>A/R aging is a good place to start to get an overview of how much your agency is owed. </a:t>
            </a:r>
          </a:p>
          <a:p>
            <a:pPr marL="171450" lvl="1" indent="-171450" eaLnBrk="1" fontAlgn="auto" hangingPunct="1">
              <a:spcBef>
                <a:spcPct val="0"/>
              </a:spcBef>
              <a:spcAft>
                <a:spcPts val="0"/>
              </a:spcAft>
              <a:buFont typeface="Arial" panose="020B0604020202020204" pitchFamily="34" charset="0"/>
              <a:buChar char="•"/>
              <a:defRPr/>
            </a:pPr>
            <a:r>
              <a:rPr lang="en-US" altLang="en-US" dirty="0"/>
              <a:t>Your A/R aging report distributes what is due by how old the money owed to the agency is.</a:t>
            </a:r>
          </a:p>
          <a:p>
            <a:pPr marL="171450" lvl="1" indent="-171450" eaLnBrk="1" fontAlgn="auto" hangingPunct="1">
              <a:spcBef>
                <a:spcPct val="0"/>
              </a:spcBef>
              <a:spcAft>
                <a:spcPts val="0"/>
              </a:spcAft>
              <a:buFont typeface="Arial" panose="020B0604020202020204" pitchFamily="34" charset="0"/>
              <a:buChar char="•"/>
              <a:defRPr/>
            </a:pPr>
            <a:r>
              <a:rPr lang="en-US" altLang="en-US" dirty="0"/>
              <a:t>The A/R aging report supports high-level analysis to view and identify problems.</a:t>
            </a:r>
          </a:p>
          <a:p>
            <a:pPr marL="171450" lvl="1" indent="-171450" eaLnBrk="1" fontAlgn="auto" hangingPunct="1">
              <a:spcBef>
                <a:spcPct val="0"/>
              </a:spcBef>
              <a:spcAft>
                <a:spcPts val="0"/>
              </a:spcAft>
              <a:buFont typeface="Arial" panose="020B0604020202020204" pitchFamily="34" charset="0"/>
              <a:buChar char="•"/>
              <a:defRPr/>
            </a:pPr>
            <a:r>
              <a:rPr lang="en-US" altLang="en-US" dirty="0"/>
              <a:t>Utilize an A/R report available in your electronic health record or practice management software, or create one (homegrown tracking spreadsheet) with the data from your system.</a:t>
            </a:r>
          </a:p>
          <a:p>
            <a:pPr marL="628650" lvl="2" indent="-171450" eaLnBrk="1" fontAlgn="auto" hangingPunct="1">
              <a:spcBef>
                <a:spcPct val="0"/>
              </a:spcBef>
              <a:spcAft>
                <a:spcPts val="0"/>
              </a:spcAft>
              <a:buFont typeface="Arial" panose="020B0604020202020204" pitchFamily="34" charset="0"/>
              <a:buChar char="•"/>
              <a:defRPr/>
            </a:pPr>
            <a:r>
              <a:rPr lang="en-US" altLang="en-US" dirty="0"/>
              <a:t>Tip: Set up your site’s (or agency’s) system to compare payments to expected contractual amounts, so staff can easily determine when full payments versus partial payments are made.  </a:t>
            </a:r>
          </a:p>
          <a:p>
            <a:pPr marL="171450" lvl="1" indent="-171450" eaLnBrk="1" fontAlgn="auto" hangingPunct="1">
              <a:spcBef>
                <a:spcPct val="0"/>
              </a:spcBef>
              <a:spcAft>
                <a:spcPts val="0"/>
              </a:spcAft>
              <a:buFont typeface="Arial" panose="020B0604020202020204" pitchFamily="34" charset="0"/>
              <a:buChar char="•"/>
              <a:defRPr/>
            </a:pPr>
            <a:r>
              <a:rPr lang="en-US" altLang="en-US" dirty="0"/>
              <a:t>Extract monthly data, and update/review this report monthly.</a:t>
            </a:r>
          </a:p>
          <a:p>
            <a:pPr marL="171450" lvl="1" indent="-171450" eaLnBrk="1" fontAlgn="auto" hangingPunct="1">
              <a:spcBef>
                <a:spcPct val="0"/>
              </a:spcBef>
              <a:spcAft>
                <a:spcPts val="0"/>
              </a:spcAft>
              <a:buFont typeface="Arial" panose="020B0604020202020204" pitchFamily="34" charset="0"/>
              <a:buChar char="•"/>
              <a:defRPr/>
            </a:pPr>
            <a:r>
              <a:rPr lang="en-US" altLang="en-US" dirty="0"/>
              <a:t>While it may be costly to have A/R and other reports set up for you by your agency's software vendor (or by contracting out for this technical support), once established, these reports would be an asset in managing your agency’s A/R.  </a:t>
            </a:r>
          </a:p>
          <a:p>
            <a:pPr eaLnBrk="1" fontAlgn="auto" hangingPunct="1">
              <a:spcBef>
                <a:spcPts val="0"/>
              </a:spcBef>
              <a:spcAft>
                <a:spcPts val="0"/>
              </a:spcAft>
              <a:defRPr/>
            </a:pPr>
            <a:endParaRPr lang="en-US" altLang="en-US" dirty="0"/>
          </a:p>
          <a:p>
            <a:pPr eaLnBrk="1" fontAlgn="auto" hangingPunct="1">
              <a:spcBef>
                <a:spcPts val="0"/>
              </a:spcBef>
              <a:spcAft>
                <a:spcPts val="0"/>
              </a:spcAft>
              <a:defRPr/>
            </a:pPr>
            <a:r>
              <a:rPr lang="en-US" altLang="en-US" dirty="0"/>
              <a:t>  </a:t>
            </a:r>
          </a:p>
          <a:p>
            <a:pPr eaLnBrk="1" fontAlgn="auto" hangingPunct="1">
              <a:spcBef>
                <a:spcPts val="0"/>
              </a:spcBef>
              <a:spcAft>
                <a:spcPts val="0"/>
              </a:spcAft>
              <a:defRPr/>
            </a:pPr>
            <a:endParaRPr lang="en-US" altLang="en-US" dirty="0"/>
          </a:p>
        </p:txBody>
      </p:sp>
      <p:sp>
        <p:nvSpPr>
          <p:cNvPr id="61444" name="Slide Number Placeholder 3">
            <a:extLst>
              <a:ext uri="{FF2B5EF4-FFF2-40B4-BE49-F238E27FC236}">
                <a16:creationId xmlns:a16="http://schemas.microsoft.com/office/drawing/2014/main" id="{6D914DB8-1A6E-485C-9E6E-49DF7860DB1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55FA58-913F-4F4D-8414-6B19C56C7209}" type="slidenum">
              <a:rPr lang="en-US" altLang="en-US"/>
              <a:pPr>
                <a:spcBef>
                  <a:spcPct val="0"/>
                </a:spcBef>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eaLnBrk="1" fontAlgn="auto" hangingPunct="1">
              <a:spcBef>
                <a:spcPct val="0"/>
              </a:spcBef>
              <a:spcAft>
                <a:spcPts val="0"/>
              </a:spcAft>
              <a:defRPr/>
            </a:pPr>
            <a:r>
              <a:rPr lang="en-US" altLang="en-US" b="1" u="sng" dirty="0"/>
              <a:t>Facilitator Notes </a:t>
            </a:r>
          </a:p>
          <a:p>
            <a:pPr marL="171450" lvl="1" indent="-171450" eaLnBrk="1" fontAlgn="auto" hangingPunct="1">
              <a:spcBef>
                <a:spcPct val="0"/>
              </a:spcBef>
              <a:spcAft>
                <a:spcPts val="0"/>
              </a:spcAft>
              <a:buFont typeface="Arial" panose="020B0604020202020204" pitchFamily="34" charset="0"/>
              <a:buChar char="•"/>
              <a:defRPr/>
            </a:pPr>
            <a:r>
              <a:rPr lang="en-US" altLang="en-US" dirty="0"/>
              <a:t>Most systems generate A/R reports that will compile the aged data in a manner that allows your agency to sort the receivables not only by age (or “buckets”)  but also by additional types of data. </a:t>
            </a:r>
          </a:p>
          <a:p>
            <a:pPr marL="171450" lvl="1" indent="-171450" eaLnBrk="1" fontAlgn="auto" hangingPunct="1">
              <a:spcBef>
                <a:spcPct val="0"/>
              </a:spcBef>
              <a:spcAft>
                <a:spcPts val="0"/>
              </a:spcAft>
              <a:buFont typeface="Arial" panose="020B0604020202020204" pitchFamily="34" charset="0"/>
              <a:buChar char="•"/>
              <a:defRPr/>
            </a:pPr>
            <a:r>
              <a:rPr lang="en-US" altLang="en-US" dirty="0"/>
              <a:t>Additional data elements in these reports may/typically include: site, encounter-level data, procedure/service codes, date of service, dollars billed, dollars expected, TPP, clinical services provider, and patient ID information.  </a:t>
            </a:r>
          </a:p>
          <a:p>
            <a:pPr marL="171450" lvl="1" indent="-171450" eaLnBrk="1" fontAlgn="auto" hangingPunct="1">
              <a:spcBef>
                <a:spcPct val="0"/>
              </a:spcBef>
              <a:spcAft>
                <a:spcPts val="0"/>
              </a:spcAft>
              <a:buFont typeface="Arial" panose="020B0604020202020204" pitchFamily="34" charset="0"/>
              <a:buChar char="•"/>
              <a:defRPr/>
            </a:pPr>
            <a:r>
              <a:rPr lang="en-US" altLang="en-US" dirty="0"/>
              <a:t>Sorting by any one of these elements can help you identify new issues and trends such as a new denial on a specific code, partial payments of a particular service, or specific site or clinical services provider denial patterns. </a:t>
            </a:r>
          </a:p>
          <a:p>
            <a:pPr eaLnBrk="1" fontAlgn="auto" hangingPunct="1">
              <a:spcBef>
                <a:spcPts val="0"/>
              </a:spcBef>
              <a:spcAft>
                <a:spcPts val="0"/>
              </a:spcAft>
              <a:defRPr/>
            </a:pPr>
            <a:endParaRPr lang="en-US" altLang="en-US" dirty="0"/>
          </a:p>
          <a:p>
            <a:pPr eaLnBrk="1" fontAlgn="auto" hangingPunct="1">
              <a:spcBef>
                <a:spcPts val="0"/>
              </a:spcBef>
              <a:spcAft>
                <a:spcPts val="0"/>
              </a:spcAft>
              <a:defRPr/>
            </a:pPr>
            <a:endParaRPr lang="en-US" altLang="en-US" dirty="0"/>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17</a:t>
            </a:fld>
            <a:endParaRPr lang="en-US" altLang="en-US"/>
          </a:p>
        </p:txBody>
      </p:sp>
    </p:spTree>
    <p:extLst>
      <p:ext uri="{BB962C8B-B14F-4D97-AF65-F5344CB8AC3E}">
        <p14:creationId xmlns:p14="http://schemas.microsoft.com/office/powerpoint/2010/main" val="3178654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9EA44AEC-891B-4B6F-9963-B5BF9E7E41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51029666-07BE-4E0E-B1CC-161A309EBADA}"/>
              </a:ext>
            </a:extLst>
          </p:cNvPr>
          <p:cNvSpPr>
            <a:spLocks noGrp="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altLang="en-US" dirty="0"/>
              <a:t>There are several ways to review A/R aging reports</a:t>
            </a:r>
          </a:p>
          <a:p>
            <a:pPr marL="171450" indent="-171450" eaLnBrk="1" fontAlgn="auto" hangingPunct="1">
              <a:spcBef>
                <a:spcPts val="0"/>
              </a:spcBef>
              <a:spcAft>
                <a:spcPts val="0"/>
              </a:spcAft>
              <a:buFont typeface="Arial" panose="020B0604020202020204" pitchFamily="34" charset="0"/>
              <a:buChar char="•"/>
              <a:defRPr/>
            </a:pPr>
            <a:r>
              <a:rPr lang="en-US" altLang="en-US" dirty="0"/>
              <a:t>The aggregate report can help you to identify trends. For example, your agency can look at the 30-day bucket (an indication of new charges) and identify if the outstanding dollars are increasing, decreasing, or staying the same. </a:t>
            </a:r>
          </a:p>
          <a:p>
            <a:pPr marL="628650" lvl="1" indent="-171450" eaLnBrk="1" fontAlgn="auto" hangingPunct="1">
              <a:spcBef>
                <a:spcPts val="0"/>
              </a:spcBef>
              <a:spcAft>
                <a:spcPts val="0"/>
              </a:spcAft>
              <a:buFont typeface="Arial" panose="020B0604020202020204" pitchFamily="34" charset="0"/>
              <a:buChar char="•"/>
              <a:defRPr/>
            </a:pPr>
            <a:r>
              <a:rPr lang="en-US" altLang="en-US" dirty="0"/>
              <a:t>Your agency will want to see steady, positive trends, and correlations in the A/R aging report.</a:t>
            </a:r>
          </a:p>
          <a:p>
            <a:pPr marL="1085850" lvl="2" indent="-171450" eaLnBrk="1" fontAlgn="auto" hangingPunct="1">
              <a:spcBef>
                <a:spcPts val="0"/>
              </a:spcBef>
              <a:spcAft>
                <a:spcPts val="0"/>
              </a:spcAft>
              <a:buFont typeface="Arial" panose="020B0604020202020204" pitchFamily="34" charset="0"/>
              <a:buChar char="•"/>
              <a:defRPr/>
            </a:pPr>
            <a:r>
              <a:rPr lang="en-US" altLang="en-US" dirty="0"/>
              <a:t>For example, if there was similar patient volume in two months, an agency would expect similar charges (in the 30-day bucket).  </a:t>
            </a:r>
          </a:p>
          <a:p>
            <a:pPr marL="171450" indent="-171450" eaLnBrk="1" fontAlgn="auto" hangingPunct="1">
              <a:spcBef>
                <a:spcPts val="0"/>
              </a:spcBef>
              <a:spcAft>
                <a:spcPts val="0"/>
              </a:spcAft>
              <a:buFont typeface="Arial" panose="020B0604020202020204" pitchFamily="34" charset="0"/>
              <a:buChar char="•"/>
              <a:defRPr/>
            </a:pPr>
            <a:r>
              <a:rPr lang="en-US" altLang="en-US" dirty="0"/>
              <a:t>Assess A/R amounts in each age bucket. A/R amounts should decline in each subsequent age bucket. If there is a jump in amounts in any older age bucket, this may be an issue to look into. </a:t>
            </a:r>
          </a:p>
          <a:p>
            <a:pPr marL="628650" lvl="1" indent="-171450" eaLnBrk="1" fontAlgn="auto" hangingPunct="1">
              <a:spcBef>
                <a:spcPts val="0"/>
              </a:spcBef>
              <a:spcAft>
                <a:spcPts val="0"/>
              </a:spcAft>
              <a:buFont typeface="Arial" panose="020B0604020202020204" pitchFamily="34" charset="0"/>
              <a:buChar char="•"/>
              <a:defRPr/>
            </a:pPr>
            <a:r>
              <a:rPr lang="en-US" altLang="en-US" dirty="0"/>
              <a:t>The largest A/R amount should be in the first age bucket (0-30 days), as it will include current charges or claims most recently billed. </a:t>
            </a:r>
          </a:p>
          <a:p>
            <a:pPr marL="1085850" lvl="2" indent="-171450" eaLnBrk="1" fontAlgn="auto" hangingPunct="1">
              <a:spcBef>
                <a:spcPts val="0"/>
              </a:spcBef>
              <a:spcAft>
                <a:spcPts val="0"/>
              </a:spcAft>
              <a:buFont typeface="Arial" panose="020B0604020202020204" pitchFamily="34" charset="0"/>
              <a:buChar char="•"/>
              <a:defRPr/>
            </a:pPr>
            <a:r>
              <a:rPr lang="en-US" altLang="en-US" dirty="0"/>
              <a:t>Note: This bucket will experience the highest amount of denials and unprocessed reimbursements. </a:t>
            </a:r>
          </a:p>
          <a:p>
            <a:pPr marL="628650" lvl="1" indent="-171450" eaLnBrk="1" fontAlgn="auto" hangingPunct="1">
              <a:spcBef>
                <a:spcPts val="0"/>
              </a:spcBef>
              <a:spcAft>
                <a:spcPts val="0"/>
              </a:spcAft>
              <a:buFont typeface="Arial" panose="020B0604020202020204" pitchFamily="34" charset="0"/>
              <a:buChar char="•"/>
              <a:defRPr/>
            </a:pPr>
            <a:r>
              <a:rPr lang="en-US" altLang="en-US" dirty="0"/>
              <a:t>O</a:t>
            </a:r>
            <a:r>
              <a:rPr lang="en-US" altLang="en-US" sz="2400" dirty="0"/>
              <a:t>verall decrease is good. </a:t>
            </a:r>
          </a:p>
          <a:p>
            <a:pPr marL="1085850" lvl="2" indent="-171450" eaLnBrk="1" fontAlgn="auto" hangingPunct="1">
              <a:spcBef>
                <a:spcPts val="0"/>
              </a:spcBef>
              <a:spcAft>
                <a:spcPts val="0"/>
              </a:spcAft>
              <a:buFont typeface="Arial" panose="020B0604020202020204" pitchFamily="34" charset="0"/>
              <a:buChar char="•"/>
              <a:defRPr/>
            </a:pPr>
            <a:r>
              <a:rPr lang="en-US" altLang="en-US" sz="2400" dirty="0"/>
              <a:t>Exceptions to this may include: a decrease in the 0-30 days age bucket and/or write-offs for denials your agency is unable to overturn  </a:t>
            </a:r>
          </a:p>
          <a:p>
            <a:pPr marL="171450" indent="-171450" eaLnBrk="1" fontAlgn="auto" hangingPunct="1">
              <a:spcBef>
                <a:spcPts val="0"/>
              </a:spcBef>
              <a:spcAft>
                <a:spcPts val="0"/>
              </a:spcAft>
              <a:buFont typeface="Arial" panose="020B0604020202020204" pitchFamily="34" charset="0"/>
              <a:buChar char="•"/>
              <a:defRPr/>
            </a:pPr>
            <a:r>
              <a:rPr lang="en-US" altLang="en-US" sz="2400" dirty="0"/>
              <a:t>Uncover reasons for variances between months.</a:t>
            </a:r>
          </a:p>
          <a:p>
            <a:pPr marL="171450" indent="-171450" eaLnBrk="1" fontAlgn="auto" hangingPunct="1">
              <a:spcBef>
                <a:spcPts val="0"/>
              </a:spcBef>
              <a:spcAft>
                <a:spcPts val="0"/>
              </a:spcAft>
              <a:buFont typeface="Arial" panose="020B0604020202020204" pitchFamily="34" charset="0"/>
              <a:buChar char="•"/>
              <a:defRPr/>
            </a:pPr>
            <a:r>
              <a:rPr lang="en-US" altLang="en-US" sz="2400" dirty="0"/>
              <a:t>Use other reports in combination with the A/R report to determine issues.</a:t>
            </a:r>
          </a:p>
          <a:p>
            <a:pPr eaLnBrk="1" fontAlgn="auto" hangingPunct="1">
              <a:spcBef>
                <a:spcPts val="0"/>
              </a:spcBef>
              <a:spcAft>
                <a:spcPts val="0"/>
              </a:spcAft>
              <a:defRPr/>
            </a:pPr>
            <a:endParaRPr lang="en-US" altLang="en-US" dirty="0"/>
          </a:p>
        </p:txBody>
      </p:sp>
      <p:sp>
        <p:nvSpPr>
          <p:cNvPr id="65540" name="Slide Number Placeholder 3">
            <a:extLst>
              <a:ext uri="{FF2B5EF4-FFF2-40B4-BE49-F238E27FC236}">
                <a16:creationId xmlns:a16="http://schemas.microsoft.com/office/drawing/2014/main" id="{A2C7E703-433E-4B76-8B96-3FC761E658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1C78461-51BB-45B6-8688-BBC10675A97B}" type="slidenum">
              <a:rPr lang="en-US" altLang="en-US"/>
              <a:pPr>
                <a:spcBef>
                  <a:spcPct val="0"/>
                </a:spcBef>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alt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altLang="en-US" dirty="0"/>
              <a:t>An A/R report allows you to identify potential issues from a high level view, and identify where to prioritize your focused A/R work. </a:t>
            </a:r>
          </a:p>
          <a:p>
            <a:pPr marL="171450" indent="-171450" eaLnBrk="1" fontAlgn="auto" hangingPunct="1">
              <a:spcBef>
                <a:spcPts val="0"/>
              </a:spcBef>
              <a:spcAft>
                <a:spcPts val="0"/>
              </a:spcAft>
              <a:buFont typeface="Arial" panose="020B0604020202020204" pitchFamily="34" charset="0"/>
              <a:buChar char="•"/>
              <a:defRPr/>
            </a:pPr>
            <a:r>
              <a:rPr lang="en-US" altLang="en-US" dirty="0"/>
              <a:t>This sample report shows the amount owed for every revenue source divided into age ranges/buckets across the top of the spreadsheet and the various payers (Medicaid, private insurance, and uninsured/client fees)</a:t>
            </a:r>
          </a:p>
          <a:p>
            <a:pPr marL="171450" indent="-171450" eaLnBrk="1" fontAlgn="auto" hangingPunct="1">
              <a:spcBef>
                <a:spcPts val="0"/>
              </a:spcBef>
              <a:spcAft>
                <a:spcPts val="0"/>
              </a:spcAft>
              <a:buFont typeface="Arial" panose="020B0604020202020204" pitchFamily="34" charset="0"/>
              <a:buChar char="•"/>
              <a:defRPr/>
            </a:pPr>
            <a:r>
              <a:rPr lang="en-US" altLang="en-US" dirty="0"/>
              <a:t>The top section (blue and purple rows) shows the age of reimbursements owed to an agency for two consecutive months.  </a:t>
            </a:r>
          </a:p>
          <a:p>
            <a:pPr marL="171450" indent="-171450" eaLnBrk="1" fontAlgn="auto" hangingPunct="1">
              <a:spcBef>
                <a:spcPts val="0"/>
              </a:spcBef>
              <a:spcAft>
                <a:spcPts val="0"/>
              </a:spcAft>
              <a:buFont typeface="Arial" panose="020B0604020202020204" pitchFamily="34" charset="0"/>
              <a:buChar char="•"/>
              <a:defRPr/>
            </a:pPr>
            <a:r>
              <a:rPr lang="en-US" altLang="en-US" dirty="0"/>
              <a:t>The bottom section of the sample report shows the aggregate amount per age bucket for each preceding month of a fiscal year. </a:t>
            </a:r>
          </a:p>
          <a:p>
            <a:pPr marL="171450" indent="-171450" eaLnBrk="1" fontAlgn="auto" hangingPunct="1">
              <a:spcBef>
                <a:spcPts val="0"/>
              </a:spcBef>
              <a:spcAft>
                <a:spcPts val="0"/>
              </a:spcAft>
              <a:buFont typeface="Arial" panose="020B0604020202020204" pitchFamily="34" charset="0"/>
              <a:buChar char="•"/>
              <a:defRPr/>
            </a:pPr>
            <a:endParaRPr lang="en-US" altLang="en-US" dirty="0"/>
          </a:p>
          <a:p>
            <a:pPr eaLnBrk="1" fontAlgn="auto" hangingPunct="1">
              <a:spcBef>
                <a:spcPts val="0"/>
              </a:spcBef>
              <a:spcAft>
                <a:spcPts val="0"/>
              </a:spcAft>
              <a:buFont typeface="Arial" panose="020B0604020202020204" pitchFamily="34" charset="0"/>
              <a:buNone/>
              <a:defRPr/>
            </a:pPr>
            <a:endParaRPr lang="en-US" altLang="en-US" dirty="0"/>
          </a:p>
          <a:p>
            <a:pPr eaLnBrk="1" fontAlgn="auto" hangingPunct="1">
              <a:spcBef>
                <a:spcPts val="0"/>
              </a:spcBef>
              <a:spcAft>
                <a:spcPts val="0"/>
              </a:spcAft>
              <a:buFont typeface="Arial" panose="020B0604020202020204" pitchFamily="34" charset="0"/>
              <a:buNone/>
              <a:defRPr/>
            </a:pPr>
            <a:r>
              <a:rPr lang="en-US" altLang="en-US" b="1" u="sng" dirty="0"/>
              <a:t>Discussion </a:t>
            </a:r>
          </a:p>
          <a:p>
            <a:pPr marL="171450" indent="-171450" eaLnBrk="1" fontAlgn="auto" hangingPunct="1">
              <a:spcBef>
                <a:spcPts val="0"/>
              </a:spcBef>
              <a:spcAft>
                <a:spcPts val="0"/>
              </a:spcAft>
              <a:buFont typeface="Arial" panose="020B0604020202020204" pitchFamily="34" charset="0"/>
              <a:buChar char="•"/>
              <a:defRPr/>
            </a:pPr>
            <a:r>
              <a:rPr lang="en-US" altLang="en-US" dirty="0"/>
              <a:t>Review the sample A/R aging report. What stands out to you? </a:t>
            </a:r>
          </a:p>
          <a:p>
            <a:pPr marL="171450" indent="-171450" eaLnBrk="1" fontAlgn="auto" hangingPunct="1">
              <a:spcBef>
                <a:spcPts val="0"/>
              </a:spcBef>
              <a:spcAft>
                <a:spcPts val="0"/>
              </a:spcAft>
              <a:buFont typeface="Arial" panose="020B0604020202020204" pitchFamily="34" charset="0"/>
              <a:buChar char="•"/>
              <a:defRPr/>
            </a:pPr>
            <a:r>
              <a:rPr lang="en-US" altLang="en-US" dirty="0"/>
              <a:t>What trends do you notice in the grand totals in A/R from August to November? </a:t>
            </a:r>
          </a:p>
          <a:p>
            <a:pPr marL="171450" indent="-171450" eaLnBrk="1" fontAlgn="auto" hangingPunct="1">
              <a:spcBef>
                <a:spcPts val="0"/>
              </a:spcBef>
              <a:spcAft>
                <a:spcPts val="0"/>
              </a:spcAft>
              <a:buFont typeface="Arial" panose="020B0604020202020204" pitchFamily="34" charset="0"/>
              <a:buChar char="•"/>
              <a:defRPr/>
            </a:pPr>
            <a:r>
              <a:rPr lang="en-US" altLang="en-US" dirty="0"/>
              <a:t>What trends do you notice in specific A/R buckets? </a:t>
            </a:r>
          </a:p>
          <a:p>
            <a:pPr marL="171450" indent="-171450" eaLnBrk="1" fontAlgn="auto" hangingPunct="1">
              <a:spcBef>
                <a:spcPts val="0"/>
              </a:spcBef>
              <a:spcAft>
                <a:spcPts val="0"/>
              </a:spcAft>
              <a:buFont typeface="Arial" panose="020B0604020202020204" pitchFamily="34" charset="0"/>
              <a:buChar char="•"/>
              <a:defRPr/>
            </a:pPr>
            <a:r>
              <a:rPr lang="en-US" altLang="en-US" dirty="0"/>
              <a:t>What does your agency typically do with A/R from private insurance that is over 365 days (or one year)? </a:t>
            </a:r>
          </a:p>
          <a:p>
            <a:pPr marL="171450" indent="-171450" eaLnBrk="1" fontAlgn="auto" hangingPunct="1">
              <a:spcBef>
                <a:spcPts val="0"/>
              </a:spcBef>
              <a:spcAft>
                <a:spcPts val="0"/>
              </a:spcAft>
              <a:buFont typeface="Arial" panose="020B0604020202020204" pitchFamily="34" charset="0"/>
              <a:buChar char="•"/>
              <a:defRPr/>
            </a:pPr>
            <a:r>
              <a:rPr lang="en-US" altLang="en-US" dirty="0"/>
              <a:t>Now look at the Medicaid rows in November and October. What jumps out at you?</a:t>
            </a:r>
          </a:p>
          <a:p>
            <a:pPr eaLnBrk="1" fontAlgn="auto" hangingPunct="1">
              <a:spcBef>
                <a:spcPts val="0"/>
              </a:spcBef>
              <a:spcAft>
                <a:spcPts val="0"/>
              </a:spcAft>
              <a:buFont typeface="Arial" panose="020B0604020202020204" pitchFamily="34" charset="0"/>
              <a:buNone/>
              <a:defRPr/>
            </a:pPr>
            <a:endParaRPr lang="en-US" altLang="en-US" b="1" u="sng" dirty="0"/>
          </a:p>
          <a:p>
            <a:pPr eaLnBrk="1" fontAlgn="auto" hangingPunct="1">
              <a:spcBef>
                <a:spcPts val="0"/>
              </a:spcBef>
              <a:spcAft>
                <a:spcPts val="0"/>
              </a:spcAft>
              <a:buFont typeface="Arial" panose="020B0604020202020204" pitchFamily="34" charset="0"/>
              <a:buNone/>
              <a:defRPr/>
            </a:pPr>
            <a:endParaRPr lang="en-US" altLang="en-US" b="1" u="sng" dirty="0"/>
          </a:p>
          <a:p>
            <a:pPr eaLnBrk="1" fontAlgn="auto" hangingPunct="1">
              <a:spcBef>
                <a:spcPts val="0"/>
              </a:spcBef>
              <a:spcAft>
                <a:spcPts val="0"/>
              </a:spcAft>
              <a:buFont typeface="Arial" panose="020B0604020202020204" pitchFamily="34" charset="0"/>
              <a:buNone/>
              <a:defRPr/>
            </a:pPr>
            <a:r>
              <a:rPr lang="en-US" altLang="en-US" b="1" u="sng" dirty="0"/>
              <a:t>Facilitator Notes to Include in Discussion:</a:t>
            </a:r>
            <a:r>
              <a:rPr lang="en-US" altLang="en-US" dirty="0"/>
              <a:t> </a:t>
            </a:r>
            <a:r>
              <a:rPr lang="en-US" altLang="en-US" i="1" dirty="0"/>
              <a:t>[If not mentioned by participants]</a:t>
            </a:r>
            <a:endParaRPr lang="en-US" altLang="en-US" b="1" u="sng" dirty="0"/>
          </a:p>
          <a:p>
            <a:pPr marL="171450" indent="-171450" eaLnBrk="1" fontAlgn="auto" hangingPunct="1">
              <a:spcBef>
                <a:spcPts val="0"/>
              </a:spcBef>
              <a:spcAft>
                <a:spcPts val="0"/>
              </a:spcAft>
              <a:buFont typeface="Arial" panose="020B0604020202020204" pitchFamily="34" charset="0"/>
              <a:buChar char="•"/>
              <a:defRPr/>
            </a:pPr>
            <a:r>
              <a:rPr lang="en-US" altLang="en-US" dirty="0"/>
              <a:t>The largest A/R amount is in the first age bucket because it includes current charges or claims most recently billed </a:t>
            </a:r>
          </a:p>
          <a:p>
            <a:pPr marL="171450" indent="-171450" eaLnBrk="1" fontAlgn="auto" hangingPunct="1">
              <a:spcBef>
                <a:spcPts val="0"/>
              </a:spcBef>
              <a:spcAft>
                <a:spcPts val="0"/>
              </a:spcAft>
              <a:buFont typeface="Arial" panose="020B0604020202020204" pitchFamily="34" charset="0"/>
              <a:buChar char="•"/>
              <a:defRPr/>
            </a:pPr>
            <a:r>
              <a:rPr lang="en-US" altLang="en-US" dirty="0"/>
              <a:t>Overall A/R is increasing from $556,682 in August to $649,994 in November. </a:t>
            </a:r>
          </a:p>
          <a:p>
            <a:pPr marL="171450" indent="-171450" eaLnBrk="1" fontAlgn="auto" hangingPunct="1">
              <a:spcBef>
                <a:spcPts val="0"/>
              </a:spcBef>
              <a:spcAft>
                <a:spcPts val="0"/>
              </a:spcAft>
              <a:buFont typeface="Arial" panose="020B0604020202020204" pitchFamily="34" charset="0"/>
              <a:buChar char="•"/>
              <a:defRPr/>
            </a:pPr>
            <a:r>
              <a:rPr lang="en-US" altLang="en-US" dirty="0"/>
              <a:t>A/R buckets 31-60 days and 61-90 days have increased from August to November. This increase in A/R may need to be further investigated.</a:t>
            </a:r>
          </a:p>
          <a:p>
            <a:pPr marL="171450" indent="-171450" eaLnBrk="1" fontAlgn="auto" hangingPunct="1">
              <a:spcBef>
                <a:spcPts val="0"/>
              </a:spcBef>
              <a:spcAft>
                <a:spcPts val="0"/>
              </a:spcAft>
              <a:buFont typeface="Arial" panose="020B0604020202020204" pitchFamily="34" charset="0"/>
              <a:buChar char="•"/>
              <a:defRPr/>
            </a:pPr>
            <a:r>
              <a:rPr lang="en-US" altLang="en-US" dirty="0"/>
              <a:t>Agencies typically write off accounts after 365 days, including private insurance   </a:t>
            </a:r>
          </a:p>
          <a:p>
            <a:pPr marL="171450" indent="-171450" eaLnBrk="1" fontAlgn="auto" hangingPunct="1">
              <a:spcBef>
                <a:spcPts val="0"/>
              </a:spcBef>
              <a:spcAft>
                <a:spcPts val="0"/>
              </a:spcAft>
              <a:buFont typeface="Arial" panose="020B0604020202020204" pitchFamily="34" charset="0"/>
              <a:buChar char="•"/>
              <a:defRPr/>
            </a:pPr>
            <a:r>
              <a:rPr lang="en-US" altLang="en-US" dirty="0"/>
              <a:t>When looking at the Medicaid rows in November and October, you may notice the increase in dollars in the 61-90 day bucket from October to November. </a:t>
            </a:r>
          </a:p>
          <a:p>
            <a:pPr marL="628650" lvl="1" indent="-171450" eaLnBrk="1" fontAlgn="auto" hangingPunct="1">
              <a:spcBef>
                <a:spcPts val="0"/>
              </a:spcBef>
              <a:spcAft>
                <a:spcPts val="0"/>
              </a:spcAft>
              <a:buFont typeface="Arial" panose="020B0604020202020204" pitchFamily="34" charset="0"/>
              <a:buChar char="•"/>
              <a:defRPr/>
            </a:pPr>
            <a:r>
              <a:rPr lang="en-US" altLang="en-US" dirty="0"/>
              <a:t>A jump like this requires further investigation. One approach to dig deeper into the data is to sort the 61-90 bucket. Ways to sort this bucket include by procedure, by clinician, by date of service, etc. to identify if anything sticks out. Sorting by these elements enables your agency to quickly identify global issues you can address together.</a:t>
            </a:r>
          </a:p>
          <a:p>
            <a:pPr marL="628650" lvl="1" indent="-171450" eaLnBrk="1" fontAlgn="auto" hangingPunct="1">
              <a:spcBef>
                <a:spcPts val="0"/>
              </a:spcBef>
              <a:spcAft>
                <a:spcPts val="0"/>
              </a:spcAft>
              <a:buFont typeface="Arial" panose="020B0604020202020204" pitchFamily="34" charset="0"/>
              <a:buChar char="•"/>
              <a:defRPr/>
            </a:pPr>
            <a:endParaRPr lang="en-US" altLang="en-US" dirty="0"/>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19</a:t>
            </a:fld>
            <a:endParaRPr lang="en-US" altLang="en-US"/>
          </a:p>
        </p:txBody>
      </p:sp>
    </p:spTree>
    <p:extLst>
      <p:ext uri="{BB962C8B-B14F-4D97-AF65-F5344CB8AC3E}">
        <p14:creationId xmlns:p14="http://schemas.microsoft.com/office/powerpoint/2010/main" val="1904206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dirty="0"/>
              <a:t>The </a:t>
            </a:r>
            <a:r>
              <a:rPr lang="en-US" i="1" dirty="0"/>
              <a:t>Financial Management Change Package</a:t>
            </a:r>
            <a:r>
              <a:rPr lang="en-US" dirty="0"/>
              <a:t>, which is an overview of best practice recommendations and strategies, draws from the literature and most current practice guidelines to improve financial management practices and factors that have an impact on organizational financial health.</a:t>
            </a:r>
          </a:p>
          <a:p>
            <a:pPr marL="171450" indent="-171450" eaLnBrk="1" fontAlgn="auto" hangingPunct="1">
              <a:spcBef>
                <a:spcPts val="0"/>
              </a:spcBef>
              <a:spcAft>
                <a:spcPts val="0"/>
              </a:spcAft>
              <a:buFont typeface="Arial" panose="020B0604020202020204" pitchFamily="34" charset="0"/>
              <a:buChar char="•"/>
              <a:defRPr/>
            </a:pPr>
            <a:r>
              <a:rPr lang="en-US" dirty="0"/>
              <a:t>The other two best practices in the </a:t>
            </a:r>
            <a:r>
              <a:rPr lang="en-US" i="1" dirty="0"/>
              <a:t>Financial Management Change Package </a:t>
            </a:r>
            <a:r>
              <a:rPr lang="en-US" dirty="0"/>
              <a:t>are: </a:t>
            </a:r>
          </a:p>
          <a:p>
            <a:pPr marL="628650" lvl="1" indent="-171450" eaLnBrk="1" fontAlgn="auto" hangingPunct="1">
              <a:spcBef>
                <a:spcPts val="0"/>
              </a:spcBef>
              <a:spcAft>
                <a:spcPts val="0"/>
              </a:spcAft>
              <a:buFont typeface="Arial" panose="020B0604020202020204" pitchFamily="34" charset="0"/>
              <a:buChar char="•"/>
              <a:defRPr/>
            </a:pPr>
            <a:r>
              <a:rPr lang="en-US" dirty="0">
                <a:solidFill>
                  <a:srgbClr val="FF0000"/>
                </a:solidFill>
              </a:rPr>
              <a:t>BP 1: Charge the correct payer and optimal amount</a:t>
            </a:r>
          </a:p>
          <a:p>
            <a:pPr marL="628650" lvl="1" indent="-171450" eaLnBrk="1" fontAlgn="auto" hangingPunct="1">
              <a:spcBef>
                <a:spcPts val="0"/>
              </a:spcBef>
              <a:spcAft>
                <a:spcPts val="0"/>
              </a:spcAft>
              <a:buFont typeface="Arial" panose="020B0604020202020204" pitchFamily="34" charset="0"/>
              <a:buChar char="•"/>
              <a:defRPr/>
            </a:pPr>
            <a:r>
              <a:rPr lang="en-US" dirty="0">
                <a:solidFill>
                  <a:srgbClr val="FF0000"/>
                </a:solidFill>
              </a:rPr>
              <a:t>BP 2: Monitor and manage client fee collections</a:t>
            </a:r>
          </a:p>
          <a:p>
            <a:pPr marL="171450" indent="-171450" eaLnBrk="1" fontAlgn="auto" hangingPunct="1">
              <a:spcBef>
                <a:spcPts val="0"/>
              </a:spcBef>
              <a:spcAft>
                <a:spcPts val="0"/>
              </a:spcAft>
              <a:buFont typeface="Arial" panose="020B0604020202020204" pitchFamily="34" charset="0"/>
              <a:buChar char="•"/>
              <a:defRPr/>
            </a:pPr>
            <a:r>
              <a:rPr lang="en-US" dirty="0"/>
              <a:t>In order to increase revenue, it’s important to consider all three best practices and utilize a comprehensive approach that addresses each. We strongly encourage you to refer to the </a:t>
            </a:r>
            <a:r>
              <a:rPr lang="en-US" i="1" dirty="0"/>
              <a:t>Financial Management Change Package</a:t>
            </a:r>
            <a:r>
              <a:rPr lang="en-US" dirty="0"/>
              <a:t> for more ideas about strategies and successes. It can be found on the FPNTC website.</a:t>
            </a:r>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2</a:t>
            </a:fld>
            <a:endParaRPr lang="en-US" altLang="en-US"/>
          </a:p>
        </p:txBody>
      </p:sp>
    </p:spTree>
    <p:extLst>
      <p:ext uri="{BB962C8B-B14F-4D97-AF65-F5344CB8AC3E}">
        <p14:creationId xmlns:p14="http://schemas.microsoft.com/office/powerpoint/2010/main" val="39113327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2410778D-DD1E-4233-8339-515EA45B08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a:extLst>
              <a:ext uri="{FF2B5EF4-FFF2-40B4-BE49-F238E27FC236}">
                <a16:creationId xmlns:a16="http://schemas.microsoft.com/office/drawing/2014/main" id="{BD32F132-A34F-4542-B919-747ECA7017DA}"/>
              </a:ext>
            </a:extLst>
          </p:cNvPr>
          <p:cNvSpPr>
            <a:spLocks noGrp="1" noChangeArrowheads="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altLang="en-US" dirty="0"/>
              <a:t>The claims receivable report should also be reviewed and addressed weekly.</a:t>
            </a:r>
          </a:p>
          <a:p>
            <a:pPr marL="171450" indent="-171450" eaLnBrk="1" fontAlgn="auto" hangingPunct="1">
              <a:spcBef>
                <a:spcPts val="0"/>
              </a:spcBef>
              <a:spcAft>
                <a:spcPts val="0"/>
              </a:spcAft>
              <a:buFont typeface="Arial" panose="020B0604020202020204" pitchFamily="34" charset="0"/>
              <a:buChar char="•"/>
              <a:defRPr/>
            </a:pPr>
            <a:r>
              <a:rPr lang="en-US" altLang="en-US" dirty="0"/>
              <a:t>Instead of reviewing claims one by one, it can be helpful to review the entire claims receivable report first and look for global trends such as claims where no payment has been received. </a:t>
            </a:r>
          </a:p>
          <a:p>
            <a:pPr marL="628650" lvl="1" indent="-171450" eaLnBrk="1" fontAlgn="auto" hangingPunct="1">
              <a:spcBef>
                <a:spcPts val="0"/>
              </a:spcBef>
              <a:spcAft>
                <a:spcPts val="0"/>
              </a:spcAft>
              <a:buFont typeface="Arial" panose="020B0604020202020204" pitchFamily="34" charset="0"/>
              <a:buChar char="•"/>
              <a:defRPr/>
            </a:pPr>
            <a:r>
              <a:rPr lang="en-US" altLang="en-US" dirty="0"/>
              <a:t>Unpaid claims require further investigation. Is the claim a denial? Has there been/not been communication from the TPP? In general, you would like to see claims being paid within 42-45 days. </a:t>
            </a:r>
          </a:p>
          <a:p>
            <a:pPr marL="628650" lvl="1" indent="-171450" eaLnBrk="1" fontAlgn="auto" hangingPunct="1">
              <a:spcBef>
                <a:spcPts val="0"/>
              </a:spcBef>
              <a:spcAft>
                <a:spcPts val="0"/>
              </a:spcAft>
              <a:buFont typeface="Arial" panose="020B0604020202020204" pitchFamily="34" charset="0"/>
              <a:buChar char="•"/>
              <a:defRPr/>
            </a:pPr>
            <a:r>
              <a:rPr lang="en-US" altLang="en-US" dirty="0"/>
              <a:t>If a claim isn’t paid or rejected within 42 days, there may be a problem. </a:t>
            </a:r>
          </a:p>
          <a:p>
            <a:pPr marL="171450" lvl="1" indent="-171450" eaLnBrk="1" fontAlgn="auto" hangingPunct="1">
              <a:spcBef>
                <a:spcPct val="0"/>
              </a:spcBef>
              <a:spcAft>
                <a:spcPts val="0"/>
              </a:spcAft>
              <a:buFont typeface="Arial" panose="020B0604020202020204" pitchFamily="34" charset="0"/>
              <a:buChar char="•"/>
              <a:defRPr/>
            </a:pPr>
            <a:r>
              <a:rPr lang="en-US" altLang="en-US" dirty="0"/>
              <a:t>A second issue to prioritize is repeat issues (dollar amounts, codes), such as multiple claims for the same dollar amount that have not been paid or have been partially paid, specific payers where little or no payment has occurred, and large dollar amount balance due claims, regardless of the payer. </a:t>
            </a:r>
          </a:p>
          <a:p>
            <a:pPr marL="628650" lvl="2" indent="-171450" eaLnBrk="1" fontAlgn="auto" hangingPunct="1">
              <a:spcBef>
                <a:spcPct val="0"/>
              </a:spcBef>
              <a:spcAft>
                <a:spcPts val="0"/>
              </a:spcAft>
              <a:buFont typeface="Arial" panose="020B0604020202020204" pitchFamily="34" charset="0"/>
              <a:buChar char="•"/>
              <a:defRPr/>
            </a:pPr>
            <a:r>
              <a:rPr lang="en-US" altLang="en-US" dirty="0"/>
              <a:t>Note: Disregard this instruction for the charges/claims that have gone out in the current month.  </a:t>
            </a:r>
          </a:p>
          <a:p>
            <a:pPr marL="171450" lvl="1" indent="-171450" eaLnBrk="1" fontAlgn="auto" hangingPunct="1">
              <a:spcBef>
                <a:spcPct val="0"/>
              </a:spcBef>
              <a:spcAft>
                <a:spcPts val="0"/>
              </a:spcAft>
              <a:buFont typeface="Arial" panose="020B0604020202020204" pitchFamily="34" charset="0"/>
              <a:buChar char="•"/>
              <a:defRPr/>
            </a:pPr>
            <a:r>
              <a:rPr lang="en-US" altLang="en-US" dirty="0"/>
              <a:t>Focus on claims older than 90 days first. It is critical for your agency to get the claim/claim issues handled at this point, as your agency may encounter filing deadlines (such as charges filed 6 months ago with no correspondence back from payers, charges filed, denial received, or no follow-up.)</a:t>
            </a:r>
          </a:p>
          <a:p>
            <a:pPr marL="171450" lvl="1" indent="-171450" eaLnBrk="1" fontAlgn="auto" hangingPunct="1">
              <a:spcBef>
                <a:spcPct val="0"/>
              </a:spcBef>
              <a:spcAft>
                <a:spcPts val="0"/>
              </a:spcAft>
              <a:buFont typeface="Arial" panose="020B0604020202020204" pitchFamily="34" charset="0"/>
              <a:buChar char="•"/>
              <a:defRPr/>
            </a:pPr>
            <a:r>
              <a:rPr lang="en-US" altLang="en-US" dirty="0"/>
              <a:t>Investigate partial payments, as in when payments have been received but are not equal to the expected payment. Your agency will need to utilize other reports—such as a denial report, insurance payment report, and/or a client charge activity report—to complete the analysis.</a:t>
            </a:r>
          </a:p>
          <a:p>
            <a:pPr marL="171450" indent="-171450" eaLnBrk="1" fontAlgn="auto" hangingPunct="1">
              <a:spcBef>
                <a:spcPts val="300"/>
              </a:spcBef>
              <a:spcAft>
                <a:spcPts val="0"/>
              </a:spcAft>
              <a:buFont typeface="Arial" panose="020B0604020202020204" pitchFamily="34" charset="0"/>
              <a:buChar char="•"/>
              <a:defRPr/>
            </a:pPr>
            <a:r>
              <a:rPr lang="en-US" altLang="en-US" dirty="0"/>
              <a:t>Take actions after reviewing a claims receivable report. Example of actions your agency could take include: </a:t>
            </a:r>
          </a:p>
          <a:p>
            <a:pPr marL="628650" lvl="1" indent="-171450" eaLnBrk="1" fontAlgn="auto" hangingPunct="1">
              <a:spcBef>
                <a:spcPts val="300"/>
              </a:spcBef>
              <a:spcAft>
                <a:spcPts val="0"/>
              </a:spcAft>
              <a:buFont typeface="Arial" panose="020B0604020202020204" pitchFamily="34" charset="0"/>
              <a:buChar char="•"/>
              <a:defRPr/>
            </a:pPr>
            <a:r>
              <a:rPr lang="en-US" altLang="en-US" u="sng" dirty="0"/>
              <a:t>Write off</a:t>
            </a:r>
            <a:r>
              <a:rPr lang="en-US" altLang="en-US" dirty="0"/>
              <a:t> contractual adjustments (compare payments to contractual amounts for this write-off), as well as for other adjustments for monies you were not expecting to receive. Unpaid or partially paid claims should not be written off until fully investigated.</a:t>
            </a:r>
          </a:p>
          <a:p>
            <a:pPr marL="1085850" lvl="2" indent="-171450" eaLnBrk="1" fontAlgn="auto" hangingPunct="1">
              <a:spcBef>
                <a:spcPts val="300"/>
              </a:spcBef>
              <a:spcAft>
                <a:spcPts val="0"/>
              </a:spcAft>
              <a:buFont typeface="Arial" panose="020B0604020202020204" pitchFamily="34" charset="0"/>
              <a:buChar char="•"/>
              <a:defRPr/>
            </a:pPr>
            <a:r>
              <a:rPr lang="en-US" altLang="en-US" dirty="0"/>
              <a:t>To repeat an earlier point, when coding write-offs, consider developing codes differentiating between monies your agency was not expecting to receive (contractual adjustment) and monies your agency expected to collect but did not for a reason such as a timely filing issue. This can help your agency analyze what monies it was actually due but did not collect.</a:t>
            </a:r>
          </a:p>
          <a:p>
            <a:pPr marL="628650" lvl="1" indent="-171450" eaLnBrk="1" fontAlgn="auto" hangingPunct="1">
              <a:spcBef>
                <a:spcPts val="300"/>
              </a:spcBef>
              <a:spcAft>
                <a:spcPts val="0"/>
              </a:spcAft>
              <a:buFont typeface="Arial" panose="020B0604020202020204" pitchFamily="34" charset="0"/>
              <a:buChar char="•"/>
              <a:defRPr/>
            </a:pPr>
            <a:r>
              <a:rPr lang="en-US" altLang="en-US" u="sng" dirty="0"/>
              <a:t>Bill a secondary payer, if applicable</a:t>
            </a:r>
            <a:r>
              <a:rPr lang="en-US" altLang="en-US" dirty="0"/>
              <a:t>, including another insurance company or the client. Remember to discount.</a:t>
            </a:r>
          </a:p>
          <a:p>
            <a:pPr marL="628650" lvl="1" indent="-171450" eaLnBrk="1" fontAlgn="auto" hangingPunct="1">
              <a:spcBef>
                <a:spcPts val="300"/>
              </a:spcBef>
              <a:spcAft>
                <a:spcPts val="0"/>
              </a:spcAft>
              <a:buFont typeface="Arial" panose="020B0604020202020204" pitchFamily="34" charset="0"/>
              <a:buChar char="•"/>
              <a:defRPr/>
            </a:pPr>
            <a:r>
              <a:rPr lang="en-US" altLang="en-US" u="sng" dirty="0"/>
              <a:t>Rebill</a:t>
            </a:r>
            <a:r>
              <a:rPr lang="en-US" altLang="en-US" dirty="0"/>
              <a:t> the remaining amount in the case of underpayment from primary TPP or the full amount after correcting denial issues.  </a:t>
            </a:r>
          </a:p>
          <a:p>
            <a:pPr eaLnBrk="1" fontAlgn="auto" hangingPunct="1">
              <a:spcBef>
                <a:spcPts val="0"/>
              </a:spcBef>
              <a:spcAft>
                <a:spcPts val="0"/>
              </a:spcAft>
              <a:defRPr/>
            </a:pPr>
            <a:endParaRPr lang="en-US" altLang="en-US" dirty="0"/>
          </a:p>
        </p:txBody>
      </p:sp>
      <p:sp>
        <p:nvSpPr>
          <p:cNvPr id="69636" name="Slide Number Placeholder 3">
            <a:extLst>
              <a:ext uri="{FF2B5EF4-FFF2-40B4-BE49-F238E27FC236}">
                <a16:creationId xmlns:a16="http://schemas.microsoft.com/office/drawing/2014/main" id="{A773E2CE-9C98-4D8A-ABE1-5A6BEF3E4AD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38618A-A7C7-4BF6-9D7F-56D0AFF5BDD9}" type="slidenum">
              <a:rPr lang="en-US" altLang="en-US"/>
              <a:pPr>
                <a:spcBef>
                  <a:spcPct val="0"/>
                </a:spcBef>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ct val="0"/>
              </a:spcBef>
              <a:spcAft>
                <a:spcPts val="0"/>
              </a:spcAft>
              <a:defRPr/>
            </a:pPr>
            <a:r>
              <a:rPr lang="en-US" altLang="en-US" b="1" u="sng" dirty="0"/>
              <a:t>Discussion </a:t>
            </a:r>
          </a:p>
          <a:p>
            <a:pPr marL="171450" indent="-171450" eaLnBrk="1" fontAlgn="auto" hangingPunct="1">
              <a:spcBef>
                <a:spcPct val="0"/>
              </a:spcBef>
              <a:spcAft>
                <a:spcPts val="0"/>
              </a:spcAft>
              <a:buFont typeface="Arial" panose="020B0604020202020204" pitchFamily="34" charset="0"/>
              <a:buChar char="•"/>
              <a:defRPr/>
            </a:pPr>
            <a:r>
              <a:rPr lang="en-US" altLang="en-US" dirty="0"/>
              <a:t>Take a few minutes to review the sample claims receivable report for July 1, 2017 through July 31, 2017. </a:t>
            </a:r>
          </a:p>
          <a:p>
            <a:pPr marL="171450" indent="-171450" eaLnBrk="1" fontAlgn="auto" hangingPunct="1">
              <a:spcBef>
                <a:spcPct val="0"/>
              </a:spcBef>
              <a:spcAft>
                <a:spcPts val="0"/>
              </a:spcAft>
              <a:buFont typeface="Arial" panose="020B0604020202020204" pitchFamily="34" charset="0"/>
              <a:buChar char="•"/>
              <a:defRPr/>
            </a:pPr>
            <a:r>
              <a:rPr lang="en-US" altLang="en-US" dirty="0"/>
              <a:t>What stands out to you? </a:t>
            </a:r>
          </a:p>
          <a:p>
            <a:pPr marL="171450" indent="-171450" eaLnBrk="1" fontAlgn="auto" hangingPunct="1">
              <a:spcBef>
                <a:spcPct val="0"/>
              </a:spcBef>
              <a:spcAft>
                <a:spcPts val="0"/>
              </a:spcAft>
              <a:buFont typeface="Arial" panose="020B0604020202020204" pitchFamily="34" charset="0"/>
              <a:buChar char="•"/>
              <a:defRPr/>
            </a:pPr>
            <a:r>
              <a:rPr lang="en-US" altLang="en-US" dirty="0"/>
              <a:t>What happened for the claims associated with clients 1, 3, 5, and 6? </a:t>
            </a:r>
          </a:p>
          <a:p>
            <a:pPr marL="628650" lvl="1" indent="-171450" eaLnBrk="1" fontAlgn="auto" hangingPunct="1">
              <a:spcBef>
                <a:spcPct val="0"/>
              </a:spcBef>
              <a:spcAft>
                <a:spcPts val="0"/>
              </a:spcAft>
              <a:buFont typeface="Arial" panose="020B0604020202020204" pitchFamily="34" charset="0"/>
              <a:buChar char="•"/>
              <a:defRPr/>
            </a:pPr>
            <a:r>
              <a:rPr lang="en-US" altLang="en-US" dirty="0"/>
              <a:t>What are possible solutions for resolving late billing? </a:t>
            </a:r>
          </a:p>
          <a:p>
            <a:pPr marL="171450" indent="-171450" eaLnBrk="1" fontAlgn="auto" hangingPunct="1">
              <a:spcBef>
                <a:spcPct val="0"/>
              </a:spcBef>
              <a:spcAft>
                <a:spcPts val="0"/>
              </a:spcAft>
              <a:buFont typeface="Arial" panose="020B0604020202020204" pitchFamily="34" charset="0"/>
              <a:buChar char="•"/>
              <a:defRPr/>
            </a:pPr>
            <a:r>
              <a:rPr lang="en-US" altLang="en-US" dirty="0"/>
              <a:t>What high dollar amounts are unpaid? </a:t>
            </a:r>
          </a:p>
          <a:p>
            <a:pPr marL="628650" lvl="1" indent="-171450" eaLnBrk="1" fontAlgn="auto" hangingPunct="1">
              <a:spcBef>
                <a:spcPct val="0"/>
              </a:spcBef>
              <a:spcAft>
                <a:spcPts val="0"/>
              </a:spcAft>
              <a:buFont typeface="Arial" panose="020B0604020202020204" pitchFamily="34" charset="0"/>
              <a:buChar char="•"/>
              <a:defRPr/>
            </a:pPr>
            <a:r>
              <a:rPr lang="en-US" altLang="en-US" dirty="0"/>
              <a:t>What actions could you take to address client 7’s unpaid claim? </a:t>
            </a:r>
          </a:p>
          <a:p>
            <a:pPr marL="171450" indent="-171450" eaLnBrk="1" fontAlgn="auto" hangingPunct="1">
              <a:spcBef>
                <a:spcPct val="0"/>
              </a:spcBef>
              <a:spcAft>
                <a:spcPts val="0"/>
              </a:spcAft>
              <a:buFont typeface="Arial" panose="020B0604020202020204" pitchFamily="34" charset="0"/>
              <a:buChar char="•"/>
              <a:defRPr/>
            </a:pPr>
            <a:r>
              <a:rPr lang="en-US" altLang="en-US" dirty="0"/>
              <a:t>Review the multiple $72 charges. What stands out to you regarding these claims? </a:t>
            </a:r>
          </a:p>
          <a:p>
            <a:pPr marL="628650" lvl="1" indent="-171450" eaLnBrk="1" fontAlgn="auto" hangingPunct="1">
              <a:spcBef>
                <a:spcPct val="0"/>
              </a:spcBef>
              <a:spcAft>
                <a:spcPts val="0"/>
              </a:spcAft>
              <a:buFont typeface="Arial" panose="020B0604020202020204" pitchFamily="34" charset="0"/>
              <a:buChar char="•"/>
              <a:defRPr/>
            </a:pPr>
            <a:r>
              <a:rPr lang="en-US" altLang="en-US" dirty="0"/>
              <a:t>What actions could you take? </a:t>
            </a:r>
          </a:p>
          <a:p>
            <a:pPr eaLnBrk="1" fontAlgn="auto" hangingPunct="1">
              <a:spcBef>
                <a:spcPct val="0"/>
              </a:spcBef>
              <a:spcAft>
                <a:spcPts val="0"/>
              </a:spcAft>
              <a:defRPr/>
            </a:pPr>
            <a:endParaRPr lang="en-US" altLang="en-US" dirty="0"/>
          </a:p>
          <a:p>
            <a:pPr eaLnBrk="1" fontAlgn="auto" hangingPunct="1">
              <a:spcBef>
                <a:spcPct val="0"/>
              </a:spcBef>
              <a:spcAft>
                <a:spcPts val="0"/>
              </a:spcAft>
              <a:defRPr/>
            </a:pPr>
            <a:endParaRPr lang="en-US" altLang="en-US" dirty="0"/>
          </a:p>
          <a:p>
            <a:pPr eaLnBrk="1" fontAlgn="auto" hangingPunct="1">
              <a:spcBef>
                <a:spcPct val="0"/>
              </a:spcBef>
              <a:spcAft>
                <a:spcPts val="0"/>
              </a:spcAft>
              <a:defRPr/>
            </a:pPr>
            <a:r>
              <a:rPr lang="en-US" altLang="en-US" b="1" u="sng" dirty="0"/>
              <a:t>Facilitator Notes for Discussion </a:t>
            </a:r>
          </a:p>
          <a:p>
            <a:pPr marL="171450" indent="-171450" eaLnBrk="1" fontAlgn="auto" hangingPunct="1">
              <a:spcBef>
                <a:spcPct val="0"/>
              </a:spcBef>
              <a:spcAft>
                <a:spcPts val="0"/>
              </a:spcAft>
              <a:buFont typeface="Arial" panose="020B0604020202020204" pitchFamily="34" charset="0"/>
              <a:buChar char="•"/>
              <a:defRPr/>
            </a:pPr>
            <a:r>
              <a:rPr lang="en-US" altLang="en-US" dirty="0"/>
              <a:t>The data for clients 1, 3, 5, and, 6 highlights a late billing for services provided. Possible solutions include: meeting with the billing team, uncovering reasons/issues for the late billing, and working on a weekly billing plan. Monitor these. Review agency’s policy regarding billing frequency, and update policy if billing frequency is not addressed. </a:t>
            </a:r>
          </a:p>
          <a:p>
            <a:pPr marL="171450" indent="-171450" eaLnBrk="1" fontAlgn="auto" hangingPunct="1">
              <a:spcBef>
                <a:spcPct val="0"/>
              </a:spcBef>
              <a:spcAft>
                <a:spcPts val="0"/>
              </a:spcAft>
              <a:buFont typeface="Arial" panose="020B0604020202020204" pitchFamily="34" charset="0"/>
              <a:buChar char="•"/>
              <a:defRPr/>
            </a:pPr>
            <a:r>
              <a:rPr lang="en-US" altLang="en-US" dirty="0"/>
              <a:t>High dollar amounts: Client 7 </a:t>
            </a:r>
          </a:p>
          <a:p>
            <a:pPr marL="628650" lvl="1" indent="-171450" eaLnBrk="1" fontAlgn="auto" hangingPunct="1">
              <a:spcBef>
                <a:spcPct val="0"/>
              </a:spcBef>
              <a:spcAft>
                <a:spcPts val="0"/>
              </a:spcAft>
              <a:buFont typeface="Arial" panose="020B0604020202020204" pitchFamily="34" charset="0"/>
              <a:buChar char="•"/>
              <a:defRPr/>
            </a:pPr>
            <a:r>
              <a:rPr lang="en-US" altLang="en-US" dirty="0"/>
              <a:t>Actions to take: review electronic remittance advice, review the TPP’s website for information, may require a call to TPP claims representation for resolution </a:t>
            </a:r>
          </a:p>
          <a:p>
            <a:pPr marL="628650" lvl="1" indent="-171450" eaLnBrk="1" fontAlgn="auto" hangingPunct="1">
              <a:spcBef>
                <a:spcPct val="0"/>
              </a:spcBef>
              <a:spcAft>
                <a:spcPts val="0"/>
              </a:spcAft>
              <a:buFont typeface="Arial" panose="020B0604020202020204" pitchFamily="34" charset="0"/>
              <a:buChar char="•"/>
              <a:defRPr/>
            </a:pPr>
            <a:r>
              <a:rPr lang="en-US" altLang="en-US" dirty="0"/>
              <a:t>Clients 1, 3, and 5 were recently billed, but should have been billed in June and possibly already reimbursed.  </a:t>
            </a:r>
          </a:p>
          <a:p>
            <a:pPr marL="171450" indent="-171450" eaLnBrk="1" fontAlgn="auto" hangingPunct="1">
              <a:spcBef>
                <a:spcPct val="0"/>
              </a:spcBef>
              <a:spcAft>
                <a:spcPts val="0"/>
              </a:spcAft>
              <a:buFont typeface="Arial" panose="020B0604020202020204" pitchFamily="34" charset="0"/>
              <a:buChar char="•"/>
              <a:defRPr/>
            </a:pPr>
            <a:r>
              <a:rPr lang="en-US" altLang="en-US" dirty="0"/>
              <a:t>Clients with $72 charge payments: Clients 4 and 9 were paid in full. Client 8 is a partial payment. Client 10’s charge remain unpaid. </a:t>
            </a:r>
          </a:p>
          <a:p>
            <a:pPr marL="628650" lvl="1" indent="-171450" eaLnBrk="1" fontAlgn="auto" hangingPunct="1">
              <a:spcBef>
                <a:spcPct val="0"/>
              </a:spcBef>
              <a:spcAft>
                <a:spcPts val="0"/>
              </a:spcAft>
              <a:buFont typeface="Arial" panose="020B0604020202020204" pitchFamily="34" charset="0"/>
              <a:buChar char="•"/>
              <a:defRPr/>
            </a:pPr>
            <a:r>
              <a:rPr lang="en-US" altLang="en-US" dirty="0"/>
              <a:t>Actions to take: research differences in each claim submission, if any. Call TPP claims representative for resolution. </a:t>
            </a:r>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21</a:t>
            </a:fld>
            <a:endParaRPr lang="en-US" altLang="en-US"/>
          </a:p>
        </p:txBody>
      </p:sp>
    </p:spTree>
    <p:extLst>
      <p:ext uri="{BB962C8B-B14F-4D97-AF65-F5344CB8AC3E}">
        <p14:creationId xmlns:p14="http://schemas.microsoft.com/office/powerpoint/2010/main" val="21133208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3EAB3999-92F2-4629-B649-C14455DB57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63B1608E-CF38-4CF9-A257-21C595BE68CA}"/>
              </a:ext>
            </a:extLst>
          </p:cNvPr>
          <p:cNvSpPr>
            <a:spLocks noGrp="1"/>
          </p:cNvSpPr>
          <p:nvPr>
            <p:ph type="body" idx="1"/>
          </p:nvPr>
        </p:nvSpPr>
        <p:spPr/>
        <p:txBody>
          <a:bodyPr/>
          <a:lstStyle/>
          <a:p>
            <a:pPr eaLnBrk="1" fontAlgn="auto" hangingPunct="1">
              <a:spcBef>
                <a:spcPts val="0"/>
              </a:spcBef>
              <a:spcAft>
                <a:spcPts val="0"/>
              </a:spcAft>
              <a:defRPr/>
            </a:pPr>
            <a:r>
              <a:rPr 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dirty="0"/>
              <a:t>Denials management is a significant component of accounts receivable management because denials represent revenue due to an agency or site for services delivered. Denials are typically related to claims errors and many of these errors when corrected will result in payment.  </a:t>
            </a:r>
          </a:p>
          <a:p>
            <a:pPr marL="171450" indent="-171450" eaLnBrk="1" fontAlgn="auto" hangingPunct="1">
              <a:spcBef>
                <a:spcPts val="0"/>
              </a:spcBef>
              <a:spcAft>
                <a:spcPts val="0"/>
              </a:spcAft>
              <a:buFont typeface="Arial" panose="020B0604020202020204" pitchFamily="34" charset="0"/>
              <a:buChar char="•"/>
              <a:defRPr/>
            </a:pPr>
            <a:r>
              <a:rPr lang="en-US" altLang="en-US" dirty="0">
                <a:solidFill>
                  <a:schemeClr val="accent6"/>
                </a:solidFill>
              </a:rPr>
              <a:t>A denial is a re</a:t>
            </a:r>
            <a:r>
              <a:rPr lang="en-US" altLang="en-US" dirty="0"/>
              <a:t>fusal by a TPP to pay as a result of a clinical services provider not adhering to the insurance company’s policies and procedures or pending receipt of additional information.</a:t>
            </a:r>
          </a:p>
          <a:p>
            <a:pPr marL="171450" indent="-171450" eaLnBrk="1" fontAlgn="auto" hangingPunct="1">
              <a:spcBef>
                <a:spcPts val="0"/>
              </a:spcBef>
              <a:spcAft>
                <a:spcPts val="0"/>
              </a:spcAft>
              <a:buFont typeface="Arial" panose="020B0604020202020204" pitchFamily="34" charset="0"/>
              <a:buChar char="•"/>
              <a:defRPr/>
            </a:pPr>
            <a:r>
              <a:rPr lang="en-US" altLang="en-US" dirty="0"/>
              <a:t>The following strategies will be discussed in detail. These include: </a:t>
            </a:r>
          </a:p>
          <a:p>
            <a:pPr marL="628650" lvl="1" indent="-171450" eaLnBrk="1" fontAlgn="auto" hangingPunct="1">
              <a:spcBef>
                <a:spcPts val="0"/>
              </a:spcBef>
              <a:spcAft>
                <a:spcPts val="0"/>
              </a:spcAft>
              <a:buFont typeface="Arial" panose="020B0604020202020204" pitchFamily="34" charset="0"/>
              <a:buChar char="•"/>
              <a:defRPr/>
            </a:pPr>
            <a:r>
              <a:rPr lang="en-US" altLang="en-US" dirty="0"/>
              <a:t>Analyze denial rates and trends on a monthly basis. The </a:t>
            </a:r>
            <a:r>
              <a:rPr lang="en-US" altLang="en-US" i="1" dirty="0"/>
              <a:t>Financial Management Change Package </a:t>
            </a:r>
            <a:r>
              <a:rPr lang="en-US" altLang="en-US" dirty="0"/>
              <a:t>identifies this as a strategy to monitor and manage payments from third-party payers. </a:t>
            </a:r>
            <a:endParaRPr lang="en-US" dirty="0"/>
          </a:p>
          <a:p>
            <a:pPr marL="628650" lvl="1" indent="-171450" eaLnBrk="1" fontAlgn="auto" hangingPunct="1">
              <a:spcBef>
                <a:spcPts val="0"/>
              </a:spcBef>
              <a:spcAft>
                <a:spcPts val="0"/>
              </a:spcAft>
              <a:buFont typeface="Arial" panose="020B0604020202020204" pitchFamily="34" charset="0"/>
              <a:buChar char="•"/>
              <a:defRPr/>
            </a:pPr>
            <a:r>
              <a:rPr lang="en-US" altLang="en-US" dirty="0"/>
              <a:t>Avoid denials. Although this is listed second in the strategies, an agency should always try to avoid denials first. We’ll review this before going into details about the other strategies for denial management. </a:t>
            </a:r>
          </a:p>
          <a:p>
            <a:pPr marL="628650" lvl="1" indent="-171450" eaLnBrk="1" fontAlgn="auto" hangingPunct="1">
              <a:spcBef>
                <a:spcPts val="0"/>
              </a:spcBef>
              <a:spcAft>
                <a:spcPts val="0"/>
              </a:spcAft>
              <a:buFont typeface="Arial" panose="020B0604020202020204" pitchFamily="34" charset="0"/>
              <a:buChar char="•"/>
              <a:defRPr/>
            </a:pPr>
            <a:r>
              <a:rPr lang="en-US" altLang="en-US" dirty="0"/>
              <a:t>Utilize reports to analyze denials.</a:t>
            </a:r>
          </a:p>
          <a:p>
            <a:pPr marL="628650" lvl="1" indent="-171450" eaLnBrk="1" fontAlgn="auto" hangingPunct="1">
              <a:spcBef>
                <a:spcPts val="0"/>
              </a:spcBef>
              <a:spcAft>
                <a:spcPts val="0"/>
              </a:spcAft>
              <a:buFont typeface="Arial" panose="020B0604020202020204" pitchFamily="34" charset="0"/>
              <a:buChar char="•"/>
              <a:defRPr/>
            </a:pPr>
            <a:r>
              <a:rPr lang="en-US" altLang="en-US" dirty="0"/>
              <a:t>Resolve unpaid or denied claims. Set aside time weekly to follow up on denied claims. </a:t>
            </a:r>
          </a:p>
          <a:p>
            <a:pPr marL="628650" lvl="1" indent="-171450" eaLnBrk="1" fontAlgn="auto" hangingPunct="1">
              <a:spcBef>
                <a:spcPts val="0"/>
              </a:spcBef>
              <a:spcAft>
                <a:spcPts val="0"/>
              </a:spcAft>
              <a:buFont typeface="Arial" panose="020B0604020202020204" pitchFamily="34" charset="0"/>
              <a:buChar char="•"/>
              <a:defRPr/>
            </a:pPr>
            <a:endParaRPr lang="en-US" dirty="0"/>
          </a:p>
          <a:p>
            <a:pPr marL="628650" lvl="1" indent="-171450" eaLnBrk="1" fontAlgn="auto" hangingPunct="1">
              <a:spcBef>
                <a:spcPts val="0"/>
              </a:spcBef>
              <a:spcAft>
                <a:spcPts val="0"/>
              </a:spcAft>
              <a:buFont typeface="Arial" panose="020B0604020202020204" pitchFamily="34" charset="0"/>
              <a:buChar char="•"/>
              <a:defRPr/>
            </a:pPr>
            <a:endParaRPr lang="en-US" dirty="0"/>
          </a:p>
          <a:p>
            <a:pPr eaLnBrk="1" fontAlgn="auto" hangingPunct="1">
              <a:spcBef>
                <a:spcPts val="0"/>
              </a:spcBef>
              <a:spcAft>
                <a:spcPts val="0"/>
              </a:spcAft>
              <a:buFont typeface="Arial" panose="020B0604020202020204" pitchFamily="34" charset="0"/>
              <a:buNone/>
              <a:defRPr/>
            </a:pPr>
            <a:r>
              <a:rPr lang="en-US" b="1" u="sng" dirty="0"/>
              <a:t>Discuss </a:t>
            </a:r>
          </a:p>
          <a:p>
            <a:pPr marL="171450" indent="-171450" eaLnBrk="1" fontAlgn="auto" hangingPunct="1">
              <a:spcBef>
                <a:spcPts val="0"/>
              </a:spcBef>
              <a:spcAft>
                <a:spcPts val="0"/>
              </a:spcAft>
              <a:buFont typeface="Arial" panose="020B0604020202020204" pitchFamily="34" charset="0"/>
              <a:buChar char="•"/>
              <a:defRPr/>
            </a:pPr>
            <a:r>
              <a:rPr lang="en-US" dirty="0"/>
              <a:t>What denial management processes does your site (or agency) have in place? </a:t>
            </a:r>
          </a:p>
        </p:txBody>
      </p:sp>
      <p:sp>
        <p:nvSpPr>
          <p:cNvPr id="73732" name="Slide Number Placeholder 3">
            <a:extLst>
              <a:ext uri="{FF2B5EF4-FFF2-40B4-BE49-F238E27FC236}">
                <a16:creationId xmlns:a16="http://schemas.microsoft.com/office/drawing/2014/main" id="{F6C73CEA-228B-4FCC-B1DC-F8B7155900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11DCBF7-5983-4CBC-978C-84821258F3E9}" type="slidenum">
              <a:rPr lang="en-US" altLang="en-US"/>
              <a:pPr>
                <a:spcBef>
                  <a:spcPct val="0"/>
                </a:spcBef>
              </a:pPr>
              <a:t>22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C153A757-56E3-4717-AB8F-28405C729B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3A4D5887-3146-4261-B298-7022E88197B6}"/>
              </a:ext>
            </a:extLst>
          </p:cNvPr>
          <p:cNvSpPr>
            <a:spLocks noGrp="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altLang="en-US" dirty="0"/>
              <a:t>Denial management begins before the service is rendered and the claim is filed. Attention to processes before the client visit/claim is submitted eliminates the majority of denials. </a:t>
            </a:r>
          </a:p>
          <a:p>
            <a:pPr marL="628650" lvl="1" indent="-171450" eaLnBrk="1" fontAlgn="auto" hangingPunct="1">
              <a:spcBef>
                <a:spcPts val="0"/>
              </a:spcBef>
              <a:spcAft>
                <a:spcPts val="0"/>
              </a:spcAft>
              <a:buFont typeface="Arial" panose="020B0604020202020204" pitchFamily="34" charset="0"/>
              <a:buChar char="•"/>
              <a:defRPr/>
            </a:pPr>
            <a:r>
              <a:rPr lang="en-US" altLang="en-US" dirty="0"/>
              <a:t>It is important to identify the denial reason type and determine processes that can minimize that particular denial type. </a:t>
            </a:r>
          </a:p>
          <a:p>
            <a:pPr marL="171450" indent="-171450" eaLnBrk="1" fontAlgn="auto" hangingPunct="1">
              <a:spcBef>
                <a:spcPts val="0"/>
              </a:spcBef>
              <a:spcAft>
                <a:spcPts val="0"/>
              </a:spcAft>
              <a:buFont typeface="Arial" panose="020B0604020202020204" pitchFamily="34" charset="0"/>
              <a:buChar char="•"/>
              <a:defRPr/>
            </a:pPr>
            <a:r>
              <a:rPr lang="en-US" altLang="en-US" dirty="0"/>
              <a:t>An agency can avoid common denial types with efforts before filing. </a:t>
            </a:r>
          </a:p>
          <a:p>
            <a:pPr marL="171450" indent="-171450" eaLnBrk="1" fontAlgn="auto" hangingPunct="1">
              <a:spcBef>
                <a:spcPts val="0"/>
              </a:spcBef>
              <a:spcAft>
                <a:spcPts val="0"/>
              </a:spcAft>
              <a:buFont typeface="Arial" panose="020B0604020202020204" pitchFamily="34" charset="0"/>
              <a:buChar char="•"/>
              <a:defRPr/>
            </a:pPr>
            <a:r>
              <a:rPr lang="en-US" altLang="en-US" u="sng" dirty="0"/>
              <a:t>Registration denials</a:t>
            </a:r>
            <a:r>
              <a:rPr lang="en-US" altLang="en-US" dirty="0"/>
              <a:t>: such as not eligible on date of service, insurance verification, incorrect payer, cannot identify patient, and/or date of birth. </a:t>
            </a:r>
          </a:p>
          <a:p>
            <a:pPr marL="628650" lvl="1" indent="-171450" eaLnBrk="1" fontAlgn="auto" hangingPunct="1">
              <a:spcBef>
                <a:spcPts val="0"/>
              </a:spcBef>
              <a:spcAft>
                <a:spcPts val="0"/>
              </a:spcAft>
              <a:buFont typeface="Arial" panose="020B0604020202020204" pitchFamily="34" charset="0"/>
              <a:buChar char="•"/>
              <a:defRPr/>
            </a:pPr>
            <a:r>
              <a:rPr lang="en-US" altLang="en-US" dirty="0"/>
              <a:t>Strategies to minimize/avoid registration denials:</a:t>
            </a:r>
          </a:p>
          <a:p>
            <a:pPr marL="1085850" lvl="2" indent="-171450" eaLnBrk="1" fontAlgn="auto" hangingPunct="1">
              <a:spcBef>
                <a:spcPts val="0"/>
              </a:spcBef>
              <a:spcAft>
                <a:spcPts val="0"/>
              </a:spcAft>
              <a:buFont typeface="Arial" panose="020B0604020202020204" pitchFamily="34" charset="0"/>
              <a:buChar char="•"/>
              <a:defRPr/>
            </a:pPr>
            <a:r>
              <a:rPr lang="en-US" altLang="en-US" dirty="0"/>
              <a:t>Gather accurate TPP insurance information, client information, using</a:t>
            </a:r>
            <a:r>
              <a:rPr lang="en-US" altLang="en-US" b="1" dirty="0"/>
              <a:t> </a:t>
            </a:r>
            <a:r>
              <a:rPr lang="en-US" altLang="en-US" dirty="0"/>
              <a:t>an electronic verification system, which checks client eligibility for the date of service. This can be done the night before and/or at time of visit depending on your agency’s resources and system capabilities.</a:t>
            </a:r>
          </a:p>
          <a:p>
            <a:pPr marL="1085850" lvl="2" indent="-171450" eaLnBrk="1" fontAlgn="auto" hangingPunct="1">
              <a:spcBef>
                <a:spcPts val="0"/>
              </a:spcBef>
              <a:spcAft>
                <a:spcPts val="0"/>
              </a:spcAft>
              <a:buFont typeface="Arial" panose="020B0604020202020204" pitchFamily="34" charset="0"/>
              <a:buChar char="•"/>
              <a:defRPr/>
            </a:pPr>
            <a:r>
              <a:rPr lang="en-US" altLang="en-US" dirty="0"/>
              <a:t>Run a </a:t>
            </a:r>
            <a:r>
              <a:rPr lang="en-US" altLang="en-US" i="1" dirty="0"/>
              <a:t>Not Eligible on Date of Service </a:t>
            </a:r>
            <a:r>
              <a:rPr lang="en-US" altLang="en-US" dirty="0"/>
              <a:t>report,</a:t>
            </a:r>
            <a:r>
              <a:rPr lang="en-US" altLang="en-US" i="1" dirty="0"/>
              <a:t> </a:t>
            </a:r>
            <a:r>
              <a:rPr lang="en-US" altLang="en-US" dirty="0"/>
              <a:t>if your agency’s system has one, on a weekly basis as another check after electronic verification. Poor or nonexistent eligibility verification causes denials, delays in getting reimbursed, and rework.</a:t>
            </a:r>
          </a:p>
          <a:p>
            <a:pPr marL="628650" lvl="1" indent="-171450" eaLnBrk="1" fontAlgn="auto" hangingPunct="1">
              <a:spcBef>
                <a:spcPts val="0"/>
              </a:spcBef>
              <a:spcAft>
                <a:spcPts val="0"/>
              </a:spcAft>
              <a:buFont typeface="Arial" panose="020B0604020202020204" pitchFamily="34" charset="0"/>
              <a:buChar char="•"/>
              <a:defRPr/>
            </a:pPr>
            <a:r>
              <a:rPr lang="en-US" altLang="en-US" dirty="0"/>
              <a:t>Consider saving the electronic verifications for potential future adjudication issues.  </a:t>
            </a:r>
          </a:p>
          <a:p>
            <a:pPr marL="171450" indent="-171450" eaLnBrk="1" fontAlgn="auto" hangingPunct="1">
              <a:spcBef>
                <a:spcPts val="0"/>
              </a:spcBef>
              <a:spcAft>
                <a:spcPts val="0"/>
              </a:spcAft>
              <a:buFont typeface="Arial" panose="020B0604020202020204" pitchFamily="34" charset="0"/>
              <a:buChar char="•"/>
              <a:defRPr/>
            </a:pPr>
            <a:r>
              <a:rPr lang="en-US" altLang="en-US" u="sng" dirty="0"/>
              <a:t>Credentialing denials</a:t>
            </a:r>
            <a:r>
              <a:rPr lang="en-US" altLang="en-US" dirty="0"/>
              <a:t>: clinical services provider not credentialed</a:t>
            </a:r>
          </a:p>
          <a:p>
            <a:pPr marL="628650" lvl="1" indent="-171450" eaLnBrk="1" fontAlgn="auto" hangingPunct="1">
              <a:spcBef>
                <a:spcPts val="0"/>
              </a:spcBef>
              <a:spcAft>
                <a:spcPts val="0"/>
              </a:spcAft>
              <a:buFont typeface="Arial" panose="020B0604020202020204" pitchFamily="34" charset="0"/>
              <a:buChar char="•"/>
              <a:defRPr/>
            </a:pPr>
            <a:r>
              <a:rPr lang="en-US" altLang="en-US" dirty="0"/>
              <a:t>Strategies include: </a:t>
            </a:r>
          </a:p>
          <a:p>
            <a:pPr marL="1085850" lvl="2" indent="-171450" eaLnBrk="1" fontAlgn="auto" hangingPunct="1">
              <a:spcBef>
                <a:spcPts val="0"/>
              </a:spcBef>
              <a:spcAft>
                <a:spcPts val="0"/>
              </a:spcAft>
              <a:buFont typeface="Arial" panose="020B0604020202020204" pitchFamily="34" charset="0"/>
              <a:buChar char="•"/>
              <a:defRPr/>
            </a:pPr>
            <a:r>
              <a:rPr lang="en-US" altLang="en-US" dirty="0"/>
              <a:t>Assure all clinical services provider are credentialed with all relevant TPPs</a:t>
            </a:r>
          </a:p>
          <a:p>
            <a:pPr marL="1085850" lvl="2" indent="-171450" eaLnBrk="1" fontAlgn="auto" hangingPunct="1">
              <a:spcBef>
                <a:spcPts val="0"/>
              </a:spcBef>
              <a:spcAft>
                <a:spcPts val="0"/>
              </a:spcAft>
              <a:buFont typeface="Arial" panose="020B0604020202020204" pitchFamily="34" charset="0"/>
              <a:buChar char="•"/>
              <a:defRPr/>
            </a:pPr>
            <a:r>
              <a:rPr lang="en-US" altLang="en-US" dirty="0"/>
              <a:t>Utilize a credentialing tracking tool to help maintain credentials </a:t>
            </a:r>
            <a:endParaRPr lang="en-US" altLang="en-US" u="sng" dirty="0"/>
          </a:p>
          <a:p>
            <a:pPr marL="171450" indent="-171450" eaLnBrk="1" fontAlgn="auto" hangingPunct="1">
              <a:spcBef>
                <a:spcPts val="0"/>
              </a:spcBef>
              <a:spcAft>
                <a:spcPts val="0"/>
              </a:spcAft>
              <a:buFont typeface="Arial" panose="020B0604020202020204" pitchFamily="34" charset="0"/>
              <a:buChar char="•"/>
              <a:defRPr/>
            </a:pPr>
            <a:r>
              <a:rPr lang="en-US" altLang="en-US" u="sng" dirty="0"/>
              <a:t>Timely filing denials</a:t>
            </a:r>
            <a:r>
              <a:rPr lang="en-US" altLang="en-US" dirty="0"/>
              <a:t>: While untimely filing may seem like an after-service denial issue, most denials of this type are caused by unresolved registration issues.</a:t>
            </a:r>
          </a:p>
          <a:p>
            <a:pPr marL="628650" lvl="1" indent="-171450" eaLnBrk="1" fontAlgn="auto" hangingPunct="1">
              <a:spcBef>
                <a:spcPts val="0"/>
              </a:spcBef>
              <a:spcAft>
                <a:spcPts val="0"/>
              </a:spcAft>
              <a:buFont typeface="Arial" panose="020B0604020202020204" pitchFamily="34" charset="0"/>
              <a:buChar char="•"/>
              <a:defRPr/>
            </a:pPr>
            <a:r>
              <a:rPr lang="en-US" altLang="en-US" dirty="0"/>
              <a:t>Strategies include: </a:t>
            </a:r>
          </a:p>
          <a:p>
            <a:pPr marL="1085850" lvl="2" indent="-171450" eaLnBrk="1" fontAlgn="auto" hangingPunct="1">
              <a:spcBef>
                <a:spcPts val="0"/>
              </a:spcBef>
              <a:spcAft>
                <a:spcPts val="0"/>
              </a:spcAft>
              <a:buFont typeface="Arial" panose="020B0604020202020204" pitchFamily="34" charset="0"/>
              <a:buChar char="•"/>
              <a:defRPr/>
            </a:pPr>
            <a:r>
              <a:rPr lang="en-US" altLang="en-US" dirty="0"/>
              <a:t>Assure your agency is billing for services on a weekly basis. </a:t>
            </a:r>
          </a:p>
          <a:p>
            <a:pPr marL="1085850" lvl="2" indent="-171450" eaLnBrk="1" fontAlgn="auto" hangingPunct="1">
              <a:spcBef>
                <a:spcPts val="0"/>
              </a:spcBef>
              <a:spcAft>
                <a:spcPts val="0"/>
              </a:spcAft>
              <a:buFont typeface="Arial" panose="020B0604020202020204" pitchFamily="34" charset="0"/>
              <a:buChar char="•"/>
              <a:defRPr/>
            </a:pPr>
            <a:r>
              <a:rPr lang="en-US" altLang="en-US" dirty="0"/>
              <a:t>To avoid missing submission of data from a client encounter, run a </a:t>
            </a:r>
            <a:r>
              <a:rPr lang="en-US" altLang="en-US" i="1" dirty="0"/>
              <a:t>Kept Appointments with No Charge </a:t>
            </a:r>
            <a:r>
              <a:rPr lang="en-US" altLang="en-US" dirty="0"/>
              <a:t>report. This type of report identifies clients that have been checked-in and checked-out and have no associated charges. </a:t>
            </a:r>
          </a:p>
          <a:p>
            <a:pPr marL="1085850" lvl="2" indent="-171450" eaLnBrk="1" fontAlgn="auto" hangingPunct="1">
              <a:spcBef>
                <a:spcPts val="0"/>
              </a:spcBef>
              <a:spcAft>
                <a:spcPts val="0"/>
              </a:spcAft>
              <a:buFont typeface="Arial" panose="020B0604020202020204" pitchFamily="34" charset="0"/>
              <a:buChar char="•"/>
              <a:defRPr/>
            </a:pPr>
            <a:r>
              <a:rPr lang="en-US" altLang="en-US" dirty="0"/>
              <a:t>Run an </a:t>
            </a:r>
            <a:r>
              <a:rPr lang="en-US" altLang="en-US" i="1" dirty="0"/>
              <a:t>Incomplete Claims File </a:t>
            </a:r>
            <a:r>
              <a:rPr lang="en-US" altLang="en-US" dirty="0"/>
              <a:t>report</a:t>
            </a:r>
            <a:r>
              <a:rPr lang="en-US" altLang="en-US" i="1" dirty="0"/>
              <a:t> </a:t>
            </a:r>
            <a:r>
              <a:rPr lang="en-US" altLang="en-US" dirty="0"/>
              <a:t>to identify all encounters and associated charges, including those that can’t be billed because of missing information such as a diagnosis code.</a:t>
            </a:r>
            <a:r>
              <a:rPr lang="en-US" altLang="en-US" b="1" dirty="0"/>
              <a:t> </a:t>
            </a:r>
            <a:r>
              <a:rPr lang="en-US" altLang="en-US" dirty="0"/>
              <a:t>Identify and correct these claims weekly. </a:t>
            </a:r>
          </a:p>
          <a:p>
            <a:pPr marL="1085850" lvl="2" indent="-171450" eaLnBrk="1" fontAlgn="auto" hangingPunct="1">
              <a:spcBef>
                <a:spcPts val="0"/>
              </a:spcBef>
              <a:spcAft>
                <a:spcPts val="0"/>
              </a:spcAft>
              <a:buFont typeface="Arial" panose="020B0604020202020204" pitchFamily="34" charset="0"/>
              <a:buChar char="•"/>
              <a:defRPr/>
            </a:pPr>
            <a:r>
              <a:rPr lang="en-US" altLang="en-US" dirty="0"/>
              <a:t>Identify time periods from time of service to charge entry to claim submission. Typically these time periods should not exceed 48 hours.</a:t>
            </a:r>
          </a:p>
          <a:p>
            <a:pPr marL="171450" indent="-171450" eaLnBrk="1" fontAlgn="auto" hangingPunct="1">
              <a:spcBef>
                <a:spcPts val="0"/>
              </a:spcBef>
              <a:spcAft>
                <a:spcPts val="0"/>
              </a:spcAft>
              <a:buFont typeface="Arial" panose="020B0604020202020204" pitchFamily="34" charset="0"/>
              <a:buChar char="•"/>
              <a:defRPr/>
            </a:pPr>
            <a:r>
              <a:rPr lang="en-US" altLang="en-US" u="sng" dirty="0"/>
              <a:t>Prior authorization denials</a:t>
            </a:r>
            <a:r>
              <a:rPr lang="en-US" altLang="en-US" dirty="0"/>
              <a:t>: such as missing referrals and/or prior authorizations </a:t>
            </a:r>
          </a:p>
          <a:p>
            <a:pPr marL="628650" lvl="1" indent="-171450" eaLnBrk="1" fontAlgn="auto" hangingPunct="1">
              <a:spcBef>
                <a:spcPts val="0"/>
              </a:spcBef>
              <a:spcAft>
                <a:spcPts val="0"/>
              </a:spcAft>
              <a:buFont typeface="Arial" panose="020B0604020202020204" pitchFamily="34" charset="0"/>
              <a:buChar char="•"/>
              <a:defRPr/>
            </a:pPr>
            <a:r>
              <a:rPr lang="en-US" altLang="en-US" dirty="0"/>
              <a:t>Strategies include: </a:t>
            </a:r>
          </a:p>
          <a:p>
            <a:pPr marL="1085850" lvl="2" indent="-171450" eaLnBrk="1" fontAlgn="auto" hangingPunct="1">
              <a:spcBef>
                <a:spcPts val="0"/>
              </a:spcBef>
              <a:spcAft>
                <a:spcPts val="0"/>
              </a:spcAft>
              <a:buFont typeface="Arial" panose="020B0604020202020204" pitchFamily="34" charset="0"/>
              <a:buChar char="•"/>
              <a:defRPr/>
            </a:pPr>
            <a:r>
              <a:rPr lang="en-US" altLang="en-US" dirty="0"/>
              <a:t>Identify services requiring prior authorization. </a:t>
            </a:r>
          </a:p>
          <a:p>
            <a:pPr marL="1085850" lvl="2" indent="-171450" eaLnBrk="1" fontAlgn="auto" hangingPunct="1">
              <a:spcBef>
                <a:spcPts val="0"/>
              </a:spcBef>
              <a:spcAft>
                <a:spcPts val="0"/>
              </a:spcAft>
              <a:buFont typeface="Arial" panose="020B0604020202020204" pitchFamily="34" charset="0"/>
              <a:buChar char="•"/>
              <a:defRPr/>
            </a:pPr>
            <a:r>
              <a:rPr lang="en-US" altLang="en-US" dirty="0"/>
              <a:t>Implement a prior authorization process if required by a specific TPP. </a:t>
            </a:r>
          </a:p>
          <a:p>
            <a:pPr eaLnBrk="1" fontAlgn="auto" hangingPunct="1">
              <a:spcBef>
                <a:spcPts val="0"/>
              </a:spcBef>
              <a:spcAft>
                <a:spcPts val="0"/>
              </a:spcAft>
              <a:buFont typeface="Arial" panose="020B0604020202020204" pitchFamily="34" charset="0"/>
              <a:buNone/>
              <a:defRPr/>
            </a:pPr>
            <a:endParaRPr lang="en-US" altLang="en-US" dirty="0"/>
          </a:p>
          <a:p>
            <a:pPr eaLnBrk="1" fontAlgn="auto" hangingPunct="1">
              <a:spcBef>
                <a:spcPts val="0"/>
              </a:spcBef>
              <a:spcAft>
                <a:spcPts val="0"/>
              </a:spcAft>
              <a:defRPr/>
            </a:pPr>
            <a:endParaRPr lang="en-US" altLang="en-US" b="1" u="sng" dirty="0"/>
          </a:p>
        </p:txBody>
      </p:sp>
      <p:sp>
        <p:nvSpPr>
          <p:cNvPr id="75780" name="Slide Number Placeholder 3">
            <a:extLst>
              <a:ext uri="{FF2B5EF4-FFF2-40B4-BE49-F238E27FC236}">
                <a16:creationId xmlns:a16="http://schemas.microsoft.com/office/drawing/2014/main" id="{112F66E1-7D3D-4F9A-9330-D5951F9BAA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C8FAB60-771D-4D72-9ED6-5243EAEAC318}" type="slidenum">
              <a:rPr lang="en-US" altLang="en-US"/>
              <a:pPr>
                <a:spcBef>
                  <a:spcPct val="0"/>
                </a:spcBef>
              </a:pPr>
              <a:t>23</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201DDA19-737A-4BB8-BD15-027968557AA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FC84EE76-F247-48B6-9429-D54C87373AEA}"/>
              </a:ext>
            </a:extLst>
          </p:cNvPr>
          <p:cNvSpPr>
            <a:spLocks noGrp="1"/>
          </p:cNvSpPr>
          <p:nvPr>
            <p:ph type="body" idx="1"/>
          </p:nvPr>
        </p:nvSpPr>
        <p:spPr/>
        <p:txBody>
          <a:bodyPr/>
          <a:lstStyle/>
          <a:p>
            <a:pPr eaLnBrk="1" fontAlgn="auto" hangingPunct="1">
              <a:spcBef>
                <a:spcPts val="0"/>
              </a:spcBef>
              <a:spcAft>
                <a:spcPts val="0"/>
              </a:spcAft>
              <a:defRPr/>
            </a:pPr>
            <a:r>
              <a:rPr lang="en-US" alt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altLang="en-US" dirty="0"/>
              <a:t>Medical necessity/charge entry denials, such as diagnosis coding error or invalid procedure, can be avoided before filing claim. </a:t>
            </a:r>
          </a:p>
          <a:p>
            <a:pPr marL="628650" lvl="1" indent="-171450" eaLnBrk="1" fontAlgn="auto" hangingPunct="1">
              <a:spcBef>
                <a:spcPts val="0"/>
              </a:spcBef>
              <a:spcAft>
                <a:spcPts val="0"/>
              </a:spcAft>
              <a:buFont typeface="Arial" panose="020B0604020202020204" pitchFamily="34" charset="0"/>
              <a:buChar char="•"/>
              <a:defRPr/>
            </a:pPr>
            <a:r>
              <a:rPr lang="en-US" altLang="en-US" dirty="0"/>
              <a:t>Strategies to minimize this include: chart audits and scrubbing software</a:t>
            </a:r>
          </a:p>
          <a:p>
            <a:pPr marL="171450" indent="-171450" eaLnBrk="1" fontAlgn="auto" hangingPunct="1">
              <a:spcBef>
                <a:spcPts val="0"/>
              </a:spcBef>
              <a:spcAft>
                <a:spcPts val="0"/>
              </a:spcAft>
              <a:buFont typeface="Arial" panose="020B0604020202020204" pitchFamily="34" charset="0"/>
              <a:buChar char="•"/>
              <a:defRPr/>
            </a:pPr>
            <a:r>
              <a:rPr lang="en-US" altLang="en-US" dirty="0"/>
              <a:t>Bundled or non-covered services denials include modifiers or contractual terms from a TPP that dictate how your agency must bill for certain groupings of services. Strategies to minimize this include: manage contract terms with TPPs and a scrubbing software</a:t>
            </a:r>
          </a:p>
          <a:p>
            <a:pPr marL="171450" indent="-171450" eaLnBrk="1" fontAlgn="auto" hangingPunct="1">
              <a:spcBef>
                <a:spcPts val="0"/>
              </a:spcBef>
              <a:spcAft>
                <a:spcPts val="0"/>
              </a:spcAft>
              <a:buFont typeface="Arial" panose="020B0604020202020204" pitchFamily="34" charset="0"/>
              <a:buChar char="•"/>
              <a:defRPr/>
            </a:pPr>
            <a:r>
              <a:rPr lang="en-US" altLang="en-US" dirty="0"/>
              <a:t>For both of these issues, a scrubbing software and clearinghouse are often a part of an agency’s practice management/electronic health record system and can help with clean claims submission. Getting “clean” claims submitted in a timely fashion saves time managing denials received due to errors. Clean claims include correct client information, correct TPP, and correct codes.  </a:t>
            </a:r>
          </a:p>
          <a:p>
            <a:pPr marL="171450" indent="-171450" eaLnBrk="1" fontAlgn="auto" hangingPunct="1">
              <a:spcBef>
                <a:spcPts val="0"/>
              </a:spcBef>
              <a:spcAft>
                <a:spcPts val="0"/>
              </a:spcAft>
              <a:buFont typeface="Arial" panose="020B0604020202020204" pitchFamily="34" charset="0"/>
              <a:buChar char="•"/>
              <a:defRPr/>
            </a:pPr>
            <a:r>
              <a:rPr lang="en-US" altLang="en-US" dirty="0"/>
              <a:t>Last but not least, for prior authorization, a </a:t>
            </a:r>
            <a:r>
              <a:rPr lang="en-US" altLang="en-US" i="1" dirty="0"/>
              <a:t>contractual obligations tracking</a:t>
            </a:r>
            <a:r>
              <a:rPr lang="en-US" altLang="en-US" dirty="0"/>
              <a:t> spreadsheet may be helpful for your agency to implement medical necessity/charge entry, and bundled/non-covered denials. This tool highlights contractual details for each TPP to help your agency bill and submit claims accurately. Keep copies at the front desk, exit, and nurses station.</a:t>
            </a:r>
          </a:p>
          <a:p>
            <a:pPr eaLnBrk="1" fontAlgn="auto" hangingPunct="1">
              <a:spcBef>
                <a:spcPts val="0"/>
              </a:spcBef>
              <a:spcAft>
                <a:spcPts val="0"/>
              </a:spcAft>
              <a:defRPr/>
            </a:pPr>
            <a:endParaRPr lang="en-US" dirty="0"/>
          </a:p>
          <a:p>
            <a:pPr eaLnBrk="1" fontAlgn="auto" hangingPunct="1">
              <a:spcBef>
                <a:spcPts val="0"/>
              </a:spcBef>
              <a:spcAft>
                <a:spcPts val="0"/>
              </a:spcAft>
              <a:defRPr/>
            </a:pPr>
            <a:endParaRPr lang="en-US" dirty="0"/>
          </a:p>
          <a:p>
            <a:pPr eaLnBrk="1" fontAlgn="auto" hangingPunct="1">
              <a:spcBef>
                <a:spcPts val="0"/>
              </a:spcBef>
              <a:spcAft>
                <a:spcPts val="0"/>
              </a:spcAft>
              <a:defRPr/>
            </a:pPr>
            <a:r>
              <a:rPr lang="en-US" b="1" u="sng" dirty="0"/>
              <a:t>Discuss </a:t>
            </a:r>
          </a:p>
          <a:p>
            <a:pPr marL="171450" indent="-171450" eaLnBrk="1" fontAlgn="auto" hangingPunct="1">
              <a:spcBef>
                <a:spcPts val="0"/>
              </a:spcBef>
              <a:spcAft>
                <a:spcPts val="0"/>
              </a:spcAft>
              <a:buFont typeface="Arial" panose="020B0604020202020204" pitchFamily="34" charset="0"/>
              <a:buChar char="•"/>
              <a:defRPr/>
            </a:pPr>
            <a:r>
              <a:rPr lang="en-US" dirty="0"/>
              <a:t>What common denial reasons has your site (or agency) received for denied claims from third-party payers? </a:t>
            </a:r>
          </a:p>
          <a:p>
            <a:pPr eaLnBrk="1" fontAlgn="auto" hangingPunct="1">
              <a:spcBef>
                <a:spcPts val="0"/>
              </a:spcBef>
              <a:spcAft>
                <a:spcPts val="0"/>
              </a:spcAft>
              <a:defRPr/>
            </a:pPr>
            <a:endParaRPr lang="en-US" b="1" dirty="0"/>
          </a:p>
        </p:txBody>
      </p:sp>
      <p:sp>
        <p:nvSpPr>
          <p:cNvPr id="77828" name="Slide Number Placeholder 3">
            <a:extLst>
              <a:ext uri="{FF2B5EF4-FFF2-40B4-BE49-F238E27FC236}">
                <a16:creationId xmlns:a16="http://schemas.microsoft.com/office/drawing/2014/main" id="{2A82732A-0475-4295-AEB8-46813C554FC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F20E6AB-C21C-466C-90FC-A68CD020B178}" type="slidenum">
              <a:rPr lang="en-US" altLang="en-US"/>
              <a:pPr>
                <a:spcBef>
                  <a:spcPct val="0"/>
                </a:spcBef>
              </a:pPr>
              <a:t>24</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167931DD-1803-4DEE-8EAC-5D9CB0858A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a:extLst>
              <a:ext uri="{FF2B5EF4-FFF2-40B4-BE49-F238E27FC236}">
                <a16:creationId xmlns:a16="http://schemas.microsoft.com/office/drawing/2014/main" id="{832A0595-9F7D-49A8-9BF5-9F29F4C9D899}"/>
              </a:ext>
            </a:extLst>
          </p:cNvPr>
          <p:cNvSpPr>
            <a:spLocks noGrp="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altLang="en-US" dirty="0"/>
              <a:t>Implementing the previous strategies may eliminate most of your agency’s denials; however, your agency may still have a few denials to address.</a:t>
            </a:r>
          </a:p>
          <a:p>
            <a:pPr marL="171450" indent="-171450" eaLnBrk="1" fontAlgn="auto" hangingPunct="1">
              <a:spcBef>
                <a:spcPts val="0"/>
              </a:spcBef>
              <a:spcAft>
                <a:spcPts val="0"/>
              </a:spcAft>
              <a:buFont typeface="Arial" panose="020B0604020202020204" pitchFamily="34" charset="0"/>
              <a:buChar char="•"/>
              <a:defRPr/>
            </a:pPr>
            <a:r>
              <a:rPr lang="en-US" dirty="0"/>
              <a:t>A second strategy for monitoring and managing payments from third-party payers is to analyze denial rates and trends on a monthly basis. Analyzing denial rates can help your agency quickly identify specific issues or processes. Once rectified, revenue and cash flow will likely improve. A low denial rate indicates a healthier cash flow and less billing staff work and re-work. The industry average ranges from 5-10%, and a denial rate less than 5% is desirable. </a:t>
            </a:r>
          </a:p>
          <a:p>
            <a:pPr marL="171450" indent="-171450" eaLnBrk="1" fontAlgn="auto" hangingPunct="1">
              <a:spcBef>
                <a:spcPts val="0"/>
              </a:spcBef>
              <a:spcAft>
                <a:spcPts val="0"/>
              </a:spcAft>
              <a:buFont typeface="Arial" panose="020B0604020202020204" pitchFamily="34" charset="0"/>
              <a:buChar char="•"/>
              <a:defRPr/>
            </a:pPr>
            <a:r>
              <a:rPr lang="en-US" dirty="0"/>
              <a:t>Analyzing denial rates/trends can be measured by several approaches:</a:t>
            </a:r>
          </a:p>
          <a:p>
            <a:pPr marL="628650" lvl="1" indent="-171450" eaLnBrk="1" fontAlgn="auto" hangingPunct="1">
              <a:spcBef>
                <a:spcPts val="0"/>
              </a:spcBef>
              <a:spcAft>
                <a:spcPts val="0"/>
              </a:spcAft>
              <a:buFont typeface="Arial" panose="020B0604020202020204" pitchFamily="34" charset="0"/>
              <a:buChar char="•"/>
              <a:defRPr/>
            </a:pPr>
            <a:r>
              <a:rPr lang="en-US" dirty="0"/>
              <a:t>Denied dollars by payer</a:t>
            </a:r>
          </a:p>
          <a:p>
            <a:pPr marL="628650" lvl="1" indent="-171450" eaLnBrk="1" fontAlgn="auto" hangingPunct="1">
              <a:spcBef>
                <a:spcPts val="0"/>
              </a:spcBef>
              <a:spcAft>
                <a:spcPts val="0"/>
              </a:spcAft>
              <a:buFont typeface="Arial" panose="020B0604020202020204" pitchFamily="34" charset="0"/>
              <a:buChar char="•"/>
              <a:defRPr/>
            </a:pPr>
            <a:r>
              <a:rPr lang="en-US" dirty="0"/>
              <a:t>Number of claims by each payer </a:t>
            </a:r>
          </a:p>
          <a:p>
            <a:pPr marL="628650" lvl="1" indent="-171450" eaLnBrk="1" fontAlgn="auto" hangingPunct="1">
              <a:spcBef>
                <a:spcPts val="0"/>
              </a:spcBef>
              <a:spcAft>
                <a:spcPts val="0"/>
              </a:spcAft>
              <a:buFont typeface="Arial" panose="020B0604020202020204" pitchFamily="34" charset="0"/>
              <a:buChar char="•"/>
              <a:defRPr/>
            </a:pPr>
            <a:r>
              <a:rPr lang="en-US" dirty="0"/>
              <a:t>Denial reasons by category </a:t>
            </a:r>
          </a:p>
          <a:p>
            <a:pPr marL="1085850" lvl="2" indent="-171450" eaLnBrk="1" fontAlgn="auto" hangingPunct="1">
              <a:spcBef>
                <a:spcPts val="0"/>
              </a:spcBef>
              <a:spcAft>
                <a:spcPts val="0"/>
              </a:spcAft>
              <a:buFont typeface="Arial" panose="020B0604020202020204" pitchFamily="34" charset="0"/>
              <a:buChar char="•"/>
              <a:defRPr/>
            </a:pPr>
            <a:r>
              <a:rPr lang="en-US" dirty="0"/>
              <a:t>Examples of common categories include: registration, charge entry, credentialing, and referrals/pre-authorizations. </a:t>
            </a:r>
            <a:r>
              <a:rPr lang="en-US" altLang="en-US" dirty="0"/>
              <a:t>Each TPP uses its own terminology to define denial “types.” Grouping similar reasons is a helpful start to identifying problems most efficiently. Determine which reasons are problematic (high number of denials in a certain category) and address the underlying reason (which will be some process that needs to be refined).  </a:t>
            </a:r>
            <a:endParaRPr lang="en-US" dirty="0"/>
          </a:p>
          <a:p>
            <a:pPr eaLnBrk="1" fontAlgn="auto" hangingPunct="1">
              <a:spcBef>
                <a:spcPts val="0"/>
              </a:spcBef>
              <a:spcAft>
                <a:spcPts val="0"/>
              </a:spcAft>
              <a:defRPr/>
            </a:pPr>
            <a:endParaRPr lang="en-US" altLang="en-US" b="1" u="sng" dirty="0"/>
          </a:p>
        </p:txBody>
      </p:sp>
      <p:sp>
        <p:nvSpPr>
          <p:cNvPr id="79876" name="Slide Number Placeholder 3">
            <a:extLst>
              <a:ext uri="{FF2B5EF4-FFF2-40B4-BE49-F238E27FC236}">
                <a16:creationId xmlns:a16="http://schemas.microsoft.com/office/drawing/2014/main" id="{7AAEB75F-2BAB-4F64-A05E-9CCC814F44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541CB8-7A52-401E-BA9B-7592F3567B06}" type="slidenum">
              <a:rPr lang="en-US" altLang="en-US"/>
              <a:pPr>
                <a:spcBef>
                  <a:spcPct val="0"/>
                </a:spcBef>
              </a:pPr>
              <a:t>25</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AAFF7E23-FFEA-4A2D-8145-DA812D8CD46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F2035160-28E0-44BD-9579-5A15ABA5B34F}"/>
              </a:ext>
            </a:extLst>
          </p:cNvPr>
          <p:cNvSpPr>
            <a:spLocks noGrp="1" noChangeArrowheads="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altLang="en-US" dirty="0"/>
              <a:t>Another approach to denial management is utilizing reports and/or third-party payer websites to investigate denials. Third-party payer websites may also provide information that may be necessary to work claims. </a:t>
            </a:r>
          </a:p>
          <a:p>
            <a:pPr marL="171450" indent="-171450" eaLnBrk="1" fontAlgn="auto" hangingPunct="1">
              <a:spcBef>
                <a:spcPts val="0"/>
              </a:spcBef>
              <a:spcAft>
                <a:spcPts val="0"/>
              </a:spcAft>
              <a:buFont typeface="Arial" panose="020B0604020202020204" pitchFamily="34" charset="0"/>
              <a:buChar char="•"/>
              <a:defRPr/>
            </a:pPr>
            <a:r>
              <a:rPr lang="en-US" altLang="en-US" dirty="0"/>
              <a:t>Suggested reports include: </a:t>
            </a:r>
          </a:p>
          <a:p>
            <a:pPr marL="628650" lvl="1" indent="-171450" eaLnBrk="1" fontAlgn="auto" hangingPunct="1">
              <a:spcBef>
                <a:spcPts val="0"/>
              </a:spcBef>
              <a:spcAft>
                <a:spcPts val="0"/>
              </a:spcAft>
              <a:buFont typeface="Arial" panose="020B0604020202020204" pitchFamily="34" charset="0"/>
              <a:buChar char="•"/>
              <a:defRPr/>
            </a:pPr>
            <a:r>
              <a:rPr lang="en-US" altLang="en-US" u="sng" dirty="0"/>
              <a:t>Denied claim report</a:t>
            </a:r>
            <a:r>
              <a:rPr lang="en-US" altLang="en-US" dirty="0"/>
              <a:t>: Review it thoroughly looking for similar issues, so that you can resolve multiple claim issues at the same time, rather than reviewing one by one.</a:t>
            </a:r>
          </a:p>
          <a:p>
            <a:pPr marL="628650" lvl="1" indent="-171450" eaLnBrk="1" fontAlgn="auto" hangingPunct="1">
              <a:spcBef>
                <a:spcPts val="0"/>
              </a:spcBef>
              <a:spcAft>
                <a:spcPts val="0"/>
              </a:spcAft>
              <a:buFont typeface="Arial" panose="020B0604020202020204" pitchFamily="34" charset="0"/>
              <a:buChar char="•"/>
              <a:defRPr/>
            </a:pPr>
            <a:r>
              <a:rPr lang="en-US" altLang="en-US" u="sng" dirty="0"/>
              <a:t>Client Charge/Activity File</a:t>
            </a:r>
            <a:r>
              <a:rPr lang="en-US" altLang="en-US" dirty="0"/>
              <a:t>: Look at claim/client-specific details and make sure to note the denial reason</a:t>
            </a:r>
          </a:p>
          <a:p>
            <a:pPr marL="628650" lvl="1" indent="-171450" eaLnBrk="1" fontAlgn="auto" hangingPunct="1">
              <a:spcBef>
                <a:spcPts val="0"/>
              </a:spcBef>
              <a:spcAft>
                <a:spcPts val="0"/>
              </a:spcAft>
              <a:buFont typeface="Arial" panose="020B0604020202020204" pitchFamily="34" charset="0"/>
              <a:buChar char="•"/>
              <a:defRPr/>
            </a:pPr>
            <a:r>
              <a:rPr lang="en-US" altLang="en-US" u="sng" dirty="0"/>
              <a:t>Electronic remittance advice (ERA)</a:t>
            </a:r>
            <a:r>
              <a:rPr lang="en-US" altLang="en-US" dirty="0"/>
              <a:t> is an electronic data interchange version of a medical insurance payment explanation. It provides details about clinicians’ claims payments, and if the claims are denied, it provides the required explanations.</a:t>
            </a:r>
          </a:p>
          <a:p>
            <a:pPr marL="171450" indent="-171450" eaLnBrk="1" fontAlgn="auto" hangingPunct="1">
              <a:spcBef>
                <a:spcPts val="0"/>
              </a:spcBef>
              <a:spcAft>
                <a:spcPts val="0"/>
              </a:spcAft>
              <a:buFont typeface="Arial" panose="020B0604020202020204" pitchFamily="34" charset="0"/>
              <a:buChar char="•"/>
              <a:defRPr/>
            </a:pPr>
            <a:r>
              <a:rPr lang="en-US" altLang="en-US" dirty="0"/>
              <a:t>After your agency has investigated all information and if the corrective action is clear, your staff should carry it out and resubmit the claim. </a:t>
            </a:r>
          </a:p>
        </p:txBody>
      </p:sp>
      <p:sp>
        <p:nvSpPr>
          <p:cNvPr id="81924" name="Slide Number Placeholder 3">
            <a:extLst>
              <a:ext uri="{FF2B5EF4-FFF2-40B4-BE49-F238E27FC236}">
                <a16:creationId xmlns:a16="http://schemas.microsoft.com/office/drawing/2014/main" id="{39BC225B-34E2-4280-838A-3C9220C4699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A0867E-D164-4D13-A59C-B34CD4D06945}" type="slidenum">
              <a:rPr lang="en-US" altLang="en-US"/>
              <a:pPr>
                <a:spcBef>
                  <a:spcPct val="0"/>
                </a:spcBef>
              </a:pPr>
              <a:t>26</a:t>
            </a:fld>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6CDD965B-097B-4579-84A8-D27580018B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DDBFE4F8-2A3E-408D-8C51-8718B8870695}"/>
              </a:ext>
            </a:extLst>
          </p:cNvPr>
          <p:cNvSpPr>
            <a:spLocks noGrp="1"/>
          </p:cNvSpPr>
          <p:nvPr>
            <p:ph type="body" idx="1"/>
          </p:nvPr>
        </p:nvSpPr>
        <p:spPr bwMode="auto"/>
        <p:txBody>
          <a:bodyPr wrap="square" numCol="1" anchor="t" anchorCtr="0" compatLnSpc="1">
            <a:prstTxWarp prst="textNoShape">
              <a:avLst/>
            </a:prstTxWarp>
          </a:bodyPr>
          <a:lstStyle/>
          <a:p>
            <a:pPr eaLnBrk="1" fontAlgn="auto" hangingPunct="1">
              <a:spcBef>
                <a:spcPts val="300"/>
              </a:spcBef>
              <a:spcAft>
                <a:spcPts val="0"/>
              </a:spcAft>
              <a:defRPr/>
            </a:pPr>
            <a:r>
              <a:rPr lang="en-US" altLang="en-US" b="1" u="sng" dirty="0"/>
              <a:t>Facilitator Notes </a:t>
            </a:r>
          </a:p>
          <a:p>
            <a:pPr marL="171450" indent="-171450" eaLnBrk="1" fontAlgn="auto" hangingPunct="1">
              <a:spcBef>
                <a:spcPts val="300"/>
              </a:spcBef>
              <a:spcAft>
                <a:spcPts val="0"/>
              </a:spcAft>
              <a:buFont typeface="Arial" panose="020B0604020202020204" pitchFamily="34" charset="0"/>
              <a:buChar char="•"/>
              <a:defRPr/>
            </a:pPr>
            <a:r>
              <a:rPr lang="en-US" altLang="en-US" dirty="0"/>
              <a:t>As part of denial management, your agency should try to resolve unpaid or denied claims. </a:t>
            </a:r>
          </a:p>
          <a:p>
            <a:pPr marL="171450" indent="-171450" eaLnBrk="1" fontAlgn="auto" hangingPunct="1">
              <a:spcBef>
                <a:spcPts val="300"/>
              </a:spcBef>
              <a:spcAft>
                <a:spcPts val="0"/>
              </a:spcAft>
              <a:buFont typeface="Arial" panose="020B0604020202020204" pitchFamily="34" charset="0"/>
              <a:buChar char="•"/>
              <a:defRPr/>
            </a:pPr>
            <a:r>
              <a:rPr lang="en-US" altLang="en-US" dirty="0"/>
              <a:t>If you cannot resolve a claim on your own, then call a claims representative and ask specific questions. For example, this may be necessary when documentation from the third-party payer isn’t clear regarding a rejected claim or your agency is not sure how to correct a claim for resubmission. </a:t>
            </a:r>
          </a:p>
          <a:p>
            <a:pPr marL="628650" lvl="1" indent="-171450" eaLnBrk="1" fontAlgn="auto" hangingPunct="1">
              <a:spcBef>
                <a:spcPts val="300"/>
              </a:spcBef>
              <a:spcAft>
                <a:spcPts val="0"/>
              </a:spcAft>
              <a:buFont typeface="Arial" panose="020B0604020202020204" pitchFamily="34" charset="0"/>
              <a:buChar char="•"/>
              <a:defRPr/>
            </a:pPr>
            <a:r>
              <a:rPr lang="en-US" altLang="en-US" dirty="0"/>
              <a:t>Fostering a good relationship with insurer contacts can help smooth this process. </a:t>
            </a:r>
          </a:p>
          <a:p>
            <a:pPr marL="171450" indent="-171450" eaLnBrk="1" fontAlgn="auto" hangingPunct="1">
              <a:spcBef>
                <a:spcPts val="300"/>
              </a:spcBef>
              <a:spcAft>
                <a:spcPts val="0"/>
              </a:spcAft>
              <a:buFont typeface="Arial" panose="020B0604020202020204" pitchFamily="34" charset="0"/>
              <a:buChar char="•"/>
              <a:defRPr/>
            </a:pPr>
            <a:r>
              <a:rPr lang="en-US" altLang="en-US" dirty="0"/>
              <a:t>Document findings to minimize future denials of the type investigated. This can be done in a contractual obligations tracking spreadsheet documenting denial errors worked on. </a:t>
            </a:r>
          </a:p>
          <a:p>
            <a:pPr marL="628650" lvl="1" indent="-171450" eaLnBrk="1" fontAlgn="auto" hangingPunct="1">
              <a:spcBef>
                <a:spcPts val="300"/>
              </a:spcBef>
              <a:spcAft>
                <a:spcPts val="0"/>
              </a:spcAft>
              <a:buFont typeface="Arial" panose="020B0604020202020204" pitchFamily="34" charset="0"/>
              <a:buChar char="•"/>
              <a:defRPr/>
            </a:pPr>
            <a:r>
              <a:rPr lang="en-US" altLang="en-US" dirty="0"/>
              <a:t>Make sure your agency provides feedback to clinicians and other office staff on findings such as used the wrong lab, provided service not covered, billed too late, etc. </a:t>
            </a:r>
          </a:p>
          <a:p>
            <a:pPr marL="171450" indent="-171450" eaLnBrk="1" fontAlgn="auto" hangingPunct="1">
              <a:spcBef>
                <a:spcPct val="0"/>
              </a:spcBef>
              <a:spcAft>
                <a:spcPts val="0"/>
              </a:spcAft>
              <a:buFont typeface="Arial" panose="020B0604020202020204" pitchFamily="34" charset="0"/>
              <a:buChar char="•"/>
              <a:defRPr/>
            </a:pPr>
            <a:r>
              <a:rPr lang="en-US" altLang="en-US" dirty="0"/>
              <a:t>Remember: Claims may have more than one denial reason and may require multiple corrections before they will be paid.</a:t>
            </a:r>
          </a:p>
          <a:p>
            <a:pPr marL="171450" indent="-171450" eaLnBrk="1" fontAlgn="auto" hangingPunct="1">
              <a:spcBef>
                <a:spcPct val="0"/>
              </a:spcBef>
              <a:spcAft>
                <a:spcPts val="0"/>
              </a:spcAft>
              <a:buFont typeface="Arial" panose="020B0604020202020204" pitchFamily="34" charset="0"/>
              <a:buChar char="•"/>
              <a:defRPr/>
            </a:pPr>
            <a:r>
              <a:rPr lang="en-US" altLang="en-US" dirty="0"/>
              <a:t>If your agency has several sites or clinics, another approach to resolving unpaid or denied claims is to share issues and solutions with each other during conference calls. </a:t>
            </a:r>
          </a:p>
        </p:txBody>
      </p:sp>
      <p:sp>
        <p:nvSpPr>
          <p:cNvPr id="83972" name="Slide Number Placeholder 3">
            <a:extLst>
              <a:ext uri="{FF2B5EF4-FFF2-40B4-BE49-F238E27FC236}">
                <a16:creationId xmlns:a16="http://schemas.microsoft.com/office/drawing/2014/main" id="{AEBD3BAF-42B1-46C2-AA6B-9A6EB2D2692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CF97B9-AA1E-4492-B1E2-4816EA2E121E}" type="slidenum">
              <a:rPr lang="en-US" altLang="en-US"/>
              <a:pPr>
                <a:spcBef>
                  <a:spcPct val="0"/>
                </a:spcBef>
              </a:pPr>
              <a:t>27</a:t>
            </a:fld>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CB5DB3AF-56A6-4B80-96C1-C266C888AB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00D46713-14F5-4D10-AB0E-691BF8322BEC}"/>
              </a:ext>
            </a:extLst>
          </p:cNvPr>
          <p:cNvSpPr>
            <a:spLocks noGrp="1" noChangeArrowheads="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altLang="en-US" dirty="0"/>
              <a:t>Managing TPP contract terms and relationships is another important strategy for monitoring and managing payments from third-party payers. </a:t>
            </a:r>
          </a:p>
          <a:p>
            <a:pPr marL="171450" indent="-171450" eaLnBrk="1" fontAlgn="auto" hangingPunct="1">
              <a:spcBef>
                <a:spcPts val="0"/>
              </a:spcBef>
              <a:spcAft>
                <a:spcPts val="0"/>
              </a:spcAft>
              <a:buFont typeface="Arial" panose="020B0604020202020204" pitchFamily="34" charset="0"/>
              <a:buChar char="•"/>
              <a:defRPr/>
            </a:pPr>
            <a:r>
              <a:rPr lang="en-US" altLang="en-US" dirty="0"/>
              <a:t>Ideally your agency has a document process for managing third-party payer contract terms and relationships. A documented process (in a policy) can provide direction on how to: </a:t>
            </a:r>
          </a:p>
          <a:p>
            <a:pPr marL="628650" lvl="1" indent="-171450" eaLnBrk="1" fontAlgn="auto" hangingPunct="1">
              <a:spcBef>
                <a:spcPts val="0"/>
              </a:spcBef>
              <a:spcAft>
                <a:spcPts val="0"/>
              </a:spcAft>
              <a:buFont typeface="Arial" panose="020B0604020202020204" pitchFamily="34" charset="0"/>
              <a:buChar char="•"/>
              <a:defRPr/>
            </a:pPr>
            <a:r>
              <a:rPr lang="en-US" altLang="en-US" dirty="0"/>
              <a:t>Identify new TPPs your agency may want to contract with</a:t>
            </a:r>
          </a:p>
          <a:p>
            <a:pPr marL="628650" lvl="1" indent="-171450" eaLnBrk="1" fontAlgn="auto" hangingPunct="1">
              <a:spcBef>
                <a:spcPts val="0"/>
              </a:spcBef>
              <a:spcAft>
                <a:spcPts val="0"/>
              </a:spcAft>
              <a:buFont typeface="Arial" panose="020B0604020202020204" pitchFamily="34" charset="0"/>
              <a:buChar char="•"/>
              <a:defRPr/>
            </a:pPr>
            <a:r>
              <a:rPr lang="en-US" altLang="en-US" dirty="0"/>
              <a:t>Assess elements—such as service additions, claim submission time frame, and rates—to negotiate </a:t>
            </a:r>
          </a:p>
          <a:p>
            <a:pPr marL="628650" lvl="1" indent="-171450" eaLnBrk="1" fontAlgn="auto" hangingPunct="1">
              <a:spcBef>
                <a:spcPts val="0"/>
              </a:spcBef>
              <a:spcAft>
                <a:spcPts val="0"/>
              </a:spcAft>
              <a:buFont typeface="Arial" panose="020B0604020202020204" pitchFamily="34" charset="0"/>
              <a:buChar char="•"/>
              <a:defRPr/>
            </a:pPr>
            <a:r>
              <a:rPr lang="en-US" altLang="en-US" dirty="0"/>
              <a:t>Maintain contracts with individual TPPs</a:t>
            </a:r>
          </a:p>
          <a:p>
            <a:pPr marL="628650" lvl="1" indent="-171450" eaLnBrk="1" fontAlgn="auto" hangingPunct="1">
              <a:spcBef>
                <a:spcPts val="0"/>
              </a:spcBef>
              <a:spcAft>
                <a:spcPts val="0"/>
              </a:spcAft>
              <a:buFont typeface="Arial" panose="020B0604020202020204" pitchFamily="34" charset="0"/>
              <a:buChar char="•"/>
              <a:defRPr/>
            </a:pPr>
            <a:r>
              <a:rPr lang="en-US" altLang="en-US" dirty="0"/>
              <a:t>Solve problems efficiently</a:t>
            </a:r>
          </a:p>
          <a:p>
            <a:pPr marL="628650" lvl="1" indent="-171450" eaLnBrk="1" fontAlgn="auto" hangingPunct="1">
              <a:spcBef>
                <a:spcPts val="0"/>
              </a:spcBef>
              <a:spcAft>
                <a:spcPts val="0"/>
              </a:spcAft>
              <a:buFont typeface="Arial" panose="020B0604020202020204" pitchFamily="34" charset="0"/>
              <a:buChar char="•"/>
              <a:defRPr/>
            </a:pPr>
            <a:r>
              <a:rPr lang="en-US" altLang="en-US" dirty="0"/>
              <a:t>Identify reliable contact at a third-party payer—very important for issue resolution</a:t>
            </a:r>
          </a:p>
          <a:p>
            <a:pPr eaLnBrk="1" fontAlgn="auto" hangingPunct="1">
              <a:spcBef>
                <a:spcPts val="0"/>
              </a:spcBef>
              <a:spcAft>
                <a:spcPts val="0"/>
              </a:spcAft>
              <a:defRPr/>
            </a:pPr>
            <a:endParaRPr lang="en-US" altLang="en-US" b="1" dirty="0"/>
          </a:p>
          <a:p>
            <a:pPr eaLnBrk="1" fontAlgn="auto" hangingPunct="1">
              <a:spcBef>
                <a:spcPts val="0"/>
              </a:spcBef>
              <a:spcAft>
                <a:spcPts val="0"/>
              </a:spcAft>
              <a:defRPr/>
            </a:pPr>
            <a:endParaRPr lang="en-US" altLang="en-US" b="1" dirty="0"/>
          </a:p>
          <a:p>
            <a:pPr eaLnBrk="1" fontAlgn="auto" hangingPunct="1">
              <a:spcBef>
                <a:spcPts val="0"/>
              </a:spcBef>
              <a:spcAft>
                <a:spcPts val="0"/>
              </a:spcAft>
              <a:defRPr/>
            </a:pPr>
            <a:r>
              <a:rPr lang="en-US" altLang="en-US" b="1" u="sng" dirty="0"/>
              <a:t>Discussion</a:t>
            </a:r>
            <a:r>
              <a:rPr lang="en-US" altLang="en-US" b="1" dirty="0"/>
              <a:t> </a:t>
            </a:r>
          </a:p>
          <a:p>
            <a:pPr marL="171450" indent="-171450" eaLnBrk="1" fontAlgn="auto" hangingPunct="1">
              <a:spcBef>
                <a:spcPts val="0"/>
              </a:spcBef>
              <a:spcAft>
                <a:spcPts val="0"/>
              </a:spcAft>
              <a:buFont typeface="Arial" panose="020B0604020202020204" pitchFamily="34" charset="0"/>
              <a:buChar char="•"/>
              <a:defRPr/>
            </a:pPr>
            <a:r>
              <a:rPr lang="en-US" altLang="en-US" dirty="0"/>
              <a:t>How does your site (or agency) manage relationships with TPPs? </a:t>
            </a:r>
          </a:p>
          <a:p>
            <a:pPr marL="171450" indent="-171450" eaLnBrk="1" fontAlgn="auto" hangingPunct="1">
              <a:spcBef>
                <a:spcPts val="0"/>
              </a:spcBef>
              <a:spcAft>
                <a:spcPts val="0"/>
              </a:spcAft>
              <a:buFont typeface="Arial" panose="020B0604020202020204" pitchFamily="34" charset="0"/>
              <a:buChar char="•"/>
              <a:defRPr/>
            </a:pPr>
            <a:r>
              <a:rPr lang="en-US" altLang="en-US" dirty="0"/>
              <a:t>What processes on this list does your site (or agency) utilize in your agency’s relationships with TPPs? </a:t>
            </a:r>
          </a:p>
          <a:p>
            <a:pPr marL="171450" indent="-171450" eaLnBrk="1" fontAlgn="auto" hangingPunct="1">
              <a:spcBef>
                <a:spcPts val="0"/>
              </a:spcBef>
              <a:spcAft>
                <a:spcPts val="0"/>
              </a:spcAft>
              <a:buFont typeface="Arial" panose="020B0604020202020204" pitchFamily="34" charset="0"/>
              <a:buChar char="•"/>
              <a:defRPr/>
            </a:pPr>
            <a:r>
              <a:rPr lang="en-US" altLang="en-US" dirty="0"/>
              <a:t>How does your site (or agency) address issues with TPPs? </a:t>
            </a:r>
          </a:p>
        </p:txBody>
      </p:sp>
      <p:sp>
        <p:nvSpPr>
          <p:cNvPr id="86020" name="Slide Number Placeholder 3">
            <a:extLst>
              <a:ext uri="{FF2B5EF4-FFF2-40B4-BE49-F238E27FC236}">
                <a16:creationId xmlns:a16="http://schemas.microsoft.com/office/drawing/2014/main" id="{01B52DA2-6964-45D6-BC84-4DB07AF7A1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0E9F6EA-4203-413D-9379-259225C6F455}" type="slidenum">
              <a:rPr lang="en-US" altLang="en-US"/>
              <a:pPr>
                <a:spcBef>
                  <a:spcPct val="0"/>
                </a:spcBef>
              </a:pPr>
              <a:t>28</a:t>
            </a:fld>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b="1" u="sng" dirty="0"/>
              <a:t>Discuss</a:t>
            </a:r>
          </a:p>
          <a:p>
            <a:pPr marL="171450" indent="-171450" eaLnBrk="1" fontAlgn="auto" hangingPunct="1">
              <a:spcBef>
                <a:spcPts val="0"/>
              </a:spcBef>
              <a:spcAft>
                <a:spcPts val="0"/>
              </a:spcAft>
              <a:buFont typeface="Arial" panose="020B0604020202020204" pitchFamily="34" charset="0"/>
              <a:buChar char="•"/>
              <a:defRPr/>
            </a:pPr>
            <a:r>
              <a:rPr lang="en-US" dirty="0"/>
              <a:t>Why is maintaining relationships with third-party payers important to your agency? </a:t>
            </a:r>
          </a:p>
          <a:p>
            <a:pPr eaLnBrk="1" fontAlgn="auto" hangingPunct="1">
              <a:spcBef>
                <a:spcPts val="0"/>
              </a:spcBef>
              <a:spcAft>
                <a:spcPts val="0"/>
              </a:spcAft>
              <a:defRPr/>
            </a:pPr>
            <a:endParaRPr lang="en-US" b="1" u="sng" dirty="0"/>
          </a:p>
          <a:p>
            <a:pPr eaLnBrk="1" fontAlgn="auto" hangingPunct="1">
              <a:spcBef>
                <a:spcPts val="0"/>
              </a:spcBef>
              <a:spcAft>
                <a:spcPts val="0"/>
              </a:spcAft>
              <a:defRPr/>
            </a:pPr>
            <a:endParaRPr lang="en-US" b="1" u="sng" dirty="0"/>
          </a:p>
          <a:p>
            <a:pPr eaLnBrk="1" fontAlgn="auto" hangingPunct="1">
              <a:spcBef>
                <a:spcPts val="0"/>
              </a:spcBef>
              <a:spcAft>
                <a:spcPts val="0"/>
              </a:spcAft>
              <a:defRPr/>
            </a:pPr>
            <a:r>
              <a:rPr lang="en-US" b="1" u="sng" dirty="0"/>
              <a:t>Facilitator Notes for Discussion (if not mentioned) </a:t>
            </a:r>
          </a:p>
          <a:p>
            <a:pPr marL="514350" indent="-457200" eaLnBrk="1" fontAlgn="auto" hangingPunct="1">
              <a:spcBef>
                <a:spcPts val="0"/>
              </a:spcBef>
              <a:spcAft>
                <a:spcPts val="0"/>
              </a:spcAft>
              <a:buFont typeface="Arial" panose="020B0604020202020204" pitchFamily="34" charset="0"/>
              <a:buChar char="•"/>
              <a:defRPr/>
            </a:pPr>
            <a:r>
              <a:rPr lang="en-US" dirty="0"/>
              <a:t>Renegotiating rates</a:t>
            </a:r>
          </a:p>
          <a:p>
            <a:pPr marL="514350" indent="-457200" eaLnBrk="1" fontAlgn="auto" hangingPunct="1">
              <a:spcBef>
                <a:spcPts val="0"/>
              </a:spcBef>
              <a:spcAft>
                <a:spcPts val="0"/>
              </a:spcAft>
              <a:buFont typeface="Arial" panose="020B0604020202020204" pitchFamily="34" charset="0"/>
              <a:buChar char="•"/>
              <a:defRPr/>
            </a:pPr>
            <a:r>
              <a:rPr lang="en-US" dirty="0"/>
              <a:t>Denials resolution</a:t>
            </a:r>
          </a:p>
          <a:p>
            <a:pPr marL="514350" indent="-457200" eaLnBrk="1" fontAlgn="auto" hangingPunct="1">
              <a:spcBef>
                <a:spcPts val="0"/>
              </a:spcBef>
              <a:spcAft>
                <a:spcPts val="0"/>
              </a:spcAft>
              <a:buFont typeface="Arial" panose="020B0604020202020204" pitchFamily="34" charset="0"/>
              <a:buChar char="•"/>
              <a:defRPr/>
            </a:pPr>
            <a:r>
              <a:rPr lang="en-US" dirty="0"/>
              <a:t>Adding new services</a:t>
            </a:r>
          </a:p>
          <a:p>
            <a:pPr marL="514350" indent="-457200" eaLnBrk="1" fontAlgn="auto" hangingPunct="1">
              <a:spcBef>
                <a:spcPts val="0"/>
              </a:spcBef>
              <a:spcAft>
                <a:spcPts val="0"/>
              </a:spcAft>
              <a:buFont typeface="Arial" panose="020B0604020202020204" pitchFamily="34" charset="0"/>
              <a:buChar char="•"/>
              <a:defRPr/>
            </a:pPr>
            <a:r>
              <a:rPr lang="en-US" dirty="0"/>
              <a:t>Coding issues resolution</a:t>
            </a:r>
          </a:p>
          <a:p>
            <a:pPr marL="514350" indent="-457200" eaLnBrk="1" fontAlgn="auto" hangingPunct="1">
              <a:spcBef>
                <a:spcPts val="0"/>
              </a:spcBef>
              <a:spcAft>
                <a:spcPts val="0"/>
              </a:spcAft>
              <a:buFont typeface="Arial" panose="020B0604020202020204" pitchFamily="34" charset="0"/>
              <a:buChar char="•"/>
              <a:defRPr/>
            </a:pPr>
            <a:r>
              <a:rPr lang="en-US" dirty="0"/>
              <a:t>Reference for a new TPP</a:t>
            </a:r>
          </a:p>
          <a:p>
            <a:pPr eaLnBrk="1" fontAlgn="auto" hangingPunct="1">
              <a:spcBef>
                <a:spcPts val="0"/>
              </a:spcBef>
              <a:spcAft>
                <a:spcPts val="0"/>
              </a:spcAft>
              <a:buFont typeface="Arial" panose="020B0604020202020204" pitchFamily="34" charset="0"/>
              <a:buNone/>
              <a:defRPr/>
            </a:pPr>
            <a:endParaRPr lang="en-US" dirty="0"/>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29</a:t>
            </a:fld>
            <a:endParaRPr lang="en-US" altLang="en-US"/>
          </a:p>
        </p:txBody>
      </p:sp>
    </p:spTree>
    <p:extLst>
      <p:ext uri="{BB962C8B-B14F-4D97-AF65-F5344CB8AC3E}">
        <p14:creationId xmlns:p14="http://schemas.microsoft.com/office/powerpoint/2010/main" val="1654214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B424AF49-C533-49FF-9462-87BAEA56D48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73F12B78-98BE-46FA-A57D-D78859ADF3C7}"/>
              </a:ext>
            </a:extLst>
          </p:cNvPr>
          <p:cNvSpPr>
            <a:spLocks noGrp="1"/>
          </p:cNvSpPr>
          <p:nvPr>
            <p:ph type="body" idx="1"/>
          </p:nvPr>
        </p:nvSpPr>
        <p:spPr/>
        <p:txBody>
          <a:bodyPr/>
          <a:lstStyle/>
          <a:p>
            <a:pPr eaLnBrk="1" fontAlgn="auto" hangingPunct="1">
              <a:spcBef>
                <a:spcPts val="0"/>
              </a:spcBef>
              <a:spcAft>
                <a:spcPts val="0"/>
              </a:spcAft>
              <a:defRPr/>
            </a:pPr>
            <a:r>
              <a:rPr 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dirty="0"/>
              <a:t>There are 4 objectives for today. By the end of today’s meeting, you should be able to:</a:t>
            </a:r>
          </a:p>
          <a:p>
            <a:pPr marL="628650" lvl="1" indent="-171450" eaLnBrk="1" fontAlgn="auto" hangingPunct="1">
              <a:spcBef>
                <a:spcPts val="0"/>
              </a:spcBef>
              <a:spcAft>
                <a:spcPts val="0"/>
              </a:spcAft>
              <a:buFont typeface="Arial" panose="020B0604020202020204" pitchFamily="34" charset="0"/>
              <a:buChar char="•"/>
              <a:defRPr/>
            </a:pPr>
            <a:r>
              <a:rPr lang="en-US" dirty="0"/>
              <a:t>Describe the importance of monitoring and managing payments from third-party payers </a:t>
            </a:r>
          </a:p>
          <a:p>
            <a:pPr marL="628650" lvl="1" indent="-171450" eaLnBrk="1" fontAlgn="auto" hangingPunct="1">
              <a:spcBef>
                <a:spcPts val="0"/>
              </a:spcBef>
              <a:spcAft>
                <a:spcPts val="0"/>
              </a:spcAft>
              <a:buFont typeface="Arial" panose="020B0604020202020204" pitchFamily="34" charset="0"/>
              <a:buChar char="•"/>
              <a:defRPr/>
            </a:pPr>
            <a:r>
              <a:rPr lang="en-US" dirty="0"/>
              <a:t>Describe challenges related to monitoring and managing payments from third-party payers </a:t>
            </a:r>
          </a:p>
          <a:p>
            <a:pPr marL="628650" lvl="1" indent="-171450" eaLnBrk="1" fontAlgn="auto" hangingPunct="1">
              <a:spcBef>
                <a:spcPts val="0"/>
              </a:spcBef>
              <a:spcAft>
                <a:spcPts val="0"/>
              </a:spcAft>
              <a:buFont typeface="Arial" panose="020B0604020202020204" pitchFamily="34" charset="0"/>
              <a:buChar char="•"/>
              <a:defRPr/>
            </a:pPr>
            <a:r>
              <a:rPr lang="en-US" dirty="0"/>
              <a:t>Describe at least one strategy to monitoring and managing payments from third-party payers </a:t>
            </a:r>
          </a:p>
          <a:p>
            <a:pPr marL="628650" lvl="1" indent="-171450" eaLnBrk="1" fontAlgn="auto" hangingPunct="1">
              <a:spcBef>
                <a:spcPts val="0"/>
              </a:spcBef>
              <a:spcAft>
                <a:spcPts val="0"/>
              </a:spcAft>
              <a:buFont typeface="Arial" panose="020B0604020202020204" pitchFamily="34" charset="0"/>
              <a:buChar char="•"/>
              <a:defRPr/>
            </a:pPr>
            <a:r>
              <a:rPr lang="en-US" dirty="0"/>
              <a:t>Describe one tool available to manage collections </a:t>
            </a:r>
          </a:p>
        </p:txBody>
      </p:sp>
      <p:sp>
        <p:nvSpPr>
          <p:cNvPr id="34820" name="Slide Number Placeholder 3">
            <a:extLst>
              <a:ext uri="{FF2B5EF4-FFF2-40B4-BE49-F238E27FC236}">
                <a16:creationId xmlns:a16="http://schemas.microsoft.com/office/drawing/2014/main" id="{2C2C0E4C-9637-49A4-B112-430D176635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F7821E-2FF4-4DEF-A895-767965B9CC7E}" type="slidenum">
              <a:rPr lang="en-US" altLang="en-US"/>
              <a:pPr>
                <a:spcBef>
                  <a:spcPct val="0"/>
                </a:spcBef>
              </a:pPr>
              <a:t>3</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15A16161-8AFC-429A-A8E0-27180D7386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CA0D68EE-D116-4C9E-8130-9F22F36AC181}"/>
              </a:ext>
            </a:extLst>
          </p:cNvPr>
          <p:cNvSpPr>
            <a:spLocks noGrp="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450"/>
              </a:spcAft>
              <a:defRPr/>
            </a:pPr>
            <a:r>
              <a:rPr lang="en-US" altLang="en-US" b="1" u="sng" dirty="0"/>
              <a:t>Facilitator Notes </a:t>
            </a:r>
          </a:p>
          <a:p>
            <a:pPr marL="171450" indent="-171450" eaLnBrk="1" fontAlgn="auto" hangingPunct="1">
              <a:spcBef>
                <a:spcPts val="0"/>
              </a:spcBef>
              <a:spcAft>
                <a:spcPts val="450"/>
              </a:spcAft>
              <a:buFont typeface="Arial" panose="020B0604020202020204" pitchFamily="34" charset="0"/>
              <a:buChar char="•"/>
              <a:defRPr/>
            </a:pPr>
            <a:r>
              <a:rPr lang="en-US" altLang="en-US" dirty="0"/>
              <a:t>Communicating with third-party payers is an important component of this strategy. </a:t>
            </a:r>
          </a:p>
          <a:p>
            <a:pPr marL="171450" indent="-171450" eaLnBrk="1" fontAlgn="auto" hangingPunct="1">
              <a:spcBef>
                <a:spcPts val="0"/>
              </a:spcBef>
              <a:spcAft>
                <a:spcPts val="450"/>
              </a:spcAft>
              <a:buFont typeface="Arial" panose="020B0604020202020204" pitchFamily="34" charset="0"/>
              <a:buChar char="•"/>
              <a:defRPr/>
            </a:pPr>
            <a:r>
              <a:rPr lang="en-US" altLang="en-US" dirty="0"/>
              <a:t>Approaches your agency can consider to maintain TPP relationships include: </a:t>
            </a:r>
          </a:p>
          <a:p>
            <a:pPr marL="628650" lvl="1" indent="-171450" eaLnBrk="1" fontAlgn="auto" hangingPunct="1">
              <a:spcBef>
                <a:spcPts val="0"/>
              </a:spcBef>
              <a:spcAft>
                <a:spcPts val="450"/>
              </a:spcAft>
              <a:buFont typeface="Arial" panose="020B0604020202020204" pitchFamily="34" charset="0"/>
              <a:buChar char="•"/>
              <a:defRPr/>
            </a:pPr>
            <a:r>
              <a:rPr lang="en-US" altLang="en-US" dirty="0"/>
              <a:t>Build data warehouse reports. This can help your agency easily access the necessary information for staff and all TPPs.</a:t>
            </a:r>
          </a:p>
          <a:p>
            <a:pPr marL="628650" lvl="1" indent="-171450" eaLnBrk="1" fontAlgn="auto" hangingPunct="1">
              <a:spcBef>
                <a:spcPts val="0"/>
              </a:spcBef>
              <a:spcAft>
                <a:spcPts val="450"/>
              </a:spcAft>
              <a:buFont typeface="Arial" panose="020B0604020202020204" pitchFamily="34" charset="0"/>
              <a:buChar char="•"/>
              <a:defRPr/>
            </a:pPr>
            <a:r>
              <a:rPr lang="en-US" altLang="en-US" dirty="0"/>
              <a:t>Report on your agency’s HEDIS/other measures compared to national benchmarks.</a:t>
            </a:r>
          </a:p>
          <a:p>
            <a:pPr marL="1085850" lvl="2" indent="-171450" eaLnBrk="1" fontAlgn="auto" hangingPunct="1">
              <a:spcBef>
                <a:spcPts val="0"/>
              </a:spcBef>
              <a:spcAft>
                <a:spcPts val="450"/>
              </a:spcAft>
              <a:buFont typeface="Arial" panose="020B0604020202020204" pitchFamily="34" charset="0"/>
              <a:buChar char="•"/>
              <a:defRPr/>
            </a:pPr>
            <a:r>
              <a:rPr lang="en-US" altLang="en-US" dirty="0"/>
              <a:t>Consider implementing a QI initiative focused on HEDIS or other measures that are substandard. Depending on the scenario, your agency could share results with a third-party payer, even if not requested.</a:t>
            </a:r>
          </a:p>
          <a:p>
            <a:pPr marL="628650" lvl="1" indent="-171450" eaLnBrk="1" fontAlgn="auto" hangingPunct="1">
              <a:spcBef>
                <a:spcPts val="0"/>
              </a:spcBef>
              <a:spcAft>
                <a:spcPts val="450"/>
              </a:spcAft>
              <a:buFont typeface="Arial" panose="020B0604020202020204" pitchFamily="34" charset="0"/>
              <a:buChar char="•"/>
              <a:defRPr/>
            </a:pPr>
            <a:r>
              <a:rPr lang="en-US" altLang="en-US" dirty="0"/>
              <a:t>Partner with a TPP to improve its outcomes.</a:t>
            </a:r>
          </a:p>
          <a:p>
            <a:pPr marL="628650" lvl="1" indent="-171450" eaLnBrk="1" fontAlgn="auto" hangingPunct="1">
              <a:spcBef>
                <a:spcPts val="0"/>
              </a:spcBef>
              <a:spcAft>
                <a:spcPts val="450"/>
              </a:spcAft>
              <a:buFont typeface="Arial" panose="020B0604020202020204" pitchFamily="34" charset="0"/>
              <a:buChar char="•"/>
              <a:defRPr/>
            </a:pPr>
            <a:r>
              <a:rPr lang="en-US" altLang="en-US" dirty="0"/>
              <a:t>Share client survey results.</a:t>
            </a:r>
          </a:p>
          <a:p>
            <a:pPr marL="1085850" lvl="2" indent="-171450" eaLnBrk="1" fontAlgn="auto" hangingPunct="1">
              <a:spcBef>
                <a:spcPts val="0"/>
              </a:spcBef>
              <a:spcAft>
                <a:spcPts val="450"/>
              </a:spcAft>
              <a:buFont typeface="Arial" panose="020B0604020202020204" pitchFamily="34" charset="0"/>
              <a:buChar char="•"/>
              <a:defRPr/>
            </a:pPr>
            <a:r>
              <a:rPr lang="en-US" altLang="en-US" dirty="0"/>
              <a:t>Consider utilizing TPP input to create and/or enhance survey.</a:t>
            </a:r>
          </a:p>
          <a:p>
            <a:pPr marL="628650" lvl="1" indent="-171450" eaLnBrk="1" fontAlgn="auto" hangingPunct="1">
              <a:spcBef>
                <a:spcPts val="0"/>
              </a:spcBef>
              <a:spcAft>
                <a:spcPts val="450"/>
              </a:spcAft>
              <a:buFont typeface="Arial" panose="020B0604020202020204" pitchFamily="34" charset="0"/>
              <a:buChar char="•"/>
              <a:defRPr/>
            </a:pPr>
            <a:r>
              <a:rPr lang="en-US" altLang="en-US" dirty="0"/>
              <a:t>Promptly answer all of their data requests.</a:t>
            </a:r>
          </a:p>
          <a:p>
            <a:pPr marL="628650" lvl="1" indent="-171450" eaLnBrk="1" fontAlgn="auto" hangingPunct="1">
              <a:spcBef>
                <a:spcPts val="0"/>
              </a:spcBef>
              <a:spcAft>
                <a:spcPts val="450"/>
              </a:spcAft>
              <a:buFont typeface="Arial" panose="020B0604020202020204" pitchFamily="34" charset="0"/>
              <a:buChar char="•"/>
              <a:defRPr/>
            </a:pPr>
            <a:r>
              <a:rPr lang="en-US" altLang="en-US" dirty="0"/>
              <a:t>Others:</a:t>
            </a:r>
          </a:p>
          <a:p>
            <a:pPr marL="1085850" lvl="2" indent="-171450" eaLnBrk="1" fontAlgn="auto" hangingPunct="1">
              <a:spcBef>
                <a:spcPts val="0"/>
              </a:spcBef>
              <a:spcAft>
                <a:spcPts val="450"/>
              </a:spcAft>
              <a:buFont typeface="Arial" panose="020B0604020202020204" pitchFamily="34" charset="0"/>
              <a:buChar char="•"/>
              <a:defRPr/>
            </a:pPr>
            <a:r>
              <a:rPr lang="en-US" altLang="en-US" dirty="0"/>
              <a:t>Provide feedback to clinic staff regularly on TPP issues and required data measures vs. benchmarks.</a:t>
            </a:r>
          </a:p>
          <a:p>
            <a:pPr marL="1085850" lvl="2" indent="-171450" eaLnBrk="1" fontAlgn="auto" hangingPunct="1">
              <a:spcBef>
                <a:spcPts val="0"/>
              </a:spcBef>
              <a:spcAft>
                <a:spcPts val="450"/>
              </a:spcAft>
              <a:buFont typeface="Arial" panose="020B0604020202020204" pitchFamily="34" charset="0"/>
              <a:buChar char="•"/>
              <a:defRPr/>
            </a:pPr>
            <a:r>
              <a:rPr lang="en-US" altLang="en-US" dirty="0"/>
              <a:t>Be tolerant of a TPP’s information technology issues within reason. The TPP has issues, just like your agency does, with system upgrades, etc. The TPP will appreciate you understanding.</a:t>
            </a:r>
          </a:p>
          <a:p>
            <a:pPr marL="628650" lvl="1" indent="-171450" eaLnBrk="1" fontAlgn="auto" hangingPunct="1">
              <a:spcBef>
                <a:spcPts val="0"/>
              </a:spcBef>
              <a:spcAft>
                <a:spcPts val="450"/>
              </a:spcAft>
              <a:buFont typeface="Arial" panose="020B0604020202020204" pitchFamily="34" charset="0"/>
              <a:buChar char="•"/>
              <a:defRPr/>
            </a:pPr>
            <a:r>
              <a:rPr lang="en-US" altLang="en-US" dirty="0"/>
              <a:t>Be pleasant, helpful, and knowledgeable when your agency corresponds with a TPP.</a:t>
            </a:r>
          </a:p>
          <a:p>
            <a:pPr eaLnBrk="1" fontAlgn="auto" hangingPunct="1">
              <a:spcBef>
                <a:spcPct val="0"/>
              </a:spcBef>
              <a:spcAft>
                <a:spcPts val="0"/>
              </a:spcAft>
              <a:defRPr/>
            </a:pPr>
            <a:endParaRPr lang="en-US" altLang="en-US" dirty="0"/>
          </a:p>
          <a:p>
            <a:pPr eaLnBrk="1" fontAlgn="auto" hangingPunct="1">
              <a:spcBef>
                <a:spcPts val="0"/>
              </a:spcBef>
              <a:spcAft>
                <a:spcPts val="0"/>
              </a:spcAft>
              <a:defRPr/>
            </a:pPr>
            <a:endParaRPr lang="en-US" altLang="en-US" dirty="0"/>
          </a:p>
        </p:txBody>
      </p:sp>
      <p:sp>
        <p:nvSpPr>
          <p:cNvPr id="90116" name="Slide Number Placeholder 3">
            <a:extLst>
              <a:ext uri="{FF2B5EF4-FFF2-40B4-BE49-F238E27FC236}">
                <a16:creationId xmlns:a16="http://schemas.microsoft.com/office/drawing/2014/main" id="{ECE58F7F-E5D9-4677-8CB9-85A4E542D3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4C9344D-7C2A-4975-B21D-9D4D105EACAA}" type="slidenum">
              <a:rPr lang="en-US" altLang="en-US"/>
              <a:pPr>
                <a:spcBef>
                  <a:spcPct val="0"/>
                </a:spcBef>
              </a:pPr>
              <a:t>30</a:t>
            </a:fld>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00424AC5-DB5D-4DCE-8CCC-3431AF316FF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a:extLst>
              <a:ext uri="{FF2B5EF4-FFF2-40B4-BE49-F238E27FC236}">
                <a16:creationId xmlns:a16="http://schemas.microsoft.com/office/drawing/2014/main" id="{EF367584-2453-4389-B754-49B17B543273}"/>
              </a:ext>
            </a:extLst>
          </p:cNvPr>
          <p:cNvSpPr>
            <a:spLocks noGrp="1" noChangeArrowheads="1"/>
          </p:cNvSpPr>
          <p:nvPr>
            <p:ph type="body" idx="1"/>
          </p:nvPr>
        </p:nvSpPr>
        <p:spPr bwMode="auto"/>
        <p:txBody>
          <a:bodyPr wrap="square" numCol="1" anchor="t" anchorCtr="0" compatLnSpc="1">
            <a:prstTxWarp prst="textNoShape">
              <a:avLst/>
            </a:prstTxWarp>
          </a:bodyPr>
          <a:lstStyle/>
          <a:p>
            <a:pPr eaLnBrk="1" fontAlgn="auto" hangingPunct="1">
              <a:spcBef>
                <a:spcPts val="0"/>
              </a:spcBef>
              <a:spcAft>
                <a:spcPts val="0"/>
              </a:spcAft>
              <a:defRPr/>
            </a:pPr>
            <a:r>
              <a:rPr lang="en-US" alt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altLang="en-US" dirty="0"/>
              <a:t>It is important to regularly monitor third-party payer contract terms. Coding changes or issues may arise unexpectedly and can lead to decreased payments (or no payments). </a:t>
            </a:r>
          </a:p>
          <a:p>
            <a:pPr marL="171450" indent="-171450" eaLnBrk="1" fontAlgn="auto" hangingPunct="1">
              <a:spcBef>
                <a:spcPts val="0"/>
              </a:spcBef>
              <a:spcAft>
                <a:spcPts val="0"/>
              </a:spcAft>
              <a:buFont typeface="Arial" panose="020B0604020202020204" pitchFamily="34" charset="0"/>
              <a:buChar char="•"/>
              <a:defRPr/>
            </a:pPr>
            <a:r>
              <a:rPr lang="en-US" altLang="en-US" dirty="0"/>
              <a:t>This includes developing a monitoring process for contract terms, enabling your agency to identify and resolve issues promptly. </a:t>
            </a:r>
          </a:p>
          <a:p>
            <a:pPr marL="628650" lvl="1" indent="-171450" eaLnBrk="1" fontAlgn="auto" hangingPunct="1">
              <a:spcBef>
                <a:spcPts val="0"/>
              </a:spcBef>
              <a:spcAft>
                <a:spcPts val="0"/>
              </a:spcAft>
              <a:buFont typeface="Arial" panose="020B0604020202020204" pitchFamily="34" charset="0"/>
              <a:buChar char="•"/>
              <a:defRPr/>
            </a:pPr>
            <a:r>
              <a:rPr lang="en-US" altLang="en-US" dirty="0"/>
              <a:t>Remember: Contract terms do not always translate to effective execution.</a:t>
            </a:r>
          </a:p>
          <a:p>
            <a:pPr marL="171450" indent="-171450" eaLnBrk="1" fontAlgn="auto" hangingPunct="1">
              <a:spcBef>
                <a:spcPts val="0"/>
              </a:spcBef>
              <a:spcAft>
                <a:spcPts val="0"/>
              </a:spcAft>
              <a:buFont typeface="Arial" panose="020B0604020202020204" pitchFamily="34" charset="0"/>
              <a:buChar char="•"/>
              <a:defRPr/>
            </a:pPr>
            <a:r>
              <a:rPr lang="en-US" altLang="en-US" dirty="0"/>
              <a:t>Identify staff whose responsibility it is to be familiar with contract terms and changes.</a:t>
            </a:r>
          </a:p>
          <a:p>
            <a:pPr marL="171450" indent="-171450" eaLnBrk="1" fontAlgn="auto" hangingPunct="1">
              <a:spcBef>
                <a:spcPts val="0"/>
              </a:spcBef>
              <a:spcAft>
                <a:spcPts val="0"/>
              </a:spcAft>
              <a:buFont typeface="Arial" panose="020B0604020202020204" pitchFamily="34" charset="0"/>
              <a:buChar char="•"/>
              <a:defRPr/>
            </a:pPr>
            <a:r>
              <a:rPr lang="en-US" altLang="en-US" dirty="0"/>
              <a:t>When thinking about the frequency of monitoring your agency’s contract terms, times may include: when adding services, when your agency has noted that prices for contraceptives have gone up, and/or on an annual basis.</a:t>
            </a:r>
          </a:p>
          <a:p>
            <a:pPr marL="628650" lvl="1" indent="-171450" eaLnBrk="1" fontAlgn="auto" hangingPunct="1">
              <a:spcBef>
                <a:spcPts val="0"/>
              </a:spcBef>
              <a:spcAft>
                <a:spcPts val="0"/>
              </a:spcAft>
              <a:buFont typeface="Arial" panose="020B0604020202020204" pitchFamily="34" charset="0"/>
              <a:buChar char="•"/>
              <a:defRPr/>
            </a:pPr>
            <a:r>
              <a:rPr lang="en-US" altLang="en-US" dirty="0"/>
              <a:t>A contractual obligations tracking sheet is one tool an agency can use to review contract term elements. </a:t>
            </a:r>
          </a:p>
          <a:p>
            <a:pPr eaLnBrk="1" fontAlgn="auto" hangingPunct="1">
              <a:spcBef>
                <a:spcPts val="0"/>
              </a:spcBef>
              <a:spcAft>
                <a:spcPts val="0"/>
              </a:spcAft>
              <a:defRPr/>
            </a:pPr>
            <a:endParaRPr lang="en-US" altLang="en-US" dirty="0"/>
          </a:p>
          <a:p>
            <a:pPr eaLnBrk="1" fontAlgn="auto" hangingPunct="1">
              <a:spcBef>
                <a:spcPct val="0"/>
              </a:spcBef>
              <a:spcAft>
                <a:spcPts val="0"/>
              </a:spcAft>
              <a:defRPr/>
            </a:pPr>
            <a:endParaRPr lang="en-US" altLang="en-US" dirty="0"/>
          </a:p>
          <a:p>
            <a:pPr eaLnBrk="1" fontAlgn="auto" hangingPunct="1">
              <a:spcBef>
                <a:spcPct val="0"/>
              </a:spcBef>
              <a:spcAft>
                <a:spcPts val="0"/>
              </a:spcAft>
              <a:defRPr/>
            </a:pPr>
            <a:endParaRPr lang="en-US" altLang="en-US" dirty="0"/>
          </a:p>
        </p:txBody>
      </p:sp>
      <p:sp>
        <p:nvSpPr>
          <p:cNvPr id="92164" name="Slide Number Placeholder 3">
            <a:extLst>
              <a:ext uri="{FF2B5EF4-FFF2-40B4-BE49-F238E27FC236}">
                <a16:creationId xmlns:a16="http://schemas.microsoft.com/office/drawing/2014/main" id="{BC471235-6C02-40AF-B5BD-F6D42CF1921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ED60894-4A41-40D1-9DAA-32F623DA048D}" type="slidenum">
              <a:rPr lang="en-US" altLang="en-US"/>
              <a:pPr>
                <a:spcBef>
                  <a:spcPct val="0"/>
                </a:spcBef>
              </a:pPr>
              <a:t>31</a:t>
            </a:fld>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altLang="en-US" b="1" u="sng" dirty="0"/>
              <a:t>Facilitator Notes </a:t>
            </a:r>
          </a:p>
          <a:p>
            <a:pPr marL="171450" indent="-171450" eaLnBrk="1" fontAlgn="auto" hangingPunct="1">
              <a:spcBef>
                <a:spcPts val="0"/>
              </a:spcBef>
              <a:spcAft>
                <a:spcPts val="0"/>
              </a:spcAft>
              <a:buFont typeface="Arial" panose="020B0604020202020204" pitchFamily="34" charset="0"/>
              <a:buChar char="•"/>
              <a:defRPr/>
            </a:pPr>
            <a:r>
              <a:rPr lang="en-US" altLang="en-US" dirty="0"/>
              <a:t>Here is an example of a contractual obligations tracking sheet to assist in managing contract terms. This is important to assure accurate billing and will help to avoid many denial types. </a:t>
            </a:r>
          </a:p>
          <a:p>
            <a:pPr marL="171450" indent="-171450" eaLnBrk="1" fontAlgn="auto" hangingPunct="1">
              <a:spcBef>
                <a:spcPts val="0"/>
              </a:spcBef>
              <a:spcAft>
                <a:spcPts val="0"/>
              </a:spcAft>
              <a:buFont typeface="Arial" panose="020B0604020202020204" pitchFamily="34" charset="0"/>
              <a:buChar char="•"/>
              <a:defRPr/>
            </a:pPr>
            <a:r>
              <a:rPr lang="en-US" altLang="en-US" dirty="0"/>
              <a:t>Keep of a copy of your agency’s contractual obligations tracking sheet at the front desk, with your clinical team, in the lab, and at check-out/exit. </a:t>
            </a:r>
          </a:p>
          <a:p>
            <a:pPr marL="171450" indent="-171450" eaLnBrk="1" fontAlgn="auto" hangingPunct="1">
              <a:spcBef>
                <a:spcPts val="0"/>
              </a:spcBef>
              <a:spcAft>
                <a:spcPts val="0"/>
              </a:spcAft>
              <a:buFont typeface="Arial" panose="020B0604020202020204" pitchFamily="34" charset="0"/>
              <a:buChar char="•"/>
              <a:defRPr/>
            </a:pPr>
            <a:r>
              <a:rPr lang="en-US" altLang="en-US" dirty="0"/>
              <a:t>Suggested elements to track include: </a:t>
            </a:r>
          </a:p>
          <a:p>
            <a:pPr marL="628650" lvl="1" indent="-171450" eaLnBrk="1" fontAlgn="auto" hangingPunct="1">
              <a:spcBef>
                <a:spcPts val="0"/>
              </a:spcBef>
              <a:spcAft>
                <a:spcPts val="0"/>
              </a:spcAft>
              <a:buFont typeface="Arial" panose="020B0604020202020204" pitchFamily="34" charset="0"/>
              <a:buChar char="•"/>
              <a:defRPr/>
            </a:pPr>
            <a:r>
              <a:rPr lang="en-US" altLang="en-US" dirty="0"/>
              <a:t>Contact name/contact information</a:t>
            </a:r>
          </a:p>
          <a:p>
            <a:pPr marL="628650" lvl="1" indent="-171450" eaLnBrk="1" fontAlgn="auto" hangingPunct="1">
              <a:spcBef>
                <a:spcPts val="0"/>
              </a:spcBef>
              <a:spcAft>
                <a:spcPts val="0"/>
              </a:spcAft>
              <a:buFont typeface="Arial" panose="020B0604020202020204" pitchFamily="34" charset="0"/>
              <a:buChar char="•"/>
              <a:defRPr/>
            </a:pPr>
            <a:r>
              <a:rPr lang="en-US" altLang="en-US" dirty="0"/>
              <a:t>Claim submission on time frame</a:t>
            </a:r>
          </a:p>
          <a:p>
            <a:pPr marL="628650" lvl="1" indent="-171450" eaLnBrk="1" fontAlgn="auto" hangingPunct="1">
              <a:spcBef>
                <a:spcPts val="0"/>
              </a:spcBef>
              <a:spcAft>
                <a:spcPts val="0"/>
              </a:spcAft>
              <a:buFont typeface="Arial" panose="020B0604020202020204" pitchFamily="34" charset="0"/>
              <a:buChar char="•"/>
              <a:defRPr/>
            </a:pPr>
            <a:r>
              <a:rPr lang="en-US" altLang="en-US" dirty="0"/>
              <a:t>Services/meds requiring prior authorization </a:t>
            </a:r>
          </a:p>
          <a:p>
            <a:pPr marL="628650" lvl="1" indent="-171450" eaLnBrk="1" fontAlgn="auto" hangingPunct="1">
              <a:spcBef>
                <a:spcPts val="0"/>
              </a:spcBef>
              <a:spcAft>
                <a:spcPts val="0"/>
              </a:spcAft>
              <a:buFont typeface="Arial" panose="020B0604020202020204" pitchFamily="34" charset="0"/>
              <a:buChar char="•"/>
              <a:defRPr/>
            </a:pPr>
            <a:r>
              <a:rPr lang="en-US" altLang="en-US" dirty="0"/>
              <a:t>E/M code specifics can help support identification and documentation of contract terms around visit codes, formulary restraints, counseling codes, and providers restraints can help to optimize revenue and decrease denials.</a:t>
            </a:r>
          </a:p>
          <a:p>
            <a:pPr marL="628650" lvl="1" indent="-171450" eaLnBrk="1" fontAlgn="auto" hangingPunct="1">
              <a:spcBef>
                <a:spcPts val="0"/>
              </a:spcBef>
              <a:spcAft>
                <a:spcPts val="0"/>
              </a:spcAft>
              <a:buFont typeface="Arial" panose="020B0604020202020204" pitchFamily="34" charset="0"/>
              <a:buChar char="•"/>
              <a:defRPr/>
            </a:pPr>
            <a:r>
              <a:rPr lang="en-US" altLang="en-US" dirty="0"/>
              <a:t>Lab tests in-house, external lab required—using the required lab is important to avoid denials </a:t>
            </a:r>
          </a:p>
          <a:p>
            <a:pPr marL="1085850" lvl="2" indent="-171450" eaLnBrk="1" fontAlgn="auto" hangingPunct="1">
              <a:spcBef>
                <a:spcPts val="0"/>
              </a:spcBef>
              <a:spcAft>
                <a:spcPts val="0"/>
              </a:spcAft>
              <a:buFont typeface="Arial" panose="020B0604020202020204" pitchFamily="34" charset="0"/>
              <a:buChar char="•"/>
              <a:defRPr/>
            </a:pPr>
            <a:r>
              <a:rPr lang="en-US" altLang="en-US" dirty="0"/>
              <a:t>Remember: In-house labs are revenue opportunities and can be a contract opportunity! </a:t>
            </a:r>
          </a:p>
          <a:p>
            <a:pPr marL="628650" lvl="1" indent="-171450" eaLnBrk="1" fontAlgn="auto" hangingPunct="1">
              <a:spcBef>
                <a:spcPts val="0"/>
              </a:spcBef>
              <a:spcAft>
                <a:spcPts val="0"/>
              </a:spcAft>
              <a:buFont typeface="Arial" panose="020B0604020202020204" pitchFamily="34" charset="0"/>
              <a:buChar char="•"/>
              <a:defRPr/>
            </a:pPr>
            <a:r>
              <a:rPr lang="en-US" altLang="en-US" dirty="0"/>
              <a:t>Formulary restraints</a:t>
            </a:r>
          </a:p>
          <a:p>
            <a:pPr marL="628650" lvl="1" indent="-171450" eaLnBrk="1" fontAlgn="auto" hangingPunct="1">
              <a:spcBef>
                <a:spcPts val="0"/>
              </a:spcBef>
              <a:spcAft>
                <a:spcPts val="0"/>
              </a:spcAft>
              <a:buFont typeface="Arial" panose="020B0604020202020204" pitchFamily="34" charset="0"/>
              <a:buChar char="•"/>
              <a:defRPr/>
            </a:pPr>
            <a:r>
              <a:rPr lang="en-US" altLang="en-US" dirty="0"/>
              <a:t>Bill with NP/PA/RN</a:t>
            </a:r>
          </a:p>
          <a:p>
            <a:pPr marL="628650" lvl="1" indent="-171450" eaLnBrk="1" fontAlgn="auto" hangingPunct="1">
              <a:spcBef>
                <a:spcPts val="0"/>
              </a:spcBef>
              <a:spcAft>
                <a:spcPts val="0"/>
              </a:spcAft>
              <a:buFont typeface="Arial" panose="020B0604020202020204" pitchFamily="34" charset="0"/>
              <a:buChar char="•"/>
              <a:defRPr/>
            </a:pPr>
            <a:r>
              <a:rPr lang="en-US" altLang="en-US" dirty="0"/>
              <a:t>Non-covered service codes/groupings</a:t>
            </a:r>
          </a:p>
          <a:p>
            <a:pPr marL="628650" lvl="1" indent="-171450" eaLnBrk="1" fontAlgn="auto" hangingPunct="1">
              <a:spcBef>
                <a:spcPts val="0"/>
              </a:spcBef>
              <a:spcAft>
                <a:spcPts val="0"/>
              </a:spcAft>
              <a:buFont typeface="Arial" panose="020B0604020202020204" pitchFamily="34" charset="0"/>
              <a:buChar char="•"/>
              <a:defRPr/>
            </a:pPr>
            <a:r>
              <a:rPr lang="en-US" altLang="en-US" dirty="0"/>
              <a:t>Counseling codes covered</a:t>
            </a:r>
          </a:p>
          <a:p>
            <a:pPr marL="628650" lvl="1" indent="-171450" eaLnBrk="1" fontAlgn="auto" hangingPunct="1">
              <a:spcBef>
                <a:spcPts val="0"/>
              </a:spcBef>
              <a:spcAft>
                <a:spcPts val="0"/>
              </a:spcAft>
              <a:buFont typeface="Arial" panose="020B0604020202020204" pitchFamily="34" charset="0"/>
              <a:buChar char="•"/>
              <a:defRPr/>
            </a:pPr>
            <a:r>
              <a:rPr lang="en-US" altLang="en-US" dirty="0"/>
              <a:t>Report requirements/measures</a:t>
            </a:r>
          </a:p>
          <a:p>
            <a:pPr marL="171450" indent="-171450" eaLnBrk="1" fontAlgn="auto" hangingPunct="1">
              <a:spcBef>
                <a:spcPts val="0"/>
              </a:spcBef>
              <a:spcAft>
                <a:spcPts val="0"/>
              </a:spcAft>
              <a:buFont typeface="Arial" panose="020B0604020202020204" pitchFamily="34" charset="0"/>
              <a:buChar char="•"/>
              <a:defRPr/>
            </a:pPr>
            <a:r>
              <a:rPr lang="en-US" altLang="en-US" dirty="0"/>
              <a:t>Your agency (or site) can add or eliminate contract elements to make this document more useful</a:t>
            </a:r>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32</a:t>
            </a:fld>
            <a:endParaRPr lang="en-US" altLang="en-US"/>
          </a:p>
        </p:txBody>
      </p:sp>
    </p:spTree>
    <p:extLst>
      <p:ext uri="{BB962C8B-B14F-4D97-AF65-F5344CB8AC3E}">
        <p14:creationId xmlns:p14="http://schemas.microsoft.com/office/powerpoint/2010/main" val="17989087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a:extLst>
              <a:ext uri="{FF2B5EF4-FFF2-40B4-BE49-F238E27FC236}">
                <a16:creationId xmlns:a16="http://schemas.microsoft.com/office/drawing/2014/main" id="{332E5A3B-5523-4933-8165-8747D920E2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86F85B9D-6A70-4265-9596-BF554F71DB8F}"/>
              </a:ext>
            </a:extLst>
          </p:cNvPr>
          <p:cNvSpPr>
            <a:spLocks noGrp="1"/>
          </p:cNvSpPr>
          <p:nvPr>
            <p:ph type="body" idx="1"/>
          </p:nvPr>
        </p:nvSpPr>
        <p:spPr/>
        <p:txBody>
          <a:bodyPr/>
          <a:lstStyle/>
          <a:p>
            <a:pPr eaLnBrk="1" fontAlgn="auto" hangingPunct="1">
              <a:spcBef>
                <a:spcPts val="0"/>
              </a:spcBef>
              <a:spcAft>
                <a:spcPts val="0"/>
              </a:spcAft>
              <a:defRPr/>
            </a:pPr>
            <a:r>
              <a:rPr lang="en-US" b="1" u="sng" dirty="0"/>
              <a:t>Facilitator Notes</a:t>
            </a:r>
            <a:endParaRPr lang="en-US" dirty="0"/>
          </a:p>
          <a:p>
            <a:pPr marL="171450" indent="-171450" eaLnBrk="1" fontAlgn="auto" hangingPunct="1">
              <a:spcBef>
                <a:spcPts val="0"/>
              </a:spcBef>
              <a:spcAft>
                <a:spcPts val="0"/>
              </a:spcAft>
              <a:buFont typeface="Arial" panose="020B0604020202020204" pitchFamily="34" charset="0"/>
              <a:buChar char="•"/>
              <a:defRPr/>
            </a:pPr>
            <a:r>
              <a:rPr lang="en-US" dirty="0"/>
              <a:t>Now let’s look at a success story from the field. We know it can be valuable to see how other Title X sites are implementing these best practice recommendations.</a:t>
            </a:r>
          </a:p>
          <a:p>
            <a:pPr eaLnBrk="1" fontAlgn="auto" hangingPunct="1">
              <a:spcBef>
                <a:spcPts val="0"/>
              </a:spcBef>
              <a:spcAft>
                <a:spcPts val="0"/>
              </a:spcAft>
              <a:buFont typeface="Arial" panose="020B0604020202020204" pitchFamily="34" charset="0"/>
              <a:buNone/>
              <a:defRPr/>
            </a:pPr>
            <a:endParaRPr lang="en-US" dirty="0"/>
          </a:p>
        </p:txBody>
      </p:sp>
      <p:sp>
        <p:nvSpPr>
          <p:cNvPr id="96260" name="Slide Number Placeholder 3">
            <a:extLst>
              <a:ext uri="{FF2B5EF4-FFF2-40B4-BE49-F238E27FC236}">
                <a16:creationId xmlns:a16="http://schemas.microsoft.com/office/drawing/2014/main" id="{9EF4C106-AA4A-4AA9-8C1A-68D5509D3A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6793731-295D-42BF-905D-3D72F764A4E9}" type="slidenum">
              <a:rPr lang="en-US" altLang="en-US"/>
              <a:pPr>
                <a:spcBef>
                  <a:spcPct val="0"/>
                </a:spcBef>
              </a:pPr>
              <a:t>33</a:t>
            </a:fld>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a:extLst>
              <a:ext uri="{FF2B5EF4-FFF2-40B4-BE49-F238E27FC236}">
                <a16:creationId xmlns:a16="http://schemas.microsoft.com/office/drawing/2014/main" id="{3DF0EA1D-B7F8-4C4C-8D6E-00C598F78B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5CC4EE1B-A628-45B7-B93F-765E66D9C5A0}"/>
              </a:ext>
            </a:extLst>
          </p:cNvPr>
          <p:cNvSpPr>
            <a:spLocks noGrp="1"/>
          </p:cNvSpPr>
          <p:nvPr>
            <p:ph type="body" idx="1"/>
          </p:nvPr>
        </p:nvSpPr>
        <p:spPr/>
        <p:txBody>
          <a:bodyPr/>
          <a:lstStyle/>
          <a:p>
            <a:pPr eaLnBrk="1" fontAlgn="auto" hangingPunct="1">
              <a:spcBef>
                <a:spcPts val="0"/>
              </a:spcBef>
              <a:spcAft>
                <a:spcPts val="0"/>
              </a:spcAft>
              <a:buFont typeface="Arial" panose="020B0604020202020204" pitchFamily="34" charset="0"/>
              <a:buNone/>
              <a:defRPr/>
            </a:pPr>
            <a:r>
              <a:rPr lang="en-US" b="1" u="sng" dirty="0"/>
              <a:t>Discuss (if time allows)</a:t>
            </a:r>
          </a:p>
          <a:p>
            <a:pPr marL="171450" indent="-171450" eaLnBrk="1" fontAlgn="auto" hangingPunct="1">
              <a:spcBef>
                <a:spcPts val="0"/>
              </a:spcBef>
              <a:spcAft>
                <a:spcPts val="0"/>
              </a:spcAft>
              <a:buFont typeface="Arial" panose="020B0604020202020204" pitchFamily="34" charset="0"/>
              <a:buChar char="•"/>
              <a:defRPr/>
            </a:pPr>
            <a:r>
              <a:rPr lang="en-US" dirty="0"/>
              <a:t>What is one thing you learned from this success story? </a:t>
            </a:r>
          </a:p>
          <a:p>
            <a:pPr marL="171450" indent="-171450" eaLnBrk="1" fontAlgn="auto" hangingPunct="1">
              <a:spcBef>
                <a:spcPts val="0"/>
              </a:spcBef>
              <a:spcAft>
                <a:spcPts val="0"/>
              </a:spcAft>
              <a:buFont typeface="Arial" panose="020B0604020202020204" pitchFamily="34" charset="0"/>
              <a:buChar char="•"/>
              <a:defRPr/>
            </a:pPr>
            <a:r>
              <a:rPr lang="en-US" dirty="0"/>
              <a:t>What is one thing from this success story you could implement in your setting? </a:t>
            </a:r>
          </a:p>
        </p:txBody>
      </p:sp>
      <p:sp>
        <p:nvSpPr>
          <p:cNvPr id="98308" name="Slide Number Placeholder 3">
            <a:extLst>
              <a:ext uri="{FF2B5EF4-FFF2-40B4-BE49-F238E27FC236}">
                <a16:creationId xmlns:a16="http://schemas.microsoft.com/office/drawing/2014/main" id="{25FD7B35-3881-4B00-B9A7-2E17C08AD8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7DB4C80-75C7-4042-9EBA-4F80AE180BAB}" type="slidenum">
              <a:rPr lang="en-US" altLang="en-US"/>
              <a:pPr>
                <a:spcBef>
                  <a:spcPct val="0"/>
                </a:spcBef>
              </a:pPr>
              <a:t>34</a:t>
            </a:fld>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buFont typeface="Arial" panose="020B0604020202020204" pitchFamily="34" charset="0"/>
              <a:buNone/>
              <a:defRPr/>
            </a:pPr>
            <a:r>
              <a:rPr lang="en-US" b="1" u="sng" dirty="0"/>
              <a:t>Discuss (if time allows)</a:t>
            </a:r>
          </a:p>
          <a:p>
            <a:pPr marL="171450" indent="-171450" eaLnBrk="1" fontAlgn="auto" hangingPunct="1">
              <a:spcBef>
                <a:spcPts val="0"/>
              </a:spcBef>
              <a:spcAft>
                <a:spcPts val="0"/>
              </a:spcAft>
              <a:buFont typeface="Arial" panose="020B0604020202020204" pitchFamily="34" charset="0"/>
              <a:buChar char="•"/>
              <a:defRPr/>
            </a:pPr>
            <a:r>
              <a:rPr lang="en-US" dirty="0"/>
              <a:t>What other questions do you have for each other before we end? Are there other issues or challenges that we haven’t discussed yet? (</a:t>
            </a:r>
            <a:r>
              <a:rPr lang="en-US" i="1" dirty="0"/>
              <a:t>Note to facilitators: If challenges came up in earlier discussions, this could be a good time to discuss them.)</a:t>
            </a:r>
          </a:p>
          <a:p>
            <a:pPr marL="171450" indent="-171450" eaLnBrk="1" fontAlgn="auto" hangingPunct="1">
              <a:spcBef>
                <a:spcPts val="0"/>
              </a:spcBef>
              <a:spcAft>
                <a:spcPts val="0"/>
              </a:spcAft>
              <a:buFont typeface="Arial" panose="020B0604020202020204" pitchFamily="34" charset="0"/>
              <a:buChar char="•"/>
              <a:defRPr/>
            </a:pPr>
            <a:r>
              <a:rPr lang="en-US" dirty="0"/>
              <a:t>Before we leave, what is one thing you will take away from today’s discussion? </a:t>
            </a:r>
            <a:r>
              <a:rPr lang="en-US" i="1" dirty="0"/>
              <a:t>(Note to facilitators: Consider round robin sharing or ask a couple of participants to share.)</a:t>
            </a:r>
          </a:p>
          <a:p>
            <a:pPr marL="171450" indent="-171450" eaLnBrk="1" fontAlgn="auto" hangingPunct="1">
              <a:spcBef>
                <a:spcPts val="0"/>
              </a:spcBef>
              <a:spcAft>
                <a:spcPts val="0"/>
              </a:spcAft>
              <a:buFont typeface="Arial" panose="020B0604020202020204" pitchFamily="34" charset="0"/>
              <a:buChar char="•"/>
              <a:defRPr/>
            </a:pPr>
            <a:endParaRPr lang="en-US" dirty="0"/>
          </a:p>
          <a:p>
            <a:pPr marL="171450" indent="-171450" eaLnBrk="1" fontAlgn="auto" hangingPunct="1">
              <a:spcBef>
                <a:spcPts val="0"/>
              </a:spcBef>
              <a:spcAft>
                <a:spcPts val="0"/>
              </a:spcAft>
              <a:buFont typeface="Arial" panose="020B0604020202020204" pitchFamily="34" charset="0"/>
              <a:buChar char="•"/>
              <a:defRPr/>
            </a:pPr>
            <a:endParaRPr lang="en-US" dirty="0"/>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35</a:t>
            </a:fld>
            <a:endParaRPr lang="en-US" altLang="en-US"/>
          </a:p>
        </p:txBody>
      </p:sp>
    </p:spTree>
    <p:extLst>
      <p:ext uri="{BB962C8B-B14F-4D97-AF65-F5344CB8AC3E}">
        <p14:creationId xmlns:p14="http://schemas.microsoft.com/office/powerpoint/2010/main" val="24288389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a:extLst>
              <a:ext uri="{FF2B5EF4-FFF2-40B4-BE49-F238E27FC236}">
                <a16:creationId xmlns:a16="http://schemas.microsoft.com/office/drawing/2014/main" id="{C0D31E4C-C89E-433C-8AE7-9BB838B879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C3BA40D9-603D-4400-97F4-6D5328EF4507}"/>
              </a:ext>
            </a:extLst>
          </p:cNvPr>
          <p:cNvSpPr>
            <a:spLocks noGrp="1"/>
          </p:cNvSpPr>
          <p:nvPr>
            <p:ph type="body" idx="1"/>
          </p:nvPr>
        </p:nvSpPr>
        <p:spPr/>
        <p:txBody>
          <a:bodyPr/>
          <a:lstStyle/>
          <a:p>
            <a:pPr eaLnBrk="1" fontAlgn="auto" hangingPunct="1">
              <a:spcBef>
                <a:spcPts val="0"/>
              </a:spcBef>
              <a:spcAft>
                <a:spcPts val="0"/>
              </a:spcAft>
              <a:buFont typeface="Arial" panose="020B0604020202020204" pitchFamily="34" charset="0"/>
              <a:buNone/>
              <a:defRPr/>
            </a:pPr>
            <a:r>
              <a:rPr 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dirty="0"/>
              <a:t>Thank you for participating in today’s discussion!</a:t>
            </a:r>
          </a:p>
          <a:p>
            <a:pPr marL="171450" indent="-171450" eaLnBrk="1" fontAlgn="auto" hangingPunct="1">
              <a:spcBef>
                <a:spcPts val="0"/>
              </a:spcBef>
              <a:spcAft>
                <a:spcPts val="0"/>
              </a:spcAft>
              <a:buFont typeface="Arial" panose="020B0604020202020204" pitchFamily="34" charset="0"/>
              <a:buChar char="•"/>
              <a:defRPr/>
            </a:pPr>
            <a:r>
              <a:rPr lang="en-US" dirty="0"/>
              <a:t>If applicable, you can contact me at:_________</a:t>
            </a:r>
          </a:p>
          <a:p>
            <a:pPr marL="171450" indent="-171450" eaLnBrk="1" fontAlgn="auto" hangingPunct="1">
              <a:spcBef>
                <a:spcPts val="0"/>
              </a:spcBef>
              <a:spcAft>
                <a:spcPts val="0"/>
              </a:spcAft>
              <a:buFont typeface="Arial" panose="020B0604020202020204" pitchFamily="34" charset="0"/>
              <a:buChar char="•"/>
              <a:defRPr/>
            </a:pPr>
            <a:r>
              <a:rPr lang="en-US" dirty="0"/>
              <a:t>You can also always contact the Family Planning National Training Center (fpntc@jsi.com) with questions/comments.</a:t>
            </a:r>
          </a:p>
        </p:txBody>
      </p:sp>
      <p:sp>
        <p:nvSpPr>
          <p:cNvPr id="102404" name="Slide Number Placeholder 3">
            <a:extLst>
              <a:ext uri="{FF2B5EF4-FFF2-40B4-BE49-F238E27FC236}">
                <a16:creationId xmlns:a16="http://schemas.microsoft.com/office/drawing/2014/main" id="{DC0FB14E-1736-4EAF-8160-51D07D26C4E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E423CE-5E9C-4BDC-BB21-F033CCE37289}" type="slidenum">
              <a:rPr lang="en-US" altLang="en-US"/>
              <a:pPr>
                <a:spcBef>
                  <a:spcPct val="0"/>
                </a:spcBef>
              </a:pPr>
              <a:t>36</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buFont typeface="Arial" panose="020B0604020202020204" pitchFamily="34" charset="0"/>
              <a:buNone/>
              <a:defRPr/>
            </a:pPr>
            <a:r>
              <a:rPr 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dirty="0"/>
              <a:t>Our topic for today is Best Practice 3: Monitor and Manage Payments from Third-Party Payers.</a:t>
            </a:r>
          </a:p>
          <a:p>
            <a:pPr marL="171450" indent="-171450" eaLnBrk="1" fontAlgn="auto" hangingPunct="1">
              <a:spcBef>
                <a:spcPct val="0"/>
              </a:spcBef>
              <a:spcAft>
                <a:spcPts val="0"/>
              </a:spcAft>
              <a:buFont typeface="Arial" panose="020B0604020202020204" pitchFamily="34" charset="0"/>
              <a:buChar char="•"/>
              <a:defRPr/>
            </a:pPr>
            <a:r>
              <a:rPr lang="en-US" altLang="en-US" dirty="0"/>
              <a:t>This best practice, and relevant quality improvement (QI) strategies, focus on TPP revenues. More specifically, the focus is on collecting revenue/reimbursement from TPPs, once a TPP has been billed. </a:t>
            </a:r>
          </a:p>
          <a:p>
            <a:pPr marL="171450" indent="-171450" eaLnBrk="1" fontAlgn="auto" hangingPunct="1">
              <a:spcBef>
                <a:spcPct val="0"/>
              </a:spcBef>
              <a:spcAft>
                <a:spcPts val="0"/>
              </a:spcAft>
              <a:buFont typeface="Arial" panose="020B0604020202020204" pitchFamily="34" charset="0"/>
              <a:buChar char="•"/>
              <a:defRPr/>
            </a:pPr>
            <a:r>
              <a:rPr lang="en-US" altLang="en-US" dirty="0"/>
              <a:t>An agency may consider implementing a QI initiative specific to this best practice if it is not: </a:t>
            </a:r>
          </a:p>
          <a:p>
            <a:pPr marL="628650" lvl="1" indent="-171450" eaLnBrk="1" fontAlgn="auto" hangingPunct="1">
              <a:spcBef>
                <a:spcPct val="0"/>
              </a:spcBef>
              <a:spcAft>
                <a:spcPts val="0"/>
              </a:spcAft>
              <a:buFont typeface="Arial" panose="020B0604020202020204" pitchFamily="34" charset="0"/>
              <a:buChar char="•"/>
              <a:defRPr/>
            </a:pPr>
            <a:r>
              <a:rPr lang="en-US" altLang="en-US" dirty="0"/>
              <a:t>Currently measuring or managing accounts receivable from TPPs</a:t>
            </a:r>
          </a:p>
          <a:p>
            <a:pPr marL="628650" lvl="1" indent="-171450" eaLnBrk="1" fontAlgn="auto" hangingPunct="1">
              <a:spcBef>
                <a:spcPct val="0"/>
              </a:spcBef>
              <a:spcAft>
                <a:spcPts val="0"/>
              </a:spcAft>
              <a:buFont typeface="Arial" panose="020B0604020202020204" pitchFamily="34" charset="0"/>
              <a:buChar char="•"/>
              <a:defRPr/>
            </a:pPr>
            <a:r>
              <a:rPr lang="en-US" altLang="en-US" dirty="0"/>
              <a:t>Aware of all TPP contract terms that impact revenue</a:t>
            </a:r>
          </a:p>
          <a:p>
            <a:pPr marL="628650" lvl="1" indent="-171450" eaLnBrk="1" fontAlgn="auto" hangingPunct="1">
              <a:spcBef>
                <a:spcPct val="0"/>
              </a:spcBef>
              <a:spcAft>
                <a:spcPts val="0"/>
              </a:spcAft>
              <a:buFont typeface="Arial" panose="020B0604020202020204" pitchFamily="34" charset="0"/>
              <a:buChar char="•"/>
              <a:defRPr/>
            </a:pPr>
            <a:r>
              <a:rPr lang="en-US" altLang="en-US" dirty="0"/>
              <a:t>Measuring denials, or an agency’s denial rate, that are higher than industry best practices (5%)</a:t>
            </a:r>
          </a:p>
          <a:p>
            <a:pPr marL="628650" lvl="1" indent="-171450" eaLnBrk="1" fontAlgn="auto" hangingPunct="1">
              <a:spcBef>
                <a:spcPct val="0"/>
              </a:spcBef>
              <a:spcAft>
                <a:spcPts val="0"/>
              </a:spcAft>
              <a:buFont typeface="Arial" panose="020B0604020202020204" pitchFamily="34" charset="0"/>
              <a:buChar char="•"/>
              <a:defRPr/>
            </a:pPr>
            <a:r>
              <a:rPr lang="en-US" altLang="en-US" dirty="0"/>
              <a:t>Monitoring A/R aging or A/R aging buckets that contain percentages higher than industry best practices (see financial management tool for those benchmarks)</a:t>
            </a:r>
          </a:p>
          <a:p>
            <a:pPr eaLnBrk="1" fontAlgn="auto" hangingPunct="1">
              <a:spcBef>
                <a:spcPct val="0"/>
              </a:spcBef>
              <a:spcAft>
                <a:spcPts val="0"/>
              </a:spcAft>
              <a:defRPr/>
            </a:pPr>
            <a:endParaRPr lang="en-US" altLang="en-US" dirty="0"/>
          </a:p>
          <a:p>
            <a:pPr eaLnBrk="1" fontAlgn="auto" hangingPunct="1">
              <a:spcBef>
                <a:spcPct val="0"/>
              </a:spcBef>
              <a:spcAft>
                <a:spcPts val="0"/>
              </a:spcAft>
              <a:defRPr/>
            </a:pPr>
            <a:endParaRPr lang="en-US" altLang="en-US" dirty="0"/>
          </a:p>
          <a:p>
            <a:pPr marL="171450" indent="-171450" eaLnBrk="1" fontAlgn="auto" hangingPunct="1">
              <a:spcBef>
                <a:spcPts val="0"/>
              </a:spcBef>
              <a:spcAft>
                <a:spcPts val="0"/>
              </a:spcAft>
              <a:buFont typeface="Arial" panose="020B0604020202020204" pitchFamily="34" charset="0"/>
              <a:buChar char="•"/>
              <a:defRPr/>
            </a:pPr>
            <a:endParaRPr lang="en-US" dirty="0"/>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4</a:t>
            </a:fld>
            <a:endParaRPr lang="en-US" altLang="en-US"/>
          </a:p>
        </p:txBody>
      </p:sp>
    </p:spTree>
    <p:extLst>
      <p:ext uri="{BB962C8B-B14F-4D97-AF65-F5344CB8AC3E}">
        <p14:creationId xmlns:p14="http://schemas.microsoft.com/office/powerpoint/2010/main" val="3235704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D67BA922-1955-4628-8A79-8D9B1ED7A4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845BF93E-B1FF-405D-A0BE-5E818249B7EA}"/>
              </a:ext>
            </a:extLst>
          </p:cNvPr>
          <p:cNvSpPr>
            <a:spLocks noGrp="1"/>
          </p:cNvSpPr>
          <p:nvPr>
            <p:ph type="body" idx="1"/>
          </p:nvPr>
        </p:nvSpPr>
        <p:spPr bwMode="auto"/>
        <p:txBody>
          <a:bodyPr wrap="square" numCol="1" anchor="t" anchorCtr="0" compatLnSpc="1">
            <a:prstTxWarp prst="textNoShape">
              <a:avLst/>
            </a:prstTxWarp>
          </a:bodyPr>
          <a:lstStyle/>
          <a:p>
            <a:pPr eaLnBrk="1" fontAlgn="auto" hangingPunct="1">
              <a:spcBef>
                <a:spcPct val="0"/>
              </a:spcBef>
              <a:spcAft>
                <a:spcPts val="0"/>
              </a:spcAft>
              <a:defRPr/>
            </a:pPr>
            <a:r>
              <a:rPr lang="en-US" altLang="en-US" b="1" u="sng" dirty="0"/>
              <a:t>Facilitator Notes</a:t>
            </a:r>
          </a:p>
          <a:p>
            <a:pPr marL="171450" indent="-171450" eaLnBrk="1" fontAlgn="auto" hangingPunct="1">
              <a:spcBef>
                <a:spcPct val="0"/>
              </a:spcBef>
              <a:spcAft>
                <a:spcPts val="0"/>
              </a:spcAft>
              <a:buFont typeface="Arial" panose="020B0604020202020204" pitchFamily="34" charset="0"/>
              <a:buChar char="•"/>
              <a:defRPr/>
            </a:pPr>
            <a:r>
              <a:rPr lang="en-US" altLang="en-US" dirty="0"/>
              <a:t>Monitoring and managing payments owed for services delivered is critical to maintaining a financially viable clinic—particularly, timely payment for services delivered. </a:t>
            </a:r>
          </a:p>
          <a:p>
            <a:pPr marL="171450" indent="-171450" eaLnBrk="1" fontAlgn="auto" hangingPunct="1">
              <a:spcBef>
                <a:spcPct val="0"/>
              </a:spcBef>
              <a:spcAft>
                <a:spcPts val="0"/>
              </a:spcAft>
              <a:buFont typeface="Arial" panose="020B0604020202020204" pitchFamily="34" charset="0"/>
              <a:buChar char="•"/>
              <a:defRPr/>
            </a:pPr>
            <a:r>
              <a:rPr lang="en-US" altLang="en-US" dirty="0"/>
              <a:t>The monitoring processes and QI strategies discussed today will help to assure that your site (or agency) is receiving expected, timely payments and that your site (or agency) can identify issues causing payments to be denied, delayed, or partially paid. </a:t>
            </a:r>
          </a:p>
          <a:p>
            <a:pPr eaLnBrk="1" fontAlgn="auto" hangingPunct="1">
              <a:spcBef>
                <a:spcPct val="0"/>
              </a:spcBef>
              <a:spcAft>
                <a:spcPts val="0"/>
              </a:spcAft>
              <a:defRPr/>
            </a:pPr>
            <a:endParaRPr lang="en-US" altLang="en-US" b="1" u="sng" dirty="0"/>
          </a:p>
        </p:txBody>
      </p:sp>
      <p:sp>
        <p:nvSpPr>
          <p:cNvPr id="38916" name="Slide Number Placeholder 3">
            <a:extLst>
              <a:ext uri="{FF2B5EF4-FFF2-40B4-BE49-F238E27FC236}">
                <a16:creationId xmlns:a16="http://schemas.microsoft.com/office/drawing/2014/main" id="{FE7DAE93-5386-475B-B2EC-608E8593D0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8384C7-8EE4-4ECC-AAA4-3B56A6995032}" type="slidenum">
              <a:rPr lang="en-US" altLang="en-US"/>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buFont typeface="Arial" panose="020B0604020202020204" pitchFamily="34" charset="0"/>
              <a:buNone/>
              <a:defRPr/>
            </a:pPr>
            <a:r>
              <a:rPr lang="en-US" alt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altLang="en-US" dirty="0"/>
              <a:t>There are several indicators a site (or agency) can use to monitor/manage accounts receivable. </a:t>
            </a:r>
          </a:p>
          <a:p>
            <a:pPr marL="171450" indent="-171450" eaLnBrk="1" fontAlgn="auto" hangingPunct="1">
              <a:spcBef>
                <a:spcPts val="0"/>
              </a:spcBef>
              <a:spcAft>
                <a:spcPts val="0"/>
              </a:spcAft>
              <a:buFont typeface="Arial" panose="020B0604020202020204" pitchFamily="34" charset="0"/>
              <a:buChar char="•"/>
              <a:defRPr/>
            </a:pPr>
            <a:r>
              <a:rPr lang="en-US" altLang="en-US" u="sng" dirty="0"/>
              <a:t>Net collection rate</a:t>
            </a:r>
            <a:r>
              <a:rPr lang="en-US" altLang="en-US" dirty="0"/>
              <a:t> is typically calculated retrospectively. It is calculated by dividing dollars collected by dollars expected (contracted amount) for services provided during a specific time period. </a:t>
            </a:r>
          </a:p>
          <a:p>
            <a:pPr marL="628650" lvl="1" indent="-171450" eaLnBrk="1" fontAlgn="auto" hangingPunct="1">
              <a:spcBef>
                <a:spcPts val="0"/>
              </a:spcBef>
              <a:spcAft>
                <a:spcPts val="0"/>
              </a:spcAft>
              <a:buFont typeface="Arial" panose="020B0604020202020204" pitchFamily="34" charset="0"/>
              <a:buChar char="•"/>
              <a:defRPr/>
            </a:pPr>
            <a:r>
              <a:rPr lang="en-US" altLang="en-US" dirty="0"/>
              <a:t>Agencies can use this indicator to assess net collection rate for all third-party payers or drill down to the net collection rate for each TPP an agency contracts with. </a:t>
            </a:r>
          </a:p>
          <a:p>
            <a:pPr marL="628650" lvl="1" indent="-171450" eaLnBrk="1" fontAlgn="auto" hangingPunct="1">
              <a:spcBef>
                <a:spcPts val="0"/>
              </a:spcBef>
              <a:spcAft>
                <a:spcPts val="0"/>
              </a:spcAft>
              <a:buFont typeface="Arial" panose="020B0604020202020204" pitchFamily="34" charset="0"/>
              <a:buChar char="•"/>
              <a:defRPr/>
            </a:pPr>
            <a:r>
              <a:rPr lang="en-US" altLang="en-US" dirty="0"/>
              <a:t>Industry best practice is 95%.</a:t>
            </a:r>
          </a:p>
          <a:p>
            <a:pPr marL="171450" indent="-171450" eaLnBrk="1" fontAlgn="auto" hangingPunct="1">
              <a:spcBef>
                <a:spcPts val="0"/>
              </a:spcBef>
              <a:spcAft>
                <a:spcPts val="0"/>
              </a:spcAft>
              <a:buFont typeface="Arial" panose="020B0604020202020204" pitchFamily="34" charset="0"/>
              <a:buChar char="•"/>
              <a:defRPr/>
            </a:pPr>
            <a:r>
              <a:rPr lang="en-US" altLang="en-US" u="sng" dirty="0"/>
              <a:t>Denial rate</a:t>
            </a:r>
            <a:r>
              <a:rPr lang="en-US" altLang="en-US" dirty="0"/>
              <a:t> reflects the percentage of claims denied by third-party payers during a given time period and is calculated by the number of denied claims divided by the number of claims submitted. </a:t>
            </a:r>
            <a:endParaRPr lang="en-US" altLang="en-US" u="sng" dirty="0"/>
          </a:p>
          <a:p>
            <a:pPr marL="628650" lvl="1" indent="-171450" eaLnBrk="1" fontAlgn="auto" hangingPunct="1">
              <a:spcBef>
                <a:spcPts val="0"/>
              </a:spcBef>
              <a:spcAft>
                <a:spcPts val="0"/>
              </a:spcAft>
              <a:buFont typeface="Arial" panose="020B0604020202020204" pitchFamily="34" charset="0"/>
              <a:buChar char="•"/>
              <a:defRPr/>
            </a:pPr>
            <a:r>
              <a:rPr lang="en-US" altLang="en-US" dirty="0"/>
              <a:t>Denial rate can be further measured by each individual TPP (Medicaid, a Medicaid managed care organization, or specific private insurance companies an agency contracts with) or by denial reason categories such as prior-authorization denials. </a:t>
            </a:r>
          </a:p>
          <a:p>
            <a:pPr marL="628650" lvl="1" indent="-171450" eaLnBrk="1" fontAlgn="auto" hangingPunct="1">
              <a:spcBef>
                <a:spcPts val="0"/>
              </a:spcBef>
              <a:spcAft>
                <a:spcPts val="0"/>
              </a:spcAft>
              <a:buFont typeface="Arial" panose="020B0604020202020204" pitchFamily="34" charset="0"/>
              <a:buChar char="•"/>
              <a:defRPr/>
            </a:pPr>
            <a:r>
              <a:rPr lang="en-US" altLang="en-US" dirty="0"/>
              <a:t>Common denial reasons include: registration (insurance verification, incorrect payer, cannot identify patient), charge entry (invalid procedure or diagnosis code), referrals/pre-authorizations required prior to providing the service, duplicate claims, medical necessity, credentialing, or </a:t>
            </a:r>
            <a:r>
              <a:rPr lang="en-US" altLang="en-US" dirty="0">
                <a:solidFill>
                  <a:srgbClr val="FFFF00"/>
                </a:solidFill>
              </a:rPr>
              <a:t>insufficient</a:t>
            </a:r>
            <a:r>
              <a:rPr lang="en-US" altLang="en-US" dirty="0"/>
              <a:t> documentation. </a:t>
            </a:r>
          </a:p>
          <a:p>
            <a:pPr marL="628650" lvl="1" indent="-171450" eaLnBrk="1" fontAlgn="auto" hangingPunct="1">
              <a:spcBef>
                <a:spcPts val="0"/>
              </a:spcBef>
              <a:spcAft>
                <a:spcPts val="0"/>
              </a:spcAft>
              <a:buFont typeface="Arial" panose="020B0604020202020204" pitchFamily="34" charset="0"/>
              <a:buChar char="•"/>
              <a:defRPr/>
            </a:pPr>
            <a:r>
              <a:rPr lang="en-US" altLang="en-US" dirty="0"/>
              <a:t>Industry best practice is 5%.</a:t>
            </a:r>
          </a:p>
          <a:p>
            <a:pPr eaLnBrk="1" fontAlgn="auto" hangingPunct="1">
              <a:spcBef>
                <a:spcPts val="0"/>
              </a:spcBef>
              <a:spcAft>
                <a:spcPts val="0"/>
              </a:spcAft>
              <a:defRPr/>
            </a:pPr>
            <a:endParaRPr lang="en-US" altLang="en-US" dirty="0"/>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6</a:t>
            </a:fld>
            <a:endParaRPr lang="en-US" altLang="en-US"/>
          </a:p>
        </p:txBody>
      </p:sp>
    </p:spTree>
    <p:extLst>
      <p:ext uri="{BB962C8B-B14F-4D97-AF65-F5344CB8AC3E}">
        <p14:creationId xmlns:p14="http://schemas.microsoft.com/office/powerpoint/2010/main" val="829295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alt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altLang="en-US" dirty="0"/>
              <a:t>A/R aging refers to the length of time an account balance has been outstanding. It is frequently used as an indicator of the ability to collect receivables in different time “buckets.” </a:t>
            </a:r>
          </a:p>
          <a:p>
            <a:pPr marL="628650" lvl="1" indent="-171450" eaLnBrk="1" fontAlgn="auto" hangingPunct="1">
              <a:spcBef>
                <a:spcPts val="0"/>
              </a:spcBef>
              <a:spcAft>
                <a:spcPts val="0"/>
              </a:spcAft>
              <a:buFont typeface="Arial" panose="020B0604020202020204" pitchFamily="34" charset="0"/>
              <a:buChar char="•"/>
              <a:defRPr/>
            </a:pPr>
            <a:r>
              <a:rPr lang="en-US" altLang="en-US" dirty="0"/>
              <a:t>These are three suggested ways a site (or agency) can sort/measure A/R: </a:t>
            </a:r>
          </a:p>
          <a:p>
            <a:pPr marL="1085850" lvl="2" indent="-171450" eaLnBrk="1" fontAlgn="auto" hangingPunct="1">
              <a:spcBef>
                <a:spcPts val="0"/>
              </a:spcBef>
              <a:spcAft>
                <a:spcPts val="0"/>
              </a:spcAft>
              <a:buFont typeface="Arial" panose="020B0604020202020204" pitchFamily="34" charset="0"/>
              <a:buChar char="•"/>
              <a:defRPr/>
            </a:pPr>
            <a:r>
              <a:rPr lang="en-US" altLang="en-US" dirty="0"/>
              <a:t>Site (if your agency has more than one service site)</a:t>
            </a:r>
          </a:p>
          <a:p>
            <a:pPr marL="1085850" lvl="2" indent="-171450" eaLnBrk="1" fontAlgn="auto" hangingPunct="1">
              <a:spcBef>
                <a:spcPts val="0"/>
              </a:spcBef>
              <a:spcAft>
                <a:spcPts val="0"/>
              </a:spcAft>
              <a:buFont typeface="Arial" panose="020B0604020202020204" pitchFamily="34" charset="0"/>
              <a:buChar char="•"/>
              <a:defRPr/>
            </a:pPr>
            <a:r>
              <a:rPr lang="en-US" altLang="en-US" dirty="0"/>
              <a:t>TPP </a:t>
            </a:r>
          </a:p>
          <a:p>
            <a:pPr marL="1085850" lvl="2" indent="-171450" eaLnBrk="1" fontAlgn="auto" hangingPunct="1">
              <a:spcBef>
                <a:spcPts val="0"/>
              </a:spcBef>
              <a:spcAft>
                <a:spcPts val="0"/>
              </a:spcAft>
              <a:buFont typeface="Arial" panose="020B0604020202020204" pitchFamily="34" charset="0"/>
              <a:buChar char="•"/>
              <a:defRPr/>
            </a:pPr>
            <a:r>
              <a:rPr lang="en-US" altLang="en-US" dirty="0"/>
              <a:t>Clinical services provider</a:t>
            </a:r>
            <a:r>
              <a:rPr lang="en-US" altLang="en-US" b="1" dirty="0"/>
              <a:t> </a:t>
            </a:r>
          </a:p>
          <a:p>
            <a:pPr marL="628650" lvl="1" indent="-171450" eaLnBrk="1" fontAlgn="auto" hangingPunct="1">
              <a:spcBef>
                <a:spcPts val="0"/>
              </a:spcBef>
              <a:spcAft>
                <a:spcPts val="0"/>
              </a:spcAft>
              <a:buFont typeface="Arial" panose="020B0604020202020204" pitchFamily="34" charset="0"/>
              <a:buChar char="•"/>
              <a:defRPr/>
            </a:pPr>
            <a:r>
              <a:rPr lang="en-US" altLang="en-US" dirty="0"/>
              <a:t>The </a:t>
            </a:r>
            <a:r>
              <a:rPr lang="en-US" altLang="en-US" i="1" dirty="0"/>
              <a:t>Performance Report and Improvement Plan </a:t>
            </a:r>
            <a:r>
              <a:rPr lang="en-US" altLang="en-US" dirty="0"/>
              <a:t>tab on A/R aging includes the best practice percentages in each time bucket. </a:t>
            </a:r>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7</a:t>
            </a:fld>
            <a:endParaRPr lang="en-US" altLang="en-US"/>
          </a:p>
        </p:txBody>
      </p:sp>
    </p:spTree>
    <p:extLst>
      <p:ext uri="{BB962C8B-B14F-4D97-AF65-F5344CB8AC3E}">
        <p14:creationId xmlns:p14="http://schemas.microsoft.com/office/powerpoint/2010/main" val="1204268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altLang="en-US" b="1" u="sng" dirty="0"/>
              <a:t>Facilitator Notes</a:t>
            </a:r>
          </a:p>
          <a:p>
            <a:pPr marL="171450" indent="-171450" eaLnBrk="1" fontAlgn="auto" hangingPunct="1">
              <a:spcBef>
                <a:spcPts val="0"/>
              </a:spcBef>
              <a:spcAft>
                <a:spcPts val="0"/>
              </a:spcAft>
              <a:buFont typeface="Arial" panose="020B0604020202020204" pitchFamily="34" charset="0"/>
              <a:buChar char="•"/>
              <a:defRPr/>
            </a:pPr>
            <a:r>
              <a:rPr lang="en-US" altLang="en-US" dirty="0"/>
              <a:t>To demonstrate the importance of collecting TPP reimbursement and the impact it has on an agency’s or site’s overall revenue, let’s review this example of one agency’s charges and expected revenue. </a:t>
            </a:r>
          </a:p>
          <a:p>
            <a:pPr marL="171450" indent="-171450" eaLnBrk="1" fontAlgn="auto" hangingPunct="1">
              <a:spcBef>
                <a:spcPts val="0"/>
              </a:spcBef>
              <a:spcAft>
                <a:spcPts val="0"/>
              </a:spcAft>
              <a:buFont typeface="Arial" panose="020B0604020202020204" pitchFamily="34" charset="0"/>
              <a:buChar char="•"/>
              <a:defRPr/>
            </a:pPr>
            <a:r>
              <a:rPr lang="en-US" altLang="en-US" dirty="0"/>
              <a:t>An agency’s monthly TPP charges are $5,000 with the contractual allowance for these services being $4,000. </a:t>
            </a:r>
          </a:p>
          <a:p>
            <a:pPr marL="628650" lvl="1" indent="-171450" eaLnBrk="1" fontAlgn="auto" hangingPunct="1">
              <a:spcBef>
                <a:spcPts val="0"/>
              </a:spcBef>
              <a:spcAft>
                <a:spcPts val="0"/>
              </a:spcAft>
              <a:buFont typeface="Arial" panose="020B0604020202020204" pitchFamily="34" charset="0"/>
              <a:buChar char="•"/>
              <a:defRPr/>
            </a:pPr>
            <a:r>
              <a:rPr lang="en-US" altLang="en-US" dirty="0"/>
              <a:t>Example 1 demonstrates when an agency collects 95% of expected revenue, totaling $3,800 per month. </a:t>
            </a:r>
          </a:p>
          <a:p>
            <a:pPr marL="628650" lvl="1" indent="-171450" eaLnBrk="1" fontAlgn="auto" hangingPunct="1">
              <a:spcBef>
                <a:spcPts val="0"/>
              </a:spcBef>
              <a:spcAft>
                <a:spcPts val="0"/>
              </a:spcAft>
              <a:buFont typeface="Arial" panose="020B0604020202020204" pitchFamily="34" charset="0"/>
              <a:buChar char="•"/>
              <a:defRPr/>
            </a:pPr>
            <a:r>
              <a:rPr lang="en-US" altLang="en-US" dirty="0"/>
              <a:t>Example 2 demonstrates when an agency collects 50% of expected revenue, totaling $2,500 per month. </a:t>
            </a:r>
          </a:p>
          <a:p>
            <a:pPr marL="628650" lvl="1" indent="-171450" eaLnBrk="1" fontAlgn="auto" hangingPunct="1">
              <a:spcBef>
                <a:spcPts val="0"/>
              </a:spcBef>
              <a:spcAft>
                <a:spcPts val="0"/>
              </a:spcAft>
              <a:buFont typeface="Arial" panose="020B0604020202020204" pitchFamily="34" charset="0"/>
              <a:buChar char="•"/>
              <a:defRPr/>
            </a:pPr>
            <a:r>
              <a:rPr lang="en-US" altLang="en-US" dirty="0"/>
              <a:t>When we look at the revenue difference between these two reimbursement levels, this equates to $15,600 annually. </a:t>
            </a:r>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8</a:t>
            </a:fld>
            <a:endParaRPr lang="en-US" altLang="en-US"/>
          </a:p>
        </p:txBody>
      </p:sp>
    </p:spTree>
    <p:extLst>
      <p:ext uri="{BB962C8B-B14F-4D97-AF65-F5344CB8AC3E}">
        <p14:creationId xmlns:p14="http://schemas.microsoft.com/office/powerpoint/2010/main" val="2128922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altLang="en-US" b="1" u="sng" dirty="0"/>
              <a:t>Discussion </a:t>
            </a:r>
          </a:p>
          <a:p>
            <a:pPr marL="171450" indent="-171450" eaLnBrk="1" fontAlgn="auto" hangingPunct="1">
              <a:spcBef>
                <a:spcPts val="0"/>
              </a:spcBef>
              <a:spcAft>
                <a:spcPts val="0"/>
              </a:spcAft>
              <a:buFont typeface="Arial" panose="020B0604020202020204" pitchFamily="34" charset="0"/>
              <a:buChar char="•"/>
              <a:defRPr/>
            </a:pPr>
            <a:r>
              <a:rPr lang="en-US" altLang="en-US" dirty="0"/>
              <a:t>What are your agency’s challenges related to monitoring and managing payments from third-party payers? </a:t>
            </a:r>
          </a:p>
          <a:p>
            <a:pPr eaLnBrk="1" fontAlgn="auto" hangingPunct="1">
              <a:spcBef>
                <a:spcPts val="0"/>
              </a:spcBef>
              <a:spcAft>
                <a:spcPts val="0"/>
              </a:spcAft>
              <a:defRPr/>
            </a:pPr>
            <a:endParaRPr lang="en-US" altLang="en-US" b="1" u="sng" dirty="0"/>
          </a:p>
          <a:p>
            <a:endParaRPr lang="en-US" dirty="0"/>
          </a:p>
        </p:txBody>
      </p:sp>
      <p:sp>
        <p:nvSpPr>
          <p:cNvPr id="4" name="Slide Number Placeholder 3"/>
          <p:cNvSpPr>
            <a:spLocks noGrp="1"/>
          </p:cNvSpPr>
          <p:nvPr>
            <p:ph type="sldNum" sz="quarter" idx="5"/>
          </p:nvPr>
        </p:nvSpPr>
        <p:spPr/>
        <p:txBody>
          <a:bodyPr/>
          <a:lstStyle/>
          <a:p>
            <a:fld id="{A5546419-8B8E-42B9-AD5B-917B4A8E044E}" type="slidenum">
              <a:rPr lang="en-US" altLang="en-US" smtClean="0"/>
              <a:pPr/>
              <a:t>9</a:t>
            </a:fld>
            <a:endParaRPr lang="en-US" altLang="en-US"/>
          </a:p>
        </p:txBody>
      </p:sp>
    </p:spTree>
    <p:extLst>
      <p:ext uri="{BB962C8B-B14F-4D97-AF65-F5344CB8AC3E}">
        <p14:creationId xmlns:p14="http://schemas.microsoft.com/office/powerpoint/2010/main" val="6084377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12" Type="http://schemas.microsoft.com/office/2007/relationships/diagramDrawing" Target="../diagrams/drawing2.xml"/><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11" Type="http://schemas.openxmlformats.org/officeDocument/2006/relationships/diagramColors" Target="../diagrams/colors2.xml"/><Relationship Id="rId5" Type="http://schemas.openxmlformats.org/officeDocument/2006/relationships/diagramColors" Target="../diagrams/colors1.xml"/><Relationship Id="rId10" Type="http://schemas.openxmlformats.org/officeDocument/2006/relationships/diagramQuickStyle" Target="../diagrams/quickStyle2.xml"/><Relationship Id="rId4" Type="http://schemas.openxmlformats.org/officeDocument/2006/relationships/diagramQuickStyle" Target="../diagrams/quickStyle1.xml"/><Relationship Id="rId9" Type="http://schemas.openxmlformats.org/officeDocument/2006/relationships/diagramLayout" Target="../diagrams/layout2.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Master" Target="../slideMasters/slideMaster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9" name="Google Shape;16;p29" descr="C:\Users\cbateman\AppData\Local\Temp\wz0371\Final Logo\circle only\fpntc_circle_only_color.png">
            <a:extLst>
              <a:ext uri="{FF2B5EF4-FFF2-40B4-BE49-F238E27FC236}">
                <a16:creationId xmlns:a16="http://schemas.microsoft.com/office/drawing/2014/main" id="{A7C80A33-8EB4-48B4-9333-C1BA27866706}"/>
              </a:ext>
            </a:extLst>
          </p:cNvPr>
          <p:cNvPicPr preferRelativeResize="0"/>
          <p:nvPr userDrawn="1"/>
        </p:nvPicPr>
        <p:blipFill rotWithShape="1">
          <a:blip r:embed="rId2">
            <a:alphaModFix/>
          </a:blip>
          <a:srcRect r="13620" b="49170"/>
          <a:stretch/>
        </p:blipFill>
        <p:spPr>
          <a:xfrm>
            <a:off x="5257800" y="4572000"/>
            <a:ext cx="3886200" cy="2286000"/>
          </a:xfrm>
          <a:prstGeom prst="rect">
            <a:avLst/>
          </a:prstGeom>
          <a:noFill/>
          <a:ln>
            <a:noFill/>
          </a:ln>
        </p:spPr>
      </p:pic>
      <p:sp>
        <p:nvSpPr>
          <p:cNvPr id="10" name="Title 1">
            <a:extLst>
              <a:ext uri="{FF2B5EF4-FFF2-40B4-BE49-F238E27FC236}">
                <a16:creationId xmlns:a16="http://schemas.microsoft.com/office/drawing/2014/main" id="{474319B7-D013-4B60-B2D7-E6998BBD8947}"/>
              </a:ext>
            </a:extLst>
          </p:cNvPr>
          <p:cNvSpPr>
            <a:spLocks noGrp="1"/>
          </p:cNvSpPr>
          <p:nvPr>
            <p:ph type="title"/>
          </p:nvPr>
        </p:nvSpPr>
        <p:spPr>
          <a:xfrm>
            <a:off x="685800" y="2130424"/>
            <a:ext cx="7772400" cy="1470025"/>
          </a:xfrm>
        </p:spPr>
        <p:txBody>
          <a:bodyPr/>
          <a:lstStyle>
            <a:lvl1pPr algn="ctr">
              <a:defRPr/>
            </a:lvl1pPr>
          </a:lstStyle>
          <a:p>
            <a:r>
              <a:rPr lang="en-US" dirty="0"/>
              <a:t>Click to edit Master title style</a:t>
            </a:r>
          </a:p>
        </p:txBody>
      </p:sp>
      <p:sp>
        <p:nvSpPr>
          <p:cNvPr id="11" name="Text Placeholder 3">
            <a:extLst>
              <a:ext uri="{FF2B5EF4-FFF2-40B4-BE49-F238E27FC236}">
                <a16:creationId xmlns:a16="http://schemas.microsoft.com/office/drawing/2014/main" id="{7136ED6E-77D9-487D-BC2D-A5BF1D12FC5F}"/>
              </a:ext>
            </a:extLst>
          </p:cNvPr>
          <p:cNvSpPr>
            <a:spLocks noGrp="1"/>
          </p:cNvSpPr>
          <p:nvPr>
            <p:ph type="body" sz="quarter" idx="10"/>
          </p:nvPr>
        </p:nvSpPr>
        <p:spPr>
          <a:xfrm>
            <a:off x="1371600" y="3505200"/>
            <a:ext cx="6400800" cy="1752600"/>
          </a:xfrm>
        </p:spPr>
        <p:txBody>
          <a:bodyPr/>
          <a:lstStyle>
            <a:lvl1pPr marL="0" indent="0" algn="ctr">
              <a:spcBef>
                <a:spcPts val="0"/>
              </a:spcBef>
              <a:buNone/>
              <a:defRPr sz="2800" i="1">
                <a:solidFill>
                  <a:srgbClr val="58595B"/>
                </a:solidFill>
              </a:defRPr>
            </a:lvl1pPr>
          </a:lstStyle>
          <a:p>
            <a:pPr lvl="0"/>
            <a:endParaRPr lang="en-US" dirty="0"/>
          </a:p>
        </p:txBody>
      </p:sp>
      <p:sp>
        <p:nvSpPr>
          <p:cNvPr id="12" name="Picture Placeholder 5">
            <a:extLst>
              <a:ext uri="{FF2B5EF4-FFF2-40B4-BE49-F238E27FC236}">
                <a16:creationId xmlns:a16="http://schemas.microsoft.com/office/drawing/2014/main" id="{688CFFFA-C3DA-4372-9F0C-5DC9490D2D6F}"/>
              </a:ext>
            </a:extLst>
          </p:cNvPr>
          <p:cNvSpPr>
            <a:spLocks noGrp="1"/>
          </p:cNvSpPr>
          <p:nvPr>
            <p:ph type="pic" sz="quarter" idx="11"/>
          </p:nvPr>
        </p:nvSpPr>
        <p:spPr>
          <a:xfrm>
            <a:off x="2133600" y="519112"/>
            <a:ext cx="4876800" cy="1401763"/>
          </a:xfrm>
        </p:spPr>
        <p:txBody>
          <a:bodyPr/>
          <a:lstStyle/>
          <a:p>
            <a:endParaRPr lang="en-US"/>
          </a:p>
        </p:txBody>
      </p:sp>
    </p:spTree>
    <p:extLst>
      <p:ext uri="{BB962C8B-B14F-4D97-AF65-F5344CB8AC3E}">
        <p14:creationId xmlns:p14="http://schemas.microsoft.com/office/powerpoint/2010/main" val="171842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pic>
        <p:nvPicPr>
          <p:cNvPr id="7" name="Google Shape;24;p30" descr="C:\Users\cbateman\AppData\Local\Temp\wz0371\Final Logo\circle only\fpntc_circle_only_color.png">
            <a:extLst>
              <a:ext uri="{FF2B5EF4-FFF2-40B4-BE49-F238E27FC236}">
                <a16:creationId xmlns:a16="http://schemas.microsoft.com/office/drawing/2014/main" id="{3F643AAA-A580-4AE2-B45B-C0CC1C4A02A5}"/>
              </a:ext>
            </a:extLst>
          </p:cNvPr>
          <p:cNvPicPr preferRelativeResize="0"/>
          <p:nvPr userDrawn="1"/>
        </p:nvPicPr>
        <p:blipFill rotWithShape="1">
          <a:blip r:embed="rId2">
            <a:alphaModFix/>
          </a:blip>
          <a:srcRect t="64706" r="15716"/>
          <a:stretch/>
        </p:blipFill>
        <p:spPr>
          <a:xfrm>
            <a:off x="5867400" y="0"/>
            <a:ext cx="3276600" cy="1371600"/>
          </a:xfrm>
          <a:prstGeom prst="rect">
            <a:avLst/>
          </a:prstGeom>
          <a:noFill/>
          <a:ln>
            <a:noFill/>
          </a:ln>
        </p:spPr>
      </p:pic>
      <p:pic>
        <p:nvPicPr>
          <p:cNvPr id="8" name="Google Shape;25;p30">
            <a:extLst>
              <a:ext uri="{FF2B5EF4-FFF2-40B4-BE49-F238E27FC236}">
                <a16:creationId xmlns:a16="http://schemas.microsoft.com/office/drawing/2014/main" id="{F99A5BDB-AA89-46CF-BAC8-F2E108A8607A}"/>
              </a:ext>
            </a:extLst>
          </p:cNvPr>
          <p:cNvPicPr preferRelativeResize="0"/>
          <p:nvPr userDrawn="1"/>
        </p:nvPicPr>
        <p:blipFill rotWithShape="1">
          <a:blip r:embed="rId3">
            <a:alphaModFix/>
          </a:blip>
          <a:srcRect/>
          <a:stretch/>
        </p:blipFill>
        <p:spPr>
          <a:xfrm>
            <a:off x="6781800" y="6334125"/>
            <a:ext cx="1803400" cy="438150"/>
          </a:xfrm>
          <a:prstGeom prst="rect">
            <a:avLst/>
          </a:prstGeom>
          <a:noFill/>
          <a:ln>
            <a:noFill/>
          </a:ln>
        </p:spPr>
      </p:pic>
      <p:sp>
        <p:nvSpPr>
          <p:cNvPr id="9" name="Title 1">
            <a:extLst>
              <a:ext uri="{FF2B5EF4-FFF2-40B4-BE49-F238E27FC236}">
                <a16:creationId xmlns:a16="http://schemas.microsoft.com/office/drawing/2014/main" id="{1F15E77D-989C-4E56-8069-A7A1EA65C400}"/>
              </a:ext>
            </a:extLst>
          </p:cNvPr>
          <p:cNvSpPr>
            <a:spLocks noGrp="1"/>
          </p:cNvSpPr>
          <p:nvPr>
            <p:ph type="title"/>
          </p:nvPr>
        </p:nvSpPr>
        <p:spPr>
          <a:xfrm>
            <a:off x="457198" y="274638"/>
            <a:ext cx="4952999" cy="1143000"/>
          </a:xfrm>
        </p:spPr>
        <p:txBody>
          <a:bodyPr/>
          <a:lstStyle>
            <a:lvl1pPr>
              <a:defRPr/>
            </a:lvl1pPr>
          </a:lstStyle>
          <a:p>
            <a:endParaRPr lang="en-US" dirty="0"/>
          </a:p>
        </p:txBody>
      </p:sp>
      <p:sp>
        <p:nvSpPr>
          <p:cNvPr id="10" name="Text Placeholder 3">
            <a:extLst>
              <a:ext uri="{FF2B5EF4-FFF2-40B4-BE49-F238E27FC236}">
                <a16:creationId xmlns:a16="http://schemas.microsoft.com/office/drawing/2014/main" id="{501896A6-CCEA-4C2F-B6B5-5B558FCC2537}"/>
              </a:ext>
            </a:extLst>
          </p:cNvPr>
          <p:cNvSpPr>
            <a:spLocks noGrp="1"/>
          </p:cNvSpPr>
          <p:nvPr>
            <p:ph type="body" sz="quarter" idx="10"/>
          </p:nvPr>
        </p:nvSpPr>
        <p:spPr>
          <a:xfrm>
            <a:off x="457200" y="1600201"/>
            <a:ext cx="8229600" cy="1600199"/>
          </a:xfrm>
        </p:spPr>
        <p:txBody>
          <a:bodyPr/>
          <a:lstStyle>
            <a:lvl1pPr marL="25400" indent="0">
              <a:buNone/>
              <a:defRPr/>
            </a:lvl1pPr>
          </a:lstStyle>
          <a:p>
            <a:pPr lvl="0"/>
            <a:r>
              <a:rPr lang="en-US" dirty="0"/>
              <a:t>Click to edit Master text styles</a:t>
            </a:r>
          </a:p>
        </p:txBody>
      </p:sp>
      <p:sp>
        <p:nvSpPr>
          <p:cNvPr id="3" name="Text Placeholder 2">
            <a:extLst>
              <a:ext uri="{FF2B5EF4-FFF2-40B4-BE49-F238E27FC236}">
                <a16:creationId xmlns:a16="http://schemas.microsoft.com/office/drawing/2014/main" id="{01B8301C-917F-46B5-B92D-23BB5288F5DC}"/>
              </a:ext>
            </a:extLst>
          </p:cNvPr>
          <p:cNvSpPr>
            <a:spLocks noGrp="1"/>
          </p:cNvSpPr>
          <p:nvPr>
            <p:ph type="body" sz="quarter" idx="15"/>
          </p:nvPr>
        </p:nvSpPr>
        <p:spPr>
          <a:xfrm>
            <a:off x="990599" y="3048000"/>
            <a:ext cx="3492497" cy="1981200"/>
          </a:xfrm>
        </p:spPr>
        <p:txBody>
          <a:bodyPr/>
          <a:lstStyle>
            <a:lvl1pPr>
              <a:defRPr sz="2200"/>
            </a:lvl1pPr>
          </a:lstStyle>
          <a:p>
            <a:pPr lvl="0"/>
            <a:r>
              <a:rPr lang="en-US" dirty="0"/>
              <a:t>Click to edit Master text styles</a:t>
            </a:r>
          </a:p>
        </p:txBody>
      </p:sp>
      <p:sp>
        <p:nvSpPr>
          <p:cNvPr id="19" name="Text Placeholder 2">
            <a:extLst>
              <a:ext uri="{FF2B5EF4-FFF2-40B4-BE49-F238E27FC236}">
                <a16:creationId xmlns:a16="http://schemas.microsoft.com/office/drawing/2014/main" id="{F5F0F4F8-CF2C-431C-AB8A-78B6AEC856FF}"/>
              </a:ext>
            </a:extLst>
          </p:cNvPr>
          <p:cNvSpPr>
            <a:spLocks noGrp="1"/>
          </p:cNvSpPr>
          <p:nvPr>
            <p:ph type="body" sz="quarter" idx="17"/>
          </p:nvPr>
        </p:nvSpPr>
        <p:spPr>
          <a:xfrm>
            <a:off x="4483097" y="3048000"/>
            <a:ext cx="3670303" cy="1981200"/>
          </a:xfrm>
        </p:spPr>
        <p:txBody>
          <a:bodyPr/>
          <a:lstStyle>
            <a:lvl1pPr>
              <a:defRPr sz="2200"/>
            </a:lvl1pPr>
          </a:lstStyle>
          <a:p>
            <a:pPr lvl="0"/>
            <a:r>
              <a:rPr lang="en-US" dirty="0"/>
              <a:t>Click to edit Master text styles</a:t>
            </a:r>
          </a:p>
        </p:txBody>
      </p:sp>
      <p:sp>
        <p:nvSpPr>
          <p:cNvPr id="20" name="Text Placeholder 3">
            <a:extLst>
              <a:ext uri="{FF2B5EF4-FFF2-40B4-BE49-F238E27FC236}">
                <a16:creationId xmlns:a16="http://schemas.microsoft.com/office/drawing/2014/main" id="{19B3DCCA-10A1-4A15-AB29-336706AD400C}"/>
              </a:ext>
            </a:extLst>
          </p:cNvPr>
          <p:cNvSpPr>
            <a:spLocks noGrp="1"/>
          </p:cNvSpPr>
          <p:nvPr>
            <p:ph type="body" sz="quarter" idx="18"/>
          </p:nvPr>
        </p:nvSpPr>
        <p:spPr>
          <a:xfrm>
            <a:off x="457200" y="5032377"/>
            <a:ext cx="8229600" cy="1116012"/>
          </a:xfrm>
        </p:spPr>
        <p:txBody>
          <a:bodyPr/>
          <a:lstStyle>
            <a:lvl1pPr marL="25400" indent="0">
              <a:buNone/>
              <a:defRPr/>
            </a:lvl1pPr>
          </a:lstStyle>
          <a:p>
            <a:pPr lvl="0"/>
            <a:r>
              <a:rPr lang="en-US" dirty="0"/>
              <a:t>Click to edit Master text styles</a:t>
            </a:r>
          </a:p>
        </p:txBody>
      </p:sp>
      <p:sp>
        <p:nvSpPr>
          <p:cNvPr id="13" name="Slide Number Placeholder 10">
            <a:extLst>
              <a:ext uri="{FF2B5EF4-FFF2-40B4-BE49-F238E27FC236}">
                <a16:creationId xmlns:a16="http://schemas.microsoft.com/office/drawing/2014/main" id="{2CC21FFB-CD0F-4BB3-BD27-53D18FE1E978}"/>
              </a:ext>
            </a:extLst>
          </p:cNvPr>
          <p:cNvSpPr>
            <a:spLocks noGrp="1"/>
          </p:cNvSpPr>
          <p:nvPr>
            <p:ph type="sldNum" idx="14"/>
          </p:nvPr>
        </p:nvSpPr>
        <p:spPr>
          <a:xfrm>
            <a:off x="6901536" y="6356350"/>
            <a:ext cx="2133600" cy="365125"/>
          </a:xfrm>
        </p:spPr>
        <p:txBody>
          <a:bodyPr/>
          <a:lstStyle>
            <a:lvl1pPr>
              <a:defRPr>
                <a:solidFill>
                  <a:srgbClr val="757575"/>
                </a:solidFill>
              </a:defRPr>
            </a:lvl1pPr>
          </a:lstStyle>
          <a:p>
            <a:fld id="{00000000-1234-1234-1234-123412341234}" type="slidenum">
              <a:rPr lang="en-US" smtClean="0"/>
              <a:pPr/>
              <a:t>‹#›</a:t>
            </a:fld>
            <a:endParaRPr lang="en-US" dirty="0"/>
          </a:p>
        </p:txBody>
      </p:sp>
    </p:spTree>
    <p:extLst>
      <p:ext uri="{BB962C8B-B14F-4D97-AF65-F5344CB8AC3E}">
        <p14:creationId xmlns:p14="http://schemas.microsoft.com/office/powerpoint/2010/main" val="1529549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pic>
        <p:nvPicPr>
          <p:cNvPr id="7" name="Google Shape;24;p30" descr="C:\Users\cbateman\AppData\Local\Temp\wz0371\Final Logo\circle only\fpntc_circle_only_color.png">
            <a:extLst>
              <a:ext uri="{FF2B5EF4-FFF2-40B4-BE49-F238E27FC236}">
                <a16:creationId xmlns:a16="http://schemas.microsoft.com/office/drawing/2014/main" id="{3F643AAA-A580-4AE2-B45B-C0CC1C4A02A5}"/>
              </a:ext>
            </a:extLst>
          </p:cNvPr>
          <p:cNvPicPr preferRelativeResize="0"/>
          <p:nvPr userDrawn="1"/>
        </p:nvPicPr>
        <p:blipFill rotWithShape="1">
          <a:blip r:embed="rId2">
            <a:alphaModFix/>
          </a:blip>
          <a:srcRect t="64706" r="15716"/>
          <a:stretch/>
        </p:blipFill>
        <p:spPr>
          <a:xfrm>
            <a:off x="5867400" y="0"/>
            <a:ext cx="3276600" cy="1371600"/>
          </a:xfrm>
          <a:prstGeom prst="rect">
            <a:avLst/>
          </a:prstGeom>
          <a:noFill/>
          <a:ln>
            <a:noFill/>
          </a:ln>
        </p:spPr>
      </p:pic>
      <p:pic>
        <p:nvPicPr>
          <p:cNvPr id="8" name="Google Shape;25;p30">
            <a:extLst>
              <a:ext uri="{FF2B5EF4-FFF2-40B4-BE49-F238E27FC236}">
                <a16:creationId xmlns:a16="http://schemas.microsoft.com/office/drawing/2014/main" id="{F99A5BDB-AA89-46CF-BAC8-F2E108A8607A}"/>
              </a:ext>
            </a:extLst>
          </p:cNvPr>
          <p:cNvPicPr preferRelativeResize="0"/>
          <p:nvPr userDrawn="1"/>
        </p:nvPicPr>
        <p:blipFill rotWithShape="1">
          <a:blip r:embed="rId3">
            <a:alphaModFix/>
          </a:blip>
          <a:srcRect/>
          <a:stretch/>
        </p:blipFill>
        <p:spPr>
          <a:xfrm>
            <a:off x="6781800" y="6334125"/>
            <a:ext cx="1803400" cy="438150"/>
          </a:xfrm>
          <a:prstGeom prst="rect">
            <a:avLst/>
          </a:prstGeom>
          <a:noFill/>
          <a:ln>
            <a:noFill/>
          </a:ln>
        </p:spPr>
      </p:pic>
      <p:sp>
        <p:nvSpPr>
          <p:cNvPr id="9" name="Title 1">
            <a:extLst>
              <a:ext uri="{FF2B5EF4-FFF2-40B4-BE49-F238E27FC236}">
                <a16:creationId xmlns:a16="http://schemas.microsoft.com/office/drawing/2014/main" id="{1F15E77D-989C-4E56-8069-A7A1EA65C400}"/>
              </a:ext>
            </a:extLst>
          </p:cNvPr>
          <p:cNvSpPr>
            <a:spLocks noGrp="1"/>
          </p:cNvSpPr>
          <p:nvPr>
            <p:ph type="title"/>
          </p:nvPr>
        </p:nvSpPr>
        <p:spPr>
          <a:xfrm>
            <a:off x="457198" y="274638"/>
            <a:ext cx="4952999" cy="1143000"/>
          </a:xfrm>
        </p:spPr>
        <p:txBody>
          <a:bodyPr/>
          <a:lstStyle>
            <a:lvl1pPr>
              <a:defRPr/>
            </a:lvl1pPr>
          </a:lstStyle>
          <a:p>
            <a:endParaRPr lang="en-US" dirty="0"/>
          </a:p>
        </p:txBody>
      </p:sp>
      <p:sp>
        <p:nvSpPr>
          <p:cNvPr id="6" name="Text Placeholder 5">
            <a:extLst>
              <a:ext uri="{FF2B5EF4-FFF2-40B4-BE49-F238E27FC236}">
                <a16:creationId xmlns:a16="http://schemas.microsoft.com/office/drawing/2014/main" id="{847A32EB-C9A5-4FE7-9A1F-1DFC0EC6AEE5}"/>
              </a:ext>
            </a:extLst>
          </p:cNvPr>
          <p:cNvSpPr>
            <a:spLocks noGrp="1"/>
          </p:cNvSpPr>
          <p:nvPr>
            <p:ph type="body" sz="quarter" idx="17"/>
          </p:nvPr>
        </p:nvSpPr>
        <p:spPr>
          <a:xfrm>
            <a:off x="0" y="6959600"/>
            <a:ext cx="9144000" cy="541338"/>
          </a:xfrm>
        </p:spPr>
        <p:txBody>
          <a:bodyPr/>
          <a:lstStyle>
            <a:lvl1pPr marL="0" indent="0">
              <a:spcBef>
                <a:spcPts val="0"/>
              </a:spcBef>
              <a:buNone/>
              <a:defRPr sz="1000">
                <a:solidFill>
                  <a:schemeClr val="bg1"/>
                </a:solidFill>
                <a:latin typeface="Arial" panose="020B0604020202020204" pitchFamily="34" charset="0"/>
                <a:cs typeface="Arial" panose="020B0604020202020204" pitchFamily="34" charset="0"/>
              </a:defRPr>
            </a:lvl1pPr>
          </a:lstStyle>
          <a:p>
            <a:pPr lvl="0"/>
            <a:r>
              <a:rPr lang="en-US" dirty="0"/>
              <a:t>Click to edit Master text styles</a:t>
            </a:r>
          </a:p>
        </p:txBody>
      </p:sp>
      <p:graphicFrame>
        <p:nvGraphicFramePr>
          <p:cNvPr id="17" name="Content Placeholder 3">
            <a:extLst>
              <a:ext uri="{FF2B5EF4-FFF2-40B4-BE49-F238E27FC236}">
                <a16:creationId xmlns:a16="http://schemas.microsoft.com/office/drawing/2014/main" id="{9D0949B2-396C-4801-9F1E-CD37187691F6}"/>
              </a:ext>
            </a:extLst>
          </p:cNvPr>
          <p:cNvGraphicFramePr>
            <a:graphicFrameLocks/>
          </p:cNvGraphicFramePr>
          <p:nvPr userDrawn="1">
            <p:extLst>
              <p:ext uri="{D42A27DB-BD31-4B8C-83A1-F6EECF244321}">
                <p14:modId xmlns:p14="http://schemas.microsoft.com/office/powerpoint/2010/main" val="1280228786"/>
              </p:ext>
            </p:extLst>
          </p:nvPr>
        </p:nvGraphicFramePr>
        <p:xfrm>
          <a:off x="803275" y="1676400"/>
          <a:ext cx="8188325" cy="4288006"/>
        </p:xfrm>
        <a:graphic>
          <a:graphicData uri="http://schemas.openxmlformats.org/drawingml/2006/table">
            <a:tbl>
              <a:tblPr>
                <a:tableStyleId>{5C22544A-7EE6-4342-B048-85BDC9FD1C3A}</a:tableStyleId>
              </a:tblPr>
              <a:tblGrid>
                <a:gridCol w="1406525">
                  <a:extLst>
                    <a:ext uri="{9D8B030D-6E8A-4147-A177-3AD203B41FA5}">
                      <a16:colId xmlns:a16="http://schemas.microsoft.com/office/drawing/2014/main" val="20000"/>
                    </a:ext>
                  </a:extLst>
                </a:gridCol>
                <a:gridCol w="762001">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8382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786091">
                  <a:extLst>
                    <a:ext uri="{9D8B030D-6E8A-4147-A177-3AD203B41FA5}">
                      <a16:colId xmlns:a16="http://schemas.microsoft.com/office/drawing/2014/main" val="20007"/>
                    </a:ext>
                  </a:extLst>
                </a:gridCol>
                <a:gridCol w="890308">
                  <a:extLst>
                    <a:ext uri="{9D8B030D-6E8A-4147-A177-3AD203B41FA5}">
                      <a16:colId xmlns:a16="http://schemas.microsoft.com/office/drawing/2014/main" val="20008"/>
                    </a:ext>
                  </a:extLst>
                </a:gridCol>
              </a:tblGrid>
              <a:tr h="436216">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00"/>
                  </a:ext>
                </a:extLst>
              </a:tr>
              <a:tr h="222867">
                <a:tc>
                  <a:txBody>
                    <a:bodyPr/>
                    <a:lstStyle/>
                    <a:p>
                      <a:pPr algn="l"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01"/>
                  </a:ext>
                </a:extLst>
              </a:tr>
              <a:tr h="222867">
                <a:tc>
                  <a:txBody>
                    <a:bodyPr/>
                    <a:lstStyle/>
                    <a:p>
                      <a:pPr algn="l"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02"/>
                  </a:ext>
                </a:extLst>
              </a:tr>
              <a:tr h="222867">
                <a:tc>
                  <a:txBody>
                    <a:bodyPr/>
                    <a:lstStyle/>
                    <a:p>
                      <a:pPr algn="l"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03"/>
                  </a:ext>
                </a:extLst>
              </a:tr>
              <a:tr h="222867">
                <a:tc>
                  <a:txBody>
                    <a:bodyPr/>
                    <a:lstStyle/>
                    <a:p>
                      <a:pPr algn="l"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04"/>
                  </a:ext>
                </a:extLst>
              </a:tr>
              <a:tr h="253345">
                <a:tc gridSpan="9">
                  <a:txBody>
                    <a:bodyPr/>
                    <a:lstStyle/>
                    <a:p>
                      <a:pPr algn="l" fontAlgn="b"/>
                      <a:endParaRPr lang="en-US" sz="1600" b="1" i="0" u="none" strike="noStrike" dirty="0">
                        <a:solidFill>
                          <a:srgbClr val="000000"/>
                        </a:solidFill>
                        <a:effectLst/>
                        <a:latin typeface="Calibri"/>
                      </a:endParaRPr>
                    </a:p>
                  </a:txBody>
                  <a:tcPr marL="9525" marR="9525" marT="9518" marB="0" anchor="b">
                    <a:solidFill>
                      <a:schemeClr val="tx2">
                        <a:lumMod val="20000"/>
                        <a:lumOff val="80000"/>
                      </a:schemeClr>
                    </a:solidFill>
                  </a:tcPr>
                </a:tc>
                <a:tc hMerge="1">
                  <a:txBody>
                    <a:bodyPr/>
                    <a:lstStyle/>
                    <a:p>
                      <a:endParaRPr lang="en-US"/>
                    </a:p>
                  </a:txBody>
                  <a:tcPr/>
                </a:tc>
                <a:tc hMerge="1">
                  <a:txBody>
                    <a:bodyPr/>
                    <a:lstStyle/>
                    <a:p>
                      <a:pPr algn="l" fontAlgn="b"/>
                      <a:endParaRPr lang="en-US" sz="1600" b="1" i="0" u="none" strike="noStrike" dirty="0">
                        <a:solidFill>
                          <a:srgbClr val="000000"/>
                        </a:solidFill>
                        <a:effectLst/>
                        <a:latin typeface="Calibri"/>
                      </a:endParaRPr>
                    </a:p>
                  </a:txBody>
                  <a:tcPr marL="9525" marR="9525" marT="9525" marB="0" anchor="b">
                    <a:solidFill>
                      <a:schemeClr val="tx2">
                        <a:lumMod val="20000"/>
                        <a:lumOff val="80000"/>
                      </a:schemeClr>
                    </a:solidFill>
                  </a:tcPr>
                </a:tc>
                <a:tc hMerge="1">
                  <a:txBody>
                    <a:bodyPr/>
                    <a:lstStyle/>
                    <a:p>
                      <a:pPr algn="l" fontAlgn="b"/>
                      <a:endParaRPr lang="en-US" sz="1600" b="1" i="0" u="none" strike="noStrike">
                        <a:solidFill>
                          <a:srgbClr val="000000"/>
                        </a:solidFill>
                        <a:effectLst/>
                        <a:latin typeface="Calibri"/>
                      </a:endParaRPr>
                    </a:p>
                  </a:txBody>
                  <a:tcPr marL="9525" marR="9525" marT="9525" marB="0" anchor="b">
                    <a:solidFill>
                      <a:schemeClr val="tx2">
                        <a:lumMod val="20000"/>
                        <a:lumOff val="80000"/>
                      </a:schemeClr>
                    </a:solidFill>
                  </a:tcPr>
                </a:tc>
                <a:tc hMerge="1">
                  <a:txBody>
                    <a:bodyPr/>
                    <a:lstStyle/>
                    <a:p>
                      <a:pPr algn="l" fontAlgn="b"/>
                      <a:endParaRPr lang="en-US" sz="1600" b="1" i="0" u="none" strike="noStrike" dirty="0">
                        <a:solidFill>
                          <a:srgbClr val="000000"/>
                        </a:solidFill>
                        <a:effectLst/>
                        <a:latin typeface="Calibri"/>
                      </a:endParaRPr>
                    </a:p>
                  </a:txBody>
                  <a:tcPr marL="9525" marR="9525" marT="9525" marB="0" anchor="b">
                    <a:solidFill>
                      <a:schemeClr val="tx2">
                        <a:lumMod val="20000"/>
                        <a:lumOff val="80000"/>
                      </a:schemeClr>
                    </a:solidFill>
                  </a:tcPr>
                </a:tc>
                <a:tc hMerge="1">
                  <a:txBody>
                    <a:bodyPr/>
                    <a:lstStyle/>
                    <a:p>
                      <a:pPr algn="l" fontAlgn="b"/>
                      <a:endParaRPr lang="en-US" sz="1600" b="1" i="0" u="none" strike="noStrike">
                        <a:solidFill>
                          <a:srgbClr val="000000"/>
                        </a:solidFill>
                        <a:effectLst/>
                        <a:latin typeface="Calibri"/>
                      </a:endParaRPr>
                    </a:p>
                  </a:txBody>
                  <a:tcPr marL="9525" marR="9525" marT="9525" marB="0" anchor="b">
                    <a:solidFill>
                      <a:schemeClr val="tx2">
                        <a:lumMod val="20000"/>
                        <a:lumOff val="80000"/>
                      </a:schemeClr>
                    </a:solidFill>
                  </a:tcPr>
                </a:tc>
                <a:tc hMerge="1">
                  <a:txBody>
                    <a:bodyPr/>
                    <a:lstStyle/>
                    <a:p>
                      <a:pPr algn="l" fontAlgn="b"/>
                      <a:endParaRPr lang="en-US" sz="1600" b="1" i="0" u="none" strike="noStrike" dirty="0">
                        <a:solidFill>
                          <a:srgbClr val="000000"/>
                        </a:solidFill>
                        <a:effectLst/>
                        <a:latin typeface="Calibri"/>
                      </a:endParaRPr>
                    </a:p>
                  </a:txBody>
                  <a:tcPr marL="9525" marR="9525" marT="9525" marB="0" anchor="b">
                    <a:solidFill>
                      <a:schemeClr val="tx2">
                        <a:lumMod val="20000"/>
                        <a:lumOff val="80000"/>
                      </a:schemeClr>
                    </a:solidFill>
                  </a:tcPr>
                </a:tc>
                <a:tc hMerge="1">
                  <a:txBody>
                    <a:bodyPr/>
                    <a:lstStyle/>
                    <a:p>
                      <a:pPr algn="l" fontAlgn="b"/>
                      <a:endParaRPr lang="en-US" sz="1600" b="1" i="0" u="none" strike="noStrike" dirty="0">
                        <a:solidFill>
                          <a:srgbClr val="000000"/>
                        </a:solidFill>
                        <a:effectLst/>
                        <a:latin typeface="Calibri"/>
                      </a:endParaRPr>
                    </a:p>
                  </a:txBody>
                  <a:tcPr marL="9525" marR="9525" marT="9525" marB="0" anchor="b">
                    <a:solidFill>
                      <a:schemeClr val="tx2">
                        <a:lumMod val="20000"/>
                        <a:lumOff val="80000"/>
                      </a:schemeClr>
                    </a:solidFill>
                  </a:tcPr>
                </a:tc>
                <a:tc hMerge="1">
                  <a:txBody>
                    <a:bodyPr/>
                    <a:lstStyle/>
                    <a:p>
                      <a:pPr algn="l" fontAlgn="b"/>
                      <a:endParaRPr lang="en-US" sz="1600" b="1" i="0" u="none" strike="noStrike" dirty="0">
                        <a:solidFill>
                          <a:srgbClr val="000000"/>
                        </a:solidFill>
                        <a:effectLst/>
                        <a:latin typeface="Calibri"/>
                      </a:endParaRPr>
                    </a:p>
                  </a:txBody>
                  <a:tcPr marL="9525" marR="9525" marT="9525" marB="0" anchor="b">
                    <a:solidFill>
                      <a:schemeClr val="tx2">
                        <a:lumMod val="20000"/>
                        <a:lumOff val="80000"/>
                      </a:schemeClr>
                    </a:solidFill>
                  </a:tcPr>
                </a:tc>
                <a:extLst>
                  <a:ext uri="{0D108BD9-81ED-4DB2-BD59-A6C34878D82A}">
                    <a16:rowId xmlns:a16="http://schemas.microsoft.com/office/drawing/2014/main" val="10005"/>
                  </a:ext>
                </a:extLst>
              </a:tr>
              <a:tr h="436216">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06"/>
                  </a:ext>
                </a:extLst>
              </a:tr>
              <a:tr h="222867">
                <a:tc>
                  <a:txBody>
                    <a:bodyPr/>
                    <a:lstStyle/>
                    <a:p>
                      <a:pPr algn="l"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07"/>
                  </a:ext>
                </a:extLst>
              </a:tr>
              <a:tr h="222867">
                <a:tc>
                  <a:txBody>
                    <a:bodyPr/>
                    <a:lstStyle/>
                    <a:p>
                      <a:pPr algn="l"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08"/>
                  </a:ext>
                </a:extLst>
              </a:tr>
              <a:tr h="222867">
                <a:tc>
                  <a:txBody>
                    <a:bodyPr/>
                    <a:lstStyle/>
                    <a:p>
                      <a:pPr algn="l"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0"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09"/>
                  </a:ext>
                </a:extLst>
              </a:tr>
              <a:tr h="222867">
                <a:tc>
                  <a:txBody>
                    <a:bodyPr/>
                    <a:lstStyle/>
                    <a:p>
                      <a:pPr algn="l"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tc>
                  <a:txBody>
                    <a:bodyPr/>
                    <a:lstStyle/>
                    <a:p>
                      <a:pPr algn="ctr" fontAlgn="b"/>
                      <a:endParaRPr lang="en-US" sz="1400" b="1" i="0" u="none" strike="noStrike" dirty="0">
                        <a:solidFill>
                          <a:schemeClr val="bg1"/>
                        </a:solidFill>
                        <a:effectLst/>
                        <a:latin typeface="Calibri"/>
                      </a:endParaRPr>
                    </a:p>
                  </a:txBody>
                  <a:tcPr marL="9525" marR="9525" marT="9518" marB="0" anchor="ctr">
                    <a:solidFill>
                      <a:schemeClr val="bg1"/>
                    </a:solidFill>
                  </a:tcPr>
                </a:tc>
                <a:extLst>
                  <a:ext uri="{0D108BD9-81ED-4DB2-BD59-A6C34878D82A}">
                    <a16:rowId xmlns:a16="http://schemas.microsoft.com/office/drawing/2014/main" val="10010"/>
                  </a:ext>
                </a:extLst>
              </a:tr>
              <a:tr h="253345">
                <a:tc gridSpan="9">
                  <a:txBody>
                    <a:bodyPr/>
                    <a:lstStyle/>
                    <a:p>
                      <a:pPr algn="l" fontAlgn="b"/>
                      <a:r>
                        <a:rPr lang="en-US" sz="1600" u="none" strike="noStrike" dirty="0">
                          <a:effectLst/>
                        </a:rPr>
                        <a:t>  </a:t>
                      </a:r>
                      <a:endParaRPr lang="en-US" sz="1600" b="0" i="0" u="none" strike="noStrike" dirty="0">
                        <a:solidFill>
                          <a:srgbClr val="000000"/>
                        </a:solidFill>
                        <a:effectLst/>
                        <a:latin typeface="Calibri"/>
                      </a:endParaRPr>
                    </a:p>
                  </a:txBody>
                  <a:tcPr marL="9525" marR="9525" marT="9518" marB="0" anchor="ctr">
                    <a:solidFill>
                      <a:schemeClr val="tx2">
                        <a:lumMod val="20000"/>
                        <a:lumOff val="80000"/>
                      </a:schemeClr>
                    </a:solidFill>
                  </a:tcPr>
                </a:tc>
                <a:tc hMerge="1">
                  <a:txBody>
                    <a:bodyPr/>
                    <a:lstStyle/>
                    <a:p>
                      <a:endParaRPr lang="en-US"/>
                    </a:p>
                  </a:txBody>
                  <a:tcPr/>
                </a:tc>
                <a:tc hMerge="1">
                  <a:txBody>
                    <a:bodyPr/>
                    <a:lstStyle/>
                    <a:p>
                      <a:pPr algn="l" fontAlgn="b"/>
                      <a:endParaRPr lang="en-US" sz="1600" b="0" i="0" u="none" strike="noStrike" dirty="0">
                        <a:solidFill>
                          <a:srgbClr val="000000"/>
                        </a:solidFill>
                        <a:effectLst/>
                        <a:latin typeface="Calibri"/>
                      </a:endParaRPr>
                    </a:p>
                  </a:txBody>
                  <a:tcPr marL="9525" marR="9525" marT="9525" marB="0" anchor="ctr">
                    <a:solidFill>
                      <a:schemeClr val="tx2">
                        <a:lumMod val="40000"/>
                        <a:lumOff val="60000"/>
                      </a:schemeClr>
                    </a:solidFill>
                  </a:tcPr>
                </a:tc>
                <a:tc hMerge="1">
                  <a:txBody>
                    <a:bodyPr/>
                    <a:lstStyle/>
                    <a:p>
                      <a:pPr algn="l" fontAlgn="b"/>
                      <a:endParaRPr lang="en-US" sz="1600" b="0" i="0" u="none" strike="noStrike" dirty="0">
                        <a:solidFill>
                          <a:srgbClr val="000000"/>
                        </a:solidFill>
                        <a:effectLst/>
                        <a:latin typeface="Calibri"/>
                      </a:endParaRPr>
                    </a:p>
                  </a:txBody>
                  <a:tcPr marL="9525" marR="9525" marT="9525" marB="0" anchor="ctr">
                    <a:solidFill>
                      <a:schemeClr val="tx2">
                        <a:lumMod val="40000"/>
                        <a:lumOff val="60000"/>
                      </a:schemeClr>
                    </a:solidFill>
                  </a:tcPr>
                </a:tc>
                <a:tc hMerge="1">
                  <a:txBody>
                    <a:bodyPr/>
                    <a:lstStyle/>
                    <a:p>
                      <a:pPr algn="l" fontAlgn="b"/>
                      <a:endParaRPr lang="en-US" sz="1600" b="0" i="0" u="none" strike="noStrike">
                        <a:solidFill>
                          <a:srgbClr val="000000"/>
                        </a:solidFill>
                        <a:effectLst/>
                        <a:latin typeface="Calibri"/>
                      </a:endParaRPr>
                    </a:p>
                  </a:txBody>
                  <a:tcPr marL="9525" marR="9525" marT="9525" marB="0" anchor="ctr">
                    <a:solidFill>
                      <a:schemeClr val="tx2">
                        <a:lumMod val="40000"/>
                        <a:lumOff val="60000"/>
                      </a:schemeClr>
                    </a:solidFill>
                  </a:tcPr>
                </a:tc>
                <a:tc hMerge="1">
                  <a:txBody>
                    <a:bodyPr/>
                    <a:lstStyle/>
                    <a:p>
                      <a:pPr algn="l" fontAlgn="b"/>
                      <a:endParaRPr lang="en-US" sz="1600" b="0" i="0" u="none" strike="noStrike" dirty="0">
                        <a:solidFill>
                          <a:srgbClr val="000000"/>
                        </a:solidFill>
                        <a:effectLst/>
                        <a:latin typeface="Calibri"/>
                      </a:endParaRPr>
                    </a:p>
                  </a:txBody>
                  <a:tcPr marL="9525" marR="9525" marT="9525" marB="0" anchor="ctr">
                    <a:solidFill>
                      <a:schemeClr val="tx2">
                        <a:lumMod val="40000"/>
                        <a:lumOff val="60000"/>
                      </a:schemeClr>
                    </a:solidFill>
                  </a:tcPr>
                </a:tc>
                <a:tc hMerge="1">
                  <a:txBody>
                    <a:bodyPr/>
                    <a:lstStyle/>
                    <a:p>
                      <a:pPr algn="l" fontAlgn="b"/>
                      <a:endParaRPr lang="en-US" sz="1600" b="0" i="0" u="none" strike="noStrike">
                        <a:solidFill>
                          <a:srgbClr val="000000"/>
                        </a:solidFill>
                        <a:effectLst/>
                        <a:latin typeface="Calibri"/>
                      </a:endParaRPr>
                    </a:p>
                  </a:txBody>
                  <a:tcPr marL="9525" marR="9525" marT="9525" marB="0" anchor="ctr">
                    <a:solidFill>
                      <a:schemeClr val="tx2">
                        <a:lumMod val="40000"/>
                        <a:lumOff val="60000"/>
                      </a:schemeClr>
                    </a:solidFill>
                  </a:tcPr>
                </a:tc>
                <a:tc hMerge="1">
                  <a:txBody>
                    <a:bodyPr/>
                    <a:lstStyle/>
                    <a:p>
                      <a:pPr algn="l" fontAlgn="b"/>
                      <a:endParaRPr lang="en-US" sz="1600" b="0" i="0" u="none" strike="noStrike" dirty="0">
                        <a:solidFill>
                          <a:srgbClr val="000000"/>
                        </a:solidFill>
                        <a:effectLst/>
                        <a:latin typeface="Calibri"/>
                      </a:endParaRPr>
                    </a:p>
                  </a:txBody>
                  <a:tcPr marL="9525" marR="9525" marT="9525" marB="0" anchor="ctr">
                    <a:solidFill>
                      <a:schemeClr val="tx2">
                        <a:lumMod val="40000"/>
                        <a:lumOff val="60000"/>
                      </a:schemeClr>
                    </a:solidFill>
                  </a:tcPr>
                </a:tc>
                <a:tc hMerge="1">
                  <a:txBody>
                    <a:bodyPr/>
                    <a:lstStyle/>
                    <a:p>
                      <a:pPr algn="l" fontAlgn="b"/>
                      <a:endParaRPr lang="en-US" sz="1600" b="0" i="0" u="none" strike="noStrike" dirty="0">
                        <a:solidFill>
                          <a:srgbClr val="000000"/>
                        </a:solidFill>
                        <a:effectLst/>
                        <a:latin typeface="Calibri"/>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11"/>
                  </a:ext>
                </a:extLst>
              </a:tr>
              <a:tr h="436216">
                <a:tc>
                  <a:txBody>
                    <a:bodyPr/>
                    <a:lstStyle/>
                    <a:p>
                      <a:pPr algn="ctr" fontAlgn="b"/>
                      <a:r>
                        <a:rPr lang="en-US" sz="1400" u="none" strike="noStrike" dirty="0">
                          <a:effectLst/>
                        </a:rPr>
                        <a:t>A/R Sept 14 </a:t>
                      </a:r>
                    </a:p>
                    <a:p>
                      <a:pPr algn="ctr" fontAlgn="b"/>
                      <a:r>
                        <a:rPr lang="en-US" sz="1400" u="none" strike="noStrike" dirty="0">
                          <a:effectLst/>
                        </a:rPr>
                        <a:t>(22 days)</a:t>
                      </a:r>
                      <a:endParaRPr lang="en-US" sz="1400" b="1" i="0" u="none" strike="noStrike" dirty="0">
                        <a:solidFill>
                          <a:srgbClr val="000000"/>
                        </a:solidFill>
                        <a:effectLst/>
                        <a:latin typeface="Calibri"/>
                      </a:endParaRPr>
                    </a:p>
                  </a:txBody>
                  <a:tcPr marL="9525" marR="9525" marT="9518" marB="0" anchor="b">
                    <a:solidFill>
                      <a:srgbClr val="8DC63F">
                        <a:alpha val="50196"/>
                      </a:srgbClr>
                    </a:solidFill>
                  </a:tcPr>
                </a:tc>
                <a:tc>
                  <a:txBody>
                    <a:bodyPr/>
                    <a:lstStyle/>
                    <a:p>
                      <a:pPr algn="ctr" fontAlgn="b"/>
                      <a:r>
                        <a:rPr lang="en-US" sz="1400" u="none" strike="noStrike" dirty="0">
                          <a:effectLst/>
                        </a:rPr>
                        <a:t>$248,996</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$140,345</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$69,788</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$31,966</a:t>
                      </a:r>
                      <a:endParaRPr lang="en-US" sz="1400" b="0"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$14,555</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$505,650</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$0</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$505,650</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extLst>
                  <a:ext uri="{0D108BD9-81ED-4DB2-BD59-A6C34878D82A}">
                    <a16:rowId xmlns:a16="http://schemas.microsoft.com/office/drawing/2014/main" val="10012"/>
                  </a:ext>
                </a:extLst>
              </a:tr>
              <a:tr h="253345">
                <a:tc gridSpan="9">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9525" marR="9525" marT="9518" marB="0" anchor="b">
                    <a:solidFill>
                      <a:schemeClr val="tx2">
                        <a:lumMod val="20000"/>
                        <a:lumOff val="80000"/>
                      </a:schemeClr>
                    </a:solidFill>
                  </a:tcPr>
                </a:tc>
                <a:tc hMerge="1">
                  <a:txBody>
                    <a:bodyPr/>
                    <a:lstStyle/>
                    <a:p>
                      <a:endParaRPr lang="en-US"/>
                    </a:p>
                  </a:txBody>
                  <a:tcPr/>
                </a:tc>
                <a:tc hMerge="1">
                  <a:txBody>
                    <a:bodyPr/>
                    <a:lstStyle/>
                    <a:p>
                      <a:pPr algn="l" fontAlgn="b"/>
                      <a:endParaRPr lang="en-US" sz="1600" b="0" i="0" u="none" strike="noStrike" dirty="0">
                        <a:solidFill>
                          <a:srgbClr val="000000"/>
                        </a:solidFill>
                        <a:effectLst/>
                        <a:latin typeface="Calibri"/>
                      </a:endParaRPr>
                    </a:p>
                  </a:txBody>
                  <a:tcPr marL="9525" marR="9525" marT="9525" marB="0" anchor="b"/>
                </a:tc>
                <a:tc hMerge="1">
                  <a:txBody>
                    <a:bodyPr/>
                    <a:lstStyle/>
                    <a:p>
                      <a:pPr algn="l" fontAlgn="b"/>
                      <a:endParaRPr lang="en-US" sz="1600" b="0" i="0" u="none" strike="noStrike" dirty="0">
                        <a:solidFill>
                          <a:srgbClr val="000000"/>
                        </a:solidFill>
                        <a:effectLst/>
                        <a:latin typeface="Calibri"/>
                      </a:endParaRPr>
                    </a:p>
                  </a:txBody>
                  <a:tcPr marL="9525" marR="9525" marT="9525" marB="0" anchor="b"/>
                </a:tc>
                <a:tc hMerge="1">
                  <a:txBody>
                    <a:bodyPr/>
                    <a:lstStyle/>
                    <a:p>
                      <a:pPr algn="l" fontAlgn="b"/>
                      <a:endParaRPr lang="en-US" sz="1600" b="0" i="0" u="none" strike="noStrike" dirty="0">
                        <a:solidFill>
                          <a:srgbClr val="000000"/>
                        </a:solidFill>
                        <a:effectLst/>
                        <a:latin typeface="Calibri"/>
                      </a:endParaRPr>
                    </a:p>
                  </a:txBody>
                  <a:tcPr marL="9525" marR="9525" marT="9525" marB="0" anchor="b"/>
                </a:tc>
                <a:tc hMerge="1">
                  <a:txBody>
                    <a:bodyPr/>
                    <a:lstStyle/>
                    <a:p>
                      <a:pPr algn="l" fontAlgn="b"/>
                      <a:endParaRPr lang="en-US" sz="1600" b="0" i="0" u="none" strike="noStrike" dirty="0">
                        <a:solidFill>
                          <a:srgbClr val="000000"/>
                        </a:solidFill>
                        <a:effectLst/>
                        <a:latin typeface="Calibri"/>
                      </a:endParaRPr>
                    </a:p>
                  </a:txBody>
                  <a:tcPr marL="9525" marR="9525" marT="9525" marB="0" anchor="b"/>
                </a:tc>
                <a:tc hMerge="1">
                  <a:txBody>
                    <a:bodyPr/>
                    <a:lstStyle/>
                    <a:p>
                      <a:pPr algn="l" fontAlgn="b"/>
                      <a:endParaRPr lang="en-US" sz="1600" b="0" i="0" u="none" strike="noStrike" dirty="0">
                        <a:solidFill>
                          <a:srgbClr val="000000"/>
                        </a:solidFill>
                        <a:effectLst/>
                        <a:latin typeface="Calibri"/>
                      </a:endParaRPr>
                    </a:p>
                  </a:txBody>
                  <a:tcPr marL="9525" marR="9525" marT="9525" marB="0" anchor="b"/>
                </a:tc>
                <a:tc hMerge="1">
                  <a:txBody>
                    <a:bodyPr/>
                    <a:lstStyle/>
                    <a:p>
                      <a:pPr algn="l" fontAlgn="b"/>
                      <a:endParaRPr lang="en-US" sz="1600" b="0" i="0" u="none" strike="noStrike" dirty="0">
                        <a:solidFill>
                          <a:srgbClr val="000000"/>
                        </a:solidFill>
                        <a:effectLst/>
                        <a:latin typeface="Calibri"/>
                      </a:endParaRPr>
                    </a:p>
                  </a:txBody>
                  <a:tcPr marL="9525" marR="9525" marT="9525" marB="0" anchor="b"/>
                </a:tc>
                <a:tc hMerge="1">
                  <a:txBody>
                    <a:bodyPr/>
                    <a:lstStyle/>
                    <a:p>
                      <a:pPr algn="l" fontAlgn="b"/>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13"/>
                  </a:ext>
                </a:extLst>
              </a:tr>
              <a:tr h="436216">
                <a:tc>
                  <a:txBody>
                    <a:bodyPr/>
                    <a:lstStyle/>
                    <a:p>
                      <a:pPr algn="ctr" fontAlgn="b"/>
                      <a:r>
                        <a:rPr lang="en-US" sz="1400" u="none" strike="noStrike" dirty="0">
                          <a:effectLst/>
                        </a:rPr>
                        <a:t>A/R Aug 14 </a:t>
                      </a:r>
                    </a:p>
                    <a:p>
                      <a:pPr algn="ctr" fontAlgn="b"/>
                      <a:r>
                        <a:rPr lang="en-US" sz="1400" u="none" strike="noStrike" dirty="0">
                          <a:effectLst/>
                        </a:rPr>
                        <a:t>(21 days)</a:t>
                      </a:r>
                      <a:endParaRPr lang="en-US" sz="1400" b="1" i="0" u="none" strike="noStrike" dirty="0">
                        <a:solidFill>
                          <a:srgbClr val="000000"/>
                        </a:solidFill>
                        <a:effectLst/>
                        <a:latin typeface="Calibri"/>
                      </a:endParaRPr>
                    </a:p>
                  </a:txBody>
                  <a:tcPr marL="9525" marR="9525" marT="9518" marB="0" anchor="b">
                    <a:solidFill>
                      <a:srgbClr val="8DC63F">
                        <a:alpha val="50196"/>
                      </a:srgbClr>
                    </a:solidFill>
                  </a:tcPr>
                </a:tc>
                <a:tc>
                  <a:txBody>
                    <a:bodyPr/>
                    <a:lstStyle/>
                    <a:p>
                      <a:pPr algn="ctr" fontAlgn="b"/>
                      <a:r>
                        <a:rPr lang="en-US" sz="1400" u="none" strike="noStrike" dirty="0">
                          <a:effectLst/>
                        </a:rPr>
                        <a:t>$275,789</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$142,685</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$79,998</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$43,334</a:t>
                      </a:r>
                      <a:endParaRPr lang="en-US" sz="1400" b="0"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$14,876</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$556,682</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$0</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tc>
                  <a:txBody>
                    <a:bodyPr/>
                    <a:lstStyle/>
                    <a:p>
                      <a:pPr algn="ctr" fontAlgn="b"/>
                      <a:r>
                        <a:rPr lang="en-US" sz="1400" u="none" strike="noStrike" dirty="0">
                          <a:effectLst/>
                        </a:rPr>
                        <a:t>$556,682</a:t>
                      </a:r>
                      <a:endParaRPr lang="en-US" sz="1400" b="1" i="0" u="none" strike="noStrike" dirty="0">
                        <a:solidFill>
                          <a:srgbClr val="000000"/>
                        </a:solidFill>
                        <a:effectLst/>
                        <a:latin typeface="Calibri"/>
                      </a:endParaRPr>
                    </a:p>
                  </a:txBody>
                  <a:tcPr marL="9525" marR="9525" marT="9518" marB="0" anchor="ctr">
                    <a:solidFill>
                      <a:srgbClr val="8DC63F">
                        <a:alpha val="50196"/>
                      </a:srgbClr>
                    </a:solidFill>
                  </a:tcPr>
                </a:tc>
                <a:extLst>
                  <a:ext uri="{0D108BD9-81ED-4DB2-BD59-A6C34878D82A}">
                    <a16:rowId xmlns:a16="http://schemas.microsoft.com/office/drawing/2014/main" val="10014"/>
                  </a:ext>
                </a:extLst>
              </a:tr>
            </a:tbl>
          </a:graphicData>
        </a:graphic>
      </p:graphicFrame>
      <p:sp>
        <p:nvSpPr>
          <p:cNvPr id="18" name="Table Placeholder 3">
            <a:extLst>
              <a:ext uri="{FF2B5EF4-FFF2-40B4-BE49-F238E27FC236}">
                <a16:creationId xmlns:a16="http://schemas.microsoft.com/office/drawing/2014/main" id="{DA48A7FA-2A1C-46C5-B463-CF64F29AE67C}"/>
              </a:ext>
            </a:extLst>
          </p:cNvPr>
          <p:cNvSpPr>
            <a:spLocks noGrp="1"/>
          </p:cNvSpPr>
          <p:nvPr>
            <p:ph type="tbl" sz="quarter" idx="18"/>
          </p:nvPr>
        </p:nvSpPr>
        <p:spPr>
          <a:xfrm>
            <a:off x="803276" y="1676400"/>
            <a:ext cx="8188324" cy="1295400"/>
          </a:xfrm>
        </p:spPr>
        <p:txBody>
          <a:bodyPr/>
          <a:lstStyle/>
          <a:p>
            <a:endParaRPr lang="en-US"/>
          </a:p>
        </p:txBody>
      </p:sp>
      <p:sp>
        <p:nvSpPr>
          <p:cNvPr id="21" name="Table Placeholder 3">
            <a:extLst>
              <a:ext uri="{FF2B5EF4-FFF2-40B4-BE49-F238E27FC236}">
                <a16:creationId xmlns:a16="http://schemas.microsoft.com/office/drawing/2014/main" id="{903E3E70-F743-4AD7-9C67-F23D0F4E470E}"/>
              </a:ext>
            </a:extLst>
          </p:cNvPr>
          <p:cNvSpPr>
            <a:spLocks noGrp="1"/>
          </p:cNvSpPr>
          <p:nvPr>
            <p:ph type="tbl" sz="quarter" idx="19"/>
          </p:nvPr>
        </p:nvSpPr>
        <p:spPr>
          <a:xfrm>
            <a:off x="803274" y="3263901"/>
            <a:ext cx="8188326" cy="1295400"/>
          </a:xfrm>
        </p:spPr>
        <p:txBody>
          <a:bodyPr/>
          <a:lstStyle/>
          <a:p>
            <a:endParaRPr lang="en-US"/>
          </a:p>
        </p:txBody>
      </p:sp>
      <p:sp>
        <p:nvSpPr>
          <p:cNvPr id="22" name="Text Placeholder 5">
            <a:extLst>
              <a:ext uri="{FF2B5EF4-FFF2-40B4-BE49-F238E27FC236}">
                <a16:creationId xmlns:a16="http://schemas.microsoft.com/office/drawing/2014/main" id="{49D4DC59-43DD-42AE-B69B-C65BAAFC7B2E}"/>
              </a:ext>
            </a:extLst>
          </p:cNvPr>
          <p:cNvSpPr>
            <a:spLocks noGrp="1"/>
          </p:cNvSpPr>
          <p:nvPr>
            <p:ph type="body" sz="quarter" idx="20"/>
          </p:nvPr>
        </p:nvSpPr>
        <p:spPr>
          <a:xfrm>
            <a:off x="0" y="7467600"/>
            <a:ext cx="9144000" cy="541338"/>
          </a:xfrm>
        </p:spPr>
        <p:txBody>
          <a:bodyPr/>
          <a:lstStyle>
            <a:lvl1pPr marL="0" indent="0">
              <a:spcBef>
                <a:spcPts val="0"/>
              </a:spcBef>
              <a:buNone/>
              <a:defRPr sz="1000">
                <a:solidFill>
                  <a:schemeClr val="bg1"/>
                </a:solidFill>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13" name="Slide Number Placeholder 10">
            <a:extLst>
              <a:ext uri="{FF2B5EF4-FFF2-40B4-BE49-F238E27FC236}">
                <a16:creationId xmlns:a16="http://schemas.microsoft.com/office/drawing/2014/main" id="{2CC21FFB-CD0F-4BB3-BD27-53D18FE1E978}"/>
              </a:ext>
            </a:extLst>
          </p:cNvPr>
          <p:cNvSpPr>
            <a:spLocks noGrp="1"/>
          </p:cNvSpPr>
          <p:nvPr>
            <p:ph type="sldNum" idx="14"/>
          </p:nvPr>
        </p:nvSpPr>
        <p:spPr>
          <a:xfrm>
            <a:off x="6901536" y="6356350"/>
            <a:ext cx="2133600" cy="365125"/>
          </a:xfrm>
        </p:spPr>
        <p:txBody>
          <a:bodyPr/>
          <a:lstStyle>
            <a:lvl1pPr>
              <a:defRPr>
                <a:solidFill>
                  <a:srgbClr val="757575"/>
                </a:solidFill>
              </a:defRPr>
            </a:lvl1pPr>
          </a:lstStyle>
          <a:p>
            <a:fld id="{00000000-1234-1234-1234-123412341234}" type="slidenum">
              <a:rPr lang="en-US" smtClean="0"/>
              <a:pPr/>
              <a:t>‹#›</a:t>
            </a:fld>
            <a:endParaRPr lang="en-US" dirty="0"/>
          </a:p>
        </p:txBody>
      </p:sp>
      <p:sp>
        <p:nvSpPr>
          <p:cNvPr id="11" name="Right Arrow 4">
            <a:extLst>
              <a:ext uri="{FF2B5EF4-FFF2-40B4-BE49-F238E27FC236}">
                <a16:creationId xmlns:a16="http://schemas.microsoft.com/office/drawing/2014/main" id="{7FB394AB-050F-427C-8354-707DC0164563}"/>
              </a:ext>
            </a:extLst>
          </p:cNvPr>
          <p:cNvSpPr/>
          <p:nvPr userDrawn="1"/>
        </p:nvSpPr>
        <p:spPr>
          <a:xfrm>
            <a:off x="76200" y="2133600"/>
            <a:ext cx="650875" cy="1524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2" name="Right Arrow 8">
            <a:extLst>
              <a:ext uri="{FF2B5EF4-FFF2-40B4-BE49-F238E27FC236}">
                <a16:creationId xmlns:a16="http://schemas.microsoft.com/office/drawing/2014/main" id="{A3C649C2-967C-464C-BC73-600708D0BD85}"/>
              </a:ext>
            </a:extLst>
          </p:cNvPr>
          <p:cNvSpPr/>
          <p:nvPr userDrawn="1"/>
        </p:nvSpPr>
        <p:spPr>
          <a:xfrm>
            <a:off x="76200" y="3733800"/>
            <a:ext cx="650875" cy="1524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extLst>
      <p:ext uri="{BB962C8B-B14F-4D97-AF65-F5344CB8AC3E}">
        <p14:creationId xmlns:p14="http://schemas.microsoft.com/office/powerpoint/2010/main" val="1044682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pic>
        <p:nvPicPr>
          <p:cNvPr id="7" name="Google Shape;24;p30" descr="C:\Users\cbateman\AppData\Local\Temp\wz0371\Final Logo\circle only\fpntc_circle_only_color.png">
            <a:extLst>
              <a:ext uri="{FF2B5EF4-FFF2-40B4-BE49-F238E27FC236}">
                <a16:creationId xmlns:a16="http://schemas.microsoft.com/office/drawing/2014/main" id="{3F643AAA-A580-4AE2-B45B-C0CC1C4A02A5}"/>
              </a:ext>
            </a:extLst>
          </p:cNvPr>
          <p:cNvPicPr preferRelativeResize="0"/>
          <p:nvPr userDrawn="1"/>
        </p:nvPicPr>
        <p:blipFill rotWithShape="1">
          <a:blip r:embed="rId2">
            <a:alphaModFix/>
          </a:blip>
          <a:srcRect t="64706" r="15716"/>
          <a:stretch/>
        </p:blipFill>
        <p:spPr>
          <a:xfrm>
            <a:off x="5867400" y="0"/>
            <a:ext cx="3276600" cy="1371600"/>
          </a:xfrm>
          <a:prstGeom prst="rect">
            <a:avLst/>
          </a:prstGeom>
          <a:noFill/>
          <a:ln>
            <a:noFill/>
          </a:ln>
        </p:spPr>
      </p:pic>
      <p:pic>
        <p:nvPicPr>
          <p:cNvPr id="8" name="Google Shape;25;p30">
            <a:extLst>
              <a:ext uri="{FF2B5EF4-FFF2-40B4-BE49-F238E27FC236}">
                <a16:creationId xmlns:a16="http://schemas.microsoft.com/office/drawing/2014/main" id="{F99A5BDB-AA89-46CF-BAC8-F2E108A8607A}"/>
              </a:ext>
            </a:extLst>
          </p:cNvPr>
          <p:cNvPicPr preferRelativeResize="0"/>
          <p:nvPr userDrawn="1"/>
        </p:nvPicPr>
        <p:blipFill rotWithShape="1">
          <a:blip r:embed="rId3">
            <a:alphaModFix/>
          </a:blip>
          <a:srcRect/>
          <a:stretch/>
        </p:blipFill>
        <p:spPr>
          <a:xfrm>
            <a:off x="6781800" y="6334125"/>
            <a:ext cx="1803400" cy="438150"/>
          </a:xfrm>
          <a:prstGeom prst="rect">
            <a:avLst/>
          </a:prstGeom>
          <a:noFill/>
          <a:ln>
            <a:noFill/>
          </a:ln>
        </p:spPr>
      </p:pic>
      <p:sp>
        <p:nvSpPr>
          <p:cNvPr id="9" name="Title 1">
            <a:extLst>
              <a:ext uri="{FF2B5EF4-FFF2-40B4-BE49-F238E27FC236}">
                <a16:creationId xmlns:a16="http://schemas.microsoft.com/office/drawing/2014/main" id="{1F15E77D-989C-4E56-8069-A7A1EA65C400}"/>
              </a:ext>
            </a:extLst>
          </p:cNvPr>
          <p:cNvSpPr>
            <a:spLocks noGrp="1"/>
          </p:cNvSpPr>
          <p:nvPr>
            <p:ph type="title"/>
          </p:nvPr>
        </p:nvSpPr>
        <p:spPr>
          <a:xfrm>
            <a:off x="457198" y="274638"/>
            <a:ext cx="4952999" cy="1143000"/>
          </a:xfrm>
        </p:spPr>
        <p:txBody>
          <a:bodyPr/>
          <a:lstStyle>
            <a:lvl1pPr>
              <a:defRPr/>
            </a:lvl1pPr>
          </a:lstStyle>
          <a:p>
            <a:endParaRPr lang="en-US" dirty="0"/>
          </a:p>
        </p:txBody>
      </p:sp>
      <p:sp>
        <p:nvSpPr>
          <p:cNvPr id="6" name="Text Placeholder 5">
            <a:extLst>
              <a:ext uri="{FF2B5EF4-FFF2-40B4-BE49-F238E27FC236}">
                <a16:creationId xmlns:a16="http://schemas.microsoft.com/office/drawing/2014/main" id="{847A32EB-C9A5-4FE7-9A1F-1DFC0EC6AEE5}"/>
              </a:ext>
            </a:extLst>
          </p:cNvPr>
          <p:cNvSpPr>
            <a:spLocks noGrp="1"/>
          </p:cNvSpPr>
          <p:nvPr>
            <p:ph type="body" sz="quarter" idx="17"/>
          </p:nvPr>
        </p:nvSpPr>
        <p:spPr>
          <a:xfrm>
            <a:off x="533400" y="1465262"/>
            <a:ext cx="5476875" cy="541338"/>
          </a:xfrm>
        </p:spPr>
        <p:txBody>
          <a:bodyPr/>
          <a:lstStyle>
            <a:lvl1pPr marL="0" indent="0">
              <a:spcBef>
                <a:spcPts val="0"/>
              </a:spcBef>
              <a:buNone/>
              <a:defRPr sz="2800">
                <a:solidFill>
                  <a:srgbClr val="1B75BC"/>
                </a:solidFill>
                <a:latin typeface="+mj-lt"/>
                <a:cs typeface="Arial" panose="020B0604020202020204" pitchFamily="34" charset="0"/>
              </a:defRPr>
            </a:lvl1pPr>
          </a:lstStyle>
          <a:p>
            <a:pPr lvl="0"/>
            <a:endParaRPr lang="en-US" dirty="0"/>
          </a:p>
        </p:txBody>
      </p:sp>
      <p:sp>
        <p:nvSpPr>
          <p:cNvPr id="3" name="Table Placeholder 2">
            <a:extLst>
              <a:ext uri="{FF2B5EF4-FFF2-40B4-BE49-F238E27FC236}">
                <a16:creationId xmlns:a16="http://schemas.microsoft.com/office/drawing/2014/main" id="{19C0A983-AC5F-4B2B-BE82-F0E60F429284}"/>
              </a:ext>
            </a:extLst>
          </p:cNvPr>
          <p:cNvSpPr>
            <a:spLocks noGrp="1"/>
          </p:cNvSpPr>
          <p:nvPr>
            <p:ph type="tbl" sz="quarter" idx="18"/>
          </p:nvPr>
        </p:nvSpPr>
        <p:spPr>
          <a:xfrm>
            <a:off x="304800" y="1985963"/>
            <a:ext cx="8686799" cy="3927473"/>
          </a:xfrm>
        </p:spPr>
        <p:txBody>
          <a:bodyPr/>
          <a:lstStyle/>
          <a:p>
            <a:endParaRPr lang="en-US"/>
          </a:p>
        </p:txBody>
      </p:sp>
      <p:sp>
        <p:nvSpPr>
          <p:cNvPr id="13" name="Slide Number Placeholder 10">
            <a:extLst>
              <a:ext uri="{FF2B5EF4-FFF2-40B4-BE49-F238E27FC236}">
                <a16:creationId xmlns:a16="http://schemas.microsoft.com/office/drawing/2014/main" id="{2CC21FFB-CD0F-4BB3-BD27-53D18FE1E978}"/>
              </a:ext>
            </a:extLst>
          </p:cNvPr>
          <p:cNvSpPr>
            <a:spLocks noGrp="1"/>
          </p:cNvSpPr>
          <p:nvPr>
            <p:ph type="sldNum" idx="14"/>
          </p:nvPr>
        </p:nvSpPr>
        <p:spPr>
          <a:xfrm>
            <a:off x="6901536" y="6356350"/>
            <a:ext cx="2133600" cy="365125"/>
          </a:xfrm>
        </p:spPr>
        <p:txBody>
          <a:bodyPr/>
          <a:lstStyle>
            <a:lvl1pPr>
              <a:defRPr>
                <a:solidFill>
                  <a:srgbClr val="757575"/>
                </a:solidFill>
              </a:defRPr>
            </a:lvl1pPr>
          </a:lstStyle>
          <a:p>
            <a:fld id="{00000000-1234-1234-1234-123412341234}" type="slidenum">
              <a:rPr lang="en-US" smtClean="0"/>
              <a:pPr/>
              <a:t>‹#›</a:t>
            </a:fld>
            <a:endParaRPr lang="en-US" dirty="0"/>
          </a:p>
        </p:txBody>
      </p:sp>
    </p:spTree>
    <p:extLst>
      <p:ext uri="{BB962C8B-B14F-4D97-AF65-F5344CB8AC3E}">
        <p14:creationId xmlns:p14="http://schemas.microsoft.com/office/powerpoint/2010/main" val="3515309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_Title and Content">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1157E3D6-28DB-46C5-94E2-2571C0B7F22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F49C2115-2B29-4814-AC47-789BC07D56E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4953000" cy="1143000"/>
          </a:xfrm>
        </p:spPr>
        <p:txBody>
          <a:bodyPr/>
          <a:lstStyle>
            <a:lvl1pPr>
              <a:defRPr>
                <a:solidFill>
                  <a:schemeClr val="accent4"/>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id="{EB400EF6-CFB7-4AF7-9F57-871E942377E3}"/>
              </a:ext>
            </a:extLst>
          </p:cNvPr>
          <p:cNvSpPr>
            <a:spLocks noGrp="1"/>
          </p:cNvSpPr>
          <p:nvPr>
            <p:ph type="body" sz="quarter" idx="11"/>
          </p:nvPr>
        </p:nvSpPr>
        <p:spPr>
          <a:xfrm>
            <a:off x="469900" y="1625600"/>
            <a:ext cx="4178300" cy="4525963"/>
          </a:xfrm>
        </p:spPr>
        <p:txBody>
          <a:bodyPr/>
          <a:lstStyle>
            <a:lvl1pPr marL="0" indent="0">
              <a:buNone/>
              <a:defRPr sz="3200" b="1">
                <a:solidFill>
                  <a:srgbClr val="1B75BC"/>
                </a:solidFill>
              </a:defRPr>
            </a:lvl1pPr>
          </a:lstStyle>
          <a:p>
            <a:pPr lvl="0"/>
            <a:r>
              <a:rPr lang="en-US" dirty="0"/>
              <a:t>Click to edit Master text styles</a:t>
            </a:r>
          </a:p>
        </p:txBody>
      </p:sp>
      <p:sp>
        <p:nvSpPr>
          <p:cNvPr id="6" name="Slide Number Placeholder 5">
            <a:extLst>
              <a:ext uri="{FF2B5EF4-FFF2-40B4-BE49-F238E27FC236}">
                <a16:creationId xmlns:a16="http://schemas.microsoft.com/office/drawing/2014/main" id="{5F0535DC-0B21-4C1F-B9CA-2F72326D7FF0}"/>
              </a:ext>
            </a:extLst>
          </p:cNvPr>
          <p:cNvSpPr>
            <a:spLocks noGrp="1"/>
          </p:cNvSpPr>
          <p:nvPr>
            <p:ph type="sldNum" sz="quarter" idx="10"/>
          </p:nvPr>
        </p:nvSpPr>
        <p:spPr>
          <a:xfrm>
            <a:off x="8610600" y="6356350"/>
            <a:ext cx="457200" cy="365125"/>
          </a:xfrm>
        </p:spPr>
        <p:txBody>
          <a:bodyPr/>
          <a:lstStyle>
            <a:lvl1pPr>
              <a:defRPr/>
            </a:lvl1pPr>
          </a:lstStyle>
          <a:p>
            <a:fld id="{ADF33B88-3AA3-4B97-9C0A-A09E7382444D}" type="slidenum">
              <a:rPr lang="en-US" altLang="en-US"/>
              <a:pPr/>
              <a:t>‹#›</a:t>
            </a:fld>
            <a:endParaRPr lang="en-US" altLang="en-US"/>
          </a:p>
        </p:txBody>
      </p:sp>
      <p:pic>
        <p:nvPicPr>
          <p:cNvPr id="9" name="Picture 3" title="Two hands clasped">
            <a:extLst>
              <a:ext uri="{FF2B5EF4-FFF2-40B4-BE49-F238E27FC236}">
                <a16:creationId xmlns:a16="http://schemas.microsoft.com/office/drawing/2014/main" id="{2849A08F-3A50-48E6-91E6-C6BF6EB84C1E}"/>
              </a:ext>
            </a:extLst>
          </p:cNvPr>
          <p:cNvPicPr>
            <a:picLocks noChangeAspect="1"/>
          </p:cNvPicPr>
          <p:nvPr userDrawn="1"/>
        </p:nvPicPr>
        <p:blipFill>
          <a:blip r:embed="rId4"/>
          <a:srcRect/>
          <a:stretch>
            <a:fillRect/>
          </a:stretch>
        </p:blipFill>
        <p:spPr bwMode="auto">
          <a:xfrm>
            <a:off x="5638800" y="2438400"/>
            <a:ext cx="2514600" cy="2514600"/>
          </a:xfrm>
          <a:prstGeom prst="rect">
            <a:avLst/>
          </a:prstGeom>
          <a:noFill/>
          <a:ln>
            <a:noFill/>
          </a:ln>
        </p:spPr>
      </p:pic>
    </p:spTree>
    <p:extLst>
      <p:ext uri="{BB962C8B-B14F-4D97-AF65-F5344CB8AC3E}">
        <p14:creationId xmlns:p14="http://schemas.microsoft.com/office/powerpoint/2010/main" val="1052732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Title and Content">
    <p:spTree>
      <p:nvGrpSpPr>
        <p:cNvPr id="1" name=""/>
        <p:cNvGrpSpPr/>
        <p:nvPr/>
      </p:nvGrpSpPr>
      <p:grpSpPr>
        <a:xfrm>
          <a:off x="0" y="0"/>
          <a:ext cx="0" cy="0"/>
          <a:chOff x="0" y="0"/>
          <a:chExt cx="0" cy="0"/>
        </a:xfrm>
      </p:grpSpPr>
      <p:pic>
        <p:nvPicPr>
          <p:cNvPr id="7" name="Google Shape;24;p30" descr="C:\Users\cbateman\AppData\Local\Temp\wz0371\Final Logo\circle only\fpntc_circle_only_color.png">
            <a:extLst>
              <a:ext uri="{FF2B5EF4-FFF2-40B4-BE49-F238E27FC236}">
                <a16:creationId xmlns:a16="http://schemas.microsoft.com/office/drawing/2014/main" id="{3F643AAA-A580-4AE2-B45B-C0CC1C4A02A5}"/>
              </a:ext>
            </a:extLst>
          </p:cNvPr>
          <p:cNvPicPr preferRelativeResize="0"/>
          <p:nvPr userDrawn="1"/>
        </p:nvPicPr>
        <p:blipFill rotWithShape="1">
          <a:blip r:embed="rId2">
            <a:alphaModFix/>
          </a:blip>
          <a:srcRect t="64706" r="15716"/>
          <a:stretch/>
        </p:blipFill>
        <p:spPr>
          <a:xfrm>
            <a:off x="5867400" y="0"/>
            <a:ext cx="3276600" cy="1371600"/>
          </a:xfrm>
          <a:prstGeom prst="rect">
            <a:avLst/>
          </a:prstGeom>
          <a:noFill/>
          <a:ln>
            <a:noFill/>
          </a:ln>
        </p:spPr>
      </p:pic>
      <p:pic>
        <p:nvPicPr>
          <p:cNvPr id="8" name="Google Shape;25;p30">
            <a:extLst>
              <a:ext uri="{FF2B5EF4-FFF2-40B4-BE49-F238E27FC236}">
                <a16:creationId xmlns:a16="http://schemas.microsoft.com/office/drawing/2014/main" id="{F99A5BDB-AA89-46CF-BAC8-F2E108A8607A}"/>
              </a:ext>
            </a:extLst>
          </p:cNvPr>
          <p:cNvPicPr preferRelativeResize="0"/>
          <p:nvPr userDrawn="1"/>
        </p:nvPicPr>
        <p:blipFill rotWithShape="1">
          <a:blip r:embed="rId3">
            <a:alphaModFix/>
          </a:blip>
          <a:srcRect/>
          <a:stretch/>
        </p:blipFill>
        <p:spPr>
          <a:xfrm>
            <a:off x="6781800" y="6334125"/>
            <a:ext cx="1803400" cy="438150"/>
          </a:xfrm>
          <a:prstGeom prst="rect">
            <a:avLst/>
          </a:prstGeom>
          <a:noFill/>
          <a:ln>
            <a:noFill/>
          </a:ln>
        </p:spPr>
      </p:pic>
      <p:sp>
        <p:nvSpPr>
          <p:cNvPr id="9" name="Title 1">
            <a:extLst>
              <a:ext uri="{FF2B5EF4-FFF2-40B4-BE49-F238E27FC236}">
                <a16:creationId xmlns:a16="http://schemas.microsoft.com/office/drawing/2014/main" id="{1F15E77D-989C-4E56-8069-A7A1EA65C400}"/>
              </a:ext>
            </a:extLst>
          </p:cNvPr>
          <p:cNvSpPr>
            <a:spLocks noGrp="1"/>
          </p:cNvSpPr>
          <p:nvPr>
            <p:ph type="title"/>
          </p:nvPr>
        </p:nvSpPr>
        <p:spPr>
          <a:xfrm>
            <a:off x="457198" y="274638"/>
            <a:ext cx="4952999" cy="1143000"/>
          </a:xfrm>
        </p:spPr>
        <p:txBody>
          <a:bodyPr/>
          <a:lstStyle>
            <a:lvl1pPr>
              <a:defRPr/>
            </a:lvl1pPr>
          </a:lstStyle>
          <a:p>
            <a:endParaRPr lang="en-US" dirty="0"/>
          </a:p>
        </p:txBody>
      </p:sp>
      <p:sp>
        <p:nvSpPr>
          <p:cNvPr id="3" name="Table Placeholder 2">
            <a:extLst>
              <a:ext uri="{FF2B5EF4-FFF2-40B4-BE49-F238E27FC236}">
                <a16:creationId xmlns:a16="http://schemas.microsoft.com/office/drawing/2014/main" id="{19C0A983-AC5F-4B2B-BE82-F0E60F429284}"/>
              </a:ext>
            </a:extLst>
          </p:cNvPr>
          <p:cNvSpPr>
            <a:spLocks noGrp="1"/>
          </p:cNvSpPr>
          <p:nvPr>
            <p:ph type="tbl" sz="quarter" idx="18"/>
          </p:nvPr>
        </p:nvSpPr>
        <p:spPr>
          <a:xfrm>
            <a:off x="304800" y="1638301"/>
            <a:ext cx="8610599" cy="4610100"/>
          </a:xfrm>
        </p:spPr>
        <p:txBody>
          <a:bodyPr/>
          <a:lstStyle/>
          <a:p>
            <a:endParaRPr lang="en-US"/>
          </a:p>
        </p:txBody>
      </p:sp>
    </p:spTree>
    <p:extLst>
      <p:ext uri="{BB962C8B-B14F-4D97-AF65-F5344CB8AC3E}">
        <p14:creationId xmlns:p14="http://schemas.microsoft.com/office/powerpoint/2010/main" val="368024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_Title and Content">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1157E3D6-28DB-46C5-94E2-2571C0B7F22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F49C2115-2B29-4814-AC47-789BC07D56E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 title="People Communicating over the internet">
            <a:extLst>
              <a:ext uri="{FF2B5EF4-FFF2-40B4-BE49-F238E27FC236}">
                <a16:creationId xmlns:a16="http://schemas.microsoft.com/office/drawing/2014/main" id="{C69EB36E-9B36-44F6-AD85-4D29889AD3FB}"/>
              </a:ext>
            </a:extLst>
          </p:cNvPr>
          <p:cNvPicPr>
            <a:picLocks noChangeAspect="1" noChangeArrowheads="1"/>
          </p:cNvPicPr>
          <p:nvPr userDrawn="1"/>
        </p:nvPicPr>
        <p:blipFill rotWithShape="1">
          <a:blip r:embed="rId4" cstate="print"/>
          <a:stretch/>
        </p:blipFill>
        <p:spPr bwMode="auto">
          <a:xfrm>
            <a:off x="4038600" y="1676400"/>
            <a:ext cx="3886200" cy="3889769"/>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a:extLst>
              <a:ext uri="{FF2B5EF4-FFF2-40B4-BE49-F238E27FC236}">
                <a16:creationId xmlns:a16="http://schemas.microsoft.com/office/drawing/2014/main" id="{25404830-DC5B-4253-8B79-181EE8683C28}"/>
              </a:ext>
            </a:extLst>
          </p:cNvPr>
          <p:cNvSpPr>
            <a:spLocks noGrp="1"/>
          </p:cNvSpPr>
          <p:nvPr>
            <p:ph type="title"/>
          </p:nvPr>
        </p:nvSpPr>
        <p:spPr>
          <a:xfrm>
            <a:off x="457200" y="685800"/>
            <a:ext cx="3200400" cy="2298700"/>
          </a:xfrm>
        </p:spPr>
        <p:txBody>
          <a:bodyPr/>
          <a:lstStyle>
            <a:lvl1pPr>
              <a:defRPr/>
            </a:lvl1pPr>
          </a:lstStyle>
          <a:p>
            <a:endParaRPr lang="en-US" dirty="0"/>
          </a:p>
        </p:txBody>
      </p:sp>
      <p:sp>
        <p:nvSpPr>
          <p:cNvPr id="14" name="Text Placeholder 3">
            <a:extLst>
              <a:ext uri="{FF2B5EF4-FFF2-40B4-BE49-F238E27FC236}">
                <a16:creationId xmlns:a16="http://schemas.microsoft.com/office/drawing/2014/main" id="{0E334AB8-7D80-483E-ACDC-A453467BF76F}"/>
              </a:ext>
            </a:extLst>
          </p:cNvPr>
          <p:cNvSpPr>
            <a:spLocks noGrp="1"/>
          </p:cNvSpPr>
          <p:nvPr>
            <p:ph type="body" sz="quarter" idx="11"/>
          </p:nvPr>
        </p:nvSpPr>
        <p:spPr>
          <a:xfrm>
            <a:off x="457200" y="3233737"/>
            <a:ext cx="3200400" cy="2709863"/>
          </a:xfrm>
        </p:spPr>
        <p:txBody>
          <a:bodyPr/>
          <a:lstStyle>
            <a:lvl1pPr marL="25400" indent="0">
              <a:buNone/>
              <a:defRPr sz="4000" b="1">
                <a:solidFill>
                  <a:srgbClr val="92278F"/>
                </a:solidFill>
              </a:defRPr>
            </a:lvl1pPr>
          </a:lstStyle>
          <a:p>
            <a:pPr lvl="0"/>
            <a:r>
              <a:rPr lang="en-US" dirty="0"/>
              <a:t>Click to edit Master text styles</a:t>
            </a:r>
          </a:p>
        </p:txBody>
      </p:sp>
      <p:sp>
        <p:nvSpPr>
          <p:cNvPr id="17" name="Slide Number Placeholder 16">
            <a:extLst>
              <a:ext uri="{FF2B5EF4-FFF2-40B4-BE49-F238E27FC236}">
                <a16:creationId xmlns:a16="http://schemas.microsoft.com/office/drawing/2014/main" id="{C79859FB-DDE1-4B4B-97E1-CD78D9FB96F9}"/>
              </a:ext>
            </a:extLst>
          </p:cNvPr>
          <p:cNvSpPr>
            <a:spLocks noGrp="1"/>
          </p:cNvSpPr>
          <p:nvPr>
            <p:ph type="sldNum" sz="quarter" idx="14"/>
          </p:nvPr>
        </p:nvSpPr>
        <p:spPr>
          <a:xfrm>
            <a:off x="6934200" y="6356350"/>
            <a:ext cx="2133600" cy="365125"/>
          </a:xfrm>
        </p:spPr>
        <p:txBody>
          <a:bodyPr/>
          <a:lstStyle/>
          <a:p>
            <a:fld id="{B5C07C54-B391-445B-8673-36D124BCABAB}" type="slidenum">
              <a:rPr lang="en-US" altLang="en-US" smtClean="0"/>
              <a:pPr/>
              <a:t>‹#›</a:t>
            </a:fld>
            <a:endParaRPr lang="en-US" altLang="en-US"/>
          </a:p>
        </p:txBody>
      </p:sp>
    </p:spTree>
    <p:extLst>
      <p:ext uri="{BB962C8B-B14F-4D97-AF65-F5344CB8AC3E}">
        <p14:creationId xmlns:p14="http://schemas.microsoft.com/office/powerpoint/2010/main" val="2014474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185ACD76-0765-496F-A0F8-DA0E0F1CE58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r="13620" b="49170"/>
          <a:stretch>
            <a:fillRect/>
          </a:stretch>
        </p:blipFill>
        <p:spPr bwMode="auto">
          <a:xfrm>
            <a:off x="5257800" y="4572000"/>
            <a:ext cx="3886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4088BFD8-5097-4597-9819-8518E8C5DF0D}"/>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2133600" y="519113"/>
            <a:ext cx="4876800" cy="140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lgn="ctr">
              <a:defRPr b="1">
                <a:latin typeface="Calibri Light" panose="020F0302020204030204" pitchFamily="34" charset="0"/>
              </a:defRPr>
            </a:lvl1pPr>
          </a:lstStyle>
          <a:p>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Date Placeholder 3">
            <a:extLst>
              <a:ext uri="{FF2B5EF4-FFF2-40B4-BE49-F238E27FC236}">
                <a16:creationId xmlns:a16="http://schemas.microsoft.com/office/drawing/2014/main" id="{BA6336BE-D168-4D3B-AD24-1ED2D8B66E9A}"/>
              </a:ext>
            </a:extLst>
          </p:cNvPr>
          <p:cNvSpPr>
            <a:spLocks noGrp="1"/>
          </p:cNvSpPr>
          <p:nvPr>
            <p:ph type="dt" sz="half" idx="10"/>
          </p:nvPr>
        </p:nvSpPr>
        <p:spPr/>
        <p:txBody>
          <a:bodyPr/>
          <a:lstStyle>
            <a:lvl1pPr>
              <a:defRPr/>
            </a:lvl1pPr>
          </a:lstStyle>
          <a:p>
            <a:pPr>
              <a:defRPr/>
            </a:pPr>
            <a:fld id="{D43F149B-AAD0-4167-9346-7D8A9B0B3099}" type="datetimeFigureOut">
              <a:rPr lang="en-US"/>
              <a:pPr>
                <a:defRPr/>
              </a:pPr>
              <a:t>12/9/2021</a:t>
            </a:fld>
            <a:endParaRPr lang="en-US"/>
          </a:p>
        </p:txBody>
      </p:sp>
      <p:sp>
        <p:nvSpPr>
          <p:cNvPr id="7" name="Footer Placeholder 4">
            <a:extLst>
              <a:ext uri="{FF2B5EF4-FFF2-40B4-BE49-F238E27FC236}">
                <a16:creationId xmlns:a16="http://schemas.microsoft.com/office/drawing/2014/main" id="{59C213B3-C832-43E9-B4D2-A02AD47DC65D}"/>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A8B505D4-4313-4461-B96F-45D99D46642E}"/>
              </a:ext>
            </a:extLst>
          </p:cNvPr>
          <p:cNvSpPr>
            <a:spLocks noGrp="1"/>
          </p:cNvSpPr>
          <p:nvPr>
            <p:ph type="sldNum" sz="quarter" idx="12"/>
          </p:nvPr>
        </p:nvSpPr>
        <p:spPr/>
        <p:txBody>
          <a:bodyPr/>
          <a:lstStyle>
            <a:lvl1pPr>
              <a:defRPr/>
            </a:lvl1pPr>
          </a:lstStyle>
          <a:p>
            <a:fld id="{81375E09-2CB5-431F-A793-9C334A3BC2FB}" type="slidenum">
              <a:rPr lang="en-US" altLang="en-US"/>
              <a:pPr/>
              <a:t>‹#›</a:t>
            </a:fld>
            <a:endParaRPr lang="en-US" altLang="en-US"/>
          </a:p>
        </p:txBody>
      </p:sp>
    </p:spTree>
    <p:extLst>
      <p:ext uri="{BB962C8B-B14F-4D97-AF65-F5344CB8AC3E}">
        <p14:creationId xmlns:p14="http://schemas.microsoft.com/office/powerpoint/2010/main" val="2043930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1157E3D6-28DB-46C5-94E2-2571C0B7F22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F49C2115-2B29-4814-AC47-789BC07D56E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4953000" cy="1143000"/>
          </a:xfrm>
        </p:spPr>
        <p:txBody>
          <a:bodyPr/>
          <a:lstStyle>
            <a:lvl1pPr>
              <a:defRPr>
                <a:solidFill>
                  <a:schemeClr val="accent4"/>
                </a:solidFill>
              </a:defRPr>
            </a:lvl1pPr>
          </a:lstStyle>
          <a:p>
            <a:r>
              <a:rPr lang="en-US" dirty="0"/>
              <a:t>Click to edit Master title style</a:t>
            </a:r>
          </a:p>
        </p:txBody>
      </p:sp>
      <p:sp>
        <p:nvSpPr>
          <p:cNvPr id="3" name="Content Placeholder 2"/>
          <p:cNvSpPr>
            <a:spLocks noGrp="1"/>
          </p:cNvSpPr>
          <p:nvPr>
            <p:ph idx="1"/>
          </p:nvPr>
        </p:nvSpPr>
        <p:spPr/>
        <p:txBody>
          <a:bodyPr/>
          <a:lstStyle>
            <a:lvl2pPr>
              <a:defRPr>
                <a:solidFill>
                  <a:schemeClr val="accent6"/>
                </a:solidFill>
              </a:defRPr>
            </a:lvl2pPr>
            <a:lvl4pPr>
              <a:defRPr>
                <a:solidFill>
                  <a:schemeClr val="accent5"/>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5F0535DC-0B21-4C1F-B9CA-2F72326D7FF0}"/>
              </a:ext>
            </a:extLst>
          </p:cNvPr>
          <p:cNvSpPr>
            <a:spLocks noGrp="1"/>
          </p:cNvSpPr>
          <p:nvPr>
            <p:ph type="sldNum" sz="quarter" idx="10"/>
          </p:nvPr>
        </p:nvSpPr>
        <p:spPr>
          <a:xfrm>
            <a:off x="8610600" y="6356350"/>
            <a:ext cx="457200" cy="365125"/>
          </a:xfrm>
        </p:spPr>
        <p:txBody>
          <a:bodyPr/>
          <a:lstStyle>
            <a:lvl1pPr>
              <a:defRPr/>
            </a:lvl1pPr>
          </a:lstStyle>
          <a:p>
            <a:fld id="{ADF33B88-3AA3-4B97-9C0A-A09E7382444D}" type="slidenum">
              <a:rPr lang="en-US" altLang="en-US"/>
              <a:pPr/>
              <a:t>‹#›</a:t>
            </a:fld>
            <a:endParaRPr lang="en-US" altLang="en-US"/>
          </a:p>
        </p:txBody>
      </p:sp>
    </p:spTree>
    <p:extLst>
      <p:ext uri="{BB962C8B-B14F-4D97-AF65-F5344CB8AC3E}">
        <p14:creationId xmlns:p14="http://schemas.microsoft.com/office/powerpoint/2010/main" val="8679732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C853F9B9-D875-40BA-ACB6-87DA3DDA01C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4953000" cy="1143000"/>
          </a:xfrm>
        </p:spPr>
        <p:txBody>
          <a:bodyPr/>
          <a:lstStyle>
            <a:lvl1pPr>
              <a:defRPr>
                <a:solidFill>
                  <a:schemeClr val="accent4"/>
                </a:solidFill>
              </a:defRPr>
            </a:lvl1pPr>
          </a:lstStyle>
          <a:p>
            <a:r>
              <a:rPr lang="en-US" dirty="0"/>
              <a:t>Click to edit Master title style</a:t>
            </a:r>
          </a:p>
        </p:txBody>
      </p:sp>
      <p:sp>
        <p:nvSpPr>
          <p:cNvPr id="3" name="Content Placeholder 2"/>
          <p:cNvSpPr>
            <a:spLocks noGrp="1"/>
          </p:cNvSpPr>
          <p:nvPr>
            <p:ph idx="1"/>
          </p:nvPr>
        </p:nvSpPr>
        <p:spPr/>
        <p:txBody>
          <a:bodyPr/>
          <a:lstStyle>
            <a:lvl2pPr>
              <a:defRPr>
                <a:solidFill>
                  <a:schemeClr val="accent6"/>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816CFCEA-CB9A-42D4-B6BC-21A42B3B12F8}"/>
              </a:ext>
            </a:extLst>
          </p:cNvPr>
          <p:cNvSpPr>
            <a:spLocks noGrp="1"/>
          </p:cNvSpPr>
          <p:nvPr>
            <p:ph type="sldNum" sz="quarter" idx="10"/>
          </p:nvPr>
        </p:nvSpPr>
        <p:spPr>
          <a:xfrm>
            <a:off x="8610600" y="6356350"/>
            <a:ext cx="457200" cy="365125"/>
          </a:xfrm>
        </p:spPr>
        <p:txBody>
          <a:bodyPr/>
          <a:lstStyle>
            <a:lvl1pPr>
              <a:defRPr/>
            </a:lvl1pPr>
          </a:lstStyle>
          <a:p>
            <a:fld id="{833AEC91-1E44-4C59-A568-5C3E967DB70A}" type="slidenum">
              <a:rPr lang="en-US" altLang="en-US"/>
              <a:pPr/>
              <a:t>‹#›</a:t>
            </a:fld>
            <a:endParaRPr lang="en-US" altLang="en-US"/>
          </a:p>
        </p:txBody>
      </p:sp>
    </p:spTree>
    <p:extLst>
      <p:ext uri="{BB962C8B-B14F-4D97-AF65-F5344CB8AC3E}">
        <p14:creationId xmlns:p14="http://schemas.microsoft.com/office/powerpoint/2010/main" val="3438433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55735BF-118C-4882-9CCD-D1ABAC71E22E}"/>
              </a:ext>
            </a:extLst>
          </p:cNvPr>
          <p:cNvCxnSpPr/>
          <p:nvPr userDrawn="1"/>
        </p:nvCxnSpPr>
        <p:spPr>
          <a:xfrm>
            <a:off x="4191000" y="381000"/>
            <a:ext cx="0" cy="5638800"/>
          </a:xfrm>
          <a:prstGeom prst="line">
            <a:avLst/>
          </a:prstGeom>
          <a:ln w="19050">
            <a:solidFill>
              <a:schemeClr val="accent4"/>
            </a:solidFill>
            <a:headEnd type="oval"/>
            <a:tailEnd type="oval"/>
          </a:ln>
        </p:spPr>
        <p:style>
          <a:lnRef idx="1">
            <a:schemeClr val="accent1"/>
          </a:lnRef>
          <a:fillRef idx="0">
            <a:schemeClr val="accent1"/>
          </a:fillRef>
          <a:effectRef idx="0">
            <a:schemeClr val="accent1"/>
          </a:effectRef>
          <a:fontRef idx="minor">
            <a:schemeClr val="tx1"/>
          </a:fontRef>
        </p:style>
      </p:cxnSp>
      <p:pic>
        <p:nvPicPr>
          <p:cNvPr id="5" name="Picture 3">
            <a:extLst>
              <a:ext uri="{FF2B5EF4-FFF2-40B4-BE49-F238E27FC236}">
                <a16:creationId xmlns:a16="http://schemas.microsoft.com/office/drawing/2014/main" id="{3837B566-8912-470C-A2A1-136EC5A4BC2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3429000" cy="2697162"/>
          </a:xfrm>
        </p:spPr>
        <p:txBody>
          <a:bodyPr/>
          <a:lstStyle>
            <a:lvl1pPr>
              <a:defRPr>
                <a:solidFill>
                  <a:schemeClr val="accent4"/>
                </a:solidFill>
              </a:defRPr>
            </a:lvl1pPr>
          </a:lstStyle>
          <a:p>
            <a:r>
              <a:rPr lang="en-US" dirty="0"/>
              <a:t>Click to edit Master title style</a:t>
            </a:r>
          </a:p>
        </p:txBody>
      </p:sp>
      <p:sp>
        <p:nvSpPr>
          <p:cNvPr id="3" name="Content Placeholder 2"/>
          <p:cNvSpPr>
            <a:spLocks noGrp="1"/>
          </p:cNvSpPr>
          <p:nvPr>
            <p:ph idx="1"/>
          </p:nvPr>
        </p:nvSpPr>
        <p:spPr>
          <a:xfrm>
            <a:off x="4572000" y="274638"/>
            <a:ext cx="4114800" cy="5745162"/>
          </a:xfrm>
        </p:spPr>
        <p:txBody>
          <a:bodyPr/>
          <a:lstStyle>
            <a:lvl2pPr>
              <a:defRPr>
                <a:solidFill>
                  <a:schemeClr val="accent6"/>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4810EF0-2BC6-41B1-BC61-2D5ADF787937}"/>
              </a:ext>
            </a:extLst>
          </p:cNvPr>
          <p:cNvSpPr>
            <a:spLocks noGrp="1"/>
          </p:cNvSpPr>
          <p:nvPr>
            <p:ph type="sldNum" sz="quarter" idx="10"/>
          </p:nvPr>
        </p:nvSpPr>
        <p:spPr>
          <a:xfrm>
            <a:off x="8610600" y="6356350"/>
            <a:ext cx="457200" cy="365125"/>
          </a:xfrm>
        </p:spPr>
        <p:txBody>
          <a:bodyPr/>
          <a:lstStyle>
            <a:lvl1pPr>
              <a:defRPr/>
            </a:lvl1pPr>
          </a:lstStyle>
          <a:p>
            <a:fld id="{2BA089EF-CFCA-492A-9347-FEC59C9B4C42}" type="slidenum">
              <a:rPr lang="en-US" altLang="en-US"/>
              <a:pPr/>
              <a:t>‹#›</a:t>
            </a:fld>
            <a:endParaRPr lang="en-US" altLang="en-US"/>
          </a:p>
        </p:txBody>
      </p:sp>
    </p:spTree>
    <p:extLst>
      <p:ext uri="{BB962C8B-B14F-4D97-AF65-F5344CB8AC3E}">
        <p14:creationId xmlns:p14="http://schemas.microsoft.com/office/powerpoint/2010/main" val="3188577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pic>
        <p:nvPicPr>
          <p:cNvPr id="7" name="Google Shape;24;p30" descr="C:\Users\cbateman\AppData\Local\Temp\wz0371\Final Logo\circle only\fpntc_circle_only_color.png">
            <a:extLst>
              <a:ext uri="{FF2B5EF4-FFF2-40B4-BE49-F238E27FC236}">
                <a16:creationId xmlns:a16="http://schemas.microsoft.com/office/drawing/2014/main" id="{3F643AAA-A580-4AE2-B45B-C0CC1C4A02A5}"/>
              </a:ext>
            </a:extLst>
          </p:cNvPr>
          <p:cNvPicPr preferRelativeResize="0"/>
          <p:nvPr userDrawn="1"/>
        </p:nvPicPr>
        <p:blipFill rotWithShape="1">
          <a:blip r:embed="rId2">
            <a:alphaModFix/>
          </a:blip>
          <a:srcRect t="64706" r="15716"/>
          <a:stretch/>
        </p:blipFill>
        <p:spPr>
          <a:xfrm>
            <a:off x="5867400" y="0"/>
            <a:ext cx="3276600" cy="1371600"/>
          </a:xfrm>
          <a:prstGeom prst="rect">
            <a:avLst/>
          </a:prstGeom>
          <a:noFill/>
          <a:ln>
            <a:noFill/>
          </a:ln>
        </p:spPr>
      </p:pic>
      <p:pic>
        <p:nvPicPr>
          <p:cNvPr id="8" name="Google Shape;25;p30">
            <a:extLst>
              <a:ext uri="{FF2B5EF4-FFF2-40B4-BE49-F238E27FC236}">
                <a16:creationId xmlns:a16="http://schemas.microsoft.com/office/drawing/2014/main" id="{F99A5BDB-AA89-46CF-BAC8-F2E108A8607A}"/>
              </a:ext>
            </a:extLst>
          </p:cNvPr>
          <p:cNvPicPr preferRelativeResize="0"/>
          <p:nvPr userDrawn="1"/>
        </p:nvPicPr>
        <p:blipFill rotWithShape="1">
          <a:blip r:embed="rId3">
            <a:alphaModFix/>
          </a:blip>
          <a:srcRect/>
          <a:stretch/>
        </p:blipFill>
        <p:spPr>
          <a:xfrm>
            <a:off x="6781800" y="6334125"/>
            <a:ext cx="1803400" cy="438150"/>
          </a:xfrm>
          <a:prstGeom prst="rect">
            <a:avLst/>
          </a:prstGeom>
          <a:noFill/>
          <a:ln>
            <a:noFill/>
          </a:ln>
        </p:spPr>
      </p:pic>
      <p:sp>
        <p:nvSpPr>
          <p:cNvPr id="9" name="Title 1">
            <a:extLst>
              <a:ext uri="{FF2B5EF4-FFF2-40B4-BE49-F238E27FC236}">
                <a16:creationId xmlns:a16="http://schemas.microsoft.com/office/drawing/2014/main" id="{1F15E77D-989C-4E56-8069-A7A1EA65C400}"/>
              </a:ext>
            </a:extLst>
          </p:cNvPr>
          <p:cNvSpPr>
            <a:spLocks noGrp="1"/>
          </p:cNvSpPr>
          <p:nvPr>
            <p:ph type="title"/>
          </p:nvPr>
        </p:nvSpPr>
        <p:spPr>
          <a:xfrm>
            <a:off x="457199" y="216582"/>
            <a:ext cx="4753430" cy="1887992"/>
          </a:xfrm>
        </p:spPr>
        <p:txBody>
          <a:bodyPr/>
          <a:lstStyle>
            <a:lvl1pPr>
              <a:defRPr/>
            </a:lvl1pPr>
          </a:lstStyle>
          <a:p>
            <a:endParaRPr lang="en-US" dirty="0"/>
          </a:p>
        </p:txBody>
      </p:sp>
      <p:sp>
        <p:nvSpPr>
          <p:cNvPr id="10" name="Text Placeholder 3">
            <a:extLst>
              <a:ext uri="{FF2B5EF4-FFF2-40B4-BE49-F238E27FC236}">
                <a16:creationId xmlns:a16="http://schemas.microsoft.com/office/drawing/2014/main" id="{501896A6-CCEA-4C2F-B6B5-5B558FCC2537}"/>
              </a:ext>
            </a:extLst>
          </p:cNvPr>
          <p:cNvSpPr>
            <a:spLocks noGrp="1"/>
          </p:cNvSpPr>
          <p:nvPr>
            <p:ph type="body" sz="quarter" idx="10"/>
          </p:nvPr>
        </p:nvSpPr>
        <p:spPr>
          <a:xfrm>
            <a:off x="457200" y="1905001"/>
            <a:ext cx="5043488" cy="4343400"/>
          </a:xfrm>
        </p:spPr>
        <p:txBody>
          <a:bodyPr/>
          <a:lstStyle>
            <a:lvl1pPr marL="25400" indent="0">
              <a:buNone/>
              <a:defRPr/>
            </a:lvl1pPr>
          </a:lstStyle>
          <a:p>
            <a:pPr lvl="0"/>
            <a:r>
              <a:rPr lang="en-US" dirty="0"/>
              <a:t>Click to edit Master text styles</a:t>
            </a:r>
          </a:p>
        </p:txBody>
      </p:sp>
      <p:pic>
        <p:nvPicPr>
          <p:cNvPr id="11" name="Google Shape;229;p2" title="Pictures of Cogs working together">
            <a:extLst>
              <a:ext uri="{FF2B5EF4-FFF2-40B4-BE49-F238E27FC236}">
                <a16:creationId xmlns:a16="http://schemas.microsoft.com/office/drawing/2014/main" id="{4E71C453-B56B-4953-AEED-5224930FA461}"/>
              </a:ext>
            </a:extLst>
          </p:cNvPr>
          <p:cNvPicPr preferRelativeResize="0"/>
          <p:nvPr userDrawn="1"/>
        </p:nvPicPr>
        <p:blipFill rotWithShape="1">
          <a:blip r:embed="rId4">
            <a:alphaModFix/>
          </a:blip>
          <a:srcRect/>
          <a:stretch/>
        </p:blipFill>
        <p:spPr>
          <a:xfrm>
            <a:off x="5192713" y="2514600"/>
            <a:ext cx="3744912" cy="3408363"/>
          </a:xfrm>
          <a:prstGeom prst="rect">
            <a:avLst/>
          </a:prstGeom>
          <a:noFill/>
          <a:ln>
            <a:noFill/>
          </a:ln>
        </p:spPr>
      </p:pic>
      <p:sp>
        <p:nvSpPr>
          <p:cNvPr id="12" name="Text Placeholder 5">
            <a:extLst>
              <a:ext uri="{FF2B5EF4-FFF2-40B4-BE49-F238E27FC236}">
                <a16:creationId xmlns:a16="http://schemas.microsoft.com/office/drawing/2014/main" id="{E892F84B-0720-478E-83D7-BB9ED280B608}"/>
              </a:ext>
            </a:extLst>
          </p:cNvPr>
          <p:cNvSpPr>
            <a:spLocks noGrp="1"/>
          </p:cNvSpPr>
          <p:nvPr>
            <p:ph type="body" sz="quarter" idx="11"/>
          </p:nvPr>
        </p:nvSpPr>
        <p:spPr>
          <a:xfrm>
            <a:off x="19050" y="6481763"/>
            <a:ext cx="6838950" cy="261937"/>
          </a:xfrm>
        </p:spPr>
        <p:txBody>
          <a:bodyPr/>
          <a:lstStyle>
            <a:lvl1pPr marL="0" indent="0">
              <a:spcBef>
                <a:spcPts val="0"/>
              </a:spcBef>
              <a:buNone/>
              <a:defRPr sz="1600">
                <a:solidFill>
                  <a:srgbClr val="58595B"/>
                </a:solidFill>
              </a:defRPr>
            </a:lvl1pPr>
            <a:lvl2pPr marL="508000" indent="0">
              <a:buNone/>
              <a:defRPr/>
            </a:lvl2pPr>
          </a:lstStyle>
          <a:p>
            <a:pPr lvl="0"/>
            <a:r>
              <a:rPr lang="en-US" dirty="0"/>
              <a:t>Click to edit Master text styles</a:t>
            </a:r>
          </a:p>
        </p:txBody>
      </p:sp>
      <p:sp>
        <p:nvSpPr>
          <p:cNvPr id="13" name="Slide Number Placeholder 10">
            <a:extLst>
              <a:ext uri="{FF2B5EF4-FFF2-40B4-BE49-F238E27FC236}">
                <a16:creationId xmlns:a16="http://schemas.microsoft.com/office/drawing/2014/main" id="{2CC21FFB-CD0F-4BB3-BD27-53D18FE1E978}"/>
              </a:ext>
            </a:extLst>
          </p:cNvPr>
          <p:cNvSpPr>
            <a:spLocks noGrp="1"/>
          </p:cNvSpPr>
          <p:nvPr>
            <p:ph type="sldNum" idx="14"/>
          </p:nvPr>
        </p:nvSpPr>
        <p:spPr>
          <a:xfrm>
            <a:off x="6901536" y="6356350"/>
            <a:ext cx="2133600" cy="365125"/>
          </a:xfrm>
        </p:spPr>
        <p:txBody>
          <a:bodyPr/>
          <a:lstStyle>
            <a:lvl1pPr>
              <a:defRPr>
                <a:solidFill>
                  <a:srgbClr val="757575"/>
                </a:solidFill>
              </a:defRPr>
            </a:lvl1pPr>
          </a:lstStyle>
          <a:p>
            <a:fld id="{00000000-1234-1234-1234-123412341234}" type="slidenum">
              <a:rPr lang="en-US" smtClean="0"/>
              <a:pPr/>
              <a:t>‹#›</a:t>
            </a:fld>
            <a:endParaRPr lang="en-US" dirty="0"/>
          </a:p>
        </p:txBody>
      </p:sp>
    </p:spTree>
    <p:extLst>
      <p:ext uri="{BB962C8B-B14F-4D97-AF65-F5344CB8AC3E}">
        <p14:creationId xmlns:p14="http://schemas.microsoft.com/office/powerpoint/2010/main" val="25790618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2" descr="C:\Users\cbateman\AppData\Local\Temp\wz0371\Final Logo\circle only\fpntc_circle_only_color.png">
            <a:extLst>
              <a:ext uri="{FF2B5EF4-FFF2-40B4-BE49-F238E27FC236}">
                <a16:creationId xmlns:a16="http://schemas.microsoft.com/office/drawing/2014/main" id="{FE17A037-C986-498A-92F1-50DECDC5F5F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a:extLst>
              <a:ext uri="{FF2B5EF4-FFF2-40B4-BE49-F238E27FC236}">
                <a16:creationId xmlns:a16="http://schemas.microsoft.com/office/drawing/2014/main" id="{9D322939-E1EF-4078-9175-DBA925FBB0D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5181600" cy="1143000"/>
          </a:xfrm>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a:extLst>
              <a:ext uri="{FF2B5EF4-FFF2-40B4-BE49-F238E27FC236}">
                <a16:creationId xmlns:a16="http://schemas.microsoft.com/office/drawing/2014/main" id="{FCC171B4-B61A-467D-B2B4-7B750258F823}"/>
              </a:ext>
            </a:extLst>
          </p:cNvPr>
          <p:cNvSpPr>
            <a:spLocks noGrp="1"/>
          </p:cNvSpPr>
          <p:nvPr>
            <p:ph type="dt" sz="half" idx="10"/>
          </p:nvPr>
        </p:nvSpPr>
        <p:spPr/>
        <p:txBody>
          <a:bodyPr/>
          <a:lstStyle>
            <a:lvl1pPr>
              <a:defRPr/>
            </a:lvl1pPr>
          </a:lstStyle>
          <a:p>
            <a:pPr>
              <a:defRPr/>
            </a:pPr>
            <a:fld id="{E7A3078A-0FCC-4A45-A3EA-445D204FDE61}" type="datetimeFigureOut">
              <a:rPr lang="en-US"/>
              <a:pPr>
                <a:defRPr/>
              </a:pPr>
              <a:t>12/9/2021</a:t>
            </a:fld>
            <a:endParaRPr lang="en-US"/>
          </a:p>
        </p:txBody>
      </p:sp>
      <p:sp>
        <p:nvSpPr>
          <p:cNvPr id="8" name="Footer Placeholder 5">
            <a:extLst>
              <a:ext uri="{FF2B5EF4-FFF2-40B4-BE49-F238E27FC236}">
                <a16:creationId xmlns:a16="http://schemas.microsoft.com/office/drawing/2014/main" id="{8A330677-E29F-4C36-B47C-FDD636BB2E6D}"/>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BB3BDB8-C4C6-4DC0-99B7-A5871FAD265D}"/>
              </a:ext>
            </a:extLst>
          </p:cNvPr>
          <p:cNvSpPr>
            <a:spLocks noGrp="1"/>
          </p:cNvSpPr>
          <p:nvPr>
            <p:ph type="sldNum" sz="quarter" idx="12"/>
          </p:nvPr>
        </p:nvSpPr>
        <p:spPr>
          <a:xfrm>
            <a:off x="8610600" y="6356350"/>
            <a:ext cx="457200" cy="365125"/>
          </a:xfrm>
        </p:spPr>
        <p:txBody>
          <a:bodyPr/>
          <a:lstStyle>
            <a:lvl1pPr>
              <a:defRPr/>
            </a:lvl1pPr>
          </a:lstStyle>
          <a:p>
            <a:fld id="{22E387EA-F57D-4579-A540-CA5E05B7CA2F}" type="slidenum">
              <a:rPr lang="en-US" altLang="en-US"/>
              <a:pPr/>
              <a:t>‹#›</a:t>
            </a:fld>
            <a:endParaRPr lang="en-US" altLang="en-US"/>
          </a:p>
        </p:txBody>
      </p:sp>
    </p:spTree>
    <p:extLst>
      <p:ext uri="{BB962C8B-B14F-4D97-AF65-F5344CB8AC3E}">
        <p14:creationId xmlns:p14="http://schemas.microsoft.com/office/powerpoint/2010/main" val="2729776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6BB08EA7-2A14-45E8-B4A2-103F11707DB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r="13620" b="49170"/>
          <a:stretch>
            <a:fillRect/>
          </a:stretch>
        </p:blipFill>
        <p:spPr bwMode="auto">
          <a:xfrm>
            <a:off x="5257800" y="4572000"/>
            <a:ext cx="3886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AEAB2233-2A79-4E64-BA64-FD1E26F1BE9F}"/>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762000" y="1385888"/>
            <a:ext cx="47244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4764087" cy="1362075"/>
          </a:xfrm>
        </p:spPr>
        <p:txBody>
          <a:bodyPr anchor="t">
            <a:noAutofit/>
          </a:bodyPr>
          <a:lstStyle>
            <a:lvl1pPr algn="l">
              <a:defRPr lang="en-US" dirty="0">
                <a:latin typeface="Calibri Light" panose="020F030202020403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476408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E910CC29-C307-41DC-A3D0-720B607BB01A}"/>
              </a:ext>
            </a:extLst>
          </p:cNvPr>
          <p:cNvSpPr>
            <a:spLocks noGrp="1"/>
          </p:cNvSpPr>
          <p:nvPr>
            <p:ph type="sldNum" sz="quarter" idx="10"/>
          </p:nvPr>
        </p:nvSpPr>
        <p:spPr/>
        <p:txBody>
          <a:bodyPr/>
          <a:lstStyle>
            <a:lvl1pPr>
              <a:defRPr/>
            </a:lvl1pPr>
          </a:lstStyle>
          <a:p>
            <a:fld id="{DB92223A-2FAE-4983-BF5F-B7E8D2A5310F}" type="slidenum">
              <a:rPr lang="en-US" altLang="en-US"/>
              <a:pPr/>
              <a:t>‹#›</a:t>
            </a:fld>
            <a:endParaRPr lang="en-US" altLang="en-US"/>
          </a:p>
        </p:txBody>
      </p:sp>
    </p:spTree>
    <p:extLst>
      <p:ext uri="{BB962C8B-B14F-4D97-AF65-F5344CB8AC3E}">
        <p14:creationId xmlns:p14="http://schemas.microsoft.com/office/powerpoint/2010/main" val="23511821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2" descr="C:\Users\cbateman\AppData\Local\Temp\wz0371\Final Logo\circle only\fpntc_circle_only_color.png">
            <a:extLst>
              <a:ext uri="{FF2B5EF4-FFF2-40B4-BE49-F238E27FC236}">
                <a16:creationId xmlns:a16="http://schemas.microsoft.com/office/drawing/2014/main" id="{76C26208-AC98-4D99-908F-FCACCEAEC52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a:extLst>
              <a:ext uri="{FF2B5EF4-FFF2-40B4-BE49-F238E27FC236}">
                <a16:creationId xmlns:a16="http://schemas.microsoft.com/office/drawing/2014/main" id="{07DC22BD-802F-47B2-9D3B-51B3CD71A5A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53340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6">
            <a:extLst>
              <a:ext uri="{FF2B5EF4-FFF2-40B4-BE49-F238E27FC236}">
                <a16:creationId xmlns:a16="http://schemas.microsoft.com/office/drawing/2014/main" id="{7591A137-E17B-4C00-8654-1FEBE132F57B}"/>
              </a:ext>
            </a:extLst>
          </p:cNvPr>
          <p:cNvSpPr>
            <a:spLocks noGrp="1"/>
          </p:cNvSpPr>
          <p:nvPr>
            <p:ph type="dt" sz="half" idx="10"/>
          </p:nvPr>
        </p:nvSpPr>
        <p:spPr/>
        <p:txBody>
          <a:bodyPr/>
          <a:lstStyle>
            <a:lvl1pPr>
              <a:defRPr/>
            </a:lvl1pPr>
          </a:lstStyle>
          <a:p>
            <a:pPr>
              <a:defRPr/>
            </a:pPr>
            <a:fld id="{D76FF2A1-E5AC-4123-BBD7-EB37E17B7493}" type="datetimeFigureOut">
              <a:rPr lang="en-US"/>
              <a:pPr>
                <a:defRPr/>
              </a:pPr>
              <a:t>12/9/2021</a:t>
            </a:fld>
            <a:endParaRPr lang="en-US"/>
          </a:p>
        </p:txBody>
      </p:sp>
      <p:sp>
        <p:nvSpPr>
          <p:cNvPr id="10" name="Footer Placeholder 7">
            <a:extLst>
              <a:ext uri="{FF2B5EF4-FFF2-40B4-BE49-F238E27FC236}">
                <a16:creationId xmlns:a16="http://schemas.microsoft.com/office/drawing/2014/main" id="{A6F039FD-A6A6-488A-9A56-46B9E977670F}"/>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5">
            <a:extLst>
              <a:ext uri="{FF2B5EF4-FFF2-40B4-BE49-F238E27FC236}">
                <a16:creationId xmlns:a16="http://schemas.microsoft.com/office/drawing/2014/main" id="{69E1BC03-F319-4527-A576-2B463A6B889F}"/>
              </a:ext>
            </a:extLst>
          </p:cNvPr>
          <p:cNvSpPr>
            <a:spLocks noGrp="1"/>
          </p:cNvSpPr>
          <p:nvPr>
            <p:ph type="sldNum" sz="quarter" idx="12"/>
          </p:nvPr>
        </p:nvSpPr>
        <p:spPr>
          <a:xfrm>
            <a:off x="8610600" y="6356350"/>
            <a:ext cx="457200" cy="365125"/>
          </a:xfrm>
        </p:spPr>
        <p:txBody>
          <a:bodyPr/>
          <a:lstStyle>
            <a:lvl1pPr>
              <a:defRPr/>
            </a:lvl1pPr>
          </a:lstStyle>
          <a:p>
            <a:fld id="{F4557C6A-4EFF-48DA-AADE-D8DB3ED7C2BB}" type="slidenum">
              <a:rPr lang="en-US" altLang="en-US"/>
              <a:pPr/>
              <a:t>‹#›</a:t>
            </a:fld>
            <a:endParaRPr lang="en-US" altLang="en-US"/>
          </a:p>
        </p:txBody>
      </p:sp>
    </p:spTree>
    <p:extLst>
      <p:ext uri="{BB962C8B-B14F-4D97-AF65-F5344CB8AC3E}">
        <p14:creationId xmlns:p14="http://schemas.microsoft.com/office/powerpoint/2010/main" val="35595668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C:\Users\cbateman\AppData\Local\Temp\wz0371\Final Logo\circle only\fpntc_circle_only_color.png">
            <a:extLst>
              <a:ext uri="{FF2B5EF4-FFF2-40B4-BE49-F238E27FC236}">
                <a16:creationId xmlns:a16="http://schemas.microsoft.com/office/drawing/2014/main" id="{09CF2398-FCB2-40CA-8B3F-14F702A6415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7">
            <a:extLst>
              <a:ext uri="{FF2B5EF4-FFF2-40B4-BE49-F238E27FC236}">
                <a16:creationId xmlns:a16="http://schemas.microsoft.com/office/drawing/2014/main" id="{14987207-A470-4BA4-AF66-8D9B64BD8427}"/>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400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5257800" cy="1143000"/>
          </a:xfrm>
        </p:spPr>
        <p:txBody>
          <a:bodyPr/>
          <a:lstStyle/>
          <a:p>
            <a:r>
              <a:rPr lang="en-US"/>
              <a:t>Click to edit Master title style</a:t>
            </a:r>
          </a:p>
        </p:txBody>
      </p:sp>
      <p:sp>
        <p:nvSpPr>
          <p:cNvPr id="5" name="Date Placeholder 2">
            <a:extLst>
              <a:ext uri="{FF2B5EF4-FFF2-40B4-BE49-F238E27FC236}">
                <a16:creationId xmlns:a16="http://schemas.microsoft.com/office/drawing/2014/main" id="{7E99DB99-1E28-4894-B9D9-591F44B22B7C}"/>
              </a:ext>
            </a:extLst>
          </p:cNvPr>
          <p:cNvSpPr>
            <a:spLocks noGrp="1"/>
          </p:cNvSpPr>
          <p:nvPr>
            <p:ph type="dt" sz="half" idx="10"/>
          </p:nvPr>
        </p:nvSpPr>
        <p:spPr/>
        <p:txBody>
          <a:bodyPr/>
          <a:lstStyle>
            <a:lvl1pPr>
              <a:defRPr/>
            </a:lvl1pPr>
          </a:lstStyle>
          <a:p>
            <a:pPr>
              <a:defRPr/>
            </a:pPr>
            <a:fld id="{DE59A34E-6070-4A8E-90E8-BEA52DD360EF}" type="datetimeFigureOut">
              <a:rPr lang="en-US"/>
              <a:pPr>
                <a:defRPr/>
              </a:pPr>
              <a:t>12/9/2021</a:t>
            </a:fld>
            <a:endParaRPr lang="en-US"/>
          </a:p>
        </p:txBody>
      </p:sp>
      <p:sp>
        <p:nvSpPr>
          <p:cNvPr id="6" name="Footer Placeholder 3">
            <a:extLst>
              <a:ext uri="{FF2B5EF4-FFF2-40B4-BE49-F238E27FC236}">
                <a16:creationId xmlns:a16="http://schemas.microsoft.com/office/drawing/2014/main" id="{E4FEFC6C-11A1-4F00-A6E9-4FA03B59306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115285D-FE65-44B8-BC18-C75580E007BF}"/>
              </a:ext>
            </a:extLst>
          </p:cNvPr>
          <p:cNvSpPr>
            <a:spLocks noGrp="1"/>
          </p:cNvSpPr>
          <p:nvPr>
            <p:ph type="sldNum" sz="quarter" idx="12"/>
          </p:nvPr>
        </p:nvSpPr>
        <p:spPr>
          <a:xfrm>
            <a:off x="8229600" y="6356350"/>
            <a:ext cx="457200" cy="365125"/>
          </a:xfrm>
        </p:spPr>
        <p:txBody>
          <a:bodyPr/>
          <a:lstStyle>
            <a:lvl1pPr>
              <a:defRPr/>
            </a:lvl1pPr>
          </a:lstStyle>
          <a:p>
            <a:fld id="{7FAB7D26-04D2-4351-98D1-6154FC1BDB73}" type="slidenum">
              <a:rPr lang="en-US" altLang="en-US"/>
              <a:pPr/>
              <a:t>‹#›</a:t>
            </a:fld>
            <a:endParaRPr lang="en-US" altLang="en-US"/>
          </a:p>
        </p:txBody>
      </p:sp>
    </p:spTree>
    <p:extLst>
      <p:ext uri="{BB962C8B-B14F-4D97-AF65-F5344CB8AC3E}">
        <p14:creationId xmlns:p14="http://schemas.microsoft.com/office/powerpoint/2010/main" val="19073261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DB67E10B-DBD8-4E2A-BAA6-DDB9C1F4C5A5}"/>
              </a:ext>
            </a:extLst>
          </p:cNvPr>
          <p:cNvSpPr txBox="1">
            <a:spLocks/>
          </p:cNvSpPr>
          <p:nvPr userDrawn="1"/>
        </p:nvSpPr>
        <p:spPr>
          <a:xfrm>
            <a:off x="8610600" y="6356350"/>
            <a:ext cx="457200" cy="365125"/>
          </a:xfrm>
          <a:prstGeom prst="rect">
            <a:avLst/>
          </a:prstGeom>
        </p:spPr>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BF48DC72-72D9-45DE-B596-68249B428F79}" type="slidenum">
              <a:rPr lang="en-US" altLang="en-US" sz="1200">
                <a:solidFill>
                  <a:srgbClr val="898989"/>
                </a:solidFill>
                <a:latin typeface="Gotham Book" pitchFamily="50" charset="0"/>
              </a:rPr>
              <a:pPr algn="r" eaLnBrk="1" hangingPunct="1"/>
              <a:t>‹#›</a:t>
            </a:fld>
            <a:endParaRPr lang="en-US" altLang="en-US" sz="1200">
              <a:solidFill>
                <a:srgbClr val="898989"/>
              </a:solidFill>
              <a:latin typeface="Gotham Book" pitchFamily="50" charset="0"/>
            </a:endParaRPr>
          </a:p>
        </p:txBody>
      </p:sp>
      <p:pic>
        <p:nvPicPr>
          <p:cNvPr id="3" name="Picture 7" descr="C:\Users\cbateman\AppData\Local\Temp\wz0371\Final Logo\circle only\fpntc_circle_only_color.png">
            <a:extLst>
              <a:ext uri="{FF2B5EF4-FFF2-40B4-BE49-F238E27FC236}">
                <a16:creationId xmlns:a16="http://schemas.microsoft.com/office/drawing/2014/main" id="{5E6107DE-11E5-4A84-9194-45AA5E42EF4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a:extLst>
              <a:ext uri="{FF2B5EF4-FFF2-40B4-BE49-F238E27FC236}">
                <a16:creationId xmlns:a16="http://schemas.microsoft.com/office/drawing/2014/main" id="{EBEC9C62-EBA9-42C6-B206-0DA4C17E21F8}"/>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1">
            <a:extLst>
              <a:ext uri="{FF2B5EF4-FFF2-40B4-BE49-F238E27FC236}">
                <a16:creationId xmlns:a16="http://schemas.microsoft.com/office/drawing/2014/main" id="{D11F51FC-D417-4C73-B8E9-38D9CD76FF47}"/>
              </a:ext>
            </a:extLst>
          </p:cNvPr>
          <p:cNvSpPr>
            <a:spLocks noGrp="1"/>
          </p:cNvSpPr>
          <p:nvPr>
            <p:ph type="dt" sz="half" idx="10"/>
          </p:nvPr>
        </p:nvSpPr>
        <p:spPr/>
        <p:txBody>
          <a:bodyPr/>
          <a:lstStyle>
            <a:lvl1pPr>
              <a:defRPr/>
            </a:lvl1pPr>
          </a:lstStyle>
          <a:p>
            <a:pPr>
              <a:defRPr/>
            </a:pPr>
            <a:fld id="{38F06FC0-B414-44F9-B8DE-611E2EFE08E0}" type="datetimeFigureOut">
              <a:rPr lang="en-US"/>
              <a:pPr>
                <a:defRPr/>
              </a:pPr>
              <a:t>12/9/2021</a:t>
            </a:fld>
            <a:endParaRPr lang="en-US"/>
          </a:p>
        </p:txBody>
      </p:sp>
      <p:sp>
        <p:nvSpPr>
          <p:cNvPr id="6" name="Footer Placeholder 2">
            <a:extLst>
              <a:ext uri="{FF2B5EF4-FFF2-40B4-BE49-F238E27FC236}">
                <a16:creationId xmlns:a16="http://schemas.microsoft.com/office/drawing/2014/main" id="{C22C4D61-8E4E-4C81-A7F5-C480CA591C76}"/>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6936955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descr="C:\Users\cbateman\AppData\Local\Temp\wz0371\Final Logo\circle only\fpntc_circle_only_color.png">
            <a:extLst>
              <a:ext uri="{FF2B5EF4-FFF2-40B4-BE49-F238E27FC236}">
                <a16:creationId xmlns:a16="http://schemas.microsoft.com/office/drawing/2014/main" id="{18F9EDDA-9918-44B0-8401-D3FE4A8C7FF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33875" b="45782"/>
          <a:stretch>
            <a:fillRect/>
          </a:stretch>
        </p:blipFill>
        <p:spPr bwMode="auto">
          <a:xfrm>
            <a:off x="0" y="4419600"/>
            <a:ext cx="297497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l">
              <a:defRPr sz="2000" b="1">
                <a:latin typeface="Calibri Light" panose="020F0302020204030204"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1"/>
            <a:ext cx="3008313" cy="2832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Date Placeholder 4">
            <a:extLst>
              <a:ext uri="{FF2B5EF4-FFF2-40B4-BE49-F238E27FC236}">
                <a16:creationId xmlns:a16="http://schemas.microsoft.com/office/drawing/2014/main" id="{AED2FC0A-52F1-45FB-8BF8-5AE698892B56}"/>
              </a:ext>
            </a:extLst>
          </p:cNvPr>
          <p:cNvSpPr>
            <a:spLocks noGrp="1"/>
          </p:cNvSpPr>
          <p:nvPr>
            <p:ph type="dt" sz="half" idx="10"/>
          </p:nvPr>
        </p:nvSpPr>
        <p:spPr/>
        <p:txBody>
          <a:bodyPr/>
          <a:lstStyle>
            <a:lvl1pPr>
              <a:defRPr/>
            </a:lvl1pPr>
          </a:lstStyle>
          <a:p>
            <a:pPr>
              <a:defRPr/>
            </a:pPr>
            <a:fld id="{C993AE08-3089-4D12-8FEB-88FA18BB7202}" type="datetimeFigureOut">
              <a:rPr lang="en-US"/>
              <a:pPr>
                <a:defRPr/>
              </a:pPr>
              <a:t>12/9/2021</a:t>
            </a:fld>
            <a:endParaRPr lang="en-US"/>
          </a:p>
        </p:txBody>
      </p:sp>
      <p:sp>
        <p:nvSpPr>
          <p:cNvPr id="7" name="Footer Placeholder 5">
            <a:extLst>
              <a:ext uri="{FF2B5EF4-FFF2-40B4-BE49-F238E27FC236}">
                <a16:creationId xmlns:a16="http://schemas.microsoft.com/office/drawing/2014/main" id="{6FE7B18A-480A-415F-980B-6D441EC2563B}"/>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2AAFA7E9-E7A3-4DBF-8BBA-4E47DDC4A276}"/>
              </a:ext>
            </a:extLst>
          </p:cNvPr>
          <p:cNvSpPr>
            <a:spLocks noGrp="1"/>
          </p:cNvSpPr>
          <p:nvPr>
            <p:ph type="sldNum" sz="quarter" idx="12"/>
          </p:nvPr>
        </p:nvSpPr>
        <p:spPr/>
        <p:txBody>
          <a:bodyPr/>
          <a:lstStyle>
            <a:lvl1pPr>
              <a:defRPr/>
            </a:lvl1pPr>
          </a:lstStyle>
          <a:p>
            <a:fld id="{B84CBCB7-CBCF-49C7-B5C4-CE94F732F78E}" type="slidenum">
              <a:rPr lang="en-US" altLang="en-US"/>
              <a:pPr/>
              <a:t>‹#›</a:t>
            </a:fld>
            <a:endParaRPr lang="en-US" altLang="en-US"/>
          </a:p>
        </p:txBody>
      </p:sp>
    </p:spTree>
    <p:extLst>
      <p:ext uri="{BB962C8B-B14F-4D97-AF65-F5344CB8AC3E}">
        <p14:creationId xmlns:p14="http://schemas.microsoft.com/office/powerpoint/2010/main" val="9662543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BF1A9276-A9FE-4498-86D7-A324858D903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a16="http://schemas.microsoft.com/office/drawing/2014/main" id="{638E0C90-182D-4095-99C6-835F46A70771}"/>
              </a:ext>
            </a:extLst>
          </p:cNvPr>
          <p:cNvSpPr>
            <a:spLocks noGrp="1"/>
          </p:cNvSpPr>
          <p:nvPr>
            <p:ph type="dt" sz="half" idx="10"/>
          </p:nvPr>
        </p:nvSpPr>
        <p:spPr/>
        <p:txBody>
          <a:bodyPr/>
          <a:lstStyle>
            <a:lvl1pPr>
              <a:defRPr/>
            </a:lvl1pPr>
          </a:lstStyle>
          <a:p>
            <a:pPr>
              <a:defRPr/>
            </a:pPr>
            <a:fld id="{7894B3A7-1829-48DE-8FD1-9F368B4FE96B}" type="datetimeFigureOut">
              <a:rPr lang="en-US"/>
              <a:pPr>
                <a:defRPr/>
              </a:pPr>
              <a:t>12/9/2021</a:t>
            </a:fld>
            <a:endParaRPr lang="en-US"/>
          </a:p>
        </p:txBody>
      </p:sp>
      <p:sp>
        <p:nvSpPr>
          <p:cNvPr id="7" name="Footer Placeholder 5">
            <a:extLst>
              <a:ext uri="{FF2B5EF4-FFF2-40B4-BE49-F238E27FC236}">
                <a16:creationId xmlns:a16="http://schemas.microsoft.com/office/drawing/2014/main" id="{2E45F737-DBEF-4548-8A6A-23A4A5C8D8ED}"/>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F2D3F55B-C306-4B7A-95BB-55635D6AC43B}"/>
              </a:ext>
            </a:extLst>
          </p:cNvPr>
          <p:cNvSpPr>
            <a:spLocks noGrp="1"/>
          </p:cNvSpPr>
          <p:nvPr>
            <p:ph type="sldNum" sz="quarter" idx="12"/>
          </p:nvPr>
        </p:nvSpPr>
        <p:spPr/>
        <p:txBody>
          <a:bodyPr/>
          <a:lstStyle>
            <a:lvl1pPr>
              <a:defRPr/>
            </a:lvl1pPr>
          </a:lstStyle>
          <a:p>
            <a:fld id="{6F2851F3-0EC7-4ADA-BC62-3D802BA8A98F}" type="slidenum">
              <a:rPr lang="en-US" altLang="en-US"/>
              <a:pPr/>
              <a:t>‹#›</a:t>
            </a:fld>
            <a:endParaRPr lang="en-US" altLang="en-US"/>
          </a:p>
        </p:txBody>
      </p:sp>
    </p:spTree>
    <p:extLst>
      <p:ext uri="{BB962C8B-B14F-4D97-AF65-F5344CB8AC3E}">
        <p14:creationId xmlns:p14="http://schemas.microsoft.com/office/powerpoint/2010/main" val="30210989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78F8AF53-32A3-4755-A9DA-87B2730D0E7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33875" b="45782"/>
          <a:stretch>
            <a:fillRect/>
          </a:stretch>
        </p:blipFill>
        <p:spPr bwMode="auto">
          <a:xfrm>
            <a:off x="0" y="4419600"/>
            <a:ext cx="297497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7020F7A-100F-4C42-8577-CB65998463E0}"/>
              </a:ext>
            </a:extLst>
          </p:cNvPr>
          <p:cNvSpPr>
            <a:spLocks noGrp="1"/>
          </p:cNvSpPr>
          <p:nvPr>
            <p:ph type="dt" sz="half" idx="10"/>
          </p:nvPr>
        </p:nvSpPr>
        <p:spPr/>
        <p:txBody>
          <a:bodyPr/>
          <a:lstStyle>
            <a:lvl1pPr>
              <a:defRPr/>
            </a:lvl1pPr>
          </a:lstStyle>
          <a:p>
            <a:pPr>
              <a:defRPr/>
            </a:pPr>
            <a:fld id="{6C4B13B1-E094-44F4-A385-FECFE9F81F47}" type="datetimeFigureOut">
              <a:rPr lang="en-US"/>
              <a:pPr>
                <a:defRPr/>
              </a:pPr>
              <a:t>12/9/2021</a:t>
            </a:fld>
            <a:endParaRPr lang="en-US"/>
          </a:p>
        </p:txBody>
      </p:sp>
      <p:sp>
        <p:nvSpPr>
          <p:cNvPr id="6" name="Footer Placeholder 4">
            <a:extLst>
              <a:ext uri="{FF2B5EF4-FFF2-40B4-BE49-F238E27FC236}">
                <a16:creationId xmlns:a16="http://schemas.microsoft.com/office/drawing/2014/main" id="{5F235573-EA54-428C-949E-D9E19AAC46B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184228A-6789-4030-B296-27F09CE34F91}"/>
              </a:ext>
            </a:extLst>
          </p:cNvPr>
          <p:cNvSpPr>
            <a:spLocks noGrp="1"/>
          </p:cNvSpPr>
          <p:nvPr>
            <p:ph type="sldNum" sz="quarter" idx="12"/>
          </p:nvPr>
        </p:nvSpPr>
        <p:spPr/>
        <p:txBody>
          <a:bodyPr/>
          <a:lstStyle>
            <a:lvl1pPr>
              <a:defRPr/>
            </a:lvl1pPr>
          </a:lstStyle>
          <a:p>
            <a:fld id="{FC8BB6E7-32E8-4288-B941-C32AAF026FE4}" type="slidenum">
              <a:rPr lang="en-US" altLang="en-US"/>
              <a:pPr/>
              <a:t>‹#›</a:t>
            </a:fld>
            <a:endParaRPr lang="en-US" altLang="en-US"/>
          </a:p>
        </p:txBody>
      </p:sp>
    </p:spTree>
    <p:extLst>
      <p:ext uri="{BB962C8B-B14F-4D97-AF65-F5344CB8AC3E}">
        <p14:creationId xmlns:p14="http://schemas.microsoft.com/office/powerpoint/2010/main" val="10978443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7790EA9D-4712-4A1E-ADA6-74B8A27D82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33875" b="45782"/>
          <a:stretch>
            <a:fillRect/>
          </a:stretch>
        </p:blipFill>
        <p:spPr bwMode="auto">
          <a:xfrm>
            <a:off x="0" y="4419600"/>
            <a:ext cx="297497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629400" y="274638"/>
            <a:ext cx="2057400" cy="5851525"/>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64ABD32-0A9B-4293-9447-E326FC9792CD}"/>
              </a:ext>
            </a:extLst>
          </p:cNvPr>
          <p:cNvSpPr>
            <a:spLocks noGrp="1"/>
          </p:cNvSpPr>
          <p:nvPr>
            <p:ph type="dt" sz="half" idx="10"/>
          </p:nvPr>
        </p:nvSpPr>
        <p:spPr/>
        <p:txBody>
          <a:bodyPr/>
          <a:lstStyle>
            <a:lvl1pPr>
              <a:defRPr/>
            </a:lvl1pPr>
          </a:lstStyle>
          <a:p>
            <a:pPr>
              <a:defRPr/>
            </a:pPr>
            <a:fld id="{B43AE9E9-CB5A-4689-9F52-0558182F8580}" type="datetimeFigureOut">
              <a:rPr lang="en-US"/>
              <a:pPr>
                <a:defRPr/>
              </a:pPr>
              <a:t>12/9/2021</a:t>
            </a:fld>
            <a:endParaRPr lang="en-US"/>
          </a:p>
        </p:txBody>
      </p:sp>
      <p:sp>
        <p:nvSpPr>
          <p:cNvPr id="6" name="Footer Placeholder 4">
            <a:extLst>
              <a:ext uri="{FF2B5EF4-FFF2-40B4-BE49-F238E27FC236}">
                <a16:creationId xmlns:a16="http://schemas.microsoft.com/office/drawing/2014/main" id="{957DC278-C1CF-45E6-BC60-DDD2070EA47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5E6ED6F-1E10-4BEE-87F4-88E10136BF87}"/>
              </a:ext>
            </a:extLst>
          </p:cNvPr>
          <p:cNvSpPr>
            <a:spLocks noGrp="1"/>
          </p:cNvSpPr>
          <p:nvPr>
            <p:ph type="sldNum" sz="quarter" idx="12"/>
          </p:nvPr>
        </p:nvSpPr>
        <p:spPr/>
        <p:txBody>
          <a:bodyPr/>
          <a:lstStyle>
            <a:lvl1pPr>
              <a:defRPr/>
            </a:lvl1pPr>
          </a:lstStyle>
          <a:p>
            <a:fld id="{182F6340-3680-49E1-9129-D21347EB2EB0}" type="slidenum">
              <a:rPr lang="en-US" altLang="en-US"/>
              <a:pPr/>
              <a:t>‹#›</a:t>
            </a:fld>
            <a:endParaRPr lang="en-US" altLang="en-US"/>
          </a:p>
        </p:txBody>
      </p:sp>
    </p:spTree>
    <p:extLst>
      <p:ext uri="{BB962C8B-B14F-4D97-AF65-F5344CB8AC3E}">
        <p14:creationId xmlns:p14="http://schemas.microsoft.com/office/powerpoint/2010/main" val="28773180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F7627319-DA3C-4F5A-9B59-1121E714BE3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r="13620" b="49170"/>
          <a:stretch>
            <a:fillRect/>
          </a:stretch>
        </p:blipFill>
        <p:spPr bwMode="auto">
          <a:xfrm>
            <a:off x="5257800" y="4572000"/>
            <a:ext cx="3886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FF8CA4BD-5992-401C-8834-ED0978EAD3B0}"/>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6" name="Picture 3">
            <a:extLst>
              <a:ext uri="{FF2B5EF4-FFF2-40B4-BE49-F238E27FC236}">
                <a16:creationId xmlns:a16="http://schemas.microsoft.com/office/drawing/2014/main" id="{E7DD7A58-5D0E-487F-A6E7-F6FB23415370}"/>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2133600" y="519113"/>
            <a:ext cx="4876800" cy="140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lgn="ctr">
              <a:defRPr b="1">
                <a:latin typeface="Calibri Light" panose="020F0302020204030204" pitchFamily="34" charset="0"/>
              </a:defRPr>
            </a:lvl1pPr>
          </a:lstStyle>
          <a:p>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Date Placeholder 3">
            <a:extLst>
              <a:ext uri="{FF2B5EF4-FFF2-40B4-BE49-F238E27FC236}">
                <a16:creationId xmlns:a16="http://schemas.microsoft.com/office/drawing/2014/main" id="{BFDC8A28-7570-478E-BC44-864C2DED60F3}"/>
              </a:ext>
            </a:extLst>
          </p:cNvPr>
          <p:cNvSpPr>
            <a:spLocks noGrp="1"/>
          </p:cNvSpPr>
          <p:nvPr>
            <p:ph type="dt" sz="half" idx="10"/>
          </p:nvPr>
        </p:nvSpPr>
        <p:spPr/>
        <p:txBody>
          <a:bodyPr/>
          <a:lstStyle>
            <a:lvl1pPr>
              <a:defRPr/>
            </a:lvl1pPr>
          </a:lstStyle>
          <a:p>
            <a:pPr>
              <a:defRPr/>
            </a:pPr>
            <a:fld id="{EB7C284C-69E3-44B0-B023-E9C5B72944F5}" type="datetimeFigureOut">
              <a:rPr lang="en-US"/>
              <a:pPr>
                <a:defRPr/>
              </a:pPr>
              <a:t>12/9/2021</a:t>
            </a:fld>
            <a:endParaRPr lang="en-US"/>
          </a:p>
        </p:txBody>
      </p:sp>
      <p:sp>
        <p:nvSpPr>
          <p:cNvPr id="8" name="Footer Placeholder 4">
            <a:extLst>
              <a:ext uri="{FF2B5EF4-FFF2-40B4-BE49-F238E27FC236}">
                <a16:creationId xmlns:a16="http://schemas.microsoft.com/office/drawing/2014/main" id="{BCBD6F34-05A7-4737-9535-E17E7FBC67A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5E4862-5A09-47EA-AC58-219B83580598}"/>
              </a:ext>
            </a:extLst>
          </p:cNvPr>
          <p:cNvSpPr>
            <a:spLocks noGrp="1"/>
          </p:cNvSpPr>
          <p:nvPr>
            <p:ph type="sldNum" sz="quarter" idx="12"/>
          </p:nvPr>
        </p:nvSpPr>
        <p:spPr/>
        <p:txBody>
          <a:bodyPr/>
          <a:lstStyle>
            <a:lvl1pPr>
              <a:defRPr/>
            </a:lvl1pPr>
          </a:lstStyle>
          <a:p>
            <a:fld id="{90082EA8-15A0-466E-B43D-A581DF196CDB}" type="slidenum">
              <a:rPr lang="en-US" altLang="en-US"/>
              <a:pPr/>
              <a:t>‹#›</a:t>
            </a:fld>
            <a:endParaRPr lang="en-US" altLang="en-US"/>
          </a:p>
        </p:txBody>
      </p:sp>
    </p:spTree>
    <p:extLst>
      <p:ext uri="{BB962C8B-B14F-4D97-AF65-F5344CB8AC3E}">
        <p14:creationId xmlns:p14="http://schemas.microsoft.com/office/powerpoint/2010/main" val="46864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1157E3D6-28DB-46C5-94E2-2571C0B7F22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F49C2115-2B29-4814-AC47-789BC07D56E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427038"/>
            <a:ext cx="4953000" cy="1782762"/>
          </a:xfrm>
        </p:spPr>
        <p:txBody>
          <a:bodyPr/>
          <a:lstStyle>
            <a:lvl1pPr>
              <a:defRPr>
                <a:solidFill>
                  <a:schemeClr val="accent4"/>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id="{EB400EF6-CFB7-4AF7-9F57-871E942377E3}"/>
              </a:ext>
            </a:extLst>
          </p:cNvPr>
          <p:cNvSpPr>
            <a:spLocks noGrp="1"/>
          </p:cNvSpPr>
          <p:nvPr>
            <p:ph type="body" sz="quarter" idx="11"/>
          </p:nvPr>
        </p:nvSpPr>
        <p:spPr>
          <a:xfrm>
            <a:off x="469900" y="2540000"/>
            <a:ext cx="5791200" cy="3611563"/>
          </a:xfrm>
        </p:spPr>
        <p:txBody>
          <a:bodyPr/>
          <a:lstStyle>
            <a:lvl1pPr marL="0" indent="0">
              <a:buNone/>
              <a:defRPr sz="3600" b="1"/>
            </a:lvl1pPr>
          </a:lstStyle>
          <a:p>
            <a:pPr lvl="0"/>
            <a:r>
              <a:rPr lang="en-US" dirty="0"/>
              <a:t>Click to edit Master text styles</a:t>
            </a:r>
          </a:p>
        </p:txBody>
      </p:sp>
      <p:sp>
        <p:nvSpPr>
          <p:cNvPr id="6" name="Slide Number Placeholder 5">
            <a:extLst>
              <a:ext uri="{FF2B5EF4-FFF2-40B4-BE49-F238E27FC236}">
                <a16:creationId xmlns:a16="http://schemas.microsoft.com/office/drawing/2014/main" id="{5F0535DC-0B21-4C1F-B9CA-2F72326D7FF0}"/>
              </a:ext>
            </a:extLst>
          </p:cNvPr>
          <p:cNvSpPr>
            <a:spLocks noGrp="1"/>
          </p:cNvSpPr>
          <p:nvPr>
            <p:ph type="sldNum" sz="quarter" idx="10"/>
          </p:nvPr>
        </p:nvSpPr>
        <p:spPr>
          <a:xfrm>
            <a:off x="8610600" y="6356350"/>
            <a:ext cx="457200" cy="365125"/>
          </a:xfrm>
        </p:spPr>
        <p:txBody>
          <a:bodyPr/>
          <a:lstStyle>
            <a:lvl1pPr>
              <a:defRPr/>
            </a:lvl1pPr>
          </a:lstStyle>
          <a:p>
            <a:fld id="{ADF33B88-3AA3-4B97-9C0A-A09E7382444D}" type="slidenum">
              <a:rPr lang="en-US" altLang="en-US"/>
              <a:pPr/>
              <a:t>‹#›</a:t>
            </a:fld>
            <a:endParaRPr lang="en-US" altLang="en-US"/>
          </a:p>
        </p:txBody>
      </p:sp>
      <p:pic>
        <p:nvPicPr>
          <p:cNvPr id="11" name="Picture 4" title="Clipboard with a magnifying glass">
            <a:extLst>
              <a:ext uri="{FF2B5EF4-FFF2-40B4-BE49-F238E27FC236}">
                <a16:creationId xmlns:a16="http://schemas.microsoft.com/office/drawing/2014/main" id="{2B3C9C93-8B45-4C84-B897-1173F4040A4E}"/>
              </a:ext>
            </a:extLst>
          </p:cNvPr>
          <p:cNvPicPr>
            <a:picLocks noChangeAspect="1"/>
          </p:cNvPicPr>
          <p:nvPr userDrawn="1"/>
        </p:nvPicPr>
        <p:blipFill>
          <a:blip r:embed="rId4"/>
          <a:srcRect/>
          <a:stretch>
            <a:fillRect/>
          </a:stretch>
        </p:blipFill>
        <p:spPr bwMode="auto">
          <a:xfrm>
            <a:off x="6019800" y="2438400"/>
            <a:ext cx="2068513" cy="2668588"/>
          </a:xfrm>
          <a:prstGeom prst="rect">
            <a:avLst/>
          </a:prstGeom>
          <a:noFill/>
          <a:ln>
            <a:noFill/>
          </a:ln>
        </p:spPr>
      </p:pic>
    </p:spTree>
    <p:extLst>
      <p:ext uri="{BB962C8B-B14F-4D97-AF65-F5344CB8AC3E}">
        <p14:creationId xmlns:p14="http://schemas.microsoft.com/office/powerpoint/2010/main" val="5978914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D876380C-5FBF-4A47-9A90-240913CADF4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1D05562F-558C-459E-BD5B-EDFA1758F89C}"/>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6" name="Picture 3">
            <a:extLst>
              <a:ext uri="{FF2B5EF4-FFF2-40B4-BE49-F238E27FC236}">
                <a16:creationId xmlns:a16="http://schemas.microsoft.com/office/drawing/2014/main" id="{030C5C83-047D-480E-8A69-EE92F3C5972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4953000" cy="1143000"/>
          </a:xfrm>
        </p:spPr>
        <p:txBody>
          <a:bodyPr/>
          <a:lstStyle>
            <a:lvl1pPr>
              <a:defRPr>
                <a:solidFill>
                  <a:schemeClr val="accent6"/>
                </a:solidFill>
              </a:defRPr>
            </a:lvl1pPr>
          </a:lstStyle>
          <a:p>
            <a:r>
              <a:rPr lang="en-US" dirty="0"/>
              <a:t>Click to edit Master title style</a:t>
            </a:r>
          </a:p>
        </p:txBody>
      </p:sp>
      <p:sp>
        <p:nvSpPr>
          <p:cNvPr id="3" name="Content Placeholder 2"/>
          <p:cNvSpPr>
            <a:spLocks noGrp="1"/>
          </p:cNvSpPr>
          <p:nvPr>
            <p:ph idx="1"/>
          </p:nvPr>
        </p:nvSpPr>
        <p:spPr/>
        <p:txBody>
          <a:bodyPr/>
          <a:lstStyle>
            <a:lvl2pPr>
              <a:defRPr>
                <a:solidFill>
                  <a:schemeClr val="accent4"/>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A5EA0018-9CB7-433B-8686-344A645480AF}"/>
              </a:ext>
            </a:extLst>
          </p:cNvPr>
          <p:cNvSpPr>
            <a:spLocks noGrp="1"/>
          </p:cNvSpPr>
          <p:nvPr>
            <p:ph type="sldNum" sz="quarter" idx="10"/>
          </p:nvPr>
        </p:nvSpPr>
        <p:spPr>
          <a:xfrm>
            <a:off x="8610600" y="6356350"/>
            <a:ext cx="457200" cy="365125"/>
          </a:xfrm>
        </p:spPr>
        <p:txBody>
          <a:bodyPr/>
          <a:lstStyle>
            <a:lvl1pPr>
              <a:defRPr/>
            </a:lvl1pPr>
          </a:lstStyle>
          <a:p>
            <a:fld id="{FD71F6C1-1606-4146-AF0C-119D061CF9EE}" type="slidenum">
              <a:rPr lang="en-US" altLang="en-US"/>
              <a:pPr/>
              <a:t>‹#›</a:t>
            </a:fld>
            <a:endParaRPr lang="en-US" altLang="en-US"/>
          </a:p>
        </p:txBody>
      </p:sp>
    </p:spTree>
    <p:extLst>
      <p:ext uri="{BB962C8B-B14F-4D97-AF65-F5344CB8AC3E}">
        <p14:creationId xmlns:p14="http://schemas.microsoft.com/office/powerpoint/2010/main" val="1120566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CFC263B-3C85-41C7-B13A-51551F99087B}"/>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5" name="Picture 3">
            <a:extLst>
              <a:ext uri="{FF2B5EF4-FFF2-40B4-BE49-F238E27FC236}">
                <a16:creationId xmlns:a16="http://schemas.microsoft.com/office/drawing/2014/main" id="{36DF4E9F-7E3A-46FA-9274-AEDC68667D1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4953000" cy="1143000"/>
          </a:xfrm>
        </p:spPr>
        <p:txBody>
          <a:bodyPr/>
          <a:lstStyle>
            <a:lvl1pPr>
              <a:defRPr>
                <a:solidFill>
                  <a:schemeClr val="accent6"/>
                </a:solidFill>
              </a:defRPr>
            </a:lvl1pPr>
          </a:lstStyle>
          <a:p>
            <a:r>
              <a:rPr lang="en-US" dirty="0"/>
              <a:t>Click to edit Master title style</a:t>
            </a:r>
          </a:p>
        </p:txBody>
      </p:sp>
      <p:sp>
        <p:nvSpPr>
          <p:cNvPr id="3" name="Content Placeholder 2"/>
          <p:cNvSpPr>
            <a:spLocks noGrp="1"/>
          </p:cNvSpPr>
          <p:nvPr>
            <p:ph idx="1"/>
          </p:nvPr>
        </p:nvSpPr>
        <p:spPr/>
        <p:txBody>
          <a:bodyPr/>
          <a:lstStyle>
            <a:lvl2pPr>
              <a:defRPr>
                <a:solidFill>
                  <a:schemeClr val="accent4"/>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B073228D-85D2-4D76-B635-E77E8A0FF993}"/>
              </a:ext>
            </a:extLst>
          </p:cNvPr>
          <p:cNvSpPr>
            <a:spLocks noGrp="1"/>
          </p:cNvSpPr>
          <p:nvPr>
            <p:ph type="sldNum" sz="quarter" idx="10"/>
          </p:nvPr>
        </p:nvSpPr>
        <p:spPr>
          <a:xfrm>
            <a:off x="8610600" y="6356350"/>
            <a:ext cx="457200" cy="365125"/>
          </a:xfrm>
        </p:spPr>
        <p:txBody>
          <a:bodyPr/>
          <a:lstStyle>
            <a:lvl1pPr>
              <a:defRPr/>
            </a:lvl1pPr>
          </a:lstStyle>
          <a:p>
            <a:fld id="{AFD892A8-A664-454F-BC48-68F26CA6D3F9}" type="slidenum">
              <a:rPr lang="en-US" altLang="en-US"/>
              <a:pPr/>
              <a:t>‹#›</a:t>
            </a:fld>
            <a:endParaRPr lang="en-US" altLang="en-US"/>
          </a:p>
        </p:txBody>
      </p:sp>
    </p:spTree>
    <p:extLst>
      <p:ext uri="{BB962C8B-B14F-4D97-AF65-F5344CB8AC3E}">
        <p14:creationId xmlns:p14="http://schemas.microsoft.com/office/powerpoint/2010/main" val="37674583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2" descr="C:\Users\cbateman\AppData\Local\Temp\wz0371\Final Logo\circle only\fpntc_circle_only_color.png">
            <a:extLst>
              <a:ext uri="{FF2B5EF4-FFF2-40B4-BE49-F238E27FC236}">
                <a16:creationId xmlns:a16="http://schemas.microsoft.com/office/drawing/2014/main" id="{460C6352-5FE4-41F0-95C6-022E0A4B382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61FA7106-E287-471D-B5A7-AD35AE40384E}"/>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7" name="Picture 3">
            <a:extLst>
              <a:ext uri="{FF2B5EF4-FFF2-40B4-BE49-F238E27FC236}">
                <a16:creationId xmlns:a16="http://schemas.microsoft.com/office/drawing/2014/main" id="{B2F6086E-DD54-4827-9054-6C3CA250271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5181600" cy="1143000"/>
          </a:xfrm>
        </p:spPr>
        <p:txBody>
          <a:bodyPr/>
          <a:lstStyle>
            <a:lvl1pPr>
              <a:defRPr>
                <a:solidFill>
                  <a:schemeClr val="accent6"/>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4">
            <a:extLst>
              <a:ext uri="{FF2B5EF4-FFF2-40B4-BE49-F238E27FC236}">
                <a16:creationId xmlns:a16="http://schemas.microsoft.com/office/drawing/2014/main" id="{B49A5E2D-D316-47AD-A095-401964602C0B}"/>
              </a:ext>
            </a:extLst>
          </p:cNvPr>
          <p:cNvSpPr>
            <a:spLocks noGrp="1"/>
          </p:cNvSpPr>
          <p:nvPr>
            <p:ph type="dt" sz="half" idx="10"/>
          </p:nvPr>
        </p:nvSpPr>
        <p:spPr/>
        <p:txBody>
          <a:bodyPr/>
          <a:lstStyle>
            <a:lvl1pPr>
              <a:defRPr/>
            </a:lvl1pPr>
          </a:lstStyle>
          <a:p>
            <a:pPr>
              <a:defRPr/>
            </a:pPr>
            <a:fld id="{C790739A-27B9-4782-B688-F727B9CB563B}" type="datetimeFigureOut">
              <a:rPr lang="en-US"/>
              <a:pPr>
                <a:defRPr/>
              </a:pPr>
              <a:t>12/9/2021</a:t>
            </a:fld>
            <a:endParaRPr lang="en-US"/>
          </a:p>
        </p:txBody>
      </p:sp>
      <p:sp>
        <p:nvSpPr>
          <p:cNvPr id="9" name="Footer Placeholder 5">
            <a:extLst>
              <a:ext uri="{FF2B5EF4-FFF2-40B4-BE49-F238E27FC236}">
                <a16:creationId xmlns:a16="http://schemas.microsoft.com/office/drawing/2014/main" id="{FD05DDAB-1348-48CE-AB9B-151C37BD8DC3}"/>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5">
            <a:extLst>
              <a:ext uri="{FF2B5EF4-FFF2-40B4-BE49-F238E27FC236}">
                <a16:creationId xmlns:a16="http://schemas.microsoft.com/office/drawing/2014/main" id="{F4CEF2B6-8226-4C57-A03B-DA239E9D6AE2}"/>
              </a:ext>
            </a:extLst>
          </p:cNvPr>
          <p:cNvSpPr>
            <a:spLocks noGrp="1"/>
          </p:cNvSpPr>
          <p:nvPr>
            <p:ph type="sldNum" sz="quarter" idx="12"/>
          </p:nvPr>
        </p:nvSpPr>
        <p:spPr>
          <a:xfrm>
            <a:off x="8610600" y="6356350"/>
            <a:ext cx="457200" cy="365125"/>
          </a:xfrm>
        </p:spPr>
        <p:txBody>
          <a:bodyPr/>
          <a:lstStyle>
            <a:lvl1pPr>
              <a:defRPr/>
            </a:lvl1pPr>
          </a:lstStyle>
          <a:p>
            <a:fld id="{66A342EA-2B09-4E5E-A82B-292C70DE7669}" type="slidenum">
              <a:rPr lang="en-US" altLang="en-US"/>
              <a:pPr/>
              <a:t>‹#›</a:t>
            </a:fld>
            <a:endParaRPr lang="en-US" altLang="en-US"/>
          </a:p>
        </p:txBody>
      </p:sp>
    </p:spTree>
    <p:extLst>
      <p:ext uri="{BB962C8B-B14F-4D97-AF65-F5344CB8AC3E}">
        <p14:creationId xmlns:p14="http://schemas.microsoft.com/office/powerpoint/2010/main" val="7064058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06FA3ECA-5429-4993-9210-D0619756A74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r="13620" b="49170"/>
          <a:stretch>
            <a:fillRect/>
          </a:stretch>
        </p:blipFill>
        <p:spPr bwMode="auto">
          <a:xfrm>
            <a:off x="5257800" y="4572000"/>
            <a:ext cx="38862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6313145B-67F3-4EB6-A30B-2955F5AC6B80}"/>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6" name="Picture 3">
            <a:extLst>
              <a:ext uri="{FF2B5EF4-FFF2-40B4-BE49-F238E27FC236}">
                <a16:creationId xmlns:a16="http://schemas.microsoft.com/office/drawing/2014/main" id="{0CED695E-8AB2-425B-B86C-5CF7B6C34C81}"/>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762000" y="1417638"/>
            <a:ext cx="47244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4764087" cy="1362075"/>
          </a:xfrm>
        </p:spPr>
        <p:txBody>
          <a:bodyPr anchor="t">
            <a:noAutofit/>
          </a:bodyPr>
          <a:lstStyle>
            <a:lvl1pPr algn="l">
              <a:defRPr sz="3600" b="1" cap="all">
                <a:solidFill>
                  <a:schemeClr val="accent6"/>
                </a:solidFill>
                <a:latin typeface="Calibri" panose="020F0502020204030204"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476408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Slide Number Placeholder 5">
            <a:extLst>
              <a:ext uri="{FF2B5EF4-FFF2-40B4-BE49-F238E27FC236}">
                <a16:creationId xmlns:a16="http://schemas.microsoft.com/office/drawing/2014/main" id="{309F9E13-59BD-4431-B436-0BC4567D0585}"/>
              </a:ext>
            </a:extLst>
          </p:cNvPr>
          <p:cNvSpPr>
            <a:spLocks noGrp="1"/>
          </p:cNvSpPr>
          <p:nvPr>
            <p:ph type="sldNum" sz="quarter" idx="10"/>
          </p:nvPr>
        </p:nvSpPr>
        <p:spPr/>
        <p:txBody>
          <a:bodyPr/>
          <a:lstStyle>
            <a:lvl1pPr>
              <a:defRPr/>
            </a:lvl1pPr>
          </a:lstStyle>
          <a:p>
            <a:fld id="{3B01E149-442A-42C6-B88B-BEDF191EF5B0}" type="slidenum">
              <a:rPr lang="en-US" altLang="en-US"/>
              <a:pPr/>
              <a:t>‹#›</a:t>
            </a:fld>
            <a:endParaRPr lang="en-US" altLang="en-US"/>
          </a:p>
        </p:txBody>
      </p:sp>
    </p:spTree>
    <p:extLst>
      <p:ext uri="{BB962C8B-B14F-4D97-AF65-F5344CB8AC3E}">
        <p14:creationId xmlns:p14="http://schemas.microsoft.com/office/powerpoint/2010/main" val="35447205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2" descr="C:\Users\cbateman\AppData\Local\Temp\wz0371\Final Logo\circle only\fpntc_circle_only_color.png">
            <a:extLst>
              <a:ext uri="{FF2B5EF4-FFF2-40B4-BE49-F238E27FC236}">
                <a16:creationId xmlns:a16="http://schemas.microsoft.com/office/drawing/2014/main" id="{D0A64445-7B6B-43B9-9522-B312B1621A7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1F7E355B-70BE-4075-A712-EC694A3F271A}"/>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9" name="Picture 3">
            <a:extLst>
              <a:ext uri="{FF2B5EF4-FFF2-40B4-BE49-F238E27FC236}">
                <a16:creationId xmlns:a16="http://schemas.microsoft.com/office/drawing/2014/main" id="{7EADE9F9-9E4C-43DB-A392-3584B896F7F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53340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6">
            <a:extLst>
              <a:ext uri="{FF2B5EF4-FFF2-40B4-BE49-F238E27FC236}">
                <a16:creationId xmlns:a16="http://schemas.microsoft.com/office/drawing/2014/main" id="{13C61D76-FD2C-428D-B584-EB2E89152EFB}"/>
              </a:ext>
            </a:extLst>
          </p:cNvPr>
          <p:cNvSpPr>
            <a:spLocks noGrp="1"/>
          </p:cNvSpPr>
          <p:nvPr>
            <p:ph type="dt" sz="half" idx="10"/>
          </p:nvPr>
        </p:nvSpPr>
        <p:spPr/>
        <p:txBody>
          <a:bodyPr/>
          <a:lstStyle>
            <a:lvl1pPr>
              <a:defRPr/>
            </a:lvl1pPr>
          </a:lstStyle>
          <a:p>
            <a:pPr>
              <a:defRPr/>
            </a:pPr>
            <a:fld id="{7DEECCC0-D0A2-497C-8C3A-F008A57DF1C1}" type="datetimeFigureOut">
              <a:rPr lang="en-US"/>
              <a:pPr>
                <a:defRPr/>
              </a:pPr>
              <a:t>12/9/2021</a:t>
            </a:fld>
            <a:endParaRPr lang="en-US"/>
          </a:p>
        </p:txBody>
      </p:sp>
      <p:sp>
        <p:nvSpPr>
          <p:cNvPr id="11" name="Footer Placeholder 7">
            <a:extLst>
              <a:ext uri="{FF2B5EF4-FFF2-40B4-BE49-F238E27FC236}">
                <a16:creationId xmlns:a16="http://schemas.microsoft.com/office/drawing/2014/main" id="{E9EC50F2-0EC4-46E5-A380-627FE22B37E9}"/>
              </a:ext>
            </a:extLst>
          </p:cNvPr>
          <p:cNvSpPr>
            <a:spLocks noGrp="1"/>
          </p:cNvSpPr>
          <p:nvPr>
            <p:ph type="ftr" sz="quarter" idx="11"/>
          </p:nvPr>
        </p:nvSpPr>
        <p:spPr/>
        <p:txBody>
          <a:bodyPr/>
          <a:lstStyle>
            <a:lvl1pPr>
              <a:defRPr/>
            </a:lvl1pPr>
          </a:lstStyle>
          <a:p>
            <a:pPr>
              <a:defRPr/>
            </a:pPr>
            <a:endParaRPr lang="en-US"/>
          </a:p>
        </p:txBody>
      </p:sp>
      <p:sp>
        <p:nvSpPr>
          <p:cNvPr id="12" name="Slide Number Placeholder 5">
            <a:extLst>
              <a:ext uri="{FF2B5EF4-FFF2-40B4-BE49-F238E27FC236}">
                <a16:creationId xmlns:a16="http://schemas.microsoft.com/office/drawing/2014/main" id="{135ED478-E3BA-4214-8877-A1192A48F87E}"/>
              </a:ext>
            </a:extLst>
          </p:cNvPr>
          <p:cNvSpPr>
            <a:spLocks noGrp="1"/>
          </p:cNvSpPr>
          <p:nvPr>
            <p:ph type="sldNum" sz="quarter" idx="12"/>
          </p:nvPr>
        </p:nvSpPr>
        <p:spPr>
          <a:xfrm>
            <a:off x="8610600" y="6356350"/>
            <a:ext cx="457200" cy="365125"/>
          </a:xfrm>
        </p:spPr>
        <p:txBody>
          <a:bodyPr/>
          <a:lstStyle>
            <a:lvl1pPr>
              <a:defRPr/>
            </a:lvl1pPr>
          </a:lstStyle>
          <a:p>
            <a:fld id="{64A39E85-D06F-40CF-808E-A85D92DCB764}" type="slidenum">
              <a:rPr lang="en-US" altLang="en-US"/>
              <a:pPr/>
              <a:t>‹#›</a:t>
            </a:fld>
            <a:endParaRPr lang="en-US" altLang="en-US"/>
          </a:p>
        </p:txBody>
      </p:sp>
    </p:spTree>
    <p:extLst>
      <p:ext uri="{BB962C8B-B14F-4D97-AF65-F5344CB8AC3E}">
        <p14:creationId xmlns:p14="http://schemas.microsoft.com/office/powerpoint/2010/main" val="21526226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C:\Users\cbateman\AppData\Local\Temp\wz0371\Final Logo\circle only\fpntc_circle_only_color.png">
            <a:extLst>
              <a:ext uri="{FF2B5EF4-FFF2-40B4-BE49-F238E27FC236}">
                <a16:creationId xmlns:a16="http://schemas.microsoft.com/office/drawing/2014/main" id="{B051075F-C07A-4423-8ACA-1C98258CC95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529D6698-3D04-4393-8C13-FC63DD14EB41}"/>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5" name="Picture 3">
            <a:extLst>
              <a:ext uri="{FF2B5EF4-FFF2-40B4-BE49-F238E27FC236}">
                <a16:creationId xmlns:a16="http://schemas.microsoft.com/office/drawing/2014/main" id="{DC9E2D35-BD46-4EDC-B2A0-E60FDF4A7D68}"/>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4770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5257800" cy="1143000"/>
          </a:xfrm>
        </p:spPr>
        <p:txBody>
          <a:bodyPr/>
          <a:lstStyle/>
          <a:p>
            <a:r>
              <a:rPr lang="en-US"/>
              <a:t>Click to edit Master title style</a:t>
            </a:r>
          </a:p>
        </p:txBody>
      </p:sp>
      <p:sp>
        <p:nvSpPr>
          <p:cNvPr id="6" name="Date Placeholder 2">
            <a:extLst>
              <a:ext uri="{FF2B5EF4-FFF2-40B4-BE49-F238E27FC236}">
                <a16:creationId xmlns:a16="http://schemas.microsoft.com/office/drawing/2014/main" id="{E8957565-936B-4223-99A5-A24ABBF080FE}"/>
              </a:ext>
            </a:extLst>
          </p:cNvPr>
          <p:cNvSpPr>
            <a:spLocks noGrp="1"/>
          </p:cNvSpPr>
          <p:nvPr>
            <p:ph type="dt" sz="half" idx="10"/>
          </p:nvPr>
        </p:nvSpPr>
        <p:spPr/>
        <p:txBody>
          <a:bodyPr/>
          <a:lstStyle>
            <a:lvl1pPr>
              <a:defRPr/>
            </a:lvl1pPr>
          </a:lstStyle>
          <a:p>
            <a:pPr>
              <a:defRPr/>
            </a:pPr>
            <a:fld id="{ACF7DE4E-48B2-4C13-9579-69A0A4CEFD1A}" type="datetimeFigureOut">
              <a:rPr lang="en-US"/>
              <a:pPr>
                <a:defRPr/>
              </a:pPr>
              <a:t>12/9/2021</a:t>
            </a:fld>
            <a:endParaRPr lang="en-US"/>
          </a:p>
        </p:txBody>
      </p:sp>
      <p:sp>
        <p:nvSpPr>
          <p:cNvPr id="7" name="Footer Placeholder 3">
            <a:extLst>
              <a:ext uri="{FF2B5EF4-FFF2-40B4-BE49-F238E27FC236}">
                <a16:creationId xmlns:a16="http://schemas.microsoft.com/office/drawing/2014/main" id="{2854ACCD-215C-4833-AC6F-1F0858593CA2}"/>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C85A078F-1C96-415C-A268-643FECD89CED}"/>
              </a:ext>
            </a:extLst>
          </p:cNvPr>
          <p:cNvSpPr>
            <a:spLocks noGrp="1"/>
          </p:cNvSpPr>
          <p:nvPr>
            <p:ph type="sldNum" sz="quarter" idx="12"/>
          </p:nvPr>
        </p:nvSpPr>
        <p:spPr>
          <a:xfrm>
            <a:off x="8229600" y="6356350"/>
            <a:ext cx="457200" cy="365125"/>
          </a:xfrm>
        </p:spPr>
        <p:txBody>
          <a:bodyPr/>
          <a:lstStyle>
            <a:lvl1pPr>
              <a:defRPr/>
            </a:lvl1pPr>
          </a:lstStyle>
          <a:p>
            <a:fld id="{87759D56-1A16-4990-AE25-B4103B35FE91}" type="slidenum">
              <a:rPr lang="en-US" altLang="en-US"/>
              <a:pPr/>
              <a:t>‹#›</a:t>
            </a:fld>
            <a:endParaRPr lang="en-US" altLang="en-US"/>
          </a:p>
        </p:txBody>
      </p:sp>
    </p:spTree>
    <p:extLst>
      <p:ext uri="{BB962C8B-B14F-4D97-AF65-F5344CB8AC3E}">
        <p14:creationId xmlns:p14="http://schemas.microsoft.com/office/powerpoint/2010/main" val="4000890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2121640-68A7-4572-97E5-19252EE5DC3A}"/>
              </a:ext>
            </a:extLst>
          </p:cNvPr>
          <p:cNvSpPr txBox="1">
            <a:spLocks/>
          </p:cNvSpPr>
          <p:nvPr userDrawn="1"/>
        </p:nvSpPr>
        <p:spPr>
          <a:xfrm>
            <a:off x="8610600" y="6356350"/>
            <a:ext cx="457200" cy="365125"/>
          </a:xfrm>
          <a:prstGeom prst="rect">
            <a:avLst/>
          </a:prstGeom>
        </p:spPr>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C641CBA3-61AA-4CB0-AE0B-901BF760F776}" type="slidenum">
              <a:rPr lang="en-US" altLang="en-US" sz="1200">
                <a:solidFill>
                  <a:srgbClr val="898989"/>
                </a:solidFill>
                <a:latin typeface="Gotham Book" pitchFamily="50" charset="0"/>
              </a:rPr>
              <a:pPr algn="r" eaLnBrk="1" hangingPunct="1"/>
              <a:t>‹#›</a:t>
            </a:fld>
            <a:endParaRPr lang="en-US" altLang="en-US" sz="1200">
              <a:solidFill>
                <a:srgbClr val="898989"/>
              </a:solidFill>
              <a:latin typeface="Gotham Book" pitchFamily="50" charset="0"/>
            </a:endParaRPr>
          </a:p>
        </p:txBody>
      </p:sp>
      <p:pic>
        <p:nvPicPr>
          <p:cNvPr id="3" name="Picture 7" descr="C:\Users\cbateman\AppData\Local\Temp\wz0371\Final Logo\circle only\fpntc_circle_only_color.png">
            <a:extLst>
              <a:ext uri="{FF2B5EF4-FFF2-40B4-BE49-F238E27FC236}">
                <a16:creationId xmlns:a16="http://schemas.microsoft.com/office/drawing/2014/main" id="{77BE8D71-A8A8-4266-9819-954EC1BE2F0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2A56D2AF-A801-4C16-9A2E-65DB19FDDB7B}"/>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5" name="Picture 3">
            <a:extLst>
              <a:ext uri="{FF2B5EF4-FFF2-40B4-BE49-F238E27FC236}">
                <a16:creationId xmlns:a16="http://schemas.microsoft.com/office/drawing/2014/main" id="{B20A923D-75C0-4E22-8E58-1CDBED078F3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a:extLst>
              <a:ext uri="{FF2B5EF4-FFF2-40B4-BE49-F238E27FC236}">
                <a16:creationId xmlns:a16="http://schemas.microsoft.com/office/drawing/2014/main" id="{91F1E83C-A54B-427C-9F9D-7837D6C976E7}"/>
              </a:ext>
            </a:extLst>
          </p:cNvPr>
          <p:cNvSpPr>
            <a:spLocks noGrp="1"/>
          </p:cNvSpPr>
          <p:nvPr>
            <p:ph type="dt" sz="half" idx="10"/>
          </p:nvPr>
        </p:nvSpPr>
        <p:spPr/>
        <p:txBody>
          <a:bodyPr/>
          <a:lstStyle>
            <a:lvl1pPr>
              <a:defRPr/>
            </a:lvl1pPr>
          </a:lstStyle>
          <a:p>
            <a:pPr>
              <a:defRPr/>
            </a:pPr>
            <a:fld id="{1C612497-C3C6-460D-9B0A-09C530093108}" type="datetimeFigureOut">
              <a:rPr lang="en-US"/>
              <a:pPr>
                <a:defRPr/>
              </a:pPr>
              <a:t>12/9/2021</a:t>
            </a:fld>
            <a:endParaRPr lang="en-US"/>
          </a:p>
        </p:txBody>
      </p:sp>
      <p:sp>
        <p:nvSpPr>
          <p:cNvPr id="7" name="Footer Placeholder 2">
            <a:extLst>
              <a:ext uri="{FF2B5EF4-FFF2-40B4-BE49-F238E27FC236}">
                <a16:creationId xmlns:a16="http://schemas.microsoft.com/office/drawing/2014/main" id="{995C435D-A1BE-434A-8A54-B266F7079BD5}"/>
              </a:ext>
            </a:extLst>
          </p:cNvPr>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1121881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E00CDA5-D454-40FC-B769-086D04716FC1}"/>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6" name="Picture 2" descr="C:\Users\cbateman\AppData\Local\Temp\wz0371\Final Logo\circle only\fpntc_circle_only_color.png">
            <a:extLst>
              <a:ext uri="{FF2B5EF4-FFF2-40B4-BE49-F238E27FC236}">
                <a16:creationId xmlns:a16="http://schemas.microsoft.com/office/drawing/2014/main" id="{5E7A27FD-1B34-4903-BA09-DD2AF1D0BDB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33875" b="45782"/>
          <a:stretch>
            <a:fillRect/>
          </a:stretch>
        </p:blipFill>
        <p:spPr bwMode="auto">
          <a:xfrm>
            <a:off x="0" y="4419600"/>
            <a:ext cx="297497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l">
              <a:defRPr sz="2000" b="1">
                <a:latin typeface="Calibri Light" panose="020F0302020204030204"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1"/>
            <a:ext cx="3008313" cy="2832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Date Placeholder 4">
            <a:extLst>
              <a:ext uri="{FF2B5EF4-FFF2-40B4-BE49-F238E27FC236}">
                <a16:creationId xmlns:a16="http://schemas.microsoft.com/office/drawing/2014/main" id="{0326C0DC-5E83-4577-8AF2-1A1C0E1CEB83}"/>
              </a:ext>
            </a:extLst>
          </p:cNvPr>
          <p:cNvSpPr>
            <a:spLocks noGrp="1"/>
          </p:cNvSpPr>
          <p:nvPr>
            <p:ph type="dt" sz="half" idx="10"/>
          </p:nvPr>
        </p:nvSpPr>
        <p:spPr/>
        <p:txBody>
          <a:bodyPr/>
          <a:lstStyle>
            <a:lvl1pPr>
              <a:defRPr>
                <a:solidFill>
                  <a:schemeClr val="bg1"/>
                </a:solidFill>
              </a:defRPr>
            </a:lvl1pPr>
          </a:lstStyle>
          <a:p>
            <a:pPr>
              <a:defRPr/>
            </a:pPr>
            <a:fld id="{6AD8AC43-5257-4E56-82DE-BF01E13F5BA1}" type="datetimeFigureOut">
              <a:rPr lang="en-US"/>
              <a:pPr>
                <a:defRPr/>
              </a:pPr>
              <a:t>12/9/2021</a:t>
            </a:fld>
            <a:endParaRPr lang="en-US" dirty="0"/>
          </a:p>
        </p:txBody>
      </p:sp>
      <p:sp>
        <p:nvSpPr>
          <p:cNvPr id="8" name="Footer Placeholder 5">
            <a:extLst>
              <a:ext uri="{FF2B5EF4-FFF2-40B4-BE49-F238E27FC236}">
                <a16:creationId xmlns:a16="http://schemas.microsoft.com/office/drawing/2014/main" id="{2C8ED6E7-1164-4140-8D40-C1DB81423E6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2E7328B9-CD1E-415E-A98A-7576FC92A10B}"/>
              </a:ext>
            </a:extLst>
          </p:cNvPr>
          <p:cNvSpPr>
            <a:spLocks noGrp="1"/>
          </p:cNvSpPr>
          <p:nvPr>
            <p:ph type="sldNum" sz="quarter" idx="12"/>
          </p:nvPr>
        </p:nvSpPr>
        <p:spPr/>
        <p:txBody>
          <a:bodyPr/>
          <a:lstStyle>
            <a:lvl1pPr>
              <a:defRPr/>
            </a:lvl1pPr>
          </a:lstStyle>
          <a:p>
            <a:fld id="{4422CE59-F166-4EFE-ADB5-723CD9AA98D9}" type="slidenum">
              <a:rPr lang="en-US" altLang="en-US"/>
              <a:pPr/>
              <a:t>‹#›</a:t>
            </a:fld>
            <a:endParaRPr lang="en-US" altLang="en-US"/>
          </a:p>
        </p:txBody>
      </p:sp>
    </p:spTree>
    <p:extLst>
      <p:ext uri="{BB962C8B-B14F-4D97-AF65-F5344CB8AC3E}">
        <p14:creationId xmlns:p14="http://schemas.microsoft.com/office/powerpoint/2010/main" val="2665290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7EA949-215C-48DD-A310-13CCB210460D}"/>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6" name="Picture 3">
            <a:extLst>
              <a:ext uri="{FF2B5EF4-FFF2-40B4-BE49-F238E27FC236}">
                <a16:creationId xmlns:a16="http://schemas.microsoft.com/office/drawing/2014/main" id="{0BF4399E-6635-4791-B252-95189A8F777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32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a:extLst>
              <a:ext uri="{FF2B5EF4-FFF2-40B4-BE49-F238E27FC236}">
                <a16:creationId xmlns:a16="http://schemas.microsoft.com/office/drawing/2014/main" id="{BC7A2400-13A8-4310-8641-E5677E122C50}"/>
              </a:ext>
            </a:extLst>
          </p:cNvPr>
          <p:cNvSpPr>
            <a:spLocks noGrp="1"/>
          </p:cNvSpPr>
          <p:nvPr>
            <p:ph type="dt" sz="half" idx="10"/>
          </p:nvPr>
        </p:nvSpPr>
        <p:spPr/>
        <p:txBody>
          <a:bodyPr/>
          <a:lstStyle>
            <a:lvl1pPr>
              <a:defRPr/>
            </a:lvl1pPr>
          </a:lstStyle>
          <a:p>
            <a:pPr>
              <a:defRPr/>
            </a:pPr>
            <a:fld id="{75CB3AA3-42D8-489A-8E83-F6B62D3A69AE}" type="datetimeFigureOut">
              <a:rPr lang="en-US"/>
              <a:pPr>
                <a:defRPr/>
              </a:pPr>
              <a:t>12/9/2021</a:t>
            </a:fld>
            <a:endParaRPr lang="en-US"/>
          </a:p>
        </p:txBody>
      </p:sp>
      <p:sp>
        <p:nvSpPr>
          <p:cNvPr id="8" name="Footer Placeholder 5">
            <a:extLst>
              <a:ext uri="{FF2B5EF4-FFF2-40B4-BE49-F238E27FC236}">
                <a16:creationId xmlns:a16="http://schemas.microsoft.com/office/drawing/2014/main" id="{D26F724D-0837-4B74-81C7-C56BBA700DB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D7DB2303-DAE1-4BF5-927C-E88F4FCCA280}"/>
              </a:ext>
            </a:extLst>
          </p:cNvPr>
          <p:cNvSpPr>
            <a:spLocks noGrp="1"/>
          </p:cNvSpPr>
          <p:nvPr>
            <p:ph type="sldNum" sz="quarter" idx="12"/>
          </p:nvPr>
        </p:nvSpPr>
        <p:spPr/>
        <p:txBody>
          <a:bodyPr/>
          <a:lstStyle>
            <a:lvl1pPr>
              <a:defRPr/>
            </a:lvl1pPr>
          </a:lstStyle>
          <a:p>
            <a:fld id="{4CF52F10-7AD4-4F30-B07C-AAF72F6D96D9}" type="slidenum">
              <a:rPr lang="en-US" altLang="en-US"/>
              <a:pPr/>
              <a:t>‹#›</a:t>
            </a:fld>
            <a:endParaRPr lang="en-US" altLang="en-US"/>
          </a:p>
        </p:txBody>
      </p:sp>
    </p:spTree>
    <p:extLst>
      <p:ext uri="{BB962C8B-B14F-4D97-AF65-F5344CB8AC3E}">
        <p14:creationId xmlns:p14="http://schemas.microsoft.com/office/powerpoint/2010/main" val="23074233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DBE9A4B-0365-45F3-86F6-A4E2E78BBB88}"/>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5" name="Picture 2" descr="C:\Users\cbateman\AppData\Local\Temp\wz0371\Final Logo\circle only\fpntc_circle_only_color.png">
            <a:extLst>
              <a:ext uri="{FF2B5EF4-FFF2-40B4-BE49-F238E27FC236}">
                <a16:creationId xmlns:a16="http://schemas.microsoft.com/office/drawing/2014/main" id="{B3038B19-C8DA-4E4A-9172-190CD7321C8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33875" b="45782"/>
          <a:stretch>
            <a:fillRect/>
          </a:stretch>
        </p:blipFill>
        <p:spPr bwMode="auto">
          <a:xfrm>
            <a:off x="0" y="4419600"/>
            <a:ext cx="297497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a:extLst>
              <a:ext uri="{FF2B5EF4-FFF2-40B4-BE49-F238E27FC236}">
                <a16:creationId xmlns:a16="http://schemas.microsoft.com/office/drawing/2014/main" id="{C2C950B4-1A37-4505-B673-1D3D715FCF09}"/>
              </a:ext>
            </a:extLst>
          </p:cNvPr>
          <p:cNvSpPr>
            <a:spLocks noGrp="1"/>
          </p:cNvSpPr>
          <p:nvPr>
            <p:ph type="dt" sz="half" idx="10"/>
          </p:nvPr>
        </p:nvSpPr>
        <p:spPr/>
        <p:txBody>
          <a:bodyPr/>
          <a:lstStyle>
            <a:lvl1pPr>
              <a:defRPr/>
            </a:lvl1pPr>
          </a:lstStyle>
          <a:p>
            <a:pPr>
              <a:defRPr/>
            </a:pPr>
            <a:fld id="{CD6F3977-3C4F-447F-A06B-3BE738FF01D7}" type="datetimeFigureOut">
              <a:rPr lang="en-US"/>
              <a:pPr>
                <a:defRPr/>
              </a:pPr>
              <a:t>12/9/2021</a:t>
            </a:fld>
            <a:endParaRPr lang="en-US"/>
          </a:p>
        </p:txBody>
      </p:sp>
      <p:sp>
        <p:nvSpPr>
          <p:cNvPr id="7" name="Footer Placeholder 4">
            <a:extLst>
              <a:ext uri="{FF2B5EF4-FFF2-40B4-BE49-F238E27FC236}">
                <a16:creationId xmlns:a16="http://schemas.microsoft.com/office/drawing/2014/main" id="{DF2663AD-7B70-485E-9629-0B61C7E281FD}"/>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7C32B858-B7B6-49C0-9BE1-1FEEBCDBB098}"/>
              </a:ext>
            </a:extLst>
          </p:cNvPr>
          <p:cNvSpPr>
            <a:spLocks noGrp="1"/>
          </p:cNvSpPr>
          <p:nvPr>
            <p:ph type="sldNum" sz="quarter" idx="12"/>
          </p:nvPr>
        </p:nvSpPr>
        <p:spPr/>
        <p:txBody>
          <a:bodyPr/>
          <a:lstStyle>
            <a:lvl1pPr>
              <a:defRPr/>
            </a:lvl1pPr>
          </a:lstStyle>
          <a:p>
            <a:fld id="{D52B5588-34FC-48F1-A0E7-25083D8806A9}" type="slidenum">
              <a:rPr lang="en-US" altLang="en-US"/>
              <a:pPr/>
              <a:t>‹#›</a:t>
            </a:fld>
            <a:endParaRPr lang="en-US" altLang="en-US"/>
          </a:p>
        </p:txBody>
      </p:sp>
    </p:spTree>
    <p:extLst>
      <p:ext uri="{BB962C8B-B14F-4D97-AF65-F5344CB8AC3E}">
        <p14:creationId xmlns:p14="http://schemas.microsoft.com/office/powerpoint/2010/main" val="974874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graphicFrame>
        <p:nvGraphicFramePr>
          <p:cNvPr id="23" name="Diagram 22">
            <a:extLst>
              <a:ext uri="{FF2B5EF4-FFF2-40B4-BE49-F238E27FC236}">
                <a16:creationId xmlns:a16="http://schemas.microsoft.com/office/drawing/2014/main" id="{C42B2E55-C994-4B45-B5C7-EF9B800209C8}"/>
              </a:ext>
            </a:extLst>
          </p:cNvPr>
          <p:cNvGraphicFramePr/>
          <p:nvPr userDrawn="1">
            <p:extLst>
              <p:ext uri="{D42A27DB-BD31-4B8C-83A1-F6EECF244321}">
                <p14:modId xmlns:p14="http://schemas.microsoft.com/office/powerpoint/2010/main" val="369208966"/>
              </p:ext>
            </p:extLst>
          </p:nvPr>
        </p:nvGraphicFramePr>
        <p:xfrm>
          <a:off x="304800" y="2438400"/>
          <a:ext cx="8686800" cy="167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Google Shape;24;p30" descr="C:\Users\cbateman\AppData\Local\Temp\wz0371\Final Logo\circle only\fpntc_circle_only_color.png">
            <a:extLst>
              <a:ext uri="{FF2B5EF4-FFF2-40B4-BE49-F238E27FC236}">
                <a16:creationId xmlns:a16="http://schemas.microsoft.com/office/drawing/2014/main" id="{DE53EF82-7242-498C-9E48-B62E73B4880D}"/>
              </a:ext>
            </a:extLst>
          </p:cNvPr>
          <p:cNvPicPr preferRelativeResize="0"/>
          <p:nvPr userDrawn="1"/>
        </p:nvPicPr>
        <p:blipFill rotWithShape="1">
          <a:blip r:embed="rId7">
            <a:alphaModFix/>
          </a:blip>
          <a:srcRect t="64706" r="15716"/>
          <a:stretch/>
        </p:blipFill>
        <p:spPr>
          <a:xfrm>
            <a:off x="5867400" y="0"/>
            <a:ext cx="3276600" cy="1371600"/>
          </a:xfrm>
          <a:prstGeom prst="rect">
            <a:avLst/>
          </a:prstGeom>
          <a:noFill/>
          <a:ln>
            <a:noFill/>
          </a:ln>
        </p:spPr>
      </p:pic>
      <p:sp>
        <p:nvSpPr>
          <p:cNvPr id="9" name="Title 2">
            <a:extLst>
              <a:ext uri="{FF2B5EF4-FFF2-40B4-BE49-F238E27FC236}">
                <a16:creationId xmlns:a16="http://schemas.microsoft.com/office/drawing/2014/main" id="{1698BA7E-5963-406B-9873-A14FA8D759C2}"/>
              </a:ext>
            </a:extLst>
          </p:cNvPr>
          <p:cNvSpPr>
            <a:spLocks noGrp="1"/>
          </p:cNvSpPr>
          <p:nvPr>
            <p:ph type="title"/>
          </p:nvPr>
        </p:nvSpPr>
        <p:spPr>
          <a:xfrm>
            <a:off x="457200" y="609600"/>
            <a:ext cx="5867400" cy="1524000"/>
          </a:xfrm>
        </p:spPr>
        <p:txBody>
          <a:bodyPr/>
          <a:lstStyle>
            <a:lvl1pPr>
              <a:defRPr sz="3600"/>
            </a:lvl1pPr>
          </a:lstStyle>
          <a:p>
            <a:r>
              <a:rPr lang="en-US" dirty="0"/>
              <a:t>Click to edit Master title style</a:t>
            </a:r>
          </a:p>
        </p:txBody>
      </p:sp>
      <p:sp>
        <p:nvSpPr>
          <p:cNvPr id="15" name="Text Placeholder 5">
            <a:extLst>
              <a:ext uri="{FF2B5EF4-FFF2-40B4-BE49-F238E27FC236}">
                <a16:creationId xmlns:a16="http://schemas.microsoft.com/office/drawing/2014/main" id="{4762942B-CEEF-4FB1-856A-111618FDEB51}"/>
              </a:ext>
            </a:extLst>
          </p:cNvPr>
          <p:cNvSpPr>
            <a:spLocks noGrp="1"/>
          </p:cNvSpPr>
          <p:nvPr>
            <p:ph type="body" sz="quarter" idx="15"/>
          </p:nvPr>
        </p:nvSpPr>
        <p:spPr>
          <a:xfrm>
            <a:off x="800100" y="2743200"/>
            <a:ext cx="1752600" cy="1219200"/>
          </a:xfrm>
        </p:spPr>
        <p:txBody>
          <a:bodyPr/>
          <a:lstStyle>
            <a:lvl1pPr marL="0" indent="0" algn="ctr">
              <a:spcBef>
                <a:spcPts val="0"/>
              </a:spcBef>
              <a:buNone/>
              <a:defRPr sz="2400">
                <a:solidFill>
                  <a:schemeClr val="bg1"/>
                </a:solidFill>
                <a:latin typeface="+mn-lt"/>
              </a:defRPr>
            </a:lvl1pPr>
            <a:lvl2pPr marL="508000" indent="0">
              <a:buNone/>
              <a:defRPr/>
            </a:lvl2pPr>
          </a:lstStyle>
          <a:p>
            <a:pPr lvl="0"/>
            <a:endParaRPr lang="en-US" dirty="0"/>
          </a:p>
        </p:txBody>
      </p:sp>
      <p:sp>
        <p:nvSpPr>
          <p:cNvPr id="16" name="Text Placeholder 3">
            <a:extLst>
              <a:ext uri="{FF2B5EF4-FFF2-40B4-BE49-F238E27FC236}">
                <a16:creationId xmlns:a16="http://schemas.microsoft.com/office/drawing/2014/main" id="{86BF8F7E-B58F-48F1-B353-CB70EF600729}"/>
              </a:ext>
            </a:extLst>
          </p:cNvPr>
          <p:cNvSpPr>
            <a:spLocks noGrp="1"/>
          </p:cNvSpPr>
          <p:nvPr>
            <p:ph type="body" sz="quarter" idx="16"/>
          </p:nvPr>
        </p:nvSpPr>
        <p:spPr>
          <a:xfrm>
            <a:off x="2630011" y="2717799"/>
            <a:ext cx="5015389" cy="1092201"/>
          </a:xfrm>
        </p:spPr>
        <p:txBody>
          <a:bodyPr/>
          <a:lstStyle>
            <a:lvl1pPr marL="285750" indent="-285750">
              <a:lnSpc>
                <a:spcPct val="90000"/>
              </a:lnSpc>
              <a:spcBef>
                <a:spcPts val="0"/>
              </a:spcBef>
              <a:buFont typeface="Arial" panose="020B0604020202020204" pitchFamily="34" charset="0"/>
              <a:buChar char="•"/>
              <a:defRPr sz="2200">
                <a:solidFill>
                  <a:schemeClr val="tx1"/>
                </a:solidFill>
              </a:defRPr>
            </a:lvl1pPr>
          </a:lstStyle>
          <a:p>
            <a:pPr lvl="0"/>
            <a:endParaRPr lang="en-US" dirty="0"/>
          </a:p>
        </p:txBody>
      </p:sp>
      <p:graphicFrame>
        <p:nvGraphicFramePr>
          <p:cNvPr id="24" name="Diagram 23">
            <a:extLst>
              <a:ext uri="{FF2B5EF4-FFF2-40B4-BE49-F238E27FC236}">
                <a16:creationId xmlns:a16="http://schemas.microsoft.com/office/drawing/2014/main" id="{D54074DB-432E-42FE-A739-D33A2BF665C3}"/>
              </a:ext>
            </a:extLst>
          </p:cNvPr>
          <p:cNvGraphicFramePr/>
          <p:nvPr userDrawn="1">
            <p:extLst>
              <p:ext uri="{D42A27DB-BD31-4B8C-83A1-F6EECF244321}">
                <p14:modId xmlns:p14="http://schemas.microsoft.com/office/powerpoint/2010/main" val="1497516400"/>
              </p:ext>
            </p:extLst>
          </p:nvPr>
        </p:nvGraphicFramePr>
        <p:xfrm>
          <a:off x="304800" y="4343400"/>
          <a:ext cx="8686800" cy="18288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5" name="Text Placeholder 5">
            <a:extLst>
              <a:ext uri="{FF2B5EF4-FFF2-40B4-BE49-F238E27FC236}">
                <a16:creationId xmlns:a16="http://schemas.microsoft.com/office/drawing/2014/main" id="{2D79BF96-C4D3-463B-A8E9-9B13C9B62D4B}"/>
              </a:ext>
            </a:extLst>
          </p:cNvPr>
          <p:cNvSpPr>
            <a:spLocks noGrp="1"/>
          </p:cNvSpPr>
          <p:nvPr>
            <p:ph type="body" sz="quarter" idx="17"/>
          </p:nvPr>
        </p:nvSpPr>
        <p:spPr>
          <a:xfrm>
            <a:off x="800100" y="5029200"/>
            <a:ext cx="1752600" cy="533400"/>
          </a:xfrm>
        </p:spPr>
        <p:txBody>
          <a:bodyPr/>
          <a:lstStyle>
            <a:lvl1pPr marL="0" indent="0" algn="ctr">
              <a:spcBef>
                <a:spcPts val="0"/>
              </a:spcBef>
              <a:buNone/>
              <a:defRPr sz="2400">
                <a:solidFill>
                  <a:schemeClr val="bg1"/>
                </a:solidFill>
                <a:latin typeface="+mn-lt"/>
              </a:defRPr>
            </a:lvl1pPr>
            <a:lvl2pPr marL="508000" indent="0">
              <a:buNone/>
              <a:defRPr/>
            </a:lvl2pPr>
          </a:lstStyle>
          <a:p>
            <a:pPr lvl="0"/>
            <a:endParaRPr lang="en-US" dirty="0"/>
          </a:p>
        </p:txBody>
      </p:sp>
      <p:sp>
        <p:nvSpPr>
          <p:cNvPr id="26" name="Text Placeholder 3">
            <a:extLst>
              <a:ext uri="{FF2B5EF4-FFF2-40B4-BE49-F238E27FC236}">
                <a16:creationId xmlns:a16="http://schemas.microsoft.com/office/drawing/2014/main" id="{29EA898A-4F44-40CA-A794-2E708FB561F6}"/>
              </a:ext>
            </a:extLst>
          </p:cNvPr>
          <p:cNvSpPr>
            <a:spLocks noGrp="1"/>
          </p:cNvSpPr>
          <p:nvPr>
            <p:ph type="body" sz="quarter" idx="18"/>
          </p:nvPr>
        </p:nvSpPr>
        <p:spPr>
          <a:xfrm>
            <a:off x="2630010" y="4622799"/>
            <a:ext cx="5015389" cy="1092201"/>
          </a:xfrm>
        </p:spPr>
        <p:txBody>
          <a:bodyPr/>
          <a:lstStyle>
            <a:lvl1pPr marL="285750" indent="-285750">
              <a:lnSpc>
                <a:spcPct val="90000"/>
              </a:lnSpc>
              <a:spcBef>
                <a:spcPts val="0"/>
              </a:spcBef>
              <a:buFont typeface="Arial" panose="020B0604020202020204" pitchFamily="34" charset="0"/>
              <a:buChar char="•"/>
              <a:defRPr sz="2200">
                <a:solidFill>
                  <a:schemeClr val="tx1"/>
                </a:solidFill>
              </a:defRPr>
            </a:lvl1pPr>
          </a:lstStyle>
          <a:p>
            <a:pPr lvl="0"/>
            <a:endParaRPr lang="en-US" dirty="0"/>
          </a:p>
        </p:txBody>
      </p:sp>
      <p:sp>
        <p:nvSpPr>
          <p:cNvPr id="27" name="Text Placeholder 4">
            <a:extLst>
              <a:ext uri="{FF2B5EF4-FFF2-40B4-BE49-F238E27FC236}">
                <a16:creationId xmlns:a16="http://schemas.microsoft.com/office/drawing/2014/main" id="{17E6385E-301D-42DA-A78F-C7B13F0F5D40}"/>
              </a:ext>
            </a:extLst>
          </p:cNvPr>
          <p:cNvSpPr>
            <a:spLocks noGrp="1"/>
          </p:cNvSpPr>
          <p:nvPr>
            <p:ph type="body" sz="quarter" idx="22"/>
          </p:nvPr>
        </p:nvSpPr>
        <p:spPr>
          <a:xfrm>
            <a:off x="0" y="6248400"/>
            <a:ext cx="6502400" cy="523875"/>
          </a:xfrm>
        </p:spPr>
        <p:txBody>
          <a:bodyPr/>
          <a:lstStyle>
            <a:lvl1pPr marL="0" indent="0">
              <a:spcBef>
                <a:spcPts val="0"/>
              </a:spcBef>
              <a:buNone/>
              <a:defRPr sz="1600"/>
            </a:lvl1pPr>
          </a:lstStyle>
          <a:p>
            <a:pPr lvl="0"/>
            <a:r>
              <a:rPr lang="en-US" dirty="0"/>
              <a:t>Click to edit Master text styles</a:t>
            </a:r>
          </a:p>
        </p:txBody>
      </p:sp>
      <p:pic>
        <p:nvPicPr>
          <p:cNvPr id="28" name="Google Shape;25;p30">
            <a:extLst>
              <a:ext uri="{FF2B5EF4-FFF2-40B4-BE49-F238E27FC236}">
                <a16:creationId xmlns:a16="http://schemas.microsoft.com/office/drawing/2014/main" id="{59F6639D-774C-4C3D-B8E7-50043DF4D88D}"/>
              </a:ext>
            </a:extLst>
          </p:cNvPr>
          <p:cNvPicPr preferRelativeResize="0"/>
          <p:nvPr userDrawn="1"/>
        </p:nvPicPr>
        <p:blipFill rotWithShape="1">
          <a:blip r:embed="rId13">
            <a:alphaModFix/>
          </a:blip>
          <a:srcRect/>
          <a:stretch/>
        </p:blipFill>
        <p:spPr>
          <a:xfrm>
            <a:off x="6781800" y="6334125"/>
            <a:ext cx="1803400" cy="438150"/>
          </a:xfrm>
          <a:prstGeom prst="rect">
            <a:avLst/>
          </a:prstGeom>
          <a:noFill/>
          <a:ln>
            <a:noFill/>
          </a:ln>
        </p:spPr>
      </p:pic>
      <p:sp>
        <p:nvSpPr>
          <p:cNvPr id="34" name="Slide Number Placeholder 33">
            <a:extLst>
              <a:ext uri="{FF2B5EF4-FFF2-40B4-BE49-F238E27FC236}">
                <a16:creationId xmlns:a16="http://schemas.microsoft.com/office/drawing/2014/main" id="{137915BF-0196-4B36-A60A-5DB0E482981F}"/>
              </a:ext>
            </a:extLst>
          </p:cNvPr>
          <p:cNvSpPr>
            <a:spLocks noGrp="1"/>
          </p:cNvSpPr>
          <p:nvPr>
            <p:ph type="sldNum" sz="quarter" idx="25"/>
          </p:nvPr>
        </p:nvSpPr>
        <p:spPr>
          <a:xfrm>
            <a:off x="6934200" y="6356350"/>
            <a:ext cx="2133600" cy="365125"/>
          </a:xfrm>
        </p:spPr>
        <p:txBody>
          <a:bodyPr/>
          <a:lstStyle/>
          <a:p>
            <a:fld id="{B5C07C54-B391-445B-8673-36D124BCABAB}" type="slidenum">
              <a:rPr lang="en-US" altLang="en-US" smtClean="0"/>
              <a:pPr/>
              <a:t>‹#›</a:t>
            </a:fld>
            <a:endParaRPr lang="en-US" altLang="en-US"/>
          </a:p>
        </p:txBody>
      </p:sp>
    </p:spTree>
    <p:extLst>
      <p:ext uri="{BB962C8B-B14F-4D97-AF65-F5344CB8AC3E}">
        <p14:creationId xmlns:p14="http://schemas.microsoft.com/office/powerpoint/2010/main" val="202764735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5979DCD-A754-42CB-A611-2405804C82F2}"/>
              </a:ext>
            </a:extLst>
          </p:cNvPr>
          <p:cNvSpPr/>
          <p:nvPr userDrawn="1"/>
        </p:nvSpPr>
        <p:spPr>
          <a:xfrm rot="5400000">
            <a:off x="-3238500" y="3238500"/>
            <a:ext cx="6858000" cy="381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5" name="Picture 2" descr="C:\Users\cbateman\AppData\Local\Temp\wz0371\Final Logo\circle only\fpntc_circle_only_color.png">
            <a:extLst>
              <a:ext uri="{FF2B5EF4-FFF2-40B4-BE49-F238E27FC236}">
                <a16:creationId xmlns:a16="http://schemas.microsoft.com/office/drawing/2014/main" id="{A4AFF480-1F33-420B-B515-34C8AB4CBA5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33875" b="45782"/>
          <a:stretch>
            <a:fillRect/>
          </a:stretch>
        </p:blipFill>
        <p:spPr bwMode="auto">
          <a:xfrm>
            <a:off x="0" y="4419600"/>
            <a:ext cx="297497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629400" y="274638"/>
            <a:ext cx="2057400" cy="5851525"/>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a:extLst>
              <a:ext uri="{FF2B5EF4-FFF2-40B4-BE49-F238E27FC236}">
                <a16:creationId xmlns:a16="http://schemas.microsoft.com/office/drawing/2014/main" id="{FECB5EB9-C0B3-4F4D-B2D0-29E026CF72A0}"/>
              </a:ext>
            </a:extLst>
          </p:cNvPr>
          <p:cNvSpPr>
            <a:spLocks noGrp="1"/>
          </p:cNvSpPr>
          <p:nvPr>
            <p:ph type="dt" sz="half" idx="10"/>
          </p:nvPr>
        </p:nvSpPr>
        <p:spPr/>
        <p:txBody>
          <a:bodyPr/>
          <a:lstStyle>
            <a:lvl1pPr>
              <a:defRPr/>
            </a:lvl1pPr>
          </a:lstStyle>
          <a:p>
            <a:pPr>
              <a:defRPr/>
            </a:pPr>
            <a:fld id="{31DD1849-100C-49BF-852A-CFF0255ED4AC}" type="datetimeFigureOut">
              <a:rPr lang="en-US"/>
              <a:pPr>
                <a:defRPr/>
              </a:pPr>
              <a:t>12/9/2021</a:t>
            </a:fld>
            <a:endParaRPr lang="en-US"/>
          </a:p>
        </p:txBody>
      </p:sp>
      <p:sp>
        <p:nvSpPr>
          <p:cNvPr id="7" name="Footer Placeholder 4">
            <a:extLst>
              <a:ext uri="{FF2B5EF4-FFF2-40B4-BE49-F238E27FC236}">
                <a16:creationId xmlns:a16="http://schemas.microsoft.com/office/drawing/2014/main" id="{EB72FD3E-BBDF-4570-ABE6-326EAF4A1D9B}"/>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C85B015D-9A51-404B-9044-33A9C622DD0C}"/>
              </a:ext>
            </a:extLst>
          </p:cNvPr>
          <p:cNvSpPr>
            <a:spLocks noGrp="1"/>
          </p:cNvSpPr>
          <p:nvPr>
            <p:ph type="sldNum" sz="quarter" idx="12"/>
          </p:nvPr>
        </p:nvSpPr>
        <p:spPr/>
        <p:txBody>
          <a:bodyPr/>
          <a:lstStyle>
            <a:lvl1pPr>
              <a:defRPr/>
            </a:lvl1pPr>
          </a:lstStyle>
          <a:p>
            <a:fld id="{425B17AA-ABFA-4B2C-A350-680DBA203ABC}" type="slidenum">
              <a:rPr lang="en-US" altLang="en-US"/>
              <a:pPr/>
              <a:t>‹#›</a:t>
            </a:fld>
            <a:endParaRPr lang="en-US" altLang="en-US"/>
          </a:p>
        </p:txBody>
      </p:sp>
    </p:spTree>
    <p:extLst>
      <p:ext uri="{BB962C8B-B14F-4D97-AF65-F5344CB8AC3E}">
        <p14:creationId xmlns:p14="http://schemas.microsoft.com/office/powerpoint/2010/main" val="3198941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graphicFrame>
        <p:nvGraphicFramePr>
          <p:cNvPr id="13" name="Diagram 12">
            <a:extLst>
              <a:ext uri="{FF2B5EF4-FFF2-40B4-BE49-F238E27FC236}">
                <a16:creationId xmlns:a16="http://schemas.microsoft.com/office/drawing/2014/main" id="{C4C8A75D-A768-44DF-A729-BF634ACD9893}"/>
              </a:ext>
            </a:extLst>
          </p:cNvPr>
          <p:cNvGraphicFramePr/>
          <p:nvPr userDrawn="1">
            <p:extLst>
              <p:ext uri="{D42A27DB-BD31-4B8C-83A1-F6EECF244321}">
                <p14:modId xmlns:p14="http://schemas.microsoft.com/office/powerpoint/2010/main" val="901353747"/>
              </p:ext>
            </p:extLst>
          </p:nvPr>
        </p:nvGraphicFramePr>
        <p:xfrm>
          <a:off x="685800" y="2406868"/>
          <a:ext cx="7924800" cy="20127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Google Shape;24;p30" descr="C:\Users\cbateman\AppData\Local\Temp\wz0371\Final Logo\circle only\fpntc_circle_only_color.png">
            <a:extLst>
              <a:ext uri="{FF2B5EF4-FFF2-40B4-BE49-F238E27FC236}">
                <a16:creationId xmlns:a16="http://schemas.microsoft.com/office/drawing/2014/main" id="{DE53EF82-7242-498C-9E48-B62E73B4880D}"/>
              </a:ext>
            </a:extLst>
          </p:cNvPr>
          <p:cNvPicPr preferRelativeResize="0"/>
          <p:nvPr userDrawn="1"/>
        </p:nvPicPr>
        <p:blipFill rotWithShape="1">
          <a:blip r:embed="rId7">
            <a:alphaModFix/>
          </a:blip>
          <a:srcRect t="64706" r="15716"/>
          <a:stretch/>
        </p:blipFill>
        <p:spPr>
          <a:xfrm>
            <a:off x="5867400" y="0"/>
            <a:ext cx="3276600" cy="1371600"/>
          </a:xfrm>
          <a:prstGeom prst="rect">
            <a:avLst/>
          </a:prstGeom>
          <a:noFill/>
          <a:ln>
            <a:noFill/>
          </a:ln>
        </p:spPr>
      </p:pic>
      <p:sp>
        <p:nvSpPr>
          <p:cNvPr id="9" name="Title 2">
            <a:extLst>
              <a:ext uri="{FF2B5EF4-FFF2-40B4-BE49-F238E27FC236}">
                <a16:creationId xmlns:a16="http://schemas.microsoft.com/office/drawing/2014/main" id="{1698BA7E-5963-406B-9873-A14FA8D759C2}"/>
              </a:ext>
            </a:extLst>
          </p:cNvPr>
          <p:cNvSpPr>
            <a:spLocks noGrp="1"/>
          </p:cNvSpPr>
          <p:nvPr>
            <p:ph type="title"/>
          </p:nvPr>
        </p:nvSpPr>
        <p:spPr>
          <a:xfrm>
            <a:off x="457200" y="609600"/>
            <a:ext cx="5486400" cy="1524000"/>
          </a:xfrm>
        </p:spPr>
        <p:txBody>
          <a:bodyPr/>
          <a:lstStyle>
            <a:lvl1pPr>
              <a:defRPr sz="3600"/>
            </a:lvl1pPr>
          </a:lstStyle>
          <a:p>
            <a:r>
              <a:rPr lang="en-US" dirty="0"/>
              <a:t>Click to edit Master title style</a:t>
            </a:r>
          </a:p>
        </p:txBody>
      </p:sp>
      <p:sp>
        <p:nvSpPr>
          <p:cNvPr id="15" name="Text Placeholder 5">
            <a:extLst>
              <a:ext uri="{FF2B5EF4-FFF2-40B4-BE49-F238E27FC236}">
                <a16:creationId xmlns:a16="http://schemas.microsoft.com/office/drawing/2014/main" id="{4762942B-CEEF-4FB1-856A-111618FDEB51}"/>
              </a:ext>
            </a:extLst>
          </p:cNvPr>
          <p:cNvSpPr>
            <a:spLocks noGrp="1"/>
          </p:cNvSpPr>
          <p:nvPr>
            <p:ph type="body" sz="quarter" idx="15"/>
          </p:nvPr>
        </p:nvSpPr>
        <p:spPr>
          <a:xfrm>
            <a:off x="838200" y="2819400"/>
            <a:ext cx="1752600" cy="1219200"/>
          </a:xfrm>
        </p:spPr>
        <p:txBody>
          <a:bodyPr anchor="ctr"/>
          <a:lstStyle>
            <a:lvl1pPr marL="0" indent="0" algn="ctr">
              <a:spcBef>
                <a:spcPts val="0"/>
              </a:spcBef>
              <a:buNone/>
              <a:defRPr sz="2400">
                <a:solidFill>
                  <a:schemeClr val="bg1"/>
                </a:solidFill>
                <a:latin typeface="+mn-lt"/>
              </a:defRPr>
            </a:lvl1pPr>
            <a:lvl2pPr marL="508000" indent="0">
              <a:buNone/>
              <a:defRPr/>
            </a:lvl2pPr>
          </a:lstStyle>
          <a:p>
            <a:pPr lvl="0"/>
            <a:endParaRPr lang="en-US" dirty="0"/>
          </a:p>
        </p:txBody>
      </p:sp>
      <p:sp>
        <p:nvSpPr>
          <p:cNvPr id="16" name="Text Placeholder 3">
            <a:extLst>
              <a:ext uri="{FF2B5EF4-FFF2-40B4-BE49-F238E27FC236}">
                <a16:creationId xmlns:a16="http://schemas.microsoft.com/office/drawing/2014/main" id="{86BF8F7E-B58F-48F1-B353-CB70EF600729}"/>
              </a:ext>
            </a:extLst>
          </p:cNvPr>
          <p:cNvSpPr>
            <a:spLocks noGrp="1"/>
          </p:cNvSpPr>
          <p:nvPr>
            <p:ph type="body" sz="quarter" idx="16"/>
          </p:nvPr>
        </p:nvSpPr>
        <p:spPr>
          <a:xfrm>
            <a:off x="2680811" y="2759073"/>
            <a:ext cx="5015389" cy="1203327"/>
          </a:xfrm>
        </p:spPr>
        <p:txBody>
          <a:bodyPr/>
          <a:lstStyle>
            <a:lvl1pPr marL="285750" indent="-285750">
              <a:lnSpc>
                <a:spcPct val="90000"/>
              </a:lnSpc>
              <a:spcBef>
                <a:spcPts val="0"/>
              </a:spcBef>
              <a:buFont typeface="Arial" panose="020B0604020202020204" pitchFamily="34" charset="0"/>
              <a:buChar char="•"/>
              <a:defRPr sz="2200">
                <a:solidFill>
                  <a:schemeClr val="tx1"/>
                </a:solidFill>
              </a:defRPr>
            </a:lvl1pPr>
          </a:lstStyle>
          <a:p>
            <a:pPr lvl="0"/>
            <a:endParaRPr lang="en-US" dirty="0"/>
          </a:p>
        </p:txBody>
      </p:sp>
      <p:sp>
        <p:nvSpPr>
          <p:cNvPr id="27" name="Text Placeholder 4">
            <a:extLst>
              <a:ext uri="{FF2B5EF4-FFF2-40B4-BE49-F238E27FC236}">
                <a16:creationId xmlns:a16="http://schemas.microsoft.com/office/drawing/2014/main" id="{17E6385E-301D-42DA-A78F-C7B13F0F5D40}"/>
              </a:ext>
            </a:extLst>
          </p:cNvPr>
          <p:cNvSpPr>
            <a:spLocks noGrp="1"/>
          </p:cNvSpPr>
          <p:nvPr>
            <p:ph type="body" sz="quarter" idx="22"/>
          </p:nvPr>
        </p:nvSpPr>
        <p:spPr>
          <a:xfrm>
            <a:off x="0" y="6248400"/>
            <a:ext cx="6502400" cy="523875"/>
          </a:xfrm>
        </p:spPr>
        <p:txBody>
          <a:bodyPr/>
          <a:lstStyle>
            <a:lvl1pPr marL="0" indent="0">
              <a:spcBef>
                <a:spcPts val="0"/>
              </a:spcBef>
              <a:buNone/>
              <a:defRPr sz="1600"/>
            </a:lvl1pPr>
          </a:lstStyle>
          <a:p>
            <a:pPr lvl="0"/>
            <a:r>
              <a:rPr lang="en-US" dirty="0"/>
              <a:t>Click to edit Master text styles</a:t>
            </a:r>
          </a:p>
        </p:txBody>
      </p:sp>
      <p:pic>
        <p:nvPicPr>
          <p:cNvPr id="28" name="Google Shape;25;p30">
            <a:extLst>
              <a:ext uri="{FF2B5EF4-FFF2-40B4-BE49-F238E27FC236}">
                <a16:creationId xmlns:a16="http://schemas.microsoft.com/office/drawing/2014/main" id="{59F6639D-774C-4C3D-B8E7-50043DF4D88D}"/>
              </a:ext>
            </a:extLst>
          </p:cNvPr>
          <p:cNvPicPr preferRelativeResize="0"/>
          <p:nvPr userDrawn="1"/>
        </p:nvPicPr>
        <p:blipFill rotWithShape="1">
          <a:blip r:embed="rId8">
            <a:alphaModFix/>
          </a:blip>
          <a:srcRect/>
          <a:stretch/>
        </p:blipFill>
        <p:spPr>
          <a:xfrm>
            <a:off x="6781800" y="6334125"/>
            <a:ext cx="1803400" cy="438150"/>
          </a:xfrm>
          <a:prstGeom prst="rect">
            <a:avLst/>
          </a:prstGeom>
          <a:noFill/>
          <a:ln>
            <a:noFill/>
          </a:ln>
        </p:spPr>
      </p:pic>
      <p:sp>
        <p:nvSpPr>
          <p:cNvPr id="34" name="Slide Number Placeholder 33">
            <a:extLst>
              <a:ext uri="{FF2B5EF4-FFF2-40B4-BE49-F238E27FC236}">
                <a16:creationId xmlns:a16="http://schemas.microsoft.com/office/drawing/2014/main" id="{137915BF-0196-4B36-A60A-5DB0E482981F}"/>
              </a:ext>
            </a:extLst>
          </p:cNvPr>
          <p:cNvSpPr>
            <a:spLocks noGrp="1"/>
          </p:cNvSpPr>
          <p:nvPr>
            <p:ph type="sldNum" sz="quarter" idx="25"/>
          </p:nvPr>
        </p:nvSpPr>
        <p:spPr>
          <a:xfrm>
            <a:off x="6934200" y="6356350"/>
            <a:ext cx="2133600" cy="365125"/>
          </a:xfrm>
        </p:spPr>
        <p:txBody>
          <a:bodyPr/>
          <a:lstStyle/>
          <a:p>
            <a:fld id="{B5C07C54-B391-445B-8673-36D124BCABAB}" type="slidenum">
              <a:rPr lang="en-US" altLang="en-US" smtClean="0"/>
              <a:pPr/>
              <a:t>‹#›</a:t>
            </a:fld>
            <a:endParaRPr lang="en-US" altLang="en-US"/>
          </a:p>
        </p:txBody>
      </p:sp>
    </p:spTree>
    <p:extLst>
      <p:ext uri="{BB962C8B-B14F-4D97-AF65-F5344CB8AC3E}">
        <p14:creationId xmlns:p14="http://schemas.microsoft.com/office/powerpoint/2010/main" val="22221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pic>
        <p:nvPicPr>
          <p:cNvPr id="8" name="Google Shape;24;p30" descr="C:\Users\cbateman\AppData\Local\Temp\wz0371\Final Logo\circle only\fpntc_circle_only_color.png">
            <a:extLst>
              <a:ext uri="{FF2B5EF4-FFF2-40B4-BE49-F238E27FC236}">
                <a16:creationId xmlns:a16="http://schemas.microsoft.com/office/drawing/2014/main" id="{DE53EF82-7242-498C-9E48-B62E73B4880D}"/>
              </a:ext>
            </a:extLst>
          </p:cNvPr>
          <p:cNvPicPr preferRelativeResize="0"/>
          <p:nvPr userDrawn="1"/>
        </p:nvPicPr>
        <p:blipFill rotWithShape="1">
          <a:blip r:embed="rId2">
            <a:alphaModFix/>
          </a:blip>
          <a:srcRect t="64706" r="15716"/>
          <a:stretch/>
        </p:blipFill>
        <p:spPr>
          <a:xfrm>
            <a:off x="5867400" y="0"/>
            <a:ext cx="3276600" cy="1371600"/>
          </a:xfrm>
          <a:prstGeom prst="rect">
            <a:avLst/>
          </a:prstGeom>
          <a:noFill/>
          <a:ln>
            <a:noFill/>
          </a:ln>
        </p:spPr>
      </p:pic>
      <p:sp>
        <p:nvSpPr>
          <p:cNvPr id="9" name="Title 2">
            <a:extLst>
              <a:ext uri="{FF2B5EF4-FFF2-40B4-BE49-F238E27FC236}">
                <a16:creationId xmlns:a16="http://schemas.microsoft.com/office/drawing/2014/main" id="{1698BA7E-5963-406B-9873-A14FA8D759C2}"/>
              </a:ext>
            </a:extLst>
          </p:cNvPr>
          <p:cNvSpPr>
            <a:spLocks noGrp="1"/>
          </p:cNvSpPr>
          <p:nvPr>
            <p:ph type="title"/>
          </p:nvPr>
        </p:nvSpPr>
        <p:spPr>
          <a:xfrm>
            <a:off x="457200" y="274638"/>
            <a:ext cx="4953000" cy="1143000"/>
          </a:xfrm>
        </p:spPr>
        <p:txBody>
          <a:bodyPr/>
          <a:lstStyle>
            <a:lvl1pPr>
              <a:defRPr sz="4000"/>
            </a:lvl1pPr>
          </a:lstStyle>
          <a:p>
            <a:r>
              <a:rPr lang="en-US" dirty="0"/>
              <a:t>Click to edit Master title style</a:t>
            </a:r>
          </a:p>
        </p:txBody>
      </p:sp>
      <p:pic>
        <p:nvPicPr>
          <p:cNvPr id="28" name="Google Shape;25;p30">
            <a:extLst>
              <a:ext uri="{FF2B5EF4-FFF2-40B4-BE49-F238E27FC236}">
                <a16:creationId xmlns:a16="http://schemas.microsoft.com/office/drawing/2014/main" id="{59F6639D-774C-4C3D-B8E7-50043DF4D88D}"/>
              </a:ext>
            </a:extLst>
          </p:cNvPr>
          <p:cNvPicPr preferRelativeResize="0"/>
          <p:nvPr userDrawn="1"/>
        </p:nvPicPr>
        <p:blipFill rotWithShape="1">
          <a:blip r:embed="rId3">
            <a:alphaModFix/>
          </a:blip>
          <a:srcRect/>
          <a:stretch/>
        </p:blipFill>
        <p:spPr>
          <a:xfrm>
            <a:off x="6781800" y="6334125"/>
            <a:ext cx="1803400" cy="438150"/>
          </a:xfrm>
          <a:prstGeom prst="rect">
            <a:avLst/>
          </a:prstGeom>
          <a:noFill/>
          <a:ln>
            <a:noFill/>
          </a:ln>
        </p:spPr>
      </p:pic>
      <p:graphicFrame>
        <p:nvGraphicFramePr>
          <p:cNvPr id="11" name="Table 10">
            <a:extLst>
              <a:ext uri="{FF2B5EF4-FFF2-40B4-BE49-F238E27FC236}">
                <a16:creationId xmlns:a16="http://schemas.microsoft.com/office/drawing/2014/main" id="{E6146988-C177-46E1-B08D-9BD63EDB4921}"/>
              </a:ext>
            </a:extLst>
          </p:cNvPr>
          <p:cNvGraphicFramePr>
            <a:graphicFrameLocks noGrp="1"/>
          </p:cNvGraphicFramePr>
          <p:nvPr userDrawn="1">
            <p:extLst>
              <p:ext uri="{D42A27DB-BD31-4B8C-83A1-F6EECF244321}">
                <p14:modId xmlns:p14="http://schemas.microsoft.com/office/powerpoint/2010/main" val="1409878701"/>
              </p:ext>
            </p:extLst>
          </p:nvPr>
        </p:nvGraphicFramePr>
        <p:xfrm>
          <a:off x="228600" y="2057400"/>
          <a:ext cx="8686800" cy="2662238"/>
        </p:xfrm>
        <a:graphic>
          <a:graphicData uri="http://schemas.openxmlformats.org/drawingml/2006/table">
            <a:tbl>
              <a:tblPr firstRow="1" bandRow="1">
                <a:tableStyleId>{5C22544A-7EE6-4342-B048-85BDC9FD1C3A}</a:tableStyleId>
              </a:tblPr>
              <a:tblGrid>
                <a:gridCol w="1284137">
                  <a:extLst>
                    <a:ext uri="{9D8B030D-6E8A-4147-A177-3AD203B41FA5}">
                      <a16:colId xmlns:a16="http://schemas.microsoft.com/office/drawing/2014/main" val="20000"/>
                    </a:ext>
                  </a:extLst>
                </a:gridCol>
                <a:gridCol w="2039510">
                  <a:extLst>
                    <a:ext uri="{9D8B030D-6E8A-4147-A177-3AD203B41FA5}">
                      <a16:colId xmlns:a16="http://schemas.microsoft.com/office/drawing/2014/main" val="20001"/>
                    </a:ext>
                  </a:extLst>
                </a:gridCol>
                <a:gridCol w="1261053">
                  <a:extLst>
                    <a:ext uri="{9D8B030D-6E8A-4147-A177-3AD203B41FA5}">
                      <a16:colId xmlns:a16="http://schemas.microsoft.com/office/drawing/2014/main" val="20002"/>
                    </a:ext>
                  </a:extLst>
                </a:gridCol>
                <a:gridCol w="1382755">
                  <a:extLst>
                    <a:ext uri="{9D8B030D-6E8A-4147-A177-3AD203B41FA5}">
                      <a16:colId xmlns:a16="http://schemas.microsoft.com/office/drawing/2014/main" val="20003"/>
                    </a:ext>
                  </a:extLst>
                </a:gridCol>
                <a:gridCol w="1430644">
                  <a:extLst>
                    <a:ext uri="{9D8B030D-6E8A-4147-A177-3AD203B41FA5}">
                      <a16:colId xmlns:a16="http://schemas.microsoft.com/office/drawing/2014/main" val="20004"/>
                    </a:ext>
                  </a:extLst>
                </a:gridCol>
                <a:gridCol w="1288701">
                  <a:extLst>
                    <a:ext uri="{9D8B030D-6E8A-4147-A177-3AD203B41FA5}">
                      <a16:colId xmlns:a16="http://schemas.microsoft.com/office/drawing/2014/main" val="20005"/>
                    </a:ext>
                  </a:extLst>
                </a:gridCol>
              </a:tblGrid>
              <a:tr h="640164">
                <a:tc>
                  <a:txBody>
                    <a:bodyPr/>
                    <a:lstStyle/>
                    <a:p>
                      <a:endParaRPr lang="en-US" sz="1800" dirty="0"/>
                    </a:p>
                  </a:txBody>
                  <a:tcPr marT="45726" marB="45726">
                    <a:solidFill>
                      <a:schemeClr val="accent6"/>
                    </a:solidFill>
                  </a:tcPr>
                </a:tc>
                <a:tc>
                  <a:txBody>
                    <a:bodyPr/>
                    <a:lstStyle/>
                    <a:p>
                      <a:endParaRPr lang="en-US" sz="1800" dirty="0"/>
                    </a:p>
                  </a:txBody>
                  <a:tcPr marT="45726" marB="45726">
                    <a:solidFill>
                      <a:schemeClr val="accent6"/>
                    </a:solidFill>
                  </a:tcPr>
                </a:tc>
                <a:tc gridSpan="2">
                  <a:txBody>
                    <a:bodyPr/>
                    <a:lstStyle/>
                    <a:p>
                      <a:pPr algn="ctr"/>
                      <a:r>
                        <a:rPr lang="en-US" sz="1800" dirty="0"/>
                        <a:t>Example 1</a:t>
                      </a:r>
                      <a:r>
                        <a:rPr lang="en-US" sz="1800" baseline="0" dirty="0"/>
                        <a:t> Reimbursement</a:t>
                      </a:r>
                      <a:endParaRPr lang="en-US" sz="1800" dirty="0"/>
                    </a:p>
                  </a:txBody>
                  <a:tcPr marT="45726" marB="45726">
                    <a:solidFill>
                      <a:schemeClr val="accent5"/>
                    </a:solidFill>
                  </a:tcPr>
                </a:tc>
                <a:tc hMerge="1">
                  <a:txBody>
                    <a:bodyPr/>
                    <a:lstStyle/>
                    <a:p>
                      <a:endParaRPr lang="en-US" dirty="0"/>
                    </a:p>
                  </a:txBody>
                  <a:tcPr/>
                </a:tc>
                <a:tc gridSpan="2">
                  <a:txBody>
                    <a:bodyPr/>
                    <a:lstStyle/>
                    <a:p>
                      <a:pPr algn="ctr"/>
                      <a:r>
                        <a:rPr lang="en-US" sz="1800" dirty="0">
                          <a:solidFill>
                            <a:schemeClr val="tx1"/>
                          </a:solidFill>
                        </a:rPr>
                        <a:t>Example 2</a:t>
                      </a:r>
                    </a:p>
                    <a:p>
                      <a:pPr algn="ctr"/>
                      <a:r>
                        <a:rPr lang="en-US" sz="1800" dirty="0">
                          <a:solidFill>
                            <a:schemeClr val="tx1"/>
                          </a:solidFill>
                        </a:rPr>
                        <a:t>Reimbursement</a:t>
                      </a:r>
                    </a:p>
                  </a:txBody>
                  <a:tcPr marT="45726" marB="45726">
                    <a:solidFill>
                      <a:schemeClr val="accent3"/>
                    </a:solidFill>
                  </a:tcPr>
                </a:tc>
                <a:tc hMerge="1">
                  <a:txBody>
                    <a:bodyPr/>
                    <a:lstStyle/>
                    <a:p>
                      <a:endParaRPr lang="en-US" dirty="0"/>
                    </a:p>
                  </a:txBody>
                  <a:tcPr/>
                </a:tc>
                <a:extLst>
                  <a:ext uri="{0D108BD9-81ED-4DB2-BD59-A6C34878D82A}">
                    <a16:rowId xmlns:a16="http://schemas.microsoft.com/office/drawing/2014/main" val="10000"/>
                  </a:ext>
                </a:extLst>
              </a:tr>
              <a:tr h="914521">
                <a:tc>
                  <a:txBody>
                    <a:bodyPr/>
                    <a:lstStyle/>
                    <a:p>
                      <a:pPr algn="ctr"/>
                      <a:r>
                        <a:rPr lang="en-US" sz="1800" dirty="0"/>
                        <a:t>Monthly TPP charges</a:t>
                      </a:r>
                    </a:p>
                  </a:txBody>
                  <a:tcPr marT="45726" marB="45726" anchor="ctr">
                    <a:solidFill>
                      <a:srgbClr val="1B75BC">
                        <a:alpha val="30196"/>
                      </a:srgbClr>
                    </a:solidFill>
                  </a:tcPr>
                </a:tc>
                <a:tc>
                  <a:txBody>
                    <a:bodyPr/>
                    <a:lstStyle/>
                    <a:p>
                      <a:pPr algn="ctr"/>
                      <a:r>
                        <a:rPr lang="en-US" sz="1800" dirty="0"/>
                        <a:t>TPP contractual allowance (expected revenue)</a:t>
                      </a:r>
                    </a:p>
                  </a:txBody>
                  <a:tcPr marT="45726" marB="45726" anchor="ctr">
                    <a:solidFill>
                      <a:srgbClr val="1B75BC">
                        <a:alpha val="30196"/>
                      </a:srgbClr>
                    </a:solidFill>
                  </a:tcPr>
                </a:tc>
                <a:tc>
                  <a:txBody>
                    <a:bodyPr/>
                    <a:lstStyle/>
                    <a:p>
                      <a:pPr algn="ctr"/>
                      <a:r>
                        <a:rPr lang="en-US" sz="1800" b="1" dirty="0"/>
                        <a:t>%</a:t>
                      </a:r>
                    </a:p>
                  </a:txBody>
                  <a:tcPr marT="45726" marB="45726" anchor="ctr">
                    <a:solidFill>
                      <a:srgbClr val="92278F">
                        <a:alpha val="30196"/>
                      </a:srgbClr>
                    </a:solidFill>
                  </a:tcPr>
                </a:tc>
                <a:tc>
                  <a:txBody>
                    <a:bodyPr/>
                    <a:lstStyle/>
                    <a:p>
                      <a:pPr algn="ctr"/>
                      <a:r>
                        <a:rPr lang="en-US" sz="1800" b="1" dirty="0"/>
                        <a:t>$</a:t>
                      </a:r>
                    </a:p>
                  </a:txBody>
                  <a:tcPr marT="45726" marB="45726" anchor="ctr">
                    <a:solidFill>
                      <a:srgbClr val="92278F">
                        <a:alpha val="30196"/>
                      </a:srgbClr>
                    </a:solidFill>
                  </a:tcPr>
                </a:tc>
                <a:tc>
                  <a:txBody>
                    <a:bodyPr/>
                    <a:lstStyle/>
                    <a:p>
                      <a:pPr algn="ctr"/>
                      <a:r>
                        <a:rPr lang="en-US" sz="1800" b="1" dirty="0"/>
                        <a:t>%</a:t>
                      </a:r>
                    </a:p>
                  </a:txBody>
                  <a:tcPr marT="45726" marB="45726" anchor="ctr">
                    <a:solidFill>
                      <a:srgbClr val="8DC63F">
                        <a:alpha val="30196"/>
                      </a:srgbClr>
                    </a:solidFill>
                  </a:tcPr>
                </a:tc>
                <a:tc>
                  <a:txBody>
                    <a:bodyPr/>
                    <a:lstStyle/>
                    <a:p>
                      <a:pPr algn="ctr"/>
                      <a:r>
                        <a:rPr lang="en-US" sz="1800" b="1" dirty="0"/>
                        <a:t>$</a:t>
                      </a:r>
                    </a:p>
                  </a:txBody>
                  <a:tcPr marT="45726" marB="45726" anchor="ctr">
                    <a:solidFill>
                      <a:srgbClr val="8DC63F">
                        <a:alpha val="30196"/>
                      </a:srgbClr>
                    </a:solidFill>
                  </a:tcPr>
                </a:tc>
                <a:extLst>
                  <a:ext uri="{0D108BD9-81ED-4DB2-BD59-A6C34878D82A}">
                    <a16:rowId xmlns:a16="http://schemas.microsoft.com/office/drawing/2014/main" val="10001"/>
                  </a:ext>
                </a:extLst>
              </a:tr>
              <a:tr h="370889">
                <a:tc>
                  <a:txBody>
                    <a:bodyPr/>
                    <a:lstStyle/>
                    <a:p>
                      <a:pPr algn="ctr"/>
                      <a:r>
                        <a:rPr lang="en-US" sz="1800" dirty="0"/>
                        <a:t>$5,000</a:t>
                      </a:r>
                    </a:p>
                  </a:txBody>
                  <a:tcPr marT="45726" marB="45726" anchor="ctr">
                    <a:solidFill>
                      <a:srgbClr val="1B75BC">
                        <a:alpha val="30196"/>
                      </a:srgbClr>
                    </a:solidFill>
                  </a:tcPr>
                </a:tc>
                <a:tc>
                  <a:txBody>
                    <a:bodyPr/>
                    <a:lstStyle/>
                    <a:p>
                      <a:pPr algn="ctr"/>
                      <a:r>
                        <a:rPr lang="en-US" sz="1800" dirty="0"/>
                        <a:t>$4,000</a:t>
                      </a:r>
                    </a:p>
                  </a:txBody>
                  <a:tcPr marT="45726" marB="45726" anchor="ctr">
                    <a:solidFill>
                      <a:srgbClr val="1B75BC">
                        <a:alpha val="30196"/>
                      </a:srgbClr>
                    </a:solidFill>
                  </a:tcPr>
                </a:tc>
                <a:tc>
                  <a:txBody>
                    <a:bodyPr/>
                    <a:lstStyle/>
                    <a:p>
                      <a:pPr algn="ctr"/>
                      <a:r>
                        <a:rPr lang="en-US" sz="1800" dirty="0"/>
                        <a:t>95%</a:t>
                      </a:r>
                    </a:p>
                  </a:txBody>
                  <a:tcPr marT="45726" marB="45726" anchor="ctr">
                    <a:solidFill>
                      <a:srgbClr val="92278F">
                        <a:alpha val="30196"/>
                      </a:srgbClr>
                    </a:solidFill>
                  </a:tcPr>
                </a:tc>
                <a:tc>
                  <a:txBody>
                    <a:bodyPr/>
                    <a:lstStyle/>
                    <a:p>
                      <a:pPr algn="ctr"/>
                      <a:r>
                        <a:rPr lang="en-US" sz="1800" dirty="0"/>
                        <a:t>$3,800</a:t>
                      </a:r>
                    </a:p>
                  </a:txBody>
                  <a:tcPr marT="45726" marB="45726" anchor="ctr">
                    <a:solidFill>
                      <a:srgbClr val="92278F">
                        <a:alpha val="30196"/>
                      </a:srgbClr>
                    </a:solidFill>
                  </a:tcPr>
                </a:tc>
                <a:tc>
                  <a:txBody>
                    <a:bodyPr/>
                    <a:lstStyle/>
                    <a:p>
                      <a:pPr algn="ctr"/>
                      <a:r>
                        <a:rPr lang="en-US" sz="1800" dirty="0"/>
                        <a:t>50%</a:t>
                      </a:r>
                    </a:p>
                  </a:txBody>
                  <a:tcPr marT="45726" marB="45726" anchor="ctr">
                    <a:solidFill>
                      <a:srgbClr val="8DC63F">
                        <a:alpha val="30196"/>
                      </a:srgbClr>
                    </a:solidFill>
                  </a:tcPr>
                </a:tc>
                <a:tc>
                  <a:txBody>
                    <a:bodyPr/>
                    <a:lstStyle/>
                    <a:p>
                      <a:pPr algn="ctr"/>
                      <a:r>
                        <a:rPr lang="en-US" sz="1800" dirty="0"/>
                        <a:t>$2,500</a:t>
                      </a:r>
                    </a:p>
                  </a:txBody>
                  <a:tcPr marT="45726" marB="45726" anchor="ctr">
                    <a:solidFill>
                      <a:srgbClr val="8DC63F">
                        <a:alpha val="30196"/>
                      </a:srgbClr>
                    </a:solidFill>
                  </a:tcPr>
                </a:tc>
                <a:extLst>
                  <a:ext uri="{0D108BD9-81ED-4DB2-BD59-A6C34878D82A}">
                    <a16:rowId xmlns:a16="http://schemas.microsoft.com/office/drawing/2014/main" val="10002"/>
                  </a:ext>
                </a:extLst>
              </a:tr>
              <a:tr h="365775">
                <a:tc gridSpan="6">
                  <a:txBody>
                    <a:bodyPr/>
                    <a:lstStyle/>
                    <a:p>
                      <a:endParaRPr lang="en-US" sz="1800" dirty="0"/>
                    </a:p>
                  </a:txBody>
                  <a:tcPr marT="45726" marB="45726">
                    <a:solidFill>
                      <a:schemeClr val="tx2">
                        <a:lumMod val="20000"/>
                        <a:lumOff val="80000"/>
                      </a:schemeClr>
                    </a:solidFill>
                  </a:tcPr>
                </a:tc>
                <a:tc hMerge="1">
                  <a:txBody>
                    <a:bodyPr/>
                    <a:lstStyle/>
                    <a:p>
                      <a:endParaRPr lang="en-US" dirty="0"/>
                    </a:p>
                  </a:txBody>
                  <a:tcPr>
                    <a:solidFill>
                      <a:schemeClr val="tx2">
                        <a:lumMod val="20000"/>
                        <a:lumOff val="80000"/>
                      </a:schemeClr>
                    </a:solidFill>
                  </a:tcPr>
                </a:tc>
                <a:tc hMerge="1">
                  <a:txBody>
                    <a:bodyPr/>
                    <a:lstStyle/>
                    <a:p>
                      <a:endParaRPr lang="en-US" dirty="0"/>
                    </a:p>
                  </a:txBody>
                  <a:tcPr>
                    <a:solidFill>
                      <a:schemeClr val="tx2">
                        <a:lumMod val="20000"/>
                        <a:lumOff val="80000"/>
                      </a:schemeClr>
                    </a:solidFill>
                  </a:tcPr>
                </a:tc>
                <a:tc hMerge="1">
                  <a:txBody>
                    <a:bodyPr/>
                    <a:lstStyle/>
                    <a:p>
                      <a:endParaRPr lang="en-US" dirty="0"/>
                    </a:p>
                  </a:txBody>
                  <a:tcPr>
                    <a:solidFill>
                      <a:schemeClr val="tx2">
                        <a:lumMod val="20000"/>
                        <a:lumOff val="80000"/>
                      </a:schemeClr>
                    </a:solidFill>
                  </a:tcPr>
                </a:tc>
                <a:tc hMerge="1">
                  <a:txBody>
                    <a:bodyPr/>
                    <a:lstStyle/>
                    <a:p>
                      <a:endParaRPr lang="en-US" dirty="0"/>
                    </a:p>
                  </a:txBody>
                  <a:tcPr>
                    <a:solidFill>
                      <a:schemeClr val="tx2">
                        <a:lumMod val="20000"/>
                        <a:lumOff val="80000"/>
                      </a:schemeClr>
                    </a:solidFill>
                  </a:tcPr>
                </a:tc>
                <a:tc hMerge="1">
                  <a:txBody>
                    <a:bodyPr/>
                    <a:lstStyle/>
                    <a:p>
                      <a:endParaRPr lang="en-US" dirty="0"/>
                    </a:p>
                  </a:txBody>
                  <a:tcPr>
                    <a:solidFill>
                      <a:schemeClr val="tx2">
                        <a:lumMod val="20000"/>
                        <a:lumOff val="80000"/>
                      </a:schemeClr>
                    </a:solidFill>
                  </a:tcPr>
                </a:tc>
                <a:extLst>
                  <a:ext uri="{0D108BD9-81ED-4DB2-BD59-A6C34878D82A}">
                    <a16:rowId xmlns:a16="http://schemas.microsoft.com/office/drawing/2014/main" val="10003"/>
                  </a:ext>
                </a:extLst>
              </a:tr>
              <a:tr h="370889">
                <a:tc gridSpan="6">
                  <a:txBody>
                    <a:bodyPr/>
                    <a:lstStyle/>
                    <a:p>
                      <a:endParaRPr lang="en-US" sz="1800" dirty="0"/>
                    </a:p>
                  </a:txBody>
                  <a:tcPr marT="45726" marB="45726"/>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4"/>
                  </a:ext>
                </a:extLst>
              </a:tr>
            </a:tbl>
          </a:graphicData>
        </a:graphic>
      </p:graphicFrame>
      <p:sp>
        <p:nvSpPr>
          <p:cNvPr id="3" name="Text Placeholder 2">
            <a:extLst>
              <a:ext uri="{FF2B5EF4-FFF2-40B4-BE49-F238E27FC236}">
                <a16:creationId xmlns:a16="http://schemas.microsoft.com/office/drawing/2014/main" id="{40400C4F-4109-4E96-8072-D049AAA5A32D}"/>
              </a:ext>
            </a:extLst>
          </p:cNvPr>
          <p:cNvSpPr>
            <a:spLocks noGrp="1"/>
          </p:cNvSpPr>
          <p:nvPr>
            <p:ph type="body" sz="quarter" idx="26"/>
          </p:nvPr>
        </p:nvSpPr>
        <p:spPr>
          <a:xfrm>
            <a:off x="0" y="7010400"/>
            <a:ext cx="9144000" cy="1066800"/>
          </a:xfrm>
        </p:spPr>
        <p:txBody>
          <a:bodyPr/>
          <a:lstStyle>
            <a:lvl1pPr marL="0" indent="0">
              <a:spcBef>
                <a:spcPts val="0"/>
              </a:spcBef>
              <a:buNone/>
              <a:defRPr sz="1000">
                <a:solidFill>
                  <a:schemeClr val="bg1"/>
                </a:solidFill>
                <a:latin typeface="Arial" panose="020B0604020202020204" pitchFamily="34" charset="0"/>
                <a:cs typeface="Arial" panose="020B0604020202020204" pitchFamily="34" charset="0"/>
              </a:defRPr>
            </a:lvl1pPr>
          </a:lstStyle>
          <a:p>
            <a:pPr lvl="0"/>
            <a:r>
              <a:rPr lang="en-US" dirty="0"/>
              <a:t>Click to edit Master text styles</a:t>
            </a:r>
          </a:p>
        </p:txBody>
      </p:sp>
      <p:sp>
        <p:nvSpPr>
          <p:cNvPr id="5" name="Text Placeholder 4">
            <a:extLst>
              <a:ext uri="{FF2B5EF4-FFF2-40B4-BE49-F238E27FC236}">
                <a16:creationId xmlns:a16="http://schemas.microsoft.com/office/drawing/2014/main" id="{B602CA5C-F2A0-48F0-B39D-AF5A74199B83}"/>
              </a:ext>
            </a:extLst>
          </p:cNvPr>
          <p:cNvSpPr>
            <a:spLocks noGrp="1"/>
          </p:cNvSpPr>
          <p:nvPr>
            <p:ph type="body" sz="quarter" idx="27"/>
          </p:nvPr>
        </p:nvSpPr>
        <p:spPr>
          <a:xfrm>
            <a:off x="228600" y="4343400"/>
            <a:ext cx="8686800" cy="365125"/>
          </a:xfrm>
          <a:solidFill>
            <a:srgbClr val="E8F1F9"/>
          </a:solidFill>
        </p:spPr>
        <p:txBody>
          <a:bodyPr/>
          <a:lstStyle>
            <a:lvl1pPr marL="0" indent="0">
              <a:buNone/>
              <a:defRPr sz="1800">
                <a:solidFill>
                  <a:schemeClr val="tx1"/>
                </a:solidFill>
                <a:latin typeface="+mn-lt"/>
              </a:defRPr>
            </a:lvl1pPr>
          </a:lstStyle>
          <a:p>
            <a:pPr lvl="0"/>
            <a:endParaRPr lang="en-US" dirty="0"/>
          </a:p>
        </p:txBody>
      </p:sp>
      <p:sp>
        <p:nvSpPr>
          <p:cNvPr id="34" name="Slide Number Placeholder 33">
            <a:extLst>
              <a:ext uri="{FF2B5EF4-FFF2-40B4-BE49-F238E27FC236}">
                <a16:creationId xmlns:a16="http://schemas.microsoft.com/office/drawing/2014/main" id="{137915BF-0196-4B36-A60A-5DB0E482981F}"/>
              </a:ext>
            </a:extLst>
          </p:cNvPr>
          <p:cNvSpPr>
            <a:spLocks noGrp="1"/>
          </p:cNvSpPr>
          <p:nvPr>
            <p:ph type="sldNum" sz="quarter" idx="25"/>
          </p:nvPr>
        </p:nvSpPr>
        <p:spPr>
          <a:xfrm>
            <a:off x="6934200" y="6356350"/>
            <a:ext cx="2133600" cy="365125"/>
          </a:xfrm>
        </p:spPr>
        <p:txBody>
          <a:bodyPr/>
          <a:lstStyle/>
          <a:p>
            <a:fld id="{B5C07C54-B391-445B-8673-36D124BCABAB}" type="slidenum">
              <a:rPr lang="en-US" altLang="en-US" smtClean="0"/>
              <a:pPr/>
              <a:t>‹#›</a:t>
            </a:fld>
            <a:endParaRPr lang="en-US" altLang="en-US"/>
          </a:p>
        </p:txBody>
      </p:sp>
    </p:spTree>
    <p:extLst>
      <p:ext uri="{BB962C8B-B14F-4D97-AF65-F5344CB8AC3E}">
        <p14:creationId xmlns:p14="http://schemas.microsoft.com/office/powerpoint/2010/main" val="859026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pic>
        <p:nvPicPr>
          <p:cNvPr id="4" name="Picture 2" descr="C:\Users\cbateman\AppData\Local\Temp\wz0371\Final Logo\circle only\fpntc_circle_only_color.png">
            <a:extLst>
              <a:ext uri="{FF2B5EF4-FFF2-40B4-BE49-F238E27FC236}">
                <a16:creationId xmlns:a16="http://schemas.microsoft.com/office/drawing/2014/main" id="{1157E3D6-28DB-46C5-94E2-2571C0B7F22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64706" r="15717"/>
          <a:stretch>
            <a:fillRect/>
          </a:stretch>
        </p:blipFill>
        <p:spPr bwMode="auto">
          <a:xfrm>
            <a:off x="5867400" y="0"/>
            <a:ext cx="3276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a:extLst>
              <a:ext uri="{FF2B5EF4-FFF2-40B4-BE49-F238E27FC236}">
                <a16:creationId xmlns:a16="http://schemas.microsoft.com/office/drawing/2014/main" id="{F49C2115-2B29-4814-AC47-789BC07D56E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81800" y="6334125"/>
            <a:ext cx="1803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4953000" cy="1143000"/>
          </a:xfrm>
        </p:spPr>
        <p:txBody>
          <a:bodyPr/>
          <a:lstStyle>
            <a:lvl1pPr>
              <a:defRPr>
                <a:solidFill>
                  <a:schemeClr val="accent4"/>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id="{EB400EF6-CFB7-4AF7-9F57-871E942377E3}"/>
              </a:ext>
            </a:extLst>
          </p:cNvPr>
          <p:cNvSpPr>
            <a:spLocks noGrp="1"/>
          </p:cNvSpPr>
          <p:nvPr>
            <p:ph type="body" sz="quarter" idx="11"/>
          </p:nvPr>
        </p:nvSpPr>
        <p:spPr>
          <a:xfrm>
            <a:off x="469900" y="1625600"/>
            <a:ext cx="3657600" cy="4525963"/>
          </a:xfrm>
        </p:spPr>
        <p:txBody>
          <a:bodyPr/>
          <a:lstStyle>
            <a:lvl1pPr marL="0" indent="0">
              <a:buNone/>
              <a:defRPr sz="3200" b="1">
                <a:solidFill>
                  <a:srgbClr val="1B75BC"/>
                </a:solidFill>
              </a:defRPr>
            </a:lvl1pPr>
          </a:lstStyle>
          <a:p>
            <a:pPr lvl="0"/>
            <a:r>
              <a:rPr lang="en-US" dirty="0"/>
              <a:t>Click to edit Master text styles</a:t>
            </a:r>
          </a:p>
        </p:txBody>
      </p:sp>
      <p:sp>
        <p:nvSpPr>
          <p:cNvPr id="6" name="Slide Number Placeholder 5">
            <a:extLst>
              <a:ext uri="{FF2B5EF4-FFF2-40B4-BE49-F238E27FC236}">
                <a16:creationId xmlns:a16="http://schemas.microsoft.com/office/drawing/2014/main" id="{5F0535DC-0B21-4C1F-B9CA-2F72326D7FF0}"/>
              </a:ext>
            </a:extLst>
          </p:cNvPr>
          <p:cNvSpPr>
            <a:spLocks noGrp="1"/>
          </p:cNvSpPr>
          <p:nvPr>
            <p:ph type="sldNum" sz="quarter" idx="10"/>
          </p:nvPr>
        </p:nvSpPr>
        <p:spPr>
          <a:xfrm>
            <a:off x="8610600" y="6356350"/>
            <a:ext cx="457200" cy="365125"/>
          </a:xfrm>
        </p:spPr>
        <p:txBody>
          <a:bodyPr/>
          <a:lstStyle>
            <a:lvl1pPr>
              <a:defRPr/>
            </a:lvl1pPr>
          </a:lstStyle>
          <a:p>
            <a:fld id="{ADF33B88-3AA3-4B97-9C0A-A09E7382444D}" type="slidenum">
              <a:rPr lang="en-US" altLang="en-US"/>
              <a:pPr/>
              <a:t>‹#›</a:t>
            </a:fld>
            <a:endParaRPr lang="en-US" altLang="en-US"/>
          </a:p>
        </p:txBody>
      </p:sp>
      <p:pic>
        <p:nvPicPr>
          <p:cNvPr id="8" name="Picture 4" title="Question Bubbles">
            <a:extLst>
              <a:ext uri="{FF2B5EF4-FFF2-40B4-BE49-F238E27FC236}">
                <a16:creationId xmlns:a16="http://schemas.microsoft.com/office/drawing/2014/main" id="{9357E613-333A-4290-9822-4D2CA5D71969}"/>
              </a:ext>
            </a:extLst>
          </p:cNvPr>
          <p:cNvPicPr>
            <a:picLocks noChangeAspect="1"/>
          </p:cNvPicPr>
          <p:nvPr userDrawn="1"/>
        </p:nvPicPr>
        <p:blipFill>
          <a:blip r:embed="rId4"/>
          <a:srcRect/>
          <a:stretch>
            <a:fillRect/>
          </a:stretch>
        </p:blipFill>
        <p:spPr bwMode="auto">
          <a:xfrm>
            <a:off x="4267200" y="2227263"/>
            <a:ext cx="4724400" cy="3130550"/>
          </a:xfrm>
          <a:prstGeom prst="rect">
            <a:avLst/>
          </a:prstGeom>
          <a:noFill/>
          <a:ln>
            <a:noFill/>
          </a:ln>
        </p:spPr>
      </p:pic>
    </p:spTree>
    <p:extLst>
      <p:ext uri="{BB962C8B-B14F-4D97-AF65-F5344CB8AC3E}">
        <p14:creationId xmlns:p14="http://schemas.microsoft.com/office/powerpoint/2010/main" val="1033595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pic>
        <p:nvPicPr>
          <p:cNvPr id="7" name="Google Shape;24;p30" descr="C:\Users\cbateman\AppData\Local\Temp\wz0371\Final Logo\circle only\fpntc_circle_only_color.png">
            <a:extLst>
              <a:ext uri="{FF2B5EF4-FFF2-40B4-BE49-F238E27FC236}">
                <a16:creationId xmlns:a16="http://schemas.microsoft.com/office/drawing/2014/main" id="{3F643AAA-A580-4AE2-B45B-C0CC1C4A02A5}"/>
              </a:ext>
            </a:extLst>
          </p:cNvPr>
          <p:cNvPicPr preferRelativeResize="0"/>
          <p:nvPr userDrawn="1"/>
        </p:nvPicPr>
        <p:blipFill rotWithShape="1">
          <a:blip r:embed="rId2">
            <a:alphaModFix/>
          </a:blip>
          <a:srcRect t="64706" r="15716"/>
          <a:stretch/>
        </p:blipFill>
        <p:spPr>
          <a:xfrm>
            <a:off x="5867400" y="0"/>
            <a:ext cx="3276600" cy="1371600"/>
          </a:xfrm>
          <a:prstGeom prst="rect">
            <a:avLst/>
          </a:prstGeom>
          <a:noFill/>
          <a:ln>
            <a:noFill/>
          </a:ln>
        </p:spPr>
      </p:pic>
      <p:pic>
        <p:nvPicPr>
          <p:cNvPr id="8" name="Google Shape;25;p30">
            <a:extLst>
              <a:ext uri="{FF2B5EF4-FFF2-40B4-BE49-F238E27FC236}">
                <a16:creationId xmlns:a16="http://schemas.microsoft.com/office/drawing/2014/main" id="{F99A5BDB-AA89-46CF-BAC8-F2E108A8607A}"/>
              </a:ext>
            </a:extLst>
          </p:cNvPr>
          <p:cNvPicPr preferRelativeResize="0"/>
          <p:nvPr userDrawn="1"/>
        </p:nvPicPr>
        <p:blipFill rotWithShape="1">
          <a:blip r:embed="rId3">
            <a:alphaModFix/>
          </a:blip>
          <a:srcRect/>
          <a:stretch/>
        </p:blipFill>
        <p:spPr>
          <a:xfrm>
            <a:off x="6781800" y="6334125"/>
            <a:ext cx="1803400" cy="438150"/>
          </a:xfrm>
          <a:prstGeom prst="rect">
            <a:avLst/>
          </a:prstGeom>
          <a:noFill/>
          <a:ln>
            <a:noFill/>
          </a:ln>
        </p:spPr>
      </p:pic>
      <p:sp>
        <p:nvSpPr>
          <p:cNvPr id="9" name="Title 1">
            <a:extLst>
              <a:ext uri="{FF2B5EF4-FFF2-40B4-BE49-F238E27FC236}">
                <a16:creationId xmlns:a16="http://schemas.microsoft.com/office/drawing/2014/main" id="{1F15E77D-989C-4E56-8069-A7A1EA65C400}"/>
              </a:ext>
            </a:extLst>
          </p:cNvPr>
          <p:cNvSpPr>
            <a:spLocks noGrp="1"/>
          </p:cNvSpPr>
          <p:nvPr>
            <p:ph type="title"/>
          </p:nvPr>
        </p:nvSpPr>
        <p:spPr>
          <a:xfrm>
            <a:off x="457198" y="274638"/>
            <a:ext cx="4952999" cy="1143000"/>
          </a:xfrm>
        </p:spPr>
        <p:txBody>
          <a:bodyPr/>
          <a:lstStyle>
            <a:lvl1pPr>
              <a:defRPr/>
            </a:lvl1pPr>
          </a:lstStyle>
          <a:p>
            <a:endParaRPr lang="en-US" dirty="0"/>
          </a:p>
        </p:txBody>
      </p:sp>
      <p:sp>
        <p:nvSpPr>
          <p:cNvPr id="10" name="Text Placeholder 3">
            <a:extLst>
              <a:ext uri="{FF2B5EF4-FFF2-40B4-BE49-F238E27FC236}">
                <a16:creationId xmlns:a16="http://schemas.microsoft.com/office/drawing/2014/main" id="{501896A6-CCEA-4C2F-B6B5-5B558FCC2537}"/>
              </a:ext>
            </a:extLst>
          </p:cNvPr>
          <p:cNvSpPr>
            <a:spLocks noGrp="1"/>
          </p:cNvSpPr>
          <p:nvPr>
            <p:ph type="body" sz="quarter" idx="10"/>
          </p:nvPr>
        </p:nvSpPr>
        <p:spPr>
          <a:xfrm>
            <a:off x="457200" y="1600201"/>
            <a:ext cx="8229600" cy="2590800"/>
          </a:xfrm>
        </p:spPr>
        <p:txBody>
          <a:bodyPr/>
          <a:lstStyle>
            <a:lvl1pPr marL="25400" indent="0">
              <a:buNone/>
              <a:defRPr/>
            </a:lvl1pPr>
          </a:lstStyle>
          <a:p>
            <a:pPr lvl="0"/>
            <a:r>
              <a:rPr lang="en-US" dirty="0"/>
              <a:t>Click to edit Master text styles</a:t>
            </a:r>
          </a:p>
        </p:txBody>
      </p:sp>
      <p:sp>
        <p:nvSpPr>
          <p:cNvPr id="12" name="Text Placeholder 5">
            <a:extLst>
              <a:ext uri="{FF2B5EF4-FFF2-40B4-BE49-F238E27FC236}">
                <a16:creationId xmlns:a16="http://schemas.microsoft.com/office/drawing/2014/main" id="{E892F84B-0720-478E-83D7-BB9ED280B608}"/>
              </a:ext>
            </a:extLst>
          </p:cNvPr>
          <p:cNvSpPr>
            <a:spLocks noGrp="1"/>
          </p:cNvSpPr>
          <p:nvPr>
            <p:ph type="body" sz="quarter" idx="11"/>
          </p:nvPr>
        </p:nvSpPr>
        <p:spPr>
          <a:xfrm>
            <a:off x="19050" y="6400800"/>
            <a:ext cx="6838950" cy="261937"/>
          </a:xfrm>
        </p:spPr>
        <p:txBody>
          <a:bodyPr/>
          <a:lstStyle>
            <a:lvl1pPr marL="0" indent="0">
              <a:spcBef>
                <a:spcPts val="0"/>
              </a:spcBef>
              <a:buNone/>
              <a:defRPr sz="1600">
                <a:solidFill>
                  <a:srgbClr val="58595B"/>
                </a:solidFill>
              </a:defRPr>
            </a:lvl1pPr>
            <a:lvl2pPr marL="508000" indent="0">
              <a:buNone/>
              <a:defRPr/>
            </a:lvl2pPr>
          </a:lstStyle>
          <a:p>
            <a:pPr lvl="0"/>
            <a:r>
              <a:rPr lang="en-US" dirty="0"/>
              <a:t>Click to edit Master text styles</a:t>
            </a:r>
          </a:p>
        </p:txBody>
      </p:sp>
      <p:sp>
        <p:nvSpPr>
          <p:cNvPr id="13" name="Slide Number Placeholder 10">
            <a:extLst>
              <a:ext uri="{FF2B5EF4-FFF2-40B4-BE49-F238E27FC236}">
                <a16:creationId xmlns:a16="http://schemas.microsoft.com/office/drawing/2014/main" id="{2CC21FFB-CD0F-4BB3-BD27-53D18FE1E978}"/>
              </a:ext>
            </a:extLst>
          </p:cNvPr>
          <p:cNvSpPr>
            <a:spLocks noGrp="1"/>
          </p:cNvSpPr>
          <p:nvPr>
            <p:ph type="sldNum" idx="14"/>
          </p:nvPr>
        </p:nvSpPr>
        <p:spPr>
          <a:xfrm>
            <a:off x="6901536" y="6356350"/>
            <a:ext cx="2133600" cy="365125"/>
          </a:xfrm>
        </p:spPr>
        <p:txBody>
          <a:bodyPr/>
          <a:lstStyle>
            <a:lvl1pPr>
              <a:defRPr>
                <a:solidFill>
                  <a:srgbClr val="757575"/>
                </a:solidFill>
              </a:defRPr>
            </a:lvl1pPr>
          </a:lstStyle>
          <a:p>
            <a:fld id="{00000000-1234-1234-1234-123412341234}" type="slidenum">
              <a:rPr lang="en-US" smtClean="0"/>
              <a:pPr/>
              <a:t>‹#›</a:t>
            </a:fld>
            <a:endParaRPr lang="en-US" dirty="0"/>
          </a:p>
        </p:txBody>
      </p:sp>
    </p:spTree>
    <p:extLst>
      <p:ext uri="{BB962C8B-B14F-4D97-AF65-F5344CB8AC3E}">
        <p14:creationId xmlns:p14="http://schemas.microsoft.com/office/powerpoint/2010/main" val="4111614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32">
    <p:spTree>
      <p:nvGrpSpPr>
        <p:cNvPr id="1" name=""/>
        <p:cNvGrpSpPr/>
        <p:nvPr/>
      </p:nvGrpSpPr>
      <p:grpSpPr>
        <a:xfrm>
          <a:off x="0" y="0"/>
          <a:ext cx="0" cy="0"/>
          <a:chOff x="0" y="0"/>
          <a:chExt cx="0" cy="0"/>
        </a:xfrm>
      </p:grpSpPr>
      <p:pic>
        <p:nvPicPr>
          <p:cNvPr id="7" name="Google Shape;24;p30" descr="C:\Users\cbateman\AppData\Local\Temp\wz0371\Final Logo\circle only\fpntc_circle_only_color.png">
            <a:extLst>
              <a:ext uri="{FF2B5EF4-FFF2-40B4-BE49-F238E27FC236}">
                <a16:creationId xmlns:a16="http://schemas.microsoft.com/office/drawing/2014/main" id="{3F643AAA-A580-4AE2-B45B-C0CC1C4A02A5}"/>
              </a:ext>
            </a:extLst>
          </p:cNvPr>
          <p:cNvPicPr preferRelativeResize="0"/>
          <p:nvPr userDrawn="1"/>
        </p:nvPicPr>
        <p:blipFill rotWithShape="1">
          <a:blip r:embed="rId2">
            <a:alphaModFix/>
          </a:blip>
          <a:srcRect t="64706" r="15716"/>
          <a:stretch/>
        </p:blipFill>
        <p:spPr>
          <a:xfrm>
            <a:off x="5867400" y="0"/>
            <a:ext cx="3276600" cy="1371600"/>
          </a:xfrm>
          <a:prstGeom prst="rect">
            <a:avLst/>
          </a:prstGeom>
          <a:noFill/>
          <a:ln>
            <a:noFill/>
          </a:ln>
        </p:spPr>
      </p:pic>
      <p:pic>
        <p:nvPicPr>
          <p:cNvPr id="8" name="Google Shape;25;p30">
            <a:extLst>
              <a:ext uri="{FF2B5EF4-FFF2-40B4-BE49-F238E27FC236}">
                <a16:creationId xmlns:a16="http://schemas.microsoft.com/office/drawing/2014/main" id="{F99A5BDB-AA89-46CF-BAC8-F2E108A8607A}"/>
              </a:ext>
            </a:extLst>
          </p:cNvPr>
          <p:cNvPicPr preferRelativeResize="0"/>
          <p:nvPr userDrawn="1"/>
        </p:nvPicPr>
        <p:blipFill rotWithShape="1">
          <a:blip r:embed="rId3">
            <a:alphaModFix/>
          </a:blip>
          <a:srcRect/>
          <a:stretch/>
        </p:blipFill>
        <p:spPr>
          <a:xfrm>
            <a:off x="6781800" y="6334125"/>
            <a:ext cx="1803400" cy="438150"/>
          </a:xfrm>
          <a:prstGeom prst="rect">
            <a:avLst/>
          </a:prstGeom>
          <a:noFill/>
          <a:ln>
            <a:noFill/>
          </a:ln>
        </p:spPr>
      </p:pic>
      <p:sp>
        <p:nvSpPr>
          <p:cNvPr id="9" name="Title 1">
            <a:extLst>
              <a:ext uri="{FF2B5EF4-FFF2-40B4-BE49-F238E27FC236}">
                <a16:creationId xmlns:a16="http://schemas.microsoft.com/office/drawing/2014/main" id="{1F15E77D-989C-4E56-8069-A7A1EA65C400}"/>
              </a:ext>
            </a:extLst>
          </p:cNvPr>
          <p:cNvSpPr>
            <a:spLocks noGrp="1"/>
          </p:cNvSpPr>
          <p:nvPr>
            <p:ph type="title"/>
          </p:nvPr>
        </p:nvSpPr>
        <p:spPr>
          <a:xfrm>
            <a:off x="457198" y="274638"/>
            <a:ext cx="4952999" cy="1143000"/>
          </a:xfrm>
        </p:spPr>
        <p:txBody>
          <a:bodyPr/>
          <a:lstStyle>
            <a:lvl1pPr>
              <a:defRPr/>
            </a:lvl1pPr>
          </a:lstStyle>
          <a:p>
            <a:endParaRPr lang="en-US" dirty="0"/>
          </a:p>
        </p:txBody>
      </p:sp>
      <p:sp>
        <p:nvSpPr>
          <p:cNvPr id="10" name="Text Placeholder 3">
            <a:extLst>
              <a:ext uri="{FF2B5EF4-FFF2-40B4-BE49-F238E27FC236}">
                <a16:creationId xmlns:a16="http://schemas.microsoft.com/office/drawing/2014/main" id="{501896A6-CCEA-4C2F-B6B5-5B558FCC2537}"/>
              </a:ext>
            </a:extLst>
          </p:cNvPr>
          <p:cNvSpPr>
            <a:spLocks noGrp="1"/>
          </p:cNvSpPr>
          <p:nvPr>
            <p:ph type="body" sz="quarter" idx="10"/>
          </p:nvPr>
        </p:nvSpPr>
        <p:spPr>
          <a:xfrm>
            <a:off x="457200" y="1600201"/>
            <a:ext cx="8229600" cy="2590800"/>
          </a:xfrm>
        </p:spPr>
        <p:txBody>
          <a:bodyPr/>
          <a:lstStyle>
            <a:lvl1pPr marL="25400" indent="0">
              <a:buNone/>
              <a:defRPr/>
            </a:lvl1pPr>
          </a:lstStyle>
          <a:p>
            <a:pPr lvl="0"/>
            <a:r>
              <a:rPr lang="en-US" dirty="0"/>
              <a:t>Click to edit Master text styles</a:t>
            </a:r>
          </a:p>
        </p:txBody>
      </p:sp>
      <p:sp>
        <p:nvSpPr>
          <p:cNvPr id="13" name="Slide Number Placeholder 10">
            <a:extLst>
              <a:ext uri="{FF2B5EF4-FFF2-40B4-BE49-F238E27FC236}">
                <a16:creationId xmlns:a16="http://schemas.microsoft.com/office/drawing/2014/main" id="{2CC21FFB-CD0F-4BB3-BD27-53D18FE1E978}"/>
              </a:ext>
            </a:extLst>
          </p:cNvPr>
          <p:cNvSpPr>
            <a:spLocks noGrp="1"/>
          </p:cNvSpPr>
          <p:nvPr>
            <p:ph type="sldNum" idx="14"/>
          </p:nvPr>
        </p:nvSpPr>
        <p:spPr>
          <a:xfrm>
            <a:off x="6901536" y="6356350"/>
            <a:ext cx="2133600" cy="365125"/>
          </a:xfrm>
        </p:spPr>
        <p:txBody>
          <a:bodyPr/>
          <a:lstStyle>
            <a:lvl1pPr>
              <a:defRPr>
                <a:solidFill>
                  <a:srgbClr val="757575"/>
                </a:solidFill>
              </a:defRPr>
            </a:lvl1pPr>
          </a:lstStyle>
          <a:p>
            <a:fld id="{00000000-1234-1234-1234-123412341234}" type="slidenum">
              <a:rPr lang="en-US" smtClean="0"/>
              <a:pPr/>
              <a:t>‹#›</a:t>
            </a:fld>
            <a:endParaRPr lang="en-US" dirty="0"/>
          </a:p>
        </p:txBody>
      </p:sp>
    </p:spTree>
    <p:extLst>
      <p:ext uri="{BB962C8B-B14F-4D97-AF65-F5344CB8AC3E}">
        <p14:creationId xmlns:p14="http://schemas.microsoft.com/office/powerpoint/2010/main" val="412860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theme" Target="../theme/theme2.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73E32933-49E3-48C7-9894-BE88665951D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D128EA73-1665-4640-A634-0271FF8678F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6997EEF-6CC5-490A-8095-583BAE45A7FE}"/>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BB22663-E1DB-4966-9A8F-59621FD964AE}" type="datetimeFigureOut">
              <a:rPr lang="en-US"/>
              <a:pPr>
                <a:defRPr/>
              </a:pPr>
              <a:t>12/9/2021</a:t>
            </a:fld>
            <a:endParaRPr lang="en-US" dirty="0"/>
          </a:p>
        </p:txBody>
      </p:sp>
      <p:sp>
        <p:nvSpPr>
          <p:cNvPr id="5" name="Footer Placeholder 4">
            <a:extLst>
              <a:ext uri="{FF2B5EF4-FFF2-40B4-BE49-F238E27FC236}">
                <a16:creationId xmlns:a16="http://schemas.microsoft.com/office/drawing/2014/main" id="{F5777455-0CAE-44E9-BEDC-8393EE686D6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96B0A39F-CB4C-4A6F-856B-A247C68094C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B5C07C54-B391-445B-8673-36D124BCABA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5607" r:id="rId1"/>
    <p:sldLayoutId id="2147485608" r:id="rId2"/>
    <p:sldLayoutId id="2147485609" r:id="rId3"/>
    <p:sldLayoutId id="2147485610" r:id="rId4"/>
    <p:sldLayoutId id="2147485611" r:id="rId5"/>
    <p:sldLayoutId id="2147485612" r:id="rId6"/>
    <p:sldLayoutId id="2147485613" r:id="rId7"/>
    <p:sldLayoutId id="2147485614" r:id="rId8"/>
    <p:sldLayoutId id="2147485621" r:id="rId9"/>
    <p:sldLayoutId id="2147485615" r:id="rId10"/>
    <p:sldLayoutId id="2147485616" r:id="rId11"/>
    <p:sldLayoutId id="2147485617" r:id="rId12"/>
    <p:sldLayoutId id="2147485618" r:id="rId13"/>
    <p:sldLayoutId id="2147485619" r:id="rId14"/>
    <p:sldLayoutId id="2147485620" r:id="rId15"/>
    <p:sldLayoutId id="2147485582" r:id="rId16"/>
    <p:sldLayoutId id="2147485583" r:id="rId17"/>
    <p:sldLayoutId id="2147485584" r:id="rId18"/>
    <p:sldLayoutId id="2147485585" r:id="rId19"/>
    <p:sldLayoutId id="2147485586" r:id="rId20"/>
    <p:sldLayoutId id="2147485587" r:id="rId21"/>
    <p:sldLayoutId id="2147485588" r:id="rId22"/>
    <p:sldLayoutId id="2147485589" r:id="rId23"/>
    <p:sldLayoutId id="2147485590" r:id="rId24"/>
    <p:sldLayoutId id="2147485591" r:id="rId25"/>
    <p:sldLayoutId id="2147485592" r:id="rId26"/>
    <p:sldLayoutId id="2147485593" r:id="rId27"/>
    <p:sldLayoutId id="2147485594" r:id="rId28"/>
  </p:sldLayoutIdLst>
  <p:txStyles>
    <p:titleStyle>
      <a:lvl1pPr algn="l" rtl="0" eaLnBrk="0" fontAlgn="base" hangingPunct="0">
        <a:spcBef>
          <a:spcPct val="0"/>
        </a:spcBef>
        <a:spcAft>
          <a:spcPct val="0"/>
        </a:spcAft>
        <a:defRPr sz="4000" b="1" kern="1200">
          <a:solidFill>
            <a:srgbClr val="92278F"/>
          </a:solidFill>
          <a:latin typeface="Calibri Light" panose="020F0302020204030204" pitchFamily="34" charset="0"/>
          <a:ea typeface="+mj-ea"/>
          <a:cs typeface="+mj-cs"/>
        </a:defRPr>
      </a:lvl1pPr>
      <a:lvl2pPr algn="l" rtl="0" eaLnBrk="0" fontAlgn="base" hangingPunct="0">
        <a:spcBef>
          <a:spcPct val="0"/>
        </a:spcBef>
        <a:spcAft>
          <a:spcPct val="0"/>
        </a:spcAft>
        <a:defRPr sz="4000" b="1">
          <a:solidFill>
            <a:srgbClr val="92278F"/>
          </a:solidFill>
          <a:latin typeface="Calibri Light" pitchFamily="34" charset="0"/>
        </a:defRPr>
      </a:lvl2pPr>
      <a:lvl3pPr algn="l" rtl="0" eaLnBrk="0" fontAlgn="base" hangingPunct="0">
        <a:spcBef>
          <a:spcPct val="0"/>
        </a:spcBef>
        <a:spcAft>
          <a:spcPct val="0"/>
        </a:spcAft>
        <a:defRPr sz="4000" b="1">
          <a:solidFill>
            <a:srgbClr val="92278F"/>
          </a:solidFill>
          <a:latin typeface="Calibri Light" pitchFamily="34" charset="0"/>
        </a:defRPr>
      </a:lvl3pPr>
      <a:lvl4pPr algn="l" rtl="0" eaLnBrk="0" fontAlgn="base" hangingPunct="0">
        <a:spcBef>
          <a:spcPct val="0"/>
        </a:spcBef>
        <a:spcAft>
          <a:spcPct val="0"/>
        </a:spcAft>
        <a:defRPr sz="4000" b="1">
          <a:solidFill>
            <a:srgbClr val="92278F"/>
          </a:solidFill>
          <a:latin typeface="Calibri Light" pitchFamily="34" charset="0"/>
        </a:defRPr>
      </a:lvl4pPr>
      <a:lvl5pPr algn="l" rtl="0" eaLnBrk="0" fontAlgn="base" hangingPunct="0">
        <a:spcBef>
          <a:spcPct val="0"/>
        </a:spcBef>
        <a:spcAft>
          <a:spcPct val="0"/>
        </a:spcAft>
        <a:defRPr sz="4000" b="1">
          <a:solidFill>
            <a:srgbClr val="92278F"/>
          </a:solidFill>
          <a:latin typeface="Calibri Light" pitchFamily="34" charset="0"/>
        </a:defRPr>
      </a:lvl5pPr>
      <a:lvl6pPr marL="457200" algn="l" rtl="0" fontAlgn="base">
        <a:spcBef>
          <a:spcPct val="0"/>
        </a:spcBef>
        <a:spcAft>
          <a:spcPct val="0"/>
        </a:spcAft>
        <a:defRPr sz="4000">
          <a:solidFill>
            <a:srgbClr val="92278F"/>
          </a:solidFill>
          <a:latin typeface="Gotham Bold" pitchFamily="50" charset="0"/>
        </a:defRPr>
      </a:lvl6pPr>
      <a:lvl7pPr marL="914400" algn="l" rtl="0" fontAlgn="base">
        <a:spcBef>
          <a:spcPct val="0"/>
        </a:spcBef>
        <a:spcAft>
          <a:spcPct val="0"/>
        </a:spcAft>
        <a:defRPr sz="4000">
          <a:solidFill>
            <a:srgbClr val="92278F"/>
          </a:solidFill>
          <a:latin typeface="Gotham Bold" pitchFamily="50" charset="0"/>
        </a:defRPr>
      </a:lvl7pPr>
      <a:lvl8pPr marL="1371600" algn="l" rtl="0" fontAlgn="base">
        <a:spcBef>
          <a:spcPct val="0"/>
        </a:spcBef>
        <a:spcAft>
          <a:spcPct val="0"/>
        </a:spcAft>
        <a:defRPr sz="4000">
          <a:solidFill>
            <a:srgbClr val="92278F"/>
          </a:solidFill>
          <a:latin typeface="Gotham Bold" pitchFamily="50" charset="0"/>
        </a:defRPr>
      </a:lvl8pPr>
      <a:lvl9pPr marL="1828800" algn="l" rtl="0" fontAlgn="base">
        <a:spcBef>
          <a:spcPct val="0"/>
        </a:spcBef>
        <a:spcAft>
          <a:spcPct val="0"/>
        </a:spcAft>
        <a:defRPr sz="4000">
          <a:solidFill>
            <a:srgbClr val="92278F"/>
          </a:solidFill>
          <a:latin typeface="Gotham Bold" pitchFamily="50"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2"/>
          </a:solidFill>
          <a:latin typeface="Calibri Light" panose="020F0302020204030204"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1B75BC"/>
          </a:solidFill>
          <a:latin typeface="Calibri Light" panose="020F03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2"/>
          </a:solidFill>
          <a:latin typeface="Calibri Light" panose="020F03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662D91"/>
          </a:solidFill>
          <a:latin typeface="Calibri Light" panose="020F03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2"/>
          </a:solidFill>
          <a:latin typeface="Calibri Light" panose="020F0302020204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4BD421D9-195F-4D33-9CAD-9E0E5D0D7394}"/>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1EB6622D-A417-4A64-A644-F52CFBCEAD3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8452A18-5F19-4C50-A804-81EF9FC0263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852BC7-B523-424A-91E6-83E269EF8B39}" type="datetimeFigureOut">
              <a:rPr lang="en-US"/>
              <a:pPr>
                <a:defRPr/>
              </a:pPr>
              <a:t>12/9/2021</a:t>
            </a:fld>
            <a:endParaRPr lang="en-US" dirty="0"/>
          </a:p>
        </p:txBody>
      </p:sp>
      <p:sp>
        <p:nvSpPr>
          <p:cNvPr id="5" name="Footer Placeholder 4">
            <a:extLst>
              <a:ext uri="{FF2B5EF4-FFF2-40B4-BE49-F238E27FC236}">
                <a16:creationId xmlns:a16="http://schemas.microsoft.com/office/drawing/2014/main" id="{47079F9F-0315-48BC-8EF3-B19956AB873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BE817935-7456-4183-83DB-CCB24963807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69B6E0CC-8C33-4CB5-87BC-481C3E836A2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5595" r:id="rId1"/>
    <p:sldLayoutId id="2147485596" r:id="rId2"/>
    <p:sldLayoutId id="2147485597" r:id="rId3"/>
    <p:sldLayoutId id="2147485598" r:id="rId4"/>
    <p:sldLayoutId id="2147485599" r:id="rId5"/>
    <p:sldLayoutId id="2147485600" r:id="rId6"/>
    <p:sldLayoutId id="2147485601" r:id="rId7"/>
    <p:sldLayoutId id="2147485602" r:id="rId8"/>
    <p:sldLayoutId id="2147485603" r:id="rId9"/>
    <p:sldLayoutId id="2147485604" r:id="rId10"/>
    <p:sldLayoutId id="2147485605" r:id="rId11"/>
    <p:sldLayoutId id="2147485606" r:id="rId12"/>
  </p:sldLayoutIdLst>
  <p:txStyles>
    <p:titleStyle>
      <a:lvl1pPr algn="l" rtl="0" eaLnBrk="0" fontAlgn="base" hangingPunct="0">
        <a:spcBef>
          <a:spcPct val="0"/>
        </a:spcBef>
        <a:spcAft>
          <a:spcPct val="0"/>
        </a:spcAft>
        <a:defRPr sz="4000" b="1" kern="1200">
          <a:solidFill>
            <a:srgbClr val="1B75BC"/>
          </a:solidFill>
          <a:latin typeface="Calibri Light" panose="020F0302020204030204" pitchFamily="34" charset="0"/>
          <a:ea typeface="+mj-ea"/>
          <a:cs typeface="+mj-cs"/>
        </a:defRPr>
      </a:lvl1pPr>
      <a:lvl2pPr algn="l" rtl="0" eaLnBrk="0" fontAlgn="base" hangingPunct="0">
        <a:spcBef>
          <a:spcPct val="0"/>
        </a:spcBef>
        <a:spcAft>
          <a:spcPct val="0"/>
        </a:spcAft>
        <a:defRPr sz="4000" b="1">
          <a:solidFill>
            <a:srgbClr val="1B75BC"/>
          </a:solidFill>
          <a:latin typeface="Calibri Light" pitchFamily="34" charset="0"/>
        </a:defRPr>
      </a:lvl2pPr>
      <a:lvl3pPr algn="l" rtl="0" eaLnBrk="0" fontAlgn="base" hangingPunct="0">
        <a:spcBef>
          <a:spcPct val="0"/>
        </a:spcBef>
        <a:spcAft>
          <a:spcPct val="0"/>
        </a:spcAft>
        <a:defRPr sz="4000" b="1">
          <a:solidFill>
            <a:srgbClr val="1B75BC"/>
          </a:solidFill>
          <a:latin typeface="Calibri Light" pitchFamily="34" charset="0"/>
        </a:defRPr>
      </a:lvl3pPr>
      <a:lvl4pPr algn="l" rtl="0" eaLnBrk="0" fontAlgn="base" hangingPunct="0">
        <a:spcBef>
          <a:spcPct val="0"/>
        </a:spcBef>
        <a:spcAft>
          <a:spcPct val="0"/>
        </a:spcAft>
        <a:defRPr sz="4000" b="1">
          <a:solidFill>
            <a:srgbClr val="1B75BC"/>
          </a:solidFill>
          <a:latin typeface="Calibri Light" pitchFamily="34" charset="0"/>
        </a:defRPr>
      </a:lvl4pPr>
      <a:lvl5pPr algn="l" rtl="0" eaLnBrk="0" fontAlgn="base" hangingPunct="0">
        <a:spcBef>
          <a:spcPct val="0"/>
        </a:spcBef>
        <a:spcAft>
          <a:spcPct val="0"/>
        </a:spcAft>
        <a:defRPr sz="4000" b="1">
          <a:solidFill>
            <a:srgbClr val="1B75BC"/>
          </a:solidFill>
          <a:latin typeface="Calibri Light" pitchFamily="34" charset="0"/>
        </a:defRPr>
      </a:lvl5pPr>
      <a:lvl6pPr marL="457200" algn="l" rtl="0" fontAlgn="base">
        <a:spcBef>
          <a:spcPct val="0"/>
        </a:spcBef>
        <a:spcAft>
          <a:spcPct val="0"/>
        </a:spcAft>
        <a:defRPr sz="4000">
          <a:solidFill>
            <a:srgbClr val="92278F"/>
          </a:solidFill>
          <a:latin typeface="Gotham Bold" pitchFamily="50" charset="0"/>
        </a:defRPr>
      </a:lvl6pPr>
      <a:lvl7pPr marL="914400" algn="l" rtl="0" fontAlgn="base">
        <a:spcBef>
          <a:spcPct val="0"/>
        </a:spcBef>
        <a:spcAft>
          <a:spcPct val="0"/>
        </a:spcAft>
        <a:defRPr sz="4000">
          <a:solidFill>
            <a:srgbClr val="92278F"/>
          </a:solidFill>
          <a:latin typeface="Gotham Bold" pitchFamily="50" charset="0"/>
        </a:defRPr>
      </a:lvl7pPr>
      <a:lvl8pPr marL="1371600" algn="l" rtl="0" fontAlgn="base">
        <a:spcBef>
          <a:spcPct val="0"/>
        </a:spcBef>
        <a:spcAft>
          <a:spcPct val="0"/>
        </a:spcAft>
        <a:defRPr sz="4000">
          <a:solidFill>
            <a:srgbClr val="92278F"/>
          </a:solidFill>
          <a:latin typeface="Gotham Bold" pitchFamily="50" charset="0"/>
        </a:defRPr>
      </a:lvl8pPr>
      <a:lvl9pPr marL="1828800" algn="l" rtl="0" fontAlgn="base">
        <a:spcBef>
          <a:spcPct val="0"/>
        </a:spcBef>
        <a:spcAft>
          <a:spcPct val="0"/>
        </a:spcAft>
        <a:defRPr sz="4000">
          <a:solidFill>
            <a:srgbClr val="92278F"/>
          </a:solidFill>
          <a:latin typeface="Gotham Bold" pitchFamily="50"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Light" panose="020F0302020204030204"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92278F"/>
          </a:solidFill>
          <a:latin typeface="Calibri Light" panose="020F03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Light" panose="020F03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1B75BC"/>
          </a:solidFill>
          <a:latin typeface="Calibri Light" panose="020F03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Light" panose="020F0302020204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hyperlink" Target="https://www.fpntc.org/resources/financial-management-change-package" TargetMode="External"/><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https://www.fpntc.org/resources/financial-management-change-packag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3" Type="http://schemas.openxmlformats.org/officeDocument/2006/relationships/hyperlink" Target="mailto:csmith@bcbs.com" TargetMode="External"/><Relationship Id="rId2" Type="http://schemas.openxmlformats.org/officeDocument/2006/relationships/notesSlide" Target="../notesSlides/notesSlide32.xml"/><Relationship Id="rId1" Type="http://schemas.openxmlformats.org/officeDocument/2006/relationships/slideLayout" Target="../slideLayouts/slideLayout14.xml"/><Relationship Id="rId4" Type="http://schemas.openxmlformats.org/officeDocument/2006/relationships/hyperlink" Target="mailto:jjones@us.pa.ma.org"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3" Type="http://schemas.openxmlformats.org/officeDocument/2006/relationships/hyperlink" Target="mailto:fpntc@jsi.com" TargetMode="External"/><Relationship Id="rId2" Type="http://schemas.openxmlformats.org/officeDocument/2006/relationships/notesSlide" Target="../notesSlides/notesSlide36.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hyperlink" Target="https://www.fpntc.org/resources/financial-management-performance-report-and-improvement-plan"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fpntc.org/resources/financial-management-performance-report-and-improvement-plan"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DE6D5-9BB9-4034-8F25-64B508EE7700}"/>
              </a:ext>
            </a:extLst>
          </p:cNvPr>
          <p:cNvSpPr>
            <a:spLocks noGrp="1"/>
          </p:cNvSpPr>
          <p:nvPr>
            <p:ph type="title"/>
          </p:nvPr>
        </p:nvSpPr>
        <p:spPr/>
        <p:txBody>
          <a:bodyPr/>
          <a:lstStyle/>
          <a:p>
            <a:r>
              <a:rPr lang="en-US" altLang="en-US" dirty="0">
                <a:solidFill>
                  <a:schemeClr val="accent4"/>
                </a:solidFill>
              </a:rPr>
              <a:t>Monitor and Manage Payments from Third-Party Payers</a:t>
            </a:r>
            <a:endParaRPr lang="en-US" dirty="0"/>
          </a:p>
        </p:txBody>
      </p:sp>
      <p:sp>
        <p:nvSpPr>
          <p:cNvPr id="3" name="Text Placeholder 2">
            <a:extLst>
              <a:ext uri="{FF2B5EF4-FFF2-40B4-BE49-F238E27FC236}">
                <a16:creationId xmlns:a16="http://schemas.microsoft.com/office/drawing/2014/main" id="{5F0BADCB-326C-4BD2-8E68-CA57F4ADE430}"/>
              </a:ext>
            </a:extLst>
          </p:cNvPr>
          <p:cNvSpPr>
            <a:spLocks noGrp="1"/>
          </p:cNvSpPr>
          <p:nvPr>
            <p:ph type="body" sz="quarter" idx="10"/>
          </p:nvPr>
        </p:nvSpPr>
        <p:spPr/>
        <p:txBody>
          <a:bodyPr/>
          <a:lstStyle/>
          <a:p>
            <a:r>
              <a:rPr lang="en-US" altLang="en-US"/>
              <a:t> Financial Management Change Package Best Practice 3</a:t>
            </a:r>
            <a:endParaRPr lang="en-US" altLang="en-US" dirty="0"/>
          </a:p>
        </p:txBody>
      </p:sp>
      <p:pic>
        <p:nvPicPr>
          <p:cNvPr id="5" name="Picture Placeholder 4" descr="FPNTC: Family Planning National Training Center">
            <a:extLst>
              <a:ext uri="{FF2B5EF4-FFF2-40B4-BE49-F238E27FC236}">
                <a16:creationId xmlns:a16="http://schemas.microsoft.com/office/drawing/2014/main" id="{BE44C7D4-4A8A-4116-B4C0-433F70241981}"/>
              </a:ext>
            </a:extLst>
          </p:cNvPr>
          <p:cNvPicPr>
            <a:picLocks noGrp="1" noChangeAspect="1"/>
          </p:cNvPicPr>
          <p:nvPr>
            <p:ph type="pic" sz="quarter" idx="11"/>
          </p:nvPr>
        </p:nvPicPr>
        <p:blipFill>
          <a:blip r:embed="rId3"/>
          <a:srcRect t="11" b="11"/>
          <a:stretch>
            <a:fillRect/>
          </a:stretch>
        </p:blipFill>
        <p:spPr>
          <a:prstGeom prst="rect">
            <a:avLst/>
          </a:prstGeom>
        </p:spPr>
      </p:pic>
    </p:spTree>
    <p:extLst>
      <p:ext uri="{BB962C8B-B14F-4D97-AF65-F5344CB8AC3E}">
        <p14:creationId xmlns:p14="http://schemas.microsoft.com/office/powerpoint/2010/main" val="1620682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9E7AC-4846-484A-9577-9220A965EB4C}"/>
              </a:ext>
            </a:extLst>
          </p:cNvPr>
          <p:cNvSpPr>
            <a:spLocks noGrp="1"/>
          </p:cNvSpPr>
          <p:nvPr>
            <p:ph type="title"/>
          </p:nvPr>
        </p:nvSpPr>
        <p:spPr/>
        <p:txBody>
          <a:bodyPr/>
          <a:lstStyle/>
          <a:p>
            <a:pPr>
              <a:defRPr/>
            </a:pPr>
            <a:r>
              <a:rPr lang="en-US"/>
              <a:t>Discussion of Challenges (cont.) </a:t>
            </a:r>
            <a:endParaRPr lang="en-US" dirty="0"/>
          </a:p>
        </p:txBody>
      </p:sp>
      <p:sp>
        <p:nvSpPr>
          <p:cNvPr id="3" name="Content Placeholder 2">
            <a:extLst>
              <a:ext uri="{FF2B5EF4-FFF2-40B4-BE49-F238E27FC236}">
                <a16:creationId xmlns:a16="http://schemas.microsoft.com/office/drawing/2014/main" id="{105F3B33-F90E-4E41-9D15-2831B74088E7}"/>
              </a:ext>
            </a:extLst>
          </p:cNvPr>
          <p:cNvSpPr>
            <a:spLocks noGrp="1"/>
          </p:cNvSpPr>
          <p:nvPr>
            <p:ph idx="1"/>
          </p:nvPr>
        </p:nvSpPr>
        <p:spPr/>
        <p:txBody>
          <a:bodyPr/>
          <a:lstStyle/>
          <a:p>
            <a:pPr>
              <a:defRPr/>
            </a:pPr>
            <a:r>
              <a:rPr lang="en-US" dirty="0"/>
              <a:t>Time</a:t>
            </a:r>
          </a:p>
          <a:p>
            <a:pPr>
              <a:defRPr/>
            </a:pPr>
            <a:r>
              <a:rPr lang="en-US" dirty="0"/>
              <a:t>Training</a:t>
            </a:r>
          </a:p>
          <a:p>
            <a:pPr>
              <a:defRPr/>
            </a:pPr>
            <a:r>
              <a:rPr lang="en-US" dirty="0"/>
              <a:t>Unclear policies and procedures </a:t>
            </a:r>
          </a:p>
          <a:p>
            <a:pPr>
              <a:defRPr/>
            </a:pPr>
            <a:r>
              <a:rPr lang="en-US" dirty="0"/>
              <a:t>Data extraction issues</a:t>
            </a:r>
          </a:p>
          <a:p>
            <a:pPr lvl="1">
              <a:defRPr/>
            </a:pPr>
            <a:r>
              <a:rPr lang="en-US" dirty="0"/>
              <a:t>User knowledge</a:t>
            </a:r>
          </a:p>
          <a:p>
            <a:pPr lvl="1">
              <a:defRPr/>
            </a:pPr>
            <a:r>
              <a:rPr lang="en-US" dirty="0"/>
              <a:t>System limitations</a:t>
            </a:r>
          </a:p>
        </p:txBody>
      </p:sp>
      <p:sp>
        <p:nvSpPr>
          <p:cNvPr id="48132" name="Slide Number Placeholder 3">
            <a:extLst>
              <a:ext uri="{FF2B5EF4-FFF2-40B4-BE49-F238E27FC236}">
                <a16:creationId xmlns:a16="http://schemas.microsoft.com/office/drawing/2014/main" id="{62574144-337B-4CA9-ADD5-7340FBE611A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C1FF2BF8-B701-4453-87F5-7F086D41E2A4}" type="slidenum">
              <a:rPr lang="en-US" altLang="en-US" sz="1200" smtClean="0">
                <a:solidFill>
                  <a:srgbClr val="757575"/>
                </a:solidFill>
                <a:latin typeface="Calibri" panose="020F0502020204030204" pitchFamily="34" charset="0"/>
              </a:rPr>
              <a:pPr>
                <a:spcBef>
                  <a:spcPct val="0"/>
                </a:spcBef>
                <a:buFontTx/>
                <a:buNone/>
              </a:pPr>
              <a:t>10</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3B3A3-1164-4B8B-A174-182699F50CED}"/>
              </a:ext>
            </a:extLst>
          </p:cNvPr>
          <p:cNvSpPr>
            <a:spLocks noGrp="1"/>
          </p:cNvSpPr>
          <p:nvPr>
            <p:ph type="title"/>
          </p:nvPr>
        </p:nvSpPr>
        <p:spPr/>
        <p:txBody>
          <a:bodyPr/>
          <a:lstStyle/>
          <a:p>
            <a:r>
              <a:rPr lang="en-US" dirty="0"/>
              <a:t>Overview of Strategies for Best Practice 3</a:t>
            </a:r>
          </a:p>
        </p:txBody>
      </p:sp>
      <p:sp>
        <p:nvSpPr>
          <p:cNvPr id="3" name="Text Placeholder 2">
            <a:extLst>
              <a:ext uri="{FF2B5EF4-FFF2-40B4-BE49-F238E27FC236}">
                <a16:creationId xmlns:a16="http://schemas.microsoft.com/office/drawing/2014/main" id="{CCC47569-D17D-49F1-AF83-08BF215C7684}"/>
              </a:ext>
            </a:extLst>
          </p:cNvPr>
          <p:cNvSpPr>
            <a:spLocks noGrp="1"/>
          </p:cNvSpPr>
          <p:nvPr>
            <p:ph type="body" sz="quarter" idx="10"/>
          </p:nvPr>
        </p:nvSpPr>
        <p:spPr/>
        <p:txBody>
          <a:bodyPr/>
          <a:lstStyle/>
          <a:p>
            <a:pPr marL="342900" lvl="0" indent="-342900">
              <a:buFont typeface="Arial" panose="020B0604020202020204" pitchFamily="34" charset="0"/>
              <a:buChar char="•"/>
            </a:pPr>
            <a:r>
              <a:rPr lang="en-US" altLang="en-US" sz="2800" dirty="0">
                <a:solidFill>
                  <a:srgbClr val="58595B"/>
                </a:solidFill>
              </a:rPr>
              <a:t>Develop/implement detailed written policies </a:t>
            </a:r>
          </a:p>
          <a:p>
            <a:pPr marL="342900" lvl="0" indent="-342900">
              <a:buFont typeface="Arial" panose="020B0604020202020204" pitchFamily="34" charset="0"/>
              <a:buChar char="•"/>
            </a:pPr>
            <a:r>
              <a:rPr lang="en-US" altLang="en-US" sz="2800" dirty="0">
                <a:solidFill>
                  <a:srgbClr val="58595B"/>
                </a:solidFill>
              </a:rPr>
              <a:t>Analyze accounts receivable (A/R) on a monthly basis </a:t>
            </a:r>
          </a:p>
          <a:p>
            <a:pPr marL="342900" lvl="0" indent="-342900">
              <a:buFont typeface="Arial" panose="020B0604020202020204" pitchFamily="34" charset="0"/>
              <a:buChar char="•"/>
            </a:pPr>
            <a:r>
              <a:rPr lang="en-US" altLang="en-US" sz="2800" dirty="0">
                <a:solidFill>
                  <a:srgbClr val="58595B"/>
                </a:solidFill>
              </a:rPr>
              <a:t>Analyze denial rates and trends on a monthly basis</a:t>
            </a:r>
          </a:p>
          <a:p>
            <a:pPr marL="342900" lvl="0" indent="-342900">
              <a:buFont typeface="Arial" panose="020B0604020202020204" pitchFamily="34" charset="0"/>
              <a:buChar char="•"/>
            </a:pPr>
            <a:r>
              <a:rPr lang="en-US" altLang="en-US" sz="2800" dirty="0">
                <a:solidFill>
                  <a:srgbClr val="58595B"/>
                </a:solidFill>
              </a:rPr>
              <a:t>Implement strategies to manage TPP contract terms and relationships</a:t>
            </a:r>
          </a:p>
        </p:txBody>
      </p:sp>
      <p:sp>
        <p:nvSpPr>
          <p:cNvPr id="4" name="Text Placeholder 3">
            <a:extLst>
              <a:ext uri="{FF2B5EF4-FFF2-40B4-BE49-F238E27FC236}">
                <a16:creationId xmlns:a16="http://schemas.microsoft.com/office/drawing/2014/main" id="{0EC51B92-6C56-40B5-BF13-1CB1866E9143}"/>
              </a:ext>
            </a:extLst>
          </p:cNvPr>
          <p:cNvSpPr>
            <a:spLocks noGrp="1"/>
          </p:cNvSpPr>
          <p:nvPr>
            <p:ph type="body" sz="quarter" idx="11"/>
          </p:nvPr>
        </p:nvSpPr>
        <p:spPr/>
        <p:txBody>
          <a:bodyPr/>
          <a:lstStyle/>
          <a:p>
            <a:r>
              <a:rPr lang="en-US" altLang="en-US" dirty="0"/>
              <a:t>Link: </a:t>
            </a:r>
            <a:r>
              <a:rPr lang="en-US" altLang="en-US" dirty="0">
                <a:hlinkClick r:id="rId3"/>
              </a:rPr>
              <a:t>https://www.fpntc.org/resources/financial-management-change-package</a:t>
            </a:r>
            <a:endParaRPr lang="en-US" altLang="en-US" dirty="0"/>
          </a:p>
        </p:txBody>
      </p:sp>
      <p:sp>
        <p:nvSpPr>
          <p:cNvPr id="5" name="Slide Number Placeholder 4">
            <a:extLst>
              <a:ext uri="{FF2B5EF4-FFF2-40B4-BE49-F238E27FC236}">
                <a16:creationId xmlns:a16="http://schemas.microsoft.com/office/drawing/2014/main" id="{F9E09D1B-F9A8-434A-AD0A-2A83DE2B06ED}"/>
              </a:ext>
            </a:extLst>
          </p:cNvPr>
          <p:cNvSpPr>
            <a:spLocks noGrp="1"/>
          </p:cNvSpPr>
          <p:nvPr>
            <p:ph type="sldNum" idx="14"/>
          </p:nvPr>
        </p:nvSpPr>
        <p:spPr/>
        <p:txBody>
          <a:bodyPr/>
          <a:lstStyle/>
          <a:p>
            <a:fld id="{00000000-1234-1234-1234-123412341234}" type="slidenum">
              <a:rPr lang="en-US" smtClean="0"/>
              <a:pPr/>
              <a:t>11</a:t>
            </a:fld>
            <a:endParaRPr lang="en-US" dirty="0"/>
          </a:p>
        </p:txBody>
      </p:sp>
    </p:spTree>
    <p:extLst>
      <p:ext uri="{BB962C8B-B14F-4D97-AF65-F5344CB8AC3E}">
        <p14:creationId xmlns:p14="http://schemas.microsoft.com/office/powerpoint/2010/main" val="383677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21880-4EDA-4CE0-9F06-B956776AF617}"/>
              </a:ext>
            </a:extLst>
          </p:cNvPr>
          <p:cNvSpPr>
            <a:spLocks noGrp="1"/>
          </p:cNvSpPr>
          <p:nvPr>
            <p:ph type="title"/>
          </p:nvPr>
        </p:nvSpPr>
        <p:spPr>
          <a:xfrm>
            <a:off x="457200" y="274638"/>
            <a:ext cx="5211763" cy="1095375"/>
          </a:xfrm>
        </p:spPr>
        <p:txBody>
          <a:bodyPr/>
          <a:lstStyle/>
          <a:p>
            <a:pPr>
              <a:defRPr/>
            </a:pPr>
            <a:r>
              <a:rPr lang="en-US"/>
              <a:t>Strategies for Developing </a:t>
            </a:r>
            <a:r>
              <a:rPr lang="en-US">
                <a:solidFill>
                  <a:srgbClr val="92278F"/>
                </a:solidFill>
              </a:rPr>
              <a:t>Policies</a:t>
            </a:r>
            <a:r>
              <a:rPr lang="en-US"/>
              <a:t> and Procedures</a:t>
            </a:r>
            <a:endParaRPr lang="en-US" dirty="0"/>
          </a:p>
        </p:txBody>
      </p:sp>
      <p:sp>
        <p:nvSpPr>
          <p:cNvPr id="37891" name="Content Placeholder 2">
            <a:extLst>
              <a:ext uri="{FF2B5EF4-FFF2-40B4-BE49-F238E27FC236}">
                <a16:creationId xmlns:a16="http://schemas.microsoft.com/office/drawing/2014/main" id="{2BC40297-5615-4688-88D7-CEC28A3B0990}"/>
              </a:ext>
            </a:extLst>
          </p:cNvPr>
          <p:cNvSpPr>
            <a:spLocks noGrp="1"/>
          </p:cNvSpPr>
          <p:nvPr>
            <p:ph idx="1"/>
          </p:nvPr>
        </p:nvSpPr>
        <p:spPr/>
        <p:txBody>
          <a:bodyPr/>
          <a:lstStyle/>
          <a:p>
            <a:pPr>
              <a:defRPr/>
            </a:pPr>
            <a:r>
              <a:rPr lang="en-US" altLang="en-US" sz="2800" dirty="0"/>
              <a:t>Think about </a:t>
            </a:r>
            <a:r>
              <a:rPr lang="en-US" altLang="en-US" sz="2800" b="1" dirty="0">
                <a:solidFill>
                  <a:schemeClr val="accent6"/>
                </a:solidFill>
              </a:rPr>
              <a:t>frequency</a:t>
            </a:r>
            <a:r>
              <a:rPr lang="en-US" altLang="en-US" sz="2800" dirty="0">
                <a:solidFill>
                  <a:schemeClr val="accent6"/>
                </a:solidFill>
              </a:rPr>
              <a:t> </a:t>
            </a:r>
            <a:r>
              <a:rPr lang="en-US" altLang="en-US" sz="2800" dirty="0"/>
              <a:t>or </a:t>
            </a:r>
            <a:r>
              <a:rPr lang="en-US" altLang="en-US" sz="2800" b="1" dirty="0">
                <a:solidFill>
                  <a:schemeClr val="accent6"/>
                </a:solidFill>
              </a:rPr>
              <a:t>approach</a:t>
            </a:r>
            <a:r>
              <a:rPr lang="en-US" altLang="en-US" sz="2800" dirty="0">
                <a:solidFill>
                  <a:schemeClr val="accent6"/>
                </a:solidFill>
              </a:rPr>
              <a:t> </a:t>
            </a:r>
            <a:r>
              <a:rPr lang="en-US" altLang="en-US" sz="2800" dirty="0"/>
              <a:t>to reviewing and/or developing polices and procedures</a:t>
            </a:r>
          </a:p>
          <a:p>
            <a:pPr>
              <a:defRPr/>
            </a:pPr>
            <a:r>
              <a:rPr lang="en-US" altLang="en-US" sz="2800" dirty="0"/>
              <a:t>Items to address in agency’s policies and procedures:</a:t>
            </a:r>
          </a:p>
          <a:p>
            <a:pPr lvl="1">
              <a:buFont typeface="Arial" panose="020B0604020202020204" pitchFamily="34" charset="0"/>
              <a:buChar char="•"/>
              <a:defRPr/>
            </a:pPr>
            <a:r>
              <a:rPr lang="en-US" altLang="en-US" sz="2400" dirty="0"/>
              <a:t>Gathering TPP insurance information</a:t>
            </a:r>
          </a:p>
          <a:p>
            <a:pPr lvl="1">
              <a:buFont typeface="Arial" panose="020B0604020202020204" pitchFamily="34" charset="0"/>
              <a:buChar char="•"/>
              <a:defRPr/>
            </a:pPr>
            <a:r>
              <a:rPr lang="en-US" altLang="en-US" sz="2400" dirty="0"/>
              <a:t>Client communications</a:t>
            </a:r>
          </a:p>
          <a:p>
            <a:pPr lvl="1">
              <a:buFont typeface="Arial" panose="020B0604020202020204" pitchFamily="34" charset="0"/>
              <a:buChar char="•"/>
              <a:defRPr/>
            </a:pPr>
            <a:r>
              <a:rPr lang="en-US" altLang="en-US" sz="2400" dirty="0"/>
              <a:t>Insurance verification process</a:t>
            </a:r>
          </a:p>
          <a:p>
            <a:pPr lvl="1">
              <a:buFont typeface="Arial" panose="020B0604020202020204" pitchFamily="34" charset="0"/>
              <a:buChar char="•"/>
              <a:defRPr/>
            </a:pPr>
            <a:r>
              <a:rPr lang="en-US" altLang="en-US" sz="2400" dirty="0"/>
              <a:t>Prior authorization process</a:t>
            </a:r>
          </a:p>
          <a:p>
            <a:pPr lvl="1">
              <a:buFont typeface="Arial" panose="020B0604020202020204" pitchFamily="34" charset="0"/>
              <a:buChar char="•"/>
              <a:defRPr/>
            </a:pPr>
            <a:r>
              <a:rPr lang="en-US" altLang="en-US" sz="2400" dirty="0"/>
              <a:t>Billing/collecting for TPP client fees</a:t>
            </a:r>
          </a:p>
          <a:p>
            <a:pPr lvl="1">
              <a:buFont typeface="Arial" panose="020B0604020202020204" pitchFamily="34" charset="0"/>
              <a:buChar char="•"/>
              <a:defRPr/>
            </a:pPr>
            <a:r>
              <a:rPr lang="en-US" altLang="en-US" sz="2400" dirty="0"/>
              <a:t>Billing frequency</a:t>
            </a:r>
          </a:p>
        </p:txBody>
      </p:sp>
      <p:sp>
        <p:nvSpPr>
          <p:cNvPr id="52228" name="Slide Number Placeholder 3">
            <a:extLst>
              <a:ext uri="{FF2B5EF4-FFF2-40B4-BE49-F238E27FC236}">
                <a16:creationId xmlns:a16="http://schemas.microsoft.com/office/drawing/2014/main" id="{78BB00C0-C29E-435D-BEC1-14CED4F0E7C8}"/>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36CC91C3-1C06-484D-A517-310365DD451C}" type="slidenum">
              <a:rPr lang="en-US" altLang="en-US" sz="1200" smtClean="0">
                <a:solidFill>
                  <a:srgbClr val="757575"/>
                </a:solidFill>
                <a:latin typeface="Calibri" panose="020F0502020204030204" pitchFamily="34" charset="0"/>
              </a:rPr>
              <a:pPr>
                <a:spcBef>
                  <a:spcPct val="0"/>
                </a:spcBef>
                <a:buFontTx/>
                <a:buNone/>
              </a:pPr>
              <a:t>12</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D9F19-1355-4627-A8C7-86A2FD7B28ED}"/>
              </a:ext>
            </a:extLst>
          </p:cNvPr>
          <p:cNvSpPr>
            <a:spLocks noGrp="1"/>
          </p:cNvSpPr>
          <p:nvPr>
            <p:ph type="title"/>
          </p:nvPr>
        </p:nvSpPr>
        <p:spPr>
          <a:xfrm>
            <a:off x="457200" y="504825"/>
            <a:ext cx="6172200" cy="1095375"/>
          </a:xfrm>
        </p:spPr>
        <p:txBody>
          <a:bodyPr/>
          <a:lstStyle/>
          <a:p>
            <a:pPr>
              <a:defRPr/>
            </a:pPr>
            <a:r>
              <a:rPr lang="en-US"/>
              <a:t>Strategies for Developing Policies and Procedures (cont.)</a:t>
            </a:r>
            <a:endParaRPr lang="en-US" dirty="0"/>
          </a:p>
        </p:txBody>
      </p:sp>
      <p:sp>
        <p:nvSpPr>
          <p:cNvPr id="39939" name="Content Placeholder 2">
            <a:extLst>
              <a:ext uri="{FF2B5EF4-FFF2-40B4-BE49-F238E27FC236}">
                <a16:creationId xmlns:a16="http://schemas.microsoft.com/office/drawing/2014/main" id="{ACD25574-BE2A-4C47-8BF5-0B9C8EF644DA}"/>
              </a:ext>
            </a:extLst>
          </p:cNvPr>
          <p:cNvSpPr>
            <a:spLocks noGrp="1"/>
          </p:cNvSpPr>
          <p:nvPr>
            <p:ph idx="1"/>
          </p:nvPr>
        </p:nvSpPr>
        <p:spPr>
          <a:xfrm>
            <a:off x="457200" y="2027238"/>
            <a:ext cx="8229600" cy="4525962"/>
          </a:xfrm>
        </p:spPr>
        <p:txBody>
          <a:bodyPr/>
          <a:lstStyle/>
          <a:p>
            <a:pPr>
              <a:defRPr/>
            </a:pPr>
            <a:r>
              <a:rPr lang="en-US" altLang="en-US" sz="2800" dirty="0">
                <a:solidFill>
                  <a:srgbClr val="58595B"/>
                </a:solidFill>
              </a:rPr>
              <a:t>More items to </a:t>
            </a:r>
            <a:r>
              <a:rPr lang="en-US" altLang="en-US" sz="2800" dirty="0"/>
              <a:t>address: </a:t>
            </a:r>
          </a:p>
          <a:p>
            <a:pPr lvl="1">
              <a:buFont typeface="Arial" panose="020B0604020202020204" pitchFamily="34" charset="0"/>
              <a:buChar char="•"/>
              <a:defRPr/>
            </a:pPr>
            <a:r>
              <a:rPr lang="en-US" altLang="en-US" sz="2400" dirty="0"/>
              <a:t>Follow up on:</a:t>
            </a:r>
          </a:p>
          <a:p>
            <a:pPr lvl="2">
              <a:defRPr/>
            </a:pPr>
            <a:r>
              <a:rPr lang="en-US" altLang="en-US" dirty="0"/>
              <a:t>pending claims</a:t>
            </a:r>
          </a:p>
          <a:p>
            <a:pPr lvl="2">
              <a:defRPr/>
            </a:pPr>
            <a:r>
              <a:rPr lang="en-US" altLang="en-US" dirty="0"/>
              <a:t>denials</a:t>
            </a:r>
          </a:p>
          <a:p>
            <a:pPr lvl="2">
              <a:defRPr/>
            </a:pPr>
            <a:r>
              <a:rPr lang="en-US" altLang="en-US" dirty="0"/>
              <a:t>partial payments</a:t>
            </a:r>
          </a:p>
          <a:p>
            <a:pPr lvl="1">
              <a:buFont typeface="Arial" panose="020B0604020202020204" pitchFamily="34" charset="0"/>
              <a:buChar char="•"/>
              <a:defRPr/>
            </a:pPr>
            <a:r>
              <a:rPr lang="en-US" altLang="en-US" sz="2400" dirty="0"/>
              <a:t>Payment posting</a:t>
            </a:r>
          </a:p>
          <a:p>
            <a:pPr lvl="1">
              <a:buFont typeface="Arial" panose="020B0604020202020204" pitchFamily="34" charset="0"/>
              <a:buChar char="•"/>
              <a:defRPr/>
            </a:pPr>
            <a:r>
              <a:rPr lang="en-US" altLang="en-US" sz="2400" dirty="0"/>
              <a:t>Adjustment/write-off policies </a:t>
            </a:r>
          </a:p>
          <a:p>
            <a:pPr lvl="1">
              <a:buFont typeface="Arial" panose="020B0604020202020204" pitchFamily="34" charset="0"/>
              <a:buChar char="•"/>
              <a:defRPr/>
            </a:pPr>
            <a:r>
              <a:rPr lang="en-US" altLang="en-US" sz="2400" dirty="0"/>
              <a:t>Client acknowledgment of financial policies and procedures</a:t>
            </a:r>
          </a:p>
          <a:p>
            <a:pPr>
              <a:buFont typeface="Arial" charset="0"/>
              <a:buChar char="•"/>
              <a:defRPr/>
            </a:pPr>
            <a:r>
              <a:rPr lang="en-US" altLang="en-US" sz="2800" dirty="0"/>
              <a:t>Training and observing team</a:t>
            </a:r>
          </a:p>
        </p:txBody>
      </p:sp>
      <p:sp>
        <p:nvSpPr>
          <p:cNvPr id="54276" name="Slide Number Placeholder 3">
            <a:extLst>
              <a:ext uri="{FF2B5EF4-FFF2-40B4-BE49-F238E27FC236}">
                <a16:creationId xmlns:a16="http://schemas.microsoft.com/office/drawing/2014/main" id="{065D602B-6411-4A41-B9DA-FF09EEC5D761}"/>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0FE4771E-6B98-4DFE-852E-B98A9D250947}" type="slidenum">
              <a:rPr lang="en-US" altLang="en-US" sz="1200" smtClean="0">
                <a:solidFill>
                  <a:srgbClr val="757575"/>
                </a:solidFill>
                <a:latin typeface="Calibri" panose="020F0502020204030204" pitchFamily="34" charset="0"/>
              </a:rPr>
              <a:pPr>
                <a:spcBef>
                  <a:spcPct val="0"/>
                </a:spcBef>
                <a:buFontTx/>
                <a:buNone/>
              </a:pPr>
              <a:t>13</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8073CD3F-43F0-4B37-B3A2-0C84CEF4616D}"/>
              </a:ext>
            </a:extLst>
          </p:cNvPr>
          <p:cNvSpPr>
            <a:spLocks noGrp="1"/>
          </p:cNvSpPr>
          <p:nvPr>
            <p:ph type="title"/>
          </p:nvPr>
        </p:nvSpPr>
        <p:spPr/>
        <p:txBody>
          <a:bodyPr/>
          <a:lstStyle/>
          <a:p>
            <a:pPr>
              <a:defRPr/>
            </a:pPr>
            <a:r>
              <a:rPr lang="en-US" altLang="en-US"/>
              <a:t>Strategies for A/R Management</a:t>
            </a:r>
            <a:endParaRPr lang="en-US" altLang="en-US" dirty="0"/>
          </a:p>
        </p:txBody>
      </p:sp>
      <p:sp>
        <p:nvSpPr>
          <p:cNvPr id="41987" name="Content Placeholder 2">
            <a:extLst>
              <a:ext uri="{FF2B5EF4-FFF2-40B4-BE49-F238E27FC236}">
                <a16:creationId xmlns:a16="http://schemas.microsoft.com/office/drawing/2014/main" id="{35A79721-66F0-48BF-80BA-74A15E699129}"/>
              </a:ext>
            </a:extLst>
          </p:cNvPr>
          <p:cNvSpPr>
            <a:spLocks noGrp="1"/>
          </p:cNvSpPr>
          <p:nvPr>
            <p:ph idx="1"/>
          </p:nvPr>
        </p:nvSpPr>
        <p:spPr/>
        <p:txBody>
          <a:bodyPr/>
          <a:lstStyle/>
          <a:p>
            <a:pPr marL="0" indent="0">
              <a:buFont typeface="Arial" charset="0"/>
              <a:buNone/>
              <a:defRPr/>
            </a:pPr>
            <a:r>
              <a:rPr lang="en-US" altLang="en-US" b="1" dirty="0">
                <a:solidFill>
                  <a:schemeClr val="accent6"/>
                </a:solidFill>
              </a:rPr>
              <a:t>Accounts receivable (A/R) </a:t>
            </a:r>
            <a:r>
              <a:rPr lang="en-US" altLang="en-US" dirty="0"/>
              <a:t>is the a</a:t>
            </a:r>
            <a:r>
              <a:rPr lang="en-US" altLang="en-US" dirty="0">
                <a:solidFill>
                  <a:srgbClr val="58595B"/>
                </a:solidFill>
              </a:rPr>
              <a:t>mount of money that is </a:t>
            </a:r>
            <a:r>
              <a:rPr lang="en-US" altLang="en-US" b="1" dirty="0">
                <a:solidFill>
                  <a:schemeClr val="accent6"/>
                </a:solidFill>
              </a:rPr>
              <a:t>owed</a:t>
            </a:r>
            <a:r>
              <a:rPr lang="en-US" altLang="en-US" dirty="0">
                <a:solidFill>
                  <a:schemeClr val="accent6"/>
                </a:solidFill>
              </a:rPr>
              <a:t> </a:t>
            </a:r>
            <a:r>
              <a:rPr lang="en-US" altLang="en-US" dirty="0">
                <a:solidFill>
                  <a:srgbClr val="58595B"/>
                </a:solidFill>
              </a:rPr>
              <a:t>to your agency </a:t>
            </a:r>
            <a:r>
              <a:rPr lang="en-US" altLang="en-US" dirty="0"/>
              <a:t>for services provided and for which you billed</a:t>
            </a:r>
            <a:endParaRPr lang="en-US" altLang="en-US" dirty="0">
              <a:solidFill>
                <a:srgbClr val="FF0000"/>
              </a:solidFill>
            </a:endParaRPr>
          </a:p>
          <a:p>
            <a:pPr marL="457200" indent="-457200">
              <a:defRPr/>
            </a:pPr>
            <a:r>
              <a:rPr lang="en-US" altLang="en-US" sz="2800" b="1" dirty="0">
                <a:solidFill>
                  <a:schemeClr val="accent6"/>
                </a:solidFill>
              </a:rPr>
              <a:t>A/R management  </a:t>
            </a:r>
            <a:r>
              <a:rPr lang="en-US" altLang="en-US" sz="2800" dirty="0"/>
              <a:t>involves running a variety of reports, analyzing data, and resolving A/R issues</a:t>
            </a:r>
          </a:p>
          <a:p>
            <a:pPr marL="457200" indent="-457200">
              <a:defRPr/>
            </a:pPr>
            <a:r>
              <a:rPr lang="en-US" altLang="en-US" sz="2800" b="1" dirty="0">
                <a:solidFill>
                  <a:schemeClr val="accent6"/>
                </a:solidFill>
              </a:rPr>
              <a:t>Review A/R monthly</a:t>
            </a:r>
            <a:endParaRPr lang="en-US" altLang="en-US" sz="2800" dirty="0"/>
          </a:p>
          <a:p>
            <a:pPr marL="457200" indent="-457200">
              <a:spcAft>
                <a:spcPts val="600"/>
              </a:spcAft>
              <a:defRPr/>
            </a:pPr>
            <a:r>
              <a:rPr lang="en-US" altLang="en-US" sz="2800" dirty="0"/>
              <a:t>Identify information to </a:t>
            </a:r>
            <a:r>
              <a:rPr lang="en-US" altLang="en-US" sz="2800" b="1" dirty="0">
                <a:solidFill>
                  <a:schemeClr val="accent6"/>
                </a:solidFill>
              </a:rPr>
              <a:t>compile manually</a:t>
            </a:r>
            <a:r>
              <a:rPr lang="en-US" altLang="en-US" sz="2800" dirty="0"/>
              <a:t>, in the event of system or data extraction challenges</a:t>
            </a:r>
          </a:p>
        </p:txBody>
      </p:sp>
      <p:sp>
        <p:nvSpPr>
          <p:cNvPr id="56324" name="Slide Number Placeholder 4">
            <a:extLst>
              <a:ext uri="{FF2B5EF4-FFF2-40B4-BE49-F238E27FC236}">
                <a16:creationId xmlns:a16="http://schemas.microsoft.com/office/drawing/2014/main" id="{71D12648-A47B-4C50-969B-0079D8828D5B}"/>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0D16075B-A5CB-4C3E-A1AB-6A1FE12EC3FD}" type="slidenum">
              <a:rPr lang="en-US" altLang="en-US" sz="1200" smtClean="0">
                <a:solidFill>
                  <a:srgbClr val="757575"/>
                </a:solidFill>
                <a:latin typeface="Calibri" panose="020F0502020204030204" pitchFamily="34" charset="0"/>
              </a:rPr>
              <a:pPr>
                <a:spcBef>
                  <a:spcPct val="0"/>
                </a:spcBef>
                <a:buFontTx/>
                <a:buNone/>
              </a:pPr>
              <a:t>14</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53DB4B6D-CD61-4FCF-854C-87C862ADE994}"/>
              </a:ext>
            </a:extLst>
          </p:cNvPr>
          <p:cNvSpPr>
            <a:spLocks noGrp="1"/>
          </p:cNvSpPr>
          <p:nvPr>
            <p:ph type="title"/>
          </p:nvPr>
        </p:nvSpPr>
        <p:spPr>
          <a:xfrm>
            <a:off x="457200" y="274638"/>
            <a:ext cx="5410200" cy="1143000"/>
          </a:xfrm>
        </p:spPr>
        <p:txBody>
          <a:bodyPr/>
          <a:lstStyle/>
          <a:p>
            <a:pPr>
              <a:defRPr/>
            </a:pPr>
            <a:r>
              <a:rPr lang="en-US" altLang="en-US" dirty="0"/>
              <a:t>A/R Management Reports</a:t>
            </a:r>
          </a:p>
        </p:txBody>
      </p:sp>
      <p:sp>
        <p:nvSpPr>
          <p:cNvPr id="41987" name="Content Placeholder 2">
            <a:extLst>
              <a:ext uri="{FF2B5EF4-FFF2-40B4-BE49-F238E27FC236}">
                <a16:creationId xmlns:a16="http://schemas.microsoft.com/office/drawing/2014/main" id="{4A297A5A-8E83-489B-978C-1E8AA3BE7D5C}"/>
              </a:ext>
            </a:extLst>
          </p:cNvPr>
          <p:cNvSpPr>
            <a:spLocks noGrp="1"/>
          </p:cNvSpPr>
          <p:nvPr>
            <p:ph idx="1"/>
          </p:nvPr>
        </p:nvSpPr>
        <p:spPr>
          <a:xfrm>
            <a:off x="457200" y="1570038"/>
            <a:ext cx="8229600" cy="4525962"/>
          </a:xfrm>
        </p:spPr>
        <p:txBody>
          <a:bodyPr/>
          <a:lstStyle/>
          <a:p>
            <a:pPr marL="0" indent="0">
              <a:buFont typeface="Arial" charset="0"/>
              <a:buNone/>
              <a:defRPr/>
            </a:pPr>
            <a:r>
              <a:rPr lang="en-US" altLang="en-US" b="1">
                <a:solidFill>
                  <a:schemeClr val="accent6"/>
                </a:solidFill>
              </a:rPr>
              <a:t>Run reports </a:t>
            </a:r>
            <a:r>
              <a:rPr lang="en-US" altLang="en-US"/>
              <a:t>to analyze the following data: </a:t>
            </a:r>
          </a:p>
          <a:p>
            <a:pPr>
              <a:buFont typeface="Arial" charset="0"/>
              <a:buChar char="•"/>
              <a:defRPr/>
            </a:pPr>
            <a:r>
              <a:rPr lang="en-US" altLang="en-US" sz="2800"/>
              <a:t>A/R aging 		</a:t>
            </a:r>
          </a:p>
          <a:p>
            <a:pPr>
              <a:buFont typeface="Arial" charset="0"/>
              <a:buChar char="•"/>
              <a:defRPr/>
            </a:pPr>
            <a:r>
              <a:rPr lang="en-US" altLang="en-US" sz="2800"/>
              <a:t>Claims receivable</a:t>
            </a:r>
          </a:p>
          <a:p>
            <a:pPr>
              <a:buFont typeface="Arial" charset="0"/>
              <a:buChar char="•"/>
              <a:defRPr/>
            </a:pPr>
            <a:r>
              <a:rPr lang="en-US" altLang="en-US" sz="2800"/>
              <a:t>Charges</a:t>
            </a:r>
          </a:p>
          <a:p>
            <a:pPr>
              <a:buFont typeface="Arial" charset="0"/>
              <a:buChar char="•"/>
              <a:defRPr/>
            </a:pPr>
            <a:r>
              <a:rPr lang="en-US" altLang="en-US" sz="2800"/>
              <a:t>Insurance payments</a:t>
            </a:r>
          </a:p>
          <a:p>
            <a:pPr>
              <a:buFont typeface="Arial" charset="0"/>
              <a:buChar char="•"/>
              <a:defRPr/>
            </a:pPr>
            <a:r>
              <a:rPr lang="en-US" altLang="en-US" sz="2800"/>
              <a:t>Denied claims</a:t>
            </a:r>
          </a:p>
          <a:p>
            <a:pPr>
              <a:buFont typeface="Arial" charset="0"/>
              <a:buChar char="•"/>
              <a:defRPr/>
            </a:pPr>
            <a:r>
              <a:rPr lang="en-US" altLang="en-US" sz="2800"/>
              <a:t>Adjustments/write-offs</a:t>
            </a:r>
          </a:p>
          <a:p>
            <a:pPr>
              <a:buFont typeface="Arial" charset="0"/>
              <a:buChar char="•"/>
              <a:defRPr/>
            </a:pPr>
            <a:r>
              <a:rPr lang="en-US" altLang="en-US" sz="2800"/>
              <a:t>Payment posting</a:t>
            </a:r>
            <a:endParaRPr lang="en-US" altLang="en-US" dirty="0"/>
          </a:p>
        </p:txBody>
      </p:sp>
      <p:sp>
        <p:nvSpPr>
          <p:cNvPr id="58372" name="Slide Number Placeholder 4">
            <a:extLst>
              <a:ext uri="{FF2B5EF4-FFF2-40B4-BE49-F238E27FC236}">
                <a16:creationId xmlns:a16="http://schemas.microsoft.com/office/drawing/2014/main" id="{7BDFAFE1-1FEC-46D3-9FE1-1F4907F6C2FB}"/>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0E0BA79A-483C-478A-91C9-6BFBF3DD24D4}" type="slidenum">
              <a:rPr lang="en-US" altLang="en-US" sz="1200" smtClean="0">
                <a:solidFill>
                  <a:srgbClr val="757575"/>
                </a:solidFill>
                <a:latin typeface="Calibri" panose="020F0502020204030204" pitchFamily="34" charset="0"/>
              </a:rPr>
              <a:pPr>
                <a:spcBef>
                  <a:spcPct val="0"/>
                </a:spcBef>
                <a:buFontTx/>
                <a:buNone/>
              </a:pPr>
              <a:t>15</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123E1-BE19-46BE-B4F3-F8A5178F52CD}"/>
              </a:ext>
            </a:extLst>
          </p:cNvPr>
          <p:cNvSpPr>
            <a:spLocks noGrp="1"/>
          </p:cNvSpPr>
          <p:nvPr>
            <p:ph type="title"/>
          </p:nvPr>
        </p:nvSpPr>
        <p:spPr>
          <a:xfrm>
            <a:off x="304800" y="228600"/>
            <a:ext cx="4953000" cy="1143000"/>
          </a:xfrm>
        </p:spPr>
        <p:txBody>
          <a:bodyPr/>
          <a:lstStyle/>
          <a:p>
            <a:pPr>
              <a:defRPr/>
            </a:pPr>
            <a:r>
              <a:rPr lang="en-US" dirty="0"/>
              <a:t> A/R Aging Report</a:t>
            </a:r>
          </a:p>
        </p:txBody>
      </p:sp>
      <p:sp>
        <p:nvSpPr>
          <p:cNvPr id="60419" name="Content Placeholder 2">
            <a:extLst>
              <a:ext uri="{FF2B5EF4-FFF2-40B4-BE49-F238E27FC236}">
                <a16:creationId xmlns:a16="http://schemas.microsoft.com/office/drawing/2014/main" id="{DC80B100-E3E7-40E2-A763-8FD0CCB7A5E4}"/>
              </a:ext>
            </a:extLst>
          </p:cNvPr>
          <p:cNvSpPr>
            <a:spLocks noGrp="1"/>
          </p:cNvSpPr>
          <p:nvPr>
            <p:ph idx="1"/>
          </p:nvPr>
        </p:nvSpPr>
        <p:spPr/>
        <p:txBody>
          <a:bodyPr/>
          <a:lstStyle/>
          <a:p>
            <a:r>
              <a:rPr lang="en-US" altLang="en-US"/>
              <a:t>An A/R aging report distributes what is due by how old the money owed is </a:t>
            </a:r>
          </a:p>
          <a:p>
            <a:r>
              <a:rPr lang="en-US" altLang="en-US"/>
              <a:t>Allows high-level view/problem identification</a:t>
            </a:r>
          </a:p>
          <a:p>
            <a:r>
              <a:rPr lang="en-US" altLang="en-US"/>
              <a:t>Measure expected (contract allowed amount) revenue vs. charges</a:t>
            </a:r>
            <a:endParaRPr lang="en-US" altLang="en-US" dirty="0"/>
          </a:p>
        </p:txBody>
      </p:sp>
      <p:sp>
        <p:nvSpPr>
          <p:cNvPr id="60420" name="Slide Number Placeholder 4">
            <a:extLst>
              <a:ext uri="{FF2B5EF4-FFF2-40B4-BE49-F238E27FC236}">
                <a16:creationId xmlns:a16="http://schemas.microsoft.com/office/drawing/2014/main" id="{E32DF3CC-4A06-4E61-ABD6-6CC7BED02C21}"/>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67ABF439-03EB-45AD-B74C-A10DD9F44652}" type="slidenum">
              <a:rPr lang="en-US" altLang="en-US" sz="1200" smtClean="0">
                <a:solidFill>
                  <a:srgbClr val="757575"/>
                </a:solidFill>
                <a:latin typeface="Calibri" panose="020F0502020204030204" pitchFamily="34" charset="0"/>
              </a:rPr>
              <a:pPr>
                <a:spcBef>
                  <a:spcPct val="0"/>
                </a:spcBef>
                <a:buFontTx/>
                <a:buNone/>
              </a:pPr>
              <a:t>16</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04FDB-142D-4B6F-89D4-7E26E3FB3F25}"/>
              </a:ext>
            </a:extLst>
          </p:cNvPr>
          <p:cNvSpPr>
            <a:spLocks noGrp="1"/>
          </p:cNvSpPr>
          <p:nvPr>
            <p:ph type="title"/>
          </p:nvPr>
        </p:nvSpPr>
        <p:spPr>
          <a:xfrm>
            <a:off x="457198" y="274638"/>
            <a:ext cx="4952999" cy="1143000"/>
          </a:xfrm>
        </p:spPr>
        <p:txBody>
          <a:bodyPr/>
          <a:lstStyle/>
          <a:p>
            <a:r>
              <a:rPr lang="en-US" dirty="0"/>
              <a:t>A/R Aging Report (cont.)</a:t>
            </a:r>
          </a:p>
        </p:txBody>
      </p:sp>
      <p:sp>
        <p:nvSpPr>
          <p:cNvPr id="7" name="Text Placeholder 6">
            <a:extLst>
              <a:ext uri="{FF2B5EF4-FFF2-40B4-BE49-F238E27FC236}">
                <a16:creationId xmlns:a16="http://schemas.microsoft.com/office/drawing/2014/main" id="{6BFC0FB1-E722-4529-80D6-C31DA37F4BB1}"/>
              </a:ext>
            </a:extLst>
          </p:cNvPr>
          <p:cNvSpPr>
            <a:spLocks noGrp="1"/>
          </p:cNvSpPr>
          <p:nvPr>
            <p:ph type="body" sz="quarter" idx="10"/>
          </p:nvPr>
        </p:nvSpPr>
        <p:spPr/>
        <p:txBody>
          <a:bodyPr/>
          <a:lstStyle/>
          <a:p>
            <a:pPr marL="342900" lvl="0" indent="-342900">
              <a:buFont typeface="Arial" panose="020B0604020202020204" pitchFamily="34" charset="0"/>
              <a:buChar char="•"/>
              <a:defRPr/>
            </a:pPr>
            <a:r>
              <a:rPr lang="en-US" sz="3000" dirty="0">
                <a:solidFill>
                  <a:srgbClr val="58595B"/>
                </a:solidFill>
              </a:rPr>
              <a:t>Accessing detailed information that comprises </a:t>
            </a:r>
            <a:r>
              <a:rPr lang="en-US" sz="3000" b="1" dirty="0">
                <a:solidFill>
                  <a:srgbClr val="1B75BC"/>
                </a:solidFill>
              </a:rPr>
              <a:t>“bucket” </a:t>
            </a:r>
            <a:r>
              <a:rPr lang="en-US" sz="3000" dirty="0">
                <a:solidFill>
                  <a:srgbClr val="58595B"/>
                </a:solidFill>
              </a:rPr>
              <a:t>totals</a:t>
            </a:r>
          </a:p>
          <a:p>
            <a:pPr marL="342900" lvl="0" indent="-342900">
              <a:buFont typeface="Arial" panose="020B0604020202020204" pitchFamily="34" charset="0"/>
              <a:buChar char="•"/>
              <a:defRPr/>
            </a:pPr>
            <a:r>
              <a:rPr lang="en-US" sz="3000" dirty="0">
                <a:solidFill>
                  <a:srgbClr val="58595B"/>
                </a:solidFill>
              </a:rPr>
              <a:t>Data elements typically include:</a:t>
            </a:r>
          </a:p>
        </p:txBody>
      </p:sp>
      <p:sp>
        <p:nvSpPr>
          <p:cNvPr id="8" name="Text Placeholder 7">
            <a:extLst>
              <a:ext uri="{FF2B5EF4-FFF2-40B4-BE49-F238E27FC236}">
                <a16:creationId xmlns:a16="http://schemas.microsoft.com/office/drawing/2014/main" id="{EEA73DFB-6210-4D8A-9CEC-8EADED7E7FDF}"/>
              </a:ext>
            </a:extLst>
          </p:cNvPr>
          <p:cNvSpPr>
            <a:spLocks noGrp="1"/>
          </p:cNvSpPr>
          <p:nvPr>
            <p:ph type="body" sz="quarter" idx="15"/>
          </p:nvPr>
        </p:nvSpPr>
        <p:spPr/>
        <p:txBody>
          <a:bodyPr/>
          <a:lstStyle/>
          <a:p>
            <a:pPr lvl="0">
              <a:buFont typeface="Arial" charset="0"/>
              <a:buChar char="•"/>
              <a:defRPr/>
            </a:pPr>
            <a:r>
              <a:rPr lang="en-US" dirty="0">
                <a:solidFill>
                  <a:srgbClr val="662D91"/>
                </a:solidFill>
              </a:rPr>
              <a:t>Site </a:t>
            </a:r>
          </a:p>
          <a:p>
            <a:pPr lvl="0">
              <a:buFont typeface="Arial" charset="0"/>
              <a:buChar char="•"/>
              <a:defRPr/>
            </a:pPr>
            <a:r>
              <a:rPr lang="en-US" dirty="0">
                <a:solidFill>
                  <a:srgbClr val="662D91"/>
                </a:solidFill>
              </a:rPr>
              <a:t>Encounter-level data</a:t>
            </a:r>
          </a:p>
          <a:p>
            <a:pPr lvl="0">
              <a:buFont typeface="Arial" charset="0"/>
              <a:buChar char="•"/>
              <a:defRPr/>
            </a:pPr>
            <a:r>
              <a:rPr lang="en-US" dirty="0">
                <a:solidFill>
                  <a:srgbClr val="662D91"/>
                </a:solidFill>
              </a:rPr>
              <a:t>Procedure/service codes</a:t>
            </a:r>
          </a:p>
          <a:p>
            <a:pPr lvl="0">
              <a:buFont typeface="Arial" charset="0"/>
              <a:buChar char="•"/>
              <a:defRPr/>
            </a:pPr>
            <a:r>
              <a:rPr lang="en-US" dirty="0">
                <a:solidFill>
                  <a:srgbClr val="662D91"/>
                </a:solidFill>
              </a:rPr>
              <a:t>Date of service</a:t>
            </a:r>
          </a:p>
          <a:p>
            <a:pPr lvl="0">
              <a:buFont typeface="Arial" charset="0"/>
              <a:buChar char="•"/>
              <a:defRPr/>
            </a:pPr>
            <a:r>
              <a:rPr lang="en-US" dirty="0">
                <a:solidFill>
                  <a:srgbClr val="662D91"/>
                </a:solidFill>
              </a:rPr>
              <a:t>Dollars billed</a:t>
            </a:r>
          </a:p>
        </p:txBody>
      </p:sp>
      <p:sp>
        <p:nvSpPr>
          <p:cNvPr id="9" name="Text Placeholder 8">
            <a:extLst>
              <a:ext uri="{FF2B5EF4-FFF2-40B4-BE49-F238E27FC236}">
                <a16:creationId xmlns:a16="http://schemas.microsoft.com/office/drawing/2014/main" id="{55FF3E6B-C8D0-49A9-AD3B-2370FD5C5932}"/>
              </a:ext>
            </a:extLst>
          </p:cNvPr>
          <p:cNvSpPr>
            <a:spLocks noGrp="1"/>
          </p:cNvSpPr>
          <p:nvPr>
            <p:ph type="body" sz="quarter" idx="17"/>
          </p:nvPr>
        </p:nvSpPr>
        <p:spPr/>
        <p:txBody>
          <a:bodyPr/>
          <a:lstStyle/>
          <a:p>
            <a:pPr lvl="0">
              <a:buFont typeface="Arial" charset="0"/>
              <a:buChar char="•"/>
              <a:defRPr/>
            </a:pPr>
            <a:r>
              <a:rPr lang="en-US" dirty="0">
                <a:solidFill>
                  <a:srgbClr val="662D91"/>
                </a:solidFill>
              </a:rPr>
              <a:t>Dollars expected</a:t>
            </a:r>
          </a:p>
          <a:p>
            <a:pPr lvl="0">
              <a:buFont typeface="Arial" charset="0"/>
              <a:buChar char="•"/>
              <a:defRPr/>
            </a:pPr>
            <a:r>
              <a:rPr lang="en-US" dirty="0">
                <a:solidFill>
                  <a:srgbClr val="662D91"/>
                </a:solidFill>
              </a:rPr>
              <a:t>TPP</a:t>
            </a:r>
          </a:p>
          <a:p>
            <a:pPr lvl="0">
              <a:buFont typeface="Arial" charset="0"/>
              <a:buChar char="•"/>
              <a:defRPr/>
            </a:pPr>
            <a:r>
              <a:rPr lang="en-US" dirty="0">
                <a:solidFill>
                  <a:srgbClr val="662D91"/>
                </a:solidFill>
              </a:rPr>
              <a:t>Clinical services provider</a:t>
            </a:r>
          </a:p>
          <a:p>
            <a:pPr lvl="0">
              <a:buFont typeface="Arial" charset="0"/>
              <a:buChar char="•"/>
              <a:defRPr/>
            </a:pPr>
            <a:r>
              <a:rPr lang="en-US" dirty="0">
                <a:solidFill>
                  <a:srgbClr val="662D91"/>
                </a:solidFill>
              </a:rPr>
              <a:t>Patient ID information (patient number, birth date)</a:t>
            </a:r>
            <a:endParaRPr lang="en-US" dirty="0"/>
          </a:p>
        </p:txBody>
      </p:sp>
      <p:sp>
        <p:nvSpPr>
          <p:cNvPr id="10" name="Text Placeholder 9">
            <a:extLst>
              <a:ext uri="{FF2B5EF4-FFF2-40B4-BE49-F238E27FC236}">
                <a16:creationId xmlns:a16="http://schemas.microsoft.com/office/drawing/2014/main" id="{FFFEF18C-A977-4727-BCAF-3976D6584BFD}"/>
              </a:ext>
            </a:extLst>
          </p:cNvPr>
          <p:cNvSpPr>
            <a:spLocks noGrp="1"/>
          </p:cNvSpPr>
          <p:nvPr>
            <p:ph type="body" sz="quarter" idx="18"/>
          </p:nvPr>
        </p:nvSpPr>
        <p:spPr/>
        <p:txBody>
          <a:bodyPr/>
          <a:lstStyle/>
          <a:p>
            <a:pPr marL="342900" lvl="0" indent="-342900">
              <a:buFont typeface="Arial" panose="020B0604020202020204" pitchFamily="34" charset="0"/>
              <a:buChar char="•"/>
              <a:defRPr/>
            </a:pPr>
            <a:r>
              <a:rPr lang="en-US" sz="3000" dirty="0">
                <a:solidFill>
                  <a:srgbClr val="58595B"/>
                </a:solidFill>
              </a:rPr>
              <a:t>Sorting data elements allows you to </a:t>
            </a:r>
            <a:r>
              <a:rPr lang="en-US" sz="3000" b="1" dirty="0">
                <a:solidFill>
                  <a:srgbClr val="1B75BC"/>
                </a:solidFill>
              </a:rPr>
              <a:t>identify issues or trends</a:t>
            </a:r>
          </a:p>
        </p:txBody>
      </p:sp>
      <p:sp>
        <p:nvSpPr>
          <p:cNvPr id="11" name="Slide Number Placeholder 10">
            <a:extLst>
              <a:ext uri="{FF2B5EF4-FFF2-40B4-BE49-F238E27FC236}">
                <a16:creationId xmlns:a16="http://schemas.microsoft.com/office/drawing/2014/main" id="{BE864539-589E-418B-88E3-3E2EC6028580}"/>
              </a:ext>
            </a:extLst>
          </p:cNvPr>
          <p:cNvSpPr>
            <a:spLocks noGrp="1"/>
          </p:cNvSpPr>
          <p:nvPr>
            <p:ph type="sldNum" idx="14"/>
          </p:nvPr>
        </p:nvSpPr>
        <p:spPr/>
        <p:txBody>
          <a:bodyPr/>
          <a:lstStyle/>
          <a:p>
            <a:fld id="{00000000-1234-1234-1234-123412341234}" type="slidenum">
              <a:rPr lang="en-US" smtClean="0"/>
              <a:pPr/>
              <a:t>17</a:t>
            </a:fld>
            <a:endParaRPr lang="en-US" dirty="0"/>
          </a:p>
        </p:txBody>
      </p:sp>
    </p:spTree>
    <p:extLst>
      <p:ext uri="{BB962C8B-B14F-4D97-AF65-F5344CB8AC3E}">
        <p14:creationId xmlns:p14="http://schemas.microsoft.com/office/powerpoint/2010/main" val="3655516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1CEC7-F6A8-4458-B731-50A3E8985B27}"/>
              </a:ext>
            </a:extLst>
          </p:cNvPr>
          <p:cNvSpPr>
            <a:spLocks noGrp="1"/>
          </p:cNvSpPr>
          <p:nvPr>
            <p:ph type="title"/>
          </p:nvPr>
        </p:nvSpPr>
        <p:spPr>
          <a:xfrm>
            <a:off x="457200" y="274638"/>
            <a:ext cx="5029200" cy="1143000"/>
          </a:xfrm>
        </p:spPr>
        <p:txBody>
          <a:bodyPr/>
          <a:lstStyle/>
          <a:p>
            <a:pPr>
              <a:defRPr/>
            </a:pPr>
            <a:r>
              <a:rPr lang="en-US" altLang="en-US"/>
              <a:t>Reviewing A/R Aging Report</a:t>
            </a:r>
            <a:endParaRPr lang="en-US" altLang="en-US" dirty="0"/>
          </a:p>
        </p:txBody>
      </p:sp>
      <p:sp>
        <p:nvSpPr>
          <p:cNvPr id="58371" name="Content Placeholder 2">
            <a:extLst>
              <a:ext uri="{FF2B5EF4-FFF2-40B4-BE49-F238E27FC236}">
                <a16:creationId xmlns:a16="http://schemas.microsoft.com/office/drawing/2014/main" id="{A2FD228C-BF72-4818-91E2-F3212181330D}"/>
              </a:ext>
            </a:extLst>
          </p:cNvPr>
          <p:cNvSpPr>
            <a:spLocks noGrp="1"/>
          </p:cNvSpPr>
          <p:nvPr>
            <p:ph idx="1"/>
          </p:nvPr>
        </p:nvSpPr>
        <p:spPr>
          <a:xfrm>
            <a:off x="484188" y="1722438"/>
            <a:ext cx="8229600" cy="4525962"/>
          </a:xfrm>
        </p:spPr>
        <p:txBody>
          <a:bodyPr/>
          <a:lstStyle/>
          <a:p>
            <a:pPr>
              <a:defRPr/>
            </a:pPr>
            <a:r>
              <a:rPr lang="en-US" altLang="en-US" sz="2800" dirty="0"/>
              <a:t>Identify data that “stand” out</a:t>
            </a:r>
          </a:p>
          <a:p>
            <a:pPr>
              <a:defRPr/>
            </a:pPr>
            <a:r>
              <a:rPr lang="en-US" altLang="en-US" sz="2800" dirty="0"/>
              <a:t>Compare months to determine trends</a:t>
            </a:r>
          </a:p>
          <a:p>
            <a:pPr>
              <a:defRPr/>
            </a:pPr>
            <a:r>
              <a:rPr lang="en-US" altLang="en-US" sz="2800" dirty="0"/>
              <a:t>Assess A/R amounts in each age bucket</a:t>
            </a:r>
          </a:p>
          <a:p>
            <a:pPr lvl="1">
              <a:buFont typeface="Arial" panose="020B0604020202020204" pitchFamily="34" charset="0"/>
              <a:buChar char="•"/>
              <a:defRPr/>
            </a:pPr>
            <a:r>
              <a:rPr lang="en-US" altLang="en-US" sz="2400" dirty="0"/>
              <a:t>Typically largest A/R amounts is in 0-30 </a:t>
            </a:r>
          </a:p>
          <a:p>
            <a:pPr lvl="1">
              <a:buFont typeface="Arial" panose="020B0604020202020204" pitchFamily="34" charset="0"/>
              <a:buChar char="•"/>
              <a:defRPr/>
            </a:pPr>
            <a:r>
              <a:rPr lang="en-US" altLang="en-US" sz="2400" dirty="0"/>
              <a:t>Overall decrease is good </a:t>
            </a:r>
          </a:p>
          <a:p>
            <a:pPr>
              <a:defRPr/>
            </a:pPr>
            <a:r>
              <a:rPr lang="en-US" altLang="en-US" sz="2800" dirty="0"/>
              <a:t>Uncover reasons for variances between months</a:t>
            </a:r>
          </a:p>
          <a:p>
            <a:pPr>
              <a:defRPr/>
            </a:pPr>
            <a:r>
              <a:rPr lang="en-US" altLang="en-US" sz="2800" dirty="0"/>
              <a:t>Use other reports to determine issues</a:t>
            </a:r>
          </a:p>
        </p:txBody>
      </p:sp>
      <p:sp>
        <p:nvSpPr>
          <p:cNvPr id="64516" name="Slide Number Placeholder 3">
            <a:extLst>
              <a:ext uri="{FF2B5EF4-FFF2-40B4-BE49-F238E27FC236}">
                <a16:creationId xmlns:a16="http://schemas.microsoft.com/office/drawing/2014/main" id="{83932598-5AC9-430D-A56F-5B1E82E4D97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C446C607-F680-4B37-9751-8139A31F0D6F}" type="slidenum">
              <a:rPr lang="en-US" altLang="en-US" sz="1200" smtClean="0">
                <a:solidFill>
                  <a:srgbClr val="757575"/>
                </a:solidFill>
                <a:latin typeface="Calibri" panose="020F0502020204030204" pitchFamily="34" charset="0"/>
              </a:rPr>
              <a:pPr>
                <a:spcBef>
                  <a:spcPct val="0"/>
                </a:spcBef>
                <a:buFontTx/>
                <a:buNone/>
              </a:pPr>
              <a:t>18</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0CB42-CDA4-4093-9DF8-19951CF998F1}"/>
              </a:ext>
            </a:extLst>
          </p:cNvPr>
          <p:cNvSpPr>
            <a:spLocks noGrp="1"/>
          </p:cNvSpPr>
          <p:nvPr>
            <p:ph type="title"/>
          </p:nvPr>
        </p:nvSpPr>
        <p:spPr/>
        <p:txBody>
          <a:bodyPr/>
          <a:lstStyle/>
          <a:p>
            <a:r>
              <a:rPr lang="en-US" dirty="0"/>
              <a:t>Sample A/R Aging Report</a:t>
            </a:r>
          </a:p>
        </p:txBody>
      </p:sp>
      <p:sp>
        <p:nvSpPr>
          <p:cNvPr id="3" name="Text Placeholder 2">
            <a:extLst>
              <a:ext uri="{FF2B5EF4-FFF2-40B4-BE49-F238E27FC236}">
                <a16:creationId xmlns:a16="http://schemas.microsoft.com/office/drawing/2014/main" id="{50164E3D-8312-415B-9F6F-45C13F4B4BF9}"/>
              </a:ext>
            </a:extLst>
          </p:cNvPr>
          <p:cNvSpPr>
            <a:spLocks noGrp="1"/>
          </p:cNvSpPr>
          <p:nvPr>
            <p:ph type="body" sz="quarter" idx="17"/>
          </p:nvPr>
        </p:nvSpPr>
        <p:spPr/>
        <p:txBody>
          <a:bodyPr/>
          <a:lstStyle/>
          <a:p>
            <a:r>
              <a:rPr lang="en-US" dirty="0"/>
              <a:t>The current slide contains 1 animation. Click once after content is announced to move to next slide.</a:t>
            </a:r>
          </a:p>
        </p:txBody>
      </p:sp>
      <p:graphicFrame>
        <p:nvGraphicFramePr>
          <p:cNvPr id="7" name="Table Placeholder 6">
            <a:extLst>
              <a:ext uri="{FF2B5EF4-FFF2-40B4-BE49-F238E27FC236}">
                <a16:creationId xmlns:a16="http://schemas.microsoft.com/office/drawing/2014/main" id="{395E04DD-B72C-4143-AA50-BF58D6B8C1CB}"/>
              </a:ext>
            </a:extLst>
          </p:cNvPr>
          <p:cNvGraphicFramePr>
            <a:graphicFrameLocks noGrp="1"/>
          </p:cNvGraphicFramePr>
          <p:nvPr>
            <p:ph type="tbl" sz="quarter" idx="18"/>
            <p:extLst>
              <p:ext uri="{D42A27DB-BD31-4B8C-83A1-F6EECF244321}">
                <p14:modId xmlns:p14="http://schemas.microsoft.com/office/powerpoint/2010/main" val="2670371495"/>
              </p:ext>
            </p:extLst>
          </p:nvPr>
        </p:nvGraphicFramePr>
        <p:xfrm>
          <a:off x="803275" y="1676400"/>
          <a:ext cx="8188325" cy="1327750"/>
        </p:xfrm>
        <a:graphic>
          <a:graphicData uri="http://schemas.openxmlformats.org/drawingml/2006/table">
            <a:tbl>
              <a:tblPr firstRow="1">
                <a:tableStyleId>{5C22544A-7EE6-4342-B048-85BDC9FD1C3A}</a:tableStyleId>
              </a:tblPr>
              <a:tblGrid>
                <a:gridCol w="1406525">
                  <a:extLst>
                    <a:ext uri="{9D8B030D-6E8A-4147-A177-3AD203B41FA5}">
                      <a16:colId xmlns:a16="http://schemas.microsoft.com/office/drawing/2014/main" val="3518192771"/>
                    </a:ext>
                  </a:extLst>
                </a:gridCol>
                <a:gridCol w="762001">
                  <a:extLst>
                    <a:ext uri="{9D8B030D-6E8A-4147-A177-3AD203B41FA5}">
                      <a16:colId xmlns:a16="http://schemas.microsoft.com/office/drawing/2014/main" val="2585349767"/>
                    </a:ext>
                  </a:extLst>
                </a:gridCol>
                <a:gridCol w="914400">
                  <a:extLst>
                    <a:ext uri="{9D8B030D-6E8A-4147-A177-3AD203B41FA5}">
                      <a16:colId xmlns:a16="http://schemas.microsoft.com/office/drawing/2014/main" val="1071774294"/>
                    </a:ext>
                  </a:extLst>
                </a:gridCol>
                <a:gridCol w="838200">
                  <a:extLst>
                    <a:ext uri="{9D8B030D-6E8A-4147-A177-3AD203B41FA5}">
                      <a16:colId xmlns:a16="http://schemas.microsoft.com/office/drawing/2014/main" val="2645684070"/>
                    </a:ext>
                  </a:extLst>
                </a:gridCol>
                <a:gridCol w="838200">
                  <a:extLst>
                    <a:ext uri="{9D8B030D-6E8A-4147-A177-3AD203B41FA5}">
                      <a16:colId xmlns:a16="http://schemas.microsoft.com/office/drawing/2014/main" val="430969503"/>
                    </a:ext>
                  </a:extLst>
                </a:gridCol>
                <a:gridCol w="838200">
                  <a:extLst>
                    <a:ext uri="{9D8B030D-6E8A-4147-A177-3AD203B41FA5}">
                      <a16:colId xmlns:a16="http://schemas.microsoft.com/office/drawing/2014/main" val="2277794565"/>
                    </a:ext>
                  </a:extLst>
                </a:gridCol>
                <a:gridCol w="914400">
                  <a:extLst>
                    <a:ext uri="{9D8B030D-6E8A-4147-A177-3AD203B41FA5}">
                      <a16:colId xmlns:a16="http://schemas.microsoft.com/office/drawing/2014/main" val="2847201537"/>
                    </a:ext>
                  </a:extLst>
                </a:gridCol>
                <a:gridCol w="786091">
                  <a:extLst>
                    <a:ext uri="{9D8B030D-6E8A-4147-A177-3AD203B41FA5}">
                      <a16:colId xmlns:a16="http://schemas.microsoft.com/office/drawing/2014/main" val="903187680"/>
                    </a:ext>
                  </a:extLst>
                </a:gridCol>
                <a:gridCol w="890308">
                  <a:extLst>
                    <a:ext uri="{9D8B030D-6E8A-4147-A177-3AD203B41FA5}">
                      <a16:colId xmlns:a16="http://schemas.microsoft.com/office/drawing/2014/main" val="3726266336"/>
                    </a:ext>
                  </a:extLst>
                </a:gridCol>
              </a:tblGrid>
              <a:tr h="436216">
                <a:tc>
                  <a:txBody>
                    <a:bodyPr/>
                    <a:lstStyle/>
                    <a:p>
                      <a:pPr algn="ctr" fontAlgn="b"/>
                      <a:r>
                        <a:rPr lang="en-US" sz="1400" b="1" u="none" strike="noStrike" dirty="0">
                          <a:solidFill>
                            <a:schemeClr val="tx1"/>
                          </a:solidFill>
                          <a:effectLst/>
                        </a:rPr>
                        <a:t>A/R by Payer Nov 14 </a:t>
                      </a:r>
                      <a:endParaRPr lang="en-US" sz="1400" b="1" i="0" u="none" strike="noStrike" dirty="0">
                        <a:solidFill>
                          <a:schemeClr val="tx1"/>
                        </a:solidFill>
                        <a:effectLst/>
                        <a:latin typeface="Calibri"/>
                      </a:endParaRPr>
                    </a:p>
                  </a:txBody>
                  <a:tcPr marL="9525" marR="9525" marT="9518" marB="0" anchor="ctr">
                    <a:solidFill>
                      <a:schemeClr val="accent1"/>
                    </a:solidFill>
                  </a:tcPr>
                </a:tc>
                <a:tc>
                  <a:txBody>
                    <a:bodyPr/>
                    <a:lstStyle/>
                    <a:p>
                      <a:pPr algn="ctr" fontAlgn="b"/>
                      <a:r>
                        <a:rPr lang="en-US" sz="1400" b="1" u="none" strike="noStrike" dirty="0">
                          <a:solidFill>
                            <a:schemeClr val="tx1"/>
                          </a:solidFill>
                          <a:effectLst/>
                        </a:rPr>
                        <a:t>&lt;=30 </a:t>
                      </a:r>
                    </a:p>
                    <a:p>
                      <a:pPr algn="ctr" fontAlgn="b"/>
                      <a:r>
                        <a:rPr lang="en-US" sz="1400" b="1" u="none" strike="noStrike" dirty="0">
                          <a:solidFill>
                            <a:schemeClr val="tx1"/>
                          </a:solidFill>
                          <a:effectLst/>
                        </a:rPr>
                        <a:t>Days</a:t>
                      </a:r>
                      <a:endParaRPr lang="en-US" sz="1400" b="1" i="0" u="none" strike="noStrike" dirty="0">
                        <a:solidFill>
                          <a:schemeClr val="tx1"/>
                        </a:solidFill>
                        <a:effectLst/>
                        <a:latin typeface="Calibri"/>
                      </a:endParaRPr>
                    </a:p>
                  </a:txBody>
                  <a:tcPr marL="9525" marR="9525" marT="9518" marB="0" anchor="ctr">
                    <a:solidFill>
                      <a:schemeClr val="accent1"/>
                    </a:solidFill>
                  </a:tcPr>
                </a:tc>
                <a:tc>
                  <a:txBody>
                    <a:bodyPr/>
                    <a:lstStyle/>
                    <a:p>
                      <a:pPr algn="ctr" fontAlgn="b"/>
                      <a:r>
                        <a:rPr lang="en-US" sz="1400" b="1" u="none" strike="noStrike" dirty="0">
                          <a:solidFill>
                            <a:schemeClr val="tx1"/>
                          </a:solidFill>
                          <a:effectLst/>
                        </a:rPr>
                        <a:t>31-60 </a:t>
                      </a:r>
                    </a:p>
                    <a:p>
                      <a:pPr algn="ctr" fontAlgn="b"/>
                      <a:r>
                        <a:rPr lang="en-US" sz="1400" b="1" u="none" strike="noStrike" dirty="0">
                          <a:solidFill>
                            <a:schemeClr val="tx1"/>
                          </a:solidFill>
                          <a:effectLst/>
                        </a:rPr>
                        <a:t>Days</a:t>
                      </a:r>
                      <a:endParaRPr lang="en-US" sz="1400" b="1" i="0" u="none" strike="noStrike" dirty="0">
                        <a:solidFill>
                          <a:schemeClr val="tx1"/>
                        </a:solidFill>
                        <a:effectLst/>
                        <a:latin typeface="Calibri"/>
                      </a:endParaRPr>
                    </a:p>
                  </a:txBody>
                  <a:tcPr marL="9525" marR="9525" marT="9518" marB="0" anchor="ctr">
                    <a:solidFill>
                      <a:schemeClr val="accent1"/>
                    </a:solidFill>
                  </a:tcPr>
                </a:tc>
                <a:tc>
                  <a:txBody>
                    <a:bodyPr/>
                    <a:lstStyle/>
                    <a:p>
                      <a:pPr algn="ctr" fontAlgn="b"/>
                      <a:r>
                        <a:rPr lang="en-US" sz="1400" b="1" u="none" strike="noStrike" dirty="0">
                          <a:solidFill>
                            <a:schemeClr val="tx1"/>
                          </a:solidFill>
                          <a:effectLst/>
                        </a:rPr>
                        <a:t>61-90</a:t>
                      </a:r>
                    </a:p>
                    <a:p>
                      <a:pPr algn="ctr" fontAlgn="b"/>
                      <a:r>
                        <a:rPr lang="en-US" sz="1400" b="1" u="none" strike="noStrike" dirty="0">
                          <a:solidFill>
                            <a:schemeClr val="tx1"/>
                          </a:solidFill>
                          <a:effectLst/>
                        </a:rPr>
                        <a:t> Days</a:t>
                      </a:r>
                      <a:endParaRPr lang="en-US" sz="1400" b="1" i="0" u="none" strike="noStrike" dirty="0">
                        <a:solidFill>
                          <a:schemeClr val="tx1"/>
                        </a:solidFill>
                        <a:effectLst/>
                        <a:latin typeface="Calibri"/>
                      </a:endParaRPr>
                    </a:p>
                  </a:txBody>
                  <a:tcPr marL="9525" marR="9525" marT="9518" marB="0" anchor="ctr">
                    <a:solidFill>
                      <a:schemeClr val="accent1"/>
                    </a:solidFill>
                  </a:tcPr>
                </a:tc>
                <a:tc>
                  <a:txBody>
                    <a:bodyPr/>
                    <a:lstStyle/>
                    <a:p>
                      <a:pPr algn="ctr" fontAlgn="b"/>
                      <a:r>
                        <a:rPr lang="en-US" sz="1400" b="1" u="none" strike="noStrike" dirty="0">
                          <a:solidFill>
                            <a:schemeClr val="tx1"/>
                          </a:solidFill>
                          <a:effectLst/>
                        </a:rPr>
                        <a:t>91-180 </a:t>
                      </a:r>
                    </a:p>
                    <a:p>
                      <a:pPr algn="ctr" fontAlgn="b"/>
                      <a:r>
                        <a:rPr lang="en-US" sz="1400" b="1" u="none" strike="noStrike" dirty="0">
                          <a:solidFill>
                            <a:schemeClr val="tx1"/>
                          </a:solidFill>
                          <a:effectLst/>
                        </a:rPr>
                        <a:t>Days</a:t>
                      </a:r>
                      <a:endParaRPr lang="en-US" sz="1400" b="1" i="0" u="none" strike="noStrike" dirty="0">
                        <a:solidFill>
                          <a:schemeClr val="tx1"/>
                        </a:solidFill>
                        <a:effectLst/>
                        <a:latin typeface="Calibri"/>
                      </a:endParaRPr>
                    </a:p>
                  </a:txBody>
                  <a:tcPr marL="9525" marR="9525" marT="9518" marB="0" anchor="ctr">
                    <a:solidFill>
                      <a:schemeClr val="accent1"/>
                    </a:solidFill>
                  </a:tcPr>
                </a:tc>
                <a:tc>
                  <a:txBody>
                    <a:bodyPr/>
                    <a:lstStyle/>
                    <a:p>
                      <a:pPr algn="ctr" fontAlgn="b"/>
                      <a:r>
                        <a:rPr lang="en-US" sz="1400" b="1" u="none" strike="noStrike" dirty="0">
                          <a:solidFill>
                            <a:schemeClr val="tx1"/>
                          </a:solidFill>
                          <a:effectLst/>
                        </a:rPr>
                        <a:t>181-365</a:t>
                      </a:r>
                    </a:p>
                    <a:p>
                      <a:pPr algn="ctr" fontAlgn="b"/>
                      <a:r>
                        <a:rPr lang="en-US" sz="1400" b="1" u="none" strike="noStrike" dirty="0">
                          <a:solidFill>
                            <a:schemeClr val="tx1"/>
                          </a:solidFill>
                          <a:effectLst/>
                        </a:rPr>
                        <a:t> Days</a:t>
                      </a:r>
                      <a:endParaRPr lang="en-US" sz="1400" b="1" i="0" u="none" strike="noStrike" dirty="0">
                        <a:solidFill>
                          <a:schemeClr val="tx1"/>
                        </a:solidFill>
                        <a:effectLst/>
                        <a:latin typeface="Calibri"/>
                      </a:endParaRPr>
                    </a:p>
                  </a:txBody>
                  <a:tcPr marL="9525" marR="9525" marT="9518" marB="0" anchor="ctr">
                    <a:solidFill>
                      <a:schemeClr val="accent1"/>
                    </a:solidFill>
                  </a:tcPr>
                </a:tc>
                <a:tc>
                  <a:txBody>
                    <a:bodyPr/>
                    <a:lstStyle/>
                    <a:p>
                      <a:pPr algn="ctr" fontAlgn="b"/>
                      <a:r>
                        <a:rPr lang="en-US" sz="1400" b="1" u="none" strike="noStrike" dirty="0">
                          <a:solidFill>
                            <a:schemeClr val="tx1"/>
                          </a:solidFill>
                          <a:effectLst/>
                        </a:rPr>
                        <a:t>Total</a:t>
                      </a:r>
                      <a:endParaRPr lang="en-US" sz="1400" b="1" i="0" u="none" strike="noStrike" dirty="0">
                        <a:solidFill>
                          <a:schemeClr val="tx1"/>
                        </a:solidFill>
                        <a:effectLst/>
                        <a:latin typeface="Calibri"/>
                      </a:endParaRPr>
                    </a:p>
                  </a:txBody>
                  <a:tcPr marL="9525" marR="9525" marT="9518" marB="0" anchor="ctr">
                    <a:solidFill>
                      <a:schemeClr val="accent1"/>
                    </a:solidFill>
                  </a:tcPr>
                </a:tc>
                <a:tc>
                  <a:txBody>
                    <a:bodyPr/>
                    <a:lstStyle/>
                    <a:p>
                      <a:pPr algn="ctr" fontAlgn="b"/>
                      <a:r>
                        <a:rPr lang="en-US" sz="1400" b="1" u="none" strike="noStrike" dirty="0">
                          <a:solidFill>
                            <a:schemeClr val="tx1"/>
                          </a:solidFill>
                          <a:effectLst/>
                        </a:rPr>
                        <a:t>&gt;365 </a:t>
                      </a:r>
                    </a:p>
                    <a:p>
                      <a:pPr algn="ctr" fontAlgn="b"/>
                      <a:r>
                        <a:rPr lang="en-US" sz="1400" b="1" u="none" strike="noStrike" dirty="0">
                          <a:solidFill>
                            <a:schemeClr val="tx1"/>
                          </a:solidFill>
                          <a:effectLst/>
                        </a:rPr>
                        <a:t>Days</a:t>
                      </a:r>
                      <a:endParaRPr lang="en-US" sz="1400" b="1" i="0" u="none" strike="noStrike" dirty="0">
                        <a:solidFill>
                          <a:schemeClr val="tx1"/>
                        </a:solidFill>
                        <a:effectLst/>
                        <a:latin typeface="Calibri"/>
                      </a:endParaRPr>
                    </a:p>
                  </a:txBody>
                  <a:tcPr marL="9525" marR="9525" marT="9518" marB="0" anchor="ctr">
                    <a:solidFill>
                      <a:schemeClr val="accent1"/>
                    </a:solidFill>
                  </a:tcPr>
                </a:tc>
                <a:tc>
                  <a:txBody>
                    <a:bodyPr/>
                    <a:lstStyle/>
                    <a:p>
                      <a:pPr algn="ctr" fontAlgn="b"/>
                      <a:r>
                        <a:rPr lang="en-US" sz="1400" b="1" u="none" strike="noStrike" dirty="0">
                          <a:solidFill>
                            <a:schemeClr val="tx1"/>
                          </a:solidFill>
                          <a:effectLst/>
                        </a:rPr>
                        <a:t>Grand </a:t>
                      </a:r>
                    </a:p>
                    <a:p>
                      <a:pPr algn="ctr" fontAlgn="b"/>
                      <a:r>
                        <a:rPr lang="en-US" sz="1400" b="1" u="none" strike="noStrike" dirty="0">
                          <a:solidFill>
                            <a:schemeClr val="tx1"/>
                          </a:solidFill>
                          <a:effectLst/>
                        </a:rPr>
                        <a:t>Total</a:t>
                      </a:r>
                      <a:endParaRPr lang="en-US" sz="1400" b="1" i="0" u="none" strike="noStrike" dirty="0">
                        <a:solidFill>
                          <a:schemeClr val="tx1"/>
                        </a:solidFill>
                        <a:effectLst/>
                        <a:latin typeface="Calibri"/>
                      </a:endParaRPr>
                    </a:p>
                  </a:txBody>
                  <a:tcPr marL="9525" marR="9525" marT="9518" marB="0" anchor="ctr">
                    <a:solidFill>
                      <a:schemeClr val="accent1"/>
                    </a:solidFill>
                  </a:tcPr>
                </a:tc>
                <a:extLst>
                  <a:ext uri="{0D108BD9-81ED-4DB2-BD59-A6C34878D82A}">
                    <a16:rowId xmlns:a16="http://schemas.microsoft.com/office/drawing/2014/main" val="2354027960"/>
                  </a:ext>
                </a:extLst>
              </a:tr>
              <a:tr h="222867">
                <a:tc>
                  <a:txBody>
                    <a:bodyPr/>
                    <a:lstStyle/>
                    <a:p>
                      <a:pPr algn="l" fontAlgn="b"/>
                      <a:r>
                        <a:rPr lang="en-US" sz="1400" u="none" strike="noStrike" dirty="0">
                          <a:effectLst/>
                        </a:rPr>
                        <a:t>Medicaid </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$167,564</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$83,782</a:t>
                      </a:r>
                      <a:endParaRPr lang="en-US" sz="1400" b="0" i="0" u="none" strike="noStrike" dirty="0">
                        <a:solidFill>
                          <a:srgbClr val="000000"/>
                        </a:solidFill>
                        <a:effectLst/>
                        <a:latin typeface="Calibri"/>
                      </a:endParaRPr>
                    </a:p>
                  </a:txBody>
                  <a:tcPr marL="9525" marR="9525" marT="9518" marB="0" anchor="ctr">
                    <a:solidFill>
                      <a:srgbClr val="27AAE1">
                        <a:alpha val="29804"/>
                      </a:srgbClr>
                    </a:solidFill>
                  </a:tcPr>
                </a:tc>
                <a:tc>
                  <a:txBody>
                    <a:bodyPr/>
                    <a:lstStyle/>
                    <a:p>
                      <a:pPr algn="ctr" fontAlgn="b"/>
                      <a:r>
                        <a:rPr lang="en-US" sz="1400" u="none" strike="noStrike" dirty="0">
                          <a:effectLst/>
                        </a:rPr>
                        <a:t>$111,430</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$13,908</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$387</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$377,071</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a:effectLst/>
                        </a:rPr>
                        <a:t>$0</a:t>
                      </a:r>
                      <a:endParaRPr lang="en-US" sz="1400" b="0" i="0" u="none" strike="noStrike">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a:effectLst/>
                        </a:rPr>
                        <a:t>$377,071</a:t>
                      </a:r>
                      <a:endParaRPr lang="en-US" sz="1400" b="0" i="0" u="none" strike="noStrike">
                        <a:solidFill>
                          <a:srgbClr val="000000"/>
                        </a:solidFill>
                        <a:effectLst/>
                        <a:latin typeface="Calibri"/>
                      </a:endParaRPr>
                    </a:p>
                  </a:txBody>
                  <a:tcPr marL="9525" marR="9525" marT="9518" marB="0" anchor="ctr">
                    <a:solidFill>
                      <a:srgbClr val="27AAE1">
                        <a:alpha val="30196"/>
                      </a:srgbClr>
                    </a:solidFill>
                  </a:tcPr>
                </a:tc>
                <a:extLst>
                  <a:ext uri="{0D108BD9-81ED-4DB2-BD59-A6C34878D82A}">
                    <a16:rowId xmlns:a16="http://schemas.microsoft.com/office/drawing/2014/main" val="3655426391"/>
                  </a:ext>
                </a:extLst>
              </a:tr>
              <a:tr h="222867">
                <a:tc>
                  <a:txBody>
                    <a:bodyPr/>
                    <a:lstStyle/>
                    <a:p>
                      <a:pPr algn="l" fontAlgn="b"/>
                      <a:r>
                        <a:rPr lang="en-US" sz="1400" u="none" strike="noStrike" dirty="0">
                          <a:effectLst/>
                        </a:rPr>
                        <a:t>Private Insurance</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$82,740</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$91,370</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$37,773</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$16,814</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$467</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$222,802</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$12,434</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a:effectLst/>
                        </a:rPr>
                        <a:t>$235,236</a:t>
                      </a:r>
                      <a:endParaRPr lang="en-US" sz="1400" b="0" i="0" u="none" strike="noStrike">
                        <a:solidFill>
                          <a:srgbClr val="000000"/>
                        </a:solidFill>
                        <a:effectLst/>
                        <a:latin typeface="Calibri"/>
                      </a:endParaRPr>
                    </a:p>
                  </a:txBody>
                  <a:tcPr marL="9525" marR="9525" marT="9518" marB="0" anchor="ctr">
                    <a:solidFill>
                      <a:srgbClr val="27AAE1">
                        <a:alpha val="30196"/>
                      </a:srgbClr>
                    </a:solidFill>
                  </a:tcPr>
                </a:tc>
                <a:extLst>
                  <a:ext uri="{0D108BD9-81ED-4DB2-BD59-A6C34878D82A}">
                    <a16:rowId xmlns:a16="http://schemas.microsoft.com/office/drawing/2014/main" val="2462287904"/>
                  </a:ext>
                </a:extLst>
              </a:tr>
              <a:tr h="222867">
                <a:tc>
                  <a:txBody>
                    <a:bodyPr/>
                    <a:lstStyle/>
                    <a:p>
                      <a:pPr algn="l" fontAlgn="b"/>
                      <a:r>
                        <a:rPr lang="en-US" sz="1400" u="none" strike="noStrike" dirty="0">
                          <a:effectLst/>
                        </a:rPr>
                        <a:t>Client Fees</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$12,969</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$8,968</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a:effectLst/>
                        </a:rPr>
                        <a:t>$5,866</a:t>
                      </a:r>
                      <a:endParaRPr lang="en-US" sz="1400" b="0" i="0" u="none" strike="noStrike">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a:effectLst/>
                        </a:rPr>
                        <a:t>$7,101</a:t>
                      </a:r>
                      <a:endParaRPr lang="en-US" sz="1400" b="0" i="0" u="none" strike="noStrike">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$2,782</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$37,686</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$0</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$37,686</a:t>
                      </a:r>
                      <a:endParaRPr lang="en-US" sz="1400" b="0" i="0" u="none" strike="noStrike" dirty="0">
                        <a:solidFill>
                          <a:srgbClr val="000000"/>
                        </a:solidFill>
                        <a:effectLst/>
                        <a:latin typeface="Calibri"/>
                      </a:endParaRPr>
                    </a:p>
                  </a:txBody>
                  <a:tcPr marL="9525" marR="9525" marT="9518" marB="0" anchor="ctr">
                    <a:solidFill>
                      <a:srgbClr val="27AAE1">
                        <a:alpha val="30196"/>
                      </a:srgbClr>
                    </a:solidFill>
                  </a:tcPr>
                </a:tc>
                <a:extLst>
                  <a:ext uri="{0D108BD9-81ED-4DB2-BD59-A6C34878D82A}">
                    <a16:rowId xmlns:a16="http://schemas.microsoft.com/office/drawing/2014/main" val="1400233377"/>
                  </a:ext>
                </a:extLst>
              </a:tr>
              <a:tr h="222867">
                <a:tc>
                  <a:txBody>
                    <a:bodyPr/>
                    <a:lstStyle/>
                    <a:p>
                      <a:pPr algn="l" fontAlgn="b"/>
                      <a:r>
                        <a:rPr lang="en-US" sz="1400" u="none" strike="noStrike" dirty="0">
                          <a:effectLst/>
                        </a:rPr>
                        <a:t>Total</a:t>
                      </a:r>
                      <a:endParaRPr lang="en-US" sz="1400" b="1"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$263,273</a:t>
                      </a:r>
                      <a:endParaRPr lang="en-US" sz="1400" b="1"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$184,120</a:t>
                      </a:r>
                      <a:endParaRPr lang="en-US" sz="1400" b="1"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$155,069</a:t>
                      </a:r>
                      <a:endParaRPr lang="en-US" sz="1400" b="1"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$37,823</a:t>
                      </a:r>
                      <a:endParaRPr lang="en-US" sz="1400" b="1"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$3,636</a:t>
                      </a:r>
                      <a:endParaRPr lang="en-US" sz="1400" b="1"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$637,560</a:t>
                      </a:r>
                      <a:endParaRPr lang="en-US" sz="1400" b="1"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$12,434</a:t>
                      </a:r>
                      <a:endParaRPr lang="en-US" sz="1400" b="1" i="0" u="none" strike="noStrike" dirty="0">
                        <a:solidFill>
                          <a:srgbClr val="000000"/>
                        </a:solidFill>
                        <a:effectLst/>
                        <a:latin typeface="Calibri"/>
                      </a:endParaRPr>
                    </a:p>
                  </a:txBody>
                  <a:tcPr marL="9525" marR="9525" marT="9518" marB="0" anchor="ctr">
                    <a:solidFill>
                      <a:srgbClr val="27AAE1">
                        <a:alpha val="30196"/>
                      </a:srgbClr>
                    </a:solidFill>
                  </a:tcPr>
                </a:tc>
                <a:tc>
                  <a:txBody>
                    <a:bodyPr/>
                    <a:lstStyle/>
                    <a:p>
                      <a:pPr algn="ctr" fontAlgn="b"/>
                      <a:r>
                        <a:rPr lang="en-US" sz="1400" u="none" strike="noStrike" dirty="0">
                          <a:effectLst/>
                        </a:rPr>
                        <a:t>$649,994</a:t>
                      </a:r>
                      <a:endParaRPr lang="en-US" sz="1400" b="1" i="0" u="none" strike="noStrike" dirty="0">
                        <a:solidFill>
                          <a:srgbClr val="000000"/>
                        </a:solidFill>
                        <a:effectLst/>
                        <a:latin typeface="Calibri"/>
                      </a:endParaRPr>
                    </a:p>
                  </a:txBody>
                  <a:tcPr marL="9525" marR="9525" marT="9518" marB="0" anchor="ctr">
                    <a:solidFill>
                      <a:srgbClr val="27AAE1">
                        <a:alpha val="30196"/>
                      </a:srgbClr>
                    </a:solidFill>
                  </a:tcPr>
                </a:tc>
                <a:extLst>
                  <a:ext uri="{0D108BD9-81ED-4DB2-BD59-A6C34878D82A}">
                    <a16:rowId xmlns:a16="http://schemas.microsoft.com/office/drawing/2014/main" val="2803014634"/>
                  </a:ext>
                </a:extLst>
              </a:tr>
            </a:tbl>
          </a:graphicData>
        </a:graphic>
      </p:graphicFrame>
      <p:graphicFrame>
        <p:nvGraphicFramePr>
          <p:cNvPr id="8" name="Table Placeholder 7">
            <a:extLst>
              <a:ext uri="{FF2B5EF4-FFF2-40B4-BE49-F238E27FC236}">
                <a16:creationId xmlns:a16="http://schemas.microsoft.com/office/drawing/2014/main" id="{825CCBC5-B64B-4744-A5DB-6542653D7A57}"/>
              </a:ext>
            </a:extLst>
          </p:cNvPr>
          <p:cNvGraphicFramePr>
            <a:graphicFrameLocks noGrp="1"/>
          </p:cNvGraphicFramePr>
          <p:nvPr>
            <p:ph type="tbl" sz="quarter" idx="19"/>
            <p:extLst>
              <p:ext uri="{D42A27DB-BD31-4B8C-83A1-F6EECF244321}">
                <p14:modId xmlns:p14="http://schemas.microsoft.com/office/powerpoint/2010/main" val="2696869769"/>
              </p:ext>
            </p:extLst>
          </p:nvPr>
        </p:nvGraphicFramePr>
        <p:xfrm>
          <a:off x="803275" y="3263900"/>
          <a:ext cx="8188325" cy="1327750"/>
        </p:xfrm>
        <a:graphic>
          <a:graphicData uri="http://schemas.openxmlformats.org/drawingml/2006/table">
            <a:tbl>
              <a:tblPr firstRow="1">
                <a:tableStyleId>{5C22544A-7EE6-4342-B048-85BDC9FD1C3A}</a:tableStyleId>
              </a:tblPr>
              <a:tblGrid>
                <a:gridCol w="1406525">
                  <a:extLst>
                    <a:ext uri="{9D8B030D-6E8A-4147-A177-3AD203B41FA5}">
                      <a16:colId xmlns:a16="http://schemas.microsoft.com/office/drawing/2014/main" val="1809283640"/>
                    </a:ext>
                  </a:extLst>
                </a:gridCol>
                <a:gridCol w="762001">
                  <a:extLst>
                    <a:ext uri="{9D8B030D-6E8A-4147-A177-3AD203B41FA5}">
                      <a16:colId xmlns:a16="http://schemas.microsoft.com/office/drawing/2014/main" val="2141725827"/>
                    </a:ext>
                  </a:extLst>
                </a:gridCol>
                <a:gridCol w="914400">
                  <a:extLst>
                    <a:ext uri="{9D8B030D-6E8A-4147-A177-3AD203B41FA5}">
                      <a16:colId xmlns:a16="http://schemas.microsoft.com/office/drawing/2014/main" val="4189032827"/>
                    </a:ext>
                  </a:extLst>
                </a:gridCol>
                <a:gridCol w="838200">
                  <a:extLst>
                    <a:ext uri="{9D8B030D-6E8A-4147-A177-3AD203B41FA5}">
                      <a16:colId xmlns:a16="http://schemas.microsoft.com/office/drawing/2014/main" val="2913494451"/>
                    </a:ext>
                  </a:extLst>
                </a:gridCol>
                <a:gridCol w="838200">
                  <a:extLst>
                    <a:ext uri="{9D8B030D-6E8A-4147-A177-3AD203B41FA5}">
                      <a16:colId xmlns:a16="http://schemas.microsoft.com/office/drawing/2014/main" val="2588512029"/>
                    </a:ext>
                  </a:extLst>
                </a:gridCol>
                <a:gridCol w="838200">
                  <a:extLst>
                    <a:ext uri="{9D8B030D-6E8A-4147-A177-3AD203B41FA5}">
                      <a16:colId xmlns:a16="http://schemas.microsoft.com/office/drawing/2014/main" val="2492002219"/>
                    </a:ext>
                  </a:extLst>
                </a:gridCol>
                <a:gridCol w="914400">
                  <a:extLst>
                    <a:ext uri="{9D8B030D-6E8A-4147-A177-3AD203B41FA5}">
                      <a16:colId xmlns:a16="http://schemas.microsoft.com/office/drawing/2014/main" val="2812436254"/>
                    </a:ext>
                  </a:extLst>
                </a:gridCol>
                <a:gridCol w="786091">
                  <a:extLst>
                    <a:ext uri="{9D8B030D-6E8A-4147-A177-3AD203B41FA5}">
                      <a16:colId xmlns:a16="http://schemas.microsoft.com/office/drawing/2014/main" val="4170680458"/>
                    </a:ext>
                  </a:extLst>
                </a:gridCol>
                <a:gridCol w="890308">
                  <a:extLst>
                    <a:ext uri="{9D8B030D-6E8A-4147-A177-3AD203B41FA5}">
                      <a16:colId xmlns:a16="http://schemas.microsoft.com/office/drawing/2014/main" val="1774063830"/>
                    </a:ext>
                  </a:extLst>
                </a:gridCol>
              </a:tblGrid>
              <a:tr h="436216">
                <a:tc>
                  <a:txBody>
                    <a:bodyPr/>
                    <a:lstStyle/>
                    <a:p>
                      <a:pPr algn="ctr" fontAlgn="b"/>
                      <a:r>
                        <a:rPr lang="en-US" sz="1400" b="1" u="none" strike="noStrike" dirty="0">
                          <a:solidFill>
                            <a:schemeClr val="bg2"/>
                          </a:solidFill>
                          <a:effectLst/>
                        </a:rPr>
                        <a:t>A/R by Payer Oct 14 </a:t>
                      </a:r>
                      <a:endParaRPr lang="en-US" sz="1400" b="1" i="0" u="none" strike="noStrike" dirty="0">
                        <a:solidFill>
                          <a:schemeClr val="bg2"/>
                        </a:solidFill>
                        <a:effectLst/>
                        <a:latin typeface="Calibri"/>
                      </a:endParaRPr>
                    </a:p>
                  </a:txBody>
                  <a:tcPr marL="9525" marR="9525" marT="9518" marB="0" anchor="ctr">
                    <a:solidFill>
                      <a:schemeClr val="accent4"/>
                    </a:solidFill>
                  </a:tcPr>
                </a:tc>
                <a:tc>
                  <a:txBody>
                    <a:bodyPr/>
                    <a:lstStyle/>
                    <a:p>
                      <a:pPr algn="ctr" fontAlgn="b"/>
                      <a:r>
                        <a:rPr lang="en-US" sz="1400" b="1" u="none" strike="noStrike" dirty="0">
                          <a:solidFill>
                            <a:schemeClr val="bg2"/>
                          </a:solidFill>
                          <a:effectLst/>
                        </a:rPr>
                        <a:t>&lt;=30 </a:t>
                      </a:r>
                    </a:p>
                    <a:p>
                      <a:pPr algn="ctr" fontAlgn="b"/>
                      <a:r>
                        <a:rPr lang="en-US" sz="1400" b="1" u="none" strike="noStrike" dirty="0">
                          <a:solidFill>
                            <a:schemeClr val="bg2"/>
                          </a:solidFill>
                          <a:effectLst/>
                        </a:rPr>
                        <a:t>Days</a:t>
                      </a:r>
                      <a:endParaRPr lang="en-US" sz="1400" b="1" i="0" u="none" strike="noStrike" dirty="0">
                        <a:solidFill>
                          <a:schemeClr val="bg2"/>
                        </a:solidFill>
                        <a:effectLst/>
                        <a:latin typeface="Calibri"/>
                      </a:endParaRPr>
                    </a:p>
                  </a:txBody>
                  <a:tcPr marL="9525" marR="9525" marT="9518" marB="0" anchor="ctr">
                    <a:solidFill>
                      <a:schemeClr val="accent4"/>
                    </a:solidFill>
                  </a:tcPr>
                </a:tc>
                <a:tc>
                  <a:txBody>
                    <a:bodyPr/>
                    <a:lstStyle/>
                    <a:p>
                      <a:pPr algn="ctr" fontAlgn="b"/>
                      <a:r>
                        <a:rPr lang="en-US" sz="1400" b="1" u="none" strike="noStrike" dirty="0">
                          <a:solidFill>
                            <a:schemeClr val="bg2"/>
                          </a:solidFill>
                          <a:effectLst/>
                        </a:rPr>
                        <a:t>31-60</a:t>
                      </a:r>
                    </a:p>
                    <a:p>
                      <a:pPr algn="ctr" fontAlgn="b"/>
                      <a:r>
                        <a:rPr lang="en-US" sz="1400" b="1" u="none" strike="noStrike" dirty="0">
                          <a:solidFill>
                            <a:schemeClr val="bg2"/>
                          </a:solidFill>
                          <a:effectLst/>
                        </a:rPr>
                        <a:t> Days</a:t>
                      </a:r>
                      <a:endParaRPr lang="en-US" sz="1400" b="1" i="0" u="none" strike="noStrike" dirty="0">
                        <a:solidFill>
                          <a:schemeClr val="bg2"/>
                        </a:solidFill>
                        <a:effectLst/>
                        <a:latin typeface="Calibri"/>
                      </a:endParaRPr>
                    </a:p>
                  </a:txBody>
                  <a:tcPr marL="9525" marR="9525" marT="9518" marB="0" anchor="ctr">
                    <a:solidFill>
                      <a:schemeClr val="accent4"/>
                    </a:solidFill>
                  </a:tcPr>
                </a:tc>
                <a:tc>
                  <a:txBody>
                    <a:bodyPr/>
                    <a:lstStyle/>
                    <a:p>
                      <a:pPr algn="ctr" fontAlgn="b"/>
                      <a:r>
                        <a:rPr lang="en-US" sz="1400" b="1" u="none" strike="noStrike" dirty="0">
                          <a:solidFill>
                            <a:schemeClr val="bg2"/>
                          </a:solidFill>
                          <a:effectLst/>
                        </a:rPr>
                        <a:t>61-90</a:t>
                      </a:r>
                    </a:p>
                    <a:p>
                      <a:pPr algn="ctr" fontAlgn="b"/>
                      <a:r>
                        <a:rPr lang="en-US" sz="1400" b="1" u="none" strike="noStrike" dirty="0">
                          <a:solidFill>
                            <a:schemeClr val="bg2"/>
                          </a:solidFill>
                          <a:effectLst/>
                        </a:rPr>
                        <a:t> Days</a:t>
                      </a:r>
                      <a:endParaRPr lang="en-US" sz="1400" b="1" i="0" u="none" strike="noStrike" dirty="0">
                        <a:solidFill>
                          <a:schemeClr val="bg2"/>
                        </a:solidFill>
                        <a:effectLst/>
                        <a:latin typeface="Calibri"/>
                      </a:endParaRPr>
                    </a:p>
                  </a:txBody>
                  <a:tcPr marL="9525" marR="9525" marT="9518" marB="0" anchor="ctr">
                    <a:solidFill>
                      <a:schemeClr val="accent4"/>
                    </a:solidFill>
                  </a:tcPr>
                </a:tc>
                <a:tc>
                  <a:txBody>
                    <a:bodyPr/>
                    <a:lstStyle/>
                    <a:p>
                      <a:pPr algn="ctr" fontAlgn="b"/>
                      <a:r>
                        <a:rPr lang="en-US" sz="1400" b="1" u="none" strike="noStrike" dirty="0">
                          <a:solidFill>
                            <a:schemeClr val="bg2"/>
                          </a:solidFill>
                          <a:effectLst/>
                        </a:rPr>
                        <a:t>91-180 Days</a:t>
                      </a:r>
                      <a:endParaRPr lang="en-US" sz="1400" b="1" i="0" u="none" strike="noStrike" dirty="0">
                        <a:solidFill>
                          <a:schemeClr val="bg2"/>
                        </a:solidFill>
                        <a:effectLst/>
                        <a:latin typeface="Calibri"/>
                      </a:endParaRPr>
                    </a:p>
                  </a:txBody>
                  <a:tcPr marL="9525" marR="9525" marT="9518" marB="0" anchor="ctr">
                    <a:solidFill>
                      <a:schemeClr val="accent4"/>
                    </a:solidFill>
                  </a:tcPr>
                </a:tc>
                <a:tc>
                  <a:txBody>
                    <a:bodyPr/>
                    <a:lstStyle/>
                    <a:p>
                      <a:pPr algn="ctr" fontAlgn="b"/>
                      <a:r>
                        <a:rPr lang="en-US" sz="1400" b="1" u="none" strike="noStrike" dirty="0">
                          <a:solidFill>
                            <a:schemeClr val="bg2"/>
                          </a:solidFill>
                          <a:effectLst/>
                        </a:rPr>
                        <a:t>181-365 Days</a:t>
                      </a:r>
                      <a:endParaRPr lang="en-US" sz="1400" b="1" i="0" u="none" strike="noStrike" dirty="0">
                        <a:solidFill>
                          <a:schemeClr val="bg2"/>
                        </a:solidFill>
                        <a:effectLst/>
                        <a:latin typeface="Calibri"/>
                      </a:endParaRPr>
                    </a:p>
                  </a:txBody>
                  <a:tcPr marL="9525" marR="9525" marT="9518" marB="0" anchor="ctr">
                    <a:solidFill>
                      <a:schemeClr val="accent4"/>
                    </a:solidFill>
                  </a:tcPr>
                </a:tc>
                <a:tc>
                  <a:txBody>
                    <a:bodyPr/>
                    <a:lstStyle/>
                    <a:p>
                      <a:pPr algn="ctr" fontAlgn="b"/>
                      <a:r>
                        <a:rPr lang="en-US" sz="1400" b="1" u="none" strike="noStrike" dirty="0">
                          <a:solidFill>
                            <a:schemeClr val="bg2"/>
                          </a:solidFill>
                          <a:effectLst/>
                        </a:rPr>
                        <a:t>Total</a:t>
                      </a:r>
                      <a:endParaRPr lang="en-US" sz="1400" b="1" i="0" u="none" strike="noStrike" dirty="0">
                        <a:solidFill>
                          <a:schemeClr val="bg2"/>
                        </a:solidFill>
                        <a:effectLst/>
                        <a:latin typeface="Calibri"/>
                      </a:endParaRPr>
                    </a:p>
                  </a:txBody>
                  <a:tcPr marL="9525" marR="9525" marT="9518" marB="0" anchor="ctr">
                    <a:solidFill>
                      <a:schemeClr val="accent4"/>
                    </a:solidFill>
                  </a:tcPr>
                </a:tc>
                <a:tc>
                  <a:txBody>
                    <a:bodyPr/>
                    <a:lstStyle/>
                    <a:p>
                      <a:pPr algn="ctr" fontAlgn="b"/>
                      <a:r>
                        <a:rPr lang="en-US" sz="1400" b="1" u="none" strike="noStrike" dirty="0">
                          <a:solidFill>
                            <a:schemeClr val="bg2"/>
                          </a:solidFill>
                          <a:effectLst/>
                        </a:rPr>
                        <a:t>&gt;365</a:t>
                      </a:r>
                    </a:p>
                    <a:p>
                      <a:pPr algn="ctr" fontAlgn="b"/>
                      <a:r>
                        <a:rPr lang="en-US" sz="1400" b="1" u="none" strike="noStrike" dirty="0">
                          <a:solidFill>
                            <a:schemeClr val="bg2"/>
                          </a:solidFill>
                          <a:effectLst/>
                        </a:rPr>
                        <a:t> Days</a:t>
                      </a:r>
                      <a:endParaRPr lang="en-US" sz="1400" b="1" i="0" u="none" strike="noStrike" dirty="0">
                        <a:solidFill>
                          <a:schemeClr val="bg2"/>
                        </a:solidFill>
                        <a:effectLst/>
                        <a:latin typeface="Calibri"/>
                      </a:endParaRPr>
                    </a:p>
                  </a:txBody>
                  <a:tcPr marL="9525" marR="9525" marT="9518" marB="0" anchor="ctr">
                    <a:solidFill>
                      <a:schemeClr val="accent4"/>
                    </a:solidFill>
                  </a:tcPr>
                </a:tc>
                <a:tc>
                  <a:txBody>
                    <a:bodyPr/>
                    <a:lstStyle/>
                    <a:p>
                      <a:pPr algn="ctr" fontAlgn="b"/>
                      <a:r>
                        <a:rPr lang="en-US" sz="1400" b="1" u="none" strike="noStrike" dirty="0">
                          <a:solidFill>
                            <a:schemeClr val="bg2"/>
                          </a:solidFill>
                          <a:effectLst/>
                        </a:rPr>
                        <a:t>Grand</a:t>
                      </a:r>
                    </a:p>
                    <a:p>
                      <a:pPr algn="ctr" fontAlgn="b"/>
                      <a:r>
                        <a:rPr lang="en-US" sz="1400" b="1" u="none" strike="noStrike" dirty="0">
                          <a:solidFill>
                            <a:schemeClr val="bg2"/>
                          </a:solidFill>
                          <a:effectLst/>
                        </a:rPr>
                        <a:t> Total</a:t>
                      </a:r>
                      <a:endParaRPr lang="en-US" sz="1400" b="1" i="0" u="none" strike="noStrike" dirty="0">
                        <a:solidFill>
                          <a:schemeClr val="bg2"/>
                        </a:solidFill>
                        <a:effectLst/>
                        <a:latin typeface="Calibri"/>
                      </a:endParaRPr>
                    </a:p>
                  </a:txBody>
                  <a:tcPr marL="9525" marR="9525" marT="9518" marB="0" anchor="ctr">
                    <a:solidFill>
                      <a:schemeClr val="accent4"/>
                    </a:solidFill>
                  </a:tcPr>
                </a:tc>
                <a:extLst>
                  <a:ext uri="{0D108BD9-81ED-4DB2-BD59-A6C34878D82A}">
                    <a16:rowId xmlns:a16="http://schemas.microsoft.com/office/drawing/2014/main" val="2066343633"/>
                  </a:ext>
                </a:extLst>
              </a:tr>
              <a:tr h="222867">
                <a:tc>
                  <a:txBody>
                    <a:bodyPr/>
                    <a:lstStyle/>
                    <a:p>
                      <a:pPr algn="l" fontAlgn="b"/>
                      <a:r>
                        <a:rPr lang="en-US" sz="1400" u="none" strike="noStrike" dirty="0">
                          <a:effectLst/>
                        </a:rPr>
                        <a:t>Medicaid </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$175,942</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$87,971</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a:effectLst/>
                        </a:rPr>
                        <a:t>$43,986</a:t>
                      </a:r>
                      <a:endParaRPr lang="en-US" sz="1400" b="0" i="0" u="none" strike="noStrike">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$13,746</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$687</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$322,332</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$0</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$322,332</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extLst>
                  <a:ext uri="{0D108BD9-81ED-4DB2-BD59-A6C34878D82A}">
                    <a16:rowId xmlns:a16="http://schemas.microsoft.com/office/drawing/2014/main" val="1994051679"/>
                  </a:ext>
                </a:extLst>
              </a:tr>
              <a:tr h="222867">
                <a:tc>
                  <a:txBody>
                    <a:bodyPr/>
                    <a:lstStyle/>
                    <a:p>
                      <a:pPr algn="l" fontAlgn="b"/>
                      <a:r>
                        <a:rPr lang="en-US" sz="1400" u="none" strike="noStrike" dirty="0">
                          <a:effectLst/>
                        </a:rPr>
                        <a:t>Private</a:t>
                      </a:r>
                      <a:r>
                        <a:rPr lang="en-US" sz="1400" u="none" strike="noStrike" baseline="0" dirty="0">
                          <a:effectLst/>
                        </a:rPr>
                        <a:t> Insurance</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$137,089</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$18,630</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$22,174</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$7,392</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$250</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$185,534</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$12,434</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a:effectLst/>
                        </a:rPr>
                        <a:t>$197,968</a:t>
                      </a:r>
                      <a:endParaRPr lang="en-US" sz="1400" b="0" i="0" u="none" strike="noStrike">
                        <a:solidFill>
                          <a:srgbClr val="000000"/>
                        </a:solidFill>
                        <a:effectLst/>
                        <a:latin typeface="Calibri"/>
                      </a:endParaRPr>
                    </a:p>
                  </a:txBody>
                  <a:tcPr marL="9525" marR="9525" marT="9518" marB="0" anchor="ctr">
                    <a:solidFill>
                      <a:srgbClr val="92278F">
                        <a:alpha val="30196"/>
                      </a:srgbClr>
                    </a:solidFill>
                  </a:tcPr>
                </a:tc>
                <a:extLst>
                  <a:ext uri="{0D108BD9-81ED-4DB2-BD59-A6C34878D82A}">
                    <a16:rowId xmlns:a16="http://schemas.microsoft.com/office/drawing/2014/main" val="146097490"/>
                  </a:ext>
                </a:extLst>
              </a:tr>
              <a:tr h="222867">
                <a:tc>
                  <a:txBody>
                    <a:bodyPr/>
                    <a:lstStyle/>
                    <a:p>
                      <a:pPr algn="l" fontAlgn="b"/>
                      <a:r>
                        <a:rPr lang="en-US" sz="1400" u="none" strike="noStrike" dirty="0">
                          <a:effectLst/>
                        </a:rPr>
                        <a:t>Client Fees</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$12,784</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$8,230</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$5,510</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$6,926</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$2,568</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$36,018</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$0</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$36,018</a:t>
                      </a:r>
                      <a:endParaRPr lang="en-US" sz="1400" b="0" i="0" u="none" strike="noStrike" dirty="0">
                        <a:solidFill>
                          <a:srgbClr val="000000"/>
                        </a:solidFill>
                        <a:effectLst/>
                        <a:latin typeface="Calibri"/>
                      </a:endParaRPr>
                    </a:p>
                  </a:txBody>
                  <a:tcPr marL="9525" marR="9525" marT="9518" marB="0" anchor="ctr">
                    <a:solidFill>
                      <a:srgbClr val="92278F">
                        <a:alpha val="30196"/>
                      </a:srgbClr>
                    </a:solidFill>
                  </a:tcPr>
                </a:tc>
                <a:extLst>
                  <a:ext uri="{0D108BD9-81ED-4DB2-BD59-A6C34878D82A}">
                    <a16:rowId xmlns:a16="http://schemas.microsoft.com/office/drawing/2014/main" val="4238057877"/>
                  </a:ext>
                </a:extLst>
              </a:tr>
              <a:tr h="222867">
                <a:tc>
                  <a:txBody>
                    <a:bodyPr/>
                    <a:lstStyle/>
                    <a:p>
                      <a:pPr algn="l" fontAlgn="b"/>
                      <a:r>
                        <a:rPr lang="en-US" sz="1400" u="none" strike="noStrike" dirty="0">
                          <a:effectLst/>
                        </a:rPr>
                        <a:t>Total</a:t>
                      </a:r>
                      <a:endParaRPr lang="en-US" sz="1400" b="1"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a:effectLst/>
                        </a:rPr>
                        <a:t>$325,815</a:t>
                      </a:r>
                      <a:endParaRPr lang="en-US" sz="1400" b="1" i="0" u="none" strike="noStrike">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a:effectLst/>
                        </a:rPr>
                        <a:t>$114,831</a:t>
                      </a:r>
                      <a:endParaRPr lang="en-US" sz="1400" b="1" i="0" u="none" strike="noStrike">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$71,670</a:t>
                      </a:r>
                      <a:endParaRPr lang="en-US" sz="1400" b="1"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$28,064</a:t>
                      </a:r>
                      <a:endParaRPr lang="en-US" sz="1400" b="1"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$3,505</a:t>
                      </a:r>
                      <a:endParaRPr lang="en-US" sz="1400" b="1"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$543,884</a:t>
                      </a:r>
                      <a:endParaRPr lang="en-US" sz="1400" b="1"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$12,434</a:t>
                      </a:r>
                      <a:endParaRPr lang="en-US" sz="1400" b="1" i="0" u="none" strike="noStrike" dirty="0">
                        <a:solidFill>
                          <a:srgbClr val="000000"/>
                        </a:solidFill>
                        <a:effectLst/>
                        <a:latin typeface="Calibri"/>
                      </a:endParaRPr>
                    </a:p>
                  </a:txBody>
                  <a:tcPr marL="9525" marR="9525" marT="9518" marB="0" anchor="ctr">
                    <a:solidFill>
                      <a:srgbClr val="92278F">
                        <a:alpha val="30196"/>
                      </a:srgbClr>
                    </a:solidFill>
                  </a:tcPr>
                </a:tc>
                <a:tc>
                  <a:txBody>
                    <a:bodyPr/>
                    <a:lstStyle/>
                    <a:p>
                      <a:pPr algn="ctr" fontAlgn="b"/>
                      <a:r>
                        <a:rPr lang="en-US" sz="1400" u="none" strike="noStrike" dirty="0">
                          <a:effectLst/>
                        </a:rPr>
                        <a:t>$556,318</a:t>
                      </a:r>
                      <a:endParaRPr lang="en-US" sz="1400" b="1" i="0" u="none" strike="noStrike" dirty="0">
                        <a:solidFill>
                          <a:srgbClr val="000000"/>
                        </a:solidFill>
                        <a:effectLst/>
                        <a:latin typeface="Calibri"/>
                      </a:endParaRPr>
                    </a:p>
                  </a:txBody>
                  <a:tcPr marL="9525" marR="9525" marT="9518" marB="0" anchor="ctr">
                    <a:solidFill>
                      <a:srgbClr val="92278F">
                        <a:alpha val="30196"/>
                      </a:srgbClr>
                    </a:solidFill>
                  </a:tcPr>
                </a:tc>
                <a:extLst>
                  <a:ext uri="{0D108BD9-81ED-4DB2-BD59-A6C34878D82A}">
                    <a16:rowId xmlns:a16="http://schemas.microsoft.com/office/drawing/2014/main" val="3197182344"/>
                  </a:ext>
                </a:extLst>
              </a:tr>
            </a:tbl>
          </a:graphicData>
        </a:graphic>
      </p:graphicFrame>
      <p:sp>
        <p:nvSpPr>
          <p:cNvPr id="6" name="Text Placeholder 5">
            <a:extLst>
              <a:ext uri="{FF2B5EF4-FFF2-40B4-BE49-F238E27FC236}">
                <a16:creationId xmlns:a16="http://schemas.microsoft.com/office/drawing/2014/main" id="{1596B1FE-F7C9-4032-8C40-29D7B2A1AD53}"/>
              </a:ext>
            </a:extLst>
          </p:cNvPr>
          <p:cNvSpPr>
            <a:spLocks noGrp="1"/>
          </p:cNvSpPr>
          <p:nvPr>
            <p:ph type="body" sz="quarter" idx="20"/>
          </p:nvPr>
        </p:nvSpPr>
        <p:spPr>
          <a:xfrm>
            <a:off x="0" y="7162800"/>
            <a:ext cx="9144000" cy="541338"/>
          </a:xfrm>
        </p:spPr>
        <p:txBody>
          <a:bodyPr/>
          <a:lstStyle/>
          <a:p>
            <a:r>
              <a:rPr lang="en-US" dirty="0"/>
              <a:t>Two rows of data are shown at the bottom of the table and read as follows:</a:t>
            </a:r>
          </a:p>
          <a:p>
            <a:r>
              <a:rPr lang="en-US" dirty="0"/>
              <a:t>A/R September 14th (22 days).</a:t>
            </a:r>
          </a:p>
          <a:p>
            <a:r>
              <a:rPr lang="en-US" dirty="0"/>
              <a:t>Less than or equal to 30 Days: $248,996.</a:t>
            </a:r>
          </a:p>
          <a:p>
            <a:r>
              <a:rPr lang="en-US" dirty="0"/>
              <a:t>31 to 60 days: $140,345.</a:t>
            </a:r>
          </a:p>
          <a:p>
            <a:r>
              <a:rPr lang="en-US" dirty="0"/>
              <a:t>61 to 90 days: $69,788.</a:t>
            </a:r>
          </a:p>
          <a:p>
            <a:r>
              <a:rPr lang="en-US" dirty="0"/>
              <a:t>91 to 180 days: $31,966.</a:t>
            </a:r>
          </a:p>
          <a:p>
            <a:r>
              <a:rPr lang="en-US" dirty="0"/>
              <a:t>181 to 365 days: $14,555.</a:t>
            </a:r>
          </a:p>
          <a:p>
            <a:r>
              <a:rPr lang="en-US" dirty="0"/>
              <a:t>Total: $505,650.</a:t>
            </a:r>
          </a:p>
          <a:p>
            <a:r>
              <a:rPr lang="en-US" dirty="0"/>
              <a:t>Less than 365 days: $0.</a:t>
            </a:r>
          </a:p>
          <a:p>
            <a:r>
              <a:rPr lang="en-US" dirty="0"/>
              <a:t>Grand Total: $505,650.</a:t>
            </a:r>
          </a:p>
          <a:p>
            <a:r>
              <a:rPr lang="en-US" dirty="0"/>
              <a:t>A/R August 14th (21 days).</a:t>
            </a:r>
          </a:p>
          <a:p>
            <a:r>
              <a:rPr lang="en-US" dirty="0"/>
              <a:t>Less than or equal to 30 Days: $275,789.</a:t>
            </a:r>
          </a:p>
          <a:p>
            <a:r>
              <a:rPr lang="en-US" dirty="0"/>
              <a:t>31 to 60 days: $142,685.</a:t>
            </a:r>
          </a:p>
          <a:p>
            <a:r>
              <a:rPr lang="en-US" dirty="0"/>
              <a:t>61 to 90 days: $79,998.</a:t>
            </a:r>
          </a:p>
          <a:p>
            <a:r>
              <a:rPr lang="en-US" dirty="0"/>
              <a:t>91 to 180 days: $43,334.</a:t>
            </a:r>
          </a:p>
          <a:p>
            <a:r>
              <a:rPr lang="en-US" dirty="0"/>
              <a:t>181 to 365 days: $14,876.</a:t>
            </a:r>
          </a:p>
          <a:p>
            <a:r>
              <a:rPr lang="en-US" dirty="0"/>
              <a:t>Total: $556,682.</a:t>
            </a:r>
          </a:p>
          <a:p>
            <a:r>
              <a:rPr lang="en-US" dirty="0"/>
              <a:t>Less than 365 days: $0.</a:t>
            </a:r>
          </a:p>
          <a:p>
            <a:r>
              <a:rPr lang="en-US" dirty="0"/>
              <a:t>Grand Total: $556,682.</a:t>
            </a:r>
          </a:p>
          <a:p>
            <a:r>
              <a:rPr lang="en-US" dirty="0"/>
              <a:t>2 Arrows appear and point at Row 1 “Medicaid” on both tables.</a:t>
            </a:r>
          </a:p>
        </p:txBody>
      </p:sp>
      <p:sp>
        <p:nvSpPr>
          <p:cNvPr id="9" name="Slide Number Placeholder 8">
            <a:extLst>
              <a:ext uri="{FF2B5EF4-FFF2-40B4-BE49-F238E27FC236}">
                <a16:creationId xmlns:a16="http://schemas.microsoft.com/office/drawing/2014/main" id="{3DFC0669-B03A-41FE-89D4-8028151D74B1}"/>
              </a:ext>
            </a:extLst>
          </p:cNvPr>
          <p:cNvSpPr>
            <a:spLocks noGrp="1"/>
          </p:cNvSpPr>
          <p:nvPr>
            <p:ph type="sldNum" idx="14"/>
          </p:nvPr>
        </p:nvSpPr>
        <p:spPr/>
        <p:txBody>
          <a:bodyPr/>
          <a:lstStyle/>
          <a:p>
            <a:fld id="{00000000-1234-1234-1234-123412341234}" type="slidenum">
              <a:rPr lang="en-US" smtClean="0"/>
              <a:pPr/>
              <a:t>19</a:t>
            </a:fld>
            <a:endParaRPr lang="en-US" dirty="0"/>
          </a:p>
        </p:txBody>
      </p:sp>
    </p:spTree>
    <p:extLst>
      <p:ext uri="{BB962C8B-B14F-4D97-AF65-F5344CB8AC3E}">
        <p14:creationId xmlns:p14="http://schemas.microsoft.com/office/powerpoint/2010/main" val="14050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399B3-E855-4149-A5B8-3E1D3717166D}"/>
              </a:ext>
            </a:extLst>
          </p:cNvPr>
          <p:cNvSpPr>
            <a:spLocks noGrp="1"/>
          </p:cNvSpPr>
          <p:nvPr>
            <p:ph type="title"/>
          </p:nvPr>
        </p:nvSpPr>
        <p:spPr>
          <a:xfrm>
            <a:off x="457199" y="216582"/>
            <a:ext cx="4753430" cy="1887992"/>
          </a:xfrm>
        </p:spPr>
        <p:txBody>
          <a:bodyPr/>
          <a:lstStyle/>
          <a:p>
            <a:r>
              <a:rPr lang="en-US"/>
              <a:t>Financial Management Change Package</a:t>
            </a:r>
            <a:endParaRPr lang="en-US" dirty="0"/>
          </a:p>
        </p:txBody>
      </p:sp>
      <p:sp>
        <p:nvSpPr>
          <p:cNvPr id="3" name="Text Placeholder 2">
            <a:extLst>
              <a:ext uri="{FF2B5EF4-FFF2-40B4-BE49-F238E27FC236}">
                <a16:creationId xmlns:a16="http://schemas.microsoft.com/office/drawing/2014/main" id="{A38B8E2D-3E8D-43DE-8D8C-5A19318878D9}"/>
              </a:ext>
            </a:extLst>
          </p:cNvPr>
          <p:cNvSpPr>
            <a:spLocks noGrp="1"/>
          </p:cNvSpPr>
          <p:nvPr>
            <p:ph type="body" sz="quarter" idx="10"/>
          </p:nvPr>
        </p:nvSpPr>
        <p:spPr>
          <a:xfrm>
            <a:off x="457200" y="1905001"/>
            <a:ext cx="5043488" cy="4343400"/>
          </a:xfrm>
        </p:spPr>
        <p:txBody>
          <a:bodyPr/>
          <a:lstStyle/>
          <a:p>
            <a:pPr marL="0" lvl="0">
              <a:defRPr/>
            </a:pPr>
            <a:r>
              <a:rPr lang="en-US" b="1">
                <a:solidFill>
                  <a:srgbClr val="1B75BC"/>
                </a:solidFill>
              </a:rPr>
              <a:t>Best Practice Recommendations</a:t>
            </a:r>
          </a:p>
          <a:p>
            <a:pPr marL="514350" lvl="0" indent="-514350">
              <a:buFont typeface="+mj-lt"/>
              <a:buAutoNum type="arabicPeriod"/>
              <a:defRPr/>
            </a:pPr>
            <a:r>
              <a:rPr lang="en-US" sz="2800">
                <a:solidFill>
                  <a:srgbClr val="58595B"/>
                </a:solidFill>
              </a:rPr>
              <a:t>Charge the correct payer and optimal amount</a:t>
            </a:r>
          </a:p>
          <a:p>
            <a:pPr marL="514350" lvl="0" indent="-514350">
              <a:buFont typeface="+mj-lt"/>
              <a:buAutoNum type="arabicPeriod"/>
              <a:defRPr/>
            </a:pPr>
            <a:r>
              <a:rPr lang="en-US" sz="2800">
                <a:solidFill>
                  <a:srgbClr val="58595B"/>
                </a:solidFill>
              </a:rPr>
              <a:t>Monitor and manage client fee collections </a:t>
            </a:r>
          </a:p>
          <a:p>
            <a:pPr marL="514350" lvl="0" indent="-514350">
              <a:buFont typeface="+mj-lt"/>
              <a:buAutoNum type="arabicPeriod"/>
              <a:defRPr/>
            </a:pPr>
            <a:r>
              <a:rPr lang="en-US" sz="2800">
                <a:solidFill>
                  <a:srgbClr val="58595B"/>
                </a:solidFill>
              </a:rPr>
              <a:t>Monitor and manage payments from third-party payers (TPPs)</a:t>
            </a:r>
            <a:endParaRPr lang="en-US" sz="2800" dirty="0">
              <a:solidFill>
                <a:srgbClr val="58595B"/>
              </a:solidFill>
            </a:endParaRPr>
          </a:p>
        </p:txBody>
      </p:sp>
      <p:sp>
        <p:nvSpPr>
          <p:cNvPr id="4" name="Text Placeholder 3">
            <a:extLst>
              <a:ext uri="{FF2B5EF4-FFF2-40B4-BE49-F238E27FC236}">
                <a16:creationId xmlns:a16="http://schemas.microsoft.com/office/drawing/2014/main" id="{D6B03F32-0301-4CA6-A5AA-1B0D870CC335}"/>
              </a:ext>
            </a:extLst>
          </p:cNvPr>
          <p:cNvSpPr>
            <a:spLocks noGrp="1"/>
          </p:cNvSpPr>
          <p:nvPr>
            <p:ph type="body" sz="quarter" idx="11"/>
          </p:nvPr>
        </p:nvSpPr>
        <p:spPr>
          <a:xfrm>
            <a:off x="19050" y="6481763"/>
            <a:ext cx="6838950" cy="261937"/>
          </a:xfrm>
        </p:spPr>
        <p:txBody>
          <a:bodyPr/>
          <a:lstStyle/>
          <a:p>
            <a:r>
              <a:rPr lang="en-US" altLang="en-US" dirty="0"/>
              <a:t>Link: </a:t>
            </a:r>
            <a:r>
              <a:rPr lang="en-US" altLang="en-US" dirty="0">
                <a:hlinkClick r:id="rId3"/>
              </a:rPr>
              <a:t>https://www.fpntc.org/resources/financial-management-change-package</a:t>
            </a:r>
            <a:endParaRPr lang="en-US" altLang="en-US" dirty="0"/>
          </a:p>
        </p:txBody>
      </p:sp>
      <p:sp>
        <p:nvSpPr>
          <p:cNvPr id="17" name="Slide Number Placeholder 16">
            <a:extLst>
              <a:ext uri="{FF2B5EF4-FFF2-40B4-BE49-F238E27FC236}">
                <a16:creationId xmlns:a16="http://schemas.microsoft.com/office/drawing/2014/main" id="{E687ECF6-997C-4261-8366-DBFD18D423B1}"/>
              </a:ext>
            </a:extLst>
          </p:cNvPr>
          <p:cNvSpPr>
            <a:spLocks noGrp="1"/>
          </p:cNvSpPr>
          <p:nvPr>
            <p:ph type="sldNum" idx="14"/>
          </p:nvPr>
        </p:nvSpPr>
        <p:spPr/>
        <p:txBody>
          <a:bodyPr/>
          <a:lstStyle/>
          <a:p>
            <a:fld id="{00000000-1234-1234-1234-123412341234}" type="slidenum">
              <a:rPr lang="en-US" smtClean="0"/>
              <a:pPr/>
              <a:t>2</a:t>
            </a:fld>
            <a:endParaRPr lang="en-US" dirty="0"/>
          </a:p>
        </p:txBody>
      </p:sp>
    </p:spTree>
    <p:extLst>
      <p:ext uri="{BB962C8B-B14F-4D97-AF65-F5344CB8AC3E}">
        <p14:creationId xmlns:p14="http://schemas.microsoft.com/office/powerpoint/2010/main" val="16660231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3CE6D-35B6-41E7-A188-A7B1E6286F43}"/>
              </a:ext>
            </a:extLst>
          </p:cNvPr>
          <p:cNvSpPr>
            <a:spLocks noGrp="1"/>
          </p:cNvSpPr>
          <p:nvPr>
            <p:ph type="title"/>
          </p:nvPr>
        </p:nvSpPr>
        <p:spPr/>
        <p:txBody>
          <a:bodyPr/>
          <a:lstStyle/>
          <a:p>
            <a:pPr>
              <a:defRPr/>
            </a:pPr>
            <a:r>
              <a:rPr lang="en-US"/>
              <a:t>Claims Receivable Report</a:t>
            </a:r>
            <a:endParaRPr lang="en-US" dirty="0"/>
          </a:p>
        </p:txBody>
      </p:sp>
      <p:sp>
        <p:nvSpPr>
          <p:cNvPr id="66563" name="Content Placeholder 2">
            <a:extLst>
              <a:ext uri="{FF2B5EF4-FFF2-40B4-BE49-F238E27FC236}">
                <a16:creationId xmlns:a16="http://schemas.microsoft.com/office/drawing/2014/main" id="{077F9386-57A6-4406-9E93-F858E927975C}"/>
              </a:ext>
            </a:extLst>
          </p:cNvPr>
          <p:cNvSpPr>
            <a:spLocks noGrp="1"/>
          </p:cNvSpPr>
          <p:nvPr>
            <p:ph idx="1"/>
          </p:nvPr>
        </p:nvSpPr>
        <p:spPr/>
        <p:txBody>
          <a:bodyPr/>
          <a:lstStyle/>
          <a:p>
            <a:pPr marL="0" indent="0">
              <a:buFont typeface="Arial" charset="0"/>
              <a:buNone/>
              <a:defRPr/>
            </a:pPr>
            <a:r>
              <a:rPr lang="en-US" altLang="en-US" b="1" dirty="0">
                <a:solidFill>
                  <a:schemeClr val="accent6"/>
                </a:solidFill>
              </a:rPr>
              <a:t>When reviewing a claims receivable report:</a:t>
            </a:r>
          </a:p>
          <a:p>
            <a:pPr>
              <a:buFont typeface="Arial" charset="0"/>
              <a:buChar char="•"/>
              <a:defRPr/>
            </a:pPr>
            <a:r>
              <a:rPr lang="en-US" altLang="en-US" dirty="0"/>
              <a:t>Prioritize repeat issues and large dollar unpaid claims</a:t>
            </a:r>
          </a:p>
          <a:p>
            <a:pPr>
              <a:buFont typeface="Arial" charset="0"/>
              <a:buChar char="•"/>
              <a:defRPr/>
            </a:pPr>
            <a:r>
              <a:rPr lang="en-US" altLang="en-US" dirty="0"/>
              <a:t>Investigate partial payments</a:t>
            </a:r>
          </a:p>
          <a:p>
            <a:pPr>
              <a:buFont typeface="Arial" charset="0"/>
              <a:buChar char="•"/>
              <a:defRPr/>
            </a:pPr>
            <a:r>
              <a:rPr lang="en-US" altLang="en-US" dirty="0"/>
              <a:t>Take actions</a:t>
            </a:r>
          </a:p>
          <a:p>
            <a:pPr lvl="1">
              <a:buFont typeface="Arial" charset="0"/>
              <a:buChar char="–"/>
              <a:defRPr/>
            </a:pPr>
            <a:r>
              <a:rPr lang="en-US" altLang="en-US" dirty="0"/>
              <a:t>Write-offs</a:t>
            </a:r>
          </a:p>
          <a:p>
            <a:pPr lvl="1">
              <a:buFont typeface="Arial" charset="0"/>
              <a:buChar char="–"/>
              <a:defRPr/>
            </a:pPr>
            <a:r>
              <a:rPr lang="en-US" altLang="en-US" dirty="0"/>
              <a:t>Bill a secondary payer</a:t>
            </a:r>
          </a:p>
          <a:p>
            <a:pPr lvl="1">
              <a:buFont typeface="Arial" charset="0"/>
              <a:buChar char="–"/>
              <a:defRPr/>
            </a:pPr>
            <a:r>
              <a:rPr lang="en-US" altLang="en-US" dirty="0"/>
              <a:t>Denial management (rebill)</a:t>
            </a:r>
          </a:p>
        </p:txBody>
      </p:sp>
      <p:sp>
        <p:nvSpPr>
          <p:cNvPr id="68612" name="Slide Number Placeholder 3">
            <a:extLst>
              <a:ext uri="{FF2B5EF4-FFF2-40B4-BE49-F238E27FC236}">
                <a16:creationId xmlns:a16="http://schemas.microsoft.com/office/drawing/2014/main" id="{673D7939-87C4-437A-A7EE-9C953A77D328}"/>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buFont typeface="Arial" panose="020B0604020202020204" pitchFamily="34" charset="0"/>
              <a:buNone/>
            </a:pPr>
            <a:fld id="{804D9470-2E58-467F-90D8-75495209B0E7}" type="slidenum">
              <a:rPr lang="en-US" altLang="en-US" sz="1200" smtClean="0">
                <a:solidFill>
                  <a:srgbClr val="757575"/>
                </a:solidFill>
              </a:rPr>
              <a:pPr>
                <a:buFont typeface="Arial" panose="020B0604020202020204" pitchFamily="34" charset="0"/>
                <a:buNone/>
              </a:pPr>
              <a:t>20</a:t>
            </a:fld>
            <a:endParaRPr lang="en-US" altLang="en-US" sz="1200" dirty="0">
              <a:solidFill>
                <a:srgbClr val="757575"/>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B222E-2FA4-491E-B7B8-E73F3C5F6468}"/>
              </a:ext>
            </a:extLst>
          </p:cNvPr>
          <p:cNvSpPr>
            <a:spLocks noGrp="1"/>
          </p:cNvSpPr>
          <p:nvPr>
            <p:ph type="title"/>
          </p:nvPr>
        </p:nvSpPr>
        <p:spPr/>
        <p:txBody>
          <a:bodyPr/>
          <a:lstStyle/>
          <a:p>
            <a:r>
              <a:rPr lang="en-US" dirty="0"/>
              <a:t>Sample Claims Receivable Report</a:t>
            </a:r>
          </a:p>
        </p:txBody>
      </p:sp>
      <p:sp>
        <p:nvSpPr>
          <p:cNvPr id="3" name="Text Placeholder 2">
            <a:extLst>
              <a:ext uri="{FF2B5EF4-FFF2-40B4-BE49-F238E27FC236}">
                <a16:creationId xmlns:a16="http://schemas.microsoft.com/office/drawing/2014/main" id="{77E8CB47-4468-456E-AC21-8BCBB6A6E4FC}"/>
              </a:ext>
            </a:extLst>
          </p:cNvPr>
          <p:cNvSpPr>
            <a:spLocks noGrp="1"/>
          </p:cNvSpPr>
          <p:nvPr>
            <p:ph type="body" sz="quarter" idx="17"/>
          </p:nvPr>
        </p:nvSpPr>
        <p:spPr/>
        <p:txBody>
          <a:bodyPr/>
          <a:lstStyle/>
          <a:p>
            <a:r>
              <a:rPr lang="en-US" dirty="0">
                <a:solidFill>
                  <a:schemeClr val="accent6"/>
                </a:solidFill>
                <a:cs typeface="Arial" charset="0"/>
              </a:rPr>
              <a:t>From 7/1/2017 through 7/31/2017</a:t>
            </a:r>
          </a:p>
        </p:txBody>
      </p:sp>
      <p:graphicFrame>
        <p:nvGraphicFramePr>
          <p:cNvPr id="5" name="Table Placeholder 4">
            <a:extLst>
              <a:ext uri="{FF2B5EF4-FFF2-40B4-BE49-F238E27FC236}">
                <a16:creationId xmlns:a16="http://schemas.microsoft.com/office/drawing/2014/main" id="{75CC3AF2-B835-4A38-9CCF-8D862DB1FE32}"/>
              </a:ext>
            </a:extLst>
          </p:cNvPr>
          <p:cNvGraphicFramePr>
            <a:graphicFrameLocks noGrp="1"/>
          </p:cNvGraphicFramePr>
          <p:nvPr>
            <p:ph type="tbl" sz="quarter" idx="18"/>
            <p:extLst>
              <p:ext uri="{D42A27DB-BD31-4B8C-83A1-F6EECF244321}">
                <p14:modId xmlns:p14="http://schemas.microsoft.com/office/powerpoint/2010/main" val="1309978864"/>
              </p:ext>
            </p:extLst>
          </p:nvPr>
        </p:nvGraphicFramePr>
        <p:xfrm>
          <a:off x="304800" y="1985963"/>
          <a:ext cx="8686798" cy="3927473"/>
        </p:xfrm>
        <a:graphic>
          <a:graphicData uri="http://schemas.openxmlformats.org/drawingml/2006/table">
            <a:tbl>
              <a:tblPr firstRow="1" firstCol="1" bandRow="1">
                <a:tableStyleId>{2D5ABB26-0587-4C30-8999-92F81FD0307C}</a:tableStyleId>
              </a:tblPr>
              <a:tblGrid>
                <a:gridCol w="685799">
                  <a:extLst>
                    <a:ext uri="{9D8B030D-6E8A-4147-A177-3AD203B41FA5}">
                      <a16:colId xmlns:a16="http://schemas.microsoft.com/office/drawing/2014/main" val="284183015"/>
                    </a:ext>
                  </a:extLst>
                </a:gridCol>
                <a:gridCol w="1066800">
                  <a:extLst>
                    <a:ext uri="{9D8B030D-6E8A-4147-A177-3AD203B41FA5}">
                      <a16:colId xmlns:a16="http://schemas.microsoft.com/office/drawing/2014/main" val="1045034068"/>
                    </a:ext>
                  </a:extLst>
                </a:gridCol>
                <a:gridCol w="1018190">
                  <a:extLst>
                    <a:ext uri="{9D8B030D-6E8A-4147-A177-3AD203B41FA5}">
                      <a16:colId xmlns:a16="http://schemas.microsoft.com/office/drawing/2014/main" val="4233885440"/>
                    </a:ext>
                  </a:extLst>
                </a:gridCol>
                <a:gridCol w="963010">
                  <a:extLst>
                    <a:ext uri="{9D8B030D-6E8A-4147-A177-3AD203B41FA5}">
                      <a16:colId xmlns:a16="http://schemas.microsoft.com/office/drawing/2014/main" val="1204109175"/>
                    </a:ext>
                  </a:extLst>
                </a:gridCol>
                <a:gridCol w="990600">
                  <a:extLst>
                    <a:ext uri="{9D8B030D-6E8A-4147-A177-3AD203B41FA5}">
                      <a16:colId xmlns:a16="http://schemas.microsoft.com/office/drawing/2014/main" val="2212090206"/>
                    </a:ext>
                  </a:extLst>
                </a:gridCol>
                <a:gridCol w="914400">
                  <a:extLst>
                    <a:ext uri="{9D8B030D-6E8A-4147-A177-3AD203B41FA5}">
                      <a16:colId xmlns:a16="http://schemas.microsoft.com/office/drawing/2014/main" val="1223179012"/>
                    </a:ext>
                  </a:extLst>
                </a:gridCol>
                <a:gridCol w="951186">
                  <a:extLst>
                    <a:ext uri="{9D8B030D-6E8A-4147-A177-3AD203B41FA5}">
                      <a16:colId xmlns:a16="http://schemas.microsoft.com/office/drawing/2014/main" val="4026727594"/>
                    </a:ext>
                  </a:extLst>
                </a:gridCol>
                <a:gridCol w="1030014">
                  <a:extLst>
                    <a:ext uri="{9D8B030D-6E8A-4147-A177-3AD203B41FA5}">
                      <a16:colId xmlns:a16="http://schemas.microsoft.com/office/drawing/2014/main" val="518853271"/>
                    </a:ext>
                  </a:extLst>
                </a:gridCol>
                <a:gridCol w="1066799">
                  <a:extLst>
                    <a:ext uri="{9D8B030D-6E8A-4147-A177-3AD203B41FA5}">
                      <a16:colId xmlns:a16="http://schemas.microsoft.com/office/drawing/2014/main" val="1307500616"/>
                    </a:ext>
                  </a:extLst>
                </a:gridCol>
              </a:tblGrid>
              <a:tr h="667163">
                <a:tc>
                  <a:txBody>
                    <a:bodyPr/>
                    <a:lstStyle/>
                    <a:p>
                      <a:pPr marL="0" marR="0" algn="ctr">
                        <a:lnSpc>
                          <a:spcPct val="107000"/>
                        </a:lnSpc>
                        <a:spcBef>
                          <a:spcPts val="0"/>
                        </a:spcBef>
                        <a:spcAft>
                          <a:spcPts val="0"/>
                        </a:spcAft>
                      </a:pPr>
                      <a:r>
                        <a:rPr lang="en-US" sz="1600" b="1" dirty="0">
                          <a:solidFill>
                            <a:schemeClr val="tx1"/>
                          </a:solidFill>
                          <a:effectLst/>
                        </a:rPr>
                        <a:t>Client</a:t>
                      </a:r>
                    </a:p>
                    <a:p>
                      <a:pPr marL="0" marR="0" algn="ctr">
                        <a:lnSpc>
                          <a:spcPct val="107000"/>
                        </a:lnSpc>
                        <a:spcBef>
                          <a:spcPts val="0"/>
                        </a:spcBef>
                        <a:spcAft>
                          <a:spcPts val="0"/>
                        </a:spcAft>
                      </a:pPr>
                      <a:r>
                        <a:rPr lang="en-US" sz="1600" b="1" dirty="0">
                          <a:solidFill>
                            <a:schemeClr val="tx1"/>
                          </a:solidFill>
                          <a:effectLst/>
                        </a:rPr>
                        <a:t>#       </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63F"/>
                    </a:solidFill>
                  </a:tcPr>
                </a:tc>
                <a:tc>
                  <a:txBody>
                    <a:bodyPr/>
                    <a:lstStyle/>
                    <a:p>
                      <a:pPr marL="0" marR="0" algn="ctr">
                        <a:lnSpc>
                          <a:spcPct val="107000"/>
                        </a:lnSpc>
                        <a:spcBef>
                          <a:spcPts val="0"/>
                        </a:spcBef>
                        <a:spcAft>
                          <a:spcPts val="0"/>
                        </a:spcAft>
                      </a:pPr>
                      <a:r>
                        <a:rPr lang="en-US" sz="1600" b="1" dirty="0">
                          <a:solidFill>
                            <a:schemeClr val="tx1"/>
                          </a:solidFill>
                          <a:effectLst/>
                        </a:rPr>
                        <a:t>Beginning Amount</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63F"/>
                    </a:solidFill>
                  </a:tcPr>
                </a:tc>
                <a:tc>
                  <a:txBody>
                    <a:bodyPr/>
                    <a:lstStyle/>
                    <a:p>
                      <a:pPr marL="0" marR="0" algn="ctr">
                        <a:lnSpc>
                          <a:spcPct val="107000"/>
                        </a:lnSpc>
                        <a:spcBef>
                          <a:spcPts val="0"/>
                        </a:spcBef>
                        <a:spcAft>
                          <a:spcPts val="0"/>
                        </a:spcAft>
                      </a:pPr>
                      <a:r>
                        <a:rPr lang="en-US" sz="1600" b="1" dirty="0">
                          <a:solidFill>
                            <a:schemeClr val="tx1"/>
                          </a:solidFill>
                          <a:effectLst/>
                        </a:rPr>
                        <a:t>Date of Service</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63F"/>
                    </a:solidFill>
                  </a:tcPr>
                </a:tc>
                <a:tc>
                  <a:txBody>
                    <a:bodyPr/>
                    <a:lstStyle/>
                    <a:p>
                      <a:pPr marL="0" marR="0" algn="ctr">
                        <a:lnSpc>
                          <a:spcPct val="107000"/>
                        </a:lnSpc>
                        <a:spcBef>
                          <a:spcPts val="0"/>
                        </a:spcBef>
                        <a:spcAft>
                          <a:spcPts val="0"/>
                        </a:spcAft>
                      </a:pPr>
                      <a:r>
                        <a:rPr lang="en-US" sz="1600" b="1" dirty="0">
                          <a:solidFill>
                            <a:schemeClr val="tx1"/>
                          </a:solidFill>
                          <a:effectLst/>
                        </a:rPr>
                        <a:t>Charges Date</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63F"/>
                    </a:solidFill>
                  </a:tcPr>
                </a:tc>
                <a:tc>
                  <a:txBody>
                    <a:bodyPr/>
                    <a:lstStyle/>
                    <a:p>
                      <a:pPr marL="0" marR="0" algn="ctr">
                        <a:lnSpc>
                          <a:spcPct val="107000"/>
                        </a:lnSpc>
                        <a:spcBef>
                          <a:spcPts val="0"/>
                        </a:spcBef>
                        <a:spcAft>
                          <a:spcPts val="0"/>
                        </a:spcAft>
                      </a:pPr>
                      <a:r>
                        <a:rPr lang="en-US" sz="1600" b="1" dirty="0">
                          <a:solidFill>
                            <a:schemeClr val="tx1"/>
                          </a:solidFill>
                          <a:effectLst/>
                        </a:rPr>
                        <a:t>Charges Amount</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63F"/>
                    </a:solidFill>
                  </a:tcPr>
                </a:tc>
                <a:tc>
                  <a:txBody>
                    <a:bodyPr/>
                    <a:lstStyle/>
                    <a:p>
                      <a:pPr marL="0" marR="0" algn="ctr">
                        <a:lnSpc>
                          <a:spcPct val="107000"/>
                        </a:lnSpc>
                        <a:spcBef>
                          <a:spcPts val="0"/>
                        </a:spcBef>
                        <a:spcAft>
                          <a:spcPts val="0"/>
                        </a:spcAft>
                      </a:pPr>
                      <a:r>
                        <a:rPr lang="en-US" sz="1600" b="1" dirty="0">
                          <a:solidFill>
                            <a:schemeClr val="tx1"/>
                          </a:solidFill>
                          <a:effectLst/>
                        </a:rPr>
                        <a:t>Credits Date</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63F"/>
                    </a:solidFill>
                  </a:tcPr>
                </a:tc>
                <a:tc>
                  <a:txBody>
                    <a:bodyPr/>
                    <a:lstStyle/>
                    <a:p>
                      <a:pPr marL="0" marR="0" algn="ctr">
                        <a:lnSpc>
                          <a:spcPct val="107000"/>
                        </a:lnSpc>
                        <a:spcBef>
                          <a:spcPts val="0"/>
                        </a:spcBef>
                        <a:spcAft>
                          <a:spcPts val="0"/>
                        </a:spcAft>
                      </a:pPr>
                      <a:r>
                        <a:rPr lang="en-US" sz="1600" b="1" dirty="0">
                          <a:solidFill>
                            <a:schemeClr val="tx1"/>
                          </a:solidFill>
                          <a:effectLst/>
                        </a:rPr>
                        <a:t>Credits Amount</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63F"/>
                    </a:solidFill>
                  </a:tcPr>
                </a:tc>
                <a:tc>
                  <a:txBody>
                    <a:bodyPr/>
                    <a:lstStyle/>
                    <a:p>
                      <a:pPr marL="0" marR="0" algn="ctr">
                        <a:lnSpc>
                          <a:spcPct val="107000"/>
                        </a:lnSpc>
                        <a:spcBef>
                          <a:spcPts val="0"/>
                        </a:spcBef>
                        <a:spcAft>
                          <a:spcPts val="0"/>
                        </a:spcAft>
                      </a:pPr>
                      <a:r>
                        <a:rPr lang="en-US" sz="1600" b="1" dirty="0">
                          <a:solidFill>
                            <a:schemeClr val="tx1"/>
                          </a:solidFill>
                          <a:effectLst/>
                        </a:rPr>
                        <a:t>Payments</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63F"/>
                    </a:solidFill>
                  </a:tcPr>
                </a:tc>
                <a:tc>
                  <a:txBody>
                    <a:bodyPr/>
                    <a:lstStyle/>
                    <a:p>
                      <a:pPr marL="0" marR="0" algn="ctr">
                        <a:lnSpc>
                          <a:spcPct val="107000"/>
                        </a:lnSpc>
                        <a:spcBef>
                          <a:spcPts val="0"/>
                        </a:spcBef>
                        <a:spcAft>
                          <a:spcPts val="0"/>
                        </a:spcAft>
                      </a:pPr>
                      <a:r>
                        <a:rPr lang="en-US" sz="1600" b="1" dirty="0">
                          <a:solidFill>
                            <a:schemeClr val="tx1"/>
                          </a:solidFill>
                          <a:effectLst/>
                        </a:rPr>
                        <a:t>Ending Amount</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63F"/>
                    </a:solidFill>
                  </a:tcPr>
                </a:tc>
                <a:extLst>
                  <a:ext uri="{0D108BD9-81ED-4DB2-BD59-A6C34878D82A}">
                    <a16:rowId xmlns:a16="http://schemas.microsoft.com/office/drawing/2014/main" val="2814063512"/>
                  </a:ext>
                </a:extLst>
              </a:tr>
              <a:tr h="326031">
                <a:tc>
                  <a:txBody>
                    <a:bodyPr/>
                    <a:lstStyle/>
                    <a:p>
                      <a:pPr marL="0" marR="0" algn="ctr">
                        <a:lnSpc>
                          <a:spcPct val="107000"/>
                        </a:lnSpc>
                        <a:spcBef>
                          <a:spcPts val="0"/>
                        </a:spcBef>
                        <a:spcAft>
                          <a:spcPts val="0"/>
                        </a:spcAft>
                      </a:pPr>
                      <a:r>
                        <a:rPr lang="en-US" sz="1600" dirty="0">
                          <a:effectLst/>
                        </a:rPr>
                        <a:t>1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0.00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6/16/17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7/7/15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282.00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282.00</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291404343"/>
                  </a:ext>
                </a:extLst>
              </a:tr>
              <a:tr h="326031">
                <a:tc>
                  <a:txBody>
                    <a:bodyPr/>
                    <a:lstStyle/>
                    <a:p>
                      <a:pPr marL="0" marR="0" algn="ctr">
                        <a:lnSpc>
                          <a:spcPct val="107000"/>
                        </a:lnSpc>
                        <a:spcBef>
                          <a:spcPts val="0"/>
                        </a:spcBef>
                        <a:spcAft>
                          <a:spcPts val="0"/>
                        </a:spcAft>
                      </a:pPr>
                      <a:r>
                        <a:rPr lang="en-US" sz="1600" dirty="0">
                          <a:effectLst/>
                        </a:rPr>
                        <a:t>2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235.00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5/26/17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7/7/15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150.00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150.00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4109400871"/>
                  </a:ext>
                </a:extLst>
              </a:tr>
              <a:tr h="326031">
                <a:tc>
                  <a:txBody>
                    <a:bodyPr/>
                    <a:lstStyle/>
                    <a:p>
                      <a:pPr marL="0" marR="0" algn="ctr">
                        <a:lnSpc>
                          <a:spcPct val="107000"/>
                        </a:lnSpc>
                        <a:spcBef>
                          <a:spcPts val="0"/>
                        </a:spcBef>
                        <a:spcAft>
                          <a:spcPts val="0"/>
                        </a:spcAft>
                      </a:pPr>
                      <a:r>
                        <a:rPr lang="en-US" sz="1600" dirty="0">
                          <a:effectLst/>
                        </a:rPr>
                        <a:t>3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0.00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6/5/17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7/7/15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251.00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251.00</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3126881719"/>
                  </a:ext>
                </a:extLst>
              </a:tr>
              <a:tr h="326031">
                <a:tc>
                  <a:txBody>
                    <a:bodyPr/>
                    <a:lstStyle/>
                    <a:p>
                      <a:pPr marL="0" marR="0" algn="ctr">
                        <a:lnSpc>
                          <a:spcPct val="107000"/>
                        </a:lnSpc>
                        <a:spcBef>
                          <a:spcPts val="0"/>
                        </a:spcBef>
                        <a:spcAft>
                          <a:spcPts val="0"/>
                        </a:spcAft>
                      </a:pPr>
                      <a:r>
                        <a:rPr lang="en-US" sz="1600" dirty="0">
                          <a:effectLst/>
                        </a:rPr>
                        <a:t>4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5/26/17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7/7/15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0.00</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2837555147"/>
                  </a:ext>
                </a:extLst>
              </a:tr>
              <a:tr h="326031">
                <a:tc>
                  <a:txBody>
                    <a:bodyPr/>
                    <a:lstStyle/>
                    <a:p>
                      <a:pPr marL="0" marR="0" algn="ctr">
                        <a:lnSpc>
                          <a:spcPct val="107000"/>
                        </a:lnSpc>
                        <a:spcBef>
                          <a:spcPts val="0"/>
                        </a:spcBef>
                        <a:spcAft>
                          <a:spcPts val="0"/>
                        </a:spcAft>
                      </a:pPr>
                      <a:r>
                        <a:rPr lang="en-US" sz="1600" dirty="0">
                          <a:effectLst/>
                        </a:rPr>
                        <a:t>5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0.00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6/2/17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7/7/15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275.00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275.00</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3797183762"/>
                  </a:ext>
                </a:extLst>
              </a:tr>
              <a:tr h="326031">
                <a:tc>
                  <a:txBody>
                    <a:bodyPr/>
                    <a:lstStyle/>
                    <a:p>
                      <a:pPr marL="0" marR="0" algn="ctr">
                        <a:lnSpc>
                          <a:spcPct val="107000"/>
                        </a:lnSpc>
                        <a:spcBef>
                          <a:spcPts val="0"/>
                        </a:spcBef>
                        <a:spcAft>
                          <a:spcPts val="0"/>
                        </a:spcAft>
                      </a:pPr>
                      <a:r>
                        <a:rPr lang="en-US" sz="1600" dirty="0">
                          <a:effectLst/>
                        </a:rPr>
                        <a:t>6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0.00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6/2/17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7/7/15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297886731"/>
                  </a:ext>
                </a:extLst>
              </a:tr>
              <a:tr h="326031">
                <a:tc>
                  <a:txBody>
                    <a:bodyPr/>
                    <a:lstStyle/>
                    <a:p>
                      <a:pPr marL="0" marR="0" algn="ctr">
                        <a:lnSpc>
                          <a:spcPct val="107000"/>
                        </a:lnSpc>
                        <a:spcBef>
                          <a:spcPts val="0"/>
                        </a:spcBef>
                        <a:spcAft>
                          <a:spcPts val="0"/>
                        </a:spcAft>
                      </a:pPr>
                      <a:r>
                        <a:rPr lang="en-US" sz="1600" dirty="0">
                          <a:effectLst/>
                        </a:rPr>
                        <a:t>7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250.00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1/13/17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250.00</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2902775860"/>
                  </a:ext>
                </a:extLst>
              </a:tr>
              <a:tr h="326031">
                <a:tc>
                  <a:txBody>
                    <a:bodyPr/>
                    <a:lstStyle/>
                    <a:p>
                      <a:pPr marL="0" marR="0" algn="ctr">
                        <a:lnSpc>
                          <a:spcPct val="107000"/>
                        </a:lnSpc>
                        <a:spcBef>
                          <a:spcPts val="0"/>
                        </a:spcBef>
                        <a:spcAft>
                          <a:spcPts val="0"/>
                        </a:spcAft>
                      </a:pPr>
                      <a:r>
                        <a:rPr lang="en-US" sz="1600" dirty="0">
                          <a:effectLst/>
                        </a:rPr>
                        <a:t>8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6/12/17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7/7/15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47.00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47.00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0.00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3237489233"/>
                  </a:ext>
                </a:extLst>
              </a:tr>
              <a:tr h="326031">
                <a:tc>
                  <a:txBody>
                    <a:bodyPr/>
                    <a:lstStyle/>
                    <a:p>
                      <a:pPr marL="0" marR="0" algn="ctr">
                        <a:lnSpc>
                          <a:spcPct val="107000"/>
                        </a:lnSpc>
                        <a:spcBef>
                          <a:spcPts val="0"/>
                        </a:spcBef>
                        <a:spcAft>
                          <a:spcPts val="0"/>
                        </a:spcAft>
                      </a:pPr>
                      <a:r>
                        <a:rPr lang="en-US" sz="1600" dirty="0">
                          <a:effectLst/>
                        </a:rPr>
                        <a:t>9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6/9/17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7/7/15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0.00</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3776419800"/>
                  </a:ext>
                </a:extLst>
              </a:tr>
              <a:tr h="326031">
                <a:tc>
                  <a:txBody>
                    <a:bodyPr/>
                    <a:lstStyle/>
                    <a:p>
                      <a:pPr marL="0" marR="0" algn="ctr">
                        <a:lnSpc>
                          <a:spcPct val="107000"/>
                        </a:lnSpc>
                        <a:spcBef>
                          <a:spcPts val="0"/>
                        </a:spcBef>
                        <a:spcAft>
                          <a:spcPts val="0"/>
                        </a:spcAft>
                      </a:pPr>
                      <a:r>
                        <a:rPr lang="en-US" sz="1600" dirty="0">
                          <a:effectLst/>
                        </a:rPr>
                        <a:t>10                    </a:t>
                      </a:r>
                      <a:endParaRPr lang="en-US" sz="1600" b="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3/10/17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tc>
                  <a:txBody>
                    <a:bodyPr/>
                    <a:lstStyle/>
                    <a:p>
                      <a:pPr marL="0" marR="0" algn="ctr">
                        <a:lnSpc>
                          <a:spcPct val="107000"/>
                        </a:lnSpc>
                        <a:spcBef>
                          <a:spcPts val="0"/>
                        </a:spcBef>
                        <a:spcAft>
                          <a:spcPts val="0"/>
                        </a:spcAft>
                      </a:pPr>
                      <a:r>
                        <a:rPr lang="en-US" sz="1600" dirty="0">
                          <a:effectLst/>
                        </a:rPr>
                        <a:t>72.00  </a:t>
                      </a:r>
                      <a:endParaRPr lang="en-US" sz="16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50196"/>
                      </a:schemeClr>
                    </a:solidFill>
                  </a:tcPr>
                </a:tc>
                <a:extLst>
                  <a:ext uri="{0D108BD9-81ED-4DB2-BD59-A6C34878D82A}">
                    <a16:rowId xmlns:a16="http://schemas.microsoft.com/office/drawing/2014/main" val="574781079"/>
                  </a:ext>
                </a:extLst>
              </a:tr>
            </a:tbl>
          </a:graphicData>
        </a:graphic>
      </p:graphicFrame>
      <p:sp>
        <p:nvSpPr>
          <p:cNvPr id="6" name="Slide Number Placeholder 5">
            <a:extLst>
              <a:ext uri="{FF2B5EF4-FFF2-40B4-BE49-F238E27FC236}">
                <a16:creationId xmlns:a16="http://schemas.microsoft.com/office/drawing/2014/main" id="{0BA9D033-2AA3-466F-BD3E-D492BB68D0D8}"/>
              </a:ext>
            </a:extLst>
          </p:cNvPr>
          <p:cNvSpPr>
            <a:spLocks noGrp="1"/>
          </p:cNvSpPr>
          <p:nvPr>
            <p:ph type="sldNum" idx="14"/>
          </p:nvPr>
        </p:nvSpPr>
        <p:spPr/>
        <p:txBody>
          <a:bodyPr/>
          <a:lstStyle/>
          <a:p>
            <a:fld id="{00000000-1234-1234-1234-123412341234}" type="slidenum">
              <a:rPr lang="en-US" smtClean="0"/>
              <a:pPr/>
              <a:t>21</a:t>
            </a:fld>
            <a:endParaRPr lang="en-US" dirty="0"/>
          </a:p>
        </p:txBody>
      </p:sp>
    </p:spTree>
    <p:extLst>
      <p:ext uri="{BB962C8B-B14F-4D97-AF65-F5344CB8AC3E}">
        <p14:creationId xmlns:p14="http://schemas.microsoft.com/office/powerpoint/2010/main" val="12896531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AE9AF-77AC-4A70-BEFD-D246BAF89C8E}"/>
              </a:ext>
            </a:extLst>
          </p:cNvPr>
          <p:cNvSpPr>
            <a:spLocks noGrp="1"/>
          </p:cNvSpPr>
          <p:nvPr>
            <p:ph type="title"/>
          </p:nvPr>
        </p:nvSpPr>
        <p:spPr/>
        <p:txBody>
          <a:bodyPr/>
          <a:lstStyle/>
          <a:p>
            <a:pPr>
              <a:defRPr/>
            </a:pPr>
            <a:r>
              <a:rPr lang="en-US" dirty="0"/>
              <a:t>Strategies for Denial Management</a:t>
            </a:r>
          </a:p>
        </p:txBody>
      </p:sp>
      <p:sp>
        <p:nvSpPr>
          <p:cNvPr id="3" name="Content Placeholder 2">
            <a:extLst>
              <a:ext uri="{FF2B5EF4-FFF2-40B4-BE49-F238E27FC236}">
                <a16:creationId xmlns:a16="http://schemas.microsoft.com/office/drawing/2014/main" id="{F1CF056D-62B8-4584-8C08-3F3AB5E6F0A2}"/>
              </a:ext>
            </a:extLst>
          </p:cNvPr>
          <p:cNvSpPr>
            <a:spLocks noGrp="1"/>
          </p:cNvSpPr>
          <p:nvPr>
            <p:ph idx="1"/>
          </p:nvPr>
        </p:nvSpPr>
        <p:spPr/>
        <p:txBody>
          <a:bodyPr/>
          <a:lstStyle/>
          <a:p>
            <a:pPr marL="0" indent="0">
              <a:spcAft>
                <a:spcPts val="2400"/>
              </a:spcAft>
              <a:buFont typeface="Arial" charset="0"/>
              <a:buNone/>
              <a:defRPr/>
            </a:pPr>
            <a:r>
              <a:rPr lang="en-US" altLang="en-US" sz="2800" b="1" dirty="0">
                <a:solidFill>
                  <a:schemeClr val="accent6"/>
                </a:solidFill>
              </a:rPr>
              <a:t>Denial is a refusal by a TPP to pay </a:t>
            </a:r>
            <a:r>
              <a:rPr lang="en-US" altLang="en-US" sz="2800" dirty="0"/>
              <a:t>as a result of a clinical services provider not adhering to the insurance’s policies/procedures or pending receipt of additional information</a:t>
            </a:r>
            <a:endParaRPr lang="en-US" altLang="en-US" sz="1200" b="1" dirty="0">
              <a:solidFill>
                <a:schemeClr val="accent6"/>
              </a:solidFill>
            </a:endParaRPr>
          </a:p>
          <a:p>
            <a:pPr>
              <a:buFont typeface="Arial" charset="0"/>
              <a:buChar char="•"/>
              <a:defRPr/>
            </a:pPr>
            <a:r>
              <a:rPr lang="en-US" altLang="en-US" sz="2800" dirty="0"/>
              <a:t>Analyze denial rates on a monthly basis</a:t>
            </a:r>
          </a:p>
          <a:p>
            <a:pPr>
              <a:buFont typeface="Arial" charset="0"/>
              <a:buChar char="•"/>
              <a:defRPr/>
            </a:pPr>
            <a:r>
              <a:rPr lang="en-US" altLang="en-US" sz="2800" dirty="0"/>
              <a:t>Avoid denials* </a:t>
            </a:r>
          </a:p>
          <a:p>
            <a:pPr>
              <a:buFont typeface="Arial" charset="0"/>
              <a:buChar char="•"/>
              <a:defRPr/>
            </a:pPr>
            <a:r>
              <a:rPr lang="en-US" altLang="en-US" sz="2800" dirty="0"/>
              <a:t>Utilize reports to analyze denials</a:t>
            </a:r>
          </a:p>
          <a:p>
            <a:pPr>
              <a:buFont typeface="Arial" charset="0"/>
              <a:buChar char="•"/>
              <a:defRPr/>
            </a:pPr>
            <a:r>
              <a:rPr lang="en-US" altLang="en-US" sz="2800" dirty="0"/>
              <a:t>Resolve unpaid or denied claims</a:t>
            </a:r>
            <a:endParaRPr lang="en-US" dirty="0"/>
          </a:p>
        </p:txBody>
      </p:sp>
      <p:sp>
        <p:nvSpPr>
          <p:cNvPr id="72708" name="Slide Number Placeholder 3">
            <a:extLst>
              <a:ext uri="{FF2B5EF4-FFF2-40B4-BE49-F238E27FC236}">
                <a16:creationId xmlns:a16="http://schemas.microsoft.com/office/drawing/2014/main" id="{5874C3EA-697C-448D-8D70-0F1C53B6C6EA}"/>
              </a:ext>
            </a:extLst>
          </p:cNvPr>
          <p:cNvSpPr>
            <a:spLocks noGrp="1"/>
          </p:cNvSpPr>
          <p:nvPr>
            <p:ph type="sldNum" sz="quarter" idx="10"/>
          </p:nvPr>
        </p:nvSpPr>
        <p:spPr bwMode="auto">
          <a:xfrm>
            <a:off x="8581572" y="6368142"/>
            <a:ext cx="457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buFont typeface="Arial" panose="020B0604020202020204" pitchFamily="34" charset="0"/>
              <a:buNone/>
            </a:pPr>
            <a:fld id="{44681E71-90D3-46BD-8196-44AA36F249A6}" type="slidenum">
              <a:rPr lang="en-US" altLang="en-US" sz="1200" smtClean="0">
                <a:solidFill>
                  <a:srgbClr val="757575"/>
                </a:solidFill>
              </a:rPr>
              <a:pPr>
                <a:buFont typeface="Arial" panose="020B0604020202020204" pitchFamily="34" charset="0"/>
                <a:buNone/>
              </a:pPr>
              <a:t>22</a:t>
            </a:fld>
            <a:endParaRPr lang="en-US" altLang="en-US" sz="1200" dirty="0">
              <a:solidFill>
                <a:srgbClr val="757575"/>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F07EA-9904-40CE-B449-26876972D70C}"/>
              </a:ext>
            </a:extLst>
          </p:cNvPr>
          <p:cNvSpPr>
            <a:spLocks noGrp="1"/>
          </p:cNvSpPr>
          <p:nvPr>
            <p:ph type="title"/>
          </p:nvPr>
        </p:nvSpPr>
        <p:spPr/>
        <p:txBody>
          <a:bodyPr/>
          <a:lstStyle/>
          <a:p>
            <a:pPr>
              <a:defRPr/>
            </a:pPr>
            <a:r>
              <a:rPr lang="en-US" dirty="0"/>
              <a:t>Avoid Denials</a:t>
            </a:r>
            <a:endParaRPr lang="en-US" sz="3200" dirty="0"/>
          </a:p>
        </p:txBody>
      </p:sp>
      <p:sp>
        <p:nvSpPr>
          <p:cNvPr id="3" name="Content Placeholder 2">
            <a:extLst>
              <a:ext uri="{FF2B5EF4-FFF2-40B4-BE49-F238E27FC236}">
                <a16:creationId xmlns:a16="http://schemas.microsoft.com/office/drawing/2014/main" id="{458DB2DC-D7AD-4454-A7F4-930BFF8B1A92}"/>
              </a:ext>
            </a:extLst>
          </p:cNvPr>
          <p:cNvSpPr>
            <a:spLocks noGrp="1"/>
          </p:cNvSpPr>
          <p:nvPr>
            <p:ph idx="1"/>
          </p:nvPr>
        </p:nvSpPr>
        <p:spPr/>
        <p:txBody>
          <a:bodyPr/>
          <a:lstStyle/>
          <a:p>
            <a:pPr marL="0" indent="0">
              <a:buFont typeface="Arial" charset="0"/>
              <a:buNone/>
              <a:defRPr/>
            </a:pPr>
            <a:r>
              <a:rPr lang="en-US" sz="2800" b="1" dirty="0">
                <a:solidFill>
                  <a:schemeClr val="accent6"/>
                </a:solidFill>
              </a:rPr>
              <a:t>Most denial types can be avoided by efforts before filing:</a:t>
            </a:r>
          </a:p>
          <a:p>
            <a:pPr>
              <a:buFont typeface="Arial" charset="0"/>
              <a:buChar char="•"/>
              <a:defRPr/>
            </a:pPr>
            <a:r>
              <a:rPr lang="en-US" sz="2800" dirty="0"/>
              <a:t>Registration denials</a:t>
            </a:r>
          </a:p>
          <a:p>
            <a:pPr marL="342900" lvl="1" indent="0">
              <a:buFont typeface="Arial" charset="0"/>
              <a:buNone/>
              <a:defRPr/>
            </a:pPr>
            <a:r>
              <a:rPr lang="en-US" sz="2400" dirty="0"/>
              <a:t>Strategy: implement insurance verification processes</a:t>
            </a:r>
          </a:p>
          <a:p>
            <a:pPr>
              <a:buFont typeface="Arial" charset="0"/>
              <a:buChar char="•"/>
              <a:defRPr/>
            </a:pPr>
            <a:r>
              <a:rPr lang="en-US" sz="2800" dirty="0"/>
              <a:t>Credentialing denials</a:t>
            </a:r>
          </a:p>
          <a:p>
            <a:pPr marL="342900" lvl="1" indent="0">
              <a:buFont typeface="Arial" charset="0"/>
              <a:buNone/>
              <a:defRPr/>
            </a:pPr>
            <a:r>
              <a:rPr lang="en-US" sz="2400" dirty="0"/>
              <a:t>Strategy: maintain credentials</a:t>
            </a:r>
          </a:p>
          <a:p>
            <a:pPr>
              <a:defRPr/>
            </a:pPr>
            <a:r>
              <a:rPr lang="en-US" sz="2800" dirty="0"/>
              <a:t>Timely filing denials</a:t>
            </a:r>
          </a:p>
          <a:p>
            <a:pPr marL="342900" lvl="1" indent="0">
              <a:buFont typeface="Arial" charset="0"/>
              <a:buNone/>
              <a:defRPr/>
            </a:pPr>
            <a:r>
              <a:rPr lang="en-US" sz="2400" dirty="0"/>
              <a:t>Strategy: bill weekly; monitor reports</a:t>
            </a:r>
          </a:p>
          <a:p>
            <a:pPr>
              <a:defRPr/>
            </a:pPr>
            <a:r>
              <a:rPr lang="en-US" sz="2800" dirty="0"/>
              <a:t>Prior authorization denials</a:t>
            </a:r>
          </a:p>
          <a:p>
            <a:pPr marL="342900" lvl="1" indent="0">
              <a:buFont typeface="Arial" charset="0"/>
              <a:buNone/>
              <a:defRPr/>
            </a:pPr>
            <a:r>
              <a:rPr lang="en-US" sz="2400" dirty="0"/>
              <a:t>Strategy: identify services requiring prior authorization</a:t>
            </a:r>
          </a:p>
        </p:txBody>
      </p:sp>
      <p:sp>
        <p:nvSpPr>
          <p:cNvPr id="74756" name="Slide Number Placeholder 3">
            <a:extLst>
              <a:ext uri="{FF2B5EF4-FFF2-40B4-BE49-F238E27FC236}">
                <a16:creationId xmlns:a16="http://schemas.microsoft.com/office/drawing/2014/main" id="{EC136C64-A024-47D5-85B3-C6DB4A7544C7}"/>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1DEE3F6F-3637-4CD6-92E0-18C3A89E0855}" type="slidenum">
              <a:rPr lang="en-US" altLang="en-US" sz="1200" smtClean="0">
                <a:solidFill>
                  <a:srgbClr val="757575"/>
                </a:solidFill>
                <a:latin typeface="Calibri" panose="020F0502020204030204" pitchFamily="34" charset="0"/>
              </a:rPr>
              <a:pPr>
                <a:spcBef>
                  <a:spcPct val="0"/>
                </a:spcBef>
                <a:buFontTx/>
                <a:buNone/>
              </a:pPr>
              <a:t>23</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73C336F-3847-4F4A-B057-B5199F7C80ED}"/>
              </a:ext>
            </a:extLst>
          </p:cNvPr>
          <p:cNvSpPr>
            <a:spLocks noGrp="1"/>
          </p:cNvSpPr>
          <p:nvPr>
            <p:ph type="title"/>
          </p:nvPr>
        </p:nvSpPr>
        <p:spPr/>
        <p:txBody>
          <a:bodyPr/>
          <a:lstStyle/>
          <a:p>
            <a:pPr>
              <a:defRPr/>
            </a:pPr>
            <a:r>
              <a:rPr lang="en-US" dirty="0"/>
              <a:t>Avoid Denials (cont.)</a:t>
            </a:r>
          </a:p>
        </p:txBody>
      </p:sp>
      <p:sp>
        <p:nvSpPr>
          <p:cNvPr id="3" name="Content Placeholder 2">
            <a:extLst>
              <a:ext uri="{FF2B5EF4-FFF2-40B4-BE49-F238E27FC236}">
                <a16:creationId xmlns:a16="http://schemas.microsoft.com/office/drawing/2014/main" id="{D84B98F2-0B71-445E-B5EE-7F2B3B61E86C}"/>
              </a:ext>
            </a:extLst>
          </p:cNvPr>
          <p:cNvSpPr>
            <a:spLocks noGrp="1"/>
          </p:cNvSpPr>
          <p:nvPr>
            <p:ph idx="1"/>
          </p:nvPr>
        </p:nvSpPr>
        <p:spPr>
          <a:xfrm>
            <a:off x="381000" y="1600200"/>
            <a:ext cx="8229600" cy="4525963"/>
          </a:xfrm>
        </p:spPr>
        <p:txBody>
          <a:bodyPr/>
          <a:lstStyle/>
          <a:p>
            <a:pPr marL="57150" indent="0">
              <a:buFont typeface="Arial" charset="0"/>
              <a:buNone/>
              <a:defRPr/>
            </a:pPr>
            <a:r>
              <a:rPr lang="en-US" sz="2800" b="1" dirty="0">
                <a:solidFill>
                  <a:schemeClr val="accent6"/>
                </a:solidFill>
              </a:rPr>
              <a:t>Most denial types can be avoided by efforts before filing:</a:t>
            </a:r>
          </a:p>
          <a:p>
            <a:pPr indent="-285750">
              <a:buFont typeface="Arial" charset="0"/>
              <a:buChar char="•"/>
              <a:defRPr/>
            </a:pPr>
            <a:r>
              <a:rPr lang="en-US" sz="2800" dirty="0"/>
              <a:t>Medical necessity/charge entry denials</a:t>
            </a:r>
          </a:p>
          <a:p>
            <a:pPr marL="342900" lvl="1" indent="0">
              <a:buFont typeface="Arial" charset="0"/>
              <a:buNone/>
              <a:defRPr/>
            </a:pPr>
            <a:r>
              <a:rPr lang="en-US" sz="2400" dirty="0"/>
              <a:t>Strategy: chart audits, scrubbing software </a:t>
            </a:r>
          </a:p>
          <a:p>
            <a:pPr indent="-285750">
              <a:buFont typeface="Arial" charset="0"/>
              <a:buChar char="•"/>
              <a:defRPr/>
            </a:pPr>
            <a:r>
              <a:rPr lang="en-US" sz="2800" dirty="0"/>
              <a:t>Bundled/non-covered denials</a:t>
            </a:r>
          </a:p>
          <a:p>
            <a:pPr marL="342900" lvl="1" indent="0">
              <a:buFont typeface="Arial" charset="0"/>
              <a:buNone/>
              <a:defRPr/>
            </a:pPr>
            <a:r>
              <a:rPr lang="en-US" sz="2400" dirty="0"/>
              <a:t>Strategy: manage contract terms, scrubbing software</a:t>
            </a:r>
            <a:endParaRPr lang="en-US" dirty="0"/>
          </a:p>
        </p:txBody>
      </p:sp>
      <p:sp>
        <p:nvSpPr>
          <p:cNvPr id="76804" name="Slide Number Placeholder 3">
            <a:extLst>
              <a:ext uri="{FF2B5EF4-FFF2-40B4-BE49-F238E27FC236}">
                <a16:creationId xmlns:a16="http://schemas.microsoft.com/office/drawing/2014/main" id="{1A69AD96-C526-4310-A36A-B0098983C2A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buFont typeface="Arial" panose="020B0604020202020204" pitchFamily="34" charset="0"/>
              <a:buNone/>
            </a:pPr>
            <a:fld id="{7948564C-48D3-43F1-A4A9-2794689D8C22}" type="slidenum">
              <a:rPr lang="en-US" altLang="en-US" sz="1200" smtClean="0">
                <a:solidFill>
                  <a:srgbClr val="757575"/>
                </a:solidFill>
              </a:rPr>
              <a:pPr>
                <a:buFont typeface="Arial" panose="020B0604020202020204" pitchFamily="34" charset="0"/>
                <a:buNone/>
              </a:pPr>
              <a:t>24</a:t>
            </a:fld>
            <a:endParaRPr lang="en-US" altLang="en-US" sz="1200" dirty="0">
              <a:solidFill>
                <a:srgbClr val="757575"/>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F5EBC-4ABF-42B4-84CD-9AAD001C8329}"/>
              </a:ext>
            </a:extLst>
          </p:cNvPr>
          <p:cNvSpPr>
            <a:spLocks noGrp="1"/>
          </p:cNvSpPr>
          <p:nvPr>
            <p:ph type="title"/>
          </p:nvPr>
        </p:nvSpPr>
        <p:spPr/>
        <p:txBody>
          <a:bodyPr/>
          <a:lstStyle/>
          <a:p>
            <a:pPr>
              <a:defRPr/>
            </a:pPr>
            <a:r>
              <a:rPr lang="en-US" dirty="0"/>
              <a:t>Analyze Denial Rates on Monthly Basis </a:t>
            </a:r>
          </a:p>
        </p:txBody>
      </p:sp>
      <p:sp>
        <p:nvSpPr>
          <p:cNvPr id="3" name="Content Placeholder 2">
            <a:extLst>
              <a:ext uri="{FF2B5EF4-FFF2-40B4-BE49-F238E27FC236}">
                <a16:creationId xmlns:a16="http://schemas.microsoft.com/office/drawing/2014/main" id="{86D5E0B0-F4A5-4B22-A312-8423D4D6CCD4}"/>
              </a:ext>
            </a:extLst>
          </p:cNvPr>
          <p:cNvSpPr>
            <a:spLocks noGrp="1"/>
          </p:cNvSpPr>
          <p:nvPr>
            <p:ph idx="1"/>
          </p:nvPr>
        </p:nvSpPr>
        <p:spPr>
          <a:xfrm>
            <a:off x="457200" y="1722438"/>
            <a:ext cx="8229600" cy="4525962"/>
          </a:xfrm>
        </p:spPr>
        <p:txBody>
          <a:bodyPr/>
          <a:lstStyle/>
          <a:p>
            <a:pPr marL="400050" lvl="1" indent="-342900">
              <a:spcAft>
                <a:spcPts val="1800"/>
              </a:spcAft>
              <a:buFont typeface="Arial" panose="020B0604020202020204" pitchFamily="34" charset="0"/>
              <a:buChar char="•"/>
              <a:defRPr/>
            </a:pPr>
            <a:r>
              <a:rPr lang="en-US" altLang="en-US" dirty="0">
                <a:solidFill>
                  <a:schemeClr val="tx2"/>
                </a:solidFill>
              </a:rPr>
              <a:t>Can help identify issues/processes that are affecting revenue and cash flow</a:t>
            </a:r>
            <a:endParaRPr lang="en-US" altLang="en-US" sz="1200" b="1" dirty="0"/>
          </a:p>
          <a:p>
            <a:pPr marL="0" lvl="1" indent="0">
              <a:buFont typeface="Arial" charset="0"/>
              <a:buNone/>
              <a:defRPr/>
            </a:pPr>
            <a:r>
              <a:rPr lang="en-US" altLang="en-US" b="1" dirty="0"/>
              <a:t>When denials occur, analyze </a:t>
            </a:r>
            <a:r>
              <a:rPr lang="en-US" altLang="en-US" b="1" u="sng" dirty="0"/>
              <a:t>rates and trends</a:t>
            </a:r>
            <a:r>
              <a:rPr lang="en-US" altLang="en-US" b="1" dirty="0"/>
              <a:t> by: </a:t>
            </a:r>
          </a:p>
          <a:p>
            <a:pPr marL="857250" lvl="2" indent="-457200">
              <a:defRPr/>
            </a:pPr>
            <a:r>
              <a:rPr lang="en-US" altLang="en-US" sz="2800" dirty="0"/>
              <a:t>Denied dollars by payer</a:t>
            </a:r>
          </a:p>
          <a:p>
            <a:pPr marL="857250" lvl="2" indent="-457200">
              <a:defRPr/>
            </a:pPr>
            <a:r>
              <a:rPr lang="en-US" altLang="en-US" sz="2800" dirty="0"/>
              <a:t>Number of claims by payer</a:t>
            </a:r>
          </a:p>
          <a:p>
            <a:pPr marL="857250" lvl="2" indent="-457200">
              <a:defRPr/>
            </a:pPr>
            <a:r>
              <a:rPr lang="en-US" altLang="en-US" sz="2800" dirty="0"/>
              <a:t>Denial reason category </a:t>
            </a:r>
          </a:p>
          <a:p>
            <a:pPr marL="1314450" lvl="3" indent="-457200">
              <a:buFont typeface="Arial" panose="020B0604020202020204" pitchFamily="34" charset="0"/>
              <a:buChar char="•"/>
              <a:defRPr/>
            </a:pPr>
            <a:r>
              <a:rPr lang="en-US" altLang="en-US" sz="2400" dirty="0"/>
              <a:t>For example: registration, charge entry, credentialing, pre-authorization</a:t>
            </a:r>
            <a:endParaRPr lang="en-US" sz="2400" dirty="0"/>
          </a:p>
        </p:txBody>
      </p:sp>
      <p:sp>
        <p:nvSpPr>
          <p:cNvPr id="78852" name="Slide Number Placeholder 3">
            <a:extLst>
              <a:ext uri="{FF2B5EF4-FFF2-40B4-BE49-F238E27FC236}">
                <a16:creationId xmlns:a16="http://schemas.microsoft.com/office/drawing/2014/main" id="{68CD1CFA-A86B-4840-994F-3316BAD75148}"/>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DAA881B2-8247-473D-91B3-AB2920DB2B32}" type="slidenum">
              <a:rPr lang="en-US" altLang="en-US" sz="1200" smtClean="0">
                <a:solidFill>
                  <a:srgbClr val="757575"/>
                </a:solidFill>
                <a:latin typeface="Calibri" panose="020F0502020204030204" pitchFamily="34" charset="0"/>
              </a:rPr>
              <a:pPr>
                <a:spcBef>
                  <a:spcPct val="0"/>
                </a:spcBef>
                <a:buFontTx/>
                <a:buNone/>
              </a:pPr>
              <a:t>25</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99E10-82C2-44A8-830D-4685BD49AFCA}"/>
              </a:ext>
            </a:extLst>
          </p:cNvPr>
          <p:cNvSpPr>
            <a:spLocks noGrp="1"/>
          </p:cNvSpPr>
          <p:nvPr>
            <p:ph type="title"/>
          </p:nvPr>
        </p:nvSpPr>
        <p:spPr/>
        <p:txBody>
          <a:bodyPr/>
          <a:lstStyle/>
          <a:p>
            <a:pPr>
              <a:defRPr/>
            </a:pPr>
            <a:r>
              <a:rPr lang="en-US" dirty="0"/>
              <a:t>Utilize Reports to Analyze Denials </a:t>
            </a:r>
          </a:p>
        </p:txBody>
      </p:sp>
      <p:sp>
        <p:nvSpPr>
          <p:cNvPr id="3" name="Content Placeholder 2">
            <a:extLst>
              <a:ext uri="{FF2B5EF4-FFF2-40B4-BE49-F238E27FC236}">
                <a16:creationId xmlns:a16="http://schemas.microsoft.com/office/drawing/2014/main" id="{424DD763-B1E1-4759-8644-A9BB362A6A13}"/>
              </a:ext>
            </a:extLst>
          </p:cNvPr>
          <p:cNvSpPr>
            <a:spLocks noGrp="1"/>
          </p:cNvSpPr>
          <p:nvPr>
            <p:ph idx="1"/>
          </p:nvPr>
        </p:nvSpPr>
        <p:spPr/>
        <p:txBody>
          <a:bodyPr/>
          <a:lstStyle/>
          <a:p>
            <a:pPr marL="0" indent="0">
              <a:buFont typeface="Arial" panose="020B0604020202020204" pitchFamily="34" charset="0"/>
              <a:buNone/>
              <a:defRPr/>
            </a:pPr>
            <a:r>
              <a:rPr lang="en-US" altLang="en-US" b="1" dirty="0">
                <a:solidFill>
                  <a:schemeClr val="accent6"/>
                </a:solidFill>
              </a:rPr>
              <a:t>Sample reports: </a:t>
            </a:r>
          </a:p>
          <a:p>
            <a:pPr>
              <a:defRPr/>
            </a:pPr>
            <a:r>
              <a:rPr lang="en-US" altLang="en-US" dirty="0"/>
              <a:t>Denied claims</a:t>
            </a:r>
          </a:p>
          <a:p>
            <a:pPr>
              <a:defRPr/>
            </a:pPr>
            <a:r>
              <a:rPr lang="en-US" altLang="en-US" dirty="0"/>
              <a:t>Client charge/activity file</a:t>
            </a:r>
          </a:p>
          <a:p>
            <a:pPr>
              <a:defRPr/>
            </a:pPr>
            <a:r>
              <a:rPr lang="en-US" altLang="en-US" dirty="0"/>
              <a:t>Electronic remittance advice</a:t>
            </a:r>
            <a:endParaRPr lang="en-US" dirty="0"/>
          </a:p>
        </p:txBody>
      </p:sp>
      <p:sp>
        <p:nvSpPr>
          <p:cNvPr id="80900" name="Slide Number Placeholder 3">
            <a:extLst>
              <a:ext uri="{FF2B5EF4-FFF2-40B4-BE49-F238E27FC236}">
                <a16:creationId xmlns:a16="http://schemas.microsoft.com/office/drawing/2014/main" id="{874C29C3-B349-4C1D-A1B1-685A47F4A97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1DE4559E-012F-4290-97A5-7577D9B34AF8}" type="slidenum">
              <a:rPr lang="en-US" altLang="en-US" sz="1200" smtClean="0">
                <a:solidFill>
                  <a:srgbClr val="757575"/>
                </a:solidFill>
                <a:latin typeface="Calibri" panose="020F0502020204030204" pitchFamily="34" charset="0"/>
              </a:rPr>
              <a:pPr>
                <a:spcBef>
                  <a:spcPct val="0"/>
                </a:spcBef>
                <a:buFontTx/>
                <a:buNone/>
              </a:pPr>
              <a:t>26</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a:extLst>
              <a:ext uri="{FF2B5EF4-FFF2-40B4-BE49-F238E27FC236}">
                <a16:creationId xmlns:a16="http://schemas.microsoft.com/office/drawing/2014/main" id="{E6AF8B4F-EE08-41C2-91C6-FB222B4A983A}"/>
              </a:ext>
            </a:extLst>
          </p:cNvPr>
          <p:cNvSpPr>
            <a:spLocks noGrp="1"/>
          </p:cNvSpPr>
          <p:nvPr>
            <p:ph type="title"/>
          </p:nvPr>
        </p:nvSpPr>
        <p:spPr/>
        <p:txBody>
          <a:bodyPr/>
          <a:lstStyle/>
          <a:p>
            <a:r>
              <a:rPr lang="en-US" altLang="en-US" dirty="0"/>
              <a:t>Resolve Unpaid or Denied Claims </a:t>
            </a:r>
            <a:endParaRPr lang="en-US" altLang="en-US" sz="3200" dirty="0"/>
          </a:p>
        </p:txBody>
      </p:sp>
      <p:sp>
        <p:nvSpPr>
          <p:cNvPr id="83971" name="Content Placeholder 3">
            <a:extLst>
              <a:ext uri="{FF2B5EF4-FFF2-40B4-BE49-F238E27FC236}">
                <a16:creationId xmlns:a16="http://schemas.microsoft.com/office/drawing/2014/main" id="{406B8DEA-2EF5-4DD9-890E-B5CE49064E01}"/>
              </a:ext>
            </a:extLst>
          </p:cNvPr>
          <p:cNvSpPr>
            <a:spLocks noGrp="1"/>
          </p:cNvSpPr>
          <p:nvPr>
            <p:ph type="body" sz="quarter" idx="10"/>
          </p:nvPr>
        </p:nvSpPr>
        <p:spPr/>
        <p:txBody>
          <a:bodyPr/>
          <a:lstStyle/>
          <a:p>
            <a:pPr>
              <a:spcBef>
                <a:spcPts val="300"/>
              </a:spcBef>
              <a:buFont typeface="Arial" charset="0"/>
              <a:buChar char="•"/>
              <a:defRPr/>
            </a:pPr>
            <a:r>
              <a:rPr lang="en-US" altLang="en-US" sz="3000" dirty="0"/>
              <a:t>Call claims representative, ask specific questions </a:t>
            </a:r>
          </a:p>
          <a:p>
            <a:pPr marL="352425" indent="0">
              <a:spcBef>
                <a:spcPts val="300"/>
              </a:spcBef>
              <a:spcAft>
                <a:spcPts val="1800"/>
              </a:spcAft>
              <a:buFont typeface="Arial" charset="0"/>
              <a:buNone/>
              <a:defRPr/>
            </a:pPr>
            <a:r>
              <a:rPr lang="en-US" altLang="en-US" sz="3000" i="1" dirty="0">
                <a:solidFill>
                  <a:schemeClr val="accent6"/>
                </a:solidFill>
              </a:rPr>
              <a:t>Foster a good relationship with insurer contact</a:t>
            </a:r>
            <a:endParaRPr lang="en-US" altLang="en-US" sz="1200" i="1" dirty="0">
              <a:solidFill>
                <a:schemeClr val="accent6"/>
              </a:solidFill>
            </a:endParaRPr>
          </a:p>
          <a:p>
            <a:pPr>
              <a:spcBef>
                <a:spcPts val="300"/>
              </a:spcBef>
              <a:buFont typeface="Arial" charset="0"/>
              <a:buChar char="•"/>
              <a:defRPr/>
            </a:pPr>
            <a:r>
              <a:rPr lang="en-US" altLang="en-US" sz="3000" dirty="0"/>
              <a:t>Document findings to minimize future denials of the type investigated</a:t>
            </a:r>
          </a:p>
          <a:p>
            <a:pPr marL="352425" indent="0">
              <a:spcBef>
                <a:spcPts val="300"/>
              </a:spcBef>
              <a:spcAft>
                <a:spcPts val="1800"/>
              </a:spcAft>
              <a:buFont typeface="Arial" charset="0"/>
              <a:buNone/>
              <a:defRPr/>
            </a:pPr>
            <a:r>
              <a:rPr lang="en-US" altLang="en-US" sz="3000" i="1" dirty="0">
                <a:solidFill>
                  <a:schemeClr val="accent6"/>
                </a:solidFill>
              </a:rPr>
              <a:t>Provide feedback regarding errors and corrections</a:t>
            </a:r>
            <a:endParaRPr lang="en-US" altLang="en-US" sz="1200" i="1" dirty="0">
              <a:solidFill>
                <a:schemeClr val="accent6"/>
              </a:solidFill>
            </a:endParaRPr>
          </a:p>
          <a:p>
            <a:pPr>
              <a:spcBef>
                <a:spcPts val="300"/>
              </a:spcBef>
              <a:buFont typeface="Arial" charset="0"/>
              <a:buChar char="•"/>
              <a:defRPr/>
            </a:pPr>
            <a:r>
              <a:rPr lang="en-US" altLang="en-US" sz="3000" dirty="0"/>
              <a:t>Claims may have more than one denial reason and require multiple corrections to be paid</a:t>
            </a:r>
            <a:endParaRPr lang="en-US"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F592E-4192-46AE-A51E-98F73AFA2679}"/>
              </a:ext>
            </a:extLst>
          </p:cNvPr>
          <p:cNvSpPr>
            <a:spLocks noGrp="1"/>
          </p:cNvSpPr>
          <p:nvPr>
            <p:ph type="title"/>
          </p:nvPr>
        </p:nvSpPr>
        <p:spPr>
          <a:xfrm>
            <a:off x="457200" y="274638"/>
            <a:ext cx="5638800" cy="1143000"/>
          </a:xfrm>
        </p:spPr>
        <p:txBody>
          <a:bodyPr/>
          <a:lstStyle/>
          <a:p>
            <a:pPr>
              <a:defRPr/>
            </a:pPr>
            <a:r>
              <a:rPr lang="en-US" dirty="0"/>
              <a:t>Strategies for Managing TPP Contract Relationships</a:t>
            </a:r>
          </a:p>
        </p:txBody>
      </p:sp>
      <p:sp>
        <p:nvSpPr>
          <p:cNvPr id="3" name="Content Placeholder 2">
            <a:extLst>
              <a:ext uri="{FF2B5EF4-FFF2-40B4-BE49-F238E27FC236}">
                <a16:creationId xmlns:a16="http://schemas.microsoft.com/office/drawing/2014/main" id="{C65C4FEB-63D7-49E0-A90D-ABB3A0F7F870}"/>
              </a:ext>
            </a:extLst>
          </p:cNvPr>
          <p:cNvSpPr>
            <a:spLocks noGrp="1"/>
          </p:cNvSpPr>
          <p:nvPr>
            <p:ph idx="1"/>
          </p:nvPr>
        </p:nvSpPr>
        <p:spPr/>
        <p:txBody>
          <a:bodyPr/>
          <a:lstStyle/>
          <a:p>
            <a:pPr marL="0" indent="0">
              <a:buFont typeface="Arial" charset="0"/>
              <a:buNone/>
              <a:defRPr/>
            </a:pPr>
            <a:r>
              <a:rPr lang="en-US" b="1" dirty="0">
                <a:solidFill>
                  <a:schemeClr val="accent6"/>
                </a:solidFill>
              </a:rPr>
              <a:t>Documented processes to provide direction: </a:t>
            </a:r>
          </a:p>
          <a:p>
            <a:pPr>
              <a:buFont typeface="Arial" charset="0"/>
              <a:buChar char="•"/>
              <a:defRPr/>
            </a:pPr>
            <a:r>
              <a:rPr lang="en-US" sz="2800" dirty="0"/>
              <a:t>Identify new TPPs to contract with</a:t>
            </a:r>
          </a:p>
          <a:p>
            <a:pPr>
              <a:buFont typeface="Arial" charset="0"/>
              <a:buChar char="•"/>
              <a:defRPr/>
            </a:pPr>
            <a:r>
              <a:rPr lang="en-US" sz="2800" dirty="0"/>
              <a:t>Assess elements to negotiate</a:t>
            </a:r>
          </a:p>
          <a:p>
            <a:pPr>
              <a:buFont typeface="Arial" charset="0"/>
              <a:buChar char="•"/>
              <a:defRPr/>
            </a:pPr>
            <a:r>
              <a:rPr lang="en-US" sz="2800" dirty="0"/>
              <a:t>Maintain contract </a:t>
            </a:r>
          </a:p>
          <a:p>
            <a:pPr>
              <a:buFont typeface="Arial" charset="0"/>
              <a:buChar char="•"/>
              <a:defRPr/>
            </a:pPr>
            <a:r>
              <a:rPr lang="en-US" sz="2800" dirty="0"/>
              <a:t>Solve problems efficiently</a:t>
            </a:r>
          </a:p>
          <a:p>
            <a:pPr>
              <a:buFont typeface="Arial" charset="0"/>
              <a:buChar char="•"/>
              <a:defRPr/>
            </a:pPr>
            <a:r>
              <a:rPr lang="en-US" sz="2800" dirty="0"/>
              <a:t>Identifying reliable contact at TPP</a:t>
            </a:r>
          </a:p>
        </p:txBody>
      </p:sp>
      <p:sp>
        <p:nvSpPr>
          <p:cNvPr id="84996" name="Slide Number Placeholder 3">
            <a:extLst>
              <a:ext uri="{FF2B5EF4-FFF2-40B4-BE49-F238E27FC236}">
                <a16:creationId xmlns:a16="http://schemas.microsoft.com/office/drawing/2014/main" id="{8D279558-6D33-41A3-928F-F591217165D3}"/>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E2FBD909-4C20-4679-BAA2-E483BDBDEC3D}" type="slidenum">
              <a:rPr lang="en-US" altLang="en-US" sz="1200" smtClean="0">
                <a:solidFill>
                  <a:srgbClr val="757575"/>
                </a:solidFill>
                <a:latin typeface="Calibri" panose="020F0502020204030204" pitchFamily="34" charset="0"/>
              </a:rPr>
              <a:pPr>
                <a:spcBef>
                  <a:spcPct val="0"/>
                </a:spcBef>
                <a:buFontTx/>
                <a:buNone/>
              </a:pPr>
              <a:t>28</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BAB58-718A-4CC1-A232-54FE34E234CD}"/>
              </a:ext>
            </a:extLst>
          </p:cNvPr>
          <p:cNvSpPr>
            <a:spLocks noGrp="1"/>
          </p:cNvSpPr>
          <p:nvPr>
            <p:ph type="title"/>
          </p:nvPr>
        </p:nvSpPr>
        <p:spPr/>
        <p:txBody>
          <a:bodyPr/>
          <a:lstStyle/>
          <a:p>
            <a:r>
              <a:rPr lang="en-US" dirty="0"/>
              <a:t>Maintaining relationships with TPPs</a:t>
            </a:r>
          </a:p>
        </p:txBody>
      </p:sp>
      <p:sp>
        <p:nvSpPr>
          <p:cNvPr id="3" name="Text Placeholder 2">
            <a:extLst>
              <a:ext uri="{FF2B5EF4-FFF2-40B4-BE49-F238E27FC236}">
                <a16:creationId xmlns:a16="http://schemas.microsoft.com/office/drawing/2014/main" id="{E2ACF78E-8A4D-4BF7-996A-1B2BE3EC3A83}"/>
              </a:ext>
            </a:extLst>
          </p:cNvPr>
          <p:cNvSpPr>
            <a:spLocks noGrp="1"/>
          </p:cNvSpPr>
          <p:nvPr>
            <p:ph type="body" sz="quarter" idx="11"/>
          </p:nvPr>
        </p:nvSpPr>
        <p:spPr/>
        <p:txBody>
          <a:bodyPr/>
          <a:lstStyle/>
          <a:p>
            <a:r>
              <a:rPr lang="en-US" dirty="0">
                <a:solidFill>
                  <a:schemeClr val="accent6"/>
                </a:solidFill>
              </a:rPr>
              <a:t>Why is maintaining relationships with   third-party payers important to your agency?</a:t>
            </a:r>
          </a:p>
        </p:txBody>
      </p:sp>
      <p:sp>
        <p:nvSpPr>
          <p:cNvPr id="4" name="Slide Number Placeholder 3">
            <a:extLst>
              <a:ext uri="{FF2B5EF4-FFF2-40B4-BE49-F238E27FC236}">
                <a16:creationId xmlns:a16="http://schemas.microsoft.com/office/drawing/2014/main" id="{0B0E57F5-C10C-4E0B-A694-32404CA3035A}"/>
              </a:ext>
            </a:extLst>
          </p:cNvPr>
          <p:cNvSpPr>
            <a:spLocks noGrp="1"/>
          </p:cNvSpPr>
          <p:nvPr>
            <p:ph type="sldNum" sz="quarter" idx="10"/>
          </p:nvPr>
        </p:nvSpPr>
        <p:spPr/>
        <p:txBody>
          <a:bodyPr/>
          <a:lstStyle/>
          <a:p>
            <a:fld id="{ADF33B88-3AA3-4B97-9C0A-A09E7382444D}" type="slidenum">
              <a:rPr lang="en-US" altLang="en-US" smtClean="0">
                <a:solidFill>
                  <a:srgbClr val="757575"/>
                </a:solidFill>
              </a:rPr>
              <a:pPr/>
              <a:t>29</a:t>
            </a:fld>
            <a:endParaRPr lang="en-US" altLang="en-US" dirty="0">
              <a:solidFill>
                <a:srgbClr val="757575"/>
              </a:solidFill>
            </a:endParaRPr>
          </a:p>
        </p:txBody>
      </p:sp>
    </p:spTree>
    <p:extLst>
      <p:ext uri="{BB962C8B-B14F-4D97-AF65-F5344CB8AC3E}">
        <p14:creationId xmlns:p14="http://schemas.microsoft.com/office/powerpoint/2010/main" val="59266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D9C1D-C6F7-47E1-A40B-E4A962B4F827}"/>
              </a:ext>
            </a:extLst>
          </p:cNvPr>
          <p:cNvSpPr>
            <a:spLocks noGrp="1"/>
          </p:cNvSpPr>
          <p:nvPr>
            <p:ph type="title"/>
          </p:nvPr>
        </p:nvSpPr>
        <p:spPr/>
        <p:txBody>
          <a:bodyPr/>
          <a:lstStyle/>
          <a:p>
            <a:pPr>
              <a:defRPr/>
            </a:pPr>
            <a:r>
              <a:rPr lang="en-US"/>
              <a:t>Meeting Objectives</a:t>
            </a:r>
            <a:endParaRPr lang="en-US" dirty="0"/>
          </a:p>
        </p:txBody>
      </p:sp>
      <p:sp>
        <p:nvSpPr>
          <p:cNvPr id="3" name="Content Placeholder 2">
            <a:extLst>
              <a:ext uri="{FF2B5EF4-FFF2-40B4-BE49-F238E27FC236}">
                <a16:creationId xmlns:a16="http://schemas.microsoft.com/office/drawing/2014/main" id="{41B3F7B4-5058-43DA-8279-75F4FB6AFA8C}"/>
              </a:ext>
            </a:extLst>
          </p:cNvPr>
          <p:cNvSpPr>
            <a:spLocks noGrp="1"/>
          </p:cNvSpPr>
          <p:nvPr>
            <p:ph idx="1"/>
          </p:nvPr>
        </p:nvSpPr>
        <p:spPr>
          <a:xfrm>
            <a:off x="457200" y="1646238"/>
            <a:ext cx="8229600" cy="4525962"/>
          </a:xfrm>
        </p:spPr>
        <p:txBody>
          <a:bodyPr/>
          <a:lstStyle/>
          <a:p>
            <a:pPr marL="0" indent="0">
              <a:buFont typeface="Arial" charset="0"/>
              <a:buNone/>
              <a:defRPr/>
            </a:pPr>
            <a:r>
              <a:rPr lang="en-US" sz="2800" b="1" dirty="0"/>
              <a:t>By the end of today, you should be able to:</a:t>
            </a:r>
          </a:p>
          <a:p>
            <a:pPr>
              <a:buFont typeface="Arial" charset="0"/>
              <a:buChar char="•"/>
              <a:defRPr/>
            </a:pPr>
            <a:r>
              <a:rPr lang="en-US" sz="2800" dirty="0"/>
              <a:t>Describe the importance of monitoring and managing payments from third-party payers </a:t>
            </a:r>
          </a:p>
          <a:p>
            <a:pPr>
              <a:buFont typeface="Arial" charset="0"/>
              <a:buChar char="•"/>
              <a:defRPr/>
            </a:pPr>
            <a:r>
              <a:rPr lang="en-US" sz="2800" dirty="0"/>
              <a:t>Describe challenges related to monitoring and managing payments from third-party payers </a:t>
            </a:r>
          </a:p>
          <a:p>
            <a:pPr>
              <a:buFont typeface="Arial" charset="0"/>
              <a:buChar char="•"/>
              <a:defRPr/>
            </a:pPr>
            <a:r>
              <a:rPr lang="en-US" sz="2800" dirty="0"/>
              <a:t>Describe at least one strategy to monitoring and managing payments from third-party payers </a:t>
            </a:r>
          </a:p>
          <a:p>
            <a:pPr>
              <a:buFont typeface="Arial" charset="0"/>
              <a:buChar char="•"/>
              <a:defRPr/>
            </a:pPr>
            <a:r>
              <a:rPr lang="en-US" sz="2800" dirty="0"/>
              <a:t>Describe one tool available to manage collections </a:t>
            </a:r>
          </a:p>
        </p:txBody>
      </p:sp>
      <p:sp>
        <p:nvSpPr>
          <p:cNvPr id="33796" name="Slide Number Placeholder 3">
            <a:extLst>
              <a:ext uri="{FF2B5EF4-FFF2-40B4-BE49-F238E27FC236}">
                <a16:creationId xmlns:a16="http://schemas.microsoft.com/office/drawing/2014/main" id="{7895FE27-55D7-475B-B0BD-D898AD5FBFF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9DD29E34-1486-4C9E-B9CF-F846B0D38FC5}" type="slidenum">
              <a:rPr lang="en-US" altLang="en-US" sz="1200" smtClean="0">
                <a:solidFill>
                  <a:srgbClr val="757575"/>
                </a:solidFill>
                <a:latin typeface="Calibri" panose="020F0502020204030204" pitchFamily="34" charset="0"/>
              </a:rPr>
              <a:pPr>
                <a:spcBef>
                  <a:spcPct val="0"/>
                </a:spcBef>
                <a:buFontTx/>
                <a:buNone/>
              </a:pPr>
              <a:t>3</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a:extLst>
              <a:ext uri="{FF2B5EF4-FFF2-40B4-BE49-F238E27FC236}">
                <a16:creationId xmlns:a16="http://schemas.microsoft.com/office/drawing/2014/main" id="{A2B3D78F-8454-4F5F-9FBA-40DCA316FC9F}"/>
              </a:ext>
            </a:extLst>
          </p:cNvPr>
          <p:cNvSpPr>
            <a:spLocks noGrp="1"/>
          </p:cNvSpPr>
          <p:nvPr>
            <p:ph type="title"/>
          </p:nvPr>
        </p:nvSpPr>
        <p:spPr/>
        <p:txBody>
          <a:bodyPr/>
          <a:lstStyle/>
          <a:p>
            <a:r>
              <a:rPr lang="en-US" altLang="en-US" dirty="0"/>
              <a:t>Communication Tips</a:t>
            </a:r>
          </a:p>
        </p:txBody>
      </p:sp>
      <p:sp>
        <p:nvSpPr>
          <p:cNvPr id="3" name="Content Placeholder 2">
            <a:extLst>
              <a:ext uri="{FF2B5EF4-FFF2-40B4-BE49-F238E27FC236}">
                <a16:creationId xmlns:a16="http://schemas.microsoft.com/office/drawing/2014/main" id="{4CA954A0-27B2-4211-8B8E-9AABB3A94A84}"/>
              </a:ext>
            </a:extLst>
          </p:cNvPr>
          <p:cNvSpPr>
            <a:spLocks noGrp="1"/>
          </p:cNvSpPr>
          <p:nvPr>
            <p:ph type="body" sz="quarter" idx="10"/>
          </p:nvPr>
        </p:nvSpPr>
        <p:spPr/>
        <p:txBody>
          <a:bodyPr/>
          <a:lstStyle/>
          <a:p>
            <a:pPr marL="0" indent="0">
              <a:spcAft>
                <a:spcPts val="0"/>
              </a:spcAft>
              <a:buFont typeface="Arial" charset="0"/>
              <a:buNone/>
              <a:defRPr/>
            </a:pPr>
            <a:r>
              <a:rPr lang="en-US" b="1" dirty="0">
                <a:solidFill>
                  <a:schemeClr val="accent6"/>
                </a:solidFill>
              </a:rPr>
              <a:t>Approaches to maintaining TPP relationships: </a:t>
            </a:r>
          </a:p>
          <a:p>
            <a:pPr>
              <a:spcAft>
                <a:spcPts val="0"/>
              </a:spcAft>
              <a:defRPr/>
            </a:pPr>
            <a:r>
              <a:rPr lang="en-US" dirty="0"/>
              <a:t>Build data warehouse reports </a:t>
            </a:r>
          </a:p>
          <a:p>
            <a:pPr>
              <a:spcAft>
                <a:spcPts val="0"/>
              </a:spcAft>
              <a:defRPr/>
            </a:pPr>
            <a:r>
              <a:rPr lang="en-US" dirty="0"/>
              <a:t>Report on HEDIS/other measures</a:t>
            </a:r>
          </a:p>
          <a:p>
            <a:pPr marL="342991" indent="-342991">
              <a:spcAft>
                <a:spcPts val="0"/>
              </a:spcAft>
              <a:defRPr/>
            </a:pPr>
            <a:r>
              <a:rPr lang="en-US" dirty="0"/>
              <a:t>Partner with a TPP to improve its outcomes</a:t>
            </a:r>
          </a:p>
          <a:p>
            <a:pPr marL="342991" indent="-342991">
              <a:spcAft>
                <a:spcPts val="0"/>
              </a:spcAft>
              <a:defRPr/>
            </a:pPr>
            <a:r>
              <a:rPr lang="en-US" dirty="0"/>
              <a:t>Share client survey results</a:t>
            </a:r>
          </a:p>
          <a:p>
            <a:pPr marL="342991" indent="-342991">
              <a:spcAft>
                <a:spcPts val="0"/>
              </a:spcAft>
              <a:defRPr/>
            </a:pPr>
            <a:r>
              <a:rPr lang="en-US" dirty="0"/>
              <a:t>Promptly answer all data requests</a:t>
            </a:r>
          </a:p>
          <a:p>
            <a:pPr marL="342991" indent="-342991">
              <a:spcAft>
                <a:spcPts val="0"/>
              </a:spcAft>
              <a:defRPr/>
            </a:pPr>
            <a:r>
              <a:rPr lang="en-US" dirty="0"/>
              <a:t>Others?</a:t>
            </a:r>
            <a:endParaRPr lang="en-US" sz="4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FE0AC-6003-487E-A4FC-E21780624AC9}"/>
              </a:ext>
            </a:extLst>
          </p:cNvPr>
          <p:cNvSpPr>
            <a:spLocks noGrp="1"/>
          </p:cNvSpPr>
          <p:nvPr>
            <p:ph type="title"/>
          </p:nvPr>
        </p:nvSpPr>
        <p:spPr>
          <a:xfrm>
            <a:off x="457200" y="274638"/>
            <a:ext cx="5303838" cy="1143000"/>
          </a:xfrm>
        </p:spPr>
        <p:txBody>
          <a:bodyPr/>
          <a:lstStyle/>
          <a:p>
            <a:pPr>
              <a:defRPr/>
            </a:pPr>
            <a:r>
              <a:rPr lang="en-US"/>
              <a:t>Ongoing Monitoring of TPP Contract Terms</a:t>
            </a:r>
            <a:endParaRPr lang="en-US" dirty="0"/>
          </a:p>
        </p:txBody>
      </p:sp>
      <p:sp>
        <p:nvSpPr>
          <p:cNvPr id="92163" name="Content Placeholder 2">
            <a:extLst>
              <a:ext uri="{FF2B5EF4-FFF2-40B4-BE49-F238E27FC236}">
                <a16:creationId xmlns:a16="http://schemas.microsoft.com/office/drawing/2014/main" id="{F647F9DB-C78B-48DA-97C7-8F680FFF0D83}"/>
              </a:ext>
            </a:extLst>
          </p:cNvPr>
          <p:cNvSpPr>
            <a:spLocks noGrp="1"/>
          </p:cNvSpPr>
          <p:nvPr>
            <p:ph idx="1"/>
          </p:nvPr>
        </p:nvSpPr>
        <p:spPr/>
        <p:txBody>
          <a:bodyPr/>
          <a:lstStyle/>
          <a:p>
            <a:pPr indent="-285750">
              <a:defRPr/>
            </a:pPr>
            <a:r>
              <a:rPr lang="en-US" altLang="en-US" sz="2800" dirty="0"/>
              <a:t>Develop monitoring processes for contract terms to allow for prompt identification and resolution </a:t>
            </a:r>
          </a:p>
          <a:p>
            <a:pPr marL="457200" lvl="1" indent="0">
              <a:buFont typeface="Arial" charset="0"/>
              <a:buNone/>
              <a:defRPr/>
            </a:pPr>
            <a:r>
              <a:rPr lang="en-US" altLang="en-US" i="1" dirty="0"/>
              <a:t>Remember: contract terms do not always translate to effective execution</a:t>
            </a:r>
          </a:p>
          <a:p>
            <a:pPr indent="-285750">
              <a:defRPr/>
            </a:pPr>
            <a:r>
              <a:rPr lang="en-US" altLang="en-US" sz="2800" dirty="0"/>
              <a:t>Be familiar with contract terms and changes, and educate team</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E9AD3-79DF-4665-BDC8-89E6DE35DE6D}"/>
              </a:ext>
            </a:extLst>
          </p:cNvPr>
          <p:cNvSpPr>
            <a:spLocks noGrp="1"/>
          </p:cNvSpPr>
          <p:nvPr>
            <p:ph type="title"/>
          </p:nvPr>
        </p:nvSpPr>
        <p:spPr/>
        <p:txBody>
          <a:bodyPr/>
          <a:lstStyle/>
          <a:p>
            <a:r>
              <a:rPr lang="en-US" dirty="0"/>
              <a:t>Contractual Obligations Tracking</a:t>
            </a:r>
          </a:p>
        </p:txBody>
      </p:sp>
      <p:graphicFrame>
        <p:nvGraphicFramePr>
          <p:cNvPr id="4" name="Table Placeholder 3">
            <a:extLst>
              <a:ext uri="{FF2B5EF4-FFF2-40B4-BE49-F238E27FC236}">
                <a16:creationId xmlns:a16="http://schemas.microsoft.com/office/drawing/2014/main" id="{17F72198-B37C-4299-813D-1BF786E83B07}"/>
              </a:ext>
            </a:extLst>
          </p:cNvPr>
          <p:cNvGraphicFramePr>
            <a:graphicFrameLocks noGrp="1"/>
          </p:cNvGraphicFramePr>
          <p:nvPr>
            <p:ph type="tbl" sz="quarter" idx="18"/>
            <p:extLst>
              <p:ext uri="{D42A27DB-BD31-4B8C-83A1-F6EECF244321}">
                <p14:modId xmlns:p14="http://schemas.microsoft.com/office/powerpoint/2010/main" val="2738070347"/>
              </p:ext>
            </p:extLst>
          </p:nvPr>
        </p:nvGraphicFramePr>
        <p:xfrm>
          <a:off x="304800" y="1638300"/>
          <a:ext cx="8610599" cy="4610100"/>
        </p:xfrm>
        <a:graphic>
          <a:graphicData uri="http://schemas.openxmlformats.org/drawingml/2006/table">
            <a:tbl>
              <a:tblPr firstRow="1" bandRow="1">
                <a:tableStyleId>{5C22544A-7EE6-4342-B048-85BDC9FD1C3A}</a:tableStyleId>
              </a:tblPr>
              <a:tblGrid>
                <a:gridCol w="2362200">
                  <a:extLst>
                    <a:ext uri="{9D8B030D-6E8A-4147-A177-3AD203B41FA5}">
                      <a16:colId xmlns:a16="http://schemas.microsoft.com/office/drawing/2014/main" val="1192575650"/>
                    </a:ext>
                  </a:extLst>
                </a:gridCol>
                <a:gridCol w="2743200">
                  <a:extLst>
                    <a:ext uri="{9D8B030D-6E8A-4147-A177-3AD203B41FA5}">
                      <a16:colId xmlns:a16="http://schemas.microsoft.com/office/drawing/2014/main" val="3350583112"/>
                    </a:ext>
                  </a:extLst>
                </a:gridCol>
                <a:gridCol w="3505199">
                  <a:extLst>
                    <a:ext uri="{9D8B030D-6E8A-4147-A177-3AD203B41FA5}">
                      <a16:colId xmlns:a16="http://schemas.microsoft.com/office/drawing/2014/main" val="2666675847"/>
                    </a:ext>
                  </a:extLst>
                </a:gridCol>
              </a:tblGrid>
              <a:tr h="400104">
                <a:tc>
                  <a:txBody>
                    <a:bodyPr/>
                    <a:lstStyle/>
                    <a:p>
                      <a:pPr algn="ctr"/>
                      <a:r>
                        <a:rPr lang="en-US" sz="1800" dirty="0"/>
                        <a:t>Contact</a:t>
                      </a:r>
                      <a:r>
                        <a:rPr lang="en-US" sz="1800" baseline="0" dirty="0"/>
                        <a:t> Information</a:t>
                      </a:r>
                      <a:endParaRPr lang="en-US" sz="1800" dirty="0"/>
                    </a:p>
                  </a:txBody>
                  <a:tcPr>
                    <a:solidFill>
                      <a:schemeClr val="accent6"/>
                    </a:solidFill>
                  </a:tcPr>
                </a:tc>
                <a:tc>
                  <a:txBody>
                    <a:bodyPr/>
                    <a:lstStyle/>
                    <a:p>
                      <a:pPr algn="ctr"/>
                      <a:r>
                        <a:rPr lang="en-US" sz="1800" dirty="0"/>
                        <a:t>Private Insurance 1</a:t>
                      </a:r>
                    </a:p>
                  </a:txBody>
                  <a:tcPr>
                    <a:solidFill>
                      <a:schemeClr val="accent6"/>
                    </a:solidFill>
                  </a:tcPr>
                </a:tc>
                <a:tc>
                  <a:txBody>
                    <a:bodyPr/>
                    <a:lstStyle/>
                    <a:p>
                      <a:pPr algn="ctr"/>
                      <a:r>
                        <a:rPr lang="en-US" sz="1800" dirty="0"/>
                        <a:t>Medicaid</a:t>
                      </a:r>
                      <a:r>
                        <a:rPr lang="en-US" sz="1800" baseline="0" dirty="0"/>
                        <a:t> </a:t>
                      </a:r>
                      <a:endParaRPr lang="en-US" sz="1800" dirty="0"/>
                    </a:p>
                  </a:txBody>
                  <a:tcPr>
                    <a:solidFill>
                      <a:schemeClr val="accent6"/>
                    </a:solidFill>
                  </a:tcPr>
                </a:tc>
                <a:extLst>
                  <a:ext uri="{0D108BD9-81ED-4DB2-BD59-A6C34878D82A}">
                    <a16:rowId xmlns:a16="http://schemas.microsoft.com/office/drawing/2014/main" val="3506734667"/>
                  </a:ext>
                </a:extLst>
              </a:tr>
              <a:tr h="457249">
                <a:tc>
                  <a:txBody>
                    <a:bodyPr/>
                    <a:lstStyle/>
                    <a:p>
                      <a:r>
                        <a:rPr lang="en-US" sz="1200" b="1" dirty="0"/>
                        <a:t>Contact</a:t>
                      </a:r>
                      <a:r>
                        <a:rPr lang="en-US" sz="1200" b="1" baseline="0" dirty="0"/>
                        <a:t> name/contact information</a:t>
                      </a:r>
                      <a:endParaRPr lang="en-US" sz="1200" b="1" dirty="0"/>
                    </a:p>
                  </a:txBody>
                  <a:tcPr>
                    <a:solidFill>
                      <a:srgbClr val="1B75BC">
                        <a:alpha val="30196"/>
                      </a:srgbClr>
                    </a:solidFill>
                  </a:tcPr>
                </a:tc>
                <a:tc>
                  <a:txBody>
                    <a:bodyPr/>
                    <a:lstStyle/>
                    <a:p>
                      <a:r>
                        <a:rPr lang="en-US" sz="1200" dirty="0"/>
                        <a:t>Cindy Smith, 888-888-8888</a:t>
                      </a:r>
                    </a:p>
                    <a:p>
                      <a:r>
                        <a:rPr lang="en-US" sz="1200" dirty="0">
                          <a:hlinkClick r:id="rId3"/>
                        </a:rPr>
                        <a:t>csmith@bcbs.com</a:t>
                      </a:r>
                      <a:endParaRPr lang="en-US" sz="1200" dirty="0"/>
                    </a:p>
                  </a:txBody>
                  <a:tcPr>
                    <a:solidFill>
                      <a:srgbClr val="1B75BC">
                        <a:alpha val="30196"/>
                      </a:srgbClr>
                    </a:solidFill>
                  </a:tcPr>
                </a:tc>
                <a:tc>
                  <a:txBody>
                    <a:bodyPr/>
                    <a:lstStyle/>
                    <a:p>
                      <a:r>
                        <a:rPr lang="en-US" sz="1200" dirty="0"/>
                        <a:t>John Jones, 999-999-9999</a:t>
                      </a:r>
                    </a:p>
                    <a:p>
                      <a:r>
                        <a:rPr lang="en-US" sz="1200" dirty="0">
                          <a:hlinkClick r:id="rId4"/>
                        </a:rPr>
                        <a:t>jjones@us.pa.ma.org</a:t>
                      </a:r>
                      <a:endParaRPr lang="en-US" sz="1200" dirty="0"/>
                    </a:p>
                  </a:txBody>
                  <a:tcPr>
                    <a:solidFill>
                      <a:srgbClr val="1B75BC">
                        <a:alpha val="30196"/>
                      </a:srgbClr>
                    </a:solidFill>
                  </a:tcPr>
                </a:tc>
                <a:extLst>
                  <a:ext uri="{0D108BD9-81ED-4DB2-BD59-A6C34878D82A}">
                    <a16:rowId xmlns:a16="http://schemas.microsoft.com/office/drawing/2014/main" val="1664609648"/>
                  </a:ext>
                </a:extLst>
              </a:tr>
              <a:tr h="274345">
                <a:tc>
                  <a:txBody>
                    <a:bodyPr/>
                    <a:lstStyle/>
                    <a:p>
                      <a:r>
                        <a:rPr lang="en-US" sz="1200" b="1" dirty="0"/>
                        <a:t>Claim submission</a:t>
                      </a:r>
                      <a:r>
                        <a:rPr lang="en-US" sz="1200" b="1" baseline="0" dirty="0"/>
                        <a:t> on time frame</a:t>
                      </a:r>
                    </a:p>
                  </a:txBody>
                  <a:tcPr/>
                </a:tc>
                <a:tc>
                  <a:txBody>
                    <a:bodyPr/>
                    <a:lstStyle/>
                    <a:p>
                      <a:r>
                        <a:rPr lang="en-US" sz="1200" dirty="0"/>
                        <a:t>3 months</a:t>
                      </a:r>
                    </a:p>
                  </a:txBody>
                  <a:tcPr/>
                </a:tc>
                <a:tc>
                  <a:txBody>
                    <a:bodyPr/>
                    <a:lstStyle/>
                    <a:p>
                      <a:r>
                        <a:rPr lang="en-US" sz="1200" dirty="0"/>
                        <a:t>6 months</a:t>
                      </a:r>
                    </a:p>
                  </a:txBody>
                  <a:tcPr/>
                </a:tc>
                <a:extLst>
                  <a:ext uri="{0D108BD9-81ED-4DB2-BD59-A6C34878D82A}">
                    <a16:rowId xmlns:a16="http://schemas.microsoft.com/office/drawing/2014/main" val="3931516749"/>
                  </a:ext>
                </a:extLst>
              </a:tr>
              <a:tr h="457249">
                <a:tc>
                  <a:txBody>
                    <a:bodyPr/>
                    <a:lstStyle/>
                    <a:p>
                      <a:r>
                        <a:rPr lang="en-US" sz="1200" b="1" dirty="0"/>
                        <a:t>Services/meds</a:t>
                      </a:r>
                      <a:r>
                        <a:rPr lang="en-US" sz="1200" b="1" baseline="0" dirty="0"/>
                        <a:t> requiring prior authorization</a:t>
                      </a:r>
                      <a:endParaRPr lang="en-US" sz="1200" b="1" dirty="0"/>
                    </a:p>
                  </a:txBody>
                  <a:tcPr>
                    <a:solidFill>
                      <a:srgbClr val="1B75BC">
                        <a:alpha val="30196"/>
                      </a:srgbClr>
                    </a:solidFill>
                  </a:tcPr>
                </a:tc>
                <a:tc>
                  <a:txBody>
                    <a:bodyPr/>
                    <a:lstStyle/>
                    <a:p>
                      <a:r>
                        <a:rPr lang="en-US" sz="1200" dirty="0"/>
                        <a:t>Colposcopy</a:t>
                      </a:r>
                    </a:p>
                  </a:txBody>
                  <a:tcPr>
                    <a:solidFill>
                      <a:srgbClr val="1B75BC">
                        <a:alpha val="30196"/>
                      </a:srgbClr>
                    </a:solidFill>
                  </a:tcPr>
                </a:tc>
                <a:tc>
                  <a:txBody>
                    <a:bodyPr/>
                    <a:lstStyle/>
                    <a:p>
                      <a:r>
                        <a:rPr lang="en-US" sz="1200" dirty="0"/>
                        <a:t>None</a:t>
                      </a:r>
                    </a:p>
                  </a:txBody>
                  <a:tcPr>
                    <a:solidFill>
                      <a:srgbClr val="1B75BC">
                        <a:alpha val="30196"/>
                      </a:srgbClr>
                    </a:solidFill>
                  </a:tcPr>
                </a:tc>
                <a:extLst>
                  <a:ext uri="{0D108BD9-81ED-4DB2-BD59-A6C34878D82A}">
                    <a16:rowId xmlns:a16="http://schemas.microsoft.com/office/drawing/2014/main" val="317969459"/>
                  </a:ext>
                </a:extLst>
              </a:tr>
              <a:tr h="308357">
                <a:tc>
                  <a:txBody>
                    <a:bodyPr/>
                    <a:lstStyle/>
                    <a:p>
                      <a:r>
                        <a:rPr lang="en-US" sz="1200" b="1" dirty="0"/>
                        <a:t>E/M code specifics</a:t>
                      </a:r>
                    </a:p>
                  </a:txBody>
                  <a:tcPr/>
                </a:tc>
                <a:tc>
                  <a:txBody>
                    <a:bodyPr/>
                    <a:lstStyle/>
                    <a:p>
                      <a:r>
                        <a:rPr lang="en-US" sz="1200" dirty="0"/>
                        <a:t>Use previous</a:t>
                      </a:r>
                      <a:r>
                        <a:rPr lang="en-US" sz="1200" baseline="0" dirty="0"/>
                        <a:t> health E/M codes</a:t>
                      </a:r>
                      <a:endParaRPr lang="en-US" sz="1200" dirty="0"/>
                    </a:p>
                  </a:txBody>
                  <a:tcPr/>
                </a:tc>
                <a:tc>
                  <a:txBody>
                    <a:bodyPr/>
                    <a:lstStyle/>
                    <a:p>
                      <a:r>
                        <a:rPr lang="en-US" sz="1200" dirty="0"/>
                        <a:t>Limit</a:t>
                      </a:r>
                      <a:r>
                        <a:rPr lang="en-US" sz="1200" baseline="0" dirty="0"/>
                        <a:t> is 4 99211 codes/year</a:t>
                      </a:r>
                      <a:endParaRPr lang="en-US" sz="1200" dirty="0"/>
                    </a:p>
                  </a:txBody>
                  <a:tcPr/>
                </a:tc>
                <a:extLst>
                  <a:ext uri="{0D108BD9-81ED-4DB2-BD59-A6C34878D82A}">
                    <a16:rowId xmlns:a16="http://schemas.microsoft.com/office/drawing/2014/main" val="4039958621"/>
                  </a:ext>
                </a:extLst>
              </a:tr>
              <a:tr h="274345">
                <a:tc>
                  <a:txBody>
                    <a:bodyPr/>
                    <a:lstStyle/>
                    <a:p>
                      <a:r>
                        <a:rPr lang="en-US" sz="1200" b="1" dirty="0"/>
                        <a:t>Lab tests</a:t>
                      </a:r>
                      <a:r>
                        <a:rPr lang="en-US" sz="1200" b="1" baseline="0" dirty="0"/>
                        <a:t> In-house</a:t>
                      </a:r>
                      <a:endParaRPr lang="en-US" sz="1200" b="1" dirty="0"/>
                    </a:p>
                  </a:txBody>
                  <a:tcPr>
                    <a:solidFill>
                      <a:srgbClr val="1B75BC">
                        <a:alpha val="30196"/>
                      </a:srgbClr>
                    </a:solidFill>
                  </a:tcPr>
                </a:tc>
                <a:tc>
                  <a:txBody>
                    <a:bodyPr/>
                    <a:lstStyle/>
                    <a:p>
                      <a:r>
                        <a:rPr lang="en-US" sz="1200" dirty="0"/>
                        <a:t>Preg</a:t>
                      </a:r>
                      <a:r>
                        <a:rPr lang="en-US" sz="1200" baseline="0" dirty="0"/>
                        <a:t> test</a:t>
                      </a:r>
                      <a:endParaRPr lang="en-US" sz="1200" dirty="0"/>
                    </a:p>
                  </a:txBody>
                  <a:tcPr>
                    <a:solidFill>
                      <a:srgbClr val="1B75BC">
                        <a:alpha val="30196"/>
                      </a:srgbClr>
                    </a:solidFill>
                  </a:tcPr>
                </a:tc>
                <a:tc>
                  <a:txBody>
                    <a:bodyPr/>
                    <a:lstStyle/>
                    <a:p>
                      <a:r>
                        <a:rPr lang="en-US" sz="1200" dirty="0"/>
                        <a:t>Preg test, gonorrhea,</a:t>
                      </a:r>
                      <a:r>
                        <a:rPr lang="en-US" sz="1200" baseline="0" dirty="0"/>
                        <a:t> chlamydia, syphilis</a:t>
                      </a:r>
                      <a:endParaRPr lang="en-US" sz="1200" dirty="0"/>
                    </a:p>
                  </a:txBody>
                  <a:tcPr>
                    <a:solidFill>
                      <a:srgbClr val="1B75BC">
                        <a:alpha val="30196"/>
                      </a:srgbClr>
                    </a:solidFill>
                  </a:tcPr>
                </a:tc>
                <a:extLst>
                  <a:ext uri="{0D108BD9-81ED-4DB2-BD59-A6C34878D82A}">
                    <a16:rowId xmlns:a16="http://schemas.microsoft.com/office/drawing/2014/main" val="2250449015"/>
                  </a:ext>
                </a:extLst>
              </a:tr>
              <a:tr h="286130">
                <a:tc>
                  <a:txBody>
                    <a:bodyPr/>
                    <a:lstStyle/>
                    <a:p>
                      <a:r>
                        <a:rPr lang="en-US" sz="1200" b="1" dirty="0"/>
                        <a:t>External</a:t>
                      </a:r>
                      <a:r>
                        <a:rPr lang="en-US" sz="1200" b="1" baseline="0" dirty="0"/>
                        <a:t> lab required</a:t>
                      </a:r>
                      <a:endParaRPr lang="en-US" sz="1200" b="1" dirty="0"/>
                    </a:p>
                  </a:txBody>
                  <a:tcPr/>
                </a:tc>
                <a:tc>
                  <a:txBody>
                    <a:bodyPr/>
                    <a:lstStyle/>
                    <a:p>
                      <a:r>
                        <a:rPr lang="en-US" sz="1200" dirty="0"/>
                        <a:t>Quest</a:t>
                      </a:r>
                    </a:p>
                  </a:txBody>
                  <a:tcPr/>
                </a:tc>
                <a:tc>
                  <a:txBody>
                    <a:bodyPr/>
                    <a:lstStyle/>
                    <a:p>
                      <a:r>
                        <a:rPr lang="en-US" sz="1200" dirty="0"/>
                        <a:t>No</a:t>
                      </a:r>
                    </a:p>
                  </a:txBody>
                  <a:tcPr/>
                </a:tc>
                <a:extLst>
                  <a:ext uri="{0D108BD9-81ED-4DB2-BD59-A6C34878D82A}">
                    <a16:rowId xmlns:a16="http://schemas.microsoft.com/office/drawing/2014/main" val="2161432659"/>
                  </a:ext>
                </a:extLst>
              </a:tr>
              <a:tr h="457249">
                <a:tc>
                  <a:txBody>
                    <a:bodyPr/>
                    <a:lstStyle/>
                    <a:p>
                      <a:r>
                        <a:rPr lang="en-US" sz="1200" b="1" dirty="0"/>
                        <a:t>Formulary</a:t>
                      </a:r>
                      <a:r>
                        <a:rPr lang="en-US" sz="1200" b="1" baseline="0" dirty="0"/>
                        <a:t> restraints</a:t>
                      </a:r>
                      <a:endParaRPr lang="en-US" sz="1200" b="1" dirty="0"/>
                    </a:p>
                  </a:txBody>
                  <a:tcPr>
                    <a:solidFill>
                      <a:srgbClr val="1B75BC">
                        <a:alpha val="30196"/>
                      </a:srgbClr>
                    </a:solidFill>
                  </a:tcPr>
                </a:tc>
                <a:tc>
                  <a:txBody>
                    <a:bodyPr/>
                    <a:lstStyle/>
                    <a:p>
                      <a:r>
                        <a:rPr lang="en-US" sz="1200" dirty="0"/>
                        <a:t>Depo-provera</a:t>
                      </a:r>
                      <a:r>
                        <a:rPr lang="en-US" sz="1200" baseline="0" dirty="0"/>
                        <a:t> must be purchased at pharmacy</a:t>
                      </a:r>
                      <a:endParaRPr lang="en-US" sz="1200" dirty="0"/>
                    </a:p>
                  </a:txBody>
                  <a:tcPr>
                    <a:solidFill>
                      <a:srgbClr val="1B75BC">
                        <a:alpha val="30196"/>
                      </a:srgbClr>
                    </a:solidFill>
                  </a:tcPr>
                </a:tc>
                <a:tc>
                  <a:txBody>
                    <a:bodyPr/>
                    <a:lstStyle/>
                    <a:p>
                      <a:r>
                        <a:rPr lang="en-US" sz="1200" dirty="0"/>
                        <a:t>BCP – Ortho-Novum, Yasmin, Nora-BE</a:t>
                      </a:r>
                    </a:p>
                  </a:txBody>
                  <a:tcPr>
                    <a:solidFill>
                      <a:srgbClr val="1B75BC">
                        <a:alpha val="30196"/>
                      </a:srgbClr>
                    </a:solidFill>
                  </a:tcPr>
                </a:tc>
                <a:extLst>
                  <a:ext uri="{0D108BD9-81ED-4DB2-BD59-A6C34878D82A}">
                    <a16:rowId xmlns:a16="http://schemas.microsoft.com/office/drawing/2014/main" val="363054655"/>
                  </a:ext>
                </a:extLst>
              </a:tr>
              <a:tr h="274345">
                <a:tc>
                  <a:txBody>
                    <a:bodyPr/>
                    <a:lstStyle/>
                    <a:p>
                      <a:r>
                        <a:rPr lang="en-US" sz="1200" b="1" dirty="0"/>
                        <a:t>Bill with NP/PA/RN</a:t>
                      </a:r>
                    </a:p>
                  </a:txBody>
                  <a:tcPr/>
                </a:tc>
                <a:tc>
                  <a:txBody>
                    <a:bodyPr/>
                    <a:lstStyle/>
                    <a:p>
                      <a:r>
                        <a:rPr lang="en-US" sz="1200" dirty="0"/>
                        <a:t>Yes – 75%</a:t>
                      </a:r>
                      <a:r>
                        <a:rPr lang="en-US" sz="1200" baseline="0" dirty="0"/>
                        <a:t> reimbursed rate</a:t>
                      </a:r>
                      <a:endParaRPr lang="en-US" sz="1200" dirty="0"/>
                    </a:p>
                  </a:txBody>
                  <a:tcPr/>
                </a:tc>
                <a:tc>
                  <a:txBody>
                    <a:bodyPr/>
                    <a:lstStyle/>
                    <a:p>
                      <a:r>
                        <a:rPr lang="en-US" sz="1200" dirty="0"/>
                        <a:t>No</a:t>
                      </a:r>
                    </a:p>
                  </a:txBody>
                  <a:tcPr/>
                </a:tc>
                <a:extLst>
                  <a:ext uri="{0D108BD9-81ED-4DB2-BD59-A6C34878D82A}">
                    <a16:rowId xmlns:a16="http://schemas.microsoft.com/office/drawing/2014/main" val="1593494790"/>
                  </a:ext>
                </a:extLst>
              </a:tr>
              <a:tr h="457249">
                <a:tc>
                  <a:txBody>
                    <a:bodyPr/>
                    <a:lstStyle/>
                    <a:p>
                      <a:r>
                        <a:rPr lang="en-US" sz="1200" b="1" dirty="0"/>
                        <a:t>Non-covered service codes/groupings</a:t>
                      </a:r>
                    </a:p>
                  </a:txBody>
                  <a:tcPr>
                    <a:solidFill>
                      <a:srgbClr val="1B75BC">
                        <a:alpha val="30196"/>
                      </a:srgbClr>
                    </a:solidFill>
                  </a:tcPr>
                </a:tc>
                <a:tc>
                  <a:txBody>
                    <a:bodyPr/>
                    <a:lstStyle/>
                    <a:p>
                      <a:r>
                        <a:rPr lang="en-US" sz="1200" dirty="0"/>
                        <a:t>Skyla not covered</a:t>
                      </a:r>
                    </a:p>
                  </a:txBody>
                  <a:tcPr>
                    <a:solidFill>
                      <a:srgbClr val="1B75BC">
                        <a:alpha val="30196"/>
                      </a:srgbClr>
                    </a:solidFill>
                  </a:tcPr>
                </a:tc>
                <a:tc>
                  <a:txBody>
                    <a:bodyPr/>
                    <a:lstStyle/>
                    <a:p>
                      <a:r>
                        <a:rPr lang="en-US" sz="1200" dirty="0"/>
                        <a:t>Can’t get reimbursed</a:t>
                      </a:r>
                      <a:r>
                        <a:rPr lang="en-US" sz="1200" baseline="0" dirty="0"/>
                        <a:t> for Depo, visit, and injection on same day, only visit and Depo</a:t>
                      </a:r>
                      <a:endParaRPr lang="en-US" sz="1200" dirty="0"/>
                    </a:p>
                  </a:txBody>
                  <a:tcPr>
                    <a:solidFill>
                      <a:srgbClr val="1B75BC">
                        <a:alpha val="30196"/>
                      </a:srgbClr>
                    </a:solidFill>
                  </a:tcPr>
                </a:tc>
                <a:extLst>
                  <a:ext uri="{0D108BD9-81ED-4DB2-BD59-A6C34878D82A}">
                    <a16:rowId xmlns:a16="http://schemas.microsoft.com/office/drawing/2014/main" val="3472784161"/>
                  </a:ext>
                </a:extLst>
              </a:tr>
              <a:tr h="323324">
                <a:tc>
                  <a:txBody>
                    <a:bodyPr/>
                    <a:lstStyle/>
                    <a:p>
                      <a:r>
                        <a:rPr lang="en-US" sz="1200" b="1" dirty="0"/>
                        <a:t>Counseling</a:t>
                      </a:r>
                      <a:r>
                        <a:rPr lang="en-US" sz="1200" b="1" baseline="0" dirty="0"/>
                        <a:t> codes covered</a:t>
                      </a:r>
                      <a:endParaRPr lang="en-US" sz="1200" b="1" dirty="0"/>
                    </a:p>
                  </a:txBody>
                  <a:tcPr/>
                </a:tc>
                <a:tc>
                  <a:txBody>
                    <a:bodyPr/>
                    <a:lstStyle/>
                    <a:p>
                      <a:r>
                        <a:rPr lang="en-US" sz="1200" dirty="0"/>
                        <a:t>Only 99401, 1/year</a:t>
                      </a:r>
                    </a:p>
                  </a:txBody>
                  <a:tcPr/>
                </a:tc>
                <a:tc>
                  <a:txBody>
                    <a:bodyPr/>
                    <a:lstStyle/>
                    <a:p>
                      <a:r>
                        <a:rPr lang="en-US" sz="1200" dirty="0"/>
                        <a:t>1/lifetime</a:t>
                      </a:r>
                    </a:p>
                  </a:txBody>
                  <a:tcPr/>
                </a:tc>
                <a:extLst>
                  <a:ext uri="{0D108BD9-81ED-4DB2-BD59-A6C34878D82A}">
                    <a16:rowId xmlns:a16="http://schemas.microsoft.com/office/drawing/2014/main" val="1973024358"/>
                  </a:ext>
                </a:extLst>
              </a:tr>
              <a:tr h="640154">
                <a:tc>
                  <a:txBody>
                    <a:bodyPr/>
                    <a:lstStyle/>
                    <a:p>
                      <a:r>
                        <a:rPr lang="en-US" sz="1200" b="1" dirty="0"/>
                        <a:t>Report requirements/measures</a:t>
                      </a:r>
                    </a:p>
                  </a:txBody>
                  <a:tcPr>
                    <a:solidFill>
                      <a:srgbClr val="1B75BC">
                        <a:alpha val="30196"/>
                      </a:srgbClr>
                    </a:solidFill>
                  </a:tcPr>
                </a:tc>
                <a:tc>
                  <a:txBody>
                    <a:bodyPr/>
                    <a:lstStyle/>
                    <a:p>
                      <a:r>
                        <a:rPr lang="en-US" sz="1200" dirty="0"/>
                        <a:t>Annual—chlamydia rates for sexually active women age 15-24. Benchmark</a:t>
                      </a:r>
                      <a:r>
                        <a:rPr lang="en-US" sz="1200" baseline="0" dirty="0"/>
                        <a:t> : 48%</a:t>
                      </a:r>
                      <a:endParaRPr lang="en-US" sz="1200" dirty="0"/>
                    </a:p>
                  </a:txBody>
                  <a:tcPr>
                    <a:solidFill>
                      <a:srgbClr val="1B75BC">
                        <a:alpha val="30196"/>
                      </a:srgbClr>
                    </a:solidFill>
                  </a:tcPr>
                </a:tc>
                <a:tc>
                  <a:txBody>
                    <a:bodyPr/>
                    <a:lstStyle/>
                    <a:p>
                      <a:r>
                        <a:rPr lang="en-US" sz="1200" dirty="0"/>
                        <a:t>Quarterly—chlamydia testing</a:t>
                      </a:r>
                      <a:r>
                        <a:rPr lang="en-US" sz="1200" baseline="0" dirty="0"/>
                        <a:t> rates for sexually active women 15-24. Benchmark : 54%</a:t>
                      </a:r>
                      <a:endParaRPr lang="en-US" sz="1200" dirty="0"/>
                    </a:p>
                  </a:txBody>
                  <a:tcPr>
                    <a:solidFill>
                      <a:srgbClr val="1B75BC">
                        <a:alpha val="30196"/>
                      </a:srgbClr>
                    </a:solidFill>
                  </a:tcPr>
                </a:tc>
                <a:extLst>
                  <a:ext uri="{0D108BD9-81ED-4DB2-BD59-A6C34878D82A}">
                    <a16:rowId xmlns:a16="http://schemas.microsoft.com/office/drawing/2014/main" val="385269494"/>
                  </a:ext>
                </a:extLst>
              </a:tr>
            </a:tbl>
          </a:graphicData>
        </a:graphic>
      </p:graphicFrame>
    </p:spTree>
    <p:extLst>
      <p:ext uri="{BB962C8B-B14F-4D97-AF65-F5344CB8AC3E}">
        <p14:creationId xmlns:p14="http://schemas.microsoft.com/office/powerpoint/2010/main" val="12724123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CBE21-6E4B-453A-AF97-444F37B5A505}"/>
              </a:ext>
            </a:extLst>
          </p:cNvPr>
          <p:cNvSpPr>
            <a:spLocks noGrp="1"/>
          </p:cNvSpPr>
          <p:nvPr>
            <p:ph type="title"/>
          </p:nvPr>
        </p:nvSpPr>
        <p:spPr>
          <a:xfrm>
            <a:off x="457200" y="274638"/>
            <a:ext cx="6019800" cy="1143000"/>
          </a:xfrm>
        </p:spPr>
        <p:txBody>
          <a:bodyPr/>
          <a:lstStyle/>
          <a:p>
            <a:pPr>
              <a:defRPr/>
            </a:pPr>
            <a:r>
              <a:rPr lang="en-US"/>
              <a:t>Success Story</a:t>
            </a:r>
            <a:endParaRPr lang="en-US" i="1" dirty="0"/>
          </a:p>
        </p:txBody>
      </p:sp>
      <p:sp>
        <p:nvSpPr>
          <p:cNvPr id="3" name="Content Placeholder 2">
            <a:extLst>
              <a:ext uri="{FF2B5EF4-FFF2-40B4-BE49-F238E27FC236}">
                <a16:creationId xmlns:a16="http://schemas.microsoft.com/office/drawing/2014/main" id="{F92799D5-5767-4A0E-992F-6B3AB8E94D72}"/>
              </a:ext>
            </a:extLst>
          </p:cNvPr>
          <p:cNvSpPr>
            <a:spLocks noGrp="1"/>
          </p:cNvSpPr>
          <p:nvPr>
            <p:ph idx="1"/>
          </p:nvPr>
        </p:nvSpPr>
        <p:spPr>
          <a:xfrm>
            <a:off x="457200" y="1371600"/>
            <a:ext cx="8305800" cy="4525963"/>
          </a:xfrm>
        </p:spPr>
        <p:txBody>
          <a:bodyPr/>
          <a:lstStyle/>
          <a:p>
            <a:pPr marL="0" indent="0">
              <a:spcAft>
                <a:spcPts val="1800"/>
              </a:spcAft>
              <a:buFont typeface="Arial" panose="020B0604020202020204" pitchFamily="34" charset="0"/>
              <a:buNone/>
              <a:defRPr/>
            </a:pPr>
            <a:r>
              <a:rPr lang="en-US" sz="2400" dirty="0">
                <a:solidFill>
                  <a:schemeClr val="accent6"/>
                </a:solidFill>
              </a:rPr>
              <a:t>The Louisiana Department of Health, a Title X grantee, identified through analysis that denials were a significant issue, with a baseline of 15%. The department determined eligibility denial types to be the top denial reason and sought to decrease this denial type, and, therefore, the overall denial rate.</a:t>
            </a:r>
            <a:endParaRPr lang="en-US" sz="1200" b="1" dirty="0"/>
          </a:p>
          <a:p>
            <a:pPr marL="0" indent="0">
              <a:buFont typeface="Arial" charset="0"/>
              <a:buNone/>
              <a:defRPr/>
            </a:pPr>
            <a:r>
              <a:rPr lang="en-US" sz="2400" b="1" dirty="0"/>
              <a:t>Actions taken: </a:t>
            </a:r>
          </a:p>
          <a:p>
            <a:pPr>
              <a:defRPr/>
            </a:pPr>
            <a:r>
              <a:rPr lang="en-US" sz="2000" dirty="0"/>
              <a:t>Sent a memorandum on when/how to complete eligibility verifications  </a:t>
            </a:r>
          </a:p>
          <a:p>
            <a:pPr>
              <a:defRPr/>
            </a:pPr>
            <a:r>
              <a:rPr lang="en-US" sz="2000" dirty="0"/>
              <a:t>When denial rates did not improve, grantee sought feedback from network service sites</a:t>
            </a:r>
          </a:p>
          <a:p>
            <a:pPr>
              <a:defRPr/>
            </a:pPr>
            <a:r>
              <a:rPr lang="en-US" sz="2000" dirty="0"/>
              <a:t>Based on feedback, conducted a webinar training on the process, provided one-on-one trainings at the clinics with highest rates of eligibility denials</a:t>
            </a:r>
          </a:p>
          <a:p>
            <a:pPr>
              <a:defRPr/>
            </a:pPr>
            <a:r>
              <a:rPr lang="en-US" sz="2000" dirty="0"/>
              <a:t>Regional directors were trained to explain eligibility verification process  </a:t>
            </a:r>
          </a:p>
          <a:p>
            <a:pPr>
              <a:defRPr/>
            </a:pPr>
            <a:r>
              <a:rPr lang="en-US" sz="2000" dirty="0"/>
              <a:t>A second follow-up webinar training is planned</a:t>
            </a:r>
            <a:endParaRPr lang="en-US" sz="2800" dirty="0"/>
          </a:p>
        </p:txBody>
      </p:sp>
      <p:sp>
        <p:nvSpPr>
          <p:cNvPr id="95236" name="Slide Number Placeholder 3">
            <a:extLst>
              <a:ext uri="{FF2B5EF4-FFF2-40B4-BE49-F238E27FC236}">
                <a16:creationId xmlns:a16="http://schemas.microsoft.com/office/drawing/2014/main" id="{32CB216D-5542-4A02-9A3A-7F3D482E40A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FB6E6A64-B37B-40BF-95B6-AF18314BC98D}" type="slidenum">
              <a:rPr lang="en-US" altLang="en-US" sz="1200" smtClean="0">
                <a:solidFill>
                  <a:srgbClr val="757575"/>
                </a:solidFill>
                <a:latin typeface="Calibri" panose="020F0502020204030204" pitchFamily="34" charset="0"/>
              </a:rPr>
              <a:pPr>
                <a:spcBef>
                  <a:spcPct val="0"/>
                </a:spcBef>
                <a:buFontTx/>
                <a:buNone/>
              </a:pPr>
              <a:t>33</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BBEA8-ED6A-4E7F-A1BB-3FB0560AA3EF}"/>
              </a:ext>
            </a:extLst>
          </p:cNvPr>
          <p:cNvSpPr>
            <a:spLocks noGrp="1"/>
          </p:cNvSpPr>
          <p:nvPr>
            <p:ph type="title"/>
          </p:nvPr>
        </p:nvSpPr>
        <p:spPr>
          <a:xfrm>
            <a:off x="457200" y="274638"/>
            <a:ext cx="6019800" cy="1143000"/>
          </a:xfrm>
        </p:spPr>
        <p:txBody>
          <a:bodyPr/>
          <a:lstStyle/>
          <a:p>
            <a:pPr>
              <a:defRPr/>
            </a:pPr>
            <a:r>
              <a:rPr lang="en-US"/>
              <a:t>Success Story (cont.)</a:t>
            </a:r>
            <a:endParaRPr lang="en-US" i="1" dirty="0"/>
          </a:p>
        </p:txBody>
      </p:sp>
      <p:sp>
        <p:nvSpPr>
          <p:cNvPr id="3" name="Content Placeholder 2">
            <a:extLst>
              <a:ext uri="{FF2B5EF4-FFF2-40B4-BE49-F238E27FC236}">
                <a16:creationId xmlns:a16="http://schemas.microsoft.com/office/drawing/2014/main" id="{DFA48EEB-831E-4EDC-9FA8-7AEF1CAEFE88}"/>
              </a:ext>
            </a:extLst>
          </p:cNvPr>
          <p:cNvSpPr>
            <a:spLocks noGrp="1"/>
          </p:cNvSpPr>
          <p:nvPr>
            <p:ph idx="1"/>
          </p:nvPr>
        </p:nvSpPr>
        <p:spPr>
          <a:xfrm>
            <a:off x="533400" y="1447800"/>
            <a:ext cx="8534400" cy="4525963"/>
          </a:xfrm>
        </p:spPr>
        <p:txBody>
          <a:bodyPr/>
          <a:lstStyle/>
          <a:p>
            <a:pPr marL="0" indent="0">
              <a:buFont typeface="Arial" charset="0"/>
              <a:buNone/>
              <a:defRPr/>
            </a:pPr>
            <a:r>
              <a:rPr lang="en-US" sz="2800" b="1" dirty="0">
                <a:solidFill>
                  <a:schemeClr val="accent6"/>
                </a:solidFill>
              </a:rPr>
              <a:t>Results: </a:t>
            </a:r>
          </a:p>
          <a:p>
            <a:pPr>
              <a:spcAft>
                <a:spcPts val="1200"/>
              </a:spcAft>
              <a:defRPr/>
            </a:pPr>
            <a:r>
              <a:rPr lang="en-US" sz="2600" dirty="0"/>
              <a:t>End-point measure: a 4% decrease in denials by October 2017</a:t>
            </a:r>
            <a:endParaRPr lang="en-US" sz="1200" dirty="0">
              <a:solidFill>
                <a:schemeClr val="accent1"/>
              </a:solidFill>
            </a:endParaRPr>
          </a:p>
          <a:p>
            <a:pPr marL="0" indent="0">
              <a:buFont typeface="Arial" charset="0"/>
              <a:buNone/>
              <a:defRPr/>
            </a:pPr>
            <a:r>
              <a:rPr lang="en-US" sz="2800" b="1" dirty="0">
                <a:solidFill>
                  <a:schemeClr val="accent6"/>
                </a:solidFill>
              </a:rPr>
              <a:t>Key Points/Lessons Learned: </a:t>
            </a:r>
          </a:p>
          <a:p>
            <a:pPr>
              <a:buFont typeface="Arial" charset="0"/>
              <a:buChar char="•"/>
              <a:defRPr/>
            </a:pPr>
            <a:r>
              <a:rPr lang="en-US" sz="2600" dirty="0"/>
              <a:t>Be open to changing training methodology related to household assessment and eligibility checks</a:t>
            </a:r>
          </a:p>
          <a:p>
            <a:pPr>
              <a:buFont typeface="Arial" charset="0"/>
              <a:buChar char="•"/>
              <a:defRPr/>
            </a:pPr>
            <a:r>
              <a:rPr lang="en-US" sz="2600" dirty="0"/>
              <a:t>Include more interaction between staff and adjusting time frames in implementation</a:t>
            </a:r>
            <a:endParaRPr lang="en-US" sz="2800" dirty="0"/>
          </a:p>
        </p:txBody>
      </p:sp>
      <p:sp>
        <p:nvSpPr>
          <p:cNvPr id="97284" name="Slide Number Placeholder 3">
            <a:extLst>
              <a:ext uri="{FF2B5EF4-FFF2-40B4-BE49-F238E27FC236}">
                <a16:creationId xmlns:a16="http://schemas.microsoft.com/office/drawing/2014/main" id="{59323999-136B-4362-BA96-833BF1078C3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3423965C-DD26-465F-B15B-F772C6649FEC}" type="slidenum">
              <a:rPr lang="en-US" altLang="en-US" sz="1200" smtClean="0">
                <a:solidFill>
                  <a:srgbClr val="757575"/>
                </a:solidFill>
                <a:latin typeface="Calibri" panose="020F0502020204030204" pitchFamily="34" charset="0"/>
              </a:rPr>
              <a:pPr>
                <a:spcBef>
                  <a:spcPct val="0"/>
                </a:spcBef>
                <a:buFontTx/>
                <a:buNone/>
              </a:pPr>
              <a:t>34</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A46C8-A499-4B43-B777-81E3A59CF7EE}"/>
              </a:ext>
            </a:extLst>
          </p:cNvPr>
          <p:cNvSpPr>
            <a:spLocks noGrp="1"/>
          </p:cNvSpPr>
          <p:nvPr>
            <p:ph type="title"/>
          </p:nvPr>
        </p:nvSpPr>
        <p:spPr/>
        <p:txBody>
          <a:bodyPr/>
          <a:lstStyle/>
          <a:p>
            <a:r>
              <a:rPr lang="en-US"/>
              <a:t>What other questions do you have?</a:t>
            </a:r>
            <a:endParaRPr lang="en-US" dirty="0"/>
          </a:p>
        </p:txBody>
      </p:sp>
      <p:sp>
        <p:nvSpPr>
          <p:cNvPr id="3" name="Text Placeholder 2">
            <a:extLst>
              <a:ext uri="{FF2B5EF4-FFF2-40B4-BE49-F238E27FC236}">
                <a16:creationId xmlns:a16="http://schemas.microsoft.com/office/drawing/2014/main" id="{75E9A700-7E59-4554-9508-64C83BB90284}"/>
              </a:ext>
            </a:extLst>
          </p:cNvPr>
          <p:cNvSpPr>
            <a:spLocks noGrp="1"/>
          </p:cNvSpPr>
          <p:nvPr>
            <p:ph type="body" sz="quarter" idx="11"/>
          </p:nvPr>
        </p:nvSpPr>
        <p:spPr/>
        <p:txBody>
          <a:bodyPr/>
          <a:lstStyle/>
          <a:p>
            <a:r>
              <a:rPr lang="en-US" dirty="0"/>
              <a:t>What other issues would you like to discuss?</a:t>
            </a:r>
          </a:p>
        </p:txBody>
      </p:sp>
      <p:sp>
        <p:nvSpPr>
          <p:cNvPr id="4" name="Slide Number Placeholder 3">
            <a:extLst>
              <a:ext uri="{FF2B5EF4-FFF2-40B4-BE49-F238E27FC236}">
                <a16:creationId xmlns:a16="http://schemas.microsoft.com/office/drawing/2014/main" id="{F2B54C52-5101-4310-B75E-5265D529BB67}"/>
              </a:ext>
            </a:extLst>
          </p:cNvPr>
          <p:cNvSpPr>
            <a:spLocks noGrp="1"/>
          </p:cNvSpPr>
          <p:nvPr>
            <p:ph type="sldNum" sz="quarter" idx="14"/>
          </p:nvPr>
        </p:nvSpPr>
        <p:spPr/>
        <p:txBody>
          <a:bodyPr/>
          <a:lstStyle/>
          <a:p>
            <a:fld id="{B5C07C54-B391-445B-8673-36D124BCABAB}" type="slidenum">
              <a:rPr lang="en-US" altLang="en-US" smtClean="0">
                <a:solidFill>
                  <a:srgbClr val="757575"/>
                </a:solidFill>
              </a:rPr>
              <a:pPr/>
              <a:t>35</a:t>
            </a:fld>
            <a:endParaRPr lang="en-US" altLang="en-US" dirty="0">
              <a:solidFill>
                <a:srgbClr val="757575"/>
              </a:solidFill>
            </a:endParaRPr>
          </a:p>
        </p:txBody>
      </p:sp>
    </p:spTree>
    <p:extLst>
      <p:ext uri="{BB962C8B-B14F-4D97-AF65-F5344CB8AC3E}">
        <p14:creationId xmlns:p14="http://schemas.microsoft.com/office/powerpoint/2010/main" val="17327523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4">
            <a:extLst>
              <a:ext uri="{FF2B5EF4-FFF2-40B4-BE49-F238E27FC236}">
                <a16:creationId xmlns:a16="http://schemas.microsoft.com/office/drawing/2014/main" id="{CC26E759-22BF-42AF-AD0B-6771A29D6D46}"/>
              </a:ext>
            </a:extLst>
          </p:cNvPr>
          <p:cNvSpPr>
            <a:spLocks noGrp="1"/>
          </p:cNvSpPr>
          <p:nvPr>
            <p:ph type="ctrTitle"/>
          </p:nvPr>
        </p:nvSpPr>
        <p:spPr/>
        <p:txBody>
          <a:bodyPr/>
          <a:lstStyle/>
          <a:p>
            <a:r>
              <a:rPr lang="en-US" altLang="en-US"/>
              <a:t>Thank you!</a:t>
            </a:r>
            <a:endParaRPr lang="en-US" altLang="en-US" dirty="0"/>
          </a:p>
        </p:txBody>
      </p:sp>
      <p:sp>
        <p:nvSpPr>
          <p:cNvPr id="101379" name="Content Placeholder 2">
            <a:extLst>
              <a:ext uri="{FF2B5EF4-FFF2-40B4-BE49-F238E27FC236}">
                <a16:creationId xmlns:a16="http://schemas.microsoft.com/office/drawing/2014/main" id="{3EDE07D0-601B-4DB9-B04E-A00EDEA98E6F}"/>
              </a:ext>
            </a:extLst>
          </p:cNvPr>
          <p:cNvSpPr>
            <a:spLocks noGrp="1"/>
          </p:cNvSpPr>
          <p:nvPr>
            <p:ph type="subTitle" idx="1"/>
          </p:nvPr>
        </p:nvSpPr>
        <p:spPr/>
        <p:txBody>
          <a:bodyPr/>
          <a:lstStyle/>
          <a:p>
            <a:r>
              <a:rPr lang="en-US" altLang="en-US"/>
              <a:t>Contact:</a:t>
            </a:r>
          </a:p>
          <a:p>
            <a:r>
              <a:rPr lang="en-US" altLang="en-US">
                <a:hlinkClick r:id="rId3"/>
              </a:rPr>
              <a:t>fpntc@jsi.com</a:t>
            </a:r>
            <a:r>
              <a:rPr lang="en-US" altLang="en-US"/>
              <a:t> </a:t>
            </a:r>
            <a:endParaRPr lang="en-US" altLang="en-US" dirty="0"/>
          </a:p>
        </p:txBody>
      </p:sp>
      <p:sp>
        <p:nvSpPr>
          <p:cNvPr id="101380" name="Slide Number Placeholder 3">
            <a:extLst>
              <a:ext uri="{FF2B5EF4-FFF2-40B4-BE49-F238E27FC236}">
                <a16:creationId xmlns:a16="http://schemas.microsoft.com/office/drawing/2014/main" id="{CC936366-323C-4027-B9C7-5BE29EF249E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F58260D3-B300-4B12-97D4-BC1B336C3DE3}" type="slidenum">
              <a:rPr lang="en-US" altLang="en-US" sz="1200" smtClean="0">
                <a:solidFill>
                  <a:srgbClr val="757575"/>
                </a:solidFill>
                <a:latin typeface="Calibri" panose="020F0502020204030204" pitchFamily="34" charset="0"/>
              </a:rPr>
              <a:pPr>
                <a:spcBef>
                  <a:spcPct val="0"/>
                </a:spcBef>
                <a:buFontTx/>
                <a:buNone/>
              </a:pPr>
              <a:t>36</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9AB54-1843-4302-8D7D-F99DB4523BD4}"/>
              </a:ext>
            </a:extLst>
          </p:cNvPr>
          <p:cNvSpPr>
            <a:spLocks noGrp="1"/>
          </p:cNvSpPr>
          <p:nvPr>
            <p:ph type="title"/>
          </p:nvPr>
        </p:nvSpPr>
        <p:spPr/>
        <p:txBody>
          <a:bodyPr/>
          <a:lstStyle/>
          <a:p>
            <a:r>
              <a:rPr lang="en-US"/>
              <a:t>Financial Management Change Package: </a:t>
            </a:r>
            <a:br>
              <a:rPr lang="en-US"/>
            </a:br>
            <a:r>
              <a:rPr lang="en-US"/>
              <a:t>Best Practice 3</a:t>
            </a:r>
            <a:endParaRPr lang="en-US" dirty="0"/>
          </a:p>
        </p:txBody>
      </p:sp>
      <p:sp>
        <p:nvSpPr>
          <p:cNvPr id="3" name="Text Placeholder 2">
            <a:extLst>
              <a:ext uri="{FF2B5EF4-FFF2-40B4-BE49-F238E27FC236}">
                <a16:creationId xmlns:a16="http://schemas.microsoft.com/office/drawing/2014/main" id="{FAAFE7E8-7584-48F1-830B-3D327551FFA7}"/>
              </a:ext>
            </a:extLst>
          </p:cNvPr>
          <p:cNvSpPr>
            <a:spLocks noGrp="1"/>
          </p:cNvSpPr>
          <p:nvPr>
            <p:ph type="body" sz="quarter" idx="11"/>
          </p:nvPr>
        </p:nvSpPr>
        <p:spPr/>
        <p:txBody>
          <a:bodyPr/>
          <a:lstStyle/>
          <a:p>
            <a:r>
              <a:rPr lang="en-US" altLang="en-US" dirty="0"/>
              <a:t>Monitor and manage payments from third-party payers</a:t>
            </a:r>
          </a:p>
        </p:txBody>
      </p:sp>
      <p:sp>
        <p:nvSpPr>
          <p:cNvPr id="4" name="Slide Number Placeholder 3">
            <a:extLst>
              <a:ext uri="{FF2B5EF4-FFF2-40B4-BE49-F238E27FC236}">
                <a16:creationId xmlns:a16="http://schemas.microsoft.com/office/drawing/2014/main" id="{0C88C584-0FF9-4BCC-BA25-7BE93F49C17E}"/>
              </a:ext>
            </a:extLst>
          </p:cNvPr>
          <p:cNvSpPr>
            <a:spLocks noGrp="1"/>
          </p:cNvSpPr>
          <p:nvPr>
            <p:ph type="sldNum" sz="quarter" idx="10"/>
          </p:nvPr>
        </p:nvSpPr>
        <p:spPr/>
        <p:txBody>
          <a:bodyPr/>
          <a:lstStyle/>
          <a:p>
            <a:fld id="{ADF33B88-3AA3-4B97-9C0A-A09E7382444D}" type="slidenum">
              <a:rPr lang="en-US" altLang="en-US" smtClean="0">
                <a:solidFill>
                  <a:srgbClr val="757575"/>
                </a:solidFill>
              </a:rPr>
              <a:pPr/>
              <a:t>4</a:t>
            </a:fld>
            <a:endParaRPr lang="en-US" altLang="en-US" dirty="0">
              <a:solidFill>
                <a:srgbClr val="757575"/>
              </a:solidFill>
            </a:endParaRPr>
          </a:p>
        </p:txBody>
      </p:sp>
    </p:spTree>
    <p:extLst>
      <p:ext uri="{BB962C8B-B14F-4D97-AF65-F5344CB8AC3E}">
        <p14:creationId xmlns:p14="http://schemas.microsoft.com/office/powerpoint/2010/main" val="1713948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74E47-2238-4961-BC08-C759523E6273}"/>
              </a:ext>
            </a:extLst>
          </p:cNvPr>
          <p:cNvSpPr>
            <a:spLocks noGrp="1"/>
          </p:cNvSpPr>
          <p:nvPr>
            <p:ph type="title"/>
          </p:nvPr>
        </p:nvSpPr>
        <p:spPr>
          <a:xfrm>
            <a:off x="457200" y="533400"/>
            <a:ext cx="6019800" cy="1143000"/>
          </a:xfrm>
        </p:spPr>
        <p:txBody>
          <a:bodyPr/>
          <a:lstStyle/>
          <a:p>
            <a:pPr>
              <a:defRPr/>
            </a:pPr>
            <a:r>
              <a:rPr lang="en-US" sz="3600"/>
              <a:t>Rationale for Monitoring and Managing Payments from TPPs</a:t>
            </a:r>
            <a:endParaRPr lang="en-US" sz="3600" dirty="0"/>
          </a:p>
        </p:txBody>
      </p:sp>
      <p:sp>
        <p:nvSpPr>
          <p:cNvPr id="3" name="Content Placeholder 2">
            <a:extLst>
              <a:ext uri="{FF2B5EF4-FFF2-40B4-BE49-F238E27FC236}">
                <a16:creationId xmlns:a16="http://schemas.microsoft.com/office/drawing/2014/main" id="{8D2BB11B-5700-4AE4-B2D1-6EC61C65063E}"/>
              </a:ext>
            </a:extLst>
          </p:cNvPr>
          <p:cNvSpPr>
            <a:spLocks noGrp="1"/>
          </p:cNvSpPr>
          <p:nvPr>
            <p:ph idx="1"/>
          </p:nvPr>
        </p:nvSpPr>
        <p:spPr>
          <a:xfrm>
            <a:off x="457200" y="1874838"/>
            <a:ext cx="8229600" cy="4525962"/>
          </a:xfrm>
        </p:spPr>
        <p:txBody>
          <a:bodyPr/>
          <a:lstStyle/>
          <a:p>
            <a:pPr>
              <a:spcAft>
                <a:spcPts val="1200"/>
              </a:spcAft>
              <a:buFont typeface="Arial" charset="0"/>
              <a:buChar char="•"/>
              <a:defRPr/>
            </a:pPr>
            <a:r>
              <a:rPr lang="en-US" sz="2800" b="1">
                <a:solidFill>
                  <a:srgbClr val="1B75BC"/>
                </a:solidFill>
              </a:rPr>
              <a:t>Monitoring and managing payment from TPPs </a:t>
            </a:r>
            <a:r>
              <a:rPr lang="en-US" sz="2800"/>
              <a:t>for services provided is an important component of managing financial health</a:t>
            </a:r>
          </a:p>
          <a:p>
            <a:pPr lvl="1">
              <a:spcAft>
                <a:spcPts val="0"/>
              </a:spcAft>
              <a:buFont typeface="Arial" panose="020B0604020202020204" pitchFamily="34" charset="0"/>
              <a:buChar char="•"/>
              <a:defRPr/>
            </a:pPr>
            <a:r>
              <a:rPr lang="en-US" sz="2400"/>
              <a:t>To ensure you are receiving expected payments in a timely fashion</a:t>
            </a:r>
          </a:p>
          <a:p>
            <a:pPr lvl="1">
              <a:spcAft>
                <a:spcPts val="0"/>
              </a:spcAft>
              <a:buFont typeface="Arial" panose="020B0604020202020204" pitchFamily="34" charset="0"/>
              <a:buChar char="•"/>
              <a:defRPr/>
            </a:pPr>
            <a:r>
              <a:rPr lang="en-US" sz="2400"/>
              <a:t>To identify/resolve issues and trends that are slowing down the reimbursement process</a:t>
            </a:r>
            <a:endParaRPr lang="en-US" dirty="0"/>
          </a:p>
        </p:txBody>
      </p:sp>
      <p:sp>
        <p:nvSpPr>
          <p:cNvPr id="37892" name="Slide Number Placeholder 3">
            <a:extLst>
              <a:ext uri="{FF2B5EF4-FFF2-40B4-BE49-F238E27FC236}">
                <a16:creationId xmlns:a16="http://schemas.microsoft.com/office/drawing/2014/main" id="{770B5F99-5460-4C5C-B914-0142B0C0B28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2"/>
                </a:solidFill>
                <a:latin typeface="Calibri Light" panose="020F0302020204030204" pitchFamily="34" charset="0"/>
              </a:defRPr>
            </a:lvl1pPr>
            <a:lvl2pPr marL="742950" indent="-285750">
              <a:spcBef>
                <a:spcPct val="20000"/>
              </a:spcBef>
              <a:buFont typeface="Arial" panose="020B0604020202020204" pitchFamily="34" charset="0"/>
              <a:buChar char="–"/>
              <a:defRPr sz="2800">
                <a:solidFill>
                  <a:srgbClr val="1B75BC"/>
                </a:solidFill>
                <a:latin typeface="Calibri Light" panose="020F0302020204030204" pitchFamily="34" charset="0"/>
              </a:defRPr>
            </a:lvl2pPr>
            <a:lvl3pPr marL="1143000" indent="-228600">
              <a:spcBef>
                <a:spcPct val="20000"/>
              </a:spcBef>
              <a:buFont typeface="Arial" panose="020B0604020202020204" pitchFamily="34" charset="0"/>
              <a:buChar char="•"/>
              <a:defRPr sz="2400">
                <a:solidFill>
                  <a:schemeClr val="tx2"/>
                </a:solidFill>
                <a:latin typeface="Calibri Light" panose="020F0302020204030204" pitchFamily="34" charset="0"/>
              </a:defRPr>
            </a:lvl3pPr>
            <a:lvl4pPr marL="1600200" indent="-228600">
              <a:spcBef>
                <a:spcPct val="20000"/>
              </a:spcBef>
              <a:buFont typeface="Arial" panose="020B0604020202020204" pitchFamily="34" charset="0"/>
              <a:buChar char="–"/>
              <a:defRPr sz="2000">
                <a:solidFill>
                  <a:srgbClr val="662D91"/>
                </a:solidFill>
                <a:latin typeface="Calibri Light" panose="020F0302020204030204" pitchFamily="34" charset="0"/>
              </a:defRPr>
            </a:lvl4pPr>
            <a:lvl5pPr marL="2057400" indent="-228600">
              <a:spcBef>
                <a:spcPct val="20000"/>
              </a:spcBef>
              <a:buFont typeface="Arial" panose="020B0604020202020204" pitchFamily="34" charset="0"/>
              <a:buChar char="»"/>
              <a:defRPr sz="2000">
                <a:solidFill>
                  <a:schemeClr val="tx2"/>
                </a:solidFill>
                <a:latin typeface="Calibri Light" panose="020F03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2"/>
                </a:solidFill>
                <a:latin typeface="Calibri Light" panose="020F0302020204030204" pitchFamily="34" charset="0"/>
              </a:defRPr>
            </a:lvl9pPr>
          </a:lstStyle>
          <a:p>
            <a:pPr>
              <a:spcBef>
                <a:spcPct val="0"/>
              </a:spcBef>
              <a:buFontTx/>
              <a:buNone/>
            </a:pPr>
            <a:fld id="{843A875A-F2A5-469C-952C-60DE35915FBD}" type="slidenum">
              <a:rPr lang="en-US" altLang="en-US" sz="1200" smtClean="0">
                <a:solidFill>
                  <a:srgbClr val="757575"/>
                </a:solidFill>
                <a:latin typeface="Calibri" panose="020F0502020204030204" pitchFamily="34" charset="0"/>
              </a:rPr>
              <a:pPr>
                <a:spcBef>
                  <a:spcPct val="0"/>
                </a:spcBef>
                <a:buFontTx/>
                <a:buNone/>
              </a:pPr>
              <a:t>5</a:t>
            </a:fld>
            <a:endParaRPr lang="en-US" altLang="en-US" sz="1200" dirty="0">
              <a:solidFill>
                <a:srgbClr val="757575"/>
              </a:solidFill>
              <a:latin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6F414-24F4-44A3-9B49-38E737276936}"/>
              </a:ext>
            </a:extLst>
          </p:cNvPr>
          <p:cNvSpPr>
            <a:spLocks noGrp="1"/>
          </p:cNvSpPr>
          <p:nvPr>
            <p:ph type="title"/>
          </p:nvPr>
        </p:nvSpPr>
        <p:spPr/>
        <p:txBody>
          <a:bodyPr/>
          <a:lstStyle/>
          <a:p>
            <a:r>
              <a:rPr lang="en-US" sz="4000"/>
              <a:t>Suggested Performance Indicators </a:t>
            </a:r>
            <a:br>
              <a:rPr lang="en-US" sz="4000"/>
            </a:br>
            <a:r>
              <a:rPr lang="en-US" sz="2800"/>
              <a:t>to </a:t>
            </a:r>
            <a:r>
              <a:rPr lang="en-US" sz="2800" i="1"/>
              <a:t>Monitor and Manage Payments from Third-Party Payers</a:t>
            </a:r>
            <a:endParaRPr lang="en-US" dirty="0"/>
          </a:p>
        </p:txBody>
      </p:sp>
      <p:sp>
        <p:nvSpPr>
          <p:cNvPr id="3" name="Text Placeholder 2">
            <a:extLst>
              <a:ext uri="{FF2B5EF4-FFF2-40B4-BE49-F238E27FC236}">
                <a16:creationId xmlns:a16="http://schemas.microsoft.com/office/drawing/2014/main" id="{4EB88335-9356-4C02-AD1E-A8C3B4993B34}"/>
              </a:ext>
            </a:extLst>
          </p:cNvPr>
          <p:cNvSpPr>
            <a:spLocks noGrp="1"/>
          </p:cNvSpPr>
          <p:nvPr>
            <p:ph type="body" sz="quarter" idx="15"/>
          </p:nvPr>
        </p:nvSpPr>
        <p:spPr/>
        <p:txBody>
          <a:bodyPr/>
          <a:lstStyle/>
          <a:p>
            <a:r>
              <a:rPr lang="en-US"/>
              <a:t>Net Collection Rate</a:t>
            </a:r>
            <a:endParaRPr lang="en-US" dirty="0"/>
          </a:p>
        </p:txBody>
      </p:sp>
      <p:sp>
        <p:nvSpPr>
          <p:cNvPr id="4" name="Text Placeholder 3">
            <a:extLst>
              <a:ext uri="{FF2B5EF4-FFF2-40B4-BE49-F238E27FC236}">
                <a16:creationId xmlns:a16="http://schemas.microsoft.com/office/drawing/2014/main" id="{0A6A4DF3-501D-4DF4-92D0-AFEC79668D01}"/>
              </a:ext>
            </a:extLst>
          </p:cNvPr>
          <p:cNvSpPr>
            <a:spLocks noGrp="1"/>
          </p:cNvSpPr>
          <p:nvPr>
            <p:ph type="body" sz="quarter" idx="16"/>
          </p:nvPr>
        </p:nvSpPr>
        <p:spPr/>
        <p:txBody>
          <a:bodyPr/>
          <a:lstStyle/>
          <a:p>
            <a:pPr marL="228600" lvl="0" indent="-228600"/>
            <a:r>
              <a:rPr lang="en-US"/>
              <a:t>Can be broken out by: </a:t>
            </a:r>
          </a:p>
          <a:p>
            <a:pPr marL="457200" lvl="1" indent="-228600">
              <a:buFont typeface="Arial" panose="020B0604020202020204" pitchFamily="34" charset="0"/>
              <a:buChar char="•"/>
            </a:pPr>
            <a:r>
              <a:rPr lang="en-US" sz="2000">
                <a:solidFill>
                  <a:schemeClr val="tx1"/>
                </a:solidFill>
              </a:rPr>
              <a:t>Individual TPPs</a:t>
            </a:r>
          </a:p>
          <a:p>
            <a:pPr marL="228600" lvl="0" indent="-228600"/>
            <a:r>
              <a:rPr lang="en-US"/>
              <a:t>Industry benchmark is 95%</a:t>
            </a:r>
            <a:endParaRPr lang="en-US" dirty="0"/>
          </a:p>
        </p:txBody>
      </p:sp>
      <p:sp>
        <p:nvSpPr>
          <p:cNvPr id="5" name="Text Placeholder 4">
            <a:extLst>
              <a:ext uri="{FF2B5EF4-FFF2-40B4-BE49-F238E27FC236}">
                <a16:creationId xmlns:a16="http://schemas.microsoft.com/office/drawing/2014/main" id="{8DD85F92-A738-4414-B93E-09C24ED8333F}"/>
              </a:ext>
            </a:extLst>
          </p:cNvPr>
          <p:cNvSpPr>
            <a:spLocks noGrp="1"/>
          </p:cNvSpPr>
          <p:nvPr>
            <p:ph type="body" sz="quarter" idx="17"/>
          </p:nvPr>
        </p:nvSpPr>
        <p:spPr/>
        <p:txBody>
          <a:bodyPr/>
          <a:lstStyle/>
          <a:p>
            <a:r>
              <a:rPr lang="en-US"/>
              <a:t>Denial Rate</a:t>
            </a:r>
            <a:endParaRPr lang="en-US" dirty="0"/>
          </a:p>
        </p:txBody>
      </p:sp>
      <p:sp>
        <p:nvSpPr>
          <p:cNvPr id="6" name="Text Placeholder 5">
            <a:extLst>
              <a:ext uri="{FF2B5EF4-FFF2-40B4-BE49-F238E27FC236}">
                <a16:creationId xmlns:a16="http://schemas.microsoft.com/office/drawing/2014/main" id="{2FA781EE-D930-4863-8F8C-BAEC282C8120}"/>
              </a:ext>
            </a:extLst>
          </p:cNvPr>
          <p:cNvSpPr>
            <a:spLocks noGrp="1"/>
          </p:cNvSpPr>
          <p:nvPr>
            <p:ph type="body" sz="quarter" idx="18"/>
          </p:nvPr>
        </p:nvSpPr>
        <p:spPr/>
        <p:txBody>
          <a:bodyPr/>
          <a:lstStyle/>
          <a:p>
            <a:pPr marL="228600" lvl="0" indent="-228600"/>
            <a:r>
              <a:rPr lang="en-US"/>
              <a:t>Can be calculated by:</a:t>
            </a:r>
          </a:p>
          <a:p>
            <a:pPr marL="457200" lvl="1" indent="-228600">
              <a:lnSpc>
                <a:spcPct val="90000"/>
              </a:lnSpc>
              <a:buFont typeface="Arial" panose="020B0604020202020204" pitchFamily="34" charset="0"/>
              <a:buChar char="•"/>
            </a:pPr>
            <a:r>
              <a:rPr lang="en-US" sz="2000">
                <a:solidFill>
                  <a:schemeClr val="tx1"/>
                </a:solidFill>
              </a:rPr>
              <a:t>Each payer</a:t>
            </a:r>
          </a:p>
          <a:p>
            <a:pPr marL="457200" lvl="1" indent="-228600">
              <a:lnSpc>
                <a:spcPct val="90000"/>
              </a:lnSpc>
              <a:buFont typeface="Arial" panose="020B0604020202020204" pitchFamily="34" charset="0"/>
              <a:buChar char="•"/>
            </a:pPr>
            <a:r>
              <a:rPr lang="en-US" sz="2000">
                <a:solidFill>
                  <a:schemeClr val="tx1"/>
                </a:solidFill>
              </a:rPr>
              <a:t>Denial reason categories </a:t>
            </a:r>
          </a:p>
          <a:p>
            <a:pPr marL="228600" lvl="0" indent="-228600"/>
            <a:r>
              <a:rPr lang="en-US"/>
              <a:t>Industry benchmark is 5%</a:t>
            </a:r>
            <a:endParaRPr lang="en-US" dirty="0"/>
          </a:p>
        </p:txBody>
      </p:sp>
      <p:sp>
        <p:nvSpPr>
          <p:cNvPr id="7" name="Text Placeholder 6">
            <a:extLst>
              <a:ext uri="{FF2B5EF4-FFF2-40B4-BE49-F238E27FC236}">
                <a16:creationId xmlns:a16="http://schemas.microsoft.com/office/drawing/2014/main" id="{97B5AEF5-D47D-4DAB-94AC-AE52D456D01E}"/>
              </a:ext>
            </a:extLst>
          </p:cNvPr>
          <p:cNvSpPr>
            <a:spLocks noGrp="1"/>
          </p:cNvSpPr>
          <p:nvPr>
            <p:ph type="body" sz="quarter" idx="22"/>
          </p:nvPr>
        </p:nvSpPr>
        <p:spPr/>
        <p:txBody>
          <a:bodyPr/>
          <a:lstStyle/>
          <a:p>
            <a:r>
              <a:rPr lang="en-US" altLang="en-US" dirty="0">
                <a:latin typeface="Calibri" panose="020F0502020204030204" pitchFamily="34" charset="0"/>
              </a:rPr>
              <a:t>Link</a:t>
            </a:r>
            <a:r>
              <a:rPr lang="en-US" altLang="en-US" dirty="0">
                <a:solidFill>
                  <a:schemeClr val="tx1"/>
                </a:solidFill>
                <a:latin typeface="Calibri" panose="020F0502020204030204" pitchFamily="34" charset="0"/>
              </a:rPr>
              <a:t>: </a:t>
            </a:r>
            <a:r>
              <a:rPr lang="en-US" altLang="en-US" dirty="0">
                <a:solidFill>
                  <a:schemeClr val="tx1"/>
                </a:solidFill>
                <a:latin typeface="Calibri" panose="020F0502020204030204" pitchFamily="34" charset="0"/>
                <a:hlinkClick r:id="rId3"/>
              </a:rPr>
              <a:t>https://www.fpntc.org/resources/financial-management-performance-report-and-improvement-plan</a:t>
            </a:r>
            <a:endParaRPr lang="en-US" altLang="en-US" dirty="0">
              <a:solidFill>
                <a:schemeClr val="tx1"/>
              </a:solidFill>
              <a:latin typeface="Calibri" panose="020F0502020204030204" pitchFamily="34" charset="0"/>
            </a:endParaRPr>
          </a:p>
        </p:txBody>
      </p:sp>
      <p:sp>
        <p:nvSpPr>
          <p:cNvPr id="8" name="Slide Number Placeholder 7">
            <a:extLst>
              <a:ext uri="{FF2B5EF4-FFF2-40B4-BE49-F238E27FC236}">
                <a16:creationId xmlns:a16="http://schemas.microsoft.com/office/drawing/2014/main" id="{0B515097-54E5-4D62-887E-8876BBEB7175}"/>
              </a:ext>
            </a:extLst>
          </p:cNvPr>
          <p:cNvSpPr>
            <a:spLocks noGrp="1"/>
          </p:cNvSpPr>
          <p:nvPr>
            <p:ph type="sldNum" sz="quarter" idx="25"/>
          </p:nvPr>
        </p:nvSpPr>
        <p:spPr/>
        <p:txBody>
          <a:bodyPr/>
          <a:lstStyle/>
          <a:p>
            <a:fld id="{B5C07C54-B391-445B-8673-36D124BCABAB}" type="slidenum">
              <a:rPr lang="en-US" altLang="en-US" smtClean="0">
                <a:solidFill>
                  <a:srgbClr val="757575"/>
                </a:solidFill>
              </a:rPr>
              <a:pPr/>
              <a:t>6</a:t>
            </a:fld>
            <a:endParaRPr lang="en-US" altLang="en-US" dirty="0">
              <a:solidFill>
                <a:srgbClr val="757575"/>
              </a:solidFill>
            </a:endParaRPr>
          </a:p>
        </p:txBody>
      </p:sp>
    </p:spTree>
    <p:extLst>
      <p:ext uri="{BB962C8B-B14F-4D97-AF65-F5344CB8AC3E}">
        <p14:creationId xmlns:p14="http://schemas.microsoft.com/office/powerpoint/2010/main" val="893223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843DF-21FE-4FD2-B138-6AD4AE78A25E}"/>
              </a:ext>
            </a:extLst>
          </p:cNvPr>
          <p:cNvSpPr>
            <a:spLocks noGrp="1"/>
          </p:cNvSpPr>
          <p:nvPr>
            <p:ph type="title"/>
          </p:nvPr>
        </p:nvSpPr>
        <p:spPr/>
        <p:txBody>
          <a:bodyPr/>
          <a:lstStyle/>
          <a:p>
            <a:r>
              <a:rPr lang="en-US" sz="4000"/>
              <a:t>Suggested Performance Indicators </a:t>
            </a:r>
            <a:br>
              <a:rPr lang="en-US" sz="4000"/>
            </a:br>
            <a:r>
              <a:rPr lang="en-US" sz="2800"/>
              <a:t>to </a:t>
            </a:r>
            <a:r>
              <a:rPr lang="en-US" sz="2800" i="1"/>
              <a:t>Monitor and Manage Payments from Third-Party Payers (cont.)</a:t>
            </a:r>
            <a:endParaRPr lang="en-US" dirty="0"/>
          </a:p>
        </p:txBody>
      </p:sp>
      <p:sp>
        <p:nvSpPr>
          <p:cNvPr id="3" name="Text Placeholder 2">
            <a:extLst>
              <a:ext uri="{FF2B5EF4-FFF2-40B4-BE49-F238E27FC236}">
                <a16:creationId xmlns:a16="http://schemas.microsoft.com/office/drawing/2014/main" id="{96DF5F2E-2E73-426F-859A-D56D03667C2C}"/>
              </a:ext>
            </a:extLst>
          </p:cNvPr>
          <p:cNvSpPr>
            <a:spLocks noGrp="1"/>
          </p:cNvSpPr>
          <p:nvPr>
            <p:ph type="body" sz="quarter" idx="15"/>
          </p:nvPr>
        </p:nvSpPr>
        <p:spPr/>
        <p:txBody>
          <a:bodyPr anchor="ctr"/>
          <a:lstStyle/>
          <a:p>
            <a:r>
              <a:rPr lang="en-US"/>
              <a:t>A/R Aging</a:t>
            </a:r>
            <a:endParaRPr lang="en-US" dirty="0"/>
          </a:p>
        </p:txBody>
      </p:sp>
      <p:sp>
        <p:nvSpPr>
          <p:cNvPr id="4" name="Text Placeholder 3">
            <a:extLst>
              <a:ext uri="{FF2B5EF4-FFF2-40B4-BE49-F238E27FC236}">
                <a16:creationId xmlns:a16="http://schemas.microsoft.com/office/drawing/2014/main" id="{0E3F942C-F90C-4933-AD4A-06D913B50312}"/>
              </a:ext>
            </a:extLst>
          </p:cNvPr>
          <p:cNvSpPr>
            <a:spLocks noGrp="1"/>
          </p:cNvSpPr>
          <p:nvPr>
            <p:ph type="body" sz="quarter" idx="16"/>
          </p:nvPr>
        </p:nvSpPr>
        <p:spPr/>
        <p:txBody>
          <a:bodyPr/>
          <a:lstStyle/>
          <a:p>
            <a:pPr marL="228600" indent="-228600">
              <a:lnSpc>
                <a:spcPct val="100000"/>
              </a:lnSpc>
            </a:pPr>
            <a:r>
              <a:rPr lang="en-US"/>
              <a:t>Can by measured /sorted by:</a:t>
            </a:r>
          </a:p>
          <a:p>
            <a:pPr marL="457200" indent="-228600">
              <a:lnSpc>
                <a:spcPct val="100000"/>
              </a:lnSpc>
            </a:pPr>
            <a:r>
              <a:rPr lang="en-US" sz="2000"/>
              <a:t>Site</a:t>
            </a:r>
          </a:p>
          <a:p>
            <a:pPr marL="457200" indent="-228600">
              <a:lnSpc>
                <a:spcPct val="100000"/>
              </a:lnSpc>
            </a:pPr>
            <a:r>
              <a:rPr lang="en-US" sz="2000"/>
              <a:t>TPP</a:t>
            </a:r>
          </a:p>
          <a:p>
            <a:pPr marL="457200" indent="-228600">
              <a:lnSpc>
                <a:spcPct val="100000"/>
              </a:lnSpc>
            </a:pPr>
            <a:r>
              <a:rPr lang="en-US" sz="2000"/>
              <a:t>Clinical services provider</a:t>
            </a:r>
            <a:endParaRPr lang="en-US" sz="2000" dirty="0"/>
          </a:p>
        </p:txBody>
      </p:sp>
      <p:sp>
        <p:nvSpPr>
          <p:cNvPr id="5" name="Text Placeholder 4">
            <a:extLst>
              <a:ext uri="{FF2B5EF4-FFF2-40B4-BE49-F238E27FC236}">
                <a16:creationId xmlns:a16="http://schemas.microsoft.com/office/drawing/2014/main" id="{5CA9EAB0-0252-4A3A-939A-D1F5E58F65AE}"/>
              </a:ext>
            </a:extLst>
          </p:cNvPr>
          <p:cNvSpPr>
            <a:spLocks noGrp="1"/>
          </p:cNvSpPr>
          <p:nvPr>
            <p:ph type="body" sz="quarter" idx="22"/>
          </p:nvPr>
        </p:nvSpPr>
        <p:spPr/>
        <p:txBody>
          <a:bodyPr/>
          <a:lstStyle/>
          <a:p>
            <a:r>
              <a:rPr lang="en-US" altLang="en-US" dirty="0">
                <a:latin typeface="Calibri" panose="020F0502020204030204" pitchFamily="34" charset="0"/>
              </a:rPr>
              <a:t>Link</a:t>
            </a:r>
            <a:r>
              <a:rPr lang="en-US" altLang="en-US" dirty="0">
                <a:solidFill>
                  <a:schemeClr val="tx1"/>
                </a:solidFill>
                <a:latin typeface="Calibri" panose="020F0502020204030204" pitchFamily="34" charset="0"/>
              </a:rPr>
              <a:t>: </a:t>
            </a:r>
            <a:r>
              <a:rPr lang="en-US" altLang="en-US" dirty="0">
                <a:solidFill>
                  <a:schemeClr val="tx1"/>
                </a:solidFill>
                <a:latin typeface="Calibri" panose="020F0502020204030204" pitchFamily="34" charset="0"/>
                <a:hlinkClick r:id="rId3"/>
              </a:rPr>
              <a:t>https://www.fpntc.org/resources/financial-management-performance-report-and-improvement-plan</a:t>
            </a:r>
            <a:endParaRPr lang="en-US" altLang="en-US" dirty="0">
              <a:solidFill>
                <a:schemeClr val="tx1"/>
              </a:solidFill>
              <a:latin typeface="Calibri" panose="020F0502020204030204" pitchFamily="34" charset="0"/>
            </a:endParaRPr>
          </a:p>
        </p:txBody>
      </p:sp>
      <p:sp>
        <p:nvSpPr>
          <p:cNvPr id="6" name="Slide Number Placeholder 5">
            <a:extLst>
              <a:ext uri="{FF2B5EF4-FFF2-40B4-BE49-F238E27FC236}">
                <a16:creationId xmlns:a16="http://schemas.microsoft.com/office/drawing/2014/main" id="{B0A3B4D1-3868-495E-B6BB-040A8403109B}"/>
              </a:ext>
            </a:extLst>
          </p:cNvPr>
          <p:cNvSpPr>
            <a:spLocks noGrp="1"/>
          </p:cNvSpPr>
          <p:nvPr>
            <p:ph type="sldNum" sz="quarter" idx="25"/>
          </p:nvPr>
        </p:nvSpPr>
        <p:spPr/>
        <p:txBody>
          <a:bodyPr/>
          <a:lstStyle/>
          <a:p>
            <a:fld id="{B5C07C54-B391-445B-8673-36D124BCABAB}" type="slidenum">
              <a:rPr lang="en-US" altLang="en-US" smtClean="0">
                <a:solidFill>
                  <a:srgbClr val="757575"/>
                </a:solidFill>
              </a:rPr>
              <a:pPr/>
              <a:t>7</a:t>
            </a:fld>
            <a:endParaRPr lang="en-US" altLang="en-US" dirty="0">
              <a:solidFill>
                <a:srgbClr val="757575"/>
              </a:solidFill>
            </a:endParaRPr>
          </a:p>
        </p:txBody>
      </p:sp>
    </p:spTree>
    <p:extLst>
      <p:ext uri="{BB962C8B-B14F-4D97-AF65-F5344CB8AC3E}">
        <p14:creationId xmlns:p14="http://schemas.microsoft.com/office/powerpoint/2010/main" val="3617766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E5622-3ABD-4041-A31B-8F0341A43E03}"/>
              </a:ext>
            </a:extLst>
          </p:cNvPr>
          <p:cNvSpPr>
            <a:spLocks noGrp="1"/>
          </p:cNvSpPr>
          <p:nvPr>
            <p:ph type="title"/>
          </p:nvPr>
        </p:nvSpPr>
        <p:spPr/>
        <p:txBody>
          <a:bodyPr/>
          <a:lstStyle/>
          <a:p>
            <a:r>
              <a:rPr lang="en-US"/>
              <a:t>Example of Impact</a:t>
            </a:r>
            <a:endParaRPr lang="en-US" dirty="0"/>
          </a:p>
        </p:txBody>
      </p:sp>
      <p:sp>
        <p:nvSpPr>
          <p:cNvPr id="3" name="Text Placeholder 2">
            <a:extLst>
              <a:ext uri="{FF2B5EF4-FFF2-40B4-BE49-F238E27FC236}">
                <a16:creationId xmlns:a16="http://schemas.microsoft.com/office/drawing/2014/main" id="{EE39DA73-962A-4C1C-B278-116652E7544A}"/>
              </a:ext>
            </a:extLst>
          </p:cNvPr>
          <p:cNvSpPr>
            <a:spLocks noGrp="1"/>
          </p:cNvSpPr>
          <p:nvPr>
            <p:ph type="body" sz="quarter" idx="26"/>
          </p:nvPr>
        </p:nvSpPr>
        <p:spPr/>
        <p:txBody>
          <a:bodyPr>
            <a:noAutofit/>
          </a:bodyPr>
          <a:lstStyle/>
          <a:p>
            <a:r>
              <a:rPr lang="en-US"/>
              <a:t>Table with 2 rows of data and 6 header columns with merged cells. The data reads as follows:</a:t>
            </a:r>
          </a:p>
          <a:p>
            <a:r>
              <a:rPr lang="en-US"/>
              <a:t>Monthly TPP charges: $5,000.</a:t>
            </a:r>
          </a:p>
          <a:p>
            <a:r>
              <a:rPr lang="en-US"/>
              <a:t>TPP contractual allowance (expected revenue): $4,000.</a:t>
            </a:r>
          </a:p>
          <a:p>
            <a:r>
              <a:rPr lang="en-US"/>
              <a:t>Example 1 Reimbursement.</a:t>
            </a:r>
          </a:p>
          <a:p>
            <a:r>
              <a:rPr lang="en-US"/>
              <a:t>Percent: 95%.</a:t>
            </a:r>
          </a:p>
          <a:p>
            <a:r>
              <a:rPr lang="en-US"/>
              <a:t>Dollars: $3,800.</a:t>
            </a:r>
          </a:p>
          <a:p>
            <a:r>
              <a:rPr lang="en-US"/>
              <a:t>Example 2 Reimbursement.</a:t>
            </a:r>
          </a:p>
          <a:p>
            <a:r>
              <a:rPr lang="en-US"/>
              <a:t>Percent: 50%.</a:t>
            </a:r>
          </a:p>
          <a:p>
            <a:r>
              <a:rPr lang="en-US"/>
              <a:t>Dollars: $2,500.</a:t>
            </a:r>
            <a:endParaRPr lang="en-US" dirty="0"/>
          </a:p>
        </p:txBody>
      </p:sp>
      <p:sp>
        <p:nvSpPr>
          <p:cNvPr id="4" name="Text Placeholder 3">
            <a:extLst>
              <a:ext uri="{FF2B5EF4-FFF2-40B4-BE49-F238E27FC236}">
                <a16:creationId xmlns:a16="http://schemas.microsoft.com/office/drawing/2014/main" id="{51760D6C-2D97-4075-9C8B-A3FB03ED9EFE}"/>
              </a:ext>
            </a:extLst>
          </p:cNvPr>
          <p:cNvSpPr>
            <a:spLocks noGrp="1"/>
          </p:cNvSpPr>
          <p:nvPr>
            <p:ph type="body" sz="quarter" idx="27"/>
          </p:nvPr>
        </p:nvSpPr>
        <p:spPr/>
        <p:txBody>
          <a:bodyPr/>
          <a:lstStyle/>
          <a:p>
            <a:r>
              <a:rPr lang="en-US" dirty="0"/>
              <a:t>A difference of $1,300 per month, and $15,600 per year</a:t>
            </a:r>
          </a:p>
        </p:txBody>
      </p:sp>
      <p:sp>
        <p:nvSpPr>
          <p:cNvPr id="5" name="Slide Number Placeholder 4">
            <a:extLst>
              <a:ext uri="{FF2B5EF4-FFF2-40B4-BE49-F238E27FC236}">
                <a16:creationId xmlns:a16="http://schemas.microsoft.com/office/drawing/2014/main" id="{D3CC7330-36F5-4BEC-BDA9-55F8D6E9472B}"/>
              </a:ext>
            </a:extLst>
          </p:cNvPr>
          <p:cNvSpPr>
            <a:spLocks noGrp="1"/>
          </p:cNvSpPr>
          <p:nvPr>
            <p:ph type="sldNum" sz="quarter" idx="25"/>
          </p:nvPr>
        </p:nvSpPr>
        <p:spPr/>
        <p:txBody>
          <a:bodyPr/>
          <a:lstStyle/>
          <a:p>
            <a:fld id="{B5C07C54-B391-445B-8673-36D124BCABAB}" type="slidenum">
              <a:rPr lang="en-US" altLang="en-US" smtClean="0">
                <a:solidFill>
                  <a:srgbClr val="757575"/>
                </a:solidFill>
              </a:rPr>
              <a:pPr/>
              <a:t>8</a:t>
            </a:fld>
            <a:endParaRPr lang="en-US" altLang="en-US" dirty="0">
              <a:solidFill>
                <a:srgbClr val="757575"/>
              </a:solidFill>
            </a:endParaRPr>
          </a:p>
        </p:txBody>
      </p:sp>
    </p:spTree>
    <p:extLst>
      <p:ext uri="{BB962C8B-B14F-4D97-AF65-F5344CB8AC3E}">
        <p14:creationId xmlns:p14="http://schemas.microsoft.com/office/powerpoint/2010/main" val="2957233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4376C-35F7-4BFF-989A-5B277D356A1F}"/>
              </a:ext>
            </a:extLst>
          </p:cNvPr>
          <p:cNvSpPr>
            <a:spLocks noGrp="1"/>
          </p:cNvSpPr>
          <p:nvPr>
            <p:ph type="title"/>
          </p:nvPr>
        </p:nvSpPr>
        <p:spPr/>
        <p:txBody>
          <a:bodyPr/>
          <a:lstStyle/>
          <a:p>
            <a:r>
              <a:rPr lang="en-US"/>
              <a:t>Discussion of Challenges</a:t>
            </a:r>
            <a:endParaRPr lang="en-US" dirty="0"/>
          </a:p>
        </p:txBody>
      </p:sp>
      <p:sp>
        <p:nvSpPr>
          <p:cNvPr id="3" name="Text Placeholder 2">
            <a:extLst>
              <a:ext uri="{FF2B5EF4-FFF2-40B4-BE49-F238E27FC236}">
                <a16:creationId xmlns:a16="http://schemas.microsoft.com/office/drawing/2014/main" id="{E7A120DE-864E-4ED5-A442-E4C174B64059}"/>
              </a:ext>
            </a:extLst>
          </p:cNvPr>
          <p:cNvSpPr>
            <a:spLocks noGrp="1"/>
          </p:cNvSpPr>
          <p:nvPr>
            <p:ph type="body" sz="quarter" idx="11"/>
          </p:nvPr>
        </p:nvSpPr>
        <p:spPr/>
        <p:txBody>
          <a:bodyPr/>
          <a:lstStyle/>
          <a:p>
            <a:r>
              <a:rPr lang="en-US" dirty="0">
                <a:solidFill>
                  <a:schemeClr val="accent6"/>
                </a:solidFill>
              </a:rPr>
              <a:t>What are your agency’s challenges related to monitoring and managing payments from third-party payers?</a:t>
            </a:r>
          </a:p>
        </p:txBody>
      </p:sp>
      <p:sp>
        <p:nvSpPr>
          <p:cNvPr id="4" name="Slide Number Placeholder 3">
            <a:extLst>
              <a:ext uri="{FF2B5EF4-FFF2-40B4-BE49-F238E27FC236}">
                <a16:creationId xmlns:a16="http://schemas.microsoft.com/office/drawing/2014/main" id="{A00682ED-B0F8-498C-AACA-2B1054EDD579}"/>
              </a:ext>
            </a:extLst>
          </p:cNvPr>
          <p:cNvSpPr>
            <a:spLocks noGrp="1"/>
          </p:cNvSpPr>
          <p:nvPr>
            <p:ph type="sldNum" sz="quarter" idx="10"/>
          </p:nvPr>
        </p:nvSpPr>
        <p:spPr/>
        <p:txBody>
          <a:bodyPr/>
          <a:lstStyle/>
          <a:p>
            <a:fld id="{ADF33B88-3AA3-4B97-9C0A-A09E7382444D}" type="slidenum">
              <a:rPr lang="en-US" altLang="en-US" smtClean="0">
                <a:solidFill>
                  <a:srgbClr val="757575"/>
                </a:solidFill>
              </a:rPr>
              <a:pPr/>
              <a:t>9</a:t>
            </a:fld>
            <a:endParaRPr lang="en-US" altLang="en-US" dirty="0">
              <a:solidFill>
                <a:srgbClr val="757575"/>
              </a:solidFill>
            </a:endParaRPr>
          </a:p>
        </p:txBody>
      </p:sp>
    </p:spTree>
    <p:extLst>
      <p:ext uri="{BB962C8B-B14F-4D97-AF65-F5344CB8AC3E}">
        <p14:creationId xmlns:p14="http://schemas.microsoft.com/office/powerpoint/2010/main" val="1540108308"/>
      </p:ext>
    </p:extLst>
  </p:cSld>
  <p:clrMapOvr>
    <a:masterClrMapping/>
  </p:clrMapOvr>
</p:sld>
</file>

<file path=ppt/theme/theme1.xml><?xml version="1.0" encoding="utf-8"?>
<a:theme xmlns:a="http://schemas.openxmlformats.org/drawingml/2006/main" name="Office Theme">
  <a:themeElements>
    <a:clrScheme name="Custom 24">
      <a:dk1>
        <a:sysClr val="windowText" lastClr="000000"/>
      </a:dk1>
      <a:lt1>
        <a:sysClr val="window" lastClr="FFFFFF"/>
      </a:lt1>
      <a:dk2>
        <a:srgbClr val="58595B"/>
      </a:dk2>
      <a:lt2>
        <a:srgbClr val="F2F2F2"/>
      </a:lt2>
      <a:accent1>
        <a:srgbClr val="27AAE1"/>
      </a:accent1>
      <a:accent2>
        <a:srgbClr val="FBB040"/>
      </a:accent2>
      <a:accent3>
        <a:srgbClr val="8DC63F"/>
      </a:accent3>
      <a:accent4>
        <a:srgbClr val="92278F"/>
      </a:accent4>
      <a:accent5>
        <a:srgbClr val="662D91"/>
      </a:accent5>
      <a:accent6>
        <a:srgbClr val="1B75BC"/>
      </a:accent6>
      <a:hlink>
        <a:srgbClr val="734502"/>
      </a:hlink>
      <a:folHlink>
        <a:srgbClr val="2B733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FPNTC Branding">
      <a:dk1>
        <a:sysClr val="windowText" lastClr="000000"/>
      </a:dk1>
      <a:lt1>
        <a:sysClr val="window" lastClr="FFFFFF"/>
      </a:lt1>
      <a:dk2>
        <a:srgbClr val="58595B"/>
      </a:dk2>
      <a:lt2>
        <a:srgbClr val="F2F2F2"/>
      </a:lt2>
      <a:accent1>
        <a:srgbClr val="27AAE1"/>
      </a:accent1>
      <a:accent2>
        <a:srgbClr val="FBB040"/>
      </a:accent2>
      <a:accent3>
        <a:srgbClr val="8DC63F"/>
      </a:accent3>
      <a:accent4>
        <a:srgbClr val="92278F"/>
      </a:accent4>
      <a:accent5>
        <a:srgbClr val="662D91"/>
      </a:accent5>
      <a:accent6>
        <a:srgbClr val="1B75BC"/>
      </a:accent6>
      <a:hlink>
        <a:srgbClr val="F47721"/>
      </a:hlink>
      <a:folHlink>
        <a:srgbClr val="3C9D4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3750</TotalTime>
  <Words>8070</Words>
  <Application>Microsoft Office PowerPoint</Application>
  <PresentationFormat>On-screen Show (4:3)</PresentationFormat>
  <Paragraphs>891</Paragraphs>
  <Slides>36</Slides>
  <Notes>36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36</vt:i4>
      </vt:variant>
    </vt:vector>
  </HeadingPairs>
  <TitlesOfParts>
    <vt:vector size="44" baseType="lpstr">
      <vt:lpstr>Arial</vt:lpstr>
      <vt:lpstr>Calibri</vt:lpstr>
      <vt:lpstr>Calibri Light</vt:lpstr>
      <vt:lpstr>Gotham Bold</vt:lpstr>
      <vt:lpstr>Gotham Book</vt:lpstr>
      <vt:lpstr>Times New Roman</vt:lpstr>
      <vt:lpstr>Office Theme</vt:lpstr>
      <vt:lpstr>1_Office Theme</vt:lpstr>
      <vt:lpstr>Monitor and Manage Payments from Third-Party Payers</vt:lpstr>
      <vt:lpstr>Financial Management Change Package</vt:lpstr>
      <vt:lpstr>Meeting Objectives</vt:lpstr>
      <vt:lpstr>Financial Management Change Package:  Best Practice 3</vt:lpstr>
      <vt:lpstr>Rationale for Monitoring and Managing Payments from TPPs</vt:lpstr>
      <vt:lpstr>Suggested Performance Indicators  to Monitor and Manage Payments from Third-Party Payers</vt:lpstr>
      <vt:lpstr>Suggested Performance Indicators  to Monitor and Manage Payments from Third-Party Payers (cont.)</vt:lpstr>
      <vt:lpstr>Example of Impact</vt:lpstr>
      <vt:lpstr>Discussion of Challenges</vt:lpstr>
      <vt:lpstr>Discussion of Challenges (cont.) </vt:lpstr>
      <vt:lpstr>Overview of Strategies for Best Practice 3</vt:lpstr>
      <vt:lpstr>Strategies for Developing Policies and Procedures</vt:lpstr>
      <vt:lpstr>Strategies for Developing Policies and Procedures (cont.)</vt:lpstr>
      <vt:lpstr>Strategies for A/R Management</vt:lpstr>
      <vt:lpstr>A/R Management Reports</vt:lpstr>
      <vt:lpstr> A/R Aging Report</vt:lpstr>
      <vt:lpstr>A/R Aging Report (cont.)</vt:lpstr>
      <vt:lpstr>Reviewing A/R Aging Report</vt:lpstr>
      <vt:lpstr>Sample A/R Aging Report</vt:lpstr>
      <vt:lpstr>Claims Receivable Report</vt:lpstr>
      <vt:lpstr>Sample Claims Receivable Report</vt:lpstr>
      <vt:lpstr>Strategies for Denial Management</vt:lpstr>
      <vt:lpstr>Avoid Denials</vt:lpstr>
      <vt:lpstr>Avoid Denials (cont.)</vt:lpstr>
      <vt:lpstr>Analyze Denial Rates on Monthly Basis </vt:lpstr>
      <vt:lpstr>Utilize Reports to Analyze Denials </vt:lpstr>
      <vt:lpstr>Resolve Unpaid or Denied Claims </vt:lpstr>
      <vt:lpstr>Strategies for Managing TPP Contract Relationships</vt:lpstr>
      <vt:lpstr>Maintaining relationships with TPPs</vt:lpstr>
      <vt:lpstr>Communication Tips</vt:lpstr>
      <vt:lpstr>Ongoing Monitoring of TPP Contract Terms</vt:lpstr>
      <vt:lpstr>Contractual Obligations Tracking</vt:lpstr>
      <vt:lpstr>Success Story</vt:lpstr>
      <vt:lpstr>Success Story (cont.)</vt:lpstr>
      <vt:lpstr>What other questions do you have?</vt:lpstr>
      <vt:lpstr>Thank you!</vt:lpstr>
    </vt:vector>
  </TitlesOfParts>
  <Company>John Snow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Monitor and Manage Payments from TPPs (Best Practice 3)</dc:title>
  <dc:creator>OPA;info@fpntc.org</dc:creator>
  <cp:keywords>Financial Management, Family Planning</cp:keywords>
  <cp:lastModifiedBy>Jessie Daigneault</cp:lastModifiedBy>
  <cp:revision>173</cp:revision>
  <dcterms:created xsi:type="dcterms:W3CDTF">2016-11-10T17:10:50Z</dcterms:created>
  <dcterms:modified xsi:type="dcterms:W3CDTF">2021-12-09T22:01:06Z</dcterms:modified>
</cp:coreProperties>
</file>