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Lst>
  <p:notesMasterIdLst>
    <p:notesMasterId r:id="rId28"/>
  </p:notesMasterIdLst>
  <p:sldIdLst>
    <p:sldId id="256" r:id="rId3"/>
    <p:sldId id="257" r:id="rId4"/>
    <p:sldId id="280"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862" autoAdjust="0"/>
  </p:normalViewPr>
  <p:slideViewPr>
    <p:cSldViewPr>
      <p:cViewPr varScale="1">
        <p:scale>
          <a:sx n="43" d="100"/>
          <a:sy n="43" d="100"/>
        </p:scale>
        <p:origin x="216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446DE-4A76-455A-8715-92D81F104315}" type="doc">
      <dgm:prSet loTypeId="urn:microsoft.com/office/officeart/2005/8/layout/vList5#1" loCatId="list" qsTypeId="urn:microsoft.com/office/officeart/2005/8/quickstyle/simple1" qsCatId="simple" csTypeId="urn:microsoft.com/office/officeart/2005/8/colors/accent1_2" csCatId="accent1" phldr="1"/>
      <dgm:spPr/>
      <dgm:t>
        <a:bodyPr numCol="1"/>
        <a:lstStyle/>
        <a:p>
          <a:endParaRPr lang="en-US"/>
        </a:p>
      </dgm:t>
    </dgm:pt>
    <dgm:pt modelId="{ED7BC900-73F9-401B-8636-CF65D2BB94A6}">
      <dgm:prSet phldrT="[Text]" custT="1"/>
      <dgm:spPr/>
      <dgm:t>
        <a:bodyPr numCol="1"/>
        <a:lstStyle/>
        <a:p>
          <a:r>
            <a:rPr lang="en-US" sz="3200" dirty="0" smtClean="0">
              <a:solidFill>
                <a:schemeClr val="tx1"/>
              </a:solidFill>
              <a:latin typeface="Calibri Light" panose="020F0302020204030204" pitchFamily="34" charset="0"/>
            </a:rPr>
            <a:t>Patient</a:t>
          </a:r>
          <a:endParaRPr lang="en-US" sz="3200" dirty="0">
            <a:solidFill>
              <a:schemeClr val="tx1"/>
            </a:solidFill>
            <a:latin typeface="Calibri Light" panose="020F0302020204030204" pitchFamily="34" charset="0"/>
          </a:endParaRPr>
        </a:p>
      </dgm:t>
    </dgm:pt>
    <dgm:pt modelId="{68137390-DDCA-42F9-A3D3-CC07AC496117}" type="parTrans" cxnId="{9883F806-8065-453C-923E-BD1A1D3EF9B3}">
      <dgm:prSet/>
      <dgm:spPr/>
      <dgm:t>
        <a:bodyPr numCol="1"/>
        <a:lstStyle/>
        <a:p>
          <a:endParaRPr lang="en-US" sz="1800">
            <a:solidFill>
              <a:schemeClr val="tx2"/>
            </a:solidFill>
            <a:latin typeface="Calibri Light" panose="020F0302020204030204" pitchFamily="34" charset="0"/>
          </a:endParaRPr>
        </a:p>
      </dgm:t>
    </dgm:pt>
    <dgm:pt modelId="{2DBD2818-BC43-40F7-8CD7-0135518E13B1}" type="sibTrans" cxnId="{9883F806-8065-453C-923E-BD1A1D3EF9B3}">
      <dgm:prSet/>
      <dgm:spPr/>
      <dgm:t>
        <a:bodyPr numCol="1"/>
        <a:lstStyle/>
        <a:p>
          <a:endParaRPr lang="en-US" sz="1800">
            <a:solidFill>
              <a:schemeClr val="tx2"/>
            </a:solidFill>
            <a:latin typeface="Calibri Light" panose="020F0302020204030204" pitchFamily="34" charset="0"/>
          </a:endParaRPr>
        </a:p>
      </dgm:t>
    </dgm:pt>
    <dgm:pt modelId="{1ABAD663-509C-4AEF-953C-614450047D31}">
      <dgm:prSet phldrT="[Text]" custT="1"/>
      <dgm:spPr/>
      <dgm:t>
        <a:bodyPr numCol="1"/>
        <a:lstStyle/>
        <a:p>
          <a:r>
            <a:rPr lang="en-US" sz="2400" smtClean="0">
              <a:solidFill>
                <a:schemeClr val="tx2"/>
              </a:solidFill>
              <a:latin typeface="Calibri Light" panose="020F0302020204030204" pitchFamily="34" charset="0"/>
            </a:rPr>
            <a:t>Annual contraceptive patient population</a:t>
          </a:r>
          <a:endParaRPr lang="en-US" sz="2400" dirty="0">
            <a:solidFill>
              <a:schemeClr val="tx2"/>
            </a:solidFill>
            <a:latin typeface="Calibri Light" panose="020F0302020204030204" pitchFamily="34" charset="0"/>
          </a:endParaRPr>
        </a:p>
      </dgm:t>
    </dgm:pt>
    <dgm:pt modelId="{2545327D-2503-4D72-9EF4-9BFF6B03E55E}" type="parTrans" cxnId="{0ACEE830-09CE-4A8E-BD83-255CBEB636D2}">
      <dgm:prSet/>
      <dgm:spPr/>
      <dgm:t>
        <a:bodyPr numCol="1"/>
        <a:lstStyle/>
        <a:p>
          <a:endParaRPr lang="en-US" sz="1800">
            <a:solidFill>
              <a:schemeClr val="tx2"/>
            </a:solidFill>
            <a:latin typeface="Calibri Light" panose="020F0302020204030204" pitchFamily="34" charset="0"/>
          </a:endParaRPr>
        </a:p>
      </dgm:t>
    </dgm:pt>
    <dgm:pt modelId="{D433BAC8-FC6E-4183-BF85-1ECC5A6612F8}" type="sibTrans" cxnId="{0ACEE830-09CE-4A8E-BD83-255CBEB636D2}">
      <dgm:prSet/>
      <dgm:spPr/>
      <dgm:t>
        <a:bodyPr numCol="1"/>
        <a:lstStyle/>
        <a:p>
          <a:endParaRPr lang="en-US" sz="1800">
            <a:solidFill>
              <a:schemeClr val="tx2"/>
            </a:solidFill>
            <a:latin typeface="Calibri Light" panose="020F0302020204030204" pitchFamily="34" charset="0"/>
          </a:endParaRPr>
        </a:p>
      </dgm:t>
    </dgm:pt>
    <dgm:pt modelId="{1755304B-211F-4E1B-863C-BA100CC52C79}">
      <dgm:prSet phldrT="[Text]" custT="1"/>
      <dgm:spPr/>
      <dgm:t>
        <a:bodyPr numCol="1"/>
        <a:lstStyle/>
        <a:p>
          <a:r>
            <a:rPr lang="en-US" sz="3200" dirty="0" smtClean="0">
              <a:solidFill>
                <a:schemeClr val="tx1"/>
              </a:solidFill>
              <a:latin typeface="Calibri Light" panose="020F0302020204030204" pitchFamily="34" charset="0"/>
            </a:rPr>
            <a:t>Provider</a:t>
          </a:r>
          <a:endParaRPr lang="en-US" sz="3200" dirty="0">
            <a:solidFill>
              <a:schemeClr val="tx1"/>
            </a:solidFill>
            <a:latin typeface="Calibri Light" panose="020F0302020204030204" pitchFamily="34" charset="0"/>
          </a:endParaRPr>
        </a:p>
      </dgm:t>
    </dgm:pt>
    <dgm:pt modelId="{CE828DA5-F173-4BCC-B806-3AB07854D7CF}" type="parTrans" cxnId="{047882C6-DF5D-4D74-A4DB-793D37FEDA02}">
      <dgm:prSet/>
      <dgm:spPr/>
      <dgm:t>
        <a:bodyPr numCol="1"/>
        <a:lstStyle/>
        <a:p>
          <a:endParaRPr lang="en-US" sz="1800">
            <a:solidFill>
              <a:schemeClr val="tx2"/>
            </a:solidFill>
            <a:latin typeface="Calibri Light" panose="020F0302020204030204" pitchFamily="34" charset="0"/>
          </a:endParaRPr>
        </a:p>
      </dgm:t>
    </dgm:pt>
    <dgm:pt modelId="{0465EF18-2CDB-4C44-890F-8E8BEA5F4A65}" type="sibTrans" cxnId="{047882C6-DF5D-4D74-A4DB-793D37FEDA02}">
      <dgm:prSet/>
      <dgm:spPr/>
      <dgm:t>
        <a:bodyPr numCol="1"/>
        <a:lstStyle/>
        <a:p>
          <a:endParaRPr lang="en-US" sz="1800">
            <a:solidFill>
              <a:schemeClr val="tx2"/>
            </a:solidFill>
            <a:latin typeface="Calibri Light" panose="020F0302020204030204" pitchFamily="34" charset="0"/>
          </a:endParaRPr>
        </a:p>
      </dgm:t>
    </dgm:pt>
    <dgm:pt modelId="{186D8045-9514-46F8-8F33-D7F595ADF4A6}">
      <dgm:prSet phldrT="[Text]" custT="1"/>
      <dgm:spPr/>
      <dgm:t>
        <a:bodyPr numCol="1"/>
        <a:lstStyle/>
        <a:p>
          <a:r>
            <a:rPr lang="en-US" sz="2400" smtClean="0">
              <a:solidFill>
                <a:schemeClr val="tx2"/>
              </a:solidFill>
              <a:latin typeface="Calibri Light" panose="020F0302020204030204" pitchFamily="34" charset="0"/>
            </a:rPr>
            <a:t>Number of providers trained in certain methods</a:t>
          </a:r>
          <a:endParaRPr lang="en-US" sz="2400" dirty="0">
            <a:solidFill>
              <a:schemeClr val="tx2"/>
            </a:solidFill>
            <a:latin typeface="Calibri Light" panose="020F0302020204030204" pitchFamily="34" charset="0"/>
          </a:endParaRPr>
        </a:p>
      </dgm:t>
    </dgm:pt>
    <dgm:pt modelId="{F4E356F0-3990-492F-84B6-9B76046D18E5}" type="parTrans" cxnId="{9292E367-9861-42FF-8FF2-E587ED6DC3DD}">
      <dgm:prSet/>
      <dgm:spPr/>
      <dgm:t>
        <a:bodyPr numCol="1"/>
        <a:lstStyle/>
        <a:p>
          <a:endParaRPr lang="en-US" sz="1800">
            <a:solidFill>
              <a:schemeClr val="tx2"/>
            </a:solidFill>
            <a:latin typeface="Calibri Light" panose="020F0302020204030204" pitchFamily="34" charset="0"/>
          </a:endParaRPr>
        </a:p>
      </dgm:t>
    </dgm:pt>
    <dgm:pt modelId="{6081119C-73E2-4A60-BB8E-DE42F45E0BEB}" type="sibTrans" cxnId="{9292E367-9861-42FF-8FF2-E587ED6DC3DD}">
      <dgm:prSet/>
      <dgm:spPr/>
      <dgm:t>
        <a:bodyPr numCol="1"/>
        <a:lstStyle/>
        <a:p>
          <a:endParaRPr lang="en-US" sz="1800">
            <a:solidFill>
              <a:schemeClr val="tx2"/>
            </a:solidFill>
            <a:latin typeface="Calibri Light" panose="020F0302020204030204" pitchFamily="34" charset="0"/>
          </a:endParaRPr>
        </a:p>
      </dgm:t>
    </dgm:pt>
    <dgm:pt modelId="{2A03F348-0345-492C-BB66-5A23EE56639E}">
      <dgm:prSet phldrT="[Text]" custT="1"/>
      <dgm:spPr/>
      <dgm:t>
        <a:bodyPr numCol="1"/>
        <a:lstStyle/>
        <a:p>
          <a:r>
            <a:rPr lang="en-US" sz="2400" smtClean="0">
              <a:solidFill>
                <a:schemeClr val="tx2"/>
              </a:solidFill>
              <a:latin typeface="Calibri Light" panose="020F0302020204030204" pitchFamily="34" charset="0"/>
            </a:rPr>
            <a:t>Policy around same-day placement</a:t>
          </a:r>
          <a:endParaRPr lang="en-US" sz="2400" dirty="0">
            <a:solidFill>
              <a:schemeClr val="tx2"/>
            </a:solidFill>
            <a:latin typeface="Calibri Light" panose="020F0302020204030204" pitchFamily="34" charset="0"/>
          </a:endParaRPr>
        </a:p>
      </dgm:t>
    </dgm:pt>
    <dgm:pt modelId="{F300415A-D557-4FD2-BB65-B32EAF2DF49F}" type="parTrans" cxnId="{29AC6825-E16F-4389-9981-B1A66C51B6BD}">
      <dgm:prSet/>
      <dgm:spPr/>
      <dgm:t>
        <a:bodyPr numCol="1"/>
        <a:lstStyle/>
        <a:p>
          <a:endParaRPr lang="en-US" sz="1800">
            <a:solidFill>
              <a:schemeClr val="tx2"/>
            </a:solidFill>
            <a:latin typeface="Calibri Light" panose="020F0302020204030204" pitchFamily="34" charset="0"/>
          </a:endParaRPr>
        </a:p>
      </dgm:t>
    </dgm:pt>
    <dgm:pt modelId="{BD18B82D-8734-4AA3-9AA2-57D3CDB7E242}" type="sibTrans" cxnId="{29AC6825-E16F-4389-9981-B1A66C51B6BD}">
      <dgm:prSet/>
      <dgm:spPr/>
      <dgm:t>
        <a:bodyPr numCol="1"/>
        <a:lstStyle/>
        <a:p>
          <a:endParaRPr lang="en-US" sz="1800">
            <a:solidFill>
              <a:schemeClr val="tx2"/>
            </a:solidFill>
            <a:latin typeface="Calibri Light" panose="020F0302020204030204" pitchFamily="34" charset="0"/>
          </a:endParaRPr>
        </a:p>
      </dgm:t>
    </dgm:pt>
    <dgm:pt modelId="{E86C362A-65BD-4D3E-B379-83D4B2C72687}">
      <dgm:prSet phldrT="[Text]" custT="1"/>
      <dgm:spPr/>
      <dgm:t>
        <a:bodyPr numCol="1"/>
        <a:lstStyle/>
        <a:p>
          <a:r>
            <a:rPr lang="en-US" sz="3200" dirty="0" smtClean="0">
              <a:solidFill>
                <a:schemeClr val="tx1"/>
              </a:solidFill>
              <a:latin typeface="Calibri Light" panose="020F0302020204030204" pitchFamily="34" charset="0"/>
            </a:rPr>
            <a:t>Finance</a:t>
          </a:r>
          <a:endParaRPr lang="en-US" sz="3200" dirty="0">
            <a:solidFill>
              <a:schemeClr val="tx1"/>
            </a:solidFill>
            <a:latin typeface="Calibri Light" panose="020F0302020204030204" pitchFamily="34" charset="0"/>
          </a:endParaRPr>
        </a:p>
      </dgm:t>
    </dgm:pt>
    <dgm:pt modelId="{1895FA16-56D8-41D5-B31A-F96FD0FC55AA}" type="parTrans" cxnId="{D4A91A6B-A8DB-4982-927B-1428A3D2A2CF}">
      <dgm:prSet/>
      <dgm:spPr/>
      <dgm:t>
        <a:bodyPr numCol="1"/>
        <a:lstStyle/>
        <a:p>
          <a:endParaRPr lang="en-US" sz="1800">
            <a:solidFill>
              <a:schemeClr val="tx2"/>
            </a:solidFill>
            <a:latin typeface="Calibri Light" panose="020F0302020204030204" pitchFamily="34" charset="0"/>
          </a:endParaRPr>
        </a:p>
      </dgm:t>
    </dgm:pt>
    <dgm:pt modelId="{B0C020AE-BF7C-47C6-AA3A-3E2428673283}" type="sibTrans" cxnId="{D4A91A6B-A8DB-4982-927B-1428A3D2A2CF}">
      <dgm:prSet/>
      <dgm:spPr/>
      <dgm:t>
        <a:bodyPr numCol="1"/>
        <a:lstStyle/>
        <a:p>
          <a:endParaRPr lang="en-US" sz="1800">
            <a:solidFill>
              <a:schemeClr val="tx2"/>
            </a:solidFill>
            <a:latin typeface="Calibri Light" panose="020F0302020204030204" pitchFamily="34" charset="0"/>
          </a:endParaRPr>
        </a:p>
      </dgm:t>
    </dgm:pt>
    <dgm:pt modelId="{35ED248B-A43A-48E9-A1C7-B90C965233C4}">
      <dgm:prSet phldrT="[Text]" custT="1"/>
      <dgm:spPr/>
      <dgm:t>
        <a:bodyPr numCol="1"/>
        <a:lstStyle/>
        <a:p>
          <a:r>
            <a:rPr lang="en-US" sz="2400" dirty="0" smtClean="0">
              <a:solidFill>
                <a:schemeClr val="tx2"/>
              </a:solidFill>
              <a:latin typeface="Calibri Light" panose="020F0302020204030204" pitchFamily="34" charset="0"/>
            </a:rPr>
            <a:t>Patient health care coverage </a:t>
          </a:r>
          <a:endParaRPr lang="en-US" sz="2400" dirty="0">
            <a:solidFill>
              <a:schemeClr val="tx2"/>
            </a:solidFill>
            <a:latin typeface="Calibri Light" panose="020F0302020204030204" pitchFamily="34" charset="0"/>
          </a:endParaRPr>
        </a:p>
      </dgm:t>
    </dgm:pt>
    <dgm:pt modelId="{D8EBCFBA-55CD-4946-8C3E-ED11DBBD74A5}" type="parTrans" cxnId="{E61E8F59-A5F2-4062-AA0A-8A6892A43D77}">
      <dgm:prSet/>
      <dgm:spPr/>
      <dgm:t>
        <a:bodyPr numCol="1"/>
        <a:lstStyle/>
        <a:p>
          <a:endParaRPr lang="en-US" sz="1800">
            <a:solidFill>
              <a:schemeClr val="tx2"/>
            </a:solidFill>
            <a:latin typeface="Calibri Light" panose="020F0302020204030204" pitchFamily="34" charset="0"/>
          </a:endParaRPr>
        </a:p>
      </dgm:t>
    </dgm:pt>
    <dgm:pt modelId="{E0F1669B-6B51-41FB-8892-E65017EF13D5}" type="sibTrans" cxnId="{E61E8F59-A5F2-4062-AA0A-8A6892A43D77}">
      <dgm:prSet/>
      <dgm:spPr/>
      <dgm:t>
        <a:bodyPr numCol="1"/>
        <a:lstStyle/>
        <a:p>
          <a:endParaRPr lang="en-US" sz="1800">
            <a:solidFill>
              <a:schemeClr val="tx2"/>
            </a:solidFill>
            <a:latin typeface="Calibri Light" panose="020F0302020204030204" pitchFamily="34" charset="0"/>
          </a:endParaRPr>
        </a:p>
      </dgm:t>
    </dgm:pt>
    <dgm:pt modelId="{36A36CDD-51B6-4A22-8F30-C9804B95B677}">
      <dgm:prSet phldrT="[Text]" custT="1"/>
      <dgm:spPr/>
      <dgm:t>
        <a:bodyPr numCol="1"/>
        <a:lstStyle/>
        <a:p>
          <a:r>
            <a:rPr lang="en-US" sz="2400" smtClean="0">
              <a:solidFill>
                <a:schemeClr val="tx2"/>
              </a:solidFill>
              <a:latin typeface="Calibri Light" panose="020F0302020204030204" pitchFamily="34" charset="0"/>
            </a:rPr>
            <a:t>Funding available for procurement</a:t>
          </a:r>
          <a:endParaRPr lang="en-US" sz="2400" dirty="0">
            <a:solidFill>
              <a:schemeClr val="tx2"/>
            </a:solidFill>
            <a:latin typeface="Calibri Light" panose="020F0302020204030204" pitchFamily="34" charset="0"/>
          </a:endParaRPr>
        </a:p>
      </dgm:t>
    </dgm:pt>
    <dgm:pt modelId="{8B53BE4B-C456-44E2-9D51-B5B767740AA5}" type="parTrans" cxnId="{C9A20B64-2F70-4DE9-A362-DBF4FA8428D3}">
      <dgm:prSet/>
      <dgm:spPr/>
      <dgm:t>
        <a:bodyPr numCol="1"/>
        <a:lstStyle/>
        <a:p>
          <a:endParaRPr lang="en-US" sz="1800">
            <a:solidFill>
              <a:schemeClr val="tx2"/>
            </a:solidFill>
            <a:latin typeface="Calibri Light" panose="020F0302020204030204" pitchFamily="34" charset="0"/>
          </a:endParaRPr>
        </a:p>
      </dgm:t>
    </dgm:pt>
    <dgm:pt modelId="{8894825E-002E-42CC-A228-9488642FB70A}" type="sibTrans" cxnId="{C9A20B64-2F70-4DE9-A362-DBF4FA8428D3}">
      <dgm:prSet/>
      <dgm:spPr/>
      <dgm:t>
        <a:bodyPr numCol="1"/>
        <a:lstStyle/>
        <a:p>
          <a:endParaRPr lang="en-US" sz="1800">
            <a:solidFill>
              <a:schemeClr val="tx2"/>
            </a:solidFill>
            <a:latin typeface="Calibri Light" panose="020F0302020204030204" pitchFamily="34" charset="0"/>
          </a:endParaRPr>
        </a:p>
      </dgm:t>
    </dgm:pt>
    <dgm:pt modelId="{B5AEC2CD-B76C-4DAA-A952-0BA670CA7007}">
      <dgm:prSet phldrT="[Text]" custT="1"/>
      <dgm:spPr/>
      <dgm:t>
        <a:bodyPr numCol="1"/>
        <a:lstStyle/>
        <a:p>
          <a:r>
            <a:rPr lang="en-US" sz="2400" dirty="0" smtClean="0">
              <a:solidFill>
                <a:schemeClr val="tx2"/>
              </a:solidFill>
              <a:latin typeface="Calibri Light" panose="020F0302020204030204" pitchFamily="34" charset="0"/>
            </a:rPr>
            <a:t>Historical demand data</a:t>
          </a:r>
          <a:endParaRPr lang="en-US" sz="2400" dirty="0">
            <a:solidFill>
              <a:schemeClr val="tx2"/>
            </a:solidFill>
            <a:latin typeface="Calibri Light" panose="020F0302020204030204" pitchFamily="34" charset="0"/>
          </a:endParaRPr>
        </a:p>
      </dgm:t>
    </dgm:pt>
    <dgm:pt modelId="{1ED60558-3E2A-42FD-8FF1-75A164BF24F9}" type="parTrans" cxnId="{075B409E-E31C-48CC-82F1-316E9DE8F293}">
      <dgm:prSet/>
      <dgm:spPr/>
      <dgm:t>
        <a:bodyPr numCol="1"/>
        <a:lstStyle/>
        <a:p>
          <a:endParaRPr lang="en-US" sz="1800">
            <a:solidFill>
              <a:schemeClr val="tx2"/>
            </a:solidFill>
            <a:latin typeface="Calibri Light" panose="020F0302020204030204" pitchFamily="34" charset="0"/>
          </a:endParaRPr>
        </a:p>
      </dgm:t>
    </dgm:pt>
    <dgm:pt modelId="{055087C8-0B32-4B9B-A762-2A12A6E1FB4A}" type="sibTrans" cxnId="{075B409E-E31C-48CC-82F1-316E9DE8F293}">
      <dgm:prSet/>
      <dgm:spPr/>
      <dgm:t>
        <a:bodyPr numCol="1"/>
        <a:lstStyle/>
        <a:p>
          <a:endParaRPr lang="en-US" sz="1800">
            <a:solidFill>
              <a:schemeClr val="tx2"/>
            </a:solidFill>
            <a:latin typeface="Calibri Light" panose="020F0302020204030204" pitchFamily="34" charset="0"/>
          </a:endParaRPr>
        </a:p>
      </dgm:t>
    </dgm:pt>
    <dgm:pt modelId="{9C1BB1ED-6EAD-4B99-8EFA-E99D569FD2B1}">
      <dgm:prSet phldrT="[Text]" custT="1"/>
      <dgm:spPr/>
      <dgm:t>
        <a:bodyPr numCol="1"/>
        <a:lstStyle/>
        <a:p>
          <a:r>
            <a:rPr lang="en-US" sz="2400" smtClean="0">
              <a:solidFill>
                <a:schemeClr val="tx2"/>
              </a:solidFill>
              <a:latin typeface="Calibri Light" panose="020F0302020204030204" pitchFamily="34" charset="0"/>
            </a:rPr>
            <a:t>Annual provision at other sites</a:t>
          </a:r>
          <a:endParaRPr lang="en-US" sz="2400" dirty="0">
            <a:solidFill>
              <a:schemeClr val="tx2"/>
            </a:solidFill>
            <a:latin typeface="Calibri Light" panose="020F0302020204030204" pitchFamily="34" charset="0"/>
          </a:endParaRPr>
        </a:p>
      </dgm:t>
    </dgm:pt>
    <dgm:pt modelId="{A346801B-7795-4659-89E8-714A46DBEF7D}" type="parTrans" cxnId="{53395C4A-2438-4055-B40C-479B8041EAA2}">
      <dgm:prSet/>
      <dgm:spPr/>
      <dgm:t>
        <a:bodyPr numCol="1"/>
        <a:lstStyle/>
        <a:p>
          <a:endParaRPr lang="en-US" sz="1800">
            <a:solidFill>
              <a:schemeClr val="tx2"/>
            </a:solidFill>
            <a:latin typeface="Calibri Light" panose="020F0302020204030204" pitchFamily="34" charset="0"/>
          </a:endParaRPr>
        </a:p>
      </dgm:t>
    </dgm:pt>
    <dgm:pt modelId="{9C9FD82A-1F17-4E2E-9E4B-D0ADE3A6A69F}" type="sibTrans" cxnId="{53395C4A-2438-4055-B40C-479B8041EAA2}">
      <dgm:prSet/>
      <dgm:spPr/>
      <dgm:t>
        <a:bodyPr numCol="1"/>
        <a:lstStyle/>
        <a:p>
          <a:endParaRPr lang="en-US" sz="1800">
            <a:solidFill>
              <a:schemeClr val="tx2"/>
            </a:solidFill>
            <a:latin typeface="Calibri Light" panose="020F0302020204030204" pitchFamily="34" charset="0"/>
          </a:endParaRPr>
        </a:p>
      </dgm:t>
    </dgm:pt>
    <dgm:pt modelId="{685BD6CF-A6FF-476C-93E2-51CA568E44F4}" type="pres">
      <dgm:prSet presAssocID="{8AA446DE-4A76-455A-8715-92D81F104315}" presName="Name0" presStyleCnt="0">
        <dgm:presLayoutVars>
          <dgm:dir/>
          <dgm:animLvl val="lvl"/>
          <dgm:resizeHandles val="exact"/>
        </dgm:presLayoutVars>
      </dgm:prSet>
      <dgm:spPr/>
      <dgm:t>
        <a:bodyPr numCol="1"/>
        <a:lstStyle/>
        <a:p>
          <a:endParaRPr lang="en-US"/>
        </a:p>
      </dgm:t>
    </dgm:pt>
    <dgm:pt modelId="{586D3286-6692-42D8-9845-034E561BFC79}" type="pres">
      <dgm:prSet presAssocID="{ED7BC900-73F9-401B-8636-CF65D2BB94A6}" presName="linNode" presStyleCnt="0"/>
      <dgm:spPr/>
      <dgm:t>
        <a:bodyPr numCol="1"/>
        <a:lstStyle/>
        <a:p>
          <a:endParaRPr lang="en-US"/>
        </a:p>
      </dgm:t>
    </dgm:pt>
    <dgm:pt modelId="{B73049DE-4832-4552-BA6E-A8A0C608F06E}" type="pres">
      <dgm:prSet presAssocID="{ED7BC900-73F9-401B-8636-CF65D2BB94A6}" presName="parentText" presStyleLbl="node1" presStyleIdx="0" presStyleCnt="3" custScaleX="68539">
        <dgm:presLayoutVars>
          <dgm:chMax val="1"/>
          <dgm:bulletEnabled val="1"/>
        </dgm:presLayoutVars>
      </dgm:prSet>
      <dgm:spPr/>
      <dgm:t>
        <a:bodyPr numCol="1"/>
        <a:lstStyle/>
        <a:p>
          <a:endParaRPr lang="en-US"/>
        </a:p>
      </dgm:t>
    </dgm:pt>
    <dgm:pt modelId="{0988E4B4-3059-41E1-B38B-BA6DA86763AA}" type="pres">
      <dgm:prSet presAssocID="{ED7BC900-73F9-401B-8636-CF65D2BB94A6}" presName="descendantText" presStyleLbl="alignAccFollowNode1" presStyleIdx="0" presStyleCnt="3" custScaleX="133459">
        <dgm:presLayoutVars>
          <dgm:bulletEnabled val="1"/>
        </dgm:presLayoutVars>
      </dgm:prSet>
      <dgm:spPr/>
      <dgm:t>
        <a:bodyPr numCol="1"/>
        <a:lstStyle/>
        <a:p>
          <a:endParaRPr lang="en-US"/>
        </a:p>
      </dgm:t>
    </dgm:pt>
    <dgm:pt modelId="{C17090B5-2D4D-4123-8C41-A857ADC2729D}" type="pres">
      <dgm:prSet presAssocID="{2DBD2818-BC43-40F7-8CD7-0135518E13B1}" presName="sp" presStyleCnt="0"/>
      <dgm:spPr/>
      <dgm:t>
        <a:bodyPr numCol="1"/>
        <a:lstStyle/>
        <a:p>
          <a:endParaRPr lang="en-US"/>
        </a:p>
      </dgm:t>
    </dgm:pt>
    <dgm:pt modelId="{8A24FB7E-D015-454C-A7C0-615BB9802E80}" type="pres">
      <dgm:prSet presAssocID="{1755304B-211F-4E1B-863C-BA100CC52C79}" presName="linNode" presStyleCnt="0"/>
      <dgm:spPr/>
      <dgm:t>
        <a:bodyPr numCol="1"/>
        <a:lstStyle/>
        <a:p>
          <a:endParaRPr lang="en-US"/>
        </a:p>
      </dgm:t>
    </dgm:pt>
    <dgm:pt modelId="{87A12D69-044D-47C9-B472-782E987F10E8}" type="pres">
      <dgm:prSet presAssocID="{1755304B-211F-4E1B-863C-BA100CC52C79}" presName="parentText" presStyleLbl="node1" presStyleIdx="1" presStyleCnt="3" custScaleX="68539">
        <dgm:presLayoutVars>
          <dgm:chMax val="1"/>
          <dgm:bulletEnabled val="1"/>
        </dgm:presLayoutVars>
      </dgm:prSet>
      <dgm:spPr/>
      <dgm:t>
        <a:bodyPr numCol="1"/>
        <a:lstStyle/>
        <a:p>
          <a:endParaRPr lang="en-US"/>
        </a:p>
      </dgm:t>
    </dgm:pt>
    <dgm:pt modelId="{10D26BDD-9161-412E-9DBB-421E6E86CB21}" type="pres">
      <dgm:prSet presAssocID="{1755304B-211F-4E1B-863C-BA100CC52C79}" presName="descendantText" presStyleLbl="alignAccFollowNode1" presStyleIdx="1" presStyleCnt="3" custScaleX="133459">
        <dgm:presLayoutVars>
          <dgm:bulletEnabled val="1"/>
        </dgm:presLayoutVars>
      </dgm:prSet>
      <dgm:spPr/>
      <dgm:t>
        <a:bodyPr numCol="1"/>
        <a:lstStyle/>
        <a:p>
          <a:endParaRPr lang="en-US"/>
        </a:p>
      </dgm:t>
    </dgm:pt>
    <dgm:pt modelId="{38A2752E-3BDC-4E55-9568-3AB37B7D4EFF}" type="pres">
      <dgm:prSet presAssocID="{0465EF18-2CDB-4C44-890F-8E8BEA5F4A65}" presName="sp" presStyleCnt="0"/>
      <dgm:spPr/>
      <dgm:t>
        <a:bodyPr numCol="1"/>
        <a:lstStyle/>
        <a:p>
          <a:endParaRPr lang="en-US"/>
        </a:p>
      </dgm:t>
    </dgm:pt>
    <dgm:pt modelId="{21C09228-8DA5-4EB6-ADB7-9F3DE691A329}" type="pres">
      <dgm:prSet presAssocID="{E86C362A-65BD-4D3E-B379-83D4B2C72687}" presName="linNode" presStyleCnt="0"/>
      <dgm:spPr/>
      <dgm:t>
        <a:bodyPr numCol="1"/>
        <a:lstStyle/>
        <a:p>
          <a:endParaRPr lang="en-US"/>
        </a:p>
      </dgm:t>
    </dgm:pt>
    <dgm:pt modelId="{1EB222EC-20DA-409A-A472-A0B8BF17FAC8}" type="pres">
      <dgm:prSet presAssocID="{E86C362A-65BD-4D3E-B379-83D4B2C72687}" presName="parentText" presStyleLbl="node1" presStyleIdx="2" presStyleCnt="3" custScaleX="68539">
        <dgm:presLayoutVars>
          <dgm:chMax val="1"/>
          <dgm:bulletEnabled val="1"/>
        </dgm:presLayoutVars>
      </dgm:prSet>
      <dgm:spPr/>
      <dgm:t>
        <a:bodyPr numCol="1"/>
        <a:lstStyle/>
        <a:p>
          <a:endParaRPr lang="en-US"/>
        </a:p>
      </dgm:t>
    </dgm:pt>
    <dgm:pt modelId="{0D3FA72B-2C3B-41BE-A957-4EC510BBBF95}" type="pres">
      <dgm:prSet presAssocID="{E86C362A-65BD-4D3E-B379-83D4B2C72687}" presName="descendantText" presStyleLbl="alignAccFollowNode1" presStyleIdx="2" presStyleCnt="3" custScaleX="133459">
        <dgm:presLayoutVars>
          <dgm:bulletEnabled val="1"/>
        </dgm:presLayoutVars>
      </dgm:prSet>
      <dgm:spPr/>
      <dgm:t>
        <a:bodyPr numCol="1"/>
        <a:lstStyle/>
        <a:p>
          <a:endParaRPr lang="en-US"/>
        </a:p>
      </dgm:t>
    </dgm:pt>
  </dgm:ptLst>
  <dgm:cxnLst>
    <dgm:cxn modelId="{047882C6-DF5D-4D74-A4DB-793D37FEDA02}" srcId="{8AA446DE-4A76-455A-8715-92D81F104315}" destId="{1755304B-211F-4E1B-863C-BA100CC52C79}" srcOrd="1" destOrd="0" parTransId="{CE828DA5-F173-4BCC-B806-3AB07854D7CF}" sibTransId="{0465EF18-2CDB-4C44-890F-8E8BEA5F4A65}"/>
    <dgm:cxn modelId="{1A769EAA-21A3-4C7D-BDE5-479FA93CAC99}" type="presOf" srcId="{9C1BB1ED-6EAD-4B99-8EFA-E99D569FD2B1}" destId="{0988E4B4-3059-41E1-B38B-BA6DA86763AA}" srcOrd="0" destOrd="2" presId="urn:microsoft.com/office/officeart/2005/8/layout/vList5#1"/>
    <dgm:cxn modelId="{8DF1BF57-D9C2-4D2A-A57B-B8C8FD0A89CE}" type="presOf" srcId="{1ABAD663-509C-4AEF-953C-614450047D31}" destId="{0988E4B4-3059-41E1-B38B-BA6DA86763AA}" srcOrd="0" destOrd="0" presId="urn:microsoft.com/office/officeart/2005/8/layout/vList5#1"/>
    <dgm:cxn modelId="{4F59CB0F-D435-4E3D-961C-A580CA391452}" type="presOf" srcId="{B5AEC2CD-B76C-4DAA-A952-0BA670CA7007}" destId="{0988E4B4-3059-41E1-B38B-BA6DA86763AA}" srcOrd="0" destOrd="1" presId="urn:microsoft.com/office/officeart/2005/8/layout/vList5#1"/>
    <dgm:cxn modelId="{BB955BA4-8EB2-41FF-AE69-C8450F6C8BD4}" type="presOf" srcId="{2A03F348-0345-492C-BB66-5A23EE56639E}" destId="{10D26BDD-9161-412E-9DBB-421E6E86CB21}" srcOrd="0" destOrd="1" presId="urn:microsoft.com/office/officeart/2005/8/layout/vList5#1"/>
    <dgm:cxn modelId="{53395C4A-2438-4055-B40C-479B8041EAA2}" srcId="{ED7BC900-73F9-401B-8636-CF65D2BB94A6}" destId="{9C1BB1ED-6EAD-4B99-8EFA-E99D569FD2B1}" srcOrd="2" destOrd="0" parTransId="{A346801B-7795-4659-89E8-714A46DBEF7D}" sibTransId="{9C9FD82A-1F17-4E2E-9E4B-D0ADE3A6A69F}"/>
    <dgm:cxn modelId="{3FB2A91D-5468-471B-AF93-CBE6189E6075}" type="presOf" srcId="{186D8045-9514-46F8-8F33-D7F595ADF4A6}" destId="{10D26BDD-9161-412E-9DBB-421E6E86CB21}" srcOrd="0" destOrd="0" presId="urn:microsoft.com/office/officeart/2005/8/layout/vList5#1"/>
    <dgm:cxn modelId="{9292E367-9861-42FF-8FF2-E587ED6DC3DD}" srcId="{1755304B-211F-4E1B-863C-BA100CC52C79}" destId="{186D8045-9514-46F8-8F33-D7F595ADF4A6}" srcOrd="0" destOrd="0" parTransId="{F4E356F0-3990-492F-84B6-9B76046D18E5}" sibTransId="{6081119C-73E2-4A60-BB8E-DE42F45E0BEB}"/>
    <dgm:cxn modelId="{DBF66D0A-061B-4651-9C2D-559845AEBDA7}" type="presOf" srcId="{8AA446DE-4A76-455A-8715-92D81F104315}" destId="{685BD6CF-A6FF-476C-93E2-51CA568E44F4}" srcOrd="0" destOrd="0" presId="urn:microsoft.com/office/officeart/2005/8/layout/vList5#1"/>
    <dgm:cxn modelId="{8273044A-02AB-4671-B481-700544A0B55B}" type="presOf" srcId="{ED7BC900-73F9-401B-8636-CF65D2BB94A6}" destId="{B73049DE-4832-4552-BA6E-A8A0C608F06E}" srcOrd="0" destOrd="0" presId="urn:microsoft.com/office/officeart/2005/8/layout/vList5#1"/>
    <dgm:cxn modelId="{9883F806-8065-453C-923E-BD1A1D3EF9B3}" srcId="{8AA446DE-4A76-455A-8715-92D81F104315}" destId="{ED7BC900-73F9-401B-8636-CF65D2BB94A6}" srcOrd="0" destOrd="0" parTransId="{68137390-DDCA-42F9-A3D3-CC07AC496117}" sibTransId="{2DBD2818-BC43-40F7-8CD7-0135518E13B1}"/>
    <dgm:cxn modelId="{E3AC0107-FFE3-479E-8A44-27007D4F2F9C}" type="presOf" srcId="{1755304B-211F-4E1B-863C-BA100CC52C79}" destId="{87A12D69-044D-47C9-B472-782E987F10E8}" srcOrd="0" destOrd="0" presId="urn:microsoft.com/office/officeart/2005/8/layout/vList5#1"/>
    <dgm:cxn modelId="{82FD00D7-35E2-44FA-BEF6-BB601C69D1C0}" type="presOf" srcId="{E86C362A-65BD-4D3E-B379-83D4B2C72687}" destId="{1EB222EC-20DA-409A-A472-A0B8BF17FAC8}" srcOrd="0" destOrd="0" presId="urn:microsoft.com/office/officeart/2005/8/layout/vList5#1"/>
    <dgm:cxn modelId="{E61E8F59-A5F2-4062-AA0A-8A6892A43D77}" srcId="{E86C362A-65BD-4D3E-B379-83D4B2C72687}" destId="{35ED248B-A43A-48E9-A1C7-B90C965233C4}" srcOrd="0" destOrd="0" parTransId="{D8EBCFBA-55CD-4946-8C3E-ED11DBBD74A5}" sibTransId="{E0F1669B-6B51-41FB-8892-E65017EF13D5}"/>
    <dgm:cxn modelId="{E93F6055-0553-49A9-8778-5442F77BC4C6}" type="presOf" srcId="{36A36CDD-51B6-4A22-8F30-C9804B95B677}" destId="{0D3FA72B-2C3B-41BE-A957-4EC510BBBF95}" srcOrd="0" destOrd="1" presId="urn:microsoft.com/office/officeart/2005/8/layout/vList5#1"/>
    <dgm:cxn modelId="{0ACEE830-09CE-4A8E-BD83-255CBEB636D2}" srcId="{ED7BC900-73F9-401B-8636-CF65D2BB94A6}" destId="{1ABAD663-509C-4AEF-953C-614450047D31}" srcOrd="0" destOrd="0" parTransId="{2545327D-2503-4D72-9EF4-9BFF6B03E55E}" sibTransId="{D433BAC8-FC6E-4183-BF85-1ECC5A6612F8}"/>
    <dgm:cxn modelId="{D4A91A6B-A8DB-4982-927B-1428A3D2A2CF}" srcId="{8AA446DE-4A76-455A-8715-92D81F104315}" destId="{E86C362A-65BD-4D3E-B379-83D4B2C72687}" srcOrd="2" destOrd="0" parTransId="{1895FA16-56D8-41D5-B31A-F96FD0FC55AA}" sibTransId="{B0C020AE-BF7C-47C6-AA3A-3E2428673283}"/>
    <dgm:cxn modelId="{C9A20B64-2F70-4DE9-A362-DBF4FA8428D3}" srcId="{E86C362A-65BD-4D3E-B379-83D4B2C72687}" destId="{36A36CDD-51B6-4A22-8F30-C9804B95B677}" srcOrd="1" destOrd="0" parTransId="{8B53BE4B-C456-44E2-9D51-B5B767740AA5}" sibTransId="{8894825E-002E-42CC-A228-9488642FB70A}"/>
    <dgm:cxn modelId="{075B409E-E31C-48CC-82F1-316E9DE8F293}" srcId="{ED7BC900-73F9-401B-8636-CF65D2BB94A6}" destId="{B5AEC2CD-B76C-4DAA-A952-0BA670CA7007}" srcOrd="1" destOrd="0" parTransId="{1ED60558-3E2A-42FD-8FF1-75A164BF24F9}" sibTransId="{055087C8-0B32-4B9B-A762-2A12A6E1FB4A}"/>
    <dgm:cxn modelId="{C0896EDD-3FD1-417D-BDC8-687F6443B982}" type="presOf" srcId="{35ED248B-A43A-48E9-A1C7-B90C965233C4}" destId="{0D3FA72B-2C3B-41BE-A957-4EC510BBBF95}" srcOrd="0" destOrd="0" presId="urn:microsoft.com/office/officeart/2005/8/layout/vList5#1"/>
    <dgm:cxn modelId="{29AC6825-E16F-4389-9981-B1A66C51B6BD}" srcId="{1755304B-211F-4E1B-863C-BA100CC52C79}" destId="{2A03F348-0345-492C-BB66-5A23EE56639E}" srcOrd="1" destOrd="0" parTransId="{F300415A-D557-4FD2-BB65-B32EAF2DF49F}" sibTransId="{BD18B82D-8734-4AA3-9AA2-57D3CDB7E242}"/>
    <dgm:cxn modelId="{9C8DDF33-E01C-42B6-A1A4-76ABB3868000}" type="presParOf" srcId="{685BD6CF-A6FF-476C-93E2-51CA568E44F4}" destId="{586D3286-6692-42D8-9845-034E561BFC79}" srcOrd="0" destOrd="0" presId="urn:microsoft.com/office/officeart/2005/8/layout/vList5#1"/>
    <dgm:cxn modelId="{6ED257FC-6F3F-4A77-AA72-E70F30859759}" type="presParOf" srcId="{586D3286-6692-42D8-9845-034E561BFC79}" destId="{B73049DE-4832-4552-BA6E-A8A0C608F06E}" srcOrd="0" destOrd="0" presId="urn:microsoft.com/office/officeart/2005/8/layout/vList5#1"/>
    <dgm:cxn modelId="{39ABC5F2-B04A-448A-A03E-D8FC99FA4B8B}" type="presParOf" srcId="{586D3286-6692-42D8-9845-034E561BFC79}" destId="{0988E4B4-3059-41E1-B38B-BA6DA86763AA}" srcOrd="1" destOrd="0" presId="urn:microsoft.com/office/officeart/2005/8/layout/vList5#1"/>
    <dgm:cxn modelId="{45568DB2-53BC-4670-B501-646FAED5DF4E}" type="presParOf" srcId="{685BD6CF-A6FF-476C-93E2-51CA568E44F4}" destId="{C17090B5-2D4D-4123-8C41-A857ADC2729D}" srcOrd="1" destOrd="0" presId="urn:microsoft.com/office/officeart/2005/8/layout/vList5#1"/>
    <dgm:cxn modelId="{E33BC92B-578B-4CA7-BE65-AAA4EE5C4D50}" type="presParOf" srcId="{685BD6CF-A6FF-476C-93E2-51CA568E44F4}" destId="{8A24FB7E-D015-454C-A7C0-615BB9802E80}" srcOrd="2" destOrd="0" presId="urn:microsoft.com/office/officeart/2005/8/layout/vList5#1"/>
    <dgm:cxn modelId="{AB3324A1-A1F8-4571-BC31-51520BFDD010}" type="presParOf" srcId="{8A24FB7E-D015-454C-A7C0-615BB9802E80}" destId="{87A12D69-044D-47C9-B472-782E987F10E8}" srcOrd="0" destOrd="0" presId="urn:microsoft.com/office/officeart/2005/8/layout/vList5#1"/>
    <dgm:cxn modelId="{C4E1DBD3-04CC-486A-BFDA-5BD249117F66}" type="presParOf" srcId="{8A24FB7E-D015-454C-A7C0-615BB9802E80}" destId="{10D26BDD-9161-412E-9DBB-421E6E86CB21}" srcOrd="1" destOrd="0" presId="urn:microsoft.com/office/officeart/2005/8/layout/vList5#1"/>
    <dgm:cxn modelId="{4E64D3B4-517E-4EF5-8FC8-85CF7E1E45AD}" type="presParOf" srcId="{685BD6CF-A6FF-476C-93E2-51CA568E44F4}" destId="{38A2752E-3BDC-4E55-9568-3AB37B7D4EFF}" srcOrd="3" destOrd="0" presId="urn:microsoft.com/office/officeart/2005/8/layout/vList5#1"/>
    <dgm:cxn modelId="{E8B885B7-45BF-455D-A705-B50B00F83BA0}" type="presParOf" srcId="{685BD6CF-A6FF-476C-93E2-51CA568E44F4}" destId="{21C09228-8DA5-4EB6-ADB7-9F3DE691A329}" srcOrd="4" destOrd="0" presId="urn:microsoft.com/office/officeart/2005/8/layout/vList5#1"/>
    <dgm:cxn modelId="{62762F6E-B957-4FAD-8D9F-DB2827CDB7D9}" type="presParOf" srcId="{21C09228-8DA5-4EB6-ADB7-9F3DE691A329}" destId="{1EB222EC-20DA-409A-A472-A0B8BF17FAC8}" srcOrd="0" destOrd="0" presId="urn:microsoft.com/office/officeart/2005/8/layout/vList5#1"/>
    <dgm:cxn modelId="{A8E2701D-D055-4125-9407-B120B66BFFD0}" type="presParOf" srcId="{21C09228-8DA5-4EB6-ADB7-9F3DE691A329}" destId="{0D3FA72B-2C3B-41BE-A957-4EC510BBBF95}" srcOrd="1" destOrd="0" presId="urn:microsoft.com/office/officeart/2005/8/layout/vList5#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B73F62-FC56-4A35-86D5-8EF63C7545FA}" type="doc">
      <dgm:prSet loTypeId="urn:microsoft.com/office/officeart/2005/8/layout/list1#1" loCatId="list" qsTypeId="urn:microsoft.com/office/officeart/2005/8/quickstyle/simple1" qsCatId="simple" csTypeId="urn:microsoft.com/office/officeart/2005/8/colors/accent1_2" csCatId="accent1" phldr="1"/>
      <dgm:spPr/>
      <dgm:t>
        <a:bodyPr numCol="1"/>
        <a:lstStyle/>
        <a:p>
          <a:endParaRPr lang="en-US"/>
        </a:p>
      </dgm:t>
    </dgm:pt>
    <dgm:pt modelId="{185E69BC-A344-46F0-B74B-A37774D3C6EC}">
      <dgm:prSet phldrT="[Text]" custT="1"/>
      <dgm:spPr/>
      <dgm:t>
        <a:bodyPr numCol="1"/>
        <a:lstStyle/>
        <a:p>
          <a:r>
            <a:rPr lang="en-US" sz="2800" dirty="0" smtClean="0">
              <a:solidFill>
                <a:schemeClr val="tx1"/>
              </a:solidFill>
            </a:rPr>
            <a:t>Medical Benefit</a:t>
          </a:r>
          <a:endParaRPr lang="en-US" sz="2800" dirty="0">
            <a:solidFill>
              <a:schemeClr val="tx1"/>
            </a:solidFill>
          </a:endParaRPr>
        </a:p>
      </dgm:t>
    </dgm:pt>
    <dgm:pt modelId="{A23CA4B7-5CC4-4CBC-BA70-120D66A0A6DE}" type="parTrans" cxnId="{74F46391-08ED-44FE-BC15-607C29603D44}">
      <dgm:prSet/>
      <dgm:spPr/>
      <dgm:t>
        <a:bodyPr numCol="1"/>
        <a:lstStyle/>
        <a:p>
          <a:endParaRPr lang="en-US"/>
        </a:p>
      </dgm:t>
    </dgm:pt>
    <dgm:pt modelId="{F94DF2AA-8E70-40BD-AECA-BA859C12638F}" type="sibTrans" cxnId="{74F46391-08ED-44FE-BC15-607C29603D44}">
      <dgm:prSet/>
      <dgm:spPr/>
      <dgm:t>
        <a:bodyPr numCol="1"/>
        <a:lstStyle/>
        <a:p>
          <a:endParaRPr lang="en-US"/>
        </a:p>
      </dgm:t>
    </dgm:pt>
    <dgm:pt modelId="{30701704-DCE4-4287-81EE-CBA203D313E3}">
      <dgm:prSet phldrT="[Text]" custT="1"/>
      <dgm:spPr/>
      <dgm:t>
        <a:bodyPr numCol="1"/>
        <a:lstStyle/>
        <a:p>
          <a:r>
            <a:rPr lang="en-US" sz="2800" dirty="0" smtClean="0">
              <a:solidFill>
                <a:schemeClr val="tx1"/>
              </a:solidFill>
            </a:rPr>
            <a:t>Pharmacy Benefit</a:t>
          </a:r>
          <a:endParaRPr lang="en-US" sz="2800" dirty="0">
            <a:solidFill>
              <a:schemeClr val="tx1"/>
            </a:solidFill>
          </a:endParaRPr>
        </a:p>
      </dgm:t>
    </dgm:pt>
    <dgm:pt modelId="{CE607868-C3FC-42BD-8930-4B6A78DF954B}" type="parTrans" cxnId="{40E23540-1405-4AA8-9289-82D4E3FA061C}">
      <dgm:prSet/>
      <dgm:spPr/>
      <dgm:t>
        <a:bodyPr numCol="1"/>
        <a:lstStyle/>
        <a:p>
          <a:endParaRPr lang="en-US"/>
        </a:p>
      </dgm:t>
    </dgm:pt>
    <dgm:pt modelId="{959BCD90-CDD3-436A-B6C8-9F20884DD593}" type="sibTrans" cxnId="{40E23540-1405-4AA8-9289-82D4E3FA061C}">
      <dgm:prSet/>
      <dgm:spPr/>
      <dgm:t>
        <a:bodyPr numCol="1"/>
        <a:lstStyle/>
        <a:p>
          <a:endParaRPr lang="en-US"/>
        </a:p>
      </dgm:t>
    </dgm:pt>
    <dgm:pt modelId="{80F845E0-2D75-4DE0-93B5-AE09FD9CEC57}">
      <dgm:prSet custT="1"/>
      <dgm:spPr/>
      <dgm:t>
        <a:bodyPr numCol="1"/>
        <a:lstStyle/>
        <a:p>
          <a:r>
            <a:rPr lang="en-US" sz="2800" dirty="0" smtClean="0">
              <a:latin typeface="Calibri Light" panose="020F0302020204030204" pitchFamily="34" charset="0"/>
            </a:rPr>
            <a:t>Provider bills insurance for method and service</a:t>
          </a:r>
          <a:endParaRPr lang="en-US" sz="2800" dirty="0">
            <a:latin typeface="Calibri Light" panose="020F0302020204030204" pitchFamily="34" charset="0"/>
          </a:endParaRPr>
        </a:p>
      </dgm:t>
    </dgm:pt>
    <dgm:pt modelId="{DF483917-3C76-45F3-B164-8A110918C63D}" type="parTrans" cxnId="{4FC61BB3-AD96-4311-8AA3-11E0BAFCE809}">
      <dgm:prSet/>
      <dgm:spPr/>
      <dgm:t>
        <a:bodyPr numCol="1"/>
        <a:lstStyle/>
        <a:p>
          <a:endParaRPr lang="en-US"/>
        </a:p>
      </dgm:t>
    </dgm:pt>
    <dgm:pt modelId="{8DCA17A5-6AC4-428F-A6C8-296AEEBF7927}" type="sibTrans" cxnId="{4FC61BB3-AD96-4311-8AA3-11E0BAFCE809}">
      <dgm:prSet/>
      <dgm:spPr/>
      <dgm:t>
        <a:bodyPr numCol="1"/>
        <a:lstStyle/>
        <a:p>
          <a:endParaRPr lang="en-US"/>
        </a:p>
      </dgm:t>
    </dgm:pt>
    <dgm:pt modelId="{E3820A17-B0F4-43FE-9615-351CE7DD6990}">
      <dgm:prSet custT="1"/>
      <dgm:spPr/>
      <dgm:t>
        <a:bodyPr numCol="1"/>
        <a:lstStyle/>
        <a:p>
          <a:r>
            <a:rPr lang="en-US" sz="2800" dirty="0" smtClean="0">
              <a:latin typeface="Calibri Light" panose="020F0302020204030204" pitchFamily="34" charset="0"/>
            </a:rPr>
            <a:t>Buy and bill</a:t>
          </a:r>
          <a:endParaRPr lang="en-US" sz="2800" dirty="0">
            <a:latin typeface="Calibri Light" panose="020F0302020204030204" pitchFamily="34" charset="0"/>
          </a:endParaRPr>
        </a:p>
      </dgm:t>
    </dgm:pt>
    <dgm:pt modelId="{74847942-B745-4591-AC6A-88FB0D4EB965}" type="parTrans" cxnId="{16E992AE-C49B-4FB4-9E52-5AF10E2D32C5}">
      <dgm:prSet/>
      <dgm:spPr/>
      <dgm:t>
        <a:bodyPr numCol="1"/>
        <a:lstStyle/>
        <a:p>
          <a:endParaRPr lang="en-US"/>
        </a:p>
      </dgm:t>
    </dgm:pt>
    <dgm:pt modelId="{CF766B6D-866C-4AEA-8AAE-D264C7E72DB2}" type="sibTrans" cxnId="{16E992AE-C49B-4FB4-9E52-5AF10E2D32C5}">
      <dgm:prSet/>
      <dgm:spPr/>
      <dgm:t>
        <a:bodyPr numCol="1"/>
        <a:lstStyle/>
        <a:p>
          <a:endParaRPr lang="en-US"/>
        </a:p>
      </dgm:t>
    </dgm:pt>
    <dgm:pt modelId="{C67E06E3-71FF-4401-AEBC-3F127DE6FF30}">
      <dgm:prSet custT="1"/>
      <dgm:spPr/>
      <dgm:t>
        <a:bodyPr numCol="1"/>
        <a:lstStyle/>
        <a:p>
          <a:r>
            <a:rPr lang="en-US" sz="2800" dirty="0" smtClean="0">
              <a:latin typeface="Calibri Light" panose="020F0302020204030204" pitchFamily="34" charset="0"/>
            </a:rPr>
            <a:t>Provider bills for service</a:t>
          </a:r>
          <a:endParaRPr lang="en-US" sz="2800" dirty="0">
            <a:latin typeface="Calibri Light" panose="020F0302020204030204" pitchFamily="34" charset="0"/>
          </a:endParaRPr>
        </a:p>
      </dgm:t>
    </dgm:pt>
    <dgm:pt modelId="{74DE4D6F-2A82-44F2-AB5C-E8EBC6F96891}" type="parTrans" cxnId="{A9405C85-0E91-49CB-BB51-38E610472CE3}">
      <dgm:prSet/>
      <dgm:spPr/>
      <dgm:t>
        <a:bodyPr numCol="1"/>
        <a:lstStyle/>
        <a:p>
          <a:endParaRPr lang="en-US"/>
        </a:p>
      </dgm:t>
    </dgm:pt>
    <dgm:pt modelId="{4825E79D-F96D-477F-BA8D-93ADB4C2CA47}" type="sibTrans" cxnId="{A9405C85-0E91-49CB-BB51-38E610472CE3}">
      <dgm:prSet/>
      <dgm:spPr/>
      <dgm:t>
        <a:bodyPr numCol="1"/>
        <a:lstStyle/>
        <a:p>
          <a:endParaRPr lang="en-US"/>
        </a:p>
      </dgm:t>
    </dgm:pt>
    <dgm:pt modelId="{3A25D8B0-07FE-4D78-B5AC-4372C4B440FF}">
      <dgm:prSet custT="1"/>
      <dgm:spPr/>
      <dgm:t>
        <a:bodyPr numCol="1"/>
        <a:lstStyle/>
        <a:p>
          <a:r>
            <a:rPr lang="en-US" sz="2800" dirty="0" smtClean="0">
              <a:latin typeface="Calibri Light" panose="020F0302020204030204" pitchFamily="34" charset="0"/>
            </a:rPr>
            <a:t>Pharmacy bills for method</a:t>
          </a:r>
          <a:endParaRPr lang="en-US" sz="2800" dirty="0">
            <a:latin typeface="Calibri Light" panose="020F0302020204030204" pitchFamily="34" charset="0"/>
          </a:endParaRPr>
        </a:p>
      </dgm:t>
    </dgm:pt>
    <dgm:pt modelId="{E90EAF01-6F1A-4B84-899A-3906952F4983}" type="parTrans" cxnId="{D91223D6-6333-45B8-8DE3-57C3BBAAA2BB}">
      <dgm:prSet/>
      <dgm:spPr/>
      <dgm:t>
        <a:bodyPr numCol="1"/>
        <a:lstStyle/>
        <a:p>
          <a:endParaRPr lang="en-US"/>
        </a:p>
      </dgm:t>
    </dgm:pt>
    <dgm:pt modelId="{057BABAB-B596-4032-A5DC-FA7293405613}" type="sibTrans" cxnId="{D91223D6-6333-45B8-8DE3-57C3BBAAA2BB}">
      <dgm:prSet/>
      <dgm:spPr/>
      <dgm:t>
        <a:bodyPr numCol="1"/>
        <a:lstStyle/>
        <a:p>
          <a:endParaRPr lang="en-US"/>
        </a:p>
      </dgm:t>
    </dgm:pt>
    <dgm:pt modelId="{5B6B5C01-2D89-44D6-93F7-9A85D0D0F67D}" type="pres">
      <dgm:prSet presAssocID="{54B73F62-FC56-4A35-86D5-8EF63C7545FA}" presName="linear" presStyleCnt="0">
        <dgm:presLayoutVars>
          <dgm:dir/>
          <dgm:animLvl val="lvl"/>
          <dgm:resizeHandles val="exact"/>
        </dgm:presLayoutVars>
      </dgm:prSet>
      <dgm:spPr/>
      <dgm:t>
        <a:bodyPr numCol="1"/>
        <a:lstStyle/>
        <a:p>
          <a:endParaRPr lang="en-US"/>
        </a:p>
      </dgm:t>
    </dgm:pt>
    <dgm:pt modelId="{CD040717-0B93-4CC8-A92A-D24F7605C449}" type="pres">
      <dgm:prSet presAssocID="{185E69BC-A344-46F0-B74B-A37774D3C6EC}" presName="parentLin" presStyleCnt="0"/>
      <dgm:spPr/>
      <dgm:t>
        <a:bodyPr numCol="1"/>
        <a:lstStyle/>
        <a:p>
          <a:endParaRPr lang="en-US"/>
        </a:p>
      </dgm:t>
    </dgm:pt>
    <dgm:pt modelId="{4FC17308-835D-4A1E-96D4-97C64DD388B2}" type="pres">
      <dgm:prSet presAssocID="{185E69BC-A344-46F0-B74B-A37774D3C6EC}" presName="parentLeftMargin" presStyleLbl="node1" presStyleIdx="0" presStyleCnt="2"/>
      <dgm:spPr/>
      <dgm:t>
        <a:bodyPr numCol="1"/>
        <a:lstStyle/>
        <a:p>
          <a:endParaRPr lang="en-US"/>
        </a:p>
      </dgm:t>
    </dgm:pt>
    <dgm:pt modelId="{CF63F0CA-1970-4AFE-95CE-95743FE64050}" type="pres">
      <dgm:prSet presAssocID="{185E69BC-A344-46F0-B74B-A37774D3C6EC}" presName="parentText" presStyleLbl="node1" presStyleIdx="0" presStyleCnt="2">
        <dgm:presLayoutVars>
          <dgm:chMax val="0"/>
          <dgm:bulletEnabled val="1"/>
        </dgm:presLayoutVars>
      </dgm:prSet>
      <dgm:spPr/>
      <dgm:t>
        <a:bodyPr numCol="1"/>
        <a:lstStyle/>
        <a:p>
          <a:endParaRPr lang="en-US"/>
        </a:p>
      </dgm:t>
    </dgm:pt>
    <dgm:pt modelId="{29855EB2-7129-48AB-8709-93769922797C}" type="pres">
      <dgm:prSet presAssocID="{185E69BC-A344-46F0-B74B-A37774D3C6EC}" presName="negativeSpace" presStyleCnt="0"/>
      <dgm:spPr/>
      <dgm:t>
        <a:bodyPr numCol="1"/>
        <a:lstStyle/>
        <a:p>
          <a:endParaRPr lang="en-US"/>
        </a:p>
      </dgm:t>
    </dgm:pt>
    <dgm:pt modelId="{A0A8BDB9-441D-4255-906A-8AD00E125967}" type="pres">
      <dgm:prSet presAssocID="{185E69BC-A344-46F0-B74B-A37774D3C6EC}" presName="childText" presStyleLbl="conFgAcc1" presStyleIdx="0" presStyleCnt="2">
        <dgm:presLayoutVars>
          <dgm:bulletEnabled val="1"/>
        </dgm:presLayoutVars>
      </dgm:prSet>
      <dgm:spPr/>
      <dgm:t>
        <a:bodyPr numCol="1"/>
        <a:lstStyle/>
        <a:p>
          <a:endParaRPr lang="en-US"/>
        </a:p>
      </dgm:t>
    </dgm:pt>
    <dgm:pt modelId="{CEEA914C-278C-4345-B42A-7CD5BE7AB067}" type="pres">
      <dgm:prSet presAssocID="{F94DF2AA-8E70-40BD-AECA-BA859C12638F}" presName="spaceBetweenRectangles" presStyleCnt="0"/>
      <dgm:spPr/>
      <dgm:t>
        <a:bodyPr numCol="1"/>
        <a:lstStyle/>
        <a:p>
          <a:endParaRPr lang="en-US"/>
        </a:p>
      </dgm:t>
    </dgm:pt>
    <dgm:pt modelId="{9C2725F1-C680-48C7-AB1B-0B7015DEDD67}" type="pres">
      <dgm:prSet presAssocID="{30701704-DCE4-4287-81EE-CBA203D313E3}" presName="parentLin" presStyleCnt="0"/>
      <dgm:spPr/>
      <dgm:t>
        <a:bodyPr numCol="1"/>
        <a:lstStyle/>
        <a:p>
          <a:endParaRPr lang="en-US"/>
        </a:p>
      </dgm:t>
    </dgm:pt>
    <dgm:pt modelId="{88B7FEF5-17FC-4C44-A77B-FDC9918A8833}" type="pres">
      <dgm:prSet presAssocID="{30701704-DCE4-4287-81EE-CBA203D313E3}" presName="parentLeftMargin" presStyleLbl="node1" presStyleIdx="0" presStyleCnt="2"/>
      <dgm:spPr/>
      <dgm:t>
        <a:bodyPr numCol="1"/>
        <a:lstStyle/>
        <a:p>
          <a:endParaRPr lang="en-US"/>
        </a:p>
      </dgm:t>
    </dgm:pt>
    <dgm:pt modelId="{B3675550-96AE-4BBE-868D-400768CCD37A}" type="pres">
      <dgm:prSet presAssocID="{30701704-DCE4-4287-81EE-CBA203D313E3}" presName="parentText" presStyleLbl="node1" presStyleIdx="1" presStyleCnt="2">
        <dgm:presLayoutVars>
          <dgm:chMax val="0"/>
          <dgm:bulletEnabled val="1"/>
        </dgm:presLayoutVars>
      </dgm:prSet>
      <dgm:spPr/>
      <dgm:t>
        <a:bodyPr numCol="1"/>
        <a:lstStyle/>
        <a:p>
          <a:endParaRPr lang="en-US"/>
        </a:p>
      </dgm:t>
    </dgm:pt>
    <dgm:pt modelId="{545BF3EB-01F9-4B1D-9196-3E3A2D8212C9}" type="pres">
      <dgm:prSet presAssocID="{30701704-DCE4-4287-81EE-CBA203D313E3}" presName="negativeSpace" presStyleCnt="0"/>
      <dgm:spPr/>
      <dgm:t>
        <a:bodyPr numCol="1"/>
        <a:lstStyle/>
        <a:p>
          <a:endParaRPr lang="en-US"/>
        </a:p>
      </dgm:t>
    </dgm:pt>
    <dgm:pt modelId="{0166DC5A-6DE2-4E95-BB38-307D6BE5BD1A}" type="pres">
      <dgm:prSet presAssocID="{30701704-DCE4-4287-81EE-CBA203D313E3}" presName="childText" presStyleLbl="conFgAcc1" presStyleIdx="1" presStyleCnt="2">
        <dgm:presLayoutVars>
          <dgm:bulletEnabled val="1"/>
        </dgm:presLayoutVars>
      </dgm:prSet>
      <dgm:spPr/>
      <dgm:t>
        <a:bodyPr numCol="1"/>
        <a:lstStyle/>
        <a:p>
          <a:endParaRPr lang="en-US"/>
        </a:p>
      </dgm:t>
    </dgm:pt>
  </dgm:ptLst>
  <dgm:cxnLst>
    <dgm:cxn modelId="{D37C6C7A-1B12-427A-A82A-CA39AA1F8E63}" type="presOf" srcId="{54B73F62-FC56-4A35-86D5-8EF63C7545FA}" destId="{5B6B5C01-2D89-44D6-93F7-9A85D0D0F67D}" srcOrd="0" destOrd="0" presId="urn:microsoft.com/office/officeart/2005/8/layout/list1#1"/>
    <dgm:cxn modelId="{40E23540-1405-4AA8-9289-82D4E3FA061C}" srcId="{54B73F62-FC56-4A35-86D5-8EF63C7545FA}" destId="{30701704-DCE4-4287-81EE-CBA203D313E3}" srcOrd="1" destOrd="0" parTransId="{CE607868-C3FC-42BD-8930-4B6A78DF954B}" sibTransId="{959BCD90-CDD3-436A-B6C8-9F20884DD593}"/>
    <dgm:cxn modelId="{3DB18763-6AFA-4991-A7C7-00043E8AF98A}" type="presOf" srcId="{80F845E0-2D75-4DE0-93B5-AE09FD9CEC57}" destId="{A0A8BDB9-441D-4255-906A-8AD00E125967}" srcOrd="0" destOrd="0" presId="urn:microsoft.com/office/officeart/2005/8/layout/list1#1"/>
    <dgm:cxn modelId="{193CCC1F-62DC-4A1D-A7B1-9AAF50688D7E}" type="presOf" srcId="{30701704-DCE4-4287-81EE-CBA203D313E3}" destId="{B3675550-96AE-4BBE-868D-400768CCD37A}" srcOrd="1" destOrd="0" presId="urn:microsoft.com/office/officeart/2005/8/layout/list1#1"/>
    <dgm:cxn modelId="{C2DBC75F-BF1E-44A8-BC00-0244E3DB9035}" type="presOf" srcId="{30701704-DCE4-4287-81EE-CBA203D313E3}" destId="{88B7FEF5-17FC-4C44-A77B-FDC9918A8833}" srcOrd="0" destOrd="0" presId="urn:microsoft.com/office/officeart/2005/8/layout/list1#1"/>
    <dgm:cxn modelId="{A9405C85-0E91-49CB-BB51-38E610472CE3}" srcId="{30701704-DCE4-4287-81EE-CBA203D313E3}" destId="{C67E06E3-71FF-4401-AEBC-3F127DE6FF30}" srcOrd="0" destOrd="0" parTransId="{74DE4D6F-2A82-44F2-AB5C-E8EBC6F96891}" sibTransId="{4825E79D-F96D-477F-BA8D-93ADB4C2CA47}"/>
    <dgm:cxn modelId="{C230BB74-FB8B-4BAF-991E-1E717A020862}" type="presOf" srcId="{185E69BC-A344-46F0-B74B-A37774D3C6EC}" destId="{CF63F0CA-1970-4AFE-95CE-95743FE64050}" srcOrd="1" destOrd="0" presId="urn:microsoft.com/office/officeart/2005/8/layout/list1#1"/>
    <dgm:cxn modelId="{3CF4BAED-F9ED-4D4E-B836-35C45D98807A}" type="presOf" srcId="{E3820A17-B0F4-43FE-9615-351CE7DD6990}" destId="{A0A8BDB9-441D-4255-906A-8AD00E125967}" srcOrd="0" destOrd="1" presId="urn:microsoft.com/office/officeart/2005/8/layout/list1#1"/>
    <dgm:cxn modelId="{47A48EDA-E6E3-4AE9-99FB-E863863D77C8}" type="presOf" srcId="{185E69BC-A344-46F0-B74B-A37774D3C6EC}" destId="{4FC17308-835D-4A1E-96D4-97C64DD388B2}" srcOrd="0" destOrd="0" presId="urn:microsoft.com/office/officeart/2005/8/layout/list1#1"/>
    <dgm:cxn modelId="{726865FC-13CD-47A6-A009-D278E138746E}" type="presOf" srcId="{C67E06E3-71FF-4401-AEBC-3F127DE6FF30}" destId="{0166DC5A-6DE2-4E95-BB38-307D6BE5BD1A}" srcOrd="0" destOrd="0" presId="urn:microsoft.com/office/officeart/2005/8/layout/list1#1"/>
    <dgm:cxn modelId="{4FC61BB3-AD96-4311-8AA3-11E0BAFCE809}" srcId="{185E69BC-A344-46F0-B74B-A37774D3C6EC}" destId="{80F845E0-2D75-4DE0-93B5-AE09FD9CEC57}" srcOrd="0" destOrd="0" parTransId="{DF483917-3C76-45F3-B164-8A110918C63D}" sibTransId="{8DCA17A5-6AC4-428F-A6C8-296AEEBF7927}"/>
    <dgm:cxn modelId="{D91223D6-6333-45B8-8DE3-57C3BBAAA2BB}" srcId="{30701704-DCE4-4287-81EE-CBA203D313E3}" destId="{3A25D8B0-07FE-4D78-B5AC-4372C4B440FF}" srcOrd="1" destOrd="0" parTransId="{E90EAF01-6F1A-4B84-899A-3906952F4983}" sibTransId="{057BABAB-B596-4032-A5DC-FA7293405613}"/>
    <dgm:cxn modelId="{16E992AE-C49B-4FB4-9E52-5AF10E2D32C5}" srcId="{185E69BC-A344-46F0-B74B-A37774D3C6EC}" destId="{E3820A17-B0F4-43FE-9615-351CE7DD6990}" srcOrd="1" destOrd="0" parTransId="{74847942-B745-4591-AC6A-88FB0D4EB965}" sibTransId="{CF766B6D-866C-4AEA-8AAE-D264C7E72DB2}"/>
    <dgm:cxn modelId="{74F46391-08ED-44FE-BC15-607C29603D44}" srcId="{54B73F62-FC56-4A35-86D5-8EF63C7545FA}" destId="{185E69BC-A344-46F0-B74B-A37774D3C6EC}" srcOrd="0" destOrd="0" parTransId="{A23CA4B7-5CC4-4CBC-BA70-120D66A0A6DE}" sibTransId="{F94DF2AA-8E70-40BD-AECA-BA859C12638F}"/>
    <dgm:cxn modelId="{27585C0B-3999-4D10-9A9E-878ADB5473D0}" type="presOf" srcId="{3A25D8B0-07FE-4D78-B5AC-4372C4B440FF}" destId="{0166DC5A-6DE2-4E95-BB38-307D6BE5BD1A}" srcOrd="0" destOrd="1" presId="urn:microsoft.com/office/officeart/2005/8/layout/list1#1"/>
    <dgm:cxn modelId="{F30DE4D0-04F5-4FC5-9237-DD1CA81E1159}" type="presParOf" srcId="{5B6B5C01-2D89-44D6-93F7-9A85D0D0F67D}" destId="{CD040717-0B93-4CC8-A92A-D24F7605C449}" srcOrd="0" destOrd="0" presId="urn:microsoft.com/office/officeart/2005/8/layout/list1#1"/>
    <dgm:cxn modelId="{B79A593F-FA2F-430E-B978-E26AF07D6567}" type="presParOf" srcId="{CD040717-0B93-4CC8-A92A-D24F7605C449}" destId="{4FC17308-835D-4A1E-96D4-97C64DD388B2}" srcOrd="0" destOrd="0" presId="urn:microsoft.com/office/officeart/2005/8/layout/list1#1"/>
    <dgm:cxn modelId="{08C4453E-39F4-4F4D-992D-CEFC4EF51087}" type="presParOf" srcId="{CD040717-0B93-4CC8-A92A-D24F7605C449}" destId="{CF63F0CA-1970-4AFE-95CE-95743FE64050}" srcOrd="1" destOrd="0" presId="urn:microsoft.com/office/officeart/2005/8/layout/list1#1"/>
    <dgm:cxn modelId="{44B2CB5F-926D-4912-AF53-8C1C29DEBF2E}" type="presParOf" srcId="{5B6B5C01-2D89-44D6-93F7-9A85D0D0F67D}" destId="{29855EB2-7129-48AB-8709-93769922797C}" srcOrd="1" destOrd="0" presId="urn:microsoft.com/office/officeart/2005/8/layout/list1#1"/>
    <dgm:cxn modelId="{CE08EC26-66C8-415D-8A36-D18E0695FDC8}" type="presParOf" srcId="{5B6B5C01-2D89-44D6-93F7-9A85D0D0F67D}" destId="{A0A8BDB9-441D-4255-906A-8AD00E125967}" srcOrd="2" destOrd="0" presId="urn:microsoft.com/office/officeart/2005/8/layout/list1#1"/>
    <dgm:cxn modelId="{04378217-C9EA-40EB-94B2-37B429C386D2}" type="presParOf" srcId="{5B6B5C01-2D89-44D6-93F7-9A85D0D0F67D}" destId="{CEEA914C-278C-4345-B42A-7CD5BE7AB067}" srcOrd="3" destOrd="0" presId="urn:microsoft.com/office/officeart/2005/8/layout/list1#1"/>
    <dgm:cxn modelId="{380EF82E-982B-4C3B-8838-1D6D94C5BC54}" type="presParOf" srcId="{5B6B5C01-2D89-44D6-93F7-9A85D0D0F67D}" destId="{9C2725F1-C680-48C7-AB1B-0B7015DEDD67}" srcOrd="4" destOrd="0" presId="urn:microsoft.com/office/officeart/2005/8/layout/list1#1"/>
    <dgm:cxn modelId="{1B7CF715-F8FF-49E3-8349-7C2FABE28A02}" type="presParOf" srcId="{9C2725F1-C680-48C7-AB1B-0B7015DEDD67}" destId="{88B7FEF5-17FC-4C44-A77B-FDC9918A8833}" srcOrd="0" destOrd="0" presId="urn:microsoft.com/office/officeart/2005/8/layout/list1#1"/>
    <dgm:cxn modelId="{E13B8933-FEDE-4F04-83AD-CE9F1D79E762}" type="presParOf" srcId="{9C2725F1-C680-48C7-AB1B-0B7015DEDD67}" destId="{B3675550-96AE-4BBE-868D-400768CCD37A}" srcOrd="1" destOrd="0" presId="urn:microsoft.com/office/officeart/2005/8/layout/list1#1"/>
    <dgm:cxn modelId="{A160CB7B-2273-4238-84F1-7846DA74D6CC}" type="presParOf" srcId="{5B6B5C01-2D89-44D6-93F7-9A85D0D0F67D}" destId="{545BF3EB-01F9-4B1D-9196-3E3A2D8212C9}" srcOrd="5" destOrd="0" presId="urn:microsoft.com/office/officeart/2005/8/layout/list1#1"/>
    <dgm:cxn modelId="{BD97AA96-7F1F-408C-A073-F40B6E6054D2}" type="presParOf" srcId="{5B6B5C01-2D89-44D6-93F7-9A85D0D0F67D}" destId="{0166DC5A-6DE2-4E95-BB38-307D6BE5BD1A}" srcOrd="6"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8E4B4-3059-41E1-B38B-BA6DA86763AA}">
      <dsp:nvSpPr>
        <dsp:cNvPr id="0" name=""/>
        <dsp:cNvSpPr/>
      </dsp:nvSpPr>
      <dsp:spPr>
        <a:xfrm rot="5400000">
          <a:off x="4453462" y="-2460484"/>
          <a:ext cx="1166849" cy="63839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smtClean="0">
              <a:solidFill>
                <a:schemeClr val="tx2"/>
              </a:solidFill>
              <a:latin typeface="Calibri Light" panose="020F0302020204030204" pitchFamily="34" charset="0"/>
            </a:rPr>
            <a:t>Annual contraceptive patient population</a:t>
          </a:r>
          <a:endParaRPr lang="en-US" sz="2400" kern="1200" dirty="0">
            <a:solidFill>
              <a:schemeClr val="tx2"/>
            </a:solidFill>
            <a:latin typeface="Calibri Light" panose="020F0302020204030204" pitchFamily="34" charset="0"/>
          </a:endParaRPr>
        </a:p>
        <a:p>
          <a:pPr marL="228600" lvl="1" indent="-228600" algn="l" defTabSz="1066800">
            <a:lnSpc>
              <a:spcPct val="90000"/>
            </a:lnSpc>
            <a:spcBef>
              <a:spcPct val="0"/>
            </a:spcBef>
            <a:spcAft>
              <a:spcPct val="15000"/>
            </a:spcAft>
            <a:buChar char="••"/>
          </a:pPr>
          <a:r>
            <a:rPr lang="en-US" sz="2400" kern="1200" dirty="0" smtClean="0">
              <a:solidFill>
                <a:schemeClr val="tx2"/>
              </a:solidFill>
              <a:latin typeface="Calibri Light" panose="020F0302020204030204" pitchFamily="34" charset="0"/>
            </a:rPr>
            <a:t>Historical demand data</a:t>
          </a:r>
          <a:endParaRPr lang="en-US" sz="2400" kern="1200" dirty="0">
            <a:solidFill>
              <a:schemeClr val="tx2"/>
            </a:solidFill>
            <a:latin typeface="Calibri Light" panose="020F0302020204030204" pitchFamily="34" charset="0"/>
          </a:endParaRPr>
        </a:p>
        <a:p>
          <a:pPr marL="228600" lvl="1" indent="-228600" algn="l" defTabSz="1066800">
            <a:lnSpc>
              <a:spcPct val="90000"/>
            </a:lnSpc>
            <a:spcBef>
              <a:spcPct val="0"/>
            </a:spcBef>
            <a:spcAft>
              <a:spcPct val="15000"/>
            </a:spcAft>
            <a:buChar char="••"/>
          </a:pPr>
          <a:r>
            <a:rPr lang="en-US" sz="2400" kern="1200" smtClean="0">
              <a:solidFill>
                <a:schemeClr val="tx2"/>
              </a:solidFill>
              <a:latin typeface="Calibri Light" panose="020F0302020204030204" pitchFamily="34" charset="0"/>
            </a:rPr>
            <a:t>Annual provision at other sites</a:t>
          </a:r>
          <a:endParaRPr lang="en-US" sz="2400" kern="1200" dirty="0">
            <a:solidFill>
              <a:schemeClr val="tx2"/>
            </a:solidFill>
            <a:latin typeface="Calibri Light" panose="020F0302020204030204" pitchFamily="34" charset="0"/>
          </a:endParaRPr>
        </a:p>
      </dsp:txBody>
      <dsp:txXfrm rot="-5400000">
        <a:off x="1844912" y="205027"/>
        <a:ext cx="6326990" cy="1052927"/>
      </dsp:txXfrm>
    </dsp:sp>
    <dsp:sp modelId="{B73049DE-4832-4552-BA6E-A8A0C608F06E}">
      <dsp:nvSpPr>
        <dsp:cNvPr id="0" name=""/>
        <dsp:cNvSpPr/>
      </dsp:nvSpPr>
      <dsp:spPr>
        <a:xfrm>
          <a:off x="737" y="2209"/>
          <a:ext cx="1844174"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Calibri Light" panose="020F0302020204030204" pitchFamily="34" charset="0"/>
            </a:rPr>
            <a:t>Patient</a:t>
          </a:r>
          <a:endParaRPr lang="en-US" sz="3200" kern="1200" dirty="0">
            <a:solidFill>
              <a:schemeClr val="tx1"/>
            </a:solidFill>
            <a:latin typeface="Calibri Light" panose="020F0302020204030204" pitchFamily="34" charset="0"/>
          </a:endParaRPr>
        </a:p>
      </dsp:txBody>
      <dsp:txXfrm>
        <a:off x="71938" y="73410"/>
        <a:ext cx="1701772" cy="1316160"/>
      </dsp:txXfrm>
    </dsp:sp>
    <dsp:sp modelId="{10D26BDD-9161-412E-9DBB-421E6E86CB21}">
      <dsp:nvSpPr>
        <dsp:cNvPr id="0" name=""/>
        <dsp:cNvSpPr/>
      </dsp:nvSpPr>
      <dsp:spPr>
        <a:xfrm rot="5400000">
          <a:off x="4453462" y="-928994"/>
          <a:ext cx="1166849" cy="63839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smtClean="0">
              <a:solidFill>
                <a:schemeClr val="tx2"/>
              </a:solidFill>
              <a:latin typeface="Calibri Light" panose="020F0302020204030204" pitchFamily="34" charset="0"/>
            </a:rPr>
            <a:t>Number of providers trained in certain methods</a:t>
          </a:r>
          <a:endParaRPr lang="en-US" sz="2400" kern="1200" dirty="0">
            <a:solidFill>
              <a:schemeClr val="tx2"/>
            </a:solidFill>
            <a:latin typeface="Calibri Light" panose="020F0302020204030204" pitchFamily="34" charset="0"/>
          </a:endParaRPr>
        </a:p>
        <a:p>
          <a:pPr marL="228600" lvl="1" indent="-228600" algn="l" defTabSz="1066800">
            <a:lnSpc>
              <a:spcPct val="90000"/>
            </a:lnSpc>
            <a:spcBef>
              <a:spcPct val="0"/>
            </a:spcBef>
            <a:spcAft>
              <a:spcPct val="15000"/>
            </a:spcAft>
            <a:buChar char="••"/>
          </a:pPr>
          <a:r>
            <a:rPr lang="en-US" sz="2400" kern="1200" smtClean="0">
              <a:solidFill>
                <a:schemeClr val="tx2"/>
              </a:solidFill>
              <a:latin typeface="Calibri Light" panose="020F0302020204030204" pitchFamily="34" charset="0"/>
            </a:rPr>
            <a:t>Policy around same-day placement</a:t>
          </a:r>
          <a:endParaRPr lang="en-US" sz="2400" kern="1200" dirty="0">
            <a:solidFill>
              <a:schemeClr val="tx2"/>
            </a:solidFill>
            <a:latin typeface="Calibri Light" panose="020F0302020204030204" pitchFamily="34" charset="0"/>
          </a:endParaRPr>
        </a:p>
      </dsp:txBody>
      <dsp:txXfrm rot="-5400000">
        <a:off x="1844912" y="1736517"/>
        <a:ext cx="6326990" cy="1052927"/>
      </dsp:txXfrm>
    </dsp:sp>
    <dsp:sp modelId="{87A12D69-044D-47C9-B472-782E987F10E8}">
      <dsp:nvSpPr>
        <dsp:cNvPr id="0" name=""/>
        <dsp:cNvSpPr/>
      </dsp:nvSpPr>
      <dsp:spPr>
        <a:xfrm>
          <a:off x="737" y="1533700"/>
          <a:ext cx="1844174"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Calibri Light" panose="020F0302020204030204" pitchFamily="34" charset="0"/>
            </a:rPr>
            <a:t>Provider</a:t>
          </a:r>
          <a:endParaRPr lang="en-US" sz="3200" kern="1200" dirty="0">
            <a:solidFill>
              <a:schemeClr val="tx1"/>
            </a:solidFill>
            <a:latin typeface="Calibri Light" panose="020F0302020204030204" pitchFamily="34" charset="0"/>
          </a:endParaRPr>
        </a:p>
      </dsp:txBody>
      <dsp:txXfrm>
        <a:off x="71938" y="1604901"/>
        <a:ext cx="1701772" cy="1316160"/>
      </dsp:txXfrm>
    </dsp:sp>
    <dsp:sp modelId="{0D3FA72B-2C3B-41BE-A957-4EC510BBBF95}">
      <dsp:nvSpPr>
        <dsp:cNvPr id="0" name=""/>
        <dsp:cNvSpPr/>
      </dsp:nvSpPr>
      <dsp:spPr>
        <a:xfrm rot="5400000">
          <a:off x="4453462" y="602496"/>
          <a:ext cx="1166849" cy="63839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tx2"/>
              </a:solidFill>
              <a:latin typeface="Calibri Light" panose="020F0302020204030204" pitchFamily="34" charset="0"/>
            </a:rPr>
            <a:t>Patient health care coverage </a:t>
          </a:r>
          <a:endParaRPr lang="en-US" sz="2400" kern="1200" dirty="0">
            <a:solidFill>
              <a:schemeClr val="tx2"/>
            </a:solidFill>
            <a:latin typeface="Calibri Light" panose="020F0302020204030204" pitchFamily="34" charset="0"/>
          </a:endParaRPr>
        </a:p>
        <a:p>
          <a:pPr marL="228600" lvl="1" indent="-228600" algn="l" defTabSz="1066800">
            <a:lnSpc>
              <a:spcPct val="90000"/>
            </a:lnSpc>
            <a:spcBef>
              <a:spcPct val="0"/>
            </a:spcBef>
            <a:spcAft>
              <a:spcPct val="15000"/>
            </a:spcAft>
            <a:buChar char="••"/>
          </a:pPr>
          <a:r>
            <a:rPr lang="en-US" sz="2400" kern="1200" smtClean="0">
              <a:solidFill>
                <a:schemeClr val="tx2"/>
              </a:solidFill>
              <a:latin typeface="Calibri Light" panose="020F0302020204030204" pitchFamily="34" charset="0"/>
            </a:rPr>
            <a:t>Funding available for procurement</a:t>
          </a:r>
          <a:endParaRPr lang="en-US" sz="2400" kern="1200" dirty="0">
            <a:solidFill>
              <a:schemeClr val="tx2"/>
            </a:solidFill>
            <a:latin typeface="Calibri Light" panose="020F0302020204030204" pitchFamily="34" charset="0"/>
          </a:endParaRPr>
        </a:p>
      </dsp:txBody>
      <dsp:txXfrm rot="-5400000">
        <a:off x="1844912" y="3268008"/>
        <a:ext cx="6326990" cy="1052927"/>
      </dsp:txXfrm>
    </dsp:sp>
    <dsp:sp modelId="{1EB222EC-20DA-409A-A472-A0B8BF17FAC8}">
      <dsp:nvSpPr>
        <dsp:cNvPr id="0" name=""/>
        <dsp:cNvSpPr/>
      </dsp:nvSpPr>
      <dsp:spPr>
        <a:xfrm>
          <a:off x="737" y="3065190"/>
          <a:ext cx="1844174"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Calibri Light" panose="020F0302020204030204" pitchFamily="34" charset="0"/>
            </a:rPr>
            <a:t>Finance</a:t>
          </a:r>
          <a:endParaRPr lang="en-US" sz="3200" kern="1200" dirty="0">
            <a:solidFill>
              <a:schemeClr val="tx1"/>
            </a:solidFill>
            <a:latin typeface="Calibri Light" panose="020F0302020204030204" pitchFamily="34" charset="0"/>
          </a:endParaRPr>
        </a:p>
      </dsp:txBody>
      <dsp:txXfrm>
        <a:off x="71938" y="3136391"/>
        <a:ext cx="1701772" cy="1316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8BDB9-441D-4255-906A-8AD00E125967}">
      <dsp:nvSpPr>
        <dsp:cNvPr id="0" name=""/>
        <dsp:cNvSpPr/>
      </dsp:nvSpPr>
      <dsp:spPr>
        <a:xfrm>
          <a:off x="0" y="390981"/>
          <a:ext cx="8229600" cy="20065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41528" rIns="638708"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Calibri Light" panose="020F0302020204030204" pitchFamily="34" charset="0"/>
            </a:rPr>
            <a:t>Provider bills insurance for method and service</a:t>
          </a:r>
          <a:endParaRPr lang="en-US" sz="2800" kern="1200" dirty="0">
            <a:latin typeface="Calibri Light" panose="020F0302020204030204" pitchFamily="34" charset="0"/>
          </a:endParaRPr>
        </a:p>
        <a:p>
          <a:pPr marL="285750" lvl="1" indent="-285750" algn="l" defTabSz="1244600">
            <a:lnSpc>
              <a:spcPct val="90000"/>
            </a:lnSpc>
            <a:spcBef>
              <a:spcPct val="0"/>
            </a:spcBef>
            <a:spcAft>
              <a:spcPct val="15000"/>
            </a:spcAft>
            <a:buChar char="••"/>
          </a:pPr>
          <a:r>
            <a:rPr lang="en-US" sz="2800" kern="1200" dirty="0" smtClean="0">
              <a:latin typeface="Calibri Light" panose="020F0302020204030204" pitchFamily="34" charset="0"/>
            </a:rPr>
            <a:t>Buy and bill</a:t>
          </a:r>
          <a:endParaRPr lang="en-US" sz="2800" kern="1200" dirty="0">
            <a:latin typeface="Calibri Light" panose="020F0302020204030204" pitchFamily="34" charset="0"/>
          </a:endParaRPr>
        </a:p>
      </dsp:txBody>
      <dsp:txXfrm>
        <a:off x="0" y="390981"/>
        <a:ext cx="8229600" cy="2006550"/>
      </dsp:txXfrm>
    </dsp:sp>
    <dsp:sp modelId="{CF63F0CA-1970-4AFE-95CE-95743FE64050}">
      <dsp:nvSpPr>
        <dsp:cNvPr id="0" name=""/>
        <dsp:cNvSpPr/>
      </dsp:nvSpPr>
      <dsp:spPr>
        <a:xfrm>
          <a:off x="411480" y="7221"/>
          <a:ext cx="576072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Medical Benefit</a:t>
          </a:r>
          <a:endParaRPr lang="en-US" sz="2800" kern="1200" dirty="0">
            <a:solidFill>
              <a:schemeClr val="tx1"/>
            </a:solidFill>
          </a:endParaRPr>
        </a:p>
      </dsp:txBody>
      <dsp:txXfrm>
        <a:off x="448947" y="44688"/>
        <a:ext cx="5685786" cy="692586"/>
      </dsp:txXfrm>
    </dsp:sp>
    <dsp:sp modelId="{0166DC5A-6DE2-4E95-BB38-307D6BE5BD1A}">
      <dsp:nvSpPr>
        <dsp:cNvPr id="0" name=""/>
        <dsp:cNvSpPr/>
      </dsp:nvSpPr>
      <dsp:spPr>
        <a:xfrm>
          <a:off x="0" y="2921691"/>
          <a:ext cx="8229600" cy="1597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41528" rIns="638708"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Calibri Light" panose="020F0302020204030204" pitchFamily="34" charset="0"/>
            </a:rPr>
            <a:t>Provider bills for service</a:t>
          </a:r>
          <a:endParaRPr lang="en-US" sz="2800" kern="1200" dirty="0">
            <a:latin typeface="Calibri Light" panose="020F0302020204030204" pitchFamily="34" charset="0"/>
          </a:endParaRPr>
        </a:p>
        <a:p>
          <a:pPr marL="285750" lvl="1" indent="-285750" algn="l" defTabSz="1244600">
            <a:lnSpc>
              <a:spcPct val="90000"/>
            </a:lnSpc>
            <a:spcBef>
              <a:spcPct val="0"/>
            </a:spcBef>
            <a:spcAft>
              <a:spcPct val="15000"/>
            </a:spcAft>
            <a:buChar char="••"/>
          </a:pPr>
          <a:r>
            <a:rPr lang="en-US" sz="2800" kern="1200" dirty="0" smtClean="0">
              <a:latin typeface="Calibri Light" panose="020F0302020204030204" pitchFamily="34" charset="0"/>
            </a:rPr>
            <a:t>Pharmacy bills for method</a:t>
          </a:r>
          <a:endParaRPr lang="en-US" sz="2800" kern="1200" dirty="0">
            <a:latin typeface="Calibri Light" panose="020F0302020204030204" pitchFamily="34" charset="0"/>
          </a:endParaRPr>
        </a:p>
      </dsp:txBody>
      <dsp:txXfrm>
        <a:off x="0" y="2921691"/>
        <a:ext cx="8229600" cy="1597050"/>
      </dsp:txXfrm>
    </dsp:sp>
    <dsp:sp modelId="{B3675550-96AE-4BBE-868D-400768CCD37A}">
      <dsp:nvSpPr>
        <dsp:cNvPr id="0" name=""/>
        <dsp:cNvSpPr/>
      </dsp:nvSpPr>
      <dsp:spPr>
        <a:xfrm>
          <a:off x="411480" y="2537931"/>
          <a:ext cx="576072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Pharmacy Benefit</a:t>
          </a:r>
          <a:endParaRPr lang="en-US" sz="2800" kern="1200" dirty="0">
            <a:solidFill>
              <a:schemeClr val="tx1"/>
            </a:solidFill>
          </a:endParaRPr>
        </a:p>
      </dsp:txBody>
      <dsp:txXfrm>
        <a:off x="448947" y="2575398"/>
        <a:ext cx="568578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5#1">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shape xmlns:r="http://schemas.openxmlformats.org/officeDocument/2006/relationships" r:blip="">
      <dgm:adjLst/>
    </dgm:shape>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shape xmlns:r="http://schemas.openxmlformats.org/officeDocument/2006/relationships" r:blip="">
          <dgm:adjLst/>
        </dgm:shape>
        <dgm:layoutNode name="parentText">
          <dgm:alg type="tx"/>
          <dgm:shape xmlns:r="http://schemas.openxmlformats.org/officeDocument/2006/relationships" type="roundRect" r:blip="" zOrderOff="3">
            <dgm:adjLst/>
          </dgm:shape>
          <dgm:varLst>
            <dgm:chMax val="1"/>
            <dgm:bulletEnabled val="1"/>
          </dgm:varLst>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5">
          <dgm:if name="Name6" func="var" arg="dir" op="equ" val="norm">
            <dgm:alg type="lin">
              <dgm:param type="linDir" val="fromL"/>
            </dgm:alg>
          </dgm:if>
          <dgm:else name="Name7">
            <dgm:alg type="lin">
              <dgm:param type="linDir" val="fromR"/>
            </dgm:alg>
          </dgm:else>
        </dgm:choos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choose name="Name8">
          <dgm:if name="Name9" axis="ch" ptType="node" func="cnt" op="gte" val="1">
            <dgm:layoutNode name="descendantText" styleLbl="alignAccFollowNode1">
              <dgm:alg type="tx">
                <dgm:param type="stBulletLvl" val="1"/>
                <dgm:param type="txAnchorVertCh" val="mid"/>
              </dgm:alg>
              <dgm:varLst>
                <dgm:bulletEnabled val="1"/>
              </dgm:varLst>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shape xmlns:r="http://schemas.openxmlformats.org/officeDocument/2006/relationships" r:blip="">
      <dgm:adjLst/>
    </dgm:shape>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shape xmlns:r="http://schemas.openxmlformats.org/officeDocument/2006/relationships" r:blip="">
          <dgm:adjLst/>
        </dgm:shape>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shape xmlns:r="http://schemas.openxmlformats.org/officeDocument/2006/relationships" type="roundRect" r:blip="">
            <dgm:adjLst/>
          </dgm:shape>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presOf axis="self" ptType="node"/>
          <dgm:constrLst>
            <dgm:constr type="tMarg"/>
            <dgm:constr type="bMarg"/>
          </dgm:constrLst>
          <dgm:ruleLst/>
        </dgm:layoutNode>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presOf/>
        <dgm:constrLst/>
        <dgm:ruleLst/>
      </dgm:layoutNode>
      <dgm:layoutNode name="negativeSpace">
        <dgm:alg type="sp"/>
        <dgm:shape xmlns:r="http://schemas.openxmlformats.org/officeDocument/2006/relationships" r:blip="">
          <dgm:adjLst/>
        </dgm:shape>
        <dgm:presOf/>
        <dgm:constrLst/>
        <dgm:ruleLst/>
      </dgm:layoutNode>
      <dgm:layoutNode name="childText" styleLbl="conFgAcc1">
        <dgm:alg type="tx">
          <dgm:param type="stBulletLvl" val="1"/>
        </dgm:alg>
        <dgm:shape xmlns:r="http://schemas.openxmlformats.org/officeDocument/2006/relationships" type="rect" r:blip="" zOrderOff="-2">
          <dgm:adjLst/>
        </dgm:shape>
        <dgm:varLst>
          <dgm:bulletEnabled val="1"/>
        </dgm:varLst>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numCol="1" rtlCol="0"/>
          <a:lstStyle>
            <a:lvl1pPr algn="r">
              <a:defRPr sz="1200"/>
            </a:lvl1pPr>
          </a:lstStyle>
          <a:p>
            <a:fld id="{70897A0F-B4F6-4B18-8573-361407BD4563}" type="datetimeFigureOut">
              <a:rPr lang="en-US" smtClean="0"/>
              <a:t>3/17/2020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numCol="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numCol="1" rtlCol="0" anchor="b"/>
          <a:lstStyle>
            <a:lvl1pPr algn="r">
              <a:defRPr sz="1200"/>
            </a:lvl1pPr>
          </a:lstStyle>
          <a:p>
            <a:fld id="{B4253E72-1EF3-44BD-BA5C-8C691177BB1E}" type="slidenum">
              <a:rPr lang="en-US" smtClean="0"/>
              <a:t>‹#›</a:t>
            </a:fld>
            <a:endParaRPr lang="en-US"/>
          </a:p>
        </p:txBody>
      </p:sp>
    </p:spTree>
    <p:extLst>
      <p:ext uri="{BB962C8B-B14F-4D97-AF65-F5344CB8AC3E}">
        <p14:creationId xmlns:p14="http://schemas.microsoft.com/office/powerpoint/2010/main" val="349642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hs.gov/opa/guidelines/program-guidelines/program-requirements/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hs.gov/opa/guidelines/program-guidelines/program-requirements/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indent="0">
              <a:buFont typeface="Arial" panose="020B0604020202020204" pitchFamily="34" charset="0"/>
              <a:buNone/>
            </a:pPr>
            <a:r>
              <a:rPr lang="en-US" b="1" u="sng" baseline="0" dirty="0" smtClean="0"/>
              <a:t>Facilitator Notes</a:t>
            </a:r>
          </a:p>
          <a:p>
            <a:pPr marL="171450" indent="-171450">
              <a:buFont typeface="Arial" panose="020B0604020202020204" pitchFamily="34" charset="0"/>
              <a:buChar char="•"/>
            </a:pPr>
            <a:r>
              <a:rPr lang="en-US" baseline="0" dirty="0" smtClean="0"/>
              <a:t>Today we will be discussing stocking a broad range of contraceptive methods. </a:t>
            </a:r>
          </a:p>
          <a:p>
            <a:pPr marL="171450" indent="-171450">
              <a:buFont typeface="Arial" panose="020B0604020202020204" pitchFamily="34" charset="0"/>
              <a:buChar char="•"/>
            </a:pPr>
            <a:r>
              <a:rPr lang="en-US" baseline="0" dirty="0" smtClean="0"/>
              <a:t>Ensuring contraceptive access is a fundamental part of the Title X program. </a:t>
            </a:r>
            <a:r>
              <a:rPr lang="en-US" baseline="0" dirty="0" smtClean="0"/>
              <a:t>Title </a:t>
            </a:r>
            <a:r>
              <a:rPr lang="en-US" baseline="0" dirty="0" smtClean="0"/>
              <a:t>X-funded projects are required to provide a broad range of acceptable and effective family planning methods</a:t>
            </a:r>
            <a:r>
              <a:rPr lang="en-US" dirty="0" smtClean="0"/>
              <a:t>. </a:t>
            </a:r>
            <a:endParaRPr lang="en-US" baseline="0" dirty="0" smtClean="0"/>
          </a:p>
          <a:p>
            <a:pPr marL="171450" indent="-171450">
              <a:buFont typeface="Arial" panose="020B0604020202020204" pitchFamily="34" charset="0"/>
              <a:buChar char="•"/>
            </a:pPr>
            <a:r>
              <a:rPr lang="en-US" baseline="0" dirty="0" smtClean="0"/>
              <a:t>Thus, stocking a broad range of methods is important to ensuring access. </a:t>
            </a:r>
          </a:p>
          <a:p>
            <a:pPr marL="0" indent="0">
              <a:buFont typeface="Arial" panose="020B0604020202020204" pitchFamily="34" charset="0"/>
              <a:buNone/>
            </a:pPr>
            <a:endParaRPr lang="en-US" i="1" baseline="0" dirty="0" smtClean="0"/>
          </a:p>
          <a:p>
            <a:pPr marL="0" indent="0">
              <a:buFont typeface="Arial" panose="020B0604020202020204" pitchFamily="34" charset="0"/>
              <a:buNone/>
            </a:pPr>
            <a:endParaRPr lang="en-US" i="1" baseline="0" dirty="0" smtClean="0"/>
          </a:p>
          <a:p>
            <a:pPr marL="0" indent="0">
              <a:buFont typeface="Arial" panose="020B0604020202020204" pitchFamily="34" charset="0"/>
              <a:buNone/>
            </a:pPr>
            <a:r>
              <a:rPr lang="en-US" b="1" i="0" u="sng" baseline="0" dirty="0" smtClean="0"/>
              <a:t>Activity</a:t>
            </a:r>
          </a:p>
          <a:p>
            <a:pPr marL="171450" indent="-171450">
              <a:buFont typeface="Arial" panose="020B0604020202020204" pitchFamily="34" charset="0"/>
              <a:buChar char="•"/>
            </a:pPr>
            <a:r>
              <a:rPr lang="en-US" b="0" i="0" u="none" baseline="0" dirty="0" smtClean="0"/>
              <a:t>Conduct participant and facilitator introductions.</a:t>
            </a:r>
          </a:p>
        </p:txBody>
      </p:sp>
      <p:sp>
        <p:nvSpPr>
          <p:cNvPr id="4" name="Slide Number Placeholder 3"/>
          <p:cNvSpPr>
            <a:spLocks noGrp="1"/>
          </p:cNvSpPr>
          <p:nvPr>
            <p:ph type="sldNum" sz="quarter" idx="10"/>
          </p:nvPr>
        </p:nvSpPr>
        <p:spPr/>
        <p:txBody>
          <a:bodyPr numCol="1"/>
          <a:lstStyle/>
          <a:p>
            <a:fld id="{909E0D4A-E176-4E8F-9B57-59CC52585B21}" type="slidenum">
              <a:rPr lang="en-US" smtClean="0"/>
              <a:t>1</a:t>
            </a:fld>
            <a:endParaRPr lang="en-US"/>
          </a:p>
        </p:txBody>
      </p:sp>
    </p:spTree>
    <p:extLst>
      <p:ext uri="{BB962C8B-B14F-4D97-AF65-F5344CB8AC3E}">
        <p14:creationId xmlns:p14="http://schemas.microsoft.com/office/powerpoint/2010/main" val="180365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numCol="1"/>
          <a:lstStyle/>
          <a:p>
            <a:pPr marL="0" marR="0" indent="0" algn="l" defTabSz="923065" rtl="0" eaLnBrk="1" latinLnBrk="0" hangingPunct="1">
              <a:lnSpc>
                <a:spcPct val="100000"/>
              </a:lnSpc>
              <a:spcBef>
                <a:spcPct val="0"/>
              </a:spcBef>
              <a:spcAft>
                <a:spcPts val="0"/>
              </a:spcAft>
              <a:buClrTx/>
              <a:buSzTx/>
              <a:buFont typeface="Arial" panose="020B0604020202020204" pitchFamily="34" charset="0"/>
              <a:buNone/>
              <a:tabLst/>
              <a:defRPr/>
            </a:pPr>
            <a:r>
              <a:rPr lang="en-US" b="1" u="sng" baseline="0" dirty="0" smtClean="0"/>
              <a:t>Facilitator Notes</a:t>
            </a:r>
            <a:endParaRPr lang="en-US" dirty="0" smtClean="0"/>
          </a:p>
          <a:p>
            <a:pPr marL="171450" indent="-171450">
              <a:buFont typeface="Arial" panose="020B0604020202020204" pitchFamily="34" charset="0"/>
              <a:buChar char="•"/>
            </a:pPr>
            <a:r>
              <a:rPr lang="en-US" baseline="0" dirty="0" smtClean="0"/>
              <a:t>First, we’ll talk about how to manage cost as a barrier. </a:t>
            </a:r>
            <a:endParaRPr lang="en-US" dirty="0" smtClean="0"/>
          </a:p>
          <a:p>
            <a:pPr marL="171450" indent="-171450" defTabSz="923065">
              <a:spcBef>
                <a:spcPct val="0"/>
              </a:spcBef>
              <a:buFont typeface="Arial" panose="020B0604020202020204" pitchFamily="34" charset="0"/>
              <a:buChar char="•"/>
              <a:defRPr/>
            </a:pPr>
            <a:r>
              <a:rPr lang="en-US" dirty="0" smtClean="0"/>
              <a:t>Cost is often a barrier to stocking all methods, particularly the</a:t>
            </a:r>
            <a:r>
              <a:rPr lang="en-US" baseline="0" dirty="0" smtClean="0"/>
              <a:t> more expensive provider-dependent methods. </a:t>
            </a:r>
          </a:p>
          <a:p>
            <a:pPr marL="171450" indent="-171450" defTabSz="923065">
              <a:spcBef>
                <a:spcPct val="0"/>
              </a:spcBef>
              <a:buFont typeface="Arial" panose="020B0604020202020204" pitchFamily="34" charset="0"/>
              <a:buChar char="•"/>
              <a:defRPr/>
            </a:pPr>
            <a:r>
              <a:rPr lang="en-US" baseline="0" dirty="0" smtClean="0"/>
              <a:t>Strategies that can be used to obtain low-cost supplies include:</a:t>
            </a:r>
          </a:p>
          <a:p>
            <a:pPr marL="628650" lvl="1" indent="-171450">
              <a:buFont typeface="Arial" panose="020B0604020202020204" pitchFamily="34" charset="0"/>
              <a:buChar char="•"/>
            </a:pPr>
            <a:r>
              <a:rPr lang="en-US" sz="1200" dirty="0" smtClean="0"/>
              <a:t>Participating in 340B program</a:t>
            </a:r>
          </a:p>
          <a:p>
            <a:pPr marL="628650" lvl="1" indent="-171450">
              <a:buFont typeface="Arial" panose="020B0604020202020204" pitchFamily="34" charset="0"/>
              <a:buChar char="•"/>
            </a:pPr>
            <a:r>
              <a:rPr lang="en-US" sz="1200" dirty="0" smtClean="0"/>
              <a:t>Stocking Liletta, a low-cost hormonal</a:t>
            </a:r>
            <a:r>
              <a:rPr lang="en-US" sz="1200" baseline="0" dirty="0" smtClean="0"/>
              <a:t> IUD</a:t>
            </a:r>
            <a:endParaRPr lang="en-US" sz="1200" dirty="0" smtClean="0"/>
          </a:p>
          <a:p>
            <a:pPr marL="628650" lvl="1" indent="-171450">
              <a:buFont typeface="Arial" panose="020B0604020202020204" pitchFamily="34" charset="0"/>
              <a:buChar char="•"/>
            </a:pPr>
            <a:r>
              <a:rPr lang="en-US" sz="1200" dirty="0" smtClean="0"/>
              <a:t>Purchasing in bulk </a:t>
            </a:r>
          </a:p>
          <a:p>
            <a:pPr marL="628650" lvl="1" indent="-171450">
              <a:buFont typeface="Arial" panose="020B0604020202020204" pitchFamily="34" charset="0"/>
              <a:buChar char="•"/>
            </a:pPr>
            <a:r>
              <a:rPr lang="en-US" sz="1200" dirty="0" smtClean="0"/>
              <a:t>Utilizing 90-day net terms, other payment options</a:t>
            </a:r>
          </a:p>
          <a:p>
            <a:pPr marL="628650" lvl="1" indent="-171450">
              <a:buFont typeface="Arial" panose="020B0604020202020204" pitchFamily="34" charset="0"/>
              <a:buChar char="•"/>
            </a:pPr>
            <a:r>
              <a:rPr lang="en-US" sz="1200" dirty="0" smtClean="0"/>
              <a:t>Centralized ordering</a:t>
            </a:r>
          </a:p>
          <a:p>
            <a:pPr marL="628650" lvl="1" indent="-171450">
              <a:buFont typeface="Arial" panose="020B0604020202020204" pitchFamily="34" charset="0"/>
              <a:buChar char="•"/>
            </a:pPr>
            <a:r>
              <a:rPr lang="en-US" sz="1200" dirty="0" smtClean="0"/>
              <a:t>Patient assistance programs (e.g., ARCH)</a:t>
            </a:r>
          </a:p>
          <a:p>
            <a:pPr marL="628650" lvl="1" indent="-171450">
              <a:buFont typeface="Arial" panose="020B0604020202020204" pitchFamily="34" charset="0"/>
              <a:buChar char="•"/>
            </a:pPr>
            <a:r>
              <a:rPr lang="en-US" sz="1200" dirty="0" smtClean="0"/>
              <a:t>Additional grant funding</a:t>
            </a:r>
          </a:p>
          <a:p>
            <a:pPr marL="0" indent="0" defTabSz="923065">
              <a:spcBef>
                <a:spcPct val="0"/>
              </a:spcBef>
              <a:buFont typeface="Arial" panose="020B0604020202020204" pitchFamily="34" charset="0"/>
              <a:buNone/>
              <a:defRPr/>
            </a:pPr>
            <a:r>
              <a:rPr lang="en-US" i="1" baseline="0" dirty="0" smtClean="0"/>
              <a:t>(Note to facilitators: See the discussion guide for Best Practice 4 on utilizing diverse payment options to reduce cost as a barrier for additional billing, coding, and reimbursement-related strategies) </a:t>
            </a:r>
          </a:p>
          <a:p>
            <a:pPr marL="0" indent="0" defTabSz="923065">
              <a:spcBef>
                <a:spcPct val="0"/>
              </a:spcBef>
              <a:buFont typeface="Arial" panose="020B0604020202020204" pitchFamily="34" charset="0"/>
              <a:buNone/>
              <a:defRPr/>
            </a:pPr>
            <a:endParaRPr lang="en-US" baseline="0" dirty="0" smtClean="0"/>
          </a:p>
          <a:p>
            <a:pPr marL="0" indent="0" defTabSz="923065">
              <a:spcBef>
                <a:spcPct val="0"/>
              </a:spcBef>
              <a:buFont typeface="Arial" panose="020B0604020202020204" pitchFamily="34" charset="0"/>
              <a:buNone/>
              <a:defRPr/>
            </a:pPr>
            <a:endParaRPr lang="en-US" baseline="0" dirty="0" smtClean="0"/>
          </a:p>
          <a:p>
            <a:pPr marL="0" indent="0" defTabSz="923065">
              <a:spcBef>
                <a:spcPct val="0"/>
              </a:spcBef>
              <a:buFont typeface="Arial" panose="020B0604020202020204" pitchFamily="34" charset="0"/>
              <a:buNone/>
              <a:defRPr/>
            </a:pPr>
            <a:r>
              <a:rPr lang="en-US" b="1" u="sng" baseline="0" dirty="0" smtClean="0"/>
              <a:t>Discuss</a:t>
            </a:r>
            <a:r>
              <a:rPr lang="en-US" b="1" baseline="0" dirty="0" smtClean="0"/>
              <a:t> </a:t>
            </a:r>
          </a:p>
          <a:p>
            <a:pPr marL="171450" lvl="0" indent="-171450" defTabSz="923065">
              <a:spcBef>
                <a:spcPct val="0"/>
              </a:spcBef>
              <a:buFont typeface="Arial" panose="020B0604020202020204" pitchFamily="34" charset="0"/>
              <a:buChar char="•"/>
              <a:defRPr/>
            </a:pPr>
            <a:r>
              <a:rPr lang="en-US" baseline="0" dirty="0" smtClean="0"/>
              <a:t>Which of these strategies for obtaining affordable supplies are you currently utilizing?</a:t>
            </a:r>
          </a:p>
          <a:p>
            <a:pPr marL="171450" lvl="0" indent="-171450" defTabSz="923065">
              <a:spcBef>
                <a:spcPct val="0"/>
              </a:spcBef>
              <a:buFont typeface="Arial" panose="020B0604020202020204" pitchFamily="34" charset="0"/>
              <a:buChar char="•"/>
              <a:defRPr/>
            </a:pPr>
            <a:r>
              <a:rPr lang="en-US" i="0" dirty="0" smtClean="0"/>
              <a:t>Which are the most effective? Which have the biggest impact?</a:t>
            </a:r>
          </a:p>
          <a:p>
            <a:pPr marL="171450" lvl="0" indent="-171450" defTabSz="923065">
              <a:spcBef>
                <a:spcPct val="0"/>
              </a:spcBef>
              <a:buFont typeface="Arial" panose="020B0604020202020204" pitchFamily="34" charset="0"/>
              <a:buChar char="•"/>
              <a:defRPr/>
            </a:pPr>
            <a:r>
              <a:rPr lang="en-US" i="0" dirty="0" smtClean="0"/>
              <a:t>What else are you doing that is not listed here?</a:t>
            </a:r>
          </a:p>
        </p:txBody>
      </p:sp>
      <p:sp>
        <p:nvSpPr>
          <p:cNvPr id="4" name="Slide Number Placeholder 3"/>
          <p:cNvSpPr>
            <a:spLocks noGrp="1"/>
          </p:cNvSpPr>
          <p:nvPr>
            <p:ph type="sldNum" sz="quarter" idx="10"/>
          </p:nvPr>
        </p:nvSpPr>
        <p:spPr/>
        <p:txBody>
          <a:bodyPr numCol="1"/>
          <a:lstStyle/>
          <a:p>
            <a:pPr>
              <a:defRPr/>
            </a:pPr>
            <a:fld id="{A0EA2447-B585-4AD3-88BE-18616CAD81E2}" type="slidenum">
              <a:rPr lang="en-US" smtClean="0"/>
              <a:pPr>
                <a:defRPr/>
              </a:pPr>
              <a:t>10</a:t>
            </a:fld>
            <a:endParaRPr lang="en-US"/>
          </a:p>
        </p:txBody>
      </p:sp>
    </p:spTree>
    <p:extLst>
      <p:ext uri="{BB962C8B-B14F-4D97-AF65-F5344CB8AC3E}">
        <p14:creationId xmlns:p14="http://schemas.microsoft.com/office/powerpoint/2010/main" val="132884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latinLnBrk="0" hangingPunct="1">
              <a:lnSpc>
                <a:spcPct val="100000"/>
              </a:lnSpc>
              <a:spcBef>
                <a:spcPct val="0"/>
              </a:spcBef>
              <a:spcAft>
                <a:spcPts val="0"/>
              </a:spcAft>
              <a:buClrTx/>
              <a:buSzTx/>
              <a:buFont typeface="Arial" panose="020B0604020202020204" pitchFamily="34" charset="0"/>
              <a:buNone/>
              <a:tabLst/>
              <a:defRPr/>
            </a:pPr>
            <a:r>
              <a:rPr lang="en-US" b="1" u="sng" baseline="0" dirty="0" smtClean="0"/>
              <a:t>Facilitator Notes</a:t>
            </a:r>
            <a:endParaRPr lang="en-US" dirty="0" smtClean="0"/>
          </a:p>
          <a:p>
            <a:pPr marL="171450" indent="-171450" eaLnBrk="1" hangingPunct="1">
              <a:spcBef>
                <a:spcPct val="0"/>
              </a:spcBef>
              <a:buFont typeface="Arial" panose="020B0604020202020204" pitchFamily="34" charset="0"/>
              <a:buChar char="•"/>
            </a:pPr>
            <a:r>
              <a:rPr lang="en-US" dirty="0" smtClean="0"/>
              <a:t>In addition to obtaining</a:t>
            </a:r>
            <a:r>
              <a:rPr lang="en-US" baseline="0" dirty="0" smtClean="0"/>
              <a:t> low-cost supplies, reimbursement for methods should be widespread. The </a:t>
            </a:r>
            <a:r>
              <a:rPr lang="en-US" dirty="0" smtClean="0"/>
              <a:t>ACA expanded the availability of public and commercial insurance options that are required to cover all FDA methods of contraception (including LARC) without cost-sharing.</a:t>
            </a:r>
          </a:p>
          <a:p>
            <a:pPr marL="171450" indent="-171450" eaLnBrk="1" hangingPunct="1">
              <a:spcBef>
                <a:spcPct val="0"/>
              </a:spcBef>
              <a:buFont typeface="Arial" panose="020B0604020202020204" pitchFamily="34" charset="0"/>
              <a:buChar char="•"/>
            </a:pPr>
            <a:r>
              <a:rPr lang="en-US" b="0" dirty="0" smtClean="0"/>
              <a:t>No cost-sharing means that patients should not have </a:t>
            </a:r>
            <a:r>
              <a:rPr lang="en-US" b="0" u="sng" dirty="0" smtClean="0"/>
              <a:t>any</a:t>
            </a:r>
            <a:r>
              <a:rPr lang="en-US" b="0" dirty="0" smtClean="0"/>
              <a:t> out-of-pocket costs, including deductibles, co-payments, co-insurance, fees, or other charges for coverage of contraceptive methods, including LARC. Patients cannot be asked to pay upfront and then be reimbursed. </a:t>
            </a:r>
          </a:p>
          <a:p>
            <a:pPr marL="171450" indent="-171450" eaLnBrk="1" hangingPunct="1">
              <a:spcBef>
                <a:spcPct val="0"/>
              </a:spcBef>
              <a:buFont typeface="Arial" panose="020B0604020202020204" pitchFamily="34" charset="0"/>
              <a:buChar char="•"/>
            </a:pPr>
            <a:r>
              <a:rPr lang="en-US" dirty="0" smtClean="0"/>
              <a:t>“All FDA-Approved Contraceptive Methods, Sterilization Procedures, and Patient Education and Counseling” has been clarified to mean that plans</a:t>
            </a:r>
            <a:r>
              <a:rPr lang="en-US" baseline="0" dirty="0" smtClean="0"/>
              <a:t> must cover a least one in every category of FDA-approved method, including the implantable rod, copper IUD, and at least one IUD with progestin. T</a:t>
            </a:r>
            <a:r>
              <a:rPr lang="en-US" dirty="0" smtClean="0"/>
              <a:t>he law requires coverage of brand-name contraceptives that do not have generic equivalents, thus all LARC methods that do not have a generic equivalent must be covered (e.g.,</a:t>
            </a:r>
            <a:r>
              <a:rPr lang="en-US" baseline="0" dirty="0" smtClean="0"/>
              <a:t> Nexplanon, </a:t>
            </a:r>
            <a:r>
              <a:rPr lang="en-US" baseline="0" dirty="0" err="1" smtClean="0"/>
              <a:t>NuvaRing</a:t>
            </a:r>
            <a:r>
              <a:rPr lang="en-US" baseline="0" dirty="0" smtClean="0"/>
              <a:t>)</a:t>
            </a:r>
            <a:r>
              <a:rPr lang="en-US" dirty="0" smtClean="0"/>
              <a:t>. </a:t>
            </a:r>
          </a:p>
          <a:p>
            <a:pPr marL="171450" indent="-171450" eaLnBrk="1" hangingPunct="1">
              <a:spcBef>
                <a:spcPct val="0"/>
              </a:spcBef>
              <a:buFont typeface="Arial" panose="020B0604020202020204" pitchFamily="34" charset="0"/>
              <a:buChar char="•"/>
            </a:pPr>
            <a:r>
              <a:rPr lang="en-US" dirty="0" smtClean="0"/>
              <a:t>While</a:t>
            </a:r>
            <a:r>
              <a:rPr lang="en-US" baseline="0" dirty="0" smtClean="0"/>
              <a:t> not all plans must comply (i.e., plans that were grandfathered), the majority of plans—including new ones, those purchased on the individual market, and coverage through Medicaid expansion—do comply.</a:t>
            </a:r>
          </a:p>
          <a:p>
            <a:pPr marL="0" indent="0" eaLnBrk="1" hangingPunct="1">
              <a:spcBef>
                <a:spcPct val="0"/>
              </a:spcBef>
              <a:buFont typeface="Arial" panose="020B0604020202020204" pitchFamily="34" charset="0"/>
              <a:buNone/>
            </a:pPr>
            <a:endParaRPr lang="en-US" b="1" u="sng" baseline="0" dirty="0" smtClean="0"/>
          </a:p>
          <a:p>
            <a:pPr marL="0" indent="0" eaLnBrk="1" hangingPunct="1">
              <a:spcBef>
                <a:spcPct val="0"/>
              </a:spcBef>
              <a:buFont typeface="Arial" panose="020B0604020202020204" pitchFamily="34" charset="0"/>
              <a:buNone/>
            </a:pPr>
            <a:endParaRPr lang="en-US" b="1" u="sng" baseline="0" dirty="0" smtClean="0"/>
          </a:p>
          <a:p>
            <a:pPr marL="0" indent="0" eaLnBrk="1" hangingPunct="1">
              <a:spcBef>
                <a:spcPct val="0"/>
              </a:spcBef>
              <a:buFont typeface="Arial" panose="020B0604020202020204" pitchFamily="34" charset="0"/>
              <a:buNone/>
            </a:pPr>
            <a:r>
              <a:rPr lang="en-US" b="1" u="sng" baseline="0" dirty="0" smtClean="0"/>
              <a:t>Discuss</a:t>
            </a:r>
          </a:p>
          <a:p>
            <a:pPr marL="171450" lvl="0" indent="-171450" eaLnBrk="1" hangingPunct="1">
              <a:spcBef>
                <a:spcPct val="0"/>
              </a:spcBef>
              <a:buFont typeface="Arial" panose="020B0604020202020204" pitchFamily="34" charset="0"/>
              <a:buChar char="•"/>
            </a:pPr>
            <a:r>
              <a:rPr lang="en-US" dirty="0" smtClean="0"/>
              <a:t>How frequently are you getting rejections? Are the</a:t>
            </a:r>
            <a:r>
              <a:rPr lang="en-US" baseline="0" dirty="0" smtClean="0"/>
              <a:t> denials from plans that are </a:t>
            </a:r>
            <a:r>
              <a:rPr lang="en-US" dirty="0" smtClean="0"/>
              <a:t>exempt from ACA for some reason? </a:t>
            </a:r>
          </a:p>
          <a:p>
            <a:pPr marL="171450" lvl="0" indent="-171450" eaLnBrk="1" hangingPunct="1">
              <a:spcBef>
                <a:spcPct val="0"/>
              </a:spcBef>
              <a:buFont typeface="Arial" panose="020B0604020202020204" pitchFamily="34" charset="0"/>
              <a:buChar char="•"/>
            </a:pPr>
            <a:r>
              <a:rPr lang="en-US" dirty="0" smtClean="0"/>
              <a:t>Under what</a:t>
            </a:r>
            <a:r>
              <a:rPr lang="en-US" baseline="0" dirty="0" smtClean="0"/>
              <a:t> circumstances, if any, do </a:t>
            </a:r>
            <a:r>
              <a:rPr lang="en-US" dirty="0" smtClean="0"/>
              <a:t>you still need to call for pre-verification of methods because they are not</a:t>
            </a:r>
            <a:r>
              <a:rPr lang="en-US" baseline="0" dirty="0" smtClean="0"/>
              <a:t> being covered</a:t>
            </a:r>
            <a:r>
              <a:rPr lang="en-US" dirty="0" smtClean="0"/>
              <a:t>? How frequently are you calling</a:t>
            </a:r>
            <a:r>
              <a:rPr lang="en-US" baseline="0" dirty="0" smtClean="0"/>
              <a:t> for pre-verification, and fo</a:t>
            </a:r>
            <a:r>
              <a:rPr lang="en-US" dirty="0" smtClean="0"/>
              <a:t>r whom?</a:t>
            </a:r>
          </a:p>
        </p:txBody>
      </p:sp>
      <p:sp>
        <p:nvSpPr>
          <p:cNvPr id="378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62" indent="-285716">
              <a:defRPr>
                <a:solidFill>
                  <a:schemeClr val="tx1"/>
                </a:solidFill>
                <a:latin typeface="Calibri" pitchFamily="34" charset="0"/>
              </a:defRPr>
            </a:lvl2pPr>
            <a:lvl3pPr marL="1142865" indent="-228573">
              <a:defRPr>
                <a:solidFill>
                  <a:schemeClr val="tx1"/>
                </a:solidFill>
                <a:latin typeface="Calibri" pitchFamily="34" charset="0"/>
              </a:defRPr>
            </a:lvl3pPr>
            <a:lvl4pPr marL="1600011" indent="-228573">
              <a:defRPr>
                <a:solidFill>
                  <a:schemeClr val="tx1"/>
                </a:solidFill>
                <a:latin typeface="Calibri" pitchFamily="34" charset="0"/>
              </a:defRPr>
            </a:lvl4pPr>
            <a:lvl5pPr marL="2057156" indent="-228573">
              <a:defRPr>
                <a:solidFill>
                  <a:schemeClr val="tx1"/>
                </a:solidFill>
                <a:latin typeface="Calibri" pitchFamily="34" charset="0"/>
              </a:defRPr>
            </a:lvl5pPr>
            <a:lvl6pPr marL="2514303" indent="-228573" fontAlgn="base">
              <a:spcBef>
                <a:spcPct val="0"/>
              </a:spcBef>
              <a:spcAft>
                <a:spcPct val="0"/>
              </a:spcAft>
              <a:defRPr>
                <a:solidFill>
                  <a:schemeClr val="tx1"/>
                </a:solidFill>
                <a:latin typeface="Calibri" pitchFamily="34" charset="0"/>
              </a:defRPr>
            </a:lvl6pPr>
            <a:lvl7pPr marL="2971449" indent="-228573" fontAlgn="base">
              <a:spcBef>
                <a:spcPct val="0"/>
              </a:spcBef>
              <a:spcAft>
                <a:spcPct val="0"/>
              </a:spcAft>
              <a:defRPr>
                <a:solidFill>
                  <a:schemeClr val="tx1"/>
                </a:solidFill>
                <a:latin typeface="Calibri" pitchFamily="34" charset="0"/>
              </a:defRPr>
            </a:lvl7pPr>
            <a:lvl8pPr marL="3428594" indent="-228573" fontAlgn="base">
              <a:spcBef>
                <a:spcPct val="0"/>
              </a:spcBef>
              <a:spcAft>
                <a:spcPct val="0"/>
              </a:spcAft>
              <a:defRPr>
                <a:solidFill>
                  <a:schemeClr val="tx1"/>
                </a:solidFill>
                <a:latin typeface="Calibri" pitchFamily="34" charset="0"/>
              </a:defRPr>
            </a:lvl8pPr>
            <a:lvl9pPr marL="3885741" indent="-22857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EC9CBAE-6263-4B62-B495-F902A93DE87E}"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numCol="1"/>
          <a:lstStyle/>
          <a:p>
            <a:pPr marL="0" marR="0" indent="0" algn="l" defTabSz="923065" rtl="0" eaLnBrk="1"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endParaRPr lang="en-US" dirty="0" smtClean="0"/>
          </a:p>
          <a:p>
            <a:pPr marL="171450" indent="-171450" defTabSz="923065">
              <a:buFont typeface="Arial" panose="020B0604020202020204" pitchFamily="34" charset="0"/>
              <a:buChar char="•"/>
              <a:defRPr/>
            </a:pPr>
            <a:r>
              <a:rPr lang="en-US" dirty="0" smtClean="0"/>
              <a:t>Don’t assume all</a:t>
            </a:r>
            <a:r>
              <a:rPr lang="en-US" baseline="0" dirty="0" smtClean="0"/>
              <a:t> denials are final. </a:t>
            </a:r>
          </a:p>
          <a:p>
            <a:pPr marL="171450" indent="-171450" defTabSz="923065">
              <a:buFont typeface="Arial" panose="020B0604020202020204" pitchFamily="34" charset="0"/>
              <a:buChar char="•"/>
              <a:defRPr/>
            </a:pPr>
            <a:r>
              <a:rPr lang="en-US" dirty="0" smtClean="0"/>
              <a:t>If you (or your</a:t>
            </a:r>
            <a:r>
              <a:rPr lang="en-US" baseline="0" dirty="0" smtClean="0"/>
              <a:t> patients)</a:t>
            </a:r>
            <a:r>
              <a:rPr lang="en-US" dirty="0" smtClean="0"/>
              <a:t> do</a:t>
            </a:r>
            <a:r>
              <a:rPr lang="en-US" baseline="0" dirty="0" smtClean="0"/>
              <a:t> </a:t>
            </a:r>
            <a:r>
              <a:rPr lang="en-US" dirty="0" smtClean="0"/>
              <a:t>have any problems with denials</a:t>
            </a:r>
            <a:r>
              <a:rPr lang="en-US" baseline="0" dirty="0" smtClean="0"/>
              <a:t>, and believe the service should be covered, you can take steps to appeal: </a:t>
            </a:r>
          </a:p>
          <a:p>
            <a:pPr marL="628650" lvl="1" indent="-171450" defTabSz="923065">
              <a:buFont typeface="Arial" panose="020B0604020202020204" pitchFamily="34" charset="0"/>
              <a:buChar char="•"/>
              <a:defRPr/>
            </a:pPr>
            <a:r>
              <a:rPr lang="en-US" baseline="0" dirty="0" smtClean="0"/>
              <a:t>Make sure to follow up and appeal the denial in a timely manner and respond immediately upon learning of the decision</a:t>
            </a:r>
          </a:p>
          <a:p>
            <a:pPr marL="628650" lvl="1" indent="-171450" defTabSz="923065">
              <a:buFont typeface="Arial" panose="020B0604020202020204" pitchFamily="34" charset="0"/>
              <a:buChar char="•"/>
              <a:defRPr/>
            </a:pPr>
            <a:r>
              <a:rPr lang="en-US" baseline="0" dirty="0" smtClean="0"/>
              <a:t>Include documentation of reason you believe it should be a covered service</a:t>
            </a:r>
          </a:p>
          <a:p>
            <a:pPr marL="628650" lvl="1" indent="-171450" defTabSz="923065">
              <a:buFont typeface="Arial" panose="020B0604020202020204" pitchFamily="34" charset="0"/>
              <a:buChar char="•"/>
              <a:defRPr/>
            </a:pPr>
            <a:r>
              <a:rPr lang="en-US" baseline="0" dirty="0" smtClean="0"/>
              <a:t>Track and monitor denials—keep a record of the type, number, source, and amount of revenue</a:t>
            </a:r>
          </a:p>
          <a:p>
            <a:pPr marL="628650" lvl="1" indent="-171450" defTabSz="923065">
              <a:buFont typeface="Arial" panose="020B0604020202020204" pitchFamily="34" charset="0"/>
              <a:buChar char="•"/>
              <a:defRPr/>
            </a:pPr>
            <a:r>
              <a:rPr lang="en-US" baseline="0" dirty="0" smtClean="0"/>
              <a:t>Watch revenue adjustments carefully, and </a:t>
            </a:r>
          </a:p>
          <a:p>
            <a:pPr marL="628650" lvl="1" indent="-171450" defTabSz="923065">
              <a:buFont typeface="Arial" panose="020B0604020202020204" pitchFamily="34" charset="0"/>
              <a:buChar char="•"/>
              <a:defRPr/>
            </a:pPr>
            <a:r>
              <a:rPr lang="en-US" baseline="0" dirty="0" smtClean="0"/>
              <a:t>Prevent future denials—use a checklist and keep track of reasons for denials</a:t>
            </a:r>
          </a:p>
          <a:p>
            <a:pPr marL="171450" indent="-171450" defTabSz="923065">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numCol="1"/>
          <a:lstStyle/>
          <a:p>
            <a:pPr>
              <a:defRPr/>
            </a:pPr>
            <a:fld id="{6D57107C-27F7-4F1D-B7AB-8DADDD35F2F0}" type="slidenum">
              <a:rPr lang="en-US" smtClean="0"/>
              <a:pPr>
                <a:defRPr/>
              </a:pPr>
              <a:t>12</a:t>
            </a:fld>
            <a:endParaRPr lang="en-US"/>
          </a:p>
        </p:txBody>
      </p:sp>
    </p:spTree>
    <p:extLst>
      <p:ext uri="{BB962C8B-B14F-4D97-AF65-F5344CB8AC3E}">
        <p14:creationId xmlns:p14="http://schemas.microsoft.com/office/powerpoint/2010/main" val="609976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23065" rtl="0" eaLnBrk="1"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endParaRPr lang="en-US" dirty="0" smtClean="0"/>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dirty="0" smtClean="0"/>
              <a:t>Now let’s talk about the next strategy</a:t>
            </a:r>
            <a:r>
              <a:rPr lang="en-US" baseline="0" dirty="0" smtClean="0"/>
              <a:t>: optimizing the inventory system.</a:t>
            </a:r>
            <a:endParaRPr lang="en-US" dirty="0" smtClean="0"/>
          </a:p>
          <a:p>
            <a:pPr marL="171450" indent="-171450">
              <a:buFont typeface="Arial" panose="020B0604020202020204" pitchFamily="34" charset="0"/>
              <a:buChar char="•"/>
            </a:pPr>
            <a:r>
              <a:rPr lang="en-US" dirty="0" smtClean="0"/>
              <a:t>One</a:t>
            </a:r>
            <a:r>
              <a:rPr lang="en-US" baseline="0" dirty="0" smtClean="0"/>
              <a:t> of the challenges with stocking a broad range of methods is ensuring that you don’t have too many of one method or have supplies that expire. Also, you want to avoid “stock-outs” where you run out of any method. The goals is to always have enough, but not too much of all methods stocked. </a:t>
            </a:r>
          </a:p>
          <a:p>
            <a:pPr marL="171450" indent="-171450">
              <a:buFont typeface="Arial" panose="020B0604020202020204" pitchFamily="34" charset="0"/>
              <a:buChar char="•"/>
            </a:pPr>
            <a:r>
              <a:rPr lang="en-US" dirty="0" smtClean="0"/>
              <a:t>Strategies to optimize</a:t>
            </a:r>
            <a:r>
              <a:rPr lang="en-US" baseline="0" dirty="0" smtClean="0"/>
              <a:t> inventory include:</a:t>
            </a:r>
          </a:p>
          <a:p>
            <a:pPr marL="628650" lvl="1" indent="-171450">
              <a:buFont typeface="Arial" panose="020B0604020202020204" pitchFamily="34" charset="0"/>
              <a:buChar char="•"/>
            </a:pPr>
            <a:r>
              <a:rPr lang="en-US" dirty="0" smtClean="0"/>
              <a:t>Forecast the range and number of each method needed</a:t>
            </a:r>
          </a:p>
          <a:p>
            <a:pPr marL="628650" lvl="1" indent="-171450">
              <a:buFont typeface="Arial" panose="020B0604020202020204" pitchFamily="34" charset="0"/>
              <a:buChar char="•"/>
            </a:pPr>
            <a:r>
              <a:rPr lang="en-US" dirty="0" smtClean="0"/>
              <a:t>Conduct a regular (e.g., monthly) inventory of stock</a:t>
            </a:r>
          </a:p>
          <a:p>
            <a:pPr marL="628650" lvl="1" indent="-171450">
              <a:buFont typeface="Arial" panose="020B0604020202020204" pitchFamily="34" charset="0"/>
              <a:buChar char="•"/>
            </a:pPr>
            <a:r>
              <a:rPr lang="en-US" dirty="0" smtClean="0"/>
              <a:t>Monitor dispensing amounts and adjust ordering accordingly</a:t>
            </a:r>
          </a:p>
          <a:p>
            <a:pPr marL="628650" lvl="1" indent="-171450">
              <a:buFont typeface="Arial" panose="020B0604020202020204" pitchFamily="34" charset="0"/>
              <a:buChar char="•"/>
            </a:pPr>
            <a:r>
              <a:rPr lang="en-US" dirty="0" smtClean="0"/>
              <a:t>Utilize a “buy and bill” approach (for procurement of methods stocked on site)</a:t>
            </a:r>
          </a:p>
          <a:p>
            <a:pPr marL="171450" indent="-171450">
              <a:buFont typeface="Arial" panose="020B0604020202020204" pitchFamily="34" charset="0"/>
              <a:buChar char="•"/>
            </a:pPr>
            <a:r>
              <a:rPr lang="en-US" dirty="0" smtClean="0"/>
              <a:t>We’ll discuss these strategies a little bit</a:t>
            </a:r>
            <a:r>
              <a:rPr lang="en-US" baseline="0" dirty="0" smtClean="0"/>
              <a:t> more in detail now.</a:t>
            </a:r>
            <a:endParaRPr lang="en-US" dirty="0"/>
          </a:p>
        </p:txBody>
      </p:sp>
      <p:sp>
        <p:nvSpPr>
          <p:cNvPr id="4" name="Slide Number Placeholder 3"/>
          <p:cNvSpPr>
            <a:spLocks noGrp="1"/>
          </p:cNvSpPr>
          <p:nvPr>
            <p:ph type="sldNum" sz="quarter" idx="10"/>
          </p:nvPr>
        </p:nvSpPr>
        <p:spPr/>
        <p:txBody>
          <a:bodyPr numCol="1"/>
          <a:lstStyle/>
          <a:p>
            <a:fld id="{909E0D4A-E176-4E8F-9B57-59CC52585B21}" type="slidenum">
              <a:rPr lang="en-US" smtClean="0"/>
              <a:t>13</a:t>
            </a:fld>
            <a:endParaRPr lang="en-US"/>
          </a:p>
        </p:txBody>
      </p:sp>
    </p:spTree>
    <p:extLst>
      <p:ext uri="{BB962C8B-B14F-4D97-AF65-F5344CB8AC3E}">
        <p14:creationId xmlns:p14="http://schemas.microsoft.com/office/powerpoint/2010/main" val="4125488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latinLnBrk="0" hangingPunct="1">
              <a:lnSpc>
                <a:spcPct val="100000"/>
              </a:lnSpc>
              <a:spcBef>
                <a:spcPct val="0"/>
              </a:spcBef>
              <a:spcAft>
                <a:spcPts val="0"/>
              </a:spcAft>
              <a:buClrTx/>
              <a:buSzTx/>
              <a:buFont typeface="Arial" panose="020B0604020202020204" pitchFamily="34" charset="0"/>
              <a:buNone/>
              <a:tabLst/>
              <a:defRPr/>
            </a:pPr>
            <a:r>
              <a:rPr lang="en-US" b="1" u="sng" baseline="0" dirty="0" smtClean="0"/>
              <a:t>Facilitator Notes</a:t>
            </a:r>
            <a:endParaRPr lang="en-US" dirty="0" smtClean="0"/>
          </a:p>
          <a:p>
            <a:pPr marL="171450" marR="0" indent="-171450" algn="l" defTabSz="914400" rtl="0" eaLnBrk="1" latinLnBrk="0" hangingPunct="1">
              <a:lnSpc>
                <a:spcPct val="100000"/>
              </a:lnSpc>
              <a:spcBef>
                <a:spcPct val="0"/>
              </a:spcBef>
              <a:spcAft>
                <a:spcPts val="0"/>
              </a:spcAft>
              <a:buClrTx/>
              <a:buSzTx/>
              <a:buFont typeface="Arial" panose="020B0604020202020204" pitchFamily="34" charset="0"/>
              <a:buChar char="•"/>
              <a:tabLst/>
              <a:defRPr/>
            </a:pPr>
            <a:r>
              <a:rPr lang="en-US" sz="1200" dirty="0" smtClean="0"/>
              <a:t>It can be particularly challenging when starting out (or when expanding method choices)</a:t>
            </a:r>
            <a:r>
              <a:rPr lang="en-US" sz="1200" baseline="0" dirty="0" smtClean="0"/>
              <a:t> to know how much of a method to stock. </a:t>
            </a:r>
            <a:r>
              <a:rPr lang="en-US" sz="1200" dirty="0" smtClean="0"/>
              <a:t>For instance, if</a:t>
            </a:r>
            <a:r>
              <a:rPr lang="en-US" sz="1200" baseline="0" dirty="0" smtClean="0"/>
              <a:t> </a:t>
            </a:r>
            <a:r>
              <a:rPr lang="en-US" sz="1200" dirty="0" smtClean="0"/>
              <a:t>a practice has not stocked IUDs or implants before, it may be challenging to estimate patient demand. </a:t>
            </a:r>
          </a:p>
          <a:p>
            <a:pPr marL="171450" marR="0" indent="-171450" algn="l" defTabSz="914400" rtl="0" eaLnBrk="1" latinLnBrk="0" hangingPunct="1">
              <a:lnSpc>
                <a:spcPct val="100000"/>
              </a:lnSpc>
              <a:spcBef>
                <a:spcPct val="0"/>
              </a:spcBef>
              <a:spcAft>
                <a:spcPts val="0"/>
              </a:spcAft>
              <a:buClrTx/>
              <a:buSzTx/>
              <a:buFont typeface="Arial" panose="020B0604020202020204" pitchFamily="34" charset="0"/>
              <a:buChar char="•"/>
              <a:tabLst/>
              <a:defRPr/>
            </a:pPr>
            <a:r>
              <a:rPr lang="en-US" sz="1200" dirty="0" smtClean="0"/>
              <a:t>You</a:t>
            </a:r>
            <a:r>
              <a:rPr lang="en-US" sz="1200" baseline="0" dirty="0" smtClean="0"/>
              <a:t> can u</a:t>
            </a:r>
            <a:r>
              <a:rPr lang="en-US" sz="1200" dirty="0" smtClean="0"/>
              <a:t>se a combination of patient, provider, and finance factors to calculate this. Some potential sources of information include: </a:t>
            </a:r>
          </a:p>
          <a:p>
            <a:pPr marL="628650" marR="0" lvl="1" indent="-171450" algn="l" defTabSz="914400" rtl="0" eaLnBrk="1" latinLnBrk="0" hangingPunct="1">
              <a:lnSpc>
                <a:spcPct val="100000"/>
              </a:lnSpc>
              <a:spcBef>
                <a:spcPct val="0"/>
              </a:spcBef>
              <a:spcAft>
                <a:spcPts val="0"/>
              </a:spcAft>
              <a:buClrTx/>
              <a:buSzTx/>
              <a:buFont typeface="Arial" panose="020B0604020202020204" pitchFamily="34" charset="0"/>
              <a:buChar char="•"/>
              <a:tabLst/>
              <a:defRPr/>
            </a:pPr>
            <a:r>
              <a:rPr lang="en-US" sz="1200" dirty="0" smtClean="0"/>
              <a:t>patient (historical data, patients seen, reach out to other sites and ask—“collaborative”)</a:t>
            </a:r>
          </a:p>
          <a:p>
            <a:pPr marL="628650" marR="0" lvl="1" indent="-171450" algn="l" defTabSz="914400" rtl="0" eaLnBrk="1" latinLnBrk="0" hangingPunct="1">
              <a:lnSpc>
                <a:spcPct val="100000"/>
              </a:lnSpc>
              <a:spcBef>
                <a:spcPct val="0"/>
              </a:spcBef>
              <a:spcAft>
                <a:spcPts val="0"/>
              </a:spcAft>
              <a:buClrTx/>
              <a:buSzTx/>
              <a:buFont typeface="Arial" panose="020B0604020202020204" pitchFamily="34" charset="0"/>
              <a:buChar char="•"/>
              <a:tabLst/>
              <a:defRPr/>
            </a:pPr>
            <a:r>
              <a:rPr lang="en-US" sz="1200" dirty="0" smtClean="0"/>
              <a:t>provider (e.g., training for specific methods that require training</a:t>
            </a:r>
            <a:r>
              <a:rPr lang="en-US" sz="1200" baseline="0" dirty="0" smtClean="0"/>
              <a:t> </a:t>
            </a:r>
          </a:p>
          <a:p>
            <a:pPr marL="628650" marR="0" lvl="1" indent="-171450" algn="l" defTabSz="914400" rtl="0" eaLnBrk="1" latinLnBrk="0" hangingPunct="1">
              <a:lnSpc>
                <a:spcPct val="100000"/>
              </a:lnSpc>
              <a:spcBef>
                <a:spcPct val="0"/>
              </a:spcBef>
              <a:spcAft>
                <a:spcPts val="0"/>
              </a:spcAft>
              <a:buClrTx/>
              <a:buSzTx/>
              <a:buFont typeface="Arial" panose="020B0604020202020204" pitchFamily="34" charset="0"/>
              <a:buChar char="•"/>
              <a:tabLst/>
              <a:defRPr/>
            </a:pPr>
            <a:r>
              <a:rPr lang="en-US" sz="1200" dirty="0" smtClean="0"/>
              <a:t>finance (coverage and funding)</a:t>
            </a:r>
          </a:p>
          <a:p>
            <a:pPr marL="0" marR="0" lvl="0" indent="0" algn="l" defTabSz="914400" rtl="0" eaLnBrk="1" latinLnBrk="0" hangingPunct="1">
              <a:lnSpc>
                <a:spcPct val="100000"/>
              </a:lnSpc>
              <a:spcBef>
                <a:spcPct val="0"/>
              </a:spcBef>
              <a:spcAft>
                <a:spcPts val="0"/>
              </a:spcAft>
              <a:buClrTx/>
              <a:buSzTx/>
              <a:buFont typeface="Arial" panose="020B0604020202020204" pitchFamily="34" charset="0"/>
              <a:buNone/>
              <a:tabLst/>
              <a:defRPr/>
            </a:pPr>
            <a:endParaRPr lang="en-US" sz="1200" b="0" i="0" baseline="0" dirty="0" smtClean="0"/>
          </a:p>
          <a:p>
            <a:pPr marL="0" marR="0" lvl="0" indent="0" algn="l" defTabSz="914400" rtl="0" eaLnBrk="1" latinLnBrk="0" hangingPunct="1">
              <a:lnSpc>
                <a:spcPct val="100000"/>
              </a:lnSpc>
              <a:spcBef>
                <a:spcPct val="0"/>
              </a:spcBef>
              <a:spcAft>
                <a:spcPts val="0"/>
              </a:spcAft>
              <a:buClrTx/>
              <a:buSzTx/>
              <a:buFont typeface="Arial" panose="020B0604020202020204" pitchFamily="34" charset="0"/>
              <a:buNone/>
              <a:tabLst/>
              <a:defRPr/>
            </a:pPr>
            <a:endParaRPr lang="en-US" sz="1200" b="0" i="0" baseline="0" dirty="0" smtClean="0"/>
          </a:p>
          <a:p>
            <a:pPr marL="0" marR="0" lvl="0" indent="0" algn="l" defTabSz="914400" rtl="0" eaLnBrk="1" latinLnBrk="0" hangingPunct="1">
              <a:lnSpc>
                <a:spcPct val="100000"/>
              </a:lnSpc>
              <a:spcBef>
                <a:spcPct val="0"/>
              </a:spcBef>
              <a:spcAft>
                <a:spcPts val="0"/>
              </a:spcAft>
              <a:buClrTx/>
              <a:buSzTx/>
              <a:buFont typeface="Arial" panose="020B0604020202020204" pitchFamily="34" charset="0"/>
              <a:buNone/>
              <a:tabLst/>
              <a:defRPr/>
            </a:pPr>
            <a:r>
              <a:rPr lang="en-US" sz="1200" b="1" i="0" u="sng" baseline="0" dirty="0" smtClean="0"/>
              <a:t>Discuss</a:t>
            </a:r>
            <a:r>
              <a:rPr lang="en-US" sz="1200" b="0" i="0" baseline="0" dirty="0" smtClean="0"/>
              <a:t>  </a:t>
            </a:r>
          </a:p>
          <a:p>
            <a:pPr marL="171450" marR="0" lvl="0" indent="-171450" algn="l" defTabSz="914400" rtl="0" eaLnBrk="1" latinLnBrk="0" hangingPunct="1">
              <a:lnSpc>
                <a:spcPct val="100000"/>
              </a:lnSpc>
              <a:spcBef>
                <a:spcPct val="0"/>
              </a:spcBef>
              <a:spcAft>
                <a:spcPts val="0"/>
              </a:spcAft>
              <a:buClrTx/>
              <a:buSzTx/>
              <a:buFont typeface="Arial" panose="020B0604020202020204" pitchFamily="34" charset="0"/>
              <a:buChar char="•"/>
              <a:tabLst/>
              <a:defRPr/>
            </a:pPr>
            <a:r>
              <a:rPr lang="en-US" sz="1200" b="0" i="0" baseline="0" dirty="0" smtClean="0"/>
              <a:t>What systems are you currently using to ensure adequate stock? What data do you use? How often do you monitor and adjust?</a:t>
            </a:r>
          </a:p>
          <a:p>
            <a:pPr marL="171450" marR="0" lvl="0" indent="-171450" algn="l" defTabSz="914400" rtl="0" eaLnBrk="1" latinLnBrk="0" hangingPunct="1">
              <a:lnSpc>
                <a:spcPct val="100000"/>
              </a:lnSpc>
              <a:spcBef>
                <a:spcPct val="0"/>
              </a:spcBef>
              <a:spcAft>
                <a:spcPts val="0"/>
              </a:spcAft>
              <a:buClrTx/>
              <a:buSzTx/>
              <a:buFont typeface="Arial" panose="020B0604020202020204" pitchFamily="34" charset="0"/>
              <a:buChar char="•"/>
              <a:tabLst/>
              <a:defRPr/>
            </a:pPr>
            <a:r>
              <a:rPr lang="en-US" sz="1200" i="0" baseline="0" dirty="0" smtClean="0"/>
              <a:t>Do you ever run out of a method? What systems are working well to ensure that you don’t experience stock-outs?</a:t>
            </a:r>
          </a:p>
          <a:p>
            <a:pPr eaLnBrk="1" hangingPunct="1">
              <a:spcBef>
                <a:spcPct val="0"/>
              </a:spcBef>
            </a:pPr>
            <a:endParaRPr lang="en-US" sz="1200" dirty="0" smtClean="0"/>
          </a:p>
        </p:txBody>
      </p:sp>
      <p:sp>
        <p:nvSpPr>
          <p:cNvPr id="34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62" indent="-285716">
              <a:defRPr>
                <a:solidFill>
                  <a:schemeClr val="tx1"/>
                </a:solidFill>
                <a:latin typeface="Calibri" pitchFamily="34" charset="0"/>
              </a:defRPr>
            </a:lvl2pPr>
            <a:lvl3pPr marL="1142865" indent="-228573">
              <a:defRPr>
                <a:solidFill>
                  <a:schemeClr val="tx1"/>
                </a:solidFill>
                <a:latin typeface="Calibri" pitchFamily="34" charset="0"/>
              </a:defRPr>
            </a:lvl3pPr>
            <a:lvl4pPr marL="1600011" indent="-228573">
              <a:defRPr>
                <a:solidFill>
                  <a:schemeClr val="tx1"/>
                </a:solidFill>
                <a:latin typeface="Calibri" pitchFamily="34" charset="0"/>
              </a:defRPr>
            </a:lvl4pPr>
            <a:lvl5pPr marL="2057156" indent="-228573">
              <a:defRPr>
                <a:solidFill>
                  <a:schemeClr val="tx1"/>
                </a:solidFill>
                <a:latin typeface="Calibri" pitchFamily="34" charset="0"/>
              </a:defRPr>
            </a:lvl5pPr>
            <a:lvl6pPr marL="2514303" indent="-228573" fontAlgn="base">
              <a:spcBef>
                <a:spcPct val="0"/>
              </a:spcBef>
              <a:spcAft>
                <a:spcPct val="0"/>
              </a:spcAft>
              <a:defRPr>
                <a:solidFill>
                  <a:schemeClr val="tx1"/>
                </a:solidFill>
                <a:latin typeface="Calibri" pitchFamily="34" charset="0"/>
              </a:defRPr>
            </a:lvl6pPr>
            <a:lvl7pPr marL="2971449" indent="-228573" fontAlgn="base">
              <a:spcBef>
                <a:spcPct val="0"/>
              </a:spcBef>
              <a:spcAft>
                <a:spcPct val="0"/>
              </a:spcAft>
              <a:defRPr>
                <a:solidFill>
                  <a:schemeClr val="tx1"/>
                </a:solidFill>
                <a:latin typeface="Calibri" pitchFamily="34" charset="0"/>
              </a:defRPr>
            </a:lvl7pPr>
            <a:lvl8pPr marL="3428594" indent="-228573" fontAlgn="base">
              <a:spcBef>
                <a:spcPct val="0"/>
              </a:spcBef>
              <a:spcAft>
                <a:spcPct val="0"/>
              </a:spcAft>
              <a:defRPr>
                <a:solidFill>
                  <a:schemeClr val="tx1"/>
                </a:solidFill>
                <a:latin typeface="Calibri" pitchFamily="34" charset="0"/>
              </a:defRPr>
            </a:lvl8pPr>
            <a:lvl9pPr marL="3885741" indent="-22857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2A7CDC-D00C-487A-A8BF-72AE6A3B55DC}"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ct val="0"/>
              </a:spcBef>
              <a:spcAft>
                <a:spcPts val="0"/>
              </a:spcAft>
              <a:buClrTx/>
              <a:buSzTx/>
              <a:buFont typeface="Arial" panose="020B0604020202020204" pitchFamily="34" charset="0"/>
              <a:buNone/>
              <a:tabLst/>
              <a:defRPr/>
            </a:pPr>
            <a:r>
              <a:rPr lang="en-US" b="1" u="sng" baseline="0" dirty="0" smtClean="0"/>
              <a:t>Facilitator Notes</a:t>
            </a:r>
            <a:endParaRPr lang="en-US" dirty="0" smtClean="0"/>
          </a:p>
          <a:p>
            <a:pPr marL="171450" indent="-171450" eaLnBrk="1" hangingPunct="1">
              <a:spcBef>
                <a:spcPct val="0"/>
              </a:spcBef>
              <a:buFont typeface="Arial" panose="020B0604020202020204" pitchFamily="34" charset="0"/>
              <a:buChar char="•"/>
            </a:pPr>
            <a:r>
              <a:rPr lang="en-US" i="0" dirty="0" smtClean="0"/>
              <a:t>The</a:t>
            </a:r>
            <a:r>
              <a:rPr lang="en-US" i="0" baseline="0" dirty="0" smtClean="0"/>
              <a:t> “Pocket Guide to Managing Contraceptive Supplies” is one </a:t>
            </a:r>
            <a:r>
              <a:rPr lang="en-US" i="0" dirty="0" smtClean="0"/>
              <a:t>tool that can help you organize plans for s</a:t>
            </a:r>
            <a:r>
              <a:rPr lang="en-US" i="0" baseline="0" dirty="0" smtClean="0"/>
              <a:t>tocking, inventory, and forecasting. It is used internationally, but has tools that could be applicable anywhere. It was developed by JSI in collaboration with CDC and USDAID. </a:t>
            </a:r>
          </a:p>
          <a:p>
            <a:pPr marL="171450" indent="-171450" eaLnBrk="1" hangingPunct="1">
              <a:spcBef>
                <a:spcPct val="0"/>
              </a:spcBef>
              <a:buFont typeface="Arial" panose="020B0604020202020204" pitchFamily="34" charset="0"/>
              <a:buChar char="•"/>
            </a:pPr>
            <a:r>
              <a:rPr lang="en-US" b="0" dirty="0" smtClean="0"/>
              <a:t>The LARC Modeling Tool, developed by CAI</a:t>
            </a:r>
            <a:r>
              <a:rPr lang="en-US" b="0" baseline="0" dirty="0" smtClean="0"/>
              <a:t> Global, is another tool that</a:t>
            </a:r>
            <a:r>
              <a:rPr lang="en-US" b="0" dirty="0" smtClean="0"/>
              <a:t> may be helpful to providers who do not currently offer LARC methods to estimate potential revenue</a:t>
            </a:r>
            <a:r>
              <a:rPr lang="en-US" b="0" baseline="0" dirty="0" smtClean="0"/>
              <a:t> loss or gain by adding LARC methods. </a:t>
            </a:r>
          </a:p>
          <a:p>
            <a:pPr marL="628650" lvl="1" indent="-171450" eaLnBrk="1" hangingPunct="1">
              <a:spcBef>
                <a:spcPct val="0"/>
              </a:spcBef>
              <a:buFont typeface="Arial" panose="020B0604020202020204" pitchFamily="34" charset="0"/>
              <a:buChar char="•"/>
            </a:pPr>
            <a:r>
              <a:rPr lang="en-US" b="0" dirty="0" smtClean="0"/>
              <a:t>This tool uses information about a practice’s estimated LARC demand, payer mix, and reimbursement rates to explore the costs associated with provision of each LARC method. It may also help identify payers with anomalously low reimbursement rates and provide information that can be useful</a:t>
            </a:r>
            <a:r>
              <a:rPr lang="en-US" b="0" baseline="0" dirty="0" smtClean="0"/>
              <a:t> </a:t>
            </a:r>
            <a:r>
              <a:rPr lang="en-US" b="0" dirty="0" smtClean="0"/>
              <a:t>in future contract negotiations.</a:t>
            </a:r>
          </a:p>
          <a:p>
            <a:pPr marL="628650" lvl="1" indent="-171450" eaLnBrk="1" hangingPunct="1">
              <a:spcBef>
                <a:spcPct val="0"/>
              </a:spcBef>
              <a:buFont typeface="Arial" panose="020B0604020202020204" pitchFamily="34" charset="0"/>
              <a:buChar char="•"/>
            </a:pPr>
            <a:r>
              <a:rPr lang="en-US" b="0" dirty="0" smtClean="0"/>
              <a:t>Efficacy and patient satisfaction rates for LARC methods can also be useful during discussions with third-party payers to negotiate increases in reimbursement rates.</a:t>
            </a:r>
          </a:p>
          <a:p>
            <a:pPr marL="171450" indent="-171450" eaLnBrk="1" hangingPunct="1">
              <a:spcBef>
                <a:spcPct val="0"/>
              </a:spcBef>
              <a:buFont typeface="Arial" panose="020B0604020202020204" pitchFamily="34" charset="0"/>
              <a:buChar char="•"/>
            </a:pPr>
            <a:endParaRPr lang="en-US" i="0" baseline="0" dirty="0" smtClean="0"/>
          </a:p>
        </p:txBody>
      </p:sp>
      <p:sp>
        <p:nvSpPr>
          <p:cNvPr id="4" name="Slide Number Placeholder 3"/>
          <p:cNvSpPr>
            <a:spLocks noGrp="1"/>
          </p:cNvSpPr>
          <p:nvPr>
            <p:ph type="sldNum" sz="quarter" idx="10"/>
          </p:nvPr>
        </p:nvSpPr>
        <p:spPr/>
        <p:txBody>
          <a:bodyPr numCol="1"/>
          <a:lstStyle/>
          <a:p>
            <a:fld id="{3DB1B089-2B73-44CF-A4BD-03A6285AE71A}" type="slidenum">
              <a:rPr lang="en-US" smtClean="0"/>
              <a:pPr/>
              <a:t>15</a:t>
            </a:fld>
            <a:endParaRPr lang="en-US"/>
          </a:p>
        </p:txBody>
      </p:sp>
    </p:spTree>
    <p:extLst>
      <p:ext uri="{BB962C8B-B14F-4D97-AF65-F5344CB8AC3E}">
        <p14:creationId xmlns:p14="http://schemas.microsoft.com/office/powerpoint/2010/main" val="1495938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292" rtl="0" eaLnBrk="1" latinLnBrk="0" hangingPunct="1">
              <a:lnSpc>
                <a:spcPct val="100000"/>
              </a:lnSpc>
              <a:spcBef>
                <a:spcPct val="0"/>
              </a:spcBef>
              <a:spcAft>
                <a:spcPts val="0"/>
              </a:spcAft>
              <a:buClrTx/>
              <a:buSzTx/>
              <a:buFont typeface="Arial" panose="020B0604020202020204" pitchFamily="34" charset="0"/>
              <a:buNone/>
              <a:tabLst/>
              <a:defRPr/>
            </a:pPr>
            <a:r>
              <a:rPr lang="en-US" b="1" u="sng" baseline="0" dirty="0" smtClean="0"/>
              <a:t>Facilitator Notes</a:t>
            </a:r>
            <a:endParaRPr lang="en-US" dirty="0" smtClean="0"/>
          </a:p>
          <a:p>
            <a:pPr marL="171450" indent="-171450" defTabSz="914292">
              <a:spcBef>
                <a:spcPct val="0"/>
              </a:spcBef>
              <a:buFont typeface="Arial" panose="020B0604020202020204" pitchFamily="34" charset="0"/>
              <a:buChar char="•"/>
              <a:defRPr/>
            </a:pPr>
            <a:r>
              <a:rPr lang="en-US" dirty="0" smtClean="0"/>
              <a:t>Finally, there is the purchasing of the methods. </a:t>
            </a:r>
          </a:p>
          <a:p>
            <a:pPr marL="171450" indent="-171450" defTabSz="914292">
              <a:spcBef>
                <a:spcPct val="0"/>
              </a:spcBef>
              <a:buFont typeface="Arial" panose="020B0604020202020204" pitchFamily="34" charset="0"/>
              <a:buChar char="•"/>
              <a:defRPr/>
            </a:pPr>
            <a:r>
              <a:rPr lang="en-US" dirty="0" smtClean="0"/>
              <a:t>In general, there are two ways that contraceptive methods can be covered by patients’ health insurance plans: as a medical benefit or a pharmacy benefit.</a:t>
            </a:r>
          </a:p>
          <a:p>
            <a:pPr marL="628650" lvl="1" indent="-171450" defTabSz="914292">
              <a:spcBef>
                <a:spcPct val="0"/>
              </a:spcBef>
              <a:buFont typeface="Arial" panose="020B0604020202020204" pitchFamily="34" charset="0"/>
              <a:buChar char="•"/>
              <a:defRPr/>
            </a:pPr>
            <a:r>
              <a:rPr lang="en-US" u="sng" dirty="0" smtClean="0"/>
              <a:t>Medical</a:t>
            </a:r>
            <a:r>
              <a:rPr lang="en-US" u="sng" baseline="0" dirty="0" smtClean="0"/>
              <a:t> benefit:</a:t>
            </a:r>
            <a:r>
              <a:rPr lang="en-US" u="none" baseline="0" dirty="0" smtClean="0"/>
              <a:t> </a:t>
            </a:r>
            <a:r>
              <a:rPr lang="en-US" baseline="0" dirty="0" smtClean="0"/>
              <a:t>Providers buy the method directly from </a:t>
            </a:r>
            <a:r>
              <a:rPr lang="en-US" dirty="0" smtClean="0"/>
              <a:t>the manufacturer or a designated pharmacy or specialty distributor,</a:t>
            </a:r>
            <a:r>
              <a:rPr lang="en-US" baseline="0" dirty="0" smtClean="0"/>
              <a:t> and bill </a:t>
            </a:r>
            <a:r>
              <a:rPr lang="en-US" dirty="0" smtClean="0"/>
              <a:t>the patient’s insurance carrier for the method and (if applicable) the insertion procedure. This is commonly described as “buy and bill” and presents</a:t>
            </a:r>
            <a:r>
              <a:rPr lang="en-US" baseline="0" dirty="0" smtClean="0"/>
              <a:t> the fewest barriers to care for the patient.</a:t>
            </a:r>
          </a:p>
          <a:p>
            <a:pPr marL="628650" lvl="1" indent="-171450" defTabSz="914292">
              <a:spcBef>
                <a:spcPct val="0"/>
              </a:spcBef>
              <a:buFont typeface="Arial" panose="020B0604020202020204" pitchFamily="34" charset="0"/>
              <a:buChar char="•"/>
              <a:defRPr/>
            </a:pPr>
            <a:r>
              <a:rPr lang="en-US" u="sng" dirty="0" smtClean="0"/>
              <a:t>Pharmacy</a:t>
            </a:r>
            <a:r>
              <a:rPr lang="en-US" u="sng" baseline="0" dirty="0" smtClean="0"/>
              <a:t> benefit:</a:t>
            </a:r>
            <a:r>
              <a:rPr lang="en-US" u="none" baseline="0" dirty="0" smtClean="0"/>
              <a:t> </a:t>
            </a:r>
            <a:r>
              <a:rPr lang="en-US" dirty="0" smtClean="0"/>
              <a:t>A pharmacy or specialty distributor bills the patient’s insurance carrier directly for the method. A provider obtains the method from the pharmacy and bills the patient’s insurance carrier for related procedures and services.</a:t>
            </a:r>
          </a:p>
          <a:p>
            <a:pPr marL="171450" indent="-171450" defTabSz="914292">
              <a:spcBef>
                <a:spcPct val="0"/>
              </a:spcBef>
              <a:buFont typeface="Arial" panose="020B0604020202020204" pitchFamily="34" charset="0"/>
              <a:buChar char="•"/>
              <a:defRPr/>
            </a:pPr>
            <a:r>
              <a:rPr lang="en-US" dirty="0" smtClean="0"/>
              <a:t>Many</a:t>
            </a:r>
            <a:r>
              <a:rPr lang="en-US" baseline="0" dirty="0" smtClean="0"/>
              <a:t> plans will allow for both. </a:t>
            </a:r>
            <a:r>
              <a:rPr lang="en-US" b="0" dirty="0" smtClean="0"/>
              <a:t>Utilizing a buy and bill mechanism for </a:t>
            </a:r>
            <a:r>
              <a:rPr lang="en-US" b="0" dirty="0" err="1" smtClean="0"/>
              <a:t>injectables</a:t>
            </a:r>
            <a:r>
              <a:rPr lang="en-US" b="0" dirty="0" smtClean="0"/>
              <a:t>, </a:t>
            </a:r>
            <a:r>
              <a:rPr lang="en-US" dirty="0" smtClean="0"/>
              <a:t>IUD,</a:t>
            </a:r>
            <a:r>
              <a:rPr lang="en-US" baseline="0" dirty="0" smtClean="0"/>
              <a:t> and </a:t>
            </a:r>
            <a:r>
              <a:rPr lang="en-US" dirty="0" smtClean="0"/>
              <a:t>implant procurement </a:t>
            </a:r>
            <a:r>
              <a:rPr lang="en-US" baseline="0" dirty="0" smtClean="0"/>
              <a:t>allows immediate access to the product. </a:t>
            </a:r>
          </a:p>
          <a:p>
            <a:pPr marL="0" indent="0" defTabSz="914292">
              <a:spcBef>
                <a:spcPct val="0"/>
              </a:spcBef>
              <a:buFont typeface="Arial" panose="020B0604020202020204" pitchFamily="34" charset="0"/>
              <a:buNone/>
              <a:defRPr/>
            </a:pPr>
            <a:endParaRPr lang="en-US" b="1" u="sng" baseline="0" dirty="0" smtClean="0"/>
          </a:p>
          <a:p>
            <a:pPr marL="0" marR="0" indent="0" algn="l" defTabSz="914292" rtl="0" eaLnBrk="1" latinLnBrk="0" hangingPunct="1">
              <a:lnSpc>
                <a:spcPct val="100000"/>
              </a:lnSpc>
              <a:spcBef>
                <a:spcPct val="0"/>
              </a:spcBef>
              <a:spcAft>
                <a:spcPts val="0"/>
              </a:spcAft>
              <a:buClrTx/>
              <a:buSzTx/>
              <a:buFont typeface="Arial" panose="020B0604020202020204" pitchFamily="34" charset="0"/>
              <a:buNone/>
              <a:tabLst/>
              <a:defRPr/>
            </a:pPr>
            <a:r>
              <a:rPr lang="en-US" sz="1200" b="0" i="1" u="none" strike="noStrike" kern="1200" baseline="0" dirty="0" smtClean="0">
                <a:solidFill>
                  <a:schemeClr val="tx1"/>
                </a:solidFill>
                <a:latin typeface="+mn-lt"/>
                <a:ea typeface="+mn-ea"/>
                <a:cs typeface="+mn-cs"/>
              </a:rPr>
              <a:t>(See the discussion guide for Best Practice 4 for u</a:t>
            </a:r>
            <a:r>
              <a:rPr lang="en-US" i="1" baseline="0" dirty="0" smtClean="0"/>
              <a:t>tilizing diverse payment options to reduce cost as a barrier for additional strategies.) </a:t>
            </a:r>
          </a:p>
          <a:p>
            <a:pPr marL="0" indent="0" defTabSz="914292">
              <a:spcBef>
                <a:spcPct val="0"/>
              </a:spcBef>
              <a:buFont typeface="Arial" panose="020B0604020202020204" pitchFamily="34" charset="0"/>
              <a:buNone/>
              <a:defRPr/>
            </a:pPr>
            <a:endParaRPr lang="en-US" b="1" u="sng" baseline="0" dirty="0" smtClean="0"/>
          </a:p>
          <a:p>
            <a:pPr marL="0" indent="0" defTabSz="914292">
              <a:spcBef>
                <a:spcPct val="0"/>
              </a:spcBef>
              <a:buFont typeface="Arial" panose="020B0604020202020204" pitchFamily="34" charset="0"/>
              <a:buNone/>
              <a:defRPr/>
            </a:pPr>
            <a:endParaRPr lang="en-US" b="1" u="sng" baseline="0" dirty="0" smtClean="0"/>
          </a:p>
          <a:p>
            <a:pPr marL="0" indent="0" defTabSz="914292">
              <a:spcBef>
                <a:spcPct val="0"/>
              </a:spcBef>
              <a:buFont typeface="Arial" panose="020B0604020202020204" pitchFamily="34" charset="0"/>
              <a:buNone/>
              <a:defRPr/>
            </a:pPr>
            <a:r>
              <a:rPr lang="en-US" b="1" u="sng" baseline="0" dirty="0" smtClean="0"/>
              <a:t>Discuss </a:t>
            </a:r>
          </a:p>
          <a:p>
            <a:pPr marL="171450" lvl="0" indent="-171450" defTabSz="914292">
              <a:spcBef>
                <a:spcPct val="0"/>
              </a:spcBef>
              <a:buFont typeface="Arial" panose="020B0604020202020204" pitchFamily="34" charset="0"/>
              <a:buChar char="•"/>
              <a:defRPr/>
            </a:pPr>
            <a:r>
              <a:rPr lang="en-US" baseline="0" dirty="0" smtClean="0"/>
              <a:t>Are you using buy and bill? If not, in what situations are you not?</a:t>
            </a:r>
          </a:p>
          <a:p>
            <a:pPr eaLnBrk="1" hangingPunct="1">
              <a:spcBef>
                <a:spcPct val="0"/>
              </a:spcBef>
            </a:pPr>
            <a:endParaRPr lang="en-US" i="1" dirty="0" smtClean="0"/>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62" indent="-285716">
              <a:defRPr>
                <a:solidFill>
                  <a:schemeClr val="tx1"/>
                </a:solidFill>
                <a:latin typeface="Calibri" pitchFamily="34" charset="0"/>
              </a:defRPr>
            </a:lvl2pPr>
            <a:lvl3pPr marL="1142865" indent="-228573">
              <a:defRPr>
                <a:solidFill>
                  <a:schemeClr val="tx1"/>
                </a:solidFill>
                <a:latin typeface="Calibri" pitchFamily="34" charset="0"/>
              </a:defRPr>
            </a:lvl3pPr>
            <a:lvl4pPr marL="1600011" indent="-228573">
              <a:defRPr>
                <a:solidFill>
                  <a:schemeClr val="tx1"/>
                </a:solidFill>
                <a:latin typeface="Calibri" pitchFamily="34" charset="0"/>
              </a:defRPr>
            </a:lvl4pPr>
            <a:lvl5pPr marL="2057156" indent="-228573">
              <a:defRPr>
                <a:solidFill>
                  <a:schemeClr val="tx1"/>
                </a:solidFill>
                <a:latin typeface="Calibri" pitchFamily="34" charset="0"/>
              </a:defRPr>
            </a:lvl5pPr>
            <a:lvl6pPr marL="2514303" indent="-228573" fontAlgn="base">
              <a:spcBef>
                <a:spcPct val="0"/>
              </a:spcBef>
              <a:spcAft>
                <a:spcPct val="0"/>
              </a:spcAft>
              <a:defRPr>
                <a:solidFill>
                  <a:schemeClr val="tx1"/>
                </a:solidFill>
                <a:latin typeface="Calibri" pitchFamily="34" charset="0"/>
              </a:defRPr>
            </a:lvl6pPr>
            <a:lvl7pPr marL="2971449" indent="-228573" fontAlgn="base">
              <a:spcBef>
                <a:spcPct val="0"/>
              </a:spcBef>
              <a:spcAft>
                <a:spcPct val="0"/>
              </a:spcAft>
              <a:defRPr>
                <a:solidFill>
                  <a:schemeClr val="tx1"/>
                </a:solidFill>
                <a:latin typeface="Calibri" pitchFamily="34" charset="0"/>
              </a:defRPr>
            </a:lvl7pPr>
            <a:lvl8pPr marL="3428594" indent="-228573" fontAlgn="base">
              <a:spcBef>
                <a:spcPct val="0"/>
              </a:spcBef>
              <a:spcAft>
                <a:spcPct val="0"/>
              </a:spcAft>
              <a:defRPr>
                <a:solidFill>
                  <a:schemeClr val="tx1"/>
                </a:solidFill>
                <a:latin typeface="Calibri" pitchFamily="34" charset="0"/>
              </a:defRPr>
            </a:lvl8pPr>
            <a:lvl9pPr marL="3885741" indent="-22857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9E744E5-F8AE-4EEC-A96B-B22DBBF0F762}"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endParaRPr lang="en-US" dirty="0" smtClean="0"/>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dirty="0" smtClean="0"/>
              <a:t>Many</a:t>
            </a:r>
            <a:r>
              <a:rPr lang="en-US" baseline="0" dirty="0" smtClean="0"/>
              <a:t> of these strategies, and more, are covered in more detail in this g</a:t>
            </a:r>
            <a:r>
              <a:rPr lang="en-US" dirty="0" smtClean="0"/>
              <a:t>reat</a:t>
            </a:r>
            <a:r>
              <a:rPr lang="en-US" baseline="0" dirty="0" smtClean="0"/>
              <a:t> resource from the University of California San Francisco (USCF) called </a:t>
            </a:r>
            <a:r>
              <a:rPr lang="en-US" b="1" baseline="0" dirty="0" smtClean="0"/>
              <a:t>IUDs and Implants: A Guide to Reimbursement.</a:t>
            </a:r>
            <a:r>
              <a:rPr lang="en-US" baseline="0" dirty="0" smtClean="0"/>
              <a:t> The link is on this slide. We encourage you to check this out. </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5"/>
          </p:nvPr>
        </p:nvSpPr>
        <p:spPr/>
        <p:txBody>
          <a:bodyPr numCol="1"/>
          <a:lstStyle/>
          <a:p>
            <a:pPr>
              <a:defRPr/>
            </a:pPr>
            <a:fld id="{B04A86D3-8FA0-4FFA-B338-4D07E4A991A2}"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Tx/>
              <a:buNone/>
              <a:tabLst/>
              <a:defRPr/>
            </a:pPr>
            <a:r>
              <a:rPr lang="en-US" b="1" u="sng" baseline="0" dirty="0" smtClean="0"/>
              <a:t>Facilitator Notes</a:t>
            </a:r>
            <a:endParaRPr lang="en-US" dirty="0" smtClean="0"/>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dirty="0" smtClean="0"/>
              <a:t>Although less common than hormonal</a:t>
            </a:r>
            <a:r>
              <a:rPr lang="en-US" baseline="0" dirty="0" smtClean="0"/>
              <a:t> EC, a</a:t>
            </a:r>
            <a:r>
              <a:rPr lang="en-US" dirty="0" smtClean="0"/>
              <a:t>ccording to ACOG Emergency Contraception Guidelines: “The most effective method of emergency contraception is copper IUD insertion.”</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dirty="0" smtClean="0"/>
              <a:t>Stocking copper IUD makes it available to be</a:t>
            </a:r>
            <a:r>
              <a:rPr lang="en-US" baseline="0" dirty="0" smtClean="0"/>
              <a:t> used </a:t>
            </a:r>
            <a:r>
              <a:rPr lang="en-US" dirty="0" smtClean="0"/>
              <a:t>as EC. </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dirty="0" smtClean="0"/>
              <a:t>Copper</a:t>
            </a:r>
            <a:r>
              <a:rPr lang="en-US" baseline="0" dirty="0" smtClean="0"/>
              <a:t> IUD can be used as EC up to 5 days after unprotected sex (implantation occurs 6-12 days following ovulation so this is still before any chance of an existing pregnancy). </a:t>
            </a:r>
            <a:endParaRPr lang="en-US" dirty="0" smtClean="0"/>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dirty="0" smtClean="0"/>
              <a:t>This quick start algorithm from the Reproductive Health Access Project demonstrates,</a:t>
            </a:r>
            <a:r>
              <a:rPr lang="en-US" baseline="0" dirty="0" smtClean="0"/>
              <a:t> based on US Selected Practice Recommendations, how copper IUD can be used as EC. </a:t>
            </a:r>
            <a:endParaRPr lang="en-US" dirty="0" smtClean="0"/>
          </a:p>
          <a:p>
            <a:endParaRPr lang="en-US" dirty="0" smtClean="0"/>
          </a:p>
          <a:p>
            <a:endParaRPr lang="en-US" dirty="0" smtClean="0"/>
          </a:p>
          <a:p>
            <a:r>
              <a:rPr lang="en-US" sz="1200" b="1" u="sng" dirty="0" smtClean="0"/>
              <a:t>Discuss</a:t>
            </a:r>
          </a:p>
          <a:p>
            <a:pPr marL="171450" indent="-171450">
              <a:buFont typeface="Arial" panose="020B0604020202020204" pitchFamily="34" charset="0"/>
              <a:buChar char="•"/>
            </a:pPr>
            <a:r>
              <a:rPr lang="en-US" sz="1200" dirty="0" smtClean="0"/>
              <a:t>Are</a:t>
            </a:r>
            <a:r>
              <a:rPr lang="en-US" sz="1200" baseline="0" dirty="0" smtClean="0"/>
              <a:t> you offering copper IUD as EC? </a:t>
            </a:r>
          </a:p>
          <a:p>
            <a:pPr marL="628650" lvl="1" indent="-171450">
              <a:buFont typeface="Arial" panose="020B0604020202020204" pitchFamily="34" charset="0"/>
              <a:buChar char="•"/>
            </a:pPr>
            <a:r>
              <a:rPr lang="en-US" sz="1200" baseline="0" dirty="0" smtClean="0"/>
              <a:t>If no, why not? What have been the challenges/concerns? What strategies could you use to try this practice?</a:t>
            </a:r>
          </a:p>
          <a:p>
            <a:pPr marL="628650" lvl="1" indent="-171450">
              <a:buFont typeface="Arial" panose="020B0604020202020204" pitchFamily="34" charset="0"/>
              <a:buChar char="•"/>
            </a:pPr>
            <a:r>
              <a:rPr lang="en-US" sz="1200" baseline="0" dirty="0" smtClean="0"/>
              <a:t>If yes, what strategies did you use to implement this practice? </a:t>
            </a:r>
          </a:p>
          <a:p>
            <a:pPr marL="628650" lvl="1" indent="-171450">
              <a:buFont typeface="Arial" panose="020B0604020202020204" pitchFamily="34" charset="0"/>
              <a:buChar char="•"/>
            </a:pPr>
            <a:r>
              <a:rPr lang="en-US" sz="1200" dirty="0" smtClean="0"/>
              <a:t>How were you able to address concerns</a:t>
            </a:r>
            <a:r>
              <a:rPr lang="en-US" sz="1200" baseline="0" dirty="0" smtClean="0"/>
              <a:t> that were </a:t>
            </a:r>
            <a:r>
              <a:rPr lang="en-US" sz="1200" dirty="0" smtClean="0"/>
              <a:t>raised?</a:t>
            </a:r>
          </a:p>
          <a:p>
            <a:pPr marL="0" lvl="0" indent="0">
              <a:buFont typeface="Arial" panose="020B0604020202020204" pitchFamily="34" charset="0"/>
              <a:buNone/>
            </a:pPr>
            <a:endParaRPr lang="en-US" sz="1200" dirty="0"/>
          </a:p>
          <a:p>
            <a:pPr marL="0" lvl="0" indent="0">
              <a:buFont typeface="Arial" panose="020B0604020202020204" pitchFamily="34" charset="0"/>
              <a:buNone/>
            </a:pPr>
            <a:r>
              <a:rPr lang="en-US" sz="1200" b="1" u="sng" dirty="0" smtClean="0"/>
              <a:t>Source</a:t>
            </a:r>
            <a:r>
              <a:rPr lang="en-US" sz="1200" b="1" u="sng" baseline="0" dirty="0" smtClean="0"/>
              <a:t> (for reference)</a:t>
            </a:r>
          </a:p>
          <a:p>
            <a:pPr marL="171450" indent="-171450">
              <a:spcBef>
                <a:spcPts val="0"/>
              </a:spcBef>
              <a:spcAft>
                <a:spcPts val="0"/>
              </a:spcAft>
              <a:buFont typeface="Arial" panose="020B0604020202020204" pitchFamily="34" charset="0"/>
              <a:buChar char="•"/>
              <a:defRPr/>
            </a:pPr>
            <a:r>
              <a:rPr lang="en-US" sz="1200" dirty="0" smtClean="0">
                <a:solidFill>
                  <a:schemeClr val="bg1">
                    <a:lumMod val="75000"/>
                  </a:schemeClr>
                </a:solidFill>
                <a:latin typeface="Calibri Light" panose="020F0302020204030204" pitchFamily="34" charset="0"/>
              </a:rPr>
              <a:t>Emergency contraception. Practice Bulletin No. 152. American College of Obstetricians and Gynecologists. </a:t>
            </a:r>
            <a:r>
              <a:rPr lang="en-US" sz="1200" dirty="0" err="1" smtClean="0">
                <a:solidFill>
                  <a:schemeClr val="bg1">
                    <a:lumMod val="75000"/>
                  </a:schemeClr>
                </a:solidFill>
                <a:latin typeface="Calibri Light" panose="020F0302020204030204" pitchFamily="34" charset="0"/>
              </a:rPr>
              <a:t>Obstet</a:t>
            </a:r>
            <a:r>
              <a:rPr lang="en-US" sz="1200" dirty="0" smtClean="0">
                <a:solidFill>
                  <a:schemeClr val="bg1">
                    <a:lumMod val="75000"/>
                  </a:schemeClr>
                </a:solidFill>
                <a:latin typeface="Calibri Light" panose="020F0302020204030204" pitchFamily="34" charset="0"/>
              </a:rPr>
              <a:t> </a:t>
            </a:r>
            <a:r>
              <a:rPr lang="en-US" sz="1200" dirty="0" err="1" smtClean="0">
                <a:solidFill>
                  <a:schemeClr val="bg1">
                    <a:lumMod val="75000"/>
                  </a:schemeClr>
                </a:solidFill>
                <a:latin typeface="Calibri Light" panose="020F0302020204030204" pitchFamily="34" charset="0"/>
              </a:rPr>
              <a:t>Gynecol</a:t>
            </a:r>
            <a:r>
              <a:rPr lang="en-US" sz="1200" dirty="0" smtClean="0">
                <a:solidFill>
                  <a:schemeClr val="bg1">
                    <a:lumMod val="75000"/>
                  </a:schemeClr>
                </a:solidFill>
                <a:latin typeface="Calibri Light" panose="020F0302020204030204" pitchFamily="34" charset="0"/>
              </a:rPr>
              <a:t> 2015;126:e1-11</a:t>
            </a:r>
          </a:p>
          <a:p>
            <a:pPr marL="171450" indent="-171450">
              <a:spcBef>
                <a:spcPts val="0"/>
              </a:spcBef>
              <a:spcAft>
                <a:spcPts val="0"/>
              </a:spcAft>
              <a:buFont typeface="Arial" panose="020B0604020202020204" pitchFamily="34" charset="0"/>
              <a:buChar char="•"/>
              <a:defRPr/>
            </a:pPr>
            <a:r>
              <a:rPr lang="en-US" sz="1200" dirty="0" smtClean="0">
                <a:solidFill>
                  <a:schemeClr val="bg1">
                    <a:lumMod val="65000"/>
                  </a:schemeClr>
                </a:solidFill>
                <a:latin typeface="Calibri Light" panose="020F0302020204030204" pitchFamily="34" charset="0"/>
              </a:rPr>
              <a:t>Quick Start Algorithm available at: https://www.fpntc.org/resources/quick-start-algorithm </a:t>
            </a:r>
            <a:endParaRPr lang="en-US" sz="1200" dirty="0" smtClean="0"/>
          </a:p>
        </p:txBody>
      </p:sp>
      <p:sp>
        <p:nvSpPr>
          <p:cNvPr id="4" name="Slide Number Placeholder 3"/>
          <p:cNvSpPr>
            <a:spLocks noGrp="1"/>
          </p:cNvSpPr>
          <p:nvPr>
            <p:ph type="sldNum" sz="quarter" idx="10"/>
          </p:nvPr>
        </p:nvSpPr>
        <p:spPr/>
        <p:txBody>
          <a:bodyPr numCol="1"/>
          <a:lstStyle/>
          <a:p>
            <a:fld id="{360CD4C4-5BEE-4E09-9F22-BFD74FF84398}" type="slidenum">
              <a:rPr lang="en-US" smtClean="0"/>
              <a:t>18</a:t>
            </a:fld>
            <a:endParaRPr lang="en-US"/>
          </a:p>
        </p:txBody>
      </p:sp>
    </p:spTree>
    <p:extLst>
      <p:ext uri="{BB962C8B-B14F-4D97-AF65-F5344CB8AC3E}">
        <p14:creationId xmlns:p14="http://schemas.microsoft.com/office/powerpoint/2010/main" val="1358653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endParaRPr lang="en-US" dirty="0" smtClean="0"/>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dirty="0" smtClean="0"/>
              <a:t>Before</a:t>
            </a:r>
            <a:r>
              <a:rPr lang="en-US" baseline="0" dirty="0" smtClean="0"/>
              <a:t> we wrap up for the day, there’s another important piece of this best practice recommendation—that providers are trained and available to provide all methods. </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dirty="0" smtClean="0"/>
              <a:t>Return to the Contraceptive Access Assessment and</a:t>
            </a:r>
            <a:r>
              <a:rPr lang="en-US" baseline="0" dirty="0" smtClean="0"/>
              <a:t> consider these questions about provider availability. </a:t>
            </a:r>
            <a:r>
              <a:rPr lang="en-US" sz="1200" baseline="0" dirty="0" smtClean="0"/>
              <a:t>By this, we mean that providers are available who can provide these methods during standard business hours (Monday through Friday, 9am to 5pm) or whenever your service site is open. </a:t>
            </a:r>
          </a:p>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p>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p>
          <a:p>
            <a:pPr marL="0" indent="0">
              <a:buFont typeface="Arial" panose="020B0604020202020204" pitchFamily="34" charset="0"/>
              <a:buNone/>
            </a:pPr>
            <a:r>
              <a:rPr lang="en-US" sz="1200" b="1" i="0" u="sng" strike="noStrike" kern="1200" dirty="0" smtClean="0">
                <a:solidFill>
                  <a:schemeClr val="tx1"/>
                </a:solidFill>
                <a:effectLst/>
                <a:latin typeface="+mn-lt"/>
                <a:ea typeface="+mn-ea"/>
                <a:cs typeface="+mn-cs"/>
              </a:rPr>
              <a:t>Activity</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Participants will fill out or refer to the Contraceptive Access Assessment tool. Ask participants to fill out ahead of time, or provide 10-15 additional minutes to fill it out during the session.</a:t>
            </a:r>
          </a:p>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p>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p>
          <a:p>
            <a:pPr marL="0" indent="0">
              <a:buFont typeface="Arial" panose="020B0604020202020204" pitchFamily="34" charset="0"/>
              <a:buNone/>
            </a:pPr>
            <a:r>
              <a:rPr lang="en-US" b="1" u="sng" baseline="0" dirty="0" smtClean="0"/>
              <a:t>Discuss</a:t>
            </a:r>
          </a:p>
          <a:p>
            <a:pPr marL="171450" indent="-171450">
              <a:buFont typeface="Arial" panose="020B0604020202020204" pitchFamily="34" charset="0"/>
              <a:buChar char="•"/>
            </a:pPr>
            <a:r>
              <a:rPr lang="en-US" b="0" baseline="0" dirty="0" smtClean="0"/>
              <a:t>Reflecting on the results of the Access Assessment, for which methods is a clinician </a:t>
            </a:r>
            <a:r>
              <a:rPr lang="en-US" b="0" u="sng" baseline="0" dirty="0" smtClean="0"/>
              <a:t>not</a:t>
            </a:r>
            <a:r>
              <a:rPr lang="en-US" b="0" baseline="0" dirty="0" smtClean="0"/>
              <a:t> “always” or “almost always” available to provide? </a:t>
            </a:r>
          </a:p>
          <a:p>
            <a:pPr marL="628650" lvl="1" indent="-171450">
              <a:buFont typeface="Arial" panose="020B0604020202020204" pitchFamily="34" charset="0"/>
              <a:buChar char="•"/>
            </a:pPr>
            <a:r>
              <a:rPr lang="en-US" b="0" baseline="0" dirty="0" smtClean="0"/>
              <a:t>Why is a clinician not available to provide these methods?</a:t>
            </a:r>
          </a:p>
          <a:p>
            <a:pPr marL="171450" lvl="0" indent="-171450">
              <a:buFont typeface="Arial" panose="020B0604020202020204" pitchFamily="34" charset="0"/>
              <a:buChar char="•"/>
            </a:pPr>
            <a:r>
              <a:rPr lang="en-US" b="0" baseline="0" dirty="0" smtClean="0"/>
              <a:t>Are all clinicians trained in insertions? Managing side effects? Removals? </a:t>
            </a:r>
          </a:p>
          <a:p>
            <a:pPr marL="171450" lvl="0" indent="-171450">
              <a:buFont typeface="Arial" panose="020B0604020202020204" pitchFamily="34" charset="0"/>
              <a:buChar char="•"/>
            </a:pPr>
            <a:r>
              <a:rPr lang="en-US" b="0" baseline="0" dirty="0" smtClean="0"/>
              <a:t>Are there any clinicians who are on site that are not trained? For example, pediatricians, who could be trained to increase access?</a:t>
            </a:r>
            <a:endParaRPr lang="en-US" b="0" dirty="0" smtClean="0"/>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dirty="0" smtClean="0"/>
              <a:t>What other</a:t>
            </a:r>
            <a:r>
              <a:rPr lang="en-US" baseline="0" dirty="0" smtClean="0"/>
              <a:t> </a:t>
            </a:r>
            <a:r>
              <a:rPr lang="en-US" dirty="0" smtClean="0"/>
              <a:t>strategies can you implement to increase clinician availability?</a:t>
            </a:r>
            <a:endParaRPr lang="en-US" dirty="0"/>
          </a:p>
        </p:txBody>
      </p:sp>
      <p:sp>
        <p:nvSpPr>
          <p:cNvPr id="4" name="Slide Number Placeholder 3"/>
          <p:cNvSpPr>
            <a:spLocks noGrp="1"/>
          </p:cNvSpPr>
          <p:nvPr>
            <p:ph type="sldNum" sz="quarter" idx="10"/>
          </p:nvPr>
        </p:nvSpPr>
        <p:spPr/>
        <p:txBody>
          <a:bodyPr numCol="1"/>
          <a:lstStyle/>
          <a:p>
            <a:fld id="{CC56CD20-609F-4B46-91CB-992C5932DB06}" type="slidenum">
              <a:rPr lang="en-US" smtClean="0"/>
              <a:t>19</a:t>
            </a:fld>
            <a:endParaRPr lang="en-US"/>
          </a:p>
        </p:txBody>
      </p:sp>
    </p:spTree>
    <p:extLst>
      <p:ext uri="{BB962C8B-B14F-4D97-AF65-F5344CB8AC3E}">
        <p14:creationId xmlns:p14="http://schemas.microsoft.com/office/powerpoint/2010/main" val="973346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Tx/>
              <a:buNone/>
              <a:tabLst/>
              <a:defRPr/>
            </a:pPr>
            <a:r>
              <a:rPr lang="en-US" b="1" u="sng" baseline="0" dirty="0" smtClean="0"/>
              <a:t>Facilitator Notes</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Stocking a broad range of methods is the first best practice recommendation </a:t>
            </a:r>
            <a:r>
              <a:rPr lang="en-US" sz="1200" baseline="0" dirty="0" smtClean="0"/>
              <a:t>outlined in the Contraceptive Access Change Package, which was developed by the Family Planning National Training Center.</a:t>
            </a:r>
            <a:endParaRPr lang="en-US" baseline="0" dirty="0" smtClean="0"/>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Contraceptive Access Change Package, which is an overview of the best practice recommendations and strategies, draws from the literature and most current practice guidelines to increase access to the full range of contraceptive methods.</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other three Best Practices in the Contraceptive Access Change Package are: </a:t>
            </a:r>
          </a:p>
          <a:p>
            <a:pPr marL="628650" marR="0" lvl="1"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BP 2: Discuss pregnancy intention and support patients through evidence-informed, patient-centered counseling that enables them to choose from the full range of contraceptive methods if they do not desire pregnancy presently.</a:t>
            </a:r>
          </a:p>
          <a:p>
            <a:pPr marL="628650" marR="0" lvl="1"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BP 3:</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Develop systems for same-visit provision of all contraceptive methods, at all visit types. </a:t>
            </a:r>
          </a:p>
          <a:p>
            <a:pPr marL="628650" marR="0" lvl="1"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BP</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Utilize diverse payment options to reduce cost as a barrier for the facility and the patient. </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effectLst/>
                <a:latin typeface="+mn-lt"/>
                <a:ea typeface="+mn-ea"/>
                <a:cs typeface="+mn-cs"/>
              </a:rPr>
              <a:t>In order to increase access, it’s important to consider all four best practices and utilize a comprehensive approach that addresses each. We strongly encourage you to refer to the Contraceptive Access Change Package for more ideas about strategies and successes. It can be found on the FPNTC website.</a:t>
            </a:r>
            <a:endParaRPr lang="en-US" sz="1200" baseline="0" dirty="0" smtClean="0"/>
          </a:p>
        </p:txBody>
      </p:sp>
      <p:sp>
        <p:nvSpPr>
          <p:cNvPr id="4" name="Slide Number Placeholder 3"/>
          <p:cNvSpPr>
            <a:spLocks noGrp="1"/>
          </p:cNvSpPr>
          <p:nvPr>
            <p:ph type="sldNum" sz="quarter" idx="10"/>
          </p:nvPr>
        </p:nvSpPr>
        <p:spPr/>
        <p:txBody>
          <a:bodyPr numCol="1"/>
          <a:lstStyle/>
          <a:p>
            <a:fld id="{360CD4C4-5BEE-4E09-9F22-BFD74FF84398}" type="slidenum">
              <a:rPr lang="en-US" smtClean="0"/>
              <a:t>2</a:t>
            </a:fld>
            <a:endParaRPr lang="en-US"/>
          </a:p>
        </p:txBody>
      </p:sp>
    </p:spTree>
    <p:extLst>
      <p:ext uri="{BB962C8B-B14F-4D97-AF65-F5344CB8AC3E}">
        <p14:creationId xmlns:p14="http://schemas.microsoft.com/office/powerpoint/2010/main" val="3662499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Tx/>
              <a:buNone/>
              <a:tabLst/>
              <a:defRPr/>
            </a:pPr>
            <a:r>
              <a:rPr lang="en-US" b="1" u="sng" baseline="0" dirty="0" smtClean="0"/>
              <a:t>Facilitator Notes</a:t>
            </a:r>
            <a:endParaRPr lang="en-US" dirty="0" smtClean="0"/>
          </a:p>
          <a:p>
            <a:pPr marL="171450" indent="-171450">
              <a:buFont typeface="Arial" panose="020B0604020202020204" pitchFamily="34" charset="0"/>
              <a:buChar char="•"/>
            </a:pPr>
            <a:r>
              <a:rPr lang="en-US" dirty="0" smtClean="0"/>
              <a:t>If you have clinicians who are not trained in LARC insertions,</a:t>
            </a:r>
            <a:r>
              <a:rPr lang="en-US" baseline="0" dirty="0" smtClean="0"/>
              <a:t> be sure to check out LARC Link on the National Clinical Training Center for Family Planning’s website for an up-to- date list of training opportunities.</a:t>
            </a:r>
            <a:endParaRPr lang="en-US" dirty="0"/>
          </a:p>
        </p:txBody>
      </p:sp>
      <p:sp>
        <p:nvSpPr>
          <p:cNvPr id="4" name="Slide Number Placeholder 3"/>
          <p:cNvSpPr>
            <a:spLocks noGrp="1"/>
          </p:cNvSpPr>
          <p:nvPr>
            <p:ph type="sldNum" sz="quarter" idx="10"/>
          </p:nvPr>
        </p:nvSpPr>
        <p:spPr/>
        <p:txBody>
          <a:bodyPr numCol="1"/>
          <a:lstStyle/>
          <a:p>
            <a:fld id="{909E0D4A-E176-4E8F-9B57-59CC52585B21}" type="slidenum">
              <a:rPr lang="en-US" smtClean="0"/>
              <a:t>20</a:t>
            </a:fld>
            <a:endParaRPr lang="en-US"/>
          </a:p>
        </p:txBody>
      </p:sp>
    </p:spTree>
    <p:extLst>
      <p:ext uri="{BB962C8B-B14F-4D97-AF65-F5344CB8AC3E}">
        <p14:creationId xmlns:p14="http://schemas.microsoft.com/office/powerpoint/2010/main" val="2696924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endParaRPr lang="en-US" dirty="0" smtClean="0"/>
          </a:p>
          <a:p>
            <a:pPr marL="171450" indent="-171450">
              <a:buFont typeface="Arial" panose="020B0604020202020204" pitchFamily="34" charset="0"/>
              <a:buChar char="•"/>
            </a:pPr>
            <a:r>
              <a:rPr lang="en-US" dirty="0" smtClean="0"/>
              <a:t>Let’s work through a scenario</a:t>
            </a:r>
            <a:r>
              <a:rPr lang="en-US" baseline="0" dirty="0" smtClean="0"/>
              <a:t> together: </a:t>
            </a:r>
            <a:r>
              <a:rPr lang="en-US" dirty="0" smtClean="0"/>
              <a:t>You find that you often run out of Nexplanon. In the past you ordered 3-6 devices, per month. Demand has increased, however, and you are experiencing stock-outs every couple of months. </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b="1" u="sng" dirty="0" smtClean="0"/>
              <a:t>Discuss</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dirty="0" smtClean="0"/>
              <a:t>You find that you often run out of Nexplanon. In the past you ordered 3-6 devices, per month. Demand has increased, however, and you are experiencing stock-outs every couple of months. Due to the high cost of the device the organizational policy is to only order 3 at a time. </a:t>
            </a:r>
          </a:p>
          <a:p>
            <a:pPr marL="171450" indent="-171450">
              <a:buFont typeface="Arial" panose="020B0604020202020204" pitchFamily="34" charset="0"/>
              <a:buChar char="•"/>
            </a:pPr>
            <a:r>
              <a:rPr lang="en-US" dirty="0" smtClean="0"/>
              <a:t>What do you do? </a:t>
            </a:r>
          </a:p>
          <a:p>
            <a:pPr marL="628650" lvl="1" indent="-171450">
              <a:buFont typeface="Arial" panose="020B0604020202020204" pitchFamily="34" charset="0"/>
              <a:buChar char="•"/>
            </a:pPr>
            <a:r>
              <a:rPr lang="en-US" dirty="0" smtClean="0"/>
              <a:t>What data will you look</a:t>
            </a:r>
            <a:r>
              <a:rPr lang="en-US" baseline="0" dirty="0" smtClean="0"/>
              <a:t> at to estimate new demand?</a:t>
            </a:r>
          </a:p>
          <a:p>
            <a:pPr marL="628650" lvl="1" indent="-171450">
              <a:buFont typeface="Arial" panose="020B0604020202020204" pitchFamily="34" charset="0"/>
              <a:buChar char="•"/>
            </a:pPr>
            <a:r>
              <a:rPr lang="en-US" baseline="0" dirty="0" smtClean="0"/>
              <a:t>How will you make the case that more devices should be purchased and the policy changed?</a:t>
            </a:r>
          </a:p>
          <a:p>
            <a:pPr marL="628650" lvl="1" indent="-171450">
              <a:buFont typeface="Arial" panose="020B0604020202020204" pitchFamily="34" charset="0"/>
              <a:buChar char="•"/>
            </a:pPr>
            <a:r>
              <a:rPr lang="en-US" baseline="0" dirty="0" smtClean="0"/>
              <a:t>What is a small change you can make, and how can you measure improvement?</a:t>
            </a:r>
            <a:endParaRPr lang="en-US" dirty="0" smtClean="0"/>
          </a:p>
        </p:txBody>
      </p:sp>
      <p:sp>
        <p:nvSpPr>
          <p:cNvPr id="4" name="Slide Number Placeholder 3"/>
          <p:cNvSpPr>
            <a:spLocks noGrp="1"/>
          </p:cNvSpPr>
          <p:nvPr>
            <p:ph type="sldNum" sz="quarter" idx="10"/>
          </p:nvPr>
        </p:nvSpPr>
        <p:spPr/>
        <p:txBody>
          <a:bodyPr numCol="1"/>
          <a:lstStyle/>
          <a:p>
            <a:fld id="{3DB1B089-2B73-44CF-A4BD-03A6285AE71A}" type="slidenum">
              <a:rPr lang="en-US" smtClean="0"/>
              <a:pPr/>
              <a:t>21</a:t>
            </a:fld>
            <a:endParaRPr lang="en-US"/>
          </a:p>
        </p:txBody>
      </p:sp>
    </p:spTree>
    <p:extLst>
      <p:ext uri="{BB962C8B-B14F-4D97-AF65-F5344CB8AC3E}">
        <p14:creationId xmlns:p14="http://schemas.microsoft.com/office/powerpoint/2010/main" val="478898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Tx/>
              <a:buNone/>
              <a:tabLst/>
              <a:defRPr/>
            </a:pPr>
            <a:r>
              <a:rPr lang="en-US" b="1" u="sng" baseline="0" dirty="0" smtClean="0"/>
              <a:t>Facilitator Notes</a:t>
            </a:r>
            <a:endParaRPr lang="en-US" dirty="0" smtClean="0"/>
          </a:p>
          <a:p>
            <a:pPr marL="171450" indent="-171450">
              <a:buFont typeface="Arial" panose="020B0604020202020204" pitchFamily="34" charset="0"/>
              <a:buChar char="•"/>
            </a:pPr>
            <a:r>
              <a:rPr lang="en-US" dirty="0" smtClean="0"/>
              <a:t>Now</a:t>
            </a:r>
            <a:r>
              <a:rPr lang="en-US" baseline="0" dirty="0" smtClean="0"/>
              <a:t> let’s look at a success story from the field. We know it can be valuable to see how are other Title X sites are implementing these best practice recommendations.</a:t>
            </a:r>
          </a:p>
          <a:p>
            <a:pPr marL="171450" indent="-171450">
              <a:buFont typeface="Arial" panose="020B0604020202020204" pitchFamily="34" charset="0"/>
              <a:buChar char="•"/>
            </a:pPr>
            <a:r>
              <a:rPr lang="en-US" baseline="0" dirty="0" smtClean="0"/>
              <a:t>This is a story from a site that participated in the Family Planning National Training Center (FPNTC) Performance Measurement Learning Collaborative. The site’s story was written up as a short case study, and included in the Contraceptive Access Change Package.</a:t>
            </a:r>
          </a:p>
          <a:p>
            <a:pPr marL="171450" indent="-171450">
              <a:buFont typeface="Arial" panose="020B0604020202020204" pitchFamily="34" charset="0"/>
              <a:buChar char="•"/>
            </a:pPr>
            <a:r>
              <a:rPr lang="en-US" dirty="0" smtClean="0"/>
              <a:t>Prior to March 2016, Cameron County Department of Health and Human Services (CCDHHS), a sub-recipient of Women’s Health and Family Planning Association of Texas, did not stock IUDs on site. A challenge for CCDHHS has been that a majority of its patients are below the federal poverty level. Additionally, a large number of patients do not have coverage for high-cost contraceptives. </a:t>
            </a:r>
            <a:r>
              <a:rPr lang="en-US" dirty="0" err="1" smtClean="0"/>
              <a:t>Liletta</a:t>
            </a:r>
            <a:r>
              <a:rPr lang="en-US" dirty="0" smtClean="0"/>
              <a:t> offers a lower-cost option for the site using 340B pricing. CCDHHS reached out to another site in their network that had already planned a Liletta insertion training and was able to train their one clinician on Liletta insertion. CCDHHS</a:t>
            </a:r>
            <a:r>
              <a:rPr lang="en-US" baseline="0" dirty="0" smtClean="0"/>
              <a:t> then</a:t>
            </a:r>
            <a:r>
              <a:rPr lang="en-US" dirty="0" smtClean="0"/>
              <a:t> established an account with Liletta and ordered 20 IUDs and also ordered 40 Nexplanon. Over 20 Nexplanon and three Liletta were inserted between March and May 2016. Now with a stock of LARC methods on site, CCDHHS has the ability to provide same-visit LARC when patients request it. CCDHHS continues to monitor its inventory to ensure that current stock adequately meets client demand. </a:t>
            </a:r>
          </a:p>
          <a:p>
            <a:pPr marL="171450" indent="-171450">
              <a:buFont typeface="Arial" panose="020B0604020202020204" pitchFamily="34" charset="0"/>
              <a:buChar char="•"/>
            </a:pPr>
            <a:r>
              <a:rPr lang="en-US" dirty="0" smtClean="0"/>
              <a:t>The key takeaway</a:t>
            </a:r>
            <a:r>
              <a:rPr lang="en-US" baseline="0" dirty="0" smtClean="0"/>
              <a:t> </a:t>
            </a:r>
            <a:r>
              <a:rPr lang="en-US" dirty="0" smtClean="0"/>
              <a:t>of this story: As a lower-cost option ($50 at 340B pricing), stocking Liletta can help meet unmet patient requests for IUD.</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b="1" u="sng" dirty="0" smtClean="0"/>
              <a:t>Discuss (if</a:t>
            </a:r>
            <a:r>
              <a:rPr lang="en-US" b="1" u="sng" baseline="0" dirty="0" smtClean="0"/>
              <a:t> time allows)</a:t>
            </a:r>
            <a:endParaRPr lang="en-US" b="1" u="sng" dirty="0" smtClean="0"/>
          </a:p>
          <a:p>
            <a:pPr marL="171450" indent="-171450">
              <a:buFont typeface="Arial" panose="020B0604020202020204" pitchFamily="34" charset="0"/>
              <a:buChar char="•"/>
            </a:pPr>
            <a:r>
              <a:rPr lang="en-US" dirty="0" smtClean="0"/>
              <a:t>If you aren’t already stocking Liletta, what</a:t>
            </a:r>
            <a:r>
              <a:rPr lang="en-US" baseline="0" dirty="0" smtClean="0"/>
              <a:t> can you do to start stocking it?</a:t>
            </a:r>
            <a:endParaRPr lang="en-US" dirty="0"/>
          </a:p>
        </p:txBody>
      </p:sp>
      <p:sp>
        <p:nvSpPr>
          <p:cNvPr id="4" name="Slide Number Placeholder 3"/>
          <p:cNvSpPr>
            <a:spLocks noGrp="1"/>
          </p:cNvSpPr>
          <p:nvPr>
            <p:ph type="sldNum" sz="quarter" idx="10"/>
          </p:nvPr>
        </p:nvSpPr>
        <p:spPr/>
        <p:txBody>
          <a:bodyPr numCol="1"/>
          <a:lstStyle/>
          <a:p>
            <a:fld id="{909E0D4A-E176-4E8F-9B57-59CC52585B21}" type="slidenum">
              <a:rPr lang="en-US" smtClean="0"/>
              <a:t>22</a:t>
            </a:fld>
            <a:endParaRPr lang="en-US"/>
          </a:p>
        </p:txBody>
      </p:sp>
    </p:spTree>
    <p:extLst>
      <p:ext uri="{BB962C8B-B14F-4D97-AF65-F5344CB8AC3E}">
        <p14:creationId xmlns:p14="http://schemas.microsoft.com/office/powerpoint/2010/main" val="3728750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Tx/>
              <a:buNone/>
              <a:tabLst/>
              <a:defRPr/>
            </a:pPr>
            <a:r>
              <a:rPr lang="en-US" b="1" u="sng" baseline="0" dirty="0" smtClean="0"/>
              <a:t>Facilitator Notes</a:t>
            </a:r>
            <a:endParaRPr lang="en-US" dirty="0" smtClean="0"/>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dirty="0" smtClean="0"/>
              <a:t>A second </a:t>
            </a:r>
            <a:r>
              <a:rPr lang="en-US" baseline="0" dirty="0" smtClean="0"/>
              <a:t>success story from the field. This is also a story from a site that participated in the FPNTC’s Performance Measurement Learning Collaborative, and is included in the Contraceptive Access Change Package </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dirty="0" smtClean="0"/>
              <a:t>Southern Nevada knew that some of their patients wanted Nexplanon, but prior to May 2016 they did not</a:t>
            </a:r>
            <a:r>
              <a:rPr lang="en-US" baseline="0" dirty="0" smtClean="0"/>
              <a:t> stock it and </a:t>
            </a:r>
            <a:r>
              <a:rPr lang="en-US" dirty="0" smtClean="0"/>
              <a:t>were not able to provide this method to their patients consistently. To increase access and meet the needs of their patients, they focused on making this available in their clinic. They developed a policy for Nexplanon, arranged for an insertion training for the provider, and ordered the devices. They also prepared Nexplanon insertion kits, with everything the provider might need, to facilitate the insertion process for their APRN. Within a two-month window, they inserted 27 Nexplanon at their East Las Vegas Clinic and 14 at their West Las Vegas Clinic. The proportion of women using a LARC method increased from 13% in March to 16% in May, and these patients were grateful for access to their chosen method.</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key takeaway</a:t>
            </a:r>
            <a:r>
              <a:rPr lang="en-US" baseline="0" dirty="0" smtClean="0"/>
              <a:t> </a:t>
            </a:r>
            <a:r>
              <a:rPr lang="en-US" dirty="0" smtClean="0"/>
              <a:t>of this story is that: Many patients, including adolescents, are interested in the contraceptive implant. Stocking it is important for ensuring access. </a:t>
            </a:r>
          </a:p>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indent="0">
              <a:buFont typeface="Arial" panose="020B0604020202020204" pitchFamily="34" charset="0"/>
              <a:buNone/>
            </a:pPr>
            <a:r>
              <a:rPr lang="en-US" b="1" u="sng" dirty="0" smtClean="0"/>
              <a:t>Discuss (if time allows)</a:t>
            </a:r>
          </a:p>
          <a:p>
            <a:pPr marL="171450" indent="-171450">
              <a:buFont typeface="Arial" panose="020B0604020202020204" pitchFamily="34" charset="0"/>
              <a:buChar char="•"/>
            </a:pPr>
            <a:r>
              <a:rPr lang="en-US" dirty="0" smtClean="0"/>
              <a:t>If you aren’t already stocking the contraceptive</a:t>
            </a:r>
            <a:r>
              <a:rPr lang="en-US" baseline="0" dirty="0" smtClean="0"/>
              <a:t> implant</a:t>
            </a:r>
            <a:r>
              <a:rPr lang="en-US" dirty="0" smtClean="0"/>
              <a:t>, what</a:t>
            </a:r>
            <a:r>
              <a:rPr lang="en-US" baseline="0" dirty="0" smtClean="0"/>
              <a:t> can you do to start stocking it?</a:t>
            </a:r>
            <a:endParaRPr lang="en-US" dirty="0" smtClean="0"/>
          </a:p>
        </p:txBody>
      </p:sp>
      <p:sp>
        <p:nvSpPr>
          <p:cNvPr id="4" name="Slide Number Placeholder 3"/>
          <p:cNvSpPr>
            <a:spLocks noGrp="1"/>
          </p:cNvSpPr>
          <p:nvPr>
            <p:ph type="sldNum" sz="quarter" idx="10"/>
          </p:nvPr>
        </p:nvSpPr>
        <p:spPr/>
        <p:txBody>
          <a:bodyPr numCol="1"/>
          <a:lstStyle/>
          <a:p>
            <a:fld id="{909E0D4A-E176-4E8F-9B57-59CC52585B21}" type="slidenum">
              <a:rPr lang="en-US" smtClean="0"/>
              <a:t>23</a:t>
            </a:fld>
            <a:endParaRPr lang="en-US"/>
          </a:p>
        </p:txBody>
      </p:sp>
    </p:spTree>
    <p:extLst>
      <p:ext uri="{BB962C8B-B14F-4D97-AF65-F5344CB8AC3E}">
        <p14:creationId xmlns:p14="http://schemas.microsoft.com/office/powerpoint/2010/main" val="3728750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r>
              <a:rPr lang="en-US" sz="1200" b="1" i="0" u="sng" strike="noStrike" kern="1200" dirty="0" smtClean="0">
                <a:solidFill>
                  <a:schemeClr val="tx1"/>
                </a:solidFill>
                <a:effectLst/>
                <a:latin typeface="+mn-lt"/>
                <a:ea typeface="+mn-ea"/>
                <a:cs typeface="+mn-cs"/>
              </a:rPr>
              <a:t>Discuss (if time allows)</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What other questions do you have for each other before we end? Are there other issues or challenges that we haven’t discussed yet? (</a:t>
            </a:r>
            <a:r>
              <a:rPr lang="en-US" sz="1200" b="0" i="1" u="none" strike="noStrike" kern="1200" dirty="0" smtClean="0">
                <a:solidFill>
                  <a:schemeClr val="tx1"/>
                </a:solidFill>
                <a:effectLst/>
                <a:latin typeface="+mn-lt"/>
                <a:ea typeface="+mn-ea"/>
                <a:cs typeface="+mn-cs"/>
              </a:rPr>
              <a:t>Note</a:t>
            </a:r>
            <a:r>
              <a:rPr lang="en-US" sz="1200" b="0" i="1" u="none" strike="noStrike" kern="1200" baseline="0" dirty="0" smtClean="0">
                <a:solidFill>
                  <a:schemeClr val="tx1"/>
                </a:solidFill>
                <a:effectLst/>
                <a:latin typeface="+mn-lt"/>
                <a:ea typeface="+mn-ea"/>
                <a:cs typeface="+mn-cs"/>
              </a:rPr>
              <a:t> to facilitators: If challenges came up in earlier discussions, this could be a good time to discuss them.)</a:t>
            </a:r>
            <a:endParaRPr lang="en-US" sz="1200" b="0" i="1" u="none" strike="noStrik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aseline="0" dirty="0" smtClean="0"/>
              <a:t>Before we leave, w</a:t>
            </a:r>
            <a:r>
              <a:rPr lang="en-US" sz="1200" b="0" i="0" u="none" strike="noStrike" kern="1200" dirty="0" smtClean="0">
                <a:solidFill>
                  <a:schemeClr val="tx1"/>
                </a:solidFill>
                <a:effectLst/>
                <a:latin typeface="+mn-lt"/>
                <a:ea typeface="+mn-ea"/>
                <a:cs typeface="+mn-cs"/>
              </a:rPr>
              <a:t>hat is one thing you will take away from today’s discussion?</a:t>
            </a:r>
            <a:r>
              <a:rPr lang="en-US" sz="1200" b="0" i="0" u="none" strike="noStrike" kern="1200" baseline="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(Note</a:t>
            </a:r>
            <a:r>
              <a:rPr lang="en-US" sz="1200" b="0" i="1" u="none" strike="noStrike" kern="1200" baseline="0" dirty="0" smtClean="0">
                <a:solidFill>
                  <a:schemeClr val="tx1"/>
                </a:solidFill>
                <a:effectLst/>
                <a:latin typeface="+mn-lt"/>
                <a:ea typeface="+mn-ea"/>
                <a:cs typeface="+mn-cs"/>
              </a:rPr>
              <a:t> to facilitators: Consider round robin sharing or ask a couple of participants to share.)</a:t>
            </a:r>
            <a:endParaRPr lang="en-US" sz="1200" b="0" i="1" u="none" strike="noStrike" kern="1200" dirty="0" smtClean="0">
              <a:solidFill>
                <a:schemeClr val="tx1"/>
              </a:solidFill>
              <a:effectLst/>
              <a:latin typeface="+mn-lt"/>
              <a:ea typeface="+mn-ea"/>
              <a:cs typeface="+mn-cs"/>
            </a:endParaRP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smtClean="0">
              <a:solidFill>
                <a:schemeClr val="tx1"/>
              </a:solidFill>
              <a:effectLst/>
              <a:latin typeface="+mn-lt"/>
              <a:ea typeface="+mn-ea"/>
              <a:cs typeface="+mn-cs"/>
            </a:endParaRP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numCol="1"/>
          <a:lstStyle/>
          <a:p>
            <a:fld id="{3DB1B089-2B73-44CF-A4BD-03A6285AE71A}" type="slidenum">
              <a:rPr lang="en-US" smtClean="0"/>
              <a:pPr/>
              <a:t>24</a:t>
            </a:fld>
            <a:endParaRPr lang="en-US"/>
          </a:p>
        </p:txBody>
      </p:sp>
    </p:spTree>
    <p:extLst>
      <p:ext uri="{BB962C8B-B14F-4D97-AF65-F5344CB8AC3E}">
        <p14:creationId xmlns:p14="http://schemas.microsoft.com/office/powerpoint/2010/main" val="772288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r>
              <a:rPr lang="en-US" sz="1200" b="1" u="sng" dirty="0" smtClean="0"/>
              <a:t>Facilitator</a:t>
            </a:r>
            <a:r>
              <a:rPr lang="en-US" sz="1200" b="1" u="sng" baseline="0" dirty="0" smtClean="0"/>
              <a:t> Notes</a:t>
            </a:r>
            <a:endParaRPr lang="en-US" sz="1200" b="1" u="sng" dirty="0" smtClean="0"/>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Thank</a:t>
            </a:r>
            <a:r>
              <a:rPr lang="en-US" sz="1200" baseline="0" dirty="0" smtClean="0"/>
              <a:t> you for participating in </a:t>
            </a:r>
            <a:r>
              <a:rPr lang="en-US" sz="1200" baseline="0" smtClean="0"/>
              <a:t>today’s discussion.</a:t>
            </a:r>
            <a:endParaRPr lang="en-US" sz="1200" baseline="0" dirty="0" smtClean="0"/>
          </a:p>
          <a:p>
            <a:pPr marL="171450" indent="-171450">
              <a:buFont typeface="Arial" panose="020B0604020202020204" pitchFamily="34" charset="0"/>
              <a:buChar char="•"/>
            </a:pPr>
            <a:r>
              <a:rPr lang="en-US" sz="1200" baseline="0" dirty="0" smtClean="0"/>
              <a:t>If applicable, you can contact me at:_________</a:t>
            </a:r>
          </a:p>
          <a:p>
            <a:pPr marL="0" indent="0">
              <a:buFont typeface="Arial" panose="020B0604020202020204" pitchFamily="34" charset="0"/>
              <a:buNone/>
            </a:pPr>
            <a:endParaRPr lang="en-US" sz="1200" baseline="0" dirty="0" smtClean="0"/>
          </a:p>
          <a:p>
            <a:pPr marL="171450" lvl="0" indent="-171450">
              <a:buFont typeface="Arial" panose="020B0604020202020204" pitchFamily="34" charset="0"/>
              <a:buChar char="•"/>
            </a:pPr>
            <a:r>
              <a:rPr lang="en-US" sz="1200" baseline="0" dirty="0" smtClean="0"/>
              <a:t>You can also always contact the Family Planning National Training Center (fpntc@jsi.com) with questions/comments.</a:t>
            </a:r>
          </a:p>
        </p:txBody>
      </p:sp>
      <p:sp>
        <p:nvSpPr>
          <p:cNvPr id="4" name="Slide Number Placeholder 3"/>
          <p:cNvSpPr>
            <a:spLocks noGrp="1"/>
          </p:cNvSpPr>
          <p:nvPr>
            <p:ph type="sldNum" sz="quarter" idx="10"/>
          </p:nvPr>
        </p:nvSpPr>
        <p:spPr/>
        <p:txBody>
          <a:bodyPr numCol="1"/>
          <a:lstStyle/>
          <a:p>
            <a:fld id="{909E0D4A-E176-4E8F-9B57-59CC52585B21}" type="slidenum">
              <a:rPr lang="en-US" smtClean="0"/>
              <a:t>25</a:t>
            </a:fld>
            <a:endParaRPr lang="en-US"/>
          </a:p>
        </p:txBody>
      </p:sp>
    </p:spTree>
    <p:extLst>
      <p:ext uri="{BB962C8B-B14F-4D97-AF65-F5344CB8AC3E}">
        <p14:creationId xmlns:p14="http://schemas.microsoft.com/office/powerpoint/2010/main" val="291877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We are going to start with Best Practice 1. Stock a broad range of contraceptive methods, including all provider-dependent FDA-approved contraceptive methods.</a:t>
            </a:r>
            <a:endParaRPr lang="en-US" sz="1200" b="0" baseline="0" dirty="0" smtClean="0"/>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This first best practice </a:t>
            </a:r>
            <a:r>
              <a:rPr lang="en-US" sz="1200" b="0" i="0" u="none" strike="noStrike" kern="1200" baseline="0" dirty="0" smtClean="0">
                <a:solidFill>
                  <a:schemeClr val="tx1"/>
                </a:solidFill>
                <a:effectLst/>
                <a:latin typeface="+mn-lt"/>
                <a:ea typeface="+mn-ea"/>
                <a:cs typeface="+mn-cs"/>
              </a:rPr>
              <a:t>is a</a:t>
            </a:r>
            <a:r>
              <a:rPr lang="en-US" sz="1200" b="0" i="0" u="none" strike="noStrike" kern="1200" dirty="0" smtClean="0">
                <a:solidFill>
                  <a:schemeClr val="tx1"/>
                </a:solidFill>
                <a:effectLst/>
                <a:latin typeface="+mn-lt"/>
                <a:ea typeface="+mn-ea"/>
                <a:cs typeface="+mn-cs"/>
              </a:rPr>
              <a:t> prerequisite for the</a:t>
            </a:r>
            <a:r>
              <a:rPr lang="en-US" sz="1200" b="0" i="0" u="none" strike="noStrike" kern="1200" baseline="0" dirty="0" smtClean="0">
                <a:solidFill>
                  <a:schemeClr val="tx1"/>
                </a:solidFill>
                <a:effectLst/>
                <a:latin typeface="+mn-lt"/>
                <a:ea typeface="+mn-ea"/>
                <a:cs typeface="+mn-cs"/>
              </a:rPr>
              <a:t> other three</a:t>
            </a:r>
            <a:r>
              <a:rPr lang="en-US" sz="1200" b="0" i="0" u="none" strike="noStrike" kern="1200" dirty="0" smtClean="0">
                <a:solidFill>
                  <a:schemeClr val="tx1"/>
                </a:solidFill>
                <a:effectLst/>
                <a:latin typeface="+mn-lt"/>
                <a:ea typeface="+mn-ea"/>
                <a:cs typeface="+mn-cs"/>
              </a:rPr>
              <a:t>. M</a:t>
            </a:r>
            <a:r>
              <a:rPr lang="en-US" sz="1200" b="0" i="0" u="none" strike="noStrike" kern="1200" baseline="0" dirty="0" smtClean="0">
                <a:solidFill>
                  <a:schemeClr val="tx1"/>
                </a:solidFill>
                <a:effectLst/>
                <a:latin typeface="+mn-lt"/>
                <a:ea typeface="+mn-ea"/>
                <a:cs typeface="+mn-cs"/>
              </a:rPr>
              <a:t>ethods must be stocked and immediately available on site in order to fully implement the other best practice recommendations.</a:t>
            </a:r>
          </a:p>
          <a:p>
            <a:endParaRPr lang="en-US" dirty="0"/>
          </a:p>
        </p:txBody>
      </p:sp>
      <p:sp>
        <p:nvSpPr>
          <p:cNvPr id="4" name="Slide Number Placeholder 3"/>
          <p:cNvSpPr>
            <a:spLocks noGrp="1"/>
          </p:cNvSpPr>
          <p:nvPr>
            <p:ph type="sldNum" sz="quarter" idx="10"/>
          </p:nvPr>
        </p:nvSpPr>
        <p:spPr/>
        <p:txBody>
          <a:bodyPr numCol="1"/>
          <a:lstStyle/>
          <a:p>
            <a:fld id="{909E0D4A-E176-4E8F-9B57-59CC52585B21}" type="slidenum">
              <a:rPr lang="en-US" smtClean="0"/>
              <a:t>3</a:t>
            </a:fld>
            <a:endParaRPr lang="en-US"/>
          </a:p>
        </p:txBody>
      </p:sp>
    </p:spTree>
    <p:extLst>
      <p:ext uri="{BB962C8B-B14F-4D97-AF65-F5344CB8AC3E}">
        <p14:creationId xmlns:p14="http://schemas.microsoft.com/office/powerpoint/2010/main" val="1231484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p>
          <a:p>
            <a:pPr marL="171450" indent="-171450">
              <a:buFont typeface="Arial" panose="020B0604020202020204" pitchFamily="34" charset="0"/>
              <a:buChar char="•"/>
            </a:pPr>
            <a:r>
              <a:rPr lang="en-US" baseline="0" dirty="0" smtClean="0"/>
              <a:t>There are 3 objectives for today’s discussion. By the end of today, we hope you will be able to:</a:t>
            </a:r>
          </a:p>
          <a:p>
            <a:pPr marL="628650" lvl="1" indent="-171450">
              <a:buFont typeface="Arial" panose="020B0604020202020204" pitchFamily="34" charset="0"/>
              <a:buChar char="•"/>
            </a:pPr>
            <a:r>
              <a:rPr lang="en-US" sz="1200" dirty="0" smtClean="0"/>
              <a:t>Describe the importance of stocking a broad range of methods, including provider-dependent methods </a:t>
            </a:r>
          </a:p>
          <a:p>
            <a:pPr marL="628650" lvl="1" indent="-171450">
              <a:buFont typeface="Arial" panose="020B0604020202020204" pitchFamily="34" charset="0"/>
              <a:buChar char="•"/>
            </a:pPr>
            <a:r>
              <a:rPr lang="en-US" sz="1200" dirty="0" smtClean="0"/>
              <a:t>Describe common challenges related to stocking a</a:t>
            </a:r>
            <a:r>
              <a:rPr lang="en-US" sz="1200" baseline="0" dirty="0" smtClean="0"/>
              <a:t> broad range of </a:t>
            </a:r>
            <a:r>
              <a:rPr lang="en-US" sz="1200" dirty="0" smtClean="0"/>
              <a:t>contraceptive methods</a:t>
            </a:r>
          </a:p>
          <a:p>
            <a:pPr marL="628650" lvl="1" indent="-171450">
              <a:buFont typeface="Arial" panose="020B0604020202020204" pitchFamily="34" charset="0"/>
              <a:buChar char="•"/>
            </a:pPr>
            <a:r>
              <a:rPr lang="en-US" sz="1200" dirty="0" smtClean="0"/>
              <a:t>Describe at least one strategy to improve site-level stocking practices </a:t>
            </a:r>
            <a:endParaRPr lang="en-US" baseline="0" dirty="0" smtClean="0"/>
          </a:p>
          <a:p>
            <a:pPr marL="171450" lvl="0" indent="-171450">
              <a:buFont typeface="Arial" panose="020B0604020202020204" pitchFamily="34" charset="0"/>
              <a:buChar char="•"/>
            </a:pPr>
            <a:r>
              <a:rPr lang="en-US" baseline="0" dirty="0" smtClean="0"/>
              <a:t>As the objectives imply, we want to take time today to talk about not just what should happen, but also what makes these recommendations a challenge. By discussing challenges, we hope to identify potential strategies for breaking down those barriers—ultimately, to increase patients’ access to their contraceptive methods of choice.</a:t>
            </a:r>
          </a:p>
        </p:txBody>
      </p:sp>
      <p:sp>
        <p:nvSpPr>
          <p:cNvPr id="4" name="Slide Number Placeholder 3"/>
          <p:cNvSpPr>
            <a:spLocks noGrp="1"/>
          </p:cNvSpPr>
          <p:nvPr>
            <p:ph type="sldNum" sz="quarter" idx="10"/>
          </p:nvPr>
        </p:nvSpPr>
        <p:spPr/>
        <p:txBody>
          <a:bodyPr numCol="1"/>
          <a:lstStyle/>
          <a:p>
            <a:fld id="{909E0D4A-E176-4E8F-9B57-59CC52585B21}" type="slidenum">
              <a:rPr lang="en-US" smtClean="0"/>
              <a:t>4</a:t>
            </a:fld>
            <a:endParaRPr lang="en-US"/>
          </a:p>
        </p:txBody>
      </p:sp>
    </p:spTree>
    <p:extLst>
      <p:ext uri="{BB962C8B-B14F-4D97-AF65-F5344CB8AC3E}">
        <p14:creationId xmlns:p14="http://schemas.microsoft.com/office/powerpoint/2010/main" val="360777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Title X-funded projects are required to provide a broad range of acceptable and effective family planning methods and services.</a:t>
            </a:r>
            <a:r>
              <a:rPr lang="en-US" dirty="0" smtClean="0"/>
              <a:t> A</a:t>
            </a:r>
            <a:r>
              <a:rPr lang="en-US" baseline="0" dirty="0" smtClean="0"/>
              <a:t> broad </a:t>
            </a:r>
            <a:r>
              <a:rPr lang="en-US" sz="1200" b="0" i="0" u="none" strike="noStrike" kern="1200" baseline="0" dirty="0" smtClean="0">
                <a:solidFill>
                  <a:schemeClr val="tx1"/>
                </a:solidFill>
                <a:latin typeface="+mn-lt"/>
                <a:ea typeface="+mn-ea"/>
                <a:cs typeface="+mn-cs"/>
              </a:rPr>
              <a:t>range of contraceptive methods should be accessible and available on site. </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Why is making a broad range of methods available important? Providing a method that best fits a patient’s unique circumstances is patient-centered and a core characteristic of quality care. Patients who obtain their method of choice are more likely to use it consistently and correctly and have higher satisfaction and continuation rates.</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Stocking all methods that require provider intervention, such as long-acting reversible contraception (or LARC) and Depo Provera in advance of request, is crucial to reducing barriers to care, as a large percentage of patients do not return for follow-up visits. Since there is no medical reason to routinely require multiple visits to initiate any contraceptive method (provided you can be reasonably sure that the patient is not pregnant), having a broad range of methods available on site for same-visit delivery can reduce a substantial burden for patients to obtain their preferred methods. </a:t>
            </a:r>
            <a:r>
              <a:rPr lang="en-US" sz="1200" b="0" i="1" u="none" strike="noStrike" kern="1200" baseline="0" dirty="0" smtClean="0">
                <a:solidFill>
                  <a:schemeClr val="tx1"/>
                </a:solidFill>
                <a:latin typeface="+mn-lt"/>
                <a:ea typeface="+mn-ea"/>
                <a:cs typeface="+mn-cs"/>
              </a:rPr>
              <a:t>(Note to facilitators: See the Best Practice 3 discussion guide on developing systems for same-visit provision of all contraceptive methods, at all visit types, for more on this topic.)</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It is important that services are provided on a purely voluntary basis. Patients should not be coerced to use, or not use, any particular contraceptive methods. </a:t>
            </a:r>
          </a:p>
          <a:p>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r>
              <a:rPr lang="en-US" sz="1200" b="1" i="0" u="sng" strike="noStrike" kern="1200" baseline="0" dirty="0" smtClean="0">
                <a:solidFill>
                  <a:schemeClr val="tx1"/>
                </a:solidFill>
                <a:effectLst/>
                <a:latin typeface="+mn-lt"/>
                <a:ea typeface="+mn-ea"/>
                <a:cs typeface="+mn-cs"/>
              </a:rPr>
              <a:t>Sources (for reference)</a:t>
            </a:r>
            <a:r>
              <a:rPr lang="en-US" sz="1200" b="1" i="0" u="none" strike="noStrike"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Gavin L, </a:t>
            </a:r>
            <a:r>
              <a:rPr lang="en-US" sz="1200" b="0" i="0" u="none" strike="noStrike" kern="1200" baseline="0" dirty="0" err="1" smtClean="0">
                <a:solidFill>
                  <a:schemeClr val="tx1"/>
                </a:solidFill>
                <a:latin typeface="+mn-lt"/>
                <a:ea typeface="+mn-ea"/>
                <a:cs typeface="+mn-cs"/>
              </a:rPr>
              <a:t>Moskosky</a:t>
            </a:r>
            <a:r>
              <a:rPr lang="en-US" sz="1200" b="0" i="0" u="none" strike="noStrike" kern="1200" baseline="0" dirty="0" smtClean="0">
                <a:solidFill>
                  <a:schemeClr val="tx1"/>
                </a:solidFill>
                <a:latin typeface="+mn-lt"/>
                <a:ea typeface="+mn-ea"/>
                <a:cs typeface="+mn-cs"/>
              </a:rPr>
              <a:t> S, Carter M et al. Providing Quality Family Planning Services: Recommendations of CDC and the U.S. Office of Population Affairs. MMWR 2014;63(4)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Institute of Medicine (IOM). Crossing the Quality Chasm. Crossing the Quality Chasm: A New Health System for the 21st Century. Washington, D.C: National Academy Press 2001.</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Office of Population Affairs. </a:t>
            </a:r>
            <a:r>
              <a:rPr lang="en-US" sz="1200" b="0" i="0" u="none" strike="noStrike" kern="1200" baseline="0" dirty="0" smtClean="0">
                <a:solidFill>
                  <a:schemeClr val="tx1"/>
                </a:solidFill>
                <a:latin typeface="+mn-lt"/>
                <a:ea typeface="+mn-ea"/>
                <a:cs typeface="+mn-cs"/>
              </a:rPr>
              <a:t>Title X Program Requirements. </a:t>
            </a:r>
            <a:r>
              <a:rPr lang="en-US" dirty="0" smtClean="0">
                <a:hlinkClick r:id="rId3"/>
              </a:rPr>
              <a:t>https://www.hhs.gov/opa/guidelines/program-guidelines/program-requirements/index.html</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numCol="1"/>
          <a:lstStyle/>
          <a:p>
            <a:fld id="{909E0D4A-E176-4E8F-9B57-59CC52585B21}" type="slidenum">
              <a:rPr lang="en-US" smtClean="0"/>
              <a:t>5</a:t>
            </a:fld>
            <a:endParaRPr lang="en-US"/>
          </a:p>
        </p:txBody>
      </p:sp>
    </p:spTree>
    <p:extLst>
      <p:ext uri="{BB962C8B-B14F-4D97-AF65-F5344CB8AC3E}">
        <p14:creationId xmlns:p14="http://schemas.microsoft.com/office/powerpoint/2010/main" val="213333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we’ve discussed, </a:t>
            </a:r>
            <a:r>
              <a:rPr lang="en-US" dirty="0" smtClean="0"/>
              <a:t>Title X clinics are required to</a:t>
            </a:r>
            <a:r>
              <a:rPr lang="en-US" baseline="0" dirty="0" smtClean="0"/>
              <a:t> </a:t>
            </a:r>
            <a:r>
              <a:rPr lang="en-US" dirty="0" smtClean="0"/>
              <a:t>stock a “broad range” of contraceptive method types.</a:t>
            </a:r>
            <a:r>
              <a:rPr lang="en-US" baseline="0" dirty="0" smtClean="0"/>
              <a:t> So, w</a:t>
            </a:r>
            <a:r>
              <a:rPr lang="en-US" dirty="0" smtClean="0"/>
              <a:t>hen</a:t>
            </a:r>
            <a:r>
              <a:rPr lang="en-US" baseline="0" dirty="0" smtClean="0"/>
              <a:t> we say, stocking a broad range of methods, what exactly does this mean? </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dirty="0" smtClean="0"/>
              <a:t>Some methods may be obtained</a:t>
            </a:r>
            <a:r>
              <a:rPr lang="en-US" baseline="0" dirty="0" smtClean="0"/>
              <a:t> by prescription, or over the counter. Methods that require provider to obtain, however, are more challenging to access. </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dirty="0" smtClean="0"/>
              <a:t>To</a:t>
            </a:r>
            <a:r>
              <a:rPr lang="en-US" baseline="0" dirty="0" smtClean="0"/>
              <a:t> facilitate access to the full range of methods, a</a:t>
            </a:r>
            <a:r>
              <a:rPr lang="en-US" dirty="0" smtClean="0"/>
              <a:t>t least</a:t>
            </a:r>
            <a:r>
              <a:rPr lang="en-US" baseline="0" dirty="0" smtClean="0"/>
              <a:t> one type of each </a:t>
            </a:r>
            <a:r>
              <a:rPr lang="en-US" dirty="0" smtClean="0"/>
              <a:t>Food and Drug Administration (FDA)</a:t>
            </a:r>
            <a:r>
              <a:rPr lang="en-US" baseline="0" dirty="0" smtClean="0"/>
              <a:t>-approved provider-dependent methods should be stocked (i.e., at least 1 hormonal IUD, the copper IUD, the injectable, and the implant). </a:t>
            </a:r>
          </a:p>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Sources (for reference)</a:t>
            </a:r>
            <a:endParaRPr lang="en-US" b="1" u="none" baseline="0"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Office of Population Affairs. Title X Program Requirements. </a:t>
            </a:r>
            <a:r>
              <a:rPr lang="en-US" dirty="0" smtClean="0">
                <a:hlinkClick r:id="rId3"/>
              </a:rPr>
              <a:t>https://www.hhs.gov/opa/guidelines/program-guidelines/program-requirements/index.html</a:t>
            </a:r>
            <a:endParaRPr lang="en-US" sz="1200" b="0" i="0" u="none" strike="noStrik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 </a:t>
            </a:r>
            <a:r>
              <a:rPr lang="en-US" sz="1200" b="0" i="0" u="none" strike="noStrike" kern="1200" baseline="0" dirty="0" smtClean="0">
                <a:solidFill>
                  <a:schemeClr val="tx1"/>
                </a:solidFill>
                <a:latin typeface="+mn-lt"/>
                <a:ea typeface="+mn-ea"/>
                <a:cs typeface="+mn-cs"/>
              </a:rPr>
              <a:t>Food and Drug Administration. Birth Control: Medicines to Help You. http://www.fda.gov/ForConsumers/ByAudience/ForWomen/FreePublications/ucm313215.htm </a:t>
            </a:r>
            <a:endParaRPr lang="en-US" dirty="0"/>
          </a:p>
        </p:txBody>
      </p:sp>
      <p:sp>
        <p:nvSpPr>
          <p:cNvPr id="4" name="Slide Number Placeholder 3"/>
          <p:cNvSpPr>
            <a:spLocks noGrp="1"/>
          </p:cNvSpPr>
          <p:nvPr>
            <p:ph type="sldNum" sz="quarter" idx="10"/>
          </p:nvPr>
        </p:nvSpPr>
        <p:spPr/>
        <p:txBody>
          <a:bodyPr numCol="1"/>
          <a:lstStyle/>
          <a:p>
            <a:fld id="{909E0D4A-E176-4E8F-9B57-59CC52585B21}" type="slidenum">
              <a:rPr lang="en-US" smtClean="0"/>
              <a:t>6</a:t>
            </a:fld>
            <a:endParaRPr lang="en-US"/>
          </a:p>
        </p:txBody>
      </p:sp>
    </p:spTree>
    <p:extLst>
      <p:ext uri="{BB962C8B-B14F-4D97-AF65-F5344CB8AC3E}">
        <p14:creationId xmlns:p14="http://schemas.microsoft.com/office/powerpoint/2010/main" val="236015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endParaRPr lang="en-US" sz="1200" baseline="0" dirty="0" smtClean="0"/>
          </a:p>
          <a:p>
            <a:pPr marL="171450" indent="-171450">
              <a:buFont typeface="Arial" panose="020B0604020202020204" pitchFamily="34" charset="0"/>
              <a:buChar char="•"/>
            </a:pPr>
            <a:r>
              <a:rPr lang="en-US" sz="1200" baseline="0" dirty="0" smtClean="0"/>
              <a:t>If you haven’t already, please take a minute to complete the Contraceptive Access Assessment questions related to stocking. Consider how often all methods are immediately available (i.e., stocked on site) to patients. We encourage you to be critical—how often are these practices happening really (not what you hope is happening)? This tool is designed to help you identify areas to improve.</a:t>
            </a:r>
          </a:p>
          <a:p>
            <a:pPr marL="0" indent="0">
              <a:buFont typeface="Arial" panose="020B0604020202020204" pitchFamily="34" charset="0"/>
              <a:buNone/>
            </a:pPr>
            <a:endParaRPr lang="en-US" sz="1200" b="0" i="1" u="none" strike="noStrike"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0" i="1" u="none" strike="noStrike"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i="0" u="sng" strike="noStrike" kern="1200" dirty="0" smtClean="0">
                <a:solidFill>
                  <a:schemeClr val="tx1"/>
                </a:solidFill>
                <a:effectLst/>
                <a:latin typeface="+mn-lt"/>
                <a:ea typeface="+mn-ea"/>
                <a:cs typeface="+mn-cs"/>
              </a:rPr>
              <a:t>Activity</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Participants will fill out or refer to the Contraceptive Access Assessment tool. Ask participants to fill out ahead of time, or provide 10-15 additional minutes to fill it out during the session.</a:t>
            </a:r>
          </a:p>
          <a:p>
            <a:pPr marL="0" indent="0">
              <a:buFont typeface="Arial" panose="020B0604020202020204" pitchFamily="34" charset="0"/>
              <a:buNone/>
            </a:pPr>
            <a:endParaRPr lang="en-US" sz="1200" b="0" dirty="0"/>
          </a:p>
        </p:txBody>
      </p:sp>
      <p:sp>
        <p:nvSpPr>
          <p:cNvPr id="4" name="Slide Number Placeholder 3"/>
          <p:cNvSpPr>
            <a:spLocks noGrp="1"/>
          </p:cNvSpPr>
          <p:nvPr>
            <p:ph type="sldNum" sz="quarter" idx="10"/>
          </p:nvPr>
        </p:nvSpPr>
        <p:spPr/>
        <p:txBody>
          <a:bodyPr numCol="1"/>
          <a:lstStyle/>
          <a:p>
            <a:fld id="{909E0D4A-E176-4E8F-9B57-59CC52585B21}" type="slidenum">
              <a:rPr lang="en-US" smtClean="0"/>
              <a:t>7</a:t>
            </a:fld>
            <a:endParaRPr lang="en-US"/>
          </a:p>
        </p:txBody>
      </p:sp>
    </p:spTree>
    <p:extLst>
      <p:ext uri="{BB962C8B-B14F-4D97-AF65-F5344CB8AC3E}">
        <p14:creationId xmlns:p14="http://schemas.microsoft.com/office/powerpoint/2010/main" val="386462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indent="0">
              <a:buFont typeface="Arial" panose="020B0604020202020204" pitchFamily="34" charset="0"/>
              <a:buNone/>
            </a:pPr>
            <a:r>
              <a:rPr lang="en-US" b="1" u="sng" baseline="0" dirty="0" smtClean="0"/>
              <a:t>Facilitator Notes</a:t>
            </a:r>
          </a:p>
          <a:p>
            <a:pPr marL="171450" indent="-171450">
              <a:buFont typeface="Arial" panose="020B0604020202020204" pitchFamily="34" charset="0"/>
              <a:buChar char="•"/>
            </a:pPr>
            <a:r>
              <a:rPr lang="en-US" b="0" baseline="0" dirty="0" smtClean="0"/>
              <a:t>Stocking all methods can be a challenge. Let’s discuss what the barriers are that keep you from being able to stock all methods. </a:t>
            </a:r>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1" u="sng" baseline="0" dirty="0" smtClean="0"/>
              <a:t>Discuss </a:t>
            </a:r>
          </a:p>
          <a:p>
            <a:pPr marL="171450" indent="-171450">
              <a:buFont typeface="Arial" panose="020B0604020202020204" pitchFamily="34" charset="0"/>
              <a:buChar char="•"/>
            </a:pPr>
            <a:r>
              <a:rPr lang="en-US" b="0" baseline="0" dirty="0" smtClean="0"/>
              <a:t>Reflecting on the results of your Contraceptive Access assessment, which methods are you </a:t>
            </a:r>
            <a:r>
              <a:rPr lang="en-US" b="0" i="1" baseline="0" dirty="0" smtClean="0"/>
              <a:t>not </a:t>
            </a:r>
            <a:r>
              <a:rPr lang="en-US" b="0" baseline="0" dirty="0" smtClean="0"/>
              <a:t>stocking always/almost always? </a:t>
            </a:r>
          </a:p>
          <a:p>
            <a:pPr marL="628650" lvl="1"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What are the barriers to stocking these methods? </a:t>
            </a:r>
          </a:p>
          <a:p>
            <a:pPr marL="628650" lvl="1" indent="-171450">
              <a:buFont typeface="Arial" panose="020B0604020202020204" pitchFamily="34" charset="0"/>
              <a:buChar char="•"/>
            </a:pPr>
            <a:r>
              <a:rPr lang="en-US" b="0" baseline="0" dirty="0" smtClean="0"/>
              <a:t>If you are currently not stocking a method, why not? What are the main challenges preventing you from having this method on site?</a:t>
            </a:r>
          </a:p>
          <a:p>
            <a:pPr marL="628650" lvl="1" indent="-171450">
              <a:buFont typeface="Arial" panose="020B0604020202020204" pitchFamily="34" charset="0"/>
              <a:buChar char="•"/>
            </a:pPr>
            <a:r>
              <a:rPr lang="en-US" b="0" baseline="0" dirty="0" smtClean="0"/>
              <a:t>For methods you are stocking, how frequently do stock-outs occur? </a:t>
            </a:r>
          </a:p>
          <a:p>
            <a:pPr marL="628650" lvl="1" indent="-171450">
              <a:buFont typeface="Arial" panose="020B0604020202020204" pitchFamily="34" charset="0"/>
              <a:buChar char="•"/>
            </a:pPr>
            <a:r>
              <a:rPr lang="en-US" b="0" baseline="0" dirty="0" smtClean="0"/>
              <a:t>If you are already stocking all methods, what challenges remain?</a:t>
            </a:r>
          </a:p>
          <a:p>
            <a:endParaRPr lang="en-US" dirty="0"/>
          </a:p>
        </p:txBody>
      </p:sp>
      <p:sp>
        <p:nvSpPr>
          <p:cNvPr id="4" name="Slide Number Placeholder 3"/>
          <p:cNvSpPr>
            <a:spLocks noGrp="1"/>
          </p:cNvSpPr>
          <p:nvPr>
            <p:ph type="sldNum" sz="quarter" idx="10"/>
          </p:nvPr>
        </p:nvSpPr>
        <p:spPr/>
        <p:txBody>
          <a:bodyPr numCol="1"/>
          <a:lstStyle/>
          <a:p>
            <a:fld id="{909E0D4A-E176-4E8F-9B57-59CC52585B21}" type="slidenum">
              <a:rPr lang="en-US" smtClean="0"/>
              <a:t>8</a:t>
            </a:fld>
            <a:endParaRPr lang="en-US"/>
          </a:p>
        </p:txBody>
      </p:sp>
    </p:spTree>
    <p:extLst>
      <p:ext uri="{BB962C8B-B14F-4D97-AF65-F5344CB8AC3E}">
        <p14:creationId xmlns:p14="http://schemas.microsoft.com/office/powerpoint/2010/main" val="1097411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p>
          <a:p>
            <a:pPr marL="171450" marR="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dirty="0" smtClean="0"/>
              <a:t>Now let’s talk about some</a:t>
            </a:r>
            <a:r>
              <a:rPr lang="en-US" baseline="0" dirty="0" smtClean="0"/>
              <a:t> strategies for addressing some of the concerns that came up during our discussion. </a:t>
            </a:r>
          </a:p>
          <a:p>
            <a:pPr marL="171450" indent="-171450">
              <a:buFont typeface="Arial" panose="020B0604020202020204" pitchFamily="34" charset="0"/>
              <a:buChar char="•"/>
            </a:pPr>
            <a:r>
              <a:rPr lang="en-US" baseline="0" dirty="0" smtClean="0"/>
              <a:t>The primary strategies for achieving this best practice recommendation are to: </a:t>
            </a:r>
          </a:p>
          <a:p>
            <a:pPr marL="628650" lvl="1" indent="-171450">
              <a:buFont typeface="Arial" panose="020B0604020202020204" pitchFamily="34" charset="0"/>
              <a:buChar char="•"/>
            </a:pPr>
            <a:r>
              <a:rPr lang="en-US" baseline="0" dirty="0" smtClean="0"/>
              <a:t>Obtain lower cost supplies </a:t>
            </a:r>
          </a:p>
          <a:p>
            <a:pPr marL="628650" lvl="1" indent="-171450">
              <a:buFont typeface="Arial" panose="020B0604020202020204" pitchFamily="34" charset="0"/>
              <a:buChar char="•"/>
            </a:pPr>
            <a:r>
              <a:rPr lang="en-US" baseline="0" dirty="0" smtClean="0"/>
              <a:t>Optimize the inventory system </a:t>
            </a:r>
          </a:p>
          <a:p>
            <a:pPr marL="628650" lvl="1" indent="-171450">
              <a:buFont typeface="Arial" panose="020B0604020202020204" pitchFamily="34" charset="0"/>
              <a:buChar char="•"/>
            </a:pPr>
            <a:r>
              <a:rPr lang="en-US" baseline="0" dirty="0" smtClean="0"/>
              <a:t>Sites should stock emergency contraception (EC) and also inform patients of its availability, including the copper IUD as EC</a:t>
            </a:r>
          </a:p>
          <a:p>
            <a:pPr marL="171450" lvl="0" indent="-171450">
              <a:buFont typeface="Arial" panose="020B0604020202020204" pitchFamily="34" charset="0"/>
              <a:buChar char="•"/>
            </a:pPr>
            <a:r>
              <a:rPr lang="en-US" sz="1200" baseline="0" dirty="0" smtClean="0"/>
              <a:t>A</a:t>
            </a:r>
            <a:r>
              <a:rPr lang="en-US" sz="1200" dirty="0" smtClean="0"/>
              <a:t>lso, in addition</a:t>
            </a:r>
            <a:r>
              <a:rPr lang="en-US" sz="1200" baseline="0" dirty="0" smtClean="0"/>
              <a:t> to having the methods available, sites should e</a:t>
            </a:r>
            <a:r>
              <a:rPr lang="en-US" sz="1200" dirty="0" smtClean="0"/>
              <a:t>nsure staff with patient contact are: </a:t>
            </a:r>
          </a:p>
          <a:p>
            <a:pPr marL="628650" marR="0" lvl="1"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Aware of and trained in current recommendations </a:t>
            </a:r>
          </a:p>
          <a:p>
            <a:pPr marL="628650" marR="0" lvl="1"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Available to provide the broad range of methods</a:t>
            </a:r>
          </a:p>
          <a:p>
            <a:pPr marL="628650" lvl="1"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numCol="1"/>
          <a:lstStyle/>
          <a:p>
            <a:fld id="{909E0D4A-E176-4E8F-9B57-59CC52585B21}" type="slidenum">
              <a:rPr lang="en-US" smtClean="0"/>
              <a:t>9</a:t>
            </a:fld>
            <a:endParaRPr lang="en-US"/>
          </a:p>
        </p:txBody>
      </p:sp>
    </p:spTree>
    <p:extLst>
      <p:ext uri="{BB962C8B-B14F-4D97-AF65-F5344CB8AC3E}">
        <p14:creationId xmlns:p14="http://schemas.microsoft.com/office/powerpoint/2010/main" val="213333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a:xfrm>
            <a:off x="2133600" y="518823"/>
            <a:ext cx="4876800" cy="14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numCol="1"/>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numCol="1"/>
          <a:lstStyle>
            <a:lvl1pPr>
              <a:defRPr/>
            </a:lvl1pPr>
          </a:lstStyle>
          <a:p>
            <a:pPr>
              <a:defRPr/>
            </a:pPr>
            <a:fld id="{F07F2377-21F2-4307-87DC-1AC1642F0713}" type="datetimeFigureOut">
              <a:rPr lang="en-US"/>
              <a:pPr>
                <a:defRPr/>
              </a:pPr>
              <a:t>3/17/2020</a:t>
            </a:fld>
            <a:endParaRPr lang="en-US"/>
          </a:p>
        </p:txBody>
      </p:sp>
      <p:sp>
        <p:nvSpPr>
          <p:cNvPr id="7" name="Footer Placeholder 4"/>
          <p:cNvSpPr>
            <a:spLocks noGrp="1"/>
          </p:cNvSpPr>
          <p:nvPr>
            <p:ph type="ftr" sz="quarter" idx="11"/>
          </p:nvPr>
        </p:nvSpPr>
        <p:spPr/>
        <p:txBody>
          <a:bodyPr numCol="1"/>
          <a:lstStyle>
            <a:lvl1pPr>
              <a:defRPr/>
            </a:lvl1pPr>
          </a:lstStyle>
          <a:p>
            <a:pPr>
              <a:defRPr/>
            </a:pPr>
            <a:endParaRPr lang="en-US"/>
          </a:p>
        </p:txBody>
      </p:sp>
      <p:sp>
        <p:nvSpPr>
          <p:cNvPr id="8" name="Slide Number Placeholder 5"/>
          <p:cNvSpPr>
            <a:spLocks noGrp="1"/>
          </p:cNvSpPr>
          <p:nvPr>
            <p:ph type="sldNum" sz="quarter" idx="12"/>
          </p:nvPr>
        </p:nvSpPr>
        <p:spPr/>
        <p:txBody>
          <a:bodyPr numCol="1"/>
          <a:lstStyle>
            <a:lvl1pPr>
              <a:defRPr/>
            </a:lvl1pPr>
          </a:lstStyle>
          <a:p>
            <a:pPr>
              <a:defRPr/>
            </a:pPr>
            <a:fld id="{DF274A25-802F-4C51-8B37-A18553661C56}" type="slidenum">
              <a:rPr lang="en-US"/>
              <a:pPr>
                <a:defRPr/>
              </a:pPr>
              <a:t>‹#›</a:t>
            </a:fld>
            <a:endParaRPr lang="en-US"/>
          </a:p>
        </p:txBody>
      </p:sp>
    </p:spTree>
    <p:extLst>
      <p:ext uri="{BB962C8B-B14F-4D97-AF65-F5344CB8AC3E}">
        <p14:creationId xmlns:p14="http://schemas.microsoft.com/office/powerpoint/2010/main" val="9734915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numCol="1"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numCol="1"/>
          <a:lstStyle>
            <a:lvl1pPr>
              <a:defRPr/>
            </a:lvl1pPr>
          </a:lstStyle>
          <a:p>
            <a:pPr>
              <a:defRPr/>
            </a:pPr>
            <a:fld id="{F82CFF5B-9BBD-45D5-9893-150549956051}" type="datetimeFigureOut">
              <a:rPr lang="en-US"/>
              <a:pPr>
                <a:defRPr/>
              </a:pPr>
              <a:t>3/17/2020</a:t>
            </a:fld>
            <a:endParaRPr lang="en-US"/>
          </a:p>
        </p:txBody>
      </p:sp>
      <p:sp>
        <p:nvSpPr>
          <p:cNvPr id="7" name="Footer Placeholder 5"/>
          <p:cNvSpPr>
            <a:spLocks noGrp="1"/>
          </p:cNvSpPr>
          <p:nvPr>
            <p:ph type="ftr" sz="quarter" idx="11"/>
          </p:nvPr>
        </p:nvSpPr>
        <p:spPr/>
        <p:txBody>
          <a:bodyPr numCol="1"/>
          <a:lstStyle>
            <a:lvl1pPr>
              <a:defRPr/>
            </a:lvl1pPr>
          </a:lstStyle>
          <a:p>
            <a:pPr>
              <a:defRPr/>
            </a:pPr>
            <a:endParaRPr lang="en-US"/>
          </a:p>
        </p:txBody>
      </p:sp>
      <p:sp>
        <p:nvSpPr>
          <p:cNvPr id="8" name="Slide Number Placeholder 6"/>
          <p:cNvSpPr>
            <a:spLocks noGrp="1"/>
          </p:cNvSpPr>
          <p:nvPr>
            <p:ph type="sldNum" sz="quarter" idx="12"/>
          </p:nvPr>
        </p:nvSpPr>
        <p:spPr/>
        <p:txBody>
          <a:bodyPr numCol="1"/>
          <a:lstStyle>
            <a:lvl1pPr>
              <a:defRPr/>
            </a:lvl1pPr>
          </a:lstStyle>
          <a:p>
            <a:pPr>
              <a:defRPr/>
            </a:pPr>
            <a:fld id="{36B67FED-147D-4139-8D24-12B30AD0B1C8}" type="slidenum">
              <a:rPr lang="en-US"/>
              <a:pPr>
                <a:defRPr/>
              </a:pPr>
              <a:t>‹#›</a:t>
            </a:fld>
            <a:endParaRPr lang="en-US"/>
          </a:p>
        </p:txBody>
      </p:sp>
    </p:spTree>
    <p:extLst>
      <p:ext uri="{BB962C8B-B14F-4D97-AF65-F5344CB8AC3E}">
        <p14:creationId xmlns:p14="http://schemas.microsoft.com/office/powerpoint/2010/main" val="12533526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numCol="1"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numCol="1"/>
          <a:lstStyle>
            <a:lvl1pPr>
              <a:defRPr/>
            </a:lvl1pPr>
          </a:lstStyle>
          <a:p>
            <a:pPr>
              <a:defRPr/>
            </a:pPr>
            <a:fld id="{0779C5C4-2A19-46FA-B595-21652A53CADC}" type="datetimeFigureOut">
              <a:rPr lang="en-US"/>
              <a:pPr>
                <a:defRPr/>
              </a:pPr>
              <a:t>3/17/2020</a:t>
            </a:fld>
            <a:endParaRPr lang="en-US"/>
          </a:p>
        </p:txBody>
      </p:sp>
      <p:sp>
        <p:nvSpPr>
          <p:cNvPr id="7" name="Footer Placeholder 5"/>
          <p:cNvSpPr>
            <a:spLocks noGrp="1"/>
          </p:cNvSpPr>
          <p:nvPr>
            <p:ph type="ftr" sz="quarter" idx="11"/>
          </p:nvPr>
        </p:nvSpPr>
        <p:spPr/>
        <p:txBody>
          <a:bodyPr numCol="1"/>
          <a:lstStyle>
            <a:lvl1pPr>
              <a:defRPr/>
            </a:lvl1pPr>
          </a:lstStyle>
          <a:p>
            <a:pPr>
              <a:defRPr/>
            </a:pPr>
            <a:endParaRPr lang="en-US"/>
          </a:p>
        </p:txBody>
      </p:sp>
      <p:sp>
        <p:nvSpPr>
          <p:cNvPr id="8" name="Slide Number Placeholder 6"/>
          <p:cNvSpPr>
            <a:spLocks noGrp="1"/>
          </p:cNvSpPr>
          <p:nvPr>
            <p:ph type="sldNum" sz="quarter" idx="12"/>
          </p:nvPr>
        </p:nvSpPr>
        <p:spPr/>
        <p:txBody>
          <a:bodyPr numCol="1"/>
          <a:lstStyle>
            <a:lvl1pPr>
              <a:defRPr/>
            </a:lvl1pPr>
          </a:lstStyle>
          <a:p>
            <a:pPr>
              <a:defRPr/>
            </a:pPr>
            <a:fld id="{FB505043-87B0-47FC-95B4-FC6A99B19987}" type="slidenum">
              <a:rPr lang="en-US"/>
              <a:pPr>
                <a:defRPr/>
              </a:pPr>
              <a:t>‹#›</a:t>
            </a:fld>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7014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numCol="1"/>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numCol="1"/>
          <a:lstStyle>
            <a:lvl1pPr>
              <a:defRPr/>
            </a:lvl1pPr>
          </a:lstStyle>
          <a:p>
            <a:pPr>
              <a:defRPr/>
            </a:pPr>
            <a:fld id="{CF207D05-3AF9-4ECA-9758-7AAE56DCAB04}" type="datetimeFigureOut">
              <a:rPr lang="en-US"/>
              <a:pPr>
                <a:defRPr/>
              </a:pPr>
              <a:t>3/17/2020</a:t>
            </a:fld>
            <a:endParaRPr lang="en-US"/>
          </a:p>
        </p:txBody>
      </p:sp>
      <p:sp>
        <p:nvSpPr>
          <p:cNvPr id="6" name="Footer Placeholder 4"/>
          <p:cNvSpPr>
            <a:spLocks noGrp="1"/>
          </p:cNvSpPr>
          <p:nvPr>
            <p:ph type="ftr" sz="quarter" idx="11"/>
          </p:nvPr>
        </p:nvSpPr>
        <p:spPr/>
        <p:txBody>
          <a:bodyPr numCol="1"/>
          <a:lstStyle>
            <a:lvl1pPr>
              <a:defRPr/>
            </a:lvl1pPr>
          </a:lstStyle>
          <a:p>
            <a:pPr>
              <a:defRPr/>
            </a:pPr>
            <a:endParaRPr lang="en-US"/>
          </a:p>
        </p:txBody>
      </p:sp>
      <p:sp>
        <p:nvSpPr>
          <p:cNvPr id="7" name="Slide Number Placeholder 5"/>
          <p:cNvSpPr>
            <a:spLocks noGrp="1"/>
          </p:cNvSpPr>
          <p:nvPr>
            <p:ph type="sldNum" sz="quarter" idx="12"/>
          </p:nvPr>
        </p:nvSpPr>
        <p:spPr/>
        <p:txBody>
          <a:bodyPr numCol="1"/>
          <a:lstStyle>
            <a:lvl1pPr>
              <a:defRPr/>
            </a:lvl1pPr>
          </a:lstStyle>
          <a:p>
            <a:pPr>
              <a:defRPr/>
            </a:pPr>
            <a:fld id="{F7C61783-2459-4A07-9C60-B9D94E9E158E}" type="slidenum">
              <a:rPr lang="en-US"/>
              <a:pPr>
                <a:defRPr/>
              </a:pPr>
              <a:t>‹#›</a:t>
            </a:fld>
            <a:endParaRPr lang="en-US"/>
          </a:p>
        </p:txBody>
      </p:sp>
    </p:spTree>
    <p:extLst>
      <p:ext uri="{BB962C8B-B14F-4D97-AF65-F5344CB8AC3E}">
        <p14:creationId xmlns:p14="http://schemas.microsoft.com/office/powerpoint/2010/main" val="41106907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numCol="1"/>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numCol="1"/>
          <a:lstStyle>
            <a:lvl1pPr>
              <a:defRPr/>
            </a:lvl1pPr>
          </a:lstStyle>
          <a:p>
            <a:pPr>
              <a:defRPr/>
            </a:pPr>
            <a:fld id="{41777F43-6548-44F6-920D-3204709BF7B0}" type="datetimeFigureOut">
              <a:rPr lang="en-US"/>
              <a:pPr>
                <a:defRPr/>
              </a:pPr>
              <a:t>3/17/2020</a:t>
            </a:fld>
            <a:endParaRPr lang="en-US"/>
          </a:p>
        </p:txBody>
      </p:sp>
      <p:sp>
        <p:nvSpPr>
          <p:cNvPr id="6" name="Footer Placeholder 4"/>
          <p:cNvSpPr>
            <a:spLocks noGrp="1"/>
          </p:cNvSpPr>
          <p:nvPr>
            <p:ph type="ftr" sz="quarter" idx="11"/>
          </p:nvPr>
        </p:nvSpPr>
        <p:spPr/>
        <p:txBody>
          <a:bodyPr numCol="1"/>
          <a:lstStyle>
            <a:lvl1pPr>
              <a:defRPr/>
            </a:lvl1pPr>
          </a:lstStyle>
          <a:p>
            <a:pPr>
              <a:defRPr/>
            </a:pPr>
            <a:endParaRPr lang="en-US"/>
          </a:p>
        </p:txBody>
      </p:sp>
      <p:sp>
        <p:nvSpPr>
          <p:cNvPr id="7" name="Slide Number Placeholder 5"/>
          <p:cNvSpPr>
            <a:spLocks noGrp="1"/>
          </p:cNvSpPr>
          <p:nvPr>
            <p:ph type="sldNum" sz="quarter" idx="12"/>
          </p:nvPr>
        </p:nvSpPr>
        <p:spPr/>
        <p:txBody>
          <a:bodyPr numCol="1"/>
          <a:lstStyle>
            <a:lvl1pPr>
              <a:defRPr/>
            </a:lvl1pPr>
          </a:lstStyle>
          <a:p>
            <a:pPr>
              <a:defRPr/>
            </a:pPr>
            <a:fld id="{DF4D0C5E-11D9-4E34-B3B8-63CAABE6E819}" type="slidenum">
              <a:rPr lang="en-US"/>
              <a:pPr>
                <a:defRPr/>
              </a:pPr>
              <a:t>‹#›</a:t>
            </a:fld>
            <a:endParaRPr lang="en-US"/>
          </a:p>
        </p:txBody>
      </p:sp>
    </p:spTree>
    <p:extLst>
      <p:ext uri="{BB962C8B-B14F-4D97-AF65-F5344CB8AC3E}">
        <p14:creationId xmlns:p14="http://schemas.microsoft.com/office/powerpoint/2010/main" val="24478540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a:xfrm>
            <a:off x="2133600" y="396875"/>
            <a:ext cx="4876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numCol="1"/>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numCol="1"/>
          <a:lstStyle>
            <a:lvl1pPr>
              <a:defRPr/>
            </a:lvl1pPr>
          </a:lstStyle>
          <a:p>
            <a:pPr>
              <a:defRPr/>
            </a:pPr>
            <a:fld id="{56E66D37-4C34-4ADD-9061-BFE08F116E54}" type="datetimeFigureOut">
              <a:rPr lang="en-US"/>
              <a:pPr>
                <a:defRPr/>
              </a:pPr>
              <a:t>3/17/2020</a:t>
            </a:fld>
            <a:endParaRPr lang="en-US"/>
          </a:p>
        </p:txBody>
      </p:sp>
      <p:sp>
        <p:nvSpPr>
          <p:cNvPr id="8" name="Footer Placeholder 4"/>
          <p:cNvSpPr>
            <a:spLocks noGrp="1"/>
          </p:cNvSpPr>
          <p:nvPr>
            <p:ph type="ftr" sz="quarter" idx="11"/>
          </p:nvPr>
        </p:nvSpPr>
        <p:spPr/>
        <p:txBody>
          <a:bodyPr numCol="1"/>
          <a:lstStyle>
            <a:lvl1pPr>
              <a:defRPr/>
            </a:lvl1pPr>
          </a:lstStyle>
          <a:p>
            <a:pPr>
              <a:defRPr/>
            </a:pPr>
            <a:endParaRPr lang="en-US"/>
          </a:p>
        </p:txBody>
      </p:sp>
      <p:sp>
        <p:nvSpPr>
          <p:cNvPr id="9" name="Slide Number Placeholder 5"/>
          <p:cNvSpPr>
            <a:spLocks noGrp="1"/>
          </p:cNvSpPr>
          <p:nvPr>
            <p:ph type="sldNum" sz="quarter" idx="12"/>
          </p:nvPr>
        </p:nvSpPr>
        <p:spPr/>
        <p:txBody>
          <a:bodyPr numCol="1"/>
          <a:lstStyle>
            <a:lvl1pPr>
              <a:defRPr/>
            </a:lvl1pPr>
          </a:lstStyle>
          <a:p>
            <a:pPr>
              <a:defRPr/>
            </a:pPr>
            <a:fld id="{13824937-4451-4351-A935-B53887B3815B}" type="slidenum">
              <a:rPr lang="en-US"/>
              <a:pPr>
                <a:defRPr/>
              </a:pPr>
              <a:t>‹#›</a:t>
            </a:fld>
            <a:endParaRPr lang="en-US"/>
          </a:p>
        </p:txBody>
      </p:sp>
    </p:spTree>
    <p:extLst>
      <p:ext uri="{BB962C8B-B14F-4D97-AF65-F5344CB8AC3E}">
        <p14:creationId xmlns:p14="http://schemas.microsoft.com/office/powerpoint/2010/main" val="3248548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numCol="1"/>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numCol="1"/>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8610600" y="6356350"/>
            <a:ext cx="457200" cy="365125"/>
          </a:xfrm>
        </p:spPr>
        <p:txBody>
          <a:bodyPr numCol="1"/>
          <a:lstStyle>
            <a:lvl1pPr>
              <a:defRPr/>
            </a:lvl1pPr>
          </a:lstStyle>
          <a:p>
            <a:pPr>
              <a:defRPr/>
            </a:pPr>
            <a:fld id="{A55A0480-CBF0-46B1-A467-7E04881779EA}" type="slidenum">
              <a:rPr lang="en-US"/>
              <a:pPr>
                <a:defRPr/>
              </a:pPr>
              <a:t>‹#›</a:t>
            </a:fld>
            <a:endParaRPr lang="en-US"/>
          </a:p>
        </p:txBody>
      </p:sp>
    </p:spTree>
    <p:extLst>
      <p:ext uri="{BB962C8B-B14F-4D97-AF65-F5344CB8AC3E}">
        <p14:creationId xmlns:p14="http://schemas.microsoft.com/office/powerpoint/2010/main" val="1990892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defRPr/>
            </a:pPr>
            <a:endParaRPr lang="en-US"/>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numCol="1"/>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numCol="1"/>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numCol="1"/>
          <a:lstStyle>
            <a:lvl1pPr>
              <a:defRPr/>
            </a:lvl1pPr>
          </a:lstStyle>
          <a:p>
            <a:pPr>
              <a:defRPr/>
            </a:pPr>
            <a:fld id="{3D564C10-5E07-41A2-9196-C54E6022CBA6}" type="slidenum">
              <a:rPr lang="en-US"/>
              <a:pPr>
                <a:defRPr/>
              </a:pPr>
              <a:t>‹#›</a:t>
            </a:fld>
            <a:endParaRPr lang="en-US"/>
          </a:p>
        </p:txBody>
      </p:sp>
    </p:spTree>
    <p:extLst>
      <p:ext uri="{BB962C8B-B14F-4D97-AF65-F5344CB8AC3E}">
        <p14:creationId xmlns:p14="http://schemas.microsoft.com/office/powerpoint/2010/main" val="1320865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defRPr/>
            </a:pPr>
            <a:endParaRPr lang="en-US"/>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numCol="1"/>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numCol="1"/>
          <a:lstStyle>
            <a:lvl1pPr>
              <a:defRPr/>
            </a:lvl1pPr>
          </a:lstStyle>
          <a:p>
            <a:pPr>
              <a:defRPr/>
            </a:pPr>
            <a:fld id="{13066645-EF94-4D72-9E48-2A25AE7AEB69}" type="datetimeFigureOut">
              <a:rPr lang="en-US"/>
              <a:pPr>
                <a:defRPr/>
              </a:pPr>
              <a:t>3/17/2020</a:t>
            </a:fld>
            <a:endParaRPr lang="en-US"/>
          </a:p>
        </p:txBody>
      </p:sp>
      <p:sp>
        <p:nvSpPr>
          <p:cNvPr id="9" name="Footer Placeholder 5"/>
          <p:cNvSpPr>
            <a:spLocks noGrp="1"/>
          </p:cNvSpPr>
          <p:nvPr>
            <p:ph type="ftr" sz="quarter" idx="11"/>
          </p:nvPr>
        </p:nvSpPr>
        <p:spPr/>
        <p:txBody>
          <a:bodyPr numCol="1"/>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numCol="1"/>
          <a:lstStyle>
            <a:lvl1pPr>
              <a:defRPr/>
            </a:lvl1pPr>
          </a:lstStyle>
          <a:p>
            <a:pPr>
              <a:defRPr/>
            </a:pPr>
            <a:fld id="{50FC65BE-6469-40BA-99AB-B523C324817A}" type="slidenum">
              <a:rPr lang="en-US"/>
              <a:pPr>
                <a:defRPr/>
              </a:pPr>
              <a:t>‹#›</a:t>
            </a:fld>
            <a:endParaRPr lang="en-US"/>
          </a:p>
        </p:txBody>
      </p:sp>
    </p:spTree>
    <p:extLst>
      <p:ext uri="{BB962C8B-B14F-4D97-AF65-F5344CB8AC3E}">
        <p14:creationId xmlns:p14="http://schemas.microsoft.com/office/powerpoint/2010/main" val="2025314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a:xfrm>
            <a:off x="609600" y="1295400"/>
            <a:ext cx="4876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numCol="1" anchor="t">
            <a:noAutofit/>
          </a:bodyPr>
          <a:lstStyle>
            <a:lvl1pPr algn="l">
              <a:defRPr sz="3600" b="1" cap="all">
                <a:solidFill>
                  <a:schemeClr val="accent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p:txBody>
          <a:bodyPr numCol="1"/>
          <a:lstStyle>
            <a:lvl1pPr>
              <a:defRPr/>
            </a:lvl1pPr>
          </a:lstStyle>
          <a:p>
            <a:pPr>
              <a:defRPr/>
            </a:pPr>
            <a:fld id="{CC386A29-11F9-4F34-A13D-A14AD95DAB9B}" type="slidenum">
              <a:rPr lang="en-US"/>
              <a:pPr>
                <a:defRPr/>
              </a:pPr>
              <a:t>‹#›</a:t>
            </a:fld>
            <a:endParaRPr lang="en-US"/>
          </a:p>
        </p:txBody>
      </p:sp>
    </p:spTree>
    <p:extLst>
      <p:ext uri="{BB962C8B-B14F-4D97-AF65-F5344CB8AC3E}">
        <p14:creationId xmlns:p14="http://schemas.microsoft.com/office/powerpoint/2010/main" val="3865393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defRPr/>
            </a:pPr>
            <a:endParaRPr lang="en-US"/>
          </a:p>
        </p:txBody>
      </p:sp>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numCol="1"/>
          <a:lstStyle>
            <a:lvl1pPr>
              <a:defRPr/>
            </a:lvl1pPr>
          </a:lstStyle>
          <a:p>
            <a:pPr>
              <a:defRPr/>
            </a:pPr>
            <a:fld id="{531D39AA-FBA0-41CD-B7D8-018302BB4653}" type="datetimeFigureOut">
              <a:rPr lang="en-US"/>
              <a:pPr>
                <a:defRPr/>
              </a:pPr>
              <a:t>3/17/2020</a:t>
            </a:fld>
            <a:endParaRPr lang="en-US"/>
          </a:p>
        </p:txBody>
      </p:sp>
      <p:sp>
        <p:nvSpPr>
          <p:cNvPr id="11" name="Footer Placeholder 7"/>
          <p:cNvSpPr>
            <a:spLocks noGrp="1"/>
          </p:cNvSpPr>
          <p:nvPr>
            <p:ph type="ftr" sz="quarter" idx="11"/>
          </p:nvPr>
        </p:nvSpPr>
        <p:spPr/>
        <p:txBody>
          <a:bodyPr numCol="1"/>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numCol="1"/>
          <a:lstStyle>
            <a:lvl1pPr>
              <a:defRPr/>
            </a:lvl1pPr>
          </a:lstStyle>
          <a:p>
            <a:pPr>
              <a:defRPr/>
            </a:pPr>
            <a:fld id="{502EBDC2-B77B-4FF5-9D1E-261FA64882F7}" type="slidenum">
              <a:rPr lang="en-US"/>
              <a:pPr>
                <a:defRPr/>
              </a:pPr>
              <a:t>‹#›</a:t>
            </a:fld>
            <a:endParaRPr lang="en-US"/>
          </a:p>
        </p:txBody>
      </p:sp>
    </p:spTree>
    <p:extLst>
      <p:ext uri="{BB962C8B-B14F-4D97-AF65-F5344CB8AC3E}">
        <p14:creationId xmlns:p14="http://schemas.microsoft.com/office/powerpoint/2010/main" val="408283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numCol="1"/>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numCol="1"/>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numCol="1"/>
          <a:lstStyle>
            <a:lvl1pPr>
              <a:defRPr/>
            </a:lvl1pPr>
          </a:lstStyle>
          <a:p>
            <a:pPr>
              <a:defRPr/>
            </a:pPr>
            <a:fld id="{53006A55-607B-417A-96A0-88B764233F06}" type="slidenum">
              <a:rPr lang="en-US"/>
              <a:pPr>
                <a:defRPr/>
              </a:pPr>
              <a:t>‹#›</a:t>
            </a:fld>
            <a:endParaRPr lang="en-US"/>
          </a:p>
        </p:txBody>
      </p:sp>
    </p:spTree>
    <p:extLst>
      <p:ext uri="{BB962C8B-B14F-4D97-AF65-F5344CB8AC3E}">
        <p14:creationId xmlns:p14="http://schemas.microsoft.com/office/powerpoint/2010/main" val="4034450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a:xfrm>
            <a:off x="6477000" y="6256338"/>
            <a:ext cx="17621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numCol="1"/>
          <a:lstStyle/>
          <a:p>
            <a:r>
              <a:rPr lang="en-US" smtClean="0"/>
              <a:t>Click to edit Master title style</a:t>
            </a:r>
            <a:endParaRPr lang="en-US"/>
          </a:p>
        </p:txBody>
      </p:sp>
      <p:sp>
        <p:nvSpPr>
          <p:cNvPr id="6" name="Date Placeholder 2"/>
          <p:cNvSpPr>
            <a:spLocks noGrp="1"/>
          </p:cNvSpPr>
          <p:nvPr>
            <p:ph type="dt" sz="half" idx="10"/>
          </p:nvPr>
        </p:nvSpPr>
        <p:spPr/>
        <p:txBody>
          <a:bodyPr numCol="1"/>
          <a:lstStyle>
            <a:lvl1pPr>
              <a:defRPr/>
            </a:lvl1pPr>
          </a:lstStyle>
          <a:p>
            <a:pPr>
              <a:defRPr/>
            </a:pPr>
            <a:fld id="{3042DCBD-D83C-4345-9DE2-31B32EB162AB}" type="datetimeFigureOut">
              <a:rPr lang="en-US"/>
              <a:pPr>
                <a:defRPr/>
              </a:pPr>
              <a:t>3/17/2020</a:t>
            </a:fld>
            <a:endParaRPr lang="en-US"/>
          </a:p>
        </p:txBody>
      </p:sp>
      <p:sp>
        <p:nvSpPr>
          <p:cNvPr id="7" name="Footer Placeholder 3"/>
          <p:cNvSpPr>
            <a:spLocks noGrp="1"/>
          </p:cNvSpPr>
          <p:nvPr>
            <p:ph type="ftr" sz="quarter" idx="11"/>
          </p:nvPr>
        </p:nvSpPr>
        <p:spPr/>
        <p:txBody>
          <a:bodyPr numCol="1"/>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numCol="1"/>
          <a:lstStyle>
            <a:lvl1pPr>
              <a:defRPr/>
            </a:lvl1pPr>
          </a:lstStyle>
          <a:p>
            <a:pPr>
              <a:defRPr/>
            </a:pPr>
            <a:fld id="{B0480E8C-48EC-440D-A6FA-BF2737394611}" type="slidenum">
              <a:rPr lang="en-US"/>
              <a:pPr>
                <a:defRPr/>
              </a:pPr>
              <a:t>‹#›</a:t>
            </a:fld>
            <a:endParaRPr lang="en-US"/>
          </a:p>
        </p:txBody>
      </p:sp>
    </p:spTree>
    <p:extLst>
      <p:ext uri="{BB962C8B-B14F-4D97-AF65-F5344CB8AC3E}">
        <p14:creationId xmlns:p14="http://schemas.microsoft.com/office/powerpoint/2010/main" val="2987630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numCol="1"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defRPr/>
            </a:pPr>
            <a:fld id="{F775CE90-8C89-43C3-A61A-A8C497EB064F}" type="slidenum">
              <a:rPr lang="en-US" smtClean="0"/>
              <a:pPr>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numCol="1"/>
          <a:lstStyle>
            <a:lvl1pPr>
              <a:defRPr/>
            </a:lvl1pPr>
          </a:lstStyle>
          <a:p>
            <a:pPr>
              <a:defRPr/>
            </a:pPr>
            <a:fld id="{98A8F116-78CD-4308-8238-B3C1CE12F4DB}" type="datetimeFigureOut">
              <a:rPr lang="en-US"/>
              <a:pPr>
                <a:defRPr/>
              </a:pPr>
              <a:t>3/17/2020</a:t>
            </a:fld>
            <a:endParaRPr lang="en-US"/>
          </a:p>
        </p:txBody>
      </p:sp>
      <p:sp>
        <p:nvSpPr>
          <p:cNvPr id="7" name="Footer Placeholder 2"/>
          <p:cNvSpPr>
            <a:spLocks noGrp="1"/>
          </p:cNvSpPr>
          <p:nvPr>
            <p:ph type="ftr" sz="quarter" idx="11"/>
          </p:nvPr>
        </p:nvSpPr>
        <p:spPr/>
        <p:txBody>
          <a:bodyPr numCol="1"/>
          <a:lstStyle>
            <a:lvl1pPr>
              <a:defRPr/>
            </a:lvl1pPr>
          </a:lstStyle>
          <a:p>
            <a:pPr>
              <a:defRPr/>
            </a:pPr>
            <a:endParaRPr lang="en-US"/>
          </a:p>
        </p:txBody>
      </p:sp>
    </p:spTree>
    <p:extLst>
      <p:ext uri="{BB962C8B-B14F-4D97-AF65-F5344CB8AC3E}">
        <p14:creationId xmlns:p14="http://schemas.microsoft.com/office/powerpoint/2010/main" val="1354010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numCol="1"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numCol="1"/>
          <a:lstStyle>
            <a:lvl1pPr>
              <a:defRPr>
                <a:solidFill>
                  <a:schemeClr val="bg1"/>
                </a:solidFill>
              </a:defRPr>
            </a:lvl1pPr>
          </a:lstStyle>
          <a:p>
            <a:pPr>
              <a:defRPr/>
            </a:pPr>
            <a:fld id="{567C05D9-D887-4E4F-8EDA-CABDD075C681}" type="datetimeFigureOut">
              <a:rPr lang="en-US"/>
              <a:pPr>
                <a:defRPr/>
              </a:pPr>
              <a:t>3/17/2020</a:t>
            </a:fld>
            <a:endParaRPr lang="en-US" dirty="0"/>
          </a:p>
        </p:txBody>
      </p:sp>
      <p:sp>
        <p:nvSpPr>
          <p:cNvPr id="8" name="Footer Placeholder 5"/>
          <p:cNvSpPr>
            <a:spLocks noGrp="1"/>
          </p:cNvSpPr>
          <p:nvPr>
            <p:ph type="ftr" sz="quarter" idx="11"/>
          </p:nvPr>
        </p:nvSpPr>
        <p:spPr/>
        <p:txBody>
          <a:bodyPr numCol="1"/>
          <a:lstStyle>
            <a:lvl1pPr>
              <a:defRPr/>
            </a:lvl1pPr>
          </a:lstStyle>
          <a:p>
            <a:pPr>
              <a:defRPr/>
            </a:pPr>
            <a:endParaRPr lang="en-US"/>
          </a:p>
        </p:txBody>
      </p:sp>
      <p:sp>
        <p:nvSpPr>
          <p:cNvPr id="9" name="Slide Number Placeholder 6"/>
          <p:cNvSpPr>
            <a:spLocks noGrp="1"/>
          </p:cNvSpPr>
          <p:nvPr>
            <p:ph type="sldNum" sz="quarter" idx="12"/>
          </p:nvPr>
        </p:nvSpPr>
        <p:spPr/>
        <p:txBody>
          <a:bodyPr numCol="1"/>
          <a:lstStyle>
            <a:lvl1pPr>
              <a:defRPr/>
            </a:lvl1pPr>
          </a:lstStyle>
          <a:p>
            <a:pPr>
              <a:defRPr/>
            </a:pPr>
            <a:fld id="{48268D89-8BC6-4223-8345-F6FAB26F88F7}" type="slidenum">
              <a:rPr lang="en-US"/>
              <a:pPr>
                <a:defRPr/>
              </a:pPr>
              <a:t>‹#›</a:t>
            </a:fld>
            <a:endParaRPr lang="en-US"/>
          </a:p>
        </p:txBody>
      </p:sp>
    </p:spTree>
    <p:extLst>
      <p:ext uri="{BB962C8B-B14F-4D97-AF65-F5344CB8AC3E}">
        <p14:creationId xmlns:p14="http://schemas.microsoft.com/office/powerpoint/2010/main" val="1650721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defRPr/>
            </a:pPr>
            <a:endParaRPr lang="en-US"/>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a:xfrm>
            <a:off x="65532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numCol="1"/>
          <a:lstStyle>
            <a:lvl1pPr>
              <a:defRPr/>
            </a:lvl1pPr>
          </a:lstStyle>
          <a:p>
            <a:pPr>
              <a:defRPr/>
            </a:pPr>
            <a:fld id="{802A7010-9947-416F-A53B-AAF0EE8C543E}" type="datetimeFigureOut">
              <a:rPr lang="en-US"/>
              <a:pPr>
                <a:defRPr/>
              </a:pPr>
              <a:t>3/17/2020</a:t>
            </a:fld>
            <a:endParaRPr lang="en-US"/>
          </a:p>
        </p:txBody>
      </p:sp>
      <p:sp>
        <p:nvSpPr>
          <p:cNvPr id="8" name="Footer Placeholder 5"/>
          <p:cNvSpPr>
            <a:spLocks noGrp="1"/>
          </p:cNvSpPr>
          <p:nvPr>
            <p:ph type="ftr" sz="quarter" idx="11"/>
          </p:nvPr>
        </p:nvSpPr>
        <p:spPr/>
        <p:txBody>
          <a:bodyPr numCol="1"/>
          <a:lstStyle>
            <a:lvl1pPr>
              <a:defRPr/>
            </a:lvl1pPr>
          </a:lstStyle>
          <a:p>
            <a:pPr>
              <a:defRPr/>
            </a:pPr>
            <a:endParaRPr lang="en-US"/>
          </a:p>
        </p:txBody>
      </p:sp>
      <p:sp>
        <p:nvSpPr>
          <p:cNvPr id="9" name="Slide Number Placeholder 6"/>
          <p:cNvSpPr>
            <a:spLocks noGrp="1"/>
          </p:cNvSpPr>
          <p:nvPr>
            <p:ph type="sldNum" sz="quarter" idx="12"/>
          </p:nvPr>
        </p:nvSpPr>
        <p:spPr/>
        <p:txBody>
          <a:bodyPr numCol="1"/>
          <a:lstStyle>
            <a:lvl1pPr>
              <a:defRPr/>
            </a:lvl1pPr>
          </a:lstStyle>
          <a:p>
            <a:pPr>
              <a:defRPr/>
            </a:pPr>
            <a:fld id="{8EC5E7B9-DF9B-453C-8043-43B732E2F188}" type="slidenum">
              <a:rPr lang="en-US"/>
              <a:pPr>
                <a:defRPr/>
              </a:pPr>
              <a:t>‹#›</a:t>
            </a:fld>
            <a:endParaRPr lang="en-US"/>
          </a:p>
        </p:txBody>
      </p:sp>
    </p:spTree>
    <p:extLst>
      <p:ext uri="{BB962C8B-B14F-4D97-AF65-F5344CB8AC3E}">
        <p14:creationId xmlns:p14="http://schemas.microsoft.com/office/powerpoint/2010/main" val="1380326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numCol="1"/>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numCol="1"/>
          <a:lstStyle>
            <a:lvl1pPr>
              <a:defRPr/>
            </a:lvl1pPr>
          </a:lstStyle>
          <a:p>
            <a:pPr>
              <a:defRPr/>
            </a:pPr>
            <a:fld id="{F57FDC6F-E9CB-42ED-B41D-7401F2507EA5}" type="datetimeFigureOut">
              <a:rPr lang="en-US"/>
              <a:pPr>
                <a:defRPr/>
              </a:pPr>
              <a:t>3/17/2020</a:t>
            </a:fld>
            <a:endParaRPr lang="en-US"/>
          </a:p>
        </p:txBody>
      </p:sp>
      <p:sp>
        <p:nvSpPr>
          <p:cNvPr id="7" name="Footer Placeholder 4"/>
          <p:cNvSpPr>
            <a:spLocks noGrp="1"/>
          </p:cNvSpPr>
          <p:nvPr>
            <p:ph type="ftr" sz="quarter" idx="11"/>
          </p:nvPr>
        </p:nvSpPr>
        <p:spPr/>
        <p:txBody>
          <a:bodyPr numCol="1"/>
          <a:lstStyle>
            <a:lvl1pPr>
              <a:defRPr/>
            </a:lvl1pPr>
          </a:lstStyle>
          <a:p>
            <a:pPr>
              <a:defRPr/>
            </a:pPr>
            <a:endParaRPr lang="en-US"/>
          </a:p>
        </p:txBody>
      </p:sp>
      <p:sp>
        <p:nvSpPr>
          <p:cNvPr id="8" name="Slide Number Placeholder 5"/>
          <p:cNvSpPr>
            <a:spLocks noGrp="1"/>
          </p:cNvSpPr>
          <p:nvPr>
            <p:ph type="sldNum" sz="quarter" idx="12"/>
          </p:nvPr>
        </p:nvSpPr>
        <p:spPr/>
        <p:txBody>
          <a:bodyPr numCol="1"/>
          <a:lstStyle>
            <a:lvl1pPr>
              <a:defRPr/>
            </a:lvl1pPr>
          </a:lstStyle>
          <a:p>
            <a:pPr>
              <a:defRPr/>
            </a:pPr>
            <a:fld id="{1A7D0F29-7A7D-4595-9D87-B27AFD0C63B5}" type="slidenum">
              <a:rPr lang="en-US"/>
              <a:pPr>
                <a:defRPr/>
              </a:pPr>
              <a:t>‹#›</a:t>
            </a:fld>
            <a:endParaRPr lang="en-US"/>
          </a:p>
        </p:txBody>
      </p:sp>
    </p:spTree>
    <p:extLst>
      <p:ext uri="{BB962C8B-B14F-4D97-AF65-F5344CB8AC3E}">
        <p14:creationId xmlns:p14="http://schemas.microsoft.com/office/powerpoint/2010/main" val="1347313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numCol="1"/>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numCol="1"/>
          <a:lstStyle>
            <a:lvl1pPr>
              <a:defRPr/>
            </a:lvl1pPr>
          </a:lstStyle>
          <a:p>
            <a:pPr>
              <a:defRPr/>
            </a:pPr>
            <a:fld id="{E453B98A-2F05-4EF9-8F54-23BA6E202A6F}" type="datetimeFigureOut">
              <a:rPr lang="en-US"/>
              <a:pPr>
                <a:defRPr/>
              </a:pPr>
              <a:t>3/17/2020</a:t>
            </a:fld>
            <a:endParaRPr lang="en-US"/>
          </a:p>
        </p:txBody>
      </p:sp>
      <p:sp>
        <p:nvSpPr>
          <p:cNvPr id="7" name="Footer Placeholder 4"/>
          <p:cNvSpPr>
            <a:spLocks noGrp="1"/>
          </p:cNvSpPr>
          <p:nvPr>
            <p:ph type="ftr" sz="quarter" idx="11"/>
          </p:nvPr>
        </p:nvSpPr>
        <p:spPr/>
        <p:txBody>
          <a:bodyPr numCol="1"/>
          <a:lstStyle>
            <a:lvl1pPr>
              <a:defRPr/>
            </a:lvl1pPr>
          </a:lstStyle>
          <a:p>
            <a:pPr>
              <a:defRPr/>
            </a:pPr>
            <a:endParaRPr lang="en-US"/>
          </a:p>
        </p:txBody>
      </p:sp>
      <p:sp>
        <p:nvSpPr>
          <p:cNvPr id="8" name="Slide Number Placeholder 5"/>
          <p:cNvSpPr>
            <a:spLocks noGrp="1"/>
          </p:cNvSpPr>
          <p:nvPr>
            <p:ph type="sldNum" sz="quarter" idx="12"/>
          </p:nvPr>
        </p:nvSpPr>
        <p:spPr/>
        <p:txBody>
          <a:bodyPr numCol="1"/>
          <a:lstStyle>
            <a:lvl1pPr>
              <a:defRPr/>
            </a:lvl1pPr>
          </a:lstStyle>
          <a:p>
            <a:pPr>
              <a:defRPr/>
            </a:pPr>
            <a:fld id="{21ABC9AA-8738-4854-B64F-C76DD21A9E41}" type="slidenum">
              <a:rPr lang="en-US"/>
              <a:pPr>
                <a:defRPr/>
              </a:pPr>
              <a:t>‹#›</a:t>
            </a:fld>
            <a:endParaRPr lang="en-US"/>
          </a:p>
        </p:txBody>
      </p:sp>
    </p:spTree>
    <p:extLst>
      <p:ext uri="{BB962C8B-B14F-4D97-AF65-F5344CB8AC3E}">
        <p14:creationId xmlns:p14="http://schemas.microsoft.com/office/powerpoint/2010/main" val="53248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numCol="1"/>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numCol="1"/>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10600" y="6356350"/>
            <a:ext cx="457200" cy="365125"/>
          </a:xfrm>
        </p:spPr>
        <p:txBody>
          <a:bodyPr numCol="1"/>
          <a:lstStyle>
            <a:lvl1pPr>
              <a:defRPr/>
            </a:lvl1pPr>
          </a:lstStyle>
          <a:p>
            <a:pPr>
              <a:defRPr/>
            </a:pPr>
            <a:fld id="{6551F60B-4EB7-4DE7-BC4C-D492A704C7E8}" type="slidenum">
              <a:rPr lang="en-US"/>
              <a:pPr>
                <a:defRPr/>
              </a:pPr>
              <a:t>‹#›</a:t>
            </a:fld>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5566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3429000" cy="2697162"/>
          </a:xfrm>
        </p:spPr>
        <p:txBody>
          <a:bodyPr numCol="1"/>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numCol="1"/>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numCol="1"/>
          <a:lstStyle>
            <a:lvl1pPr>
              <a:defRPr/>
            </a:lvl1pPr>
          </a:lstStyle>
          <a:p>
            <a:pPr>
              <a:defRPr/>
            </a:pPr>
            <a:fld id="{A0041FD9-A11B-4529-B398-A88D087799F3}" type="slidenum">
              <a:rPr lang="en-US"/>
              <a:pPr>
                <a:defRPr/>
              </a:pPr>
              <a:t>‹#›</a:t>
            </a:fld>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7642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numCol="1"/>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numCol="1"/>
          <a:lstStyle>
            <a:lvl1pPr>
              <a:defRPr/>
            </a:lvl1pPr>
          </a:lstStyle>
          <a:p>
            <a:pPr>
              <a:defRPr/>
            </a:pPr>
            <a:fld id="{561CF148-DD58-43B6-89D5-B2BDB364CF5D}" type="datetimeFigureOut">
              <a:rPr lang="en-US"/>
              <a:pPr>
                <a:defRPr/>
              </a:pPr>
              <a:t>3/17/2020</a:t>
            </a:fld>
            <a:endParaRPr lang="en-US"/>
          </a:p>
        </p:txBody>
      </p:sp>
      <p:sp>
        <p:nvSpPr>
          <p:cNvPr id="8" name="Footer Placeholder 5"/>
          <p:cNvSpPr>
            <a:spLocks noGrp="1"/>
          </p:cNvSpPr>
          <p:nvPr>
            <p:ph type="ftr" sz="quarter" idx="11"/>
          </p:nvPr>
        </p:nvSpPr>
        <p:spPr/>
        <p:txBody>
          <a:bodyPr numCol="1"/>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numCol="1"/>
          <a:lstStyle>
            <a:lvl1pPr>
              <a:defRPr/>
            </a:lvl1pPr>
          </a:lstStyle>
          <a:p>
            <a:pPr>
              <a:defRPr/>
            </a:pPr>
            <a:fld id="{AB4D4098-086C-40D2-A0F5-D158B9AE970C}" type="slidenum">
              <a:rPr lang="en-US"/>
              <a:pPr>
                <a:defRPr/>
              </a:pPr>
              <a:t>‹#›</a:t>
            </a:fld>
            <a:endParaRPr lang="en-US"/>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8353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1363854"/>
            <a:ext cx="4800600" cy="138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numCol="1" anchor="t">
            <a:noAutofit/>
          </a:bodyPr>
          <a:lstStyle>
            <a:lvl1pPr algn="l">
              <a:defRPr lang="en-US" dirty="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numCol="1"/>
          <a:lstStyle>
            <a:lvl1pPr>
              <a:defRPr/>
            </a:lvl1pPr>
          </a:lstStyle>
          <a:p>
            <a:pPr>
              <a:defRPr/>
            </a:pPr>
            <a:fld id="{9953FEEA-B58D-4A76-A950-95F74F887347}" type="slidenum">
              <a:rPr lang="en-US"/>
              <a:pPr>
                <a:defRPr/>
              </a:pPr>
              <a:t>‹#›</a:t>
            </a:fld>
            <a:endParaRPr lang="en-US"/>
          </a:p>
        </p:txBody>
      </p:sp>
    </p:spTree>
    <p:extLst>
      <p:ext uri="{BB962C8B-B14F-4D97-AF65-F5344CB8AC3E}">
        <p14:creationId xmlns:p14="http://schemas.microsoft.com/office/powerpoint/2010/main" val="15801456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numCol="1"/>
          <a:lstStyle>
            <a:lvl1pPr>
              <a:defRPr/>
            </a:lvl1pPr>
          </a:lstStyle>
          <a:p>
            <a:pPr>
              <a:defRPr/>
            </a:pPr>
            <a:fld id="{E4FCBC81-64C4-4876-820A-F9B0E0BE4DB7}" type="datetimeFigureOut">
              <a:rPr lang="en-US"/>
              <a:pPr>
                <a:defRPr/>
              </a:pPr>
              <a:t>3/17/2020</a:t>
            </a:fld>
            <a:endParaRPr lang="en-US"/>
          </a:p>
        </p:txBody>
      </p:sp>
      <p:sp>
        <p:nvSpPr>
          <p:cNvPr id="10" name="Footer Placeholder 7"/>
          <p:cNvSpPr>
            <a:spLocks noGrp="1"/>
          </p:cNvSpPr>
          <p:nvPr>
            <p:ph type="ftr" sz="quarter" idx="11"/>
          </p:nvPr>
        </p:nvSpPr>
        <p:spPr/>
        <p:txBody>
          <a:bodyPr numCol="1"/>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numCol="1"/>
          <a:lstStyle>
            <a:lvl1pPr>
              <a:defRPr/>
            </a:lvl1pPr>
          </a:lstStyle>
          <a:p>
            <a:pPr>
              <a:defRPr/>
            </a:pPr>
            <a:fld id="{57671B74-8FC0-4691-A6D7-E45A463BF809}" type="slidenum">
              <a:rPr lang="en-US"/>
              <a:pPr>
                <a:defRPr/>
              </a:pPr>
              <a:t>‹#›</a:t>
            </a:fld>
            <a:endParaRPr lang="en-US"/>
          </a:p>
        </p:txBody>
      </p:sp>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2295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numCol="1"/>
          <a:lstStyle/>
          <a:p>
            <a:r>
              <a:rPr lang="en-US" smtClean="0"/>
              <a:t>Click to edit Master title style</a:t>
            </a:r>
            <a:endParaRPr lang="en-US"/>
          </a:p>
        </p:txBody>
      </p:sp>
      <p:sp>
        <p:nvSpPr>
          <p:cNvPr id="5" name="Date Placeholder 2"/>
          <p:cNvSpPr>
            <a:spLocks noGrp="1"/>
          </p:cNvSpPr>
          <p:nvPr>
            <p:ph type="dt" sz="half" idx="10"/>
          </p:nvPr>
        </p:nvSpPr>
        <p:spPr/>
        <p:txBody>
          <a:bodyPr numCol="1"/>
          <a:lstStyle>
            <a:lvl1pPr>
              <a:defRPr/>
            </a:lvl1pPr>
          </a:lstStyle>
          <a:p>
            <a:pPr>
              <a:defRPr/>
            </a:pPr>
            <a:fld id="{56B50F31-004B-41BA-8DB0-84D589A51B76}" type="datetimeFigureOut">
              <a:rPr lang="en-US"/>
              <a:pPr>
                <a:defRPr/>
              </a:pPr>
              <a:t>3/17/2020</a:t>
            </a:fld>
            <a:endParaRPr lang="en-US"/>
          </a:p>
        </p:txBody>
      </p:sp>
      <p:sp>
        <p:nvSpPr>
          <p:cNvPr id="6" name="Footer Placeholder 3"/>
          <p:cNvSpPr>
            <a:spLocks noGrp="1"/>
          </p:cNvSpPr>
          <p:nvPr>
            <p:ph type="ftr" sz="quarter" idx="11"/>
          </p:nvPr>
        </p:nvSpPr>
        <p:spPr/>
        <p:txBody>
          <a:bodyPr numCol="1"/>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numCol="1"/>
          <a:lstStyle>
            <a:lvl1pPr>
              <a:defRPr/>
            </a:lvl1pPr>
          </a:lstStyle>
          <a:p>
            <a:pPr>
              <a:defRPr/>
            </a:pPr>
            <a:fld id="{E5EE374E-3A3A-421C-B760-4E475354BBF1}" type="slidenum">
              <a:rPr lang="en-US"/>
              <a:pPr>
                <a:defRPr/>
              </a:pPr>
              <a:t>‹#›</a:t>
            </a:fld>
            <a:endParaRPr lang="en-US"/>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a:xfrm>
            <a:off x="6400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3767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numCol="1"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defRPr/>
            </a:pPr>
            <a:fld id="{CCC91843-95C5-4B9B-ACE0-6AAB17497FB7}" type="slidenum">
              <a:rPr lang="en-US" smtClean="0"/>
              <a:pPr>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6781800" y="6248400"/>
            <a:ext cx="180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numCol="1"/>
          <a:lstStyle>
            <a:lvl1pPr>
              <a:defRPr/>
            </a:lvl1pPr>
          </a:lstStyle>
          <a:p>
            <a:pPr>
              <a:defRPr/>
            </a:pPr>
            <a:fld id="{2FFDE5F6-31C6-4561-B7D7-1608E3F38733}" type="datetimeFigureOut">
              <a:rPr lang="en-US"/>
              <a:pPr>
                <a:defRPr/>
              </a:pPr>
              <a:t>3/17/2020</a:t>
            </a:fld>
            <a:endParaRPr lang="en-US"/>
          </a:p>
        </p:txBody>
      </p:sp>
      <p:sp>
        <p:nvSpPr>
          <p:cNvPr id="6" name="Footer Placeholder 2"/>
          <p:cNvSpPr>
            <a:spLocks noGrp="1"/>
          </p:cNvSpPr>
          <p:nvPr>
            <p:ph type="ftr" sz="quarter" idx="11"/>
          </p:nvPr>
        </p:nvSpPr>
        <p:spPr/>
        <p:txBody>
          <a:bodyPr numCol="1"/>
          <a:lstStyle>
            <a:lvl1pPr>
              <a:defRPr/>
            </a:lvl1pPr>
          </a:lstStyle>
          <a:p>
            <a:pPr>
              <a:defRPr/>
            </a:pPr>
            <a:endParaRPr lang="en-US"/>
          </a:p>
        </p:txBody>
      </p:sp>
    </p:spTree>
    <p:extLst>
      <p:ext uri="{BB962C8B-B14F-4D97-AF65-F5344CB8AC3E}">
        <p14:creationId xmlns:p14="http://schemas.microsoft.com/office/powerpoint/2010/main" val="17056970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numCol="1" rtlCol="0" anchor="ctr"/>
          <a:lstStyle>
            <a:lvl1pPr algn="l">
              <a:spcBef>
                <a:spcPts val="0"/>
              </a:spcBef>
              <a:spcAft>
                <a:spcPts val="0"/>
              </a:spcAft>
              <a:defRPr sz="1200">
                <a:solidFill>
                  <a:schemeClr val="tx1">
                    <a:tint val="75000"/>
                  </a:schemeClr>
                </a:solidFill>
                <a:latin typeface="+mn-lt"/>
                <a:cs typeface="+mn-cs"/>
              </a:defRPr>
            </a:lvl1pPr>
          </a:lstStyle>
          <a:p>
            <a:pPr>
              <a:defRPr/>
            </a:pPr>
            <a:fld id="{BDF5E7F8-C588-432B-9182-BE6AED43E2AF}" type="datetimeFigureOut">
              <a:rPr lang="en-US"/>
              <a:pPr>
                <a:defRPr/>
              </a:pPr>
              <a:t>3/17/2020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numCol="1" rtlCol="0" anchor="ctr"/>
          <a:lstStyle>
            <a:lvl1pPr algn="ctr">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numCol="1" rtlCol="0" anchor="ctr"/>
          <a:lstStyle>
            <a:lvl1pPr algn="r">
              <a:spcBef>
                <a:spcPts val="0"/>
              </a:spcBef>
              <a:spcAft>
                <a:spcPts val="0"/>
              </a:spcAft>
              <a:defRPr sz="1200">
                <a:solidFill>
                  <a:schemeClr val="tx1">
                    <a:tint val="75000"/>
                  </a:schemeClr>
                </a:solidFill>
                <a:latin typeface="+mn-lt"/>
                <a:cs typeface="+mn-cs"/>
              </a:defRPr>
            </a:lvl1pPr>
          </a:lstStyle>
          <a:p>
            <a:pPr>
              <a:defRPr/>
            </a:pPr>
            <a:fld id="{411B6433-2EBA-40B7-9F85-DFF3F9C2E9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numCol="1" rtlCol="0" anchor="ctr"/>
          <a:lstStyle>
            <a:lvl1pPr algn="l">
              <a:spcBef>
                <a:spcPts val="0"/>
              </a:spcBef>
              <a:spcAft>
                <a:spcPts val="0"/>
              </a:spcAft>
              <a:defRPr sz="1200">
                <a:solidFill>
                  <a:schemeClr val="tx1">
                    <a:tint val="75000"/>
                  </a:schemeClr>
                </a:solidFill>
                <a:latin typeface="+mn-lt"/>
                <a:cs typeface="+mn-cs"/>
              </a:defRPr>
            </a:lvl1pPr>
          </a:lstStyle>
          <a:p>
            <a:pPr>
              <a:defRPr/>
            </a:pPr>
            <a:fld id="{97A3D431-91B8-4C34-B49E-701C8BEF8BF6}" type="datetimeFigureOut">
              <a:rPr lang="en-US"/>
              <a:pPr>
                <a:defRPr/>
              </a:pPr>
              <a:t>3/17/2020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numCol="1" rtlCol="0" anchor="ctr"/>
          <a:lstStyle>
            <a:lvl1pPr algn="ctr">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numCol="1" rtlCol="0" anchor="ctr"/>
          <a:lstStyle>
            <a:lvl1pPr algn="r">
              <a:spcBef>
                <a:spcPts val="0"/>
              </a:spcBef>
              <a:spcAft>
                <a:spcPts val="0"/>
              </a:spcAft>
              <a:defRPr sz="1200">
                <a:solidFill>
                  <a:schemeClr val="tx1">
                    <a:tint val="75000"/>
                  </a:schemeClr>
                </a:solidFill>
                <a:latin typeface="+mn-lt"/>
                <a:cs typeface="+mn-cs"/>
              </a:defRPr>
            </a:lvl1pPr>
          </a:lstStyle>
          <a:p>
            <a:pPr>
              <a:defRPr/>
            </a:pPr>
            <a:fld id="{8DBDF9A8-6095-42F5-AC88-C516C231DB4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chemeClr val="accent1"/>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chemeClr val="accent1"/>
          </a:solidFill>
          <a:latin typeface="Calibri Light" pitchFamily="34" charset="0"/>
        </a:defRPr>
      </a:lvl2pPr>
      <a:lvl3pPr algn="l" rtl="0" eaLnBrk="0" fontAlgn="base" hangingPunct="0">
        <a:spcBef>
          <a:spcPct val="0"/>
        </a:spcBef>
        <a:spcAft>
          <a:spcPct val="0"/>
        </a:spcAft>
        <a:defRPr sz="4000" b="1">
          <a:solidFill>
            <a:schemeClr val="accent1"/>
          </a:solidFill>
          <a:latin typeface="Calibri Light" pitchFamily="34" charset="0"/>
        </a:defRPr>
      </a:lvl3pPr>
      <a:lvl4pPr algn="l" rtl="0" eaLnBrk="0" fontAlgn="base" hangingPunct="0">
        <a:spcBef>
          <a:spcPct val="0"/>
        </a:spcBef>
        <a:spcAft>
          <a:spcPct val="0"/>
        </a:spcAft>
        <a:defRPr sz="4000" b="1">
          <a:solidFill>
            <a:schemeClr val="accent1"/>
          </a:solidFill>
          <a:latin typeface="Calibri Light" pitchFamily="34" charset="0"/>
        </a:defRPr>
      </a:lvl4pPr>
      <a:lvl5pPr algn="l" rtl="0" eaLnBrk="0" fontAlgn="base" hangingPunct="0">
        <a:spcBef>
          <a:spcPct val="0"/>
        </a:spcBef>
        <a:spcAft>
          <a:spcPct val="0"/>
        </a:spcAft>
        <a:defRPr sz="4000" b="1">
          <a:solidFill>
            <a:schemeClr val="accent1"/>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2"/>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larcprogram.ucsf.edu/forecastin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caiglobal.co/larc/" TargetMode="External"/><Relationship Id="rId5" Type="http://schemas.openxmlformats.org/officeDocument/2006/relationships/image" Target="../media/image12.png"/><Relationship Id="rId4" Type="http://schemas.openxmlformats.org/officeDocument/2006/relationships/hyperlink" Target="http://www.who.int/rhem/supplychain/pockguidmanacont/en/"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larcprogram.ucsf.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fpntc.org/resources/quick-start-algorith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pntc.org/resources/contraceptive-access-change-packa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www.ctcfp.org/larc-link/"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numCol="1"/>
          <a:lstStyle/>
          <a:p>
            <a:r>
              <a:rPr lang="en-US" dirty="0" smtClean="0"/>
              <a:t>Stock a Broad Range </a:t>
            </a:r>
            <a:br>
              <a:rPr lang="en-US" dirty="0" smtClean="0"/>
            </a:br>
            <a:r>
              <a:rPr lang="en-US" dirty="0" smtClean="0"/>
              <a:t>of Contraceptive Methods</a:t>
            </a:r>
          </a:p>
        </p:txBody>
      </p:sp>
      <p:sp>
        <p:nvSpPr>
          <p:cNvPr id="6" name="Subtitle 5"/>
          <p:cNvSpPr>
            <a:spLocks noGrp="1"/>
          </p:cNvSpPr>
          <p:nvPr>
            <p:ph type="subTitle" idx="1"/>
          </p:nvPr>
        </p:nvSpPr>
        <p:spPr/>
        <p:txBody>
          <a:bodyPr numCol="1"/>
          <a:lstStyle/>
          <a:p>
            <a:r>
              <a:rPr lang="en-US" i="1" dirty="0"/>
              <a:t>Contraceptive Access Change Package Best Practice 1</a:t>
            </a:r>
            <a:endParaRPr lang="en-US" dirty="0"/>
          </a:p>
        </p:txBody>
      </p:sp>
      <p:sp>
        <p:nvSpPr>
          <p:cNvPr id="4" name="Rectangle 3"/>
          <p:cNvSpPr/>
          <p:nvPr/>
        </p:nvSpPr>
        <p:spPr>
          <a:xfrm>
            <a:off x="152400" y="6367046"/>
            <a:ext cx="2388026" cy="338554"/>
          </a:xfrm>
          <a:prstGeom prst="rect">
            <a:avLst/>
          </a:prstGeom>
        </p:spPr>
        <p:txBody>
          <a:bodyPr wrap="none" numCol="1">
            <a:spAutoFit/>
          </a:bodyPr>
          <a:lstStyle/>
          <a:p>
            <a:pPr eaLnBrk="1" hangingPunct="1">
              <a:spcAft>
                <a:spcPts val="0"/>
              </a:spcAft>
              <a:buFont typeface="Arial" pitchFamily="34" charset="0"/>
              <a:buNone/>
              <a:defRPr/>
            </a:pPr>
            <a:r>
              <a:rPr lang="en-US" sz="1600" dirty="0">
                <a:solidFill>
                  <a:schemeClr val="tx2"/>
                </a:solidFill>
                <a:latin typeface="Calibri Light" panose="020F0302020204030204" pitchFamily="34" charset="0"/>
              </a:rPr>
              <a:t>Last Reviewed </a:t>
            </a:r>
            <a:r>
              <a:rPr lang="en-US" sz="1600" dirty="0" smtClean="0">
                <a:solidFill>
                  <a:schemeClr val="tx2"/>
                </a:solidFill>
                <a:latin typeface="Calibri Light" panose="020F0302020204030204" pitchFamily="34" charset="0"/>
              </a:rPr>
              <a:t>March 2020</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2"/>
          </p:nvPr>
        </p:nvSpPr>
        <p:spPr/>
        <p:txBody>
          <a:bodyPr numCol="1"/>
          <a:lstStyle/>
          <a:p>
            <a:fld id="{8D8347DA-B891-402B-9574-2ED72B0626F2}" type="slidenum">
              <a:rPr lang="en-US" smtClean="0"/>
              <a:pPr/>
              <a:t>1</a:t>
            </a:fld>
            <a:endParaRPr lang="en-US"/>
          </a:p>
        </p:txBody>
      </p:sp>
    </p:spTree>
    <p:extLst>
      <p:ext uri="{BB962C8B-B14F-4D97-AF65-F5344CB8AC3E}">
        <p14:creationId xmlns:p14="http://schemas.microsoft.com/office/powerpoint/2010/main" val="3750807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numCol="1"/>
          <a:lstStyle/>
          <a:p>
            <a:r>
              <a:rPr lang="en-US" dirty="0" smtClean="0"/>
              <a:t>Strategies for Obtaining Affordable Supplies</a:t>
            </a:r>
            <a:endParaRPr lang="en-US" dirty="0"/>
          </a:p>
        </p:txBody>
      </p:sp>
      <p:sp>
        <p:nvSpPr>
          <p:cNvPr id="3" name="Content Placeholder 2"/>
          <p:cNvSpPr>
            <a:spLocks noGrp="1"/>
          </p:cNvSpPr>
          <p:nvPr>
            <p:ph idx="1"/>
          </p:nvPr>
        </p:nvSpPr>
        <p:spPr/>
        <p:txBody>
          <a:bodyPr numCol="1"/>
          <a:lstStyle/>
          <a:p>
            <a:r>
              <a:rPr lang="en-US" sz="2800" dirty="0" smtClean="0"/>
              <a:t>Participating in 340B program</a:t>
            </a:r>
            <a:endParaRPr lang="en-US" sz="2800" dirty="0"/>
          </a:p>
          <a:p>
            <a:r>
              <a:rPr lang="en-US" sz="2800" dirty="0" smtClean="0"/>
              <a:t>Stocking Liletta</a:t>
            </a:r>
            <a:endParaRPr lang="en-US" sz="2800" dirty="0"/>
          </a:p>
          <a:p>
            <a:r>
              <a:rPr lang="en-US" sz="2800" dirty="0" smtClean="0"/>
              <a:t>Purchasing in bulk </a:t>
            </a:r>
          </a:p>
          <a:p>
            <a:r>
              <a:rPr lang="en-US" sz="2800" dirty="0" smtClean="0"/>
              <a:t>Utilizing 90-day </a:t>
            </a:r>
            <a:r>
              <a:rPr lang="en-US" sz="2800" dirty="0"/>
              <a:t>net terms, other payment options</a:t>
            </a:r>
          </a:p>
          <a:p>
            <a:r>
              <a:rPr lang="en-US" sz="2800" dirty="0"/>
              <a:t>C</a:t>
            </a:r>
            <a:r>
              <a:rPr lang="en-US" sz="2800" dirty="0" smtClean="0"/>
              <a:t>entralized </a:t>
            </a:r>
            <a:r>
              <a:rPr lang="en-US" sz="2800" dirty="0"/>
              <a:t>ordering</a:t>
            </a:r>
          </a:p>
          <a:p>
            <a:r>
              <a:rPr lang="en-US" sz="2800" dirty="0" smtClean="0"/>
              <a:t>Patient </a:t>
            </a:r>
            <a:r>
              <a:rPr lang="en-US" sz="2800" dirty="0"/>
              <a:t>assistance </a:t>
            </a:r>
            <a:r>
              <a:rPr lang="en-US" sz="2800" dirty="0" smtClean="0"/>
              <a:t>programs (e.g., ARCH)</a:t>
            </a:r>
            <a:endParaRPr lang="en-US" sz="2800" dirty="0"/>
          </a:p>
          <a:p>
            <a:r>
              <a:rPr lang="en-US" sz="2800" dirty="0" smtClean="0"/>
              <a:t>Additional grant funding</a:t>
            </a:r>
          </a:p>
          <a:p>
            <a:r>
              <a:rPr lang="en-US" sz="2800" dirty="0" smtClean="0"/>
              <a:t>Others?</a:t>
            </a:r>
            <a:endParaRPr lang="en-US" sz="2800" dirty="0"/>
          </a:p>
        </p:txBody>
      </p:sp>
      <p:sp>
        <p:nvSpPr>
          <p:cNvPr id="2" name="Slide Number Placeholder 1"/>
          <p:cNvSpPr>
            <a:spLocks noGrp="1"/>
          </p:cNvSpPr>
          <p:nvPr>
            <p:ph type="sldNum" sz="quarter" idx="10"/>
          </p:nvPr>
        </p:nvSpPr>
        <p:spPr/>
        <p:txBody>
          <a:bodyPr numCol="1"/>
          <a:lstStyle/>
          <a:p>
            <a:fld id="{B2C5C997-4DC0-4A7B-85D8-D7ADF9E6800D}" type="slidenum">
              <a:rPr lang="en-US" smtClean="0"/>
              <a:pPr/>
              <a:t>10</a:t>
            </a:fld>
            <a:endParaRPr lang="en-US"/>
          </a:p>
        </p:txBody>
      </p:sp>
    </p:spTree>
    <p:extLst>
      <p:ext uri="{BB962C8B-B14F-4D97-AF65-F5344CB8AC3E}">
        <p14:creationId xmlns:p14="http://schemas.microsoft.com/office/powerpoint/2010/main" val="85648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numCol="1"/>
          <a:lstStyle/>
          <a:p>
            <a:r>
              <a:rPr lang="en-US" smtClean="0"/>
              <a:t>Insurance Coverage of Contraceptive Methods</a:t>
            </a:r>
            <a:endParaRPr lang="en-US" dirty="0"/>
          </a:p>
        </p:txBody>
      </p:sp>
      <p:sp>
        <p:nvSpPr>
          <p:cNvPr id="15363" name="Content Placeholder 2"/>
          <p:cNvSpPr>
            <a:spLocks noGrp="1"/>
          </p:cNvSpPr>
          <p:nvPr>
            <p:ph idx="1"/>
          </p:nvPr>
        </p:nvSpPr>
        <p:spPr/>
        <p:txBody>
          <a:bodyPr numCol="1"/>
          <a:lstStyle/>
          <a:p>
            <a:r>
              <a:rPr lang="en-US" dirty="0" smtClean="0"/>
              <a:t>Preventive services requirement: most plans must cover without cost-sharing: </a:t>
            </a:r>
          </a:p>
          <a:p>
            <a:pPr lvl="1"/>
            <a:r>
              <a:rPr lang="en-US" sz="2400" dirty="0" smtClean="0">
                <a:solidFill>
                  <a:schemeClr val="accent6"/>
                </a:solidFill>
              </a:rPr>
              <a:t>Items or services that have an “A” or “B” rating from the USPSTF </a:t>
            </a:r>
          </a:p>
          <a:p>
            <a:pPr lvl="1"/>
            <a:r>
              <a:rPr lang="en-US" sz="2400" dirty="0" smtClean="0">
                <a:solidFill>
                  <a:schemeClr val="accent6"/>
                </a:solidFill>
              </a:rPr>
              <a:t>Immunizations recommended by CDC’s Advisory Committee on Immunization Practices </a:t>
            </a:r>
          </a:p>
          <a:p>
            <a:pPr lvl="1"/>
            <a:r>
              <a:rPr lang="en-US" sz="2400" dirty="0" smtClean="0">
                <a:solidFill>
                  <a:schemeClr val="accent6"/>
                </a:solidFill>
              </a:rPr>
              <a:t>HRSA-supported preventive care and screenings for infants, kids, and adolescents </a:t>
            </a:r>
          </a:p>
          <a:p>
            <a:pPr lvl="1"/>
            <a:r>
              <a:rPr lang="en-US" sz="2400" dirty="0" smtClean="0">
                <a:solidFill>
                  <a:schemeClr val="accent6"/>
                </a:solidFill>
              </a:rPr>
              <a:t>Preventive services for women determined by HRSA</a:t>
            </a:r>
          </a:p>
          <a:p>
            <a:pPr lvl="1"/>
            <a:r>
              <a:rPr lang="en-US" sz="2400" dirty="0" smtClean="0">
                <a:solidFill>
                  <a:schemeClr val="accent6"/>
                </a:solidFill>
              </a:rPr>
              <a:t>All FDA-approved contraceptive methods, sterilization procedures, and patient education and counseling</a:t>
            </a:r>
            <a:endParaRPr lang="en-US" sz="2400" dirty="0">
              <a:solidFill>
                <a:schemeClr val="accent6"/>
              </a:solidFill>
            </a:endParaRPr>
          </a:p>
        </p:txBody>
      </p:sp>
      <p:sp>
        <p:nvSpPr>
          <p:cNvPr id="3" name="Slide Number Placeholder 2"/>
          <p:cNvSpPr>
            <a:spLocks noGrp="1"/>
          </p:cNvSpPr>
          <p:nvPr>
            <p:ph type="sldNum" sz="quarter" idx="10"/>
          </p:nvPr>
        </p:nvSpPr>
        <p:spPr/>
        <p:txBody>
          <a:bodyPr numCol="1"/>
          <a:lstStyle/>
          <a:p>
            <a:fld id="{B2C5C997-4DC0-4A7B-85D8-D7ADF9E6800D}" type="slidenum">
              <a:rPr lang="en-US" smtClean="0"/>
              <a:pPr/>
              <a:t>11</a:t>
            </a:fld>
            <a:endParaRPr lang="en-US"/>
          </a:p>
        </p:txBody>
      </p:sp>
    </p:spTree>
    <p:extLst>
      <p:ext uri="{BB962C8B-B14F-4D97-AF65-F5344CB8AC3E}">
        <p14:creationId xmlns:p14="http://schemas.microsoft.com/office/powerpoint/2010/main" val="2375456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numCol="1"/>
          <a:lstStyle/>
          <a:p>
            <a:r>
              <a:rPr lang="en-US" dirty="0" smtClean="0"/>
              <a:t>Insurance Claim Denials</a:t>
            </a:r>
            <a:endParaRPr lang="en-US" dirty="0"/>
          </a:p>
        </p:txBody>
      </p:sp>
      <p:sp>
        <p:nvSpPr>
          <p:cNvPr id="9" name="Content Placeholder 8"/>
          <p:cNvSpPr>
            <a:spLocks noGrp="1"/>
          </p:cNvSpPr>
          <p:nvPr>
            <p:ph idx="1"/>
          </p:nvPr>
        </p:nvSpPr>
        <p:spPr/>
        <p:txBody>
          <a:bodyPr numCol="1"/>
          <a:lstStyle/>
          <a:p>
            <a:r>
              <a:rPr lang="en-US" dirty="0" smtClean="0"/>
              <a:t>Respond immediately with appeal</a:t>
            </a:r>
          </a:p>
          <a:p>
            <a:r>
              <a:rPr lang="en-US" dirty="0" smtClean="0"/>
              <a:t>Track and monitor reasons for denial</a:t>
            </a:r>
          </a:p>
          <a:p>
            <a:r>
              <a:rPr lang="en-US" dirty="0" smtClean="0"/>
              <a:t>Watch adjustments carefully </a:t>
            </a:r>
          </a:p>
          <a:p>
            <a:r>
              <a:rPr lang="en-US" dirty="0" smtClean="0"/>
              <a:t>Prevent future denials</a:t>
            </a:r>
          </a:p>
          <a:p>
            <a:endParaRPr lang="en-US" dirty="0"/>
          </a:p>
        </p:txBody>
      </p:sp>
      <p:sp>
        <p:nvSpPr>
          <p:cNvPr id="2" name="Slide Number Placeholder 1"/>
          <p:cNvSpPr>
            <a:spLocks noGrp="1"/>
          </p:cNvSpPr>
          <p:nvPr>
            <p:ph type="sldNum" sz="quarter" idx="10"/>
          </p:nvPr>
        </p:nvSpPr>
        <p:spPr/>
        <p:txBody>
          <a:bodyPr numCol="1"/>
          <a:lstStyle/>
          <a:p>
            <a:fld id="{B2C5C997-4DC0-4A7B-85D8-D7ADF9E6800D}" type="slidenum">
              <a:rPr lang="en-US" smtClean="0"/>
              <a:pPr/>
              <a:t>12</a:t>
            </a:fld>
            <a:endParaRPr lang="en-US"/>
          </a:p>
        </p:txBody>
      </p:sp>
    </p:spTree>
    <p:extLst>
      <p:ext uri="{BB962C8B-B14F-4D97-AF65-F5344CB8AC3E}">
        <p14:creationId xmlns:p14="http://schemas.microsoft.com/office/powerpoint/2010/main" val="512753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5334000" cy="1143000"/>
          </a:xfrm>
        </p:spPr>
        <p:txBody>
          <a:bodyPr numCol="1"/>
          <a:lstStyle/>
          <a:p>
            <a:r>
              <a:rPr lang="en-US" dirty="0" smtClean="0"/>
              <a:t>Strategies for Optimizing the Inventory System </a:t>
            </a:r>
            <a:endParaRPr lang="en-US" dirty="0"/>
          </a:p>
        </p:txBody>
      </p:sp>
      <p:sp>
        <p:nvSpPr>
          <p:cNvPr id="6" name="Content Placeholder 5"/>
          <p:cNvSpPr>
            <a:spLocks noGrp="1"/>
          </p:cNvSpPr>
          <p:nvPr>
            <p:ph idx="1"/>
          </p:nvPr>
        </p:nvSpPr>
        <p:spPr/>
        <p:txBody>
          <a:bodyPr numCol="1"/>
          <a:lstStyle/>
          <a:p>
            <a:r>
              <a:rPr lang="en-US" b="1" dirty="0" smtClean="0"/>
              <a:t>Forecast</a:t>
            </a:r>
            <a:r>
              <a:rPr lang="en-US" dirty="0" smtClean="0"/>
              <a:t> </a:t>
            </a:r>
            <a:r>
              <a:rPr lang="en-US" dirty="0"/>
              <a:t>the range and </a:t>
            </a:r>
            <a:r>
              <a:rPr lang="en-US" dirty="0" smtClean="0"/>
              <a:t>number of </a:t>
            </a:r>
            <a:r>
              <a:rPr lang="en-US" dirty="0"/>
              <a:t>each method </a:t>
            </a:r>
            <a:r>
              <a:rPr lang="en-US" dirty="0" smtClean="0"/>
              <a:t>needed</a:t>
            </a:r>
          </a:p>
          <a:p>
            <a:r>
              <a:rPr lang="en-US" dirty="0"/>
              <a:t>Conduct a </a:t>
            </a:r>
            <a:r>
              <a:rPr lang="en-US" b="1" dirty="0"/>
              <a:t>regular (e.g., </a:t>
            </a:r>
            <a:r>
              <a:rPr lang="en-US" b="1" dirty="0" smtClean="0"/>
              <a:t>monthly) inventory </a:t>
            </a:r>
            <a:r>
              <a:rPr lang="en-US" dirty="0"/>
              <a:t>of </a:t>
            </a:r>
            <a:r>
              <a:rPr lang="en-US" dirty="0" smtClean="0"/>
              <a:t>stock</a:t>
            </a:r>
          </a:p>
          <a:p>
            <a:r>
              <a:rPr lang="en-US" b="1" dirty="0" smtClean="0"/>
              <a:t>Monitor</a:t>
            </a:r>
            <a:r>
              <a:rPr lang="en-US" dirty="0" smtClean="0"/>
              <a:t> </a:t>
            </a:r>
            <a:r>
              <a:rPr lang="en-US" dirty="0"/>
              <a:t>dispensing amounts </a:t>
            </a:r>
            <a:r>
              <a:rPr lang="en-US" dirty="0" smtClean="0"/>
              <a:t>and </a:t>
            </a:r>
            <a:r>
              <a:rPr lang="en-US" b="1" dirty="0" smtClean="0"/>
              <a:t>adjust </a:t>
            </a:r>
            <a:r>
              <a:rPr lang="en-US" b="1" dirty="0"/>
              <a:t>ordering</a:t>
            </a:r>
            <a:r>
              <a:rPr lang="en-US" dirty="0"/>
              <a:t> </a:t>
            </a:r>
            <a:r>
              <a:rPr lang="en-US" dirty="0" smtClean="0"/>
              <a:t>accordingly</a:t>
            </a:r>
          </a:p>
          <a:p>
            <a:r>
              <a:rPr lang="en-US" b="1" dirty="0" smtClean="0"/>
              <a:t>Utilize </a:t>
            </a:r>
            <a:r>
              <a:rPr lang="en-US" b="1" dirty="0"/>
              <a:t>a “buy and bill” approach </a:t>
            </a:r>
            <a:r>
              <a:rPr lang="en-US" dirty="0"/>
              <a:t>(</a:t>
            </a:r>
            <a:r>
              <a:rPr lang="en-US" dirty="0" smtClean="0"/>
              <a:t>for procurement </a:t>
            </a:r>
            <a:r>
              <a:rPr lang="en-US" dirty="0"/>
              <a:t>of methods stocked on site</a:t>
            </a:r>
            <a:r>
              <a:rPr lang="en-US" dirty="0" smtClean="0"/>
              <a:t>)</a:t>
            </a:r>
            <a:endParaRPr lang="en-US" dirty="0"/>
          </a:p>
        </p:txBody>
      </p:sp>
      <p:sp>
        <p:nvSpPr>
          <p:cNvPr id="4" name="Slide Number Placeholder 3"/>
          <p:cNvSpPr>
            <a:spLocks noGrp="1"/>
          </p:cNvSpPr>
          <p:nvPr>
            <p:ph type="sldNum" sz="quarter" idx="10"/>
          </p:nvPr>
        </p:nvSpPr>
        <p:spPr/>
        <p:txBody>
          <a:bodyPr numCol="1"/>
          <a:lstStyle/>
          <a:p>
            <a:pPr>
              <a:defRPr/>
            </a:pPr>
            <a:fld id="{E7AFF356-67A1-499D-BC9E-5A9081D577D2}" type="slidenum">
              <a:rPr lang="en-US" smtClean="0"/>
              <a:pPr>
                <a:defRPr/>
              </a:pPr>
              <a:t>13</a:t>
            </a:fld>
            <a:endParaRPr lang="en-US"/>
          </a:p>
        </p:txBody>
      </p:sp>
    </p:spTree>
    <p:extLst>
      <p:ext uri="{BB962C8B-B14F-4D97-AF65-F5344CB8AC3E}">
        <p14:creationId xmlns:p14="http://schemas.microsoft.com/office/powerpoint/2010/main" val="2583618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791200" cy="1143000"/>
          </a:xfrm>
        </p:spPr>
        <p:txBody>
          <a:bodyPr numCol="1"/>
          <a:lstStyle/>
          <a:p>
            <a:r>
              <a:rPr lang="en-US" dirty="0" smtClean="0"/>
              <a:t>Potential Sources of Information for Forecasting</a:t>
            </a:r>
            <a:endParaRPr lang="en-US" dirty="0"/>
          </a:p>
        </p:txBody>
      </p:sp>
      <p:graphicFrame>
        <p:nvGraphicFramePr>
          <p:cNvPr id="7" name="Content Placeholder 3" title="Sources for Forecasting, separated by patient, provider, and finance"/>
          <p:cNvGraphicFramePr>
            <a:graphicFrameLocks noGrp="1"/>
          </p:cNvGraphicFramePr>
          <p:nvPr>
            <p:ph idx="1"/>
            <p:extLst>
              <p:ext uri="{D42A27DB-BD31-4B8C-83A1-F6EECF244321}">
                <p14:modId xmlns:p14="http://schemas.microsoft.com/office/powerpoint/2010/main" val="276519170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0" y="6494803"/>
            <a:ext cx="4797788" cy="338554"/>
          </a:xfrm>
          <a:prstGeom prst="rect">
            <a:avLst/>
          </a:prstGeom>
        </p:spPr>
        <p:txBody>
          <a:bodyPr wrap="none" numCol="1">
            <a:spAutoFit/>
          </a:bodyPr>
          <a:lstStyle/>
          <a:p>
            <a:r>
              <a:rPr lang="en-US" sz="1600" dirty="0" smtClean="0">
                <a:solidFill>
                  <a:schemeClr val="tx2"/>
                </a:solidFill>
                <a:latin typeface="Calibri Light" panose="020F0302020204030204" pitchFamily="34" charset="0"/>
              </a:rPr>
              <a:t>Adapted from: </a:t>
            </a:r>
            <a:r>
              <a:rPr lang="en-US" sz="1600" dirty="0" smtClean="0">
                <a:solidFill>
                  <a:schemeClr val="tx2"/>
                </a:solidFill>
                <a:latin typeface="Calibri Light" panose="020F0302020204030204" pitchFamily="34" charset="0"/>
                <a:hlinkClick r:id="rId8"/>
              </a:rPr>
              <a:t>http</a:t>
            </a:r>
            <a:r>
              <a:rPr lang="en-US" sz="1600" dirty="0">
                <a:solidFill>
                  <a:schemeClr val="tx2"/>
                </a:solidFill>
                <a:latin typeface="Calibri Light" panose="020F0302020204030204" pitchFamily="34" charset="0"/>
                <a:hlinkClick r:id="rId8"/>
              </a:rPr>
              <a:t>://</a:t>
            </a:r>
            <a:r>
              <a:rPr lang="en-US" sz="1600" dirty="0" smtClean="0">
                <a:solidFill>
                  <a:schemeClr val="tx2"/>
                </a:solidFill>
                <a:latin typeface="Calibri Light" panose="020F0302020204030204" pitchFamily="34" charset="0"/>
                <a:hlinkClick r:id="rId8"/>
              </a:rPr>
              <a:t>larcprogram.ucsf.edu/forecasting</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3" name="Slide Number Placeholder 2"/>
          <p:cNvSpPr>
            <a:spLocks noGrp="1"/>
          </p:cNvSpPr>
          <p:nvPr>
            <p:ph type="sldNum" sz="quarter" idx="10"/>
          </p:nvPr>
        </p:nvSpPr>
        <p:spPr/>
        <p:txBody>
          <a:bodyPr numCol="1"/>
          <a:lstStyle/>
          <a:p>
            <a:fld id="{B2C5C997-4DC0-4A7B-85D8-D7ADF9E6800D}" type="slidenum">
              <a:rPr lang="en-US" smtClean="0"/>
              <a:pPr/>
              <a:t>14</a:t>
            </a:fld>
            <a:endParaRPr lang="en-US"/>
          </a:p>
        </p:txBody>
      </p:sp>
    </p:spTree>
    <p:extLst>
      <p:ext uri="{BB962C8B-B14F-4D97-AF65-F5344CB8AC3E}">
        <p14:creationId xmlns:p14="http://schemas.microsoft.com/office/powerpoint/2010/main" val="3185972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numCol="1"/>
          <a:lstStyle/>
          <a:p>
            <a:r>
              <a:rPr lang="en-US" dirty="0" smtClean="0"/>
              <a:t>Forecasting Resources</a:t>
            </a:r>
            <a:endParaRPr lang="en-US" dirty="0"/>
          </a:p>
        </p:txBody>
      </p:sp>
      <p:pic>
        <p:nvPicPr>
          <p:cNvPr id="5" name="Picture 2" title="Pocket Guide to Managing Contraceptive Suppli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981199"/>
            <a:ext cx="2553380" cy="3840163"/>
          </a:xfrm>
          <a:ln>
            <a:solidFill>
              <a:schemeClr val="bg1">
                <a:lumMod val="75000"/>
              </a:schemeClr>
            </a:solidFill>
          </a:ln>
        </p:spPr>
      </p:pic>
      <p:sp>
        <p:nvSpPr>
          <p:cNvPr id="2" name="Rectangle 1"/>
          <p:cNvSpPr/>
          <p:nvPr/>
        </p:nvSpPr>
        <p:spPr>
          <a:xfrm>
            <a:off x="609600" y="5943600"/>
            <a:ext cx="3124200" cy="584775"/>
          </a:xfrm>
          <a:prstGeom prst="rect">
            <a:avLst/>
          </a:prstGeom>
        </p:spPr>
        <p:txBody>
          <a:bodyPr wrap="square" numCol="1">
            <a:spAutoFit/>
          </a:bodyPr>
          <a:lstStyle/>
          <a:p>
            <a:r>
              <a:rPr lang="en-US" sz="1600" dirty="0" smtClean="0">
                <a:solidFill>
                  <a:schemeClr val="bg1">
                    <a:lumMod val="75000"/>
                  </a:schemeClr>
                </a:solidFill>
                <a:latin typeface="Calibri Light" panose="020F0302020204030204" pitchFamily="34" charset="0"/>
                <a:hlinkClick r:id="rId4"/>
              </a:rPr>
              <a:t>http</a:t>
            </a:r>
            <a:r>
              <a:rPr lang="en-US" sz="1600" dirty="0">
                <a:solidFill>
                  <a:schemeClr val="bg1">
                    <a:lumMod val="75000"/>
                  </a:schemeClr>
                </a:solidFill>
                <a:latin typeface="Calibri Light" panose="020F0302020204030204" pitchFamily="34" charset="0"/>
                <a:hlinkClick r:id="rId4"/>
              </a:rPr>
              <a:t>://www.who.int/rhem/supplychain/pockguidmanacont/en</a:t>
            </a:r>
            <a:r>
              <a:rPr lang="en-US" sz="1600" dirty="0" smtClean="0">
                <a:solidFill>
                  <a:schemeClr val="bg1">
                    <a:lumMod val="75000"/>
                  </a:schemeClr>
                </a:solidFill>
                <a:latin typeface="Calibri Light" panose="020F0302020204030204" pitchFamily="34" charset="0"/>
                <a:hlinkClick r:id="rId4"/>
              </a:rPr>
              <a:t>/</a:t>
            </a:r>
            <a:r>
              <a:rPr lang="en-US" sz="1600" dirty="0" smtClean="0">
                <a:solidFill>
                  <a:schemeClr val="bg1">
                    <a:lumMod val="75000"/>
                  </a:schemeClr>
                </a:solidFill>
                <a:latin typeface="Calibri Light" panose="020F0302020204030204" pitchFamily="34" charset="0"/>
              </a:rPr>
              <a:t>  </a:t>
            </a:r>
            <a:endParaRPr lang="en-US" sz="1600" dirty="0">
              <a:solidFill>
                <a:schemeClr val="bg1">
                  <a:lumMod val="75000"/>
                </a:schemeClr>
              </a:solidFill>
              <a:latin typeface="Calibri Light" panose="020F0302020204030204" pitchFamily="34" charset="0"/>
            </a:endParaRPr>
          </a:p>
        </p:txBody>
      </p:sp>
      <p:sp>
        <p:nvSpPr>
          <p:cNvPr id="14" name="TextBox 13"/>
          <p:cNvSpPr txBox="1"/>
          <p:nvPr/>
        </p:nvSpPr>
        <p:spPr>
          <a:xfrm>
            <a:off x="4519673" y="1905000"/>
            <a:ext cx="3866956" cy="523220"/>
          </a:xfrm>
          <a:prstGeom prst="rect">
            <a:avLst/>
          </a:prstGeom>
          <a:noFill/>
        </p:spPr>
        <p:txBody>
          <a:bodyPr wrap="none" numCol="1" rtlCol="0">
            <a:spAutoFit/>
          </a:bodyPr>
          <a:lstStyle/>
          <a:p>
            <a:r>
              <a:rPr lang="en-US" sz="2800" i="1" dirty="0" smtClean="0">
                <a:solidFill>
                  <a:schemeClr val="tx1">
                    <a:lumMod val="75000"/>
                    <a:lumOff val="25000"/>
                  </a:schemeClr>
                </a:solidFill>
                <a:latin typeface="Calibri Light" panose="020F0302020204030204" pitchFamily="34" charset="0"/>
              </a:rPr>
              <a:t>LARC Modeling Tool (CAI)</a:t>
            </a:r>
            <a:endParaRPr lang="en-US" sz="2800" i="1" dirty="0">
              <a:solidFill>
                <a:schemeClr val="tx1">
                  <a:lumMod val="75000"/>
                  <a:lumOff val="25000"/>
                </a:schemeClr>
              </a:solidFill>
              <a:latin typeface="Calibri Light" panose="020F0302020204030204" pitchFamily="34" charset="0"/>
            </a:endParaRPr>
          </a:p>
        </p:txBody>
      </p:sp>
      <p:pic>
        <p:nvPicPr>
          <p:cNvPr id="6" name="Content Placeholder 11" title="Image of LARC Modeling Tool from C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114026" y="2438400"/>
            <a:ext cx="4678250" cy="292576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5047590" y="5452646"/>
            <a:ext cx="2648610" cy="338554"/>
          </a:xfrm>
          <a:prstGeom prst="rect">
            <a:avLst/>
          </a:prstGeom>
        </p:spPr>
        <p:txBody>
          <a:bodyPr wrap="none" numCol="1">
            <a:spAutoFit/>
          </a:bodyPr>
          <a:lstStyle/>
          <a:p>
            <a:r>
              <a:rPr lang="en-US" sz="1600" dirty="0">
                <a:latin typeface="Calibri Light" panose="020F0302020204030204" pitchFamily="34" charset="0"/>
                <a:hlinkClick r:id="rId6"/>
              </a:rPr>
              <a:t>http://www.caiglobal.co/larc</a:t>
            </a:r>
            <a:r>
              <a:rPr lang="en-US" sz="1600" dirty="0" smtClean="0">
                <a:latin typeface="Calibri Light" panose="020F0302020204030204" pitchFamily="34" charset="0"/>
                <a:hlinkClick r:id="rId6"/>
              </a:rPr>
              <a:t>/</a:t>
            </a:r>
            <a:r>
              <a:rPr lang="en-US" sz="1600" dirty="0" smtClean="0">
                <a:latin typeface="Calibri Light" panose="020F0302020204030204" pitchFamily="34" charset="0"/>
              </a:rPr>
              <a:t> </a:t>
            </a:r>
            <a:endParaRPr lang="en-US" sz="1600" dirty="0">
              <a:latin typeface="Calibri Light" panose="020F0302020204030204" pitchFamily="34" charset="0"/>
            </a:endParaRPr>
          </a:p>
        </p:txBody>
      </p:sp>
      <p:sp>
        <p:nvSpPr>
          <p:cNvPr id="4" name="Slide Number Placeholder 3"/>
          <p:cNvSpPr>
            <a:spLocks noGrp="1"/>
          </p:cNvSpPr>
          <p:nvPr>
            <p:ph type="sldNum" sz="quarter" idx="10"/>
          </p:nvPr>
        </p:nvSpPr>
        <p:spPr/>
        <p:txBody>
          <a:bodyPr numCol="1"/>
          <a:lstStyle/>
          <a:p>
            <a:fld id="{1C72A743-7727-4FBA-9DB1-7B919BB1984B}" type="slidenum">
              <a:rPr lang="en-US" smtClean="0"/>
              <a:pPr/>
              <a:t>15</a:t>
            </a:fld>
            <a:endParaRPr lang="en-US"/>
          </a:p>
        </p:txBody>
      </p:sp>
    </p:spTree>
    <p:extLst>
      <p:ext uri="{BB962C8B-B14F-4D97-AF65-F5344CB8AC3E}">
        <p14:creationId xmlns:p14="http://schemas.microsoft.com/office/powerpoint/2010/main" val="1286934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numCol="1"/>
          <a:lstStyle/>
          <a:p>
            <a:r>
              <a:rPr lang="en-US" smtClean="0"/>
              <a:t>Buy and Bill</a:t>
            </a:r>
            <a:endParaRPr lang="en-US" dirty="0"/>
          </a:p>
        </p:txBody>
      </p:sp>
      <p:graphicFrame>
        <p:nvGraphicFramePr>
          <p:cNvPr id="9" name="Content Placeholder 8" title="Medical and Pharmacy Benefits"/>
          <p:cNvGraphicFramePr>
            <a:graphicFrameLocks noGrp="1"/>
          </p:cNvGraphicFramePr>
          <p:nvPr>
            <p:ph idx="1"/>
            <p:extLst>
              <p:ext uri="{D42A27DB-BD31-4B8C-83A1-F6EECF244321}">
                <p14:modId xmlns:p14="http://schemas.microsoft.com/office/powerpoint/2010/main" val="38220235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numCol="1"/>
          <a:lstStyle/>
          <a:p>
            <a:fld id="{B2C5C997-4DC0-4A7B-85D8-D7ADF9E6800D}" type="slidenum">
              <a:rPr lang="en-US" smtClean="0"/>
              <a:pPr/>
              <a:t>16</a:t>
            </a:fld>
            <a:endParaRPr lang="en-US"/>
          </a:p>
        </p:txBody>
      </p:sp>
    </p:spTree>
    <p:extLst>
      <p:ext uri="{BB962C8B-B14F-4D97-AF65-F5344CB8AC3E}">
        <p14:creationId xmlns:p14="http://schemas.microsoft.com/office/powerpoint/2010/main" val="2741731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5410200" cy="1143000"/>
          </a:xfrm>
        </p:spPr>
        <p:txBody>
          <a:bodyPr numCol="1"/>
          <a:lstStyle/>
          <a:p>
            <a:r>
              <a:rPr lang="en-US" dirty="0" smtClean="0"/>
              <a:t>IUDs &amp; Implants: A Guide to Reimbursement (UCSF)</a:t>
            </a:r>
            <a:endParaRPr lang="en-US" dirty="0"/>
          </a:p>
        </p:txBody>
      </p:sp>
      <p:pic>
        <p:nvPicPr>
          <p:cNvPr id="7" name="Content Placeholder 3" title="Image of UCSF website on Intrauterine Devices and Implants: A guide to Reimbursement"/>
          <p:cNvPicPr>
            <a:picLocks noGrp="1" noChangeAspect="1"/>
          </p:cNvPicPr>
          <p:nvPr>
            <p:ph idx="1"/>
          </p:nvPr>
        </p:nvPicPr>
        <p:blipFill rotWithShape="1">
          <a:blip r:embed="rId3">
            <a:extLst>
              <a:ext uri="{28A0092B-C50C-407E-A947-70E740481C1C}">
                <a14:useLocalDpi xmlns:a14="http://schemas.microsoft.com/office/drawing/2010/main" val="0"/>
              </a:ext>
            </a:extLst>
          </a:blip>
          <a:srcRect l="2266" t="7729" r="19111" b="15378"/>
          <a:stretch/>
        </p:blipFill>
        <p:spPr>
          <a:xfrm>
            <a:off x="457200" y="1747334"/>
            <a:ext cx="8229600" cy="4231694"/>
          </a:xfrm>
        </p:spPr>
      </p:pic>
      <p:sp>
        <p:nvSpPr>
          <p:cNvPr id="18436" name="Rectangle 4"/>
          <p:cNvSpPr>
            <a:spLocks noChangeArrowheads="1"/>
          </p:cNvSpPr>
          <p:nvPr/>
        </p:nvSpPr>
        <p:spPr>
          <a:xfrm>
            <a:off x="0" y="6493320"/>
            <a:ext cx="3962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sz="1600" dirty="0" smtClean="0">
                <a:solidFill>
                  <a:schemeClr val="tx2"/>
                </a:solidFill>
                <a:latin typeface="Calibri Light" panose="020F0302020204030204" pitchFamily="34" charset="0"/>
              </a:rPr>
              <a:t>Link: </a:t>
            </a:r>
            <a:r>
              <a:rPr lang="en-US" sz="1600" dirty="0" smtClean="0">
                <a:solidFill>
                  <a:schemeClr val="tx2"/>
                </a:solidFill>
                <a:latin typeface="Calibri Light" panose="020F0302020204030204" pitchFamily="34" charset="0"/>
                <a:hlinkClick r:id="rId4"/>
              </a:rPr>
              <a:t>http</a:t>
            </a:r>
            <a:r>
              <a:rPr lang="en-US" sz="1600" dirty="0">
                <a:solidFill>
                  <a:schemeClr val="tx2"/>
                </a:solidFill>
                <a:latin typeface="Calibri Light" panose="020F0302020204030204" pitchFamily="34" charset="0"/>
                <a:hlinkClick r:id="rId4"/>
              </a:rPr>
              <a:t>://</a:t>
            </a:r>
            <a:r>
              <a:rPr lang="en-US" sz="1600" dirty="0" smtClean="0">
                <a:solidFill>
                  <a:schemeClr val="tx2"/>
                </a:solidFill>
                <a:latin typeface="Calibri Light" panose="020F0302020204030204" pitchFamily="34" charset="0"/>
                <a:hlinkClick r:id="rId4"/>
              </a:rPr>
              <a:t>larcprogram.ucsf.edu</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0"/>
          </p:nvPr>
        </p:nvSpPr>
        <p:spPr/>
        <p:txBody>
          <a:bodyPr numCol="1"/>
          <a:lstStyle/>
          <a:p>
            <a:fld id="{B2C5C997-4DC0-4A7B-85D8-D7ADF9E6800D}" type="slidenum">
              <a:rPr lang="en-US" smtClean="0"/>
              <a:pPr/>
              <a:t>17</a:t>
            </a:fld>
            <a:endParaRPr lang="en-US"/>
          </a:p>
        </p:txBody>
      </p:sp>
    </p:spTree>
    <p:extLst>
      <p:ext uri="{BB962C8B-B14F-4D97-AF65-F5344CB8AC3E}">
        <p14:creationId xmlns:p14="http://schemas.microsoft.com/office/powerpoint/2010/main" val="1471168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1143000"/>
          </a:xfrm>
        </p:spPr>
        <p:txBody>
          <a:bodyPr numCol="1"/>
          <a:lstStyle/>
          <a:p>
            <a:r>
              <a:rPr lang="en-US" dirty="0" smtClean="0"/>
              <a:t>Stocking Copper IUD as EC Option</a:t>
            </a:r>
            <a:endParaRPr lang="en-US" dirty="0"/>
          </a:p>
        </p:txBody>
      </p:sp>
      <p:sp>
        <p:nvSpPr>
          <p:cNvPr id="3" name="Content Placeholder 2"/>
          <p:cNvSpPr>
            <a:spLocks noGrp="1"/>
          </p:cNvSpPr>
          <p:nvPr>
            <p:ph idx="1"/>
          </p:nvPr>
        </p:nvSpPr>
        <p:spPr>
          <a:xfrm>
            <a:off x="457200" y="1600200"/>
            <a:ext cx="3449070" cy="4525963"/>
          </a:xfrm>
        </p:spPr>
        <p:txBody>
          <a:bodyPr numCol="1" anchor="ctr"/>
          <a:lstStyle/>
          <a:p>
            <a:pPr marL="0" indent="0">
              <a:buNone/>
            </a:pPr>
            <a:r>
              <a:rPr lang="en-US" dirty="0" smtClean="0"/>
              <a:t>According to ACOG 2015 EC Guidelines, “Insertion of a copper IUD is the most effective method of emergency contraception (EC).”</a:t>
            </a:r>
          </a:p>
        </p:txBody>
      </p:sp>
      <p:pic>
        <p:nvPicPr>
          <p:cNvPr id="4" name="Picture 2" title="Quick Start Algorithim for Copper IUD.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4038600" y="1946366"/>
            <a:ext cx="4735534" cy="382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6248400"/>
            <a:ext cx="6406367" cy="584775"/>
          </a:xfrm>
          <a:prstGeom prst="rect">
            <a:avLst/>
          </a:prstGeom>
        </p:spPr>
        <p:txBody>
          <a:bodyPr wrap="square" numCol="1">
            <a:spAutoFit/>
          </a:bodyPr>
          <a:lstStyle/>
          <a:p>
            <a:pPr>
              <a:spcBef>
                <a:spcPts val="0"/>
              </a:spcBef>
              <a:spcAft>
                <a:spcPts val="0"/>
              </a:spcAft>
              <a:defRPr/>
            </a:pPr>
            <a:r>
              <a:rPr lang="en-US" sz="1600" dirty="0">
                <a:solidFill>
                  <a:schemeClr val="tx2"/>
                </a:solidFill>
                <a:latin typeface="Calibri Light" panose="020F0302020204030204" pitchFamily="34" charset="0"/>
              </a:rPr>
              <a:t>Emergency contraception. </a:t>
            </a:r>
            <a:r>
              <a:rPr lang="en-US" sz="1600" dirty="0" smtClean="0">
                <a:solidFill>
                  <a:schemeClr val="tx2"/>
                </a:solidFill>
                <a:latin typeface="Calibri Light" panose="020F0302020204030204" pitchFamily="34" charset="0"/>
              </a:rPr>
              <a:t>ACOG 2015</a:t>
            </a:r>
          </a:p>
          <a:p>
            <a:pPr>
              <a:spcBef>
                <a:spcPts val="0"/>
              </a:spcBef>
              <a:spcAft>
                <a:spcPts val="0"/>
              </a:spcAft>
              <a:defRPr/>
            </a:pPr>
            <a:r>
              <a:rPr lang="en-US" sz="1600" dirty="0" smtClean="0">
                <a:solidFill>
                  <a:schemeClr val="tx2"/>
                </a:solidFill>
                <a:latin typeface="Calibri Light" panose="020F0302020204030204" pitchFamily="34" charset="0"/>
              </a:rPr>
              <a:t>Link: </a:t>
            </a:r>
            <a:r>
              <a:rPr lang="en-US" sz="1600" dirty="0">
                <a:solidFill>
                  <a:schemeClr val="tx2"/>
                </a:solidFill>
                <a:latin typeface="Calibri Light" panose="020F0302020204030204" pitchFamily="34" charset="0"/>
                <a:hlinkClick r:id="rId4"/>
              </a:rPr>
              <a:t>https://</a:t>
            </a:r>
            <a:r>
              <a:rPr lang="en-US" sz="1600" dirty="0" smtClean="0">
                <a:solidFill>
                  <a:schemeClr val="tx2"/>
                </a:solidFill>
                <a:latin typeface="Calibri Light" panose="020F0302020204030204" pitchFamily="34" charset="0"/>
                <a:hlinkClick r:id="rId4"/>
              </a:rPr>
              <a:t>www.fpntc.org/resources/quick-start-algorithm</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5" name="Slide Number Placeholder 4"/>
          <p:cNvSpPr>
            <a:spLocks noGrp="1"/>
          </p:cNvSpPr>
          <p:nvPr>
            <p:ph type="sldNum" sz="quarter" idx="10"/>
          </p:nvPr>
        </p:nvSpPr>
        <p:spPr/>
        <p:txBody>
          <a:bodyPr numCol="1"/>
          <a:lstStyle/>
          <a:p>
            <a:pPr>
              <a:defRPr/>
            </a:pPr>
            <a:fld id="{747593DB-2EF3-4D98-88E7-7D98957C2E29}" type="slidenum">
              <a:rPr lang="en-US" smtClean="0"/>
              <a:pPr>
                <a:defRPr/>
              </a:pPr>
              <a:t>18</a:t>
            </a:fld>
            <a:endParaRPr lang="en-US"/>
          </a:p>
        </p:txBody>
      </p:sp>
    </p:spTree>
    <p:extLst>
      <p:ext uri="{BB962C8B-B14F-4D97-AF65-F5344CB8AC3E}">
        <p14:creationId xmlns:p14="http://schemas.microsoft.com/office/powerpoint/2010/main" val="1496986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Contraceptive Access  Assessment</a:t>
            </a:r>
            <a:endParaRPr lang="en-US" dirty="0"/>
          </a:p>
        </p:txBody>
      </p:sp>
      <p:sp>
        <p:nvSpPr>
          <p:cNvPr id="3" name="Slide Number Placeholder 2"/>
          <p:cNvSpPr>
            <a:spLocks noGrp="1"/>
          </p:cNvSpPr>
          <p:nvPr>
            <p:ph type="sldNum" sz="quarter" idx="10"/>
          </p:nvPr>
        </p:nvSpPr>
        <p:spPr/>
        <p:txBody>
          <a:bodyPr numCol="1"/>
          <a:lstStyle/>
          <a:p>
            <a:pPr>
              <a:defRPr/>
            </a:pPr>
            <a:fld id="{747593DB-2EF3-4D98-88E7-7D98957C2E29}" type="slidenum">
              <a:rPr lang="en-US" smtClean="0"/>
              <a:pPr>
                <a:defRPr/>
              </a:pPr>
              <a:t>19</a:t>
            </a:fld>
            <a:endParaRPr lang="en-US"/>
          </a:p>
        </p:txBody>
      </p:sp>
      <p:pic>
        <p:nvPicPr>
          <p:cNvPr id="6" name="Content Placeholder 5"/>
          <p:cNvPicPr>
            <a:picLocks noGrp="1" noChangeAspect="1"/>
          </p:cNvPicPr>
          <p:nvPr>
            <p:ph idx="1"/>
          </p:nvPr>
        </p:nvPicPr>
        <p:blipFill>
          <a:blip r:embed="rId3"/>
          <a:stretch>
            <a:fillRect/>
          </a:stretch>
        </p:blipFill>
        <p:spPr>
          <a:xfrm>
            <a:off x="457200" y="1981200"/>
            <a:ext cx="8229600" cy="3331028"/>
          </a:xfrm>
          <a:prstGeom prst="rect">
            <a:avLst/>
          </a:prstGeom>
        </p:spPr>
      </p:pic>
    </p:spTree>
    <p:extLst>
      <p:ext uri="{BB962C8B-B14F-4D97-AF65-F5344CB8AC3E}">
        <p14:creationId xmlns:p14="http://schemas.microsoft.com/office/powerpoint/2010/main" val="3393644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782762"/>
          </a:xfrm>
        </p:spPr>
        <p:txBody>
          <a:bodyPr numCol="1"/>
          <a:lstStyle/>
          <a:p>
            <a:r>
              <a:rPr lang="en-US" dirty="0" smtClean="0"/>
              <a:t>Introduction to the Contraceptive Access Change Package</a:t>
            </a:r>
            <a:endParaRPr lang="en-US" dirty="0"/>
          </a:p>
        </p:txBody>
      </p:sp>
      <p:sp>
        <p:nvSpPr>
          <p:cNvPr id="3" name="Content Placeholder 2"/>
          <p:cNvSpPr>
            <a:spLocks noGrp="1"/>
          </p:cNvSpPr>
          <p:nvPr>
            <p:ph idx="1"/>
          </p:nvPr>
        </p:nvSpPr>
        <p:spPr>
          <a:xfrm>
            <a:off x="457200" y="2209800"/>
            <a:ext cx="4876800" cy="3916363"/>
          </a:xfrm>
        </p:spPr>
        <p:txBody>
          <a:bodyPr numCol="1"/>
          <a:lstStyle/>
          <a:p>
            <a:pPr marL="0" indent="0">
              <a:buNone/>
            </a:pPr>
            <a:r>
              <a:rPr lang="en-US" b="1" dirty="0" smtClean="0"/>
              <a:t>Best Practice Recommendations</a:t>
            </a:r>
          </a:p>
          <a:p>
            <a:pPr marL="514350" indent="-514350">
              <a:buFont typeface="+mj-lt"/>
              <a:buAutoNum type="arabicPeriod"/>
            </a:pPr>
            <a:r>
              <a:rPr lang="en-US" dirty="0" smtClean="0"/>
              <a:t>Stock all methods</a:t>
            </a:r>
          </a:p>
          <a:p>
            <a:pPr marL="514350" indent="-514350">
              <a:buFont typeface="+mj-lt"/>
              <a:buAutoNum type="arabicPeriod"/>
            </a:pPr>
            <a:r>
              <a:rPr lang="en-US" dirty="0" smtClean="0"/>
              <a:t>Utilize patient-centered counseling</a:t>
            </a:r>
          </a:p>
          <a:p>
            <a:pPr marL="514350" indent="-514350">
              <a:buFont typeface="+mj-lt"/>
              <a:buAutoNum type="arabicPeriod"/>
            </a:pPr>
            <a:r>
              <a:rPr lang="en-US" dirty="0" smtClean="0"/>
              <a:t>Offer same-visit access</a:t>
            </a:r>
          </a:p>
          <a:p>
            <a:pPr marL="514350" indent="-514350">
              <a:buFont typeface="+mj-lt"/>
              <a:buAutoNum type="arabicPeriod"/>
            </a:pPr>
            <a:r>
              <a:rPr lang="en-US" dirty="0" smtClean="0"/>
              <a:t>Reduce cost as a barrier</a:t>
            </a:r>
          </a:p>
        </p:txBody>
      </p:sp>
      <p:sp>
        <p:nvSpPr>
          <p:cNvPr id="5" name="Rectangle 4"/>
          <p:cNvSpPr/>
          <p:nvPr/>
        </p:nvSpPr>
        <p:spPr>
          <a:xfrm>
            <a:off x="0" y="6519446"/>
            <a:ext cx="6781800" cy="338554"/>
          </a:xfrm>
          <a:prstGeom prst="rect">
            <a:avLst/>
          </a:prstGeom>
        </p:spPr>
        <p:txBody>
          <a:bodyPr wrap="square" numCol="1">
            <a:spAutoFit/>
          </a:bodyPr>
          <a:lstStyle/>
          <a:p>
            <a:r>
              <a:rPr lang="en-US" sz="1600" dirty="0" smtClean="0">
                <a:solidFill>
                  <a:schemeClr val="tx2"/>
                </a:solidFill>
                <a:latin typeface="Calibri Light" panose="020F0302020204030204" pitchFamily="34" charset="0"/>
              </a:rPr>
              <a:t>Link: </a:t>
            </a:r>
            <a:r>
              <a:rPr lang="en-US" sz="1600" dirty="0" smtClean="0">
                <a:solidFill>
                  <a:schemeClr val="tx2"/>
                </a:solidFill>
                <a:latin typeface="Calibri Light" panose="020F0302020204030204" pitchFamily="34" charset="0"/>
                <a:hlinkClick r:id="rId3"/>
              </a:rPr>
              <a:t>https</a:t>
            </a:r>
            <a:r>
              <a:rPr lang="en-US" sz="1600" dirty="0">
                <a:solidFill>
                  <a:schemeClr val="tx2"/>
                </a:solidFill>
                <a:latin typeface="Calibri Light" panose="020F0302020204030204" pitchFamily="34" charset="0"/>
                <a:hlinkClick r:id="rId3"/>
              </a:rPr>
              <a:t>://</a:t>
            </a:r>
            <a:r>
              <a:rPr lang="en-US" sz="1600" dirty="0" smtClean="0">
                <a:solidFill>
                  <a:schemeClr val="tx2"/>
                </a:solidFill>
                <a:latin typeface="Calibri Light" panose="020F0302020204030204" pitchFamily="34" charset="0"/>
                <a:hlinkClick r:id="rId3"/>
              </a:rPr>
              <a:t>www.fpntc.org/resources/contraceptive-access-change-package</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numCol="1"/>
          <a:lstStyle/>
          <a:p>
            <a:pPr>
              <a:defRPr/>
            </a:pPr>
            <a:fld id="{747593DB-2EF3-4D98-88E7-7D98957C2E29}" type="slidenum">
              <a:rPr lang="en-US" smtClean="0"/>
              <a:pPr>
                <a:defRPr/>
              </a:pPr>
              <a:t>2</a:t>
            </a:fld>
            <a:endParaRPr lang="en-US"/>
          </a:p>
        </p:txBody>
      </p:sp>
      <p:pic>
        <p:nvPicPr>
          <p:cNvPr id="6" name="Picture 5"/>
          <p:cNvPicPr>
            <a:picLocks noChangeAspect="1"/>
          </p:cNvPicPr>
          <p:nvPr/>
        </p:nvPicPr>
        <p:blipFill>
          <a:blip r:embed="rId4"/>
          <a:stretch>
            <a:fillRect/>
          </a:stretch>
        </p:blipFill>
        <p:spPr>
          <a:xfrm>
            <a:off x="5494953" y="1905000"/>
            <a:ext cx="3110071" cy="3986212"/>
          </a:xfrm>
          <a:prstGeom prst="rect">
            <a:avLst/>
          </a:prstGeom>
          <a:ln>
            <a:solidFill>
              <a:schemeClr val="tx1">
                <a:lumMod val="75000"/>
                <a:lumOff val="25000"/>
              </a:schemeClr>
            </a:solidFill>
          </a:ln>
        </p:spPr>
      </p:pic>
    </p:spTree>
    <p:extLst>
      <p:ext uri="{BB962C8B-B14F-4D97-AF65-F5344CB8AC3E}">
        <p14:creationId xmlns:p14="http://schemas.microsoft.com/office/powerpoint/2010/main" val="300262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LARC Insertion Trainings</a:t>
            </a:r>
            <a:endParaRPr lang="en-US" dirty="0"/>
          </a:p>
        </p:txBody>
      </p:sp>
      <p:sp>
        <p:nvSpPr>
          <p:cNvPr id="7" name="Content Placeholder 6"/>
          <p:cNvSpPr>
            <a:spLocks noGrp="1"/>
          </p:cNvSpPr>
          <p:nvPr>
            <p:ph sz="half" idx="1"/>
          </p:nvPr>
        </p:nvSpPr>
        <p:spPr>
          <a:xfrm>
            <a:off x="457200" y="1600200"/>
            <a:ext cx="3657600" cy="4525963"/>
          </a:xfrm>
        </p:spPr>
        <p:txBody>
          <a:bodyPr numCol="1"/>
          <a:lstStyle/>
          <a:p>
            <a:pPr marL="0" indent="0">
              <a:buNone/>
            </a:pPr>
            <a:r>
              <a:rPr lang="en-US" sz="3600" dirty="0" smtClean="0">
                <a:solidFill>
                  <a:schemeClr val="accent6"/>
                </a:solidFill>
              </a:rPr>
              <a:t>LARC Link is </a:t>
            </a:r>
            <a:r>
              <a:rPr lang="en-US" sz="3600" dirty="0">
                <a:solidFill>
                  <a:schemeClr val="accent6"/>
                </a:solidFill>
              </a:rPr>
              <a:t>an online tool for clinical providers who wish to find LARC placement trainings and </a:t>
            </a:r>
            <a:r>
              <a:rPr lang="en-US" sz="3600" dirty="0" smtClean="0">
                <a:solidFill>
                  <a:schemeClr val="accent6"/>
                </a:solidFill>
              </a:rPr>
              <a:t>resources</a:t>
            </a:r>
            <a:endParaRPr lang="en-US" sz="3600" dirty="0">
              <a:solidFill>
                <a:schemeClr val="accent6"/>
              </a:solidFill>
            </a:endParaRPr>
          </a:p>
        </p:txBody>
      </p:sp>
      <p:pic>
        <p:nvPicPr>
          <p:cNvPr id="9" name="Picture 2" title="Image of LARC insertion trainings and the NCTCF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191000" y="1676400"/>
            <a:ext cx="4206338"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28600" y="6335553"/>
            <a:ext cx="3309239" cy="338554"/>
          </a:xfrm>
          <a:prstGeom prst="rect">
            <a:avLst/>
          </a:prstGeom>
        </p:spPr>
        <p:txBody>
          <a:bodyPr wrap="none" numCol="1">
            <a:spAutoFit/>
          </a:bodyPr>
          <a:lstStyle/>
          <a:p>
            <a:r>
              <a:rPr lang="en-US" sz="1600" dirty="0" smtClean="0">
                <a:solidFill>
                  <a:schemeClr val="tx2"/>
                </a:solidFill>
              </a:rPr>
              <a:t>Link: </a:t>
            </a:r>
            <a:r>
              <a:rPr lang="en-US" sz="1600" dirty="0" smtClean="0">
                <a:solidFill>
                  <a:schemeClr val="tx2"/>
                </a:solidFill>
                <a:hlinkClick r:id="rId4"/>
              </a:rPr>
              <a:t>http</a:t>
            </a:r>
            <a:r>
              <a:rPr lang="en-US" sz="1600" dirty="0">
                <a:solidFill>
                  <a:schemeClr val="tx2"/>
                </a:solidFill>
                <a:hlinkClick r:id="rId4"/>
              </a:rPr>
              <a:t>://www.ctcfp.org/larc-link</a:t>
            </a:r>
            <a:r>
              <a:rPr lang="en-US" sz="1600" dirty="0" smtClean="0">
                <a:solidFill>
                  <a:schemeClr val="tx2"/>
                </a:solidFill>
                <a:hlinkClick r:id="rId4"/>
              </a:rPr>
              <a:t>/</a:t>
            </a:r>
            <a:r>
              <a:rPr lang="en-US" sz="1600" dirty="0" smtClean="0">
                <a:solidFill>
                  <a:schemeClr val="tx2"/>
                </a:solidFill>
              </a:rPr>
              <a:t>  </a:t>
            </a:r>
            <a:endParaRPr lang="en-US" sz="1600" dirty="0">
              <a:solidFill>
                <a:schemeClr val="tx2"/>
              </a:solidFill>
            </a:endParaRPr>
          </a:p>
        </p:txBody>
      </p:sp>
      <p:sp>
        <p:nvSpPr>
          <p:cNvPr id="4" name="Slide Number Placeholder 3"/>
          <p:cNvSpPr>
            <a:spLocks noGrp="1"/>
          </p:cNvSpPr>
          <p:nvPr>
            <p:ph type="sldNum" sz="quarter" idx="12"/>
          </p:nvPr>
        </p:nvSpPr>
        <p:spPr/>
        <p:txBody>
          <a:bodyPr numCol="1"/>
          <a:lstStyle/>
          <a:p>
            <a:pPr>
              <a:defRPr/>
            </a:pPr>
            <a:fld id="{A7667F2E-288F-4EBD-BB88-B804E384A0E8}" type="slidenum">
              <a:rPr lang="en-US" smtClean="0"/>
              <a:pPr>
                <a:defRPr/>
              </a:pPr>
              <a:t>20</a:t>
            </a:fld>
            <a:endParaRPr lang="en-US"/>
          </a:p>
        </p:txBody>
      </p:sp>
    </p:spTree>
    <p:extLst>
      <p:ext uri="{BB962C8B-B14F-4D97-AF65-F5344CB8AC3E}">
        <p14:creationId xmlns:p14="http://schemas.microsoft.com/office/powerpoint/2010/main" val="104614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Case Scenario</a:t>
            </a:r>
            <a:endParaRPr lang="en-US" dirty="0"/>
          </a:p>
        </p:txBody>
      </p:sp>
      <p:sp>
        <p:nvSpPr>
          <p:cNvPr id="3" name="Content Placeholder 2"/>
          <p:cNvSpPr>
            <a:spLocks noGrp="1"/>
          </p:cNvSpPr>
          <p:nvPr>
            <p:ph idx="1"/>
          </p:nvPr>
        </p:nvSpPr>
        <p:spPr/>
        <p:txBody>
          <a:bodyPr numCol="1"/>
          <a:lstStyle/>
          <a:p>
            <a:pPr marL="0" indent="0">
              <a:buNone/>
            </a:pPr>
            <a:r>
              <a:rPr lang="en-US" dirty="0" smtClean="0"/>
              <a:t>You find that you often run out of Nexplanon. In the past you ordered 3-6 devices, per month. Demand has increased, however, and you are experiencing stock-outs every couple of months. Due to the high cost of the device, the organizational policy is to order only 3 at a time. </a:t>
            </a:r>
          </a:p>
          <a:p>
            <a:pPr marL="0" indent="0">
              <a:buNone/>
            </a:pPr>
            <a:endParaRPr lang="en-US" sz="1200" dirty="0"/>
          </a:p>
          <a:p>
            <a:pPr marL="0" indent="0">
              <a:buNone/>
            </a:pPr>
            <a:r>
              <a:rPr lang="en-US" b="1" dirty="0" smtClean="0">
                <a:solidFill>
                  <a:schemeClr val="accent6"/>
                </a:solidFill>
              </a:rPr>
              <a:t>What do you do? </a:t>
            </a:r>
            <a:endParaRPr lang="en-US" b="1" dirty="0">
              <a:solidFill>
                <a:schemeClr val="accent6"/>
              </a:solidFill>
            </a:endParaRPr>
          </a:p>
        </p:txBody>
      </p:sp>
      <p:sp>
        <p:nvSpPr>
          <p:cNvPr id="4" name="Slide Number Placeholder 3"/>
          <p:cNvSpPr>
            <a:spLocks noGrp="1"/>
          </p:cNvSpPr>
          <p:nvPr>
            <p:ph type="sldNum" sz="quarter" idx="10"/>
          </p:nvPr>
        </p:nvSpPr>
        <p:spPr/>
        <p:txBody>
          <a:bodyPr numCol="1"/>
          <a:lstStyle/>
          <a:p>
            <a:fld id="{1C72A743-7727-4FBA-9DB1-7B919BB1984B}" type="slidenum">
              <a:rPr lang="en-US" smtClean="0"/>
              <a:pPr/>
              <a:t>21</a:t>
            </a:fld>
            <a:endParaRPr lang="en-US"/>
          </a:p>
        </p:txBody>
      </p:sp>
    </p:spTree>
    <p:extLst>
      <p:ext uri="{BB962C8B-B14F-4D97-AF65-F5344CB8AC3E}">
        <p14:creationId xmlns:p14="http://schemas.microsoft.com/office/powerpoint/2010/main" val="27492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numCol="1"/>
          <a:lstStyle/>
          <a:p>
            <a:r>
              <a:rPr lang="en-US" dirty="0" smtClean="0"/>
              <a:t>Success Story: Stocking Liletta </a:t>
            </a:r>
            <a:r>
              <a:rPr lang="en-US" i="1" dirty="0" smtClean="0"/>
              <a:t>(Cameron County, TX)</a:t>
            </a:r>
            <a:endParaRPr lang="en-US" i="1" dirty="0"/>
          </a:p>
        </p:txBody>
      </p:sp>
      <p:sp>
        <p:nvSpPr>
          <p:cNvPr id="3" name="Content Placeholder 2"/>
          <p:cNvSpPr>
            <a:spLocks noGrp="1"/>
          </p:cNvSpPr>
          <p:nvPr>
            <p:ph idx="1"/>
          </p:nvPr>
        </p:nvSpPr>
        <p:spPr/>
        <p:txBody>
          <a:bodyPr numCol="1"/>
          <a:lstStyle/>
          <a:p>
            <a:r>
              <a:rPr lang="en-US" sz="2800" dirty="0" smtClean="0"/>
              <a:t>Large percentage of patients below FPL</a:t>
            </a:r>
          </a:p>
          <a:p>
            <a:r>
              <a:rPr lang="en-US" sz="2800" dirty="0" smtClean="0"/>
              <a:t>Began stocking Liletta in March 2016</a:t>
            </a:r>
          </a:p>
          <a:p>
            <a:r>
              <a:rPr lang="en-US" sz="2800" dirty="0" smtClean="0"/>
              <a:t>Then able to insert Liletta during the same visit initially requested by patient because it was routinely stocked</a:t>
            </a:r>
          </a:p>
          <a:p>
            <a:r>
              <a:rPr lang="en-US" sz="2800" dirty="0" smtClean="0"/>
              <a:t>Continue to monitor stock to ensure it meets demand</a:t>
            </a:r>
          </a:p>
          <a:p>
            <a:r>
              <a:rPr lang="en-US" sz="2800" b="1" dirty="0" smtClean="0">
                <a:solidFill>
                  <a:schemeClr val="accent6"/>
                </a:solidFill>
              </a:rPr>
              <a:t>Key point:</a:t>
            </a:r>
            <a:r>
              <a:rPr lang="en-US" sz="2800" b="1" dirty="0" smtClean="0">
                <a:solidFill>
                  <a:schemeClr val="accent1"/>
                </a:solidFill>
              </a:rPr>
              <a:t> </a:t>
            </a:r>
            <a:r>
              <a:rPr lang="en-US" sz="2800" dirty="0" smtClean="0"/>
              <a:t>As a lower-cost option ($50 at 340B pricing), stocking Liletta can meet unmet patient demands for IUD</a:t>
            </a:r>
            <a:endParaRPr lang="en-US" sz="2800" dirty="0"/>
          </a:p>
        </p:txBody>
      </p:sp>
      <p:sp>
        <p:nvSpPr>
          <p:cNvPr id="4" name="Slide Number Placeholder 3"/>
          <p:cNvSpPr>
            <a:spLocks noGrp="1"/>
          </p:cNvSpPr>
          <p:nvPr>
            <p:ph type="sldNum" sz="quarter" idx="10"/>
          </p:nvPr>
        </p:nvSpPr>
        <p:spPr/>
        <p:txBody>
          <a:bodyPr numCol="1"/>
          <a:lstStyle/>
          <a:p>
            <a:pPr>
              <a:defRPr/>
            </a:pPr>
            <a:fld id="{A7667F2E-288F-4EBD-BB88-B804E384A0E8}" type="slidenum">
              <a:rPr lang="en-US" smtClean="0"/>
              <a:pPr>
                <a:defRPr/>
              </a:pPr>
              <a:t>22</a:t>
            </a:fld>
            <a:endParaRPr lang="en-US"/>
          </a:p>
        </p:txBody>
      </p:sp>
    </p:spTree>
    <p:extLst>
      <p:ext uri="{BB962C8B-B14F-4D97-AF65-F5344CB8AC3E}">
        <p14:creationId xmlns:p14="http://schemas.microsoft.com/office/powerpoint/2010/main" val="1205023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8400" cy="1143000"/>
          </a:xfrm>
        </p:spPr>
        <p:txBody>
          <a:bodyPr numCol="1"/>
          <a:lstStyle/>
          <a:p>
            <a:r>
              <a:rPr lang="en-US" dirty="0" smtClean="0"/>
              <a:t>Success Story: Stocking Nexplanon </a:t>
            </a:r>
            <a:r>
              <a:rPr lang="en-US" i="1" dirty="0" smtClean="0"/>
              <a:t>(Southern Nevada)</a:t>
            </a:r>
            <a:endParaRPr lang="en-US" i="1" dirty="0"/>
          </a:p>
        </p:txBody>
      </p:sp>
      <p:sp>
        <p:nvSpPr>
          <p:cNvPr id="3" name="Content Placeholder 2"/>
          <p:cNvSpPr>
            <a:spLocks noGrp="1"/>
          </p:cNvSpPr>
          <p:nvPr>
            <p:ph idx="1"/>
          </p:nvPr>
        </p:nvSpPr>
        <p:spPr/>
        <p:txBody>
          <a:bodyPr numCol="1"/>
          <a:lstStyle/>
          <a:p>
            <a:r>
              <a:rPr lang="en-US" sz="2800" dirty="0" smtClean="0"/>
              <a:t>Patients are interested in and asking for Nexplanon</a:t>
            </a:r>
          </a:p>
          <a:p>
            <a:r>
              <a:rPr lang="en-US" sz="2800" dirty="0" smtClean="0"/>
              <a:t>Began stocking Nexplanon in 2016</a:t>
            </a:r>
          </a:p>
          <a:p>
            <a:r>
              <a:rPr lang="en-US" sz="2800" dirty="0" smtClean="0"/>
              <a:t>Developed policy, arranged for training, ordered devices</a:t>
            </a:r>
          </a:p>
          <a:p>
            <a:r>
              <a:rPr lang="en-US" sz="2800" dirty="0" smtClean="0"/>
              <a:t>Prepared insertion kits to facilitate insertion process</a:t>
            </a:r>
          </a:p>
          <a:p>
            <a:r>
              <a:rPr lang="en-US" sz="2800" b="1" dirty="0" smtClean="0">
                <a:solidFill>
                  <a:schemeClr val="accent6"/>
                </a:solidFill>
              </a:rPr>
              <a:t>Key point: </a:t>
            </a:r>
            <a:r>
              <a:rPr lang="en-US" sz="2800" dirty="0" smtClean="0"/>
              <a:t>Many patients, including adolescents, are interested in the contraceptive implant. Stocking it is important for ensuring access. </a:t>
            </a:r>
            <a:endParaRPr lang="en-US" sz="2800" dirty="0"/>
          </a:p>
        </p:txBody>
      </p:sp>
      <p:sp>
        <p:nvSpPr>
          <p:cNvPr id="4" name="Slide Number Placeholder 3"/>
          <p:cNvSpPr>
            <a:spLocks noGrp="1"/>
          </p:cNvSpPr>
          <p:nvPr>
            <p:ph type="sldNum" sz="quarter" idx="10"/>
          </p:nvPr>
        </p:nvSpPr>
        <p:spPr/>
        <p:txBody>
          <a:bodyPr numCol="1"/>
          <a:lstStyle/>
          <a:p>
            <a:pPr>
              <a:defRPr/>
            </a:pPr>
            <a:fld id="{A7667F2E-288F-4EBD-BB88-B804E384A0E8}" type="slidenum">
              <a:rPr lang="en-US" smtClean="0"/>
              <a:pPr>
                <a:defRPr/>
              </a:pPr>
              <a:t>23</a:t>
            </a:fld>
            <a:endParaRPr lang="en-US"/>
          </a:p>
        </p:txBody>
      </p:sp>
    </p:spTree>
    <p:extLst>
      <p:ext uri="{BB962C8B-B14F-4D97-AF65-F5344CB8AC3E}">
        <p14:creationId xmlns:p14="http://schemas.microsoft.com/office/powerpoint/2010/main" val="838311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3200400" cy="6049962"/>
          </a:xfrm>
        </p:spPr>
        <p:txBody>
          <a:bodyPr numCol="1">
            <a:normAutofit/>
          </a:bodyPr>
          <a:lstStyle/>
          <a:p>
            <a:r>
              <a:rPr lang="en-US" smtClean="0"/>
              <a:t>What other questions do you have?</a:t>
            </a:r>
            <a:br>
              <a:rPr lang="en-US" smtClean="0"/>
            </a:br>
            <a:r>
              <a:rPr lang="en-US" smtClean="0"/>
              <a:t/>
            </a:r>
            <a:br>
              <a:rPr lang="en-US" smtClean="0"/>
            </a:br>
            <a:r>
              <a:rPr lang="en-US" smtClean="0"/>
              <a:t>What other issues would you like to discuss? </a:t>
            </a:r>
            <a:endParaRPr lang="en-US" dirty="0"/>
          </a:p>
        </p:txBody>
      </p:sp>
      <p:pic>
        <p:nvPicPr>
          <p:cNvPr id="9" name="Picture 2" title="Image of people tele communicating "/>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tretch/>
        </p:blipFill>
        <p:spPr>
          <a:xfrm>
            <a:off x="4038600" y="1676400"/>
            <a:ext cx="3886200" cy="3889769"/>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8305800" y="6356350"/>
            <a:ext cx="762000" cy="365125"/>
          </a:xfrm>
          <a:prstGeom prst="rect">
            <a:avLst/>
          </a:prstGeom>
        </p:spPr>
        <p:txBody>
          <a:bodyPr numCol="1"/>
          <a:lstStyle/>
          <a:p>
            <a:fld id="{1C72A743-7727-4FBA-9DB1-7B919BB1984B}" type="slidenum">
              <a:rPr lang="en-US" smtClean="0"/>
              <a:pPr/>
              <a:t>24</a:t>
            </a:fld>
            <a:endParaRPr lang="en-US" dirty="0"/>
          </a:p>
        </p:txBody>
      </p:sp>
    </p:spTree>
    <p:extLst>
      <p:ext uri="{BB962C8B-B14F-4D97-AF65-F5344CB8AC3E}">
        <p14:creationId xmlns:p14="http://schemas.microsoft.com/office/powerpoint/2010/main" val="49142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numCol="1"/>
          <a:lstStyle/>
          <a:p>
            <a:r>
              <a:rPr lang="en-US" dirty="0" smtClean="0"/>
              <a:t>Thank you!</a:t>
            </a:r>
            <a:endParaRPr lang="en-US" dirty="0"/>
          </a:p>
        </p:txBody>
      </p:sp>
      <p:sp>
        <p:nvSpPr>
          <p:cNvPr id="3" name="Content Placeholder 2"/>
          <p:cNvSpPr>
            <a:spLocks noGrp="1"/>
          </p:cNvSpPr>
          <p:nvPr>
            <p:ph type="subTitle" idx="1"/>
          </p:nvPr>
        </p:nvSpPr>
        <p:spPr/>
        <p:txBody>
          <a:bodyPr numCol="1"/>
          <a:lstStyle/>
          <a:p>
            <a:r>
              <a:rPr lang="en-US" dirty="0" smtClean="0"/>
              <a:t>Contact:</a:t>
            </a:r>
          </a:p>
          <a:p>
            <a:r>
              <a:rPr lang="en-US" dirty="0" smtClean="0">
                <a:hlinkClick r:id="rId3"/>
              </a:rPr>
              <a:t>fpntc@jsi.com</a:t>
            </a:r>
            <a:r>
              <a:rPr lang="en-US" dirty="0" smtClean="0"/>
              <a:t> </a:t>
            </a:r>
            <a:endParaRPr lang="en-US" dirty="0"/>
          </a:p>
        </p:txBody>
      </p:sp>
      <p:sp>
        <p:nvSpPr>
          <p:cNvPr id="4" name="Slide Number Placeholder 3"/>
          <p:cNvSpPr>
            <a:spLocks noGrp="1"/>
          </p:cNvSpPr>
          <p:nvPr>
            <p:ph type="sldNum" sz="quarter" idx="12"/>
          </p:nvPr>
        </p:nvSpPr>
        <p:spPr/>
        <p:txBody>
          <a:bodyPr numCol="1"/>
          <a:lstStyle/>
          <a:p>
            <a:pPr>
              <a:defRPr/>
            </a:pPr>
            <a:fld id="{A7667F2E-288F-4EBD-BB88-B804E384A0E8}" type="slidenum">
              <a:rPr lang="en-US" smtClean="0"/>
              <a:pPr>
                <a:defRPr/>
              </a:pPr>
              <a:t>25</a:t>
            </a:fld>
            <a:endParaRPr lang="en-US"/>
          </a:p>
        </p:txBody>
      </p:sp>
    </p:spTree>
    <p:extLst>
      <p:ext uri="{BB962C8B-B14F-4D97-AF65-F5344CB8AC3E}">
        <p14:creationId xmlns:p14="http://schemas.microsoft.com/office/powerpoint/2010/main" val="1481626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4953000" cy="1782762"/>
          </a:xfrm>
        </p:spPr>
        <p:txBody>
          <a:bodyPr numCol="1"/>
          <a:lstStyle/>
          <a:p>
            <a:r>
              <a:rPr lang="en-US" dirty="0" smtClean="0"/>
              <a:t>Contraceptive Access Change Package: </a:t>
            </a:r>
            <a:br>
              <a:rPr lang="en-US" dirty="0" smtClean="0"/>
            </a:br>
            <a:r>
              <a:rPr lang="en-US" dirty="0" smtClean="0"/>
              <a:t>Best Practice 1</a:t>
            </a:r>
            <a:endParaRPr lang="en-US" dirty="0"/>
          </a:p>
        </p:txBody>
      </p:sp>
      <p:sp>
        <p:nvSpPr>
          <p:cNvPr id="6" name="Content Placeholder 5"/>
          <p:cNvSpPr>
            <a:spLocks noGrp="1"/>
          </p:cNvSpPr>
          <p:nvPr>
            <p:ph idx="1"/>
          </p:nvPr>
        </p:nvSpPr>
        <p:spPr>
          <a:xfrm>
            <a:off x="457200" y="2514600"/>
            <a:ext cx="5791200" cy="3611563"/>
          </a:xfrm>
        </p:spPr>
        <p:txBody>
          <a:bodyPr numCol="1"/>
          <a:lstStyle/>
          <a:p>
            <a:pPr marL="0" indent="0">
              <a:buNone/>
            </a:pPr>
            <a:r>
              <a:rPr lang="en-US" sz="3600" b="1" dirty="0" smtClean="0"/>
              <a:t>Stock a broad range of contraceptive methods </a:t>
            </a:r>
            <a:r>
              <a:rPr lang="en-US" sz="3600" dirty="0" smtClean="0"/>
              <a:t>including all provider-dependent FDA-approved contraceptive methods</a:t>
            </a:r>
          </a:p>
        </p:txBody>
      </p:sp>
      <p:pic>
        <p:nvPicPr>
          <p:cNvPr id="8" name="Picture 7" title="Family Planning Tools"/>
          <p:cNvPicPr>
            <a:picLocks noChangeAspect="1"/>
          </p:cNvPicPr>
          <p:nvPr/>
        </p:nvPicPr>
        <p:blipFill rotWithShape="1">
          <a:blip r:embed="rId3">
            <a:extLst>
              <a:ext uri="{28A0092B-C50C-407E-A947-70E740481C1C}">
                <a14:useLocalDpi xmlns:a14="http://schemas.microsoft.com/office/drawing/2010/main" val="0"/>
              </a:ext>
            </a:extLst>
          </a:blip>
          <a:srcRect t="22262" r="14691"/>
          <a:stretch/>
        </p:blipFill>
        <p:spPr>
          <a:xfrm rot="16200000">
            <a:off x="5061710" y="2634492"/>
            <a:ext cx="4105397" cy="2494014"/>
          </a:xfrm>
          <a:prstGeom prst="rect">
            <a:avLst/>
          </a:prstGeom>
        </p:spPr>
      </p:pic>
      <p:sp>
        <p:nvSpPr>
          <p:cNvPr id="4" name="Slide Number Placeholder 3"/>
          <p:cNvSpPr>
            <a:spLocks noGrp="1"/>
          </p:cNvSpPr>
          <p:nvPr>
            <p:ph type="sldNum" sz="quarter" idx="10"/>
          </p:nvPr>
        </p:nvSpPr>
        <p:spPr/>
        <p:txBody>
          <a:bodyPr numCol="1"/>
          <a:lstStyle/>
          <a:p>
            <a:fld id="{A7667F2E-288F-4EBD-BB88-B804E384A0E8}" type="slidenum">
              <a:rPr lang="en-US" smtClean="0"/>
              <a:pPr/>
              <a:t>3</a:t>
            </a:fld>
            <a:endParaRPr lang="en-US"/>
          </a:p>
        </p:txBody>
      </p:sp>
    </p:spTree>
    <p:extLst>
      <p:ext uri="{BB962C8B-B14F-4D97-AF65-F5344CB8AC3E}">
        <p14:creationId xmlns:p14="http://schemas.microsoft.com/office/powerpoint/2010/main" val="136443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Meeting Objectives</a:t>
            </a:r>
            <a:endParaRPr lang="en-US" dirty="0"/>
          </a:p>
        </p:txBody>
      </p:sp>
      <p:sp>
        <p:nvSpPr>
          <p:cNvPr id="3" name="Content Placeholder 2"/>
          <p:cNvSpPr>
            <a:spLocks noGrp="1"/>
          </p:cNvSpPr>
          <p:nvPr>
            <p:ph idx="1"/>
          </p:nvPr>
        </p:nvSpPr>
        <p:spPr/>
        <p:txBody>
          <a:bodyPr numCol="1"/>
          <a:lstStyle/>
          <a:p>
            <a:pPr marL="0" indent="0">
              <a:spcAft>
                <a:spcPts val="600"/>
              </a:spcAft>
              <a:buNone/>
            </a:pPr>
            <a:r>
              <a:rPr lang="en-US" sz="3000" b="1" dirty="0"/>
              <a:t>By the end of </a:t>
            </a:r>
            <a:r>
              <a:rPr lang="en-US" sz="3000" b="1" dirty="0" smtClean="0"/>
              <a:t>today, you should be </a:t>
            </a:r>
            <a:r>
              <a:rPr lang="en-US" sz="3000" b="1" dirty="0"/>
              <a:t>able to:</a:t>
            </a:r>
          </a:p>
          <a:p>
            <a:pPr>
              <a:spcAft>
                <a:spcPts val="600"/>
              </a:spcAft>
            </a:pPr>
            <a:r>
              <a:rPr lang="en-US" sz="3000" dirty="0"/>
              <a:t>Describe the importance of stocking </a:t>
            </a:r>
            <a:r>
              <a:rPr lang="en-US" sz="3000" dirty="0" smtClean="0"/>
              <a:t>a broad range of contraceptive methods</a:t>
            </a:r>
            <a:r>
              <a:rPr lang="en-US" sz="3000" dirty="0"/>
              <a:t>, including </a:t>
            </a:r>
            <a:r>
              <a:rPr lang="en-US" sz="3000" dirty="0" smtClean="0"/>
              <a:t>provider-dependent methods </a:t>
            </a:r>
            <a:endParaRPr lang="en-US" sz="3000" dirty="0"/>
          </a:p>
          <a:p>
            <a:pPr>
              <a:spcAft>
                <a:spcPts val="600"/>
              </a:spcAft>
            </a:pPr>
            <a:r>
              <a:rPr lang="en-US" sz="3000" dirty="0"/>
              <a:t>Describe common </a:t>
            </a:r>
            <a:r>
              <a:rPr lang="en-US" sz="3000" dirty="0" smtClean="0"/>
              <a:t>challenges related to stocking a broad range of contraceptive methods</a:t>
            </a:r>
          </a:p>
          <a:p>
            <a:pPr>
              <a:spcAft>
                <a:spcPts val="600"/>
              </a:spcAft>
            </a:pPr>
            <a:r>
              <a:rPr lang="en-US" sz="3000" dirty="0" smtClean="0"/>
              <a:t>Describe at least one strategy to improve site-level stocking practices</a:t>
            </a:r>
            <a:endParaRPr lang="en-US" sz="3000" dirty="0"/>
          </a:p>
        </p:txBody>
      </p:sp>
      <p:sp>
        <p:nvSpPr>
          <p:cNvPr id="4" name="Slide Number Placeholder 3"/>
          <p:cNvSpPr>
            <a:spLocks noGrp="1"/>
          </p:cNvSpPr>
          <p:nvPr>
            <p:ph type="sldNum" sz="quarter" idx="10"/>
          </p:nvPr>
        </p:nvSpPr>
        <p:spPr/>
        <p:txBody>
          <a:bodyPr numCol="1"/>
          <a:lstStyle/>
          <a:p>
            <a:pPr>
              <a:defRPr/>
            </a:pPr>
            <a:fld id="{A7667F2E-288F-4EBD-BB88-B804E384A0E8}" type="slidenum">
              <a:rPr lang="en-US" smtClean="0"/>
              <a:pPr>
                <a:defRPr/>
              </a:pPr>
              <a:t>4</a:t>
            </a:fld>
            <a:endParaRPr lang="en-US"/>
          </a:p>
        </p:txBody>
      </p:sp>
    </p:spTree>
    <p:extLst>
      <p:ext uri="{BB962C8B-B14F-4D97-AF65-F5344CB8AC3E}">
        <p14:creationId xmlns:p14="http://schemas.microsoft.com/office/powerpoint/2010/main" val="1238286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numCol="1"/>
          <a:lstStyle/>
          <a:p>
            <a:r>
              <a:rPr lang="en-US" dirty="0" smtClean="0"/>
              <a:t>Rationale for Stocking a Broad Range of Methods</a:t>
            </a:r>
            <a:endParaRPr lang="en-US" dirty="0"/>
          </a:p>
        </p:txBody>
      </p:sp>
      <p:sp>
        <p:nvSpPr>
          <p:cNvPr id="3" name="Content Placeholder 2"/>
          <p:cNvSpPr>
            <a:spLocks noGrp="1"/>
          </p:cNvSpPr>
          <p:nvPr>
            <p:ph idx="1"/>
          </p:nvPr>
        </p:nvSpPr>
        <p:spPr/>
        <p:txBody>
          <a:bodyPr numCol="1"/>
          <a:lstStyle/>
          <a:p>
            <a:pPr>
              <a:spcAft>
                <a:spcPts val="1200"/>
              </a:spcAft>
            </a:pPr>
            <a:r>
              <a:rPr lang="en-US" dirty="0" smtClean="0"/>
              <a:t>Patients who obtain their method of choice are </a:t>
            </a:r>
            <a:r>
              <a:rPr lang="en-US" b="1" dirty="0" smtClean="0">
                <a:solidFill>
                  <a:schemeClr val="accent6"/>
                </a:solidFill>
              </a:rPr>
              <a:t>more likely to use it correctly</a:t>
            </a:r>
            <a:r>
              <a:rPr lang="en-US" dirty="0" smtClean="0"/>
              <a:t>, and </a:t>
            </a:r>
            <a:r>
              <a:rPr lang="en-US" b="1" dirty="0" smtClean="0">
                <a:solidFill>
                  <a:schemeClr val="accent6"/>
                </a:solidFill>
              </a:rPr>
              <a:t>be more satisfied</a:t>
            </a:r>
          </a:p>
          <a:p>
            <a:pPr>
              <a:spcAft>
                <a:spcPts val="1200"/>
              </a:spcAft>
            </a:pPr>
            <a:r>
              <a:rPr lang="en-US" dirty="0" smtClean="0"/>
              <a:t>Many patients </a:t>
            </a:r>
            <a:r>
              <a:rPr lang="en-US" b="1" dirty="0" smtClean="0">
                <a:solidFill>
                  <a:schemeClr val="accent6"/>
                </a:solidFill>
              </a:rPr>
              <a:t>do not return for follow-up </a:t>
            </a:r>
            <a:r>
              <a:rPr lang="en-US" dirty="0" smtClean="0"/>
              <a:t>visits</a:t>
            </a:r>
          </a:p>
          <a:p>
            <a:pPr>
              <a:spcAft>
                <a:spcPts val="1200"/>
              </a:spcAft>
            </a:pPr>
            <a:r>
              <a:rPr lang="en-US" dirty="0" smtClean="0"/>
              <a:t>Stocking all methods is necessary for </a:t>
            </a:r>
            <a:r>
              <a:rPr lang="en-US" b="1" dirty="0" smtClean="0">
                <a:solidFill>
                  <a:schemeClr val="accent6"/>
                </a:solidFill>
              </a:rPr>
              <a:t>providing methods to patients during the same visit </a:t>
            </a:r>
            <a:r>
              <a:rPr lang="en-US" dirty="0" smtClean="0"/>
              <a:t>they initially request it</a:t>
            </a:r>
            <a:endParaRPr lang="en-US" dirty="0"/>
          </a:p>
        </p:txBody>
      </p:sp>
      <p:sp>
        <p:nvSpPr>
          <p:cNvPr id="4" name="Slide Number Placeholder 3"/>
          <p:cNvSpPr>
            <a:spLocks noGrp="1"/>
          </p:cNvSpPr>
          <p:nvPr>
            <p:ph type="sldNum" sz="quarter" idx="10"/>
          </p:nvPr>
        </p:nvSpPr>
        <p:spPr/>
        <p:txBody>
          <a:bodyPr numCol="1"/>
          <a:lstStyle/>
          <a:p>
            <a:fld id="{1C72A743-7727-4FBA-9DB1-7B919BB1984B}" type="slidenum">
              <a:rPr lang="en-US" smtClean="0"/>
              <a:pPr/>
              <a:t>5</a:t>
            </a:fld>
            <a:endParaRPr lang="en-US"/>
          </a:p>
        </p:txBody>
      </p:sp>
    </p:spTree>
    <p:extLst>
      <p:ext uri="{BB962C8B-B14F-4D97-AF65-F5344CB8AC3E}">
        <p14:creationId xmlns:p14="http://schemas.microsoft.com/office/powerpoint/2010/main" val="3671374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5638800" cy="1143000"/>
          </a:xfrm>
        </p:spPr>
        <p:txBody>
          <a:bodyPr numCol="1"/>
          <a:lstStyle/>
          <a:p>
            <a:r>
              <a:rPr lang="en-US" dirty="0" smtClean="0"/>
              <a:t>Defining a Broad Range of FDA-Approved Methods</a:t>
            </a:r>
            <a:endParaRPr lang="en-US" dirty="0"/>
          </a:p>
        </p:txBody>
      </p:sp>
      <p:sp>
        <p:nvSpPr>
          <p:cNvPr id="6" name="Content Placeholder 5"/>
          <p:cNvSpPr>
            <a:spLocks noGrp="1"/>
          </p:cNvSpPr>
          <p:nvPr>
            <p:ph idx="1"/>
          </p:nvPr>
        </p:nvSpPr>
        <p:spPr/>
        <p:txBody>
          <a:bodyPr numCol="1"/>
          <a:lstStyle/>
          <a:p>
            <a:r>
              <a:rPr lang="en-US" dirty="0"/>
              <a:t>At a minimum, </a:t>
            </a:r>
            <a:r>
              <a:rPr lang="en-US" b="1" dirty="0" smtClean="0"/>
              <a:t>at least one type </a:t>
            </a:r>
            <a:r>
              <a:rPr lang="en-US" dirty="0" smtClean="0"/>
              <a:t>of all provider- dependent methods </a:t>
            </a:r>
            <a:r>
              <a:rPr lang="en-US" dirty="0"/>
              <a:t>should be stocked </a:t>
            </a:r>
            <a:r>
              <a:rPr lang="en-US" dirty="0" smtClean="0"/>
              <a:t>on site</a:t>
            </a:r>
          </a:p>
          <a:p>
            <a:r>
              <a:rPr lang="en-US" dirty="0" smtClean="0"/>
              <a:t>FDA-approved </a:t>
            </a:r>
            <a:r>
              <a:rPr lang="en-US" dirty="0"/>
              <a:t>methods </a:t>
            </a:r>
            <a:r>
              <a:rPr lang="en-US" dirty="0" smtClean="0"/>
              <a:t>include:</a:t>
            </a:r>
          </a:p>
        </p:txBody>
      </p:sp>
      <p:sp>
        <p:nvSpPr>
          <p:cNvPr id="7" name="Rectangle 6"/>
          <p:cNvSpPr/>
          <p:nvPr/>
        </p:nvSpPr>
        <p:spPr>
          <a:xfrm>
            <a:off x="736600" y="3276600"/>
            <a:ext cx="7924800" cy="3139321"/>
          </a:xfrm>
          <a:prstGeom prst="rect">
            <a:avLst/>
          </a:prstGeom>
        </p:spPr>
        <p:txBody>
          <a:bodyPr wrap="square" numCol="2">
            <a:spAutoFit/>
          </a:bodyPr>
          <a:lstStyle/>
          <a:p>
            <a:pPr marL="342900" indent="-342900">
              <a:buFont typeface="Wingdings" panose="05000000000000000000" pitchFamily="2" charset="2"/>
              <a:buChar char="§"/>
            </a:pPr>
            <a:r>
              <a:rPr lang="en-US" sz="2200" dirty="0">
                <a:solidFill>
                  <a:schemeClr val="accent6"/>
                </a:solidFill>
              </a:rPr>
              <a:t>Services or referral for sterilization (vasectomy, abdominal, laparoscopic, </a:t>
            </a:r>
            <a:r>
              <a:rPr lang="en-US" sz="2200" dirty="0" err="1">
                <a:solidFill>
                  <a:schemeClr val="accent6"/>
                </a:solidFill>
              </a:rPr>
              <a:t>hysteroscopic</a:t>
            </a:r>
            <a:r>
              <a:rPr lang="en-US" sz="2200" dirty="0" smtClean="0">
                <a:solidFill>
                  <a:schemeClr val="accent6"/>
                </a:solidFill>
              </a:rPr>
              <a:t>)</a:t>
            </a:r>
            <a:endParaRPr lang="en-US" sz="2200" dirty="0">
              <a:solidFill>
                <a:schemeClr val="accent6"/>
              </a:solidFill>
            </a:endParaRPr>
          </a:p>
          <a:p>
            <a:pPr marL="342900" indent="-342900">
              <a:buFont typeface="Wingdings" panose="05000000000000000000" pitchFamily="2" charset="2"/>
              <a:buChar char="§"/>
            </a:pPr>
            <a:r>
              <a:rPr lang="en-US" sz="2200" dirty="0">
                <a:solidFill>
                  <a:schemeClr val="accent6"/>
                </a:solidFill>
              </a:rPr>
              <a:t>Hormonal </a:t>
            </a:r>
            <a:r>
              <a:rPr lang="en-US" sz="2200" dirty="0" smtClean="0">
                <a:solidFill>
                  <a:schemeClr val="accent6"/>
                </a:solidFill>
              </a:rPr>
              <a:t>implant</a:t>
            </a:r>
            <a:endParaRPr lang="en-US" sz="2200" dirty="0">
              <a:solidFill>
                <a:schemeClr val="accent6"/>
              </a:solidFill>
            </a:endParaRPr>
          </a:p>
          <a:p>
            <a:pPr marL="342900" indent="-342900">
              <a:buFont typeface="Wingdings" panose="05000000000000000000" pitchFamily="2" charset="2"/>
              <a:buChar char="§"/>
            </a:pPr>
            <a:r>
              <a:rPr lang="en-US" sz="2200" dirty="0" err="1">
                <a:solidFill>
                  <a:schemeClr val="accent6"/>
                </a:solidFill>
              </a:rPr>
              <a:t>Levonorgestrel</a:t>
            </a:r>
            <a:r>
              <a:rPr lang="en-US" sz="2200" dirty="0">
                <a:solidFill>
                  <a:schemeClr val="accent6"/>
                </a:solidFill>
              </a:rPr>
              <a:t> intrauterine device (LNG IUD)</a:t>
            </a:r>
          </a:p>
          <a:p>
            <a:pPr marL="342900" indent="-342900">
              <a:buFont typeface="Wingdings" panose="05000000000000000000" pitchFamily="2" charset="2"/>
              <a:buChar char="§"/>
            </a:pPr>
            <a:r>
              <a:rPr lang="en-US" sz="2200" dirty="0">
                <a:solidFill>
                  <a:schemeClr val="accent6"/>
                </a:solidFill>
              </a:rPr>
              <a:t>Copper intrauterine device </a:t>
            </a:r>
            <a:endParaRPr lang="en-US" sz="2200" dirty="0" smtClean="0">
              <a:solidFill>
                <a:schemeClr val="accent6"/>
              </a:solidFill>
            </a:endParaRPr>
          </a:p>
          <a:p>
            <a:r>
              <a:rPr lang="en-US" sz="2200" dirty="0" smtClean="0">
                <a:solidFill>
                  <a:schemeClr val="accent6"/>
                </a:solidFill>
              </a:rPr>
              <a:t>     (</a:t>
            </a:r>
            <a:r>
              <a:rPr lang="en-US" sz="2200" dirty="0">
                <a:solidFill>
                  <a:schemeClr val="accent6"/>
                </a:solidFill>
              </a:rPr>
              <a:t>Cu IUD</a:t>
            </a:r>
            <a:r>
              <a:rPr lang="en-US" sz="2200" dirty="0" smtClean="0">
                <a:solidFill>
                  <a:schemeClr val="accent6"/>
                </a:solidFill>
              </a:rPr>
              <a:t>)</a:t>
            </a:r>
            <a:endParaRPr lang="en-US" sz="2200" dirty="0">
              <a:solidFill>
                <a:schemeClr val="accent6"/>
              </a:solidFill>
            </a:endParaRPr>
          </a:p>
          <a:p>
            <a:pPr marL="342900" indent="-342900">
              <a:buFont typeface="Wingdings" panose="05000000000000000000" pitchFamily="2" charset="2"/>
              <a:buChar char="§"/>
            </a:pPr>
            <a:r>
              <a:rPr lang="en-US" sz="2200" dirty="0">
                <a:solidFill>
                  <a:schemeClr val="accent6"/>
                </a:solidFill>
              </a:rPr>
              <a:t>Hormonal </a:t>
            </a:r>
            <a:r>
              <a:rPr lang="en-US" sz="2200" dirty="0" smtClean="0">
                <a:solidFill>
                  <a:schemeClr val="accent6"/>
                </a:solidFill>
              </a:rPr>
              <a:t>injection</a:t>
            </a:r>
            <a:endParaRPr lang="en-US" sz="2200" dirty="0">
              <a:solidFill>
                <a:schemeClr val="accent6"/>
              </a:solidFill>
            </a:endParaRPr>
          </a:p>
          <a:p>
            <a:pPr marL="342900" indent="-342900">
              <a:buFont typeface="Wingdings" panose="05000000000000000000" pitchFamily="2" charset="2"/>
              <a:buChar char="§"/>
            </a:pPr>
            <a:r>
              <a:rPr lang="en-US" sz="2200" dirty="0">
                <a:solidFill>
                  <a:schemeClr val="accent6"/>
                </a:solidFill>
              </a:rPr>
              <a:t>Oral </a:t>
            </a:r>
            <a:r>
              <a:rPr lang="en-US" sz="2200" dirty="0" smtClean="0">
                <a:solidFill>
                  <a:schemeClr val="accent6"/>
                </a:solidFill>
              </a:rPr>
              <a:t>contraceptive</a:t>
            </a:r>
            <a:endParaRPr lang="en-US" sz="2200" dirty="0">
              <a:solidFill>
                <a:schemeClr val="accent6"/>
              </a:solidFill>
            </a:endParaRPr>
          </a:p>
          <a:p>
            <a:pPr marL="342900" indent="-342900">
              <a:buFont typeface="Wingdings" panose="05000000000000000000" pitchFamily="2" charset="2"/>
              <a:buChar char="§"/>
            </a:pPr>
            <a:r>
              <a:rPr lang="en-US" sz="2200" dirty="0">
                <a:solidFill>
                  <a:schemeClr val="accent6"/>
                </a:solidFill>
              </a:rPr>
              <a:t>Contraceptive </a:t>
            </a:r>
            <a:r>
              <a:rPr lang="en-US" sz="2200" dirty="0" smtClean="0">
                <a:solidFill>
                  <a:schemeClr val="accent6"/>
                </a:solidFill>
              </a:rPr>
              <a:t>patch</a:t>
            </a:r>
            <a:endParaRPr lang="en-US" sz="2200" dirty="0">
              <a:solidFill>
                <a:schemeClr val="accent6"/>
              </a:solidFill>
            </a:endParaRPr>
          </a:p>
          <a:p>
            <a:pPr marL="342900" indent="-342900">
              <a:buFont typeface="Wingdings" panose="05000000000000000000" pitchFamily="2" charset="2"/>
              <a:buChar char="§"/>
            </a:pPr>
            <a:r>
              <a:rPr lang="en-US" sz="2200" dirty="0">
                <a:solidFill>
                  <a:schemeClr val="accent6"/>
                </a:solidFill>
              </a:rPr>
              <a:t>Vaginal </a:t>
            </a:r>
            <a:r>
              <a:rPr lang="en-US" sz="2200" dirty="0" smtClean="0">
                <a:solidFill>
                  <a:schemeClr val="accent6"/>
                </a:solidFill>
              </a:rPr>
              <a:t>ring</a:t>
            </a:r>
            <a:endParaRPr lang="en-US" sz="2200" dirty="0">
              <a:solidFill>
                <a:schemeClr val="accent6"/>
              </a:solidFill>
            </a:endParaRPr>
          </a:p>
          <a:p>
            <a:pPr marL="342900" indent="-342900">
              <a:buFont typeface="Wingdings" panose="05000000000000000000" pitchFamily="2" charset="2"/>
              <a:buChar char="§"/>
            </a:pPr>
            <a:r>
              <a:rPr lang="en-US" sz="2200" dirty="0">
                <a:solidFill>
                  <a:schemeClr val="accent6"/>
                </a:solidFill>
              </a:rPr>
              <a:t>Diaphragm and cervical </a:t>
            </a:r>
            <a:r>
              <a:rPr lang="en-US" sz="2200" dirty="0" smtClean="0">
                <a:solidFill>
                  <a:schemeClr val="accent6"/>
                </a:solidFill>
              </a:rPr>
              <a:t>cap</a:t>
            </a:r>
            <a:endParaRPr lang="en-US" sz="2200" dirty="0">
              <a:solidFill>
                <a:schemeClr val="accent6"/>
              </a:solidFill>
            </a:endParaRPr>
          </a:p>
          <a:p>
            <a:pPr marL="342900" indent="-342900">
              <a:buFont typeface="Wingdings" panose="05000000000000000000" pitchFamily="2" charset="2"/>
              <a:buChar char="§"/>
            </a:pPr>
            <a:r>
              <a:rPr lang="en-US" sz="2200" dirty="0" smtClean="0">
                <a:solidFill>
                  <a:schemeClr val="accent6"/>
                </a:solidFill>
              </a:rPr>
              <a:t>Sponge</a:t>
            </a:r>
          </a:p>
          <a:p>
            <a:pPr marL="342900" indent="-342900">
              <a:buFont typeface="Wingdings" panose="05000000000000000000" pitchFamily="2" charset="2"/>
              <a:buChar char="§"/>
            </a:pPr>
            <a:r>
              <a:rPr lang="en-US" sz="2200" dirty="0" smtClean="0">
                <a:solidFill>
                  <a:schemeClr val="accent6"/>
                </a:solidFill>
              </a:rPr>
              <a:t>Condoms </a:t>
            </a:r>
            <a:r>
              <a:rPr lang="en-US" sz="2200" dirty="0">
                <a:solidFill>
                  <a:schemeClr val="accent6"/>
                </a:solidFill>
              </a:rPr>
              <a:t>(male and female</a:t>
            </a:r>
            <a:r>
              <a:rPr lang="en-US" sz="2200" dirty="0" smtClean="0">
                <a:solidFill>
                  <a:schemeClr val="accent6"/>
                </a:solidFill>
              </a:rPr>
              <a:t>) </a:t>
            </a:r>
            <a:endParaRPr lang="en-US" sz="2200" dirty="0">
              <a:solidFill>
                <a:schemeClr val="accent6"/>
              </a:solidFill>
            </a:endParaRPr>
          </a:p>
          <a:p>
            <a:pPr marL="342900" indent="-342900">
              <a:buFont typeface="Wingdings" panose="05000000000000000000" pitchFamily="2" charset="2"/>
              <a:buChar char="§"/>
            </a:pPr>
            <a:r>
              <a:rPr lang="en-US" sz="2200" dirty="0" smtClean="0">
                <a:solidFill>
                  <a:schemeClr val="accent6"/>
                </a:solidFill>
              </a:rPr>
              <a:t>Spermicide</a:t>
            </a:r>
            <a:endParaRPr lang="en-US" sz="2200" dirty="0">
              <a:solidFill>
                <a:schemeClr val="accent6"/>
              </a:solidFill>
            </a:endParaRPr>
          </a:p>
        </p:txBody>
      </p:sp>
      <p:sp>
        <p:nvSpPr>
          <p:cNvPr id="4" name="Slide Number Placeholder 3"/>
          <p:cNvSpPr>
            <a:spLocks noGrp="1"/>
          </p:cNvSpPr>
          <p:nvPr>
            <p:ph type="sldNum" sz="quarter" idx="10"/>
          </p:nvPr>
        </p:nvSpPr>
        <p:spPr/>
        <p:txBody>
          <a:bodyPr numCol="1"/>
          <a:lstStyle/>
          <a:p>
            <a:pPr>
              <a:defRPr/>
            </a:pPr>
            <a:fld id="{7AE38899-F514-477B-80EA-08AA1E7A908E}" type="slidenum">
              <a:rPr lang="en-US" smtClean="0"/>
              <a:pPr>
                <a:defRPr/>
              </a:pPr>
              <a:t>6</a:t>
            </a:fld>
            <a:endParaRPr lang="en-US"/>
          </a:p>
        </p:txBody>
      </p:sp>
    </p:spTree>
    <p:extLst>
      <p:ext uri="{BB962C8B-B14F-4D97-AF65-F5344CB8AC3E}">
        <p14:creationId xmlns:p14="http://schemas.microsoft.com/office/powerpoint/2010/main" val="3295383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numCol="1"/>
          <a:lstStyle/>
          <a:p>
            <a:r>
              <a:rPr lang="en-US" dirty="0" smtClean="0"/>
              <a:t>Contraceptive Access Assessment</a:t>
            </a:r>
            <a:endParaRPr lang="en-US" dirty="0"/>
          </a:p>
        </p:txBody>
      </p:sp>
      <p:sp>
        <p:nvSpPr>
          <p:cNvPr id="4" name="Slide Number Placeholder 3"/>
          <p:cNvSpPr>
            <a:spLocks noGrp="1"/>
          </p:cNvSpPr>
          <p:nvPr>
            <p:ph type="sldNum" sz="quarter" idx="10"/>
          </p:nvPr>
        </p:nvSpPr>
        <p:spPr/>
        <p:txBody>
          <a:bodyPr numCol="1"/>
          <a:lstStyle/>
          <a:p>
            <a:pPr>
              <a:defRPr/>
            </a:pPr>
            <a:fld id="{7AE38899-F514-477B-80EA-08AA1E7A908E}" type="slidenum">
              <a:rPr lang="en-US" smtClean="0"/>
              <a:pPr>
                <a:defRPr/>
              </a:pPr>
              <a:t>7</a:t>
            </a:fld>
            <a:endParaRPr lang="en-US"/>
          </a:p>
        </p:txBody>
      </p:sp>
      <p:pic>
        <p:nvPicPr>
          <p:cNvPr id="6" name="Content Placeholder 5"/>
          <p:cNvPicPr>
            <a:picLocks noGrp="1" noChangeAspect="1"/>
          </p:cNvPicPr>
          <p:nvPr>
            <p:ph idx="1"/>
          </p:nvPr>
        </p:nvPicPr>
        <p:blipFill>
          <a:blip r:embed="rId3"/>
          <a:stretch>
            <a:fillRect/>
          </a:stretch>
        </p:blipFill>
        <p:spPr>
          <a:xfrm>
            <a:off x="457200" y="1905000"/>
            <a:ext cx="8229600" cy="3331028"/>
          </a:xfrm>
          <a:prstGeom prst="rect">
            <a:avLst/>
          </a:prstGeom>
        </p:spPr>
      </p:pic>
    </p:spTree>
    <p:extLst>
      <p:ext uri="{BB962C8B-B14F-4D97-AF65-F5344CB8AC3E}">
        <p14:creationId xmlns:p14="http://schemas.microsoft.com/office/powerpoint/2010/main" val="3115808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numCol="1"/>
          <a:lstStyle/>
          <a:p>
            <a:r>
              <a:rPr lang="en-US" dirty="0" smtClean="0"/>
              <a:t>Discussion of Challenges Related to Stocking Methods</a:t>
            </a:r>
            <a:endParaRPr lang="en-US" dirty="0"/>
          </a:p>
        </p:txBody>
      </p:sp>
      <p:sp>
        <p:nvSpPr>
          <p:cNvPr id="3" name="Content Placeholder 2"/>
          <p:cNvSpPr>
            <a:spLocks noGrp="1"/>
          </p:cNvSpPr>
          <p:nvPr>
            <p:ph idx="1"/>
          </p:nvPr>
        </p:nvSpPr>
        <p:spPr/>
        <p:txBody>
          <a:bodyPr numCol="1"/>
          <a:lstStyle/>
          <a:p>
            <a:r>
              <a:rPr lang="en-US" dirty="0" smtClean="0"/>
              <a:t>What methods are </a:t>
            </a:r>
            <a:r>
              <a:rPr lang="en-US" i="1" dirty="0" smtClean="0"/>
              <a:t>not</a:t>
            </a:r>
            <a:r>
              <a:rPr lang="en-US" dirty="0" smtClean="0"/>
              <a:t> stocked always/almost always? What are the challenges related to stocking these methods?</a:t>
            </a:r>
          </a:p>
          <a:p>
            <a:pPr lvl="1"/>
            <a:r>
              <a:rPr lang="en-US" dirty="0" smtClean="0">
                <a:solidFill>
                  <a:schemeClr val="accent6"/>
                </a:solidFill>
              </a:rPr>
              <a:t>Hormonal IUD</a:t>
            </a:r>
          </a:p>
          <a:p>
            <a:pPr lvl="1"/>
            <a:r>
              <a:rPr lang="en-US" dirty="0" smtClean="0">
                <a:solidFill>
                  <a:schemeClr val="accent6"/>
                </a:solidFill>
              </a:rPr>
              <a:t>Copper IUD</a:t>
            </a:r>
          </a:p>
          <a:p>
            <a:pPr lvl="1"/>
            <a:r>
              <a:rPr lang="en-US" dirty="0" smtClean="0">
                <a:solidFill>
                  <a:schemeClr val="accent6"/>
                </a:solidFill>
              </a:rPr>
              <a:t>Contraceptive implant</a:t>
            </a:r>
          </a:p>
          <a:p>
            <a:pPr lvl="1"/>
            <a:r>
              <a:rPr lang="en-US" dirty="0" smtClean="0">
                <a:solidFill>
                  <a:schemeClr val="accent6"/>
                </a:solidFill>
              </a:rPr>
              <a:t>Depo</a:t>
            </a:r>
          </a:p>
          <a:p>
            <a:pPr lvl="1"/>
            <a:r>
              <a:rPr lang="en-US" dirty="0" smtClean="0">
                <a:solidFill>
                  <a:schemeClr val="accent6"/>
                </a:solidFill>
              </a:rPr>
              <a:t>Pill, patch, ring</a:t>
            </a:r>
          </a:p>
        </p:txBody>
      </p:sp>
      <p:sp>
        <p:nvSpPr>
          <p:cNvPr id="4" name="Slide Number Placeholder 3"/>
          <p:cNvSpPr>
            <a:spLocks noGrp="1"/>
          </p:cNvSpPr>
          <p:nvPr>
            <p:ph type="sldNum" sz="quarter" idx="10"/>
          </p:nvPr>
        </p:nvSpPr>
        <p:spPr/>
        <p:txBody>
          <a:bodyPr numCol="1"/>
          <a:lstStyle/>
          <a:p>
            <a:pPr>
              <a:defRPr/>
            </a:pPr>
            <a:fld id="{A7667F2E-288F-4EBD-BB88-B804E384A0E8}" type="slidenum">
              <a:rPr lang="en-US" smtClean="0"/>
              <a:pPr>
                <a:defRPr/>
              </a:pPr>
              <a:t>8</a:t>
            </a:fld>
            <a:endParaRPr lang="en-US"/>
          </a:p>
        </p:txBody>
      </p:sp>
    </p:spTree>
    <p:extLst>
      <p:ext uri="{BB962C8B-B14F-4D97-AF65-F5344CB8AC3E}">
        <p14:creationId xmlns:p14="http://schemas.microsoft.com/office/powerpoint/2010/main" val="667867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Overview of Stocking Strategies</a:t>
            </a:r>
            <a:endParaRPr lang="en-US" dirty="0"/>
          </a:p>
        </p:txBody>
      </p:sp>
      <p:sp>
        <p:nvSpPr>
          <p:cNvPr id="3" name="Content Placeholder 2"/>
          <p:cNvSpPr>
            <a:spLocks noGrp="1"/>
          </p:cNvSpPr>
          <p:nvPr>
            <p:ph idx="1"/>
          </p:nvPr>
        </p:nvSpPr>
        <p:spPr/>
        <p:txBody>
          <a:bodyPr numCol="1"/>
          <a:lstStyle/>
          <a:p>
            <a:r>
              <a:rPr lang="en-US" dirty="0" smtClean="0"/>
              <a:t>Obtain lower-cost supplies</a:t>
            </a:r>
          </a:p>
          <a:p>
            <a:r>
              <a:rPr lang="en-US" dirty="0" smtClean="0"/>
              <a:t>Optimize inventory system</a:t>
            </a:r>
          </a:p>
          <a:p>
            <a:r>
              <a:rPr lang="en-US" dirty="0" smtClean="0"/>
              <a:t>Stock and inform patients about emergency contraception (EC), including copper IUD as EC</a:t>
            </a:r>
          </a:p>
          <a:p>
            <a:r>
              <a:rPr lang="en-US" dirty="0" smtClean="0"/>
              <a:t>Ensure staff with patient contact are:</a:t>
            </a:r>
          </a:p>
          <a:p>
            <a:pPr lvl="1"/>
            <a:r>
              <a:rPr lang="en-US" dirty="0" smtClean="0">
                <a:solidFill>
                  <a:schemeClr val="accent6"/>
                </a:solidFill>
              </a:rPr>
              <a:t>aware of and trained in current recommendations </a:t>
            </a:r>
          </a:p>
          <a:p>
            <a:pPr lvl="1"/>
            <a:r>
              <a:rPr lang="en-US" dirty="0" smtClean="0">
                <a:solidFill>
                  <a:schemeClr val="accent6"/>
                </a:solidFill>
              </a:rPr>
              <a:t>available to provide the broad range of methods</a:t>
            </a:r>
          </a:p>
          <a:p>
            <a:endParaRPr lang="en-US" dirty="0" smtClean="0"/>
          </a:p>
        </p:txBody>
      </p:sp>
      <p:sp>
        <p:nvSpPr>
          <p:cNvPr id="4" name="Slide Number Placeholder 3"/>
          <p:cNvSpPr>
            <a:spLocks noGrp="1"/>
          </p:cNvSpPr>
          <p:nvPr>
            <p:ph type="sldNum" sz="quarter" idx="10"/>
          </p:nvPr>
        </p:nvSpPr>
        <p:spPr/>
        <p:txBody>
          <a:bodyPr numCol="1"/>
          <a:lstStyle/>
          <a:p>
            <a:fld id="{1C72A743-7727-4FBA-9DB1-7B919BB1984B}" type="slidenum">
              <a:rPr lang="en-US" smtClean="0"/>
              <a:pPr/>
              <a:t>9</a:t>
            </a:fld>
            <a:endParaRPr lang="en-US"/>
          </a:p>
        </p:txBody>
      </p:sp>
    </p:spTree>
    <p:extLst>
      <p:ext uri="{BB962C8B-B14F-4D97-AF65-F5344CB8AC3E}">
        <p14:creationId xmlns:p14="http://schemas.microsoft.com/office/powerpoint/2010/main" val="544877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734502"/>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1466</TotalTime>
  <Words>4737</Words>
  <Application>Microsoft Office PowerPoint</Application>
  <PresentationFormat>On-screen Show (4:3)</PresentationFormat>
  <Paragraphs>394</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Gotham Bold</vt:lpstr>
      <vt:lpstr>Gotham Book</vt:lpstr>
      <vt:lpstr>Wingdings</vt:lpstr>
      <vt:lpstr>Office Theme</vt:lpstr>
      <vt:lpstr>1_Office Theme</vt:lpstr>
      <vt:lpstr>Stock a Broad Range  of Contraceptive Methods</vt:lpstr>
      <vt:lpstr>Introduction to the Contraceptive Access Change Package</vt:lpstr>
      <vt:lpstr>Contraceptive Access Change Package:  Best Practice 1</vt:lpstr>
      <vt:lpstr>Meeting Objectives</vt:lpstr>
      <vt:lpstr>Rationale for Stocking a Broad Range of Methods</vt:lpstr>
      <vt:lpstr>Defining a Broad Range of FDA-Approved Methods</vt:lpstr>
      <vt:lpstr>Contraceptive Access Assessment</vt:lpstr>
      <vt:lpstr>Discussion of Challenges Related to Stocking Methods</vt:lpstr>
      <vt:lpstr>Overview of Stocking Strategies</vt:lpstr>
      <vt:lpstr>Strategies for Obtaining Affordable Supplies</vt:lpstr>
      <vt:lpstr>Insurance Coverage of Contraceptive Methods</vt:lpstr>
      <vt:lpstr>Insurance Claim Denials</vt:lpstr>
      <vt:lpstr>Strategies for Optimizing the Inventory System </vt:lpstr>
      <vt:lpstr>Potential Sources of Information for Forecasting</vt:lpstr>
      <vt:lpstr>Forecasting Resources</vt:lpstr>
      <vt:lpstr>Buy and Bill</vt:lpstr>
      <vt:lpstr>IUDs &amp; Implants: A Guide to Reimbursement (UCSF)</vt:lpstr>
      <vt:lpstr>Stocking Copper IUD as EC Option</vt:lpstr>
      <vt:lpstr>Contraceptive Access  Assessment</vt:lpstr>
      <vt:lpstr>LARC Insertion Trainings</vt:lpstr>
      <vt:lpstr>Case Scenario</vt:lpstr>
      <vt:lpstr>Success Story: Stocking Liletta (Cameron County, TX)</vt:lpstr>
      <vt:lpstr>Success Story: Stocking Nexplanon (Southern Nevada)</vt:lpstr>
      <vt:lpstr>What other questions do you have?  What other issues would you like to discuss? </vt:lpstr>
      <vt:lpstr>Thank you!</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 a Broad Range of Methods (Best Practice 1)</dc:title>
  <dc:creator>info@fpntc.org;OPA</dc:creator>
  <cp:lastModifiedBy>Katie Quimby</cp:lastModifiedBy>
  <cp:revision>41</cp:revision>
  <dcterms:created xsi:type="dcterms:W3CDTF">2016-11-10T17:10:50Z</dcterms:created>
  <dcterms:modified xsi:type="dcterms:W3CDTF">2020-03-17T13:48:54Z</dcterms:modified>
</cp:coreProperties>
</file>