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3"/>
  </p:notesMasterIdLst>
  <p:sldIdLst>
    <p:sldId id="258" r:id="rId3"/>
    <p:sldId id="259" r:id="rId4"/>
    <p:sldId id="260" r:id="rId5"/>
    <p:sldId id="261" r:id="rId6"/>
    <p:sldId id="262" r:id="rId7"/>
    <p:sldId id="263" r:id="rId8"/>
    <p:sldId id="288" r:id="rId9"/>
    <p:sldId id="289" r:id="rId10"/>
    <p:sldId id="290" r:id="rId11"/>
    <p:sldId id="264" r:id="rId12"/>
    <p:sldId id="265" r:id="rId13"/>
    <p:sldId id="266" r:id="rId14"/>
    <p:sldId id="267" r:id="rId15"/>
    <p:sldId id="268" r:id="rId16"/>
    <p:sldId id="269" r:id="rId17"/>
    <p:sldId id="270"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40" autoAdjust="0"/>
  </p:normalViewPr>
  <p:slideViewPr>
    <p:cSldViewPr>
      <p:cViewPr varScale="1">
        <p:scale>
          <a:sx n="45" d="100"/>
          <a:sy n="45" d="100"/>
        </p:scale>
        <p:origin x="210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solidFill>
                  <a:schemeClr val="tx2"/>
                </a:solidFill>
              </a:rPr>
              <a:t>Every one visit increase required for LARC provision resulted in the placement of fewer LARCs…</a:t>
            </a:r>
          </a:p>
        </c:rich>
      </c:tx>
      <c:layout/>
      <c:overlay val="0"/>
      <c:spPr>
        <a:ln>
          <a:noFill/>
        </a:ln>
      </c:spPr>
    </c:title>
    <c:autoTitleDeleted val="0"/>
    <c:plotArea>
      <c:layout/>
      <c:barChart>
        <c:barDir val="col"/>
        <c:grouping val="clustered"/>
        <c:varyColors val="0"/>
        <c:ser>
          <c:idx val="0"/>
          <c:order val="0"/>
          <c:tx>
            <c:strRef>
              <c:f>Sheet1!$B$1</c:f>
              <c:strCache>
                <c:ptCount val="1"/>
                <c:pt idx="0">
                  <c:v>Copper IUD</c:v>
                </c:pt>
              </c:strCache>
            </c:strRef>
          </c:tx>
          <c:invertIfNegative val="0"/>
          <c:dLbls>
            <c:spPr>
              <a:ln>
                <a:noFill/>
              </a:ln>
            </c:sp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c:formatCode>
                <c:ptCount val="1"/>
                <c:pt idx="0">
                  <c:v>-0.24</c:v>
                </c:pt>
              </c:numCache>
            </c:numRef>
          </c:val>
          <c:extLst>
            <c:ext xmlns:c16="http://schemas.microsoft.com/office/drawing/2014/chart" uri="{C3380CC4-5D6E-409C-BE32-E72D297353CC}">
              <c16:uniqueId val="{00000000-7E89-47B8-A7C0-B49A9E067A0E}"/>
            </c:ext>
          </c:extLst>
        </c:ser>
        <c:ser>
          <c:idx val="1"/>
          <c:order val="1"/>
          <c:tx>
            <c:strRef>
              <c:f>Sheet1!$C$1</c:f>
              <c:strCache>
                <c:ptCount val="1"/>
                <c:pt idx="0">
                  <c:v>Hormonal IUD</c:v>
                </c:pt>
              </c:strCache>
            </c:strRef>
          </c:tx>
          <c:invertIfNegative val="0"/>
          <c:dLbls>
            <c:dLbl>
              <c:idx val="0"/>
              <c:layout/>
              <c:tx>
                <c:rich>
                  <a:bodyPr/>
                  <a:lstStyle/>
                  <a:p>
                    <a:r>
                      <a:rPr lang="en-US" sz="1400" b="0" smtClean="0"/>
                      <a:t>LNG IUS</a:t>
                    </a:r>
                    <a:r>
                      <a:rPr lang="en-US" sz="1400" b="0" dirty="0"/>
                      <a:t>
-27%</a:t>
                    </a:r>
                    <a:endParaRPr lang="en-US" dirty="0"/>
                  </a:p>
                </c:rich>
              </c:tx>
              <c:dLblPos val="inEnd"/>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E89-47B8-A7C0-B49A9E067A0E}"/>
                </c:ext>
              </c:extLst>
            </c:dLbl>
            <c:spPr>
              <a:noFill/>
              <a:ln>
                <a:noFill/>
              </a:ln>
              <a:effectLst/>
            </c:spPr>
            <c:txPr>
              <a:bodyPr/>
              <a:lstStyle/>
              <a:p>
                <a:pPr>
                  <a:defRPr b="0"/>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-0.27</c:v>
                </c:pt>
              </c:numCache>
            </c:numRef>
          </c:val>
          <c:extLst>
            <c:ext xmlns:c16="http://schemas.microsoft.com/office/drawing/2014/chart" uri="{C3380CC4-5D6E-409C-BE32-E72D297353CC}">
              <c16:uniqueId val="{00000002-7E89-47B8-A7C0-B49A9E067A0E}"/>
            </c:ext>
          </c:extLst>
        </c:ser>
        <c:ser>
          <c:idx val="2"/>
          <c:order val="2"/>
          <c:tx>
            <c:strRef>
              <c:f>Sheet1!$D$1</c:f>
              <c:strCache>
                <c:ptCount val="1"/>
                <c:pt idx="0">
                  <c:v>Implant</c:v>
                </c:pt>
              </c:strCache>
            </c:strRef>
          </c:tx>
          <c:invertIfNegative val="0"/>
          <c:dLbls>
            <c:spPr>
              <a:noFill/>
              <a:ln>
                <a:noFill/>
              </a:ln>
              <a:effectLst/>
            </c:sp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0%</c:formatCode>
                <c:ptCount val="1"/>
                <c:pt idx="0">
                  <c:v>-0.32</c:v>
                </c:pt>
              </c:numCache>
            </c:numRef>
          </c:val>
          <c:extLst>
            <c:ext xmlns:c16="http://schemas.microsoft.com/office/drawing/2014/chart" uri="{C3380CC4-5D6E-409C-BE32-E72D297353CC}">
              <c16:uniqueId val="{00000003-7E89-47B8-A7C0-B49A9E067A0E}"/>
            </c:ext>
          </c:extLst>
        </c:ser>
        <c:dLbls>
          <c:showLegendKey val="0"/>
          <c:showVal val="0"/>
          <c:showCatName val="0"/>
          <c:showSerName val="0"/>
          <c:showPercent val="0"/>
          <c:showBubbleSize val="0"/>
        </c:dLbls>
        <c:gapWidth val="50"/>
        <c:axId val="39224448"/>
        <c:axId val="39225984"/>
      </c:barChart>
      <c:catAx>
        <c:axId val="39224448"/>
        <c:scaling>
          <c:orientation val="minMax"/>
        </c:scaling>
        <c:delete val="0"/>
        <c:axPos val="b"/>
        <c:numFmt formatCode="General" sourceLinked="1"/>
        <c:majorTickMark val="out"/>
        <c:minorTickMark val="none"/>
        <c:tickLblPos val="nextTo"/>
        <c:crossAx val="39225984"/>
        <c:crosses val="autoZero"/>
        <c:auto val="1"/>
        <c:lblAlgn val="ctr"/>
        <c:lblOffset val="100"/>
        <c:noMultiLvlLbl val="0"/>
      </c:catAx>
      <c:valAx>
        <c:axId val="39225984"/>
        <c:scaling>
          <c:orientation val="minMax"/>
        </c:scaling>
        <c:delete val="1"/>
        <c:axPos val="l"/>
        <c:numFmt formatCode="0%" sourceLinked="1"/>
        <c:majorTickMark val="out"/>
        <c:minorTickMark val="none"/>
        <c:tickLblPos val="nextTo"/>
        <c:crossAx val="39224448"/>
        <c:crosses val="autoZero"/>
        <c:crossBetween val="between"/>
      </c:valAx>
      <c:spPr>
        <a:ln>
          <a:noFill/>
        </a:ln>
      </c:spPr>
    </c:plotArea>
    <c:plotVisOnly val="1"/>
    <c:dispBlanksAs val="gap"/>
    <c:showDLblsOverMax val="0"/>
  </c:chart>
  <c:spPr>
    <a:noFill/>
    <a:ln>
      <a:noFill/>
    </a:ln>
  </c:spPr>
  <c:txPr>
    <a:bodyPr/>
    <a:lstStyle/>
    <a:p>
      <a:pPr>
        <a:defRPr sz="1400" b="0">
          <a:latin typeface="Calibri Light" panose="020F03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7CAE6-0608-45CB-85C5-CC2007C0B68B}"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EE5FB-A010-43BD-A904-58D8F3D60345}" type="slidenum">
              <a:rPr lang="en-US" smtClean="0"/>
              <a:t>‹#›</a:t>
            </a:fld>
            <a:endParaRPr lang="en-US"/>
          </a:p>
        </p:txBody>
      </p:sp>
    </p:spTree>
    <p:extLst>
      <p:ext uri="{BB962C8B-B14F-4D97-AF65-F5344CB8AC3E}">
        <p14:creationId xmlns:p14="http://schemas.microsoft.com/office/powerpoint/2010/main" val="158392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bi.nlm.nih.gov/pubmed/262599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productiveaccess.org/wp-content/uploads/2014/12/QuickstartAlgorithm.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productiveaccess.org/wp-content/uploads/2014/12/QuickstartAlgorithm.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baseline="0" dirty="0" smtClean="0"/>
          </a:p>
          <a:p>
            <a:pPr marL="171450" indent="-171450">
              <a:buFont typeface="Arial" panose="020B0604020202020204" pitchFamily="34" charset="0"/>
              <a:buChar char="•"/>
            </a:pPr>
            <a:r>
              <a:rPr lang="en-US" baseline="0" dirty="0" smtClean="0"/>
              <a:t>Today we will be discussing developing systems for same-visit provision of all methods, at all visit types. </a:t>
            </a:r>
          </a:p>
          <a:p>
            <a:pPr marL="171450" indent="-171450">
              <a:buFont typeface="Arial" panose="020B0604020202020204" pitchFamily="34" charset="0"/>
              <a:buChar char="•"/>
            </a:pPr>
            <a:r>
              <a:rPr lang="en-US" baseline="0" dirty="0" smtClean="0"/>
              <a:t>The goal of this best practice recommendation is to make it possible for patients, including women who choose LARCs, to leave their visit with their selected contraceptive method.</a:t>
            </a:r>
          </a:p>
          <a:p>
            <a:pPr marL="0" indent="0">
              <a:buFontTx/>
              <a:buNone/>
            </a:pPr>
            <a:endParaRPr lang="en-US" dirty="0" smtClean="0"/>
          </a:p>
          <a:p>
            <a:pPr marL="0" indent="0">
              <a:buFontTx/>
              <a:buNone/>
            </a:pPr>
            <a:endParaRPr lang="en-US"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a:p>
            <a:pPr marL="0" indent="0">
              <a:buFontTx/>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t>Facilitator Notes</a:t>
            </a:r>
          </a:p>
          <a:p>
            <a:pPr marL="182880" indent="-182880">
              <a:buFont typeface="Arial" panose="020B0604020202020204" pitchFamily="34" charset="0"/>
              <a:buChar char="•"/>
            </a:pPr>
            <a:r>
              <a:rPr lang="en-US" sz="2400" dirty="0" smtClean="0"/>
              <a:t>There </a:t>
            </a:r>
            <a:r>
              <a:rPr lang="en-US" sz="2400" dirty="0"/>
              <a:t>is evidence that each additional visit women </a:t>
            </a:r>
            <a:r>
              <a:rPr lang="en-US" sz="2400" dirty="0" smtClean="0"/>
              <a:t>make to </a:t>
            </a:r>
            <a:r>
              <a:rPr lang="en-US" sz="2400" dirty="0"/>
              <a:t>return to the clinic greatly reduces </a:t>
            </a:r>
            <a:r>
              <a:rPr lang="en-US" sz="2400" dirty="0" smtClean="0"/>
              <a:t>the </a:t>
            </a:r>
            <a:r>
              <a:rPr lang="en-US" sz="2400" dirty="0"/>
              <a:t>likelihood that </a:t>
            </a:r>
            <a:r>
              <a:rPr lang="en-US" sz="2400" dirty="0" smtClean="0"/>
              <a:t>they will receive a LARC after having </a:t>
            </a:r>
            <a:r>
              <a:rPr lang="en-US" sz="2400" dirty="0"/>
              <a:t>selected </a:t>
            </a:r>
            <a:r>
              <a:rPr lang="en-US" sz="2400" dirty="0" smtClean="0"/>
              <a:t>it as their method </a:t>
            </a:r>
            <a:r>
              <a:rPr lang="en-US" sz="2400" dirty="0"/>
              <a:t>of </a:t>
            </a:r>
            <a:r>
              <a:rPr lang="en-US" sz="2400" dirty="0" smtClean="0"/>
              <a:t>choice.</a:t>
            </a:r>
          </a:p>
          <a:p>
            <a:pPr marL="182880" indent="-182880">
              <a:buFont typeface="Arial" panose="020B0604020202020204" pitchFamily="34" charset="0"/>
              <a:buChar char="•"/>
            </a:pPr>
            <a:r>
              <a:rPr lang="en-US" sz="2400" dirty="0" smtClean="0"/>
              <a:t>This </a:t>
            </a:r>
            <a:r>
              <a:rPr lang="en-US" sz="2400" dirty="0"/>
              <a:t>study from the National </a:t>
            </a:r>
            <a:r>
              <a:rPr lang="en-US" sz="2400" dirty="0" smtClean="0"/>
              <a:t>Clinical Training Center</a:t>
            </a:r>
            <a:r>
              <a:rPr lang="en-US" sz="2400" baseline="0" dirty="0" smtClean="0"/>
              <a:t> </a:t>
            </a:r>
            <a:r>
              <a:rPr lang="en-US" sz="2400" dirty="0" smtClean="0"/>
              <a:t>of </a:t>
            </a:r>
            <a:r>
              <a:rPr lang="en-US" sz="2400" dirty="0"/>
              <a:t>APRNs found that each additional visit resulted in 24% fewer placements of copper IUDs, 27% fewer placements of hormonal IUDs, and 32% fewer placements of </a:t>
            </a:r>
            <a:r>
              <a:rPr lang="en-US" sz="2400" dirty="0" smtClean="0"/>
              <a:t>implants.</a:t>
            </a:r>
          </a:p>
          <a:p>
            <a:pPr marL="182880" indent="-182880">
              <a:buFont typeface="Arial" panose="020B0604020202020204" pitchFamily="34" charset="0"/>
              <a:buChar char="•"/>
            </a:pPr>
            <a:r>
              <a:rPr lang="en-US" dirty="0" smtClean="0">
                <a:solidFill>
                  <a:schemeClr val="bg2"/>
                </a:solidFill>
              </a:rPr>
              <a:t>The low rate of follow-up</a:t>
            </a:r>
            <a:r>
              <a:rPr lang="en-US" baseline="0" dirty="0" smtClean="0">
                <a:solidFill>
                  <a:schemeClr val="bg2"/>
                </a:solidFill>
              </a:rPr>
              <a:t> for visits, along with subsequent lack of access to methods due to multiple visits, means that patients are choosing a method and then NOT getting the method they want. The system is not working for them, and they continue to be at risk of unintended pregnancy, despite coming to the clinic and in order to prevent pregnancy.</a:t>
            </a:r>
          </a:p>
          <a:p>
            <a:pPr marL="182880" indent="-182880">
              <a:buFont typeface="Arial" panose="020B0604020202020204" pitchFamily="34" charset="0"/>
              <a:buChar char="•"/>
            </a:pPr>
            <a:r>
              <a:rPr lang="en-US" baseline="0" dirty="0" smtClean="0">
                <a:solidFill>
                  <a:schemeClr val="bg2"/>
                </a:solidFill>
              </a:rPr>
              <a:t>This can also represent unrecognized revenue for the clinic. When you can provide the method same visit, you are able to bill for those services. However, we know that about 50% of patients don’t show up for return visits, which is a lost opportunity for billing for services provided.</a:t>
            </a:r>
          </a:p>
          <a:p>
            <a:pPr marL="342900" indent="-342900">
              <a:buFont typeface="Arial" panose="020B0604020202020204" pitchFamily="34" charset="0"/>
              <a:buChar char="•"/>
            </a:pPr>
            <a:endParaRPr lang="en-US" baseline="0" dirty="0" smtClean="0">
              <a:solidFill>
                <a:schemeClr val="bg2"/>
              </a:solidFill>
            </a:endParaRPr>
          </a:p>
          <a:p>
            <a:pPr marL="342900" indent="-342900">
              <a:buFont typeface="Arial" panose="020B0604020202020204" pitchFamily="34" charset="0"/>
              <a:buChar char="•"/>
            </a:pPr>
            <a:endParaRPr lang="en-US" baseline="0" dirty="0" smtClean="0">
              <a:solidFill>
                <a:schemeClr val="bg2"/>
              </a:solidFill>
            </a:endParaRPr>
          </a:p>
          <a:p>
            <a:pPr marL="0" indent="0">
              <a:buFont typeface="Arial" panose="020B0604020202020204" pitchFamily="34" charset="0"/>
              <a:buNone/>
            </a:pPr>
            <a:r>
              <a:rPr lang="en-US" b="1" u="sng" baseline="0" dirty="0" smtClean="0">
                <a:solidFill>
                  <a:schemeClr val="bg2"/>
                </a:solidFill>
              </a:rPr>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solidFill>
                <a:latin typeface="Calibri Light" panose="020F0302020204030204" pitchFamily="34" charset="0"/>
              </a:rPr>
              <a:t>National Clinical Training Center: Findings from a National APRN LARC Survey. Presented at the National Family Planning and Reproductive Health Association Meeting April 19, 2016</a:t>
            </a:r>
          </a:p>
          <a:p>
            <a:pPr marL="0" indent="0">
              <a:buFont typeface="Arial" panose="020B0604020202020204" pitchFamily="34" charset="0"/>
              <a:buNone/>
            </a:pPr>
            <a:endParaRPr lang="en-US" dirty="0">
              <a:solidFill>
                <a:schemeClr val="bg2"/>
              </a:solidFill>
            </a:endParaRPr>
          </a:p>
        </p:txBody>
      </p:sp>
      <p:sp>
        <p:nvSpPr>
          <p:cNvPr id="4" name="Slide Number Placeholder 3"/>
          <p:cNvSpPr>
            <a:spLocks noGrp="1"/>
          </p:cNvSpPr>
          <p:nvPr>
            <p:ph type="sldNum" sz="quarter" idx="10"/>
          </p:nvPr>
        </p:nvSpPr>
        <p:spPr/>
        <p:txBody>
          <a:bodyPr/>
          <a:lstStyle/>
          <a:p>
            <a:fld id="{D4A9A86E-087E-4924-85E2-105D7DCE6583}" type="slidenum">
              <a:rPr lang="en-US" smtClean="0"/>
              <a:pPr/>
              <a:t>10</a:t>
            </a:fld>
            <a:endParaRPr lang="en-US"/>
          </a:p>
        </p:txBody>
      </p:sp>
    </p:spTree>
    <p:extLst>
      <p:ext uri="{BB962C8B-B14F-4D97-AF65-F5344CB8AC3E}">
        <p14:creationId xmlns:p14="http://schemas.microsoft.com/office/powerpoint/2010/main" val="296687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t>Facilitator Notes</a:t>
            </a:r>
          </a:p>
          <a:p>
            <a:pPr marL="171450" indent="-171450">
              <a:buFont typeface="Arial" panose="020B0604020202020204" pitchFamily="34" charset="0"/>
              <a:buChar char="•"/>
            </a:pPr>
            <a:r>
              <a:rPr lang="en-US" dirty="0" smtClean="0"/>
              <a:t>In order to make</a:t>
            </a:r>
            <a:r>
              <a:rPr lang="en-US" baseline="0" dirty="0" smtClean="0"/>
              <a:t> same-visit access available, clinics need to:</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Develop and implement the necessary administrative and clinical support systems to increase efficiency and support immediate/same-visit access to all methods.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Remove unnecessary barriers to contraceptive access, including:</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Pelvic exams, unless inserting an IUD or fitting a diaphragm </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HIV screenings </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Cervical cytology or other cancer screening, including clinical breast exam </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Laboratory tests for lipid, glucose, liver enzyme, and hemoglobin levels or </a:t>
            </a:r>
            <a:r>
              <a:rPr lang="en-US" sz="1200" b="0" i="0" u="none" strike="noStrike" kern="1200" baseline="0" dirty="0" err="1" smtClean="0">
                <a:solidFill>
                  <a:schemeClr val="tx1"/>
                </a:solidFill>
                <a:latin typeface="+mn-lt"/>
                <a:ea typeface="+mn-ea"/>
                <a:cs typeface="+mn-cs"/>
              </a:rPr>
              <a:t>thrombogenic</a:t>
            </a:r>
            <a:r>
              <a:rPr lang="en-US" sz="1200" b="0" i="0" u="none" strike="noStrike" kern="1200" baseline="0" dirty="0" smtClean="0">
                <a:solidFill>
                  <a:schemeClr val="tx1"/>
                </a:solidFill>
                <a:latin typeface="+mn-lt"/>
                <a:ea typeface="+mn-ea"/>
                <a:cs typeface="+mn-cs"/>
              </a:rPr>
              <a:t> mutations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Conduct STD screening, and provide preventive health services in accordance with CDC’s STD Treatment Guidelines.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Offer emergency contraception (copper IUD or pills) when appropriate</a:t>
            </a:r>
          </a:p>
          <a:p>
            <a:pPr marL="0" lv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9E0D4A-E176-4E8F-9B57-59CC52585B21}" type="slidenum">
              <a:rPr lang="en-US" smtClean="0"/>
              <a:t>11</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t>Activity</a:t>
            </a:r>
          </a:p>
          <a:p>
            <a:pPr marL="171450" indent="-171450">
              <a:buFont typeface="Arial" panose="020B0604020202020204" pitchFamily="34" charset="0"/>
              <a:buChar char="•"/>
            </a:pPr>
            <a:r>
              <a:rPr lang="en-US" dirty="0" smtClean="0"/>
              <a:t>Listen to this brief (5-minute) testimony of Dr. David Holcombe in Louisiana talking about how important same-visit is for patients.</a:t>
            </a:r>
          </a:p>
          <a:p>
            <a:pPr marL="171450" indent="-171450">
              <a:buFont typeface="Arial" panose="020B0604020202020204" pitchFamily="34" charset="0"/>
              <a:buChar char="•"/>
            </a:pPr>
            <a:r>
              <a:rPr lang="en-US" dirty="0" smtClean="0"/>
              <a:t>Dr. Holcombe is a Regional Administrator/Medical Director at the Office of Public Health</a:t>
            </a:r>
            <a:r>
              <a:rPr lang="en-US" baseline="0" dirty="0" smtClean="0"/>
              <a:t> of the </a:t>
            </a:r>
            <a:r>
              <a:rPr lang="en-US" dirty="0" smtClean="0"/>
              <a:t>Louisiana Department of Health and Hospitals.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Discuss</a:t>
            </a:r>
            <a:r>
              <a:rPr lang="en-US" b="1" u="sng" baseline="0" dirty="0" smtClean="0"/>
              <a:t> </a:t>
            </a:r>
          </a:p>
          <a:p>
            <a:pPr marL="171450" indent="-171450">
              <a:buFont typeface="Arial" panose="020B0604020202020204" pitchFamily="34" charset="0"/>
              <a:buChar char="•"/>
            </a:pPr>
            <a:r>
              <a:rPr lang="en-US" baseline="0" dirty="0" smtClean="0"/>
              <a:t>How do providers (you or others) feel about the idea of offering methods same-visit? </a:t>
            </a:r>
          </a:p>
          <a:p>
            <a:pPr marL="171450" indent="-171450">
              <a:buFont typeface="Arial" panose="020B0604020202020204" pitchFamily="34" charset="0"/>
              <a:buChar char="•"/>
            </a:pPr>
            <a:r>
              <a:rPr lang="en-US" baseline="0" dirty="0" smtClean="0"/>
              <a:t>What are your fears and reservations?</a:t>
            </a:r>
          </a:p>
          <a:p>
            <a:pPr marL="171450" indent="-171450">
              <a:buFont typeface="Arial" panose="020B0604020202020204" pitchFamily="34" charset="0"/>
              <a:buChar char="•"/>
            </a:pPr>
            <a:r>
              <a:rPr lang="en-US" baseline="0" dirty="0" smtClean="0"/>
              <a:t>Does this recording have any impact on those fears? </a:t>
            </a:r>
            <a:endParaRPr lang="en-US" dirty="0" smtClean="0"/>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12</a:t>
            </a:fld>
            <a:endParaRPr lang="en-US"/>
          </a:p>
        </p:txBody>
      </p:sp>
    </p:spTree>
    <p:extLst>
      <p:ext uri="{BB962C8B-B14F-4D97-AF65-F5344CB8AC3E}">
        <p14:creationId xmlns:p14="http://schemas.microsoft.com/office/powerpoint/2010/main" val="1626808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smtClean="0"/>
              <a:t>Facilitator Notes</a:t>
            </a:r>
            <a:endParaRPr lang="en-US" baseline="0" dirty="0" smtClean="0"/>
          </a:p>
          <a:p>
            <a:pPr marL="171450" indent="-171450">
              <a:buFont typeface="Arial" panose="020B0604020202020204" pitchFamily="34" charset="0"/>
              <a:buChar char="•"/>
            </a:pPr>
            <a:r>
              <a:rPr lang="en-US" sz="1200" baseline="0" dirty="0" smtClean="0"/>
              <a:t>If you haven’t already, please take a minute to complete the Contraceptive Access Assessment questions related to stocking. Consider how often all methods are immediately available (i.e., stocked on site) to patients. We encourage you to be critical—how often are these practices are really happening (not what you hope is happening)? This tool is designed to help you identify areas to improve.</a:t>
            </a:r>
          </a:p>
          <a:p>
            <a:pPr marL="0" indent="0">
              <a:buFont typeface="Arial" panose="020B0604020202020204" pitchFamily="34" charset="0"/>
              <a:buNone/>
            </a:pPr>
            <a:endParaRPr lang="en-US" sz="1200" b="1" i="0" u="sng"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1" i="0" u="sng"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u="sng" strike="noStrike" kern="1200" dirty="0" smtClean="0">
                <a:solidFill>
                  <a:schemeClr val="tx1"/>
                </a:solidFill>
                <a:effectLst/>
                <a:latin typeface="+mn-lt"/>
                <a:ea typeface="+mn-ea"/>
                <a:cs typeface="+mn-cs"/>
              </a:rPr>
              <a:t>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Participants will fill out or refer to the Contraceptive Access Assessment tool. Ask participants to fill out ahead of time, or provide 10-15 additional minutes to fill it out during the session.</a:t>
            </a:r>
          </a:p>
          <a:p>
            <a:pPr marL="0" indent="0">
              <a:buFont typeface="Arial" panose="020B0604020202020204"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13</a:t>
            </a:fld>
            <a:endParaRPr lang="en-US"/>
          </a:p>
        </p:txBody>
      </p:sp>
    </p:spTree>
    <p:extLst>
      <p:ext uri="{BB962C8B-B14F-4D97-AF65-F5344CB8AC3E}">
        <p14:creationId xmlns:p14="http://schemas.microsoft.com/office/powerpoint/2010/main" val="3864623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Discuss </a:t>
            </a:r>
          </a:p>
          <a:p>
            <a:pPr marL="171450" indent="-171450">
              <a:buFont typeface="Arial" panose="020B0604020202020204" pitchFamily="34" charset="0"/>
              <a:buChar char="•"/>
            </a:pPr>
            <a:r>
              <a:rPr lang="en-US" b="0" baseline="0" dirty="0" smtClean="0"/>
              <a:t>Reflecting on the results of your Contraceptive Access assessment, w</a:t>
            </a:r>
            <a:r>
              <a:rPr lang="en-US" dirty="0" smtClean="0"/>
              <a:t>hat methods are you currently able to provide during the same visit initially requested by the patient? </a:t>
            </a:r>
          </a:p>
          <a:p>
            <a:pPr marL="171450" indent="-171450">
              <a:buFont typeface="Arial" panose="020B0604020202020204" pitchFamily="34" charset="0"/>
              <a:buChar char="•"/>
            </a:pPr>
            <a:r>
              <a:rPr lang="en-US" dirty="0" smtClean="0"/>
              <a:t>For</a:t>
            </a:r>
            <a:r>
              <a:rPr lang="en-US" baseline="0" dirty="0" smtClean="0"/>
              <a:t> methods that have historically been a challenge to provide same-visit (i.e., IUDs and implants), how often are you able to offer these methods same-visit currently? </a:t>
            </a:r>
          </a:p>
          <a:p>
            <a:pPr marL="171450" indent="-171450">
              <a:buFont typeface="Arial" panose="020B0604020202020204" pitchFamily="34" charset="0"/>
              <a:buChar char="•"/>
            </a:pPr>
            <a:r>
              <a:rPr lang="en-US" baseline="0" dirty="0" smtClean="0"/>
              <a:t>Are there any other methods not available immediately (</a:t>
            </a:r>
            <a:r>
              <a:rPr lang="en-US" baseline="0" dirty="0" err="1" smtClean="0"/>
              <a:t>e.g</a:t>
            </a:r>
            <a:r>
              <a:rPr lang="en-US" baseline="0" dirty="0" smtClean="0"/>
              <a:t>, Depo, pill, patch, or ring)?</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14</a:t>
            </a:fld>
            <a:endParaRPr lang="en-US"/>
          </a:p>
        </p:txBody>
      </p:sp>
    </p:spTree>
    <p:extLst>
      <p:ext uri="{BB962C8B-B14F-4D97-AF65-F5344CB8AC3E}">
        <p14:creationId xmlns:p14="http://schemas.microsoft.com/office/powerpoint/2010/main" val="1097411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Discuss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know offering methods same-visit is hard to implement. Why is that? </a:t>
            </a:r>
            <a:r>
              <a:rPr lang="en-US" dirty="0" smtClean="0"/>
              <a:t>What makes it challenging to offer these methods during the same visit initially requested by the patient?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Are clinicians</a:t>
            </a:r>
            <a:r>
              <a:rPr lang="en-US" b="0" baseline="0" dirty="0" smtClean="0"/>
              <a:t> on board with new recommendations to offer methods same-visit? What concerns do they have? </a:t>
            </a:r>
          </a:p>
          <a:p>
            <a:pPr marL="628650" lvl="1" indent="-171450">
              <a:buFont typeface="Arial" panose="020B0604020202020204" pitchFamily="34" charset="0"/>
              <a:buChar char="•"/>
            </a:pPr>
            <a:r>
              <a:rPr lang="en-US" b="0" baseline="0" dirty="0" smtClean="0"/>
              <a:t>Are there requirements that routinely require patients to return for a follow-up visit (e.g., requiring STD results prior to insertion)?</a:t>
            </a:r>
          </a:p>
          <a:p>
            <a:pPr marL="628650" lvl="1" indent="-171450">
              <a:buFont typeface="Arial" panose="020B0604020202020204" pitchFamily="34" charset="0"/>
              <a:buChar char="•"/>
            </a:pPr>
            <a:r>
              <a:rPr lang="en-US" b="0" baseline="0" dirty="0" smtClean="0"/>
              <a:t>Are all methods stocked and readily available for patients who choose them?</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909E0D4A-E176-4E8F-9B57-59CC52585B21}" type="slidenum">
              <a:rPr lang="en-US" smtClean="0"/>
              <a:t>15</a:t>
            </a:fld>
            <a:endParaRPr lang="en-US"/>
          </a:p>
        </p:txBody>
      </p:sp>
    </p:spTree>
    <p:extLst>
      <p:ext uri="{BB962C8B-B14F-4D97-AF65-F5344CB8AC3E}">
        <p14:creationId xmlns:p14="http://schemas.microsoft.com/office/powerpoint/2010/main" val="109741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dirty="0" smtClean="0"/>
              <a:t>Now let’s talk about some</a:t>
            </a:r>
            <a:r>
              <a:rPr lang="en-US" baseline="0" dirty="0" smtClean="0"/>
              <a:t> strategies for addressing some of the barriers and concerns that came up during our discussion. </a:t>
            </a:r>
          </a:p>
          <a:p>
            <a:pPr marL="171450" indent="-171450">
              <a:buFont typeface="Arial" panose="020B0604020202020204" pitchFamily="34" charset="0"/>
              <a:buChar char="•"/>
            </a:pPr>
            <a:r>
              <a:rPr lang="en-US" dirty="0" smtClean="0"/>
              <a:t>Implementation</a:t>
            </a:r>
            <a:r>
              <a:rPr lang="en-US" baseline="0" dirty="0" smtClean="0"/>
              <a:t> </a:t>
            </a:r>
            <a:r>
              <a:rPr lang="en-US" dirty="0" smtClean="0"/>
              <a:t>strategies that can support</a:t>
            </a:r>
            <a:r>
              <a:rPr lang="en-US" baseline="0" dirty="0" smtClean="0"/>
              <a:t> same-visit access to all methods include: </a:t>
            </a:r>
          </a:p>
          <a:p>
            <a:pPr marL="628650" lvl="1" indent="-171450">
              <a:buFont typeface="Arial" panose="020B0604020202020204" pitchFamily="34" charset="0"/>
              <a:buChar char="•"/>
            </a:pPr>
            <a:r>
              <a:rPr lang="en-US" dirty="0" smtClean="0"/>
              <a:t>Obtaining provider buy-in for same-visit </a:t>
            </a:r>
          </a:p>
          <a:p>
            <a:pPr marL="628650" lvl="1" indent="-171450">
              <a:buFont typeface="Arial" panose="020B0604020202020204" pitchFamily="34" charset="0"/>
              <a:buChar char="•"/>
            </a:pPr>
            <a:r>
              <a:rPr lang="en-US" dirty="0" smtClean="0"/>
              <a:t>Utilizing Quick Start</a:t>
            </a:r>
          </a:p>
          <a:p>
            <a:pPr marL="628650" lvl="1" indent="-171450">
              <a:buFont typeface="Arial" panose="020B0604020202020204" pitchFamily="34" charset="0"/>
              <a:buChar char="•"/>
            </a:pPr>
            <a:r>
              <a:rPr lang="en-US" dirty="0" smtClean="0"/>
              <a:t>Creating kits for IUD and implant insertions </a:t>
            </a:r>
          </a:p>
          <a:p>
            <a:pPr marL="628650" lvl="1" indent="-171450">
              <a:buFont typeface="Arial" panose="020B0604020202020204" pitchFamily="34" charset="0"/>
              <a:buChar char="•"/>
            </a:pPr>
            <a:r>
              <a:rPr lang="en-US" dirty="0" smtClean="0"/>
              <a:t>Streamlining appointment types</a:t>
            </a:r>
          </a:p>
          <a:p>
            <a:pPr marL="628650" lvl="1" indent="-171450">
              <a:buFont typeface="Arial" panose="020B0604020202020204" pitchFamily="34" charset="0"/>
              <a:buChar char="•"/>
            </a:pPr>
            <a:r>
              <a:rPr lang="en-US" dirty="0" smtClean="0"/>
              <a:t>Allocating time in clinician schedule </a:t>
            </a:r>
          </a:p>
          <a:p>
            <a:pPr marL="628650" lvl="1" indent="-171450">
              <a:buFont typeface="Arial" panose="020B0604020202020204" pitchFamily="34" charset="0"/>
              <a:buChar char="•"/>
            </a:pPr>
            <a:r>
              <a:rPr lang="en-US" dirty="0" smtClean="0"/>
              <a:t>Conducting LARC insertion trainings </a:t>
            </a:r>
          </a:p>
          <a:p>
            <a:pPr marL="628650" lvl="1" indent="-171450">
              <a:buFont typeface="Arial" panose="020B0604020202020204" pitchFamily="34" charset="0"/>
              <a:buChar char="•"/>
            </a:pPr>
            <a:r>
              <a:rPr lang="en-US" dirty="0" smtClean="0"/>
              <a:t>Tracking insurance coverage and reimbursement </a:t>
            </a:r>
          </a:p>
          <a:p>
            <a:pPr marL="628650" lvl="1" indent="-171450">
              <a:buFont typeface="Arial" panose="020B0604020202020204" pitchFamily="34" charset="0"/>
              <a:buChar char="•"/>
            </a:pPr>
            <a:r>
              <a:rPr lang="en-US" dirty="0" smtClean="0"/>
              <a:t>Stocking all methods, at</a:t>
            </a:r>
            <a:r>
              <a:rPr lang="en-US" baseline="0" dirty="0" smtClean="0"/>
              <a:t> least all </a:t>
            </a:r>
            <a:r>
              <a:rPr lang="en-US" dirty="0" smtClean="0"/>
              <a:t>provider-dependent ones</a:t>
            </a:r>
          </a:p>
          <a:p>
            <a:pPr marL="171450" lvl="0" indent="-171450">
              <a:buFont typeface="Arial" panose="020B0604020202020204" pitchFamily="34" charset="0"/>
              <a:buChar char="•"/>
            </a:pPr>
            <a:r>
              <a:rPr lang="en-US" dirty="0" smtClean="0"/>
              <a:t>We’re going to talk about each</a:t>
            </a:r>
            <a:r>
              <a:rPr lang="en-US" baseline="0" dirty="0" smtClean="0"/>
              <a:t> of these individually and discuss what you have tried or could try in the future.</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16</a:t>
            </a:fld>
            <a:endParaRPr lang="en-US"/>
          </a:p>
        </p:txBody>
      </p:sp>
    </p:spTree>
    <p:extLst>
      <p:ext uri="{BB962C8B-B14F-4D97-AF65-F5344CB8AC3E}">
        <p14:creationId xmlns:p14="http://schemas.microsoft.com/office/powerpoint/2010/main" val="85690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Let’s start with obtaining</a:t>
            </a:r>
            <a:r>
              <a:rPr lang="en-US" baseline="0" dirty="0" smtClean="0"/>
              <a:t> provider buy-in. </a:t>
            </a:r>
            <a:r>
              <a:rPr lang="en-US" dirty="0" smtClean="0"/>
              <a:t>Obtaining provider buy-in can</a:t>
            </a:r>
            <a:r>
              <a:rPr lang="en-US" baseline="0" dirty="0" smtClean="0"/>
              <a:t> be a challenge, but there are strategies that can help you bring everyone on board.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It’s important for providers to understand the reasons</a:t>
            </a:r>
            <a:r>
              <a:rPr lang="en-US" baseline="0" dirty="0" smtClean="0"/>
              <a:t> why this is recommended, and to also be supported in making whatever changes are required to make this feasible and not feel like it’s just adding, “one more thing.”</a:t>
            </a:r>
          </a:p>
          <a:p>
            <a:pPr marL="171450" indent="-171450">
              <a:buFont typeface="Arial" panose="020B0604020202020204" pitchFamily="34" charset="0"/>
              <a:buChar char="•"/>
            </a:pPr>
            <a:r>
              <a:rPr lang="en-US" baseline="0" dirty="0" smtClean="0"/>
              <a:t>If they can see that there is evidence behind making this change, that can help with buy-in. Sharing the CDC job aids for the Selected Practice Recommendations such as the one on the prior slide, can be a good starting point. Sharing CHOICE study data can also be helpful. In the 2015 study by </a:t>
            </a:r>
            <a:r>
              <a:rPr lang="en-US" baseline="0" dirty="0" err="1" smtClean="0"/>
              <a:t>Diedrich</a:t>
            </a:r>
            <a:r>
              <a:rPr lang="en-US" baseline="0" dirty="0" smtClean="0"/>
              <a:t> et al (a three-year follow up with patients in the CHOICE study) continuation and satisfaction rates were consistently higher with LARC compared to other methods</a:t>
            </a:r>
            <a:r>
              <a:rPr lang="en-US" i="1" baseline="0" dirty="0" smtClean="0"/>
              <a:t>. </a:t>
            </a:r>
          </a:p>
          <a:p>
            <a:pPr marL="171450" indent="-171450">
              <a:buFont typeface="Arial" panose="020B0604020202020204" pitchFamily="34" charset="0"/>
              <a:buChar char="•"/>
            </a:pPr>
            <a:r>
              <a:rPr lang="en-US" dirty="0" smtClean="0"/>
              <a:t>It’s important to emphasize</a:t>
            </a:r>
            <a:r>
              <a:rPr lang="en-US" baseline="0" dirty="0" smtClean="0"/>
              <a:t> </a:t>
            </a:r>
            <a:r>
              <a:rPr lang="en-US" dirty="0" smtClean="0"/>
              <a:t>to providers that this change is about working smarter, not harder. Sometimes this means </a:t>
            </a:r>
            <a:r>
              <a:rPr lang="en-US" baseline="0" dirty="0" smtClean="0"/>
              <a:t>systemic changes are necessary. S</a:t>
            </a:r>
            <a:r>
              <a:rPr lang="en-US" dirty="0" smtClean="0"/>
              <a:t>taff and providers may be concerned that they are being asked</a:t>
            </a:r>
            <a:r>
              <a:rPr lang="en-US" baseline="0" dirty="0" smtClean="0"/>
              <a:t> to do “more work” or that any change will make their lives harder</a:t>
            </a:r>
            <a:r>
              <a:rPr lang="en-US" dirty="0" smtClean="0"/>
              <a:t>. If they</a:t>
            </a:r>
            <a:r>
              <a:rPr lang="en-US" baseline="0" dirty="0" smtClean="0"/>
              <a:t> perceive t</a:t>
            </a:r>
            <a:r>
              <a:rPr lang="en-US" dirty="0" smtClean="0"/>
              <a:t>hat they are just going to be asked to do the same things but “turn up the speed dial” (or just do more—e.g., same visit</a:t>
            </a:r>
            <a:r>
              <a:rPr lang="en-US" baseline="0" dirty="0" smtClean="0"/>
              <a:t> insertions) without making any overall and necessary changes to your clinic’s system, the</a:t>
            </a:r>
            <a:r>
              <a:rPr lang="en-US" dirty="0" smtClean="0"/>
              <a:t>n they are not likely to be unenthusiastic about making changes. But, if they can see that the idea is that</a:t>
            </a:r>
            <a:r>
              <a:rPr lang="en-US" baseline="0" dirty="0" smtClean="0"/>
              <a:t> they are part of the solution—that it is essential that they are involved in making changes, providers will be more likely to be supportive. Ask for their input. Involve them.</a:t>
            </a:r>
          </a:p>
          <a:p>
            <a:pPr marL="171450" indent="-171450">
              <a:buFont typeface="Arial" panose="020B0604020202020204" pitchFamily="34" charset="0"/>
              <a:buChar char="•"/>
            </a:pPr>
            <a:r>
              <a:rPr lang="en-US" dirty="0" smtClean="0"/>
              <a:t>Make sure you do everyone that you can to support your clinicians. Make</a:t>
            </a:r>
            <a:r>
              <a:rPr lang="en-US" baseline="0" dirty="0" smtClean="0"/>
              <a:t> operations e</a:t>
            </a:r>
            <a:r>
              <a:rPr lang="en-US" dirty="0" smtClean="0"/>
              <a:t>asier for them (insertion kits, support staff, reducing documentation burden, etc.</a:t>
            </a:r>
            <a:r>
              <a:rPr lang="en-US" baseline="0" dirty="0" smtClean="0"/>
              <a:t>). We’ll discuss insertion kits shortly.</a:t>
            </a:r>
          </a:p>
          <a:p>
            <a:pPr marL="171450" indent="-171450">
              <a:buFont typeface="Arial" panose="020B0604020202020204" pitchFamily="34" charset="0"/>
              <a:buChar char="•"/>
            </a:pPr>
            <a:r>
              <a:rPr lang="en-US" dirty="0" smtClean="0"/>
              <a:t>Of course if</a:t>
            </a:r>
            <a:r>
              <a:rPr lang="en-US" baseline="0" dirty="0" smtClean="0"/>
              <a:t> clinicians can see that others have made changes, or are in the middle of doing so, this will help with buy-in. So s</a:t>
            </a:r>
            <a:r>
              <a:rPr lang="en-US" dirty="0" smtClean="0"/>
              <a:t>tart with a clinician</a:t>
            </a:r>
            <a:r>
              <a:rPr lang="en-US" baseline="0" dirty="0" smtClean="0"/>
              <a:t> </a:t>
            </a:r>
            <a:r>
              <a:rPr lang="en-US" dirty="0" smtClean="0"/>
              <a:t>champion. Clinicians are</a:t>
            </a:r>
            <a:r>
              <a:rPr lang="en-US" baseline="0" dirty="0" smtClean="0"/>
              <a:t> great at bringing other clinicians along. You can share the audio clip of Dr. Holcombe with clinicians at a staff meeting and use it as a discussion starter.</a:t>
            </a:r>
          </a:p>
          <a:p>
            <a:pPr marL="171450" indent="-171450">
              <a:buFont typeface="Arial" panose="020B0604020202020204" pitchFamily="34" charset="0"/>
              <a:buChar char="•"/>
            </a:pPr>
            <a:r>
              <a:rPr lang="en-US" dirty="0" smtClean="0"/>
              <a:t>Finally,</a:t>
            </a:r>
            <a:r>
              <a:rPr lang="en-US" baseline="0" dirty="0" smtClean="0"/>
              <a:t> start small. Try same-visit insertions with one clinician, one time, one day. Then work out the kinks and go bigger. </a:t>
            </a:r>
            <a:r>
              <a:rPr lang="en-US" dirty="0" smtClean="0"/>
              <a:t>Don’t try</a:t>
            </a:r>
            <a:r>
              <a:rPr lang="en-US" baseline="0" dirty="0" smtClean="0"/>
              <a:t> to change decades of practice all at once. </a:t>
            </a:r>
          </a:p>
          <a:p>
            <a:pPr marL="171450" indent="-171450">
              <a:buFont typeface="Arial" panose="020B0604020202020204" pitchFamily="34" charset="0"/>
              <a:buChar char="•"/>
            </a:pPr>
            <a:r>
              <a:rPr lang="en-US" baseline="0" dirty="0" smtClean="0"/>
              <a:t>And let them know that you aren’t asking that same-visit be done every time for every patient. Some patients will choose to wait for the insertion, and that’s totally fine. Sometimes the schedule may not work out right. But the goal is that this patient-centered service be standard practice.</a:t>
            </a:r>
          </a:p>
          <a:p>
            <a:endParaRPr lang="en-US" baseline="0" dirty="0" smtClean="0"/>
          </a:p>
          <a:p>
            <a:endParaRPr lang="en-US" baseline="0" dirty="0" smtClean="0"/>
          </a:p>
          <a:p>
            <a:r>
              <a:rPr lang="en-US" b="1" u="sng" baseline="0" dirty="0" smtClean="0"/>
              <a:t>Discuss</a:t>
            </a:r>
          </a:p>
          <a:p>
            <a:pPr marL="171450" indent="-171450">
              <a:buFont typeface="Arial" panose="020B0604020202020204" pitchFamily="34" charset="0"/>
              <a:buChar char="•"/>
            </a:pPr>
            <a:r>
              <a:rPr lang="en-US" dirty="0" smtClean="0"/>
              <a:t>What concerns have you heard from providers about</a:t>
            </a:r>
            <a:r>
              <a:rPr lang="en-US" baseline="0" dirty="0" smtClean="0"/>
              <a:t> providing methods same-visit</a:t>
            </a:r>
            <a:r>
              <a:rPr lang="en-US" dirty="0" smtClean="0"/>
              <a:t>? How</a:t>
            </a:r>
            <a:r>
              <a:rPr lang="en-US" baseline="0" dirty="0" smtClean="0"/>
              <a:t> have you/do you think you’ll be able to respond to these concerns?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r>
              <a:rPr lang="en-US" b="1" i="0" u="sng" baseline="0" dirty="0" smtClean="0"/>
              <a:t> </a:t>
            </a:r>
          </a:p>
          <a:p>
            <a:pPr marL="171450" indent="-171450">
              <a:buFont typeface="Arial" panose="020B0604020202020204" pitchFamily="34" charset="0"/>
              <a:buChar char="•"/>
            </a:pPr>
            <a:r>
              <a:rPr lang="en-US" sz="1200" i="0" dirty="0" err="1" smtClean="0">
                <a:solidFill>
                  <a:schemeClr val="bg1">
                    <a:lumMod val="75000"/>
                  </a:schemeClr>
                </a:solidFill>
                <a:latin typeface="Calibri Light" panose="020F0302020204030204" pitchFamily="34" charset="0"/>
              </a:rPr>
              <a:t>Diedrich</a:t>
            </a:r>
            <a:r>
              <a:rPr lang="en-US" sz="1200" i="0" dirty="0" smtClean="0">
                <a:solidFill>
                  <a:schemeClr val="bg1">
                    <a:lumMod val="75000"/>
                  </a:schemeClr>
                </a:solidFill>
                <a:latin typeface="Calibri Light" panose="020F0302020204030204" pitchFamily="34" charset="0"/>
              </a:rPr>
              <a:t> JT, Zhao Q, Madden T, </a:t>
            </a:r>
            <a:r>
              <a:rPr lang="en-US" sz="1200" i="0" dirty="0" err="1" smtClean="0">
                <a:solidFill>
                  <a:schemeClr val="bg1">
                    <a:lumMod val="75000"/>
                  </a:schemeClr>
                </a:solidFill>
                <a:latin typeface="Calibri Light" panose="020F0302020204030204" pitchFamily="34" charset="0"/>
              </a:rPr>
              <a:t>Secura</a:t>
            </a:r>
            <a:r>
              <a:rPr lang="en-US" sz="1200" i="0" dirty="0" smtClean="0">
                <a:solidFill>
                  <a:schemeClr val="bg1">
                    <a:lumMod val="75000"/>
                  </a:schemeClr>
                </a:solidFill>
                <a:latin typeface="Calibri Light" panose="020F0302020204030204" pitchFamily="34" charset="0"/>
              </a:rPr>
              <a:t> GM, </a:t>
            </a:r>
            <a:r>
              <a:rPr lang="en-US" sz="1200" i="0" dirty="0" err="1" smtClean="0">
                <a:solidFill>
                  <a:schemeClr val="bg1">
                    <a:lumMod val="75000"/>
                  </a:schemeClr>
                </a:solidFill>
                <a:latin typeface="Calibri Light" panose="020F0302020204030204" pitchFamily="34" charset="0"/>
              </a:rPr>
              <a:t>Peipert</a:t>
            </a:r>
            <a:r>
              <a:rPr lang="en-US" sz="1200" i="0" dirty="0" smtClean="0">
                <a:solidFill>
                  <a:schemeClr val="bg1">
                    <a:lumMod val="75000"/>
                  </a:schemeClr>
                </a:solidFill>
                <a:latin typeface="Calibri Light" panose="020F0302020204030204" pitchFamily="34" charset="0"/>
              </a:rPr>
              <a:t> JF. Three-year continuation of reversible contraception. </a:t>
            </a:r>
            <a:r>
              <a:rPr lang="en-US" sz="1200" i="0" u="sng" dirty="0" smtClean="0">
                <a:solidFill>
                  <a:schemeClr val="bg1">
                    <a:lumMod val="75000"/>
                  </a:schemeClr>
                </a:solidFill>
                <a:latin typeface="Calibri Light" panose="020F0302020204030204" pitchFamily="34" charset="0"/>
                <a:hlinkClick r:id="rId3" tooltip="American journal of obstetrics and gynecology."/>
              </a:rPr>
              <a:t>Am J </a:t>
            </a:r>
            <a:r>
              <a:rPr lang="en-US" sz="1200" i="0" u="sng" dirty="0" err="1" smtClean="0">
                <a:solidFill>
                  <a:schemeClr val="bg1">
                    <a:lumMod val="75000"/>
                  </a:schemeClr>
                </a:solidFill>
                <a:latin typeface="Calibri Light" panose="020F0302020204030204" pitchFamily="34" charset="0"/>
                <a:hlinkClick r:id="rId3" tooltip="American journal of obstetrics and gynecology."/>
              </a:rPr>
              <a:t>Obstet</a:t>
            </a:r>
            <a:r>
              <a:rPr lang="en-US" sz="1200" i="0" u="sng" dirty="0" smtClean="0">
                <a:solidFill>
                  <a:schemeClr val="bg1">
                    <a:lumMod val="75000"/>
                  </a:schemeClr>
                </a:solidFill>
                <a:latin typeface="Calibri Light" panose="020F0302020204030204" pitchFamily="34" charset="0"/>
                <a:hlinkClick r:id="rId3" tooltip="American journal of obstetrics and gynecology."/>
              </a:rPr>
              <a:t> Gynecol.</a:t>
            </a:r>
            <a:r>
              <a:rPr lang="en-US" sz="1200" i="0" dirty="0" smtClean="0">
                <a:solidFill>
                  <a:schemeClr val="bg1">
                    <a:lumMod val="75000"/>
                  </a:schemeClr>
                </a:solidFill>
                <a:latin typeface="Calibri Light" panose="020F0302020204030204" pitchFamily="34" charset="0"/>
              </a:rPr>
              <a:t> 2015 Nov;213(5):662.e1-8. </a:t>
            </a:r>
            <a:r>
              <a:rPr lang="en-US" sz="1200" i="0" dirty="0" err="1" smtClean="0">
                <a:solidFill>
                  <a:schemeClr val="bg1">
                    <a:lumMod val="75000"/>
                  </a:schemeClr>
                </a:solidFill>
                <a:latin typeface="Calibri Light" panose="020F0302020204030204" pitchFamily="34" charset="0"/>
              </a:rPr>
              <a:t>doi</a:t>
            </a:r>
            <a:r>
              <a:rPr lang="en-US" sz="1200" i="0" dirty="0" smtClean="0">
                <a:solidFill>
                  <a:schemeClr val="bg1">
                    <a:lumMod val="75000"/>
                  </a:schemeClr>
                </a:solidFill>
                <a:latin typeface="Calibri Light" panose="020F0302020204030204" pitchFamily="34" charset="0"/>
              </a:rPr>
              <a:t>: 10.1016/j.ajog.2015.08.001. </a:t>
            </a:r>
            <a:r>
              <a:rPr lang="en-US" sz="1200" i="0" dirty="0" err="1" smtClean="0">
                <a:solidFill>
                  <a:schemeClr val="bg1">
                    <a:lumMod val="75000"/>
                  </a:schemeClr>
                </a:solidFill>
                <a:latin typeface="Calibri Light" panose="020F0302020204030204" pitchFamily="34" charset="0"/>
              </a:rPr>
              <a:t>Epub</a:t>
            </a:r>
            <a:r>
              <a:rPr lang="en-US" sz="1200" i="0" dirty="0" smtClean="0">
                <a:solidFill>
                  <a:schemeClr val="bg1">
                    <a:lumMod val="75000"/>
                  </a:schemeClr>
                </a:solidFill>
                <a:latin typeface="Calibri Light" panose="020F0302020204030204" pitchFamily="34" charset="0"/>
              </a:rPr>
              <a:t> 2015 Aug 7.</a:t>
            </a:r>
            <a:endParaRPr lang="en-US" i="0"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17</a:t>
            </a:fld>
            <a:endParaRPr lang="en-US"/>
          </a:p>
        </p:txBody>
      </p:sp>
    </p:spTree>
    <p:extLst>
      <p:ext uri="{BB962C8B-B14F-4D97-AF65-F5344CB8AC3E}">
        <p14:creationId xmlns:p14="http://schemas.microsoft.com/office/powerpoint/2010/main" val="2294325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u="sng" dirty="0" smtClean="0"/>
              <a:t>Facilitator Notes</a:t>
            </a:r>
          </a:p>
          <a:p>
            <a:pPr marL="182880" indent="-182880">
              <a:buFont typeface="Arial" panose="020B0604020202020204" pitchFamily="34" charset="0"/>
              <a:buChar char="•"/>
            </a:pPr>
            <a:r>
              <a:rPr lang="en-US" sz="3200" dirty="0" smtClean="0"/>
              <a:t>Here’s another tool</a:t>
            </a:r>
            <a:r>
              <a:rPr lang="en-US" sz="3200" baseline="0" dirty="0" smtClean="0"/>
              <a:t> that can help clinicians utilize “Quick Start,” that is, not waiting until patients are on menses to initiate contraception. </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aseline="0" dirty="0" smtClean="0"/>
              <a:t>The algorithm helps providers determine if Quick Start is an option based on the method selected by the patient. For example, providers can use this tool to confirm that patients whose first day of last menstrual period (LMP) is greater than seven days ago, and who did not have unprotected sex since LMP may start their method of choice during that day and use a back up method for 7 days, if not otherwise contraindicated and if the patient desires it.</a:t>
            </a:r>
          </a:p>
          <a:p>
            <a:pPr marL="182880" indent="-182880">
              <a:buFont typeface="Arial" panose="020B0604020202020204" pitchFamily="34" charset="0"/>
              <a:buChar char="•"/>
            </a:pPr>
            <a:r>
              <a:rPr lang="en-US" sz="3200" baseline="0" dirty="0" smtClean="0"/>
              <a:t>This algorithm is from the Reproductive Health Access Project (see link on slide). </a:t>
            </a:r>
          </a:p>
          <a:p>
            <a:pPr marL="0" indent="0">
              <a:buFont typeface="Arial" panose="020B0604020202020204" pitchFamily="34" charset="0"/>
              <a:buNone/>
            </a:pPr>
            <a:endParaRPr lang="en-US" sz="3200" baseline="0" dirty="0" smtClean="0"/>
          </a:p>
          <a:p>
            <a:pPr marL="0" indent="0">
              <a:buFont typeface="Arial" panose="020B0604020202020204" pitchFamily="34" charset="0"/>
              <a:buNone/>
            </a:pPr>
            <a:endParaRPr lang="en-US" sz="32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u="sng" dirty="0" smtClean="0"/>
              <a:t>Source</a:t>
            </a:r>
            <a:r>
              <a:rPr lang="en-US" sz="3200" b="1" u="sng" baseline="0" dirty="0" smtClean="0"/>
              <a:t> (for reference)</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Curtis KM, </a:t>
            </a:r>
            <a:r>
              <a:rPr lang="en-US" sz="3200" dirty="0" err="1" smtClean="0"/>
              <a:t>Jatlaoui</a:t>
            </a:r>
            <a:r>
              <a:rPr lang="en-US" sz="3200" dirty="0" smtClean="0"/>
              <a:t> TC, </a:t>
            </a:r>
            <a:r>
              <a:rPr lang="en-US" sz="3200" dirty="0" err="1" smtClean="0"/>
              <a:t>Tepper</a:t>
            </a:r>
            <a:r>
              <a:rPr lang="en-US" sz="3200" dirty="0" smtClean="0"/>
              <a:t> NK, et al. U.S. Selected Practice Recommendations for Contraceptive Use, 2016. MMWR </a:t>
            </a:r>
            <a:r>
              <a:rPr lang="en-US" sz="3200" dirty="0" err="1" smtClean="0"/>
              <a:t>Recomm</a:t>
            </a:r>
            <a:r>
              <a:rPr lang="en-US" sz="3200" dirty="0" smtClean="0"/>
              <a:t> Rep 2016;65(No. RR-4):1–66. </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solidFill>
                  <a:schemeClr val="bg1">
                    <a:lumMod val="65000"/>
                  </a:schemeClr>
                </a:solidFill>
              </a:rPr>
              <a:t>The</a:t>
            </a:r>
            <a:r>
              <a:rPr lang="en-US" sz="3200" baseline="0" dirty="0" smtClean="0">
                <a:solidFill>
                  <a:schemeClr val="bg1">
                    <a:lumMod val="65000"/>
                  </a:schemeClr>
                </a:solidFill>
              </a:rPr>
              <a:t> Quick Start algorithm is a</a:t>
            </a:r>
            <a:r>
              <a:rPr lang="en-US" sz="3200" dirty="0" smtClean="0">
                <a:solidFill>
                  <a:schemeClr val="bg1">
                    <a:lumMod val="65000"/>
                  </a:schemeClr>
                </a:solidFill>
              </a:rPr>
              <a:t>vailable at: </a:t>
            </a:r>
            <a:r>
              <a:rPr lang="en-US" sz="3200" dirty="0" smtClean="0">
                <a:solidFill>
                  <a:schemeClr val="bg1">
                    <a:lumMod val="65000"/>
                  </a:schemeClr>
                </a:solidFill>
                <a:hlinkClick r:id="rId3"/>
              </a:rPr>
              <a:t>https://www.reproductiveaccess.org/wp-content/uploads/2014/12/QuickstartAlgorithm.pdf</a:t>
            </a:r>
            <a:r>
              <a:rPr lang="en-US" sz="3200" dirty="0" smtClean="0">
                <a:solidFill>
                  <a:schemeClr val="bg1">
                    <a:lumMod val="65000"/>
                  </a:schemeClr>
                </a:solidFill>
              </a:rPr>
              <a:t> </a:t>
            </a:r>
          </a:p>
        </p:txBody>
      </p:sp>
      <p:sp>
        <p:nvSpPr>
          <p:cNvPr id="4" name="Slide Number Placeholder 3"/>
          <p:cNvSpPr>
            <a:spLocks noGrp="1"/>
          </p:cNvSpPr>
          <p:nvPr>
            <p:ph type="sldNum" sz="quarter" idx="10"/>
          </p:nvPr>
        </p:nvSpPr>
        <p:spPr/>
        <p:txBody>
          <a:bodyPr/>
          <a:lstStyle/>
          <a:p>
            <a:fld id="{909E0D4A-E176-4E8F-9B57-59CC52585B21}" type="slidenum">
              <a:rPr lang="en-US" smtClean="0"/>
              <a:t>18</a:t>
            </a:fld>
            <a:endParaRPr lang="en-US"/>
          </a:p>
        </p:txBody>
      </p:sp>
    </p:spTree>
    <p:extLst>
      <p:ext uri="{BB962C8B-B14F-4D97-AF65-F5344CB8AC3E}">
        <p14:creationId xmlns:p14="http://schemas.microsoft.com/office/powerpoint/2010/main" val="426842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en-US" sz="6600" b="1" u="sng" dirty="0" smtClean="0"/>
              <a:t>Facilitator Notes</a:t>
            </a:r>
          </a:p>
          <a:p>
            <a:pPr marL="182880" marR="0" lvl="0" indent="-18288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6600" b="0" i="0" u="none" strike="noStrike" kern="1200" cap="none" spc="0" normalizeH="0" baseline="0" noProof="0" dirty="0" smtClean="0">
                <a:ln>
                  <a:noFill/>
                </a:ln>
                <a:solidFill>
                  <a:srgbClr val="58595B"/>
                </a:solidFill>
                <a:effectLst/>
                <a:uLnTx/>
                <a:uFillTx/>
                <a:latin typeface="Calibri Light" panose="020F0302020204030204" pitchFamily="34" charset="0"/>
                <a:ea typeface="+mn-ea"/>
                <a:cs typeface="+mn-cs"/>
              </a:rPr>
              <a:t>Copper IUD as emergency contraception (EC) is one way to introduce same-visit LARC. The picture on the slide shows the algorithm for Quick Start of copper IUD, including as EC. </a:t>
            </a:r>
          </a:p>
          <a:p>
            <a:pPr marL="182880" marR="0" lvl="0" indent="-18288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6600" b="0" i="0" u="none" strike="noStrike" kern="1200" cap="none" spc="0" normalizeH="0" baseline="0" noProof="0" dirty="0" smtClean="0">
                <a:ln>
                  <a:noFill/>
                </a:ln>
                <a:solidFill>
                  <a:srgbClr val="58595B"/>
                </a:solidFill>
                <a:effectLst/>
                <a:uLnTx/>
                <a:uFillTx/>
                <a:latin typeface="Calibri Light" panose="020F0302020204030204" pitchFamily="34" charset="0"/>
                <a:ea typeface="+mn-ea"/>
                <a:cs typeface="+mn-cs"/>
              </a:rPr>
              <a:t>The use of copper IUD as EC has been promoted, but use is not widespread. </a:t>
            </a:r>
          </a:p>
          <a:p>
            <a:endParaRPr lang="en-US" sz="3200" dirty="0" smtClean="0"/>
          </a:p>
          <a:p>
            <a:endParaRPr lang="en-US" sz="3200" dirty="0" smtClean="0"/>
          </a:p>
          <a:p>
            <a:r>
              <a:rPr lang="en-US" sz="3200" b="1" u="sng" dirty="0" smtClean="0"/>
              <a:t>Discuss</a:t>
            </a:r>
          </a:p>
          <a:p>
            <a:pPr marL="182880" indent="-182880">
              <a:buFont typeface="Arial" panose="020B0604020202020204" pitchFamily="34" charset="0"/>
              <a:buChar char="•"/>
            </a:pPr>
            <a:r>
              <a:rPr lang="en-US" sz="3200" dirty="0" smtClean="0"/>
              <a:t>Are</a:t>
            </a:r>
            <a:r>
              <a:rPr lang="en-US" sz="3200" baseline="0" dirty="0" smtClean="0"/>
              <a:t> you offering copper IUD as EC? </a:t>
            </a:r>
          </a:p>
          <a:p>
            <a:pPr marL="640080" lvl="1" indent="-182880">
              <a:buFont typeface="Arial" panose="020B0604020202020204" pitchFamily="34" charset="0"/>
              <a:buChar char="•"/>
            </a:pPr>
            <a:r>
              <a:rPr lang="en-US" sz="3200" baseline="0" dirty="0" smtClean="0"/>
              <a:t>If no, why not? What have been the challenges/concerns? What strategies can you use to try this practice?</a:t>
            </a:r>
          </a:p>
          <a:p>
            <a:pPr marL="640080" lvl="1" indent="-182880">
              <a:buFont typeface="Arial" panose="020B0604020202020204" pitchFamily="34" charset="0"/>
              <a:buChar char="•"/>
            </a:pPr>
            <a:r>
              <a:rPr lang="en-US" sz="3200" baseline="0" dirty="0" smtClean="0"/>
              <a:t>If yes, what strategies did you use to implement this practice? </a:t>
            </a:r>
            <a:r>
              <a:rPr lang="en-US" sz="3200" dirty="0" smtClean="0"/>
              <a:t>How were you able to address concerns that were raised?</a:t>
            </a:r>
          </a:p>
          <a:p>
            <a:pPr marL="0" lvl="0" indent="0">
              <a:buFont typeface="Arial" panose="020B0604020202020204" pitchFamily="34" charset="0"/>
              <a:buNone/>
            </a:pPr>
            <a:endParaRPr lang="en-US" sz="3200" dirty="0" smtClean="0"/>
          </a:p>
          <a:p>
            <a:pPr marL="0" lvl="0" indent="0">
              <a:buFont typeface="Arial" panose="020B0604020202020204" pitchFamily="34" charset="0"/>
              <a:buNone/>
            </a:pPr>
            <a:endParaRPr lang="en-US" sz="3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u="sng" dirty="0" smtClean="0"/>
              <a:t>Sources</a:t>
            </a:r>
            <a:r>
              <a:rPr lang="en-US" sz="3200" b="1" u="sng" baseline="0" dirty="0" smtClean="0"/>
              <a:t> (for reference)</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Curtis KM, </a:t>
            </a:r>
            <a:r>
              <a:rPr lang="en-US" sz="3200" dirty="0" err="1" smtClean="0"/>
              <a:t>Jatlaoui</a:t>
            </a:r>
            <a:r>
              <a:rPr lang="en-US" sz="3200" dirty="0" smtClean="0"/>
              <a:t> TC, </a:t>
            </a:r>
            <a:r>
              <a:rPr lang="en-US" sz="3200" dirty="0" err="1" smtClean="0"/>
              <a:t>Tepper</a:t>
            </a:r>
            <a:r>
              <a:rPr lang="en-US" sz="3200" dirty="0" smtClean="0"/>
              <a:t> NK, et al. U.S. Selected Practice Recommendations for Contraceptive Use, 2016. MMWR </a:t>
            </a:r>
            <a:r>
              <a:rPr lang="en-US" sz="3200" dirty="0" err="1" smtClean="0"/>
              <a:t>Recomm</a:t>
            </a:r>
            <a:r>
              <a:rPr lang="en-US" sz="3200" dirty="0" smtClean="0"/>
              <a:t> Rep 2016;65(No. RR-4):1–66.</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solidFill>
                  <a:schemeClr val="bg1">
                    <a:lumMod val="65000"/>
                  </a:schemeClr>
                </a:solidFill>
              </a:rPr>
              <a:t>The</a:t>
            </a:r>
            <a:r>
              <a:rPr lang="en-US" sz="3200" baseline="0" dirty="0" smtClean="0">
                <a:solidFill>
                  <a:schemeClr val="bg1">
                    <a:lumMod val="65000"/>
                  </a:schemeClr>
                </a:solidFill>
              </a:rPr>
              <a:t> Quick Start algorithm is a</a:t>
            </a:r>
            <a:r>
              <a:rPr lang="en-US" sz="3200" dirty="0" smtClean="0">
                <a:solidFill>
                  <a:schemeClr val="bg1">
                    <a:lumMod val="65000"/>
                  </a:schemeClr>
                </a:solidFill>
              </a:rPr>
              <a:t>vailable at: </a:t>
            </a:r>
            <a:r>
              <a:rPr lang="en-US" sz="3200" dirty="0" smtClean="0">
                <a:solidFill>
                  <a:schemeClr val="bg1">
                    <a:lumMod val="65000"/>
                  </a:schemeClr>
                </a:solidFill>
                <a:hlinkClick r:id="rId3"/>
              </a:rPr>
              <a:t>https://www.reproductiveaccess.org/wp-content/uploads/2014/12/QuickstartAlgorithm.pdf</a:t>
            </a:r>
            <a:r>
              <a:rPr lang="en-US" sz="3200" dirty="0" smtClean="0">
                <a:solidFill>
                  <a:schemeClr val="bg1">
                    <a:lumMod val="65000"/>
                  </a:schemeClr>
                </a:solidFill>
              </a:rPr>
              <a:t> </a:t>
            </a:r>
          </a:p>
          <a:p>
            <a:pPr marL="182880" indent="-182880">
              <a:buFont typeface="Arial" panose="020B0604020202020204" pitchFamily="34" charset="0"/>
              <a:buChar char="•"/>
            </a:pPr>
            <a:endParaRPr lang="en-US" sz="3200" baseline="0" dirty="0" smtClean="0"/>
          </a:p>
          <a:p>
            <a:pPr marL="457200" lvl="1" indent="0">
              <a:buFont typeface="Arial" panose="020B0604020202020204" pitchFamily="34" charset="0"/>
              <a:buNone/>
            </a:pPr>
            <a:endParaRPr lang="en-US" sz="3200" dirty="0"/>
          </a:p>
        </p:txBody>
      </p:sp>
      <p:sp>
        <p:nvSpPr>
          <p:cNvPr id="4" name="Slide Number Placeholder 3"/>
          <p:cNvSpPr>
            <a:spLocks noGrp="1"/>
          </p:cNvSpPr>
          <p:nvPr>
            <p:ph type="sldNum" sz="quarter" idx="10"/>
          </p:nvPr>
        </p:nvSpPr>
        <p:spPr/>
        <p:txBody>
          <a:bodyPr/>
          <a:lstStyle/>
          <a:p>
            <a:fld id="{909E0D4A-E176-4E8F-9B57-59CC52585B21}" type="slidenum">
              <a:rPr lang="en-US" smtClean="0"/>
              <a:t>19</a:t>
            </a:fld>
            <a:endParaRPr lang="en-US"/>
          </a:p>
        </p:txBody>
      </p:sp>
    </p:spTree>
    <p:extLst>
      <p:ext uri="{BB962C8B-B14F-4D97-AF65-F5344CB8AC3E}">
        <p14:creationId xmlns:p14="http://schemas.microsoft.com/office/powerpoint/2010/main" val="426842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Ensuring same-visit access to all methods is the third best practice recommendation from the Contraceptive Access Change Package</a:t>
            </a:r>
            <a:r>
              <a:rPr lang="en-US" sz="1200" baseline="0" dirty="0" smtClean="0"/>
              <a:t>, which was developed by the Family Planning National Training Centers.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Contraceptive Access Change Package, which is an overview of the best practice recommendations and strategies, draws from the literature and most current practice guidelines to increase access to the full range of contraceptive methods.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other three Best Practices in the Contraceptive Access Change Package are: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1: Stock a broad range of contraceptive methods, including provider-dependent methods.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Discuss pregnancy intention and support patients through evidence-informed, patient-centered counseling that enables them to choose from the full range of contraceptive methods if they do not desire pregnancy presently.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4:</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Utilize diverse payment options to reduce cost as a barrier for the facility and the patient.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In order to increase access, it’s important to consider all four best practices. We strongly encourage you to refer to the Contraceptive Access Change Package for more ideas about strategies and successes. It can be found on the FPNTC website (the link is provided on the slide).</a:t>
            </a:r>
            <a:endParaRPr lang="en-US" sz="1200" baseline="0" dirty="0" smtClean="0"/>
          </a:p>
        </p:txBody>
      </p:sp>
      <p:sp>
        <p:nvSpPr>
          <p:cNvPr id="4" name="Slide Number Placeholder 3"/>
          <p:cNvSpPr>
            <a:spLocks noGrp="1"/>
          </p:cNvSpPr>
          <p:nvPr>
            <p:ph type="sldNum" sz="quarter" idx="10"/>
          </p:nvPr>
        </p:nvSpPr>
        <p:spPr/>
        <p:txBody>
          <a:bodyPr/>
          <a:lstStyle/>
          <a:p>
            <a:fld id="{360CD4C4-5BEE-4E09-9F22-BFD74FF8439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6249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indent="-171450">
              <a:buFont typeface="Arial" panose="020B0604020202020204" pitchFamily="34" charset="0"/>
              <a:buChar char="•"/>
            </a:pPr>
            <a:r>
              <a:rPr lang="en-US" dirty="0" smtClean="0"/>
              <a:t>Setting up insertion kits is a helpful strategy</a:t>
            </a:r>
            <a:r>
              <a:rPr lang="en-US" baseline="0" dirty="0" smtClean="0"/>
              <a:t> for streamlining the workflow, thus increasing access to methods same-visit. If staff and providers have all the materials easily on hand, no time is wasted gathering materials and might prevent a patient from being able to get a method. </a:t>
            </a:r>
          </a:p>
          <a:p>
            <a:pPr marL="171450" indent="-171450">
              <a:buFont typeface="Arial" panose="020B0604020202020204" pitchFamily="34" charset="0"/>
              <a:buChar char="•"/>
            </a:pPr>
            <a:r>
              <a:rPr lang="en-US" baseline="0" dirty="0" smtClean="0"/>
              <a:t>These kits should be ready and accessible in the exam room; they can be in a cart, caddy, or wrapped up for each individual insertion. </a:t>
            </a:r>
          </a:p>
          <a:p>
            <a:pPr marL="171450" indent="-171450">
              <a:buFont typeface="Arial" panose="020B0604020202020204" pitchFamily="34" charset="0"/>
              <a:buChar char="•"/>
            </a:pPr>
            <a:r>
              <a:rPr lang="en-US" dirty="0" smtClean="0"/>
              <a:t>This sample list of materials for insertions is courtesy of</a:t>
            </a:r>
            <a:r>
              <a:rPr lang="en-US" baseline="0" dirty="0" smtClean="0"/>
              <a:t> Unity Healthcare in DC. At Unity, providers have found that having the insertion tools easily on hand expedites the process of preparing for insertions, so they are able to accommodate patients who request a method same-visit.</a:t>
            </a:r>
          </a:p>
          <a:p>
            <a:endParaRPr lang="en-US" baseline="0" dirty="0" smtClean="0"/>
          </a:p>
          <a:p>
            <a:endParaRPr lang="en-US" baseline="0" dirty="0" smtClean="0"/>
          </a:p>
          <a:p>
            <a:r>
              <a:rPr lang="en-US" b="1" u="sng" dirty="0" smtClean="0"/>
              <a:t>Discuss</a:t>
            </a:r>
          </a:p>
          <a:p>
            <a:pPr marL="171450" indent="-171450">
              <a:buFont typeface="Arial" panose="020B0604020202020204" pitchFamily="34" charset="0"/>
              <a:buChar char="•"/>
            </a:pPr>
            <a:r>
              <a:rPr lang="en-US" dirty="0" smtClean="0"/>
              <a:t>Has anyone</a:t>
            </a:r>
            <a:r>
              <a:rPr lang="en-US" baseline="0" dirty="0" smtClean="0"/>
              <a:t> tried creating insertion kits?</a:t>
            </a:r>
            <a:endParaRPr lang="en-US" dirty="0" smtClean="0"/>
          </a:p>
          <a:p>
            <a:pPr marL="171450" indent="-171450">
              <a:buFont typeface="Arial" panose="020B0604020202020204" pitchFamily="34" charset="0"/>
              <a:buChar char="•"/>
            </a:pPr>
            <a:r>
              <a:rPr lang="en-US" dirty="0" smtClean="0"/>
              <a:t>If</a:t>
            </a:r>
            <a:r>
              <a:rPr lang="en-US" baseline="0" dirty="0" smtClean="0"/>
              <a:t> yes, w</a:t>
            </a:r>
            <a:r>
              <a:rPr lang="en-US" dirty="0" smtClean="0"/>
              <a:t>hat did you learn during the process? How do they help? What would you do differently if you were to do it again?</a:t>
            </a:r>
            <a:r>
              <a:rPr lang="en-US" baseline="0" dirty="0" smtClean="0"/>
              <a:t> </a:t>
            </a:r>
            <a:r>
              <a:rPr lang="en-US" dirty="0" smtClean="0"/>
              <a:t>Did you have to purchase new supplies? Where are they stocked?</a:t>
            </a:r>
          </a:p>
          <a:p>
            <a:pPr marL="171450" indent="-171450">
              <a:buFont typeface="Arial" panose="020B0604020202020204" pitchFamily="34" charset="0"/>
              <a:buChar char="•"/>
            </a:pPr>
            <a:r>
              <a:rPr lang="en-US" dirty="0" smtClean="0"/>
              <a:t>If no, how will you</a:t>
            </a:r>
            <a:r>
              <a:rPr lang="en-US" baseline="0" dirty="0" smtClean="0"/>
              <a:t> go about creating them?</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20</a:t>
            </a:fld>
            <a:endParaRPr lang="en-US"/>
          </a:p>
        </p:txBody>
      </p:sp>
    </p:spTree>
    <p:extLst>
      <p:ext uri="{BB962C8B-B14F-4D97-AF65-F5344CB8AC3E}">
        <p14:creationId xmlns:p14="http://schemas.microsoft.com/office/powerpoint/2010/main" val="276007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indent="-171450">
              <a:buFont typeface="Arial" panose="020B0604020202020204" pitchFamily="34" charset="0"/>
              <a:buChar char="•"/>
            </a:pPr>
            <a:r>
              <a:rPr lang="en-US" baseline="0" dirty="0" smtClean="0"/>
              <a:t>Providers might be concerned about trying to fit in the insertion within the schedule. In truth, insertions do not take much extra time, especially when they are done by providers who are familiar with the procedure and exam rooms are stocked with the necessary supplies. That said, in an already busy clinical setting with a full schedule at full capacity, staff and providers cannot be asked to do more without any adjustment. Some ways to adjust the schedule to allocate time for insertions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First, do a time study. </a:t>
            </a:r>
            <a:r>
              <a:rPr lang="en-US" sz="1200" dirty="0" smtClean="0"/>
              <a:t>How long does IUD/implant insertion actually take</a:t>
            </a:r>
            <a:r>
              <a:rPr lang="en-US" sz="1200" baseline="0" dirty="0" smtClean="0"/>
              <a:t> when the materials are already gathered? </a:t>
            </a:r>
            <a:r>
              <a:rPr lang="en-US" sz="1200" dirty="0" smtClean="0"/>
              <a:t>How many do you anticipate per day based on your current numbers?</a:t>
            </a:r>
            <a:endParaRPr lang="en-US" dirty="0" smtClean="0"/>
          </a:p>
          <a:p>
            <a:pPr marL="171450" indent="-171450">
              <a:buFont typeface="Arial" panose="020B0604020202020204" pitchFamily="34" charset="0"/>
              <a:buChar char="•"/>
            </a:pPr>
            <a:r>
              <a:rPr lang="en-US" dirty="0" smtClean="0"/>
              <a:t>Second,</a:t>
            </a:r>
            <a:r>
              <a:rPr lang="en-US" baseline="0" dirty="0" smtClean="0"/>
              <a:t> a</a:t>
            </a:r>
            <a:r>
              <a:rPr lang="en-US" dirty="0" smtClean="0"/>
              <a:t>djust the visit length.</a:t>
            </a:r>
            <a:r>
              <a:rPr lang="en-US" baseline="0" dirty="0" smtClean="0"/>
              <a:t> Some options for figuring out how long to set your standard visit length include:</a:t>
            </a:r>
            <a:endParaRPr lang="en-US" dirty="0" smtClean="0"/>
          </a:p>
          <a:p>
            <a:pPr marL="628650" lvl="1" indent="-171450">
              <a:buFont typeface="Arial" panose="020B0604020202020204" pitchFamily="34" charset="0"/>
              <a:buChar char="•"/>
            </a:pPr>
            <a:r>
              <a:rPr lang="en-US" dirty="0" smtClean="0"/>
              <a:t>Use 1 appointment type of 15-20 minutes for all visit types, rather</a:t>
            </a:r>
            <a:r>
              <a:rPr lang="en-US" baseline="0" dirty="0" smtClean="0"/>
              <a:t> than different lengths for specific visits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Calculate</a:t>
            </a:r>
            <a:r>
              <a:rPr lang="en-US" baseline="0" dirty="0" smtClean="0"/>
              <a:t> a</a:t>
            </a:r>
            <a:r>
              <a:rPr lang="en-US" dirty="0" smtClean="0"/>
              <a:t> standard appointment length by looking at past patient volume and visit types. If you already have</a:t>
            </a:r>
            <a:r>
              <a:rPr lang="en-US" baseline="0" dirty="0" smtClean="0"/>
              <a:t> </a:t>
            </a:r>
            <a:r>
              <a:rPr lang="en-US" dirty="0" smtClean="0"/>
              <a:t>high productivity, you may need to make adjustments to the schedule to accommodate insertions.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You</a:t>
            </a:r>
            <a:r>
              <a:rPr lang="en-US" baseline="0" dirty="0" smtClean="0"/>
              <a:t> can a</a:t>
            </a:r>
            <a:r>
              <a:rPr lang="en-US" dirty="0" smtClean="0"/>
              <a:t>djust visit</a:t>
            </a:r>
            <a:r>
              <a:rPr lang="en-US" baseline="0" dirty="0" smtClean="0"/>
              <a:t> length </a:t>
            </a:r>
            <a:r>
              <a:rPr lang="en-US" b="1" baseline="0" dirty="0" smtClean="0"/>
              <a:t>or</a:t>
            </a:r>
            <a:r>
              <a:rPr lang="en-US" baseline="0" dirty="0" smtClean="0"/>
              <a:t> </a:t>
            </a:r>
            <a:r>
              <a:rPr lang="en-US" dirty="0" smtClean="0"/>
              <a:t>block visits to allow for anticipated LARC insertions as “catch-</a:t>
            </a:r>
            <a:r>
              <a:rPr lang="en-US" baseline="0" dirty="0" smtClean="0"/>
              <a:t>up” if you do not have a no-show rate that allows for this kind of flexibility</a:t>
            </a:r>
            <a:r>
              <a:rPr lang="en-US" dirty="0" smtClean="0"/>
              <a:t>. </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21</a:t>
            </a:fld>
            <a:endParaRPr lang="en-US"/>
          </a:p>
        </p:txBody>
      </p:sp>
    </p:spTree>
    <p:extLst>
      <p:ext uri="{BB962C8B-B14F-4D97-AF65-F5344CB8AC3E}">
        <p14:creationId xmlns:p14="http://schemas.microsoft.com/office/powerpoint/2010/main" val="362519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indent="-171450">
              <a:buFont typeface="Arial" panose="020B0604020202020204" pitchFamily="34" charset="0"/>
              <a:buChar char="•"/>
            </a:pPr>
            <a:r>
              <a:rPr lang="en-US" dirty="0" smtClean="0"/>
              <a:t>Here is an example to show how these schedule</a:t>
            </a:r>
            <a:r>
              <a:rPr lang="en-US" baseline="0" dirty="0" smtClean="0"/>
              <a:t> adjustments can work: </a:t>
            </a:r>
          </a:p>
          <a:p>
            <a:pPr marL="628650" lvl="1" indent="-171450">
              <a:buFont typeface="Arial" panose="020B0604020202020204" pitchFamily="34" charset="0"/>
              <a:buChar char="•"/>
            </a:pPr>
            <a:r>
              <a:rPr lang="en-US" baseline="0" dirty="0" smtClean="0"/>
              <a:t>Let’s assume a clinic </a:t>
            </a:r>
            <a:r>
              <a:rPr lang="en-US" dirty="0" smtClean="0"/>
              <a:t>does approximately 4 LARC insertions per day,</a:t>
            </a:r>
            <a:r>
              <a:rPr lang="en-US" baseline="0" dirty="0" smtClean="0"/>
              <a:t> a</a:t>
            </a:r>
            <a:r>
              <a:rPr lang="en-US" dirty="0" smtClean="0"/>
              <a:t>pproximately 2 are anticipated to be same visit,</a:t>
            </a:r>
            <a:r>
              <a:rPr lang="en-US" baseline="0" dirty="0" smtClean="0"/>
              <a:t> and </a:t>
            </a:r>
            <a:r>
              <a:rPr lang="en-US" dirty="0" smtClean="0"/>
              <a:t>you already have appointment slots for 15 minutes each. </a:t>
            </a:r>
          </a:p>
          <a:p>
            <a:pPr marL="628650" lvl="1" indent="-171450">
              <a:buFont typeface="Arial" panose="020B0604020202020204" pitchFamily="34" charset="0"/>
              <a:buChar char="•"/>
            </a:pPr>
            <a:r>
              <a:rPr lang="en-US" dirty="0" smtClean="0"/>
              <a:t>You may need to block off 2 appointments to make up for same-visit</a:t>
            </a:r>
            <a:r>
              <a:rPr lang="en-US" baseline="0" dirty="0" smtClean="0"/>
              <a:t> insertions</a:t>
            </a:r>
            <a:r>
              <a:rPr lang="en-US" dirty="0" smtClean="0"/>
              <a:t>. If, however, you have a high no-show rate or are not seeing that many patients, these additions should fit in. </a:t>
            </a:r>
          </a:p>
          <a:p>
            <a:endParaRPr lang="en-US" dirty="0" smtClean="0"/>
          </a:p>
          <a:p>
            <a:endParaRPr lang="en-US" dirty="0" smtClean="0"/>
          </a:p>
          <a:p>
            <a:r>
              <a:rPr lang="en-US" b="1" u="sng" dirty="0" smtClean="0"/>
              <a:t>Discuss</a:t>
            </a:r>
          </a:p>
          <a:p>
            <a:pPr marL="171450" indent="-171450">
              <a:buFont typeface="Arial" panose="020B0604020202020204" pitchFamily="34" charset="0"/>
              <a:buChar char="•"/>
            </a:pPr>
            <a:r>
              <a:rPr lang="en-US" dirty="0" smtClean="0"/>
              <a:t>Does anyone use</a:t>
            </a:r>
            <a:r>
              <a:rPr lang="en-US" baseline="0" dirty="0" smtClean="0"/>
              <a:t> standard appointment lengths? </a:t>
            </a:r>
            <a:r>
              <a:rPr lang="en-US" dirty="0" smtClean="0"/>
              <a:t>For people who have either made all appointments the same length or made adjustments to the schedule,</a:t>
            </a:r>
            <a:r>
              <a:rPr lang="en-US" baseline="0" dirty="0" smtClean="0"/>
              <a:t> h</a:t>
            </a:r>
            <a:r>
              <a:rPr lang="en-US" dirty="0" smtClean="0"/>
              <a:t>ow long of a visit do you have? How is it working? What has been the impact of this change?</a:t>
            </a:r>
          </a:p>
          <a:p>
            <a:pPr marL="171450" indent="-171450">
              <a:buFont typeface="Arial" panose="020B0604020202020204" pitchFamily="34" charset="0"/>
              <a:buChar char="•"/>
            </a:pPr>
            <a:r>
              <a:rPr lang="en-US" dirty="0" smtClean="0"/>
              <a:t>Does anyone block visits?</a:t>
            </a:r>
            <a:r>
              <a:rPr lang="en-US" baseline="0" dirty="0" smtClean="0"/>
              <a:t> Which visits do you block? How is that working? What has the impact been?</a:t>
            </a:r>
          </a:p>
          <a:p>
            <a:pPr marL="171450" indent="-171450">
              <a:buFont typeface="Arial" panose="020B0604020202020204" pitchFamily="34" charset="0"/>
              <a:buChar char="•"/>
            </a:pPr>
            <a:r>
              <a:rPr lang="en-US" dirty="0" smtClean="0"/>
              <a:t>How</a:t>
            </a:r>
            <a:r>
              <a:rPr lang="en-US" baseline="0" dirty="0" smtClean="0"/>
              <a:t> will you try these strategies if you aren’t already using them?</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22</a:t>
            </a:fld>
            <a:endParaRPr lang="en-US"/>
          </a:p>
        </p:txBody>
      </p:sp>
    </p:spTree>
    <p:extLst>
      <p:ext uri="{BB962C8B-B14F-4D97-AF65-F5344CB8AC3E}">
        <p14:creationId xmlns:p14="http://schemas.microsoft.com/office/powerpoint/2010/main" val="362519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won’t spend much time on this, but of course, you can’t offer same-visit insertions if providers aren’t trained to do the insertions.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National Clinical Training Center for Family Planning’s LARC Link is where you can find upcoming insertion trainings that are in person, as well as online training opportunities.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providers are trained, it is important that they have the opportunity to practice insertion skills so they feel comfortable providing insertions same-visit. </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23</a:t>
            </a:fld>
            <a:endParaRPr lang="en-US"/>
          </a:p>
        </p:txBody>
      </p:sp>
    </p:spTree>
    <p:extLst>
      <p:ext uri="{BB962C8B-B14F-4D97-AF65-F5344CB8AC3E}">
        <p14:creationId xmlns:p14="http://schemas.microsoft.com/office/powerpoint/2010/main" val="269692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indent="-171450">
              <a:buFont typeface="Arial" panose="020B0604020202020204" pitchFamily="34" charset="0"/>
              <a:buChar char="•"/>
            </a:pPr>
            <a:r>
              <a:rPr lang="en-US" baseline="0" dirty="0" smtClean="0"/>
              <a:t>All patients should have access to services regardless of ability to pay. </a:t>
            </a:r>
          </a:p>
          <a:p>
            <a:pPr marL="171450" indent="-171450">
              <a:buFont typeface="Arial" panose="020B0604020202020204" pitchFamily="34" charset="0"/>
              <a:buChar char="•"/>
            </a:pPr>
            <a:r>
              <a:rPr lang="en-US" baseline="0" dirty="0" smtClean="0"/>
              <a:t>Obtaining reimbursement for services is important for ensuring sustainability. One way to ensure you are receiving reimbursement is to track which insurance plans will cover which methods, and under what circumstances. </a:t>
            </a:r>
            <a:endParaRPr lang="en-US" dirty="0" smtClean="0"/>
          </a:p>
          <a:p>
            <a:endParaRPr lang="en-US" dirty="0" smtClean="0"/>
          </a:p>
          <a:p>
            <a:endParaRPr lang="en-US" dirty="0" smtClean="0"/>
          </a:p>
          <a:p>
            <a:r>
              <a:rPr lang="en-US" b="1" u="sng" dirty="0" smtClean="0"/>
              <a:t>Discuss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Are</a:t>
            </a:r>
            <a:r>
              <a:rPr lang="en-US" baseline="0" dirty="0" smtClean="0"/>
              <a:t> you having issues obtaining reimbursement for LARC methods? (If yes, report to the National Women’s Law Center! </a:t>
            </a:r>
            <a:r>
              <a:rPr lang="en-US" altLang="en-US" sz="1200" dirty="0" smtClean="0"/>
              <a:t>Pill4us@nwlc.org.)</a:t>
            </a:r>
            <a:endParaRPr lang="en-US" dirty="0" smtClean="0"/>
          </a:p>
          <a:p>
            <a:pPr marL="171450" indent="-171450">
              <a:buFont typeface="Arial" panose="020B0604020202020204" pitchFamily="34" charset="0"/>
              <a:buChar char="•"/>
            </a:pPr>
            <a:r>
              <a:rPr lang="en-US" dirty="0" smtClean="0"/>
              <a:t>What level of pre-verification</a:t>
            </a:r>
            <a:r>
              <a:rPr lang="en-US" baseline="0" dirty="0" smtClean="0"/>
              <a:t> of coverage for LARC do you do before the visit? </a:t>
            </a:r>
          </a:p>
          <a:p>
            <a:pPr marL="171450" indent="-171450">
              <a:buFont typeface="Arial" panose="020B0604020202020204" pitchFamily="34" charset="0"/>
              <a:buChar char="•"/>
            </a:pPr>
            <a:r>
              <a:rPr lang="en-US" baseline="0" dirty="0" smtClean="0"/>
              <a:t>Do you track information about cost and reimbursement by insurer? If not, could this be helpful?</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3368646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indent="-171450">
              <a:buFont typeface="Arial" panose="020B0604020202020204" pitchFamily="34" charset="0"/>
              <a:buChar char="•"/>
            </a:pPr>
            <a:r>
              <a:rPr lang="en-US" dirty="0" smtClean="0"/>
              <a:t>Finally, it’s impossible to offer methods same-visit if the methods</a:t>
            </a:r>
            <a:r>
              <a:rPr lang="en-US" baseline="0" dirty="0" smtClean="0"/>
              <a:t> aren’t stocked on site. </a:t>
            </a:r>
            <a:r>
              <a:rPr lang="en-US" dirty="0" smtClean="0"/>
              <a:t>Title </a:t>
            </a:r>
            <a:r>
              <a:rPr lang="en-US" dirty="0" smtClean="0"/>
              <a:t>X-funded</a:t>
            </a:r>
            <a:r>
              <a:rPr lang="en-US" baseline="0" dirty="0" smtClean="0"/>
              <a:t> projects </a:t>
            </a:r>
            <a:r>
              <a:rPr lang="en-US" dirty="0" smtClean="0"/>
              <a:t>are </a:t>
            </a:r>
            <a:r>
              <a:rPr lang="en-US" dirty="0" smtClean="0"/>
              <a:t>required to</a:t>
            </a:r>
            <a:r>
              <a:rPr lang="en-US" baseline="0" dirty="0" smtClean="0"/>
              <a:t> </a:t>
            </a:r>
            <a:r>
              <a:rPr lang="en-US" dirty="0" smtClean="0"/>
              <a:t>stock a “broad range” of Food and Drug Administration (FDA)-approved contraceptive method types. At a minimum, at least</a:t>
            </a:r>
            <a:r>
              <a:rPr lang="en-US" baseline="0" dirty="0" smtClean="0"/>
              <a:t> one type of each FDA-approved provider-dependent methods should be stocked (i.e., at least 1 hormonal IUD, the copper IUD, and the implant). </a:t>
            </a:r>
            <a:r>
              <a:rPr lang="en-US" i="1" baseline="0" dirty="0" smtClean="0"/>
              <a:t>(Note to facilitators: See the Best Practice 1 discussion guide on stocking a broad range of methods for more on stocking-related challenges and strategies.)</a:t>
            </a:r>
            <a:endParaRPr lang="en-US" baseline="0" dirty="0" smtClean="0"/>
          </a:p>
          <a:p>
            <a:endParaRPr lang="en-US" baseline="0" dirty="0" smtClean="0"/>
          </a:p>
          <a:p>
            <a:endParaRPr lang="en-US" baseline="0" dirty="0" smtClean="0"/>
          </a:p>
          <a:p>
            <a:r>
              <a:rPr lang="en-US" b="1" u="sng" baseline="0" dirty="0" smtClean="0"/>
              <a:t>Discuss </a:t>
            </a:r>
          </a:p>
          <a:p>
            <a:pPr marL="171450" indent="-171450">
              <a:buFont typeface="Arial" panose="020B0604020202020204" pitchFamily="34" charset="0"/>
              <a:buChar char="•"/>
            </a:pPr>
            <a:r>
              <a:rPr lang="en-US" baseline="0" dirty="0" smtClean="0"/>
              <a:t>Are you stocking all methods? If not, what methods aren’t you stocking? What barriers prevent you from stocking these methods, and what steps can you take to start stocking them?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25</a:t>
            </a:fld>
            <a:endParaRPr lang="en-US"/>
          </a:p>
        </p:txBody>
      </p:sp>
    </p:spTree>
    <p:extLst>
      <p:ext uri="{BB962C8B-B14F-4D97-AF65-F5344CB8AC3E}">
        <p14:creationId xmlns:p14="http://schemas.microsoft.com/office/powerpoint/2010/main" val="2360159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know that offering</a:t>
            </a:r>
            <a:r>
              <a:rPr lang="en-US" baseline="0" dirty="0" smtClean="0"/>
              <a:t> same-visit access to methods can be a challenge, but if you start with small changes, it’s possible!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one-pager has a list</a:t>
            </a:r>
            <a:r>
              <a:rPr lang="en-US" baseline="0" dirty="0" smtClean="0"/>
              <a:t> of ideas that can help support same-visit availability of methods at the various stages of a visit. You may want to print it out to refer to and see if there are other strategies you can try to increase access to methods same-visit.</a:t>
            </a:r>
          </a:p>
        </p:txBody>
      </p:sp>
      <p:sp>
        <p:nvSpPr>
          <p:cNvPr id="4" name="Slide Number Placeholder 3"/>
          <p:cNvSpPr>
            <a:spLocks noGrp="1"/>
          </p:cNvSpPr>
          <p:nvPr>
            <p:ph type="sldNum" sz="quarter" idx="10"/>
          </p:nvPr>
        </p:nvSpPr>
        <p:spPr/>
        <p:txBody>
          <a:bodyPr/>
          <a:lstStyle/>
          <a:p>
            <a:fld id="{909E0D4A-E176-4E8F-9B57-59CC52585B21}" type="slidenum">
              <a:rPr lang="en-US" smtClean="0"/>
              <a:t>26</a:t>
            </a:fld>
            <a:endParaRPr lang="en-US"/>
          </a:p>
        </p:txBody>
      </p:sp>
    </p:spTree>
    <p:extLst>
      <p:ext uri="{BB962C8B-B14F-4D97-AF65-F5344CB8AC3E}">
        <p14:creationId xmlns:p14="http://schemas.microsoft.com/office/powerpoint/2010/main" val="1522671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Facilitator Notes</a:t>
            </a:r>
          </a:p>
          <a:p>
            <a:pPr marL="171450" indent="-171450">
              <a:buFont typeface="Arial" panose="020B0604020202020204" pitchFamily="34" charset="0"/>
              <a:buChar char="•"/>
            </a:pPr>
            <a:r>
              <a:rPr lang="en-US" dirty="0" smtClean="0"/>
              <a:t>Now</a:t>
            </a:r>
            <a:r>
              <a:rPr lang="en-US" baseline="0" dirty="0" smtClean="0"/>
              <a:t> let’s look at a success story from the field. We know it can be valuable to see how are other Title X sites are implementing these best practice recommendations.</a:t>
            </a:r>
          </a:p>
          <a:p>
            <a:pPr marL="171450" indent="-171450">
              <a:buFont typeface="Arial" panose="020B0604020202020204" pitchFamily="34" charset="0"/>
              <a:buChar char="•"/>
            </a:pPr>
            <a:r>
              <a:rPr lang="en-US" baseline="0" dirty="0" smtClean="0"/>
              <a:t>This is a story from a real site that participated in the Family Planning National Training Center (FPNTC) Performance Measurement Learning Collaborative. Their story was written up as a short case study, and included in the Contraceptive Access Change Package.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Johnston County Public Health Department, a sub-recipient of the North Carolina Department of Health and Human Services, explored barriers to same-visit provision of LARC, they discovered that they did not have enough stocked methods on site to make this an option to women who desired it. They worked with their finance department to purchase and maintain an inventory of LARCs on site. Managers provided finance staff with the number of inserts from previous months, as well as cost and reimbursement rates, which helped justify the need to order and maintain an adequate number of LARCs on site. The proportion of LARC insertions provided during the same visit as the patient’s initial consult increased from 36% in November 2015 to 50% in May 2016.</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key point of this story: data—including data on insertions, cost, and reimbursement—are essential for making the case to ensure there is adequate stock to meet the demand for same-visit insertions.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latin typeface="+mn-lt"/>
                <a:ea typeface="+mn-ea"/>
                <a:cs typeface="+mn-cs"/>
              </a:rPr>
              <a:t>Discuss (if time allows)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What opportunities exist for you to share utilization, cost, reimbursement, or other data, to make the case for same-visit access?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9E0D4A-E176-4E8F-9B57-59CC52585B21}" type="slidenum">
              <a:rPr lang="en-US" smtClean="0"/>
              <a:t>27</a:t>
            </a:fld>
            <a:endParaRPr lang="en-US"/>
          </a:p>
        </p:txBody>
      </p:sp>
    </p:spTree>
    <p:extLst>
      <p:ext uri="{BB962C8B-B14F-4D97-AF65-F5344CB8AC3E}">
        <p14:creationId xmlns:p14="http://schemas.microsoft.com/office/powerpoint/2010/main" val="372875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second </a:t>
            </a:r>
            <a:r>
              <a:rPr lang="en-US" baseline="0" dirty="0" smtClean="0"/>
              <a:t>success story from the field: This site also participated in the FPNTC’s Performance Measurement Learning Collaborative, and this story is included in the Contraceptive Access Change Package.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With support from the Louisiana Department of Health and Hospitals’ Office of Public Health, the Rapides Parish Health Unit was able to offer same-visit provision of LARC relatively early compared to peer sites. A number of strategies contributed to this success. First, all clinicians were trained on all methods. Second, they put together LARC insertion kits and stored them in exam rooms. Third, they staggered clinicians’ lunch schedules to ensure that someone was always available for an insertion. An experienced clinician’s buy-in greatly contributed to the success of their efforts. The clinician shared guidelines to support same-visit provision as well as his own experiences with these process changes. Having a clinician champion led credibility to the effort and, ultimately, normalized same-visit provision of LARC in the clinic.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key point of this story: clinician champions can help push this effort forward, and reinforce the importance of same-visit access as changes/new strategies are implemented.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latin typeface="+mn-lt"/>
                <a:ea typeface="+mn-ea"/>
                <a:cs typeface="+mn-cs"/>
              </a:rPr>
              <a:t>Discuss (if time allows)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Who can champion same-visit access at your site(s)?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Who do you need to involve in to these efforts? </a:t>
            </a:r>
          </a:p>
        </p:txBody>
      </p:sp>
      <p:sp>
        <p:nvSpPr>
          <p:cNvPr id="4" name="Slide Number Placeholder 3"/>
          <p:cNvSpPr>
            <a:spLocks noGrp="1"/>
          </p:cNvSpPr>
          <p:nvPr>
            <p:ph type="sldNum" sz="quarter" idx="10"/>
          </p:nvPr>
        </p:nvSpPr>
        <p:spPr/>
        <p:txBody>
          <a:bodyPr/>
          <a:lstStyle/>
          <a:p>
            <a:fld id="{909E0D4A-E176-4E8F-9B57-59CC52585B21}" type="slidenum">
              <a:rPr lang="en-US" smtClean="0"/>
              <a:t>28</a:t>
            </a:fld>
            <a:endParaRPr lang="en-US"/>
          </a:p>
        </p:txBody>
      </p:sp>
    </p:spTree>
    <p:extLst>
      <p:ext uri="{BB962C8B-B14F-4D97-AF65-F5344CB8AC3E}">
        <p14:creationId xmlns:p14="http://schemas.microsoft.com/office/powerpoint/2010/main" val="372875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dirty="0" smtClean="0">
                <a:solidFill>
                  <a:schemeClr val="tx1"/>
                </a:solidFill>
                <a:effectLst/>
                <a:latin typeface="+mn-lt"/>
                <a:ea typeface="+mn-ea"/>
                <a:cs typeface="+mn-cs"/>
              </a:rPr>
              <a:t>Discuss (if time allows)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other questions do you have for each other before we end? Are there other issues or challenges that we haven’t discussed yet?</a:t>
            </a:r>
            <a:r>
              <a:rPr lang="en-US" sz="1200" b="0" i="0" u="none" strike="noStrike" kern="1200" baseline="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If challenges came up in earlier discussions, this could be a good time to discuss them.)</a:t>
            </a:r>
            <a:endParaRPr lang="en-US" sz="1200" b="0" i="1"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aseline="0" dirty="0" smtClean="0"/>
              <a:t>Before we leave, w</a:t>
            </a:r>
            <a:r>
              <a:rPr lang="en-US" sz="1200" b="0" i="0" u="none" strike="noStrike" kern="1200" dirty="0" smtClean="0">
                <a:solidFill>
                  <a:schemeClr val="tx1"/>
                </a:solidFill>
                <a:effectLst/>
                <a:latin typeface="+mn-lt"/>
                <a:ea typeface="+mn-ea"/>
                <a:cs typeface="+mn-cs"/>
              </a:rPr>
              <a:t>hat is one thing you will take away from today’s discussion?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Consider round robin sharing or ask a couple of participants to share.)</a:t>
            </a:r>
          </a:p>
          <a:p>
            <a:pPr marL="171450" indent="-171450">
              <a:buFont typeface="Arial" panose="020B0604020202020204" pitchFamily="34" charset="0"/>
              <a:buChar char="•"/>
            </a:pPr>
            <a:endParaRPr lang="en-US" sz="1200" b="0" i="1"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B1B089-2B73-44CF-A4BD-03A6285AE71A}" type="slidenum">
              <a:rPr lang="en-US" smtClean="0"/>
              <a:pPr/>
              <a:t>29</a:t>
            </a:fld>
            <a:endParaRPr lang="en-US"/>
          </a:p>
        </p:txBody>
      </p:sp>
    </p:spTree>
    <p:extLst>
      <p:ext uri="{BB962C8B-B14F-4D97-AF65-F5344CB8AC3E}">
        <p14:creationId xmlns:p14="http://schemas.microsoft.com/office/powerpoint/2010/main" val="77228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So, now let’s focus on this</a:t>
            </a:r>
            <a:r>
              <a:rPr lang="en-US" sz="1200" b="0" kern="1200" baseline="0" dirty="0" smtClean="0">
                <a:solidFill>
                  <a:schemeClr val="tx1"/>
                </a:solidFill>
                <a:effectLst/>
                <a:latin typeface="+mn-lt"/>
                <a:ea typeface="+mn-ea"/>
                <a:cs typeface="+mn-cs"/>
              </a:rPr>
              <a:t> best practice. Best Practice 3 again is to develop systems for same-visit provision of all contraceptive methods, at all visit types. The goal is that all patients, including women who choose LARCs, should be able to leave their visit with their selected method, if they desire it, and provided you can be reasonably certain the patient is not pregnant.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3</a:t>
            </a:fld>
            <a:endParaRPr lang="en-US"/>
          </a:p>
        </p:txBody>
      </p:sp>
    </p:spTree>
    <p:extLst>
      <p:ext uri="{BB962C8B-B14F-4D97-AF65-F5344CB8AC3E}">
        <p14:creationId xmlns:p14="http://schemas.microsoft.com/office/powerpoint/2010/main" val="1231484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today’s discussion.</a:t>
            </a:r>
          </a:p>
          <a:p>
            <a:pPr marL="171450" indent="-171450">
              <a:buFont typeface="Arial" panose="020B0604020202020204" pitchFamily="34" charset="0"/>
              <a:buChar char="•"/>
            </a:pPr>
            <a:r>
              <a:rPr lang="en-US" sz="1200" baseline="0" dirty="0" smtClean="0"/>
              <a:t>If applicable, you can contact me at:_________</a:t>
            </a:r>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30</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baseline="0" dirty="0" smtClean="0"/>
          </a:p>
          <a:p>
            <a:pPr marL="171450" indent="-171450">
              <a:buFont typeface="Arial" panose="020B0604020202020204" pitchFamily="34" charset="0"/>
              <a:buChar char="•"/>
            </a:pPr>
            <a:r>
              <a:rPr lang="en-US" baseline="0" dirty="0" smtClean="0"/>
              <a:t>There are 3 objectives for today’s discussion. By the end of today, we hope you will be able to: </a:t>
            </a:r>
          </a:p>
          <a:p>
            <a:pPr marL="628650" lvl="1" indent="-171450">
              <a:buFont typeface="Arial" panose="020B0604020202020204" pitchFamily="34" charset="0"/>
              <a:buChar char="•"/>
            </a:pPr>
            <a:r>
              <a:rPr lang="en-US" dirty="0" smtClean="0"/>
              <a:t>Describe why it is important to offer methods during the same visit initially requested by the patient (i.e., same-visit)</a:t>
            </a:r>
          </a:p>
          <a:p>
            <a:pPr marL="628650" lvl="1" indent="-171450">
              <a:buFont typeface="Arial" panose="020B0604020202020204" pitchFamily="34" charset="0"/>
              <a:buChar char="•"/>
            </a:pPr>
            <a:r>
              <a:rPr lang="en-US" dirty="0" smtClean="0"/>
              <a:t>Identify at least one challenge to providing methods same-visit</a:t>
            </a:r>
          </a:p>
          <a:p>
            <a:pPr marL="628650" lvl="1" indent="-171450">
              <a:buFont typeface="Arial" panose="020B0604020202020204" pitchFamily="34" charset="0"/>
              <a:buChar char="•"/>
            </a:pPr>
            <a:r>
              <a:rPr lang="en-US" dirty="0" smtClean="0"/>
              <a:t>Identify at least one strategy to increase same-visit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the objectives imply, we want to take time today to talk about not just what should happen, but also what makes these recommendations a challenge. By discussing challenges, we hope to identify potential strategies for breaking down those barriers—ultimately, to increase patients’ access to their contraceptive methods of choice.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4</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endParaRPr lang="en-US" baseline="0" dirty="0" smtClean="0"/>
          </a:p>
          <a:p>
            <a:pPr marL="171450" indent="-171450">
              <a:buFont typeface="Arial" panose="020B0604020202020204" pitchFamily="34" charset="0"/>
              <a:buChar char="•"/>
            </a:pPr>
            <a:r>
              <a:rPr lang="en-US" dirty="0" smtClean="0"/>
              <a:t>The term “same-visit” may be confusing.</a:t>
            </a:r>
            <a:r>
              <a:rPr lang="en-US" baseline="0" dirty="0" smtClean="0"/>
              <a:t> To clarify: When we say same-visit access to methods, we mean that during a single visit, patients can request a method and leave their visit with that selected method. This means that there is no requirement for patients to come back for separate appointments on different days, or even later the same day. </a:t>
            </a:r>
          </a:p>
          <a:p>
            <a:pPr marL="171450" indent="-171450">
              <a:buFont typeface="Arial" panose="020B0604020202020204" pitchFamily="34" charset="0"/>
              <a:buChar char="•"/>
            </a:pPr>
            <a:r>
              <a:rPr lang="en-US" dirty="0" smtClean="0"/>
              <a:t>This option should</a:t>
            </a:r>
            <a:r>
              <a:rPr lang="en-US" baseline="0" dirty="0" smtClean="0"/>
              <a:t> be made available to</a:t>
            </a:r>
            <a:r>
              <a:rPr lang="en-US" dirty="0" smtClean="0"/>
              <a:t> all patients—regardless of reason for the</a:t>
            </a:r>
            <a:r>
              <a:rPr lang="en-US" baseline="0" dirty="0" smtClean="0"/>
              <a:t> </a:t>
            </a:r>
            <a:r>
              <a:rPr lang="en-US" dirty="0" smtClean="0"/>
              <a:t>initial visit—although it is not expected that all patients will choose this option.</a:t>
            </a:r>
            <a:r>
              <a:rPr lang="en-US" baseline="0" dirty="0" smtClean="0"/>
              <a:t> </a:t>
            </a:r>
          </a:p>
          <a:p>
            <a:pPr marL="171450" indent="-171450">
              <a:buFont typeface="Arial" panose="020B0604020202020204" pitchFamily="34" charset="0"/>
              <a:buChar char="•"/>
            </a:pPr>
            <a:r>
              <a:rPr lang="en-US" dirty="0" smtClean="0"/>
              <a:t>That</a:t>
            </a:r>
            <a:r>
              <a:rPr lang="en-US" baseline="0" dirty="0" smtClean="0"/>
              <a:t> said, we recognize this is a challenge and know it won’t be possible for all patients, all the time. But the goal is to work toward this being common practice.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5</a:t>
            </a:fld>
            <a:endParaRPr lang="en-US"/>
          </a:p>
        </p:txBody>
      </p:sp>
    </p:spTree>
    <p:extLst>
      <p:ext uri="{BB962C8B-B14F-4D97-AF65-F5344CB8AC3E}">
        <p14:creationId xmlns:p14="http://schemas.microsoft.com/office/powerpoint/2010/main" val="46151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Patients should be offered the option to begin contraception at the time of visit rather than waiting for their next menses, or returning for another appointment (also known as Quick Start).</a:t>
            </a:r>
            <a:r>
              <a:rPr lang="en-US" sz="1200" b="0" i="0" u="none" strike="noStrike"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There is no medical reason to routinely require multiple visits to initiate any contraceptive method if the provider can be reasonably sure that the patient is not pregnant.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Although it has been common practice to require multiple appointments for methods such as the IUD or implant, there is now agreement among CDC, ACOG, and other organizations that clinicians can initiate and provide the patient’s method of choice in a single visit, unless additional testing is medically indicated.</a:t>
            </a:r>
            <a:r>
              <a:rPr lang="en-US" sz="1200" b="0" i="0" u="none" strike="noStrike"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Ideally, these services are offered during the same visit because patients might not return at a later time for services.</a:t>
            </a:r>
            <a:r>
              <a:rPr lang="en-US" sz="1200" b="0" i="0" u="none" strike="noStrike"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If a patient seeks pregnancy testing, a negative pregnancy test result provides an opportunity to discuss pregnancy intention and/or a reproductive life plan and ongoing reproductive health needs.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All services should be provided on a voluntary basis. A patient should not be coerced into using a method, or selecting any particular method.</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1" i="0" u="sng" strike="noStrike" kern="1200" dirty="0" smtClean="0">
                <a:solidFill>
                  <a:schemeClr val="tx1"/>
                </a:solidFill>
                <a:effectLst/>
                <a:latin typeface="+mn-lt"/>
                <a:ea typeface="+mn-ea"/>
                <a:cs typeface="+mn-cs"/>
              </a:rPr>
              <a:t>Sources</a:t>
            </a:r>
            <a:r>
              <a:rPr lang="en-US" sz="1200" b="1" i="0" u="sng" strike="noStrike" kern="1200" baseline="0" dirty="0" smtClean="0">
                <a:solidFill>
                  <a:schemeClr val="tx1"/>
                </a:solidFill>
                <a:effectLst/>
                <a:latin typeface="+mn-lt"/>
                <a:ea typeface="+mn-ea"/>
                <a:cs typeface="+mn-cs"/>
              </a:rPr>
              <a:t> (for reference)</a:t>
            </a:r>
            <a:endParaRPr lang="en-US" sz="1200" b="1" i="0" u="sng"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Gavin L, </a:t>
            </a:r>
            <a:r>
              <a:rPr lang="en-US" sz="1200" b="0" i="0" u="none" strike="noStrike" kern="1200" baseline="0" dirty="0" err="1" smtClean="0">
                <a:solidFill>
                  <a:schemeClr val="tx1"/>
                </a:solidFill>
                <a:latin typeface="+mn-lt"/>
                <a:ea typeface="+mn-ea"/>
                <a:cs typeface="+mn-cs"/>
              </a:rPr>
              <a:t>Moskosky</a:t>
            </a:r>
            <a:r>
              <a:rPr lang="en-US" sz="1200" b="0" i="0" u="none" strike="noStrike" kern="1200" baseline="0" dirty="0" smtClean="0">
                <a:solidFill>
                  <a:schemeClr val="tx1"/>
                </a:solidFill>
                <a:latin typeface="+mn-lt"/>
                <a:ea typeface="+mn-ea"/>
                <a:cs typeface="+mn-cs"/>
              </a:rPr>
              <a:t> S, Carter M et al. Providing Quality Family Planning Services: Recommendations of CDC and the U.S. Office of Population Affairs. MMWR 2014;63(4)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Curtis KM, </a:t>
            </a:r>
            <a:r>
              <a:rPr lang="en-US" sz="1200" b="0" i="0" u="none" strike="noStrike" kern="1200" baseline="0" dirty="0" err="1" smtClean="0">
                <a:solidFill>
                  <a:schemeClr val="tx1"/>
                </a:solidFill>
                <a:latin typeface="+mn-lt"/>
                <a:ea typeface="+mn-ea"/>
                <a:cs typeface="+mn-cs"/>
              </a:rPr>
              <a:t>Jatlaoui</a:t>
            </a:r>
            <a:r>
              <a:rPr lang="en-US" sz="1200" b="0" i="0" u="none" strike="noStrike" kern="1200" baseline="0" dirty="0" smtClean="0">
                <a:solidFill>
                  <a:schemeClr val="tx1"/>
                </a:solidFill>
                <a:latin typeface="+mn-lt"/>
                <a:ea typeface="+mn-ea"/>
                <a:cs typeface="+mn-cs"/>
              </a:rPr>
              <a:t> TC, </a:t>
            </a:r>
            <a:r>
              <a:rPr lang="en-US" sz="1200" b="0" i="0" u="none" strike="noStrike" kern="1200" baseline="0" dirty="0" err="1" smtClean="0">
                <a:solidFill>
                  <a:schemeClr val="tx1"/>
                </a:solidFill>
                <a:latin typeface="+mn-lt"/>
                <a:ea typeface="+mn-ea"/>
                <a:cs typeface="+mn-cs"/>
              </a:rPr>
              <a:t>Tepper</a:t>
            </a:r>
            <a:r>
              <a:rPr lang="en-US" sz="1200" b="0" i="0" u="none" strike="noStrike" kern="1200" baseline="0" dirty="0" smtClean="0">
                <a:solidFill>
                  <a:schemeClr val="tx1"/>
                </a:solidFill>
                <a:latin typeface="+mn-lt"/>
                <a:ea typeface="+mn-ea"/>
                <a:cs typeface="+mn-cs"/>
              </a:rPr>
              <a:t> NK, et al. U.S. Selected Practice Recommendations for Contraceptive Use, 2016. MMWR </a:t>
            </a:r>
            <a:r>
              <a:rPr lang="en-US" sz="1200" b="0" i="0" u="none" strike="noStrike" kern="1200" baseline="0" dirty="0" err="1" smtClean="0">
                <a:solidFill>
                  <a:schemeClr val="tx1"/>
                </a:solidFill>
                <a:latin typeface="+mn-lt"/>
                <a:ea typeface="+mn-ea"/>
                <a:cs typeface="+mn-cs"/>
              </a:rPr>
              <a:t>Recomm</a:t>
            </a:r>
            <a:r>
              <a:rPr lang="en-US" sz="1200" b="0" i="0" u="none" strike="noStrike" kern="1200" baseline="0" dirty="0" smtClean="0">
                <a:solidFill>
                  <a:schemeClr val="tx1"/>
                </a:solidFill>
                <a:latin typeface="+mn-lt"/>
                <a:ea typeface="+mn-ea"/>
                <a:cs typeface="+mn-cs"/>
              </a:rPr>
              <a:t> Rep 2016;65(No. RR-4):1–66.</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American College of Obstetricians and Gynecologists (ACOG). Practice Bulletin No 121. Long- Acting Reversible Contraception: Implants and Intrauterine Devices. July 2011.</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American Academy of Pediatrics (AAP). Contraception for adolescents: Policy Statement. September 29, 2014.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Eisenberg, D. Best Practices in Long-Acting Reversible Contraception: Recommendations from ACOG and CDC. Presentation. September 18, 2014.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Bergin A(1), Tristan S, </a:t>
            </a:r>
            <a:r>
              <a:rPr lang="en-US" sz="1200" b="0" i="0" u="none" strike="noStrike" kern="1200" baseline="0" dirty="0" err="1" smtClean="0">
                <a:solidFill>
                  <a:schemeClr val="tx1"/>
                </a:solidFill>
                <a:latin typeface="+mn-lt"/>
                <a:ea typeface="+mn-ea"/>
                <a:cs typeface="+mn-cs"/>
              </a:rPr>
              <a:t>Terplan</a:t>
            </a:r>
            <a:r>
              <a:rPr lang="en-US" sz="1200" b="0" i="0" u="none" strike="noStrike" kern="1200" baseline="0" dirty="0" smtClean="0">
                <a:solidFill>
                  <a:schemeClr val="tx1"/>
                </a:solidFill>
                <a:latin typeface="+mn-lt"/>
                <a:ea typeface="+mn-ea"/>
                <a:cs typeface="+mn-cs"/>
              </a:rPr>
              <a:t> M, Gilliam ML, Whitaker AK. A missed opportunity for care: two-visit IUD insertion protocols inhibit placement. Contraception. 2012 Dec;86(6):694-7.</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9E0D4A-E176-4E8F-9B57-59CC52585B21}" type="slidenum">
              <a:rPr lang="en-US" smtClean="0"/>
              <a:t>6</a:t>
            </a:fld>
            <a:endParaRPr lang="en-US"/>
          </a:p>
        </p:txBody>
      </p:sp>
    </p:spTree>
    <p:extLst>
      <p:ext uri="{BB962C8B-B14F-4D97-AF65-F5344CB8AC3E}">
        <p14:creationId xmlns:p14="http://schemas.microsoft.com/office/powerpoint/2010/main" val="21333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baseline="0" dirty="0" smtClean="0"/>
              <a:t>The CDC’s 2016 Selected Practice Recommendations include guidance for determining how to be “reasonably certain a patient is not pregnant.” Clinicians may be hesitant to offer same-visit insertions out of concern that a patient is pregnant. CDC offers this checklist as a way to be reasonably certain a patient is not pregnant.</a:t>
            </a:r>
          </a:p>
          <a:p>
            <a:pPr marL="171450" indent="-171450">
              <a:buFont typeface="Arial" panose="020B0604020202020204" pitchFamily="34" charset="0"/>
              <a:buChar char="•"/>
            </a:pPr>
            <a:r>
              <a:rPr lang="en-US" sz="2600" dirty="0" smtClean="0"/>
              <a:t>According</a:t>
            </a:r>
            <a:r>
              <a:rPr lang="en-US" sz="2600" baseline="0" dirty="0" smtClean="0"/>
              <a:t> to CDC, a</a:t>
            </a:r>
            <a:r>
              <a:rPr lang="en-US" sz="2600" dirty="0" smtClean="0"/>
              <a:t> health care provider can be </a:t>
            </a:r>
            <a:r>
              <a:rPr lang="en-US" sz="2600" b="0" dirty="0" smtClean="0"/>
              <a:t>reasonably certain that a woman is not pregnant </a:t>
            </a:r>
            <a:r>
              <a:rPr lang="en-US" sz="2600" dirty="0" smtClean="0"/>
              <a:t>if she has no symptoms or signs of pregnancy and meets any one of the following criteria: </a:t>
            </a:r>
          </a:p>
          <a:p>
            <a:pPr marL="800100" lvl="1" indent="-342900">
              <a:buFont typeface="Arial" panose="020B0604020202020204" pitchFamily="34" charset="0"/>
              <a:buChar char="•"/>
            </a:pPr>
            <a:r>
              <a:rPr lang="en-US" sz="2200" dirty="0" smtClean="0">
                <a:solidFill>
                  <a:schemeClr val="accent6"/>
                </a:solidFill>
              </a:rPr>
              <a:t>is ≤7 days after the start of normal menses </a:t>
            </a:r>
          </a:p>
          <a:p>
            <a:pPr marL="800100" lvl="1" indent="-342900">
              <a:buFont typeface="Arial" panose="020B0604020202020204" pitchFamily="34" charset="0"/>
              <a:buChar char="•"/>
            </a:pPr>
            <a:r>
              <a:rPr lang="en-US" sz="2200" dirty="0" smtClean="0">
                <a:solidFill>
                  <a:schemeClr val="accent6"/>
                </a:solidFill>
              </a:rPr>
              <a:t>has not had sexual intercourse since the start of last normal menses </a:t>
            </a:r>
          </a:p>
          <a:p>
            <a:pPr marL="800100" lvl="1" indent="-342900">
              <a:buFont typeface="Arial" panose="020B0604020202020204" pitchFamily="34" charset="0"/>
              <a:buChar char="•"/>
            </a:pPr>
            <a:r>
              <a:rPr lang="en-US" sz="2200" dirty="0" smtClean="0">
                <a:solidFill>
                  <a:schemeClr val="accent6"/>
                </a:solidFill>
              </a:rPr>
              <a:t>has been correctly and consistently using a reliable method of contraception </a:t>
            </a:r>
          </a:p>
          <a:p>
            <a:pPr marL="800100" lvl="1" indent="-342900">
              <a:buFont typeface="Arial" panose="020B0604020202020204" pitchFamily="34" charset="0"/>
              <a:buChar char="•"/>
            </a:pPr>
            <a:r>
              <a:rPr lang="en-US" sz="2200" dirty="0" smtClean="0">
                <a:solidFill>
                  <a:schemeClr val="accent6"/>
                </a:solidFill>
              </a:rPr>
              <a:t>is ≤7 days after spontaneous or induced abortion </a:t>
            </a:r>
          </a:p>
          <a:p>
            <a:pPr marL="800100" lvl="1" indent="-342900">
              <a:buFont typeface="Arial" panose="020B0604020202020204" pitchFamily="34" charset="0"/>
              <a:buChar char="•"/>
            </a:pPr>
            <a:r>
              <a:rPr lang="en-US" sz="2200" dirty="0" smtClean="0">
                <a:solidFill>
                  <a:schemeClr val="accent6"/>
                </a:solidFill>
              </a:rPr>
              <a:t>is within 4 weeks postpartum </a:t>
            </a:r>
          </a:p>
          <a:p>
            <a:pPr marL="800100" lvl="1" indent="-342900">
              <a:buFont typeface="Arial" panose="020B0604020202020204" pitchFamily="34" charset="0"/>
              <a:buChar char="•"/>
            </a:pPr>
            <a:r>
              <a:rPr lang="en-US" sz="2200" dirty="0" smtClean="0">
                <a:solidFill>
                  <a:schemeClr val="accent6"/>
                </a:solidFill>
              </a:rPr>
              <a:t>is fully or nearly fully breastfeeding (exclusively breastfeeding or the vast majority [≥85%] of feeds are breastfeeds), </a:t>
            </a:r>
            <a:r>
              <a:rPr lang="en-US" sz="2200" dirty="0" err="1" smtClean="0">
                <a:solidFill>
                  <a:schemeClr val="accent6"/>
                </a:solidFill>
              </a:rPr>
              <a:t>amenorrheic</a:t>
            </a:r>
            <a:r>
              <a:rPr lang="en-US" sz="2200" dirty="0" smtClean="0">
                <a:solidFill>
                  <a:schemeClr val="accent6"/>
                </a:solidFill>
              </a:rPr>
              <a:t>, and &lt;6 months postpartum</a:t>
            </a:r>
          </a:p>
          <a:p>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Curtis KM, </a:t>
            </a:r>
            <a:r>
              <a:rPr lang="en-US" sz="1200" dirty="0" err="1" smtClean="0"/>
              <a:t>Jatlaoui</a:t>
            </a:r>
            <a:r>
              <a:rPr lang="en-US" sz="1200" dirty="0" smtClean="0"/>
              <a:t> TC, </a:t>
            </a:r>
            <a:r>
              <a:rPr lang="en-US" sz="1200" dirty="0" err="1" smtClean="0"/>
              <a:t>Tepper</a:t>
            </a:r>
            <a:r>
              <a:rPr lang="en-US" sz="1200" dirty="0" smtClean="0"/>
              <a:t> NK, et al. U.S. Selected Practice Recommendations for Contraceptive Use, 2016. MMWR </a:t>
            </a:r>
            <a:r>
              <a:rPr lang="en-US" sz="1200" dirty="0" err="1" smtClean="0"/>
              <a:t>Recomm</a:t>
            </a:r>
            <a:r>
              <a:rPr lang="en-US" sz="1200" dirty="0" smtClean="0"/>
              <a:t> Rep 2016;65(No. RR-4):1–66. </a:t>
            </a:r>
          </a:p>
          <a:p>
            <a:pPr marL="0" lv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7</a:t>
            </a:fld>
            <a:endParaRPr lang="en-US"/>
          </a:p>
        </p:txBody>
      </p:sp>
    </p:spTree>
    <p:extLst>
      <p:ext uri="{BB962C8B-B14F-4D97-AF65-F5344CB8AC3E}">
        <p14:creationId xmlns:p14="http://schemas.microsoft.com/office/powerpoint/2010/main" val="110160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a:t>
            </a:r>
          </a:p>
          <a:p>
            <a:pPr marL="171450" indent="-171450">
              <a:buFont typeface="Arial" panose="020B0604020202020204" pitchFamily="34" charset="0"/>
              <a:buChar char="•"/>
            </a:pPr>
            <a:r>
              <a:rPr lang="en-US" dirty="0" smtClean="0"/>
              <a:t>According</a:t>
            </a:r>
            <a:r>
              <a:rPr lang="en-US" baseline="0" dirty="0" smtClean="0"/>
              <a:t> to CDC, if providers can be reasonably certain a patient is not pregnant, they can start any method at </a:t>
            </a:r>
            <a:r>
              <a:rPr lang="en-US" u="sng" baseline="0" dirty="0" smtClean="0"/>
              <a:t>any</a:t>
            </a:r>
            <a:r>
              <a:rPr lang="en-US" baseline="0" dirty="0" smtClean="0"/>
              <a:t> time. Further, CDC does not recommend that providers wait until the next menses to start a contraceptive method, if the provider can be reasonably certain the patient is not pregnant. This has, however, been common practice, and so for many providers can be a challenging shift.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Curtis KM, </a:t>
            </a:r>
            <a:r>
              <a:rPr lang="en-US" sz="1200" dirty="0" err="1" smtClean="0"/>
              <a:t>Jatlaoui</a:t>
            </a:r>
            <a:r>
              <a:rPr lang="en-US" sz="1200" dirty="0" smtClean="0"/>
              <a:t> TC, </a:t>
            </a:r>
            <a:r>
              <a:rPr lang="en-US" sz="1200" dirty="0" err="1" smtClean="0"/>
              <a:t>Tepper</a:t>
            </a:r>
            <a:r>
              <a:rPr lang="en-US" sz="1200" dirty="0" smtClean="0"/>
              <a:t> NK, et al. U.S. Selected Practice Recommendations for Contraceptive Use, 2016. MMWR </a:t>
            </a:r>
            <a:r>
              <a:rPr lang="en-US" sz="1200" dirty="0" err="1" smtClean="0"/>
              <a:t>Recomm</a:t>
            </a:r>
            <a:r>
              <a:rPr lang="en-US" sz="1200" dirty="0" smtClean="0"/>
              <a:t> Rep 2016;65(No. RR-4):1–66.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8</a:t>
            </a:fld>
            <a:endParaRPr lang="en-US"/>
          </a:p>
        </p:txBody>
      </p:sp>
    </p:spTree>
    <p:extLst>
      <p:ext uri="{BB962C8B-B14F-4D97-AF65-F5344CB8AC3E}">
        <p14:creationId xmlns:p14="http://schemas.microsoft.com/office/powerpoint/2010/main" val="301863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a:t>
            </a:r>
          </a:p>
          <a:p>
            <a:pPr marL="171450" indent="-171450">
              <a:buFont typeface="Arial" panose="020B0604020202020204" pitchFamily="34" charset="0"/>
              <a:buChar char="•"/>
            </a:pPr>
            <a:r>
              <a:rPr lang="en-US" dirty="0" smtClean="0"/>
              <a:t>For</a:t>
            </a:r>
            <a:r>
              <a:rPr lang="en-US" baseline="0" dirty="0" smtClean="0"/>
              <a:t> implants and injectables, as well as progestin-only pills, there are no necessary exams or tests needed before initiation. For the copper IUD and hormonal IUD, bimanual examination and cervical inspection are needed before initiation. </a:t>
            </a:r>
          </a:p>
          <a:p>
            <a:pPr marL="171450" indent="-171450">
              <a:buFont typeface="Arial" panose="020B0604020202020204" pitchFamily="34" charset="0"/>
              <a:buChar char="•"/>
            </a:pPr>
            <a:r>
              <a:rPr lang="en-US" b="0" u="none" baseline="0" dirty="0" smtClean="0"/>
              <a:t>“Most women do not require additional STD screening at the time of IUD insertion. If a woman with risk factors for STDs has not been screened for gonorrhea and chlamydia according to CDC’s STD Treatment Guidelines (http://www.cdc.gov/std/treatment), </a:t>
            </a:r>
            <a:r>
              <a:rPr lang="en-US" b="1" u="none" baseline="0" dirty="0" smtClean="0"/>
              <a:t>screening can be performed at the time of IUD insertion, and insertion should not be delayed.</a:t>
            </a:r>
            <a:r>
              <a:rPr lang="en-US" b="0" u="none" baseline="0" dirty="0" smtClean="0"/>
              <a:t> Women with current purulent cervicitis or chlamydial infection or gonococcal infection should not undergo IUD insertion</a:t>
            </a:r>
            <a:r>
              <a:rPr lang="en-US" dirty="0" smtClean="0"/>
              <a:t>.” (See footnote #2</a:t>
            </a:r>
            <a:r>
              <a:rPr lang="en-US" baseline="0" dirty="0" smtClean="0"/>
              <a:t> </a:t>
            </a:r>
            <a:r>
              <a:rPr lang="en-US" dirty="0" smtClean="0"/>
              <a:t>on the slide)</a:t>
            </a:r>
          </a:p>
          <a:p>
            <a:pPr marL="0" indent="0">
              <a:buFont typeface="Arial" panose="020B0604020202020204" pitchFamily="34" charset="0"/>
              <a:buNone/>
            </a:pPr>
            <a:endParaRPr lang="en-US" b="1" u="sng"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Curtis KM, </a:t>
            </a:r>
            <a:r>
              <a:rPr lang="en-US" sz="1200" dirty="0" err="1" smtClean="0"/>
              <a:t>Jatlaoui</a:t>
            </a:r>
            <a:r>
              <a:rPr lang="en-US" sz="1200" dirty="0" smtClean="0"/>
              <a:t> TC, </a:t>
            </a:r>
            <a:r>
              <a:rPr lang="en-US" sz="1200" dirty="0" err="1" smtClean="0"/>
              <a:t>Tepper</a:t>
            </a:r>
            <a:r>
              <a:rPr lang="en-US" sz="1200" dirty="0" smtClean="0"/>
              <a:t> NK, et al. U.S. Selected Practice Recommendations for Contraceptive Use, 2016. MMWR </a:t>
            </a:r>
            <a:r>
              <a:rPr lang="en-US" sz="1200" dirty="0" err="1" smtClean="0"/>
              <a:t>Recomm</a:t>
            </a:r>
            <a:r>
              <a:rPr lang="en-US" sz="1200" dirty="0" smtClean="0"/>
              <a:t> Rep 2016;65(No. RR-4):1–66. </a:t>
            </a:r>
          </a:p>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Workowski</a:t>
            </a:r>
            <a:r>
              <a:rPr lang="en-US" dirty="0" smtClean="0"/>
              <a:t> K, Bolan G. Sexually Transmitted</a:t>
            </a:r>
            <a:r>
              <a:rPr lang="en-US" baseline="0" dirty="0" smtClean="0"/>
              <a:t> Diseases Treatment Guidelines, 2015. MMWR </a:t>
            </a:r>
            <a:r>
              <a:rPr lang="en-US" baseline="0" dirty="0" err="1" smtClean="0"/>
              <a:t>Recomm</a:t>
            </a:r>
            <a:r>
              <a:rPr lang="en-US" baseline="0" dirty="0" smtClean="0"/>
              <a:t> Rep 2015;64(no.RR-3):1-134</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9</a:t>
            </a:fld>
            <a:endParaRPr lang="en-US"/>
          </a:p>
        </p:txBody>
      </p:sp>
    </p:spTree>
    <p:extLst>
      <p:ext uri="{BB962C8B-B14F-4D97-AF65-F5344CB8AC3E}">
        <p14:creationId xmlns:p14="http://schemas.microsoft.com/office/powerpoint/2010/main" val="301863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AA6A1CF7-D629-4317-BCC6-85521993B97C}"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59210D-860F-433C-B572-BF6D6FEEA5D2}" type="slidenum">
              <a:rPr lang="en-US"/>
              <a:pPr>
                <a:defRPr/>
              </a:pPr>
              <a:t>‹#›</a:t>
            </a:fld>
            <a:endParaRPr lang="en-US"/>
          </a:p>
        </p:txBody>
      </p:sp>
    </p:spTree>
    <p:extLst>
      <p:ext uri="{BB962C8B-B14F-4D97-AF65-F5344CB8AC3E}">
        <p14:creationId xmlns:p14="http://schemas.microsoft.com/office/powerpoint/2010/main" val="79116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9A3FCDF9-0653-4CDB-9E88-FFED23B1B7FC}" type="datetimeFigureOut">
              <a:rPr lang="en-US"/>
              <a:pPr>
                <a:defRPr/>
              </a:pPr>
              <a:t>3/17/2020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27B017A-FF93-4348-BDEC-1C714F7AEC63}" type="slidenum">
              <a:rPr lang="en-US"/>
              <a:pPr>
                <a:defRPr/>
              </a:pPr>
              <a:t>‹#›</a:t>
            </a:fld>
            <a:endParaRPr lang="en-US"/>
          </a:p>
        </p:txBody>
      </p:sp>
    </p:spTree>
    <p:extLst>
      <p:ext uri="{BB962C8B-B14F-4D97-AF65-F5344CB8AC3E}">
        <p14:creationId xmlns:p14="http://schemas.microsoft.com/office/powerpoint/2010/main" val="2779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F6A0729-12EA-47B2-8100-62D25208839A}" type="datetimeFigureOut">
              <a:rPr lang="en-US"/>
              <a:pPr>
                <a:defRPr/>
              </a:pPr>
              <a:t>3/17/2020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F53CB20-F3B4-4AC1-B984-27207C29CE91}"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22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B3D6F8-B324-4A09-8208-3E110B1E4026}" type="datetimeFigureOut">
              <a:rPr lang="en-US"/>
              <a:pPr>
                <a:defRPr/>
              </a:pPr>
              <a:t>3/17/2020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5BFA5-DCEB-4E99-AC7B-FB2FF8A3D851}" type="slidenum">
              <a:rPr lang="en-US"/>
              <a:pPr>
                <a:defRPr/>
              </a:pPr>
              <a:t>‹#›</a:t>
            </a:fld>
            <a:endParaRPr lang="en-US"/>
          </a:p>
        </p:txBody>
      </p:sp>
    </p:spTree>
    <p:extLst>
      <p:ext uri="{BB962C8B-B14F-4D97-AF65-F5344CB8AC3E}">
        <p14:creationId xmlns:p14="http://schemas.microsoft.com/office/powerpoint/2010/main" val="387850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4C144E-56BF-4C08-8EB3-0C76B6C6F33C}" type="datetimeFigureOut">
              <a:rPr lang="en-US"/>
              <a:pPr>
                <a:defRPr/>
              </a:pPr>
              <a:t>3/17/2020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8B2E9-709D-4622-8090-5513089AE253}" type="slidenum">
              <a:rPr lang="en-US"/>
              <a:pPr>
                <a:defRPr/>
              </a:pPr>
              <a:t>‹#›</a:t>
            </a:fld>
            <a:endParaRPr lang="en-US"/>
          </a:p>
        </p:txBody>
      </p:sp>
    </p:spTree>
    <p:extLst>
      <p:ext uri="{BB962C8B-B14F-4D97-AF65-F5344CB8AC3E}">
        <p14:creationId xmlns:p14="http://schemas.microsoft.com/office/powerpoint/2010/main" val="22229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022D7F57-1AA2-4BA1-9648-16C386591CF2}" type="datetimeFigureOut">
              <a:rPr lang="en-US"/>
              <a:pPr>
                <a:defRPr/>
              </a:pPr>
              <a:t>3/17/2020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5E9763-B678-4E99-B6C7-64234DC29CE3}" type="slidenum">
              <a:rPr lang="en-US"/>
              <a:pPr>
                <a:defRPr/>
              </a:pPr>
              <a:t>‹#›</a:t>
            </a:fld>
            <a:endParaRPr lang="en-US"/>
          </a:p>
        </p:txBody>
      </p:sp>
    </p:spTree>
    <p:extLst>
      <p:ext uri="{BB962C8B-B14F-4D97-AF65-F5344CB8AC3E}">
        <p14:creationId xmlns:p14="http://schemas.microsoft.com/office/powerpoint/2010/main" val="295923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9EDFCB40-106B-4280-84C5-B95DEBCE7A44}" type="slidenum">
              <a:rPr lang="en-US"/>
              <a:pPr>
                <a:defRPr/>
              </a:pPr>
              <a:t>‹#›</a:t>
            </a:fld>
            <a:endParaRPr lang="en-US"/>
          </a:p>
        </p:txBody>
      </p:sp>
    </p:spTree>
    <p:extLst>
      <p:ext uri="{BB962C8B-B14F-4D97-AF65-F5344CB8AC3E}">
        <p14:creationId xmlns:p14="http://schemas.microsoft.com/office/powerpoint/2010/main" val="280659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ADB834D-AD41-4678-95DE-E39E8E654BD2}" type="slidenum">
              <a:rPr lang="en-US"/>
              <a:pPr>
                <a:defRPr/>
              </a:pPr>
              <a:t>‹#›</a:t>
            </a:fld>
            <a:endParaRPr lang="en-US"/>
          </a:p>
        </p:txBody>
      </p:sp>
    </p:spTree>
    <p:extLst>
      <p:ext uri="{BB962C8B-B14F-4D97-AF65-F5344CB8AC3E}">
        <p14:creationId xmlns:p14="http://schemas.microsoft.com/office/powerpoint/2010/main" val="15894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F25864AE-890A-496B-833B-16B326D45478}" type="datetimeFigureOut">
              <a:rPr lang="en-US"/>
              <a:pPr>
                <a:defRPr/>
              </a:pPr>
              <a:t>3/17/2020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1DDF7051-2434-49C7-9815-90ACF287D954}" type="slidenum">
              <a:rPr lang="en-US"/>
              <a:pPr>
                <a:defRPr/>
              </a:pPr>
              <a:t>‹#›</a:t>
            </a:fld>
            <a:endParaRPr lang="en-US"/>
          </a:p>
        </p:txBody>
      </p:sp>
    </p:spTree>
    <p:extLst>
      <p:ext uri="{BB962C8B-B14F-4D97-AF65-F5344CB8AC3E}">
        <p14:creationId xmlns:p14="http://schemas.microsoft.com/office/powerpoint/2010/main" val="1504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0F864244-7B92-48AB-A2DF-7AE469B257FD}" type="slidenum">
              <a:rPr lang="en-US"/>
              <a:pPr>
                <a:defRPr/>
              </a:pPr>
              <a:t>‹#›</a:t>
            </a:fld>
            <a:endParaRPr lang="en-US"/>
          </a:p>
        </p:txBody>
      </p:sp>
    </p:spTree>
    <p:extLst>
      <p:ext uri="{BB962C8B-B14F-4D97-AF65-F5344CB8AC3E}">
        <p14:creationId xmlns:p14="http://schemas.microsoft.com/office/powerpoint/2010/main" val="389668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6F973DC9-E48B-4AB1-A14D-04AD38AC3A5B}" type="datetimeFigureOut">
              <a:rPr lang="en-US"/>
              <a:pPr>
                <a:defRPr/>
              </a:pPr>
              <a:t>3/17/2020</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9FCCD4D8-7B48-41C3-BB79-D1A95634D53A}" type="slidenum">
              <a:rPr lang="en-US"/>
              <a:pPr>
                <a:defRPr/>
              </a:pPr>
              <a:t>‹#›</a:t>
            </a:fld>
            <a:endParaRPr lang="en-US"/>
          </a:p>
        </p:txBody>
      </p:sp>
    </p:spTree>
    <p:extLst>
      <p:ext uri="{BB962C8B-B14F-4D97-AF65-F5344CB8AC3E}">
        <p14:creationId xmlns:p14="http://schemas.microsoft.com/office/powerpoint/2010/main" val="135415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49D245F0-5FFC-499A-BF84-BB2A4A50BA80}" type="slidenum">
              <a:rPr lang="en-US"/>
              <a:pPr>
                <a:defRPr/>
              </a:pPr>
              <a:t>‹#›</a:t>
            </a:fld>
            <a:endParaRPr lang="en-US"/>
          </a:p>
        </p:txBody>
      </p:sp>
    </p:spTree>
    <p:extLst>
      <p:ext uri="{BB962C8B-B14F-4D97-AF65-F5344CB8AC3E}">
        <p14:creationId xmlns:p14="http://schemas.microsoft.com/office/powerpoint/2010/main" val="153070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EC2BF1C5-1196-428A-B17B-2183B00F37B0}" type="datetimeFigureOut">
              <a:rPr lang="en-US"/>
              <a:pPr>
                <a:defRPr/>
              </a:pPr>
              <a:t>3/17/2020</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7EB64F46-D024-4EE6-ACFF-309FF7F8FEF7}" type="slidenum">
              <a:rPr lang="en-US"/>
              <a:pPr>
                <a:defRPr/>
              </a:pPr>
              <a:t>‹#›</a:t>
            </a:fld>
            <a:endParaRPr lang="en-US"/>
          </a:p>
        </p:txBody>
      </p:sp>
    </p:spTree>
    <p:extLst>
      <p:ext uri="{BB962C8B-B14F-4D97-AF65-F5344CB8AC3E}">
        <p14:creationId xmlns:p14="http://schemas.microsoft.com/office/powerpoint/2010/main" val="32198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FE3D329-50F5-40CB-810C-425D0EC37353}"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A198E969-7BAF-42D8-A6C0-C8D4DA1814CC}" type="datetimeFigureOut">
              <a:rPr lang="en-US"/>
              <a:pPr>
                <a:defRPr/>
              </a:pPr>
              <a:t>3/17/2020</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8225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2F93499D-79D7-44D9-929E-FF0C3FE2FCDD}" type="datetimeFigureOut">
              <a:rPr lang="en-US"/>
              <a:pPr>
                <a:defRPr/>
              </a:pPr>
              <a:t>3/17/2020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624596B-A3AB-42A9-B784-804F9D78449A}" type="slidenum">
              <a:rPr lang="en-US"/>
              <a:pPr>
                <a:defRPr/>
              </a:pPr>
              <a:t>‹#›</a:t>
            </a:fld>
            <a:endParaRPr lang="en-US"/>
          </a:p>
        </p:txBody>
      </p:sp>
    </p:spTree>
    <p:extLst>
      <p:ext uri="{BB962C8B-B14F-4D97-AF65-F5344CB8AC3E}">
        <p14:creationId xmlns:p14="http://schemas.microsoft.com/office/powerpoint/2010/main" val="79730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2C3861E3-4011-4050-BF0B-415F58B567B7}" type="datetimeFigureOut">
              <a:rPr lang="en-US"/>
              <a:pPr>
                <a:defRPr/>
              </a:pPr>
              <a:t>3/17/2020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557AF7C-6C5F-4525-B825-29CF2D469477}" type="slidenum">
              <a:rPr lang="en-US"/>
              <a:pPr>
                <a:defRPr/>
              </a:pPr>
              <a:t>‹#›</a:t>
            </a:fld>
            <a:endParaRPr lang="en-US"/>
          </a:p>
        </p:txBody>
      </p:sp>
    </p:spTree>
    <p:extLst>
      <p:ext uri="{BB962C8B-B14F-4D97-AF65-F5344CB8AC3E}">
        <p14:creationId xmlns:p14="http://schemas.microsoft.com/office/powerpoint/2010/main" val="24410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0AE1C3F-4831-4851-ACBC-BE7FD9E7B3F2}"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C70C62E-7768-4018-BD17-F6C33DA68A65}" type="slidenum">
              <a:rPr lang="en-US"/>
              <a:pPr>
                <a:defRPr/>
              </a:pPr>
              <a:t>‹#›</a:t>
            </a:fld>
            <a:endParaRPr lang="en-US"/>
          </a:p>
        </p:txBody>
      </p:sp>
    </p:spTree>
    <p:extLst>
      <p:ext uri="{BB962C8B-B14F-4D97-AF65-F5344CB8AC3E}">
        <p14:creationId xmlns:p14="http://schemas.microsoft.com/office/powerpoint/2010/main" val="140130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E72B000-5844-4CEF-A84C-AE5641527D5C}"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8AD00CF-EEFA-4D37-A35B-9FE329C16F6C}" type="slidenum">
              <a:rPr lang="en-US"/>
              <a:pPr>
                <a:defRPr/>
              </a:pPr>
              <a:t>‹#›</a:t>
            </a:fld>
            <a:endParaRPr lang="en-US"/>
          </a:p>
        </p:txBody>
      </p:sp>
    </p:spTree>
    <p:extLst>
      <p:ext uri="{BB962C8B-B14F-4D97-AF65-F5344CB8AC3E}">
        <p14:creationId xmlns:p14="http://schemas.microsoft.com/office/powerpoint/2010/main" val="122340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ED7E2F37-8B39-46A1-A9D2-670AFABA534B}"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A570222C-3EEB-432A-B65D-B6B1CC95DEB3}"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7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2F39844E-8274-4942-B9DA-9C5BBD921C68}" type="datetimeFigureOut">
              <a:rPr lang="en-US"/>
              <a:pPr>
                <a:defRPr/>
              </a:pPr>
              <a:t>3/17/2020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E861C629-C82B-4C93-920C-A1DE9E60CAEC}"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04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D1BA4C10-730A-4706-A594-FAC9FB5746BE}"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1228619"/>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13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7FDB8625-AE16-4E24-804C-5ADA640F96EE}" type="datetimeFigureOut">
              <a:rPr lang="en-US"/>
              <a:pPr>
                <a:defRPr/>
              </a:pPr>
              <a:t>3/17/2020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0DF37375-EC01-404D-8BF7-FCCEAF65282C}"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4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96B30996-6BB3-4800-A421-A6EEFB5393A1}" type="datetimeFigureOut">
              <a:rPr lang="en-US"/>
              <a:pPr>
                <a:defRPr/>
              </a:pPr>
              <a:t>3/17/2020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569BFE3B-6DE6-42FB-B6A0-B66205E94048}"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61319C3-BF34-4155-BF53-A98C5A2D2884}"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C396AB36-2559-4F60-A0C8-21A01DACB523}" type="datetimeFigureOut">
              <a:rPr lang="en-US"/>
              <a:pPr>
                <a:defRPr/>
              </a:pPr>
              <a:t>3/17/2020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6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5FB7A6C-4ECA-4FDC-B9AB-CABC18E97854}"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B6ED8E-E982-433C-9F0F-D1DD2AABE3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68E6BA-3454-43C3-BF6B-E54E9C882D86}"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765F58-9E4B-4D25-B02E-541978E098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fpntc.adobeconnect.com/p60z0wcga4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reproductiveaccess.org/wp-content/uploads/2014/12/QuickstartAlgorithm.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pntc.org/resources/contraceptive-access-change-packag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tcfp.org/larc-lin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annfinnconsulting.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1679575"/>
          </a:xfrm>
        </p:spPr>
        <p:txBody>
          <a:bodyPr/>
          <a:lstStyle/>
          <a:p>
            <a:r>
              <a:rPr lang="en-US" altLang="en-US" dirty="0" smtClean="0"/>
              <a:t>Develop Systems for </a:t>
            </a:r>
            <a:br>
              <a:rPr lang="en-US" altLang="en-US" dirty="0" smtClean="0"/>
            </a:br>
            <a:r>
              <a:rPr lang="en-US" altLang="en-US" dirty="0" smtClean="0"/>
              <a:t>Same-Visit </a:t>
            </a:r>
            <a:r>
              <a:rPr lang="en-US" altLang="en-US" dirty="0"/>
              <a:t>P</a:t>
            </a:r>
            <a:r>
              <a:rPr lang="en-US" altLang="en-US" dirty="0" smtClean="0"/>
              <a:t>rovision of </a:t>
            </a:r>
            <a:br>
              <a:rPr lang="en-US" altLang="en-US" dirty="0" smtClean="0"/>
            </a:br>
            <a:r>
              <a:rPr lang="en-US" altLang="en-US" dirty="0" smtClean="0"/>
              <a:t>All </a:t>
            </a:r>
            <a:r>
              <a:rPr lang="en-US" altLang="en-US" dirty="0"/>
              <a:t>C</a:t>
            </a:r>
            <a:r>
              <a:rPr lang="en-US" altLang="en-US" dirty="0" smtClean="0"/>
              <a:t>ontraceptive Methods</a:t>
            </a:r>
          </a:p>
        </p:txBody>
      </p:sp>
      <p:sp>
        <p:nvSpPr>
          <p:cNvPr id="7" name="Subtitle 6"/>
          <p:cNvSpPr>
            <a:spLocks noGrp="1"/>
          </p:cNvSpPr>
          <p:nvPr>
            <p:ph type="subTitle" idx="1"/>
          </p:nvPr>
        </p:nvSpPr>
        <p:spPr>
          <a:xfrm>
            <a:off x="1371600" y="4038600"/>
            <a:ext cx="6400800" cy="1600200"/>
          </a:xfrm>
        </p:spPr>
        <p:txBody>
          <a:bodyPr/>
          <a:lstStyle/>
          <a:p>
            <a:r>
              <a:rPr lang="en-US" altLang="en-US" i="1" dirty="0"/>
              <a:t>Contraceptive Access Change Package Best Practice </a:t>
            </a:r>
            <a:r>
              <a:rPr lang="en-US" altLang="en-US" i="1" dirty="0" smtClean="0"/>
              <a:t>3</a:t>
            </a:r>
            <a:endParaRPr lang="en-US" dirty="0"/>
          </a:p>
        </p:txBody>
      </p:sp>
      <p:sp>
        <p:nvSpPr>
          <p:cNvPr id="5" name="Rectangle 4"/>
          <p:cNvSpPr/>
          <p:nvPr/>
        </p:nvSpPr>
        <p:spPr>
          <a:xfrm>
            <a:off x="152400" y="6367046"/>
            <a:ext cx="2388026"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March 2020</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Tree>
    <p:extLst>
      <p:ext uri="{BB962C8B-B14F-4D97-AF65-F5344CB8AC3E}">
        <p14:creationId xmlns:p14="http://schemas.microsoft.com/office/powerpoint/2010/main" val="174984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Visits are a Barrier for Patients</a:t>
            </a:r>
            <a:endParaRPr lang="en-US" dirty="0"/>
          </a:p>
        </p:txBody>
      </p:sp>
      <p:sp>
        <p:nvSpPr>
          <p:cNvPr id="11" name="Text Placeholder 3"/>
          <p:cNvSpPr>
            <a:spLocks noGrp="1"/>
          </p:cNvSpPr>
          <p:nvPr>
            <p:ph idx="1"/>
          </p:nvPr>
        </p:nvSpPr>
        <p:spPr>
          <a:xfrm>
            <a:off x="457200" y="1600200"/>
            <a:ext cx="5334000" cy="4525963"/>
          </a:xfrm>
        </p:spPr>
        <p:txBody>
          <a:bodyPr/>
          <a:lstStyle/>
          <a:p>
            <a:r>
              <a:rPr lang="en-US" sz="2400" dirty="0" smtClean="0"/>
              <a:t>Family Planning Clinical Training Center online survey of APRNs (n=390)</a:t>
            </a:r>
          </a:p>
          <a:p>
            <a:pPr lvl="1"/>
            <a:r>
              <a:rPr lang="en-US" sz="2400" dirty="0" smtClean="0">
                <a:solidFill>
                  <a:schemeClr val="accent6"/>
                </a:solidFill>
              </a:rPr>
              <a:t>35% of respondents reported having policies that permitted provision of method during same visit</a:t>
            </a:r>
          </a:p>
          <a:p>
            <a:pPr lvl="1"/>
            <a:r>
              <a:rPr lang="en-US" sz="2400" dirty="0" smtClean="0">
                <a:solidFill>
                  <a:schemeClr val="accent6"/>
                </a:solidFill>
              </a:rPr>
              <a:t>Over half (56%) required 2 or more visits to provide method</a:t>
            </a:r>
          </a:p>
          <a:p>
            <a:pPr lvl="1"/>
            <a:r>
              <a:rPr lang="en-US" sz="2400" dirty="0" smtClean="0">
                <a:solidFill>
                  <a:schemeClr val="accent6"/>
                </a:solidFill>
              </a:rPr>
              <a:t>Every one visit increase required for LARC provision resulted in fewer LARC placements (see right)</a:t>
            </a:r>
          </a:p>
          <a:p>
            <a:pPr lvl="1"/>
            <a:endParaRPr lang="en-US" sz="2200" dirty="0">
              <a:solidFill>
                <a:schemeClr val="accent1"/>
              </a:solidFill>
            </a:endParaRPr>
          </a:p>
        </p:txBody>
      </p:sp>
      <p:graphicFrame>
        <p:nvGraphicFramePr>
          <p:cNvPr id="5" name="Chart 4" title="Every one visit increase required for LARC provision resulted in the placement of fewer LARCs"/>
          <p:cNvGraphicFramePr/>
          <p:nvPr>
            <p:extLst>
              <p:ext uri="{D42A27DB-BD31-4B8C-83A1-F6EECF244321}">
                <p14:modId xmlns:p14="http://schemas.microsoft.com/office/powerpoint/2010/main" val="4142275061"/>
              </p:ext>
            </p:extLst>
          </p:nvPr>
        </p:nvGraphicFramePr>
        <p:xfrm>
          <a:off x="5867400" y="1676400"/>
          <a:ext cx="3124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 y="6477000"/>
            <a:ext cx="5410199" cy="338554"/>
          </a:xfrm>
          <a:prstGeom prst="rect">
            <a:avLst/>
          </a:prstGeom>
          <a:noFill/>
        </p:spPr>
        <p:txBody>
          <a:bodyPr wrap="square" rtlCol="0">
            <a:spAutoFit/>
          </a:bodyPr>
          <a:lstStyle/>
          <a:p>
            <a:r>
              <a:rPr lang="en-US" sz="1600" dirty="0" smtClean="0">
                <a:solidFill>
                  <a:schemeClr val="tx2"/>
                </a:solidFill>
                <a:latin typeface="Calibri Light" panose="020F0302020204030204" pitchFamily="34" charset="0"/>
              </a:rPr>
              <a:t>Family Planning Clinical Training Center, 2016</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10</a:t>
            </a:fld>
            <a:endParaRPr lang="en-US"/>
          </a:p>
        </p:txBody>
      </p:sp>
    </p:spTree>
    <p:extLst>
      <p:ext uri="{BB962C8B-B14F-4D97-AF65-F5344CB8AC3E}">
        <p14:creationId xmlns:p14="http://schemas.microsoft.com/office/powerpoint/2010/main" val="934061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Overview of Strategies to Ensure  Same-Visit Access</a:t>
            </a:r>
            <a:endParaRPr lang="en-US" dirty="0"/>
          </a:p>
        </p:txBody>
      </p:sp>
      <p:sp>
        <p:nvSpPr>
          <p:cNvPr id="3" name="Content Placeholder 2"/>
          <p:cNvSpPr>
            <a:spLocks noGrp="1"/>
          </p:cNvSpPr>
          <p:nvPr>
            <p:ph idx="1"/>
          </p:nvPr>
        </p:nvSpPr>
        <p:spPr/>
        <p:txBody>
          <a:bodyPr/>
          <a:lstStyle/>
          <a:p>
            <a:pPr>
              <a:spcAft>
                <a:spcPts val="1200"/>
              </a:spcAft>
            </a:pPr>
            <a:r>
              <a:rPr lang="en-US" dirty="0" smtClean="0"/>
              <a:t>Develop </a:t>
            </a:r>
            <a:r>
              <a:rPr lang="en-US" b="1" dirty="0" smtClean="0">
                <a:solidFill>
                  <a:schemeClr val="accent6"/>
                </a:solidFill>
              </a:rPr>
              <a:t>clinical and administrative systems </a:t>
            </a:r>
            <a:r>
              <a:rPr lang="en-US" dirty="0" smtClean="0"/>
              <a:t>to support same-visit access</a:t>
            </a:r>
          </a:p>
          <a:p>
            <a:pPr>
              <a:spcAft>
                <a:spcPts val="1200"/>
              </a:spcAft>
            </a:pPr>
            <a:r>
              <a:rPr lang="en-US" b="1" dirty="0" smtClean="0">
                <a:solidFill>
                  <a:schemeClr val="accent6"/>
                </a:solidFill>
              </a:rPr>
              <a:t>Remove unnecessary barriers </a:t>
            </a:r>
            <a:r>
              <a:rPr lang="en-US" dirty="0" smtClean="0"/>
              <a:t>such as examinations and tests</a:t>
            </a:r>
          </a:p>
          <a:p>
            <a:pPr>
              <a:spcAft>
                <a:spcPts val="1200"/>
              </a:spcAft>
            </a:pPr>
            <a:r>
              <a:rPr lang="en-US" dirty="0" smtClean="0"/>
              <a:t>Offer </a:t>
            </a:r>
            <a:r>
              <a:rPr lang="en-US" b="1" dirty="0" smtClean="0">
                <a:solidFill>
                  <a:schemeClr val="accent6"/>
                </a:solidFill>
              </a:rPr>
              <a:t>Quick Start </a:t>
            </a:r>
            <a:r>
              <a:rPr lang="en-US" dirty="0" smtClean="0"/>
              <a:t>for all methods*</a:t>
            </a:r>
          </a:p>
          <a:p>
            <a:pPr>
              <a:spcAft>
                <a:spcPts val="1200"/>
              </a:spcAft>
            </a:pPr>
            <a:r>
              <a:rPr lang="en-US" b="1" dirty="0" smtClean="0">
                <a:solidFill>
                  <a:schemeClr val="accent6"/>
                </a:solidFill>
              </a:rPr>
              <a:t>Offer emergency contraception </a:t>
            </a:r>
            <a:r>
              <a:rPr lang="en-US" dirty="0" smtClean="0"/>
              <a:t>when appropriate</a:t>
            </a:r>
            <a:endParaRPr lang="en-US" dirty="0"/>
          </a:p>
        </p:txBody>
      </p:sp>
      <p:sp>
        <p:nvSpPr>
          <p:cNvPr id="7" name="Rectangle 6"/>
          <p:cNvSpPr/>
          <p:nvPr/>
        </p:nvSpPr>
        <p:spPr>
          <a:xfrm>
            <a:off x="0" y="6477000"/>
            <a:ext cx="6629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*Provided </a:t>
            </a:r>
            <a:r>
              <a:rPr lang="en-US" sz="1600" dirty="0">
                <a:solidFill>
                  <a:schemeClr val="tx2"/>
                </a:solidFill>
                <a:latin typeface="Calibri Light" panose="020F0302020204030204" pitchFamily="34" charset="0"/>
              </a:rPr>
              <a:t>that you can be reasonably sure </a:t>
            </a:r>
            <a:r>
              <a:rPr lang="en-US" sz="1600" dirty="0" smtClean="0">
                <a:solidFill>
                  <a:schemeClr val="tx2"/>
                </a:solidFill>
                <a:latin typeface="Calibri Light" panose="020F0302020204030204" pitchFamily="34" charset="0"/>
              </a:rPr>
              <a:t>that the </a:t>
            </a:r>
            <a:r>
              <a:rPr lang="en-US" sz="1600" dirty="0">
                <a:solidFill>
                  <a:schemeClr val="tx2"/>
                </a:solidFill>
                <a:latin typeface="Calibri Light" panose="020F0302020204030204" pitchFamily="34" charset="0"/>
              </a:rPr>
              <a:t>patient is not </a:t>
            </a:r>
            <a:r>
              <a:rPr lang="en-US" sz="1600" dirty="0" smtClean="0">
                <a:solidFill>
                  <a:schemeClr val="tx2"/>
                </a:solidFill>
                <a:latin typeface="Calibri Light" panose="020F0302020204030204" pitchFamily="34" charset="0"/>
              </a:rPr>
              <a:t>pregnant</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1C72A743-7727-4FBA-9DB1-7B919BB1984B}" type="slidenum">
              <a:rPr lang="en-US" smtClean="0"/>
              <a:pPr/>
              <a:t>11</a:t>
            </a:fld>
            <a:endParaRPr lang="en-US"/>
          </a:p>
        </p:txBody>
      </p:sp>
    </p:spTree>
    <p:extLst>
      <p:ext uri="{BB962C8B-B14F-4D97-AF65-F5344CB8AC3E}">
        <p14:creationId xmlns:p14="http://schemas.microsoft.com/office/powerpoint/2010/main" val="3147605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Clinician Testimonial: Same-Visit is Possible!</a:t>
            </a:r>
            <a:endParaRPr lang="en-US" dirty="0"/>
          </a:p>
        </p:txBody>
      </p:sp>
      <p:sp>
        <p:nvSpPr>
          <p:cNvPr id="11" name="Content Placeholder 2"/>
          <p:cNvSpPr>
            <a:spLocks noGrp="1"/>
          </p:cNvSpPr>
          <p:nvPr>
            <p:ph sz="half" idx="2"/>
          </p:nvPr>
        </p:nvSpPr>
        <p:spPr>
          <a:xfrm>
            <a:off x="4038600" y="1905001"/>
            <a:ext cx="4648200" cy="3581399"/>
          </a:xfrm>
        </p:spPr>
        <p:txBody>
          <a:bodyPr anchor="t"/>
          <a:lstStyle/>
          <a:p>
            <a:pPr marL="0" indent="0">
              <a:buNone/>
            </a:pPr>
            <a:r>
              <a:rPr lang="en-US" sz="2900" b="1" dirty="0"/>
              <a:t>David J. Holcombe, MD, MSA</a:t>
            </a:r>
          </a:p>
          <a:p>
            <a:pPr marL="0" indent="0">
              <a:buNone/>
            </a:pPr>
            <a:r>
              <a:rPr lang="en-US" sz="2900" dirty="0"/>
              <a:t>Regional Administrator</a:t>
            </a:r>
            <a:r>
              <a:rPr lang="en-US" sz="2900" dirty="0" smtClean="0"/>
              <a:t>/ Medical </a:t>
            </a:r>
            <a:r>
              <a:rPr lang="en-US" sz="2900" dirty="0"/>
              <a:t>Director</a:t>
            </a:r>
          </a:p>
          <a:p>
            <a:pPr marL="0" indent="0">
              <a:buNone/>
            </a:pPr>
            <a:r>
              <a:rPr lang="en-US" sz="2900" dirty="0"/>
              <a:t>Office of Public Health, Region </a:t>
            </a:r>
            <a:r>
              <a:rPr lang="en-US" sz="2900" dirty="0" smtClean="0"/>
              <a:t>VI</a:t>
            </a:r>
          </a:p>
          <a:p>
            <a:pPr marL="0" indent="0">
              <a:buNone/>
            </a:pPr>
            <a:r>
              <a:rPr lang="en-US" sz="2900" dirty="0" smtClean="0"/>
              <a:t>Louisiana </a:t>
            </a:r>
            <a:r>
              <a:rPr lang="en-US" sz="2900" dirty="0"/>
              <a:t>Department of Health and </a:t>
            </a:r>
            <a:r>
              <a:rPr lang="en-US" sz="2900" dirty="0" smtClean="0"/>
              <a:t>Hospitals</a:t>
            </a:r>
            <a:endParaRPr lang="en-US" sz="2900" dirty="0"/>
          </a:p>
        </p:txBody>
      </p:sp>
      <p:pic>
        <p:nvPicPr>
          <p:cNvPr id="12" name="Picture 2" descr="David Holcomb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33046" y="2057401"/>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0292" y="5562600"/>
            <a:ext cx="8030308" cy="400110"/>
          </a:xfrm>
          <a:prstGeom prst="rect">
            <a:avLst/>
          </a:prstGeom>
        </p:spPr>
        <p:txBody>
          <a:bodyPr wrap="square">
            <a:spAutoFit/>
          </a:bodyPr>
          <a:lstStyle/>
          <a:p>
            <a:r>
              <a:rPr lang="en-US" sz="2000" b="1" dirty="0">
                <a:solidFill>
                  <a:schemeClr val="tx2"/>
                </a:solidFill>
                <a:latin typeface="Calibri Light" panose="020F0302020204030204" pitchFamily="34" charset="0"/>
                <a:cs typeface="+mn-cs"/>
              </a:rPr>
              <a:t>Link to Audio Recording:  </a:t>
            </a:r>
            <a:r>
              <a:rPr lang="en-US" sz="2000" dirty="0" smtClean="0">
                <a:latin typeface="Calibri Light" panose="020F0302020204030204" pitchFamily="34" charset="0"/>
                <a:hlinkClick r:id="rId4"/>
              </a:rPr>
              <a:t>https</a:t>
            </a:r>
            <a:r>
              <a:rPr lang="en-US" sz="2000" dirty="0">
                <a:latin typeface="Calibri Light" panose="020F0302020204030204" pitchFamily="34" charset="0"/>
                <a:hlinkClick r:id="rId4"/>
              </a:rPr>
              <a:t>://fpntc.adobeconnect.com/p60z0wcga4b</a:t>
            </a:r>
            <a:r>
              <a:rPr lang="en-US" sz="2000" dirty="0" smtClean="0">
                <a:latin typeface="Calibri Light" panose="020F0302020204030204" pitchFamily="34" charset="0"/>
                <a:hlinkClick r:id="rId4"/>
              </a:rPr>
              <a:t>/</a:t>
            </a:r>
            <a:r>
              <a:rPr lang="en-US" sz="2000" dirty="0" smtClean="0">
                <a:latin typeface="Calibri Light" panose="020F0302020204030204" pitchFamily="34" charset="0"/>
              </a:rPr>
              <a:t> </a:t>
            </a:r>
            <a:endParaRPr lang="en-US" sz="20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12</a:t>
            </a:fld>
            <a:endParaRPr lang="en-US"/>
          </a:p>
        </p:txBody>
      </p:sp>
    </p:spTree>
    <p:extLst>
      <p:ext uri="{BB962C8B-B14F-4D97-AF65-F5344CB8AC3E}">
        <p14:creationId xmlns:p14="http://schemas.microsoft.com/office/powerpoint/2010/main" val="421368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Contraceptive Access  Assessment </a:t>
            </a:r>
            <a:endParaRPr lang="en-US" dirty="0"/>
          </a:p>
        </p:txBody>
      </p:sp>
      <p:pic>
        <p:nvPicPr>
          <p:cNvPr id="6" name="Picture 2" title="Contraceptive Access Assessme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5690"/>
          <a:stretch/>
        </p:blipFill>
        <p:spPr bwMode="auto">
          <a:xfrm>
            <a:off x="311834" y="1540973"/>
            <a:ext cx="6850966" cy="425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title="Same Visit Section from the Contraceptive Access Assessment"/>
          <p:cNvPicPr>
            <a:picLocks noChangeAspect="1" noChangeArrowheads="1"/>
          </p:cNvPicPr>
          <p:nvPr/>
        </p:nvPicPr>
        <p:blipFill rotWithShape="1">
          <a:blip r:embed="rId4">
            <a:extLst>
              <a:ext uri="{28A0092B-C50C-407E-A947-70E740481C1C}">
                <a14:useLocalDpi xmlns:a14="http://schemas.microsoft.com/office/drawing/2010/main" val="0"/>
              </a:ext>
            </a:extLst>
          </a:blip>
          <a:srcRect r="29671" b="18218"/>
          <a:stretch/>
        </p:blipFill>
        <p:spPr bwMode="auto">
          <a:xfrm>
            <a:off x="4267200" y="3505200"/>
            <a:ext cx="4876800" cy="258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7AE38899-F514-477B-80EA-08AA1E7A908E}" type="slidenum">
              <a:rPr lang="en-US" smtClean="0"/>
              <a:pPr>
                <a:defRPr/>
              </a:pPr>
              <a:t>13</a:t>
            </a:fld>
            <a:endParaRPr lang="en-US"/>
          </a:p>
        </p:txBody>
      </p:sp>
    </p:spTree>
    <p:extLst>
      <p:ext uri="{BB962C8B-B14F-4D97-AF65-F5344CB8AC3E}">
        <p14:creationId xmlns:p14="http://schemas.microsoft.com/office/powerpoint/2010/main" val="1032976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Methods are Available Same-Visit?</a:t>
            </a:r>
            <a:endParaRPr lang="en-US" dirty="0"/>
          </a:p>
        </p:txBody>
      </p:sp>
      <p:sp>
        <p:nvSpPr>
          <p:cNvPr id="3" name="Content Placeholder 2"/>
          <p:cNvSpPr>
            <a:spLocks noGrp="1"/>
          </p:cNvSpPr>
          <p:nvPr>
            <p:ph idx="1"/>
          </p:nvPr>
        </p:nvSpPr>
        <p:spPr/>
        <p:txBody>
          <a:bodyPr/>
          <a:lstStyle/>
          <a:p>
            <a:r>
              <a:rPr lang="en-US" dirty="0" smtClean="0"/>
              <a:t>What methods are you currently able to provide during the same visit initially requested by the patient?</a:t>
            </a:r>
          </a:p>
          <a:p>
            <a:pPr lvl="1"/>
            <a:r>
              <a:rPr lang="en-US" dirty="0" smtClean="0">
                <a:solidFill>
                  <a:schemeClr val="accent6"/>
                </a:solidFill>
              </a:rPr>
              <a:t>Hormonal IUD</a:t>
            </a:r>
          </a:p>
          <a:p>
            <a:pPr lvl="1"/>
            <a:r>
              <a:rPr lang="en-US" dirty="0" smtClean="0">
                <a:solidFill>
                  <a:schemeClr val="accent6"/>
                </a:solidFill>
              </a:rPr>
              <a:t>Copper IUD</a:t>
            </a:r>
          </a:p>
          <a:p>
            <a:pPr lvl="1"/>
            <a:r>
              <a:rPr lang="en-US" dirty="0" smtClean="0">
                <a:solidFill>
                  <a:schemeClr val="accent6"/>
                </a:solidFill>
              </a:rPr>
              <a:t>Contraceptive implant</a:t>
            </a:r>
          </a:p>
          <a:p>
            <a:pPr lvl="1"/>
            <a:r>
              <a:rPr lang="en-US" dirty="0" smtClean="0">
                <a:solidFill>
                  <a:schemeClr val="accent6"/>
                </a:solidFill>
              </a:rPr>
              <a:t>Depo</a:t>
            </a:r>
          </a:p>
          <a:p>
            <a:pPr lvl="1"/>
            <a:r>
              <a:rPr lang="en-US" dirty="0" smtClean="0">
                <a:solidFill>
                  <a:schemeClr val="accent6"/>
                </a:solidFill>
              </a:rPr>
              <a:t>Pill, patch, ring</a:t>
            </a:r>
          </a:p>
          <a:p>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14</a:t>
            </a:fld>
            <a:endParaRPr lang="en-US"/>
          </a:p>
        </p:txBody>
      </p:sp>
    </p:spTree>
    <p:extLst>
      <p:ext uri="{BB962C8B-B14F-4D97-AF65-F5344CB8AC3E}">
        <p14:creationId xmlns:p14="http://schemas.microsoft.com/office/powerpoint/2010/main" val="367386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706562"/>
          </a:xfrm>
        </p:spPr>
        <p:txBody>
          <a:bodyPr/>
          <a:lstStyle/>
          <a:p>
            <a:r>
              <a:rPr lang="en-US" dirty="0" smtClean="0"/>
              <a:t>Why is It Challenging </a:t>
            </a:r>
            <a:br>
              <a:rPr lang="en-US" dirty="0" smtClean="0"/>
            </a:br>
            <a:r>
              <a:rPr lang="en-US" dirty="0" smtClean="0"/>
              <a:t>to Offer </a:t>
            </a:r>
            <a:r>
              <a:rPr lang="en-US" dirty="0"/>
              <a:t>S</a:t>
            </a:r>
            <a:r>
              <a:rPr lang="en-US" dirty="0" smtClean="0"/>
              <a:t>ome </a:t>
            </a:r>
            <a:r>
              <a:rPr lang="en-US" dirty="0"/>
              <a:t>M</a:t>
            </a:r>
            <a:r>
              <a:rPr lang="en-US" dirty="0" smtClean="0"/>
              <a:t>ethods </a:t>
            </a:r>
            <a:br>
              <a:rPr lang="en-US" dirty="0" smtClean="0"/>
            </a:br>
            <a:r>
              <a:rPr lang="en-US" dirty="0" smtClean="0"/>
              <a:t>Same-Visit?</a:t>
            </a:r>
            <a:endParaRPr lang="en-US" dirty="0"/>
          </a:p>
        </p:txBody>
      </p:sp>
      <p:sp>
        <p:nvSpPr>
          <p:cNvPr id="3" name="Content Placeholder 2"/>
          <p:cNvSpPr>
            <a:spLocks noGrp="1"/>
          </p:cNvSpPr>
          <p:nvPr>
            <p:ph idx="1"/>
          </p:nvPr>
        </p:nvSpPr>
        <p:spPr/>
        <p:txBody>
          <a:bodyPr anchor="b"/>
          <a:lstStyle/>
          <a:p>
            <a:r>
              <a:rPr lang="en-US" dirty="0" smtClean="0"/>
              <a:t>What makes it challenging to offer these methods during the same visit initially requested by the patient?</a:t>
            </a:r>
            <a:endParaRPr lang="en-US" dirty="0"/>
          </a:p>
          <a:p>
            <a:pPr lvl="1"/>
            <a:r>
              <a:rPr lang="en-US" dirty="0">
                <a:solidFill>
                  <a:schemeClr val="accent6"/>
                </a:solidFill>
              </a:rPr>
              <a:t>Hormonal IUD</a:t>
            </a:r>
          </a:p>
          <a:p>
            <a:pPr lvl="1"/>
            <a:r>
              <a:rPr lang="en-US" dirty="0">
                <a:solidFill>
                  <a:schemeClr val="accent6"/>
                </a:solidFill>
              </a:rPr>
              <a:t>Copper IUD</a:t>
            </a:r>
          </a:p>
          <a:p>
            <a:pPr lvl="1"/>
            <a:r>
              <a:rPr lang="en-US" dirty="0">
                <a:solidFill>
                  <a:schemeClr val="accent6"/>
                </a:solidFill>
              </a:rPr>
              <a:t>Contraceptive implant</a:t>
            </a:r>
          </a:p>
          <a:p>
            <a:pPr lvl="1"/>
            <a:r>
              <a:rPr lang="en-US" dirty="0">
                <a:solidFill>
                  <a:schemeClr val="accent6"/>
                </a:solidFill>
              </a:rPr>
              <a:t>Depo</a:t>
            </a:r>
          </a:p>
          <a:p>
            <a:pPr lvl="1"/>
            <a:r>
              <a:rPr lang="en-US" dirty="0">
                <a:solidFill>
                  <a:schemeClr val="accent6"/>
                </a:solidFill>
              </a:rPr>
              <a:t>Pill, patch, </a:t>
            </a:r>
            <a:r>
              <a:rPr lang="en-US" dirty="0" smtClean="0">
                <a:solidFill>
                  <a:schemeClr val="accent6"/>
                </a:solidFill>
              </a:rPr>
              <a:t>ring</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15</a:t>
            </a:fld>
            <a:endParaRPr lang="en-US"/>
          </a:p>
        </p:txBody>
      </p:sp>
    </p:spTree>
    <p:extLst>
      <p:ext uri="{BB962C8B-B14F-4D97-AF65-F5344CB8AC3E}">
        <p14:creationId xmlns:p14="http://schemas.microsoft.com/office/powerpoint/2010/main" val="3238668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Overview of Same-Visit Implementation Strategies</a:t>
            </a:r>
            <a:endParaRPr lang="en-US" dirty="0"/>
          </a:p>
        </p:txBody>
      </p:sp>
      <p:sp>
        <p:nvSpPr>
          <p:cNvPr id="3" name="Content Placeholder 2"/>
          <p:cNvSpPr>
            <a:spLocks noGrp="1"/>
          </p:cNvSpPr>
          <p:nvPr>
            <p:ph idx="1"/>
          </p:nvPr>
        </p:nvSpPr>
        <p:spPr/>
        <p:txBody>
          <a:bodyPr/>
          <a:lstStyle/>
          <a:p>
            <a:r>
              <a:rPr lang="en-US" sz="3000" dirty="0"/>
              <a:t>Obtain </a:t>
            </a:r>
            <a:r>
              <a:rPr lang="en-US" sz="3000" b="1" dirty="0"/>
              <a:t>provider buy-i</a:t>
            </a:r>
            <a:r>
              <a:rPr lang="en-US" sz="3000" dirty="0"/>
              <a:t>n for </a:t>
            </a:r>
            <a:r>
              <a:rPr lang="en-US" sz="3000" dirty="0" smtClean="0"/>
              <a:t>same-visit provision</a:t>
            </a:r>
            <a:endParaRPr lang="en-US" sz="3000" dirty="0"/>
          </a:p>
          <a:p>
            <a:r>
              <a:rPr lang="en-US" sz="3000" dirty="0" smtClean="0"/>
              <a:t>Utilize </a:t>
            </a:r>
            <a:r>
              <a:rPr lang="en-US" sz="3000" b="1" dirty="0" smtClean="0"/>
              <a:t>Quick Start</a:t>
            </a:r>
          </a:p>
          <a:p>
            <a:r>
              <a:rPr lang="en-US" sz="3000" dirty="0" smtClean="0"/>
              <a:t>Create </a:t>
            </a:r>
            <a:r>
              <a:rPr lang="en-US" sz="3000" b="1" dirty="0" smtClean="0"/>
              <a:t>kits</a:t>
            </a:r>
            <a:r>
              <a:rPr lang="en-US" sz="3000" dirty="0" smtClean="0"/>
              <a:t> for IUD and implant insertions</a:t>
            </a:r>
          </a:p>
          <a:p>
            <a:r>
              <a:rPr lang="en-US" sz="3000" dirty="0" smtClean="0"/>
              <a:t>Adjust schedule to allocate </a:t>
            </a:r>
            <a:r>
              <a:rPr lang="en-US" sz="3000" b="1" dirty="0"/>
              <a:t>time in </a:t>
            </a:r>
            <a:r>
              <a:rPr lang="en-US" sz="3000" b="1" dirty="0" smtClean="0"/>
              <a:t>clinician’s </a:t>
            </a:r>
            <a:r>
              <a:rPr lang="en-US" sz="3000" b="1" dirty="0"/>
              <a:t>schedule </a:t>
            </a:r>
            <a:r>
              <a:rPr lang="en-US" sz="3000" dirty="0" smtClean="0"/>
              <a:t>for insertions</a:t>
            </a:r>
            <a:endParaRPr lang="en-US" sz="3000" b="1" dirty="0" smtClean="0"/>
          </a:p>
          <a:p>
            <a:r>
              <a:rPr lang="en-US" sz="3000" dirty="0" smtClean="0"/>
              <a:t>Conduct </a:t>
            </a:r>
            <a:r>
              <a:rPr lang="en-US" sz="3000" b="1" dirty="0"/>
              <a:t>LARC insertion trainings</a:t>
            </a:r>
          </a:p>
          <a:p>
            <a:r>
              <a:rPr lang="en-US" sz="3000" b="1" dirty="0" smtClean="0"/>
              <a:t>Track </a:t>
            </a:r>
            <a:r>
              <a:rPr lang="en-US" sz="3000" b="1" dirty="0"/>
              <a:t>insurance </a:t>
            </a:r>
            <a:r>
              <a:rPr lang="en-US" sz="3000" dirty="0" smtClean="0"/>
              <a:t>coverage and reimbursement </a:t>
            </a:r>
          </a:p>
          <a:p>
            <a:r>
              <a:rPr lang="en-US" sz="3000" b="1" dirty="0" smtClean="0"/>
              <a:t>Stock all methods</a:t>
            </a:r>
            <a:r>
              <a:rPr lang="en-US" sz="3000" dirty="0" smtClean="0"/>
              <a:t>, including provider-dependent methods</a:t>
            </a:r>
            <a:endParaRPr lang="en-US" sz="3000" dirty="0"/>
          </a:p>
          <a:p>
            <a:endParaRPr lang="en-US" sz="3000"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16</a:t>
            </a:fld>
            <a:endParaRPr lang="en-US"/>
          </a:p>
        </p:txBody>
      </p:sp>
    </p:spTree>
    <p:extLst>
      <p:ext uri="{BB962C8B-B14F-4D97-AF65-F5344CB8AC3E}">
        <p14:creationId xmlns:p14="http://schemas.microsoft.com/office/powerpoint/2010/main" val="102170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Provider Buy-In for </a:t>
            </a:r>
            <a:br>
              <a:rPr lang="en-US" dirty="0" smtClean="0"/>
            </a:br>
            <a:r>
              <a:rPr lang="en-US" dirty="0" smtClean="0"/>
              <a:t>Same-Visit Insertions</a:t>
            </a:r>
            <a:endParaRPr lang="en-US" dirty="0"/>
          </a:p>
        </p:txBody>
      </p:sp>
      <p:sp>
        <p:nvSpPr>
          <p:cNvPr id="3" name="Content Placeholder 2"/>
          <p:cNvSpPr>
            <a:spLocks noGrp="1"/>
          </p:cNvSpPr>
          <p:nvPr>
            <p:ph idx="1"/>
          </p:nvPr>
        </p:nvSpPr>
        <p:spPr/>
        <p:txBody>
          <a:bodyPr/>
          <a:lstStyle/>
          <a:p>
            <a:r>
              <a:rPr lang="en-US" dirty="0"/>
              <a:t>Share </a:t>
            </a:r>
            <a:r>
              <a:rPr lang="en-US" dirty="0" smtClean="0"/>
              <a:t>evidence and data</a:t>
            </a:r>
            <a:endParaRPr lang="en-US" dirty="0"/>
          </a:p>
          <a:p>
            <a:pPr lvl="1"/>
            <a:r>
              <a:rPr lang="en-US" dirty="0" smtClean="0">
                <a:solidFill>
                  <a:schemeClr val="accent6"/>
                </a:solidFill>
              </a:rPr>
              <a:t>CDC Selected Practice Recommendations</a:t>
            </a:r>
            <a:endParaRPr lang="en-US" dirty="0">
              <a:solidFill>
                <a:schemeClr val="accent6"/>
              </a:solidFill>
            </a:endParaRPr>
          </a:p>
          <a:p>
            <a:pPr lvl="1"/>
            <a:r>
              <a:rPr lang="en-US" dirty="0">
                <a:solidFill>
                  <a:schemeClr val="accent6"/>
                </a:solidFill>
              </a:rPr>
              <a:t>CHOICE data on satisfaction, continuation of LARC</a:t>
            </a:r>
          </a:p>
          <a:p>
            <a:r>
              <a:rPr lang="en-US" dirty="0" smtClean="0"/>
              <a:t>“Work Smarter, Not Harder”</a:t>
            </a:r>
          </a:p>
          <a:p>
            <a:r>
              <a:rPr lang="en-US" dirty="0" smtClean="0"/>
              <a:t>Support implementation: insertion kits, support staff, documentation burden</a:t>
            </a:r>
          </a:p>
          <a:p>
            <a:r>
              <a:rPr lang="en-US" dirty="0" smtClean="0"/>
              <a:t>Find a champion clinician</a:t>
            </a:r>
          </a:p>
          <a:p>
            <a:r>
              <a:rPr lang="en-US" dirty="0" smtClean="0"/>
              <a:t>Start small</a:t>
            </a:r>
          </a:p>
        </p:txBody>
      </p:sp>
      <p:sp>
        <p:nvSpPr>
          <p:cNvPr id="4" name="Slide Number Placeholder 3"/>
          <p:cNvSpPr>
            <a:spLocks noGrp="1"/>
          </p:cNvSpPr>
          <p:nvPr>
            <p:ph type="sldNum" sz="quarter" idx="10"/>
          </p:nvPr>
        </p:nvSpPr>
        <p:spPr/>
        <p:txBody>
          <a:bodyPr/>
          <a:lstStyle/>
          <a:p>
            <a:fld id="{A7667F2E-288F-4EBD-BB88-B804E384A0E8}" type="slidenum">
              <a:rPr lang="en-US" smtClean="0"/>
              <a:pPr/>
              <a:t>17</a:t>
            </a:fld>
            <a:endParaRPr lang="en-US"/>
          </a:p>
        </p:txBody>
      </p:sp>
    </p:spTree>
    <p:extLst>
      <p:ext uri="{BB962C8B-B14F-4D97-AF65-F5344CB8AC3E}">
        <p14:creationId xmlns:p14="http://schemas.microsoft.com/office/powerpoint/2010/main" val="68668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title="Chart of the Quick Start Algorithm for when a patient requests a new birth control metho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76200"/>
            <a:ext cx="765788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6019800"/>
            <a:ext cx="7010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US </a:t>
            </a:r>
            <a:r>
              <a:rPr lang="en-US" sz="1600" dirty="0">
                <a:solidFill>
                  <a:schemeClr val="tx2"/>
                </a:solidFill>
                <a:latin typeface="Calibri Light" panose="020F0302020204030204" pitchFamily="34" charset="0"/>
              </a:rPr>
              <a:t>Selected Practice Recommendations for Contraceptive Use, </a:t>
            </a:r>
            <a:r>
              <a:rPr lang="en-US" sz="1600" dirty="0" smtClean="0">
                <a:solidFill>
                  <a:schemeClr val="tx2"/>
                </a:solidFill>
                <a:latin typeface="Calibri Light" panose="020F0302020204030204" pitchFamily="34" charset="0"/>
              </a:rPr>
              <a:t>2016</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18</a:t>
            </a:fld>
            <a:endParaRPr lang="en-US"/>
          </a:p>
        </p:txBody>
      </p:sp>
      <p:sp>
        <p:nvSpPr>
          <p:cNvPr id="8" name="Rectangle 7"/>
          <p:cNvSpPr/>
          <p:nvPr/>
        </p:nvSpPr>
        <p:spPr>
          <a:xfrm>
            <a:off x="0" y="6273225"/>
            <a:ext cx="68580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bg1">
                    <a:lumMod val="65000"/>
                  </a:schemeClr>
                </a:solidFill>
                <a:latin typeface="Calibri Light" panose="020F0302020204030204" pitchFamily="34" charset="0"/>
                <a:hlinkClick r:id="rId4"/>
              </a:rPr>
              <a:t>https</a:t>
            </a:r>
            <a:r>
              <a:rPr lang="en-US" sz="1600" dirty="0">
                <a:solidFill>
                  <a:schemeClr val="bg1">
                    <a:lumMod val="65000"/>
                  </a:schemeClr>
                </a:solidFill>
                <a:latin typeface="Calibri Light" panose="020F0302020204030204" pitchFamily="34" charset="0"/>
                <a:hlinkClick r:id="rId4"/>
              </a:rPr>
              <a:t>://</a:t>
            </a:r>
            <a:r>
              <a:rPr lang="en-US" sz="1600" dirty="0" smtClean="0">
                <a:solidFill>
                  <a:schemeClr val="bg1">
                    <a:lumMod val="65000"/>
                  </a:schemeClr>
                </a:solidFill>
                <a:latin typeface="Calibri Light" panose="020F0302020204030204" pitchFamily="34" charset="0"/>
                <a:hlinkClick r:id="rId4"/>
              </a:rPr>
              <a:t>www.reproductiveaccess.org/wp-content/uploads/2014/12/QuickstartAlgorithm.pdf</a:t>
            </a:r>
            <a:r>
              <a:rPr lang="en-US" sz="1600" dirty="0" smtClean="0">
                <a:solidFill>
                  <a:schemeClr val="bg1">
                    <a:lumMod val="65000"/>
                  </a:schemeClr>
                </a:solidFill>
                <a:latin typeface="Calibri Light" panose="020F0302020204030204" pitchFamily="34" charset="0"/>
              </a:rPr>
              <a:t> </a:t>
            </a:r>
            <a:endParaRPr lang="en-US" sz="1600" dirty="0">
              <a:solidFill>
                <a:schemeClr val="bg1">
                  <a:lumMod val="65000"/>
                </a:schemeClr>
              </a:solidFill>
              <a:latin typeface="Calibri Light" panose="020F0302020204030204" pitchFamily="34" charset="0"/>
            </a:endParaRPr>
          </a:p>
        </p:txBody>
      </p:sp>
    </p:spTree>
    <p:extLst>
      <p:ext uri="{BB962C8B-B14F-4D97-AF65-F5344CB8AC3E}">
        <p14:creationId xmlns:p14="http://schemas.microsoft.com/office/powerpoint/2010/main" val="3427587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chor="t"/>
          <a:lstStyle/>
          <a:p>
            <a:pPr marL="0" indent="0"/>
            <a:r>
              <a:rPr lang="en-US" sz="3200" dirty="0"/>
              <a:t>Quick Start Algorithm </a:t>
            </a:r>
            <a:r>
              <a:rPr lang="en-US" sz="3200" dirty="0" smtClean="0"/>
              <a:t>(cont.) - Copper </a:t>
            </a:r>
            <a:r>
              <a:rPr lang="en-US" sz="3200" dirty="0"/>
              <a:t>IUD as </a:t>
            </a:r>
            <a:r>
              <a:rPr lang="en-US" sz="3200" dirty="0" smtClean="0"/>
              <a:t>EC</a:t>
            </a:r>
            <a:endParaRPr lang="en-US" sz="3200" dirty="0"/>
          </a:p>
        </p:txBody>
      </p:sp>
      <p:pic>
        <p:nvPicPr>
          <p:cNvPr id="8" name="Picture 2" title="Quick Start Algorithm for Copper IU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447801" y="1066800"/>
            <a:ext cx="6172200" cy="498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19446"/>
            <a:ext cx="7010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US </a:t>
            </a:r>
            <a:r>
              <a:rPr lang="en-US" sz="1600" dirty="0">
                <a:solidFill>
                  <a:schemeClr val="tx2"/>
                </a:solidFill>
                <a:latin typeface="Calibri Light" panose="020F0302020204030204" pitchFamily="34" charset="0"/>
              </a:rPr>
              <a:t>Selected Practice Recommendations for Contraceptive Use, </a:t>
            </a:r>
            <a:r>
              <a:rPr lang="en-US" sz="1600" dirty="0" smtClean="0">
                <a:solidFill>
                  <a:schemeClr val="tx2"/>
                </a:solidFill>
                <a:latin typeface="Calibri Light" panose="020F0302020204030204" pitchFamily="34" charset="0"/>
              </a:rPr>
              <a:t>2016</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19</a:t>
            </a:fld>
            <a:endParaRPr lang="en-US"/>
          </a:p>
        </p:txBody>
      </p:sp>
    </p:spTree>
    <p:extLst>
      <p:ext uri="{BB962C8B-B14F-4D97-AF65-F5344CB8AC3E}">
        <p14:creationId xmlns:p14="http://schemas.microsoft.com/office/powerpoint/2010/main" val="255570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782762"/>
          </a:xfrm>
        </p:spPr>
        <p:txBody>
          <a:bodyPr/>
          <a:lstStyle/>
          <a:p>
            <a:r>
              <a:rPr lang="en-US" dirty="0" smtClean="0"/>
              <a:t>Introduction to the Contraceptive Access Change Package</a:t>
            </a:r>
            <a:endParaRPr lang="en-US" dirty="0"/>
          </a:p>
        </p:txBody>
      </p:sp>
      <p:sp>
        <p:nvSpPr>
          <p:cNvPr id="3" name="Content Placeholder 2"/>
          <p:cNvSpPr>
            <a:spLocks noGrp="1"/>
          </p:cNvSpPr>
          <p:nvPr>
            <p:ph idx="1"/>
          </p:nvPr>
        </p:nvSpPr>
        <p:spPr>
          <a:xfrm>
            <a:off x="457200" y="2209800"/>
            <a:ext cx="4876800" cy="3916363"/>
          </a:xfrm>
        </p:spPr>
        <p:txBody>
          <a:bodyPr/>
          <a:lstStyle/>
          <a:p>
            <a:pPr marL="0" indent="0">
              <a:buNone/>
            </a:pPr>
            <a:r>
              <a:rPr lang="en-US" b="1" dirty="0" smtClean="0"/>
              <a:t>Best Practice Recommendations</a:t>
            </a:r>
          </a:p>
          <a:p>
            <a:pPr marL="514350" indent="-514350">
              <a:buFont typeface="+mj-lt"/>
              <a:buAutoNum type="arabicPeriod"/>
            </a:pPr>
            <a:r>
              <a:rPr lang="en-US" dirty="0" smtClean="0"/>
              <a:t>Stock all methods</a:t>
            </a:r>
          </a:p>
          <a:p>
            <a:pPr marL="514350" indent="-514350">
              <a:buFont typeface="+mj-lt"/>
              <a:buAutoNum type="arabicPeriod"/>
            </a:pPr>
            <a:r>
              <a:rPr lang="en-US" dirty="0" smtClean="0"/>
              <a:t>Utilize patient-centered counseling</a:t>
            </a:r>
          </a:p>
          <a:p>
            <a:pPr marL="514350" indent="-514350">
              <a:buFont typeface="+mj-lt"/>
              <a:buAutoNum type="arabicPeriod"/>
            </a:pPr>
            <a:r>
              <a:rPr lang="en-US" dirty="0" smtClean="0"/>
              <a:t>Offer same-visit access</a:t>
            </a:r>
          </a:p>
          <a:p>
            <a:pPr marL="514350" indent="-514350">
              <a:buFont typeface="+mj-lt"/>
              <a:buAutoNum type="arabicPeriod"/>
            </a:pPr>
            <a:r>
              <a:rPr lang="en-US" dirty="0" smtClean="0"/>
              <a:t>Reduce cost as a barrier</a:t>
            </a:r>
          </a:p>
        </p:txBody>
      </p:sp>
      <p:pic>
        <p:nvPicPr>
          <p:cNvPr id="1026" name="Picture 2" title="Contraceptive Access Change Pack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47135" y="1874918"/>
            <a:ext cx="3139665" cy="406309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280674"/>
            <a:ext cx="54864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rgbClr val="FF0000"/>
                </a:solidFill>
                <a:latin typeface="Calibri Light" panose="020F0302020204030204" pitchFamily="34" charset="0"/>
                <a:hlinkClick r:id="rId4"/>
              </a:rPr>
              <a:t>https</a:t>
            </a:r>
            <a:r>
              <a:rPr lang="en-US" sz="1600" dirty="0">
                <a:solidFill>
                  <a:srgbClr val="FF0000"/>
                </a:solidFill>
                <a:latin typeface="Calibri Light" panose="020F0302020204030204" pitchFamily="34" charset="0"/>
                <a:hlinkClick r:id="rId4"/>
              </a:rPr>
              <a:t>://</a:t>
            </a:r>
            <a:r>
              <a:rPr lang="en-US" sz="1600" dirty="0" smtClean="0">
                <a:solidFill>
                  <a:srgbClr val="FF0000"/>
                </a:solidFill>
                <a:latin typeface="Calibri Light" panose="020F0302020204030204" pitchFamily="34" charset="0"/>
                <a:hlinkClick r:id="rId4"/>
              </a:rPr>
              <a:t>www.fpntc.org/resources/contraceptive-access-change-package</a:t>
            </a:r>
            <a:r>
              <a:rPr lang="en-US" sz="1600" dirty="0" smtClean="0">
                <a:solidFill>
                  <a:srgbClr val="FF0000"/>
                </a:solidFill>
                <a:latin typeface="Calibri Light" panose="020F0302020204030204" pitchFamily="34" charset="0"/>
              </a:rPr>
              <a:t> </a:t>
            </a:r>
            <a:endParaRPr lang="en-US" sz="1600" dirty="0">
              <a:solidFill>
                <a:srgbClr val="FF0000"/>
              </a:solidFill>
              <a:latin typeface="Calibri Light" panose="020F0302020204030204" pitchFamily="34" charset="0"/>
            </a:endParaRPr>
          </a:p>
        </p:txBody>
      </p:sp>
    </p:spTree>
    <p:extLst>
      <p:ext uri="{BB962C8B-B14F-4D97-AF65-F5344CB8AC3E}">
        <p14:creationId xmlns:p14="http://schemas.microsoft.com/office/powerpoint/2010/main" val="133598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 Insertion Kits</a:t>
            </a:r>
            <a:endParaRPr lang="en-US" dirty="0"/>
          </a:p>
        </p:txBody>
      </p:sp>
      <p:sp>
        <p:nvSpPr>
          <p:cNvPr id="3" name="Content Placeholder 2"/>
          <p:cNvSpPr>
            <a:spLocks noGrp="1"/>
          </p:cNvSpPr>
          <p:nvPr>
            <p:ph idx="1"/>
          </p:nvPr>
        </p:nvSpPr>
        <p:spPr>
          <a:xfrm>
            <a:off x="609600" y="1600200"/>
            <a:ext cx="8077200" cy="4525963"/>
          </a:xfrm>
        </p:spPr>
        <p:txBody>
          <a:bodyPr/>
          <a:lstStyle/>
          <a:p>
            <a:pPr marL="0" indent="0">
              <a:buNone/>
            </a:pPr>
            <a:r>
              <a:rPr lang="en-US" sz="2800" b="1" dirty="0" smtClean="0"/>
              <a:t>Unity Healthcare: Supplies to Set Up for </a:t>
            </a:r>
            <a:r>
              <a:rPr lang="en-US" sz="2800" b="1" dirty="0"/>
              <a:t>Insertions:</a:t>
            </a:r>
          </a:p>
        </p:txBody>
      </p:sp>
      <p:pic>
        <p:nvPicPr>
          <p:cNvPr id="6" name="Picture 2" title="List of supplie needed for insertions "/>
          <p:cNvPicPr>
            <a:picLocks noChangeAspect="1" noChangeArrowheads="1"/>
          </p:cNvPicPr>
          <p:nvPr/>
        </p:nvPicPr>
        <p:blipFill rotWithShape="1">
          <a:blip r:embed="rId3">
            <a:extLst>
              <a:ext uri="{28A0092B-C50C-407E-A947-70E740481C1C}">
                <a14:useLocalDpi xmlns:a14="http://schemas.microsoft.com/office/drawing/2010/main" val="0"/>
              </a:ext>
            </a:extLst>
          </a:blip>
          <a:srcRect b="46928"/>
          <a:stretch/>
        </p:blipFill>
        <p:spPr bwMode="auto">
          <a:xfrm>
            <a:off x="1143000" y="2150166"/>
            <a:ext cx="7010400" cy="408293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20</a:t>
            </a:fld>
            <a:endParaRPr lang="en-US"/>
          </a:p>
        </p:txBody>
      </p:sp>
    </p:spTree>
    <p:extLst>
      <p:ext uri="{BB962C8B-B14F-4D97-AF65-F5344CB8AC3E}">
        <p14:creationId xmlns:p14="http://schemas.microsoft.com/office/powerpoint/2010/main" val="591530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Schedule Adjustments</a:t>
            </a:r>
            <a:endParaRPr lang="en-US" dirty="0"/>
          </a:p>
        </p:txBody>
      </p:sp>
      <p:sp>
        <p:nvSpPr>
          <p:cNvPr id="3" name="Content Placeholder 2"/>
          <p:cNvSpPr>
            <a:spLocks noGrp="1"/>
          </p:cNvSpPr>
          <p:nvPr>
            <p:ph idx="1"/>
          </p:nvPr>
        </p:nvSpPr>
        <p:spPr/>
        <p:txBody>
          <a:bodyPr/>
          <a:lstStyle/>
          <a:p>
            <a:r>
              <a:rPr lang="en-US" sz="3600" dirty="0" smtClean="0"/>
              <a:t>Do a time study. </a:t>
            </a:r>
          </a:p>
          <a:p>
            <a:r>
              <a:rPr lang="en-US" sz="3600" dirty="0" smtClean="0"/>
              <a:t>Adjust standard visit length</a:t>
            </a:r>
          </a:p>
          <a:p>
            <a:pPr lvl="1"/>
            <a:r>
              <a:rPr lang="en-US" sz="3200" dirty="0" smtClean="0">
                <a:solidFill>
                  <a:schemeClr val="accent6"/>
                </a:solidFill>
              </a:rPr>
              <a:t>Use 1 appointment type of 15-20 minutes</a:t>
            </a:r>
          </a:p>
          <a:p>
            <a:pPr lvl="1"/>
            <a:r>
              <a:rPr lang="en-US" sz="3200" dirty="0" smtClean="0">
                <a:solidFill>
                  <a:schemeClr val="accent6"/>
                </a:solidFill>
              </a:rPr>
              <a:t>Calculate average appointment length by looking at past patient volume and visit type</a:t>
            </a:r>
          </a:p>
          <a:p>
            <a:r>
              <a:rPr lang="en-US" sz="3600" dirty="0" smtClean="0"/>
              <a:t>Block visits to allow for anticipated LARC insertions</a:t>
            </a:r>
          </a:p>
        </p:txBody>
      </p:sp>
      <p:sp>
        <p:nvSpPr>
          <p:cNvPr id="4" name="Slide Number Placeholder 3"/>
          <p:cNvSpPr>
            <a:spLocks noGrp="1"/>
          </p:cNvSpPr>
          <p:nvPr>
            <p:ph type="sldNum" sz="quarter" idx="10"/>
          </p:nvPr>
        </p:nvSpPr>
        <p:spPr/>
        <p:txBody>
          <a:bodyPr/>
          <a:lstStyle/>
          <a:p>
            <a:fld id="{A7667F2E-288F-4EBD-BB88-B804E384A0E8}" type="slidenum">
              <a:rPr lang="en-US" smtClean="0"/>
              <a:pPr/>
              <a:t>21</a:t>
            </a:fld>
            <a:endParaRPr lang="en-US"/>
          </a:p>
        </p:txBody>
      </p:sp>
    </p:spTree>
    <p:extLst>
      <p:ext uri="{BB962C8B-B14F-4D97-AF65-F5344CB8AC3E}">
        <p14:creationId xmlns:p14="http://schemas.microsoft.com/office/powerpoint/2010/main" val="873824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Adjustments</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sz="3600" dirty="0" smtClean="0"/>
              <a:t>An example: </a:t>
            </a:r>
          </a:p>
          <a:p>
            <a:pPr lvl="1"/>
            <a:r>
              <a:rPr lang="en-US" sz="3200" dirty="0" smtClean="0">
                <a:solidFill>
                  <a:schemeClr val="accent6"/>
                </a:solidFill>
              </a:rPr>
              <a:t>On average, you do 4 LARC insertions/day; 2 of those are same-visit. Your standard appointment length is 15 mins. </a:t>
            </a:r>
          </a:p>
          <a:p>
            <a:pPr lvl="1"/>
            <a:r>
              <a:rPr lang="en-US" sz="3200" dirty="0" smtClean="0">
                <a:solidFill>
                  <a:schemeClr val="accent6"/>
                </a:solidFill>
              </a:rPr>
              <a:t>You could: block off 2 appointments per day to allow for insertions. </a:t>
            </a:r>
          </a:p>
          <a:p>
            <a:pPr lvl="1"/>
            <a:r>
              <a:rPr lang="en-US" sz="3200" dirty="0" smtClean="0">
                <a:solidFill>
                  <a:schemeClr val="accent6"/>
                </a:solidFill>
              </a:rPr>
              <a:t>If you have a high no show rate, you may not need to block any appointments.</a:t>
            </a: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22</a:t>
            </a:fld>
            <a:endParaRPr lang="en-US"/>
          </a:p>
        </p:txBody>
      </p:sp>
    </p:spTree>
    <p:extLst>
      <p:ext uri="{BB962C8B-B14F-4D97-AF65-F5344CB8AC3E}">
        <p14:creationId xmlns:p14="http://schemas.microsoft.com/office/powerpoint/2010/main" val="3010263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 Insertion Trainings</a:t>
            </a:r>
            <a:endParaRPr lang="en-US" dirty="0"/>
          </a:p>
        </p:txBody>
      </p:sp>
      <p:sp>
        <p:nvSpPr>
          <p:cNvPr id="5" name="Content Placeholder 4"/>
          <p:cNvSpPr>
            <a:spLocks noGrp="1"/>
          </p:cNvSpPr>
          <p:nvPr>
            <p:ph idx="1"/>
          </p:nvPr>
        </p:nvSpPr>
        <p:spPr>
          <a:xfrm>
            <a:off x="457200" y="1600200"/>
            <a:ext cx="4343400" cy="4525963"/>
          </a:xfrm>
        </p:spPr>
        <p:txBody>
          <a:bodyPr anchor="ctr"/>
          <a:lstStyle/>
          <a:p>
            <a:pPr marL="0" indent="0">
              <a:buNone/>
            </a:pPr>
            <a:r>
              <a:rPr lang="en-US" dirty="0" smtClean="0"/>
              <a:t>National Clinical Training Center for Family Planning </a:t>
            </a:r>
            <a:r>
              <a:rPr lang="en-US" b="1" dirty="0" smtClean="0">
                <a:solidFill>
                  <a:schemeClr val="accent6"/>
                </a:solidFill>
              </a:rPr>
              <a:t>LARC LINK</a:t>
            </a:r>
          </a:p>
        </p:txBody>
      </p:sp>
      <p:pic>
        <p:nvPicPr>
          <p:cNvPr id="4098" name="Picture 2" title="Picture of website where providers can find LARC insertion trainings"/>
          <p:cNvPicPr>
            <a:picLocks noChangeAspect="1" noChangeArrowheads="1"/>
          </p:cNvPicPr>
          <p:nvPr/>
        </p:nvPicPr>
        <p:blipFill rotWithShape="1">
          <a:blip r:embed="rId3">
            <a:extLst>
              <a:ext uri="{28A0092B-C50C-407E-A947-70E740481C1C}">
                <a14:useLocalDpi xmlns:a14="http://schemas.microsoft.com/office/drawing/2010/main" val="0"/>
              </a:ext>
            </a:extLst>
          </a:blip>
          <a:srcRect l="4220" t="4157" r="4757" b="6448"/>
          <a:stretch/>
        </p:blipFill>
        <p:spPr bwMode="auto">
          <a:xfrm>
            <a:off x="4887306" y="1752600"/>
            <a:ext cx="3748693" cy="427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89" y="6400800"/>
            <a:ext cx="6019800" cy="646331"/>
          </a:xfrm>
          <a:prstGeom prst="rect">
            <a:avLst/>
          </a:prstGeom>
          <a:noFill/>
        </p:spPr>
        <p:txBody>
          <a:bodyPr wrap="square" rtlCol="0">
            <a:spAutoFit/>
          </a:bodyPr>
          <a:lstStyle/>
          <a:p>
            <a:pPr marL="0" indent="0">
              <a:buNone/>
            </a:pPr>
            <a:r>
              <a:rPr lang="en-US" dirty="0">
                <a:solidFill>
                  <a:schemeClr val="tx2"/>
                </a:solidFill>
              </a:rPr>
              <a:t>Link: </a:t>
            </a:r>
            <a:r>
              <a:rPr lang="en-US" dirty="0" smtClean="0">
                <a:hlinkClick r:id="rId4"/>
              </a:rPr>
              <a:t>http</a:t>
            </a:r>
            <a:r>
              <a:rPr lang="en-US" dirty="0">
                <a:hlinkClick r:id="rId4"/>
              </a:rPr>
              <a:t>://www.ctcfp.org/larc-link/</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23</a:t>
            </a:fld>
            <a:endParaRPr lang="en-US"/>
          </a:p>
        </p:txBody>
      </p:sp>
    </p:spTree>
    <p:extLst>
      <p:ext uri="{BB962C8B-B14F-4D97-AF65-F5344CB8AC3E}">
        <p14:creationId xmlns:p14="http://schemas.microsoft.com/office/powerpoint/2010/main" val="210277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Tracking Insurance Coverage &amp; Reimbursement</a:t>
            </a:r>
            <a:endParaRPr lang="en-US" dirty="0"/>
          </a:p>
        </p:txBody>
      </p:sp>
      <p:sp>
        <p:nvSpPr>
          <p:cNvPr id="3" name="Content Placeholder 2"/>
          <p:cNvSpPr>
            <a:spLocks noGrp="1"/>
          </p:cNvSpPr>
          <p:nvPr>
            <p:ph idx="1"/>
          </p:nvPr>
        </p:nvSpPr>
        <p:spPr/>
        <p:txBody>
          <a:bodyPr/>
          <a:lstStyle/>
          <a:p>
            <a:r>
              <a:rPr lang="en-US" sz="2800" dirty="0" smtClean="0"/>
              <a:t>Verify before patients comes in when asking about general coverage</a:t>
            </a:r>
          </a:p>
          <a:p>
            <a:r>
              <a:rPr lang="en-US" sz="2800" dirty="0" smtClean="0"/>
              <a:t>Track LARC cost, reimbursement and notes by insurer</a:t>
            </a:r>
            <a:endParaRPr lang="en-US" sz="2800" dirty="0"/>
          </a:p>
        </p:txBody>
      </p:sp>
      <p:pic>
        <p:nvPicPr>
          <p:cNvPr id="4098" name="Picture 2" title="Example of how to track insurance coverage and reimbur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6162"/>
            <a:ext cx="88487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7"/>
          <p:cNvSpPr txBox="1">
            <a:spLocks/>
          </p:cNvSpPr>
          <p:nvPr/>
        </p:nvSpPr>
        <p:spPr>
          <a:xfrm>
            <a:off x="0" y="6400800"/>
            <a:ext cx="6705600" cy="457200"/>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en-US" sz="1600" dirty="0" smtClean="0">
                <a:solidFill>
                  <a:schemeClr val="tx2"/>
                </a:solidFill>
                <a:latin typeface="Calibri Light" panose="020F0302020204030204" pitchFamily="34" charset="0"/>
              </a:rPr>
              <a:t>Ann Finn Consulting (</a:t>
            </a:r>
            <a:r>
              <a:rPr lang="en-US" sz="1600" dirty="0" smtClean="0">
                <a:solidFill>
                  <a:schemeClr val="tx2"/>
                </a:solidFill>
                <a:latin typeface="Calibri Light" panose="020F0302020204030204" pitchFamily="34" charset="0"/>
                <a:hlinkClick r:id="rId4"/>
              </a:rPr>
              <a:t>www.annfinnconsulting.com</a:t>
            </a:r>
            <a:r>
              <a:rPr lang="en-US" sz="1600" dirty="0" smtClean="0">
                <a:solidFill>
                  <a:schemeClr val="tx2"/>
                </a:solidFill>
                <a:latin typeface="Calibri Light" panose="020F0302020204030204" pitchFamily="34" charset="0"/>
              </a:rPr>
              <a:t>) </a:t>
            </a:r>
          </a:p>
        </p:txBody>
      </p:sp>
      <p:sp>
        <p:nvSpPr>
          <p:cNvPr id="4" name="Slide Number Placeholder 3"/>
          <p:cNvSpPr>
            <a:spLocks noGrp="1"/>
          </p:cNvSpPr>
          <p:nvPr>
            <p:ph type="sldNum" sz="quarter" idx="10"/>
          </p:nvPr>
        </p:nvSpPr>
        <p:spPr/>
        <p:txBody>
          <a:bodyPr/>
          <a:lstStyle/>
          <a:p>
            <a:fld id="{A7667F2E-288F-4EBD-BB88-B804E384A0E8}" type="slidenum">
              <a:rPr lang="en-US" smtClean="0"/>
              <a:pPr/>
              <a:t>24</a:t>
            </a:fld>
            <a:endParaRPr lang="en-US"/>
          </a:p>
        </p:txBody>
      </p:sp>
    </p:spTree>
    <p:extLst>
      <p:ext uri="{BB962C8B-B14F-4D97-AF65-F5344CB8AC3E}">
        <p14:creationId xmlns:p14="http://schemas.microsoft.com/office/powerpoint/2010/main" val="120951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Stocking a Broad Range of Methods</a:t>
            </a:r>
            <a:endParaRPr lang="en-US" dirty="0"/>
          </a:p>
        </p:txBody>
      </p:sp>
      <p:sp>
        <p:nvSpPr>
          <p:cNvPr id="6" name="Content Placeholder 5"/>
          <p:cNvSpPr>
            <a:spLocks noGrp="1"/>
          </p:cNvSpPr>
          <p:nvPr>
            <p:ph idx="1"/>
          </p:nvPr>
        </p:nvSpPr>
        <p:spPr>
          <a:xfrm>
            <a:off x="457200" y="1600200"/>
            <a:ext cx="4267200" cy="4525963"/>
          </a:xfrm>
        </p:spPr>
        <p:txBody>
          <a:bodyPr/>
          <a:lstStyle/>
          <a:p>
            <a:r>
              <a:rPr lang="en-US" sz="2800" dirty="0"/>
              <a:t>At a minimum, </a:t>
            </a:r>
            <a:r>
              <a:rPr lang="en-US" sz="2800" dirty="0" smtClean="0"/>
              <a:t>at least one type of </a:t>
            </a:r>
            <a:r>
              <a:rPr lang="en-US" sz="2800" b="1" dirty="0" smtClean="0"/>
              <a:t>all provider dependent methods </a:t>
            </a:r>
            <a:r>
              <a:rPr lang="en-US" sz="2800" dirty="0"/>
              <a:t>should be stocked </a:t>
            </a:r>
            <a:r>
              <a:rPr lang="en-US" sz="2800" dirty="0" smtClean="0"/>
              <a:t>on site</a:t>
            </a:r>
            <a:r>
              <a:rPr lang="en-US" sz="2800" dirty="0"/>
              <a:t>. </a:t>
            </a:r>
            <a:endParaRPr lang="en-US" sz="2800" dirty="0" smtClean="0"/>
          </a:p>
          <a:p>
            <a:r>
              <a:rPr lang="en-US" sz="2800" dirty="0" smtClean="0"/>
              <a:t>See Best Practice 1. </a:t>
            </a:r>
            <a:r>
              <a:rPr lang="en-US" sz="2800" b="1" dirty="0" smtClean="0"/>
              <a:t>Stock a Broad Range of FDA-Approved Methods  </a:t>
            </a:r>
            <a:r>
              <a:rPr lang="en-US" sz="2800" dirty="0" smtClean="0"/>
              <a:t>of the </a:t>
            </a:r>
            <a:r>
              <a:rPr lang="en-US" sz="2800" i="1" dirty="0" smtClean="0"/>
              <a:t>Contraceptive </a:t>
            </a:r>
            <a:r>
              <a:rPr lang="en-US" sz="2800" i="1" dirty="0"/>
              <a:t>Access Change Package</a:t>
            </a:r>
          </a:p>
          <a:p>
            <a:endParaRPr lang="en-US" sz="2800" b="1" dirty="0" smtClean="0"/>
          </a:p>
        </p:txBody>
      </p:sp>
      <p:sp>
        <p:nvSpPr>
          <p:cNvPr id="2" name="Rectangle 1"/>
          <p:cNvSpPr/>
          <p:nvPr/>
        </p:nvSpPr>
        <p:spPr>
          <a:xfrm>
            <a:off x="5305027" y="1751052"/>
            <a:ext cx="3106876" cy="369332"/>
          </a:xfrm>
          <a:prstGeom prst="rect">
            <a:avLst/>
          </a:prstGeom>
        </p:spPr>
        <p:txBody>
          <a:bodyPr wrap="none">
            <a:spAutoFit/>
          </a:bodyPr>
          <a:lstStyle/>
          <a:p>
            <a:r>
              <a:rPr lang="en-US" b="1" dirty="0">
                <a:solidFill>
                  <a:schemeClr val="accent6"/>
                </a:solidFill>
                <a:latin typeface="Calibri Light" panose="020F0302020204030204" pitchFamily="34" charset="0"/>
              </a:rPr>
              <a:t>FDA-approved methods include:</a:t>
            </a:r>
          </a:p>
        </p:txBody>
      </p:sp>
      <p:sp>
        <p:nvSpPr>
          <p:cNvPr id="7" name="Rectangle 6"/>
          <p:cNvSpPr/>
          <p:nvPr/>
        </p:nvSpPr>
        <p:spPr>
          <a:xfrm>
            <a:off x="5029200" y="2133600"/>
            <a:ext cx="3759200" cy="3200400"/>
          </a:xfrm>
          <a:prstGeom prst="rect">
            <a:avLst/>
          </a:prstGeom>
        </p:spPr>
        <p:txBody>
          <a:bodyPr wrap="square" numCol="2">
            <a:spAutoFit/>
          </a:bodyPr>
          <a:lstStyle/>
          <a:p>
            <a:pPr marL="342900" indent="-342900">
              <a:buFont typeface="Wingdings" panose="05000000000000000000" pitchFamily="2" charset="2"/>
              <a:buChar char="§"/>
            </a:pPr>
            <a:r>
              <a:rPr lang="en-US" dirty="0" smtClean="0">
                <a:solidFill>
                  <a:schemeClr val="accent6"/>
                </a:solidFill>
              </a:rPr>
              <a:t>Services </a:t>
            </a:r>
            <a:r>
              <a:rPr lang="en-US" dirty="0">
                <a:solidFill>
                  <a:schemeClr val="accent6"/>
                </a:solidFill>
              </a:rPr>
              <a:t>or referral for sterilization </a:t>
            </a:r>
            <a:r>
              <a:rPr lang="en-US" dirty="0" smtClean="0">
                <a:solidFill>
                  <a:schemeClr val="accent6"/>
                </a:solidFill>
              </a:rPr>
              <a:t>;</a:t>
            </a:r>
            <a:endParaRPr lang="en-US" dirty="0">
              <a:solidFill>
                <a:schemeClr val="accent6"/>
              </a:solidFill>
            </a:endParaRPr>
          </a:p>
          <a:p>
            <a:pPr marL="342900" indent="-342900">
              <a:buFont typeface="Wingdings" panose="05000000000000000000" pitchFamily="2" charset="2"/>
              <a:buChar char="§"/>
            </a:pPr>
            <a:r>
              <a:rPr lang="en-US" dirty="0" smtClean="0">
                <a:solidFill>
                  <a:schemeClr val="accent6"/>
                </a:solidFill>
              </a:rPr>
              <a:t>Hormonal implant;</a:t>
            </a:r>
            <a:endParaRPr lang="en-US" dirty="0">
              <a:solidFill>
                <a:schemeClr val="accent6"/>
              </a:solidFill>
            </a:endParaRPr>
          </a:p>
          <a:p>
            <a:pPr marL="342900" indent="-342900">
              <a:buFont typeface="Wingdings" panose="05000000000000000000" pitchFamily="2" charset="2"/>
              <a:buChar char="§"/>
            </a:pPr>
            <a:r>
              <a:rPr lang="en-US" dirty="0" smtClean="0">
                <a:solidFill>
                  <a:schemeClr val="accent6"/>
                </a:solidFill>
              </a:rPr>
              <a:t>LNG IUD;</a:t>
            </a:r>
            <a:endParaRPr lang="en-US" dirty="0">
              <a:solidFill>
                <a:schemeClr val="accent6"/>
              </a:solidFill>
            </a:endParaRPr>
          </a:p>
          <a:p>
            <a:pPr marL="342900" indent="-342900">
              <a:buFont typeface="Wingdings" panose="05000000000000000000" pitchFamily="2" charset="2"/>
              <a:buChar char="§"/>
            </a:pPr>
            <a:r>
              <a:rPr lang="en-US" dirty="0" smtClean="0">
                <a:solidFill>
                  <a:schemeClr val="accent6"/>
                </a:solidFill>
              </a:rPr>
              <a:t>Cu IUD;</a:t>
            </a:r>
            <a:endParaRPr lang="en-US" dirty="0">
              <a:solidFill>
                <a:schemeClr val="accent6"/>
              </a:solidFill>
            </a:endParaRPr>
          </a:p>
          <a:p>
            <a:pPr marL="342900" indent="-342900">
              <a:buFont typeface="Wingdings" panose="05000000000000000000" pitchFamily="2" charset="2"/>
              <a:buChar char="§"/>
            </a:pPr>
            <a:r>
              <a:rPr lang="en-US" dirty="0">
                <a:solidFill>
                  <a:schemeClr val="accent6"/>
                </a:solidFill>
              </a:rPr>
              <a:t>Hormonal injection;</a:t>
            </a:r>
          </a:p>
          <a:p>
            <a:pPr marL="342900" indent="-342900">
              <a:buFont typeface="Wingdings" panose="05000000000000000000" pitchFamily="2" charset="2"/>
              <a:buChar char="§"/>
            </a:pPr>
            <a:r>
              <a:rPr lang="en-US" dirty="0">
                <a:solidFill>
                  <a:schemeClr val="accent6"/>
                </a:solidFill>
              </a:rPr>
              <a:t>Oral contraceptive;</a:t>
            </a:r>
          </a:p>
          <a:p>
            <a:pPr marL="342900" indent="-342900">
              <a:buFont typeface="Wingdings" panose="05000000000000000000" pitchFamily="2" charset="2"/>
              <a:buChar char="§"/>
            </a:pPr>
            <a:r>
              <a:rPr lang="en-US" dirty="0">
                <a:solidFill>
                  <a:schemeClr val="accent6"/>
                </a:solidFill>
              </a:rPr>
              <a:t>Contraceptive patch;</a:t>
            </a:r>
          </a:p>
          <a:p>
            <a:pPr marL="342900" indent="-342900">
              <a:buFont typeface="Wingdings" panose="05000000000000000000" pitchFamily="2" charset="2"/>
              <a:buChar char="§"/>
            </a:pPr>
            <a:r>
              <a:rPr lang="en-US" dirty="0">
                <a:solidFill>
                  <a:schemeClr val="accent6"/>
                </a:solidFill>
              </a:rPr>
              <a:t>Vaginal ring;</a:t>
            </a:r>
          </a:p>
          <a:p>
            <a:pPr marL="342900" indent="-342900">
              <a:buFont typeface="Wingdings" panose="05000000000000000000" pitchFamily="2" charset="2"/>
              <a:buChar char="§"/>
            </a:pPr>
            <a:r>
              <a:rPr lang="en-US" dirty="0">
                <a:solidFill>
                  <a:schemeClr val="accent6"/>
                </a:solidFill>
              </a:rPr>
              <a:t>Diaphragm and cervical cap;</a:t>
            </a:r>
          </a:p>
          <a:p>
            <a:pPr marL="342900" indent="-342900">
              <a:buFont typeface="Wingdings" panose="05000000000000000000" pitchFamily="2" charset="2"/>
              <a:buChar char="§"/>
            </a:pPr>
            <a:r>
              <a:rPr lang="en-US" dirty="0">
                <a:solidFill>
                  <a:schemeClr val="accent6"/>
                </a:solidFill>
              </a:rPr>
              <a:t>Sponge;</a:t>
            </a:r>
          </a:p>
          <a:p>
            <a:pPr marL="342900" indent="-342900">
              <a:buFont typeface="Wingdings" panose="05000000000000000000" pitchFamily="2" charset="2"/>
              <a:buChar char="§"/>
            </a:pPr>
            <a:r>
              <a:rPr lang="en-US" dirty="0">
                <a:solidFill>
                  <a:schemeClr val="accent6"/>
                </a:solidFill>
              </a:rPr>
              <a:t>Condoms (male and female</a:t>
            </a:r>
            <a:r>
              <a:rPr lang="en-US" dirty="0" smtClean="0">
                <a:solidFill>
                  <a:schemeClr val="accent6"/>
                </a:solidFill>
              </a:rPr>
              <a:t>); and</a:t>
            </a:r>
            <a:endParaRPr lang="en-US" dirty="0">
              <a:solidFill>
                <a:schemeClr val="accent6"/>
              </a:solidFill>
            </a:endParaRPr>
          </a:p>
          <a:p>
            <a:pPr marL="342900" indent="-342900">
              <a:buFont typeface="Wingdings" panose="05000000000000000000" pitchFamily="2" charset="2"/>
              <a:buChar char="§"/>
            </a:pPr>
            <a:r>
              <a:rPr lang="en-US" dirty="0">
                <a:solidFill>
                  <a:schemeClr val="accent6"/>
                </a:solidFill>
              </a:rPr>
              <a:t>Spermicide.</a:t>
            </a:r>
          </a:p>
        </p:txBody>
      </p:sp>
      <p:sp>
        <p:nvSpPr>
          <p:cNvPr id="4" name="Slide Number Placeholder 3"/>
          <p:cNvSpPr>
            <a:spLocks noGrp="1"/>
          </p:cNvSpPr>
          <p:nvPr>
            <p:ph type="sldNum" sz="quarter" idx="10"/>
          </p:nvPr>
        </p:nvSpPr>
        <p:spPr/>
        <p:txBody>
          <a:bodyPr/>
          <a:lstStyle/>
          <a:p>
            <a:pPr>
              <a:defRPr/>
            </a:pPr>
            <a:fld id="{7AE38899-F514-477B-80EA-08AA1E7A908E}" type="slidenum">
              <a:rPr lang="en-US" smtClean="0"/>
              <a:pPr>
                <a:defRPr/>
              </a:pPr>
              <a:t>25</a:t>
            </a:fld>
            <a:endParaRPr lang="en-US"/>
          </a:p>
        </p:txBody>
      </p:sp>
    </p:spTree>
    <p:extLst>
      <p:ext uri="{BB962C8B-B14F-4D97-AF65-F5344CB8AC3E}">
        <p14:creationId xmlns:p14="http://schemas.microsoft.com/office/powerpoint/2010/main" val="25675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93688"/>
            <a:ext cx="9144000" cy="696912"/>
          </a:xfrm>
          <a:solidFill>
            <a:schemeClr val="accent5"/>
          </a:solidFill>
        </p:spPr>
        <p:txBody>
          <a:bodyPr anchor="t"/>
          <a:lstStyle/>
          <a:p>
            <a:r>
              <a:rPr lang="en-US" sz="3400" dirty="0" smtClean="0">
                <a:solidFill>
                  <a:schemeClr val="bg1"/>
                </a:solidFill>
              </a:rPr>
              <a:t>Strategies to Support Same-Visit Access to Methods</a:t>
            </a:r>
            <a:endParaRPr lang="en-US" sz="3400" dirty="0">
              <a:solidFill>
                <a:schemeClr val="bg1"/>
              </a:solidFill>
            </a:endParaRPr>
          </a:p>
        </p:txBody>
      </p:sp>
      <p:pic>
        <p:nvPicPr>
          <p:cNvPr id="3" name="Picture 2" title="Strategies to Support Same - Visit Access to Methods"/>
          <p:cNvPicPr>
            <a:picLocks noChangeAspect="1" noChangeArrowheads="1"/>
          </p:cNvPicPr>
          <p:nvPr/>
        </p:nvPicPr>
        <p:blipFill rotWithShape="1">
          <a:blip r:embed="rId3">
            <a:extLst>
              <a:ext uri="{28A0092B-C50C-407E-A947-70E740481C1C}">
                <a14:useLocalDpi xmlns:a14="http://schemas.microsoft.com/office/drawing/2010/main" val="0"/>
              </a:ext>
            </a:extLst>
          </a:blip>
          <a:srcRect t="12450" b="-2081"/>
          <a:stretch/>
        </p:blipFill>
        <p:spPr bwMode="auto">
          <a:xfrm>
            <a:off x="0" y="971550"/>
            <a:ext cx="9144000" cy="5886450"/>
          </a:xfrm>
          <a:prstGeom prst="rect">
            <a:avLst/>
          </a:prstGeom>
          <a:solidFill>
            <a:schemeClr val="bg1"/>
          </a:solidFill>
          <a:ln>
            <a:noFill/>
          </a:ln>
          <a:extLst/>
        </p:spPr>
      </p:pic>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26</a:t>
            </a:fld>
            <a:endParaRPr lang="en-US"/>
          </a:p>
        </p:txBody>
      </p:sp>
    </p:spTree>
    <p:extLst>
      <p:ext uri="{BB962C8B-B14F-4D97-AF65-F5344CB8AC3E}">
        <p14:creationId xmlns:p14="http://schemas.microsoft.com/office/powerpoint/2010/main" val="610081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lstStyle/>
          <a:p>
            <a:r>
              <a:rPr lang="en-US" sz="3600" dirty="0" smtClean="0"/>
              <a:t>Success Story: Make a Case </a:t>
            </a:r>
            <a:br>
              <a:rPr lang="en-US" sz="3600" dirty="0" smtClean="0"/>
            </a:br>
            <a:r>
              <a:rPr lang="en-US" sz="3600" dirty="0" smtClean="0"/>
              <a:t>with Data </a:t>
            </a:r>
            <a:r>
              <a:rPr lang="en-US" sz="3600" i="1" dirty="0" smtClean="0"/>
              <a:t>(Johnston County, NC)</a:t>
            </a:r>
            <a:endParaRPr lang="en-US" sz="3600" i="1" dirty="0"/>
          </a:p>
        </p:txBody>
      </p:sp>
      <p:sp>
        <p:nvSpPr>
          <p:cNvPr id="3" name="Content Placeholder 2"/>
          <p:cNvSpPr>
            <a:spLocks noGrp="1"/>
          </p:cNvSpPr>
          <p:nvPr>
            <p:ph idx="1"/>
          </p:nvPr>
        </p:nvSpPr>
        <p:spPr/>
        <p:txBody>
          <a:bodyPr/>
          <a:lstStyle/>
          <a:p>
            <a:r>
              <a:rPr lang="en-US" dirty="0" smtClean="0"/>
              <a:t>Worked with finance department to maintain inventory of LARC methods</a:t>
            </a:r>
          </a:p>
          <a:p>
            <a:r>
              <a:rPr lang="en-US" dirty="0" smtClean="0"/>
              <a:t>Shared data on number of insertions, cost, and reimbursement rated to justify need</a:t>
            </a:r>
          </a:p>
          <a:p>
            <a:r>
              <a:rPr lang="en-US" dirty="0" smtClean="0"/>
              <a:t>Same-visit insertions </a:t>
            </a:r>
            <a:r>
              <a:rPr lang="en-US" b="1" dirty="0" smtClean="0">
                <a:solidFill>
                  <a:schemeClr val="accent6"/>
                </a:solidFill>
              </a:rPr>
              <a:t>increased 36% to 50%</a:t>
            </a:r>
          </a:p>
          <a:p>
            <a:r>
              <a:rPr lang="en-US" b="1" dirty="0" smtClean="0">
                <a:solidFill>
                  <a:schemeClr val="accent6"/>
                </a:solidFill>
              </a:rPr>
              <a:t>Key point:  </a:t>
            </a:r>
            <a:r>
              <a:rPr lang="en-US" dirty="0" smtClean="0"/>
              <a:t>Use data – insertions, cost, and reimbursement – to ensure adequate stock to meet demand for same-visit insertions.</a:t>
            </a:r>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27</a:t>
            </a:fld>
            <a:endParaRPr lang="en-US"/>
          </a:p>
        </p:txBody>
      </p:sp>
    </p:spTree>
    <p:extLst>
      <p:ext uri="{BB962C8B-B14F-4D97-AF65-F5344CB8AC3E}">
        <p14:creationId xmlns:p14="http://schemas.microsoft.com/office/powerpoint/2010/main" val="203465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630362"/>
          </a:xfrm>
        </p:spPr>
        <p:txBody>
          <a:bodyPr/>
          <a:lstStyle/>
          <a:p>
            <a:r>
              <a:rPr lang="en-US" sz="3600" dirty="0" smtClean="0"/>
              <a:t>Success Story: Clinician Champions </a:t>
            </a:r>
            <a:r>
              <a:rPr lang="en-US" sz="3600" i="1" dirty="0" smtClean="0"/>
              <a:t>(Rapides Parish Health Unit, LA)</a:t>
            </a:r>
            <a:endParaRPr lang="en-US" sz="3600" i="1" dirty="0"/>
          </a:p>
        </p:txBody>
      </p:sp>
      <p:sp>
        <p:nvSpPr>
          <p:cNvPr id="3" name="Content Placeholder 2"/>
          <p:cNvSpPr>
            <a:spLocks noGrp="1"/>
          </p:cNvSpPr>
          <p:nvPr>
            <p:ph idx="1"/>
          </p:nvPr>
        </p:nvSpPr>
        <p:spPr/>
        <p:txBody>
          <a:bodyPr anchor="b"/>
          <a:lstStyle/>
          <a:p>
            <a:r>
              <a:rPr lang="en-US" dirty="0" smtClean="0"/>
              <a:t>Strategies to support same-visit access</a:t>
            </a:r>
          </a:p>
          <a:p>
            <a:pPr lvl="1"/>
            <a:r>
              <a:rPr lang="en-US" dirty="0" smtClean="0">
                <a:solidFill>
                  <a:schemeClr val="accent6"/>
                </a:solidFill>
              </a:rPr>
              <a:t>Insertion kits in exam rooms</a:t>
            </a:r>
          </a:p>
          <a:p>
            <a:pPr lvl="1"/>
            <a:r>
              <a:rPr lang="en-US" dirty="0" smtClean="0">
                <a:solidFill>
                  <a:schemeClr val="accent6"/>
                </a:solidFill>
              </a:rPr>
              <a:t>Staggered clinician lunch schedules</a:t>
            </a:r>
          </a:p>
          <a:p>
            <a:pPr lvl="1"/>
            <a:r>
              <a:rPr lang="en-US" dirty="0" smtClean="0">
                <a:solidFill>
                  <a:schemeClr val="accent6"/>
                </a:solidFill>
              </a:rPr>
              <a:t>Clinician champion</a:t>
            </a:r>
          </a:p>
          <a:p>
            <a:pPr lvl="1"/>
            <a:r>
              <a:rPr lang="en-US" dirty="0" smtClean="0">
                <a:solidFill>
                  <a:schemeClr val="accent6"/>
                </a:solidFill>
              </a:rPr>
              <a:t>Education about current recommendations that support same-visit availability</a:t>
            </a:r>
          </a:p>
          <a:p>
            <a:r>
              <a:rPr lang="en-US" b="1" dirty="0" smtClean="0">
                <a:solidFill>
                  <a:schemeClr val="accent6"/>
                </a:solidFill>
              </a:rPr>
              <a:t>Key point:  </a:t>
            </a:r>
            <a:r>
              <a:rPr lang="en-US" dirty="0" smtClean="0"/>
              <a:t>Clinician champions are key to helping push this effort forward. </a:t>
            </a:r>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28</a:t>
            </a:fld>
            <a:endParaRPr lang="en-US"/>
          </a:p>
        </p:txBody>
      </p:sp>
    </p:spTree>
    <p:extLst>
      <p:ext uri="{BB962C8B-B14F-4D97-AF65-F5344CB8AC3E}">
        <p14:creationId xmlns:p14="http://schemas.microsoft.com/office/powerpoint/2010/main" val="1113181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200400" cy="6049962"/>
          </a:xfrm>
        </p:spPr>
        <p:txBody>
          <a:bodyPr>
            <a:normAutofit/>
          </a:bodyPr>
          <a:lstStyle/>
          <a:p>
            <a:r>
              <a:rPr lang="en-US" dirty="0" smtClean="0"/>
              <a:t>What other questions do you have?</a:t>
            </a:r>
            <a:br>
              <a:rPr lang="en-US" dirty="0" smtClean="0"/>
            </a:br>
            <a:r>
              <a:rPr lang="en-US" dirty="0" smtClean="0"/>
              <a:t/>
            </a:r>
            <a:br>
              <a:rPr lang="en-US" dirty="0" smtClean="0"/>
            </a:br>
            <a:r>
              <a:rPr lang="en-US" dirty="0" smtClean="0"/>
              <a:t>What other issues would you like to discuss? </a:t>
            </a:r>
            <a:endParaRPr lang="en-US" dirty="0"/>
          </a:p>
        </p:txBody>
      </p:sp>
      <p:pic>
        <p:nvPicPr>
          <p:cNvPr id="9" name="Picture 2" descr="C:\Users\kdeangelis\Google Drive\NYOPCE\Stock Images\Illustrations\Communication\community.jpg" title="Image of people tele communicating "/>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038600" y="1676400"/>
            <a:ext cx="3886200" cy="3889769"/>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05800" y="6356350"/>
            <a:ext cx="762000" cy="365125"/>
          </a:xfrm>
          <a:prstGeom prst="rect">
            <a:avLst/>
          </a:prstGeom>
        </p:spPr>
        <p:txBody>
          <a:bodyPr/>
          <a:lstStyle/>
          <a:p>
            <a:fld id="{1C72A743-7727-4FBA-9DB1-7B919BB1984B}" type="slidenum">
              <a:rPr lang="en-US" smtClean="0"/>
              <a:pPr/>
              <a:t>29</a:t>
            </a:fld>
            <a:endParaRPr lang="en-US"/>
          </a:p>
        </p:txBody>
      </p:sp>
    </p:spTree>
    <p:extLst>
      <p:ext uri="{BB962C8B-B14F-4D97-AF65-F5344CB8AC3E}">
        <p14:creationId xmlns:p14="http://schemas.microsoft.com/office/powerpoint/2010/main" val="348370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953000" cy="1782762"/>
          </a:xfrm>
        </p:spPr>
        <p:txBody>
          <a:bodyPr/>
          <a:lstStyle/>
          <a:p>
            <a:r>
              <a:rPr lang="en-US" dirty="0" smtClean="0"/>
              <a:t>Contraceptive Access Change Package: </a:t>
            </a:r>
            <a:br>
              <a:rPr lang="en-US" dirty="0" smtClean="0"/>
            </a:br>
            <a:r>
              <a:rPr lang="en-US" dirty="0" smtClean="0"/>
              <a:t>Best Practice </a:t>
            </a:r>
            <a:r>
              <a:rPr lang="en-US" dirty="0"/>
              <a:t>3</a:t>
            </a:r>
          </a:p>
        </p:txBody>
      </p:sp>
      <p:sp>
        <p:nvSpPr>
          <p:cNvPr id="6" name="Content Placeholder 5"/>
          <p:cNvSpPr>
            <a:spLocks noGrp="1"/>
          </p:cNvSpPr>
          <p:nvPr>
            <p:ph idx="1"/>
          </p:nvPr>
        </p:nvSpPr>
        <p:spPr>
          <a:xfrm>
            <a:off x="457200" y="2362200"/>
            <a:ext cx="5791200" cy="3763963"/>
          </a:xfrm>
        </p:spPr>
        <p:txBody>
          <a:bodyPr/>
          <a:lstStyle/>
          <a:p>
            <a:pPr marL="0" indent="0">
              <a:buNone/>
            </a:pPr>
            <a:r>
              <a:rPr lang="en-US" dirty="0" smtClean="0"/>
              <a:t>Develop systems for </a:t>
            </a:r>
            <a:r>
              <a:rPr lang="en-US" b="1" dirty="0" smtClean="0">
                <a:solidFill>
                  <a:schemeClr val="accent6"/>
                </a:solidFill>
              </a:rPr>
              <a:t>same-visit provision of all contraceptive methods</a:t>
            </a:r>
            <a:r>
              <a:rPr lang="en-US" dirty="0" smtClean="0"/>
              <a:t>, at all visit types. Make it possible for patients, including women who choose LARCs, to leave their visit with their selected method.*</a:t>
            </a:r>
          </a:p>
        </p:txBody>
      </p:sp>
      <p:pic>
        <p:nvPicPr>
          <p:cNvPr id="7" name="Picture 6" title="Cogs with family planning icons in them "/>
          <p:cNvPicPr>
            <a:picLocks noChangeAspect="1"/>
          </p:cNvPicPr>
          <p:nvPr/>
        </p:nvPicPr>
        <p:blipFill rotWithShape="1">
          <a:blip r:embed="rId3" cstate="print">
            <a:clrChange>
              <a:clrFrom>
                <a:srgbClr val="ECECEC"/>
              </a:clrFrom>
              <a:clrTo>
                <a:srgbClr val="ECECEC">
                  <a:alpha val="0"/>
                </a:srgbClr>
              </a:clrTo>
            </a:clrChange>
            <a:extLst>
              <a:ext uri="{28A0092B-C50C-407E-A947-70E740481C1C}">
                <a14:useLocalDpi xmlns:a14="http://schemas.microsoft.com/office/drawing/2010/main" val="0"/>
              </a:ext>
            </a:extLst>
          </a:blip>
          <a:srcRect l="6118" t="17165" r="4281" b="32704"/>
          <a:stretch/>
        </p:blipFill>
        <p:spPr>
          <a:xfrm rot="5400000">
            <a:off x="5443250" y="3167350"/>
            <a:ext cx="4191000" cy="1666301"/>
          </a:xfrm>
          <a:prstGeom prst="rect">
            <a:avLst/>
          </a:prstGeom>
        </p:spPr>
      </p:pic>
      <p:sp>
        <p:nvSpPr>
          <p:cNvPr id="9" name="Rectangle 8"/>
          <p:cNvSpPr/>
          <p:nvPr/>
        </p:nvSpPr>
        <p:spPr>
          <a:xfrm>
            <a:off x="0" y="6477000"/>
            <a:ext cx="6629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*Provided </a:t>
            </a:r>
            <a:r>
              <a:rPr lang="en-US" sz="1600" dirty="0">
                <a:solidFill>
                  <a:schemeClr val="tx2"/>
                </a:solidFill>
                <a:latin typeface="Calibri Light" panose="020F0302020204030204" pitchFamily="34" charset="0"/>
              </a:rPr>
              <a:t>that you can be reasonably sure </a:t>
            </a:r>
            <a:r>
              <a:rPr lang="en-US" sz="1600" dirty="0" smtClean="0">
                <a:solidFill>
                  <a:schemeClr val="tx2"/>
                </a:solidFill>
                <a:latin typeface="Calibri Light" panose="020F0302020204030204" pitchFamily="34" charset="0"/>
              </a:rPr>
              <a:t>that the </a:t>
            </a:r>
            <a:r>
              <a:rPr lang="en-US" sz="1600" dirty="0">
                <a:solidFill>
                  <a:schemeClr val="tx2"/>
                </a:solidFill>
                <a:latin typeface="Calibri Light" panose="020F0302020204030204" pitchFamily="34" charset="0"/>
              </a:rPr>
              <a:t>patient is not </a:t>
            </a:r>
            <a:r>
              <a:rPr lang="en-US" sz="1600" dirty="0" smtClean="0">
                <a:solidFill>
                  <a:schemeClr val="tx2"/>
                </a:solidFill>
                <a:latin typeface="Calibri Light" panose="020F0302020204030204" pitchFamily="34" charset="0"/>
              </a:rPr>
              <a:t>pregnant</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A7667F2E-288F-4EBD-BB88-B804E384A0E8}" type="slidenum">
              <a:rPr lang="en-US" smtClean="0"/>
              <a:pPr/>
              <a:t>3</a:t>
            </a:fld>
            <a:endParaRPr lang="en-US"/>
          </a:p>
        </p:txBody>
      </p:sp>
    </p:spTree>
    <p:extLst>
      <p:ext uri="{BB962C8B-B14F-4D97-AF65-F5344CB8AC3E}">
        <p14:creationId xmlns:p14="http://schemas.microsoft.com/office/powerpoint/2010/main" val="401281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30</a:t>
            </a:fld>
            <a:endParaRPr lang="en-US"/>
          </a:p>
        </p:txBody>
      </p:sp>
    </p:spTree>
    <p:extLst>
      <p:ext uri="{BB962C8B-B14F-4D97-AF65-F5344CB8AC3E}">
        <p14:creationId xmlns:p14="http://schemas.microsoft.com/office/powerpoint/2010/main" val="255129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p:txBody>
          <a:bodyPr/>
          <a:lstStyle/>
          <a:p>
            <a:pPr marL="0" indent="0">
              <a:buNone/>
            </a:pPr>
            <a:r>
              <a:rPr lang="en-US" sz="3000" b="1" dirty="0"/>
              <a:t>By the end of </a:t>
            </a:r>
            <a:r>
              <a:rPr lang="en-US" sz="3000" b="1" dirty="0" smtClean="0"/>
              <a:t>today, you should be </a:t>
            </a:r>
            <a:r>
              <a:rPr lang="en-US" sz="3000" b="1" dirty="0"/>
              <a:t>able to:</a:t>
            </a:r>
          </a:p>
          <a:p>
            <a:r>
              <a:rPr lang="en-US" sz="3000" dirty="0" smtClean="0"/>
              <a:t>Describe why it is important to offer methods during the same visit initially requested by the patient (i.e., same-visit)</a:t>
            </a:r>
          </a:p>
          <a:p>
            <a:r>
              <a:rPr lang="en-US" sz="3000" dirty="0" smtClean="0"/>
              <a:t>Identify </a:t>
            </a:r>
            <a:r>
              <a:rPr lang="en-US" sz="3000" dirty="0"/>
              <a:t>at least </a:t>
            </a:r>
            <a:r>
              <a:rPr lang="en-US" sz="3000" dirty="0" smtClean="0"/>
              <a:t>one challenge </a:t>
            </a:r>
            <a:r>
              <a:rPr lang="en-US" sz="3000" dirty="0"/>
              <a:t>to providing methods </a:t>
            </a:r>
            <a:r>
              <a:rPr lang="en-US" sz="3000" dirty="0" smtClean="0"/>
              <a:t>same-visit</a:t>
            </a:r>
            <a:endParaRPr lang="en-US" sz="3000" dirty="0"/>
          </a:p>
          <a:p>
            <a:r>
              <a:rPr lang="en-US" sz="3000" dirty="0"/>
              <a:t>Identify at least </a:t>
            </a:r>
            <a:r>
              <a:rPr lang="en-US" sz="3000" dirty="0" smtClean="0"/>
              <a:t>one </a:t>
            </a:r>
            <a:r>
              <a:rPr lang="en-US" sz="3000" dirty="0"/>
              <a:t>strategy to increase </a:t>
            </a:r>
            <a:r>
              <a:rPr lang="en-US" sz="3000" dirty="0" smtClean="0"/>
              <a:t>same-visit access</a:t>
            </a:r>
            <a:endParaRPr lang="en-US" sz="3000"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4</a:t>
            </a:fld>
            <a:endParaRPr lang="en-US"/>
          </a:p>
        </p:txBody>
      </p:sp>
    </p:spTree>
    <p:extLst>
      <p:ext uri="{BB962C8B-B14F-4D97-AF65-F5344CB8AC3E}">
        <p14:creationId xmlns:p14="http://schemas.microsoft.com/office/powerpoint/2010/main" val="359223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Defining Same-Visit Access</a:t>
            </a:r>
            <a:endParaRPr lang="en-US" dirty="0"/>
          </a:p>
        </p:txBody>
      </p:sp>
      <p:sp>
        <p:nvSpPr>
          <p:cNvPr id="3" name="Content Placeholder 2"/>
          <p:cNvSpPr>
            <a:spLocks noGrp="1"/>
          </p:cNvSpPr>
          <p:nvPr>
            <p:ph idx="1"/>
          </p:nvPr>
        </p:nvSpPr>
        <p:spPr/>
        <p:txBody>
          <a:bodyPr/>
          <a:lstStyle/>
          <a:p>
            <a:pPr>
              <a:spcAft>
                <a:spcPts val="600"/>
              </a:spcAft>
            </a:pPr>
            <a:r>
              <a:rPr lang="en-US" sz="2800" dirty="0" smtClean="0"/>
              <a:t>“Same-visit” access to all methods means that during a single visit, patients can </a:t>
            </a:r>
            <a:r>
              <a:rPr lang="en-US" sz="2800" b="1" dirty="0" smtClean="0"/>
              <a:t>request a method and leave their visit </a:t>
            </a:r>
            <a:r>
              <a:rPr lang="en-US" sz="2800" dirty="0" smtClean="0"/>
              <a:t>with that selected method* </a:t>
            </a:r>
          </a:p>
          <a:p>
            <a:pPr lvl="1">
              <a:spcAft>
                <a:spcPts val="600"/>
              </a:spcAft>
            </a:pPr>
            <a:r>
              <a:rPr lang="en-US" sz="2600" dirty="0" smtClean="0">
                <a:solidFill>
                  <a:schemeClr val="accent6"/>
                </a:solidFill>
              </a:rPr>
              <a:t>Not requiring patients to come back for new appointment on a different day, or later the same day </a:t>
            </a:r>
          </a:p>
          <a:p>
            <a:pPr>
              <a:spcAft>
                <a:spcPts val="600"/>
              </a:spcAft>
            </a:pPr>
            <a:r>
              <a:rPr lang="en-US" sz="2800" dirty="0" smtClean="0"/>
              <a:t>Option should be </a:t>
            </a:r>
            <a:r>
              <a:rPr lang="en-US" sz="2800" b="1" dirty="0" smtClean="0"/>
              <a:t>available</a:t>
            </a:r>
            <a:r>
              <a:rPr lang="en-US" sz="2800" dirty="0" smtClean="0"/>
              <a:t> to patients </a:t>
            </a:r>
          </a:p>
          <a:p>
            <a:pPr lvl="1">
              <a:spcAft>
                <a:spcPts val="600"/>
              </a:spcAft>
            </a:pPr>
            <a:r>
              <a:rPr lang="en-US" sz="2600" dirty="0" smtClean="0">
                <a:solidFill>
                  <a:schemeClr val="accent6"/>
                </a:solidFill>
              </a:rPr>
              <a:t>Regardless </a:t>
            </a:r>
            <a:r>
              <a:rPr lang="en-US" sz="2600" dirty="0">
                <a:solidFill>
                  <a:schemeClr val="accent6"/>
                </a:solidFill>
              </a:rPr>
              <a:t>of reason for initial visit</a:t>
            </a:r>
          </a:p>
          <a:p>
            <a:pPr lvl="1">
              <a:spcAft>
                <a:spcPts val="600"/>
              </a:spcAft>
            </a:pPr>
            <a:r>
              <a:rPr lang="en-US" sz="2600" dirty="0">
                <a:solidFill>
                  <a:schemeClr val="accent6"/>
                </a:solidFill>
              </a:rPr>
              <a:t>N</a:t>
            </a:r>
            <a:r>
              <a:rPr lang="en-US" sz="2600" dirty="0" smtClean="0">
                <a:solidFill>
                  <a:schemeClr val="accent6"/>
                </a:solidFill>
              </a:rPr>
              <a:t>ot </a:t>
            </a:r>
            <a:r>
              <a:rPr lang="en-US" sz="2600" dirty="0">
                <a:solidFill>
                  <a:schemeClr val="accent6"/>
                </a:solidFill>
              </a:rPr>
              <a:t>expected </a:t>
            </a:r>
            <a:r>
              <a:rPr lang="en-US" sz="2600" dirty="0" smtClean="0">
                <a:solidFill>
                  <a:schemeClr val="accent6"/>
                </a:solidFill>
              </a:rPr>
              <a:t>that this will work for all patients</a:t>
            </a:r>
          </a:p>
        </p:txBody>
      </p:sp>
      <p:sp>
        <p:nvSpPr>
          <p:cNvPr id="6" name="Rectangle 5"/>
          <p:cNvSpPr/>
          <p:nvPr/>
        </p:nvSpPr>
        <p:spPr>
          <a:xfrm>
            <a:off x="0" y="6477000"/>
            <a:ext cx="6629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*Provided </a:t>
            </a:r>
            <a:r>
              <a:rPr lang="en-US" sz="1600" dirty="0">
                <a:solidFill>
                  <a:schemeClr val="tx2"/>
                </a:solidFill>
                <a:latin typeface="Calibri Light" panose="020F0302020204030204" pitchFamily="34" charset="0"/>
              </a:rPr>
              <a:t>that you can be reasonably sure </a:t>
            </a:r>
            <a:r>
              <a:rPr lang="en-US" sz="1600" dirty="0" smtClean="0">
                <a:solidFill>
                  <a:schemeClr val="tx2"/>
                </a:solidFill>
                <a:latin typeface="Calibri Light" panose="020F0302020204030204" pitchFamily="34" charset="0"/>
              </a:rPr>
              <a:t>that the </a:t>
            </a:r>
            <a:r>
              <a:rPr lang="en-US" sz="1600" dirty="0">
                <a:solidFill>
                  <a:schemeClr val="tx2"/>
                </a:solidFill>
                <a:latin typeface="Calibri Light" panose="020F0302020204030204" pitchFamily="34" charset="0"/>
              </a:rPr>
              <a:t>patient is not </a:t>
            </a:r>
            <a:r>
              <a:rPr lang="en-US" sz="1600" dirty="0" smtClean="0">
                <a:solidFill>
                  <a:schemeClr val="tx2"/>
                </a:solidFill>
                <a:latin typeface="Calibri Light" panose="020F0302020204030204" pitchFamily="34" charset="0"/>
              </a:rPr>
              <a:t>pregnant</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5</a:t>
            </a:fld>
            <a:endParaRPr lang="en-US" dirty="0"/>
          </a:p>
        </p:txBody>
      </p:sp>
    </p:spTree>
    <p:extLst>
      <p:ext uri="{BB962C8B-B14F-4D97-AF65-F5344CB8AC3E}">
        <p14:creationId xmlns:p14="http://schemas.microsoft.com/office/powerpoint/2010/main" val="157064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Same-Visit Access</a:t>
            </a:r>
            <a:endParaRPr lang="en-US" dirty="0"/>
          </a:p>
        </p:txBody>
      </p:sp>
      <p:sp>
        <p:nvSpPr>
          <p:cNvPr id="3" name="Content Placeholder 2"/>
          <p:cNvSpPr>
            <a:spLocks noGrp="1"/>
          </p:cNvSpPr>
          <p:nvPr>
            <p:ph idx="1"/>
          </p:nvPr>
        </p:nvSpPr>
        <p:spPr/>
        <p:txBody>
          <a:bodyPr/>
          <a:lstStyle/>
          <a:p>
            <a:r>
              <a:rPr lang="en-US" dirty="0" smtClean="0"/>
              <a:t>There is </a:t>
            </a:r>
            <a:r>
              <a:rPr lang="en-US" b="1" dirty="0" smtClean="0">
                <a:solidFill>
                  <a:schemeClr val="accent6"/>
                </a:solidFill>
              </a:rPr>
              <a:t>no medical reason to routinely require multiple visits</a:t>
            </a:r>
            <a:r>
              <a:rPr lang="en-US" dirty="0" smtClean="0">
                <a:solidFill>
                  <a:schemeClr val="accent6"/>
                </a:solidFill>
              </a:rPr>
              <a:t> </a:t>
            </a:r>
            <a:r>
              <a:rPr lang="en-US" dirty="0" smtClean="0"/>
              <a:t>to initiate any contraceptive method, if the provider can be reasonably sure that the patient is not pregnant</a:t>
            </a:r>
          </a:p>
          <a:p>
            <a:r>
              <a:rPr lang="en-US" dirty="0" smtClean="0"/>
              <a:t>CDC, ACOG, and other organizations agree that </a:t>
            </a:r>
            <a:r>
              <a:rPr lang="en-US" b="1" dirty="0" smtClean="0">
                <a:solidFill>
                  <a:schemeClr val="accent6"/>
                </a:solidFill>
              </a:rPr>
              <a:t>clinicians can initiate and provide the patient’s method of choice in a single visit</a:t>
            </a:r>
            <a:r>
              <a:rPr lang="en-US" dirty="0" smtClean="0"/>
              <a:t>, unless additional testing is medically indicated</a:t>
            </a:r>
            <a:endParaRPr lang="en-US" dirty="0"/>
          </a:p>
        </p:txBody>
      </p:sp>
      <p:sp>
        <p:nvSpPr>
          <p:cNvPr id="4" name="Slide Number Placeholder 3"/>
          <p:cNvSpPr>
            <a:spLocks noGrp="1"/>
          </p:cNvSpPr>
          <p:nvPr>
            <p:ph type="sldNum" sz="quarter" idx="10"/>
          </p:nvPr>
        </p:nvSpPr>
        <p:spPr/>
        <p:txBody>
          <a:bodyPr/>
          <a:lstStyle/>
          <a:p>
            <a:fld id="{1C72A743-7727-4FBA-9DB1-7B919BB1984B}" type="slidenum">
              <a:rPr lang="en-US" smtClean="0"/>
              <a:pPr/>
              <a:t>6</a:t>
            </a:fld>
            <a:endParaRPr lang="en-US"/>
          </a:p>
        </p:txBody>
      </p:sp>
    </p:spTree>
    <p:extLst>
      <p:ext uri="{BB962C8B-B14F-4D97-AF65-F5344CB8AC3E}">
        <p14:creationId xmlns:p14="http://schemas.microsoft.com/office/powerpoint/2010/main" val="119507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sz="3600" dirty="0" smtClean="0"/>
              <a:t>How to Be Reasonably Certain </a:t>
            </a:r>
            <a:br>
              <a:rPr lang="en-US" sz="3600" dirty="0" smtClean="0"/>
            </a:br>
            <a:r>
              <a:rPr lang="en-US" sz="3600" dirty="0" smtClean="0"/>
              <a:t>a Patient is Not Pregnant (CDC)</a:t>
            </a:r>
            <a:endParaRPr lang="en-US" sz="3600"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sz="2600" dirty="0" smtClean="0"/>
              <a:t>If a </a:t>
            </a:r>
            <a:r>
              <a:rPr lang="en-US" sz="2600" dirty="0"/>
              <a:t>w</a:t>
            </a:r>
            <a:r>
              <a:rPr lang="en-US" sz="2600" dirty="0" smtClean="0"/>
              <a:t>oman has no </a:t>
            </a:r>
            <a:r>
              <a:rPr lang="en-US" sz="2600" dirty="0"/>
              <a:t>symptoms or signs of pregnancy and </a:t>
            </a:r>
            <a:r>
              <a:rPr lang="en-US" sz="2600" dirty="0" smtClean="0"/>
              <a:t>meets any </a:t>
            </a:r>
            <a:r>
              <a:rPr lang="en-US" sz="2600" dirty="0"/>
              <a:t>one of the following </a:t>
            </a:r>
            <a:r>
              <a:rPr lang="en-US" sz="2600" dirty="0" smtClean="0"/>
              <a:t>criteria</a:t>
            </a:r>
            <a:r>
              <a:rPr lang="en-US" sz="2600" dirty="0"/>
              <a:t>: </a:t>
            </a:r>
          </a:p>
          <a:p>
            <a:pPr lvl="1"/>
            <a:r>
              <a:rPr lang="en-US" sz="2300" dirty="0" smtClean="0">
                <a:solidFill>
                  <a:schemeClr val="accent6"/>
                </a:solidFill>
              </a:rPr>
              <a:t>is </a:t>
            </a:r>
            <a:r>
              <a:rPr lang="en-US" sz="2300" dirty="0">
                <a:solidFill>
                  <a:schemeClr val="accent6"/>
                </a:solidFill>
              </a:rPr>
              <a:t>≤7 days after the start of normal menses </a:t>
            </a:r>
          </a:p>
          <a:p>
            <a:pPr lvl="1"/>
            <a:r>
              <a:rPr lang="en-US" sz="2300" dirty="0" smtClean="0">
                <a:solidFill>
                  <a:schemeClr val="accent6"/>
                </a:solidFill>
              </a:rPr>
              <a:t>has </a:t>
            </a:r>
            <a:r>
              <a:rPr lang="en-US" sz="2300" dirty="0">
                <a:solidFill>
                  <a:schemeClr val="accent6"/>
                </a:solidFill>
              </a:rPr>
              <a:t>not had sexual intercourse since </a:t>
            </a:r>
            <a:r>
              <a:rPr lang="en-US" sz="2300" dirty="0" smtClean="0">
                <a:solidFill>
                  <a:schemeClr val="accent6"/>
                </a:solidFill>
              </a:rPr>
              <a:t>the </a:t>
            </a:r>
            <a:r>
              <a:rPr lang="en-US" sz="2300" dirty="0">
                <a:solidFill>
                  <a:schemeClr val="accent6"/>
                </a:solidFill>
              </a:rPr>
              <a:t>start of last normal menses </a:t>
            </a:r>
          </a:p>
          <a:p>
            <a:pPr lvl="1"/>
            <a:r>
              <a:rPr lang="en-US" sz="2300" dirty="0" smtClean="0">
                <a:solidFill>
                  <a:schemeClr val="accent6"/>
                </a:solidFill>
              </a:rPr>
              <a:t>has </a:t>
            </a:r>
            <a:r>
              <a:rPr lang="en-US" sz="2300" dirty="0">
                <a:solidFill>
                  <a:schemeClr val="accent6"/>
                </a:solidFill>
              </a:rPr>
              <a:t>been correctly and consistently using a reliable method of contraception </a:t>
            </a:r>
          </a:p>
          <a:p>
            <a:pPr lvl="1"/>
            <a:r>
              <a:rPr lang="en-US" sz="2300" dirty="0" smtClean="0">
                <a:solidFill>
                  <a:schemeClr val="accent6"/>
                </a:solidFill>
              </a:rPr>
              <a:t>is </a:t>
            </a:r>
            <a:r>
              <a:rPr lang="en-US" sz="2300" dirty="0">
                <a:solidFill>
                  <a:schemeClr val="accent6"/>
                </a:solidFill>
              </a:rPr>
              <a:t>≤7 days after spontaneous or induced abortion </a:t>
            </a:r>
          </a:p>
          <a:p>
            <a:pPr lvl="1"/>
            <a:r>
              <a:rPr lang="en-US" sz="2300" dirty="0" smtClean="0">
                <a:solidFill>
                  <a:schemeClr val="accent6"/>
                </a:solidFill>
              </a:rPr>
              <a:t>is </a:t>
            </a:r>
            <a:r>
              <a:rPr lang="en-US" sz="2300" dirty="0">
                <a:solidFill>
                  <a:schemeClr val="accent6"/>
                </a:solidFill>
              </a:rPr>
              <a:t>within 4 weeks postpartum </a:t>
            </a:r>
          </a:p>
          <a:p>
            <a:pPr lvl="1"/>
            <a:r>
              <a:rPr lang="en-US" sz="2300" dirty="0" smtClean="0">
                <a:solidFill>
                  <a:schemeClr val="accent6"/>
                </a:solidFill>
              </a:rPr>
              <a:t>is </a:t>
            </a:r>
            <a:r>
              <a:rPr lang="en-US" sz="2300" dirty="0">
                <a:solidFill>
                  <a:schemeClr val="accent6"/>
                </a:solidFill>
              </a:rPr>
              <a:t>fully or nearly fully breastfeeding (exclusively breastfeeding or the vast majority [≥85%] of feeds are breastfeeds), </a:t>
            </a:r>
            <a:r>
              <a:rPr lang="en-US" sz="2300" dirty="0" err="1">
                <a:solidFill>
                  <a:schemeClr val="accent6"/>
                </a:solidFill>
              </a:rPr>
              <a:t>amenorrheic</a:t>
            </a:r>
            <a:r>
              <a:rPr lang="en-US" sz="2300" dirty="0">
                <a:solidFill>
                  <a:schemeClr val="accent6"/>
                </a:solidFill>
              </a:rPr>
              <a:t>, and </a:t>
            </a:r>
            <a:r>
              <a:rPr lang="en-US" sz="2300" dirty="0" smtClean="0">
                <a:solidFill>
                  <a:schemeClr val="accent6"/>
                </a:solidFill>
              </a:rPr>
              <a:t>&lt;6 months postpartum</a:t>
            </a:r>
            <a:endParaRPr lang="en-US" sz="2300" dirty="0">
              <a:solidFill>
                <a:schemeClr val="accent6"/>
              </a:solidFill>
            </a:endParaRPr>
          </a:p>
        </p:txBody>
      </p:sp>
      <p:sp>
        <p:nvSpPr>
          <p:cNvPr id="5" name="Rectangle 4"/>
          <p:cNvSpPr/>
          <p:nvPr/>
        </p:nvSpPr>
        <p:spPr>
          <a:xfrm>
            <a:off x="0" y="6519446"/>
            <a:ext cx="7010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US </a:t>
            </a:r>
            <a:r>
              <a:rPr lang="en-US" sz="1600" dirty="0">
                <a:solidFill>
                  <a:schemeClr val="tx2"/>
                </a:solidFill>
                <a:latin typeface="Calibri Light" panose="020F0302020204030204" pitchFamily="34" charset="0"/>
              </a:rPr>
              <a:t>Selected Practice Recommendations for Contraceptive Use, </a:t>
            </a:r>
            <a:r>
              <a:rPr lang="en-US" sz="1600" dirty="0" smtClean="0">
                <a:solidFill>
                  <a:schemeClr val="tx2"/>
                </a:solidFill>
                <a:latin typeface="Calibri Light" panose="020F0302020204030204" pitchFamily="34" charset="0"/>
              </a:rPr>
              <a:t>2016</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7</a:t>
            </a:fld>
            <a:endParaRPr lang="en-US"/>
          </a:p>
        </p:txBody>
      </p:sp>
    </p:spTree>
    <p:extLst>
      <p:ext uri="{BB962C8B-B14F-4D97-AF65-F5344CB8AC3E}">
        <p14:creationId xmlns:p14="http://schemas.microsoft.com/office/powerpoint/2010/main" val="3776822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title="When to Start Using Specific Contraceptive Methods"/>
          <p:cNvPicPr>
            <a:picLocks noChangeAspect="1" noChangeArrowheads="1"/>
          </p:cNvPicPr>
          <p:nvPr/>
        </p:nvPicPr>
        <p:blipFill rotWithShape="1">
          <a:blip r:embed="rId3">
            <a:extLst>
              <a:ext uri="{28A0092B-C50C-407E-A947-70E740481C1C}">
                <a14:useLocalDpi xmlns:a14="http://schemas.microsoft.com/office/drawing/2010/main" val="0"/>
              </a:ext>
            </a:extLst>
          </a:blip>
          <a:srcRect l="-855" r="-1846"/>
          <a:stretch/>
        </p:blipFill>
        <p:spPr bwMode="auto">
          <a:xfrm>
            <a:off x="0" y="1"/>
            <a:ext cx="9144000" cy="6857999"/>
          </a:xfrm>
          <a:prstGeom prst="rect">
            <a:avLst/>
          </a:prstGeom>
          <a:solidFill>
            <a:schemeClr val="bg1"/>
          </a:solidFill>
          <a:ln>
            <a:noFill/>
          </a:ln>
        </p:spPr>
      </p:pic>
      <p:sp>
        <p:nvSpPr>
          <p:cNvPr id="6" name="Rectangle 5" title="Rectangle around Contraceptive Methods and when to start"/>
          <p:cNvSpPr/>
          <p:nvPr/>
        </p:nvSpPr>
        <p:spPr>
          <a:xfrm>
            <a:off x="3050241" y="690282"/>
            <a:ext cx="2664759" cy="4034118"/>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8</a:t>
            </a:fld>
            <a:endParaRPr lang="en-US"/>
          </a:p>
        </p:txBody>
      </p:sp>
    </p:spTree>
    <p:extLst>
      <p:ext uri="{BB962C8B-B14F-4D97-AF65-F5344CB8AC3E}">
        <p14:creationId xmlns:p14="http://schemas.microsoft.com/office/powerpoint/2010/main" val="2481498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title="Rectangle around examination or test needed for each method"/>
          <p:cNvPicPr>
            <a:picLocks noChangeAspect="1" noChangeArrowheads="1"/>
          </p:cNvPicPr>
          <p:nvPr/>
        </p:nvPicPr>
        <p:blipFill rotWithShape="1">
          <a:blip r:embed="rId3">
            <a:extLst>
              <a:ext uri="{28A0092B-C50C-407E-A947-70E740481C1C}">
                <a14:useLocalDpi xmlns:a14="http://schemas.microsoft.com/office/drawing/2010/main" val="0"/>
              </a:ext>
            </a:extLst>
          </a:blip>
          <a:srcRect l="-855" r="-1846"/>
          <a:stretch/>
        </p:blipFill>
        <p:spPr bwMode="auto">
          <a:xfrm>
            <a:off x="0" y="1"/>
            <a:ext cx="9144000" cy="6857999"/>
          </a:xfrm>
          <a:prstGeom prst="rect">
            <a:avLst/>
          </a:prstGeom>
          <a:solidFill>
            <a:schemeClr val="bg1"/>
          </a:solidFill>
          <a:ln>
            <a:noFill/>
          </a:ln>
        </p:spPr>
      </p:pic>
      <p:sp>
        <p:nvSpPr>
          <p:cNvPr id="6" name="Rectangle 5" title="Rectangle Around Examination or Tests needed before each method"/>
          <p:cNvSpPr/>
          <p:nvPr/>
        </p:nvSpPr>
        <p:spPr>
          <a:xfrm>
            <a:off x="7355541" y="685800"/>
            <a:ext cx="1463040" cy="4114800"/>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9</a:t>
            </a:fld>
            <a:endParaRPr lang="en-US"/>
          </a:p>
        </p:txBody>
      </p:sp>
    </p:spTree>
    <p:extLst>
      <p:ext uri="{BB962C8B-B14F-4D97-AF65-F5344CB8AC3E}">
        <p14:creationId xmlns:p14="http://schemas.microsoft.com/office/powerpoint/2010/main" val="3144062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934006"/>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6124</Words>
  <Application>Microsoft Office PowerPoint</Application>
  <PresentationFormat>On-screen Show (4:3)</PresentationFormat>
  <Paragraphs>444</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Gotham Bold</vt:lpstr>
      <vt:lpstr>Gotham Book</vt:lpstr>
      <vt:lpstr>Wingdings</vt:lpstr>
      <vt:lpstr>Office Theme</vt:lpstr>
      <vt:lpstr>1_Office Theme</vt:lpstr>
      <vt:lpstr>Develop Systems for  Same-Visit Provision of  All Contraceptive Methods</vt:lpstr>
      <vt:lpstr>Introduction to the Contraceptive Access Change Package</vt:lpstr>
      <vt:lpstr>Contraceptive Access Change Package:  Best Practice 3</vt:lpstr>
      <vt:lpstr>Meeting Objectives</vt:lpstr>
      <vt:lpstr>Defining Same-Visit Access</vt:lpstr>
      <vt:lpstr>Rationale for Same-Visit Access</vt:lpstr>
      <vt:lpstr>How to Be Reasonably Certain  a Patient is Not Pregnant (CDC)</vt:lpstr>
      <vt:lpstr>PowerPoint Presentation</vt:lpstr>
      <vt:lpstr>PowerPoint Presentation</vt:lpstr>
      <vt:lpstr>Additional Visits are a Barrier for Patients</vt:lpstr>
      <vt:lpstr>Overview of Strategies to Ensure  Same-Visit Access</vt:lpstr>
      <vt:lpstr>Clinician Testimonial: Same-Visit is Possible!</vt:lpstr>
      <vt:lpstr>Contraceptive Access  Assessment </vt:lpstr>
      <vt:lpstr>What Methods are Available Same-Visit?</vt:lpstr>
      <vt:lpstr>Why is It Challenging  to Offer Some Methods  Same-Visit?</vt:lpstr>
      <vt:lpstr>Overview of Same-Visit Implementation Strategies</vt:lpstr>
      <vt:lpstr>Provider Buy-In for  Same-Visit Insertions</vt:lpstr>
      <vt:lpstr>PowerPoint Presentation</vt:lpstr>
      <vt:lpstr>Quick Start Algorithm (cont.) - Copper IUD as EC</vt:lpstr>
      <vt:lpstr>LARC Insertion Kits</vt:lpstr>
      <vt:lpstr>Schedule Adjustments</vt:lpstr>
      <vt:lpstr>Schedule Adjustments</vt:lpstr>
      <vt:lpstr>LARC Insertion Trainings</vt:lpstr>
      <vt:lpstr>Tracking Insurance Coverage &amp; Reimbursement</vt:lpstr>
      <vt:lpstr>Stocking a Broad Range of Methods</vt:lpstr>
      <vt:lpstr>Strategies to Support Same-Visit Access to Methods</vt:lpstr>
      <vt:lpstr>Success Story: Make a Case  with Data (Johnston County, NC)</vt:lpstr>
      <vt:lpstr>Success Story: Clinician Champions (Rapides Parish Health Unit, LA)</vt:lpstr>
      <vt:lpstr>What other questions do you have?  What other issues would you like to discuss? </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Systems for Same-Visit Provision of All Methods (Best Practice 3)</dc:title>
  <dc:creator>FPNTC;OPA</dc:creator>
  <cp:lastModifiedBy>Katie Quimby</cp:lastModifiedBy>
  <cp:revision>52</cp:revision>
  <dcterms:created xsi:type="dcterms:W3CDTF">2016-11-10T17:10:50Z</dcterms:created>
  <dcterms:modified xsi:type="dcterms:W3CDTF">2020-03-17T13:40:38Z</dcterms:modified>
</cp:coreProperties>
</file>