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6"/>
  </p:notesMasterIdLst>
  <p:sldIdLst>
    <p:sldId id="256" r:id="rId3"/>
    <p:sldId id="319" r:id="rId4"/>
    <p:sldId id="257" r:id="rId5"/>
    <p:sldId id="2823" r:id="rId6"/>
    <p:sldId id="2831" r:id="rId7"/>
    <p:sldId id="2850" r:id="rId8"/>
    <p:sldId id="2858" r:id="rId9"/>
    <p:sldId id="2832" r:id="rId10"/>
    <p:sldId id="2851" r:id="rId11"/>
    <p:sldId id="2833" r:id="rId12"/>
    <p:sldId id="2835" r:id="rId13"/>
    <p:sldId id="2824" r:id="rId14"/>
    <p:sldId id="2853" r:id="rId15"/>
    <p:sldId id="2854" r:id="rId16"/>
    <p:sldId id="2855" r:id="rId17"/>
    <p:sldId id="2856" r:id="rId18"/>
    <p:sldId id="2857" r:id="rId19"/>
    <p:sldId id="2838" r:id="rId20"/>
    <p:sldId id="2839" r:id="rId21"/>
    <p:sldId id="2861" r:id="rId22"/>
    <p:sldId id="2859" r:id="rId23"/>
    <p:sldId id="2860" r:id="rId24"/>
    <p:sldId id="2862" r:id="rId25"/>
    <p:sldId id="2840" r:id="rId26"/>
    <p:sldId id="2841" r:id="rId27"/>
    <p:sldId id="2844" r:id="rId28"/>
    <p:sldId id="2847" r:id="rId29"/>
    <p:sldId id="2845" r:id="rId30"/>
    <p:sldId id="2846" r:id="rId31"/>
    <p:sldId id="2836" r:id="rId32"/>
    <p:sldId id="2849" r:id="rId33"/>
    <p:sldId id="2848" r:id="rId34"/>
    <p:sldId id="32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watu" initials="JK" lastIdx="84" clrIdx="0">
    <p:extLst>
      <p:ext uri="{19B8F6BF-5375-455C-9EA6-DF929625EA0E}">
        <p15:presenceInfo xmlns:p15="http://schemas.microsoft.com/office/powerpoint/2012/main" userId="Jennifer Kawatu" providerId="None"/>
      </p:ext>
    </p:extLst>
  </p:cmAuthor>
  <p:cmAuthor id="2" name="Katie Quimby" initials="KQ" lastIdx="30" clrIdx="1">
    <p:extLst>
      <p:ext uri="{19B8F6BF-5375-455C-9EA6-DF929625EA0E}">
        <p15:presenceInfo xmlns:p15="http://schemas.microsoft.com/office/powerpoint/2012/main" userId="Katie Quimby" providerId="None"/>
      </p:ext>
    </p:extLst>
  </p:cmAuthor>
  <p:cmAuthor id="3" name="Raja, Sheela" initials="RS" lastIdx="16" clrIdx="2">
    <p:extLst>
      <p:ext uri="{19B8F6BF-5375-455C-9EA6-DF929625EA0E}">
        <p15:presenceInfo xmlns:p15="http://schemas.microsoft.com/office/powerpoint/2012/main" userId="Raja, Sheela" providerId="None"/>
      </p:ext>
    </p:extLst>
  </p:cmAuthor>
  <p:cmAuthor id="4" name="Mike Policar" initials="MP" lastIdx="2" clrIdx="3">
    <p:extLst>
      <p:ext uri="{19B8F6BF-5375-455C-9EA6-DF929625EA0E}">
        <p15:presenceInfo xmlns:p15="http://schemas.microsoft.com/office/powerpoint/2012/main" userId="0ce6193d42e5556f" providerId="Windows Live"/>
      </p:ext>
    </p:extLst>
  </p:cmAuthor>
  <p:cmAuthor id="5" name="Caitlin Hungate" initials="CH" lastIdx="3" clrIdx="4">
    <p:extLst>
      <p:ext uri="{19B8F6BF-5375-455C-9EA6-DF929625EA0E}">
        <p15:presenceInfo xmlns:p15="http://schemas.microsoft.com/office/powerpoint/2012/main" userId="Caitlin Hungate" providerId="None"/>
      </p:ext>
    </p:extLst>
  </p:cmAuthor>
  <p:cmAuthor id="6" name="Cody, Aisha (HHS/OASH)" initials="CA(" lastIdx="6" clrIdx="5">
    <p:extLst>
      <p:ext uri="{19B8F6BF-5375-455C-9EA6-DF929625EA0E}">
        <p15:presenceInfo xmlns:p15="http://schemas.microsoft.com/office/powerpoint/2012/main" userId="S-1-5-21-1747495209-1248221918-2216747781-157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27555" autoAdjust="0"/>
  </p:normalViewPr>
  <p:slideViewPr>
    <p:cSldViewPr>
      <p:cViewPr varScale="1">
        <p:scale>
          <a:sx n="16" d="100"/>
          <a:sy n="16" d="100"/>
        </p:scale>
        <p:origin x="222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C597B-D9E0-43ED-BC61-84289E41DF1F}"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0CAD3-AC92-443F-B748-D45C39342489}" type="slidenum">
              <a:rPr lang="en-US" smtClean="0"/>
              <a:t>‹#›</a:t>
            </a:fld>
            <a:endParaRPr lang="en-US"/>
          </a:p>
        </p:txBody>
      </p:sp>
    </p:spTree>
    <p:extLst>
      <p:ext uri="{BB962C8B-B14F-4D97-AF65-F5344CB8AC3E}">
        <p14:creationId xmlns:p14="http://schemas.microsoft.com/office/powerpoint/2010/main" val="341878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Addiction%20Technology%20Transfer%20Center%20Network%20" TargetMode="External"/><Relationship Id="rId3" Type="http://schemas.openxmlformats.org/officeDocument/2006/relationships/hyperlink" Target="https://www.fpntc.org/resources/substance-use-family-planning-webinar-part-1" TargetMode="External"/><Relationship Id="rId7" Type="http://schemas.openxmlformats.org/officeDocument/2006/relationships/hyperlink" Target="https://www.fpntc.org/resources/leveraging-opioid-response-network-title-x-setting-webinar"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fpntc.org/resources/coding-ann-coding-sbirt-episode-11" TargetMode="External"/><Relationship Id="rId5" Type="http://schemas.openxmlformats.org/officeDocument/2006/relationships/hyperlink" Target="https://www.fpntc.org/resources/substance-use-family-planning-webinar-part-3" TargetMode="External"/><Relationship Id="rId4" Type="http://schemas.openxmlformats.org/officeDocument/2006/relationships/hyperlink" Target="https://www.fpntc.org/resources/substance-use-family-planning-webinar-part-2" TargetMode="External"/><Relationship Id="rId9" Type="http://schemas.openxmlformats.org/officeDocument/2006/relationships/hyperlink" Target="https://pcssnow.or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fpntc@jsi.or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fpntc.org/enewslet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hs.gov/opa/title-x-family-planning/about-title-x-grants/program-priorities/index.html#:~:text=The%20FY%202019%20key%20issues,merely%20the%20absence%20of%20disea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kff.org/coronavirus-covid-19/issue-brief/the-implications-of-covid-19-for-mental-health-and-substance-us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amhsa.gov/data/sites/default/files/reports/rpt23250/5_Women_2020_01_14.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amhsa.gov/data/sites/default/files/cbhsq-reports/NSDUHNationalFindingsReport2018/NSDUHNationalFindingsReport201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mhsa.gov/data/sites/default/files/cbhsq-reports/NSDUHNationalFindingsReport2018/NSDUHNationalFindingsReport201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uttmacher.org/gpr/2011/06/role-family-planning-centers-gateways-health-coverage-and-car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drugabuse.gov/publications/drugfacts/substance-use-in-wom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0" indent="0">
              <a:buFont typeface="Arial" panose="020B0604020202020204" pitchFamily="34" charset="0"/>
              <a:buNone/>
            </a:pPr>
            <a:r>
              <a:rPr lang="en-US" altLang="en-US" dirty="0" smtClean="0"/>
              <a:t>Experiences from the Field: How Title X Providers are Offering Substance Use Services</a:t>
            </a:r>
            <a:endParaRPr lang="en-US" altLang="en-US" dirty="0"/>
          </a:p>
        </p:txBody>
      </p:sp>
      <p:sp>
        <p:nvSpPr>
          <p:cNvPr id="297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86750">
              <a:spcBef>
                <a:spcPct val="30000"/>
              </a:spcBef>
              <a:defRPr kumimoji="1" sz="1300">
                <a:solidFill>
                  <a:schemeClr val="tx1"/>
                </a:solidFill>
                <a:latin typeface="Times New Roman" panose="02020603050405020304" pitchFamily="18" charset="0"/>
              </a:defRPr>
            </a:lvl1pPr>
            <a:lvl2pPr marL="785372" indent="-302066" defTabSz="986750">
              <a:spcBef>
                <a:spcPct val="30000"/>
              </a:spcBef>
              <a:defRPr kumimoji="1" sz="1300">
                <a:solidFill>
                  <a:schemeClr val="tx1"/>
                </a:solidFill>
                <a:latin typeface="Times New Roman" panose="02020603050405020304" pitchFamily="18" charset="0"/>
              </a:defRPr>
            </a:lvl2pPr>
            <a:lvl3pPr marL="1208265" indent="-241653" defTabSz="986750">
              <a:spcBef>
                <a:spcPct val="30000"/>
              </a:spcBef>
              <a:defRPr kumimoji="1" sz="1300">
                <a:solidFill>
                  <a:schemeClr val="tx1"/>
                </a:solidFill>
                <a:latin typeface="Times New Roman" panose="02020603050405020304" pitchFamily="18" charset="0"/>
              </a:defRPr>
            </a:lvl3pPr>
            <a:lvl4pPr marL="1691571" indent="-241653" defTabSz="986750">
              <a:spcBef>
                <a:spcPct val="30000"/>
              </a:spcBef>
              <a:defRPr kumimoji="1" sz="1300">
                <a:solidFill>
                  <a:schemeClr val="tx1"/>
                </a:solidFill>
                <a:latin typeface="Times New Roman" panose="02020603050405020304" pitchFamily="18" charset="0"/>
              </a:defRPr>
            </a:lvl4pPr>
            <a:lvl5pPr marL="2174878" indent="-241653" defTabSz="986750">
              <a:spcBef>
                <a:spcPct val="30000"/>
              </a:spcBef>
              <a:defRPr kumimoji="1" sz="1300">
                <a:solidFill>
                  <a:schemeClr val="tx1"/>
                </a:solidFill>
                <a:latin typeface="Times New Roman" panose="02020603050405020304" pitchFamily="18" charset="0"/>
              </a:defRPr>
            </a:lvl5pPr>
            <a:lvl6pPr marL="2658184" indent="-241653" defTabSz="986750" eaLnBrk="0" fontAlgn="base" hangingPunct="0">
              <a:spcBef>
                <a:spcPct val="30000"/>
              </a:spcBef>
              <a:spcAft>
                <a:spcPct val="0"/>
              </a:spcAft>
              <a:defRPr kumimoji="1" sz="1300">
                <a:solidFill>
                  <a:schemeClr val="tx1"/>
                </a:solidFill>
                <a:latin typeface="Times New Roman" panose="02020603050405020304" pitchFamily="18" charset="0"/>
              </a:defRPr>
            </a:lvl6pPr>
            <a:lvl7pPr marL="3141490" indent="-241653" defTabSz="986750" eaLnBrk="0" fontAlgn="base" hangingPunct="0">
              <a:spcBef>
                <a:spcPct val="30000"/>
              </a:spcBef>
              <a:spcAft>
                <a:spcPct val="0"/>
              </a:spcAft>
              <a:defRPr kumimoji="1" sz="1300">
                <a:solidFill>
                  <a:schemeClr val="tx1"/>
                </a:solidFill>
                <a:latin typeface="Times New Roman" panose="02020603050405020304" pitchFamily="18" charset="0"/>
              </a:defRPr>
            </a:lvl7pPr>
            <a:lvl8pPr marL="3624796" indent="-241653" defTabSz="986750" eaLnBrk="0" fontAlgn="base" hangingPunct="0">
              <a:spcBef>
                <a:spcPct val="30000"/>
              </a:spcBef>
              <a:spcAft>
                <a:spcPct val="0"/>
              </a:spcAft>
              <a:defRPr kumimoji="1" sz="1300">
                <a:solidFill>
                  <a:schemeClr val="tx1"/>
                </a:solidFill>
                <a:latin typeface="Times New Roman" panose="02020603050405020304" pitchFamily="18" charset="0"/>
              </a:defRPr>
            </a:lvl8pPr>
            <a:lvl9pPr marL="4108102" indent="-241653" defTabSz="986750"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AA65BD99-9C1F-4D07-ADCE-887DFA234B03}" type="slidenum">
              <a:rPr kumimoji="0" lang="en-US" altLang="en-US"/>
              <a:pPr>
                <a:spcBef>
                  <a:spcPct val="0"/>
                </a:spcBef>
              </a:pPr>
              <a:t>1</a:t>
            </a:fld>
            <a:endParaRPr kumimoji="0" lang="en-US" altLang="en-US"/>
          </a:p>
        </p:txBody>
      </p:sp>
    </p:spTree>
    <p:extLst>
      <p:ext uri="{BB962C8B-B14F-4D97-AF65-F5344CB8AC3E}">
        <p14:creationId xmlns:p14="http://schemas.microsoft.com/office/powerpoint/2010/main" val="23680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FPNTC</a:t>
            </a:r>
            <a:r>
              <a:rPr lang="en-US" baseline="0" dirty="0" smtClean="0"/>
              <a:t> facilitated a 5-month peer learning group with 10 grantees and 11 subrecipients across the country to discuss and operationalize screening for substance use in family planning visits</a:t>
            </a:r>
          </a:p>
          <a:p>
            <a:pPr marL="171450" indent="-171450">
              <a:buFont typeface="Arial" panose="020B0604020202020204" pitchFamily="34" charset="0"/>
              <a:buChar char="•"/>
            </a:pPr>
            <a:r>
              <a:rPr lang="en-US" baseline="0" dirty="0" smtClean="0"/>
              <a:t>We engaged a former Title X subrecipient who is not only screening all clients for substance use but also went through the DEA MAT waiver process and is providing onsite MAT as needed. </a:t>
            </a:r>
          </a:p>
          <a:p>
            <a:pPr marL="171450" indent="-171450">
              <a:buFont typeface="Arial" panose="020B0604020202020204" pitchFamily="34" charset="0"/>
              <a:buChar char="•"/>
            </a:pPr>
            <a:r>
              <a:rPr lang="en-US" baseline="0" dirty="0" smtClean="0"/>
              <a:t>We also engaged a regional Addiction Technology Transfer Center funded by SAMHSA who has worked with Title X grantees and subrecipients in Region III on integrating screening for substance use. </a:t>
            </a:r>
          </a:p>
        </p:txBody>
      </p:sp>
      <p:sp>
        <p:nvSpPr>
          <p:cNvPr id="4" name="Slide Number Placeholder 3"/>
          <p:cNvSpPr>
            <a:spLocks noGrp="1"/>
          </p:cNvSpPr>
          <p:nvPr>
            <p:ph type="sldNum" sz="quarter" idx="10"/>
          </p:nvPr>
        </p:nvSpPr>
        <p:spPr/>
        <p:txBody>
          <a:bodyPr/>
          <a:lstStyle/>
          <a:p>
            <a:fld id="{A040CAD3-AC92-443F-B748-D45C39342489}" type="slidenum">
              <a:rPr lang="en-US" smtClean="0"/>
              <a:t>10</a:t>
            </a:fld>
            <a:endParaRPr lang="en-US"/>
          </a:p>
        </p:txBody>
      </p:sp>
    </p:spTree>
    <p:extLst>
      <p:ext uri="{BB962C8B-B14F-4D97-AF65-F5344CB8AC3E}">
        <p14:creationId xmlns:p14="http://schemas.microsoft.com/office/powerpoint/2010/main" val="64712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peer</a:t>
            </a:r>
            <a:r>
              <a:rPr lang="en-US" baseline="0" dirty="0" smtClean="0"/>
              <a:t> learning group, we approached substance use services holistically and acknowledged for many grantees and their network the need for services varies, as you’ll hear from some of our panelists today. While our focus was on screening for substance use and the steps needed to take and considerations necessary, we also talked about referring to treatment and providing treatment on-site. We talked about different screening tools, training staff and how to measure or evaluate services, workflow changes, and referrals to treatment. </a:t>
            </a: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11</a:t>
            </a:fld>
            <a:endParaRPr lang="en-US"/>
          </a:p>
        </p:txBody>
      </p:sp>
    </p:spTree>
    <p:extLst>
      <p:ext uri="{BB962C8B-B14F-4D97-AF65-F5344CB8AC3E}">
        <p14:creationId xmlns:p14="http://schemas.microsoft.com/office/powerpoint/2010/main" val="201877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12</a:t>
            </a:fld>
            <a:endParaRPr lang="en-US"/>
          </a:p>
        </p:txBody>
      </p:sp>
    </p:spTree>
    <p:extLst>
      <p:ext uri="{BB962C8B-B14F-4D97-AF65-F5344CB8AC3E}">
        <p14:creationId xmlns:p14="http://schemas.microsoft.com/office/powerpoint/2010/main" val="114646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Danni Lambert is a Registered Nurse and the Tennessee State Family Planning Director.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Tennessee Family Planning Program consists of 124 Title X sites and has been a grantee for over 50 years.  Since she began working with the Department of Health in 2006, Danni has taken an active role in working to protect, promote and improve the health and prosperity of people in Tennessee.  Danni has always been a strong family planning champion who believes in, and actively supports, Family Planning and adolescent reproductive health.</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Sasha Foust is a Registered Nurse and Family Health and Wellness Director for the East Region at the Tennessee Department of Health. She has a passion for Family Planning and all programs involved in Family Health and Wellness. She enjoys working with the community to provide these many services in the Health Departments and community partners. Sasha has been with the Department of Health since 2014. When beginning as a public health nurse in 2014, Sasha knew she had a passion for empowering clients to have an active role in their own reproductive health.</a:t>
            </a:r>
          </a:p>
        </p:txBody>
      </p:sp>
      <p:sp>
        <p:nvSpPr>
          <p:cNvPr id="4" name="Slide Number Placeholder 3"/>
          <p:cNvSpPr>
            <a:spLocks noGrp="1"/>
          </p:cNvSpPr>
          <p:nvPr>
            <p:ph type="sldNum" sz="quarter" idx="10"/>
          </p:nvPr>
        </p:nvSpPr>
        <p:spPr/>
        <p:txBody>
          <a:bodyPr/>
          <a:lstStyle/>
          <a:p>
            <a:fld id="{A040CAD3-AC92-443F-B748-D45C39342489}" type="slidenum">
              <a:rPr lang="en-US" smtClean="0"/>
              <a:t>13</a:t>
            </a:fld>
            <a:endParaRPr lang="en-US"/>
          </a:p>
        </p:txBody>
      </p:sp>
    </p:spTree>
    <p:extLst>
      <p:ext uri="{BB962C8B-B14F-4D97-AF65-F5344CB8AC3E}">
        <p14:creationId xmlns:p14="http://schemas.microsoft.com/office/powerpoint/2010/main" val="115781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Danni Lambert:</a:t>
            </a:r>
          </a:p>
          <a:p>
            <a:pPr marL="171450" indent="-171450">
              <a:buFont typeface="Arial" panose="020B0604020202020204" pitchFamily="34" charset="0"/>
              <a:buChar char="•"/>
            </a:pPr>
            <a:r>
              <a:rPr lang="en-US" dirty="0" smtClean="0"/>
              <a:t>In Tennessee, we chose to participate in SUD peer learning group because we were eager to learn what other states were doing to combat substance use and abuse. Like many of you, our numbers have been steadily rising, and anything we could do to help decrease that, even one death, we felt it was worth it. We hope to learn best practices as far as screening and learn about validated tools while we were screening use. It could be cumbersome and referral process really took a lot of time for providers and nurses.</a:t>
            </a:r>
          </a:p>
          <a:p>
            <a:pPr marL="171450" indent="-171450">
              <a:buFont typeface="Arial" panose="020B0604020202020204" pitchFamily="34" charset="0"/>
              <a:buChar char="•"/>
            </a:pPr>
            <a:r>
              <a:rPr lang="en-US" dirty="0" smtClean="0"/>
              <a:t>What we learned the most about was all the resources that were shared by all of our peers in this learning group. What we found most valuable was just that. Our peers, people in our same roles in other states were able to share what they had learned and what worked and what didn't work. We learned how to find data and tools to help us meet our goals. We were unsure on whether or not we should participate in peer learning group, because we were afraid of the amount of time it would take away from work to participate. But just let me know go off to the side a second. If you get an opportunity to participate in one of these peer learning groups, I highly recommend it. We learned a lot, got a lot of tools, and what I found most valuable was the camaraderie and learning that we weren't out there dangling by ourselves, that the problems we were having, other people were having and you were able to make some really strong connections and networking.</a:t>
            </a:r>
          </a:p>
          <a:p>
            <a:pPr marL="171450" indent="-171450">
              <a:buFont typeface="Arial" panose="020B0604020202020204" pitchFamily="34" charset="0"/>
              <a:buChar char="•"/>
            </a:pPr>
            <a:r>
              <a:rPr lang="en-US" dirty="0" smtClean="0"/>
              <a:t>One of our major problems was neonatal abstinence syndrome or NAS as I'll refer to it. That's when an infant is born dependent on a drug because mom used while she was pregnant.</a:t>
            </a:r>
            <a:endParaRPr lang="en-US" b="1" dirty="0" smtClean="0"/>
          </a:p>
        </p:txBody>
      </p:sp>
      <p:sp>
        <p:nvSpPr>
          <p:cNvPr id="4" name="Slide Number Placeholder 3"/>
          <p:cNvSpPr>
            <a:spLocks noGrp="1"/>
          </p:cNvSpPr>
          <p:nvPr>
            <p:ph type="sldNum" sz="quarter" idx="10"/>
          </p:nvPr>
        </p:nvSpPr>
        <p:spPr/>
        <p:txBody>
          <a:bodyPr/>
          <a:lstStyle/>
          <a:p>
            <a:fld id="{A040CAD3-AC92-443F-B748-D45C39342489}" type="slidenum">
              <a:rPr lang="en-US" smtClean="0"/>
              <a:t>14</a:t>
            </a:fld>
            <a:endParaRPr lang="en-US"/>
          </a:p>
        </p:txBody>
      </p:sp>
    </p:spTree>
    <p:extLst>
      <p:ext uri="{BB962C8B-B14F-4D97-AF65-F5344CB8AC3E}">
        <p14:creationId xmlns:p14="http://schemas.microsoft.com/office/powerpoint/2010/main" val="248711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solidFill>
                  <a:srgbClr val="000000"/>
                </a:solidFill>
              </a:rPr>
              <a:t>The Tennessee Department of Health (TDH) developed a Primary Prevention program for local health departments to provide education about the risks of Neonatal Abstinence Syndrome (NAS) and family planning options to reduce unintended pregnancies among women who use substances. Subcontractors choosing to implement this activity have an opportunity to provide prevention education and public health services in settings outside of the health department. Subcontractors will use available public health data to identify high risk populations and develop targeted outreach plans. TDH Family Planning resources and technical assistance are available for localities interested in implementing this initiative.</a:t>
            </a:r>
          </a:p>
          <a:p>
            <a:pPr eaLnBrk="1" hangingPunct="1">
              <a:spcBef>
                <a:spcPct val="0"/>
              </a:spcBef>
            </a:pPr>
            <a:endParaRPr lang="en-US" altLang="en-US" dirty="0" smtClean="0">
              <a:solidFill>
                <a:srgbClr val="000000"/>
              </a:solidFill>
            </a:endParaRPr>
          </a:p>
          <a:p>
            <a:endParaRPr lang="en-US" altLang="en-US" dirty="0" smtClean="0"/>
          </a:p>
        </p:txBody>
      </p:sp>
      <p:sp>
        <p:nvSpPr>
          <p:cNvPr id="706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mtClean="0"/>
              <a:t>10/15/2019</a:t>
            </a:r>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3CD356-E512-4E1A-925A-4EEA82765A6F}" type="slidenum">
              <a:rPr lang="en-US" altLang="en-US" smtClean="0"/>
              <a:pPr/>
              <a:t>15</a:t>
            </a:fld>
            <a:endParaRPr lang="en-US" altLang="en-US" smtClean="0"/>
          </a:p>
        </p:txBody>
      </p:sp>
    </p:spTree>
    <p:extLst>
      <p:ext uri="{BB962C8B-B14F-4D97-AF65-F5344CB8AC3E}">
        <p14:creationId xmlns:p14="http://schemas.microsoft.com/office/powerpoint/2010/main" val="303713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n-lt"/>
                <a:ea typeface="+mn-ea"/>
                <a:cs typeface="+mn-cs"/>
              </a:rPr>
              <a:t>Sasha Foust: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t>And as you can see on the referral rate, around 20% of the referrals came into our health department for family planning, long-acting contraceptive services. And then while we offer these services, we educate our clients on the many services we do offer, including family planning services, STI screenings, immunization, and tobacco and substance use screenings. And I might add, we don't coerce clients to receive any birth control methods, however we encourage them to think about their reproductive life plan and what that looks like in their life.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t>So working with the criminal justice system and the community partners, it's just opening an a door to empower and to work together in the substance use screening world, and working to decrease NAS cases together.</a:t>
            </a:r>
            <a:endParaRPr kumimoji="0" lang="en-US" altLang="en-US" sz="12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040CAD3-AC92-443F-B748-D45C39342489}" type="slidenum">
              <a:rPr lang="en-US" smtClean="0"/>
              <a:t>16</a:t>
            </a:fld>
            <a:endParaRPr lang="en-US"/>
          </a:p>
        </p:txBody>
      </p:sp>
    </p:spTree>
    <p:extLst>
      <p:ext uri="{BB962C8B-B14F-4D97-AF65-F5344CB8AC3E}">
        <p14:creationId xmlns:p14="http://schemas.microsoft.com/office/powerpoint/2010/main" val="353849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b="0" dirty="0" smtClean="0"/>
              <a:t>How we are meeting the substance use needs of our family planning clients.</a:t>
            </a:r>
          </a:p>
          <a:p>
            <a:pPr marL="171450" indent="-171450">
              <a:buFont typeface="Arial" panose="020B0604020202020204" pitchFamily="34" charset="0"/>
              <a:buChar char="•"/>
            </a:pPr>
            <a:r>
              <a:rPr lang="en-US" altLang="en-US" b="0" dirty="0" smtClean="0"/>
              <a:t>How we have taken what we learned with your NAS work and integrated screening into family planning visits. </a:t>
            </a:r>
          </a:p>
          <a:p>
            <a:pPr marL="171450" indent="-171450">
              <a:buFont typeface="Arial" panose="020B0604020202020204" pitchFamily="34" charset="0"/>
              <a:buChar char="•"/>
            </a:pPr>
            <a:r>
              <a:rPr lang="en-US" altLang="en-US" dirty="0" smtClean="0"/>
              <a:t>TN Together  https://www.tntogether.com/</a:t>
            </a:r>
          </a:p>
          <a:p>
            <a:pPr marL="628650" lvl="1" indent="-171450">
              <a:buFont typeface="Arial" panose="020B0604020202020204" pitchFamily="34" charset="0"/>
              <a:buChar char="•"/>
            </a:pPr>
            <a:r>
              <a:rPr lang="en-US" altLang="en-US" dirty="0" smtClean="0"/>
              <a:t>The TN Together campaign is a statewide effort to impact the state's opioid crisis through messaging, information, and inspiration.</a:t>
            </a:r>
          </a:p>
          <a:p>
            <a:pPr marL="1085850" lvl="2" indent="-171450">
              <a:buFont typeface="Arial" panose="020B0604020202020204" pitchFamily="34" charset="0"/>
              <a:buChar char="•"/>
            </a:pPr>
            <a:r>
              <a:rPr lang="en-US" altLang="en-US" dirty="0" smtClean="0"/>
              <a:t>Media Campaign Primary messages:</a:t>
            </a:r>
          </a:p>
          <a:p>
            <a:pPr marL="1543050" lvl="3" indent="-171450">
              <a:buFont typeface="Arial" panose="020B0604020202020204" pitchFamily="34" charset="0"/>
              <a:buChar char="•"/>
            </a:pPr>
            <a:r>
              <a:rPr lang="en-US" altLang="en-US" dirty="0" smtClean="0"/>
              <a:t>Addiction is a disease, not a moral failing</a:t>
            </a:r>
          </a:p>
          <a:p>
            <a:pPr marL="1543050" lvl="3" indent="-171450">
              <a:buFont typeface="Arial" panose="020B0604020202020204" pitchFamily="34" charset="0"/>
              <a:buChar char="•"/>
            </a:pPr>
            <a:r>
              <a:rPr lang="en-US" altLang="en-US" dirty="0" smtClean="0"/>
              <a:t>Addiction is a community issue that affects everyone</a:t>
            </a:r>
          </a:p>
          <a:p>
            <a:pPr marL="1543050" lvl="3" indent="-171450">
              <a:buFont typeface="Arial" panose="020B0604020202020204" pitchFamily="34" charset="0"/>
              <a:buChar char="•"/>
            </a:pPr>
            <a:r>
              <a:rPr lang="en-US" altLang="en-US" dirty="0" smtClean="0"/>
              <a:t>Everyone can contribute to help end the crisis</a:t>
            </a:r>
          </a:p>
          <a:p>
            <a:pPr marL="1543050" lvl="3" indent="-171450">
              <a:buFont typeface="Arial" panose="020B0604020202020204" pitchFamily="34" charset="0"/>
              <a:buChar char="•"/>
            </a:pPr>
            <a:r>
              <a:rPr lang="en-US" altLang="en-US" dirty="0" smtClean="0"/>
              <a:t>Substance abuse treatment resources are available</a:t>
            </a:r>
          </a:p>
          <a:p>
            <a:pPr marL="1543050" lvl="3" indent="-171450">
              <a:buFont typeface="Arial" panose="020B0604020202020204" pitchFamily="34" charset="0"/>
              <a:buChar char="•"/>
            </a:pPr>
            <a:r>
              <a:rPr lang="en-US" altLang="en-US" dirty="0" smtClean="0"/>
              <a:t>People of all walks of life are living in long-term recovery</a:t>
            </a:r>
          </a:p>
          <a:p>
            <a:pPr marL="1085850" lvl="2" indent="-171450">
              <a:buFont typeface="Arial" panose="020B0604020202020204" pitchFamily="34" charset="0"/>
              <a:buChar char="•"/>
            </a:pPr>
            <a:r>
              <a:rPr lang="en-US" altLang="en-US" dirty="0" smtClean="0"/>
              <a:t>Television and Digital Video Ads</a:t>
            </a:r>
          </a:p>
          <a:p>
            <a:pPr marL="1085850" lvl="2" indent="-171450">
              <a:buFont typeface="Arial" panose="020B0604020202020204" pitchFamily="34" charset="0"/>
              <a:buChar char="•"/>
            </a:pPr>
            <a:r>
              <a:rPr lang="en-US" altLang="en-US" dirty="0" smtClean="0"/>
              <a:t>Count It! Lock It! Drop It!</a:t>
            </a:r>
          </a:p>
          <a:p>
            <a:pPr marL="1085850" lvl="2" indent="-171450">
              <a:buFont typeface="Arial" panose="020B0604020202020204" pitchFamily="34" charset="0"/>
              <a:buChar char="•"/>
            </a:pPr>
            <a:r>
              <a:rPr lang="en-US" altLang="en-US" dirty="0" smtClean="0"/>
              <a:t>Family Recovery Stories</a:t>
            </a:r>
          </a:p>
          <a:p>
            <a:pPr marL="1085850" lvl="2" indent="-171450">
              <a:buFont typeface="Arial" panose="020B0604020202020204" pitchFamily="34" charset="0"/>
              <a:buChar char="•"/>
            </a:pPr>
            <a:r>
              <a:rPr lang="en-US" altLang="en-US" dirty="0" smtClean="0"/>
              <a:t>Teen PSA Video Competition</a:t>
            </a:r>
          </a:p>
          <a:p>
            <a:pPr marL="1085850" lvl="2" indent="-171450">
              <a:buFont typeface="Arial" panose="020B0604020202020204" pitchFamily="34" charset="0"/>
              <a:buChar char="•"/>
            </a:pPr>
            <a:r>
              <a:rPr lang="en-US" altLang="en-US" dirty="0" smtClean="0"/>
              <a:t>Faces of Addiction</a:t>
            </a:r>
          </a:p>
          <a:p>
            <a:pPr marL="1085850" lvl="2" indent="-171450">
              <a:buFont typeface="Arial" panose="020B0604020202020204" pitchFamily="34" charset="0"/>
              <a:buChar char="•"/>
            </a:pPr>
            <a:r>
              <a:rPr lang="en-US" altLang="en-US" dirty="0" smtClean="0"/>
              <a:t>NARCAN Trainings</a:t>
            </a:r>
          </a:p>
          <a:p>
            <a:pPr marL="171450" indent="-171450">
              <a:buFont typeface="Arial" panose="020B0604020202020204" pitchFamily="34" charset="0"/>
              <a:buChar char="•"/>
            </a:pPr>
            <a:r>
              <a:rPr lang="en-US" altLang="en-US" dirty="0" smtClean="0"/>
              <a:t>The Tennessee REDLINE (1-800-889-9789) is a toll-free information and referral line coordinated by TAADAS and funded by the Tennessee Department of Mental Health Substance Abuse Services. The purpose of the REDLINE is to provide accurate, up-to-date alcohol, drug, problem gambling, and other addiction information and referrals to all citizens of Tennessee at their request. The Redline provides referrals for Co-Occurring A&amp;D disorders that arise along with Mental Health disorders. </a:t>
            </a:r>
          </a:p>
          <a:p>
            <a:pPr marL="171450" indent="-171450">
              <a:buFont typeface="Arial" panose="020B0604020202020204" pitchFamily="34" charset="0"/>
              <a:buChar char="•"/>
            </a:pPr>
            <a:r>
              <a:rPr lang="en-US" altLang="en-US" dirty="0" smtClean="0"/>
              <a:t>Laws and Policies:  </a:t>
            </a:r>
          </a:p>
          <a:p>
            <a:pPr marL="628650" lvl="1" indent="-171450">
              <a:buFont typeface="Arial" panose="020B0604020202020204" pitchFamily="34" charset="0"/>
              <a:buChar char="•"/>
            </a:pPr>
            <a:r>
              <a:rPr lang="en-US" altLang="en-US" dirty="0" smtClean="0"/>
              <a:t>Prescription Guidelines – Graphic Summary</a:t>
            </a:r>
          </a:p>
          <a:p>
            <a:pPr marL="628650" lvl="1" indent="-171450">
              <a:buFont typeface="Arial" panose="020B0604020202020204" pitchFamily="34" charset="0"/>
              <a:buChar char="•"/>
            </a:pPr>
            <a:r>
              <a:rPr lang="en-US" altLang="en-US" dirty="0" smtClean="0"/>
              <a:t>The Need for Opioid Prescription Limits</a:t>
            </a:r>
          </a:p>
          <a:p>
            <a:pPr marL="628650" lvl="1" indent="-171450">
              <a:buFont typeface="Arial" panose="020B0604020202020204" pitchFamily="34" charset="0"/>
              <a:buChar char="•"/>
            </a:pPr>
            <a:r>
              <a:rPr lang="en-US" altLang="en-US" dirty="0" smtClean="0"/>
              <a:t>FAQ for Prescribers and Dispensers</a:t>
            </a:r>
          </a:p>
          <a:p>
            <a:pPr marL="628650" lvl="1" indent="-171450">
              <a:buFont typeface="Arial" panose="020B0604020202020204" pitchFamily="34" charset="0"/>
              <a:buChar char="•"/>
            </a:pPr>
            <a:r>
              <a:rPr lang="en-US" altLang="en-US" dirty="0" smtClean="0"/>
              <a:t>Buprenorphine Treatment Guidelines</a:t>
            </a:r>
          </a:p>
          <a:p>
            <a:pPr marL="628650" lvl="1" indent="-171450">
              <a:buFont typeface="Arial" panose="020B0604020202020204" pitchFamily="34" charset="0"/>
              <a:buChar char="•"/>
            </a:pPr>
            <a:r>
              <a:rPr lang="en-US" altLang="en-US" dirty="0" smtClean="0"/>
              <a:t>Pain Management Guidelines for Medical Practitioners</a:t>
            </a:r>
          </a:p>
          <a:p>
            <a:pPr marL="628650" lvl="1" indent="-171450">
              <a:buFont typeface="Arial" panose="020B0604020202020204" pitchFamily="34" charset="0"/>
              <a:buChar char="•"/>
            </a:pPr>
            <a:r>
              <a:rPr lang="en-US" altLang="en-US" dirty="0" smtClean="0"/>
              <a:t>Naloxone</a:t>
            </a:r>
          </a:p>
          <a:p>
            <a:pPr marL="628650" lvl="1" indent="-171450">
              <a:buFont typeface="Arial" panose="020B0604020202020204" pitchFamily="34" charset="0"/>
              <a:buChar char="•"/>
            </a:pPr>
            <a:r>
              <a:rPr lang="en-US" altLang="en-US" dirty="0" smtClean="0"/>
              <a:t>Public Chapter 1039</a:t>
            </a:r>
          </a:p>
          <a:p>
            <a:pPr marL="628650" lvl="1" indent="-171450">
              <a:buFont typeface="Arial" panose="020B0604020202020204" pitchFamily="34" charset="0"/>
              <a:buChar char="•"/>
            </a:pPr>
            <a:r>
              <a:rPr lang="en-US" altLang="en-US" dirty="0" smtClean="0"/>
              <a:t>Public Chapter 1040</a:t>
            </a:r>
          </a:p>
          <a:p>
            <a:pPr marL="171450" indent="-171450">
              <a:buFont typeface="Arial" panose="020B0604020202020204" pitchFamily="34" charset="0"/>
              <a:buChar char="•"/>
            </a:pPr>
            <a:r>
              <a:rPr lang="en-US" altLang="en-US" dirty="0" smtClean="0"/>
              <a:t>Services:  </a:t>
            </a:r>
          </a:p>
          <a:p>
            <a:pPr marL="628650" lvl="1" indent="-171450">
              <a:buFont typeface="Arial" panose="020B0604020202020204" pitchFamily="34" charset="0"/>
              <a:buChar char="•"/>
            </a:pPr>
            <a:r>
              <a:rPr lang="en-US" altLang="en-US" dirty="0" smtClean="0"/>
              <a:t>Faith-Based Initiatives</a:t>
            </a:r>
          </a:p>
          <a:p>
            <a:pPr marL="628650" lvl="1" indent="-171450">
              <a:buFont typeface="Arial" panose="020B0604020202020204" pitchFamily="34" charset="0"/>
              <a:buChar char="•"/>
            </a:pPr>
            <a:r>
              <a:rPr lang="en-US" altLang="en-US" dirty="0" smtClean="0"/>
              <a:t>Help for Court Issues</a:t>
            </a:r>
          </a:p>
          <a:p>
            <a:pPr marL="628650" lvl="1" indent="-171450">
              <a:buFont typeface="Arial" panose="020B0604020202020204" pitchFamily="34" charset="0"/>
              <a:buChar char="•"/>
            </a:pPr>
            <a:r>
              <a:rPr lang="en-US" altLang="en-US" dirty="0" smtClean="0"/>
              <a:t>Housing &amp; Homeless Services</a:t>
            </a:r>
          </a:p>
          <a:p>
            <a:pPr marL="628650" lvl="1" indent="-171450">
              <a:buFont typeface="Arial" panose="020B0604020202020204" pitchFamily="34" charset="0"/>
              <a:buChar char="•"/>
            </a:pPr>
            <a:r>
              <a:rPr lang="en-US" altLang="en-US" dirty="0" smtClean="0"/>
              <a:t>Oxford Houses</a:t>
            </a:r>
          </a:p>
        </p:txBody>
      </p:sp>
      <p:sp>
        <p:nvSpPr>
          <p:cNvPr id="747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mtClean="0"/>
              <a:t>10/15/2019</a:t>
            </a:r>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965D48-5103-498D-9D4D-F50F1B7CF99D}" type="slidenum">
              <a:rPr lang="en-US" altLang="en-US" smtClean="0"/>
              <a:pPr/>
              <a:t>17</a:t>
            </a:fld>
            <a:endParaRPr lang="en-US" altLang="en-US" smtClean="0"/>
          </a:p>
        </p:txBody>
      </p:sp>
    </p:spTree>
    <p:extLst>
      <p:ext uri="{BB962C8B-B14F-4D97-AF65-F5344CB8AC3E}">
        <p14:creationId xmlns:p14="http://schemas.microsoft.com/office/powerpoint/2010/main" val="645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18</a:t>
            </a:fld>
            <a:endParaRPr lang="en-US"/>
          </a:p>
        </p:txBody>
      </p:sp>
    </p:spTree>
    <p:extLst>
      <p:ext uri="{BB962C8B-B14F-4D97-AF65-F5344CB8AC3E}">
        <p14:creationId xmlns:p14="http://schemas.microsoft.com/office/powerpoint/2010/main" val="377653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Gina </a:t>
            </a:r>
            <a:r>
              <a:rPr lang="en-US" sz="1200" kern="1200" dirty="0" err="1" smtClean="0">
                <a:solidFill>
                  <a:schemeClr val="tx1"/>
                </a:solidFill>
                <a:effectLst/>
                <a:latin typeface="+mn-lt"/>
                <a:ea typeface="+mn-ea"/>
                <a:cs typeface="+mn-cs"/>
              </a:rPr>
              <a:t>Polese</a:t>
            </a:r>
            <a:r>
              <a:rPr lang="en-US" sz="1200" kern="1200" dirty="0" smtClean="0">
                <a:solidFill>
                  <a:schemeClr val="tx1"/>
                </a:solidFill>
                <a:effectLst/>
                <a:latin typeface="+mn-lt"/>
                <a:ea typeface="+mn-ea"/>
                <a:cs typeface="+mn-cs"/>
              </a:rPr>
              <a:t>-Grosso is the CEO and President of the Family Planning Center of Ocean County in New Jersey. She also is a certified school social worker, a licensed clinical social worker, and a certified clinical supervisor in social 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Gina has served and continues to serve on the Central Jersey Family Health Consortium, Ocean County Children’s Intra Agency Coordinating Council, the Children’s Systems Review, Youth Aging-out Committee, the Ocean County Youth Service Commission, Human Service Advisory Board, Homeless Prevention Advisory Committee, Private Industry Council, Prescription Misuse Committee, Ocean County DART. She is a board member of Ocean Partnership for Children, serving as the President, HR chairwoman, and a member of the executive committee.</a:t>
            </a:r>
          </a:p>
        </p:txBody>
      </p:sp>
      <p:sp>
        <p:nvSpPr>
          <p:cNvPr id="4" name="Slide Number Placeholder 3"/>
          <p:cNvSpPr>
            <a:spLocks noGrp="1"/>
          </p:cNvSpPr>
          <p:nvPr>
            <p:ph type="sldNum" sz="quarter" idx="10"/>
          </p:nvPr>
        </p:nvSpPr>
        <p:spPr/>
        <p:txBody>
          <a:bodyPr/>
          <a:lstStyle/>
          <a:p>
            <a:fld id="{A040CAD3-AC92-443F-B748-D45C39342489}" type="slidenum">
              <a:rPr lang="en-US" smtClean="0"/>
              <a:t>19</a:t>
            </a:fld>
            <a:endParaRPr lang="en-US"/>
          </a:p>
        </p:txBody>
      </p:sp>
    </p:spTree>
    <p:extLst>
      <p:ext uri="{BB962C8B-B14F-4D97-AF65-F5344CB8AC3E}">
        <p14:creationId xmlns:p14="http://schemas.microsoft.com/office/powerpoint/2010/main" val="59861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C</a:t>
            </a:r>
            <a:r>
              <a:rPr lang="en-US" sz="1200" b="0" i="0" u="none" strike="noStrike" kern="1200" dirty="0" smtClean="0">
                <a:solidFill>
                  <a:schemeClr val="tx1"/>
                </a:solidFill>
                <a:effectLst/>
                <a:latin typeface="+mn-lt"/>
                <a:ea typeface="+mn-ea"/>
                <a:cs typeface="+mn-cs"/>
              </a:rPr>
              <a:t>aitlin Hungate, MDP, is a Project Manager with</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ten years of domestic and international experience providing training and technical assistance with</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Family Planning National Training Center. Ms. Hungate provides T/TA specific to integrating Title X with primary care providers such as community health centers, to improve financial operations and management, and to address substance use in family planning settings. Ms. Hungate led a five-month peer learning group focused on substance</a:t>
            </a:r>
            <a:r>
              <a:rPr lang="en-US" sz="1200" b="0" i="0" u="none" strike="noStrike" kern="1200" baseline="0" dirty="0" smtClean="0">
                <a:solidFill>
                  <a:schemeClr val="tx1"/>
                </a:solidFill>
                <a:effectLst/>
                <a:latin typeface="+mn-lt"/>
                <a:ea typeface="+mn-ea"/>
                <a:cs typeface="+mn-cs"/>
              </a:rPr>
              <a:t> use services in Title X settings. We’ll first hear from Caitlin and then we’ll hear from a panel of peer learning group participants – one grantee and two subrecipients to share their experiences what they are doing or plan to do </a:t>
            </a:r>
            <a:endParaRPr lang="en-US" baseline="0" dirty="0" smtClean="0"/>
          </a:p>
        </p:txBody>
      </p:sp>
      <p:sp>
        <p:nvSpPr>
          <p:cNvPr id="4" name="Slide Number Placeholder 3"/>
          <p:cNvSpPr>
            <a:spLocks noGrp="1"/>
          </p:cNvSpPr>
          <p:nvPr>
            <p:ph type="sldNum" sz="quarter" idx="10"/>
          </p:nvPr>
        </p:nvSpPr>
        <p:spPr/>
        <p:txBody>
          <a:bodyPr/>
          <a:lstStyle/>
          <a:p>
            <a:fld id="{A040CAD3-AC92-443F-B748-D45C39342489}" type="slidenum">
              <a:rPr lang="en-US" smtClean="0"/>
              <a:t>2</a:t>
            </a:fld>
            <a:endParaRPr lang="en-US"/>
          </a:p>
        </p:txBody>
      </p:sp>
    </p:spTree>
    <p:extLst>
      <p:ext uri="{BB962C8B-B14F-4D97-AF65-F5344CB8AC3E}">
        <p14:creationId xmlns:p14="http://schemas.microsoft.com/office/powerpoint/2010/main" val="4174406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Gina </a:t>
            </a:r>
            <a:r>
              <a:rPr lang="en-US" sz="1200" kern="1200" dirty="0" err="1" smtClean="0">
                <a:solidFill>
                  <a:schemeClr val="tx1"/>
                </a:solidFill>
                <a:effectLst/>
                <a:latin typeface="+mn-lt"/>
                <a:ea typeface="+mn-ea"/>
                <a:cs typeface="+mn-cs"/>
              </a:rPr>
              <a:t>Polese</a:t>
            </a:r>
            <a:r>
              <a:rPr lang="en-US" sz="1200" kern="1200" dirty="0" smtClean="0">
                <a:solidFill>
                  <a:schemeClr val="tx1"/>
                </a:solidFill>
                <a:effectLst/>
                <a:latin typeface="+mn-lt"/>
                <a:ea typeface="+mn-ea"/>
                <a:cs typeface="+mn-cs"/>
              </a:rPr>
              <a:t>-Grosso: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New </a:t>
            </a:r>
            <a:r>
              <a:rPr lang="en-US" sz="1200" kern="1200" dirty="0" smtClean="0">
                <a:solidFill>
                  <a:schemeClr val="tx1"/>
                </a:solidFill>
                <a:effectLst/>
                <a:latin typeface="+mn-lt"/>
                <a:ea typeface="+mn-ea"/>
                <a:cs typeface="+mn-cs"/>
              </a:rPr>
              <a:t>Jersey consists of 21 counties with the urban areas well north of Ocean County closer to New York City. Ocean County is located along the Jersey Shore in the central portion of New Jersey and has been one of New Jersey's fastest-growing counties in the state. It consists of shore, rural, and suburb communities.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2013 through 2016 the substance abuse rate skyrocketed with Ocean County ranking </a:t>
            </a:r>
            <a:r>
              <a:rPr lang="en-US" sz="1200" u="none" kern="1200" dirty="0" smtClean="0">
                <a:solidFill>
                  <a:schemeClr val="tx1"/>
                </a:solidFill>
                <a:effectLst/>
                <a:latin typeface="+mn-lt"/>
                <a:ea typeface="+mn-ea"/>
                <a:cs typeface="+mn-cs"/>
              </a:rPr>
              <a:t>2</a:t>
            </a:r>
            <a:r>
              <a:rPr lang="en-US" sz="1200" u="none" kern="1200" baseline="30000" dirty="0" smtClean="0">
                <a:solidFill>
                  <a:schemeClr val="tx1"/>
                </a:solidFill>
                <a:effectLst/>
                <a:latin typeface="+mn-lt"/>
                <a:ea typeface="+mn-ea"/>
                <a:cs typeface="+mn-cs"/>
              </a:rPr>
              <a:t>nd</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state with opioid deaths. We slowly progressed to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 the state in 2019.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State-funded substance use programs, and a many private substance use programs were newly implemented to combat this crisis.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Screening, Brief Intervention, and Referring to Treatment(with a warm hand off when needed) is the appropriate positioning for Family Planning in our county.</a:t>
            </a:r>
          </a:p>
          <a:p>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20</a:t>
            </a:fld>
            <a:endParaRPr lang="en-US"/>
          </a:p>
        </p:txBody>
      </p:sp>
    </p:spTree>
    <p:extLst>
      <p:ext uri="{BB962C8B-B14F-4D97-AF65-F5344CB8AC3E}">
        <p14:creationId xmlns:p14="http://schemas.microsoft.com/office/powerpoint/2010/main" val="1602097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most basic type of screening is at least a start.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See if your electronic record has a built in screening tool that you can turn on if it is not already in use.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Begin the conversation with your patient if there are concerns about their use of substances.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Don’t be discouraged if the patient doesn’t embrace your offer to assist or even admit to having an issue.</a:t>
            </a:r>
          </a:p>
          <a:p>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21</a:t>
            </a:fld>
            <a:endParaRPr lang="en-US"/>
          </a:p>
        </p:txBody>
      </p:sp>
    </p:spTree>
    <p:extLst>
      <p:ext uri="{BB962C8B-B14F-4D97-AF65-F5344CB8AC3E}">
        <p14:creationId xmlns:p14="http://schemas.microsoft.com/office/powerpoint/2010/main" val="447646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to assess your own paradigm about service delivery norms.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 the time to clarify your own goals and vision for the organization rather than just assuming that your staff are on the same page.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to assess where your staff members are with their comfort level in speaking to a patient about substance use.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Assess your staff member’s knowledge about resources in your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40CAD3-AC92-443F-B748-D45C39342489}" type="slidenum">
              <a:rPr lang="en-US" smtClean="0"/>
              <a:t>22</a:t>
            </a:fld>
            <a:endParaRPr lang="en-US"/>
          </a:p>
        </p:txBody>
      </p:sp>
    </p:spTree>
    <p:extLst>
      <p:ext uri="{BB962C8B-B14F-4D97-AF65-F5344CB8AC3E}">
        <p14:creationId xmlns:p14="http://schemas.microsoft.com/office/powerpoint/2010/main" val="45982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Family Planning Center of Ocean County uses e-Clinical Works for its electronic health record. This program has a built in assessment that has been turned on. It begins with simple questions and utilizes drop downs when indicated. Every patient is screened with this tool and it is required in order to move forward during the intake.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 met with staff and reviewed what they are doing and how they are doing it encompassing: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screening tool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Their comfort level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they approach their patient with their findings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familiar they were with the resources available in our community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 prepared a list of Ocean County’s Substance Use Providers for the patients that will be handed out with other information that is routinely handed out.</a:t>
            </a:r>
          </a:p>
        </p:txBody>
      </p:sp>
      <p:sp>
        <p:nvSpPr>
          <p:cNvPr id="4" name="Slide Number Placeholder 3"/>
          <p:cNvSpPr>
            <a:spLocks noGrp="1"/>
          </p:cNvSpPr>
          <p:nvPr>
            <p:ph type="sldNum" sz="quarter" idx="10"/>
          </p:nvPr>
        </p:nvSpPr>
        <p:spPr/>
        <p:txBody>
          <a:bodyPr/>
          <a:lstStyle/>
          <a:p>
            <a:fld id="{A040CAD3-AC92-443F-B748-D45C39342489}" type="slidenum">
              <a:rPr lang="en-US" smtClean="0"/>
              <a:t>23</a:t>
            </a:fld>
            <a:endParaRPr lang="en-US"/>
          </a:p>
        </p:txBody>
      </p:sp>
    </p:spTree>
    <p:extLst>
      <p:ext uri="{BB962C8B-B14F-4D97-AF65-F5344CB8AC3E}">
        <p14:creationId xmlns:p14="http://schemas.microsoft.com/office/powerpoint/2010/main" val="246128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35 years at the same behavioral health organization starting as a mental health aid, went to therapist, to program director, to Vice President of Children’s Service, and to Chief Operation Officer of Children’s Services.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Duties: designed programs with a mental health and substance use focus, proposal/grant writing, implementation and program supervision.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Supervised and coordinated the provision of the behavioral health, substance use, social services, childcare centers and in-home services ranging from parenting skill to crisis intervention.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today’s environment of comprehensive healthcare, screening is crucial for all health facilities in caring for their patients.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my perspective as a CEO, if</a:t>
            </a:r>
            <a:r>
              <a:rPr lang="en-US" sz="1200" kern="1200" dirty="0" smtClean="0">
                <a:solidFill>
                  <a:schemeClr val="tx1"/>
                </a:solidFill>
                <a:effectLst/>
                <a:latin typeface="+mn-lt"/>
                <a:ea typeface="+mn-ea"/>
                <a:cs typeface="+mn-cs"/>
              </a:rPr>
              <a:t> considering moving into substance use treatment, assess the community for the need, and any organizations doing at least some of this work. It might be more beneficial to partner rather than competing and starting up a new program.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Collaboration and partnerships are key.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Participate in as many community boards and committees as you can.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Lend your services to other organizations as much as possible.</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24</a:t>
            </a:fld>
            <a:endParaRPr lang="en-US"/>
          </a:p>
        </p:txBody>
      </p:sp>
    </p:spTree>
    <p:extLst>
      <p:ext uri="{BB962C8B-B14F-4D97-AF65-F5344CB8AC3E}">
        <p14:creationId xmlns:p14="http://schemas.microsoft.com/office/powerpoint/2010/main" val="319963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25</a:t>
            </a:fld>
            <a:endParaRPr lang="en-US"/>
          </a:p>
        </p:txBody>
      </p:sp>
    </p:spTree>
    <p:extLst>
      <p:ext uri="{BB962C8B-B14F-4D97-AF65-F5344CB8AC3E}">
        <p14:creationId xmlns:p14="http://schemas.microsoft.com/office/powerpoint/2010/main" val="1422759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Tiffany Wolfe has a Masters of Science in Nursing from the University of Cincinnati. She has been with Portsmouth City Health Department for eight years 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Elyse Waugh has a Masters of Science in Criminal Justice from the University of Cincinnati.  She obtained her Chemical Dependency Counselor Assistant license and has been with the Portsmouth City Health Department for a year. </a:t>
            </a:r>
          </a:p>
        </p:txBody>
      </p:sp>
      <p:sp>
        <p:nvSpPr>
          <p:cNvPr id="4" name="Slide Number Placeholder 3"/>
          <p:cNvSpPr>
            <a:spLocks noGrp="1"/>
          </p:cNvSpPr>
          <p:nvPr>
            <p:ph type="sldNum" sz="quarter" idx="10"/>
          </p:nvPr>
        </p:nvSpPr>
        <p:spPr/>
        <p:txBody>
          <a:bodyPr/>
          <a:lstStyle/>
          <a:p>
            <a:fld id="{A040CAD3-AC92-443F-B748-D45C39342489}" type="slidenum">
              <a:rPr lang="en-US" smtClean="0"/>
              <a:t>26</a:t>
            </a:fld>
            <a:endParaRPr lang="en-US"/>
          </a:p>
        </p:txBody>
      </p:sp>
    </p:spTree>
    <p:extLst>
      <p:ext uri="{BB962C8B-B14F-4D97-AF65-F5344CB8AC3E}">
        <p14:creationId xmlns:p14="http://schemas.microsoft.com/office/powerpoint/2010/main" val="1048481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Portsmouth City Health Department is in rural Appalachia.</a:t>
            </a:r>
          </a:p>
          <a:p>
            <a:pPr marL="628650" lvl="1" indent="-171450">
              <a:buFont typeface="Arial" panose="020B0604020202020204" pitchFamily="34" charset="0"/>
              <a:buChar char="•"/>
            </a:pPr>
            <a:r>
              <a:rPr lang="en-US" dirty="0" smtClean="0"/>
              <a:t>Located on the Ohio River and directly borders northern Kentucky or South Shore Kentucky. Portsmouth is located in Scioto County, which is one of the 88 counties in Ohio. Our total population is around 77,000 and our median age is around 39. Approximately 71,000 are white and about 2,000 black. Poverty rates in Scioto County is 24%. Nine percent of our population is between the age 18 and 24. Twenty-eight percent of our population is age 25-44, and 22% is around age 45-64.</a:t>
            </a:r>
            <a:r>
              <a:rPr lang="en-US" baseline="0" dirty="0" smtClean="0"/>
              <a:t> </a:t>
            </a:r>
            <a:endParaRPr lang="en-US" dirty="0" smtClean="0"/>
          </a:p>
          <a:p>
            <a:pPr marL="171450" indent="-171450">
              <a:buFont typeface="Arial" panose="020B0604020202020204" pitchFamily="34" charset="0"/>
              <a:buChar char="•"/>
            </a:pPr>
            <a:r>
              <a:rPr lang="en-US" dirty="0" smtClean="0"/>
              <a:t>Community has been dealing with opioid misuse and dependence for some time</a:t>
            </a:r>
          </a:p>
          <a:p>
            <a:pPr marL="628650" lvl="1" indent="-171450">
              <a:buFont typeface="Arial" panose="020B0604020202020204" pitchFamily="34" charset="0"/>
              <a:buChar char="•"/>
            </a:pPr>
            <a:r>
              <a:rPr lang="en-US" dirty="0" smtClean="0"/>
              <a:t>Approximately 63% of overdose deaths are between ages 25 and 44 years old. The highest growing rate of overdose and opioid abuse disorder is in females across the country and in Scioto County. The most recent statistics reported 80 deaths in the last year, which ranks Scioto County for the most overdose-related deaths in Ohio, followed by Gallia County, Pike County, which is our neighboring counties.</a:t>
            </a:r>
            <a:endParaRPr lang="en-US" baseline="0" dirty="0" smtClean="0"/>
          </a:p>
          <a:p>
            <a:pPr marL="171450" lvl="0" indent="-171450">
              <a:buFont typeface="Arial" panose="020B0604020202020204" pitchFamily="34" charset="0"/>
              <a:buChar char="•"/>
            </a:pPr>
            <a:r>
              <a:rPr lang="en-US" dirty="0" smtClean="0"/>
              <a:t>The most current threat from 2019 to 2020 fiscal year data suggests that Scioto County's death rate is the highest annual death rate reported by any Ohio county ever, even higher than during the heart of the </a:t>
            </a:r>
            <a:r>
              <a:rPr lang="en-US" dirty="0" err="1" smtClean="0"/>
              <a:t>carfentanyl</a:t>
            </a:r>
            <a:r>
              <a:rPr lang="en-US" dirty="0" smtClean="0"/>
              <a:t> and overdose surge in 2016 to 2017. The cause of the surge of the 2019 to 2020 is not 100% clear, but out of all the deaths recorded so far, 86% involve fentanyl or fentanyl analogs. The biggest picture of the overdose death toll and opioid abuse epidemic for 2019 shows no evidence how the drug overdose catastrophe is receding. This is the largest and fastest growing number of deaths and addiction rates of our females. Females represent the fastest growing group at risk for fatal prescription overdose across the country. </a:t>
            </a:r>
          </a:p>
          <a:p>
            <a:pPr marL="171450" lvl="0" indent="-171450">
              <a:buFont typeface="Arial" panose="020B0604020202020204" pitchFamily="34" charset="0"/>
              <a:buChar char="•"/>
            </a:pPr>
            <a:r>
              <a:rPr lang="en-US" dirty="0" smtClean="0"/>
              <a:t>This group also leads the way in the most unintended pregnancies. A recent report by the Children's Defense Fund finds that Scioto County has the highest birth rate of drug-addicted babies in the state. The report also explains that 76 babies out of every 1000 births in the county are born with neonatal abstinence syndrome, as Tennessee went over earlier.</a:t>
            </a:r>
          </a:p>
          <a:p>
            <a:pPr marL="171450" lvl="0" indent="-171450">
              <a:buFont typeface="Arial" panose="020B0604020202020204" pitchFamily="34" charset="0"/>
              <a:buChar char="•"/>
            </a:pPr>
            <a:r>
              <a:rPr lang="en-US" dirty="0" smtClean="0"/>
              <a:t>Another heartbreaking fact is a public servant services issue and has reported children born to mothers addicted to opioids accounted for nearly one-third of all children in custody. Those children in custody are also struggling with many health care needs, physically and mentally, which also are very costly.</a:t>
            </a:r>
          </a:p>
          <a:p>
            <a:pPr marL="171450" lvl="0" indent="-171450">
              <a:buFont typeface="Arial" panose="020B0604020202020204" pitchFamily="34" charset="0"/>
              <a:buChar char="•"/>
            </a:pPr>
            <a:r>
              <a:rPr lang="en-US" dirty="0" smtClean="0"/>
              <a:t>A study from the CDC reports women who use opioids just prior to pregnancy or in the first trimester were twice as likely to have a baby born with a heart deficit. These children are born with major health care issues, mentally and physically, which in turn, causes them to be left behind from their peers. Frequently, these babies also turn to substance abuse due to the situation they were born into. This cycle has continued to rise since the 1980s, and I predict if substantial interventions are not done, we will continue to grow and reach other parts of the country as well, as we have seen in the past few years.</a:t>
            </a:r>
          </a:p>
          <a:p>
            <a:pPr marL="171450" indent="-171450">
              <a:buFont typeface="Arial" panose="020B0604020202020204" pitchFamily="34" charset="0"/>
              <a:buChar char="•"/>
            </a:pPr>
            <a:r>
              <a:rPr lang="en-US" dirty="0" smtClean="0"/>
              <a:t>Our community has been dealing with opioid misuse, independence for many years. The inventor or founding father of the term "pill mill" was developed by a Dr. David Proctor in 1979, just five minutes south of Portsmouth, which is in South Shore, Kentucky. The term "pill mill" is typically used to describe a doctor clinic, prescribing or dispensing controlled prescription drugs inappropriately. Dr. David Proctor is also well-known for what's called the "Portsmouth cocktail," or a deadly combination of Xanax and </a:t>
            </a:r>
            <a:r>
              <a:rPr lang="en-US" dirty="0" err="1" smtClean="0"/>
              <a:t>Oxycontin</a:t>
            </a:r>
            <a:r>
              <a:rPr lang="en-US" dirty="0" smtClean="0"/>
              <a:t>. Dr. Proctor treated other physicians over the years and some of them moved to Portsmouth and other cities to open their pill mills.</a:t>
            </a:r>
          </a:p>
          <a:p>
            <a:pPr marL="171450" indent="-171450">
              <a:buFont typeface="Arial" panose="020B0604020202020204" pitchFamily="34" charset="0"/>
              <a:buChar char="•"/>
            </a:pPr>
            <a:r>
              <a:rPr lang="en-US" dirty="0" smtClean="0"/>
              <a:t>Another doctor, Dr. John Willey, opened a profound pill mill in 1999, which he wrote thousands of opioid pain prescriptions in a period of three years. Dr. John Willey wasn't in practice very long due to other criminal activities, but as soon as his clinic shut down, Dr. Paul Workman relocated from Chicago to open up a pill mill in Scioto County. In 2004, Dr. Workman ordered 457,000 oxycodone pills, the most of any doctor in the nation that year, according to DEA reports. He also made patients sign a form saying that they were not undercover police officers or other informants. More than a dozen of Dr. Workman's patients died, which is why he is now serving four life sentences in the federal penitentiary.</a:t>
            </a:r>
          </a:p>
          <a:p>
            <a:pPr marL="171450" indent="-171450">
              <a:buFont typeface="Arial" panose="020B0604020202020204" pitchFamily="34" charset="0"/>
              <a:buChar char="•"/>
            </a:pPr>
            <a:r>
              <a:rPr lang="en-US" dirty="0" smtClean="0"/>
              <a:t>One other key physician is Dr. Margaret </a:t>
            </a:r>
            <a:r>
              <a:rPr lang="en-US" dirty="0" err="1" smtClean="0"/>
              <a:t>Temponeras</a:t>
            </a:r>
            <a:r>
              <a:rPr lang="en-US" dirty="0" smtClean="0"/>
              <a:t>, who wrote 1.7 million opioid prescriptions between 2006 and 2012. These doctors typically made around $350 cash for each patient visit, and this is why despite the ongoing investigations and charges, pill mills continue to open in Portsmouth and surrounding areas.</a:t>
            </a:r>
          </a:p>
          <a:p>
            <a:pPr marL="171450" indent="-171450">
              <a:buFont typeface="Arial" panose="020B0604020202020204" pitchFamily="34" charset="0"/>
              <a:buChar char="•"/>
            </a:pPr>
            <a:r>
              <a:rPr lang="en-US" dirty="0" smtClean="0"/>
              <a:t>Although there were more than eight major pill mills in or near Scioto County, in the Portsmouth area, today's pill mills are gone but we are still struggling with the aftermath. Now that there is no pill mill, the drug of choice is a mixture of heroin and fentanyl. The consequences have caused great damage to our community, and we continue to strive to correct the situation.</a:t>
            </a:r>
          </a:p>
        </p:txBody>
      </p:sp>
      <p:sp>
        <p:nvSpPr>
          <p:cNvPr id="4" name="Slide Number Placeholder 3"/>
          <p:cNvSpPr>
            <a:spLocks noGrp="1"/>
          </p:cNvSpPr>
          <p:nvPr>
            <p:ph type="sldNum" sz="quarter" idx="10"/>
          </p:nvPr>
        </p:nvSpPr>
        <p:spPr/>
        <p:txBody>
          <a:bodyPr/>
          <a:lstStyle/>
          <a:p>
            <a:fld id="{A040CAD3-AC92-443F-B748-D45C39342489}" type="slidenum">
              <a:rPr lang="en-US" smtClean="0"/>
              <a:t>27</a:t>
            </a:fld>
            <a:endParaRPr lang="en-US"/>
          </a:p>
        </p:txBody>
      </p:sp>
    </p:spTree>
    <p:extLst>
      <p:ext uri="{BB962C8B-B14F-4D97-AF65-F5344CB8AC3E}">
        <p14:creationId xmlns:p14="http://schemas.microsoft.com/office/powerpoint/2010/main" val="185002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We provide family planning services for anyone of reproductive age:</a:t>
            </a:r>
          </a:p>
          <a:p>
            <a:pPr marL="628650" lvl="1" indent="-171450">
              <a:buFont typeface="Arial" panose="020B0604020202020204" pitchFamily="34" charset="0"/>
              <a:buChar char="•"/>
            </a:pPr>
            <a:r>
              <a:rPr lang="en-US" dirty="0" smtClean="0"/>
              <a:t>NEXPLANON, IUDs, and all other forms of contraceptives</a:t>
            </a:r>
          </a:p>
          <a:p>
            <a:pPr marL="628650" lvl="1" indent="-171450">
              <a:buFont typeface="Arial" panose="020B0604020202020204" pitchFamily="34" charset="0"/>
              <a:buChar char="•"/>
            </a:pPr>
            <a:r>
              <a:rPr lang="en-US" dirty="0" smtClean="0"/>
              <a:t>Testing for infectious diseases, including STDs, </a:t>
            </a:r>
            <a:r>
              <a:rPr lang="en-US" dirty="0" err="1" smtClean="0"/>
              <a:t>Hep</a:t>
            </a:r>
            <a:r>
              <a:rPr lang="en-US" dirty="0" smtClean="0"/>
              <a:t>-type A, B, and C, HIV</a:t>
            </a:r>
          </a:p>
          <a:p>
            <a:pPr marL="628650" lvl="1" indent="-171450">
              <a:buFont typeface="Arial" panose="020B0604020202020204" pitchFamily="34" charset="0"/>
              <a:buChar char="•"/>
            </a:pPr>
            <a:r>
              <a:rPr lang="en-US" dirty="0" err="1" smtClean="0"/>
              <a:t>PrEP</a:t>
            </a:r>
            <a:r>
              <a:rPr lang="en-US" dirty="0" smtClean="0"/>
              <a:t> provider for HIV prevention. Prep, as in, pre-exposure prophylaxis program, and provides daily medication to prevent HIV transmission in the high-risk population</a:t>
            </a:r>
          </a:p>
          <a:p>
            <a:pPr marL="628650" lvl="1" indent="-171450">
              <a:buFont typeface="Arial" panose="020B0604020202020204" pitchFamily="34" charset="0"/>
              <a:buChar char="•"/>
            </a:pPr>
            <a:r>
              <a:rPr lang="en-US" dirty="0" smtClean="0"/>
              <a:t>Offer condoms five days a week to our community without the need of an appointment. </a:t>
            </a:r>
          </a:p>
          <a:p>
            <a:pPr marL="171450" lvl="0" indent="-171450">
              <a:buFont typeface="Arial" panose="020B0604020202020204" pitchFamily="34" charset="0"/>
              <a:buChar char="•"/>
            </a:pPr>
            <a:r>
              <a:rPr lang="en-US" dirty="0" smtClean="0"/>
              <a:t>Many patients are also encouraged to take advantage of our primary care services, Ryan White HIV program, children with medical handicaps, child and adult immunizations, child care seat program, and Project DAWN, a naloxone overdose death prevention program.</a:t>
            </a:r>
          </a:p>
          <a:p>
            <a:pPr marL="171450" indent="-171450">
              <a:buFont typeface="Arial" panose="020B0604020202020204" pitchFamily="34" charset="0"/>
              <a:buChar char="•"/>
            </a:pPr>
            <a:r>
              <a:rPr lang="en-US" dirty="0" smtClean="0"/>
              <a:t>Each of our family planning patients are screened for substance abuse and we refer them to our Recovery Gateway program for further supplemental treatment needs. Due to the sensitive context of our screening, we try very hard to approach each individual with a non-judgmental, holistic type care. </a:t>
            </a:r>
          </a:p>
          <a:p>
            <a:pPr marL="628650" lvl="1" indent="-171450">
              <a:buFont typeface="Arial" panose="020B0604020202020204" pitchFamily="34" charset="0"/>
              <a:buChar char="•"/>
            </a:pPr>
            <a:r>
              <a:rPr lang="en-US" dirty="0" smtClean="0"/>
              <a:t>We start off by telling each of our patients that their visit is totally confidential. </a:t>
            </a:r>
          </a:p>
          <a:p>
            <a:pPr marL="628650" lvl="1" indent="-171450">
              <a:buFont typeface="Arial" panose="020B0604020202020204" pitchFamily="34" charset="0"/>
              <a:buChar char="•"/>
            </a:pPr>
            <a:r>
              <a:rPr lang="en-US" dirty="0" smtClean="0"/>
              <a:t>Explain to the patient that we are a guest in their life, and we are not here to judge them, and we are just here to help. </a:t>
            </a:r>
          </a:p>
          <a:p>
            <a:pPr marL="628650" lvl="1" indent="-171450">
              <a:buFont typeface="Arial" panose="020B0604020202020204" pitchFamily="34" charset="0"/>
              <a:buChar char="•"/>
            </a:pPr>
            <a:r>
              <a:rPr lang="en-US" dirty="0" smtClean="0"/>
              <a:t>Tell them we are concerned with risky lifestyles and behaviors, but we are not here to reprimand them for those actions or force our views upon them. </a:t>
            </a:r>
          </a:p>
          <a:p>
            <a:pPr marL="628650" lvl="1" indent="-171450">
              <a:buFont typeface="Arial" panose="020B0604020202020204" pitchFamily="34" charset="0"/>
              <a:buChar char="•"/>
            </a:pPr>
            <a:r>
              <a:rPr lang="en-US" dirty="0" smtClean="0"/>
              <a:t>Help guide them to a healthier lifestyle. </a:t>
            </a:r>
          </a:p>
          <a:p>
            <a:pPr marL="628650" lvl="1" indent="-171450">
              <a:buFont typeface="Arial" panose="020B0604020202020204" pitchFamily="34" charset="0"/>
              <a:buChar char="•"/>
            </a:pPr>
            <a:r>
              <a:rPr lang="en-US" dirty="0" smtClean="0"/>
              <a:t>Explain that we believe there is no perfect person in the world, and we all make mistakes. We further explain to them our job here is to help them heal with a treatment plan that best meets their needs. We try not to even force our treatment plans upon them.</a:t>
            </a:r>
          </a:p>
          <a:p>
            <a:pPr marL="171450" lvl="0" indent="-171450">
              <a:buFont typeface="Arial" panose="020B0604020202020204" pitchFamily="34" charset="0"/>
              <a:buChar char="•"/>
            </a:pPr>
            <a:r>
              <a:rPr lang="en-US" dirty="0" smtClean="0"/>
              <a:t>We believe everyone should be treated with respect and dignity, regardless of their past, sexual preference, socio-economical status, or current mistakes or failures. This is how we help develop trust with our patients. Some of our patients may not completely trust us on their very first visit, but most remember our kind words and frequently return for our drug treatment programs, STD treatments, or other services that can sometimes be uncomfortable to obtain care for.</a:t>
            </a:r>
          </a:p>
          <a:p>
            <a:pPr marL="171450" lvl="0" indent="-171450">
              <a:buFont typeface="Arial" panose="020B0604020202020204" pitchFamily="34" charset="0"/>
              <a:buChar char="•"/>
            </a:pPr>
            <a:r>
              <a:rPr lang="en-US" dirty="0" smtClean="0"/>
              <a:t>I do see a lot of family planning patients who didn't quite admit on their first visit, or even second, that they had a substance abuse problem return to our clinic for </a:t>
            </a:r>
            <a:r>
              <a:rPr lang="en-US" dirty="0" err="1" smtClean="0"/>
              <a:t>Vivitrol</a:t>
            </a:r>
            <a:r>
              <a:rPr lang="en-US" dirty="0" smtClean="0"/>
              <a:t> treatment or the use of the Recovery Gateway services. </a:t>
            </a:r>
          </a:p>
          <a:p>
            <a:pPr marL="628650" lvl="1" indent="-171450">
              <a:buFont typeface="Arial" panose="020B0604020202020204" pitchFamily="34" charset="0"/>
              <a:buChar char="•"/>
            </a:pPr>
            <a:r>
              <a:rPr lang="en-US" dirty="0" smtClean="0"/>
              <a:t>Our </a:t>
            </a:r>
            <a:r>
              <a:rPr lang="en-US" dirty="0" err="1" smtClean="0"/>
              <a:t>Vivitrol</a:t>
            </a:r>
            <a:r>
              <a:rPr lang="en-US" dirty="0" smtClean="0"/>
              <a:t> treatment is the 28-day opioid or alcohol blocker, in which they cannot use opioids or alcohol on top of, or else it causes severe side effects and is non-addictive and habit-forming.</a:t>
            </a:r>
          </a:p>
          <a:p>
            <a:pPr marL="171450" lvl="0" indent="-171450">
              <a:buFont typeface="Arial" panose="020B0604020202020204" pitchFamily="34" charset="0"/>
              <a:buChar char="•"/>
            </a:pPr>
            <a:r>
              <a:rPr lang="en-US" dirty="0" smtClean="0"/>
              <a:t>Scioto County is located in what is called the Bible Belt area. Religious views, which are usually associated as a wonderful community aspect, has also involved a culture that has shied away from talking about family planning and substance abuse. </a:t>
            </a:r>
          </a:p>
          <a:p>
            <a:pPr marL="171450" lvl="0" indent="-171450">
              <a:buFont typeface="Arial" panose="020B0604020202020204" pitchFamily="34" charset="0"/>
              <a:buChar char="•"/>
            </a:pPr>
            <a:r>
              <a:rPr lang="en-US" dirty="0" smtClean="0"/>
              <a:t>Substance abuse problems have a tendency to produce crime and hate in the community, which develops stigmas. These stigmas seem to be changing over the years with multiple organizations in the community striving to change. </a:t>
            </a:r>
          </a:p>
          <a:p>
            <a:pPr marL="171450" lvl="0" indent="-171450">
              <a:buFont typeface="Arial" panose="020B0604020202020204" pitchFamily="34" charset="0"/>
              <a:buChar char="•"/>
            </a:pPr>
            <a:r>
              <a:rPr lang="en-US" dirty="0" smtClean="0"/>
              <a:t>Many of our local churches have addressed this issue and now reach out to those with substance abuse problems and offer counseling and other programs to them. </a:t>
            </a:r>
          </a:p>
          <a:p>
            <a:pPr marL="171450" lvl="0" indent="-171450">
              <a:buFont typeface="Arial" panose="020B0604020202020204" pitchFamily="34" charset="0"/>
              <a:buChar char="•"/>
            </a:pPr>
            <a:r>
              <a:rPr lang="en-US" dirty="0" smtClean="0"/>
              <a:t>Outreach programs have been developed in which we attend events such as the county fair, festivals, or other large gatherings. In the past, we were not encouraged or allowed to discuss family planning or substance abuse at these events. Now our community organizes parades, fundraisers, walk/runs, to help educate and fund substance abuse treatments and bringing awareness to this community, not only for that but family planning as well.</a:t>
            </a:r>
          </a:p>
          <a:p>
            <a:pPr marL="171450" lvl="0" indent="-171450">
              <a:buFont typeface="Arial" panose="020B0604020202020204" pitchFamily="34" charset="0"/>
              <a:buChar char="•"/>
            </a:pPr>
            <a:r>
              <a:rPr lang="en-US" dirty="0" smtClean="0"/>
              <a:t>There are still some people in our community that are outraged by our intent to change the stigma and increase awareness, but we feel education and community awareness will triumph in the end.</a:t>
            </a:r>
          </a:p>
          <a:p>
            <a:pPr marL="171450" lvl="0" indent="-171450">
              <a:buFont typeface="Arial" panose="020B0604020202020204" pitchFamily="34" charset="0"/>
              <a:buChar char="•"/>
            </a:pPr>
            <a:r>
              <a:rPr lang="en-US" dirty="0" smtClean="0"/>
              <a:t>How do you connect the dots between family planning needs and substance abuse, if at all? </a:t>
            </a:r>
          </a:p>
          <a:p>
            <a:pPr marL="628650" lvl="1" indent="-171450">
              <a:buFont typeface="Arial" panose="020B0604020202020204" pitchFamily="34" charset="0"/>
              <a:buChar char="•"/>
            </a:pPr>
            <a:r>
              <a:rPr lang="en-US" dirty="0" smtClean="0"/>
              <a:t>We have many programs here at the Portsmouth City Health Department. </a:t>
            </a:r>
          </a:p>
          <a:p>
            <a:pPr marL="628650" lvl="1" indent="-171450">
              <a:buFont typeface="Arial" panose="020B0604020202020204" pitchFamily="34" charset="0"/>
              <a:buChar char="•"/>
            </a:pPr>
            <a:r>
              <a:rPr lang="en-US" dirty="0" smtClean="0"/>
              <a:t>Because we try to do holistic type care, we noticed that primary care and family planning was highly utilized by our substance abuse patient population. </a:t>
            </a:r>
          </a:p>
          <a:p>
            <a:pPr marL="628650" lvl="1" indent="-171450">
              <a:buFont typeface="Arial" panose="020B0604020202020204" pitchFamily="34" charset="0"/>
              <a:buChar char="•"/>
            </a:pPr>
            <a:r>
              <a:rPr lang="en-US" dirty="0" smtClean="0"/>
              <a:t>As time went on, and we developed a stronger trust base with our patients, we noticed family planning patients returned for substance abuse treatment. Like I've said before, a large majority of the patients are female, which is the largest growing population in the opioid use disorder and overdose death in our country. </a:t>
            </a:r>
          </a:p>
          <a:p>
            <a:pPr marL="628650" lvl="1" indent="-171450">
              <a:buFont typeface="Arial" panose="020B0604020202020204" pitchFamily="34" charset="0"/>
              <a:buChar char="•"/>
            </a:pPr>
            <a:r>
              <a:rPr lang="en-US" dirty="0" smtClean="0"/>
              <a:t>In addition, we have an alarming and increasing number of unhealthy babies born to opioid-addicted mothers who did not plan on starting a family. </a:t>
            </a:r>
          </a:p>
          <a:p>
            <a:pPr marL="628650" lvl="1" indent="-171450">
              <a:buFont typeface="Arial" panose="020B0604020202020204" pitchFamily="34" charset="0"/>
              <a:buChar char="•"/>
            </a:pPr>
            <a:r>
              <a:rPr lang="en-US" dirty="0" smtClean="0"/>
              <a:t>Therefore by combining these programs, we have helped women and men make sober, healthier decisions about their futures and family plans.</a:t>
            </a:r>
          </a:p>
          <a:p>
            <a:pPr marL="628650" lvl="1" indent="-171450">
              <a:buFont typeface="Arial" panose="020B0604020202020204" pitchFamily="34" charset="0"/>
              <a:buChar char="•"/>
            </a:pPr>
            <a:r>
              <a:rPr lang="en-US" dirty="0" smtClean="0"/>
              <a:t>Furthermore, most of our substance abuse patients, male and female, have multiple mental health care needs. They usually put off treatment due to bad stigma they receive in most health care settings, which is strange to me, honestly, because health care workers should be educated enough, in my mind, to realize that substance abuse is almost always originated from mental health disease. The brain is an organ, just like the heart or kidneys. </a:t>
            </a:r>
          </a:p>
          <a:p>
            <a:pPr marL="628650" lvl="1" indent="-171450">
              <a:buFont typeface="Arial" panose="020B0604020202020204" pitchFamily="34" charset="0"/>
              <a:buChar char="•"/>
            </a:pPr>
            <a:r>
              <a:rPr lang="en-US" dirty="0" smtClean="0"/>
              <a:t>Why do we treat a cardiac patient any different than somebody with a mental health disease or problem with their brain? Family planning is not about preventing pregnancy, treating STDs. Family planning is overall health of an individual, their family, and preventing disease and negative health care outcomes. With strong family planning, with strong families, we build strong communities.</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Elyse</a:t>
            </a:r>
            <a:r>
              <a:rPr lang="en-US" baseline="0" dirty="0" smtClean="0"/>
              <a:t> Waugh:</a:t>
            </a:r>
          </a:p>
          <a:p>
            <a:pPr marL="171450" lvl="0" indent="-171450">
              <a:buFont typeface="Arial" panose="020B0604020202020204" pitchFamily="34" charset="0"/>
              <a:buChar char="•"/>
            </a:pPr>
            <a:r>
              <a:rPr lang="en-US" dirty="0" smtClean="0"/>
              <a:t>Recovery Gateway is a public health navigation program here at the Portsmouth City Health Department. </a:t>
            </a:r>
          </a:p>
          <a:p>
            <a:pPr marL="628650" lvl="1" indent="-171450">
              <a:buFont typeface="Arial" panose="020B0604020202020204" pitchFamily="34" charset="0"/>
              <a:buChar char="•"/>
            </a:pPr>
            <a:r>
              <a:rPr lang="en-US" dirty="0" smtClean="0"/>
              <a:t>It serves as an access point for high-risk individuals seeking help for addiction treatment, harm reduction, or any other medical or social services.</a:t>
            </a:r>
          </a:p>
          <a:p>
            <a:pPr marL="628650" lvl="1" indent="-171450">
              <a:buFont typeface="Arial" panose="020B0604020202020204" pitchFamily="34" charset="0"/>
              <a:buChar char="•"/>
            </a:pPr>
            <a:r>
              <a:rPr lang="en-US" dirty="0" smtClean="0"/>
              <a:t>Regardless of where an individual may be in their personal recovery, we will guide them in the right direction that we feel is fit for their needs.</a:t>
            </a:r>
          </a:p>
          <a:p>
            <a:pPr marL="171450" lvl="0" indent="-171450">
              <a:buFont typeface="Arial" panose="020B0604020202020204" pitchFamily="34" charset="0"/>
              <a:buChar char="•"/>
            </a:pPr>
            <a:r>
              <a:rPr lang="en-US" dirty="0" smtClean="0"/>
              <a:t>We assist with applying for medical insurance; we have all of our linkage to care for treatment services; we just started our new program, called the Early Intervention program. </a:t>
            </a:r>
          </a:p>
          <a:p>
            <a:pPr marL="628650" lvl="1" indent="-171450">
              <a:buFont typeface="Arial" panose="020B0604020202020204" pitchFamily="34" charset="0"/>
              <a:buChar char="•"/>
            </a:pPr>
            <a:r>
              <a:rPr lang="en-US" dirty="0" smtClean="0"/>
              <a:t>It's with our prosecutor here, and basically it's a way to help individuals extinguish non-violent criminal charges. </a:t>
            </a:r>
          </a:p>
          <a:p>
            <a:pPr marL="628650" lvl="1" indent="-171450">
              <a:buFont typeface="Arial" panose="020B0604020202020204" pitchFamily="34" charset="0"/>
              <a:buChar char="•"/>
            </a:pPr>
            <a:r>
              <a:rPr lang="en-US" dirty="0" smtClean="0"/>
              <a:t>By completing this program, the individual will have their charge forgiven from their record.</a:t>
            </a:r>
          </a:p>
          <a:p>
            <a:pPr marL="628650" lvl="1" indent="-171450">
              <a:buFont typeface="Arial" panose="020B0604020202020204" pitchFamily="34" charset="0"/>
              <a:buChar char="•"/>
            </a:pPr>
            <a:r>
              <a:rPr lang="en-US" dirty="0" smtClean="0"/>
              <a:t>We also incorporate the Thinking For a Change, which is a cognitive behavioral curriculum developed by the Nashville Institute of Corrections, and it basically concentrates on changing the criminal thinking of the offender.</a:t>
            </a:r>
          </a:p>
        </p:txBody>
      </p:sp>
      <p:sp>
        <p:nvSpPr>
          <p:cNvPr id="4" name="Slide Number Placeholder 3"/>
          <p:cNvSpPr>
            <a:spLocks noGrp="1"/>
          </p:cNvSpPr>
          <p:nvPr>
            <p:ph type="sldNum" sz="quarter" idx="10"/>
          </p:nvPr>
        </p:nvSpPr>
        <p:spPr/>
        <p:txBody>
          <a:bodyPr/>
          <a:lstStyle/>
          <a:p>
            <a:fld id="{A040CAD3-AC92-443F-B748-D45C39342489}" type="slidenum">
              <a:rPr lang="en-US" smtClean="0"/>
              <a:t>28</a:t>
            </a:fld>
            <a:endParaRPr lang="en-US"/>
          </a:p>
        </p:txBody>
      </p:sp>
    </p:spTree>
    <p:extLst>
      <p:ext uri="{BB962C8B-B14F-4D97-AF65-F5344CB8AC3E}">
        <p14:creationId xmlns:p14="http://schemas.microsoft.com/office/powerpoint/2010/main" val="333113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Tiffany Wolfe:</a:t>
            </a:r>
          </a:p>
          <a:p>
            <a:pPr marL="171450" lvl="0" indent="-171450">
              <a:buFont typeface="Arial" panose="020B0604020202020204" pitchFamily="34" charset="0"/>
              <a:buChar char="•"/>
            </a:pPr>
            <a:r>
              <a:rPr lang="en-US" dirty="0" smtClean="0"/>
              <a:t>We are not alone with coming up with ideas to make our community better. </a:t>
            </a:r>
          </a:p>
          <a:p>
            <a:pPr marL="628650" lvl="1" indent="-171450">
              <a:buFont typeface="Arial" panose="020B0604020202020204" pitchFamily="34" charset="0"/>
              <a:buChar char="•"/>
            </a:pPr>
            <a:r>
              <a:rPr lang="en-US" dirty="0" smtClean="0"/>
              <a:t>We have made partnerships with almost all the drug detox programs, rehab facilities, and hospitals in our area through our County Health Coalition. </a:t>
            </a:r>
          </a:p>
          <a:p>
            <a:pPr marL="628650" lvl="1" indent="-171450">
              <a:buFont typeface="Arial" panose="020B0604020202020204" pitchFamily="34" charset="0"/>
              <a:buChar char="•"/>
            </a:pPr>
            <a:r>
              <a:rPr lang="en-US" dirty="0" smtClean="0"/>
              <a:t>The County Health Coalition was developed by our health commissioner, Chris Smith, who developed a community partnership to promote optimal health in our communities. They meet once a month to discuss and plan for ways to meet health care needs in our community.</a:t>
            </a:r>
          </a:p>
          <a:p>
            <a:pPr marL="171450" lvl="0" indent="-171450">
              <a:buFont typeface="Arial" panose="020B0604020202020204" pitchFamily="34" charset="0"/>
              <a:buChar char="•"/>
            </a:pPr>
            <a:r>
              <a:rPr lang="en-US" dirty="0" smtClean="0"/>
              <a:t>Other Title X agencies may address issues differently or have different issues in the community. </a:t>
            </a:r>
          </a:p>
          <a:p>
            <a:pPr marL="628650" lvl="1" indent="-171450">
              <a:buFont typeface="Arial" panose="020B0604020202020204" pitchFamily="34" charset="0"/>
              <a:buChar char="•"/>
            </a:pPr>
            <a:r>
              <a:rPr lang="en-US" dirty="0" smtClean="0"/>
              <a:t>We are different than most, or majority, of Title X agencies, in that we have a large population of substance abuse, which is kind of growing across the country. </a:t>
            </a:r>
          </a:p>
          <a:p>
            <a:pPr marL="628650" lvl="1" indent="-171450">
              <a:buFont typeface="Arial" panose="020B0604020202020204" pitchFamily="34" charset="0"/>
              <a:buChar char="•"/>
            </a:pPr>
            <a:r>
              <a:rPr lang="en-US" dirty="0" smtClean="0"/>
              <a:t>Unintended pregnancies, teen pregnancies, and children in foster care. </a:t>
            </a:r>
          </a:p>
          <a:p>
            <a:pPr marL="628650" lvl="1" indent="-171450">
              <a:buFont typeface="Arial" panose="020B0604020202020204" pitchFamily="34" charset="0"/>
              <a:buChar char="•"/>
            </a:pPr>
            <a:r>
              <a:rPr lang="en-US" dirty="0" smtClean="0"/>
              <a:t>We learn to adapt to our community needs along with incorporating family planning services, despite this overwhelming health care crisis in our community.</a:t>
            </a:r>
          </a:p>
          <a:p>
            <a:pPr marL="171450" lvl="0" indent="-171450">
              <a:buFont typeface="Arial" panose="020B0604020202020204" pitchFamily="34" charset="0"/>
              <a:buChar char="•"/>
            </a:pPr>
            <a:r>
              <a:rPr lang="en-US" dirty="0" smtClean="0"/>
              <a:t>Plans are very important, because it helps you identify goals that your team wants you to achieve. </a:t>
            </a:r>
          </a:p>
          <a:p>
            <a:pPr marL="628650" lvl="1" indent="-171450">
              <a:buFont typeface="Arial" panose="020B0604020202020204" pitchFamily="34" charset="0"/>
              <a:buChar char="•"/>
            </a:pPr>
            <a:r>
              <a:rPr lang="en-US" dirty="0" smtClean="0"/>
              <a:t>Our team develops plans based on our current health care crisis in ways that we thought would best intervene and make an impact. </a:t>
            </a:r>
          </a:p>
          <a:p>
            <a:pPr marL="628650" lvl="1" indent="-171450">
              <a:buFont typeface="Arial" panose="020B0604020202020204" pitchFamily="34" charset="0"/>
              <a:buChar char="•"/>
            </a:pPr>
            <a:r>
              <a:rPr lang="en-US" dirty="0" smtClean="0"/>
              <a:t>Our views and needs were out of the ordinary, and therefore a lot of our plans changed along the way, where we learned by trial and error. </a:t>
            </a:r>
          </a:p>
          <a:p>
            <a:pPr marL="628650" lvl="1" indent="-171450">
              <a:buFont typeface="Arial" panose="020B0604020202020204" pitchFamily="34" charset="0"/>
              <a:buChar char="•"/>
            </a:pPr>
            <a:r>
              <a:rPr lang="en-US" dirty="0" smtClean="0"/>
              <a:t>We were sort of like an experimental site for the entire state at the time when we started these programs. We found that the plans may change, but if we focus on our goals and move forward despite our struggles, eventually our goals will be reached along the way. And we just grow and learn.</a:t>
            </a:r>
            <a:r>
              <a:rPr lang="en-US" baseline="0" dirty="0" smtClean="0"/>
              <a:t> </a:t>
            </a:r>
          </a:p>
          <a:p>
            <a:pPr marL="171450" lvl="0" indent="-171450">
              <a:buFont typeface="Arial" panose="020B0604020202020204" pitchFamily="34" charset="0"/>
              <a:buChar char="•"/>
            </a:pPr>
            <a:r>
              <a:rPr lang="en-US" dirty="0" smtClean="0"/>
              <a:t>We learned while treating substance abuse patients there was a huge need for family planning. </a:t>
            </a:r>
          </a:p>
          <a:p>
            <a:pPr marL="628650" lvl="1" indent="-171450">
              <a:buFont typeface="Arial" panose="020B0604020202020204" pitchFamily="34" charset="0"/>
              <a:buChar char="•"/>
            </a:pPr>
            <a:r>
              <a:rPr lang="en-US" dirty="0" smtClean="0"/>
              <a:t>Most of our patients with substance abuse have very dysfunctional families and relationships. </a:t>
            </a:r>
          </a:p>
          <a:p>
            <a:pPr marL="628650" lvl="1" indent="-171450">
              <a:buFont typeface="Arial" panose="020B0604020202020204" pitchFamily="34" charset="0"/>
              <a:buChar char="•"/>
            </a:pPr>
            <a:r>
              <a:rPr lang="en-US" dirty="0" smtClean="0"/>
              <a:t>Also a majority of our patients had children who were in foster care and who would benefit from future family planning service to prevent some of this from occurring. In addition, patients with substance abuse disorder have very risky lifestyles with multiple partners, sexual partners, and also exchange sex for drugs or money to support the addiction. </a:t>
            </a:r>
          </a:p>
          <a:p>
            <a:pPr marL="628650" lvl="1" indent="-171450">
              <a:buFont typeface="Arial" panose="020B0604020202020204" pitchFamily="34" charset="0"/>
              <a:buChar char="•"/>
            </a:pPr>
            <a:r>
              <a:rPr lang="en-US" dirty="0" smtClean="0"/>
              <a:t>Most patients made these bad choices while intoxicated or suffering the effects of substance abuse withdrawal syndrome, which distorts their decision making dramatically. We took note of these issues and started offering family planning services to these patients while they were sober and able to make better decisions for themselves and their family's future.</a:t>
            </a:r>
          </a:p>
          <a:p>
            <a:pPr marL="171450" lvl="0" indent="-171450">
              <a:buFont typeface="Arial" panose="020B0604020202020204" pitchFamily="34" charset="0"/>
              <a:buChar char="•"/>
            </a:pPr>
            <a:r>
              <a:rPr lang="en-US" dirty="0" smtClean="0"/>
              <a:t>I highly encourage Title X agencies to include mental health screenings for their patients with substance abuse. </a:t>
            </a:r>
          </a:p>
          <a:p>
            <a:pPr marL="628650" lvl="1" indent="-171450">
              <a:buFont typeface="Arial" panose="020B0604020202020204" pitchFamily="34" charset="0"/>
              <a:buChar char="•"/>
            </a:pPr>
            <a:r>
              <a:rPr lang="en-US" dirty="0" smtClean="0"/>
              <a:t>The majority of the patients who have this disorder, as pointed out previously, have self-treated their mental health disorder. </a:t>
            </a:r>
          </a:p>
          <a:p>
            <a:pPr marL="628650" lvl="1" indent="-171450">
              <a:buFont typeface="Arial" panose="020B0604020202020204" pitchFamily="34" charset="0"/>
              <a:buChar char="•"/>
            </a:pPr>
            <a:r>
              <a:rPr lang="en-US" dirty="0" smtClean="0"/>
              <a:t>These patients who turn to substance abuse are trying to cope with emotional or mental pain or trauma. And when mental health issues are found, it's best to have a plan in place to assist or refer these patients to mental health care treatment facilities, out-patient, in-patient, whatever. </a:t>
            </a:r>
          </a:p>
          <a:p>
            <a:pPr marL="628650" lvl="1" indent="-171450">
              <a:buFont typeface="Arial" panose="020B0604020202020204" pitchFamily="34" charset="0"/>
              <a:buChar char="•"/>
            </a:pPr>
            <a:r>
              <a:rPr lang="en-US" dirty="0" smtClean="0"/>
              <a:t>You just need to develop that rapport with the agencies around you. Reach out, email, call, text, whatever you've got to do. </a:t>
            </a:r>
          </a:p>
          <a:p>
            <a:pPr marL="628650" lvl="1" indent="-171450">
              <a:buFont typeface="Arial" panose="020B0604020202020204" pitchFamily="34" charset="0"/>
              <a:buChar char="•"/>
            </a:pPr>
            <a:r>
              <a:rPr lang="en-US" dirty="0" smtClean="0"/>
              <a:t>Also you need to be prepared for those who may come into your clinic that are suicidal, and what actions are you going to take then? Do you have a suicide prevention in mind? Do they go to their local ER? You've got to have a plan in place or a policy in your clinic.</a:t>
            </a:r>
          </a:p>
          <a:p>
            <a:pPr marL="171450" lvl="0" indent="-171450">
              <a:buFont typeface="Arial" panose="020B0604020202020204" pitchFamily="34" charset="0"/>
              <a:buChar char="•"/>
            </a:pPr>
            <a:r>
              <a:rPr lang="en-US" dirty="0" smtClean="0"/>
              <a:t>We usually train our peers with on-site training. </a:t>
            </a:r>
          </a:p>
          <a:p>
            <a:pPr marL="628650" lvl="1" indent="-171450">
              <a:buFont typeface="Arial" panose="020B0604020202020204" pitchFamily="34" charset="0"/>
              <a:buChar char="•"/>
            </a:pPr>
            <a:r>
              <a:rPr lang="en-US" dirty="0" smtClean="0"/>
              <a:t>We allow them to observe and review our policies and procedures to get them started. We're also available to them by phone, email, text, when they encounter any problems that arise. </a:t>
            </a:r>
          </a:p>
          <a:p>
            <a:pPr marL="628650" lvl="1" indent="-171450">
              <a:buFont typeface="Arial" panose="020B0604020202020204" pitchFamily="34" charset="0"/>
              <a:buChar char="•"/>
            </a:pPr>
            <a:r>
              <a:rPr lang="en-US" dirty="0" smtClean="0"/>
              <a:t>We're happy to guide them and help them in any way we can. And all of our staff is usually trained from billing to the front desk, so we kind of match each person in either the peer clinic or someone in ours, so that everybody's trained from, like I said, billing to front desk to whatever it may be.</a:t>
            </a:r>
          </a:p>
          <a:p>
            <a:pPr marL="171450" lvl="0" indent="-171450">
              <a:buFont typeface="Arial" panose="020B0604020202020204" pitchFamily="34" charset="0"/>
              <a:buChar char="•"/>
            </a:pPr>
            <a:r>
              <a:rPr lang="en-US" dirty="0" smtClean="0"/>
              <a:t>Our major training success is focused on lowering stigma, and reminding them that addiction treatment is uncomfortable for those patients but the reward from helping someone recover from addiction is beyond comprehension. </a:t>
            </a:r>
          </a:p>
          <a:p>
            <a:pPr marL="628650" lvl="1" indent="-171450">
              <a:buFont typeface="Arial" panose="020B0604020202020204" pitchFamily="34" charset="0"/>
              <a:buChar char="•"/>
            </a:pPr>
            <a:r>
              <a:rPr lang="en-US" dirty="0" smtClean="0"/>
              <a:t>It not only helps the individual, but the community in the long run, so you have to keep that in mind. </a:t>
            </a:r>
          </a:p>
          <a:p>
            <a:pPr marL="628650" lvl="1" indent="-171450">
              <a:buFont typeface="Arial" panose="020B0604020202020204" pitchFamily="34" charset="0"/>
              <a:buChar char="•"/>
            </a:pPr>
            <a:r>
              <a:rPr lang="en-US" dirty="0" smtClean="0"/>
              <a:t>We also teach them to treat every single person like they're your child, mother, father, sister, because they are someone's same close family member, and we have to embrace that and treat them as such. Every life is worth saving. </a:t>
            </a: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29</a:t>
            </a:fld>
            <a:endParaRPr lang="en-US"/>
          </a:p>
        </p:txBody>
      </p:sp>
    </p:spTree>
    <p:extLst>
      <p:ext uri="{BB962C8B-B14F-4D97-AF65-F5344CB8AC3E}">
        <p14:creationId xmlns:p14="http://schemas.microsoft.com/office/powerpoint/2010/main" val="215835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Describe the importance of screening for substance use in a family planning visit. </a:t>
            </a:r>
          </a:p>
          <a:p>
            <a:pPr marL="171450" indent="-171450">
              <a:buFont typeface="Arial" panose="020B0604020202020204" pitchFamily="34" charset="0"/>
              <a:buChar char="•"/>
            </a:pPr>
            <a:r>
              <a:rPr lang="en-US" dirty="0" smtClean="0"/>
              <a:t>Identify two strategies to address the substance use needs of clients.</a:t>
            </a:r>
          </a:p>
          <a:p>
            <a:pPr marL="171450" indent="-171450">
              <a:buFont typeface="Arial" panose="020B0604020202020204" pitchFamily="34" charset="0"/>
              <a:buChar char="•"/>
            </a:pPr>
            <a:r>
              <a:rPr lang="en-US" dirty="0" smtClean="0"/>
              <a:t>Identify one strategy described by a peer that could be used at your agency or site to implement and/or enhance screening for substance use.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3</a:t>
            </a:fld>
            <a:endParaRPr lang="en-US"/>
          </a:p>
        </p:txBody>
      </p:sp>
    </p:spTree>
    <p:extLst>
      <p:ext uri="{BB962C8B-B14F-4D97-AF65-F5344CB8AC3E}">
        <p14:creationId xmlns:p14="http://schemas.microsoft.com/office/powerpoint/2010/main" val="2738816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 </a:t>
            </a:r>
            <a:r>
              <a:rPr lang="en-US" dirty="0" err="1" smtClean="0"/>
              <a:t>Hungate</a:t>
            </a:r>
            <a:r>
              <a:rPr lang="en-US" dirty="0" smtClean="0"/>
              <a:t>:</a:t>
            </a:r>
            <a:r>
              <a:rPr lang="en-US" baseline="0" dirty="0" smtClean="0"/>
              <a:t> </a:t>
            </a:r>
          </a:p>
          <a:p>
            <a:endParaRPr lang="en-US" baseline="0" dirty="0" smtClean="0"/>
          </a:p>
          <a:p>
            <a:pPr marL="171450" indent="-171450">
              <a:buFont typeface="Arial" panose="020B0604020202020204" pitchFamily="34" charset="0"/>
              <a:buChar char="•"/>
            </a:pPr>
            <a:r>
              <a:rPr lang="en-US" dirty="0" smtClean="0"/>
              <a:t>Thank you to</a:t>
            </a:r>
            <a:r>
              <a:rPr lang="en-US" baseline="0" dirty="0" smtClean="0"/>
              <a:t> all of our presenters. On the slide we have several resources that are now available to support Title X grantees and their network with integrating screening for substance use. The first is an archived webinar series from the National Clinical Training Center for Family Planning</a:t>
            </a:r>
          </a:p>
          <a:p>
            <a:pPr marL="171450" indent="-171450">
              <a:buFont typeface="Arial" panose="020B0604020202020204" pitchFamily="34" charset="0"/>
              <a:buChar char="•"/>
            </a:pPr>
            <a:r>
              <a:rPr lang="en-US" baseline="0" dirty="0" smtClean="0"/>
              <a:t>Second, is a Coding with Ann episode specific </a:t>
            </a:r>
            <a:r>
              <a:rPr lang="en-US" baseline="0" smtClean="0"/>
              <a:t>to SBIRT.</a:t>
            </a:r>
            <a:endParaRPr lang="en-US" baseline="0" dirty="0" smtClean="0"/>
          </a:p>
          <a:p>
            <a:pPr marL="171450" indent="-171450">
              <a:buFont typeface="Arial" panose="020B0604020202020204" pitchFamily="34" charset="0"/>
              <a:buChar char="•"/>
            </a:pPr>
            <a:r>
              <a:rPr lang="en-US" baseline="0" dirty="0" smtClean="0"/>
              <a:t>Another resource from the National Clinical Training Center for Family Planning is a virtual coffee break (shorter webinar) discusses the Opioid Response Network, which provides training and technical assistance for addressing substance use disorder in all types of settings, including in family planning settings. </a:t>
            </a:r>
          </a:p>
          <a:p>
            <a:pPr marL="171450" indent="-171450">
              <a:buFont typeface="Arial" panose="020B0604020202020204" pitchFamily="34" charset="0"/>
              <a:buChar char="•"/>
            </a:pPr>
            <a:r>
              <a:rPr lang="en-US" baseline="0" dirty="0" smtClean="0"/>
              <a:t>The Addiction Technology Transfer Center network, is comprised of a national and regional TA centers. We partnered with the Region III to implement the peer learning group. We recommend looking into the ATTC in your region for events, tools, and resources. </a:t>
            </a:r>
          </a:p>
          <a:p>
            <a:pPr marL="171450" indent="-171450">
              <a:buFont typeface="Arial" panose="020B0604020202020204" pitchFamily="34" charset="0"/>
              <a:buChar char="•"/>
            </a:pPr>
            <a:r>
              <a:rPr lang="en-US" baseline="0" dirty="0" smtClean="0"/>
              <a:t>Additionally, the Providers Clinical Support System is a resource to inform and educate medical professionals and funded by SAMHSA in response to the opioid overdose epidemic to train primary care providers in evidence-based treatment and prevent of opioid use disorders. There are a lot of great on-demand resources!  </a:t>
            </a:r>
          </a:p>
          <a:p>
            <a:pPr marL="171450" indent="-171450">
              <a:buFont typeface="Arial" panose="020B0604020202020204" pitchFamily="34" charset="0"/>
              <a:buChar char="•"/>
            </a:pPr>
            <a:endParaRPr lang="en-US" baseline="0" dirty="0" smtClean="0"/>
          </a:p>
          <a:p>
            <a:r>
              <a:rPr lang="en-US" sz="1200" kern="1200" dirty="0" smtClean="0">
                <a:solidFill>
                  <a:schemeClr val="tx1"/>
                </a:solidFill>
                <a:effectLst/>
                <a:latin typeface="+mn-lt"/>
                <a:ea typeface="+mn-ea"/>
                <a:cs typeface="+mn-cs"/>
              </a:rPr>
              <a:t>Resources: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Substance Use &amp; Family Planning Webinar </a:t>
            </a:r>
            <a:r>
              <a:rPr lang="en-US" sz="1200" u="sng" kern="1200" dirty="0" smtClean="0">
                <a:solidFill>
                  <a:schemeClr val="tx1"/>
                </a:solidFill>
                <a:effectLst/>
                <a:latin typeface="+mn-lt"/>
                <a:ea typeface="+mn-ea"/>
                <a:cs typeface="+mn-cs"/>
                <a:hlinkClick r:id="rId3"/>
              </a:rPr>
              <a:t>Part 1</a:t>
            </a:r>
            <a:r>
              <a:rPr lang="en-US" sz="1200" kern="1200" dirty="0" smtClean="0">
                <a:solidFill>
                  <a:schemeClr val="tx1"/>
                </a:solidFill>
                <a:effectLst/>
                <a:latin typeface="+mn-lt"/>
                <a:ea typeface="+mn-ea"/>
                <a:cs typeface="+mn-cs"/>
              </a:rPr>
              <a:t> (https://www.fpntc.org/resources/substance-use-family-planning-webinar-part-1), </a:t>
            </a:r>
            <a:r>
              <a:rPr lang="en-US" sz="1200" u="sng" kern="1200" dirty="0" smtClean="0">
                <a:solidFill>
                  <a:schemeClr val="tx1"/>
                </a:solidFill>
                <a:effectLst/>
                <a:latin typeface="+mn-lt"/>
                <a:ea typeface="+mn-ea"/>
                <a:cs typeface="+mn-cs"/>
                <a:hlinkClick r:id="rId4"/>
              </a:rPr>
              <a:t>Part 2</a:t>
            </a:r>
            <a:r>
              <a:rPr lang="en-US" sz="1200" kern="1200" dirty="0" smtClean="0">
                <a:solidFill>
                  <a:schemeClr val="tx1"/>
                </a:solidFill>
                <a:effectLst/>
                <a:latin typeface="+mn-lt"/>
                <a:ea typeface="+mn-ea"/>
                <a:cs typeface="+mn-cs"/>
              </a:rPr>
              <a:t> (https://www.fpntc.org/resources/substance-use-family-planning-webinar-part-2), and </a:t>
            </a:r>
            <a:r>
              <a:rPr lang="en-US" sz="1200" u="sng" kern="1200" dirty="0" smtClean="0">
                <a:solidFill>
                  <a:schemeClr val="tx1"/>
                </a:solidFill>
                <a:effectLst/>
                <a:latin typeface="+mn-lt"/>
                <a:ea typeface="+mn-ea"/>
                <a:cs typeface="+mn-cs"/>
                <a:hlinkClick r:id="rId5"/>
              </a:rPr>
              <a:t>Part 3</a:t>
            </a:r>
            <a:r>
              <a:rPr lang="en-US" sz="1200" kern="1200" dirty="0" smtClean="0">
                <a:solidFill>
                  <a:schemeClr val="tx1"/>
                </a:solidFill>
                <a:effectLst/>
                <a:latin typeface="+mn-lt"/>
                <a:ea typeface="+mn-ea"/>
                <a:cs typeface="+mn-cs"/>
              </a:rPr>
              <a:t> (https://www.fpntc.org/resources/substance-use-family-planning-webinar-part-3)</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hlinkClick r:id="rId6"/>
              </a:rPr>
              <a:t>Coding with Ann: Coding for SBIRT</a:t>
            </a:r>
            <a:r>
              <a:rPr lang="en-US" sz="1200" kern="1200" dirty="0" smtClean="0">
                <a:solidFill>
                  <a:schemeClr val="tx1"/>
                </a:solidFill>
                <a:effectLst/>
                <a:latin typeface="+mn-lt"/>
                <a:ea typeface="+mn-ea"/>
                <a:cs typeface="+mn-cs"/>
              </a:rPr>
              <a:t>, episode 11 (https://www.fpntc.org/resources/coding-ann-coding-sbirt-episode-11)</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hlinkClick r:id="rId7"/>
              </a:rPr>
              <a:t>Leveraging the Opioid Response Network in a Title X Setting Webinar</a:t>
            </a:r>
            <a:r>
              <a:rPr lang="en-US" sz="1200" kern="1200" dirty="0" smtClean="0">
                <a:solidFill>
                  <a:schemeClr val="tx1"/>
                </a:solidFill>
                <a:effectLst/>
                <a:latin typeface="+mn-lt"/>
                <a:ea typeface="+mn-ea"/>
                <a:cs typeface="+mn-cs"/>
              </a:rPr>
              <a:t> (https://www.fpntc.org/resources/leveraging-opioid-response-network-title-x-setting-webinar)</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hlinkClick r:id="rId8" action="ppaction://hlinkfile"/>
              </a:rPr>
              <a:t>Addiction Technology Transfer Center Network</a:t>
            </a:r>
            <a:r>
              <a:rPr lang="en-US" sz="1200" kern="1200" dirty="0" smtClean="0">
                <a:solidFill>
                  <a:schemeClr val="tx1"/>
                </a:solidFill>
                <a:effectLst/>
                <a:latin typeface="+mn-lt"/>
                <a:ea typeface="+mn-ea"/>
                <a:cs typeface="+mn-cs"/>
              </a:rPr>
              <a:t> (https://attcnetwork.org/)</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hlinkClick r:id="rId9"/>
              </a:rPr>
              <a:t>Providers Clinical Support System</a:t>
            </a:r>
            <a:r>
              <a:rPr lang="en-US" sz="1200" kern="1200" dirty="0" smtClean="0">
                <a:solidFill>
                  <a:schemeClr val="tx1"/>
                </a:solidFill>
                <a:effectLst/>
                <a:latin typeface="+mn-lt"/>
                <a:ea typeface="+mn-ea"/>
                <a:cs typeface="+mn-cs"/>
              </a:rPr>
              <a:t> (https://pcssnow.org/)</a:t>
            </a:r>
          </a:p>
        </p:txBody>
      </p:sp>
      <p:sp>
        <p:nvSpPr>
          <p:cNvPr id="4" name="Slide Number Placeholder 3"/>
          <p:cNvSpPr>
            <a:spLocks noGrp="1"/>
          </p:cNvSpPr>
          <p:nvPr>
            <p:ph type="sldNum" sz="quarter" idx="10"/>
          </p:nvPr>
        </p:nvSpPr>
        <p:spPr/>
        <p:txBody>
          <a:bodyPr/>
          <a:lstStyle/>
          <a:p>
            <a:fld id="{A040CAD3-AC92-443F-B748-D45C39342489}" type="slidenum">
              <a:rPr lang="en-US" smtClean="0"/>
              <a:t>30</a:t>
            </a:fld>
            <a:endParaRPr lang="en-US"/>
          </a:p>
        </p:txBody>
      </p:sp>
    </p:spTree>
    <p:extLst>
      <p:ext uri="{BB962C8B-B14F-4D97-AF65-F5344CB8AC3E}">
        <p14:creationId xmlns:p14="http://schemas.microsoft.com/office/powerpoint/2010/main" val="3090298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FPNTC will soon be posting (or share it has been) a job aid adapted from the </a:t>
            </a:r>
            <a:r>
              <a:rPr lang="en-US" baseline="0" dirty="0" err="1" smtClean="0"/>
              <a:t>Danya</a:t>
            </a:r>
            <a:r>
              <a:rPr lang="en-US" baseline="0" dirty="0" smtClean="0"/>
              <a:t> Institute Inc., which runs the Region III ATTC. This job aid outlines different validated screening tools for SBIRT.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Another resource that is coming soon and should be available</a:t>
            </a:r>
            <a:r>
              <a:rPr lang="en-US" baseline="0" dirty="0" smtClean="0"/>
              <a:t> during the National Clinical Training Center for Family Planning’s virtual National Reproductive Health Conference August 11-12 is an SBIRT Implementation toolkit developed by the </a:t>
            </a:r>
            <a:r>
              <a:rPr lang="en-US" baseline="0" dirty="0" err="1" smtClean="0"/>
              <a:t>Danya</a:t>
            </a:r>
            <a:r>
              <a:rPr lang="en-US" baseline="0" dirty="0" smtClean="0"/>
              <a:t> Institute. </a:t>
            </a:r>
            <a:endParaRPr lang="en-US" dirty="0" smtClean="0"/>
          </a:p>
          <a:p>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31</a:t>
            </a:fld>
            <a:endParaRPr lang="en-US"/>
          </a:p>
        </p:txBody>
      </p:sp>
    </p:spTree>
    <p:extLst>
      <p:ext uri="{BB962C8B-B14F-4D97-AF65-F5344CB8AC3E}">
        <p14:creationId xmlns:p14="http://schemas.microsoft.com/office/powerpoint/2010/main" val="866387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FPNTC Email </a:t>
            </a:r>
            <a:r>
              <a:rPr lang="en-US" sz="1200" u="sng" kern="1200" dirty="0" smtClean="0">
                <a:solidFill>
                  <a:schemeClr val="tx1"/>
                </a:solidFill>
                <a:effectLst/>
                <a:latin typeface="+mn-lt"/>
                <a:ea typeface="+mn-ea"/>
                <a:cs typeface="+mn-cs"/>
                <a:hlinkClick r:id="rId3"/>
              </a:rPr>
              <a:t>fpntc@jsi.org</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Subscribe to the </a:t>
            </a:r>
            <a:r>
              <a:rPr lang="en-US" sz="1200" u="sng" kern="1200" dirty="0" smtClean="0">
                <a:solidFill>
                  <a:schemeClr val="tx1"/>
                </a:solidFill>
                <a:effectLst/>
                <a:latin typeface="+mn-lt"/>
                <a:ea typeface="+mn-ea"/>
                <a:cs typeface="+mn-cs"/>
                <a:hlinkClick r:id="rId4"/>
              </a:rPr>
              <a:t>FPNTC </a:t>
            </a:r>
            <a:r>
              <a:rPr lang="en-US" sz="1200" u="sng" kern="1200" dirty="0" err="1" smtClean="0">
                <a:solidFill>
                  <a:schemeClr val="tx1"/>
                </a:solidFill>
                <a:effectLst/>
                <a:latin typeface="+mn-lt"/>
                <a:ea typeface="+mn-ea"/>
                <a:cs typeface="+mn-cs"/>
                <a:hlinkClick r:id="rId4"/>
              </a:rPr>
              <a:t>eNewsletter</a:t>
            </a:r>
            <a:r>
              <a:rPr lang="en-US" sz="1200" kern="1200" dirty="0" smtClean="0">
                <a:solidFill>
                  <a:schemeClr val="tx1"/>
                </a:solidFill>
                <a:effectLst/>
                <a:latin typeface="+mn-lt"/>
                <a:ea typeface="+mn-ea"/>
                <a:cs typeface="+mn-cs"/>
              </a:rPr>
              <a:t> at www.fpntc.org/enewsletter</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5EAF07-D156-4333-9E1E-CB6E1632615B}" type="slidenum">
              <a:rPr lang="en-US" altLang="en-US" smtClean="0"/>
              <a:pPr/>
              <a:t>33</a:t>
            </a:fld>
            <a:endParaRPr lang="en-US" altLang="en-US"/>
          </a:p>
        </p:txBody>
      </p:sp>
    </p:spTree>
    <p:extLst>
      <p:ext uri="{BB962C8B-B14F-4D97-AF65-F5344CB8AC3E}">
        <p14:creationId xmlns:p14="http://schemas.microsoft.com/office/powerpoint/2010/main" val="379532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Before</a:t>
            </a:r>
            <a:r>
              <a:rPr lang="en-US" baseline="0" dirty="0" smtClean="0"/>
              <a:t> we begin, we wanted to see where folks were at with regards to screening for substance use. Please take a minute to answer this brief poll.  </a:t>
            </a:r>
          </a:p>
          <a:p>
            <a:pPr marL="171450" indent="-171450">
              <a:buFont typeface="Arial" panose="020B0604020202020204" pitchFamily="34" charset="0"/>
              <a:buChar char="•"/>
            </a:pPr>
            <a:r>
              <a:rPr lang="en-US" baseline="0" dirty="0" smtClean="0"/>
              <a:t>Are you</a:t>
            </a:r>
          </a:p>
          <a:p>
            <a:pPr marL="628650" lvl="1" indent="-171450">
              <a:buFont typeface="Arial" panose="020B0604020202020204" pitchFamily="34" charset="0"/>
              <a:buChar char="•"/>
            </a:pPr>
            <a:r>
              <a:rPr lang="en-US" baseline="0" dirty="0" smtClean="0"/>
              <a:t>Currently screening for substance use? </a:t>
            </a:r>
          </a:p>
          <a:p>
            <a:pPr marL="628650" lvl="1" indent="-171450">
              <a:buFont typeface="Arial" panose="020B0604020202020204" pitchFamily="34" charset="0"/>
              <a:buChar char="•"/>
            </a:pPr>
            <a:r>
              <a:rPr lang="en-US" baseline="0" dirty="0" smtClean="0"/>
              <a:t>Preparing to screen for substance use? </a:t>
            </a:r>
          </a:p>
          <a:p>
            <a:pPr marL="628650" lvl="1" indent="-171450">
              <a:buFont typeface="Arial" panose="020B0604020202020204" pitchFamily="34" charset="0"/>
              <a:buChar char="•"/>
            </a:pPr>
            <a:r>
              <a:rPr lang="en-US" baseline="0" dirty="0" smtClean="0"/>
              <a:t>Not screening for substance use? </a:t>
            </a:r>
          </a:p>
          <a:p>
            <a:pPr marL="628650" lvl="1" indent="-171450">
              <a:buFont typeface="Arial" panose="020B0604020202020204" pitchFamily="34" charset="0"/>
              <a:buChar char="•"/>
            </a:pPr>
            <a:r>
              <a:rPr lang="en-US" baseline="0" dirty="0" smtClean="0"/>
              <a:t>Or, not applicable, we do not provide services directly </a:t>
            </a: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4</a:t>
            </a:fld>
            <a:endParaRPr lang="en-US"/>
          </a:p>
        </p:txBody>
      </p:sp>
    </p:spTree>
    <p:extLst>
      <p:ext uri="{BB962C8B-B14F-4D97-AF65-F5344CB8AC3E}">
        <p14:creationId xmlns:p14="http://schemas.microsoft.com/office/powerpoint/2010/main" val="128337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Screening</a:t>
            </a:r>
            <a:r>
              <a:rPr lang="en-US" baseline="0" dirty="0" smtClean="0"/>
              <a:t> for substance use is a key issue fiscal year 2019. Specifically OPA prioritized screening and applicants in 2019 fiscal year were asked to document how they would address screening. The language about screening is on the slide.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Office of Population Affairs, </a:t>
            </a:r>
            <a:r>
              <a:rPr lang="en-US" sz="1200" dirty="0" smtClean="0">
                <a:hlinkClick r:id="rId3"/>
              </a:rPr>
              <a:t>Fiscal Year 2019 Program Priorities </a:t>
            </a:r>
            <a:r>
              <a:rPr lang="en-US" sz="1200" dirty="0" smtClean="0"/>
              <a:t>(</a:t>
            </a:r>
            <a:r>
              <a:rPr lang="en-US" dirty="0" smtClean="0"/>
              <a:t>https://www.hhs.gov/opa/title-x-family-planning/about-title-x-grants/program-priorities/index.html#:~:text=The%20FY%202019%20key%20issues,merely%20the%20absence%20of%20disease.)</a:t>
            </a:r>
            <a:endParaRPr lang="en-US" sz="1200" dirty="0" smtClean="0"/>
          </a:p>
        </p:txBody>
      </p:sp>
      <p:sp>
        <p:nvSpPr>
          <p:cNvPr id="4" name="Slide Number Placeholder 3"/>
          <p:cNvSpPr>
            <a:spLocks noGrp="1"/>
          </p:cNvSpPr>
          <p:nvPr>
            <p:ph type="sldNum" sz="quarter" idx="10"/>
          </p:nvPr>
        </p:nvSpPr>
        <p:spPr/>
        <p:txBody>
          <a:bodyPr/>
          <a:lstStyle/>
          <a:p>
            <a:fld id="{A040CAD3-AC92-443F-B748-D45C39342489}" type="slidenum">
              <a:rPr lang="en-US" smtClean="0"/>
              <a:t>5</a:t>
            </a:fld>
            <a:endParaRPr lang="en-US"/>
          </a:p>
        </p:txBody>
      </p:sp>
    </p:spTree>
    <p:extLst>
      <p:ext uri="{BB962C8B-B14F-4D97-AF65-F5344CB8AC3E}">
        <p14:creationId xmlns:p14="http://schemas.microsoft.com/office/powerpoint/2010/main" val="156553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a:t>
            </a:r>
            <a:r>
              <a:rPr lang="en-US" baseline="0" dirty="0" smtClean="0"/>
              <a:t> is a lot of data around the rates of substance use and mental health across the US – substance use and mental health needs are increasing. We’ve seen increases in opioid use related overdose deaths (prescription and illicit)</a:t>
            </a:r>
          </a:p>
          <a:p>
            <a:pPr marL="171450" indent="-171450">
              <a:buFont typeface="Arial" panose="020B0604020202020204" pitchFamily="34" charset="0"/>
              <a:buChar char="•"/>
            </a:pPr>
            <a:r>
              <a:rPr lang="en-US" baseline="0" dirty="0" smtClean="0"/>
              <a:t>The data on the slide is from SAMHSA or the Substance Abuse and Mental Health Services Administration from their 2018 National Survey on Drug Use and Health. This data is specific to women. </a:t>
            </a:r>
          </a:p>
          <a:p>
            <a:pPr marL="171450" indent="-171450">
              <a:buFont typeface="Arial" panose="020B0604020202020204" pitchFamily="34" charset="0"/>
              <a:buChar char="•"/>
            </a:pPr>
            <a:r>
              <a:rPr lang="en-US" baseline="0" dirty="0" smtClean="0"/>
              <a:t>Of note, 32.1 million adult women had a mental health illness (or challenge) and/or substance use disorder. </a:t>
            </a:r>
          </a:p>
          <a:p>
            <a:pPr marL="171450" indent="-171450">
              <a:buFont typeface="Arial" panose="020B0604020202020204" pitchFamily="34" charset="0"/>
              <a:buChar char="•"/>
            </a:pPr>
            <a:r>
              <a:rPr lang="en-US" baseline="0" dirty="0" smtClean="0"/>
              <a:t>We are also in the midst of a collective trauma and many experts are anticipating a rise of substance use and mental health needs – from the mental health risks due to social isolation and more. Here’s a recent Kaiser Family Foundation article about this from April 2020:</a:t>
            </a:r>
          </a:p>
          <a:p>
            <a:pPr lvl="1"/>
            <a:r>
              <a:rPr lang="en-US" sz="1200" u="sng" kern="1200" dirty="0" smtClean="0">
                <a:solidFill>
                  <a:schemeClr val="tx1"/>
                </a:solidFill>
                <a:effectLst/>
                <a:latin typeface="+mn-lt"/>
                <a:ea typeface="+mn-ea"/>
                <a:cs typeface="+mn-cs"/>
                <a:hlinkClick r:id="rId3"/>
              </a:rPr>
              <a:t>The Implications of COVID-19 for Mental Health and Substance Use</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https://www.kff.org/coronavirus-covid-19/issue-brief/the-implications-of-covid-19-for-mental-health-and-substance-use/</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hlinkClick r:id="rId4"/>
              </a:rPr>
              <a:t>Substance Abuse and Mental Health Services Administration, 2018 National Survey on Drug Use and Health: Women</a:t>
            </a:r>
            <a:endParaRPr lang="en-US" sz="1200" dirty="0" smtClean="0"/>
          </a:p>
          <a:p>
            <a:pPr marL="0" indent="0">
              <a:buFont typeface="Arial" panose="020B0604020202020204" pitchFamily="34" charset="0"/>
              <a:buNone/>
            </a:pPr>
            <a:r>
              <a:rPr lang="en-US" dirty="0" smtClean="0"/>
              <a:t>https://www.samhsa.gov/data/sites/default/files/reports/rpt23250/5_Women_2020_01_14.pdf</a:t>
            </a: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6</a:t>
            </a:fld>
            <a:endParaRPr lang="en-US"/>
          </a:p>
        </p:txBody>
      </p:sp>
    </p:spTree>
    <p:extLst>
      <p:ext uri="{BB962C8B-B14F-4D97-AF65-F5344CB8AC3E}">
        <p14:creationId xmlns:p14="http://schemas.microsoft.com/office/powerpoint/2010/main" val="429213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Data on substance use indicates about 60% of Americans aged 12 and older used</a:t>
            </a:r>
            <a:r>
              <a:rPr lang="en-US" baseline="0" dirty="0" smtClean="0"/>
              <a:t> a substance in the past month. </a:t>
            </a:r>
          </a:p>
          <a:p>
            <a:pPr marL="171450" indent="-171450">
              <a:buFont typeface="Arial" panose="020B0604020202020204" pitchFamily="34" charset="0"/>
              <a:buChar char="•"/>
            </a:pPr>
            <a:r>
              <a:rPr lang="en-US" dirty="0" smtClean="0"/>
              <a:t>The three most common</a:t>
            </a:r>
            <a:r>
              <a:rPr lang="en-US" baseline="0" dirty="0" smtClean="0"/>
              <a:t> substances individuals reported using included alcohol, tobacco, and marijuana. </a:t>
            </a:r>
          </a:p>
          <a:p>
            <a:pPr marL="628650" lvl="1" indent="-171450">
              <a:buFont typeface="Arial" panose="020B0604020202020204" pitchFamily="34" charset="0"/>
              <a:buChar char="•"/>
            </a:pPr>
            <a:r>
              <a:rPr lang="en-US" dirty="0" smtClean="0"/>
              <a:t>Alcohol use in the past month refers to having more than a sip or two from any type</a:t>
            </a:r>
            <a:r>
              <a:rPr lang="en-US" baseline="0" dirty="0" smtClean="0"/>
              <a:t> of alcoholic drink (e.g. can/bottle of beer, glass of wine or wine cooler, shot of liquor, or mixed drink with liquor)</a:t>
            </a:r>
          </a:p>
          <a:p>
            <a:pPr marL="628650" lvl="1" indent="-171450">
              <a:buFont typeface="Arial" panose="020B0604020202020204" pitchFamily="34" charset="0"/>
              <a:buChar char="•"/>
            </a:pPr>
            <a:r>
              <a:rPr lang="en-US" baseline="0" dirty="0" smtClean="0"/>
              <a:t>Tobacco includes cigarettes, smokeless tobacco, cigars, and pipe tobacco</a:t>
            </a:r>
          </a:p>
          <a:p>
            <a:pPr marL="171450" lvl="0" indent="-171450">
              <a:buFont typeface="Arial" panose="020B0604020202020204" pitchFamily="34" charset="0"/>
              <a:buChar char="•"/>
            </a:pPr>
            <a:r>
              <a:rPr lang="en-US" baseline="0" dirty="0" smtClean="0"/>
              <a:t>Note that the total number of past month users exceeds the 164.8 million people who used substances due to polysubstance use – or using more than one substance. Responses are not mutually exclusive.</a:t>
            </a:r>
          </a:p>
          <a:p>
            <a:pPr marL="171450" lvl="0" indent="-171450">
              <a:buFont typeface="Arial" panose="020B0604020202020204" pitchFamily="34" charset="0"/>
              <a:buChar char="•"/>
            </a:pPr>
            <a:r>
              <a:rPr lang="en-US" baseline="0" dirty="0" smtClean="0"/>
              <a:t>While these may have been the three most common in 2018, we know that in many communities that Title X serves, including for a couple of our presenters on this webinar, prescription opioid misuse and heroin use are significant issues. </a:t>
            </a:r>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hlinkClick r:id="rId3"/>
              </a:rPr>
              <a:t>SAMHSA, Key Substance Use and Mental Health Indicators in the United States, 2018</a:t>
            </a: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https://www.samhsa.gov/data/sites/default/files/cbhsq-reports/NSDUHNationalFindingsReport2018/NSDUHNationalFindingsReport2018.pdf</a:t>
            </a:r>
          </a:p>
        </p:txBody>
      </p:sp>
      <p:sp>
        <p:nvSpPr>
          <p:cNvPr id="4" name="Slide Number Placeholder 3"/>
          <p:cNvSpPr>
            <a:spLocks noGrp="1"/>
          </p:cNvSpPr>
          <p:nvPr>
            <p:ph type="sldNum" sz="quarter" idx="10"/>
          </p:nvPr>
        </p:nvSpPr>
        <p:spPr/>
        <p:txBody>
          <a:bodyPr/>
          <a:lstStyle/>
          <a:p>
            <a:fld id="{A040CAD3-AC92-443F-B748-D45C39342489}" type="slidenum">
              <a:rPr lang="en-US" smtClean="0"/>
              <a:t>7</a:t>
            </a:fld>
            <a:endParaRPr lang="en-US"/>
          </a:p>
        </p:txBody>
      </p:sp>
    </p:spTree>
    <p:extLst>
      <p:ext uri="{BB962C8B-B14F-4D97-AF65-F5344CB8AC3E}">
        <p14:creationId xmlns:p14="http://schemas.microsoft.com/office/powerpoint/2010/main" val="331229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data</a:t>
            </a:r>
            <a:r>
              <a:rPr lang="en-US" baseline="0" dirty="0" smtClean="0"/>
              <a:t> is from 2018, the </a:t>
            </a:r>
            <a:r>
              <a:rPr lang="en-US" dirty="0" smtClean="0"/>
              <a:t>need for</a:t>
            </a:r>
            <a:r>
              <a:rPr lang="en-US" baseline="0" dirty="0" smtClean="0"/>
              <a:t> treatment is increasing from prior years. Data from 2017 was 20.7 million Americans, in 2018 this was 21.2 million Americans. </a:t>
            </a:r>
          </a:p>
          <a:p>
            <a:pPr marL="171450" indent="-171450">
              <a:buFont typeface="Arial" panose="020B0604020202020204" pitchFamily="34" charset="0"/>
              <a:buChar char="•"/>
            </a:pPr>
            <a:r>
              <a:rPr lang="en-US" baseline="0" dirty="0" smtClean="0"/>
              <a:t>Screening is important as there is a significant unmet need for treatment across the US. </a:t>
            </a:r>
          </a:p>
          <a:p>
            <a:pPr marL="171450" indent="-171450">
              <a:buFont typeface="Arial" panose="020B0604020202020204" pitchFamily="34" charset="0"/>
              <a:buChar char="•"/>
            </a:pPr>
            <a:r>
              <a:rPr lang="en-US" baseline="0" dirty="0" smtClean="0"/>
              <a:t>SAMHSA estimates 21.1 million Americans 12 and older needed treatment for substance use in 2018. This is about 1 in 13 people</a:t>
            </a:r>
          </a:p>
          <a:p>
            <a:pPr marL="171450" indent="-171450">
              <a:buFont typeface="Arial" panose="020B0604020202020204" pitchFamily="34" charset="0"/>
              <a:buChar char="•"/>
            </a:pPr>
            <a:r>
              <a:rPr lang="en-US" baseline="0" dirty="0" smtClean="0"/>
              <a:t>And for young adults aged 18-28, there is a greater need for treatment – about 1 in 7 young adults or about 15% of the population</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hlinkClick r:id="rId3"/>
              </a:rPr>
              <a:t>SAMHSA, Key Substance Use and Mental Health Indicators in the United States, 2018</a:t>
            </a: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https://www.samhsa.gov/data/sites/default/files/cbhsq-reports/NSDUHNationalFindingsReport2018/NSDUHNationalFindingsReport2018.pdf</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40CAD3-AC92-443F-B748-D45C39342489}" type="slidenum">
              <a:rPr lang="en-US" smtClean="0"/>
              <a:t>8</a:t>
            </a:fld>
            <a:endParaRPr lang="en-US"/>
          </a:p>
        </p:txBody>
      </p:sp>
    </p:spTree>
    <p:extLst>
      <p:ext uri="{BB962C8B-B14F-4D97-AF65-F5344CB8AC3E}">
        <p14:creationId xmlns:p14="http://schemas.microsoft.com/office/powerpoint/2010/main" val="36928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Family planning is the usual source of care for 6 in 10 women (</a:t>
            </a:r>
            <a:r>
              <a:rPr lang="en-US" dirty="0" err="1" smtClean="0"/>
              <a:t>Guttmacher</a:t>
            </a:r>
            <a:r>
              <a:rPr lang="en-US" dirty="0" smtClean="0"/>
              <a:t>)</a:t>
            </a:r>
          </a:p>
          <a:p>
            <a:pPr marL="628650" lvl="1" indent="-171450">
              <a:buFont typeface="Arial" panose="020B0604020202020204" pitchFamily="34" charset="0"/>
              <a:buChar char="•"/>
            </a:pPr>
            <a:r>
              <a:rPr lang="en-US" dirty="0" smtClean="0"/>
              <a:t>As many of the</a:t>
            </a:r>
            <a:r>
              <a:rPr lang="en-US" baseline="0" dirty="0" smtClean="0"/>
              <a:t> folks on this webinar know, Title X agencies are the usual source of care for 6 in 10 women. This may be the only health care clients access. </a:t>
            </a:r>
            <a:endParaRPr lang="en-US" dirty="0" smtClean="0"/>
          </a:p>
          <a:p>
            <a:pPr marL="171450" indent="-171450">
              <a:buFont typeface="Arial" panose="020B0604020202020204" pitchFamily="34" charset="0"/>
              <a:buChar char="•"/>
            </a:pPr>
            <a:r>
              <a:rPr lang="en-US" dirty="0" smtClean="0">
                <a:solidFill>
                  <a:srgbClr val="FF0000"/>
                </a:solidFill>
              </a:rPr>
              <a:t>Unique vulnerabilities of women</a:t>
            </a:r>
          </a:p>
          <a:p>
            <a:pPr marL="628650" lvl="1" indent="-171450">
              <a:buFont typeface="Arial" panose="020B0604020202020204" pitchFamily="34" charset="0"/>
              <a:buChar char="•"/>
            </a:pPr>
            <a:r>
              <a:rPr lang="en-US" dirty="0" smtClean="0">
                <a:solidFill>
                  <a:srgbClr val="FF0000"/>
                </a:solidFill>
              </a:rPr>
              <a:t>The National</a:t>
            </a:r>
            <a:r>
              <a:rPr lang="en-US" baseline="0" dirty="0" smtClean="0">
                <a:solidFill>
                  <a:srgbClr val="FF0000"/>
                </a:solidFill>
              </a:rPr>
              <a:t> Institute on Drug Abuse and many other scholars note unique issues around substance use specific to sex and gender. These may differ (sex) based on biology or gender (differences based on cultural norms and role). A few things to note, </a:t>
            </a:r>
          </a:p>
          <a:p>
            <a:pPr marL="1085850" lvl="2" indent="-171450">
              <a:buFont typeface="Arial" panose="020B0604020202020204" pitchFamily="34" charset="0"/>
              <a:buChar char="•"/>
            </a:pPr>
            <a:r>
              <a:rPr lang="en-US" dirty="0" smtClean="0">
                <a:solidFill>
                  <a:srgbClr val="FF0000"/>
                </a:solidFill>
              </a:rPr>
              <a:t>Substance use may progress more quickly from first use to addiction – while</a:t>
            </a:r>
            <a:r>
              <a:rPr lang="en-US" baseline="0" dirty="0" smtClean="0">
                <a:solidFill>
                  <a:srgbClr val="FF0000"/>
                </a:solidFill>
              </a:rPr>
              <a:t> women often use smaller amounts of certain substances to </a:t>
            </a:r>
            <a:endParaRPr lang="en-US" dirty="0" smtClean="0">
              <a:solidFill>
                <a:srgbClr val="FF0000"/>
              </a:solidFill>
            </a:endParaRPr>
          </a:p>
          <a:p>
            <a:pPr marL="1085850" lvl="2" indent="-171450">
              <a:buFont typeface="Arial" panose="020B0604020202020204" pitchFamily="34" charset="0"/>
              <a:buChar char="•"/>
            </a:pPr>
            <a:r>
              <a:rPr lang="en-US" dirty="0" smtClean="0">
                <a:solidFill>
                  <a:srgbClr val="FF0000"/>
                </a:solidFill>
              </a:rPr>
              <a:t>Substance use during pregnancy can harm pregnant woman and fetus – when</a:t>
            </a:r>
            <a:r>
              <a:rPr lang="en-US" baseline="0" dirty="0" smtClean="0">
                <a:solidFill>
                  <a:srgbClr val="FF0000"/>
                </a:solidFill>
              </a:rPr>
              <a:t> a woman uses some drugs during pregnancy, the baby can go through withdrawal after birth. This is called neonatal abstinence syndrome (or NAS) and you will get to hear more about this from a grantee shortly. </a:t>
            </a:r>
            <a:endParaRPr lang="en-US" dirty="0" smtClean="0">
              <a:solidFill>
                <a:srgbClr val="FF0000"/>
              </a:solidFill>
            </a:endParaRPr>
          </a:p>
          <a:p>
            <a:pPr marL="171450" indent="-171450">
              <a:buFont typeface="Arial" panose="020B0604020202020204" pitchFamily="34" charset="0"/>
              <a:buChar char="•"/>
            </a:pPr>
            <a:r>
              <a:rPr lang="en-US" dirty="0" smtClean="0"/>
              <a:t>I want to</a:t>
            </a:r>
            <a:r>
              <a:rPr lang="en-US" baseline="0" dirty="0" smtClean="0"/>
              <a:t> also mention our sister training center, the National Clinical Training Center for Family Planning hosted a three-part webinar series about substance use and family planning settings. We have linked the series at the end. The webinars go into greater detail on some of the unique sex and gender differences specific to women when it comes to substance use. I encourage you to listen to those great archived webinars. </a:t>
            </a:r>
          </a:p>
          <a:p>
            <a:endParaRPr lang="en-US" baseline="0" dirty="0" smtClean="0"/>
          </a:p>
          <a:p>
            <a:r>
              <a:rPr lang="en-US" sz="1200" dirty="0" smtClean="0"/>
              <a:t>Sources:</a:t>
            </a:r>
          </a:p>
          <a:p>
            <a:r>
              <a:rPr lang="en-US" sz="1200" dirty="0" err="1" smtClean="0"/>
              <a:t>Guttmacher</a:t>
            </a:r>
            <a:r>
              <a:rPr lang="en-US" sz="1200" dirty="0" smtClean="0"/>
              <a:t> </a:t>
            </a:r>
            <a:r>
              <a:rPr lang="en-US" sz="1200" dirty="0" smtClean="0"/>
              <a:t>Institute, </a:t>
            </a:r>
            <a:r>
              <a:rPr lang="en-US" sz="1200" dirty="0" smtClean="0">
                <a:hlinkClick r:id="rId3"/>
              </a:rPr>
              <a:t>The Role of Family planning Centers as the Gateways to Health Coverage and Care</a:t>
            </a:r>
            <a:endParaRPr lang="en-US" sz="1200" dirty="0" smtClean="0"/>
          </a:p>
          <a:p>
            <a:r>
              <a:rPr lang="en-US" sz="1200" dirty="0" smtClean="0"/>
              <a:t>https://www.guttmacher.org/gpr/2011/06/role-family-planning-centers-gateways-health-coverage-and-care</a:t>
            </a:r>
          </a:p>
          <a:p>
            <a:r>
              <a:rPr lang="en-US" sz="1200" dirty="0" smtClean="0"/>
              <a:t>National </a:t>
            </a:r>
            <a:r>
              <a:rPr lang="en-US" sz="1200" dirty="0" smtClean="0"/>
              <a:t>Institute of Drug Abuse, </a:t>
            </a:r>
            <a:r>
              <a:rPr lang="en-US" sz="1200" dirty="0" smtClean="0">
                <a:hlinkClick r:id="rId4"/>
              </a:rPr>
              <a:t>Substance Use in Women Drug Facts</a:t>
            </a:r>
            <a:endParaRPr lang="en-US" sz="1200" dirty="0" smtClean="0"/>
          </a:p>
          <a:p>
            <a:r>
              <a:rPr lang="en-US" sz="1200" dirty="0" smtClean="0"/>
              <a:t>https://www.drugabuse.gov/publications/drugfacts/substance-use-in-women</a:t>
            </a:r>
          </a:p>
        </p:txBody>
      </p:sp>
      <p:sp>
        <p:nvSpPr>
          <p:cNvPr id="4" name="Slide Number Placeholder 3"/>
          <p:cNvSpPr>
            <a:spLocks noGrp="1"/>
          </p:cNvSpPr>
          <p:nvPr>
            <p:ph type="sldNum" sz="quarter" idx="10"/>
          </p:nvPr>
        </p:nvSpPr>
        <p:spPr/>
        <p:txBody>
          <a:bodyPr/>
          <a:lstStyle/>
          <a:p>
            <a:fld id="{A040CAD3-AC92-443F-B748-D45C39342489}" type="slidenum">
              <a:rPr lang="en-US" smtClean="0"/>
              <a:t>9</a:t>
            </a:fld>
            <a:endParaRPr lang="en-US"/>
          </a:p>
        </p:txBody>
      </p:sp>
    </p:spTree>
    <p:extLst>
      <p:ext uri="{BB962C8B-B14F-4D97-AF65-F5344CB8AC3E}">
        <p14:creationId xmlns:p14="http://schemas.microsoft.com/office/powerpoint/2010/main" val="3350289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CCB3D2B-AAEA-490C-8295-BFA0988F059E}" type="slidenum">
              <a:rPr lang="en-US" altLang="en-US"/>
              <a:pPr/>
              <a:t>‹#›</a:t>
            </a:fld>
            <a:endParaRPr lang="en-US" altLang="en-US"/>
          </a:p>
        </p:txBody>
      </p:sp>
    </p:spTree>
    <p:extLst>
      <p:ext uri="{BB962C8B-B14F-4D97-AF65-F5344CB8AC3E}">
        <p14:creationId xmlns:p14="http://schemas.microsoft.com/office/powerpoint/2010/main" val="201137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B3C3F19B-BE67-417B-B5F7-33139CDD6AD9}" type="slidenum">
              <a:rPr lang="en-US" altLang="en-US"/>
              <a:pPr/>
              <a:t>‹#›</a:t>
            </a:fld>
            <a:endParaRPr lang="en-US" altLang="en-US"/>
          </a:p>
        </p:txBody>
      </p:sp>
    </p:spTree>
    <p:extLst>
      <p:ext uri="{BB962C8B-B14F-4D97-AF65-F5344CB8AC3E}">
        <p14:creationId xmlns:p14="http://schemas.microsoft.com/office/powerpoint/2010/main" val="233183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D0A6C05D-EA34-4759-B8D8-48FD8A944210}" type="slidenum">
              <a:rPr lang="en-US" altLang="en-US"/>
              <a:pPr/>
              <a:t>‹#›</a:t>
            </a:fld>
            <a:endParaRPr lang="en-US" altLang="en-US"/>
          </a:p>
        </p:txBody>
      </p:sp>
    </p:spTree>
    <p:extLst>
      <p:ext uri="{BB962C8B-B14F-4D97-AF65-F5344CB8AC3E}">
        <p14:creationId xmlns:p14="http://schemas.microsoft.com/office/powerpoint/2010/main" val="201006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D5C1E5-9552-469F-9D16-BA8032F98CFF}" type="slidenum">
              <a:rPr lang="en-US" altLang="en-US"/>
              <a:pPr/>
              <a:t>‹#›</a:t>
            </a:fld>
            <a:endParaRPr lang="en-US" altLang="en-US"/>
          </a:p>
        </p:txBody>
      </p:sp>
    </p:spTree>
    <p:extLst>
      <p:ext uri="{BB962C8B-B14F-4D97-AF65-F5344CB8AC3E}">
        <p14:creationId xmlns:p14="http://schemas.microsoft.com/office/powerpoint/2010/main" val="317819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38B93F-CAC0-4E32-9A61-14CF1AF52BB6}" type="slidenum">
              <a:rPr lang="en-US" altLang="en-US"/>
              <a:pPr/>
              <a:t>‹#›</a:t>
            </a:fld>
            <a:endParaRPr lang="en-US" altLang="en-US"/>
          </a:p>
        </p:txBody>
      </p:sp>
    </p:spTree>
    <p:extLst>
      <p:ext uri="{BB962C8B-B14F-4D97-AF65-F5344CB8AC3E}">
        <p14:creationId xmlns:p14="http://schemas.microsoft.com/office/powerpoint/2010/main" val="416025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line with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65130" y="1409487"/>
            <a:ext cx="7886700" cy="3736920"/>
          </a:xfrm>
        </p:spPr>
        <p:txBody>
          <a:bodyPr numCol="3" spcCol="365760">
            <a:spAutoFit/>
          </a:bodyPr>
          <a:lstStyle>
            <a:lvl1pPr marL="0" marR="0" indent="0" algn="l" defTabSz="722489" rtl="0" eaLnBrk="1" fontAlgn="auto" latinLnBrk="0" hangingPunct="1">
              <a:lnSpc>
                <a:spcPct val="107000"/>
              </a:lnSpc>
              <a:spcBef>
                <a:spcPts val="0"/>
              </a:spcBef>
              <a:spcAft>
                <a:spcPts val="711"/>
              </a:spcAft>
              <a:buClr>
                <a:schemeClr val="accent2"/>
              </a:buClr>
              <a:buSzPct val="130000"/>
              <a:buFont typeface="Wingdings" panose="05000000000000000000" pitchFamily="2" charset="2"/>
              <a:buNone/>
              <a:tabLst/>
              <a:defRPr lang="en-US" sz="1422" smtClean="0">
                <a:effectLst/>
              </a:defRPr>
            </a:lvl1pPr>
          </a:lstStyle>
          <a:p>
            <a:pPr marL="0" marR="0">
              <a:lnSpc>
                <a:spcPct val="107000"/>
              </a:lnSpc>
              <a:spcBef>
                <a:spcPts val="0"/>
              </a:spcBef>
              <a:spcAft>
                <a:spcPts val="800"/>
              </a:spcAft>
            </a:pPr>
            <a:r>
              <a:rPr lang="en-US" sz="1581" dirty="0">
                <a:effectLst/>
                <a:latin typeface="Karla" pitchFamily="2" charset="0"/>
                <a:ea typeface="Calibri" panose="020F0502020204030204" pitchFamily="34" charset="0"/>
                <a:cs typeface="Times New Roman" panose="02020603050405020304" pitchFamily="18" charset="0"/>
              </a:rPr>
              <a:t>Lorem ipsum dolor sit </a:t>
            </a:r>
            <a:r>
              <a:rPr lang="en-US" sz="1581" dirty="0" err="1">
                <a:effectLst/>
                <a:latin typeface="Karla" pitchFamily="2" charset="0"/>
                <a:ea typeface="Calibri" panose="020F0502020204030204" pitchFamily="34" charset="0"/>
                <a:cs typeface="Times New Roman" panose="02020603050405020304" pitchFamily="18" charset="0"/>
              </a:rPr>
              <a:t>amet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consectetur</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adipiscing</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elit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sed</a:t>
            </a:r>
            <a:r>
              <a:rPr lang="en-US" sz="1581" dirty="0">
                <a:effectLst/>
                <a:latin typeface="Karla" pitchFamily="2" charset="0"/>
                <a:ea typeface="Calibri" panose="020F0502020204030204" pitchFamily="34" charset="0"/>
                <a:cs typeface="Times New Roman" panose="02020603050405020304" pitchFamily="18" charset="0"/>
              </a:rPr>
              <a:t> do </a:t>
            </a:r>
            <a:r>
              <a:rPr lang="en-US" sz="1581" dirty="0" err="1">
                <a:effectLst/>
                <a:latin typeface="Karla" pitchFamily="2" charset="0"/>
                <a:ea typeface="Calibri" panose="020F0502020204030204" pitchFamily="34" charset="0"/>
                <a:cs typeface="Times New Roman" panose="02020603050405020304" pitchFamily="18" charset="0"/>
              </a:rPr>
              <a:t>eiusmod</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tempor</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incididunt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ut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labore</a:t>
            </a:r>
            <a:r>
              <a:rPr lang="en-US" sz="1581" dirty="0">
                <a:effectLst/>
                <a:latin typeface="Karla" pitchFamily="2" charset="0"/>
                <a:ea typeface="Calibri" panose="020F0502020204030204" pitchFamily="34" charset="0"/>
                <a:cs typeface="Times New Roman" panose="02020603050405020304" pitchFamily="18" charset="0"/>
              </a:rPr>
              <a:t> et </a:t>
            </a:r>
            <a:r>
              <a:rPr lang="en-US" sz="1581" dirty="0" err="1">
                <a:effectLst/>
                <a:latin typeface="Karla" pitchFamily="2" charset="0"/>
                <a:ea typeface="Calibri" panose="020F0502020204030204" pitchFamily="34" charset="0"/>
                <a:cs typeface="Times New Roman" panose="02020603050405020304" pitchFamily="18" charset="0"/>
              </a:rPr>
              <a:t>dolore</a:t>
            </a:r>
            <a:r>
              <a:rPr lang="en-US" sz="1581" dirty="0">
                <a:effectLst/>
                <a:latin typeface="Karla" pitchFamily="2" charset="0"/>
                <a:ea typeface="Calibri" panose="020F0502020204030204" pitchFamily="34" charset="0"/>
                <a:cs typeface="Times New Roman" panose="02020603050405020304" pitchFamily="18" charset="0"/>
              </a:rPr>
              <a:t> magna </a:t>
            </a:r>
            <a:r>
              <a:rPr lang="en-US" sz="1581" dirty="0" err="1">
                <a:effectLst/>
                <a:latin typeface="Karla" pitchFamily="2" charset="0"/>
                <a:ea typeface="Calibri" panose="020F0502020204030204" pitchFamily="34" charset="0"/>
                <a:cs typeface="Times New Roman" panose="02020603050405020304" pitchFamily="18" charset="0"/>
              </a:rPr>
              <a:t>aliqua</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Ut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enim</a:t>
            </a:r>
            <a:r>
              <a:rPr lang="en-US" sz="1581" dirty="0">
                <a:effectLst/>
                <a:latin typeface="Karla" pitchFamily="2" charset="0"/>
                <a:ea typeface="Calibri" panose="020F0502020204030204" pitchFamily="34" charset="0"/>
                <a:cs typeface="Times New Roman" panose="02020603050405020304" pitchFamily="18" charset="0"/>
              </a:rPr>
              <a:t> ad minim </a:t>
            </a:r>
            <a:r>
              <a:rPr lang="en-US" sz="1581" dirty="0" err="1">
                <a:effectLst/>
                <a:latin typeface="Karla" pitchFamily="2" charset="0"/>
                <a:ea typeface="Calibri" panose="020F0502020204030204" pitchFamily="34" charset="0"/>
                <a:cs typeface="Times New Roman" panose="02020603050405020304" pitchFamily="18" charset="0"/>
              </a:rPr>
              <a:t>veniam</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quis</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nostrud</a:t>
            </a:r>
            <a:r>
              <a:rPr lang="en-US" sz="1581" dirty="0">
                <a:effectLst/>
                <a:latin typeface="Karla" pitchFamily="2" charset="0"/>
                <a:ea typeface="Calibri" panose="020F0502020204030204" pitchFamily="34" charset="0"/>
                <a:cs typeface="Times New Roman" panose="02020603050405020304" pitchFamily="18" charset="0"/>
              </a:rPr>
              <a:t> exercitation </a:t>
            </a:r>
            <a:r>
              <a:rPr lang="en-US" sz="1581" dirty="0" err="1">
                <a:effectLst/>
                <a:latin typeface="Karla" pitchFamily="2" charset="0"/>
                <a:ea typeface="Calibri" panose="020F0502020204030204" pitchFamily="34" charset="0"/>
                <a:cs typeface="Times New Roman" panose="02020603050405020304" pitchFamily="18" charset="0"/>
              </a:rPr>
              <a:t>ullamco</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laboris</a:t>
            </a:r>
            <a:r>
              <a:rPr lang="en-US" sz="1581" dirty="0">
                <a:effectLst/>
                <a:latin typeface="Karla" pitchFamily="2" charset="0"/>
                <a:ea typeface="Calibri" panose="020F0502020204030204" pitchFamily="34" charset="0"/>
                <a:cs typeface="Times New Roman" panose="02020603050405020304" pitchFamily="18" charset="0"/>
              </a:rPr>
              <a:t> nisi </a:t>
            </a:r>
            <a:r>
              <a:rPr lang="en-US" sz="1581" dirty="0" err="1">
                <a:effectLst/>
                <a:latin typeface="Karla" pitchFamily="2" charset="0"/>
                <a:ea typeface="Calibri" panose="020F0502020204030204" pitchFamily="34" charset="0"/>
                <a:cs typeface="Times New Roman" panose="02020603050405020304" pitchFamily="18" charset="0"/>
              </a:rPr>
              <a:t>ut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aliquip</a:t>
            </a:r>
            <a:r>
              <a:rPr lang="en-US" sz="1581" dirty="0">
                <a:effectLst/>
                <a:latin typeface="Karla" pitchFamily="2" charset="0"/>
                <a:ea typeface="Calibri" panose="020F0502020204030204" pitchFamily="34" charset="0"/>
                <a:cs typeface="Times New Roman" panose="02020603050405020304" pitchFamily="18" charset="0"/>
              </a:rPr>
              <a:t> ex </a:t>
            </a:r>
            <a:r>
              <a:rPr lang="en-US" sz="1581" dirty="0" err="1">
                <a:effectLst/>
                <a:latin typeface="Karla" pitchFamily="2" charset="0"/>
                <a:ea typeface="Calibri" panose="020F0502020204030204" pitchFamily="34" charset="0"/>
                <a:cs typeface="Times New Roman" panose="02020603050405020304" pitchFamily="18" charset="0"/>
              </a:rPr>
              <a:t>ea</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commodo</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consequat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Duis</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aute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irure</a:t>
            </a:r>
            <a:r>
              <a:rPr lang="en-US" sz="1581" dirty="0">
                <a:effectLst/>
                <a:latin typeface="Karla" pitchFamily="2" charset="0"/>
                <a:ea typeface="Calibri" panose="020F0502020204030204" pitchFamily="34" charset="0"/>
                <a:cs typeface="Times New Roman" panose="02020603050405020304" pitchFamily="18" charset="0"/>
              </a:rPr>
              <a:t> dolor in </a:t>
            </a:r>
            <a:r>
              <a:rPr lang="en-US" sz="1581" dirty="0" err="1">
                <a:effectLst/>
                <a:latin typeface="Karla" pitchFamily="2" charset="0"/>
                <a:ea typeface="Calibri" panose="020F0502020204030204" pitchFamily="34" charset="0"/>
                <a:cs typeface="Times New Roman" panose="02020603050405020304" pitchFamily="18" charset="0"/>
              </a:rPr>
              <a:t>reprehenderit</a:t>
            </a:r>
            <a:r>
              <a:rPr lang="en-US" sz="1581" dirty="0">
                <a:effectLst/>
                <a:latin typeface="Karla" pitchFamily="2" charset="0"/>
                <a:ea typeface="Calibri" panose="020F0502020204030204" pitchFamily="34" charset="0"/>
                <a:cs typeface="Times New Roman" panose="02020603050405020304" pitchFamily="18" charset="0"/>
              </a:rPr>
              <a:t> in </a:t>
            </a:r>
            <a:r>
              <a:rPr lang="en-US" sz="1581" dirty="0" err="1">
                <a:effectLst/>
                <a:latin typeface="Karla" pitchFamily="2" charset="0"/>
                <a:ea typeface="Calibri" panose="020F0502020204030204" pitchFamily="34" charset="0"/>
                <a:cs typeface="Times New Roman" panose="02020603050405020304" pitchFamily="18" charset="0"/>
              </a:rPr>
              <a:t>voluptate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velit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esse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cillum</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dolore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eu</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fugiat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nulla</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pariatur</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Excepteur</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sint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occaecat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cupidatat</a:t>
            </a:r>
            <a:r>
              <a:rPr lang="en-US" sz="1581" dirty="0">
                <a:effectLst/>
                <a:latin typeface="Karla" pitchFamily="2" charset="0"/>
                <a:ea typeface="Calibri" panose="020F0502020204030204" pitchFamily="34" charset="0"/>
                <a:cs typeface="Times New Roman" panose="02020603050405020304" pitchFamily="18" charset="0"/>
              </a:rPr>
              <a:t> non </a:t>
            </a:r>
            <a:r>
              <a:rPr lang="en-US" sz="1581" dirty="0" err="1">
                <a:effectLst/>
                <a:latin typeface="Karla" pitchFamily="2" charset="0"/>
                <a:ea typeface="Calibri" panose="020F0502020204030204" pitchFamily="34" charset="0"/>
                <a:cs typeface="Times New Roman" panose="02020603050405020304" pitchFamily="18" charset="0"/>
              </a:rPr>
              <a:t>proident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sunt</a:t>
            </a:r>
            <a:r>
              <a:rPr lang="en-US" sz="1581" dirty="0">
                <a:effectLst/>
                <a:latin typeface="Karla" pitchFamily="2" charset="0"/>
                <a:ea typeface="Calibri" panose="020F0502020204030204" pitchFamily="34" charset="0"/>
                <a:cs typeface="Times New Roman" panose="02020603050405020304" pitchFamily="18" charset="0"/>
              </a:rPr>
              <a:t> in culpa qui </a:t>
            </a:r>
            <a:r>
              <a:rPr lang="en-US" sz="1581" dirty="0" err="1">
                <a:effectLst/>
                <a:latin typeface="Karla" pitchFamily="2" charset="0"/>
                <a:ea typeface="Calibri" panose="020F0502020204030204" pitchFamily="34" charset="0"/>
                <a:cs typeface="Times New Roman" panose="02020603050405020304" pitchFamily="18" charset="0"/>
              </a:rPr>
              <a:t>officia</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deserunt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mollit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anim</a:t>
            </a:r>
            <a:r>
              <a:rPr lang="en-US" sz="1581" dirty="0">
                <a:effectLst/>
                <a:latin typeface="Karla" pitchFamily="2" charset="0"/>
                <a:ea typeface="Calibri" panose="020F0502020204030204" pitchFamily="34" charset="0"/>
                <a:cs typeface="Times New Roman" panose="02020603050405020304" pitchFamily="18" charset="0"/>
              </a:rPr>
              <a:t> id </a:t>
            </a:r>
            <a:r>
              <a:rPr lang="en-US" sz="1581" dirty="0" err="1">
                <a:effectLst/>
                <a:latin typeface="Karla" pitchFamily="2" charset="0"/>
                <a:ea typeface="Calibri" panose="020F0502020204030204" pitchFamily="34" charset="0"/>
                <a:cs typeface="Times New Roman" panose="02020603050405020304" pitchFamily="18" charset="0"/>
              </a:rPr>
              <a:t>est</a:t>
            </a:r>
            <a:r>
              <a:rPr lang="en-US" sz="1581" dirty="0">
                <a:effectLst/>
                <a:latin typeface="Karla" pitchFamily="2" charset="0"/>
                <a:ea typeface="Calibri" panose="020F0502020204030204" pitchFamily="34" charset="0"/>
                <a:cs typeface="Times New Roman" panose="02020603050405020304" pitchFamily="18" charset="0"/>
              </a:rPr>
              <a:t>  in </a:t>
            </a:r>
            <a:r>
              <a:rPr lang="en-US" sz="1581" dirty="0" err="1">
                <a:effectLst/>
                <a:latin typeface="Karla" pitchFamily="2" charset="0"/>
                <a:ea typeface="Calibri" panose="020F0502020204030204" pitchFamily="34" charset="0"/>
                <a:cs typeface="Times New Roman" panose="02020603050405020304" pitchFamily="18" charset="0"/>
              </a:rPr>
              <a:t>voluptate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velit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esse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cillum</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dolore</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eu</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fugiat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nulla</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pariatur</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Excepteur</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sint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occaecat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cupidatat</a:t>
            </a:r>
            <a:r>
              <a:rPr lang="en-US" sz="1581" dirty="0">
                <a:effectLst/>
                <a:latin typeface="Karla" pitchFamily="2" charset="0"/>
                <a:ea typeface="Calibri" panose="020F0502020204030204" pitchFamily="34" charset="0"/>
                <a:cs typeface="Times New Roman" panose="02020603050405020304" pitchFamily="18" charset="0"/>
              </a:rPr>
              <a:t> non </a:t>
            </a:r>
            <a:r>
              <a:rPr lang="en-US" sz="1581" dirty="0" err="1">
                <a:effectLst/>
                <a:latin typeface="Karla" pitchFamily="2" charset="0"/>
                <a:ea typeface="Calibri" panose="020F0502020204030204" pitchFamily="34" charset="0"/>
                <a:cs typeface="Times New Roman" panose="02020603050405020304" pitchFamily="18" charset="0"/>
              </a:rPr>
              <a:t>proident</a:t>
            </a:r>
            <a:r>
              <a:rPr lang="en-US" sz="1581" dirty="0">
                <a:effectLst/>
                <a:latin typeface="Karla" pitchFamily="2" charset="0"/>
                <a:ea typeface="Calibri" panose="020F0502020204030204" pitchFamily="34" charset="0"/>
                <a:cs typeface="Times New Roman" panose="02020603050405020304" pitchFamily="18" charset="0"/>
              </a:rPr>
              <a:t>, </a:t>
            </a:r>
            <a:r>
              <a:rPr lang="en-US" sz="1581" dirty="0" err="1">
                <a:effectLst/>
                <a:latin typeface="Karla" pitchFamily="2" charset="0"/>
                <a:ea typeface="Calibri" panose="020F0502020204030204" pitchFamily="34" charset="0"/>
                <a:cs typeface="Times New Roman" panose="02020603050405020304" pitchFamily="18" charset="0"/>
              </a:rPr>
              <a:t>sunt</a:t>
            </a:r>
            <a:r>
              <a:rPr lang="en-US" sz="1581" dirty="0">
                <a:effectLst/>
                <a:latin typeface="Karla" pitchFamily="2" charset="0"/>
                <a:ea typeface="Calibri" panose="020F0502020204030204" pitchFamily="34" charset="0"/>
                <a:cs typeface="Times New Roman" panose="02020603050405020304" pitchFamily="18" charset="0"/>
              </a:rPr>
              <a:t> in.</a:t>
            </a:r>
            <a:endParaRPr lang="en-US" dirty="0"/>
          </a:p>
        </p:txBody>
      </p:sp>
      <p:sp>
        <p:nvSpPr>
          <p:cNvPr id="7" name="Slide Number Placeholder 6"/>
          <p:cNvSpPr>
            <a:spLocks noGrp="1"/>
          </p:cNvSpPr>
          <p:nvPr>
            <p:ph type="sldNum" sz="quarter" idx="12"/>
          </p:nvPr>
        </p:nvSpPr>
        <p:spPr/>
        <p:txBody>
          <a:bodyPr/>
          <a:lstStyle/>
          <a:p>
            <a:fld id="{C58CF7AB-755B-B340-81E2-BC75821D3336}" type="slidenum">
              <a:rPr lang="en-US" smtClean="0">
                <a:solidFill>
                  <a:srgbClr val="616365"/>
                </a:solidFill>
              </a:rPr>
              <a:pPr/>
              <a:t>‹#›</a:t>
            </a:fld>
            <a:endParaRPr lang="en-US" dirty="0">
              <a:solidFill>
                <a:srgbClr val="616365"/>
              </a:solidFill>
            </a:endParaRPr>
          </a:p>
        </p:txBody>
      </p:sp>
      <p:sp>
        <p:nvSpPr>
          <p:cNvPr id="8" name="Title 1"/>
          <p:cNvSpPr>
            <a:spLocks noGrp="1"/>
          </p:cNvSpPr>
          <p:nvPr>
            <p:ph type="title" hasCustomPrompt="1"/>
          </p:nvPr>
        </p:nvSpPr>
        <p:spPr>
          <a:xfrm>
            <a:off x="750202" y="324575"/>
            <a:ext cx="4599723" cy="1323439"/>
          </a:xfrm>
        </p:spPr>
        <p:txBody>
          <a:bodyPr>
            <a:spAutoFit/>
          </a:bodyPr>
          <a:lstStyle>
            <a:lvl1pPr>
              <a:defRPr>
                <a:solidFill>
                  <a:schemeClr val="accent2"/>
                </a:solidFill>
              </a:defRPr>
            </a:lvl1pPr>
          </a:lstStyle>
          <a:p>
            <a:r>
              <a:rPr lang="en-US" dirty="0"/>
              <a:t>Headline copy goes here.</a:t>
            </a:r>
          </a:p>
        </p:txBody>
      </p:sp>
    </p:spTree>
    <p:extLst>
      <p:ext uri="{BB962C8B-B14F-4D97-AF65-F5344CB8AC3E}">
        <p14:creationId xmlns:p14="http://schemas.microsoft.com/office/powerpoint/2010/main" val="4219418116"/>
      </p:ext>
    </p:extLst>
  </p:cSld>
  <p:clrMapOvr>
    <a:masterClrMapping/>
  </p:clrMapOvr>
  <p:extLst>
    <p:ext uri="{DCECCB84-F9BA-43D5-87BE-67443E8EF086}">
      <p15:sldGuideLst xmlns:p15="http://schemas.microsoft.com/office/powerpoint/2012/main">
        <p15:guide id="1" orient="horz" pos="528">
          <p15:clr>
            <a:srgbClr val="FBAE40"/>
          </p15:clr>
        </p15:guide>
        <p15:guide id="2" pos="6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675" y="244475"/>
            <a:ext cx="23463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4572000" y="0"/>
            <a:ext cx="4572000" cy="68580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Edit Master text styles</a:t>
            </a:r>
          </a:p>
          <a:p>
            <a:pPr lvl="1"/>
            <a:r>
              <a:rPr lang="en-US" smtClean="0"/>
              <a:t>Second level</a:t>
            </a:r>
          </a:p>
        </p:txBody>
      </p:sp>
      <p:sp>
        <p:nvSpPr>
          <p:cNvPr id="14" name="Text Placeholder 13"/>
          <p:cNvSpPr>
            <a:spLocks noGrp="1"/>
          </p:cNvSpPr>
          <p:nvPr>
            <p:ph type="body" sz="quarter" idx="12"/>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smtClean="0"/>
              <a:t>Edit Master text styles</a:t>
            </a:r>
          </a:p>
        </p:txBody>
      </p:sp>
    </p:spTree>
    <p:extLst>
      <p:ext uri="{BB962C8B-B14F-4D97-AF65-F5344CB8AC3E}">
        <p14:creationId xmlns:p14="http://schemas.microsoft.com/office/powerpoint/2010/main" val="3245948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6944350-72E7-483C-8C02-5B060372F938}" type="slidenum">
              <a:rPr lang="en-US" altLang="en-US"/>
              <a:pPr/>
              <a:t>‹#›</a:t>
            </a:fld>
            <a:endParaRPr lang="en-US" altLang="en-US"/>
          </a:p>
        </p:txBody>
      </p:sp>
    </p:spTree>
    <p:extLst>
      <p:ext uri="{BB962C8B-B14F-4D97-AF65-F5344CB8AC3E}">
        <p14:creationId xmlns:p14="http://schemas.microsoft.com/office/powerpoint/2010/main" val="75485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fld id="{6C0428F3-4734-4052-AE77-9A254EB87B66}" type="slidenum">
              <a:rPr lang="en-US" altLang="en-US"/>
              <a:pPr/>
              <a:t>‹#›</a:t>
            </a:fld>
            <a:endParaRPr lang="en-US" altLang="en-US"/>
          </a:p>
        </p:txBody>
      </p:sp>
    </p:spTree>
    <p:extLst>
      <p:ext uri="{BB962C8B-B14F-4D97-AF65-F5344CB8AC3E}">
        <p14:creationId xmlns:p14="http://schemas.microsoft.com/office/powerpoint/2010/main" val="316866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fld id="{3BE836CD-EB19-491F-91E0-FB1BFCE8840E}" type="slidenum">
              <a:rPr lang="en-US" altLang="en-US"/>
              <a:pPr/>
              <a:t>‹#›</a:t>
            </a:fld>
            <a:endParaRPr lang="en-US" altLang="en-US"/>
          </a:p>
        </p:txBody>
      </p:sp>
    </p:spTree>
    <p:extLst>
      <p:ext uri="{BB962C8B-B14F-4D97-AF65-F5344CB8AC3E}">
        <p14:creationId xmlns:p14="http://schemas.microsoft.com/office/powerpoint/2010/main" val="4287318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fld id="{A30A3137-D876-4594-BE0A-7881249DB4C7}" type="slidenum">
              <a:rPr lang="en-US" altLang="en-US"/>
              <a:pPr/>
              <a:t>‹#›</a:t>
            </a:fld>
            <a:endParaRPr lang="en-US" altLang="en-US"/>
          </a:p>
        </p:txBody>
      </p:sp>
    </p:spTree>
    <p:extLst>
      <p:ext uri="{BB962C8B-B14F-4D97-AF65-F5344CB8AC3E}">
        <p14:creationId xmlns:p14="http://schemas.microsoft.com/office/powerpoint/2010/main" val="116368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sz="3600" b="1">
                <a:solidFill>
                  <a:schemeClr val="accent4"/>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alibri Light" panose="020F0302020204030204" pitchFamily="34" charset="0"/>
                <a:cs typeface="Calibri Light" panose="020F0302020204030204" pitchFamily="34" charset="0"/>
              </a:defRPr>
            </a:lvl1pPr>
            <a:lvl2pPr>
              <a:defRPr sz="2800">
                <a:solidFill>
                  <a:schemeClr val="accent6"/>
                </a:solidFill>
                <a:latin typeface="Calibri Light" panose="020F0302020204030204" pitchFamily="34" charset="0"/>
                <a:cs typeface="Calibri Light" panose="020F0302020204030204" pitchFamily="34" charset="0"/>
              </a:defRPr>
            </a:lvl2pPr>
            <a:lvl3pPr>
              <a:defRPr sz="2800">
                <a:latin typeface="Calibri Light" panose="020F0302020204030204" pitchFamily="34" charset="0"/>
                <a:cs typeface="Calibri Light" panose="020F0302020204030204" pitchFamily="34" charset="0"/>
              </a:defRPr>
            </a:lvl3pPr>
            <a:lvl4pPr>
              <a:defRPr sz="2800">
                <a:solidFill>
                  <a:schemeClr val="accent5"/>
                </a:solidFill>
                <a:latin typeface="Calibri Light" panose="020F0302020204030204" pitchFamily="34" charset="0"/>
                <a:cs typeface="Calibri Light" panose="020F0302020204030204" pitchFamily="34" charset="0"/>
              </a:defRPr>
            </a:lvl4pPr>
            <a:lvl5pPr>
              <a:defRPr sz="28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fld id="{9CFFB1B5-6EA4-47C2-BF84-C77E53BA6F14}" type="slidenum">
              <a:rPr lang="en-US" altLang="en-US"/>
              <a:pPr/>
              <a:t>‹#›</a:t>
            </a:fld>
            <a:endParaRPr lang="en-US" altLang="en-US"/>
          </a:p>
        </p:txBody>
      </p:sp>
    </p:spTree>
    <p:extLst>
      <p:ext uri="{BB962C8B-B14F-4D97-AF65-F5344CB8AC3E}">
        <p14:creationId xmlns:p14="http://schemas.microsoft.com/office/powerpoint/2010/main" val="1419365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defRPr/>
            </a:lvl1pPr>
          </a:lstStyle>
          <a:p>
            <a:fld id="{4F7BD567-79B2-4D85-81EB-05C95E0B8AF6}" type="slidenum">
              <a:rPr lang="en-US" altLang="en-US"/>
              <a:pPr/>
              <a:t>‹#›</a:t>
            </a:fld>
            <a:endParaRPr lang="en-US" altLang="en-US"/>
          </a:p>
        </p:txBody>
      </p:sp>
    </p:spTree>
    <p:extLst>
      <p:ext uri="{BB962C8B-B14F-4D97-AF65-F5344CB8AC3E}">
        <p14:creationId xmlns:p14="http://schemas.microsoft.com/office/powerpoint/2010/main" val="3749722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fld id="{61B19B57-0DC9-49E4-9D70-5E37810AB26F}" type="slidenum">
              <a:rPr lang="en-US" altLang="en-US"/>
              <a:pPr/>
              <a:t>‹#›</a:t>
            </a:fld>
            <a:endParaRPr lang="en-US" altLang="en-US"/>
          </a:p>
        </p:txBody>
      </p:sp>
    </p:spTree>
    <p:extLst>
      <p:ext uri="{BB962C8B-B14F-4D97-AF65-F5344CB8AC3E}">
        <p14:creationId xmlns:p14="http://schemas.microsoft.com/office/powerpoint/2010/main" val="4000204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fld id="{8300B523-6AC7-4D63-9DAF-51EFD5DB21B4}" type="slidenum">
              <a:rPr lang="en-US" altLang="en-US"/>
              <a:pPr/>
              <a:t>‹#›</a:t>
            </a:fld>
            <a:endParaRPr lang="en-US" altLang="en-US"/>
          </a:p>
        </p:txBody>
      </p:sp>
    </p:spTree>
    <p:extLst>
      <p:ext uri="{BB962C8B-B14F-4D97-AF65-F5344CB8AC3E}">
        <p14:creationId xmlns:p14="http://schemas.microsoft.com/office/powerpoint/2010/main" val="106386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D9CDC83C-9B43-44D7-9B1A-EEEA3AC1396A}" type="slidenum">
              <a:rPr lang="en-US" altLang="en-US" sz="1200">
                <a:solidFill>
                  <a:srgbClr val="898989"/>
                </a:solidFill>
                <a:latin typeface="Gotham Book" pitchFamily="50" charset="0"/>
              </a:rPr>
              <a:pPr algn="r" eaLnBrk="1" hangingPunct="1"/>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32501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468A5865-A680-4710-B484-3D59A4BA8687}" type="slidenum">
              <a:rPr lang="en-US" altLang="en-US"/>
              <a:pPr/>
              <a:t>‹#›</a:t>
            </a:fld>
            <a:endParaRPr lang="en-US" altLang="en-US"/>
          </a:p>
        </p:txBody>
      </p:sp>
    </p:spTree>
    <p:extLst>
      <p:ext uri="{BB962C8B-B14F-4D97-AF65-F5344CB8AC3E}">
        <p14:creationId xmlns:p14="http://schemas.microsoft.com/office/powerpoint/2010/main" val="1268032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E3A77F14-77E4-4E6F-ADDD-CCEEA83F5FA6}" type="slidenum">
              <a:rPr lang="en-US" altLang="en-US"/>
              <a:pPr/>
              <a:t>‹#›</a:t>
            </a:fld>
            <a:endParaRPr lang="en-US" altLang="en-US"/>
          </a:p>
        </p:txBody>
      </p:sp>
    </p:spTree>
    <p:extLst>
      <p:ext uri="{BB962C8B-B14F-4D97-AF65-F5344CB8AC3E}">
        <p14:creationId xmlns:p14="http://schemas.microsoft.com/office/powerpoint/2010/main" val="3821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CA69BC37-53E9-4038-B497-B986146B518C}" type="slidenum">
              <a:rPr lang="en-US" altLang="en-US"/>
              <a:pPr/>
              <a:t>‹#›</a:t>
            </a:fld>
            <a:endParaRPr lang="en-US" altLang="en-US"/>
          </a:p>
        </p:txBody>
      </p:sp>
    </p:spTree>
    <p:extLst>
      <p:ext uri="{BB962C8B-B14F-4D97-AF65-F5344CB8AC3E}">
        <p14:creationId xmlns:p14="http://schemas.microsoft.com/office/powerpoint/2010/main" val="36925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7B7AE8F-333C-4E34-8A44-F5470E8F07F0}" type="slidenum">
              <a:rPr lang="en-US" altLang="en-US"/>
              <a:pPr/>
              <a:t>‹#›</a:t>
            </a:fld>
            <a:endParaRPr lang="en-US" altLang="en-US"/>
          </a:p>
        </p:txBody>
      </p:sp>
    </p:spTree>
    <p:extLst>
      <p:ext uri="{BB962C8B-B14F-4D97-AF65-F5344CB8AC3E}">
        <p14:creationId xmlns:p14="http://schemas.microsoft.com/office/powerpoint/2010/main" val="313638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fld id="{37E00737-5380-4F6F-A6D9-77D441BD5EEE}" type="slidenum">
              <a:rPr lang="en-US" altLang="en-US"/>
              <a:pPr/>
              <a:t>‹#›</a:t>
            </a:fld>
            <a:endParaRPr lang="en-US" altLang="en-US"/>
          </a:p>
        </p:txBody>
      </p:sp>
    </p:spTree>
    <p:extLst>
      <p:ext uri="{BB962C8B-B14F-4D97-AF65-F5344CB8AC3E}">
        <p14:creationId xmlns:p14="http://schemas.microsoft.com/office/powerpoint/2010/main" val="69739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fld id="{2D8C4BDD-0FB7-45C0-8C1C-3D2DCA51351A}" type="slidenum">
              <a:rPr lang="en-US" altLang="en-US"/>
              <a:pPr/>
              <a:t>‹#›</a:t>
            </a:fld>
            <a:endParaRPr lang="en-US" altLang="en-US"/>
          </a:p>
        </p:txBody>
      </p:sp>
    </p:spTree>
    <p:extLst>
      <p:ext uri="{BB962C8B-B14F-4D97-AF65-F5344CB8AC3E}">
        <p14:creationId xmlns:p14="http://schemas.microsoft.com/office/powerpoint/2010/main" val="95113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fld id="{152F7D9A-643C-4660-9340-4ABE8EB1760B}" type="slidenum">
              <a:rPr lang="en-US" altLang="en-US"/>
              <a:pPr/>
              <a:t>‹#›</a:t>
            </a:fld>
            <a:endParaRPr lang="en-US" altLang="en-US"/>
          </a:p>
        </p:txBody>
      </p:sp>
    </p:spTree>
    <p:extLst>
      <p:ext uri="{BB962C8B-B14F-4D97-AF65-F5344CB8AC3E}">
        <p14:creationId xmlns:p14="http://schemas.microsoft.com/office/powerpoint/2010/main" val="282867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4E1E9220-DFDC-4BF9-8B6A-1E907FE37220}" type="slidenum">
              <a:rPr lang="en-US" altLang="en-US"/>
              <a:pPr/>
              <a:t>‹#›</a:t>
            </a:fld>
            <a:endParaRPr lang="en-US" altLang="en-US"/>
          </a:p>
        </p:txBody>
      </p:sp>
    </p:spTree>
    <p:extLst>
      <p:ext uri="{BB962C8B-B14F-4D97-AF65-F5344CB8AC3E}">
        <p14:creationId xmlns:p14="http://schemas.microsoft.com/office/powerpoint/2010/main" val="249617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fld id="{52D8A6C0-2FC2-4E12-8AA9-4127D6CF9348}" type="slidenum">
              <a:rPr lang="en-US" altLang="en-US"/>
              <a:pPr/>
              <a:t>‹#›</a:t>
            </a:fld>
            <a:endParaRPr lang="en-US" altLang="en-US"/>
          </a:p>
        </p:txBody>
      </p:sp>
    </p:spTree>
    <p:extLst>
      <p:ext uri="{BB962C8B-B14F-4D97-AF65-F5344CB8AC3E}">
        <p14:creationId xmlns:p14="http://schemas.microsoft.com/office/powerpoint/2010/main" val="140327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fld id="{0BC2DD49-7B99-4156-90A0-F04B1F5D6E89}" type="slidenum">
              <a:rPr lang="en-US" altLang="en-US"/>
              <a:pPr/>
              <a:t>‹#›</a:t>
            </a:fld>
            <a:endParaRPr lang="en-US" altLang="en-US"/>
          </a:p>
        </p:txBody>
      </p:sp>
    </p:spTree>
    <p:extLst>
      <p:ext uri="{BB962C8B-B14F-4D97-AF65-F5344CB8AC3E}">
        <p14:creationId xmlns:p14="http://schemas.microsoft.com/office/powerpoint/2010/main" val="109963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1B017D3-05CE-4F57-A90D-EC42D9943A2A}" type="slidenum">
              <a:rPr lang="en-US" altLang="en-US" sz="1200">
                <a:solidFill>
                  <a:srgbClr val="898989"/>
                </a:solidFill>
                <a:latin typeface="Gotham Book" pitchFamily="50" charset="0"/>
              </a:rPr>
              <a:pPr algn="r" eaLnBrk="1" hangingPunct="1"/>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578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42F5D8A-57F2-42C5-8C52-7C4AB45354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4033" r:id="rId14"/>
    <p:sldLayoutId id="2147484034" r:id="rId15"/>
  </p:sldLayoutIdLst>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1D79E00-08FC-46BA-9918-676BD354FE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ttcnetwork.org/" TargetMode="External"/><Relationship Id="rId3" Type="http://schemas.openxmlformats.org/officeDocument/2006/relationships/hyperlink" Target="https://www.fpntc.org/resources/substance-use-family-planning-webinar-part-1" TargetMode="External"/><Relationship Id="rId7" Type="http://schemas.openxmlformats.org/officeDocument/2006/relationships/hyperlink" Target="https://www.fpntc.org/resources/leveraging-opioid-response-network-title-x-setting-webina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fpntc.org/resources/coding-ann-coding-sbirt-episode-11" TargetMode="External"/><Relationship Id="rId5" Type="http://schemas.openxmlformats.org/officeDocument/2006/relationships/hyperlink" Target="https://www.fpntc.org/resources/substance-use-family-planning-webinar-part-3" TargetMode="External"/><Relationship Id="rId4" Type="http://schemas.openxmlformats.org/officeDocument/2006/relationships/hyperlink" Target="https://www.fpntc.org/resources/substance-use-family-planning-webinar-part-2" TargetMode="External"/><Relationship Id="rId9" Type="http://schemas.openxmlformats.org/officeDocument/2006/relationships/hyperlink" Target="https://pcssnow.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fpntc@jsi.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www.fpntc.org/enewslet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opa/title-x-family-planning/about-title-x-grants/program-priorities/index.html#:~:text=The%20FY%202019%20key%20issues,merely%20the%20absence%20of%20disea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samhsa.gov/data/sites/default/files/reports/rpt23250/5_Women_2020_01_1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amhsa.gov/data/sites/default/files/cbhsq-reports/NSDUHNationalFindingsReport2018/NSDUHNationalFindingsReport2018.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amhsa.gov/data/sites/default/files/cbhsq-reports/NSDUHNationalFindingsReport2018/NSDUHNationalFindingsReport2018.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uttmacher.org/gpr/2011/06/role-family-planning-centers-gateways-health-coverage-and-ca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rugabuse.gov/publications/drugfacts/substance-use-in-wo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85800" y="2511425"/>
            <a:ext cx="7772400" cy="1876425"/>
          </a:xfrm>
        </p:spPr>
        <p:txBody>
          <a:bodyPr/>
          <a:lstStyle/>
          <a:p>
            <a:r>
              <a:rPr lang="en-US" dirty="0" smtClean="0"/>
              <a:t>Experiences from the Field: </a:t>
            </a:r>
            <a:br>
              <a:rPr lang="en-US" dirty="0" smtClean="0"/>
            </a:br>
            <a:r>
              <a:rPr lang="en-US" dirty="0" smtClean="0"/>
              <a:t>How Title X Grantees are Providing Substance Use Services </a:t>
            </a:r>
            <a:endParaRPr lang="en-US" dirty="0"/>
          </a:p>
        </p:txBody>
      </p:sp>
      <p:sp>
        <p:nvSpPr>
          <p:cNvPr id="28675" name="Rectangle 5"/>
          <p:cNvSpPr>
            <a:spLocks noGrp="1" noChangeArrowheads="1"/>
          </p:cNvSpPr>
          <p:nvPr>
            <p:ph type="subTitle" idx="1"/>
          </p:nvPr>
        </p:nvSpPr>
        <p:spPr>
          <a:xfrm>
            <a:off x="1371600" y="4724400"/>
            <a:ext cx="6400800" cy="1295400"/>
          </a:xfrm>
        </p:spPr>
        <p:txBody>
          <a:bodyPr/>
          <a:lstStyle/>
          <a:p>
            <a:r>
              <a:rPr lang="en-US" altLang="en-US" dirty="0" smtClean="0"/>
              <a:t>July 28, 2020</a:t>
            </a:r>
            <a:endParaRPr lang="en-US" altLang="en-US" dirty="0"/>
          </a:p>
        </p:txBody>
      </p:sp>
      <p:sp>
        <p:nvSpPr>
          <p:cNvPr id="5" name="Slide Number Placeholder 4"/>
          <p:cNvSpPr>
            <a:spLocks noGrp="1"/>
          </p:cNvSpPr>
          <p:nvPr>
            <p:ph type="sldNum" sz="quarter" idx="12"/>
          </p:nvPr>
        </p:nvSpPr>
        <p:spPr/>
        <p:txBody>
          <a:bodyPr/>
          <a:lstStyle/>
          <a:p>
            <a:fld id="{ECCB3D2B-AAEA-490C-8295-BFA0988F059E}" type="slidenum">
              <a:rPr lang="en-US" altLang="en-US" smtClean="0"/>
              <a:pPr/>
              <a:t>1</a:t>
            </a:fld>
            <a:endParaRPr lang="en-US" altLang="en-US"/>
          </a:p>
        </p:txBody>
      </p:sp>
    </p:spTree>
    <p:extLst>
      <p:ext uri="{BB962C8B-B14F-4D97-AF65-F5344CB8AC3E}">
        <p14:creationId xmlns:p14="http://schemas.microsoft.com/office/powerpoint/2010/main" val="41191427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Recapping the Peer Learning Group</a:t>
            </a:r>
            <a:endParaRPr lang="en-US" dirty="0"/>
          </a:p>
        </p:txBody>
      </p:sp>
      <p:sp>
        <p:nvSpPr>
          <p:cNvPr id="3" name="Content Placeholder 2"/>
          <p:cNvSpPr>
            <a:spLocks noGrp="1"/>
          </p:cNvSpPr>
          <p:nvPr>
            <p:ph idx="1"/>
          </p:nvPr>
        </p:nvSpPr>
        <p:spPr/>
        <p:txBody>
          <a:bodyPr/>
          <a:lstStyle/>
          <a:p>
            <a:r>
              <a:rPr lang="en-US" dirty="0" smtClean="0"/>
              <a:t>FPNTC facilitated a 5-month virtual peer learning group (October 2019-February 2020)</a:t>
            </a:r>
          </a:p>
          <a:p>
            <a:pPr lvl="1"/>
            <a:r>
              <a:rPr lang="en-US" sz="2600" dirty="0" smtClean="0"/>
              <a:t>Open application, 10 grantees and 11 subrecipients volunteered to participate</a:t>
            </a:r>
          </a:p>
          <a:p>
            <a:pPr lvl="1"/>
            <a:r>
              <a:rPr lang="en-US" sz="2600" dirty="0" smtClean="0"/>
              <a:t>Engaged with a peer expert (former Title X subrecipient in New York) who provides substance use services on-site, including medication assisted treatment (MAT)</a:t>
            </a:r>
          </a:p>
          <a:p>
            <a:pPr lvl="1"/>
            <a:r>
              <a:rPr lang="en-US" sz="2600" dirty="0" smtClean="0"/>
              <a:t>Engaged with regional Addiction Technology and Transfer Center (ATTC) who has worked with Region III family planning grantees </a:t>
            </a:r>
          </a:p>
          <a:p>
            <a:pPr marL="0" indent="0">
              <a:buNone/>
            </a:pPr>
            <a:endParaRPr lang="en-US" sz="2600" dirty="0" smtClean="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10</a:t>
            </a:fld>
            <a:endParaRPr lang="en-US" altLang="en-US"/>
          </a:p>
        </p:txBody>
      </p:sp>
    </p:spTree>
    <p:extLst>
      <p:ext uri="{BB962C8B-B14F-4D97-AF65-F5344CB8AC3E}">
        <p14:creationId xmlns:p14="http://schemas.microsoft.com/office/powerpoint/2010/main" val="349055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 </a:t>
            </a:r>
            <a:endParaRPr lang="en-US" dirty="0"/>
          </a:p>
        </p:txBody>
      </p:sp>
      <p:sp>
        <p:nvSpPr>
          <p:cNvPr id="3" name="Content Placeholder 2"/>
          <p:cNvSpPr>
            <a:spLocks noGrp="1"/>
          </p:cNvSpPr>
          <p:nvPr>
            <p:ph idx="1"/>
          </p:nvPr>
        </p:nvSpPr>
        <p:spPr/>
        <p:txBody>
          <a:bodyPr/>
          <a:lstStyle/>
          <a:p>
            <a:r>
              <a:rPr lang="en-US" dirty="0" smtClean="0"/>
              <a:t>Assessing need for substance use services</a:t>
            </a:r>
          </a:p>
          <a:p>
            <a:r>
              <a:rPr lang="en-US" dirty="0" smtClean="0"/>
              <a:t>Screening for substance use in a family planning visit</a:t>
            </a:r>
          </a:p>
          <a:p>
            <a:r>
              <a:rPr lang="en-US" dirty="0" smtClean="0"/>
              <a:t>Training staff and evaluating services</a:t>
            </a:r>
          </a:p>
          <a:p>
            <a:r>
              <a:rPr lang="en-US" dirty="0" smtClean="0"/>
              <a:t>Integrating substance use services into a clinic workflow</a:t>
            </a:r>
          </a:p>
          <a:p>
            <a:r>
              <a:rPr lang="en-US" dirty="0" smtClean="0"/>
              <a:t>Ensuring effective referrals and/or providing treatment </a:t>
            </a: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11</a:t>
            </a:fld>
            <a:endParaRPr lang="en-US" altLang="en-US"/>
          </a:p>
        </p:txBody>
      </p:sp>
    </p:spTree>
    <p:extLst>
      <p:ext uri="{BB962C8B-B14F-4D97-AF65-F5344CB8AC3E}">
        <p14:creationId xmlns:p14="http://schemas.microsoft.com/office/powerpoint/2010/main" val="1787484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Tennessee Department of Health </a:t>
            </a:r>
            <a:endParaRPr lang="en-US" dirty="0"/>
          </a:p>
        </p:txBody>
      </p:sp>
      <p:sp>
        <p:nvSpPr>
          <p:cNvPr id="9" name="Text Placeholder 8"/>
          <p:cNvSpPr>
            <a:spLocks noGrp="1"/>
          </p:cNvSpPr>
          <p:nvPr>
            <p:ph type="body" idx="1"/>
          </p:nvPr>
        </p:nvSpPr>
        <p:spPr/>
        <p:txBody>
          <a:bodyPr/>
          <a:lstStyle/>
          <a:p>
            <a:r>
              <a:rPr lang="en-US" dirty="0" smtClean="0"/>
              <a:t>Neonatal Abstinence Syndrome (NAS) Education and Expanded Access to Family Planning</a:t>
            </a: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12</a:t>
            </a:fld>
            <a:endParaRPr lang="en-US" altLang="en-US"/>
          </a:p>
        </p:txBody>
      </p:sp>
    </p:spTree>
    <p:extLst>
      <p:ext uri="{BB962C8B-B14F-4D97-AF65-F5344CB8AC3E}">
        <p14:creationId xmlns:p14="http://schemas.microsoft.com/office/powerpoint/2010/main" val="141381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867400" cy="1143000"/>
          </a:xfrm>
        </p:spPr>
        <p:txBody>
          <a:bodyPr/>
          <a:lstStyle/>
          <a:p>
            <a:r>
              <a:rPr lang="en-US" sz="3200" dirty="0" smtClean="0"/>
              <a:t>Meet Our Speakers: TN Department of Health </a:t>
            </a:r>
            <a:endParaRPr lang="en-US" sz="3200" dirty="0"/>
          </a:p>
        </p:txBody>
      </p:sp>
      <p:sp>
        <p:nvSpPr>
          <p:cNvPr id="7" name="Text Placeholder 6"/>
          <p:cNvSpPr>
            <a:spLocks noGrp="1"/>
          </p:cNvSpPr>
          <p:nvPr>
            <p:ph type="body" idx="1"/>
          </p:nvPr>
        </p:nvSpPr>
        <p:spPr>
          <a:xfrm>
            <a:off x="514739" y="1256522"/>
            <a:ext cx="4040188" cy="1143000"/>
          </a:xfrm>
        </p:spPr>
        <p:txBody>
          <a:bodyPr/>
          <a:lstStyle/>
          <a:p>
            <a:r>
              <a:rPr lang="en-US" sz="2000" dirty="0" smtClean="0"/>
              <a:t>Danni Lambert, RN</a:t>
            </a:r>
            <a:br>
              <a:rPr lang="en-US" sz="2000" dirty="0" smtClean="0"/>
            </a:br>
            <a:r>
              <a:rPr lang="en-US" sz="2000" dirty="0" smtClean="0"/>
              <a:t>Tennessee State Family Planning Director</a:t>
            </a:r>
            <a:endParaRPr lang="en-US" sz="2000" dirty="0"/>
          </a:p>
        </p:txBody>
      </p:sp>
      <p:pic>
        <p:nvPicPr>
          <p:cNvPr id="1026" name="Picture 2" descr="Danni Lam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68880"/>
            <a:ext cx="2028444"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3"/>
          </p:nvPr>
        </p:nvSpPr>
        <p:spPr>
          <a:xfrm>
            <a:off x="4285830" y="1256522"/>
            <a:ext cx="4041775" cy="1163824"/>
          </a:xfrm>
        </p:spPr>
        <p:txBody>
          <a:bodyPr/>
          <a:lstStyle/>
          <a:p>
            <a:r>
              <a:rPr lang="en-US" sz="2000" dirty="0" smtClean="0"/>
              <a:t>Sasha Foust, RN</a:t>
            </a:r>
            <a:br>
              <a:rPr lang="en-US" sz="2000" dirty="0" smtClean="0"/>
            </a:br>
            <a:r>
              <a:rPr lang="en-US" sz="2000" dirty="0" smtClean="0"/>
              <a:t>Family </a:t>
            </a:r>
            <a:r>
              <a:rPr lang="en-US" sz="2000" dirty="0"/>
              <a:t>Health and Wellness </a:t>
            </a:r>
            <a:r>
              <a:rPr lang="en-US" sz="2000" dirty="0" smtClean="0"/>
              <a:t>Director, East Region</a:t>
            </a:r>
            <a:endParaRPr lang="en-US" sz="2000" dirty="0"/>
          </a:p>
        </p:txBody>
      </p:sp>
      <p:pic>
        <p:nvPicPr>
          <p:cNvPr id="1027" name="Picture 3" descr="Sasha Fo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2468880"/>
            <a:ext cx="2531774"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Tennessee Department of Healt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649462"/>
            <a:ext cx="2833178" cy="10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8686800" y="6356350"/>
            <a:ext cx="457200" cy="365125"/>
          </a:xfrm>
        </p:spPr>
        <p:txBody>
          <a:bodyPr/>
          <a:lstStyle/>
          <a:p>
            <a:fld id="{4E1E9220-DFDC-4BF9-8B6A-1E907FE37220}" type="slidenum">
              <a:rPr lang="en-US" altLang="en-US" smtClean="0"/>
              <a:pPr/>
              <a:t>13</a:t>
            </a:fld>
            <a:endParaRPr lang="en-US" altLang="en-US"/>
          </a:p>
        </p:txBody>
      </p:sp>
    </p:spTree>
    <p:extLst>
      <p:ext uri="{BB962C8B-B14F-4D97-AF65-F5344CB8AC3E}">
        <p14:creationId xmlns:p14="http://schemas.microsoft.com/office/powerpoint/2010/main" val="549722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6248400" cy="1143000"/>
          </a:xfrm>
        </p:spPr>
        <p:txBody>
          <a:bodyPr/>
          <a:lstStyle/>
          <a:p>
            <a:r>
              <a:rPr lang="en-US" dirty="0" smtClean="0"/>
              <a:t>Why Participate in the </a:t>
            </a:r>
            <a:br>
              <a:rPr lang="en-US" dirty="0" smtClean="0"/>
            </a:br>
            <a:r>
              <a:rPr lang="en-US" dirty="0" smtClean="0"/>
              <a:t>SUD Peer Learning Group?  </a:t>
            </a:r>
            <a:endParaRPr lang="en-US" dirty="0"/>
          </a:p>
        </p:txBody>
      </p:sp>
      <p:sp>
        <p:nvSpPr>
          <p:cNvPr id="9" name="Content Placeholder 8"/>
          <p:cNvSpPr>
            <a:spLocks noGrp="1"/>
          </p:cNvSpPr>
          <p:nvPr>
            <p:ph idx="1"/>
          </p:nvPr>
        </p:nvSpPr>
        <p:spPr/>
        <p:txBody>
          <a:bodyPr/>
          <a:lstStyle/>
          <a:p>
            <a:r>
              <a:rPr lang="en-US" dirty="0" smtClean="0"/>
              <a:t>Eager to Learn </a:t>
            </a:r>
          </a:p>
          <a:p>
            <a:r>
              <a:rPr lang="en-US" dirty="0" smtClean="0"/>
              <a:t>Best practices</a:t>
            </a:r>
          </a:p>
          <a:p>
            <a:r>
              <a:rPr lang="en-US" dirty="0" smtClean="0"/>
              <a:t>Share resources</a:t>
            </a:r>
          </a:p>
          <a:p>
            <a:r>
              <a:rPr lang="en-US" dirty="0" smtClean="0"/>
              <a:t>Validated screening tools</a:t>
            </a:r>
          </a:p>
          <a:p>
            <a:r>
              <a:rPr lang="en-US" dirty="0" smtClean="0"/>
              <a:t>Peer networking</a:t>
            </a:r>
          </a:p>
          <a:p>
            <a:r>
              <a:rPr lang="en-US" dirty="0" smtClean="0"/>
              <a:t>SUD data &amp; prevalence tools</a:t>
            </a:r>
          </a:p>
          <a:p>
            <a:r>
              <a:rPr lang="en-US" dirty="0"/>
              <a:t>Neonatal Abstinence </a:t>
            </a:r>
            <a:r>
              <a:rPr lang="en-US" dirty="0" smtClean="0"/>
              <a:t>Syndrome (NAS) in Tennessee</a:t>
            </a:r>
          </a:p>
          <a:p>
            <a:pPr marL="0" indent="0">
              <a:buNone/>
            </a:pPr>
            <a:endParaRPr lang="en-US" b="1" dirty="0"/>
          </a:p>
        </p:txBody>
      </p:sp>
      <p:pic>
        <p:nvPicPr>
          <p:cNvPr id="1026" name="Picture 2" descr="three people inter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05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4294967295"/>
          </p:nvPr>
        </p:nvSpPr>
        <p:spPr>
          <a:xfrm>
            <a:off x="8686800" y="6356350"/>
            <a:ext cx="457200" cy="365125"/>
          </a:xfrm>
        </p:spPr>
        <p:txBody>
          <a:bodyPr/>
          <a:lstStyle/>
          <a:p>
            <a:fld id="{52D8A6C0-2FC2-4E12-8AA9-4127D6CF9348}" type="slidenum">
              <a:rPr lang="en-US" altLang="en-US" smtClean="0"/>
              <a:pPr/>
              <a:t>14</a:t>
            </a:fld>
            <a:endParaRPr lang="en-US" altLang="en-US"/>
          </a:p>
        </p:txBody>
      </p:sp>
    </p:spTree>
    <p:extLst>
      <p:ext uri="{BB962C8B-B14F-4D97-AF65-F5344CB8AC3E}">
        <p14:creationId xmlns:p14="http://schemas.microsoft.com/office/powerpoint/2010/main" val="3628850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4953000" cy="1477962"/>
          </a:xfrm>
        </p:spPr>
        <p:txBody>
          <a:bodyPr/>
          <a:lstStyle/>
          <a:p>
            <a:r>
              <a:rPr lang="en-US" altLang="en-US" dirty="0" smtClean="0"/>
              <a:t>Is Neonatal Abstinence Syndrome (NAS) a problem in Tennessee?</a:t>
            </a:r>
          </a:p>
        </p:txBody>
      </p:sp>
      <p:sp>
        <p:nvSpPr>
          <p:cNvPr id="2" name="Content Placeholder 1"/>
          <p:cNvSpPr>
            <a:spLocks noGrp="1"/>
          </p:cNvSpPr>
          <p:nvPr>
            <p:ph idx="1"/>
          </p:nvPr>
        </p:nvSpPr>
        <p:spPr>
          <a:xfrm>
            <a:off x="457200" y="1981200"/>
            <a:ext cx="8229600" cy="4144963"/>
          </a:xfrm>
        </p:spPr>
        <p:txBody>
          <a:bodyPr/>
          <a:lstStyle/>
          <a:p>
            <a:r>
              <a:rPr lang="en-US" altLang="en-US" dirty="0" smtClean="0"/>
              <a:t>15-fold increase in the incidence of (NAS), In the decade prior to 2013</a:t>
            </a:r>
          </a:p>
          <a:p>
            <a:r>
              <a:rPr lang="en-US" altLang="en-US" dirty="0" smtClean="0"/>
              <a:t>Far exceeding the </a:t>
            </a:r>
            <a:br>
              <a:rPr lang="en-US" altLang="en-US" dirty="0" smtClean="0"/>
            </a:br>
            <a:r>
              <a:rPr lang="en-US" altLang="en-US" dirty="0" smtClean="0"/>
              <a:t>national rise </a:t>
            </a:r>
          </a:p>
          <a:p>
            <a:r>
              <a:rPr lang="en-US" altLang="en-US" dirty="0" smtClean="0"/>
              <a:t>Infants with NAS have </a:t>
            </a:r>
            <a:br>
              <a:rPr lang="en-US" altLang="en-US" dirty="0" smtClean="0"/>
            </a:br>
            <a:r>
              <a:rPr lang="en-US" altLang="en-US" dirty="0" smtClean="0"/>
              <a:t>prolonged hospital </a:t>
            </a:r>
            <a:br>
              <a:rPr lang="en-US" altLang="en-US" dirty="0" smtClean="0"/>
            </a:br>
            <a:r>
              <a:rPr lang="en-US" altLang="en-US" dirty="0" smtClean="0"/>
              <a:t>stays, experience serious </a:t>
            </a:r>
            <a:br>
              <a:rPr lang="en-US" altLang="en-US" dirty="0" smtClean="0"/>
            </a:br>
            <a:r>
              <a:rPr lang="en-US" altLang="en-US" dirty="0" smtClean="0"/>
              <a:t>medical and social complications, and place a tremendous strain on health and human service systems </a:t>
            </a:r>
          </a:p>
          <a:p>
            <a:endParaRPr lang="en-US" altLang="en-US" dirty="0" smtClean="0"/>
          </a:p>
          <a:p>
            <a:endParaRPr lang="en-US" altLang="en-US" dirty="0" smtClean="0"/>
          </a:p>
          <a:p>
            <a:endParaRPr lang="en-US" dirty="0"/>
          </a:p>
        </p:txBody>
      </p:sp>
      <p:pic>
        <p:nvPicPr>
          <p:cNvPr id="69636" name="Picture 2" descr="neonatal abstinence syndrome in Tennessee for years 1999-2010"/>
          <p:cNvPicPr>
            <a:picLocks noChangeAspect="1" noChangeArrowheads="1"/>
          </p:cNvPicPr>
          <p:nvPr/>
        </p:nvPicPr>
        <p:blipFill>
          <a:blip r:embed="rId3">
            <a:extLst>
              <a:ext uri="{28A0092B-C50C-407E-A947-70E740481C1C}">
                <a14:useLocalDpi xmlns:a14="http://schemas.microsoft.com/office/drawing/2010/main" val="0"/>
              </a:ext>
            </a:extLst>
          </a:blip>
          <a:srcRect l="3183" r="2913"/>
          <a:stretch>
            <a:fillRect/>
          </a:stretch>
        </p:blipFill>
        <p:spPr bwMode="auto">
          <a:xfrm>
            <a:off x="4366756" y="2590800"/>
            <a:ext cx="4312268" cy="220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260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Sessions and Referrals</a:t>
            </a:r>
            <a:endParaRPr lang="en-US" dirty="0"/>
          </a:p>
        </p:txBody>
      </p:sp>
      <p:pic>
        <p:nvPicPr>
          <p:cNvPr id="1026" name="Picture 2" descr="education sessions and referrals through three phases as of 12-31-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8" y="1628774"/>
            <a:ext cx="8294511" cy="415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9CFFB1B5-6EA4-47C2-BF84-C77E53BA6F14}" type="slidenum">
              <a:rPr lang="en-US" altLang="en-US" smtClean="0"/>
              <a:pPr/>
              <a:t>16</a:t>
            </a:fld>
            <a:endParaRPr lang="en-US" altLang="en-US"/>
          </a:p>
        </p:txBody>
      </p:sp>
    </p:spTree>
    <p:extLst>
      <p:ext uri="{BB962C8B-B14F-4D97-AF65-F5344CB8AC3E}">
        <p14:creationId xmlns:p14="http://schemas.microsoft.com/office/powerpoint/2010/main" val="3016488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839200" cy="825500"/>
          </a:xfrm>
        </p:spPr>
        <p:txBody>
          <a:bodyPr/>
          <a:lstStyle/>
          <a:p>
            <a:pPr>
              <a:defRPr/>
            </a:pPr>
            <a:r>
              <a:rPr lang="en-US" dirty="0" smtClean="0"/>
              <a:t>Cumulative NAS Cases</a:t>
            </a:r>
            <a:endParaRPr lang="en-US" dirty="0"/>
          </a:p>
        </p:txBody>
      </p:sp>
      <p:pic>
        <p:nvPicPr>
          <p:cNvPr id="3" name="Picture 2" descr="cumulative NAS cases reported weekly in 2015 through 20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394"/>
            <a:ext cx="8958942" cy="4353152"/>
          </a:xfrm>
          <a:prstGeom prst="rect">
            <a:avLst/>
          </a:prstGeom>
        </p:spPr>
      </p:pic>
      <p:sp>
        <p:nvSpPr>
          <p:cNvPr id="4" name="TextBox 3"/>
          <p:cNvSpPr txBox="1"/>
          <p:nvPr/>
        </p:nvSpPr>
        <p:spPr>
          <a:xfrm>
            <a:off x="7696200" y="5971945"/>
            <a:ext cx="1295400" cy="261610"/>
          </a:xfrm>
          <a:prstGeom prst="rect">
            <a:avLst/>
          </a:prstGeom>
          <a:noFill/>
        </p:spPr>
        <p:txBody>
          <a:bodyPr wrap="square" rtlCol="0">
            <a:spAutoFit/>
          </a:bodyPr>
          <a:lstStyle/>
          <a:p>
            <a:r>
              <a:rPr lang="en-US" sz="1100" i="1" dirty="0" smtClean="0"/>
              <a:t>As of 7/18//2020</a:t>
            </a:r>
            <a:endParaRPr lang="en-US" sz="1100" i="1" dirty="0"/>
          </a:p>
        </p:txBody>
      </p:sp>
    </p:spTree>
    <p:extLst>
      <p:ext uri="{BB962C8B-B14F-4D97-AF65-F5344CB8AC3E}">
        <p14:creationId xmlns:p14="http://schemas.microsoft.com/office/powerpoint/2010/main" val="356986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Family Planning Center of Ocean County, NJ</a:t>
            </a:r>
            <a:endParaRPr lang="en-US" dirty="0"/>
          </a:p>
        </p:txBody>
      </p:sp>
      <p:sp>
        <p:nvSpPr>
          <p:cNvPr id="5" name="Text Placeholder 4"/>
          <p:cNvSpPr>
            <a:spLocks noGrp="1"/>
          </p:cNvSpPr>
          <p:nvPr>
            <p:ph type="body" idx="1"/>
          </p:nvPr>
        </p:nvSpPr>
        <p:spPr/>
        <p:txBody>
          <a:bodyPr/>
          <a:lstStyle/>
          <a:p>
            <a:r>
              <a:rPr lang="en-US" smtClean="0"/>
              <a:t>Insights from Working in Behavioral Health: Applications for Title X Agencies</a:t>
            </a: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18</a:t>
            </a:fld>
            <a:endParaRPr lang="en-US" altLang="en-US"/>
          </a:p>
        </p:txBody>
      </p:sp>
    </p:spTree>
    <p:extLst>
      <p:ext uri="{BB962C8B-B14F-4D97-AF65-F5344CB8AC3E}">
        <p14:creationId xmlns:p14="http://schemas.microsoft.com/office/powerpoint/2010/main" val="206240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5334000" cy="1143000"/>
          </a:xfrm>
        </p:spPr>
        <p:txBody>
          <a:bodyPr/>
          <a:lstStyle/>
          <a:p>
            <a:r>
              <a:rPr lang="en-US" sz="3200" dirty="0" smtClean="0"/>
              <a:t>Meet Our Speaker</a:t>
            </a:r>
            <a:r>
              <a:rPr lang="en-US" sz="3200" dirty="0"/>
              <a:t>: Family Planning Center of Ocean </a:t>
            </a:r>
            <a:r>
              <a:rPr lang="en-US" sz="3200" dirty="0" smtClean="0"/>
              <a:t>County</a:t>
            </a:r>
            <a:endParaRPr lang="en-US" sz="3200" dirty="0"/>
          </a:p>
        </p:txBody>
      </p:sp>
      <p:sp>
        <p:nvSpPr>
          <p:cNvPr id="3" name="TextBox 2"/>
          <p:cNvSpPr txBox="1"/>
          <p:nvPr/>
        </p:nvSpPr>
        <p:spPr>
          <a:xfrm>
            <a:off x="609601" y="1980962"/>
            <a:ext cx="8305800" cy="1600438"/>
          </a:xfrm>
          <a:prstGeom prst="rect">
            <a:avLst/>
          </a:prstGeom>
          <a:noFill/>
        </p:spPr>
        <p:txBody>
          <a:bodyPr wrap="square" rtlCol="0">
            <a:spAutoFit/>
          </a:bodyPr>
          <a:lstStyle/>
          <a:p>
            <a:r>
              <a:rPr lang="en-US" sz="2000" b="1" dirty="0">
                <a:solidFill>
                  <a:schemeClr val="tx2"/>
                </a:solidFill>
                <a:latin typeface="Calibri Light" panose="020F0302020204030204" pitchFamily="34" charset="0"/>
                <a:cs typeface="Calibri Light" panose="020F0302020204030204" pitchFamily="34" charset="0"/>
              </a:rPr>
              <a:t>Gina </a:t>
            </a:r>
            <a:r>
              <a:rPr lang="en-US" sz="2000" b="1" dirty="0" err="1">
                <a:solidFill>
                  <a:schemeClr val="tx2"/>
                </a:solidFill>
                <a:latin typeface="Calibri Light" panose="020F0302020204030204" pitchFamily="34" charset="0"/>
                <a:cs typeface="Calibri Light" panose="020F0302020204030204" pitchFamily="34" charset="0"/>
              </a:rPr>
              <a:t>Polese</a:t>
            </a:r>
            <a:r>
              <a:rPr lang="en-US" sz="2000" b="1" dirty="0">
                <a:solidFill>
                  <a:schemeClr val="tx2"/>
                </a:solidFill>
                <a:latin typeface="Calibri Light" panose="020F0302020204030204" pitchFamily="34" charset="0"/>
                <a:cs typeface="Calibri Light" panose="020F0302020204030204" pitchFamily="34" charset="0"/>
              </a:rPr>
              <a:t>-Grosso, MSW, </a:t>
            </a:r>
            <a:r>
              <a:rPr lang="en-US" sz="2000" b="1" dirty="0" smtClean="0">
                <a:solidFill>
                  <a:schemeClr val="tx2"/>
                </a:solidFill>
                <a:latin typeface="Calibri Light" panose="020F0302020204030204" pitchFamily="34" charset="0"/>
                <a:cs typeface="Calibri Light" panose="020F0302020204030204" pitchFamily="34" charset="0"/>
              </a:rPr>
              <a:t>LCSW</a:t>
            </a:r>
          </a:p>
          <a:p>
            <a:r>
              <a:rPr lang="en-US" sz="2000" b="1" dirty="0">
                <a:solidFill>
                  <a:schemeClr val="tx2"/>
                </a:solidFill>
                <a:latin typeface="Calibri Light" panose="020F0302020204030204" pitchFamily="34" charset="0"/>
                <a:cs typeface="Calibri Light" panose="020F0302020204030204" pitchFamily="34" charset="0"/>
              </a:rPr>
              <a:t>President and Chief Executive Officer, </a:t>
            </a:r>
            <a:r>
              <a:rPr lang="en-US" sz="2000" b="1" dirty="0" smtClean="0">
                <a:solidFill>
                  <a:schemeClr val="tx2"/>
                </a:solidFill>
                <a:latin typeface="Calibri Light" panose="020F0302020204030204" pitchFamily="34" charset="0"/>
                <a:cs typeface="Calibri Light" panose="020F0302020204030204" pitchFamily="34" charset="0"/>
              </a:rPr>
              <a:t/>
            </a:r>
            <a:br>
              <a:rPr lang="en-US" sz="2000" b="1" dirty="0" smtClean="0">
                <a:solidFill>
                  <a:schemeClr val="tx2"/>
                </a:solidFill>
                <a:latin typeface="Calibri Light" panose="020F0302020204030204" pitchFamily="34" charset="0"/>
                <a:cs typeface="Calibri Light" panose="020F0302020204030204" pitchFamily="34" charset="0"/>
              </a:rPr>
            </a:br>
            <a:r>
              <a:rPr lang="en-US" sz="2000" b="1" dirty="0" smtClean="0">
                <a:solidFill>
                  <a:schemeClr val="tx2"/>
                </a:solidFill>
                <a:latin typeface="Calibri Light" panose="020F0302020204030204" pitchFamily="34" charset="0"/>
                <a:cs typeface="Calibri Light" panose="020F0302020204030204" pitchFamily="34" charset="0"/>
              </a:rPr>
              <a:t>Family </a:t>
            </a:r>
            <a:r>
              <a:rPr lang="en-US" sz="2000" b="1" dirty="0">
                <a:solidFill>
                  <a:schemeClr val="tx2"/>
                </a:solidFill>
                <a:latin typeface="Calibri Light" panose="020F0302020204030204" pitchFamily="34" charset="0"/>
                <a:cs typeface="Calibri Light" panose="020F0302020204030204" pitchFamily="34" charset="0"/>
              </a:rPr>
              <a:t>Planning Center of Ocean County</a:t>
            </a:r>
          </a:p>
          <a:p>
            <a:endParaRPr lang="en-US" sz="2000" b="1" dirty="0" smtClean="0">
              <a:solidFill>
                <a:schemeClr val="tx2"/>
              </a:solidFill>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p:txBody>
      </p:sp>
      <p:pic>
        <p:nvPicPr>
          <p:cNvPr id="2" name="Picture 1" descr="Gina Polese-Grosso"/>
          <p:cNvPicPr>
            <a:picLocks noChangeAspect="1"/>
          </p:cNvPicPr>
          <p:nvPr/>
        </p:nvPicPr>
        <p:blipFill rotWithShape="1">
          <a:blip r:embed="rId3" cstate="print">
            <a:extLst>
              <a:ext uri="{28A0092B-C50C-407E-A947-70E740481C1C}">
                <a14:useLocalDpi xmlns:a14="http://schemas.microsoft.com/office/drawing/2010/main" val="0"/>
              </a:ext>
            </a:extLst>
          </a:blip>
          <a:srcRect l="11482" t="42222" r="20369" b="2221"/>
          <a:stretch/>
        </p:blipFill>
        <p:spPr>
          <a:xfrm>
            <a:off x="685800" y="3158573"/>
            <a:ext cx="2772499" cy="3013627"/>
          </a:xfrm>
          <a:prstGeom prst="rect">
            <a:avLst/>
          </a:prstGeom>
        </p:spPr>
      </p:pic>
      <p:pic>
        <p:nvPicPr>
          <p:cNvPr id="8" name="Picture 7" descr="Family Planning Center of Ocean County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168" y="3083693"/>
            <a:ext cx="2590800" cy="3067050"/>
          </a:xfrm>
          <a:prstGeom prst="rect">
            <a:avLst/>
          </a:prstGeom>
        </p:spPr>
      </p:pic>
      <p:sp>
        <p:nvSpPr>
          <p:cNvPr id="4" name="Slide Number Placeholder 3"/>
          <p:cNvSpPr>
            <a:spLocks noGrp="1"/>
          </p:cNvSpPr>
          <p:nvPr>
            <p:ph type="sldNum" sz="quarter" idx="4294967295"/>
          </p:nvPr>
        </p:nvSpPr>
        <p:spPr>
          <a:xfrm>
            <a:off x="8686800" y="6356350"/>
            <a:ext cx="457200" cy="365125"/>
          </a:xfrm>
        </p:spPr>
        <p:txBody>
          <a:bodyPr/>
          <a:lstStyle/>
          <a:p>
            <a:fld id="{4E1E9220-DFDC-4BF9-8B6A-1E907FE37220}" type="slidenum">
              <a:rPr lang="en-US" altLang="en-US" smtClean="0"/>
              <a:pPr/>
              <a:t>19</a:t>
            </a:fld>
            <a:endParaRPr lang="en-US" altLang="en-US"/>
          </a:p>
        </p:txBody>
      </p:sp>
    </p:spTree>
    <p:extLst>
      <p:ext uri="{BB962C8B-B14F-4D97-AF65-F5344CB8AC3E}">
        <p14:creationId xmlns:p14="http://schemas.microsoft.com/office/powerpoint/2010/main" val="192764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81600" cy="1143000"/>
          </a:xfrm>
        </p:spPr>
        <p:txBody>
          <a:bodyPr/>
          <a:lstStyle/>
          <a:p>
            <a:r>
              <a:rPr lang="en-US" dirty="0" smtClean="0">
                <a:cs typeface="Calibri Light" panose="020F0302020204030204" pitchFamily="34" charset="0"/>
              </a:rPr>
              <a:t>Speaker: Caitlin </a:t>
            </a:r>
            <a:r>
              <a:rPr lang="en-US" dirty="0" err="1" smtClean="0">
                <a:cs typeface="Calibri Light" panose="020F0302020204030204" pitchFamily="34" charset="0"/>
              </a:rPr>
              <a:t>Hungate</a:t>
            </a:r>
            <a:endParaRPr lang="en-US" dirty="0">
              <a:cs typeface="Calibri Light" panose="020F0302020204030204" pitchFamily="34" charset="0"/>
            </a:endParaRPr>
          </a:p>
        </p:txBody>
      </p:sp>
      <p:sp>
        <p:nvSpPr>
          <p:cNvPr id="2" name="Content Placeholder 1"/>
          <p:cNvSpPr>
            <a:spLocks noGrp="1"/>
          </p:cNvSpPr>
          <p:nvPr>
            <p:ph sz="half" idx="2"/>
          </p:nvPr>
        </p:nvSpPr>
        <p:spPr>
          <a:xfrm>
            <a:off x="457200" y="1371600"/>
            <a:ext cx="5562600" cy="533400"/>
          </a:xfrm>
        </p:spPr>
        <p:txBody>
          <a:bodyPr/>
          <a:lstStyle/>
          <a:p>
            <a:pPr marL="0" indent="0">
              <a:buNone/>
            </a:pPr>
            <a:r>
              <a:rPr lang="en-US" sz="2400" b="1" dirty="0" smtClean="0"/>
              <a:t>Caitlin Hungate, MDP</a:t>
            </a:r>
            <a:br>
              <a:rPr lang="en-US" sz="2400" b="1" dirty="0" smtClean="0"/>
            </a:br>
            <a:r>
              <a:rPr lang="en-US" sz="2400" b="1" dirty="0" smtClean="0"/>
              <a:t>Training and TA Provider, Family Planning National Training Center (FPNTC)</a:t>
            </a:r>
            <a:endParaRPr lang="en-US" sz="2400" b="1" dirty="0"/>
          </a:p>
        </p:txBody>
      </p:sp>
      <p:pic>
        <p:nvPicPr>
          <p:cNvPr id="7" name="Picture Placeholder 7" descr="Caitlin Hungate"/>
          <p:cNvPicPr>
            <a:picLocks noChangeAspect="1"/>
          </p:cNvPicPr>
          <p:nvPr/>
        </p:nvPicPr>
        <p:blipFill>
          <a:blip r:embed="rId3"/>
          <a:srcRect l="21932" r="21932"/>
          <a:stretch>
            <a:fillRect/>
          </a:stretch>
        </p:blipFill>
        <p:spPr bwMode="auto">
          <a:xfrm>
            <a:off x="590813" y="2717133"/>
            <a:ext cx="2457187" cy="328294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152F7D9A-643C-4660-9340-4ABE8EB1760B}" type="slidenum">
              <a:rPr lang="en-US" altLang="en-US" smtClean="0"/>
              <a:pPr/>
              <a:t>2</a:t>
            </a:fld>
            <a:endParaRPr lang="en-US" altLang="en-US"/>
          </a:p>
        </p:txBody>
      </p:sp>
    </p:spTree>
    <p:extLst>
      <p:ext uri="{BB962C8B-B14F-4D97-AF65-F5344CB8AC3E}">
        <p14:creationId xmlns:p14="http://schemas.microsoft.com/office/powerpoint/2010/main" val="4239329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Community Context </a:t>
            </a:r>
            <a:endParaRPr lang="en-US" dirty="0"/>
          </a:p>
        </p:txBody>
      </p:sp>
      <p:sp>
        <p:nvSpPr>
          <p:cNvPr id="3" name="Content Placeholder 2"/>
          <p:cNvSpPr>
            <a:spLocks noGrp="1"/>
          </p:cNvSpPr>
          <p:nvPr>
            <p:ph idx="1"/>
          </p:nvPr>
        </p:nvSpPr>
        <p:spPr/>
        <p:txBody>
          <a:bodyPr/>
          <a:lstStyle/>
          <a:p>
            <a:r>
              <a:rPr lang="en-US" dirty="0" smtClean="0"/>
              <a:t>Ocean County is along the Jersey Shore in central New Jersey and has shore, rural, and suburb communities</a:t>
            </a:r>
          </a:p>
          <a:p>
            <a:r>
              <a:rPr lang="en-US" dirty="0" smtClean="0"/>
              <a:t>2013 – 2016 substance use rates skyrocketed. Ocean County was 2</a:t>
            </a:r>
            <a:r>
              <a:rPr lang="en-US" baseline="30000" dirty="0" smtClean="0"/>
              <a:t>nd</a:t>
            </a:r>
            <a:r>
              <a:rPr lang="en-US" dirty="0" smtClean="0"/>
              <a:t> in the state with opioid deaths</a:t>
            </a:r>
          </a:p>
          <a:p>
            <a:r>
              <a:rPr lang="en-US" dirty="0" smtClean="0"/>
              <a:t>State funded substance use programs and many private programs were implemented </a:t>
            </a: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20</a:t>
            </a:fld>
            <a:endParaRPr lang="en-US" altLang="en-US"/>
          </a:p>
        </p:txBody>
      </p:sp>
    </p:spTree>
    <p:extLst>
      <p:ext uri="{BB962C8B-B14F-4D97-AF65-F5344CB8AC3E}">
        <p14:creationId xmlns:p14="http://schemas.microsoft.com/office/powerpoint/2010/main" val="35654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Insights on Screening for Substance Use from PLG</a:t>
            </a:r>
            <a:endParaRPr lang="en-US" dirty="0"/>
          </a:p>
        </p:txBody>
      </p:sp>
      <p:sp>
        <p:nvSpPr>
          <p:cNvPr id="9" name="Content Placeholder 8"/>
          <p:cNvSpPr>
            <a:spLocks noGrp="1"/>
          </p:cNvSpPr>
          <p:nvPr>
            <p:ph idx="1"/>
          </p:nvPr>
        </p:nvSpPr>
        <p:spPr>
          <a:xfrm>
            <a:off x="457200" y="1600200"/>
            <a:ext cx="5867400" cy="4525963"/>
          </a:xfrm>
        </p:spPr>
        <p:txBody>
          <a:bodyPr/>
          <a:lstStyle/>
          <a:p>
            <a:r>
              <a:rPr lang="en-US" dirty="0" smtClean="0"/>
              <a:t>Screening is at least a start</a:t>
            </a:r>
          </a:p>
          <a:p>
            <a:r>
              <a:rPr lang="en-US" dirty="0" smtClean="0"/>
              <a:t>Review EHR to see if system has a built in screening tool</a:t>
            </a:r>
          </a:p>
          <a:p>
            <a:r>
              <a:rPr lang="en-US" dirty="0" smtClean="0"/>
              <a:t>Begin the conversations with clients</a:t>
            </a:r>
          </a:p>
          <a:p>
            <a:r>
              <a:rPr lang="en-US" dirty="0" smtClean="0"/>
              <a:t>Don’t be discouraged if a client doesn’t embrace conversation</a:t>
            </a:r>
          </a:p>
          <a:p>
            <a:endParaRPr lang="en-US" dirty="0"/>
          </a:p>
        </p:txBody>
      </p:sp>
      <p:sp>
        <p:nvSpPr>
          <p:cNvPr id="7" name="Slide Number Placeholder 6"/>
          <p:cNvSpPr>
            <a:spLocks noGrp="1"/>
          </p:cNvSpPr>
          <p:nvPr>
            <p:ph type="sldNum" sz="quarter" idx="10"/>
          </p:nvPr>
        </p:nvSpPr>
        <p:spPr/>
        <p:txBody>
          <a:bodyPr/>
          <a:lstStyle/>
          <a:p>
            <a:fld id="{52D8A6C0-2FC2-4E12-8AA9-4127D6CF9348}" type="slidenum">
              <a:rPr lang="en-US" altLang="en-US" smtClean="0"/>
              <a:pPr/>
              <a:t>21</a:t>
            </a:fld>
            <a:endParaRPr lang="en-US" altLang="en-US"/>
          </a:p>
        </p:txBody>
      </p:sp>
    </p:spTree>
    <p:extLst>
      <p:ext uri="{BB962C8B-B14F-4D97-AF65-F5344CB8AC3E}">
        <p14:creationId xmlns:p14="http://schemas.microsoft.com/office/powerpoint/2010/main" val="210594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Our Takeaways </a:t>
            </a:r>
            <a:endParaRPr lang="en-US" dirty="0"/>
          </a:p>
        </p:txBody>
      </p:sp>
      <p:sp>
        <p:nvSpPr>
          <p:cNvPr id="9" name="Content Placeholder 8"/>
          <p:cNvSpPr>
            <a:spLocks noGrp="1"/>
          </p:cNvSpPr>
          <p:nvPr>
            <p:ph idx="1"/>
          </p:nvPr>
        </p:nvSpPr>
        <p:spPr/>
        <p:txBody>
          <a:bodyPr/>
          <a:lstStyle/>
          <a:p>
            <a:r>
              <a:rPr lang="en-US" dirty="0" smtClean="0"/>
              <a:t>Assess your own setting/context about service delivery norms</a:t>
            </a:r>
          </a:p>
          <a:p>
            <a:r>
              <a:rPr lang="en-US" dirty="0" smtClean="0"/>
              <a:t>Take time to clarify your agency goals and vision rather than assume staff are on the same page</a:t>
            </a:r>
          </a:p>
          <a:p>
            <a:r>
              <a:rPr lang="en-US" dirty="0" smtClean="0"/>
              <a:t>Assess staff members’ comfort level in speaking to clients about substance use</a:t>
            </a:r>
          </a:p>
          <a:p>
            <a:r>
              <a:rPr lang="en-US" dirty="0" smtClean="0"/>
              <a:t>Assess staff members’ knowledge about resources in your community</a:t>
            </a:r>
          </a:p>
        </p:txBody>
      </p:sp>
      <p:sp>
        <p:nvSpPr>
          <p:cNvPr id="7" name="Slide Number Placeholder 6"/>
          <p:cNvSpPr>
            <a:spLocks noGrp="1"/>
          </p:cNvSpPr>
          <p:nvPr>
            <p:ph type="sldNum" sz="quarter" idx="10"/>
          </p:nvPr>
        </p:nvSpPr>
        <p:spPr/>
        <p:txBody>
          <a:bodyPr/>
          <a:lstStyle/>
          <a:p>
            <a:fld id="{52D8A6C0-2FC2-4E12-8AA9-4127D6CF9348}" type="slidenum">
              <a:rPr lang="en-US" altLang="en-US" smtClean="0"/>
              <a:pPr/>
              <a:t>22</a:t>
            </a:fld>
            <a:endParaRPr lang="en-US" altLang="en-US"/>
          </a:p>
        </p:txBody>
      </p:sp>
    </p:spTree>
    <p:extLst>
      <p:ext uri="{BB962C8B-B14F-4D97-AF65-F5344CB8AC3E}">
        <p14:creationId xmlns:p14="http://schemas.microsoft.com/office/powerpoint/2010/main" val="2392144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to Implement Screening</a:t>
            </a:r>
            <a:endParaRPr lang="en-US" dirty="0"/>
          </a:p>
        </p:txBody>
      </p:sp>
      <p:sp>
        <p:nvSpPr>
          <p:cNvPr id="3" name="Content Placeholder 2"/>
          <p:cNvSpPr>
            <a:spLocks noGrp="1"/>
          </p:cNvSpPr>
          <p:nvPr>
            <p:ph idx="1"/>
          </p:nvPr>
        </p:nvSpPr>
        <p:spPr/>
        <p:txBody>
          <a:bodyPr/>
          <a:lstStyle/>
          <a:p>
            <a:r>
              <a:rPr lang="en-US" dirty="0" smtClean="0"/>
              <a:t>Reviewed EHR (e-Clinical Works) to see if screening is built in; built-in assessment is now turned on</a:t>
            </a:r>
          </a:p>
          <a:p>
            <a:r>
              <a:rPr lang="en-US" dirty="0" smtClean="0"/>
              <a:t>Met with staff to review what is currently being done and how </a:t>
            </a:r>
            <a:endParaRPr lang="en-US" dirty="0"/>
          </a:p>
          <a:p>
            <a:r>
              <a:rPr lang="en-US" dirty="0" smtClean="0"/>
              <a:t>Prepared a referral list of substance use providers in Ocean County</a:t>
            </a: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23</a:t>
            </a:fld>
            <a:endParaRPr lang="en-US" altLang="en-US"/>
          </a:p>
        </p:txBody>
      </p:sp>
    </p:spTree>
    <p:extLst>
      <p:ext uri="{BB962C8B-B14F-4D97-AF65-F5344CB8AC3E}">
        <p14:creationId xmlns:p14="http://schemas.microsoft.com/office/powerpoint/2010/main" val="208783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5257800" cy="1143000"/>
          </a:xfrm>
        </p:spPr>
        <p:txBody>
          <a:bodyPr/>
          <a:lstStyle/>
          <a:p>
            <a:r>
              <a:rPr lang="en-US" dirty="0" smtClean="0"/>
              <a:t>Prior Experience &amp; Lessons Learned for Title X </a:t>
            </a:r>
            <a:endParaRPr lang="en-US" dirty="0"/>
          </a:p>
        </p:txBody>
      </p:sp>
      <p:sp>
        <p:nvSpPr>
          <p:cNvPr id="9" name="Content Placeholder 8"/>
          <p:cNvSpPr>
            <a:spLocks noGrp="1"/>
          </p:cNvSpPr>
          <p:nvPr>
            <p:ph idx="1"/>
          </p:nvPr>
        </p:nvSpPr>
        <p:spPr/>
        <p:txBody>
          <a:bodyPr/>
          <a:lstStyle/>
          <a:p>
            <a:r>
              <a:rPr lang="en-US" sz="2600" dirty="0" smtClean="0"/>
              <a:t>3+ decades at a behavioral health organization that started as mental health aid</a:t>
            </a:r>
          </a:p>
          <a:p>
            <a:r>
              <a:rPr lang="en-US" sz="2600" dirty="0" smtClean="0"/>
              <a:t>Worked on mental health and substance use programs including social services, childcare centers, in-home services from crisis intervention to parenting skills</a:t>
            </a:r>
          </a:p>
          <a:p>
            <a:r>
              <a:rPr lang="en-US" sz="2600" dirty="0" smtClean="0"/>
              <a:t>Screening is crucial for all health facilities</a:t>
            </a:r>
          </a:p>
          <a:p>
            <a:r>
              <a:rPr lang="en-US" sz="2600" dirty="0" smtClean="0"/>
              <a:t>If moving into substance use treatment, assess the community for the need; it may be more beneficial to partner with an existing organization</a:t>
            </a:r>
          </a:p>
          <a:p>
            <a:r>
              <a:rPr lang="en-US" sz="2600" dirty="0" smtClean="0"/>
              <a:t>Collaboration and partnerships are key</a:t>
            </a:r>
          </a:p>
          <a:p>
            <a:endParaRPr lang="en-US" sz="2600" dirty="0" smtClean="0"/>
          </a:p>
          <a:p>
            <a:endParaRPr lang="en-US" sz="2600" dirty="0"/>
          </a:p>
          <a:p>
            <a:endParaRPr lang="en-US" sz="2600" dirty="0"/>
          </a:p>
        </p:txBody>
      </p:sp>
      <p:sp>
        <p:nvSpPr>
          <p:cNvPr id="7" name="Slide Number Placeholder 6"/>
          <p:cNvSpPr>
            <a:spLocks noGrp="1"/>
          </p:cNvSpPr>
          <p:nvPr>
            <p:ph type="sldNum" sz="quarter" idx="4294967295"/>
          </p:nvPr>
        </p:nvSpPr>
        <p:spPr>
          <a:xfrm>
            <a:off x="8686800" y="6356350"/>
            <a:ext cx="457200" cy="365125"/>
          </a:xfrm>
        </p:spPr>
        <p:txBody>
          <a:bodyPr/>
          <a:lstStyle/>
          <a:p>
            <a:fld id="{52D8A6C0-2FC2-4E12-8AA9-4127D6CF9348}" type="slidenum">
              <a:rPr lang="en-US" altLang="en-US" smtClean="0"/>
              <a:pPr/>
              <a:t>24</a:t>
            </a:fld>
            <a:endParaRPr lang="en-US" altLang="en-US"/>
          </a:p>
        </p:txBody>
      </p:sp>
    </p:spTree>
    <p:extLst>
      <p:ext uri="{BB962C8B-B14F-4D97-AF65-F5344CB8AC3E}">
        <p14:creationId xmlns:p14="http://schemas.microsoft.com/office/powerpoint/2010/main" val="421859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Portsmouth City Health Department, Ohio</a:t>
            </a:r>
            <a:endParaRPr lang="en-US" sz="3600" dirty="0"/>
          </a:p>
        </p:txBody>
      </p:sp>
      <p:sp>
        <p:nvSpPr>
          <p:cNvPr id="5" name="Text Placeholder 4"/>
          <p:cNvSpPr>
            <a:spLocks noGrp="1"/>
          </p:cNvSpPr>
          <p:nvPr>
            <p:ph type="body" idx="1"/>
          </p:nvPr>
        </p:nvSpPr>
        <p:spPr/>
        <p:txBody>
          <a:bodyPr/>
          <a:lstStyle/>
          <a:p>
            <a:r>
              <a:rPr lang="en-US" dirty="0" smtClean="0"/>
              <a:t>Meeting Community Need with Comprehensive Substance Use Services</a:t>
            </a: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25</a:t>
            </a:fld>
            <a:endParaRPr lang="en-US" altLang="en-US"/>
          </a:p>
        </p:txBody>
      </p:sp>
    </p:spTree>
    <p:extLst>
      <p:ext uri="{BB962C8B-B14F-4D97-AF65-F5344CB8AC3E}">
        <p14:creationId xmlns:p14="http://schemas.microsoft.com/office/powerpoint/2010/main" val="86347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Meet our Speakers </a:t>
            </a:r>
          </a:p>
        </p:txBody>
      </p:sp>
      <p:sp>
        <p:nvSpPr>
          <p:cNvPr id="7" name="Text Placeholder 6"/>
          <p:cNvSpPr>
            <a:spLocks noGrp="1"/>
          </p:cNvSpPr>
          <p:nvPr>
            <p:ph type="body" idx="1"/>
          </p:nvPr>
        </p:nvSpPr>
        <p:spPr>
          <a:xfrm>
            <a:off x="838200" y="1767603"/>
            <a:ext cx="4040188" cy="639762"/>
          </a:xfrm>
        </p:spPr>
        <p:txBody>
          <a:bodyPr/>
          <a:lstStyle/>
          <a:p>
            <a:r>
              <a:rPr lang="en-US" dirty="0"/>
              <a:t>Tiffany Wolfe, RN FNP</a:t>
            </a:r>
          </a:p>
          <a:p>
            <a:r>
              <a:rPr lang="en-US" sz="2000" dirty="0"/>
              <a:t>Family Nurse Practitioner</a:t>
            </a:r>
          </a:p>
        </p:txBody>
      </p:sp>
      <p:pic>
        <p:nvPicPr>
          <p:cNvPr id="1026" name="Picture 2" descr="Tiffany Wolfe">
            <a:extLst>
              <a:ext uri="{FF2B5EF4-FFF2-40B4-BE49-F238E27FC236}">
                <a16:creationId xmlns:a16="http://schemas.microsoft.com/office/drawing/2014/main" id="{437B144F-4C93-4ADC-96AB-F34771CA5AF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69476" y="2477363"/>
            <a:ext cx="1846035" cy="2584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3"/>
          </p:nvPr>
        </p:nvSpPr>
        <p:spPr>
          <a:xfrm>
            <a:off x="4495800" y="1814940"/>
            <a:ext cx="4041775" cy="639762"/>
          </a:xfrm>
        </p:spPr>
        <p:txBody>
          <a:bodyPr/>
          <a:lstStyle/>
          <a:p>
            <a:r>
              <a:rPr lang="en-US" dirty="0"/>
              <a:t>Elyse Waugh, MS, CDCA</a:t>
            </a:r>
          </a:p>
          <a:p>
            <a:r>
              <a:rPr lang="en-US" sz="2000" dirty="0"/>
              <a:t>Program Coordinator/Client Navigator </a:t>
            </a:r>
          </a:p>
        </p:txBody>
      </p:sp>
      <p:pic>
        <p:nvPicPr>
          <p:cNvPr id="3" name="Content Placeholder 2" descr="Elyse Waugh">
            <a:extLst>
              <a:ext uri="{FF2B5EF4-FFF2-40B4-BE49-F238E27FC236}">
                <a16:creationId xmlns:a16="http://schemas.microsoft.com/office/drawing/2014/main" id="{BEBDD90C-9BA5-4C52-95AA-12DCA8B6DD00}"/>
              </a:ext>
            </a:extLst>
          </p:cNvPr>
          <p:cNvPicPr>
            <a:picLocks noGrp="1" noChangeAspect="1"/>
          </p:cNvPicPr>
          <p:nvPr>
            <p:ph sz="quarter" idx="4"/>
          </p:nvPr>
        </p:nvPicPr>
        <p:blipFill>
          <a:blip r:embed="rId4"/>
          <a:stretch>
            <a:fillRect/>
          </a:stretch>
        </p:blipFill>
        <p:spPr>
          <a:xfrm>
            <a:off x="4630965" y="2520950"/>
            <a:ext cx="1846035" cy="2584450"/>
          </a:xfrm>
          <a:prstGeom prst="rect">
            <a:avLst/>
          </a:prstGeom>
        </p:spPr>
      </p:pic>
      <p:pic>
        <p:nvPicPr>
          <p:cNvPr id="2" name="Picture 1" descr="Portsmouth City Health Departmen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01" y="5244088"/>
            <a:ext cx="5256281" cy="1477387"/>
          </a:xfrm>
          <a:prstGeom prst="rect">
            <a:avLst/>
          </a:prstGeom>
        </p:spPr>
      </p:pic>
      <p:sp>
        <p:nvSpPr>
          <p:cNvPr id="4" name="Slide Number Placeholder 3"/>
          <p:cNvSpPr>
            <a:spLocks noGrp="1"/>
          </p:cNvSpPr>
          <p:nvPr>
            <p:ph type="sldNum" sz="quarter" idx="4294967295"/>
          </p:nvPr>
        </p:nvSpPr>
        <p:spPr>
          <a:xfrm>
            <a:off x="8686800" y="6356350"/>
            <a:ext cx="457200" cy="365125"/>
          </a:xfrm>
        </p:spPr>
        <p:txBody>
          <a:bodyPr/>
          <a:lstStyle/>
          <a:p>
            <a:fld id="{4E1E9220-DFDC-4BF9-8B6A-1E907FE37220}" type="slidenum">
              <a:rPr lang="en-US" altLang="en-US" smtClean="0"/>
              <a:pPr/>
              <a:t>26</a:t>
            </a:fld>
            <a:endParaRPr lang="en-US" altLang="en-US"/>
          </a:p>
        </p:txBody>
      </p:sp>
    </p:spTree>
    <p:extLst>
      <p:ext uri="{BB962C8B-B14F-4D97-AF65-F5344CB8AC3E}">
        <p14:creationId xmlns:p14="http://schemas.microsoft.com/office/powerpoint/2010/main" val="42046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Community Context</a:t>
            </a:r>
            <a:endParaRPr lang="en-US" dirty="0"/>
          </a:p>
        </p:txBody>
      </p:sp>
      <p:sp>
        <p:nvSpPr>
          <p:cNvPr id="15" name="Content Placeholder 14"/>
          <p:cNvSpPr>
            <a:spLocks noGrp="1"/>
          </p:cNvSpPr>
          <p:nvPr>
            <p:ph idx="1"/>
          </p:nvPr>
        </p:nvSpPr>
        <p:spPr>
          <a:xfrm>
            <a:off x="457200" y="1600200"/>
            <a:ext cx="4953000" cy="4525963"/>
          </a:xfrm>
        </p:spPr>
        <p:txBody>
          <a:bodyPr/>
          <a:lstStyle/>
          <a:p>
            <a:r>
              <a:rPr lang="en-US" dirty="0" smtClean="0"/>
              <a:t>Portsmouth City Health Department is located in rural Appalachia, near border of West Virginia and Tennessee </a:t>
            </a:r>
          </a:p>
          <a:p>
            <a:r>
              <a:rPr lang="en-US" dirty="0" smtClean="0"/>
              <a:t>Community has been dealing with opioid misuse and dependence for some time</a:t>
            </a:r>
          </a:p>
          <a:p>
            <a:endParaRPr lang="en-US" dirty="0"/>
          </a:p>
        </p:txBody>
      </p:sp>
      <p:pic>
        <p:nvPicPr>
          <p:cNvPr id="16" name="Picture 15" descr="United States with Portsmouth, Ohio mark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438400"/>
            <a:ext cx="3048000" cy="1905000"/>
          </a:xfrm>
          <a:prstGeom prst="rect">
            <a:avLst/>
          </a:prstGeom>
        </p:spPr>
      </p:pic>
      <p:sp>
        <p:nvSpPr>
          <p:cNvPr id="7" name="Slide Number Placeholder 6"/>
          <p:cNvSpPr>
            <a:spLocks noGrp="1"/>
          </p:cNvSpPr>
          <p:nvPr>
            <p:ph type="sldNum" sz="quarter" idx="4294967295"/>
          </p:nvPr>
        </p:nvSpPr>
        <p:spPr>
          <a:xfrm>
            <a:off x="8686800" y="6356350"/>
            <a:ext cx="457200" cy="365125"/>
          </a:xfrm>
        </p:spPr>
        <p:txBody>
          <a:bodyPr/>
          <a:lstStyle/>
          <a:p>
            <a:fld id="{52D8A6C0-2FC2-4E12-8AA9-4127D6CF9348}" type="slidenum">
              <a:rPr lang="en-US" altLang="en-US" smtClean="0"/>
              <a:pPr/>
              <a:t>27</a:t>
            </a:fld>
            <a:endParaRPr lang="en-US" altLang="en-US"/>
          </a:p>
        </p:txBody>
      </p:sp>
    </p:spTree>
    <p:extLst>
      <p:ext uri="{BB962C8B-B14F-4D97-AF65-F5344CB8AC3E}">
        <p14:creationId xmlns:p14="http://schemas.microsoft.com/office/powerpoint/2010/main" val="1763349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mtClean="0"/>
              <a:t>Services We Provide</a:t>
            </a:r>
            <a:endParaRPr lang="en-US" dirty="0"/>
          </a:p>
        </p:txBody>
      </p:sp>
      <p:sp>
        <p:nvSpPr>
          <p:cNvPr id="15" name="Content Placeholder 14"/>
          <p:cNvSpPr>
            <a:spLocks noGrp="1"/>
          </p:cNvSpPr>
          <p:nvPr>
            <p:ph idx="1"/>
          </p:nvPr>
        </p:nvSpPr>
        <p:spPr/>
        <p:txBody>
          <a:bodyPr/>
          <a:lstStyle/>
          <a:p>
            <a:r>
              <a:rPr lang="en-US" dirty="0" smtClean="0"/>
              <a:t>Family planning services</a:t>
            </a:r>
          </a:p>
          <a:p>
            <a:r>
              <a:rPr lang="en-US" dirty="0" smtClean="0"/>
              <a:t>Talking about family planning and substance use in a community</a:t>
            </a:r>
          </a:p>
          <a:p>
            <a:r>
              <a:rPr lang="en-US" dirty="0" smtClean="0"/>
              <a:t>Comprehensive services, including screening and treatment </a:t>
            </a:r>
          </a:p>
          <a:p>
            <a:endParaRPr lang="en-US" dirty="0"/>
          </a:p>
        </p:txBody>
      </p:sp>
      <p:pic>
        <p:nvPicPr>
          <p:cNvPr id="5" name="Picture 4" descr="Portsmouth City Health Department building">
            <a:extLst>
              <a:ext uri="{FF2B5EF4-FFF2-40B4-BE49-F238E27FC236}">
                <a16:creationId xmlns:a16="http://schemas.microsoft.com/office/drawing/2014/main" id="{1E17D2AF-6E25-40CE-B3C4-8FF4CE46A01B}"/>
              </a:ext>
            </a:extLst>
          </p:cNvPr>
          <p:cNvPicPr>
            <a:picLocks noChangeAspect="1"/>
          </p:cNvPicPr>
          <p:nvPr/>
        </p:nvPicPr>
        <p:blipFill>
          <a:blip r:embed="rId3"/>
          <a:stretch>
            <a:fillRect/>
          </a:stretch>
        </p:blipFill>
        <p:spPr>
          <a:xfrm>
            <a:off x="4537232" y="3853850"/>
            <a:ext cx="4073368" cy="2262982"/>
          </a:xfrm>
          <a:prstGeom prst="rect">
            <a:avLst/>
          </a:prstGeom>
        </p:spPr>
      </p:pic>
      <p:sp>
        <p:nvSpPr>
          <p:cNvPr id="7" name="Slide Number Placeholder 6"/>
          <p:cNvSpPr>
            <a:spLocks noGrp="1"/>
          </p:cNvSpPr>
          <p:nvPr>
            <p:ph type="sldNum" sz="quarter" idx="10"/>
          </p:nvPr>
        </p:nvSpPr>
        <p:spPr/>
        <p:txBody>
          <a:bodyPr/>
          <a:lstStyle/>
          <a:p>
            <a:fld id="{52D8A6C0-2FC2-4E12-8AA9-4127D6CF9348}" type="slidenum">
              <a:rPr lang="en-US" altLang="en-US" smtClean="0"/>
              <a:pPr/>
              <a:t>28</a:t>
            </a:fld>
            <a:endParaRPr lang="en-US" altLang="en-US"/>
          </a:p>
        </p:txBody>
      </p:sp>
    </p:spTree>
    <p:extLst>
      <p:ext uri="{BB962C8B-B14F-4D97-AF65-F5344CB8AC3E}">
        <p14:creationId xmlns:p14="http://schemas.microsoft.com/office/powerpoint/2010/main" val="1762423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Lessons Learned </a:t>
            </a:r>
            <a:endParaRPr lang="en-US" dirty="0"/>
          </a:p>
        </p:txBody>
      </p:sp>
      <p:sp>
        <p:nvSpPr>
          <p:cNvPr id="15" name="Content Placeholder 14"/>
          <p:cNvSpPr>
            <a:spLocks noGrp="1"/>
          </p:cNvSpPr>
          <p:nvPr>
            <p:ph idx="1"/>
          </p:nvPr>
        </p:nvSpPr>
        <p:spPr/>
        <p:txBody>
          <a:bodyPr/>
          <a:lstStyle/>
          <a:p>
            <a:r>
              <a:rPr lang="en-US" dirty="0" smtClean="0"/>
              <a:t>We are not alone with coming up with ideas to make our community better</a:t>
            </a:r>
          </a:p>
          <a:p>
            <a:r>
              <a:rPr lang="en-US" dirty="0" smtClean="0"/>
              <a:t>Other Title X agencies may address issue differently or have different issues in their community</a:t>
            </a:r>
          </a:p>
          <a:p>
            <a:r>
              <a:rPr lang="en-US" dirty="0" smtClean="0"/>
              <a:t>Importance of having a plan in place, and a follow-up plan</a:t>
            </a:r>
          </a:p>
          <a:p>
            <a:r>
              <a:rPr lang="en-US" dirty="0" smtClean="0"/>
              <a:t>Ask about need for family planning</a:t>
            </a:r>
          </a:p>
          <a:p>
            <a:r>
              <a:rPr lang="en-US" dirty="0" smtClean="0"/>
              <a:t>Focus on mental health </a:t>
            </a:r>
          </a:p>
        </p:txBody>
      </p:sp>
      <p:sp>
        <p:nvSpPr>
          <p:cNvPr id="7" name="Slide Number Placeholder 6"/>
          <p:cNvSpPr>
            <a:spLocks noGrp="1"/>
          </p:cNvSpPr>
          <p:nvPr>
            <p:ph type="sldNum" sz="quarter" idx="4294967295"/>
          </p:nvPr>
        </p:nvSpPr>
        <p:spPr>
          <a:xfrm>
            <a:off x="8686800" y="6356350"/>
            <a:ext cx="457200" cy="365125"/>
          </a:xfrm>
        </p:spPr>
        <p:txBody>
          <a:bodyPr/>
          <a:lstStyle/>
          <a:p>
            <a:fld id="{52D8A6C0-2FC2-4E12-8AA9-4127D6CF9348}" type="slidenum">
              <a:rPr lang="en-US" altLang="en-US" smtClean="0"/>
              <a:pPr/>
              <a:t>29</a:t>
            </a:fld>
            <a:endParaRPr lang="en-US" altLang="en-US"/>
          </a:p>
        </p:txBody>
      </p:sp>
    </p:spTree>
    <p:extLst>
      <p:ext uri="{BB962C8B-B14F-4D97-AF65-F5344CB8AC3E}">
        <p14:creationId xmlns:p14="http://schemas.microsoft.com/office/powerpoint/2010/main" val="200030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Learning Objectives </a:t>
            </a:r>
            <a:endParaRPr lang="en-US" dirty="0"/>
          </a:p>
        </p:txBody>
      </p:sp>
      <p:sp>
        <p:nvSpPr>
          <p:cNvPr id="6" name="Content Placeholder 5"/>
          <p:cNvSpPr>
            <a:spLocks noGrp="1"/>
          </p:cNvSpPr>
          <p:nvPr>
            <p:ph idx="1"/>
          </p:nvPr>
        </p:nvSpPr>
        <p:spPr/>
        <p:txBody>
          <a:bodyPr/>
          <a:lstStyle/>
          <a:p>
            <a:r>
              <a:rPr lang="en-US" dirty="0"/>
              <a:t>Describe the importance of screening for substance use in a family planning visit. </a:t>
            </a:r>
          </a:p>
          <a:p>
            <a:r>
              <a:rPr lang="en-US" dirty="0"/>
              <a:t>Identify two strategies to address the substance use needs of clients.</a:t>
            </a:r>
          </a:p>
          <a:p>
            <a:r>
              <a:rPr lang="en-US" dirty="0"/>
              <a:t>Identify one strategy described by a peer that could be used at your agency or site to implement and/or enhance screening for substance use. </a:t>
            </a:r>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3</a:t>
            </a:fld>
            <a:endParaRPr lang="en-US" altLang="en-US"/>
          </a:p>
        </p:txBody>
      </p:sp>
    </p:spTree>
    <p:extLst>
      <p:ext uri="{BB962C8B-B14F-4D97-AF65-F5344CB8AC3E}">
        <p14:creationId xmlns:p14="http://schemas.microsoft.com/office/powerpoint/2010/main" val="7183269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Substance </a:t>
            </a:r>
            <a:r>
              <a:rPr lang="en-US" dirty="0"/>
              <a:t>Use &amp; Family Planning Webinar </a:t>
            </a:r>
            <a:r>
              <a:rPr lang="en-US" dirty="0">
                <a:hlinkClick r:id="rId3"/>
              </a:rPr>
              <a:t>Part 1</a:t>
            </a:r>
            <a:r>
              <a:rPr lang="en-US" dirty="0"/>
              <a:t>, </a:t>
            </a:r>
            <a:r>
              <a:rPr lang="en-US" dirty="0">
                <a:hlinkClick r:id="rId4"/>
              </a:rPr>
              <a:t>Part 2</a:t>
            </a:r>
            <a:r>
              <a:rPr lang="en-US" dirty="0"/>
              <a:t>, and </a:t>
            </a:r>
            <a:r>
              <a:rPr lang="en-US" dirty="0">
                <a:hlinkClick r:id="rId5"/>
              </a:rPr>
              <a:t>Part 3</a:t>
            </a:r>
            <a:endParaRPr lang="en-US" dirty="0"/>
          </a:p>
          <a:p>
            <a:r>
              <a:rPr lang="en-US" dirty="0">
                <a:hlinkClick r:id="rId6"/>
              </a:rPr>
              <a:t>Coding with Ann: Coding for SBIRT</a:t>
            </a:r>
            <a:r>
              <a:rPr lang="en-US" dirty="0"/>
              <a:t>, episode </a:t>
            </a:r>
            <a:r>
              <a:rPr lang="en-US" dirty="0" smtClean="0"/>
              <a:t>11</a:t>
            </a:r>
          </a:p>
          <a:p>
            <a:r>
              <a:rPr lang="en-US" dirty="0">
                <a:hlinkClick r:id="rId7"/>
              </a:rPr>
              <a:t>Leveraging the Opioid Response Network in a Title X Setting </a:t>
            </a:r>
            <a:r>
              <a:rPr lang="en-US" dirty="0" smtClean="0">
                <a:hlinkClick r:id="rId7"/>
              </a:rPr>
              <a:t>Webinar</a:t>
            </a:r>
            <a:endParaRPr lang="en-US" dirty="0"/>
          </a:p>
          <a:p>
            <a:r>
              <a:rPr lang="en-US" dirty="0">
                <a:hlinkClick r:id="rId8"/>
              </a:rPr>
              <a:t>Addiction Technology Transfer Center Network  </a:t>
            </a:r>
            <a:endParaRPr lang="en-US" dirty="0"/>
          </a:p>
          <a:p>
            <a:r>
              <a:rPr lang="en-US" dirty="0" smtClean="0">
                <a:hlinkClick r:id="rId9"/>
              </a:rPr>
              <a:t>Providers Clinical Support System </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30</a:t>
            </a:fld>
            <a:endParaRPr lang="en-US" altLang="en-US"/>
          </a:p>
        </p:txBody>
      </p:sp>
    </p:spTree>
    <p:extLst>
      <p:ext uri="{BB962C8B-B14F-4D97-AF65-F5344CB8AC3E}">
        <p14:creationId xmlns:p14="http://schemas.microsoft.com/office/powerpoint/2010/main" val="856111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Soon</a:t>
            </a:r>
            <a:endParaRPr lang="en-US" dirty="0"/>
          </a:p>
        </p:txBody>
      </p:sp>
      <p:pic>
        <p:nvPicPr>
          <p:cNvPr id="5" name="Picture 4" descr="screenshot of SBIRT screen tool job a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417638"/>
            <a:ext cx="3991232" cy="5181600"/>
          </a:xfrm>
          <a:prstGeom prst="rect">
            <a:avLst/>
          </a:prstGeom>
        </p:spPr>
      </p:pic>
      <p:sp>
        <p:nvSpPr>
          <p:cNvPr id="3" name="Content Placeholder 2"/>
          <p:cNvSpPr>
            <a:spLocks noGrp="1"/>
          </p:cNvSpPr>
          <p:nvPr>
            <p:ph idx="1"/>
          </p:nvPr>
        </p:nvSpPr>
        <p:spPr>
          <a:xfrm>
            <a:off x="4800600" y="2057400"/>
            <a:ext cx="3810000" cy="3001963"/>
          </a:xfrm>
        </p:spPr>
        <p:txBody>
          <a:bodyPr/>
          <a:lstStyle/>
          <a:p>
            <a:pPr marL="0" indent="0">
              <a:buNone/>
            </a:pPr>
            <a:r>
              <a:rPr lang="en-US" dirty="0" smtClean="0"/>
              <a:t>Coming Soon:</a:t>
            </a:r>
          </a:p>
          <a:p>
            <a:pPr marL="0" indent="0">
              <a:buNone/>
            </a:pPr>
            <a:r>
              <a:rPr lang="en-US" dirty="0" smtClean="0"/>
              <a:t>SBIRT Screen Tool Job Aid </a:t>
            </a:r>
          </a:p>
          <a:p>
            <a:pPr marL="0" indent="0">
              <a:buNone/>
            </a:pPr>
            <a:r>
              <a:rPr lang="en-US" dirty="0"/>
              <a:t>SBIRT Implementation in a Family Planning Setting</a:t>
            </a:r>
          </a:p>
          <a:p>
            <a:pPr marL="0" indent="0">
              <a:buNone/>
            </a:pPr>
            <a:endParaRPr lang="en-US" dirty="0" smtClean="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31</a:t>
            </a:fld>
            <a:endParaRPr lang="en-US" altLang="en-US"/>
          </a:p>
        </p:txBody>
      </p:sp>
    </p:spTree>
    <p:extLst>
      <p:ext uri="{BB962C8B-B14F-4D97-AF65-F5344CB8AC3E}">
        <p14:creationId xmlns:p14="http://schemas.microsoft.com/office/powerpoint/2010/main" val="4260158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7175"/>
            <a:ext cx="7772400" cy="1470025"/>
          </a:xfrm>
        </p:spPr>
        <p:txBody>
          <a:bodyPr/>
          <a:lstStyle/>
          <a:p>
            <a:r>
              <a:rPr lang="en-US" dirty="0" smtClean="0"/>
              <a:t>Questions?  </a:t>
            </a:r>
            <a:endParaRPr lang="en-US" dirty="0"/>
          </a:p>
        </p:txBody>
      </p:sp>
      <p:sp>
        <p:nvSpPr>
          <p:cNvPr id="4" name="Slide Number Placeholder 3"/>
          <p:cNvSpPr>
            <a:spLocks noGrp="1"/>
          </p:cNvSpPr>
          <p:nvPr>
            <p:ph type="sldNum" sz="quarter" idx="4294967295"/>
          </p:nvPr>
        </p:nvSpPr>
        <p:spPr>
          <a:xfrm>
            <a:off x="8686800" y="6356350"/>
            <a:ext cx="457200" cy="365125"/>
          </a:xfrm>
        </p:spPr>
        <p:txBody>
          <a:bodyPr/>
          <a:lstStyle/>
          <a:p>
            <a:fld id="{9CFFB1B5-6EA4-47C2-BF84-C77E53BA6F14}" type="slidenum">
              <a:rPr lang="en-US" altLang="en-US" smtClean="0"/>
              <a:pPr/>
              <a:t>32</a:t>
            </a:fld>
            <a:endParaRPr lang="en-US" altLang="en-US"/>
          </a:p>
        </p:txBody>
      </p:sp>
    </p:spTree>
    <p:extLst>
      <p:ext uri="{BB962C8B-B14F-4D97-AF65-F5344CB8AC3E}">
        <p14:creationId xmlns:p14="http://schemas.microsoft.com/office/powerpoint/2010/main" val="537685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r>
              <a:rPr lang="en-US" dirty="0"/>
              <a:t>Thank you!</a:t>
            </a:r>
          </a:p>
        </p:txBody>
      </p:sp>
      <p:sp>
        <p:nvSpPr>
          <p:cNvPr id="5" name="TextBox 1"/>
          <p:cNvSpPr txBox="1">
            <a:spLocks noChangeArrowheads="1"/>
          </p:cNvSpPr>
          <p:nvPr/>
        </p:nvSpPr>
        <p:spPr bwMode="auto">
          <a:xfrm>
            <a:off x="152400" y="5767368"/>
            <a:ext cx="480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r>
              <a:rPr lang="en-US" altLang="en-US" sz="1400" dirty="0">
                <a:solidFill>
                  <a:schemeClr val="tx1">
                    <a:lumMod val="50000"/>
                    <a:lumOff val="50000"/>
                  </a:schemeClr>
                </a:solidFill>
                <a:cs typeface="Calibri Light" panose="020F0302020204030204" pitchFamily="34" charset="0"/>
              </a:rPr>
              <a:t>This presentation was supported by Award No. FPTPA006028-04-00 from the Office of Population Affairs (OPA). Its contents are solely the responsibility of the authors and do not necessarily represent the official views of OPA or HHS.</a:t>
            </a:r>
          </a:p>
        </p:txBody>
      </p:sp>
      <p:sp>
        <p:nvSpPr>
          <p:cNvPr id="29699" name="Subtitle 2"/>
          <p:cNvSpPr>
            <a:spLocks noGrp="1"/>
          </p:cNvSpPr>
          <p:nvPr>
            <p:ph type="subTitle" idx="1"/>
          </p:nvPr>
        </p:nvSpPr>
        <p:spPr>
          <a:xfrm>
            <a:off x="952500" y="3600450"/>
            <a:ext cx="7239000" cy="1276350"/>
          </a:xfrm>
        </p:spPr>
        <p:txBody>
          <a:bodyPr/>
          <a:lstStyle/>
          <a:p>
            <a:r>
              <a:rPr lang="en-US" altLang="en-US" sz="2800" dirty="0"/>
              <a:t>Email </a:t>
            </a:r>
            <a:r>
              <a:rPr lang="en-US" sz="2800" dirty="0">
                <a:hlinkClick r:id="rId3"/>
              </a:rPr>
              <a:t>fpntc@jsi.org</a:t>
            </a:r>
            <a:endParaRPr lang="en-US" sz="2800" dirty="0"/>
          </a:p>
          <a:p>
            <a:r>
              <a:rPr lang="en-US" sz="2800" dirty="0"/>
              <a:t>Subscribe at </a:t>
            </a:r>
            <a:r>
              <a:rPr lang="en-US" sz="2800" dirty="0">
                <a:hlinkClick r:id="rId4"/>
              </a:rPr>
              <a:t>www.fpntc.org/enewsletter</a:t>
            </a:r>
            <a:r>
              <a:rPr lang="en-US" sz="2800" dirty="0"/>
              <a:t> </a:t>
            </a:r>
          </a:p>
        </p:txBody>
      </p:sp>
      <p:sp>
        <p:nvSpPr>
          <p:cNvPr id="2" name="Slide Number Placeholder 1"/>
          <p:cNvSpPr>
            <a:spLocks noGrp="1"/>
          </p:cNvSpPr>
          <p:nvPr>
            <p:ph type="sldNum" sz="quarter" idx="12"/>
          </p:nvPr>
        </p:nvSpPr>
        <p:spPr/>
        <p:txBody>
          <a:bodyPr/>
          <a:lstStyle/>
          <a:p>
            <a:fld id="{ECCB3D2B-AAEA-490C-8295-BFA0988F059E}" type="slidenum">
              <a:rPr lang="en-US" altLang="en-US" smtClean="0"/>
              <a:pPr/>
              <a:t>33</a:t>
            </a:fld>
            <a:endParaRPr lang="en-US" altLang="en-US"/>
          </a:p>
        </p:txBody>
      </p:sp>
    </p:spTree>
    <p:extLst>
      <p:ext uri="{BB962C8B-B14F-4D97-AF65-F5344CB8AC3E}">
        <p14:creationId xmlns:p14="http://schemas.microsoft.com/office/powerpoint/2010/main" val="70881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idx="1"/>
          </p:nvPr>
        </p:nvSpPr>
        <p:spPr/>
        <p:txBody>
          <a:bodyPr/>
          <a:lstStyle/>
          <a:p>
            <a:pPr marL="0" indent="0">
              <a:buNone/>
            </a:pPr>
            <a:r>
              <a:rPr lang="en-US" dirty="0"/>
              <a:t>What best describes how you are </a:t>
            </a:r>
            <a:r>
              <a:rPr lang="en-US" dirty="0" smtClean="0"/>
              <a:t>screening for substance use?</a:t>
            </a:r>
            <a:endParaRPr lang="en-US" dirty="0"/>
          </a:p>
          <a:p>
            <a:r>
              <a:rPr lang="en-US" dirty="0" smtClean="0"/>
              <a:t>Currently screening for substance use</a:t>
            </a:r>
            <a:endParaRPr lang="en-US" dirty="0"/>
          </a:p>
          <a:p>
            <a:r>
              <a:rPr lang="en-US" dirty="0" smtClean="0"/>
              <a:t>Preparing to screen for substance use </a:t>
            </a:r>
          </a:p>
          <a:p>
            <a:r>
              <a:rPr lang="en-US" dirty="0" smtClean="0"/>
              <a:t>Not screening for substance use</a:t>
            </a:r>
          </a:p>
          <a:p>
            <a:r>
              <a:rPr lang="en-US" dirty="0" smtClean="0"/>
              <a:t>N/A </a:t>
            </a:r>
            <a:r>
              <a:rPr lang="en-US" dirty="0"/>
              <a:t>– We do not provide services directly</a:t>
            </a:r>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4</a:t>
            </a:fld>
            <a:endParaRPr lang="en-US" altLang="en-US"/>
          </a:p>
        </p:txBody>
      </p:sp>
    </p:spTree>
    <p:extLst>
      <p:ext uri="{BB962C8B-B14F-4D97-AF65-F5344CB8AC3E}">
        <p14:creationId xmlns:p14="http://schemas.microsoft.com/office/powerpoint/2010/main" val="365396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 Priority</a:t>
            </a:r>
            <a:endParaRPr lang="en-US" dirty="0"/>
          </a:p>
        </p:txBody>
      </p:sp>
      <p:sp>
        <p:nvSpPr>
          <p:cNvPr id="3" name="Content Placeholder 2"/>
          <p:cNvSpPr>
            <a:spLocks noGrp="1"/>
          </p:cNvSpPr>
          <p:nvPr>
            <p:ph idx="1"/>
          </p:nvPr>
        </p:nvSpPr>
        <p:spPr/>
        <p:txBody>
          <a:bodyPr anchor="ctr"/>
          <a:lstStyle/>
          <a:p>
            <a:pPr marL="57150" indent="0">
              <a:buNone/>
              <a:defRPr/>
            </a:pPr>
            <a:r>
              <a:rPr lang="en-US" sz="3200" dirty="0" smtClean="0">
                <a:solidFill>
                  <a:schemeClr val="bg2">
                    <a:lumMod val="25000"/>
                  </a:schemeClr>
                </a:solidFill>
              </a:rPr>
              <a:t>“Providing </a:t>
            </a:r>
            <a:r>
              <a:rPr lang="en-US" sz="3200" dirty="0">
                <a:solidFill>
                  <a:schemeClr val="bg2">
                    <a:lumMod val="25000"/>
                  </a:schemeClr>
                </a:solidFill>
              </a:rPr>
              <a:t>the tools necessary for the inclusion of substance abuse disorder screening into family planning services offered by Title X </a:t>
            </a:r>
            <a:r>
              <a:rPr lang="en-US" sz="3200" dirty="0" smtClean="0">
                <a:solidFill>
                  <a:schemeClr val="bg2">
                    <a:lumMod val="25000"/>
                  </a:schemeClr>
                </a:solidFill>
              </a:rPr>
              <a:t>applicants.”</a:t>
            </a:r>
            <a:endParaRPr lang="en-US" sz="3200" dirty="0">
              <a:solidFill>
                <a:schemeClr val="bg2">
                  <a:lumMod val="25000"/>
                </a:schemeClr>
              </a:solidFill>
            </a:endParaRPr>
          </a:p>
          <a:p>
            <a:pPr marL="0" indent="0">
              <a:buNone/>
            </a:pPr>
            <a:endParaRPr lang="en-US" sz="3600" dirty="0"/>
          </a:p>
        </p:txBody>
      </p:sp>
      <p:sp>
        <p:nvSpPr>
          <p:cNvPr id="5" name="TextBox 4"/>
          <p:cNvSpPr txBox="1"/>
          <p:nvPr/>
        </p:nvSpPr>
        <p:spPr>
          <a:xfrm>
            <a:off x="457200" y="6356350"/>
            <a:ext cx="4633384" cy="276999"/>
          </a:xfrm>
          <a:prstGeom prst="rect">
            <a:avLst/>
          </a:prstGeom>
          <a:noFill/>
        </p:spPr>
        <p:txBody>
          <a:bodyPr wrap="none" rtlCol="0">
            <a:spAutoFit/>
          </a:bodyPr>
          <a:lstStyle/>
          <a:p>
            <a:r>
              <a:rPr lang="en-US" sz="1200" dirty="0" smtClean="0"/>
              <a:t>Source: Office of Population Affairs, </a:t>
            </a:r>
            <a:r>
              <a:rPr lang="en-US" sz="1200" dirty="0" smtClean="0">
                <a:hlinkClick r:id="rId3"/>
              </a:rPr>
              <a:t>Fiscal Year 2019 Program Priorities </a:t>
            </a:r>
            <a:endParaRPr lang="en-US" sz="1200"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5</a:t>
            </a:fld>
            <a:endParaRPr lang="en-US" altLang="en-US"/>
          </a:p>
        </p:txBody>
      </p:sp>
    </p:spTree>
    <p:extLst>
      <p:ext uri="{BB962C8B-B14F-4D97-AF65-F5344CB8AC3E}">
        <p14:creationId xmlns:p14="http://schemas.microsoft.com/office/powerpoint/2010/main" val="410550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Screen?</a:t>
            </a:r>
            <a:endParaRPr lang="en-US" dirty="0"/>
          </a:p>
        </p:txBody>
      </p:sp>
      <p:sp>
        <p:nvSpPr>
          <p:cNvPr id="9" name="Content Placeholder 8"/>
          <p:cNvSpPr>
            <a:spLocks noGrp="1"/>
          </p:cNvSpPr>
          <p:nvPr>
            <p:ph sz="half" idx="1"/>
          </p:nvPr>
        </p:nvSpPr>
        <p:spPr>
          <a:xfrm>
            <a:off x="457200" y="1600200"/>
            <a:ext cx="8229600" cy="1219199"/>
          </a:xfrm>
        </p:spPr>
        <p:txBody>
          <a:bodyPr/>
          <a:lstStyle/>
          <a:p>
            <a:pPr marL="0" indent="0">
              <a:buNone/>
            </a:pPr>
            <a:r>
              <a:rPr lang="en-US" dirty="0"/>
              <a:t>In 2018, 32.1 million adult women had a mental illness and/or substance use </a:t>
            </a:r>
            <a:r>
              <a:rPr lang="en-US" dirty="0" smtClean="0"/>
              <a:t>disorder.</a:t>
            </a:r>
            <a:endParaRPr lang="en-US" dirty="0"/>
          </a:p>
        </p:txBody>
      </p:sp>
      <p:pic>
        <p:nvPicPr>
          <p:cNvPr id="12" name="Content Placeholder 11" descr="2018 mental illness and substance use disorder dat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514600"/>
            <a:ext cx="8403336" cy="3528711"/>
          </a:xfrm>
        </p:spPr>
      </p:pic>
      <p:sp>
        <p:nvSpPr>
          <p:cNvPr id="6" name="TextBox 5"/>
          <p:cNvSpPr txBox="1"/>
          <p:nvPr/>
        </p:nvSpPr>
        <p:spPr>
          <a:xfrm>
            <a:off x="152401" y="6308725"/>
            <a:ext cx="6400800" cy="461665"/>
          </a:xfrm>
          <a:prstGeom prst="rect">
            <a:avLst/>
          </a:prstGeom>
          <a:noFill/>
        </p:spPr>
        <p:txBody>
          <a:bodyPr wrap="square" rtlCol="0">
            <a:spAutoFit/>
          </a:bodyPr>
          <a:lstStyle/>
          <a:p>
            <a:r>
              <a:rPr lang="en-US" sz="1200" dirty="0" smtClean="0"/>
              <a:t>Source: </a:t>
            </a:r>
            <a:r>
              <a:rPr lang="en-US" sz="1200" dirty="0" smtClean="0">
                <a:hlinkClick r:id="rId4"/>
              </a:rPr>
              <a:t>Substance Abuse and Mental Health Services Administration, 2018 National Survey on Drug Use and Health: Women</a:t>
            </a:r>
            <a:endParaRPr lang="en-US" sz="1200" dirty="0"/>
          </a:p>
        </p:txBody>
      </p:sp>
      <p:sp>
        <p:nvSpPr>
          <p:cNvPr id="4" name="Slide Number Placeholder 3"/>
          <p:cNvSpPr>
            <a:spLocks noGrp="1"/>
          </p:cNvSpPr>
          <p:nvPr>
            <p:ph type="sldNum" sz="quarter" idx="4294967295"/>
          </p:nvPr>
        </p:nvSpPr>
        <p:spPr>
          <a:xfrm>
            <a:off x="8686800" y="6356350"/>
            <a:ext cx="457200" cy="365125"/>
          </a:xfrm>
        </p:spPr>
        <p:txBody>
          <a:bodyPr/>
          <a:lstStyle/>
          <a:p>
            <a:fld id="{9CFFB1B5-6EA4-47C2-BF84-C77E53BA6F14}" type="slidenum">
              <a:rPr lang="en-US" altLang="en-US" smtClean="0"/>
              <a:pPr/>
              <a:t>6</a:t>
            </a:fld>
            <a:endParaRPr lang="en-US" altLang="en-US"/>
          </a:p>
        </p:txBody>
      </p:sp>
    </p:spTree>
    <p:extLst>
      <p:ext uri="{BB962C8B-B14F-4D97-AF65-F5344CB8AC3E}">
        <p14:creationId xmlns:p14="http://schemas.microsoft.com/office/powerpoint/2010/main" val="2005724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Month Substance Use  </a:t>
            </a:r>
            <a:endParaRPr lang="en-US" dirty="0"/>
          </a:p>
        </p:txBody>
      </p:sp>
      <p:pic>
        <p:nvPicPr>
          <p:cNvPr id="5" name="Content Placeholder 4" descr="Past month substance use among people aged 12 or older in 2018"/>
          <p:cNvPicPr>
            <a:picLocks noGrp="1" noChangeAspect="1"/>
          </p:cNvPicPr>
          <p:nvPr>
            <p:ph idx="1"/>
          </p:nvPr>
        </p:nvPicPr>
        <p:blipFill rotWithShape="1">
          <a:blip r:embed="rId3">
            <a:extLst>
              <a:ext uri="{28A0092B-C50C-407E-A947-70E740481C1C}">
                <a14:useLocalDpi xmlns:a14="http://schemas.microsoft.com/office/drawing/2010/main" val="0"/>
              </a:ext>
            </a:extLst>
          </a:blip>
          <a:srcRect r="6158"/>
          <a:stretch/>
        </p:blipFill>
        <p:spPr>
          <a:xfrm>
            <a:off x="76200" y="1676400"/>
            <a:ext cx="8737651" cy="4149224"/>
          </a:xfrm>
        </p:spPr>
      </p:pic>
      <p:sp>
        <p:nvSpPr>
          <p:cNvPr id="6" name="TextBox 5"/>
          <p:cNvSpPr txBox="1"/>
          <p:nvPr/>
        </p:nvSpPr>
        <p:spPr>
          <a:xfrm>
            <a:off x="152400" y="6356350"/>
            <a:ext cx="5975418" cy="276999"/>
          </a:xfrm>
          <a:prstGeom prst="rect">
            <a:avLst/>
          </a:prstGeom>
          <a:noFill/>
        </p:spPr>
        <p:txBody>
          <a:bodyPr wrap="none" rtlCol="0">
            <a:spAutoFit/>
          </a:bodyPr>
          <a:lstStyle/>
          <a:p>
            <a:r>
              <a:rPr lang="en-US" sz="1200" dirty="0" smtClean="0"/>
              <a:t>Source: </a:t>
            </a:r>
            <a:r>
              <a:rPr lang="en-US" sz="1200" dirty="0" smtClean="0">
                <a:hlinkClick r:id="rId4"/>
              </a:rPr>
              <a:t>SAMHSA, Key Substance Use and Mental Health Indicators in the United States, 2018</a:t>
            </a:r>
            <a:endParaRPr lang="en-US" sz="1200"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7</a:t>
            </a:fld>
            <a:endParaRPr lang="en-US" altLang="en-US"/>
          </a:p>
        </p:txBody>
      </p:sp>
    </p:spTree>
    <p:extLst>
      <p:ext uri="{BB962C8B-B14F-4D97-AF65-F5344CB8AC3E}">
        <p14:creationId xmlns:p14="http://schemas.microsoft.com/office/powerpoint/2010/main" val="3479100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Unmet Need for Treatment</a:t>
            </a:r>
            <a:endParaRPr lang="en-US" dirty="0"/>
          </a:p>
        </p:txBody>
      </p:sp>
      <p:sp>
        <p:nvSpPr>
          <p:cNvPr id="3" name="Content Placeholder 2"/>
          <p:cNvSpPr>
            <a:spLocks noGrp="1"/>
          </p:cNvSpPr>
          <p:nvPr>
            <p:ph idx="1"/>
          </p:nvPr>
        </p:nvSpPr>
        <p:spPr/>
        <p:txBody>
          <a:bodyPr/>
          <a:lstStyle/>
          <a:p>
            <a:r>
              <a:rPr lang="en-US" dirty="0" smtClean="0"/>
              <a:t>21.2 million Americans ages 12 and older needed treatment for substance use in 2018</a:t>
            </a:r>
          </a:p>
          <a:p>
            <a:pPr lvl="1"/>
            <a:r>
              <a:rPr lang="en-US" dirty="0" smtClean="0"/>
              <a:t>1 in 13 people</a:t>
            </a:r>
          </a:p>
          <a:p>
            <a:r>
              <a:rPr lang="en-US" dirty="0" smtClean="0"/>
              <a:t>1 in 7 young adults aged 18 </a:t>
            </a:r>
            <a:r>
              <a:rPr lang="en-US" smtClean="0"/>
              <a:t>to 25 </a:t>
            </a:r>
            <a:r>
              <a:rPr lang="en-US" dirty="0" smtClean="0"/>
              <a:t>needed treatment for substance use (about 15%)</a:t>
            </a:r>
          </a:p>
          <a:p>
            <a:r>
              <a:rPr lang="en-US" dirty="0" smtClean="0"/>
              <a:t>About 3.7 million people received any substance use treatment and about 2.4 million people received specialized treatment </a:t>
            </a:r>
            <a:endParaRPr lang="en-US" dirty="0"/>
          </a:p>
        </p:txBody>
      </p:sp>
      <p:sp>
        <p:nvSpPr>
          <p:cNvPr id="10" name="TextBox 9"/>
          <p:cNvSpPr txBox="1"/>
          <p:nvPr/>
        </p:nvSpPr>
        <p:spPr>
          <a:xfrm>
            <a:off x="152400" y="6356350"/>
            <a:ext cx="5975418" cy="276999"/>
          </a:xfrm>
          <a:prstGeom prst="rect">
            <a:avLst/>
          </a:prstGeom>
          <a:noFill/>
        </p:spPr>
        <p:txBody>
          <a:bodyPr wrap="none" rtlCol="0">
            <a:spAutoFit/>
          </a:bodyPr>
          <a:lstStyle/>
          <a:p>
            <a:r>
              <a:rPr lang="en-US" sz="1200" dirty="0" smtClean="0"/>
              <a:t>Source: </a:t>
            </a:r>
            <a:r>
              <a:rPr lang="en-US" sz="1200" dirty="0" smtClean="0">
                <a:hlinkClick r:id="rId3"/>
              </a:rPr>
              <a:t>SAMHSA, Key Substance Use and Mental Health Indicators in the United States, 2018</a:t>
            </a:r>
            <a:endParaRPr lang="en-US" sz="1200"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8</a:t>
            </a:fld>
            <a:endParaRPr lang="en-US" altLang="en-US"/>
          </a:p>
        </p:txBody>
      </p:sp>
    </p:spTree>
    <p:extLst>
      <p:ext uri="{BB962C8B-B14F-4D97-AF65-F5344CB8AC3E}">
        <p14:creationId xmlns:p14="http://schemas.microsoft.com/office/powerpoint/2010/main" val="386738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in Title X family planning visits	</a:t>
            </a:r>
            <a:endParaRPr lang="en-US" dirty="0"/>
          </a:p>
        </p:txBody>
      </p:sp>
      <p:sp>
        <p:nvSpPr>
          <p:cNvPr id="3" name="Content Placeholder 2"/>
          <p:cNvSpPr>
            <a:spLocks noGrp="1"/>
          </p:cNvSpPr>
          <p:nvPr>
            <p:ph idx="1"/>
          </p:nvPr>
        </p:nvSpPr>
        <p:spPr/>
        <p:txBody>
          <a:bodyPr/>
          <a:lstStyle/>
          <a:p>
            <a:r>
              <a:rPr lang="en-US" dirty="0"/>
              <a:t>Family planning is the usual source of care for 6 in 10 women (</a:t>
            </a:r>
            <a:r>
              <a:rPr lang="en-US" dirty="0" err="1"/>
              <a:t>Guttmacher</a:t>
            </a:r>
            <a:r>
              <a:rPr lang="en-US" dirty="0"/>
              <a:t>)</a:t>
            </a:r>
          </a:p>
          <a:p>
            <a:r>
              <a:rPr lang="en-US" dirty="0" smtClean="0"/>
              <a:t>Unique vulnerabilities of women (NIDA)</a:t>
            </a:r>
          </a:p>
          <a:p>
            <a:pPr lvl="1"/>
            <a:r>
              <a:rPr lang="en-US" dirty="0" smtClean="0"/>
              <a:t>Substance use may progress more quickly from first use to addiction</a:t>
            </a:r>
          </a:p>
          <a:p>
            <a:pPr lvl="1"/>
            <a:r>
              <a:rPr lang="en-US" dirty="0" smtClean="0"/>
              <a:t>Substance use during pregnancy can harm pregnant woman and fetus</a:t>
            </a:r>
          </a:p>
        </p:txBody>
      </p:sp>
      <p:sp>
        <p:nvSpPr>
          <p:cNvPr id="5" name="TextBox 4"/>
          <p:cNvSpPr txBox="1"/>
          <p:nvPr/>
        </p:nvSpPr>
        <p:spPr>
          <a:xfrm>
            <a:off x="152400" y="5847060"/>
            <a:ext cx="6477000" cy="830997"/>
          </a:xfrm>
          <a:prstGeom prst="rect">
            <a:avLst/>
          </a:prstGeom>
          <a:noFill/>
        </p:spPr>
        <p:txBody>
          <a:bodyPr wrap="square" rtlCol="0">
            <a:spAutoFit/>
          </a:bodyPr>
          <a:lstStyle/>
          <a:p>
            <a:r>
              <a:rPr lang="en-US" sz="1200" dirty="0" smtClean="0"/>
              <a:t>Source: </a:t>
            </a:r>
            <a:r>
              <a:rPr lang="en-US" sz="1200" dirty="0" err="1" smtClean="0"/>
              <a:t>Guttmacher</a:t>
            </a:r>
            <a:r>
              <a:rPr lang="en-US" sz="1200" dirty="0" smtClean="0"/>
              <a:t> Institute, </a:t>
            </a:r>
            <a:r>
              <a:rPr lang="en-US" sz="1200" dirty="0" smtClean="0">
                <a:hlinkClick r:id="rId3"/>
              </a:rPr>
              <a:t>The Role of Family planning Centers as the Gateways to Health Coverage and Care</a:t>
            </a:r>
            <a:endParaRPr lang="en-US" sz="1200" dirty="0" smtClean="0"/>
          </a:p>
          <a:p>
            <a:endParaRPr lang="en-US" sz="1200" dirty="0" smtClean="0"/>
          </a:p>
          <a:p>
            <a:r>
              <a:rPr lang="en-US" sz="1200" dirty="0" smtClean="0"/>
              <a:t>National Institute of Drug Abuse, </a:t>
            </a:r>
            <a:r>
              <a:rPr lang="en-US" sz="1200" dirty="0" smtClean="0">
                <a:hlinkClick r:id="rId4"/>
              </a:rPr>
              <a:t>Substance Use in Women Drug Facts</a:t>
            </a:r>
            <a:endParaRPr lang="en-US" sz="1200" dirty="0"/>
          </a:p>
        </p:txBody>
      </p:sp>
      <p:sp>
        <p:nvSpPr>
          <p:cNvPr id="4" name="Slide Number Placeholder 3"/>
          <p:cNvSpPr>
            <a:spLocks noGrp="1"/>
          </p:cNvSpPr>
          <p:nvPr>
            <p:ph type="sldNum" sz="quarter" idx="10"/>
          </p:nvPr>
        </p:nvSpPr>
        <p:spPr/>
        <p:txBody>
          <a:bodyPr/>
          <a:lstStyle/>
          <a:p>
            <a:fld id="{9CFFB1B5-6EA4-47C2-BF84-C77E53BA6F14}" type="slidenum">
              <a:rPr lang="en-US" altLang="en-US" smtClean="0"/>
              <a:pPr/>
              <a:t>9</a:t>
            </a:fld>
            <a:endParaRPr lang="en-US" altLang="en-US"/>
          </a:p>
        </p:txBody>
      </p:sp>
    </p:spTree>
    <p:extLst>
      <p:ext uri="{BB962C8B-B14F-4D97-AF65-F5344CB8AC3E}">
        <p14:creationId xmlns:p14="http://schemas.microsoft.com/office/powerpoint/2010/main" val="489309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14233</TotalTime>
  <Words>7824</Words>
  <Application>Microsoft Office PowerPoint</Application>
  <PresentationFormat>On-screen Show (4:3)</PresentationFormat>
  <Paragraphs>424</Paragraphs>
  <Slides>33</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Calibri</vt:lpstr>
      <vt:lpstr>Calibri Light</vt:lpstr>
      <vt:lpstr>Gotham Bold</vt:lpstr>
      <vt:lpstr>Gotham Book</vt:lpstr>
      <vt:lpstr>Karla</vt:lpstr>
      <vt:lpstr>Open Sans</vt:lpstr>
      <vt:lpstr>PermianSlabSerifTypeface</vt:lpstr>
      <vt:lpstr>Times New Roman</vt:lpstr>
      <vt:lpstr>Wingdings</vt:lpstr>
      <vt:lpstr>Office Theme</vt:lpstr>
      <vt:lpstr>1_Office Theme</vt:lpstr>
      <vt:lpstr>Experiences from the Field:  How Title X Grantees are Providing Substance Use Services </vt:lpstr>
      <vt:lpstr>Speaker: Caitlin Hungate</vt:lpstr>
      <vt:lpstr>Learning Objectives </vt:lpstr>
      <vt:lpstr>Poll</vt:lpstr>
      <vt:lpstr>OPA Priority</vt:lpstr>
      <vt:lpstr>Why Screen?</vt:lpstr>
      <vt:lpstr>Past Month Substance Use  </vt:lpstr>
      <vt:lpstr>Unmet Need for Treatment</vt:lpstr>
      <vt:lpstr>Screening in Title X family planning visits </vt:lpstr>
      <vt:lpstr>Recapping the Peer Learning Group</vt:lpstr>
      <vt:lpstr>Topics Covered </vt:lpstr>
      <vt:lpstr>Tennessee Department of Health </vt:lpstr>
      <vt:lpstr>Meet Our Speakers: TN Department of Health </vt:lpstr>
      <vt:lpstr>Why Participate in the  SUD Peer Learning Group?  </vt:lpstr>
      <vt:lpstr>Is Neonatal Abstinence Syndrome (NAS) a problem in Tennessee?</vt:lpstr>
      <vt:lpstr>Education Sessions and Referrals</vt:lpstr>
      <vt:lpstr>Cumulative NAS Cases</vt:lpstr>
      <vt:lpstr>Family Planning Center of Ocean County, NJ</vt:lpstr>
      <vt:lpstr>Meet Our Speaker: Family Planning Center of Ocean County</vt:lpstr>
      <vt:lpstr>Our Community Context </vt:lpstr>
      <vt:lpstr>Insights on Screening for Substance Use from PLG</vt:lpstr>
      <vt:lpstr>Our Takeaways </vt:lpstr>
      <vt:lpstr>Efforts to Implement Screening</vt:lpstr>
      <vt:lpstr>Prior Experience &amp; Lessons Learned for Title X </vt:lpstr>
      <vt:lpstr>Portsmouth City Health Department, Ohio</vt:lpstr>
      <vt:lpstr>Meet our Speakers </vt:lpstr>
      <vt:lpstr>Community Context</vt:lpstr>
      <vt:lpstr>Services We Provide</vt:lpstr>
      <vt:lpstr>Lessons Learned </vt:lpstr>
      <vt:lpstr>Resources </vt:lpstr>
      <vt:lpstr>Coming Soon</vt:lpstr>
      <vt:lpstr>Questions?  </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from the Field: How Title X Providers are Offering Substance Use Services</dc:title>
  <dc:creator>FPNTC</dc:creator>
  <cp:lastModifiedBy>Mary McCrimmon</cp:lastModifiedBy>
  <cp:revision>323</cp:revision>
  <dcterms:created xsi:type="dcterms:W3CDTF">2016-11-10T17:10:50Z</dcterms:created>
  <dcterms:modified xsi:type="dcterms:W3CDTF">2020-08-04T23:45:19Z</dcterms:modified>
</cp:coreProperties>
</file>