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3"/>
  </p:notesMasterIdLst>
  <p:handoutMasterIdLst>
    <p:handoutMasterId r:id="rId24"/>
  </p:handoutMasterIdLst>
  <p:sldIdLst>
    <p:sldId id="316" r:id="rId2"/>
    <p:sldId id="272" r:id="rId3"/>
    <p:sldId id="270" r:id="rId4"/>
    <p:sldId id="269" r:id="rId5"/>
    <p:sldId id="274" r:id="rId6"/>
    <p:sldId id="319" r:id="rId7"/>
    <p:sldId id="320" r:id="rId8"/>
    <p:sldId id="275" r:id="rId9"/>
    <p:sldId id="329" r:id="rId10"/>
    <p:sldId id="273" r:id="rId11"/>
    <p:sldId id="328" r:id="rId12"/>
    <p:sldId id="289" r:id="rId13"/>
    <p:sldId id="290" r:id="rId14"/>
    <p:sldId id="291" r:id="rId15"/>
    <p:sldId id="297" r:id="rId16"/>
    <p:sldId id="326" r:id="rId17"/>
    <p:sldId id="331" r:id="rId18"/>
    <p:sldId id="332" r:id="rId19"/>
    <p:sldId id="333" r:id="rId20"/>
    <p:sldId id="330" r:id="rId21"/>
    <p:sldId id="324" r:id="rId22"/>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Franklin Gothic Book" panose="020B0503020102020204" pitchFamily="34" charset="0"/>
      <p:regular r:id="rId29"/>
      <p:italic r:id="rId30"/>
    </p:embeddedFont>
    <p:embeddedFont>
      <p:font typeface="Helvetica Neue" panose="020B0604020202020204"/>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SI" initia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B8AE"/>
    <a:srgbClr val="545454"/>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016" autoAdjust="0"/>
  </p:normalViewPr>
  <p:slideViewPr>
    <p:cSldViewPr>
      <p:cViewPr>
        <p:scale>
          <a:sx n="48" d="100"/>
          <a:sy n="48" d="100"/>
        </p:scale>
        <p:origin x="-2022" y="-72"/>
      </p:cViewPr>
      <p:guideLst>
        <p:guide orient="horz" pos="2160"/>
        <p:guide pos="2880"/>
      </p:guideLst>
    </p:cSldViewPr>
  </p:slideViewPr>
  <p:notesTextViewPr>
    <p:cViewPr>
      <p:scale>
        <a:sx n="1" d="1"/>
        <a:sy n="1" d="1"/>
      </p:scale>
      <p:origin x="0" y="0"/>
    </p:cViewPr>
  </p:notesTextViewPr>
  <p:sorterViewPr>
    <p:cViewPr>
      <p:scale>
        <a:sx n="100" d="100"/>
        <a:sy n="100" d="100"/>
      </p:scale>
      <p:origin x="0" y="2760"/>
    </p:cViewPr>
  </p:sorterViewPr>
  <p:notesViewPr>
    <p:cSldViewPr>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CF3E76-BCA7-4A13-B647-2594EB32D9AB}" type="datetimeFigureOut">
              <a:rPr lang="en-US" smtClean="0"/>
              <a:t>6/22/2018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0C9624-244A-47E2-8C43-7A86428059AD}" type="slidenum">
              <a:rPr lang="en-US" smtClean="0"/>
              <a:t>‹#›</a:t>
            </a:fld>
            <a:endParaRPr lang="en-US"/>
          </a:p>
        </p:txBody>
      </p:sp>
    </p:spTree>
    <p:extLst>
      <p:ext uri="{BB962C8B-B14F-4D97-AF65-F5344CB8AC3E}">
        <p14:creationId xmlns:p14="http://schemas.microsoft.com/office/powerpoint/2010/main" val="2853466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419089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39131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cap="none" dirty="0" smtClean="0">
                <a:solidFill>
                  <a:schemeClr val="dk1"/>
                </a:solidFill>
                <a:effectLst/>
                <a:latin typeface="Calibri"/>
                <a:ea typeface="Calibri"/>
                <a:cs typeface="Calibri"/>
                <a:sym typeface="Calibri"/>
              </a:rPr>
              <a:t>HIV </a:t>
            </a:r>
            <a:r>
              <a:rPr lang="en-US" sz="1200" b="0" i="0" u="none" strike="noStrike" kern="1200" cap="none" baseline="0" dirty="0" smtClean="0">
                <a:solidFill>
                  <a:schemeClr val="dk1"/>
                </a:solidFill>
                <a:effectLst/>
                <a:latin typeface="Calibri"/>
                <a:ea typeface="Calibri"/>
                <a:cs typeface="Calibri"/>
                <a:sym typeface="Calibri"/>
              </a:rPr>
              <a:t>disproportionately impacts young people ages 13-24.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cap="none" dirty="0" smtClean="0">
                <a:solidFill>
                  <a:schemeClr val="dk1"/>
                </a:solidFill>
                <a:effectLst/>
                <a:latin typeface="Calibri"/>
                <a:ea typeface="Calibri"/>
                <a:cs typeface="Calibri"/>
                <a:sym typeface="Calibri"/>
              </a:rPr>
              <a:t>People working with youth 13-24 years old, including family planning providers, play important roles in supporting healthy development</a:t>
            </a:r>
            <a:r>
              <a:rPr lang="en-US" sz="1200" b="0" i="0" u="none" strike="noStrike" kern="1200" cap="none" baseline="0" dirty="0" smtClean="0">
                <a:solidFill>
                  <a:schemeClr val="dk1"/>
                </a:solidFill>
                <a:effectLst/>
                <a:latin typeface="Calibri"/>
                <a:ea typeface="Calibri"/>
                <a:cs typeface="Calibri"/>
                <a:sym typeface="Calibri"/>
              </a:rPr>
              <a:t> and encouraging behaviors to prevent HIV – such as choosing not to be sexually active, consistent and correct condom use if sexually active, and regular HIV testing</a:t>
            </a:r>
            <a:r>
              <a:rPr lang="en-US" sz="1200" b="0" i="0" u="none" strike="noStrike" kern="1200" cap="none" dirty="0" smtClean="0">
                <a:solidFill>
                  <a:schemeClr val="dk1"/>
                </a:solidFill>
                <a:effectLst/>
                <a:latin typeface="Calibri"/>
                <a:ea typeface="Calibri"/>
                <a:cs typeface="Calibri"/>
                <a:sym typeface="Calibri"/>
              </a:rPr>
              <a:t>. </a:t>
            </a:r>
            <a:endParaRPr lang="en-US" sz="1200" b="1" i="0" u="none" strike="noStrike" kern="1200" cap="none" baseline="0" dirty="0" smtClean="0">
              <a:solidFill>
                <a:schemeClr val="dk1"/>
              </a:solidFill>
              <a:effectLst/>
              <a:latin typeface="Calibri"/>
              <a:ea typeface="Calibri"/>
              <a:cs typeface="Calibri"/>
              <a:sym typeface="Calibri"/>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cap="none" baseline="0" dirty="0" smtClean="0">
                <a:solidFill>
                  <a:schemeClr val="dk1"/>
                </a:solidFill>
                <a:effectLst/>
                <a:latin typeface="Calibri"/>
                <a:ea typeface="Calibri"/>
                <a:cs typeface="Calibri"/>
                <a:sym typeface="Calibri"/>
              </a:rPr>
              <a:t>A</a:t>
            </a:r>
            <a:r>
              <a:rPr lang="en-US" sz="1200" b="0" i="0" u="none" strike="noStrike" kern="1200" cap="none" dirty="0" smtClean="0">
                <a:solidFill>
                  <a:schemeClr val="dk1"/>
                </a:solidFill>
                <a:effectLst/>
                <a:latin typeface="Calibri"/>
                <a:ea typeface="Calibri"/>
                <a:cs typeface="Calibri"/>
                <a:sym typeface="Calibri"/>
              </a:rPr>
              <a:t>dolescence</a:t>
            </a:r>
            <a:r>
              <a:rPr lang="en-US" sz="1200" b="0" i="0" u="none" strike="noStrike" kern="1200" cap="none" baseline="0" dirty="0" smtClean="0">
                <a:solidFill>
                  <a:schemeClr val="dk1"/>
                </a:solidFill>
                <a:effectLst/>
                <a:latin typeface="Calibri"/>
                <a:ea typeface="Calibri"/>
                <a:cs typeface="Calibri"/>
                <a:sym typeface="Calibri"/>
              </a:rPr>
              <a:t> is a c</a:t>
            </a:r>
            <a:r>
              <a:rPr lang="en-US" sz="1200" b="0" i="0" u="none" strike="noStrike" kern="1200" cap="none" dirty="0" smtClean="0">
                <a:solidFill>
                  <a:schemeClr val="dk1"/>
                </a:solidFill>
                <a:effectLst/>
                <a:latin typeface="Calibri"/>
                <a:ea typeface="Calibri"/>
                <a:cs typeface="Calibri"/>
                <a:sym typeface="Calibri"/>
              </a:rPr>
              <a:t>ritical time in a person's life.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cap="none" dirty="0" smtClean="0">
                <a:solidFill>
                  <a:schemeClr val="dk1"/>
                </a:solidFill>
                <a:effectLst/>
                <a:latin typeface="Calibri"/>
                <a:ea typeface="Calibri"/>
                <a:cs typeface="Calibri"/>
                <a:sym typeface="Calibri"/>
              </a:rPr>
              <a:t>Young people experience physical, cognitive, emotional, and social changes during the period</a:t>
            </a:r>
            <a:r>
              <a:rPr lang="en-US" sz="1200" b="0" i="0" u="none" strike="noStrike" kern="1200" cap="none" baseline="0" dirty="0" smtClean="0">
                <a:solidFill>
                  <a:schemeClr val="dk1"/>
                </a:solidFill>
                <a:effectLst/>
                <a:latin typeface="Calibri"/>
                <a:ea typeface="Calibri"/>
                <a:cs typeface="Calibri"/>
                <a:sym typeface="Calibri"/>
              </a:rPr>
              <a:t> and develop lifelong behaviors that impact their health.</a:t>
            </a:r>
            <a:r>
              <a:rPr lang="en-US" sz="1200" b="0" i="0" u="none" strike="noStrike" kern="1200" cap="none" dirty="0" smtClean="0">
                <a:solidFill>
                  <a:schemeClr val="dk1"/>
                </a:solidFill>
                <a:effectLst/>
                <a:latin typeface="Calibri"/>
                <a:ea typeface="Calibri"/>
                <a:cs typeface="Calibri"/>
                <a:sym typeface="Calibri"/>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cap="none" dirty="0" smtClean="0">
                <a:solidFill>
                  <a:schemeClr val="dk1"/>
                </a:solidFill>
                <a:effectLst/>
                <a:latin typeface="Calibri"/>
                <a:ea typeface="Calibri"/>
                <a:cs typeface="Calibri"/>
                <a:sym typeface="Calibri"/>
              </a:rPr>
              <a:t>During</a:t>
            </a:r>
            <a:r>
              <a:rPr lang="en-US" sz="1200" b="0" i="0" u="none" strike="noStrike" kern="1200" cap="none" baseline="0" dirty="0" smtClean="0">
                <a:solidFill>
                  <a:schemeClr val="dk1"/>
                </a:solidFill>
                <a:effectLst/>
                <a:latin typeface="Calibri"/>
                <a:ea typeface="Calibri"/>
                <a:cs typeface="Calibri"/>
                <a:sym typeface="Calibri"/>
              </a:rPr>
              <a:t> this time, youth </a:t>
            </a:r>
            <a:r>
              <a:rPr lang="en-US" sz="1200" b="0" i="0" u="none" strike="noStrike" kern="1200" cap="none" dirty="0" smtClean="0">
                <a:solidFill>
                  <a:schemeClr val="dk1"/>
                </a:solidFill>
                <a:effectLst/>
                <a:latin typeface="Calibri"/>
                <a:ea typeface="Calibri"/>
                <a:cs typeface="Calibri"/>
                <a:sym typeface="Calibri"/>
              </a:rPr>
              <a:t>explore and further develop their identities as individuals, within communities and the greater society, and related to their sexuality.</a:t>
            </a:r>
            <a:endParaRPr lang="en-US" b="1" i="0" baseline="0" dirty="0" smtClean="0"/>
          </a:p>
          <a:p>
            <a:endParaRPr lang="en-US" b="1" i="0" baseline="0" dirty="0" smtClean="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261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Why should this matter to the family planning community? A</a:t>
            </a:r>
            <a:r>
              <a:rPr lang="en-US" baseline="0" dirty="0" smtClean="0"/>
              <a:t>ccording to the 2016 Title X Family Planning Annual Report, youth make up just under half of all Title X clients.</a:t>
            </a:r>
          </a:p>
          <a:p>
            <a:pPr marL="171450" indent="-171450">
              <a:buFont typeface="Arial" panose="020B0604020202020204" pitchFamily="34" charset="0"/>
              <a:buChar char="•"/>
            </a:pPr>
            <a:r>
              <a:rPr lang="en-US" sz="1200" dirty="0" smtClean="0">
                <a:latin typeface="HelveticaNeueLT Std" pitchFamily="34" charset="0"/>
                <a:cs typeface="Arial" panose="020B0604020202020204" pitchFamily="34" charset="0"/>
              </a:rPr>
              <a:t>Family planning providers can play an important role in helping young people know</a:t>
            </a:r>
            <a:r>
              <a:rPr lang="en-US" sz="1200" baseline="0" dirty="0" smtClean="0">
                <a:latin typeface="HelveticaNeueLT Std" pitchFamily="34" charset="0"/>
                <a:cs typeface="Arial" panose="020B0604020202020204" pitchFamily="34" charset="0"/>
              </a:rPr>
              <a:t> their HIV status and contribute to ending the U.S. HIV epidemic.</a:t>
            </a:r>
          </a:p>
          <a:p>
            <a:pPr marL="171450" indent="-171450">
              <a:buFont typeface="Arial" panose="020B0604020202020204" pitchFamily="34" charset="0"/>
              <a:buChar char="•"/>
            </a:pPr>
            <a:r>
              <a:rPr lang="en-US" sz="1200" baseline="0" dirty="0" smtClean="0">
                <a:latin typeface="HelveticaNeueLT Std" pitchFamily="34" charset="0"/>
                <a:cs typeface="Arial" panose="020B0604020202020204" pitchFamily="34" charset="0"/>
              </a:rPr>
              <a:t> Some young people may not receive education about HIV in their schools and colleges. </a:t>
            </a:r>
          </a:p>
          <a:p>
            <a:pPr marL="171450" indent="-171450">
              <a:buFont typeface="Arial" panose="020B0604020202020204" pitchFamily="34" charset="0"/>
              <a:buChar char="•"/>
            </a:pPr>
            <a:r>
              <a:rPr lang="en-US" sz="1200" baseline="0" dirty="0" smtClean="0">
                <a:latin typeface="HelveticaNeueLT Std" pitchFamily="34" charset="0"/>
                <a:cs typeface="Arial" panose="020B0604020202020204" pitchFamily="34" charset="0"/>
              </a:rPr>
              <a:t>You can also provide basic HIV prevention education, referrals to testing, and connections to care education along with all of the valuable information and services you provide.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0339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U.S.</a:t>
            </a:r>
            <a:r>
              <a:rPr lang="en-US" baseline="0" dirty="0" smtClean="0"/>
              <a:t> </a:t>
            </a:r>
            <a:r>
              <a:rPr lang="en-US" dirty="0" smtClean="0"/>
              <a:t>National HIV/AIDS Strategy</a:t>
            </a:r>
            <a:r>
              <a:rPr lang="en-US" baseline="0" dirty="0" smtClean="0"/>
              <a:t> was released in 2010 and guides the national response to the HIV epidemic. </a:t>
            </a:r>
          </a:p>
          <a:p>
            <a:pPr marL="171450" indent="-171450">
              <a:buFont typeface="Arial" panose="020B0604020202020204" pitchFamily="34" charset="0"/>
              <a:buChar char="•"/>
            </a:pPr>
            <a:r>
              <a:rPr lang="en-US" baseline="0" dirty="0" smtClean="0"/>
              <a:t>While the strategies were updated in 2015 to reflect how our prevention toolkit has expanded, the four goals remain the same. </a:t>
            </a:r>
          </a:p>
          <a:p>
            <a:pPr marL="628650" lvl="1" indent="-171450">
              <a:buFont typeface="Arial" panose="020B0604020202020204" pitchFamily="34" charset="0"/>
              <a:buChar char="•"/>
            </a:pPr>
            <a:r>
              <a:rPr lang="en-US" sz="1200" dirty="0" smtClean="0">
                <a:solidFill>
                  <a:schemeClr val="tx1">
                    <a:lumMod val="50000"/>
                    <a:lumOff val="50000"/>
                  </a:schemeClr>
                </a:solidFill>
                <a:latin typeface="HelveticaNeueLT Std" pitchFamily="34" charset="0"/>
              </a:rPr>
              <a:t>Reduce new infections</a:t>
            </a:r>
          </a:p>
          <a:p>
            <a:pPr marL="628650" lvl="1" indent="-171450">
              <a:buFont typeface="Arial" panose="020B0604020202020204" pitchFamily="34" charset="0"/>
              <a:buChar char="•"/>
            </a:pPr>
            <a:r>
              <a:rPr lang="en-US" sz="1200" dirty="0" smtClean="0">
                <a:solidFill>
                  <a:schemeClr val="tx1">
                    <a:lumMod val="50000"/>
                    <a:lumOff val="50000"/>
                  </a:schemeClr>
                </a:solidFill>
                <a:latin typeface="HelveticaNeueLT Std" pitchFamily="34" charset="0"/>
              </a:rPr>
              <a:t>Increase access to care &amp; optimize health outcomes for people living with HIV (PLWH)</a:t>
            </a:r>
          </a:p>
          <a:p>
            <a:pPr marL="628650" lvl="1" indent="-171450">
              <a:buFont typeface="Arial" panose="020B0604020202020204" pitchFamily="34" charset="0"/>
              <a:buChar char="•"/>
            </a:pPr>
            <a:r>
              <a:rPr lang="en-US" sz="1200" dirty="0" smtClean="0">
                <a:solidFill>
                  <a:schemeClr val="tx1">
                    <a:lumMod val="50000"/>
                    <a:lumOff val="50000"/>
                  </a:schemeClr>
                </a:solidFill>
                <a:latin typeface="HelveticaNeueLT Std" pitchFamily="34" charset="0"/>
              </a:rPr>
              <a:t>Reduce HIV-related health disparities &amp; inequities</a:t>
            </a:r>
          </a:p>
          <a:p>
            <a:pPr marL="628650" lvl="1" indent="-171450">
              <a:buFont typeface="Arial" panose="020B0604020202020204" pitchFamily="34" charset="0"/>
              <a:buChar char="•"/>
            </a:pPr>
            <a:r>
              <a:rPr lang="en-US" sz="1200" dirty="0" smtClean="0">
                <a:solidFill>
                  <a:schemeClr val="tx1">
                    <a:lumMod val="50000"/>
                    <a:lumOff val="50000"/>
                  </a:schemeClr>
                </a:solidFill>
                <a:latin typeface="HelveticaNeueLT Std" pitchFamily="34" charset="0"/>
              </a:rPr>
              <a:t>Achieve more coordinated national response to the HIV epidemic</a:t>
            </a:r>
            <a:endParaRPr lang="en-US" sz="1200" dirty="0">
              <a:solidFill>
                <a:schemeClr val="tx1">
                  <a:lumMod val="50000"/>
                  <a:lumOff val="50000"/>
                </a:schemeClr>
              </a:solidFill>
              <a:latin typeface="HelveticaNeueLT Std"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5089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0" dirty="0" smtClean="0"/>
              <a:t>Youth</a:t>
            </a:r>
            <a:r>
              <a:rPr lang="en-US" i="0" baseline="0" dirty="0" smtClean="0"/>
              <a:t> are a priority population in the National HIV/AIDS Strategy and specific strategies are recommended to address their unique needs. </a:t>
            </a:r>
          </a:p>
          <a:p>
            <a:pPr marL="628650" lvl="1" indent="-171450">
              <a:buFont typeface="Arial" panose="020B0604020202020204" pitchFamily="34" charset="0"/>
              <a:buChar char="•"/>
            </a:pPr>
            <a:r>
              <a:rPr lang="en-US" sz="1200" dirty="0" smtClean="0">
                <a:solidFill>
                  <a:schemeClr val="tx1">
                    <a:lumMod val="50000"/>
                    <a:lumOff val="50000"/>
                  </a:schemeClr>
                </a:solidFill>
                <a:latin typeface="HelveticaNeueLT Std" pitchFamily="34" charset="0"/>
              </a:rPr>
              <a:t>Support engagement in care</a:t>
            </a:r>
          </a:p>
          <a:p>
            <a:pPr marL="1085850" lvl="2" indent="-171450">
              <a:buFont typeface="Arial" panose="020B0604020202020204" pitchFamily="34" charset="0"/>
              <a:buChar char="•"/>
            </a:pPr>
            <a:r>
              <a:rPr lang="en-US" sz="1200" dirty="0" smtClean="0">
                <a:solidFill>
                  <a:schemeClr val="tx1">
                    <a:lumMod val="50000"/>
                    <a:lumOff val="50000"/>
                  </a:schemeClr>
                </a:solidFill>
                <a:latin typeface="HelveticaNeueLT Std" pitchFamily="34" charset="0"/>
              </a:rPr>
              <a:t>Many</a:t>
            </a:r>
            <a:r>
              <a:rPr lang="en-US" sz="1200" baseline="0" dirty="0" smtClean="0">
                <a:solidFill>
                  <a:schemeClr val="tx1">
                    <a:lumMod val="50000"/>
                    <a:lumOff val="50000"/>
                  </a:schemeClr>
                </a:solidFill>
                <a:latin typeface="HelveticaNeueLT Std" pitchFamily="34" charset="0"/>
              </a:rPr>
              <a:t> adolescents do not see a doctor regularly or may have other barriers to care such transportation or cost. </a:t>
            </a:r>
          </a:p>
          <a:p>
            <a:pPr marL="1085850" lvl="2" indent="-171450">
              <a:buFont typeface="Arial" panose="020B0604020202020204" pitchFamily="34" charset="0"/>
              <a:buChar char="•"/>
            </a:pPr>
            <a:r>
              <a:rPr lang="en-US" sz="1200" baseline="0" dirty="0" smtClean="0">
                <a:solidFill>
                  <a:schemeClr val="tx1">
                    <a:lumMod val="50000"/>
                    <a:lumOff val="50000"/>
                  </a:schemeClr>
                </a:solidFill>
                <a:latin typeface="HelveticaNeueLT Std" pitchFamily="34" charset="0"/>
              </a:rPr>
              <a:t>They also may not have disclosed their HIV status to their families which makes it more difficult to remain in care.</a:t>
            </a:r>
          </a:p>
          <a:p>
            <a:pPr marL="628650" lvl="1" indent="-171450">
              <a:buFont typeface="Arial" panose="020B0604020202020204" pitchFamily="34" charset="0"/>
              <a:buChar char="•"/>
            </a:pPr>
            <a:r>
              <a:rPr lang="en-US" sz="1200" dirty="0" smtClean="0">
                <a:solidFill>
                  <a:schemeClr val="tx1">
                    <a:lumMod val="50000"/>
                    <a:lumOff val="50000"/>
                  </a:schemeClr>
                </a:solidFill>
                <a:latin typeface="HelveticaNeueLT Std" pitchFamily="34" charset="0"/>
              </a:rPr>
              <a:t>Provide age-, developmentally- and culturally- appropriate programs and education.</a:t>
            </a:r>
          </a:p>
          <a:p>
            <a:pPr marL="1085850" lvl="2" indent="-171450">
              <a:buFont typeface="Arial" panose="020B0604020202020204" pitchFamily="34" charset="0"/>
              <a:buChar char="•"/>
            </a:pPr>
            <a:r>
              <a:rPr lang="en-US" sz="1200" dirty="0" smtClean="0">
                <a:solidFill>
                  <a:schemeClr val="tx1">
                    <a:lumMod val="50000"/>
                    <a:lumOff val="50000"/>
                  </a:schemeClr>
                </a:solidFill>
                <a:latin typeface="HelveticaNeueLT Std" pitchFamily="34" charset="0"/>
              </a:rPr>
              <a:t>Young people are different from adults and need services tailored</a:t>
            </a:r>
            <a:r>
              <a:rPr lang="en-US" sz="1200" baseline="0" dirty="0" smtClean="0">
                <a:solidFill>
                  <a:schemeClr val="tx1">
                    <a:lumMod val="50000"/>
                    <a:lumOff val="50000"/>
                  </a:schemeClr>
                </a:solidFill>
                <a:latin typeface="HelveticaNeueLT Std" pitchFamily="34" charset="0"/>
              </a:rPr>
              <a:t> them. </a:t>
            </a:r>
          </a:p>
          <a:p>
            <a:pPr marL="628650" lvl="1" indent="-171450">
              <a:buFont typeface="Arial" panose="020B0604020202020204" pitchFamily="34" charset="0"/>
              <a:buChar char="•"/>
            </a:pPr>
            <a:r>
              <a:rPr lang="en-US" sz="1200" dirty="0" smtClean="0">
                <a:solidFill>
                  <a:schemeClr val="tx1">
                    <a:lumMod val="50000"/>
                    <a:lumOff val="50000"/>
                  </a:schemeClr>
                </a:solidFill>
                <a:latin typeface="HelveticaNeueLT Std" pitchFamily="34" charset="0"/>
              </a:rPr>
              <a:t>Provide comprehensive information about mental and emotional well-being</a:t>
            </a:r>
          </a:p>
          <a:p>
            <a:pPr marL="1085850" lvl="2" indent="-171450">
              <a:buFont typeface="Arial" panose="020B0604020202020204" pitchFamily="34" charset="0"/>
              <a:buChar char="•"/>
            </a:pPr>
            <a:r>
              <a:rPr lang="en-US" sz="1200" dirty="0" smtClean="0">
                <a:solidFill>
                  <a:schemeClr val="tx1">
                    <a:lumMod val="50000"/>
                    <a:lumOff val="50000"/>
                  </a:schemeClr>
                </a:solidFill>
                <a:latin typeface="HelveticaNeueLT Std" pitchFamily="34" charset="0"/>
              </a:rPr>
              <a:t>HIV</a:t>
            </a:r>
            <a:r>
              <a:rPr lang="en-US" sz="1200" baseline="0" dirty="0" smtClean="0">
                <a:solidFill>
                  <a:schemeClr val="tx1">
                    <a:lumMod val="50000"/>
                    <a:lumOff val="50000"/>
                  </a:schemeClr>
                </a:solidFill>
                <a:latin typeface="HelveticaNeueLT Std" pitchFamily="34" charset="0"/>
              </a:rPr>
              <a:t> continues to be a heavily stigmatized disease. </a:t>
            </a:r>
          </a:p>
          <a:p>
            <a:pPr marL="1085850" lvl="2" indent="-171450">
              <a:buFont typeface="Arial" panose="020B0604020202020204" pitchFamily="34" charset="0"/>
              <a:buChar char="•"/>
            </a:pPr>
            <a:r>
              <a:rPr lang="en-US" sz="1200" baseline="0" dirty="0" smtClean="0">
                <a:solidFill>
                  <a:schemeClr val="tx1">
                    <a:lumMod val="50000"/>
                    <a:lumOff val="50000"/>
                  </a:schemeClr>
                </a:solidFill>
                <a:latin typeface="HelveticaNeueLT Std" pitchFamily="34" charset="0"/>
              </a:rPr>
              <a:t>Youth may be hesitant to get tested or to stay to find out their results because they are afraid of how they might treated or that they may not get the support they need. </a:t>
            </a:r>
          </a:p>
          <a:p>
            <a:pPr marL="1085850" lvl="2" indent="-171450">
              <a:buFont typeface="Arial" panose="020B0604020202020204" pitchFamily="34" charset="0"/>
              <a:buChar char="•"/>
            </a:pPr>
            <a:r>
              <a:rPr lang="en-US" sz="1200" baseline="0" dirty="0" smtClean="0">
                <a:solidFill>
                  <a:schemeClr val="tx1">
                    <a:lumMod val="50000"/>
                    <a:lumOff val="50000"/>
                  </a:schemeClr>
                </a:solidFill>
                <a:latin typeface="HelveticaNeueLT Std" pitchFamily="34" charset="0"/>
              </a:rPr>
              <a:t>Youth living with HIV also need support after their diagnosis to process their emotions. </a:t>
            </a:r>
          </a:p>
          <a:p>
            <a:pPr marL="628650" lvl="1" indent="-171450">
              <a:buFont typeface="Arial" panose="020B0604020202020204" pitchFamily="34" charset="0"/>
              <a:buChar char="•"/>
            </a:pPr>
            <a:r>
              <a:rPr lang="en-US" sz="1200" dirty="0" smtClean="0">
                <a:solidFill>
                  <a:schemeClr val="tx1">
                    <a:lumMod val="50000"/>
                    <a:lumOff val="50000"/>
                  </a:schemeClr>
                </a:solidFill>
                <a:latin typeface="HelveticaNeueLT Std" pitchFamily="34" charset="0"/>
              </a:rPr>
              <a:t>Address intersecting issues, such as intimate partner violence</a:t>
            </a:r>
          </a:p>
          <a:p>
            <a:pPr marL="1085850" lvl="2" indent="-171450">
              <a:buFont typeface="Arial" panose="020B0604020202020204" pitchFamily="34" charset="0"/>
              <a:buChar char="•"/>
            </a:pPr>
            <a:r>
              <a:rPr lang="en-US" sz="1200" dirty="0" smtClean="0">
                <a:solidFill>
                  <a:schemeClr val="tx1">
                    <a:lumMod val="50000"/>
                    <a:lumOff val="50000"/>
                  </a:schemeClr>
                </a:solidFill>
                <a:latin typeface="HelveticaNeueLT Std" pitchFamily="34" charset="0"/>
              </a:rPr>
              <a:t>Youth</a:t>
            </a:r>
            <a:r>
              <a:rPr lang="en-US" sz="1200" baseline="0" dirty="0" smtClean="0">
                <a:solidFill>
                  <a:schemeClr val="tx1">
                    <a:lumMod val="50000"/>
                    <a:lumOff val="50000"/>
                  </a:schemeClr>
                </a:solidFill>
                <a:latin typeface="HelveticaNeueLT Std" pitchFamily="34" charset="0"/>
              </a:rPr>
              <a:t> that are homeless, runaway, in foster care, or being exposed to violence don’t have prevention as the top of their list. </a:t>
            </a:r>
          </a:p>
          <a:p>
            <a:pPr marL="1085850" lvl="2" indent="-171450">
              <a:buFont typeface="Arial" panose="020B0604020202020204" pitchFamily="34" charset="0"/>
              <a:buChar char="•"/>
            </a:pPr>
            <a:r>
              <a:rPr lang="en-US" sz="1200" baseline="0" dirty="0" smtClean="0">
                <a:solidFill>
                  <a:schemeClr val="tx1">
                    <a:lumMod val="50000"/>
                    <a:lumOff val="50000"/>
                  </a:schemeClr>
                </a:solidFill>
                <a:latin typeface="HelveticaNeueLT Std" pitchFamily="34" charset="0"/>
              </a:rPr>
              <a:t>Addressing their other critical needs helps them be able to make better decisions about their health. </a:t>
            </a:r>
          </a:p>
          <a:p>
            <a:pPr marL="628650" lvl="1" indent="-171450">
              <a:buFont typeface="Arial" panose="020B0604020202020204" pitchFamily="34" charset="0"/>
              <a:buChar char="•"/>
            </a:pPr>
            <a:r>
              <a:rPr lang="en-US" sz="1200" dirty="0" smtClean="0">
                <a:solidFill>
                  <a:schemeClr val="tx1">
                    <a:lumMod val="50000"/>
                    <a:lumOff val="50000"/>
                  </a:schemeClr>
                </a:solidFill>
                <a:latin typeface="HelveticaNeueLT Std" pitchFamily="34" charset="0"/>
              </a:rPr>
              <a:t>Promote youth leadership, including youth living with HIV</a:t>
            </a:r>
          </a:p>
          <a:p>
            <a:pPr marL="1085850" lvl="2" indent="-171450">
              <a:buFont typeface="Arial" panose="020B0604020202020204" pitchFamily="34" charset="0"/>
              <a:buChar char="•"/>
            </a:pPr>
            <a:r>
              <a:rPr lang="en-US" sz="1200" dirty="0" smtClean="0">
                <a:solidFill>
                  <a:schemeClr val="tx1">
                    <a:lumMod val="50000"/>
                    <a:lumOff val="50000"/>
                  </a:schemeClr>
                </a:solidFill>
                <a:latin typeface="HelveticaNeueLT Std" pitchFamily="34" charset="0"/>
              </a:rPr>
              <a:t>The</a:t>
            </a:r>
            <a:r>
              <a:rPr lang="en-US" sz="1200" baseline="0" dirty="0" smtClean="0">
                <a:solidFill>
                  <a:schemeClr val="tx1">
                    <a:lumMod val="50000"/>
                    <a:lumOff val="50000"/>
                  </a:schemeClr>
                </a:solidFill>
                <a:latin typeface="HelveticaNeueLT Std" pitchFamily="34" charset="0"/>
              </a:rPr>
              <a:t> HIV community has had a long history of peer services. </a:t>
            </a:r>
          </a:p>
          <a:p>
            <a:pPr marL="1085850" lvl="2" indent="-171450">
              <a:buFont typeface="Arial" panose="020B0604020202020204" pitchFamily="34" charset="0"/>
              <a:buChar char="•"/>
            </a:pPr>
            <a:r>
              <a:rPr lang="en-US" sz="1200" baseline="0" dirty="0" smtClean="0">
                <a:solidFill>
                  <a:schemeClr val="tx1">
                    <a:lumMod val="50000"/>
                    <a:lumOff val="50000"/>
                  </a:schemeClr>
                </a:solidFill>
                <a:latin typeface="HelveticaNeueLT Std" pitchFamily="34" charset="0"/>
              </a:rPr>
              <a:t>The positive youth development literature has shown that when youth are involved in the design, implementation, and evaluation of programs they take more ownership. </a:t>
            </a:r>
            <a:endParaRPr lang="en-US" sz="1200" dirty="0" smtClean="0">
              <a:solidFill>
                <a:schemeClr val="tx1">
                  <a:lumMod val="50000"/>
                  <a:lumOff val="50000"/>
                </a:schemeClr>
              </a:solidFill>
              <a:latin typeface="HelveticaNeueLT Std" pitchFamily="34" charset="0"/>
            </a:endParaRPr>
          </a:p>
          <a:p>
            <a:endParaRPr lang="en-US" i="1"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2684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a:t>
            </a:r>
            <a:r>
              <a:rPr lang="en-US" baseline="0" dirty="0" smtClean="0"/>
              <a:t> Federal HIV Care Continuum Initiative directed Federal departments to fund and implement strategies to i</a:t>
            </a:r>
            <a:r>
              <a:rPr lang="en-US" dirty="0" smtClean="0"/>
              <a:t>ncrease the number of people with HIV who are:</a:t>
            </a:r>
          </a:p>
          <a:p>
            <a:pPr marL="628650" lvl="1" indent="-171450">
              <a:buFont typeface="Arial" panose="020B0604020202020204" pitchFamily="34" charset="0"/>
              <a:buChar char="•"/>
            </a:pPr>
            <a:r>
              <a:rPr lang="en-US" baseline="0" dirty="0" smtClean="0"/>
              <a:t>Diagnosed with HIV</a:t>
            </a:r>
          </a:p>
          <a:p>
            <a:pPr marL="628650" lvl="1" indent="-171450">
              <a:buFont typeface="Arial" panose="020B0604020202020204" pitchFamily="34" charset="0"/>
              <a:buChar char="•"/>
            </a:pPr>
            <a:r>
              <a:rPr lang="en-US" baseline="0" dirty="0" smtClean="0"/>
              <a:t>Linked to HIV care</a:t>
            </a:r>
          </a:p>
          <a:p>
            <a:pPr marL="628650" lvl="1" indent="-171450">
              <a:buFont typeface="Arial" panose="020B0604020202020204" pitchFamily="34" charset="0"/>
              <a:buChar char="•"/>
            </a:pPr>
            <a:r>
              <a:rPr lang="en-US" baseline="0" dirty="0" smtClean="0"/>
              <a:t>Retained in HIV care</a:t>
            </a:r>
          </a:p>
          <a:p>
            <a:pPr marL="628650" lvl="1" indent="-171450">
              <a:buFont typeface="Arial" panose="020B0604020202020204" pitchFamily="34" charset="0"/>
              <a:buChar char="•"/>
            </a:pPr>
            <a:r>
              <a:rPr lang="en-US" baseline="0" dirty="0" smtClean="0"/>
              <a:t>Prescribed HIV treatment</a:t>
            </a:r>
          </a:p>
          <a:p>
            <a:pPr marL="628650" lvl="1" indent="-171450">
              <a:buFont typeface="Arial" panose="020B0604020202020204" pitchFamily="34" charset="0"/>
              <a:buChar char="•"/>
            </a:pPr>
            <a:r>
              <a:rPr lang="en-US" baseline="0" dirty="0" smtClean="0"/>
              <a:t>Virally suppressed </a:t>
            </a:r>
          </a:p>
          <a:p>
            <a:endParaRPr lang="en-US" baseline="0" dirty="0" smtClean="0"/>
          </a:p>
          <a:p>
            <a:pPr marL="171450" indent="-171450">
              <a:buFont typeface="Arial" panose="020B0604020202020204" pitchFamily="34" charset="0"/>
              <a:buChar char="•"/>
            </a:pPr>
            <a:r>
              <a:rPr lang="en-US" baseline="0" dirty="0" smtClean="0"/>
              <a:t>The goal is to have as many people as possible meeting all of these stages. </a:t>
            </a:r>
          </a:p>
          <a:p>
            <a:pPr marL="171450" indent="-171450">
              <a:buFont typeface="Arial" panose="020B0604020202020204" pitchFamily="34" charset="0"/>
              <a:buChar char="•"/>
            </a:pPr>
            <a:r>
              <a:rPr lang="en-US" baseline="0" dirty="0" smtClean="0"/>
              <a:t>While the majority of people living with HIV (87%) know their status there is still work to do related to linking people to HIV care, retaining them in care, prescribing HIV treatment, and maintaining viral suppression. </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2480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smtClean="0"/>
              <a:t>When</a:t>
            </a:r>
            <a:r>
              <a:rPr lang="en-US" b="0" baseline="0" dirty="0" smtClean="0"/>
              <a:t> it comes to youth progress through the continuum of HIV care, there is even more work to be done. </a:t>
            </a:r>
          </a:p>
          <a:p>
            <a:pPr marL="628650" lvl="1" indent="-171450">
              <a:buFont typeface="Arial" panose="020B0604020202020204" pitchFamily="34" charset="0"/>
              <a:buChar char="•"/>
            </a:pPr>
            <a:r>
              <a:rPr lang="en-US" b="0" baseline="0" dirty="0" smtClean="0"/>
              <a:t>In 2014, a study in AIDS  Patient Care and STD’s mapped how youth were faring along the HIV continuum. </a:t>
            </a:r>
          </a:p>
          <a:p>
            <a:pPr marL="628650" lvl="1" indent="-171450">
              <a:buFont typeface="Arial" panose="020B0604020202020204" pitchFamily="34" charset="0"/>
              <a:buChar char="•"/>
            </a:pPr>
            <a:r>
              <a:rPr lang="en-US" b="0" baseline="0" dirty="0" smtClean="0"/>
              <a:t>Of the nearly 80,000 youth believed to be living with HIV only 40% had been diagnosed HIV. </a:t>
            </a:r>
          </a:p>
          <a:p>
            <a:pPr marL="1085850" lvl="2" indent="-171450">
              <a:buFont typeface="Arial" panose="020B0604020202020204" pitchFamily="34" charset="0"/>
              <a:buChar char="•"/>
            </a:pPr>
            <a:r>
              <a:rPr lang="en-US" b="0" baseline="0" dirty="0" smtClean="0"/>
              <a:t>Many have not been successfully linked to or retained in care, which makes viral suppression difficult to achieve. </a:t>
            </a:r>
            <a:endParaRPr lang="en-US" b="0"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4659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What can family planning providers do?</a:t>
            </a:r>
          </a:p>
          <a:p>
            <a:endParaRPr lang="en-US" b="1" baseline="0" dirty="0" smtClean="0"/>
          </a:p>
          <a:p>
            <a:pPr marL="171450" indent="-171450">
              <a:buFont typeface="Arial" panose="020B0604020202020204" pitchFamily="34" charset="0"/>
              <a:buChar char="•"/>
            </a:pPr>
            <a:r>
              <a:rPr lang="en-US" b="0" baseline="0" dirty="0" smtClean="0"/>
              <a:t>Diagnosed with HIV</a:t>
            </a:r>
          </a:p>
          <a:p>
            <a:pPr marL="628650" lvl="1" indent="-171450">
              <a:buFont typeface="Arial" panose="020B0604020202020204" pitchFamily="34" charset="0"/>
              <a:buChar char="•"/>
            </a:pPr>
            <a:r>
              <a:rPr lang="en-US" sz="1200" b="0" dirty="0" smtClean="0">
                <a:latin typeface="HelveticaNeueLT Std" pitchFamily="34" charset="0"/>
              </a:rPr>
              <a:t>CDC recommends that all adolescents be tested for HIV infection at least once, and that persons at increased risk for HIV infection be tested at least annually. </a:t>
            </a:r>
          </a:p>
          <a:p>
            <a:pPr marL="628650" lvl="1" indent="-171450">
              <a:buFont typeface="Arial" panose="020B0604020202020204" pitchFamily="34" charset="0"/>
              <a:buChar char="•"/>
            </a:pPr>
            <a:r>
              <a:rPr lang="en-US" sz="1200" b="0" dirty="0" smtClean="0">
                <a:latin typeface="HelveticaNeueLT Std" pitchFamily="34" charset="0"/>
              </a:rPr>
              <a:t>Family planning providers play</a:t>
            </a:r>
            <a:r>
              <a:rPr lang="en-US" sz="1200" b="0" baseline="0" dirty="0" smtClean="0">
                <a:latin typeface="HelveticaNeueLT Std" pitchFamily="34" charset="0"/>
              </a:rPr>
              <a:t> an important role in offering routine HIV testing as part of their ongoing services provided to patients.</a:t>
            </a:r>
            <a:endParaRPr lang="en-US" sz="1200" b="0" dirty="0" smtClean="0">
              <a:latin typeface="HelveticaNeueLT Std"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atin typeface="HelveticaNeueLT Std"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latin typeface="HelveticaNeueLT Std" pitchFamily="34" charset="0"/>
              </a:rPr>
              <a:t>Linked to Care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Not everyone who gets tested is getting into care. That’s particularly a problem for youth who face barriers to care due to limited access to youth-friendly services, lack of insurance coverage, and/or concerns about confidentiality (for example, belief that their HIV status may be disclosed on billing statements).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Family planning providers can connect </a:t>
            </a:r>
            <a:r>
              <a:rPr lang="en-US" sz="1200" dirty="0" smtClean="0">
                <a:latin typeface="HelveticaNeueLT Std" pitchFamily="34" charset="0"/>
              </a:rPr>
              <a:t>youth who</a:t>
            </a:r>
            <a:r>
              <a:rPr lang="en-US" sz="1200" baseline="0" dirty="0" smtClean="0">
                <a:latin typeface="HelveticaNeueLT Std" pitchFamily="34" charset="0"/>
              </a:rPr>
              <a:t> </a:t>
            </a:r>
            <a:r>
              <a:rPr lang="en-US" sz="1200" dirty="0" smtClean="0">
                <a:latin typeface="HelveticaNeueLT Std" pitchFamily="34" charset="0"/>
              </a:rPr>
              <a:t>test HIV positive</a:t>
            </a:r>
            <a:r>
              <a:rPr lang="en-US" sz="1200" baseline="0" dirty="0" smtClean="0">
                <a:latin typeface="HelveticaNeueLT Std" pitchFamily="34" charset="0"/>
              </a:rPr>
              <a:t> </a:t>
            </a:r>
            <a:r>
              <a:rPr lang="en-US" sz="1200" dirty="0" smtClean="0">
                <a:latin typeface="HelveticaNeueLT Std" pitchFamily="34" charset="0"/>
              </a:rPr>
              <a:t>to HIV health care providers who offer treatment and prevention counseling to help them stay as healthy as possible and prevent passing HIV on to others</a:t>
            </a:r>
            <a:r>
              <a:rPr lang="en-US" sz="1200" baseline="0" dirty="0" smtClean="0">
                <a:latin typeface="HelveticaNeueLT Std" pitchFamily="34" charset="0"/>
              </a:rPr>
              <a:t> as well.</a:t>
            </a:r>
            <a:endParaRPr lang="en-US" sz="1200" dirty="0" smtClean="0">
              <a:latin typeface="HelveticaNeueLT Std" pitchFamily="34" charset="0"/>
            </a:endParaRPr>
          </a:p>
          <a:p>
            <a:endParaRPr lang="en-US" dirty="0" smtClean="0"/>
          </a:p>
          <a:p>
            <a:pPr marL="171450" indent="-171450">
              <a:buFont typeface="Arial" panose="020B0604020202020204" pitchFamily="34" charset="0"/>
              <a:buChar char="•"/>
            </a:pPr>
            <a:r>
              <a:rPr lang="en-US" b="0" dirty="0" smtClean="0"/>
              <a:t>Engaged or Retained</a:t>
            </a:r>
            <a:r>
              <a:rPr lang="en-US" b="0" baseline="0" dirty="0" smtClean="0"/>
              <a:t> in Care</a:t>
            </a:r>
          </a:p>
          <a:p>
            <a:pPr marL="628650" lvl="1" indent="-171450">
              <a:buFont typeface="Arial" panose="020B0604020202020204" pitchFamily="34" charset="0"/>
              <a:buChar char="•"/>
            </a:pPr>
            <a:r>
              <a:rPr lang="en-US" sz="1200" dirty="0" smtClean="0">
                <a:latin typeface="HelveticaNeueLT Std" pitchFamily="34" charset="0"/>
              </a:rPr>
              <a:t>Because there is no cure for HIV at this time, treatment is a lifelong process. To stay healthy, youth living with HIV need to receive regular HIV medical care. </a:t>
            </a:r>
          </a:p>
          <a:p>
            <a:pPr marL="628650" lvl="1" indent="-171450">
              <a:buFont typeface="Arial" panose="020B0604020202020204" pitchFamily="34" charset="0"/>
              <a:buChar char="•"/>
            </a:pPr>
            <a:r>
              <a:rPr lang="en-US" sz="1200" dirty="0" smtClean="0">
                <a:latin typeface="HelveticaNeueLT Std" pitchFamily="34" charset="0"/>
              </a:rPr>
              <a:t>Even for</a:t>
            </a:r>
            <a:r>
              <a:rPr lang="en-US" sz="1200" baseline="0" dirty="0" smtClean="0">
                <a:latin typeface="HelveticaNeueLT Std" pitchFamily="34" charset="0"/>
              </a:rPr>
              <a:t> those who test HIV negative, family planning providers can play a role in connecting them to care to keep them healthy and HIV-negative. </a:t>
            </a:r>
          </a:p>
          <a:p>
            <a:pPr marL="1085850" lvl="2" indent="-171450">
              <a:buFont typeface="Arial" panose="020B0604020202020204" pitchFamily="34" charset="0"/>
              <a:buChar char="•"/>
            </a:pPr>
            <a:r>
              <a:rPr lang="en-US" sz="1200" baseline="0" dirty="0" smtClean="0">
                <a:latin typeface="HelveticaNeueLT Std" pitchFamily="34" charset="0"/>
              </a:rPr>
              <a:t>For example, mental health services, and programs to help them meet their basic needs (e.g. employment, housing, food, etc.).</a:t>
            </a:r>
          </a:p>
          <a:p>
            <a:endParaRPr lang="en-US" sz="1200" baseline="0" dirty="0" smtClean="0">
              <a:latin typeface="HelveticaNeueLT Std" pitchFamily="34" charset="0"/>
            </a:endParaRPr>
          </a:p>
          <a:p>
            <a:pPr marL="171450" indent="-171450">
              <a:buFont typeface="Arial" panose="020B0604020202020204" pitchFamily="34" charset="0"/>
              <a:buChar char="•"/>
            </a:pPr>
            <a:r>
              <a:rPr lang="en-US" sz="1200" b="0" baseline="0" dirty="0" smtClean="0">
                <a:latin typeface="HelveticaNeueLT Std" pitchFamily="34" charset="0"/>
              </a:rPr>
              <a:t>Prescribed Antiretroviral Therapy (ART)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HelveticaNeueLT Std" pitchFamily="34" charset="0"/>
              </a:rPr>
              <a:t>ART</a:t>
            </a:r>
            <a:r>
              <a:rPr lang="en-US" sz="1200" baseline="0" dirty="0" smtClean="0">
                <a:latin typeface="HelveticaNeueLT Std" pitchFamily="34" charset="0"/>
              </a:rPr>
              <a:t> are </a:t>
            </a:r>
            <a:r>
              <a:rPr lang="en-US" sz="1200" dirty="0" smtClean="0">
                <a:latin typeface="HelveticaNeueLT Std" pitchFamily="34" charset="0"/>
              </a:rPr>
              <a:t>drugs used to prevent a retrovirus, such as HIV, from making more copies of itself recommended treatment for HIV infection.</a:t>
            </a:r>
            <a:r>
              <a:rPr lang="en-US" sz="1200" baseline="0" dirty="0" smtClean="0">
                <a:latin typeface="HelveticaNeueLT Std" pitchFamily="34" charset="0"/>
              </a:rPr>
              <a:t>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latin typeface="HelveticaNeueLT Std" pitchFamily="34" charset="0"/>
              </a:rPr>
              <a:t>Recommendations for starting ARTs have changed. It used to be the case that ARTs were prescribed when a patient’s viral level met a certain threshold. Now it is </a:t>
            </a:r>
            <a:r>
              <a:rPr lang="en-US" sz="1200" dirty="0" smtClean="0">
                <a:latin typeface="HelveticaNeueLT Std" pitchFamily="34" charset="0"/>
              </a:rPr>
              <a:t>recommended that everyone start ARTs</a:t>
            </a:r>
            <a:r>
              <a:rPr lang="en-US" sz="1200" baseline="0" dirty="0" smtClean="0">
                <a:latin typeface="HelveticaNeueLT Std" pitchFamily="34" charset="0"/>
              </a:rPr>
              <a:t> as soon as possible after a positive HIV test.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latin typeface="HelveticaNeueLT Std" pitchFamily="34" charset="0"/>
              </a:rPr>
              <a:t>Family planning providers play an important role in connecting youth who test positive to </a:t>
            </a:r>
            <a:r>
              <a:rPr lang="en-US" sz="1200" b="0" baseline="0" dirty="0" smtClean="0">
                <a:latin typeface="HelveticaNeueLT Std" pitchFamily="34" charset="0"/>
              </a:rPr>
              <a:t>local services for care and treatment.</a:t>
            </a:r>
          </a:p>
          <a:p>
            <a:endParaRPr lang="en-US" sz="1200" b="1" dirty="0" smtClean="0">
              <a:latin typeface="HelveticaNeueLT Std" pitchFamily="34" charset="0"/>
            </a:endParaRPr>
          </a:p>
          <a:p>
            <a:pPr marL="171450" indent="-171450">
              <a:buFont typeface="Arial" panose="020B0604020202020204" pitchFamily="34" charset="0"/>
              <a:buChar char="•"/>
            </a:pPr>
            <a:r>
              <a:rPr lang="en-US" b="0" baseline="0" dirty="0" smtClean="0"/>
              <a:t>Achieved Viral Suppression</a:t>
            </a:r>
            <a:endParaRPr lang="en-US" sz="1200" b="0" baseline="0" dirty="0" smtClean="0">
              <a:latin typeface="HelveticaNeueLT Std" pitchFamily="34" charset="0"/>
            </a:endParaRPr>
          </a:p>
          <a:p>
            <a:pPr marL="628650" lvl="1" indent="-171450">
              <a:buFont typeface="Arial" panose="020B0604020202020204" pitchFamily="34" charset="0"/>
              <a:buChar char="•"/>
            </a:pPr>
            <a:r>
              <a:rPr lang="en-US" sz="1200" dirty="0" smtClean="0">
                <a:latin typeface="HelveticaNeueLT Std" pitchFamily="34" charset="0"/>
              </a:rPr>
              <a:t>When</a:t>
            </a:r>
            <a:r>
              <a:rPr lang="en-US" sz="1200" baseline="0" dirty="0" smtClean="0">
                <a:latin typeface="HelveticaNeueLT Std" pitchFamily="34" charset="0"/>
              </a:rPr>
              <a:t> people living with HIV take their ARTs as prescribed, it reduces the amount of HIV in their body (viral load), keeps their immune system stronger, reduces their risk of transmitting HIV to others, and prevents drug resistance. V</a:t>
            </a:r>
            <a:r>
              <a:rPr lang="en-US" sz="1200" b="0" i="0" u="none" strike="noStrike" kern="1200" cap="none" dirty="0" smtClean="0">
                <a:solidFill>
                  <a:schemeClr val="dk1"/>
                </a:solidFill>
                <a:effectLst/>
                <a:latin typeface="Calibri"/>
                <a:ea typeface="Calibri"/>
                <a:cs typeface="Calibri"/>
                <a:sym typeface="Calibri"/>
              </a:rPr>
              <a:t>iral suppression</a:t>
            </a:r>
            <a:r>
              <a:rPr lang="en-US" sz="1200" b="0" i="0" u="none" strike="noStrike" kern="1200" cap="none" baseline="0" dirty="0" smtClean="0">
                <a:solidFill>
                  <a:schemeClr val="dk1"/>
                </a:solidFill>
                <a:effectLst/>
                <a:latin typeface="Calibri"/>
                <a:ea typeface="Calibri"/>
                <a:cs typeface="Calibri"/>
                <a:sym typeface="Calibri"/>
              </a:rPr>
              <a:t> is </a:t>
            </a:r>
            <a:r>
              <a:rPr lang="en-US" sz="1200" b="0" i="0" u="none" strike="noStrike" kern="1200" cap="none" dirty="0" smtClean="0">
                <a:solidFill>
                  <a:schemeClr val="dk1"/>
                </a:solidFill>
                <a:effectLst/>
                <a:latin typeface="Calibri"/>
                <a:ea typeface="Calibri"/>
                <a:cs typeface="Calibri"/>
                <a:sym typeface="Calibri"/>
              </a:rPr>
              <a:t>defined as having less than 200 copies of HIV per milliliter of blood. </a:t>
            </a:r>
            <a:r>
              <a:rPr lang="en-US" sz="1200" b="0" i="0" u="none" strike="noStrike" kern="1200" cap="none" baseline="0" dirty="0" smtClean="0">
                <a:solidFill>
                  <a:schemeClr val="dk1"/>
                </a:solidFill>
                <a:effectLst/>
                <a:latin typeface="HelveticaNeueLT Std" pitchFamily="34" charset="0"/>
                <a:ea typeface="Calibri"/>
                <a:cs typeface="Calibri"/>
                <a:sym typeface="Calibri"/>
              </a:rPr>
              <a:t> </a:t>
            </a:r>
          </a:p>
          <a:p>
            <a:pPr marL="628650" lvl="1" indent="-171450">
              <a:buFont typeface="Arial" panose="020B0604020202020204" pitchFamily="34" charset="0"/>
              <a:buChar char="•"/>
            </a:pPr>
            <a:r>
              <a:rPr lang="en-US" sz="1200" dirty="0" smtClean="0">
                <a:latin typeface="HelveticaNeueLT Std" pitchFamily="34" charset="0"/>
              </a:rPr>
              <a:t>The goal of viral suppression</a:t>
            </a:r>
            <a:r>
              <a:rPr lang="en-US" sz="1200" baseline="0" dirty="0" smtClean="0">
                <a:latin typeface="HelveticaNeueLT Std" pitchFamily="34" charset="0"/>
              </a:rPr>
              <a:t> is to achieve and maintain a viral load that gets HIV to an undetectable level (so low that a test can’t detect it). </a:t>
            </a:r>
          </a:p>
          <a:p>
            <a:pPr marL="628650" lvl="1" indent="-171450">
              <a:buFont typeface="Arial" panose="020B0604020202020204" pitchFamily="34" charset="0"/>
              <a:buChar char="•"/>
            </a:pPr>
            <a:r>
              <a:rPr lang="en-US" sz="1200" baseline="0" dirty="0" smtClean="0">
                <a:latin typeface="HelveticaNeueLT Std" pitchFamily="34" charset="0"/>
              </a:rPr>
              <a:t>Family planning providers can support clients living with HIV to continue to take their ARTs and provide information about mother-to-child transmission for clients interested in seeking pregnancy.</a:t>
            </a:r>
            <a:r>
              <a:rPr lang="en-US" dirty="0" smtClean="0">
                <a:latin typeface="HelveticaNeueLT Std" pitchFamily="34" charset="0"/>
              </a:rPr>
              <a:t/>
            </a:r>
            <a:br>
              <a:rPr lang="en-US" dirty="0" smtClean="0">
                <a:latin typeface="HelveticaNeueLT Std" pitchFamily="34" charset="0"/>
              </a:rPr>
            </a:br>
            <a:endParaRPr lang="en-US" dirty="0" smtClean="0">
              <a:latin typeface="HelveticaNeueLT Std" pitchFamily="34" charset="0"/>
            </a:endParaRPr>
          </a:p>
          <a:p>
            <a:endParaRPr lang="en-US" b="0"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2480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Viral</a:t>
            </a:r>
            <a:r>
              <a:rPr lang="en-US" baseline="0" dirty="0" smtClean="0"/>
              <a:t> suppression benefits the person living with HIV and their sex partner(s). </a:t>
            </a:r>
          </a:p>
          <a:p>
            <a:pPr marL="171450" indent="-171450">
              <a:buFont typeface="Arial" panose="020B0604020202020204" pitchFamily="34" charset="0"/>
              <a:buChar char="•"/>
            </a:pPr>
            <a:r>
              <a:rPr lang="en-US" sz="1200" b="0" i="0" u="none" strike="noStrike" kern="1200" cap="none" dirty="0" smtClean="0">
                <a:solidFill>
                  <a:schemeClr val="dk1"/>
                </a:solidFill>
                <a:effectLst/>
                <a:latin typeface="Calibri"/>
                <a:ea typeface="Calibri"/>
                <a:cs typeface="Calibri"/>
                <a:sym typeface="Calibri"/>
              </a:rPr>
              <a:t>Three different studies of the prevention effectiveness of viral suppression to reduce the risk for sexual HIV transmission have shown similar results.</a:t>
            </a:r>
          </a:p>
          <a:p>
            <a:pPr marL="628650" lvl="1" indent="-171450">
              <a:buFont typeface="Arial" panose="020B0604020202020204" pitchFamily="34" charset="0"/>
              <a:buChar char="•"/>
            </a:pPr>
            <a:r>
              <a:rPr lang="en-US" sz="1200" b="0" i="0" u="none" strike="noStrike" kern="1200" cap="none" dirty="0" smtClean="0">
                <a:solidFill>
                  <a:schemeClr val="dk1"/>
                </a:solidFill>
                <a:effectLst/>
                <a:latin typeface="Calibri"/>
                <a:ea typeface="Calibri"/>
                <a:cs typeface="Calibri"/>
                <a:sym typeface="Calibri"/>
              </a:rPr>
              <a:t>Across thousands of couples with different HIV statuses and many thousand acts of sex without a condom or </a:t>
            </a:r>
            <a:r>
              <a:rPr lang="en-US" sz="1200" b="0" i="0" u="none" strike="noStrike" kern="1200" cap="none" dirty="0" err="1" smtClean="0">
                <a:solidFill>
                  <a:schemeClr val="dk1"/>
                </a:solidFill>
                <a:effectLst/>
                <a:latin typeface="Calibri"/>
                <a:ea typeface="Calibri"/>
                <a:cs typeface="Calibri"/>
                <a:sym typeface="Calibri"/>
              </a:rPr>
              <a:t>PrEP</a:t>
            </a:r>
            <a:r>
              <a:rPr lang="en-US" sz="1200" b="0" i="0" u="none" strike="noStrike" kern="1200" cap="none" dirty="0" smtClean="0">
                <a:solidFill>
                  <a:schemeClr val="dk1"/>
                </a:solidFill>
                <a:effectLst/>
                <a:latin typeface="Calibri"/>
                <a:ea typeface="Calibri"/>
                <a:cs typeface="Calibri"/>
                <a:sym typeface="Calibri"/>
              </a:rPr>
              <a:t>, no HIV transmissions were observed when the HIV-positive partner was virally suppressed as the result of antiretroviral treatment. </a:t>
            </a:r>
          </a:p>
          <a:p>
            <a:pPr marL="628650" lvl="1" indent="-171450">
              <a:buFont typeface="Arial" panose="020B0604020202020204" pitchFamily="34" charset="0"/>
              <a:buChar char="•"/>
            </a:pPr>
            <a:r>
              <a:rPr lang="en-US" sz="1200" b="0" i="0" u="none" strike="noStrike" kern="1200" cap="none" dirty="0" smtClean="0">
                <a:solidFill>
                  <a:schemeClr val="dk1"/>
                </a:solidFill>
                <a:effectLst/>
                <a:latin typeface="Calibri"/>
                <a:ea typeface="Calibri"/>
                <a:cs typeface="Calibri"/>
                <a:sym typeface="Calibri"/>
              </a:rPr>
              <a:t>Getting and staying virally suppressed is not only the best thing people living with HIV can do to maintain their health, but also one of the best ways to prevent new infections through sex. </a:t>
            </a:r>
            <a:endParaRPr lang="en-US" sz="1200" b="0" i="0" u="none" strike="noStrike" kern="1200" cap="none" dirty="0" smtClean="0">
              <a:solidFill>
                <a:schemeClr val="dk1"/>
              </a:solidFill>
              <a:effectLst/>
              <a:latin typeface="Calibri"/>
              <a:sym typeface="Calibri"/>
            </a:endParaRPr>
          </a:p>
          <a:p>
            <a:pPr marL="171450" indent="-171450">
              <a:buFont typeface="Arial" panose="020B0604020202020204" pitchFamily="34" charset="0"/>
              <a:buChar char="•"/>
            </a:pPr>
            <a:r>
              <a:rPr lang="en-US" dirty="0" smtClean="0"/>
              <a:t>Family </a:t>
            </a:r>
            <a:r>
              <a:rPr lang="en-US" baseline="0" dirty="0" smtClean="0"/>
              <a:t>planning providers need to continue to encourage other methods of pregnancy and STI prevention (e.g., condoms, contraception) for women with HIV-positive partners who are virally suppressed.</a:t>
            </a: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5260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cap="none" dirty="0" smtClean="0">
                <a:solidFill>
                  <a:schemeClr val="dk1"/>
                </a:solidFill>
                <a:effectLst/>
                <a:latin typeface="Calibri"/>
                <a:ea typeface="Calibri"/>
                <a:cs typeface="Calibri"/>
                <a:sym typeface="Calibri"/>
              </a:rPr>
              <a:t>There are varied prevention methods to help young adults remain HIV-negative. Most of these methods involve changing behavior to prevent HIV (for example</a:t>
            </a:r>
            <a:r>
              <a:rPr lang="en-US" sz="1200" b="0" i="0" u="none" strike="noStrike" kern="1200" cap="none" baseline="0" dirty="0" smtClean="0">
                <a:solidFill>
                  <a:schemeClr val="dk1"/>
                </a:solidFill>
                <a:effectLst/>
                <a:latin typeface="Calibri"/>
                <a:ea typeface="Calibri"/>
                <a:cs typeface="Calibri"/>
                <a:sym typeface="Calibri"/>
              </a:rPr>
              <a:t> using condoms or choosing not to have sex)</a:t>
            </a:r>
            <a:r>
              <a:rPr lang="en-US" sz="1200" b="0" i="0" u="none" strike="noStrike" kern="1200" cap="none" dirty="0" smtClean="0">
                <a:solidFill>
                  <a:schemeClr val="dk1"/>
                </a:solidFill>
                <a:effectLst/>
                <a:latin typeface="Calibri"/>
                <a:ea typeface="Calibri"/>
                <a:cs typeface="Calibri"/>
                <a:sym typeface="Calibri"/>
              </a:rPr>
              <a:t>. </a:t>
            </a:r>
          </a:p>
          <a:p>
            <a:pPr marL="171450" indent="-171450">
              <a:buFont typeface="Arial" panose="020B0604020202020204" pitchFamily="34" charset="0"/>
              <a:buChar char="•"/>
            </a:pPr>
            <a:r>
              <a:rPr lang="en-US" sz="1200" b="0" i="0" u="none" strike="noStrike" kern="1200" cap="none" dirty="0" smtClean="0">
                <a:solidFill>
                  <a:schemeClr val="dk1"/>
                </a:solidFill>
                <a:effectLst/>
                <a:latin typeface="Calibri"/>
                <a:ea typeface="Calibri"/>
                <a:cs typeface="Calibri"/>
                <a:sym typeface="Calibri"/>
              </a:rPr>
              <a:t>Pre-Exposure</a:t>
            </a:r>
            <a:r>
              <a:rPr lang="en-US" sz="1200" b="0" i="0" u="none" strike="noStrike" kern="1200" cap="none" baseline="0" dirty="0" smtClean="0">
                <a:solidFill>
                  <a:schemeClr val="dk1"/>
                </a:solidFill>
                <a:effectLst/>
                <a:latin typeface="Calibri"/>
                <a:ea typeface="Calibri"/>
                <a:cs typeface="Calibri"/>
                <a:sym typeface="Calibri"/>
              </a:rPr>
              <a:t> Prophylaxis</a:t>
            </a:r>
            <a:r>
              <a:rPr lang="en-US" sz="1200" b="0" i="0" u="none" strike="noStrike" kern="1200" cap="none" dirty="0" smtClean="0">
                <a:solidFill>
                  <a:schemeClr val="tx1"/>
                </a:solidFill>
                <a:effectLst/>
                <a:latin typeface="Calibri"/>
                <a:ea typeface="Calibri"/>
                <a:cs typeface="Calibri"/>
                <a:sym typeface="Calibri"/>
              </a:rPr>
              <a:t>, </a:t>
            </a:r>
            <a:r>
              <a:rPr lang="en-US" sz="1200" b="0" i="0" u="none" strike="noStrike" kern="1200" cap="none" dirty="0" smtClean="0">
                <a:solidFill>
                  <a:schemeClr val="dk1"/>
                </a:solidFill>
                <a:effectLst/>
                <a:latin typeface="Calibri"/>
                <a:ea typeface="Calibri"/>
                <a:cs typeface="Calibri"/>
                <a:sym typeface="Calibri"/>
              </a:rPr>
              <a:t>referred to as </a:t>
            </a:r>
            <a:r>
              <a:rPr lang="en-US" sz="1200" b="0" i="0" u="none" strike="noStrike" kern="1200" cap="none" dirty="0" err="1" smtClean="0">
                <a:solidFill>
                  <a:schemeClr val="dk1"/>
                </a:solidFill>
                <a:effectLst/>
                <a:latin typeface="Calibri"/>
                <a:ea typeface="Calibri"/>
                <a:cs typeface="Calibri"/>
                <a:sym typeface="Calibri"/>
              </a:rPr>
              <a:t>PrEP</a:t>
            </a:r>
            <a:r>
              <a:rPr lang="en-US" sz="1200" b="0" i="0" u="none" strike="noStrike" kern="1200" cap="none" dirty="0" smtClean="0">
                <a:solidFill>
                  <a:schemeClr val="dk1"/>
                </a:solidFill>
                <a:effectLst/>
                <a:latin typeface="Calibri"/>
                <a:ea typeface="Calibri"/>
                <a:cs typeface="Calibri"/>
                <a:sym typeface="Calibri"/>
              </a:rPr>
              <a:t>, is a biomedical prevention method for people who are not HIV-positive but are at high risk of getting HIV. </a:t>
            </a:r>
          </a:p>
          <a:p>
            <a:pPr marL="628650" lvl="1" indent="-171450">
              <a:buFont typeface="Arial" panose="020B0604020202020204" pitchFamily="34" charset="0"/>
              <a:buChar char="•"/>
            </a:pPr>
            <a:r>
              <a:rPr lang="en-US" sz="1200" b="0" i="0" u="none" strike="noStrike" kern="1200" cap="none" dirty="0" smtClean="0">
                <a:solidFill>
                  <a:schemeClr val="dk1"/>
                </a:solidFill>
                <a:effectLst/>
                <a:latin typeface="Calibri"/>
                <a:ea typeface="Calibri"/>
                <a:cs typeface="Calibri"/>
                <a:sym typeface="Calibri"/>
              </a:rPr>
              <a:t>It requires taking a pill (</a:t>
            </a:r>
            <a:r>
              <a:rPr lang="en-US" sz="1200" b="0" i="0" u="none" strike="noStrike" kern="1200" cap="none" dirty="0" err="1" smtClean="0">
                <a:solidFill>
                  <a:schemeClr val="dk1"/>
                </a:solidFill>
                <a:effectLst/>
                <a:latin typeface="Calibri"/>
                <a:ea typeface="Calibri"/>
                <a:cs typeface="Calibri"/>
                <a:sym typeface="Calibri"/>
              </a:rPr>
              <a:t>Truvada</a:t>
            </a:r>
            <a:r>
              <a:rPr lang="en-US" sz="1200" b="0" i="0" u="none" strike="noStrike" kern="1200" cap="none" dirty="0" smtClean="0">
                <a:solidFill>
                  <a:schemeClr val="dk1"/>
                </a:solidFill>
                <a:effectLst/>
                <a:latin typeface="Calibri"/>
                <a:ea typeface="Calibri"/>
                <a:cs typeface="Calibri"/>
                <a:sym typeface="Calibri"/>
              </a:rPr>
              <a:t>) every day to prevent HIV infection. Combined with other behavioral strategies, </a:t>
            </a:r>
            <a:r>
              <a:rPr lang="en-US" sz="1200" b="0" i="0" u="none" strike="noStrike" kern="1200" cap="none" dirty="0" err="1" smtClean="0">
                <a:solidFill>
                  <a:schemeClr val="dk1"/>
                </a:solidFill>
                <a:effectLst/>
                <a:latin typeface="Calibri"/>
                <a:ea typeface="Calibri"/>
                <a:cs typeface="Calibri"/>
                <a:sym typeface="Calibri"/>
              </a:rPr>
              <a:t>PrEP</a:t>
            </a:r>
            <a:r>
              <a:rPr lang="en-US" sz="1200" b="0" i="0" u="none" strike="noStrike" kern="1200" cap="none" dirty="0" smtClean="0">
                <a:solidFill>
                  <a:schemeClr val="dk1"/>
                </a:solidFill>
                <a:effectLst/>
                <a:latin typeface="Calibri"/>
                <a:ea typeface="Calibri"/>
                <a:cs typeface="Calibri"/>
                <a:sym typeface="Calibri"/>
              </a:rPr>
              <a:t> offers an effective way to prevent young adults from contracting HIV and becoming HIV-positive.</a:t>
            </a:r>
          </a:p>
          <a:p>
            <a:pPr marL="628650" lvl="1" indent="-171450">
              <a:buFont typeface="Arial" panose="020B0604020202020204" pitchFamily="34" charset="0"/>
              <a:buChar char="•"/>
            </a:pPr>
            <a:r>
              <a:rPr lang="en-US" sz="1200" b="0" i="0" u="none" strike="noStrike" kern="1200" cap="none" dirty="0" smtClean="0">
                <a:solidFill>
                  <a:schemeClr val="dk1"/>
                </a:solidFill>
                <a:effectLst/>
                <a:latin typeface="Calibri"/>
                <a:ea typeface="Calibri"/>
                <a:cs typeface="Calibri"/>
                <a:sym typeface="Calibri"/>
              </a:rPr>
              <a:t>Effectiveness decreases when </a:t>
            </a:r>
            <a:r>
              <a:rPr lang="en-US" sz="1200" b="0" i="0" u="none" strike="noStrike" kern="1200" cap="none" dirty="0" err="1" smtClean="0">
                <a:solidFill>
                  <a:schemeClr val="dk1"/>
                </a:solidFill>
                <a:effectLst/>
                <a:latin typeface="Calibri"/>
                <a:ea typeface="Calibri"/>
                <a:cs typeface="Calibri"/>
                <a:sym typeface="Calibri"/>
              </a:rPr>
              <a:t>PrEP</a:t>
            </a:r>
            <a:r>
              <a:rPr lang="en-US" sz="1200" b="0" i="0" u="none" strike="noStrike" kern="1200" cap="none" dirty="0" smtClean="0">
                <a:solidFill>
                  <a:schemeClr val="dk1"/>
                </a:solidFill>
                <a:effectLst/>
                <a:latin typeface="Calibri"/>
                <a:ea typeface="Calibri"/>
                <a:cs typeface="Calibri"/>
                <a:sym typeface="Calibri"/>
              </a:rPr>
              <a:t> is taken inconsistently. The higher the concentration of </a:t>
            </a:r>
            <a:r>
              <a:rPr lang="en-US" sz="1200" b="0" i="0" u="none" strike="noStrike" kern="1200" cap="none" dirty="0" err="1" smtClean="0">
                <a:solidFill>
                  <a:schemeClr val="dk1"/>
                </a:solidFill>
                <a:effectLst/>
                <a:latin typeface="Calibri"/>
                <a:ea typeface="Calibri"/>
                <a:cs typeface="Calibri"/>
                <a:sym typeface="Calibri"/>
              </a:rPr>
              <a:t>PrEP</a:t>
            </a:r>
            <a:r>
              <a:rPr lang="en-US" sz="1200" b="0" i="0" u="none" strike="noStrike" kern="1200" cap="none" dirty="0" smtClean="0">
                <a:solidFill>
                  <a:schemeClr val="dk1"/>
                </a:solidFill>
                <a:effectLst/>
                <a:latin typeface="Calibri"/>
                <a:ea typeface="Calibri"/>
                <a:cs typeface="Calibri"/>
                <a:sym typeface="Calibri"/>
              </a:rPr>
              <a:t> medication in a person’s system, the more effective it is at preventing HIV. </a:t>
            </a:r>
            <a:r>
              <a:rPr lang="en-US" sz="1200" b="0" i="0" u="none" strike="noStrike" kern="1200" cap="none" dirty="0" err="1" smtClean="0">
                <a:solidFill>
                  <a:schemeClr val="dk1"/>
                </a:solidFill>
                <a:effectLst/>
                <a:latin typeface="Calibri"/>
                <a:ea typeface="Calibri"/>
                <a:cs typeface="Calibri"/>
                <a:sym typeface="Calibri"/>
              </a:rPr>
              <a:t>PrEP</a:t>
            </a:r>
            <a:r>
              <a:rPr lang="en-US" sz="1200" b="0" i="0" u="none" strike="noStrike" kern="1200" cap="none" dirty="0" smtClean="0">
                <a:solidFill>
                  <a:schemeClr val="dk1"/>
                </a:solidFill>
                <a:effectLst/>
                <a:latin typeface="Calibri"/>
                <a:ea typeface="Calibri"/>
                <a:cs typeface="Calibri"/>
                <a:sym typeface="Calibri"/>
              </a:rPr>
              <a:t> does not protect against other sexually transmitted infections (STIs) or pregnancy, making other prevention methods necessary to address other sexual health needs.</a:t>
            </a:r>
          </a:p>
          <a:p>
            <a:pPr marL="628650" lvl="1" indent="-171450">
              <a:buFont typeface="Arial" panose="020B0604020202020204" pitchFamily="34" charset="0"/>
              <a:buChar char="•"/>
            </a:pPr>
            <a:r>
              <a:rPr lang="en-US" sz="1200" b="0" i="0" u="none" strike="noStrike" kern="1200" cap="none" dirty="0" smtClean="0">
                <a:solidFill>
                  <a:schemeClr val="dk1"/>
                </a:solidFill>
                <a:effectLst/>
                <a:latin typeface="Calibri"/>
                <a:ea typeface="Calibri"/>
                <a:cs typeface="Calibri"/>
                <a:sym typeface="Calibri"/>
              </a:rPr>
              <a:t>In 2012, the Food and Drug Administration (FDA) approved </a:t>
            </a:r>
            <a:r>
              <a:rPr lang="en-US" sz="1200" b="0" i="0" u="none" strike="noStrike" kern="1200" cap="none" dirty="0" err="1" smtClean="0">
                <a:solidFill>
                  <a:schemeClr val="dk1"/>
                </a:solidFill>
                <a:effectLst/>
                <a:latin typeface="Calibri"/>
                <a:ea typeface="Calibri"/>
                <a:cs typeface="Calibri"/>
                <a:sym typeface="Calibri"/>
              </a:rPr>
              <a:t>Truvada</a:t>
            </a:r>
            <a:r>
              <a:rPr lang="en-US" sz="1200" b="0" i="0" u="none" strike="noStrike" kern="1200" cap="none" dirty="0" smtClean="0">
                <a:solidFill>
                  <a:schemeClr val="dk1"/>
                </a:solidFill>
                <a:effectLst/>
                <a:latin typeface="Calibri"/>
                <a:ea typeface="Calibri"/>
                <a:cs typeface="Calibri"/>
                <a:sym typeface="Calibri"/>
              </a:rPr>
              <a:t> for use as </a:t>
            </a:r>
            <a:r>
              <a:rPr lang="en-US" sz="1200" b="0" i="0" u="none" strike="noStrike" kern="1200" cap="none" dirty="0" err="1" smtClean="0">
                <a:solidFill>
                  <a:schemeClr val="dk1"/>
                </a:solidFill>
                <a:effectLst/>
                <a:latin typeface="Calibri"/>
                <a:ea typeface="Calibri"/>
                <a:cs typeface="Calibri"/>
                <a:sym typeface="Calibri"/>
              </a:rPr>
              <a:t>PrEP</a:t>
            </a:r>
            <a:r>
              <a:rPr lang="en-US" sz="1200" b="0" i="0" u="none" strike="noStrike" kern="1200" cap="none" dirty="0" smtClean="0">
                <a:solidFill>
                  <a:schemeClr val="dk1"/>
                </a:solidFill>
                <a:effectLst/>
                <a:latin typeface="Calibri"/>
                <a:ea typeface="Calibri"/>
                <a:cs typeface="Calibri"/>
                <a:sym typeface="Calibri"/>
              </a:rPr>
              <a:t> for HIV prevention in people over 18.  And</a:t>
            </a:r>
            <a:r>
              <a:rPr lang="en-US" sz="1200" b="0" i="0" u="none" strike="noStrike" kern="1200" cap="none" baseline="0" dirty="0" smtClean="0">
                <a:solidFill>
                  <a:schemeClr val="dk1"/>
                </a:solidFill>
                <a:effectLst/>
                <a:latin typeface="Calibri"/>
                <a:ea typeface="Calibri"/>
                <a:cs typeface="Calibri"/>
                <a:sym typeface="Calibri"/>
              </a:rPr>
              <a:t> just recently the FDA approved </a:t>
            </a:r>
            <a:r>
              <a:rPr lang="en-US" sz="1200" b="0" i="0" u="none" strike="noStrike" kern="1200" cap="none" baseline="0" dirty="0" err="1" smtClean="0">
                <a:solidFill>
                  <a:schemeClr val="dk1"/>
                </a:solidFill>
                <a:effectLst/>
                <a:latin typeface="Calibri"/>
                <a:ea typeface="Calibri"/>
                <a:cs typeface="Calibri"/>
                <a:sym typeface="Calibri"/>
              </a:rPr>
              <a:t>Truvada</a:t>
            </a:r>
            <a:r>
              <a:rPr lang="en-US" sz="1200" b="0" i="0" u="none" strike="noStrike" kern="1200" cap="none" baseline="0" dirty="0" smtClean="0">
                <a:solidFill>
                  <a:schemeClr val="dk1"/>
                </a:solidFill>
                <a:effectLst/>
                <a:latin typeface="Calibri"/>
                <a:ea typeface="Calibri"/>
                <a:cs typeface="Calibri"/>
                <a:sym typeface="Calibri"/>
              </a:rPr>
              <a:t> for use as </a:t>
            </a:r>
            <a:r>
              <a:rPr lang="en-US" sz="1200" b="0" i="0" u="none" strike="noStrike" kern="1200" cap="none" baseline="0" dirty="0" err="1" smtClean="0">
                <a:solidFill>
                  <a:schemeClr val="dk1"/>
                </a:solidFill>
                <a:effectLst/>
                <a:latin typeface="Calibri"/>
                <a:ea typeface="Calibri"/>
                <a:cs typeface="Calibri"/>
                <a:sym typeface="Calibri"/>
              </a:rPr>
              <a:t>PrEP</a:t>
            </a:r>
            <a:r>
              <a:rPr lang="en-US" sz="1200" b="0" i="0" u="none" strike="noStrike" kern="1200" cap="none" baseline="0" dirty="0" smtClean="0">
                <a:solidFill>
                  <a:schemeClr val="dk1"/>
                </a:solidFill>
                <a:effectLst/>
                <a:latin typeface="Calibri"/>
                <a:ea typeface="Calibri"/>
                <a:cs typeface="Calibri"/>
                <a:sym typeface="Calibri"/>
              </a:rPr>
              <a:t> for HIV prevention in people 15-18 years old. </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5975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Family planning providers play an important role in:</a:t>
            </a:r>
            <a:endParaRPr lang="en-US" i="1"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tx1">
                    <a:lumMod val="50000"/>
                    <a:lumOff val="50000"/>
                  </a:schemeClr>
                </a:solidFill>
                <a:latin typeface="HelveticaNeueLT Std"/>
              </a:rPr>
              <a:t>Educating and raising awareness of risks of HIV with youth.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tx1">
                    <a:lumMod val="50000"/>
                    <a:lumOff val="50000"/>
                  </a:schemeClr>
                </a:solidFill>
                <a:latin typeface="HelveticaNeueLT Std"/>
              </a:rPr>
              <a:t>Providing condoms and condom education.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tx1">
                    <a:lumMod val="50000"/>
                    <a:lumOff val="50000"/>
                  </a:schemeClr>
                </a:solidFill>
                <a:latin typeface="HelveticaNeueLT Std"/>
              </a:rPr>
              <a:t>Providing routine HIV testing and referrals to HIV treatment and </a:t>
            </a:r>
            <a:r>
              <a:rPr lang="en-US" sz="1200" dirty="0" err="1" smtClean="0">
                <a:solidFill>
                  <a:schemeClr val="tx1">
                    <a:lumMod val="50000"/>
                    <a:lumOff val="50000"/>
                  </a:schemeClr>
                </a:solidFill>
                <a:latin typeface="HelveticaNeueLT Std"/>
              </a:rPr>
              <a:t>PrEP</a:t>
            </a:r>
            <a:r>
              <a:rPr lang="en-US" sz="1200" dirty="0" smtClean="0">
                <a:solidFill>
                  <a:schemeClr val="tx1">
                    <a:lumMod val="50000"/>
                    <a:lumOff val="50000"/>
                  </a:schemeClr>
                </a:solidFill>
                <a:latin typeface="HelveticaNeueLT Std"/>
              </a:rPr>
              <a:t> for youth at high risk.</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tx1">
                    <a:lumMod val="50000"/>
                    <a:lumOff val="50000"/>
                  </a:schemeClr>
                </a:solidFill>
                <a:latin typeface="HelveticaNeueLT Std"/>
              </a:rPr>
              <a:t>Encouraging HIV positive youth to maintain viral suppression to remain healthy and prevent HIV transmission to sex partner(s).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3218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baseline="0" dirty="0" smtClean="0"/>
              <a:t>By the end of the webinar, you will be able to: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tx1">
                    <a:lumMod val="50000"/>
                    <a:lumOff val="50000"/>
                  </a:schemeClr>
                </a:solidFill>
                <a:latin typeface="HelveticaNeueLT Std" pitchFamily="34" charset="0"/>
              </a:rPr>
              <a:t>Describe the current state of youth HIV/AIDS among youth in the U.S.</a:t>
            </a:r>
          </a:p>
          <a:p>
            <a:pPr marL="628650" lvl="1" indent="-171450">
              <a:buFont typeface="Arial" panose="020B0604020202020204" pitchFamily="34" charset="0"/>
              <a:buChar char="•"/>
            </a:pPr>
            <a:r>
              <a:rPr lang="en-US" sz="1200" dirty="0" smtClean="0">
                <a:solidFill>
                  <a:schemeClr val="tx1">
                    <a:lumMod val="50000"/>
                    <a:lumOff val="50000"/>
                  </a:schemeClr>
                </a:solidFill>
                <a:latin typeface="HelveticaNeueLT Std" pitchFamily="34" charset="0"/>
              </a:rPr>
              <a:t>Explain modern HIV prevention and treatment strategies</a:t>
            </a:r>
            <a:endParaRPr lang="en-US" sz="1200" b="0" i="0" baseline="0" dirty="0" smtClean="0">
              <a:solidFill>
                <a:schemeClr val="dk1"/>
              </a:solidFill>
              <a:latin typeface="Calibri"/>
            </a:endParaRPr>
          </a:p>
          <a:p>
            <a:pPr marL="628650" lvl="1" indent="-171450">
              <a:buFont typeface="Arial" panose="020B0604020202020204" pitchFamily="34" charset="0"/>
              <a:buChar char="•"/>
            </a:pPr>
            <a:r>
              <a:rPr lang="en-US" sz="1200" dirty="0" smtClean="0">
                <a:solidFill>
                  <a:schemeClr val="tx1">
                    <a:lumMod val="50000"/>
                    <a:lumOff val="50000"/>
                  </a:schemeClr>
                </a:solidFill>
                <a:latin typeface="HelveticaNeueLT Std" pitchFamily="34" charset="0"/>
              </a:rPr>
              <a:t>Recognize opportunities for family planning providers to enhance linkages between HIV testing and treatment.   </a:t>
            </a:r>
          </a:p>
          <a:p>
            <a:pPr marL="628650" lvl="1" indent="-171450">
              <a:buFont typeface="Arial" panose="020B0604020202020204" pitchFamily="34" charset="0"/>
              <a:buChar char="•"/>
            </a:pPr>
            <a:endParaRPr lang="en-US" sz="1200" dirty="0" smtClean="0">
              <a:solidFill>
                <a:schemeClr val="tx1">
                  <a:lumMod val="50000"/>
                  <a:lumOff val="50000"/>
                </a:schemeClr>
              </a:solidFill>
              <a:latin typeface="HelveticaNeueLT Std" pitchFamily="34" charset="0"/>
            </a:endParaRPr>
          </a:p>
          <a:p>
            <a:pPr marL="171450" indent="-171450">
              <a:buFont typeface="Arial" panose="020B0604020202020204" pitchFamily="34" charset="0"/>
              <a:buChar char="•"/>
            </a:pPr>
            <a:r>
              <a:rPr lang="en-US" b="0" i="0" baseline="0" dirty="0" smtClean="0"/>
              <a:t>There have been major advances in HIV prevention including the role that treatment plays in prevention.</a:t>
            </a:r>
            <a:endParaRPr lang="en-US" b="0" i="0"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37520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access HIV testing and </a:t>
            </a:r>
            <a:r>
              <a:rPr lang="en-US" baseline="0" dirty="0" err="1" smtClean="0"/>
              <a:t>PrEP</a:t>
            </a:r>
            <a:r>
              <a:rPr lang="en-US" baseline="0" dirty="0" smtClean="0"/>
              <a:t> resources for family planning providers, visit fpntc.org</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239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To learn more about us and access resources and recorded webinars, please visit whatworksinyouthhiv.org.</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28897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smtClean="0"/>
              <a:t>What Works in Youth HIV is </a:t>
            </a:r>
            <a:r>
              <a:rPr lang="en-US" b="0" baseline="0" dirty="0" smtClean="0"/>
              <a:t>a project funded the Office of Adolescent Health with funding from the HHS Secretary’s Minority AIDS Initiative Fund.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Its goal is to ensure that all people who work with youth have the information they need to educate young people about HIV.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This includes people who work in organizations with a primary focus on HIV as well as health teachers, social workers, and after school program staff. </a:t>
            </a:r>
            <a:r>
              <a:rPr lang="en-US" b="1" baseline="0" dirty="0" smtClean="0"/>
              <a:t/>
            </a:r>
            <a:br>
              <a:rPr lang="en-US" b="1" baseline="0" dirty="0" smtClean="0"/>
            </a:br>
            <a:r>
              <a:rPr lang="en-US" b="1" baseline="0" dirty="0" smtClean="0"/>
              <a:t/>
            </a:r>
            <a:br>
              <a:rPr lang="en-US" b="1" baseline="0" dirty="0" smtClean="0"/>
            </a:br>
            <a:endParaRPr lang="en-US" b="1" i="0"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8786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Specifically, the project:</a:t>
            </a:r>
            <a:endParaRPr lang="en-US" b="1"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HelveticaNeueLT Std" pitchFamily="34" charset="0"/>
              </a:rPr>
              <a:t>Supports and promotes interventions and strategies to better integrate HIV prevention focused on youth,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HelveticaNeueLT Std" pitchFamily="34" charset="0"/>
              </a:rPr>
              <a:t>Promotes evidence-based programs and practices, and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HelveticaNeueLT Std" pitchFamily="34" charset="0"/>
              </a:rPr>
              <a:t>Connects youth-serving providers</a:t>
            </a:r>
            <a:r>
              <a:rPr lang="en-US" sz="1200" baseline="0" dirty="0" smtClean="0">
                <a:latin typeface="HelveticaNeueLT Std" pitchFamily="34" charset="0"/>
              </a:rPr>
              <a:t> across the U.S.</a:t>
            </a:r>
            <a:r>
              <a:rPr lang="en-US" sz="1200" dirty="0" smtClean="0">
                <a:latin typeface="HelveticaNeueLT Std" pitchFamily="34" charset="0"/>
              </a:rPr>
              <a:t> with training and technical assistance opportunities, including social media and educational campaigns.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To learn more about us, please visit whatworksinyouthhiv.org.</a:t>
            </a:r>
            <a:r>
              <a:rPr lang="en-US" b="0" baseline="0" dirty="0" smtClean="0"/>
              <a:t>  Recently, the project has published audio and video stories from people in the field. Check out the latest podcast on using </a:t>
            </a:r>
            <a:r>
              <a:rPr lang="en-US" b="0" baseline="0" dirty="0" err="1" smtClean="0"/>
              <a:t>SnapChat</a:t>
            </a:r>
            <a:r>
              <a:rPr lang="en-US" b="0" baseline="0" dirty="0" smtClean="0"/>
              <a:t> for health education in a family planning setting.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28897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cap="none" dirty="0" smtClean="0">
                <a:solidFill>
                  <a:schemeClr val="dk1"/>
                </a:solidFill>
                <a:effectLst/>
                <a:latin typeface="Calibri"/>
                <a:ea typeface="Calibri"/>
                <a:cs typeface="Calibri"/>
                <a:sym typeface="Calibri"/>
              </a:rPr>
              <a:t>On June 5, 1981 CDC reported the first cases of what we now know as AIDS. </a:t>
            </a:r>
          </a:p>
          <a:p>
            <a:pPr marL="628650" lvl="1" indent="-171450">
              <a:buFont typeface="Arial" panose="020B0604020202020204" pitchFamily="34" charset="0"/>
              <a:buChar char="•"/>
            </a:pPr>
            <a:r>
              <a:rPr lang="en-US" b="0" i="0" dirty="0" smtClean="0"/>
              <a:t>Many people remember the news reports of this disease that</a:t>
            </a:r>
            <a:r>
              <a:rPr lang="en-US" b="0" i="0" baseline="0" dirty="0" smtClean="0"/>
              <a:t> was sweeping many communities in the nation. </a:t>
            </a:r>
          </a:p>
          <a:p>
            <a:pPr marL="171450" lvl="0" indent="-171450">
              <a:buFont typeface="Arial" panose="020B0604020202020204" pitchFamily="34" charset="0"/>
              <a:buChar char="•"/>
            </a:pPr>
            <a:r>
              <a:rPr lang="en-US" b="0" i="0" baseline="0" dirty="0" smtClean="0"/>
              <a:t>But anyone born after this day has never known a world with HIV </a:t>
            </a:r>
            <a:r>
              <a:rPr lang="en-US" b="0" dirty="0" smtClean="0"/>
              <a:t>and </a:t>
            </a:r>
            <a:r>
              <a:rPr lang="en-US" dirty="0" smtClean="0"/>
              <a:t>they may be the first to see it end. </a:t>
            </a:r>
          </a:p>
          <a:p>
            <a:pPr marL="628650" lvl="1" indent="-171450">
              <a:buFont typeface="Arial" panose="020B0604020202020204" pitchFamily="34" charset="0"/>
              <a:buChar char="•"/>
            </a:pPr>
            <a:r>
              <a:rPr lang="en-US" baseline="0" dirty="0" smtClean="0"/>
              <a:t>November 2017 Kaiser Family Foundation survey showed that only 18% of young people 18-30 know someone who is living with HIV or has died from AIDS. </a:t>
            </a:r>
          </a:p>
          <a:p>
            <a:pPr marL="628650" lvl="1" indent="-171450">
              <a:buFont typeface="Arial" panose="020B0604020202020204" pitchFamily="34" charset="0"/>
              <a:buChar char="•"/>
            </a:pPr>
            <a:r>
              <a:rPr lang="en-US" baseline="0" dirty="0" smtClean="0"/>
              <a:t>Therefore they have less of a personal connection to the disease. </a:t>
            </a:r>
          </a:p>
          <a:p>
            <a:pPr marL="628650" lvl="1" indent="-171450">
              <a:buFont typeface="Arial" panose="020B0604020202020204" pitchFamily="34" charset="0"/>
              <a:buChar char="•"/>
            </a:pPr>
            <a:r>
              <a:rPr lang="en-US" baseline="0" dirty="0" smtClean="0"/>
              <a:t>That same survey showed that stigma and misperceptions exist in this group as well. </a:t>
            </a:r>
            <a:r>
              <a:rPr lang="en-US" b="1" i="0" baseline="0" dirty="0" smtClean="0"/>
              <a:t/>
            </a:r>
            <a:br>
              <a:rPr lang="en-US" b="1" i="0" baseline="0" dirty="0" smtClean="0"/>
            </a:br>
            <a:endParaRPr lang="en-US" b="1" i="0"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4392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cap="none" dirty="0" smtClean="0">
                <a:solidFill>
                  <a:schemeClr val="dk1"/>
                </a:solidFill>
                <a:effectLst/>
                <a:latin typeface="Calibri"/>
                <a:ea typeface="Calibri"/>
                <a:cs typeface="Calibri"/>
                <a:sym typeface="Calibri"/>
              </a:rPr>
              <a:t>This map</a:t>
            </a:r>
            <a:r>
              <a:rPr lang="en-US" sz="1200" b="0" i="0" u="none" strike="noStrike" kern="1200" cap="none" baseline="0" dirty="0" smtClean="0">
                <a:solidFill>
                  <a:schemeClr val="dk1"/>
                </a:solidFill>
                <a:effectLst/>
                <a:latin typeface="Calibri"/>
                <a:ea typeface="Calibri"/>
                <a:cs typeface="Calibri"/>
                <a:sym typeface="Calibri"/>
              </a:rPr>
              <a:t> shows the rate of HIV diagnosis by state. As has been the case for most of the epidemic, CDC reports that m</a:t>
            </a:r>
            <a:r>
              <a:rPr lang="en-US" sz="1200" b="0" i="0" u="none" strike="noStrike" kern="1200" cap="none" dirty="0" smtClean="0">
                <a:solidFill>
                  <a:schemeClr val="dk1"/>
                </a:solidFill>
                <a:effectLst/>
                <a:latin typeface="Calibri"/>
                <a:ea typeface="Calibri"/>
                <a:cs typeface="Calibri"/>
                <a:sym typeface="Calibri"/>
              </a:rPr>
              <a:t>ost HIV cases occur in metropolitan areas.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cap="none" dirty="0" smtClean="0">
                <a:solidFill>
                  <a:schemeClr val="dk1"/>
                </a:solidFill>
                <a:effectLst/>
                <a:latin typeface="Calibri"/>
                <a:ea typeface="Calibri"/>
                <a:cs typeface="Calibri"/>
                <a:sym typeface="Calibri"/>
              </a:rPr>
              <a:t>Most of the new diagnoses</a:t>
            </a:r>
            <a:r>
              <a:rPr lang="en-US" sz="1200" b="0" i="0" u="none" strike="noStrike" kern="1200" cap="none" baseline="0" dirty="0" smtClean="0">
                <a:solidFill>
                  <a:schemeClr val="dk1"/>
                </a:solidFill>
                <a:effectLst/>
                <a:latin typeface="Calibri"/>
                <a:ea typeface="Calibri"/>
                <a:cs typeface="Calibri"/>
                <a:sym typeface="Calibri"/>
              </a:rPr>
              <a:t> occur in the Northeast, and more recently in South.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cap="none" baseline="0" dirty="0" smtClean="0">
                <a:solidFill>
                  <a:schemeClr val="dk1"/>
                </a:solidFill>
                <a:effectLst/>
                <a:latin typeface="Calibri"/>
                <a:ea typeface="Calibri"/>
                <a:cs typeface="Calibri"/>
                <a:sym typeface="Calibri"/>
              </a:rPr>
              <a:t>The rise of HIV in the South is important because the HIV prevention and care infrastructure and referral relationships are not as well established as they are in places that were a part of the early epidemic. </a:t>
            </a:r>
            <a:endParaRPr lang="en-US" sz="1200" b="0" i="0" u="none" strike="noStrike" kern="1200" cap="none" dirty="0" smtClean="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37520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cap="none" baseline="0" dirty="0" smtClean="0">
                <a:solidFill>
                  <a:schemeClr val="dk1"/>
                </a:solidFill>
                <a:effectLst/>
                <a:latin typeface="Calibri"/>
                <a:ea typeface="Calibri"/>
                <a:cs typeface="Calibri"/>
                <a:sym typeface="Calibri"/>
              </a:rPr>
              <a:t>In the U.S. there are also differences in new HIV diagnosis rates by gender, race, and sexual contact.</a:t>
            </a:r>
          </a:p>
          <a:p>
            <a:pPr marL="171450" indent="-171450">
              <a:buFont typeface="Arial" panose="020B0604020202020204" pitchFamily="34" charset="0"/>
              <a:buChar char="•"/>
            </a:pPr>
            <a:r>
              <a:rPr lang="en-US" sz="1200" b="0" i="0" u="none" strike="noStrike" kern="1200" cap="none" dirty="0" smtClean="0">
                <a:solidFill>
                  <a:schemeClr val="dk1"/>
                </a:solidFill>
                <a:effectLst/>
                <a:latin typeface="Calibri"/>
                <a:ea typeface="Calibri"/>
                <a:cs typeface="Calibri"/>
                <a:sym typeface="Calibri"/>
              </a:rPr>
              <a:t>Black, gay, and</a:t>
            </a:r>
            <a:r>
              <a:rPr lang="en-US" sz="1200" b="0" i="0" u="none" strike="noStrike" kern="1200" cap="none" baseline="0" dirty="0" smtClean="0">
                <a:solidFill>
                  <a:schemeClr val="dk1"/>
                </a:solidFill>
                <a:effectLst/>
                <a:latin typeface="Calibri"/>
                <a:ea typeface="Calibri"/>
                <a:cs typeface="Calibri"/>
                <a:sym typeface="Calibri"/>
              </a:rPr>
              <a:t> bisexual men have the highest rate, followed by Hispanic/Latino and White gay and bisexual men. </a:t>
            </a:r>
          </a:p>
          <a:p>
            <a:pPr marL="171450" indent="-171450">
              <a:buFont typeface="Arial" panose="020B0604020202020204" pitchFamily="34" charset="0"/>
              <a:buChar char="•"/>
            </a:pPr>
            <a:r>
              <a:rPr lang="en-US" sz="1200" b="0" i="0" u="none" strike="noStrike" kern="1200" cap="none" baseline="0" dirty="0" smtClean="0">
                <a:solidFill>
                  <a:schemeClr val="dk1"/>
                </a:solidFill>
                <a:effectLst/>
                <a:latin typeface="Calibri"/>
                <a:sym typeface="Calibri"/>
              </a:rPr>
              <a:t>While HIV diagnosis rates among women are going down, HIV testing for women and connection to care still needs to be addressed so that this downward trend continues.</a:t>
            </a:r>
            <a:endParaRPr lang="en-US" sz="1200" b="0" i="0" u="none" strike="noStrike" kern="1200" cap="none" dirty="0" smtClean="0">
              <a:solidFill>
                <a:schemeClr val="dk1"/>
              </a:solidFill>
              <a:effectLst/>
              <a:latin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37520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cap="none" baseline="0" dirty="0" smtClean="0">
                <a:solidFill>
                  <a:schemeClr val="dk1"/>
                </a:solidFill>
                <a:effectLst/>
                <a:latin typeface="Calibri"/>
                <a:ea typeface="Calibri"/>
                <a:cs typeface="Calibri"/>
                <a:sym typeface="Calibri"/>
              </a:rPr>
              <a:t>21% of new HIV diagnoses are among youth, but youth only account for 16% of the U.S. population.  This means that young people are disproportionally impacted by HIV.</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cap="none" baseline="0" dirty="0" smtClean="0">
                <a:solidFill>
                  <a:schemeClr val="dk1"/>
                </a:solidFill>
                <a:effectLst/>
                <a:latin typeface="Calibri"/>
                <a:ea typeface="Calibri"/>
                <a:cs typeface="Calibri"/>
                <a:sym typeface="Calibri"/>
              </a:rPr>
              <a:t>About 4 in 5 HIV infections are among young people 20-24 years old, and </a:t>
            </a:r>
            <a:r>
              <a:rPr lang="en-US" sz="1200" b="0" i="0" u="none" strike="noStrike" kern="1200" cap="none" baseline="0" dirty="0" smtClean="0">
                <a:solidFill>
                  <a:schemeClr val="accent2">
                    <a:lumMod val="75000"/>
                  </a:schemeClr>
                </a:solidFill>
                <a:effectLst/>
                <a:latin typeface="HelveticaNeueLT Std" pitchFamily="34" charset="0"/>
                <a:ea typeface="Calibri"/>
                <a:cs typeface="Arial" panose="020B0604020202020204" pitchFamily="34" charset="0"/>
                <a:sym typeface="Calibri"/>
              </a:rPr>
              <a:t>h</a:t>
            </a:r>
            <a:r>
              <a:rPr lang="en-US" sz="1200" b="0" dirty="0" smtClean="0">
                <a:solidFill>
                  <a:schemeClr val="accent2">
                    <a:lumMod val="75000"/>
                  </a:schemeClr>
                </a:solidFill>
                <a:latin typeface="HelveticaNeueLT Std" pitchFamily="34" charset="0"/>
                <a:cs typeface="Arial" panose="020B0604020202020204" pitchFamily="34" charset="0"/>
              </a:rPr>
              <a:t>alf of youth </a:t>
            </a:r>
            <a:r>
              <a:rPr lang="en-US" sz="1200" b="0" dirty="0" smtClean="0">
                <a:latin typeface="HelveticaNeueLT Std" pitchFamily="34" charset="0"/>
                <a:cs typeface="Arial" panose="020B0604020202020204" pitchFamily="34" charset="0"/>
              </a:rPr>
              <a:t>ages 18-24 living with HIV in the U.S. do not know they are infected. </a:t>
            </a:r>
            <a:r>
              <a:rPr lang="en-US" sz="1200" b="0" i="0" u="none" strike="noStrike" kern="1200" cap="none" baseline="0" dirty="0" smtClean="0">
                <a:solidFill>
                  <a:schemeClr val="dk1"/>
                </a:solidFill>
                <a:effectLst/>
                <a:latin typeface="Calibri"/>
                <a:ea typeface="Calibri"/>
                <a:cs typeface="Calibri"/>
                <a:sym typeface="Calibri"/>
              </a:rPr>
              <a:t>Therefore it’s important to provide education and resources as early as possible.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chemeClr val="accent2">
                  <a:lumMod val="75000"/>
                </a:schemeClr>
              </a:solidFill>
              <a:latin typeface="HelveticaNeueLT Std"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HelveticaNeueLT Std" pitchFamily="34" charset="0"/>
                <a:cs typeface="Arial" panose="020B0604020202020204" pitchFamily="34" charset="0"/>
              </a:rPr>
              <a:t/>
            </a:r>
            <a:br>
              <a:rPr lang="en-US" sz="1200" baseline="0" dirty="0" smtClean="0">
                <a:latin typeface="HelveticaNeueLT Std" pitchFamily="34" charset="0"/>
                <a:cs typeface="Arial" panose="020B0604020202020204" pitchFamily="34" charset="0"/>
              </a:rPr>
            </a:br>
            <a:r>
              <a:rPr lang="en-US" sz="1200" baseline="0" dirty="0" smtClean="0">
                <a:latin typeface="HelveticaNeueLT Std" pitchFamily="34" charset="0"/>
                <a:cs typeface="Arial" panose="020B0604020202020204" pitchFamily="34" charset="0"/>
              </a:rPr>
              <a:t/>
            </a:r>
            <a:br>
              <a:rPr lang="en-US" sz="1200" baseline="0" dirty="0" smtClean="0">
                <a:latin typeface="HelveticaNeueLT Std" pitchFamily="34" charset="0"/>
                <a:cs typeface="Arial" panose="020B0604020202020204" pitchFamily="34" charset="0"/>
              </a:rPr>
            </a:br>
            <a:endParaRPr lang="en-US" sz="1200" dirty="0" smtClean="0">
              <a:latin typeface="HelveticaNeueLT Std" pitchFamily="34" charset="0"/>
              <a:cs typeface="Arial" panose="020B0604020202020204" pitchFamily="34" charset="0"/>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5943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cap="none" dirty="0" smtClean="0">
                <a:solidFill>
                  <a:schemeClr val="dk1"/>
                </a:solidFill>
                <a:effectLst/>
                <a:latin typeface="Calibri"/>
                <a:ea typeface="Calibri"/>
                <a:cs typeface="Calibri"/>
                <a:sym typeface="Calibri"/>
              </a:rPr>
              <a:t>Black,</a:t>
            </a:r>
            <a:r>
              <a:rPr lang="en-US" sz="1200" b="0" i="0" u="none" strike="noStrike" kern="1200" cap="none" baseline="0" dirty="0" smtClean="0">
                <a:solidFill>
                  <a:schemeClr val="dk1"/>
                </a:solidFill>
                <a:effectLst/>
                <a:latin typeface="Calibri"/>
                <a:ea typeface="Calibri"/>
                <a:cs typeface="Calibri"/>
                <a:sym typeface="Calibri"/>
              </a:rPr>
              <a:t> Hispanic/Latino, and white young males have the highest rate, followed by black white, and Hispanic/Latina young females.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28793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Shape 15"/>
        <p:cNvGrpSpPr/>
        <p:nvPr/>
      </p:nvGrpSpPr>
      <p:grpSpPr>
        <a:xfrm>
          <a:off x="0" y="0"/>
          <a:ext cx="0" cy="0"/>
          <a:chOff x="0" y="0"/>
          <a:chExt cx="0" cy="0"/>
        </a:xfrm>
      </p:grpSpPr>
      <p:sp>
        <p:nvSpPr>
          <p:cNvPr id="19" name="Shape 19"/>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mj-lt"/>
                <a:ea typeface="Franklin Gothic Book" panose="020B0503020102020204" pitchFamily="34" charset="0"/>
                <a:cs typeface="Franklin Gothic Book" panose="020B0503020102020204" pitchFamily="34" charset="0"/>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dirty="0"/>
          </a:p>
        </p:txBody>
      </p:sp>
      <p:sp>
        <p:nvSpPr>
          <p:cNvPr id="20" name="Shape 2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rgbClr val="888888"/>
              </a:buClr>
              <a:buFont typeface="Arial"/>
              <a:buNone/>
              <a:defRPr sz="3200" b="0" i="0" u="none" strike="noStrike" cap="none">
                <a:solidFill>
                  <a:srgbClr val="888888"/>
                </a:solidFill>
                <a:latin typeface="+mj-lt"/>
                <a:ea typeface="Franklin Gothic Book" panose="020B0503020102020204" pitchFamily="34" charset="0"/>
                <a:cs typeface="Franklin Gothic Book" panose="020B0503020102020204" pitchFamily="34" charset="0"/>
                <a:sym typeface="Calibri"/>
              </a:defRPr>
            </a:lvl1pPr>
            <a:lvl2pPr marL="457200" marR="0" lvl="1" indent="0" algn="ctr" rtl="0">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21" name="Shape 2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
        <p:nvSpPr>
          <p:cNvPr id="11" name="Shape 27"/>
          <p:cNvSpPr/>
          <p:nvPr userDrawn="1"/>
        </p:nvSpPr>
        <p:spPr>
          <a:xfrm>
            <a:off x="0" y="0"/>
            <a:ext cx="9144000" cy="1524000"/>
          </a:xfrm>
          <a:prstGeom prst="rect">
            <a:avLst/>
          </a:prstGeom>
          <a:solidFill>
            <a:srgbClr val="4EB8AE"/>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 name="Picture 2"/>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1" y="813994"/>
            <a:ext cx="11156823" cy="71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3539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4"/>
        <p:cNvGrpSpPr/>
        <p:nvPr/>
      </p:nvGrpSpPr>
      <p:grpSpPr>
        <a:xfrm>
          <a:off x="0" y="0"/>
          <a:ext cx="0" cy="0"/>
          <a:chOff x="0" y="0"/>
          <a:chExt cx="0" cy="0"/>
        </a:xfrm>
      </p:grpSpPr>
      <p:sp>
        <p:nvSpPr>
          <p:cNvPr id="27" name="Shape 27"/>
          <p:cNvSpPr/>
          <p:nvPr/>
        </p:nvSpPr>
        <p:spPr>
          <a:xfrm>
            <a:off x="0" y="0"/>
            <a:ext cx="9144000" cy="114300"/>
          </a:xfrm>
          <a:prstGeom prst="rect">
            <a:avLst/>
          </a:prstGeom>
          <a:solidFill>
            <a:srgbClr val="4EB8AE"/>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Shape 3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mj-lt"/>
                <a:ea typeface="Franklin Gothic Book" panose="020B0503020102020204" pitchFamily="34" charset="0"/>
                <a:cs typeface="Franklin Gothic Book" panose="020B0503020102020204" pitchFamily="34" charset="0"/>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dirty="0"/>
          </a:p>
        </p:txBody>
      </p:sp>
      <p:sp>
        <p:nvSpPr>
          <p:cNvPr id="31" name="Shape 3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mn-lt"/>
                <a:ea typeface="Franklin Gothic Book" panose="020B0503020102020204" pitchFamily="34" charset="0"/>
                <a:cs typeface="Franklin Gothic Book" panose="020B0503020102020204" pitchFamily="34" charset="0"/>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32" name="Shape 3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
        <p:nvSpPr>
          <p:cNvPr id="12" name="Shape 27"/>
          <p:cNvSpPr/>
          <p:nvPr userDrawn="1"/>
        </p:nvSpPr>
        <p:spPr>
          <a:xfrm>
            <a:off x="0" y="6629400"/>
            <a:ext cx="9144000" cy="304800"/>
          </a:xfrm>
          <a:prstGeom prst="rect">
            <a:avLst/>
          </a:prstGeom>
          <a:solidFill>
            <a:srgbClr val="4EB8AE"/>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1844" y="5876456"/>
            <a:ext cx="2184956" cy="60054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Shape 24"/>
        <p:cNvGrpSpPr/>
        <p:nvPr/>
      </p:nvGrpSpPr>
      <p:grpSpPr>
        <a:xfrm>
          <a:off x="0" y="0"/>
          <a:ext cx="0" cy="0"/>
          <a:chOff x="0" y="0"/>
          <a:chExt cx="0" cy="0"/>
        </a:xfrm>
      </p:grpSpPr>
      <p:sp>
        <p:nvSpPr>
          <p:cNvPr id="27" name="Shape 27"/>
          <p:cNvSpPr/>
          <p:nvPr/>
        </p:nvSpPr>
        <p:spPr>
          <a:xfrm>
            <a:off x="0" y="0"/>
            <a:ext cx="9144000" cy="114300"/>
          </a:xfrm>
          <a:prstGeom prst="rect">
            <a:avLst/>
          </a:prstGeom>
          <a:solidFill>
            <a:srgbClr val="4EB8AE"/>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Shape 3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mj-lt"/>
                <a:ea typeface="Franklin Gothic Book" panose="020B0503020102020204" pitchFamily="34" charset="0"/>
                <a:cs typeface="Franklin Gothic Book" panose="020B0503020102020204" pitchFamily="34" charset="0"/>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dirty="0"/>
          </a:p>
        </p:txBody>
      </p:sp>
      <p:sp>
        <p:nvSpPr>
          <p:cNvPr id="31" name="Shape 3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mn-lt"/>
                <a:ea typeface="Franklin Gothic Book" panose="020B0503020102020204" pitchFamily="34" charset="0"/>
                <a:cs typeface="Franklin Gothic Book" panose="020B0503020102020204" pitchFamily="34" charset="0"/>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32" name="Shape 3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
        <p:nvSpPr>
          <p:cNvPr id="12" name="Shape 27"/>
          <p:cNvSpPr/>
          <p:nvPr userDrawn="1"/>
        </p:nvSpPr>
        <p:spPr>
          <a:xfrm>
            <a:off x="0" y="6629400"/>
            <a:ext cx="9144000" cy="304800"/>
          </a:xfrm>
          <a:prstGeom prst="rect">
            <a:avLst/>
          </a:prstGeom>
          <a:solidFill>
            <a:srgbClr val="4EB8AE"/>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1844" y="5876456"/>
            <a:ext cx="2184956" cy="600544"/>
          </a:xfrm>
          <a:prstGeom prst="rect">
            <a:avLst/>
          </a:prstGeom>
        </p:spPr>
      </p:pic>
      <p:sp>
        <p:nvSpPr>
          <p:cNvPr id="2" name="AutoShape 2" descr="https://intranet.jsi.com/Independent/Divisions/Communications/Logos/Images/rti_logo.jpg"/>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0375" y="5907584"/>
            <a:ext cx="835025" cy="569416"/>
          </a:xfrm>
          <a:prstGeom prst="rect">
            <a:avLst/>
          </a:prstGeom>
        </p:spPr>
      </p:pic>
    </p:spTree>
    <p:extLst>
      <p:ext uri="{BB962C8B-B14F-4D97-AF65-F5344CB8AC3E}">
        <p14:creationId xmlns:p14="http://schemas.microsoft.com/office/powerpoint/2010/main" val="770620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Shape 24"/>
        <p:cNvGrpSpPr/>
        <p:nvPr/>
      </p:nvGrpSpPr>
      <p:grpSpPr>
        <a:xfrm>
          <a:off x="0" y="0"/>
          <a:ext cx="0" cy="0"/>
          <a:chOff x="0" y="0"/>
          <a:chExt cx="0" cy="0"/>
        </a:xfrm>
      </p:grpSpPr>
      <p:sp>
        <p:nvSpPr>
          <p:cNvPr id="27" name="Shape 27"/>
          <p:cNvSpPr/>
          <p:nvPr/>
        </p:nvSpPr>
        <p:spPr>
          <a:xfrm>
            <a:off x="0" y="0"/>
            <a:ext cx="9144000" cy="114300"/>
          </a:xfrm>
          <a:prstGeom prst="rect">
            <a:avLst/>
          </a:prstGeom>
          <a:solidFill>
            <a:srgbClr val="4EB8AE"/>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Shape 3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mj-lt"/>
                <a:ea typeface="Franklin Gothic Book" panose="020B0503020102020204" pitchFamily="34" charset="0"/>
                <a:cs typeface="Franklin Gothic Book" panose="020B0503020102020204" pitchFamily="34" charset="0"/>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dirty="0"/>
          </a:p>
        </p:txBody>
      </p:sp>
      <p:sp>
        <p:nvSpPr>
          <p:cNvPr id="31" name="Shape 3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mn-lt"/>
                <a:ea typeface="Franklin Gothic Book" panose="020B0503020102020204" pitchFamily="34" charset="0"/>
                <a:cs typeface="Franklin Gothic Book" panose="020B0503020102020204" pitchFamily="34" charset="0"/>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32" name="Shape 3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
        <p:nvSpPr>
          <p:cNvPr id="12" name="Shape 27"/>
          <p:cNvSpPr/>
          <p:nvPr userDrawn="1"/>
        </p:nvSpPr>
        <p:spPr>
          <a:xfrm>
            <a:off x="0" y="6629400"/>
            <a:ext cx="9144000" cy="304800"/>
          </a:xfrm>
          <a:prstGeom prst="rect">
            <a:avLst/>
          </a:prstGeom>
          <a:solidFill>
            <a:srgbClr val="4EB8AE"/>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901672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7"/>
        <p:cNvGrpSpPr/>
        <p:nvPr/>
      </p:nvGrpSpPr>
      <p:grpSpPr>
        <a:xfrm>
          <a:off x="0" y="0"/>
          <a:ext cx="0" cy="0"/>
          <a:chOff x="0" y="0"/>
          <a:chExt cx="0" cy="0"/>
        </a:xfrm>
      </p:grpSpPr>
      <p:sp>
        <p:nvSpPr>
          <p:cNvPr id="71" name="Shape 7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mj-lt"/>
                <a:ea typeface="Franklin Gothic Book" panose="020B0503020102020204" pitchFamily="34" charset="0"/>
                <a:cs typeface="Franklin Gothic Book" panose="020B0503020102020204" pitchFamily="34" charset="0"/>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dirty="0"/>
          </a:p>
        </p:txBody>
      </p:sp>
      <p:sp>
        <p:nvSpPr>
          <p:cNvPr id="72" name="Shape 7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98989"/>
                </a:solidFill>
                <a:latin typeface="Calibri"/>
                <a:ea typeface="Calibri"/>
                <a:cs typeface="Calibri"/>
                <a:sym typeface="Calibri"/>
              </a:rPr>
              <a:t>‹#›</a:t>
            </a:fld>
            <a:endParaRPr lang="en-US" sz="1200">
              <a:solidFill>
                <a:srgbClr val="898989"/>
              </a:solidFill>
              <a:latin typeface="Calibri"/>
              <a:ea typeface="Calibri"/>
              <a:cs typeface="Calibri"/>
              <a:sym typeface="Calibri"/>
            </a:endParaRPr>
          </a:p>
        </p:txBody>
      </p:sp>
      <p:sp>
        <p:nvSpPr>
          <p:cNvPr id="9" name="Shape 27"/>
          <p:cNvSpPr/>
          <p:nvPr userDrawn="1"/>
        </p:nvSpPr>
        <p:spPr>
          <a:xfrm>
            <a:off x="0" y="0"/>
            <a:ext cx="9144000" cy="114300"/>
          </a:xfrm>
          <a:prstGeom prst="rect">
            <a:avLst/>
          </a:prstGeom>
          <a:solidFill>
            <a:srgbClr val="4EB8AE"/>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Shape 27"/>
          <p:cNvSpPr/>
          <p:nvPr userDrawn="1"/>
        </p:nvSpPr>
        <p:spPr>
          <a:xfrm>
            <a:off x="0" y="6629400"/>
            <a:ext cx="9144000" cy="228600"/>
          </a:xfrm>
          <a:prstGeom prst="rect">
            <a:avLst/>
          </a:prstGeom>
          <a:solidFill>
            <a:srgbClr val="4EB8AE"/>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1844" y="5876456"/>
            <a:ext cx="2184956" cy="60054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Shape 67"/>
        <p:cNvGrpSpPr/>
        <p:nvPr/>
      </p:nvGrpSpPr>
      <p:grpSpPr>
        <a:xfrm>
          <a:off x="0" y="0"/>
          <a:ext cx="0" cy="0"/>
          <a:chOff x="0" y="0"/>
          <a:chExt cx="0" cy="0"/>
        </a:xfrm>
      </p:grpSpPr>
      <p:sp>
        <p:nvSpPr>
          <p:cNvPr id="71" name="Shape 7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mj-lt"/>
                <a:ea typeface="Franklin Gothic Book" panose="020B0503020102020204" pitchFamily="34" charset="0"/>
                <a:cs typeface="Franklin Gothic Book" panose="020B0503020102020204" pitchFamily="34" charset="0"/>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dirty="0"/>
          </a:p>
        </p:txBody>
      </p:sp>
      <p:sp>
        <p:nvSpPr>
          <p:cNvPr id="72" name="Shape 7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98989"/>
                </a:solidFill>
                <a:latin typeface="Calibri"/>
                <a:ea typeface="Calibri"/>
                <a:cs typeface="Calibri"/>
                <a:sym typeface="Calibri"/>
              </a:rPr>
              <a:t>‹#›</a:t>
            </a:fld>
            <a:endParaRPr lang="en-US" sz="12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2665427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Shape 17"/>
          <p:cNvCxnSpPr/>
          <p:nvPr/>
        </p:nvCxnSpPr>
        <p:spPr>
          <a:xfrm>
            <a:off x="425200" y="55420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Shape 18"/>
          <p:cNvCxnSpPr/>
          <p:nvPr/>
        </p:nvCxnSpPr>
        <p:spPr>
          <a:xfrm>
            <a:off x="425200" y="632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Shape 19"/>
          <p:cNvSpPr txBox="1">
            <a:spLocks noGrp="1"/>
          </p:cNvSpPr>
          <p:nvPr>
            <p:ph type="title"/>
          </p:nvPr>
        </p:nvSpPr>
        <p:spPr>
          <a:xfrm>
            <a:off x="406425" y="2409100"/>
            <a:ext cx="8296800" cy="2056000"/>
          </a:xfrm>
          <a:prstGeom prst="rect">
            <a:avLst/>
          </a:prstGeom>
        </p:spPr>
        <p:txBody>
          <a:bodyPr spcFirstLastPara="1" wrap="square" lIns="91425" tIns="91425" rIns="91425" bIns="91425" anchor="ctr" anchorCtr="0"/>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20" name="Shape 20"/>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752992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2" r:id="rId1"/>
    <p:sldLayoutId id="2147483649" r:id="rId2"/>
    <p:sldLayoutId id="2147483664" r:id="rId3"/>
    <p:sldLayoutId id="2147483661" r:id="rId4"/>
    <p:sldLayoutId id="2147483653" r:id="rId5"/>
    <p:sldLayoutId id="2147483663" r:id="rId6"/>
    <p:sldLayoutId id="214748366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hiv.gov/federal-response/national-hiv-aids-strategy/overview"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hiv.gov/federal-response/national-hiv-aids-strategy/overview"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files.hiv.gov/s3fs-public/nhas-update-5-things.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files.hiv.gov/s3fs-public/nhas-update-5-things.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fpntc.org/resources/virtual-coffee-break-webinar-prep-series-part-2-hiv-prevention-women" TargetMode="External"/><Relationship Id="rId3" Type="http://schemas.openxmlformats.org/officeDocument/2006/relationships/hyperlink" Target="https://www.fpntc.org/resources/delivering-hiv-rapid-test-results-experiences-field" TargetMode="External"/><Relationship Id="rId7" Type="http://schemas.openxmlformats.org/officeDocument/2006/relationships/hyperlink" Target="https://www.fpntc.org/resources/virtual-coffee-break-webinar-prep-series-part-1-hiv-testing-basic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fpntc.org/resources/new-advances-hiv-diagnostic-testing-training-health-professionals" TargetMode="External"/><Relationship Id="rId5" Type="http://schemas.openxmlformats.org/officeDocument/2006/relationships/hyperlink" Target="https://www.fpntc.org/resources/guidance-delivering-hiv-pre-test-and-post-test-results-integrating-hiv-screening-title-x" TargetMode="External"/><Relationship Id="rId4" Type="http://schemas.openxmlformats.org/officeDocument/2006/relationships/hyperlink" Target="https://www.fpntc.org/resources/family-planning-provider-prep-toolki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cdc.gov/hiv/group/age/youth"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cdc.gov/hiv/pdf/statistics/cdc-hiv-geographic-distribution.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cdc.gov/hiv/pdf/statistics/cdc-hiv-geographic-distribution.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hiv/pdf/group/age/youth/cdc-hiv-youth.pdf" TargetMode="External"/><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cdc.gov/hiv/pdf/group/age/youth/cdc-hiv-youth.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EB8A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2209800"/>
            <a:ext cx="7620000" cy="2056000"/>
          </a:xfrm>
        </p:spPr>
        <p:txBody>
          <a:bodyPr/>
          <a:lstStyle/>
          <a:p>
            <a:r>
              <a:rPr lang="en" b="0" dirty="0" smtClean="0">
                <a:latin typeface="Oswald" panose="02000803000000000000" pitchFamily="2" charset="0"/>
              </a:rPr>
              <a:t>Exploring What Works in Youth HIV Prevention &amp; Treatment</a:t>
            </a:r>
            <a:endParaRPr lang="en-US" b="0" dirty="0"/>
          </a:p>
        </p:txBody>
      </p:sp>
      <p:sp>
        <p:nvSpPr>
          <p:cNvPr id="3" name="Rectangle 2"/>
          <p:cNvSpPr/>
          <p:nvPr/>
        </p:nvSpPr>
        <p:spPr>
          <a:xfrm>
            <a:off x="3619499" y="5054601"/>
            <a:ext cx="2133600" cy="830997"/>
          </a:xfrm>
          <a:prstGeom prst="rect">
            <a:avLst/>
          </a:prstGeom>
        </p:spPr>
        <p:txBody>
          <a:bodyPr wrap="square">
            <a:spAutoFit/>
          </a:bodyPr>
          <a:lstStyle/>
          <a:p>
            <a:pPr lvl="0" algn="ctr"/>
            <a:r>
              <a:rPr lang="en-US" sz="2400" dirty="0" smtClean="0">
                <a:solidFill>
                  <a:schemeClr val="bg1"/>
                </a:solidFill>
              </a:rPr>
              <a:t>June 20, 2018</a:t>
            </a:r>
          </a:p>
          <a:p>
            <a:pPr lvl="0" algn="ctr"/>
            <a:r>
              <a:rPr lang="en-US" sz="2400" dirty="0" smtClean="0">
                <a:solidFill>
                  <a:schemeClr val="bg1"/>
                </a:solidFill>
              </a:rPr>
              <a:t>2–3 pm ET</a:t>
            </a:r>
            <a:endParaRPr lang="en-US" sz="2400" dirty="0">
              <a:solidFill>
                <a:schemeClr val="bg1"/>
              </a:solidFill>
            </a:endParaRPr>
          </a:p>
        </p:txBody>
      </p:sp>
      <p:pic>
        <p:nvPicPr>
          <p:cNvPr id="4" name="Picture 3" title="What Works in Youth HIV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533401"/>
            <a:ext cx="4817368" cy="1069310"/>
          </a:xfrm>
          <a:prstGeom prst="rect">
            <a:avLst/>
          </a:prstGeom>
        </p:spPr>
      </p:pic>
      <p:pic>
        <p:nvPicPr>
          <p:cNvPr id="7" name="Picture 6" title="Family Planning National Training Center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720110"/>
            <a:ext cx="2876382" cy="827114"/>
          </a:xfrm>
          <a:prstGeom prst="rect">
            <a:avLst/>
          </a:prstGeom>
        </p:spPr>
      </p:pic>
    </p:spTree>
    <p:extLst>
      <p:ext uri="{BB962C8B-B14F-4D97-AF65-F5344CB8AC3E}">
        <p14:creationId xmlns:p14="http://schemas.microsoft.com/office/powerpoint/2010/main" val="2364264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smtClean="0">
                <a:solidFill>
                  <a:srgbClr val="4EB8AE"/>
                </a:solidFill>
                <a:latin typeface="Oswald" panose="02000503000000000000" pitchFamily="2" charset="0"/>
              </a:rPr>
              <a:t>Why Focus on Youth?</a:t>
            </a:r>
            <a:endParaRPr lang="en-US" sz="4000" dirty="0">
              <a:solidFill>
                <a:srgbClr val="4EB8AE"/>
              </a:solidFill>
              <a:latin typeface="Oswald" panose="02000503000000000000" pitchFamily="2" charset="0"/>
            </a:endParaRPr>
          </a:p>
        </p:txBody>
      </p:sp>
      <p:sp>
        <p:nvSpPr>
          <p:cNvPr id="3" name="Text Placeholder 2"/>
          <p:cNvSpPr>
            <a:spLocks noGrp="1"/>
          </p:cNvSpPr>
          <p:nvPr>
            <p:ph type="body" idx="1"/>
          </p:nvPr>
        </p:nvSpPr>
        <p:spPr>
          <a:xfrm>
            <a:off x="457200" y="1600200"/>
            <a:ext cx="4876800" cy="3992563"/>
          </a:xfrm>
        </p:spPr>
        <p:txBody>
          <a:bodyPr/>
          <a:lstStyle/>
          <a:p>
            <a:pPr marL="457200" indent="-254000" fontAlgn="base">
              <a:buClr>
                <a:schemeClr val="tx1">
                  <a:lumMod val="50000"/>
                  <a:lumOff val="50000"/>
                </a:schemeClr>
              </a:buClr>
            </a:pPr>
            <a:r>
              <a:rPr lang="en-US" sz="2400" dirty="0" smtClean="0">
                <a:solidFill>
                  <a:schemeClr val="tx1">
                    <a:lumMod val="50000"/>
                    <a:lumOff val="50000"/>
                  </a:schemeClr>
                </a:solidFill>
                <a:latin typeface="HelveticaNeueLT Std" pitchFamily="34" charset="0"/>
              </a:rPr>
              <a:t>“Youth”: the </a:t>
            </a:r>
            <a:r>
              <a:rPr lang="en-US" sz="2400" dirty="0">
                <a:solidFill>
                  <a:schemeClr val="tx1">
                    <a:lumMod val="50000"/>
                    <a:lumOff val="50000"/>
                  </a:schemeClr>
                </a:solidFill>
                <a:latin typeface="HelveticaNeueLT Std" pitchFamily="34" charset="0"/>
              </a:rPr>
              <a:t>period between childhood and adult </a:t>
            </a:r>
            <a:r>
              <a:rPr lang="en-US" sz="2400" dirty="0" smtClean="0">
                <a:solidFill>
                  <a:schemeClr val="tx1">
                    <a:lumMod val="50000"/>
                    <a:lumOff val="50000"/>
                  </a:schemeClr>
                </a:solidFill>
                <a:latin typeface="HelveticaNeueLT Std" pitchFamily="34" charset="0"/>
              </a:rPr>
              <a:t>age</a:t>
            </a:r>
          </a:p>
          <a:p>
            <a:pPr marL="203200" indent="0" fontAlgn="base">
              <a:buClr>
                <a:schemeClr val="tx1">
                  <a:lumMod val="50000"/>
                  <a:lumOff val="50000"/>
                </a:schemeClr>
              </a:buClr>
              <a:buNone/>
            </a:pPr>
            <a:endParaRPr lang="en-US" sz="1000" dirty="0" smtClean="0">
              <a:solidFill>
                <a:schemeClr val="tx1">
                  <a:lumMod val="50000"/>
                  <a:lumOff val="50000"/>
                </a:schemeClr>
              </a:solidFill>
              <a:latin typeface="HelveticaNeueLT Std" pitchFamily="34" charset="0"/>
            </a:endParaRPr>
          </a:p>
          <a:p>
            <a:pPr marL="457200" indent="-254000" fontAlgn="base">
              <a:buClr>
                <a:schemeClr val="tx1">
                  <a:lumMod val="50000"/>
                  <a:lumOff val="50000"/>
                </a:schemeClr>
              </a:buClr>
            </a:pPr>
            <a:r>
              <a:rPr lang="en-US" sz="2400" dirty="0" smtClean="0">
                <a:solidFill>
                  <a:schemeClr val="tx1">
                    <a:lumMod val="50000"/>
                    <a:lumOff val="50000"/>
                  </a:schemeClr>
                </a:solidFill>
                <a:latin typeface="HelveticaNeueLT Std" pitchFamily="34" charset="0"/>
              </a:rPr>
              <a:t>Physical, cognitive, emotional and social changes occur that impact their health</a:t>
            </a:r>
          </a:p>
          <a:p>
            <a:pPr marL="457200" indent="-254000" fontAlgn="base">
              <a:buClr>
                <a:schemeClr val="tx1">
                  <a:lumMod val="50000"/>
                  <a:lumOff val="50000"/>
                </a:schemeClr>
              </a:buClr>
            </a:pPr>
            <a:endParaRPr lang="en-US" sz="1000" dirty="0" smtClean="0">
              <a:solidFill>
                <a:schemeClr val="tx1">
                  <a:lumMod val="50000"/>
                  <a:lumOff val="50000"/>
                </a:schemeClr>
              </a:solidFill>
              <a:latin typeface="HelveticaNeueLT Std" pitchFamily="34" charset="0"/>
            </a:endParaRPr>
          </a:p>
          <a:p>
            <a:pPr marL="457200" indent="-254000" fontAlgn="base">
              <a:buClr>
                <a:schemeClr val="tx1">
                  <a:lumMod val="50000"/>
                  <a:lumOff val="50000"/>
                </a:schemeClr>
              </a:buClr>
            </a:pPr>
            <a:r>
              <a:rPr lang="en-US" sz="2400" dirty="0" smtClean="0">
                <a:solidFill>
                  <a:schemeClr val="tx1">
                    <a:lumMod val="50000"/>
                    <a:lumOff val="50000"/>
                  </a:schemeClr>
                </a:solidFill>
                <a:latin typeface="HelveticaNeueLT Std" pitchFamily="34" charset="0"/>
              </a:rPr>
              <a:t>Youth 13-24 years old experience disproportionate impact of HIV</a:t>
            </a:r>
          </a:p>
          <a:p>
            <a:pPr marL="457200" indent="-254000" fontAlgn="base">
              <a:buClr>
                <a:schemeClr val="tx1">
                  <a:lumMod val="50000"/>
                  <a:lumOff val="50000"/>
                </a:schemeClr>
              </a:buClr>
            </a:pPr>
            <a:endParaRPr lang="en-US" sz="2400" dirty="0">
              <a:latin typeface="HelveticaNeueLT Std" pitchFamily="34" charset="0"/>
            </a:endParaRPr>
          </a:p>
          <a:p>
            <a:pPr marL="203200" indent="0" fontAlgn="base">
              <a:buClr>
                <a:schemeClr val="tx1">
                  <a:lumMod val="50000"/>
                  <a:lumOff val="50000"/>
                </a:schemeClr>
              </a:buClr>
              <a:buNone/>
            </a:pPr>
            <a:endParaRPr lang="en-US" sz="2400" dirty="0">
              <a:latin typeface="HelveticaNeueLT Std" pitchFamily="34" charset="0"/>
            </a:endParaRPr>
          </a:p>
        </p:txBody>
      </p:sp>
      <p:pic>
        <p:nvPicPr>
          <p:cNvPr id="5" name="Picture 4" title="Group of young people sitting at a table laugh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133600"/>
            <a:ext cx="3657600" cy="2438400"/>
          </a:xfrm>
          <a:prstGeom prst="rect">
            <a:avLst/>
          </a:prstGeom>
        </p:spPr>
      </p:pic>
    </p:spTree>
    <p:extLst>
      <p:ext uri="{BB962C8B-B14F-4D97-AF65-F5344CB8AC3E}">
        <p14:creationId xmlns:p14="http://schemas.microsoft.com/office/powerpoint/2010/main" val="660876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lgn="l"/>
            <a:r>
              <a:rPr lang="en-US" sz="4000" dirty="0" smtClean="0">
                <a:solidFill>
                  <a:srgbClr val="4EB8AE"/>
                </a:solidFill>
                <a:latin typeface="Oswald" panose="02000503000000000000" pitchFamily="2" charset="0"/>
              </a:rPr>
              <a:t>Youth Seeking Family Planning Services</a:t>
            </a:r>
            <a:endParaRPr lang="en-US" sz="4000" dirty="0"/>
          </a:p>
        </p:txBody>
      </p:sp>
      <p:sp>
        <p:nvSpPr>
          <p:cNvPr id="3" name="Text Placeholder 2"/>
          <p:cNvSpPr>
            <a:spLocks noGrp="1"/>
          </p:cNvSpPr>
          <p:nvPr>
            <p:ph type="body" idx="1"/>
          </p:nvPr>
        </p:nvSpPr>
        <p:spPr>
          <a:xfrm>
            <a:off x="1143000" y="2438400"/>
            <a:ext cx="4343400" cy="1981201"/>
          </a:xfrm>
        </p:spPr>
        <p:txBody>
          <a:bodyPr/>
          <a:lstStyle/>
          <a:p>
            <a:pPr marL="203200" indent="0">
              <a:buNone/>
            </a:pPr>
            <a:r>
              <a:rPr lang="en-US" sz="2800" dirty="0">
                <a:solidFill>
                  <a:schemeClr val="tx1">
                    <a:lumMod val="50000"/>
                    <a:lumOff val="50000"/>
                  </a:schemeClr>
                </a:solidFill>
                <a:latin typeface="HelveticaNeueLT Std" pitchFamily="34" charset="0"/>
              </a:rPr>
              <a:t>1,750,472 or 43% of all Title X </a:t>
            </a:r>
            <a:r>
              <a:rPr lang="en-US" sz="2800" dirty="0" smtClean="0">
                <a:solidFill>
                  <a:schemeClr val="tx1">
                    <a:lumMod val="50000"/>
                    <a:lumOff val="50000"/>
                  </a:schemeClr>
                </a:solidFill>
                <a:latin typeface="HelveticaNeueLT Std" pitchFamily="34" charset="0"/>
              </a:rPr>
              <a:t>clients are ages 24 years or younger  (FPAR</a:t>
            </a:r>
            <a:r>
              <a:rPr lang="en-US" sz="2800" dirty="0">
                <a:solidFill>
                  <a:schemeClr val="tx1">
                    <a:lumMod val="50000"/>
                    <a:lumOff val="50000"/>
                  </a:schemeClr>
                </a:solidFill>
                <a:latin typeface="HelveticaNeueLT Std" pitchFamily="34" charset="0"/>
              </a:rPr>
              <a:t>, 2016)</a:t>
            </a:r>
          </a:p>
          <a:p>
            <a:pPr marL="203200" indent="0">
              <a:buNone/>
            </a:pPr>
            <a:endParaRPr lang="en-US" dirty="0"/>
          </a:p>
        </p:txBody>
      </p:sp>
      <p:pic>
        <p:nvPicPr>
          <p:cNvPr id="4" name="Picture 3" title="Cover of Title X Family Planning Annual repo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057400"/>
            <a:ext cx="2667000" cy="3451411"/>
          </a:xfrm>
          <a:prstGeom prst="rect">
            <a:avLst/>
          </a:prstGeom>
          <a:ln>
            <a:solidFill>
              <a:schemeClr val="tx1">
                <a:lumMod val="50000"/>
                <a:lumOff val="50000"/>
              </a:schemeClr>
            </a:solidFill>
          </a:ln>
        </p:spPr>
      </p:pic>
    </p:spTree>
    <p:extLst>
      <p:ext uri="{BB962C8B-B14F-4D97-AF65-F5344CB8AC3E}">
        <p14:creationId xmlns:p14="http://schemas.microsoft.com/office/powerpoint/2010/main" val="26749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20" y="274637"/>
            <a:ext cx="9046780" cy="1143000"/>
          </a:xfrm>
        </p:spPr>
        <p:txBody>
          <a:bodyPr/>
          <a:lstStyle/>
          <a:p>
            <a:pPr algn="l"/>
            <a:r>
              <a:rPr lang="en-US" sz="4000" dirty="0">
                <a:solidFill>
                  <a:srgbClr val="4EB8AE"/>
                </a:solidFill>
                <a:latin typeface="Oswald" panose="02000503000000000000" pitchFamily="2" charset="0"/>
              </a:rPr>
              <a:t>National HIV/AIDS </a:t>
            </a:r>
            <a:r>
              <a:rPr lang="en-US" sz="4000" dirty="0" smtClean="0">
                <a:solidFill>
                  <a:srgbClr val="4EB8AE"/>
                </a:solidFill>
                <a:latin typeface="Oswald" panose="02000503000000000000" pitchFamily="2" charset="0"/>
              </a:rPr>
              <a:t>Strategy (NHAS)</a:t>
            </a:r>
            <a:endParaRPr lang="en-US" sz="4000" dirty="0">
              <a:solidFill>
                <a:srgbClr val="4EB8AE"/>
              </a:solidFill>
              <a:latin typeface="Oswald" panose="02000503000000000000" pitchFamily="2" charset="0"/>
            </a:endParaRPr>
          </a:p>
        </p:txBody>
      </p:sp>
      <p:sp>
        <p:nvSpPr>
          <p:cNvPr id="3" name="Text Placeholder 2"/>
          <p:cNvSpPr>
            <a:spLocks noGrp="1"/>
          </p:cNvSpPr>
          <p:nvPr>
            <p:ph type="body" idx="1"/>
          </p:nvPr>
        </p:nvSpPr>
        <p:spPr/>
        <p:txBody>
          <a:bodyPr/>
          <a:lstStyle/>
          <a:p>
            <a:pPr marL="203200" indent="0">
              <a:buNone/>
            </a:pPr>
            <a:r>
              <a:rPr lang="en-US" sz="2800" dirty="0">
                <a:solidFill>
                  <a:schemeClr val="tx1">
                    <a:lumMod val="50000"/>
                    <a:lumOff val="50000"/>
                  </a:schemeClr>
                </a:solidFill>
                <a:latin typeface="HelveticaNeueLT Std" pitchFamily="34" charset="0"/>
              </a:rPr>
              <a:t>G</a:t>
            </a:r>
            <a:r>
              <a:rPr lang="en-US" sz="2800" dirty="0" smtClean="0">
                <a:solidFill>
                  <a:schemeClr val="tx1">
                    <a:lumMod val="50000"/>
                    <a:lumOff val="50000"/>
                  </a:schemeClr>
                </a:solidFill>
                <a:latin typeface="HelveticaNeueLT Std" pitchFamily="34" charset="0"/>
              </a:rPr>
              <a:t>oals</a:t>
            </a:r>
            <a:r>
              <a:rPr lang="en-US" sz="2800" dirty="0">
                <a:solidFill>
                  <a:schemeClr val="tx1">
                    <a:lumMod val="50000"/>
                    <a:lumOff val="50000"/>
                  </a:schemeClr>
                </a:solidFill>
                <a:latin typeface="HelveticaNeueLT Std" pitchFamily="34" charset="0"/>
              </a:rPr>
              <a:t>: </a:t>
            </a:r>
          </a:p>
          <a:p>
            <a:pPr marL="660400" indent="-457200" fontAlgn="base">
              <a:buClr>
                <a:schemeClr val="tx1">
                  <a:lumMod val="50000"/>
                  <a:lumOff val="50000"/>
                </a:schemeClr>
              </a:buClr>
              <a:buFont typeface="+mj-lt"/>
              <a:buAutoNum type="arabicPeriod"/>
            </a:pPr>
            <a:r>
              <a:rPr lang="en-US" sz="2800" dirty="0">
                <a:solidFill>
                  <a:schemeClr val="tx1">
                    <a:lumMod val="50000"/>
                    <a:lumOff val="50000"/>
                  </a:schemeClr>
                </a:solidFill>
                <a:latin typeface="HelveticaNeueLT Std" pitchFamily="34" charset="0"/>
              </a:rPr>
              <a:t>Reduce new </a:t>
            </a:r>
            <a:r>
              <a:rPr lang="en-US" sz="2800" dirty="0" smtClean="0">
                <a:solidFill>
                  <a:schemeClr val="tx1">
                    <a:lumMod val="50000"/>
                    <a:lumOff val="50000"/>
                  </a:schemeClr>
                </a:solidFill>
                <a:latin typeface="HelveticaNeueLT Std" pitchFamily="34" charset="0"/>
              </a:rPr>
              <a:t>infections</a:t>
            </a:r>
            <a:endParaRPr lang="en-US" sz="2800" dirty="0">
              <a:solidFill>
                <a:schemeClr val="tx1">
                  <a:lumMod val="50000"/>
                  <a:lumOff val="50000"/>
                </a:schemeClr>
              </a:solidFill>
              <a:latin typeface="HelveticaNeueLT Std" pitchFamily="34" charset="0"/>
            </a:endParaRPr>
          </a:p>
          <a:p>
            <a:pPr marL="717550" indent="-514350" fontAlgn="base">
              <a:buClr>
                <a:schemeClr val="tx1">
                  <a:lumMod val="50000"/>
                  <a:lumOff val="50000"/>
                </a:schemeClr>
              </a:buClr>
              <a:buFont typeface="+mj-lt"/>
              <a:buAutoNum type="arabicPeriod"/>
            </a:pPr>
            <a:r>
              <a:rPr lang="en-US" sz="2800" dirty="0">
                <a:solidFill>
                  <a:schemeClr val="tx1">
                    <a:lumMod val="50000"/>
                    <a:lumOff val="50000"/>
                  </a:schemeClr>
                </a:solidFill>
                <a:latin typeface="HelveticaNeueLT Std" pitchFamily="34" charset="0"/>
              </a:rPr>
              <a:t>Increase access to care &amp; optimize health outcomes for people living with HIV (PLWH</a:t>
            </a:r>
            <a:r>
              <a:rPr lang="en-US" sz="2800" dirty="0" smtClean="0">
                <a:solidFill>
                  <a:schemeClr val="tx1">
                    <a:lumMod val="50000"/>
                    <a:lumOff val="50000"/>
                  </a:schemeClr>
                </a:solidFill>
                <a:latin typeface="HelveticaNeueLT Std" pitchFamily="34" charset="0"/>
              </a:rPr>
              <a:t>)</a:t>
            </a:r>
          </a:p>
          <a:p>
            <a:pPr marL="717550" indent="-514350" fontAlgn="base">
              <a:buClr>
                <a:schemeClr val="tx1">
                  <a:lumMod val="50000"/>
                  <a:lumOff val="50000"/>
                </a:schemeClr>
              </a:buClr>
              <a:buFont typeface="+mj-lt"/>
              <a:buAutoNum type="arabicPeriod"/>
            </a:pPr>
            <a:r>
              <a:rPr lang="en-US" sz="2800" dirty="0" smtClean="0">
                <a:solidFill>
                  <a:schemeClr val="tx1">
                    <a:lumMod val="50000"/>
                    <a:lumOff val="50000"/>
                  </a:schemeClr>
                </a:solidFill>
                <a:latin typeface="HelveticaNeueLT Std" pitchFamily="34" charset="0"/>
              </a:rPr>
              <a:t>Reduce </a:t>
            </a:r>
            <a:r>
              <a:rPr lang="en-US" sz="2800" dirty="0">
                <a:solidFill>
                  <a:schemeClr val="tx1">
                    <a:lumMod val="50000"/>
                    <a:lumOff val="50000"/>
                  </a:schemeClr>
                </a:solidFill>
                <a:latin typeface="HelveticaNeueLT Std" pitchFamily="34" charset="0"/>
              </a:rPr>
              <a:t>HIV-related health disparities &amp; </a:t>
            </a:r>
            <a:r>
              <a:rPr lang="en-US" sz="2800" dirty="0" smtClean="0">
                <a:solidFill>
                  <a:schemeClr val="tx1">
                    <a:lumMod val="50000"/>
                    <a:lumOff val="50000"/>
                  </a:schemeClr>
                </a:solidFill>
                <a:latin typeface="HelveticaNeueLT Std" pitchFamily="34" charset="0"/>
              </a:rPr>
              <a:t>inequities</a:t>
            </a:r>
          </a:p>
          <a:p>
            <a:pPr marL="717550" indent="-514350" fontAlgn="base">
              <a:buClr>
                <a:schemeClr val="tx1">
                  <a:lumMod val="50000"/>
                  <a:lumOff val="50000"/>
                </a:schemeClr>
              </a:buClr>
              <a:buFont typeface="+mj-lt"/>
              <a:buAutoNum type="arabicPeriod"/>
            </a:pPr>
            <a:r>
              <a:rPr lang="en-US" sz="2800" dirty="0" smtClean="0">
                <a:solidFill>
                  <a:schemeClr val="tx1">
                    <a:lumMod val="50000"/>
                    <a:lumOff val="50000"/>
                  </a:schemeClr>
                </a:solidFill>
                <a:latin typeface="HelveticaNeueLT Std" pitchFamily="34" charset="0"/>
              </a:rPr>
              <a:t>Achieve </a:t>
            </a:r>
            <a:r>
              <a:rPr lang="en-US" sz="2800" dirty="0">
                <a:solidFill>
                  <a:schemeClr val="tx1">
                    <a:lumMod val="50000"/>
                    <a:lumOff val="50000"/>
                  </a:schemeClr>
                </a:solidFill>
                <a:latin typeface="HelveticaNeueLT Std" pitchFamily="34" charset="0"/>
              </a:rPr>
              <a:t>more coordinated national response to the HIV </a:t>
            </a:r>
            <a:r>
              <a:rPr lang="en-US" sz="2800" dirty="0" smtClean="0">
                <a:solidFill>
                  <a:schemeClr val="tx1">
                    <a:lumMod val="50000"/>
                    <a:lumOff val="50000"/>
                  </a:schemeClr>
                </a:solidFill>
                <a:latin typeface="HelveticaNeueLT Std" pitchFamily="34" charset="0"/>
              </a:rPr>
              <a:t>epidemic</a:t>
            </a:r>
            <a:endParaRPr lang="en-US" sz="2800" dirty="0">
              <a:solidFill>
                <a:schemeClr val="tx1">
                  <a:lumMod val="50000"/>
                  <a:lumOff val="50000"/>
                </a:schemeClr>
              </a:solidFill>
              <a:latin typeface="HelveticaNeueLT Std" pitchFamily="34" charset="0"/>
            </a:endParaRPr>
          </a:p>
        </p:txBody>
      </p:sp>
      <p:sp>
        <p:nvSpPr>
          <p:cNvPr id="4" name="Rectangle 3"/>
          <p:cNvSpPr/>
          <p:nvPr/>
        </p:nvSpPr>
        <p:spPr>
          <a:xfrm>
            <a:off x="21020" y="6243935"/>
            <a:ext cx="6684579" cy="461665"/>
          </a:xfrm>
          <a:prstGeom prst="rect">
            <a:avLst/>
          </a:prstGeom>
        </p:spPr>
        <p:txBody>
          <a:bodyPr wrap="square">
            <a:spAutoFit/>
          </a:bodyPr>
          <a:lstStyle/>
          <a:p>
            <a:r>
              <a:rPr lang="en-US" sz="1200" i="1" dirty="0" smtClean="0">
                <a:latin typeface="HelveticaNeueLT Std" pitchFamily="34" charset="0"/>
              </a:rPr>
              <a:t>HIV.gov </a:t>
            </a:r>
          </a:p>
          <a:p>
            <a:r>
              <a:rPr lang="en-US" sz="1200" i="1" u="sng" dirty="0" smtClean="0">
                <a:latin typeface="HelveticaNeueLT Std" pitchFamily="34" charset="0"/>
                <a:hlinkClick r:id="rId3"/>
              </a:rPr>
              <a:t>hiv.gov/federal-response/national-</a:t>
            </a:r>
            <a:r>
              <a:rPr lang="en-US" sz="1200" i="1" u="sng" dirty="0" err="1" smtClean="0">
                <a:latin typeface="HelveticaNeueLT Std" pitchFamily="34" charset="0"/>
                <a:hlinkClick r:id="rId3"/>
              </a:rPr>
              <a:t>hiv</a:t>
            </a:r>
            <a:r>
              <a:rPr lang="en-US" sz="1200" i="1" u="sng" dirty="0" smtClean="0">
                <a:latin typeface="HelveticaNeueLT Std" pitchFamily="34" charset="0"/>
                <a:hlinkClick r:id="rId3"/>
              </a:rPr>
              <a:t>-aids-strategy/overview</a:t>
            </a:r>
            <a:endParaRPr lang="en-US" sz="1200" dirty="0">
              <a:latin typeface="HelveticaNeueLT Std" pitchFamily="34" charset="0"/>
            </a:endParaRPr>
          </a:p>
        </p:txBody>
      </p:sp>
    </p:spTree>
    <p:extLst>
      <p:ext uri="{BB962C8B-B14F-4D97-AF65-F5344CB8AC3E}">
        <p14:creationId xmlns:p14="http://schemas.microsoft.com/office/powerpoint/2010/main" val="1327702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a:solidFill>
                  <a:srgbClr val="4EB8AE"/>
                </a:solidFill>
                <a:latin typeface="Oswald" panose="02000503000000000000" pitchFamily="2" charset="0"/>
              </a:rPr>
              <a:t>Youth as Priority Population in NHAS</a:t>
            </a:r>
          </a:p>
        </p:txBody>
      </p:sp>
      <p:sp>
        <p:nvSpPr>
          <p:cNvPr id="3" name="Text Placeholder 2"/>
          <p:cNvSpPr>
            <a:spLocks noGrp="1"/>
          </p:cNvSpPr>
          <p:nvPr>
            <p:ph type="body" idx="1"/>
          </p:nvPr>
        </p:nvSpPr>
        <p:spPr/>
        <p:txBody>
          <a:bodyPr/>
          <a:lstStyle/>
          <a:p>
            <a:pPr marL="685800" indent="-482600" fontAlgn="base">
              <a:buClr>
                <a:schemeClr val="tx1">
                  <a:lumMod val="50000"/>
                  <a:lumOff val="50000"/>
                </a:schemeClr>
              </a:buClr>
            </a:pPr>
            <a:r>
              <a:rPr lang="en-US" sz="2400" dirty="0">
                <a:solidFill>
                  <a:schemeClr val="tx1">
                    <a:lumMod val="50000"/>
                    <a:lumOff val="50000"/>
                  </a:schemeClr>
                </a:solidFill>
                <a:latin typeface="HelveticaNeueLT Std" pitchFamily="34" charset="0"/>
              </a:rPr>
              <a:t>Support engagement in </a:t>
            </a:r>
            <a:r>
              <a:rPr lang="en-US" sz="2400" dirty="0" smtClean="0">
                <a:solidFill>
                  <a:schemeClr val="tx1">
                    <a:lumMod val="50000"/>
                    <a:lumOff val="50000"/>
                  </a:schemeClr>
                </a:solidFill>
                <a:latin typeface="HelveticaNeueLT Std" pitchFamily="34" charset="0"/>
              </a:rPr>
              <a:t>care</a:t>
            </a:r>
          </a:p>
          <a:p>
            <a:pPr marL="685800" indent="-482600" fontAlgn="base">
              <a:buClr>
                <a:schemeClr val="tx1">
                  <a:lumMod val="50000"/>
                  <a:lumOff val="50000"/>
                </a:schemeClr>
              </a:buClr>
            </a:pPr>
            <a:endParaRPr lang="en-US" sz="500" dirty="0" smtClean="0">
              <a:solidFill>
                <a:schemeClr val="tx1">
                  <a:lumMod val="50000"/>
                  <a:lumOff val="50000"/>
                </a:schemeClr>
              </a:solidFill>
              <a:latin typeface="HelveticaNeueLT Std" pitchFamily="34" charset="0"/>
            </a:endParaRPr>
          </a:p>
          <a:p>
            <a:pPr marL="685800" indent="-482600" fontAlgn="base">
              <a:buClr>
                <a:schemeClr val="tx1">
                  <a:lumMod val="50000"/>
                  <a:lumOff val="50000"/>
                </a:schemeClr>
              </a:buClr>
            </a:pPr>
            <a:r>
              <a:rPr lang="en-US" sz="2400" dirty="0" smtClean="0">
                <a:solidFill>
                  <a:schemeClr val="tx1">
                    <a:lumMod val="50000"/>
                    <a:lumOff val="50000"/>
                  </a:schemeClr>
                </a:solidFill>
                <a:latin typeface="HelveticaNeueLT Std" pitchFamily="34" charset="0"/>
              </a:rPr>
              <a:t>Provide </a:t>
            </a:r>
            <a:r>
              <a:rPr lang="en-US" sz="2400" dirty="0">
                <a:solidFill>
                  <a:schemeClr val="tx1">
                    <a:lumMod val="50000"/>
                    <a:lumOff val="50000"/>
                  </a:schemeClr>
                </a:solidFill>
                <a:latin typeface="HelveticaNeueLT Std" pitchFamily="34" charset="0"/>
              </a:rPr>
              <a:t>age-, developmentally- and culturally- appropriate programs and </a:t>
            </a:r>
            <a:r>
              <a:rPr lang="en-US" sz="2400" dirty="0" smtClean="0">
                <a:solidFill>
                  <a:schemeClr val="tx1">
                    <a:lumMod val="50000"/>
                    <a:lumOff val="50000"/>
                  </a:schemeClr>
                </a:solidFill>
                <a:latin typeface="HelveticaNeueLT Std" pitchFamily="34" charset="0"/>
              </a:rPr>
              <a:t>education</a:t>
            </a:r>
          </a:p>
          <a:p>
            <a:pPr marL="685800" indent="-482600" fontAlgn="base">
              <a:buClr>
                <a:schemeClr val="tx1">
                  <a:lumMod val="50000"/>
                  <a:lumOff val="50000"/>
                </a:schemeClr>
              </a:buClr>
            </a:pPr>
            <a:endParaRPr lang="en-US" sz="500" dirty="0" smtClean="0">
              <a:solidFill>
                <a:schemeClr val="tx1">
                  <a:lumMod val="50000"/>
                  <a:lumOff val="50000"/>
                </a:schemeClr>
              </a:solidFill>
              <a:latin typeface="HelveticaNeueLT Std" pitchFamily="34" charset="0"/>
            </a:endParaRPr>
          </a:p>
          <a:p>
            <a:pPr marL="685800" indent="-482600" fontAlgn="base">
              <a:buClr>
                <a:schemeClr val="tx1">
                  <a:lumMod val="50000"/>
                  <a:lumOff val="50000"/>
                </a:schemeClr>
              </a:buClr>
            </a:pPr>
            <a:r>
              <a:rPr lang="en-US" sz="2400" dirty="0" smtClean="0">
                <a:solidFill>
                  <a:schemeClr val="tx1">
                    <a:lumMod val="50000"/>
                    <a:lumOff val="50000"/>
                  </a:schemeClr>
                </a:solidFill>
                <a:latin typeface="HelveticaNeueLT Std" pitchFamily="34" charset="0"/>
              </a:rPr>
              <a:t>Provide </a:t>
            </a:r>
            <a:r>
              <a:rPr lang="en-US" sz="2400" dirty="0">
                <a:solidFill>
                  <a:schemeClr val="tx1">
                    <a:lumMod val="50000"/>
                    <a:lumOff val="50000"/>
                  </a:schemeClr>
                </a:solidFill>
                <a:latin typeface="HelveticaNeueLT Std" pitchFamily="34" charset="0"/>
              </a:rPr>
              <a:t>comprehensive information about mental and emotional </a:t>
            </a:r>
            <a:r>
              <a:rPr lang="en-US" sz="2400" dirty="0" smtClean="0">
                <a:solidFill>
                  <a:schemeClr val="tx1">
                    <a:lumMod val="50000"/>
                    <a:lumOff val="50000"/>
                  </a:schemeClr>
                </a:solidFill>
                <a:latin typeface="HelveticaNeueLT Std" pitchFamily="34" charset="0"/>
              </a:rPr>
              <a:t>well-being</a:t>
            </a:r>
          </a:p>
          <a:p>
            <a:pPr marL="685800" indent="-482600" fontAlgn="base">
              <a:buClr>
                <a:schemeClr val="tx1">
                  <a:lumMod val="50000"/>
                  <a:lumOff val="50000"/>
                </a:schemeClr>
              </a:buClr>
            </a:pPr>
            <a:endParaRPr lang="en-US" sz="500" dirty="0" smtClean="0">
              <a:solidFill>
                <a:schemeClr val="tx1">
                  <a:lumMod val="50000"/>
                  <a:lumOff val="50000"/>
                </a:schemeClr>
              </a:solidFill>
              <a:latin typeface="HelveticaNeueLT Std" pitchFamily="34" charset="0"/>
            </a:endParaRPr>
          </a:p>
          <a:p>
            <a:pPr marL="685800" indent="-482600" fontAlgn="base">
              <a:buClr>
                <a:schemeClr val="tx1">
                  <a:lumMod val="50000"/>
                  <a:lumOff val="50000"/>
                </a:schemeClr>
              </a:buClr>
            </a:pPr>
            <a:r>
              <a:rPr lang="en-US" sz="2400" dirty="0" smtClean="0">
                <a:solidFill>
                  <a:schemeClr val="tx1">
                    <a:lumMod val="50000"/>
                    <a:lumOff val="50000"/>
                  </a:schemeClr>
                </a:solidFill>
                <a:latin typeface="HelveticaNeueLT Std" pitchFamily="34" charset="0"/>
              </a:rPr>
              <a:t>Address </a:t>
            </a:r>
            <a:r>
              <a:rPr lang="en-US" sz="2400" dirty="0">
                <a:solidFill>
                  <a:schemeClr val="tx1">
                    <a:lumMod val="50000"/>
                    <a:lumOff val="50000"/>
                  </a:schemeClr>
                </a:solidFill>
                <a:latin typeface="HelveticaNeueLT Std" pitchFamily="34" charset="0"/>
              </a:rPr>
              <a:t>intersecting issues, such as intimate partner </a:t>
            </a:r>
            <a:r>
              <a:rPr lang="en-US" sz="2400" dirty="0" smtClean="0">
                <a:solidFill>
                  <a:schemeClr val="tx1">
                    <a:lumMod val="50000"/>
                    <a:lumOff val="50000"/>
                  </a:schemeClr>
                </a:solidFill>
                <a:latin typeface="HelveticaNeueLT Std" pitchFamily="34" charset="0"/>
              </a:rPr>
              <a:t>violence</a:t>
            </a:r>
          </a:p>
          <a:p>
            <a:pPr marL="685800" indent="-482600" fontAlgn="base">
              <a:buClr>
                <a:schemeClr val="tx1">
                  <a:lumMod val="50000"/>
                  <a:lumOff val="50000"/>
                </a:schemeClr>
              </a:buClr>
            </a:pPr>
            <a:endParaRPr lang="en-US" sz="500" dirty="0" smtClean="0">
              <a:solidFill>
                <a:schemeClr val="tx1">
                  <a:lumMod val="50000"/>
                  <a:lumOff val="50000"/>
                </a:schemeClr>
              </a:solidFill>
              <a:latin typeface="HelveticaNeueLT Std" pitchFamily="34" charset="0"/>
            </a:endParaRPr>
          </a:p>
          <a:p>
            <a:pPr marL="685800" indent="-482600" fontAlgn="base">
              <a:buClr>
                <a:schemeClr val="tx1">
                  <a:lumMod val="50000"/>
                  <a:lumOff val="50000"/>
                </a:schemeClr>
              </a:buClr>
            </a:pPr>
            <a:r>
              <a:rPr lang="en-US" sz="2400" dirty="0" smtClean="0">
                <a:solidFill>
                  <a:schemeClr val="tx1">
                    <a:lumMod val="50000"/>
                    <a:lumOff val="50000"/>
                  </a:schemeClr>
                </a:solidFill>
                <a:latin typeface="HelveticaNeueLT Std" pitchFamily="34" charset="0"/>
              </a:rPr>
              <a:t>Promote youth leadership, including youth living with HIV</a:t>
            </a:r>
            <a:endParaRPr lang="en-US" sz="2400" dirty="0">
              <a:solidFill>
                <a:schemeClr val="tx1">
                  <a:lumMod val="50000"/>
                  <a:lumOff val="50000"/>
                </a:schemeClr>
              </a:solidFill>
              <a:latin typeface="HelveticaNeueLT Std" pitchFamily="34" charset="0"/>
            </a:endParaRPr>
          </a:p>
        </p:txBody>
      </p:sp>
      <p:sp>
        <p:nvSpPr>
          <p:cNvPr id="6" name="Rectangle 5"/>
          <p:cNvSpPr/>
          <p:nvPr/>
        </p:nvSpPr>
        <p:spPr>
          <a:xfrm>
            <a:off x="21020" y="6243935"/>
            <a:ext cx="6684579" cy="461665"/>
          </a:xfrm>
          <a:prstGeom prst="rect">
            <a:avLst/>
          </a:prstGeom>
        </p:spPr>
        <p:txBody>
          <a:bodyPr wrap="square">
            <a:spAutoFit/>
          </a:bodyPr>
          <a:lstStyle/>
          <a:p>
            <a:r>
              <a:rPr lang="en-US" sz="1200" i="1" dirty="0" smtClean="0">
                <a:latin typeface="HelveticaNeueLT Std" pitchFamily="34" charset="0"/>
              </a:rPr>
              <a:t>HIV.gov </a:t>
            </a:r>
          </a:p>
          <a:p>
            <a:r>
              <a:rPr lang="en-US" sz="1200" i="1" u="sng" dirty="0" smtClean="0">
                <a:latin typeface="HelveticaNeueLT Std" pitchFamily="34" charset="0"/>
                <a:hlinkClick r:id="rId3"/>
              </a:rPr>
              <a:t>hiv.gov/federal-response/national-</a:t>
            </a:r>
            <a:r>
              <a:rPr lang="en-US" sz="1200" i="1" u="sng" dirty="0" err="1" smtClean="0">
                <a:latin typeface="HelveticaNeueLT Std" pitchFamily="34" charset="0"/>
                <a:hlinkClick r:id="rId3"/>
              </a:rPr>
              <a:t>hiv</a:t>
            </a:r>
            <a:r>
              <a:rPr lang="en-US" sz="1200" i="1" u="sng" dirty="0" smtClean="0">
                <a:latin typeface="HelveticaNeueLT Std" pitchFamily="34" charset="0"/>
                <a:hlinkClick r:id="rId3"/>
              </a:rPr>
              <a:t>-aids-strategy/overview</a:t>
            </a:r>
            <a:endParaRPr lang="en-US" sz="1200" dirty="0">
              <a:latin typeface="HelveticaNeueLT Std" pitchFamily="34" charset="0"/>
            </a:endParaRPr>
          </a:p>
        </p:txBody>
      </p:sp>
    </p:spTree>
    <p:extLst>
      <p:ext uri="{BB962C8B-B14F-4D97-AF65-F5344CB8AC3E}">
        <p14:creationId xmlns:p14="http://schemas.microsoft.com/office/powerpoint/2010/main" val="1542684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a:solidFill>
                  <a:srgbClr val="4EB8AE"/>
                </a:solidFill>
                <a:latin typeface="Oswald" panose="02000503000000000000" pitchFamily="2" charset="0"/>
              </a:rPr>
              <a:t>HIV </a:t>
            </a:r>
            <a:r>
              <a:rPr lang="en-US" sz="4000" dirty="0" smtClean="0">
                <a:solidFill>
                  <a:srgbClr val="4EB8AE"/>
                </a:solidFill>
                <a:latin typeface="Oswald" panose="02000503000000000000" pitchFamily="2" charset="0"/>
              </a:rPr>
              <a:t>Care Continuum</a:t>
            </a:r>
            <a:endParaRPr lang="en-US" sz="4000" dirty="0">
              <a:solidFill>
                <a:srgbClr val="4EB8AE"/>
              </a:solidFill>
              <a:latin typeface="Oswald" panose="02000503000000000000" pitchFamily="2" charset="0"/>
            </a:endParaRPr>
          </a:p>
        </p:txBody>
      </p:sp>
      <p:pic>
        <p:nvPicPr>
          <p:cNvPr id="3" name="Picture 2" descr="Diagnosed with HIV&#10;Linked to HIV Care&#10;Retained in HIV Care&#10;Prescribed Tratement&#10;Virally Suppressed" title="HIV Care Continuum Categories"/>
          <p:cNvPicPr>
            <a:picLocks noChangeAspect="1"/>
          </p:cNvPicPr>
          <p:nvPr/>
        </p:nvPicPr>
        <p:blipFill rotWithShape="1">
          <a:blip r:embed="rId3">
            <a:extLst>
              <a:ext uri="{28A0092B-C50C-407E-A947-70E740481C1C}">
                <a14:useLocalDpi xmlns:a14="http://schemas.microsoft.com/office/drawing/2010/main" val="0"/>
              </a:ext>
            </a:extLst>
          </a:blip>
          <a:srcRect l="59015" t="50000" r="23169" b="24447"/>
          <a:stretch/>
        </p:blipFill>
        <p:spPr>
          <a:xfrm>
            <a:off x="685800" y="1648047"/>
            <a:ext cx="3467100" cy="3842704"/>
          </a:xfrm>
          <a:prstGeom prst="rect">
            <a:avLst/>
          </a:prstGeom>
        </p:spPr>
      </p:pic>
      <p:pic>
        <p:nvPicPr>
          <p:cNvPr id="6" name="Picture 5" descr="87% Diagnosed&#10;81% Linked to care&#10;39% Retained in care&#10;36% Presrcibed Treatment&#10;30% Virally Supressed" title="HIV Care Continuum"/>
          <p:cNvPicPr>
            <a:picLocks noChangeAspect="1"/>
          </p:cNvPicPr>
          <p:nvPr/>
        </p:nvPicPr>
        <p:blipFill rotWithShape="1">
          <a:blip r:embed="rId3">
            <a:extLst>
              <a:ext uri="{28A0092B-C50C-407E-A947-70E740481C1C}">
                <a14:useLocalDpi xmlns:a14="http://schemas.microsoft.com/office/drawing/2010/main" val="0"/>
              </a:ext>
            </a:extLst>
          </a:blip>
          <a:srcRect l="59015" t="74400" r="23169" b="5001"/>
          <a:stretch/>
        </p:blipFill>
        <p:spPr>
          <a:xfrm>
            <a:off x="5029200" y="1676400"/>
            <a:ext cx="3543957" cy="3166428"/>
          </a:xfrm>
          <a:prstGeom prst="rect">
            <a:avLst/>
          </a:prstGeom>
        </p:spPr>
      </p:pic>
      <p:sp>
        <p:nvSpPr>
          <p:cNvPr id="5" name="Rectangle 4"/>
          <p:cNvSpPr/>
          <p:nvPr/>
        </p:nvSpPr>
        <p:spPr>
          <a:xfrm>
            <a:off x="428260" y="6096000"/>
            <a:ext cx="4450257" cy="954107"/>
          </a:xfrm>
          <a:prstGeom prst="rect">
            <a:avLst/>
          </a:prstGeom>
        </p:spPr>
        <p:txBody>
          <a:bodyPr wrap="none">
            <a:spAutoFit/>
          </a:bodyPr>
          <a:lstStyle/>
          <a:p>
            <a:r>
              <a:rPr lang="en-US" b="1" dirty="0" smtClean="0"/>
              <a:t>HIV.gov </a:t>
            </a:r>
          </a:p>
          <a:p>
            <a:r>
              <a:rPr lang="en-US" b="1" dirty="0" smtClean="0">
                <a:hlinkClick r:id="rId4"/>
              </a:rPr>
              <a:t>files.hiv.gov/s3fs-public/nhas-update-5-things.pdf</a:t>
            </a:r>
            <a:endParaRPr lang="en-US" b="1" dirty="0" smtClean="0"/>
          </a:p>
          <a:p>
            <a:endParaRPr lang="en-US" dirty="0" smtClean="0"/>
          </a:p>
          <a:p>
            <a:endParaRPr lang="en-US" dirty="0"/>
          </a:p>
        </p:txBody>
      </p:sp>
    </p:spTree>
    <p:extLst>
      <p:ext uri="{BB962C8B-B14F-4D97-AF65-F5344CB8AC3E}">
        <p14:creationId xmlns:p14="http://schemas.microsoft.com/office/powerpoint/2010/main" val="40893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smtClean="0">
                <a:solidFill>
                  <a:srgbClr val="4EB8AE"/>
                </a:solidFill>
                <a:latin typeface="Oswald" panose="02000503000000000000" pitchFamily="2" charset="0"/>
              </a:rPr>
              <a:t>Youth HIV Care Continuum</a:t>
            </a:r>
            <a:endParaRPr lang="en-US" sz="4000" dirty="0">
              <a:solidFill>
                <a:srgbClr val="4EB8AE"/>
              </a:solidFill>
              <a:latin typeface="Oswald" panose="02000503000000000000" pitchFamily="2" charset="0"/>
            </a:endParaRPr>
          </a:p>
        </p:txBody>
      </p:sp>
      <p:pic>
        <p:nvPicPr>
          <p:cNvPr id="12290" name="Picture 2" descr="40% Diagnosed&#10;25% Linked to Care&#10;11% Retained in care&#10;6% Virally Supressed" title="Youth HIV Care Continuum"/>
          <p:cNvPicPr>
            <a:picLocks noChangeAspect="1" noChangeArrowheads="1"/>
          </p:cNvPicPr>
          <p:nvPr/>
        </p:nvPicPr>
        <p:blipFill rotWithShape="1">
          <a:blip r:embed="rId3">
            <a:extLst>
              <a:ext uri="{28A0092B-C50C-407E-A947-70E740481C1C}">
                <a14:useLocalDpi xmlns:a14="http://schemas.microsoft.com/office/drawing/2010/main" val="0"/>
              </a:ext>
            </a:extLst>
          </a:blip>
          <a:srcRect t="9228"/>
          <a:stretch/>
        </p:blipFill>
        <p:spPr bwMode="auto">
          <a:xfrm>
            <a:off x="677917" y="1295400"/>
            <a:ext cx="7735614" cy="44119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43000" y="1143000"/>
            <a:ext cx="7270531"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09600" y="6248400"/>
            <a:ext cx="5410200" cy="307777"/>
          </a:xfrm>
          <a:prstGeom prst="rect">
            <a:avLst/>
          </a:prstGeom>
          <a:noFill/>
        </p:spPr>
        <p:txBody>
          <a:bodyPr wrap="square" rtlCol="0">
            <a:spAutoFit/>
          </a:bodyPr>
          <a:lstStyle/>
          <a:p>
            <a:r>
              <a:rPr lang="en-US" b="1" dirty="0" smtClean="0"/>
              <a:t>AIDS PATIENT CARE and STD’s Volume 29, Number 3, 2014</a:t>
            </a:r>
            <a:endParaRPr lang="en-US" b="1" dirty="0"/>
          </a:p>
        </p:txBody>
      </p:sp>
      <p:sp>
        <p:nvSpPr>
          <p:cNvPr id="5" name="Rectangle 4"/>
          <p:cNvSpPr/>
          <p:nvPr/>
        </p:nvSpPr>
        <p:spPr>
          <a:xfrm>
            <a:off x="5257800" y="1295400"/>
            <a:ext cx="2590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69242" y="5410200"/>
            <a:ext cx="7270531"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title="Medical Cross Symbol"/>
          <p:cNvPicPr>
            <a:picLocks noChangeAspect="1"/>
          </p:cNvPicPr>
          <p:nvPr/>
        </p:nvPicPr>
        <p:blipFill rotWithShape="1">
          <a:blip r:embed="rId4">
            <a:extLst>
              <a:ext uri="{28A0092B-C50C-407E-A947-70E740481C1C}">
                <a14:useLocalDpi xmlns:a14="http://schemas.microsoft.com/office/drawing/2010/main" val="0"/>
              </a:ext>
            </a:extLst>
          </a:blip>
          <a:srcRect l="59836" t="50000" r="37898" b="46855"/>
          <a:stretch/>
        </p:blipFill>
        <p:spPr>
          <a:xfrm>
            <a:off x="3505200" y="5257800"/>
            <a:ext cx="533400" cy="572069"/>
          </a:xfrm>
          <a:prstGeom prst="rect">
            <a:avLst/>
          </a:prstGeom>
        </p:spPr>
      </p:pic>
      <p:pic>
        <p:nvPicPr>
          <p:cNvPr id="9" name="Picture 8" title="Chain Symbol"/>
          <p:cNvPicPr>
            <a:picLocks noChangeAspect="1"/>
          </p:cNvPicPr>
          <p:nvPr/>
        </p:nvPicPr>
        <p:blipFill rotWithShape="1">
          <a:blip r:embed="rId4">
            <a:extLst>
              <a:ext uri="{28A0092B-C50C-407E-A947-70E740481C1C}">
                <a14:useLocalDpi xmlns:a14="http://schemas.microsoft.com/office/drawing/2010/main" val="0"/>
              </a:ext>
            </a:extLst>
          </a:blip>
          <a:srcRect l="59015" t="53669" r="37419" b="41979"/>
          <a:stretch/>
        </p:blipFill>
        <p:spPr>
          <a:xfrm>
            <a:off x="4419600" y="5257800"/>
            <a:ext cx="584897" cy="551598"/>
          </a:xfrm>
          <a:prstGeom prst="rect">
            <a:avLst/>
          </a:prstGeom>
        </p:spPr>
      </p:pic>
      <p:pic>
        <p:nvPicPr>
          <p:cNvPr id="11" name="Picture 10" title="Six Sided Medica Cross"/>
          <p:cNvPicPr>
            <a:picLocks noChangeAspect="1"/>
          </p:cNvPicPr>
          <p:nvPr/>
        </p:nvPicPr>
        <p:blipFill rotWithShape="1">
          <a:blip r:embed="rId4">
            <a:extLst>
              <a:ext uri="{28A0092B-C50C-407E-A947-70E740481C1C}">
                <a14:useLocalDpi xmlns:a14="http://schemas.microsoft.com/office/drawing/2010/main" val="0"/>
              </a:ext>
            </a:extLst>
          </a:blip>
          <a:srcRect l="59015" t="57872" r="37361" b="38270"/>
          <a:stretch/>
        </p:blipFill>
        <p:spPr>
          <a:xfrm>
            <a:off x="5434084" y="5289641"/>
            <a:ext cx="609600" cy="501559"/>
          </a:xfrm>
          <a:prstGeom prst="rect">
            <a:avLst/>
          </a:prstGeom>
        </p:spPr>
      </p:pic>
      <p:pic>
        <p:nvPicPr>
          <p:cNvPr id="12" name="Picture 11" title="Heart Symbol"/>
          <p:cNvPicPr>
            <a:picLocks noChangeAspect="1"/>
          </p:cNvPicPr>
          <p:nvPr/>
        </p:nvPicPr>
        <p:blipFill rotWithShape="1">
          <a:blip r:embed="rId4">
            <a:extLst>
              <a:ext uri="{28A0092B-C50C-407E-A947-70E740481C1C}">
                <a14:useLocalDpi xmlns:a14="http://schemas.microsoft.com/office/drawing/2010/main" val="0"/>
              </a:ext>
            </a:extLst>
          </a:blip>
          <a:srcRect l="59015" t="68064" r="37361" b="28518"/>
          <a:stretch/>
        </p:blipFill>
        <p:spPr>
          <a:xfrm>
            <a:off x="6324600" y="5257800"/>
            <a:ext cx="731894" cy="533400"/>
          </a:xfrm>
          <a:prstGeom prst="rect">
            <a:avLst/>
          </a:prstGeom>
        </p:spPr>
      </p:pic>
    </p:spTree>
    <p:extLst>
      <p:ext uri="{BB962C8B-B14F-4D97-AF65-F5344CB8AC3E}">
        <p14:creationId xmlns:p14="http://schemas.microsoft.com/office/powerpoint/2010/main" val="2994243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533400"/>
            <a:ext cx="8229600" cy="1143000"/>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4400" b="0" i="0" u="none" strike="noStrike" cap="none">
                <a:solidFill>
                  <a:schemeClr val="dk1"/>
                </a:solidFill>
                <a:latin typeface="+mj-lt"/>
                <a:ea typeface="Franklin Gothic Book" panose="020B0503020102020204" pitchFamily="34" charset="0"/>
                <a:cs typeface="Franklin Gothic Book" panose="020B0503020102020204" pitchFamily="34" charset="0"/>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pPr algn="l"/>
            <a:r>
              <a:rPr lang="en-US" sz="4000" dirty="0" smtClean="0">
                <a:solidFill>
                  <a:srgbClr val="4EB8AE"/>
                </a:solidFill>
                <a:latin typeface="Oswald" panose="02000503000000000000" pitchFamily="2" charset="0"/>
              </a:rPr>
              <a:t>HIV Care Continuum</a:t>
            </a:r>
          </a:p>
          <a:p>
            <a:pPr algn="l"/>
            <a:r>
              <a:rPr lang="en-US" sz="4000" dirty="0" smtClean="0">
                <a:solidFill>
                  <a:srgbClr val="4EB8AE"/>
                </a:solidFill>
                <a:latin typeface="Oswald" panose="02000503000000000000" pitchFamily="2" charset="0"/>
              </a:rPr>
              <a:t>What Can Family Planning Providers Do?</a:t>
            </a:r>
            <a:endParaRPr lang="en-US" sz="4000" dirty="0"/>
          </a:p>
        </p:txBody>
      </p:sp>
      <p:pic>
        <p:nvPicPr>
          <p:cNvPr id="3" name="Picture 2" descr="Diagnosed with HIV&#10;Linked to HIV Care&#10;Retained in HIV Care&#10;Prescribed Tratement&#10;Virally Suppressed" title="HIV Care Continuum"/>
          <p:cNvPicPr>
            <a:picLocks noChangeAspect="1"/>
          </p:cNvPicPr>
          <p:nvPr/>
        </p:nvPicPr>
        <p:blipFill rotWithShape="1">
          <a:blip r:embed="rId3">
            <a:extLst>
              <a:ext uri="{28A0092B-C50C-407E-A947-70E740481C1C}">
                <a14:useLocalDpi xmlns:a14="http://schemas.microsoft.com/office/drawing/2010/main" val="0"/>
              </a:ext>
            </a:extLst>
          </a:blip>
          <a:srcRect l="59015" t="50000" r="23169" b="24447"/>
          <a:stretch/>
        </p:blipFill>
        <p:spPr>
          <a:xfrm>
            <a:off x="304800" y="2134869"/>
            <a:ext cx="3505200" cy="3884931"/>
          </a:xfrm>
          <a:prstGeom prst="rect">
            <a:avLst/>
          </a:prstGeom>
        </p:spPr>
      </p:pic>
      <p:sp>
        <p:nvSpPr>
          <p:cNvPr id="6" name="TextBox 5"/>
          <p:cNvSpPr txBox="1"/>
          <p:nvPr/>
        </p:nvSpPr>
        <p:spPr>
          <a:xfrm>
            <a:off x="4097024" y="2111832"/>
            <a:ext cx="4933562" cy="3770263"/>
          </a:xfrm>
          <a:prstGeom prst="rect">
            <a:avLst/>
          </a:prstGeom>
          <a:noFill/>
        </p:spPr>
        <p:txBody>
          <a:bodyPr wrap="square" rtlCol="0">
            <a:spAutoFit/>
          </a:bodyPr>
          <a:lstStyle/>
          <a:p>
            <a:r>
              <a:rPr lang="en-US" sz="2000" dirty="0" smtClean="0">
                <a:solidFill>
                  <a:schemeClr val="tx1">
                    <a:lumMod val="50000"/>
                    <a:lumOff val="50000"/>
                  </a:schemeClr>
                </a:solidFill>
                <a:latin typeface="HelveticaNeueLT Std"/>
              </a:rPr>
              <a:t>Offer routine HIV testing</a:t>
            </a:r>
          </a:p>
          <a:p>
            <a:endParaRPr lang="en-US" sz="1800" dirty="0" smtClean="0">
              <a:solidFill>
                <a:schemeClr val="tx1">
                  <a:lumMod val="50000"/>
                  <a:lumOff val="50000"/>
                </a:schemeClr>
              </a:solidFill>
              <a:latin typeface="HelveticaNeueLT Std"/>
            </a:endParaRPr>
          </a:p>
          <a:p>
            <a:r>
              <a:rPr lang="en-US" sz="2000" dirty="0" smtClean="0">
                <a:solidFill>
                  <a:schemeClr val="tx1">
                    <a:lumMod val="50000"/>
                    <a:lumOff val="50000"/>
                  </a:schemeClr>
                </a:solidFill>
                <a:latin typeface="HelveticaNeueLT Std"/>
              </a:rPr>
              <a:t>Connect to HIV care providers</a:t>
            </a:r>
          </a:p>
          <a:p>
            <a:endParaRPr lang="en-US" sz="1100" dirty="0">
              <a:solidFill>
                <a:schemeClr val="tx1">
                  <a:lumMod val="50000"/>
                  <a:lumOff val="50000"/>
                </a:schemeClr>
              </a:solidFill>
              <a:latin typeface="HelveticaNeueLT Std"/>
            </a:endParaRPr>
          </a:p>
          <a:p>
            <a:r>
              <a:rPr lang="en-US" sz="2000" dirty="0" smtClean="0">
                <a:solidFill>
                  <a:schemeClr val="tx1">
                    <a:lumMod val="50000"/>
                    <a:lumOff val="50000"/>
                  </a:schemeClr>
                </a:solidFill>
                <a:latin typeface="HelveticaNeueLT Std"/>
              </a:rPr>
              <a:t>Connect to other local services/programs to help them meet their basic needs</a:t>
            </a:r>
          </a:p>
          <a:p>
            <a:endParaRPr lang="en-US" sz="800" dirty="0" smtClean="0">
              <a:solidFill>
                <a:schemeClr val="tx1">
                  <a:lumMod val="50000"/>
                  <a:lumOff val="50000"/>
                </a:schemeClr>
              </a:solidFill>
              <a:latin typeface="HelveticaNeueLT Std"/>
            </a:endParaRPr>
          </a:p>
          <a:p>
            <a:r>
              <a:rPr lang="en-US" sz="2000" dirty="0" smtClean="0">
                <a:solidFill>
                  <a:schemeClr val="tx1">
                    <a:lumMod val="50000"/>
                    <a:lumOff val="50000"/>
                  </a:schemeClr>
                </a:solidFill>
                <a:latin typeface="HelveticaNeueLT Std"/>
              </a:rPr>
              <a:t>Connect to HIV care and treatment</a:t>
            </a:r>
          </a:p>
          <a:p>
            <a:endParaRPr lang="en-US" sz="2800" dirty="0">
              <a:solidFill>
                <a:schemeClr val="tx1">
                  <a:lumMod val="50000"/>
                  <a:lumOff val="50000"/>
                </a:schemeClr>
              </a:solidFill>
              <a:latin typeface="HelveticaNeueLT Std"/>
            </a:endParaRPr>
          </a:p>
          <a:p>
            <a:r>
              <a:rPr lang="en-US" sz="2000" dirty="0" smtClean="0">
                <a:solidFill>
                  <a:schemeClr val="tx1">
                    <a:lumMod val="50000"/>
                    <a:lumOff val="50000"/>
                  </a:schemeClr>
                </a:solidFill>
                <a:latin typeface="HelveticaNeueLT Std"/>
              </a:rPr>
              <a:t>Support clients to continue ART, counsel clients interested in seeking pregnancy</a:t>
            </a:r>
            <a:endParaRPr lang="en-US" sz="2000" dirty="0">
              <a:solidFill>
                <a:schemeClr val="tx1">
                  <a:lumMod val="50000"/>
                  <a:lumOff val="50000"/>
                </a:schemeClr>
              </a:solidFill>
              <a:latin typeface="HelveticaNeueLT Std"/>
            </a:endParaRPr>
          </a:p>
          <a:p>
            <a:endParaRPr lang="en-US" sz="2000" dirty="0" smtClean="0">
              <a:solidFill>
                <a:schemeClr val="tx1">
                  <a:lumMod val="50000"/>
                  <a:lumOff val="50000"/>
                </a:schemeClr>
              </a:solidFill>
              <a:latin typeface="HelveticaNeueLT Std"/>
            </a:endParaRPr>
          </a:p>
          <a:p>
            <a:endParaRPr lang="en-US" dirty="0">
              <a:latin typeface="HelveticaNeueLT Std"/>
            </a:endParaRPr>
          </a:p>
        </p:txBody>
      </p:sp>
      <p:sp>
        <p:nvSpPr>
          <p:cNvPr id="5" name="Rectangle 4"/>
          <p:cNvSpPr/>
          <p:nvPr/>
        </p:nvSpPr>
        <p:spPr>
          <a:xfrm>
            <a:off x="428260" y="6096000"/>
            <a:ext cx="4450257" cy="954107"/>
          </a:xfrm>
          <a:prstGeom prst="rect">
            <a:avLst/>
          </a:prstGeom>
        </p:spPr>
        <p:txBody>
          <a:bodyPr wrap="none">
            <a:spAutoFit/>
          </a:bodyPr>
          <a:lstStyle/>
          <a:p>
            <a:r>
              <a:rPr lang="en-US" b="1" dirty="0" smtClean="0"/>
              <a:t>HIV.gov </a:t>
            </a:r>
          </a:p>
          <a:p>
            <a:r>
              <a:rPr lang="en-US" b="1" dirty="0" smtClean="0">
                <a:hlinkClick r:id="rId4"/>
              </a:rPr>
              <a:t>files.hiv.gov/s3fs-public/nhas-update-5-things.pdf</a:t>
            </a:r>
            <a:endParaRPr lang="en-US" b="1" dirty="0" smtClean="0"/>
          </a:p>
          <a:p>
            <a:endParaRPr lang="en-US" dirty="0" smtClean="0"/>
          </a:p>
          <a:p>
            <a:endParaRPr lang="en-US" dirty="0"/>
          </a:p>
        </p:txBody>
      </p:sp>
    </p:spTree>
    <p:extLst>
      <p:ext uri="{BB962C8B-B14F-4D97-AF65-F5344CB8AC3E}">
        <p14:creationId xmlns:p14="http://schemas.microsoft.com/office/powerpoint/2010/main" val="3767638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a:solidFill>
                  <a:srgbClr val="4EB8AE"/>
                </a:solidFill>
                <a:latin typeface="Oswald" panose="02000503000000000000" pitchFamily="2" charset="0"/>
              </a:rPr>
              <a:t>Importance of Viral Suppression for HIV Prevention</a:t>
            </a:r>
            <a:endParaRPr lang="en-US" sz="4000" dirty="0"/>
          </a:p>
        </p:txBody>
      </p:sp>
      <p:sp>
        <p:nvSpPr>
          <p:cNvPr id="3" name="Text Placeholder 2"/>
          <p:cNvSpPr>
            <a:spLocks noGrp="1"/>
          </p:cNvSpPr>
          <p:nvPr>
            <p:ph type="body" idx="1"/>
          </p:nvPr>
        </p:nvSpPr>
        <p:spPr/>
        <p:txBody>
          <a:bodyPr/>
          <a:lstStyle/>
          <a:p>
            <a:pPr marL="566738" indent="-363538">
              <a:buClr>
                <a:schemeClr val="tx1">
                  <a:lumMod val="50000"/>
                  <a:lumOff val="50000"/>
                </a:schemeClr>
              </a:buClr>
            </a:pPr>
            <a:r>
              <a:rPr lang="en-US" sz="2400" dirty="0" smtClean="0">
                <a:solidFill>
                  <a:schemeClr val="tx1">
                    <a:lumMod val="50000"/>
                    <a:lumOff val="50000"/>
                  </a:schemeClr>
                </a:solidFill>
                <a:latin typeface="HelveticaNeueLT Std"/>
              </a:rPr>
              <a:t>People living with HIV who take HIV medicine as prescribed and get and keep an undetectable viral load have effectively no risk of transmitting HIV to their HIV-negative sexual partners. </a:t>
            </a:r>
          </a:p>
          <a:p>
            <a:pPr marL="685800" indent="-482600">
              <a:buClr>
                <a:schemeClr val="tx1">
                  <a:lumMod val="50000"/>
                  <a:lumOff val="50000"/>
                </a:schemeClr>
              </a:buClr>
            </a:pPr>
            <a:endParaRPr lang="en-US" sz="2400" dirty="0" smtClean="0">
              <a:solidFill>
                <a:schemeClr val="tx1">
                  <a:lumMod val="50000"/>
                  <a:lumOff val="50000"/>
                </a:schemeClr>
              </a:solidFill>
              <a:latin typeface="Helvetica Neue" panose="02000803000000090004" pitchFamily="2"/>
            </a:endParaRPr>
          </a:p>
          <a:p>
            <a:pPr marL="566738" indent="-363538">
              <a:buClr>
                <a:schemeClr val="tx1">
                  <a:lumMod val="50000"/>
                  <a:lumOff val="50000"/>
                </a:schemeClr>
              </a:buClr>
            </a:pPr>
            <a:r>
              <a:rPr lang="en-US" sz="2400" dirty="0" smtClean="0">
                <a:solidFill>
                  <a:schemeClr val="tx1">
                    <a:lumMod val="50000"/>
                    <a:lumOff val="50000"/>
                  </a:schemeClr>
                </a:solidFill>
                <a:latin typeface="HelveticaNeueLT Std"/>
              </a:rPr>
              <a:t>ARTs need to be used in combination with other tools available to us, including condoms and contraception.</a:t>
            </a:r>
          </a:p>
          <a:p>
            <a:pPr>
              <a:buClr>
                <a:schemeClr val="tx1">
                  <a:lumMod val="50000"/>
                  <a:lumOff val="50000"/>
                </a:schemeClr>
              </a:buClr>
            </a:pPr>
            <a:endParaRPr lang="en-US" dirty="0">
              <a:solidFill>
                <a:schemeClr val="tx1">
                  <a:lumMod val="50000"/>
                  <a:lumOff val="50000"/>
                </a:schemeClr>
              </a:solidFill>
              <a:latin typeface="Helvetica Neue" panose="02000803000000090004" pitchFamily="2"/>
            </a:endParaRPr>
          </a:p>
          <a:p>
            <a:endParaRPr lang="en-US" dirty="0"/>
          </a:p>
        </p:txBody>
      </p:sp>
    </p:spTree>
    <p:extLst>
      <p:ext uri="{BB962C8B-B14F-4D97-AF65-F5344CB8AC3E}">
        <p14:creationId xmlns:p14="http://schemas.microsoft.com/office/powerpoint/2010/main" val="1231298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a:solidFill>
                  <a:srgbClr val="4EB8AE"/>
                </a:solidFill>
                <a:latin typeface="Oswald" panose="02000503000000000000" pitchFamily="2" charset="0"/>
              </a:rPr>
              <a:t>Pre-Exposure Prophylaxis (</a:t>
            </a:r>
            <a:r>
              <a:rPr lang="en-US" sz="4000" dirty="0" err="1">
                <a:solidFill>
                  <a:srgbClr val="4EB8AE"/>
                </a:solidFill>
                <a:latin typeface="Oswald" panose="02000503000000000000" pitchFamily="2" charset="0"/>
              </a:rPr>
              <a:t>PrEP</a:t>
            </a:r>
            <a:r>
              <a:rPr lang="en-US" sz="4000" dirty="0">
                <a:solidFill>
                  <a:srgbClr val="4EB8AE"/>
                </a:solidFill>
                <a:latin typeface="Oswald" panose="02000503000000000000" pitchFamily="2" charset="0"/>
              </a:rPr>
              <a:t>)  for HIV Prevention</a:t>
            </a:r>
            <a:endParaRPr lang="en-US" sz="4000" dirty="0"/>
          </a:p>
        </p:txBody>
      </p:sp>
      <p:sp>
        <p:nvSpPr>
          <p:cNvPr id="3" name="Text Placeholder 2"/>
          <p:cNvSpPr>
            <a:spLocks noGrp="1"/>
          </p:cNvSpPr>
          <p:nvPr>
            <p:ph type="body" idx="1"/>
          </p:nvPr>
        </p:nvSpPr>
        <p:spPr>
          <a:xfrm>
            <a:off x="457200" y="1447800"/>
            <a:ext cx="8229600" cy="4525963"/>
          </a:xfrm>
        </p:spPr>
        <p:txBody>
          <a:bodyPr/>
          <a:lstStyle/>
          <a:p>
            <a:pPr marL="693738" indent="-347663" fontAlgn="base">
              <a:buClr>
                <a:schemeClr val="tx1">
                  <a:lumMod val="50000"/>
                  <a:lumOff val="50000"/>
                </a:schemeClr>
              </a:buClr>
            </a:pPr>
            <a:r>
              <a:rPr lang="en-US" sz="2400" dirty="0">
                <a:solidFill>
                  <a:schemeClr val="tx1">
                    <a:lumMod val="50000"/>
                    <a:lumOff val="50000"/>
                  </a:schemeClr>
                </a:solidFill>
                <a:latin typeface="HelveticaNeueLT Std"/>
              </a:rPr>
              <a:t>A biomedical prevention method for people who are not HIV-positive but are at high risk of getting HIV</a:t>
            </a:r>
            <a:r>
              <a:rPr lang="en-US" sz="2400" dirty="0" smtClean="0">
                <a:solidFill>
                  <a:schemeClr val="tx1">
                    <a:lumMod val="50000"/>
                    <a:lumOff val="50000"/>
                  </a:schemeClr>
                </a:solidFill>
                <a:latin typeface="HelveticaNeueLT Std"/>
              </a:rPr>
              <a:t>.</a:t>
            </a:r>
          </a:p>
          <a:p>
            <a:pPr marL="693738" indent="-347663" fontAlgn="base">
              <a:buClr>
                <a:schemeClr val="tx1">
                  <a:lumMod val="50000"/>
                  <a:lumOff val="50000"/>
                </a:schemeClr>
              </a:buClr>
            </a:pPr>
            <a:endParaRPr lang="en-US" sz="400" dirty="0">
              <a:solidFill>
                <a:schemeClr val="tx1">
                  <a:lumMod val="50000"/>
                  <a:lumOff val="50000"/>
                </a:schemeClr>
              </a:solidFill>
              <a:latin typeface="HelveticaNeueLT Std"/>
            </a:endParaRPr>
          </a:p>
          <a:p>
            <a:pPr marL="693738" indent="-347663" fontAlgn="base">
              <a:buClr>
                <a:schemeClr val="tx1">
                  <a:lumMod val="50000"/>
                  <a:lumOff val="50000"/>
                </a:schemeClr>
              </a:buClr>
            </a:pPr>
            <a:r>
              <a:rPr lang="en-US" sz="2400" dirty="0">
                <a:solidFill>
                  <a:schemeClr val="tx1">
                    <a:lumMod val="50000"/>
                    <a:lumOff val="50000"/>
                  </a:schemeClr>
                </a:solidFill>
                <a:latin typeface="HelveticaNeueLT Std"/>
              </a:rPr>
              <a:t>Requires taking an ART every day to prevent HIV infection</a:t>
            </a:r>
            <a:r>
              <a:rPr lang="en-US" sz="2400" dirty="0" smtClean="0">
                <a:solidFill>
                  <a:schemeClr val="tx1">
                    <a:lumMod val="50000"/>
                    <a:lumOff val="50000"/>
                  </a:schemeClr>
                </a:solidFill>
                <a:latin typeface="HelveticaNeueLT Std"/>
              </a:rPr>
              <a:t>.</a:t>
            </a:r>
            <a:endParaRPr lang="en-US" sz="2400" dirty="0">
              <a:solidFill>
                <a:schemeClr val="tx1">
                  <a:lumMod val="50000"/>
                  <a:lumOff val="50000"/>
                </a:schemeClr>
              </a:solidFill>
              <a:latin typeface="HelveticaNeueLT Std"/>
            </a:endParaRPr>
          </a:p>
          <a:p>
            <a:pPr marL="693738" indent="-347663" fontAlgn="base">
              <a:buClr>
                <a:schemeClr val="tx1">
                  <a:lumMod val="50000"/>
                  <a:lumOff val="50000"/>
                </a:schemeClr>
              </a:buClr>
            </a:pPr>
            <a:endParaRPr lang="en-US" sz="400" dirty="0" smtClean="0">
              <a:solidFill>
                <a:schemeClr val="tx1">
                  <a:lumMod val="50000"/>
                  <a:lumOff val="50000"/>
                </a:schemeClr>
              </a:solidFill>
              <a:latin typeface="HelveticaNeueLT Std"/>
            </a:endParaRPr>
          </a:p>
          <a:p>
            <a:pPr marL="693738" indent="-347663" fontAlgn="base">
              <a:buClr>
                <a:schemeClr val="tx1">
                  <a:lumMod val="50000"/>
                  <a:lumOff val="50000"/>
                </a:schemeClr>
              </a:buClr>
            </a:pPr>
            <a:r>
              <a:rPr lang="en-US" sz="2400" dirty="0" smtClean="0">
                <a:solidFill>
                  <a:schemeClr val="tx1">
                    <a:lumMod val="50000"/>
                    <a:lumOff val="50000"/>
                  </a:schemeClr>
                </a:solidFill>
                <a:latin typeface="HelveticaNeueLT Std"/>
              </a:rPr>
              <a:t>When </a:t>
            </a:r>
            <a:r>
              <a:rPr lang="en-US" sz="2400" dirty="0">
                <a:solidFill>
                  <a:schemeClr val="tx1">
                    <a:lumMod val="50000"/>
                    <a:lumOff val="50000"/>
                  </a:schemeClr>
                </a:solidFill>
                <a:latin typeface="HelveticaNeueLT Std"/>
              </a:rPr>
              <a:t>taken as directed, </a:t>
            </a:r>
            <a:r>
              <a:rPr lang="en-US" sz="2400" dirty="0" err="1" smtClean="0">
                <a:solidFill>
                  <a:schemeClr val="tx1">
                    <a:lumMod val="50000"/>
                    <a:lumOff val="50000"/>
                  </a:schemeClr>
                </a:solidFill>
                <a:latin typeface="HelveticaNeueLT Std"/>
              </a:rPr>
              <a:t>PrEP</a:t>
            </a:r>
            <a:r>
              <a:rPr lang="en-US" sz="2400" dirty="0" smtClean="0">
                <a:solidFill>
                  <a:schemeClr val="tx1">
                    <a:lumMod val="50000"/>
                    <a:lumOff val="50000"/>
                  </a:schemeClr>
                </a:solidFill>
                <a:latin typeface="HelveticaNeueLT Std"/>
              </a:rPr>
              <a:t> has been shown to reduce the risk of HIV infection in people who are at high risk by more than 90%. </a:t>
            </a:r>
          </a:p>
          <a:p>
            <a:pPr marL="693738" indent="-347663" fontAlgn="base">
              <a:buClr>
                <a:schemeClr val="tx1">
                  <a:lumMod val="50000"/>
                  <a:lumOff val="50000"/>
                </a:schemeClr>
              </a:buClr>
            </a:pPr>
            <a:endParaRPr lang="en-US" sz="400" dirty="0">
              <a:solidFill>
                <a:schemeClr val="tx1">
                  <a:lumMod val="50000"/>
                  <a:lumOff val="50000"/>
                </a:schemeClr>
              </a:solidFill>
              <a:latin typeface="HelveticaNeueLT Std"/>
            </a:endParaRPr>
          </a:p>
          <a:p>
            <a:pPr marL="693738" indent="-347663" fontAlgn="base">
              <a:buClr>
                <a:schemeClr val="tx1">
                  <a:lumMod val="50000"/>
                  <a:lumOff val="50000"/>
                </a:schemeClr>
              </a:buClr>
            </a:pPr>
            <a:r>
              <a:rPr lang="en-US" sz="2400" dirty="0" err="1">
                <a:solidFill>
                  <a:schemeClr val="tx1">
                    <a:lumMod val="50000"/>
                    <a:lumOff val="50000"/>
                  </a:schemeClr>
                </a:solidFill>
                <a:latin typeface="HelveticaNeueLT Std"/>
              </a:rPr>
              <a:t>PrEP</a:t>
            </a:r>
            <a:r>
              <a:rPr lang="en-US" sz="2400" dirty="0">
                <a:solidFill>
                  <a:schemeClr val="tx1">
                    <a:lumMod val="50000"/>
                    <a:lumOff val="50000"/>
                  </a:schemeClr>
                </a:solidFill>
                <a:latin typeface="HelveticaNeueLT Std"/>
              </a:rPr>
              <a:t> need to be used in combination with other tools available to us, including condoms and contraception.</a:t>
            </a:r>
          </a:p>
          <a:p>
            <a:pPr marL="693738" indent="-347663" fontAlgn="base">
              <a:buClr>
                <a:schemeClr val="tx1">
                  <a:lumMod val="50000"/>
                  <a:lumOff val="50000"/>
                </a:schemeClr>
              </a:buClr>
            </a:pPr>
            <a:endParaRPr lang="en-US" sz="2400" dirty="0">
              <a:solidFill>
                <a:schemeClr val="tx1">
                  <a:lumMod val="50000"/>
                  <a:lumOff val="50000"/>
                </a:schemeClr>
              </a:solidFill>
              <a:latin typeface="Helvetica Neue" panose="02000803000000090004" pitchFamily="2"/>
            </a:endParaRPr>
          </a:p>
          <a:p>
            <a:pPr>
              <a:buClr>
                <a:schemeClr val="tx1">
                  <a:lumMod val="50000"/>
                  <a:lumOff val="50000"/>
                </a:schemeClr>
              </a:buClr>
            </a:pPr>
            <a:endParaRPr lang="en-US" sz="2400" dirty="0">
              <a:solidFill>
                <a:schemeClr val="tx1">
                  <a:lumMod val="50000"/>
                  <a:lumOff val="50000"/>
                </a:schemeClr>
              </a:solidFill>
              <a:latin typeface="Helvetica Neue" panose="02000803000000090004" pitchFamily="2"/>
            </a:endParaRPr>
          </a:p>
          <a:p>
            <a:endParaRPr lang="en-US" sz="2400" dirty="0">
              <a:latin typeface="Helvetica Neue" panose="02000803000000090004" pitchFamily="2"/>
            </a:endParaRPr>
          </a:p>
        </p:txBody>
      </p:sp>
    </p:spTree>
    <p:extLst>
      <p:ext uri="{BB962C8B-B14F-4D97-AF65-F5344CB8AC3E}">
        <p14:creationId xmlns:p14="http://schemas.microsoft.com/office/powerpoint/2010/main" val="400253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a:solidFill>
                  <a:srgbClr val="4EB8AE"/>
                </a:solidFill>
                <a:latin typeface="Oswald"/>
              </a:rPr>
              <a:t>Family Planning Providers &amp; HIV Prevention</a:t>
            </a:r>
            <a:endParaRPr lang="en-US" sz="4000" dirty="0"/>
          </a:p>
        </p:txBody>
      </p:sp>
      <p:sp>
        <p:nvSpPr>
          <p:cNvPr id="3" name="Text Placeholder 2"/>
          <p:cNvSpPr>
            <a:spLocks noGrp="1"/>
          </p:cNvSpPr>
          <p:nvPr>
            <p:ph type="body" idx="1"/>
          </p:nvPr>
        </p:nvSpPr>
        <p:spPr/>
        <p:txBody>
          <a:bodyPr/>
          <a:lstStyle/>
          <a:p>
            <a:pPr marL="685800" indent="-482600" fontAlgn="base">
              <a:buClr>
                <a:schemeClr val="tx1">
                  <a:lumMod val="50000"/>
                  <a:lumOff val="50000"/>
                </a:schemeClr>
              </a:buClr>
            </a:pPr>
            <a:r>
              <a:rPr lang="en-US" sz="2400" dirty="0">
                <a:solidFill>
                  <a:schemeClr val="tx1">
                    <a:lumMod val="50000"/>
                    <a:lumOff val="50000"/>
                  </a:schemeClr>
                </a:solidFill>
                <a:latin typeface="HelveticaNeueLT Std"/>
              </a:rPr>
              <a:t>Educate and raise awareness of risks of HIV with youth.</a:t>
            </a:r>
          </a:p>
          <a:p>
            <a:pPr marL="685800" indent="-482600" fontAlgn="base">
              <a:buClr>
                <a:schemeClr val="tx1">
                  <a:lumMod val="50000"/>
                  <a:lumOff val="50000"/>
                </a:schemeClr>
              </a:buClr>
            </a:pPr>
            <a:endParaRPr lang="en-US" sz="1200" dirty="0">
              <a:solidFill>
                <a:schemeClr val="tx1">
                  <a:lumMod val="50000"/>
                  <a:lumOff val="50000"/>
                </a:schemeClr>
              </a:solidFill>
              <a:latin typeface="HelveticaNeueLT Std"/>
            </a:endParaRPr>
          </a:p>
          <a:p>
            <a:pPr marL="685800" indent="-482600" fontAlgn="base">
              <a:buClr>
                <a:schemeClr val="tx1">
                  <a:lumMod val="50000"/>
                  <a:lumOff val="50000"/>
                </a:schemeClr>
              </a:buClr>
            </a:pPr>
            <a:r>
              <a:rPr lang="en-US" sz="2400" dirty="0">
                <a:solidFill>
                  <a:schemeClr val="tx1">
                    <a:lumMod val="50000"/>
                    <a:lumOff val="50000"/>
                  </a:schemeClr>
                </a:solidFill>
                <a:latin typeface="HelveticaNeueLT Std"/>
              </a:rPr>
              <a:t>Provide condoms and condom education.</a:t>
            </a:r>
          </a:p>
          <a:p>
            <a:pPr marL="685800" indent="-482600" fontAlgn="base">
              <a:buClr>
                <a:schemeClr val="tx1">
                  <a:lumMod val="50000"/>
                  <a:lumOff val="50000"/>
                </a:schemeClr>
              </a:buClr>
            </a:pPr>
            <a:endParaRPr lang="en-US" sz="1200" dirty="0">
              <a:solidFill>
                <a:schemeClr val="tx1">
                  <a:lumMod val="50000"/>
                  <a:lumOff val="50000"/>
                </a:schemeClr>
              </a:solidFill>
              <a:latin typeface="HelveticaNeueLT Std"/>
            </a:endParaRPr>
          </a:p>
          <a:p>
            <a:pPr marL="685800" indent="-482600" fontAlgn="base">
              <a:buClr>
                <a:schemeClr val="tx1">
                  <a:lumMod val="50000"/>
                  <a:lumOff val="50000"/>
                </a:schemeClr>
              </a:buClr>
            </a:pPr>
            <a:r>
              <a:rPr lang="en-US" sz="2400" dirty="0">
                <a:solidFill>
                  <a:schemeClr val="tx1">
                    <a:lumMod val="50000"/>
                    <a:lumOff val="50000"/>
                  </a:schemeClr>
                </a:solidFill>
                <a:latin typeface="HelveticaNeueLT Std"/>
              </a:rPr>
              <a:t>Provide routine HIV testing and referrals to HIV treatment and </a:t>
            </a:r>
            <a:r>
              <a:rPr lang="en-US" sz="2400" dirty="0" err="1">
                <a:solidFill>
                  <a:schemeClr val="tx1">
                    <a:lumMod val="50000"/>
                    <a:lumOff val="50000"/>
                  </a:schemeClr>
                </a:solidFill>
                <a:latin typeface="HelveticaNeueLT Std"/>
              </a:rPr>
              <a:t>PrEP</a:t>
            </a:r>
            <a:r>
              <a:rPr lang="en-US" sz="2400" dirty="0">
                <a:solidFill>
                  <a:schemeClr val="tx1">
                    <a:lumMod val="50000"/>
                    <a:lumOff val="50000"/>
                  </a:schemeClr>
                </a:solidFill>
                <a:latin typeface="HelveticaNeueLT Std"/>
              </a:rPr>
              <a:t> for youth at high risk.</a:t>
            </a:r>
          </a:p>
          <a:p>
            <a:pPr marL="685800" indent="-482600" fontAlgn="base">
              <a:buClr>
                <a:schemeClr val="tx1">
                  <a:lumMod val="50000"/>
                  <a:lumOff val="50000"/>
                </a:schemeClr>
              </a:buClr>
            </a:pPr>
            <a:endParaRPr lang="en-US" sz="1200" dirty="0">
              <a:solidFill>
                <a:schemeClr val="tx1">
                  <a:lumMod val="50000"/>
                  <a:lumOff val="50000"/>
                </a:schemeClr>
              </a:solidFill>
              <a:latin typeface="HelveticaNeueLT Std"/>
            </a:endParaRPr>
          </a:p>
          <a:p>
            <a:pPr marL="685800" indent="-482600" fontAlgn="base">
              <a:buClr>
                <a:schemeClr val="tx1">
                  <a:lumMod val="50000"/>
                  <a:lumOff val="50000"/>
                </a:schemeClr>
              </a:buClr>
            </a:pPr>
            <a:r>
              <a:rPr lang="en-US" sz="2400" dirty="0" smtClean="0">
                <a:solidFill>
                  <a:schemeClr val="tx1">
                    <a:lumMod val="50000"/>
                    <a:lumOff val="50000"/>
                  </a:schemeClr>
                </a:solidFill>
                <a:latin typeface="HelveticaNeueLT Std"/>
              </a:rPr>
              <a:t>Encourage </a:t>
            </a:r>
            <a:r>
              <a:rPr lang="en-US" sz="2400" dirty="0">
                <a:solidFill>
                  <a:schemeClr val="tx1">
                    <a:lumMod val="50000"/>
                    <a:lumOff val="50000"/>
                  </a:schemeClr>
                </a:solidFill>
                <a:latin typeface="HelveticaNeueLT Std"/>
              </a:rPr>
              <a:t>HIV positive youth to maintain viral suppression to remain healthy and prevent HIV transmission to sex partner(s).</a:t>
            </a:r>
          </a:p>
          <a:p>
            <a:endParaRPr lang="en-US" sz="2400" dirty="0"/>
          </a:p>
        </p:txBody>
      </p:sp>
    </p:spTree>
    <p:extLst>
      <p:ext uri="{BB962C8B-B14F-4D97-AF65-F5344CB8AC3E}">
        <p14:creationId xmlns:p14="http://schemas.microsoft.com/office/powerpoint/2010/main" val="3371825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smtClean="0">
                <a:solidFill>
                  <a:srgbClr val="4EB8AE"/>
                </a:solidFill>
                <a:latin typeface="Oswald" panose="02000503000000000000" pitchFamily="2" charset="0"/>
              </a:rPr>
              <a:t>Webinar Objectives</a:t>
            </a:r>
            <a:endParaRPr lang="en-US" sz="4000" dirty="0">
              <a:solidFill>
                <a:srgbClr val="4EB8AE"/>
              </a:solidFill>
              <a:latin typeface="Oswald" panose="02000503000000000000" pitchFamily="2" charset="0"/>
            </a:endParaRPr>
          </a:p>
        </p:txBody>
      </p:sp>
      <p:sp>
        <p:nvSpPr>
          <p:cNvPr id="3" name="Text Placeholder 2"/>
          <p:cNvSpPr>
            <a:spLocks noGrp="1"/>
          </p:cNvSpPr>
          <p:nvPr>
            <p:ph type="body" idx="1"/>
          </p:nvPr>
        </p:nvSpPr>
        <p:spPr>
          <a:xfrm>
            <a:off x="457200" y="1295400"/>
            <a:ext cx="8229600" cy="4525963"/>
          </a:xfrm>
        </p:spPr>
        <p:txBody>
          <a:bodyPr/>
          <a:lstStyle/>
          <a:p>
            <a:pPr marL="203200" indent="0">
              <a:buClr>
                <a:schemeClr val="tx1">
                  <a:lumMod val="50000"/>
                  <a:lumOff val="50000"/>
                </a:schemeClr>
              </a:buClr>
              <a:buNone/>
            </a:pPr>
            <a:r>
              <a:rPr lang="en-US" sz="2800" dirty="0">
                <a:solidFill>
                  <a:schemeClr val="tx1">
                    <a:lumMod val="50000"/>
                    <a:lumOff val="50000"/>
                  </a:schemeClr>
                </a:solidFill>
                <a:latin typeface="HelveticaNeueLT Std" pitchFamily="34" charset="0"/>
              </a:rPr>
              <a:t>By the end of this </a:t>
            </a:r>
            <a:r>
              <a:rPr lang="en-US" sz="2800" dirty="0" smtClean="0">
                <a:solidFill>
                  <a:schemeClr val="tx1">
                    <a:lumMod val="50000"/>
                    <a:lumOff val="50000"/>
                  </a:schemeClr>
                </a:solidFill>
                <a:latin typeface="HelveticaNeueLT Std" pitchFamily="34" charset="0"/>
              </a:rPr>
              <a:t>presentation, participants </a:t>
            </a:r>
            <a:r>
              <a:rPr lang="en-US" sz="2800" dirty="0">
                <a:solidFill>
                  <a:schemeClr val="tx1">
                    <a:lumMod val="50000"/>
                    <a:lumOff val="50000"/>
                  </a:schemeClr>
                </a:solidFill>
                <a:latin typeface="HelveticaNeueLT Std" pitchFamily="34" charset="0"/>
              </a:rPr>
              <a:t>will be able </a:t>
            </a:r>
            <a:r>
              <a:rPr lang="en-US" sz="2800" dirty="0" smtClean="0">
                <a:solidFill>
                  <a:schemeClr val="tx1">
                    <a:lumMod val="50000"/>
                    <a:lumOff val="50000"/>
                  </a:schemeClr>
                </a:solidFill>
                <a:latin typeface="HelveticaNeueLT Std" pitchFamily="34" charset="0"/>
              </a:rPr>
              <a:t>to:</a:t>
            </a:r>
          </a:p>
          <a:p>
            <a:pPr marL="203200" indent="0">
              <a:buClr>
                <a:schemeClr val="tx1">
                  <a:lumMod val="50000"/>
                  <a:lumOff val="50000"/>
                </a:schemeClr>
              </a:buClr>
              <a:buNone/>
            </a:pPr>
            <a:endParaRPr lang="en-US" sz="1000" dirty="0" smtClean="0">
              <a:solidFill>
                <a:schemeClr val="tx1">
                  <a:lumMod val="50000"/>
                  <a:lumOff val="50000"/>
                </a:schemeClr>
              </a:solidFill>
              <a:latin typeface="HelveticaNeueLT Std" pitchFamily="34" charset="0"/>
            </a:endParaRPr>
          </a:p>
          <a:p>
            <a:pPr marL="914400" indent="-457200">
              <a:buClr>
                <a:schemeClr val="tx1">
                  <a:lumMod val="50000"/>
                  <a:lumOff val="50000"/>
                </a:schemeClr>
              </a:buClr>
            </a:pPr>
            <a:r>
              <a:rPr lang="en-US" sz="2400" dirty="0" smtClean="0">
                <a:solidFill>
                  <a:schemeClr val="tx1">
                    <a:lumMod val="50000"/>
                    <a:lumOff val="50000"/>
                  </a:schemeClr>
                </a:solidFill>
                <a:latin typeface="HelveticaNeueLT Std" pitchFamily="34" charset="0"/>
              </a:rPr>
              <a:t>Describe the current state of youth HIV/AIDS among youth in the U.S.</a:t>
            </a:r>
          </a:p>
          <a:p>
            <a:pPr marL="914400" indent="-457200">
              <a:buClr>
                <a:schemeClr val="tx1">
                  <a:lumMod val="50000"/>
                  <a:lumOff val="50000"/>
                </a:schemeClr>
              </a:buClr>
            </a:pPr>
            <a:endParaRPr lang="en-US" sz="1000" dirty="0" smtClean="0">
              <a:solidFill>
                <a:schemeClr val="tx1">
                  <a:lumMod val="50000"/>
                  <a:lumOff val="50000"/>
                </a:schemeClr>
              </a:solidFill>
              <a:latin typeface="HelveticaNeueLT Std" pitchFamily="34" charset="0"/>
            </a:endParaRPr>
          </a:p>
          <a:p>
            <a:pPr marL="914400" indent="-457200">
              <a:buClr>
                <a:schemeClr val="tx1">
                  <a:lumMod val="50000"/>
                  <a:lumOff val="50000"/>
                </a:schemeClr>
              </a:buClr>
            </a:pPr>
            <a:r>
              <a:rPr lang="en-US" sz="2400" dirty="0" smtClean="0">
                <a:solidFill>
                  <a:schemeClr val="tx1">
                    <a:lumMod val="50000"/>
                    <a:lumOff val="50000"/>
                  </a:schemeClr>
                </a:solidFill>
                <a:latin typeface="HelveticaNeueLT Std" pitchFamily="34" charset="0"/>
              </a:rPr>
              <a:t>Explain modern HIV prevention and treatment strategies.</a:t>
            </a:r>
          </a:p>
          <a:p>
            <a:pPr marL="914400" indent="-457200">
              <a:buClr>
                <a:schemeClr val="tx1">
                  <a:lumMod val="50000"/>
                  <a:lumOff val="50000"/>
                </a:schemeClr>
              </a:buClr>
            </a:pPr>
            <a:endParaRPr lang="en-US" sz="1000" dirty="0" smtClean="0">
              <a:solidFill>
                <a:schemeClr val="tx1">
                  <a:lumMod val="50000"/>
                  <a:lumOff val="50000"/>
                </a:schemeClr>
              </a:solidFill>
              <a:latin typeface="HelveticaNeueLT Std" pitchFamily="34" charset="0"/>
            </a:endParaRPr>
          </a:p>
          <a:p>
            <a:pPr marL="914400" indent="-457200">
              <a:buClr>
                <a:schemeClr val="tx1">
                  <a:lumMod val="50000"/>
                  <a:lumOff val="50000"/>
                </a:schemeClr>
              </a:buClr>
            </a:pPr>
            <a:r>
              <a:rPr lang="en-US" sz="2400" dirty="0" smtClean="0">
                <a:solidFill>
                  <a:schemeClr val="tx1">
                    <a:lumMod val="50000"/>
                    <a:lumOff val="50000"/>
                  </a:schemeClr>
                </a:solidFill>
                <a:latin typeface="HelveticaNeueLT Std" pitchFamily="34" charset="0"/>
              </a:rPr>
              <a:t>Recognize opportunities for family planning providers to enhance linkages between HIV testing and treatment.   </a:t>
            </a:r>
          </a:p>
          <a:p>
            <a:pPr>
              <a:buClr>
                <a:schemeClr val="tx1">
                  <a:lumMod val="50000"/>
                  <a:lumOff val="50000"/>
                </a:schemeClr>
              </a:buClr>
            </a:pPr>
            <a:endParaRPr lang="en-US" dirty="0">
              <a:solidFill>
                <a:schemeClr val="tx1">
                  <a:lumMod val="50000"/>
                  <a:lumOff val="50000"/>
                </a:schemeClr>
              </a:solidFill>
            </a:endParaRPr>
          </a:p>
        </p:txBody>
      </p:sp>
    </p:spTree>
    <p:extLst>
      <p:ext uri="{BB962C8B-B14F-4D97-AF65-F5344CB8AC3E}">
        <p14:creationId xmlns:p14="http://schemas.microsoft.com/office/powerpoint/2010/main" val="1747670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8229600" cy="1143000"/>
          </a:xfrm>
        </p:spPr>
        <p:txBody>
          <a:bodyPr/>
          <a:lstStyle/>
          <a:p>
            <a:pPr algn="l"/>
            <a:r>
              <a:rPr lang="en-US" sz="4000" dirty="0" smtClean="0">
                <a:solidFill>
                  <a:srgbClr val="4EB8AE"/>
                </a:solidFill>
                <a:latin typeface="Oswald"/>
              </a:rPr>
              <a:t>FPNTC Resources</a:t>
            </a:r>
            <a:endParaRPr lang="en-US" sz="4000" dirty="0">
              <a:latin typeface="Oswald"/>
            </a:endParaRPr>
          </a:p>
        </p:txBody>
      </p:sp>
      <p:sp>
        <p:nvSpPr>
          <p:cNvPr id="3" name="TextBox 2"/>
          <p:cNvSpPr txBox="1"/>
          <p:nvPr/>
        </p:nvSpPr>
        <p:spPr>
          <a:xfrm>
            <a:off x="457200" y="1371600"/>
            <a:ext cx="7162800" cy="830997"/>
          </a:xfrm>
          <a:prstGeom prst="rect">
            <a:avLst/>
          </a:prstGeom>
          <a:noFill/>
        </p:spPr>
        <p:txBody>
          <a:bodyPr wrap="square" rtlCol="0">
            <a:spAutoFit/>
          </a:bodyPr>
          <a:lstStyle/>
          <a:p>
            <a:r>
              <a:rPr lang="en-US" sz="2400" dirty="0" smtClean="0">
                <a:solidFill>
                  <a:schemeClr val="tx1">
                    <a:lumMod val="50000"/>
                    <a:lumOff val="50000"/>
                  </a:schemeClr>
                </a:solidFill>
                <a:latin typeface="HelveticaNeueLT Std"/>
              </a:rPr>
              <a:t>Sexually Transmitted Disease Services Training Package on fpntc.org</a:t>
            </a:r>
            <a:endParaRPr lang="en-US" sz="2400" dirty="0">
              <a:solidFill>
                <a:schemeClr val="tx1">
                  <a:lumMod val="50000"/>
                  <a:lumOff val="50000"/>
                </a:schemeClr>
              </a:solidFill>
              <a:latin typeface="HelveticaNeueLT Std"/>
            </a:endParaRPr>
          </a:p>
        </p:txBody>
      </p:sp>
      <p:sp>
        <p:nvSpPr>
          <p:cNvPr id="2" name="TextBox 1"/>
          <p:cNvSpPr txBox="1"/>
          <p:nvPr/>
        </p:nvSpPr>
        <p:spPr>
          <a:xfrm>
            <a:off x="439479" y="2209800"/>
            <a:ext cx="8229600" cy="3939540"/>
          </a:xfrm>
          <a:prstGeom prst="rect">
            <a:avLst/>
          </a:prstGeom>
          <a:noFill/>
        </p:spPr>
        <p:txBody>
          <a:bodyPr wrap="square" rtlCol="0">
            <a:spAutoFit/>
          </a:bodyPr>
          <a:lstStyle/>
          <a:p>
            <a:pPr marL="342900" indent="-342900">
              <a:buFont typeface="Arial" panose="020B0604020202020204" pitchFamily="34" charset="0"/>
              <a:buChar char="•"/>
            </a:pPr>
            <a:r>
              <a:rPr lang="en-US" sz="1800" dirty="0" smtClean="0">
                <a:solidFill>
                  <a:schemeClr val="tx1">
                    <a:lumMod val="50000"/>
                    <a:lumOff val="50000"/>
                  </a:schemeClr>
                </a:solidFill>
                <a:latin typeface="HelveticaNeueLT Std"/>
                <a:hlinkClick r:id="rId3"/>
              </a:rPr>
              <a:t>Delivering </a:t>
            </a:r>
            <a:r>
              <a:rPr lang="en-US" sz="1800" dirty="0">
                <a:solidFill>
                  <a:schemeClr val="tx1">
                    <a:lumMod val="50000"/>
                    <a:lumOff val="50000"/>
                  </a:schemeClr>
                </a:solidFill>
                <a:latin typeface="HelveticaNeueLT Std"/>
                <a:hlinkClick r:id="rId3"/>
              </a:rPr>
              <a:t>HIV Rapid Test Results: Experiences from the </a:t>
            </a:r>
            <a:r>
              <a:rPr lang="en-US" sz="1800" dirty="0" smtClean="0">
                <a:solidFill>
                  <a:schemeClr val="tx1">
                    <a:lumMod val="50000"/>
                    <a:lumOff val="50000"/>
                  </a:schemeClr>
                </a:solidFill>
                <a:latin typeface="HelveticaNeueLT Std"/>
                <a:hlinkClick r:id="rId3"/>
              </a:rPr>
              <a:t>Field</a:t>
            </a:r>
            <a:endParaRPr lang="en-US" sz="1800" dirty="0" smtClean="0">
              <a:solidFill>
                <a:schemeClr val="tx1">
                  <a:lumMod val="50000"/>
                  <a:lumOff val="50000"/>
                </a:schemeClr>
              </a:solidFill>
              <a:latin typeface="HelveticaNeueLT Std"/>
            </a:endParaRPr>
          </a:p>
          <a:p>
            <a:pPr marL="342900" indent="-342900">
              <a:buFont typeface="Arial" panose="020B0604020202020204" pitchFamily="34" charset="0"/>
              <a:buChar char="•"/>
            </a:pPr>
            <a:endParaRPr lang="en-US" sz="1600" dirty="0">
              <a:solidFill>
                <a:schemeClr val="tx1">
                  <a:lumMod val="50000"/>
                  <a:lumOff val="50000"/>
                </a:schemeClr>
              </a:solidFill>
              <a:latin typeface="HelveticaNeueLT Std"/>
            </a:endParaRPr>
          </a:p>
          <a:p>
            <a:pPr marL="342900" indent="-342900">
              <a:buFont typeface="Arial" panose="020B0604020202020204" pitchFamily="34" charset="0"/>
              <a:buChar char="•"/>
            </a:pPr>
            <a:r>
              <a:rPr lang="en-US" sz="1800" dirty="0">
                <a:solidFill>
                  <a:schemeClr val="tx1">
                    <a:lumMod val="50000"/>
                    <a:lumOff val="50000"/>
                  </a:schemeClr>
                </a:solidFill>
                <a:latin typeface="HelveticaNeueLT Std"/>
                <a:hlinkClick r:id="rId4"/>
              </a:rPr>
              <a:t>Family Planning Provider </a:t>
            </a:r>
            <a:r>
              <a:rPr lang="en-US" sz="1800" dirty="0" err="1">
                <a:solidFill>
                  <a:schemeClr val="tx1">
                    <a:lumMod val="50000"/>
                    <a:lumOff val="50000"/>
                  </a:schemeClr>
                </a:solidFill>
                <a:latin typeface="HelveticaNeueLT Std"/>
                <a:hlinkClick r:id="rId4"/>
              </a:rPr>
              <a:t>PrEP</a:t>
            </a:r>
            <a:r>
              <a:rPr lang="en-US" sz="1800" dirty="0">
                <a:solidFill>
                  <a:schemeClr val="tx1">
                    <a:lumMod val="50000"/>
                    <a:lumOff val="50000"/>
                  </a:schemeClr>
                </a:solidFill>
                <a:latin typeface="HelveticaNeueLT Std"/>
                <a:hlinkClick r:id="rId4"/>
              </a:rPr>
              <a:t> </a:t>
            </a:r>
            <a:r>
              <a:rPr lang="en-US" sz="1800" dirty="0" smtClean="0">
                <a:solidFill>
                  <a:schemeClr val="tx1">
                    <a:lumMod val="50000"/>
                    <a:lumOff val="50000"/>
                  </a:schemeClr>
                </a:solidFill>
                <a:latin typeface="HelveticaNeueLT Std"/>
                <a:hlinkClick r:id="rId4"/>
              </a:rPr>
              <a:t>Toolkit</a:t>
            </a:r>
            <a:endParaRPr lang="en-US" sz="1800" dirty="0" smtClean="0">
              <a:solidFill>
                <a:schemeClr val="tx1">
                  <a:lumMod val="50000"/>
                  <a:lumOff val="50000"/>
                </a:schemeClr>
              </a:solidFill>
              <a:latin typeface="HelveticaNeueLT Std"/>
            </a:endParaRPr>
          </a:p>
          <a:p>
            <a:pPr marL="342900" indent="-342900">
              <a:buFont typeface="Arial" panose="020B0604020202020204" pitchFamily="34" charset="0"/>
              <a:buChar char="•"/>
            </a:pPr>
            <a:endParaRPr lang="en-US" sz="1600" dirty="0" smtClean="0">
              <a:solidFill>
                <a:schemeClr val="tx1">
                  <a:lumMod val="50000"/>
                  <a:lumOff val="50000"/>
                </a:schemeClr>
              </a:solidFill>
              <a:latin typeface="HelveticaNeueLT Std"/>
            </a:endParaRPr>
          </a:p>
          <a:p>
            <a:pPr marL="342900" indent="-342900">
              <a:buFont typeface="Arial" panose="020B0604020202020204" pitchFamily="34" charset="0"/>
              <a:buChar char="•"/>
            </a:pPr>
            <a:r>
              <a:rPr lang="en-US" sz="1800" dirty="0">
                <a:solidFill>
                  <a:schemeClr val="tx1">
                    <a:lumMod val="50000"/>
                    <a:lumOff val="50000"/>
                  </a:schemeClr>
                </a:solidFill>
                <a:latin typeface="HelveticaNeueLT Std"/>
                <a:hlinkClick r:id="rId5"/>
              </a:rPr>
              <a:t>Guidance for Delivering HIV Pre-Test and Post-Test Results: Integrating HIV Screening Into Title X </a:t>
            </a:r>
            <a:r>
              <a:rPr lang="en-US" sz="1800" dirty="0" smtClean="0">
                <a:solidFill>
                  <a:schemeClr val="tx1">
                    <a:lumMod val="50000"/>
                    <a:lumOff val="50000"/>
                  </a:schemeClr>
                </a:solidFill>
                <a:latin typeface="HelveticaNeueLT Std"/>
                <a:hlinkClick r:id="rId5"/>
              </a:rPr>
              <a:t>Services</a:t>
            </a:r>
            <a:endParaRPr lang="en-US" sz="1800" dirty="0" smtClean="0">
              <a:solidFill>
                <a:schemeClr val="tx1">
                  <a:lumMod val="50000"/>
                  <a:lumOff val="50000"/>
                </a:schemeClr>
              </a:solidFill>
              <a:latin typeface="HelveticaNeueLT Std"/>
            </a:endParaRPr>
          </a:p>
          <a:p>
            <a:pPr marL="342900" indent="-342900">
              <a:buFont typeface="Arial" panose="020B0604020202020204" pitchFamily="34" charset="0"/>
              <a:buChar char="•"/>
            </a:pPr>
            <a:endParaRPr lang="en-US" sz="1600" dirty="0">
              <a:solidFill>
                <a:schemeClr val="tx1">
                  <a:lumMod val="50000"/>
                  <a:lumOff val="50000"/>
                </a:schemeClr>
              </a:solidFill>
              <a:latin typeface="HelveticaNeueLT Std"/>
            </a:endParaRPr>
          </a:p>
          <a:p>
            <a:pPr marL="342900" indent="-342900">
              <a:buFont typeface="Arial" panose="020B0604020202020204" pitchFamily="34" charset="0"/>
              <a:buChar char="•"/>
            </a:pPr>
            <a:r>
              <a:rPr lang="en-US" sz="1800" dirty="0">
                <a:solidFill>
                  <a:schemeClr val="tx1">
                    <a:lumMod val="50000"/>
                    <a:lumOff val="50000"/>
                  </a:schemeClr>
                </a:solidFill>
                <a:latin typeface="HelveticaNeueLT Std"/>
                <a:hlinkClick r:id="rId6"/>
              </a:rPr>
              <a:t>New Advances in HIV Diagnostic Testing: Training for Health </a:t>
            </a:r>
            <a:r>
              <a:rPr lang="en-US" sz="1800" dirty="0" smtClean="0">
                <a:solidFill>
                  <a:schemeClr val="tx1">
                    <a:lumMod val="50000"/>
                    <a:lumOff val="50000"/>
                  </a:schemeClr>
                </a:solidFill>
                <a:latin typeface="HelveticaNeueLT Std"/>
                <a:hlinkClick r:id="rId6"/>
              </a:rPr>
              <a:t>Professionals</a:t>
            </a:r>
            <a:endParaRPr lang="en-US" sz="1800" dirty="0" smtClean="0">
              <a:solidFill>
                <a:schemeClr val="tx1">
                  <a:lumMod val="50000"/>
                  <a:lumOff val="50000"/>
                </a:schemeClr>
              </a:solidFill>
              <a:latin typeface="HelveticaNeueLT Std"/>
            </a:endParaRPr>
          </a:p>
          <a:p>
            <a:pPr marL="342900" indent="-342900">
              <a:buFont typeface="Arial" panose="020B0604020202020204" pitchFamily="34" charset="0"/>
              <a:buChar char="•"/>
            </a:pPr>
            <a:endParaRPr lang="en-US" sz="1600" dirty="0" smtClean="0">
              <a:solidFill>
                <a:schemeClr val="tx1">
                  <a:lumMod val="50000"/>
                  <a:lumOff val="50000"/>
                </a:schemeClr>
              </a:solidFill>
              <a:latin typeface="HelveticaNeueLT Std"/>
            </a:endParaRPr>
          </a:p>
          <a:p>
            <a:pPr marL="342900" indent="-342900">
              <a:buFont typeface="Arial" panose="020B0604020202020204" pitchFamily="34" charset="0"/>
              <a:buChar char="•"/>
            </a:pPr>
            <a:r>
              <a:rPr lang="en-US" sz="1800" dirty="0">
                <a:solidFill>
                  <a:schemeClr val="tx1">
                    <a:lumMod val="50000"/>
                    <a:lumOff val="50000"/>
                  </a:schemeClr>
                </a:solidFill>
                <a:latin typeface="HelveticaNeueLT Std"/>
                <a:hlinkClick r:id="rId7"/>
              </a:rPr>
              <a:t>Virtual Coffee Break Webinar: </a:t>
            </a:r>
            <a:r>
              <a:rPr lang="en-US" sz="1800" dirty="0" err="1">
                <a:solidFill>
                  <a:schemeClr val="tx1">
                    <a:lumMod val="50000"/>
                    <a:lumOff val="50000"/>
                  </a:schemeClr>
                </a:solidFill>
                <a:latin typeface="HelveticaNeueLT Std"/>
                <a:hlinkClick r:id="rId7"/>
              </a:rPr>
              <a:t>PrEP</a:t>
            </a:r>
            <a:r>
              <a:rPr lang="en-US" sz="1800" dirty="0">
                <a:solidFill>
                  <a:schemeClr val="tx1">
                    <a:lumMod val="50000"/>
                    <a:lumOff val="50000"/>
                  </a:schemeClr>
                </a:solidFill>
                <a:latin typeface="HelveticaNeueLT Std"/>
                <a:hlinkClick r:id="rId7"/>
              </a:rPr>
              <a:t> Series, Part 1: HIV Testing </a:t>
            </a:r>
            <a:r>
              <a:rPr lang="en-US" sz="1800" dirty="0" smtClean="0">
                <a:solidFill>
                  <a:schemeClr val="tx1">
                    <a:lumMod val="50000"/>
                    <a:lumOff val="50000"/>
                  </a:schemeClr>
                </a:solidFill>
                <a:latin typeface="HelveticaNeueLT Std"/>
                <a:hlinkClick r:id="rId7"/>
              </a:rPr>
              <a:t>Basics</a:t>
            </a:r>
            <a:endParaRPr lang="en-US" sz="1800" dirty="0" smtClean="0">
              <a:solidFill>
                <a:schemeClr val="tx1">
                  <a:lumMod val="50000"/>
                  <a:lumOff val="50000"/>
                </a:schemeClr>
              </a:solidFill>
              <a:latin typeface="HelveticaNeueLT Std"/>
            </a:endParaRPr>
          </a:p>
          <a:p>
            <a:pPr marL="342900" indent="-342900">
              <a:buFont typeface="Arial" panose="020B0604020202020204" pitchFamily="34" charset="0"/>
              <a:buChar char="•"/>
            </a:pPr>
            <a:endParaRPr lang="en-US" sz="1600" dirty="0" smtClean="0">
              <a:solidFill>
                <a:schemeClr val="tx1">
                  <a:lumMod val="50000"/>
                  <a:lumOff val="50000"/>
                </a:schemeClr>
              </a:solidFill>
              <a:latin typeface="HelveticaNeueLT Std"/>
            </a:endParaRPr>
          </a:p>
          <a:p>
            <a:pPr marL="342900" indent="-342900">
              <a:buFont typeface="Arial" panose="020B0604020202020204" pitchFamily="34" charset="0"/>
              <a:buChar char="•"/>
            </a:pPr>
            <a:r>
              <a:rPr lang="en-US" sz="1800" dirty="0">
                <a:solidFill>
                  <a:schemeClr val="tx1">
                    <a:lumMod val="50000"/>
                    <a:lumOff val="50000"/>
                  </a:schemeClr>
                </a:solidFill>
                <a:latin typeface="HelveticaNeueLT Std"/>
                <a:hlinkClick r:id="rId8"/>
              </a:rPr>
              <a:t>Virtual Coffee Break Webinar: </a:t>
            </a:r>
            <a:r>
              <a:rPr lang="en-US" sz="1800" dirty="0" err="1">
                <a:solidFill>
                  <a:schemeClr val="tx1">
                    <a:lumMod val="50000"/>
                    <a:lumOff val="50000"/>
                  </a:schemeClr>
                </a:solidFill>
                <a:latin typeface="HelveticaNeueLT Std"/>
                <a:hlinkClick r:id="rId8"/>
              </a:rPr>
              <a:t>PrEP</a:t>
            </a:r>
            <a:r>
              <a:rPr lang="en-US" sz="1800" dirty="0">
                <a:solidFill>
                  <a:schemeClr val="tx1">
                    <a:lumMod val="50000"/>
                    <a:lumOff val="50000"/>
                  </a:schemeClr>
                </a:solidFill>
                <a:latin typeface="HelveticaNeueLT Std"/>
                <a:hlinkClick r:id="rId8"/>
              </a:rPr>
              <a:t> Series, Part 2: HIV Prevention in </a:t>
            </a:r>
            <a:r>
              <a:rPr lang="en-US" sz="1800" dirty="0" smtClean="0">
                <a:solidFill>
                  <a:schemeClr val="tx1">
                    <a:lumMod val="50000"/>
                    <a:lumOff val="50000"/>
                  </a:schemeClr>
                </a:solidFill>
                <a:latin typeface="HelveticaNeueLT Std"/>
                <a:hlinkClick r:id="rId8"/>
              </a:rPr>
              <a:t>Women</a:t>
            </a:r>
            <a:endParaRPr lang="en-US" sz="1800" dirty="0">
              <a:solidFill>
                <a:schemeClr val="tx1">
                  <a:lumMod val="50000"/>
                  <a:lumOff val="50000"/>
                </a:schemeClr>
              </a:solidFill>
              <a:latin typeface="HelveticaNeueLT Std"/>
            </a:endParaRPr>
          </a:p>
        </p:txBody>
      </p:sp>
    </p:spTree>
    <p:extLst>
      <p:ext uri="{BB962C8B-B14F-4D97-AF65-F5344CB8AC3E}">
        <p14:creationId xmlns:p14="http://schemas.microsoft.com/office/powerpoint/2010/main" val="6607299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33400"/>
            <a:ext cx="9144000" cy="769441"/>
          </a:xfrm>
          <a:prstGeom prst="rect">
            <a:avLst/>
          </a:prstGeom>
        </p:spPr>
        <p:txBody>
          <a:bodyPr wrap="square">
            <a:spAutoFit/>
          </a:bodyPr>
          <a:lstStyle/>
          <a:p>
            <a:pPr algn="ctr"/>
            <a:r>
              <a:rPr lang="en-US" sz="4400" dirty="0">
                <a:solidFill>
                  <a:srgbClr val="4EB8AE"/>
                </a:solidFill>
                <a:latin typeface="Oswald" panose="02000503000000000000" pitchFamily="2" charset="0"/>
              </a:rPr>
              <a:t>Thank You!</a:t>
            </a:r>
          </a:p>
        </p:txBody>
      </p:sp>
      <p:pic>
        <p:nvPicPr>
          <p:cNvPr id="1028" name="Picture 4" title="What Works In Youth HIV Website Screen Shot"/>
          <p:cNvPicPr>
            <a:picLocks noChangeAspect="1" noChangeArrowheads="1"/>
          </p:cNvPicPr>
          <p:nvPr/>
        </p:nvPicPr>
        <p:blipFill rotWithShape="1">
          <a:blip r:embed="rId3">
            <a:extLst>
              <a:ext uri="{28A0092B-C50C-407E-A947-70E740481C1C}">
                <a14:useLocalDpi xmlns:a14="http://schemas.microsoft.com/office/drawing/2010/main" val="0"/>
              </a:ext>
            </a:extLst>
          </a:blip>
          <a:srcRect b="21487"/>
          <a:stretch/>
        </p:blipFill>
        <p:spPr bwMode="auto">
          <a:xfrm>
            <a:off x="0" y="1295401"/>
            <a:ext cx="9163050" cy="35446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43000" y="5029200"/>
            <a:ext cx="6858000" cy="2000548"/>
          </a:xfrm>
          <a:prstGeom prst="rect">
            <a:avLst/>
          </a:prstGeom>
        </p:spPr>
        <p:txBody>
          <a:bodyPr wrap="square">
            <a:spAutoFit/>
          </a:bodyPr>
          <a:lstStyle/>
          <a:p>
            <a:pPr algn="ctr"/>
            <a:r>
              <a:rPr lang="en-US" sz="3600" dirty="0" smtClean="0">
                <a:solidFill>
                  <a:srgbClr val="4EB8AE"/>
                </a:solidFill>
                <a:latin typeface="HelveticaNeueLT Std" pitchFamily="34" charset="0"/>
              </a:rPr>
              <a:t>whatworksinyouthhiv.org</a:t>
            </a:r>
          </a:p>
          <a:p>
            <a:pPr algn="ctr"/>
            <a:endParaRPr lang="en-US" sz="3200" dirty="0" smtClean="0">
              <a:solidFill>
                <a:srgbClr val="4EB8AE"/>
              </a:solidFill>
              <a:latin typeface="HelveticaNeueLT Std" pitchFamily="34" charset="0"/>
            </a:endParaRPr>
          </a:p>
          <a:p>
            <a:pPr algn="ctr"/>
            <a:r>
              <a:rPr lang="en-US" sz="2800" dirty="0" smtClean="0">
                <a:solidFill>
                  <a:schemeClr val="tx1">
                    <a:lumMod val="50000"/>
                    <a:lumOff val="50000"/>
                  </a:schemeClr>
                </a:solidFill>
                <a:latin typeface="HelveticaNeueLT Std" pitchFamily="34" charset="0"/>
              </a:rPr>
              <a:t>Email: whatworksinyouthiv@jsi.com</a:t>
            </a:r>
            <a:r>
              <a:rPr lang="en-US" sz="2800" dirty="0">
                <a:solidFill>
                  <a:srgbClr val="4EB8AE"/>
                </a:solidFill>
                <a:latin typeface="HelveticaNeueLT Std" pitchFamily="34" charset="0"/>
              </a:rPr>
              <a:t/>
            </a:r>
            <a:br>
              <a:rPr lang="en-US" sz="2800" dirty="0">
                <a:solidFill>
                  <a:srgbClr val="4EB8AE"/>
                </a:solidFill>
                <a:latin typeface="HelveticaNeueLT Std" pitchFamily="34" charset="0"/>
              </a:rPr>
            </a:br>
            <a:endParaRPr lang="en-US" sz="2800" dirty="0">
              <a:solidFill>
                <a:srgbClr val="4EB8AE"/>
              </a:solidFill>
              <a:latin typeface="HelveticaNeueLT Std" pitchFamily="34" charset="0"/>
            </a:endParaRPr>
          </a:p>
        </p:txBody>
      </p:sp>
    </p:spTree>
    <p:extLst>
      <p:ext uri="{BB962C8B-B14F-4D97-AF65-F5344CB8AC3E}">
        <p14:creationId xmlns:p14="http://schemas.microsoft.com/office/powerpoint/2010/main" val="3577482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sz="4000" dirty="0">
                <a:solidFill>
                  <a:srgbClr val="4EB8AE"/>
                </a:solidFill>
                <a:latin typeface="Oswald" panose="02000503000000000000" pitchFamily="2" charset="0"/>
              </a:rPr>
              <a:t>WWYH </a:t>
            </a:r>
            <a:r>
              <a:rPr lang="en-US" sz="4000" dirty="0" smtClean="0">
                <a:solidFill>
                  <a:srgbClr val="4EB8AE"/>
                </a:solidFill>
                <a:latin typeface="Oswald" panose="02000503000000000000" pitchFamily="2" charset="0"/>
              </a:rPr>
              <a:t>Goal</a:t>
            </a:r>
            <a:endParaRPr lang="en-US" sz="4000" dirty="0">
              <a:solidFill>
                <a:srgbClr val="4EB8AE"/>
              </a:solidFill>
              <a:latin typeface="Oswald" panose="02000503000000000000" pitchFamily="2" charset="0"/>
            </a:endParaRPr>
          </a:p>
        </p:txBody>
      </p:sp>
      <p:sp>
        <p:nvSpPr>
          <p:cNvPr id="6" name="Text Placeholder 5"/>
          <p:cNvSpPr>
            <a:spLocks noGrp="1"/>
          </p:cNvSpPr>
          <p:nvPr>
            <p:ph type="body" idx="1"/>
          </p:nvPr>
        </p:nvSpPr>
        <p:spPr>
          <a:xfrm>
            <a:off x="533400" y="1600200"/>
            <a:ext cx="8077200" cy="4525963"/>
          </a:xfrm>
        </p:spPr>
        <p:txBody>
          <a:bodyPr/>
          <a:lstStyle/>
          <a:p>
            <a:pPr marL="203200" indent="0">
              <a:buNone/>
            </a:pPr>
            <a:r>
              <a:rPr lang="en-US" sz="2800" dirty="0">
                <a:solidFill>
                  <a:schemeClr val="tx1">
                    <a:lumMod val="50000"/>
                    <a:lumOff val="50000"/>
                  </a:schemeClr>
                </a:solidFill>
                <a:latin typeface="HelveticaNeueLT Std" pitchFamily="34" charset="0"/>
              </a:rPr>
              <a:t>Improve the health and well-being of America’s adolescents by providing practical and innovative website content that empowers youth-serving providers to meet the needs of youth at highest risk for </a:t>
            </a:r>
            <a:r>
              <a:rPr lang="en-US" sz="2800" dirty="0" smtClean="0">
                <a:solidFill>
                  <a:schemeClr val="tx1">
                    <a:lumMod val="50000"/>
                    <a:lumOff val="50000"/>
                  </a:schemeClr>
                </a:solidFill>
                <a:latin typeface="HelveticaNeueLT Std" pitchFamily="34" charset="0"/>
              </a:rPr>
              <a:t>HIV/AIDS.</a:t>
            </a:r>
            <a:endParaRPr lang="en-US" sz="2800" dirty="0">
              <a:solidFill>
                <a:schemeClr val="tx1">
                  <a:lumMod val="50000"/>
                  <a:lumOff val="50000"/>
                </a:schemeClr>
              </a:solidFill>
              <a:latin typeface="HelveticaNeueLT Std" pitchFamily="34" charset="0"/>
            </a:endParaRPr>
          </a:p>
        </p:txBody>
      </p:sp>
    </p:spTree>
    <p:extLst>
      <p:ext uri="{BB962C8B-B14F-4D97-AF65-F5344CB8AC3E}">
        <p14:creationId xmlns:p14="http://schemas.microsoft.com/office/powerpoint/2010/main" val="2840361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title="ScreenShot of What Works In Youth HIV Website"/>
          <p:cNvPicPr>
            <a:picLocks noChangeAspect="1" noChangeArrowheads="1"/>
          </p:cNvPicPr>
          <p:nvPr/>
        </p:nvPicPr>
        <p:blipFill rotWithShape="1">
          <a:blip r:embed="rId3">
            <a:extLst>
              <a:ext uri="{28A0092B-C50C-407E-A947-70E740481C1C}">
                <a14:useLocalDpi xmlns:a14="http://schemas.microsoft.com/office/drawing/2010/main" val="0"/>
              </a:ext>
            </a:extLst>
          </a:blip>
          <a:srcRect b="21487"/>
          <a:stretch/>
        </p:blipFill>
        <p:spPr bwMode="auto">
          <a:xfrm>
            <a:off x="0" y="1295401"/>
            <a:ext cx="9163050" cy="35446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38400" y="5029200"/>
            <a:ext cx="4572000" cy="1015663"/>
          </a:xfrm>
          <a:prstGeom prst="rect">
            <a:avLst/>
          </a:prstGeom>
        </p:spPr>
        <p:txBody>
          <a:bodyPr>
            <a:spAutoFit/>
          </a:bodyPr>
          <a:lstStyle/>
          <a:p>
            <a:pPr algn="ctr"/>
            <a:r>
              <a:rPr lang="en-US" sz="2800" dirty="0">
                <a:solidFill>
                  <a:srgbClr val="4EB8AE"/>
                </a:solidFill>
                <a:latin typeface="HelveticaNeueLT Std" pitchFamily="34" charset="0"/>
              </a:rPr>
              <a:t>whatworksinyouthhiv.org</a:t>
            </a:r>
            <a:r>
              <a:rPr lang="en-US" sz="3200" dirty="0">
                <a:solidFill>
                  <a:srgbClr val="4EB8AE"/>
                </a:solidFill>
                <a:latin typeface="HelveticaNeueLT Std" pitchFamily="34" charset="0"/>
              </a:rPr>
              <a:t/>
            </a:r>
            <a:br>
              <a:rPr lang="en-US" sz="3200" dirty="0">
                <a:solidFill>
                  <a:srgbClr val="4EB8AE"/>
                </a:solidFill>
                <a:latin typeface="HelveticaNeueLT Std" pitchFamily="34" charset="0"/>
              </a:rPr>
            </a:br>
            <a:endParaRPr lang="en-US" sz="3200" dirty="0">
              <a:solidFill>
                <a:srgbClr val="4EB8AE"/>
              </a:solidFill>
              <a:latin typeface="HelveticaNeueLT Std" pitchFamily="34" charset="0"/>
            </a:endParaRPr>
          </a:p>
        </p:txBody>
      </p:sp>
    </p:spTree>
    <p:extLst>
      <p:ext uri="{BB962C8B-B14F-4D97-AF65-F5344CB8AC3E}">
        <p14:creationId xmlns:p14="http://schemas.microsoft.com/office/powerpoint/2010/main" val="1846413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91000" y="2133600"/>
            <a:ext cx="3886200" cy="2278982"/>
          </a:xfrm>
        </p:spPr>
        <p:txBody>
          <a:bodyPr/>
          <a:lstStyle/>
          <a:p>
            <a:pPr marL="203200" indent="0">
              <a:buNone/>
            </a:pPr>
            <a:r>
              <a:rPr lang="en-US" sz="2800" dirty="0">
                <a:solidFill>
                  <a:schemeClr val="tx1">
                    <a:lumMod val="50000"/>
                    <a:lumOff val="50000"/>
                  </a:schemeClr>
                </a:solidFill>
                <a:latin typeface="HelveticaNeueLT Std" pitchFamily="34" charset="0"/>
              </a:rPr>
              <a:t>Young people under 26 years of age, born after June 5, 1981, have </a:t>
            </a:r>
            <a:r>
              <a:rPr lang="en-US" sz="2800" b="1" dirty="0">
                <a:solidFill>
                  <a:schemeClr val="accent2">
                    <a:lumMod val="75000"/>
                  </a:schemeClr>
                </a:solidFill>
                <a:latin typeface="HelveticaNeueLT Std" pitchFamily="34" charset="0"/>
              </a:rPr>
              <a:t>never known a world without HIV</a:t>
            </a:r>
            <a:r>
              <a:rPr lang="en-US" sz="2800" dirty="0">
                <a:latin typeface="HelveticaNeueLT Std" pitchFamily="34" charset="0"/>
              </a:rPr>
              <a:t>.</a:t>
            </a:r>
          </a:p>
        </p:txBody>
      </p:sp>
      <p:pic>
        <p:nvPicPr>
          <p:cNvPr id="7" name="Picture 3" title="Calendar Icon in Red"/>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5800" y="1225083"/>
            <a:ext cx="3625472" cy="362547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84136" y="3037818"/>
            <a:ext cx="1828800" cy="1200329"/>
          </a:xfrm>
          <a:prstGeom prst="rect">
            <a:avLst/>
          </a:prstGeom>
          <a:noFill/>
        </p:spPr>
        <p:txBody>
          <a:bodyPr wrap="square" rtlCol="0">
            <a:spAutoFit/>
          </a:bodyPr>
          <a:lstStyle/>
          <a:p>
            <a:pPr algn="ctr"/>
            <a:r>
              <a:rPr lang="en-US" sz="3600" b="1" dirty="0" smtClean="0">
                <a:solidFill>
                  <a:schemeClr val="tx1">
                    <a:lumMod val="50000"/>
                    <a:lumOff val="50000"/>
                  </a:schemeClr>
                </a:solidFill>
              </a:rPr>
              <a:t>June 5, 1981</a:t>
            </a:r>
            <a:endParaRPr lang="en-US" sz="3600" b="1" dirty="0">
              <a:solidFill>
                <a:schemeClr val="tx1">
                  <a:lumMod val="50000"/>
                  <a:lumOff val="50000"/>
                </a:schemeClr>
              </a:solidFill>
            </a:endParaRPr>
          </a:p>
        </p:txBody>
      </p:sp>
      <p:sp>
        <p:nvSpPr>
          <p:cNvPr id="6" name="Rectangle 5"/>
          <p:cNvSpPr/>
          <p:nvPr/>
        </p:nvSpPr>
        <p:spPr>
          <a:xfrm>
            <a:off x="38100" y="6167735"/>
            <a:ext cx="4572000" cy="461665"/>
          </a:xfrm>
          <a:prstGeom prst="rect">
            <a:avLst/>
          </a:prstGeom>
        </p:spPr>
        <p:txBody>
          <a:bodyPr>
            <a:spAutoFit/>
          </a:bodyPr>
          <a:lstStyle/>
          <a:p>
            <a:r>
              <a:rPr lang="en-US" sz="1200" i="1" dirty="0">
                <a:latin typeface="HelveticaNeueLT Std" pitchFamily="34" charset="0"/>
              </a:rPr>
              <a:t>Centers for Disease Control &amp; </a:t>
            </a:r>
            <a:r>
              <a:rPr lang="en-US" sz="1200" i="1" dirty="0" smtClean="0">
                <a:latin typeface="HelveticaNeueLT Std" pitchFamily="34" charset="0"/>
              </a:rPr>
              <a:t>Prevention</a:t>
            </a:r>
            <a:endParaRPr lang="en-US" sz="1200" dirty="0">
              <a:latin typeface="HelveticaNeueLT Std" pitchFamily="34" charset="0"/>
            </a:endParaRPr>
          </a:p>
          <a:p>
            <a:r>
              <a:rPr lang="en-US" sz="1200" i="1" u="sng" dirty="0" smtClean="0">
                <a:latin typeface="HelveticaNeueLT Std" pitchFamily="34" charset="0"/>
                <a:hlinkClick r:id="rId4"/>
              </a:rPr>
              <a:t>cdc.gov/</a:t>
            </a:r>
            <a:r>
              <a:rPr lang="en-US" sz="1200" i="1" u="sng" dirty="0" err="1" smtClean="0">
                <a:latin typeface="HelveticaNeueLT Std" pitchFamily="34" charset="0"/>
                <a:hlinkClick r:id="rId4"/>
              </a:rPr>
              <a:t>hiv</a:t>
            </a:r>
            <a:r>
              <a:rPr lang="en-US" sz="1200" i="1" u="sng" dirty="0" smtClean="0">
                <a:latin typeface="HelveticaNeueLT Std" pitchFamily="34" charset="0"/>
                <a:hlinkClick r:id="rId4"/>
              </a:rPr>
              <a:t>/group/age/youth</a:t>
            </a:r>
            <a:r>
              <a:rPr lang="en-US" sz="1200" i="1" dirty="0" smtClean="0">
                <a:latin typeface="HelveticaNeueLT Std" pitchFamily="34" charset="0"/>
              </a:rPr>
              <a:t> </a:t>
            </a:r>
            <a:endParaRPr lang="en-US" sz="1200" dirty="0">
              <a:latin typeface="HelveticaNeueLT Std" pitchFamily="34" charset="0"/>
            </a:endParaRPr>
          </a:p>
        </p:txBody>
      </p:sp>
    </p:spTree>
    <p:extLst>
      <p:ext uri="{BB962C8B-B14F-4D97-AF65-F5344CB8AC3E}">
        <p14:creationId xmlns:p14="http://schemas.microsoft.com/office/powerpoint/2010/main" val="3374353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533400"/>
            <a:ext cx="7467600" cy="762000"/>
          </a:xfrm>
        </p:spPr>
        <p:txBody>
          <a:bodyPr/>
          <a:lstStyle/>
          <a:p>
            <a:pPr algn="l"/>
            <a:r>
              <a:rPr lang="en-US" sz="4000" dirty="0" smtClean="0">
                <a:solidFill>
                  <a:srgbClr val="4EB8AE"/>
                </a:solidFill>
                <a:latin typeface="Oswald" panose="02000503000000000000" pitchFamily="2" charset="0"/>
              </a:rPr>
              <a:t>Rates of HIV Diagnoses in 2016, by State</a:t>
            </a:r>
            <a:endParaRPr lang="en-US" sz="4000" dirty="0">
              <a:solidFill>
                <a:srgbClr val="4EB8AE"/>
              </a:solidFill>
              <a:latin typeface="Oswald" panose="02000503000000000000" pitchFamily="2" charset="0"/>
            </a:endParaRPr>
          </a:p>
        </p:txBody>
      </p:sp>
      <p:pic>
        <p:nvPicPr>
          <p:cNvPr id="5" name="Picture 4" title="Heat Map of the United States Showing Areas of High Rates of HIV. The Northeast and South have the hightest Rates"/>
          <p:cNvPicPr>
            <a:picLocks noChangeAspect="1"/>
          </p:cNvPicPr>
          <p:nvPr/>
        </p:nvPicPr>
        <p:blipFill rotWithShape="1">
          <a:blip r:embed="rId3">
            <a:extLst>
              <a:ext uri="{28A0092B-C50C-407E-A947-70E740481C1C}">
                <a14:useLocalDpi xmlns:a14="http://schemas.microsoft.com/office/drawing/2010/main" val="0"/>
              </a:ext>
            </a:extLst>
          </a:blip>
          <a:srcRect b="21547"/>
          <a:stretch/>
        </p:blipFill>
        <p:spPr>
          <a:xfrm>
            <a:off x="762000" y="1752600"/>
            <a:ext cx="7315200" cy="4012349"/>
          </a:xfrm>
          <a:prstGeom prst="rect">
            <a:avLst/>
          </a:prstGeom>
        </p:spPr>
      </p:pic>
      <p:sp>
        <p:nvSpPr>
          <p:cNvPr id="7" name="Rectangle 6"/>
          <p:cNvSpPr/>
          <p:nvPr/>
        </p:nvSpPr>
        <p:spPr>
          <a:xfrm>
            <a:off x="0" y="6048703"/>
            <a:ext cx="8305800" cy="461665"/>
          </a:xfrm>
          <a:prstGeom prst="rect">
            <a:avLst/>
          </a:prstGeom>
        </p:spPr>
        <p:txBody>
          <a:bodyPr wrap="square">
            <a:spAutoFit/>
          </a:bodyPr>
          <a:lstStyle/>
          <a:p>
            <a:r>
              <a:rPr lang="en-US" sz="1200" i="1" dirty="0" smtClean="0">
                <a:latin typeface="HelveticaNeueLT Std" pitchFamily="34" charset="0"/>
              </a:rPr>
              <a:t>Centers for Disease Control &amp; Prevention</a:t>
            </a:r>
            <a:br>
              <a:rPr lang="en-US" sz="1200" i="1" dirty="0" smtClean="0">
                <a:latin typeface="HelveticaNeueLT Std" pitchFamily="34" charset="0"/>
              </a:rPr>
            </a:br>
            <a:r>
              <a:rPr lang="en-US" sz="1200" i="1" u="sng" dirty="0" smtClean="0">
                <a:latin typeface="HelveticaNeueLT Std" pitchFamily="34" charset="0"/>
                <a:hlinkClick r:id="rId4"/>
              </a:rPr>
              <a:t>cdc.gov/</a:t>
            </a:r>
            <a:r>
              <a:rPr lang="en-US" sz="1200" i="1" u="sng" dirty="0" err="1" smtClean="0">
                <a:latin typeface="HelveticaNeueLT Std" pitchFamily="34" charset="0"/>
                <a:hlinkClick r:id="rId4"/>
              </a:rPr>
              <a:t>hiv</a:t>
            </a:r>
            <a:r>
              <a:rPr lang="en-US" sz="1200" i="1" u="sng" dirty="0" smtClean="0">
                <a:latin typeface="HelveticaNeueLT Std" pitchFamily="34" charset="0"/>
                <a:hlinkClick r:id="rId4"/>
              </a:rPr>
              <a:t>/pdf/statistics/cdc-hiv-geographic-distribution.pdf</a:t>
            </a:r>
            <a:r>
              <a:rPr lang="en-US" sz="1200" i="1" u="sng" dirty="0" smtClean="0">
                <a:latin typeface="HelveticaNeueLT Std" pitchFamily="34" charset="0"/>
              </a:rPr>
              <a:t> </a:t>
            </a:r>
            <a:endParaRPr lang="en-US" sz="1200" dirty="0">
              <a:latin typeface="HelveticaNeueLT Std" pitchFamily="34" charset="0"/>
            </a:endParaRPr>
          </a:p>
        </p:txBody>
      </p:sp>
    </p:spTree>
    <p:extLst>
      <p:ext uri="{BB962C8B-B14F-4D97-AF65-F5344CB8AC3E}">
        <p14:creationId xmlns:p14="http://schemas.microsoft.com/office/powerpoint/2010/main" val="1242091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algn="l"/>
            <a:r>
              <a:rPr lang="en-US" sz="4000" dirty="0" smtClean="0">
                <a:solidFill>
                  <a:srgbClr val="4EB8AE"/>
                </a:solidFill>
                <a:latin typeface="Oswald" panose="02000503000000000000" pitchFamily="2" charset="0"/>
              </a:rPr>
              <a:t>New HIV Diagnoses in the U.S. for Subpopulations, 2016</a:t>
            </a:r>
            <a:endParaRPr lang="en-US" sz="4000" dirty="0">
              <a:solidFill>
                <a:srgbClr val="4EB8AE"/>
              </a:solidFill>
              <a:latin typeface="Oswald" panose="02000503000000000000" pitchFamily="2" charset="0"/>
            </a:endParaRPr>
          </a:p>
        </p:txBody>
      </p:sp>
      <p:pic>
        <p:nvPicPr>
          <p:cNvPr id="2050" name="Picture 2" descr="This chart shows new HIV diagnoses in the United States in 2016 for the most-affected subpopulations. Black male-to-male sexual contact = 10,223; white male-to-male sexual contact = 7,390; Hispanic/Latino male-to-male sexual contact = 7,425; black heterosexual women = 4,189; black heterosexual men = 1,926; Hispanic/Latina heterosexual women = 1,025; white heterosexual women = 1,032."/>
          <p:cNvPicPr>
            <a:picLocks noChangeAspect="1" noChangeArrowheads="1"/>
          </p:cNvPicPr>
          <p:nvPr/>
        </p:nvPicPr>
        <p:blipFill rotWithShape="1">
          <a:blip r:embed="rId3">
            <a:extLst>
              <a:ext uri="{28A0092B-C50C-407E-A947-70E740481C1C}">
                <a14:useLocalDpi xmlns:a14="http://schemas.microsoft.com/office/drawing/2010/main" val="0"/>
              </a:ext>
            </a:extLst>
          </a:blip>
          <a:srcRect t="9566"/>
          <a:stretch/>
        </p:blipFill>
        <p:spPr bwMode="auto">
          <a:xfrm>
            <a:off x="160830" y="1939158"/>
            <a:ext cx="8572500" cy="320434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6048703"/>
            <a:ext cx="8305800" cy="461665"/>
          </a:xfrm>
          <a:prstGeom prst="rect">
            <a:avLst/>
          </a:prstGeom>
        </p:spPr>
        <p:txBody>
          <a:bodyPr wrap="square">
            <a:spAutoFit/>
          </a:bodyPr>
          <a:lstStyle/>
          <a:p>
            <a:r>
              <a:rPr lang="en-US" sz="1200" i="1" dirty="0" smtClean="0">
                <a:latin typeface="HelveticaNeueLT Std" pitchFamily="34" charset="0"/>
              </a:rPr>
              <a:t>Centers for Disease Control &amp; Prevention</a:t>
            </a:r>
            <a:br>
              <a:rPr lang="en-US" sz="1200" i="1" dirty="0" smtClean="0">
                <a:latin typeface="HelveticaNeueLT Std" pitchFamily="34" charset="0"/>
              </a:rPr>
            </a:br>
            <a:r>
              <a:rPr lang="en-US" sz="1200" i="1" u="sng" dirty="0" smtClean="0">
                <a:latin typeface="HelveticaNeueLT Std" pitchFamily="34" charset="0"/>
                <a:hlinkClick r:id="rId4"/>
              </a:rPr>
              <a:t>cdc.gov/</a:t>
            </a:r>
            <a:r>
              <a:rPr lang="en-US" sz="1200" i="1" u="sng" dirty="0" err="1" smtClean="0">
                <a:latin typeface="HelveticaNeueLT Std" pitchFamily="34" charset="0"/>
                <a:hlinkClick r:id="rId4"/>
              </a:rPr>
              <a:t>hiv</a:t>
            </a:r>
            <a:r>
              <a:rPr lang="en-US" sz="1200" i="1" u="sng" dirty="0" smtClean="0">
                <a:latin typeface="HelveticaNeueLT Std" pitchFamily="34" charset="0"/>
                <a:hlinkClick r:id="rId4"/>
              </a:rPr>
              <a:t>/pdf/statistics/cdc-hiv-geographic-distribution.pdf</a:t>
            </a:r>
            <a:r>
              <a:rPr lang="en-US" sz="1200" i="1" u="sng" dirty="0" smtClean="0">
                <a:latin typeface="HelveticaNeueLT Std" pitchFamily="34" charset="0"/>
              </a:rPr>
              <a:t> </a:t>
            </a:r>
            <a:endParaRPr lang="en-US" sz="1200" dirty="0">
              <a:latin typeface="HelveticaNeueLT Std" pitchFamily="34" charset="0"/>
            </a:endParaRPr>
          </a:p>
        </p:txBody>
      </p:sp>
    </p:spTree>
    <p:extLst>
      <p:ext uri="{BB962C8B-B14F-4D97-AF65-F5344CB8AC3E}">
        <p14:creationId xmlns:p14="http://schemas.microsoft.com/office/powerpoint/2010/main" val="1673033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724" y="1153395"/>
            <a:ext cx="4217276" cy="1815882"/>
          </a:xfrm>
          <a:prstGeom prst="rect">
            <a:avLst/>
          </a:prstGeom>
        </p:spPr>
        <p:txBody>
          <a:bodyPr wrap="square">
            <a:spAutoFit/>
          </a:bodyPr>
          <a:lstStyle/>
          <a:p>
            <a:r>
              <a:rPr lang="en-US" sz="2800" b="1" dirty="0" smtClean="0">
                <a:solidFill>
                  <a:schemeClr val="accent2">
                    <a:lumMod val="75000"/>
                  </a:schemeClr>
                </a:solidFill>
                <a:latin typeface="HelveticaNeueLT Std" pitchFamily="34" charset="0"/>
              </a:rPr>
              <a:t>1 in 5 </a:t>
            </a:r>
            <a:r>
              <a:rPr lang="en-US" sz="2800" dirty="0" smtClean="0">
                <a:solidFill>
                  <a:schemeClr val="tx1">
                    <a:lumMod val="50000"/>
                    <a:lumOff val="50000"/>
                  </a:schemeClr>
                </a:solidFill>
                <a:latin typeface="HelveticaNeueLT Std" pitchFamily="34" charset="0"/>
              </a:rPr>
              <a:t>HIV </a:t>
            </a:r>
            <a:r>
              <a:rPr lang="en-US" sz="2800" dirty="0">
                <a:solidFill>
                  <a:schemeClr val="tx1">
                    <a:lumMod val="50000"/>
                    <a:lumOff val="50000"/>
                  </a:schemeClr>
                </a:solidFill>
                <a:latin typeface="HelveticaNeueLT Std" pitchFamily="34" charset="0"/>
              </a:rPr>
              <a:t>infections in the U.S. occur in </a:t>
            </a:r>
            <a:r>
              <a:rPr lang="en-US" sz="2800" b="1" dirty="0">
                <a:solidFill>
                  <a:schemeClr val="tx1">
                    <a:lumMod val="50000"/>
                    <a:lumOff val="50000"/>
                  </a:schemeClr>
                </a:solidFill>
                <a:latin typeface="HelveticaNeueLT Std" pitchFamily="34" charset="0"/>
              </a:rPr>
              <a:t>individuals between </a:t>
            </a:r>
            <a:r>
              <a:rPr lang="en-US" sz="2800" b="1" dirty="0" smtClean="0">
                <a:solidFill>
                  <a:schemeClr val="tx1">
                    <a:lumMod val="50000"/>
                    <a:lumOff val="50000"/>
                  </a:schemeClr>
                </a:solidFill>
                <a:latin typeface="HelveticaNeueLT Std" pitchFamily="34" charset="0"/>
              </a:rPr>
              <a:t/>
            </a:r>
            <a:br>
              <a:rPr lang="en-US" sz="2800" b="1" dirty="0" smtClean="0">
                <a:solidFill>
                  <a:schemeClr val="tx1">
                    <a:lumMod val="50000"/>
                    <a:lumOff val="50000"/>
                  </a:schemeClr>
                </a:solidFill>
                <a:latin typeface="HelveticaNeueLT Std" pitchFamily="34" charset="0"/>
              </a:rPr>
            </a:br>
            <a:r>
              <a:rPr lang="en-US" sz="2800" b="1" dirty="0" smtClean="0">
                <a:solidFill>
                  <a:schemeClr val="tx1">
                    <a:lumMod val="50000"/>
                    <a:lumOff val="50000"/>
                  </a:schemeClr>
                </a:solidFill>
                <a:latin typeface="HelveticaNeueLT Std" pitchFamily="34" charset="0"/>
              </a:rPr>
              <a:t>the </a:t>
            </a:r>
            <a:r>
              <a:rPr lang="en-US" sz="2800" b="1" dirty="0">
                <a:solidFill>
                  <a:schemeClr val="tx1">
                    <a:lumMod val="50000"/>
                    <a:lumOff val="50000"/>
                  </a:schemeClr>
                </a:solidFill>
                <a:latin typeface="HelveticaNeueLT Std" pitchFamily="34" charset="0"/>
              </a:rPr>
              <a:t>ages </a:t>
            </a:r>
            <a:r>
              <a:rPr lang="en-US" sz="2800" b="1" dirty="0" smtClean="0">
                <a:solidFill>
                  <a:schemeClr val="tx1">
                    <a:lumMod val="50000"/>
                    <a:lumOff val="50000"/>
                  </a:schemeClr>
                </a:solidFill>
                <a:latin typeface="HelveticaNeueLT Std" pitchFamily="34" charset="0"/>
              </a:rPr>
              <a:t>of </a:t>
            </a:r>
            <a:r>
              <a:rPr lang="en-US" sz="2800" b="1" dirty="0">
                <a:solidFill>
                  <a:schemeClr val="tx1">
                    <a:lumMod val="50000"/>
                    <a:lumOff val="50000"/>
                  </a:schemeClr>
                </a:solidFill>
                <a:latin typeface="HelveticaNeueLT Std" pitchFamily="34" charset="0"/>
              </a:rPr>
              <a:t>13–24</a:t>
            </a:r>
            <a:r>
              <a:rPr lang="en-US" sz="2800" dirty="0">
                <a:solidFill>
                  <a:schemeClr val="tx1">
                    <a:lumMod val="50000"/>
                    <a:lumOff val="50000"/>
                  </a:schemeClr>
                </a:solidFill>
                <a:latin typeface="HelveticaNeueLT Std" pitchFamily="34" charset="0"/>
              </a:rPr>
              <a:t>.</a:t>
            </a:r>
          </a:p>
        </p:txBody>
      </p:sp>
      <p:cxnSp>
        <p:nvCxnSpPr>
          <p:cNvPr id="18" name="Straight Connector 17" title="Connecting Line"/>
          <p:cNvCxnSpPr/>
          <p:nvPr/>
        </p:nvCxnSpPr>
        <p:spPr>
          <a:xfrm flipV="1">
            <a:off x="5174456" y="1637324"/>
            <a:ext cx="483476" cy="191427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693637" y="4010149"/>
            <a:ext cx="3450363" cy="954107"/>
          </a:xfrm>
          <a:prstGeom prst="rect">
            <a:avLst/>
          </a:prstGeom>
        </p:spPr>
        <p:txBody>
          <a:bodyPr wrap="square">
            <a:spAutoFit/>
          </a:bodyPr>
          <a:lstStyle/>
          <a:p>
            <a:pPr algn="ctr"/>
            <a:r>
              <a:rPr lang="en-US" sz="2800" dirty="0">
                <a:solidFill>
                  <a:schemeClr val="tx1">
                    <a:lumMod val="50000"/>
                    <a:lumOff val="50000"/>
                  </a:schemeClr>
                </a:solidFill>
                <a:latin typeface="HelveticaNeueLT Std" pitchFamily="34" charset="0"/>
              </a:rPr>
              <a:t>About</a:t>
            </a:r>
            <a:r>
              <a:rPr lang="en-US" sz="2800" dirty="0">
                <a:latin typeface="HelveticaNeueLT Std" pitchFamily="34" charset="0"/>
              </a:rPr>
              <a:t> </a:t>
            </a:r>
            <a:r>
              <a:rPr lang="en-US" sz="2800" b="1" dirty="0">
                <a:solidFill>
                  <a:schemeClr val="accent2">
                    <a:lumMod val="75000"/>
                  </a:schemeClr>
                </a:solidFill>
                <a:latin typeface="HelveticaNeueLT Std" pitchFamily="34" charset="0"/>
              </a:rPr>
              <a:t>4 in 5 </a:t>
            </a:r>
            <a:r>
              <a:rPr lang="en-US" sz="2800" dirty="0" smtClean="0">
                <a:solidFill>
                  <a:schemeClr val="tx1">
                    <a:lumMod val="50000"/>
                    <a:lumOff val="50000"/>
                  </a:schemeClr>
                </a:solidFill>
                <a:latin typeface="HelveticaNeueLT Std" pitchFamily="34" charset="0"/>
              </a:rPr>
              <a:t>were aged 20-24.</a:t>
            </a:r>
            <a:endParaRPr lang="en-US" sz="2800" dirty="0">
              <a:solidFill>
                <a:schemeClr val="tx1">
                  <a:lumMod val="50000"/>
                  <a:lumOff val="50000"/>
                </a:schemeClr>
              </a:solidFill>
              <a:latin typeface="HelveticaNeueLT Std" pitchFamily="34" charset="0"/>
            </a:endParaRPr>
          </a:p>
        </p:txBody>
      </p:sp>
      <p:sp>
        <p:nvSpPr>
          <p:cNvPr id="6" name="Rectangle 5"/>
          <p:cNvSpPr/>
          <p:nvPr/>
        </p:nvSpPr>
        <p:spPr>
          <a:xfrm>
            <a:off x="-31533" y="6222862"/>
            <a:ext cx="4469966" cy="461665"/>
          </a:xfrm>
          <a:prstGeom prst="rect">
            <a:avLst/>
          </a:prstGeom>
        </p:spPr>
        <p:txBody>
          <a:bodyPr wrap="square">
            <a:spAutoFit/>
          </a:bodyPr>
          <a:lstStyle/>
          <a:p>
            <a:r>
              <a:rPr lang="en-US" sz="1200" i="1" dirty="0">
                <a:latin typeface="HelveticaNeueLT Std" pitchFamily="34" charset="0"/>
              </a:rPr>
              <a:t>Centers for Disease Control &amp; Prevention, </a:t>
            </a:r>
            <a:r>
              <a:rPr lang="en-US" sz="1200" i="1" dirty="0" smtClean="0">
                <a:latin typeface="HelveticaNeueLT Std" pitchFamily="34" charset="0"/>
              </a:rPr>
              <a:t>2018</a:t>
            </a:r>
            <a:r>
              <a:rPr lang="en-US" sz="1200" dirty="0" smtClean="0">
                <a:latin typeface="HelveticaNeueLT Std" pitchFamily="34" charset="0"/>
              </a:rPr>
              <a:t> </a:t>
            </a:r>
          </a:p>
          <a:p>
            <a:r>
              <a:rPr lang="en-US" sz="1200" i="1" u="sng" dirty="0" smtClean="0">
                <a:latin typeface="HelveticaNeueLT Std" pitchFamily="34" charset="0"/>
                <a:hlinkClick r:id="rId3"/>
              </a:rPr>
              <a:t>cdc.gov/</a:t>
            </a:r>
            <a:r>
              <a:rPr lang="en-US" sz="1200" i="1" u="sng" dirty="0" err="1" smtClean="0">
                <a:latin typeface="HelveticaNeueLT Std" pitchFamily="34" charset="0"/>
                <a:hlinkClick r:id="rId3"/>
              </a:rPr>
              <a:t>hiv</a:t>
            </a:r>
            <a:r>
              <a:rPr lang="en-US" sz="1200" i="1" u="sng" dirty="0" smtClean="0">
                <a:latin typeface="HelveticaNeueLT Std" pitchFamily="34" charset="0"/>
                <a:hlinkClick r:id="rId3"/>
              </a:rPr>
              <a:t>/pdf/group/age/youth/cdc-hiv-youth.pdf</a:t>
            </a:r>
            <a:r>
              <a:rPr lang="en-US" sz="1200" i="1" u="sng" dirty="0" smtClean="0">
                <a:latin typeface="HelveticaNeueLT Std" pitchFamily="34" charset="0"/>
              </a:rPr>
              <a:t> </a:t>
            </a:r>
            <a:endParaRPr lang="en-US" sz="1200" dirty="0">
              <a:latin typeface="HelveticaNeueLT Std" pitchFamily="34" charset="0"/>
            </a:endParaRPr>
          </a:p>
        </p:txBody>
      </p:sp>
      <p:grpSp>
        <p:nvGrpSpPr>
          <p:cNvPr id="3" name="Group 2" title="Image Showing 4 out of 5 of the 1 out of 5 infections that occur in individuals aged 13-24 occur between the ages of 20-24"/>
          <p:cNvGrpSpPr/>
          <p:nvPr/>
        </p:nvGrpSpPr>
        <p:grpSpPr>
          <a:xfrm>
            <a:off x="5654018" y="591780"/>
            <a:ext cx="3295944" cy="3363913"/>
            <a:chOff x="5654018" y="591780"/>
            <a:chExt cx="3295944" cy="3363913"/>
          </a:xfrm>
        </p:grpSpPr>
        <p:sp>
          <p:nvSpPr>
            <p:cNvPr id="11" name="Rounded Rectangle 10"/>
            <p:cNvSpPr/>
            <p:nvPr/>
          </p:nvSpPr>
          <p:spPr>
            <a:xfrm>
              <a:off x="5887674" y="591780"/>
              <a:ext cx="3062288" cy="3363913"/>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2" name="Picture 10" descr="C:\Users\ebreuer\Downloads\noun_76855.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12483" y="2335576"/>
              <a:ext cx="1200491" cy="132202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C:\Users\ebreuer\Downloads\noun_76855.png"/>
            <p:cNvPicPr>
              <a:picLocks noChangeAspect="1" noChangeArrowheads="1"/>
            </p:cNvPicPr>
            <p:nvPr/>
          </p:nvPicPr>
          <p:blipFill>
            <a:blip r:embed="rId5" cstate="print">
              <a:duotone>
                <a:schemeClr val="accent2">
                  <a:shade val="45000"/>
                  <a:satMod val="135000"/>
                </a:schemeClr>
                <a:prstClr val="white"/>
              </a:duotone>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362330" y="2335576"/>
              <a:ext cx="1200491" cy="13220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Users\ebreuer\Downloads\noun_76855.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0321" y="976312"/>
              <a:ext cx="1200491" cy="13220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C:\Users\ebreuer\Downloads\noun_76855.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38741" y="976312"/>
              <a:ext cx="1200491" cy="132202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C:\Users\ebreuer\Downloads\noun_76855.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70494" y="976312"/>
              <a:ext cx="1200491" cy="1322024"/>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p:cNvCxnSpPr/>
            <p:nvPr/>
          </p:nvCxnSpPr>
          <p:spPr>
            <a:xfrm flipV="1">
              <a:off x="5654018" y="1569061"/>
              <a:ext cx="214312" cy="6826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 name="Group 1" title="4 light colored sillouettes of people and one red colored sillouette of people to illustrate 1-5 infections of HIV being between ages 13-24."/>
          <p:cNvGrpSpPr/>
          <p:nvPr/>
        </p:nvGrpSpPr>
        <p:grpSpPr>
          <a:xfrm>
            <a:off x="-242888" y="3657600"/>
            <a:ext cx="6262688" cy="1698571"/>
            <a:chOff x="-242888" y="3657600"/>
            <a:chExt cx="6262688" cy="1698571"/>
          </a:xfrm>
        </p:grpSpPr>
        <p:pic>
          <p:nvPicPr>
            <p:cNvPr id="7" name="Picture 10" descr="C:\Users\ebreuer\Downloads\noun_76855.png"/>
            <p:cNvPicPr>
              <a:picLocks noChangeAspect="1" noChangeArrowheads="1"/>
            </p:cNvPicPr>
            <p:nvPr/>
          </p:nvPicPr>
          <p:blipFill>
            <a:blip r:embed="rId7" cstate="print">
              <a:lum bright="70000" contrast="-70000"/>
              <a:extLst>
                <a:ext uri="{28A0092B-C50C-407E-A947-70E740481C1C}">
                  <a14:useLocalDpi xmlns:a14="http://schemas.microsoft.com/office/drawing/2010/main" val="0"/>
                </a:ext>
              </a:extLst>
            </a:blip>
            <a:srcRect/>
            <a:stretch>
              <a:fillRect/>
            </a:stretch>
          </p:blipFill>
          <p:spPr bwMode="auto">
            <a:xfrm>
              <a:off x="900112" y="3657600"/>
              <a:ext cx="1690688" cy="16906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C:\Users\ebreuer\Downloads\noun_76855.png"/>
            <p:cNvPicPr>
              <a:picLocks noChangeAspect="1" noChangeArrowheads="1"/>
            </p:cNvPicPr>
            <p:nvPr/>
          </p:nvPicPr>
          <p:blipFill>
            <a:blip r:embed="rId7" cstate="print">
              <a:lum bright="70000" contrast="-70000"/>
              <a:extLst>
                <a:ext uri="{28A0092B-C50C-407E-A947-70E740481C1C}">
                  <a14:useLocalDpi xmlns:a14="http://schemas.microsoft.com/office/drawing/2010/main" val="0"/>
                </a:ext>
              </a:extLst>
            </a:blip>
            <a:srcRect/>
            <a:stretch>
              <a:fillRect/>
            </a:stretch>
          </p:blipFill>
          <p:spPr bwMode="auto">
            <a:xfrm>
              <a:off x="2043112" y="3665483"/>
              <a:ext cx="1690688" cy="16906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C:\Users\ebreuer\Downloads\noun_76855.png"/>
            <p:cNvPicPr>
              <a:picLocks noChangeAspect="1" noChangeArrowheads="1"/>
            </p:cNvPicPr>
            <p:nvPr/>
          </p:nvPicPr>
          <p:blipFill>
            <a:blip r:embed="rId7" cstate="print">
              <a:lum bright="70000" contrast="-70000"/>
              <a:extLst>
                <a:ext uri="{28A0092B-C50C-407E-A947-70E740481C1C}">
                  <a14:useLocalDpi xmlns:a14="http://schemas.microsoft.com/office/drawing/2010/main" val="0"/>
                </a:ext>
              </a:extLst>
            </a:blip>
            <a:srcRect/>
            <a:stretch>
              <a:fillRect/>
            </a:stretch>
          </p:blipFill>
          <p:spPr bwMode="auto">
            <a:xfrm>
              <a:off x="3186112" y="3665483"/>
              <a:ext cx="1690688" cy="16906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C:\Users\ebreuer\Downloads\noun_76855.png"/>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29112" y="3665483"/>
              <a:ext cx="1690688" cy="16906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C:\Users\ebreuer\Downloads\noun_76855.png"/>
            <p:cNvPicPr>
              <a:picLocks noChangeAspect="1" noChangeArrowheads="1"/>
            </p:cNvPicPr>
            <p:nvPr/>
          </p:nvPicPr>
          <p:blipFill>
            <a:blip r:embed="rId7" cstate="print">
              <a:lum bright="70000" contrast="-70000"/>
              <a:extLst>
                <a:ext uri="{28A0092B-C50C-407E-A947-70E740481C1C}">
                  <a14:useLocalDpi xmlns:a14="http://schemas.microsoft.com/office/drawing/2010/main" val="0"/>
                </a:ext>
              </a:extLst>
            </a:blip>
            <a:srcRect/>
            <a:stretch>
              <a:fillRect/>
            </a:stretch>
          </p:blipFill>
          <p:spPr bwMode="auto">
            <a:xfrm>
              <a:off x="-242888" y="3657600"/>
              <a:ext cx="1690688" cy="16906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7203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28600" y="457200"/>
            <a:ext cx="8686800" cy="1143000"/>
          </a:xfrm>
        </p:spPr>
        <p:txBody>
          <a:bodyPr/>
          <a:lstStyle/>
          <a:p>
            <a:pPr algn="l"/>
            <a:r>
              <a:rPr lang="en-US" sz="4000" dirty="0" smtClean="0">
                <a:solidFill>
                  <a:srgbClr val="4EB8AE"/>
                </a:solidFill>
                <a:latin typeface="Oswald" panose="02000503000000000000" pitchFamily="2" charset="0"/>
              </a:rPr>
              <a:t>New HIV Diagnoses Among Youth in the U.S., by Race/Ethnicity and Sex, 2016</a:t>
            </a:r>
            <a:endParaRPr lang="en-US" sz="4000" dirty="0">
              <a:solidFill>
                <a:srgbClr val="4EB8AE"/>
              </a:solidFill>
              <a:latin typeface="Oswald" panose="02000503000000000000" pitchFamily="2" charset="0"/>
            </a:endParaRPr>
          </a:p>
        </p:txBody>
      </p:sp>
      <p:pic>
        <p:nvPicPr>
          <p:cNvPr id="1026" name="Picture 2" title="HIV Diagnoses in teh US by RACE/Ethinicity and Sex"/>
          <p:cNvPicPr>
            <a:picLocks noChangeAspect="1" noChangeArrowheads="1"/>
          </p:cNvPicPr>
          <p:nvPr/>
        </p:nvPicPr>
        <p:blipFill rotWithShape="1">
          <a:blip r:embed="rId3">
            <a:extLst>
              <a:ext uri="{28A0092B-C50C-407E-A947-70E740481C1C}">
                <a14:useLocalDpi xmlns:a14="http://schemas.microsoft.com/office/drawing/2010/main" val="0"/>
              </a:ext>
            </a:extLst>
          </a:blip>
          <a:srcRect l="27186" t="37069" r="27812" b="23685"/>
          <a:stretch/>
        </p:blipFill>
        <p:spPr bwMode="auto">
          <a:xfrm>
            <a:off x="838200" y="2253663"/>
            <a:ext cx="7486650" cy="3670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0" y="6048703"/>
            <a:ext cx="8305800" cy="461665"/>
          </a:xfrm>
          <a:prstGeom prst="rect">
            <a:avLst/>
          </a:prstGeom>
        </p:spPr>
        <p:txBody>
          <a:bodyPr wrap="square">
            <a:spAutoFit/>
          </a:bodyPr>
          <a:lstStyle/>
          <a:p>
            <a:r>
              <a:rPr lang="en-US" sz="1200" i="1" dirty="0" smtClean="0">
                <a:latin typeface="HelveticaNeueLT Std" pitchFamily="34" charset="0"/>
              </a:rPr>
              <a:t>Centers for Disease Control &amp; Prevention</a:t>
            </a:r>
            <a:br>
              <a:rPr lang="en-US" sz="1200" i="1" dirty="0" smtClean="0">
                <a:latin typeface="HelveticaNeueLT Std" pitchFamily="34" charset="0"/>
              </a:rPr>
            </a:br>
            <a:r>
              <a:rPr lang="en-US" sz="1200" i="1" u="sng" dirty="0" smtClean="0">
                <a:latin typeface="HelveticaNeueLT Std" pitchFamily="34" charset="0"/>
                <a:hlinkClick r:id="rId4"/>
              </a:rPr>
              <a:t>cdc.gov/</a:t>
            </a:r>
            <a:r>
              <a:rPr lang="en-US" sz="1200" i="1" u="sng" dirty="0" err="1" smtClean="0">
                <a:latin typeface="HelveticaNeueLT Std" pitchFamily="34" charset="0"/>
                <a:hlinkClick r:id="rId4"/>
              </a:rPr>
              <a:t>hiv</a:t>
            </a:r>
            <a:r>
              <a:rPr lang="en-US" sz="1200" i="1" u="sng" dirty="0" smtClean="0">
                <a:latin typeface="HelveticaNeueLT Std" pitchFamily="34" charset="0"/>
                <a:hlinkClick r:id="rId4"/>
              </a:rPr>
              <a:t>/pdf/group/age/youth/cdc-hiv-youth.pdf</a:t>
            </a:r>
            <a:r>
              <a:rPr lang="en-US" sz="1200" i="1" u="sng" dirty="0" smtClean="0">
                <a:latin typeface="HelveticaNeueLT Std" pitchFamily="34" charset="0"/>
              </a:rPr>
              <a:t> </a:t>
            </a:r>
            <a:endParaRPr lang="en-US" sz="1200" dirty="0">
              <a:latin typeface="HelveticaNeueLT Std" pitchFamily="34" charset="0"/>
            </a:endParaRPr>
          </a:p>
        </p:txBody>
      </p:sp>
    </p:spTree>
    <p:extLst>
      <p:ext uri="{BB962C8B-B14F-4D97-AF65-F5344CB8AC3E}">
        <p14:creationId xmlns:p14="http://schemas.microsoft.com/office/powerpoint/2010/main" val="25731554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3620</TotalTime>
  <Words>2839</Words>
  <Application>Microsoft Office PowerPoint</Application>
  <PresentationFormat>On-screen Show (4:3)</PresentationFormat>
  <Paragraphs>250</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Oswald</vt:lpstr>
      <vt:lpstr>HelveticaNeueLT Std</vt:lpstr>
      <vt:lpstr>Franklin Gothic Book</vt:lpstr>
      <vt:lpstr>Helvetica Neue</vt:lpstr>
      <vt:lpstr>Office Theme</vt:lpstr>
      <vt:lpstr>Exploring What Works in Youth HIV Prevention &amp; Treatment</vt:lpstr>
      <vt:lpstr>Webinar Objectives</vt:lpstr>
      <vt:lpstr>WWYH Goal</vt:lpstr>
      <vt:lpstr>PowerPoint Presentation</vt:lpstr>
      <vt:lpstr>PowerPoint Presentation</vt:lpstr>
      <vt:lpstr>Rates of HIV Diagnoses in 2016, by State</vt:lpstr>
      <vt:lpstr>New HIV Diagnoses in the U.S. for Subpopulations, 2016</vt:lpstr>
      <vt:lpstr>PowerPoint Presentation</vt:lpstr>
      <vt:lpstr>New HIV Diagnoses Among Youth in the U.S., by Race/Ethnicity and Sex, 2016</vt:lpstr>
      <vt:lpstr>Why Focus on Youth?</vt:lpstr>
      <vt:lpstr>Youth Seeking Family Planning Services</vt:lpstr>
      <vt:lpstr>National HIV/AIDS Strategy (NHAS)</vt:lpstr>
      <vt:lpstr>Youth as Priority Population in NHAS</vt:lpstr>
      <vt:lpstr>HIV Care Continuum</vt:lpstr>
      <vt:lpstr>Youth HIV Care Continuum</vt:lpstr>
      <vt:lpstr>PowerPoint Presentation</vt:lpstr>
      <vt:lpstr>Importance of Viral Suppression for HIV Prevention</vt:lpstr>
      <vt:lpstr>Pre-Exposure Prophylaxis (PrEP)  for HIV Prevention</vt:lpstr>
      <vt:lpstr>Family Planning Providers &amp; HIV Prevention</vt:lpstr>
      <vt:lpstr>FPNTC 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Works in Youth HIV Prevention &amp; Treatment</dc:title>
  <dc:creator>info@fpntc.org;WWYHV;OPA</dc:creator>
  <cp:keywords>Family Planning, HIV</cp:keywords>
  <cp:lastModifiedBy>JSI</cp:lastModifiedBy>
  <cp:revision>147</cp:revision>
  <dcterms:modified xsi:type="dcterms:W3CDTF">2018-06-22T14:41:02Z</dcterms:modified>
</cp:coreProperties>
</file>