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34"/>
  </p:notesMasterIdLst>
  <p:sldIdLst>
    <p:sldId id="256" r:id="rId3"/>
    <p:sldId id="294" r:id="rId4"/>
    <p:sldId id="257" r:id="rId5"/>
    <p:sldId id="258" r:id="rId6"/>
    <p:sldId id="259" r:id="rId7"/>
    <p:sldId id="260" r:id="rId8"/>
    <p:sldId id="261" r:id="rId9"/>
    <p:sldId id="295" r:id="rId10"/>
    <p:sldId id="262" r:id="rId11"/>
    <p:sldId id="263" r:id="rId12"/>
    <p:sldId id="264" r:id="rId13"/>
    <p:sldId id="286" r:id="rId14"/>
    <p:sldId id="288" r:id="rId15"/>
    <p:sldId id="271" r:id="rId16"/>
    <p:sldId id="289" r:id="rId17"/>
    <p:sldId id="290" r:id="rId18"/>
    <p:sldId id="291" r:id="rId19"/>
    <p:sldId id="275" r:id="rId20"/>
    <p:sldId id="276" r:id="rId21"/>
    <p:sldId id="277" r:id="rId22"/>
    <p:sldId id="278" r:id="rId23"/>
    <p:sldId id="279" r:id="rId24"/>
    <p:sldId id="296" r:id="rId25"/>
    <p:sldId id="298" r:id="rId26"/>
    <p:sldId id="280" r:id="rId27"/>
    <p:sldId id="281" r:id="rId28"/>
    <p:sldId id="283" r:id="rId29"/>
    <p:sldId id="284" r:id="rId30"/>
    <p:sldId id="285" r:id="rId31"/>
    <p:sldId id="300" r:id="rId32"/>
    <p:sldId id="293"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Rauh" initials="SR" lastIdx="21" clrIdx="0"/>
  <p:cmAuthor id="2" name="Katie Quimby" initials="KQ" lastIdx="22" clrIdx="1">
    <p:extLst>
      <p:ext uri="{19B8F6BF-5375-455C-9EA6-DF929625EA0E}">
        <p15:presenceInfo xmlns:p15="http://schemas.microsoft.com/office/powerpoint/2012/main" userId="Katie Quimby" providerId="None"/>
      </p:ext>
    </p:extLst>
  </p:cmAuthor>
  <p:cmAuthor id="3" name="Thompson, Azzia" initials="TA" lastIdx="19" clrIdx="2">
    <p:extLst>
      <p:ext uri="{19B8F6BF-5375-455C-9EA6-DF929625EA0E}">
        <p15:presenceInfo xmlns:p15="http://schemas.microsoft.com/office/powerpoint/2012/main" userId="S-1-5-21-151606367-2082624055-312552118-3159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07" autoAdjust="0"/>
    <p:restoredTop sz="65273" autoAdjust="0"/>
  </p:normalViewPr>
  <p:slideViewPr>
    <p:cSldViewPr>
      <p:cViewPr varScale="1">
        <p:scale>
          <a:sx n="44" d="100"/>
          <a:sy n="44" d="100"/>
        </p:scale>
        <p:origin x="1806" y="54"/>
      </p:cViewPr>
      <p:guideLst>
        <p:guide orient="horz" pos="2160"/>
        <p:guide pos="2880"/>
      </p:guideLst>
    </p:cSldViewPr>
  </p:slideViewPr>
  <p:outlineViewPr>
    <p:cViewPr>
      <p:scale>
        <a:sx n="33" d="100"/>
        <a:sy n="33" d="100"/>
      </p:scale>
      <p:origin x="0" y="-192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478DD7E-67A6-4F23-B657-411A89D9575E}" type="datetimeFigureOut">
              <a:rPr lang="en-US"/>
              <a:pPr>
                <a:defRPr/>
              </a:pPr>
              <a:t>3/17/2020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D54305D-E83E-4E89-BB34-6B051F73974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hs.gov/opa/reproductive-health/optimal-health/index.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umhs-adolescenthealth.org/wp-content/uploads/2018/12/lgbtq-youth-friendly-services-starter-guide.pdf" TargetMode="External"/><Relationship Id="rId3" Type="http://schemas.openxmlformats.org/officeDocument/2006/relationships/hyperlink" Target="https://www.youtube.com/watch?v=vAu5ad827I8" TargetMode="External"/><Relationship Id="rId7" Type="http://schemas.openxmlformats.org/officeDocument/2006/relationships/hyperlink" Target="http://www.umhs-adolescenthealth.org/improving-care/spark-training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cdc.gov/healthliteracy/pdf/simply_put.pdf" TargetMode="External"/><Relationship Id="rId5" Type="http://schemas.openxmlformats.org/officeDocument/2006/relationships/hyperlink" Target="https://www.lgbthealtheducation.org/wp-content/uploads/Collecting-Sexual-Orientation-and-Gender-Identity-Data-in-EHRs-2016.pdf" TargetMode="External"/><Relationship Id="rId4" Type="http://schemas.openxmlformats.org/officeDocument/2006/relationships/hyperlink" Target="http://www.umhs-adolescenthealth.org/wp-content/uploads/2017/01/tactac_poster-final-nologo_2.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umhs-adolescenthealth.org/improving-care/confidentiality/"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umhs-adolescenthealth.org/improving-care/spark-training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mhs-adolescenthealth.org/wp-content/uploads/2017/12/collecting-patient-satisfaction-surveys-from-adolescents-starter-guid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umhs-adolescenthealth.org/wp-content/uploads/2017/12/collecting-patient-satisfaction-surveys-from-adolescents-starter-guide.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umhs-adolescenthealth.org/improving-care/health-center-material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fpntc.org/enewsletter"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vAu5ad827I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Welcome</a:t>
            </a:r>
            <a:r>
              <a:rPr lang="en-US" baseline="0" dirty="0" smtClean="0"/>
              <a:t> to </a:t>
            </a:r>
            <a:r>
              <a:rPr lang="en-US" dirty="0" smtClean="0"/>
              <a:t>today's webinar: “Promoting Youth-Friendly Environments in Title X Family Planning Clinics.”</a:t>
            </a:r>
            <a:endParaRPr lang="en-US" dirty="0"/>
          </a:p>
        </p:txBody>
      </p:sp>
      <p:sp>
        <p:nvSpPr>
          <p:cNvPr id="4" name="Slide Number Placeholder 3"/>
          <p:cNvSpPr>
            <a:spLocks noGrp="1"/>
          </p:cNvSpPr>
          <p:nvPr>
            <p:ph type="sldNum" sz="quarter" idx="10"/>
          </p:nvPr>
        </p:nvSpPr>
        <p:spPr/>
        <p:txBody>
          <a:bodyPr/>
          <a:lstStyle/>
          <a:p>
            <a:pPr>
              <a:defRPr/>
            </a:pPr>
            <a:fld id="{4D54305D-E83E-4E89-BB34-6B051F73974B}" type="slidenum">
              <a:rPr lang="en-US" smtClean="0"/>
              <a:pPr>
                <a:defRPr/>
              </a:pPr>
              <a:t>1</a:t>
            </a:fld>
            <a:endParaRPr lang="en-US"/>
          </a:p>
        </p:txBody>
      </p:sp>
    </p:spTree>
    <p:extLst>
      <p:ext uri="{BB962C8B-B14F-4D97-AF65-F5344CB8AC3E}">
        <p14:creationId xmlns:p14="http://schemas.microsoft.com/office/powerpoint/2010/main" val="290030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sz="1200" dirty="0" smtClean="0"/>
              <a:t>A great example of how teen brain development is unique to this age has to do with risk-taking. People of all ages take risks, but it’s at its peak during adolescence, and can be both good and bad. </a:t>
            </a:r>
          </a:p>
          <a:p>
            <a:pPr marL="171450" indent="-171450" eaLnBrk="1" fontAlgn="auto" hangingPunct="1">
              <a:spcBef>
                <a:spcPts val="0"/>
              </a:spcBef>
              <a:spcAft>
                <a:spcPts val="0"/>
              </a:spcAft>
              <a:buFont typeface="Arial" panose="020B0604020202020204" pitchFamily="34" charset="0"/>
              <a:buChar char="•"/>
              <a:defRPr/>
            </a:pPr>
            <a:r>
              <a:rPr lang="en-US" sz="1200" dirty="0" smtClean="0"/>
              <a:t>There are emotional risks, social risks, and physical risks that all help adolescents to build their identity.</a:t>
            </a:r>
          </a:p>
        </p:txBody>
      </p:sp>
      <p:sp>
        <p:nvSpPr>
          <p:cNvPr id="4" name="Slide Number Placeholder 3"/>
          <p:cNvSpPr>
            <a:spLocks noGrp="1"/>
          </p:cNvSpPr>
          <p:nvPr>
            <p:ph type="sldNum" sz="quarter" idx="5"/>
          </p:nvPr>
        </p:nvSpPr>
        <p:spPr/>
        <p:txBody>
          <a:bodyPr/>
          <a:lstStyle/>
          <a:p>
            <a:pPr defTabSz="731611" eaLnBrk="1" fontAlgn="auto" hangingPunct="1">
              <a:spcBef>
                <a:spcPts val="0"/>
              </a:spcBef>
              <a:spcAft>
                <a:spcPts val="0"/>
              </a:spcAft>
              <a:defRPr/>
            </a:pPr>
            <a:fld id="{5E3929E3-3F96-4322-9013-62617ED62B58}" type="slidenum">
              <a:rPr lang="en-US">
                <a:solidFill>
                  <a:prstClr val="black"/>
                </a:solidFill>
                <a:latin typeface="Calibri" panose="020F0502020204030204"/>
                <a:cs typeface="+mn-cs"/>
              </a:rPr>
              <a:pPr defTabSz="731611" eaLnBrk="1" fontAlgn="auto" hangingPunct="1">
                <a:spcBef>
                  <a:spcPts val="0"/>
                </a:spcBef>
                <a:spcAft>
                  <a:spcPts val="0"/>
                </a:spcAft>
                <a:defRPr/>
              </a:pPr>
              <a:t>10</a:t>
            </a:fld>
            <a:endParaRPr lang="en-US">
              <a:solidFill>
                <a:prstClr val="black"/>
              </a:solidFill>
              <a:latin typeface="Calibri" panose="020F0502020204030204"/>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sz="1200" dirty="0" smtClean="0"/>
              <a:t>But, some risks can be unsafe. </a:t>
            </a:r>
          </a:p>
          <a:p>
            <a:pPr marL="171450" indent="-171450" eaLnBrk="1" fontAlgn="auto" hangingPunct="1">
              <a:spcBef>
                <a:spcPts val="0"/>
              </a:spcBef>
              <a:spcAft>
                <a:spcPts val="0"/>
              </a:spcAft>
              <a:buFont typeface="Arial" panose="020B0604020202020204" pitchFamily="34" charset="0"/>
              <a:buChar char="•"/>
              <a:defRPr/>
            </a:pPr>
            <a:r>
              <a:rPr lang="en-US" sz="1200" dirty="0" smtClean="0"/>
              <a:t>The CDC reports that 3 out of 4 adolescent deaths, diseases, and disabilities are a direct result of risky behaviors. This is disproportionately high compared to other age groups. This also means that there are opportunities for prevention, and we could change the outcome for a teen through good screening and counseling.  </a:t>
            </a:r>
          </a:p>
          <a:p>
            <a:pPr marL="171450" indent="-171450" eaLnBrk="1" fontAlgn="auto" hangingPunct="1">
              <a:spcBef>
                <a:spcPts val="0"/>
              </a:spcBef>
              <a:spcAft>
                <a:spcPts val="0"/>
              </a:spcAft>
              <a:buFont typeface="Arial" panose="020B0604020202020204" pitchFamily="34" charset="0"/>
              <a:buChar char="•"/>
              <a:defRPr/>
            </a:pPr>
            <a:r>
              <a:rPr lang="en-US" sz="1200" dirty="0" smtClean="0"/>
              <a:t>So, if their behaviors are developmentally appropriate, as challenging as they may be, what can we, as adults, do to help them along the way and we, as health care professionals, do to be truly patient-centered?</a:t>
            </a:r>
          </a:p>
        </p:txBody>
      </p:sp>
      <p:sp>
        <p:nvSpPr>
          <p:cNvPr id="4" name="Slide Number Placeholder 3"/>
          <p:cNvSpPr>
            <a:spLocks noGrp="1"/>
          </p:cNvSpPr>
          <p:nvPr>
            <p:ph type="sldNum" sz="quarter" idx="5"/>
          </p:nvPr>
        </p:nvSpPr>
        <p:spPr/>
        <p:txBody>
          <a:bodyPr/>
          <a:lstStyle/>
          <a:p>
            <a:pPr defTabSz="731611" eaLnBrk="1" fontAlgn="auto" hangingPunct="1">
              <a:spcBef>
                <a:spcPts val="0"/>
              </a:spcBef>
              <a:spcAft>
                <a:spcPts val="0"/>
              </a:spcAft>
              <a:defRPr/>
            </a:pPr>
            <a:fld id="{62FDEE69-B4FA-4BA7-9152-57D2C1CD2B15}" type="slidenum">
              <a:rPr lang="en-US">
                <a:solidFill>
                  <a:prstClr val="black"/>
                </a:solidFill>
                <a:latin typeface="Calibri" panose="020F0502020204030204"/>
                <a:cs typeface="+mn-cs"/>
              </a:rPr>
              <a:pPr defTabSz="731611" eaLnBrk="1" fontAlgn="auto" hangingPunct="1">
                <a:spcBef>
                  <a:spcPts val="0"/>
                </a:spcBef>
                <a:spcAft>
                  <a:spcPts val="0"/>
                </a:spcAft>
                <a:defRPr/>
              </a:pPr>
              <a:t>11</a:t>
            </a:fld>
            <a:endParaRPr lang="en-US">
              <a:solidFill>
                <a:prstClr val="black"/>
              </a:solidFill>
              <a:latin typeface="Calibri" panose="020F0502020204030204"/>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a:t>
            </a:r>
            <a:r>
              <a:rPr lang="en-US" b="1" dirty="0" smtClean="0"/>
              <a:t>optimal health model</a:t>
            </a:r>
            <a:r>
              <a:rPr lang="en-US" dirty="0" smtClean="0"/>
              <a:t> prioritizes prevention through policies following these steps: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Avoiding risk is optimal or preferred to reducing risk, and primary prevention can lead to health outcomes that are generally improved when behavioral risks are avoided.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Public health advocates should encourage the development of the skills necessary to make healthy choices and avoid risky behaviors, or if currently engaged in those behaviors, to change the behaviors and avoid them in the future. </a:t>
            </a:r>
          </a:p>
          <a:p>
            <a:endParaRPr lang="en-US" sz="1200" b="0" i="0" kern="1200" dirty="0" smtClean="0">
              <a:solidFill>
                <a:schemeClr val="tx1"/>
              </a:solidFill>
              <a:effectLst/>
              <a:latin typeface="+mn-lt"/>
              <a:ea typeface="+mn-ea"/>
              <a:cs typeface="+mn-cs"/>
            </a:endParaRPr>
          </a:p>
          <a:p>
            <a:r>
              <a:rPr lang="en-US" dirty="0" smtClean="0"/>
              <a:t>Optimal Health Model</a:t>
            </a:r>
            <a:endParaRPr lang="en-US" sz="1200" b="0" i="0" kern="1200" dirty="0" smtClean="0">
              <a:solidFill>
                <a:schemeClr val="tx1"/>
              </a:solidFill>
              <a:effectLst/>
              <a:latin typeface="+mn-lt"/>
              <a:ea typeface="+mn-ea"/>
              <a:cs typeface="+mn-cs"/>
            </a:endParaRPr>
          </a:p>
          <a:p>
            <a:r>
              <a:rPr lang="en-US" dirty="0" smtClean="0">
                <a:hlinkClick r:id="rId3"/>
              </a:rPr>
              <a:t>https://www.hhs.gov/opa/reproductive-health/optimal-health/index.html</a:t>
            </a:r>
            <a:endParaRPr lang="en-US" dirty="0"/>
          </a:p>
        </p:txBody>
      </p:sp>
      <p:sp>
        <p:nvSpPr>
          <p:cNvPr id="4" name="Slide Number Placeholder 3"/>
          <p:cNvSpPr>
            <a:spLocks noGrp="1"/>
          </p:cNvSpPr>
          <p:nvPr>
            <p:ph type="sldNum" sz="quarter" idx="10"/>
          </p:nvPr>
        </p:nvSpPr>
        <p:spPr/>
        <p:txBody>
          <a:bodyPr/>
          <a:lstStyle/>
          <a:p>
            <a:pPr>
              <a:defRPr/>
            </a:pPr>
            <a:fld id="{4D54305D-E83E-4E89-BB34-6B051F73974B}" type="slidenum">
              <a:rPr lang="en-US" smtClean="0"/>
              <a:pPr>
                <a:defRPr/>
              </a:pPr>
              <a:t>12</a:t>
            </a:fld>
            <a:endParaRPr lang="en-US"/>
          </a:p>
        </p:txBody>
      </p:sp>
    </p:spTree>
    <p:extLst>
      <p:ext uri="{BB962C8B-B14F-4D97-AF65-F5344CB8AC3E}">
        <p14:creationId xmlns:p14="http://schemas.microsoft.com/office/powerpoint/2010/main" val="2041770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smtClean="0"/>
              <a:t>One of our main goals with becoming more youth-friendly is to look at how your</a:t>
            </a:r>
            <a:r>
              <a:rPr lang="en-US" altLang="en-US" baseline="0" dirty="0" smtClean="0"/>
              <a:t> team</a:t>
            </a:r>
            <a:r>
              <a:rPr lang="en-US" altLang="en-US" dirty="0" smtClean="0"/>
              <a:t> interacts with young people and help them feel welcome in your clinic</a:t>
            </a:r>
            <a:r>
              <a:rPr lang="en-US" altLang="en-US" baseline="0" dirty="0" smtClean="0"/>
              <a:t> </a:t>
            </a:r>
            <a:r>
              <a:rPr lang="en-US" altLang="en-US" dirty="0" smtClean="0"/>
              <a:t>. There are a lot of ways that health centers can be welcoming to young people, and we have 8 of these behaviors listed here: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Discuss and apply confidentiality and minor consent laws with adolescent patients.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Provide and support fair treatment and equal opportunity for all patients.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Listen to and objectively consider what young patients have to say.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Accommodate the needs of individual patients, so this might look like accepting or working with tardiness, allowing them to bring a friend along, things like that.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Use positive body language and appropriate, approachable, warm tones when communicating.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Help adolescents navigate referrals and any other systems that may be challenging to them.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Avoid using medical jargon when communicating with adolescents, and then withhold judgment when having conversations related to sensitive subjects like sexual health, substance use, interpersonal violence, sexual orientation, mental health, and gender or personal expression.</a:t>
            </a:r>
            <a:endParaRPr lang="en-US" altLang="en-US" dirty="0" smtClean="0"/>
          </a:p>
          <a:p>
            <a:pPr marL="171450" indent="-171450">
              <a:buFont typeface="Arial" panose="020B0604020202020204" pitchFamily="34" charset="0"/>
              <a:buChar char="•"/>
            </a:pPr>
            <a:r>
              <a:rPr lang="en-US" altLang="en-US" dirty="0" smtClean="0"/>
              <a:t>Next-we’re going to review just a couple scenarios, and I</a:t>
            </a:r>
            <a:r>
              <a:rPr lang="en-US" altLang="en-US" baseline="0" dirty="0" smtClean="0"/>
              <a:t> ask that you all </a:t>
            </a:r>
            <a:r>
              <a:rPr lang="en-US" altLang="en-US" dirty="0" smtClean="0"/>
              <a:t>chat over the number of the youth-friendly behavior that scenario relates to. There is no right answer, and for some there could be multiple answers. </a:t>
            </a:r>
          </a:p>
          <a:p>
            <a:pPr marL="171450" indent="-171450">
              <a:buFont typeface="Arial" panose="020B0604020202020204" pitchFamily="34" charset="0"/>
              <a:buChar char="•"/>
            </a:pPr>
            <a:r>
              <a:rPr lang="en-US" altLang="en-US" dirty="0" smtClean="0"/>
              <a:t>We will bring this list back to the screen after each scenario.</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C674F8-28B1-4D00-B7FC-BC723C565B74}" type="slidenum">
              <a:rPr lang="en-US" altLang="en-US" smtClean="0"/>
              <a:pPr/>
              <a:t>13</a:t>
            </a:fld>
            <a:endParaRPr lang="en-US" altLang="en-US" smtClean="0"/>
          </a:p>
        </p:txBody>
      </p:sp>
    </p:spTree>
    <p:extLst>
      <p:ext uri="{BB962C8B-B14F-4D97-AF65-F5344CB8AC3E}">
        <p14:creationId xmlns:p14="http://schemas.microsoft.com/office/powerpoint/2010/main" val="2040532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sz="1200" dirty="0" smtClean="0"/>
              <a:t>The following story is from Ray at age 23:</a:t>
            </a:r>
          </a:p>
          <a:p>
            <a:pPr marL="171450" indent="-171450" eaLnBrk="1" fontAlgn="auto" hangingPunct="1">
              <a:spcBef>
                <a:spcPts val="0"/>
              </a:spcBef>
              <a:spcAft>
                <a:spcPts val="0"/>
              </a:spcAft>
              <a:buFont typeface="Arial" panose="020B0604020202020204" pitchFamily="34" charset="0"/>
              <a:buChar char="•"/>
              <a:defRPr/>
            </a:pPr>
            <a:r>
              <a:rPr lang="en-US" sz="1200" dirty="0" smtClean="0"/>
              <a:t>“When I explained to the staff that I didn’t have insurance, she was like, ‘Oh, there’s this program, and there’s this resource, you can get help here, or you can go this route,’ and it was just like wow, no one ever told me that. Otherwise, I felt doomed, and she kind of gave me hope. I’ve gone to other really nice places, and same thing, they were just positive about it, like ‘That’s no big deal, we can work with that, and there’s options.’ Whenever I was given options and I didn’t feel hopeless, it was a good experience.”</a:t>
            </a:r>
            <a:endParaRPr lang="en-US" sz="1200" dirty="0"/>
          </a:p>
        </p:txBody>
      </p:sp>
      <p:sp>
        <p:nvSpPr>
          <p:cNvPr id="4" name="Slide Number Placeholder 3"/>
          <p:cNvSpPr>
            <a:spLocks noGrp="1"/>
          </p:cNvSpPr>
          <p:nvPr>
            <p:ph type="sldNum" sz="quarter" idx="5"/>
          </p:nvPr>
        </p:nvSpPr>
        <p:spPr/>
        <p:txBody>
          <a:bodyPr/>
          <a:lstStyle/>
          <a:p>
            <a:pPr defTabSz="731611" eaLnBrk="1" fontAlgn="auto" hangingPunct="1">
              <a:spcBef>
                <a:spcPts val="0"/>
              </a:spcBef>
              <a:spcAft>
                <a:spcPts val="0"/>
              </a:spcAft>
              <a:defRPr/>
            </a:pPr>
            <a:fld id="{B402A35A-2718-4BF2-8550-40C1C1036068}" type="slidenum">
              <a:rPr lang="en-US">
                <a:solidFill>
                  <a:prstClr val="black"/>
                </a:solidFill>
                <a:latin typeface="Calibri" panose="020F0502020204030204"/>
                <a:cs typeface="+mn-cs"/>
              </a:rPr>
              <a:pPr defTabSz="731611" eaLnBrk="1" fontAlgn="auto" hangingPunct="1">
                <a:spcBef>
                  <a:spcPts val="0"/>
                </a:spcBef>
                <a:spcAft>
                  <a:spcPts val="0"/>
                </a:spcAft>
                <a:defRPr/>
              </a:pPr>
              <a:t>14</a:t>
            </a:fld>
            <a:endParaRPr lang="en-US">
              <a:solidFill>
                <a:prstClr val="black"/>
              </a:solidFill>
              <a:latin typeface="Calibri" panose="020F0502020204030204"/>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t>Which youth-friendly behavior is this an example of?</a:t>
            </a:r>
          </a:p>
          <a:p>
            <a:pPr marL="171450" indent="-171450" eaLnBrk="1" hangingPunct="1">
              <a:spcBef>
                <a:spcPct val="0"/>
              </a:spcBef>
              <a:buFont typeface="Arial" panose="020B0604020202020204" pitchFamily="34" charset="0"/>
              <a:buChar char="•"/>
            </a:pPr>
            <a:r>
              <a:rPr lang="en-US" altLang="en-US" i="1" dirty="0" smtClean="0"/>
              <a:t>[Answer: #6. Patiently helps youth navigate referrals and any other systems that may be challenging.]</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C674F8-28B1-4D00-B7FC-BC723C565B74}" type="slidenum">
              <a:rPr lang="en-US" altLang="en-US" smtClean="0"/>
              <a:pPr/>
              <a:t>15</a:t>
            </a:fld>
            <a:endParaRPr lang="en-US" altLang="en-US" smtClean="0"/>
          </a:p>
        </p:txBody>
      </p:sp>
    </p:spTree>
    <p:extLst>
      <p:ext uri="{BB962C8B-B14F-4D97-AF65-F5344CB8AC3E}">
        <p14:creationId xmlns:p14="http://schemas.microsoft.com/office/powerpoint/2010/main" val="3896192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sz="1200" dirty="0" smtClean="0"/>
              <a:t>“You have to explain that nothing bad is going to happen if I’m honest.”-</a:t>
            </a:r>
            <a:r>
              <a:rPr lang="en-US" sz="1200" baseline="0" dirty="0" smtClean="0"/>
              <a:t> Ciara, age 15</a:t>
            </a:r>
            <a:endParaRPr lang="en-US" sz="1200" i="1" dirty="0" smtClean="0"/>
          </a:p>
        </p:txBody>
      </p:sp>
      <p:sp>
        <p:nvSpPr>
          <p:cNvPr id="4" name="Slide Number Placeholder 3"/>
          <p:cNvSpPr>
            <a:spLocks noGrp="1"/>
          </p:cNvSpPr>
          <p:nvPr>
            <p:ph type="sldNum" sz="quarter" idx="5"/>
          </p:nvPr>
        </p:nvSpPr>
        <p:spPr/>
        <p:txBody>
          <a:bodyPr/>
          <a:lstStyle/>
          <a:p>
            <a:pPr defTabSz="731611" eaLnBrk="1" fontAlgn="auto" hangingPunct="1">
              <a:spcBef>
                <a:spcPts val="0"/>
              </a:spcBef>
              <a:spcAft>
                <a:spcPts val="0"/>
              </a:spcAft>
              <a:defRPr/>
            </a:pPr>
            <a:fld id="{1063F8D4-F68F-4EDC-BF3F-9F222E8E43DF}" type="slidenum">
              <a:rPr lang="en-US">
                <a:solidFill>
                  <a:prstClr val="black"/>
                </a:solidFill>
                <a:latin typeface="Calibri" panose="020F0502020204030204"/>
                <a:cs typeface="+mn-cs"/>
              </a:rPr>
              <a:pPr defTabSz="731611" eaLnBrk="1" fontAlgn="auto" hangingPunct="1">
                <a:spcBef>
                  <a:spcPts val="0"/>
                </a:spcBef>
                <a:spcAft>
                  <a:spcPts val="0"/>
                </a:spcAft>
                <a:defRPr/>
              </a:pPr>
              <a:t>16</a:t>
            </a:fld>
            <a:endParaRPr lang="en-US">
              <a:solidFill>
                <a:prstClr val="black"/>
              </a:solidFill>
              <a:latin typeface="Calibri" panose="020F0502020204030204"/>
              <a:cs typeface="+mn-cs"/>
            </a:endParaRPr>
          </a:p>
        </p:txBody>
      </p:sp>
    </p:spTree>
    <p:extLst>
      <p:ext uri="{BB962C8B-B14F-4D97-AF65-F5344CB8AC3E}">
        <p14:creationId xmlns:p14="http://schemas.microsoft.com/office/powerpoint/2010/main" val="1589829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t>Which youth-friendly behavior does this relate to?</a:t>
            </a:r>
          </a:p>
          <a:p>
            <a:pPr marL="171450" indent="-171450" eaLnBrk="1" hangingPunct="1">
              <a:spcBef>
                <a:spcPct val="0"/>
              </a:spcBef>
              <a:buFont typeface="Arial" panose="020B0604020202020204" pitchFamily="34" charset="0"/>
              <a:buChar char="•"/>
            </a:pPr>
            <a:r>
              <a:rPr lang="en-US" altLang="en-US" i="1" dirty="0" smtClean="0"/>
              <a:t>[Answer: #1. Discusses with youth what information they share will be kept private.]</a:t>
            </a:r>
            <a:endParaRPr lang="en-US" altLang="en-US" i="0" dirty="0" smtClean="0"/>
          </a:p>
          <a:p>
            <a:pPr marL="171450" indent="-171450" eaLnBrk="1" hangingPunct="1">
              <a:spcBef>
                <a:spcPct val="0"/>
              </a:spcBef>
              <a:buFont typeface="Arial" panose="020B0604020202020204" pitchFamily="34" charset="0"/>
              <a:buChar char="•"/>
            </a:pPr>
            <a:r>
              <a:rPr lang="en-US" altLang="en-US" i="0" dirty="0" smtClean="0"/>
              <a:t>Brief</a:t>
            </a:r>
            <a:r>
              <a:rPr lang="en-US" altLang="en-US" i="0" baseline="0" dirty="0" smtClean="0"/>
              <a:t> review, but all of these behaviors listed are things to keep in mind if your goal is to help make young people feel more welcome and comfortable in your clinic.</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5C674F8-28B1-4D00-B7FC-BC723C565B74}" type="slidenum">
              <a:rPr lang="en-US" altLang="en-US" smtClean="0"/>
              <a:pPr/>
              <a:t>17</a:t>
            </a:fld>
            <a:endParaRPr lang="en-US" altLang="en-US" smtClean="0"/>
          </a:p>
        </p:txBody>
      </p:sp>
    </p:spTree>
    <p:extLst>
      <p:ext uri="{BB962C8B-B14F-4D97-AF65-F5344CB8AC3E}">
        <p14:creationId xmlns:p14="http://schemas.microsoft.com/office/powerpoint/2010/main" val="4225998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defRPr/>
            </a:pPr>
            <a:r>
              <a:rPr lang="en-US" altLang="en-US" sz="1200" dirty="0" smtClean="0">
                <a:latin typeface="+mn-lt"/>
              </a:rPr>
              <a:t>So far, we’ve talked a lot about ways to exhibit youth-friendly behaviors, but now I want to pivot to talk more about how physical spaces and services offered at health centers can be welcoming to young people. </a:t>
            </a:r>
          </a:p>
          <a:p>
            <a:pPr marL="171450" indent="-171450" eaLnBrk="1" hangingPunct="1">
              <a:spcBef>
                <a:spcPct val="0"/>
              </a:spcBef>
              <a:buFont typeface="Arial" panose="020B0604020202020204" pitchFamily="34" charset="0"/>
              <a:buChar char="•"/>
              <a:defRPr/>
            </a:pPr>
            <a:r>
              <a:rPr lang="en-US" altLang="en-US" sz="1200" dirty="0" smtClean="0">
                <a:latin typeface="+mn-lt"/>
              </a:rPr>
              <a:t>Defined: The World Health Organization describes youth-friendly services as those that are </a:t>
            </a:r>
            <a:r>
              <a:rPr lang="en-US" altLang="en-US" sz="1200" b="1" dirty="0" smtClean="0">
                <a:latin typeface="+mn-lt"/>
              </a:rPr>
              <a:t>equitable</a:t>
            </a:r>
            <a:r>
              <a:rPr lang="en-US" altLang="en-US" sz="1200" dirty="0" smtClean="0">
                <a:latin typeface="+mn-lt"/>
              </a:rPr>
              <a:t>, </a:t>
            </a:r>
            <a:r>
              <a:rPr lang="en-US" altLang="en-US" sz="1200" b="1" dirty="0" smtClean="0">
                <a:latin typeface="+mn-lt"/>
              </a:rPr>
              <a:t>accessible</a:t>
            </a:r>
            <a:r>
              <a:rPr lang="en-US" altLang="en-US" sz="1200" dirty="0" smtClean="0">
                <a:latin typeface="+mn-lt"/>
              </a:rPr>
              <a:t>, </a:t>
            </a:r>
            <a:r>
              <a:rPr lang="en-US" altLang="en-US" sz="1200" b="1" dirty="0" smtClean="0">
                <a:latin typeface="+mn-lt"/>
              </a:rPr>
              <a:t>acceptable</a:t>
            </a:r>
            <a:r>
              <a:rPr lang="en-US" altLang="en-US" sz="1200" dirty="0" smtClean="0">
                <a:latin typeface="+mn-lt"/>
              </a:rPr>
              <a:t>, </a:t>
            </a:r>
            <a:r>
              <a:rPr lang="en-US" altLang="en-US" sz="1200" b="1" dirty="0" smtClean="0">
                <a:latin typeface="+mn-lt"/>
              </a:rPr>
              <a:t>appropriate</a:t>
            </a:r>
            <a:r>
              <a:rPr lang="en-US" altLang="en-US" sz="1200" dirty="0" smtClean="0">
                <a:latin typeface="+mn-lt"/>
              </a:rPr>
              <a:t>, and </a:t>
            </a:r>
            <a:r>
              <a:rPr lang="en-US" altLang="en-US" sz="1200" b="1" dirty="0" smtClean="0">
                <a:latin typeface="+mn-lt"/>
              </a:rPr>
              <a:t>effective.</a:t>
            </a:r>
            <a:endParaRPr lang="en-US" altLang="en-US" sz="1200" dirty="0" smtClean="0">
              <a:latin typeface="+mn-lt"/>
            </a:endParaRPr>
          </a:p>
          <a:p>
            <a:pPr marL="628650" lvl="1" indent="-171450" eaLnBrk="1" hangingPunct="1">
              <a:spcBef>
                <a:spcPct val="0"/>
              </a:spcBef>
              <a:buFont typeface="Arial" panose="020B0604020202020204" pitchFamily="34" charset="0"/>
              <a:buChar char="•"/>
              <a:defRPr/>
            </a:pPr>
            <a:r>
              <a:rPr lang="en-US" altLang="en-US" sz="1200" dirty="0" smtClean="0">
                <a:latin typeface="+mn-lt"/>
              </a:rPr>
              <a:t>The first strategy is making sure your services are accessible to young people. </a:t>
            </a:r>
            <a:r>
              <a:rPr lang="en-US" sz="1200" dirty="0" smtClean="0">
                <a:solidFill>
                  <a:srgbClr val="595959"/>
                </a:solidFill>
                <a:latin typeface="+mn-lt"/>
                <a:ea typeface="Calibri" panose="020F0502020204030204" pitchFamily="34" charset="0"/>
                <a:cs typeface="Times New Roman" panose="02020603050405020304" pitchFamily="18" charset="0"/>
              </a:rPr>
              <a:t>Offer your services at times when youth are available. This may include after-school, evening, and/or weekend hours. Survey your youth patients or consult with a youth advisory council on their preferences. </a:t>
            </a:r>
          </a:p>
          <a:p>
            <a:pPr marL="628650" lvl="1" indent="-171450">
              <a:lnSpc>
                <a:spcPct val="107000"/>
              </a:lnSpc>
              <a:spcBef>
                <a:spcPts val="0"/>
              </a:spcBef>
              <a:spcAft>
                <a:spcPts val="800"/>
              </a:spcAft>
              <a:buFont typeface="Arial" panose="020B0604020202020204" pitchFamily="34" charset="0"/>
              <a:buChar char="•"/>
              <a:defRPr/>
            </a:pPr>
            <a:r>
              <a:rPr lang="en-US" sz="1200" dirty="0" smtClean="0">
                <a:solidFill>
                  <a:srgbClr val="595959"/>
                </a:solidFill>
                <a:latin typeface="+mn-lt"/>
                <a:ea typeface="Calibri" panose="020F0502020204030204" pitchFamily="34" charset="0"/>
                <a:cs typeface="Times New Roman" panose="02020603050405020304" pitchFamily="18" charset="0"/>
              </a:rPr>
              <a:t>Provide youth access to services on short notice by offering drop-in, same-day, or next-day visits. </a:t>
            </a:r>
          </a:p>
          <a:p>
            <a:pPr marL="628650" lvl="1" indent="-171450">
              <a:lnSpc>
                <a:spcPct val="107000"/>
              </a:lnSpc>
              <a:spcBef>
                <a:spcPts val="0"/>
              </a:spcBef>
              <a:spcAft>
                <a:spcPts val="800"/>
              </a:spcAft>
              <a:buFont typeface="Arial" panose="020B0604020202020204" pitchFamily="34" charset="0"/>
              <a:buChar char="•"/>
              <a:defRPr/>
            </a:pPr>
            <a:r>
              <a:rPr lang="en-US" sz="1200" dirty="0" smtClean="0">
                <a:solidFill>
                  <a:srgbClr val="595959"/>
                </a:solidFill>
                <a:latin typeface="+mn-lt"/>
                <a:ea typeface="Calibri" panose="020F0502020204030204" pitchFamily="34" charset="0"/>
                <a:cs typeface="Times New Roman" panose="02020603050405020304" pitchFamily="18" charset="0"/>
              </a:rPr>
              <a:t>Establish policies and procedures to ensure young people can access services for free or at low cost (e.g., a sliding fee scale), especially for services that teens may want to keep confidential.</a:t>
            </a:r>
          </a:p>
          <a:p>
            <a:pPr marL="628650" lvl="1" indent="-171450">
              <a:lnSpc>
                <a:spcPct val="107000"/>
              </a:lnSpc>
              <a:spcBef>
                <a:spcPts val="0"/>
              </a:spcBef>
              <a:spcAft>
                <a:spcPts val="800"/>
              </a:spcAft>
              <a:buFont typeface="Arial" panose="020B0604020202020204" pitchFamily="34" charset="0"/>
              <a:buChar char="•"/>
              <a:defRPr/>
            </a:pPr>
            <a:r>
              <a:rPr lang="en-US" sz="1200" dirty="0" smtClean="0">
                <a:solidFill>
                  <a:srgbClr val="595959"/>
                </a:solidFill>
                <a:latin typeface="+mn-lt"/>
                <a:ea typeface="Calibri" panose="020F0502020204030204" pitchFamily="34" charset="0"/>
                <a:cs typeface="Times New Roman" panose="02020603050405020304" pitchFamily="18" charset="0"/>
              </a:rPr>
              <a:t>Provide services in a location that young people can easily get to. If your location is not ideal, try offering transportation assistance (e.g., bus tokens, cab fare, shuttle service). You can also install bike racks near your facility.</a:t>
            </a:r>
          </a:p>
          <a:p>
            <a:pPr marL="628650" lvl="1" indent="-171450">
              <a:lnSpc>
                <a:spcPct val="107000"/>
              </a:lnSpc>
              <a:spcBef>
                <a:spcPts val="0"/>
              </a:spcBef>
              <a:spcAft>
                <a:spcPts val="800"/>
              </a:spcAft>
              <a:buFont typeface="Arial" panose="020B0604020202020204" pitchFamily="34" charset="0"/>
              <a:buChar char="•"/>
              <a:defRPr/>
            </a:pPr>
            <a:r>
              <a:rPr lang="en-US" sz="1200" dirty="0" smtClean="0">
                <a:solidFill>
                  <a:srgbClr val="595959"/>
                </a:solidFill>
                <a:latin typeface="+mn-lt"/>
                <a:ea typeface="Calibri" panose="020F0502020204030204" pitchFamily="34" charset="0"/>
                <a:cs typeface="Times New Roman" panose="02020603050405020304" pitchFamily="18" charset="0"/>
              </a:rPr>
              <a:t>Bring your services to young people. This can include partnering with youth-serving organizations (e.g., schools, community centers) to offer your services onsite. </a:t>
            </a:r>
          </a:p>
          <a:p>
            <a:pPr marL="628650" lvl="1" indent="-171450">
              <a:buFont typeface="Arial" panose="020B0604020202020204" pitchFamily="34" charset="0"/>
              <a:buChar char="•"/>
              <a:defRPr/>
            </a:pPr>
            <a:r>
              <a:rPr lang="en-US" sz="1200" dirty="0" smtClean="0">
                <a:solidFill>
                  <a:srgbClr val="595959"/>
                </a:solidFill>
                <a:latin typeface="+mn-lt"/>
                <a:ea typeface="Calibri" panose="020F0502020204030204" pitchFamily="34" charset="0"/>
                <a:cs typeface="Times New Roman" panose="02020603050405020304" pitchFamily="18" charset="0"/>
              </a:rPr>
              <a:t>Provide services and materials in the languages spoken most in your community.</a:t>
            </a:r>
          </a:p>
          <a:p>
            <a:pPr marL="171450" indent="-171450">
              <a:buFont typeface="Arial" panose="020B0604020202020204" pitchFamily="34" charset="0"/>
              <a:buChar char="•"/>
              <a:defRPr/>
            </a:pPr>
            <a:r>
              <a:rPr lang="en-US" altLang="en-US" sz="1200" dirty="0" smtClean="0">
                <a:solidFill>
                  <a:srgbClr val="595959"/>
                </a:solidFill>
                <a:latin typeface="+mn-lt"/>
                <a:cs typeface="Times New Roman" panose="02020603050405020304" pitchFamily="18" charset="0"/>
              </a:rPr>
              <a:t>Lots of these strategies</a:t>
            </a:r>
            <a:r>
              <a:rPr lang="en-US" altLang="en-US" sz="1200" baseline="0" dirty="0" smtClean="0">
                <a:solidFill>
                  <a:srgbClr val="595959"/>
                </a:solidFill>
                <a:latin typeface="+mn-lt"/>
                <a:cs typeface="Times New Roman" panose="02020603050405020304" pitchFamily="18" charset="0"/>
              </a:rPr>
              <a:t> require money, many times leadership approval, and effort to implement.</a:t>
            </a:r>
          </a:p>
          <a:p>
            <a:pPr marL="171450" indent="-171450">
              <a:buFont typeface="Arial" panose="020B0604020202020204" pitchFamily="34" charset="0"/>
              <a:buChar char="•"/>
              <a:defRPr/>
            </a:pPr>
            <a:r>
              <a:rPr lang="en-US" altLang="en-US" sz="1200" baseline="0" dirty="0" smtClean="0">
                <a:solidFill>
                  <a:srgbClr val="595959"/>
                </a:solidFill>
                <a:latin typeface="+mn-lt"/>
                <a:cs typeface="Times New Roman" panose="02020603050405020304" pitchFamily="18" charset="0"/>
              </a:rPr>
              <a:t>Consider having a meeting with leadership to explain the importance of making services more accessible to youth to get the conversation going and see what things are actually feasible to put into action.</a:t>
            </a:r>
          </a:p>
          <a:p>
            <a:pPr marL="171450" indent="-171450">
              <a:buFont typeface="Arial" panose="020B0604020202020204" pitchFamily="34" charset="0"/>
              <a:buChar char="•"/>
              <a:defRPr/>
            </a:pPr>
            <a:r>
              <a:rPr lang="en-US" altLang="en-US" sz="1200" baseline="0" dirty="0" smtClean="0">
                <a:solidFill>
                  <a:srgbClr val="595959"/>
                </a:solidFill>
                <a:latin typeface="+mn-lt"/>
                <a:cs typeface="Times New Roman" panose="02020603050405020304" pitchFamily="18" charset="0"/>
              </a:rPr>
              <a:t>We recognize that some of these things (like location, hours, etc.) are impossible to change- but try to think about which strategies are do-able. </a:t>
            </a:r>
            <a:endParaRPr lang="en-US" altLang="en-US" sz="1200" dirty="0" smtClean="0">
              <a:latin typeface="+mn-lt"/>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4CE0A4D-6390-4878-9FD3-D994B442A821}" type="slidenum">
              <a:rPr lang="en-US" altLang="en-US" smtClean="0"/>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nSpc>
                <a:spcPct val="107000"/>
              </a:lnSpc>
              <a:spcBef>
                <a:spcPts val="0"/>
              </a:spcBef>
              <a:spcAft>
                <a:spcPts val="800"/>
              </a:spcAft>
              <a:buFont typeface="Arial" panose="020B0604020202020204" pitchFamily="34" charset="0"/>
              <a:buChar char="•"/>
              <a:defRPr/>
            </a:pPr>
            <a:r>
              <a:rPr lang="en-US" dirty="0" smtClean="0">
                <a:solidFill>
                  <a:srgbClr val="595959"/>
                </a:solidFill>
                <a:latin typeface="+mn-lt"/>
                <a:ea typeface="Calibri" panose="020F0502020204030204" pitchFamily="34" charset="0"/>
                <a:cs typeface="Times New Roman" panose="02020603050405020304" pitchFamily="18" charset="0"/>
              </a:rPr>
              <a:t>Maintain a clean and welcoming environment. Some ways to </a:t>
            </a:r>
            <a:r>
              <a:rPr lang="en-US" u="sng" dirty="0" smtClean="0">
                <a:solidFill>
                  <a:srgbClr val="595959"/>
                </a:solidFill>
                <a:latin typeface="+mn-lt"/>
                <a:ea typeface="Calibri" panose="020F0502020204030204" pitchFamily="34" charset="0"/>
                <a:cs typeface="Times New Roman" panose="02020603050405020304" pitchFamily="18" charset="0"/>
                <a:hlinkClick r:id="rId3"/>
              </a:rPr>
              <a:t>make your space more youth-friendly</a:t>
            </a:r>
            <a:r>
              <a:rPr lang="en-US" dirty="0" smtClean="0">
                <a:solidFill>
                  <a:srgbClr val="595959"/>
                </a:solidFill>
                <a:latin typeface="+mn-lt"/>
                <a:ea typeface="Calibri" panose="020F0502020204030204" pitchFamily="34" charset="0"/>
                <a:cs typeface="Times New Roman" panose="02020603050405020304" pitchFamily="18" charset="0"/>
              </a:rPr>
              <a:t> include having magazines for teens, cell phone charging stations, and artwork by local teens.</a:t>
            </a:r>
          </a:p>
          <a:p>
            <a:pPr marL="171450" indent="-171450">
              <a:lnSpc>
                <a:spcPct val="107000"/>
              </a:lnSpc>
              <a:spcBef>
                <a:spcPts val="0"/>
              </a:spcBef>
              <a:spcAft>
                <a:spcPts val="800"/>
              </a:spcAft>
              <a:buFont typeface="Arial" panose="020B0604020202020204" pitchFamily="34" charset="0"/>
              <a:buChar char="•"/>
              <a:defRPr/>
            </a:pPr>
            <a:r>
              <a:rPr lang="en-US" dirty="0" smtClean="0">
                <a:solidFill>
                  <a:srgbClr val="595959"/>
                </a:solidFill>
                <a:latin typeface="+mn-lt"/>
                <a:ea typeface="Calibri" panose="020F0502020204030204" pitchFamily="34" charset="0"/>
                <a:cs typeface="Times New Roman" panose="02020603050405020304" pitchFamily="18" charset="0"/>
              </a:rPr>
              <a:t>Provide visual and auditory privacy if you offer services that might be sensitive (e.g., counseling). Room dividers and white noise machines are quick fixes for an environment with limited privacy.</a:t>
            </a:r>
          </a:p>
          <a:p>
            <a:pPr marL="171450" indent="-171450">
              <a:lnSpc>
                <a:spcPct val="107000"/>
              </a:lnSpc>
              <a:spcBef>
                <a:spcPts val="0"/>
              </a:spcBef>
              <a:spcAft>
                <a:spcPts val="800"/>
              </a:spcAft>
              <a:buFont typeface="Arial" panose="020B0604020202020204" pitchFamily="34" charset="0"/>
              <a:buChar char="•"/>
              <a:defRPr/>
            </a:pPr>
            <a:r>
              <a:rPr lang="en-US" dirty="0" smtClean="0">
                <a:solidFill>
                  <a:srgbClr val="595959"/>
                </a:solidFill>
                <a:latin typeface="+mn-lt"/>
                <a:ea typeface="Calibri" panose="020F0502020204030204" pitchFamily="34" charset="0"/>
                <a:cs typeface="Times New Roman" panose="02020603050405020304" pitchFamily="18" charset="0"/>
              </a:rPr>
              <a:t>Develop and post a non-discrimination policy so youth of all identities know they are welcome.</a:t>
            </a:r>
          </a:p>
          <a:p>
            <a:pPr marL="171450" indent="-171450">
              <a:lnSpc>
                <a:spcPct val="107000"/>
              </a:lnSpc>
              <a:spcBef>
                <a:spcPts val="0"/>
              </a:spcBef>
              <a:spcAft>
                <a:spcPts val="0"/>
              </a:spcAft>
              <a:buFont typeface="Arial" panose="020B0604020202020204" pitchFamily="34" charset="0"/>
              <a:buChar char="•"/>
              <a:defRPr/>
            </a:pPr>
            <a:r>
              <a:rPr lang="en-US" dirty="0" smtClean="0">
                <a:solidFill>
                  <a:srgbClr val="595959"/>
                </a:solidFill>
                <a:latin typeface="+mn-lt"/>
                <a:ea typeface="Calibri" panose="020F0502020204030204" pitchFamily="34" charset="0"/>
                <a:cs typeface="Times New Roman" panose="02020603050405020304" pitchFamily="18" charset="0"/>
              </a:rPr>
              <a:t>Review intake forms, handouts, </a:t>
            </a:r>
            <a:r>
              <a:rPr lang="en-US" u="sng" dirty="0" smtClean="0">
                <a:solidFill>
                  <a:srgbClr val="595959"/>
                </a:solidFill>
                <a:latin typeface="+mn-lt"/>
                <a:ea typeface="Calibri" panose="020F0502020204030204" pitchFamily="34" charset="0"/>
                <a:cs typeface="Times New Roman" panose="02020603050405020304" pitchFamily="18" charset="0"/>
                <a:hlinkClick r:id="rId4"/>
              </a:rPr>
              <a:t>posters</a:t>
            </a:r>
            <a:r>
              <a:rPr lang="en-US" dirty="0" smtClean="0">
                <a:solidFill>
                  <a:srgbClr val="595959"/>
                </a:solidFill>
                <a:latin typeface="+mn-lt"/>
                <a:ea typeface="Calibri" panose="020F0502020204030204" pitchFamily="34" charset="0"/>
                <a:cs typeface="Times New Roman" panose="02020603050405020304" pitchFamily="18" charset="0"/>
              </a:rPr>
              <a:t>, and other materials to ensure they are inclusive (e.g., images reflect the diversity of your community, language is </a:t>
            </a:r>
            <a:r>
              <a:rPr lang="en-US" u="sng" dirty="0" smtClean="0">
                <a:solidFill>
                  <a:srgbClr val="595959"/>
                </a:solidFill>
                <a:latin typeface="+mn-lt"/>
                <a:ea typeface="Calibri" panose="020F0502020204030204" pitchFamily="34" charset="0"/>
                <a:cs typeface="Times New Roman" panose="02020603050405020304" pitchFamily="18" charset="0"/>
                <a:hlinkClick r:id="rId5"/>
              </a:rPr>
              <a:t>LGBTQ+ inclusive</a:t>
            </a:r>
            <a:r>
              <a:rPr lang="en-US" dirty="0" smtClean="0">
                <a:solidFill>
                  <a:srgbClr val="595959"/>
                </a:solidFill>
                <a:latin typeface="+mn-lt"/>
                <a:ea typeface="Calibri" panose="020F0502020204030204" pitchFamily="34" charset="0"/>
                <a:cs typeface="Times New Roman" panose="02020603050405020304" pitchFamily="18" charset="0"/>
              </a:rPr>
              <a:t>) and </a:t>
            </a:r>
            <a:r>
              <a:rPr lang="en-US" u="sng" dirty="0" smtClean="0">
                <a:solidFill>
                  <a:srgbClr val="595959"/>
                </a:solidFill>
                <a:latin typeface="+mn-lt"/>
                <a:ea typeface="Calibri" panose="020F0502020204030204" pitchFamily="34" charset="0"/>
                <a:cs typeface="Times New Roman" panose="02020603050405020304" pitchFamily="18" charset="0"/>
                <a:hlinkClick r:id="rId6"/>
              </a:rPr>
              <a:t>easy to understand</a:t>
            </a:r>
            <a:r>
              <a:rPr lang="en-US" dirty="0" smtClean="0">
                <a:solidFill>
                  <a:srgbClr val="595959"/>
                </a:solidFill>
                <a:latin typeface="+mn-lt"/>
                <a:ea typeface="Calibri" panose="020F0502020204030204" pitchFamily="34" charset="0"/>
                <a:cs typeface="Times New Roman" panose="02020603050405020304" pitchFamily="18" charset="0"/>
              </a:rPr>
              <a:t>.</a:t>
            </a:r>
          </a:p>
          <a:p>
            <a:pPr marL="171450" indent="-171450">
              <a:lnSpc>
                <a:spcPct val="107000"/>
              </a:lnSpc>
              <a:spcBef>
                <a:spcPts val="0"/>
              </a:spcBef>
              <a:spcAft>
                <a:spcPts val="600"/>
              </a:spcAft>
              <a:buFont typeface="Arial" panose="020B0604020202020204" pitchFamily="34" charset="0"/>
              <a:buChar char="•"/>
              <a:defRPr/>
            </a:pPr>
            <a:r>
              <a:rPr lang="en-US" u="sng" dirty="0" smtClean="0">
                <a:solidFill>
                  <a:srgbClr val="595959"/>
                </a:solidFill>
                <a:latin typeface="+mn-lt"/>
                <a:ea typeface="Calibri" panose="020F0502020204030204" pitchFamily="34" charset="0"/>
                <a:cs typeface="Times New Roman" panose="02020603050405020304" pitchFamily="18" charset="0"/>
                <a:hlinkClick r:id="rId7"/>
              </a:rPr>
              <a:t>Train</a:t>
            </a:r>
            <a:r>
              <a:rPr lang="en-US" dirty="0" smtClean="0">
                <a:solidFill>
                  <a:srgbClr val="595959"/>
                </a:solidFill>
                <a:latin typeface="+mn-lt"/>
                <a:ea typeface="Calibri" panose="020F0502020204030204" pitchFamily="34" charset="0"/>
                <a:cs typeface="Times New Roman" panose="02020603050405020304" pitchFamily="18" charset="0"/>
              </a:rPr>
              <a:t> staff to provide friendly, respectful, and non-judgmental services to youth.</a:t>
            </a:r>
          </a:p>
          <a:p>
            <a:pPr marL="171450" indent="-171450" eaLnBrk="1" hangingPunct="1">
              <a:spcBef>
                <a:spcPct val="0"/>
              </a:spcBef>
              <a:buFont typeface="Arial" panose="020B0604020202020204" pitchFamily="34" charset="0"/>
              <a:buChar char="•"/>
              <a:defRPr/>
            </a:pPr>
            <a:r>
              <a:rPr lang="en-US" altLang="en-US" baseline="0" dirty="0" smtClean="0">
                <a:latin typeface="+mn-lt"/>
              </a:rPr>
              <a:t>Many of these strategies are easy to implement at little to no cost</a:t>
            </a:r>
          </a:p>
          <a:p>
            <a:pPr eaLnBrk="1" hangingPunct="1">
              <a:spcBef>
                <a:spcPct val="0"/>
              </a:spcBef>
              <a:defRPr/>
            </a:pPr>
            <a:endParaRPr lang="en-US" altLang="en-US" dirty="0" smtClean="0">
              <a:latin typeface="+mn-lt"/>
            </a:endParaRPr>
          </a:p>
          <a:p>
            <a:r>
              <a:rPr lang="en-US" sz="1200" kern="1200" dirty="0" smtClean="0">
                <a:solidFill>
                  <a:schemeClr val="tx1"/>
                </a:solidFill>
                <a:effectLst/>
                <a:latin typeface="+mn-lt"/>
                <a:ea typeface="+mn-ea"/>
                <a:cs typeface="+mn-cs"/>
              </a:rPr>
              <a:t>Link to video: “</a:t>
            </a:r>
            <a:r>
              <a:rPr lang="en-US" sz="1200" u="sng" kern="1200" dirty="0" smtClean="0">
                <a:solidFill>
                  <a:schemeClr val="tx1"/>
                </a:solidFill>
                <a:effectLst/>
                <a:latin typeface="+mn-lt"/>
                <a:ea typeface="+mn-ea"/>
                <a:cs typeface="+mn-cs"/>
                <a:hlinkClick r:id="rId3"/>
              </a:rPr>
              <a:t>Ways to make your space more youth-friendly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https://www.youtube.com/watch?v=vAu5ad827I8</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posters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http://www.umhs-adolescenthealth.org/wp-content/uploads/2017/01/tactac_poster-final-nologo_2.pdf</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5"/>
              </a:rPr>
              <a:t>LGBTQ+ inclusive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https://www.lgbthealtheducation.org/wp-content/uploads/Collecting-Sexual-Orientation-and-Gender-Identity-Data-in-EHRs-2016.pdf</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6"/>
              </a:rPr>
              <a:t>easy to understand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https://www.cdc.gov/healthliteracy/pdf/simply_put.pdf</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7"/>
              </a:rPr>
              <a:t>Train staff to provide friendly, respectful, and non-judgmental services to youth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http://www.umhs-adolescenthealth.org/improving-care/spark-trainings/</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8"/>
              </a:rPr>
              <a:t>Adolescent Health Initiative's Youth-Friendly Services Starter Guide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https://www.umhs-adolescenthealth.org/wp-content/uploads/2018/12/lgbtq-youth-friendly-services-starter-guide.pdf</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0A9038D-64B4-4F28-A24B-B965190E42A0}" type="slidenum">
              <a:rPr lang="en-US" altLang="en-US" smtClean="0"/>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Azzia Roberts, MPH, CHES, is a program specialist at the Adolescent Health Initiative, based at the University of Michigan School of Medicine. </a:t>
            </a:r>
          </a:p>
          <a:p>
            <a:pPr marL="171450" indent="-171450">
              <a:buFont typeface="Arial" panose="020B0604020202020204" pitchFamily="34" charset="0"/>
              <a:buChar char="•"/>
            </a:pPr>
            <a:r>
              <a:rPr lang="en-US" dirty="0" smtClean="0"/>
              <a:t>Azzia is a certified health education specialist, with a background in health education and promotion. </a:t>
            </a:r>
          </a:p>
          <a:p>
            <a:pPr marL="171450" indent="-171450">
              <a:buFont typeface="Arial" panose="020B0604020202020204" pitchFamily="34" charset="0"/>
              <a:buChar char="•"/>
            </a:pPr>
            <a:r>
              <a:rPr lang="en-US" dirty="0" smtClean="0"/>
              <a:t>She has served as a health advocate for disadvantaged youth, and has worked as a health and wellness program coordinator.</a:t>
            </a:r>
          </a:p>
        </p:txBody>
      </p:sp>
    </p:spTree>
    <p:extLst>
      <p:ext uri="{BB962C8B-B14F-4D97-AF65-F5344CB8AC3E}">
        <p14:creationId xmlns:p14="http://schemas.microsoft.com/office/powerpoint/2010/main" val="3806203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smtClean="0"/>
              <a:t>Family Planning clinics offer services that are legally protected for adolescents (e.g., pregnancy testing)- so consider doing the following to promote these services:</a:t>
            </a:r>
          </a:p>
          <a:p>
            <a:pPr marL="171450" indent="-171450">
              <a:buFont typeface="Arial" panose="020B0604020202020204" pitchFamily="34" charset="0"/>
              <a:buChar char="•"/>
            </a:pPr>
            <a:r>
              <a:rPr lang="en-US" altLang="en-US" dirty="0" smtClean="0"/>
              <a:t>Develop and post a </a:t>
            </a:r>
            <a:r>
              <a:rPr lang="en-US" altLang="en-US" u="sng" dirty="0" smtClean="0">
                <a:hlinkClick r:id="rId3"/>
              </a:rPr>
              <a:t>confidentiality policy</a:t>
            </a:r>
            <a:r>
              <a:rPr lang="en-US" altLang="en-US" dirty="0" smtClean="0"/>
              <a:t> that is aligned with state laws.</a:t>
            </a:r>
          </a:p>
          <a:p>
            <a:pPr marL="171450" indent="-171450">
              <a:buFont typeface="Arial" panose="020B0604020202020204" pitchFamily="34" charset="0"/>
              <a:buChar char="•"/>
            </a:pPr>
            <a:r>
              <a:rPr lang="en-US" altLang="en-US" dirty="0" smtClean="0"/>
              <a:t>Provide clear information to adolescents, parents, and staff about which services young people can access confidentially. Strategies to share information about your confidential services may include:</a:t>
            </a:r>
          </a:p>
          <a:p>
            <a:pPr marL="628650" lvl="1" indent="-171450">
              <a:buFont typeface="Arial" panose="020B0604020202020204" pitchFamily="34" charset="0"/>
              <a:buChar char="•"/>
            </a:pPr>
            <a:r>
              <a:rPr lang="en-US" altLang="en-US" dirty="0" smtClean="0"/>
              <a:t>Provide </a:t>
            </a:r>
            <a:r>
              <a:rPr lang="en-US" altLang="en-US" u="sng" dirty="0" smtClean="0">
                <a:hlinkClick r:id="rId3"/>
              </a:rPr>
              <a:t>handouts</a:t>
            </a:r>
            <a:r>
              <a:rPr lang="en-US" altLang="en-US" dirty="0" smtClean="0"/>
              <a:t> to adolescent clients and their parents describing the protections and limitations of confidentiality and minor consent.</a:t>
            </a:r>
          </a:p>
          <a:p>
            <a:pPr marL="628650" lvl="1" indent="-171450">
              <a:buFont typeface="Arial" panose="020B0604020202020204" pitchFamily="34" charset="0"/>
              <a:buChar char="•"/>
            </a:pPr>
            <a:r>
              <a:rPr lang="en-US" altLang="en-US" u="sng" dirty="0" smtClean="0">
                <a:hlinkClick r:id="rId4"/>
              </a:rPr>
              <a:t>Train</a:t>
            </a:r>
            <a:r>
              <a:rPr lang="en-US" altLang="en-US" dirty="0" smtClean="0"/>
              <a:t> all staff on the protections, rights, and limitations of confidential services.</a:t>
            </a:r>
          </a:p>
          <a:p>
            <a:pPr marL="628650" lvl="1" indent="-171450">
              <a:buFont typeface="Arial" panose="020B0604020202020204" pitchFamily="34" charset="0"/>
              <a:buChar char="•"/>
            </a:pPr>
            <a:r>
              <a:rPr lang="en-US" altLang="en-US" dirty="0" smtClean="0"/>
              <a:t>Train all service providers to discuss these protections, rights, and limitations in all of their interactions with adolescent clients. </a:t>
            </a:r>
          </a:p>
          <a:p>
            <a:pPr marL="628650" lvl="1" indent="-171450">
              <a:buFont typeface="Arial" panose="020B0604020202020204" pitchFamily="34" charset="0"/>
              <a:buChar char="•"/>
            </a:pPr>
            <a:r>
              <a:rPr lang="en-US" altLang="en-US" dirty="0" smtClean="0"/>
              <a:t>Develop procedures to preserve the confidentiality of youth (e.g., billing, documentation).</a:t>
            </a:r>
          </a:p>
          <a:p>
            <a:pPr marL="628650" lvl="1" indent="-171450">
              <a:buFont typeface="Arial" panose="020B0604020202020204" pitchFamily="34" charset="0"/>
              <a:buChar char="•"/>
            </a:pPr>
            <a:r>
              <a:rPr lang="en-US" altLang="en-US" dirty="0" smtClean="0"/>
              <a:t>If parents or guardians are present, meet with young people one-on-one for a portion of every visit. </a:t>
            </a:r>
          </a:p>
          <a:p>
            <a:pPr marL="171450" indent="-171450" eaLnBrk="1" hangingPunct="1">
              <a:spcBef>
                <a:spcPct val="0"/>
              </a:spcBef>
              <a:buFont typeface="Arial" panose="020B0604020202020204" pitchFamily="34" charset="0"/>
              <a:buChar char="•"/>
            </a:pPr>
            <a:r>
              <a:rPr lang="en-US" altLang="en-US" b="1" dirty="0" smtClean="0"/>
              <a:t>What does Confidential mean to adolescents?</a:t>
            </a:r>
          </a:p>
          <a:p>
            <a:pPr marL="171450" indent="-171450" eaLnBrk="1" hangingPunct="1">
              <a:spcBef>
                <a:spcPct val="0"/>
              </a:spcBef>
              <a:buFont typeface="Arial" panose="020B0604020202020204" pitchFamily="34" charset="0"/>
              <a:buChar char="•"/>
            </a:pPr>
            <a:r>
              <a:rPr lang="en-US" altLang="en-US" dirty="0" smtClean="0"/>
              <a:t>Bottom line: </a:t>
            </a:r>
            <a:r>
              <a:rPr lang="en-US" altLang="en-US" baseline="0" dirty="0" smtClean="0"/>
              <a:t> What can I do here or what services can I get that my parents/caregiver won’t find out about?</a:t>
            </a:r>
          </a:p>
          <a:p>
            <a:pPr marL="171450" indent="-171450" eaLnBrk="1" hangingPunct="1">
              <a:spcBef>
                <a:spcPct val="0"/>
              </a:spcBef>
              <a:buFont typeface="Arial" panose="020B0604020202020204" pitchFamily="34" charset="0"/>
              <a:buChar char="•"/>
            </a:pPr>
            <a:r>
              <a:rPr lang="en-US" altLang="en-US" baseline="0" dirty="0" smtClean="0"/>
              <a:t>This is important because it can and more than likely will determine how honest a young person is about their health behaviors</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3"/>
              </a:rPr>
              <a:t>Confidentiality policy and handouts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http://www.umhs-adolescenthealth.org/improving-care/confidentiality/</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Spark trainings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http://www.umhs-adolescenthealth.org/improving-care/spark-trainings/</a:t>
            </a:r>
          </a:p>
          <a:p>
            <a:pPr eaLnBrk="1" hangingPunct="1">
              <a:spcBef>
                <a:spcPct val="0"/>
              </a:spcBef>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33FC416-B472-4824-996D-D1E4906C5A37}" type="slidenum">
              <a:rPr lang="en-US" altLang="en-US" smtClean="0"/>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smtClean="0"/>
              <a:t>Increase awareness of your services and how to access them by marketing your services to young people, parents, and other adults who work with youth. Engaging youth in the development of a marketing plan can help to ensure its relevancy. Marketing strategies may include the following:</a:t>
            </a:r>
          </a:p>
          <a:p>
            <a:pPr marL="628650" lvl="1" indent="-171450">
              <a:buFont typeface="Arial" panose="020B0604020202020204" pitchFamily="34" charset="0"/>
              <a:buChar char="•"/>
            </a:pPr>
            <a:r>
              <a:rPr lang="en-US" altLang="en-US" dirty="0" smtClean="0"/>
              <a:t>Utilize outreach workers and teens to promote your services at youth-serving organizations and events.</a:t>
            </a:r>
          </a:p>
          <a:p>
            <a:pPr marL="628650" lvl="1" indent="-171450">
              <a:buFont typeface="Arial" panose="020B0604020202020204" pitchFamily="34" charset="0"/>
              <a:buChar char="•"/>
            </a:pPr>
            <a:r>
              <a:rPr lang="en-US" altLang="en-US" dirty="0" smtClean="0"/>
              <a:t>Communicate regularly with referring organizations (e.g., schools, health centers, youth-serving organizations) and/or trusted adults who work with youth (e.g., school counselors and coaches) to ensure they are aware of your services and know how to refer youth to them.</a:t>
            </a:r>
          </a:p>
          <a:p>
            <a:pPr marL="628650" lvl="1" indent="-171450">
              <a:buFont typeface="Arial" panose="020B0604020202020204" pitchFamily="34" charset="0"/>
              <a:buChar char="•"/>
            </a:pPr>
            <a:r>
              <a:rPr lang="en-US" altLang="en-US" dirty="0" smtClean="0"/>
              <a:t>Develop print materials to distribute throughout your community, especially to referring organizations.</a:t>
            </a:r>
          </a:p>
          <a:p>
            <a:pPr marL="628650" lvl="1" indent="-171450">
              <a:buFont typeface="Arial" panose="020B0604020202020204" pitchFamily="34" charset="0"/>
              <a:buChar char="•"/>
            </a:pPr>
            <a:r>
              <a:rPr lang="en-US" altLang="en-US" dirty="0" smtClean="0"/>
              <a:t>Maintain an up-to-date website and social media presence. </a:t>
            </a:r>
          </a:p>
          <a:p>
            <a:pPr marL="171450" indent="-171450" eaLnBrk="1" hangingPunct="1">
              <a:spcBef>
                <a:spcPct val="0"/>
              </a:spcBef>
              <a:buFont typeface="Arial" panose="020B0604020202020204" pitchFamily="34" charset="0"/>
              <a:buChar char="•"/>
            </a:pPr>
            <a:r>
              <a:rPr lang="en-US" altLang="en-US" dirty="0" smtClean="0"/>
              <a:t>The best way to market</a:t>
            </a:r>
            <a:r>
              <a:rPr lang="en-US" altLang="en-US" baseline="0" dirty="0" smtClean="0"/>
              <a:t> to youth is to connect with young people and find out the best ways to get information to them. The aforementioned strategies are all good places to start, but if you do not have the capacity to develop a full marketing plan, simply ask young people for their thoughts and opinions on how to make your materials/marketing more youth-friendly. </a:t>
            </a:r>
          </a:p>
          <a:p>
            <a:pPr marL="171450" indent="-171450" eaLnBrk="1" hangingPunct="1">
              <a:spcBef>
                <a:spcPct val="0"/>
              </a:spcBef>
              <a:buFont typeface="Arial" panose="020B0604020202020204" pitchFamily="34" charset="0"/>
              <a:buChar char="•"/>
            </a:pPr>
            <a:r>
              <a:rPr lang="en-US" altLang="en-US" b="1" baseline="0" dirty="0" smtClean="0"/>
              <a:t>Example</a:t>
            </a:r>
            <a:r>
              <a:rPr lang="en-US" altLang="en-US" baseline="0" dirty="0" smtClean="0"/>
              <a:t>: I worked with a health center that was having trouble getting young people to utilize their </a:t>
            </a:r>
            <a:r>
              <a:rPr lang="en-US" altLang="en-US" baseline="0" dirty="0" err="1" smtClean="0"/>
              <a:t>MyChart</a:t>
            </a:r>
            <a:r>
              <a:rPr lang="en-US" altLang="en-US" baseline="0" dirty="0" smtClean="0"/>
              <a:t>/ Patient Portal system. They typically handed out a standard sheet of paper that had directions on how to register (not specific to youth). I suggested that they reach out to young people to ask them the best way to get them to use it. Young people responded saying that they don’t read any of the check out materials because they’re too long and aren’t appealing. So the health center created a small, quarter page handout that had youth- approved language and graphics that explained how to register for the patient portal. After a few months they saw an increase in the number of adolescent patient portal registrants. </a:t>
            </a:r>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421B8F-AF6B-4ECB-B94A-0D7B39659A27}" type="slidenum">
              <a:rPr lang="en-US" altLang="en-US" smtClean="0"/>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ltLang="en-US" dirty="0" smtClean="0"/>
              <a:t>Engage young people in providing feedback on your services. Youth engagement strategies may include:</a:t>
            </a:r>
          </a:p>
          <a:p>
            <a:pPr marL="628650" lvl="1" indent="-171450">
              <a:buFont typeface="Arial" panose="020B0604020202020204" pitchFamily="34" charset="0"/>
              <a:buChar char="•"/>
            </a:pPr>
            <a:r>
              <a:rPr lang="en-US" altLang="en-US" dirty="0" smtClean="0"/>
              <a:t>Collect and review adolescent client/patient satisfaction surveys at least annually.</a:t>
            </a:r>
          </a:p>
          <a:p>
            <a:pPr marL="628650" lvl="1" indent="-171450">
              <a:buFont typeface="Arial" panose="020B0604020202020204" pitchFamily="34" charset="0"/>
              <a:buChar char="•"/>
            </a:pPr>
            <a:r>
              <a:rPr lang="en-US" altLang="en-US" dirty="0" smtClean="0"/>
              <a:t>Invite a group of adolescent clients to participate in a focus group to learn about their experiences accessing your services and their ideas about how services can be improved.</a:t>
            </a:r>
          </a:p>
          <a:p>
            <a:pPr marL="628650" lvl="1" indent="-171450">
              <a:buFont typeface="Arial" panose="020B0604020202020204" pitchFamily="34" charset="0"/>
              <a:buChar char="•"/>
            </a:pPr>
            <a:r>
              <a:rPr lang="en-US" altLang="en-US" dirty="0" smtClean="0"/>
              <a:t>Invite a local youth council to tour your organization and provide feedback (if</a:t>
            </a:r>
            <a:r>
              <a:rPr lang="en-US" altLang="en-US" baseline="0" dirty="0" smtClean="0"/>
              <a:t> you are unfamiliar with how to find a local youth council, reach out to local schools and youth programs to find out more information- no registry exists that I know of.)</a:t>
            </a:r>
            <a:endParaRPr lang="en-US" altLang="en-US" dirty="0" smtClean="0"/>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hlinkClick r:id="rId3"/>
              </a:rPr>
              <a:t>Collecting Patient Satisfaction Survey Starter Guide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https://www.umhs-adolescenthealth.org/wp-content/uploads/2017/12/collecting-patient-satisfaction-surveys-from-adolescents-starter-guide.pdf</a:t>
            </a:r>
            <a:endParaRPr lang="en-US" sz="1200" kern="1200" dirty="0">
              <a:solidFill>
                <a:schemeClr val="tx1"/>
              </a:solidFill>
              <a:effectLst/>
              <a:latin typeface="+mn-lt"/>
              <a:ea typeface="+mn-ea"/>
              <a:cs typeface="+mn-cs"/>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54696E5-72B6-4FD2-B2B5-ADC25F142841}" type="slidenum">
              <a:rPr lang="en-US" altLang="en-US" smtClean="0"/>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first case study is of a Family Plannin</a:t>
            </a:r>
            <a:r>
              <a:rPr lang="en-US" baseline="0" dirty="0" smtClean="0"/>
              <a:t>g Clinic I worked with previously in Alaska.</a:t>
            </a:r>
            <a:endParaRPr lang="en-US" dirty="0" smtClean="0"/>
          </a:p>
          <a:p>
            <a:pPr marL="171450" indent="-171450">
              <a:buFont typeface="Arial" panose="020B0604020202020204" pitchFamily="34" charset="0"/>
              <a:buChar char="•"/>
            </a:pPr>
            <a:r>
              <a:rPr lang="en-US" b="1" dirty="0" smtClean="0"/>
              <a:t>Things</a:t>
            </a:r>
            <a:r>
              <a:rPr lang="en-US" b="1" baseline="0" dirty="0" smtClean="0"/>
              <a:t> they wanted to work on:</a:t>
            </a:r>
            <a:endParaRPr lang="en-US" b="1" dirty="0" smtClean="0"/>
          </a:p>
          <a:p>
            <a:pPr marL="628650" lvl="1" indent="-171450">
              <a:buFont typeface="Arial" panose="020B0604020202020204" pitchFamily="34" charset="0"/>
              <a:buChar char="•"/>
            </a:pPr>
            <a:r>
              <a:rPr lang="en-US" dirty="0" smtClean="0"/>
              <a:t>Extended hours</a:t>
            </a:r>
          </a:p>
          <a:p>
            <a:pPr marL="628650" lvl="1" indent="-171450">
              <a:buFont typeface="Arial" panose="020B0604020202020204" pitchFamily="34" charset="0"/>
              <a:buChar char="•"/>
            </a:pPr>
            <a:r>
              <a:rPr lang="en-US" dirty="0" smtClean="0"/>
              <a:t>Comprehensive risk screening tool</a:t>
            </a:r>
          </a:p>
          <a:p>
            <a:pPr marL="628650" lvl="1" indent="-171450">
              <a:buFont typeface="Arial" panose="020B0604020202020204" pitchFamily="34" charset="0"/>
              <a:buChar char="•"/>
            </a:pPr>
            <a:r>
              <a:rPr lang="en-US" dirty="0" smtClean="0"/>
              <a:t>Yearly training</a:t>
            </a:r>
          </a:p>
          <a:p>
            <a:pPr marL="171450" indent="-171450">
              <a:buFont typeface="Arial" panose="020B0604020202020204" pitchFamily="34" charset="0"/>
              <a:buChar char="•"/>
            </a:pPr>
            <a:r>
              <a:rPr lang="en-US" b="1" baseline="0" dirty="0" smtClean="0"/>
              <a:t>Process</a:t>
            </a:r>
            <a:r>
              <a:rPr lang="en-US" baseline="0" dirty="0" smtClean="0"/>
              <a:t>: </a:t>
            </a:r>
          </a:p>
          <a:p>
            <a:pPr marL="628650" lvl="1" indent="-171450">
              <a:buFont typeface="Arial" panose="020B0604020202020204" pitchFamily="34" charset="0"/>
              <a:buChar char="•"/>
            </a:pPr>
            <a:r>
              <a:rPr lang="en-US" baseline="0" dirty="0" smtClean="0"/>
              <a:t>Reviewed available risk screening tools</a:t>
            </a:r>
          </a:p>
          <a:p>
            <a:pPr marL="628650" lvl="1" indent="-171450">
              <a:buFont typeface="Arial" panose="020B0604020202020204" pitchFamily="34" charset="0"/>
              <a:buChar char="•"/>
            </a:pPr>
            <a:r>
              <a:rPr lang="en-US" baseline="0" dirty="0" smtClean="0"/>
              <a:t>Approval from leadership</a:t>
            </a:r>
          </a:p>
          <a:p>
            <a:pPr marL="628650" lvl="1" indent="-171450">
              <a:buFont typeface="Arial" panose="020B0604020202020204" pitchFamily="34" charset="0"/>
              <a:buChar char="•"/>
            </a:pPr>
            <a:r>
              <a:rPr lang="en-US" baseline="0" dirty="0" smtClean="0"/>
              <a:t>Identify &amp; implement trainings</a:t>
            </a:r>
          </a:p>
          <a:p>
            <a:pPr marL="171450" indent="-171450">
              <a:buFont typeface="Arial" panose="020B0604020202020204" pitchFamily="34" charset="0"/>
              <a:buChar char="•"/>
            </a:pPr>
            <a:r>
              <a:rPr lang="en-US" b="1" baseline="0" dirty="0" smtClean="0"/>
              <a:t>Challenges</a:t>
            </a:r>
            <a:r>
              <a:rPr lang="en-US" baseline="0" dirty="0" smtClean="0"/>
              <a:t>: </a:t>
            </a:r>
          </a:p>
          <a:p>
            <a:pPr marL="628650" lvl="1" indent="-171450">
              <a:buFont typeface="Arial" panose="020B0604020202020204" pitchFamily="34" charset="0"/>
              <a:buChar char="•"/>
            </a:pPr>
            <a:r>
              <a:rPr lang="en-US" sz="1200" dirty="0" smtClean="0"/>
              <a:t>Staff turnover</a:t>
            </a:r>
          </a:p>
          <a:p>
            <a:pPr marL="628650" lvl="1" indent="-171450">
              <a:buFont typeface="Arial" panose="020B0604020202020204" pitchFamily="34" charset="0"/>
              <a:buChar char="•"/>
            </a:pPr>
            <a:r>
              <a:rPr lang="en-US" sz="1200" dirty="0" smtClean="0"/>
              <a:t>EHR compatibility for risk screening tool</a:t>
            </a:r>
          </a:p>
          <a:p>
            <a:pPr marL="171450" indent="-171450">
              <a:buFont typeface="Arial" panose="020B0604020202020204" pitchFamily="34" charset="0"/>
              <a:buChar char="•"/>
            </a:pPr>
            <a:r>
              <a:rPr lang="en-US" b="1" baseline="0" dirty="0" smtClean="0"/>
              <a:t>Outcomes</a:t>
            </a:r>
            <a:r>
              <a:rPr lang="en-US" baseline="0" dirty="0" smtClean="0"/>
              <a:t>: </a:t>
            </a:r>
          </a:p>
          <a:p>
            <a:pPr marL="628650" lvl="1" indent="-171450">
              <a:buFont typeface="Arial" panose="020B0604020202020204" pitchFamily="34" charset="0"/>
              <a:buChar char="•"/>
            </a:pPr>
            <a:r>
              <a:rPr lang="en-US" sz="1200" dirty="0" smtClean="0"/>
              <a:t>Now offer extended hours</a:t>
            </a:r>
          </a:p>
          <a:p>
            <a:pPr marL="628650" lvl="1" indent="-171450">
              <a:buFont typeface="Arial" panose="020B0604020202020204" pitchFamily="34" charset="0"/>
              <a:buChar char="•"/>
            </a:pPr>
            <a:r>
              <a:rPr lang="en-US" sz="1200" dirty="0" smtClean="0"/>
              <a:t>Risk screening tool has been implemented</a:t>
            </a:r>
          </a:p>
          <a:p>
            <a:pPr marL="628650" lvl="1" indent="-171450">
              <a:buFont typeface="Arial" panose="020B0604020202020204" pitchFamily="34" charset="0"/>
              <a:buChar char="•"/>
            </a:pPr>
            <a:r>
              <a:rPr lang="en-US" sz="1200" dirty="0" smtClean="0"/>
              <a:t>Completed trainings</a:t>
            </a:r>
          </a:p>
        </p:txBody>
      </p:sp>
      <p:sp>
        <p:nvSpPr>
          <p:cNvPr id="4" name="Slide Number Placeholder 3"/>
          <p:cNvSpPr>
            <a:spLocks noGrp="1"/>
          </p:cNvSpPr>
          <p:nvPr>
            <p:ph type="sldNum" sz="quarter" idx="10"/>
          </p:nvPr>
        </p:nvSpPr>
        <p:spPr/>
        <p:txBody>
          <a:bodyPr/>
          <a:lstStyle/>
          <a:p>
            <a:pPr>
              <a:defRPr/>
            </a:pPr>
            <a:fld id="{4D54305D-E83E-4E89-BB34-6B051F73974B}" type="slidenum">
              <a:rPr lang="en-US" smtClean="0"/>
              <a:pPr>
                <a:defRPr/>
              </a:pPr>
              <a:t>23</a:t>
            </a:fld>
            <a:endParaRPr lang="en-US"/>
          </a:p>
        </p:txBody>
      </p:sp>
    </p:spTree>
    <p:extLst>
      <p:ext uri="{BB962C8B-B14F-4D97-AF65-F5344CB8AC3E}">
        <p14:creationId xmlns:p14="http://schemas.microsoft.com/office/powerpoint/2010/main" val="3883188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second case study is of Family Plannin</a:t>
            </a:r>
            <a:r>
              <a:rPr lang="en-US" baseline="0" dirty="0" smtClean="0"/>
              <a:t>g Clinic colleague worked with in Texas.</a:t>
            </a:r>
            <a:endParaRPr lang="en-US" dirty="0" smtClean="0"/>
          </a:p>
          <a:p>
            <a:pPr marL="171450" indent="-171450">
              <a:buFont typeface="Arial" panose="020B0604020202020204" pitchFamily="34" charset="0"/>
              <a:buChar char="•"/>
            </a:pPr>
            <a:r>
              <a:rPr lang="en-US" b="1" u="none" baseline="0" dirty="0" smtClean="0"/>
              <a:t>Priority Areas:</a:t>
            </a:r>
          </a:p>
          <a:p>
            <a:pPr marL="628650" lvl="1" indent="-171450">
              <a:buFont typeface="Arial" panose="020B0604020202020204" pitchFamily="34" charset="0"/>
              <a:buChar char="•"/>
            </a:pPr>
            <a:r>
              <a:rPr lang="en-US" baseline="0" dirty="0" smtClean="0"/>
              <a:t>Visual cues</a:t>
            </a:r>
          </a:p>
          <a:p>
            <a:pPr marL="628650" lvl="1" indent="-171450">
              <a:buFont typeface="Arial" panose="020B0604020202020204" pitchFamily="34" charset="0"/>
              <a:buChar char="•"/>
            </a:pPr>
            <a:r>
              <a:rPr lang="en-US" baseline="0" dirty="0" smtClean="0"/>
              <a:t>Extended hours</a:t>
            </a:r>
          </a:p>
          <a:p>
            <a:pPr marL="628650" lvl="1" indent="-171450">
              <a:buFont typeface="Arial" panose="020B0604020202020204" pitchFamily="34" charset="0"/>
              <a:buChar char="•"/>
            </a:pPr>
            <a:r>
              <a:rPr lang="en-US" baseline="0" dirty="0" smtClean="0"/>
              <a:t>Cultural humility training </a:t>
            </a:r>
          </a:p>
          <a:p>
            <a:pPr marL="628650" lvl="1" indent="-171450">
              <a:buFont typeface="Arial" panose="020B0604020202020204" pitchFamily="34" charset="0"/>
              <a:buChar char="•"/>
            </a:pPr>
            <a:r>
              <a:rPr lang="en-US" baseline="0" dirty="0" smtClean="0"/>
              <a:t>Created teen friendly training schedule</a:t>
            </a:r>
          </a:p>
          <a:p>
            <a:pPr marL="171450" indent="-171450">
              <a:buFont typeface="Arial" panose="020B0604020202020204" pitchFamily="34" charset="0"/>
              <a:buChar char="•"/>
            </a:pPr>
            <a:r>
              <a:rPr lang="en-US" b="1" baseline="0" dirty="0" smtClean="0"/>
              <a:t>Process</a:t>
            </a:r>
            <a:r>
              <a:rPr lang="en-US" baseline="0" dirty="0" smtClean="0"/>
              <a:t>: </a:t>
            </a:r>
          </a:p>
          <a:p>
            <a:pPr marL="628650" lvl="1" indent="-171450">
              <a:buFont typeface="Arial" panose="020B0604020202020204" pitchFamily="34" charset="0"/>
              <a:buChar char="•"/>
            </a:pPr>
            <a:r>
              <a:rPr lang="en-US" baseline="0" dirty="0" smtClean="0"/>
              <a:t>Youth focus group with peer educators</a:t>
            </a:r>
          </a:p>
          <a:p>
            <a:pPr marL="628650" lvl="1" indent="-171450">
              <a:buFont typeface="Arial" panose="020B0604020202020204" pitchFamily="34" charset="0"/>
              <a:buChar char="•"/>
            </a:pPr>
            <a:r>
              <a:rPr lang="en-US" baseline="0" dirty="0" smtClean="0"/>
              <a:t>Mock visit</a:t>
            </a:r>
          </a:p>
          <a:p>
            <a:pPr marL="628650" lvl="1" indent="-171450">
              <a:buFont typeface="Arial" panose="020B0604020202020204" pitchFamily="34" charset="0"/>
              <a:buChar char="•"/>
            </a:pPr>
            <a:r>
              <a:rPr lang="en-US" baseline="0" dirty="0" smtClean="0"/>
              <a:t>Approval from administration</a:t>
            </a:r>
          </a:p>
          <a:p>
            <a:pPr marL="171450" indent="-171450">
              <a:buFont typeface="Arial" panose="020B0604020202020204" pitchFamily="34" charset="0"/>
              <a:buChar char="•"/>
            </a:pPr>
            <a:r>
              <a:rPr lang="en-US" b="1" baseline="0" dirty="0" smtClean="0"/>
              <a:t>Challenges</a:t>
            </a:r>
            <a:r>
              <a:rPr lang="en-US" baseline="0" dirty="0" smtClean="0"/>
              <a:t>: Administrative issues</a:t>
            </a:r>
          </a:p>
          <a:p>
            <a:pPr marL="171450" indent="-171450">
              <a:buFont typeface="Arial" panose="020B0604020202020204" pitchFamily="34" charset="0"/>
              <a:buChar char="•"/>
            </a:pPr>
            <a:r>
              <a:rPr lang="en-US" b="1" baseline="0" dirty="0" smtClean="0"/>
              <a:t>Outcomes:</a:t>
            </a:r>
          </a:p>
          <a:p>
            <a:pPr marL="628650" lvl="1" indent="-171450">
              <a:buFont typeface="Arial" panose="020B0604020202020204" pitchFamily="34" charset="0"/>
              <a:buChar char="•"/>
            </a:pPr>
            <a:r>
              <a:rPr lang="en-US" baseline="0" dirty="0" smtClean="0"/>
              <a:t>By the end of our work with these sites they were successful extending office hours &amp; in improving the overall youth-friendly climate of their health center (physical space and staff attitudes).</a:t>
            </a:r>
            <a:endParaRPr lang="en-US" dirty="0"/>
          </a:p>
        </p:txBody>
      </p:sp>
      <p:sp>
        <p:nvSpPr>
          <p:cNvPr id="4" name="Slide Number Placeholder 3"/>
          <p:cNvSpPr>
            <a:spLocks noGrp="1"/>
          </p:cNvSpPr>
          <p:nvPr>
            <p:ph type="sldNum" sz="quarter" idx="10"/>
          </p:nvPr>
        </p:nvSpPr>
        <p:spPr/>
        <p:txBody>
          <a:bodyPr/>
          <a:lstStyle/>
          <a:p>
            <a:pPr>
              <a:defRPr/>
            </a:pPr>
            <a:fld id="{4D54305D-E83E-4E89-BB34-6B051F73974B}" type="slidenum">
              <a:rPr lang="en-US" smtClean="0"/>
              <a:pPr>
                <a:defRPr/>
              </a:pPr>
              <a:t>24</a:t>
            </a:fld>
            <a:endParaRPr lang="en-US"/>
          </a:p>
        </p:txBody>
      </p:sp>
    </p:spTree>
    <p:extLst>
      <p:ext uri="{BB962C8B-B14F-4D97-AF65-F5344CB8AC3E}">
        <p14:creationId xmlns:p14="http://schemas.microsoft.com/office/powerpoint/2010/main" val="2232034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t>We’ve talked about</a:t>
            </a:r>
            <a:r>
              <a:rPr lang="en-US" altLang="en-US" baseline="0" dirty="0" smtClean="0"/>
              <a:t> several strategies that clinics can implement in their heath centers; visual cues, promoting confidential services more, collecting youth feedback, etc.</a:t>
            </a:r>
          </a:p>
          <a:p>
            <a:pPr marL="171450" indent="-171450" eaLnBrk="1" hangingPunct="1">
              <a:spcBef>
                <a:spcPct val="0"/>
              </a:spcBef>
              <a:buFont typeface="Arial" panose="020B0604020202020204" pitchFamily="34" charset="0"/>
              <a:buChar char="•"/>
            </a:pPr>
            <a:r>
              <a:rPr lang="en-US" altLang="en-US" baseline="0" dirty="0" smtClean="0"/>
              <a:t>Are there any strategies you’re thinking about implementing in your health center?</a:t>
            </a:r>
            <a:endParaRPr lang="en-US" altLang="en-US" dirty="0" smtClean="0"/>
          </a:p>
          <a:p>
            <a:pPr marL="171450" indent="-171450" eaLnBrk="1" hangingPunct="1">
              <a:spcBef>
                <a:spcPct val="0"/>
              </a:spcBef>
              <a:buFont typeface="Arial" panose="020B0604020202020204" pitchFamily="34" charset="0"/>
              <a:buChar char="•"/>
            </a:pPr>
            <a:r>
              <a:rPr lang="en-US" altLang="en-US" dirty="0" smtClean="0"/>
              <a:t>Have participants chat over responses &amp; read a few aloud</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B1AC50-4C04-461D-9690-5B25AD339300}" type="slidenum">
              <a:rPr lang="en-US" altLang="en-US" smtClean="0"/>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t>Here are some additional resources to help implement some of the aforementioned strategies- most of these resources are available fee for download on AHI’s website!</a:t>
            </a:r>
          </a:p>
          <a:p>
            <a:pPr marL="628650" lvl="1" indent="-171450" eaLnBrk="1" hangingPunct="1">
              <a:spcBef>
                <a:spcPct val="0"/>
              </a:spcBef>
              <a:buFont typeface="Arial" panose="020B0604020202020204" pitchFamily="34" charset="0"/>
              <a:buChar char="•"/>
            </a:pPr>
            <a:r>
              <a:rPr lang="en-US" altLang="en-US" b="1" dirty="0" smtClean="0"/>
              <a:t>Spark Trainings</a:t>
            </a:r>
          </a:p>
          <a:p>
            <a:pPr marL="1085850" lvl="2" indent="-171450" eaLnBrk="1" hangingPunct="1">
              <a:spcBef>
                <a:spcPct val="0"/>
              </a:spcBef>
              <a:buFont typeface="Arial" panose="020B0604020202020204" pitchFamily="34" charset="0"/>
              <a:buChar char="•"/>
            </a:pPr>
            <a:r>
              <a:rPr lang="en-US" altLang="en-US" dirty="0" smtClean="0"/>
              <a:t>Pre-packaged</a:t>
            </a:r>
            <a:r>
              <a:rPr lang="en-US" altLang="en-US" baseline="0" dirty="0" smtClean="0"/>
              <a:t> mini-trainings that include a slide deck, script and any accompanying handouts. Also includes a cover page to help the facilitator prep for the training.</a:t>
            </a:r>
            <a:endParaRPr lang="en-US" altLang="en-US" dirty="0" smtClean="0"/>
          </a:p>
          <a:p>
            <a:pPr marL="1085850" lvl="2" indent="-171450" eaLnBrk="1" hangingPunct="1">
              <a:spcBef>
                <a:spcPct val="0"/>
              </a:spcBef>
              <a:buFont typeface="Arial" panose="020B0604020202020204" pitchFamily="34" charset="0"/>
              <a:buChar char="•"/>
            </a:pPr>
            <a:r>
              <a:rPr lang="en-US" altLang="en-US" dirty="0" smtClean="0"/>
              <a:t>Several different topics related to providing adolescent centered care</a:t>
            </a:r>
          </a:p>
          <a:p>
            <a:pPr marL="1085850" lvl="2" indent="-171450" eaLnBrk="1" hangingPunct="1">
              <a:spcBef>
                <a:spcPct val="0"/>
              </a:spcBef>
              <a:buFont typeface="Arial" panose="020B0604020202020204" pitchFamily="34" charset="0"/>
              <a:buChar char="•"/>
            </a:pPr>
            <a:r>
              <a:rPr lang="en-US" altLang="en-US" dirty="0" smtClean="0"/>
              <a:t>Nice thing is that they are designed to be completed with multidisciplinary health center</a:t>
            </a:r>
            <a:r>
              <a:rPr lang="en-US" altLang="en-US" baseline="0" dirty="0" smtClean="0"/>
              <a:t> teams in about 15-20 </a:t>
            </a:r>
            <a:r>
              <a:rPr lang="en-US" altLang="en-US" baseline="0" dirty="0" err="1" smtClean="0"/>
              <a:t>mins</a:t>
            </a:r>
            <a:r>
              <a:rPr lang="en-US" altLang="en-US" baseline="0" dirty="0" smtClean="0"/>
              <a:t>.</a:t>
            </a:r>
            <a:endParaRPr lang="en-US" altLang="en-US" dirty="0" smtClean="0"/>
          </a:p>
          <a:p>
            <a:pPr marL="628650" lvl="1" indent="-171450" eaLnBrk="1" hangingPunct="1">
              <a:spcBef>
                <a:spcPct val="0"/>
              </a:spcBef>
              <a:buFont typeface="Arial" panose="020B0604020202020204" pitchFamily="34" charset="0"/>
              <a:buChar char="•"/>
            </a:pPr>
            <a:r>
              <a:rPr lang="en-US" altLang="en-US" b="1" dirty="0" smtClean="0"/>
              <a:t>Starter</a:t>
            </a:r>
            <a:r>
              <a:rPr lang="en-US" altLang="en-US" b="1" baseline="0" dirty="0" smtClean="0"/>
              <a:t> Guides</a:t>
            </a:r>
            <a:endParaRPr lang="en-US" altLang="en-US" b="1" dirty="0" smtClean="0"/>
          </a:p>
          <a:p>
            <a:pPr marL="1085850" lvl="2" indent="-171450" eaLnBrk="1" hangingPunct="1">
              <a:spcBef>
                <a:spcPct val="0"/>
              </a:spcBef>
              <a:buFont typeface="Arial" panose="020B0604020202020204" pitchFamily="34" charset="0"/>
              <a:buChar char="•"/>
            </a:pPr>
            <a:r>
              <a:rPr lang="en-US" altLang="en-US" dirty="0" smtClean="0"/>
              <a:t>Toolkits developed to help health centers implement youth-friendly services</a:t>
            </a:r>
          </a:p>
          <a:p>
            <a:pPr marL="1085850" lvl="2" indent="-171450" eaLnBrk="1" hangingPunct="1">
              <a:spcBef>
                <a:spcPct val="0"/>
              </a:spcBef>
              <a:buFont typeface="Arial" panose="020B0604020202020204" pitchFamily="34" charset="0"/>
              <a:buChar char="•"/>
            </a:pPr>
            <a:r>
              <a:rPr lang="en-US" altLang="en-US" dirty="0" smtClean="0"/>
              <a:t>Range of topics; youth-friendly services, universal chlamydia screening, collecting adolescent patient satisfaction surveys</a:t>
            </a:r>
          </a:p>
          <a:p>
            <a:pPr eaLnBrk="1" hangingPunct="1">
              <a:spcBef>
                <a:spcPct val="0"/>
              </a:spcBef>
            </a:pPr>
            <a:endParaRPr lang="en-US" altLang="en-US" dirty="0" smtClean="0"/>
          </a:p>
          <a:p>
            <a:r>
              <a:rPr lang="en-US" sz="1200" u="sng" kern="1200" dirty="0" smtClean="0">
                <a:solidFill>
                  <a:schemeClr val="tx1"/>
                </a:solidFill>
                <a:effectLst/>
                <a:latin typeface="+mn-lt"/>
                <a:ea typeface="+mn-ea"/>
                <a:cs typeface="+mn-cs"/>
                <a:hlinkClick r:id="rId3"/>
              </a:rPr>
              <a:t>Adolescent Health Initiative website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https://www.umhs-adolescenthealth.org/</a:t>
            </a:r>
          </a:p>
          <a:p>
            <a:pPr eaLnBrk="1" hangingPunct="1">
              <a:spcBef>
                <a:spcPct val="0"/>
              </a:spcBef>
            </a:pPr>
            <a:endParaRPr lang="en-US"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F64C4B9-DE1C-4EDB-9D4F-D1A20EFA9918}" type="slidenum">
              <a:rPr lang="en-US" altLang="en-US" smtClean="0"/>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t>Created by AHI YAC</a:t>
            </a:r>
          </a:p>
          <a:p>
            <a:pPr marL="171450" indent="-171450" eaLnBrk="1" hangingPunct="1">
              <a:spcBef>
                <a:spcPct val="0"/>
              </a:spcBef>
              <a:buFont typeface="Arial" panose="020B0604020202020204" pitchFamily="34" charset="0"/>
              <a:buChar char="•"/>
            </a:pPr>
            <a:r>
              <a:rPr lang="en-US" altLang="en-US" dirty="0" smtClean="0"/>
              <a:t>Free for download on AHI website</a:t>
            </a:r>
          </a:p>
          <a:p>
            <a:pPr eaLnBrk="1" hangingPunct="1">
              <a:spcBef>
                <a:spcPct val="0"/>
              </a:spcBef>
            </a:pPr>
            <a:endParaRPr lang="en-US" altLang="en-US" dirty="0" smtClean="0"/>
          </a:p>
          <a:p>
            <a:pPr algn="l" rtl="0" eaLnBrk="0" fontAlgn="base" hangingPunct="0">
              <a:spcBef>
                <a:spcPts val="0"/>
              </a:spcBef>
              <a:spcAft>
                <a:spcPts val="0"/>
              </a:spcAft>
            </a:pPr>
            <a:r>
              <a:rPr lang="en-US" sz="1200" kern="1200" dirty="0" smtClean="0">
                <a:solidFill>
                  <a:srgbClr val="000000"/>
                </a:solidFill>
                <a:effectLst/>
                <a:latin typeface="Calibri" panose="020F0502020204030204" pitchFamily="34" charset="0"/>
                <a:ea typeface="+mn-ea"/>
                <a:cs typeface="Arial" panose="020B0604020202020204" pitchFamily="34" charset="0"/>
              </a:rPr>
              <a:t>AdolescentHealth.org Improving Care/Health Center Materials</a:t>
            </a:r>
          </a:p>
          <a:p>
            <a:pPr marL="0" marR="0" indent="0" algn="l" defTabSz="914400" rtl="0" eaLnBrk="0" fontAlgn="base" latinLnBrk="0" hangingPunct="0">
              <a:lnSpc>
                <a:spcPct val="100000"/>
              </a:lnSpc>
              <a:spcBef>
                <a:spcPts val="0"/>
              </a:spcBef>
              <a:spcAft>
                <a:spcPts val="0"/>
              </a:spcAft>
              <a:buClrTx/>
              <a:buSzTx/>
              <a:buFontTx/>
              <a:buNone/>
              <a:tabLst/>
              <a:defRPr/>
            </a:pPr>
            <a:r>
              <a:rPr lang="en-US" sz="1200" dirty="0" smtClean="0">
                <a:hlinkClick r:id="rId3"/>
              </a:rPr>
              <a:t>https://www.umhs-adolescenthealth.org/improving-care/health-center-materials/</a:t>
            </a:r>
            <a:endParaRPr lang="en-US" sz="1200" dirty="0" smtClean="0"/>
          </a:p>
          <a:p>
            <a:pPr algn="l" rtl="0" eaLnBrk="0" fontAlgn="base" hangingPunct="0">
              <a:spcBef>
                <a:spcPts val="0"/>
              </a:spcBef>
              <a:spcAft>
                <a:spcPts val="0"/>
              </a:spcAft>
            </a:pPr>
            <a:endParaRPr lang="en-US" dirty="0" smtClean="0">
              <a:effectLst/>
            </a:endParaRP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B1C2D97-FE39-449B-96E3-36A6BBD47B63}" type="slidenum">
              <a:rPr lang="en-US" altLang="en-US" smtClean="0"/>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t>Finally-</a:t>
            </a:r>
            <a:r>
              <a:rPr lang="en-US" altLang="en-US" baseline="0" dirty="0" smtClean="0"/>
              <a:t> I want to mention an opportunity for health centers to participate in an 18-month quality improvement project through AHI.</a:t>
            </a:r>
          </a:p>
          <a:p>
            <a:pPr marL="171450" indent="-171450" eaLnBrk="1" hangingPunct="1">
              <a:spcBef>
                <a:spcPct val="0"/>
              </a:spcBef>
              <a:buFont typeface="Arial" panose="020B0604020202020204" pitchFamily="34" charset="0"/>
              <a:buChar char="•"/>
            </a:pPr>
            <a:r>
              <a:rPr lang="en-US" altLang="en-US" dirty="0" smtClean="0"/>
              <a:t>In an effort to help</a:t>
            </a:r>
            <a:r>
              <a:rPr lang="en-US" altLang="en-US" baseline="0" dirty="0" smtClean="0"/>
              <a:t> health centers identify barriers and promote their strengths to providing adolescent-centered care, we created the Adolescent-Centered Environment Assessment Process, also known as the ACE-AP.</a:t>
            </a:r>
          </a:p>
          <a:p>
            <a:pPr marL="171450" indent="-171450">
              <a:buFont typeface="Arial" panose="020B0604020202020204" pitchFamily="34" charset="0"/>
              <a:buChar char="•"/>
            </a:pPr>
            <a:r>
              <a:rPr lang="en-US" sz="1200" b="1" dirty="0" smtClean="0">
                <a:solidFill>
                  <a:srgbClr val="0D233D"/>
                </a:solidFill>
              </a:rPr>
              <a:t>Any health center that sees adolescent patients; (we’ve worked with Family planning, SBHC, Family Medicine) </a:t>
            </a:r>
            <a:r>
              <a:rPr lang="en-US" sz="1200" dirty="0" smtClean="0">
                <a:solidFill>
                  <a:srgbClr val="0D233D"/>
                </a:solidFill>
              </a:rPr>
              <a:t>participate in an 18-month QI process to improve policies, practices, procedures, and environments of their health center and we provide</a:t>
            </a:r>
            <a:r>
              <a:rPr lang="en-US" sz="1200" baseline="0" dirty="0" smtClean="0">
                <a:solidFill>
                  <a:srgbClr val="0D233D"/>
                </a:solidFill>
              </a:rPr>
              <a:t> them with a work plan and resources to make those improvements. </a:t>
            </a:r>
            <a:endParaRPr lang="en-US" sz="1200" dirty="0" smtClean="0">
              <a:solidFill>
                <a:srgbClr val="0D233D"/>
              </a:solidFill>
            </a:endParaRPr>
          </a:p>
          <a:p>
            <a:pPr marL="171450" indent="-171450">
              <a:buFont typeface="Arial" panose="020B0604020202020204" pitchFamily="34" charset="0"/>
              <a:buChar char="•"/>
            </a:pPr>
            <a:r>
              <a:rPr lang="en-US" sz="1200" dirty="0" smtClean="0">
                <a:solidFill>
                  <a:srgbClr val="0D233D"/>
                </a:solidFill>
              </a:rPr>
              <a:t>Includes: </a:t>
            </a:r>
          </a:p>
          <a:p>
            <a:pPr marL="628650" lvl="1" indent="-171450">
              <a:buFont typeface="Arial" panose="020B0604020202020204" pitchFamily="34" charset="0"/>
              <a:buChar char="•"/>
            </a:pPr>
            <a:r>
              <a:rPr lang="en-US" sz="1200" dirty="0" smtClean="0">
                <a:solidFill>
                  <a:srgbClr val="0D233D"/>
                </a:solidFill>
              </a:rPr>
              <a:t>Comprehensive data collection and reports </a:t>
            </a:r>
          </a:p>
          <a:p>
            <a:pPr marL="628650" lvl="1" indent="-171450">
              <a:buFont typeface="Arial" panose="020B0604020202020204" pitchFamily="34" charset="0"/>
              <a:buChar char="•"/>
            </a:pPr>
            <a:r>
              <a:rPr lang="en-US" sz="1200" dirty="0" smtClean="0">
                <a:solidFill>
                  <a:srgbClr val="0D233D"/>
                </a:solidFill>
              </a:rPr>
              <a:t>Regular check-in calls </a:t>
            </a:r>
          </a:p>
          <a:p>
            <a:pPr marL="628650" lvl="1" indent="-171450">
              <a:buFont typeface="Arial" panose="020B0604020202020204" pitchFamily="34" charset="0"/>
              <a:buChar char="•"/>
            </a:pPr>
            <a:r>
              <a:rPr lang="en-US" sz="1200" dirty="0" smtClean="0">
                <a:solidFill>
                  <a:srgbClr val="0D233D"/>
                </a:solidFill>
              </a:rPr>
              <a:t>3 Spark trainings </a:t>
            </a:r>
          </a:p>
          <a:p>
            <a:pPr marL="628650" lvl="1" indent="-171450">
              <a:buFont typeface="Arial" panose="020B0604020202020204" pitchFamily="34" charset="0"/>
              <a:buChar char="•"/>
            </a:pPr>
            <a:r>
              <a:rPr lang="en-US" sz="1200" dirty="0" smtClean="0">
                <a:solidFill>
                  <a:srgbClr val="0D233D"/>
                </a:solidFill>
              </a:rPr>
              <a:t>On-going coaching and TA </a:t>
            </a:r>
          </a:p>
          <a:p>
            <a:pPr marL="171450" indent="-171450">
              <a:buFont typeface="Arial" panose="020B0604020202020204" pitchFamily="34" charset="0"/>
              <a:buChar char="•"/>
            </a:pPr>
            <a:r>
              <a:rPr lang="en-US" baseline="0" dirty="0" smtClean="0"/>
              <a:t>There is a cost associated with this project- please reach out if you have any questions or are interested in learning more.</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1EA4219-9793-4C79-84BE-561279C43D38}" type="slidenum">
              <a:rPr lang="en-US" altLang="en-US" smtClean="0"/>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altLang="en-US" dirty="0" smtClean="0"/>
              <a:t>Find us on:</a:t>
            </a:r>
          </a:p>
          <a:p>
            <a:pPr marL="628650" lvl="1" indent="-171450" eaLnBrk="1" hangingPunct="1">
              <a:spcBef>
                <a:spcPct val="0"/>
              </a:spcBef>
              <a:buFont typeface="Arial" panose="020B0604020202020204" pitchFamily="34" charset="0"/>
              <a:buChar char="•"/>
            </a:pPr>
            <a:r>
              <a:rPr lang="en-US" altLang="en-US" dirty="0" smtClean="0"/>
              <a:t>Twitter at </a:t>
            </a:r>
            <a:r>
              <a:rPr lang="en-US" altLang="en-US" dirty="0" err="1" smtClean="0"/>
              <a:t>Adolescent_Hlth</a:t>
            </a:r>
            <a:endParaRPr lang="en-US" altLang="en-US" dirty="0" smtClean="0"/>
          </a:p>
          <a:p>
            <a:pPr marL="628650" lvl="1" indent="-171450" eaLnBrk="1" hangingPunct="1">
              <a:spcBef>
                <a:spcPct val="0"/>
              </a:spcBef>
              <a:buFont typeface="Arial" panose="020B0604020202020204" pitchFamily="34" charset="0"/>
              <a:buChar char="•"/>
            </a:pPr>
            <a:r>
              <a:rPr lang="en-US" altLang="en-US" dirty="0" smtClean="0"/>
              <a:t>Instagram at </a:t>
            </a:r>
            <a:r>
              <a:rPr lang="en-US" altLang="en-US" dirty="0" err="1" smtClean="0"/>
              <a:t>adolescent_health</a:t>
            </a:r>
            <a:endParaRPr lang="en-US" altLang="en-US" dirty="0" smtClean="0"/>
          </a:p>
          <a:p>
            <a:pPr marL="628650" lvl="1" indent="-171450" eaLnBrk="1" hangingPunct="1">
              <a:spcBef>
                <a:spcPct val="0"/>
              </a:spcBef>
              <a:buFont typeface="Arial" panose="020B0604020202020204" pitchFamily="34" charset="0"/>
              <a:buChar char="•"/>
            </a:pPr>
            <a:r>
              <a:rPr lang="en-US" altLang="en-US" dirty="0" smtClean="0"/>
              <a:t>Facebook at Adolescent Health Initiative</a:t>
            </a:r>
          </a:p>
          <a:p>
            <a:pPr marL="628650" lvl="1" indent="-171450" eaLnBrk="1" hangingPunct="1">
              <a:spcBef>
                <a:spcPct val="0"/>
              </a:spcBef>
              <a:buFont typeface="Arial" panose="020B0604020202020204" pitchFamily="34" charset="0"/>
              <a:buChar char="•"/>
            </a:pPr>
            <a:r>
              <a:rPr lang="en-US" altLang="en-US" dirty="0" smtClean="0"/>
              <a:t>Email at adolescenthealth@umich.edu</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EE57B1C-1B57-4374-A83F-BE56126E3A36}" type="slidenum">
              <a:rPr lang="en-US" altLang="en-US" smtClean="0"/>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Adolescent Health Initiative is based out of the University of Michigan, in Ann Arbor, Michigan.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provide training, technical assistance and coaching to health care providers, health systems and organizations across the country, to help them improve their adolescent-centered care, and our vision is to transform the health care landscape to optimize adolescent and young adult health and wellbeing.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map highlights all of the different states that we've partnered with or worked with in some capacity.</a:t>
            </a:r>
            <a:endParaRPr lang="en-US" dirty="0"/>
          </a:p>
        </p:txBody>
      </p:sp>
      <p:sp>
        <p:nvSpPr>
          <p:cNvPr id="4" name="Slide Number Placeholder 3"/>
          <p:cNvSpPr>
            <a:spLocks noGrp="1"/>
          </p:cNvSpPr>
          <p:nvPr>
            <p:ph type="sldNum" sz="quarter" idx="10"/>
          </p:nvPr>
        </p:nvSpPr>
        <p:spPr/>
        <p:txBody>
          <a:bodyPr/>
          <a:lstStyle/>
          <a:p>
            <a:pPr>
              <a:defRPr/>
            </a:pPr>
            <a:fld id="{4D54305D-E83E-4E89-BB34-6B051F73974B}" type="slidenum">
              <a:rPr lang="en-US" smtClean="0"/>
              <a:pPr>
                <a:defRPr/>
              </a:pPr>
              <a:t>3</a:t>
            </a:fld>
            <a:endParaRPr lang="en-US"/>
          </a:p>
        </p:txBody>
      </p:sp>
    </p:spTree>
    <p:extLst>
      <p:ext uri="{BB962C8B-B14F-4D97-AF65-F5344CB8AC3E}">
        <p14:creationId xmlns:p14="http://schemas.microsoft.com/office/powerpoint/2010/main" val="1869105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54305D-E83E-4E89-BB34-6B051F73974B}" type="slidenum">
              <a:rPr lang="en-US" smtClean="0"/>
              <a:pPr>
                <a:defRPr/>
              </a:pPr>
              <a:t>30</a:t>
            </a:fld>
            <a:endParaRPr lang="en-US"/>
          </a:p>
        </p:txBody>
      </p:sp>
    </p:spTree>
    <p:extLst>
      <p:ext uri="{BB962C8B-B14F-4D97-AF65-F5344CB8AC3E}">
        <p14:creationId xmlns:p14="http://schemas.microsoft.com/office/powerpoint/2010/main" val="912996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Arial" panose="020B0604020202020204" pitchFamily="34" charset="0"/>
              <a:buNone/>
              <a:defRPr/>
            </a:pPr>
            <a:r>
              <a:rPr lang="en-US" altLang="en-US" b="0" dirty="0" smtClean="0"/>
              <a:t>FPNTC email address:  fpntc@jsi.org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a:t>
            </a:r>
            <a:r>
              <a:rPr lang="en-US" sz="1200" u="sng" kern="1200" dirty="0" smtClean="0">
                <a:solidFill>
                  <a:schemeClr val="tx1"/>
                </a:solidFill>
                <a:effectLst/>
                <a:latin typeface="+mn-lt"/>
                <a:ea typeface="+mn-ea"/>
                <a:cs typeface="+mn-cs"/>
                <a:hlinkClick r:id="rId3"/>
              </a:rPr>
              <a:t>subscribe to the FPNTC </a:t>
            </a:r>
            <a:r>
              <a:rPr lang="en-US" sz="1200" u="sng" kern="1200" dirty="0" err="1" smtClean="0">
                <a:solidFill>
                  <a:schemeClr val="tx1"/>
                </a:solidFill>
                <a:effectLst/>
                <a:latin typeface="+mn-lt"/>
                <a:ea typeface="+mn-ea"/>
                <a:cs typeface="+mn-cs"/>
                <a:hlinkClick r:id="rId3"/>
              </a:rPr>
              <a:t>eNewsletter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http://www.fpntc.org/enewsletter</a:t>
            </a:r>
            <a:endParaRPr lang="en-US" sz="1200" kern="1200" dirty="0">
              <a:solidFill>
                <a:schemeClr val="tx1"/>
              </a:solidFill>
              <a:effectLst/>
              <a:latin typeface="+mn-lt"/>
              <a:ea typeface="+mn-ea"/>
              <a:cs typeface="+mn-cs"/>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5EAF07-D156-4333-9E1E-CB6E1632615B}" type="slidenum">
              <a:rPr lang="en-US" altLang="en-US" smtClean="0"/>
              <a:pPr/>
              <a:t>31</a:t>
            </a:fld>
            <a:endParaRPr lang="en-US" altLang="en-US" smtClean="0"/>
          </a:p>
        </p:txBody>
      </p:sp>
    </p:spTree>
    <p:extLst>
      <p:ext uri="{BB962C8B-B14F-4D97-AF65-F5344CB8AC3E}">
        <p14:creationId xmlns:p14="http://schemas.microsoft.com/office/powerpoint/2010/main" val="55496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By the end of this webinar, you will be able to:</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Identify youth-friendly behaviors,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Identify some of the characteristics of youth-friendly organizations,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Describe opportunities for improving youth-friendly environments are your health center, and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Identify some other supportive resources to get you going with implementing some of the strategies.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3CDC16F-225F-43D7-B47C-584D1C7CE353}"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sz="960" dirty="0" smtClean="0"/>
              <a:t>To help us think back to our own experiences as youth, we’re going to do a quick activity.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t>The purpose of this activity was to help us think back to our own experiences as young people, and to remind ourselves that it might take special effort for us to meet their needs as we provide patient-centered care, from the front desk to exam room to check out. </a:t>
            </a:r>
          </a:p>
          <a:p>
            <a:pPr marL="171450" indent="-171450" eaLnBrk="1" fontAlgn="auto" hangingPunct="1">
              <a:spcBef>
                <a:spcPts val="0"/>
              </a:spcBef>
              <a:spcAft>
                <a:spcPts val="0"/>
              </a:spcAft>
              <a:buFont typeface="Arial" panose="020B0604020202020204" pitchFamily="34" charset="0"/>
              <a:buChar char="•"/>
              <a:defRPr/>
            </a:pPr>
            <a:r>
              <a:rPr lang="en-US" sz="960" dirty="0" smtClean="0"/>
              <a:t>Please take a look at the table and glance over some of the prompts. What I’m going to ask you all to do is take a look at the prompt in the first orange circle and complete the sentence. </a:t>
            </a:r>
          </a:p>
          <a:p>
            <a:pPr marL="171450" indent="-171450" eaLnBrk="1" fontAlgn="auto" hangingPunct="1">
              <a:spcBef>
                <a:spcPts val="0"/>
              </a:spcBef>
              <a:spcAft>
                <a:spcPts val="0"/>
              </a:spcAft>
              <a:buFont typeface="Arial" panose="020B0604020202020204" pitchFamily="34" charset="0"/>
              <a:buChar char="•"/>
              <a:defRPr/>
            </a:pPr>
            <a:r>
              <a:rPr lang="en-US" sz="1200" kern="1200" dirty="0" smtClean="0">
                <a:solidFill>
                  <a:schemeClr val="tx1"/>
                </a:solidFill>
                <a:effectLst/>
                <a:latin typeface="+mn-lt"/>
                <a:ea typeface="+mn-ea"/>
                <a:cs typeface="+mn-cs"/>
              </a:rPr>
              <a:t>The first prompt is, "Here's what was important to me when I was a teenager.“ </a:t>
            </a:r>
            <a:r>
              <a:rPr lang="en-US" sz="960" dirty="0" smtClean="0"/>
              <a:t>Please chat over your response and I’ll take a second to read a few aloud. </a:t>
            </a:r>
          </a:p>
          <a:p>
            <a:pPr marL="171450" indent="-171450" eaLnBrk="1" fontAlgn="auto" hangingPunct="1">
              <a:spcBef>
                <a:spcPts val="0"/>
              </a:spcBef>
              <a:spcAft>
                <a:spcPts val="0"/>
              </a:spcAft>
              <a:buFont typeface="Arial" panose="020B0604020202020204" pitchFamily="34" charset="0"/>
              <a:buChar char="•"/>
              <a:defRPr/>
            </a:pPr>
            <a:r>
              <a:rPr lang="en-US" sz="960" dirty="0" smtClean="0"/>
              <a:t>We’re going to do this for 2 more prompts: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second prompt is, "</a:t>
            </a:r>
            <a:r>
              <a:rPr lang="en-US" sz="1200" dirty="0" smtClean="0">
                <a:latin typeface="Calibri Light" panose="020F0302020204030204" pitchFamily="34" charset="0"/>
                <a:cs typeface="Calibri Light" panose="020F0302020204030204" pitchFamily="34" charset="0"/>
              </a:rPr>
              <a:t>The hardest thing about being</a:t>
            </a:r>
            <a:r>
              <a:rPr lang="en-US" sz="1200" baseline="0" dirty="0" smtClean="0">
                <a:latin typeface="Calibri Light" panose="020F0302020204030204" pitchFamily="34" charset="0"/>
                <a:cs typeface="Calibri Light" panose="020F0302020204030204" pitchFamily="34" charset="0"/>
              </a:rPr>
              <a:t> a teen is</a:t>
            </a:r>
            <a:r>
              <a:rPr lang="en-US" sz="1200" kern="1200" dirty="0" smtClean="0">
                <a:solidFill>
                  <a:schemeClr val="tx1"/>
                </a:solidFill>
                <a:effectLst/>
                <a:latin typeface="+mn-lt"/>
                <a:ea typeface="+mn-ea"/>
                <a:cs typeface="+mn-cs"/>
              </a:rPr>
              <a:t>."</a:t>
            </a:r>
            <a:endParaRPr lang="en-US" sz="100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The third prompt is, "</a:t>
            </a:r>
            <a:r>
              <a:rPr lang="en-US" sz="1000" dirty="0" smtClean="0">
                <a:latin typeface="Calibri Light" panose="020F0302020204030204" pitchFamily="34" charset="0"/>
                <a:cs typeface="Calibri Light" panose="020F0302020204030204" pitchFamily="34" charset="0"/>
              </a:rPr>
              <a:t>The best thing about working with teens is</a:t>
            </a:r>
            <a:r>
              <a:rPr lang="en-US" sz="1000" kern="1200" dirty="0" smtClean="0">
                <a:solidFill>
                  <a:schemeClr val="tx1"/>
                </a:solidFill>
                <a:effectLst/>
                <a:latin typeface="+mn-lt"/>
                <a:ea typeface="+mn-ea"/>
                <a:cs typeface="+mn-cs"/>
              </a:rPr>
              <a:t>."</a:t>
            </a:r>
            <a:endParaRPr lang="en-US" sz="1000" dirty="0" smtClean="0"/>
          </a:p>
        </p:txBody>
      </p:sp>
      <p:sp>
        <p:nvSpPr>
          <p:cNvPr id="4" name="Slide Number Placeholder 3"/>
          <p:cNvSpPr>
            <a:spLocks noGrp="1"/>
          </p:cNvSpPr>
          <p:nvPr>
            <p:ph type="sldNum" sz="quarter" idx="5"/>
          </p:nvPr>
        </p:nvSpPr>
        <p:spPr/>
        <p:txBody>
          <a:bodyPr/>
          <a:lstStyle/>
          <a:p>
            <a:pPr defTabSz="731611" eaLnBrk="1" fontAlgn="auto" hangingPunct="1">
              <a:spcBef>
                <a:spcPts val="0"/>
              </a:spcBef>
              <a:spcAft>
                <a:spcPts val="0"/>
              </a:spcAft>
              <a:defRPr/>
            </a:pPr>
            <a:fld id="{EA205554-946C-4782-9ABC-821970E19461}" type="slidenum">
              <a:rPr lang="en-US">
                <a:solidFill>
                  <a:prstClr val="black"/>
                </a:solidFill>
                <a:latin typeface="Calibri" panose="020F0502020204030204"/>
                <a:cs typeface="+mn-cs"/>
              </a:rPr>
              <a:pPr defTabSz="731611" eaLnBrk="1" fontAlgn="auto" hangingPunct="1">
                <a:spcBef>
                  <a:spcPts val="0"/>
                </a:spcBef>
                <a:spcAft>
                  <a:spcPts val="0"/>
                </a:spcAft>
                <a:defRPr/>
              </a:pPr>
              <a:t>5</a:t>
            </a:fld>
            <a:endParaRPr lang="en-US">
              <a:solidFill>
                <a:prstClr val="black"/>
              </a:solidFill>
              <a:latin typeface="Calibri" panose="020F0502020204030204"/>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sz="960" dirty="0" smtClean="0"/>
              <a:t>Let’s hear from teens directly in this three-minute video about how they want to be involved in their health care. </a:t>
            </a:r>
          </a:p>
          <a:p>
            <a:pPr marL="171450" indent="-171450" eaLnBrk="1" fontAlgn="auto" hangingPunct="1">
              <a:spcBef>
                <a:spcPts val="0"/>
              </a:spcBef>
              <a:spcAft>
                <a:spcPts val="0"/>
              </a:spcAft>
              <a:buFont typeface="Arial" panose="020B0604020202020204" pitchFamily="34" charset="0"/>
              <a:buChar char="•"/>
              <a:defRPr/>
            </a:pPr>
            <a:r>
              <a:rPr lang="en-US" sz="960" dirty="0" smtClean="0"/>
              <a:t>The teens in the video are from the Adolescent Health Initiative’s Teen Advisory Council. </a:t>
            </a:r>
          </a:p>
          <a:p>
            <a:pPr marL="171450" indent="-171450" eaLnBrk="1" fontAlgn="auto" hangingPunct="1">
              <a:spcBef>
                <a:spcPts val="0"/>
              </a:spcBef>
              <a:spcAft>
                <a:spcPts val="0"/>
              </a:spcAft>
              <a:buFont typeface="Arial" panose="020B0604020202020204" pitchFamily="34" charset="0"/>
              <a:buChar char="•"/>
              <a:defRPr/>
            </a:pPr>
            <a:r>
              <a:rPr lang="en-US" sz="960" dirty="0" smtClean="0"/>
              <a:t>As you watch, keep these questions in mind: </a:t>
            </a:r>
          </a:p>
          <a:p>
            <a:pPr marL="628650" lvl="1" indent="-171450" eaLnBrk="1" fontAlgn="auto" hangingPunct="1">
              <a:spcBef>
                <a:spcPts val="0"/>
              </a:spcBef>
              <a:spcAft>
                <a:spcPts val="0"/>
              </a:spcAft>
              <a:buFont typeface="Arial" panose="020B0604020202020204" pitchFamily="34" charset="0"/>
              <a:buChar char="•"/>
              <a:defRPr/>
            </a:pPr>
            <a:r>
              <a:rPr lang="en-US" sz="960" dirty="0" smtClean="0"/>
              <a:t>What might happen when youth </a:t>
            </a:r>
            <a:r>
              <a:rPr lang="en-US" sz="960" b="1" dirty="0" smtClean="0"/>
              <a:t>don’t </a:t>
            </a:r>
            <a:r>
              <a:rPr lang="en-US" sz="960" dirty="0" smtClean="0"/>
              <a:t>feel comfortable accessing services? What might happen when they </a:t>
            </a:r>
            <a:r>
              <a:rPr lang="en-US" sz="960" b="1" dirty="0" smtClean="0"/>
              <a:t>do</a:t>
            </a:r>
            <a:r>
              <a:rPr lang="en-US" sz="960" dirty="0" smtClean="0"/>
              <a:t> feel comfortable? </a:t>
            </a:r>
          </a:p>
          <a:p>
            <a:pPr marL="0" lvl="0" indent="0" eaLnBrk="1" fontAlgn="auto" hangingPunct="1">
              <a:spcBef>
                <a:spcPts val="0"/>
              </a:spcBef>
              <a:spcAft>
                <a:spcPts val="0"/>
              </a:spcAft>
              <a:buFont typeface="Arial" panose="020B0604020202020204" pitchFamily="34" charset="0"/>
              <a:buNone/>
              <a:defRPr/>
            </a:pPr>
            <a:endParaRPr lang="en-US" sz="960" dirty="0" smtClean="0"/>
          </a:p>
          <a:p>
            <a:pPr marL="0" indent="0" eaLnBrk="1" fontAlgn="auto" hangingPunct="1">
              <a:spcBef>
                <a:spcPts val="0"/>
              </a:spcBef>
              <a:spcAft>
                <a:spcPts val="0"/>
              </a:spcAft>
              <a:buFont typeface="Arial" panose="020B0604020202020204" pitchFamily="34" charset="0"/>
              <a:buNone/>
              <a:defRPr/>
            </a:pPr>
            <a:r>
              <a:rPr lang="en-US" sz="960" dirty="0" smtClean="0"/>
              <a:t>Link to video “Drawing A Picture: Adolescent-Centered Medical Homes”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sng" strike="noStrike" kern="1200" cap="none" spc="0" normalizeH="0" baseline="0" noProof="0" dirty="0" smtClean="0">
                <a:ln>
                  <a:noFill/>
                </a:ln>
                <a:solidFill>
                  <a:prstClr val="black"/>
                </a:solidFill>
                <a:effectLst/>
                <a:uLnTx/>
                <a:uFillTx/>
                <a:latin typeface="Calibri Light" panose="020F0302020204030204" pitchFamily="34" charset="0"/>
                <a:ea typeface="+mn-ea"/>
                <a:cs typeface="Calibri Light" panose="020F0302020204030204" pitchFamily="34" charset="0"/>
                <a:hlinkClick r:id="rId3"/>
              </a:rPr>
              <a:t>https://youtu.be/vAu5ad827I8</a:t>
            </a:r>
            <a:endParaRPr lang="en-US" sz="960" dirty="0" smtClean="0"/>
          </a:p>
        </p:txBody>
      </p:sp>
      <p:sp>
        <p:nvSpPr>
          <p:cNvPr id="4" name="Slide Number Placeholder 3"/>
          <p:cNvSpPr>
            <a:spLocks noGrp="1"/>
          </p:cNvSpPr>
          <p:nvPr>
            <p:ph type="sldNum" sz="quarter" idx="5"/>
          </p:nvPr>
        </p:nvSpPr>
        <p:spPr/>
        <p:txBody>
          <a:bodyPr/>
          <a:lstStyle/>
          <a:p>
            <a:pPr defTabSz="731611" eaLnBrk="1" fontAlgn="auto" hangingPunct="1">
              <a:spcBef>
                <a:spcPts val="0"/>
              </a:spcBef>
              <a:spcAft>
                <a:spcPts val="0"/>
              </a:spcAft>
              <a:defRPr/>
            </a:pPr>
            <a:fld id="{1F73C2B3-BB94-4036-9F2E-D8DF7AFEA53E}" type="slidenum">
              <a:rPr lang="en-US">
                <a:solidFill>
                  <a:prstClr val="black"/>
                </a:solidFill>
                <a:latin typeface="Calibri" panose="020F0502020204030204"/>
                <a:cs typeface="+mn-cs"/>
              </a:rPr>
              <a:pPr defTabSz="731611" eaLnBrk="1" fontAlgn="auto" hangingPunct="1">
                <a:spcBef>
                  <a:spcPts val="0"/>
                </a:spcBef>
                <a:spcAft>
                  <a:spcPts val="0"/>
                </a:spcAft>
                <a:defRPr/>
              </a:pPr>
              <a:t>6</a:t>
            </a:fld>
            <a:endParaRPr lang="en-US">
              <a:solidFill>
                <a:prstClr val="black"/>
              </a:solidFill>
              <a:latin typeface="Calibri" panose="020F0502020204030204"/>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Now, after watching the video, we are going to get into a chat discussion on the question that I asked you all to think about: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might happen when teens don't feel comfortable with their health care experience?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Summary of responses: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 won't come back and they don't refer their friends.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They're not as honest if they don't feel comfortable.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 won't return for refills, or results, or follow-up appointments.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 won't trust you.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 won't come in.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Even if they do come in, they're going to shut down based on previous experiences.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They'll give up on trying to reach out to any health care professional.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are all really good things to keep in mind.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 want to go over a couple of the common things that we saw, and common responses that we see for these: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They may not come back to that clinic.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If they have one bad experience, it's very likely that they will not come back. And then not only will they not come back, they're going to tell all their friends about their experience, and then their friends won't come; so we want to keep that in mind. And then they may not receive the care that they need, and it's really important that young people are receiving the health care services that they need.</a:t>
            </a:r>
          </a:p>
        </p:txBody>
      </p:sp>
      <p:sp>
        <p:nvSpPr>
          <p:cNvPr id="4" name="Slide Number Placeholder 3"/>
          <p:cNvSpPr>
            <a:spLocks noGrp="1"/>
          </p:cNvSpPr>
          <p:nvPr>
            <p:ph type="sldNum" sz="quarter" idx="5"/>
          </p:nvPr>
        </p:nvSpPr>
        <p:spPr/>
        <p:txBody>
          <a:bodyPr/>
          <a:lstStyle/>
          <a:p>
            <a:pPr defTabSz="731611" eaLnBrk="1" fontAlgn="auto" hangingPunct="1">
              <a:spcBef>
                <a:spcPts val="0"/>
              </a:spcBef>
              <a:spcAft>
                <a:spcPts val="0"/>
              </a:spcAft>
              <a:defRPr/>
            </a:pPr>
            <a:fld id="{95A3C75D-9902-495A-9984-CC3B95560D21}" type="slidenum">
              <a:rPr lang="en-US">
                <a:solidFill>
                  <a:prstClr val="black"/>
                </a:solidFill>
                <a:latin typeface="Calibri" panose="020F0502020204030204"/>
                <a:cs typeface="+mn-cs"/>
              </a:rPr>
              <a:pPr defTabSz="731611" eaLnBrk="1" fontAlgn="auto" hangingPunct="1">
                <a:spcBef>
                  <a:spcPts val="0"/>
                </a:spcBef>
                <a:spcAft>
                  <a:spcPts val="0"/>
                </a:spcAft>
                <a:defRPr/>
              </a:pPr>
              <a:t>7</a:t>
            </a:fld>
            <a:endParaRPr lang="en-US">
              <a:solidFill>
                <a:prstClr val="black"/>
              </a:solidFill>
              <a:latin typeface="Calibri" panose="020F0502020204030204"/>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It's important that we make them feel comfortable. Let's get into the next question: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might happen when teens do feel comfortable with their health care experience?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Summary of responses: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 will tell their friends.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They'll be in the health center all the time and they'll be glad to come back.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They'll be honest with you.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They'll want to bring others.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Doors open.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They'll be your best advocate.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They'll be satisfied with their service.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You start to build more trust with them.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Open dialogue.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 become informed health care consumers.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They'll feel safe and comfortable, and in turn that will help them feel more open and honest.</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They will feel more comfortable to open up about health care concerns.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Will come back often to receive the care they need. Excellent.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Overall, it helps them develop good, lifelong health care practices.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definitely want to keep all these things in mind in making sure that our young people are feeling comfortable when they come to our offices, so we're going to talk about ways to do that throughout the rest of our webinar.</a:t>
            </a:r>
          </a:p>
        </p:txBody>
      </p:sp>
      <p:sp>
        <p:nvSpPr>
          <p:cNvPr id="4" name="Slide Number Placeholder 3"/>
          <p:cNvSpPr>
            <a:spLocks noGrp="1"/>
          </p:cNvSpPr>
          <p:nvPr>
            <p:ph type="sldNum" sz="quarter" idx="5"/>
          </p:nvPr>
        </p:nvSpPr>
        <p:spPr/>
        <p:txBody>
          <a:bodyPr/>
          <a:lstStyle/>
          <a:p>
            <a:pPr defTabSz="731611" eaLnBrk="1" fontAlgn="auto" hangingPunct="1">
              <a:spcBef>
                <a:spcPts val="0"/>
              </a:spcBef>
              <a:spcAft>
                <a:spcPts val="0"/>
              </a:spcAft>
              <a:defRPr/>
            </a:pPr>
            <a:fld id="{95A3C75D-9902-495A-9984-CC3B95560D21}" type="slidenum">
              <a:rPr lang="en-US">
                <a:solidFill>
                  <a:prstClr val="black"/>
                </a:solidFill>
                <a:latin typeface="Calibri" panose="020F0502020204030204"/>
                <a:cs typeface="+mn-cs"/>
              </a:rPr>
              <a:pPr defTabSz="731611" eaLnBrk="1" fontAlgn="auto" hangingPunct="1">
                <a:spcBef>
                  <a:spcPts val="0"/>
                </a:spcBef>
                <a:spcAft>
                  <a:spcPts val="0"/>
                </a:spcAft>
                <a:defRPr/>
              </a:pPr>
              <a:t>8</a:t>
            </a:fld>
            <a:endParaRPr lang="en-US">
              <a:solidFill>
                <a:prstClr val="black"/>
              </a:solidFill>
              <a:latin typeface="Calibri" panose="020F0502020204030204"/>
              <a:cs typeface="+mn-cs"/>
            </a:endParaRPr>
          </a:p>
        </p:txBody>
      </p:sp>
    </p:spTree>
    <p:extLst>
      <p:ext uri="{BB962C8B-B14F-4D97-AF65-F5344CB8AC3E}">
        <p14:creationId xmlns:p14="http://schemas.microsoft.com/office/powerpoint/2010/main" val="3365648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defTabSz="731611" eaLnBrk="1" fontAlgn="auto" hangingPunct="1">
              <a:spcBef>
                <a:spcPts val="0"/>
              </a:spcBef>
              <a:spcAft>
                <a:spcPts val="0"/>
              </a:spcAft>
              <a:buFont typeface="Arial" panose="020B0604020202020204" pitchFamily="34" charset="0"/>
              <a:buChar char="•"/>
              <a:defRPr/>
            </a:pPr>
            <a:r>
              <a:rPr lang="en-US" sz="1200" dirty="0" smtClean="0"/>
              <a:t>While teens are in this transitional stage of life, we know from research that teen brains are at a critical point of development. </a:t>
            </a:r>
          </a:p>
          <a:p>
            <a:pPr marL="171450" indent="-171450" defTabSz="731611" eaLnBrk="1" fontAlgn="auto" hangingPunct="1">
              <a:spcBef>
                <a:spcPts val="0"/>
              </a:spcBef>
              <a:spcAft>
                <a:spcPts val="0"/>
              </a:spcAft>
              <a:buFont typeface="Arial" panose="020B0604020202020204" pitchFamily="34" charset="0"/>
              <a:buChar char="•"/>
              <a:defRPr/>
            </a:pPr>
            <a:r>
              <a:rPr lang="en-US" sz="1200" dirty="0" smtClean="0"/>
              <a:t>The part of the brain that controls executive functioning – which includes judgment and cause and effect – is not fully developed until the mid-20s. </a:t>
            </a:r>
          </a:p>
          <a:p>
            <a:pPr marL="171450" indent="-171450" defTabSz="731611" eaLnBrk="1" fontAlgn="auto" hangingPunct="1">
              <a:spcBef>
                <a:spcPts val="0"/>
              </a:spcBef>
              <a:spcAft>
                <a:spcPts val="0"/>
              </a:spcAft>
              <a:buFont typeface="Arial" panose="020B0604020202020204" pitchFamily="34" charset="0"/>
              <a:buChar char="•"/>
              <a:defRPr/>
            </a:pPr>
            <a:r>
              <a:rPr lang="en-US" sz="1200" dirty="0" smtClean="0"/>
              <a:t>When teens make decisions that seem questionable, it’s helpful to remember that this can be developmentally appropriate, even if it’s frustrating for us to see.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can see in the image that's on the slide the development of the brain from left to right, from ages five all the way up to age 20.</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box that's highlighted in that upper right side of each of those brain images highlights the pre-frontal cortex that controls our executive functioning, decision making, and cause and effect.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can see that the red and the yellow colors, or the underdeveloped parts, become a little bit more developed as we age.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It's important to just keep in mind that during the teen years, young people are still kind of developing some of these things that are going to cause, that are going to control some of their cause and effect, and then also the decisions that they make.</a:t>
            </a:r>
            <a:endParaRPr lang="en-US" sz="1200" dirty="0" smtClean="0"/>
          </a:p>
        </p:txBody>
      </p:sp>
      <p:sp>
        <p:nvSpPr>
          <p:cNvPr id="4" name="Slide Number Placeholder 3"/>
          <p:cNvSpPr>
            <a:spLocks noGrp="1"/>
          </p:cNvSpPr>
          <p:nvPr>
            <p:ph type="sldNum" sz="quarter" idx="5"/>
          </p:nvPr>
        </p:nvSpPr>
        <p:spPr/>
        <p:txBody>
          <a:bodyPr/>
          <a:lstStyle/>
          <a:p>
            <a:pPr defTabSz="731611" eaLnBrk="1" fontAlgn="auto" hangingPunct="1">
              <a:spcBef>
                <a:spcPts val="0"/>
              </a:spcBef>
              <a:spcAft>
                <a:spcPts val="0"/>
              </a:spcAft>
              <a:defRPr/>
            </a:pPr>
            <a:fld id="{08A012CA-5CD1-402C-9D79-B429888225D1}" type="slidenum">
              <a:rPr lang="en-US">
                <a:solidFill>
                  <a:prstClr val="black"/>
                </a:solidFill>
                <a:latin typeface="Calibri" panose="020F0502020204030204"/>
                <a:cs typeface="+mn-cs"/>
              </a:rPr>
              <a:pPr defTabSz="731611" eaLnBrk="1" fontAlgn="auto" hangingPunct="1">
                <a:spcBef>
                  <a:spcPts val="0"/>
                </a:spcBef>
                <a:spcAft>
                  <a:spcPts val="0"/>
                </a:spcAft>
                <a:defRPr/>
              </a:pPr>
              <a:t>9</a:t>
            </a:fld>
            <a:endParaRPr lang="en-US">
              <a:solidFill>
                <a:prstClr val="black"/>
              </a:solidFill>
              <a:latin typeface="Calibri"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52760CD-9285-413B-9147-938856C6EE71}" type="datetimeFigureOut">
              <a:rPr lang="en-US"/>
              <a:pPr>
                <a:defRPr/>
              </a:pPr>
              <a:t>3/17/2020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89895EE-D157-452B-AB5B-2316D2C0B95A}" type="slidenum">
              <a:rPr lang="en-US" altLang="en-US"/>
              <a:pPr>
                <a:defRPr/>
              </a:pPr>
              <a:t>‹#›</a:t>
            </a:fld>
            <a:endParaRPr lang="en-US" altLang="en-US"/>
          </a:p>
        </p:txBody>
      </p:sp>
    </p:spTree>
    <p:extLst>
      <p:ext uri="{BB962C8B-B14F-4D97-AF65-F5344CB8AC3E}">
        <p14:creationId xmlns:p14="http://schemas.microsoft.com/office/powerpoint/2010/main" val="305430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53D14C9-B972-42C7-988B-E4CE0CB5A43F}" type="datetimeFigureOut">
              <a:rPr lang="en-US"/>
              <a:pPr>
                <a:defRPr/>
              </a:pPr>
              <a:t>3/17/2020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BD6AE71-8B00-4412-B7CF-16A52D9C8E4E}" type="slidenum">
              <a:rPr lang="en-US" altLang="en-US"/>
              <a:pPr>
                <a:defRPr/>
              </a:pPr>
              <a:t>‹#›</a:t>
            </a:fld>
            <a:endParaRPr lang="en-US" altLang="en-US"/>
          </a:p>
        </p:txBody>
      </p:sp>
    </p:spTree>
    <p:extLst>
      <p:ext uri="{BB962C8B-B14F-4D97-AF65-F5344CB8AC3E}">
        <p14:creationId xmlns:p14="http://schemas.microsoft.com/office/powerpoint/2010/main" val="98833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EFACCDF-2980-41CB-9902-D72E4F2F7581}" type="datetimeFigureOut">
              <a:rPr lang="en-US"/>
              <a:pPr>
                <a:defRPr/>
              </a:pPr>
              <a:t>3/17/2020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56B8DE6-2511-4327-A17E-371B14A44466}" type="slidenum">
              <a:rPr lang="en-US" altLang="en-US"/>
              <a:pPr>
                <a:defRPr/>
              </a:pPr>
              <a:t>‹#›</a:t>
            </a:fld>
            <a:endParaRPr lang="en-US" altLang="en-US"/>
          </a:p>
        </p:txBody>
      </p:sp>
    </p:spTree>
    <p:extLst>
      <p:ext uri="{BB962C8B-B14F-4D97-AF65-F5344CB8AC3E}">
        <p14:creationId xmlns:p14="http://schemas.microsoft.com/office/powerpoint/2010/main" val="1518059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5A5706-BBFE-4F11-9542-AB8D6B2EB6F2}" type="datetimeFigureOut">
              <a:rPr lang="en-US"/>
              <a:pPr>
                <a:defRPr/>
              </a:pPr>
              <a:t>3/17/2020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2E5653-FF5B-45D7-8F0F-2A205A463A6A}" type="slidenum">
              <a:rPr lang="en-US" altLang="en-US"/>
              <a:pPr>
                <a:defRPr/>
              </a:pPr>
              <a:t>‹#›</a:t>
            </a:fld>
            <a:endParaRPr lang="en-US" altLang="en-US"/>
          </a:p>
        </p:txBody>
      </p:sp>
    </p:spTree>
    <p:extLst>
      <p:ext uri="{BB962C8B-B14F-4D97-AF65-F5344CB8AC3E}">
        <p14:creationId xmlns:p14="http://schemas.microsoft.com/office/powerpoint/2010/main" val="1007745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51266DC-6292-47A6-AB8E-880B90E23FA9}" type="datetimeFigureOut">
              <a:rPr lang="en-US"/>
              <a:pPr>
                <a:defRPr/>
              </a:pPr>
              <a:t>3/17/2020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539F29-69A0-4AC4-97D0-C0751EDBF3FA}" type="slidenum">
              <a:rPr lang="en-US" altLang="en-US"/>
              <a:pPr>
                <a:defRPr/>
              </a:pPr>
              <a:t>‹#›</a:t>
            </a:fld>
            <a:endParaRPr lang="en-US" altLang="en-US"/>
          </a:p>
        </p:txBody>
      </p:sp>
    </p:spTree>
    <p:extLst>
      <p:ext uri="{BB962C8B-B14F-4D97-AF65-F5344CB8AC3E}">
        <p14:creationId xmlns:p14="http://schemas.microsoft.com/office/powerpoint/2010/main" val="2649650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23068" y="1300154"/>
            <a:ext cx="7705302" cy="4960549"/>
          </a:xfrm>
          <a:prstGeom prst="rect">
            <a:avLst/>
          </a:prstGeom>
        </p:spPr>
        <p:txBody>
          <a:bodyPr/>
          <a:lstStyle>
            <a:lvl1pPr marL="0" indent="0">
              <a:buNone/>
              <a:defRPr>
                <a:solidFill>
                  <a:schemeClr val="bg1"/>
                </a:solidFill>
              </a:defRPr>
            </a:lvl1pPr>
          </a:lstStyle>
          <a:p>
            <a:pPr lvl="0"/>
            <a:endParaRPr lang="en-US" noProof="0" dirty="0"/>
          </a:p>
        </p:txBody>
      </p:sp>
    </p:spTree>
    <p:extLst>
      <p:ext uri="{BB962C8B-B14F-4D97-AF65-F5344CB8AC3E}">
        <p14:creationId xmlns:p14="http://schemas.microsoft.com/office/powerpoint/2010/main" val="4173598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Top, Video Bottom">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15630" y="1156298"/>
            <a:ext cx="7712740" cy="615611"/>
          </a:xfrm>
          <a:prstGeom prst="rect">
            <a:avLst/>
          </a:prstGeom>
        </p:spPr>
        <p:txBody>
          <a:bodyPr/>
          <a:lstStyle>
            <a:lvl1pPr marL="0" indent="0">
              <a:buNone/>
              <a:defRPr sz="1312" baseline="0">
                <a:solidFill>
                  <a:schemeClr val="bg1"/>
                </a:solidFill>
              </a:defRPr>
            </a:lvl1pPr>
            <a:lvl2pPr>
              <a:defRPr sz="1312" baseline="0">
                <a:solidFill>
                  <a:schemeClr val="bg1"/>
                </a:solidFill>
              </a:defRPr>
            </a:lvl2pPr>
            <a:lvl3pPr>
              <a:defRPr sz="1312" baseline="0">
                <a:solidFill>
                  <a:schemeClr val="bg1"/>
                </a:solidFill>
              </a:defRPr>
            </a:lvl3pPr>
            <a:lvl4pPr>
              <a:defRPr sz="1312" baseline="0">
                <a:solidFill>
                  <a:schemeClr val="bg1"/>
                </a:solidFill>
              </a:defRPr>
            </a:lvl4pPr>
            <a:lvl5pPr>
              <a:defRPr sz="1312"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050478" y="1964494"/>
            <a:ext cx="7043045" cy="4328619"/>
          </a:xfrm>
          <a:prstGeom prst="rect">
            <a:avLst/>
          </a:prstGeom>
        </p:spPr>
        <p:txBody>
          <a:bodyPr/>
          <a:lstStyle>
            <a:lvl1pPr marL="0" indent="0">
              <a:buNone/>
              <a:defRPr>
                <a:solidFill>
                  <a:schemeClr val="bg1"/>
                </a:solidFill>
              </a:defRPr>
            </a:lvl1pPr>
          </a:lstStyle>
          <a:p>
            <a:pPr lvl="0"/>
            <a:endParaRPr lang="en-US" noProof="0" dirty="0"/>
          </a:p>
        </p:txBody>
      </p:sp>
    </p:spTree>
    <p:extLst>
      <p:ext uri="{BB962C8B-B14F-4D97-AF65-F5344CB8AC3E}">
        <p14:creationId xmlns:p14="http://schemas.microsoft.com/office/powerpoint/2010/main" val="417883009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22843" y="1151813"/>
            <a:ext cx="7705528" cy="509061"/>
          </a:xfrm>
          <a:prstGeom prst="rect">
            <a:avLst/>
          </a:prstGeom>
        </p:spPr>
        <p:txBody>
          <a:bodyPr/>
          <a:lstStyle>
            <a:lvl1pPr marL="0" indent="0">
              <a:buNone/>
              <a:defRPr sz="1687" cap="all" baseline="0">
                <a:solidFill>
                  <a:schemeClr val="bg1"/>
                </a:solidFill>
                <a:latin typeface="+mj-lt"/>
              </a:defRPr>
            </a:lvl1pPr>
            <a:lvl2pPr>
              <a:defRPr sz="1687">
                <a:solidFill>
                  <a:schemeClr val="bg1"/>
                </a:solidFill>
                <a:latin typeface="+mj-lt"/>
              </a:defRPr>
            </a:lvl2pPr>
            <a:lvl3pPr>
              <a:defRPr sz="1687">
                <a:solidFill>
                  <a:schemeClr val="bg1"/>
                </a:solidFill>
                <a:latin typeface="+mj-lt"/>
              </a:defRPr>
            </a:lvl3pPr>
            <a:lvl4pPr>
              <a:defRPr sz="1687">
                <a:solidFill>
                  <a:schemeClr val="bg1"/>
                </a:solidFill>
                <a:latin typeface="+mj-lt"/>
              </a:defRPr>
            </a:lvl4pPr>
            <a:lvl5pPr>
              <a:defRPr sz="1687">
                <a:solidFill>
                  <a:schemeClr val="bg1"/>
                </a:solidFill>
                <a:latin typeface="+mj-lt"/>
              </a:defRPr>
            </a:lvl5pPr>
          </a:lstStyle>
          <a:p>
            <a:pPr lvl="0"/>
            <a:r>
              <a:rPr lang="en-US" smtClean="0"/>
              <a:t>Edit Master text styles</a:t>
            </a:r>
          </a:p>
        </p:txBody>
      </p:sp>
      <p:sp>
        <p:nvSpPr>
          <p:cNvPr id="12" name="Text Placeholder 11"/>
          <p:cNvSpPr>
            <a:spLocks noGrp="1"/>
          </p:cNvSpPr>
          <p:nvPr>
            <p:ph type="body" sz="quarter" idx="11"/>
          </p:nvPr>
        </p:nvSpPr>
        <p:spPr>
          <a:xfrm>
            <a:off x="723068" y="1714500"/>
            <a:ext cx="7705302" cy="4572000"/>
          </a:xfrm>
          <a:prstGeom prst="rect">
            <a:avLst/>
          </a:prstGeom>
        </p:spPr>
        <p:txBody>
          <a:bodyPr/>
          <a:lstStyle>
            <a:lvl1pPr marL="0" indent="0">
              <a:buNone/>
              <a:defRPr sz="1312" baseline="0">
                <a:solidFill>
                  <a:schemeClr val="bg1"/>
                </a:solidFill>
              </a:defRPr>
            </a:lvl1pPr>
            <a:lvl2pPr>
              <a:defRPr sz="1312" baseline="0">
                <a:solidFill>
                  <a:schemeClr val="bg1"/>
                </a:solidFill>
              </a:defRPr>
            </a:lvl2pPr>
            <a:lvl3pPr>
              <a:defRPr sz="1312" baseline="0">
                <a:solidFill>
                  <a:schemeClr val="bg1"/>
                </a:solidFill>
              </a:defRPr>
            </a:lvl3pPr>
            <a:lvl4pPr>
              <a:defRPr sz="1312" baseline="0">
                <a:solidFill>
                  <a:schemeClr val="bg1"/>
                </a:solidFill>
              </a:defRPr>
            </a:lvl4pPr>
            <a:lvl5pPr>
              <a:defRPr sz="1312"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73973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4724079" y="1219233"/>
            <a:ext cx="3704291" cy="4944366"/>
          </a:xfrm>
          <a:prstGeom prst="rect">
            <a:avLst/>
          </a:prstGeom>
        </p:spPr>
        <p:txBody>
          <a:bodyPr/>
          <a:lstStyle>
            <a:lvl1pPr marL="0" indent="0">
              <a:buNone/>
              <a:defRPr>
                <a:solidFill>
                  <a:schemeClr val="bg1"/>
                </a:solidFill>
              </a:defRPr>
            </a:lvl1pPr>
          </a:lstStyle>
          <a:p>
            <a:pPr lvl="0"/>
            <a:endParaRPr lang="en-US" noProof="0" dirty="0"/>
          </a:p>
        </p:txBody>
      </p:sp>
      <p:sp>
        <p:nvSpPr>
          <p:cNvPr id="8" name="Text Placeholder 2"/>
          <p:cNvSpPr>
            <a:spLocks noGrp="1"/>
          </p:cNvSpPr>
          <p:nvPr>
            <p:ph type="body" sz="quarter" idx="10"/>
          </p:nvPr>
        </p:nvSpPr>
        <p:spPr>
          <a:xfrm>
            <a:off x="715405" y="1154500"/>
            <a:ext cx="3818261" cy="509061"/>
          </a:xfrm>
          <a:prstGeom prst="rect">
            <a:avLst/>
          </a:prstGeom>
        </p:spPr>
        <p:txBody>
          <a:bodyPr/>
          <a:lstStyle>
            <a:lvl1pPr marL="0" indent="0">
              <a:buNone/>
              <a:defRPr sz="1687" cap="all" baseline="0">
                <a:solidFill>
                  <a:schemeClr val="bg1"/>
                </a:solidFill>
                <a:latin typeface="+mj-lt"/>
              </a:defRPr>
            </a:lvl1pPr>
            <a:lvl2pPr>
              <a:defRPr sz="1687">
                <a:solidFill>
                  <a:schemeClr val="bg1"/>
                </a:solidFill>
                <a:latin typeface="+mj-lt"/>
              </a:defRPr>
            </a:lvl2pPr>
            <a:lvl3pPr>
              <a:defRPr sz="1687">
                <a:solidFill>
                  <a:schemeClr val="bg1"/>
                </a:solidFill>
                <a:latin typeface="+mj-lt"/>
              </a:defRPr>
            </a:lvl3pPr>
            <a:lvl4pPr>
              <a:defRPr sz="1687">
                <a:solidFill>
                  <a:schemeClr val="bg1"/>
                </a:solidFill>
                <a:latin typeface="+mj-lt"/>
              </a:defRPr>
            </a:lvl4pPr>
            <a:lvl5pPr>
              <a:defRPr sz="1687">
                <a:solidFill>
                  <a:schemeClr val="bg1"/>
                </a:solidFill>
                <a:latin typeface="+mj-lt"/>
              </a:defRPr>
            </a:lvl5pPr>
          </a:lstStyle>
          <a:p>
            <a:pPr lvl="0"/>
            <a:r>
              <a:rPr lang="en-US" smtClean="0"/>
              <a:t>Edit Master text styles</a:t>
            </a:r>
          </a:p>
        </p:txBody>
      </p:sp>
      <p:sp>
        <p:nvSpPr>
          <p:cNvPr id="10" name="Text Placeholder 11"/>
          <p:cNvSpPr>
            <a:spLocks noGrp="1"/>
          </p:cNvSpPr>
          <p:nvPr>
            <p:ph type="body" sz="quarter" idx="11"/>
          </p:nvPr>
        </p:nvSpPr>
        <p:spPr>
          <a:xfrm>
            <a:off x="715631" y="1723762"/>
            <a:ext cx="3818022" cy="4562739"/>
          </a:xfrm>
          <a:prstGeom prst="rect">
            <a:avLst/>
          </a:prstGeom>
        </p:spPr>
        <p:txBody>
          <a:bodyPr/>
          <a:lstStyle>
            <a:lvl1pPr marL="0" indent="0">
              <a:buNone/>
              <a:defRPr sz="1312" baseline="0">
                <a:solidFill>
                  <a:schemeClr val="bg1"/>
                </a:solidFill>
              </a:defRPr>
            </a:lvl1pPr>
            <a:lvl2pPr>
              <a:defRPr sz="1312" baseline="0">
                <a:solidFill>
                  <a:schemeClr val="bg1"/>
                </a:solidFill>
              </a:defRPr>
            </a:lvl2pPr>
            <a:lvl3pPr>
              <a:defRPr sz="1312" baseline="0">
                <a:solidFill>
                  <a:schemeClr val="bg1"/>
                </a:solidFill>
              </a:defRPr>
            </a:lvl3pPr>
            <a:lvl4pPr>
              <a:defRPr sz="1312" baseline="0">
                <a:solidFill>
                  <a:schemeClr val="bg1"/>
                </a:solidFill>
              </a:defRPr>
            </a:lvl4pPr>
            <a:lvl5pPr>
              <a:defRPr sz="1312"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922432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33600" y="519113"/>
            <a:ext cx="48768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B7D75375-C8B0-4846-A43B-B63D96F35A6F}" type="datetimeFigureOut">
              <a:rPr lang="en-US"/>
              <a:pPr>
                <a:defRPr/>
              </a:pPr>
              <a:t>3/17/2020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BBC2B6-B917-48CF-9B08-94BECF3B9C42}" type="slidenum">
              <a:rPr lang="en-US" altLang="en-US"/>
              <a:pPr>
                <a:defRPr/>
              </a:pPr>
              <a:t>‹#›</a:t>
            </a:fld>
            <a:endParaRPr lang="en-US" altLang="en-US"/>
          </a:p>
        </p:txBody>
      </p:sp>
    </p:spTree>
    <p:extLst>
      <p:ext uri="{BB962C8B-B14F-4D97-AF65-F5344CB8AC3E}">
        <p14:creationId xmlns:p14="http://schemas.microsoft.com/office/powerpoint/2010/main" val="351325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3F4B6E42-A7A3-4D46-87F5-9054F6DCD536}" type="slidenum">
              <a:rPr lang="en-US" altLang="en-US"/>
              <a:pPr>
                <a:defRPr/>
              </a:pPr>
              <a:t>‹#›</a:t>
            </a:fld>
            <a:endParaRPr lang="en-US" altLang="en-US"/>
          </a:p>
        </p:txBody>
      </p:sp>
    </p:spTree>
    <p:extLst>
      <p:ext uri="{BB962C8B-B14F-4D97-AF65-F5344CB8AC3E}">
        <p14:creationId xmlns:p14="http://schemas.microsoft.com/office/powerpoint/2010/main" val="137657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solidFill>
              </a:defRPr>
            </a:lvl2pPr>
            <a:lvl4pPr>
              <a:defRPr>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D2CACF8F-7AA4-44B6-8697-05E765B5D17A}" type="slidenum">
              <a:rPr lang="en-US" altLang="en-US"/>
              <a:pPr>
                <a:defRPr/>
              </a:pPr>
              <a:t>‹#›</a:t>
            </a:fld>
            <a:endParaRPr lang="en-US" altLang="en-US"/>
          </a:p>
        </p:txBody>
      </p:sp>
    </p:spTree>
    <p:extLst>
      <p:ext uri="{BB962C8B-B14F-4D97-AF65-F5344CB8AC3E}">
        <p14:creationId xmlns:p14="http://schemas.microsoft.com/office/powerpoint/2010/main" val="2045041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4"/>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2E17DC18-4B0C-4BF8-B05B-52F82C9FFB09}" type="slidenum">
              <a:rPr lang="en-US" altLang="en-US"/>
              <a:pPr>
                <a:defRPr/>
              </a:pPr>
              <a:t>‹#›</a:t>
            </a:fld>
            <a:endParaRPr lang="en-US" altLang="en-US"/>
          </a:p>
        </p:txBody>
      </p:sp>
    </p:spTree>
    <p:extLst>
      <p:ext uri="{BB962C8B-B14F-4D97-AF65-F5344CB8AC3E}">
        <p14:creationId xmlns:p14="http://schemas.microsoft.com/office/powerpoint/2010/main" val="41488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399A2F2E-D1C2-4924-88AD-0F4EEE3A50EB}" type="datetimeFigureOut">
              <a:rPr lang="en-US"/>
              <a:pPr>
                <a:defRPr/>
              </a:pPr>
              <a:t>3/17/2020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DB919B21-3356-4D62-8508-12C2E162CA62}" type="slidenum">
              <a:rPr lang="en-US" altLang="en-US"/>
              <a:pPr>
                <a:defRPr/>
              </a:pPr>
              <a:t>‹#›</a:t>
            </a:fld>
            <a:endParaRPr lang="en-US" altLang="en-US"/>
          </a:p>
        </p:txBody>
      </p:sp>
    </p:spTree>
    <p:extLst>
      <p:ext uri="{BB962C8B-B14F-4D97-AF65-F5344CB8AC3E}">
        <p14:creationId xmlns:p14="http://schemas.microsoft.com/office/powerpoint/2010/main" val="1122772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141763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6"/>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EE36222A-B401-42F9-8062-C536939DD88D}" type="slidenum">
              <a:rPr lang="en-US" altLang="en-US"/>
              <a:pPr>
                <a:defRPr/>
              </a:pPr>
              <a:t>‹#›</a:t>
            </a:fld>
            <a:endParaRPr lang="en-US" altLang="en-US"/>
          </a:p>
        </p:txBody>
      </p:sp>
    </p:spTree>
    <p:extLst>
      <p:ext uri="{BB962C8B-B14F-4D97-AF65-F5344CB8AC3E}">
        <p14:creationId xmlns:p14="http://schemas.microsoft.com/office/powerpoint/2010/main" val="654321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628E1F38-D951-4AFE-BE76-3AB3ADD27C8F}" type="datetimeFigureOut">
              <a:rPr lang="en-US"/>
              <a:pPr>
                <a:defRPr/>
              </a:pPr>
              <a:t>3/17/2020</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AE7FAE5F-F95D-415F-B8D3-9F3977B26E2B}" type="slidenum">
              <a:rPr lang="en-US" altLang="en-US"/>
              <a:pPr>
                <a:defRPr/>
              </a:pPr>
              <a:t>‹#›</a:t>
            </a:fld>
            <a:endParaRPr lang="en-US" altLang="en-US"/>
          </a:p>
        </p:txBody>
      </p:sp>
    </p:spTree>
    <p:extLst>
      <p:ext uri="{BB962C8B-B14F-4D97-AF65-F5344CB8AC3E}">
        <p14:creationId xmlns:p14="http://schemas.microsoft.com/office/powerpoint/2010/main" val="1539820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770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C36FDB50-9DB0-4C0D-A9FC-0C335B5ED6EB}" type="datetimeFigureOut">
              <a:rPr lang="en-US"/>
              <a:pPr>
                <a:defRPr/>
              </a:pPr>
              <a:t>3/17/2020</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B854F16B-4FAE-46A2-BFFA-2553C34B37D0}" type="slidenum">
              <a:rPr lang="en-US" altLang="en-US"/>
              <a:pPr>
                <a:defRPr/>
              </a:pPr>
              <a:t>‹#›</a:t>
            </a:fld>
            <a:endParaRPr lang="en-US" altLang="en-US"/>
          </a:p>
        </p:txBody>
      </p:sp>
    </p:spTree>
    <p:extLst>
      <p:ext uri="{BB962C8B-B14F-4D97-AF65-F5344CB8AC3E}">
        <p14:creationId xmlns:p14="http://schemas.microsoft.com/office/powerpoint/2010/main" val="1102607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182A5292-4D1E-4F1A-9831-DE60B2B4E4C2}" type="slidenum">
              <a:rPr lang="en-US" altLang="en-US" sz="1200" smtClean="0">
                <a:solidFill>
                  <a:srgbClr val="898989"/>
                </a:solidFill>
                <a:latin typeface="Gotham Book" pitchFamily="50" charset="0"/>
              </a:rPr>
              <a:pPr algn="r" eaLnBrk="1" hangingPunct="1">
                <a:defRPr/>
              </a:pPr>
              <a:t>‹#›</a:t>
            </a:fld>
            <a:endParaRPr lang="en-US" altLang="en-US" sz="1200" smtClean="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fld id="{B9B84B78-9960-46AA-83E6-434B7430BC48}" type="datetimeFigureOut">
              <a:rPr lang="en-US"/>
              <a:pPr>
                <a:defRPr/>
              </a:pPr>
              <a:t>3/17/2020</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997794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fld id="{8274C943-1983-4451-9C46-8A7E762EC6D2}" type="datetimeFigureOut">
              <a:rPr lang="en-US"/>
              <a:pPr>
                <a:defRPr/>
              </a:pPr>
              <a:t>3/17/2020</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8D09AC7-09EE-4229-AAED-FB208DE8BF76}" type="slidenum">
              <a:rPr lang="en-US" altLang="en-US"/>
              <a:pPr>
                <a:defRPr/>
              </a:pPr>
              <a:t>‹#›</a:t>
            </a:fld>
            <a:endParaRPr lang="en-US" altLang="en-US"/>
          </a:p>
        </p:txBody>
      </p:sp>
    </p:spTree>
    <p:extLst>
      <p:ext uri="{BB962C8B-B14F-4D97-AF65-F5344CB8AC3E}">
        <p14:creationId xmlns:p14="http://schemas.microsoft.com/office/powerpoint/2010/main" val="3432692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532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CEEF2D03-5E93-450C-85EC-9B399B4440EE}" type="datetimeFigureOut">
              <a:rPr lang="en-US"/>
              <a:pPr>
                <a:defRPr/>
              </a:pPr>
              <a:t>3/17/2020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C1BC3CB5-BE26-45CD-906A-5D9C52855080}" type="slidenum">
              <a:rPr lang="en-US" altLang="en-US"/>
              <a:pPr>
                <a:defRPr/>
              </a:pPr>
              <a:t>‹#›</a:t>
            </a:fld>
            <a:endParaRPr lang="en-US" altLang="en-US"/>
          </a:p>
        </p:txBody>
      </p:sp>
    </p:spTree>
    <p:extLst>
      <p:ext uri="{BB962C8B-B14F-4D97-AF65-F5344CB8AC3E}">
        <p14:creationId xmlns:p14="http://schemas.microsoft.com/office/powerpoint/2010/main" val="2710356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40D4360-B3E6-4C3E-9770-1B0277C376D5}" type="datetimeFigureOut">
              <a:rPr lang="en-US"/>
              <a:pPr>
                <a:defRPr/>
              </a:pPr>
              <a:t>3/17/2020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A1D1033-599E-4A93-A88D-BB22527DAF3C}" type="slidenum">
              <a:rPr lang="en-US" altLang="en-US"/>
              <a:pPr>
                <a:defRPr/>
              </a:pPr>
              <a:t>‹#›</a:t>
            </a:fld>
            <a:endParaRPr lang="en-US" altLang="en-US"/>
          </a:p>
        </p:txBody>
      </p:sp>
    </p:spTree>
    <p:extLst>
      <p:ext uri="{BB962C8B-B14F-4D97-AF65-F5344CB8AC3E}">
        <p14:creationId xmlns:p14="http://schemas.microsoft.com/office/powerpoint/2010/main" val="3446080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A70ED171-CE82-45A9-A54B-979CC3B89340}" type="datetimeFigureOut">
              <a:rPr lang="en-US"/>
              <a:pPr>
                <a:defRPr/>
              </a:pPr>
              <a:t>3/17/2020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58FD7D8-4A95-411B-B20F-F94693FF2CC1}" type="slidenum">
              <a:rPr lang="en-US" altLang="en-US"/>
              <a:pPr>
                <a:defRPr/>
              </a:pPr>
              <a:t>‹#›</a:t>
            </a:fld>
            <a:endParaRPr lang="en-US" altLang="en-US"/>
          </a:p>
        </p:txBody>
      </p:sp>
    </p:spTree>
    <p:extLst>
      <p:ext uri="{BB962C8B-B14F-4D97-AF65-F5344CB8AC3E}">
        <p14:creationId xmlns:p14="http://schemas.microsoft.com/office/powerpoint/2010/main" val="425141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FCDA149A-0698-43D8-8021-AE9F5A8C1160}" type="slidenum">
              <a:rPr lang="en-US" altLang="en-US"/>
              <a:pPr>
                <a:defRPr/>
              </a:pPr>
              <a:t>‹#›</a:t>
            </a:fld>
            <a:endParaRPr lang="en-US" altLang="en-US"/>
          </a:p>
        </p:txBody>
      </p:sp>
    </p:spTree>
    <p:extLst>
      <p:ext uri="{BB962C8B-B14F-4D97-AF65-F5344CB8AC3E}">
        <p14:creationId xmlns:p14="http://schemas.microsoft.com/office/powerpoint/2010/main" val="5194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6"/>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F710D964-FE2A-4D23-B7A5-DB69FDC59E2E}" type="slidenum">
              <a:rPr lang="en-US" altLang="en-US"/>
              <a:pPr>
                <a:defRPr/>
              </a:pPr>
              <a:t>‹#›</a:t>
            </a:fld>
            <a:endParaRPr lang="en-US" altLang="en-US"/>
          </a:p>
        </p:txBody>
      </p:sp>
    </p:spTree>
    <p:extLst>
      <p:ext uri="{BB962C8B-B14F-4D97-AF65-F5344CB8AC3E}">
        <p14:creationId xmlns:p14="http://schemas.microsoft.com/office/powerpoint/2010/main" val="411990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63928E17-5304-435A-950A-D099E63AC9CD}" type="datetimeFigureOut">
              <a:rPr lang="en-US"/>
              <a:pPr>
                <a:defRPr/>
              </a:pPr>
              <a:t>3/17/2020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550CACD3-348A-404C-A711-62A1F90B1E6A}" type="slidenum">
              <a:rPr lang="en-US" altLang="en-US"/>
              <a:pPr>
                <a:defRPr/>
              </a:pPr>
              <a:t>‹#›</a:t>
            </a:fld>
            <a:endParaRPr lang="en-US" altLang="en-US"/>
          </a:p>
        </p:txBody>
      </p:sp>
    </p:spTree>
    <p:extLst>
      <p:ext uri="{BB962C8B-B14F-4D97-AF65-F5344CB8AC3E}">
        <p14:creationId xmlns:p14="http://schemas.microsoft.com/office/powerpoint/2010/main" val="39573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 y="1385888"/>
            <a:ext cx="4724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B46DF295-60F1-4245-9B1D-FEBA5761AADC}" type="slidenum">
              <a:rPr lang="en-US" altLang="en-US"/>
              <a:pPr>
                <a:defRPr/>
              </a:pPr>
              <a:t>‹#›</a:t>
            </a:fld>
            <a:endParaRPr lang="en-US" altLang="en-US"/>
          </a:p>
        </p:txBody>
      </p:sp>
    </p:spTree>
    <p:extLst>
      <p:ext uri="{BB962C8B-B14F-4D97-AF65-F5344CB8AC3E}">
        <p14:creationId xmlns:p14="http://schemas.microsoft.com/office/powerpoint/2010/main" val="204171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99721F1E-C705-4423-9A8F-D9D185EC4CEF}" type="datetimeFigureOut">
              <a:rPr lang="en-US"/>
              <a:pPr>
                <a:defRPr/>
              </a:pPr>
              <a:t>3/17/2020</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C0C082AD-2BB4-49E6-B951-C53382BEDA5D}" type="slidenum">
              <a:rPr lang="en-US" altLang="en-US"/>
              <a:pPr>
                <a:defRPr/>
              </a:pPr>
              <a:t>‹#›</a:t>
            </a:fld>
            <a:endParaRPr lang="en-US" altLang="en-US"/>
          </a:p>
        </p:txBody>
      </p:sp>
    </p:spTree>
    <p:extLst>
      <p:ext uri="{BB962C8B-B14F-4D97-AF65-F5344CB8AC3E}">
        <p14:creationId xmlns:p14="http://schemas.microsoft.com/office/powerpoint/2010/main" val="48226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00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E39399C8-2640-44F5-83D3-979D3449439B}" type="datetimeFigureOut">
              <a:rPr lang="en-US"/>
              <a:pPr>
                <a:defRPr/>
              </a:pPr>
              <a:t>3/17/2020</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C0EC7651-DF6C-4E36-840F-F069F6927D54}" type="slidenum">
              <a:rPr lang="en-US" altLang="en-US"/>
              <a:pPr>
                <a:defRPr/>
              </a:pPr>
              <a:t>‹#›</a:t>
            </a:fld>
            <a:endParaRPr lang="en-US" altLang="en-US"/>
          </a:p>
        </p:txBody>
      </p:sp>
    </p:spTree>
    <p:extLst>
      <p:ext uri="{BB962C8B-B14F-4D97-AF65-F5344CB8AC3E}">
        <p14:creationId xmlns:p14="http://schemas.microsoft.com/office/powerpoint/2010/main" val="267404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fld id="{6FB994C6-2AFC-4117-810D-EEA8AE37304A}" type="slidenum">
              <a:rPr lang="en-US" altLang="en-US" sz="1200" smtClean="0">
                <a:solidFill>
                  <a:srgbClr val="898989"/>
                </a:solidFill>
                <a:latin typeface="Gotham Book" pitchFamily="50" charset="0"/>
              </a:rPr>
              <a:pPr algn="r" eaLnBrk="1" hangingPunct="1">
                <a:defRPr/>
              </a:pPr>
              <a:t>‹#›</a:t>
            </a:fld>
            <a:endParaRPr lang="en-US" altLang="en-US" sz="1200" smtClean="0">
              <a:solidFill>
                <a:srgbClr val="898989"/>
              </a:solidFill>
              <a:latin typeface="Gotham Book" pitchFamily="50" charset="0"/>
            </a:endParaRPr>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34125"/>
            <a:ext cx="1803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C5D7CDA2-36EB-40BF-9B1F-675FD8E9E2C9}" type="datetimeFigureOut">
              <a:rPr lang="en-US"/>
              <a:pPr>
                <a:defRPr/>
              </a:pPr>
              <a:t>3/17/2020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55561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64CA2EA-18FB-47BA-91DE-B637C7BAB385}" type="datetimeFigureOut">
              <a:rPr lang="en-US"/>
              <a:pPr>
                <a:defRPr/>
              </a:pPr>
              <a:t>3/17/2020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DD8AA81-D8F1-4978-9EFE-28B98BC2E0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12"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 id="2147484623" r:id="rId12"/>
    <p:sldLayoutId id="2147484624" r:id="rId13"/>
    <p:sldLayoutId id="2147484625" r:id="rId14"/>
    <p:sldLayoutId id="2147484626" r:id="rId15"/>
    <p:sldLayoutId id="2147484627" r:id="rId16"/>
    <p:sldLayoutId id="2147484628" r:id="rId17"/>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1B75BC"/>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662D9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C3AD46A-258C-4649-B73C-D6743DE02D05}" type="datetimeFigureOut">
              <a:rPr lang="en-US"/>
              <a:pPr>
                <a:defRPr/>
              </a:pPr>
              <a:t>3/17/2020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D7143FA-7CC1-4809-9E96-1E374CC106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 id="2147484640" r:id="rId12"/>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1B75BC"/>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1B75BC"/>
          </a:solidFill>
          <a:latin typeface="Calibri Light" pitchFamily="34" charset="0"/>
        </a:defRPr>
      </a:lvl2pPr>
      <a:lvl3pPr algn="l" rtl="0" eaLnBrk="0" fontAlgn="base" hangingPunct="0">
        <a:spcBef>
          <a:spcPct val="0"/>
        </a:spcBef>
        <a:spcAft>
          <a:spcPct val="0"/>
        </a:spcAft>
        <a:defRPr sz="4000" b="1">
          <a:solidFill>
            <a:srgbClr val="1B75BC"/>
          </a:solidFill>
          <a:latin typeface="Calibri Light" pitchFamily="34" charset="0"/>
        </a:defRPr>
      </a:lvl3pPr>
      <a:lvl4pPr algn="l" rtl="0" eaLnBrk="0" fontAlgn="base" hangingPunct="0">
        <a:spcBef>
          <a:spcPct val="0"/>
        </a:spcBef>
        <a:spcAft>
          <a:spcPct val="0"/>
        </a:spcAft>
        <a:defRPr sz="4000" b="1">
          <a:solidFill>
            <a:srgbClr val="1B75BC"/>
          </a:solidFill>
          <a:latin typeface="Calibri Light" pitchFamily="34" charset="0"/>
        </a:defRPr>
      </a:lvl4pPr>
      <a:lvl5pPr algn="l" rtl="0" eaLnBrk="0" fontAlgn="base" hangingPunct="0">
        <a:spcBef>
          <a:spcPct val="0"/>
        </a:spcBef>
        <a:spcAft>
          <a:spcPct val="0"/>
        </a:spcAft>
        <a:defRPr sz="4000" b="1">
          <a:solidFill>
            <a:srgbClr val="1B75BC"/>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92278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B75BC"/>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hhs.gov/opa/reproductive-health/optimal-health/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hyperlink" Target="https://www.umhs-adolescenthealth.org/improving-care/health-center-material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hyperlink" Target="mailto:fpntc@jsi.org"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www.fpntc.org/enewslet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vAu5ad827I8" TargetMode="External"/><Relationship Id="rId1" Type="http://schemas.openxmlformats.org/officeDocument/2006/relationships/tags" Target="../tags/tag2.xml"/><Relationship Id="rId6" Type="http://schemas.openxmlformats.org/officeDocument/2006/relationships/hyperlink" Target="https://youtu.be/vAu5ad827I8" TargetMode="External"/><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685800" y="2492375"/>
            <a:ext cx="7772400" cy="1470025"/>
          </a:xfrm>
        </p:spPr>
        <p:txBody>
          <a:bodyPr/>
          <a:lstStyle/>
          <a:p>
            <a:r>
              <a:rPr lang="en-US" altLang="en-US" sz="3600" dirty="0" smtClean="0"/>
              <a:t>Promoting Youth-Friendly Environments in Title X Family Planning Clinics</a:t>
            </a:r>
          </a:p>
        </p:txBody>
      </p:sp>
      <p:sp>
        <p:nvSpPr>
          <p:cNvPr id="33795" name="Subtitle 2"/>
          <p:cNvSpPr>
            <a:spLocks noGrp="1"/>
          </p:cNvSpPr>
          <p:nvPr>
            <p:ph type="subTitle" idx="1"/>
          </p:nvPr>
        </p:nvSpPr>
        <p:spPr>
          <a:xfrm>
            <a:off x="1371600" y="4038600"/>
            <a:ext cx="6400800" cy="1752600"/>
          </a:xfrm>
        </p:spPr>
        <p:txBody>
          <a:bodyPr anchor="ctr"/>
          <a:lstStyle/>
          <a:p>
            <a:r>
              <a:rPr lang="en-US" altLang="en-US" sz="2400" dirty="0" smtClean="0"/>
              <a:t>March 12, 2020</a:t>
            </a:r>
          </a:p>
          <a:p>
            <a:endParaRPr lang="en-US" alt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Risk-Taking</a:t>
            </a:r>
          </a:p>
        </p:txBody>
      </p:sp>
      <p:pic>
        <p:nvPicPr>
          <p:cNvPr id="8" name="Content Placeholder 7" descr="female hand holding cell phone while also holding a car steering wheel"/>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457200" y="2515737"/>
            <a:ext cx="4038600" cy="2694889"/>
          </a:xfrm>
          <a:prstGeom prst="rect">
            <a:avLst/>
          </a:prstGeom>
          <a:ln>
            <a:noFill/>
          </a:ln>
          <a:effectLst>
            <a:softEdge rad="112500"/>
          </a:effectLst>
        </p:spPr>
      </p:pic>
      <p:pic>
        <p:nvPicPr>
          <p:cNvPr id="9" name="Content Placeholder 8" descr="2 people skydiving"/>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648200" y="2516334"/>
            <a:ext cx="4038600" cy="2693695"/>
          </a:xfrm>
          <a:prstGeom prst="rect">
            <a:avLst/>
          </a:prstGeom>
          <a:ln>
            <a:noFill/>
          </a:ln>
          <a:effectLst>
            <a:softEdge rad="112500"/>
          </a:effectLst>
        </p:spPr>
      </p:pic>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1"/>
          <p:cNvSpPr>
            <a:spLocks noGrp="1"/>
          </p:cNvSpPr>
          <p:nvPr>
            <p:ph type="title"/>
          </p:nvPr>
        </p:nvSpPr>
        <p:spPr/>
        <p:txBody>
          <a:bodyPr/>
          <a:lstStyle/>
          <a:p>
            <a:r>
              <a:rPr lang="en-US" altLang="en-US" dirty="0" smtClean="0"/>
              <a:t>Risk Behaviors</a:t>
            </a:r>
          </a:p>
        </p:txBody>
      </p:sp>
      <p:sp>
        <p:nvSpPr>
          <p:cNvPr id="8" name="Text Placeholder 9"/>
          <p:cNvSpPr>
            <a:spLocks noGrp="1"/>
          </p:cNvSpPr>
          <p:nvPr>
            <p:ph idx="1"/>
          </p:nvPr>
        </p:nvSpPr>
        <p:spPr/>
        <p:txBody>
          <a:bodyPr/>
          <a:lstStyle/>
          <a:p>
            <a:pPr marL="0" indent="0">
              <a:buNone/>
            </a:pPr>
            <a:r>
              <a:rPr lang="en-US" sz="2800" b="1" dirty="0" smtClean="0"/>
              <a:t>3 out of 4 deaths, diseases, and injuries among teens are caused by risk behaviors </a:t>
            </a:r>
          </a:p>
          <a:p>
            <a:r>
              <a:rPr lang="en-US" sz="2800" dirty="0" smtClean="0"/>
              <a:t>Alcohol and other </a:t>
            </a:r>
            <a:br>
              <a:rPr lang="en-US" sz="2800" dirty="0" smtClean="0"/>
            </a:br>
            <a:r>
              <a:rPr lang="en-US" sz="2800" dirty="0" smtClean="0"/>
              <a:t>drugs</a:t>
            </a:r>
          </a:p>
          <a:p>
            <a:r>
              <a:rPr lang="en-US" sz="2800" dirty="0" smtClean="0"/>
              <a:t>Distracted driving</a:t>
            </a:r>
          </a:p>
          <a:p>
            <a:r>
              <a:rPr lang="en-US" sz="2800" dirty="0" smtClean="0"/>
              <a:t>Suicide</a:t>
            </a:r>
          </a:p>
          <a:p>
            <a:r>
              <a:rPr lang="en-US" sz="2800" dirty="0" smtClean="0"/>
              <a:t>No seatbelt/</a:t>
            </a:r>
            <a:br>
              <a:rPr lang="en-US" sz="2800" dirty="0" smtClean="0"/>
            </a:br>
            <a:r>
              <a:rPr lang="en-US" sz="2800" dirty="0" smtClean="0"/>
              <a:t>helmet use</a:t>
            </a:r>
          </a:p>
          <a:p>
            <a:r>
              <a:rPr lang="en-US" sz="2800" dirty="0" smtClean="0"/>
              <a:t>Sexually transmitted </a:t>
            </a:r>
            <a:br>
              <a:rPr lang="en-US" sz="2800" dirty="0" smtClean="0"/>
            </a:br>
            <a:r>
              <a:rPr lang="en-US" sz="2800" dirty="0" smtClean="0"/>
              <a:t>infections/HIV</a:t>
            </a:r>
            <a:endParaRPr lang="en-US" sz="2800" dirty="0"/>
          </a:p>
        </p:txBody>
      </p:sp>
      <p:pic>
        <p:nvPicPr>
          <p:cNvPr id="4" name="Picture 3" descr="woman buckling her seatbel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667000"/>
            <a:ext cx="4702947" cy="3135530"/>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Health Model</a:t>
            </a:r>
            <a:endParaRPr lang="en-US" dirty="0"/>
          </a:p>
        </p:txBody>
      </p:sp>
      <p:sp>
        <p:nvSpPr>
          <p:cNvPr id="5" name="Content Placeholder 4"/>
          <p:cNvSpPr>
            <a:spLocks noGrp="1"/>
          </p:cNvSpPr>
          <p:nvPr>
            <p:ph sz="half" idx="1"/>
          </p:nvPr>
        </p:nvSpPr>
        <p:spPr>
          <a:xfrm>
            <a:off x="457200" y="1600200"/>
            <a:ext cx="5410200" cy="4525963"/>
          </a:xfrm>
        </p:spPr>
        <p:txBody>
          <a:bodyPr/>
          <a:lstStyle/>
          <a:p>
            <a:r>
              <a:rPr lang="en-US" dirty="0" smtClean="0"/>
              <a:t>Identify </a:t>
            </a:r>
            <a:r>
              <a:rPr lang="en-US" dirty="0"/>
              <a:t>the health concern</a:t>
            </a:r>
          </a:p>
          <a:p>
            <a:r>
              <a:rPr lang="en-US" dirty="0"/>
              <a:t>Identify the risk factors that influence that health concern</a:t>
            </a:r>
          </a:p>
          <a:p>
            <a:r>
              <a:rPr lang="en-US" dirty="0"/>
              <a:t>Respond with an intervention that promotes the best possible health outcome for the population</a:t>
            </a:r>
          </a:p>
          <a:p>
            <a:r>
              <a:rPr lang="en-US" dirty="0"/>
              <a:t>Encourage individuals to make appropriate changes that will lead them towards a position of increasingly lower risk</a:t>
            </a:r>
          </a:p>
          <a:p>
            <a:endParaRPr lang="en-US" dirty="0"/>
          </a:p>
        </p:txBody>
      </p:sp>
      <p:pic>
        <p:nvPicPr>
          <p:cNvPr id="7" name="Content Placeholder 6" descr="optimal health model"/>
          <p:cNvPicPr>
            <a:picLocks noGrp="1" noChangeAspect="1"/>
          </p:cNvPicPr>
          <p:nvPr>
            <p:ph sz="half" idx="2"/>
          </p:nvPr>
        </p:nvPicPr>
        <p:blipFill rotWithShape="1">
          <a:blip r:embed="rId3"/>
          <a:srcRect l="12245"/>
          <a:stretch/>
        </p:blipFill>
        <p:spPr>
          <a:xfrm>
            <a:off x="5791200" y="2177256"/>
            <a:ext cx="3276600" cy="3371850"/>
          </a:xfrm>
          <a:prstGeom prst="rect">
            <a:avLst/>
          </a:prstGeom>
        </p:spPr>
      </p:pic>
      <p:sp>
        <p:nvSpPr>
          <p:cNvPr id="8" name="Rectangle 7" descr="Office of Population Affairs Optimal Health webpage link"/>
          <p:cNvSpPr/>
          <p:nvPr/>
        </p:nvSpPr>
        <p:spPr>
          <a:xfrm>
            <a:off x="487680" y="6395442"/>
            <a:ext cx="5763768" cy="307777"/>
          </a:xfrm>
          <a:prstGeom prst="rect">
            <a:avLst/>
          </a:prstGeom>
        </p:spPr>
        <p:txBody>
          <a:bodyPr wrap="square">
            <a:spAutoFit/>
          </a:bodyPr>
          <a:lstStyle/>
          <a:p>
            <a:r>
              <a:rPr lang="en-US" sz="1400" dirty="0" smtClean="0">
                <a:hlinkClick r:id="rId4"/>
              </a:rPr>
              <a:t>https://www.hhs.gov/opa/reproductive-health/optimal-health/index.html</a:t>
            </a:r>
            <a:endParaRPr lang="en-US" sz="1400" dirty="0"/>
          </a:p>
        </p:txBody>
      </p:sp>
    </p:spTree>
    <p:extLst>
      <p:ext uri="{BB962C8B-B14F-4D97-AF65-F5344CB8AC3E}">
        <p14:creationId xmlns:p14="http://schemas.microsoft.com/office/powerpoint/2010/main" val="2755876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5867400" cy="1143000"/>
          </a:xfrm>
        </p:spPr>
        <p:txBody>
          <a:bodyPr/>
          <a:lstStyle/>
          <a:p>
            <a:r>
              <a:rPr lang="en-US" altLang="en-US" sz="3600" dirty="0" smtClean="0"/>
              <a:t>Youth-Friendly Behaviors</a:t>
            </a:r>
            <a:r>
              <a:rPr lang="en-US" altLang="en-US" sz="1800" dirty="0" smtClean="0"/>
              <a:t> </a:t>
            </a:r>
            <a:r>
              <a:rPr lang="en-US" altLang="en-US" sz="2800" dirty="0" smtClean="0"/>
              <a:t>(1/5)</a:t>
            </a:r>
            <a:endParaRPr lang="en-US" altLang="en-US" dirty="0" smtClean="0"/>
          </a:p>
        </p:txBody>
      </p:sp>
      <p:pic>
        <p:nvPicPr>
          <p:cNvPr id="50179" name="Picture Placeholder 3" descr="youth-friendly behaviors: confidentiality, fair treatment, listens to, accomodates needs, uses positive body language, helps navigate systems, avoids medical jargon, withholds judgment"/>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481" t="10057" r="7408"/>
          <a:stretch/>
        </p:blipFill>
        <p:spPr>
          <a:xfrm>
            <a:off x="3049" y="1676400"/>
            <a:ext cx="9143999" cy="4358390"/>
          </a:xfrm>
        </p:spPr>
      </p:pic>
    </p:spTree>
    <p:extLst>
      <p:ext uri="{BB962C8B-B14F-4D97-AF65-F5344CB8AC3E}">
        <p14:creationId xmlns:p14="http://schemas.microsoft.com/office/powerpoint/2010/main" val="320436191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a:xfrm>
            <a:off x="457200" y="274638"/>
            <a:ext cx="5486400" cy="1143000"/>
          </a:xfrm>
        </p:spPr>
        <p:txBody>
          <a:bodyPr/>
          <a:lstStyle/>
          <a:p>
            <a:r>
              <a:rPr lang="en-US" altLang="en-US" sz="3600" dirty="0"/>
              <a:t>Youth-Friendly Behaviors</a:t>
            </a:r>
            <a:r>
              <a:rPr lang="en-US" altLang="en-US" sz="1800" dirty="0"/>
              <a:t> </a:t>
            </a:r>
            <a:r>
              <a:rPr lang="en-US" altLang="en-US" sz="2800" dirty="0" smtClean="0"/>
              <a:t>(2/5</a:t>
            </a:r>
            <a:r>
              <a:rPr lang="en-US" altLang="en-US" sz="2800" dirty="0"/>
              <a:t>)</a:t>
            </a:r>
            <a:endParaRPr lang="en-US" altLang="en-US" sz="3600" dirty="0" smtClean="0"/>
          </a:p>
        </p:txBody>
      </p:sp>
      <p:pic>
        <p:nvPicPr>
          <p:cNvPr id="6" name="Picture 6" descr="two young women"/>
          <p:cNvPicPr>
            <a:picLocks noGrp="1" noChangeArrowheads="1"/>
          </p:cNvPicPr>
          <p:nvPr>
            <p:ph idx="1"/>
          </p:nvPr>
        </p:nvPicPr>
        <p:blipFill>
          <a:blip r:embed="rId4">
            <a:extLst>
              <a:ext uri="{28A0092B-C50C-407E-A947-70E740481C1C}">
                <a14:useLocalDpi xmlns:a14="http://schemas.microsoft.com/office/drawing/2010/main" val="0"/>
              </a:ext>
            </a:extLst>
          </a:blip>
          <a:srcRect l="2077" t="12804" r="2077" b="16696"/>
          <a:stretch>
            <a:fillRect/>
          </a:stretch>
        </p:blipFill>
        <p:spPr bwMode="auto">
          <a:xfrm>
            <a:off x="533399" y="1752600"/>
            <a:ext cx="807720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5486400" cy="1143000"/>
          </a:xfrm>
        </p:spPr>
        <p:txBody>
          <a:bodyPr/>
          <a:lstStyle/>
          <a:p>
            <a:r>
              <a:rPr lang="en-US" altLang="en-US" sz="3600" dirty="0"/>
              <a:t>Youth-Friendly Behaviors</a:t>
            </a:r>
            <a:r>
              <a:rPr lang="en-US" altLang="en-US" sz="1800" dirty="0"/>
              <a:t> </a:t>
            </a:r>
            <a:r>
              <a:rPr lang="en-US" altLang="en-US" sz="2800" dirty="0" smtClean="0"/>
              <a:t>(3/5</a:t>
            </a:r>
            <a:r>
              <a:rPr lang="en-US" altLang="en-US" sz="2800" dirty="0"/>
              <a:t>)</a:t>
            </a:r>
            <a:endParaRPr lang="en-US" altLang="en-US" sz="3600" dirty="0" smtClean="0"/>
          </a:p>
        </p:txBody>
      </p:sp>
      <p:pic>
        <p:nvPicPr>
          <p:cNvPr id="50179" name="Picture Placeholder 3" descr="youth-friendly behaviors: confidentiality, fair treatment, listens to, accomodates needs, uses positive body language, helps navigate systems, avoids medical jargon, withholds judgment"/>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481" t="10057" r="7408"/>
          <a:stretch/>
        </p:blipFill>
        <p:spPr>
          <a:xfrm>
            <a:off x="3049" y="1676400"/>
            <a:ext cx="9143999" cy="4358390"/>
          </a:xfrm>
        </p:spPr>
      </p:pic>
    </p:spTree>
    <p:extLst>
      <p:ext uri="{BB962C8B-B14F-4D97-AF65-F5344CB8AC3E}">
        <p14:creationId xmlns:p14="http://schemas.microsoft.com/office/powerpoint/2010/main" val="198208393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2"/>
          <p:cNvSpPr>
            <a:spLocks noGrp="1"/>
          </p:cNvSpPr>
          <p:nvPr>
            <p:ph type="title"/>
          </p:nvPr>
        </p:nvSpPr>
        <p:spPr>
          <a:xfrm>
            <a:off x="457200" y="274638"/>
            <a:ext cx="5638800" cy="1143000"/>
          </a:xfrm>
        </p:spPr>
        <p:txBody>
          <a:bodyPr/>
          <a:lstStyle/>
          <a:p>
            <a:r>
              <a:rPr lang="en-US" altLang="en-US" sz="3600" dirty="0"/>
              <a:t>Youth-Friendly Behaviors</a:t>
            </a:r>
            <a:r>
              <a:rPr lang="en-US" altLang="en-US" sz="1800" dirty="0"/>
              <a:t> </a:t>
            </a:r>
            <a:r>
              <a:rPr lang="en-US" altLang="en-US" sz="2800" dirty="0" smtClean="0"/>
              <a:t>(4/5</a:t>
            </a:r>
            <a:r>
              <a:rPr lang="en-US" altLang="en-US" sz="2800" dirty="0"/>
              <a:t>)</a:t>
            </a:r>
            <a:endParaRPr lang="en-US" altLang="en-US" sz="3600" dirty="0" smtClean="0"/>
          </a:p>
        </p:txBody>
      </p:sp>
      <p:sp>
        <p:nvSpPr>
          <p:cNvPr id="5" name="Text Placeholder 2"/>
          <p:cNvSpPr>
            <a:spLocks noGrp="1"/>
          </p:cNvSpPr>
          <p:nvPr>
            <p:ph idx="1"/>
          </p:nvPr>
        </p:nvSpPr>
        <p:spPr>
          <a:xfrm>
            <a:off x="457200" y="1828800"/>
            <a:ext cx="8229600" cy="3810000"/>
          </a:xfrm>
          <a:solidFill>
            <a:schemeClr val="accent5"/>
          </a:solidFill>
        </p:spPr>
        <p:txBody>
          <a:bodyPr anchor="ctr"/>
          <a:lstStyle/>
          <a:p>
            <a:pPr marL="0" indent="0">
              <a:spcBef>
                <a:spcPts val="281"/>
              </a:spcBef>
              <a:spcAft>
                <a:spcPts val="281"/>
              </a:spcAft>
              <a:buNone/>
              <a:defRPr/>
            </a:pPr>
            <a:r>
              <a:rPr lang="en-US" sz="4400" dirty="0">
                <a:solidFill>
                  <a:schemeClr val="bg1"/>
                </a:solidFill>
              </a:rPr>
              <a:t>“You have to explain that nothing bad is going to happen if I’m honest…” </a:t>
            </a:r>
          </a:p>
          <a:p>
            <a:pPr marL="0" indent="0" algn="r">
              <a:spcBef>
                <a:spcPts val="281"/>
              </a:spcBef>
              <a:spcAft>
                <a:spcPts val="281"/>
              </a:spcAft>
              <a:buNone/>
              <a:defRPr/>
            </a:pPr>
            <a:r>
              <a:rPr lang="en-US" sz="4400" i="1" dirty="0">
                <a:solidFill>
                  <a:schemeClr val="bg1"/>
                </a:solidFill>
              </a:rPr>
              <a:t>– Ciara, 15</a:t>
            </a:r>
          </a:p>
        </p:txBody>
      </p:sp>
    </p:spTree>
    <p:custDataLst>
      <p:tags r:id="rId1"/>
    </p:custDataLst>
    <p:extLst>
      <p:ext uri="{BB962C8B-B14F-4D97-AF65-F5344CB8AC3E}">
        <p14:creationId xmlns:p14="http://schemas.microsoft.com/office/powerpoint/2010/main" val="225990513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5486400" cy="1143000"/>
          </a:xfrm>
        </p:spPr>
        <p:txBody>
          <a:bodyPr/>
          <a:lstStyle/>
          <a:p>
            <a:r>
              <a:rPr lang="en-US" altLang="en-US" sz="3600" dirty="0"/>
              <a:t>Youth-Friendly Behaviors</a:t>
            </a:r>
            <a:r>
              <a:rPr lang="en-US" altLang="en-US" sz="1800" dirty="0"/>
              <a:t> </a:t>
            </a:r>
            <a:r>
              <a:rPr lang="en-US" altLang="en-US" sz="2800" dirty="0" smtClean="0"/>
              <a:t>(5/5</a:t>
            </a:r>
            <a:r>
              <a:rPr lang="en-US" altLang="en-US" sz="2800" dirty="0"/>
              <a:t>)</a:t>
            </a:r>
            <a:endParaRPr lang="en-US" altLang="en-US" sz="3600" dirty="0" smtClean="0"/>
          </a:p>
        </p:txBody>
      </p:sp>
      <p:pic>
        <p:nvPicPr>
          <p:cNvPr id="50179" name="Picture Placeholder 3" descr="youth-friendly behaviors: confidentiality, fair treatment, listens to, accomodates needs, uses positive body language, helps navigate systems, avoids medical jargon, withholds judgment"/>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481" t="10057" r="7408"/>
          <a:stretch/>
        </p:blipFill>
        <p:spPr>
          <a:xfrm>
            <a:off x="3049" y="1676400"/>
            <a:ext cx="9143999" cy="4358390"/>
          </a:xfrm>
        </p:spPr>
      </p:pic>
    </p:spTree>
    <p:extLst>
      <p:ext uri="{BB962C8B-B14F-4D97-AF65-F5344CB8AC3E}">
        <p14:creationId xmlns:p14="http://schemas.microsoft.com/office/powerpoint/2010/main" val="76825077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r>
              <a:rPr lang="en-US" dirty="0" smtClean="0"/>
              <a:t>Strategies for Providing Youth-Friendly </a:t>
            </a:r>
            <a:r>
              <a:rPr lang="en-US" dirty="0"/>
              <a:t>Services (</a:t>
            </a:r>
            <a:r>
              <a:rPr lang="en-US" dirty="0" smtClean="0"/>
              <a:t>1/5)</a:t>
            </a:r>
            <a:endParaRPr lang="en-US" dirty="0"/>
          </a:p>
        </p:txBody>
      </p:sp>
      <p:sp>
        <p:nvSpPr>
          <p:cNvPr id="64515" name="Content Placeholder 2"/>
          <p:cNvSpPr>
            <a:spLocks noGrp="1"/>
          </p:cNvSpPr>
          <p:nvPr>
            <p:ph idx="1"/>
          </p:nvPr>
        </p:nvSpPr>
        <p:spPr/>
        <p:txBody>
          <a:bodyPr/>
          <a:lstStyle/>
          <a:p>
            <a:pPr marL="0" indent="0">
              <a:buNone/>
            </a:pPr>
            <a:r>
              <a:rPr lang="en-US" altLang="en-US" b="1" dirty="0" smtClean="0"/>
              <a:t>Make your services accessible to youth</a:t>
            </a:r>
          </a:p>
          <a:p>
            <a:r>
              <a:rPr lang="en-US" altLang="en-US" dirty="0" smtClean="0"/>
              <a:t>Flexible hours</a:t>
            </a:r>
          </a:p>
          <a:p>
            <a:r>
              <a:rPr lang="en-US" altLang="en-US" dirty="0" smtClean="0"/>
              <a:t>Drop-in, same-day or next-day visits</a:t>
            </a:r>
          </a:p>
          <a:p>
            <a:r>
              <a:rPr lang="en-US" altLang="en-US" dirty="0" smtClean="0"/>
              <a:t>$$$</a:t>
            </a:r>
          </a:p>
          <a:p>
            <a:r>
              <a:rPr lang="en-US" altLang="en-US" dirty="0" smtClean="0"/>
              <a:t>Location</a:t>
            </a:r>
          </a:p>
          <a:p>
            <a:r>
              <a:rPr lang="en-US" altLang="en-US" dirty="0" smtClean="0"/>
              <a:t>On-site or mobile services</a:t>
            </a:r>
          </a:p>
          <a:p>
            <a:r>
              <a:rPr lang="en-US" altLang="en-US" dirty="0" smtClean="0"/>
              <a:t>Consider patient population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4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1143000"/>
          </a:xfrm>
        </p:spPr>
        <p:txBody>
          <a:bodyPr/>
          <a:lstStyle/>
          <a:p>
            <a:r>
              <a:rPr lang="en-US" dirty="0" smtClean="0"/>
              <a:t>Strategies for Providing Youth-Friendly </a:t>
            </a:r>
            <a:r>
              <a:rPr lang="en-US" dirty="0"/>
              <a:t>Services </a:t>
            </a:r>
            <a:r>
              <a:rPr lang="en-US" dirty="0" smtClean="0"/>
              <a:t>(2/5</a:t>
            </a:r>
            <a:r>
              <a:rPr lang="en-US" dirty="0"/>
              <a:t>)</a:t>
            </a:r>
          </a:p>
        </p:txBody>
      </p:sp>
      <p:sp>
        <p:nvSpPr>
          <p:cNvPr id="70659" name="Content Placeholder 2"/>
          <p:cNvSpPr>
            <a:spLocks noGrp="1"/>
          </p:cNvSpPr>
          <p:nvPr>
            <p:ph idx="1"/>
          </p:nvPr>
        </p:nvSpPr>
        <p:spPr/>
        <p:txBody>
          <a:bodyPr/>
          <a:lstStyle/>
          <a:p>
            <a:pPr marL="0" indent="0">
              <a:buNone/>
            </a:pPr>
            <a:r>
              <a:rPr lang="en-US" altLang="en-US" b="1" dirty="0" smtClean="0"/>
              <a:t>Create an environment that is welcoming to young people</a:t>
            </a:r>
          </a:p>
        </p:txBody>
      </p:sp>
      <p:pic>
        <p:nvPicPr>
          <p:cNvPr id="70660" name="Picture 4" descr="free wifi ic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056" y="4621276"/>
            <a:ext cx="158115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unisex restroom sig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2162" y="2443988"/>
            <a:ext cx="20288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young African-American male sitting in a clinic"/>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19" y="2880066"/>
            <a:ext cx="2524125" cy="3365500"/>
          </a:xfrm>
          <a:prstGeom prst="rect">
            <a:avLst/>
          </a:prstGeom>
          <a:ln>
            <a:noFill/>
          </a:ln>
          <a:effectLst>
            <a:softEdge rad="112500"/>
          </a:effectLst>
        </p:spPr>
      </p:pic>
      <p:pic>
        <p:nvPicPr>
          <p:cNvPr id="4" name="Picture 3" descr="rainbow poster: diverse, inclusive, accepting, welcoming, safe space, for everyone"/>
          <p:cNvPicPr>
            <a:picLocks noChangeAspect="1"/>
          </p:cNvPicPr>
          <p:nvPr/>
        </p:nvPicPr>
        <p:blipFill>
          <a:blip r:embed="rId6"/>
          <a:stretch>
            <a:fillRect/>
          </a:stretch>
        </p:blipFill>
        <p:spPr>
          <a:xfrm>
            <a:off x="5756275" y="2362200"/>
            <a:ext cx="2959100" cy="1862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our speaker!</a:t>
            </a:r>
            <a:endParaRPr lang="en-US" dirty="0"/>
          </a:p>
        </p:txBody>
      </p:sp>
      <p:pic>
        <p:nvPicPr>
          <p:cNvPr id="142338" name="Picture 2" descr="azzia_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1417638"/>
            <a:ext cx="3486150" cy="34861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720340" y="5029200"/>
            <a:ext cx="3912870" cy="1295400"/>
          </a:xfrm>
        </p:spPr>
        <p:txBody>
          <a:bodyPr/>
          <a:lstStyle/>
          <a:p>
            <a:pPr marL="0" indent="0" algn="ctr">
              <a:buNone/>
            </a:pPr>
            <a:r>
              <a:rPr lang="en-US" altLang="en-US" sz="2400" b="1" dirty="0" err="1" smtClean="0"/>
              <a:t>Azzia</a:t>
            </a:r>
            <a:r>
              <a:rPr lang="en-US" altLang="en-US" sz="2400" b="1" dirty="0" smtClean="0"/>
              <a:t> Roberts, MPH, CHES</a:t>
            </a:r>
          </a:p>
          <a:p>
            <a:pPr marL="0" indent="0" algn="ctr">
              <a:buNone/>
            </a:pPr>
            <a:r>
              <a:rPr lang="en-US" altLang="en-US" sz="2400" dirty="0" smtClean="0"/>
              <a:t>Program Specialist</a:t>
            </a:r>
          </a:p>
          <a:p>
            <a:pPr marL="0" indent="0" algn="ctr">
              <a:buNone/>
            </a:pPr>
            <a:r>
              <a:rPr lang="en-US" altLang="en-US" sz="2400" dirty="0" smtClean="0"/>
              <a:t>Adolescent Health Initiative</a:t>
            </a:r>
          </a:p>
        </p:txBody>
      </p:sp>
    </p:spTree>
    <p:extLst>
      <p:ext uri="{BB962C8B-B14F-4D97-AF65-F5344CB8AC3E}">
        <p14:creationId xmlns:p14="http://schemas.microsoft.com/office/powerpoint/2010/main" val="3766851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r>
              <a:rPr lang="en-US" dirty="0" smtClean="0"/>
              <a:t>Strategies for Providing Youth-Friendly </a:t>
            </a:r>
            <a:r>
              <a:rPr lang="en-US" dirty="0"/>
              <a:t>Services </a:t>
            </a:r>
            <a:r>
              <a:rPr lang="en-US" dirty="0" smtClean="0"/>
              <a:t>(3/5</a:t>
            </a:r>
            <a:r>
              <a:rPr lang="en-US" dirty="0"/>
              <a:t>)</a:t>
            </a:r>
          </a:p>
        </p:txBody>
      </p:sp>
      <p:sp>
        <p:nvSpPr>
          <p:cNvPr id="72707" name="Content Placeholder 2"/>
          <p:cNvSpPr>
            <a:spLocks noGrp="1"/>
          </p:cNvSpPr>
          <p:nvPr>
            <p:ph idx="1"/>
          </p:nvPr>
        </p:nvSpPr>
        <p:spPr/>
        <p:txBody>
          <a:bodyPr/>
          <a:lstStyle/>
          <a:p>
            <a:pPr marL="0" indent="0">
              <a:buNone/>
            </a:pPr>
            <a:r>
              <a:rPr lang="en-US" altLang="en-US" b="1" dirty="0" smtClean="0"/>
              <a:t>Provide &amp; promote confidential services</a:t>
            </a:r>
          </a:p>
        </p:txBody>
      </p:sp>
      <p:pic>
        <p:nvPicPr>
          <p:cNvPr id="72708" name="Picture 2" descr="confidential sta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2590800"/>
            <a:ext cx="7086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r>
              <a:rPr lang="en-US" dirty="0" smtClean="0"/>
              <a:t>Strategies for Providing Youth-Friendly </a:t>
            </a:r>
            <a:r>
              <a:rPr lang="en-US" dirty="0"/>
              <a:t>Services </a:t>
            </a:r>
            <a:r>
              <a:rPr lang="en-US" dirty="0" smtClean="0"/>
              <a:t>(4/5</a:t>
            </a:r>
            <a:r>
              <a:rPr lang="en-US" dirty="0"/>
              <a:t>)</a:t>
            </a:r>
          </a:p>
        </p:txBody>
      </p:sp>
      <p:sp>
        <p:nvSpPr>
          <p:cNvPr id="74755" name="Content Placeholder 2"/>
          <p:cNvSpPr>
            <a:spLocks noGrp="1"/>
          </p:cNvSpPr>
          <p:nvPr>
            <p:ph idx="1"/>
          </p:nvPr>
        </p:nvSpPr>
        <p:spPr>
          <a:xfrm>
            <a:off x="457200" y="1600200"/>
            <a:ext cx="4724400" cy="4525963"/>
          </a:xfrm>
        </p:spPr>
        <p:txBody>
          <a:bodyPr/>
          <a:lstStyle/>
          <a:p>
            <a:pPr marL="0" indent="0">
              <a:buNone/>
            </a:pPr>
            <a:r>
              <a:rPr lang="en-US" altLang="en-US" b="1" dirty="0" smtClean="0"/>
              <a:t>Implement a youth-friendly marketing and communications plan</a:t>
            </a:r>
          </a:p>
          <a:p>
            <a:r>
              <a:rPr lang="en-US" altLang="en-US" sz="2800" dirty="0" smtClean="0"/>
              <a:t>Utilize outreach workers and teens to promote your services </a:t>
            </a:r>
          </a:p>
          <a:p>
            <a:r>
              <a:rPr lang="en-US" altLang="en-US" sz="2800" dirty="0" smtClean="0"/>
              <a:t>Referring organizations </a:t>
            </a:r>
          </a:p>
          <a:p>
            <a:r>
              <a:rPr lang="en-US" altLang="en-US" sz="2800" dirty="0" smtClean="0"/>
              <a:t>Print materials</a:t>
            </a:r>
          </a:p>
          <a:p>
            <a:r>
              <a:rPr lang="en-US" altLang="en-US" sz="2800" dirty="0" smtClean="0"/>
              <a:t>Website and social media presence </a:t>
            </a:r>
          </a:p>
          <a:p>
            <a:endParaRPr lang="en-US" altLang="en-US" dirty="0" smtClean="0"/>
          </a:p>
        </p:txBody>
      </p:sp>
      <p:pic>
        <p:nvPicPr>
          <p:cNvPr id="3" name="Picture 2" descr="overhead view of 4 young people sitting at a table "/>
          <p:cNvPicPr>
            <a:picLocks noChangeAspect="1"/>
          </p:cNvPicPr>
          <p:nvPr/>
        </p:nvPicPr>
        <p:blipFill rotWithShape="1">
          <a:blip r:embed="rId3" cstate="print">
            <a:extLst>
              <a:ext uri="{28A0092B-C50C-407E-A947-70E740481C1C}">
                <a14:useLocalDpi xmlns:a14="http://schemas.microsoft.com/office/drawing/2010/main" val="0"/>
              </a:ext>
            </a:extLst>
          </a:blip>
          <a:srcRect r="28885"/>
          <a:stretch/>
        </p:blipFill>
        <p:spPr>
          <a:xfrm>
            <a:off x="5205984" y="2147999"/>
            <a:ext cx="3657600" cy="343036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r>
              <a:rPr lang="en-US" dirty="0" smtClean="0"/>
              <a:t>Strategies for Providing Youth-Friendly </a:t>
            </a:r>
            <a:r>
              <a:rPr lang="en-US" dirty="0"/>
              <a:t>Services </a:t>
            </a:r>
            <a:r>
              <a:rPr lang="en-US" dirty="0" smtClean="0"/>
              <a:t>(5/5</a:t>
            </a:r>
            <a:r>
              <a:rPr lang="en-US" dirty="0"/>
              <a:t>)</a:t>
            </a:r>
          </a:p>
        </p:txBody>
      </p:sp>
      <p:sp>
        <p:nvSpPr>
          <p:cNvPr id="76803" name="Content Placeholder 2"/>
          <p:cNvSpPr>
            <a:spLocks noGrp="1"/>
          </p:cNvSpPr>
          <p:nvPr>
            <p:ph idx="1"/>
          </p:nvPr>
        </p:nvSpPr>
        <p:spPr>
          <a:xfrm>
            <a:off x="457200" y="1600200"/>
            <a:ext cx="4953000" cy="4525963"/>
          </a:xfrm>
        </p:spPr>
        <p:txBody>
          <a:bodyPr/>
          <a:lstStyle/>
          <a:p>
            <a:pPr marL="0" indent="0">
              <a:buNone/>
            </a:pPr>
            <a:r>
              <a:rPr lang="en-US" altLang="en-US" b="1" dirty="0" smtClean="0"/>
              <a:t>Solicit youth feedback on your services</a:t>
            </a:r>
          </a:p>
          <a:p>
            <a:r>
              <a:rPr lang="en-US" dirty="0" smtClean="0"/>
              <a:t>Find or develop a youth-friendly patient satisfaction survey</a:t>
            </a:r>
          </a:p>
          <a:p>
            <a:r>
              <a:rPr lang="en-US" dirty="0" smtClean="0"/>
              <a:t>Adolescent Focus Groups</a:t>
            </a:r>
          </a:p>
          <a:p>
            <a:r>
              <a:rPr lang="en-US" dirty="0" smtClean="0"/>
              <a:t>Youth Advisory Council </a:t>
            </a:r>
          </a:p>
          <a:p>
            <a:endParaRPr lang="en-US" altLang="en-US" dirty="0" smtClean="0"/>
          </a:p>
        </p:txBody>
      </p:sp>
      <p:pic>
        <p:nvPicPr>
          <p:cNvPr id="72708" name="Picture 3" descr="poster picturing 3 young women with the title &quot;collecting patient satisfaction surveys from adolescent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2600"/>
            <a:ext cx="3086100" cy="36795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sz="half" idx="1"/>
          </p:nvPr>
        </p:nvSpPr>
        <p:spPr>
          <a:xfrm>
            <a:off x="457200" y="1600200"/>
            <a:ext cx="4267200" cy="4525963"/>
          </a:xfrm>
        </p:spPr>
        <p:txBody>
          <a:bodyPr/>
          <a:lstStyle/>
          <a:p>
            <a:pPr marL="0" indent="0">
              <a:buNone/>
            </a:pPr>
            <a:r>
              <a:rPr lang="en-US" b="1" u="sng" dirty="0" smtClean="0">
                <a:solidFill>
                  <a:schemeClr val="accent6"/>
                </a:solidFill>
              </a:rPr>
              <a:t>Priority Areas</a:t>
            </a:r>
          </a:p>
          <a:p>
            <a:r>
              <a:rPr lang="en-US" sz="2400" dirty="0" smtClean="0"/>
              <a:t>Extended hours</a:t>
            </a:r>
          </a:p>
          <a:p>
            <a:r>
              <a:rPr lang="en-US" sz="2400" dirty="0" smtClean="0"/>
              <a:t>Comprehensive risk screening tool</a:t>
            </a:r>
            <a:endParaRPr lang="en-US" sz="2400" dirty="0"/>
          </a:p>
          <a:p>
            <a:r>
              <a:rPr lang="en-US" sz="2400" dirty="0" smtClean="0"/>
              <a:t>Yearly training on non-judgmental approaches</a:t>
            </a:r>
            <a:endParaRPr lang="en-US" b="1" u="sng" dirty="0" smtClean="0"/>
          </a:p>
          <a:p>
            <a:pPr marL="0" indent="0">
              <a:buNone/>
            </a:pPr>
            <a:r>
              <a:rPr lang="en-US" b="1" u="sng" dirty="0" smtClean="0">
                <a:solidFill>
                  <a:schemeClr val="accent6"/>
                </a:solidFill>
              </a:rPr>
              <a:t>Process</a:t>
            </a:r>
          </a:p>
          <a:p>
            <a:r>
              <a:rPr lang="en-US" sz="2400" dirty="0" smtClean="0"/>
              <a:t>Reviewed available risk screening tools</a:t>
            </a:r>
          </a:p>
          <a:p>
            <a:r>
              <a:rPr lang="en-US" sz="2400" dirty="0" smtClean="0"/>
              <a:t>Approval from leadership</a:t>
            </a:r>
          </a:p>
          <a:p>
            <a:r>
              <a:rPr lang="en-US" sz="2400" dirty="0" smtClean="0"/>
              <a:t>Identify &amp; implement trainings</a:t>
            </a:r>
            <a:endParaRPr lang="en-US" sz="2400" dirty="0"/>
          </a:p>
        </p:txBody>
      </p:sp>
      <p:sp>
        <p:nvSpPr>
          <p:cNvPr id="4" name="Content Placeholder 3"/>
          <p:cNvSpPr>
            <a:spLocks noGrp="1"/>
          </p:cNvSpPr>
          <p:nvPr>
            <p:ph sz="half" idx="2"/>
          </p:nvPr>
        </p:nvSpPr>
        <p:spPr>
          <a:xfrm>
            <a:off x="4953000" y="1600200"/>
            <a:ext cx="3733800" cy="4525963"/>
          </a:xfrm>
        </p:spPr>
        <p:txBody>
          <a:bodyPr/>
          <a:lstStyle/>
          <a:p>
            <a:pPr marL="0" indent="0">
              <a:buNone/>
            </a:pPr>
            <a:r>
              <a:rPr lang="en-US" b="1" u="sng" dirty="0" smtClean="0">
                <a:solidFill>
                  <a:schemeClr val="accent6"/>
                </a:solidFill>
              </a:rPr>
              <a:t>Challenges</a:t>
            </a:r>
          </a:p>
          <a:p>
            <a:r>
              <a:rPr lang="en-US" sz="2400" dirty="0" smtClean="0"/>
              <a:t>Staff turnover</a:t>
            </a:r>
          </a:p>
          <a:p>
            <a:r>
              <a:rPr lang="en-US" sz="2400" dirty="0" smtClean="0"/>
              <a:t>EHR compatibility for risk screening tool</a:t>
            </a:r>
          </a:p>
          <a:p>
            <a:pPr marL="0" indent="0">
              <a:buNone/>
            </a:pPr>
            <a:r>
              <a:rPr lang="en-US" b="1" u="sng" dirty="0" smtClean="0">
                <a:solidFill>
                  <a:schemeClr val="accent6"/>
                </a:solidFill>
              </a:rPr>
              <a:t>Outcomes</a:t>
            </a:r>
          </a:p>
          <a:p>
            <a:r>
              <a:rPr lang="en-US" sz="2400" dirty="0" smtClean="0"/>
              <a:t>Now offer extended hours</a:t>
            </a:r>
          </a:p>
          <a:p>
            <a:r>
              <a:rPr lang="en-US" sz="2400" dirty="0" smtClean="0"/>
              <a:t>Risk screening tool has been implemented</a:t>
            </a:r>
          </a:p>
          <a:p>
            <a:r>
              <a:rPr lang="en-US" sz="2400" dirty="0" smtClean="0"/>
              <a:t>Completed trainings</a:t>
            </a:r>
            <a:endParaRPr lang="en-US" sz="2400" dirty="0"/>
          </a:p>
        </p:txBody>
      </p:sp>
    </p:spTree>
    <p:extLst>
      <p:ext uri="{BB962C8B-B14F-4D97-AF65-F5344CB8AC3E}">
        <p14:creationId xmlns:p14="http://schemas.microsoft.com/office/powerpoint/2010/main" val="423866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#2</a:t>
            </a:r>
            <a:endParaRPr lang="en-US" dirty="0"/>
          </a:p>
        </p:txBody>
      </p:sp>
      <p:sp>
        <p:nvSpPr>
          <p:cNvPr id="3" name="Content Placeholder 2"/>
          <p:cNvSpPr>
            <a:spLocks noGrp="1"/>
          </p:cNvSpPr>
          <p:nvPr>
            <p:ph sz="half" idx="1"/>
          </p:nvPr>
        </p:nvSpPr>
        <p:spPr/>
        <p:txBody>
          <a:bodyPr/>
          <a:lstStyle/>
          <a:p>
            <a:pPr marL="0" indent="0">
              <a:buNone/>
            </a:pPr>
            <a:r>
              <a:rPr lang="en-US" b="1" u="sng" dirty="0" smtClean="0">
                <a:solidFill>
                  <a:schemeClr val="accent6"/>
                </a:solidFill>
              </a:rPr>
              <a:t>Priority Areas</a:t>
            </a:r>
          </a:p>
          <a:p>
            <a:r>
              <a:rPr lang="en-US" sz="2400" dirty="0" smtClean="0"/>
              <a:t>Visual cues</a:t>
            </a:r>
          </a:p>
          <a:p>
            <a:r>
              <a:rPr lang="en-US" sz="2400" dirty="0" smtClean="0"/>
              <a:t>Extended hours</a:t>
            </a:r>
          </a:p>
          <a:p>
            <a:r>
              <a:rPr lang="en-US" sz="2400" dirty="0" smtClean="0"/>
              <a:t>Cultural Humility Training</a:t>
            </a:r>
            <a:endParaRPr lang="en-US" b="1" u="sng" dirty="0" smtClean="0"/>
          </a:p>
          <a:p>
            <a:pPr marL="0" indent="0">
              <a:buNone/>
            </a:pPr>
            <a:r>
              <a:rPr lang="en-US" b="1" u="sng" dirty="0" smtClean="0">
                <a:solidFill>
                  <a:schemeClr val="accent6"/>
                </a:solidFill>
              </a:rPr>
              <a:t>Process</a:t>
            </a:r>
          </a:p>
          <a:p>
            <a:r>
              <a:rPr lang="en-US" sz="2400" dirty="0" smtClean="0"/>
              <a:t>Youth focus group</a:t>
            </a:r>
          </a:p>
          <a:p>
            <a:r>
              <a:rPr lang="en-US" sz="2400" dirty="0" smtClean="0"/>
              <a:t>Mock adolescent visits</a:t>
            </a:r>
          </a:p>
          <a:p>
            <a:r>
              <a:rPr lang="en-US" sz="2400" dirty="0" smtClean="0"/>
              <a:t>Approval from administration</a:t>
            </a:r>
            <a:endParaRPr lang="en-US" sz="2400" dirty="0"/>
          </a:p>
        </p:txBody>
      </p:sp>
      <p:sp>
        <p:nvSpPr>
          <p:cNvPr id="4" name="Content Placeholder 3"/>
          <p:cNvSpPr>
            <a:spLocks noGrp="1"/>
          </p:cNvSpPr>
          <p:nvPr>
            <p:ph sz="half" idx="2"/>
          </p:nvPr>
        </p:nvSpPr>
        <p:spPr/>
        <p:txBody>
          <a:bodyPr/>
          <a:lstStyle/>
          <a:p>
            <a:pPr marL="0" indent="0">
              <a:buNone/>
            </a:pPr>
            <a:r>
              <a:rPr lang="en-US" b="1" u="sng" dirty="0" smtClean="0">
                <a:solidFill>
                  <a:schemeClr val="accent6"/>
                </a:solidFill>
              </a:rPr>
              <a:t>Challenges</a:t>
            </a:r>
          </a:p>
          <a:p>
            <a:r>
              <a:rPr lang="en-US" sz="2400" dirty="0" smtClean="0"/>
              <a:t>Administrative issues</a:t>
            </a:r>
            <a:endParaRPr lang="en-US" b="1" u="sng" dirty="0"/>
          </a:p>
          <a:p>
            <a:pPr marL="0" indent="0">
              <a:buNone/>
            </a:pPr>
            <a:r>
              <a:rPr lang="en-US" b="1" u="sng" dirty="0" smtClean="0">
                <a:solidFill>
                  <a:schemeClr val="accent6"/>
                </a:solidFill>
              </a:rPr>
              <a:t>Outcomes</a:t>
            </a:r>
          </a:p>
          <a:p>
            <a:r>
              <a:rPr lang="en-US" sz="2400" dirty="0" smtClean="0"/>
              <a:t>Were able to extend office hours</a:t>
            </a:r>
          </a:p>
          <a:p>
            <a:r>
              <a:rPr lang="en-US" sz="2400" dirty="0" smtClean="0"/>
              <a:t>Improved overall youth friendliness of climate </a:t>
            </a:r>
            <a:endParaRPr lang="en-US" sz="2400" dirty="0"/>
          </a:p>
        </p:txBody>
      </p:sp>
    </p:spTree>
    <p:extLst>
      <p:ext uri="{BB962C8B-B14F-4D97-AF65-F5344CB8AC3E}">
        <p14:creationId xmlns:p14="http://schemas.microsoft.com/office/powerpoint/2010/main" val="257197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096962"/>
          </a:xfrm>
        </p:spPr>
        <p:txBody>
          <a:bodyPr/>
          <a:lstStyle/>
          <a:p>
            <a:pPr>
              <a:defRPr/>
            </a:pPr>
            <a:r>
              <a:rPr lang="en-US" dirty="0" smtClean="0"/>
              <a:t>Check In</a:t>
            </a:r>
            <a:endParaRPr lang="en-US" dirty="0"/>
          </a:p>
        </p:txBody>
      </p:sp>
      <p:sp>
        <p:nvSpPr>
          <p:cNvPr id="78851" name="Content Placeholder 2"/>
          <p:cNvSpPr>
            <a:spLocks noGrp="1"/>
          </p:cNvSpPr>
          <p:nvPr>
            <p:ph idx="1"/>
          </p:nvPr>
        </p:nvSpPr>
        <p:spPr>
          <a:xfrm>
            <a:off x="495300" y="1600200"/>
            <a:ext cx="8229600" cy="4525963"/>
          </a:xfrm>
        </p:spPr>
        <p:txBody>
          <a:bodyPr/>
          <a:lstStyle/>
          <a:p>
            <a:pPr marL="0" indent="0" algn="ctr">
              <a:buFont typeface="Arial" panose="020B0604020202020204" pitchFamily="34" charset="0"/>
              <a:buNone/>
            </a:pPr>
            <a:r>
              <a:rPr lang="en-US" altLang="en-US" sz="3600" b="1" dirty="0" smtClean="0"/>
              <a:t>Which strategies would you consider implementing at your health center?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096962"/>
          </a:xfrm>
        </p:spPr>
        <p:txBody>
          <a:bodyPr/>
          <a:lstStyle/>
          <a:p>
            <a:pPr>
              <a:defRPr/>
            </a:pPr>
            <a:r>
              <a:rPr lang="en-US" dirty="0" smtClean="0"/>
              <a:t>Additional Resources (1/2)</a:t>
            </a:r>
            <a:endParaRPr lang="en-US" dirty="0"/>
          </a:p>
        </p:txBody>
      </p:sp>
      <p:sp>
        <p:nvSpPr>
          <p:cNvPr id="80899" name="Content Placeholder 2"/>
          <p:cNvSpPr>
            <a:spLocks noGrp="1"/>
          </p:cNvSpPr>
          <p:nvPr>
            <p:ph idx="1"/>
          </p:nvPr>
        </p:nvSpPr>
        <p:spPr/>
        <p:txBody>
          <a:bodyPr/>
          <a:lstStyle/>
          <a:p>
            <a:pPr marL="0" indent="0">
              <a:buFont typeface="Arial" panose="020B0604020202020204" pitchFamily="34" charset="0"/>
              <a:buNone/>
            </a:pPr>
            <a:r>
              <a:rPr lang="en-US" altLang="en-US" b="1" dirty="0" smtClean="0"/>
              <a:t>Spark </a:t>
            </a:r>
            <a:br>
              <a:rPr lang="en-US" altLang="en-US" b="1" dirty="0" smtClean="0"/>
            </a:br>
            <a:r>
              <a:rPr lang="en-US" altLang="en-US" b="1" dirty="0" smtClean="0"/>
              <a:t>Trainings</a:t>
            </a:r>
          </a:p>
          <a:p>
            <a:pPr marL="0" indent="0">
              <a:buFont typeface="Arial" panose="020B0604020202020204" pitchFamily="34" charset="0"/>
              <a:buNone/>
            </a:pPr>
            <a:endParaRPr lang="en-US" altLang="en-US" b="1" dirty="0"/>
          </a:p>
          <a:p>
            <a:pPr marL="0" indent="0">
              <a:buFont typeface="Arial" panose="020B0604020202020204" pitchFamily="34" charset="0"/>
              <a:buNone/>
            </a:pPr>
            <a:endParaRPr lang="en-US" altLang="en-US" b="1" dirty="0" smtClean="0"/>
          </a:p>
          <a:p>
            <a:pPr marL="0" indent="0">
              <a:buFont typeface="Arial" panose="020B0604020202020204" pitchFamily="34" charset="0"/>
              <a:buNone/>
            </a:pPr>
            <a:endParaRPr lang="en-US" altLang="en-US" b="1" dirty="0"/>
          </a:p>
          <a:p>
            <a:pPr marL="0" indent="0">
              <a:buNone/>
            </a:pPr>
            <a:r>
              <a:rPr lang="en-US" altLang="en-US" b="1" dirty="0"/>
              <a:t>Starter </a:t>
            </a:r>
            <a:r>
              <a:rPr lang="en-US" altLang="en-US" b="1" dirty="0" smtClean="0"/>
              <a:t/>
            </a:r>
            <a:br>
              <a:rPr lang="en-US" altLang="en-US" b="1" dirty="0" smtClean="0"/>
            </a:br>
            <a:r>
              <a:rPr lang="en-US" altLang="en-US" b="1" dirty="0" smtClean="0"/>
              <a:t>Guides</a:t>
            </a:r>
            <a:endParaRPr lang="en-US" altLang="en-US" b="1" dirty="0"/>
          </a:p>
          <a:p>
            <a:pPr marL="0" indent="0">
              <a:buFont typeface="Arial" panose="020B0604020202020204" pitchFamily="34" charset="0"/>
              <a:buNone/>
            </a:pPr>
            <a:endParaRPr lang="en-US" altLang="en-US" b="1" dirty="0" smtClean="0"/>
          </a:p>
        </p:txBody>
      </p:sp>
      <p:pic>
        <p:nvPicPr>
          <p:cNvPr id="3" name="Picture 2" descr="Spark trainings descriptions"/>
          <p:cNvPicPr>
            <a:picLocks noChangeAspect="1"/>
          </p:cNvPicPr>
          <p:nvPr/>
        </p:nvPicPr>
        <p:blipFill rotWithShape="1">
          <a:blip r:embed="rId3">
            <a:extLst>
              <a:ext uri="{28A0092B-C50C-407E-A947-70E740481C1C}">
                <a14:useLocalDpi xmlns:a14="http://schemas.microsoft.com/office/drawing/2010/main" val="0"/>
              </a:ext>
            </a:extLst>
          </a:blip>
          <a:srcRect r="2884" b="-1453"/>
          <a:stretch/>
        </p:blipFill>
        <p:spPr>
          <a:xfrm>
            <a:off x="2209800" y="1605796"/>
            <a:ext cx="5219700" cy="2273929"/>
          </a:xfrm>
          <a:prstGeom prst="rect">
            <a:avLst/>
          </a:prstGeom>
          <a:ln>
            <a:noFill/>
          </a:ln>
          <a:effectLst>
            <a:softEdge rad="112500"/>
          </a:effectLst>
        </p:spPr>
      </p:pic>
      <p:pic>
        <p:nvPicPr>
          <p:cNvPr id="5" name="Picture 4" descr="starter guide descripti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131405"/>
            <a:ext cx="5231892" cy="188495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096962"/>
          </a:xfrm>
        </p:spPr>
        <p:txBody>
          <a:bodyPr/>
          <a:lstStyle/>
          <a:p>
            <a:pPr>
              <a:defRPr/>
            </a:pPr>
            <a:r>
              <a:rPr lang="en-US" dirty="0" smtClean="0"/>
              <a:t>Additional Resources (2/2)</a:t>
            </a:r>
            <a:endParaRPr lang="en-US" dirty="0"/>
          </a:p>
        </p:txBody>
      </p:sp>
      <p:sp>
        <p:nvSpPr>
          <p:cNvPr id="84995" name="Content Placeholder 2"/>
          <p:cNvSpPr>
            <a:spLocks noGrp="1"/>
          </p:cNvSpPr>
          <p:nvPr>
            <p:ph idx="1"/>
          </p:nvPr>
        </p:nvSpPr>
        <p:spPr>
          <a:xfrm>
            <a:off x="457200" y="1143000"/>
            <a:ext cx="8229600" cy="4983163"/>
          </a:xfrm>
        </p:spPr>
        <p:txBody>
          <a:bodyPr/>
          <a:lstStyle/>
          <a:p>
            <a:pPr marL="0" indent="0">
              <a:buFont typeface="Arial" panose="020B0604020202020204" pitchFamily="34" charset="0"/>
              <a:buNone/>
            </a:pPr>
            <a:r>
              <a:rPr lang="en-US" altLang="en-US" b="1" dirty="0" smtClean="0"/>
              <a:t>Youth-Friendly Posters</a:t>
            </a:r>
          </a:p>
        </p:txBody>
      </p:sp>
      <p:sp>
        <p:nvSpPr>
          <p:cNvPr id="3" name="TextBox 2" descr="link to AHI resources webpage"/>
          <p:cNvSpPr txBox="1"/>
          <p:nvPr/>
        </p:nvSpPr>
        <p:spPr>
          <a:xfrm>
            <a:off x="102338" y="6532959"/>
            <a:ext cx="5558234" cy="276999"/>
          </a:xfrm>
          <a:prstGeom prst="rect">
            <a:avLst/>
          </a:prstGeom>
          <a:noFill/>
        </p:spPr>
        <p:txBody>
          <a:bodyPr wrap="square" rtlCol="0">
            <a:spAutoFit/>
          </a:bodyPr>
          <a:lstStyle/>
          <a:p>
            <a:r>
              <a:rPr lang="en-US" sz="1200" dirty="0">
                <a:hlinkClick r:id="rId3"/>
              </a:rPr>
              <a:t>https://www.umhs-adolescenthealth.org/improving-care/health-center-materials/</a:t>
            </a:r>
            <a:endParaRPr lang="en-US" sz="1200" dirty="0"/>
          </a:p>
        </p:txBody>
      </p:sp>
      <p:pic>
        <p:nvPicPr>
          <p:cNvPr id="6" name="Picture 5" descr="group of youth-friendly post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23" y="1688170"/>
            <a:ext cx="8510754" cy="486503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Adolescent-Centered Environments</a:t>
            </a:r>
            <a:endParaRPr lang="en-US" dirty="0"/>
          </a:p>
        </p:txBody>
      </p:sp>
      <p:pic>
        <p:nvPicPr>
          <p:cNvPr id="87043" name="Picture 3" descr="Adolescent Health Initiative adolescent centered environment quality improvement program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0"/>
            <a:ext cx="55794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6"/>
          <p:cNvSpPr>
            <a:spLocks noGrp="1"/>
          </p:cNvSpPr>
          <p:nvPr>
            <p:ph type="title"/>
          </p:nvPr>
        </p:nvSpPr>
        <p:spPr/>
        <p:txBody>
          <a:bodyPr/>
          <a:lstStyle/>
          <a:p>
            <a:r>
              <a:rPr lang="en-US" altLang="en-US" dirty="0" smtClean="0"/>
              <a:t>Connect With Us!</a:t>
            </a:r>
          </a:p>
        </p:txBody>
      </p:sp>
      <p:pic>
        <p:nvPicPr>
          <p:cNvPr id="89093" name="Content Placeholder 11" descr="Twitter logo"/>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2309813" y="1736725"/>
            <a:ext cx="266700" cy="266700"/>
          </a:xfrm>
        </p:spPr>
      </p:pic>
      <p:sp>
        <p:nvSpPr>
          <p:cNvPr id="89096" name="TextBox 14"/>
          <p:cNvSpPr txBox="1">
            <a:spLocks noChangeArrowheads="1"/>
          </p:cNvSpPr>
          <p:nvPr/>
        </p:nvSpPr>
        <p:spPr bwMode="auto">
          <a:xfrm>
            <a:off x="3070225" y="1412875"/>
            <a:ext cx="3162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endParaRPr lang="en-US" altLang="en-US" sz="1800">
              <a:cs typeface="Calibri Light" panose="020F0302020204030204" pitchFamily="34" charset="0"/>
            </a:endParaRPr>
          </a:p>
          <a:p>
            <a:pPr>
              <a:spcBef>
                <a:spcPct val="0"/>
              </a:spcBef>
              <a:buFontTx/>
              <a:buNone/>
            </a:pPr>
            <a:r>
              <a:rPr lang="en-US" altLang="en-US" sz="1800">
                <a:cs typeface="Calibri Light" panose="020F0302020204030204" pitchFamily="34" charset="0"/>
              </a:rPr>
              <a:t>Adolescent_Hlth</a:t>
            </a:r>
          </a:p>
        </p:txBody>
      </p:sp>
      <p:pic>
        <p:nvPicPr>
          <p:cNvPr id="89094" name="Picture 12" descr="Instagram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705100"/>
            <a:ext cx="2905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7" name="TextBox 15"/>
          <p:cNvSpPr txBox="1">
            <a:spLocks noChangeArrowheads="1"/>
          </p:cNvSpPr>
          <p:nvPr/>
        </p:nvSpPr>
        <p:spPr bwMode="auto">
          <a:xfrm>
            <a:off x="3055938" y="2424112"/>
            <a:ext cx="3162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endParaRPr lang="en-US" altLang="en-US" sz="1800" dirty="0">
              <a:cs typeface="Calibri Light" panose="020F0302020204030204" pitchFamily="34" charset="0"/>
            </a:endParaRPr>
          </a:p>
          <a:p>
            <a:pPr>
              <a:spcBef>
                <a:spcPct val="0"/>
              </a:spcBef>
              <a:buFontTx/>
              <a:buNone/>
            </a:pPr>
            <a:r>
              <a:rPr lang="en-US" altLang="en-US" sz="1800" dirty="0" err="1">
                <a:cs typeface="Calibri Light" panose="020F0302020204030204" pitchFamily="34" charset="0"/>
              </a:rPr>
              <a:t>adolescent_health</a:t>
            </a:r>
            <a:endParaRPr lang="en-US" altLang="en-US" sz="1800" dirty="0">
              <a:cs typeface="Calibri Light" panose="020F0302020204030204" pitchFamily="34" charset="0"/>
            </a:endParaRPr>
          </a:p>
        </p:txBody>
      </p:sp>
      <p:pic>
        <p:nvPicPr>
          <p:cNvPr id="89095" name="Picture 13" descr="Facebook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3150" y="3886200"/>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8" name="TextBox 16"/>
          <p:cNvSpPr txBox="1">
            <a:spLocks noChangeArrowheads="1"/>
          </p:cNvSpPr>
          <p:nvPr/>
        </p:nvSpPr>
        <p:spPr bwMode="auto">
          <a:xfrm>
            <a:off x="3035300" y="3594100"/>
            <a:ext cx="316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endParaRPr lang="en-US" altLang="en-US" sz="1800">
              <a:cs typeface="Calibri Light" panose="020F0302020204030204" pitchFamily="34" charset="0"/>
            </a:endParaRPr>
          </a:p>
          <a:p>
            <a:pPr>
              <a:spcBef>
                <a:spcPct val="0"/>
              </a:spcBef>
              <a:buFontTx/>
              <a:buNone/>
            </a:pPr>
            <a:r>
              <a:rPr lang="en-US" altLang="en-US" sz="1800">
                <a:cs typeface="Calibri Light" panose="020F0302020204030204" pitchFamily="34" charset="0"/>
              </a:rPr>
              <a:t>Adolescent Health Initiative</a:t>
            </a:r>
          </a:p>
        </p:txBody>
      </p:sp>
      <p:pic>
        <p:nvPicPr>
          <p:cNvPr id="89092" name="Content Placeholder 17" descr="Envelope | Free Stock Photo | Illustration of an envelope ..."/>
          <p:cNvPicPr>
            <a:picLocks noGrp="1" noChangeAspect="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2303463" y="4933950"/>
            <a:ext cx="400050" cy="400050"/>
          </a:xfrm>
        </p:spPr>
      </p:pic>
      <p:sp>
        <p:nvSpPr>
          <p:cNvPr id="89099" name="TextBox 18"/>
          <p:cNvSpPr txBox="1">
            <a:spLocks noChangeArrowheads="1"/>
          </p:cNvSpPr>
          <p:nvPr/>
        </p:nvSpPr>
        <p:spPr bwMode="auto">
          <a:xfrm>
            <a:off x="3070225" y="4651375"/>
            <a:ext cx="3162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endParaRPr lang="en-US" altLang="en-US" sz="1800">
              <a:cs typeface="Calibri Light" panose="020F0302020204030204" pitchFamily="34" charset="0"/>
            </a:endParaRPr>
          </a:p>
          <a:p>
            <a:pPr>
              <a:spcBef>
                <a:spcPct val="0"/>
              </a:spcBef>
              <a:buFontTx/>
              <a:buNone/>
            </a:pPr>
            <a:r>
              <a:rPr lang="en-US" altLang="en-US" sz="1800">
                <a:cs typeface="Calibri Light" panose="020F0302020204030204" pitchFamily="34" charset="0"/>
              </a:rPr>
              <a:t>adolescenthealth@umich.edu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Adolescent Health Initiative (AHI)</a:t>
            </a:r>
          </a:p>
        </p:txBody>
      </p:sp>
      <p:sp>
        <p:nvSpPr>
          <p:cNvPr id="34819" name="Content Placeholder 1"/>
          <p:cNvSpPr>
            <a:spLocks noGrp="1"/>
          </p:cNvSpPr>
          <p:nvPr>
            <p:ph sz="half" idx="1"/>
          </p:nvPr>
        </p:nvSpPr>
        <p:spPr>
          <a:xfrm>
            <a:off x="457200" y="1600200"/>
            <a:ext cx="4343400" cy="4525963"/>
          </a:xfrm>
        </p:spPr>
        <p:txBody>
          <a:bodyPr/>
          <a:lstStyle/>
          <a:p>
            <a:pPr marL="0" indent="0">
              <a:buNone/>
            </a:pPr>
            <a:r>
              <a:rPr lang="en-US" altLang="en-US" sz="2400" dirty="0" smtClean="0"/>
              <a:t>AHI provides training, technical assistance, and coaching to health care providers, health systems, and organizations across the country to </a:t>
            </a:r>
            <a:r>
              <a:rPr lang="en-US" altLang="en-US" sz="2400" b="1" dirty="0" smtClean="0"/>
              <a:t>improve adolescent-centered care.</a:t>
            </a:r>
          </a:p>
          <a:p>
            <a:pPr marL="0" indent="0">
              <a:buNone/>
            </a:pPr>
            <a:endParaRPr lang="en-US" altLang="en-US" sz="2400" dirty="0" smtClean="0"/>
          </a:p>
          <a:p>
            <a:pPr marL="0" indent="0">
              <a:buNone/>
            </a:pPr>
            <a:r>
              <a:rPr lang="en-US" altLang="en-US" sz="2400" dirty="0" smtClean="0"/>
              <a:t>Our vision is to transform the health care landscape to </a:t>
            </a:r>
            <a:r>
              <a:rPr lang="en-US" altLang="en-US" sz="2400" b="1" dirty="0" smtClean="0"/>
              <a:t>optimize adolescent and young adult health and well-being.</a:t>
            </a:r>
          </a:p>
        </p:txBody>
      </p:sp>
      <p:pic>
        <p:nvPicPr>
          <p:cNvPr id="2" name="Picture 1" descr="University of Michigan School of Medicin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0718" y="1600201"/>
            <a:ext cx="2833306" cy="1771862"/>
          </a:xfrm>
          <a:prstGeom prst="rect">
            <a:avLst/>
          </a:prstGeom>
        </p:spPr>
      </p:pic>
      <p:pic>
        <p:nvPicPr>
          <p:cNvPr id="6" name="Content Placeholder 5" descr="U.S. Map"/>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5991" r="7137" b="8254"/>
          <a:stretch/>
        </p:blipFill>
        <p:spPr>
          <a:xfrm>
            <a:off x="4800600" y="3372062"/>
            <a:ext cx="4038600" cy="2876338"/>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FPNTC Resources</a:t>
            </a:r>
            <a:endParaRPr lang="en-US" dirty="0"/>
          </a:p>
        </p:txBody>
      </p:sp>
      <p:sp>
        <p:nvSpPr>
          <p:cNvPr id="3" name="Content Placeholder 2"/>
          <p:cNvSpPr>
            <a:spLocks noGrp="1"/>
          </p:cNvSpPr>
          <p:nvPr>
            <p:ph idx="1"/>
          </p:nvPr>
        </p:nvSpPr>
        <p:spPr>
          <a:xfrm>
            <a:off x="457200" y="1600200"/>
            <a:ext cx="4953000" cy="4525963"/>
          </a:xfrm>
        </p:spPr>
        <p:txBody>
          <a:bodyPr/>
          <a:lstStyle/>
          <a:p>
            <a:r>
              <a:rPr lang="en-US" sz="2800" dirty="0"/>
              <a:t>Counseling Adolescent Clients to Encourage Family Participation </a:t>
            </a:r>
            <a:r>
              <a:rPr lang="en-US" sz="2800" dirty="0" smtClean="0"/>
              <a:t>Video &amp; Training Guide</a:t>
            </a:r>
            <a:endParaRPr lang="en-US" sz="2800" dirty="0"/>
          </a:p>
          <a:p>
            <a:r>
              <a:rPr lang="en-US" sz="2800" dirty="0" smtClean="0"/>
              <a:t>Counseling </a:t>
            </a:r>
            <a:r>
              <a:rPr lang="en-US" sz="2800" dirty="0"/>
              <a:t>Adolescent Clients to Resist Sexual Coercion </a:t>
            </a:r>
            <a:r>
              <a:rPr lang="en-US" sz="2800" dirty="0" smtClean="0"/>
              <a:t>Video &amp; Training </a:t>
            </a:r>
            <a:r>
              <a:rPr lang="en-US" sz="2800" dirty="0"/>
              <a:t>Guide</a:t>
            </a:r>
          </a:p>
          <a:p>
            <a:r>
              <a:rPr lang="en-US" sz="2800" dirty="0" smtClean="0"/>
              <a:t>Adolescent </a:t>
            </a:r>
            <a:r>
              <a:rPr lang="en-US" sz="2800" dirty="0"/>
              <a:t>Brain Development </a:t>
            </a:r>
            <a:r>
              <a:rPr lang="en-US" sz="2800" dirty="0" smtClean="0"/>
              <a:t>Podcast </a:t>
            </a:r>
            <a:r>
              <a:rPr lang="en-US" sz="2800" i="1" dirty="0" smtClean="0"/>
              <a:t>(NCTCFP)</a:t>
            </a:r>
            <a:endParaRPr lang="en-US" sz="2800" i="1" dirty="0"/>
          </a:p>
        </p:txBody>
      </p:sp>
      <p:pic>
        <p:nvPicPr>
          <p:cNvPr id="4" name="Picture 3" descr="Counseling Adolescent Clients to Encourage Family Participation Video "/>
          <p:cNvPicPr>
            <a:picLocks noChangeAspect="1"/>
          </p:cNvPicPr>
          <p:nvPr/>
        </p:nvPicPr>
        <p:blipFill>
          <a:blip r:embed="rId3"/>
          <a:stretch>
            <a:fillRect/>
          </a:stretch>
        </p:blipFill>
        <p:spPr>
          <a:xfrm>
            <a:off x="5943600" y="4495800"/>
            <a:ext cx="2914702" cy="1676400"/>
          </a:xfrm>
          <a:prstGeom prst="rect">
            <a:avLst/>
          </a:prstGeom>
          <a:ln>
            <a:solidFill>
              <a:schemeClr val="bg1">
                <a:lumMod val="75000"/>
              </a:schemeClr>
            </a:solidFill>
          </a:ln>
        </p:spPr>
      </p:pic>
      <p:pic>
        <p:nvPicPr>
          <p:cNvPr id="6" name="Picture 5" descr="Counseling Adolescent Clients to Encourage Family Training Guide"/>
          <p:cNvPicPr>
            <a:picLocks noChangeAspect="1"/>
          </p:cNvPicPr>
          <p:nvPr/>
        </p:nvPicPr>
        <p:blipFill>
          <a:blip r:embed="rId4"/>
          <a:stretch>
            <a:fillRect/>
          </a:stretch>
        </p:blipFill>
        <p:spPr>
          <a:xfrm>
            <a:off x="5715000" y="1659036"/>
            <a:ext cx="2057400" cy="2608164"/>
          </a:xfrm>
          <a:prstGeom prst="rect">
            <a:avLst/>
          </a:prstGeom>
          <a:ln>
            <a:solidFill>
              <a:schemeClr val="bg1">
                <a:lumMod val="75000"/>
              </a:schemeClr>
            </a:solidFill>
          </a:ln>
        </p:spPr>
      </p:pic>
    </p:spTree>
    <p:extLst>
      <p:ext uri="{BB962C8B-B14F-4D97-AF65-F5344CB8AC3E}">
        <p14:creationId xmlns:p14="http://schemas.microsoft.com/office/powerpoint/2010/main" val="3245785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p:txBody>
          <a:bodyPr/>
          <a:lstStyle/>
          <a:p>
            <a:r>
              <a:rPr lang="en-US" dirty="0" smtClean="0"/>
              <a:t>Thank you!</a:t>
            </a:r>
            <a:br>
              <a:rPr lang="en-US" dirty="0" smtClean="0"/>
            </a:br>
            <a:r>
              <a:rPr lang="en-US" dirty="0" smtClean="0"/>
              <a:t>Questions or suggestions?</a:t>
            </a:r>
            <a:endParaRPr lang="en-US" dirty="0"/>
          </a:p>
        </p:txBody>
      </p:sp>
      <p:sp>
        <p:nvSpPr>
          <p:cNvPr id="29699" name="Subtitle 2" descr="links to FPNTC email address and eNewsletter subscription webpage"/>
          <p:cNvSpPr>
            <a:spLocks noGrp="1"/>
          </p:cNvSpPr>
          <p:nvPr>
            <p:ph type="subTitle" idx="1"/>
          </p:nvPr>
        </p:nvSpPr>
        <p:spPr>
          <a:xfrm>
            <a:off x="952500" y="3600450"/>
            <a:ext cx="7239000" cy="1276350"/>
          </a:xfrm>
        </p:spPr>
        <p:txBody>
          <a:bodyPr/>
          <a:lstStyle/>
          <a:p>
            <a:r>
              <a:rPr lang="en-US" altLang="en-US" sz="2800" dirty="0" smtClean="0"/>
              <a:t>Email </a:t>
            </a:r>
            <a:r>
              <a:rPr lang="en-US" sz="2800" dirty="0" smtClean="0">
                <a:hlinkClick r:id="rId3"/>
              </a:rPr>
              <a:t>fpntc@jsi.org</a:t>
            </a:r>
            <a:endParaRPr lang="en-US" sz="2800" dirty="0"/>
          </a:p>
          <a:p>
            <a:r>
              <a:rPr lang="en-US" sz="2800" dirty="0" smtClean="0"/>
              <a:t>Subscribe at </a:t>
            </a:r>
            <a:r>
              <a:rPr lang="en-US" sz="2800" dirty="0" smtClean="0">
                <a:hlinkClick r:id="rId4"/>
              </a:rPr>
              <a:t>www.fpntc.org/enewsletter</a:t>
            </a:r>
            <a:r>
              <a:rPr lang="en-US" sz="2800" dirty="0" smtClean="0"/>
              <a:t> </a:t>
            </a:r>
          </a:p>
          <a:p>
            <a:r>
              <a:rPr lang="en-US" sz="2800" dirty="0" smtClean="0"/>
              <a:t> </a:t>
            </a:r>
            <a:endParaRPr lang="en-US" sz="2800" dirty="0"/>
          </a:p>
        </p:txBody>
      </p:sp>
      <p:sp>
        <p:nvSpPr>
          <p:cNvPr id="5" name="TextBox 1"/>
          <p:cNvSpPr txBox="1">
            <a:spLocks noChangeArrowheads="1"/>
          </p:cNvSpPr>
          <p:nvPr/>
        </p:nvSpPr>
        <p:spPr bwMode="auto">
          <a:xfrm>
            <a:off x="304800" y="5791200"/>
            <a:ext cx="480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Light" panose="020F0302020204030204" pitchFamily="34" charset="0"/>
              </a:defRPr>
            </a:lvl1pPr>
            <a:lvl2pPr marL="742950" indent="-285750">
              <a:spcBef>
                <a:spcPct val="20000"/>
              </a:spcBef>
              <a:buFont typeface="Arial" panose="020B0604020202020204" pitchFamily="34" charset="0"/>
              <a:buChar char="–"/>
              <a:defRPr sz="2800">
                <a:solidFill>
                  <a:srgbClr val="1B75BC"/>
                </a:solidFill>
                <a:latin typeface="Calibri Light" panose="020F0302020204030204" pitchFamily="34" charset="0"/>
              </a:defRPr>
            </a:lvl2pPr>
            <a:lvl3pPr marL="1143000" indent="-228600">
              <a:spcBef>
                <a:spcPct val="20000"/>
              </a:spcBef>
              <a:buFont typeface="Arial" panose="020B0604020202020204" pitchFamily="34" charset="0"/>
              <a:buChar char="•"/>
              <a:defRPr sz="2400">
                <a:solidFill>
                  <a:schemeClr val="tx2"/>
                </a:solidFill>
                <a:latin typeface="Calibri Light" panose="020F0302020204030204" pitchFamily="34" charset="0"/>
              </a:defRPr>
            </a:lvl3pPr>
            <a:lvl4pPr marL="1600200" indent="-228600">
              <a:spcBef>
                <a:spcPct val="20000"/>
              </a:spcBef>
              <a:buFont typeface="Arial" panose="020B0604020202020204" pitchFamily="34" charset="0"/>
              <a:buChar char="–"/>
              <a:defRPr sz="2000">
                <a:solidFill>
                  <a:srgbClr val="662D91"/>
                </a:solidFill>
                <a:latin typeface="Calibri Light" panose="020F0302020204030204" pitchFamily="34" charset="0"/>
              </a:defRPr>
            </a:lvl4pPr>
            <a:lvl5pPr marL="2057400" indent="-228600">
              <a:spcBef>
                <a:spcPct val="20000"/>
              </a:spcBef>
              <a:buFont typeface="Arial" panose="020B0604020202020204" pitchFamily="34" charset="0"/>
              <a:buChar char="»"/>
              <a:defRPr sz="2000">
                <a:solidFill>
                  <a:schemeClr val="tx2"/>
                </a:solidFill>
                <a:latin typeface="Calibri Light" panose="020F03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alibri Light" panose="020F0302020204030204" pitchFamily="34" charset="0"/>
              </a:defRPr>
            </a:lvl9pPr>
          </a:lstStyle>
          <a:p>
            <a:pPr>
              <a:spcBef>
                <a:spcPct val="0"/>
              </a:spcBef>
              <a:buFontTx/>
              <a:buNone/>
            </a:pPr>
            <a:r>
              <a:rPr lang="en-US" altLang="en-US" sz="1200" dirty="0">
                <a:solidFill>
                  <a:schemeClr val="tx1">
                    <a:lumMod val="50000"/>
                    <a:lumOff val="50000"/>
                  </a:schemeClr>
                </a:solidFill>
                <a:cs typeface="Calibri Light" panose="020F0302020204030204" pitchFamily="34" charset="0"/>
              </a:rPr>
              <a:t>This presentation was supported by Award No. FPTPA006028-04-00 from the Office of Population Affairs (OPA). Its contents are solely the responsibility of the authors and do not necessarily represent the official views of OPA or HHS</a:t>
            </a:r>
            <a:r>
              <a:rPr lang="en-US" altLang="en-US" sz="1200" dirty="0" smtClean="0">
                <a:solidFill>
                  <a:schemeClr val="tx1">
                    <a:lumMod val="50000"/>
                    <a:lumOff val="50000"/>
                  </a:schemeClr>
                </a:solidFill>
                <a:cs typeface="Calibri Light" panose="020F0302020204030204" pitchFamily="34" charset="0"/>
              </a:rPr>
              <a:t>.</a:t>
            </a:r>
            <a:endParaRPr lang="en-US" altLang="en-US" sz="1200" dirty="0">
              <a:solidFill>
                <a:schemeClr val="tx1">
                  <a:lumMod val="50000"/>
                  <a:lumOff val="50000"/>
                </a:schemeClr>
              </a:solidFill>
              <a:cs typeface="Calibri Light" panose="020F0302020204030204" pitchFamily="34" charset="0"/>
            </a:endParaRPr>
          </a:p>
        </p:txBody>
      </p:sp>
    </p:spTree>
    <p:extLst>
      <p:ext uri="{BB962C8B-B14F-4D97-AF65-F5344CB8AC3E}">
        <p14:creationId xmlns:p14="http://schemas.microsoft.com/office/powerpoint/2010/main" val="3003562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Objectives</a:t>
            </a:r>
            <a:endParaRPr lang="en-US" dirty="0"/>
          </a:p>
        </p:txBody>
      </p:sp>
      <p:sp>
        <p:nvSpPr>
          <p:cNvPr id="35843" name="Content Placeholder 2"/>
          <p:cNvSpPr>
            <a:spLocks noGrp="1"/>
          </p:cNvSpPr>
          <p:nvPr>
            <p:ph idx="1"/>
          </p:nvPr>
        </p:nvSpPr>
        <p:spPr/>
        <p:txBody>
          <a:bodyPr/>
          <a:lstStyle/>
          <a:p>
            <a:pPr marL="0" indent="0">
              <a:buNone/>
            </a:pPr>
            <a:r>
              <a:rPr lang="en-US" altLang="en-US" dirty="0" smtClean="0"/>
              <a:t>By the end of this webinar, you will be able to:</a:t>
            </a:r>
          </a:p>
          <a:p>
            <a:r>
              <a:rPr lang="en-US" altLang="en-US" dirty="0" smtClean="0"/>
              <a:t>Identify youth-friendly </a:t>
            </a:r>
            <a:r>
              <a:rPr lang="en-US" altLang="en-US" b="1" dirty="0" smtClean="0"/>
              <a:t>behaviors</a:t>
            </a:r>
          </a:p>
          <a:p>
            <a:r>
              <a:rPr lang="en-US" altLang="en-US" dirty="0" smtClean="0"/>
              <a:t>Identify the </a:t>
            </a:r>
            <a:r>
              <a:rPr lang="en-US" altLang="en-US" b="1" dirty="0" smtClean="0"/>
              <a:t>characteristics</a:t>
            </a:r>
            <a:r>
              <a:rPr lang="en-US" altLang="en-US" dirty="0" smtClean="0"/>
              <a:t> of youth-friendly organizations</a:t>
            </a:r>
          </a:p>
          <a:p>
            <a:r>
              <a:rPr lang="en-US" altLang="en-US" dirty="0" smtClean="0"/>
              <a:t>Describe </a:t>
            </a:r>
            <a:r>
              <a:rPr lang="en-US" altLang="en-US" b="1" dirty="0" smtClean="0"/>
              <a:t>opportunities for improving </a:t>
            </a:r>
            <a:r>
              <a:rPr lang="en-US" altLang="en-US" dirty="0" smtClean="0"/>
              <a:t>youth-friendly environments at your health center</a:t>
            </a:r>
          </a:p>
          <a:p>
            <a:r>
              <a:rPr lang="en-US" altLang="en-US" dirty="0" smtClean="0"/>
              <a:t>Identify other </a:t>
            </a:r>
            <a:r>
              <a:rPr lang="en-US" altLang="en-US" b="1" dirty="0" smtClean="0"/>
              <a:t>supportive resources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Teen Years Activity</a:t>
            </a:r>
          </a:p>
        </p:txBody>
      </p:sp>
      <p:graphicFrame>
        <p:nvGraphicFramePr>
          <p:cNvPr id="5" name="Table 4" descr="table of personal youth experiences"/>
          <p:cNvGraphicFramePr>
            <a:graphicFrameLocks noGrp="1"/>
          </p:cNvGraphicFramePr>
          <p:nvPr>
            <p:extLst>
              <p:ext uri="{D42A27DB-BD31-4B8C-83A1-F6EECF244321}">
                <p14:modId xmlns:p14="http://schemas.microsoft.com/office/powerpoint/2010/main" val="3885631878"/>
              </p:ext>
            </p:extLst>
          </p:nvPr>
        </p:nvGraphicFramePr>
        <p:xfrm>
          <a:off x="228600" y="1636777"/>
          <a:ext cx="8686800" cy="51054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739159578"/>
                    </a:ext>
                  </a:extLst>
                </a:gridCol>
                <a:gridCol w="2895600">
                  <a:extLst>
                    <a:ext uri="{9D8B030D-6E8A-4147-A177-3AD203B41FA5}">
                      <a16:colId xmlns:a16="http://schemas.microsoft.com/office/drawing/2014/main" val="1166957174"/>
                    </a:ext>
                  </a:extLst>
                </a:gridCol>
                <a:gridCol w="2895600">
                  <a:extLst>
                    <a:ext uri="{9D8B030D-6E8A-4147-A177-3AD203B41FA5}">
                      <a16:colId xmlns:a16="http://schemas.microsoft.com/office/drawing/2014/main" val="1303491921"/>
                    </a:ext>
                  </a:extLst>
                </a:gridCol>
              </a:tblGrid>
              <a:tr h="1577834">
                <a:tc>
                  <a:txBody>
                    <a:bodyPr/>
                    <a:lstStyle/>
                    <a:p>
                      <a:r>
                        <a:rPr lang="en-US" sz="2400" b="0" dirty="0">
                          <a:solidFill>
                            <a:schemeClr val="bg1"/>
                          </a:solidFill>
                          <a:latin typeface="Calibri Light" panose="020F0302020204030204" pitchFamily="34" charset="0"/>
                          <a:cs typeface="Calibri Light" panose="020F0302020204030204" pitchFamily="34" charset="0"/>
                        </a:rPr>
                        <a:t>I felt</a:t>
                      </a:r>
                      <a:r>
                        <a:rPr lang="en-US" sz="2400" b="0" baseline="0" dirty="0">
                          <a:solidFill>
                            <a:schemeClr val="bg1"/>
                          </a:solidFill>
                          <a:latin typeface="Calibri Light" panose="020F0302020204030204" pitchFamily="34" charset="0"/>
                          <a:cs typeface="Calibri Light" panose="020F0302020204030204" pitchFamily="34" charset="0"/>
                        </a:rPr>
                        <a:t> like my teen years were _______. </a:t>
                      </a:r>
                      <a:endParaRPr lang="en-US" sz="2400" b="0" dirty="0">
                        <a:solidFill>
                          <a:schemeClr val="bg1"/>
                        </a:solidFill>
                        <a:latin typeface="Calibri Light" panose="020F0302020204030204" pitchFamily="34" charset="0"/>
                        <a:cs typeface="Calibri Light" panose="020F0302020204030204" pitchFamily="34" charset="0"/>
                      </a:endParaRPr>
                    </a:p>
                  </a:txBody>
                  <a:tcPr marL="88730" marR="88730" marT="44376" marB="44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2400" b="0" dirty="0">
                          <a:solidFill>
                            <a:schemeClr val="bg1"/>
                          </a:solidFill>
                          <a:latin typeface="Calibri Light" panose="020F0302020204030204" pitchFamily="34" charset="0"/>
                          <a:cs typeface="Calibri Light" panose="020F0302020204030204" pitchFamily="34" charset="0"/>
                        </a:rPr>
                        <a:t>Here’s what was important to me when I was a teenager: </a:t>
                      </a:r>
                    </a:p>
                  </a:txBody>
                  <a:tcPr marL="88730" marR="88730" marT="44376" marB="44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sz="2400" b="0" dirty="0">
                          <a:solidFill>
                            <a:schemeClr val="bg1"/>
                          </a:solidFill>
                          <a:latin typeface="Calibri Light" panose="020F0302020204030204" pitchFamily="34" charset="0"/>
                          <a:cs typeface="Calibri Light" panose="020F0302020204030204" pitchFamily="34" charset="0"/>
                        </a:rPr>
                        <a:t>Here’s how I feel about working with teens:</a:t>
                      </a:r>
                    </a:p>
                  </a:txBody>
                  <a:tcPr marL="88730" marR="88730" marT="44376" marB="44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714497605"/>
                  </a:ext>
                </a:extLst>
              </a:tr>
              <a:tr h="1577834">
                <a:tc>
                  <a:txBody>
                    <a:bodyPr/>
                    <a:lstStyle/>
                    <a:p>
                      <a:r>
                        <a:rPr lang="en-US" sz="2400" dirty="0">
                          <a:latin typeface="Calibri Light" panose="020F0302020204030204" pitchFamily="34" charset="0"/>
                          <a:cs typeface="Calibri Light" panose="020F0302020204030204" pitchFamily="34" charset="0"/>
                        </a:rPr>
                        <a:t>The best thing about being</a:t>
                      </a:r>
                      <a:r>
                        <a:rPr lang="en-US" sz="2400" baseline="0" dirty="0">
                          <a:latin typeface="Calibri Light" panose="020F0302020204030204" pitchFamily="34" charset="0"/>
                          <a:cs typeface="Calibri Light" panose="020F0302020204030204" pitchFamily="34" charset="0"/>
                        </a:rPr>
                        <a:t> a teen is: </a:t>
                      </a:r>
                      <a:endParaRPr lang="en-US" sz="2400" dirty="0">
                        <a:latin typeface="Calibri Light" panose="020F0302020204030204" pitchFamily="34" charset="0"/>
                        <a:cs typeface="Calibri Light" panose="020F0302020204030204" pitchFamily="34" charset="0"/>
                      </a:endParaRPr>
                    </a:p>
                  </a:txBody>
                  <a:tcPr marL="88730" marR="88730" marT="44376" marB="44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400" dirty="0">
                          <a:latin typeface="Calibri Light" panose="020F0302020204030204" pitchFamily="34" charset="0"/>
                          <a:cs typeface="Calibri Light" panose="020F0302020204030204" pitchFamily="34" charset="0"/>
                        </a:rPr>
                        <a:t>The hardest thing about being</a:t>
                      </a:r>
                      <a:r>
                        <a:rPr lang="en-US" sz="2400" baseline="0" dirty="0">
                          <a:latin typeface="Calibri Light" panose="020F0302020204030204" pitchFamily="34" charset="0"/>
                          <a:cs typeface="Calibri Light" panose="020F0302020204030204" pitchFamily="34" charset="0"/>
                        </a:rPr>
                        <a:t> a teen is:</a:t>
                      </a:r>
                      <a:endParaRPr lang="en-US" sz="2400" dirty="0">
                        <a:latin typeface="Calibri Light" panose="020F0302020204030204" pitchFamily="34" charset="0"/>
                        <a:cs typeface="Calibri Light" panose="020F0302020204030204" pitchFamily="34" charset="0"/>
                      </a:endParaRPr>
                    </a:p>
                  </a:txBody>
                  <a:tcPr marL="88730" marR="88730" marT="44376" marB="44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r>
                        <a:rPr lang="en-US" sz="2400" dirty="0">
                          <a:latin typeface="Calibri Light" panose="020F0302020204030204" pitchFamily="34" charset="0"/>
                          <a:cs typeface="Calibri Light" panose="020F0302020204030204" pitchFamily="34" charset="0"/>
                        </a:rPr>
                        <a:t>If I could re-live my teen years again, I would do</a:t>
                      </a:r>
                      <a:r>
                        <a:rPr lang="en-US" sz="2400" baseline="0" dirty="0">
                          <a:latin typeface="Calibri Light" panose="020F0302020204030204" pitchFamily="34" charset="0"/>
                          <a:cs typeface="Calibri Light" panose="020F0302020204030204" pitchFamily="34" charset="0"/>
                        </a:rPr>
                        <a:t> this differently: </a:t>
                      </a:r>
                    </a:p>
                  </a:txBody>
                  <a:tcPr marL="88730" marR="88730" marT="44376" marB="44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113081013"/>
                  </a:ext>
                </a:extLst>
              </a:tr>
              <a:tr h="1949732">
                <a:tc>
                  <a:txBody>
                    <a:bodyPr/>
                    <a:lstStyle/>
                    <a:p>
                      <a:r>
                        <a:rPr lang="en-US" sz="2400" dirty="0">
                          <a:latin typeface="Calibri Light" panose="020F0302020204030204" pitchFamily="34" charset="0"/>
                          <a:cs typeface="Calibri Light" panose="020F0302020204030204" pitchFamily="34" charset="0"/>
                        </a:rPr>
                        <a:t>The best thing about working with teens is:</a:t>
                      </a:r>
                    </a:p>
                  </a:txBody>
                  <a:tcPr marL="88730" marR="88730" marT="44376" marB="44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400" dirty="0">
                          <a:latin typeface="Calibri Light" panose="020F0302020204030204" pitchFamily="34" charset="0"/>
                          <a:cs typeface="Calibri Light" panose="020F0302020204030204" pitchFamily="34" charset="0"/>
                        </a:rPr>
                        <a:t>The hardest thing</a:t>
                      </a:r>
                      <a:r>
                        <a:rPr lang="en-US" sz="2400" baseline="0" dirty="0">
                          <a:latin typeface="Calibri Light" panose="020F0302020204030204" pitchFamily="34" charset="0"/>
                          <a:cs typeface="Calibri Light" panose="020F0302020204030204" pitchFamily="34" charset="0"/>
                        </a:rPr>
                        <a:t> about working with teens is:</a:t>
                      </a:r>
                      <a:endParaRPr lang="en-US" sz="2400" dirty="0">
                        <a:latin typeface="Calibri Light" panose="020F0302020204030204" pitchFamily="34" charset="0"/>
                        <a:cs typeface="Calibri Light" panose="020F0302020204030204" pitchFamily="34" charset="0"/>
                      </a:endParaRPr>
                    </a:p>
                  </a:txBody>
                  <a:tcPr marL="88730" marR="88730" marT="44376" marB="44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sz="2400" dirty="0">
                          <a:latin typeface="Calibri Light" panose="020F0302020204030204" pitchFamily="34" charset="0"/>
                          <a:cs typeface="Calibri Light" panose="020F0302020204030204" pitchFamily="34" charset="0"/>
                        </a:rPr>
                        <a:t>What makes working with teens unique from working with young children and adults?</a:t>
                      </a:r>
                    </a:p>
                  </a:txBody>
                  <a:tcPr marL="88730" marR="88730" marT="44376" marB="443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87580517"/>
                  </a:ext>
                </a:extLst>
              </a:tr>
            </a:tbl>
          </a:graphicData>
        </a:graphic>
      </p:graphicFrame>
      <p:sp>
        <p:nvSpPr>
          <p:cNvPr id="6" name="Oval 5" descr="orange oval"/>
          <p:cNvSpPr/>
          <p:nvPr/>
        </p:nvSpPr>
        <p:spPr>
          <a:xfrm>
            <a:off x="2667000" y="1493838"/>
            <a:ext cx="3157538" cy="178276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orange oval"/>
          <p:cNvSpPr/>
          <p:nvPr/>
        </p:nvSpPr>
        <p:spPr>
          <a:xfrm>
            <a:off x="33528" y="4398836"/>
            <a:ext cx="3138297" cy="163353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descr="orange oval"/>
          <p:cNvSpPr/>
          <p:nvPr/>
        </p:nvSpPr>
        <p:spPr>
          <a:xfrm>
            <a:off x="2819400" y="3124200"/>
            <a:ext cx="3200210" cy="11430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8"/>
          <p:cNvSpPr>
            <a:spLocks noGrp="1"/>
          </p:cNvSpPr>
          <p:nvPr>
            <p:ph type="title"/>
          </p:nvPr>
        </p:nvSpPr>
        <p:spPr/>
        <p:txBody>
          <a:bodyPr/>
          <a:lstStyle/>
          <a:p>
            <a:r>
              <a:rPr lang="en-US" altLang="en-US" dirty="0" smtClean="0"/>
              <a:t>Teens Speak</a:t>
            </a:r>
            <a:r>
              <a:rPr lang="en-US" sz="4000" b="1" kern="1200" dirty="0" smtClean="0">
                <a:solidFill>
                  <a:schemeClr val="accent4"/>
                </a:solidFill>
                <a:effectLst/>
                <a:latin typeface="Calibri Light" panose="020F0302020204030204" pitchFamily="34" charset="0"/>
                <a:ea typeface="+mj-ea"/>
                <a:cs typeface="+mj-cs"/>
              </a:rPr>
              <a:t> (1/3)</a:t>
            </a:r>
            <a:endParaRPr lang="en-US" altLang="en-US" dirty="0" smtClean="0"/>
          </a:p>
        </p:txBody>
      </p:sp>
      <p:sp>
        <p:nvSpPr>
          <p:cNvPr id="6" name="Text Placeholder 9"/>
          <p:cNvSpPr>
            <a:spLocks noGrp="1"/>
          </p:cNvSpPr>
          <p:nvPr>
            <p:ph idx="1"/>
          </p:nvPr>
        </p:nvSpPr>
        <p:spPr/>
        <p:txBody>
          <a:bodyPr/>
          <a:lstStyle/>
          <a:p>
            <a:pPr marL="0" indent="0" algn="ctr">
              <a:buFont typeface="Arial" panose="020B0604020202020204" pitchFamily="34" charset="0"/>
              <a:buNone/>
              <a:defRPr/>
            </a:pPr>
            <a:r>
              <a:rPr lang="en-US" sz="2000" b="1" dirty="0">
                <a:cs typeface="Calibri Light" panose="020F0302020204030204" pitchFamily="34" charset="0"/>
              </a:rPr>
              <a:t>DRAWING A PICTURE: ADOLESCENT-CENTERED MEDICAL HOMES</a:t>
            </a:r>
          </a:p>
        </p:txBody>
      </p:sp>
      <p:pic>
        <p:nvPicPr>
          <p:cNvPr id="7" name="vAu5ad827I8" descr="videoclip icon"/>
          <p:cNvPicPr>
            <a:picLocks noRot="1"/>
          </p:cNvPicPr>
          <p:nvPr>
            <a:videoFile r:link="rId2"/>
          </p:nvPr>
        </p:nvPicPr>
        <p:blipFill>
          <a:blip r:embed="rId5">
            <a:extLst>
              <a:ext uri="{28A0092B-C50C-407E-A947-70E740481C1C}">
                <a14:useLocalDpi xmlns:a14="http://schemas.microsoft.com/office/drawing/2010/main" val="0"/>
              </a:ext>
            </a:extLst>
          </a:blip>
          <a:srcRect/>
          <a:stretch>
            <a:fillRect/>
          </a:stretch>
        </p:blipFill>
        <p:spPr bwMode="auto">
          <a:xfrm>
            <a:off x="1630363" y="2136775"/>
            <a:ext cx="5883275" cy="362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descr="link to YouTube video: Youth from UMHS Adolescent Health Initiative’s Teen Advisory Council, TAC TAC, explore many of the ways that primary care and other health centers can make sure that their space is youth-friendly."/>
          <p:cNvSpPr/>
          <p:nvPr/>
        </p:nvSpPr>
        <p:spPr>
          <a:xfrm>
            <a:off x="457200" y="6093381"/>
            <a:ext cx="3048720" cy="369332"/>
          </a:xfrm>
          <a:prstGeom prst="rect">
            <a:avLst/>
          </a:prstGeom>
        </p:spPr>
        <p:txBody>
          <a:bodyPr wrap="none">
            <a:spAutoFit/>
          </a:bodyPr>
          <a:lstStyle/>
          <a:p>
            <a:r>
              <a:rPr lang="en-US" sz="1800" u="sng" dirty="0" smtClean="0">
                <a:latin typeface="Calibri Light" panose="020F0302020204030204" pitchFamily="34" charset="0"/>
                <a:cs typeface="Calibri Light" panose="020F0302020204030204" pitchFamily="34" charset="0"/>
                <a:hlinkClick r:id="rId6"/>
              </a:rPr>
              <a:t>https://youtu.be/vAu5ad827I8</a:t>
            </a:r>
            <a:endParaRPr lang="en-US" dirty="0">
              <a:latin typeface="Calibri Light" panose="020F0302020204030204" pitchFamily="34" charset="0"/>
              <a:cs typeface="Calibri Light" panose="020F030202020403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Teens Speak (2/3)</a:t>
            </a:r>
          </a:p>
        </p:txBody>
      </p:sp>
      <p:sp>
        <p:nvSpPr>
          <p:cNvPr id="3" name="Text Placeholder 2"/>
          <p:cNvSpPr>
            <a:spLocks noGrp="1"/>
          </p:cNvSpPr>
          <p:nvPr>
            <p:ph idx="1"/>
          </p:nvPr>
        </p:nvSpPr>
        <p:spPr>
          <a:xfrm>
            <a:off x="457200" y="2209800"/>
            <a:ext cx="8229600" cy="3916363"/>
          </a:xfrm>
        </p:spPr>
        <p:txBody>
          <a:bodyPr/>
          <a:lstStyle/>
          <a:p>
            <a:pPr marL="0" indent="0" algn="ctr">
              <a:buFont typeface="Arial" panose="020B0604020202020204" pitchFamily="34" charset="0"/>
              <a:buNone/>
              <a:defRPr/>
            </a:pPr>
            <a:r>
              <a:rPr lang="en-US" dirty="0"/>
              <a:t>What might happen when teens </a:t>
            </a:r>
            <a:r>
              <a:rPr lang="en-US" b="1" dirty="0">
                <a:solidFill>
                  <a:schemeClr val="accent4"/>
                </a:solidFill>
              </a:rPr>
              <a:t>DON’T</a:t>
            </a:r>
            <a:r>
              <a:rPr lang="en-US" dirty="0"/>
              <a:t> feel comfortable with their health care experience</a:t>
            </a:r>
            <a:r>
              <a:rPr lang="en-US" dirty="0" smtClean="0"/>
              <a:t>?</a:t>
            </a:r>
            <a:endParaRPr lang="en-US" dirty="0"/>
          </a:p>
          <a:p>
            <a:pPr marL="0" indent="0">
              <a:buFont typeface="Arial" panose="020B0604020202020204" pitchFamily="34" charset="0"/>
              <a:buNone/>
              <a:defRPr/>
            </a:pPr>
            <a:endParaRPr lang="en-US" sz="2400" dirty="0"/>
          </a:p>
          <a:p>
            <a:pPr marL="0" indent="0">
              <a:buFont typeface="Arial" panose="020B0604020202020204" pitchFamily="34" charset="0"/>
              <a:buNone/>
              <a:defRPr/>
            </a:pPr>
            <a:r>
              <a:rPr lang="en-US" sz="2400" b="1" dirty="0" smtClean="0">
                <a:solidFill>
                  <a:schemeClr val="accent6"/>
                </a:solidFill>
              </a:rPr>
              <a:t>May not come back to that clinic</a:t>
            </a:r>
          </a:p>
          <a:p>
            <a:pPr marL="0" indent="0">
              <a:buFont typeface="Arial" panose="020B0604020202020204" pitchFamily="34" charset="0"/>
              <a:buNone/>
              <a:defRPr/>
            </a:pPr>
            <a:endParaRPr lang="en-US" sz="2400" dirty="0" smtClean="0"/>
          </a:p>
          <a:p>
            <a:pPr marL="0" indent="0" algn="r">
              <a:buFont typeface="Arial" panose="020B0604020202020204" pitchFamily="34" charset="0"/>
              <a:buNone/>
              <a:defRPr/>
            </a:pPr>
            <a:r>
              <a:rPr lang="en-US" sz="2400" b="1" dirty="0" smtClean="0">
                <a:solidFill>
                  <a:schemeClr val="accent4"/>
                </a:solidFill>
              </a:rPr>
              <a:t>Will tell all of their friends about their experience</a:t>
            </a:r>
          </a:p>
          <a:p>
            <a:pPr marL="0" indent="0" algn="r">
              <a:buFont typeface="Arial" panose="020B0604020202020204" pitchFamily="34" charset="0"/>
              <a:buNone/>
              <a:defRPr/>
            </a:pPr>
            <a:endParaRPr lang="en-US" sz="2400" dirty="0" smtClean="0"/>
          </a:p>
          <a:p>
            <a:pPr marL="0" indent="0">
              <a:buFont typeface="Arial" panose="020B0604020202020204" pitchFamily="34" charset="0"/>
              <a:buNone/>
              <a:defRPr/>
            </a:pPr>
            <a:r>
              <a:rPr lang="en-US" sz="2400" b="1" dirty="0" smtClean="0">
                <a:solidFill>
                  <a:schemeClr val="accent5"/>
                </a:solidFill>
              </a:rPr>
              <a:t>May not receive the care they need</a:t>
            </a:r>
            <a:endParaRPr lang="en-US" sz="2400" b="1" dirty="0">
              <a:solidFill>
                <a:schemeClr val="accent5"/>
              </a:solidFill>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Teens Speak (3/3)</a:t>
            </a:r>
          </a:p>
        </p:txBody>
      </p:sp>
      <p:sp>
        <p:nvSpPr>
          <p:cNvPr id="3" name="Text Placeholder 2"/>
          <p:cNvSpPr>
            <a:spLocks noGrp="1"/>
          </p:cNvSpPr>
          <p:nvPr>
            <p:ph idx="1"/>
          </p:nvPr>
        </p:nvSpPr>
        <p:spPr>
          <a:xfrm>
            <a:off x="457200" y="1828800"/>
            <a:ext cx="8458200" cy="4267200"/>
          </a:xfrm>
        </p:spPr>
        <p:txBody>
          <a:bodyPr/>
          <a:lstStyle/>
          <a:p>
            <a:pPr marL="0" indent="0" algn="ctr">
              <a:buFont typeface="Arial" panose="020B0604020202020204" pitchFamily="34" charset="0"/>
              <a:buNone/>
              <a:defRPr/>
            </a:pPr>
            <a:r>
              <a:rPr lang="en-US" dirty="0"/>
              <a:t>What might happen when teens </a:t>
            </a:r>
            <a:r>
              <a:rPr lang="en-US" b="1" dirty="0" smtClean="0">
                <a:solidFill>
                  <a:schemeClr val="accent4"/>
                </a:solidFill>
              </a:rPr>
              <a:t>DO</a:t>
            </a:r>
            <a:r>
              <a:rPr lang="en-US" dirty="0" smtClean="0"/>
              <a:t> </a:t>
            </a:r>
            <a:r>
              <a:rPr lang="en-US" dirty="0"/>
              <a:t>feel comfortable with their health care experience</a:t>
            </a:r>
            <a:r>
              <a:rPr lang="en-US" dirty="0" smtClean="0"/>
              <a:t>?</a:t>
            </a:r>
          </a:p>
          <a:p>
            <a:pPr marL="0" indent="0" algn="ctr">
              <a:buFont typeface="Arial" panose="020B0604020202020204" pitchFamily="34" charset="0"/>
              <a:buNone/>
              <a:defRPr/>
            </a:pPr>
            <a:endParaRPr lang="en-US" dirty="0" smtClean="0"/>
          </a:p>
          <a:p>
            <a:pPr marL="0" indent="0">
              <a:buNone/>
              <a:defRPr/>
            </a:pPr>
            <a:r>
              <a:rPr lang="en-US" sz="2400" b="1" dirty="0" smtClean="0">
                <a:solidFill>
                  <a:schemeClr val="accent5"/>
                </a:solidFill>
              </a:rPr>
              <a:t>Will feel more comfortable to open up about health care concerns</a:t>
            </a:r>
          </a:p>
          <a:p>
            <a:pPr marL="0" indent="0">
              <a:buNone/>
              <a:defRPr/>
            </a:pPr>
            <a:endParaRPr lang="en-US" sz="2400" dirty="0" smtClean="0"/>
          </a:p>
          <a:p>
            <a:pPr marL="0" indent="0" algn="r">
              <a:buNone/>
              <a:defRPr/>
            </a:pPr>
            <a:r>
              <a:rPr lang="en-US" sz="2400" b="1" dirty="0" smtClean="0">
                <a:solidFill>
                  <a:schemeClr val="accent6"/>
                </a:solidFill>
              </a:rPr>
              <a:t>Will come back often to receive the care they need</a:t>
            </a:r>
          </a:p>
          <a:p>
            <a:pPr marL="0" indent="0">
              <a:buNone/>
              <a:defRPr/>
            </a:pPr>
            <a:endParaRPr lang="en-US" sz="2400" dirty="0"/>
          </a:p>
          <a:p>
            <a:pPr marL="0" indent="0">
              <a:buNone/>
              <a:defRPr/>
            </a:pPr>
            <a:r>
              <a:rPr lang="en-US" sz="2400" b="1" dirty="0" smtClean="0">
                <a:solidFill>
                  <a:schemeClr val="accent4"/>
                </a:solidFill>
              </a:rPr>
              <a:t>Helps them develop good lifelong health care practices</a:t>
            </a:r>
            <a:endParaRPr lang="en-US" sz="2400" b="1" dirty="0">
              <a:solidFill>
                <a:schemeClr val="accent4"/>
              </a:solidFill>
            </a:endParaRPr>
          </a:p>
        </p:txBody>
      </p:sp>
    </p:spTree>
    <p:custDataLst>
      <p:tags r:id="rId1"/>
    </p:custDataLst>
    <p:extLst>
      <p:ext uri="{BB962C8B-B14F-4D97-AF65-F5344CB8AC3E}">
        <p14:creationId xmlns:p14="http://schemas.microsoft.com/office/powerpoint/2010/main" val="26438722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457200" y="274638"/>
            <a:ext cx="5867400" cy="1143000"/>
          </a:xfrm>
        </p:spPr>
        <p:txBody>
          <a:bodyPr/>
          <a:lstStyle/>
          <a:p>
            <a:r>
              <a:rPr lang="en-US" altLang="en-US" dirty="0" smtClean="0"/>
              <a:t>The Developing Teen Brain</a:t>
            </a:r>
          </a:p>
        </p:txBody>
      </p:sp>
      <p:pic>
        <p:nvPicPr>
          <p:cNvPr id="3" name="Content Placeholder 2" descr="chart displaying four phases of teen brain development"/>
          <p:cNvPicPr>
            <a:picLocks noGrp="1" noChangeAspect="1"/>
          </p:cNvPicPr>
          <p:nvPr>
            <p:ph idx="1"/>
          </p:nvPr>
        </p:nvPicPr>
        <p:blipFill>
          <a:blip r:embed="rId4"/>
          <a:stretch>
            <a:fillRect/>
          </a:stretch>
        </p:blipFill>
        <p:spPr>
          <a:xfrm>
            <a:off x="1066800" y="1600200"/>
            <a:ext cx="6934200" cy="4603558"/>
          </a:xfrm>
          <a:prstGeom prst="rect">
            <a:avLst/>
          </a:prstGeom>
        </p:spPr>
      </p:pic>
    </p:spTree>
    <p:custDataLst>
      <p:tags r:id="rId1"/>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10640</TotalTime>
  <Words>4351</Words>
  <Application>Microsoft Office PowerPoint</Application>
  <PresentationFormat>On-screen Show (4:3)</PresentationFormat>
  <Paragraphs>408</Paragraphs>
  <Slides>31</Slides>
  <Notes>31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Calibri Light</vt:lpstr>
      <vt:lpstr>Gotham Bold</vt:lpstr>
      <vt:lpstr>Gotham Book</vt:lpstr>
      <vt:lpstr>Times New Roman</vt:lpstr>
      <vt:lpstr>Office Theme</vt:lpstr>
      <vt:lpstr>1_Office Theme</vt:lpstr>
      <vt:lpstr>Promoting Youth-Friendly Environments in Title X Family Planning Clinics</vt:lpstr>
      <vt:lpstr>Meet our speaker!</vt:lpstr>
      <vt:lpstr>Adolescent Health Initiative (AHI)</vt:lpstr>
      <vt:lpstr>Learning Objectives</vt:lpstr>
      <vt:lpstr>Teen Years Activity</vt:lpstr>
      <vt:lpstr>Teens Speak (1/3)</vt:lpstr>
      <vt:lpstr>Teens Speak (2/3)</vt:lpstr>
      <vt:lpstr>Teens Speak (3/3)</vt:lpstr>
      <vt:lpstr>The Developing Teen Brain</vt:lpstr>
      <vt:lpstr>Risk-Taking</vt:lpstr>
      <vt:lpstr>Risk Behaviors</vt:lpstr>
      <vt:lpstr>Optimal Health Model</vt:lpstr>
      <vt:lpstr>Youth-Friendly Behaviors (1/5)</vt:lpstr>
      <vt:lpstr>Youth-Friendly Behaviors (2/5)</vt:lpstr>
      <vt:lpstr>Youth-Friendly Behaviors (3/5)</vt:lpstr>
      <vt:lpstr>Youth-Friendly Behaviors (4/5)</vt:lpstr>
      <vt:lpstr>Youth-Friendly Behaviors (5/5)</vt:lpstr>
      <vt:lpstr>Strategies for Providing Youth-Friendly Services (1/5)</vt:lpstr>
      <vt:lpstr>Strategies for Providing Youth-Friendly Services (2/5)</vt:lpstr>
      <vt:lpstr>Strategies for Providing Youth-Friendly Services (3/5)</vt:lpstr>
      <vt:lpstr>Strategies for Providing Youth-Friendly Services (4/5)</vt:lpstr>
      <vt:lpstr>Strategies for Providing Youth-Friendly Services (5/5)</vt:lpstr>
      <vt:lpstr>Case Study #1</vt:lpstr>
      <vt:lpstr>Case Study #2</vt:lpstr>
      <vt:lpstr>Check In</vt:lpstr>
      <vt:lpstr>Additional Resources (1/2)</vt:lpstr>
      <vt:lpstr>Additional Resources (2/2)</vt:lpstr>
      <vt:lpstr>Adolescent-Centered Environments</vt:lpstr>
      <vt:lpstr>Connect With Us!</vt:lpstr>
      <vt:lpstr>FPNTC Resources</vt:lpstr>
      <vt:lpstr>Thank you! Questions or suggestions?</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JSI</dc:creator>
  <cp:lastModifiedBy>Mary McCrimmon</cp:lastModifiedBy>
  <cp:revision>182</cp:revision>
  <dcterms:created xsi:type="dcterms:W3CDTF">2016-11-10T17:10:50Z</dcterms:created>
  <dcterms:modified xsi:type="dcterms:W3CDTF">2020-03-17T20:03:42Z</dcterms:modified>
</cp:coreProperties>
</file>