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7" r:id="rId1"/>
    <p:sldMasterId id="2147483708" r:id="rId2"/>
  </p:sldMasterIdLst>
  <p:notesMasterIdLst>
    <p:notesMasterId r:id="rId39"/>
  </p:notesMasterIdLst>
  <p:handoutMasterIdLst>
    <p:handoutMasterId r:id="rId40"/>
  </p:handout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2" r:id="rId38"/>
  </p:sldIdLst>
  <p:sldSz cx="9144000" cy="5143500" type="screen16x9"/>
  <p:notesSz cx="7315200" cy="9601200"/>
  <p:embeddedFontLst>
    <p:embeddedFont>
      <p:font typeface="Montserrat" panose="00000500000000000000" pitchFamily="2" charset="0"/>
      <p:regular r:id="rId41"/>
      <p:bold r:id="rId42"/>
      <p:italic r:id="rId43"/>
      <p:boldItalic r:id="rId44"/>
    </p:embeddedFont>
    <p:embeddedFont>
      <p:font typeface="Lato" panose="020F0502020204030203" pitchFamily="34" charset="0"/>
      <p:regular r:id="rId45"/>
      <p:bold r:id="rId46"/>
      <p:italic r:id="rId47"/>
      <p:boldItalic r:id="rId48"/>
    </p:embeddedFont>
    <p:embeddedFont>
      <p:font typeface="Calibri" panose="020F0502020204030204" pitchFamily="34"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504">
          <p15:clr>
            <a:srgbClr val="9AA0A6"/>
          </p15:clr>
        </p15:guide>
        <p15:guide id="2" orient="horz" pos="1341">
          <p15:clr>
            <a:srgbClr val="9AA0A6"/>
          </p15:clr>
        </p15:guide>
        <p15:guide id="3" orient="horz" pos="1512">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51278" autoAdjust="0"/>
  </p:normalViewPr>
  <p:slideViewPr>
    <p:cSldViewPr snapToGrid="0">
      <p:cViewPr varScale="1">
        <p:scale>
          <a:sx n="48" d="100"/>
          <a:sy n="48" d="100"/>
        </p:scale>
        <p:origin x="1932" y="48"/>
      </p:cViewPr>
      <p:guideLst>
        <p:guide pos="504"/>
        <p:guide orient="horz" pos="1341"/>
        <p:guide orient="horz" pos="1512"/>
      </p:guideLst>
    </p:cSldViewPr>
  </p:slideViewPr>
  <p:outlineViewPr>
    <p:cViewPr>
      <p:scale>
        <a:sx n="33" d="100"/>
        <a:sy n="33" d="100"/>
      </p:scale>
      <p:origin x="0" y="-6690"/>
    </p:cViewPr>
  </p:outlineViewPr>
  <p:notesTextViewPr>
    <p:cViewPr>
      <p:scale>
        <a:sx n="1" d="1"/>
        <a:sy n="1" d="1"/>
      </p:scale>
      <p:origin x="0" y="0"/>
    </p:cViewPr>
  </p:notesTextViewPr>
  <p:sorterViewPr>
    <p:cViewPr>
      <p:scale>
        <a:sx n="100" d="100"/>
        <a:sy n="100" d="100"/>
      </p:scale>
      <p:origin x="0" y="-67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1.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45" Type="http://schemas.openxmlformats.org/officeDocument/2006/relationships/font" Target="fonts/font5.fntdata"/><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4.fntdata"/><Relationship Id="rId52" Type="http://schemas.openxmlformats.org/officeDocument/2006/relationships/font" Target="fonts/font1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font" Target="fonts/font11.fntdata"/><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D1CC6736-4523-4D44-ACE9-E09C081C9BEA}" type="slidenum">
              <a:rPr lang="en-US" smtClean="0"/>
              <a:t>‹#›</a:t>
            </a:fld>
            <a:endParaRPr lang="en-US"/>
          </a:p>
        </p:txBody>
      </p:sp>
    </p:spTree>
    <p:extLst>
      <p:ext uri="{BB962C8B-B14F-4D97-AF65-F5344CB8AC3E}">
        <p14:creationId xmlns:p14="http://schemas.microsoft.com/office/powerpoint/2010/main" val="25784826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31520" y="4560570"/>
            <a:ext cx="5852160" cy="4320540"/>
          </a:xfrm>
          <a:prstGeom prst="rect">
            <a:avLst/>
          </a:prstGeom>
          <a:noFill/>
          <a:ln>
            <a:noFill/>
          </a:ln>
        </p:spPr>
        <p:txBody>
          <a:bodyPr spcFirstLastPara="1" wrap="square" lIns="96645" tIns="96645" rIns="96645" bIns="9664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hf hdr="0" ftr="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rhntc.org/"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p: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171450" indent="-171450">
              <a:buClr>
                <a:schemeClr val="dk1"/>
              </a:buClr>
            </a:pPr>
            <a:r>
              <a:rPr lang="en" sz="1200" dirty="0" smtClean="0">
                <a:latin typeface="Calibri" panose="020F0502020204030204" pitchFamily="34" charset="0"/>
                <a:cs typeface="Calibri" panose="020F0502020204030204" pitchFamily="34" charset="0"/>
              </a:rPr>
              <a:t>Using </a:t>
            </a:r>
            <a:r>
              <a:rPr lang="en" sz="1200" dirty="0">
                <a:latin typeface="Calibri" panose="020F0502020204030204" pitchFamily="34" charset="0"/>
                <a:cs typeface="Calibri" panose="020F0502020204030204" pitchFamily="34" charset="0"/>
              </a:rPr>
              <a:t>the RHNTC Training Tracking System for Title X and TPP Programs</a:t>
            </a:r>
            <a:endParaRPr sz="1200" dirty="0">
              <a:latin typeface="Calibri" panose="020F0502020204030204" pitchFamily="34" charset="0"/>
              <a:cs typeface="Calibri" panose="020F0502020204030204" pitchFamily="34" charset="0"/>
            </a:endParaRPr>
          </a:p>
          <a:p>
            <a:pPr marL="171450" indent="-171450">
              <a:buClr>
                <a:schemeClr val="dk1"/>
              </a:buClr>
            </a:pPr>
            <a:r>
              <a:rPr lang="en" sz="1200" dirty="0" smtClean="0">
                <a:latin typeface="Calibri" panose="020F0502020204030204" pitchFamily="34" charset="0"/>
                <a:cs typeface="Calibri" panose="020F0502020204030204" pitchFamily="34" charset="0"/>
              </a:rPr>
              <a:t>This </a:t>
            </a:r>
            <a:r>
              <a:rPr lang="en" sz="1200" dirty="0">
                <a:latin typeface="Calibri" panose="020F0502020204030204" pitchFamily="34" charset="0"/>
                <a:cs typeface="Calibri" panose="020F0502020204030204" pitchFamily="34" charset="0"/>
              </a:rPr>
              <a:t>presentation is supported by the Office of Population Affairs (OPA). Its contents are solely the responsibility of the authors and do not necessarily represent the official views of OPA, or HHS</a:t>
            </a:r>
            <a:r>
              <a:rPr lang="en" sz="1200" dirty="0" smtClean="0">
                <a:latin typeface="Calibri" panose="020F0502020204030204" pitchFamily="34" charset="0"/>
                <a:cs typeface="Calibri" panose="020F0502020204030204" pitchFamily="34" charset="0"/>
              </a:rPr>
              <a:t>.</a:t>
            </a:r>
            <a:endParaRPr sz="1200" dirty="0">
              <a:latin typeface="Calibri" panose="020F0502020204030204" pitchFamily="34" charset="0"/>
              <a:cs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a337aac825_0_591: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a337aac825_0_591: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171450" indent="-171450"/>
            <a:r>
              <a:rPr lang="en" sz="1200" dirty="0" smtClean="0">
                <a:solidFill>
                  <a:schemeClr val="dk1"/>
                </a:solidFill>
                <a:latin typeface="Calibri" panose="020F0502020204030204" pitchFamily="34" charset="0"/>
                <a:cs typeface="Calibri" panose="020F0502020204030204" pitchFamily="34" charset="0"/>
              </a:rPr>
              <a:t>Since </a:t>
            </a:r>
            <a:r>
              <a:rPr lang="en" sz="1200" dirty="0">
                <a:solidFill>
                  <a:schemeClr val="dk1"/>
                </a:solidFill>
                <a:latin typeface="Calibri" panose="020F0502020204030204" pitchFamily="34" charset="0"/>
                <a:cs typeface="Calibri" panose="020F0502020204030204" pitchFamily="34" charset="0"/>
              </a:rPr>
              <a:t>the system launched in 2018, we’ve seen that Title X-funded programs, including grantees and subrecipients, are using the training tracking system to </a:t>
            </a:r>
            <a:r>
              <a:rPr lang="en" sz="1200" dirty="0">
                <a:latin typeface="Calibri" panose="020F0502020204030204" pitchFamily="34" charset="0"/>
                <a:cs typeface="Calibri" panose="020F0502020204030204" pitchFamily="34" charset="0"/>
              </a:rPr>
              <a:t> develop training plans for their networks and track completion of assigned trainings and to ensure that subrecipients and service sites comply with Title X Program training requirements.</a:t>
            </a:r>
            <a:endParaRPr sz="1200" dirty="0">
              <a:solidFill>
                <a:schemeClr val="dk1"/>
              </a:solidFill>
              <a:latin typeface="Calibri" panose="020F0502020204030204" pitchFamily="34" charset="0"/>
              <a:cs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d82712f566_0_15: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d82712f566_0_15: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171450" indent="-171450"/>
            <a:r>
              <a:rPr lang="en" sz="1200" dirty="0" smtClean="0">
                <a:solidFill>
                  <a:schemeClr val="dk1"/>
                </a:solidFill>
                <a:latin typeface="Calibri" panose="020F0502020204030204" pitchFamily="34" charset="0"/>
                <a:cs typeface="Calibri" panose="020F0502020204030204" pitchFamily="34" charset="0"/>
              </a:rPr>
              <a:t>And </a:t>
            </a:r>
            <a:r>
              <a:rPr lang="en" sz="1200" dirty="0">
                <a:solidFill>
                  <a:schemeClr val="dk1"/>
                </a:solidFill>
                <a:latin typeface="Calibri" panose="020F0502020204030204" pitchFamily="34" charset="0"/>
                <a:cs typeface="Calibri" panose="020F0502020204030204" pitchFamily="34" charset="0"/>
              </a:rPr>
              <a:t>as we’ve begun talking to TPP grantees through the RHNTC, we’ve discussed how TPP-funded programs could also benefit from the </a:t>
            </a:r>
            <a:r>
              <a:rPr lang="en" sz="1200" dirty="0" smtClean="0">
                <a:solidFill>
                  <a:schemeClr val="dk1"/>
                </a:solidFill>
                <a:latin typeface="Calibri" panose="020F0502020204030204" pitchFamily="34" charset="0"/>
                <a:cs typeface="Calibri" panose="020F0502020204030204" pitchFamily="34" charset="0"/>
              </a:rPr>
              <a:t>TTS.</a:t>
            </a:r>
          </a:p>
          <a:p>
            <a:pPr marL="171450" indent="-171450"/>
            <a:r>
              <a:rPr lang="en" sz="1200" dirty="0" smtClean="0">
                <a:solidFill>
                  <a:schemeClr val="dk1"/>
                </a:solidFill>
                <a:latin typeface="Calibri" panose="020F0502020204030204" pitchFamily="34" charset="0"/>
                <a:cs typeface="Calibri" panose="020F0502020204030204" pitchFamily="34" charset="0"/>
              </a:rPr>
              <a:t>You </a:t>
            </a:r>
            <a:r>
              <a:rPr lang="en" sz="1200" dirty="0">
                <a:solidFill>
                  <a:schemeClr val="dk1"/>
                </a:solidFill>
                <a:latin typeface="Calibri" panose="020F0502020204030204" pitchFamily="34" charset="0"/>
                <a:cs typeface="Calibri" panose="020F0502020204030204" pitchFamily="34" charset="0"/>
              </a:rPr>
              <a:t>may wish to use it </a:t>
            </a:r>
            <a:r>
              <a:rPr lang="en" sz="1200" dirty="0" smtClean="0">
                <a:latin typeface="Calibri" panose="020F0502020204030204" pitchFamily="34" charset="0"/>
                <a:cs typeface="Calibri" panose="020F0502020204030204" pitchFamily="34" charset="0"/>
              </a:rPr>
              <a:t>to:</a:t>
            </a:r>
          </a:p>
          <a:p>
            <a:pPr marL="628650" lvl="1" indent="-171450"/>
            <a:r>
              <a:rPr lang="en" sz="1200" dirty="0" smtClean="0">
                <a:latin typeface="Calibri" panose="020F0502020204030204" pitchFamily="34" charset="0"/>
                <a:cs typeface="Calibri" panose="020F0502020204030204" pitchFamily="34" charset="0"/>
              </a:rPr>
              <a:t>Create</a:t>
            </a:r>
            <a:r>
              <a:rPr lang="en" sz="1200" dirty="0">
                <a:latin typeface="Calibri" panose="020F0502020204030204" pitchFamily="34" charset="0"/>
                <a:cs typeface="Calibri" panose="020F0502020204030204" pitchFamily="34" charset="0"/>
              </a:rPr>
              <a:t>, implement, and/or track completion of professional development or other training plans for their organization or implementation </a:t>
            </a:r>
            <a:r>
              <a:rPr lang="en" sz="1200" dirty="0" smtClean="0">
                <a:latin typeface="Calibri" panose="020F0502020204030204" pitchFamily="34" charset="0"/>
                <a:cs typeface="Calibri" panose="020F0502020204030204" pitchFamily="34" charset="0"/>
              </a:rPr>
              <a:t>partners</a:t>
            </a:r>
          </a:p>
          <a:p>
            <a:pPr marL="628650" lvl="1" indent="-171450"/>
            <a:r>
              <a:rPr lang="en" sz="1200" dirty="0" smtClean="0">
                <a:latin typeface="Calibri" panose="020F0502020204030204" pitchFamily="34" charset="0"/>
                <a:cs typeface="Calibri" panose="020F0502020204030204" pitchFamily="34" charset="0"/>
              </a:rPr>
              <a:t>Capture </a:t>
            </a:r>
            <a:r>
              <a:rPr lang="en" sz="1200" dirty="0">
                <a:latin typeface="Calibri" panose="020F0502020204030204" pitchFamily="34" charset="0"/>
                <a:cs typeface="Calibri" panose="020F0502020204030204" pitchFamily="34" charset="0"/>
              </a:rPr>
              <a:t>trainings and resources offered from different sources in a single, shareable list </a:t>
            </a:r>
            <a:endParaRPr sz="1200" dirty="0">
              <a:solidFill>
                <a:schemeClr val="dk1"/>
              </a:solidFill>
              <a:latin typeface="Calibri" panose="020F0502020204030204" pitchFamily="34" charset="0"/>
              <a:cs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a594af5e23_0_5: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a594af5e23_0_5: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171450" indent="-171450"/>
            <a:r>
              <a:rPr lang="en" sz="1200" dirty="0" smtClean="0">
                <a:solidFill>
                  <a:schemeClr val="dk1"/>
                </a:solidFill>
                <a:latin typeface="Calibri" panose="020F0502020204030204" pitchFamily="34" charset="0"/>
                <a:cs typeface="Calibri" panose="020F0502020204030204" pitchFamily="34" charset="0"/>
              </a:rPr>
              <a:t>Before </a:t>
            </a:r>
            <a:r>
              <a:rPr lang="en" sz="1200" dirty="0">
                <a:solidFill>
                  <a:schemeClr val="dk1"/>
                </a:solidFill>
                <a:latin typeface="Calibri" panose="020F0502020204030204" pitchFamily="34" charset="0"/>
                <a:cs typeface="Calibri" panose="020F0502020204030204" pitchFamily="34" charset="0"/>
              </a:rPr>
              <a:t>we dive into the live demo, here are the quick high-level steps for the system:</a:t>
            </a:r>
            <a:endParaRPr sz="1200" dirty="0">
              <a:solidFill>
                <a:schemeClr val="dk1"/>
              </a:solidFill>
              <a:latin typeface="Calibri" panose="020F0502020204030204" pitchFamily="34" charset="0"/>
              <a:cs typeface="Calibri" panose="020F0502020204030204" pitchFamily="34" charset="0"/>
            </a:endParaRPr>
          </a:p>
          <a:p>
            <a:pPr marL="483306" indent="-315491">
              <a:buAutoNum type="arabicPeriod"/>
            </a:pPr>
            <a:r>
              <a:rPr lang="en" sz="1200" dirty="0">
                <a:latin typeface="Calibri" panose="020F0502020204030204" pitchFamily="34" charset="0"/>
                <a:cs typeface="Calibri" panose="020F0502020204030204" pitchFamily="34" charset="0"/>
              </a:rPr>
              <a:t>The Training Admin creates and shares a customized Training List with their staff, network, etc.</a:t>
            </a:r>
            <a:endParaRPr sz="1200" dirty="0">
              <a:latin typeface="Calibri" panose="020F0502020204030204" pitchFamily="34" charset="0"/>
              <a:cs typeface="Calibri" panose="020F0502020204030204" pitchFamily="34" charset="0"/>
            </a:endParaRPr>
          </a:p>
          <a:p>
            <a:pPr marL="483306" indent="-315491">
              <a:buAutoNum type="arabicPeriod"/>
            </a:pPr>
            <a:r>
              <a:rPr lang="en" sz="1200" dirty="0">
                <a:latin typeface="Calibri" panose="020F0502020204030204" pitchFamily="34" charset="0"/>
                <a:cs typeface="Calibri" panose="020F0502020204030204" pitchFamily="34" charset="0"/>
              </a:rPr>
              <a:t>Next, a Training Participant accepts the Training List (“opts-in”) and begins to complete trainings from rhntc.org or other sources.</a:t>
            </a:r>
            <a:endParaRPr sz="1200" dirty="0">
              <a:latin typeface="Calibri" panose="020F0502020204030204" pitchFamily="34" charset="0"/>
              <a:cs typeface="Calibri" panose="020F0502020204030204" pitchFamily="34" charset="0"/>
            </a:endParaRPr>
          </a:p>
          <a:p>
            <a:pPr marL="483306" indent="-315491">
              <a:buAutoNum type="arabicPeriod"/>
            </a:pPr>
            <a:r>
              <a:rPr lang="en" sz="1200" dirty="0">
                <a:latin typeface="Calibri" panose="020F0502020204030204" pitchFamily="34" charset="0"/>
                <a:cs typeface="Calibri" panose="020F0502020204030204" pitchFamily="34" charset="0"/>
              </a:rPr>
              <a:t>The Admin can then view completion status and download reports for all users who accept the list.</a:t>
            </a:r>
            <a:endParaRPr sz="1200" dirty="0">
              <a:latin typeface="Calibri" panose="020F0502020204030204" pitchFamily="34" charset="0"/>
              <a:cs typeface="Calibri" panose="020F0502020204030204" pitchFamily="34" charset="0"/>
            </a:endParaRPr>
          </a:p>
          <a:p>
            <a:pPr marL="483306" indent="-315491">
              <a:buAutoNum type="arabicPeriod"/>
            </a:pPr>
            <a:r>
              <a:rPr lang="en" sz="1200" dirty="0">
                <a:latin typeface="Calibri" panose="020F0502020204030204" pitchFamily="34" charset="0"/>
                <a:cs typeface="Calibri" panose="020F0502020204030204" pitchFamily="34" charset="0"/>
              </a:rPr>
              <a:t>Finally, the Participant can also download their own training report and certificate(s) of completion.</a:t>
            </a:r>
            <a:endParaRPr sz="1600" dirty="0">
              <a:solidFill>
                <a:srgbClr val="595959"/>
              </a:solidFill>
              <a:latin typeface="Calibri" panose="020F0502020204030204" pitchFamily="34" charset="0"/>
              <a:ea typeface="Lato"/>
              <a:cs typeface="Calibri" panose="020F0502020204030204" pitchFamily="34" charset="0"/>
              <a:sym typeface="Lato"/>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a337aac825_0_601: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a337aac825_0_601: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483306" indent="0">
              <a:buNone/>
            </a:pPr>
            <a:endParaRPr dirty="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d82712f566_0_35: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d82712f566_0_35: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171450" indent="-171450">
              <a:buClr>
                <a:schemeClr val="dk1"/>
              </a:buClr>
            </a:pPr>
            <a:r>
              <a:rPr lang="en" sz="1200" dirty="0" smtClean="0">
                <a:latin typeface="Calibri" panose="020F0502020204030204" pitchFamily="34" charset="0"/>
                <a:cs typeface="Calibri" panose="020F0502020204030204" pitchFamily="34" charset="0"/>
              </a:rPr>
              <a:t>Let’s </a:t>
            </a:r>
            <a:r>
              <a:rPr lang="en" sz="1200" dirty="0">
                <a:latin typeface="Calibri" panose="020F0502020204030204" pitchFamily="34" charset="0"/>
                <a:cs typeface="Calibri" panose="020F0502020204030204" pitchFamily="34" charset="0"/>
              </a:rPr>
              <a:t>start by familiarizing ourselves with the Training Account interface, which you access from the upper-right hand corner.</a:t>
            </a:r>
            <a:endParaRPr sz="1200" dirty="0">
              <a:latin typeface="Calibri" panose="020F0502020204030204" pitchFamily="34" charset="0"/>
              <a:cs typeface="Calibri" panose="020F0502020204030204" pitchFamily="34" charset="0"/>
            </a:endParaRPr>
          </a:p>
          <a:p>
            <a:pPr marL="628650" lvl="1" indent="-171450">
              <a:buClr>
                <a:schemeClr val="dk1"/>
              </a:buClr>
            </a:pPr>
            <a:r>
              <a:rPr lang="en" sz="1200" dirty="0" smtClean="0">
                <a:latin typeface="Calibri" panose="020F0502020204030204" pitchFamily="34" charset="0"/>
                <a:cs typeface="Calibri" panose="020F0502020204030204" pitchFamily="34" charset="0"/>
              </a:rPr>
              <a:t>Before </a:t>
            </a:r>
            <a:r>
              <a:rPr lang="en" sz="1200" dirty="0">
                <a:latin typeface="Calibri" panose="020F0502020204030204" pitchFamily="34" charset="0"/>
                <a:cs typeface="Calibri" panose="020F0502020204030204" pitchFamily="34" charset="0"/>
              </a:rPr>
              <a:t>you even log in, you can see the different training account tabs. Clancey will review the tabs for individual users in a bit, but at the far right is a new “My Training Lists” tab.</a:t>
            </a:r>
            <a:endParaRPr sz="1200" dirty="0">
              <a:latin typeface="Calibri" panose="020F0502020204030204" pitchFamily="34" charset="0"/>
              <a:cs typeface="Calibri" panose="020F0502020204030204" pitchFamily="34" charset="0"/>
            </a:endParaRPr>
          </a:p>
          <a:p>
            <a:pPr marL="628650" lvl="1" indent="-171450">
              <a:buClr>
                <a:schemeClr val="dk1"/>
              </a:buClr>
            </a:pPr>
            <a:r>
              <a:rPr lang="en" sz="1200" dirty="0" smtClean="0">
                <a:latin typeface="Calibri" panose="020F0502020204030204" pitchFamily="34" charset="0"/>
                <a:cs typeface="Calibri" panose="020F0502020204030204" pitchFamily="34" charset="0"/>
              </a:rPr>
              <a:t>If </a:t>
            </a:r>
            <a:r>
              <a:rPr lang="en" sz="1200" dirty="0">
                <a:latin typeface="Calibri" panose="020F0502020204030204" pitchFamily="34" charset="0"/>
                <a:cs typeface="Calibri" panose="020F0502020204030204" pitchFamily="34" charset="0"/>
              </a:rPr>
              <a:t>you are a Training Admin, this is where you will go to create and track training lists.</a:t>
            </a:r>
            <a:endParaRPr sz="1200" dirty="0">
              <a:latin typeface="Calibri" panose="020F0502020204030204" pitchFamily="34" charset="0"/>
              <a:cs typeface="Calibri" panose="020F0502020204030204" pitchFamily="34" charset="0"/>
            </a:endParaRPr>
          </a:p>
          <a:p>
            <a:pPr marL="628650" lvl="1" indent="-171450">
              <a:buClr>
                <a:schemeClr val="dk1"/>
              </a:buClr>
            </a:pPr>
            <a:r>
              <a:rPr lang="en" sz="1200" dirty="0" smtClean="0">
                <a:latin typeface="Calibri" panose="020F0502020204030204" pitchFamily="34" charset="0"/>
                <a:cs typeface="Calibri" panose="020F0502020204030204" pitchFamily="34" charset="0"/>
              </a:rPr>
              <a:t>If </a:t>
            </a:r>
            <a:r>
              <a:rPr lang="en" sz="1200" dirty="0">
                <a:latin typeface="Calibri" panose="020F0502020204030204" pitchFamily="34" charset="0"/>
                <a:cs typeface="Calibri" panose="020F0502020204030204" pitchFamily="34" charset="0"/>
              </a:rPr>
              <a:t>you are a training participant, this is where you will go to see the lists you’ve accepted and complete training.</a:t>
            </a:r>
            <a:endParaRPr sz="1200" dirty="0">
              <a:latin typeface="Calibri" panose="020F0502020204030204" pitchFamily="34" charset="0"/>
              <a:cs typeface="Calibri" panose="020F0502020204030204" pitchFamily="34" charset="0"/>
            </a:endParaRPr>
          </a:p>
          <a:p>
            <a:pPr marL="628650" lvl="1" indent="-171450">
              <a:buClr>
                <a:schemeClr val="dk1"/>
              </a:buClr>
            </a:pPr>
            <a:r>
              <a:rPr lang="en" sz="1200" dirty="0" smtClean="0">
                <a:latin typeface="Calibri" panose="020F0502020204030204" pitchFamily="34" charset="0"/>
                <a:cs typeface="Calibri" panose="020F0502020204030204" pitchFamily="34" charset="0"/>
              </a:rPr>
              <a:t>For </a:t>
            </a:r>
            <a:r>
              <a:rPr lang="en" sz="1200" dirty="0">
                <a:latin typeface="Calibri" panose="020F0502020204030204" pitchFamily="34" charset="0"/>
                <a:cs typeface="Calibri" panose="020F0502020204030204" pitchFamily="34" charset="0"/>
              </a:rPr>
              <a:t>Training Admins, this is also where you go to request an account by clicking on the Contact Us button. We’ll discuss that more at the end of the demo</a:t>
            </a:r>
            <a:r>
              <a:rPr lang="en" sz="1200" dirty="0" smtClean="0">
                <a:latin typeface="Calibri" panose="020F0502020204030204" pitchFamily="34" charset="0"/>
                <a:cs typeface="Calibri" panose="020F0502020204030204" pitchFamily="34" charset="0"/>
              </a:rPr>
              <a:t>.</a:t>
            </a:r>
            <a:endParaRPr sz="1200" dirty="0">
              <a:latin typeface="Calibri" panose="020F0502020204030204" pitchFamily="34" charset="0"/>
              <a:cs typeface="Calibri" panose="020F0502020204030204" pitchFamily="34" charset="0"/>
            </a:endParaRPr>
          </a:p>
          <a:p>
            <a:pPr marL="171450" indent="-171450">
              <a:buClr>
                <a:schemeClr val="dk1"/>
              </a:buClr>
            </a:pPr>
            <a:r>
              <a:rPr lang="en" sz="1200" dirty="0">
                <a:latin typeface="Calibri" panose="020F0502020204030204" pitchFamily="34" charset="0"/>
                <a:cs typeface="Calibri" panose="020F0502020204030204" pitchFamily="34" charset="0"/>
              </a:rPr>
              <a:t>Please note that if you try to log into the site now, you will not see these features because you don’t yet have a training administrator account. I just want to avoid any confusion if you’re trying to follow along with me</a:t>
            </a:r>
            <a:r>
              <a:rPr lang="en" sz="1200" dirty="0" smtClean="0">
                <a:latin typeface="Calibri" panose="020F0502020204030204" pitchFamily="34" charset="0"/>
                <a:cs typeface="Calibri" panose="020F0502020204030204" pitchFamily="34" charset="0"/>
              </a:rPr>
              <a:t>!</a:t>
            </a:r>
            <a:endParaRPr sz="1200" dirty="0">
              <a:latin typeface="Calibri" panose="020F0502020204030204" pitchFamily="34" charset="0"/>
              <a:cs typeface="Calibri" panose="020F0502020204030204" pitchFamily="34" charset="0"/>
            </a:endParaRPr>
          </a:p>
          <a:p>
            <a:pPr marL="171450" indent="-171450">
              <a:buClr>
                <a:schemeClr val="dk1"/>
              </a:buClr>
            </a:pPr>
            <a:r>
              <a:rPr lang="en" sz="1200" dirty="0">
                <a:latin typeface="Calibri" panose="020F0502020204030204" pitchFamily="34" charset="0"/>
                <a:cs typeface="Calibri" panose="020F0502020204030204" pitchFamily="34" charset="0"/>
              </a:rPr>
              <a:t>I’m going to log in now with my Training Admin account</a:t>
            </a:r>
            <a:r>
              <a:rPr lang="en" sz="1200" dirty="0" smtClean="0">
                <a:latin typeface="Calibri" panose="020F0502020204030204" pitchFamily="34" charset="0"/>
                <a:cs typeface="Calibri" panose="020F0502020204030204" pitchFamily="34" charset="0"/>
              </a:rPr>
              <a:t>.</a:t>
            </a:r>
            <a:endParaRPr sz="1200" dirty="0">
              <a:latin typeface="Calibri" panose="020F0502020204030204" pitchFamily="34" charset="0"/>
              <a:cs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d82712f566_0_43: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d82712f566_0_43: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171450" indent="-171450">
              <a:buClr>
                <a:schemeClr val="dk1"/>
              </a:buClr>
            </a:pPr>
            <a:r>
              <a:rPr lang="en" sz="1200" dirty="0" smtClean="0">
                <a:latin typeface="Calibri" panose="020F0502020204030204" pitchFamily="34" charset="0"/>
                <a:cs typeface="Calibri" panose="020F0502020204030204" pitchFamily="34" charset="0"/>
              </a:rPr>
              <a:t>Now </a:t>
            </a:r>
            <a:r>
              <a:rPr lang="en" sz="1200" dirty="0">
                <a:latin typeface="Calibri" panose="020F0502020204030204" pitchFamily="34" charset="0"/>
                <a:cs typeface="Calibri" panose="020F0502020204030204" pitchFamily="34" charset="0"/>
              </a:rPr>
              <a:t>that I’m logged in, you’ll see that I now have access to a few tabs:</a:t>
            </a:r>
            <a:endParaRPr sz="1200" dirty="0">
              <a:latin typeface="Calibri" panose="020F0502020204030204" pitchFamily="34" charset="0"/>
              <a:cs typeface="Calibri" panose="020F0502020204030204" pitchFamily="34" charset="0"/>
            </a:endParaRPr>
          </a:p>
          <a:p>
            <a:pPr marL="628650" lvl="1" indent="-171450"/>
            <a:r>
              <a:rPr lang="en" sz="1200" dirty="0">
                <a:latin typeface="Calibri" panose="020F0502020204030204" pitchFamily="34" charset="0"/>
                <a:cs typeface="Calibri" panose="020F0502020204030204" pitchFamily="34" charset="0"/>
              </a:rPr>
              <a:t>Account Details, where you can change your password if need be</a:t>
            </a:r>
            <a:endParaRPr sz="1200" dirty="0">
              <a:latin typeface="Calibri" panose="020F0502020204030204" pitchFamily="34" charset="0"/>
              <a:cs typeface="Calibri" panose="020F0502020204030204" pitchFamily="34" charset="0"/>
            </a:endParaRPr>
          </a:p>
          <a:p>
            <a:pPr marL="628650" lvl="1" indent="-171450"/>
            <a:r>
              <a:rPr lang="en" sz="1200" dirty="0">
                <a:latin typeface="Calibri" panose="020F0502020204030204" pitchFamily="34" charset="0"/>
                <a:cs typeface="Calibri" panose="020F0502020204030204" pitchFamily="34" charset="0"/>
              </a:rPr>
              <a:t>Saved and Recommended Resources, where you can quickly access any resources you’ve saved while browsing the site, and see a list of resources on our site that we recommend to help you meet Title X program requirements and QFP recommendations.</a:t>
            </a:r>
            <a:endParaRPr sz="1200" dirty="0">
              <a:latin typeface="Calibri" panose="020F0502020204030204" pitchFamily="34" charset="0"/>
              <a:cs typeface="Calibri" panose="020F0502020204030204" pitchFamily="34" charset="0"/>
            </a:endParaRPr>
          </a:p>
          <a:p>
            <a:pPr marL="628650" lvl="1" indent="-171450"/>
            <a:r>
              <a:rPr lang="en" sz="1200" dirty="0">
                <a:latin typeface="Calibri" panose="020F0502020204030204" pitchFamily="34" charset="0"/>
                <a:cs typeface="Calibri" panose="020F0502020204030204" pitchFamily="34" charset="0"/>
              </a:rPr>
              <a:t>And there is the “My Training Lists” tab, which we’ll look at now.</a:t>
            </a:r>
            <a:endParaRPr sz="1200" dirty="0">
              <a:latin typeface="Calibri" panose="020F0502020204030204" pitchFamily="34" charset="0"/>
              <a:cs typeface="Calibri" panose="020F0502020204030204" pitchFamily="34" charset="0"/>
            </a:endParaRPr>
          </a:p>
          <a:p>
            <a:pPr marL="628650" lvl="1" indent="-171450"/>
            <a:r>
              <a:rPr lang="en" sz="1200" dirty="0">
                <a:latin typeface="Calibri" panose="020F0502020204030204" pitchFamily="34" charset="0"/>
                <a:cs typeface="Calibri" panose="020F0502020204030204" pitchFamily="34" charset="0"/>
              </a:rPr>
              <a:t>When I first come to this page, I will not see any lists saved. Let’s think about what types of lists you might create and why.</a:t>
            </a:r>
            <a:endParaRPr sz="1200" dirty="0">
              <a:latin typeface="Calibri" panose="020F0502020204030204" pitchFamily="34" charset="0"/>
              <a:cs typeface="Calibri" panose="020F0502020204030204" pitchFamily="34" charset="0"/>
            </a:endParaRPr>
          </a:p>
          <a:p>
            <a:pPr marL="628650" lvl="1" indent="-171450"/>
            <a:r>
              <a:rPr lang="en" sz="1200" dirty="0">
                <a:latin typeface="Calibri" panose="020F0502020204030204" pitchFamily="34" charset="0"/>
                <a:cs typeface="Calibri" panose="020F0502020204030204" pitchFamily="34" charset="0"/>
              </a:rPr>
              <a:t>You might create a list for all new staff for your agency, i.e. onboarding to Title X.</a:t>
            </a:r>
            <a:endParaRPr sz="1200" dirty="0">
              <a:latin typeface="Calibri" panose="020F0502020204030204" pitchFamily="34" charset="0"/>
              <a:cs typeface="Calibri" panose="020F0502020204030204" pitchFamily="34" charset="0"/>
            </a:endParaRPr>
          </a:p>
          <a:p>
            <a:pPr marL="628650" lvl="1" indent="-171450"/>
            <a:r>
              <a:rPr lang="en" sz="1200" dirty="0">
                <a:latin typeface="Calibri" panose="020F0502020204030204" pitchFamily="34" charset="0"/>
                <a:cs typeface="Calibri" panose="020F0502020204030204" pitchFamily="34" charset="0"/>
              </a:rPr>
              <a:t>You might want create lists for different staff roles at your agency, such as a list for front desk staff, clinical staff, and staff who do billing and coding -- you might ask staff to complete these lists annually</a:t>
            </a:r>
            <a:endParaRPr sz="1200" dirty="0">
              <a:latin typeface="Calibri" panose="020F0502020204030204" pitchFamily="34" charset="0"/>
              <a:cs typeface="Calibri" panose="020F0502020204030204" pitchFamily="34" charset="0"/>
            </a:endParaRPr>
          </a:p>
          <a:p>
            <a:pPr marL="628650" lvl="1" indent="-171450"/>
            <a:r>
              <a:rPr lang="en" sz="1200" dirty="0">
                <a:latin typeface="Calibri" panose="020F0502020204030204" pitchFamily="34" charset="0"/>
                <a:cs typeface="Calibri" panose="020F0502020204030204" pitchFamily="34" charset="0"/>
              </a:rPr>
              <a:t>You could create thematic lists by topic area, such as training to support implementation of the QFP recommendations.</a:t>
            </a:r>
            <a:endParaRPr sz="1200" dirty="0">
              <a:latin typeface="Calibri" panose="020F0502020204030204" pitchFamily="34" charset="0"/>
              <a:cs typeface="Calibri" panose="020F0502020204030204" pitchFamily="34" charset="0"/>
            </a:endParaRPr>
          </a:p>
          <a:p>
            <a:pPr marL="171450" indent="-171450">
              <a:buClr>
                <a:schemeClr val="dk1"/>
              </a:buClr>
            </a:pPr>
            <a:r>
              <a:rPr lang="en" sz="1200" dirty="0" smtClean="0">
                <a:latin typeface="Calibri" panose="020F0502020204030204" pitchFamily="34" charset="0"/>
                <a:cs typeface="Calibri" panose="020F0502020204030204" pitchFamily="34" charset="0"/>
              </a:rPr>
              <a:t>[</a:t>
            </a:r>
            <a:r>
              <a:rPr lang="en" sz="1200" dirty="0">
                <a:latin typeface="Calibri" panose="020F0502020204030204" pitchFamily="34" charset="0"/>
                <a:cs typeface="Calibri" panose="020F0502020204030204" pitchFamily="34" charset="0"/>
              </a:rPr>
              <a:t>QUESTION] What other types of training lists might be useful for your agency? Please feel free to share that with us in the chat box as we go through the demo</a:t>
            </a:r>
            <a:r>
              <a:rPr lang="en" sz="1200" dirty="0" smtClean="0">
                <a:latin typeface="Calibri" panose="020F0502020204030204" pitchFamily="34" charset="0"/>
                <a:cs typeface="Calibri" panose="020F0502020204030204" pitchFamily="34" charset="0"/>
              </a:rPr>
              <a:t>.</a:t>
            </a:r>
            <a:endParaRPr sz="1200" dirty="0">
              <a:latin typeface="Calibri" panose="020F0502020204030204" pitchFamily="34" charset="0"/>
              <a:cs typeface="Calibri" panose="020F0502020204030204" pitchFamily="34" charset="0"/>
            </a:endParaRPr>
          </a:p>
          <a:p>
            <a:pPr marL="171450" indent="-171450">
              <a:buClr>
                <a:schemeClr val="dk1"/>
              </a:buClr>
            </a:pPr>
            <a:r>
              <a:rPr lang="en" sz="1200" dirty="0">
                <a:latin typeface="Calibri" panose="020F0502020204030204" pitchFamily="34" charset="0"/>
                <a:cs typeface="Calibri" panose="020F0502020204030204" pitchFamily="34" charset="0"/>
              </a:rPr>
              <a:t>Now let’s walk through how to create one. First, we hit the ‘Create New Training List” button</a:t>
            </a:r>
            <a:r>
              <a:rPr lang="en" sz="1200" dirty="0" smtClean="0">
                <a:latin typeface="Calibri" panose="020F0502020204030204" pitchFamily="34" charset="0"/>
                <a:cs typeface="Calibri" panose="020F0502020204030204" pitchFamily="34" charset="0"/>
              </a:rPr>
              <a:t>.</a:t>
            </a:r>
            <a:endParaRPr sz="1200" dirty="0">
              <a:solidFill>
                <a:schemeClr val="dk1"/>
              </a:solidFill>
              <a:latin typeface="Calibri" panose="020F0502020204030204" pitchFamily="34" charset="0"/>
              <a:ea typeface="Calibri"/>
              <a:cs typeface="Calibri" panose="020F0502020204030204" pitchFamily="34" charset="0"/>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d82712f566_0_48: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7" name="Google Shape;467;gd82712f566_0_48: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171450" indent="-171450">
              <a:buClr>
                <a:schemeClr val="dk1"/>
              </a:buClr>
            </a:pPr>
            <a:r>
              <a:rPr lang="en" sz="1200" dirty="0" smtClean="0">
                <a:latin typeface="Calibri" panose="020F0502020204030204" pitchFamily="34" charset="0"/>
                <a:cs typeface="Calibri" panose="020F0502020204030204" pitchFamily="34" charset="0"/>
              </a:rPr>
              <a:t>Then</a:t>
            </a:r>
            <a:r>
              <a:rPr lang="en" sz="1200" dirty="0">
                <a:latin typeface="Calibri" panose="020F0502020204030204" pitchFamily="34" charset="0"/>
                <a:cs typeface="Calibri" panose="020F0502020204030204" pitchFamily="34" charset="0"/>
              </a:rPr>
              <a:t>, you will be prompted to name your list and provide instructions for the list</a:t>
            </a:r>
            <a:r>
              <a:rPr lang="en" sz="1200" dirty="0" smtClean="0">
                <a:latin typeface="Calibri" panose="020F0502020204030204" pitchFamily="34" charset="0"/>
                <a:cs typeface="Calibri" panose="020F0502020204030204" pitchFamily="34" charset="0"/>
              </a:rPr>
              <a:t>.</a:t>
            </a:r>
            <a:endParaRPr sz="1200" dirty="0">
              <a:latin typeface="Calibri" panose="020F0502020204030204" pitchFamily="34" charset="0"/>
              <a:cs typeface="Calibri" panose="020F0502020204030204" pitchFamily="34" charset="0"/>
            </a:endParaRPr>
          </a:p>
          <a:p>
            <a:pPr marL="171450" indent="-171450">
              <a:buClr>
                <a:schemeClr val="dk1"/>
              </a:buClr>
            </a:pPr>
            <a:r>
              <a:rPr lang="en" sz="1200" dirty="0">
                <a:latin typeface="Calibri" panose="020F0502020204030204" pitchFamily="34" charset="0"/>
                <a:cs typeface="Calibri" panose="020F0502020204030204" pitchFamily="34" charset="0"/>
              </a:rPr>
              <a:t>I’m going to name this one, “New Title X Staff Training</a:t>
            </a:r>
            <a:r>
              <a:rPr lang="en" sz="1200" dirty="0" smtClean="0">
                <a:latin typeface="Calibri" panose="020F0502020204030204" pitchFamily="34" charset="0"/>
                <a:cs typeface="Calibri" panose="020F0502020204030204" pitchFamily="34" charset="0"/>
              </a:rPr>
              <a:t>.”</a:t>
            </a:r>
            <a:endParaRPr sz="1200" dirty="0">
              <a:latin typeface="Calibri" panose="020F0502020204030204" pitchFamily="34" charset="0"/>
              <a:cs typeface="Calibri" panose="020F0502020204030204" pitchFamily="34" charset="0"/>
            </a:endParaRPr>
          </a:p>
          <a:p>
            <a:pPr marL="171450" indent="-171450">
              <a:buClr>
                <a:schemeClr val="dk1"/>
              </a:buClr>
            </a:pPr>
            <a:r>
              <a:rPr lang="en" sz="1200" dirty="0">
                <a:latin typeface="Calibri" panose="020F0502020204030204" pitchFamily="34" charset="0"/>
                <a:cs typeface="Calibri" panose="020F0502020204030204" pitchFamily="34" charset="0"/>
              </a:rPr>
              <a:t>The list name and instructions will appear to users BEFORE they accept your training list, so consider including information about why they are receiving the list and what to expect after accepting the list. You can go back and edit these fields later</a:t>
            </a:r>
            <a:r>
              <a:rPr lang="en" sz="1200" dirty="0" smtClean="0">
                <a:latin typeface="Calibri" panose="020F0502020204030204" pitchFamily="34" charset="0"/>
                <a:cs typeface="Calibri" panose="020F0502020204030204" pitchFamily="34" charset="0"/>
              </a:rPr>
              <a:t>.</a:t>
            </a:r>
            <a:endParaRPr sz="1200" dirty="0">
              <a:latin typeface="Calibri" panose="020F0502020204030204" pitchFamily="34" charset="0"/>
              <a:cs typeface="Calibri" panose="020F0502020204030204" pitchFamily="34" charset="0"/>
            </a:endParaRPr>
          </a:p>
          <a:p>
            <a:pPr marL="171450" indent="-171450">
              <a:buClr>
                <a:schemeClr val="dk1"/>
              </a:buClr>
            </a:pPr>
            <a:r>
              <a:rPr lang="en" sz="1200" dirty="0">
                <a:latin typeface="Calibri" panose="020F0502020204030204" pitchFamily="34" charset="0"/>
                <a:cs typeface="Calibri" panose="020F0502020204030204" pitchFamily="34" charset="0"/>
              </a:rPr>
              <a:t>Now it’s time to add some trainings</a:t>
            </a:r>
            <a:r>
              <a:rPr lang="en" sz="1200" dirty="0" smtClean="0">
                <a:latin typeface="Calibri" panose="020F0502020204030204" pitchFamily="34" charset="0"/>
                <a:cs typeface="Calibri" panose="020F0502020204030204" pitchFamily="34" charset="0"/>
              </a:rPr>
              <a:t>.</a:t>
            </a:r>
            <a:endParaRPr sz="1200" dirty="0">
              <a:latin typeface="Calibri" panose="020F0502020204030204" pitchFamily="34" charset="0"/>
              <a:cs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d82712f566_0_53: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4" name="Google Shape;474;gd82712f566_0_53: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171450" indent="-171450">
              <a:buClr>
                <a:schemeClr val="dk1"/>
              </a:buClr>
            </a:pPr>
            <a:r>
              <a:rPr lang="en" sz="1200" dirty="0" smtClean="0">
                <a:latin typeface="Calibri" panose="020F0502020204030204" pitchFamily="34" charset="0"/>
                <a:cs typeface="Calibri" panose="020F0502020204030204" pitchFamily="34" charset="0"/>
              </a:rPr>
              <a:t>The </a:t>
            </a:r>
            <a:r>
              <a:rPr lang="en" sz="1200" dirty="0">
                <a:latin typeface="Calibri" panose="020F0502020204030204" pitchFamily="34" charset="0"/>
                <a:cs typeface="Calibri" panose="020F0502020204030204" pitchFamily="34" charset="0"/>
              </a:rPr>
              <a:t>“Add Training” button opens a new window to browse and select training.</a:t>
            </a:r>
            <a:endParaRPr sz="1200" dirty="0">
              <a:latin typeface="Calibri" panose="020F0502020204030204" pitchFamily="34" charset="0"/>
              <a:cs typeface="Calibri" panose="020F0502020204030204" pitchFamily="34" charset="0"/>
            </a:endParaRPr>
          </a:p>
          <a:p>
            <a:pPr marL="628650" lvl="1" indent="-171450"/>
            <a:r>
              <a:rPr lang="en" sz="1200" dirty="0">
                <a:latin typeface="Calibri" panose="020F0502020204030204" pitchFamily="34" charset="0"/>
                <a:cs typeface="Calibri" panose="020F0502020204030204" pitchFamily="34" charset="0"/>
              </a:rPr>
              <a:t>If you know a specific resource name or search term, you can search for it here. For example, if I want to add the “Title X Orientation” eLearning course first, I can simply enter that term and click “Apply.” Then I click the check box next to the resource title, and scroll down to click “Select Training.”</a:t>
            </a:r>
            <a:endParaRPr sz="1200" dirty="0">
              <a:latin typeface="Calibri" panose="020F0502020204030204" pitchFamily="34" charset="0"/>
              <a:cs typeface="Calibri" panose="020F0502020204030204" pitchFamily="34" charset="0"/>
            </a:endParaRPr>
          </a:p>
          <a:p>
            <a:pPr marL="628650" lvl="1" indent="-171450"/>
            <a:r>
              <a:rPr lang="en" sz="1200" dirty="0">
                <a:latin typeface="Calibri" panose="020F0502020204030204" pitchFamily="34" charset="0"/>
                <a:cs typeface="Calibri" panose="020F0502020204030204" pitchFamily="34" charset="0"/>
              </a:rPr>
              <a:t>Now this resource has been added to my list!</a:t>
            </a:r>
            <a:endParaRPr sz="1200" dirty="0">
              <a:latin typeface="Calibri" panose="020F0502020204030204" pitchFamily="34" charset="0"/>
              <a:cs typeface="Calibri" panose="020F0502020204030204" pitchFamily="34" charset="0"/>
            </a:endParaRPr>
          </a:p>
          <a:p>
            <a:pPr marL="628650" lvl="1" indent="-171450"/>
            <a:r>
              <a:rPr lang="en" sz="1200" dirty="0">
                <a:latin typeface="Calibri" panose="020F0502020204030204" pitchFamily="34" charset="0"/>
                <a:cs typeface="Calibri" panose="020F0502020204030204" pitchFamily="34" charset="0"/>
              </a:rPr>
              <a:t>There are two optional settings for resources. You can mark it required, and set a due date. I’ll go ahead and set this one required.</a:t>
            </a:r>
            <a:endParaRPr sz="1200" dirty="0">
              <a:latin typeface="Calibri" panose="020F0502020204030204" pitchFamily="34" charset="0"/>
              <a:cs typeface="Calibri" panose="020F0502020204030204" pitchFamily="34" charset="0"/>
            </a:endParaRPr>
          </a:p>
          <a:p>
            <a:pPr marL="171450" indent="-171450">
              <a:buClr>
                <a:schemeClr val="dk1"/>
              </a:buClr>
            </a:pPr>
            <a:r>
              <a:rPr lang="en" sz="1200" dirty="0" smtClean="0">
                <a:latin typeface="Calibri" panose="020F0502020204030204" pitchFamily="34" charset="0"/>
                <a:cs typeface="Calibri" panose="020F0502020204030204" pitchFamily="34" charset="0"/>
              </a:rPr>
              <a:t>Now </a:t>
            </a:r>
            <a:r>
              <a:rPr lang="en" sz="1200" dirty="0">
                <a:latin typeface="Calibri" panose="020F0502020204030204" pitchFamily="34" charset="0"/>
                <a:cs typeface="Calibri" panose="020F0502020204030204" pitchFamily="34" charset="0"/>
              </a:rPr>
              <a:t>I’m going to add another resource so we can see the other browsing options.</a:t>
            </a:r>
            <a:endParaRPr sz="1200" dirty="0">
              <a:latin typeface="Calibri" panose="020F0502020204030204" pitchFamily="34" charset="0"/>
              <a:cs typeface="Calibri" panose="020F0502020204030204" pitchFamily="34" charset="0"/>
            </a:endParaRPr>
          </a:p>
          <a:p>
            <a:pPr marL="628650" marR="0" lvl="1" indent="-171450" algn="l" rtl="0">
              <a:lnSpc>
                <a:spcPct val="100000"/>
              </a:lnSpc>
              <a:spcBef>
                <a:spcPts val="0"/>
              </a:spcBef>
              <a:spcAft>
                <a:spcPts val="0"/>
              </a:spcAft>
              <a:buClr>
                <a:srgbClr val="000000"/>
              </a:buClr>
              <a:buSzPts val="1100"/>
              <a:buFont typeface="Arial"/>
              <a:buChar char="○"/>
            </a:pPr>
            <a:r>
              <a:rPr lang="en" sz="1200" b="0" i="0" u="none" strike="noStrike" cap="none" dirty="0">
                <a:solidFill>
                  <a:srgbClr val="000000"/>
                </a:solidFill>
                <a:latin typeface="Calibri" panose="020F0502020204030204" pitchFamily="34" charset="0"/>
                <a:ea typeface="Arial"/>
                <a:cs typeface="Calibri" panose="020F0502020204030204" pitchFamily="34" charset="0"/>
                <a:sym typeface="Arial"/>
              </a:rPr>
              <a:t>You can browse by Resource Type, such as eLearning, Video, or Training Guide. You can browse by intended audience, and you can browse by topics. The topics in list corresponds to the topics of our different Training Packages.</a:t>
            </a:r>
            <a:endParaRPr sz="12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a:p>
            <a:pPr marL="628650" marR="0" lvl="1" indent="-171450" algn="l" rtl="0">
              <a:lnSpc>
                <a:spcPct val="100000"/>
              </a:lnSpc>
              <a:spcBef>
                <a:spcPts val="0"/>
              </a:spcBef>
              <a:spcAft>
                <a:spcPts val="0"/>
              </a:spcAft>
              <a:buClr>
                <a:srgbClr val="000000"/>
              </a:buClr>
              <a:buSzPts val="1100"/>
              <a:buFont typeface="Arial"/>
              <a:buChar char="○"/>
            </a:pPr>
            <a:r>
              <a:rPr lang="en" sz="1200" b="0" i="0" u="none" strike="noStrike" cap="none" dirty="0">
                <a:solidFill>
                  <a:srgbClr val="000000"/>
                </a:solidFill>
                <a:latin typeface="Calibri" panose="020F0502020204030204" pitchFamily="34" charset="0"/>
                <a:ea typeface="Arial"/>
                <a:cs typeface="Calibri" panose="020F0502020204030204" pitchFamily="34" charset="0"/>
                <a:sym typeface="Arial"/>
              </a:rPr>
              <a:t>So I know I want to include a resource on Human Trafficking, which I see is a topic here. I’m going to select the Archived Webinar and add it to my list</a:t>
            </a:r>
            <a:endParaRPr sz="12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a:p>
            <a:pPr marL="628650" marR="0" lvl="1" indent="-171450" algn="l" rtl="0">
              <a:lnSpc>
                <a:spcPct val="100000"/>
              </a:lnSpc>
              <a:spcBef>
                <a:spcPts val="0"/>
              </a:spcBef>
              <a:spcAft>
                <a:spcPts val="0"/>
              </a:spcAft>
              <a:buClr>
                <a:srgbClr val="000000"/>
              </a:buClr>
              <a:buSzPts val="1100"/>
              <a:buFont typeface="Arial"/>
              <a:buChar char="○"/>
            </a:pPr>
            <a:r>
              <a:rPr lang="en" sz="1200" b="0" i="0" u="none" strike="noStrike" cap="none" dirty="0">
                <a:solidFill>
                  <a:srgbClr val="000000"/>
                </a:solidFill>
                <a:latin typeface="Calibri" panose="020F0502020204030204" pitchFamily="34" charset="0"/>
                <a:ea typeface="Arial"/>
                <a:cs typeface="Calibri" panose="020F0502020204030204" pitchFamily="34" charset="0"/>
                <a:sym typeface="Arial"/>
              </a:rPr>
              <a:t>I’d also like to include the training guide on Encouraging Family Participation so I’ll add that.</a:t>
            </a:r>
            <a:endParaRPr sz="12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a:p>
            <a:pPr marL="171450" indent="-171450">
              <a:buClr>
                <a:schemeClr val="dk1"/>
              </a:buClr>
            </a:pPr>
            <a:r>
              <a:rPr lang="en" sz="1200" dirty="0" smtClean="0">
                <a:latin typeface="Calibri" panose="020F0502020204030204" pitchFamily="34" charset="0"/>
                <a:cs typeface="Calibri" panose="020F0502020204030204" pitchFamily="34" charset="0"/>
              </a:rPr>
              <a:t>Now </a:t>
            </a:r>
            <a:r>
              <a:rPr lang="en" sz="1200" dirty="0">
                <a:latin typeface="Calibri" panose="020F0502020204030204" pitchFamily="34" charset="0"/>
                <a:cs typeface="Calibri" panose="020F0502020204030204" pitchFamily="34" charset="0"/>
              </a:rPr>
              <a:t>I’ve got three resources on my new staff training lists. You’ll see I’ve got a mix of resource types, including an eLearning, and archived webinar, and a training guide. You can add any resource from the RHNTC website to a training list. </a:t>
            </a:r>
            <a:endParaRPr sz="1200" dirty="0">
              <a:latin typeface="Calibri" panose="020F0502020204030204" pitchFamily="34" charset="0"/>
              <a:cs typeface="Calibri" panose="020F0502020204030204" pitchFamily="34" charset="0"/>
            </a:endParaRPr>
          </a:p>
          <a:p>
            <a:pPr marL="171450" indent="-171450">
              <a:buClr>
                <a:schemeClr val="dk1"/>
              </a:buClr>
            </a:pPr>
            <a:r>
              <a:rPr lang="en" sz="1200" dirty="0">
                <a:latin typeface="Calibri" panose="020F0502020204030204" pitchFamily="34" charset="0"/>
                <a:cs typeface="Calibri" panose="020F0502020204030204" pitchFamily="34" charset="0"/>
              </a:rPr>
              <a:t>You can also add a non-RHNTC resource here if you like. We know this feature may be especially useful for TPP grantees</a:t>
            </a:r>
            <a:r>
              <a:rPr lang="en" sz="1200" dirty="0" smtClean="0">
                <a:latin typeface="Calibri" panose="020F0502020204030204" pitchFamily="34" charset="0"/>
                <a:cs typeface="Calibri" panose="020F0502020204030204" pitchFamily="34" charset="0"/>
              </a:rPr>
              <a:t>.</a:t>
            </a:r>
            <a:endParaRPr sz="1200" dirty="0">
              <a:latin typeface="Calibri" panose="020F0502020204030204" pitchFamily="34" charset="0"/>
              <a:cs typeface="Calibri" panose="020F0502020204030204" pitchFamily="34" charset="0"/>
            </a:endParaRPr>
          </a:p>
          <a:p>
            <a:pPr marL="171450" indent="-171450"/>
            <a:r>
              <a:rPr lang="en" sz="1200" dirty="0">
                <a:latin typeface="Calibri" panose="020F0502020204030204" pitchFamily="34" charset="0"/>
                <a:cs typeface="Calibri" panose="020F0502020204030204" pitchFamily="34" charset="0"/>
              </a:rPr>
              <a:t>But first let’s Save this list</a:t>
            </a:r>
            <a:r>
              <a:rPr lang="en" sz="1200" dirty="0" smtClean="0">
                <a:latin typeface="Calibri" panose="020F0502020204030204" pitchFamily="34" charset="0"/>
                <a:cs typeface="Calibri" panose="020F0502020204030204" pitchFamily="34" charset="0"/>
              </a:rPr>
              <a:t>.</a:t>
            </a:r>
            <a:endParaRPr sz="1200" dirty="0">
              <a:latin typeface="Calibri" panose="020F0502020204030204" pitchFamily="34" charset="0"/>
              <a:cs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d82712f566_0_58: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d82712f566_0_58: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171450" indent="-171450">
              <a:buClr>
                <a:schemeClr val="dk1"/>
              </a:buClr>
            </a:pPr>
            <a:r>
              <a:rPr lang="en" sz="1200" dirty="0" smtClean="0">
                <a:latin typeface="Calibri" panose="020F0502020204030204" pitchFamily="34" charset="0"/>
                <a:cs typeface="Calibri" panose="020F0502020204030204" pitchFamily="34" charset="0"/>
              </a:rPr>
              <a:t>This </a:t>
            </a:r>
            <a:r>
              <a:rPr lang="en" sz="1200" dirty="0">
                <a:latin typeface="Calibri" panose="020F0502020204030204" pitchFamily="34" charset="0"/>
                <a:cs typeface="Calibri" panose="020F0502020204030204" pitchFamily="34" charset="0"/>
              </a:rPr>
              <a:t>takes us back to the “My Training Lists” page, and now you’ll see your new list here!</a:t>
            </a:r>
            <a:endParaRPr sz="1200" dirty="0">
              <a:latin typeface="Calibri" panose="020F0502020204030204" pitchFamily="34" charset="0"/>
              <a:cs typeface="Calibri" panose="020F0502020204030204" pitchFamily="34" charset="0"/>
            </a:endParaRPr>
          </a:p>
          <a:p>
            <a:pPr marL="628650" lvl="1" indent="-171450"/>
            <a:r>
              <a:rPr lang="en" sz="1200" dirty="0">
                <a:latin typeface="Calibri" panose="020F0502020204030204" pitchFamily="34" charset="0"/>
                <a:cs typeface="Calibri" panose="020F0502020204030204" pitchFamily="34" charset="0"/>
              </a:rPr>
              <a:t>If you need to change anything, just hit the Modify List button.</a:t>
            </a:r>
            <a:endParaRPr sz="1200" dirty="0">
              <a:latin typeface="Calibri" panose="020F0502020204030204" pitchFamily="34" charset="0"/>
              <a:cs typeface="Calibri" panose="020F0502020204030204" pitchFamily="34" charset="0"/>
            </a:endParaRPr>
          </a:p>
          <a:p>
            <a:pPr marL="628650" lvl="1" indent="-171450"/>
            <a:r>
              <a:rPr lang="en" sz="1200" dirty="0">
                <a:latin typeface="Calibri" panose="020F0502020204030204" pitchFamily="34" charset="0"/>
                <a:cs typeface="Calibri" panose="020F0502020204030204" pitchFamily="34" charset="0"/>
              </a:rPr>
              <a:t>You can modify a list at any time, even after it’s been shared with users</a:t>
            </a:r>
            <a:r>
              <a:rPr lang="en" sz="1200" dirty="0" smtClean="0">
                <a:latin typeface="Calibri" panose="020F0502020204030204" pitchFamily="34" charset="0"/>
                <a:cs typeface="Calibri" panose="020F0502020204030204" pitchFamily="34" charset="0"/>
              </a:rPr>
              <a:t>.</a:t>
            </a:r>
            <a:endParaRPr sz="1200" dirty="0">
              <a:solidFill>
                <a:schemeClr val="dk1"/>
              </a:solidFill>
              <a:latin typeface="Calibri" panose="020F0502020204030204" pitchFamily="34" charset="0"/>
              <a:ea typeface="Calibri"/>
              <a:cs typeface="Calibri" panose="020F0502020204030204" pitchFamily="34" charset="0"/>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d82712f566_0_63: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d82712f566_0_63: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171450" indent="-171450">
              <a:buClr>
                <a:schemeClr val="dk1"/>
              </a:buClr>
            </a:pPr>
            <a:r>
              <a:rPr lang="en" sz="1200" dirty="0" smtClean="0">
                <a:latin typeface="Calibri" panose="020F0502020204030204" pitchFamily="34" charset="0"/>
                <a:cs typeface="Calibri" panose="020F0502020204030204" pitchFamily="34" charset="0"/>
              </a:rPr>
              <a:t>Now </a:t>
            </a:r>
            <a:r>
              <a:rPr lang="en" sz="1200" dirty="0">
                <a:latin typeface="Calibri" panose="020F0502020204030204" pitchFamily="34" charset="0"/>
                <a:cs typeface="Calibri" panose="020F0502020204030204" pitchFamily="34" charset="0"/>
              </a:rPr>
              <a:t>it’s time to share this list with your program staff.</a:t>
            </a:r>
            <a:endParaRPr sz="1200" dirty="0">
              <a:latin typeface="Calibri" panose="020F0502020204030204" pitchFamily="34" charset="0"/>
              <a:cs typeface="Calibri" panose="020F0502020204030204" pitchFamily="34" charset="0"/>
            </a:endParaRPr>
          </a:p>
          <a:p>
            <a:pPr marL="628650" lvl="1" indent="-171450"/>
            <a:r>
              <a:rPr lang="en" sz="1200" dirty="0">
                <a:latin typeface="Calibri" panose="020F0502020204030204" pitchFamily="34" charset="0"/>
                <a:cs typeface="Calibri" panose="020F0502020204030204" pitchFamily="34" charset="0"/>
              </a:rPr>
              <a:t>Click on the “Share lists with Training Participants” button. This will open a box with a link you can copy and paste via email.</a:t>
            </a:r>
            <a:endParaRPr sz="1200" dirty="0">
              <a:latin typeface="Calibri" panose="020F0502020204030204" pitchFamily="34" charset="0"/>
              <a:cs typeface="Calibri" panose="020F0502020204030204" pitchFamily="34" charset="0"/>
            </a:endParaRPr>
          </a:p>
          <a:p>
            <a:pPr marL="628650" lvl="1" indent="-171450"/>
            <a:r>
              <a:rPr lang="en" sz="1200" dirty="0">
                <a:latin typeface="Calibri" panose="020F0502020204030204" pitchFamily="34" charset="0"/>
                <a:cs typeface="Calibri" panose="020F0502020204030204" pitchFamily="34" charset="0"/>
              </a:rPr>
              <a:t>We know that email is the primary way you’re already sharing and assigning training to program staff, so this stays within your current work flow and enables you to control who gets the request.</a:t>
            </a:r>
            <a:endParaRPr sz="1200" dirty="0">
              <a:latin typeface="Calibri" panose="020F0502020204030204" pitchFamily="34" charset="0"/>
              <a:cs typeface="Calibri" panose="020F0502020204030204" pitchFamily="34" charset="0"/>
            </a:endParaRPr>
          </a:p>
          <a:p>
            <a:pPr marL="628650" lvl="1" indent="-171450"/>
            <a:r>
              <a:rPr lang="en" sz="1200" dirty="0">
                <a:latin typeface="Calibri" panose="020F0502020204030204" pitchFamily="34" charset="0"/>
                <a:cs typeface="Calibri" panose="020F0502020204030204" pitchFamily="34" charset="0"/>
              </a:rPr>
              <a:t>Hopefully you will have already asked that staff create an account on RHNTC before sharing a list, but if you share the list with someone who doesn’t have an account, they will be prompted to create one before they can accept the list</a:t>
            </a:r>
            <a:r>
              <a:rPr lang="en" sz="1200" dirty="0" smtClean="0">
                <a:latin typeface="Calibri" panose="020F0502020204030204" pitchFamily="34" charset="0"/>
                <a:cs typeface="Calibri" panose="020F0502020204030204" pitchFamily="34" charset="0"/>
              </a:rPr>
              <a:t>.</a:t>
            </a:r>
            <a:endParaRPr sz="1200" dirty="0">
              <a:latin typeface="Calibri" panose="020F0502020204030204" pitchFamily="34" charset="0"/>
              <a:cs typeface="Calibri" panose="020F0502020204030204" pitchFamily="34" charset="0"/>
            </a:endParaRPr>
          </a:p>
          <a:p>
            <a:pPr marL="171450" indent="-171450">
              <a:buClr>
                <a:schemeClr val="dk1"/>
              </a:buClr>
            </a:pPr>
            <a:r>
              <a:rPr lang="en" sz="1200" dirty="0">
                <a:latin typeface="Calibri" panose="020F0502020204030204" pitchFamily="34" charset="0"/>
                <a:cs typeface="Calibri" panose="020F0502020204030204" pitchFamily="34" charset="0"/>
              </a:rPr>
              <a:t>I’m going to share this link with Clancey and turn over the demo to her to show you the next steps from the viewpoint of a training participant</a:t>
            </a:r>
            <a:r>
              <a:rPr lang="en" sz="1200" dirty="0" smtClean="0">
                <a:latin typeface="Calibri" panose="020F0502020204030204" pitchFamily="34" charset="0"/>
                <a:cs typeface="Calibri" panose="020F0502020204030204" pitchFamily="34" charset="0"/>
              </a:rPr>
              <a:t>.</a:t>
            </a:r>
            <a:endParaRPr sz="1400" dirty="0">
              <a:solidFill>
                <a:schemeClr val="dk1"/>
              </a:solidFill>
              <a:latin typeface="Calibri" panose="020F0502020204030204" pitchFamily="34" charset="0"/>
              <a:ea typeface="Calibri"/>
              <a:cs typeface="Calibri" panose="020F0502020204030204" pitchFamily="34" charset="0"/>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a337aac825_0_16: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a337aac825_0_16: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171450" lvl="0" indent="-171450"/>
            <a:r>
              <a:rPr lang="en" sz="1200" dirty="0" smtClean="0">
                <a:latin typeface="Calibri" panose="020F0502020204030204" pitchFamily="34" charset="0"/>
                <a:cs typeface="Calibri" panose="020F0502020204030204" pitchFamily="34" charset="0"/>
              </a:rPr>
              <a:t>Elizabeth Costello is the RHNTC Knowledge Management team lead.</a:t>
            </a:r>
            <a:endParaRPr sz="1200" dirty="0" smtClean="0">
              <a:latin typeface="Calibri" panose="020F0502020204030204" pitchFamily="34" charset="0"/>
              <a:cs typeface="Calibri" panose="020F0502020204030204" pitchFamily="34" charset="0"/>
            </a:endParaRPr>
          </a:p>
          <a:p>
            <a:pPr marL="171450" lvl="0" indent="-171450"/>
            <a:r>
              <a:rPr lang="en" sz="1200" dirty="0" smtClean="0">
                <a:latin typeface="Calibri" panose="020F0502020204030204" pitchFamily="34" charset="0"/>
                <a:cs typeface="Calibri" panose="020F0502020204030204" pitchFamily="34" charset="0"/>
              </a:rPr>
              <a:t>Clancey Bateman leads the RHNTC Communications team.</a:t>
            </a:r>
            <a:endParaRPr sz="1200" dirty="0">
              <a:latin typeface="Calibri" panose="020F0502020204030204" pitchFamily="34" charset="0"/>
              <a:cs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d82712f566_0_68: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d82712f566_0_68: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171450" indent="-171450">
              <a:buClr>
                <a:schemeClr val="dk1"/>
              </a:buClr>
            </a:pPr>
            <a:r>
              <a:rPr lang="en" sz="1200" smtClean="0">
                <a:latin typeface="Calibri" panose="020F0502020204030204" pitchFamily="34" charset="0"/>
                <a:cs typeface="Calibri" panose="020F0502020204030204" pitchFamily="34" charset="0"/>
              </a:rPr>
              <a:t>I’m </a:t>
            </a:r>
            <a:r>
              <a:rPr lang="en" sz="1200" dirty="0">
                <a:latin typeface="Calibri" panose="020F0502020204030204" pitchFamily="34" charset="0"/>
                <a:cs typeface="Calibri" panose="020F0502020204030204" pitchFamily="34" charset="0"/>
              </a:rPr>
              <a:t>now viewing the link that Elizabeth sent me.</a:t>
            </a:r>
            <a:endParaRPr sz="1200" dirty="0">
              <a:latin typeface="Calibri" panose="020F0502020204030204" pitchFamily="34" charset="0"/>
              <a:cs typeface="Calibri" panose="020F0502020204030204" pitchFamily="34" charset="0"/>
            </a:endParaRPr>
          </a:p>
          <a:p>
            <a:pPr marL="628650" lvl="1" indent="-171450"/>
            <a:r>
              <a:rPr lang="en" sz="1200" dirty="0">
                <a:latin typeface="Calibri" panose="020F0502020204030204" pitchFamily="34" charset="0"/>
                <a:cs typeface="Calibri" panose="020F0502020204030204" pitchFamily="34" charset="0"/>
              </a:rPr>
              <a:t>You can see that it shows me who created this list and when it was last updated.</a:t>
            </a:r>
            <a:endParaRPr sz="1200" dirty="0">
              <a:latin typeface="Calibri" panose="020F0502020204030204" pitchFamily="34" charset="0"/>
              <a:cs typeface="Calibri" panose="020F0502020204030204" pitchFamily="34" charset="0"/>
            </a:endParaRPr>
          </a:p>
          <a:p>
            <a:pPr marL="628650" lvl="1" indent="-171450"/>
            <a:r>
              <a:rPr lang="en" sz="1200" dirty="0">
                <a:latin typeface="Calibri" panose="020F0502020204030204" pitchFamily="34" charset="0"/>
                <a:cs typeface="Calibri" panose="020F0502020204030204" pitchFamily="34" charset="0"/>
              </a:rPr>
              <a:t>I can also see the instructions that Elizabeth entered, as well as some standard language that is included with all training lists, which says, “After you save this Training List, the Training Administrator who created the list will be able to see when you’ve completed any trainings list this list.”</a:t>
            </a:r>
            <a:endParaRPr sz="1200" dirty="0">
              <a:latin typeface="Calibri" panose="020F0502020204030204" pitchFamily="34" charset="0"/>
              <a:cs typeface="Calibri" panose="020F0502020204030204" pitchFamily="34" charset="0"/>
            </a:endParaRPr>
          </a:p>
          <a:p>
            <a:pPr marL="628650" lvl="1" indent="-171450"/>
            <a:r>
              <a:rPr lang="en" sz="1200" dirty="0">
                <a:latin typeface="Calibri" panose="020F0502020204030204" pitchFamily="34" charset="0"/>
                <a:cs typeface="Calibri" panose="020F0502020204030204" pitchFamily="34" charset="0"/>
              </a:rPr>
              <a:t>Then I have the option to Save this list</a:t>
            </a:r>
            <a:r>
              <a:rPr lang="en" sz="1200" dirty="0" smtClean="0">
                <a:latin typeface="Calibri" panose="020F0502020204030204" pitchFamily="34" charset="0"/>
                <a:cs typeface="Calibri" panose="020F0502020204030204" pitchFamily="34" charset="0"/>
              </a:rPr>
              <a:t>.</a:t>
            </a:r>
            <a:endParaRPr sz="1200" dirty="0">
              <a:latin typeface="Calibri" panose="020F0502020204030204" pitchFamily="34" charset="0"/>
              <a:cs typeface="Calibri" panose="020F0502020204030204" pitchFamily="34" charset="0"/>
            </a:endParaRPr>
          </a:p>
          <a:p>
            <a:pPr marL="171450" indent="-171450">
              <a:buClr>
                <a:schemeClr val="dk1"/>
              </a:buClr>
            </a:pPr>
            <a:r>
              <a:rPr lang="en" sz="1200" dirty="0">
                <a:latin typeface="Calibri" panose="020F0502020204030204" pitchFamily="34" charset="0"/>
                <a:cs typeface="Calibri" panose="020F0502020204030204" pitchFamily="34" charset="0"/>
              </a:rPr>
              <a:t>This step is the most crucial step in ensuring that connection between Training Administrators and Training </a:t>
            </a:r>
            <a:r>
              <a:rPr lang="en" sz="1200" dirty="0" smtClean="0">
                <a:latin typeface="Calibri" panose="020F0502020204030204" pitchFamily="34" charset="0"/>
                <a:cs typeface="Calibri" panose="020F0502020204030204" pitchFamily="34" charset="0"/>
              </a:rPr>
              <a:t>Participants.</a:t>
            </a:r>
            <a:endParaRPr lang="en" sz="1200" dirty="0">
              <a:latin typeface="Calibri" panose="020F0502020204030204" pitchFamily="34" charset="0"/>
              <a:cs typeface="Calibri" panose="020F0502020204030204" pitchFamily="34" charset="0"/>
            </a:endParaRPr>
          </a:p>
          <a:p>
            <a:pPr marL="171450" indent="-171450">
              <a:buClr>
                <a:schemeClr val="dk1"/>
              </a:buClr>
            </a:pPr>
            <a:r>
              <a:rPr lang="en" sz="1200" dirty="0" smtClean="0">
                <a:latin typeface="Calibri" panose="020F0502020204030204" pitchFamily="34" charset="0"/>
                <a:cs typeface="Calibri" panose="020F0502020204030204" pitchFamily="34" charset="0"/>
              </a:rPr>
              <a:t>The </a:t>
            </a:r>
            <a:r>
              <a:rPr lang="en" sz="1200" dirty="0">
                <a:latin typeface="Calibri" panose="020F0502020204030204" pitchFamily="34" charset="0"/>
                <a:cs typeface="Calibri" panose="020F0502020204030204" pitchFamily="34" charset="0"/>
              </a:rPr>
              <a:t>only way that the Training Tracking System can associate an administrator with a participant is through this process of ‘opting in’ to save the list.</a:t>
            </a:r>
            <a:endParaRPr sz="1200" dirty="0">
              <a:latin typeface="Calibri" panose="020F0502020204030204" pitchFamily="34" charset="0"/>
              <a:cs typeface="Calibri" panose="020F0502020204030204" pitchFamily="34" charset="0"/>
            </a:endParaRPr>
          </a:p>
          <a:p>
            <a:pPr marL="171450" indent="-171450"/>
            <a:r>
              <a:rPr lang="en" sz="1200" dirty="0">
                <a:latin typeface="Calibri" panose="020F0502020204030204" pitchFamily="34" charset="0"/>
                <a:cs typeface="Calibri" panose="020F0502020204030204" pitchFamily="34" charset="0"/>
              </a:rPr>
              <a:t>An Administrator cannot see any other information about a training participant – only completion information for the Training Lists they’ve accepted.</a:t>
            </a:r>
            <a:endParaRPr sz="1200" dirty="0">
              <a:latin typeface="Calibri" panose="020F0502020204030204" pitchFamily="34" charset="0"/>
              <a:cs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d82712f566_0_73: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2" name="Google Shape;502;gd82712f566_0_73: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171450" indent="-171450">
              <a:buClr>
                <a:schemeClr val="dk1"/>
              </a:buClr>
            </a:pPr>
            <a:r>
              <a:rPr lang="en" sz="1200" dirty="0" smtClean="0">
                <a:latin typeface="Calibri" panose="020F0502020204030204" pitchFamily="34" charset="0"/>
                <a:cs typeface="Calibri" panose="020F0502020204030204" pitchFamily="34" charset="0"/>
              </a:rPr>
              <a:t>I </a:t>
            </a:r>
            <a:r>
              <a:rPr lang="en" sz="1200" dirty="0">
                <a:latin typeface="Calibri" panose="020F0502020204030204" pitchFamily="34" charset="0"/>
                <a:cs typeface="Calibri" panose="020F0502020204030204" pitchFamily="34" charset="0"/>
              </a:rPr>
              <a:t>can launch this course directly from the Training List. For the sake of time, I’m going to go ahead and jump right to the evaluation that is available after I view the archived webinar. Let me quickly click through to complete this</a:t>
            </a:r>
            <a:r>
              <a:rPr lang="en" sz="1200" dirty="0" smtClean="0">
                <a:latin typeface="Calibri" panose="020F0502020204030204" pitchFamily="34" charset="0"/>
                <a:cs typeface="Calibri" panose="020F0502020204030204" pitchFamily="34" charset="0"/>
              </a:rPr>
              <a:t>.</a:t>
            </a:r>
            <a:endParaRPr sz="1400" dirty="0">
              <a:solidFill>
                <a:schemeClr val="dk1"/>
              </a:solidFill>
              <a:latin typeface="Calibri" panose="020F0502020204030204" pitchFamily="34" charset="0"/>
              <a:ea typeface="Calibri"/>
              <a:cs typeface="Calibri" panose="020F0502020204030204" pitchFamily="34" charset="0"/>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d82712f566_0_78: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9" name="Google Shape;509;gd82712f566_0_78: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171450" indent="-171450">
              <a:buClr>
                <a:schemeClr val="dk1"/>
              </a:buClr>
            </a:pPr>
            <a:r>
              <a:rPr lang="en" sz="1200" dirty="0" smtClean="0">
                <a:latin typeface="Calibri" panose="020F0502020204030204" pitchFamily="34" charset="0"/>
                <a:cs typeface="Calibri" panose="020F0502020204030204" pitchFamily="34" charset="0"/>
              </a:rPr>
              <a:t>Now </a:t>
            </a:r>
            <a:r>
              <a:rPr lang="en" sz="1200" dirty="0">
                <a:latin typeface="Calibri" panose="020F0502020204030204" pitchFamily="34" charset="0"/>
                <a:cs typeface="Calibri" panose="020F0502020204030204" pitchFamily="34" charset="0"/>
              </a:rPr>
              <a:t>you see that when I come back to the “My Training Lists” tab, I can now access my certificate for that resource as well</a:t>
            </a:r>
            <a:r>
              <a:rPr lang="en" sz="1200" dirty="0" smtClean="0">
                <a:latin typeface="Calibri" panose="020F0502020204030204" pitchFamily="34" charset="0"/>
                <a:cs typeface="Calibri" panose="020F0502020204030204" pitchFamily="34" charset="0"/>
              </a:rPr>
              <a:t>.</a:t>
            </a:r>
            <a:endParaRPr sz="1200" dirty="0">
              <a:latin typeface="Calibri" panose="020F0502020204030204" pitchFamily="34" charset="0"/>
              <a:cs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d82712f566_0_83: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6" name="Google Shape;516;gd82712f566_0_83: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171450" indent="-171450">
              <a:buClr>
                <a:schemeClr val="dk1"/>
              </a:buClr>
            </a:pPr>
            <a:r>
              <a:rPr lang="en" sz="1200" dirty="0" smtClean="0">
                <a:latin typeface="Calibri" panose="020F0502020204030204" pitchFamily="34" charset="0"/>
                <a:cs typeface="Calibri" panose="020F0502020204030204" pitchFamily="34" charset="0"/>
              </a:rPr>
              <a:t>I </a:t>
            </a:r>
            <a:r>
              <a:rPr lang="en" sz="1200" dirty="0">
                <a:latin typeface="Calibri" panose="020F0502020204030204" pitchFamily="34" charset="0"/>
                <a:cs typeface="Calibri" panose="020F0502020204030204" pitchFamily="34" charset="0"/>
              </a:rPr>
              <a:t>also want to walk through the Training Account interface from an individual user perspective. Earlier in the presentation, Elizabeth reviewed the Training Tracking System features available to individual users. This is where users can access those features</a:t>
            </a:r>
            <a:r>
              <a:rPr lang="en" sz="1200" dirty="0" smtClean="0">
                <a:latin typeface="Calibri" panose="020F0502020204030204" pitchFamily="34" charset="0"/>
                <a:cs typeface="Calibri" panose="020F0502020204030204" pitchFamily="34" charset="0"/>
              </a:rPr>
              <a:t>.</a:t>
            </a:r>
            <a:endParaRPr sz="1200" dirty="0">
              <a:latin typeface="Calibri" panose="020F0502020204030204" pitchFamily="34" charset="0"/>
              <a:cs typeface="Calibri" panose="020F0502020204030204" pitchFamily="34" charset="0"/>
            </a:endParaRPr>
          </a:p>
          <a:p>
            <a:pPr marL="628650" lvl="1" indent="-171450"/>
            <a:r>
              <a:rPr lang="en" sz="1200" dirty="0">
                <a:latin typeface="Calibri" panose="020F0502020204030204" pitchFamily="34" charset="0"/>
                <a:cs typeface="Calibri" panose="020F0502020204030204" pitchFamily="34" charset="0"/>
              </a:rPr>
              <a:t>[Click to My Courses] There is a “My Courses” tab that allows users to quickly access any trainings that they have registered for, either on their own or through a Training List. This tab has been in place since last October.</a:t>
            </a:r>
            <a:endParaRPr sz="1200" dirty="0">
              <a:latin typeface="Calibri" panose="020F0502020204030204" pitchFamily="34" charset="0"/>
              <a:cs typeface="Calibri" panose="020F0502020204030204" pitchFamily="34" charset="0"/>
            </a:endParaRPr>
          </a:p>
          <a:p>
            <a:pPr marL="628650" lvl="1" indent="-171450"/>
            <a:r>
              <a:rPr lang="en" sz="1200" dirty="0">
                <a:latin typeface="Calibri" panose="020F0502020204030204" pitchFamily="34" charset="0"/>
                <a:cs typeface="Calibri" panose="020F0502020204030204" pitchFamily="34" charset="0"/>
              </a:rPr>
              <a:t>[Click to Track My Training] And here, the “Track My Training” tab shows completion for all trainings as well, whether they’ve been assigned through a Training List or not. This feature has also been available since last October. This tab shows completion for individual trainings, or users can click and download a Training Report that summarizes the same info in a PDF.</a:t>
            </a:r>
            <a:endParaRPr sz="1200" dirty="0">
              <a:latin typeface="Calibri" panose="020F0502020204030204" pitchFamily="34" charset="0"/>
              <a:cs typeface="Calibri" panose="020F0502020204030204" pitchFamily="34" charset="0"/>
            </a:endParaRPr>
          </a:p>
          <a:p>
            <a:pPr marL="628650" lvl="1" indent="-171450"/>
            <a:r>
              <a:rPr lang="en" sz="1200" dirty="0">
                <a:latin typeface="Calibri" panose="020F0502020204030204" pitchFamily="34" charset="0"/>
                <a:cs typeface="Calibri" panose="020F0502020204030204" pitchFamily="34" charset="0"/>
              </a:rPr>
              <a:t>[Click to My Training Lists] Finally, the new “My Training Lists” shows the user any Training Lists they’ve accepted, and the resources in that list. Users can accept multiple training lists</a:t>
            </a:r>
            <a:r>
              <a:rPr lang="en" sz="1200" dirty="0" smtClean="0">
                <a:latin typeface="Calibri" panose="020F0502020204030204" pitchFamily="34" charset="0"/>
                <a:cs typeface="Calibri" panose="020F0502020204030204" pitchFamily="34" charset="0"/>
              </a:rPr>
              <a:t>.</a:t>
            </a:r>
            <a:endParaRPr sz="1200" dirty="0">
              <a:latin typeface="Calibri" panose="020F0502020204030204" pitchFamily="34" charset="0"/>
              <a:cs typeface="Calibri" panose="020F0502020204030204" pitchFamily="34" charset="0"/>
            </a:endParaRPr>
          </a:p>
          <a:p>
            <a:pPr marL="171450" indent="-171450">
              <a:buClr>
                <a:schemeClr val="dk1"/>
              </a:buClr>
            </a:pPr>
            <a:r>
              <a:rPr lang="en" sz="1200" dirty="0" smtClean="0">
                <a:latin typeface="Calibri" panose="020F0502020204030204" pitchFamily="34" charset="0"/>
                <a:cs typeface="Calibri" panose="020F0502020204030204" pitchFamily="34" charset="0"/>
              </a:rPr>
              <a:t>Now </a:t>
            </a:r>
            <a:r>
              <a:rPr lang="en" sz="1200" dirty="0">
                <a:latin typeface="Calibri" panose="020F0502020204030204" pitchFamily="34" charset="0"/>
                <a:cs typeface="Calibri" panose="020F0502020204030204" pitchFamily="34" charset="0"/>
              </a:rPr>
              <a:t>I’m going to turn it back over to Elizabeth so we can see how my completion information for the Training List she shared shows up for a training administrator</a:t>
            </a:r>
            <a:r>
              <a:rPr lang="en" sz="1200" dirty="0" smtClean="0">
                <a:latin typeface="Calibri" panose="020F0502020204030204" pitchFamily="34" charset="0"/>
                <a:cs typeface="Calibri" panose="020F0502020204030204" pitchFamily="34" charset="0"/>
              </a:rPr>
              <a:t>.</a:t>
            </a:r>
            <a:endParaRPr sz="1200" dirty="0">
              <a:latin typeface="Calibri" panose="020F0502020204030204" pitchFamily="34" charset="0"/>
              <a:cs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gd82712f566_0_88: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2" name="Google Shape;522;gd82712f566_0_88: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171450" indent="-171450">
              <a:buClr>
                <a:schemeClr val="dk1"/>
              </a:buClr>
            </a:pPr>
            <a:r>
              <a:rPr lang="en" sz="1200" dirty="0" smtClean="0">
                <a:latin typeface="Calibri" panose="020F0502020204030204" pitchFamily="34" charset="0"/>
                <a:cs typeface="Calibri" panose="020F0502020204030204" pitchFamily="34" charset="0"/>
              </a:rPr>
              <a:t>Let’s </a:t>
            </a:r>
            <a:r>
              <a:rPr lang="en" sz="1200" dirty="0">
                <a:latin typeface="Calibri" panose="020F0502020204030204" pitchFamily="34" charset="0"/>
                <a:cs typeface="Calibri" panose="020F0502020204030204" pitchFamily="34" charset="0"/>
              </a:rPr>
              <a:t>go back to my list.</a:t>
            </a:r>
            <a:endParaRPr sz="1200" dirty="0">
              <a:latin typeface="Calibri" panose="020F0502020204030204" pitchFamily="34" charset="0"/>
              <a:cs typeface="Calibri" panose="020F0502020204030204" pitchFamily="34" charset="0"/>
            </a:endParaRPr>
          </a:p>
          <a:p>
            <a:pPr marL="628650" lvl="1" indent="-171450"/>
            <a:r>
              <a:rPr lang="en" sz="1200" dirty="0">
                <a:latin typeface="Calibri" panose="020F0502020204030204" pitchFamily="34" charset="0"/>
                <a:cs typeface="Calibri" panose="020F0502020204030204" pitchFamily="34" charset="0"/>
              </a:rPr>
              <a:t>I also shared this list just now with a few other members of my team, so I can see everyone who has accepted this list. Remember, even if you SEND the link to multiple users, they will only show up here if they ACCEPT the </a:t>
            </a:r>
            <a:r>
              <a:rPr lang="en" sz="1200" dirty="0" smtClean="0">
                <a:latin typeface="Calibri" panose="020F0502020204030204" pitchFamily="34" charset="0"/>
                <a:cs typeface="Calibri" panose="020F0502020204030204" pitchFamily="34" charset="0"/>
              </a:rPr>
              <a:t>list.</a:t>
            </a:r>
          </a:p>
          <a:p>
            <a:pPr marL="628650" lvl="1" indent="-171450"/>
            <a:r>
              <a:rPr lang="en" sz="1200" dirty="0" smtClean="0">
                <a:latin typeface="Calibri" panose="020F0502020204030204" pitchFamily="34" charset="0"/>
                <a:cs typeface="Calibri" panose="020F0502020204030204" pitchFamily="34" charset="0"/>
              </a:rPr>
              <a:t>You </a:t>
            </a:r>
            <a:r>
              <a:rPr lang="en" sz="1200" dirty="0">
                <a:latin typeface="Calibri" panose="020F0502020204030204" pitchFamily="34" charset="0"/>
                <a:cs typeface="Calibri" panose="020F0502020204030204" pitchFamily="34" charset="0"/>
              </a:rPr>
              <a:t>can hit the “Manage Users” button to see who has accepted the list. There is also an option to delete a user from the list if you ever need that.</a:t>
            </a:r>
            <a:endParaRPr sz="1200" dirty="0">
              <a:latin typeface="Calibri" panose="020F0502020204030204" pitchFamily="34" charset="0"/>
              <a:cs typeface="Calibri" panose="020F0502020204030204" pitchFamily="34" charset="0"/>
            </a:endParaRPr>
          </a:p>
          <a:p>
            <a:pPr marL="628650" lvl="1" indent="-171450"/>
            <a:r>
              <a:rPr lang="en" sz="1200" dirty="0" smtClean="0">
                <a:latin typeface="Calibri" panose="020F0502020204030204" pitchFamily="34" charset="0"/>
                <a:cs typeface="Calibri" panose="020F0502020204030204" pitchFamily="34" charset="0"/>
              </a:rPr>
              <a:t>Now </a:t>
            </a:r>
            <a:r>
              <a:rPr lang="en" sz="1200" dirty="0">
                <a:latin typeface="Calibri" panose="020F0502020204030204" pitchFamily="34" charset="0"/>
                <a:cs typeface="Calibri" panose="020F0502020204030204" pitchFamily="34" charset="0"/>
              </a:rPr>
              <a:t>I want to view the completion report for this list. </a:t>
            </a:r>
            <a:endParaRPr sz="1200" dirty="0">
              <a:latin typeface="Calibri" panose="020F0502020204030204" pitchFamily="34" charset="0"/>
              <a:cs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d82712f566_0_93: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d82712f566_0_93: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171450" indent="-171450"/>
            <a:r>
              <a:rPr lang="en" sz="1200" dirty="0" smtClean="0">
                <a:latin typeface="Calibri" panose="020F0502020204030204" pitchFamily="34" charset="0"/>
                <a:cs typeface="Calibri" panose="020F0502020204030204" pitchFamily="34" charset="0"/>
              </a:rPr>
              <a:t>This </a:t>
            </a:r>
            <a:r>
              <a:rPr lang="en" sz="1200" dirty="0">
                <a:latin typeface="Calibri" panose="020F0502020204030204" pitchFamily="34" charset="0"/>
                <a:cs typeface="Calibri" panose="020F0502020204030204" pitchFamily="34" charset="0"/>
              </a:rPr>
              <a:t>completion report shows all of the eLearnings and Archived Events from your Training Lists.</a:t>
            </a:r>
            <a:endParaRPr sz="1200" dirty="0">
              <a:latin typeface="Calibri" panose="020F0502020204030204" pitchFamily="34" charset="0"/>
              <a:cs typeface="Calibri" panose="020F0502020204030204" pitchFamily="34" charset="0"/>
            </a:endParaRPr>
          </a:p>
          <a:p>
            <a:pPr marL="171450" indent="-171450"/>
            <a:r>
              <a:rPr lang="en" sz="1200" dirty="0">
                <a:latin typeface="Calibri" panose="020F0502020204030204" pitchFamily="34" charset="0"/>
                <a:cs typeface="Calibri" panose="020F0502020204030204" pitchFamily="34" charset="0"/>
              </a:rPr>
              <a:t>It does NOT show the “Other Resources” since those do not have certificates of completion.</a:t>
            </a:r>
            <a:endParaRPr sz="1200" dirty="0">
              <a:latin typeface="Calibri" panose="020F0502020204030204" pitchFamily="34" charset="0"/>
              <a:cs typeface="Calibri" panose="020F0502020204030204" pitchFamily="34" charset="0"/>
            </a:endParaRPr>
          </a:p>
          <a:p>
            <a:pPr marL="171450" indent="-171450"/>
            <a:r>
              <a:rPr lang="en" sz="1200" dirty="0">
                <a:latin typeface="Calibri" panose="020F0502020204030204" pitchFamily="34" charset="0"/>
                <a:cs typeface="Calibri" panose="020F0502020204030204" pitchFamily="34" charset="0"/>
              </a:rPr>
              <a:t>There is an option to download a spreadsheet, which gives you a CSV file that you can filter, sort, and integrate with your other reporting processes</a:t>
            </a:r>
            <a:r>
              <a:rPr lang="en" sz="1200" dirty="0" smtClean="0">
                <a:latin typeface="Calibri" panose="020F0502020204030204" pitchFamily="34" charset="0"/>
                <a:cs typeface="Calibri" panose="020F0502020204030204" pitchFamily="34" charset="0"/>
              </a:rPr>
              <a:t>.</a:t>
            </a:r>
            <a:endParaRPr sz="1200" dirty="0">
              <a:latin typeface="Calibri" panose="020F0502020204030204" pitchFamily="34" charset="0"/>
              <a:cs typeface="Calibri" panose="020F0502020204030204" pitchFamily="34" charset="0"/>
            </a:endParaRPr>
          </a:p>
          <a:p>
            <a:pPr marL="171450" indent="-171450">
              <a:buClr>
                <a:schemeClr val="dk1"/>
              </a:buClr>
            </a:pPr>
            <a:r>
              <a:rPr lang="en" sz="1200" dirty="0">
                <a:latin typeface="Calibri" panose="020F0502020204030204" pitchFamily="34" charset="0"/>
                <a:cs typeface="Calibri" panose="020F0502020204030204" pitchFamily="34" charset="0"/>
              </a:rPr>
              <a:t>And that concludes our live demo and the basics of creating, sharing, and tracking Training Lists!  I’m going to hop back over to the PowerPoint to introduce a new resource that may help you as you develop training lists before we open it up for questions</a:t>
            </a:r>
            <a:r>
              <a:rPr lang="en" sz="1200" dirty="0" smtClean="0">
                <a:latin typeface="Calibri" panose="020F0502020204030204" pitchFamily="34" charset="0"/>
                <a:cs typeface="Calibri" panose="020F0502020204030204" pitchFamily="34" charset="0"/>
              </a:rPr>
              <a:t>.</a:t>
            </a:r>
            <a:endParaRPr sz="1400" dirty="0">
              <a:solidFill>
                <a:schemeClr val="dk1"/>
              </a:solidFill>
              <a:latin typeface="Calibri" panose="020F0502020204030204" pitchFamily="34" charset="0"/>
              <a:ea typeface="Calibri"/>
              <a:cs typeface="Calibri" panose="020F0502020204030204" pitchFamily="34" charset="0"/>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d82712f566_0_98: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d82712f566_0_98: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171450" indent="-171450"/>
            <a:r>
              <a:rPr lang="en" sz="1200" dirty="0" smtClean="0">
                <a:latin typeface="Calibri" panose="020F0502020204030204" pitchFamily="34" charset="0"/>
                <a:cs typeface="Calibri" panose="020F0502020204030204" pitchFamily="34" charset="0"/>
              </a:rPr>
              <a:t>Now </a:t>
            </a:r>
            <a:r>
              <a:rPr lang="en" sz="1200" dirty="0">
                <a:latin typeface="Calibri" panose="020F0502020204030204" pitchFamily="34" charset="0"/>
                <a:cs typeface="Calibri" panose="020F0502020204030204" pitchFamily="34" charset="0"/>
              </a:rPr>
              <a:t>that you’ve seen how the Training Tracking System works in action, I want to dive a bit more into how Title X and TPP programs can use it to meet their training and professional development needs.</a:t>
            </a:r>
            <a:endParaRPr sz="1200" dirty="0">
              <a:latin typeface="Calibri" panose="020F0502020204030204" pitchFamily="34" charset="0"/>
              <a:cs typeface="Calibri" panose="020F0502020204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d83db65e37_0_9: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9" name="Google Shape;539;gd83db65e37_0_9: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171450" indent="-171450"/>
            <a:r>
              <a:rPr lang="en" sz="1200" dirty="0" smtClean="0">
                <a:solidFill>
                  <a:schemeClr val="dk1"/>
                </a:solidFill>
                <a:latin typeface="Calibri" panose="020F0502020204030204" pitchFamily="34" charset="0"/>
                <a:cs typeface="Calibri" panose="020F0502020204030204" pitchFamily="34" charset="0"/>
              </a:rPr>
              <a:t>We </a:t>
            </a:r>
            <a:r>
              <a:rPr lang="en" sz="1200" dirty="0">
                <a:solidFill>
                  <a:schemeClr val="dk1"/>
                </a:solidFill>
                <a:latin typeface="Calibri" panose="020F0502020204030204" pitchFamily="34" charset="0"/>
                <a:cs typeface="Calibri" panose="020F0502020204030204" pitchFamily="34" charset="0"/>
              </a:rPr>
              <a:t>know that Title X grantees are already using training lists in different ways. Some are sharing the lists via email directly with staff as we demonstrated here. Others embed the link in a webpage or PowerPoint presentation so its accessible to staff when they are ready to engage with the training</a:t>
            </a:r>
            <a:r>
              <a:rPr lang="en" sz="1200" dirty="0" smtClean="0">
                <a:solidFill>
                  <a:schemeClr val="dk1"/>
                </a:solidFill>
                <a:latin typeface="Calibri" panose="020F0502020204030204" pitchFamily="34" charset="0"/>
                <a:cs typeface="Calibri" panose="020F0502020204030204" pitchFamily="34" charset="0"/>
              </a:rPr>
              <a:t>.</a:t>
            </a:r>
            <a:endParaRPr sz="1200" dirty="0">
              <a:solidFill>
                <a:schemeClr val="dk1"/>
              </a:solidFill>
              <a:latin typeface="Calibri" panose="020F0502020204030204" pitchFamily="34" charset="0"/>
              <a:cs typeface="Calibri" panose="020F0502020204030204" pitchFamily="34" charset="0"/>
            </a:endParaRPr>
          </a:p>
          <a:p>
            <a:pPr marL="171450" indent="-171450">
              <a:buClr>
                <a:schemeClr val="dk1"/>
              </a:buClr>
            </a:pPr>
            <a:r>
              <a:rPr lang="en" sz="1200" dirty="0">
                <a:solidFill>
                  <a:schemeClr val="dk1"/>
                </a:solidFill>
                <a:latin typeface="Calibri" panose="020F0502020204030204" pitchFamily="34" charset="0"/>
                <a:cs typeface="Calibri" panose="020F0502020204030204" pitchFamily="34" charset="0"/>
              </a:rPr>
              <a:t>Other Title X grantees create and share a training list with their subrecipients with the expectation that the subrecipients will copy and add to that list for their staff or network.</a:t>
            </a:r>
            <a:endParaRPr sz="1200" dirty="0">
              <a:solidFill>
                <a:schemeClr val="dk1"/>
              </a:solidFill>
              <a:latin typeface="Calibri" panose="020F0502020204030204" pitchFamily="34" charset="0"/>
              <a:cs typeface="Calibri" panose="020F0502020204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d83db65e37_0_21: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d83db65e37_0_21: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171450" indent="-171450"/>
            <a:r>
              <a:rPr lang="en" sz="1200" dirty="0" smtClean="0">
                <a:latin typeface="Calibri" panose="020F0502020204030204" pitchFamily="34" charset="0"/>
                <a:cs typeface="Calibri" panose="020F0502020204030204" pitchFamily="34" charset="0"/>
              </a:rPr>
              <a:t>Here </a:t>
            </a:r>
            <a:r>
              <a:rPr lang="en" sz="1200" dirty="0">
                <a:latin typeface="Calibri" panose="020F0502020204030204" pitchFamily="34" charset="0"/>
                <a:cs typeface="Calibri" panose="020F0502020204030204" pitchFamily="34" charset="0"/>
              </a:rPr>
              <a:t>is an example of a list that someone created for new Title X </a:t>
            </a:r>
            <a:r>
              <a:rPr lang="en" sz="1200" dirty="0" smtClean="0">
                <a:latin typeface="Calibri" panose="020F0502020204030204" pitchFamily="34" charset="0"/>
                <a:cs typeface="Calibri" panose="020F0502020204030204" pitchFamily="34" charset="0"/>
              </a:rPr>
              <a:t>staff.</a:t>
            </a:r>
          </a:p>
          <a:p>
            <a:pPr marL="171450" indent="-171450"/>
            <a:r>
              <a:rPr lang="en" sz="1200" dirty="0" smtClean="0">
                <a:latin typeface="Calibri" panose="020F0502020204030204" pitchFamily="34" charset="0"/>
                <a:cs typeface="Calibri" panose="020F0502020204030204" pitchFamily="34" charset="0"/>
              </a:rPr>
              <a:t>You </a:t>
            </a:r>
            <a:r>
              <a:rPr lang="en" sz="1200" dirty="0">
                <a:latin typeface="Calibri" panose="020F0502020204030204" pitchFamily="34" charset="0"/>
                <a:cs typeface="Calibri" panose="020F0502020204030204" pitchFamily="34" charset="0"/>
              </a:rPr>
              <a:t>can see it includes a range of eLearning, videos, as well as some standalone resources tied to Title X annual training requirements.</a:t>
            </a:r>
            <a:endParaRPr sz="1200" dirty="0">
              <a:latin typeface="Calibri" panose="020F0502020204030204" pitchFamily="34" charset="0"/>
              <a:cs typeface="Calibri" panose="020F0502020204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d83db65e37_0_26: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d83db65e37_0_26: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171450" indent="-171450"/>
            <a:r>
              <a:rPr lang="en" sz="1200" dirty="0" smtClean="0">
                <a:latin typeface="Calibri" panose="020F0502020204030204" pitchFamily="34" charset="0"/>
                <a:cs typeface="Calibri" panose="020F0502020204030204" pitchFamily="34" charset="0"/>
              </a:rPr>
              <a:t>We </a:t>
            </a:r>
            <a:r>
              <a:rPr lang="en" sz="1200" dirty="0">
                <a:latin typeface="Calibri" panose="020F0502020204030204" pitchFamily="34" charset="0"/>
                <a:cs typeface="Calibri" panose="020F0502020204030204" pitchFamily="34" charset="0"/>
              </a:rPr>
              <a:t>often see that training admins will create a separate list for clinical staff vs. non-clinical staff.</a:t>
            </a:r>
            <a:endParaRPr sz="1200" dirty="0">
              <a:latin typeface="Calibri" panose="020F0502020204030204" pitchFamily="34" charset="0"/>
              <a:cs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a337aac825_0_742: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a337aac825_0_742: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171450" indent="-171450">
              <a:buClr>
                <a:schemeClr val="dk1"/>
              </a:buClr>
            </a:pPr>
            <a:r>
              <a:rPr lang="en" sz="1200" dirty="0" smtClean="0">
                <a:latin typeface="Calibri" panose="020F0502020204030204" pitchFamily="34" charset="0"/>
                <a:cs typeface="Calibri" panose="020F0502020204030204" pitchFamily="34" charset="0"/>
              </a:rPr>
              <a:t>Here’s </a:t>
            </a:r>
            <a:r>
              <a:rPr lang="en" sz="1200" dirty="0">
                <a:latin typeface="Calibri" panose="020F0502020204030204" pitchFamily="34" charset="0"/>
                <a:cs typeface="Calibri" panose="020F0502020204030204" pitchFamily="34" charset="0"/>
              </a:rPr>
              <a:t>an overview of what you should expect to be able to do after this presentation and live demo</a:t>
            </a:r>
            <a:r>
              <a:rPr lang="en" sz="1200" dirty="0" smtClean="0">
                <a:latin typeface="Calibri" panose="020F0502020204030204" pitchFamily="34" charset="0"/>
                <a:cs typeface="Calibri" panose="020F0502020204030204" pitchFamily="34" charset="0"/>
              </a:rPr>
              <a:t>:</a:t>
            </a:r>
            <a:endParaRPr sz="1200" dirty="0">
              <a:latin typeface="Calibri" panose="020F0502020204030204" pitchFamily="34" charset="0"/>
              <a:cs typeface="Calibri" panose="020F0502020204030204" pitchFamily="34" charset="0"/>
            </a:endParaRPr>
          </a:p>
          <a:p>
            <a:pPr marL="628650" lvl="1" indent="-171450"/>
            <a:r>
              <a:rPr lang="en" sz="1200" dirty="0">
                <a:latin typeface="Calibri" panose="020F0502020204030204" pitchFamily="34" charset="0"/>
                <a:cs typeface="Calibri" panose="020F0502020204030204" pitchFamily="34" charset="0"/>
              </a:rPr>
              <a:t>Distinguish between a Training Participant and Training Administrator account on </a:t>
            </a:r>
            <a:r>
              <a:rPr lang="en" sz="1200" u="sng" dirty="0">
                <a:solidFill>
                  <a:schemeClr val="hlink"/>
                </a:solidFill>
                <a:latin typeface="Calibri" panose="020F0502020204030204" pitchFamily="34" charset="0"/>
                <a:cs typeface="Calibri" panose="020F0502020204030204" pitchFamily="34" charset="0"/>
                <a:hlinkClick r:id="rId3"/>
              </a:rPr>
              <a:t>rhntc.org</a:t>
            </a:r>
            <a:endParaRPr sz="1200" dirty="0">
              <a:latin typeface="Calibri" panose="020F0502020204030204" pitchFamily="34" charset="0"/>
              <a:cs typeface="Calibri" panose="020F0502020204030204" pitchFamily="34" charset="0"/>
            </a:endParaRPr>
          </a:p>
          <a:p>
            <a:pPr marL="628650" lvl="1" indent="-171450"/>
            <a:r>
              <a:rPr lang="en" sz="1200" dirty="0">
                <a:latin typeface="Calibri" panose="020F0502020204030204" pitchFamily="34" charset="0"/>
                <a:cs typeface="Calibri" panose="020F0502020204030204" pitchFamily="34" charset="0"/>
              </a:rPr>
              <a:t>Explain how the RHNTC Training Tracking System supports Title X and TPP grantees in achieving their program goals</a:t>
            </a:r>
            <a:endParaRPr sz="1200" dirty="0">
              <a:latin typeface="Calibri" panose="020F0502020204030204" pitchFamily="34" charset="0"/>
              <a:cs typeface="Calibri" panose="020F0502020204030204" pitchFamily="34" charset="0"/>
            </a:endParaRPr>
          </a:p>
          <a:p>
            <a:pPr marL="628650" lvl="1" indent="-171450"/>
            <a:r>
              <a:rPr lang="en" sz="1200" dirty="0">
                <a:latin typeface="Calibri" panose="020F0502020204030204" pitchFamily="34" charset="0"/>
                <a:cs typeface="Calibri" panose="020F0502020204030204" pitchFamily="34" charset="0"/>
              </a:rPr>
              <a:t>Describe how to create and share a Training List and track training participation</a:t>
            </a:r>
            <a:endParaRPr sz="1200" dirty="0">
              <a:latin typeface="Calibri" panose="020F0502020204030204" pitchFamily="34" charset="0"/>
              <a:cs typeface="Calibri" panose="020F0502020204030204" pitchFamily="34" charset="0"/>
            </a:endParaRPr>
          </a:p>
          <a:p>
            <a:pPr marL="628650" lvl="1" indent="-171450"/>
            <a:r>
              <a:rPr lang="en" sz="1200" dirty="0">
                <a:latin typeface="Calibri" panose="020F0502020204030204" pitchFamily="34" charset="0"/>
                <a:cs typeface="Calibri" panose="020F0502020204030204" pitchFamily="34" charset="0"/>
              </a:rPr>
              <a:t>Demonstrate how to request a Training Administrator account on </a:t>
            </a:r>
            <a:r>
              <a:rPr lang="en" sz="1200" u="sng" dirty="0">
                <a:solidFill>
                  <a:schemeClr val="hlink"/>
                </a:solidFill>
                <a:latin typeface="Calibri" panose="020F0502020204030204" pitchFamily="34" charset="0"/>
                <a:cs typeface="Calibri" panose="020F0502020204030204" pitchFamily="34" charset="0"/>
                <a:hlinkClick r:id="rId3"/>
              </a:rPr>
              <a:t>rhntc.org</a:t>
            </a:r>
            <a:endParaRPr sz="1200" dirty="0">
              <a:latin typeface="Calibri" panose="020F0502020204030204" pitchFamily="34" charset="0"/>
              <a:cs typeface="Calibri" panose="020F0502020204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7b0ff40b62_0_0: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7" name="Google Shape;557;g7b0ff40b62_0_0: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171450" indent="-171450">
              <a:buClr>
                <a:schemeClr val="dk1"/>
              </a:buClr>
            </a:pPr>
            <a:r>
              <a:rPr lang="en" sz="1200" dirty="0" smtClean="0">
                <a:solidFill>
                  <a:schemeClr val="dk1"/>
                </a:solidFill>
                <a:latin typeface="Calibri" panose="020F0502020204030204" pitchFamily="34" charset="0"/>
                <a:cs typeface="Calibri" panose="020F0502020204030204" pitchFamily="34" charset="0"/>
              </a:rPr>
              <a:t>We’ve </a:t>
            </a:r>
            <a:r>
              <a:rPr lang="en" sz="1200" dirty="0">
                <a:solidFill>
                  <a:schemeClr val="dk1"/>
                </a:solidFill>
                <a:latin typeface="Calibri" panose="020F0502020204030204" pitchFamily="34" charset="0"/>
                <a:cs typeface="Calibri" panose="020F0502020204030204" pitchFamily="34" charset="0"/>
              </a:rPr>
              <a:t>seen for several years now how Title X programs have been using the Training Tracking System, and we’re excited to have more TPP grantees starting to use it now, </a:t>
            </a:r>
            <a:r>
              <a:rPr lang="en" sz="1200" dirty="0" smtClean="0">
                <a:solidFill>
                  <a:schemeClr val="dk1"/>
                </a:solidFill>
                <a:latin typeface="Calibri" panose="020F0502020204030204" pitchFamily="34" charset="0"/>
                <a:cs typeface="Calibri" panose="020F0502020204030204" pitchFamily="34" charset="0"/>
              </a:rPr>
              <a:t>too.</a:t>
            </a:r>
          </a:p>
          <a:p>
            <a:pPr marL="171450" indent="-171450">
              <a:buClr>
                <a:schemeClr val="dk1"/>
              </a:buClr>
            </a:pPr>
            <a:r>
              <a:rPr lang="en" sz="1200" dirty="0" smtClean="0">
                <a:solidFill>
                  <a:schemeClr val="dk1"/>
                </a:solidFill>
                <a:latin typeface="Calibri" panose="020F0502020204030204" pitchFamily="34" charset="0"/>
                <a:cs typeface="Calibri" panose="020F0502020204030204" pitchFamily="34" charset="0"/>
              </a:rPr>
              <a:t>Here </a:t>
            </a:r>
            <a:r>
              <a:rPr lang="en" sz="1200" dirty="0">
                <a:solidFill>
                  <a:schemeClr val="dk1"/>
                </a:solidFill>
                <a:latin typeface="Calibri" panose="020F0502020204030204" pitchFamily="34" charset="0"/>
                <a:cs typeface="Calibri" panose="020F0502020204030204" pitchFamily="34" charset="0"/>
              </a:rPr>
              <a:t>is a potential training list of relevant TPP trainings on rhntc.org.</a:t>
            </a:r>
            <a:endParaRPr sz="1200" dirty="0">
              <a:solidFill>
                <a:schemeClr val="dk1"/>
              </a:solidFill>
              <a:latin typeface="Calibri" panose="020F0502020204030204" pitchFamily="34" charset="0"/>
              <a:cs typeface="Calibri" panose="020F050202020403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d83db65e37_0_35: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d83db65e37_0_35: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171450" indent="-171450"/>
            <a:r>
              <a:rPr lang="en" sz="1200" dirty="0" smtClean="0">
                <a:latin typeface="Calibri" panose="020F0502020204030204" pitchFamily="34" charset="0"/>
                <a:cs typeface="Calibri" panose="020F0502020204030204" pitchFamily="34" charset="0"/>
              </a:rPr>
              <a:t>TPP </a:t>
            </a:r>
            <a:r>
              <a:rPr lang="en" sz="1200" dirty="0">
                <a:latin typeface="Calibri" panose="020F0502020204030204" pitchFamily="34" charset="0"/>
                <a:cs typeface="Calibri" panose="020F0502020204030204" pitchFamily="34" charset="0"/>
              </a:rPr>
              <a:t>Grantees can link to the required </a:t>
            </a:r>
            <a:r>
              <a:rPr lang="en" sz="1200" dirty="0" smtClean="0">
                <a:latin typeface="Calibri" panose="020F0502020204030204" pitchFamily="34" charset="0"/>
                <a:cs typeface="Calibri" panose="020F0502020204030204" pitchFamily="34" charset="0"/>
              </a:rPr>
              <a:t>training.</a:t>
            </a:r>
            <a:endParaRPr sz="1200" dirty="0">
              <a:latin typeface="Calibri" panose="020F0502020204030204" pitchFamily="34" charset="0"/>
              <a:cs typeface="Calibri" panose="020F0502020204030204" pitchFamily="34" charset="0"/>
            </a:endParaRPr>
          </a:p>
          <a:p>
            <a:pPr marL="171450" indent="-171450"/>
            <a:r>
              <a:rPr lang="en" sz="1200" dirty="0" smtClean="0">
                <a:latin typeface="Calibri" panose="020F0502020204030204" pitchFamily="34" charset="0"/>
                <a:cs typeface="Calibri" panose="020F0502020204030204" pitchFamily="34" charset="0"/>
              </a:rPr>
              <a:t>This</a:t>
            </a:r>
            <a:r>
              <a:rPr lang="en" sz="1200" baseline="0" dirty="0" smtClean="0">
                <a:latin typeface="Calibri" panose="020F0502020204030204" pitchFamily="34" charset="0"/>
                <a:cs typeface="Calibri" panose="020F0502020204030204" pitchFamily="34" charset="0"/>
              </a:rPr>
              <a:t> is a s</a:t>
            </a:r>
            <a:r>
              <a:rPr lang="en" sz="1200" dirty="0" smtClean="0">
                <a:latin typeface="Calibri" panose="020F0502020204030204" pitchFamily="34" charset="0"/>
                <a:cs typeface="Calibri" panose="020F0502020204030204" pitchFamily="34" charset="0"/>
              </a:rPr>
              <a:t>ample </a:t>
            </a:r>
            <a:r>
              <a:rPr lang="en" sz="1200" dirty="0">
                <a:latin typeface="Calibri" panose="020F0502020204030204" pitchFamily="34" charset="0"/>
                <a:cs typeface="Calibri" panose="020F0502020204030204" pitchFamily="34" charset="0"/>
              </a:rPr>
              <a:t>common external trainings that grantees frequently cite in their professional development </a:t>
            </a:r>
            <a:r>
              <a:rPr lang="en" sz="1200" dirty="0" smtClean="0">
                <a:latin typeface="Calibri" panose="020F0502020204030204" pitchFamily="34" charset="0"/>
                <a:cs typeface="Calibri" panose="020F0502020204030204" pitchFamily="34" charset="0"/>
              </a:rPr>
              <a:t>plans.</a:t>
            </a:r>
            <a:endParaRPr sz="1200" dirty="0">
              <a:latin typeface="Calibri" panose="020F0502020204030204" pitchFamily="34" charset="0"/>
              <a:cs typeface="Calibri" panose="020F0502020204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d83db65e37_0_5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d83db65e37_0_57: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171450" indent="-171450"/>
            <a:r>
              <a:rPr lang="en" sz="1200" dirty="0" smtClean="0">
                <a:solidFill>
                  <a:schemeClr val="dk1"/>
                </a:solidFill>
                <a:latin typeface="Calibri" panose="020F0502020204030204" pitchFamily="34" charset="0"/>
                <a:cs typeface="Calibri" panose="020F0502020204030204" pitchFamily="34" charset="0"/>
              </a:rPr>
              <a:t>We’ve </a:t>
            </a:r>
            <a:r>
              <a:rPr lang="en" sz="1200" dirty="0">
                <a:solidFill>
                  <a:schemeClr val="dk1"/>
                </a:solidFill>
                <a:latin typeface="Calibri" panose="020F0502020204030204" pitchFamily="34" charset="0"/>
                <a:cs typeface="Calibri" panose="020F0502020204030204" pitchFamily="34" charset="0"/>
              </a:rPr>
              <a:t>developed job aids for Training Administrators and Training Participants. We’re going to chat out the link to these resources now</a:t>
            </a:r>
            <a:r>
              <a:rPr lang="en" sz="1200" dirty="0" smtClean="0">
                <a:solidFill>
                  <a:schemeClr val="dk1"/>
                </a:solidFill>
                <a:latin typeface="Calibri" panose="020F0502020204030204" pitchFamily="34" charset="0"/>
                <a:cs typeface="Calibri" panose="020F0502020204030204" pitchFamily="34" charset="0"/>
              </a:rPr>
              <a:t>.</a:t>
            </a:r>
          </a:p>
          <a:p>
            <a:pPr marL="171450" indent="-171450"/>
            <a:r>
              <a:rPr lang="en" sz="1200" dirty="0" smtClean="0">
                <a:solidFill>
                  <a:schemeClr val="dk1"/>
                </a:solidFill>
                <a:latin typeface="Calibri" panose="020F0502020204030204" pitchFamily="34" charset="0"/>
                <a:cs typeface="Calibri" panose="020F0502020204030204" pitchFamily="34" charset="0"/>
              </a:rPr>
              <a:t>We </a:t>
            </a:r>
            <a:r>
              <a:rPr lang="en" sz="1200" dirty="0">
                <a:solidFill>
                  <a:schemeClr val="dk1"/>
                </a:solidFill>
                <a:latin typeface="Calibri" panose="020F0502020204030204" pitchFamily="34" charset="0"/>
                <a:cs typeface="Calibri" panose="020F0502020204030204" pitchFamily="34" charset="0"/>
              </a:rPr>
              <a:t>designed these job aids as a tool for grantees to share with their networks, too. </a:t>
            </a:r>
            <a:endParaRPr sz="1200" dirty="0">
              <a:solidFill>
                <a:schemeClr val="dk1"/>
              </a:solidFill>
              <a:latin typeface="Calibri" panose="020F0502020204030204" pitchFamily="34" charset="0"/>
              <a:cs typeface="Calibri" panose="020F0502020204030204" pitchFamily="34" charset="0"/>
            </a:endParaRPr>
          </a:p>
          <a:p>
            <a:pPr marL="171450" indent="-171450"/>
            <a:r>
              <a:rPr lang="en" sz="1200" dirty="0" smtClean="0">
                <a:solidFill>
                  <a:schemeClr val="dk1"/>
                </a:solidFill>
                <a:latin typeface="Calibri" panose="020F0502020204030204" pitchFamily="34" charset="0"/>
                <a:cs typeface="Calibri" panose="020F0502020204030204" pitchFamily="34" charset="0"/>
              </a:rPr>
              <a:t>For </a:t>
            </a:r>
            <a:r>
              <a:rPr lang="en" sz="1200" dirty="0">
                <a:solidFill>
                  <a:schemeClr val="dk1"/>
                </a:solidFill>
                <a:latin typeface="Calibri" panose="020F0502020204030204" pitchFamily="34" charset="0"/>
                <a:cs typeface="Calibri" panose="020F0502020204030204" pitchFamily="34" charset="0"/>
              </a:rPr>
              <a:t>example, if you are a Title X grantee and would like to encourage your subrecipients to use the Training Tracking System, you can share the Title-X specific version of the Training Admin job aid to provide an overview of the features and benefits. </a:t>
            </a:r>
            <a:endParaRPr sz="1200" dirty="0">
              <a:solidFill>
                <a:schemeClr val="dk1"/>
              </a:solidFill>
              <a:latin typeface="Calibri" panose="020F0502020204030204" pitchFamily="34" charset="0"/>
              <a:cs typeface="Calibri" panose="020F0502020204030204" pitchFamily="34" charset="0"/>
            </a:endParaRPr>
          </a:p>
          <a:p>
            <a:pPr marL="171450" indent="-171450"/>
            <a:r>
              <a:rPr lang="en" sz="1200" dirty="0" smtClean="0">
                <a:solidFill>
                  <a:schemeClr val="dk1"/>
                </a:solidFill>
                <a:latin typeface="Calibri" panose="020F0502020204030204" pitchFamily="34" charset="0"/>
                <a:cs typeface="Calibri" panose="020F0502020204030204" pitchFamily="34" charset="0"/>
              </a:rPr>
              <a:t>We </a:t>
            </a:r>
            <a:r>
              <a:rPr lang="en" sz="1200" dirty="0">
                <a:solidFill>
                  <a:schemeClr val="dk1"/>
                </a:solidFill>
                <a:latin typeface="Calibri" panose="020F0502020204030204" pitchFamily="34" charset="0"/>
                <a:cs typeface="Calibri" panose="020F0502020204030204" pitchFamily="34" charset="0"/>
              </a:rPr>
              <a:t>also have a general version of the job aid that can be used by any program -- its not tailored to either TPP or Title X</a:t>
            </a:r>
            <a:r>
              <a:rPr lang="en" sz="1200" dirty="0" smtClean="0">
                <a:solidFill>
                  <a:schemeClr val="dk1"/>
                </a:solidFill>
                <a:latin typeface="Calibri" panose="020F0502020204030204" pitchFamily="34" charset="0"/>
                <a:cs typeface="Calibri" panose="020F0502020204030204" pitchFamily="34" charset="0"/>
              </a:rPr>
              <a:t>.</a:t>
            </a:r>
            <a:endParaRPr sz="1200" dirty="0">
              <a:solidFill>
                <a:schemeClr val="dk1"/>
              </a:solidFill>
              <a:latin typeface="Calibri" panose="020F0502020204030204" pitchFamily="34" charset="0"/>
              <a:cs typeface="Calibri" panose="020F0502020204030204" pitchFamily="34" charset="0"/>
            </a:endParaRPr>
          </a:p>
          <a:p>
            <a:pPr marL="171450" indent="-171450">
              <a:buClr>
                <a:schemeClr val="dk1"/>
              </a:buClr>
            </a:pPr>
            <a:r>
              <a:rPr lang="en" sz="1200" dirty="0">
                <a:solidFill>
                  <a:schemeClr val="dk1"/>
                </a:solidFill>
                <a:latin typeface="Calibri" panose="020F0502020204030204" pitchFamily="34" charset="0"/>
                <a:cs typeface="Calibri" panose="020F0502020204030204" pitchFamily="34" charset="0"/>
              </a:rPr>
              <a:t>Finally, we have a companion job aid for training participants that explains how to accept a list and complete training. There is also a general version of this job aid and a Title X specific version.</a:t>
            </a:r>
            <a:endParaRPr sz="1200" dirty="0">
              <a:solidFill>
                <a:schemeClr val="dk1"/>
              </a:solidFill>
              <a:latin typeface="Calibri" panose="020F0502020204030204" pitchFamily="34" charset="0"/>
              <a:cs typeface="Calibri" panose="020F050202020403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a337aac825_0_722: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0" name="Google Shape;580;ga337aac825_0_722: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171450" indent="-171450">
              <a:buClr>
                <a:schemeClr val="dk1"/>
              </a:buClr>
            </a:pPr>
            <a:r>
              <a:rPr lang="en" sz="1200" dirty="0" smtClean="0">
                <a:solidFill>
                  <a:schemeClr val="dk1"/>
                </a:solidFill>
                <a:latin typeface="Calibri" panose="020F0502020204030204" pitchFamily="34" charset="0"/>
                <a:cs typeface="Calibri" panose="020F0502020204030204" pitchFamily="34" charset="0"/>
              </a:rPr>
              <a:t>Review the three steps </a:t>
            </a:r>
            <a:r>
              <a:rPr lang="en" sz="1200" dirty="0">
                <a:solidFill>
                  <a:schemeClr val="dk1"/>
                </a:solidFill>
                <a:latin typeface="Calibri" panose="020F0502020204030204" pitchFamily="34" charset="0"/>
                <a:cs typeface="Calibri" panose="020F0502020204030204" pitchFamily="34" charset="0"/>
              </a:rPr>
              <a:t>to request a Training Administrator </a:t>
            </a:r>
            <a:r>
              <a:rPr lang="en" sz="1200" dirty="0" smtClean="0">
                <a:solidFill>
                  <a:schemeClr val="dk1"/>
                </a:solidFill>
                <a:latin typeface="Calibri" panose="020F0502020204030204" pitchFamily="34" charset="0"/>
                <a:cs typeface="Calibri" panose="020F0502020204030204" pitchFamily="34" charset="0"/>
              </a:rPr>
              <a:t>account.</a:t>
            </a:r>
            <a:endParaRPr sz="1200" dirty="0">
              <a:solidFill>
                <a:schemeClr val="dk1"/>
              </a:solidFill>
              <a:latin typeface="Calibri" panose="020F0502020204030204" pitchFamily="34" charset="0"/>
              <a:cs typeface="Calibri" panose="020F050202020403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a337aac825_0_73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6" name="Google Shape;586;ga337aac825_0_737: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gd66773fb6e_0_986: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4" name="Google Shape;594;gd66773fb6e_0_986: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7899372006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7899372006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Font typeface="Arial" panose="020B0604020202020204" pitchFamily="34" charset="0"/>
              <a:buNone/>
            </a:pPr>
            <a:r>
              <a:rPr lang="en-US" dirty="0" smtClean="0"/>
              <a:t>RHNTC email:  rhntc@jsi.com</a:t>
            </a:r>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2032247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db1dd34488_0_4: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db1dd34488_0_4: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171450" indent="-171450"/>
            <a:r>
              <a:rPr lang="en" sz="1200" dirty="0" smtClean="0">
                <a:latin typeface="Calibri" panose="020F0502020204030204" pitchFamily="34" charset="0"/>
                <a:cs typeface="Calibri" panose="020F0502020204030204" pitchFamily="34" charset="0"/>
              </a:rPr>
              <a:t>Before </a:t>
            </a:r>
            <a:r>
              <a:rPr lang="en" sz="1200" dirty="0">
                <a:latin typeface="Calibri" panose="020F0502020204030204" pitchFamily="34" charset="0"/>
                <a:cs typeface="Calibri" panose="020F0502020204030204" pitchFamily="34" charset="0"/>
              </a:rPr>
              <a:t>we get started, let’s do two quick polls to find out more about who’s joining us today</a:t>
            </a:r>
            <a:r>
              <a:rPr lang="en" sz="1200" dirty="0" smtClean="0">
                <a:latin typeface="Calibri" panose="020F0502020204030204" pitchFamily="34" charset="0"/>
                <a:cs typeface="Calibri" panose="020F0502020204030204" pitchFamily="34" charset="0"/>
              </a:rPr>
              <a:t>.</a:t>
            </a:r>
          </a:p>
          <a:p>
            <a:pPr marL="171450" indent="-171450"/>
            <a:r>
              <a:rPr lang="en" sz="1200" dirty="0" smtClean="0">
                <a:latin typeface="Calibri" panose="020F0502020204030204" pitchFamily="34" charset="0"/>
                <a:cs typeface="Calibri" panose="020F0502020204030204" pitchFamily="34" charset="0"/>
              </a:rPr>
              <a:t>First</a:t>
            </a:r>
            <a:r>
              <a:rPr lang="en" sz="1200" dirty="0">
                <a:latin typeface="Calibri" panose="020F0502020204030204" pitchFamily="34" charset="0"/>
                <a:cs typeface="Calibri" panose="020F0502020204030204" pitchFamily="34" charset="0"/>
              </a:rPr>
              <a:t>, please let us know if you are affiliated with either the Title X Family Planning Program, the Teen Pregnancy Prevention program, or neither</a:t>
            </a:r>
            <a:r>
              <a:rPr lang="en" sz="1200" dirty="0" smtClean="0">
                <a:latin typeface="Calibri" panose="020F0502020204030204" pitchFamily="34" charset="0"/>
                <a:cs typeface="Calibri" panose="020F0502020204030204" pitchFamily="34" charset="0"/>
              </a:rPr>
              <a:t>?</a:t>
            </a:r>
          </a:p>
          <a:p>
            <a:pPr marL="171450" indent="-171450"/>
            <a:r>
              <a:rPr lang="en" sz="1200" dirty="0" smtClean="0">
                <a:solidFill>
                  <a:schemeClr val="dk1"/>
                </a:solidFill>
                <a:latin typeface="Calibri" panose="020F0502020204030204" pitchFamily="34" charset="0"/>
                <a:cs typeface="Calibri" panose="020F0502020204030204" pitchFamily="34" charset="0"/>
              </a:rPr>
              <a:t>(</a:t>
            </a:r>
            <a:r>
              <a:rPr lang="en" sz="1200" dirty="0">
                <a:solidFill>
                  <a:schemeClr val="dk1"/>
                </a:solidFill>
                <a:latin typeface="Calibri" panose="020F0502020204030204" pitchFamily="34" charset="0"/>
                <a:cs typeface="Calibri" panose="020F0502020204030204" pitchFamily="34" charset="0"/>
              </a:rPr>
              <a:t>read poll question and responses, then comment on results</a:t>
            </a:r>
            <a:r>
              <a:rPr lang="en" sz="1200" dirty="0" smtClean="0">
                <a:solidFill>
                  <a:schemeClr val="dk1"/>
                </a:solidFill>
                <a:latin typeface="Calibri" panose="020F0502020204030204" pitchFamily="34" charset="0"/>
                <a:cs typeface="Calibri" panose="020F0502020204030204" pitchFamily="34" charset="0"/>
              </a:rPr>
              <a:t>)</a:t>
            </a:r>
            <a:endParaRPr sz="1200" dirty="0">
              <a:solidFill>
                <a:schemeClr val="dk1"/>
              </a:solidFill>
              <a:latin typeface="Calibri" panose="020F0502020204030204" pitchFamily="34" charset="0"/>
              <a:cs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db1dd34488_0_9: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db1dd34488_0_9: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171450" indent="-171450">
              <a:buClr>
                <a:schemeClr val="dk1"/>
              </a:buClr>
            </a:pPr>
            <a:r>
              <a:rPr lang="en" sz="1200" dirty="0" smtClean="0">
                <a:solidFill>
                  <a:schemeClr val="dk1"/>
                </a:solidFill>
                <a:latin typeface="Calibri" panose="020F0502020204030204" pitchFamily="34" charset="0"/>
                <a:cs typeface="Calibri" panose="020F0502020204030204" pitchFamily="34" charset="0"/>
              </a:rPr>
              <a:t>If </a:t>
            </a:r>
            <a:r>
              <a:rPr lang="en" sz="1200" dirty="0">
                <a:solidFill>
                  <a:schemeClr val="dk1"/>
                </a:solidFill>
                <a:latin typeface="Calibri" panose="020F0502020204030204" pitchFamily="34" charset="0"/>
                <a:cs typeface="Calibri" panose="020F0502020204030204" pitchFamily="34" charset="0"/>
              </a:rPr>
              <a:t>you’re not responsible for staff training or </a:t>
            </a:r>
            <a:r>
              <a:rPr lang="en" sz="1200" dirty="0" smtClean="0">
                <a:solidFill>
                  <a:schemeClr val="dk1"/>
                </a:solidFill>
                <a:latin typeface="Calibri" panose="020F0502020204030204" pitchFamily="34" charset="0"/>
                <a:cs typeface="Calibri" panose="020F0502020204030204" pitchFamily="34" charset="0"/>
              </a:rPr>
              <a:t>PD, </a:t>
            </a:r>
            <a:r>
              <a:rPr lang="en" sz="1200" dirty="0">
                <a:solidFill>
                  <a:schemeClr val="dk1"/>
                </a:solidFill>
                <a:latin typeface="Calibri" panose="020F0502020204030204" pitchFamily="34" charset="0"/>
                <a:cs typeface="Calibri" panose="020F0502020204030204" pitchFamily="34" charset="0"/>
              </a:rPr>
              <a:t>you’re welcome </a:t>
            </a:r>
            <a:r>
              <a:rPr lang="en" sz="1200" dirty="0" smtClean="0">
                <a:solidFill>
                  <a:schemeClr val="dk1"/>
                </a:solidFill>
                <a:latin typeface="Calibri" panose="020F0502020204030204" pitchFamily="34" charset="0"/>
                <a:cs typeface="Calibri" panose="020F0502020204030204" pitchFamily="34" charset="0"/>
              </a:rPr>
              <a:t>here</a:t>
            </a:r>
          </a:p>
          <a:p>
            <a:pPr marL="171450" indent="-171450">
              <a:buClr>
                <a:schemeClr val="dk1"/>
              </a:buClr>
            </a:pPr>
            <a:r>
              <a:rPr lang="en" sz="1200" dirty="0" smtClean="0">
                <a:solidFill>
                  <a:schemeClr val="dk1"/>
                </a:solidFill>
                <a:latin typeface="Calibri" panose="020F0502020204030204" pitchFamily="34" charset="0"/>
                <a:cs typeface="Calibri" panose="020F0502020204030204" pitchFamily="34" charset="0"/>
              </a:rPr>
              <a:t>The </a:t>
            </a:r>
            <a:r>
              <a:rPr lang="en" sz="1200" dirty="0">
                <a:solidFill>
                  <a:schemeClr val="dk1"/>
                </a:solidFill>
                <a:latin typeface="Calibri" panose="020F0502020204030204" pitchFamily="34" charset="0"/>
                <a:cs typeface="Calibri" panose="020F0502020204030204" pitchFamily="34" charset="0"/>
              </a:rPr>
              <a:t>focus of the presentation today will be for these folks but hopefully everyone will take something away from today’s info</a:t>
            </a:r>
            <a:r>
              <a:rPr lang="en" sz="1200" dirty="0" smtClean="0">
                <a:solidFill>
                  <a:schemeClr val="dk1"/>
                </a:solidFill>
                <a:latin typeface="Calibri" panose="020F0502020204030204" pitchFamily="34" charset="0"/>
                <a:cs typeface="Calibri" panose="020F0502020204030204" pitchFamily="34" charset="0"/>
              </a:rPr>
              <a:t>.</a:t>
            </a:r>
          </a:p>
          <a:p>
            <a:pPr marL="171450" indent="-171450">
              <a:buClr>
                <a:schemeClr val="dk1"/>
              </a:buClr>
            </a:pPr>
            <a:r>
              <a:rPr lang="en" sz="1200" dirty="0" smtClean="0">
                <a:solidFill>
                  <a:schemeClr val="dk1"/>
                </a:solidFill>
                <a:latin typeface="Calibri" panose="020F0502020204030204" pitchFamily="34" charset="0"/>
                <a:cs typeface="Calibri" panose="020F0502020204030204" pitchFamily="34" charset="0"/>
              </a:rPr>
              <a:t>(read poll question and responses, then comment on results)</a:t>
            </a:r>
            <a:endParaRPr sz="1200" dirty="0">
              <a:latin typeface="Calibri" panose="020F0502020204030204" pitchFamily="34" charset="0"/>
              <a:cs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a337aac825_0_665: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a337aac825_0_665: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171450" indent="-171450"/>
            <a:r>
              <a:rPr lang="en" sz="1200" dirty="0" smtClean="0">
                <a:latin typeface="Calibri" panose="020F0502020204030204" pitchFamily="34" charset="0"/>
                <a:cs typeface="Calibri" panose="020F0502020204030204" pitchFamily="34" charset="0"/>
              </a:rPr>
              <a:t>The </a:t>
            </a:r>
            <a:r>
              <a:rPr lang="en" sz="1200" dirty="0">
                <a:latin typeface="Calibri" panose="020F0502020204030204" pitchFamily="34" charset="0"/>
                <a:cs typeface="Calibri" panose="020F0502020204030204" pitchFamily="34" charset="0"/>
              </a:rPr>
              <a:t>RHNTC Training Tracking System has two primary user roles: Training Participants and Training Administrators.</a:t>
            </a:r>
            <a:endParaRPr sz="1200" dirty="0">
              <a:latin typeface="Calibri" panose="020F0502020204030204" pitchFamily="34" charset="0"/>
              <a:cs typeface="Calibri" panose="020F0502020204030204" pitchFamily="34" charset="0"/>
            </a:endParaRPr>
          </a:p>
          <a:p>
            <a:pPr marL="171450" indent="-171450"/>
            <a:r>
              <a:rPr lang="en" sz="1200" dirty="0" smtClean="0">
                <a:latin typeface="Calibri" panose="020F0502020204030204" pitchFamily="34" charset="0"/>
                <a:cs typeface="Calibri" panose="020F0502020204030204" pitchFamily="34" charset="0"/>
              </a:rPr>
              <a:t>The </a:t>
            </a:r>
            <a:r>
              <a:rPr lang="en" sz="1200" dirty="0">
                <a:latin typeface="Calibri" panose="020F0502020204030204" pitchFamily="34" charset="0"/>
                <a:cs typeface="Calibri" panose="020F0502020204030204" pitchFamily="34" charset="0"/>
              </a:rPr>
              <a:t>Training Participant role is the default role you are assigned when you create an account on rhntc.org, which allows you to register for training and track your completion</a:t>
            </a:r>
            <a:r>
              <a:rPr lang="en" sz="1200" dirty="0" smtClean="0">
                <a:latin typeface="Calibri" panose="020F0502020204030204" pitchFamily="34" charset="0"/>
                <a:cs typeface="Calibri" panose="020F0502020204030204" pitchFamily="34" charset="0"/>
              </a:rPr>
              <a:t>.</a:t>
            </a:r>
            <a:endParaRPr sz="1200" dirty="0">
              <a:latin typeface="Calibri" panose="020F0502020204030204" pitchFamily="34" charset="0"/>
              <a:cs typeface="Calibri" panose="020F0502020204030204" pitchFamily="34" charset="0"/>
            </a:endParaRPr>
          </a:p>
          <a:p>
            <a:pPr marL="171450" indent="-171450"/>
            <a:r>
              <a:rPr lang="en" sz="1200" dirty="0" smtClean="0">
                <a:latin typeface="Calibri" panose="020F0502020204030204" pitchFamily="34" charset="0"/>
                <a:cs typeface="Calibri" panose="020F0502020204030204" pitchFamily="34" charset="0"/>
              </a:rPr>
              <a:t>The </a:t>
            </a:r>
            <a:r>
              <a:rPr lang="en" sz="1200" dirty="0">
                <a:latin typeface="Calibri" panose="020F0502020204030204" pitchFamily="34" charset="0"/>
                <a:cs typeface="Calibri" panose="020F0502020204030204" pitchFamily="34" charset="0"/>
              </a:rPr>
              <a:t>Training Administrator role is a special role that you can request which allows you to create and assign lists of training resources, both from RHNTC and other sources, assign them with staff or others in your network, and track their completion.</a:t>
            </a:r>
            <a:endParaRPr sz="1200" dirty="0">
              <a:latin typeface="Calibri" panose="020F0502020204030204" pitchFamily="34" charset="0"/>
              <a:cs typeface="Calibri" panose="020F0502020204030204" pitchFamily="34" charset="0"/>
            </a:endParaRPr>
          </a:p>
          <a:p>
            <a:pPr marL="171450" indent="-171450"/>
            <a:r>
              <a:rPr lang="en" sz="1200" dirty="0" smtClean="0">
                <a:latin typeface="Calibri" panose="020F0502020204030204" pitchFamily="34" charset="0"/>
                <a:cs typeface="Calibri" panose="020F0502020204030204" pitchFamily="34" charset="0"/>
              </a:rPr>
              <a:t>We’ll </a:t>
            </a:r>
            <a:r>
              <a:rPr lang="en" sz="1200" dirty="0">
                <a:latin typeface="Calibri" panose="020F0502020204030204" pitchFamily="34" charset="0"/>
                <a:cs typeface="Calibri" panose="020F0502020204030204" pitchFamily="34" charset="0"/>
              </a:rPr>
              <a:t>go over each of these roles in more detail now</a:t>
            </a:r>
            <a:r>
              <a:rPr lang="en" sz="1200" dirty="0" smtClean="0">
                <a:latin typeface="Calibri" panose="020F0502020204030204" pitchFamily="34" charset="0"/>
                <a:cs typeface="Calibri" panose="020F0502020204030204" pitchFamily="34" charset="0"/>
              </a:rPr>
              <a:t>.</a:t>
            </a:r>
            <a:endParaRPr sz="1200" dirty="0">
              <a:latin typeface="Calibri" panose="020F0502020204030204" pitchFamily="34" charset="0"/>
              <a:cs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a337aac825_0_5: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a337aac825_0_5: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171450" indent="-171450">
              <a:buClr>
                <a:schemeClr val="dk1"/>
              </a:buClr>
            </a:pPr>
            <a:r>
              <a:rPr lang="en-US" sz="1200" dirty="0" smtClean="0">
                <a:latin typeface="Calibri" panose="020F0502020204030204" pitchFamily="34" charset="0"/>
                <a:cs typeface="Calibri" panose="020F0502020204030204" pitchFamily="34" charset="0"/>
              </a:rPr>
              <a:t>A </a:t>
            </a:r>
            <a:r>
              <a:rPr lang="en" sz="1200" dirty="0" smtClean="0">
                <a:latin typeface="Calibri" panose="020F0502020204030204" pitchFamily="34" charset="0"/>
                <a:cs typeface="Calibri" panose="020F0502020204030204" pitchFamily="34" charset="0"/>
              </a:rPr>
              <a:t>training </a:t>
            </a:r>
            <a:r>
              <a:rPr lang="en" sz="1200" dirty="0">
                <a:latin typeface="Calibri" panose="020F0502020204030204" pitchFamily="34" charset="0"/>
                <a:cs typeface="Calibri" panose="020F0502020204030204" pitchFamily="34" charset="0"/>
              </a:rPr>
              <a:t>participant is anyone who creates an account - or registers - on rhntc.org. If you’ve not already done so, we encourage you to create an account today! Anyone with an account can:</a:t>
            </a:r>
            <a:endParaRPr sz="1200" dirty="0">
              <a:latin typeface="Calibri" panose="020F0502020204030204" pitchFamily="34" charset="0"/>
              <a:cs typeface="Calibri" panose="020F0502020204030204" pitchFamily="34" charset="0"/>
            </a:endParaRPr>
          </a:p>
          <a:p>
            <a:pPr marL="628650" lvl="1" indent="-171450"/>
            <a:r>
              <a:rPr lang="en" sz="1200" dirty="0" smtClean="0">
                <a:latin typeface="Calibri" panose="020F0502020204030204" pitchFamily="34" charset="0"/>
                <a:cs typeface="Calibri" panose="020F0502020204030204" pitchFamily="34" charset="0"/>
              </a:rPr>
              <a:t>Save </a:t>
            </a:r>
            <a:r>
              <a:rPr lang="en" sz="1200" dirty="0">
                <a:latin typeface="Calibri" panose="020F0502020204030204" pitchFamily="34" charset="0"/>
                <a:cs typeface="Calibri" panose="020F0502020204030204" pitchFamily="34" charset="0"/>
              </a:rPr>
              <a:t>trainings and resources from rhntc.org for easy access</a:t>
            </a:r>
            <a:endParaRPr sz="1200" dirty="0">
              <a:latin typeface="Calibri" panose="020F0502020204030204" pitchFamily="34" charset="0"/>
              <a:cs typeface="Calibri" panose="020F0502020204030204" pitchFamily="34" charset="0"/>
            </a:endParaRPr>
          </a:p>
          <a:p>
            <a:pPr marL="628650" lvl="1" indent="-171450"/>
            <a:r>
              <a:rPr lang="en" sz="1200" dirty="0">
                <a:latin typeface="Calibri" panose="020F0502020204030204" pitchFamily="34" charset="0"/>
                <a:cs typeface="Calibri" panose="020F0502020204030204" pitchFamily="34" charset="0"/>
              </a:rPr>
              <a:t>See trainings they have registered for and completed</a:t>
            </a:r>
            <a:endParaRPr sz="1200" dirty="0">
              <a:latin typeface="Calibri" panose="020F0502020204030204" pitchFamily="34" charset="0"/>
              <a:cs typeface="Calibri" panose="020F0502020204030204" pitchFamily="34" charset="0"/>
            </a:endParaRPr>
          </a:p>
          <a:p>
            <a:pPr marL="628650" lvl="1" indent="-171450"/>
            <a:r>
              <a:rPr lang="en" sz="1200" dirty="0">
                <a:latin typeface="Calibri" panose="020F0502020204030204" pitchFamily="34" charset="0"/>
                <a:cs typeface="Calibri" panose="020F0502020204030204" pitchFamily="34" charset="0"/>
              </a:rPr>
              <a:t>Accept and complete RHNTC training lists</a:t>
            </a:r>
            <a:endParaRPr sz="1200" dirty="0">
              <a:latin typeface="Calibri" panose="020F0502020204030204" pitchFamily="34" charset="0"/>
              <a:cs typeface="Calibri" panose="020F0502020204030204" pitchFamily="34" charset="0"/>
            </a:endParaRPr>
          </a:p>
          <a:p>
            <a:pPr marL="628650" lvl="1" indent="-171450"/>
            <a:r>
              <a:rPr lang="en" sz="1200" dirty="0">
                <a:latin typeface="Calibri" panose="020F0502020204030204" pitchFamily="34" charset="0"/>
                <a:cs typeface="Calibri" panose="020F0502020204030204" pitchFamily="34" charset="0"/>
              </a:rPr>
              <a:t>Download certificates of completion and CE credits</a:t>
            </a:r>
            <a:endParaRPr sz="1200" dirty="0">
              <a:latin typeface="Calibri" panose="020F0502020204030204" pitchFamily="34" charset="0"/>
              <a:cs typeface="Calibri" panose="020F0502020204030204" pitchFamily="34" charset="0"/>
            </a:endParaRPr>
          </a:p>
          <a:p>
            <a:pPr marL="628650" lvl="1" indent="-171450"/>
            <a:r>
              <a:rPr lang="en" sz="1200" dirty="0">
                <a:latin typeface="Calibri" panose="020F0502020204030204" pitchFamily="34" charset="0"/>
                <a:cs typeface="Calibri" panose="020F0502020204030204" pitchFamily="34" charset="0"/>
              </a:rPr>
              <a:t>Download their  personalized Training Report </a:t>
            </a:r>
            <a:endParaRPr sz="1200" dirty="0">
              <a:latin typeface="Calibri" panose="020F0502020204030204" pitchFamily="34" charset="0"/>
              <a:cs typeface="Calibri" panose="020F0502020204030204" pitchFamily="34" charset="0"/>
            </a:endParaRPr>
          </a:p>
          <a:p>
            <a:pPr marL="628650" lvl="1" indent="-171450"/>
            <a:r>
              <a:rPr lang="en" sz="1200" dirty="0">
                <a:latin typeface="Calibri" panose="020F0502020204030204" pitchFamily="34" charset="0"/>
                <a:cs typeface="Calibri" panose="020F0502020204030204" pitchFamily="34" charset="0"/>
              </a:rPr>
              <a:t>Add non-RHNTC trainings to their Training </a:t>
            </a:r>
            <a:r>
              <a:rPr lang="en" sz="1200" dirty="0" smtClean="0">
                <a:latin typeface="Calibri" panose="020F0502020204030204" pitchFamily="34" charset="0"/>
                <a:cs typeface="Calibri" panose="020F0502020204030204" pitchFamily="34" charset="0"/>
              </a:rPr>
              <a:t>Report</a:t>
            </a:r>
            <a:endParaRPr sz="1200" dirty="0">
              <a:latin typeface="Calibri" panose="020F0502020204030204" pitchFamily="34" charset="0"/>
              <a:cs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d82712f566_0_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d82712f566_0_7: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171450" indent="-171450">
              <a:buClr>
                <a:schemeClr val="dk1"/>
              </a:buClr>
            </a:pPr>
            <a:r>
              <a:rPr lang="en" sz="1200" dirty="0" smtClean="0">
                <a:latin typeface="Calibri" panose="020F0502020204030204" pitchFamily="34" charset="0"/>
                <a:cs typeface="Calibri" panose="020F0502020204030204" pitchFamily="34" charset="0"/>
              </a:rPr>
              <a:t>I </a:t>
            </a:r>
            <a:r>
              <a:rPr lang="en" sz="1200" dirty="0">
                <a:latin typeface="Calibri" panose="020F0502020204030204" pitchFamily="34" charset="0"/>
                <a:cs typeface="Calibri" panose="020F0502020204030204" pitchFamily="34" charset="0"/>
              </a:rPr>
              <a:t>said earlier, a Training Administrator is a title that we’ve created for the RHNTC website that differentiates this special role from a regular user. But from a program perspective, a training administrator may refer to anyone who is responsible for administering or tracking training and professional development plans at their organization, even if Training Administrator is likely not your title.</a:t>
            </a:r>
            <a:endParaRPr sz="1200" dirty="0">
              <a:latin typeface="Calibri" panose="020F0502020204030204" pitchFamily="34" charset="0"/>
              <a:cs typeface="Calibri" panose="020F0502020204030204" pitchFamily="34" charset="0"/>
            </a:endParaRPr>
          </a:p>
          <a:p>
            <a:pPr marL="171450" indent="-171450"/>
            <a:r>
              <a:rPr lang="en" sz="1200" dirty="0" smtClean="0">
                <a:latin typeface="Calibri" panose="020F0502020204030204" pitchFamily="34" charset="0"/>
                <a:cs typeface="Calibri" panose="020F0502020204030204" pitchFamily="34" charset="0"/>
              </a:rPr>
              <a:t>Anyone </a:t>
            </a:r>
            <a:r>
              <a:rPr lang="en" sz="1200" dirty="0">
                <a:latin typeface="Calibri" panose="020F0502020204030204" pitchFamily="34" charset="0"/>
                <a:cs typeface="Calibri" panose="020F0502020204030204" pitchFamily="34" charset="0"/>
              </a:rPr>
              <a:t>can request a Training Administrator role on RHNTC, regardless of your role at your agency.</a:t>
            </a:r>
            <a:endParaRPr sz="1200" dirty="0">
              <a:latin typeface="Calibri" panose="020F0502020204030204" pitchFamily="34" charset="0"/>
              <a:cs typeface="Calibri" panose="020F0502020204030204" pitchFamily="34" charset="0"/>
            </a:endParaRPr>
          </a:p>
          <a:p>
            <a:pPr marL="171450" indent="-171450"/>
            <a:r>
              <a:rPr lang="en" sz="1200" dirty="0" smtClean="0">
                <a:latin typeface="Calibri" panose="020F0502020204030204" pitchFamily="34" charset="0"/>
                <a:cs typeface="Calibri" panose="020F0502020204030204" pitchFamily="34" charset="0"/>
              </a:rPr>
              <a:t>As </a:t>
            </a:r>
            <a:r>
              <a:rPr lang="en" sz="1200" dirty="0">
                <a:latin typeface="Calibri" panose="020F0502020204030204" pitchFamily="34" charset="0"/>
                <a:cs typeface="Calibri" panose="020F0502020204030204" pitchFamily="34" charset="0"/>
              </a:rPr>
              <a:t>an RHNTC Training Admin, you can do everything that a regular website user (or training participant) can do. But you also get access to some special features that we’ll share during our live demo soon. You </a:t>
            </a:r>
            <a:r>
              <a:rPr lang="en" sz="1200" dirty="0" smtClean="0">
                <a:latin typeface="Calibri" panose="020F0502020204030204" pitchFamily="34" charset="0"/>
                <a:cs typeface="Calibri" panose="020F0502020204030204" pitchFamily="34" charset="0"/>
              </a:rPr>
              <a:t>can:</a:t>
            </a:r>
            <a:endParaRPr lang="en" sz="1200" dirty="0">
              <a:latin typeface="Calibri" panose="020F0502020204030204" pitchFamily="34" charset="0"/>
              <a:cs typeface="Calibri" panose="020F0502020204030204" pitchFamily="34" charset="0"/>
            </a:endParaRPr>
          </a:p>
          <a:p>
            <a:pPr marL="171450" indent="-171450"/>
            <a:r>
              <a:rPr lang="en" sz="1200" dirty="0" smtClean="0">
                <a:latin typeface="Calibri" panose="020F0502020204030204" pitchFamily="34" charset="0"/>
                <a:cs typeface="Calibri" panose="020F0502020204030204" pitchFamily="34" charset="0"/>
              </a:rPr>
              <a:t>Create </a:t>
            </a:r>
            <a:r>
              <a:rPr lang="en" sz="1200" dirty="0">
                <a:latin typeface="Calibri" panose="020F0502020204030204" pitchFamily="34" charset="0"/>
                <a:cs typeface="Calibri" panose="020F0502020204030204" pitchFamily="34" charset="0"/>
              </a:rPr>
              <a:t>and share customized Training Lists with their network </a:t>
            </a:r>
          </a:p>
          <a:p>
            <a:pPr marL="171450" indent="-171450"/>
            <a:r>
              <a:rPr lang="en" sz="1200" dirty="0" smtClean="0">
                <a:latin typeface="Calibri" panose="020F0502020204030204" pitchFamily="34" charset="0"/>
                <a:cs typeface="Calibri" panose="020F0502020204030204" pitchFamily="34" charset="0"/>
              </a:rPr>
              <a:t>Track </a:t>
            </a:r>
            <a:r>
              <a:rPr lang="en" sz="1200" dirty="0">
                <a:latin typeface="Calibri" panose="020F0502020204030204" pitchFamily="34" charset="0"/>
                <a:cs typeface="Calibri" panose="020F0502020204030204" pitchFamily="34" charset="0"/>
              </a:rPr>
              <a:t>Training Participants’ completion of assigned RHNTC and non-RHNTC </a:t>
            </a:r>
            <a:r>
              <a:rPr lang="en" sz="1200" dirty="0" smtClean="0">
                <a:latin typeface="Calibri" panose="020F0502020204030204" pitchFamily="34" charset="0"/>
                <a:cs typeface="Calibri" panose="020F0502020204030204" pitchFamily="34" charset="0"/>
              </a:rPr>
              <a:t>trainings</a:t>
            </a:r>
            <a:endParaRPr lang="en" sz="1200" dirty="0">
              <a:latin typeface="Calibri" panose="020F0502020204030204" pitchFamily="34" charset="0"/>
              <a:cs typeface="Calibri" panose="020F0502020204030204" pitchFamily="34" charset="0"/>
            </a:endParaRPr>
          </a:p>
          <a:p>
            <a:pPr marL="171450" indent="-171450"/>
            <a:r>
              <a:rPr lang="en" sz="1200" dirty="0" smtClean="0">
                <a:latin typeface="Calibri" panose="020F0502020204030204" pitchFamily="34" charset="0"/>
                <a:cs typeface="Calibri" panose="020F0502020204030204" pitchFamily="34" charset="0"/>
              </a:rPr>
              <a:t>Download </a:t>
            </a:r>
            <a:r>
              <a:rPr lang="en" sz="1200" dirty="0">
                <a:latin typeface="Calibri" panose="020F0502020204030204" pitchFamily="34" charset="0"/>
                <a:cs typeface="Calibri" panose="020F0502020204030204" pitchFamily="34" charset="0"/>
              </a:rPr>
              <a:t>completion reports</a:t>
            </a:r>
            <a:endParaRPr sz="1200" dirty="0">
              <a:latin typeface="Calibri" panose="020F0502020204030204" pitchFamily="34" charset="0"/>
              <a:cs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d83db65e37_0_42: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d83db65e37_0_42: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171450" indent="-171450"/>
            <a:r>
              <a:rPr lang="en-US" sz="1200" b="0" dirty="0" smtClean="0">
                <a:solidFill>
                  <a:schemeClr val="dk1"/>
                </a:solidFill>
                <a:latin typeface="Calibri" panose="020F0502020204030204" pitchFamily="34" charset="0"/>
                <a:cs typeface="Calibri" panose="020F0502020204030204" pitchFamily="34" charset="0"/>
              </a:rPr>
              <a:t>T</a:t>
            </a:r>
            <a:r>
              <a:rPr lang="en" sz="1200" dirty="0" smtClean="0">
                <a:latin typeface="Calibri" panose="020F0502020204030204" pitchFamily="34" charset="0"/>
                <a:cs typeface="Calibri" panose="020F0502020204030204" pitchFamily="34" charset="0"/>
              </a:rPr>
              <a:t>o </a:t>
            </a:r>
            <a:r>
              <a:rPr lang="en" sz="1200" dirty="0">
                <a:latin typeface="Calibri" panose="020F0502020204030204" pitchFamily="34" charset="0"/>
                <a:cs typeface="Calibri" panose="020F0502020204030204" pitchFamily="34" charset="0"/>
              </a:rPr>
              <a:t>give you a sense of how the system has been used to </a:t>
            </a:r>
            <a:r>
              <a:rPr lang="en" sz="1200" dirty="0" smtClean="0">
                <a:latin typeface="Calibri" panose="020F0502020204030204" pitchFamily="34" charset="0"/>
                <a:cs typeface="Calibri" panose="020F0502020204030204" pitchFamily="34" charset="0"/>
              </a:rPr>
              <a:t>date:</a:t>
            </a:r>
          </a:p>
          <a:p>
            <a:pPr marL="628650" lvl="1" indent="-171450"/>
            <a:r>
              <a:rPr lang="en" sz="1200" dirty="0" smtClean="0">
                <a:latin typeface="Calibri" panose="020F0502020204030204" pitchFamily="34" charset="0"/>
                <a:cs typeface="Calibri" panose="020F0502020204030204" pitchFamily="34" charset="0"/>
              </a:rPr>
              <a:t>Since </a:t>
            </a:r>
            <a:r>
              <a:rPr lang="en" sz="1200" dirty="0">
                <a:latin typeface="Calibri" panose="020F0502020204030204" pitchFamily="34" charset="0"/>
                <a:cs typeface="Calibri" panose="020F0502020204030204" pitchFamily="34" charset="0"/>
              </a:rPr>
              <a:t>the Training Tracking System initially launched in 2017, we have had over 36,000 users create training participants account on the </a:t>
            </a:r>
            <a:r>
              <a:rPr lang="en" sz="1200" dirty="0" smtClean="0">
                <a:latin typeface="Calibri" panose="020F0502020204030204" pitchFamily="34" charset="0"/>
                <a:cs typeface="Calibri" panose="020F0502020204030204" pitchFamily="34" charset="0"/>
              </a:rPr>
              <a:t>website.</a:t>
            </a:r>
          </a:p>
          <a:p>
            <a:pPr marL="628650" lvl="1" indent="-171450"/>
            <a:r>
              <a:rPr lang="en" sz="1200" dirty="0" smtClean="0">
                <a:latin typeface="Calibri" panose="020F0502020204030204" pitchFamily="34" charset="0"/>
                <a:cs typeface="Calibri" panose="020F0502020204030204" pitchFamily="34" charset="0"/>
              </a:rPr>
              <a:t>Since </a:t>
            </a:r>
            <a:r>
              <a:rPr lang="en" sz="1200" dirty="0">
                <a:latin typeface="Calibri" panose="020F0502020204030204" pitchFamily="34" charset="0"/>
                <a:cs typeface="Calibri" panose="020F0502020204030204" pitchFamily="34" charset="0"/>
              </a:rPr>
              <a:t>we introduced the Training Administrator role in 2018, we have had 376 users request Training Administrator accounts and those users have created 465 training lists.</a:t>
            </a:r>
            <a:endParaRPr sz="1200" dirty="0">
              <a:latin typeface="Calibri" panose="020F0502020204030204" pitchFamily="34" charset="0"/>
              <a:cs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56616" y="1049375"/>
            <a:ext cx="5422200" cy="20526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434343"/>
              </a:buClr>
              <a:buSzPts val="3600"/>
              <a:buFont typeface="Montserrat"/>
              <a:buNone/>
              <a:defRPr sz="3600" b="1">
                <a:solidFill>
                  <a:srgbClr val="434343"/>
                </a:solidFill>
                <a:latin typeface="Montserrat"/>
                <a:ea typeface="Montserrat"/>
                <a:cs typeface="Montserrat"/>
                <a:sym typeface="Montserrat"/>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404316" y="3515325"/>
            <a:ext cx="40209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700"/>
              <a:buNone/>
              <a:defRPr sz="27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4" name="Google Shape;14;p2"/>
          <p:cNvPicPr preferRelativeResize="0"/>
          <p:nvPr/>
        </p:nvPicPr>
        <p:blipFill rotWithShape="1">
          <a:blip r:embed="rId2">
            <a:alphaModFix/>
          </a:blip>
          <a:srcRect r="16289" b="29078"/>
          <a:stretch/>
        </p:blipFill>
        <p:spPr>
          <a:xfrm>
            <a:off x="4838400" y="1543675"/>
            <a:ext cx="4305603" cy="3647898"/>
          </a:xfrm>
          <a:prstGeom prst="rect">
            <a:avLst/>
          </a:prstGeom>
          <a:noFill/>
          <a:ln>
            <a:noFill/>
          </a:ln>
        </p:spPr>
      </p:pic>
      <p:pic>
        <p:nvPicPr>
          <p:cNvPr id="15" name="Google Shape;15;p2"/>
          <p:cNvPicPr preferRelativeResize="0"/>
          <p:nvPr/>
        </p:nvPicPr>
        <p:blipFill>
          <a:blip r:embed="rId3">
            <a:alphaModFix/>
          </a:blip>
          <a:stretch>
            <a:fillRect/>
          </a:stretch>
        </p:blipFill>
        <p:spPr>
          <a:xfrm>
            <a:off x="453350" y="581350"/>
            <a:ext cx="2374100" cy="641000"/>
          </a:xfrm>
          <a:prstGeom prst="rect">
            <a:avLst/>
          </a:prstGeom>
          <a:noFill/>
          <a:ln>
            <a:noFill/>
          </a:ln>
        </p:spPr>
      </p:pic>
      <p:pic>
        <p:nvPicPr>
          <p:cNvPr id="16" name="Google Shape;16;p2"/>
          <p:cNvPicPr preferRelativeResize="0"/>
          <p:nvPr/>
        </p:nvPicPr>
        <p:blipFill>
          <a:blip r:embed="rId4">
            <a:alphaModFix/>
          </a:blip>
          <a:stretch>
            <a:fillRect/>
          </a:stretch>
        </p:blipFill>
        <p:spPr>
          <a:xfrm>
            <a:off x="453350" y="3083650"/>
            <a:ext cx="1586958" cy="1503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1 1 1 1 3">
  <p:cSld name="TITLE_AND_BODY_1_1_1_1_3">
    <p:spTree>
      <p:nvGrpSpPr>
        <p:cNvPr id="1" name="Shape 60"/>
        <p:cNvGrpSpPr/>
        <p:nvPr/>
      </p:nvGrpSpPr>
      <p:grpSpPr>
        <a:xfrm>
          <a:off x="0" y="0"/>
          <a:ext cx="0" cy="0"/>
          <a:chOff x="0" y="0"/>
          <a:chExt cx="0" cy="0"/>
        </a:xfrm>
      </p:grpSpPr>
      <p:sp>
        <p:nvSpPr>
          <p:cNvPr id="61" name="Google Shape;61;p11"/>
          <p:cNvSpPr txBox="1">
            <a:spLocks noGrp="1"/>
          </p:cNvSpPr>
          <p:nvPr>
            <p:ph type="title"/>
          </p:nvPr>
        </p:nvSpPr>
        <p:spPr>
          <a:xfrm>
            <a:off x="356616" y="528325"/>
            <a:ext cx="5988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2" name="Google Shape;62;p11"/>
          <p:cNvSpPr txBox="1">
            <a:spLocks noGrp="1"/>
          </p:cNvSpPr>
          <p:nvPr>
            <p:ph type="body" idx="1"/>
          </p:nvPr>
        </p:nvSpPr>
        <p:spPr>
          <a:xfrm>
            <a:off x="594360" y="1303850"/>
            <a:ext cx="6823800" cy="23667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63" name="Google Shape;63;p11"/>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64" name="Google Shape;64;p11"/>
          <p:cNvPicPr preferRelativeResize="0"/>
          <p:nvPr/>
        </p:nvPicPr>
        <p:blipFill>
          <a:blip r:embed="rId2">
            <a:alphaModFix/>
          </a:blip>
          <a:stretch>
            <a:fillRect/>
          </a:stretch>
        </p:blipFill>
        <p:spPr>
          <a:xfrm rot="7969173">
            <a:off x="6766185" y="-935203"/>
            <a:ext cx="3244279" cy="3433656"/>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1 1 1 1 1">
  <p:cSld name="TITLE_AND_BODY_1_1_1_1_1">
    <p:spTree>
      <p:nvGrpSpPr>
        <p:cNvPr id="1" name="Shape 65"/>
        <p:cNvGrpSpPr/>
        <p:nvPr/>
      </p:nvGrpSpPr>
      <p:grpSpPr>
        <a:xfrm>
          <a:off x="0" y="0"/>
          <a:ext cx="0" cy="0"/>
          <a:chOff x="0" y="0"/>
          <a:chExt cx="0" cy="0"/>
        </a:xfrm>
      </p:grpSpPr>
      <p:sp>
        <p:nvSpPr>
          <p:cNvPr id="66" name="Google Shape;66;p12"/>
          <p:cNvSpPr txBox="1">
            <a:spLocks noGrp="1"/>
          </p:cNvSpPr>
          <p:nvPr>
            <p:ph type="title"/>
          </p:nvPr>
        </p:nvSpPr>
        <p:spPr>
          <a:xfrm>
            <a:off x="356616" y="962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7" name="Google Shape;67;p12"/>
          <p:cNvSpPr txBox="1">
            <a:spLocks noGrp="1"/>
          </p:cNvSpPr>
          <p:nvPr>
            <p:ph type="body" idx="1"/>
          </p:nvPr>
        </p:nvSpPr>
        <p:spPr>
          <a:xfrm>
            <a:off x="594360" y="1850950"/>
            <a:ext cx="8032200" cy="2565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68" name="Google Shape;68;p12"/>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69" name="Google Shape;69;p12"/>
          <p:cNvPicPr preferRelativeResize="0"/>
          <p:nvPr/>
        </p:nvPicPr>
        <p:blipFill>
          <a:blip r:embed="rId2">
            <a:alphaModFix/>
          </a:blip>
          <a:stretch>
            <a:fillRect/>
          </a:stretch>
        </p:blipFill>
        <p:spPr>
          <a:xfrm rot="9244261">
            <a:off x="7317065" y="-345637"/>
            <a:ext cx="3919473" cy="4114722"/>
          </a:xfrm>
          <a:prstGeom prst="rect">
            <a:avLst/>
          </a:prstGeom>
          <a:noFill/>
          <a:ln>
            <a:noFill/>
          </a:ln>
        </p:spPr>
      </p:pic>
      <p:pic>
        <p:nvPicPr>
          <p:cNvPr id="70" name="Google Shape;70;p12"/>
          <p:cNvPicPr preferRelativeResize="0"/>
          <p:nvPr/>
        </p:nvPicPr>
        <p:blipFill rotWithShape="1">
          <a:blip r:embed="rId3">
            <a:alphaModFix/>
          </a:blip>
          <a:srcRect b="29002"/>
          <a:stretch/>
        </p:blipFill>
        <p:spPr>
          <a:xfrm>
            <a:off x="153075" y="4088525"/>
            <a:ext cx="2628126" cy="1054975"/>
          </a:xfrm>
          <a:prstGeom prst="rect">
            <a:avLst/>
          </a:prstGeom>
          <a:noFill/>
          <a:ln>
            <a:noFill/>
          </a:ln>
        </p:spPr>
      </p:pic>
      <p:pic>
        <p:nvPicPr>
          <p:cNvPr id="71" name="Google Shape;71;p12"/>
          <p:cNvPicPr preferRelativeResize="0"/>
          <p:nvPr/>
        </p:nvPicPr>
        <p:blipFill>
          <a:blip r:embed="rId4">
            <a:alphaModFix/>
          </a:blip>
          <a:stretch>
            <a:fillRect/>
          </a:stretch>
        </p:blipFill>
        <p:spPr>
          <a:xfrm>
            <a:off x="457200" y="1586988"/>
            <a:ext cx="1487147" cy="13477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1 1 1 1 1 1">
  <p:cSld name="TITLE_AND_BODY_1_1_1_1_1_1">
    <p:spTree>
      <p:nvGrpSpPr>
        <p:cNvPr id="1" name="Shape 72"/>
        <p:cNvGrpSpPr/>
        <p:nvPr/>
      </p:nvGrpSpPr>
      <p:grpSpPr>
        <a:xfrm>
          <a:off x="0" y="0"/>
          <a:ext cx="0" cy="0"/>
          <a:chOff x="0" y="0"/>
          <a:chExt cx="0" cy="0"/>
        </a:xfrm>
      </p:grpSpPr>
      <p:sp>
        <p:nvSpPr>
          <p:cNvPr id="73" name="Google Shape;73;p13"/>
          <p:cNvSpPr txBox="1">
            <a:spLocks noGrp="1"/>
          </p:cNvSpPr>
          <p:nvPr>
            <p:ph type="title"/>
          </p:nvPr>
        </p:nvSpPr>
        <p:spPr>
          <a:xfrm>
            <a:off x="356616" y="4709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4" name="Google Shape;74;p13"/>
          <p:cNvSpPr txBox="1">
            <a:spLocks noGrp="1"/>
          </p:cNvSpPr>
          <p:nvPr>
            <p:ph type="body" idx="1"/>
          </p:nvPr>
        </p:nvSpPr>
        <p:spPr>
          <a:xfrm>
            <a:off x="594360" y="1169550"/>
            <a:ext cx="8032200" cy="28317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75" name="Google Shape;75;p13"/>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76" name="Google Shape;76;p13"/>
          <p:cNvPicPr preferRelativeResize="0"/>
          <p:nvPr/>
        </p:nvPicPr>
        <p:blipFill>
          <a:blip r:embed="rId2">
            <a:alphaModFix/>
          </a:blip>
          <a:stretch>
            <a:fillRect/>
          </a:stretch>
        </p:blipFill>
        <p:spPr>
          <a:xfrm rot="9244261">
            <a:off x="7317065" y="-345637"/>
            <a:ext cx="3919473" cy="4114722"/>
          </a:xfrm>
          <a:prstGeom prst="rect">
            <a:avLst/>
          </a:prstGeom>
          <a:noFill/>
          <a:ln>
            <a:noFill/>
          </a:ln>
        </p:spPr>
      </p:pic>
      <p:pic>
        <p:nvPicPr>
          <p:cNvPr id="77" name="Google Shape;77;p13"/>
          <p:cNvPicPr preferRelativeResize="0"/>
          <p:nvPr/>
        </p:nvPicPr>
        <p:blipFill rotWithShape="1">
          <a:blip r:embed="rId3">
            <a:alphaModFix/>
          </a:blip>
          <a:srcRect b="29002"/>
          <a:stretch/>
        </p:blipFill>
        <p:spPr>
          <a:xfrm>
            <a:off x="153075" y="4088525"/>
            <a:ext cx="2628126" cy="105497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8"/>
        <p:cNvGrpSpPr/>
        <p:nvPr/>
      </p:nvGrpSpPr>
      <p:grpSpPr>
        <a:xfrm>
          <a:off x="0" y="0"/>
          <a:ext cx="0" cy="0"/>
          <a:chOff x="0" y="0"/>
          <a:chExt cx="0" cy="0"/>
        </a:xfrm>
      </p:grpSpPr>
      <p:sp>
        <p:nvSpPr>
          <p:cNvPr id="79" name="Google Shape;79;p14"/>
          <p:cNvSpPr txBox="1">
            <a:spLocks noGrp="1"/>
          </p:cNvSpPr>
          <p:nvPr>
            <p:ph type="title"/>
          </p:nvPr>
        </p:nvSpPr>
        <p:spPr>
          <a:xfrm>
            <a:off x="356616"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0" name="Google Shape;80;p14"/>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1" name="Google Shape;81;p14"/>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2" name="Google Shape;82;p14"/>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meline">
  <p:cSld name="CUSTOM_3">
    <p:spTree>
      <p:nvGrpSpPr>
        <p:cNvPr id="1" name="Shape 83"/>
        <p:cNvGrpSpPr/>
        <p:nvPr/>
      </p:nvGrpSpPr>
      <p:grpSpPr>
        <a:xfrm>
          <a:off x="0" y="0"/>
          <a:ext cx="0" cy="0"/>
          <a:chOff x="0" y="0"/>
          <a:chExt cx="0" cy="0"/>
        </a:xfrm>
      </p:grpSpPr>
      <p:sp>
        <p:nvSpPr>
          <p:cNvPr id="84" name="Google Shape;84;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atin typeface="Lato"/>
                <a:ea typeface="Lato"/>
                <a:cs typeface="Lato"/>
                <a:sym typeface="Lato"/>
              </a:defRPr>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pic>
        <p:nvPicPr>
          <p:cNvPr id="85" name="Google Shape;85;p15"/>
          <p:cNvPicPr preferRelativeResize="0"/>
          <p:nvPr/>
        </p:nvPicPr>
        <p:blipFill>
          <a:blip r:embed="rId2">
            <a:alphaModFix/>
          </a:blip>
          <a:stretch>
            <a:fillRect/>
          </a:stretch>
        </p:blipFill>
        <p:spPr>
          <a:xfrm>
            <a:off x="495300" y="2838450"/>
            <a:ext cx="7961339" cy="229355"/>
          </a:xfrm>
          <a:prstGeom prst="rect">
            <a:avLst/>
          </a:prstGeom>
          <a:noFill/>
          <a:ln>
            <a:noFill/>
          </a:ln>
        </p:spPr>
      </p:pic>
      <p:cxnSp>
        <p:nvCxnSpPr>
          <p:cNvPr id="86" name="Google Shape;86;p15"/>
          <p:cNvCxnSpPr/>
          <p:nvPr/>
        </p:nvCxnSpPr>
        <p:spPr>
          <a:xfrm>
            <a:off x="694325" y="2084250"/>
            <a:ext cx="0" cy="670200"/>
          </a:xfrm>
          <a:prstGeom prst="straightConnector1">
            <a:avLst/>
          </a:prstGeom>
          <a:noFill/>
          <a:ln w="28575" cap="flat" cmpd="sng">
            <a:solidFill>
              <a:schemeClr val="dk2"/>
            </a:solidFill>
            <a:prstDash val="solid"/>
            <a:round/>
            <a:headEnd type="none" w="med" len="med"/>
            <a:tailEnd type="none" w="med" len="med"/>
          </a:ln>
        </p:spPr>
      </p:cxnSp>
      <p:cxnSp>
        <p:nvCxnSpPr>
          <p:cNvPr id="87" name="Google Shape;87;p15"/>
          <p:cNvCxnSpPr/>
          <p:nvPr/>
        </p:nvCxnSpPr>
        <p:spPr>
          <a:xfrm>
            <a:off x="2554775" y="3164375"/>
            <a:ext cx="0" cy="670200"/>
          </a:xfrm>
          <a:prstGeom prst="straightConnector1">
            <a:avLst/>
          </a:prstGeom>
          <a:noFill/>
          <a:ln w="28575" cap="flat" cmpd="sng">
            <a:solidFill>
              <a:schemeClr val="dk2"/>
            </a:solidFill>
            <a:prstDash val="solid"/>
            <a:round/>
            <a:headEnd type="none" w="med" len="med"/>
            <a:tailEnd type="none" w="med" len="med"/>
          </a:ln>
        </p:spPr>
      </p:cxnSp>
      <p:cxnSp>
        <p:nvCxnSpPr>
          <p:cNvPr id="88" name="Google Shape;88;p15"/>
          <p:cNvCxnSpPr/>
          <p:nvPr/>
        </p:nvCxnSpPr>
        <p:spPr>
          <a:xfrm>
            <a:off x="4475975" y="2084250"/>
            <a:ext cx="0" cy="670200"/>
          </a:xfrm>
          <a:prstGeom prst="straightConnector1">
            <a:avLst/>
          </a:prstGeom>
          <a:noFill/>
          <a:ln w="28575" cap="flat" cmpd="sng">
            <a:solidFill>
              <a:schemeClr val="dk2"/>
            </a:solidFill>
            <a:prstDash val="solid"/>
            <a:round/>
            <a:headEnd type="none" w="med" len="med"/>
            <a:tailEnd type="none" w="med" len="med"/>
          </a:ln>
        </p:spPr>
      </p:cxnSp>
      <p:cxnSp>
        <p:nvCxnSpPr>
          <p:cNvPr id="89" name="Google Shape;89;p15"/>
          <p:cNvCxnSpPr/>
          <p:nvPr/>
        </p:nvCxnSpPr>
        <p:spPr>
          <a:xfrm>
            <a:off x="6429000" y="3164375"/>
            <a:ext cx="0" cy="670200"/>
          </a:xfrm>
          <a:prstGeom prst="straightConnector1">
            <a:avLst/>
          </a:prstGeom>
          <a:noFill/>
          <a:ln w="28575" cap="flat" cmpd="sng">
            <a:solidFill>
              <a:schemeClr val="dk2"/>
            </a:solidFill>
            <a:prstDash val="solid"/>
            <a:round/>
            <a:headEnd type="none" w="med" len="med"/>
            <a:tailEnd type="none" w="med" len="med"/>
          </a:ln>
        </p:spPr>
      </p:cxnSp>
      <p:sp>
        <p:nvSpPr>
          <p:cNvPr id="90" name="Google Shape;90;p15"/>
          <p:cNvSpPr txBox="1">
            <a:spLocks noGrp="1"/>
          </p:cNvSpPr>
          <p:nvPr>
            <p:ph type="body" idx="1"/>
          </p:nvPr>
        </p:nvSpPr>
        <p:spPr>
          <a:xfrm>
            <a:off x="665850" y="1603800"/>
            <a:ext cx="1691700" cy="1053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91" name="Google Shape;91;p15"/>
          <p:cNvSpPr txBox="1">
            <a:spLocks noGrp="1"/>
          </p:cNvSpPr>
          <p:nvPr>
            <p:ph type="body" idx="2"/>
          </p:nvPr>
        </p:nvSpPr>
        <p:spPr>
          <a:xfrm>
            <a:off x="2586700" y="3415850"/>
            <a:ext cx="1691700" cy="1053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92" name="Google Shape;92;p15"/>
          <p:cNvSpPr txBox="1">
            <a:spLocks noGrp="1"/>
          </p:cNvSpPr>
          <p:nvPr>
            <p:ph type="body" idx="3"/>
          </p:nvPr>
        </p:nvSpPr>
        <p:spPr>
          <a:xfrm>
            <a:off x="4533700" y="1603800"/>
            <a:ext cx="1691700" cy="1053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93" name="Google Shape;93;p15"/>
          <p:cNvSpPr txBox="1">
            <a:spLocks noGrp="1"/>
          </p:cNvSpPr>
          <p:nvPr>
            <p:ph type="body" idx="4"/>
          </p:nvPr>
        </p:nvSpPr>
        <p:spPr>
          <a:xfrm>
            <a:off x="6556675" y="3164375"/>
            <a:ext cx="1691700" cy="1053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4"/>
        <p:cNvGrpSpPr/>
        <p:nvPr/>
      </p:nvGrpSpPr>
      <p:grpSpPr>
        <a:xfrm>
          <a:off x="0" y="0"/>
          <a:ext cx="0" cy="0"/>
          <a:chOff x="0" y="0"/>
          <a:chExt cx="0" cy="0"/>
        </a:xfrm>
      </p:grpSpPr>
      <p:sp>
        <p:nvSpPr>
          <p:cNvPr id="95" name="Google Shape;95;p16"/>
          <p:cNvSpPr txBox="1">
            <a:spLocks noGrp="1"/>
          </p:cNvSpPr>
          <p:nvPr>
            <p:ph type="title"/>
          </p:nvPr>
        </p:nvSpPr>
        <p:spPr>
          <a:xfrm>
            <a:off x="356616"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6" name="Google Shape;96;p16"/>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preserve="1" userDrawn="1">
  <p:cSld name="Q&amp;A master slide">
    <p:spTree>
      <p:nvGrpSpPr>
        <p:cNvPr id="1" name="Shape 94"/>
        <p:cNvGrpSpPr/>
        <p:nvPr/>
      </p:nvGrpSpPr>
      <p:grpSpPr>
        <a:xfrm>
          <a:off x="0" y="0"/>
          <a:ext cx="0" cy="0"/>
          <a:chOff x="0" y="0"/>
          <a:chExt cx="0" cy="0"/>
        </a:xfrm>
      </p:grpSpPr>
      <p:sp>
        <p:nvSpPr>
          <p:cNvPr id="95" name="Google Shape;95;p16"/>
          <p:cNvSpPr txBox="1">
            <a:spLocks noGrp="1"/>
          </p:cNvSpPr>
          <p:nvPr>
            <p:ph type="title"/>
          </p:nvPr>
        </p:nvSpPr>
        <p:spPr>
          <a:xfrm>
            <a:off x="356616" y="1768497"/>
            <a:ext cx="3108479" cy="1657750"/>
          </a:xfrm>
          <a:prstGeom prst="rect">
            <a:avLst/>
          </a:prstGeom>
        </p:spPr>
        <p:txBody>
          <a:bodyPr spcFirstLastPara="1" wrap="square" lIns="91425" tIns="91425" rIns="91425" bIns="91425" anchor="t" anchorCtr="0">
            <a:noAutofit/>
          </a:bodyPr>
          <a:lstStyle>
            <a:lvl1pPr lvl="0" algn="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pic>
        <p:nvPicPr>
          <p:cNvPr id="4" name="Google Shape;590;p95"/>
          <p:cNvPicPr preferRelativeResize="0"/>
          <p:nvPr userDrawn="1"/>
        </p:nvPicPr>
        <p:blipFill>
          <a:blip r:embed="rId2">
            <a:alphaModFix/>
          </a:blip>
          <a:stretch>
            <a:fillRect/>
          </a:stretch>
        </p:blipFill>
        <p:spPr>
          <a:xfrm rot="-5400000">
            <a:off x="3299454" y="2456579"/>
            <a:ext cx="912600" cy="93584"/>
          </a:xfrm>
          <a:prstGeom prst="rect">
            <a:avLst/>
          </a:prstGeom>
          <a:noFill/>
          <a:ln>
            <a:noFill/>
          </a:ln>
        </p:spPr>
      </p:pic>
      <p:pic>
        <p:nvPicPr>
          <p:cNvPr id="5" name="Google Shape;591;p95"/>
          <p:cNvPicPr preferRelativeResize="0"/>
          <p:nvPr userDrawn="1"/>
        </p:nvPicPr>
        <p:blipFill rotWithShape="1">
          <a:blip r:embed="rId3">
            <a:alphaModFix/>
          </a:blip>
          <a:srcRect r="25160"/>
          <a:stretch/>
        </p:blipFill>
        <p:spPr>
          <a:xfrm>
            <a:off x="7865052" y="2102775"/>
            <a:ext cx="1278949" cy="2830899"/>
          </a:xfrm>
          <a:prstGeom prst="rect">
            <a:avLst/>
          </a:prstGeom>
          <a:noFill/>
          <a:ln>
            <a:noFill/>
          </a:ln>
        </p:spPr>
      </p:pic>
      <p:sp>
        <p:nvSpPr>
          <p:cNvPr id="3" name="Content Placeholder 2"/>
          <p:cNvSpPr>
            <a:spLocks noGrp="1"/>
          </p:cNvSpPr>
          <p:nvPr>
            <p:ph sz="quarter" idx="10"/>
          </p:nvPr>
        </p:nvSpPr>
        <p:spPr>
          <a:xfrm>
            <a:off x="4043363" y="2103438"/>
            <a:ext cx="3584575" cy="1322387"/>
          </a:xfrm>
        </p:spPr>
        <p:txBody>
          <a:bodyPr/>
          <a:lstStyle>
            <a:lvl1pPr marL="114300" indent="0">
              <a:buNone/>
              <a:defRPr/>
            </a:lvl1pPr>
            <a:lvl2pPr marL="596900" indent="0">
              <a:buNone/>
              <a:defRPr/>
            </a:lvl2pPr>
            <a:lvl3pPr marL="1054100" indent="0">
              <a:buNone/>
              <a:defRPr/>
            </a:lvl3pPr>
            <a:lvl4pPr marL="1511300" indent="0">
              <a:buNone/>
              <a:defRPr/>
            </a:lvl4pPr>
            <a:lvl5pPr marL="19685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148028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7"/>
        <p:cNvGrpSpPr/>
        <p:nvPr/>
      </p:nvGrpSpPr>
      <p:grpSpPr>
        <a:xfrm>
          <a:off x="0" y="0"/>
          <a:ext cx="0" cy="0"/>
          <a:chOff x="0" y="0"/>
          <a:chExt cx="0" cy="0"/>
        </a:xfrm>
      </p:grpSpPr>
      <p:sp>
        <p:nvSpPr>
          <p:cNvPr id="98" name="Google Shape;98;p17"/>
          <p:cNvSpPr txBox="1">
            <a:spLocks noGrp="1"/>
          </p:cNvSpPr>
          <p:nvPr>
            <p:ph type="title"/>
          </p:nvPr>
        </p:nvSpPr>
        <p:spPr>
          <a:xfrm>
            <a:off x="3879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9" name="Google Shape;99;p17"/>
          <p:cNvSpPr txBox="1">
            <a:spLocks noGrp="1"/>
          </p:cNvSpPr>
          <p:nvPr>
            <p:ph type="body" idx="1"/>
          </p:nvPr>
        </p:nvSpPr>
        <p:spPr>
          <a:xfrm>
            <a:off x="3879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00" name="Google Shape;100;p17"/>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break">
  <p:cSld name="MAIN_POINT">
    <p:spTree>
      <p:nvGrpSpPr>
        <p:cNvPr id="1" name="Shape 101"/>
        <p:cNvGrpSpPr/>
        <p:nvPr/>
      </p:nvGrpSpPr>
      <p:grpSpPr>
        <a:xfrm>
          <a:off x="0" y="0"/>
          <a:ext cx="0" cy="0"/>
          <a:chOff x="0" y="0"/>
          <a:chExt cx="0" cy="0"/>
        </a:xfrm>
      </p:grpSpPr>
      <p:sp>
        <p:nvSpPr>
          <p:cNvPr id="102" name="Google Shape;102;p1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03" name="Google Shape;103;p18"/>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04" name="Google Shape;104;p18"/>
          <p:cNvPicPr preferRelativeResize="0"/>
          <p:nvPr/>
        </p:nvPicPr>
        <p:blipFill>
          <a:blip r:embed="rId2">
            <a:alphaModFix/>
          </a:blip>
          <a:stretch>
            <a:fillRect/>
          </a:stretch>
        </p:blipFill>
        <p:spPr>
          <a:xfrm>
            <a:off x="639800" y="3371775"/>
            <a:ext cx="2063574" cy="19545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5"/>
        <p:cNvGrpSpPr/>
        <p:nvPr/>
      </p:nvGrpSpPr>
      <p:grpSpPr>
        <a:xfrm>
          <a:off x="0" y="0"/>
          <a:ext cx="0" cy="0"/>
          <a:chOff x="0" y="0"/>
          <a:chExt cx="0" cy="0"/>
        </a:xfrm>
      </p:grpSpPr>
      <p:sp>
        <p:nvSpPr>
          <p:cNvPr id="106" name="Google Shape;106;p1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08" name="Google Shape;108;p1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9" name="Google Shape;109;p1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10" name="Google Shape;110;p19"/>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20" name="Google Shape;20;p3"/>
          <p:cNvPicPr preferRelativeResize="0"/>
          <p:nvPr/>
        </p:nvPicPr>
        <p:blipFill>
          <a:blip r:embed="rId2">
            <a:alphaModFix/>
          </a:blip>
          <a:stretch>
            <a:fillRect/>
          </a:stretch>
        </p:blipFill>
        <p:spPr>
          <a:xfrm>
            <a:off x="3540213" y="2992650"/>
            <a:ext cx="2063574" cy="19545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11"/>
        <p:cNvGrpSpPr/>
        <p:nvPr/>
      </p:nvGrpSpPr>
      <p:grpSpPr>
        <a:xfrm>
          <a:off x="0" y="0"/>
          <a:ext cx="0" cy="0"/>
          <a:chOff x="0" y="0"/>
          <a:chExt cx="0" cy="0"/>
        </a:xfrm>
      </p:grpSpPr>
      <p:sp>
        <p:nvSpPr>
          <p:cNvPr id="112" name="Google Shape;112;p2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113" name="Google Shape;113;p20"/>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14"/>
        <p:cNvGrpSpPr/>
        <p:nvPr/>
      </p:nvGrpSpPr>
      <p:grpSpPr>
        <a:xfrm>
          <a:off x="0" y="0"/>
          <a:ext cx="0" cy="0"/>
          <a:chOff x="0" y="0"/>
          <a:chExt cx="0" cy="0"/>
        </a:xfrm>
      </p:grpSpPr>
      <p:sp>
        <p:nvSpPr>
          <p:cNvPr id="115" name="Google Shape;115;p2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16" name="Google Shape;116;p2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117" name="Google Shape;117;p21"/>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hree Photos 1">
  <p:cSld name="SECTION_HEADER_1_1_1">
    <p:bg>
      <p:bgPr>
        <a:solidFill>
          <a:schemeClr val="lt1"/>
        </a:solidFill>
        <a:effectLst/>
      </p:bgPr>
    </p:bg>
    <p:spTree>
      <p:nvGrpSpPr>
        <p:cNvPr id="1" name="Shape 128"/>
        <p:cNvGrpSpPr/>
        <p:nvPr/>
      </p:nvGrpSpPr>
      <p:grpSpPr>
        <a:xfrm>
          <a:off x="0" y="0"/>
          <a:ext cx="0" cy="0"/>
          <a:chOff x="0" y="0"/>
          <a:chExt cx="0" cy="0"/>
        </a:xfrm>
      </p:grpSpPr>
      <p:pic>
        <p:nvPicPr>
          <p:cNvPr id="129" name="Google Shape;129;p23"/>
          <p:cNvPicPr preferRelativeResize="0"/>
          <p:nvPr/>
        </p:nvPicPr>
        <p:blipFill>
          <a:blip r:embed="rId2">
            <a:alphaModFix/>
          </a:blip>
          <a:stretch>
            <a:fillRect/>
          </a:stretch>
        </p:blipFill>
        <p:spPr>
          <a:xfrm rot="1967865">
            <a:off x="987656" y="1802160"/>
            <a:ext cx="1847191" cy="1955008"/>
          </a:xfrm>
          <a:prstGeom prst="rect">
            <a:avLst/>
          </a:prstGeom>
          <a:noFill/>
          <a:ln>
            <a:noFill/>
          </a:ln>
        </p:spPr>
      </p:pic>
      <p:pic>
        <p:nvPicPr>
          <p:cNvPr id="130" name="Google Shape;130;p23"/>
          <p:cNvPicPr preferRelativeResize="0"/>
          <p:nvPr/>
        </p:nvPicPr>
        <p:blipFill>
          <a:blip r:embed="rId3">
            <a:alphaModFix/>
          </a:blip>
          <a:stretch>
            <a:fillRect/>
          </a:stretch>
        </p:blipFill>
        <p:spPr>
          <a:xfrm rot="-7572287">
            <a:off x="3651857" y="1766863"/>
            <a:ext cx="1836998" cy="1928517"/>
          </a:xfrm>
          <a:prstGeom prst="rect">
            <a:avLst/>
          </a:prstGeom>
          <a:noFill/>
          <a:ln>
            <a:noFill/>
          </a:ln>
        </p:spPr>
      </p:pic>
      <p:pic>
        <p:nvPicPr>
          <p:cNvPr id="131" name="Google Shape;131;p23"/>
          <p:cNvPicPr preferRelativeResize="0"/>
          <p:nvPr/>
        </p:nvPicPr>
        <p:blipFill>
          <a:blip r:embed="rId2">
            <a:alphaModFix/>
          </a:blip>
          <a:stretch>
            <a:fillRect/>
          </a:stretch>
        </p:blipFill>
        <p:spPr>
          <a:xfrm rot="7765833">
            <a:off x="6275628" y="1867158"/>
            <a:ext cx="1847191" cy="1955007"/>
          </a:xfrm>
          <a:prstGeom prst="rect">
            <a:avLst/>
          </a:prstGeom>
          <a:noFill/>
          <a:ln>
            <a:noFill/>
          </a:ln>
        </p:spPr>
      </p:pic>
      <p:sp>
        <p:nvSpPr>
          <p:cNvPr id="132" name="Google Shape;132;p23"/>
          <p:cNvSpPr txBox="1">
            <a:spLocks noGrp="1"/>
          </p:cNvSpPr>
          <p:nvPr>
            <p:ph type="title"/>
          </p:nvPr>
        </p:nvSpPr>
        <p:spPr>
          <a:xfrm>
            <a:off x="744450" y="836450"/>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3" name="Google Shape;133;p23"/>
          <p:cNvSpPr txBox="1">
            <a:spLocks noGrp="1"/>
          </p:cNvSpPr>
          <p:nvPr>
            <p:ph type="body" idx="1"/>
          </p:nvPr>
        </p:nvSpPr>
        <p:spPr>
          <a:xfrm>
            <a:off x="1009475" y="3874400"/>
            <a:ext cx="1682400" cy="824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34" name="Google Shape;134;p23"/>
          <p:cNvSpPr txBox="1">
            <a:spLocks noGrp="1"/>
          </p:cNvSpPr>
          <p:nvPr>
            <p:ph type="body" idx="2"/>
          </p:nvPr>
        </p:nvSpPr>
        <p:spPr>
          <a:xfrm>
            <a:off x="3860675" y="3874400"/>
            <a:ext cx="1682400" cy="824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35" name="Google Shape;135;p23"/>
          <p:cNvSpPr txBox="1">
            <a:spLocks noGrp="1"/>
          </p:cNvSpPr>
          <p:nvPr>
            <p:ph type="body" idx="3"/>
          </p:nvPr>
        </p:nvSpPr>
        <p:spPr>
          <a:xfrm>
            <a:off x="6448825" y="3874400"/>
            <a:ext cx="1682400" cy="824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hree Photos">
  <p:cSld name="SECTION_HEADER_1_1">
    <p:bg>
      <p:bgPr>
        <a:solidFill>
          <a:schemeClr val="lt1"/>
        </a:solidFill>
        <a:effectLst/>
      </p:bgPr>
    </p:bg>
    <p:spTree>
      <p:nvGrpSpPr>
        <p:cNvPr id="1" name="Shape 136"/>
        <p:cNvGrpSpPr/>
        <p:nvPr/>
      </p:nvGrpSpPr>
      <p:grpSpPr>
        <a:xfrm>
          <a:off x="0" y="0"/>
          <a:ext cx="0" cy="0"/>
          <a:chOff x="0" y="0"/>
          <a:chExt cx="0" cy="0"/>
        </a:xfrm>
      </p:grpSpPr>
      <p:pic>
        <p:nvPicPr>
          <p:cNvPr id="137" name="Google Shape;137;p24"/>
          <p:cNvPicPr preferRelativeResize="0"/>
          <p:nvPr/>
        </p:nvPicPr>
        <p:blipFill>
          <a:blip r:embed="rId2">
            <a:alphaModFix/>
          </a:blip>
          <a:stretch>
            <a:fillRect/>
          </a:stretch>
        </p:blipFill>
        <p:spPr>
          <a:xfrm rot="1966834">
            <a:off x="1608456" y="1431485"/>
            <a:ext cx="2268038" cy="2399764"/>
          </a:xfrm>
          <a:prstGeom prst="rect">
            <a:avLst/>
          </a:prstGeom>
          <a:noFill/>
          <a:ln>
            <a:noFill/>
          </a:ln>
        </p:spPr>
      </p:pic>
      <p:pic>
        <p:nvPicPr>
          <p:cNvPr id="138" name="Google Shape;138;p24"/>
          <p:cNvPicPr preferRelativeResize="0"/>
          <p:nvPr/>
        </p:nvPicPr>
        <p:blipFill>
          <a:blip r:embed="rId3">
            <a:alphaModFix/>
          </a:blip>
          <a:stretch>
            <a:fillRect/>
          </a:stretch>
        </p:blipFill>
        <p:spPr>
          <a:xfrm rot="-7573368">
            <a:off x="4880537" y="1387889"/>
            <a:ext cx="2254993" cy="2367810"/>
          </a:xfrm>
          <a:prstGeom prst="rect">
            <a:avLst/>
          </a:prstGeom>
          <a:noFill/>
          <a:ln>
            <a:noFill/>
          </a:ln>
        </p:spPr>
      </p:pic>
      <p:sp>
        <p:nvSpPr>
          <p:cNvPr id="139" name="Google Shape;139;p24"/>
          <p:cNvSpPr txBox="1">
            <a:spLocks noGrp="1"/>
          </p:cNvSpPr>
          <p:nvPr>
            <p:ph type="title"/>
          </p:nvPr>
        </p:nvSpPr>
        <p:spPr>
          <a:xfrm>
            <a:off x="356616" y="542900"/>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0" name="Google Shape;140;p24"/>
          <p:cNvSpPr txBox="1">
            <a:spLocks noGrp="1"/>
          </p:cNvSpPr>
          <p:nvPr>
            <p:ph type="body" idx="1"/>
          </p:nvPr>
        </p:nvSpPr>
        <p:spPr>
          <a:xfrm>
            <a:off x="1635031" y="3974897"/>
            <a:ext cx="2066100" cy="10116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41" name="Google Shape;141;p24"/>
          <p:cNvSpPr txBox="1">
            <a:spLocks noGrp="1"/>
          </p:cNvSpPr>
          <p:nvPr>
            <p:ph type="body" idx="2"/>
          </p:nvPr>
        </p:nvSpPr>
        <p:spPr>
          <a:xfrm>
            <a:off x="5136497" y="3974897"/>
            <a:ext cx="2066100" cy="10116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hotos">
  <p:cSld name="SECTION_HEADER_1">
    <p:bg>
      <p:bgPr>
        <a:solidFill>
          <a:schemeClr val="lt1"/>
        </a:solidFill>
        <a:effectLst/>
      </p:bgPr>
    </p:bg>
    <p:spTree>
      <p:nvGrpSpPr>
        <p:cNvPr id="1" name="Shape 142"/>
        <p:cNvGrpSpPr/>
        <p:nvPr/>
      </p:nvGrpSpPr>
      <p:grpSpPr>
        <a:xfrm>
          <a:off x="0" y="0"/>
          <a:ext cx="0" cy="0"/>
          <a:chOff x="0" y="0"/>
          <a:chExt cx="0" cy="0"/>
        </a:xfrm>
      </p:grpSpPr>
      <p:pic>
        <p:nvPicPr>
          <p:cNvPr id="143" name="Google Shape;143;p25"/>
          <p:cNvPicPr preferRelativeResize="0"/>
          <p:nvPr/>
        </p:nvPicPr>
        <p:blipFill>
          <a:blip r:embed="rId2">
            <a:alphaModFix/>
          </a:blip>
          <a:stretch>
            <a:fillRect/>
          </a:stretch>
        </p:blipFill>
        <p:spPr>
          <a:xfrm rot="1967865">
            <a:off x="527156" y="1753610"/>
            <a:ext cx="1847191" cy="1955008"/>
          </a:xfrm>
          <a:prstGeom prst="rect">
            <a:avLst/>
          </a:prstGeom>
          <a:noFill/>
          <a:ln>
            <a:noFill/>
          </a:ln>
        </p:spPr>
      </p:pic>
      <p:pic>
        <p:nvPicPr>
          <p:cNvPr id="144" name="Google Shape;144;p25"/>
          <p:cNvPicPr preferRelativeResize="0"/>
          <p:nvPr/>
        </p:nvPicPr>
        <p:blipFill>
          <a:blip r:embed="rId3">
            <a:alphaModFix/>
          </a:blip>
          <a:stretch>
            <a:fillRect/>
          </a:stretch>
        </p:blipFill>
        <p:spPr>
          <a:xfrm rot="-7572287">
            <a:off x="2573826" y="1766863"/>
            <a:ext cx="1836998" cy="1928517"/>
          </a:xfrm>
          <a:prstGeom prst="rect">
            <a:avLst/>
          </a:prstGeom>
          <a:noFill/>
          <a:ln>
            <a:noFill/>
          </a:ln>
        </p:spPr>
      </p:pic>
      <p:pic>
        <p:nvPicPr>
          <p:cNvPr id="145" name="Google Shape;145;p25"/>
          <p:cNvPicPr preferRelativeResize="0"/>
          <p:nvPr/>
        </p:nvPicPr>
        <p:blipFill>
          <a:blip r:embed="rId3">
            <a:alphaModFix/>
          </a:blip>
          <a:stretch>
            <a:fillRect/>
          </a:stretch>
        </p:blipFill>
        <p:spPr>
          <a:xfrm rot="1373658">
            <a:off x="6680424" y="1789650"/>
            <a:ext cx="1837000" cy="1928517"/>
          </a:xfrm>
          <a:prstGeom prst="rect">
            <a:avLst/>
          </a:prstGeom>
          <a:noFill/>
          <a:ln>
            <a:noFill/>
          </a:ln>
        </p:spPr>
      </p:pic>
      <p:pic>
        <p:nvPicPr>
          <p:cNvPr id="146" name="Google Shape;146;p25"/>
          <p:cNvPicPr preferRelativeResize="0"/>
          <p:nvPr/>
        </p:nvPicPr>
        <p:blipFill>
          <a:blip r:embed="rId2">
            <a:alphaModFix/>
          </a:blip>
          <a:stretch>
            <a:fillRect/>
          </a:stretch>
        </p:blipFill>
        <p:spPr>
          <a:xfrm rot="-9110201">
            <a:off x="4585655" y="1753608"/>
            <a:ext cx="1847189" cy="1955008"/>
          </a:xfrm>
          <a:prstGeom prst="rect">
            <a:avLst/>
          </a:prstGeom>
          <a:noFill/>
          <a:ln>
            <a:noFill/>
          </a:ln>
        </p:spPr>
      </p:pic>
      <p:sp>
        <p:nvSpPr>
          <p:cNvPr id="147" name="Google Shape;147;p25"/>
          <p:cNvSpPr txBox="1">
            <a:spLocks noGrp="1"/>
          </p:cNvSpPr>
          <p:nvPr>
            <p:ph type="title"/>
          </p:nvPr>
        </p:nvSpPr>
        <p:spPr>
          <a:xfrm>
            <a:off x="744450" y="836450"/>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Break">
  <p:cSld name="CUSTOM">
    <p:spTree>
      <p:nvGrpSpPr>
        <p:cNvPr id="1" name="Shape 148"/>
        <p:cNvGrpSpPr/>
        <p:nvPr/>
      </p:nvGrpSpPr>
      <p:grpSpPr>
        <a:xfrm>
          <a:off x="0" y="0"/>
          <a:ext cx="0" cy="0"/>
          <a:chOff x="0" y="0"/>
          <a:chExt cx="0" cy="0"/>
        </a:xfrm>
      </p:grpSpPr>
      <p:pic>
        <p:nvPicPr>
          <p:cNvPr id="149" name="Google Shape;149;p26"/>
          <p:cNvPicPr preferRelativeResize="0"/>
          <p:nvPr/>
        </p:nvPicPr>
        <p:blipFill>
          <a:blip r:embed="rId2">
            <a:alphaModFix/>
          </a:blip>
          <a:stretch>
            <a:fillRect/>
          </a:stretch>
        </p:blipFill>
        <p:spPr>
          <a:xfrm>
            <a:off x="0" y="0"/>
            <a:ext cx="9144000" cy="5189301"/>
          </a:xfrm>
          <a:prstGeom prst="rect">
            <a:avLst/>
          </a:prstGeom>
          <a:noFill/>
          <a:ln>
            <a:noFill/>
          </a:ln>
        </p:spPr>
      </p:pic>
      <p:pic>
        <p:nvPicPr>
          <p:cNvPr id="150" name="Google Shape;150;p26"/>
          <p:cNvPicPr preferRelativeResize="0"/>
          <p:nvPr/>
        </p:nvPicPr>
        <p:blipFill>
          <a:blip r:embed="rId3">
            <a:alphaModFix/>
          </a:blip>
          <a:stretch>
            <a:fillRect/>
          </a:stretch>
        </p:blipFill>
        <p:spPr>
          <a:xfrm>
            <a:off x="5349739" y="1614500"/>
            <a:ext cx="5146921" cy="5143499"/>
          </a:xfrm>
          <a:prstGeom prst="rect">
            <a:avLst/>
          </a:prstGeom>
          <a:noFill/>
          <a:ln>
            <a:noFill/>
          </a:ln>
        </p:spPr>
      </p:pic>
      <p:sp>
        <p:nvSpPr>
          <p:cNvPr id="151" name="Google Shape;151;p26"/>
          <p:cNvSpPr txBox="1">
            <a:spLocks noGrp="1"/>
          </p:cNvSpPr>
          <p:nvPr>
            <p:ph type="title"/>
          </p:nvPr>
        </p:nvSpPr>
        <p:spPr>
          <a:xfrm>
            <a:off x="311700" y="22526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2800"/>
              <a:buNone/>
              <a:defRPr>
                <a:solidFill>
                  <a:srgbClr val="FFFFFF"/>
                </a:solidFill>
              </a:defRPr>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Break">
  <p:cSld name="CUSTOM_1">
    <p:spTree>
      <p:nvGrpSpPr>
        <p:cNvPr id="1" name="Shape 152"/>
        <p:cNvGrpSpPr/>
        <p:nvPr/>
      </p:nvGrpSpPr>
      <p:grpSpPr>
        <a:xfrm>
          <a:off x="0" y="0"/>
          <a:ext cx="0" cy="0"/>
          <a:chOff x="0" y="0"/>
          <a:chExt cx="0" cy="0"/>
        </a:xfrm>
      </p:grpSpPr>
      <p:pic>
        <p:nvPicPr>
          <p:cNvPr id="153" name="Google Shape;153;p27"/>
          <p:cNvPicPr preferRelativeResize="0"/>
          <p:nvPr/>
        </p:nvPicPr>
        <p:blipFill>
          <a:blip r:embed="rId2">
            <a:alphaModFix/>
          </a:blip>
          <a:stretch>
            <a:fillRect/>
          </a:stretch>
        </p:blipFill>
        <p:spPr>
          <a:xfrm rot="5400000">
            <a:off x="1996475" y="-1996475"/>
            <a:ext cx="5176900" cy="9169850"/>
          </a:xfrm>
          <a:prstGeom prst="rect">
            <a:avLst/>
          </a:prstGeom>
          <a:noFill/>
          <a:ln>
            <a:noFill/>
          </a:ln>
        </p:spPr>
      </p:pic>
      <p:pic>
        <p:nvPicPr>
          <p:cNvPr id="154" name="Google Shape;154;p27"/>
          <p:cNvPicPr preferRelativeResize="0"/>
          <p:nvPr/>
        </p:nvPicPr>
        <p:blipFill>
          <a:blip r:embed="rId3">
            <a:alphaModFix/>
          </a:blip>
          <a:stretch>
            <a:fillRect/>
          </a:stretch>
        </p:blipFill>
        <p:spPr>
          <a:xfrm>
            <a:off x="5349739" y="1614500"/>
            <a:ext cx="5146921" cy="5143499"/>
          </a:xfrm>
          <a:prstGeom prst="rect">
            <a:avLst/>
          </a:prstGeom>
          <a:noFill/>
          <a:ln>
            <a:noFill/>
          </a:ln>
        </p:spPr>
      </p:pic>
      <p:sp>
        <p:nvSpPr>
          <p:cNvPr id="155" name="Google Shape;155;p27"/>
          <p:cNvSpPr txBox="1">
            <a:spLocks noGrp="1"/>
          </p:cNvSpPr>
          <p:nvPr>
            <p:ph type="title"/>
          </p:nvPr>
        </p:nvSpPr>
        <p:spPr>
          <a:xfrm>
            <a:off x="311700" y="22526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2800"/>
              <a:buNone/>
              <a:defRPr>
                <a:solidFill>
                  <a:srgbClr val="FFFFFF"/>
                </a:solidFill>
              </a:defRPr>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Break">
  <p:cSld name="CUSTOM_1_1">
    <p:bg>
      <p:bgPr>
        <a:solidFill>
          <a:schemeClr val="lt1"/>
        </a:solidFill>
        <a:effectLst/>
      </p:bgPr>
    </p:bg>
    <p:spTree>
      <p:nvGrpSpPr>
        <p:cNvPr id="1" name="Shape 156"/>
        <p:cNvGrpSpPr/>
        <p:nvPr/>
      </p:nvGrpSpPr>
      <p:grpSpPr>
        <a:xfrm>
          <a:off x="0" y="0"/>
          <a:ext cx="0" cy="0"/>
          <a:chOff x="0" y="0"/>
          <a:chExt cx="0" cy="0"/>
        </a:xfrm>
      </p:grpSpPr>
      <p:pic>
        <p:nvPicPr>
          <p:cNvPr id="157" name="Google Shape;157;p28"/>
          <p:cNvPicPr preferRelativeResize="0"/>
          <p:nvPr/>
        </p:nvPicPr>
        <p:blipFill>
          <a:blip r:embed="rId2">
            <a:alphaModFix/>
          </a:blip>
          <a:stretch>
            <a:fillRect/>
          </a:stretch>
        </p:blipFill>
        <p:spPr>
          <a:xfrm>
            <a:off x="0" y="0"/>
            <a:ext cx="9144000" cy="5143501"/>
          </a:xfrm>
          <a:prstGeom prst="rect">
            <a:avLst/>
          </a:prstGeom>
          <a:noFill/>
          <a:ln>
            <a:noFill/>
          </a:ln>
        </p:spPr>
      </p:pic>
      <p:pic>
        <p:nvPicPr>
          <p:cNvPr id="158" name="Google Shape;158;p28"/>
          <p:cNvPicPr preferRelativeResize="0"/>
          <p:nvPr/>
        </p:nvPicPr>
        <p:blipFill>
          <a:blip r:embed="rId3">
            <a:alphaModFix/>
          </a:blip>
          <a:stretch>
            <a:fillRect/>
          </a:stretch>
        </p:blipFill>
        <p:spPr>
          <a:xfrm>
            <a:off x="5349739" y="1614500"/>
            <a:ext cx="5146921" cy="5143499"/>
          </a:xfrm>
          <a:prstGeom prst="rect">
            <a:avLst/>
          </a:prstGeom>
          <a:noFill/>
          <a:ln>
            <a:noFill/>
          </a:ln>
        </p:spPr>
      </p:pic>
      <p:sp>
        <p:nvSpPr>
          <p:cNvPr id="159" name="Google Shape;159;p28"/>
          <p:cNvSpPr txBox="1">
            <a:spLocks noGrp="1"/>
          </p:cNvSpPr>
          <p:nvPr>
            <p:ph type="title"/>
          </p:nvPr>
        </p:nvSpPr>
        <p:spPr>
          <a:xfrm>
            <a:off x="311700" y="22526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2800"/>
              <a:buNone/>
              <a:defRPr>
                <a:solidFill>
                  <a:srgbClr val="FFFFFF"/>
                </a:solidFill>
              </a:defRPr>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hank you/Closeout" userDrawn="1">
  <p:cSld name="1_Thank you/Closeout">
    <p:spTree>
      <p:nvGrpSpPr>
        <p:cNvPr id="1" name="Shape 112"/>
        <p:cNvGrpSpPr/>
        <p:nvPr/>
      </p:nvGrpSpPr>
      <p:grpSpPr>
        <a:xfrm>
          <a:off x="0" y="0"/>
          <a:ext cx="0" cy="0"/>
          <a:chOff x="0" y="0"/>
          <a:chExt cx="0" cy="0"/>
        </a:xfrm>
      </p:grpSpPr>
      <p:sp>
        <p:nvSpPr>
          <p:cNvPr id="113" name="Google Shape;113;p22"/>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pic>
        <p:nvPicPr>
          <p:cNvPr id="114" name="Google Shape;114;p22"/>
          <p:cNvPicPr preferRelativeResize="0"/>
          <p:nvPr/>
        </p:nvPicPr>
        <p:blipFill>
          <a:blip r:embed="rId2">
            <a:alphaModFix/>
          </a:blip>
          <a:stretch>
            <a:fillRect/>
          </a:stretch>
        </p:blipFill>
        <p:spPr>
          <a:xfrm>
            <a:off x="406201" y="471426"/>
            <a:ext cx="2374100" cy="641000"/>
          </a:xfrm>
          <a:prstGeom prst="rect">
            <a:avLst/>
          </a:prstGeom>
          <a:noFill/>
          <a:ln>
            <a:noFill/>
          </a:ln>
        </p:spPr>
      </p:pic>
      <p:sp>
        <p:nvSpPr>
          <p:cNvPr id="117" name="Google Shape;117;p22"/>
          <p:cNvSpPr txBox="1"/>
          <p:nvPr/>
        </p:nvSpPr>
        <p:spPr>
          <a:xfrm>
            <a:off x="6314700" y="224100"/>
            <a:ext cx="2517600" cy="5946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en" sz="2800" b="1">
                <a:solidFill>
                  <a:srgbClr val="434343"/>
                </a:solidFill>
                <a:latin typeface="Montserrat"/>
                <a:ea typeface="Montserrat"/>
                <a:cs typeface="Montserrat"/>
                <a:sym typeface="Montserrat"/>
              </a:rPr>
              <a:t>rhntc.org</a:t>
            </a:r>
            <a:endParaRPr sz="2800" b="1">
              <a:solidFill>
                <a:srgbClr val="434343"/>
              </a:solidFill>
              <a:latin typeface="Montserrat"/>
              <a:ea typeface="Montserrat"/>
              <a:cs typeface="Montserrat"/>
              <a:sym typeface="Montserrat"/>
            </a:endParaRPr>
          </a:p>
        </p:txBody>
      </p:sp>
      <p:sp>
        <p:nvSpPr>
          <p:cNvPr id="118" name="Google Shape;118;p22"/>
          <p:cNvSpPr txBox="1"/>
          <p:nvPr/>
        </p:nvSpPr>
        <p:spPr>
          <a:xfrm>
            <a:off x="4956825" y="1852625"/>
            <a:ext cx="3392400" cy="742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600">
                <a:solidFill>
                  <a:schemeClr val="dk2"/>
                </a:solidFill>
                <a:latin typeface="Lato"/>
                <a:ea typeface="Lato"/>
                <a:cs typeface="Lato"/>
                <a:sym typeface="Lato"/>
              </a:rPr>
              <a:t>Please fill out the evaluation form after the webinar!</a:t>
            </a:r>
            <a:endParaRPr sz="1600">
              <a:latin typeface="Lato"/>
              <a:ea typeface="Lato"/>
              <a:cs typeface="Lato"/>
              <a:sym typeface="Lato"/>
            </a:endParaRPr>
          </a:p>
        </p:txBody>
      </p:sp>
      <p:sp>
        <p:nvSpPr>
          <p:cNvPr id="119" name="Google Shape;119;p22"/>
          <p:cNvSpPr txBox="1">
            <a:spLocks noGrp="1"/>
          </p:cNvSpPr>
          <p:nvPr>
            <p:ph type="subTitle" idx="1"/>
          </p:nvPr>
        </p:nvSpPr>
        <p:spPr>
          <a:xfrm>
            <a:off x="849850" y="3231750"/>
            <a:ext cx="3170700" cy="879600"/>
          </a:xfrm>
          <a:prstGeom prst="rect">
            <a:avLst/>
          </a:prstGeom>
        </p:spPr>
        <p:txBody>
          <a:bodyPr spcFirstLastPara="1" wrap="square" lIns="91425" tIns="91425" rIns="91425" bIns="91425" anchor="t" anchorCtr="0">
            <a:noAutofit/>
          </a:bodyPr>
          <a:lstStyle>
            <a:lvl1pPr lvl="0">
              <a:spcBef>
                <a:spcPts val="0"/>
              </a:spcBef>
              <a:spcAft>
                <a:spcPts val="0"/>
              </a:spcAft>
              <a:buSzPts val="1600"/>
              <a:buNone/>
              <a:defRPr sz="1600"/>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dirty="0"/>
          </a:p>
        </p:txBody>
      </p:sp>
      <p:sp>
        <p:nvSpPr>
          <p:cNvPr id="120" name="Google Shape;120;p22"/>
          <p:cNvSpPr txBox="1"/>
          <p:nvPr/>
        </p:nvSpPr>
        <p:spPr>
          <a:xfrm>
            <a:off x="849850" y="2877350"/>
            <a:ext cx="3107100" cy="36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b="1">
                <a:solidFill>
                  <a:srgbClr val="434343"/>
                </a:solidFill>
                <a:latin typeface="Montserrat"/>
                <a:ea typeface="Montserrat"/>
                <a:cs typeface="Montserrat"/>
                <a:sym typeface="Montserrat"/>
              </a:rPr>
              <a:t>CONTACT US</a:t>
            </a:r>
            <a:endParaRPr sz="100">
              <a:latin typeface="Lato"/>
              <a:ea typeface="Lato"/>
              <a:cs typeface="Lato"/>
              <a:sym typeface="Lato"/>
            </a:endParaRPr>
          </a:p>
        </p:txBody>
      </p:sp>
      <p:pic>
        <p:nvPicPr>
          <p:cNvPr id="121" name="Google Shape;121;p22"/>
          <p:cNvPicPr preferRelativeResize="0"/>
          <p:nvPr/>
        </p:nvPicPr>
        <p:blipFill>
          <a:blip r:embed="rId3">
            <a:alphaModFix/>
          </a:blip>
          <a:stretch>
            <a:fillRect/>
          </a:stretch>
        </p:blipFill>
        <p:spPr>
          <a:xfrm rot="5400000">
            <a:off x="4201005" y="2131730"/>
            <a:ext cx="1087600" cy="90900"/>
          </a:xfrm>
          <a:prstGeom prst="rect">
            <a:avLst/>
          </a:prstGeom>
          <a:noFill/>
          <a:ln>
            <a:noFill/>
          </a:ln>
        </p:spPr>
      </p:pic>
      <p:sp>
        <p:nvSpPr>
          <p:cNvPr id="3" name="Text Placeholder 2"/>
          <p:cNvSpPr>
            <a:spLocks noGrp="1"/>
          </p:cNvSpPr>
          <p:nvPr>
            <p:ph type="body" sz="quarter" idx="13" hasCustomPrompt="1"/>
          </p:nvPr>
        </p:nvSpPr>
        <p:spPr>
          <a:xfrm>
            <a:off x="273051" y="4340226"/>
            <a:ext cx="7329488" cy="630238"/>
          </a:xfrm>
        </p:spPr>
        <p:txBody>
          <a:bodyPr/>
          <a:lstStyle>
            <a:lvl1pPr marL="114297" indent="0">
              <a:buNone/>
              <a:defRPr/>
            </a:lvl1pPr>
            <a:lvl2pPr marL="596885" indent="0">
              <a:buNone/>
              <a:defRPr/>
            </a:lvl2pPr>
            <a:lvl3pPr marL="1054074" indent="0">
              <a:buNone/>
              <a:defRPr/>
            </a:lvl3pPr>
            <a:lvl4pPr marL="1511262" indent="0">
              <a:buNone/>
              <a:defRPr/>
            </a:lvl4pPr>
            <a:lvl5pPr marL="1968451" indent="0">
              <a:buNone/>
              <a:defRPr/>
            </a:lvl5pPr>
          </a:lstStyle>
          <a:p>
            <a:pPr lvl="0"/>
            <a:r>
              <a:rPr lang="en-US" dirty="0" smtClean="0"/>
              <a:t>Click to add text</a:t>
            </a:r>
            <a:endParaRPr lang="en-US" dirty="0"/>
          </a:p>
        </p:txBody>
      </p:sp>
      <p:sp>
        <p:nvSpPr>
          <p:cNvPr id="4" name="Title 3"/>
          <p:cNvSpPr>
            <a:spLocks noGrp="1"/>
          </p:cNvSpPr>
          <p:nvPr>
            <p:ph type="title"/>
          </p:nvPr>
        </p:nvSpPr>
        <p:spPr>
          <a:xfrm>
            <a:off x="849851" y="1755213"/>
            <a:ext cx="3849505" cy="572700"/>
          </a:xfrm>
          <a:noFill/>
          <a:ln>
            <a:noFill/>
          </a:ln>
        </p:spPr>
        <p:txBody>
          <a:bodyPr spcFirstLastPara="1" wrap="square" lIns="91425" tIns="91425" rIns="91425" bIns="91425" anchor="t" anchorCtr="0">
            <a:noAutofit/>
          </a:bodyPr>
          <a:lstStyle>
            <a:lvl1pPr marL="0" indent="0" algn="l" rtl="0">
              <a:spcBef>
                <a:spcPts val="0"/>
              </a:spcBef>
              <a:spcAft>
                <a:spcPts val="0"/>
              </a:spcAft>
              <a:buNone/>
              <a:defRPr lang="en-US" sz="4200">
                <a:sym typeface="Arial"/>
              </a:defRPr>
            </a:lvl1pPr>
          </a:lstStyle>
          <a:p>
            <a:pPr marL="0" lvl="0" indent="0" algn="l" rtl="0">
              <a:spcBef>
                <a:spcPts val="0"/>
              </a:spcBef>
              <a:spcAft>
                <a:spcPts val="0"/>
              </a:spcAft>
              <a:buNone/>
            </a:pPr>
            <a:endParaRPr lang="en-US" dirty="0">
              <a:latin typeface="Lato"/>
              <a:ea typeface="Lato"/>
              <a:cs typeface="Lato"/>
              <a:sym typeface="Lato"/>
            </a:endParaRPr>
          </a:p>
        </p:txBody>
      </p:sp>
    </p:spTree>
    <p:extLst>
      <p:ext uri="{BB962C8B-B14F-4D97-AF65-F5344CB8AC3E}">
        <p14:creationId xmlns:p14="http://schemas.microsoft.com/office/powerpoint/2010/main" val="3462330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5"/>
        <p:cNvGrpSpPr/>
        <p:nvPr/>
      </p:nvGrpSpPr>
      <p:grpSpPr>
        <a:xfrm>
          <a:off x="0" y="0"/>
          <a:ext cx="0" cy="0"/>
          <a:chOff x="0" y="0"/>
          <a:chExt cx="0" cy="0"/>
        </a:xfrm>
      </p:grpSpPr>
      <p:sp>
        <p:nvSpPr>
          <p:cNvPr id="166" name="Google Shape;166;p30"/>
          <p:cNvSpPr txBox="1">
            <a:spLocks noGrp="1"/>
          </p:cNvSpPr>
          <p:nvPr>
            <p:ph type="ctrTitle"/>
          </p:nvPr>
        </p:nvSpPr>
        <p:spPr>
          <a:xfrm>
            <a:off x="356616" y="1049375"/>
            <a:ext cx="5422200" cy="20526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434343"/>
              </a:buClr>
              <a:buSzPts val="3600"/>
              <a:buFont typeface="Montserrat"/>
              <a:buNone/>
              <a:defRPr sz="3600" b="1">
                <a:solidFill>
                  <a:srgbClr val="434343"/>
                </a:solidFill>
                <a:latin typeface="Montserrat"/>
                <a:ea typeface="Montserrat"/>
                <a:cs typeface="Montserrat"/>
                <a:sym typeface="Montserrat"/>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67" name="Google Shape;167;p30"/>
          <p:cNvSpPr txBox="1">
            <a:spLocks noGrp="1"/>
          </p:cNvSpPr>
          <p:nvPr>
            <p:ph type="subTitle" idx="1"/>
          </p:nvPr>
        </p:nvSpPr>
        <p:spPr>
          <a:xfrm>
            <a:off x="356616" y="3362925"/>
            <a:ext cx="40209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68" name="Google Shape;168;p30"/>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69" name="Google Shape;169;p30"/>
          <p:cNvPicPr preferRelativeResize="0"/>
          <p:nvPr/>
        </p:nvPicPr>
        <p:blipFill rotWithShape="1">
          <a:blip r:embed="rId2">
            <a:alphaModFix/>
          </a:blip>
          <a:srcRect r="16289" b="29078"/>
          <a:stretch/>
        </p:blipFill>
        <p:spPr>
          <a:xfrm>
            <a:off x="4838400" y="1543675"/>
            <a:ext cx="4305603" cy="3647898"/>
          </a:xfrm>
          <a:prstGeom prst="rect">
            <a:avLst/>
          </a:prstGeom>
          <a:noFill/>
          <a:ln>
            <a:noFill/>
          </a:ln>
        </p:spPr>
      </p:pic>
      <p:pic>
        <p:nvPicPr>
          <p:cNvPr id="170" name="Google Shape;170;p30"/>
          <p:cNvPicPr preferRelativeResize="0"/>
          <p:nvPr/>
        </p:nvPicPr>
        <p:blipFill>
          <a:blip r:embed="rId3">
            <a:alphaModFix/>
          </a:blip>
          <a:stretch>
            <a:fillRect/>
          </a:stretch>
        </p:blipFill>
        <p:spPr>
          <a:xfrm>
            <a:off x="453350" y="581350"/>
            <a:ext cx="2374100" cy="641000"/>
          </a:xfrm>
          <a:prstGeom prst="rect">
            <a:avLst/>
          </a:prstGeom>
          <a:noFill/>
          <a:ln>
            <a:noFill/>
          </a:ln>
        </p:spPr>
      </p:pic>
      <p:pic>
        <p:nvPicPr>
          <p:cNvPr id="171" name="Google Shape;171;p30"/>
          <p:cNvPicPr preferRelativeResize="0"/>
          <p:nvPr/>
        </p:nvPicPr>
        <p:blipFill>
          <a:blip r:embed="rId4">
            <a:alphaModFix/>
          </a:blip>
          <a:stretch>
            <a:fillRect/>
          </a:stretch>
        </p:blipFill>
        <p:spPr>
          <a:xfrm>
            <a:off x="457200" y="3083650"/>
            <a:ext cx="1586958" cy="1503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356616" y="741800"/>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 name="Google Shape;23;p4"/>
          <p:cNvSpPr txBox="1">
            <a:spLocks noGrp="1"/>
          </p:cNvSpPr>
          <p:nvPr>
            <p:ph type="body" idx="1"/>
          </p:nvPr>
        </p:nvSpPr>
        <p:spPr>
          <a:xfrm>
            <a:off x="585216" y="1605850"/>
            <a:ext cx="6982800" cy="2963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189878"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25" name="Google Shape;25;p4"/>
          <p:cNvPicPr preferRelativeResize="0"/>
          <p:nvPr/>
        </p:nvPicPr>
        <p:blipFill rotWithShape="1">
          <a:blip r:embed="rId2">
            <a:alphaModFix/>
          </a:blip>
          <a:srcRect r="25160"/>
          <a:stretch/>
        </p:blipFill>
        <p:spPr>
          <a:xfrm>
            <a:off x="7865052" y="2102775"/>
            <a:ext cx="1278949" cy="2830899"/>
          </a:xfrm>
          <a:prstGeom prst="rect">
            <a:avLst/>
          </a:prstGeom>
          <a:noFill/>
          <a:ln>
            <a:noFill/>
          </a:ln>
        </p:spPr>
      </p:pic>
      <p:pic>
        <p:nvPicPr>
          <p:cNvPr id="26" name="Google Shape;26;p4"/>
          <p:cNvPicPr preferRelativeResize="0"/>
          <p:nvPr/>
        </p:nvPicPr>
        <p:blipFill>
          <a:blip r:embed="rId3">
            <a:alphaModFix/>
          </a:blip>
          <a:stretch>
            <a:fillRect/>
          </a:stretch>
        </p:blipFill>
        <p:spPr>
          <a:xfrm>
            <a:off x="457200" y="1297850"/>
            <a:ext cx="1287626" cy="132053"/>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2"/>
        <p:cNvGrpSpPr/>
        <p:nvPr/>
      </p:nvGrpSpPr>
      <p:grpSpPr>
        <a:xfrm>
          <a:off x="0" y="0"/>
          <a:ext cx="0" cy="0"/>
          <a:chOff x="0" y="0"/>
          <a:chExt cx="0" cy="0"/>
        </a:xfrm>
      </p:grpSpPr>
      <p:sp>
        <p:nvSpPr>
          <p:cNvPr id="173" name="Google Shape;173;p31"/>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74" name="Google Shape;174;p31"/>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75" name="Google Shape;175;p31"/>
          <p:cNvPicPr preferRelativeResize="0"/>
          <p:nvPr/>
        </p:nvPicPr>
        <p:blipFill>
          <a:blip r:embed="rId2">
            <a:alphaModFix/>
          </a:blip>
          <a:stretch>
            <a:fillRect/>
          </a:stretch>
        </p:blipFill>
        <p:spPr>
          <a:xfrm>
            <a:off x="3540213" y="2992650"/>
            <a:ext cx="2063574" cy="19545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body BY Line" type="tx">
  <p:cSld name="TITLE_AND_BODY">
    <p:spTree>
      <p:nvGrpSpPr>
        <p:cNvPr id="1" name="Shape 176"/>
        <p:cNvGrpSpPr/>
        <p:nvPr/>
      </p:nvGrpSpPr>
      <p:grpSpPr>
        <a:xfrm>
          <a:off x="0" y="0"/>
          <a:ext cx="0" cy="0"/>
          <a:chOff x="0" y="0"/>
          <a:chExt cx="0" cy="0"/>
        </a:xfrm>
      </p:grpSpPr>
      <p:sp>
        <p:nvSpPr>
          <p:cNvPr id="177" name="Google Shape;177;p32"/>
          <p:cNvSpPr txBox="1">
            <a:spLocks noGrp="1"/>
          </p:cNvSpPr>
          <p:nvPr>
            <p:ph type="title"/>
          </p:nvPr>
        </p:nvSpPr>
        <p:spPr>
          <a:xfrm>
            <a:off x="365350" y="56757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8" name="Google Shape;178;p32"/>
          <p:cNvSpPr txBox="1">
            <a:spLocks noGrp="1"/>
          </p:cNvSpPr>
          <p:nvPr>
            <p:ph type="body" idx="1"/>
          </p:nvPr>
        </p:nvSpPr>
        <p:spPr>
          <a:xfrm>
            <a:off x="688375" y="1473800"/>
            <a:ext cx="6982800" cy="2963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79" name="Google Shape;179;p32"/>
          <p:cNvSpPr txBox="1">
            <a:spLocks noGrp="1"/>
          </p:cNvSpPr>
          <p:nvPr>
            <p:ph type="sldNum" idx="12"/>
          </p:nvPr>
        </p:nvSpPr>
        <p:spPr>
          <a:xfrm>
            <a:off x="8189878"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80" name="Google Shape;180;p32"/>
          <p:cNvPicPr preferRelativeResize="0"/>
          <p:nvPr/>
        </p:nvPicPr>
        <p:blipFill rotWithShape="1">
          <a:blip r:embed="rId2">
            <a:alphaModFix/>
          </a:blip>
          <a:srcRect r="25160"/>
          <a:stretch/>
        </p:blipFill>
        <p:spPr>
          <a:xfrm>
            <a:off x="7865052" y="2102775"/>
            <a:ext cx="1278949" cy="2830899"/>
          </a:xfrm>
          <a:prstGeom prst="rect">
            <a:avLst/>
          </a:prstGeom>
          <a:noFill/>
          <a:ln>
            <a:noFill/>
          </a:ln>
        </p:spPr>
      </p:pic>
      <p:pic>
        <p:nvPicPr>
          <p:cNvPr id="181" name="Google Shape;181;p32"/>
          <p:cNvPicPr preferRelativeResize="0"/>
          <p:nvPr/>
        </p:nvPicPr>
        <p:blipFill>
          <a:blip r:embed="rId3">
            <a:alphaModFix/>
          </a:blip>
          <a:stretch>
            <a:fillRect/>
          </a:stretch>
        </p:blipFill>
        <p:spPr>
          <a:xfrm>
            <a:off x="457200" y="1140275"/>
            <a:ext cx="1287626" cy="132053"/>
          </a:xfrm>
          <a:prstGeom prst="rect">
            <a:avLst/>
          </a:prstGeom>
          <a:noFill/>
          <a:ln>
            <a:noFill/>
          </a:ln>
        </p:spPr>
      </p:pic>
    </p:spTree>
  </p:cSld>
  <p:clrMapOvr>
    <a:masterClrMapping/>
  </p:clrMapOvr>
  <p:extLst>
    <p:ext uri="{DCECCB84-F9BA-43D5-87BE-67443E8EF086}">
      <p15:sldGuideLst xmlns:p15="http://schemas.microsoft.com/office/powerpoint/2012/main">
        <p15:guide id="1" pos="288">
          <p15:clr>
            <a:srgbClr val="FA7B17"/>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body BY">
  <p:cSld name="TITLE_AND_BODY_3">
    <p:spTree>
      <p:nvGrpSpPr>
        <p:cNvPr id="1" name="Shape 182"/>
        <p:cNvGrpSpPr/>
        <p:nvPr/>
      </p:nvGrpSpPr>
      <p:grpSpPr>
        <a:xfrm>
          <a:off x="0" y="0"/>
          <a:ext cx="0" cy="0"/>
          <a:chOff x="0" y="0"/>
          <a:chExt cx="0" cy="0"/>
        </a:xfrm>
      </p:grpSpPr>
      <p:sp>
        <p:nvSpPr>
          <p:cNvPr id="183" name="Google Shape;183;p33"/>
          <p:cNvSpPr txBox="1">
            <a:spLocks noGrp="1"/>
          </p:cNvSpPr>
          <p:nvPr>
            <p:ph type="title"/>
          </p:nvPr>
        </p:nvSpPr>
        <p:spPr>
          <a:xfrm>
            <a:off x="365350" y="56757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4" name="Google Shape;184;p33"/>
          <p:cNvSpPr txBox="1">
            <a:spLocks noGrp="1"/>
          </p:cNvSpPr>
          <p:nvPr>
            <p:ph type="body" idx="1"/>
          </p:nvPr>
        </p:nvSpPr>
        <p:spPr>
          <a:xfrm>
            <a:off x="688375" y="1321400"/>
            <a:ext cx="6982800" cy="2963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85" name="Google Shape;185;p33"/>
          <p:cNvSpPr txBox="1">
            <a:spLocks noGrp="1"/>
          </p:cNvSpPr>
          <p:nvPr>
            <p:ph type="sldNum" idx="12"/>
          </p:nvPr>
        </p:nvSpPr>
        <p:spPr>
          <a:xfrm>
            <a:off x="8189878"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86" name="Google Shape;186;p33"/>
          <p:cNvPicPr preferRelativeResize="0"/>
          <p:nvPr/>
        </p:nvPicPr>
        <p:blipFill rotWithShape="1">
          <a:blip r:embed="rId2">
            <a:alphaModFix/>
          </a:blip>
          <a:srcRect r="25160"/>
          <a:stretch/>
        </p:blipFill>
        <p:spPr>
          <a:xfrm>
            <a:off x="7865052" y="2102775"/>
            <a:ext cx="1278949" cy="2830899"/>
          </a:xfrm>
          <a:prstGeom prst="rect">
            <a:avLst/>
          </a:prstGeom>
          <a:noFill/>
          <a:ln>
            <a:noFill/>
          </a:ln>
        </p:spPr>
      </p:pic>
    </p:spTree>
  </p:cSld>
  <p:clrMapOvr>
    <a:masterClrMapping/>
  </p:clrMapOvr>
  <p:extLst>
    <p:ext uri="{DCECCB84-F9BA-43D5-87BE-67443E8EF086}">
      <p15:sldGuideLst xmlns:p15="http://schemas.microsoft.com/office/powerpoint/2012/main">
        <p15:guide id="1" pos="288">
          <p15:clr>
            <a:srgbClr val="FA7B17"/>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body BP Line">
  <p:cSld name="TITLE_AND_BODY_1">
    <p:spTree>
      <p:nvGrpSpPr>
        <p:cNvPr id="1" name="Shape 187"/>
        <p:cNvGrpSpPr/>
        <p:nvPr/>
      </p:nvGrpSpPr>
      <p:grpSpPr>
        <a:xfrm>
          <a:off x="0" y="0"/>
          <a:ext cx="0" cy="0"/>
          <a:chOff x="0" y="0"/>
          <a:chExt cx="0" cy="0"/>
        </a:xfrm>
      </p:grpSpPr>
      <p:sp>
        <p:nvSpPr>
          <p:cNvPr id="188" name="Google Shape;188;p34"/>
          <p:cNvSpPr txBox="1">
            <a:spLocks noGrp="1"/>
          </p:cNvSpPr>
          <p:nvPr>
            <p:ph type="title"/>
          </p:nvPr>
        </p:nvSpPr>
        <p:spPr>
          <a:xfrm>
            <a:off x="364125" y="11062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9" name="Google Shape;189;p34"/>
          <p:cNvSpPr txBox="1">
            <a:spLocks noGrp="1"/>
          </p:cNvSpPr>
          <p:nvPr>
            <p:ph type="body" idx="1"/>
          </p:nvPr>
        </p:nvSpPr>
        <p:spPr>
          <a:xfrm>
            <a:off x="567425" y="2047425"/>
            <a:ext cx="7429800" cy="2621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0" name="Google Shape;190;p34"/>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91" name="Google Shape;191;p34"/>
          <p:cNvPicPr preferRelativeResize="0"/>
          <p:nvPr/>
        </p:nvPicPr>
        <p:blipFill rotWithShape="1">
          <a:blip r:embed="rId2">
            <a:alphaModFix/>
          </a:blip>
          <a:srcRect r="29952"/>
          <a:stretch/>
        </p:blipFill>
        <p:spPr>
          <a:xfrm rot="-5400000">
            <a:off x="6744400" y="-943749"/>
            <a:ext cx="1353249" cy="3200249"/>
          </a:xfrm>
          <a:prstGeom prst="rect">
            <a:avLst/>
          </a:prstGeom>
          <a:noFill/>
          <a:ln>
            <a:noFill/>
          </a:ln>
        </p:spPr>
      </p:pic>
      <p:pic>
        <p:nvPicPr>
          <p:cNvPr id="192" name="Google Shape;192;p34"/>
          <p:cNvPicPr preferRelativeResize="0"/>
          <p:nvPr/>
        </p:nvPicPr>
        <p:blipFill>
          <a:blip r:embed="rId3">
            <a:alphaModFix/>
          </a:blip>
          <a:stretch>
            <a:fillRect/>
          </a:stretch>
        </p:blipFill>
        <p:spPr>
          <a:xfrm>
            <a:off x="455725" y="1678925"/>
            <a:ext cx="1346475" cy="124825"/>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body BP">
  <p:cSld name="TITLE_AND_BODY_1_3">
    <p:spTree>
      <p:nvGrpSpPr>
        <p:cNvPr id="1" name="Shape 193"/>
        <p:cNvGrpSpPr/>
        <p:nvPr/>
      </p:nvGrpSpPr>
      <p:grpSpPr>
        <a:xfrm>
          <a:off x="0" y="0"/>
          <a:ext cx="0" cy="0"/>
          <a:chOff x="0" y="0"/>
          <a:chExt cx="0" cy="0"/>
        </a:xfrm>
      </p:grpSpPr>
      <p:sp>
        <p:nvSpPr>
          <p:cNvPr id="194" name="Google Shape;194;p35"/>
          <p:cNvSpPr txBox="1">
            <a:spLocks noGrp="1"/>
          </p:cNvSpPr>
          <p:nvPr>
            <p:ph type="title"/>
          </p:nvPr>
        </p:nvSpPr>
        <p:spPr>
          <a:xfrm>
            <a:off x="364125" y="11062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5" name="Google Shape;195;p35"/>
          <p:cNvSpPr txBox="1">
            <a:spLocks noGrp="1"/>
          </p:cNvSpPr>
          <p:nvPr>
            <p:ph type="body" idx="1"/>
          </p:nvPr>
        </p:nvSpPr>
        <p:spPr>
          <a:xfrm>
            <a:off x="567425" y="2047425"/>
            <a:ext cx="7429800" cy="2621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6" name="Google Shape;196;p35"/>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97" name="Google Shape;197;p35"/>
          <p:cNvPicPr preferRelativeResize="0"/>
          <p:nvPr/>
        </p:nvPicPr>
        <p:blipFill rotWithShape="1">
          <a:blip r:embed="rId2">
            <a:alphaModFix/>
          </a:blip>
          <a:srcRect r="29952"/>
          <a:stretch/>
        </p:blipFill>
        <p:spPr>
          <a:xfrm rot="-5400000">
            <a:off x="6744400" y="-943749"/>
            <a:ext cx="1353249" cy="3200249"/>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body RP Line 2">
  <p:cSld name="TITLE_AND_BODY_1_1">
    <p:spTree>
      <p:nvGrpSpPr>
        <p:cNvPr id="1" name="Shape 198"/>
        <p:cNvGrpSpPr/>
        <p:nvPr/>
      </p:nvGrpSpPr>
      <p:grpSpPr>
        <a:xfrm>
          <a:off x="0" y="0"/>
          <a:ext cx="0" cy="0"/>
          <a:chOff x="0" y="0"/>
          <a:chExt cx="0" cy="0"/>
        </a:xfrm>
      </p:grpSpPr>
      <p:sp>
        <p:nvSpPr>
          <p:cNvPr id="199" name="Google Shape;199;p36"/>
          <p:cNvSpPr txBox="1">
            <a:spLocks noGrp="1"/>
          </p:cNvSpPr>
          <p:nvPr>
            <p:ph type="title"/>
          </p:nvPr>
        </p:nvSpPr>
        <p:spPr>
          <a:xfrm>
            <a:off x="356616" y="4154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0" name="Google Shape;200;p36"/>
          <p:cNvSpPr txBox="1">
            <a:spLocks noGrp="1"/>
          </p:cNvSpPr>
          <p:nvPr>
            <p:ph type="body" idx="1"/>
          </p:nvPr>
        </p:nvSpPr>
        <p:spPr>
          <a:xfrm>
            <a:off x="566928" y="1276375"/>
            <a:ext cx="8520600" cy="32925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01" name="Google Shape;201;p36"/>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202" name="Google Shape;202;p36"/>
          <p:cNvPicPr preferRelativeResize="0"/>
          <p:nvPr/>
        </p:nvPicPr>
        <p:blipFill>
          <a:blip r:embed="rId2">
            <a:alphaModFix/>
          </a:blip>
          <a:stretch>
            <a:fillRect/>
          </a:stretch>
        </p:blipFill>
        <p:spPr>
          <a:xfrm>
            <a:off x="457200" y="988113"/>
            <a:ext cx="1612884" cy="134775"/>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body RP Line">
  <p:cSld name="TITLE_AND_BODY_1_1_1">
    <p:spTree>
      <p:nvGrpSpPr>
        <p:cNvPr id="1" name="Shape 203"/>
        <p:cNvGrpSpPr/>
        <p:nvPr/>
      </p:nvGrpSpPr>
      <p:grpSpPr>
        <a:xfrm>
          <a:off x="0" y="0"/>
          <a:ext cx="0" cy="0"/>
          <a:chOff x="0" y="0"/>
          <a:chExt cx="0" cy="0"/>
        </a:xfrm>
      </p:grpSpPr>
      <p:sp>
        <p:nvSpPr>
          <p:cNvPr id="204" name="Google Shape;204;p37"/>
          <p:cNvSpPr txBox="1">
            <a:spLocks noGrp="1"/>
          </p:cNvSpPr>
          <p:nvPr>
            <p:ph type="title"/>
          </p:nvPr>
        </p:nvSpPr>
        <p:spPr>
          <a:xfrm>
            <a:off x="356616" y="120897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5" name="Google Shape;205;p37"/>
          <p:cNvSpPr txBox="1">
            <a:spLocks noGrp="1"/>
          </p:cNvSpPr>
          <p:nvPr>
            <p:ph type="body" idx="1"/>
          </p:nvPr>
        </p:nvSpPr>
        <p:spPr>
          <a:xfrm>
            <a:off x="585875" y="2090925"/>
            <a:ext cx="8151300" cy="23826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06" name="Google Shape;206;p37"/>
          <p:cNvSpPr txBox="1">
            <a:spLocks noGrp="1"/>
          </p:cNvSpPr>
          <p:nvPr>
            <p:ph type="sldNum" idx="12"/>
          </p:nvPr>
        </p:nvSpPr>
        <p:spPr>
          <a:xfrm>
            <a:off x="868625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207" name="Google Shape;207;p37"/>
          <p:cNvPicPr preferRelativeResize="0"/>
          <p:nvPr/>
        </p:nvPicPr>
        <p:blipFill rotWithShape="1">
          <a:blip r:embed="rId2">
            <a:alphaModFix/>
          </a:blip>
          <a:srcRect b="29002"/>
          <a:stretch/>
        </p:blipFill>
        <p:spPr>
          <a:xfrm>
            <a:off x="6064600" y="4005025"/>
            <a:ext cx="2836151" cy="1138475"/>
          </a:xfrm>
          <a:prstGeom prst="rect">
            <a:avLst/>
          </a:prstGeom>
          <a:noFill/>
          <a:ln>
            <a:noFill/>
          </a:ln>
        </p:spPr>
      </p:pic>
      <p:pic>
        <p:nvPicPr>
          <p:cNvPr id="208" name="Google Shape;208;p37"/>
          <p:cNvPicPr preferRelativeResize="0"/>
          <p:nvPr/>
        </p:nvPicPr>
        <p:blipFill>
          <a:blip r:embed="rId3">
            <a:alphaModFix/>
          </a:blip>
          <a:stretch>
            <a:fillRect/>
          </a:stretch>
        </p:blipFill>
        <p:spPr>
          <a:xfrm>
            <a:off x="457200" y="1783080"/>
            <a:ext cx="1612884" cy="134775"/>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body RP">
  <p:cSld name="TITLE_AND_BODY_1_1_1_2">
    <p:spTree>
      <p:nvGrpSpPr>
        <p:cNvPr id="1" name="Shape 209"/>
        <p:cNvGrpSpPr/>
        <p:nvPr/>
      </p:nvGrpSpPr>
      <p:grpSpPr>
        <a:xfrm>
          <a:off x="0" y="0"/>
          <a:ext cx="0" cy="0"/>
          <a:chOff x="0" y="0"/>
          <a:chExt cx="0" cy="0"/>
        </a:xfrm>
      </p:grpSpPr>
      <p:sp>
        <p:nvSpPr>
          <p:cNvPr id="210" name="Google Shape;210;p38"/>
          <p:cNvSpPr txBox="1">
            <a:spLocks noGrp="1"/>
          </p:cNvSpPr>
          <p:nvPr>
            <p:ph type="title"/>
          </p:nvPr>
        </p:nvSpPr>
        <p:spPr>
          <a:xfrm>
            <a:off x="356616" y="120897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1" name="Google Shape;211;p38"/>
          <p:cNvSpPr txBox="1">
            <a:spLocks noGrp="1"/>
          </p:cNvSpPr>
          <p:nvPr>
            <p:ph type="body" idx="1"/>
          </p:nvPr>
        </p:nvSpPr>
        <p:spPr>
          <a:xfrm>
            <a:off x="604925" y="1909950"/>
            <a:ext cx="8151300" cy="23826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12" name="Google Shape;212;p38"/>
          <p:cNvSpPr txBox="1">
            <a:spLocks noGrp="1"/>
          </p:cNvSpPr>
          <p:nvPr>
            <p:ph type="sldNum" idx="12"/>
          </p:nvPr>
        </p:nvSpPr>
        <p:spPr>
          <a:xfrm>
            <a:off x="868625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213" name="Google Shape;213;p38"/>
          <p:cNvPicPr preferRelativeResize="0"/>
          <p:nvPr/>
        </p:nvPicPr>
        <p:blipFill rotWithShape="1">
          <a:blip r:embed="rId2">
            <a:alphaModFix/>
          </a:blip>
          <a:srcRect b="29002"/>
          <a:stretch/>
        </p:blipFill>
        <p:spPr>
          <a:xfrm>
            <a:off x="6064600" y="4005025"/>
            <a:ext cx="2836151" cy="1138475"/>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body YRP Line">
  <p:cSld name="TITLE_AND_BODY_1_1_1_1">
    <p:spTree>
      <p:nvGrpSpPr>
        <p:cNvPr id="1" name="Shape 214"/>
        <p:cNvGrpSpPr/>
        <p:nvPr/>
      </p:nvGrpSpPr>
      <p:grpSpPr>
        <a:xfrm>
          <a:off x="0" y="0"/>
          <a:ext cx="0" cy="0"/>
          <a:chOff x="0" y="0"/>
          <a:chExt cx="0" cy="0"/>
        </a:xfrm>
      </p:grpSpPr>
      <p:sp>
        <p:nvSpPr>
          <p:cNvPr id="215" name="Google Shape;215;p39"/>
          <p:cNvSpPr txBox="1">
            <a:spLocks noGrp="1"/>
          </p:cNvSpPr>
          <p:nvPr>
            <p:ph type="title"/>
          </p:nvPr>
        </p:nvSpPr>
        <p:spPr>
          <a:xfrm>
            <a:off x="356616" y="1350350"/>
            <a:ext cx="6558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6" name="Google Shape;216;p39"/>
          <p:cNvSpPr txBox="1">
            <a:spLocks noGrp="1"/>
          </p:cNvSpPr>
          <p:nvPr>
            <p:ph type="body" idx="1"/>
          </p:nvPr>
        </p:nvSpPr>
        <p:spPr>
          <a:xfrm>
            <a:off x="594360" y="2202175"/>
            <a:ext cx="6823800" cy="23667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17" name="Google Shape;217;p39"/>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218" name="Google Shape;218;p39"/>
          <p:cNvPicPr preferRelativeResize="0"/>
          <p:nvPr/>
        </p:nvPicPr>
        <p:blipFill>
          <a:blip r:embed="rId2">
            <a:alphaModFix/>
          </a:blip>
          <a:stretch>
            <a:fillRect/>
          </a:stretch>
        </p:blipFill>
        <p:spPr>
          <a:xfrm rot="7969173">
            <a:off x="6766185" y="-935203"/>
            <a:ext cx="3244279" cy="3433656"/>
          </a:xfrm>
          <a:prstGeom prst="rect">
            <a:avLst/>
          </a:prstGeom>
          <a:noFill/>
          <a:ln>
            <a:noFill/>
          </a:ln>
        </p:spPr>
      </p:pic>
      <p:pic>
        <p:nvPicPr>
          <p:cNvPr id="219" name="Google Shape;219;p39"/>
          <p:cNvPicPr preferRelativeResize="0"/>
          <p:nvPr/>
        </p:nvPicPr>
        <p:blipFill>
          <a:blip r:embed="rId3">
            <a:alphaModFix/>
          </a:blip>
          <a:stretch>
            <a:fillRect/>
          </a:stretch>
        </p:blipFill>
        <p:spPr>
          <a:xfrm>
            <a:off x="457200" y="1923049"/>
            <a:ext cx="1264400" cy="130100"/>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body YRP ">
  <p:cSld name="TITLE_AND_BODY_1_1_1_1_4">
    <p:spTree>
      <p:nvGrpSpPr>
        <p:cNvPr id="1" name="Shape 220"/>
        <p:cNvGrpSpPr/>
        <p:nvPr/>
      </p:nvGrpSpPr>
      <p:grpSpPr>
        <a:xfrm>
          <a:off x="0" y="0"/>
          <a:ext cx="0" cy="0"/>
          <a:chOff x="0" y="0"/>
          <a:chExt cx="0" cy="0"/>
        </a:xfrm>
      </p:grpSpPr>
      <p:sp>
        <p:nvSpPr>
          <p:cNvPr id="221" name="Google Shape;221;p40"/>
          <p:cNvSpPr txBox="1">
            <a:spLocks noGrp="1"/>
          </p:cNvSpPr>
          <p:nvPr>
            <p:ph type="title"/>
          </p:nvPr>
        </p:nvSpPr>
        <p:spPr>
          <a:xfrm>
            <a:off x="356616" y="1350350"/>
            <a:ext cx="6558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2" name="Google Shape;222;p40"/>
          <p:cNvSpPr txBox="1">
            <a:spLocks noGrp="1"/>
          </p:cNvSpPr>
          <p:nvPr>
            <p:ph type="body" idx="1"/>
          </p:nvPr>
        </p:nvSpPr>
        <p:spPr>
          <a:xfrm>
            <a:off x="594360" y="2202175"/>
            <a:ext cx="6823800" cy="23667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23" name="Google Shape;223;p40"/>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224" name="Google Shape;224;p40"/>
          <p:cNvPicPr preferRelativeResize="0"/>
          <p:nvPr/>
        </p:nvPicPr>
        <p:blipFill>
          <a:blip r:embed="rId2">
            <a:alphaModFix/>
          </a:blip>
          <a:stretch>
            <a:fillRect/>
          </a:stretch>
        </p:blipFill>
        <p:spPr>
          <a:xfrm rot="7969173">
            <a:off x="6766185" y="-935203"/>
            <a:ext cx="3244279" cy="343365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3">
  <p:cSld name="TITLE_AND_BODY_3">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356616" y="741800"/>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 name="Google Shape;29;p5"/>
          <p:cNvSpPr txBox="1">
            <a:spLocks noGrp="1"/>
          </p:cNvSpPr>
          <p:nvPr>
            <p:ph type="body" idx="1"/>
          </p:nvPr>
        </p:nvSpPr>
        <p:spPr>
          <a:xfrm>
            <a:off x="585216" y="1453450"/>
            <a:ext cx="6982800" cy="2963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30" name="Google Shape;30;p5"/>
          <p:cNvSpPr txBox="1">
            <a:spLocks noGrp="1"/>
          </p:cNvSpPr>
          <p:nvPr>
            <p:ph type="sldNum" idx="12"/>
          </p:nvPr>
        </p:nvSpPr>
        <p:spPr>
          <a:xfrm>
            <a:off x="8189878"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31" name="Google Shape;31;p5"/>
          <p:cNvPicPr preferRelativeResize="0"/>
          <p:nvPr/>
        </p:nvPicPr>
        <p:blipFill rotWithShape="1">
          <a:blip r:embed="rId2">
            <a:alphaModFix/>
          </a:blip>
          <a:srcRect r="25160"/>
          <a:stretch/>
        </p:blipFill>
        <p:spPr>
          <a:xfrm>
            <a:off x="7865052" y="2102775"/>
            <a:ext cx="1278949" cy="2830899"/>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body RPBY Line">
  <p:cSld name="TITLE_AND_BODY_1_1_1_1_1">
    <p:spTree>
      <p:nvGrpSpPr>
        <p:cNvPr id="1" name="Shape 225"/>
        <p:cNvGrpSpPr/>
        <p:nvPr/>
      </p:nvGrpSpPr>
      <p:grpSpPr>
        <a:xfrm>
          <a:off x="0" y="0"/>
          <a:ext cx="0" cy="0"/>
          <a:chOff x="0" y="0"/>
          <a:chExt cx="0" cy="0"/>
        </a:xfrm>
      </p:grpSpPr>
      <p:sp>
        <p:nvSpPr>
          <p:cNvPr id="226" name="Google Shape;226;p41"/>
          <p:cNvSpPr txBox="1">
            <a:spLocks noGrp="1"/>
          </p:cNvSpPr>
          <p:nvPr>
            <p:ph type="title"/>
          </p:nvPr>
        </p:nvSpPr>
        <p:spPr>
          <a:xfrm>
            <a:off x="356616" y="504825"/>
            <a:ext cx="6099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7" name="Google Shape;227;p41"/>
          <p:cNvSpPr txBox="1">
            <a:spLocks noGrp="1"/>
          </p:cNvSpPr>
          <p:nvPr>
            <p:ph type="body" idx="1"/>
          </p:nvPr>
        </p:nvSpPr>
        <p:spPr>
          <a:xfrm>
            <a:off x="594360" y="1469950"/>
            <a:ext cx="6610500" cy="2565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28" name="Google Shape;228;p41"/>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229" name="Google Shape;229;p41"/>
          <p:cNvPicPr preferRelativeResize="0"/>
          <p:nvPr/>
        </p:nvPicPr>
        <p:blipFill>
          <a:blip r:embed="rId2">
            <a:alphaModFix/>
          </a:blip>
          <a:stretch>
            <a:fillRect/>
          </a:stretch>
        </p:blipFill>
        <p:spPr>
          <a:xfrm rot="9244261">
            <a:off x="7317065" y="-345637"/>
            <a:ext cx="3919473" cy="4114722"/>
          </a:xfrm>
          <a:prstGeom prst="rect">
            <a:avLst/>
          </a:prstGeom>
          <a:noFill/>
          <a:ln>
            <a:noFill/>
          </a:ln>
        </p:spPr>
      </p:pic>
      <p:pic>
        <p:nvPicPr>
          <p:cNvPr id="230" name="Google Shape;230;p41"/>
          <p:cNvPicPr preferRelativeResize="0"/>
          <p:nvPr/>
        </p:nvPicPr>
        <p:blipFill rotWithShape="1">
          <a:blip r:embed="rId3">
            <a:alphaModFix/>
          </a:blip>
          <a:srcRect b="29002"/>
          <a:stretch/>
        </p:blipFill>
        <p:spPr>
          <a:xfrm>
            <a:off x="153075" y="4088525"/>
            <a:ext cx="2628126" cy="1054975"/>
          </a:xfrm>
          <a:prstGeom prst="rect">
            <a:avLst/>
          </a:prstGeom>
          <a:noFill/>
          <a:ln>
            <a:noFill/>
          </a:ln>
        </p:spPr>
      </p:pic>
      <p:pic>
        <p:nvPicPr>
          <p:cNvPr id="231" name="Google Shape;231;p41"/>
          <p:cNvPicPr preferRelativeResize="0"/>
          <p:nvPr/>
        </p:nvPicPr>
        <p:blipFill>
          <a:blip r:embed="rId4">
            <a:alphaModFix/>
          </a:blip>
          <a:stretch>
            <a:fillRect/>
          </a:stretch>
        </p:blipFill>
        <p:spPr>
          <a:xfrm>
            <a:off x="457200" y="1097280"/>
            <a:ext cx="1487147" cy="134775"/>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body RPBY ">
  <p:cSld name="TITLE_AND_BODY_1_1_1_1_1_2">
    <p:spTree>
      <p:nvGrpSpPr>
        <p:cNvPr id="1" name="Shape 232"/>
        <p:cNvGrpSpPr/>
        <p:nvPr/>
      </p:nvGrpSpPr>
      <p:grpSpPr>
        <a:xfrm>
          <a:off x="0" y="0"/>
          <a:ext cx="0" cy="0"/>
          <a:chOff x="0" y="0"/>
          <a:chExt cx="0" cy="0"/>
        </a:xfrm>
      </p:grpSpPr>
      <p:sp>
        <p:nvSpPr>
          <p:cNvPr id="233" name="Google Shape;233;p42"/>
          <p:cNvSpPr txBox="1">
            <a:spLocks noGrp="1"/>
          </p:cNvSpPr>
          <p:nvPr>
            <p:ph type="title"/>
          </p:nvPr>
        </p:nvSpPr>
        <p:spPr>
          <a:xfrm>
            <a:off x="356616" y="504825"/>
            <a:ext cx="6099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4" name="Google Shape;234;p42"/>
          <p:cNvSpPr txBox="1">
            <a:spLocks noGrp="1"/>
          </p:cNvSpPr>
          <p:nvPr>
            <p:ph type="body" idx="1"/>
          </p:nvPr>
        </p:nvSpPr>
        <p:spPr>
          <a:xfrm>
            <a:off x="594360" y="1469950"/>
            <a:ext cx="6610500" cy="2565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35" name="Google Shape;235;p42"/>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236" name="Google Shape;236;p42"/>
          <p:cNvPicPr preferRelativeResize="0"/>
          <p:nvPr/>
        </p:nvPicPr>
        <p:blipFill>
          <a:blip r:embed="rId2">
            <a:alphaModFix/>
          </a:blip>
          <a:stretch>
            <a:fillRect/>
          </a:stretch>
        </p:blipFill>
        <p:spPr>
          <a:xfrm rot="9244261">
            <a:off x="7317065" y="-345637"/>
            <a:ext cx="3919473" cy="4114722"/>
          </a:xfrm>
          <a:prstGeom prst="rect">
            <a:avLst/>
          </a:prstGeom>
          <a:noFill/>
          <a:ln>
            <a:noFill/>
          </a:ln>
        </p:spPr>
      </p:pic>
      <p:pic>
        <p:nvPicPr>
          <p:cNvPr id="237" name="Google Shape;237;p42"/>
          <p:cNvPicPr preferRelativeResize="0"/>
          <p:nvPr/>
        </p:nvPicPr>
        <p:blipFill rotWithShape="1">
          <a:blip r:embed="rId3">
            <a:alphaModFix/>
          </a:blip>
          <a:srcRect b="29002"/>
          <a:stretch/>
        </p:blipFill>
        <p:spPr>
          <a:xfrm>
            <a:off x="153075" y="4088525"/>
            <a:ext cx="2628126" cy="1054975"/>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8"/>
        <p:cNvGrpSpPr/>
        <p:nvPr/>
      </p:nvGrpSpPr>
      <p:grpSpPr>
        <a:xfrm>
          <a:off x="0" y="0"/>
          <a:ext cx="0" cy="0"/>
          <a:chOff x="0" y="0"/>
          <a:chExt cx="0" cy="0"/>
        </a:xfrm>
      </p:grpSpPr>
      <p:sp>
        <p:nvSpPr>
          <p:cNvPr id="239" name="Google Shape;239;p43"/>
          <p:cNvSpPr txBox="1">
            <a:spLocks noGrp="1"/>
          </p:cNvSpPr>
          <p:nvPr>
            <p:ph type="title"/>
          </p:nvPr>
        </p:nvSpPr>
        <p:spPr>
          <a:xfrm>
            <a:off x="356616" y="3688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40" name="Google Shape;240;p43"/>
          <p:cNvSpPr txBox="1">
            <a:spLocks noGrp="1"/>
          </p:cNvSpPr>
          <p:nvPr>
            <p:ph type="body" idx="1"/>
          </p:nvPr>
        </p:nvSpPr>
        <p:spPr>
          <a:xfrm>
            <a:off x="3879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1" name="Google Shape;241;p43"/>
          <p:cNvSpPr txBox="1">
            <a:spLocks noGrp="1"/>
          </p:cNvSpPr>
          <p:nvPr>
            <p:ph type="body" idx="2"/>
          </p:nvPr>
        </p:nvSpPr>
        <p:spPr>
          <a:xfrm>
            <a:off x="49086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2" name="Google Shape;242;p43"/>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two columns RP">
  <p:cSld name="TITLE_AND_TWO_COLUMNS_1">
    <p:spTree>
      <p:nvGrpSpPr>
        <p:cNvPr id="1" name="Shape 243"/>
        <p:cNvGrpSpPr/>
        <p:nvPr/>
      </p:nvGrpSpPr>
      <p:grpSpPr>
        <a:xfrm>
          <a:off x="0" y="0"/>
          <a:ext cx="0" cy="0"/>
          <a:chOff x="0" y="0"/>
          <a:chExt cx="0" cy="0"/>
        </a:xfrm>
      </p:grpSpPr>
      <p:sp>
        <p:nvSpPr>
          <p:cNvPr id="244" name="Google Shape;244;p44"/>
          <p:cNvSpPr txBox="1">
            <a:spLocks noGrp="1"/>
          </p:cNvSpPr>
          <p:nvPr>
            <p:ph type="title"/>
          </p:nvPr>
        </p:nvSpPr>
        <p:spPr>
          <a:xfrm>
            <a:off x="356616" y="3688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45" name="Google Shape;245;p44"/>
          <p:cNvSpPr txBox="1">
            <a:spLocks noGrp="1"/>
          </p:cNvSpPr>
          <p:nvPr>
            <p:ph type="body" idx="1"/>
          </p:nvPr>
        </p:nvSpPr>
        <p:spPr>
          <a:xfrm>
            <a:off x="3879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6" name="Google Shape;246;p44"/>
          <p:cNvSpPr txBox="1">
            <a:spLocks noGrp="1"/>
          </p:cNvSpPr>
          <p:nvPr>
            <p:ph type="body" idx="2"/>
          </p:nvPr>
        </p:nvSpPr>
        <p:spPr>
          <a:xfrm>
            <a:off x="49086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7" name="Google Shape;247;p44"/>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248" name="Google Shape;248;p44"/>
          <p:cNvPicPr preferRelativeResize="0"/>
          <p:nvPr/>
        </p:nvPicPr>
        <p:blipFill>
          <a:blip r:embed="rId2">
            <a:alphaModFix/>
          </a:blip>
          <a:stretch>
            <a:fillRect/>
          </a:stretch>
        </p:blipFill>
        <p:spPr>
          <a:xfrm>
            <a:off x="457200" y="911913"/>
            <a:ext cx="1612884" cy="134775"/>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only YR Line">
  <p:cSld name="TITLE_ONLY_1">
    <p:spTree>
      <p:nvGrpSpPr>
        <p:cNvPr id="1" name="Shape 249"/>
        <p:cNvGrpSpPr/>
        <p:nvPr/>
      </p:nvGrpSpPr>
      <p:grpSpPr>
        <a:xfrm>
          <a:off x="0" y="0"/>
          <a:ext cx="0" cy="0"/>
          <a:chOff x="0" y="0"/>
          <a:chExt cx="0" cy="0"/>
        </a:xfrm>
      </p:grpSpPr>
      <p:sp>
        <p:nvSpPr>
          <p:cNvPr id="250" name="Google Shape;250;p45"/>
          <p:cNvSpPr txBox="1">
            <a:spLocks noGrp="1"/>
          </p:cNvSpPr>
          <p:nvPr>
            <p:ph type="title"/>
          </p:nvPr>
        </p:nvSpPr>
        <p:spPr>
          <a:xfrm>
            <a:off x="356616"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1" name="Google Shape;251;p45"/>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252" name="Google Shape;252;p45"/>
          <p:cNvPicPr preferRelativeResize="0"/>
          <p:nvPr/>
        </p:nvPicPr>
        <p:blipFill>
          <a:blip r:embed="rId2">
            <a:alphaModFix/>
          </a:blip>
          <a:stretch>
            <a:fillRect/>
          </a:stretch>
        </p:blipFill>
        <p:spPr>
          <a:xfrm>
            <a:off x="457200" y="1008649"/>
            <a:ext cx="1264400" cy="130100"/>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One column text 1">
  <p:cSld name="ONE_COLUMN_TEXT_1">
    <p:spTree>
      <p:nvGrpSpPr>
        <p:cNvPr id="1" name="Shape 253"/>
        <p:cNvGrpSpPr/>
        <p:nvPr/>
      </p:nvGrpSpPr>
      <p:grpSpPr>
        <a:xfrm>
          <a:off x="0" y="0"/>
          <a:ext cx="0" cy="0"/>
          <a:chOff x="0" y="0"/>
          <a:chExt cx="0" cy="0"/>
        </a:xfrm>
      </p:grpSpPr>
      <p:sp>
        <p:nvSpPr>
          <p:cNvPr id="254" name="Google Shape;254;p46"/>
          <p:cNvSpPr txBox="1">
            <a:spLocks noGrp="1"/>
          </p:cNvSpPr>
          <p:nvPr>
            <p:ph type="title"/>
          </p:nvPr>
        </p:nvSpPr>
        <p:spPr>
          <a:xfrm>
            <a:off x="387900" y="555600"/>
            <a:ext cx="3075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55" name="Google Shape;255;p46"/>
          <p:cNvSpPr txBox="1">
            <a:spLocks noGrp="1"/>
          </p:cNvSpPr>
          <p:nvPr>
            <p:ph type="body" idx="1"/>
          </p:nvPr>
        </p:nvSpPr>
        <p:spPr>
          <a:xfrm>
            <a:off x="59436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56" name="Google Shape;256;p46"/>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7"/>
        <p:cNvGrpSpPr/>
        <p:nvPr/>
      </p:nvGrpSpPr>
      <p:grpSpPr>
        <a:xfrm>
          <a:off x="0" y="0"/>
          <a:ext cx="0" cy="0"/>
          <a:chOff x="0" y="0"/>
          <a:chExt cx="0" cy="0"/>
        </a:xfrm>
      </p:grpSpPr>
      <p:sp>
        <p:nvSpPr>
          <p:cNvPr id="258" name="Google Shape;258;p47"/>
          <p:cNvSpPr txBox="1">
            <a:spLocks noGrp="1"/>
          </p:cNvSpPr>
          <p:nvPr>
            <p:ph type="title"/>
          </p:nvPr>
        </p:nvSpPr>
        <p:spPr>
          <a:xfrm>
            <a:off x="356616" y="441425"/>
            <a:ext cx="6061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9" name="Google Shape;259;p47"/>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break">
  <p:cSld name="MAIN_POINT">
    <p:spTree>
      <p:nvGrpSpPr>
        <p:cNvPr id="1" name="Shape 260"/>
        <p:cNvGrpSpPr/>
        <p:nvPr/>
      </p:nvGrpSpPr>
      <p:grpSpPr>
        <a:xfrm>
          <a:off x="0" y="0"/>
          <a:ext cx="0" cy="0"/>
          <a:chOff x="0" y="0"/>
          <a:chExt cx="0" cy="0"/>
        </a:xfrm>
      </p:grpSpPr>
      <p:sp>
        <p:nvSpPr>
          <p:cNvPr id="261" name="Google Shape;261;p4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262" name="Google Shape;262;p48"/>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263" name="Google Shape;263;p48"/>
          <p:cNvPicPr preferRelativeResize="0"/>
          <p:nvPr/>
        </p:nvPicPr>
        <p:blipFill>
          <a:blip r:embed="rId2">
            <a:alphaModFix/>
          </a:blip>
          <a:stretch>
            <a:fillRect/>
          </a:stretch>
        </p:blipFill>
        <p:spPr>
          <a:xfrm>
            <a:off x="639800" y="3371775"/>
            <a:ext cx="2063574" cy="195450"/>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64"/>
        <p:cNvGrpSpPr/>
        <p:nvPr/>
      </p:nvGrpSpPr>
      <p:grpSpPr>
        <a:xfrm>
          <a:off x="0" y="0"/>
          <a:ext cx="0" cy="0"/>
          <a:chOff x="0" y="0"/>
          <a:chExt cx="0" cy="0"/>
        </a:xfrm>
      </p:grpSpPr>
      <p:sp>
        <p:nvSpPr>
          <p:cNvPr id="265" name="Google Shape;265;p4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4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67" name="Google Shape;267;p4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68" name="Google Shape;268;p4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69" name="Google Shape;269;p49"/>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70"/>
        <p:cNvGrpSpPr/>
        <p:nvPr/>
      </p:nvGrpSpPr>
      <p:grpSpPr>
        <a:xfrm>
          <a:off x="0" y="0"/>
          <a:ext cx="0" cy="0"/>
          <a:chOff x="0" y="0"/>
          <a:chExt cx="0" cy="0"/>
        </a:xfrm>
      </p:grpSpPr>
      <p:sp>
        <p:nvSpPr>
          <p:cNvPr id="271" name="Google Shape;271;p5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272" name="Google Shape;272;p50"/>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1">
  <p:cSld name="TITLE_AND_BODY_1">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356616" y="11062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4" name="Google Shape;34;p6"/>
          <p:cNvSpPr txBox="1">
            <a:spLocks noGrp="1"/>
          </p:cNvSpPr>
          <p:nvPr>
            <p:ph type="body" idx="1"/>
          </p:nvPr>
        </p:nvSpPr>
        <p:spPr>
          <a:xfrm>
            <a:off x="594360" y="1947700"/>
            <a:ext cx="7429800" cy="2621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35" name="Google Shape;35;p6"/>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36" name="Google Shape;36;p6"/>
          <p:cNvPicPr preferRelativeResize="0"/>
          <p:nvPr/>
        </p:nvPicPr>
        <p:blipFill rotWithShape="1">
          <a:blip r:embed="rId2">
            <a:alphaModFix/>
          </a:blip>
          <a:srcRect r="29952"/>
          <a:stretch/>
        </p:blipFill>
        <p:spPr>
          <a:xfrm rot="-5400000">
            <a:off x="6744400" y="-943749"/>
            <a:ext cx="1353249" cy="3200249"/>
          </a:xfrm>
          <a:prstGeom prst="rect">
            <a:avLst/>
          </a:prstGeom>
          <a:noFill/>
          <a:ln>
            <a:noFill/>
          </a:ln>
        </p:spPr>
      </p:pic>
      <p:pic>
        <p:nvPicPr>
          <p:cNvPr id="37" name="Google Shape;37;p6"/>
          <p:cNvPicPr preferRelativeResize="0"/>
          <p:nvPr/>
        </p:nvPicPr>
        <p:blipFill>
          <a:blip r:embed="rId3">
            <a:alphaModFix/>
          </a:blip>
          <a:stretch>
            <a:fillRect/>
          </a:stretch>
        </p:blipFill>
        <p:spPr>
          <a:xfrm>
            <a:off x="457200" y="1678925"/>
            <a:ext cx="1346475" cy="124825"/>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73"/>
        <p:cNvGrpSpPr/>
        <p:nvPr/>
      </p:nvGrpSpPr>
      <p:grpSpPr>
        <a:xfrm>
          <a:off x="0" y="0"/>
          <a:ext cx="0" cy="0"/>
          <a:chOff x="0" y="0"/>
          <a:chExt cx="0" cy="0"/>
        </a:xfrm>
      </p:grpSpPr>
      <p:sp>
        <p:nvSpPr>
          <p:cNvPr id="274" name="Google Shape;274;p5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75" name="Google Shape;275;p5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276" name="Google Shape;276;p51"/>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meline">
  <p:cSld name="CUSTOM_3">
    <p:spTree>
      <p:nvGrpSpPr>
        <p:cNvPr id="1" name="Shape 277"/>
        <p:cNvGrpSpPr/>
        <p:nvPr/>
      </p:nvGrpSpPr>
      <p:grpSpPr>
        <a:xfrm>
          <a:off x="0" y="0"/>
          <a:ext cx="0" cy="0"/>
          <a:chOff x="0" y="0"/>
          <a:chExt cx="0" cy="0"/>
        </a:xfrm>
      </p:grpSpPr>
      <p:sp>
        <p:nvSpPr>
          <p:cNvPr id="278" name="Google Shape;278;p5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atin typeface="Lato"/>
                <a:ea typeface="Lato"/>
                <a:cs typeface="Lato"/>
                <a:sym typeface="Lato"/>
              </a:defRPr>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pic>
        <p:nvPicPr>
          <p:cNvPr id="279" name="Google Shape;279;p52"/>
          <p:cNvPicPr preferRelativeResize="0"/>
          <p:nvPr/>
        </p:nvPicPr>
        <p:blipFill>
          <a:blip r:embed="rId2">
            <a:alphaModFix/>
          </a:blip>
          <a:stretch>
            <a:fillRect/>
          </a:stretch>
        </p:blipFill>
        <p:spPr>
          <a:xfrm>
            <a:off x="495300" y="2838450"/>
            <a:ext cx="7961339" cy="229355"/>
          </a:xfrm>
          <a:prstGeom prst="rect">
            <a:avLst/>
          </a:prstGeom>
          <a:noFill/>
          <a:ln>
            <a:noFill/>
          </a:ln>
        </p:spPr>
      </p:pic>
      <p:cxnSp>
        <p:nvCxnSpPr>
          <p:cNvPr id="280" name="Google Shape;280;p52"/>
          <p:cNvCxnSpPr/>
          <p:nvPr/>
        </p:nvCxnSpPr>
        <p:spPr>
          <a:xfrm>
            <a:off x="694325" y="2084250"/>
            <a:ext cx="0" cy="670200"/>
          </a:xfrm>
          <a:prstGeom prst="straightConnector1">
            <a:avLst/>
          </a:prstGeom>
          <a:noFill/>
          <a:ln w="28575" cap="flat" cmpd="sng">
            <a:solidFill>
              <a:schemeClr val="dk2"/>
            </a:solidFill>
            <a:prstDash val="solid"/>
            <a:round/>
            <a:headEnd type="none" w="med" len="med"/>
            <a:tailEnd type="none" w="med" len="med"/>
          </a:ln>
        </p:spPr>
      </p:cxnSp>
      <p:cxnSp>
        <p:nvCxnSpPr>
          <p:cNvPr id="281" name="Google Shape;281;p52"/>
          <p:cNvCxnSpPr/>
          <p:nvPr/>
        </p:nvCxnSpPr>
        <p:spPr>
          <a:xfrm>
            <a:off x="2554775" y="3164375"/>
            <a:ext cx="0" cy="670200"/>
          </a:xfrm>
          <a:prstGeom prst="straightConnector1">
            <a:avLst/>
          </a:prstGeom>
          <a:noFill/>
          <a:ln w="28575" cap="flat" cmpd="sng">
            <a:solidFill>
              <a:schemeClr val="dk2"/>
            </a:solidFill>
            <a:prstDash val="solid"/>
            <a:round/>
            <a:headEnd type="none" w="med" len="med"/>
            <a:tailEnd type="none" w="med" len="med"/>
          </a:ln>
        </p:spPr>
      </p:cxnSp>
      <p:cxnSp>
        <p:nvCxnSpPr>
          <p:cNvPr id="282" name="Google Shape;282;p52"/>
          <p:cNvCxnSpPr/>
          <p:nvPr/>
        </p:nvCxnSpPr>
        <p:spPr>
          <a:xfrm>
            <a:off x="4475975" y="2084250"/>
            <a:ext cx="0" cy="670200"/>
          </a:xfrm>
          <a:prstGeom prst="straightConnector1">
            <a:avLst/>
          </a:prstGeom>
          <a:noFill/>
          <a:ln w="28575" cap="flat" cmpd="sng">
            <a:solidFill>
              <a:schemeClr val="dk2"/>
            </a:solidFill>
            <a:prstDash val="solid"/>
            <a:round/>
            <a:headEnd type="none" w="med" len="med"/>
            <a:tailEnd type="none" w="med" len="med"/>
          </a:ln>
        </p:spPr>
      </p:cxnSp>
      <p:cxnSp>
        <p:nvCxnSpPr>
          <p:cNvPr id="283" name="Google Shape;283;p52"/>
          <p:cNvCxnSpPr/>
          <p:nvPr/>
        </p:nvCxnSpPr>
        <p:spPr>
          <a:xfrm>
            <a:off x="6429000" y="3164375"/>
            <a:ext cx="0" cy="670200"/>
          </a:xfrm>
          <a:prstGeom prst="straightConnector1">
            <a:avLst/>
          </a:prstGeom>
          <a:noFill/>
          <a:ln w="28575" cap="flat" cmpd="sng">
            <a:solidFill>
              <a:schemeClr val="dk2"/>
            </a:solidFill>
            <a:prstDash val="solid"/>
            <a:round/>
            <a:headEnd type="none" w="med" len="med"/>
            <a:tailEnd type="none" w="med" len="med"/>
          </a:ln>
        </p:spPr>
      </p:cxnSp>
      <p:sp>
        <p:nvSpPr>
          <p:cNvPr id="284" name="Google Shape;284;p52"/>
          <p:cNvSpPr txBox="1">
            <a:spLocks noGrp="1"/>
          </p:cNvSpPr>
          <p:nvPr>
            <p:ph type="body" idx="1"/>
          </p:nvPr>
        </p:nvSpPr>
        <p:spPr>
          <a:xfrm>
            <a:off x="665850" y="1603800"/>
            <a:ext cx="1691700" cy="1053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85" name="Google Shape;285;p52"/>
          <p:cNvSpPr txBox="1">
            <a:spLocks noGrp="1"/>
          </p:cNvSpPr>
          <p:nvPr>
            <p:ph type="body" idx="2"/>
          </p:nvPr>
        </p:nvSpPr>
        <p:spPr>
          <a:xfrm>
            <a:off x="2586700" y="3415850"/>
            <a:ext cx="1691700" cy="1053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86" name="Google Shape;286;p52"/>
          <p:cNvSpPr txBox="1">
            <a:spLocks noGrp="1"/>
          </p:cNvSpPr>
          <p:nvPr>
            <p:ph type="body" idx="3"/>
          </p:nvPr>
        </p:nvSpPr>
        <p:spPr>
          <a:xfrm>
            <a:off x="4533700" y="1603800"/>
            <a:ext cx="1691700" cy="1053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87" name="Google Shape;287;p52"/>
          <p:cNvSpPr txBox="1">
            <a:spLocks noGrp="1"/>
          </p:cNvSpPr>
          <p:nvPr>
            <p:ph type="body" idx="4"/>
          </p:nvPr>
        </p:nvSpPr>
        <p:spPr>
          <a:xfrm>
            <a:off x="6556675" y="3164375"/>
            <a:ext cx="1691700" cy="1053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Q&amp;A">
  <p:cSld name="CUSTOM_2">
    <p:spTree>
      <p:nvGrpSpPr>
        <p:cNvPr id="1" name="Shape 288"/>
        <p:cNvGrpSpPr/>
        <p:nvPr/>
      </p:nvGrpSpPr>
      <p:grpSpPr>
        <a:xfrm>
          <a:off x="0" y="0"/>
          <a:ext cx="0" cy="0"/>
          <a:chOff x="0" y="0"/>
          <a:chExt cx="0" cy="0"/>
        </a:xfrm>
      </p:grpSpPr>
      <p:sp>
        <p:nvSpPr>
          <p:cNvPr id="289" name="Google Shape;289;p53"/>
          <p:cNvSpPr txBox="1">
            <a:spLocks noGrp="1"/>
          </p:cNvSpPr>
          <p:nvPr>
            <p:ph type="title"/>
          </p:nvPr>
        </p:nvSpPr>
        <p:spPr>
          <a:xfrm>
            <a:off x="828850" y="2047075"/>
            <a:ext cx="25872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0" name="Google Shape;290;p53"/>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291" name="Google Shape;291;p53"/>
          <p:cNvPicPr preferRelativeResize="0"/>
          <p:nvPr/>
        </p:nvPicPr>
        <p:blipFill>
          <a:blip r:embed="rId2">
            <a:alphaModFix/>
          </a:blip>
          <a:stretch>
            <a:fillRect/>
          </a:stretch>
        </p:blipFill>
        <p:spPr>
          <a:xfrm rot="-5400000">
            <a:off x="3299454" y="2456579"/>
            <a:ext cx="912600" cy="93584"/>
          </a:xfrm>
          <a:prstGeom prst="rect">
            <a:avLst/>
          </a:prstGeom>
          <a:noFill/>
          <a:ln>
            <a:noFill/>
          </a:ln>
        </p:spPr>
      </p:pic>
      <p:pic>
        <p:nvPicPr>
          <p:cNvPr id="292" name="Google Shape;292;p53"/>
          <p:cNvPicPr preferRelativeResize="0"/>
          <p:nvPr/>
        </p:nvPicPr>
        <p:blipFill rotWithShape="1">
          <a:blip r:embed="rId3">
            <a:alphaModFix/>
          </a:blip>
          <a:srcRect r="25160"/>
          <a:stretch/>
        </p:blipFill>
        <p:spPr>
          <a:xfrm>
            <a:off x="7865052" y="1014125"/>
            <a:ext cx="1278949" cy="2830899"/>
          </a:xfrm>
          <a:prstGeom prst="rect">
            <a:avLst/>
          </a:prstGeom>
          <a:noFill/>
          <a:ln>
            <a:noFill/>
          </a:ln>
        </p:spPr>
      </p:pic>
      <p:sp>
        <p:nvSpPr>
          <p:cNvPr id="293" name="Google Shape;293;p53"/>
          <p:cNvSpPr txBox="1">
            <a:spLocks noGrp="1"/>
          </p:cNvSpPr>
          <p:nvPr>
            <p:ph type="body" idx="1"/>
          </p:nvPr>
        </p:nvSpPr>
        <p:spPr>
          <a:xfrm>
            <a:off x="4095475" y="1977125"/>
            <a:ext cx="3099600" cy="11148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hank you/Closeout 1">
  <p:cSld name="BLANK_1">
    <p:spTree>
      <p:nvGrpSpPr>
        <p:cNvPr id="1" name="Shape 294"/>
        <p:cNvGrpSpPr/>
        <p:nvPr/>
      </p:nvGrpSpPr>
      <p:grpSpPr>
        <a:xfrm>
          <a:off x="0" y="0"/>
          <a:ext cx="0" cy="0"/>
          <a:chOff x="0" y="0"/>
          <a:chExt cx="0" cy="0"/>
        </a:xfrm>
      </p:grpSpPr>
      <p:sp>
        <p:nvSpPr>
          <p:cNvPr id="295" name="Google Shape;295;p54"/>
          <p:cNvSpPr txBox="1">
            <a:spLocks noGrp="1"/>
          </p:cNvSpPr>
          <p:nvPr>
            <p:ph type="body" idx="1"/>
          </p:nvPr>
        </p:nvSpPr>
        <p:spPr>
          <a:xfrm>
            <a:off x="263300" y="4348575"/>
            <a:ext cx="6051300" cy="5946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96" name="Google Shape;296;p54"/>
          <p:cNvSpPr txBox="1">
            <a:spLocks noGrp="1"/>
          </p:cNvSpPr>
          <p:nvPr>
            <p:ph type="body" idx="2"/>
          </p:nvPr>
        </p:nvSpPr>
        <p:spPr>
          <a:xfrm>
            <a:off x="4970950" y="1946900"/>
            <a:ext cx="3231600" cy="641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97" name="Google Shape;297;p54"/>
          <p:cNvSpPr txBox="1">
            <a:spLocks noGrp="1"/>
          </p:cNvSpPr>
          <p:nvPr>
            <p:ph type="title"/>
          </p:nvPr>
        </p:nvSpPr>
        <p:spPr>
          <a:xfrm>
            <a:off x="849850" y="1800838"/>
            <a:ext cx="3806700" cy="7425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298" name="Google Shape;298;p54"/>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299" name="Google Shape;299;p54"/>
          <p:cNvPicPr preferRelativeResize="0"/>
          <p:nvPr/>
        </p:nvPicPr>
        <p:blipFill>
          <a:blip r:embed="rId2">
            <a:alphaModFix/>
          </a:blip>
          <a:stretch>
            <a:fillRect/>
          </a:stretch>
        </p:blipFill>
        <p:spPr>
          <a:xfrm>
            <a:off x="406200" y="471425"/>
            <a:ext cx="2374100" cy="641000"/>
          </a:xfrm>
          <a:prstGeom prst="rect">
            <a:avLst/>
          </a:prstGeom>
          <a:noFill/>
          <a:ln>
            <a:noFill/>
          </a:ln>
        </p:spPr>
      </p:pic>
      <p:sp>
        <p:nvSpPr>
          <p:cNvPr id="300" name="Google Shape;300;p54"/>
          <p:cNvSpPr txBox="1"/>
          <p:nvPr/>
        </p:nvSpPr>
        <p:spPr>
          <a:xfrm>
            <a:off x="6314700" y="224100"/>
            <a:ext cx="2517600" cy="5946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en" sz="2800" b="1">
                <a:solidFill>
                  <a:srgbClr val="434343"/>
                </a:solidFill>
                <a:latin typeface="Montserrat"/>
                <a:ea typeface="Montserrat"/>
                <a:cs typeface="Montserrat"/>
                <a:sym typeface="Montserrat"/>
              </a:rPr>
              <a:t>rhntc.org</a:t>
            </a:r>
            <a:endParaRPr sz="2800" b="1">
              <a:solidFill>
                <a:srgbClr val="434343"/>
              </a:solidFill>
              <a:latin typeface="Montserrat"/>
              <a:ea typeface="Montserrat"/>
              <a:cs typeface="Montserrat"/>
              <a:sym typeface="Montserrat"/>
            </a:endParaRPr>
          </a:p>
        </p:txBody>
      </p:sp>
      <p:sp>
        <p:nvSpPr>
          <p:cNvPr id="301" name="Google Shape;301;p54"/>
          <p:cNvSpPr txBox="1">
            <a:spLocks noGrp="1"/>
          </p:cNvSpPr>
          <p:nvPr>
            <p:ph type="subTitle" idx="3"/>
          </p:nvPr>
        </p:nvSpPr>
        <p:spPr>
          <a:xfrm>
            <a:off x="849850" y="3231750"/>
            <a:ext cx="3170700" cy="879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16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302" name="Google Shape;302;p54"/>
          <p:cNvSpPr txBox="1"/>
          <p:nvPr/>
        </p:nvSpPr>
        <p:spPr>
          <a:xfrm>
            <a:off x="849850" y="2877350"/>
            <a:ext cx="3107100" cy="36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b="1">
                <a:solidFill>
                  <a:srgbClr val="434343"/>
                </a:solidFill>
                <a:latin typeface="Montserrat"/>
                <a:ea typeface="Montserrat"/>
                <a:cs typeface="Montserrat"/>
                <a:sym typeface="Montserrat"/>
              </a:rPr>
              <a:t>CONTACT US</a:t>
            </a:r>
            <a:endParaRPr sz="100">
              <a:latin typeface="Lato"/>
              <a:ea typeface="Lato"/>
              <a:cs typeface="Lato"/>
              <a:sym typeface="Lato"/>
            </a:endParaRPr>
          </a:p>
        </p:txBody>
      </p:sp>
      <p:pic>
        <p:nvPicPr>
          <p:cNvPr id="303" name="Google Shape;303;p54"/>
          <p:cNvPicPr preferRelativeResize="0"/>
          <p:nvPr/>
        </p:nvPicPr>
        <p:blipFill>
          <a:blip r:embed="rId3">
            <a:alphaModFix/>
          </a:blip>
          <a:stretch>
            <a:fillRect/>
          </a:stretch>
        </p:blipFill>
        <p:spPr>
          <a:xfrm rot="5400000">
            <a:off x="4201005" y="2131730"/>
            <a:ext cx="1087600" cy="90900"/>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How to Contact Us">
  <p:cSld name="CUSTOM_4">
    <p:spTree>
      <p:nvGrpSpPr>
        <p:cNvPr id="1" name="Shape 304"/>
        <p:cNvGrpSpPr/>
        <p:nvPr/>
      </p:nvGrpSpPr>
      <p:grpSpPr>
        <a:xfrm>
          <a:off x="0" y="0"/>
          <a:ext cx="0" cy="0"/>
          <a:chOff x="0" y="0"/>
          <a:chExt cx="0" cy="0"/>
        </a:xfrm>
      </p:grpSpPr>
      <p:sp>
        <p:nvSpPr>
          <p:cNvPr id="305" name="Google Shape;305;p55"/>
          <p:cNvSpPr txBox="1">
            <a:spLocks noGrp="1"/>
          </p:cNvSpPr>
          <p:nvPr>
            <p:ph type="title"/>
          </p:nvPr>
        </p:nvSpPr>
        <p:spPr>
          <a:xfrm>
            <a:off x="356616" y="1115568"/>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atin typeface="Lato"/>
                <a:ea typeface="Lato"/>
                <a:cs typeface="Lato"/>
                <a:sym typeface="Lato"/>
              </a:defRPr>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pic>
        <p:nvPicPr>
          <p:cNvPr id="307" name="Google Shape;307;p55"/>
          <p:cNvPicPr preferRelativeResize="0"/>
          <p:nvPr/>
        </p:nvPicPr>
        <p:blipFill>
          <a:blip r:embed="rId2">
            <a:alphaModFix/>
          </a:blip>
          <a:stretch>
            <a:fillRect/>
          </a:stretch>
        </p:blipFill>
        <p:spPr>
          <a:xfrm>
            <a:off x="1111938" y="2279010"/>
            <a:ext cx="1282224" cy="744625"/>
          </a:xfrm>
          <a:prstGeom prst="rect">
            <a:avLst/>
          </a:prstGeom>
          <a:noFill/>
          <a:ln>
            <a:noFill/>
          </a:ln>
        </p:spPr>
      </p:pic>
      <p:pic>
        <p:nvPicPr>
          <p:cNvPr id="308" name="Google Shape;308;p55"/>
          <p:cNvPicPr preferRelativeResize="0"/>
          <p:nvPr/>
        </p:nvPicPr>
        <p:blipFill>
          <a:blip r:embed="rId3">
            <a:alphaModFix/>
          </a:blip>
          <a:stretch>
            <a:fillRect/>
          </a:stretch>
        </p:blipFill>
        <p:spPr>
          <a:xfrm>
            <a:off x="3186125" y="2052321"/>
            <a:ext cx="908376" cy="914000"/>
          </a:xfrm>
          <a:prstGeom prst="rect">
            <a:avLst/>
          </a:prstGeom>
          <a:noFill/>
          <a:ln>
            <a:noFill/>
          </a:ln>
        </p:spPr>
      </p:pic>
      <p:pic>
        <p:nvPicPr>
          <p:cNvPr id="309" name="Google Shape;309;p55"/>
          <p:cNvPicPr preferRelativeResize="0"/>
          <p:nvPr/>
        </p:nvPicPr>
        <p:blipFill>
          <a:blip r:embed="rId4">
            <a:alphaModFix/>
          </a:blip>
          <a:stretch>
            <a:fillRect/>
          </a:stretch>
        </p:blipFill>
        <p:spPr>
          <a:xfrm>
            <a:off x="5027130" y="2199450"/>
            <a:ext cx="1078889" cy="744613"/>
          </a:xfrm>
          <a:prstGeom prst="rect">
            <a:avLst/>
          </a:prstGeom>
          <a:noFill/>
          <a:ln>
            <a:noFill/>
          </a:ln>
        </p:spPr>
      </p:pic>
      <p:pic>
        <p:nvPicPr>
          <p:cNvPr id="310" name="Google Shape;310;p55"/>
          <p:cNvPicPr preferRelativeResize="0"/>
          <p:nvPr/>
        </p:nvPicPr>
        <p:blipFill>
          <a:blip r:embed="rId5">
            <a:alphaModFix/>
          </a:blip>
          <a:stretch>
            <a:fillRect/>
          </a:stretch>
        </p:blipFill>
        <p:spPr>
          <a:xfrm>
            <a:off x="7038650" y="2222512"/>
            <a:ext cx="908376" cy="698478"/>
          </a:xfrm>
          <a:prstGeom prst="rect">
            <a:avLst/>
          </a:prstGeom>
          <a:noFill/>
          <a:ln>
            <a:noFill/>
          </a:ln>
        </p:spPr>
      </p:pic>
      <p:sp>
        <p:nvSpPr>
          <p:cNvPr id="311" name="Google Shape;311;p55"/>
          <p:cNvSpPr txBox="1">
            <a:spLocks noGrp="1"/>
          </p:cNvSpPr>
          <p:nvPr>
            <p:ph type="body" idx="1"/>
          </p:nvPr>
        </p:nvSpPr>
        <p:spPr>
          <a:xfrm>
            <a:off x="1101100" y="3087900"/>
            <a:ext cx="1420200" cy="12207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312" name="Google Shape;312;p55"/>
          <p:cNvSpPr txBox="1">
            <a:spLocks noGrp="1"/>
          </p:cNvSpPr>
          <p:nvPr>
            <p:ph type="body" idx="2"/>
          </p:nvPr>
        </p:nvSpPr>
        <p:spPr>
          <a:xfrm>
            <a:off x="2930213" y="3087900"/>
            <a:ext cx="1420200" cy="12207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313" name="Google Shape;313;p55"/>
          <p:cNvSpPr txBox="1">
            <a:spLocks noGrp="1"/>
          </p:cNvSpPr>
          <p:nvPr>
            <p:ph type="body" idx="3"/>
          </p:nvPr>
        </p:nvSpPr>
        <p:spPr>
          <a:xfrm>
            <a:off x="4856475" y="3087900"/>
            <a:ext cx="1420200" cy="12207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314" name="Google Shape;314;p55"/>
          <p:cNvSpPr txBox="1">
            <a:spLocks noGrp="1"/>
          </p:cNvSpPr>
          <p:nvPr>
            <p:ph type="body" idx="4"/>
          </p:nvPr>
        </p:nvSpPr>
        <p:spPr>
          <a:xfrm>
            <a:off x="6782725" y="3087900"/>
            <a:ext cx="1420200" cy="12207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pic>
        <p:nvPicPr>
          <p:cNvPr id="315" name="Google Shape;315;p55"/>
          <p:cNvPicPr preferRelativeResize="0"/>
          <p:nvPr/>
        </p:nvPicPr>
        <p:blipFill rotWithShape="1">
          <a:blip r:embed="rId6">
            <a:alphaModFix/>
          </a:blip>
          <a:srcRect r="29952"/>
          <a:stretch/>
        </p:blipFill>
        <p:spPr>
          <a:xfrm rot="-5400000">
            <a:off x="6744400" y="-943749"/>
            <a:ext cx="1353249" cy="3200249"/>
          </a:xfrm>
          <a:prstGeom prst="rect">
            <a:avLst/>
          </a:prstGeom>
          <a:noFill/>
          <a:ln>
            <a:noFill/>
          </a:ln>
        </p:spPr>
      </p:pic>
      <p:pic>
        <p:nvPicPr>
          <p:cNvPr id="316" name="Google Shape;316;p55"/>
          <p:cNvPicPr preferRelativeResize="0"/>
          <p:nvPr/>
        </p:nvPicPr>
        <p:blipFill>
          <a:blip r:embed="rId7">
            <a:alphaModFix/>
          </a:blip>
          <a:stretch>
            <a:fillRect/>
          </a:stretch>
        </p:blipFill>
        <p:spPr>
          <a:xfrm>
            <a:off x="455725" y="1678925"/>
            <a:ext cx="1346475" cy="124825"/>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wo Photos">
  <p:cSld name="SECTION_HEADER_1_1_1">
    <p:bg>
      <p:bgPr>
        <a:solidFill>
          <a:schemeClr val="lt1"/>
        </a:solidFill>
        <a:effectLst/>
      </p:bgPr>
    </p:bg>
    <p:spTree>
      <p:nvGrpSpPr>
        <p:cNvPr id="1" name="Shape 317"/>
        <p:cNvGrpSpPr/>
        <p:nvPr/>
      </p:nvGrpSpPr>
      <p:grpSpPr>
        <a:xfrm>
          <a:off x="0" y="0"/>
          <a:ext cx="0" cy="0"/>
          <a:chOff x="0" y="0"/>
          <a:chExt cx="0" cy="0"/>
        </a:xfrm>
      </p:grpSpPr>
      <p:pic>
        <p:nvPicPr>
          <p:cNvPr id="318" name="Google Shape;318;p56"/>
          <p:cNvPicPr preferRelativeResize="0"/>
          <p:nvPr/>
        </p:nvPicPr>
        <p:blipFill>
          <a:blip r:embed="rId2">
            <a:alphaModFix/>
          </a:blip>
          <a:stretch>
            <a:fillRect/>
          </a:stretch>
        </p:blipFill>
        <p:spPr>
          <a:xfrm rot="1966834">
            <a:off x="1608456" y="1431485"/>
            <a:ext cx="2268038" cy="2399764"/>
          </a:xfrm>
          <a:prstGeom prst="rect">
            <a:avLst/>
          </a:prstGeom>
          <a:noFill/>
          <a:ln>
            <a:noFill/>
          </a:ln>
        </p:spPr>
      </p:pic>
      <p:pic>
        <p:nvPicPr>
          <p:cNvPr id="319" name="Google Shape;319;p56"/>
          <p:cNvPicPr preferRelativeResize="0"/>
          <p:nvPr/>
        </p:nvPicPr>
        <p:blipFill>
          <a:blip r:embed="rId3">
            <a:alphaModFix/>
          </a:blip>
          <a:stretch>
            <a:fillRect/>
          </a:stretch>
        </p:blipFill>
        <p:spPr>
          <a:xfrm rot="-7573368">
            <a:off x="4880537" y="1387889"/>
            <a:ext cx="2254993" cy="2367810"/>
          </a:xfrm>
          <a:prstGeom prst="rect">
            <a:avLst/>
          </a:prstGeom>
          <a:noFill/>
          <a:ln>
            <a:noFill/>
          </a:ln>
        </p:spPr>
      </p:pic>
      <p:sp>
        <p:nvSpPr>
          <p:cNvPr id="320" name="Google Shape;320;p56"/>
          <p:cNvSpPr txBox="1">
            <a:spLocks noGrp="1"/>
          </p:cNvSpPr>
          <p:nvPr>
            <p:ph type="title"/>
          </p:nvPr>
        </p:nvSpPr>
        <p:spPr>
          <a:xfrm>
            <a:off x="356616" y="542900"/>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21" name="Google Shape;321;p56"/>
          <p:cNvSpPr txBox="1">
            <a:spLocks noGrp="1"/>
          </p:cNvSpPr>
          <p:nvPr>
            <p:ph type="body" idx="1"/>
          </p:nvPr>
        </p:nvSpPr>
        <p:spPr>
          <a:xfrm>
            <a:off x="1635031" y="3974897"/>
            <a:ext cx="2066100" cy="10116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322" name="Google Shape;322;p56"/>
          <p:cNvSpPr txBox="1">
            <a:spLocks noGrp="1"/>
          </p:cNvSpPr>
          <p:nvPr>
            <p:ph type="body" idx="2"/>
          </p:nvPr>
        </p:nvSpPr>
        <p:spPr>
          <a:xfrm>
            <a:off x="5136497" y="3974897"/>
            <a:ext cx="2066100" cy="10116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hree Photos">
  <p:cSld name="SECTION_HEADER_1_1">
    <p:bg>
      <p:bgPr>
        <a:solidFill>
          <a:schemeClr val="lt1"/>
        </a:solidFill>
        <a:effectLst/>
      </p:bgPr>
    </p:bg>
    <p:spTree>
      <p:nvGrpSpPr>
        <p:cNvPr id="1" name="Shape 323"/>
        <p:cNvGrpSpPr/>
        <p:nvPr/>
      </p:nvGrpSpPr>
      <p:grpSpPr>
        <a:xfrm>
          <a:off x="0" y="0"/>
          <a:ext cx="0" cy="0"/>
          <a:chOff x="0" y="0"/>
          <a:chExt cx="0" cy="0"/>
        </a:xfrm>
      </p:grpSpPr>
      <p:pic>
        <p:nvPicPr>
          <p:cNvPr id="324" name="Google Shape;324;p57"/>
          <p:cNvPicPr preferRelativeResize="0"/>
          <p:nvPr/>
        </p:nvPicPr>
        <p:blipFill>
          <a:blip r:embed="rId2">
            <a:alphaModFix/>
          </a:blip>
          <a:stretch>
            <a:fillRect/>
          </a:stretch>
        </p:blipFill>
        <p:spPr>
          <a:xfrm rot="1967865">
            <a:off x="987656" y="1802160"/>
            <a:ext cx="1847191" cy="1955008"/>
          </a:xfrm>
          <a:prstGeom prst="rect">
            <a:avLst/>
          </a:prstGeom>
          <a:noFill/>
          <a:ln>
            <a:noFill/>
          </a:ln>
        </p:spPr>
      </p:pic>
      <p:pic>
        <p:nvPicPr>
          <p:cNvPr id="325" name="Google Shape;325;p57"/>
          <p:cNvPicPr preferRelativeResize="0"/>
          <p:nvPr/>
        </p:nvPicPr>
        <p:blipFill>
          <a:blip r:embed="rId3">
            <a:alphaModFix/>
          </a:blip>
          <a:stretch>
            <a:fillRect/>
          </a:stretch>
        </p:blipFill>
        <p:spPr>
          <a:xfrm rot="-7572287">
            <a:off x="3651857" y="1766863"/>
            <a:ext cx="1836998" cy="1928517"/>
          </a:xfrm>
          <a:prstGeom prst="rect">
            <a:avLst/>
          </a:prstGeom>
          <a:noFill/>
          <a:ln>
            <a:noFill/>
          </a:ln>
        </p:spPr>
      </p:pic>
      <p:pic>
        <p:nvPicPr>
          <p:cNvPr id="326" name="Google Shape;326;p57"/>
          <p:cNvPicPr preferRelativeResize="0"/>
          <p:nvPr/>
        </p:nvPicPr>
        <p:blipFill>
          <a:blip r:embed="rId2">
            <a:alphaModFix/>
          </a:blip>
          <a:stretch>
            <a:fillRect/>
          </a:stretch>
        </p:blipFill>
        <p:spPr>
          <a:xfrm rot="7765833">
            <a:off x="6275628" y="1867158"/>
            <a:ext cx="1847191" cy="1955007"/>
          </a:xfrm>
          <a:prstGeom prst="rect">
            <a:avLst/>
          </a:prstGeom>
          <a:noFill/>
          <a:ln>
            <a:noFill/>
          </a:ln>
        </p:spPr>
      </p:pic>
      <p:sp>
        <p:nvSpPr>
          <p:cNvPr id="327" name="Google Shape;327;p57"/>
          <p:cNvSpPr txBox="1">
            <a:spLocks noGrp="1"/>
          </p:cNvSpPr>
          <p:nvPr>
            <p:ph type="title"/>
          </p:nvPr>
        </p:nvSpPr>
        <p:spPr>
          <a:xfrm>
            <a:off x="744450" y="836450"/>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28" name="Google Shape;328;p57"/>
          <p:cNvSpPr txBox="1">
            <a:spLocks noGrp="1"/>
          </p:cNvSpPr>
          <p:nvPr>
            <p:ph type="body" idx="1"/>
          </p:nvPr>
        </p:nvSpPr>
        <p:spPr>
          <a:xfrm>
            <a:off x="1009475" y="3874400"/>
            <a:ext cx="1682400" cy="824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329" name="Google Shape;329;p57"/>
          <p:cNvSpPr txBox="1">
            <a:spLocks noGrp="1"/>
          </p:cNvSpPr>
          <p:nvPr>
            <p:ph type="body" idx="2"/>
          </p:nvPr>
        </p:nvSpPr>
        <p:spPr>
          <a:xfrm>
            <a:off x="3860675" y="3874400"/>
            <a:ext cx="1682400" cy="824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330" name="Google Shape;330;p57"/>
          <p:cNvSpPr txBox="1">
            <a:spLocks noGrp="1"/>
          </p:cNvSpPr>
          <p:nvPr>
            <p:ph type="body" idx="3"/>
          </p:nvPr>
        </p:nvSpPr>
        <p:spPr>
          <a:xfrm>
            <a:off x="6448825" y="3874400"/>
            <a:ext cx="1682400" cy="824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Photos 1">
  <p:cSld name="SECTION_HEADER_1_2">
    <p:bg>
      <p:bgPr>
        <a:solidFill>
          <a:schemeClr val="lt1"/>
        </a:solidFill>
        <a:effectLst/>
      </p:bgPr>
    </p:bg>
    <p:spTree>
      <p:nvGrpSpPr>
        <p:cNvPr id="1" name="Shape 331"/>
        <p:cNvGrpSpPr/>
        <p:nvPr/>
      </p:nvGrpSpPr>
      <p:grpSpPr>
        <a:xfrm>
          <a:off x="0" y="0"/>
          <a:ext cx="0" cy="0"/>
          <a:chOff x="0" y="0"/>
          <a:chExt cx="0" cy="0"/>
        </a:xfrm>
      </p:grpSpPr>
      <p:pic>
        <p:nvPicPr>
          <p:cNvPr id="332" name="Google Shape;332;p58"/>
          <p:cNvPicPr preferRelativeResize="0"/>
          <p:nvPr/>
        </p:nvPicPr>
        <p:blipFill>
          <a:blip r:embed="rId2">
            <a:alphaModFix/>
          </a:blip>
          <a:stretch>
            <a:fillRect/>
          </a:stretch>
        </p:blipFill>
        <p:spPr>
          <a:xfrm rot="1967865">
            <a:off x="527156" y="1753610"/>
            <a:ext cx="1847191" cy="1955008"/>
          </a:xfrm>
          <a:prstGeom prst="rect">
            <a:avLst/>
          </a:prstGeom>
          <a:noFill/>
          <a:ln>
            <a:noFill/>
          </a:ln>
        </p:spPr>
      </p:pic>
      <p:pic>
        <p:nvPicPr>
          <p:cNvPr id="333" name="Google Shape;333;p58"/>
          <p:cNvPicPr preferRelativeResize="0"/>
          <p:nvPr/>
        </p:nvPicPr>
        <p:blipFill>
          <a:blip r:embed="rId3">
            <a:alphaModFix/>
          </a:blip>
          <a:stretch>
            <a:fillRect/>
          </a:stretch>
        </p:blipFill>
        <p:spPr>
          <a:xfrm rot="-7572287">
            <a:off x="2573826" y="1766863"/>
            <a:ext cx="1836998" cy="1928517"/>
          </a:xfrm>
          <a:prstGeom prst="rect">
            <a:avLst/>
          </a:prstGeom>
          <a:noFill/>
          <a:ln>
            <a:noFill/>
          </a:ln>
        </p:spPr>
      </p:pic>
      <p:pic>
        <p:nvPicPr>
          <p:cNvPr id="334" name="Google Shape;334;p58"/>
          <p:cNvPicPr preferRelativeResize="0"/>
          <p:nvPr/>
        </p:nvPicPr>
        <p:blipFill>
          <a:blip r:embed="rId3">
            <a:alphaModFix/>
          </a:blip>
          <a:stretch>
            <a:fillRect/>
          </a:stretch>
        </p:blipFill>
        <p:spPr>
          <a:xfrm rot="1373658">
            <a:off x="6756624" y="1789650"/>
            <a:ext cx="1837000" cy="1928517"/>
          </a:xfrm>
          <a:prstGeom prst="rect">
            <a:avLst/>
          </a:prstGeom>
          <a:noFill/>
          <a:ln>
            <a:noFill/>
          </a:ln>
        </p:spPr>
      </p:pic>
      <p:pic>
        <p:nvPicPr>
          <p:cNvPr id="335" name="Google Shape;335;p58"/>
          <p:cNvPicPr preferRelativeResize="0"/>
          <p:nvPr/>
        </p:nvPicPr>
        <p:blipFill>
          <a:blip r:embed="rId2">
            <a:alphaModFix/>
          </a:blip>
          <a:stretch>
            <a:fillRect/>
          </a:stretch>
        </p:blipFill>
        <p:spPr>
          <a:xfrm rot="-9110201">
            <a:off x="4661855" y="1753608"/>
            <a:ext cx="1847189" cy="1955008"/>
          </a:xfrm>
          <a:prstGeom prst="rect">
            <a:avLst/>
          </a:prstGeom>
          <a:noFill/>
          <a:ln>
            <a:noFill/>
          </a:ln>
        </p:spPr>
      </p:pic>
      <p:sp>
        <p:nvSpPr>
          <p:cNvPr id="336" name="Google Shape;336;p58"/>
          <p:cNvSpPr txBox="1">
            <a:spLocks noGrp="1"/>
          </p:cNvSpPr>
          <p:nvPr>
            <p:ph type="title"/>
          </p:nvPr>
        </p:nvSpPr>
        <p:spPr>
          <a:xfrm>
            <a:off x="381000" y="836450"/>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37" name="Google Shape;337;p58"/>
          <p:cNvSpPr txBox="1">
            <a:spLocks noGrp="1"/>
          </p:cNvSpPr>
          <p:nvPr>
            <p:ph type="body" idx="1"/>
          </p:nvPr>
        </p:nvSpPr>
        <p:spPr>
          <a:xfrm>
            <a:off x="619125" y="3924300"/>
            <a:ext cx="1495500" cy="1057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338" name="Google Shape;338;p58"/>
          <p:cNvSpPr txBox="1">
            <a:spLocks noGrp="1"/>
          </p:cNvSpPr>
          <p:nvPr>
            <p:ph type="body" idx="2"/>
          </p:nvPr>
        </p:nvSpPr>
        <p:spPr>
          <a:xfrm>
            <a:off x="2744575" y="3924300"/>
            <a:ext cx="1495500" cy="1057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339" name="Google Shape;339;p58"/>
          <p:cNvSpPr txBox="1">
            <a:spLocks noGrp="1"/>
          </p:cNvSpPr>
          <p:nvPr>
            <p:ph type="body" idx="3"/>
          </p:nvPr>
        </p:nvSpPr>
        <p:spPr>
          <a:xfrm>
            <a:off x="4761500" y="3876675"/>
            <a:ext cx="1495500" cy="1057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340" name="Google Shape;340;p58"/>
          <p:cNvSpPr txBox="1">
            <a:spLocks noGrp="1"/>
          </p:cNvSpPr>
          <p:nvPr>
            <p:ph type="body" idx="4"/>
          </p:nvPr>
        </p:nvSpPr>
        <p:spPr>
          <a:xfrm>
            <a:off x="6851175" y="4053075"/>
            <a:ext cx="1495500" cy="1057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Section Break">
  <p:cSld name="CUSTOM">
    <p:spTree>
      <p:nvGrpSpPr>
        <p:cNvPr id="1" name="Shape 341"/>
        <p:cNvGrpSpPr/>
        <p:nvPr/>
      </p:nvGrpSpPr>
      <p:grpSpPr>
        <a:xfrm>
          <a:off x="0" y="0"/>
          <a:ext cx="0" cy="0"/>
          <a:chOff x="0" y="0"/>
          <a:chExt cx="0" cy="0"/>
        </a:xfrm>
      </p:grpSpPr>
      <p:pic>
        <p:nvPicPr>
          <p:cNvPr id="342" name="Google Shape;342;p59"/>
          <p:cNvPicPr preferRelativeResize="0"/>
          <p:nvPr/>
        </p:nvPicPr>
        <p:blipFill>
          <a:blip r:embed="rId2">
            <a:alphaModFix/>
          </a:blip>
          <a:stretch>
            <a:fillRect/>
          </a:stretch>
        </p:blipFill>
        <p:spPr>
          <a:xfrm>
            <a:off x="0" y="0"/>
            <a:ext cx="9144000" cy="5189301"/>
          </a:xfrm>
          <a:prstGeom prst="rect">
            <a:avLst/>
          </a:prstGeom>
          <a:noFill/>
          <a:ln>
            <a:noFill/>
          </a:ln>
        </p:spPr>
      </p:pic>
      <p:pic>
        <p:nvPicPr>
          <p:cNvPr id="343" name="Google Shape;343;p59"/>
          <p:cNvPicPr preferRelativeResize="0"/>
          <p:nvPr/>
        </p:nvPicPr>
        <p:blipFill>
          <a:blip r:embed="rId3">
            <a:alphaModFix/>
          </a:blip>
          <a:stretch>
            <a:fillRect/>
          </a:stretch>
        </p:blipFill>
        <p:spPr>
          <a:xfrm>
            <a:off x="5349739" y="1614500"/>
            <a:ext cx="5146921" cy="5143499"/>
          </a:xfrm>
          <a:prstGeom prst="rect">
            <a:avLst/>
          </a:prstGeom>
          <a:noFill/>
          <a:ln>
            <a:noFill/>
          </a:ln>
        </p:spPr>
      </p:pic>
      <p:sp>
        <p:nvSpPr>
          <p:cNvPr id="344" name="Google Shape;344;p59"/>
          <p:cNvSpPr txBox="1">
            <a:spLocks noGrp="1"/>
          </p:cNvSpPr>
          <p:nvPr>
            <p:ph type="title"/>
          </p:nvPr>
        </p:nvSpPr>
        <p:spPr>
          <a:xfrm>
            <a:off x="311700" y="22526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2800"/>
              <a:buNone/>
              <a:defRPr>
                <a:solidFill>
                  <a:srgbClr val="FFFFFF"/>
                </a:solidFill>
              </a:defRPr>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Section Break">
  <p:cSld name="CUSTOM_1">
    <p:spTree>
      <p:nvGrpSpPr>
        <p:cNvPr id="1" name="Shape 345"/>
        <p:cNvGrpSpPr/>
        <p:nvPr/>
      </p:nvGrpSpPr>
      <p:grpSpPr>
        <a:xfrm>
          <a:off x="0" y="0"/>
          <a:ext cx="0" cy="0"/>
          <a:chOff x="0" y="0"/>
          <a:chExt cx="0" cy="0"/>
        </a:xfrm>
      </p:grpSpPr>
      <p:pic>
        <p:nvPicPr>
          <p:cNvPr id="346" name="Google Shape;346;p60"/>
          <p:cNvPicPr preferRelativeResize="0"/>
          <p:nvPr/>
        </p:nvPicPr>
        <p:blipFill>
          <a:blip r:embed="rId2">
            <a:alphaModFix/>
          </a:blip>
          <a:stretch>
            <a:fillRect/>
          </a:stretch>
        </p:blipFill>
        <p:spPr>
          <a:xfrm rot="5400000">
            <a:off x="1996475" y="-1996475"/>
            <a:ext cx="5176900" cy="9169850"/>
          </a:xfrm>
          <a:prstGeom prst="rect">
            <a:avLst/>
          </a:prstGeom>
          <a:noFill/>
          <a:ln>
            <a:noFill/>
          </a:ln>
        </p:spPr>
      </p:pic>
      <p:pic>
        <p:nvPicPr>
          <p:cNvPr id="347" name="Google Shape;347;p60"/>
          <p:cNvPicPr preferRelativeResize="0"/>
          <p:nvPr/>
        </p:nvPicPr>
        <p:blipFill>
          <a:blip r:embed="rId3">
            <a:alphaModFix/>
          </a:blip>
          <a:stretch>
            <a:fillRect/>
          </a:stretch>
        </p:blipFill>
        <p:spPr>
          <a:xfrm>
            <a:off x="5349739" y="1614500"/>
            <a:ext cx="5146921" cy="5143499"/>
          </a:xfrm>
          <a:prstGeom prst="rect">
            <a:avLst/>
          </a:prstGeom>
          <a:noFill/>
          <a:ln>
            <a:noFill/>
          </a:ln>
        </p:spPr>
      </p:pic>
      <p:sp>
        <p:nvSpPr>
          <p:cNvPr id="348" name="Google Shape;348;p60"/>
          <p:cNvSpPr txBox="1">
            <a:spLocks noGrp="1"/>
          </p:cNvSpPr>
          <p:nvPr>
            <p:ph type="title"/>
          </p:nvPr>
        </p:nvSpPr>
        <p:spPr>
          <a:xfrm>
            <a:off x="311700" y="22526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2800"/>
              <a:buNone/>
              <a:defRPr>
                <a:solidFill>
                  <a:srgbClr val="FFFFFF"/>
                </a:solidFill>
              </a:defRPr>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1 2">
  <p:cSld name="TITLE_AND_BODY_1_2">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56616" y="1106300"/>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0" name="Google Shape;40;p7"/>
          <p:cNvSpPr txBox="1">
            <a:spLocks noGrp="1"/>
          </p:cNvSpPr>
          <p:nvPr>
            <p:ph type="body" idx="1"/>
          </p:nvPr>
        </p:nvSpPr>
        <p:spPr>
          <a:xfrm>
            <a:off x="594360" y="1947775"/>
            <a:ext cx="7429800" cy="2621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1" name="Google Shape;41;p7"/>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42" name="Google Shape;42;p7"/>
          <p:cNvPicPr preferRelativeResize="0"/>
          <p:nvPr/>
        </p:nvPicPr>
        <p:blipFill rotWithShape="1">
          <a:blip r:embed="rId2">
            <a:alphaModFix/>
          </a:blip>
          <a:srcRect r="29952"/>
          <a:stretch/>
        </p:blipFill>
        <p:spPr>
          <a:xfrm rot="-5400000">
            <a:off x="6744400" y="-943749"/>
            <a:ext cx="1353249" cy="3200249"/>
          </a:xfrm>
          <a:prstGeom prst="rect">
            <a:avLst/>
          </a:prstGeom>
          <a:noFill/>
          <a:ln>
            <a:noFill/>
          </a:ln>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Section Break">
  <p:cSld name="CUSTOM_1_1">
    <p:bg>
      <p:bgPr>
        <a:solidFill>
          <a:schemeClr val="lt1"/>
        </a:solidFill>
        <a:effectLst/>
      </p:bgPr>
    </p:bg>
    <p:spTree>
      <p:nvGrpSpPr>
        <p:cNvPr id="1" name="Shape 349"/>
        <p:cNvGrpSpPr/>
        <p:nvPr/>
      </p:nvGrpSpPr>
      <p:grpSpPr>
        <a:xfrm>
          <a:off x="0" y="0"/>
          <a:ext cx="0" cy="0"/>
          <a:chOff x="0" y="0"/>
          <a:chExt cx="0" cy="0"/>
        </a:xfrm>
      </p:grpSpPr>
      <p:pic>
        <p:nvPicPr>
          <p:cNvPr id="350" name="Google Shape;350;p61"/>
          <p:cNvPicPr preferRelativeResize="0"/>
          <p:nvPr/>
        </p:nvPicPr>
        <p:blipFill>
          <a:blip r:embed="rId2">
            <a:alphaModFix/>
          </a:blip>
          <a:stretch>
            <a:fillRect/>
          </a:stretch>
        </p:blipFill>
        <p:spPr>
          <a:xfrm>
            <a:off x="0" y="0"/>
            <a:ext cx="9144000" cy="5143501"/>
          </a:xfrm>
          <a:prstGeom prst="rect">
            <a:avLst/>
          </a:prstGeom>
          <a:noFill/>
          <a:ln>
            <a:noFill/>
          </a:ln>
        </p:spPr>
      </p:pic>
      <p:pic>
        <p:nvPicPr>
          <p:cNvPr id="351" name="Google Shape;351;p61"/>
          <p:cNvPicPr preferRelativeResize="0"/>
          <p:nvPr/>
        </p:nvPicPr>
        <p:blipFill>
          <a:blip r:embed="rId3">
            <a:alphaModFix/>
          </a:blip>
          <a:stretch>
            <a:fillRect/>
          </a:stretch>
        </p:blipFill>
        <p:spPr>
          <a:xfrm>
            <a:off x="5349739" y="1614500"/>
            <a:ext cx="5146921" cy="5143499"/>
          </a:xfrm>
          <a:prstGeom prst="rect">
            <a:avLst/>
          </a:prstGeom>
          <a:noFill/>
          <a:ln>
            <a:noFill/>
          </a:ln>
        </p:spPr>
      </p:pic>
      <p:sp>
        <p:nvSpPr>
          <p:cNvPr id="352" name="Google Shape;352;p61"/>
          <p:cNvSpPr txBox="1">
            <a:spLocks noGrp="1"/>
          </p:cNvSpPr>
          <p:nvPr>
            <p:ph type="title"/>
          </p:nvPr>
        </p:nvSpPr>
        <p:spPr>
          <a:xfrm>
            <a:off x="311700" y="22526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2800"/>
              <a:buNone/>
              <a:defRPr>
                <a:solidFill>
                  <a:srgbClr val="FFFFFF"/>
                </a:solidFill>
              </a:defRPr>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1 1 1">
  <p:cSld name="TITLE_AND_BODY_1_1_1">
    <p:spTree>
      <p:nvGrpSpPr>
        <p:cNvPr id="1" name="Shape 43"/>
        <p:cNvGrpSpPr/>
        <p:nvPr/>
      </p:nvGrpSpPr>
      <p:grpSpPr>
        <a:xfrm>
          <a:off x="0" y="0"/>
          <a:ext cx="0" cy="0"/>
          <a:chOff x="0" y="0"/>
          <a:chExt cx="0" cy="0"/>
        </a:xfrm>
      </p:grpSpPr>
      <p:sp>
        <p:nvSpPr>
          <p:cNvPr id="44" name="Google Shape;44;p8"/>
          <p:cNvSpPr txBox="1">
            <a:spLocks noGrp="1"/>
          </p:cNvSpPr>
          <p:nvPr>
            <p:ph type="title"/>
          </p:nvPr>
        </p:nvSpPr>
        <p:spPr>
          <a:xfrm>
            <a:off x="356616" y="12375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5" name="Google Shape;45;p8"/>
          <p:cNvSpPr txBox="1">
            <a:spLocks noGrp="1"/>
          </p:cNvSpPr>
          <p:nvPr>
            <p:ph type="body" idx="1"/>
          </p:nvPr>
        </p:nvSpPr>
        <p:spPr>
          <a:xfrm>
            <a:off x="594360" y="2186175"/>
            <a:ext cx="8151300" cy="23826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6" name="Google Shape;46;p8"/>
          <p:cNvSpPr txBox="1">
            <a:spLocks noGrp="1"/>
          </p:cNvSpPr>
          <p:nvPr>
            <p:ph type="sldNum" idx="12"/>
          </p:nvPr>
        </p:nvSpPr>
        <p:spPr>
          <a:xfrm>
            <a:off x="868625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47" name="Google Shape;47;p8"/>
          <p:cNvPicPr preferRelativeResize="0"/>
          <p:nvPr/>
        </p:nvPicPr>
        <p:blipFill rotWithShape="1">
          <a:blip r:embed="rId2">
            <a:alphaModFix/>
          </a:blip>
          <a:srcRect b="29002"/>
          <a:stretch/>
        </p:blipFill>
        <p:spPr>
          <a:xfrm>
            <a:off x="6064600" y="4005025"/>
            <a:ext cx="2836151" cy="1138475"/>
          </a:xfrm>
          <a:prstGeom prst="rect">
            <a:avLst/>
          </a:prstGeom>
          <a:noFill/>
          <a:ln>
            <a:noFill/>
          </a:ln>
        </p:spPr>
      </p:pic>
      <p:pic>
        <p:nvPicPr>
          <p:cNvPr id="48" name="Google Shape;48;p8"/>
          <p:cNvPicPr preferRelativeResize="0"/>
          <p:nvPr/>
        </p:nvPicPr>
        <p:blipFill>
          <a:blip r:embed="rId3">
            <a:alphaModFix/>
          </a:blip>
          <a:stretch>
            <a:fillRect/>
          </a:stretch>
        </p:blipFill>
        <p:spPr>
          <a:xfrm>
            <a:off x="457200" y="1812013"/>
            <a:ext cx="1612884" cy="13477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1 1 1 2">
  <p:cSld name="TITLE_AND_BODY_1_1_1_2">
    <p:spTree>
      <p:nvGrpSpPr>
        <p:cNvPr id="1" name="Shape 49"/>
        <p:cNvGrpSpPr/>
        <p:nvPr/>
      </p:nvGrpSpPr>
      <p:grpSpPr>
        <a:xfrm>
          <a:off x="0" y="0"/>
          <a:ext cx="0" cy="0"/>
          <a:chOff x="0" y="0"/>
          <a:chExt cx="0" cy="0"/>
        </a:xfrm>
      </p:grpSpPr>
      <p:sp>
        <p:nvSpPr>
          <p:cNvPr id="50" name="Google Shape;50;p9"/>
          <p:cNvSpPr txBox="1">
            <a:spLocks noGrp="1"/>
          </p:cNvSpPr>
          <p:nvPr>
            <p:ph type="title"/>
          </p:nvPr>
        </p:nvSpPr>
        <p:spPr>
          <a:xfrm>
            <a:off x="356616" y="12375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1" name="Google Shape;51;p9"/>
          <p:cNvSpPr txBox="1">
            <a:spLocks noGrp="1"/>
          </p:cNvSpPr>
          <p:nvPr>
            <p:ph type="body" idx="1"/>
          </p:nvPr>
        </p:nvSpPr>
        <p:spPr>
          <a:xfrm>
            <a:off x="594360" y="2186175"/>
            <a:ext cx="8151300" cy="23826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52" name="Google Shape;52;p9"/>
          <p:cNvSpPr txBox="1">
            <a:spLocks noGrp="1"/>
          </p:cNvSpPr>
          <p:nvPr>
            <p:ph type="sldNum" idx="12"/>
          </p:nvPr>
        </p:nvSpPr>
        <p:spPr>
          <a:xfrm>
            <a:off x="868625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53" name="Google Shape;53;p9"/>
          <p:cNvPicPr preferRelativeResize="0"/>
          <p:nvPr/>
        </p:nvPicPr>
        <p:blipFill rotWithShape="1">
          <a:blip r:embed="rId2">
            <a:alphaModFix/>
          </a:blip>
          <a:srcRect b="29002"/>
          <a:stretch/>
        </p:blipFill>
        <p:spPr>
          <a:xfrm>
            <a:off x="6064600" y="4005025"/>
            <a:ext cx="2836151" cy="11384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1 1 1 1">
  <p:cSld name="TITLE_AND_BODY_1_1_1_1">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356616" y="1350350"/>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6" name="Google Shape;56;p10"/>
          <p:cNvSpPr txBox="1">
            <a:spLocks noGrp="1"/>
          </p:cNvSpPr>
          <p:nvPr>
            <p:ph type="body" idx="1"/>
          </p:nvPr>
        </p:nvSpPr>
        <p:spPr>
          <a:xfrm>
            <a:off x="594360" y="2202075"/>
            <a:ext cx="6823800" cy="23667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57" name="Google Shape;57;p10"/>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58" name="Google Shape;58;p10"/>
          <p:cNvPicPr preferRelativeResize="0"/>
          <p:nvPr/>
        </p:nvPicPr>
        <p:blipFill>
          <a:blip r:embed="rId2">
            <a:alphaModFix/>
          </a:blip>
          <a:stretch>
            <a:fillRect/>
          </a:stretch>
        </p:blipFill>
        <p:spPr>
          <a:xfrm rot="7969173">
            <a:off x="6766185" y="-935203"/>
            <a:ext cx="3244279" cy="3433656"/>
          </a:xfrm>
          <a:prstGeom prst="rect">
            <a:avLst/>
          </a:prstGeom>
          <a:noFill/>
          <a:ln>
            <a:noFill/>
          </a:ln>
        </p:spPr>
      </p:pic>
      <p:pic>
        <p:nvPicPr>
          <p:cNvPr id="59" name="Google Shape;59;p10"/>
          <p:cNvPicPr preferRelativeResize="0"/>
          <p:nvPr/>
        </p:nvPicPr>
        <p:blipFill>
          <a:blip r:embed="rId3">
            <a:alphaModFix/>
          </a:blip>
          <a:stretch>
            <a:fillRect/>
          </a:stretch>
        </p:blipFill>
        <p:spPr>
          <a:xfrm>
            <a:off x="457200" y="1923049"/>
            <a:ext cx="1264400" cy="1301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33" Type="http://schemas.openxmlformats.org/officeDocument/2006/relationships/theme" Target="../theme/theme2.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29" Type="http://schemas.openxmlformats.org/officeDocument/2006/relationships/slideLayout" Target="../slideLayouts/slideLayout57.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32" Type="http://schemas.openxmlformats.org/officeDocument/2006/relationships/slideLayout" Target="../slideLayouts/slideLayout60.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slideLayout" Target="../slideLayouts/slideLayout56.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31" Type="http://schemas.openxmlformats.org/officeDocument/2006/relationships/slideLayout" Target="../slideLayouts/slideLayout59.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 Id="rId30"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213675" y="245000"/>
            <a:ext cx="8652300" cy="4683600"/>
          </a:xfrm>
          <a:prstGeom prst="rect">
            <a:avLst/>
          </a:prstGeom>
          <a:solidFill>
            <a:srgbClr val="073763">
              <a:alpha val="3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3F3F3"/>
              </a:solidFill>
            </a:endParaRPr>
          </a:p>
        </p:txBody>
      </p:sp>
      <p:sp>
        <p:nvSpPr>
          <p:cNvPr id="7" name="Google Shape;7;p1"/>
          <p:cNvSpPr txBox="1">
            <a:spLocks noGrp="1"/>
          </p:cNvSpPr>
          <p:nvPr>
            <p:ph type="title"/>
          </p:nvPr>
        </p:nvSpPr>
        <p:spPr>
          <a:xfrm>
            <a:off x="356616"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434343"/>
              </a:buClr>
              <a:buSzPts val="2800"/>
              <a:buFont typeface="Montserrat"/>
              <a:buNone/>
              <a:defRPr sz="2800" b="1">
                <a:solidFill>
                  <a:srgbClr val="434343"/>
                </a:solidFill>
                <a:latin typeface="Montserrat"/>
                <a:ea typeface="Montserrat"/>
                <a:cs typeface="Montserrat"/>
                <a:sym typeface="Montserrat"/>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8" name="Google Shape;8;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rtl="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9" name="Google Shape;9;p1"/>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710" r:id="rId16"/>
    <p:sldLayoutId id="2147483663" r:id="rId17"/>
    <p:sldLayoutId id="2147483664" r:id="rId18"/>
    <p:sldLayoutId id="2147483665" r:id="rId19"/>
    <p:sldLayoutId id="2147483666" r:id="rId20"/>
    <p:sldLayoutId id="2147483667" r:id="rId21"/>
    <p:sldLayoutId id="2147483669" r:id="rId22"/>
    <p:sldLayoutId id="2147483670" r:id="rId23"/>
    <p:sldLayoutId id="2147483671" r:id="rId24"/>
    <p:sldLayoutId id="2147483672" r:id="rId25"/>
    <p:sldLayoutId id="2147483673" r:id="rId26"/>
    <p:sldLayoutId id="2147483674" r:id="rId27"/>
    <p:sldLayoutId id="2147483709" r:id="rId2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60"/>
        <p:cNvGrpSpPr/>
        <p:nvPr/>
      </p:nvGrpSpPr>
      <p:grpSpPr>
        <a:xfrm>
          <a:off x="0" y="0"/>
          <a:ext cx="0" cy="0"/>
          <a:chOff x="0" y="0"/>
          <a:chExt cx="0" cy="0"/>
        </a:xfrm>
      </p:grpSpPr>
      <p:sp>
        <p:nvSpPr>
          <p:cNvPr id="161" name="Google Shape;161;p29"/>
          <p:cNvSpPr/>
          <p:nvPr/>
        </p:nvSpPr>
        <p:spPr>
          <a:xfrm>
            <a:off x="213675" y="245000"/>
            <a:ext cx="8652300" cy="4683600"/>
          </a:xfrm>
          <a:prstGeom prst="rect">
            <a:avLst/>
          </a:prstGeom>
          <a:solidFill>
            <a:srgbClr val="073763">
              <a:alpha val="3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3F3F3"/>
              </a:solidFill>
            </a:endParaRPr>
          </a:p>
        </p:txBody>
      </p:sp>
      <p:sp>
        <p:nvSpPr>
          <p:cNvPr id="162" name="Google Shape;162;p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434343"/>
              </a:buClr>
              <a:buSzPts val="2800"/>
              <a:buFont typeface="Montserrat"/>
              <a:buNone/>
              <a:defRPr sz="2800" b="1">
                <a:solidFill>
                  <a:srgbClr val="434343"/>
                </a:solidFill>
                <a:latin typeface="Montserrat"/>
                <a:ea typeface="Montserrat"/>
                <a:cs typeface="Montserrat"/>
                <a:sym typeface="Montserrat"/>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163" name="Google Shape;163;p2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rtl="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164" name="Google Shape;164;p29"/>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 id="2147483697" r:id="rId23"/>
    <p:sldLayoutId id="2147483698" r:id="rId24"/>
    <p:sldLayoutId id="2147483699" r:id="rId25"/>
    <p:sldLayoutId id="2147483700" r:id="rId26"/>
    <p:sldLayoutId id="2147483701" r:id="rId27"/>
    <p:sldLayoutId id="2147483702" r:id="rId28"/>
    <p:sldLayoutId id="2147483703" r:id="rId29"/>
    <p:sldLayoutId id="2147483704" r:id="rId30"/>
    <p:sldLayoutId id="2147483705" r:id="rId31"/>
    <p:sldLayoutId id="2147483706" r:id="rId3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23.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rhntc.org/"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hyperlink" Target="https://rhntc.org/" TargetMode="External"/><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4.xml"/></Relationships>
</file>

<file path=ppt/slides/_rels/slide36.xml.rels><?xml version="1.0" encoding="UTF-8" standalone="yes"?>
<Relationships xmlns="http://schemas.openxmlformats.org/package/2006/relationships"><Relationship Id="rId3" Type="http://schemas.openxmlformats.org/officeDocument/2006/relationships/hyperlink" Target="mailto:rhntc@jsi.com" TargetMode="External"/><Relationship Id="rId2" Type="http://schemas.openxmlformats.org/officeDocument/2006/relationships/notesSlide" Target="../notesSlides/notesSlide36.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rhntc.org/"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1.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62"/>
          <p:cNvSpPr txBox="1">
            <a:spLocks noGrp="1"/>
          </p:cNvSpPr>
          <p:nvPr>
            <p:ph type="ctrTitle"/>
          </p:nvPr>
        </p:nvSpPr>
        <p:spPr>
          <a:xfrm>
            <a:off x="311700" y="844475"/>
            <a:ext cx="5894700" cy="205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900" dirty="0"/>
              <a:t>Using the RHNTC Training Tracking System for Title X and TPP Programs </a:t>
            </a:r>
            <a:endParaRPr sz="2900" dirty="0"/>
          </a:p>
        </p:txBody>
      </p:sp>
      <p:sp>
        <p:nvSpPr>
          <p:cNvPr id="358" name="Google Shape;358;p62"/>
          <p:cNvSpPr txBox="1">
            <a:spLocks noGrp="1"/>
          </p:cNvSpPr>
          <p:nvPr>
            <p:ph type="subTitle" idx="1"/>
          </p:nvPr>
        </p:nvSpPr>
        <p:spPr>
          <a:xfrm>
            <a:off x="453350" y="3416450"/>
            <a:ext cx="42639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latin typeface="Lato"/>
                <a:ea typeface="Lato"/>
                <a:cs typeface="Lato"/>
                <a:sym typeface="Lato"/>
              </a:rPr>
              <a:t>June 8, 2021</a:t>
            </a:r>
            <a:endParaRPr sz="2000" dirty="0">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71"/>
          <p:cNvSpPr txBox="1">
            <a:spLocks noGrp="1"/>
          </p:cNvSpPr>
          <p:nvPr>
            <p:ph type="title"/>
          </p:nvPr>
        </p:nvSpPr>
        <p:spPr>
          <a:xfrm>
            <a:off x="356616" y="581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Title X-funded programs are </a:t>
            </a:r>
            <a:br>
              <a:rPr lang="en"/>
            </a:br>
            <a:r>
              <a:rPr lang="en"/>
              <a:t>using it</a:t>
            </a:r>
            <a:endParaRPr/>
          </a:p>
        </p:txBody>
      </p:sp>
      <p:sp>
        <p:nvSpPr>
          <p:cNvPr id="422" name="Google Shape;422;p71"/>
          <p:cNvSpPr txBox="1">
            <a:spLocks noGrp="1"/>
          </p:cNvSpPr>
          <p:nvPr>
            <p:ph type="body" idx="1"/>
          </p:nvPr>
        </p:nvSpPr>
        <p:spPr>
          <a:xfrm>
            <a:off x="594352" y="1850950"/>
            <a:ext cx="6755400" cy="25653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To develop training plans for their networks and track completion of assigned trainings</a:t>
            </a:r>
            <a:endParaRPr/>
          </a:p>
          <a:p>
            <a:pPr marL="457200" lvl="0" indent="-342900" algn="l" rtl="0">
              <a:spcBef>
                <a:spcPts val="0"/>
              </a:spcBef>
              <a:spcAft>
                <a:spcPts val="0"/>
              </a:spcAft>
              <a:buSzPts val="1800"/>
              <a:buChar char="●"/>
            </a:pPr>
            <a:r>
              <a:rPr lang="en"/>
              <a:t>To ensure that subrecipients and service sites comply with Title X Program training requirements</a:t>
            </a:r>
            <a:endParaRPr/>
          </a:p>
          <a:p>
            <a:pPr marL="457200" lvl="0" indent="0" algn="l" rtl="0">
              <a:spcBef>
                <a:spcPts val="1600"/>
              </a:spcBef>
              <a:spcAft>
                <a:spcPts val="160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72"/>
          <p:cNvSpPr txBox="1">
            <a:spLocks noGrp="1"/>
          </p:cNvSpPr>
          <p:nvPr>
            <p:ph type="title"/>
          </p:nvPr>
        </p:nvSpPr>
        <p:spPr>
          <a:xfrm>
            <a:off x="356616" y="581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TPP-funded programs can </a:t>
            </a:r>
            <a:br>
              <a:rPr lang="en"/>
            </a:br>
            <a:r>
              <a:rPr lang="en"/>
              <a:t>use it</a:t>
            </a:r>
            <a:endParaRPr/>
          </a:p>
        </p:txBody>
      </p:sp>
      <p:sp>
        <p:nvSpPr>
          <p:cNvPr id="428" name="Google Shape;428;p72"/>
          <p:cNvSpPr txBox="1">
            <a:spLocks noGrp="1"/>
          </p:cNvSpPr>
          <p:nvPr>
            <p:ph type="body" idx="1"/>
          </p:nvPr>
        </p:nvSpPr>
        <p:spPr>
          <a:xfrm>
            <a:off x="594352" y="1850950"/>
            <a:ext cx="6627900" cy="25653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To create, implement, and/or track completion of professional development or other training plans for their organization or implementation partners </a:t>
            </a:r>
            <a:endParaRPr/>
          </a:p>
          <a:p>
            <a:pPr marL="457200" lvl="0" indent="-342900" algn="l" rtl="0">
              <a:spcBef>
                <a:spcPts val="0"/>
              </a:spcBef>
              <a:spcAft>
                <a:spcPts val="0"/>
              </a:spcAft>
              <a:buSzPts val="1800"/>
              <a:buChar char="●"/>
            </a:pPr>
            <a:r>
              <a:rPr lang="en"/>
              <a:t>To capture trainings and resources offered from different sources in a single, shareable list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7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Montserrat"/>
                <a:ea typeface="Montserrat"/>
                <a:cs typeface="Montserrat"/>
                <a:sym typeface="Montserrat"/>
              </a:rPr>
              <a:t>How the Training Tracking System works</a:t>
            </a:r>
            <a:endParaRPr>
              <a:latin typeface="Montserrat"/>
              <a:ea typeface="Montserrat"/>
              <a:cs typeface="Montserrat"/>
              <a:sym typeface="Montserrat"/>
            </a:endParaRPr>
          </a:p>
        </p:txBody>
      </p:sp>
      <p:sp>
        <p:nvSpPr>
          <p:cNvPr id="439" name="Google Shape;439;p73"/>
          <p:cNvSpPr txBox="1">
            <a:spLocks noGrp="1"/>
          </p:cNvSpPr>
          <p:nvPr>
            <p:ph type="body" idx="1"/>
          </p:nvPr>
        </p:nvSpPr>
        <p:spPr>
          <a:xfrm>
            <a:off x="672400" y="1701250"/>
            <a:ext cx="2399100" cy="105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dirty="0"/>
              <a:t>The </a:t>
            </a:r>
            <a:r>
              <a:rPr lang="en" sz="1400" b="1" dirty="0"/>
              <a:t>Training Admin</a:t>
            </a:r>
            <a:r>
              <a:rPr lang="en" sz="1400" dirty="0"/>
              <a:t> creates and shares a customized Training List with their staff, network, etc.</a:t>
            </a:r>
            <a:endParaRPr sz="1400" dirty="0"/>
          </a:p>
          <a:p>
            <a:pPr marL="0" lvl="0" indent="0" algn="l" rtl="0">
              <a:spcBef>
                <a:spcPts val="1600"/>
              </a:spcBef>
              <a:spcAft>
                <a:spcPts val="0"/>
              </a:spcAft>
              <a:buNone/>
            </a:pPr>
            <a:endParaRPr sz="1400" dirty="0"/>
          </a:p>
          <a:p>
            <a:pPr marL="457200" lvl="0" indent="0" algn="l" rtl="0">
              <a:spcBef>
                <a:spcPts val="1600"/>
              </a:spcBef>
              <a:spcAft>
                <a:spcPts val="1600"/>
              </a:spcAft>
              <a:buNone/>
            </a:pPr>
            <a:endParaRPr sz="1400" dirty="0"/>
          </a:p>
        </p:txBody>
      </p:sp>
      <p:sp>
        <p:nvSpPr>
          <p:cNvPr id="442" name="Google Shape;442;p73"/>
          <p:cNvSpPr txBox="1">
            <a:spLocks noGrp="1"/>
          </p:cNvSpPr>
          <p:nvPr>
            <p:ph type="body" idx="2"/>
          </p:nvPr>
        </p:nvSpPr>
        <p:spPr>
          <a:xfrm>
            <a:off x="2618925" y="3175250"/>
            <a:ext cx="2355300" cy="105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dirty="0"/>
              <a:t>A </a:t>
            </a:r>
            <a:r>
              <a:rPr lang="en" sz="1400" b="1" dirty="0"/>
              <a:t>Training Participant</a:t>
            </a:r>
            <a:r>
              <a:rPr lang="en" sz="1400" dirty="0"/>
              <a:t> accepts the Training List (“opts-in”) and begins to complete trainings from rhntc.org or other sources.</a:t>
            </a:r>
            <a:endParaRPr sz="1400" dirty="0"/>
          </a:p>
          <a:p>
            <a:pPr marL="0" lvl="0" indent="0" algn="l" rtl="0">
              <a:spcBef>
                <a:spcPts val="1600"/>
              </a:spcBef>
              <a:spcAft>
                <a:spcPts val="0"/>
              </a:spcAft>
              <a:buClr>
                <a:schemeClr val="dk1"/>
              </a:buClr>
              <a:buSzPts val="1100"/>
              <a:buFont typeface="Arial"/>
              <a:buNone/>
            </a:pPr>
            <a:endParaRPr sz="1400" dirty="0"/>
          </a:p>
          <a:p>
            <a:pPr marL="457200" lvl="0" indent="0" algn="l" rtl="0">
              <a:spcBef>
                <a:spcPts val="1600"/>
              </a:spcBef>
              <a:spcAft>
                <a:spcPts val="0"/>
              </a:spcAft>
              <a:buClr>
                <a:schemeClr val="dk1"/>
              </a:buClr>
              <a:buSzPts val="1100"/>
              <a:buFont typeface="Arial"/>
              <a:buNone/>
            </a:pPr>
            <a:endParaRPr sz="1400" dirty="0"/>
          </a:p>
          <a:p>
            <a:pPr marL="0" lvl="0" indent="0" algn="l" rtl="0">
              <a:spcBef>
                <a:spcPts val="1600"/>
              </a:spcBef>
              <a:spcAft>
                <a:spcPts val="1600"/>
              </a:spcAft>
              <a:buNone/>
            </a:pPr>
            <a:endParaRPr sz="1400" dirty="0"/>
          </a:p>
        </p:txBody>
      </p:sp>
      <p:sp>
        <p:nvSpPr>
          <p:cNvPr id="443" name="Google Shape;443;p73"/>
          <p:cNvSpPr txBox="1">
            <a:spLocks noGrp="1"/>
          </p:cNvSpPr>
          <p:nvPr>
            <p:ph type="body" idx="3"/>
          </p:nvPr>
        </p:nvSpPr>
        <p:spPr>
          <a:xfrm>
            <a:off x="4533700" y="1680000"/>
            <a:ext cx="2173800" cy="105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a:t>The </a:t>
            </a:r>
            <a:r>
              <a:rPr lang="en" sz="1400" b="1"/>
              <a:t>Admin</a:t>
            </a:r>
            <a:r>
              <a:rPr lang="en" sz="1400"/>
              <a:t> can then view completion status and download reports for all users who accept the list.</a:t>
            </a:r>
            <a:endParaRPr sz="1400"/>
          </a:p>
          <a:p>
            <a:pPr marL="0" lvl="0" indent="0" algn="l" rtl="0">
              <a:spcBef>
                <a:spcPts val="1600"/>
              </a:spcBef>
              <a:spcAft>
                <a:spcPts val="0"/>
              </a:spcAft>
              <a:buClr>
                <a:schemeClr val="dk1"/>
              </a:buClr>
              <a:buSzPts val="1100"/>
              <a:buFont typeface="Arial"/>
              <a:buNone/>
            </a:pPr>
            <a:endParaRPr sz="1400"/>
          </a:p>
          <a:p>
            <a:pPr marL="457200" lvl="0" indent="0" algn="l" rtl="0">
              <a:spcBef>
                <a:spcPts val="1600"/>
              </a:spcBef>
              <a:spcAft>
                <a:spcPts val="0"/>
              </a:spcAft>
              <a:buClr>
                <a:schemeClr val="dk1"/>
              </a:buClr>
              <a:buSzPts val="1100"/>
              <a:buFont typeface="Arial"/>
              <a:buNone/>
            </a:pPr>
            <a:endParaRPr sz="1400"/>
          </a:p>
          <a:p>
            <a:pPr marL="0" lvl="0" indent="0" algn="l" rtl="0">
              <a:spcBef>
                <a:spcPts val="1600"/>
              </a:spcBef>
              <a:spcAft>
                <a:spcPts val="1600"/>
              </a:spcAft>
              <a:buNone/>
            </a:pPr>
            <a:endParaRPr sz="1400"/>
          </a:p>
        </p:txBody>
      </p:sp>
      <p:sp>
        <p:nvSpPr>
          <p:cNvPr id="444" name="Google Shape;444;p73"/>
          <p:cNvSpPr txBox="1">
            <a:spLocks noGrp="1"/>
          </p:cNvSpPr>
          <p:nvPr>
            <p:ph type="body" idx="4"/>
          </p:nvPr>
        </p:nvSpPr>
        <p:spPr>
          <a:xfrm>
            <a:off x="6556675" y="3164375"/>
            <a:ext cx="2319600" cy="105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dirty="0"/>
              <a:t>The </a:t>
            </a:r>
            <a:r>
              <a:rPr lang="en" sz="1400" b="1" dirty="0"/>
              <a:t>Participant</a:t>
            </a:r>
            <a:r>
              <a:rPr lang="en" sz="1400" dirty="0"/>
              <a:t> can also download their own training report and certificate(s) of completion.</a:t>
            </a:r>
            <a:endParaRPr sz="1400" dirty="0"/>
          </a:p>
          <a:p>
            <a:pPr marL="0" lvl="0" indent="0" algn="l" rtl="0">
              <a:spcBef>
                <a:spcPts val="1600"/>
              </a:spcBef>
              <a:spcAft>
                <a:spcPts val="0"/>
              </a:spcAft>
              <a:buClr>
                <a:schemeClr val="dk1"/>
              </a:buClr>
              <a:buSzPts val="1100"/>
              <a:buFont typeface="Arial"/>
              <a:buNone/>
            </a:pPr>
            <a:endParaRPr sz="1400" dirty="0"/>
          </a:p>
          <a:p>
            <a:pPr marL="457200" lvl="0" indent="0" algn="l" rtl="0">
              <a:spcBef>
                <a:spcPts val="1600"/>
              </a:spcBef>
              <a:spcAft>
                <a:spcPts val="0"/>
              </a:spcAft>
              <a:buClr>
                <a:schemeClr val="dk1"/>
              </a:buClr>
              <a:buSzPts val="1100"/>
              <a:buFont typeface="Arial"/>
              <a:buNone/>
            </a:pPr>
            <a:endParaRPr sz="1400" dirty="0"/>
          </a:p>
          <a:p>
            <a:pPr marL="0" lvl="0" indent="0" algn="l" rtl="0">
              <a:spcBef>
                <a:spcPts val="1600"/>
              </a:spcBef>
              <a:spcAft>
                <a:spcPts val="1600"/>
              </a:spcAft>
              <a:buNone/>
            </a:pPr>
            <a:endParaRPr sz="1400" dirty="0"/>
          </a:p>
        </p:txBody>
      </p:sp>
      <p:pic>
        <p:nvPicPr>
          <p:cNvPr id="434" name="Google Shape;434;p73" descr="&quot; &quot;"/>
          <p:cNvPicPr preferRelativeResize="0"/>
          <p:nvPr/>
        </p:nvPicPr>
        <p:blipFill>
          <a:blip r:embed="rId3">
            <a:alphaModFix/>
          </a:blip>
          <a:stretch>
            <a:fillRect/>
          </a:stretch>
        </p:blipFill>
        <p:spPr>
          <a:xfrm>
            <a:off x="495300" y="2838450"/>
            <a:ext cx="7961339" cy="229355"/>
          </a:xfrm>
          <a:prstGeom prst="rect">
            <a:avLst/>
          </a:prstGeom>
          <a:noFill/>
          <a:ln>
            <a:noFill/>
          </a:ln>
        </p:spPr>
      </p:pic>
      <p:cxnSp>
        <p:nvCxnSpPr>
          <p:cNvPr id="435" name="Google Shape;435;p73" descr="&quot; &quot;"/>
          <p:cNvCxnSpPr/>
          <p:nvPr/>
        </p:nvCxnSpPr>
        <p:spPr>
          <a:xfrm>
            <a:off x="694325" y="2084250"/>
            <a:ext cx="0" cy="670200"/>
          </a:xfrm>
          <a:prstGeom prst="straightConnector1">
            <a:avLst/>
          </a:prstGeom>
          <a:noFill/>
          <a:ln w="28575" cap="flat" cmpd="sng">
            <a:solidFill>
              <a:schemeClr val="dk2"/>
            </a:solidFill>
            <a:prstDash val="solid"/>
            <a:round/>
            <a:headEnd type="none" w="med" len="med"/>
            <a:tailEnd type="none" w="med" len="med"/>
          </a:ln>
        </p:spPr>
      </p:cxnSp>
      <p:cxnSp>
        <p:nvCxnSpPr>
          <p:cNvPr id="436" name="Google Shape;436;p73" descr="&quot; &quot;"/>
          <p:cNvCxnSpPr/>
          <p:nvPr/>
        </p:nvCxnSpPr>
        <p:spPr>
          <a:xfrm>
            <a:off x="2554775" y="3164375"/>
            <a:ext cx="0" cy="670200"/>
          </a:xfrm>
          <a:prstGeom prst="straightConnector1">
            <a:avLst/>
          </a:prstGeom>
          <a:noFill/>
          <a:ln w="28575" cap="flat" cmpd="sng">
            <a:solidFill>
              <a:schemeClr val="dk2"/>
            </a:solidFill>
            <a:prstDash val="solid"/>
            <a:round/>
            <a:headEnd type="none" w="med" len="med"/>
            <a:tailEnd type="none" w="med" len="med"/>
          </a:ln>
        </p:spPr>
      </p:cxnSp>
      <p:cxnSp>
        <p:nvCxnSpPr>
          <p:cNvPr id="437" name="Google Shape;437;p73" descr="&quot; &quot;"/>
          <p:cNvCxnSpPr/>
          <p:nvPr/>
        </p:nvCxnSpPr>
        <p:spPr>
          <a:xfrm>
            <a:off x="4475975" y="2084250"/>
            <a:ext cx="0" cy="670200"/>
          </a:xfrm>
          <a:prstGeom prst="straightConnector1">
            <a:avLst/>
          </a:prstGeom>
          <a:noFill/>
          <a:ln w="28575" cap="flat" cmpd="sng">
            <a:solidFill>
              <a:schemeClr val="dk2"/>
            </a:solidFill>
            <a:prstDash val="solid"/>
            <a:round/>
            <a:headEnd type="none" w="med" len="med"/>
            <a:tailEnd type="none" w="med" len="med"/>
          </a:ln>
        </p:spPr>
      </p:cxnSp>
      <p:cxnSp>
        <p:nvCxnSpPr>
          <p:cNvPr id="438" name="Google Shape;438;p73" descr="&quot; &quot;"/>
          <p:cNvCxnSpPr/>
          <p:nvPr/>
        </p:nvCxnSpPr>
        <p:spPr>
          <a:xfrm>
            <a:off x="6429000" y="3164375"/>
            <a:ext cx="0" cy="670200"/>
          </a:xfrm>
          <a:prstGeom prst="straightConnector1">
            <a:avLst/>
          </a:prstGeom>
          <a:noFill/>
          <a:ln w="28575" cap="flat" cmpd="sng">
            <a:solidFill>
              <a:schemeClr val="dk2"/>
            </a:solidFill>
            <a:prstDash val="solid"/>
            <a:round/>
            <a:headEnd type="none" w="med" len="med"/>
            <a:tailEnd type="none" w="med" len="med"/>
          </a:ln>
        </p:spPr>
      </p:cxnSp>
      <p:pic>
        <p:nvPicPr>
          <p:cNvPr id="441" name="Google Shape;441;p73" descr="&quot; &quot;"/>
          <p:cNvPicPr preferRelativeResize="0"/>
          <p:nvPr/>
        </p:nvPicPr>
        <p:blipFill>
          <a:blip r:embed="rId4">
            <a:alphaModFix/>
          </a:blip>
          <a:stretch>
            <a:fillRect/>
          </a:stretch>
        </p:blipFill>
        <p:spPr>
          <a:xfrm>
            <a:off x="1244725" y="3164376"/>
            <a:ext cx="1080448" cy="1075038"/>
          </a:xfrm>
          <a:prstGeom prst="rect">
            <a:avLst/>
          </a:prstGeom>
          <a:noFill/>
          <a:ln>
            <a:noFill/>
          </a:ln>
        </p:spPr>
      </p:pic>
      <p:pic>
        <p:nvPicPr>
          <p:cNvPr id="440" name="Google Shape;440;p73" descr="&quot; &quot;"/>
          <p:cNvPicPr preferRelativeResize="0"/>
          <p:nvPr/>
        </p:nvPicPr>
        <p:blipFill>
          <a:blip r:embed="rId5">
            <a:alphaModFix/>
          </a:blip>
          <a:stretch>
            <a:fillRect/>
          </a:stretch>
        </p:blipFill>
        <p:spPr>
          <a:xfrm>
            <a:off x="7628775" y="1595224"/>
            <a:ext cx="749822" cy="1007901"/>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74"/>
          <p:cNvSpPr txBox="1">
            <a:spLocks noGrp="1"/>
          </p:cNvSpPr>
          <p:nvPr>
            <p:ph type="title"/>
          </p:nvPr>
        </p:nvSpPr>
        <p:spPr>
          <a:xfrm>
            <a:off x="311700" y="2252625"/>
            <a:ext cx="5224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See the Training Tracking System in action</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75"/>
          <p:cNvSpPr txBox="1">
            <a:spLocks noGrp="1"/>
          </p:cNvSpPr>
          <p:nvPr>
            <p:ph type="title"/>
          </p:nvPr>
        </p:nvSpPr>
        <p:spPr>
          <a:xfrm>
            <a:off x="356616"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Logging in as an admin</a:t>
            </a:r>
            <a:endParaRPr dirty="0"/>
          </a:p>
        </p:txBody>
      </p:sp>
      <p:pic>
        <p:nvPicPr>
          <p:cNvPr id="455" name="Google Shape;455;p75" descr="My profile and training page screenshot"/>
          <p:cNvPicPr preferRelativeResize="0"/>
          <p:nvPr/>
        </p:nvPicPr>
        <p:blipFill>
          <a:blip r:embed="rId3">
            <a:alphaModFix/>
          </a:blip>
          <a:stretch>
            <a:fillRect/>
          </a:stretch>
        </p:blipFill>
        <p:spPr>
          <a:xfrm>
            <a:off x="152400" y="1170125"/>
            <a:ext cx="8822277" cy="3820976"/>
          </a:xfrm>
          <a:prstGeom prst="rect">
            <a:avLst/>
          </a:prstGeom>
          <a:noFill/>
          <a:ln>
            <a:noFill/>
          </a:ln>
        </p:spPr>
      </p:pic>
      <p:sp>
        <p:nvSpPr>
          <p:cNvPr id="456" name="Google Shape;456;p75" descr="Arrow pointing to &quot;manage account &amp; training&quot; page link"/>
          <p:cNvSpPr/>
          <p:nvPr/>
        </p:nvSpPr>
        <p:spPr>
          <a:xfrm>
            <a:off x="6997000" y="537700"/>
            <a:ext cx="695100" cy="741300"/>
          </a:xfrm>
          <a:prstGeom prst="downArrow">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75" descr="Arrow pointing to &quot;my training lists&quot; button"/>
          <p:cNvSpPr/>
          <p:nvPr/>
        </p:nvSpPr>
        <p:spPr>
          <a:xfrm rot="10800000">
            <a:off x="5990975" y="3115125"/>
            <a:ext cx="695100" cy="741300"/>
          </a:xfrm>
          <a:prstGeom prst="downArrow">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76"/>
          <p:cNvSpPr txBox="1">
            <a:spLocks noGrp="1"/>
          </p:cNvSpPr>
          <p:nvPr>
            <p:ph type="title"/>
          </p:nvPr>
        </p:nvSpPr>
        <p:spPr>
          <a:xfrm>
            <a:off x="356616"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Creating a new training list</a:t>
            </a:r>
            <a:endParaRPr dirty="0"/>
          </a:p>
        </p:txBody>
      </p:sp>
      <p:pic>
        <p:nvPicPr>
          <p:cNvPr id="463" name="Google Shape;463;p76" descr="My profile and training page screenshot"/>
          <p:cNvPicPr preferRelativeResize="0"/>
          <p:nvPr/>
        </p:nvPicPr>
        <p:blipFill>
          <a:blip r:embed="rId3">
            <a:alphaModFix/>
          </a:blip>
          <a:stretch>
            <a:fillRect/>
          </a:stretch>
        </p:blipFill>
        <p:spPr>
          <a:xfrm>
            <a:off x="152400" y="1170125"/>
            <a:ext cx="8839204" cy="3051424"/>
          </a:xfrm>
          <a:prstGeom prst="rect">
            <a:avLst/>
          </a:prstGeom>
          <a:noFill/>
          <a:ln>
            <a:noFill/>
          </a:ln>
        </p:spPr>
      </p:pic>
      <p:sp>
        <p:nvSpPr>
          <p:cNvPr id="464" name="Google Shape;464;p76" descr="Arrow pointing to &quot;create new training list&quot; button"/>
          <p:cNvSpPr/>
          <p:nvPr/>
        </p:nvSpPr>
        <p:spPr>
          <a:xfrm rot="10800000">
            <a:off x="909250" y="4134550"/>
            <a:ext cx="695100" cy="741300"/>
          </a:xfrm>
          <a:prstGeom prst="downArrow">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77"/>
          <p:cNvSpPr txBox="1">
            <a:spLocks noGrp="1"/>
          </p:cNvSpPr>
          <p:nvPr>
            <p:ph type="title"/>
          </p:nvPr>
        </p:nvSpPr>
        <p:spPr>
          <a:xfrm>
            <a:off x="356616"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Adding a title and description</a:t>
            </a:r>
            <a:endParaRPr dirty="0"/>
          </a:p>
        </p:txBody>
      </p:sp>
      <p:pic>
        <p:nvPicPr>
          <p:cNvPr id="470" name="Google Shape;470;p77" descr="Create training list page screenshot"/>
          <p:cNvPicPr preferRelativeResize="0"/>
          <p:nvPr/>
        </p:nvPicPr>
        <p:blipFill rotWithShape="1">
          <a:blip r:embed="rId3">
            <a:alphaModFix/>
          </a:blip>
          <a:srcRect b="37245"/>
          <a:stretch/>
        </p:blipFill>
        <p:spPr>
          <a:xfrm>
            <a:off x="0" y="1170125"/>
            <a:ext cx="9144003" cy="2628255"/>
          </a:xfrm>
          <a:prstGeom prst="rect">
            <a:avLst/>
          </a:prstGeom>
          <a:noFill/>
          <a:ln>
            <a:noFill/>
          </a:ln>
        </p:spPr>
      </p:pic>
      <p:sp>
        <p:nvSpPr>
          <p:cNvPr id="471" name="Google Shape;471;p77" descr="Arrow pointing to &quot;Title&quot; entry field and &quot;Instructions&quot; entry field"/>
          <p:cNvSpPr/>
          <p:nvPr/>
        </p:nvSpPr>
        <p:spPr>
          <a:xfrm>
            <a:off x="2007950" y="1387050"/>
            <a:ext cx="695100" cy="741300"/>
          </a:xfrm>
          <a:prstGeom prst="downArrow">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78"/>
          <p:cNvSpPr txBox="1">
            <a:spLocks noGrp="1"/>
          </p:cNvSpPr>
          <p:nvPr>
            <p:ph type="title"/>
          </p:nvPr>
        </p:nvSpPr>
        <p:spPr>
          <a:xfrm>
            <a:off x="356616"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Adding trainings to your list</a:t>
            </a:r>
            <a:endParaRPr dirty="0"/>
          </a:p>
        </p:txBody>
      </p:sp>
      <p:pic>
        <p:nvPicPr>
          <p:cNvPr id="477" name="Google Shape;477;p78" descr="Browse and select training page screenshot"/>
          <p:cNvPicPr preferRelativeResize="0"/>
          <p:nvPr/>
        </p:nvPicPr>
        <p:blipFill>
          <a:blip r:embed="rId3">
            <a:alphaModFix/>
          </a:blip>
          <a:stretch>
            <a:fillRect/>
          </a:stretch>
        </p:blipFill>
        <p:spPr>
          <a:xfrm>
            <a:off x="0" y="1170125"/>
            <a:ext cx="9144003" cy="3656720"/>
          </a:xfrm>
          <a:prstGeom prst="rect">
            <a:avLst/>
          </a:prstGeom>
          <a:noFill/>
          <a:ln>
            <a:noFill/>
          </a:ln>
        </p:spPr>
      </p:pic>
      <p:sp>
        <p:nvSpPr>
          <p:cNvPr id="478" name="Google Shape;478;p78" descr="Arrow pointing to &quot;select training&quot; button"/>
          <p:cNvSpPr/>
          <p:nvPr/>
        </p:nvSpPr>
        <p:spPr>
          <a:xfrm rot="5400000" flipH="1">
            <a:off x="1310850" y="4108650"/>
            <a:ext cx="695100" cy="741300"/>
          </a:xfrm>
          <a:prstGeom prst="downArrow">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79"/>
          <p:cNvSpPr txBox="1">
            <a:spLocks noGrp="1"/>
          </p:cNvSpPr>
          <p:nvPr>
            <p:ph type="title"/>
          </p:nvPr>
        </p:nvSpPr>
        <p:spPr>
          <a:xfrm>
            <a:off x="356616"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Saving and modifying your list</a:t>
            </a:r>
            <a:endParaRPr dirty="0"/>
          </a:p>
        </p:txBody>
      </p:sp>
      <p:pic>
        <p:nvPicPr>
          <p:cNvPr id="484" name="Google Shape;484;p79" descr="Manage my lists page screenshot"/>
          <p:cNvPicPr preferRelativeResize="0"/>
          <p:nvPr/>
        </p:nvPicPr>
        <p:blipFill rotWithShape="1">
          <a:blip r:embed="rId3">
            <a:alphaModFix/>
          </a:blip>
          <a:srcRect b="22552"/>
          <a:stretch/>
        </p:blipFill>
        <p:spPr>
          <a:xfrm>
            <a:off x="0" y="1170125"/>
            <a:ext cx="9143997" cy="3841641"/>
          </a:xfrm>
          <a:prstGeom prst="rect">
            <a:avLst/>
          </a:prstGeom>
          <a:noFill/>
          <a:ln>
            <a:noFill/>
          </a:ln>
        </p:spPr>
      </p:pic>
      <p:sp>
        <p:nvSpPr>
          <p:cNvPr id="485" name="Google Shape;485;p79" descr="Arrow pointing to &quot;Modify list&quot; button"/>
          <p:cNvSpPr/>
          <p:nvPr/>
        </p:nvSpPr>
        <p:spPr>
          <a:xfrm rot="10800000">
            <a:off x="356625" y="3759325"/>
            <a:ext cx="695100" cy="741300"/>
          </a:xfrm>
          <a:prstGeom prst="downArrow">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80"/>
          <p:cNvSpPr txBox="1">
            <a:spLocks noGrp="1"/>
          </p:cNvSpPr>
          <p:nvPr>
            <p:ph type="title"/>
          </p:nvPr>
        </p:nvSpPr>
        <p:spPr>
          <a:xfrm>
            <a:off x="356616"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Sharing your new list</a:t>
            </a:r>
            <a:endParaRPr dirty="0"/>
          </a:p>
        </p:txBody>
      </p:sp>
      <p:pic>
        <p:nvPicPr>
          <p:cNvPr id="491" name="Google Shape;491;p80" descr="Manage my lists page screenshot"/>
          <p:cNvPicPr preferRelativeResize="0"/>
          <p:nvPr/>
        </p:nvPicPr>
        <p:blipFill rotWithShape="1">
          <a:blip r:embed="rId3">
            <a:alphaModFix/>
          </a:blip>
          <a:srcRect b="23189"/>
          <a:stretch/>
        </p:blipFill>
        <p:spPr>
          <a:xfrm>
            <a:off x="0" y="1158050"/>
            <a:ext cx="9144003" cy="3837722"/>
          </a:xfrm>
          <a:prstGeom prst="rect">
            <a:avLst/>
          </a:prstGeom>
          <a:noFill/>
          <a:ln>
            <a:noFill/>
          </a:ln>
        </p:spPr>
      </p:pic>
      <p:sp>
        <p:nvSpPr>
          <p:cNvPr id="492" name="Google Shape;492;p80" descr="arrow pointing to &quot;share list with training participants&quot; - copy this link and share this list with your trainees."/>
          <p:cNvSpPr/>
          <p:nvPr/>
        </p:nvSpPr>
        <p:spPr>
          <a:xfrm>
            <a:off x="6733225" y="1606150"/>
            <a:ext cx="695100" cy="741300"/>
          </a:xfrm>
          <a:prstGeom prst="downArrow">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63"/>
          <p:cNvSpPr txBox="1">
            <a:spLocks noGrp="1"/>
          </p:cNvSpPr>
          <p:nvPr>
            <p:ph type="title"/>
          </p:nvPr>
        </p:nvSpPr>
        <p:spPr>
          <a:xfrm>
            <a:off x="356616" y="5429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t>Welcome</a:t>
            </a:r>
            <a:endParaRPr sz="3600" dirty="0">
              <a:solidFill>
                <a:srgbClr val="434343"/>
              </a:solidFill>
            </a:endParaRPr>
          </a:p>
        </p:txBody>
      </p:sp>
      <p:pic>
        <p:nvPicPr>
          <p:cNvPr id="367" name="Google Shape;367;p63" descr="&quot; &quot;"/>
          <p:cNvPicPr preferRelativeResize="0"/>
          <p:nvPr/>
        </p:nvPicPr>
        <p:blipFill rotWithShape="1">
          <a:blip r:embed="rId3">
            <a:alphaModFix/>
          </a:blip>
          <a:srcRect t="709" b="709"/>
          <a:stretch/>
        </p:blipFill>
        <p:spPr>
          <a:xfrm>
            <a:off x="1803775" y="1755150"/>
            <a:ext cx="1728600" cy="1704000"/>
          </a:xfrm>
          <a:prstGeom prst="ellipse">
            <a:avLst/>
          </a:prstGeom>
          <a:noFill/>
          <a:ln>
            <a:noFill/>
          </a:ln>
        </p:spPr>
      </p:pic>
      <p:sp>
        <p:nvSpPr>
          <p:cNvPr id="364" name="Google Shape;364;p63"/>
          <p:cNvSpPr txBox="1">
            <a:spLocks noGrp="1"/>
          </p:cNvSpPr>
          <p:nvPr>
            <p:ph type="body" idx="1"/>
          </p:nvPr>
        </p:nvSpPr>
        <p:spPr>
          <a:xfrm>
            <a:off x="1635031" y="3974897"/>
            <a:ext cx="2066100" cy="10116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b="1" dirty="0"/>
              <a:t>Elizabeth Costello</a:t>
            </a:r>
            <a:endParaRPr b="1" dirty="0"/>
          </a:p>
          <a:p>
            <a:pPr marL="0" lvl="0" indent="0" algn="ctr" rtl="0">
              <a:lnSpc>
                <a:spcPct val="100000"/>
              </a:lnSpc>
              <a:spcBef>
                <a:spcPts val="0"/>
              </a:spcBef>
              <a:spcAft>
                <a:spcPts val="0"/>
              </a:spcAft>
              <a:buNone/>
            </a:pPr>
            <a:r>
              <a:rPr lang="en" dirty="0"/>
              <a:t>JSI</a:t>
            </a:r>
            <a:endParaRPr dirty="0"/>
          </a:p>
        </p:txBody>
      </p:sp>
      <p:pic>
        <p:nvPicPr>
          <p:cNvPr id="366" name="Google Shape;366;p63" descr="&quot; &quot;"/>
          <p:cNvPicPr preferRelativeResize="0"/>
          <p:nvPr/>
        </p:nvPicPr>
        <p:blipFill>
          <a:blip r:embed="rId4">
            <a:alphaModFix/>
          </a:blip>
          <a:stretch>
            <a:fillRect/>
          </a:stretch>
        </p:blipFill>
        <p:spPr>
          <a:xfrm>
            <a:off x="5172400" y="1684350"/>
            <a:ext cx="1728600" cy="1774800"/>
          </a:xfrm>
          <a:prstGeom prst="ellipse">
            <a:avLst/>
          </a:prstGeom>
          <a:noFill/>
          <a:ln>
            <a:noFill/>
          </a:ln>
        </p:spPr>
      </p:pic>
      <p:sp>
        <p:nvSpPr>
          <p:cNvPr id="365" name="Google Shape;365;p63"/>
          <p:cNvSpPr txBox="1">
            <a:spLocks noGrp="1"/>
          </p:cNvSpPr>
          <p:nvPr>
            <p:ph type="body" idx="2"/>
          </p:nvPr>
        </p:nvSpPr>
        <p:spPr>
          <a:xfrm>
            <a:off x="5136497" y="3974897"/>
            <a:ext cx="2066100" cy="10116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b="1" dirty="0"/>
              <a:t>Clancey Bateman</a:t>
            </a:r>
            <a:endParaRPr b="1" dirty="0"/>
          </a:p>
          <a:p>
            <a:pPr marL="0" lvl="0" indent="0" algn="ctr" rtl="0">
              <a:lnSpc>
                <a:spcPct val="100000"/>
              </a:lnSpc>
              <a:spcBef>
                <a:spcPts val="0"/>
              </a:spcBef>
              <a:spcAft>
                <a:spcPts val="0"/>
              </a:spcAft>
              <a:buNone/>
            </a:pPr>
            <a:r>
              <a:rPr lang="en" dirty="0"/>
              <a:t>JSI </a:t>
            </a:r>
            <a:endParaRP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81"/>
          <p:cNvSpPr txBox="1">
            <a:spLocks noGrp="1"/>
          </p:cNvSpPr>
          <p:nvPr>
            <p:ph type="title"/>
          </p:nvPr>
        </p:nvSpPr>
        <p:spPr>
          <a:xfrm>
            <a:off x="356616"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User accepts the list</a:t>
            </a:r>
            <a:endParaRPr dirty="0"/>
          </a:p>
        </p:txBody>
      </p:sp>
      <p:pic>
        <p:nvPicPr>
          <p:cNvPr id="498" name="Google Shape;498;p81" descr="New staff training page screenshot"/>
          <p:cNvPicPr preferRelativeResize="0"/>
          <p:nvPr/>
        </p:nvPicPr>
        <p:blipFill>
          <a:blip r:embed="rId3">
            <a:alphaModFix/>
          </a:blip>
          <a:stretch>
            <a:fillRect/>
          </a:stretch>
        </p:blipFill>
        <p:spPr>
          <a:xfrm>
            <a:off x="152400" y="1170125"/>
            <a:ext cx="8839204" cy="3094585"/>
          </a:xfrm>
          <a:prstGeom prst="rect">
            <a:avLst/>
          </a:prstGeom>
          <a:noFill/>
          <a:ln>
            <a:noFill/>
          </a:ln>
        </p:spPr>
      </p:pic>
      <p:sp>
        <p:nvSpPr>
          <p:cNvPr id="499" name="Google Shape;499;p81" descr="arrow pointing to &quot;Save this list&quot; button"/>
          <p:cNvSpPr/>
          <p:nvPr/>
        </p:nvSpPr>
        <p:spPr>
          <a:xfrm rot="10800000">
            <a:off x="376350" y="4013175"/>
            <a:ext cx="695100" cy="741300"/>
          </a:xfrm>
          <a:prstGeom prst="downArrow">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82"/>
          <p:cNvSpPr txBox="1">
            <a:spLocks noGrp="1"/>
          </p:cNvSpPr>
          <p:nvPr>
            <p:ph type="title"/>
          </p:nvPr>
        </p:nvSpPr>
        <p:spPr>
          <a:xfrm>
            <a:off x="356616"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User completes training and evaluation</a:t>
            </a:r>
            <a:endParaRPr dirty="0"/>
          </a:p>
        </p:txBody>
      </p:sp>
      <p:pic>
        <p:nvPicPr>
          <p:cNvPr id="505" name="Google Shape;505;p82" descr="New staff training page screenshot"/>
          <p:cNvPicPr preferRelativeResize="0"/>
          <p:nvPr/>
        </p:nvPicPr>
        <p:blipFill rotWithShape="1">
          <a:blip r:embed="rId3">
            <a:alphaModFix/>
          </a:blip>
          <a:srcRect b="16233"/>
          <a:stretch/>
        </p:blipFill>
        <p:spPr>
          <a:xfrm>
            <a:off x="0" y="1170125"/>
            <a:ext cx="9143997" cy="3979352"/>
          </a:xfrm>
          <a:prstGeom prst="rect">
            <a:avLst/>
          </a:prstGeom>
          <a:noFill/>
          <a:ln>
            <a:noFill/>
          </a:ln>
        </p:spPr>
      </p:pic>
      <p:sp>
        <p:nvSpPr>
          <p:cNvPr id="506" name="Google Shape;506;p82" descr="arrow pointing to &quot;Launch Course&quot; button"/>
          <p:cNvSpPr/>
          <p:nvPr/>
        </p:nvSpPr>
        <p:spPr>
          <a:xfrm rot="5400000" flipH="1">
            <a:off x="7460850" y="3832350"/>
            <a:ext cx="695100" cy="741300"/>
          </a:xfrm>
          <a:prstGeom prst="downArrow">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83"/>
          <p:cNvSpPr txBox="1">
            <a:spLocks noGrp="1"/>
          </p:cNvSpPr>
          <p:nvPr>
            <p:ph type="title"/>
          </p:nvPr>
        </p:nvSpPr>
        <p:spPr>
          <a:xfrm>
            <a:off x="356616"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User views their completion information</a:t>
            </a:r>
            <a:endParaRPr dirty="0"/>
          </a:p>
        </p:txBody>
      </p:sp>
      <p:pic>
        <p:nvPicPr>
          <p:cNvPr id="512" name="Google Shape;512;p83" descr="New staff training page screenshot"/>
          <p:cNvPicPr preferRelativeResize="0"/>
          <p:nvPr/>
        </p:nvPicPr>
        <p:blipFill rotWithShape="1">
          <a:blip r:embed="rId3">
            <a:alphaModFix/>
          </a:blip>
          <a:srcRect b="16233"/>
          <a:stretch/>
        </p:blipFill>
        <p:spPr>
          <a:xfrm>
            <a:off x="0" y="1170125"/>
            <a:ext cx="9143997" cy="3979352"/>
          </a:xfrm>
          <a:prstGeom prst="rect">
            <a:avLst/>
          </a:prstGeom>
          <a:noFill/>
          <a:ln>
            <a:noFill/>
          </a:ln>
        </p:spPr>
      </p:pic>
      <p:sp>
        <p:nvSpPr>
          <p:cNvPr id="513" name="Google Shape;513;p83" descr="arrow pointing to &quot;Download Certificate&quot; button"/>
          <p:cNvSpPr/>
          <p:nvPr/>
        </p:nvSpPr>
        <p:spPr>
          <a:xfrm rot="5400000" flipH="1">
            <a:off x="8360225" y="3498050"/>
            <a:ext cx="695100" cy="741300"/>
          </a:xfrm>
          <a:prstGeom prst="downArrow">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84"/>
          <p:cNvSpPr txBox="1">
            <a:spLocks noGrp="1"/>
          </p:cNvSpPr>
          <p:nvPr>
            <p:ph type="title"/>
          </p:nvPr>
        </p:nvSpPr>
        <p:spPr>
          <a:xfrm>
            <a:off x="356616"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Training account interface</a:t>
            </a:r>
            <a:endParaRPr dirty="0"/>
          </a:p>
        </p:txBody>
      </p:sp>
      <p:pic>
        <p:nvPicPr>
          <p:cNvPr id="519" name="Google Shape;519;p84" descr="My profile and training screenshot"/>
          <p:cNvPicPr preferRelativeResize="0"/>
          <p:nvPr/>
        </p:nvPicPr>
        <p:blipFill>
          <a:blip r:embed="rId3">
            <a:alphaModFix/>
          </a:blip>
          <a:stretch>
            <a:fillRect/>
          </a:stretch>
        </p:blipFill>
        <p:spPr>
          <a:xfrm>
            <a:off x="0" y="1170125"/>
            <a:ext cx="9144003" cy="369244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85"/>
          <p:cNvSpPr txBox="1">
            <a:spLocks noGrp="1"/>
          </p:cNvSpPr>
          <p:nvPr>
            <p:ph type="title"/>
          </p:nvPr>
        </p:nvSpPr>
        <p:spPr>
          <a:xfrm>
            <a:off x="356616"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Seeing who has accepted a list</a:t>
            </a:r>
            <a:endParaRPr dirty="0"/>
          </a:p>
        </p:txBody>
      </p:sp>
      <p:pic>
        <p:nvPicPr>
          <p:cNvPr id="525" name="Google Shape;525;p85" descr="screenshot of Manage Users for New Staff Training"/>
          <p:cNvPicPr preferRelativeResize="0"/>
          <p:nvPr/>
        </p:nvPicPr>
        <p:blipFill>
          <a:blip r:embed="rId3">
            <a:alphaModFix/>
          </a:blip>
          <a:stretch>
            <a:fillRect/>
          </a:stretch>
        </p:blipFill>
        <p:spPr>
          <a:xfrm>
            <a:off x="228600" y="1170125"/>
            <a:ext cx="8405325" cy="38209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86"/>
          <p:cNvSpPr txBox="1">
            <a:spLocks noGrp="1"/>
          </p:cNvSpPr>
          <p:nvPr>
            <p:ph type="title"/>
          </p:nvPr>
        </p:nvSpPr>
        <p:spPr>
          <a:xfrm>
            <a:off x="356616"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Download completion report</a:t>
            </a:r>
            <a:endParaRPr dirty="0"/>
          </a:p>
        </p:txBody>
      </p:sp>
      <p:pic>
        <p:nvPicPr>
          <p:cNvPr id="531" name="Google Shape;531;p86" descr="New staff training report screenshot"/>
          <p:cNvPicPr preferRelativeResize="0"/>
          <p:nvPr/>
        </p:nvPicPr>
        <p:blipFill rotWithShape="1">
          <a:blip r:embed="rId3">
            <a:alphaModFix/>
          </a:blip>
          <a:srcRect b="20025"/>
          <a:stretch/>
        </p:blipFill>
        <p:spPr>
          <a:xfrm>
            <a:off x="0" y="1170125"/>
            <a:ext cx="9144003" cy="417412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87"/>
          <p:cNvSpPr txBox="1">
            <a:spLocks noGrp="1"/>
          </p:cNvSpPr>
          <p:nvPr>
            <p:ph type="title"/>
          </p:nvPr>
        </p:nvSpPr>
        <p:spPr>
          <a:xfrm>
            <a:off x="311700" y="2252625"/>
            <a:ext cx="5224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How could you use the Training Tracking System?</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88"/>
          <p:cNvSpPr txBox="1">
            <a:spLocks noGrp="1"/>
          </p:cNvSpPr>
          <p:nvPr>
            <p:ph type="title"/>
          </p:nvPr>
        </p:nvSpPr>
        <p:spPr>
          <a:xfrm>
            <a:off x="356616" y="6656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Title X grantees use lists in different ways</a:t>
            </a:r>
            <a:endParaRPr dirty="0"/>
          </a:p>
        </p:txBody>
      </p:sp>
      <p:sp>
        <p:nvSpPr>
          <p:cNvPr id="542" name="Google Shape;542;p88"/>
          <p:cNvSpPr txBox="1">
            <a:spLocks noGrp="1"/>
          </p:cNvSpPr>
          <p:nvPr>
            <p:ph type="body" idx="1"/>
          </p:nvPr>
        </p:nvSpPr>
        <p:spPr>
          <a:xfrm>
            <a:off x="585216" y="1605850"/>
            <a:ext cx="6982800" cy="2963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dirty="0"/>
              <a:t>Create a list and share the link with Title X subrecipients via email, on a webpage, or in a PowerPoint presentation</a:t>
            </a:r>
            <a:endParaRPr dirty="0"/>
          </a:p>
          <a:p>
            <a:pPr marL="457200" lvl="0" indent="-342900" algn="l" rtl="0">
              <a:spcBef>
                <a:spcPts val="0"/>
              </a:spcBef>
              <a:spcAft>
                <a:spcPts val="0"/>
              </a:spcAft>
              <a:buSzPts val="1800"/>
              <a:buChar char="●"/>
            </a:pPr>
            <a:r>
              <a:rPr lang="en" dirty="0"/>
              <a:t>Use lists for tracking completion or as templates for other users (e.g., subrecipients) to copy and adapt</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89"/>
          <p:cNvSpPr txBox="1">
            <a:spLocks noGrp="1"/>
          </p:cNvSpPr>
          <p:nvPr>
            <p:ph type="title"/>
          </p:nvPr>
        </p:nvSpPr>
        <p:spPr>
          <a:xfrm>
            <a:off x="356616" y="6656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700" dirty="0"/>
              <a:t>Sample List 1: New Title X Staff Training</a:t>
            </a:r>
            <a:endParaRPr sz="2700" dirty="0"/>
          </a:p>
        </p:txBody>
      </p:sp>
      <p:sp>
        <p:nvSpPr>
          <p:cNvPr id="548" name="Google Shape;548;p89"/>
          <p:cNvSpPr txBox="1">
            <a:spLocks noGrp="1"/>
          </p:cNvSpPr>
          <p:nvPr>
            <p:ph type="body" idx="1"/>
          </p:nvPr>
        </p:nvSpPr>
        <p:spPr>
          <a:xfrm>
            <a:off x="585216" y="1605850"/>
            <a:ext cx="6982800" cy="29631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AutoNum type="arabicPeriod"/>
            </a:pPr>
            <a:r>
              <a:rPr lang="en" sz="1600" dirty="0"/>
              <a:t>Title X Orientation: Program Requirements for Title X Funded Family Planning Projects eLearning</a:t>
            </a:r>
            <a:endParaRPr sz="1600" dirty="0"/>
          </a:p>
          <a:p>
            <a:pPr marL="457200" lvl="0" indent="-330200" algn="l" rtl="0">
              <a:spcBef>
                <a:spcPts val="0"/>
              </a:spcBef>
              <a:spcAft>
                <a:spcPts val="0"/>
              </a:spcAft>
              <a:buSzPts val="1600"/>
              <a:buAutoNum type="arabicPeriod"/>
            </a:pPr>
            <a:r>
              <a:rPr lang="en" sz="1600" dirty="0"/>
              <a:t>Cultural Competency in Family Planning Care eLearning</a:t>
            </a:r>
            <a:endParaRPr sz="1600" dirty="0"/>
          </a:p>
          <a:p>
            <a:pPr marL="457200" lvl="0" indent="-330200" algn="l" rtl="0">
              <a:spcBef>
                <a:spcPts val="0"/>
              </a:spcBef>
              <a:spcAft>
                <a:spcPts val="0"/>
              </a:spcAft>
              <a:buSzPts val="1600"/>
              <a:buAutoNum type="arabicPeriod"/>
            </a:pPr>
            <a:r>
              <a:rPr lang="en" sz="1600" dirty="0"/>
              <a:t>Trauma-Informed Mandatory Child Abuse Reporting in a Family Planning Setting Video</a:t>
            </a:r>
            <a:endParaRPr sz="1600" dirty="0"/>
          </a:p>
          <a:p>
            <a:pPr marL="457200" lvl="0" indent="-330200" algn="l" rtl="0">
              <a:spcBef>
                <a:spcPts val="0"/>
              </a:spcBef>
              <a:spcAft>
                <a:spcPts val="0"/>
              </a:spcAft>
              <a:buSzPts val="1600"/>
              <a:buAutoNum type="arabicPeriod"/>
            </a:pPr>
            <a:r>
              <a:rPr lang="en" sz="1600" dirty="0"/>
              <a:t>Mandatory Child Abuse Reporting State Summaries</a:t>
            </a:r>
            <a:endParaRPr sz="1600" dirty="0"/>
          </a:p>
          <a:p>
            <a:pPr marL="457200" lvl="0" indent="-330200" algn="l" rtl="0">
              <a:spcBef>
                <a:spcPts val="0"/>
              </a:spcBef>
              <a:spcAft>
                <a:spcPts val="0"/>
              </a:spcAft>
              <a:buSzPts val="1600"/>
              <a:buAutoNum type="arabicPeriod"/>
            </a:pPr>
            <a:r>
              <a:rPr lang="en" sz="1600" dirty="0"/>
              <a:t>SOAR to Health and Wellness Human Trafficking Training</a:t>
            </a:r>
            <a:endParaRPr sz="1600" dirty="0"/>
          </a:p>
          <a:p>
            <a:pPr marL="457200" lvl="0" indent="-330200" algn="l" rtl="0">
              <a:spcBef>
                <a:spcPts val="0"/>
              </a:spcBef>
              <a:spcAft>
                <a:spcPts val="0"/>
              </a:spcAft>
              <a:buSzPts val="1600"/>
              <a:buAutoNum type="arabicPeriod"/>
            </a:pPr>
            <a:r>
              <a:rPr lang="en" sz="1600" dirty="0"/>
              <a:t>Counseling Adolescent Clients to Encourage Family Participation Video</a:t>
            </a:r>
            <a:endParaRPr sz="1600" dirty="0"/>
          </a:p>
          <a:p>
            <a:pPr marL="457200" lvl="0" indent="-330200" algn="l" rtl="0">
              <a:spcBef>
                <a:spcPts val="0"/>
              </a:spcBef>
              <a:spcAft>
                <a:spcPts val="0"/>
              </a:spcAft>
              <a:buSzPts val="1600"/>
              <a:buAutoNum type="arabicPeriod"/>
            </a:pPr>
            <a:r>
              <a:rPr lang="en" sz="1600" dirty="0"/>
              <a:t>Counseling Adolescent Clients to Resist Sexual Coercion Video</a:t>
            </a:r>
            <a:endParaRPr sz="1600" dirty="0"/>
          </a:p>
          <a:p>
            <a:pPr marL="457200" lvl="0" indent="-330200" algn="l" rtl="0">
              <a:spcBef>
                <a:spcPts val="0"/>
              </a:spcBef>
              <a:spcAft>
                <a:spcPts val="0"/>
              </a:spcAft>
              <a:buSzPts val="1600"/>
              <a:buAutoNum type="arabicPeriod"/>
            </a:pPr>
            <a:r>
              <a:rPr lang="en" sz="1600" dirty="0"/>
              <a:t>Identifying and Responding to Human Trafficking in Title X Settings eLearning </a:t>
            </a:r>
            <a:endParaRPr sz="1600" dirty="0"/>
          </a:p>
          <a:p>
            <a:pPr marL="0" lvl="0" indent="0" algn="l" rtl="0">
              <a:spcBef>
                <a:spcPts val="1600"/>
              </a:spcBef>
              <a:spcAft>
                <a:spcPts val="1600"/>
              </a:spcAft>
              <a:buNone/>
            </a:pP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90"/>
          <p:cNvSpPr txBox="1">
            <a:spLocks noGrp="1"/>
          </p:cNvSpPr>
          <p:nvPr>
            <p:ph type="title"/>
          </p:nvPr>
        </p:nvSpPr>
        <p:spPr>
          <a:xfrm>
            <a:off x="356616" y="6656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700" dirty="0"/>
              <a:t>Sample List 2: Title X Clinical Staff Onboarding</a:t>
            </a:r>
            <a:endParaRPr sz="2700" dirty="0"/>
          </a:p>
        </p:txBody>
      </p:sp>
      <p:sp>
        <p:nvSpPr>
          <p:cNvPr id="554" name="Google Shape;554;p90"/>
          <p:cNvSpPr txBox="1">
            <a:spLocks noGrp="1"/>
          </p:cNvSpPr>
          <p:nvPr>
            <p:ph type="body" idx="1"/>
          </p:nvPr>
        </p:nvSpPr>
        <p:spPr>
          <a:xfrm>
            <a:off x="585216" y="1605850"/>
            <a:ext cx="6982800" cy="29631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AutoNum type="arabicPeriod"/>
            </a:pPr>
            <a:r>
              <a:rPr lang="en" sz="1600" dirty="0"/>
              <a:t>Title X Orientation: Program Requirements for Title X Funded Family Planning Projects eLearning</a:t>
            </a:r>
            <a:endParaRPr sz="1600" dirty="0"/>
          </a:p>
          <a:p>
            <a:pPr marL="457200" lvl="0" indent="-330200" algn="l" rtl="0">
              <a:spcBef>
                <a:spcPts val="0"/>
              </a:spcBef>
              <a:spcAft>
                <a:spcPts val="0"/>
              </a:spcAft>
              <a:buSzPts val="1600"/>
              <a:buAutoNum type="arabicPeriod"/>
            </a:pPr>
            <a:r>
              <a:rPr lang="en" sz="1600" dirty="0"/>
              <a:t>Trauma-Informed Mandatory Child Abuse Reporting in a Family Planning Setting Video</a:t>
            </a:r>
            <a:endParaRPr sz="1600" dirty="0"/>
          </a:p>
          <a:p>
            <a:pPr marL="457200" lvl="0" indent="-330200" algn="l" rtl="0">
              <a:spcBef>
                <a:spcPts val="0"/>
              </a:spcBef>
              <a:spcAft>
                <a:spcPts val="0"/>
              </a:spcAft>
              <a:buSzPts val="1600"/>
              <a:buAutoNum type="arabicPeriod"/>
            </a:pPr>
            <a:r>
              <a:rPr lang="en" sz="1600" dirty="0"/>
              <a:t>Identifying and Responding to Human Trafficking in Title X Settings eLearning Course</a:t>
            </a:r>
            <a:endParaRPr sz="1600" dirty="0"/>
          </a:p>
          <a:p>
            <a:pPr marL="457200" lvl="0" indent="-330200" algn="l" rtl="0">
              <a:spcBef>
                <a:spcPts val="0"/>
              </a:spcBef>
              <a:spcAft>
                <a:spcPts val="0"/>
              </a:spcAft>
              <a:buSzPts val="1600"/>
              <a:buAutoNum type="arabicPeriod"/>
            </a:pPr>
            <a:r>
              <a:rPr lang="en" sz="1600" dirty="0"/>
              <a:t>Counseling Adolescent Clients to Resist Sexual Coercion Video</a:t>
            </a:r>
            <a:endParaRPr sz="1600" dirty="0"/>
          </a:p>
          <a:p>
            <a:pPr marL="457200" lvl="0" indent="-330200" algn="l" rtl="0">
              <a:spcBef>
                <a:spcPts val="0"/>
              </a:spcBef>
              <a:spcAft>
                <a:spcPts val="0"/>
              </a:spcAft>
              <a:buSzPts val="1600"/>
              <a:buAutoNum type="arabicPeriod"/>
            </a:pPr>
            <a:r>
              <a:rPr lang="en" sz="1600" dirty="0"/>
              <a:t>Counseling Adolescent Clients to Encourage Family Participation Video</a:t>
            </a:r>
            <a:endParaRPr sz="1600" dirty="0"/>
          </a:p>
          <a:p>
            <a:pPr marL="457200" lvl="0" indent="-330200" algn="l" rtl="0">
              <a:spcBef>
                <a:spcPts val="0"/>
              </a:spcBef>
              <a:spcAft>
                <a:spcPts val="0"/>
              </a:spcAft>
              <a:buSzPts val="1600"/>
              <a:buAutoNum type="arabicPeriod"/>
            </a:pPr>
            <a:r>
              <a:rPr lang="en" sz="1600" dirty="0"/>
              <a:t>Mandatory Child Abuse Reporting State Summaries</a:t>
            </a:r>
            <a:endParaRPr sz="1600" dirty="0"/>
          </a:p>
          <a:p>
            <a:pPr marL="0" lvl="0" indent="0" algn="l" rtl="0">
              <a:spcBef>
                <a:spcPts val="1600"/>
              </a:spcBef>
              <a:spcAft>
                <a:spcPts val="1600"/>
              </a:spcAft>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64"/>
          <p:cNvSpPr txBox="1">
            <a:spLocks noGrp="1"/>
          </p:cNvSpPr>
          <p:nvPr>
            <p:ph type="title"/>
          </p:nvPr>
        </p:nvSpPr>
        <p:spPr>
          <a:xfrm>
            <a:off x="356616" y="7418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Objectives</a:t>
            </a:r>
            <a:endParaRPr dirty="0"/>
          </a:p>
        </p:txBody>
      </p:sp>
      <p:sp>
        <p:nvSpPr>
          <p:cNvPr id="373" name="Google Shape;373;p64"/>
          <p:cNvSpPr txBox="1">
            <a:spLocks noGrp="1"/>
          </p:cNvSpPr>
          <p:nvPr>
            <p:ph type="body" idx="1"/>
          </p:nvPr>
        </p:nvSpPr>
        <p:spPr>
          <a:xfrm>
            <a:off x="585216" y="1605850"/>
            <a:ext cx="6982800" cy="2963100"/>
          </a:xfrm>
          <a:prstGeom prst="rect">
            <a:avLst/>
          </a:prstGeom>
        </p:spPr>
        <p:txBody>
          <a:bodyPr spcFirstLastPara="1" wrap="square" lIns="91425" tIns="91425" rIns="91425" bIns="91425" anchor="t" anchorCtr="0">
            <a:noAutofit/>
          </a:bodyPr>
          <a:lstStyle/>
          <a:p>
            <a:pPr marL="457200" lvl="0" indent="-349250" algn="l" rtl="0">
              <a:spcBef>
                <a:spcPts val="0"/>
              </a:spcBef>
              <a:spcAft>
                <a:spcPts val="0"/>
              </a:spcAft>
              <a:buClr>
                <a:srgbClr val="666666"/>
              </a:buClr>
              <a:buSzPts val="1900"/>
              <a:buChar char="●"/>
            </a:pPr>
            <a:r>
              <a:rPr lang="en" sz="1900">
                <a:solidFill>
                  <a:srgbClr val="666666"/>
                </a:solidFill>
              </a:rPr>
              <a:t>Distinguish between a Training Participant and </a:t>
            </a:r>
            <a:br>
              <a:rPr lang="en" sz="1900">
                <a:solidFill>
                  <a:srgbClr val="666666"/>
                </a:solidFill>
              </a:rPr>
            </a:br>
            <a:r>
              <a:rPr lang="en" sz="1900">
                <a:solidFill>
                  <a:srgbClr val="666666"/>
                </a:solidFill>
              </a:rPr>
              <a:t>Training Administrator account on </a:t>
            </a:r>
            <a:r>
              <a:rPr lang="en" sz="1900" u="sng">
                <a:solidFill>
                  <a:schemeClr val="hlink"/>
                </a:solidFill>
                <a:hlinkClick r:id="rId3"/>
              </a:rPr>
              <a:t>rhntc.org</a:t>
            </a:r>
            <a:endParaRPr sz="1900">
              <a:solidFill>
                <a:srgbClr val="666666"/>
              </a:solidFill>
            </a:endParaRPr>
          </a:p>
          <a:p>
            <a:pPr marL="457200" lvl="0" indent="-349250" algn="l" rtl="0">
              <a:spcBef>
                <a:spcPts val="0"/>
              </a:spcBef>
              <a:spcAft>
                <a:spcPts val="0"/>
              </a:spcAft>
              <a:buClr>
                <a:srgbClr val="666666"/>
              </a:buClr>
              <a:buSzPts val="1900"/>
              <a:buChar char="●"/>
            </a:pPr>
            <a:r>
              <a:rPr lang="en" sz="1900">
                <a:solidFill>
                  <a:srgbClr val="666666"/>
                </a:solidFill>
              </a:rPr>
              <a:t>Explain how the RHNTC Training Tracking System supports Title X and TPP grantees in achieving their program goals</a:t>
            </a:r>
            <a:endParaRPr sz="1900">
              <a:solidFill>
                <a:srgbClr val="666666"/>
              </a:solidFill>
            </a:endParaRPr>
          </a:p>
          <a:p>
            <a:pPr marL="457200" lvl="0" indent="-349250" algn="l" rtl="0">
              <a:spcBef>
                <a:spcPts val="0"/>
              </a:spcBef>
              <a:spcAft>
                <a:spcPts val="0"/>
              </a:spcAft>
              <a:buClr>
                <a:srgbClr val="666666"/>
              </a:buClr>
              <a:buSzPts val="1900"/>
              <a:buChar char="●"/>
            </a:pPr>
            <a:r>
              <a:rPr lang="en" sz="1900">
                <a:solidFill>
                  <a:srgbClr val="666666"/>
                </a:solidFill>
              </a:rPr>
              <a:t>Describe how to create and share a Training List and track training participation</a:t>
            </a:r>
            <a:endParaRPr sz="1900">
              <a:solidFill>
                <a:srgbClr val="666666"/>
              </a:solidFill>
            </a:endParaRPr>
          </a:p>
          <a:p>
            <a:pPr marL="457200" lvl="0" indent="-349250" algn="l" rtl="0">
              <a:spcBef>
                <a:spcPts val="0"/>
              </a:spcBef>
              <a:spcAft>
                <a:spcPts val="0"/>
              </a:spcAft>
              <a:buClr>
                <a:srgbClr val="666666"/>
              </a:buClr>
              <a:buSzPts val="1900"/>
              <a:buChar char="●"/>
            </a:pPr>
            <a:r>
              <a:rPr lang="en" sz="1900">
                <a:solidFill>
                  <a:srgbClr val="666666"/>
                </a:solidFill>
              </a:rPr>
              <a:t>Demonstrate how to request a Training Administrator account on </a:t>
            </a:r>
            <a:r>
              <a:rPr lang="en" sz="1900" u="sng">
                <a:solidFill>
                  <a:schemeClr val="hlink"/>
                </a:solidFill>
                <a:hlinkClick r:id="rId3"/>
              </a:rPr>
              <a:t>rhntc.org</a:t>
            </a:r>
            <a:endParaRPr sz="1900">
              <a:solidFill>
                <a:srgbClr val="666666"/>
              </a:solidFill>
            </a:endParaRPr>
          </a:p>
          <a:p>
            <a:pPr marL="0" lvl="0" indent="0" algn="l" rtl="0">
              <a:spcBef>
                <a:spcPts val="0"/>
              </a:spcBef>
              <a:spcAft>
                <a:spcPts val="0"/>
              </a:spcAft>
              <a:buNone/>
            </a:pPr>
            <a:endParaRPr sz="2400">
              <a:solidFill>
                <a:srgbClr val="666666"/>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91"/>
          <p:cNvSpPr txBox="1">
            <a:spLocks noGrp="1"/>
          </p:cNvSpPr>
          <p:nvPr>
            <p:ph type="title"/>
          </p:nvPr>
        </p:nvSpPr>
        <p:spPr>
          <a:xfrm>
            <a:off x="356616" y="6656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700" dirty="0"/>
              <a:t>Sample List 3: TPP Trainings on rhntc.org</a:t>
            </a:r>
            <a:endParaRPr sz="2700" dirty="0"/>
          </a:p>
        </p:txBody>
      </p:sp>
      <p:sp>
        <p:nvSpPr>
          <p:cNvPr id="560" name="Google Shape;560;p91"/>
          <p:cNvSpPr txBox="1">
            <a:spLocks noGrp="1"/>
          </p:cNvSpPr>
          <p:nvPr>
            <p:ph type="body" idx="1"/>
          </p:nvPr>
        </p:nvSpPr>
        <p:spPr>
          <a:xfrm>
            <a:off x="585216" y="1605850"/>
            <a:ext cx="6982800" cy="2963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en" dirty="0"/>
              <a:t>SOAR to Health and Wellness Human Trafficking Training</a:t>
            </a:r>
            <a:endParaRPr dirty="0"/>
          </a:p>
          <a:p>
            <a:pPr marL="457200" lvl="0" indent="-342900" algn="l" rtl="0">
              <a:spcBef>
                <a:spcPts val="0"/>
              </a:spcBef>
              <a:spcAft>
                <a:spcPts val="0"/>
              </a:spcAft>
              <a:buSzPts val="1800"/>
              <a:buAutoNum type="arabicPeriod"/>
            </a:pPr>
            <a:r>
              <a:rPr lang="en" dirty="0"/>
              <a:t>Adolescent Brain Development Podcast</a:t>
            </a:r>
            <a:endParaRPr dirty="0"/>
          </a:p>
          <a:p>
            <a:pPr marL="457200" lvl="0" indent="-342900" algn="l" rtl="0">
              <a:spcBef>
                <a:spcPts val="0"/>
              </a:spcBef>
              <a:spcAft>
                <a:spcPts val="0"/>
              </a:spcAft>
              <a:buSzPts val="1800"/>
              <a:buAutoNum type="arabicPeriod"/>
            </a:pPr>
            <a:r>
              <a:rPr lang="en" dirty="0"/>
              <a:t>Healthy Relationship Wheel and Relationship Spectrum</a:t>
            </a:r>
            <a:endParaRPr dirty="0"/>
          </a:p>
          <a:p>
            <a:pPr marL="457200" lvl="0" indent="-342900" algn="l" rtl="0">
              <a:spcBef>
                <a:spcPts val="0"/>
              </a:spcBef>
              <a:spcAft>
                <a:spcPts val="0"/>
              </a:spcAft>
              <a:buSzPts val="1800"/>
              <a:buAutoNum type="arabicPeriod"/>
            </a:pPr>
            <a:r>
              <a:rPr lang="en" dirty="0"/>
              <a:t>Applying the Optimal Health Framework to TPP Programs Webinar</a:t>
            </a:r>
            <a:endParaRPr dirty="0"/>
          </a:p>
          <a:p>
            <a:pPr marL="457200" lvl="0" indent="-342900" algn="l" rtl="0">
              <a:spcBef>
                <a:spcPts val="0"/>
              </a:spcBef>
              <a:spcAft>
                <a:spcPts val="0"/>
              </a:spcAft>
              <a:buSzPts val="1800"/>
              <a:buAutoNum type="arabicPeriod"/>
            </a:pPr>
            <a:r>
              <a:rPr lang="en" dirty="0"/>
              <a:t>Integrating Sexually Transmitted Infection Prevention into TPP Programs Webinar</a:t>
            </a:r>
            <a:endParaRPr dirty="0"/>
          </a:p>
          <a:p>
            <a:pPr marL="457200" lvl="0" indent="-342900" algn="l" rtl="0">
              <a:spcBef>
                <a:spcPts val="0"/>
              </a:spcBef>
              <a:spcAft>
                <a:spcPts val="0"/>
              </a:spcAft>
              <a:buSzPts val="1800"/>
              <a:buAutoNum type="arabicPeriod"/>
            </a:pPr>
            <a:r>
              <a:rPr lang="en" dirty="0"/>
              <a:t>Meaningful Youth Engagement in TPP Webinar </a:t>
            </a:r>
            <a:endParaRPr dirty="0"/>
          </a:p>
          <a:p>
            <a:pPr marL="0" lvl="0" indent="0" algn="l" rtl="0">
              <a:spcBef>
                <a:spcPts val="1600"/>
              </a:spcBef>
              <a:spcAft>
                <a:spcPts val="1600"/>
              </a:spcAft>
              <a:buNone/>
            </a:pP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92"/>
          <p:cNvSpPr txBox="1">
            <a:spLocks noGrp="1"/>
          </p:cNvSpPr>
          <p:nvPr>
            <p:ph type="title"/>
          </p:nvPr>
        </p:nvSpPr>
        <p:spPr>
          <a:xfrm>
            <a:off x="356616" y="2846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700" dirty="0"/>
              <a:t>Create lists of external resources for professional development</a:t>
            </a:r>
            <a:endParaRPr sz="2700" dirty="0"/>
          </a:p>
        </p:txBody>
      </p:sp>
      <p:sp>
        <p:nvSpPr>
          <p:cNvPr id="566" name="Google Shape;566;p92"/>
          <p:cNvSpPr txBox="1">
            <a:spLocks noGrp="1"/>
          </p:cNvSpPr>
          <p:nvPr>
            <p:ph type="body" idx="1"/>
          </p:nvPr>
        </p:nvSpPr>
        <p:spPr>
          <a:xfrm>
            <a:off x="585216" y="1605850"/>
            <a:ext cx="6982800" cy="2963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en" dirty="0"/>
              <a:t>Link to EBI Curriculum Training</a:t>
            </a:r>
            <a:endParaRPr dirty="0"/>
          </a:p>
          <a:p>
            <a:pPr marL="457200" lvl="0" indent="-342900" algn="l" rtl="0">
              <a:spcBef>
                <a:spcPts val="0"/>
              </a:spcBef>
              <a:spcAft>
                <a:spcPts val="0"/>
              </a:spcAft>
              <a:buSzPts val="1800"/>
              <a:buAutoNum type="arabicPeriod"/>
            </a:pPr>
            <a:r>
              <a:rPr lang="en" dirty="0"/>
              <a:t>Relationship Education: A Trauma-Informed Approach for Youth (Dibble Institute)</a:t>
            </a:r>
            <a:endParaRPr dirty="0"/>
          </a:p>
          <a:p>
            <a:pPr marL="457200" lvl="0" indent="-342900" algn="l" rtl="0">
              <a:spcBef>
                <a:spcPts val="0"/>
              </a:spcBef>
              <a:spcAft>
                <a:spcPts val="0"/>
              </a:spcAft>
              <a:buSzPts val="1800"/>
              <a:buAutoNum type="arabicPeriod"/>
            </a:pPr>
            <a:r>
              <a:rPr lang="en" dirty="0"/>
              <a:t>Adolescent Brain Development (AHI Spark Training) </a:t>
            </a:r>
            <a:endParaRPr dirty="0"/>
          </a:p>
          <a:p>
            <a:pPr marL="457200" lvl="0" indent="-342900" algn="l" rtl="0">
              <a:spcBef>
                <a:spcPts val="0"/>
              </a:spcBef>
              <a:spcAft>
                <a:spcPts val="0"/>
              </a:spcAft>
              <a:buSzPts val="1800"/>
              <a:buAutoNum type="arabicPeriod"/>
            </a:pPr>
            <a:r>
              <a:rPr lang="en" dirty="0"/>
              <a:t>Reproduction and Anatomy (SparkED)</a:t>
            </a:r>
            <a:endParaRPr dirty="0"/>
          </a:p>
          <a:p>
            <a:pPr marL="457200" lvl="0" indent="-342900" algn="l" rtl="0">
              <a:spcBef>
                <a:spcPts val="0"/>
              </a:spcBef>
              <a:spcAft>
                <a:spcPts val="0"/>
              </a:spcAft>
              <a:buSzPts val="1800"/>
              <a:buAutoNum type="arabicPeriod"/>
            </a:pPr>
            <a:r>
              <a:rPr lang="en" dirty="0"/>
              <a:t>Needs Assessment, Data Collection Tools and Fidelity (Live)</a:t>
            </a:r>
            <a:endParaRPr dirty="0"/>
          </a:p>
          <a:p>
            <a:pPr marL="457200" lvl="0" indent="-342900" algn="l" rtl="0">
              <a:spcBef>
                <a:spcPts val="0"/>
              </a:spcBef>
              <a:spcAft>
                <a:spcPts val="0"/>
              </a:spcAft>
              <a:buSzPts val="1800"/>
              <a:buAutoNum type="arabicPeriod"/>
            </a:pPr>
            <a:r>
              <a:rPr lang="en" dirty="0"/>
              <a:t>Cultural competency (ThinkCulturalHealth.hhs.gov)</a:t>
            </a: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93"/>
          <p:cNvSpPr txBox="1">
            <a:spLocks noGrp="1"/>
          </p:cNvSpPr>
          <p:nvPr>
            <p:ph type="title"/>
          </p:nvPr>
        </p:nvSpPr>
        <p:spPr>
          <a:xfrm>
            <a:off x="356616"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Job aids for you and your network</a:t>
            </a:r>
            <a:endParaRPr dirty="0"/>
          </a:p>
        </p:txBody>
      </p:sp>
      <p:sp>
        <p:nvSpPr>
          <p:cNvPr id="572" name="Google Shape;572;p93"/>
          <p:cNvSpPr txBox="1">
            <a:spLocks noGrp="1"/>
          </p:cNvSpPr>
          <p:nvPr>
            <p:ph type="body" idx="1"/>
          </p:nvPr>
        </p:nvSpPr>
        <p:spPr>
          <a:xfrm>
            <a:off x="311700" y="1152475"/>
            <a:ext cx="3999900" cy="369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600" b="1" dirty="0"/>
              <a:t>For Training Administrators </a:t>
            </a:r>
            <a:endParaRPr sz="1600" b="1" dirty="0"/>
          </a:p>
        </p:txBody>
      </p:sp>
      <p:pic>
        <p:nvPicPr>
          <p:cNvPr id="575" name="Google Shape;575;p93" descr="Training administrators page screenshot"/>
          <p:cNvPicPr preferRelativeResize="0"/>
          <p:nvPr/>
        </p:nvPicPr>
        <p:blipFill>
          <a:blip r:embed="rId3">
            <a:alphaModFix/>
          </a:blip>
          <a:stretch>
            <a:fillRect/>
          </a:stretch>
        </p:blipFill>
        <p:spPr>
          <a:xfrm>
            <a:off x="462400" y="1656525"/>
            <a:ext cx="2879775" cy="2691675"/>
          </a:xfrm>
          <a:prstGeom prst="rect">
            <a:avLst/>
          </a:prstGeom>
          <a:noFill/>
          <a:ln>
            <a:noFill/>
          </a:ln>
        </p:spPr>
      </p:pic>
      <p:sp>
        <p:nvSpPr>
          <p:cNvPr id="576" name="Google Shape;576;p93"/>
          <p:cNvSpPr txBox="1">
            <a:spLocks noGrp="1"/>
          </p:cNvSpPr>
          <p:nvPr>
            <p:ph type="body" idx="1"/>
          </p:nvPr>
        </p:nvSpPr>
        <p:spPr>
          <a:xfrm>
            <a:off x="462400" y="4406750"/>
            <a:ext cx="3999900" cy="369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600" dirty="0"/>
              <a:t>1 general version, 1 Title X-specific version</a:t>
            </a:r>
            <a:endParaRPr sz="1600" dirty="0"/>
          </a:p>
        </p:txBody>
      </p:sp>
      <p:sp>
        <p:nvSpPr>
          <p:cNvPr id="573" name="Google Shape;573;p93"/>
          <p:cNvSpPr txBox="1">
            <a:spLocks noGrp="1"/>
          </p:cNvSpPr>
          <p:nvPr>
            <p:ph type="body" idx="2"/>
          </p:nvPr>
        </p:nvSpPr>
        <p:spPr>
          <a:xfrm>
            <a:off x="4832400" y="1152475"/>
            <a:ext cx="3999900" cy="369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600" b="1" dirty="0"/>
              <a:t>For Training Participants</a:t>
            </a:r>
            <a:endParaRPr sz="1600" b="1" dirty="0"/>
          </a:p>
        </p:txBody>
      </p:sp>
      <p:pic>
        <p:nvPicPr>
          <p:cNvPr id="574" name="Google Shape;574;p93" descr="Training participants page screenshot"/>
          <p:cNvPicPr preferRelativeResize="0"/>
          <p:nvPr/>
        </p:nvPicPr>
        <p:blipFill rotWithShape="1">
          <a:blip r:embed="rId4">
            <a:alphaModFix/>
          </a:blip>
          <a:srcRect b="18850"/>
          <a:stretch/>
        </p:blipFill>
        <p:spPr>
          <a:xfrm>
            <a:off x="4957675" y="1656525"/>
            <a:ext cx="2854100" cy="2691675"/>
          </a:xfrm>
          <a:prstGeom prst="rect">
            <a:avLst/>
          </a:prstGeom>
          <a:noFill/>
          <a:ln>
            <a:noFill/>
          </a:ln>
        </p:spPr>
      </p:pic>
      <p:sp>
        <p:nvSpPr>
          <p:cNvPr id="577" name="Google Shape;577;p93"/>
          <p:cNvSpPr txBox="1">
            <a:spLocks noGrp="1"/>
          </p:cNvSpPr>
          <p:nvPr>
            <p:ph type="body" idx="1"/>
          </p:nvPr>
        </p:nvSpPr>
        <p:spPr>
          <a:xfrm>
            <a:off x="4957675" y="4406750"/>
            <a:ext cx="3999900" cy="369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600" dirty="0"/>
              <a:t>1 general version, 1 Title X-specific version</a:t>
            </a:r>
            <a:endParaRPr sz="16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94"/>
          <p:cNvSpPr txBox="1">
            <a:spLocks noGrp="1"/>
          </p:cNvSpPr>
          <p:nvPr>
            <p:ph type="title"/>
          </p:nvPr>
        </p:nvSpPr>
        <p:spPr>
          <a:xfrm>
            <a:off x="356616" y="11063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dirty="0"/>
              <a:t>Ready to request a </a:t>
            </a:r>
            <a:br>
              <a:rPr lang="en" sz="4000" dirty="0"/>
            </a:br>
            <a:r>
              <a:rPr lang="en" sz="4000" dirty="0"/>
              <a:t>Training Admin account?</a:t>
            </a:r>
            <a:endParaRPr sz="4000" dirty="0"/>
          </a:p>
        </p:txBody>
      </p:sp>
      <p:sp>
        <p:nvSpPr>
          <p:cNvPr id="583" name="Google Shape;583;p94"/>
          <p:cNvSpPr txBox="1">
            <a:spLocks noGrp="1"/>
          </p:cNvSpPr>
          <p:nvPr>
            <p:ph type="body" idx="1"/>
          </p:nvPr>
        </p:nvSpPr>
        <p:spPr>
          <a:xfrm>
            <a:off x="594360" y="1947775"/>
            <a:ext cx="7429800" cy="262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457200" lvl="0" indent="-342900" algn="l" rtl="0">
              <a:spcBef>
                <a:spcPts val="1600"/>
              </a:spcBef>
              <a:spcAft>
                <a:spcPts val="0"/>
              </a:spcAft>
              <a:buSzPts val="1800"/>
              <a:buAutoNum type="arabicPeriod"/>
            </a:pPr>
            <a:r>
              <a:rPr lang="en"/>
              <a:t>Create an account on </a:t>
            </a:r>
            <a:r>
              <a:rPr lang="en" u="sng">
                <a:solidFill>
                  <a:schemeClr val="hlink"/>
                </a:solidFill>
                <a:hlinkClick r:id="rId3"/>
              </a:rPr>
              <a:t>rhntc.org</a:t>
            </a:r>
            <a:r>
              <a:rPr lang="en"/>
              <a:t> (or log in, if you already have one).</a:t>
            </a:r>
            <a:endParaRPr/>
          </a:p>
          <a:p>
            <a:pPr marL="457200" lvl="0" indent="-342900" algn="l" rtl="0">
              <a:spcBef>
                <a:spcPts val="0"/>
              </a:spcBef>
              <a:spcAft>
                <a:spcPts val="0"/>
              </a:spcAft>
              <a:buSzPts val="1800"/>
              <a:buAutoNum type="arabicPeriod"/>
            </a:pPr>
            <a:r>
              <a:rPr lang="en"/>
              <a:t>Click on “My Training Lists” and then “Contact Us.”</a:t>
            </a:r>
            <a:endParaRPr/>
          </a:p>
          <a:p>
            <a:pPr marL="457200" lvl="0" indent="-342900" algn="l" rtl="0">
              <a:spcBef>
                <a:spcPts val="0"/>
              </a:spcBef>
              <a:spcAft>
                <a:spcPts val="0"/>
              </a:spcAft>
              <a:buSzPts val="1800"/>
              <a:buAutoNum type="arabicPeriod"/>
            </a:pPr>
            <a:r>
              <a:rPr lang="en"/>
              <a:t>Complete the form to request an account.</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95"/>
          <p:cNvSpPr txBox="1">
            <a:spLocks noGrp="1"/>
          </p:cNvSpPr>
          <p:nvPr>
            <p:ph type="title"/>
          </p:nvPr>
        </p:nvSpPr>
        <p:spPr>
          <a:xfrm>
            <a:off x="192509" y="1888812"/>
            <a:ext cx="2719137" cy="165775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7200" dirty="0"/>
              <a:t>Q&amp;A	</a:t>
            </a:r>
            <a:endParaRPr sz="7200" dirty="0"/>
          </a:p>
        </p:txBody>
      </p:sp>
      <p:sp>
        <p:nvSpPr>
          <p:cNvPr id="589" name="Google Shape;589;p95"/>
          <p:cNvSpPr txBox="1">
            <a:spLocks noGrp="1"/>
          </p:cNvSpPr>
          <p:nvPr>
            <p:ph sz="quarter" idx="10"/>
          </p:nvPr>
        </p:nvSpPr>
        <p:spPr>
          <a:xfrm>
            <a:off x="4043363" y="2055312"/>
            <a:ext cx="3584575" cy="1322387"/>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en" sz="2700" dirty="0"/>
              <a:t>What questions do </a:t>
            </a:r>
            <a:br>
              <a:rPr lang="en" sz="2700" dirty="0"/>
            </a:br>
            <a:r>
              <a:rPr lang="en" sz="2700" dirty="0"/>
              <a:t>you have for us?</a:t>
            </a:r>
            <a:endParaRPr sz="27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96"/>
          <p:cNvSpPr txBox="1">
            <a:spLocks noGrp="1"/>
          </p:cNvSpPr>
          <p:nvPr>
            <p:ph type="title"/>
          </p:nvPr>
        </p:nvSpPr>
        <p:spPr>
          <a:xfrm>
            <a:off x="356616" y="1115568"/>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latin typeface="Montserrat"/>
                <a:ea typeface="Montserrat"/>
                <a:cs typeface="Montserrat"/>
                <a:sym typeface="Montserrat"/>
              </a:rPr>
              <a:t>How to Engage with Us </a:t>
            </a:r>
            <a:endParaRPr dirty="0">
              <a:latin typeface="Montserrat"/>
              <a:ea typeface="Montserrat"/>
              <a:cs typeface="Montserrat"/>
              <a:sym typeface="Montserrat"/>
            </a:endParaRPr>
          </a:p>
          <a:p>
            <a:pPr marL="0" lvl="0" indent="0" algn="l" rtl="0">
              <a:spcBef>
                <a:spcPts val="0"/>
              </a:spcBef>
              <a:spcAft>
                <a:spcPts val="0"/>
              </a:spcAft>
              <a:buNone/>
            </a:pPr>
            <a:endParaRPr dirty="0"/>
          </a:p>
        </p:txBody>
      </p:sp>
      <p:sp>
        <p:nvSpPr>
          <p:cNvPr id="597" name="Google Shape;597;p96"/>
          <p:cNvSpPr txBox="1">
            <a:spLocks noGrp="1"/>
          </p:cNvSpPr>
          <p:nvPr>
            <p:ph type="body" idx="1"/>
          </p:nvPr>
        </p:nvSpPr>
        <p:spPr>
          <a:xfrm>
            <a:off x="800100" y="3087900"/>
            <a:ext cx="1915200" cy="1220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400" b="1" dirty="0"/>
              <a:t>Subscribe</a:t>
            </a:r>
            <a:r>
              <a:rPr lang="en" sz="1400" dirty="0"/>
              <a:t> to the RHNTC Monthly eNewsletter at rhntc.org/enewsletter</a:t>
            </a:r>
            <a:endParaRPr sz="1400" dirty="0">
              <a:solidFill>
                <a:schemeClr val="dk1"/>
              </a:solidFill>
            </a:endParaRPr>
          </a:p>
          <a:p>
            <a:pPr marL="0" lvl="0" indent="0" algn="l" rtl="0">
              <a:spcBef>
                <a:spcPts val="1600"/>
              </a:spcBef>
              <a:spcAft>
                <a:spcPts val="1600"/>
              </a:spcAft>
              <a:buNone/>
            </a:pPr>
            <a:endParaRPr dirty="0"/>
          </a:p>
        </p:txBody>
      </p:sp>
      <p:sp>
        <p:nvSpPr>
          <p:cNvPr id="598" name="Google Shape;598;p96"/>
          <p:cNvSpPr txBox="1">
            <a:spLocks noGrp="1"/>
          </p:cNvSpPr>
          <p:nvPr>
            <p:ph type="body" idx="2"/>
          </p:nvPr>
        </p:nvSpPr>
        <p:spPr>
          <a:xfrm>
            <a:off x="2930213" y="3087900"/>
            <a:ext cx="1420200" cy="1220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400" b="1"/>
              <a:t>Contact us</a:t>
            </a:r>
            <a:r>
              <a:rPr lang="en" sz="1400"/>
              <a:t> on rhntc.org</a:t>
            </a:r>
            <a:endParaRPr sz="1400">
              <a:solidFill>
                <a:schemeClr val="dk1"/>
              </a:solidFill>
            </a:endParaRPr>
          </a:p>
          <a:p>
            <a:pPr marL="0" lvl="0" indent="0" algn="l" rtl="0">
              <a:spcBef>
                <a:spcPts val="1600"/>
              </a:spcBef>
              <a:spcAft>
                <a:spcPts val="1600"/>
              </a:spcAft>
              <a:buNone/>
            </a:pPr>
            <a:endParaRPr/>
          </a:p>
        </p:txBody>
      </p:sp>
      <p:sp>
        <p:nvSpPr>
          <p:cNvPr id="599" name="Google Shape;599;p96"/>
          <p:cNvSpPr txBox="1">
            <a:spLocks noGrp="1"/>
          </p:cNvSpPr>
          <p:nvPr>
            <p:ph type="body" idx="3"/>
          </p:nvPr>
        </p:nvSpPr>
        <p:spPr>
          <a:xfrm>
            <a:off x="4856475" y="3087900"/>
            <a:ext cx="1420200" cy="1220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400" b="1"/>
              <a:t>Sign up</a:t>
            </a:r>
            <a:r>
              <a:rPr lang="en" sz="1400"/>
              <a:t> for an account on rhntc.org</a:t>
            </a:r>
            <a:endParaRPr sz="1400">
              <a:solidFill>
                <a:schemeClr val="dk1"/>
              </a:solidFill>
            </a:endParaRPr>
          </a:p>
          <a:p>
            <a:pPr marL="0" lvl="0" indent="0" algn="l" rtl="0">
              <a:spcBef>
                <a:spcPts val="1600"/>
              </a:spcBef>
              <a:spcAft>
                <a:spcPts val="1600"/>
              </a:spcAft>
              <a:buNone/>
            </a:pPr>
            <a:endParaRPr/>
          </a:p>
        </p:txBody>
      </p:sp>
      <p:sp>
        <p:nvSpPr>
          <p:cNvPr id="600" name="Google Shape;600;p96"/>
          <p:cNvSpPr txBox="1">
            <a:spLocks noGrp="1"/>
          </p:cNvSpPr>
          <p:nvPr>
            <p:ph type="body" idx="4"/>
          </p:nvPr>
        </p:nvSpPr>
        <p:spPr>
          <a:xfrm>
            <a:off x="6782725" y="3087900"/>
            <a:ext cx="1420200" cy="1220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400" b="1"/>
              <a:t>Follow us</a:t>
            </a:r>
            <a:r>
              <a:rPr lang="en" sz="1400"/>
              <a:t> on Twitter @rh_ntc</a:t>
            </a:r>
            <a:endParaRPr sz="1400"/>
          </a:p>
          <a:p>
            <a:pPr marL="0" lvl="0" indent="0" algn="l" rtl="0">
              <a:spcBef>
                <a:spcPts val="1600"/>
              </a:spcBef>
              <a:spcAft>
                <a:spcPts val="1600"/>
              </a:spcAft>
              <a:buNone/>
            </a:pP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 name="Title 3"/>
          <p:cNvSpPr>
            <a:spLocks noGrp="1"/>
          </p:cNvSpPr>
          <p:nvPr>
            <p:ph type="title"/>
          </p:nvPr>
        </p:nvSpPr>
        <p:spPr>
          <a:xfrm>
            <a:off x="849851" y="1755213"/>
            <a:ext cx="3849505" cy="572700"/>
          </a:xfrm>
        </p:spPr>
        <p:txBody>
          <a:bodyPr/>
          <a:lstStyle/>
          <a:p>
            <a:r>
              <a:rPr lang="en-US" dirty="0">
                <a:sym typeface="Montserrat"/>
              </a:rPr>
              <a:t>THANK YOU!</a:t>
            </a:r>
            <a:endParaRPr lang="en-US" dirty="0"/>
          </a:p>
        </p:txBody>
      </p:sp>
      <p:sp>
        <p:nvSpPr>
          <p:cNvPr id="490" name="Google Shape;490;p79"/>
          <p:cNvSpPr txBox="1">
            <a:spLocks noGrp="1"/>
          </p:cNvSpPr>
          <p:nvPr>
            <p:ph type="subTitle" idx="1"/>
          </p:nvPr>
        </p:nvSpPr>
        <p:spPr>
          <a:xfrm>
            <a:off x="259308" y="3231750"/>
            <a:ext cx="6919415" cy="879600"/>
          </a:xfrm>
          <a:prstGeom prst="rect">
            <a:avLst/>
          </a:prstGeom>
        </p:spPr>
        <p:txBody>
          <a:bodyPr spcFirstLastPara="1" wrap="square" lIns="91425" tIns="91425" rIns="91425" bIns="91425" anchor="t" anchorCtr="0">
            <a:noAutofit/>
          </a:bodyPr>
          <a:lstStyle/>
          <a:p>
            <a:pPr marL="585201" indent="0">
              <a:spcAft>
                <a:spcPts val="1600"/>
              </a:spcAft>
            </a:pPr>
            <a:r>
              <a:rPr lang="en" u="sng" dirty="0" smtClean="0">
                <a:solidFill>
                  <a:schemeClr val="hlink"/>
                </a:solidFill>
                <a:hlinkClick r:id="rId3"/>
              </a:rPr>
              <a:t>rhntc@jsi.com</a:t>
            </a:r>
            <a:endParaRPr lang="en" u="sng" dirty="0" smtClean="0">
              <a:solidFill>
                <a:schemeClr val="hlink"/>
              </a:solidFill>
            </a:endParaRPr>
          </a:p>
          <a:p>
            <a:pPr marL="0" indent="0">
              <a:spcAft>
                <a:spcPts val="1600"/>
              </a:spcAft>
            </a:pPr>
            <a:endParaRPr lang="en" u="sng" dirty="0">
              <a:solidFill>
                <a:schemeClr val="hlink"/>
              </a:solidFill>
            </a:endParaRPr>
          </a:p>
          <a:p>
            <a:pPr marL="0" indent="0"/>
            <a:r>
              <a:rPr lang="en-US" sz="800" i="1" dirty="0"/>
              <a:t>This webinar was supported by the Office of Population Affairs (Grants FPTPA006030, TPSAH000006) and the Office on Women’s Health (Grant ASTWH2000-90-01-00). The views expressed do not necessarily reflect the official policies of the Department of Health and Human Services; nor does mention of trade names, commercial practices, or organizations imply endorsement by the U.S. Government.</a:t>
            </a:r>
          </a:p>
        </p:txBody>
      </p:sp>
    </p:spTree>
    <p:extLst>
      <p:ext uri="{BB962C8B-B14F-4D97-AF65-F5344CB8AC3E}">
        <p14:creationId xmlns:p14="http://schemas.microsoft.com/office/powerpoint/2010/main" val="2465898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65"/>
          <p:cNvSpPr txBox="1">
            <a:spLocks noGrp="1"/>
          </p:cNvSpPr>
          <p:nvPr>
            <p:ph type="title"/>
          </p:nvPr>
        </p:nvSpPr>
        <p:spPr>
          <a:xfrm>
            <a:off x="356616" y="7418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Poll 1</a:t>
            </a:r>
            <a:endParaRPr dirty="0"/>
          </a:p>
        </p:txBody>
      </p:sp>
      <p:sp>
        <p:nvSpPr>
          <p:cNvPr id="379" name="Google Shape;379;p65"/>
          <p:cNvSpPr txBox="1">
            <a:spLocks noGrp="1"/>
          </p:cNvSpPr>
          <p:nvPr>
            <p:ph type="body" idx="1"/>
          </p:nvPr>
        </p:nvSpPr>
        <p:spPr>
          <a:xfrm>
            <a:off x="585216" y="1605850"/>
            <a:ext cx="6982800" cy="2963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What is your OPA grantee affiliation?</a:t>
            </a:r>
            <a:endParaRPr b="1" dirty="0"/>
          </a:p>
          <a:p>
            <a:pPr marL="457200" lvl="0" indent="-342900" algn="l" rtl="0">
              <a:spcBef>
                <a:spcPts val="1600"/>
              </a:spcBef>
              <a:spcAft>
                <a:spcPts val="0"/>
              </a:spcAft>
              <a:buSzPts val="1800"/>
              <a:buChar char="●"/>
            </a:pPr>
            <a:r>
              <a:rPr lang="en" dirty="0"/>
              <a:t>Title X Family Planning Program</a:t>
            </a:r>
            <a:endParaRPr dirty="0"/>
          </a:p>
          <a:p>
            <a:pPr marL="457200" lvl="0" indent="-342900" algn="l" rtl="0">
              <a:spcBef>
                <a:spcPts val="0"/>
              </a:spcBef>
              <a:spcAft>
                <a:spcPts val="0"/>
              </a:spcAft>
              <a:buSzPts val="1800"/>
              <a:buChar char="●"/>
            </a:pPr>
            <a:r>
              <a:rPr lang="en" dirty="0"/>
              <a:t>Teen Pregnancy Prevention Program</a:t>
            </a:r>
            <a:endParaRPr dirty="0"/>
          </a:p>
          <a:p>
            <a:pPr marL="457200" lvl="0" indent="-342900" algn="l" rtl="0">
              <a:spcBef>
                <a:spcPts val="0"/>
              </a:spcBef>
              <a:spcAft>
                <a:spcPts val="0"/>
              </a:spcAft>
              <a:buSzPts val="1800"/>
              <a:buChar char="●"/>
            </a:pPr>
            <a:r>
              <a:rPr lang="en" dirty="0"/>
              <a:t>Other (please share in the chat)</a:t>
            </a:r>
            <a:endParaRP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66"/>
          <p:cNvSpPr txBox="1">
            <a:spLocks noGrp="1"/>
          </p:cNvSpPr>
          <p:nvPr>
            <p:ph type="title"/>
          </p:nvPr>
        </p:nvSpPr>
        <p:spPr>
          <a:xfrm>
            <a:off x="356616" y="7418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Poll 2</a:t>
            </a:r>
            <a:endParaRPr dirty="0"/>
          </a:p>
        </p:txBody>
      </p:sp>
      <p:sp>
        <p:nvSpPr>
          <p:cNvPr id="385" name="Google Shape;385;p66"/>
          <p:cNvSpPr txBox="1">
            <a:spLocks noGrp="1"/>
          </p:cNvSpPr>
          <p:nvPr>
            <p:ph type="body" idx="1"/>
          </p:nvPr>
        </p:nvSpPr>
        <p:spPr>
          <a:xfrm>
            <a:off x="585216" y="1605850"/>
            <a:ext cx="6982800" cy="2963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How would you describe your role related to training and/or professional development?</a:t>
            </a:r>
            <a:endParaRPr b="1" dirty="0"/>
          </a:p>
          <a:p>
            <a:pPr marL="457200" lvl="0" indent="-342900" algn="l" rtl="0">
              <a:spcBef>
                <a:spcPts val="1600"/>
              </a:spcBef>
              <a:spcAft>
                <a:spcPts val="0"/>
              </a:spcAft>
              <a:buSzPts val="1800"/>
              <a:buChar char="●"/>
            </a:pPr>
            <a:r>
              <a:rPr lang="en" dirty="0"/>
              <a:t>I am responsible for staff training or professional development at my agency</a:t>
            </a:r>
            <a:endParaRPr dirty="0"/>
          </a:p>
          <a:p>
            <a:pPr marL="457200" lvl="0" indent="-342900" algn="l" rtl="0">
              <a:spcBef>
                <a:spcPts val="0"/>
              </a:spcBef>
              <a:spcAft>
                <a:spcPts val="0"/>
              </a:spcAft>
              <a:buSzPts val="1800"/>
              <a:buChar char="●"/>
            </a:pPr>
            <a:r>
              <a:rPr lang="en" dirty="0"/>
              <a:t>I have a different role at my agency but am interested in learning more about the Training Tracking System</a:t>
            </a:r>
            <a:endParaRPr dirty="0"/>
          </a:p>
          <a:p>
            <a:pPr marL="457200" lvl="0" indent="-342900" algn="l" rtl="0">
              <a:spcBef>
                <a:spcPts val="0"/>
              </a:spcBef>
              <a:spcAft>
                <a:spcPts val="0"/>
              </a:spcAft>
              <a:buSzPts val="1800"/>
              <a:buChar char="●"/>
            </a:pPr>
            <a:r>
              <a:rPr lang="en" dirty="0"/>
              <a:t>I use the RHNTC website to track my own training</a:t>
            </a:r>
            <a:endParaRPr dirty="0"/>
          </a:p>
          <a:p>
            <a:pPr marL="457200" lvl="0" indent="-342900" algn="l" rtl="0">
              <a:spcBef>
                <a:spcPts val="0"/>
              </a:spcBef>
              <a:spcAft>
                <a:spcPts val="0"/>
              </a:spcAft>
              <a:buSzPts val="1800"/>
              <a:buChar char="●"/>
            </a:pPr>
            <a:r>
              <a:rPr lang="en" dirty="0"/>
              <a:t>Other (please share in the chat)</a:t>
            </a:r>
            <a:endParaRP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67"/>
          <p:cNvSpPr txBox="1">
            <a:spLocks noGrp="1"/>
          </p:cNvSpPr>
          <p:nvPr>
            <p:ph type="title"/>
          </p:nvPr>
        </p:nvSpPr>
        <p:spPr>
          <a:xfrm>
            <a:off x="356616" y="1106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t>One system, two functions</a:t>
            </a:r>
            <a:endParaRPr dirty="0"/>
          </a:p>
          <a:p>
            <a:pPr marL="0" lvl="0" indent="0" algn="l" rtl="0">
              <a:spcBef>
                <a:spcPts val="0"/>
              </a:spcBef>
              <a:spcAft>
                <a:spcPts val="0"/>
              </a:spcAft>
              <a:buNone/>
            </a:pPr>
            <a:endParaRPr dirty="0"/>
          </a:p>
        </p:txBody>
      </p:sp>
      <p:sp>
        <p:nvSpPr>
          <p:cNvPr id="391" name="Google Shape;391;p67"/>
          <p:cNvSpPr txBox="1">
            <a:spLocks noGrp="1"/>
          </p:cNvSpPr>
          <p:nvPr>
            <p:ph type="body" idx="1"/>
          </p:nvPr>
        </p:nvSpPr>
        <p:spPr>
          <a:xfrm>
            <a:off x="591910" y="1955225"/>
            <a:ext cx="7429800" cy="262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t>The RHNTC Training Tracking System supports</a:t>
            </a:r>
            <a:r>
              <a:rPr lang="en" b="1" dirty="0"/>
              <a:t> two user types</a:t>
            </a:r>
            <a:r>
              <a:rPr lang="en" dirty="0"/>
              <a:t>:</a:t>
            </a:r>
            <a:endParaRPr dirty="0"/>
          </a:p>
          <a:p>
            <a:pPr marL="457200" lvl="0" indent="-342900" algn="l" rtl="0">
              <a:spcBef>
                <a:spcPts val="1600"/>
              </a:spcBef>
              <a:spcAft>
                <a:spcPts val="0"/>
              </a:spcAft>
              <a:buSzPts val="1800"/>
              <a:buChar char="●"/>
            </a:pPr>
            <a:r>
              <a:rPr lang="en" b="1" dirty="0"/>
              <a:t>Training Participants</a:t>
            </a:r>
            <a:r>
              <a:rPr lang="en" dirty="0"/>
              <a:t> register for and track their own training completion on </a:t>
            </a:r>
            <a:r>
              <a:rPr lang="en" u="sng" dirty="0">
                <a:solidFill>
                  <a:schemeClr val="accent5"/>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rhntc.org</a:t>
            </a:r>
            <a:r>
              <a:rPr lang="en" dirty="0"/>
              <a:t>.</a:t>
            </a:r>
            <a:endParaRPr dirty="0"/>
          </a:p>
          <a:p>
            <a:pPr marL="457200" lvl="0" indent="-342900" algn="l" rtl="0">
              <a:spcBef>
                <a:spcPts val="0"/>
              </a:spcBef>
              <a:spcAft>
                <a:spcPts val="0"/>
              </a:spcAft>
              <a:buSzPts val="1800"/>
              <a:buChar char="●"/>
            </a:pPr>
            <a:r>
              <a:rPr lang="en" b="1" dirty="0"/>
              <a:t>Training Administrators</a:t>
            </a:r>
            <a:r>
              <a:rPr lang="en" dirty="0"/>
              <a:t> create and assign training lists (that can include both RHNTC and non-RHNTC trainings) and track training participation.</a:t>
            </a:r>
            <a:endParaRPr dirty="0">
              <a:solidFill>
                <a:srgbClr val="666666"/>
              </a:solidFill>
            </a:endParaRPr>
          </a:p>
          <a:p>
            <a:pPr marL="0" lvl="0" indent="0" algn="l" rtl="0">
              <a:spcBef>
                <a:spcPts val="1600"/>
              </a:spcBef>
              <a:spcAft>
                <a:spcPts val="1600"/>
              </a:spcAft>
              <a:buNone/>
            </a:pPr>
            <a:endParaRP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68"/>
          <p:cNvSpPr txBox="1">
            <a:spLocks noGrp="1"/>
          </p:cNvSpPr>
          <p:nvPr>
            <p:ph type="title"/>
          </p:nvPr>
        </p:nvSpPr>
        <p:spPr>
          <a:xfrm>
            <a:off x="356616" y="909325"/>
            <a:ext cx="5988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Who is a Training Participant?</a:t>
            </a:r>
            <a:endParaRPr dirty="0"/>
          </a:p>
        </p:txBody>
      </p:sp>
      <p:sp>
        <p:nvSpPr>
          <p:cNvPr id="397" name="Google Shape;397;p68"/>
          <p:cNvSpPr txBox="1">
            <a:spLocks noGrp="1"/>
          </p:cNvSpPr>
          <p:nvPr>
            <p:ph type="body" idx="1"/>
          </p:nvPr>
        </p:nvSpPr>
        <p:spPr>
          <a:xfrm>
            <a:off x="518160" y="1684850"/>
            <a:ext cx="6823800" cy="2366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000" b="1"/>
              <a:t>Anyone who creates an account (registers) on rhntc.org</a:t>
            </a:r>
            <a:endParaRPr sz="2000" b="1"/>
          </a:p>
          <a:p>
            <a:pPr marL="0" lvl="0" indent="0" algn="l" rtl="0">
              <a:spcBef>
                <a:spcPts val="1600"/>
              </a:spcBef>
              <a:spcAft>
                <a:spcPts val="0"/>
              </a:spcAft>
              <a:buClr>
                <a:schemeClr val="dk1"/>
              </a:buClr>
              <a:buSzPts val="1100"/>
              <a:buFont typeface="Arial"/>
              <a:buNone/>
            </a:pPr>
            <a:r>
              <a:rPr lang="en" sz="2000"/>
              <a:t>Training Participants (registered users) can:</a:t>
            </a:r>
            <a:endParaRPr sz="2000"/>
          </a:p>
          <a:p>
            <a:pPr marL="457200" lvl="0" indent="-342900" algn="l" rtl="0">
              <a:spcBef>
                <a:spcPts val="1600"/>
              </a:spcBef>
              <a:spcAft>
                <a:spcPts val="0"/>
              </a:spcAft>
              <a:buSzPts val="1800"/>
              <a:buChar char="●"/>
            </a:pPr>
            <a:r>
              <a:rPr lang="en"/>
              <a:t>Save trainings and resources from rhntc.org for easy access</a:t>
            </a:r>
            <a:endParaRPr/>
          </a:p>
          <a:p>
            <a:pPr marL="457200" lvl="0" indent="-342900" algn="l" rtl="0">
              <a:spcBef>
                <a:spcPts val="0"/>
              </a:spcBef>
              <a:spcAft>
                <a:spcPts val="0"/>
              </a:spcAft>
              <a:buSzPts val="1800"/>
              <a:buChar char="●"/>
            </a:pPr>
            <a:r>
              <a:rPr lang="en"/>
              <a:t>See trainings they have registered for and completed</a:t>
            </a:r>
            <a:endParaRPr/>
          </a:p>
          <a:p>
            <a:pPr marL="457200" lvl="0" indent="-342900" algn="l" rtl="0">
              <a:spcBef>
                <a:spcPts val="0"/>
              </a:spcBef>
              <a:spcAft>
                <a:spcPts val="0"/>
              </a:spcAft>
              <a:buSzPts val="1800"/>
              <a:buChar char="●"/>
            </a:pPr>
            <a:r>
              <a:rPr lang="en"/>
              <a:t>Accept and complete RHNTC training lists</a:t>
            </a:r>
            <a:endParaRPr/>
          </a:p>
          <a:p>
            <a:pPr marL="457200" lvl="0" indent="-342900" algn="l" rtl="0">
              <a:spcBef>
                <a:spcPts val="0"/>
              </a:spcBef>
              <a:spcAft>
                <a:spcPts val="0"/>
              </a:spcAft>
              <a:buSzPts val="1800"/>
              <a:buChar char="●"/>
            </a:pPr>
            <a:r>
              <a:rPr lang="en"/>
              <a:t>Download certificates of completion and CE credits</a:t>
            </a:r>
            <a:endParaRPr/>
          </a:p>
          <a:p>
            <a:pPr marL="457200" lvl="0" indent="-342900" algn="l" rtl="0">
              <a:spcBef>
                <a:spcPts val="0"/>
              </a:spcBef>
              <a:spcAft>
                <a:spcPts val="0"/>
              </a:spcAft>
              <a:buSzPts val="1800"/>
              <a:buChar char="●"/>
            </a:pPr>
            <a:r>
              <a:rPr lang="en"/>
              <a:t>Download their personalized Training Report </a:t>
            </a:r>
            <a:endParaRPr/>
          </a:p>
          <a:p>
            <a:pPr marL="457200" lvl="0" indent="-342900" algn="l" rtl="0">
              <a:spcBef>
                <a:spcPts val="0"/>
              </a:spcBef>
              <a:spcAft>
                <a:spcPts val="0"/>
              </a:spcAft>
              <a:buSzPts val="1800"/>
              <a:buChar char="●"/>
            </a:pPr>
            <a:r>
              <a:rPr lang="en"/>
              <a:t>Add non-RHNTC trainings to their Training Report</a:t>
            </a:r>
            <a:endParaRPr sz="2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69"/>
          <p:cNvSpPr txBox="1">
            <a:spLocks noGrp="1"/>
          </p:cNvSpPr>
          <p:nvPr>
            <p:ph type="title"/>
          </p:nvPr>
        </p:nvSpPr>
        <p:spPr>
          <a:xfrm>
            <a:off x="356616" y="7418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Who is a Training Administrator?</a:t>
            </a:r>
            <a:endParaRPr/>
          </a:p>
        </p:txBody>
      </p:sp>
      <p:sp>
        <p:nvSpPr>
          <p:cNvPr id="403" name="Google Shape;403;p69"/>
          <p:cNvSpPr txBox="1">
            <a:spLocks noGrp="1"/>
          </p:cNvSpPr>
          <p:nvPr>
            <p:ph type="body" idx="1"/>
          </p:nvPr>
        </p:nvSpPr>
        <p:spPr>
          <a:xfrm>
            <a:off x="585216" y="1605850"/>
            <a:ext cx="6982800" cy="2963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000" b="1"/>
              <a:t>Anyone responsible for administering or tracking training and professional development plans at their organization</a:t>
            </a:r>
            <a:endParaRPr sz="2000" b="1"/>
          </a:p>
          <a:p>
            <a:pPr marL="0" lvl="0" indent="0" algn="l" rtl="0">
              <a:spcBef>
                <a:spcPts val="1600"/>
              </a:spcBef>
              <a:spcAft>
                <a:spcPts val="0"/>
              </a:spcAft>
              <a:buNone/>
            </a:pPr>
            <a:r>
              <a:rPr lang="en" sz="2000"/>
              <a:t>Training Admins can:</a:t>
            </a:r>
            <a:endParaRPr sz="2000"/>
          </a:p>
          <a:p>
            <a:pPr marL="457200" lvl="0" indent="-342900" algn="l" rtl="0">
              <a:lnSpc>
                <a:spcPct val="115000"/>
              </a:lnSpc>
              <a:spcBef>
                <a:spcPts val="1600"/>
              </a:spcBef>
              <a:spcAft>
                <a:spcPts val="0"/>
              </a:spcAft>
              <a:buSzPts val="1800"/>
              <a:buChar char="●"/>
            </a:pPr>
            <a:r>
              <a:rPr lang="en"/>
              <a:t>Create and share customized Training Lists with their network </a:t>
            </a:r>
            <a:endParaRPr/>
          </a:p>
          <a:p>
            <a:pPr marL="457200" lvl="0" indent="-342900" algn="l" rtl="0">
              <a:lnSpc>
                <a:spcPct val="115000"/>
              </a:lnSpc>
              <a:spcBef>
                <a:spcPts val="0"/>
              </a:spcBef>
              <a:spcAft>
                <a:spcPts val="0"/>
              </a:spcAft>
              <a:buSzPts val="1800"/>
              <a:buChar char="●"/>
            </a:pPr>
            <a:r>
              <a:rPr lang="en"/>
              <a:t>Track Training Participants’ completion of assigned RHNTC and non-RHNTC trainings</a:t>
            </a:r>
            <a:endParaRPr/>
          </a:p>
          <a:p>
            <a:pPr marL="457200" lvl="0" indent="-342900" algn="l" rtl="0">
              <a:lnSpc>
                <a:spcPct val="115000"/>
              </a:lnSpc>
              <a:spcBef>
                <a:spcPts val="0"/>
              </a:spcBef>
              <a:spcAft>
                <a:spcPts val="0"/>
              </a:spcAft>
              <a:buSzPts val="1800"/>
              <a:buChar char="●"/>
            </a:pPr>
            <a:r>
              <a:rPr lang="en"/>
              <a:t>Download completion reports</a:t>
            </a:r>
            <a:endParaRPr/>
          </a:p>
          <a:p>
            <a:pPr marL="0" lvl="0" indent="0" algn="l" rtl="0">
              <a:spcBef>
                <a:spcPts val="1600"/>
              </a:spcBef>
              <a:spcAft>
                <a:spcPts val="0"/>
              </a:spcAft>
              <a:buNone/>
            </a:pPr>
            <a:endParaRPr sz="2000"/>
          </a:p>
          <a:p>
            <a:pPr marL="0" lvl="0" indent="0" algn="l" rtl="0">
              <a:spcBef>
                <a:spcPts val="1600"/>
              </a:spcBef>
              <a:spcAft>
                <a:spcPts val="0"/>
              </a:spcAft>
              <a:buNone/>
            </a:pPr>
            <a:endParaRPr sz="2000"/>
          </a:p>
          <a:p>
            <a:pPr marL="0" lvl="0" indent="0" algn="l" rtl="0">
              <a:spcBef>
                <a:spcPts val="1600"/>
              </a:spcBef>
              <a:spcAft>
                <a:spcPts val="0"/>
              </a:spcAft>
              <a:buClr>
                <a:schemeClr val="dk1"/>
              </a:buClr>
              <a:buSzPts val="1100"/>
              <a:buFont typeface="Arial"/>
              <a:buNone/>
            </a:pPr>
            <a:endParaRPr sz="2000" b="1"/>
          </a:p>
          <a:p>
            <a:pPr marL="0" lvl="0" indent="0" algn="l" rtl="0">
              <a:spcBef>
                <a:spcPts val="1600"/>
              </a:spcBef>
              <a:spcAft>
                <a:spcPts val="1600"/>
              </a:spcAft>
              <a:buClr>
                <a:schemeClr val="dk1"/>
              </a:buClr>
              <a:buSzPts val="1100"/>
              <a:buFont typeface="Arial"/>
              <a:buNone/>
            </a:pPr>
            <a:endParaRPr sz="24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70"/>
          <p:cNvSpPr txBox="1">
            <a:spLocks noGrp="1"/>
          </p:cNvSpPr>
          <p:nvPr>
            <p:ph type="title"/>
          </p:nvPr>
        </p:nvSpPr>
        <p:spPr>
          <a:xfrm>
            <a:off x="311700" y="670875"/>
            <a:ext cx="8520600" cy="1212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500" dirty="0"/>
              <a:t>36,127 </a:t>
            </a:r>
            <a:endParaRPr sz="6500" dirty="0"/>
          </a:p>
        </p:txBody>
      </p:sp>
      <p:sp>
        <p:nvSpPr>
          <p:cNvPr id="409" name="Google Shape;409;p70"/>
          <p:cNvSpPr txBox="1">
            <a:spLocks noGrp="1"/>
          </p:cNvSpPr>
          <p:nvPr>
            <p:ph type="body" idx="1"/>
          </p:nvPr>
        </p:nvSpPr>
        <p:spPr>
          <a:xfrm>
            <a:off x="311700" y="1737025"/>
            <a:ext cx="8520600" cy="571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dirty="0"/>
              <a:t>Training Participant Accounts</a:t>
            </a:r>
            <a:endParaRPr dirty="0"/>
          </a:p>
        </p:txBody>
      </p:sp>
      <p:sp>
        <p:nvSpPr>
          <p:cNvPr id="410" name="Google Shape;410;p70"/>
          <p:cNvSpPr txBox="1">
            <a:spLocks noGrp="1"/>
          </p:cNvSpPr>
          <p:nvPr>
            <p:ph type="title"/>
          </p:nvPr>
        </p:nvSpPr>
        <p:spPr>
          <a:xfrm>
            <a:off x="996163" y="2556375"/>
            <a:ext cx="3340500" cy="1212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500" dirty="0"/>
              <a:t>376</a:t>
            </a:r>
            <a:endParaRPr sz="6500" dirty="0"/>
          </a:p>
        </p:txBody>
      </p:sp>
      <p:sp>
        <p:nvSpPr>
          <p:cNvPr id="411" name="Google Shape;411;p70"/>
          <p:cNvSpPr txBox="1">
            <a:spLocks noGrp="1"/>
          </p:cNvSpPr>
          <p:nvPr>
            <p:ph type="body" idx="1"/>
          </p:nvPr>
        </p:nvSpPr>
        <p:spPr>
          <a:xfrm>
            <a:off x="603763" y="3633150"/>
            <a:ext cx="4125300" cy="571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Training Administrator Accounts</a:t>
            </a:r>
            <a:endParaRPr/>
          </a:p>
        </p:txBody>
      </p:sp>
      <p:sp>
        <p:nvSpPr>
          <p:cNvPr id="413" name="Google Shape;413;p70"/>
          <p:cNvSpPr txBox="1">
            <a:spLocks noGrp="1"/>
          </p:cNvSpPr>
          <p:nvPr>
            <p:ph type="title"/>
          </p:nvPr>
        </p:nvSpPr>
        <p:spPr>
          <a:xfrm>
            <a:off x="4807338" y="2556375"/>
            <a:ext cx="3340500" cy="1212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500"/>
              <a:t>465</a:t>
            </a:r>
            <a:endParaRPr sz="6500"/>
          </a:p>
        </p:txBody>
      </p:sp>
      <p:sp>
        <p:nvSpPr>
          <p:cNvPr id="414" name="Google Shape;414;p70"/>
          <p:cNvSpPr txBox="1">
            <a:spLocks noGrp="1"/>
          </p:cNvSpPr>
          <p:nvPr>
            <p:ph type="body" idx="1"/>
          </p:nvPr>
        </p:nvSpPr>
        <p:spPr>
          <a:xfrm>
            <a:off x="4414938" y="3633150"/>
            <a:ext cx="4125300" cy="571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Training Lists</a:t>
            </a:r>
            <a:endParaRPr/>
          </a:p>
        </p:txBody>
      </p:sp>
      <p:sp>
        <p:nvSpPr>
          <p:cNvPr id="412" name="Google Shape;412;p70"/>
          <p:cNvSpPr txBox="1">
            <a:spLocks noGrp="1"/>
          </p:cNvSpPr>
          <p:nvPr>
            <p:ph type="body" idx="1"/>
          </p:nvPr>
        </p:nvSpPr>
        <p:spPr>
          <a:xfrm>
            <a:off x="6776700" y="4494900"/>
            <a:ext cx="1981500" cy="571800"/>
          </a:xfrm>
          <a:prstGeom prst="rect">
            <a:avLst/>
          </a:prstGeom>
        </p:spPr>
        <p:txBody>
          <a:bodyPr spcFirstLastPara="1" wrap="square" lIns="91425" tIns="91425" rIns="91425" bIns="91425" anchor="t" anchorCtr="0">
            <a:noAutofit/>
          </a:bodyPr>
          <a:lstStyle/>
          <a:p>
            <a:pPr marL="0" lvl="0" indent="0" algn="r" rtl="0">
              <a:spcBef>
                <a:spcPts val="0"/>
              </a:spcBef>
              <a:spcAft>
                <a:spcPts val="1600"/>
              </a:spcAft>
              <a:buNone/>
            </a:pPr>
            <a:r>
              <a:rPr lang="en" sz="1400" i="1"/>
              <a:t>As of May 31, 2021</a:t>
            </a:r>
            <a:endParaRPr sz="1400" i="1"/>
          </a:p>
        </p:txBody>
      </p:sp>
      <p:pic>
        <p:nvPicPr>
          <p:cNvPr id="415" name="Google Shape;415;p70" descr="&quot; &quot;"/>
          <p:cNvPicPr preferRelativeResize="0"/>
          <p:nvPr/>
        </p:nvPicPr>
        <p:blipFill>
          <a:blip r:embed="rId3">
            <a:alphaModFix/>
          </a:blip>
          <a:stretch>
            <a:fillRect/>
          </a:stretch>
        </p:blipFill>
        <p:spPr>
          <a:xfrm>
            <a:off x="3758850" y="2406075"/>
            <a:ext cx="1798674" cy="150300"/>
          </a:xfrm>
          <a:prstGeom prst="rect">
            <a:avLst/>
          </a:prstGeom>
          <a:noFill/>
          <a:ln>
            <a:noFill/>
          </a:ln>
        </p:spPr>
      </p:pic>
      <p:pic>
        <p:nvPicPr>
          <p:cNvPr id="416" name="Google Shape;416;p70" descr="&quot; &quot;"/>
          <p:cNvPicPr preferRelativeResize="0"/>
          <p:nvPr/>
        </p:nvPicPr>
        <p:blipFill>
          <a:blip r:embed="rId4">
            <a:alphaModFix/>
          </a:blip>
          <a:stretch>
            <a:fillRect/>
          </a:stretch>
        </p:blipFill>
        <p:spPr>
          <a:xfrm>
            <a:off x="1807563" y="1015075"/>
            <a:ext cx="1008920" cy="1007899"/>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RHNTC Template">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HNTC Template">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8546</TotalTime>
  <Words>4106</Words>
  <Application>Microsoft Office PowerPoint</Application>
  <PresentationFormat>On-screen Show (16:9)</PresentationFormat>
  <Paragraphs>257</Paragraphs>
  <Slides>36</Slides>
  <Notes>36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36</vt:i4>
      </vt:variant>
    </vt:vector>
  </HeadingPairs>
  <TitlesOfParts>
    <vt:vector size="42" baseType="lpstr">
      <vt:lpstr>Montserrat</vt:lpstr>
      <vt:lpstr>Arial</vt:lpstr>
      <vt:lpstr>Lato</vt:lpstr>
      <vt:lpstr>Calibri</vt:lpstr>
      <vt:lpstr>RHNTC Template</vt:lpstr>
      <vt:lpstr>RHNTC Template</vt:lpstr>
      <vt:lpstr>Using the RHNTC Training Tracking System for Title X and TPP Programs </vt:lpstr>
      <vt:lpstr>Welcome</vt:lpstr>
      <vt:lpstr>Objectives</vt:lpstr>
      <vt:lpstr>Poll 1</vt:lpstr>
      <vt:lpstr>Poll 2</vt:lpstr>
      <vt:lpstr>One system, two functions </vt:lpstr>
      <vt:lpstr>Who is a Training Participant?</vt:lpstr>
      <vt:lpstr>Who is a Training Administrator?</vt:lpstr>
      <vt:lpstr>36,127 </vt:lpstr>
      <vt:lpstr>How Title X-funded programs are  using it</vt:lpstr>
      <vt:lpstr>How TPP-funded programs can  use it</vt:lpstr>
      <vt:lpstr>How the Training Tracking System works</vt:lpstr>
      <vt:lpstr>See the Training Tracking System in action</vt:lpstr>
      <vt:lpstr>Logging in as an admin</vt:lpstr>
      <vt:lpstr>Creating a new training list</vt:lpstr>
      <vt:lpstr>Adding a title and description</vt:lpstr>
      <vt:lpstr>Adding trainings to your list</vt:lpstr>
      <vt:lpstr>Saving and modifying your list</vt:lpstr>
      <vt:lpstr>Sharing your new list</vt:lpstr>
      <vt:lpstr>User accepts the list</vt:lpstr>
      <vt:lpstr>User completes training and evaluation</vt:lpstr>
      <vt:lpstr>User views their completion information</vt:lpstr>
      <vt:lpstr>Training account interface</vt:lpstr>
      <vt:lpstr>Seeing who has accepted a list</vt:lpstr>
      <vt:lpstr>Download completion report</vt:lpstr>
      <vt:lpstr>How could you use the Training Tracking System?</vt:lpstr>
      <vt:lpstr>Title X grantees use lists in different ways</vt:lpstr>
      <vt:lpstr>Sample List 1: New Title X Staff Training</vt:lpstr>
      <vt:lpstr>Sample List 2: Title X Clinical Staff Onboarding</vt:lpstr>
      <vt:lpstr>Sample List 3: TPP Trainings on rhntc.org</vt:lpstr>
      <vt:lpstr>Create lists of external resources for professional development</vt:lpstr>
      <vt:lpstr>Job aids for you and your network</vt:lpstr>
      <vt:lpstr>Ready to request a  Training Admin account?</vt:lpstr>
      <vt:lpstr>Q&amp;A </vt:lpstr>
      <vt:lpstr>How to Engage with Us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the RHNTC Training Tracking System for Title X and TPP Programs</dc:title>
  <dc:creator>RHNTC</dc:creator>
  <cp:lastModifiedBy>Mary McCrimmon</cp:lastModifiedBy>
  <cp:revision>44</cp:revision>
  <cp:lastPrinted>2021-06-04T21:18:07Z</cp:lastPrinted>
  <dcterms:modified xsi:type="dcterms:W3CDTF">2021-06-15T14:50:45Z</dcterms:modified>
</cp:coreProperties>
</file>