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3"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9" r:id="rId29"/>
    <p:sldId id="290" r:id="rId30"/>
  </p:sldIdLst>
  <p:sldSz cx="9144000" cy="5143500" type="screen16x9"/>
  <p:notesSz cx="6858000" cy="9144000"/>
  <p:embeddedFontLst>
    <p:embeddedFont>
      <p:font typeface="Lato" panose="020F0502020204030203" pitchFamily="34" charset="0"/>
      <p:regular r:id="rId32"/>
      <p:bold r:id="rId33"/>
      <p:italic r:id="rId34"/>
      <p:boldItalic r:id="rId35"/>
    </p:embeddedFont>
    <p:embeddedFont>
      <p:font typeface="Montserrat" pitchFamily="2" charset="77"/>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75000"/>
  </p:normalViewPr>
  <p:slideViewPr>
    <p:cSldViewPr snapToGrid="0">
      <p:cViewPr varScale="1">
        <p:scale>
          <a:sx n="101" d="100"/>
          <a:sy n="101" d="100"/>
        </p:scale>
        <p:origin x="1656" y="184"/>
      </p:cViewPr>
      <p:guideLst>
        <p:guide pos="504"/>
        <p:guide orient="horz" pos="1322"/>
        <p:guide orient="horz" pos="149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eenpregnancy.acf.hhs.gov/events/fysbapp-grantee-medical-accuracy-review-mar-train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hntc.org/resources/materials-review-guidance-tpp-tier-1-grantee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rhntc.org/resources/materials-review-guidance-tpp-program-tier-2-rigorous-impact-evalua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Roboto"/>
                <a:ea typeface="Roboto"/>
                <a:cs typeface="Roboto"/>
                <a:sym typeface="Roboto"/>
              </a:rPr>
              <a:t>Annie:</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Hello! Welcome to the Teen Pregnancy Prevention Program Materials Review Process Webinar. My name is Annie Kim with the RHNTC, or Reproductive Health National Training Center.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know your time is valuable and limited and we want to thank you for joining us today. Our hope is that you gain insight from your fellow grantees about the TPP materials review process and that you get up from your desk following the webinar knowing a little bit more about OPA’s materials review expectation and that you feel more confident about meeting this expectation.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a15b29c9b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a15b29c9b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Angie:</a:t>
            </a:r>
            <a:endParaRPr b="1"/>
          </a:p>
          <a:p>
            <a:pPr marL="0" lvl="0" indent="0" algn="l" rtl="0">
              <a:spcBef>
                <a:spcPts val="0"/>
              </a:spcBef>
              <a:spcAft>
                <a:spcPts val="0"/>
              </a:spcAft>
              <a:buNone/>
            </a:pPr>
            <a:r>
              <a:rPr lang="en"/>
              <a:t>Next, let’s review some of the documentation recommendations.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32d3883cb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32d3883cb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Angie:</a:t>
            </a:r>
            <a:endParaRPr b="1" dirty="0"/>
          </a:p>
          <a:p>
            <a:pPr marL="0" lvl="0" indent="0" algn="l" rtl="0">
              <a:spcBef>
                <a:spcPts val="0"/>
              </a:spcBef>
              <a:spcAft>
                <a:spcPts val="0"/>
              </a:spcAft>
              <a:buNone/>
            </a:pPr>
            <a:r>
              <a:rPr lang="en" dirty="0"/>
              <a:t>All grantees should document the following r</a:t>
            </a:r>
            <a:r>
              <a:rPr lang="en" dirty="0">
                <a:solidFill>
                  <a:schemeClr val="dk1"/>
                </a:solidFill>
              </a:rPr>
              <a:t>eview information: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Review completed date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Review coordinator (this is the person assigning reviews and collecting review results, include their name and role/title on the grant):</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Name of all reviewers (include discipline and/or area of expertise for each)</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Description of review process (e.g., is this reviewer focusing on one particular area, such as age- appropriateness, are they reviewing multiple items, are they a sole reviewer or are they reviewing alongside others, etc.)</a:t>
            </a:r>
            <a:endParaRPr dirty="0">
              <a:solidFill>
                <a:schemeClr val="dk1"/>
              </a:solidFill>
            </a:endParaRPr>
          </a:p>
          <a:p>
            <a:pPr marL="0" lvl="0" indent="0" algn="l" rtl="0">
              <a:spcBef>
                <a:spcPts val="1200"/>
              </a:spcBef>
              <a:spcAft>
                <a:spcPts val="1200"/>
              </a:spcAft>
              <a:buNone/>
            </a:pPr>
            <a:r>
              <a:rPr lang="en" dirty="0">
                <a:solidFill>
                  <a:schemeClr val="dk1"/>
                </a:solidFill>
                <a:highlight>
                  <a:srgbClr val="D0E0E3"/>
                </a:highlight>
              </a:rPr>
              <a:t>You may be wondering WHY should you document this information. OPA does not require it. However, you will need to report the findings and how the findings were addressed as part of your SAPR and the process should be reflected in your work plan. Documenting this review information could also help you track your materials review more easily or more frequently and may allow you to use a continuous quality improvement or CQI process to update the structure, the reviewers, etc.</a:t>
            </a: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9e264af189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9e264af189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b="1" dirty="0">
                <a:solidFill>
                  <a:schemeClr val="dk1"/>
                </a:solidFill>
              </a:rPr>
              <a:t>Angie: </a:t>
            </a:r>
            <a:r>
              <a:rPr lang="en" dirty="0">
                <a:solidFill>
                  <a:schemeClr val="dk1"/>
                </a:solidFill>
              </a:rPr>
              <a:t>Reviews should be done on all project-related materials, not only EBPs </a:t>
            </a:r>
            <a:r>
              <a:rPr lang="en" dirty="0">
                <a:solidFill>
                  <a:schemeClr val="dk1"/>
                </a:solidFill>
                <a:highlight>
                  <a:srgbClr val="D0E0E3"/>
                </a:highlight>
              </a:rPr>
              <a:t>or innovative and promising interventions</a:t>
            </a:r>
            <a:r>
              <a:rPr lang="en" dirty="0">
                <a:solidFill>
                  <a:schemeClr val="dk1"/>
                </a:solidFill>
              </a:rPr>
              <a:t>. This may include but is not limited to public service announcements, supplemental material, awareness campaign materials, pamphlets, presentation, etc. Before sending the review tool to a reviewer, the review coordinator should fill out the following for each item that will be reviewed:</a:t>
            </a:r>
            <a:endParaRPr dirty="0">
              <a:solidFill>
                <a:schemeClr val="dk1"/>
              </a:solidFill>
            </a:endParaRPr>
          </a:p>
          <a:p>
            <a:pPr marL="457200" lvl="0" indent="-298450" algn="l" rtl="0">
              <a:spcBef>
                <a:spcPts val="1200"/>
              </a:spcBef>
              <a:spcAft>
                <a:spcPts val="0"/>
              </a:spcAft>
              <a:buClr>
                <a:schemeClr val="dk1"/>
              </a:buClr>
              <a:buSzPts val="1100"/>
              <a:buChar char="●"/>
            </a:pPr>
            <a:r>
              <a:rPr lang="en" dirty="0">
                <a:solidFill>
                  <a:schemeClr val="dk1"/>
                </a:solidFill>
              </a:rPr>
              <a:t>Intervention/material name: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Type of material (e.g., curriculum, video, brochure):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Edition:</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Author or publisher:</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Copyright date: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Target audience and setting for program implementation:</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Components (e.g., workbook, handout, facilitator manual):</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No. of pages/minutes (total and per component)</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Paragraph or exhibit</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Does the intervention/material include medical information (yes or no)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Brief description of the intervention/material and how it will be used in the funded project</a:t>
            </a:r>
            <a:endParaRPr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a15b29c9b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a15b29c9b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chemeClr val="dk1"/>
                </a:solidFill>
              </a:rPr>
              <a:t>Angie: </a:t>
            </a:r>
            <a:endParaRPr b="1" dirty="0">
              <a:solidFill>
                <a:schemeClr val="dk1"/>
              </a:solidFill>
            </a:endParaRPr>
          </a:p>
          <a:p>
            <a:pPr marL="0" lvl="0" indent="0" algn="l" rtl="0">
              <a:lnSpc>
                <a:spcPct val="115000"/>
              </a:lnSpc>
              <a:spcBef>
                <a:spcPts val="600"/>
              </a:spcBef>
              <a:spcAft>
                <a:spcPts val="0"/>
              </a:spcAft>
              <a:buNone/>
            </a:pPr>
            <a:r>
              <a:rPr lang="en" dirty="0">
                <a:solidFill>
                  <a:schemeClr val="dk1"/>
                </a:solidFill>
              </a:rPr>
              <a:t>Document whether the materials meets OPA’s criteria. </a:t>
            </a:r>
            <a:endParaRPr dirty="0">
              <a:solidFill>
                <a:schemeClr val="dk1"/>
              </a:solidFill>
            </a:endParaRPr>
          </a:p>
          <a:p>
            <a:pPr marL="0" lvl="0" indent="0" algn="l" rtl="0">
              <a:lnSpc>
                <a:spcPct val="115000"/>
              </a:lnSpc>
              <a:spcBef>
                <a:spcPts val="600"/>
              </a:spcBef>
              <a:spcAft>
                <a:spcPts val="0"/>
              </a:spcAft>
              <a:buNone/>
            </a:pPr>
            <a:r>
              <a:rPr lang="en" b="1" dirty="0">
                <a:solidFill>
                  <a:schemeClr val="dk1"/>
                </a:solidFill>
              </a:rPr>
              <a:t>Document issues and recommended changes to each material</a:t>
            </a:r>
            <a:r>
              <a:rPr lang="en" dirty="0">
                <a:solidFill>
                  <a:schemeClr val="dk1"/>
                </a:solidFill>
              </a:rPr>
              <a:t>, including the original language, the modified language, and where the edit was made (i.e., page number, location of change). For documentation suggestions, see the Sample Materials Review Form in OPA’s materials review guidance.</a:t>
            </a:r>
            <a:endParaRPr b="1" dirty="0">
              <a:solidFill>
                <a:schemeClr val="dk1"/>
              </a:solidFill>
            </a:endParaRPr>
          </a:p>
          <a:p>
            <a:pPr marL="0" lvl="0" indent="0" algn="l" rtl="0">
              <a:spcBef>
                <a:spcPts val="1200"/>
              </a:spcBef>
              <a:spcAft>
                <a:spcPts val="0"/>
              </a:spcAft>
              <a:buNone/>
            </a:pPr>
            <a:r>
              <a:rPr lang="en" dirty="0">
                <a:solidFill>
                  <a:schemeClr val="dk1"/>
                </a:solidFill>
              </a:rPr>
              <a:t>It might be helpful to think about the following questions:</a:t>
            </a:r>
            <a:endParaRPr dirty="0">
              <a:solidFill>
                <a:schemeClr val="dk1"/>
              </a:solidFill>
            </a:endParaRPr>
          </a:p>
          <a:p>
            <a:pPr marL="457200" lvl="0" indent="-298450" algn="l" rtl="0">
              <a:spcBef>
                <a:spcPts val="1200"/>
              </a:spcBef>
              <a:spcAft>
                <a:spcPts val="0"/>
              </a:spcAft>
              <a:buClr>
                <a:schemeClr val="dk1"/>
              </a:buClr>
              <a:buSzPts val="1100"/>
              <a:buChar char="●"/>
            </a:pPr>
            <a:r>
              <a:rPr lang="en" dirty="0">
                <a:solidFill>
                  <a:schemeClr val="dk1"/>
                </a:solidFill>
              </a:rPr>
              <a:t>What topic does this cover?</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What are the issue area(s) (e.g., medical accuracy, age appropriateness, cultural &amp; linguistic appropriateness, or trauma-informed)?</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What are the details of the issue?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What is your recommendation to address the issue?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If reviewing a video, include the title of video you are reviewing</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For each of the suggestions or issues noted, document the following:</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Minute number:</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Description of Scene:</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What topic does this cover?</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What issue area(s) (e.g., medical accuracy, age appropriateness, cultural &amp; linguistic appropriateness, or trauma-informed)?</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What are the details of the issue?</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What is your recommendation to address the issue?</a:t>
            </a:r>
            <a:endParaRPr dirty="0">
              <a:solidFill>
                <a:schemeClr val="dk1"/>
              </a:solidFill>
            </a:endParaRPr>
          </a:p>
          <a:p>
            <a:pPr marL="0" lvl="0" indent="0" algn="l" rtl="0">
              <a:spcBef>
                <a:spcPts val="1200"/>
              </a:spcBef>
              <a:spcAft>
                <a:spcPts val="1200"/>
              </a:spcAft>
              <a:buNone/>
            </a:pPr>
            <a:r>
              <a:rPr lang="en" dirty="0">
                <a:solidFill>
                  <a:schemeClr val="dk1"/>
                </a:solidFill>
              </a:rPr>
              <a:t>Ask members of the intended population to review the changes. This helps ensure that changes to each material reflect and resonate with the priority audience.</a:t>
            </a: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a15b29c9b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a15b29c9b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excited to have Jenn Todd with us from the UT Teen Health today. Welcome, Jenn! Thank you for joining us today to chat about your program’s experience in building out your materials review process, particularly ensuring the medical accuracy of your materials.</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3e0fc40a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3e0fc40a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Introduce Jenn with brief bio.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Jenn is a San Benito, Texas native that has called San Antonio home for the last 18 years.</a:t>
            </a:r>
            <a:r>
              <a:rPr lang="en" sz="1800">
                <a:solidFill>
                  <a:schemeClr val="dk1"/>
                </a:solidFill>
                <a:latin typeface="Calibri"/>
                <a:ea typeface="Calibri"/>
                <a:cs typeface="Calibri"/>
                <a:sym typeface="Calibri"/>
              </a:rPr>
              <a:t> </a:t>
            </a:r>
            <a:r>
              <a:rPr lang="en" sz="1800">
                <a:solidFill>
                  <a:schemeClr val="dk1"/>
                </a:solidFill>
                <a:latin typeface="Times New Roman"/>
                <a:ea typeface="Times New Roman"/>
                <a:cs typeface="Times New Roman"/>
                <a:sym typeface="Times New Roman"/>
              </a:rPr>
              <a:t>She is a registered nurse and attorney who has worked on positive youth development for over 25 years. Her nursing background focused on neuroscience.</a:t>
            </a:r>
            <a:r>
              <a:rPr lang="en" sz="1800">
                <a:solidFill>
                  <a:schemeClr val="dk1"/>
                </a:solidFill>
                <a:latin typeface="Calibri"/>
                <a:ea typeface="Calibri"/>
                <a:cs typeface="Calibri"/>
                <a:sym typeface="Calibri"/>
              </a:rPr>
              <a:t> </a:t>
            </a:r>
            <a:r>
              <a:rPr lang="en" sz="1800">
                <a:solidFill>
                  <a:schemeClr val="dk1"/>
                </a:solidFill>
                <a:latin typeface="Times New Roman"/>
                <a:ea typeface="Times New Roman"/>
                <a:cs typeface="Times New Roman"/>
                <a:sym typeface="Times New Roman"/>
              </a:rPr>
              <a:t>Jenn is the Director at UT Teen Health and has provided oversight for more than $35 million in federal and state grants to focus on teen pregnancy prevention, youth mental health, and youth development in school districts, youth-serving organizations including foster care and juvenile justice. She has served the Bexar County community as a primary link between program components, community partners/schools and clinics, promotes community mobilization, and educates the program stakeholders in non-legislative policy. Through federal and state funding, UT Teen Health has been able to provide $6.5 million back to community partners in subawards. </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Jenn has created various trainings programs for parents, teachers, coaches, and caregivers on how to better communicate with teens about teen-relevant topics such as the benefits of delaying sexual activity, the risks of sexually transmitted diseases, utilizing trauma informed approach, and is co-author of a curricula designed for teens, as well as co-author of several published articles.  Jennifer enjoys working to build staff capacity, mentoring teens, and utilizing best practices especially when she is not traveling or outdoors hiking and backpacking.</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630c81a07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630c81a0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Jenn &amp; Angie Q&amp;A Style Discussion:</a:t>
            </a:r>
            <a:endParaRPr b="1" dirty="0"/>
          </a:p>
          <a:p>
            <a:pPr marL="0" lvl="0" indent="0" algn="l" rtl="0">
              <a:spcBef>
                <a:spcPts val="0"/>
              </a:spcBef>
              <a:spcAft>
                <a:spcPts val="0"/>
              </a:spcAft>
              <a:buNone/>
            </a:pPr>
            <a:r>
              <a:rPr lang="en" dirty="0">
                <a:solidFill>
                  <a:schemeClr val="dk1"/>
                </a:solidFill>
              </a:rPr>
              <a:t>Okay, Jenn. Let’s dig into some of the tips and tricks you’ve learned while developing your program’s materials review processes. We’ve included some of the tips and tricks you’ve mentioned over the past couple months, but we’d love to hear more specifically how these came about during the initial development.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Q: Can you tell us how you determined who to recruit for the materials review team?</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 A: First we look at the curriculum and consider the gaps we have on our materials review team. We then brainstorm the type of person such as: teacher, clinician, expert in trauma informed practices, community leader, student; brainstorm names of who we know that fit into the type of person we are looking for and we email and call them.</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Q: How did you determine which type of experts to include?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 Bullet #1 For example, if we know that the curriculum is going to be used by a juvenile justice population, we will want to include an expert in the field like a probation officer, advocate, or someone who has worked with the juvenile population. Or if the curriculum is heavy on medical terms or has contraceptives, we want to be sure we include a clinician or medical  or nursing student.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Q: What about community members? How did you go about recruiting community members and leaders to participate?</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 Bullet #2-3 We first reach out to our stakeholder leadership team and community partners that we have established relationships with and let them know about the medical review team, the commitment, and why it is important. We have at times identified specific partners and called them to participate. We ask for a commitment to review the entire curriculum, the findings, and provide feedback.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Q: What about your tips for formalizing the review process and for learning the process (or having a more efficient process)?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 Bullets #4-5 We let partners know from the beginning that every curriculum that is utilized by our partners will need to undergo an annual medical accuracy review and we may be calling on them to participate. We let them know the average time for review (3 weeks to 1 month/per curricula), introduce our template, provide a supplemental findings template, what resources to use, and the materials to be reviewed. We usually do a check in at the 6 month mark to see if they would like to continue to be part of the team.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Q: One of the tips you’ve shared that worked for your program was to use a hard copy or physical copy of the documents. Can you share more about how you did this?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 Bullets #6-7 When we can, we have label a physical hard copy of the curriculum as “For Medical Accuracy Review” This curriculum has flags (red for needing medical accuracy attention), yellow for cultural/trauma informed approaches, and at times we will mark up the physical copy with pencil or highlighter. We have a stickie note with all our initials and it is checked off once we have review it. This helps us identify who still needs to review the curricula. Each person has 2 days to 1 week depending on the urgency to review. We work on a shared folder to put together the medical accuracy findings document and ask for feedback.</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30c71bfb1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30c71bfb1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Jenn &amp; Angie Q&amp;A Style Discussion:</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lnSpc>
                <a:spcPct val="107916"/>
              </a:lnSpc>
              <a:spcBef>
                <a:spcPts val="0"/>
              </a:spcBef>
              <a:spcAft>
                <a:spcPts val="0"/>
              </a:spcAft>
              <a:buClr>
                <a:schemeClr val="dk1"/>
              </a:buClr>
              <a:buSzPts val="1100"/>
              <a:buFont typeface="Arial"/>
              <a:buNone/>
            </a:pPr>
            <a:r>
              <a:rPr lang="en">
                <a:solidFill>
                  <a:schemeClr val="dk1"/>
                </a:solidFill>
              </a:rPr>
              <a:t>Q: When it comes to ensuring the medical accuracy portion of review, what tips and tricks do you have for programs just getting started? A1: Jenn to answer using bullet points #1-#3</a:t>
            </a:r>
            <a:endParaRPr>
              <a:solidFill>
                <a:schemeClr val="dk1"/>
              </a:solidFill>
            </a:endParaRPr>
          </a:p>
          <a:p>
            <a:pPr marL="0" lvl="0" indent="0" algn="l" rtl="0">
              <a:lnSpc>
                <a:spcPct val="107916"/>
              </a:lnSpc>
              <a:spcBef>
                <a:spcPts val="0"/>
              </a:spcBef>
              <a:spcAft>
                <a:spcPts val="0"/>
              </a:spcAft>
              <a:buClr>
                <a:schemeClr val="dk1"/>
              </a:buClr>
              <a:buSzPts val="1100"/>
              <a:buFont typeface="Arial"/>
              <a:buNone/>
            </a:pPr>
            <a:endParaRPr>
              <a:solidFill>
                <a:schemeClr val="dk1"/>
              </a:solidFill>
            </a:endParaRPr>
          </a:p>
          <a:p>
            <a:pPr marL="0" lvl="0" indent="0" algn="l" rtl="0">
              <a:lnSpc>
                <a:spcPct val="107916"/>
              </a:lnSpc>
              <a:spcBef>
                <a:spcPts val="0"/>
              </a:spcBef>
              <a:spcAft>
                <a:spcPts val="0"/>
              </a:spcAft>
              <a:buClr>
                <a:schemeClr val="dk1"/>
              </a:buClr>
              <a:buSzPts val="1100"/>
              <a:buFont typeface="Arial"/>
              <a:buNone/>
            </a:pPr>
            <a:r>
              <a:rPr lang="en">
                <a:solidFill>
                  <a:schemeClr val="dk1"/>
                </a:solidFill>
              </a:rPr>
              <a:t>A: Start with your templates, curriculum that is going to be most utilized first. Then identify the gaps in reviewer types and find your low hanging fruit- such as a community advocate or parent that is a physician or nurse to develop your medical review team. If you have nursing schools or medical schools in the same city; utilize their public boards to ask for medical review of sexuality education curriculum; use primary resources such as Contraceptive Technology- that reviews the latest efficacy of contraceptives (both human use and lab rates); and do not be afraid to ask other grantees for their medical accuracy review of the curriculum you are conducting your review on. This will help you get started and help you identify those areas first. However, please be sure to utilize your community members and youth leadership council to review for cultural appropriateness; and understand your state laws with regards to teaching about human sexuality.</a:t>
            </a:r>
            <a:endParaRPr>
              <a:solidFill>
                <a:schemeClr val="dk1"/>
              </a:solidFill>
            </a:endParaRPr>
          </a:p>
          <a:p>
            <a:pPr marL="0" lvl="0" indent="0" algn="l" rtl="0">
              <a:lnSpc>
                <a:spcPct val="107916"/>
              </a:lnSpc>
              <a:spcBef>
                <a:spcPts val="0"/>
              </a:spcBef>
              <a:spcAft>
                <a:spcPts val="0"/>
              </a:spcAft>
              <a:buClr>
                <a:schemeClr val="dk1"/>
              </a:buClr>
              <a:buSzPts val="1100"/>
              <a:buFont typeface="Arial"/>
              <a:buNone/>
            </a:pPr>
            <a:endParaRPr>
              <a:solidFill>
                <a:schemeClr val="dk1"/>
              </a:solidFill>
            </a:endParaRPr>
          </a:p>
          <a:p>
            <a:pPr marL="0" lvl="0" indent="0" algn="l" rtl="0">
              <a:lnSpc>
                <a:spcPct val="107916"/>
              </a:lnSpc>
              <a:spcBef>
                <a:spcPts val="0"/>
              </a:spcBef>
              <a:spcAft>
                <a:spcPts val="0"/>
              </a:spcAft>
              <a:buClr>
                <a:schemeClr val="dk1"/>
              </a:buClr>
              <a:buSzPts val="1100"/>
              <a:buFont typeface="Arial"/>
              <a:buNone/>
            </a:pPr>
            <a:r>
              <a:rPr lang="en">
                <a:solidFill>
                  <a:schemeClr val="dk1"/>
                </a:solidFill>
              </a:rPr>
              <a:t>Q: Are there specific resources you found helpful? </a:t>
            </a:r>
            <a:endParaRPr>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
                <a:solidFill>
                  <a:schemeClr val="dk1"/>
                </a:solidFill>
              </a:rPr>
              <a:t>A: Use your resources! So, if you are a FYSB PREP grant, review their resources too! </a:t>
            </a:r>
            <a:endParaRPr/>
          </a:p>
          <a:p>
            <a:pPr marL="0" lvl="0" indent="0" algn="l" rtl="0">
              <a:lnSpc>
                <a:spcPct val="107916"/>
              </a:lnSpc>
              <a:spcBef>
                <a:spcPts val="800"/>
              </a:spcBef>
              <a:spcAft>
                <a:spcPts val="0"/>
              </a:spcAft>
              <a:buNone/>
            </a:pPr>
            <a:r>
              <a:rPr lang="en">
                <a:solidFill>
                  <a:schemeClr val="dk1"/>
                </a:solidFill>
              </a:rPr>
              <a:t>A2: </a:t>
            </a:r>
            <a:r>
              <a:rPr lang="en" i="1"/>
              <a:t>Have Jenn reference the FYSB webinar in her talking points (we removed from slide due to inability to share link out). We are a FYSB PREP grantee also and have found the TA resources on provided by that program have been helpful in supporting how we conduct medical accuracy review. Check out the Exchange </a:t>
            </a:r>
            <a:r>
              <a:rPr lang="en" i="1" u="sng">
                <a:solidFill>
                  <a:schemeClr val="hlink"/>
                </a:solidFill>
                <a:hlinkClick r:id="rId3"/>
              </a:rPr>
              <a:t>https://teenpregnancy.acf.hhs.gov/events/fysbapp-grantee-medical-accuracy-review-mar-training</a:t>
            </a:r>
            <a:r>
              <a:rPr lang="en" i="1"/>
              <a:t> if you’re a PREP grantee too.</a:t>
            </a:r>
            <a:endParaRPr i="1"/>
          </a:p>
          <a:p>
            <a:pPr marL="0" lvl="0" indent="0" algn="l" rtl="0">
              <a:lnSpc>
                <a:spcPct val="107916"/>
              </a:lnSpc>
              <a:spcBef>
                <a:spcPts val="800"/>
              </a:spcBef>
              <a:spcAft>
                <a:spcPts val="800"/>
              </a:spcAft>
              <a:buNone/>
            </a:pPr>
            <a:endParaRPr i="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30c71bfb1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30c71bfb1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 b="1">
                <a:solidFill>
                  <a:schemeClr val="dk1"/>
                </a:solidFill>
              </a:rPr>
              <a:t>Jenn &amp; Angie Q&amp;A Style Discussion:</a:t>
            </a:r>
            <a:endParaRPr b="1">
              <a:solidFill>
                <a:schemeClr val="dk1"/>
              </a:solidFill>
            </a:endParaRPr>
          </a:p>
          <a:p>
            <a:pPr marL="0" lvl="0" indent="0" algn="l" rtl="0">
              <a:lnSpc>
                <a:spcPct val="107916"/>
              </a:lnSpc>
              <a:spcBef>
                <a:spcPts val="800"/>
              </a:spcBef>
              <a:spcAft>
                <a:spcPts val="0"/>
              </a:spcAft>
              <a:buNone/>
            </a:pPr>
            <a:r>
              <a:rPr lang="en"/>
              <a:t>Q: Can you walk us through the medical accuracy supplement we are sharing on the screen and the specific example, </a:t>
            </a:r>
            <a:r>
              <a:rPr lang="en" i="1">
                <a:solidFill>
                  <a:schemeClr val="dk1"/>
                </a:solidFill>
              </a:rPr>
              <a:t>Reducing the Risk: Building Skills to Prevent Pregnancy, STI &amp; HIV, </a:t>
            </a:r>
            <a:r>
              <a:rPr lang="en">
                <a:solidFill>
                  <a:schemeClr val="dk1"/>
                </a:solidFill>
              </a:rPr>
              <a:t>that is being reviewed here?</a:t>
            </a:r>
            <a:endParaRPr>
              <a:solidFill>
                <a:schemeClr val="dk1"/>
              </a:solidFill>
            </a:endParaRPr>
          </a:p>
          <a:p>
            <a:pPr marL="0" lvl="0" indent="0" algn="l" rtl="0">
              <a:lnSpc>
                <a:spcPct val="107916"/>
              </a:lnSpc>
              <a:spcBef>
                <a:spcPts val="800"/>
              </a:spcBef>
              <a:spcAft>
                <a:spcPts val="0"/>
              </a:spcAft>
              <a:buNone/>
            </a:pPr>
            <a:r>
              <a:rPr lang="en">
                <a:solidFill>
                  <a:schemeClr val="dk1"/>
                </a:solidFill>
              </a:rPr>
              <a:t>A1: Absolutely, so after we complete the Medical Accuracy Review Template, we put together a Medical Accuracy Supplement that we utilize at all our trainings for that curriculum. We ask that facilitators take time to make the changes in their curriculum AND staple this to the front of their books. This is the Reducing the Risk Medical Accuracy Supplement. The introduction always states our purpose and the edition and publication date.</a:t>
            </a:r>
            <a:endParaRPr>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
                <a:solidFill>
                  <a:schemeClr val="dk1"/>
                </a:solidFill>
              </a:rPr>
              <a:t>Then, you see the name of the activity on one column and the modification on the next column. For example, the Activity for Class 2: abstinence: not having sex-  needed modification pg. 46 the highlighted box on Fact about Abstinence to reflect the updated YRBS data; and the reference is also listed. You will also notice on Activity –Class 7- contains updated discussion about parental consent for IUD and implant insertion for under 18 individuals; this is based on Texas law.</a:t>
            </a:r>
            <a:endParaRPr>
              <a:solidFill>
                <a:schemeClr val="dk1"/>
              </a:solidFill>
            </a:endParaRPr>
          </a:p>
          <a:p>
            <a:pPr marL="0" lvl="0" indent="0" algn="l" rtl="0">
              <a:lnSpc>
                <a:spcPct val="107916"/>
              </a:lnSpc>
              <a:spcBef>
                <a:spcPts val="800"/>
              </a:spcBef>
              <a:spcAft>
                <a:spcPts val="800"/>
              </a:spcAft>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9e264af189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9e264af189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 b="1">
                <a:solidFill>
                  <a:schemeClr val="dk1"/>
                </a:solidFill>
              </a:rPr>
              <a:t>Jenn &amp; Angie Q&amp;A Style Discussion:</a:t>
            </a:r>
            <a:endParaRPr b="1">
              <a:solidFill>
                <a:schemeClr val="dk1"/>
              </a:solidFill>
            </a:endParaRPr>
          </a:p>
          <a:p>
            <a:pPr marL="0" lvl="0" indent="0" algn="l" rtl="0">
              <a:lnSpc>
                <a:spcPct val="107916"/>
              </a:lnSpc>
              <a:spcBef>
                <a:spcPts val="800"/>
              </a:spcBef>
              <a:spcAft>
                <a:spcPts val="0"/>
              </a:spcAft>
              <a:buNone/>
            </a:pPr>
            <a:r>
              <a:rPr lang="en" b="1"/>
              <a:t>Angie:</a:t>
            </a:r>
            <a:r>
              <a:rPr lang="en"/>
              <a:t> Grantees often say that hearing from grantees’ challenges and successes helps them better understand an expectation or new guidance. Would you share a few challenges to implementing the materials review process your team has experienced? </a:t>
            </a:r>
            <a:endParaRPr/>
          </a:p>
          <a:p>
            <a:pPr marL="0" lvl="0" indent="0" algn="l" rtl="0">
              <a:lnSpc>
                <a:spcPct val="107916"/>
              </a:lnSpc>
              <a:spcBef>
                <a:spcPts val="800"/>
              </a:spcBef>
              <a:spcAft>
                <a:spcPts val="0"/>
              </a:spcAft>
              <a:buNone/>
            </a:pPr>
            <a:r>
              <a:rPr lang="en" b="1"/>
              <a:t>Jenn</a:t>
            </a:r>
            <a:r>
              <a:rPr lang="en"/>
              <a:t>: A1: </a:t>
            </a:r>
            <a:endParaRPr/>
          </a:p>
          <a:p>
            <a:pPr marL="0" lvl="0" indent="0" algn="l" rtl="0">
              <a:lnSpc>
                <a:spcPct val="107916"/>
              </a:lnSpc>
              <a:spcBef>
                <a:spcPts val="800"/>
              </a:spcBef>
              <a:spcAft>
                <a:spcPts val="0"/>
              </a:spcAft>
              <a:buNone/>
            </a:pPr>
            <a:r>
              <a:rPr lang="en">
                <a:solidFill>
                  <a:schemeClr val="dk1"/>
                </a:solidFill>
              </a:rPr>
              <a:t>One challenge was just as we would get started with the review, their was a ‘latest version of the curriculum’ that had come out. So now we reach out to the developers first to find out when they plan to update their curriculum. Reviewer fatigue is another challenge, this is why we may have two-three members that are the leads, and rotate/identify the content area reviews that rotate every 6 months or annually.</a:t>
            </a:r>
            <a:endParaRPr/>
          </a:p>
          <a:p>
            <a:pPr marL="457200" lvl="0" indent="-298450" algn="l" rtl="0">
              <a:lnSpc>
                <a:spcPct val="107916"/>
              </a:lnSpc>
              <a:spcBef>
                <a:spcPts val="0"/>
              </a:spcBef>
              <a:spcAft>
                <a:spcPts val="0"/>
              </a:spcAft>
              <a:buClr>
                <a:schemeClr val="dk1"/>
              </a:buClr>
              <a:buSzPts val="1100"/>
              <a:buChar char="●"/>
            </a:pPr>
            <a:r>
              <a:rPr lang="en">
                <a:solidFill>
                  <a:schemeClr val="dk1"/>
                </a:solidFill>
              </a:rPr>
              <a:t>Have expert reviewers review for cultural appropriateness and trauma-informed language following the review for medical accuracy and age appropriateness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Trauma-informed care (TIC) reviewers should have formal training in TIC concepts (i.e., licensed counselor trained in ACEs and Level I TI)</a:t>
            </a:r>
            <a:endParaRPr>
              <a:solidFill>
                <a:schemeClr val="dk1"/>
              </a:solidFill>
            </a:endParaRPr>
          </a:p>
          <a:p>
            <a:pPr marL="0" lvl="0" indent="0" algn="l" rtl="0">
              <a:lnSpc>
                <a:spcPct val="107916"/>
              </a:lnSpc>
              <a:spcBef>
                <a:spcPts val="1600"/>
              </a:spcBef>
              <a:spcAft>
                <a:spcPts val="80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377c3e035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377c3e035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Annie: </a:t>
            </a:r>
            <a:r>
              <a:rPr lang="en">
                <a:solidFill>
                  <a:schemeClr val="dk1"/>
                </a:solidFill>
              </a:rPr>
              <a:t>By the end of this session, you should be able to: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i="1">
                <a:solidFill>
                  <a:schemeClr val="dk1"/>
                </a:solidFill>
              </a:rPr>
              <a:t>[Prompt for bulleted points overlay]</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Describe the TPP Materials Review Expectation and where to find resources related to this expectation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Describe at least two ways that other TPP Program grantees have implemented the TPP Materials Review</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Identify at least two strategies or resources you may want to use to support developing a materials review process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b08cee61ec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b08cee61ec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 b="1">
                <a:solidFill>
                  <a:schemeClr val="dk1"/>
                </a:solidFill>
              </a:rPr>
              <a:t>Jenn &amp; Angie Q&amp;A Style Discussion:</a:t>
            </a:r>
            <a:endParaRPr b="1">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 b="1">
                <a:solidFill>
                  <a:schemeClr val="dk1"/>
                </a:solidFill>
              </a:rPr>
              <a:t>Angie:</a:t>
            </a:r>
            <a:r>
              <a:rPr lang="en">
                <a:solidFill>
                  <a:schemeClr val="dk1"/>
                </a:solidFill>
              </a:rPr>
              <a:t> How about successes, Jenn? Would you like to share some of your successes too?</a:t>
            </a:r>
            <a:endParaRPr>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en" b="1">
                <a:solidFill>
                  <a:schemeClr val="dk1"/>
                </a:solidFill>
              </a:rPr>
              <a:t>Jenn</a:t>
            </a:r>
            <a:r>
              <a:rPr lang="en">
                <a:solidFill>
                  <a:schemeClr val="dk1"/>
                </a:solidFill>
              </a:rPr>
              <a:t>: A1: </a:t>
            </a:r>
            <a:endParaRPr>
              <a:solidFill>
                <a:schemeClr val="dk1"/>
              </a:solidFill>
            </a:endParaRPr>
          </a:p>
          <a:p>
            <a:pPr marL="0" lvl="0" indent="0" algn="l" rtl="0">
              <a:lnSpc>
                <a:spcPct val="107916"/>
              </a:lnSpc>
              <a:spcBef>
                <a:spcPts val="800"/>
              </a:spcBef>
              <a:spcAft>
                <a:spcPts val="0"/>
              </a:spcAft>
              <a:buNone/>
            </a:pPr>
            <a:r>
              <a:rPr lang="en">
                <a:solidFill>
                  <a:schemeClr val="dk1"/>
                </a:solidFill>
              </a:rPr>
              <a:t>One success was having our youth leadership alumni participate on the review team for curriculum they were familiar with and providing the end user feedback on cultural appropriateness and ensuring staff and community members are TIC certified or have training on trauma informed approaches. Incentives also help, we will give UT Teen Health swag and a thank you note for helping our community with their review.</a:t>
            </a:r>
            <a:endParaRPr>
              <a:solidFill>
                <a:schemeClr val="dk1"/>
              </a:solidFill>
            </a:endParaRPr>
          </a:p>
          <a:p>
            <a:pPr marL="0" lvl="0" indent="0" algn="l" rtl="0">
              <a:lnSpc>
                <a:spcPct val="107916"/>
              </a:lnSpc>
              <a:spcBef>
                <a:spcPts val="0"/>
              </a:spcBef>
              <a:spcAft>
                <a:spcPts val="0"/>
              </a:spcAft>
              <a:buNone/>
            </a:pPr>
            <a:endParaRPr>
              <a:solidFill>
                <a:schemeClr val="dk1"/>
              </a:solidFill>
            </a:endParaRPr>
          </a:p>
          <a:p>
            <a:pPr marL="457200" lvl="0" indent="-298450" algn="l" rtl="0">
              <a:lnSpc>
                <a:spcPct val="107916"/>
              </a:lnSpc>
              <a:spcBef>
                <a:spcPts val="0"/>
              </a:spcBef>
              <a:spcAft>
                <a:spcPts val="0"/>
              </a:spcAft>
              <a:buClr>
                <a:schemeClr val="dk1"/>
              </a:buClr>
              <a:buSzPts val="1100"/>
              <a:buChar char="●"/>
            </a:pPr>
            <a:r>
              <a:rPr lang="en">
                <a:solidFill>
                  <a:schemeClr val="dk1"/>
                </a:solidFill>
              </a:rPr>
              <a:t>Involve members of a youth leadership council after these reviews to see how language resonates compared to original language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Use RHNTC resources in conjunction with CDC resources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Plan for the review in TPP’s “slower” months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Provide incentives</a:t>
            </a:r>
            <a:endParaRPr>
              <a:solidFill>
                <a:schemeClr val="dk1"/>
              </a:solidFill>
            </a:endParaRPr>
          </a:p>
          <a:p>
            <a:pPr marL="0" lvl="0" indent="0" algn="l" rtl="0">
              <a:lnSpc>
                <a:spcPct val="107916"/>
              </a:lnSpc>
              <a:spcBef>
                <a:spcPts val="1600"/>
              </a:spcBef>
              <a:spcAft>
                <a:spcPts val="0"/>
              </a:spcAft>
              <a:buClr>
                <a:schemeClr val="dk1"/>
              </a:buClr>
              <a:buSzPts val="1100"/>
              <a:buFont typeface="Arial"/>
              <a:buNone/>
            </a:pPr>
            <a:r>
              <a:rPr lang="en">
                <a:solidFill>
                  <a:schemeClr val="dk1"/>
                </a:solidFill>
              </a:rPr>
              <a:t>…Thank you for letting me share! I’ll pass it back to Angie.</a:t>
            </a:r>
            <a:endParaRPr>
              <a:solidFill>
                <a:schemeClr val="dk1"/>
              </a:solidFill>
            </a:endParaRPr>
          </a:p>
          <a:p>
            <a:pPr marL="0" lvl="0" indent="0" algn="l" rtl="0">
              <a:lnSpc>
                <a:spcPct val="107916"/>
              </a:lnSpc>
              <a:spcBef>
                <a:spcPts val="800"/>
              </a:spcBef>
              <a:spcAft>
                <a:spcPts val="800"/>
              </a:spcAft>
              <a:buNone/>
            </a:pPr>
            <a:r>
              <a:rPr lang="en" b="1">
                <a:solidFill>
                  <a:schemeClr val="dk1"/>
                </a:solidFill>
              </a:rPr>
              <a:t>Angie: </a:t>
            </a:r>
            <a:r>
              <a:rPr lang="en">
                <a:solidFill>
                  <a:schemeClr val="dk1"/>
                </a:solidFill>
              </a:rPr>
              <a:t>Thanks again, Jenn, for joining us on this panel. We appreciate your expertise and willingness to share your program’s experiences with the development of the materials review team and processes.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a15b29c9b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a15b29c9b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Angie: </a:t>
            </a:r>
            <a:r>
              <a:rPr lang="en">
                <a:solidFill>
                  <a:schemeClr val="dk1"/>
                </a:solidFill>
              </a:rPr>
              <a:t>Now, I’d like to introduce our next grantee guest, Latrece McDaniel. Welcome, Latrece! Thank you for joining us today to chat about your program’s experience in getting started on the materials review journey and ensuring the medical accuracy of your materials, and in ensuring materials are trauma-informed.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a15b29c9b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a15b29c9b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Angie: </a:t>
            </a:r>
            <a:r>
              <a:rPr lang="en">
                <a:solidFill>
                  <a:schemeClr val="dk1"/>
                </a:solidFill>
              </a:rPr>
              <a:t>Introduce Latrece with brief bio.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Latrece McDaniel is a Licensed Clinical Social Worker, Certified Advanced Alcohol &amp; Drug Counselor, and an experienced non-profit leader with a passion for making a positive impact in people’s lives. During her 15 years of experience, she has dedicated her career to helping individuals overcome challenges and unlock new paths. Latrece’s journey has been filled with countless inspiring stories of resilience and growth, fueling her commitment to empower others to reach their full potential. Latrece works at Bethany Christian Service and is the Director of Programs for the Youth Services at the Grand Rapids Center for Community Transformation in Michigan.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Welcome, Latrece! Thank you for joining us today to chat about your project’s materials review experiences.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rgbClr val="222222"/>
              </a:solidFill>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a15b29c9b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a15b29c9b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Latrece &amp; Angie Q&amp;A Style:</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 b="1" dirty="0"/>
              <a:t>Angie</a:t>
            </a:r>
            <a:r>
              <a:rPr lang="en" dirty="0"/>
              <a:t>: Latrece, Let’s dig into some of your tips for getting started with the materials review. Would you like to share a little bit about each of these tips?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Latrece</a:t>
            </a:r>
            <a:r>
              <a:rPr lang="en" dirty="0"/>
              <a:t>: Yes, my first tip is to use partners you already work with. Those that are on your existing advisory councils and active in your programming.</a:t>
            </a:r>
            <a:endParaRPr dirty="0"/>
          </a:p>
          <a:p>
            <a:pPr marL="0" lvl="0" indent="0" algn="l" rtl="0">
              <a:spcBef>
                <a:spcPts val="0"/>
              </a:spcBef>
              <a:spcAft>
                <a:spcPts val="0"/>
              </a:spcAft>
              <a:buNone/>
            </a:pPr>
            <a:r>
              <a:rPr lang="en" dirty="0"/>
              <a:t>You should also consider using the materials review process to guide your program’s choice of curriculum. Some of the other tips to keep in mind include:</a:t>
            </a:r>
            <a:endParaRPr dirty="0"/>
          </a:p>
          <a:p>
            <a:pPr marL="914400" lvl="1" indent="-298450" algn="l" rtl="0">
              <a:lnSpc>
                <a:spcPct val="115000"/>
              </a:lnSpc>
              <a:spcBef>
                <a:spcPts val="0"/>
              </a:spcBef>
              <a:spcAft>
                <a:spcPts val="0"/>
              </a:spcAft>
              <a:buClr>
                <a:srgbClr val="000000"/>
              </a:buClr>
              <a:buSzPts val="1100"/>
              <a:buChar char="○"/>
            </a:pPr>
            <a:r>
              <a:rPr lang="en" dirty="0"/>
              <a:t>Start the material review process sooner than later</a:t>
            </a:r>
            <a:endParaRPr dirty="0"/>
          </a:p>
          <a:p>
            <a:pPr marL="914400" lvl="1" indent="-298450" algn="l" rtl="0">
              <a:lnSpc>
                <a:spcPct val="115000"/>
              </a:lnSpc>
              <a:spcBef>
                <a:spcPts val="0"/>
              </a:spcBef>
              <a:spcAft>
                <a:spcPts val="0"/>
              </a:spcAft>
              <a:buClr>
                <a:srgbClr val="000000"/>
              </a:buClr>
              <a:buSzPts val="1100"/>
              <a:buChar char="○"/>
            </a:pPr>
            <a:r>
              <a:rPr lang="en" dirty="0"/>
              <a:t>Don’t overthink the curriculum </a:t>
            </a:r>
            <a:endParaRPr dirty="0"/>
          </a:p>
          <a:p>
            <a:pPr marL="914400" lvl="1" indent="-298450" algn="l" rtl="0">
              <a:lnSpc>
                <a:spcPct val="115000"/>
              </a:lnSpc>
              <a:spcBef>
                <a:spcPts val="0"/>
              </a:spcBef>
              <a:spcAft>
                <a:spcPts val="0"/>
              </a:spcAft>
              <a:buClr>
                <a:srgbClr val="000000"/>
              </a:buClr>
              <a:buSzPts val="1100"/>
              <a:buChar char="○"/>
            </a:pPr>
            <a:r>
              <a:rPr lang="en" dirty="0"/>
              <a:t>Use existing feedback from stakeholders</a:t>
            </a:r>
            <a:endParaRPr dirty="0"/>
          </a:p>
          <a:p>
            <a:pPr marL="914400" lvl="1" indent="-298450" algn="l" rtl="0">
              <a:lnSpc>
                <a:spcPct val="115000"/>
              </a:lnSpc>
              <a:spcBef>
                <a:spcPts val="0"/>
              </a:spcBef>
              <a:spcAft>
                <a:spcPts val="0"/>
              </a:spcAft>
              <a:buClr>
                <a:srgbClr val="000000"/>
              </a:buClr>
              <a:buSzPts val="1100"/>
              <a:buChar char="○"/>
            </a:pPr>
            <a:r>
              <a:rPr lang="en" dirty="0"/>
              <a:t>Consider incentives</a:t>
            </a:r>
            <a:endParaRPr dirty="0"/>
          </a:p>
          <a:p>
            <a:pPr marL="914400" lvl="1" indent="-298450" algn="l" rtl="0">
              <a:lnSpc>
                <a:spcPct val="115000"/>
              </a:lnSpc>
              <a:spcBef>
                <a:spcPts val="0"/>
              </a:spcBef>
              <a:spcAft>
                <a:spcPts val="0"/>
              </a:spcAft>
              <a:buClr>
                <a:srgbClr val="000000"/>
              </a:buClr>
              <a:buSzPts val="1100"/>
              <a:buChar char="○"/>
            </a:pPr>
            <a:r>
              <a:rPr lang="en" dirty="0"/>
              <a:t>Invite students to be review members</a:t>
            </a:r>
            <a:endParaRPr dirty="0"/>
          </a:p>
          <a:p>
            <a:pPr marL="914400" lvl="1" indent="-298450" algn="l" rtl="0">
              <a:lnSpc>
                <a:spcPct val="115000"/>
              </a:lnSpc>
              <a:spcBef>
                <a:spcPts val="0"/>
              </a:spcBef>
              <a:spcAft>
                <a:spcPts val="0"/>
              </a:spcAft>
              <a:buClr>
                <a:srgbClr val="000000"/>
              </a:buClr>
              <a:buSzPts val="1100"/>
              <a:buChar char="○"/>
            </a:pPr>
            <a:r>
              <a:rPr lang="en" dirty="0"/>
              <a:t>Be realistic about amount of content to be reviewed and available time</a:t>
            </a:r>
            <a:endParaRPr dirty="0"/>
          </a:p>
          <a:p>
            <a:pPr marL="0" lvl="0" indent="0" algn="l" rtl="0">
              <a:spcBef>
                <a:spcPts val="1600"/>
              </a:spcBef>
              <a:spcAft>
                <a:spcPts val="0"/>
              </a:spcAft>
              <a:buNone/>
            </a:pPr>
            <a:r>
              <a:rPr lang="en" b="1" dirty="0">
                <a:solidFill>
                  <a:schemeClr val="dk1"/>
                </a:solidFill>
              </a:rPr>
              <a:t>Angie</a:t>
            </a:r>
            <a:r>
              <a:rPr lang="en" dirty="0">
                <a:solidFill>
                  <a:schemeClr val="dk1"/>
                </a:solidFill>
              </a:rPr>
              <a:t>: I like how one of your tips is to use the materials review process to your advantage when choosing curriculum. Can you share a little more about how this worked for you all?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Latrece</a:t>
            </a:r>
            <a:r>
              <a:rPr lang="en" dirty="0">
                <a:solidFill>
                  <a:schemeClr val="dk1"/>
                </a:solidFill>
              </a:rPr>
              <a:t>: Provides an answer.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Angie</a:t>
            </a:r>
            <a:r>
              <a:rPr lang="en" dirty="0">
                <a:solidFill>
                  <a:schemeClr val="dk1"/>
                </a:solidFill>
              </a:rPr>
              <a:t>: </a:t>
            </a:r>
            <a:r>
              <a:rPr lang="en" dirty="0">
                <a:solidFill>
                  <a:schemeClr val="dk1"/>
                </a:solidFill>
                <a:highlight>
                  <a:srgbClr val="D0E0E3"/>
                </a:highlight>
              </a:rPr>
              <a:t>Could you share what you mean by the TPPR medical reviews? </a:t>
            </a:r>
            <a:endParaRPr dirty="0">
              <a:solidFill>
                <a:schemeClr val="dk1"/>
              </a:solidFill>
              <a:highlight>
                <a:srgbClr val="D0E0E3"/>
              </a:highlight>
            </a:endParaRPr>
          </a:p>
          <a:p>
            <a:pPr marL="0" lvl="0" indent="0" algn="l" rtl="0">
              <a:spcBef>
                <a:spcPts val="0"/>
              </a:spcBef>
              <a:spcAft>
                <a:spcPts val="0"/>
              </a:spcAft>
              <a:buNone/>
            </a:pPr>
            <a:endParaRPr dirty="0">
              <a:solidFill>
                <a:schemeClr val="dk1"/>
              </a:solidFill>
              <a:highlight>
                <a:srgbClr val="D0E0E3"/>
              </a:highlight>
            </a:endParaRPr>
          </a:p>
          <a:p>
            <a:pPr marL="0" lvl="0" indent="0" algn="l" rtl="0">
              <a:spcBef>
                <a:spcPts val="0"/>
              </a:spcBef>
              <a:spcAft>
                <a:spcPts val="0"/>
              </a:spcAft>
              <a:buClr>
                <a:schemeClr val="dk1"/>
              </a:buClr>
              <a:buSzPts val="1100"/>
              <a:buFont typeface="Arial"/>
              <a:buNone/>
            </a:pPr>
            <a:r>
              <a:rPr lang="en" b="1" dirty="0">
                <a:solidFill>
                  <a:schemeClr val="dk1"/>
                </a:solidFill>
              </a:rPr>
              <a:t>Latrece</a:t>
            </a:r>
            <a:r>
              <a:rPr lang="en" dirty="0">
                <a:solidFill>
                  <a:schemeClr val="dk1"/>
                </a:solidFill>
              </a:rPr>
              <a:t>: Provides an answer. </a:t>
            </a:r>
            <a:endParaRPr dirty="0">
              <a:solidFill>
                <a:schemeClr val="dk1"/>
              </a:solidFill>
              <a:highlight>
                <a:srgbClr val="D0E0E3"/>
              </a:highlight>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Angie</a:t>
            </a:r>
            <a:r>
              <a:rPr lang="en" dirty="0">
                <a:solidFill>
                  <a:schemeClr val="dk1"/>
                </a:solidFill>
              </a:rPr>
              <a:t>: Are there any other tips that you’d add to this list now?</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Latrece</a:t>
            </a:r>
            <a:r>
              <a:rPr lang="en" dirty="0">
                <a:solidFill>
                  <a:schemeClr val="dk1"/>
                </a:solidFill>
              </a:rPr>
              <a:t>: Provides an answer. </a:t>
            </a:r>
            <a:endParaRPr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630c81a0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630c81a0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Latrece &amp; Angie Q&amp;A Style:</a:t>
            </a: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Angie</a:t>
            </a:r>
            <a:r>
              <a:rPr lang="en" dirty="0">
                <a:solidFill>
                  <a:schemeClr val="dk1"/>
                </a:solidFill>
              </a:rPr>
              <a:t>: We hear from grantees that ensuring medical accuracy can be challenging, as well as ensuring materials are using trauma-informed language. Can you tell us about your program’s experiences with ensuring that all of your TPP educational materials are medically accurate and trauma-informed? </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Latrece</a:t>
            </a:r>
            <a:r>
              <a:rPr lang="en" dirty="0">
                <a:solidFill>
                  <a:schemeClr val="dk1"/>
                </a:solidFill>
              </a:rPr>
              <a:t>: A1: Provides an answer.</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Angie:</a:t>
            </a:r>
            <a:r>
              <a:rPr lang="en" dirty="0">
                <a:solidFill>
                  <a:schemeClr val="dk1"/>
                </a:solidFill>
              </a:rPr>
              <a:t> Could you share a little more about what you mean by a disclaimer to put medical experts at ease for the review?</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Latrece</a:t>
            </a:r>
            <a:r>
              <a:rPr lang="en" dirty="0">
                <a:solidFill>
                  <a:schemeClr val="dk1"/>
                </a:solidFill>
              </a:rPr>
              <a:t>: A1: Provides an answer.</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a15b29c9b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a15b29c9b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Latrece &amp; Angie Q&amp;A Style:</a:t>
            </a:r>
            <a:endParaRPr b="1" dirty="0">
              <a:solidFill>
                <a:schemeClr val="dk1"/>
              </a:solidFill>
            </a:endParaRPr>
          </a:p>
          <a:p>
            <a:pPr marL="0" lvl="0" indent="0" algn="l" rtl="0">
              <a:spcBef>
                <a:spcPts val="0"/>
              </a:spcBef>
              <a:spcAft>
                <a:spcPts val="0"/>
              </a:spcAft>
              <a:buNone/>
            </a:pPr>
            <a:endParaRPr b="1" dirty="0">
              <a:solidFill>
                <a:schemeClr val="dk1"/>
              </a:solidFill>
            </a:endParaRPr>
          </a:p>
          <a:p>
            <a:pPr marL="0" lvl="0" indent="0" algn="l" rtl="0">
              <a:spcBef>
                <a:spcPts val="0"/>
              </a:spcBef>
              <a:spcAft>
                <a:spcPts val="0"/>
              </a:spcAft>
              <a:buNone/>
            </a:pPr>
            <a:r>
              <a:rPr lang="en" b="1" dirty="0">
                <a:solidFill>
                  <a:schemeClr val="dk1"/>
                </a:solidFill>
              </a:rPr>
              <a:t>Angie: </a:t>
            </a:r>
            <a:r>
              <a:rPr lang="en" dirty="0">
                <a:solidFill>
                  <a:schemeClr val="dk1"/>
                </a:solidFill>
              </a:rPr>
              <a:t>Let’s talk about some of the challenges you’ve experienced with the materials review process.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Latrece: </a:t>
            </a:r>
            <a:r>
              <a:rPr lang="en" dirty="0">
                <a:solidFill>
                  <a:schemeClr val="dk1"/>
                </a:solidFill>
              </a:rPr>
              <a:t>Provides an answer using bullet points on slide.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b08cee61ec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b08cee61ec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Latrece &amp; Angie Q&amp;A Style:</a:t>
            </a:r>
            <a:endParaRPr b="1" dirty="0">
              <a:solidFill>
                <a:schemeClr val="dk1"/>
              </a:solidFill>
            </a:endParaRPr>
          </a:p>
          <a:p>
            <a:pPr marL="0" lvl="0" indent="0" algn="l" rtl="0">
              <a:spcBef>
                <a:spcPts val="0"/>
              </a:spcBef>
              <a:spcAft>
                <a:spcPts val="0"/>
              </a:spcAft>
              <a:buNone/>
            </a:pPr>
            <a:endParaRPr b="1" dirty="0">
              <a:solidFill>
                <a:schemeClr val="dk1"/>
              </a:solidFill>
            </a:endParaRPr>
          </a:p>
          <a:p>
            <a:pPr marL="0" lvl="0" indent="0" algn="l" rtl="0">
              <a:spcBef>
                <a:spcPts val="0"/>
              </a:spcBef>
              <a:spcAft>
                <a:spcPts val="0"/>
              </a:spcAft>
              <a:buNone/>
            </a:pPr>
            <a:r>
              <a:rPr lang="en" b="1" dirty="0">
                <a:solidFill>
                  <a:schemeClr val="dk1"/>
                </a:solidFill>
              </a:rPr>
              <a:t>Angie: </a:t>
            </a:r>
            <a:r>
              <a:rPr lang="en" dirty="0">
                <a:solidFill>
                  <a:schemeClr val="dk1"/>
                </a:solidFill>
              </a:rPr>
              <a:t>Let’s talk about some of the successes or improvements you’ve made, specifically around how to compensate reviewers and how and where you recruit reviewers.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Latrece: </a:t>
            </a:r>
            <a:r>
              <a:rPr lang="en" dirty="0">
                <a:solidFill>
                  <a:schemeClr val="dk1"/>
                </a:solidFill>
              </a:rPr>
              <a:t>Provides answers using bullet points on slides. </a:t>
            </a:r>
            <a:r>
              <a:rPr lang="en" dirty="0">
                <a:solidFill>
                  <a:srgbClr val="434343"/>
                </a:solidFill>
              </a:rPr>
              <a:t>Internal review members bill normal work hours, external reviewers may have less flexible timelines and/or need more reminders to get to completion.</a:t>
            </a:r>
            <a:endParaRPr dirty="0">
              <a:solidFill>
                <a:srgbClr val="434343"/>
              </a:solidFill>
            </a:endParaRPr>
          </a:p>
          <a:p>
            <a:pPr marL="0" lvl="0" indent="0" algn="l" rtl="0">
              <a:spcBef>
                <a:spcPts val="0"/>
              </a:spcBef>
              <a:spcAft>
                <a:spcPts val="0"/>
              </a:spcAft>
              <a:buNone/>
            </a:pPr>
            <a:r>
              <a:rPr lang="en" dirty="0">
                <a:solidFill>
                  <a:srgbClr val="434343"/>
                </a:solidFill>
              </a:rPr>
              <a:t>Recruitment of reviewers: </a:t>
            </a:r>
            <a:endParaRPr dirty="0">
              <a:solidFill>
                <a:srgbClr val="434343"/>
              </a:solidFill>
            </a:endParaRPr>
          </a:p>
          <a:p>
            <a:pPr marL="457200" lvl="0" indent="-298450" algn="l" rtl="0">
              <a:spcBef>
                <a:spcPts val="0"/>
              </a:spcBef>
              <a:spcAft>
                <a:spcPts val="0"/>
              </a:spcAft>
              <a:buClr>
                <a:srgbClr val="434343"/>
              </a:buClr>
              <a:buSzPts val="1100"/>
              <a:buChar char="●"/>
            </a:pPr>
            <a:r>
              <a:rPr lang="en" dirty="0">
                <a:solidFill>
                  <a:srgbClr val="434343"/>
                </a:solidFill>
              </a:rPr>
              <a:t>Student Leadership Advisory Board (materials review process is built into the cadence of their board work)</a:t>
            </a:r>
            <a:endParaRPr dirty="0">
              <a:solidFill>
                <a:srgbClr val="434343"/>
              </a:solidFill>
            </a:endParaRPr>
          </a:p>
          <a:p>
            <a:pPr marL="457200" lvl="0" indent="-298450" algn="l" rtl="0">
              <a:lnSpc>
                <a:spcPct val="115000"/>
              </a:lnSpc>
              <a:spcBef>
                <a:spcPts val="0"/>
              </a:spcBef>
              <a:spcAft>
                <a:spcPts val="0"/>
              </a:spcAft>
              <a:buClr>
                <a:srgbClr val="434343"/>
              </a:buClr>
              <a:buSzPts val="1100"/>
              <a:buChar char="●"/>
            </a:pPr>
            <a:r>
              <a:rPr lang="en" dirty="0">
                <a:solidFill>
                  <a:srgbClr val="434343"/>
                </a:solidFill>
              </a:rPr>
              <a:t>Parent focus groups</a:t>
            </a:r>
            <a:endParaRPr dirty="0">
              <a:solidFill>
                <a:srgbClr val="434343"/>
              </a:solidFill>
              <a:highlight>
                <a:schemeClr val="lt1"/>
              </a:highlight>
            </a:endParaRPr>
          </a:p>
          <a:p>
            <a:pPr marL="0" lvl="0" indent="0" algn="l" rtl="0">
              <a:spcBef>
                <a:spcPts val="1600"/>
              </a:spcBef>
              <a:spcAft>
                <a:spcPts val="0"/>
              </a:spcAft>
              <a:buNone/>
            </a:pPr>
            <a:r>
              <a:rPr lang="en" b="1" dirty="0">
                <a:solidFill>
                  <a:schemeClr val="dk1"/>
                </a:solidFill>
              </a:rPr>
              <a:t>Angie: </a:t>
            </a:r>
            <a:r>
              <a:rPr lang="en" dirty="0">
                <a:solidFill>
                  <a:schemeClr val="dk1"/>
                </a:solidFill>
              </a:rPr>
              <a:t>Latrece, I really want to thank you for joining us today and for sharing your experiences and expertise with the materials review. I think this will be helpful to other grantees who are finding it challenging to get started with this process and providing some tips for how to review for medical accuracy and trauma-informed care.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Latrece: </a:t>
            </a:r>
            <a:r>
              <a:rPr lang="en" dirty="0">
                <a:solidFill>
                  <a:schemeClr val="dk1"/>
                </a:solidFill>
              </a:rPr>
              <a:t>Thanks for inviting me to share. I’ll hand it back to you, Angie and Annie, to review some of the RHNTC materials review resources available and to close out the webinar.  </a:t>
            </a:r>
            <a:endParaRPr dirty="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ee971ceb83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ee971ceb83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Angie: </a:t>
            </a:r>
            <a:r>
              <a:rPr lang="en" dirty="0"/>
              <a:t>I want to thank our guest speakers today, Jenn and Latrece. We appreciate the time and effort they put into being available during the planning phases of this webinar and for today. Thanks again, Jenn and Latrece!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webinar has been full of real-life experiences developing and implementing a TPP program materials review process. We hope you all have enjoyed learning and listening, as much as we have. We also want to share a few additional resources you will likely find helpful while developing your own processes and practices for this TPP expectation. </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AutoNum type="arabicPeriod"/>
            </a:pPr>
            <a:r>
              <a:rPr lang="en" dirty="0"/>
              <a:t>You can find the materials review guidance on both </a:t>
            </a:r>
            <a:r>
              <a:rPr lang="en" dirty="0" err="1"/>
              <a:t>rhntc.org</a:t>
            </a:r>
            <a:r>
              <a:rPr lang="en" dirty="0"/>
              <a:t> and </a:t>
            </a:r>
            <a:r>
              <a:rPr lang="en" dirty="0" err="1"/>
              <a:t>Connect.gov</a:t>
            </a:r>
            <a:r>
              <a:rPr lang="en" dirty="0"/>
              <a:t>.</a:t>
            </a:r>
            <a:endParaRPr dirty="0"/>
          </a:p>
          <a:p>
            <a:pPr marL="457200" lvl="0" indent="-298450" algn="l" rtl="0">
              <a:spcBef>
                <a:spcPts val="0"/>
              </a:spcBef>
              <a:spcAft>
                <a:spcPts val="0"/>
              </a:spcAft>
              <a:buSzPts val="1100"/>
              <a:buAutoNum type="arabicPeriod"/>
            </a:pPr>
            <a:r>
              <a:rPr lang="en" dirty="0"/>
              <a:t>The RHNTC also has a tool with resources organized by expectation - one for Tier 1 </a:t>
            </a:r>
            <a:r>
              <a:rPr lang="en" dirty="0" err="1"/>
              <a:t>granteesone</a:t>
            </a:r>
            <a:r>
              <a:rPr lang="en" dirty="0"/>
              <a:t> for Tier 2 rigorous impact grantees and one for Tier 2 Innovation Hubs. The expectations tool (or wheel) provides a clear blueprint to support recipients in achieving their TPP goals by providing resources related to each of the expectations.</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6630bb334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6630bb33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Annie: </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That’s everything. There are lots of ways to engage with the RHNTC and to stay up-to-date on our resources!</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You can subscribe to our RHNTC Monthly eNewsletter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Contact us on rhntc.org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Sign up for an account on rhntc.org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Follow us on LinkedIn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Subscribe to the RHNTC podcast</a:t>
            </a: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da117a4e4d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da117a4e4d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Annie: </a:t>
            </a:r>
            <a:r>
              <a:rPr lang="en">
                <a:solidFill>
                  <a:schemeClr val="dk1"/>
                </a:solidFill>
              </a:rPr>
              <a:t>Thank you so much for joining us! We hope to see you soon.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3e8740e21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23e8740e21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Annie: </a:t>
            </a:r>
            <a:r>
              <a:rPr lang="en">
                <a:solidFill>
                  <a:schemeClr val="dk1"/>
                </a:solidFill>
              </a:rPr>
              <a:t>Disclaimer - the contents of this webinar do not represent the official views of OPA.</a:t>
            </a:r>
            <a:endParaRPr>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9e264af189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29e264af189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Annie: </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I’d like to briefly introduce our facilitator today:</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i="1" dirty="0">
                <a:solidFill>
                  <a:schemeClr val="dk1"/>
                </a:solidFill>
              </a:rPr>
              <a:t>[Prompt for Angie to join split screen] </a:t>
            </a:r>
            <a:endParaRPr i="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i="1" dirty="0">
              <a:solidFill>
                <a:schemeClr val="dk1"/>
              </a:solidFill>
            </a:endParaRPr>
          </a:p>
          <a:p>
            <a:pPr marL="457200" lvl="0" indent="-298450" algn="l" rtl="0">
              <a:spcBef>
                <a:spcPts val="0"/>
              </a:spcBef>
              <a:spcAft>
                <a:spcPts val="0"/>
              </a:spcAft>
              <a:buClr>
                <a:schemeClr val="dk1"/>
              </a:buClr>
              <a:buSzPts val="1100"/>
              <a:buAutoNum type="alphaLcPeriod"/>
            </a:pPr>
            <a:r>
              <a:rPr lang="en" dirty="0">
                <a:solidFill>
                  <a:schemeClr val="dk1"/>
                </a:solidFill>
              </a:rPr>
              <a:t>Angie Fellers </a:t>
            </a:r>
            <a:r>
              <a:rPr lang="en" dirty="0" err="1">
                <a:solidFill>
                  <a:schemeClr val="dk1"/>
                </a:solidFill>
              </a:rPr>
              <a:t>LeMire</a:t>
            </a:r>
            <a:r>
              <a:rPr lang="en" dirty="0">
                <a:solidFill>
                  <a:schemeClr val="dk1"/>
                </a:solidFill>
              </a:rPr>
              <a:t> is a Senior Consultant and Training and Technical Assistance Provider, as well as a Grantee Liaison with JSI and has 25 years of public health and sexual and reproductive health experience. She previously practiced as a nurse practitioner. Prior to joining JSI, she was the Program Manager and Nurse Consultant for Colorado’s Title X Family Planning Program Nurse Consultant. Her passions and expertise are focused on sexual and reproductive health equity, increasing contraceptive access, scopes of practice, public health workforce, and public health nursing leadership.</a:t>
            </a:r>
            <a:endParaRPr dirty="0">
              <a:solidFill>
                <a:schemeClr val="dk1"/>
              </a:solidFill>
            </a:endParaRPr>
          </a:p>
          <a:p>
            <a:pPr marL="457200" lvl="0" indent="-298450" algn="l" rtl="0">
              <a:spcBef>
                <a:spcPts val="0"/>
              </a:spcBef>
              <a:spcAft>
                <a:spcPts val="0"/>
              </a:spcAft>
              <a:buClr>
                <a:schemeClr val="dk1"/>
              </a:buClr>
              <a:buSzPts val="1100"/>
              <a:buAutoNum type="alphaLcPeriod"/>
            </a:pPr>
            <a:r>
              <a:rPr lang="en" dirty="0">
                <a:solidFill>
                  <a:schemeClr val="dk1"/>
                </a:solidFill>
              </a:rPr>
              <a:t>Angie will be joined later by two TPP grantees. Jennifer Todd is Director of UT Teen Health at the University of Texas Health Science Center at San Antonio and Latrece McDaniel is Project Director at Bethany Christian Service of Michigan. Both Jenn and Latrece will share their experiences in developing their materials review process.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I’ll pass it off to you Angie!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a15b29c9b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a15b29c9b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Angie</a:t>
            </a:r>
            <a:r>
              <a:rPr lang="en">
                <a:solidFill>
                  <a:schemeClr val="dk1"/>
                </a:solidFill>
              </a:rPr>
              <a:t>: Let’s begin by briefly reviewing the Materials Review Expectation.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32d3883cb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32d3883cb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Angie</a:t>
            </a:r>
            <a:endParaRPr b="1" dirty="0">
              <a:solidFill>
                <a:schemeClr val="dk1"/>
              </a:solidFill>
            </a:endParaRPr>
          </a:p>
          <a:p>
            <a:pPr marL="457200" lvl="0" indent="-298450" algn="l" rtl="0">
              <a:spcBef>
                <a:spcPts val="0"/>
              </a:spcBef>
              <a:spcAft>
                <a:spcPts val="0"/>
              </a:spcAft>
              <a:buClr>
                <a:schemeClr val="dk1"/>
              </a:buClr>
              <a:buSzPts val="1100"/>
              <a:buChar char="●"/>
            </a:pPr>
            <a:r>
              <a:rPr lang="en" i="1" dirty="0">
                <a:solidFill>
                  <a:schemeClr val="dk1"/>
                </a:solidFill>
              </a:rPr>
              <a:t>Read the expectation on the slide first</a:t>
            </a:r>
            <a:endParaRPr i="1"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TPP grantees are required to review and update all materials and information associated with their programs at least once a year. You can find the full guidance in</a:t>
            </a:r>
            <a:r>
              <a:rPr lang="en" u="sng" dirty="0">
                <a:solidFill>
                  <a:srgbClr val="1155CC"/>
                </a:solidFill>
                <a:hlinkClick r:id="rId3">
                  <a:extLst>
                    <a:ext uri="{A12FA001-AC4F-418D-AE19-62706E023703}">
                      <ahyp:hlinkClr xmlns:ahyp="http://schemas.microsoft.com/office/drawing/2018/hyperlinkcolor" val="tx"/>
                    </a:ext>
                  </a:extLst>
                </a:hlinkClick>
              </a:rPr>
              <a:t> the following documents: OPA’s Materials Review Guidance for TPP Tier 1 Grantees</a:t>
            </a:r>
            <a:r>
              <a:rPr lang="en" i="1" dirty="0">
                <a:solidFill>
                  <a:schemeClr val="dk1"/>
                </a:solidFill>
              </a:rPr>
              <a:t> </a:t>
            </a:r>
            <a:r>
              <a:rPr lang="en" dirty="0">
                <a:solidFill>
                  <a:schemeClr val="dk1"/>
                </a:solidFill>
              </a:rPr>
              <a:t>and </a:t>
            </a:r>
            <a:r>
              <a:rPr lang="en" u="sng" dirty="0">
                <a:solidFill>
                  <a:srgbClr val="1155CC"/>
                </a:solidFill>
                <a:hlinkClick r:id="rId4">
                  <a:extLst>
                    <a:ext uri="{A12FA001-AC4F-418D-AE19-62706E023703}">
                      <ahyp:hlinkClr xmlns:ahyp="http://schemas.microsoft.com/office/drawing/2018/hyperlinkcolor" val="tx"/>
                    </a:ext>
                  </a:extLst>
                </a:hlinkClick>
              </a:rPr>
              <a:t>OPA’s Materials Review Guidance for TTP Program Tier 2 Rigorous Impact Evaluation</a:t>
            </a:r>
            <a:r>
              <a:rPr lang="en" dirty="0">
                <a:solidFill>
                  <a:schemeClr val="dk1"/>
                </a:solidFill>
              </a:rPr>
              <a:t> grantees. </a:t>
            </a:r>
            <a:r>
              <a:rPr lang="en" dirty="0">
                <a:solidFill>
                  <a:schemeClr val="dk1"/>
                </a:solidFill>
                <a:highlight>
                  <a:srgbClr val="D0E0E3"/>
                </a:highlight>
              </a:rPr>
              <a:t>You can also find additional materials review guidance intended to provide information about the OPA materials review expectation on </a:t>
            </a:r>
            <a:r>
              <a:rPr lang="en" dirty="0" err="1">
                <a:solidFill>
                  <a:schemeClr val="dk1"/>
                </a:solidFill>
                <a:highlight>
                  <a:srgbClr val="D0E0E3"/>
                </a:highlight>
              </a:rPr>
              <a:t>Connect.gov</a:t>
            </a:r>
            <a:r>
              <a:rPr lang="en" dirty="0">
                <a:solidFill>
                  <a:schemeClr val="dk1"/>
                </a:solidFill>
                <a:highlight>
                  <a:srgbClr val="D0E0E3"/>
                </a:highlight>
              </a:rPr>
              <a:t>.</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i="1" dirty="0">
                <a:solidFill>
                  <a:schemeClr val="dk1"/>
                </a:solidFill>
              </a:rPr>
              <a:t>[Slight pause for overlay] </a:t>
            </a:r>
            <a:endParaRPr i="1"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These guidance documents were published in September and November, respectively and are intended to provide information about the Office of Population Affairs (OPA) materials review expectation, why it is important, and how to demonstrate to OPA that the expectation is being met. It also walks grantee recipients through how to conduct these reviews, gives recommendations, exhibits a sample materials review form, and includes helpful resources. Hopefully, this webinar provides an additional way for grantees to learn about this specific Expectation.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Materials and information covered by this expectation include, but are not limited to materials associated with evidence-based programs or  </a:t>
            </a:r>
            <a:r>
              <a:rPr lang="en" dirty="0">
                <a:solidFill>
                  <a:schemeClr val="dk1"/>
                </a:solidFill>
                <a:highlight>
                  <a:srgbClr val="D0E0E3"/>
                </a:highlight>
              </a:rPr>
              <a:t>innovative and promising </a:t>
            </a:r>
            <a:r>
              <a:rPr lang="en" dirty="0">
                <a:solidFill>
                  <a:schemeClr val="dk1"/>
                </a:solidFill>
              </a:rPr>
              <a:t>interventions, for example: facilitator manuals, scripts, participant booklets, and videos, as well as supplemental materials and information, such as pamphlets, handouts, facilitators’ and answers to participant questions.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Materials and information used, shared, and disseminated with participants and/or the community, such as web content, social media posts, podcasts, presentations, newsletters, and posters should also undergo the review process.</a:t>
            </a: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32d3883cb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32d3883cb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chemeClr val="dk1"/>
                </a:solidFill>
              </a:rPr>
              <a:t>Angie: </a:t>
            </a:r>
            <a:r>
              <a:rPr lang="en" dirty="0">
                <a:solidFill>
                  <a:schemeClr val="dk1"/>
                </a:solidFill>
              </a:rPr>
              <a:t>Tier 1 grantees, Tier 2 grantees, and any of their partners must ensure all materials used and information disseminated within the funded project are age appropriate and medically accurate. OPA also expects recipients to make materials and information culturally and linguistically appropriate, and trauma-informed.</a:t>
            </a:r>
            <a:endParaRPr dirty="0">
              <a:solidFill>
                <a:schemeClr val="dk1"/>
              </a:solidFill>
              <a:highlight>
                <a:schemeClr val="lt1"/>
              </a:highlight>
            </a:endParaRPr>
          </a:p>
          <a:p>
            <a:pPr marL="0" lvl="0" indent="0" algn="l" rtl="0">
              <a:lnSpc>
                <a:spcPct val="115000"/>
              </a:lnSpc>
              <a:spcBef>
                <a:spcPts val="0"/>
              </a:spcBef>
              <a:spcAft>
                <a:spcPts val="0"/>
              </a:spcAft>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a15b29c9b0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a15b29c9b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Angie:</a:t>
            </a:r>
            <a:endParaRPr b="1"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The WHY: Not only does conducting a materials review help ensure that the programs and interventions we deliver are accurate, appropriate, relevant, and a “good fit” for the community and population of focus, it also serves as a foundation for the credibility and reputation of an organization in a community. It is also what youth deserve. For public health efforts to be effective and advance equity in adolescent health, young people must be able to trust the adults sharing information and resources. False and/or misleading information can spread, leading to known and unknown harms in the context of public health and health equity. Harm can include reinforcing stigma and fear, promoting negative behavior, and/or diminishing the importance of making informed, healthy decisions.  </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a15b29c9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a15b29c9b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chemeClr val="dk1"/>
                </a:solidFill>
              </a:rPr>
              <a:t>Angie: </a:t>
            </a:r>
            <a:r>
              <a:rPr lang="en" dirty="0">
                <a:solidFill>
                  <a:schemeClr val="dk1"/>
                </a:solidFill>
              </a:rPr>
              <a:t>The PROCESS: Before the materials review, you’ll want to take time to select qualified and reputable reviewers who </a:t>
            </a:r>
            <a:r>
              <a:rPr lang="en" u="sng" dirty="0">
                <a:solidFill>
                  <a:schemeClr val="dk1"/>
                </a:solidFill>
              </a:rPr>
              <a:t>collectively</a:t>
            </a:r>
            <a:r>
              <a:rPr lang="en" dirty="0">
                <a:solidFill>
                  <a:schemeClr val="dk1"/>
                </a:solidFill>
              </a:rPr>
              <a:t> can review for all OPA criteria. Set up a review process and timeline that work for your agency and the reviewers. </a:t>
            </a:r>
            <a:endParaRPr b="1" dirty="0">
              <a:solidFill>
                <a:schemeClr val="dk1"/>
              </a:solidFill>
            </a:endParaRPr>
          </a:p>
          <a:p>
            <a:pPr marL="0" lvl="0" indent="0" algn="l" rtl="0">
              <a:lnSpc>
                <a:spcPct val="115000"/>
              </a:lnSpc>
              <a:spcBef>
                <a:spcPts val="0"/>
              </a:spcBef>
              <a:spcAft>
                <a:spcPts val="0"/>
              </a:spcAft>
              <a:buNone/>
            </a:pPr>
            <a:endParaRPr b="1" dirty="0">
              <a:solidFill>
                <a:schemeClr val="dk1"/>
              </a:solidFill>
            </a:endParaRPr>
          </a:p>
          <a:p>
            <a:pPr marL="0" lvl="0" indent="0" algn="l" rtl="0">
              <a:lnSpc>
                <a:spcPct val="115000"/>
              </a:lnSpc>
              <a:spcBef>
                <a:spcPts val="0"/>
              </a:spcBef>
              <a:spcAft>
                <a:spcPts val="0"/>
              </a:spcAft>
              <a:buNone/>
            </a:pPr>
            <a:r>
              <a:rPr lang="en" dirty="0">
                <a:solidFill>
                  <a:schemeClr val="dk1"/>
                </a:solidFill>
              </a:rPr>
              <a:t>You’ll also want to become familiar with OPA’s guidance and share this guidance with reviewers. Ask them to read it closely. Ensure all reviewers understand OPA’s criteria and definitions for materials being age appropriate, medically accurate, culturally and linguistically appropriate, and trauma informed.</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During the review, you’ll want to select or create a review tool that all reviewers will use</a:t>
            </a:r>
            <a:r>
              <a:rPr lang="en" b="1" dirty="0">
                <a:solidFill>
                  <a:schemeClr val="dk1"/>
                </a:solidFill>
              </a:rPr>
              <a:t>. </a:t>
            </a:r>
            <a:r>
              <a:rPr lang="en" dirty="0">
                <a:solidFill>
                  <a:schemeClr val="dk1"/>
                </a:solidFill>
              </a:rPr>
              <a:t>This ensures that all reviewers use the same criteria for assessing materials. Make sure the reviewers</a:t>
            </a:r>
            <a:r>
              <a:rPr lang="en" b="1" dirty="0">
                <a:solidFill>
                  <a:schemeClr val="dk1"/>
                </a:solidFill>
              </a:rPr>
              <a:t> </a:t>
            </a:r>
            <a:r>
              <a:rPr lang="en" dirty="0">
                <a:solidFill>
                  <a:schemeClr val="dk1"/>
                </a:solidFill>
              </a:rPr>
              <a:t>review all materials and information associated with your project. This includes intervention materials (e.g., facilitator manuals and student handbooks), evaluation surveys, handouts and pamphlets, recruitment materials, and social media posts.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After the review, acknowledge reviewers’ contributions, check in with reviewers regularly (every 6-12 months - the OPA requirement is at a minimum annually), and remember to share your review process, the progress of the materials review process, and the results of the materials review process with OPA, if applicable.</a:t>
            </a: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56616" y="1049375"/>
            <a:ext cx="5422200" cy="2052600"/>
          </a:xfrm>
          <a:prstGeom prst="rect">
            <a:avLst/>
          </a:prstGeom>
        </p:spPr>
        <p:txBody>
          <a:bodyPr spcFirstLastPara="1" wrap="square" lIns="91425" tIns="91425" rIns="91425" bIns="91425" anchor="b" anchorCtr="0">
            <a:noAutofit/>
          </a:bodyPr>
          <a:lstStyle>
            <a:lvl1pPr lvl="0">
              <a:spcBef>
                <a:spcPts val="0"/>
              </a:spcBef>
              <a:spcAft>
                <a:spcPts val="0"/>
              </a:spcAft>
              <a:buClr>
                <a:srgbClr val="434343"/>
              </a:buClr>
              <a:buSzPts val="3600"/>
              <a:buFont typeface="Arial"/>
              <a:buNone/>
              <a:defRPr sz="3600">
                <a:solidFill>
                  <a:srgbClr val="434343"/>
                </a:solidFill>
                <a:latin typeface="Arial"/>
                <a:ea typeface="Arial"/>
                <a:cs typeface="Arial"/>
                <a:sym typeface="Aria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56616" y="3362925"/>
            <a:ext cx="40209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Arial"/>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r="16289" b="29078"/>
          <a:stretch/>
        </p:blipFill>
        <p:spPr>
          <a:xfrm>
            <a:off x="4838400" y="1495600"/>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720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YRP Line">
  <p:cSld name="TITLE_AND_BODY_1_1_1_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1"/>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2" name="Google Shape;62;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11"/>
          <p:cNvPicPr preferRelativeResize="0"/>
          <p:nvPr/>
        </p:nvPicPr>
        <p:blipFill>
          <a:blip r:embed="rId2">
            <a:alphaModFix/>
          </a:blip>
          <a:stretch>
            <a:fillRect/>
          </a:stretch>
        </p:blipFill>
        <p:spPr>
          <a:xfrm>
            <a:off x="457200" y="1923049"/>
            <a:ext cx="1264400" cy="130100"/>
          </a:xfrm>
          <a:prstGeom prst="rect">
            <a:avLst/>
          </a:prstGeom>
          <a:noFill/>
          <a:ln>
            <a:noFill/>
          </a:ln>
        </p:spPr>
      </p:pic>
      <p:pic>
        <p:nvPicPr>
          <p:cNvPr id="64" name="Google Shape;64;p11"/>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2"/>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rotWithShape="1">
          <a:blip r:embed="rId2">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3"/>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5" name="Google Shape;75;p13"/>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76" name="Google Shape;76;p13"/>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4"/>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82" name="Google Shape;82;p14"/>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5"/>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15"/>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1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1" name="Google Shape;91;p16"/>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3" name="Google Shape;93;p16"/>
          <p:cNvPicPr preferRelativeResize="0"/>
          <p:nvPr/>
        </p:nvPicPr>
        <p:blipFill>
          <a:blip r:embed="rId2">
            <a:alphaModFix/>
          </a:blip>
          <a:stretch>
            <a:fillRect/>
          </a:stretch>
        </p:blipFill>
        <p:spPr>
          <a:xfrm>
            <a:off x="457200" y="911913"/>
            <a:ext cx="1612884" cy="134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7"/>
          <p:cNvPicPr preferRelativeResize="0"/>
          <p:nvPr/>
        </p:nvPicPr>
        <p:blipFill>
          <a:blip r:embed="rId2">
            <a:alphaModFix/>
          </a:blip>
          <a:stretch>
            <a:fillRect/>
          </a:stretch>
        </p:blipFill>
        <p:spPr>
          <a:xfrm>
            <a:off x="457200" y="1008649"/>
            <a:ext cx="1264400" cy="130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8"/>
          <p:cNvSpPr txBox="1">
            <a:spLocks noGrp="1"/>
          </p:cNvSpPr>
          <p:nvPr>
            <p:ph type="body" idx="1"/>
          </p:nvPr>
        </p:nvSpPr>
        <p:spPr>
          <a:xfrm>
            <a:off x="59436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1 1">
  <p:cSld name="ONE_COLUMN_TEXT_1_1">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 name="Google Shape;104;p19"/>
          <p:cNvSpPr txBox="1">
            <a:spLocks noGrp="1"/>
          </p:cNvSpPr>
          <p:nvPr>
            <p:ph type="body" idx="1"/>
          </p:nvPr>
        </p:nvSpPr>
        <p:spPr>
          <a:xfrm>
            <a:off x="594348" y="1389600"/>
            <a:ext cx="34416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5" name="Google Shape;105;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9"/>
          <p:cNvPicPr preferRelativeResize="0"/>
          <p:nvPr/>
        </p:nvPicPr>
        <p:blipFill>
          <a:blip r:embed="rId2">
            <a:alphaModFix/>
          </a:blip>
          <a:stretch>
            <a:fillRect/>
          </a:stretch>
        </p:blipFill>
        <p:spPr>
          <a:xfrm>
            <a:off x="457200" y="1237249"/>
            <a:ext cx="1264400" cy="1301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56616" y="441425"/>
            <a:ext cx="6061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2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12" name="Google Shape;112;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3" name="Google Shape;113;p21"/>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7" name="Google Shape;117;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8" name="Google Shape;118;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19" name="Google Shape;119;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22" name="Google Shape;122;p2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5" name="Google Shape;125;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26" name="Google Shape;126;p2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pic>
        <p:nvPicPr>
          <p:cNvPr id="129" name="Google Shape;129;p25"/>
          <p:cNvPicPr preferRelativeResize="0"/>
          <p:nvPr/>
        </p:nvPicPr>
        <p:blipFill>
          <a:blip r:embed="rId2">
            <a:alphaModFix/>
          </a:blip>
          <a:stretch>
            <a:fillRect/>
          </a:stretch>
        </p:blipFill>
        <p:spPr>
          <a:xfrm>
            <a:off x="495300" y="2838450"/>
            <a:ext cx="7961339" cy="229355"/>
          </a:xfrm>
          <a:prstGeom prst="rect">
            <a:avLst/>
          </a:prstGeom>
          <a:noFill/>
          <a:ln>
            <a:noFill/>
          </a:ln>
        </p:spPr>
      </p:pic>
      <p:cxnSp>
        <p:nvCxnSpPr>
          <p:cNvPr id="130" name="Google Shape;130;p25"/>
          <p:cNvCxnSpPr/>
          <p:nvPr/>
        </p:nvCxnSpPr>
        <p:spPr>
          <a:xfrm>
            <a:off x="69432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1" name="Google Shape;131;p25"/>
          <p:cNvCxnSpPr/>
          <p:nvPr/>
        </p:nvCxnSpPr>
        <p:spPr>
          <a:xfrm>
            <a:off x="2554775" y="3164375"/>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2" name="Google Shape;132;p25"/>
          <p:cNvCxnSpPr/>
          <p:nvPr/>
        </p:nvCxnSpPr>
        <p:spPr>
          <a:xfrm>
            <a:off x="447597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3" name="Google Shape;133;p25"/>
          <p:cNvCxnSpPr/>
          <p:nvPr/>
        </p:nvCxnSpPr>
        <p:spPr>
          <a:xfrm>
            <a:off x="6429000" y="3164375"/>
            <a:ext cx="0" cy="670200"/>
          </a:xfrm>
          <a:prstGeom prst="straightConnector1">
            <a:avLst/>
          </a:prstGeom>
          <a:noFill/>
          <a:ln w="28575" cap="flat" cmpd="sng">
            <a:solidFill>
              <a:schemeClr val="dk2"/>
            </a:solidFill>
            <a:prstDash val="solid"/>
            <a:round/>
            <a:headEnd type="none" w="med" len="med"/>
            <a:tailEnd type="none" w="med" len="med"/>
          </a:ln>
        </p:spPr>
      </p:cxnSp>
      <p:sp>
        <p:nvSpPr>
          <p:cNvPr id="134" name="Google Shape;134;p25"/>
          <p:cNvSpPr txBox="1">
            <a:spLocks noGrp="1"/>
          </p:cNvSpPr>
          <p:nvPr>
            <p:ph type="body" idx="1"/>
          </p:nvPr>
        </p:nvSpPr>
        <p:spPr>
          <a:xfrm>
            <a:off x="665850" y="1603800"/>
            <a:ext cx="1691700" cy="10533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35" name="Google Shape;135;p25"/>
          <p:cNvSpPr txBox="1">
            <a:spLocks noGrp="1"/>
          </p:cNvSpPr>
          <p:nvPr>
            <p:ph type="body" idx="2"/>
          </p:nvPr>
        </p:nvSpPr>
        <p:spPr>
          <a:xfrm>
            <a:off x="2586700" y="341585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6" name="Google Shape;136;p25"/>
          <p:cNvSpPr txBox="1">
            <a:spLocks noGrp="1"/>
          </p:cNvSpPr>
          <p:nvPr>
            <p:ph type="body" idx="3"/>
          </p:nvPr>
        </p:nvSpPr>
        <p:spPr>
          <a:xfrm>
            <a:off x="4533700" y="160380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7" name="Google Shape;137;p25"/>
          <p:cNvSpPr txBox="1">
            <a:spLocks noGrp="1"/>
          </p:cNvSpPr>
          <p:nvPr>
            <p:ph type="body" idx="4"/>
          </p:nvPr>
        </p:nvSpPr>
        <p:spPr>
          <a:xfrm>
            <a:off x="6556675" y="3164375"/>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amp;A">
  <p:cSld name="CUSTOM_2">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828850" y="2047075"/>
            <a:ext cx="258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1" name="Google Shape;141;p2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2" name="Google Shape;142;p26"/>
          <p:cNvPicPr preferRelativeResize="0"/>
          <p:nvPr/>
        </p:nvPicPr>
        <p:blipFill>
          <a:blip r:embed="rId2">
            <a:alphaModFix/>
          </a:blip>
          <a:stretch>
            <a:fillRect/>
          </a:stretch>
        </p:blipFill>
        <p:spPr>
          <a:xfrm rot="-5400000">
            <a:off x="3299454" y="2456579"/>
            <a:ext cx="912600" cy="93584"/>
          </a:xfrm>
          <a:prstGeom prst="rect">
            <a:avLst/>
          </a:prstGeom>
          <a:noFill/>
          <a:ln>
            <a:noFill/>
          </a:ln>
        </p:spPr>
      </p:pic>
      <p:pic>
        <p:nvPicPr>
          <p:cNvPr id="143" name="Google Shape;143;p26"/>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144" name="Google Shape;144;p26"/>
          <p:cNvSpPr txBox="1">
            <a:spLocks noGrp="1"/>
          </p:cNvSpPr>
          <p:nvPr>
            <p:ph type="body" idx="1"/>
          </p:nvPr>
        </p:nvSpPr>
        <p:spPr>
          <a:xfrm>
            <a:off x="4095475" y="1977125"/>
            <a:ext cx="3099600" cy="1114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 you/Closeout 1">
  <p:cSld name="BLANK_1">
    <p:spTree>
      <p:nvGrpSpPr>
        <p:cNvPr id="1" name="Shape 145"/>
        <p:cNvGrpSpPr/>
        <p:nvPr/>
      </p:nvGrpSpPr>
      <p:grpSpPr>
        <a:xfrm>
          <a:off x="0" y="0"/>
          <a:ext cx="0" cy="0"/>
          <a:chOff x="0" y="0"/>
          <a:chExt cx="0" cy="0"/>
        </a:xfrm>
      </p:grpSpPr>
      <p:sp>
        <p:nvSpPr>
          <p:cNvPr id="146" name="Google Shape;146;p27"/>
          <p:cNvSpPr txBox="1">
            <a:spLocks noGrp="1"/>
          </p:cNvSpPr>
          <p:nvPr>
            <p:ph type="body" idx="1"/>
          </p:nvPr>
        </p:nvSpPr>
        <p:spPr>
          <a:xfrm>
            <a:off x="263300" y="4348575"/>
            <a:ext cx="6051300" cy="594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7" name="Google Shape;147;p27"/>
          <p:cNvSpPr txBox="1">
            <a:spLocks noGrp="1"/>
          </p:cNvSpPr>
          <p:nvPr>
            <p:ph type="body" idx="2"/>
          </p:nvPr>
        </p:nvSpPr>
        <p:spPr>
          <a:xfrm>
            <a:off x="4970950" y="1946900"/>
            <a:ext cx="3231600" cy="641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48" name="Google Shape;148;p27"/>
          <p:cNvSpPr txBox="1">
            <a:spLocks noGrp="1"/>
          </p:cNvSpPr>
          <p:nvPr>
            <p:ph type="title"/>
          </p:nvPr>
        </p:nvSpPr>
        <p:spPr>
          <a:xfrm>
            <a:off x="849850" y="1800838"/>
            <a:ext cx="3806700" cy="74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149" name="Google Shape;149;p2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0" name="Google Shape;150;p27"/>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51" name="Google Shape;151;p27"/>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a:solidFill>
                  <a:srgbClr val="434343"/>
                </a:solidFill>
              </a:rPr>
              <a:t>rhntc.org</a:t>
            </a:r>
            <a:endParaRPr sz="2800" b="1">
              <a:solidFill>
                <a:srgbClr val="434343"/>
              </a:solidFill>
            </a:endParaRPr>
          </a:p>
        </p:txBody>
      </p:sp>
      <p:sp>
        <p:nvSpPr>
          <p:cNvPr id="152" name="Google Shape;152;p27"/>
          <p:cNvSpPr txBox="1">
            <a:spLocks noGrp="1"/>
          </p:cNvSpPr>
          <p:nvPr>
            <p:ph type="subTitle" idx="3"/>
          </p:nvPr>
        </p:nvSpPr>
        <p:spPr>
          <a:xfrm>
            <a:off x="849850" y="3231750"/>
            <a:ext cx="3170700" cy="87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3" name="Google Shape;153;p27"/>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434343"/>
                </a:solidFill>
              </a:rPr>
              <a:t>CONTACT US</a:t>
            </a:r>
            <a:endParaRPr sz="100"/>
          </a:p>
        </p:txBody>
      </p:sp>
      <p:pic>
        <p:nvPicPr>
          <p:cNvPr id="154" name="Google Shape;154;p27"/>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ow to Contact Us">
  <p:cSld name="CUSTOM_4">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56616" y="1115568"/>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pic>
        <p:nvPicPr>
          <p:cNvPr id="157" name="Google Shape;157;p28"/>
          <p:cNvPicPr preferRelativeResize="0"/>
          <p:nvPr/>
        </p:nvPicPr>
        <p:blipFill>
          <a:blip r:embed="rId2">
            <a:alphaModFix/>
          </a:blip>
          <a:stretch>
            <a:fillRect/>
          </a:stretch>
        </p:blipFill>
        <p:spPr>
          <a:xfrm>
            <a:off x="466563" y="2320435"/>
            <a:ext cx="1282224" cy="744625"/>
          </a:xfrm>
          <a:prstGeom prst="rect">
            <a:avLst/>
          </a:prstGeom>
          <a:noFill/>
          <a:ln>
            <a:noFill/>
          </a:ln>
        </p:spPr>
      </p:pic>
      <p:pic>
        <p:nvPicPr>
          <p:cNvPr id="158" name="Google Shape;158;p28"/>
          <p:cNvPicPr preferRelativeResize="0"/>
          <p:nvPr/>
        </p:nvPicPr>
        <p:blipFill>
          <a:blip r:embed="rId3">
            <a:alphaModFix/>
          </a:blip>
          <a:stretch>
            <a:fillRect/>
          </a:stretch>
        </p:blipFill>
        <p:spPr>
          <a:xfrm>
            <a:off x="2519968" y="2093746"/>
            <a:ext cx="908376" cy="914000"/>
          </a:xfrm>
          <a:prstGeom prst="rect">
            <a:avLst/>
          </a:prstGeom>
          <a:noFill/>
          <a:ln>
            <a:noFill/>
          </a:ln>
        </p:spPr>
      </p:pic>
      <p:pic>
        <p:nvPicPr>
          <p:cNvPr id="159" name="Google Shape;159;p28"/>
          <p:cNvPicPr preferRelativeResize="0"/>
          <p:nvPr/>
        </p:nvPicPr>
        <p:blipFill>
          <a:blip r:embed="rId4">
            <a:alphaModFix/>
          </a:blip>
          <a:stretch>
            <a:fillRect/>
          </a:stretch>
        </p:blipFill>
        <p:spPr>
          <a:xfrm>
            <a:off x="4199524" y="2240875"/>
            <a:ext cx="1078889" cy="744613"/>
          </a:xfrm>
          <a:prstGeom prst="rect">
            <a:avLst/>
          </a:prstGeom>
          <a:noFill/>
          <a:ln>
            <a:noFill/>
          </a:ln>
        </p:spPr>
      </p:pic>
      <p:pic>
        <p:nvPicPr>
          <p:cNvPr id="160" name="Google Shape;160;p28"/>
          <p:cNvPicPr preferRelativeResize="0"/>
          <p:nvPr/>
        </p:nvPicPr>
        <p:blipFill>
          <a:blip r:embed="rId5">
            <a:alphaModFix/>
          </a:blip>
          <a:stretch>
            <a:fillRect/>
          </a:stretch>
        </p:blipFill>
        <p:spPr>
          <a:xfrm>
            <a:off x="6049594" y="2263937"/>
            <a:ext cx="908376" cy="698478"/>
          </a:xfrm>
          <a:prstGeom prst="rect">
            <a:avLst/>
          </a:prstGeom>
          <a:noFill/>
          <a:ln>
            <a:noFill/>
          </a:ln>
        </p:spPr>
      </p:pic>
      <p:sp>
        <p:nvSpPr>
          <p:cNvPr id="161" name="Google Shape;161;p28"/>
          <p:cNvSpPr txBox="1">
            <a:spLocks noGrp="1"/>
          </p:cNvSpPr>
          <p:nvPr>
            <p:ph type="body" idx="1"/>
          </p:nvPr>
        </p:nvSpPr>
        <p:spPr>
          <a:xfrm>
            <a:off x="455725" y="3129325"/>
            <a:ext cx="1420200" cy="1220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62" name="Google Shape;162;p28"/>
          <p:cNvSpPr txBox="1">
            <a:spLocks noGrp="1"/>
          </p:cNvSpPr>
          <p:nvPr>
            <p:ph type="body" idx="2"/>
          </p:nvPr>
        </p:nvSpPr>
        <p:spPr>
          <a:xfrm>
            <a:off x="2264059" y="3129325"/>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3" name="Google Shape;163;p28"/>
          <p:cNvSpPr txBox="1">
            <a:spLocks noGrp="1"/>
          </p:cNvSpPr>
          <p:nvPr>
            <p:ph type="body" idx="3"/>
          </p:nvPr>
        </p:nvSpPr>
        <p:spPr>
          <a:xfrm>
            <a:off x="4028869" y="3129325"/>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4" name="Google Shape;164;p28"/>
          <p:cNvSpPr txBox="1">
            <a:spLocks noGrp="1"/>
          </p:cNvSpPr>
          <p:nvPr>
            <p:ph type="body" idx="4"/>
          </p:nvPr>
        </p:nvSpPr>
        <p:spPr>
          <a:xfrm>
            <a:off x="5738466" y="3129325"/>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165" name="Google Shape;165;p28"/>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166" name="Google Shape;166;p28"/>
          <p:cNvPicPr preferRelativeResize="0"/>
          <p:nvPr/>
        </p:nvPicPr>
        <p:blipFill>
          <a:blip r:embed="rId7">
            <a:alphaModFix/>
          </a:blip>
          <a:stretch>
            <a:fillRect/>
          </a:stretch>
        </p:blipFill>
        <p:spPr>
          <a:xfrm>
            <a:off x="455725" y="1678925"/>
            <a:ext cx="1346475" cy="124825"/>
          </a:xfrm>
          <a:prstGeom prst="rect">
            <a:avLst/>
          </a:prstGeom>
          <a:noFill/>
          <a:ln>
            <a:noFill/>
          </a:ln>
        </p:spPr>
      </p:pic>
      <p:pic>
        <p:nvPicPr>
          <p:cNvPr id="167" name="Google Shape;167;p28"/>
          <p:cNvPicPr preferRelativeResize="0"/>
          <p:nvPr/>
        </p:nvPicPr>
        <p:blipFill>
          <a:blip r:embed="rId8">
            <a:alphaModFix/>
          </a:blip>
          <a:stretch>
            <a:fillRect/>
          </a:stretch>
        </p:blipFill>
        <p:spPr>
          <a:xfrm>
            <a:off x="7729150" y="2131338"/>
            <a:ext cx="602325" cy="963699"/>
          </a:xfrm>
          <a:prstGeom prst="rect">
            <a:avLst/>
          </a:prstGeom>
          <a:noFill/>
          <a:ln>
            <a:noFill/>
          </a:ln>
        </p:spPr>
      </p:pic>
      <p:sp>
        <p:nvSpPr>
          <p:cNvPr id="168" name="Google Shape;168;p28"/>
          <p:cNvSpPr txBox="1">
            <a:spLocks noGrp="1"/>
          </p:cNvSpPr>
          <p:nvPr>
            <p:ph type="body" idx="5"/>
          </p:nvPr>
        </p:nvSpPr>
        <p:spPr>
          <a:xfrm>
            <a:off x="7320213" y="3129325"/>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9" name="Google Shape;16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Photo">
  <p:cSld name="SECTION_HEADER_1_1_1">
    <p:bg>
      <p:bgPr>
        <a:solidFill>
          <a:schemeClr val="lt1"/>
        </a:solidFill>
        <a:effectLst/>
      </p:bgPr>
    </p:bg>
    <p:spTree>
      <p:nvGrpSpPr>
        <p:cNvPr id="1" name="Shape 170"/>
        <p:cNvGrpSpPr/>
        <p:nvPr/>
      </p:nvGrpSpPr>
      <p:grpSpPr>
        <a:xfrm>
          <a:off x="0" y="0"/>
          <a:ext cx="0" cy="0"/>
          <a:chOff x="0" y="0"/>
          <a:chExt cx="0" cy="0"/>
        </a:xfrm>
      </p:grpSpPr>
      <p:pic>
        <p:nvPicPr>
          <p:cNvPr id="171" name="Google Shape;171;p29"/>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sp>
        <p:nvSpPr>
          <p:cNvPr id="172" name="Google Shape;172;p29"/>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29"/>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4" name="Google Shape;174;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Photos 1">
  <p:cSld name="SECTION_HEADER_1_1_1_1">
    <p:bg>
      <p:bgPr>
        <a:solidFill>
          <a:schemeClr val="lt1"/>
        </a:solidFill>
        <a:effectLst/>
      </p:bgPr>
    </p:bg>
    <p:spTree>
      <p:nvGrpSpPr>
        <p:cNvPr id="1" name="Shape 175"/>
        <p:cNvGrpSpPr/>
        <p:nvPr/>
      </p:nvGrpSpPr>
      <p:grpSpPr>
        <a:xfrm>
          <a:off x="0" y="0"/>
          <a:ext cx="0" cy="0"/>
          <a:chOff x="0" y="0"/>
          <a:chExt cx="0" cy="0"/>
        </a:xfrm>
      </p:grpSpPr>
      <p:pic>
        <p:nvPicPr>
          <p:cNvPr id="176" name="Google Shape;176;p30"/>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pic>
        <p:nvPicPr>
          <p:cNvPr id="177" name="Google Shape;177;p30"/>
          <p:cNvPicPr preferRelativeResize="0"/>
          <p:nvPr/>
        </p:nvPicPr>
        <p:blipFill>
          <a:blip r:embed="rId3">
            <a:alphaModFix/>
          </a:blip>
          <a:stretch>
            <a:fillRect/>
          </a:stretch>
        </p:blipFill>
        <p:spPr>
          <a:xfrm rot="-7573368">
            <a:off x="4880537" y="1387889"/>
            <a:ext cx="2254993" cy="2367810"/>
          </a:xfrm>
          <a:prstGeom prst="rect">
            <a:avLst/>
          </a:prstGeom>
          <a:noFill/>
          <a:ln>
            <a:noFill/>
          </a:ln>
        </p:spPr>
      </p:pic>
      <p:sp>
        <p:nvSpPr>
          <p:cNvPr id="178" name="Google Shape;178;p30"/>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30"/>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0" name="Google Shape;180;p30"/>
          <p:cNvSpPr txBox="1">
            <a:spLocks noGrp="1"/>
          </p:cNvSpPr>
          <p:nvPr>
            <p:ph type="body" idx="2"/>
          </p:nvPr>
        </p:nvSpPr>
        <p:spPr>
          <a:xfrm>
            <a:off x="5136497"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1" name="Google Shape;181;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688375" y="14738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82"/>
        <p:cNvGrpSpPr/>
        <p:nvPr/>
      </p:nvGrpSpPr>
      <p:grpSpPr>
        <a:xfrm>
          <a:off x="0" y="0"/>
          <a:ext cx="0" cy="0"/>
          <a:chOff x="0" y="0"/>
          <a:chExt cx="0" cy="0"/>
        </a:xfrm>
      </p:grpSpPr>
      <p:pic>
        <p:nvPicPr>
          <p:cNvPr id="183" name="Google Shape;183;p31"/>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184" name="Google Shape;184;p31"/>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185" name="Google Shape;185;p31"/>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186" name="Google Shape;186;p31"/>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p31"/>
          <p:cNvSpPr txBox="1">
            <a:spLocks noGrp="1"/>
          </p:cNvSpPr>
          <p:nvPr>
            <p:ph type="body" idx="1"/>
          </p:nvPr>
        </p:nvSpPr>
        <p:spPr>
          <a:xfrm>
            <a:off x="10094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8" name="Google Shape;188;p31"/>
          <p:cNvSpPr txBox="1">
            <a:spLocks noGrp="1"/>
          </p:cNvSpPr>
          <p:nvPr>
            <p:ph type="body" idx="2"/>
          </p:nvPr>
        </p:nvSpPr>
        <p:spPr>
          <a:xfrm>
            <a:off x="38606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9" name="Google Shape;189;p31"/>
          <p:cNvSpPr txBox="1">
            <a:spLocks noGrp="1"/>
          </p:cNvSpPr>
          <p:nvPr>
            <p:ph type="body" idx="3"/>
          </p:nvPr>
        </p:nvSpPr>
        <p:spPr>
          <a:xfrm>
            <a:off x="644882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0" name="Google Shape;190;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91"/>
        <p:cNvGrpSpPr/>
        <p:nvPr/>
      </p:nvGrpSpPr>
      <p:grpSpPr>
        <a:xfrm>
          <a:off x="0" y="0"/>
          <a:ext cx="0" cy="0"/>
          <a:chOff x="0" y="0"/>
          <a:chExt cx="0" cy="0"/>
        </a:xfrm>
      </p:grpSpPr>
      <p:pic>
        <p:nvPicPr>
          <p:cNvPr id="192" name="Google Shape;192;p32"/>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93" name="Google Shape;193;p32"/>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94" name="Google Shape;194;p32"/>
          <p:cNvPicPr preferRelativeResize="0"/>
          <p:nvPr/>
        </p:nvPicPr>
        <p:blipFill>
          <a:blip r:embed="rId3">
            <a:alphaModFix/>
          </a:blip>
          <a:stretch>
            <a:fillRect/>
          </a:stretch>
        </p:blipFill>
        <p:spPr>
          <a:xfrm rot="1373658">
            <a:off x="6756624" y="1789650"/>
            <a:ext cx="1837000" cy="1928517"/>
          </a:xfrm>
          <a:prstGeom prst="rect">
            <a:avLst/>
          </a:prstGeom>
          <a:noFill/>
          <a:ln>
            <a:noFill/>
          </a:ln>
        </p:spPr>
      </p:pic>
      <p:pic>
        <p:nvPicPr>
          <p:cNvPr id="195" name="Google Shape;195;p32"/>
          <p:cNvPicPr preferRelativeResize="0"/>
          <p:nvPr/>
        </p:nvPicPr>
        <p:blipFill>
          <a:blip r:embed="rId2">
            <a:alphaModFix/>
          </a:blip>
          <a:stretch>
            <a:fillRect/>
          </a:stretch>
        </p:blipFill>
        <p:spPr>
          <a:xfrm rot="-9110201">
            <a:off x="4661855" y="1753608"/>
            <a:ext cx="1847189" cy="1955008"/>
          </a:xfrm>
          <a:prstGeom prst="rect">
            <a:avLst/>
          </a:prstGeom>
          <a:noFill/>
          <a:ln>
            <a:noFill/>
          </a:ln>
        </p:spPr>
      </p:pic>
      <p:sp>
        <p:nvSpPr>
          <p:cNvPr id="196" name="Google Shape;196;p32"/>
          <p:cNvSpPr txBox="1">
            <a:spLocks noGrp="1"/>
          </p:cNvSpPr>
          <p:nvPr>
            <p:ph type="title"/>
          </p:nvPr>
        </p:nvSpPr>
        <p:spPr>
          <a:xfrm>
            <a:off x="38100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7" name="Google Shape;197;p32"/>
          <p:cNvSpPr txBox="1">
            <a:spLocks noGrp="1"/>
          </p:cNvSpPr>
          <p:nvPr>
            <p:ph type="body" idx="1"/>
          </p:nvPr>
        </p:nvSpPr>
        <p:spPr>
          <a:xfrm>
            <a:off x="61912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8" name="Google Shape;198;p32"/>
          <p:cNvSpPr txBox="1">
            <a:spLocks noGrp="1"/>
          </p:cNvSpPr>
          <p:nvPr>
            <p:ph type="body" idx="2"/>
          </p:nvPr>
        </p:nvSpPr>
        <p:spPr>
          <a:xfrm>
            <a:off x="274457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9" name="Google Shape;199;p32"/>
          <p:cNvSpPr txBox="1">
            <a:spLocks noGrp="1"/>
          </p:cNvSpPr>
          <p:nvPr>
            <p:ph type="body" idx="3"/>
          </p:nvPr>
        </p:nvSpPr>
        <p:spPr>
          <a:xfrm>
            <a:off x="4761500" y="38766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0" name="Google Shape;200;p32"/>
          <p:cNvSpPr txBox="1">
            <a:spLocks noGrp="1"/>
          </p:cNvSpPr>
          <p:nvPr>
            <p:ph type="body" idx="4"/>
          </p:nvPr>
        </p:nvSpPr>
        <p:spPr>
          <a:xfrm>
            <a:off x="6851175" y="40530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1" name="Google Shape;201;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202"/>
        <p:cNvGrpSpPr/>
        <p:nvPr/>
      </p:nvGrpSpPr>
      <p:grpSpPr>
        <a:xfrm>
          <a:off x="0" y="0"/>
          <a:ext cx="0" cy="0"/>
          <a:chOff x="0" y="0"/>
          <a:chExt cx="0" cy="0"/>
        </a:xfrm>
      </p:grpSpPr>
      <p:pic>
        <p:nvPicPr>
          <p:cNvPr id="203" name="Google Shape;203;p33"/>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204" name="Google Shape;204;p33"/>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05" name="Google Shape;205;p33"/>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206" name="Google Shape;206;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207"/>
        <p:cNvGrpSpPr/>
        <p:nvPr/>
      </p:nvGrpSpPr>
      <p:grpSpPr>
        <a:xfrm>
          <a:off x="0" y="0"/>
          <a:ext cx="0" cy="0"/>
          <a:chOff x="0" y="0"/>
          <a:chExt cx="0" cy="0"/>
        </a:xfrm>
      </p:grpSpPr>
      <p:pic>
        <p:nvPicPr>
          <p:cNvPr id="208" name="Google Shape;208;p34"/>
          <p:cNvPicPr preferRelativeResize="0"/>
          <p:nvPr/>
        </p:nvPicPr>
        <p:blipFill rotWithShape="1">
          <a:blip r:embed="rId2">
            <a:alphaModFix/>
          </a:blip>
          <a:srcRect l="744" t="317" r="1254" b="604"/>
          <a:stretch/>
        </p:blipFill>
        <p:spPr>
          <a:xfrm rot="5400000">
            <a:off x="1985263" y="-2027438"/>
            <a:ext cx="5127799" cy="9182675"/>
          </a:xfrm>
          <a:prstGeom prst="rect">
            <a:avLst/>
          </a:prstGeom>
          <a:noFill/>
          <a:ln>
            <a:noFill/>
          </a:ln>
        </p:spPr>
      </p:pic>
      <p:pic>
        <p:nvPicPr>
          <p:cNvPr id="209" name="Google Shape;209;p3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10" name="Google Shape;210;p34"/>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11" name="Google Shape;211;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212"/>
        <p:cNvGrpSpPr/>
        <p:nvPr/>
      </p:nvGrpSpPr>
      <p:grpSpPr>
        <a:xfrm>
          <a:off x="0" y="0"/>
          <a:ext cx="0" cy="0"/>
          <a:chOff x="0" y="0"/>
          <a:chExt cx="0" cy="0"/>
        </a:xfrm>
      </p:grpSpPr>
      <p:pic>
        <p:nvPicPr>
          <p:cNvPr id="213" name="Google Shape;213;p35"/>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214" name="Google Shape;214;p35"/>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15" name="Google Shape;215;p35"/>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16" name="Google Shape;216;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Photos">
  <p:cSld name="Two Photos">
    <p:bg>
      <p:bgPr>
        <a:solidFill>
          <a:schemeClr val="lt1"/>
        </a:solidFill>
        <a:effectLst/>
      </p:bgPr>
    </p:bg>
    <p:spTree>
      <p:nvGrpSpPr>
        <p:cNvPr id="1" name="Shape 217"/>
        <p:cNvGrpSpPr/>
        <p:nvPr/>
      </p:nvGrpSpPr>
      <p:grpSpPr>
        <a:xfrm>
          <a:off x="0" y="0"/>
          <a:ext cx="0" cy="0"/>
          <a:chOff x="0" y="0"/>
          <a:chExt cx="0" cy="0"/>
        </a:xfrm>
      </p:grpSpPr>
      <p:pic>
        <p:nvPicPr>
          <p:cNvPr id="218" name="Google Shape;218;p36"/>
          <p:cNvPicPr preferRelativeResize="0"/>
          <p:nvPr/>
        </p:nvPicPr>
        <p:blipFill rotWithShape="1">
          <a:blip r:embed="rId2">
            <a:alphaModFix/>
          </a:blip>
          <a:srcRect/>
          <a:stretch/>
        </p:blipFill>
        <p:spPr>
          <a:xfrm rot="1966834">
            <a:off x="1608455" y="1431485"/>
            <a:ext cx="2268038" cy="2399764"/>
          </a:xfrm>
          <a:prstGeom prst="rect">
            <a:avLst/>
          </a:prstGeom>
          <a:noFill/>
          <a:ln>
            <a:noFill/>
          </a:ln>
        </p:spPr>
      </p:pic>
      <p:pic>
        <p:nvPicPr>
          <p:cNvPr id="219" name="Google Shape;219;p36"/>
          <p:cNvPicPr preferRelativeResize="0"/>
          <p:nvPr/>
        </p:nvPicPr>
        <p:blipFill rotWithShape="1">
          <a:blip r:embed="rId3">
            <a:alphaModFix/>
          </a:blip>
          <a:srcRect/>
          <a:stretch/>
        </p:blipFill>
        <p:spPr>
          <a:xfrm rot="-7573368">
            <a:off x="4880537" y="1387888"/>
            <a:ext cx="2254993" cy="2367810"/>
          </a:xfrm>
          <a:prstGeom prst="rect">
            <a:avLst/>
          </a:prstGeom>
          <a:noFill/>
          <a:ln>
            <a:noFill/>
          </a:ln>
        </p:spPr>
      </p:pic>
      <p:sp>
        <p:nvSpPr>
          <p:cNvPr id="220" name="Google Shape;220;p36"/>
          <p:cNvSpPr txBox="1">
            <a:spLocks noGrp="1"/>
          </p:cNvSpPr>
          <p:nvPr>
            <p:ph type="title"/>
          </p:nvPr>
        </p:nvSpPr>
        <p:spPr>
          <a:xfrm>
            <a:off x="356616" y="542900"/>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21" name="Google Shape;221;p36"/>
          <p:cNvSpPr txBox="1">
            <a:spLocks noGrp="1"/>
          </p:cNvSpPr>
          <p:nvPr>
            <p:ph type="body" idx="1"/>
          </p:nvPr>
        </p:nvSpPr>
        <p:spPr>
          <a:xfrm>
            <a:off x="1635031"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22" name="Google Shape;222;p36"/>
          <p:cNvSpPr txBox="1">
            <a:spLocks noGrp="1"/>
          </p:cNvSpPr>
          <p:nvPr>
            <p:ph type="body" idx="2"/>
          </p:nvPr>
        </p:nvSpPr>
        <p:spPr>
          <a:xfrm>
            <a:off x="5136497"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23" name="Google Shape;223;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688375" y="13214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8"/>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585875" y="209092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1" name="Google Shape;51;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457200" y="1783080"/>
            <a:ext cx="1612884" cy="134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604925" y="1909950"/>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None/>
              <a:defRPr sz="2800" b="1">
                <a:solidFill>
                  <a:srgbClr val="434343"/>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hyperlink" Target="https://rhntc.org/resources/expectations-tool-tpp23-tier-2-rigorous-impact-evaluation-project-directors/complete-opa" TargetMode="External"/><Relationship Id="rId3" Type="http://schemas.openxmlformats.org/officeDocument/2006/relationships/hyperlink" Target="https://rhntc.org/resources/materials-review-guidance-tpp-tier-1-grantees" TargetMode="External"/><Relationship Id="rId7" Type="http://schemas.openxmlformats.org/officeDocument/2006/relationships/hyperlink" Target="https://rhntc.org/resources/expectations-tool-tpp23-tier-2-rigorous-impact-evaluation-project-directors"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rhntc.org/resources/expectations-tool-tpp23-tier-1-project-directors/materials-review" TargetMode="External"/><Relationship Id="rId5" Type="http://schemas.openxmlformats.org/officeDocument/2006/relationships/hyperlink" Target="https://rhntc.org/resources/expectations-tool-tpp23-tier-1-project-directors" TargetMode="External"/><Relationship Id="rId4" Type="http://schemas.openxmlformats.org/officeDocument/2006/relationships/hyperlink" Target="https://rhntc.org/resources/materials-review-guidance-tpp-program-tier-2-rigorous-impact-evaluation" TargetMode="External"/><Relationship Id="rId9" Type="http://schemas.openxmlformats.org/officeDocument/2006/relationships/hyperlink" Target="https://rhntc.org/resources/expectations-tool-tpp23-tier-2-hub-project-director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podcast.rhntc.org" TargetMode="External"/><Relationship Id="rId2" Type="http://schemas.openxmlformats.org/officeDocument/2006/relationships/notesSlide" Target="../notesSlides/notesSlide28.xml"/><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hyperlink" Target="mailto:rhntc@jsi.org" TargetMode="Externa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ctrTitle"/>
          </p:nvPr>
        </p:nvSpPr>
        <p:spPr>
          <a:xfrm>
            <a:off x="356625" y="1049375"/>
            <a:ext cx="6185700" cy="201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a:t>Teen Pregnancy </a:t>
            </a:r>
            <a:br>
              <a:rPr lang="en" sz="2900"/>
            </a:br>
            <a:r>
              <a:rPr lang="en" sz="2900"/>
              <a:t>Prevention Program: </a:t>
            </a:r>
            <a:br>
              <a:rPr lang="en" sz="2900"/>
            </a:br>
            <a:r>
              <a:rPr lang="en" sz="2900"/>
              <a:t>Materials Review Process</a:t>
            </a:r>
            <a:endParaRPr sz="2900">
              <a:latin typeface="Arial"/>
              <a:ea typeface="Arial"/>
              <a:cs typeface="Arial"/>
              <a:sym typeface="Arial"/>
            </a:endParaRPr>
          </a:p>
        </p:txBody>
      </p:sp>
      <p:sp>
        <p:nvSpPr>
          <p:cNvPr id="229" name="Google Shape;229;p37"/>
          <p:cNvSpPr txBox="1">
            <a:spLocks noGrp="1"/>
          </p:cNvSpPr>
          <p:nvPr>
            <p:ph type="subTitle" idx="1"/>
          </p:nvPr>
        </p:nvSpPr>
        <p:spPr>
          <a:xfrm>
            <a:off x="356625" y="3333750"/>
            <a:ext cx="4020900" cy="82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434343"/>
                </a:solidFill>
              </a:rPr>
              <a:t>February 1, 2024</a:t>
            </a:r>
            <a:endParaRPr sz="1800">
              <a:solidFill>
                <a:srgbClr val="43434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7"/>
          <p:cNvSpPr txBox="1">
            <a:spLocks noGrp="1"/>
          </p:cNvSpPr>
          <p:nvPr>
            <p:ph type="title"/>
          </p:nvPr>
        </p:nvSpPr>
        <p:spPr>
          <a:xfrm>
            <a:off x="311700" y="208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Materials Review Documentation Recommendations</a:t>
            </a:r>
            <a:endParaRPr/>
          </a:p>
        </p:txBody>
      </p:sp>
      <p:sp>
        <p:nvSpPr>
          <p:cNvPr id="302" name="Google Shape;302;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8"/>
          <p:cNvSpPr txBox="1">
            <a:spLocks noGrp="1"/>
          </p:cNvSpPr>
          <p:nvPr>
            <p:ph type="title"/>
          </p:nvPr>
        </p:nvSpPr>
        <p:spPr>
          <a:xfrm>
            <a:off x="369501" y="452275"/>
            <a:ext cx="706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Document the materials review process</a:t>
            </a:r>
            <a:endParaRPr>
              <a:latin typeface="Arial"/>
              <a:ea typeface="Arial"/>
              <a:cs typeface="Arial"/>
              <a:sym typeface="Arial"/>
            </a:endParaRPr>
          </a:p>
        </p:txBody>
      </p:sp>
      <p:sp>
        <p:nvSpPr>
          <p:cNvPr id="308" name="Google Shape;308;p48"/>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p>
            <a:pPr marL="457200" lvl="0" indent="-345369" algn="l" rtl="0">
              <a:spcBef>
                <a:spcPts val="0"/>
              </a:spcBef>
              <a:spcAft>
                <a:spcPts val="0"/>
              </a:spcAft>
              <a:buSzPts val="1839"/>
              <a:buChar char="●"/>
            </a:pPr>
            <a:r>
              <a:rPr lang="en" sz="1838"/>
              <a:t>Review completed date</a:t>
            </a:r>
            <a:endParaRPr sz="1838"/>
          </a:p>
          <a:p>
            <a:pPr marL="457200" lvl="0" indent="-345369" algn="l" rtl="0">
              <a:spcBef>
                <a:spcPts val="0"/>
              </a:spcBef>
              <a:spcAft>
                <a:spcPts val="0"/>
              </a:spcAft>
              <a:buSzPts val="1839"/>
              <a:buChar char="●"/>
            </a:pPr>
            <a:r>
              <a:rPr lang="en" sz="1838"/>
              <a:t>Review coordinator</a:t>
            </a:r>
            <a:endParaRPr sz="1838"/>
          </a:p>
          <a:p>
            <a:pPr marL="457200" lvl="0" indent="-345369" algn="l" rtl="0">
              <a:spcBef>
                <a:spcPts val="0"/>
              </a:spcBef>
              <a:spcAft>
                <a:spcPts val="0"/>
              </a:spcAft>
              <a:buSzPts val="1839"/>
              <a:buChar char="●"/>
            </a:pPr>
            <a:r>
              <a:rPr lang="en" sz="1838"/>
              <a:t>List of reviewers (include area of expertise)</a:t>
            </a:r>
            <a:endParaRPr sz="1838"/>
          </a:p>
          <a:p>
            <a:pPr marL="457200" lvl="0" indent="-345369" algn="l" rtl="0">
              <a:spcBef>
                <a:spcPts val="0"/>
              </a:spcBef>
              <a:spcAft>
                <a:spcPts val="0"/>
              </a:spcAft>
              <a:buSzPts val="1839"/>
              <a:buChar char="●"/>
            </a:pPr>
            <a:r>
              <a:rPr lang="en" sz="1838"/>
              <a:t>Description of review process</a:t>
            </a:r>
            <a:endParaRPr sz="1838"/>
          </a:p>
          <a:p>
            <a:pPr marL="0" lvl="0" indent="0" algn="l" rtl="0">
              <a:spcBef>
                <a:spcPts val="1200"/>
              </a:spcBef>
              <a:spcAft>
                <a:spcPts val="0"/>
              </a:spcAft>
              <a:buNone/>
            </a:pPr>
            <a:endParaRPr sz="1738" b="1">
              <a:solidFill>
                <a:srgbClr val="0B5394"/>
              </a:solidFill>
              <a:latin typeface="Montserrat"/>
              <a:ea typeface="Montserrat"/>
              <a:cs typeface="Montserrat"/>
              <a:sym typeface="Montserrat"/>
            </a:endParaRPr>
          </a:p>
          <a:p>
            <a:pPr marL="0" lvl="0" indent="0" algn="l" rtl="0">
              <a:spcBef>
                <a:spcPts val="1200"/>
              </a:spcBef>
              <a:spcAft>
                <a:spcPts val="1600"/>
              </a:spcAft>
              <a:buNone/>
            </a:pPr>
            <a:endParaRPr/>
          </a:p>
        </p:txBody>
      </p:sp>
      <p:sp>
        <p:nvSpPr>
          <p:cNvPr id="309" name="Google Shape;309;p4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9"/>
          <p:cNvSpPr txBox="1">
            <a:spLocks noGrp="1"/>
          </p:cNvSpPr>
          <p:nvPr>
            <p:ph type="title"/>
          </p:nvPr>
        </p:nvSpPr>
        <p:spPr>
          <a:xfrm>
            <a:off x="364125" y="649025"/>
            <a:ext cx="6162900" cy="94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Document information </a:t>
            </a:r>
            <a:br>
              <a:rPr lang="en"/>
            </a:br>
            <a:r>
              <a:rPr lang="en"/>
              <a:t>about each material reviewed</a:t>
            </a:r>
            <a:endParaRPr>
              <a:latin typeface="Arial"/>
              <a:ea typeface="Arial"/>
              <a:cs typeface="Arial"/>
              <a:sym typeface="Arial"/>
            </a:endParaRPr>
          </a:p>
        </p:txBody>
      </p:sp>
      <p:sp>
        <p:nvSpPr>
          <p:cNvPr id="315" name="Google Shape;315;p49"/>
          <p:cNvSpPr txBox="1">
            <a:spLocks noGrp="1"/>
          </p:cNvSpPr>
          <p:nvPr>
            <p:ph type="body" idx="1"/>
          </p:nvPr>
        </p:nvSpPr>
        <p:spPr>
          <a:xfrm>
            <a:off x="567425" y="2047425"/>
            <a:ext cx="3707100" cy="2621100"/>
          </a:xfrm>
          <a:prstGeom prst="rect">
            <a:avLst/>
          </a:prstGeom>
        </p:spPr>
        <p:txBody>
          <a:bodyPr spcFirstLastPara="1" wrap="square" lIns="91425" tIns="91425" rIns="91425" bIns="91425" anchor="t" anchorCtr="0">
            <a:noAutofit/>
          </a:bodyPr>
          <a:lstStyle/>
          <a:p>
            <a:pPr marL="457200" lvl="0" indent="-345369" algn="l" rtl="0">
              <a:spcBef>
                <a:spcPts val="0"/>
              </a:spcBef>
              <a:spcAft>
                <a:spcPts val="0"/>
              </a:spcAft>
              <a:buSzPts val="1839"/>
              <a:buChar char="●"/>
            </a:pPr>
            <a:r>
              <a:rPr lang="en" sz="1838"/>
              <a:t>Intervention/material name</a:t>
            </a:r>
            <a:endParaRPr sz="1838"/>
          </a:p>
          <a:p>
            <a:pPr marL="457200" lvl="0" indent="-345369" algn="l" rtl="0">
              <a:spcBef>
                <a:spcPts val="0"/>
              </a:spcBef>
              <a:spcAft>
                <a:spcPts val="0"/>
              </a:spcAft>
              <a:buSzPts val="1839"/>
              <a:buChar char="●"/>
            </a:pPr>
            <a:r>
              <a:rPr lang="en" sz="1838"/>
              <a:t>Type of material</a:t>
            </a:r>
            <a:endParaRPr sz="1838"/>
          </a:p>
          <a:p>
            <a:pPr marL="457200" lvl="0" indent="-345369" algn="l" rtl="0">
              <a:spcBef>
                <a:spcPts val="0"/>
              </a:spcBef>
              <a:spcAft>
                <a:spcPts val="0"/>
              </a:spcAft>
              <a:buSzPts val="1839"/>
              <a:buChar char="●"/>
            </a:pPr>
            <a:r>
              <a:rPr lang="en" sz="1838"/>
              <a:t>Edition</a:t>
            </a:r>
            <a:endParaRPr sz="1838"/>
          </a:p>
          <a:p>
            <a:pPr marL="457200" lvl="0" indent="-345369" algn="l" rtl="0">
              <a:spcBef>
                <a:spcPts val="0"/>
              </a:spcBef>
              <a:spcAft>
                <a:spcPts val="0"/>
              </a:spcAft>
              <a:buSzPts val="1839"/>
              <a:buChar char="●"/>
            </a:pPr>
            <a:r>
              <a:rPr lang="en" sz="1838"/>
              <a:t>Author/publisher</a:t>
            </a:r>
            <a:endParaRPr sz="1838"/>
          </a:p>
          <a:p>
            <a:pPr marL="457200" lvl="0" indent="-345369" algn="l" rtl="0">
              <a:spcBef>
                <a:spcPts val="0"/>
              </a:spcBef>
              <a:spcAft>
                <a:spcPts val="0"/>
              </a:spcAft>
              <a:buSzPts val="1839"/>
              <a:buChar char="●"/>
            </a:pPr>
            <a:r>
              <a:rPr lang="en" sz="1838"/>
              <a:t>Copyright date</a:t>
            </a:r>
            <a:endParaRPr sz="1838"/>
          </a:p>
          <a:p>
            <a:pPr marL="457200" lvl="0" indent="-345369" algn="l" rtl="0">
              <a:spcBef>
                <a:spcPts val="0"/>
              </a:spcBef>
              <a:spcAft>
                <a:spcPts val="0"/>
              </a:spcAft>
              <a:buSzPts val="1839"/>
              <a:buChar char="●"/>
            </a:pPr>
            <a:r>
              <a:rPr lang="en" sz="1838"/>
              <a:t>Target audience and setting for program implementation</a:t>
            </a:r>
            <a:endParaRPr sz="1838"/>
          </a:p>
          <a:p>
            <a:pPr marL="457200" lvl="0" indent="-345369" algn="l" rtl="0">
              <a:spcBef>
                <a:spcPts val="0"/>
              </a:spcBef>
              <a:spcAft>
                <a:spcPts val="0"/>
              </a:spcAft>
              <a:buSzPts val="1839"/>
              <a:buChar char="●"/>
            </a:pPr>
            <a:r>
              <a:rPr lang="en" sz="1838"/>
              <a:t>Components</a:t>
            </a:r>
            <a:endParaRPr sz="1838"/>
          </a:p>
          <a:p>
            <a:pPr marL="0" lvl="0" indent="0" algn="l" rtl="0">
              <a:spcBef>
                <a:spcPts val="1200"/>
              </a:spcBef>
              <a:spcAft>
                <a:spcPts val="0"/>
              </a:spcAft>
              <a:buNone/>
            </a:pPr>
            <a:endParaRPr sz="1738">
              <a:solidFill>
                <a:srgbClr val="0B5394"/>
              </a:solidFill>
              <a:latin typeface="Montserrat"/>
              <a:ea typeface="Montserrat"/>
              <a:cs typeface="Montserrat"/>
              <a:sym typeface="Montserrat"/>
            </a:endParaRPr>
          </a:p>
          <a:p>
            <a:pPr marL="0" lvl="0" indent="0" algn="l" rtl="0">
              <a:spcBef>
                <a:spcPts val="1200"/>
              </a:spcBef>
              <a:spcAft>
                <a:spcPts val="1600"/>
              </a:spcAft>
              <a:buNone/>
            </a:pPr>
            <a:endParaRPr/>
          </a:p>
        </p:txBody>
      </p:sp>
      <p:sp>
        <p:nvSpPr>
          <p:cNvPr id="316" name="Google Shape;316;p49"/>
          <p:cNvSpPr txBox="1">
            <a:spLocks noGrp="1"/>
          </p:cNvSpPr>
          <p:nvPr>
            <p:ph type="body" idx="1"/>
          </p:nvPr>
        </p:nvSpPr>
        <p:spPr>
          <a:xfrm>
            <a:off x="4274550" y="2047425"/>
            <a:ext cx="4362300" cy="2695800"/>
          </a:xfrm>
          <a:prstGeom prst="rect">
            <a:avLst/>
          </a:prstGeom>
        </p:spPr>
        <p:txBody>
          <a:bodyPr spcFirstLastPara="1" wrap="square" lIns="91425" tIns="91425" rIns="91425" bIns="91425" anchor="t" anchorCtr="0">
            <a:noAutofit/>
          </a:bodyPr>
          <a:lstStyle/>
          <a:p>
            <a:pPr marL="457200" lvl="0" indent="-345369" algn="l" rtl="0">
              <a:spcBef>
                <a:spcPts val="0"/>
              </a:spcBef>
              <a:spcAft>
                <a:spcPts val="0"/>
              </a:spcAft>
              <a:buSzPts val="1839"/>
              <a:buChar char="●"/>
            </a:pPr>
            <a:r>
              <a:rPr lang="en" sz="1838"/>
              <a:t>Number of pages or minutes</a:t>
            </a:r>
            <a:endParaRPr sz="1838"/>
          </a:p>
          <a:p>
            <a:pPr marL="457200" lvl="0" indent="-345369" algn="l" rtl="0">
              <a:spcBef>
                <a:spcPts val="0"/>
              </a:spcBef>
              <a:spcAft>
                <a:spcPts val="0"/>
              </a:spcAft>
              <a:buSzPts val="1839"/>
              <a:buChar char="●"/>
            </a:pPr>
            <a:r>
              <a:rPr lang="en" sz="1838"/>
              <a:t>Paragraph or exhibit</a:t>
            </a:r>
            <a:endParaRPr sz="1838"/>
          </a:p>
          <a:p>
            <a:pPr marL="457200" lvl="0" indent="-345369" algn="l" rtl="0">
              <a:spcBef>
                <a:spcPts val="0"/>
              </a:spcBef>
              <a:spcAft>
                <a:spcPts val="0"/>
              </a:spcAft>
              <a:buSzPts val="1839"/>
              <a:buChar char="●"/>
            </a:pPr>
            <a:r>
              <a:rPr lang="en" sz="1838"/>
              <a:t>Does the intervention/material include medical information? (Y/N)</a:t>
            </a:r>
            <a:endParaRPr sz="1838"/>
          </a:p>
          <a:p>
            <a:pPr marL="457200" lvl="0" indent="-345369" algn="l" rtl="0">
              <a:spcBef>
                <a:spcPts val="0"/>
              </a:spcBef>
              <a:spcAft>
                <a:spcPts val="0"/>
              </a:spcAft>
              <a:buSzPts val="1839"/>
              <a:buChar char="●"/>
            </a:pPr>
            <a:r>
              <a:rPr lang="en" sz="1838"/>
              <a:t>Brief description of the intervention/material and how it will be used in the funded project</a:t>
            </a:r>
            <a:endParaRPr sz="1838"/>
          </a:p>
          <a:p>
            <a:pPr marL="0" lvl="0" indent="0" algn="l" rtl="0">
              <a:spcBef>
                <a:spcPts val="1200"/>
              </a:spcBef>
              <a:spcAft>
                <a:spcPts val="0"/>
              </a:spcAft>
              <a:buNone/>
            </a:pPr>
            <a:endParaRPr sz="1738">
              <a:solidFill>
                <a:srgbClr val="0B5394"/>
              </a:solidFill>
              <a:latin typeface="Montserrat"/>
              <a:ea typeface="Montserrat"/>
              <a:cs typeface="Montserrat"/>
              <a:sym typeface="Montserrat"/>
            </a:endParaRPr>
          </a:p>
          <a:p>
            <a:pPr marL="0" lvl="0" indent="0" algn="l" rtl="0">
              <a:spcBef>
                <a:spcPts val="1200"/>
              </a:spcBef>
              <a:spcAft>
                <a:spcPts val="1600"/>
              </a:spcAft>
              <a:buNone/>
            </a:pPr>
            <a:endParaRPr/>
          </a:p>
        </p:txBody>
      </p:sp>
      <p:sp>
        <p:nvSpPr>
          <p:cNvPr id="317" name="Google Shape;317;p4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0"/>
          <p:cNvSpPr txBox="1">
            <a:spLocks noGrp="1"/>
          </p:cNvSpPr>
          <p:nvPr>
            <p:ph type="title"/>
          </p:nvPr>
        </p:nvSpPr>
        <p:spPr>
          <a:xfrm>
            <a:off x="356616" y="893150"/>
            <a:ext cx="655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Document review findings </a:t>
            </a:r>
            <a:br>
              <a:rPr lang="en"/>
            </a:br>
            <a:r>
              <a:rPr lang="en"/>
              <a:t>and recommendations</a:t>
            </a:r>
            <a:endParaRPr>
              <a:latin typeface="Arial"/>
              <a:ea typeface="Arial"/>
              <a:cs typeface="Arial"/>
              <a:sym typeface="Arial"/>
            </a:endParaRPr>
          </a:p>
        </p:txBody>
      </p:sp>
      <p:sp>
        <p:nvSpPr>
          <p:cNvPr id="323" name="Google Shape;323;p50"/>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p>
            <a:pPr marL="457200" lvl="0" indent="-345369" algn="l" rtl="0">
              <a:spcBef>
                <a:spcPts val="0"/>
              </a:spcBef>
              <a:spcAft>
                <a:spcPts val="0"/>
              </a:spcAft>
              <a:buSzPts val="1839"/>
              <a:buChar char="●"/>
            </a:pPr>
            <a:r>
              <a:rPr lang="en" sz="1838"/>
              <a:t>Whether the material meets OPA’s criteria</a:t>
            </a:r>
            <a:endParaRPr sz="1838"/>
          </a:p>
          <a:p>
            <a:pPr marL="457200" lvl="0" indent="-345369" algn="l" rtl="0">
              <a:spcBef>
                <a:spcPts val="0"/>
              </a:spcBef>
              <a:spcAft>
                <a:spcPts val="0"/>
              </a:spcAft>
              <a:buSzPts val="1839"/>
              <a:buChar char="●"/>
            </a:pPr>
            <a:r>
              <a:rPr lang="en" sz="1838"/>
              <a:t>Issues and recommended changes to each material</a:t>
            </a:r>
            <a:endParaRPr sz="1838"/>
          </a:p>
          <a:p>
            <a:pPr marL="0" lvl="0" indent="0" algn="l" rtl="0">
              <a:spcBef>
                <a:spcPts val="1200"/>
              </a:spcBef>
              <a:spcAft>
                <a:spcPts val="0"/>
              </a:spcAft>
              <a:buNone/>
            </a:pPr>
            <a:endParaRPr sz="1738" b="1">
              <a:solidFill>
                <a:srgbClr val="0B5394"/>
              </a:solidFill>
              <a:latin typeface="Montserrat"/>
              <a:ea typeface="Montserrat"/>
              <a:cs typeface="Montserrat"/>
              <a:sym typeface="Montserrat"/>
            </a:endParaRPr>
          </a:p>
          <a:p>
            <a:pPr marL="0" lvl="0" indent="0" algn="l" rtl="0">
              <a:spcBef>
                <a:spcPts val="1200"/>
              </a:spcBef>
              <a:spcAft>
                <a:spcPts val="1600"/>
              </a:spcAft>
              <a:buNone/>
            </a:pPr>
            <a:endParaRPr/>
          </a:p>
        </p:txBody>
      </p:sp>
      <p:sp>
        <p:nvSpPr>
          <p:cNvPr id="324" name="Google Shape;324;p5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1"/>
          <p:cNvSpPr txBox="1">
            <a:spLocks noGrp="1"/>
          </p:cNvSpPr>
          <p:nvPr>
            <p:ph type="title"/>
          </p:nvPr>
        </p:nvSpPr>
        <p:spPr>
          <a:xfrm>
            <a:off x="371950" y="1713950"/>
            <a:ext cx="8460300" cy="94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Grantee Share: </a:t>
            </a:r>
            <a:br>
              <a:rPr lang="en"/>
            </a:br>
            <a:r>
              <a:rPr lang="en"/>
              <a:t>University of Texas </a:t>
            </a:r>
            <a:br>
              <a:rPr lang="en"/>
            </a:br>
            <a:r>
              <a:rPr lang="en"/>
              <a:t>Health Science Center - </a:t>
            </a:r>
            <a:endParaRPr/>
          </a:p>
          <a:p>
            <a:pPr marL="0" lvl="0" indent="0" algn="l" rtl="0">
              <a:spcBef>
                <a:spcPts val="0"/>
              </a:spcBef>
              <a:spcAft>
                <a:spcPts val="0"/>
              </a:spcAft>
              <a:buNone/>
            </a:pPr>
            <a:r>
              <a:rPr lang="en"/>
              <a:t>Teen Health</a:t>
            </a:r>
            <a:endParaRPr/>
          </a:p>
        </p:txBody>
      </p:sp>
      <p:sp>
        <p:nvSpPr>
          <p:cNvPr id="330" name="Google Shape;330;p5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txBox="1">
            <a:spLocks noGrp="1"/>
          </p:cNvSpPr>
          <p:nvPr>
            <p:ph type="title"/>
          </p:nvPr>
        </p:nvSpPr>
        <p:spPr>
          <a:xfrm>
            <a:off x="4399550" y="1729400"/>
            <a:ext cx="4089900" cy="22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University of Texas Health Science Center -</a:t>
            </a:r>
            <a:endParaRPr sz="2700"/>
          </a:p>
          <a:p>
            <a:pPr marL="0" lvl="0" indent="0" algn="l" rtl="0">
              <a:spcBef>
                <a:spcPts val="0"/>
              </a:spcBef>
              <a:spcAft>
                <a:spcPts val="0"/>
              </a:spcAft>
              <a:buNone/>
            </a:pPr>
            <a:r>
              <a:rPr lang="en" sz="2700"/>
              <a:t>Teen Health</a:t>
            </a:r>
            <a:endParaRPr sz="2700"/>
          </a:p>
        </p:txBody>
      </p:sp>
      <p:sp>
        <p:nvSpPr>
          <p:cNvPr id="336" name="Google Shape;336;p5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337" name="Google Shape;337;p52"/>
          <p:cNvSpPr txBox="1"/>
          <p:nvPr/>
        </p:nvSpPr>
        <p:spPr>
          <a:xfrm>
            <a:off x="1242875" y="3814437"/>
            <a:ext cx="3078000" cy="14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a:solidFill>
                  <a:srgbClr val="434343"/>
                </a:solidFill>
              </a:rPr>
              <a:t>Jennifer San Pedro Todd, J.D., RN</a:t>
            </a:r>
            <a:br>
              <a:rPr lang="en" sz="1300" b="1">
                <a:solidFill>
                  <a:srgbClr val="434343"/>
                </a:solidFill>
              </a:rPr>
            </a:br>
            <a:r>
              <a:rPr lang="en" sz="1300">
                <a:solidFill>
                  <a:srgbClr val="434343"/>
                </a:solidFill>
              </a:rPr>
              <a:t>Director</a:t>
            </a:r>
            <a:br>
              <a:rPr lang="en" sz="1300">
                <a:solidFill>
                  <a:srgbClr val="434343"/>
                </a:solidFill>
              </a:rPr>
            </a:br>
            <a:r>
              <a:rPr lang="en" sz="1300">
                <a:solidFill>
                  <a:srgbClr val="434343"/>
                </a:solidFill>
              </a:rPr>
              <a:t>University of Texas Health Science Center at San Antonio </a:t>
            </a:r>
            <a:endParaRPr sz="1700">
              <a:solidFill>
                <a:srgbClr val="595959"/>
              </a:solidFill>
            </a:endParaRPr>
          </a:p>
          <a:p>
            <a:pPr marL="0" lvl="0" indent="0" algn="ctr" rtl="0">
              <a:spcBef>
                <a:spcPts val="0"/>
              </a:spcBef>
              <a:spcAft>
                <a:spcPts val="0"/>
              </a:spcAft>
              <a:buNone/>
            </a:pPr>
            <a:r>
              <a:rPr lang="en" sz="1300">
                <a:solidFill>
                  <a:srgbClr val="434343"/>
                </a:solidFill>
              </a:rPr>
              <a:t>UT Teen Health</a:t>
            </a:r>
            <a:endParaRPr sz="1700">
              <a:solidFill>
                <a:srgbClr val="434343"/>
              </a:solidFill>
            </a:endParaRPr>
          </a:p>
        </p:txBody>
      </p:sp>
      <p:pic>
        <p:nvPicPr>
          <p:cNvPr id="338" name="Google Shape;338;p52" descr="A picture containing person, person, smiling&#10;&#10;Description automatically generated"/>
          <p:cNvPicPr preferRelativeResize="0"/>
          <p:nvPr/>
        </p:nvPicPr>
        <p:blipFill rotWithShape="1">
          <a:blip r:embed="rId3">
            <a:alphaModFix/>
          </a:blip>
          <a:srcRect/>
          <a:stretch/>
        </p:blipFill>
        <p:spPr>
          <a:xfrm>
            <a:off x="1904064" y="1448701"/>
            <a:ext cx="1623300" cy="2246100"/>
          </a:xfrm>
          <a:prstGeom prst="flowChartConnector">
            <a:avLst/>
          </a:prstGeom>
          <a:noFill/>
          <a:ln w="9525" cap="flat" cmpd="sng">
            <a:solidFill>
              <a:srgbClr val="171717"/>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3"/>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Tips and tricks</a:t>
            </a:r>
            <a:endParaRPr/>
          </a:p>
        </p:txBody>
      </p:sp>
      <p:sp>
        <p:nvSpPr>
          <p:cNvPr id="344" name="Google Shape;344;p53"/>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Determine the experts needed to review your project’s materials.</a:t>
            </a:r>
            <a:endParaRPr dirty="0"/>
          </a:p>
          <a:p>
            <a:pPr marL="457200" lvl="0" indent="-342900" algn="l" rtl="0">
              <a:spcBef>
                <a:spcPts val="0"/>
              </a:spcBef>
              <a:spcAft>
                <a:spcPts val="0"/>
              </a:spcAft>
              <a:buSzPts val="1800"/>
              <a:buChar char="●"/>
            </a:pPr>
            <a:r>
              <a:rPr lang="en" dirty="0"/>
              <a:t>Look for a community leader to review for cultural appropriateness.</a:t>
            </a:r>
            <a:endParaRPr dirty="0"/>
          </a:p>
          <a:p>
            <a:pPr marL="457200" lvl="0" indent="-342900" algn="l" rtl="0">
              <a:spcBef>
                <a:spcPts val="0"/>
              </a:spcBef>
              <a:spcAft>
                <a:spcPts val="0"/>
              </a:spcAft>
              <a:buSzPts val="1800"/>
              <a:buChar char="●"/>
            </a:pPr>
            <a:r>
              <a:rPr lang="en" dirty="0"/>
              <a:t>Use community members as review committee members.</a:t>
            </a:r>
            <a:endParaRPr dirty="0"/>
          </a:p>
          <a:p>
            <a:pPr marL="457200" lvl="0" indent="-342900" algn="l" rtl="0">
              <a:spcBef>
                <a:spcPts val="0"/>
              </a:spcBef>
              <a:spcAft>
                <a:spcPts val="0"/>
              </a:spcAft>
              <a:buSzPts val="1800"/>
              <a:buChar char="●"/>
            </a:pPr>
            <a:r>
              <a:rPr lang="en" dirty="0"/>
              <a:t>Formalize the review process and check-in every 6 months to determine if members want to continue on the team.</a:t>
            </a:r>
            <a:endParaRPr dirty="0"/>
          </a:p>
          <a:p>
            <a:pPr marL="457200" lvl="0" indent="-342900" algn="l" rtl="0">
              <a:spcBef>
                <a:spcPts val="0"/>
              </a:spcBef>
              <a:spcAft>
                <a:spcPts val="0"/>
              </a:spcAft>
              <a:buSzPts val="1800"/>
              <a:buChar char="●"/>
            </a:pPr>
            <a:r>
              <a:rPr lang="en" dirty="0"/>
              <a:t>Combine TPP and Title X materials reviews, if appropriate.</a:t>
            </a:r>
            <a:endParaRPr dirty="0"/>
          </a:p>
          <a:p>
            <a:pPr marL="457200" lvl="0" indent="-342900" algn="l" rtl="0">
              <a:spcBef>
                <a:spcPts val="0"/>
              </a:spcBef>
              <a:spcAft>
                <a:spcPts val="0"/>
              </a:spcAft>
              <a:buSzPts val="1800"/>
              <a:buChar char="●"/>
            </a:pPr>
            <a:r>
              <a:rPr lang="en" dirty="0"/>
              <a:t>Use physical copies of review materials that reviewers can mark up.</a:t>
            </a:r>
            <a:endParaRPr dirty="0"/>
          </a:p>
          <a:p>
            <a:pPr marL="457200" lvl="0" indent="-342900" algn="l" rtl="0">
              <a:spcBef>
                <a:spcPts val="0"/>
              </a:spcBef>
              <a:spcAft>
                <a:spcPts val="0"/>
              </a:spcAft>
              <a:buSzPts val="1800"/>
              <a:buChar char="●"/>
            </a:pPr>
            <a:r>
              <a:rPr lang="en" dirty="0"/>
              <a:t>Following the review, put together highlights of the findings and modifications and share with members.</a:t>
            </a:r>
            <a:endParaRPr dirty="0"/>
          </a:p>
        </p:txBody>
      </p:sp>
      <p:sp>
        <p:nvSpPr>
          <p:cNvPr id="345" name="Google Shape;345;p5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4"/>
          <p:cNvSpPr txBox="1">
            <a:spLocks noGrp="1"/>
          </p:cNvSpPr>
          <p:nvPr>
            <p:ph type="title"/>
          </p:nvPr>
        </p:nvSpPr>
        <p:spPr>
          <a:xfrm>
            <a:off x="369275" y="1017925"/>
            <a:ext cx="8520600" cy="53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Medical accuracy deep dive </a:t>
            </a:r>
            <a:endParaRPr>
              <a:latin typeface="Arial"/>
              <a:ea typeface="Arial"/>
              <a:cs typeface="Arial"/>
              <a:sym typeface="Arial"/>
            </a:endParaRPr>
          </a:p>
        </p:txBody>
      </p:sp>
      <p:sp>
        <p:nvSpPr>
          <p:cNvPr id="351" name="Google Shape;351;p54"/>
          <p:cNvSpPr txBox="1">
            <a:spLocks noGrp="1"/>
          </p:cNvSpPr>
          <p:nvPr>
            <p:ph type="body" idx="1"/>
          </p:nvPr>
        </p:nvSpPr>
        <p:spPr>
          <a:xfrm>
            <a:off x="567425" y="1896650"/>
            <a:ext cx="8124300" cy="2543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Identify and address gaps in types of reviewers. </a:t>
            </a:r>
            <a:endParaRPr/>
          </a:p>
          <a:p>
            <a:pPr marL="457200" lvl="0" indent="-342900" algn="l" rtl="0">
              <a:spcBef>
                <a:spcPts val="0"/>
              </a:spcBef>
              <a:spcAft>
                <a:spcPts val="0"/>
              </a:spcAft>
              <a:buSzPts val="1800"/>
              <a:buChar char="●"/>
            </a:pPr>
            <a:r>
              <a:rPr lang="en"/>
              <a:t>Ensure the medical accuracy reviewers have had sex ed training.</a:t>
            </a:r>
            <a:endParaRPr/>
          </a:p>
          <a:p>
            <a:pPr marL="457200" lvl="0" indent="-342900" algn="l" rtl="0">
              <a:spcBef>
                <a:spcPts val="0"/>
              </a:spcBef>
              <a:spcAft>
                <a:spcPts val="0"/>
              </a:spcAft>
              <a:buSzPts val="1800"/>
              <a:buChar char="●"/>
            </a:pPr>
            <a:r>
              <a:rPr lang="en"/>
              <a:t>Use rotating medical or nursing students.</a:t>
            </a:r>
            <a:endParaRPr strike="sngStrike"/>
          </a:p>
          <a:p>
            <a:pPr marL="457200" lvl="0" indent="-342900" algn="l" rtl="0">
              <a:spcBef>
                <a:spcPts val="0"/>
              </a:spcBef>
              <a:spcAft>
                <a:spcPts val="0"/>
              </a:spcAft>
              <a:buSzPts val="1800"/>
              <a:buChar char="●"/>
            </a:pPr>
            <a:r>
              <a:rPr lang="en"/>
              <a:t>Provide medical accuracy reviewers with a list of recommended resources they can reference.</a:t>
            </a:r>
            <a:endParaRPr/>
          </a:p>
        </p:txBody>
      </p:sp>
      <p:sp>
        <p:nvSpPr>
          <p:cNvPr id="352" name="Google Shape;352;p5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5"/>
          <p:cNvSpPr txBox="1">
            <a:spLocks noGrp="1"/>
          </p:cNvSpPr>
          <p:nvPr>
            <p:ph type="title"/>
          </p:nvPr>
        </p:nvSpPr>
        <p:spPr>
          <a:xfrm>
            <a:off x="356625" y="441425"/>
            <a:ext cx="3065400" cy="19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RTR Medical Accuracy Supplement</a:t>
            </a:r>
            <a:endParaRPr sz="2600"/>
          </a:p>
        </p:txBody>
      </p:sp>
      <p:pic>
        <p:nvPicPr>
          <p:cNvPr id="358" name="Google Shape;358;p55"/>
          <p:cNvPicPr preferRelativeResize="0"/>
          <p:nvPr/>
        </p:nvPicPr>
        <p:blipFill rotWithShape="1">
          <a:blip r:embed="rId3">
            <a:alphaModFix/>
          </a:blip>
          <a:srcRect l="3740" t="1044" r="4356" b="5662"/>
          <a:stretch/>
        </p:blipFill>
        <p:spPr>
          <a:xfrm>
            <a:off x="4177800" y="316075"/>
            <a:ext cx="3435201" cy="4511350"/>
          </a:xfrm>
          <a:prstGeom prst="rect">
            <a:avLst/>
          </a:prstGeom>
          <a:noFill/>
          <a:ln>
            <a:noFill/>
          </a:ln>
        </p:spPr>
      </p:pic>
      <p:sp>
        <p:nvSpPr>
          <p:cNvPr id="359" name="Google Shape;359;p5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360" name="Google Shape;360;p55"/>
          <p:cNvPicPr preferRelativeResize="0"/>
          <p:nvPr/>
        </p:nvPicPr>
        <p:blipFill>
          <a:blip r:embed="rId4">
            <a:alphaModFix/>
          </a:blip>
          <a:stretch>
            <a:fillRect/>
          </a:stretch>
        </p:blipFill>
        <p:spPr>
          <a:xfrm>
            <a:off x="438800" y="1881862"/>
            <a:ext cx="1612884" cy="134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6"/>
          <p:cNvSpPr txBox="1">
            <a:spLocks noGrp="1"/>
          </p:cNvSpPr>
          <p:nvPr>
            <p:ph type="title"/>
          </p:nvPr>
        </p:nvSpPr>
        <p:spPr>
          <a:xfrm>
            <a:off x="364125" y="953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in Texas </a:t>
            </a:r>
            <a:endParaRPr>
              <a:latin typeface="Arial"/>
              <a:ea typeface="Arial"/>
              <a:cs typeface="Arial"/>
              <a:sym typeface="Arial"/>
            </a:endParaRPr>
          </a:p>
        </p:txBody>
      </p:sp>
      <p:sp>
        <p:nvSpPr>
          <p:cNvPr id="366" name="Google Shape;366;p56"/>
          <p:cNvSpPr txBox="1">
            <a:spLocks noGrp="1"/>
          </p:cNvSpPr>
          <p:nvPr>
            <p:ph type="body" idx="1"/>
          </p:nvPr>
        </p:nvSpPr>
        <p:spPr>
          <a:xfrm>
            <a:off x="567425" y="1964900"/>
            <a:ext cx="7903500" cy="26211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Have expert reviewers review for cultural appropriateness and trauma-informed language following the review for medical accuracy and age appropriateness.</a:t>
            </a:r>
            <a:endParaRPr/>
          </a:p>
          <a:p>
            <a:pPr marL="457200" lvl="0" indent="-342900" algn="l" rtl="0">
              <a:spcBef>
                <a:spcPts val="0"/>
              </a:spcBef>
              <a:spcAft>
                <a:spcPts val="0"/>
              </a:spcAft>
              <a:buSzPts val="1800"/>
              <a:buChar char="●"/>
            </a:pPr>
            <a:r>
              <a:rPr lang="en"/>
              <a:t>Trauma-informed care (TIC) reviewers should have formal training in TIC concepts (i.e., licensed counselor trained in ACEs and Level I TI).</a:t>
            </a:r>
            <a:endParaRPr/>
          </a:p>
        </p:txBody>
      </p:sp>
      <p:sp>
        <p:nvSpPr>
          <p:cNvPr id="367" name="Google Shape;367;p5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356616" y="1220850"/>
            <a:ext cx="655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Webinar objectives</a:t>
            </a:r>
            <a:endParaRPr sz="3200"/>
          </a:p>
        </p:txBody>
      </p:sp>
      <p:sp>
        <p:nvSpPr>
          <p:cNvPr id="235" name="Google Shape;235;p38"/>
          <p:cNvSpPr txBox="1">
            <a:spLocks noGrp="1"/>
          </p:cNvSpPr>
          <p:nvPr>
            <p:ph type="body" idx="1"/>
          </p:nvPr>
        </p:nvSpPr>
        <p:spPr>
          <a:xfrm>
            <a:off x="451725" y="2099175"/>
            <a:ext cx="8196000" cy="2366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a:solidFill>
                  <a:srgbClr val="434343"/>
                </a:solidFill>
              </a:rPr>
              <a:t>By the end of this session, participants will be able to:</a:t>
            </a:r>
            <a:endParaRPr>
              <a:solidFill>
                <a:srgbClr val="434343"/>
              </a:solidFill>
            </a:endParaRPr>
          </a:p>
          <a:p>
            <a:pPr marL="457200" lvl="0" indent="-330200" algn="l" rtl="0">
              <a:lnSpc>
                <a:spcPct val="90000"/>
              </a:lnSpc>
              <a:spcBef>
                <a:spcPts val="0"/>
              </a:spcBef>
              <a:spcAft>
                <a:spcPts val="0"/>
              </a:spcAft>
              <a:buClr>
                <a:srgbClr val="434343"/>
              </a:buClr>
              <a:buSzPts val="1600"/>
              <a:buChar char="●"/>
            </a:pPr>
            <a:r>
              <a:rPr lang="en">
                <a:solidFill>
                  <a:srgbClr val="434343"/>
                </a:solidFill>
              </a:rPr>
              <a:t>Describe the TPP materials review expectation and where to find resources related to this expectation</a:t>
            </a:r>
            <a:endParaRPr>
              <a:solidFill>
                <a:srgbClr val="434343"/>
              </a:solidFill>
            </a:endParaRPr>
          </a:p>
          <a:p>
            <a:pPr marL="457200" lvl="0" indent="-330200" algn="l" rtl="0">
              <a:lnSpc>
                <a:spcPct val="90000"/>
              </a:lnSpc>
              <a:spcBef>
                <a:spcPts val="0"/>
              </a:spcBef>
              <a:spcAft>
                <a:spcPts val="0"/>
              </a:spcAft>
              <a:buClr>
                <a:srgbClr val="434343"/>
              </a:buClr>
              <a:buSzPts val="1600"/>
              <a:buChar char="●"/>
            </a:pPr>
            <a:r>
              <a:rPr lang="en">
                <a:solidFill>
                  <a:srgbClr val="434343"/>
                </a:solidFill>
              </a:rPr>
              <a:t>Describe at least two ways that other TPP Program grantees have implemented the TPP materials review</a:t>
            </a:r>
            <a:endParaRPr>
              <a:solidFill>
                <a:srgbClr val="434343"/>
              </a:solidFill>
            </a:endParaRPr>
          </a:p>
          <a:p>
            <a:pPr marL="457200" lvl="0" indent="-342900" algn="l" rtl="0">
              <a:lnSpc>
                <a:spcPct val="90000"/>
              </a:lnSpc>
              <a:spcBef>
                <a:spcPts val="0"/>
              </a:spcBef>
              <a:spcAft>
                <a:spcPts val="0"/>
              </a:spcAft>
              <a:buClr>
                <a:srgbClr val="434343"/>
              </a:buClr>
              <a:buSzPts val="1800"/>
              <a:buChar char="●"/>
            </a:pPr>
            <a:r>
              <a:rPr lang="en">
                <a:solidFill>
                  <a:srgbClr val="434343"/>
                </a:solidFill>
              </a:rPr>
              <a:t>Identify at least two strategies or resources to support developing a materials review process</a:t>
            </a:r>
            <a:endParaRPr>
              <a:solidFill>
                <a:srgbClr val="434343"/>
              </a:solidFill>
            </a:endParaRPr>
          </a:p>
        </p:txBody>
      </p:sp>
      <p:sp>
        <p:nvSpPr>
          <p:cNvPr id="236" name="Google Shape;236;p3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7"/>
          <p:cNvSpPr txBox="1">
            <a:spLocks noGrp="1"/>
          </p:cNvSpPr>
          <p:nvPr>
            <p:ph type="title"/>
          </p:nvPr>
        </p:nvSpPr>
        <p:spPr>
          <a:xfrm>
            <a:off x="364125" y="953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Successes in Texas </a:t>
            </a:r>
            <a:endParaRPr>
              <a:latin typeface="Arial"/>
              <a:ea typeface="Arial"/>
              <a:cs typeface="Arial"/>
              <a:sym typeface="Arial"/>
            </a:endParaRPr>
          </a:p>
        </p:txBody>
      </p:sp>
      <p:sp>
        <p:nvSpPr>
          <p:cNvPr id="373" name="Google Shape;373;p57"/>
          <p:cNvSpPr txBox="1">
            <a:spLocks noGrp="1"/>
          </p:cNvSpPr>
          <p:nvPr>
            <p:ph type="body" idx="1"/>
          </p:nvPr>
        </p:nvSpPr>
        <p:spPr>
          <a:xfrm>
            <a:off x="567425" y="1964900"/>
            <a:ext cx="7903500" cy="262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434343"/>
              </a:buClr>
              <a:buSzPts val="1800"/>
              <a:buChar char="●"/>
            </a:pPr>
            <a:r>
              <a:rPr lang="en">
                <a:solidFill>
                  <a:srgbClr val="434343"/>
                </a:solidFill>
              </a:rPr>
              <a:t>Involve members of a youth leadership council after these reviews to see how language resonates compared to original language</a:t>
            </a:r>
            <a:endParaRPr>
              <a:solidFill>
                <a:srgbClr val="434343"/>
              </a:solidFill>
            </a:endParaRPr>
          </a:p>
          <a:p>
            <a:pPr marL="457200" lvl="0" indent="-342900" algn="l" rtl="0">
              <a:spcBef>
                <a:spcPts val="0"/>
              </a:spcBef>
              <a:spcAft>
                <a:spcPts val="0"/>
              </a:spcAft>
              <a:buClr>
                <a:srgbClr val="434343"/>
              </a:buClr>
              <a:buSzPts val="1800"/>
              <a:buChar char="●"/>
            </a:pPr>
            <a:r>
              <a:rPr lang="en">
                <a:solidFill>
                  <a:srgbClr val="434343"/>
                </a:solidFill>
              </a:rPr>
              <a:t>Use RHNTC resources in conjunction with CDC resources</a:t>
            </a:r>
            <a:endParaRPr>
              <a:solidFill>
                <a:srgbClr val="434343"/>
              </a:solidFill>
            </a:endParaRPr>
          </a:p>
          <a:p>
            <a:pPr marL="457200" lvl="0" indent="-342900" algn="l" rtl="0">
              <a:spcBef>
                <a:spcPts val="0"/>
              </a:spcBef>
              <a:spcAft>
                <a:spcPts val="0"/>
              </a:spcAft>
              <a:buClr>
                <a:srgbClr val="434343"/>
              </a:buClr>
              <a:buSzPts val="1800"/>
              <a:buChar char="●"/>
            </a:pPr>
            <a:r>
              <a:rPr lang="en">
                <a:solidFill>
                  <a:srgbClr val="434343"/>
                </a:solidFill>
              </a:rPr>
              <a:t>Plan for the review in TPP’s “slower” months </a:t>
            </a:r>
            <a:endParaRPr>
              <a:solidFill>
                <a:srgbClr val="434343"/>
              </a:solidFill>
            </a:endParaRPr>
          </a:p>
          <a:p>
            <a:pPr marL="457200" lvl="0" indent="-342900" algn="l" rtl="0">
              <a:spcBef>
                <a:spcPts val="0"/>
              </a:spcBef>
              <a:spcAft>
                <a:spcPts val="0"/>
              </a:spcAft>
              <a:buClr>
                <a:srgbClr val="434343"/>
              </a:buClr>
              <a:buSzPts val="1800"/>
              <a:buChar char="●"/>
            </a:pPr>
            <a:r>
              <a:rPr lang="en">
                <a:solidFill>
                  <a:srgbClr val="434343"/>
                </a:solidFill>
              </a:rPr>
              <a:t>Provide incentives</a:t>
            </a:r>
            <a:endParaRPr>
              <a:solidFill>
                <a:srgbClr val="434343"/>
              </a:solidFill>
            </a:endParaRPr>
          </a:p>
        </p:txBody>
      </p:sp>
      <p:sp>
        <p:nvSpPr>
          <p:cNvPr id="374" name="Google Shape;374;p5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8"/>
          <p:cNvSpPr txBox="1">
            <a:spLocks noGrp="1"/>
          </p:cNvSpPr>
          <p:nvPr>
            <p:ph type="title"/>
          </p:nvPr>
        </p:nvSpPr>
        <p:spPr>
          <a:xfrm>
            <a:off x="435700" y="2087200"/>
            <a:ext cx="8396700" cy="12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Grantee Share: </a:t>
            </a:r>
            <a:br>
              <a:rPr lang="en"/>
            </a:br>
            <a:r>
              <a:rPr lang="en"/>
              <a:t>Bethany Christian </a:t>
            </a:r>
            <a:br>
              <a:rPr lang="en"/>
            </a:br>
            <a:r>
              <a:rPr lang="en"/>
              <a:t>Service of Michigan</a:t>
            </a:r>
            <a:endParaRPr/>
          </a:p>
        </p:txBody>
      </p:sp>
      <p:sp>
        <p:nvSpPr>
          <p:cNvPr id="380" name="Google Shape;380;p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9"/>
          <p:cNvSpPr txBox="1">
            <a:spLocks noGrp="1"/>
          </p:cNvSpPr>
          <p:nvPr>
            <p:ph type="title"/>
          </p:nvPr>
        </p:nvSpPr>
        <p:spPr>
          <a:xfrm>
            <a:off x="4408300" y="1989750"/>
            <a:ext cx="4430700" cy="123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Bethany Christian Service of Michigan</a:t>
            </a:r>
            <a:endParaRPr sz="2700"/>
          </a:p>
        </p:txBody>
      </p:sp>
      <p:sp>
        <p:nvSpPr>
          <p:cNvPr id="386" name="Google Shape;386;p59"/>
          <p:cNvSpPr txBox="1">
            <a:spLocks noGrp="1"/>
          </p:cNvSpPr>
          <p:nvPr>
            <p:ph type="body" idx="4294967295"/>
          </p:nvPr>
        </p:nvSpPr>
        <p:spPr>
          <a:xfrm>
            <a:off x="5136497" y="3974897"/>
            <a:ext cx="2066100" cy="101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1400">
              <a:solidFill>
                <a:srgbClr val="000000"/>
              </a:solidFill>
            </a:endParaRPr>
          </a:p>
          <a:p>
            <a:pPr marL="0" lvl="0" indent="0" algn="l" rtl="0">
              <a:spcBef>
                <a:spcPts val="1600"/>
              </a:spcBef>
              <a:spcAft>
                <a:spcPts val="1600"/>
              </a:spcAft>
              <a:buNone/>
            </a:pPr>
            <a:endParaRPr>
              <a:solidFill>
                <a:srgbClr val="000000"/>
              </a:solidFill>
            </a:endParaRPr>
          </a:p>
        </p:txBody>
      </p:sp>
      <p:sp>
        <p:nvSpPr>
          <p:cNvPr id="387" name="Google Shape;387;p59"/>
          <p:cNvSpPr txBox="1">
            <a:spLocks noGrp="1"/>
          </p:cNvSpPr>
          <p:nvPr>
            <p:ph type="body" idx="1"/>
          </p:nvPr>
        </p:nvSpPr>
        <p:spPr>
          <a:xfrm>
            <a:off x="1411848" y="3974900"/>
            <a:ext cx="2670000" cy="1011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400" b="1">
                <a:solidFill>
                  <a:srgbClr val="434343"/>
                </a:solidFill>
              </a:rPr>
              <a:t>Latrece McDaniel</a:t>
            </a:r>
            <a:endParaRPr sz="1400" b="1">
              <a:solidFill>
                <a:srgbClr val="434343"/>
              </a:solidFill>
            </a:endParaRPr>
          </a:p>
          <a:p>
            <a:pPr marL="0" lvl="0" indent="0" algn="ctr" rtl="0">
              <a:lnSpc>
                <a:spcPct val="100000"/>
              </a:lnSpc>
              <a:spcBef>
                <a:spcPts val="0"/>
              </a:spcBef>
              <a:spcAft>
                <a:spcPts val="0"/>
              </a:spcAft>
              <a:buClr>
                <a:schemeClr val="dk1"/>
              </a:buClr>
              <a:buSzPts val="1100"/>
              <a:buFont typeface="Arial"/>
              <a:buNone/>
            </a:pPr>
            <a:r>
              <a:rPr lang="en" sz="1400">
                <a:solidFill>
                  <a:srgbClr val="434343"/>
                </a:solidFill>
              </a:rPr>
              <a:t>Director of Programs</a:t>
            </a:r>
            <a:br>
              <a:rPr lang="en" sz="1400">
                <a:solidFill>
                  <a:srgbClr val="434343"/>
                </a:solidFill>
              </a:rPr>
            </a:br>
            <a:endParaRPr>
              <a:solidFill>
                <a:srgbClr val="434343"/>
              </a:solidFill>
            </a:endParaRPr>
          </a:p>
        </p:txBody>
      </p:sp>
      <p:pic>
        <p:nvPicPr>
          <p:cNvPr id="388" name="Google Shape;388;p59"/>
          <p:cNvPicPr preferRelativeResize="0"/>
          <p:nvPr/>
        </p:nvPicPr>
        <p:blipFill rotWithShape="1">
          <a:blip r:embed="rId3">
            <a:alphaModFix/>
          </a:blip>
          <a:srcRect l="6510" t="5339" r="5977" b="5677"/>
          <a:stretch/>
        </p:blipFill>
        <p:spPr>
          <a:xfrm>
            <a:off x="1828800" y="1727200"/>
            <a:ext cx="1746300" cy="1739700"/>
          </a:xfrm>
          <a:prstGeom prst="ellipse">
            <a:avLst/>
          </a:prstGeom>
          <a:noFill/>
          <a:ln>
            <a:noFill/>
          </a:ln>
        </p:spPr>
      </p:pic>
      <p:sp>
        <p:nvSpPr>
          <p:cNvPr id="389" name="Google Shape;389;p5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0"/>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Tips for getting started</a:t>
            </a:r>
            <a:endParaRPr/>
          </a:p>
        </p:txBody>
      </p:sp>
      <p:sp>
        <p:nvSpPr>
          <p:cNvPr id="395" name="Google Shape;395;p60"/>
          <p:cNvSpPr txBox="1">
            <a:spLocks noGrp="1"/>
          </p:cNvSpPr>
          <p:nvPr>
            <p:ph type="body" idx="1"/>
          </p:nvPr>
        </p:nvSpPr>
        <p:spPr>
          <a:xfrm>
            <a:off x="688375" y="1473800"/>
            <a:ext cx="7207500" cy="2963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Use existing partners, advisory councils, and activities.</a:t>
            </a:r>
            <a:endParaRPr dirty="0"/>
          </a:p>
          <a:p>
            <a:pPr marL="457200" lvl="0" indent="-342900" algn="l" rtl="0">
              <a:spcBef>
                <a:spcPts val="0"/>
              </a:spcBef>
              <a:spcAft>
                <a:spcPts val="0"/>
              </a:spcAft>
              <a:buSzPts val="1800"/>
              <a:buChar char="●"/>
            </a:pPr>
            <a:r>
              <a:rPr lang="en" dirty="0"/>
              <a:t>Use the materials review process to guide curriculum choice.</a:t>
            </a:r>
            <a:endParaRPr dirty="0"/>
          </a:p>
          <a:p>
            <a:pPr marL="914400" lvl="1" indent="-342900" algn="l" rtl="0">
              <a:spcBef>
                <a:spcPts val="0"/>
              </a:spcBef>
              <a:spcAft>
                <a:spcPts val="0"/>
              </a:spcAft>
              <a:buSzPts val="1800"/>
              <a:buChar char="○"/>
            </a:pPr>
            <a:r>
              <a:rPr lang="en" sz="1800" dirty="0"/>
              <a:t>Start the material review process sooner than later.</a:t>
            </a:r>
            <a:endParaRPr sz="1800" dirty="0"/>
          </a:p>
          <a:p>
            <a:pPr marL="914400" lvl="1" indent="-342900" algn="l" rtl="0">
              <a:spcBef>
                <a:spcPts val="0"/>
              </a:spcBef>
              <a:spcAft>
                <a:spcPts val="0"/>
              </a:spcAft>
              <a:buSzPts val="1800"/>
              <a:buChar char="○"/>
            </a:pPr>
            <a:r>
              <a:rPr lang="en" sz="1800" dirty="0"/>
              <a:t>Don’t overthink the curriculum. </a:t>
            </a:r>
            <a:endParaRPr sz="1800" dirty="0"/>
          </a:p>
          <a:p>
            <a:pPr marL="914400" lvl="1" indent="-342900" algn="l" rtl="0">
              <a:spcBef>
                <a:spcPts val="0"/>
              </a:spcBef>
              <a:spcAft>
                <a:spcPts val="0"/>
              </a:spcAft>
              <a:buSzPts val="1800"/>
              <a:buChar char="○"/>
            </a:pPr>
            <a:r>
              <a:rPr lang="en" sz="1800" dirty="0"/>
              <a:t>Use existing feedback from stakeholders.</a:t>
            </a:r>
            <a:endParaRPr sz="1800" dirty="0"/>
          </a:p>
          <a:p>
            <a:pPr marL="457200" lvl="0" indent="-342900" algn="l" rtl="0">
              <a:spcBef>
                <a:spcPts val="0"/>
              </a:spcBef>
              <a:spcAft>
                <a:spcPts val="0"/>
              </a:spcAft>
              <a:buSzPts val="1800"/>
              <a:buChar char="●"/>
            </a:pPr>
            <a:r>
              <a:rPr lang="en" dirty="0"/>
              <a:t>Consider providing incentives.</a:t>
            </a:r>
            <a:endParaRPr dirty="0"/>
          </a:p>
          <a:p>
            <a:pPr marL="457200" lvl="0" indent="-342900" algn="l" rtl="0">
              <a:spcBef>
                <a:spcPts val="0"/>
              </a:spcBef>
              <a:spcAft>
                <a:spcPts val="0"/>
              </a:spcAft>
              <a:buSzPts val="1800"/>
              <a:buChar char="●"/>
            </a:pPr>
            <a:r>
              <a:rPr lang="en" dirty="0"/>
              <a:t>Invite students to be review members.</a:t>
            </a:r>
            <a:endParaRPr dirty="0"/>
          </a:p>
          <a:p>
            <a:pPr marL="457200" lvl="0" indent="-342900" algn="l" rtl="0">
              <a:spcBef>
                <a:spcPts val="0"/>
              </a:spcBef>
              <a:spcAft>
                <a:spcPts val="0"/>
              </a:spcAft>
              <a:buSzPts val="1800"/>
              <a:buChar char="●"/>
            </a:pPr>
            <a:r>
              <a:rPr lang="en" dirty="0"/>
              <a:t>Be realistic about the amount of content to be reviewed and reviewers’ available time.</a:t>
            </a:r>
            <a:endParaRPr dirty="0"/>
          </a:p>
        </p:txBody>
      </p:sp>
      <p:sp>
        <p:nvSpPr>
          <p:cNvPr id="396" name="Google Shape;396;p60"/>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1"/>
          <p:cNvSpPr txBox="1">
            <a:spLocks noGrp="1"/>
          </p:cNvSpPr>
          <p:nvPr>
            <p:ph type="title"/>
          </p:nvPr>
        </p:nvSpPr>
        <p:spPr>
          <a:xfrm>
            <a:off x="364125" y="1030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Medical accuracy and TIC</a:t>
            </a:r>
            <a:endParaRPr/>
          </a:p>
        </p:txBody>
      </p:sp>
      <p:sp>
        <p:nvSpPr>
          <p:cNvPr id="402" name="Google Shape;402;p61"/>
          <p:cNvSpPr txBox="1">
            <a:spLocks noGrp="1"/>
          </p:cNvSpPr>
          <p:nvPr>
            <p:ph type="body" idx="1"/>
          </p:nvPr>
        </p:nvSpPr>
        <p:spPr>
          <a:xfrm>
            <a:off x="567425" y="1927600"/>
            <a:ext cx="7429800" cy="2740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Use internal TIC and medical experts.</a:t>
            </a:r>
            <a:endParaRPr/>
          </a:p>
          <a:p>
            <a:pPr marL="457200" lvl="0" indent="-342900" algn="l" rtl="0">
              <a:spcBef>
                <a:spcPts val="0"/>
              </a:spcBef>
              <a:spcAft>
                <a:spcPts val="0"/>
              </a:spcAft>
              <a:buSzPts val="1800"/>
              <a:buChar char="●"/>
            </a:pPr>
            <a:r>
              <a:rPr lang="en"/>
              <a:t>Have a clear definition and outline of the materials review process.</a:t>
            </a:r>
            <a:endParaRPr/>
          </a:p>
          <a:p>
            <a:pPr marL="457200" lvl="0" indent="-342900" algn="l" rtl="0">
              <a:spcBef>
                <a:spcPts val="0"/>
              </a:spcBef>
              <a:spcAft>
                <a:spcPts val="0"/>
              </a:spcAft>
              <a:buSzPts val="1800"/>
              <a:buChar char="●"/>
            </a:pPr>
            <a:r>
              <a:rPr lang="en"/>
              <a:t>Define “expert” and “expert review.” </a:t>
            </a:r>
            <a:endParaRPr/>
          </a:p>
          <a:p>
            <a:pPr marL="457200" lvl="0" indent="-342900" algn="l" rtl="0">
              <a:spcBef>
                <a:spcPts val="0"/>
              </a:spcBef>
              <a:spcAft>
                <a:spcPts val="0"/>
              </a:spcAft>
              <a:buSzPts val="1800"/>
              <a:buChar char="●"/>
            </a:pPr>
            <a:r>
              <a:rPr lang="en"/>
              <a:t>Add a disclaimer to put medical experts at ease in regards to signing off on the review of materials.</a:t>
            </a:r>
            <a:endParaRPr/>
          </a:p>
        </p:txBody>
      </p:sp>
      <p:sp>
        <p:nvSpPr>
          <p:cNvPr id="403" name="Google Shape;403;p6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2"/>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in Michigan </a:t>
            </a:r>
            <a:endParaRPr>
              <a:latin typeface="Arial"/>
              <a:ea typeface="Arial"/>
              <a:cs typeface="Arial"/>
              <a:sym typeface="Arial"/>
            </a:endParaRPr>
          </a:p>
        </p:txBody>
      </p:sp>
      <p:sp>
        <p:nvSpPr>
          <p:cNvPr id="409" name="Google Shape;409;p62"/>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The medical accuracy review is the biggest lift</a:t>
            </a:r>
            <a:endParaRPr/>
          </a:p>
          <a:p>
            <a:pPr marL="457200" lvl="0" indent="-342900" algn="l" rtl="0">
              <a:spcBef>
                <a:spcPts val="0"/>
              </a:spcBef>
              <a:spcAft>
                <a:spcPts val="0"/>
              </a:spcAft>
              <a:buClr>
                <a:srgbClr val="434343"/>
              </a:buClr>
              <a:buSzPts val="1800"/>
              <a:buChar char="●"/>
            </a:pPr>
            <a:r>
              <a:rPr lang="en">
                <a:solidFill>
                  <a:srgbClr val="434343"/>
                </a:solidFill>
              </a:rPr>
              <a:t>Ensuring cultural and linguistically appropriate materials</a:t>
            </a:r>
            <a:endParaRPr>
              <a:solidFill>
                <a:srgbClr val="434343"/>
              </a:solidFill>
            </a:endParaRPr>
          </a:p>
        </p:txBody>
      </p:sp>
      <p:sp>
        <p:nvSpPr>
          <p:cNvPr id="410" name="Google Shape;410;p6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3"/>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Successes in Michigan </a:t>
            </a:r>
            <a:endParaRPr>
              <a:latin typeface="Arial"/>
              <a:ea typeface="Arial"/>
              <a:cs typeface="Arial"/>
              <a:sym typeface="Arial"/>
            </a:endParaRPr>
          </a:p>
        </p:txBody>
      </p:sp>
      <p:sp>
        <p:nvSpPr>
          <p:cNvPr id="416" name="Google Shape;416;p63"/>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434343"/>
              </a:buClr>
              <a:buSzPts val="1800"/>
              <a:buChar char="●"/>
            </a:pPr>
            <a:r>
              <a:rPr lang="en">
                <a:solidFill>
                  <a:srgbClr val="434343"/>
                </a:solidFill>
              </a:rPr>
              <a:t>Reviewer compensation</a:t>
            </a:r>
            <a:endParaRPr>
              <a:solidFill>
                <a:srgbClr val="434343"/>
              </a:solidFill>
            </a:endParaRPr>
          </a:p>
          <a:p>
            <a:pPr marL="457200" lvl="0" indent="-342900" algn="l" rtl="0">
              <a:spcBef>
                <a:spcPts val="0"/>
              </a:spcBef>
              <a:spcAft>
                <a:spcPts val="0"/>
              </a:spcAft>
              <a:buClr>
                <a:srgbClr val="434343"/>
              </a:buClr>
              <a:buSzPts val="1800"/>
              <a:buChar char="●"/>
            </a:pPr>
            <a:r>
              <a:rPr lang="en">
                <a:solidFill>
                  <a:srgbClr val="434343"/>
                </a:solidFill>
              </a:rPr>
              <a:t>Recruitment of reviewers</a:t>
            </a:r>
            <a:endParaRPr>
              <a:solidFill>
                <a:srgbClr val="434343"/>
              </a:solidFill>
            </a:endParaRPr>
          </a:p>
        </p:txBody>
      </p:sp>
      <p:sp>
        <p:nvSpPr>
          <p:cNvPr id="417" name="Google Shape;417;p6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4"/>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latin typeface="Arial"/>
              <a:ea typeface="Arial"/>
              <a:cs typeface="Arial"/>
              <a:sym typeface="Arial"/>
            </a:endParaRPr>
          </a:p>
        </p:txBody>
      </p:sp>
      <p:sp>
        <p:nvSpPr>
          <p:cNvPr id="423" name="Google Shape;423;p64"/>
          <p:cNvSpPr txBox="1">
            <a:spLocks noGrp="1"/>
          </p:cNvSpPr>
          <p:nvPr>
            <p:ph type="body" idx="1"/>
          </p:nvPr>
        </p:nvSpPr>
        <p:spPr>
          <a:xfrm>
            <a:off x="566925" y="1276375"/>
            <a:ext cx="7656900" cy="369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dirty="0">
                <a:solidFill>
                  <a:srgbClr val="434343"/>
                </a:solidFill>
              </a:rPr>
              <a:t>OPA materials review guidance (available on </a:t>
            </a:r>
            <a:r>
              <a:rPr lang="en" sz="1700" dirty="0" err="1">
                <a:solidFill>
                  <a:srgbClr val="434343"/>
                </a:solidFill>
              </a:rPr>
              <a:t>rhntc.org</a:t>
            </a:r>
            <a:r>
              <a:rPr lang="en" sz="1700" dirty="0">
                <a:solidFill>
                  <a:srgbClr val="434343"/>
                </a:solidFill>
              </a:rPr>
              <a:t> and </a:t>
            </a:r>
            <a:r>
              <a:rPr lang="en" sz="1700" dirty="0" err="1">
                <a:solidFill>
                  <a:srgbClr val="434343"/>
                </a:solidFill>
              </a:rPr>
              <a:t>Connect.gov</a:t>
            </a:r>
            <a:r>
              <a:rPr lang="en" sz="1700" dirty="0">
                <a:solidFill>
                  <a:srgbClr val="434343"/>
                </a:solidFill>
              </a:rPr>
              <a:t>)</a:t>
            </a:r>
            <a:endParaRPr sz="1700" dirty="0">
              <a:solidFill>
                <a:srgbClr val="434343"/>
              </a:solidFill>
            </a:endParaRPr>
          </a:p>
          <a:p>
            <a:pPr marL="457200" lvl="0" indent="-336550" algn="l" rtl="0">
              <a:spcBef>
                <a:spcPts val="0"/>
              </a:spcBef>
              <a:spcAft>
                <a:spcPts val="0"/>
              </a:spcAft>
              <a:buClr>
                <a:srgbClr val="434343"/>
              </a:buClr>
              <a:buSzPts val="1700"/>
              <a:buChar char="●"/>
            </a:pPr>
            <a:r>
              <a:rPr lang="en" sz="1700" u="sng" dirty="0">
                <a:solidFill>
                  <a:schemeClr val="hlink"/>
                </a:solidFill>
                <a:hlinkClick r:id="rId3"/>
              </a:rPr>
              <a:t>Materials Review Guidance for TPP Tier 1 Grantees</a:t>
            </a:r>
            <a:endParaRPr sz="1700" dirty="0">
              <a:solidFill>
                <a:srgbClr val="434343"/>
              </a:solidFill>
            </a:endParaRPr>
          </a:p>
          <a:p>
            <a:pPr marL="457200" lvl="0" indent="-336550" algn="l" rtl="0">
              <a:spcBef>
                <a:spcPts val="0"/>
              </a:spcBef>
              <a:spcAft>
                <a:spcPts val="0"/>
              </a:spcAft>
              <a:buClr>
                <a:srgbClr val="434343"/>
              </a:buClr>
              <a:buSzPts val="1700"/>
              <a:buChar char="●"/>
            </a:pPr>
            <a:r>
              <a:rPr lang="en" sz="1700" u="sng" dirty="0">
                <a:solidFill>
                  <a:schemeClr val="hlink"/>
                </a:solidFill>
                <a:hlinkClick r:id="rId4"/>
              </a:rPr>
              <a:t>Materials Review Guidance for TPP Program Tier 2 Rigorous Impact Evaluation</a:t>
            </a:r>
            <a:endParaRPr sz="1700" dirty="0">
              <a:solidFill>
                <a:srgbClr val="434343"/>
              </a:solidFill>
            </a:endParaRPr>
          </a:p>
          <a:p>
            <a:pPr marL="0" lvl="0" indent="0" algn="l" rtl="0">
              <a:spcBef>
                <a:spcPts val="0"/>
              </a:spcBef>
              <a:spcAft>
                <a:spcPts val="0"/>
              </a:spcAft>
              <a:buNone/>
            </a:pPr>
            <a:endParaRPr sz="1700" dirty="0">
              <a:solidFill>
                <a:srgbClr val="434343"/>
              </a:solidFill>
            </a:endParaRPr>
          </a:p>
          <a:p>
            <a:pPr marL="0" lvl="0" indent="0" algn="l" rtl="0">
              <a:spcBef>
                <a:spcPts val="1000"/>
              </a:spcBef>
              <a:spcAft>
                <a:spcPts val="0"/>
              </a:spcAft>
              <a:buNone/>
            </a:pPr>
            <a:r>
              <a:rPr lang="en" sz="1700" dirty="0">
                <a:solidFill>
                  <a:srgbClr val="434343"/>
                </a:solidFill>
              </a:rPr>
              <a:t>RHNTC materials review resources</a:t>
            </a:r>
            <a:endParaRPr sz="1700" dirty="0">
              <a:solidFill>
                <a:srgbClr val="434343"/>
              </a:solidFill>
            </a:endParaRPr>
          </a:p>
          <a:p>
            <a:pPr marL="457200" lvl="0" indent="-336550" algn="l" rtl="0">
              <a:spcBef>
                <a:spcPts val="0"/>
              </a:spcBef>
              <a:spcAft>
                <a:spcPts val="0"/>
              </a:spcAft>
              <a:buClr>
                <a:srgbClr val="434343"/>
              </a:buClr>
              <a:buSzPts val="1700"/>
              <a:buChar char="●"/>
            </a:pPr>
            <a:r>
              <a:rPr lang="en" sz="1700" dirty="0">
                <a:solidFill>
                  <a:srgbClr val="434343"/>
                </a:solidFill>
              </a:rPr>
              <a:t>Tier 1: </a:t>
            </a:r>
            <a:r>
              <a:rPr lang="en" sz="1700" u="sng" dirty="0">
                <a:solidFill>
                  <a:schemeClr val="hlink"/>
                </a:solidFill>
                <a:hlinkClick r:id="rId5"/>
              </a:rPr>
              <a:t>Expectations Tool for TPP23 Tier 1 Project Directors</a:t>
            </a:r>
            <a:r>
              <a:rPr lang="en" sz="1700" dirty="0">
                <a:solidFill>
                  <a:srgbClr val="434343"/>
                </a:solidFill>
              </a:rPr>
              <a:t> </a:t>
            </a:r>
            <a:br>
              <a:rPr lang="en" sz="1700" dirty="0">
                <a:solidFill>
                  <a:srgbClr val="434343"/>
                </a:solidFill>
              </a:rPr>
            </a:br>
            <a:r>
              <a:rPr lang="en" sz="1700" dirty="0">
                <a:solidFill>
                  <a:srgbClr val="434343"/>
                </a:solidFill>
              </a:rPr>
              <a:t>→ </a:t>
            </a:r>
            <a:r>
              <a:rPr lang="en" sz="1700" u="sng" dirty="0">
                <a:solidFill>
                  <a:schemeClr val="hlink"/>
                </a:solidFill>
                <a:hlinkClick r:id="rId6"/>
              </a:rPr>
              <a:t>Materials Review</a:t>
            </a:r>
            <a:endParaRPr sz="1700" dirty="0">
              <a:solidFill>
                <a:srgbClr val="434343"/>
              </a:solidFill>
            </a:endParaRPr>
          </a:p>
          <a:p>
            <a:pPr marL="457200" lvl="0" indent="-336550" algn="l" rtl="0">
              <a:spcBef>
                <a:spcPts val="0"/>
              </a:spcBef>
              <a:spcAft>
                <a:spcPts val="0"/>
              </a:spcAft>
              <a:buClr>
                <a:srgbClr val="434343"/>
              </a:buClr>
              <a:buSzPts val="1700"/>
              <a:buChar char="●"/>
            </a:pPr>
            <a:r>
              <a:rPr lang="en" sz="1700" dirty="0">
                <a:solidFill>
                  <a:srgbClr val="434343"/>
                </a:solidFill>
              </a:rPr>
              <a:t>Tier 2 RI: </a:t>
            </a:r>
            <a:r>
              <a:rPr lang="en" sz="1700" u="sng" dirty="0">
                <a:solidFill>
                  <a:schemeClr val="hlink"/>
                </a:solidFill>
                <a:hlinkClick r:id="rId7"/>
              </a:rPr>
              <a:t>Expectations Tool for TPP23 Tier 2 Rigorous Impact Evaluation Project Directors</a:t>
            </a:r>
            <a:r>
              <a:rPr lang="en" sz="1700" dirty="0">
                <a:solidFill>
                  <a:srgbClr val="434343"/>
                </a:solidFill>
              </a:rPr>
              <a:t> → </a:t>
            </a:r>
            <a:r>
              <a:rPr lang="en" sz="1700" u="sng" dirty="0">
                <a:solidFill>
                  <a:schemeClr val="hlink"/>
                </a:solidFill>
                <a:hlinkClick r:id="rId8"/>
              </a:rPr>
              <a:t>Materials Review</a:t>
            </a:r>
            <a:endParaRPr sz="1700" dirty="0">
              <a:solidFill>
                <a:srgbClr val="434343"/>
              </a:solidFill>
            </a:endParaRPr>
          </a:p>
          <a:p>
            <a:pPr marL="457200" lvl="0" indent="-336550" algn="l" rtl="0">
              <a:spcBef>
                <a:spcPts val="0"/>
              </a:spcBef>
              <a:spcAft>
                <a:spcPts val="0"/>
              </a:spcAft>
              <a:buClr>
                <a:srgbClr val="434343"/>
              </a:buClr>
              <a:buSzPts val="1700"/>
              <a:buChar char="●"/>
            </a:pPr>
            <a:r>
              <a:rPr lang="en" sz="1700" dirty="0">
                <a:solidFill>
                  <a:srgbClr val="434343"/>
                </a:solidFill>
                <a:hlinkClick r:id="rId9"/>
              </a:rPr>
              <a:t>Tier 2 Innovation Hubs</a:t>
            </a:r>
            <a:endParaRPr sz="1700" dirty="0">
              <a:solidFill>
                <a:srgbClr val="434343"/>
              </a:solidFill>
            </a:endParaRPr>
          </a:p>
          <a:p>
            <a:pPr marL="457200" lvl="0" indent="0" algn="l" rtl="0">
              <a:spcBef>
                <a:spcPts val="0"/>
              </a:spcBef>
              <a:spcAft>
                <a:spcPts val="0"/>
              </a:spcAft>
              <a:buNone/>
            </a:pPr>
            <a:endParaRPr sz="1700" dirty="0">
              <a:solidFill>
                <a:srgbClr val="434343"/>
              </a:solidFill>
            </a:endParaRPr>
          </a:p>
        </p:txBody>
      </p:sp>
      <p:sp>
        <p:nvSpPr>
          <p:cNvPr id="424" name="Google Shape;424;p6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0"/>
          <p:cNvSpPr txBox="1">
            <a:spLocks noGrp="1"/>
          </p:cNvSpPr>
          <p:nvPr>
            <p:ph type="title"/>
          </p:nvPr>
        </p:nvSpPr>
        <p:spPr>
          <a:xfrm>
            <a:off x="356616" y="111556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Arial"/>
                <a:ea typeface="Arial"/>
                <a:cs typeface="Arial"/>
                <a:sym typeface="Arial"/>
              </a:rPr>
              <a:t>Engage with Us </a:t>
            </a:r>
            <a:endParaRPr>
              <a:latin typeface="Arial"/>
              <a:ea typeface="Arial"/>
              <a:cs typeface="Arial"/>
              <a:sym typeface="Arial"/>
            </a:endParaRPr>
          </a:p>
          <a:p>
            <a:pPr marL="0" lvl="0" indent="0" algn="l" rtl="0">
              <a:spcBef>
                <a:spcPts val="0"/>
              </a:spcBef>
              <a:spcAft>
                <a:spcPts val="0"/>
              </a:spcAft>
              <a:buNone/>
            </a:pPr>
            <a:endParaRPr/>
          </a:p>
        </p:txBody>
      </p:sp>
      <p:sp>
        <p:nvSpPr>
          <p:cNvPr id="472" name="Google Shape;472;p70"/>
          <p:cNvSpPr txBox="1">
            <a:spLocks noGrp="1"/>
          </p:cNvSpPr>
          <p:nvPr>
            <p:ph type="body" idx="1"/>
          </p:nvPr>
        </p:nvSpPr>
        <p:spPr>
          <a:xfrm>
            <a:off x="215950" y="3129325"/>
            <a:ext cx="1849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a:latin typeface="Arial"/>
                <a:ea typeface="Arial"/>
                <a:cs typeface="Arial"/>
                <a:sym typeface="Arial"/>
              </a:rPr>
              <a:t>Subscribe</a:t>
            </a:r>
            <a:r>
              <a:rPr lang="en" sz="1400">
                <a:latin typeface="Arial"/>
                <a:ea typeface="Arial"/>
                <a:cs typeface="Arial"/>
                <a:sym typeface="Arial"/>
              </a:rPr>
              <a:t> to the RHNTC Monthly eNewsletter at rhntc.org/enewsletter</a:t>
            </a:r>
            <a:endParaRPr sz="1400">
              <a:solidFill>
                <a:schemeClr val="dk1"/>
              </a:solidFill>
              <a:latin typeface="Arial"/>
              <a:ea typeface="Arial"/>
              <a:cs typeface="Arial"/>
              <a:sym typeface="Arial"/>
            </a:endParaRPr>
          </a:p>
          <a:p>
            <a:pPr marL="0" lvl="0" indent="0" algn="l" rtl="0">
              <a:spcBef>
                <a:spcPts val="1600"/>
              </a:spcBef>
              <a:spcAft>
                <a:spcPts val="1600"/>
              </a:spcAft>
              <a:buNone/>
            </a:pPr>
            <a:endParaRPr/>
          </a:p>
        </p:txBody>
      </p:sp>
      <p:sp>
        <p:nvSpPr>
          <p:cNvPr id="473" name="Google Shape;473;p70"/>
          <p:cNvSpPr txBox="1">
            <a:spLocks noGrp="1"/>
          </p:cNvSpPr>
          <p:nvPr>
            <p:ph type="body" idx="2"/>
          </p:nvPr>
        </p:nvSpPr>
        <p:spPr>
          <a:xfrm>
            <a:off x="2264059" y="3129325"/>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a:latin typeface="Arial"/>
                <a:ea typeface="Arial"/>
                <a:cs typeface="Arial"/>
                <a:sym typeface="Arial"/>
              </a:rPr>
              <a:t>Contact us</a:t>
            </a:r>
            <a:r>
              <a:rPr lang="en" sz="1400">
                <a:latin typeface="Arial"/>
                <a:ea typeface="Arial"/>
                <a:cs typeface="Arial"/>
                <a:sym typeface="Arial"/>
              </a:rPr>
              <a:t> on rhntc.org</a:t>
            </a:r>
            <a:endParaRPr sz="1400">
              <a:solidFill>
                <a:schemeClr val="dk1"/>
              </a:solidFill>
              <a:latin typeface="Arial"/>
              <a:ea typeface="Arial"/>
              <a:cs typeface="Arial"/>
              <a:sym typeface="Arial"/>
            </a:endParaRPr>
          </a:p>
          <a:p>
            <a:pPr marL="0" lvl="0" indent="0" algn="l" rtl="0">
              <a:spcBef>
                <a:spcPts val="1600"/>
              </a:spcBef>
              <a:spcAft>
                <a:spcPts val="1600"/>
              </a:spcAft>
              <a:buNone/>
            </a:pPr>
            <a:endParaRPr/>
          </a:p>
        </p:txBody>
      </p:sp>
      <p:sp>
        <p:nvSpPr>
          <p:cNvPr id="474" name="Google Shape;474;p70"/>
          <p:cNvSpPr txBox="1">
            <a:spLocks noGrp="1"/>
          </p:cNvSpPr>
          <p:nvPr>
            <p:ph type="body" idx="3"/>
          </p:nvPr>
        </p:nvSpPr>
        <p:spPr>
          <a:xfrm>
            <a:off x="4028869" y="3129325"/>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a:latin typeface="Arial"/>
                <a:ea typeface="Arial"/>
                <a:cs typeface="Arial"/>
                <a:sym typeface="Arial"/>
              </a:rPr>
              <a:t>Sign up</a:t>
            </a:r>
            <a:r>
              <a:rPr lang="en" sz="1400">
                <a:latin typeface="Arial"/>
                <a:ea typeface="Arial"/>
                <a:cs typeface="Arial"/>
                <a:sym typeface="Arial"/>
              </a:rPr>
              <a:t> for an account on rhntc.org</a:t>
            </a:r>
            <a:endParaRPr sz="1400">
              <a:solidFill>
                <a:schemeClr val="dk1"/>
              </a:solidFill>
              <a:latin typeface="Arial"/>
              <a:ea typeface="Arial"/>
              <a:cs typeface="Arial"/>
              <a:sym typeface="Arial"/>
            </a:endParaRPr>
          </a:p>
          <a:p>
            <a:pPr marL="0" lvl="0" indent="0" algn="l" rtl="0">
              <a:spcBef>
                <a:spcPts val="1600"/>
              </a:spcBef>
              <a:spcAft>
                <a:spcPts val="1600"/>
              </a:spcAft>
              <a:buNone/>
            </a:pPr>
            <a:endParaRPr/>
          </a:p>
        </p:txBody>
      </p:sp>
      <p:sp>
        <p:nvSpPr>
          <p:cNvPr id="475" name="Google Shape;475;p70"/>
          <p:cNvSpPr txBox="1">
            <a:spLocks noGrp="1"/>
          </p:cNvSpPr>
          <p:nvPr>
            <p:ph type="body" idx="4"/>
          </p:nvPr>
        </p:nvSpPr>
        <p:spPr>
          <a:xfrm>
            <a:off x="5738466" y="3129325"/>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a:latin typeface="Arial"/>
                <a:ea typeface="Arial"/>
                <a:cs typeface="Arial"/>
                <a:sym typeface="Arial"/>
              </a:rPr>
              <a:t>Follow us</a:t>
            </a:r>
            <a:r>
              <a:rPr lang="en" sz="1400">
                <a:latin typeface="Arial"/>
                <a:ea typeface="Arial"/>
                <a:cs typeface="Arial"/>
                <a:sym typeface="Arial"/>
              </a:rPr>
              <a:t> on </a:t>
            </a:r>
            <a:r>
              <a:rPr lang="en" sz="1400"/>
              <a:t>LinkedIn</a:t>
            </a:r>
            <a:endParaRPr sz="1400">
              <a:latin typeface="Arial"/>
              <a:ea typeface="Arial"/>
              <a:cs typeface="Arial"/>
              <a:sym typeface="Arial"/>
            </a:endParaRPr>
          </a:p>
          <a:p>
            <a:pPr marL="0" lvl="0" indent="0" algn="l" rtl="0">
              <a:spcBef>
                <a:spcPts val="1600"/>
              </a:spcBef>
              <a:spcAft>
                <a:spcPts val="1600"/>
              </a:spcAft>
              <a:buNone/>
            </a:pPr>
            <a:endParaRPr/>
          </a:p>
        </p:txBody>
      </p:sp>
      <p:sp>
        <p:nvSpPr>
          <p:cNvPr id="476" name="Google Shape;476;p70"/>
          <p:cNvSpPr txBox="1">
            <a:spLocks noGrp="1"/>
          </p:cNvSpPr>
          <p:nvPr>
            <p:ph type="body" idx="5"/>
          </p:nvPr>
        </p:nvSpPr>
        <p:spPr>
          <a:xfrm>
            <a:off x="7211951" y="3129325"/>
            <a:ext cx="15570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b="1"/>
              <a:t>Subscribe</a:t>
            </a:r>
            <a:r>
              <a:rPr lang="en" sz="1400"/>
              <a:t> to the RHNTC podcast</a:t>
            </a:r>
            <a:br>
              <a:rPr lang="en" sz="1400"/>
            </a:br>
            <a:r>
              <a:rPr lang="en" sz="1200" u="sng">
                <a:solidFill>
                  <a:schemeClr val="hlink"/>
                </a:solidFill>
                <a:hlinkClick r:id="rId3"/>
              </a:rPr>
              <a:t>podcast.rhntc.org</a:t>
            </a:r>
            <a:endParaRPr sz="1200"/>
          </a:p>
        </p:txBody>
      </p:sp>
      <p:pic>
        <p:nvPicPr>
          <p:cNvPr id="477" name="Google Shape;477;p70"/>
          <p:cNvPicPr preferRelativeResize="0"/>
          <p:nvPr/>
        </p:nvPicPr>
        <p:blipFill>
          <a:blip r:embed="rId4">
            <a:alphaModFix/>
          </a:blip>
          <a:stretch>
            <a:fillRect/>
          </a:stretch>
        </p:blipFill>
        <p:spPr>
          <a:xfrm>
            <a:off x="5793688" y="2003618"/>
            <a:ext cx="1372977" cy="113625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1"/>
          <p:cNvSpPr txBox="1">
            <a:spLocks noGrp="1"/>
          </p:cNvSpPr>
          <p:nvPr>
            <p:ph type="body" idx="1"/>
          </p:nvPr>
        </p:nvSpPr>
        <p:spPr>
          <a:xfrm>
            <a:off x="263300" y="4348575"/>
            <a:ext cx="7939200" cy="594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800" i="1">
                <a:solidFill>
                  <a:srgbClr val="434343"/>
                </a:solidFill>
                <a:latin typeface="Arial"/>
                <a:ea typeface="Arial"/>
                <a:cs typeface="Arial"/>
                <a:sym typeface="Arial"/>
              </a:rPr>
              <a:t>This webinar was supported by the Office of Population Affairs (Grant</a:t>
            </a:r>
            <a:r>
              <a:rPr lang="en" sz="800" i="1">
                <a:solidFill>
                  <a:srgbClr val="434343"/>
                </a:solidFill>
              </a:rPr>
              <a:t> </a:t>
            </a:r>
            <a:r>
              <a:rPr lang="en" sz="800" i="1">
                <a:solidFill>
                  <a:srgbClr val="434343"/>
                </a:solidFill>
                <a:latin typeface="Arial"/>
                <a:ea typeface="Arial"/>
                <a:cs typeface="Arial"/>
                <a:sym typeface="Arial"/>
              </a:rPr>
              <a:t>TPSAH000006). The views expressed do not necessarily reflect the official policies of the Department of Health and Human Services; nor does mention of trade names, commercial practices, or organizations imply endorsement by the U.S. Government.</a:t>
            </a:r>
            <a:endParaRPr sz="800" i="1">
              <a:solidFill>
                <a:srgbClr val="434343"/>
              </a:solidFill>
              <a:latin typeface="Arial"/>
              <a:ea typeface="Arial"/>
              <a:cs typeface="Arial"/>
              <a:sym typeface="Arial"/>
            </a:endParaRPr>
          </a:p>
          <a:p>
            <a:pPr marL="0" lvl="0" indent="0" algn="l" rtl="0">
              <a:spcBef>
                <a:spcPts val="0"/>
              </a:spcBef>
              <a:spcAft>
                <a:spcPts val="1600"/>
              </a:spcAft>
              <a:buNone/>
            </a:pPr>
            <a:endParaRPr/>
          </a:p>
        </p:txBody>
      </p:sp>
      <p:sp>
        <p:nvSpPr>
          <p:cNvPr id="483" name="Google Shape;483;p71"/>
          <p:cNvSpPr txBox="1">
            <a:spLocks noGrp="1"/>
          </p:cNvSpPr>
          <p:nvPr>
            <p:ph type="body" idx="2"/>
          </p:nvPr>
        </p:nvSpPr>
        <p:spPr>
          <a:xfrm>
            <a:off x="4970950" y="1946900"/>
            <a:ext cx="3231600" cy="6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rgbClr val="434343"/>
                </a:solidFill>
                <a:latin typeface="Arial"/>
                <a:ea typeface="Arial"/>
                <a:cs typeface="Arial"/>
                <a:sym typeface="Arial"/>
              </a:rPr>
              <a:t>Please fill out the evaluation </a:t>
            </a:r>
            <a:br>
              <a:rPr lang="en" sz="1600">
                <a:solidFill>
                  <a:srgbClr val="434343"/>
                </a:solidFill>
                <a:latin typeface="Arial"/>
                <a:ea typeface="Arial"/>
                <a:cs typeface="Arial"/>
                <a:sym typeface="Arial"/>
              </a:rPr>
            </a:br>
            <a:r>
              <a:rPr lang="en" sz="1600">
                <a:solidFill>
                  <a:srgbClr val="434343"/>
                </a:solidFill>
                <a:latin typeface="Arial"/>
                <a:ea typeface="Arial"/>
                <a:cs typeface="Arial"/>
                <a:sym typeface="Arial"/>
              </a:rPr>
              <a:t>form after the webinar!</a:t>
            </a:r>
            <a:endParaRPr sz="1600">
              <a:solidFill>
                <a:srgbClr val="434343"/>
              </a:solidFill>
              <a:latin typeface="Arial"/>
              <a:ea typeface="Arial"/>
              <a:cs typeface="Arial"/>
              <a:sym typeface="Arial"/>
            </a:endParaRPr>
          </a:p>
          <a:p>
            <a:pPr marL="0" lvl="0" indent="0" algn="l" rtl="0">
              <a:spcBef>
                <a:spcPts val="1600"/>
              </a:spcBef>
              <a:spcAft>
                <a:spcPts val="1600"/>
              </a:spcAft>
              <a:buNone/>
            </a:pPr>
            <a:endParaRPr/>
          </a:p>
        </p:txBody>
      </p:sp>
      <p:sp>
        <p:nvSpPr>
          <p:cNvPr id="484" name="Google Shape;484;p71"/>
          <p:cNvSpPr txBox="1">
            <a:spLocks noGrp="1"/>
          </p:cNvSpPr>
          <p:nvPr>
            <p:ph type="title"/>
          </p:nvPr>
        </p:nvSpPr>
        <p:spPr>
          <a:xfrm>
            <a:off x="701450" y="1800838"/>
            <a:ext cx="3806700" cy="7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200">
                <a:latin typeface="Arial"/>
                <a:ea typeface="Arial"/>
                <a:cs typeface="Arial"/>
                <a:sym typeface="Arial"/>
              </a:rPr>
              <a:t>THANK YOU!</a:t>
            </a:r>
            <a:endParaRPr sz="1400" b="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485" name="Google Shape;485;p71"/>
          <p:cNvSpPr txBox="1">
            <a:spLocks noGrp="1"/>
          </p:cNvSpPr>
          <p:nvPr>
            <p:ph type="subTitle" idx="3"/>
          </p:nvPr>
        </p:nvSpPr>
        <p:spPr>
          <a:xfrm>
            <a:off x="849850" y="3231750"/>
            <a:ext cx="3170700" cy="87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dirty="0">
                <a:solidFill>
                  <a:schemeClr val="accent5"/>
                </a:solidFill>
                <a:sym typeface="Arial"/>
                <a:hlinkClick r:id="rId3"/>
              </a:rPr>
              <a:t>rhntc@jsi.org</a:t>
            </a:r>
            <a:r>
              <a:rPr lang="en" dirty="0">
                <a:hlinkClick r:id="rId3"/>
              </a:rPr>
              <a:t> </a:t>
            </a:r>
            <a:endParaRPr dirty="0"/>
          </a:p>
          <a:p>
            <a:pPr marL="0" lvl="0" indent="0" algn="l" rtl="0">
              <a:spcBef>
                <a:spcPts val="1600"/>
              </a:spcBef>
              <a:spcAft>
                <a:spcPts val="1600"/>
              </a:spcAft>
              <a:buNone/>
            </a:pPr>
            <a:endParaRPr dirty="0"/>
          </a:p>
        </p:txBody>
      </p:sp>
      <p:sp>
        <p:nvSpPr>
          <p:cNvPr id="486" name="Google Shape;486;p7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9"/>
          <p:cNvSpPr txBox="1">
            <a:spLocks noGrp="1"/>
          </p:cNvSpPr>
          <p:nvPr>
            <p:ph type="title"/>
          </p:nvPr>
        </p:nvSpPr>
        <p:spPr>
          <a:xfrm>
            <a:off x="364125" y="9204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200"/>
              <a:t>Disclaimer</a:t>
            </a:r>
            <a:endParaRPr sz="3200"/>
          </a:p>
        </p:txBody>
      </p:sp>
      <p:sp>
        <p:nvSpPr>
          <p:cNvPr id="242" name="Google Shape;242;p39"/>
          <p:cNvSpPr txBox="1">
            <a:spLocks noGrp="1"/>
          </p:cNvSpPr>
          <p:nvPr>
            <p:ph type="body" idx="1"/>
          </p:nvPr>
        </p:nvSpPr>
        <p:spPr>
          <a:xfrm>
            <a:off x="455613" y="1908175"/>
            <a:ext cx="7426800" cy="161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solidFill>
                  <a:srgbClr val="252525"/>
                </a:solidFill>
              </a:rPr>
              <a:t>The views expressed in written training materials, publications, or presentations by speakers and moderators do not necessarily reflect the official policies of the Department of Health and Human Services; nor does mention of trade names, commercial practices, or organizations imply endorsement by the U.S. Government. </a:t>
            </a:r>
            <a:endParaRPr/>
          </a:p>
        </p:txBody>
      </p:sp>
      <p:sp>
        <p:nvSpPr>
          <p:cNvPr id="243" name="Google Shape;243;p3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0"/>
          <p:cNvSpPr txBox="1">
            <a:spLocks noGrp="1"/>
          </p:cNvSpPr>
          <p:nvPr>
            <p:ph type="title"/>
          </p:nvPr>
        </p:nvSpPr>
        <p:spPr>
          <a:xfrm>
            <a:off x="310896" y="63398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Presenter</a:t>
            </a:r>
            <a:r>
              <a:rPr lang="en">
                <a:latin typeface="Arial"/>
                <a:ea typeface="Arial"/>
                <a:cs typeface="Arial"/>
                <a:sym typeface="Arial"/>
              </a:rPr>
              <a:t>s</a:t>
            </a:r>
            <a:endParaRPr>
              <a:latin typeface="Arial"/>
              <a:ea typeface="Arial"/>
              <a:cs typeface="Arial"/>
              <a:sym typeface="Arial"/>
            </a:endParaRPr>
          </a:p>
        </p:txBody>
      </p:sp>
      <p:sp>
        <p:nvSpPr>
          <p:cNvPr id="249" name="Google Shape;249;p40"/>
          <p:cNvSpPr txBox="1">
            <a:spLocks noGrp="1"/>
          </p:cNvSpPr>
          <p:nvPr>
            <p:ph type="body" idx="1"/>
          </p:nvPr>
        </p:nvSpPr>
        <p:spPr>
          <a:xfrm>
            <a:off x="1197864" y="3894050"/>
            <a:ext cx="2938800" cy="1011600"/>
          </a:xfrm>
          <a:prstGeom prst="rect">
            <a:avLst/>
          </a:prstGeom>
          <a:noFill/>
          <a:ln>
            <a:noFill/>
          </a:ln>
        </p:spPr>
        <p:txBody>
          <a:bodyPr spcFirstLastPara="1" wrap="square" lIns="91425" tIns="91425" rIns="91425" bIns="91425" anchor="t" anchorCtr="0">
            <a:noAutofit/>
          </a:bodyPr>
          <a:lstStyle/>
          <a:p>
            <a:pPr marL="118871" lvl="0" indent="0" algn="ctr" rtl="0">
              <a:lnSpc>
                <a:spcPct val="100000"/>
              </a:lnSpc>
              <a:spcBef>
                <a:spcPts val="0"/>
              </a:spcBef>
              <a:spcAft>
                <a:spcPts val="0"/>
              </a:spcAft>
              <a:buClr>
                <a:srgbClr val="000000"/>
              </a:buClr>
              <a:buSzPts val="1784"/>
              <a:buNone/>
            </a:pPr>
            <a:r>
              <a:rPr lang="en" sz="1400" b="1">
                <a:solidFill>
                  <a:srgbClr val="595959"/>
                </a:solidFill>
              </a:rPr>
              <a:t>Angie Fellers LeMire</a:t>
            </a:r>
            <a:endParaRPr sz="1400" b="1">
              <a:solidFill>
                <a:srgbClr val="595959"/>
              </a:solidFill>
            </a:endParaRPr>
          </a:p>
          <a:p>
            <a:pPr marL="118871" lvl="0" indent="0" algn="ctr" rtl="0">
              <a:lnSpc>
                <a:spcPct val="100000"/>
              </a:lnSpc>
              <a:spcBef>
                <a:spcPts val="0"/>
              </a:spcBef>
              <a:spcAft>
                <a:spcPts val="0"/>
              </a:spcAft>
              <a:buClr>
                <a:srgbClr val="000000"/>
              </a:buClr>
              <a:buSzPts val="1784"/>
              <a:buNone/>
            </a:pPr>
            <a:r>
              <a:rPr lang="en" sz="1400">
                <a:solidFill>
                  <a:srgbClr val="595959"/>
                </a:solidFill>
              </a:rPr>
              <a:t>TPP TTA Provider &amp; Grantee Liaison</a:t>
            </a:r>
            <a:endParaRPr sz="1400">
              <a:solidFill>
                <a:srgbClr val="595959"/>
              </a:solidFill>
            </a:endParaRPr>
          </a:p>
          <a:p>
            <a:pPr marL="118871" lvl="0" indent="0" algn="ctr" rtl="0">
              <a:lnSpc>
                <a:spcPct val="100000"/>
              </a:lnSpc>
              <a:spcBef>
                <a:spcPts val="0"/>
              </a:spcBef>
              <a:spcAft>
                <a:spcPts val="0"/>
              </a:spcAft>
              <a:buClr>
                <a:srgbClr val="000000"/>
              </a:buClr>
              <a:buSzPts val="1784"/>
              <a:buNone/>
            </a:pPr>
            <a:r>
              <a:rPr lang="en" sz="1400">
                <a:solidFill>
                  <a:srgbClr val="595959"/>
                </a:solidFill>
              </a:rPr>
              <a:t>RHNTC</a:t>
            </a:r>
            <a:endParaRPr sz="1400">
              <a:solidFill>
                <a:srgbClr val="595959"/>
              </a:solidFill>
            </a:endParaRPr>
          </a:p>
          <a:p>
            <a:pPr marL="118871" lvl="0" indent="0" algn="ctr" rtl="0">
              <a:lnSpc>
                <a:spcPct val="100000"/>
              </a:lnSpc>
              <a:spcBef>
                <a:spcPts val="0"/>
              </a:spcBef>
              <a:spcAft>
                <a:spcPts val="0"/>
              </a:spcAft>
              <a:buClr>
                <a:srgbClr val="000000"/>
              </a:buClr>
              <a:buSzPts val="1784"/>
              <a:buNone/>
            </a:pPr>
            <a:endParaRPr sz="1400" b="1">
              <a:solidFill>
                <a:srgbClr val="595959"/>
              </a:solidFill>
            </a:endParaRPr>
          </a:p>
        </p:txBody>
      </p:sp>
      <p:sp>
        <p:nvSpPr>
          <p:cNvPr id="250" name="Google Shape;250;p40"/>
          <p:cNvSpPr txBox="1">
            <a:spLocks noGrp="1"/>
          </p:cNvSpPr>
          <p:nvPr>
            <p:ph type="body" idx="2"/>
          </p:nvPr>
        </p:nvSpPr>
        <p:spPr>
          <a:xfrm>
            <a:off x="4564101" y="3894050"/>
            <a:ext cx="2938800" cy="1011600"/>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ts val="0"/>
              </a:spcBef>
              <a:spcAft>
                <a:spcPts val="0"/>
              </a:spcAft>
              <a:buClr>
                <a:srgbClr val="000000"/>
              </a:buClr>
              <a:buSzPts val="1946"/>
              <a:buFont typeface="Arial"/>
              <a:buNone/>
            </a:pPr>
            <a:r>
              <a:rPr lang="en" sz="1400" b="1"/>
              <a:t>Annie Kim</a:t>
            </a:r>
            <a:endParaRPr sz="1400" b="1"/>
          </a:p>
          <a:p>
            <a:pPr marL="114300" lvl="0" indent="0" algn="ctr" rtl="0">
              <a:lnSpc>
                <a:spcPct val="100000"/>
              </a:lnSpc>
              <a:spcBef>
                <a:spcPts val="0"/>
              </a:spcBef>
              <a:spcAft>
                <a:spcPts val="0"/>
              </a:spcAft>
              <a:buSzPts val="1946"/>
              <a:buNone/>
            </a:pPr>
            <a:r>
              <a:rPr lang="en" sz="1400"/>
              <a:t>TPP Program Assistant</a:t>
            </a:r>
            <a:endParaRPr sz="1400">
              <a:latin typeface="Arial"/>
              <a:ea typeface="Arial"/>
              <a:cs typeface="Arial"/>
              <a:sym typeface="Arial"/>
            </a:endParaRPr>
          </a:p>
          <a:p>
            <a:pPr marL="114300" lvl="0" indent="0" algn="ctr" rtl="0">
              <a:lnSpc>
                <a:spcPct val="100000"/>
              </a:lnSpc>
              <a:spcBef>
                <a:spcPts val="0"/>
              </a:spcBef>
              <a:spcAft>
                <a:spcPts val="0"/>
              </a:spcAft>
              <a:buClr>
                <a:srgbClr val="000000"/>
              </a:buClr>
              <a:buSzPts val="1946"/>
              <a:buFont typeface="Arial"/>
              <a:buNone/>
            </a:pPr>
            <a:r>
              <a:rPr lang="en" sz="1400">
                <a:latin typeface="Arial"/>
                <a:ea typeface="Arial"/>
                <a:cs typeface="Arial"/>
                <a:sym typeface="Arial"/>
              </a:rPr>
              <a:t>RHNTC</a:t>
            </a:r>
            <a:endParaRPr sz="1400">
              <a:latin typeface="Arial"/>
              <a:ea typeface="Arial"/>
              <a:cs typeface="Arial"/>
              <a:sym typeface="Arial"/>
            </a:endParaRPr>
          </a:p>
        </p:txBody>
      </p:sp>
      <p:pic>
        <p:nvPicPr>
          <p:cNvPr id="251" name="Google Shape;251;p40"/>
          <p:cNvPicPr preferRelativeResize="0"/>
          <p:nvPr/>
        </p:nvPicPr>
        <p:blipFill>
          <a:blip r:embed="rId3">
            <a:alphaModFix/>
          </a:blip>
          <a:stretch>
            <a:fillRect/>
          </a:stretch>
        </p:blipFill>
        <p:spPr>
          <a:xfrm>
            <a:off x="5081900" y="1707575"/>
            <a:ext cx="1903200" cy="1903200"/>
          </a:xfrm>
          <a:prstGeom prst="flowChartConnector">
            <a:avLst/>
          </a:prstGeom>
          <a:noFill/>
          <a:ln>
            <a:noFill/>
          </a:ln>
        </p:spPr>
      </p:pic>
      <p:sp>
        <p:nvSpPr>
          <p:cNvPr id="252" name="Google Shape;252;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253" name="Google Shape;253;p40"/>
          <p:cNvPicPr preferRelativeResize="0"/>
          <p:nvPr/>
        </p:nvPicPr>
        <p:blipFill>
          <a:blip r:embed="rId4">
            <a:alphaModFix/>
          </a:blip>
          <a:stretch>
            <a:fillRect/>
          </a:stretch>
        </p:blipFill>
        <p:spPr>
          <a:xfrm>
            <a:off x="1740275" y="1732184"/>
            <a:ext cx="1854000" cy="18540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title"/>
          </p:nvPr>
        </p:nvSpPr>
        <p:spPr>
          <a:xfrm>
            <a:off x="311700" y="1812825"/>
            <a:ext cx="609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Overview of the Materials Review Expectation</a:t>
            </a:r>
            <a:endParaRPr/>
          </a:p>
        </p:txBody>
      </p:sp>
      <p:sp>
        <p:nvSpPr>
          <p:cNvPr id="259" name="Google Shape;259;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xfrm>
            <a:off x="403825" y="1287775"/>
            <a:ext cx="652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Materials review expectation</a:t>
            </a:r>
            <a:endParaRPr>
              <a:latin typeface="Arial"/>
              <a:ea typeface="Arial"/>
              <a:cs typeface="Arial"/>
              <a:sym typeface="Arial"/>
            </a:endParaRPr>
          </a:p>
        </p:txBody>
      </p:sp>
      <p:sp>
        <p:nvSpPr>
          <p:cNvPr id="265" name="Google Shape;265;p42"/>
          <p:cNvSpPr txBox="1">
            <a:spLocks noGrp="1"/>
          </p:cNvSpPr>
          <p:nvPr>
            <p:ph type="body" idx="1"/>
          </p:nvPr>
        </p:nvSpPr>
        <p:spPr>
          <a:xfrm>
            <a:off x="594350" y="2202175"/>
            <a:ext cx="7602300" cy="2366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solidFill>
                  <a:srgbClr val="434343"/>
                </a:solidFill>
              </a:rPr>
              <a:t>Materials and information disseminated through TPP projects must be responsive to the needs of and appropriate for the community and population of focus.</a:t>
            </a:r>
            <a:endParaRPr>
              <a:solidFill>
                <a:srgbClr val="434343"/>
              </a:solidFill>
            </a:endParaRPr>
          </a:p>
        </p:txBody>
      </p:sp>
      <p:sp>
        <p:nvSpPr>
          <p:cNvPr id="266" name="Google Shape;266;p4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365350" y="491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Materials review criteria</a:t>
            </a:r>
            <a:endParaRPr/>
          </a:p>
        </p:txBody>
      </p:sp>
      <p:sp>
        <p:nvSpPr>
          <p:cNvPr id="272" name="Google Shape;272;p43"/>
          <p:cNvSpPr txBox="1">
            <a:spLocks noGrp="1"/>
          </p:cNvSpPr>
          <p:nvPr>
            <p:ph type="body" idx="1"/>
          </p:nvPr>
        </p:nvSpPr>
        <p:spPr>
          <a:xfrm>
            <a:off x="383575" y="1473800"/>
            <a:ext cx="7675800" cy="29631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434343"/>
              </a:buClr>
              <a:buSzPts val="1800"/>
              <a:buChar char="●"/>
            </a:pPr>
            <a:r>
              <a:rPr lang="en" dirty="0">
                <a:solidFill>
                  <a:srgbClr val="434343"/>
                </a:solidFill>
              </a:rPr>
              <a:t>Medically accurate</a:t>
            </a:r>
            <a:endParaRPr sz="1800" dirty="0">
              <a:solidFill>
                <a:srgbClr val="434343"/>
              </a:solidFill>
            </a:endParaRPr>
          </a:p>
          <a:p>
            <a:pPr marL="457200" lvl="0" indent="-342900" algn="l" rtl="0">
              <a:lnSpc>
                <a:spcPct val="100000"/>
              </a:lnSpc>
              <a:spcBef>
                <a:spcPts val="0"/>
              </a:spcBef>
              <a:spcAft>
                <a:spcPts val="0"/>
              </a:spcAft>
              <a:buClr>
                <a:srgbClr val="434343"/>
              </a:buClr>
              <a:buSzPts val="1800"/>
              <a:buChar char="●"/>
            </a:pPr>
            <a:r>
              <a:rPr lang="en" dirty="0">
                <a:solidFill>
                  <a:srgbClr val="434343"/>
                </a:solidFill>
              </a:rPr>
              <a:t>Age appropriate</a:t>
            </a:r>
            <a:endParaRPr dirty="0">
              <a:solidFill>
                <a:srgbClr val="434343"/>
              </a:solidFill>
            </a:endParaRPr>
          </a:p>
          <a:p>
            <a:pPr marL="457200" lvl="0" indent="-342900" algn="l" rtl="0">
              <a:lnSpc>
                <a:spcPct val="100000"/>
              </a:lnSpc>
              <a:spcBef>
                <a:spcPts val="0"/>
              </a:spcBef>
              <a:spcAft>
                <a:spcPts val="0"/>
              </a:spcAft>
              <a:buClr>
                <a:srgbClr val="434343"/>
              </a:buClr>
              <a:buSzPts val="1800"/>
              <a:buChar char="●"/>
            </a:pPr>
            <a:r>
              <a:rPr lang="en" dirty="0">
                <a:solidFill>
                  <a:srgbClr val="434343"/>
                </a:solidFill>
              </a:rPr>
              <a:t>Culturally and linguistically appropriate</a:t>
            </a:r>
            <a:endParaRPr dirty="0">
              <a:solidFill>
                <a:srgbClr val="434343"/>
              </a:solidFill>
            </a:endParaRPr>
          </a:p>
          <a:p>
            <a:pPr marL="457200" lvl="0" indent="-342900" algn="l" rtl="0">
              <a:lnSpc>
                <a:spcPct val="100000"/>
              </a:lnSpc>
              <a:spcBef>
                <a:spcPts val="0"/>
              </a:spcBef>
              <a:spcAft>
                <a:spcPts val="0"/>
              </a:spcAft>
              <a:buClr>
                <a:srgbClr val="434343"/>
              </a:buClr>
              <a:buSzPts val="1800"/>
              <a:buChar char="●"/>
            </a:pPr>
            <a:r>
              <a:rPr lang="en" dirty="0">
                <a:solidFill>
                  <a:srgbClr val="434343"/>
                </a:solidFill>
              </a:rPr>
              <a:t>Trauma-informed</a:t>
            </a:r>
            <a:endParaRPr dirty="0">
              <a:solidFill>
                <a:srgbClr val="434343"/>
              </a:solidFill>
            </a:endParaRPr>
          </a:p>
        </p:txBody>
      </p:sp>
      <p:sp>
        <p:nvSpPr>
          <p:cNvPr id="273" name="Google Shape;273;p43"/>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a:spLocks noGrp="1"/>
          </p:cNvSpPr>
          <p:nvPr>
            <p:ph type="title"/>
          </p:nvPr>
        </p:nvSpPr>
        <p:spPr>
          <a:xfrm>
            <a:off x="365350" y="491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Why conduct a materials review?</a:t>
            </a:r>
            <a:endParaRPr dirty="0"/>
          </a:p>
        </p:txBody>
      </p:sp>
      <p:sp>
        <p:nvSpPr>
          <p:cNvPr id="279" name="Google Shape;279;p44"/>
          <p:cNvSpPr txBox="1">
            <a:spLocks noGrp="1"/>
          </p:cNvSpPr>
          <p:nvPr>
            <p:ph type="body" idx="1"/>
          </p:nvPr>
        </p:nvSpPr>
        <p:spPr>
          <a:xfrm>
            <a:off x="383575" y="1473800"/>
            <a:ext cx="7675800" cy="29631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434343"/>
              </a:buClr>
              <a:buSzPts val="1800"/>
              <a:buChar char="●"/>
            </a:pPr>
            <a:r>
              <a:rPr lang="en" dirty="0">
                <a:solidFill>
                  <a:srgbClr val="434343"/>
                </a:solidFill>
              </a:rPr>
              <a:t>Ensures that EBPs </a:t>
            </a:r>
            <a:r>
              <a:rPr lang="en" dirty="0">
                <a:solidFill>
                  <a:srgbClr val="434343"/>
                </a:solidFill>
                <a:highlight>
                  <a:schemeClr val="lt1"/>
                </a:highlight>
              </a:rPr>
              <a:t>or</a:t>
            </a:r>
            <a:r>
              <a:rPr lang="en" dirty="0">
                <a:solidFill>
                  <a:srgbClr val="434343"/>
                </a:solidFill>
              </a:rPr>
              <a:t> innovative and promising interventions are accurate, appropriate, relevant, and a “good fit” for the intended audience</a:t>
            </a:r>
            <a:endParaRPr dirty="0">
              <a:solidFill>
                <a:srgbClr val="434343"/>
              </a:solidFill>
            </a:endParaRPr>
          </a:p>
          <a:p>
            <a:pPr marL="457200" marR="0" lvl="0" indent="-342900" algn="l" rtl="0">
              <a:lnSpc>
                <a:spcPct val="100000"/>
              </a:lnSpc>
              <a:spcBef>
                <a:spcPts val="0"/>
              </a:spcBef>
              <a:spcAft>
                <a:spcPts val="0"/>
              </a:spcAft>
              <a:buClr>
                <a:srgbClr val="434343"/>
              </a:buClr>
              <a:buSzPts val="1800"/>
              <a:buChar char="●"/>
            </a:pPr>
            <a:r>
              <a:rPr lang="en" dirty="0">
                <a:solidFill>
                  <a:srgbClr val="434343"/>
                </a:solidFill>
              </a:rPr>
              <a:t>Serves as a foundation for the credibility and reputation of the grantee organization </a:t>
            </a:r>
            <a:endParaRPr dirty="0">
              <a:solidFill>
                <a:srgbClr val="434343"/>
              </a:solidFill>
            </a:endParaRPr>
          </a:p>
          <a:p>
            <a:pPr marL="457200" marR="0" lvl="0" indent="-342900" algn="l" rtl="0">
              <a:lnSpc>
                <a:spcPct val="100000"/>
              </a:lnSpc>
              <a:spcBef>
                <a:spcPts val="0"/>
              </a:spcBef>
              <a:spcAft>
                <a:spcPts val="0"/>
              </a:spcAft>
              <a:buClr>
                <a:srgbClr val="434343"/>
              </a:buClr>
              <a:buSzPts val="1800"/>
              <a:buChar char="●"/>
            </a:pPr>
            <a:r>
              <a:rPr lang="en" dirty="0">
                <a:solidFill>
                  <a:srgbClr val="434343"/>
                </a:solidFill>
              </a:rPr>
              <a:t>Builds trust with those sharing the information and resources</a:t>
            </a:r>
            <a:endParaRPr dirty="0">
              <a:solidFill>
                <a:srgbClr val="434343"/>
              </a:solidFill>
            </a:endParaRPr>
          </a:p>
          <a:p>
            <a:pPr marL="457200" marR="0" lvl="0" indent="-342900" algn="l" rtl="0">
              <a:lnSpc>
                <a:spcPct val="100000"/>
              </a:lnSpc>
              <a:spcBef>
                <a:spcPts val="0"/>
              </a:spcBef>
              <a:spcAft>
                <a:spcPts val="0"/>
              </a:spcAft>
              <a:buClr>
                <a:srgbClr val="434343"/>
              </a:buClr>
              <a:buSzPts val="1800"/>
              <a:buChar char="●"/>
            </a:pPr>
            <a:r>
              <a:rPr lang="en" dirty="0">
                <a:solidFill>
                  <a:srgbClr val="434343"/>
                </a:solidFill>
              </a:rPr>
              <a:t>Advances equity in adolescent health</a:t>
            </a:r>
            <a:endParaRPr dirty="0">
              <a:solidFill>
                <a:srgbClr val="434343"/>
              </a:solidFill>
            </a:endParaRPr>
          </a:p>
        </p:txBody>
      </p:sp>
      <p:sp>
        <p:nvSpPr>
          <p:cNvPr id="280" name="Google Shape;280;p4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 Materials review process</a:t>
            </a:r>
            <a:endParaRPr/>
          </a:p>
        </p:txBody>
      </p:sp>
      <p:sp>
        <p:nvSpPr>
          <p:cNvPr id="286" name="Google Shape;286;p45"/>
          <p:cNvSpPr txBox="1">
            <a:spLocks noGrp="1"/>
          </p:cNvSpPr>
          <p:nvPr>
            <p:ph type="body" idx="1"/>
          </p:nvPr>
        </p:nvSpPr>
        <p:spPr>
          <a:xfrm>
            <a:off x="566925" y="1276375"/>
            <a:ext cx="7945500" cy="34422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434343"/>
              </a:buClr>
              <a:buSzPts val="1800"/>
              <a:buChar char="●"/>
            </a:pPr>
            <a:r>
              <a:rPr lang="en">
                <a:solidFill>
                  <a:srgbClr val="434343"/>
                </a:solidFill>
              </a:rPr>
              <a:t>Before</a:t>
            </a:r>
            <a:endParaRPr>
              <a:solidFill>
                <a:srgbClr val="434343"/>
              </a:solidFill>
            </a:endParaRPr>
          </a:p>
          <a:p>
            <a:pPr marL="914400" marR="0" lvl="1" indent="-323850" algn="l" rtl="0">
              <a:lnSpc>
                <a:spcPct val="100000"/>
              </a:lnSpc>
              <a:spcBef>
                <a:spcPts val="0"/>
              </a:spcBef>
              <a:spcAft>
                <a:spcPts val="0"/>
              </a:spcAft>
              <a:buClr>
                <a:srgbClr val="434343"/>
              </a:buClr>
              <a:buSzPts val="1500"/>
              <a:buChar char="○"/>
            </a:pPr>
            <a:r>
              <a:rPr lang="en" sz="1500">
                <a:solidFill>
                  <a:srgbClr val="434343"/>
                </a:solidFill>
              </a:rPr>
              <a:t>Select qualified and reputable reviewers.</a:t>
            </a:r>
            <a:endParaRPr sz="1500">
              <a:solidFill>
                <a:srgbClr val="434343"/>
              </a:solidFill>
            </a:endParaRPr>
          </a:p>
          <a:p>
            <a:pPr marL="914400" marR="0" lvl="1" indent="-323850" algn="l" rtl="0">
              <a:lnSpc>
                <a:spcPct val="100000"/>
              </a:lnSpc>
              <a:spcBef>
                <a:spcPts val="0"/>
              </a:spcBef>
              <a:spcAft>
                <a:spcPts val="0"/>
              </a:spcAft>
              <a:buClr>
                <a:srgbClr val="434343"/>
              </a:buClr>
              <a:buSzPts val="1500"/>
              <a:buChar char="○"/>
            </a:pPr>
            <a:r>
              <a:rPr lang="en" sz="1500">
                <a:solidFill>
                  <a:srgbClr val="434343"/>
                </a:solidFill>
              </a:rPr>
              <a:t>Set up a process and timeline that work for your agency and reviewers.</a:t>
            </a:r>
            <a:endParaRPr sz="1500">
              <a:solidFill>
                <a:srgbClr val="434343"/>
              </a:solidFill>
            </a:endParaRPr>
          </a:p>
          <a:p>
            <a:pPr marL="914400" marR="0" lvl="1" indent="-323850" algn="l" rtl="0">
              <a:lnSpc>
                <a:spcPct val="100000"/>
              </a:lnSpc>
              <a:spcBef>
                <a:spcPts val="0"/>
              </a:spcBef>
              <a:spcAft>
                <a:spcPts val="0"/>
              </a:spcAft>
              <a:buClr>
                <a:srgbClr val="434343"/>
              </a:buClr>
              <a:buSzPts val="1500"/>
              <a:buChar char="○"/>
            </a:pPr>
            <a:r>
              <a:rPr lang="en" sz="1500">
                <a:solidFill>
                  <a:srgbClr val="434343"/>
                </a:solidFill>
              </a:rPr>
              <a:t>Become familiar with OPA’s guidance and share it with reviewers.</a:t>
            </a:r>
            <a:endParaRPr sz="1500">
              <a:solidFill>
                <a:srgbClr val="434343"/>
              </a:solidFill>
            </a:endParaRPr>
          </a:p>
          <a:p>
            <a:pPr marL="457200" marR="0" lvl="0" indent="-342900" algn="l" rtl="0">
              <a:lnSpc>
                <a:spcPct val="100000"/>
              </a:lnSpc>
              <a:spcBef>
                <a:spcPts val="600"/>
              </a:spcBef>
              <a:spcAft>
                <a:spcPts val="0"/>
              </a:spcAft>
              <a:buClr>
                <a:srgbClr val="434343"/>
              </a:buClr>
              <a:buSzPts val="1800"/>
              <a:buChar char="●"/>
            </a:pPr>
            <a:r>
              <a:rPr lang="en">
                <a:solidFill>
                  <a:srgbClr val="434343"/>
                </a:solidFill>
              </a:rPr>
              <a:t>During</a:t>
            </a:r>
            <a:endParaRPr>
              <a:solidFill>
                <a:srgbClr val="434343"/>
              </a:solidFill>
            </a:endParaRPr>
          </a:p>
          <a:p>
            <a:pPr marL="914400" marR="0" lvl="1" indent="-323850" algn="l" rtl="0">
              <a:lnSpc>
                <a:spcPct val="100000"/>
              </a:lnSpc>
              <a:spcBef>
                <a:spcPts val="0"/>
              </a:spcBef>
              <a:spcAft>
                <a:spcPts val="0"/>
              </a:spcAft>
              <a:buClr>
                <a:srgbClr val="434343"/>
              </a:buClr>
              <a:buSzPts val="1500"/>
              <a:buChar char="○"/>
            </a:pPr>
            <a:r>
              <a:rPr lang="en" sz="1500">
                <a:solidFill>
                  <a:srgbClr val="434343"/>
                </a:solidFill>
              </a:rPr>
              <a:t>Select or create a review tool that all reviewers use.</a:t>
            </a:r>
            <a:endParaRPr sz="1500">
              <a:solidFill>
                <a:srgbClr val="434343"/>
              </a:solidFill>
            </a:endParaRPr>
          </a:p>
          <a:p>
            <a:pPr marL="914400" marR="0" lvl="1" indent="-323850" algn="l" rtl="0">
              <a:lnSpc>
                <a:spcPct val="100000"/>
              </a:lnSpc>
              <a:spcBef>
                <a:spcPts val="0"/>
              </a:spcBef>
              <a:spcAft>
                <a:spcPts val="0"/>
              </a:spcAft>
              <a:buClr>
                <a:srgbClr val="434343"/>
              </a:buClr>
              <a:buSzPts val="1500"/>
              <a:buChar char="○"/>
            </a:pPr>
            <a:r>
              <a:rPr lang="en" sz="1500">
                <a:solidFill>
                  <a:srgbClr val="434343"/>
                </a:solidFill>
              </a:rPr>
              <a:t>Review all materials and information associated with your project.</a:t>
            </a:r>
            <a:endParaRPr sz="1500">
              <a:solidFill>
                <a:srgbClr val="434343"/>
              </a:solidFill>
            </a:endParaRPr>
          </a:p>
          <a:p>
            <a:pPr marL="457200" marR="0" lvl="0" indent="-342900" algn="l" rtl="0">
              <a:lnSpc>
                <a:spcPct val="100000"/>
              </a:lnSpc>
              <a:spcBef>
                <a:spcPts val="600"/>
              </a:spcBef>
              <a:spcAft>
                <a:spcPts val="0"/>
              </a:spcAft>
              <a:buClr>
                <a:srgbClr val="434343"/>
              </a:buClr>
              <a:buSzPts val="1800"/>
              <a:buChar char="●"/>
            </a:pPr>
            <a:r>
              <a:rPr lang="en">
                <a:solidFill>
                  <a:srgbClr val="434343"/>
                </a:solidFill>
              </a:rPr>
              <a:t>After</a:t>
            </a:r>
            <a:endParaRPr>
              <a:solidFill>
                <a:srgbClr val="434343"/>
              </a:solidFill>
            </a:endParaRPr>
          </a:p>
          <a:p>
            <a:pPr marL="914400" marR="0" lvl="1" indent="-323850" algn="l" rtl="0">
              <a:lnSpc>
                <a:spcPct val="100000"/>
              </a:lnSpc>
              <a:spcBef>
                <a:spcPts val="0"/>
              </a:spcBef>
              <a:spcAft>
                <a:spcPts val="0"/>
              </a:spcAft>
              <a:buClr>
                <a:srgbClr val="434343"/>
              </a:buClr>
              <a:buSzPts val="1500"/>
              <a:buChar char="○"/>
            </a:pPr>
            <a:r>
              <a:rPr lang="en" sz="1500">
                <a:solidFill>
                  <a:srgbClr val="434343"/>
                </a:solidFill>
              </a:rPr>
              <a:t>Acknowledge reviewers’ contributions.</a:t>
            </a:r>
            <a:endParaRPr sz="1500">
              <a:solidFill>
                <a:srgbClr val="434343"/>
              </a:solidFill>
            </a:endParaRPr>
          </a:p>
          <a:p>
            <a:pPr marL="914400" marR="0" lvl="1" indent="-323850" algn="l" rtl="0">
              <a:lnSpc>
                <a:spcPct val="100000"/>
              </a:lnSpc>
              <a:spcBef>
                <a:spcPts val="0"/>
              </a:spcBef>
              <a:spcAft>
                <a:spcPts val="0"/>
              </a:spcAft>
              <a:buClr>
                <a:srgbClr val="434343"/>
              </a:buClr>
              <a:buSzPts val="1500"/>
              <a:buChar char="○"/>
            </a:pPr>
            <a:r>
              <a:rPr lang="en" sz="1500">
                <a:solidFill>
                  <a:srgbClr val="434343"/>
                </a:solidFill>
              </a:rPr>
              <a:t>Check in with reviewers regularly (every 6-12 months).</a:t>
            </a:r>
            <a:endParaRPr sz="1500">
              <a:solidFill>
                <a:srgbClr val="434343"/>
              </a:solidFill>
            </a:endParaRPr>
          </a:p>
          <a:p>
            <a:pPr marL="914400" marR="0" lvl="1" indent="-323850" algn="l" rtl="0">
              <a:lnSpc>
                <a:spcPct val="100000"/>
              </a:lnSpc>
              <a:spcBef>
                <a:spcPts val="0"/>
              </a:spcBef>
              <a:spcAft>
                <a:spcPts val="0"/>
              </a:spcAft>
              <a:buClr>
                <a:srgbClr val="434343"/>
              </a:buClr>
              <a:buSzPts val="1500"/>
              <a:buChar char="○"/>
            </a:pPr>
            <a:r>
              <a:rPr lang="en" sz="1500">
                <a:solidFill>
                  <a:srgbClr val="434343"/>
                </a:solidFill>
              </a:rPr>
              <a:t>Share your review process, progress, and results with OPA, if applicable.</a:t>
            </a:r>
            <a:endParaRPr sz="1500">
              <a:solidFill>
                <a:srgbClr val="434343"/>
              </a:solidFill>
            </a:endParaRPr>
          </a:p>
        </p:txBody>
      </p:sp>
      <p:sp>
        <p:nvSpPr>
          <p:cNvPr id="287" name="Google Shape;287;p4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5665</Words>
  <Application>Microsoft Macintosh PowerPoint</Application>
  <PresentationFormat>On-screen Show (16:9)</PresentationFormat>
  <Paragraphs>364</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Lato</vt:lpstr>
      <vt:lpstr>Roboto</vt:lpstr>
      <vt:lpstr>Montserrat</vt:lpstr>
      <vt:lpstr>Times New Roman</vt:lpstr>
      <vt:lpstr>RHNTC Template Updated 062021</vt:lpstr>
      <vt:lpstr>Teen Pregnancy  Prevention Program:  Materials Review Process</vt:lpstr>
      <vt:lpstr>Webinar objectives</vt:lpstr>
      <vt:lpstr>Disclaimer</vt:lpstr>
      <vt:lpstr>Presenters</vt:lpstr>
      <vt:lpstr>An Overview of the Materials Review Expectation</vt:lpstr>
      <vt:lpstr>Materials review expectation</vt:lpstr>
      <vt:lpstr>Materials review criteria</vt:lpstr>
      <vt:lpstr>Why conduct a materials review?</vt:lpstr>
      <vt:lpstr>Overview: Materials review process</vt:lpstr>
      <vt:lpstr>Materials Review Documentation Recommendations</vt:lpstr>
      <vt:lpstr>Document the materials review process</vt:lpstr>
      <vt:lpstr>Document information  about each material reviewed</vt:lpstr>
      <vt:lpstr>Document review findings  and recommendations</vt:lpstr>
      <vt:lpstr>Grantee Share:  University of Texas  Health Science Center -  Teen Health</vt:lpstr>
      <vt:lpstr>University of Texas Health Science Center - Teen Health</vt:lpstr>
      <vt:lpstr>Tips and tricks</vt:lpstr>
      <vt:lpstr>Medical accuracy deep dive </vt:lpstr>
      <vt:lpstr>RTR Medical Accuracy Supplement</vt:lpstr>
      <vt:lpstr>Challenges in Texas </vt:lpstr>
      <vt:lpstr>Successes in Texas </vt:lpstr>
      <vt:lpstr>Grantee Share:  Bethany Christian  Service of Michigan</vt:lpstr>
      <vt:lpstr>Bethany Christian Service of Michigan</vt:lpstr>
      <vt:lpstr>Tips for getting started</vt:lpstr>
      <vt:lpstr>Medical accuracy and TIC</vt:lpstr>
      <vt:lpstr>Challenges in Michigan </vt:lpstr>
      <vt:lpstr>Successes in Michigan </vt:lpstr>
      <vt:lpstr>Resources</vt:lpstr>
      <vt:lpstr>Engage with Us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JSI</cp:lastModifiedBy>
  <cp:revision>4</cp:revision>
  <dcterms:modified xsi:type="dcterms:W3CDTF">2026-01-27T15:45:45Z</dcterms:modified>
</cp:coreProperties>
</file>