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2"/>
  </p:notesMasterIdLst>
  <p:sldIdLst>
    <p:sldId id="256" r:id="rId2"/>
    <p:sldId id="260" r:id="rId3"/>
    <p:sldId id="257" r:id="rId4"/>
    <p:sldId id="258" r:id="rId5"/>
    <p:sldId id="269" r:id="rId6"/>
    <p:sldId id="283" r:id="rId7"/>
    <p:sldId id="284" r:id="rId8"/>
    <p:sldId id="271" r:id="rId9"/>
    <p:sldId id="272" r:id="rId10"/>
    <p:sldId id="273" r:id="rId11"/>
    <p:sldId id="285" r:id="rId12"/>
    <p:sldId id="275" r:id="rId13"/>
    <p:sldId id="286" r:id="rId14"/>
    <p:sldId id="282" r:id="rId15"/>
    <p:sldId id="287" r:id="rId16"/>
    <p:sldId id="288" r:id="rId17"/>
    <p:sldId id="279" r:id="rId18"/>
    <p:sldId id="280" r:id="rId19"/>
    <p:sldId id="289" r:id="rId20"/>
    <p:sldId id="290" r:id="rId21"/>
  </p:sldIdLst>
  <p:sldSz cx="9144000" cy="5143500" type="screen16x9"/>
  <p:notesSz cx="6858000" cy="9144000"/>
  <p:embeddedFontLst>
    <p:embeddedFont>
      <p:font typeface="Calibri Light" panose="020F0302020204030204" pitchFamily="34" charset="0"/>
      <p:regular r:id="rId23"/>
      <p:italic r:id="rId24"/>
    </p:embeddedFont>
    <p:embeddedFont>
      <p:font typeface="ＭＳ Ｐゴシック" panose="020B0600070205080204" pitchFamily="34" charset="-128"/>
      <p:regular r:id="rId25"/>
    </p:embeddedFont>
    <p:embeddedFont>
      <p:font typeface="Calibri" panose="020F0502020204030204" pitchFamily="34" charset="0"/>
      <p:regular r:id="rId26"/>
      <p:bold r:id="rId27"/>
      <p:italic r:id="rId28"/>
      <p:boldItalic r:id="rId29"/>
    </p:embeddedFont>
    <p:embeddedFont>
      <p:font typeface="Lato"/>
      <p:regular r:id="rId30"/>
      <p:bold r:id="rId31"/>
      <p:italic r:id="rId32"/>
      <p:boldItalic r:id="rId33"/>
    </p:embeddedFont>
    <p:embeddedFont>
      <p:font typeface="Montserrat"/>
      <p:regular r:id="rId34"/>
      <p:bold r:id="rId35"/>
      <p:italic r:id="rId36"/>
      <p:boldItalic r:id="rId37"/>
    </p:embeddedFont>
    <p:embeddedFont>
      <p:font typeface="Montserrat Light"/>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2BA"/>
    <a:srgbClr val="4343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8" autoAdjust="0"/>
    <p:restoredTop sz="75499" autoAdjust="0"/>
  </p:normalViewPr>
  <p:slideViewPr>
    <p:cSldViewPr snapToGrid="0">
      <p:cViewPr varScale="1">
        <p:scale>
          <a:sx n="69" d="100"/>
          <a:sy n="69" d="100"/>
        </p:scale>
        <p:origin x="960" y="32"/>
      </p:cViewPr>
      <p:guideLst>
        <p:guide pos="504"/>
        <p:guide orient="horz" pos="1322"/>
        <p:guide orient="horz" pos="1495"/>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pntc.org/resources/mandatory-child-abuse-reporting-state-summarie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childwelfare.gov/" TargetMode="External"/><Relationship Id="rId4" Type="http://schemas.openxmlformats.org/officeDocument/2006/relationships/hyperlink" Target="https://player.vimeo.com/video/335211508"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mmwr/volumes/66/wr/mm6650a4.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hwg.org/download/sexual-health-201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cponline.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pntc.org/resources/healthy-relationship-wheel-and-relationship-spectru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rhntc.org/resources/healthy-relationship-wheel-and-relationship-spectru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rhntc.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omenshealth.gov/relationships-and-safety/other-types/sexual-coerc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violenceprevention/pdf/NISVS-StateReportBook.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omenshealth.gov/relationships-and-safety/other-types/sexual-coerc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hwg.org/download/sexual-health-201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a117a4e4d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a117a4e4d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must know your state’s laws and the required reporting process for your agency and your role. Refer to Mandatory Child Abuse Reporting State Summaries here: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https://www.fpntc.org/resources/mandatory-child-abuse-reporting-state-summaries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These state summaries provide snapshots of state child abuse reporting laws regarding who is mandated to report, what must be reported, when the reporting duty is triggered, and how to make a report.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mn-ea"/>
                <a:cs typeface="+mn-cs"/>
              </a:rPr>
              <a:t>Sources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Mandatory Child Abuse Reporting in Title X Funded Family Planning Settings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video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titled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Trauma-Informed Mandatory Child Abuse Reporting in a Family Planning Setting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demonstrates an adolescent client visit when the client discloses information that leads to a mandated child abuse report. It includes a discussion of trauma-informed child abuse reporting best practices to ensure a client-centered approach.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Mandatory Child Abuse Reporting State Summaries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provide snapshots of state child abuse reporting laws regarding who is mandated to report, what must be reported, when the reporting duty is triggered, and how to make a report.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NOTE: Mandatory child abuse reporting is determined by state law. Information in these summaries is taken from the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Child Welfare Information Gateway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as well as directly from state statutes. Statutes can be very difficult to interpret and they are updated regularly. In addition, attorney general opinion and case law, which can be difficult to find, play a role in how the statutes are implemented and understood.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It is critical that agencies consult with legal counsel when developing policies and/or staff training on mandatory child abuse reporting.</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478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Counseling for adolescents should adhere to general counseling best practices outlined in QFP.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The five principles for providing quality counseling are relevant when working with all clients, including adolescents.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These quality principles include:</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Establish and maintain rapport with the client</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Assess the client’s needs and personalize discussions accordingly</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Work with the client interactively to establish a plan</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Provide information that can be understood and retained by the client</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Confirm client understanding</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Sources</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Gavin, L, </a:t>
            </a:r>
            <a:r>
              <a:rPr kumimoji="0" lang="en-US" sz="1100" b="0" i="0" u="none" strike="noStrike" kern="1200" cap="none" spc="0" normalizeH="0" baseline="0" noProof="0" dirty="0" err="1">
                <a:ln>
                  <a:noFill/>
                </a:ln>
                <a:solidFill>
                  <a:prstClr val="black"/>
                </a:solidFill>
                <a:effectLst/>
                <a:uLnTx/>
                <a:uFillTx/>
                <a:latin typeface="Calibri" panose="020F0502020204030204"/>
                <a:ea typeface="Arial"/>
                <a:cs typeface="Arial"/>
                <a:sym typeface="Arial"/>
              </a:rPr>
              <a:t>Moskosky</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S, Carter, M, et al. Providing Quality Family Planning Services: Recommendations of CDC and the U. S. Office of Population Affairs. MMWR </a:t>
            </a:r>
            <a:r>
              <a:rPr kumimoji="0" lang="en-US" sz="1100" b="0" i="0" u="none" strike="noStrike" kern="1200" cap="none" spc="0" normalizeH="0" baseline="0" noProof="0" dirty="0" err="1">
                <a:ln>
                  <a:noFill/>
                </a:ln>
                <a:solidFill>
                  <a:prstClr val="black"/>
                </a:solidFill>
                <a:effectLst/>
                <a:uLnTx/>
                <a:uFillTx/>
                <a:latin typeface="Calibri" panose="020F0502020204030204"/>
                <a:ea typeface="Arial"/>
                <a:cs typeface="Arial"/>
                <a:sym typeface="Arial"/>
              </a:rPr>
              <a:t>Recomm</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Rep. 2014; 63: 1-54; Appendix C.</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MMWR Update: Providing Quality Family Planning Services—Recommendations from CDC and the U.S. Office of Population Affairs, 2017 </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hlinkClick r:id="rId3"/>
              </a:rPr>
              <a:t>https://www.cdc.gov/mmwr/volumes/66/wr/mm6650a4.htm</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endParaRPr lang="en-US" dirty="0"/>
          </a:p>
        </p:txBody>
      </p:sp>
    </p:spTree>
    <p:extLst>
      <p:ext uri="{BB962C8B-B14F-4D97-AF65-F5344CB8AC3E}">
        <p14:creationId xmlns:p14="http://schemas.microsoft.com/office/powerpoint/2010/main" val="29049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a117a4e4d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a117a4e4d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Here are some tips for provider-adolescent communication </a:t>
            </a:r>
            <a:r>
              <a:rPr kumimoji="0" lang="en-US" altLang="en-US" sz="1200" b="0" i="1" u="none" strike="noStrike" kern="1200" cap="none" spc="0" normalizeH="0" baseline="0" noProof="0" dirty="0">
                <a:ln>
                  <a:noFill/>
                </a:ln>
                <a:solidFill>
                  <a:prstClr val="black"/>
                </a:solidFill>
                <a:effectLst/>
                <a:uLnTx/>
                <a:uFillTx/>
                <a:latin typeface="Calibri" panose="020F0502020204030204"/>
                <a:ea typeface="+mn-ea"/>
                <a:cs typeface="+mn-cs"/>
              </a:rPr>
              <a:t>during</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visit.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Be sure to avoid jargon or complex medical terminology. Teens are often hesitant to ask for clarification.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is imperative to use inclusive language. Language that includes LGBTQ or gender-diverse youth builds trust and indicates acceptance. Instead of, “Do you have a boyfriend/girlfriend?” try asking, “Are you seeing anyone?” or “Are you in a relationship?” The language we use around ability and disability is also important. For example, the term “disability” is preferred over “handicapped” and “wheelchair user” over “wheelchair-bound.” Listen to the language your clients use and, when in doubt, ask what is preferred.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should go without saying, but listen! This not only builds trust, but may give insight into the health care and advice you provide.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Lastly, respect an adolescent’s experience and autonomy. Many young people feel that adults and people in positions of authority discount their ideas, opinions, and experiences. Health care providers, together with parents, can help their clients make wise, healthy decisions.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mn-ea"/>
                <a:cs typeface="+mn-cs"/>
              </a:rPr>
              <a:t>Source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Monasterio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 Combs N, Warner L, Larsen-Fleming M, St. Andrews A, (2010). Sexual Health: An Adolescent Provider Toolkit. San Francisco, CA: Adolescent Health Working Group, San Francisco.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https://ahwg.org/download/sexual-health-2010/</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429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Here are some examples of what a provider could say to an adolescent </a:t>
            </a: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in raising the issue of sexual coercion in a client’s life: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“Sometimes young people are in relationships in which a partner is pushing them to have sex when they aren’t really sure they want to. It can be really difficult to say ‘no!’”</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 don’t know if this is a concern for you, but many adolescents I see are dealing with abuse issues, so I’ve started asking everyone questions about sexual coercion. Sexual coercions is…”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“Another situation that lots of people have been in is being pressured to have sex when they didn’t want to. What’s your experience been with that?”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If a client is being coerced, the provider should listen non-judgmentally and respond supportively, connect them with resources and services, and evaluate whether information prompts mandatory reporting.</a:t>
            </a:r>
            <a:endParaRPr kumimoji="0" lang="en-US" sz="3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“Normalization” is useful—assure your client that these are issues you address with everyone because these kinds of events occur in many client’s lives.</a:t>
            </a:r>
          </a:p>
          <a:p>
            <a:endParaRPr lang="en-US" dirty="0"/>
          </a:p>
        </p:txBody>
      </p:sp>
    </p:spTree>
    <p:extLst>
      <p:ext uri="{BB962C8B-B14F-4D97-AF65-F5344CB8AC3E}">
        <p14:creationId xmlns:p14="http://schemas.microsoft.com/office/powerpoint/2010/main" val="3257707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a117a4e4d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a117a4e4d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Discussing issues of sexual coercion may evoke strong reactions and feelings in your clients.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Respond actively with a PEARLS statement.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PEARLS statements that reinforce relationships by focusing on:</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=Partnership (“I know we can figure this out together.”)</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=Empathy (“This is hard.” “You look scared.”)</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=Acknowledgement (“Your effort really shows here.”)</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=Respect (“You were brave to tell me this.”)</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=Legitimation (“Who wouldn’t be angry about this?”)</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=Support (“I’d like to help you with this.”)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Source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Adapted from materials developed by the American Academy of Physician and Patient Courses Committee: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https://www.acponline.org/</a:t>
            </a:r>
            <a:endPar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801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When raising the issue about sexual coercion with an adolescent client, it is also important to discuss what a healthy relationship looks like. A healthy relationship is based on respect, honesty, and trust.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This job aid </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helps Title X clinic staff discuss healthy relationships with adolescents. </a:t>
            </a: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On one side of the job aid is the </a:t>
            </a:r>
            <a:r>
              <a:rPr kumimoji="0" lang="en-US" altLang="en-US" sz="1100" b="0"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Healthy Relationship Wheel and Questions</a:t>
            </a: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This wheel, with its open-ended questions, can help guide conversations about healthy relationships with adolescents in a family planning clinic setting.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Source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These tools were adapted in coordination with a youth advisory group, Colorado's Statewide Youth Network-United: </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hlinkClick r:id="rId3"/>
              </a:rPr>
              <a:t>https://www.rhntc.org/resources/healthy-relationship-wheel-and-relationship-spectrum</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r>
            <a:b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br>
            <a:endParaRPr kumimoji="0" 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endParaRPr lang="en-US" dirty="0"/>
          </a:p>
        </p:txBody>
      </p:sp>
    </p:spTree>
    <p:extLst>
      <p:ext uri="{BB962C8B-B14F-4D97-AF65-F5344CB8AC3E}">
        <p14:creationId xmlns:p14="http://schemas.microsoft.com/office/powerpoint/2010/main" val="3951466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On page 2 of the </a:t>
            </a:r>
            <a:r>
              <a:rPr kumimoji="0" lang="en-US" altLang="en-US" sz="1100" b="0"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Healthy Relationship Wheel </a:t>
            </a: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is the Relationship Spectrum. It can also provide a guide to counseling adolescents that all relationships exist on a spectrum from healthy to abusive with unhealthy somewhere in the middle.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The Relationship Spectrum provides examples of each type of relationship.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Title X staff who counsel adolescents can use the Healthy Relationship Wheel and Relationship Spectrum to discuss characteristics of healthy relationships and encourage adolescents to consider the characteristics of their own relationships. </a:t>
            </a: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Source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These tools were adapted in coordination with a youth advisory group, Colorado's Statewide Youth Network-United: </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hlinkClick r:id="rId3"/>
              </a:rPr>
              <a:t>https://www.rhntc.org/resources/healthy-relationship-wheel-and-relationship-spectrum</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r>
            <a:b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br>
            <a:endParaRPr kumimoji="0" 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endParaRPr lang="en-US" dirty="0"/>
          </a:p>
        </p:txBody>
      </p:sp>
    </p:spTree>
    <p:extLst>
      <p:ext uri="{BB962C8B-B14F-4D97-AF65-F5344CB8AC3E}">
        <p14:creationId xmlns:p14="http://schemas.microsoft.com/office/powerpoint/2010/main" val="3523061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a117a4e4d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a117a4e4d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sng" dirty="0"/>
              <a:t>Facilitator</a:t>
            </a:r>
            <a:r>
              <a:rPr lang="en-US" altLang="en-US" sz="1200" b="1" u="sng" baseline="0" dirty="0"/>
              <a:t>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u="none" baseline="0" dirty="0"/>
              <a:t>If an adolescent client mentions feeling pressured to do something they’re not ready for (like engaging in sexual activity), a provider can provide the client with some refusal skills and techniques. </a:t>
            </a:r>
            <a:r>
              <a:rPr lang="en-US" altLang="en-US" sz="1200" dirty="0"/>
              <a:t>These skills and techniques can help an adolescent client be clear on what they want in a relationship and how to handle situations, including avoiding unintended and/or unprotected sex.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sng" strike="noStrike" kern="1200" cap="none" dirty="0">
                <a:solidFill>
                  <a:schemeClr val="tx1"/>
                </a:solidFill>
                <a:effectLst/>
                <a:latin typeface="Arial"/>
                <a:ea typeface="Arial"/>
                <a:cs typeface="Arial"/>
                <a:sym typeface="Arial"/>
              </a:rPr>
              <a:t>Source</a:t>
            </a:r>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cap="none" dirty="0">
                <a:solidFill>
                  <a:schemeClr val="tx1"/>
                </a:solidFill>
                <a:effectLst/>
                <a:latin typeface="Arial"/>
                <a:ea typeface="Arial"/>
                <a:cs typeface="Arial"/>
                <a:sym typeface="Arial"/>
              </a:rPr>
              <a:t>Richard P. Barth, MSW, PhD. Reducing the Risk: Building Skills to Prevent Pregnancy, STDs, and HIV, 5</a:t>
            </a:r>
            <a:r>
              <a:rPr lang="en-US" sz="1200" b="0" i="0" u="none" strike="noStrike" kern="1200" cap="none" baseline="30000" dirty="0">
                <a:solidFill>
                  <a:schemeClr val="tx1"/>
                </a:solidFill>
                <a:effectLst/>
                <a:latin typeface="Arial"/>
                <a:ea typeface="Arial"/>
                <a:cs typeface="Arial"/>
                <a:sym typeface="Arial"/>
              </a:rPr>
              <a:t>th</a:t>
            </a:r>
            <a:r>
              <a:rPr lang="en-US" sz="1200" b="0" i="0" u="none" strike="noStrike" kern="1200" cap="none" dirty="0">
                <a:solidFill>
                  <a:schemeClr val="tx1"/>
                </a:solidFill>
                <a:effectLst/>
                <a:latin typeface="Arial"/>
                <a:ea typeface="Arial"/>
                <a:cs typeface="Arial"/>
                <a:sym typeface="Arial"/>
              </a:rPr>
              <a:t> Edition ETR Associates; Scotts Valley, CA: 2013</a:t>
            </a:r>
          </a:p>
        </p:txBody>
      </p:sp>
    </p:spTree>
    <p:extLst>
      <p:ext uri="{BB962C8B-B14F-4D97-AF65-F5344CB8AC3E}">
        <p14:creationId xmlns:p14="http://schemas.microsoft.com/office/powerpoint/2010/main" val="3368287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a117a4e4d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a117a4e4d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b="1" u="sng" dirty="0"/>
              <a:t>Facilitator</a:t>
            </a:r>
            <a:r>
              <a:rPr lang="en-US" altLang="en-US" sz="1200" b="1" u="sng" baseline="0" dirty="0"/>
              <a:t>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u="none" baseline="0" dirty="0"/>
              <a:t>If an adolescent client mentions feeling pressured to do something they’re not ready for (like engaging in sexual activity), a provider can provide the client with some refusal skills and techniques. </a:t>
            </a:r>
            <a:r>
              <a:rPr lang="en-US" altLang="en-US" sz="1200" dirty="0"/>
              <a:t>These skills and techniques can help an adolescent client be clear on what they want in a relationship and how to handle situations, including avoiding unintended and/or unprotected sex.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i="0" u="sng" strike="noStrike" kern="1200" cap="none" dirty="0">
              <a:solidFill>
                <a:schemeClr val="tx1"/>
              </a:solidFill>
              <a:effectLst/>
              <a:latin typeface="Arial"/>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i="0" u="sng" strike="noStrike" kern="1200" cap="none" dirty="0">
                <a:solidFill>
                  <a:schemeClr val="tx1"/>
                </a:solidFill>
                <a:effectLst/>
                <a:latin typeface="Arial"/>
                <a:ea typeface="Arial"/>
                <a:cs typeface="Arial"/>
                <a:sym typeface="Arial"/>
              </a:rPr>
              <a:t>Source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cap="none" dirty="0">
                <a:solidFill>
                  <a:schemeClr val="tx1"/>
                </a:solidFill>
                <a:effectLst/>
                <a:latin typeface="Arial"/>
                <a:ea typeface="Arial"/>
                <a:cs typeface="Arial"/>
                <a:sym typeface="Arial"/>
              </a:rPr>
              <a:t>Richard P. Barth, MSW, PhD. Reducing the Risk: Building Skills to Prevent Pregnancy, STDs, and HIV, 5</a:t>
            </a:r>
            <a:r>
              <a:rPr lang="en-US" sz="1200" b="0" i="0" u="none" strike="noStrike" kern="1200" cap="none" baseline="30000" dirty="0">
                <a:solidFill>
                  <a:schemeClr val="tx1"/>
                </a:solidFill>
                <a:effectLst/>
                <a:latin typeface="Arial"/>
                <a:ea typeface="Arial"/>
                <a:cs typeface="Arial"/>
                <a:sym typeface="Arial"/>
              </a:rPr>
              <a:t>th</a:t>
            </a:r>
            <a:r>
              <a:rPr lang="en-US" sz="1200" b="0" i="0" u="none" strike="noStrike" kern="1200" cap="none" dirty="0">
                <a:solidFill>
                  <a:schemeClr val="tx1"/>
                </a:solidFill>
                <a:effectLst/>
                <a:latin typeface="Arial"/>
                <a:ea typeface="Arial"/>
                <a:cs typeface="Arial"/>
                <a:sym typeface="Arial"/>
              </a:rPr>
              <a:t> Edition ETR Associates; Scotts Valley, CA: 2013</a:t>
            </a:r>
          </a:p>
        </p:txBody>
      </p:sp>
    </p:spTree>
    <p:extLst>
      <p:ext uri="{BB962C8B-B14F-4D97-AF65-F5344CB8AC3E}">
        <p14:creationId xmlns:p14="http://schemas.microsoft.com/office/powerpoint/2010/main" val="3687895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This video demonstrates one example of how to start a conversation with an adolescent client about sexual coercion.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Activity</a:t>
            </a: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Watch the video (~7 minutes)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https://rhntc.org/resources/counseling-adolescent-clients-resist-sexual-coercion-video</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Discussion</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How does the scenario in the video relate to experiences you’ve had with clients?</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What are some approaches you have found helpful for starting a conversation with adolescents about sexual coercion?</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What do you find most difficult when talking with adolescents about possible sexual coercion by a partner?</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What would you document in the client’s record?</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endParaRPr lang="en-US" dirty="0"/>
          </a:p>
        </p:txBody>
      </p:sp>
    </p:spTree>
    <p:extLst>
      <p:ext uri="{BB962C8B-B14F-4D97-AF65-F5344CB8AC3E}">
        <p14:creationId xmlns:p14="http://schemas.microsoft.com/office/powerpoint/2010/main" val="246924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a117a4e4d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a117a4e4d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Facilitator Notes</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Our objectives are that by the end of this presentation, participants will be able to: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Describe the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Title X requirement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counseling adolescents to resist sexual coercion.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Define sexual coercion for adolescent clients.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Start a conversation with adolescents on how to recognize and resist sexual coercion.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Explain what a healthy relationship is and is not to adolescent clients and discuss the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characteristics of a healthy relationship.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Show adolescent clients how to use refusal skills techniques to resist sexual coercion</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Other objectives: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Use client-centered counseling strategies to communicate effectively with adolescents about how to resist sexual coercion.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Identify relevant resources to support staff training for counseling adolescents.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For other family planning training resources, visit the Reproductive Health National Training Center’s website: </a:t>
            </a:r>
            <a:r>
              <a:rPr kumimoji="0" lang="en-US" altLang="en-US" sz="1100" b="0" i="0" u="sng" strike="noStrike" kern="1200" cap="none" spc="0" normalizeH="0" baseline="0" noProof="0" dirty="0">
                <a:ln>
                  <a:noFill/>
                </a:ln>
                <a:solidFill>
                  <a:prstClr val="black"/>
                </a:solidFill>
                <a:effectLst/>
                <a:uLnTx/>
                <a:uFillTx/>
                <a:latin typeface="Calibri" panose="020F0502020204030204"/>
                <a:ea typeface="Arial"/>
                <a:cs typeface="Arial"/>
                <a:sym typeface="Arial"/>
                <a:hlinkClick r:id="rId3"/>
              </a:rPr>
              <a:t>www.rhntc.org</a:t>
            </a: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Subscribe to the RHNTC newsletter.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Thank you for participating in today‘s training!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Any questions or comments?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Contact the Reproductive Health National Training Center (</a:t>
            </a:r>
            <a:r>
              <a:rPr kumimoji="0" lang="en-US" sz="1100" b="0" i="0" u="none" strike="noStrike" kern="1200" cap="none" spc="0" normalizeH="0" baseline="0" noProof="0" dirty="0" err="1">
                <a:ln>
                  <a:noFill/>
                </a:ln>
                <a:solidFill>
                  <a:prstClr val="black"/>
                </a:solidFill>
                <a:effectLst/>
                <a:uLnTx/>
                <a:uFillTx/>
                <a:latin typeface="Calibri" panose="020F0502020204030204"/>
                <a:ea typeface="Arial"/>
                <a:cs typeface="Arial"/>
                <a:sym typeface="Arial"/>
              </a:rPr>
              <a:t>rhntc@jsi.com</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if you have questions/comments later.</a:t>
            </a:r>
          </a:p>
        </p:txBody>
      </p:sp>
    </p:spTree>
    <p:extLst>
      <p:ext uri="{BB962C8B-B14F-4D97-AF65-F5344CB8AC3E}">
        <p14:creationId xmlns:p14="http://schemas.microsoft.com/office/powerpoint/2010/main" val="212180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a117a4e4d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da117a4e4d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u="sng" dirty="0"/>
              <a:t>Facilitator Notes</a:t>
            </a:r>
          </a:p>
          <a:p>
            <a:pPr marL="0" lvl="0" indent="0" algn="l" rtl="0">
              <a:spcBef>
                <a:spcPts val="0"/>
              </a:spcBef>
              <a:spcAft>
                <a:spcPts val="0"/>
              </a:spcAft>
              <a:buNone/>
            </a:pPr>
            <a:r>
              <a:rPr lang="en-US" dirty="0"/>
              <a:t>The following legislative mandates have been part of the Title X appropriations language for each of the last several years. Title X family planning services projects should include administrative, clinical, counseling, and referral services necessary to ensure adherence to these requirements.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legislative mandate states:</a:t>
            </a:r>
          </a:p>
          <a:p>
            <a:pPr marL="0" lvl="0" indent="0" algn="l" rtl="0">
              <a:spcBef>
                <a:spcPts val="0"/>
              </a:spcBef>
              <a:spcAft>
                <a:spcPts val="0"/>
              </a:spcAft>
              <a:buNone/>
            </a:pPr>
            <a:r>
              <a:rPr lang="en-US" dirty="0"/>
              <a:t>“None of the funds appropriated in this Act may be made available to any entity under Title X of the Public Health Service Act unless the applicant for the award certifies to the Secretary of Health and Human Service that </a:t>
            </a:r>
            <a:r>
              <a:rPr lang="en-US" b="1" dirty="0"/>
              <a:t>it provides counseling to minors on how to resist attempts to coerce minors into engaging in sexual activities</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Notwithstanding any other provision of law, no provider of services under Title X of the Public Health Service Act shall be exempt from any State law requiring notification or the reporting of child abuse, child molestation, sexual abuse, rape, or incest.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Sources</a:t>
            </a:r>
          </a:p>
          <a:p>
            <a:pPr marL="0" lvl="0" indent="0" algn="l" rtl="0">
              <a:spcBef>
                <a:spcPts val="0"/>
              </a:spcBef>
              <a:spcAft>
                <a:spcPts val="0"/>
              </a:spcAft>
              <a:buNone/>
            </a:pPr>
            <a:r>
              <a:rPr lang="en-US" dirty="0"/>
              <a:t>A copy of the legislative mandate language can be found on the OPA website: </a:t>
            </a:r>
          </a:p>
          <a:p>
            <a:pPr marL="0" lvl="0" indent="0" algn="l" rtl="0">
              <a:spcBef>
                <a:spcPts val="0"/>
              </a:spcBef>
              <a:spcAft>
                <a:spcPts val="0"/>
              </a:spcAft>
              <a:buNone/>
            </a:pPr>
            <a:r>
              <a:rPr lang="en-US" dirty="0"/>
              <a:t>https://www.hhs.gov/opa/title-x-family-planning/about-title-x-grants/legislative-mandates/index.html</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a117a4e4d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a117a4e4d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u="sng" dirty="0"/>
              <a:t>Facilitator Notes</a:t>
            </a:r>
          </a:p>
          <a:p>
            <a:pPr marL="0" lvl="0" indent="0" algn="l" rtl="0">
              <a:spcBef>
                <a:spcPts val="0"/>
              </a:spcBef>
              <a:spcAft>
                <a:spcPts val="0"/>
              </a:spcAft>
              <a:buNone/>
            </a:pPr>
            <a:r>
              <a:rPr lang="en-US" dirty="0"/>
              <a:t>The project’s training plan should provide for an annual training on counseling minors on how to resist being coerced into engaging in sexual activities (as well as family participation, mandatory reporting, and human trafficking).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Title X Regulations stipulate that there should be protocols in place to ensure that every minor who presents for treatment is provided counseling on how to resist attempts to coerce them into engaging in sexual activities; also, a commitment to conduct a preliminary screening of any minor who presents with a sexually transmitted disease (STD), pregnancy, or any suspicion of abuse, in order to rule out victimization of a minor.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Sources</a:t>
            </a:r>
          </a:p>
          <a:p>
            <a:pPr marL="0" lvl="0" indent="0" algn="l" rtl="0">
              <a:spcBef>
                <a:spcPts val="0"/>
              </a:spcBef>
              <a:spcAft>
                <a:spcPts val="0"/>
              </a:spcAft>
              <a:buNone/>
            </a:pPr>
            <a:r>
              <a:rPr lang="en-US" dirty="0"/>
              <a:t>Training Requirements: https://www.fpntc.org/resources/federal-title-x-training-requirements-summary</a:t>
            </a:r>
          </a:p>
          <a:p>
            <a:pPr marL="0" lvl="0" indent="0" algn="l" rtl="0">
              <a:spcBef>
                <a:spcPts val="0"/>
              </a:spcBef>
              <a:spcAft>
                <a:spcPts val="0"/>
              </a:spcAft>
              <a:buNone/>
            </a:pPr>
            <a:r>
              <a:rPr lang="en-US" dirty="0"/>
              <a:t/>
            </a:r>
            <a:br>
              <a:rPr lang="en-US" dirty="0"/>
            </a:br>
            <a:r>
              <a:rPr lang="en-US" dirty="0"/>
              <a:t>Electronic Code of Federal Regulations: https://www.ecfr.gov/cgi-bin/text-idx?SID=c1cbd72e13f7230f1e8328fa52b57899&amp;mc=true&amp;node=sp42.1.59.a&amp;rgn=div6</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a117a4e4d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a117a4e4d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300" b="1" i="0" u="sng"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Sexual coercion is unwanted sexual activity that happens when someone is pressured, tricked, threatened, or forced in a nonphysical way.</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can be any type of nonphysical pressure used to make someone participate in sexual activity that they do not agree to.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includes a range of behaviors that a partner may use related to sexual decision-making to pressure or coerce a person to have sex without using physical force.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Creating a feeling, situation, or atmosphere where emotional and physical control leads a person feeling that they have no choice but to submit to the sexual activity with the perpetrator.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400" b="1" i="0" u="sng" strike="noStrike" kern="1200" cap="none" spc="0" normalizeH="0" baseline="0" noProof="0" dirty="0">
                <a:ln>
                  <a:noFill/>
                </a:ln>
                <a:solidFill>
                  <a:prstClr val="black"/>
                </a:solidFill>
                <a:effectLst/>
                <a:uLnTx/>
                <a:uFillTx/>
                <a:latin typeface="Calibri" panose="020F0502020204030204"/>
                <a:ea typeface="+mn-ea"/>
                <a:cs typeface="+mn-cs"/>
              </a:rPr>
              <a:t>Sources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Office of Women's Health in the U.S. Department of Health and Human Services: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https://www.womenshealth.gov/relationships-and-safety/other-types/sexual-coercion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Smith, SG, Chen, J,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Basile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KC, Gilbert, LK, Merrick, MT, Patel, N, et al. (2017).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The National Intimate Partner and Sexual Violence Survey: 2010-2012 State Report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Atlanta, GA: National Center for Injury Prevention and Control, Centers for Disease Control and Prevention.</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87386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Here are examples of the ways someone might use sexual coercion and what they might say.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One way someone might use sexual coercion….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Wearing you down by asking for sex again and again or making you feel bad, guilty, or obligated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What they might say…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“If you really loved me, you’d do it.”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“Come on; it’s my birthday.”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“You don’t know what you do to 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One way someone might use sexual coercion…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Making you feel like it’s too late to say no</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What they might say…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“But you’ve already gotten me all worked up.”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“You can’t just make someone stop.”</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One way someone might use sexual coercion…</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Telling you that not having sex will hurt your relationship</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What they might say…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“Everything’s perfect. Why do you have to ruin it?”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“I’ll break up with you if you don’t have sex with 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One way someone might use sexual coercion…</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Lying or threatening to spread rumors about you</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What they might say…</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“Everyone thinks we already have, so you might as well.”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“I’ll just tell everyone you did it anyway.”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One way someone might use sexual coercion…</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Making promises to reward you for sex</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What they might say…</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“I’ll make it worth your while.”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“You know I have a lot of connections.”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One way someone might use sexual coercion…</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Threatening you that they will find someone else to have sex with if you do not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What they might say…</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“If you don’t have sex with me, I’ll find someone who will.”</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One way someone might use sexual coercion…</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Putting you down about not having sex with them</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What they might say…</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 guess it’s true that you’re frigid.”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One way someone might use sexual coercion…</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Threatening to reveal your sexual orientation publicly or to family or friends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What they might say…</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“If you don’t do this, I will tell everyone you’re gay.”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Other examples of sexual coercion, which may occur in any relationship, include: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Repeatedly pressuring a partner to have sex when he or she does not want to</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Threatening to end a relationship if a person does not have sex</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Forced non-condom use or not allowing other prophylaxis use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Intentionally exposing a partner to a STI or HIV</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Threatening retaliation if notified of a positive STI result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Sources</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Office of Women's Health, U.S. Department of Health and Human Services: </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hlinkClick r:id="rId3"/>
              </a:rPr>
              <a:t>https://www.womenshealth.gov/relationships-and-safety/other-types/sexual-coercion</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38448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At the start of a visit, it’s a good idea to:</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See clients alone. To facilitate trust, a portion of every visit with an adolescent must be private with the provider. Clinic policy should be to see all clients alone for a period of the visit.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Remove distractions. Request that cell phones are turned off—both yours and the adolescent’s.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Start with small talk to make clients feel comfortable.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Begin your visit by discussing confidentiality and its limits. This helps build trust and explains the basis for mandated reporting. </a:t>
            </a:r>
            <a:r>
              <a:rPr kumimoji="0" lang="en-US" alt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(*The next few slides gives an example of how to explain confidentiality and reporting requirements.)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Always identify and acknowledge the client’s reason for visit/concerns.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It is also important to note that adolescents are particularly vulnerable to coercion because of where they are developmentally (emotionally, physically, cognitively, and socially).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Source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a:ea typeface="Arial"/>
                <a:cs typeface="Arial"/>
                <a:sym typeface="Arial"/>
              </a:rPr>
              <a:t>Monasterio</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E, Combs N, Warner L, Larsen-Fleming M, St. Andrews A, (2010). Sexual Health: An Adolescent Provider Toolkit. San Francisco, CA: Adolescent Health Working Group, San Francisco.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hlinkClick r:id="rId3"/>
              </a:rPr>
              <a:t>https://ahwg.org/download/sexual-health-2010/</a:t>
            </a: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endParaRPr lang="en-US" dirty="0"/>
          </a:p>
        </p:txBody>
      </p:sp>
    </p:spTree>
    <p:extLst>
      <p:ext uri="{BB962C8B-B14F-4D97-AF65-F5344CB8AC3E}">
        <p14:creationId xmlns:p14="http://schemas.microsoft.com/office/powerpoint/2010/main" val="293551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a117a4e4d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a117a4e4d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300" b="1" i="0" u="sng"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Having a clearly stated policy like this helps staff normalize the experience of seeing a client alone without a friend or family member there—especially if there is an established pattern allowing partners or family members in during the entire visits. Displaying the policy on a sign in the waiting room takes the burden off the client needing to ask to be seen alone, while allowing the staff member to point to the sign if there is any opposition from the client’s partner.</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mn-ea"/>
                <a:cs typeface="+mn-cs"/>
              </a:rPr>
              <a:t>Source</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Elizabeth Miller, MD, PhD and Rebecca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Levenson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MA (2013). Futures without Violence, 2</a:t>
            </a: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Edition. Hanging out or Hooking up: Clinical Guidelines on Responding to Adolescent Relationship Abuse, An Integrated Approach to Prevention and Intervention.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35933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a117a4e4d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a117a4e4d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of the best practices of provider-adolescent communication is to discuss and protect confidentiality. Explain to the adolescent that all information is confidential, meaning kept private, unless a person discloses possible harm to themselves or others. In that case, you must report it to the appropriate authorities.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practice, this sounds like. .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"Before we begin, I want to let you know that whatever you share with me is confidential, meaning between you and me, and select staff here on a need-to-know basis. The only exception is if I find out you’ve been hurting yourself, someone else, or you’ve been harmed, in which case I will need to reach out to get help. Do you have any questions about that?“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English, A, &amp; Ford, CA. (2018). Adolescent health, confidentiality in healthcare, and communication with parents. The Journal of Pediatrics, 199, 11–13.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Ford, C, English,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Sigman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G (2004). Confidential Health Care for Adolescents: position paper for the society for adolescent medicine. Journal of Adolescent Health, 35(2), 160–167. English, A, &amp; Ford, CA. (2018). Adolescent health, confidentiality in healthcare, and communication with parents. The Journal of Pediatrics, 199, 11–13.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Ford, C, Millstein, S, Halpern-</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Felsher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B, Irwin, C. Influence of physician confidentiality assurances on adolescents' willingness to disclose information and seek future health care. JAMA, 278 (1997), pp. 1029–1034.</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78754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56616" y="1049375"/>
            <a:ext cx="5422200" cy="2052600"/>
          </a:xfrm>
          <a:prstGeom prst="rect">
            <a:avLst/>
          </a:prstGeom>
        </p:spPr>
        <p:txBody>
          <a:bodyPr spcFirstLastPara="1" wrap="square" lIns="91425" tIns="91425" rIns="91425" bIns="91425" anchor="b" anchorCtr="0">
            <a:noAutofit/>
          </a:bodyPr>
          <a:lstStyle>
            <a:lvl1pPr lvl="0">
              <a:spcBef>
                <a:spcPts val="0"/>
              </a:spcBef>
              <a:spcAft>
                <a:spcPts val="0"/>
              </a:spcAft>
              <a:buClr>
                <a:srgbClr val="434343"/>
              </a:buClr>
              <a:buSzPts val="3600"/>
              <a:buFont typeface="Montserrat"/>
              <a:buNone/>
              <a:defRPr sz="3600" b="1">
                <a:solidFill>
                  <a:srgbClr val="434343"/>
                </a:solidFill>
                <a:latin typeface="Arial" panose="020B0604020202020204" pitchFamily="34" charset="0"/>
                <a:ea typeface="Arial" panose="020B0604020202020204" pitchFamily="34" charset="0"/>
                <a:cs typeface="Arial" panose="020B0604020202020204" pitchFamily="34" charset="0"/>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2" name="Google Shape;12;p2"/>
          <p:cNvSpPr txBox="1">
            <a:spLocks noGrp="1"/>
          </p:cNvSpPr>
          <p:nvPr>
            <p:ph type="subTitle" idx="1"/>
          </p:nvPr>
        </p:nvSpPr>
        <p:spPr>
          <a:xfrm>
            <a:off x="356616" y="3362925"/>
            <a:ext cx="40209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80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3" name="Google Shape;13;p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r="16289" b="29078"/>
          <a:stretch/>
        </p:blipFill>
        <p:spPr>
          <a:xfrm>
            <a:off x="4838400" y="1543675"/>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7200" y="3083650"/>
            <a:ext cx="1586958" cy="15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32"/>
        <p:cNvGrpSpPr/>
        <p:nvPr/>
      </p:nvGrpSpPr>
      <p:grpSpPr>
        <a:xfrm>
          <a:off x="0" y="0"/>
          <a:ext cx="0" cy="0"/>
          <a:chOff x="0" y="0"/>
          <a:chExt cx="0" cy="0"/>
        </a:xfrm>
      </p:grpSpPr>
      <p:pic>
        <p:nvPicPr>
          <p:cNvPr id="36" name="Google Shape;36;p6"/>
          <p:cNvPicPr preferRelativeResize="0"/>
          <p:nvPr/>
        </p:nvPicPr>
        <p:blipFill rotWithShape="1">
          <a:blip r:embed="rId2">
            <a:alphaModFix/>
          </a:blip>
          <a:srcRect r="29952"/>
          <a:stretch/>
        </p:blipFill>
        <p:spPr>
          <a:xfrm rot="-5400000">
            <a:off x="6744400" y="-92911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E285E0A9-333C-435C-A2F3-C722478D5204}"/>
              </a:ext>
            </a:extLst>
          </p:cNvPr>
          <p:cNvSpPr>
            <a:spLocks noGrp="1"/>
          </p:cNvSpPr>
          <p:nvPr>
            <p:ph type="title"/>
          </p:nvPr>
        </p:nvSpPr>
        <p:spPr>
          <a:xfrm>
            <a:off x="364125" y="584200"/>
            <a:ext cx="5757275" cy="1094724"/>
          </a:xfrm>
        </p:spPr>
        <p:txBody>
          <a:bodyPr/>
          <a:lstStyle>
            <a:lvl1pPr>
              <a:defRPr>
                <a:latin typeface="+mj-lt"/>
              </a:defRPr>
            </a:lvl1pPr>
          </a:lstStyle>
          <a:p>
            <a:endParaRPr lang="en-US" dirty="0"/>
          </a:p>
        </p:txBody>
      </p:sp>
      <p:sp>
        <p:nvSpPr>
          <p:cNvPr id="4" name="Picture Placeholder 3">
            <a:extLst>
              <a:ext uri="{FF2B5EF4-FFF2-40B4-BE49-F238E27FC236}">
                <a16:creationId xmlns:a16="http://schemas.microsoft.com/office/drawing/2014/main" id="{68ECAAED-EABE-4DED-8F97-203FD88FE9F3}"/>
              </a:ext>
            </a:extLst>
          </p:cNvPr>
          <p:cNvSpPr>
            <a:spLocks noGrp="1"/>
          </p:cNvSpPr>
          <p:nvPr>
            <p:ph type="pic" sz="quarter" idx="10"/>
          </p:nvPr>
        </p:nvSpPr>
        <p:spPr>
          <a:xfrm>
            <a:off x="1034471" y="1945989"/>
            <a:ext cx="4870818" cy="2773174"/>
          </a:xfrm>
        </p:spPr>
        <p:txBody>
          <a:bodyPr/>
          <a:lstStyle/>
          <a:p>
            <a:endParaRPr lang="en-US"/>
          </a:p>
        </p:txBody>
      </p:sp>
      <p:sp>
        <p:nvSpPr>
          <p:cNvPr id="13" name="Text Placeholder 4">
            <a:extLst>
              <a:ext uri="{FF2B5EF4-FFF2-40B4-BE49-F238E27FC236}">
                <a16:creationId xmlns:a16="http://schemas.microsoft.com/office/drawing/2014/main" id="{09F88DCD-FACC-45B5-99EF-927D69A5F5EE}"/>
              </a:ext>
            </a:extLst>
          </p:cNvPr>
          <p:cNvSpPr>
            <a:spLocks noGrp="1"/>
          </p:cNvSpPr>
          <p:nvPr>
            <p:ph type="body" idx="11"/>
          </p:nvPr>
        </p:nvSpPr>
        <p:spPr>
          <a:xfrm>
            <a:off x="6032500" y="1945988"/>
            <a:ext cx="2489200" cy="2621100"/>
          </a:xfrm>
        </p:spPr>
        <p:txBody>
          <a:bodyPr/>
          <a:lstStyle/>
          <a:p>
            <a:pPr marL="114300" indent="0">
              <a:buNone/>
            </a:pPr>
            <a:endParaRPr lang="en-US" altLang="en-US" dirty="0"/>
          </a:p>
        </p:txBody>
      </p:sp>
    </p:spTree>
    <p:extLst>
      <p:ext uri="{BB962C8B-B14F-4D97-AF65-F5344CB8AC3E}">
        <p14:creationId xmlns:p14="http://schemas.microsoft.com/office/powerpoint/2010/main" val="312285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9"/>
          <p:cNvSpPr txBox="1">
            <a:spLocks noGrp="1"/>
          </p:cNvSpPr>
          <p:nvPr>
            <p:ph type="body" idx="1"/>
          </p:nvPr>
        </p:nvSpPr>
        <p:spPr>
          <a:xfrm>
            <a:off x="585875" y="209092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51" name="Google Shape;51;p9"/>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457200" y="1783080"/>
            <a:ext cx="1612884" cy="134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604925" y="1909950"/>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57" name="Google Shape;57;p10"/>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YRP Line">
  <p:cSld name="TITLE_AND_BODY_1_1_1_1">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1"/>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62" name="Google Shape;62;p1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1"/>
          <p:cNvPicPr preferRelativeResize="0"/>
          <p:nvPr/>
        </p:nvPicPr>
        <p:blipFill>
          <a:blip r:embed="rId2">
            <a:alphaModFix/>
          </a:blip>
          <a:stretch>
            <a:fillRect/>
          </a:stretch>
        </p:blipFill>
        <p:spPr>
          <a:xfrm>
            <a:off x="457200" y="1923049"/>
            <a:ext cx="1264400" cy="130100"/>
          </a:xfrm>
          <a:prstGeom prst="rect">
            <a:avLst/>
          </a:prstGeom>
          <a:noFill/>
          <a:ln>
            <a:noFill/>
          </a:ln>
        </p:spPr>
      </p:pic>
      <p:pic>
        <p:nvPicPr>
          <p:cNvPr id="7" name="Google Shape;63;p11"/>
          <p:cNvPicPr preferRelativeResize="0"/>
          <p:nvPr userDrawn="1"/>
        </p:nvPicPr>
        <p:blipFill rotWithShape="1">
          <a:blip r:embed="rId3">
            <a:alphaModFix/>
          </a:blip>
          <a:srcRect l="25542" b="29190"/>
          <a:stretch/>
        </p:blipFill>
        <p:spPr>
          <a:xfrm rot="10800000">
            <a:off x="6735704" y="-7315"/>
            <a:ext cx="2415609" cy="243139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7" name="Google Shape;67;p12"/>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68" name="Google Shape;68;p1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rotWithShape="1">
          <a:blip r:embed="rId2">
            <a:alphaModFix/>
          </a:blip>
          <a:srcRect l="25682" t="27992"/>
          <a:stretch/>
        </p:blipFill>
        <p:spPr>
          <a:xfrm rot="5400000">
            <a:off x="6702210" y="-38024"/>
            <a:ext cx="2411077" cy="247250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3"/>
          <p:cNvPicPr preferRelativeResize="0"/>
          <p:nvPr/>
        </p:nvPicPr>
        <p:blipFill rotWithShape="1">
          <a:blip r:embed="rId2">
            <a:alphaModFix/>
          </a:blip>
          <a:srcRect l="53194" b="8400"/>
          <a:stretch/>
        </p:blipFill>
        <p:spPr>
          <a:xfrm rot="10800000">
            <a:off x="7317064" y="-2"/>
            <a:ext cx="1834556" cy="3769085"/>
          </a:xfrm>
          <a:prstGeom prst="rect">
            <a:avLst/>
          </a:prstGeom>
          <a:noFill/>
          <a:ln>
            <a:noFill/>
          </a:ln>
        </p:spPr>
      </p:pic>
      <p:pic>
        <p:nvPicPr>
          <p:cNvPr id="75" name="Google Shape;75;p13"/>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pic>
        <p:nvPicPr>
          <p:cNvPr id="76" name="Google Shape;76;p13"/>
          <p:cNvPicPr preferRelativeResize="0"/>
          <p:nvPr/>
        </p:nvPicPr>
        <p:blipFill>
          <a:blip r:embed="rId4">
            <a:alphaModFix/>
          </a:blip>
          <a:stretch>
            <a:fillRect/>
          </a:stretch>
        </p:blipFill>
        <p:spPr>
          <a:xfrm>
            <a:off x="457200" y="1097280"/>
            <a:ext cx="1487147" cy="134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80" name="Google Shape;80;p1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2" name="Google Shape;82;p14"/>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 name="Google Shape;74;p13"/>
          <p:cNvPicPr preferRelativeResize="0"/>
          <p:nvPr userDrawn="1"/>
        </p:nvPicPr>
        <p:blipFill rotWithShape="1">
          <a:blip r:embed="rId3">
            <a:alphaModFix/>
          </a:blip>
          <a:srcRect l="53194" b="8400"/>
          <a:stretch/>
        </p:blipFill>
        <p:spPr>
          <a:xfrm rot="10800000">
            <a:off x="7317064" y="-2"/>
            <a:ext cx="1834556" cy="376908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RPBY " preserve="1" userDrawn="1">
  <p:cSld name="1_Title and body RPBY ">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pic>
        <p:nvPicPr>
          <p:cNvPr id="82" name="Google Shape;82;p14"/>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 name="Google Shape;74;p13"/>
          <p:cNvPicPr preferRelativeResize="0"/>
          <p:nvPr userDrawn="1"/>
        </p:nvPicPr>
        <p:blipFill rotWithShape="1">
          <a:blip r:embed="rId3">
            <a:alphaModFix/>
          </a:blip>
          <a:srcRect l="53194" b="8400"/>
          <a:stretch/>
        </p:blipFill>
        <p:spPr>
          <a:xfrm rot="10800000">
            <a:off x="7317064" y="-2"/>
            <a:ext cx="1834556" cy="3769085"/>
          </a:xfrm>
          <a:prstGeom prst="rect">
            <a:avLst/>
          </a:prstGeom>
          <a:noFill/>
          <a:ln>
            <a:noFill/>
          </a:ln>
        </p:spPr>
      </p:pic>
      <p:sp>
        <p:nvSpPr>
          <p:cNvPr id="3" name="Text Placeholder 2">
            <a:extLst>
              <a:ext uri="{FF2B5EF4-FFF2-40B4-BE49-F238E27FC236}">
                <a16:creationId xmlns:a16="http://schemas.microsoft.com/office/drawing/2014/main" id="{613BDF1E-887F-4538-8903-E5A70BD00DB0}"/>
              </a:ext>
            </a:extLst>
          </p:cNvPr>
          <p:cNvSpPr>
            <a:spLocks noGrp="1"/>
          </p:cNvSpPr>
          <p:nvPr>
            <p:ph type="body" sz="quarter" idx="13" hasCustomPrompt="1"/>
          </p:nvPr>
        </p:nvSpPr>
        <p:spPr>
          <a:xfrm>
            <a:off x="2758431" y="4634002"/>
            <a:ext cx="3899544" cy="384175"/>
          </a:xfrm>
        </p:spPr>
        <p:txBody>
          <a:bodyPr/>
          <a:lstStyle>
            <a:lvl1pPr marL="0" indent="0">
              <a:lnSpc>
                <a:spcPct val="100000"/>
              </a:lnSpc>
              <a:buNone/>
              <a:defRPr sz="900">
                <a:solidFill>
                  <a:srgbClr val="000000"/>
                </a:solidFill>
                <a:latin typeface="+mj-lt"/>
              </a:defRPr>
            </a:lvl1pPr>
          </a:lstStyle>
          <a:p>
            <a:pPr lvl="0"/>
            <a:r>
              <a:rPr lang="en-US" dirty="0"/>
              <a:t>Source</a:t>
            </a:r>
          </a:p>
        </p:txBody>
      </p:sp>
    </p:spTree>
    <p:extLst>
      <p:ext uri="{BB962C8B-B14F-4D97-AF65-F5344CB8AC3E}">
        <p14:creationId xmlns:p14="http://schemas.microsoft.com/office/powerpoint/2010/main" val="2261851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02"/>
        <p:cNvGrpSpPr/>
        <p:nvPr/>
      </p:nvGrpSpPr>
      <p:grpSpPr>
        <a:xfrm>
          <a:off x="0" y="0"/>
          <a:ext cx="0" cy="0"/>
          <a:chOff x="0" y="0"/>
          <a:chExt cx="0" cy="0"/>
        </a:xfrm>
      </p:grpSpPr>
      <p:sp>
        <p:nvSpPr>
          <p:cNvPr id="2" name="Title 1">
            <a:extLst>
              <a:ext uri="{FF2B5EF4-FFF2-40B4-BE49-F238E27FC236}">
                <a16:creationId xmlns:a16="http://schemas.microsoft.com/office/drawing/2014/main" id="{21027FC1-06FE-4877-A252-E553170A341F}"/>
              </a:ext>
            </a:extLst>
          </p:cNvPr>
          <p:cNvSpPr>
            <a:spLocks noGrp="1"/>
          </p:cNvSpPr>
          <p:nvPr>
            <p:ph type="title"/>
          </p:nvPr>
        </p:nvSpPr>
        <p:spPr>
          <a:xfrm>
            <a:off x="271009" y="161350"/>
            <a:ext cx="8520600" cy="572700"/>
          </a:xfrm>
        </p:spPr>
        <p:txBody>
          <a:bodyPr/>
          <a:lstStyle>
            <a:lvl1pPr>
              <a:defRPr>
                <a:solidFill>
                  <a:srgbClr val="434343"/>
                </a:solidFill>
                <a:latin typeface="+mn-lt"/>
              </a:defRPr>
            </a:lvl1pPr>
          </a:lstStyle>
          <a:p>
            <a:endParaRPr lang="en-US" dirty="0"/>
          </a:p>
        </p:txBody>
      </p:sp>
      <p:sp>
        <p:nvSpPr>
          <p:cNvPr id="4" name="Table Placeholder 3">
            <a:extLst>
              <a:ext uri="{FF2B5EF4-FFF2-40B4-BE49-F238E27FC236}">
                <a16:creationId xmlns:a16="http://schemas.microsoft.com/office/drawing/2014/main" id="{8195F0FE-99A9-46BC-B0CC-79B1B40F5F62}"/>
              </a:ext>
            </a:extLst>
          </p:cNvPr>
          <p:cNvSpPr>
            <a:spLocks noGrp="1"/>
          </p:cNvSpPr>
          <p:nvPr>
            <p:ph type="tbl" sz="quarter" idx="10"/>
          </p:nvPr>
        </p:nvSpPr>
        <p:spPr>
          <a:xfrm>
            <a:off x="347209" y="699801"/>
            <a:ext cx="8367963" cy="3945842"/>
          </a:xfrm>
        </p:spPr>
        <p:txBody>
          <a:bodyPr/>
          <a:lstStyle/>
          <a:p>
            <a:endParaRPr lang="en-US"/>
          </a:p>
        </p:txBody>
      </p:sp>
      <p:sp>
        <p:nvSpPr>
          <p:cNvPr id="8" name="Text Placeholder 7">
            <a:extLst>
              <a:ext uri="{FF2B5EF4-FFF2-40B4-BE49-F238E27FC236}">
                <a16:creationId xmlns:a16="http://schemas.microsoft.com/office/drawing/2014/main" id="{C1518D96-A034-477A-AE52-E1F2A125DF9B}"/>
              </a:ext>
            </a:extLst>
          </p:cNvPr>
          <p:cNvSpPr>
            <a:spLocks noGrp="1"/>
          </p:cNvSpPr>
          <p:nvPr>
            <p:ph type="body" sz="quarter" idx="11"/>
          </p:nvPr>
        </p:nvSpPr>
        <p:spPr>
          <a:xfrm>
            <a:off x="189494" y="4630127"/>
            <a:ext cx="8734425" cy="336550"/>
          </a:xfrm>
        </p:spPr>
        <p:txBody>
          <a:bodyPr/>
          <a:lstStyle>
            <a:lvl1pPr marL="0" indent="0">
              <a:lnSpc>
                <a:spcPct val="100000"/>
              </a:lnSpc>
              <a:buNone/>
              <a:defRPr sz="900">
                <a:solidFill>
                  <a:srgbClr val="000000"/>
                </a:solidFill>
                <a:latin typeface="+mj-lt"/>
              </a:defRPr>
            </a:lvl1pPr>
            <a:lvl2pPr marL="596900" indent="0">
              <a:buNone/>
              <a:defRPr/>
            </a:lvl2pPr>
          </a:lstStyle>
          <a:p>
            <a:pPr lvl="0"/>
            <a:endParaRPr lang="en-US" dirty="0"/>
          </a:p>
        </p:txBody>
      </p:sp>
    </p:spTree>
    <p:extLst>
      <p:ext uri="{BB962C8B-B14F-4D97-AF65-F5344CB8AC3E}">
        <p14:creationId xmlns:p14="http://schemas.microsoft.com/office/powerpoint/2010/main" val="2404051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770CA007-73D1-4C10-B42A-533556B5FD63}"/>
              </a:ext>
            </a:extLst>
          </p:cNvPr>
          <p:cNvSpPr>
            <a:spLocks noGrp="1"/>
          </p:cNvSpPr>
          <p:nvPr>
            <p:ph type="title"/>
          </p:nvPr>
        </p:nvSpPr>
        <p:spPr>
          <a:xfrm>
            <a:off x="356617" y="368824"/>
            <a:ext cx="4215384" cy="974201"/>
          </a:xfrm>
        </p:spPr>
        <p:txBody>
          <a:bodyPr/>
          <a:lstStyle>
            <a:lvl1pPr>
              <a:defRPr>
                <a:solidFill>
                  <a:srgbClr val="434343"/>
                </a:solidFill>
                <a:latin typeface="+mj-lt"/>
              </a:defRPr>
            </a:lvl1pPr>
          </a:lstStyle>
          <a:p>
            <a:endParaRPr lang="en-US" dirty="0"/>
          </a:p>
        </p:txBody>
      </p:sp>
      <p:sp>
        <p:nvSpPr>
          <p:cNvPr id="4" name="Text Placeholder 3">
            <a:extLst>
              <a:ext uri="{FF2B5EF4-FFF2-40B4-BE49-F238E27FC236}">
                <a16:creationId xmlns:a16="http://schemas.microsoft.com/office/drawing/2014/main" id="{BD905FA0-B498-408C-B2F6-1CDBE7B828DD}"/>
              </a:ext>
            </a:extLst>
          </p:cNvPr>
          <p:cNvSpPr>
            <a:spLocks noGrp="1"/>
          </p:cNvSpPr>
          <p:nvPr>
            <p:ph type="body" sz="quarter" idx="10"/>
          </p:nvPr>
        </p:nvSpPr>
        <p:spPr>
          <a:xfrm>
            <a:off x="366713" y="1465296"/>
            <a:ext cx="3586162" cy="3421029"/>
          </a:xfrm>
        </p:spPr>
        <p:txBody>
          <a:bodyPr/>
          <a:lstStyle>
            <a:lvl1pPr marL="0" indent="0">
              <a:lnSpc>
                <a:spcPct val="100000"/>
              </a:lnSpc>
              <a:buNone/>
              <a:defRPr sz="1400">
                <a:latin typeface="+mj-lt"/>
              </a:defRPr>
            </a:lvl1pPr>
          </a:lstStyle>
          <a:p>
            <a:pPr lvl="0"/>
            <a:r>
              <a:rPr lang="en-US" dirty="0"/>
              <a:t>Click to edit Master text styles</a:t>
            </a:r>
          </a:p>
        </p:txBody>
      </p:sp>
      <p:pic>
        <p:nvPicPr>
          <p:cNvPr id="12" name="Picture 11">
            <a:extLst>
              <a:ext uri="{FF2B5EF4-FFF2-40B4-BE49-F238E27FC236}">
                <a16:creationId xmlns:a16="http://schemas.microsoft.com/office/drawing/2014/main" id="{6C7885E8-AE6C-422A-B4BF-A47A5FC6A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5685" y="240966"/>
            <a:ext cx="4790429" cy="4728075"/>
          </a:xfrm>
          <a:prstGeom prst="rect">
            <a:avLst/>
          </a:prstGeom>
        </p:spPr>
      </p:pic>
      <p:sp>
        <p:nvSpPr>
          <p:cNvPr id="6" name="Text Placeholder 5">
            <a:extLst>
              <a:ext uri="{FF2B5EF4-FFF2-40B4-BE49-F238E27FC236}">
                <a16:creationId xmlns:a16="http://schemas.microsoft.com/office/drawing/2014/main" id="{4C665453-1F1F-47E3-BCC2-E81D02D4CDD6}"/>
              </a:ext>
            </a:extLst>
          </p:cNvPr>
          <p:cNvSpPr>
            <a:spLocks noGrp="1"/>
          </p:cNvSpPr>
          <p:nvPr>
            <p:ph type="body" sz="quarter" idx="11"/>
          </p:nvPr>
        </p:nvSpPr>
        <p:spPr>
          <a:xfrm>
            <a:off x="0" y="5276850"/>
            <a:ext cx="9144000" cy="685800"/>
          </a:xfrm>
        </p:spPr>
        <p:txBody>
          <a:bodyPr/>
          <a:lstStyle>
            <a:lvl1pPr marL="0" indent="0">
              <a:lnSpc>
                <a:spcPct val="100000"/>
              </a:lnSpc>
              <a:buNone/>
              <a:defRPr sz="1000">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44358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02"/>
        <p:cNvGrpSpPr/>
        <p:nvPr/>
      </p:nvGrpSpPr>
      <p:grpSpPr>
        <a:xfrm>
          <a:off x="0" y="0"/>
          <a:ext cx="0" cy="0"/>
          <a:chOff x="0" y="0"/>
          <a:chExt cx="0" cy="0"/>
        </a:xfrm>
      </p:grpSpPr>
      <p:sp>
        <p:nvSpPr>
          <p:cNvPr id="2" name="Title 1">
            <a:extLst>
              <a:ext uri="{FF2B5EF4-FFF2-40B4-BE49-F238E27FC236}">
                <a16:creationId xmlns:a16="http://schemas.microsoft.com/office/drawing/2014/main" id="{21027FC1-06FE-4877-A252-E553170A341F}"/>
              </a:ext>
            </a:extLst>
          </p:cNvPr>
          <p:cNvSpPr>
            <a:spLocks noGrp="1"/>
          </p:cNvSpPr>
          <p:nvPr>
            <p:ph type="title"/>
          </p:nvPr>
        </p:nvSpPr>
        <p:spPr>
          <a:xfrm>
            <a:off x="148068" y="156813"/>
            <a:ext cx="2595131" cy="462813"/>
          </a:xfrm>
        </p:spPr>
        <p:txBody>
          <a:bodyPr/>
          <a:lstStyle>
            <a:lvl1pPr>
              <a:defRPr sz="1600">
                <a:solidFill>
                  <a:srgbClr val="434343"/>
                </a:solidFill>
                <a:latin typeface="+mn-lt"/>
              </a:defRPr>
            </a:lvl1pPr>
          </a:lstStyle>
          <a:p>
            <a:endParaRPr lang="en-US" dirty="0"/>
          </a:p>
        </p:txBody>
      </p:sp>
      <p:sp>
        <p:nvSpPr>
          <p:cNvPr id="9" name="Text Placeholder 8">
            <a:extLst>
              <a:ext uri="{FF2B5EF4-FFF2-40B4-BE49-F238E27FC236}">
                <a16:creationId xmlns:a16="http://schemas.microsoft.com/office/drawing/2014/main" id="{A8992A52-2039-48F9-A5E9-5341A30B7E94}"/>
              </a:ext>
            </a:extLst>
          </p:cNvPr>
          <p:cNvSpPr>
            <a:spLocks noGrp="1"/>
          </p:cNvSpPr>
          <p:nvPr>
            <p:ph type="body" sz="quarter" idx="10"/>
          </p:nvPr>
        </p:nvSpPr>
        <p:spPr>
          <a:xfrm>
            <a:off x="2482610" y="223458"/>
            <a:ext cx="6513322" cy="396168"/>
          </a:xfrm>
        </p:spPr>
        <p:txBody>
          <a:bodyPr/>
          <a:lstStyle>
            <a:lvl1pPr marL="0" indent="0">
              <a:lnSpc>
                <a:spcPct val="100000"/>
              </a:lnSpc>
              <a:buNone/>
              <a:defRPr sz="1100">
                <a:latin typeface="+mj-lt"/>
              </a:defRPr>
            </a:lvl1pPr>
            <a:lvl2pPr marL="596900" indent="0">
              <a:buNone/>
              <a:defRPr/>
            </a:lvl2pPr>
          </a:lstStyle>
          <a:p>
            <a:pPr lvl="0"/>
            <a:endParaRPr lang="en-US" dirty="0"/>
          </a:p>
        </p:txBody>
      </p:sp>
      <p:cxnSp>
        <p:nvCxnSpPr>
          <p:cNvPr id="10" name="Straight Arrow Connector 9">
            <a:extLst>
              <a:ext uri="{FF2B5EF4-FFF2-40B4-BE49-F238E27FC236}">
                <a16:creationId xmlns:a16="http://schemas.microsoft.com/office/drawing/2014/main" id="{BB1BFA1D-3941-4684-AD97-97F9612ED1C0}"/>
              </a:ext>
            </a:extLst>
          </p:cNvPr>
          <p:cNvCxnSpPr/>
          <p:nvPr userDrawn="1"/>
        </p:nvCxnSpPr>
        <p:spPr>
          <a:xfrm>
            <a:off x="495300" y="774700"/>
            <a:ext cx="7975600" cy="0"/>
          </a:xfrm>
          <a:prstGeom prst="straightConnector1">
            <a:avLst/>
          </a:prstGeom>
          <a:ln w="2857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8F91C88-00E5-4B4C-BD17-3FEAC3FE61FC}"/>
              </a:ext>
            </a:extLst>
          </p:cNvPr>
          <p:cNvSpPr txBox="1"/>
          <p:nvPr userDrawn="1"/>
        </p:nvSpPr>
        <p:spPr>
          <a:xfrm>
            <a:off x="1018272" y="535868"/>
            <a:ext cx="854721" cy="261610"/>
          </a:xfrm>
          <a:prstGeom prst="rect">
            <a:avLst/>
          </a:prstGeom>
          <a:noFill/>
        </p:spPr>
        <p:txBody>
          <a:bodyPr wrap="none" rtlCol="0">
            <a:spAutoFit/>
          </a:bodyPr>
          <a:lstStyle/>
          <a:p>
            <a:r>
              <a:rPr lang="en-US" sz="1100" b="1" dirty="0">
                <a:solidFill>
                  <a:schemeClr val="accent6"/>
                </a:solidFill>
              </a:rPr>
              <a:t>HEALTHY</a:t>
            </a:r>
          </a:p>
        </p:txBody>
      </p:sp>
      <p:sp>
        <p:nvSpPr>
          <p:cNvPr id="12" name="TextBox 11">
            <a:extLst>
              <a:ext uri="{FF2B5EF4-FFF2-40B4-BE49-F238E27FC236}">
                <a16:creationId xmlns:a16="http://schemas.microsoft.com/office/drawing/2014/main" id="{9A3224AE-645F-487A-BD79-29A10FF5DDCB}"/>
              </a:ext>
            </a:extLst>
          </p:cNvPr>
          <p:cNvSpPr txBox="1"/>
          <p:nvPr userDrawn="1"/>
        </p:nvSpPr>
        <p:spPr>
          <a:xfrm>
            <a:off x="4042044" y="535868"/>
            <a:ext cx="1059906" cy="261610"/>
          </a:xfrm>
          <a:prstGeom prst="rect">
            <a:avLst/>
          </a:prstGeom>
          <a:noFill/>
        </p:spPr>
        <p:txBody>
          <a:bodyPr wrap="none" rtlCol="0">
            <a:spAutoFit/>
          </a:bodyPr>
          <a:lstStyle/>
          <a:p>
            <a:r>
              <a:rPr lang="en-US" sz="1100" b="1" dirty="0">
                <a:solidFill>
                  <a:schemeClr val="accent6"/>
                </a:solidFill>
              </a:rPr>
              <a:t>UNHEALTHY</a:t>
            </a:r>
          </a:p>
        </p:txBody>
      </p:sp>
      <p:sp>
        <p:nvSpPr>
          <p:cNvPr id="13" name="TextBox 12">
            <a:extLst>
              <a:ext uri="{FF2B5EF4-FFF2-40B4-BE49-F238E27FC236}">
                <a16:creationId xmlns:a16="http://schemas.microsoft.com/office/drawing/2014/main" id="{F42B7508-E62A-49DE-9BA5-3C267FEE1ABD}"/>
              </a:ext>
            </a:extLst>
          </p:cNvPr>
          <p:cNvSpPr txBox="1"/>
          <p:nvPr userDrawn="1"/>
        </p:nvSpPr>
        <p:spPr>
          <a:xfrm>
            <a:off x="7013844" y="535868"/>
            <a:ext cx="814647" cy="261610"/>
          </a:xfrm>
          <a:prstGeom prst="rect">
            <a:avLst/>
          </a:prstGeom>
          <a:noFill/>
        </p:spPr>
        <p:txBody>
          <a:bodyPr wrap="none" rtlCol="0">
            <a:spAutoFit/>
          </a:bodyPr>
          <a:lstStyle/>
          <a:p>
            <a:r>
              <a:rPr lang="en-US" sz="1100" b="1" dirty="0">
                <a:solidFill>
                  <a:schemeClr val="accent6"/>
                </a:solidFill>
              </a:rPr>
              <a:t>ABUSIVE</a:t>
            </a:r>
          </a:p>
        </p:txBody>
      </p:sp>
      <p:sp>
        <p:nvSpPr>
          <p:cNvPr id="16" name="Table Placeholder 15">
            <a:extLst>
              <a:ext uri="{FF2B5EF4-FFF2-40B4-BE49-F238E27FC236}">
                <a16:creationId xmlns:a16="http://schemas.microsoft.com/office/drawing/2014/main" id="{4C4BDBE6-86FA-42DB-83B5-FF0C7F0F6832}"/>
              </a:ext>
            </a:extLst>
          </p:cNvPr>
          <p:cNvSpPr>
            <a:spLocks noGrp="1"/>
          </p:cNvSpPr>
          <p:nvPr>
            <p:ph type="tbl" sz="quarter" idx="11"/>
          </p:nvPr>
        </p:nvSpPr>
        <p:spPr>
          <a:xfrm>
            <a:off x="102266" y="848223"/>
            <a:ext cx="8939463" cy="4196851"/>
          </a:xfrm>
        </p:spPr>
        <p:txBody>
          <a:bodyPr/>
          <a:lstStyle/>
          <a:p>
            <a:endParaRPr lang="en-US"/>
          </a:p>
        </p:txBody>
      </p:sp>
    </p:spTree>
    <p:extLst>
      <p:ext uri="{BB962C8B-B14F-4D97-AF65-F5344CB8AC3E}">
        <p14:creationId xmlns:p14="http://schemas.microsoft.com/office/powerpoint/2010/main" val="2326593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ow to Contact Us" preserve="1" userDrawn="1">
  <p:cSld name="1_How to Contact Us">
    <p:spTree>
      <p:nvGrpSpPr>
        <p:cNvPr id="1" name="Shape 149"/>
        <p:cNvGrpSpPr/>
        <p:nvPr/>
      </p:nvGrpSpPr>
      <p:grpSpPr>
        <a:xfrm>
          <a:off x="0" y="0"/>
          <a:ext cx="0" cy="0"/>
          <a:chOff x="0" y="0"/>
          <a:chExt cx="0" cy="0"/>
        </a:xfrm>
      </p:grpSpPr>
      <p:pic>
        <p:nvPicPr>
          <p:cNvPr id="152" name="Google Shape;152;p27"/>
          <p:cNvPicPr preferRelativeResize="0"/>
          <p:nvPr/>
        </p:nvPicPr>
        <p:blipFill>
          <a:blip r:embed="rId2">
            <a:alphaModFix/>
          </a:blip>
          <a:stretch>
            <a:fillRect/>
          </a:stretch>
        </p:blipFill>
        <p:spPr>
          <a:xfrm>
            <a:off x="1111938" y="2279010"/>
            <a:ext cx="1282224" cy="744625"/>
          </a:xfrm>
          <a:prstGeom prst="rect">
            <a:avLst/>
          </a:prstGeom>
          <a:noFill/>
          <a:ln>
            <a:noFill/>
          </a:ln>
        </p:spPr>
      </p:pic>
      <p:pic>
        <p:nvPicPr>
          <p:cNvPr id="153" name="Google Shape;153;p27"/>
          <p:cNvPicPr preferRelativeResize="0"/>
          <p:nvPr/>
        </p:nvPicPr>
        <p:blipFill>
          <a:blip r:embed="rId3">
            <a:alphaModFix/>
          </a:blip>
          <a:stretch>
            <a:fillRect/>
          </a:stretch>
        </p:blipFill>
        <p:spPr>
          <a:xfrm>
            <a:off x="3186125" y="2052321"/>
            <a:ext cx="908376" cy="914000"/>
          </a:xfrm>
          <a:prstGeom prst="rect">
            <a:avLst/>
          </a:prstGeom>
          <a:noFill/>
          <a:ln>
            <a:noFill/>
          </a:ln>
        </p:spPr>
      </p:pic>
      <p:pic>
        <p:nvPicPr>
          <p:cNvPr id="154" name="Google Shape;154;p27"/>
          <p:cNvPicPr preferRelativeResize="0"/>
          <p:nvPr/>
        </p:nvPicPr>
        <p:blipFill>
          <a:blip r:embed="rId4">
            <a:alphaModFix/>
          </a:blip>
          <a:stretch>
            <a:fillRect/>
          </a:stretch>
        </p:blipFill>
        <p:spPr>
          <a:xfrm>
            <a:off x="5027130" y="2199450"/>
            <a:ext cx="1078889" cy="744613"/>
          </a:xfrm>
          <a:prstGeom prst="rect">
            <a:avLst/>
          </a:prstGeom>
          <a:noFill/>
          <a:ln>
            <a:noFill/>
          </a:ln>
        </p:spPr>
      </p:pic>
      <p:pic>
        <p:nvPicPr>
          <p:cNvPr id="155" name="Google Shape;155;p27"/>
          <p:cNvPicPr preferRelativeResize="0"/>
          <p:nvPr/>
        </p:nvPicPr>
        <p:blipFill>
          <a:blip r:embed="rId5">
            <a:alphaModFix/>
          </a:blip>
          <a:stretch>
            <a:fillRect/>
          </a:stretch>
        </p:blipFill>
        <p:spPr>
          <a:xfrm>
            <a:off x="7038650" y="2222512"/>
            <a:ext cx="908376" cy="698478"/>
          </a:xfrm>
          <a:prstGeom prst="rect">
            <a:avLst/>
          </a:prstGeom>
          <a:noFill/>
          <a:ln>
            <a:noFill/>
          </a:ln>
        </p:spPr>
      </p:pic>
      <p:pic>
        <p:nvPicPr>
          <p:cNvPr id="160" name="Google Shape;160;p27"/>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161" name="Google Shape;161;p27"/>
          <p:cNvPicPr preferRelativeResize="0"/>
          <p:nvPr/>
        </p:nvPicPr>
        <p:blipFill>
          <a:blip r:embed="rId7">
            <a:alphaModFix/>
          </a:blip>
          <a:stretch>
            <a:fill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48121E2B-D5B1-4ED3-B2E4-EE30DE60EDB5}"/>
              </a:ext>
            </a:extLst>
          </p:cNvPr>
          <p:cNvSpPr>
            <a:spLocks noGrp="1"/>
          </p:cNvSpPr>
          <p:nvPr>
            <p:ph type="title"/>
          </p:nvPr>
        </p:nvSpPr>
        <p:spPr>
          <a:xfrm>
            <a:off x="356616" y="1112682"/>
            <a:ext cx="8520600" cy="572700"/>
          </a:xfrm>
        </p:spPr>
        <p:txBody>
          <a:bodyPr/>
          <a:lstStyle>
            <a:lvl1pPr>
              <a:defRPr>
                <a:latin typeface="+mj-lt"/>
              </a:defRPr>
            </a:lvl1pPr>
          </a:lstStyle>
          <a:p>
            <a:endParaRPr lang="en-US" dirty="0"/>
          </a:p>
        </p:txBody>
      </p:sp>
      <p:sp>
        <p:nvSpPr>
          <p:cNvPr id="4" name="Text Placeholder 3">
            <a:extLst>
              <a:ext uri="{FF2B5EF4-FFF2-40B4-BE49-F238E27FC236}">
                <a16:creationId xmlns:a16="http://schemas.microsoft.com/office/drawing/2014/main" id="{3E925C55-E364-4DCD-B8B3-B836935DEF0A}"/>
              </a:ext>
            </a:extLst>
          </p:cNvPr>
          <p:cNvSpPr>
            <a:spLocks noGrp="1"/>
          </p:cNvSpPr>
          <p:nvPr>
            <p:ph type="body" sz="quarter" idx="10"/>
          </p:nvPr>
        </p:nvSpPr>
        <p:spPr>
          <a:xfrm>
            <a:off x="451185" y="3097425"/>
            <a:ext cx="2448427" cy="1220700"/>
          </a:xfrm>
        </p:spPr>
        <p:txBody>
          <a:bodyPr/>
          <a:lstStyle>
            <a:lvl1pPr marL="0" indent="0" algn="ctr">
              <a:lnSpc>
                <a:spcPct val="100000"/>
              </a:lnSpc>
              <a:buNone/>
              <a:defRPr sz="1600">
                <a:latin typeface="Arial" panose="020B0604020202020204" pitchFamily="34" charset="0"/>
                <a:cs typeface="Arial" panose="020B0604020202020204" pitchFamily="34" charset="0"/>
              </a:defRPr>
            </a:lvl1pPr>
          </a:lstStyle>
          <a:p>
            <a:pPr lvl="0"/>
            <a:endParaRPr lang="en-US" dirty="0"/>
          </a:p>
        </p:txBody>
      </p:sp>
      <p:sp>
        <p:nvSpPr>
          <p:cNvPr id="21" name="Text Placeholder 3">
            <a:extLst>
              <a:ext uri="{FF2B5EF4-FFF2-40B4-BE49-F238E27FC236}">
                <a16:creationId xmlns:a16="http://schemas.microsoft.com/office/drawing/2014/main" id="{65DB2763-C8D4-4F42-94BC-772AFC947338}"/>
              </a:ext>
            </a:extLst>
          </p:cNvPr>
          <p:cNvSpPr>
            <a:spLocks noGrp="1"/>
          </p:cNvSpPr>
          <p:nvPr>
            <p:ph type="body" sz="quarter" idx="11"/>
          </p:nvPr>
        </p:nvSpPr>
        <p:spPr>
          <a:xfrm>
            <a:off x="2928187" y="3097425"/>
            <a:ext cx="1420201" cy="1220700"/>
          </a:xfrm>
        </p:spPr>
        <p:txBody>
          <a:bodyPr/>
          <a:lstStyle>
            <a:lvl1pPr marL="0" indent="0" algn="ctr">
              <a:lnSpc>
                <a:spcPct val="100000"/>
              </a:lnSpc>
              <a:buNone/>
              <a:defRPr sz="1600">
                <a:latin typeface="Arial" panose="020B0604020202020204" pitchFamily="34" charset="0"/>
                <a:cs typeface="Arial" panose="020B0604020202020204" pitchFamily="34" charset="0"/>
              </a:defRPr>
            </a:lvl1pPr>
          </a:lstStyle>
          <a:p>
            <a:pPr lvl="0"/>
            <a:endParaRPr lang="en-US" dirty="0"/>
          </a:p>
        </p:txBody>
      </p:sp>
      <p:sp>
        <p:nvSpPr>
          <p:cNvPr id="23" name="Text Placeholder 3">
            <a:extLst>
              <a:ext uri="{FF2B5EF4-FFF2-40B4-BE49-F238E27FC236}">
                <a16:creationId xmlns:a16="http://schemas.microsoft.com/office/drawing/2014/main" id="{5CC070D3-3DEF-4CBC-8069-434090F9F4DA}"/>
              </a:ext>
            </a:extLst>
          </p:cNvPr>
          <p:cNvSpPr>
            <a:spLocks noGrp="1"/>
          </p:cNvSpPr>
          <p:nvPr>
            <p:ph type="body" sz="quarter" idx="12"/>
          </p:nvPr>
        </p:nvSpPr>
        <p:spPr>
          <a:xfrm>
            <a:off x="4853977" y="3097306"/>
            <a:ext cx="1556357" cy="1220700"/>
          </a:xfrm>
        </p:spPr>
        <p:txBody>
          <a:bodyPr/>
          <a:lstStyle>
            <a:lvl1pPr marL="0" indent="0" algn="ctr">
              <a:lnSpc>
                <a:spcPct val="100000"/>
              </a:lnSpc>
              <a:buNone/>
              <a:defRPr sz="1600">
                <a:latin typeface="Arial" panose="020B0604020202020204" pitchFamily="34" charset="0"/>
                <a:cs typeface="Arial" panose="020B0604020202020204" pitchFamily="34" charset="0"/>
              </a:defRPr>
            </a:lvl1pPr>
          </a:lstStyle>
          <a:p>
            <a:pPr lvl="0"/>
            <a:endParaRPr lang="en-US" dirty="0"/>
          </a:p>
        </p:txBody>
      </p:sp>
      <p:sp>
        <p:nvSpPr>
          <p:cNvPr id="25" name="Text Placeholder 3">
            <a:extLst>
              <a:ext uri="{FF2B5EF4-FFF2-40B4-BE49-F238E27FC236}">
                <a16:creationId xmlns:a16="http://schemas.microsoft.com/office/drawing/2014/main" id="{12EE3CE5-1DE9-407E-8BD6-F0B7956CF947}"/>
              </a:ext>
            </a:extLst>
          </p:cNvPr>
          <p:cNvSpPr>
            <a:spLocks noGrp="1"/>
          </p:cNvSpPr>
          <p:nvPr>
            <p:ph type="body" sz="quarter" idx="13"/>
          </p:nvPr>
        </p:nvSpPr>
        <p:spPr>
          <a:xfrm>
            <a:off x="6779767" y="3087781"/>
            <a:ext cx="1442209" cy="1220700"/>
          </a:xfrm>
        </p:spPr>
        <p:txBody>
          <a:bodyPr/>
          <a:lstStyle>
            <a:lvl1pPr marL="0" indent="0" algn="ctr">
              <a:lnSpc>
                <a:spcPct val="100000"/>
              </a:lnSpc>
              <a:buNone/>
              <a:defRPr sz="1600">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172994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02"/>
        <p:cNvGrpSpPr/>
        <p:nvPr/>
      </p:nvGrpSpPr>
      <p:grpSpPr>
        <a:xfrm>
          <a:off x="0" y="0"/>
          <a:ext cx="0" cy="0"/>
          <a:chOff x="0" y="0"/>
          <a:chExt cx="0" cy="0"/>
        </a:xfrm>
      </p:grpSpPr>
      <p:pic>
        <p:nvPicPr>
          <p:cNvPr id="37" name="Google Shape;79;p51">
            <a:extLst>
              <a:ext uri="{FF2B5EF4-FFF2-40B4-BE49-F238E27FC236}">
                <a16:creationId xmlns:a16="http://schemas.microsoft.com/office/drawing/2014/main" id="{7F393446-143E-4EC0-91DE-A8B672533A5C}"/>
              </a:ext>
            </a:extLst>
          </p:cNvPr>
          <p:cNvPicPr preferRelativeResize="0"/>
          <p:nvPr userDrawn="1"/>
        </p:nvPicPr>
        <p:blipFill rotWithShape="1">
          <a:blip r:embed="rId2">
            <a:alphaModFix/>
          </a:blip>
          <a:srcRect/>
          <a:stretch/>
        </p:blipFill>
        <p:spPr>
          <a:xfrm>
            <a:off x="406200" y="471425"/>
            <a:ext cx="2374100" cy="641000"/>
          </a:xfrm>
          <a:prstGeom prst="rect">
            <a:avLst/>
          </a:prstGeom>
          <a:noFill/>
          <a:ln>
            <a:noFill/>
          </a:ln>
        </p:spPr>
      </p:pic>
      <p:sp>
        <p:nvSpPr>
          <p:cNvPr id="3" name="Title 2">
            <a:extLst>
              <a:ext uri="{FF2B5EF4-FFF2-40B4-BE49-F238E27FC236}">
                <a16:creationId xmlns:a16="http://schemas.microsoft.com/office/drawing/2014/main" id="{AA01F9D0-A80D-43A6-87E0-E1F2645CB00B}"/>
              </a:ext>
            </a:extLst>
          </p:cNvPr>
          <p:cNvSpPr>
            <a:spLocks noGrp="1"/>
          </p:cNvSpPr>
          <p:nvPr>
            <p:ph type="title" hasCustomPrompt="1"/>
          </p:nvPr>
        </p:nvSpPr>
        <p:spPr>
          <a:xfrm>
            <a:off x="849850" y="1807713"/>
            <a:ext cx="3722150" cy="572700"/>
          </a:xfrm>
        </p:spPr>
        <p:txBody>
          <a:bodyPr/>
          <a:lstStyle>
            <a:lvl1pPr>
              <a:defRPr>
                <a:latin typeface="+mj-lt"/>
              </a:defRPr>
            </a:lvl1pPr>
          </a:lstStyle>
          <a:p>
            <a:r>
              <a:rPr lang="en-US" dirty="0"/>
              <a:t>THANK YOU!</a:t>
            </a:r>
          </a:p>
        </p:txBody>
      </p:sp>
      <p:pic>
        <p:nvPicPr>
          <p:cNvPr id="44" name="Google Shape;83;p51">
            <a:extLst>
              <a:ext uri="{FF2B5EF4-FFF2-40B4-BE49-F238E27FC236}">
                <a16:creationId xmlns:a16="http://schemas.microsoft.com/office/drawing/2014/main" id="{7E4CC1AC-63AE-48E2-87A8-AA2663CEBF7B}"/>
              </a:ext>
            </a:extLst>
          </p:cNvPr>
          <p:cNvPicPr preferRelativeResize="0"/>
          <p:nvPr userDrawn="1"/>
        </p:nvPicPr>
        <p:blipFill rotWithShape="1">
          <a:blip r:embed="rId3">
            <a:alphaModFix/>
          </a:blip>
          <a:srcRect/>
          <a:stretch/>
        </p:blipFill>
        <p:spPr>
          <a:xfrm rot="5400000">
            <a:off x="4201005" y="2131730"/>
            <a:ext cx="1087600" cy="90900"/>
          </a:xfrm>
          <a:prstGeom prst="rect">
            <a:avLst/>
          </a:prstGeom>
          <a:noFill/>
          <a:ln>
            <a:noFill/>
          </a:ln>
        </p:spPr>
      </p:pic>
      <p:sp>
        <p:nvSpPr>
          <p:cNvPr id="45" name="Google Shape;80;p51">
            <a:extLst>
              <a:ext uri="{FF2B5EF4-FFF2-40B4-BE49-F238E27FC236}">
                <a16:creationId xmlns:a16="http://schemas.microsoft.com/office/drawing/2014/main" id="{B15CE392-3862-4445-BA39-4A07204079B7}"/>
              </a:ext>
            </a:extLst>
          </p:cNvPr>
          <p:cNvSpPr txBox="1"/>
          <p:nvPr userDrawn="1"/>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 sz="2800" b="1" i="0" u="none" strike="noStrike" cap="none" dirty="0">
                <a:solidFill>
                  <a:srgbClr val="434343"/>
                </a:solidFill>
                <a:latin typeface="Arial"/>
                <a:ea typeface="Arial"/>
                <a:cs typeface="Arial"/>
                <a:sym typeface="Arial"/>
              </a:rPr>
              <a:t>rhntc.org</a:t>
            </a:r>
            <a:endParaRPr sz="2800" b="1" i="0" u="none" strike="noStrike" cap="none" dirty="0">
              <a:solidFill>
                <a:srgbClr val="434343"/>
              </a:solidFill>
              <a:latin typeface="Arial"/>
              <a:ea typeface="Arial"/>
              <a:cs typeface="Arial"/>
              <a:sym typeface="Arial"/>
            </a:endParaRPr>
          </a:p>
        </p:txBody>
      </p:sp>
      <p:sp>
        <p:nvSpPr>
          <p:cNvPr id="5" name="Text Placeholder 4">
            <a:extLst>
              <a:ext uri="{FF2B5EF4-FFF2-40B4-BE49-F238E27FC236}">
                <a16:creationId xmlns:a16="http://schemas.microsoft.com/office/drawing/2014/main" id="{EC9B869F-C286-48D5-910C-F58C350DD083}"/>
              </a:ext>
            </a:extLst>
          </p:cNvPr>
          <p:cNvSpPr>
            <a:spLocks noGrp="1"/>
          </p:cNvSpPr>
          <p:nvPr>
            <p:ph type="body" sz="quarter" idx="10"/>
          </p:nvPr>
        </p:nvSpPr>
        <p:spPr>
          <a:xfrm>
            <a:off x="4970950" y="1949450"/>
            <a:ext cx="3231600" cy="771530"/>
          </a:xfrm>
        </p:spPr>
        <p:txBody>
          <a:bodyPr/>
          <a:lstStyle>
            <a:lvl1pPr marL="114300" indent="0">
              <a:buNone/>
              <a:defRPr>
                <a:latin typeface="Arial" panose="020B0604020202020204" pitchFamily="34" charset="0"/>
                <a:cs typeface="Arial" panose="020B0604020202020204" pitchFamily="34" charset="0"/>
              </a:defRPr>
            </a:lvl1pPr>
            <a:lvl2pPr marL="596900" indent="0">
              <a:buNone/>
              <a:defRPr/>
            </a:lvl2pPr>
          </a:lstStyle>
          <a:p>
            <a:pPr lvl="0"/>
            <a:endParaRPr lang="en-US" dirty="0"/>
          </a:p>
        </p:txBody>
      </p:sp>
      <p:sp>
        <p:nvSpPr>
          <p:cNvPr id="47" name="Google Shape;147;p26">
            <a:extLst>
              <a:ext uri="{FF2B5EF4-FFF2-40B4-BE49-F238E27FC236}">
                <a16:creationId xmlns:a16="http://schemas.microsoft.com/office/drawing/2014/main" id="{DDA42E67-1BBF-4625-852E-D1468DD848FA}"/>
              </a:ext>
            </a:extLst>
          </p:cNvPr>
          <p:cNvSpPr txBox="1"/>
          <p:nvPr userDrawn="1"/>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dirty="0">
                <a:solidFill>
                  <a:srgbClr val="434343"/>
                </a:solidFill>
                <a:latin typeface="Arial" panose="020B0604020202020204" pitchFamily="34" charset="0"/>
                <a:ea typeface="Montserrat"/>
                <a:cs typeface="Arial" panose="020B0604020202020204" pitchFamily="34" charset="0"/>
                <a:sym typeface="Montserrat"/>
              </a:rPr>
              <a:t>CONTACT US</a:t>
            </a:r>
            <a:endParaRPr sz="100" dirty="0">
              <a:latin typeface="Arial" panose="020B0604020202020204" pitchFamily="34" charset="0"/>
              <a:ea typeface="Lato"/>
              <a:cs typeface="Arial" panose="020B0604020202020204" pitchFamily="34" charset="0"/>
              <a:sym typeface="Lato"/>
            </a:endParaRPr>
          </a:p>
        </p:txBody>
      </p:sp>
      <p:sp>
        <p:nvSpPr>
          <p:cNvPr id="7" name="Text Placeholder 6">
            <a:extLst>
              <a:ext uri="{FF2B5EF4-FFF2-40B4-BE49-F238E27FC236}">
                <a16:creationId xmlns:a16="http://schemas.microsoft.com/office/drawing/2014/main" id="{7756E39D-E4E5-4A84-A93E-A8AFCFDDE060}"/>
              </a:ext>
            </a:extLst>
          </p:cNvPr>
          <p:cNvSpPr>
            <a:spLocks noGrp="1"/>
          </p:cNvSpPr>
          <p:nvPr>
            <p:ph type="body" sz="quarter" idx="11"/>
          </p:nvPr>
        </p:nvSpPr>
        <p:spPr>
          <a:xfrm>
            <a:off x="848625" y="3235124"/>
            <a:ext cx="3170700" cy="885825"/>
          </a:xfrm>
        </p:spPr>
        <p:txBody>
          <a:bodyPr/>
          <a:lstStyle/>
          <a:p>
            <a:pPr lvl="0"/>
            <a:r>
              <a:rPr lang="en-US" dirty="0"/>
              <a:t>Click to edit Master text styles</a:t>
            </a:r>
          </a:p>
        </p:txBody>
      </p:sp>
      <p:sp>
        <p:nvSpPr>
          <p:cNvPr id="50" name="Text Placeholder 49">
            <a:extLst>
              <a:ext uri="{FF2B5EF4-FFF2-40B4-BE49-F238E27FC236}">
                <a16:creationId xmlns:a16="http://schemas.microsoft.com/office/drawing/2014/main" id="{43FCEFDD-8CEB-4CF7-9C84-EEB7EC48F23F}"/>
              </a:ext>
            </a:extLst>
          </p:cNvPr>
          <p:cNvSpPr>
            <a:spLocks noGrp="1"/>
          </p:cNvSpPr>
          <p:nvPr>
            <p:ph type="body" sz="quarter" idx="12"/>
          </p:nvPr>
        </p:nvSpPr>
        <p:spPr>
          <a:xfrm>
            <a:off x="376237" y="4347036"/>
            <a:ext cx="8310563" cy="594600"/>
          </a:xfrm>
        </p:spPr>
        <p:txBody>
          <a:bodyPr/>
          <a:lstStyle>
            <a:lvl1pPr marL="0" indent="0">
              <a:lnSpc>
                <a:spcPct val="100000"/>
              </a:lnSpc>
              <a:buNone/>
              <a:defRPr sz="1000">
                <a:latin typeface="+mj-lt"/>
              </a:defRPr>
            </a:lvl1pPr>
            <a:lvl2pPr marL="596900" indent="0">
              <a:buNone/>
              <a:defRPr/>
            </a:lvl2pPr>
          </a:lstStyle>
          <a:p>
            <a:pPr lvl="0"/>
            <a:endParaRPr lang="en-US" dirty="0"/>
          </a:p>
        </p:txBody>
      </p:sp>
    </p:spTree>
    <p:extLst>
      <p:ext uri="{BB962C8B-B14F-4D97-AF65-F5344CB8AC3E}">
        <p14:creationId xmlns:p14="http://schemas.microsoft.com/office/powerpoint/2010/main" val="1515614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dirty="0"/>
          </a:p>
        </p:txBody>
      </p:sp>
      <p:sp>
        <p:nvSpPr>
          <p:cNvPr id="91" name="Google Shape;91;p16"/>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2" name="Google Shape;92;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3" name="Google Shape;93;p16"/>
          <p:cNvPicPr preferRelativeResize="0"/>
          <p:nvPr/>
        </p:nvPicPr>
        <p:blipFill>
          <a:blip r:embed="rId2">
            <a:alphaModFix/>
          </a:blip>
          <a:stretch>
            <a:fillRect/>
          </a:stretch>
        </p:blipFill>
        <p:spPr>
          <a:xfrm>
            <a:off x="457200" y="911913"/>
            <a:ext cx="1612884" cy="1347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YR Line" userDrawn="1">
  <p:cSld name="TITLE_ONLY_1">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17"/>
          <p:cNvPicPr preferRelativeResize="0"/>
          <p:nvPr/>
        </p:nvPicPr>
        <p:blipFill>
          <a:blip r:embed="rId2">
            <a:alphaModFix/>
          </a:blip>
          <a:stretch>
            <a:fillRect/>
          </a:stretch>
        </p:blipFill>
        <p:spPr>
          <a:xfrm>
            <a:off x="457200" y="1008649"/>
            <a:ext cx="1264400" cy="130100"/>
          </a:xfrm>
          <a:prstGeom prst="rect">
            <a:avLst/>
          </a:prstGeom>
          <a:noFill/>
          <a:ln>
            <a:noFill/>
          </a:ln>
        </p:spPr>
      </p:pic>
      <p:sp>
        <p:nvSpPr>
          <p:cNvPr id="3" name="Picture Placeholder 2"/>
          <p:cNvSpPr>
            <a:spLocks noGrp="1"/>
          </p:cNvSpPr>
          <p:nvPr>
            <p:ph type="pic" sz="quarter" idx="13"/>
          </p:nvPr>
        </p:nvSpPr>
        <p:spPr>
          <a:xfrm>
            <a:off x="457200" y="1465263"/>
            <a:ext cx="8196263" cy="3241675"/>
          </a:xfrm>
        </p:spPr>
        <p:txBody>
          <a:bodyPr/>
          <a:lstStyle>
            <a:lvl1pPr>
              <a:defRPr>
                <a:latin typeface="Arial" panose="020B0604020202020204" pitchFamily="34" charset="0"/>
                <a:cs typeface="Arial" panose="020B0604020202020204" pitchFamily="34" charset="0"/>
              </a:defRPr>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1" userDrawn="1">
  <p:cSld name="ONE_COLUMN_TEXT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100" name="Google Shape;100;p18"/>
          <p:cNvSpPr txBox="1">
            <a:spLocks noGrp="1"/>
          </p:cNvSpPr>
          <p:nvPr>
            <p:ph type="body" idx="1"/>
          </p:nvPr>
        </p:nvSpPr>
        <p:spPr>
          <a:xfrm>
            <a:off x="654900" y="1627550"/>
            <a:ext cx="3463444"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atin typeface="Arial" panose="020B0604020202020204" pitchFamily="34" charset="0"/>
                <a:cs typeface="Arial" panose="020B0604020202020204" pitchFamily="34" charset="0"/>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1" name="Google Shape;101;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 name="Picture Placeholder 2"/>
          <p:cNvSpPr>
            <a:spLocks noGrp="1"/>
          </p:cNvSpPr>
          <p:nvPr>
            <p:ph type="pic" sz="quarter" idx="13"/>
          </p:nvPr>
        </p:nvSpPr>
        <p:spPr>
          <a:xfrm>
            <a:off x="4692502" y="555625"/>
            <a:ext cx="3900636" cy="4251325"/>
          </a:xfrm>
        </p:spPr>
        <p:txBody>
          <a:bodyPr/>
          <a:lstStyle>
            <a:lvl1pPr>
              <a:defRPr>
                <a:latin typeface="Arial" panose="020B0604020202020204" pitchFamily="34" charset="0"/>
                <a:cs typeface="Arial" panose="020B0604020202020204" pitchFamily="34" charset="0"/>
              </a:defRPr>
            </a:lvl1pPr>
          </a:lstStyle>
          <a:p>
            <a:endParaRPr lang="en-US"/>
          </a:p>
        </p:txBody>
      </p:sp>
      <p:pic>
        <p:nvPicPr>
          <p:cNvPr id="6" name="Google Shape;64;p11"/>
          <p:cNvPicPr preferRelativeResize="0"/>
          <p:nvPr userDrawn="1"/>
        </p:nvPicPr>
        <p:blipFill>
          <a:blip r:embed="rId2">
            <a:alphaModFix/>
          </a:blip>
          <a:stretch>
            <a:fillRect/>
          </a:stretch>
        </p:blipFill>
        <p:spPr>
          <a:xfrm>
            <a:off x="457200" y="1311300"/>
            <a:ext cx="1264400" cy="1301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02"/>
        <p:cNvGrpSpPr/>
        <p:nvPr/>
      </p:nvGrpSpPr>
      <p:grpSpPr>
        <a:xfrm>
          <a:off x="0" y="0"/>
          <a:ext cx="0" cy="0"/>
          <a:chOff x="0" y="0"/>
          <a:chExt cx="0" cy="0"/>
        </a:xfrm>
      </p:grpSpPr>
      <p:sp>
        <p:nvSpPr>
          <p:cNvPr id="104" name="Google Shape;104;p1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 name="Picture Placeholder 2"/>
          <p:cNvSpPr>
            <a:spLocks noGrp="1"/>
          </p:cNvSpPr>
          <p:nvPr>
            <p:ph type="pic" sz="quarter" idx="13"/>
          </p:nvPr>
        </p:nvSpPr>
        <p:spPr>
          <a:xfrm>
            <a:off x="1006475" y="343082"/>
            <a:ext cx="7292975" cy="3811587"/>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Title 3"/>
          <p:cNvSpPr>
            <a:spLocks noGrp="1"/>
          </p:cNvSpPr>
          <p:nvPr>
            <p:ph type="title"/>
          </p:nvPr>
        </p:nvSpPr>
        <p:spPr>
          <a:xfrm>
            <a:off x="131703" y="4568875"/>
            <a:ext cx="8520600" cy="572700"/>
          </a:xfrm>
        </p:spPr>
        <p:txBody>
          <a:bodyPr/>
          <a:lstStyle>
            <a:lvl1pPr>
              <a:defRPr sz="1200">
                <a:latin typeface="Montserrat Light" panose="00000400000000000000" pitchFamily="50" charset="0"/>
              </a:defRPr>
            </a:lvl1pPr>
          </a:lstStyle>
          <a:p>
            <a:r>
              <a:rPr lang="en-US" dirty="0"/>
              <a:t>Click to edit Master title style</a:t>
            </a:r>
          </a:p>
        </p:txBody>
      </p:sp>
    </p:spTree>
    <p:extLst>
      <p:ext uri="{BB962C8B-B14F-4D97-AF65-F5344CB8AC3E}">
        <p14:creationId xmlns:p14="http://schemas.microsoft.com/office/powerpoint/2010/main" val="571087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107" name="Google Shape;107;p2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8" name="Google Shape;108;p20"/>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9"/>
        <p:cNvGrpSpPr/>
        <p:nvPr/>
      </p:nvGrpSpPr>
      <p:grpSpPr>
        <a:xfrm>
          <a:off x="0" y="0"/>
          <a:ext cx="0" cy="0"/>
          <a:chOff x="0" y="0"/>
          <a:chExt cx="0" cy="0"/>
        </a:xfrm>
      </p:grpSpPr>
      <p:sp>
        <p:nvSpPr>
          <p:cNvPr id="110" name="Google Shape;110;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atin typeface="Arial" panose="020B0604020202020204" pitchFamily="34" charset="0"/>
                <a:cs typeface="Arial" panose="020B0604020202020204" pitchFamily="34"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2" name="Google Shape;112;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3" name="Google Shape;113;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14" name="Google Shape;114;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atin typeface="Arial" panose="020B0604020202020204" pitchFamily="34" charset="0"/>
                <a:cs typeface="Arial" panose="020B0604020202020204" pitchFamily="34" charset="0"/>
              </a:defRPr>
            </a:lvl1pPr>
          </a:lstStyle>
          <a:p>
            <a:endParaRPr dirty="0"/>
          </a:p>
        </p:txBody>
      </p:sp>
      <p:sp>
        <p:nvSpPr>
          <p:cNvPr id="117" name="Google Shape;117;p2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3" name="Google Shape;23;p4"/>
          <p:cNvSpPr txBox="1">
            <a:spLocks noGrp="1"/>
          </p:cNvSpPr>
          <p:nvPr>
            <p:ph type="body" idx="1"/>
          </p:nvPr>
        </p:nvSpPr>
        <p:spPr>
          <a:xfrm>
            <a:off x="688375" y="14738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atin typeface="Arial" panose="020B0604020202020204" pitchFamily="34" charset="0"/>
                <a:cs typeface="Arial" panose="020B0604020202020204" pitchFamily="34"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dirty="0"/>
              <a:t>xx%</a:t>
            </a:r>
          </a:p>
        </p:txBody>
      </p:sp>
      <p:sp>
        <p:nvSpPr>
          <p:cNvPr id="120" name="Google Shape;120;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21" name="Google Shape;121;p2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Photos" userDrawn="1">
  <p:cSld name="SECTION_HEADER_1_1_1">
    <p:bg>
      <p:bgPr>
        <a:solidFill>
          <a:schemeClr val="lt1"/>
        </a:solidFill>
        <a:effectLst/>
      </p:bgPr>
    </p:bg>
    <p:spTree>
      <p:nvGrpSpPr>
        <p:cNvPr id="1" name="Shape 162"/>
        <p:cNvGrpSpPr/>
        <p:nvPr/>
      </p:nvGrpSpPr>
      <p:grpSpPr>
        <a:xfrm>
          <a:off x="0" y="0"/>
          <a:ext cx="0" cy="0"/>
          <a:chOff x="0" y="0"/>
          <a:chExt cx="0" cy="0"/>
        </a:xfrm>
      </p:grpSpPr>
      <p:pic>
        <p:nvPicPr>
          <p:cNvPr id="163" name="Google Shape;163;p28"/>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pic>
        <p:nvPicPr>
          <p:cNvPr id="164" name="Google Shape;164;p28"/>
          <p:cNvPicPr preferRelativeResize="0"/>
          <p:nvPr/>
        </p:nvPicPr>
        <p:blipFill>
          <a:blip r:embed="rId3">
            <a:alphaModFix/>
          </a:blip>
          <a:stretch>
            <a:fillRect/>
          </a:stretch>
        </p:blipFill>
        <p:spPr>
          <a:xfrm rot="-7573368">
            <a:off x="4880537" y="1387889"/>
            <a:ext cx="2254993" cy="2367810"/>
          </a:xfrm>
          <a:prstGeom prst="rect">
            <a:avLst/>
          </a:prstGeom>
          <a:noFill/>
          <a:ln>
            <a:noFill/>
          </a:ln>
        </p:spPr>
      </p:pic>
      <p:sp>
        <p:nvSpPr>
          <p:cNvPr id="165" name="Google Shape;165;p28"/>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66" name="Google Shape;166;p28"/>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7" name="Google Shape;167;p28"/>
          <p:cNvSpPr txBox="1">
            <a:spLocks noGrp="1"/>
          </p:cNvSpPr>
          <p:nvPr>
            <p:ph type="body" idx="2"/>
          </p:nvPr>
        </p:nvSpPr>
        <p:spPr>
          <a:xfrm>
            <a:off x="5136497"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 name="Picture Placeholder 2"/>
          <p:cNvSpPr>
            <a:spLocks noGrp="1"/>
          </p:cNvSpPr>
          <p:nvPr>
            <p:ph type="pic" sz="quarter" idx="10"/>
          </p:nvPr>
        </p:nvSpPr>
        <p:spPr>
          <a:xfrm>
            <a:off x="1855135" y="1733887"/>
            <a:ext cx="1674717" cy="1707592"/>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0" name="Picture Placeholder 2"/>
          <p:cNvSpPr>
            <a:spLocks noGrp="1"/>
          </p:cNvSpPr>
          <p:nvPr>
            <p:ph type="pic" sz="quarter" idx="11"/>
          </p:nvPr>
        </p:nvSpPr>
        <p:spPr>
          <a:xfrm>
            <a:off x="5214657" y="1784295"/>
            <a:ext cx="1674717" cy="1707592"/>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Photos" userDrawn="1">
  <p:cSld name="SECTION_HEADER_1_1">
    <p:bg>
      <p:bgPr>
        <a:solidFill>
          <a:schemeClr val="lt1"/>
        </a:solidFill>
        <a:effectLst/>
      </p:bgPr>
    </p:bg>
    <p:spTree>
      <p:nvGrpSpPr>
        <p:cNvPr id="1" name="Shape 168"/>
        <p:cNvGrpSpPr/>
        <p:nvPr/>
      </p:nvGrpSpPr>
      <p:grpSpPr>
        <a:xfrm>
          <a:off x="0" y="0"/>
          <a:ext cx="0" cy="0"/>
          <a:chOff x="0" y="0"/>
          <a:chExt cx="0" cy="0"/>
        </a:xfrm>
      </p:grpSpPr>
      <p:pic>
        <p:nvPicPr>
          <p:cNvPr id="169" name="Google Shape;169;p29"/>
          <p:cNvPicPr preferRelativeResize="0"/>
          <p:nvPr/>
        </p:nvPicPr>
        <p:blipFill>
          <a:blip r:embed="rId2">
            <a:alphaModFix/>
          </a:blip>
          <a:stretch>
            <a:fillRect/>
          </a:stretch>
        </p:blipFill>
        <p:spPr>
          <a:xfrm rot="1967865">
            <a:off x="987656" y="1802160"/>
            <a:ext cx="1847191" cy="1955008"/>
          </a:xfrm>
          <a:prstGeom prst="rect">
            <a:avLst/>
          </a:prstGeom>
          <a:noFill/>
          <a:ln>
            <a:noFill/>
          </a:ln>
        </p:spPr>
      </p:pic>
      <p:pic>
        <p:nvPicPr>
          <p:cNvPr id="170" name="Google Shape;170;p29"/>
          <p:cNvPicPr preferRelativeResize="0"/>
          <p:nvPr/>
        </p:nvPicPr>
        <p:blipFill>
          <a:blip r:embed="rId3">
            <a:alphaModFix/>
          </a:blip>
          <a:stretch>
            <a:fillRect/>
          </a:stretch>
        </p:blipFill>
        <p:spPr>
          <a:xfrm rot="-7572287">
            <a:off x="3651857" y="1766863"/>
            <a:ext cx="1836998" cy="1928517"/>
          </a:xfrm>
          <a:prstGeom prst="rect">
            <a:avLst/>
          </a:prstGeom>
          <a:noFill/>
          <a:ln>
            <a:noFill/>
          </a:ln>
        </p:spPr>
      </p:pic>
      <p:pic>
        <p:nvPicPr>
          <p:cNvPr id="171" name="Google Shape;171;p29"/>
          <p:cNvPicPr preferRelativeResize="0"/>
          <p:nvPr/>
        </p:nvPicPr>
        <p:blipFill>
          <a:blip r:embed="rId2">
            <a:alphaModFix/>
          </a:blip>
          <a:stretch>
            <a:fillRect/>
          </a:stretch>
        </p:blipFill>
        <p:spPr>
          <a:xfrm rot="7765833">
            <a:off x="6275628" y="1867158"/>
            <a:ext cx="1847191" cy="1955007"/>
          </a:xfrm>
          <a:prstGeom prst="rect">
            <a:avLst/>
          </a:prstGeom>
          <a:noFill/>
          <a:ln>
            <a:noFill/>
          </a:ln>
        </p:spPr>
      </p:pic>
      <p:sp>
        <p:nvSpPr>
          <p:cNvPr id="172" name="Google Shape;172;p29"/>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73" name="Google Shape;173;p29"/>
          <p:cNvSpPr txBox="1">
            <a:spLocks noGrp="1"/>
          </p:cNvSpPr>
          <p:nvPr>
            <p:ph type="body" idx="1"/>
          </p:nvPr>
        </p:nvSpPr>
        <p:spPr>
          <a:xfrm>
            <a:off x="10094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4" name="Google Shape;174;p29"/>
          <p:cNvSpPr txBox="1">
            <a:spLocks noGrp="1"/>
          </p:cNvSpPr>
          <p:nvPr>
            <p:ph type="body" idx="2"/>
          </p:nvPr>
        </p:nvSpPr>
        <p:spPr>
          <a:xfrm>
            <a:off x="38606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5" name="Google Shape;175;p29"/>
          <p:cNvSpPr txBox="1">
            <a:spLocks noGrp="1"/>
          </p:cNvSpPr>
          <p:nvPr>
            <p:ph type="body" idx="3"/>
          </p:nvPr>
        </p:nvSpPr>
        <p:spPr>
          <a:xfrm>
            <a:off x="644882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 name="Picture Placeholder 2"/>
          <p:cNvSpPr>
            <a:spLocks noGrp="1" noChangeAspect="1"/>
          </p:cNvSpPr>
          <p:nvPr>
            <p:ph type="pic" sz="quarter" idx="10"/>
          </p:nvPr>
        </p:nvSpPr>
        <p:spPr>
          <a:xfrm>
            <a:off x="3860675" y="2063085"/>
            <a:ext cx="1423506" cy="1433157"/>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4" name="Picture Placeholder 2"/>
          <p:cNvSpPr>
            <a:spLocks noGrp="1" noChangeAspect="1"/>
          </p:cNvSpPr>
          <p:nvPr>
            <p:ph type="pic" sz="quarter" idx="12"/>
          </p:nvPr>
        </p:nvSpPr>
        <p:spPr>
          <a:xfrm>
            <a:off x="6501883" y="2063085"/>
            <a:ext cx="1423506" cy="1433157"/>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5" name="Picture Placeholder 2"/>
          <p:cNvSpPr>
            <a:spLocks noGrp="1" noChangeAspect="1"/>
          </p:cNvSpPr>
          <p:nvPr>
            <p:ph type="pic" sz="quarter" idx="13"/>
          </p:nvPr>
        </p:nvSpPr>
        <p:spPr>
          <a:xfrm>
            <a:off x="1133251" y="2063085"/>
            <a:ext cx="1423506" cy="1433157"/>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hotos 1" userDrawn="1">
  <p:cSld name="SECTION_HEADER_1_2">
    <p:bg>
      <p:bgPr>
        <a:solidFill>
          <a:schemeClr val="lt1"/>
        </a:solidFill>
        <a:effectLst/>
      </p:bgPr>
    </p:bg>
    <p:spTree>
      <p:nvGrpSpPr>
        <p:cNvPr id="1" name="Shape 176"/>
        <p:cNvGrpSpPr/>
        <p:nvPr/>
      </p:nvGrpSpPr>
      <p:grpSpPr>
        <a:xfrm>
          <a:off x="0" y="0"/>
          <a:ext cx="0" cy="0"/>
          <a:chOff x="0" y="0"/>
          <a:chExt cx="0" cy="0"/>
        </a:xfrm>
      </p:grpSpPr>
      <p:pic>
        <p:nvPicPr>
          <p:cNvPr id="177" name="Google Shape;177;p30"/>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78" name="Google Shape;178;p30"/>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79" name="Google Shape;179;p30"/>
          <p:cNvPicPr preferRelativeResize="0"/>
          <p:nvPr/>
        </p:nvPicPr>
        <p:blipFill>
          <a:blip r:embed="rId3">
            <a:alphaModFix/>
          </a:blip>
          <a:stretch>
            <a:fillRect/>
          </a:stretch>
        </p:blipFill>
        <p:spPr>
          <a:xfrm rot="1373658">
            <a:off x="6756624" y="1789650"/>
            <a:ext cx="1837000" cy="1928517"/>
          </a:xfrm>
          <a:prstGeom prst="rect">
            <a:avLst/>
          </a:prstGeom>
          <a:noFill/>
          <a:ln>
            <a:noFill/>
          </a:ln>
        </p:spPr>
      </p:pic>
      <p:pic>
        <p:nvPicPr>
          <p:cNvPr id="180" name="Google Shape;180;p30"/>
          <p:cNvPicPr preferRelativeResize="0"/>
          <p:nvPr/>
        </p:nvPicPr>
        <p:blipFill>
          <a:blip r:embed="rId2">
            <a:alphaModFix/>
          </a:blip>
          <a:stretch>
            <a:fillRect/>
          </a:stretch>
        </p:blipFill>
        <p:spPr>
          <a:xfrm rot="-9110201">
            <a:off x="4661855" y="1753608"/>
            <a:ext cx="1847189" cy="1955008"/>
          </a:xfrm>
          <a:prstGeom prst="rect">
            <a:avLst/>
          </a:prstGeom>
          <a:noFill/>
          <a:ln>
            <a:noFill/>
          </a:ln>
        </p:spPr>
      </p:pic>
      <p:sp>
        <p:nvSpPr>
          <p:cNvPr id="181" name="Google Shape;181;p30"/>
          <p:cNvSpPr txBox="1">
            <a:spLocks noGrp="1"/>
          </p:cNvSpPr>
          <p:nvPr>
            <p:ph type="title"/>
          </p:nvPr>
        </p:nvSpPr>
        <p:spPr>
          <a:xfrm>
            <a:off x="38100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82" name="Google Shape;182;p30"/>
          <p:cNvSpPr txBox="1">
            <a:spLocks noGrp="1"/>
          </p:cNvSpPr>
          <p:nvPr>
            <p:ph type="body" idx="1"/>
          </p:nvPr>
        </p:nvSpPr>
        <p:spPr>
          <a:xfrm>
            <a:off x="61912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3" name="Google Shape;183;p30"/>
          <p:cNvSpPr txBox="1">
            <a:spLocks noGrp="1"/>
          </p:cNvSpPr>
          <p:nvPr>
            <p:ph type="body" idx="2"/>
          </p:nvPr>
        </p:nvSpPr>
        <p:spPr>
          <a:xfrm>
            <a:off x="274457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4" name="Google Shape;184;p30"/>
          <p:cNvSpPr txBox="1">
            <a:spLocks noGrp="1"/>
          </p:cNvSpPr>
          <p:nvPr>
            <p:ph type="body" idx="3"/>
          </p:nvPr>
        </p:nvSpPr>
        <p:spPr>
          <a:xfrm>
            <a:off x="4761500" y="38766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5" name="Google Shape;185;p30"/>
          <p:cNvSpPr txBox="1">
            <a:spLocks noGrp="1"/>
          </p:cNvSpPr>
          <p:nvPr>
            <p:ph type="body" idx="4"/>
          </p:nvPr>
        </p:nvSpPr>
        <p:spPr>
          <a:xfrm>
            <a:off x="6851175" y="387019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11" name="Picture Placeholder 2"/>
          <p:cNvSpPr>
            <a:spLocks noGrp="1" noChangeAspect="1"/>
          </p:cNvSpPr>
          <p:nvPr>
            <p:ph type="pic" sz="quarter" idx="10"/>
          </p:nvPr>
        </p:nvSpPr>
        <p:spPr>
          <a:xfrm>
            <a:off x="717737" y="2006850"/>
            <a:ext cx="1362364" cy="1371600"/>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Picture Placeholder 2"/>
          <p:cNvSpPr>
            <a:spLocks noGrp="1" noChangeAspect="1"/>
          </p:cNvSpPr>
          <p:nvPr>
            <p:ph type="pic" sz="quarter" idx="11"/>
          </p:nvPr>
        </p:nvSpPr>
        <p:spPr>
          <a:xfrm>
            <a:off x="2848225" y="2068108"/>
            <a:ext cx="1362364" cy="1371600"/>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3" name="Picture Placeholder 2"/>
          <p:cNvSpPr>
            <a:spLocks noGrp="1" noChangeAspect="1"/>
          </p:cNvSpPr>
          <p:nvPr>
            <p:ph type="pic" sz="quarter" idx="12"/>
          </p:nvPr>
        </p:nvSpPr>
        <p:spPr>
          <a:xfrm>
            <a:off x="4946315" y="2045315"/>
            <a:ext cx="1362364" cy="1371600"/>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4" name="Picture Placeholder 2"/>
          <p:cNvSpPr>
            <a:spLocks noGrp="1" noChangeAspect="1"/>
          </p:cNvSpPr>
          <p:nvPr>
            <p:ph type="pic" sz="quarter" idx="13"/>
          </p:nvPr>
        </p:nvSpPr>
        <p:spPr>
          <a:xfrm>
            <a:off x="6930824" y="2068108"/>
            <a:ext cx="1362364" cy="1371600"/>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9" name="Google Shape;29;p5"/>
          <p:cNvSpPr txBox="1">
            <a:spLocks noGrp="1"/>
          </p:cNvSpPr>
          <p:nvPr>
            <p:ph type="body" idx="1"/>
          </p:nvPr>
        </p:nvSpPr>
        <p:spPr>
          <a:xfrm>
            <a:off x="688375" y="13214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30" name="Google Shape;30;p5"/>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BP Line">
  <p:cSld name="TITLE_AND_BOD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4" name="Google Shape;34;p6"/>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r="29952"/>
          <a:stretch/>
        </p:blipFill>
        <p:spPr>
          <a:xfrm rot="-5400000">
            <a:off x="6744400" y="-92911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0" name="Google Shape;40;p7"/>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r="29952"/>
          <a:stretch/>
        </p:blipFill>
        <p:spPr>
          <a:xfrm rot="-5400000">
            <a:off x="6744400" y="-929119"/>
            <a:ext cx="1353249" cy="32002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5" name="Google Shape;45;p8"/>
          <p:cNvSpPr txBox="1">
            <a:spLocks noGrp="1"/>
          </p:cNvSpPr>
          <p:nvPr>
            <p:ph type="body" idx="1"/>
          </p:nvPr>
        </p:nvSpPr>
        <p:spPr>
          <a:xfrm>
            <a:off x="566928" y="1276375"/>
            <a:ext cx="8520600" cy="329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46" name="Google Shape;46;p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RP Line 2" preserve="1">
  <p:cSld name="1_Title and body RP Line 2">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5" name="Google Shape;45;p8"/>
          <p:cNvSpPr txBox="1">
            <a:spLocks noGrp="1"/>
          </p:cNvSpPr>
          <p:nvPr>
            <p:ph type="body" idx="1"/>
          </p:nvPr>
        </p:nvSpPr>
        <p:spPr>
          <a:xfrm>
            <a:off x="566928" y="1276375"/>
            <a:ext cx="8520600" cy="329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pic>
        <p:nvPicPr>
          <p:cNvPr id="6" name="Google Shape;290;p46">
            <a:extLst>
              <a:ext uri="{FF2B5EF4-FFF2-40B4-BE49-F238E27FC236}">
                <a16:creationId xmlns:a16="http://schemas.microsoft.com/office/drawing/2014/main" id="{6338608C-3F54-4CC6-9B1D-0CF85C17018A}"/>
              </a:ext>
            </a:extLst>
          </p:cNvPr>
          <p:cNvPicPr preferRelativeResize="0"/>
          <p:nvPr userDrawn="1"/>
        </p:nvPicPr>
        <p:blipFill>
          <a:blip r:embed="rId3">
            <a:alphaModFix/>
          </a:blip>
          <a:stretch>
            <a:fillRect/>
          </a:stretch>
        </p:blipFill>
        <p:spPr>
          <a:xfrm>
            <a:off x="7644875" y="484174"/>
            <a:ext cx="749822" cy="1007901"/>
          </a:xfrm>
          <a:prstGeom prst="rect">
            <a:avLst/>
          </a:prstGeom>
          <a:noFill/>
          <a:ln>
            <a:noFill/>
          </a:ln>
        </p:spPr>
      </p:pic>
    </p:spTree>
    <p:extLst>
      <p:ext uri="{BB962C8B-B14F-4D97-AF65-F5344CB8AC3E}">
        <p14:creationId xmlns:p14="http://schemas.microsoft.com/office/powerpoint/2010/main" val="283808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
        <p:nvSpPr>
          <p:cNvPr id="6" name="Text Placeholder 2">
            <a:extLst>
              <a:ext uri="{FF2B5EF4-FFF2-40B4-BE49-F238E27FC236}">
                <a16:creationId xmlns:a16="http://schemas.microsoft.com/office/drawing/2014/main" id="{654ADBE4-B2D8-44F3-AAA0-ECA894D75D8E}"/>
              </a:ext>
            </a:extLst>
          </p:cNvPr>
          <p:cNvSpPr>
            <a:spLocks noGrp="1"/>
          </p:cNvSpPr>
          <p:nvPr>
            <p:ph type="body" idx="10"/>
          </p:nvPr>
        </p:nvSpPr>
        <p:spPr>
          <a:xfrm>
            <a:off x="566928" y="1276375"/>
            <a:ext cx="7345172" cy="600551"/>
          </a:xfrm>
        </p:spPr>
        <p:txBody>
          <a:bodyPr/>
          <a:lstStyle/>
          <a:p>
            <a:pPr marL="0" indent="0">
              <a:buNone/>
            </a:pPr>
            <a:endParaRPr lang="en-US" sz="2000" dirty="0"/>
          </a:p>
        </p:txBody>
      </p:sp>
      <p:sp>
        <p:nvSpPr>
          <p:cNvPr id="7" name="Rounded Rectangular Callout 4">
            <a:extLst>
              <a:ext uri="{FF2B5EF4-FFF2-40B4-BE49-F238E27FC236}">
                <a16:creationId xmlns:a16="http://schemas.microsoft.com/office/drawing/2014/main" id="{2A53282B-76CA-4F5E-B818-0BB55A4ACEB5}"/>
              </a:ext>
            </a:extLst>
          </p:cNvPr>
          <p:cNvSpPr/>
          <p:nvPr userDrawn="1"/>
        </p:nvSpPr>
        <p:spPr>
          <a:xfrm>
            <a:off x="637673" y="1864897"/>
            <a:ext cx="7772400" cy="721894"/>
          </a:xfrm>
          <a:prstGeom prst="wedgeRoundRectCallout">
            <a:avLst/>
          </a:prstGeom>
          <a:no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ABE08B27-D4EF-46B1-9343-0A6D5F634992}"/>
              </a:ext>
            </a:extLst>
          </p:cNvPr>
          <p:cNvSpPr>
            <a:spLocks noGrp="1"/>
          </p:cNvSpPr>
          <p:nvPr>
            <p:ph type="body" sz="quarter" idx="11"/>
          </p:nvPr>
        </p:nvSpPr>
        <p:spPr>
          <a:xfrm>
            <a:off x="790073" y="1902787"/>
            <a:ext cx="7572375" cy="588963"/>
          </a:xfrm>
        </p:spPr>
        <p:txBody>
          <a:bodyPr/>
          <a:lstStyle>
            <a:lvl1pPr marL="0" indent="0">
              <a:lnSpc>
                <a:spcPct val="100000"/>
              </a:lnSpc>
              <a:buNone/>
              <a:defRPr sz="1500">
                <a:latin typeface="+mj-lt"/>
              </a:defRPr>
            </a:lvl1pPr>
            <a:lvl2pPr marL="596900" indent="0">
              <a:buNone/>
              <a:defRPr/>
            </a:lvl2pPr>
          </a:lstStyle>
          <a:p>
            <a:pPr lvl="0"/>
            <a:endParaRPr lang="en-US" dirty="0"/>
          </a:p>
        </p:txBody>
      </p:sp>
      <p:sp>
        <p:nvSpPr>
          <p:cNvPr id="11" name="Rounded Rectangular Callout 10">
            <a:extLst>
              <a:ext uri="{FF2B5EF4-FFF2-40B4-BE49-F238E27FC236}">
                <a16:creationId xmlns:a16="http://schemas.microsoft.com/office/drawing/2014/main" id="{06FCEE98-492D-42DE-99A3-450493FE48A0}"/>
              </a:ext>
            </a:extLst>
          </p:cNvPr>
          <p:cNvSpPr/>
          <p:nvPr userDrawn="1"/>
        </p:nvSpPr>
        <p:spPr>
          <a:xfrm flipH="1">
            <a:off x="637673" y="2863275"/>
            <a:ext cx="7772400" cy="758230"/>
          </a:xfrm>
          <a:prstGeom prst="wedgeRoundRectCallout">
            <a:avLst/>
          </a:prstGeom>
          <a:noFill/>
          <a:ln>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a:latin typeface="Calibri Light" panose="020F0302020204030204" pitchFamily="34" charset="0"/>
              <a:cs typeface="Calibri Light" panose="020F0302020204030204" pitchFamily="34" charset="0"/>
            </a:endParaRPr>
          </a:p>
        </p:txBody>
      </p:sp>
      <p:sp>
        <p:nvSpPr>
          <p:cNvPr id="13" name="Rounded Rectangular Callout 13">
            <a:extLst>
              <a:ext uri="{FF2B5EF4-FFF2-40B4-BE49-F238E27FC236}">
                <a16:creationId xmlns:a16="http://schemas.microsoft.com/office/drawing/2014/main" id="{2761D6DA-F77F-4C8D-BCB4-0212F06FAC33}"/>
              </a:ext>
            </a:extLst>
          </p:cNvPr>
          <p:cNvSpPr/>
          <p:nvPr userDrawn="1"/>
        </p:nvSpPr>
        <p:spPr>
          <a:xfrm>
            <a:off x="637673" y="3844538"/>
            <a:ext cx="7772400" cy="853794"/>
          </a:xfrm>
          <a:prstGeom prst="wedgeRoundRectCallou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Calibri Light" panose="020F0302020204030204" pitchFamily="34" charset="0"/>
              <a:cs typeface="Calibri Light" panose="020F0302020204030204" pitchFamily="34" charset="0"/>
            </a:endParaRPr>
          </a:p>
        </p:txBody>
      </p:sp>
      <p:sp>
        <p:nvSpPr>
          <p:cNvPr id="15" name="Text Placeholder 2">
            <a:extLst>
              <a:ext uri="{FF2B5EF4-FFF2-40B4-BE49-F238E27FC236}">
                <a16:creationId xmlns:a16="http://schemas.microsoft.com/office/drawing/2014/main" id="{966B2FF8-291B-427B-81F7-7504F82A14D7}"/>
              </a:ext>
            </a:extLst>
          </p:cNvPr>
          <p:cNvSpPr>
            <a:spLocks noGrp="1"/>
          </p:cNvSpPr>
          <p:nvPr>
            <p:ph type="body" sz="quarter" idx="12"/>
          </p:nvPr>
        </p:nvSpPr>
        <p:spPr>
          <a:xfrm>
            <a:off x="791077" y="2920250"/>
            <a:ext cx="7572375" cy="588963"/>
          </a:xfrm>
        </p:spPr>
        <p:txBody>
          <a:bodyPr/>
          <a:lstStyle>
            <a:lvl1pPr marL="0" indent="0">
              <a:lnSpc>
                <a:spcPct val="100000"/>
              </a:lnSpc>
              <a:buNone/>
              <a:defRPr sz="1500">
                <a:latin typeface="+mj-lt"/>
              </a:defRPr>
            </a:lvl1pPr>
            <a:lvl2pPr marL="596900" indent="0">
              <a:buNone/>
              <a:defRPr/>
            </a:lvl2pPr>
          </a:lstStyle>
          <a:p>
            <a:pPr lvl="0"/>
            <a:endParaRPr lang="en-US" dirty="0"/>
          </a:p>
        </p:txBody>
      </p:sp>
      <p:sp>
        <p:nvSpPr>
          <p:cNvPr id="17" name="Text Placeholder 2">
            <a:extLst>
              <a:ext uri="{FF2B5EF4-FFF2-40B4-BE49-F238E27FC236}">
                <a16:creationId xmlns:a16="http://schemas.microsoft.com/office/drawing/2014/main" id="{D9B9A97F-AD3E-4090-9F1C-791F2BF94EA1}"/>
              </a:ext>
            </a:extLst>
          </p:cNvPr>
          <p:cNvSpPr>
            <a:spLocks noGrp="1"/>
          </p:cNvSpPr>
          <p:nvPr>
            <p:ph type="body" sz="quarter" idx="13"/>
          </p:nvPr>
        </p:nvSpPr>
        <p:spPr>
          <a:xfrm>
            <a:off x="790073" y="3851380"/>
            <a:ext cx="7572375" cy="846952"/>
          </a:xfrm>
        </p:spPr>
        <p:txBody>
          <a:bodyPr/>
          <a:lstStyle>
            <a:lvl1pPr marL="0" indent="0">
              <a:lnSpc>
                <a:spcPct val="100000"/>
              </a:lnSpc>
              <a:buNone/>
              <a:defRPr sz="1500">
                <a:latin typeface="+mj-lt"/>
              </a:defRPr>
            </a:lvl1pPr>
            <a:lvl2pPr marL="596900" indent="0">
              <a:buNone/>
              <a:defRPr/>
            </a:lvl2pPr>
          </a:lstStyle>
          <a:p>
            <a:pPr lvl="0"/>
            <a:endParaRPr lang="en-US" dirty="0"/>
          </a:p>
        </p:txBody>
      </p:sp>
    </p:spTree>
    <p:extLst>
      <p:ext uri="{BB962C8B-B14F-4D97-AF65-F5344CB8AC3E}">
        <p14:creationId xmlns:p14="http://schemas.microsoft.com/office/powerpoint/2010/main" val="2257840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Montserrat"/>
              <a:buNone/>
              <a:defRPr sz="2800" b="1">
                <a:solidFill>
                  <a:srgbClr val="434343"/>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dirty="0"/>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84" r:id="rId8"/>
    <p:sldLayoutId id="2147483685" r:id="rId9"/>
    <p:sldLayoutId id="2147483688" r:id="rId10"/>
    <p:sldLayoutId id="2147483655" r:id="rId11"/>
    <p:sldLayoutId id="2147483656" r:id="rId12"/>
    <p:sldLayoutId id="2147483657" r:id="rId13"/>
    <p:sldLayoutId id="2147483658" r:id="rId14"/>
    <p:sldLayoutId id="2147483659" r:id="rId15"/>
    <p:sldLayoutId id="2147483660" r:id="rId16"/>
    <p:sldLayoutId id="2147483683" r:id="rId17"/>
    <p:sldLayoutId id="2147483682" r:id="rId18"/>
    <p:sldLayoutId id="2147483686" r:id="rId19"/>
    <p:sldLayoutId id="2147483687" r:id="rId20"/>
    <p:sldLayoutId id="2147483689" r:id="rId21"/>
    <p:sldLayoutId id="2147483690" r:id="rId22"/>
    <p:sldLayoutId id="2147483662" r:id="rId23"/>
    <p:sldLayoutId id="2147483663" r:id="rId24"/>
    <p:sldLayoutId id="2147483664" r:id="rId25"/>
    <p:sldLayoutId id="2147483681" r:id="rId26"/>
    <p:sldLayoutId id="2147483666" r:id="rId27"/>
    <p:sldLayoutId id="2147483667" r:id="rId28"/>
    <p:sldLayoutId id="2147483668" r:id="rId29"/>
    <p:sldLayoutId id="2147483669" r:id="rId30"/>
    <p:sldLayoutId id="2147483674" r:id="rId31"/>
    <p:sldLayoutId id="2147483675" r:id="rId32"/>
    <p:sldLayoutId id="2147483676"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pntc.org/resources/mandatory-child-abuse-reporting-state-summaries"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s://rhntc.org/resources/counseling-adolescent-clients-resist-sexual-coercion-vide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womenshealth.gov/relationships-and-safety/other-types/sexual-coercion"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4" name="Title 3"/>
          <p:cNvSpPr>
            <a:spLocks noGrp="1"/>
          </p:cNvSpPr>
          <p:nvPr>
            <p:ph type="ctrTitle"/>
          </p:nvPr>
        </p:nvSpPr>
        <p:spPr/>
        <p:txBody>
          <a:bodyPr/>
          <a:lstStyle/>
          <a:p>
            <a:r>
              <a:rPr lang="en-US"/>
              <a:t>Counseling Adolescent </a:t>
            </a:r>
            <a:r>
              <a:rPr lang="en-US" dirty="0"/>
              <a:t>Clients to Resist </a:t>
            </a:r>
            <a:br>
              <a:rPr lang="en-US" dirty="0"/>
            </a:br>
            <a:r>
              <a:rPr lang="en-US" dirty="0"/>
              <a:t>Sexual Coercion</a:t>
            </a:r>
          </a:p>
        </p:txBody>
      </p:sp>
      <p:sp>
        <p:nvSpPr>
          <p:cNvPr id="5" name="Subtitle 4"/>
          <p:cNvSpPr>
            <a:spLocks noGrp="1"/>
          </p:cNvSpPr>
          <p:nvPr>
            <p:ph type="subTitle" idx="1"/>
          </p:nvPr>
        </p:nvSpPr>
        <p:spPr>
          <a:xfrm>
            <a:off x="356615" y="3362925"/>
            <a:ext cx="4696647" cy="792600"/>
          </a:xfrm>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Mandatory Reporting</a:t>
            </a:r>
          </a:p>
        </p:txBody>
      </p:sp>
      <p:sp>
        <p:nvSpPr>
          <p:cNvPr id="3" name="Text Placeholder 2"/>
          <p:cNvSpPr>
            <a:spLocks noGrp="1"/>
          </p:cNvSpPr>
          <p:nvPr>
            <p:ph type="body" idx="1"/>
          </p:nvPr>
        </p:nvSpPr>
        <p:spPr/>
        <p:txBody>
          <a:bodyPr/>
          <a:lstStyle/>
          <a:p>
            <a:r>
              <a:rPr lang="en-US" dirty="0"/>
              <a:t>You must know your state’s law and the required process for your agency and your role</a:t>
            </a:r>
          </a:p>
          <a:p>
            <a:r>
              <a:rPr lang="en-US" dirty="0">
                <a:latin typeface="+mn-lt"/>
              </a:rPr>
              <a:t>Refer to Mandatory Child Abuse Reporting State Summaries here:</a:t>
            </a:r>
          </a:p>
          <a:p>
            <a:pPr lvl="1"/>
            <a:r>
              <a:rPr lang="en-US" sz="1800" dirty="0">
                <a:latin typeface="+mn-lt"/>
                <a:hlinkClick r:id="rId3">
                  <a:extLst>
                    <a:ext uri="{A12FA001-AC4F-418D-AE19-62706E023703}">
                      <ahyp:hlinkClr xmlns:ahyp="http://schemas.microsoft.com/office/drawing/2018/hyperlinkcolor" xmlns="" val="tx"/>
                    </a:ext>
                  </a:extLst>
                </a:hlinkClick>
              </a:rPr>
              <a:t>https://www.fpntc.org/resources/mandatory-child-abuse-reporting-state-summaries</a:t>
            </a:r>
            <a:endParaRPr lang="en-US" sz="1800" dirty="0">
              <a:latin typeface="+mn-lt"/>
            </a:endParaRPr>
          </a:p>
        </p:txBody>
      </p:sp>
    </p:spTree>
    <p:extLst>
      <p:ext uri="{BB962C8B-B14F-4D97-AF65-F5344CB8AC3E}">
        <p14:creationId xmlns:p14="http://schemas.microsoft.com/office/powerpoint/2010/main" val="378346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8568-60AD-43E6-9F04-CD3E26E138DE}"/>
              </a:ext>
            </a:extLst>
          </p:cNvPr>
          <p:cNvSpPr>
            <a:spLocks noGrp="1"/>
          </p:cNvSpPr>
          <p:nvPr>
            <p:ph type="title"/>
          </p:nvPr>
        </p:nvSpPr>
        <p:spPr/>
        <p:txBody>
          <a:bodyPr/>
          <a:lstStyle/>
          <a:p>
            <a:r>
              <a:rPr lang="en-US" dirty="0"/>
              <a:t>Five Principles of Quality Counseling</a:t>
            </a:r>
          </a:p>
        </p:txBody>
      </p:sp>
      <p:sp>
        <p:nvSpPr>
          <p:cNvPr id="3" name="Text Placeholder 2">
            <a:extLst>
              <a:ext uri="{FF2B5EF4-FFF2-40B4-BE49-F238E27FC236}">
                <a16:creationId xmlns:a16="http://schemas.microsoft.com/office/drawing/2014/main" id="{3A6A1F42-91A2-4E9E-AD18-7B5516FA8534}"/>
              </a:ext>
            </a:extLst>
          </p:cNvPr>
          <p:cNvSpPr>
            <a:spLocks noGrp="1"/>
          </p:cNvSpPr>
          <p:nvPr>
            <p:ph type="body" idx="1"/>
          </p:nvPr>
        </p:nvSpPr>
        <p:spPr>
          <a:xfrm>
            <a:off x="566928" y="1485900"/>
            <a:ext cx="7091172" cy="2959150"/>
          </a:xfrm>
        </p:spPr>
        <p:txBody>
          <a:bodyPr/>
          <a:lstStyle/>
          <a:p>
            <a:pPr marL="514350" lvl="0" indent="-514350">
              <a:buClr>
                <a:srgbClr val="58595B"/>
              </a:buClr>
              <a:buFont typeface="+mj-lt"/>
              <a:buAutoNum type="arabicPeriod"/>
            </a:pPr>
            <a:r>
              <a:rPr lang="en-US" sz="2000" dirty="0">
                <a:solidFill>
                  <a:srgbClr val="58595B"/>
                </a:solidFill>
              </a:rPr>
              <a:t>Establish and maintain rapport with the client</a:t>
            </a:r>
          </a:p>
          <a:p>
            <a:pPr marL="514350" lvl="0" indent="-514350">
              <a:buClr>
                <a:srgbClr val="58595B"/>
              </a:buClr>
              <a:buFont typeface="+mj-lt"/>
              <a:buAutoNum type="arabicPeriod"/>
            </a:pPr>
            <a:r>
              <a:rPr lang="en-US" sz="2000" dirty="0">
                <a:solidFill>
                  <a:srgbClr val="58595B"/>
                </a:solidFill>
              </a:rPr>
              <a:t>Assess the client’s needs and personalize discussions accordingly</a:t>
            </a:r>
          </a:p>
          <a:p>
            <a:pPr marL="514350" lvl="0" indent="-514350">
              <a:buClr>
                <a:srgbClr val="58595B"/>
              </a:buClr>
              <a:buFont typeface="+mj-lt"/>
              <a:buAutoNum type="arabicPeriod"/>
            </a:pPr>
            <a:r>
              <a:rPr lang="en-US" sz="2000" dirty="0">
                <a:solidFill>
                  <a:srgbClr val="58595B"/>
                </a:solidFill>
              </a:rPr>
              <a:t>Work with the client interactively to establish a plan</a:t>
            </a:r>
          </a:p>
          <a:p>
            <a:pPr marL="514350" lvl="0" indent="-514350">
              <a:buClr>
                <a:srgbClr val="58595B"/>
              </a:buClr>
              <a:buFont typeface="+mj-lt"/>
              <a:buAutoNum type="arabicPeriod"/>
            </a:pPr>
            <a:r>
              <a:rPr lang="en-US" sz="2000" dirty="0">
                <a:solidFill>
                  <a:srgbClr val="58595B"/>
                </a:solidFill>
              </a:rPr>
              <a:t>Provide information that can be understood and retained by the client</a:t>
            </a:r>
          </a:p>
          <a:p>
            <a:pPr marL="514350" lvl="0" indent="-514350">
              <a:buClr>
                <a:srgbClr val="58595B"/>
              </a:buClr>
              <a:buFont typeface="+mj-lt"/>
              <a:buAutoNum type="arabicPeriod"/>
            </a:pPr>
            <a:r>
              <a:rPr lang="en-US" sz="2000" dirty="0">
                <a:solidFill>
                  <a:srgbClr val="58595B"/>
                </a:solidFill>
              </a:rPr>
              <a:t>Confirm client understanding</a:t>
            </a:r>
          </a:p>
        </p:txBody>
      </p:sp>
    </p:spTree>
    <p:extLst>
      <p:ext uri="{BB962C8B-B14F-4D97-AF65-F5344CB8AC3E}">
        <p14:creationId xmlns:p14="http://schemas.microsoft.com/office/powerpoint/2010/main" val="112995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p:cNvSpPr>
            <a:spLocks noGrp="1"/>
          </p:cNvSpPr>
          <p:nvPr>
            <p:ph type="title"/>
          </p:nvPr>
        </p:nvSpPr>
        <p:spPr>
          <a:xfrm>
            <a:off x="364125" y="609600"/>
            <a:ext cx="6100175" cy="1069325"/>
          </a:xfrm>
        </p:spPr>
        <p:txBody>
          <a:bodyPr/>
          <a:lstStyle/>
          <a:p>
            <a:r>
              <a:rPr lang="en-US" dirty="0"/>
              <a:t>Best Practices for Provider-Adolescent Communication (cont.) </a:t>
            </a:r>
          </a:p>
        </p:txBody>
      </p:sp>
      <p:sp>
        <p:nvSpPr>
          <p:cNvPr id="3" name="Text Placeholder 2"/>
          <p:cNvSpPr>
            <a:spLocks noGrp="1"/>
          </p:cNvSpPr>
          <p:nvPr>
            <p:ph type="body" idx="1"/>
          </p:nvPr>
        </p:nvSpPr>
        <p:spPr/>
        <p:txBody>
          <a:bodyPr/>
          <a:lstStyle/>
          <a:p>
            <a:r>
              <a:rPr lang="en-US" altLang="en-US" sz="2000" dirty="0"/>
              <a:t>Avoid jargon or complex medical terminology</a:t>
            </a:r>
          </a:p>
          <a:p>
            <a:r>
              <a:rPr lang="en-US" altLang="en-US" sz="2000" dirty="0"/>
              <a:t>Be client-centered &amp; use inclusive language</a:t>
            </a:r>
          </a:p>
          <a:p>
            <a:r>
              <a:rPr lang="en-US" altLang="en-US" sz="2000" dirty="0"/>
              <a:t>Listen to the client</a:t>
            </a:r>
          </a:p>
          <a:p>
            <a:r>
              <a:rPr lang="en-US" altLang="en-US" sz="2000" dirty="0"/>
              <a:t>Respect an adolescents’ experience and autonomy as you do with all clients</a:t>
            </a:r>
          </a:p>
        </p:txBody>
      </p:sp>
    </p:spTree>
    <p:extLst>
      <p:ext uri="{BB962C8B-B14F-4D97-AF65-F5344CB8AC3E}">
        <p14:creationId xmlns:p14="http://schemas.microsoft.com/office/powerpoint/2010/main" val="412096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AAFC-AD72-475A-9192-9544CA52B548}"/>
              </a:ext>
            </a:extLst>
          </p:cNvPr>
          <p:cNvSpPr>
            <a:spLocks noGrp="1"/>
          </p:cNvSpPr>
          <p:nvPr>
            <p:ph type="title"/>
          </p:nvPr>
        </p:nvSpPr>
        <p:spPr/>
        <p:txBody>
          <a:bodyPr/>
          <a:lstStyle/>
          <a:p>
            <a:r>
              <a:rPr lang="en-US" dirty="0"/>
              <a:t>Raising the Issue: Sample Language</a:t>
            </a:r>
          </a:p>
        </p:txBody>
      </p:sp>
      <p:sp>
        <p:nvSpPr>
          <p:cNvPr id="3" name="Text Placeholder 2">
            <a:extLst>
              <a:ext uri="{FF2B5EF4-FFF2-40B4-BE49-F238E27FC236}">
                <a16:creationId xmlns:a16="http://schemas.microsoft.com/office/drawing/2014/main" id="{1B72758E-FD8F-45F8-A25F-B8C54356D5E3}"/>
              </a:ext>
            </a:extLst>
          </p:cNvPr>
          <p:cNvSpPr>
            <a:spLocks noGrp="1"/>
          </p:cNvSpPr>
          <p:nvPr>
            <p:ph type="body" idx="10"/>
          </p:nvPr>
        </p:nvSpPr>
        <p:spPr/>
        <p:txBody>
          <a:bodyPr/>
          <a:lstStyle/>
          <a:p>
            <a:pPr marL="0" lvl="0" indent="0">
              <a:buClr>
                <a:srgbClr val="58595B"/>
              </a:buClr>
              <a:buNone/>
            </a:pPr>
            <a:r>
              <a:rPr lang="en-US" sz="2000" dirty="0">
                <a:solidFill>
                  <a:srgbClr val="58595B"/>
                </a:solidFill>
                <a:latin typeface="Arial" panose="020B0604020202020204" pitchFamily="34" charset="0"/>
                <a:cs typeface="Arial" panose="020B0604020202020204" pitchFamily="34" charset="0"/>
              </a:rPr>
              <a:t>You could say…</a:t>
            </a:r>
          </a:p>
        </p:txBody>
      </p:sp>
      <p:sp>
        <p:nvSpPr>
          <p:cNvPr id="4" name="Text Placeholder 3">
            <a:extLst>
              <a:ext uri="{FF2B5EF4-FFF2-40B4-BE49-F238E27FC236}">
                <a16:creationId xmlns:a16="http://schemas.microsoft.com/office/drawing/2014/main" id="{4E112792-7AE4-449A-9912-205FF9F9F9C3}"/>
              </a:ext>
            </a:extLst>
          </p:cNvPr>
          <p:cNvSpPr>
            <a:spLocks noGrp="1"/>
          </p:cNvSpPr>
          <p:nvPr>
            <p:ph type="body" sz="quarter" idx="11"/>
          </p:nvPr>
        </p:nvSpPr>
        <p:spPr/>
        <p:txBody>
          <a:bodyPr/>
          <a:lstStyle/>
          <a:p>
            <a:pPr lvl="0">
              <a:buClr>
                <a:srgbClr val="000000"/>
              </a:buClr>
              <a:buSzTx/>
            </a:pPr>
            <a:r>
              <a:rPr lang="en-US" dirty="0">
                <a:solidFill>
                  <a:srgbClr val="58595B"/>
                </a:solidFill>
                <a:cs typeface="Calibri Light" panose="020F0302020204030204" pitchFamily="34" charset="0"/>
                <a:sym typeface="Arial"/>
              </a:rPr>
              <a:t>“Sometimes young people are in relationships in which a partner is pushing them to have sex when they aren’t really sure they want to. It can be really difficult to say ‘no!’”</a:t>
            </a:r>
          </a:p>
        </p:txBody>
      </p:sp>
      <p:sp>
        <p:nvSpPr>
          <p:cNvPr id="5" name="Text Placeholder 4">
            <a:extLst>
              <a:ext uri="{FF2B5EF4-FFF2-40B4-BE49-F238E27FC236}">
                <a16:creationId xmlns:a16="http://schemas.microsoft.com/office/drawing/2014/main" id="{A16167D9-691A-497B-9B1B-9BA0AAE34B03}"/>
              </a:ext>
            </a:extLst>
          </p:cNvPr>
          <p:cNvSpPr>
            <a:spLocks noGrp="1"/>
          </p:cNvSpPr>
          <p:nvPr>
            <p:ph type="body" sz="quarter" idx="12"/>
          </p:nvPr>
        </p:nvSpPr>
        <p:spPr/>
        <p:txBody>
          <a:bodyPr/>
          <a:lstStyle/>
          <a:p>
            <a:pPr lvl="0">
              <a:buClr>
                <a:srgbClr val="000000"/>
              </a:buClr>
              <a:buSzTx/>
            </a:pPr>
            <a:r>
              <a:rPr lang="en-US" dirty="0">
                <a:solidFill>
                  <a:srgbClr val="58595B"/>
                </a:solidFill>
                <a:cs typeface="Calibri Light" panose="020F0302020204030204" pitchFamily="34" charset="0"/>
                <a:sym typeface="Arial"/>
              </a:rPr>
              <a:t>“Another situation that lots of people have been in is being pressured to have sex when they didn’t want to. What’s your experience been with that?”</a:t>
            </a:r>
          </a:p>
        </p:txBody>
      </p:sp>
      <p:sp>
        <p:nvSpPr>
          <p:cNvPr id="6" name="Text Placeholder 5">
            <a:extLst>
              <a:ext uri="{FF2B5EF4-FFF2-40B4-BE49-F238E27FC236}">
                <a16:creationId xmlns:a16="http://schemas.microsoft.com/office/drawing/2014/main" id="{608ADC3F-C35D-4E55-9DA3-F889DA767334}"/>
              </a:ext>
            </a:extLst>
          </p:cNvPr>
          <p:cNvSpPr>
            <a:spLocks noGrp="1"/>
          </p:cNvSpPr>
          <p:nvPr>
            <p:ph type="body" sz="quarter" idx="13"/>
          </p:nvPr>
        </p:nvSpPr>
        <p:spPr>
          <a:xfrm>
            <a:off x="790074" y="3851380"/>
            <a:ext cx="7487152" cy="846952"/>
          </a:xfrm>
        </p:spPr>
        <p:txBody>
          <a:bodyPr/>
          <a:lstStyle/>
          <a:p>
            <a:pPr lvl="0">
              <a:buClr>
                <a:srgbClr val="000000"/>
              </a:buClr>
              <a:buSzTx/>
            </a:pPr>
            <a:r>
              <a:rPr lang="en-US" dirty="0">
                <a:solidFill>
                  <a:srgbClr val="58595B"/>
                </a:solidFill>
                <a:cs typeface="Calibri Light" panose="020F0302020204030204" pitchFamily="34" charset="0"/>
                <a:sym typeface="Arial"/>
              </a:rPr>
              <a:t>“I don’t know if this is a concern for you, but many adolescents I see are dealing with abuse issues, so I’ve started asking everyone questions about sexual coercion. Sexual coercion is…”</a:t>
            </a:r>
          </a:p>
        </p:txBody>
      </p:sp>
    </p:spTree>
    <p:extLst>
      <p:ext uri="{BB962C8B-B14F-4D97-AF65-F5344CB8AC3E}">
        <p14:creationId xmlns:p14="http://schemas.microsoft.com/office/powerpoint/2010/main" val="339103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Difficult Emotions</a:t>
            </a:r>
          </a:p>
        </p:txBody>
      </p:sp>
      <p:sp>
        <p:nvSpPr>
          <p:cNvPr id="3" name="Text Placeholder 2"/>
          <p:cNvSpPr>
            <a:spLocks noGrp="1"/>
          </p:cNvSpPr>
          <p:nvPr>
            <p:ph type="body" idx="1"/>
          </p:nvPr>
        </p:nvSpPr>
        <p:spPr>
          <a:xfrm>
            <a:off x="566928" y="1492075"/>
            <a:ext cx="7992872" cy="3076800"/>
          </a:xfrm>
        </p:spPr>
        <p:txBody>
          <a:bodyPr/>
          <a:lstStyle/>
          <a:p>
            <a:pPr marL="114300" indent="0">
              <a:spcAft>
                <a:spcPts val="1200"/>
              </a:spcAft>
              <a:buNone/>
            </a:pPr>
            <a:r>
              <a:rPr lang="en-US" sz="2000" dirty="0"/>
              <a:t>PEARLS statements that reinforce relationships by focusing on:</a:t>
            </a:r>
          </a:p>
          <a:p>
            <a:r>
              <a:rPr lang="en-US" sz="2000" b="1" dirty="0">
                <a:latin typeface="+mn-lt"/>
              </a:rPr>
              <a:t>P</a:t>
            </a:r>
            <a:r>
              <a:rPr lang="en-US" sz="2000" dirty="0">
                <a:latin typeface="+mn-lt"/>
              </a:rPr>
              <a:t>=Partnership (“I know we can figure this out together.”)</a:t>
            </a:r>
          </a:p>
          <a:p>
            <a:r>
              <a:rPr lang="en-US" sz="2000" b="1" dirty="0">
                <a:latin typeface="+mn-lt"/>
              </a:rPr>
              <a:t>E</a:t>
            </a:r>
            <a:r>
              <a:rPr lang="en-US" sz="2000" dirty="0">
                <a:latin typeface="+mn-lt"/>
              </a:rPr>
              <a:t>=Empathy (“This is hard.” “You look scared.”)</a:t>
            </a:r>
          </a:p>
          <a:p>
            <a:r>
              <a:rPr lang="en-US" sz="2000" b="1" dirty="0">
                <a:latin typeface="+mn-lt"/>
              </a:rPr>
              <a:t>A</a:t>
            </a:r>
            <a:r>
              <a:rPr lang="en-US" sz="2000" dirty="0">
                <a:latin typeface="+mn-lt"/>
              </a:rPr>
              <a:t>=Acknowledgement (“Your effort really shows here.”)</a:t>
            </a:r>
          </a:p>
          <a:p>
            <a:r>
              <a:rPr lang="en-US" sz="2000" b="1" dirty="0">
                <a:latin typeface="+mn-lt"/>
              </a:rPr>
              <a:t>R</a:t>
            </a:r>
            <a:r>
              <a:rPr lang="en-US" sz="2000" dirty="0">
                <a:latin typeface="+mn-lt"/>
              </a:rPr>
              <a:t>=Respect (“You were brave to tell me this.”)</a:t>
            </a:r>
          </a:p>
          <a:p>
            <a:r>
              <a:rPr lang="en-US" sz="2000" b="1" dirty="0">
                <a:latin typeface="+mn-lt"/>
              </a:rPr>
              <a:t>L</a:t>
            </a:r>
            <a:r>
              <a:rPr lang="en-US" sz="2000" dirty="0">
                <a:latin typeface="+mn-lt"/>
              </a:rPr>
              <a:t>=Legitimation (“Who wouldn’t be angry about this?”)</a:t>
            </a:r>
          </a:p>
          <a:p>
            <a:r>
              <a:rPr lang="en-US" sz="2000" b="1" dirty="0">
                <a:latin typeface="+mn-lt"/>
              </a:rPr>
              <a:t>S</a:t>
            </a:r>
            <a:r>
              <a:rPr lang="en-US" sz="2000" dirty="0">
                <a:latin typeface="+mn-lt"/>
              </a:rPr>
              <a:t>=Support (“I’d like to help you with this.”)</a:t>
            </a:r>
          </a:p>
        </p:txBody>
      </p:sp>
    </p:spTree>
    <p:extLst>
      <p:ext uri="{BB962C8B-B14F-4D97-AF65-F5344CB8AC3E}">
        <p14:creationId xmlns:p14="http://schemas.microsoft.com/office/powerpoint/2010/main" val="414802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00B3-F3B1-4F37-811C-7E10217F960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Healthy Relationship Wheel and Questions</a:t>
            </a:r>
            <a:endParaRPr lang="en-US" dirty="0"/>
          </a:p>
        </p:txBody>
      </p:sp>
      <p:sp>
        <p:nvSpPr>
          <p:cNvPr id="3" name="Text Placeholder 2">
            <a:extLst>
              <a:ext uri="{FF2B5EF4-FFF2-40B4-BE49-F238E27FC236}">
                <a16:creationId xmlns:a16="http://schemas.microsoft.com/office/drawing/2014/main" id="{574DA813-64B3-41A3-90A7-705F55D216D1}"/>
              </a:ext>
            </a:extLst>
          </p:cNvPr>
          <p:cNvSpPr>
            <a:spLocks noGrp="1"/>
          </p:cNvSpPr>
          <p:nvPr>
            <p:ph type="body" sz="quarter" idx="10"/>
          </p:nvPr>
        </p:nvSpPr>
        <p:spPr>
          <a:xfrm>
            <a:off x="357188" y="1465296"/>
            <a:ext cx="3605212" cy="3421029"/>
          </a:xfrm>
        </p:spPr>
        <p:txBody>
          <a:bodyPr/>
          <a:lstStyle/>
          <a:p>
            <a:pPr lvl="0">
              <a:lnSpc>
                <a:spcPct val="115000"/>
              </a:lnSpc>
              <a:buClr>
                <a:srgbClr val="58595B"/>
              </a:buClr>
              <a:buSzPts val="1400"/>
            </a:pPr>
            <a:r>
              <a:rPr lang="en-US" dirty="0">
                <a:solidFill>
                  <a:srgbClr val="58595B"/>
                </a:solidFill>
                <a:ea typeface="ＭＳ Ｐゴシック" charset="-128"/>
                <a:cs typeface="Calibri Light" panose="020F0302020204030204" pitchFamily="34" charset="0"/>
              </a:rPr>
              <a:t>This wheel, with its open-ended questions, can help guide conversations about healthy relationships with adolescents. </a:t>
            </a:r>
          </a:p>
          <a:p>
            <a:pPr lvl="0">
              <a:lnSpc>
                <a:spcPct val="115000"/>
              </a:lnSpc>
              <a:buClr>
                <a:srgbClr val="58595B"/>
              </a:buClr>
              <a:buSzPts val="1400"/>
            </a:pPr>
            <a:r>
              <a:rPr lang="en-US" dirty="0">
                <a:solidFill>
                  <a:srgbClr val="58595B"/>
                </a:solidFill>
                <a:ea typeface="ＭＳ Ｐゴシック" charset="-128"/>
                <a:cs typeface="Calibri Light" panose="020F0302020204030204" pitchFamily="34" charset="0"/>
              </a:rPr>
              <a:t>Discuss:</a:t>
            </a:r>
          </a:p>
          <a:p>
            <a:pPr marL="285750" lvl="0" indent="-285750">
              <a:lnSpc>
                <a:spcPct val="115000"/>
              </a:lnSpc>
              <a:buClr>
                <a:srgbClr val="58595B"/>
              </a:buClr>
              <a:buSzPts val="1400"/>
              <a:buFont typeface="Lato"/>
              <a:buChar char="●"/>
            </a:pPr>
            <a:r>
              <a:rPr lang="en-US" dirty="0">
                <a:solidFill>
                  <a:srgbClr val="58595B"/>
                </a:solidFill>
                <a:ea typeface="ＭＳ Ｐゴシック" charset="-128"/>
                <a:cs typeface="Calibri Light" panose="020F0302020204030204" pitchFamily="34" charset="0"/>
              </a:rPr>
              <a:t>Which statements on this wheel describe your relationship with your partner?</a:t>
            </a:r>
          </a:p>
          <a:p>
            <a:pPr marL="285750" lvl="0" indent="-285750">
              <a:lnSpc>
                <a:spcPct val="115000"/>
              </a:lnSpc>
              <a:buClr>
                <a:srgbClr val="58595B"/>
              </a:buClr>
              <a:buSzPts val="1400"/>
              <a:buFont typeface="Lato"/>
              <a:buChar char="●"/>
            </a:pPr>
            <a:r>
              <a:rPr lang="en-US" dirty="0">
                <a:solidFill>
                  <a:srgbClr val="58595B"/>
                </a:solidFill>
                <a:ea typeface="ＭＳ Ｐゴシック" charset="-128"/>
                <a:cs typeface="Calibri Light" panose="020F0302020204030204" pitchFamily="34" charset="0"/>
              </a:rPr>
              <a:t>Which statements on this wheel are the most important to you when you think of respect? Why?</a:t>
            </a:r>
          </a:p>
          <a:p>
            <a:pPr marL="285750" lvl="0" indent="-285750">
              <a:lnSpc>
                <a:spcPct val="115000"/>
              </a:lnSpc>
              <a:buClr>
                <a:srgbClr val="58595B"/>
              </a:buClr>
              <a:buSzPts val="1400"/>
              <a:buFont typeface="Lato"/>
              <a:buChar char="●"/>
            </a:pPr>
            <a:r>
              <a:rPr lang="en-US" dirty="0">
                <a:solidFill>
                  <a:srgbClr val="58595B"/>
                </a:solidFill>
                <a:ea typeface="ＭＳ Ｐゴシック" charset="-128"/>
                <a:cs typeface="Calibri Light" panose="020F0302020204030204" pitchFamily="34" charset="0"/>
              </a:rPr>
              <a:t>Which statements on this wheel can help you deal with conflict (or disagreements) in a healthy way?</a:t>
            </a:r>
          </a:p>
        </p:txBody>
      </p:sp>
      <p:sp>
        <p:nvSpPr>
          <p:cNvPr id="4" name="Text Placeholder 3">
            <a:extLst>
              <a:ext uri="{FF2B5EF4-FFF2-40B4-BE49-F238E27FC236}">
                <a16:creationId xmlns:a16="http://schemas.microsoft.com/office/drawing/2014/main" id="{6C14928E-BA55-46CE-922B-FAA0F5F6AEE9}"/>
              </a:ext>
            </a:extLst>
          </p:cNvPr>
          <p:cNvSpPr>
            <a:spLocks noGrp="1"/>
          </p:cNvSpPr>
          <p:nvPr>
            <p:ph type="body" sz="quarter" idx="11"/>
          </p:nvPr>
        </p:nvSpPr>
        <p:spPr/>
        <p:txBody>
          <a:bodyPr/>
          <a:lstStyle/>
          <a:p>
            <a:r>
              <a:rPr lang="en-US" dirty="0"/>
              <a:t>A wheel sectioned into six sections. The center is labelled, "RESPECT". From the top moving clockwise, the wheel reads as follows:</a:t>
            </a:r>
          </a:p>
          <a:p>
            <a:r>
              <a:rPr lang="en-US" dirty="0"/>
              <a:t>Accountability:</a:t>
            </a:r>
          </a:p>
          <a:p>
            <a:pPr marL="171450" indent="-171450">
              <a:buClr>
                <a:schemeClr val="bg1"/>
              </a:buClr>
              <a:buSzPct val="100000"/>
              <a:buFont typeface="Arial" panose="020B0604020202020204" pitchFamily="34" charset="0"/>
              <a:buChar char="•"/>
            </a:pPr>
            <a:r>
              <a:rPr lang="en-US" dirty="0"/>
              <a:t>Accepting responsibility, behaviors, and attitudes.</a:t>
            </a:r>
          </a:p>
          <a:p>
            <a:pPr marL="171450" indent="-171450">
              <a:buClr>
                <a:schemeClr val="bg1"/>
              </a:buClr>
              <a:buSzPct val="100000"/>
              <a:buFont typeface="Arial" panose="020B0604020202020204" pitchFamily="34" charset="0"/>
              <a:buChar char="•"/>
            </a:pPr>
            <a:r>
              <a:rPr lang="en-US" dirty="0"/>
              <a:t>Admitting mistakes (or being wrong).</a:t>
            </a:r>
          </a:p>
          <a:p>
            <a:r>
              <a:rPr lang="en-US" dirty="0"/>
              <a:t>Safety:</a:t>
            </a:r>
          </a:p>
          <a:p>
            <a:pPr marL="171450" indent="-171450">
              <a:buClr>
                <a:schemeClr val="bg1"/>
              </a:buClr>
              <a:buSzPct val="100000"/>
              <a:buFont typeface="Arial" panose="020B0604020202020204" pitchFamily="34" charset="0"/>
              <a:buChar char="•"/>
            </a:pPr>
            <a:r>
              <a:rPr lang="en-US" dirty="0"/>
              <a:t>Refusing to intimidate or manipulate.</a:t>
            </a:r>
          </a:p>
          <a:p>
            <a:pPr marL="171450" indent="-171450">
              <a:buClr>
                <a:schemeClr val="bg1"/>
              </a:buClr>
              <a:buSzPct val="100000"/>
              <a:buFont typeface="Arial" panose="020B0604020202020204" pitchFamily="34" charset="0"/>
              <a:buChar char="•"/>
            </a:pPr>
            <a:r>
              <a:rPr lang="en-US" dirty="0"/>
              <a:t>Respecting physical space.</a:t>
            </a:r>
          </a:p>
          <a:p>
            <a:pPr marL="171450" indent="-171450">
              <a:buClr>
                <a:schemeClr val="bg1"/>
              </a:buClr>
              <a:buSzPct val="100000"/>
              <a:buFont typeface="Arial" panose="020B0604020202020204" pitchFamily="34" charset="0"/>
              <a:buChar char="•"/>
            </a:pPr>
            <a:r>
              <a:rPr lang="en-US" dirty="0"/>
              <a:t>Expressing self nonviolently and honestly.</a:t>
            </a:r>
          </a:p>
          <a:p>
            <a:r>
              <a:rPr lang="en-US" dirty="0"/>
              <a:t>Honesty:</a:t>
            </a:r>
          </a:p>
          <a:p>
            <a:pPr marL="171450" indent="-171450">
              <a:buClr>
                <a:schemeClr val="bg1"/>
              </a:buClr>
              <a:buSzPct val="100000"/>
              <a:buFont typeface="Arial" panose="020B0604020202020204" pitchFamily="34" charset="0"/>
              <a:buChar char="•"/>
            </a:pPr>
            <a:r>
              <a:rPr lang="en-US" dirty="0"/>
              <a:t>Communicating openly and truthfully.</a:t>
            </a:r>
          </a:p>
          <a:p>
            <a:r>
              <a:rPr lang="en-US" dirty="0"/>
              <a:t>Support:</a:t>
            </a:r>
          </a:p>
          <a:p>
            <a:pPr marL="171450" indent="-171450">
              <a:buClr>
                <a:schemeClr val="bg1"/>
              </a:buClr>
              <a:buSzPct val="100000"/>
              <a:buFont typeface="Arial" panose="020B0604020202020204" pitchFamily="34" charset="0"/>
              <a:buChar char="•"/>
            </a:pPr>
            <a:r>
              <a:rPr lang="en-US" dirty="0"/>
              <a:t>Supporting each other's choices.</a:t>
            </a:r>
          </a:p>
          <a:p>
            <a:pPr marL="171450" indent="-171450">
              <a:buClr>
                <a:schemeClr val="bg1"/>
              </a:buClr>
              <a:buSzPct val="100000"/>
              <a:buFont typeface="Arial" panose="020B0604020202020204" pitchFamily="34" charset="0"/>
              <a:buChar char="•"/>
            </a:pPr>
            <a:r>
              <a:rPr lang="en-US" dirty="0"/>
              <a:t>Being understanding.</a:t>
            </a:r>
          </a:p>
          <a:p>
            <a:pPr marL="171450" indent="-171450">
              <a:buClr>
                <a:schemeClr val="bg1"/>
              </a:buClr>
              <a:buSzPct val="100000"/>
              <a:buFont typeface="Arial" panose="020B0604020202020204" pitchFamily="34" charset="0"/>
              <a:buChar char="•"/>
            </a:pPr>
            <a:r>
              <a:rPr lang="en-US" dirty="0"/>
              <a:t>Offering encouragement.</a:t>
            </a:r>
          </a:p>
          <a:p>
            <a:pPr marL="171450" indent="-171450">
              <a:buClr>
                <a:schemeClr val="bg1"/>
              </a:buClr>
              <a:buSzPct val="100000"/>
              <a:buFont typeface="Arial" panose="020B0604020202020204" pitchFamily="34" charset="0"/>
              <a:buChar char="•"/>
            </a:pPr>
            <a:r>
              <a:rPr lang="en-US" dirty="0"/>
              <a:t>Listening non-judgmentally.</a:t>
            </a:r>
          </a:p>
          <a:p>
            <a:pPr marL="171450" indent="-171450">
              <a:buClr>
                <a:schemeClr val="bg1"/>
              </a:buClr>
              <a:buSzPct val="100000"/>
              <a:buFont typeface="Arial" panose="020B0604020202020204" pitchFamily="34" charset="0"/>
              <a:buChar char="•"/>
            </a:pPr>
            <a:r>
              <a:rPr lang="en-US" dirty="0"/>
              <a:t>Valuing opinions.</a:t>
            </a:r>
          </a:p>
          <a:p>
            <a:r>
              <a:rPr lang="en-US" dirty="0"/>
              <a:t>Cooperation:</a:t>
            </a:r>
          </a:p>
          <a:p>
            <a:pPr marL="171450" indent="-171450">
              <a:buClr>
                <a:schemeClr val="bg1"/>
              </a:buClr>
              <a:buSzPct val="100000"/>
              <a:buFont typeface="Arial" panose="020B0604020202020204" pitchFamily="34" charset="0"/>
              <a:buChar char="•"/>
            </a:pPr>
            <a:r>
              <a:rPr lang="en-US" dirty="0"/>
              <a:t>Asking, not expecting.</a:t>
            </a:r>
          </a:p>
          <a:p>
            <a:pPr marL="171450" indent="-171450">
              <a:buClr>
                <a:schemeClr val="bg1"/>
              </a:buClr>
              <a:buSzPct val="100000"/>
              <a:buFont typeface="Arial" panose="020B0604020202020204" pitchFamily="34" charset="0"/>
              <a:buChar char="•"/>
            </a:pPr>
            <a:r>
              <a:rPr lang="en-US" dirty="0"/>
              <a:t>Accepting change.</a:t>
            </a:r>
          </a:p>
          <a:p>
            <a:pPr marL="171450" indent="-171450">
              <a:buClr>
                <a:schemeClr val="bg1"/>
              </a:buClr>
              <a:buSzPct val="100000"/>
              <a:buFont typeface="Arial" panose="020B0604020202020204" pitchFamily="34" charset="0"/>
              <a:buChar char="•"/>
            </a:pPr>
            <a:r>
              <a:rPr lang="en-US" dirty="0"/>
              <a:t>Making decisions together.</a:t>
            </a:r>
          </a:p>
          <a:p>
            <a:pPr marL="171450" indent="-171450">
              <a:buClr>
                <a:schemeClr val="bg1"/>
              </a:buClr>
              <a:buSzPct val="100000"/>
              <a:buFont typeface="Arial" panose="020B0604020202020204" pitchFamily="34" charset="0"/>
              <a:buChar char="•"/>
            </a:pPr>
            <a:r>
              <a:rPr lang="en-US" dirty="0"/>
              <a:t>Being willing to compromise.</a:t>
            </a:r>
          </a:p>
          <a:p>
            <a:pPr marL="171450" indent="-171450">
              <a:buClr>
                <a:schemeClr val="bg1"/>
              </a:buClr>
              <a:buSzPct val="100000"/>
              <a:buFont typeface="Arial" panose="020B0604020202020204" pitchFamily="34" charset="0"/>
              <a:buChar char="•"/>
            </a:pPr>
            <a:r>
              <a:rPr lang="en-US" dirty="0"/>
              <a:t>Seeking mutually satisfying resolutions to conflict.</a:t>
            </a:r>
          </a:p>
          <a:p>
            <a:r>
              <a:rPr lang="en-US" dirty="0"/>
              <a:t>Trust:</a:t>
            </a:r>
          </a:p>
          <a:p>
            <a:pPr marL="171450" indent="-171450">
              <a:buClr>
                <a:schemeClr val="bg1"/>
              </a:buClr>
              <a:buSzPct val="100000"/>
              <a:buFont typeface="Arial" panose="020B0604020202020204" pitchFamily="34" charset="0"/>
              <a:buChar char="•"/>
            </a:pPr>
            <a:r>
              <a:rPr lang="en-US" dirty="0"/>
              <a:t>Accepting each other's word.</a:t>
            </a:r>
          </a:p>
          <a:p>
            <a:pPr marL="171450" indent="-171450">
              <a:buClr>
                <a:schemeClr val="bg1"/>
              </a:buClr>
              <a:buSzPct val="100000"/>
              <a:buFont typeface="Arial" panose="020B0604020202020204" pitchFamily="34" charset="0"/>
              <a:buChar char="•"/>
            </a:pPr>
            <a:r>
              <a:rPr lang="en-US" dirty="0"/>
              <a:t>Giving the benefit of the doubt.</a:t>
            </a:r>
          </a:p>
        </p:txBody>
      </p:sp>
    </p:spTree>
    <p:extLst>
      <p:ext uri="{BB962C8B-B14F-4D97-AF65-F5344CB8AC3E}">
        <p14:creationId xmlns:p14="http://schemas.microsoft.com/office/powerpoint/2010/main" val="2644289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2F9F-CE71-4011-9784-27A68A7D1ED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Relationship Spectrum -</a:t>
            </a:r>
            <a:endParaRPr lang="en-US" dirty="0"/>
          </a:p>
        </p:txBody>
      </p:sp>
      <p:sp>
        <p:nvSpPr>
          <p:cNvPr id="3" name="Text Placeholder 2">
            <a:extLst>
              <a:ext uri="{FF2B5EF4-FFF2-40B4-BE49-F238E27FC236}">
                <a16:creationId xmlns:a16="http://schemas.microsoft.com/office/drawing/2014/main" id="{BC396993-BF36-43F8-9CA5-3BCC6499BE4B}"/>
              </a:ext>
            </a:extLst>
          </p:cNvPr>
          <p:cNvSpPr>
            <a:spLocks noGrp="1"/>
          </p:cNvSpPr>
          <p:nvPr>
            <p:ph type="body" sz="quarter" idx="10"/>
          </p:nvPr>
        </p:nvSpPr>
        <p:spPr>
          <a:xfrm>
            <a:off x="2520710" y="223458"/>
            <a:ext cx="6513322" cy="396168"/>
          </a:xfrm>
        </p:spPr>
        <p:txBody>
          <a:bodyPr/>
          <a:lstStyle/>
          <a:p>
            <a:pPr lvl="0">
              <a:buClr>
                <a:srgbClr val="000000"/>
              </a:buClr>
              <a:buSzTx/>
            </a:pPr>
            <a:r>
              <a:rPr lang="en-US" dirty="0">
                <a:solidFill>
                  <a:srgbClr val="000000"/>
                </a:solidFill>
                <a:cs typeface="Arial"/>
                <a:sym typeface="Arial"/>
              </a:rPr>
              <a:t>All relationships exist on a spectrum from healthy to abusive with unhealthy somewhere in the middle.</a:t>
            </a:r>
          </a:p>
        </p:txBody>
      </p:sp>
      <p:graphicFrame>
        <p:nvGraphicFramePr>
          <p:cNvPr id="5" name="Table Placeholder 4">
            <a:extLst>
              <a:ext uri="{FF2B5EF4-FFF2-40B4-BE49-F238E27FC236}">
                <a16:creationId xmlns:a16="http://schemas.microsoft.com/office/drawing/2014/main" id="{B03F422C-F3DD-4858-8F27-8AFCA5EAF1C0}"/>
              </a:ext>
            </a:extLst>
          </p:cNvPr>
          <p:cNvGraphicFramePr>
            <a:graphicFrameLocks noGrp="1"/>
          </p:cNvGraphicFramePr>
          <p:nvPr>
            <p:ph type="tbl" sz="quarter" idx="11"/>
            <p:extLst>
              <p:ext uri="{D42A27DB-BD31-4B8C-83A1-F6EECF244321}">
                <p14:modId xmlns:p14="http://schemas.microsoft.com/office/powerpoint/2010/main" val="890408135"/>
              </p:ext>
            </p:extLst>
          </p:nvPr>
        </p:nvGraphicFramePr>
        <p:xfrm>
          <a:off x="101600" y="847725"/>
          <a:ext cx="8939463" cy="4191000"/>
        </p:xfrm>
        <a:graphic>
          <a:graphicData uri="http://schemas.openxmlformats.org/drawingml/2006/table">
            <a:tbl>
              <a:tblPr firstRow="1" bandRow="1">
                <a:tableStyleId>{5C22544A-7EE6-4342-B048-85BDC9FD1C3A}</a:tableStyleId>
              </a:tblPr>
              <a:tblGrid>
                <a:gridCol w="2979821">
                  <a:extLst>
                    <a:ext uri="{9D8B030D-6E8A-4147-A177-3AD203B41FA5}">
                      <a16:colId xmlns:a16="http://schemas.microsoft.com/office/drawing/2014/main" val="2042035153"/>
                    </a:ext>
                  </a:extLst>
                </a:gridCol>
                <a:gridCol w="2815377">
                  <a:extLst>
                    <a:ext uri="{9D8B030D-6E8A-4147-A177-3AD203B41FA5}">
                      <a16:colId xmlns:a16="http://schemas.microsoft.com/office/drawing/2014/main" val="3655980834"/>
                    </a:ext>
                  </a:extLst>
                </a:gridCol>
                <a:gridCol w="3144265">
                  <a:extLst>
                    <a:ext uri="{9D8B030D-6E8A-4147-A177-3AD203B41FA5}">
                      <a16:colId xmlns:a16="http://schemas.microsoft.com/office/drawing/2014/main" val="1318476546"/>
                    </a:ext>
                  </a:extLst>
                </a:gridCol>
              </a:tblGrid>
              <a:tr h="342900">
                <a:tc>
                  <a:txBody>
                    <a:bodyPr/>
                    <a:lstStyle/>
                    <a:p>
                      <a:r>
                        <a:rPr lang="en-US" sz="1000" dirty="0"/>
                        <a:t>A healthy relationship means that both partners are…</a:t>
                      </a:r>
                    </a:p>
                  </a:txBody>
                  <a:tcPr>
                    <a:lnB w="6350" cap="flat" cmpd="sng" algn="ctr">
                      <a:solidFill>
                        <a:schemeClr val="bg2"/>
                      </a:solidFill>
                      <a:prstDash val="solid"/>
                      <a:round/>
                      <a:headEnd type="none" w="med" len="med"/>
                      <a:tailEnd type="none" w="med" len="med"/>
                    </a:lnB>
                    <a:solidFill>
                      <a:schemeClr val="accent6"/>
                    </a:solidFill>
                  </a:tcPr>
                </a:tc>
                <a:tc>
                  <a:txBody>
                    <a:bodyPr/>
                    <a:lstStyle/>
                    <a:p>
                      <a:r>
                        <a:rPr lang="en-US" sz="1000" dirty="0"/>
                        <a:t>You may be in an unhealthy relationship if one of you is…</a:t>
                      </a:r>
                    </a:p>
                  </a:txBody>
                  <a:tcPr>
                    <a:lnB w="6350" cap="flat" cmpd="sng" algn="ctr">
                      <a:solidFill>
                        <a:schemeClr val="bg2"/>
                      </a:solidFill>
                      <a:prstDash val="solid"/>
                      <a:round/>
                      <a:headEnd type="none" w="med" len="med"/>
                      <a:tailEnd type="none" w="med" len="med"/>
                    </a:lnB>
                    <a:solidFill>
                      <a:schemeClr val="accent6"/>
                    </a:solidFill>
                  </a:tcPr>
                </a:tc>
                <a:tc>
                  <a:txBody>
                    <a:bodyPr/>
                    <a:lstStyle/>
                    <a:p>
                      <a:r>
                        <a:rPr lang="en-US" sz="1000" dirty="0"/>
                        <a:t>An abusive relationship starts when one of you…</a:t>
                      </a:r>
                    </a:p>
                  </a:txBody>
                  <a:tcPr>
                    <a:lnB w="6350" cap="flat" cmpd="sng" algn="ctr">
                      <a:solidFill>
                        <a:schemeClr val="bg2"/>
                      </a:solidFill>
                      <a:prstDash val="solid"/>
                      <a:round/>
                      <a:headEnd type="none" w="med" len="med"/>
                      <a:tailEnd type="none" w="med" len="med"/>
                    </a:lnB>
                    <a:solidFill>
                      <a:schemeClr val="accent6"/>
                    </a:solidFill>
                  </a:tcPr>
                </a:tc>
                <a:extLst>
                  <a:ext uri="{0D108BD9-81ED-4DB2-BD59-A6C34878D82A}">
                    <a16:rowId xmlns:a16="http://schemas.microsoft.com/office/drawing/2014/main" val="3767356752"/>
                  </a:ext>
                </a:extLst>
              </a:tr>
              <a:tr h="470039">
                <a:tc>
                  <a:txBody>
                    <a:bodyPr/>
                    <a:lstStyle/>
                    <a:p>
                      <a:r>
                        <a:rPr lang="en-US" sz="900" b="1" dirty="0"/>
                        <a:t>Respectful</a:t>
                      </a:r>
                    </a:p>
                    <a:p>
                      <a:r>
                        <a:rPr lang="en-US" sz="900" dirty="0"/>
                        <a:t>You value each other as you are. You respect</a:t>
                      </a:r>
                      <a:r>
                        <a:rPr lang="en-US" sz="900" baseline="0" dirty="0"/>
                        <a:t> each other’s emotional, digital, and sexual boundaries.</a:t>
                      </a:r>
                      <a:endParaRPr lang="en-US" sz="9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r>
                        <a:rPr lang="en-US" sz="900" b="1" dirty="0"/>
                        <a:t>Disrespectful</a:t>
                      </a:r>
                    </a:p>
                    <a:p>
                      <a:r>
                        <a:rPr lang="en-US" sz="900" b="0" dirty="0"/>
                        <a:t>One or both partners is not considerate</a:t>
                      </a:r>
                      <a:r>
                        <a:rPr lang="en-US" sz="900" b="0" baseline="0" dirty="0"/>
                        <a:t> of the other’s feelings and/or personal boundaries.</a:t>
                      </a:r>
                      <a:endParaRPr lang="en-US" sz="900" b="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r>
                        <a:rPr lang="en-US" sz="900" b="1" dirty="0"/>
                        <a:t>MISTREATS THE OTHER</a:t>
                      </a:r>
                    </a:p>
                    <a:p>
                      <a:r>
                        <a:rPr lang="en-US" sz="900" b="0" dirty="0"/>
                        <a:t>One or both partners disrespects the feelings, thoughts, decisions, opinions, or physical safety of the other.</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19845343"/>
                  </a:ext>
                </a:extLst>
              </a:tr>
              <a:tr h="27392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prstClr val="black"/>
                          </a:solidFill>
                          <a:effectLst/>
                          <a:uLnTx/>
                          <a:uFillTx/>
                          <a:latin typeface="+mn-lt"/>
                          <a:ea typeface="+mn-ea"/>
                          <a:cs typeface="+mn-cs"/>
                          <a:sym typeface="Arial"/>
                        </a:rPr>
                        <a:t>Communicative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sym typeface="Arial"/>
                        </a:rPr>
                        <a:t>You talk openly about problems, listen to each other and respect each other’s opinions.</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prstClr val="black"/>
                          </a:solidFill>
                          <a:effectLst/>
                          <a:uLnTx/>
                          <a:uFillTx/>
                          <a:latin typeface="+mn-lt"/>
                          <a:ea typeface="+mn-ea"/>
                          <a:cs typeface="+mn-cs"/>
                          <a:sym typeface="Arial"/>
                        </a:rPr>
                        <a:t>Non-communicative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sym typeface="Arial"/>
                        </a:rPr>
                        <a:t>When problems arise, you fight or you don’t discuss them at all.</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prstClr val="black"/>
                          </a:solidFill>
                          <a:effectLst/>
                          <a:uLnTx/>
                          <a:uFillTx/>
                          <a:latin typeface="+mn-lt"/>
                          <a:ea typeface="+mn-ea"/>
                          <a:cs typeface="+mn-cs"/>
                          <a:sym typeface="Arial"/>
                        </a:rPr>
                        <a:t>Communicates in a way that is harmful/insulting</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007833239"/>
                  </a:ext>
                </a:extLst>
              </a:tr>
              <a:tr h="38461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prstClr val="black"/>
                          </a:solidFill>
                          <a:effectLst/>
                          <a:uLnTx/>
                          <a:uFillTx/>
                          <a:latin typeface="+mn-lt"/>
                          <a:ea typeface="+mn-ea"/>
                          <a:cs typeface="+mn-cs"/>
                          <a:sym typeface="Arial"/>
                        </a:rPr>
                        <a:t>Trusting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sym typeface="Arial"/>
                        </a:rPr>
                        <a:t>You believe what your partner has to say. You do not feel the need to “prove” each other’s trustworthiness.</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prstClr val="black"/>
                          </a:solidFill>
                          <a:effectLst/>
                          <a:uLnTx/>
                          <a:uFillTx/>
                          <a:latin typeface="+mn-lt"/>
                          <a:ea typeface="+mn-ea"/>
                          <a:cs typeface="+mn-cs"/>
                          <a:sym typeface="Arial"/>
                        </a:rPr>
                        <a:t>Not trusting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sym typeface="Arial"/>
                        </a:rPr>
                        <a:t>One partner doesn’t believe what the other says, or feels entitled to invade their privacy.</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prstClr val="black"/>
                          </a:solidFill>
                          <a:effectLst/>
                          <a:uLnTx/>
                          <a:uFillTx/>
                          <a:latin typeface="+mn-lt"/>
                          <a:ea typeface="+mn-ea"/>
                          <a:cs typeface="+mn-cs"/>
                          <a:sym typeface="Arial"/>
                        </a:rPr>
                        <a:t>Makes accusations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sym typeface="Arial"/>
                        </a:rPr>
                        <a:t>One partner accuses the other for their harmful actions.</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221411479"/>
                  </a:ext>
                </a:extLst>
              </a:tr>
              <a:tr h="3088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prstClr val="black"/>
                          </a:solidFill>
                          <a:effectLst/>
                          <a:uLnTx/>
                          <a:uFillTx/>
                          <a:latin typeface="+mn-lt"/>
                          <a:ea typeface="+mn-ea"/>
                          <a:cs typeface="+mn-cs"/>
                          <a:sym typeface="Arial"/>
                        </a:rPr>
                        <a:t>Honest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sym typeface="Arial"/>
                        </a:rPr>
                        <a:t>You are honest with each other, but can still keep some things private. </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prstClr val="black"/>
                          </a:solidFill>
                          <a:effectLst/>
                          <a:uLnTx/>
                          <a:uFillTx/>
                          <a:latin typeface="+mn-lt"/>
                          <a:ea typeface="+mn-ea"/>
                          <a:cs typeface="+mn-cs"/>
                          <a:sym typeface="Arial"/>
                        </a:rPr>
                        <a:t>Dishonest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sym typeface="Arial"/>
                        </a:rPr>
                        <a:t>One or both partners tell lies. </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prstClr val="black"/>
                          </a:solidFill>
                          <a:effectLst/>
                          <a:uLnTx/>
                          <a:uFillTx/>
                          <a:latin typeface="+mn-lt"/>
                          <a:ea typeface="+mn-ea"/>
                          <a:cs typeface="+mn-cs"/>
                          <a:sym typeface="Arial"/>
                        </a:rPr>
                        <a:t>Denies that the abusive actions are abuse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sym typeface="Arial"/>
                        </a:rPr>
                        <a:t>One or both partners makes excuses for abusive actions and/or minimizes the abusive behavior</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644032763"/>
                  </a:ext>
                </a:extLst>
              </a:tr>
              <a:tr h="413490">
                <a:tc>
                  <a:txBody>
                    <a:bodyPr/>
                    <a:lstStyle/>
                    <a:p>
                      <a:r>
                        <a:rPr lang="en-US" sz="900" b="1" dirty="0"/>
                        <a:t>Happy to spend time together or apart</a:t>
                      </a:r>
                      <a:endParaRPr lang="en-US" sz="900" b="1" baseline="0" dirty="0"/>
                    </a:p>
                    <a:p>
                      <a:r>
                        <a:rPr lang="en-US" sz="900" b="0" baseline="0" dirty="0"/>
                        <a:t>You both can enjoy spending time apart, alone, or with others.</a:t>
                      </a:r>
                      <a:endParaRPr lang="en-US" sz="900" b="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r>
                        <a:rPr lang="en-US" sz="900" b="1" dirty="0"/>
                        <a:t>Not spending</a:t>
                      </a:r>
                      <a:r>
                        <a:rPr lang="en-US" sz="900" b="1" baseline="0" dirty="0"/>
                        <a:t> time with others</a:t>
                      </a:r>
                      <a:endParaRPr lang="en-US" sz="900" b="1" dirty="0"/>
                    </a:p>
                    <a:p>
                      <a:r>
                        <a:rPr lang="en-US" sz="900" b="0" dirty="0"/>
                        <a:t>Your</a:t>
                      </a:r>
                      <a:r>
                        <a:rPr lang="en-US" sz="900" b="0" baseline="0" dirty="0"/>
                        <a:t> partner’s community is the only one you socialize in.</a:t>
                      </a:r>
                      <a:endParaRPr lang="en-US" sz="900" b="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r>
                        <a:rPr lang="en-US" sz="900" b="1" dirty="0"/>
                        <a:t>Isolates the other partner</a:t>
                      </a:r>
                    </a:p>
                    <a:p>
                      <a:r>
                        <a:rPr lang="en-US" sz="900" b="0" dirty="0"/>
                        <a:t>The partners spend all of their time together and one may feel unable to talk to others, especially about what’s really happening in the relationship.</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654569991"/>
                  </a:ext>
                </a:extLst>
              </a:tr>
              <a:tr h="465226">
                <a:tc>
                  <a:txBody>
                    <a:bodyPr/>
                    <a:lstStyle/>
                    <a:p>
                      <a:r>
                        <a:rPr lang="en-US" sz="900" b="1" dirty="0"/>
                        <a:t>Equal</a:t>
                      </a:r>
                    </a:p>
                    <a:p>
                      <a:r>
                        <a:rPr lang="en-US" sz="900" b="0" dirty="0"/>
                        <a:t>You make decisions together and hold each</a:t>
                      </a:r>
                      <a:r>
                        <a:rPr lang="en-US" sz="900" b="0" baseline="0" dirty="0"/>
                        <a:t> other to the same standards.</a:t>
                      </a:r>
                      <a:endParaRPr lang="en-US" sz="900" b="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r>
                        <a:rPr lang="en-US" sz="900" b="1" baseline="0" dirty="0"/>
                        <a:t>Struggling for control</a:t>
                      </a:r>
                    </a:p>
                    <a:p>
                      <a:r>
                        <a:rPr lang="en-US" sz="900" b="0" baseline="0" dirty="0"/>
                        <a:t>One partner feels their desires and choices are more important.</a:t>
                      </a:r>
                      <a:endParaRPr lang="en-US" sz="900" b="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r>
                        <a:rPr lang="en-US" sz="900" b="1" dirty="0"/>
                        <a:t>Controls</a:t>
                      </a:r>
                      <a:r>
                        <a:rPr lang="en-US" sz="900" b="1" baseline="0" dirty="0"/>
                        <a:t> </a:t>
                      </a:r>
                      <a:r>
                        <a:rPr lang="en-US" sz="900" b="1" dirty="0"/>
                        <a:t>the other</a:t>
                      </a:r>
                    </a:p>
                    <a:p>
                      <a:r>
                        <a:rPr lang="en-US" sz="900" b="0" dirty="0"/>
                        <a:t>One partners tells the other what to wear, who they can hang out with, where they can go and/or what they can do.</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335623503"/>
                  </a:ext>
                </a:extLst>
              </a:tr>
              <a:tr h="476751">
                <a:tc>
                  <a:txBody>
                    <a:bodyPr/>
                    <a:lstStyle/>
                    <a:p>
                      <a:r>
                        <a:rPr lang="en-US" sz="900" b="1" dirty="0"/>
                        <a:t>Making mutual sexual choices</a:t>
                      </a:r>
                    </a:p>
                    <a:p>
                      <a:r>
                        <a:rPr lang="en-US" sz="900" b="0" dirty="0"/>
                        <a:t>Both partners make decisions together and can openly discuss what each</a:t>
                      </a:r>
                      <a:r>
                        <a:rPr lang="en-US" sz="900" b="0" baseline="0" dirty="0"/>
                        <a:t> one is dealing with, like relationship problems and sexual choices.</a:t>
                      </a:r>
                      <a:endParaRPr lang="en-US" sz="900" b="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r>
                        <a:rPr lang="en-US" sz="900" b="1" dirty="0"/>
                        <a:t>Pressuring the other into sexual activity</a:t>
                      </a:r>
                    </a:p>
                    <a:p>
                      <a:r>
                        <a:rPr lang="en-US" sz="900" b="0" dirty="0"/>
                        <a:t>One person tries to make most</a:t>
                      </a:r>
                      <a:r>
                        <a:rPr lang="en-US" sz="900" b="0" baseline="0" dirty="0"/>
                        <a:t> of the decisions. He or she may pressure the other about sex or refuse to see how one’s actions can hurt the other one</a:t>
                      </a:r>
                      <a:endParaRPr lang="en-US" sz="900" b="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r>
                        <a:rPr lang="en-US" sz="900" b="1" baseline="0" dirty="0"/>
                        <a:t>Forces sexual activity</a:t>
                      </a:r>
                    </a:p>
                    <a:p>
                      <a:r>
                        <a:rPr lang="en-US" sz="900" b="0" baseline="0" dirty="0"/>
                        <a:t>One person makes all of the decisions in the relationship. One partner forces the other to have sex. It’s an imbalance of power and control.</a:t>
                      </a:r>
                      <a:endParaRPr lang="en-US" sz="900" b="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77252392"/>
                  </a:ext>
                </a:extLst>
              </a:tr>
            </a:tbl>
          </a:graphicData>
        </a:graphic>
      </p:graphicFrame>
    </p:spTree>
    <p:extLst>
      <p:ext uri="{BB962C8B-B14F-4D97-AF65-F5344CB8AC3E}">
        <p14:creationId xmlns:p14="http://schemas.microsoft.com/office/powerpoint/2010/main" val="3152195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p:cNvSpPr>
            <a:spLocks noGrp="1"/>
          </p:cNvSpPr>
          <p:nvPr>
            <p:ph type="title"/>
          </p:nvPr>
        </p:nvSpPr>
        <p:spPr>
          <a:xfrm>
            <a:off x="267716" y="466725"/>
            <a:ext cx="7631684" cy="572700"/>
          </a:xfrm>
        </p:spPr>
        <p:txBody>
          <a:bodyPr/>
          <a:lstStyle/>
          <a:p>
            <a:r>
              <a:rPr lang="en-US" dirty="0"/>
              <a:t>Refusal Skills for Delaying Sexual Activity</a:t>
            </a:r>
          </a:p>
        </p:txBody>
      </p:sp>
      <p:sp>
        <p:nvSpPr>
          <p:cNvPr id="3" name="Text Placeholder 2"/>
          <p:cNvSpPr>
            <a:spLocks noGrp="1"/>
          </p:cNvSpPr>
          <p:nvPr>
            <p:ph type="body" idx="1"/>
          </p:nvPr>
        </p:nvSpPr>
        <p:spPr>
          <a:xfrm>
            <a:off x="594360" y="1384300"/>
            <a:ext cx="6610500" cy="2650950"/>
          </a:xfrm>
        </p:spPr>
        <p:txBody>
          <a:bodyPr/>
          <a:lstStyle/>
          <a:p>
            <a:pPr marL="114300" indent="0">
              <a:buNone/>
            </a:pPr>
            <a:r>
              <a:rPr lang="en-US" sz="2000" dirty="0">
                <a:latin typeface="+mn-lt"/>
              </a:rPr>
              <a:t>Use Verbal Skills</a:t>
            </a:r>
          </a:p>
          <a:p>
            <a:r>
              <a:rPr lang="en-US" dirty="0">
                <a:latin typeface="+mn-lt"/>
              </a:rPr>
              <a:t>Say </a:t>
            </a:r>
            <a:r>
              <a:rPr lang="en-US" dirty="0"/>
              <a:t>“no” assertively</a:t>
            </a:r>
          </a:p>
          <a:p>
            <a:r>
              <a:rPr lang="en-US" dirty="0"/>
              <a:t>Tell your partner you don’t want to have sex</a:t>
            </a:r>
          </a:p>
          <a:p>
            <a:pPr>
              <a:spcAft>
                <a:spcPts val="600"/>
              </a:spcAft>
            </a:pPr>
            <a:r>
              <a:rPr lang="en-US" dirty="0"/>
              <a:t>Use serious facial expressions </a:t>
            </a:r>
          </a:p>
          <a:p>
            <a:pPr marL="114300" indent="0">
              <a:buNone/>
            </a:pPr>
            <a:r>
              <a:rPr lang="en-US" sz="2000" dirty="0">
                <a:latin typeface="+mn-lt"/>
              </a:rPr>
              <a:t>Use Body Language</a:t>
            </a:r>
          </a:p>
          <a:p>
            <a:r>
              <a:rPr lang="en-US" dirty="0"/>
              <a:t>Create physical distance between you and your partner </a:t>
            </a:r>
          </a:p>
          <a:p>
            <a:r>
              <a:rPr lang="en-US" dirty="0"/>
              <a:t>Cross your arms</a:t>
            </a:r>
            <a:endParaRPr lang="en-US" sz="1800" dirty="0">
              <a:latin typeface="+mn-lt"/>
            </a:endParaRPr>
          </a:p>
        </p:txBody>
      </p:sp>
    </p:spTree>
    <p:extLst>
      <p:ext uri="{BB962C8B-B14F-4D97-AF65-F5344CB8AC3E}">
        <p14:creationId xmlns:p14="http://schemas.microsoft.com/office/powerpoint/2010/main" val="260793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Skills (cont.) </a:t>
            </a:r>
          </a:p>
        </p:txBody>
      </p:sp>
      <p:sp>
        <p:nvSpPr>
          <p:cNvPr id="3" name="Text Placeholder 2"/>
          <p:cNvSpPr>
            <a:spLocks noGrp="1"/>
          </p:cNvSpPr>
          <p:nvPr>
            <p:ph type="body" idx="1"/>
          </p:nvPr>
        </p:nvSpPr>
        <p:spPr>
          <a:xfrm>
            <a:off x="465328" y="1238275"/>
            <a:ext cx="3344672" cy="3292500"/>
          </a:xfrm>
        </p:spPr>
        <p:txBody>
          <a:bodyPr/>
          <a:lstStyle/>
          <a:p>
            <a:pPr marL="114300" indent="0">
              <a:buNone/>
            </a:pPr>
            <a:r>
              <a:rPr lang="en-US" altLang="en-US" sz="2000" dirty="0"/>
              <a:t>Use Delay Tactics and Offer Alternatives </a:t>
            </a:r>
          </a:p>
          <a:p>
            <a:r>
              <a:rPr lang="en-US" dirty="0"/>
              <a:t>Stop kissing or touching </a:t>
            </a:r>
          </a:p>
          <a:p>
            <a:r>
              <a:rPr lang="en-US" dirty="0"/>
              <a:t>Tell your partner you have to call home </a:t>
            </a:r>
          </a:p>
          <a:p>
            <a:r>
              <a:rPr lang="en-US" dirty="0"/>
              <a:t>Say you have to use the bathroom and text a friend</a:t>
            </a:r>
          </a:p>
          <a:p>
            <a:r>
              <a:rPr lang="en-US" dirty="0"/>
              <a:t>Hang out with friends </a:t>
            </a:r>
          </a:p>
          <a:p>
            <a:r>
              <a:rPr lang="en-US" dirty="0"/>
              <a:t>Suggest other activities such as going to a movie</a:t>
            </a:r>
          </a:p>
        </p:txBody>
      </p:sp>
      <p:sp>
        <p:nvSpPr>
          <p:cNvPr id="4" name="Text Placeholder 2"/>
          <p:cNvSpPr txBox="1">
            <a:spLocks/>
          </p:cNvSpPr>
          <p:nvPr/>
        </p:nvSpPr>
        <p:spPr>
          <a:xfrm>
            <a:off x="4203700" y="1238275"/>
            <a:ext cx="4571916" cy="32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Arial" panose="020B0604020202020204" pitchFamily="34" charset="0"/>
                <a:ea typeface="Lato"/>
                <a:cs typeface="Arial" panose="020B0604020202020204" pitchFamily="34" charset="0"/>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114300" indent="0">
              <a:buFont typeface="Lato"/>
              <a:buNone/>
            </a:pPr>
            <a:r>
              <a:rPr lang="en-US" altLang="en-US" sz="2000" dirty="0"/>
              <a:t>Build the Relationship (if appropriate)</a:t>
            </a:r>
          </a:p>
          <a:p>
            <a:r>
              <a:rPr lang="en-US" dirty="0"/>
              <a:t>Establish an open dialogue so both people feel heard</a:t>
            </a:r>
          </a:p>
          <a:p>
            <a:r>
              <a:rPr lang="en-US" dirty="0"/>
              <a:t>Explain your feelings about not wanting to have sex </a:t>
            </a:r>
          </a:p>
          <a:p>
            <a:r>
              <a:rPr lang="en-US" dirty="0"/>
              <a:t>Discuss relationship needs and boundaries </a:t>
            </a:r>
          </a:p>
          <a:p>
            <a:r>
              <a:rPr lang="en-US" dirty="0"/>
              <a:t>Talk with your partner regularly about your relationship</a:t>
            </a:r>
          </a:p>
          <a:p>
            <a:r>
              <a:rPr lang="en-US" dirty="0"/>
              <a:t>Support and respect each other’s decisions </a:t>
            </a:r>
          </a:p>
        </p:txBody>
      </p:sp>
    </p:spTree>
    <p:extLst>
      <p:ext uri="{BB962C8B-B14F-4D97-AF65-F5344CB8AC3E}">
        <p14:creationId xmlns:p14="http://schemas.microsoft.com/office/powerpoint/2010/main" val="1853418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D2A1-9231-4CE0-9D2C-8A036CD413B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Counseling Adolescent Clients to Resist Sexual Coercion Video</a:t>
            </a:r>
            <a:endParaRPr lang="en-US" dirty="0"/>
          </a:p>
        </p:txBody>
      </p:sp>
      <p:pic>
        <p:nvPicPr>
          <p:cNvPr id="7" name="Picture Placeholder 6" descr="Preview of a video depicting two women in a doctor's office. One of the women are saying, &quot;A healthy relationship is based on respect, honesty and trust.&quot;">
            <a:extLst>
              <a:ext uri="{FF2B5EF4-FFF2-40B4-BE49-F238E27FC236}">
                <a16:creationId xmlns:a16="http://schemas.microsoft.com/office/drawing/2014/main" id="{2C8ACA32-14A5-48D0-A712-3F88926B9A61}"/>
              </a:ext>
            </a:extLst>
          </p:cNvPr>
          <p:cNvPicPr>
            <a:picLocks noGrp="1" noChangeAspect="1"/>
          </p:cNvPicPr>
          <p:nvPr>
            <p:ph type="pic" sz="quarter" idx="10"/>
          </p:nvPr>
        </p:nvPicPr>
        <p:blipFill>
          <a:blip r:embed="rId3"/>
          <a:srcRect t="3" b="3"/>
          <a:stretch>
            <a:fillRect/>
          </a:stretch>
        </p:blipFill>
        <p:spPr>
          <a:prstGeom prst="rect">
            <a:avLst/>
          </a:prstGeom>
        </p:spPr>
      </p:pic>
      <p:sp>
        <p:nvSpPr>
          <p:cNvPr id="4" name="Text Placeholder 3">
            <a:extLst>
              <a:ext uri="{FF2B5EF4-FFF2-40B4-BE49-F238E27FC236}">
                <a16:creationId xmlns:a16="http://schemas.microsoft.com/office/drawing/2014/main" id="{89003451-E558-47C4-AF3F-C51494A82273}"/>
              </a:ext>
            </a:extLst>
          </p:cNvPr>
          <p:cNvSpPr>
            <a:spLocks noGrp="1"/>
          </p:cNvSpPr>
          <p:nvPr>
            <p:ph type="body" idx="11"/>
          </p:nvPr>
        </p:nvSpPr>
        <p:spPr/>
        <p:txBody>
          <a:bodyPr/>
          <a:lstStyle/>
          <a:p>
            <a:pPr marL="114300" lvl="0" indent="0">
              <a:buClr>
                <a:srgbClr val="58595B"/>
              </a:buClr>
              <a:buNone/>
            </a:pPr>
            <a:r>
              <a:rPr lang="en-US" altLang="en-US" dirty="0">
                <a:solidFill>
                  <a:srgbClr val="0972BA"/>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https://rhntc.org/resources/counseling-adolescent-clients-resist-sexual-coercion-video</a:t>
            </a:r>
            <a:endParaRPr lang="en-US" altLang="en-US" dirty="0">
              <a:solidFill>
                <a:srgbClr val="0972B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639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Text Placeholder 2"/>
          <p:cNvSpPr>
            <a:spLocks noGrp="1"/>
          </p:cNvSpPr>
          <p:nvPr>
            <p:ph type="body" idx="1"/>
          </p:nvPr>
        </p:nvSpPr>
        <p:spPr/>
        <p:txBody>
          <a:bodyPr/>
          <a:lstStyle/>
          <a:p>
            <a:pPr marL="0" indent="0">
              <a:buNone/>
            </a:pPr>
            <a:r>
              <a:rPr lang="en-US" sz="1700" b="1" dirty="0"/>
              <a:t>By the end of this training, participants will be able to:</a:t>
            </a:r>
          </a:p>
          <a:p>
            <a:r>
              <a:rPr lang="en-US" sz="1700" dirty="0"/>
              <a:t>Describe the </a:t>
            </a:r>
            <a:r>
              <a:rPr lang="en-US" sz="1700" b="1" dirty="0"/>
              <a:t>Title X requirement </a:t>
            </a:r>
            <a:r>
              <a:rPr lang="en-US" sz="1700" dirty="0"/>
              <a:t>for counseling adolescents to resist sexual coercion</a:t>
            </a:r>
          </a:p>
          <a:p>
            <a:r>
              <a:rPr lang="en-US" sz="1700" dirty="0"/>
              <a:t>Define </a:t>
            </a:r>
            <a:r>
              <a:rPr lang="en-US" sz="1700" b="1" dirty="0"/>
              <a:t>sexual coercion </a:t>
            </a:r>
            <a:r>
              <a:rPr lang="en-US" sz="1700" dirty="0"/>
              <a:t>for adolescent clients</a:t>
            </a:r>
          </a:p>
          <a:p>
            <a:r>
              <a:rPr lang="en-US" sz="1700" dirty="0"/>
              <a:t>Start a conversation with adolescents on how to </a:t>
            </a:r>
            <a:r>
              <a:rPr lang="en-US" sz="1700" b="1" dirty="0"/>
              <a:t>recognize</a:t>
            </a:r>
            <a:r>
              <a:rPr lang="en-US" sz="1700" dirty="0"/>
              <a:t> and </a:t>
            </a:r>
            <a:r>
              <a:rPr lang="en-US" sz="1700" b="1" dirty="0"/>
              <a:t>resist</a:t>
            </a:r>
            <a:r>
              <a:rPr lang="en-US" sz="1700" dirty="0"/>
              <a:t> sexual coercion</a:t>
            </a:r>
          </a:p>
          <a:p>
            <a:r>
              <a:rPr lang="en-US" sz="1700" dirty="0"/>
              <a:t>Explain what a </a:t>
            </a:r>
            <a:r>
              <a:rPr lang="en-US" sz="1700" b="1" dirty="0"/>
              <a:t>healthy relationship </a:t>
            </a:r>
            <a:r>
              <a:rPr lang="en-US" sz="1700" dirty="0"/>
              <a:t>is and is not to adolescent clients and discuss the</a:t>
            </a:r>
            <a:r>
              <a:rPr lang="en-US" sz="1700" b="1" dirty="0"/>
              <a:t> characteristics </a:t>
            </a:r>
            <a:r>
              <a:rPr lang="en-US" sz="1700" dirty="0"/>
              <a:t>of a healthy relationship</a:t>
            </a:r>
          </a:p>
          <a:p>
            <a:r>
              <a:rPr lang="en-US" sz="1700" dirty="0"/>
              <a:t>Show adolescent clients how to use </a:t>
            </a:r>
            <a:r>
              <a:rPr lang="en-US" sz="1700" b="1" dirty="0"/>
              <a:t>refusal skills techniques </a:t>
            </a:r>
            <a:r>
              <a:rPr lang="en-US" sz="1700" dirty="0"/>
              <a:t>to resist sexual coercion</a:t>
            </a:r>
            <a:endParaRPr lang="en-US" sz="17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8909D-DB72-443A-A60C-2F149E8761F9}"/>
              </a:ext>
            </a:extLst>
          </p:cNvPr>
          <p:cNvSpPr>
            <a:spLocks noGrp="1"/>
          </p:cNvSpPr>
          <p:nvPr>
            <p:ph type="title"/>
          </p:nvPr>
        </p:nvSpPr>
        <p:spPr/>
        <p:txBody>
          <a:bodyPr/>
          <a:lstStyle/>
          <a:p>
            <a:r>
              <a:rPr lang="en-US" dirty="0"/>
              <a:t>How to Engage with Us</a:t>
            </a:r>
          </a:p>
        </p:txBody>
      </p:sp>
      <p:sp>
        <p:nvSpPr>
          <p:cNvPr id="3" name="Text Placeholder 2">
            <a:extLst>
              <a:ext uri="{FF2B5EF4-FFF2-40B4-BE49-F238E27FC236}">
                <a16:creationId xmlns:a16="http://schemas.microsoft.com/office/drawing/2014/main" id="{64F27124-FAD3-4BDB-BA3F-2C8DADE4E646}"/>
              </a:ext>
            </a:extLst>
          </p:cNvPr>
          <p:cNvSpPr>
            <a:spLocks noGrp="1"/>
          </p:cNvSpPr>
          <p:nvPr>
            <p:ph type="body" sz="quarter" idx="10"/>
          </p:nvPr>
        </p:nvSpPr>
        <p:spPr/>
        <p:txBody>
          <a:bodyPr/>
          <a:lstStyle/>
          <a:p>
            <a:pPr marL="114300" lvl="0">
              <a:lnSpc>
                <a:spcPct val="115000"/>
              </a:lnSpc>
              <a:buClr>
                <a:srgbClr val="58595B"/>
              </a:buClr>
            </a:pPr>
            <a:r>
              <a:rPr lang="en-US" dirty="0">
                <a:solidFill>
                  <a:srgbClr val="58595B"/>
                </a:solidFill>
              </a:rPr>
              <a:t>Subscribe to the RHNTC Monthly eNewsletter at rhntc.org/enewsletter</a:t>
            </a:r>
          </a:p>
        </p:txBody>
      </p:sp>
      <p:sp>
        <p:nvSpPr>
          <p:cNvPr id="4" name="Text Placeholder 3">
            <a:extLst>
              <a:ext uri="{FF2B5EF4-FFF2-40B4-BE49-F238E27FC236}">
                <a16:creationId xmlns:a16="http://schemas.microsoft.com/office/drawing/2014/main" id="{D708B01A-E496-40ED-B18F-8EF5B1F64086}"/>
              </a:ext>
            </a:extLst>
          </p:cNvPr>
          <p:cNvSpPr>
            <a:spLocks noGrp="1"/>
          </p:cNvSpPr>
          <p:nvPr>
            <p:ph type="body" sz="quarter" idx="11"/>
          </p:nvPr>
        </p:nvSpPr>
        <p:spPr/>
        <p:txBody>
          <a:bodyPr/>
          <a:lstStyle/>
          <a:p>
            <a:pPr marL="114300" lvl="0">
              <a:lnSpc>
                <a:spcPct val="115000"/>
              </a:lnSpc>
              <a:buClr>
                <a:srgbClr val="58595B"/>
              </a:buClr>
            </a:pPr>
            <a:r>
              <a:rPr lang="en-US" dirty="0">
                <a:solidFill>
                  <a:srgbClr val="58595B"/>
                </a:solidFill>
              </a:rPr>
              <a:t>Contact us on rhntc.org</a:t>
            </a:r>
          </a:p>
        </p:txBody>
      </p:sp>
      <p:sp>
        <p:nvSpPr>
          <p:cNvPr id="5" name="Text Placeholder 4">
            <a:extLst>
              <a:ext uri="{FF2B5EF4-FFF2-40B4-BE49-F238E27FC236}">
                <a16:creationId xmlns:a16="http://schemas.microsoft.com/office/drawing/2014/main" id="{60E0AEEB-CA8A-46D6-BD92-FFD4862484DF}"/>
              </a:ext>
            </a:extLst>
          </p:cNvPr>
          <p:cNvSpPr>
            <a:spLocks noGrp="1"/>
          </p:cNvSpPr>
          <p:nvPr>
            <p:ph type="body" sz="quarter" idx="12"/>
          </p:nvPr>
        </p:nvSpPr>
        <p:spPr/>
        <p:txBody>
          <a:bodyPr/>
          <a:lstStyle/>
          <a:p>
            <a:pPr marL="114300" lvl="0">
              <a:lnSpc>
                <a:spcPct val="115000"/>
              </a:lnSpc>
              <a:buClr>
                <a:srgbClr val="58595B"/>
              </a:buClr>
            </a:pPr>
            <a:r>
              <a:rPr lang="en-US" dirty="0">
                <a:solidFill>
                  <a:srgbClr val="58595B"/>
                </a:solidFill>
              </a:rPr>
              <a:t>Sign up for an account on rhntc.org</a:t>
            </a:r>
          </a:p>
        </p:txBody>
      </p:sp>
      <p:sp>
        <p:nvSpPr>
          <p:cNvPr id="6" name="Text Placeholder 5">
            <a:extLst>
              <a:ext uri="{FF2B5EF4-FFF2-40B4-BE49-F238E27FC236}">
                <a16:creationId xmlns:a16="http://schemas.microsoft.com/office/drawing/2014/main" id="{9DFDC5BD-1130-4519-97A3-6229B2EE0194}"/>
              </a:ext>
            </a:extLst>
          </p:cNvPr>
          <p:cNvSpPr>
            <a:spLocks noGrp="1"/>
          </p:cNvSpPr>
          <p:nvPr>
            <p:ph type="body" sz="quarter" idx="13"/>
          </p:nvPr>
        </p:nvSpPr>
        <p:spPr>
          <a:xfrm>
            <a:off x="6779768" y="3087781"/>
            <a:ext cx="1420202" cy="1220700"/>
          </a:xfrm>
        </p:spPr>
        <p:txBody>
          <a:bodyPr/>
          <a:lstStyle/>
          <a:p>
            <a:pPr marL="114300" lvl="0" algn="l">
              <a:lnSpc>
                <a:spcPct val="115000"/>
              </a:lnSpc>
              <a:buClr>
                <a:srgbClr val="58595B"/>
              </a:buClr>
            </a:pPr>
            <a:r>
              <a:rPr lang="en-US" dirty="0">
                <a:solidFill>
                  <a:srgbClr val="58595B"/>
                </a:solidFill>
              </a:rPr>
              <a:t>Follow us on Twitter @rh_ntc</a:t>
            </a:r>
          </a:p>
        </p:txBody>
      </p:sp>
    </p:spTree>
    <p:extLst>
      <p:ext uri="{BB962C8B-B14F-4D97-AF65-F5344CB8AC3E}">
        <p14:creationId xmlns:p14="http://schemas.microsoft.com/office/powerpoint/2010/main" val="38606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Mandate</a:t>
            </a:r>
          </a:p>
        </p:txBody>
      </p:sp>
      <p:sp>
        <p:nvSpPr>
          <p:cNvPr id="3" name="Text Placeholder 2"/>
          <p:cNvSpPr>
            <a:spLocks noGrp="1"/>
          </p:cNvSpPr>
          <p:nvPr>
            <p:ph type="body" idx="1"/>
          </p:nvPr>
        </p:nvSpPr>
        <p:spPr/>
        <p:txBody>
          <a:bodyPr/>
          <a:lstStyle/>
          <a:p>
            <a:pPr marL="0" indent="0">
              <a:buNone/>
            </a:pPr>
            <a:r>
              <a:rPr lang="en-US" dirty="0"/>
              <a:t>“None of the funds appropriated in this Act may be made available to any entity under Title X of the Public Health Service Act unless the applicant for the award certifies to the Secretary of Health and Human Services that it </a:t>
            </a:r>
            <a:r>
              <a:rPr lang="en-US" b="1" dirty="0"/>
              <a:t>provides counseling to minors on how to resist attempts to coerce minors into engaging in sexual activities</a:t>
            </a:r>
            <a:r>
              <a:rPr lang="en-US"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Training on Sexual Coercion</a:t>
            </a:r>
          </a:p>
        </p:txBody>
      </p:sp>
      <p:sp>
        <p:nvSpPr>
          <p:cNvPr id="3" name="Text Placeholder 2"/>
          <p:cNvSpPr>
            <a:spLocks noGrp="1"/>
          </p:cNvSpPr>
          <p:nvPr>
            <p:ph type="body" idx="1"/>
          </p:nvPr>
        </p:nvSpPr>
        <p:spPr/>
        <p:txBody>
          <a:bodyPr/>
          <a:lstStyle/>
          <a:p>
            <a:pPr marL="0" indent="0">
              <a:spcAft>
                <a:spcPts val="1800"/>
              </a:spcAft>
              <a:buNone/>
            </a:pPr>
            <a:r>
              <a:rPr lang="en-US" dirty="0"/>
              <a:t>The project’s </a:t>
            </a:r>
            <a:r>
              <a:rPr lang="en-US" b="1" dirty="0"/>
              <a:t>training plan </a:t>
            </a:r>
            <a:r>
              <a:rPr lang="en-US" dirty="0"/>
              <a:t>should provide for an annual training on counseling minors on how to resist being coerced into engaging in sexual activities.</a:t>
            </a:r>
          </a:p>
          <a:p>
            <a:pPr marL="0" indent="0">
              <a:buNone/>
            </a:pPr>
            <a:r>
              <a:rPr lang="en-US" dirty="0"/>
              <a:t>“Every minor who presents for treatment is provided counseling on how to resist attempts to coerce them into engaging in sexual activities.”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Sexual Coercion?</a:t>
            </a:r>
          </a:p>
        </p:txBody>
      </p:sp>
      <p:sp>
        <p:nvSpPr>
          <p:cNvPr id="3" name="Text Placeholder 2"/>
          <p:cNvSpPr>
            <a:spLocks noGrp="1"/>
          </p:cNvSpPr>
          <p:nvPr>
            <p:ph type="body" idx="1"/>
          </p:nvPr>
        </p:nvSpPr>
        <p:spPr/>
        <p:txBody>
          <a:bodyPr/>
          <a:lstStyle/>
          <a:p>
            <a:r>
              <a:rPr lang="en-US" dirty="0"/>
              <a:t>Unwanted sexual activity that happens when someone is pressured, tricked, threatened, or forced in a nonphysical way</a:t>
            </a:r>
          </a:p>
          <a:p>
            <a:pPr lvl="1"/>
            <a:r>
              <a:rPr lang="en-US" sz="1600" dirty="0">
                <a:latin typeface="+mn-lt"/>
              </a:rPr>
              <a:t>It can be any type of non-physical pressure used to make someone participate in sexual activity that they do not agree to</a:t>
            </a:r>
          </a:p>
          <a:p>
            <a:pPr lvl="1"/>
            <a:r>
              <a:rPr lang="en-US" sz="1600" dirty="0">
                <a:latin typeface="+mn-lt"/>
              </a:rPr>
              <a:t>It includes a range of behaviors that a partner may use related to sexual decision making to pressure or coerce a person to have sex without using physical force</a:t>
            </a:r>
          </a:p>
        </p:txBody>
      </p:sp>
    </p:spTree>
    <p:extLst>
      <p:ext uri="{BB962C8B-B14F-4D97-AF65-F5344CB8AC3E}">
        <p14:creationId xmlns:p14="http://schemas.microsoft.com/office/powerpoint/2010/main" val="425541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5C87-F4AA-4B03-A1FE-DEB4B5BFD322}"/>
              </a:ext>
            </a:extLst>
          </p:cNvPr>
          <p:cNvSpPr>
            <a:spLocks noGrp="1"/>
          </p:cNvSpPr>
          <p:nvPr>
            <p:ph type="title"/>
          </p:nvPr>
        </p:nvSpPr>
        <p:spPr>
          <a:xfrm>
            <a:off x="271009" y="151825"/>
            <a:ext cx="8520600" cy="572700"/>
          </a:xfrm>
        </p:spPr>
        <p:txBody>
          <a:bodyPr/>
          <a:lstStyle/>
          <a:p>
            <a:r>
              <a:rPr lang="en-US" dirty="0">
                <a:latin typeface="Arial" panose="020B0604020202020204" pitchFamily="34" charset="0"/>
                <a:cs typeface="Arial" panose="020B0604020202020204" pitchFamily="34" charset="0"/>
              </a:rPr>
              <a:t>Examples of Sexual Coercion</a:t>
            </a:r>
            <a:endParaRPr lang="en-US" dirty="0"/>
          </a:p>
        </p:txBody>
      </p:sp>
      <p:graphicFrame>
        <p:nvGraphicFramePr>
          <p:cNvPr id="9" name="Table Placeholder 8">
            <a:extLst>
              <a:ext uri="{FF2B5EF4-FFF2-40B4-BE49-F238E27FC236}">
                <a16:creationId xmlns:a16="http://schemas.microsoft.com/office/drawing/2014/main" id="{3D6352FC-6237-46ED-90EF-01FF244C5695}"/>
              </a:ext>
            </a:extLst>
          </p:cNvPr>
          <p:cNvGraphicFramePr>
            <a:graphicFrameLocks noGrp="1"/>
          </p:cNvGraphicFramePr>
          <p:nvPr>
            <p:ph type="tbl" sz="quarter" idx="10"/>
          </p:nvPr>
        </p:nvGraphicFramePr>
        <p:xfrm>
          <a:off x="347663" y="700088"/>
          <a:ext cx="8367963" cy="3945843"/>
        </p:xfrm>
        <a:graphic>
          <a:graphicData uri="http://schemas.openxmlformats.org/drawingml/2006/table">
            <a:tbl>
              <a:tblPr firstRow="1" bandRow="1">
                <a:tableStyleId>{93296810-A885-4BE3-A3E7-6D5BEEA58F35}</a:tableStyleId>
              </a:tblPr>
              <a:tblGrid>
                <a:gridCol w="3815216">
                  <a:extLst>
                    <a:ext uri="{9D8B030D-6E8A-4147-A177-3AD203B41FA5}">
                      <a16:colId xmlns:a16="http://schemas.microsoft.com/office/drawing/2014/main" val="3042109434"/>
                    </a:ext>
                  </a:extLst>
                </a:gridCol>
                <a:gridCol w="4552747">
                  <a:extLst>
                    <a:ext uri="{9D8B030D-6E8A-4147-A177-3AD203B41FA5}">
                      <a16:colId xmlns:a16="http://schemas.microsoft.com/office/drawing/2014/main" val="2423983787"/>
                    </a:ext>
                  </a:extLst>
                </a:gridCol>
              </a:tblGrid>
              <a:tr h="157450">
                <a:tc>
                  <a:txBody>
                    <a:bodyPr/>
                    <a:lstStyle/>
                    <a:p>
                      <a:pPr algn="l"/>
                      <a:r>
                        <a:rPr lang="en-US" sz="1100" dirty="0">
                          <a:effectLst/>
                          <a:latin typeface="+mn-lt"/>
                          <a:cs typeface="Calibri Light" panose="020F0302020204030204" pitchFamily="34" charset="0"/>
                        </a:rPr>
                        <a:t>Ways someone might use sexual coercion</a:t>
                      </a:r>
                      <a:endParaRPr lang="en-US" sz="1100" b="1" dirty="0">
                        <a:solidFill>
                          <a:srgbClr val="FFFFFF"/>
                        </a:solidFill>
                        <a:effectLst/>
                        <a:latin typeface="+mn-lt"/>
                        <a:cs typeface="Calibri Light" panose="020F0302020204030204" pitchFamily="34" charset="0"/>
                      </a:endParaRP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a:r>
                        <a:rPr lang="en-US" sz="1100" dirty="0">
                          <a:effectLst/>
                          <a:latin typeface="+mn-lt"/>
                          <a:cs typeface="Calibri Light" panose="020F0302020204030204" pitchFamily="34" charset="0"/>
                        </a:rPr>
                        <a:t>What he or she may say</a:t>
                      </a:r>
                      <a:endParaRPr lang="en-US" sz="1100" b="1" dirty="0">
                        <a:solidFill>
                          <a:srgbClr val="FFFFFF"/>
                        </a:solidFill>
                        <a:effectLst/>
                        <a:latin typeface="+mn-lt"/>
                        <a:cs typeface="Calibri Light" panose="020F0302020204030204" pitchFamily="34" charset="0"/>
                      </a:endParaRP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10418460"/>
                  </a:ext>
                </a:extLst>
              </a:tr>
              <a:tr h="571589">
                <a:tc>
                  <a:txBody>
                    <a:bodyPr/>
                    <a:lstStyle/>
                    <a:p>
                      <a:r>
                        <a:rPr lang="en-US" sz="1050" kern="1200" dirty="0">
                          <a:effectLst/>
                          <a:latin typeface="+mn-lt"/>
                          <a:cs typeface="Calibri Light" panose="020F0302020204030204" pitchFamily="34" charset="0"/>
                        </a:rPr>
                        <a:t>Wearing you down by asking for sex again and again or making you feel bad, guilty, or obligated</a:t>
                      </a:r>
                      <a:endParaRPr lang="en-US" sz="1050" dirty="0">
                        <a:latin typeface="+mn-lt"/>
                        <a:cs typeface="Calibri Light" panose="020F0302020204030204" pitchFamily="34" charset="0"/>
                      </a:endParaRPr>
                    </a:p>
                  </a:txBody>
                  <a:tcPr marL="91287" marR="91287" marT="45643" marB="45643"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US" sz="1050" kern="1200" dirty="0">
                          <a:effectLst/>
                          <a:latin typeface="+mn-lt"/>
                          <a:cs typeface="Calibri Light" panose="020F0302020204030204" pitchFamily="34" charset="0"/>
                        </a:rPr>
                        <a:t>“If you really loved me, you’d do it.”</a:t>
                      </a:r>
                    </a:p>
                    <a:p>
                      <a:r>
                        <a:rPr lang="en-US" sz="1050" kern="1200" dirty="0">
                          <a:effectLst/>
                          <a:latin typeface="+mn-lt"/>
                          <a:cs typeface="Calibri Light" panose="020F0302020204030204" pitchFamily="34" charset="0"/>
                        </a:rPr>
                        <a:t>“Come on; it’s my birthday.”</a:t>
                      </a:r>
                    </a:p>
                    <a:p>
                      <a:r>
                        <a:rPr lang="en-US" sz="1050" kern="1200" dirty="0">
                          <a:effectLst/>
                          <a:latin typeface="+mn-lt"/>
                          <a:cs typeface="Calibri Light" panose="020F0302020204030204" pitchFamily="34" charset="0"/>
                        </a:rPr>
                        <a:t>“You don’t know what you do to me.”</a:t>
                      </a:r>
                      <a:endParaRPr lang="en-US" sz="1050" b="0" i="0" kern="1200" dirty="0">
                        <a:solidFill>
                          <a:schemeClr val="dk1"/>
                        </a:solidFill>
                        <a:effectLst/>
                        <a:latin typeface="+mn-lt"/>
                        <a:ea typeface="+mn-ea"/>
                        <a:cs typeface="Calibri Light" panose="020F0302020204030204" pitchFamily="34" charset="0"/>
                      </a:endParaRPr>
                    </a:p>
                  </a:txBody>
                  <a:tcPr marL="91287" marR="91287" marT="45643" marB="45643"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979720318"/>
                  </a:ext>
                </a:extLst>
              </a:tr>
              <a:tr h="413989">
                <a:tc>
                  <a:txBody>
                    <a:bodyPr/>
                    <a:lstStyle/>
                    <a:p>
                      <a:r>
                        <a:rPr lang="en-US" sz="1050" dirty="0">
                          <a:effectLst/>
                          <a:latin typeface="+mn-lt"/>
                          <a:cs typeface="Calibri Light" panose="020F0302020204030204" pitchFamily="34" charset="0"/>
                        </a:rPr>
                        <a:t>Making you feel like it’s too late to say no</a:t>
                      </a:r>
                      <a:endParaRPr lang="en-US" sz="1050" dirty="0">
                        <a:solidFill>
                          <a:srgbClr val="333333"/>
                        </a:solidFill>
                        <a:effectLst/>
                        <a:latin typeface="+mn-lt"/>
                        <a:cs typeface="Calibri Light" panose="020F0302020204030204" pitchFamily="34" charset="0"/>
                      </a:endParaRP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US" sz="1050" kern="1200" dirty="0">
                          <a:effectLst/>
                          <a:latin typeface="+mn-lt"/>
                          <a:cs typeface="Calibri Light" panose="020F0302020204030204" pitchFamily="34" charset="0"/>
                        </a:rPr>
                        <a:t>“But you’ve already gotten me all worked up.”</a:t>
                      </a:r>
                    </a:p>
                    <a:p>
                      <a:r>
                        <a:rPr lang="en-US" sz="1050" kern="1200" dirty="0">
                          <a:effectLst/>
                          <a:latin typeface="+mn-lt"/>
                          <a:cs typeface="Calibri Light" panose="020F0302020204030204" pitchFamily="34" charset="0"/>
                        </a:rPr>
                        <a:t>“You can’t just make someone stop.”</a:t>
                      </a:r>
                      <a:endParaRPr lang="en-US" sz="1050" b="0" i="0" kern="1200" dirty="0">
                        <a:solidFill>
                          <a:schemeClr val="dk1"/>
                        </a:solidFill>
                        <a:effectLst/>
                        <a:latin typeface="+mn-lt"/>
                        <a:ea typeface="+mn-ea"/>
                        <a:cs typeface="Calibri Light" panose="020F0302020204030204" pitchFamily="34" charset="0"/>
                      </a:endParaRP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797110123"/>
                  </a:ext>
                </a:extLst>
              </a:tr>
              <a:tr h="413989">
                <a:tc>
                  <a:txBody>
                    <a:bodyPr/>
                    <a:lstStyle/>
                    <a:p>
                      <a:r>
                        <a:rPr lang="en-US" sz="1050" dirty="0">
                          <a:effectLst/>
                          <a:latin typeface="+mn-lt"/>
                          <a:cs typeface="Calibri Light" panose="020F0302020204030204" pitchFamily="34" charset="0"/>
                        </a:rPr>
                        <a:t>Telling you that not having sex will hurt your relationship</a:t>
                      </a:r>
                      <a:endParaRPr lang="en-US" sz="1050" dirty="0">
                        <a:solidFill>
                          <a:srgbClr val="333333"/>
                        </a:solidFill>
                        <a:effectLst/>
                        <a:latin typeface="+mn-lt"/>
                        <a:cs typeface="Calibri Light" panose="020F0302020204030204" pitchFamily="34" charset="0"/>
                      </a:endParaRP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US" sz="1050" kern="1200" dirty="0">
                          <a:effectLst/>
                          <a:latin typeface="+mn-lt"/>
                          <a:cs typeface="Calibri Light" panose="020F0302020204030204" pitchFamily="34" charset="0"/>
                        </a:rPr>
                        <a:t>“Everything’s perfect. Why do you have to ruin it?”</a:t>
                      </a:r>
                    </a:p>
                    <a:p>
                      <a:r>
                        <a:rPr lang="en-US" sz="1050" kern="1200" dirty="0">
                          <a:effectLst/>
                          <a:latin typeface="+mn-lt"/>
                          <a:cs typeface="Calibri Light" panose="020F0302020204030204" pitchFamily="34" charset="0"/>
                        </a:rPr>
                        <a:t>“I’ll break up with you if you don’t have sex with me.”</a:t>
                      </a:r>
                      <a:endParaRPr lang="en-US" sz="1050" b="0" i="0" kern="1200" dirty="0">
                        <a:solidFill>
                          <a:schemeClr val="dk1"/>
                        </a:solidFill>
                        <a:effectLst/>
                        <a:latin typeface="+mn-lt"/>
                        <a:ea typeface="+mn-ea"/>
                        <a:cs typeface="Calibri Light" panose="020F0302020204030204" pitchFamily="34" charset="0"/>
                      </a:endParaRP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46394141"/>
                  </a:ext>
                </a:extLst>
              </a:tr>
              <a:tr h="413989">
                <a:tc>
                  <a:txBody>
                    <a:bodyPr/>
                    <a:lstStyle/>
                    <a:p>
                      <a:r>
                        <a:rPr lang="en-US" sz="1050" dirty="0">
                          <a:effectLst/>
                          <a:latin typeface="+mn-lt"/>
                          <a:cs typeface="Calibri Light" panose="020F0302020204030204" pitchFamily="34" charset="0"/>
                        </a:rPr>
                        <a:t>Lying or threatening to spread rumors about you</a:t>
                      </a:r>
                      <a:endParaRPr lang="en-US" sz="1050" dirty="0">
                        <a:solidFill>
                          <a:srgbClr val="333333"/>
                        </a:solidFill>
                        <a:effectLst/>
                        <a:latin typeface="+mn-lt"/>
                        <a:cs typeface="Calibri Light" panose="020F0302020204030204" pitchFamily="34" charset="0"/>
                      </a:endParaRP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US" sz="1050" kern="1200" dirty="0">
                          <a:effectLst/>
                          <a:latin typeface="+mn-lt"/>
                          <a:cs typeface="Calibri Light" panose="020F0302020204030204" pitchFamily="34" charset="0"/>
                        </a:rPr>
                        <a:t>“Everyone thinks we already have, so you might as well.”</a:t>
                      </a:r>
                    </a:p>
                    <a:p>
                      <a:r>
                        <a:rPr lang="en-US" sz="1050" kern="1200" dirty="0">
                          <a:effectLst/>
                          <a:latin typeface="+mn-lt"/>
                          <a:cs typeface="Calibri Light" panose="020F0302020204030204" pitchFamily="34" charset="0"/>
                        </a:rPr>
                        <a:t>“I’ll just tell everyone you did it anyway.”</a:t>
                      </a:r>
                      <a:endParaRPr lang="en-US" sz="1050" b="0" i="0" kern="1200" dirty="0">
                        <a:solidFill>
                          <a:schemeClr val="dk1"/>
                        </a:solidFill>
                        <a:effectLst/>
                        <a:latin typeface="+mn-lt"/>
                        <a:ea typeface="+mn-ea"/>
                        <a:cs typeface="Calibri Light" panose="020F0302020204030204" pitchFamily="34" charset="0"/>
                      </a:endParaRP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299682338"/>
                  </a:ext>
                </a:extLst>
              </a:tr>
              <a:tr h="413989">
                <a:tc>
                  <a:txBody>
                    <a:bodyPr/>
                    <a:lstStyle/>
                    <a:p>
                      <a:r>
                        <a:rPr lang="en-US" sz="1050" dirty="0">
                          <a:effectLst/>
                          <a:latin typeface="+mn-lt"/>
                          <a:cs typeface="Calibri Light" panose="020F0302020204030204" pitchFamily="34" charset="0"/>
                        </a:rPr>
                        <a:t>Making promises to reward you for sex</a:t>
                      </a:r>
                      <a:endParaRPr lang="en-US" sz="1050" dirty="0">
                        <a:solidFill>
                          <a:srgbClr val="333333"/>
                        </a:solidFill>
                        <a:effectLst/>
                        <a:latin typeface="+mn-lt"/>
                        <a:cs typeface="Calibri Light" panose="020F0302020204030204" pitchFamily="34" charset="0"/>
                      </a:endParaRP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US" sz="1050" kern="1200" dirty="0">
                          <a:effectLst/>
                          <a:latin typeface="+mn-lt"/>
                          <a:cs typeface="Calibri Light" panose="020F0302020204030204" pitchFamily="34" charset="0"/>
                        </a:rPr>
                        <a:t>“I’ll make it worth your while.”</a:t>
                      </a:r>
                    </a:p>
                    <a:p>
                      <a:r>
                        <a:rPr lang="en-US" sz="1050" kern="1200" dirty="0">
                          <a:effectLst/>
                          <a:latin typeface="+mn-lt"/>
                          <a:cs typeface="Calibri Light" panose="020F0302020204030204" pitchFamily="34" charset="0"/>
                        </a:rPr>
                        <a:t>“You know I have a lot of connections.”</a:t>
                      </a: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90373460"/>
                  </a:ext>
                </a:extLst>
              </a:tr>
              <a:tr h="252730">
                <a:tc>
                  <a:txBody>
                    <a:bodyPr/>
                    <a:lstStyle/>
                    <a:p>
                      <a:r>
                        <a:rPr lang="en-US" sz="1050" dirty="0">
                          <a:effectLst/>
                          <a:latin typeface="+mn-lt"/>
                          <a:cs typeface="Calibri Light" panose="020F0302020204030204" pitchFamily="34" charset="0"/>
                        </a:rPr>
                        <a:t>Threatening your children or other family members</a:t>
                      </a:r>
                      <a:endParaRPr lang="en-US" sz="1050" dirty="0">
                        <a:solidFill>
                          <a:srgbClr val="333333"/>
                        </a:solidFill>
                        <a:effectLst/>
                        <a:latin typeface="+mn-lt"/>
                        <a:cs typeface="Calibri Light" panose="020F0302020204030204" pitchFamily="34" charset="0"/>
                      </a:endParaRP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US" sz="1050" kern="1200" dirty="0">
                          <a:effectLst/>
                          <a:latin typeface="+mn-lt"/>
                          <a:cs typeface="Calibri Light" panose="020F0302020204030204" pitchFamily="34" charset="0"/>
                        </a:rPr>
                        <a:t>“I’ll do this to your child if you don’t do it with me.”</a:t>
                      </a:r>
                      <a:endParaRPr lang="en-US" sz="1050" dirty="0">
                        <a:solidFill>
                          <a:srgbClr val="333333"/>
                        </a:solidFill>
                        <a:effectLst/>
                        <a:latin typeface="+mn-lt"/>
                        <a:cs typeface="Calibri Light" panose="020F0302020204030204" pitchFamily="34" charset="0"/>
                      </a:endParaRP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65241251"/>
                  </a:ext>
                </a:extLst>
              </a:tr>
              <a:tr h="736507">
                <a:tc>
                  <a:txBody>
                    <a:bodyPr/>
                    <a:lstStyle/>
                    <a:p>
                      <a:r>
                        <a:rPr lang="en-US" sz="1050" dirty="0">
                          <a:effectLst/>
                          <a:latin typeface="+mn-lt"/>
                          <a:cs typeface="Calibri Light" panose="020F0302020204030204" pitchFamily="34" charset="0"/>
                        </a:rPr>
                        <a:t>Threatening your job, home, or school career</a:t>
                      </a:r>
                      <a:endParaRPr lang="en-US" sz="1050" dirty="0">
                        <a:solidFill>
                          <a:srgbClr val="333333"/>
                        </a:solidFill>
                        <a:effectLst/>
                        <a:latin typeface="+mn-lt"/>
                        <a:cs typeface="Calibri Light" panose="020F0302020204030204" pitchFamily="34" charset="0"/>
                      </a:endParaRP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US" sz="1050" kern="1200" dirty="0">
                          <a:effectLst/>
                          <a:latin typeface="+mn-lt"/>
                          <a:cs typeface="Calibri Light" panose="020F0302020204030204" pitchFamily="34" charset="0"/>
                        </a:rPr>
                        <a:t>“I really respect your work here. I’d hate for something to change that.”</a:t>
                      </a:r>
                    </a:p>
                    <a:p>
                      <a:r>
                        <a:rPr lang="en-US" sz="1050" kern="1200" dirty="0">
                          <a:effectLst/>
                          <a:latin typeface="+mn-lt"/>
                          <a:cs typeface="Calibri Light" panose="020F0302020204030204" pitchFamily="34" charset="0"/>
                        </a:rPr>
                        <a:t>“I haven’t decided yet who’s getting bonuses this year.”</a:t>
                      </a:r>
                    </a:p>
                    <a:p>
                      <a:r>
                        <a:rPr lang="en-US" sz="1050" kern="1200" dirty="0">
                          <a:effectLst/>
                          <a:latin typeface="+mn-lt"/>
                          <a:cs typeface="Calibri Light" panose="020F0302020204030204" pitchFamily="34" charset="0"/>
                        </a:rPr>
                        <a:t>“Don’t worry about the rent. There are other things you can do.”</a:t>
                      </a:r>
                    </a:p>
                    <a:p>
                      <a:r>
                        <a:rPr lang="en-US" sz="1050" kern="1200" dirty="0">
                          <a:effectLst/>
                          <a:latin typeface="+mn-lt"/>
                          <a:cs typeface="Calibri Light" panose="020F0302020204030204" pitchFamily="34" charset="0"/>
                        </a:rPr>
                        <a:t>“You work so hard; it’d be a shame for you not to get an A.”</a:t>
                      </a:r>
                      <a:endParaRPr lang="en-US" sz="1050" b="0" i="0" kern="1200" dirty="0">
                        <a:solidFill>
                          <a:schemeClr val="dk1"/>
                        </a:solidFill>
                        <a:effectLst/>
                        <a:latin typeface="+mn-lt"/>
                        <a:ea typeface="+mn-ea"/>
                        <a:cs typeface="Calibri Light" panose="020F0302020204030204" pitchFamily="34" charset="0"/>
                      </a:endParaRP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194469835"/>
                  </a:ext>
                </a:extLst>
              </a:tr>
              <a:tr h="459387">
                <a:tc>
                  <a:txBody>
                    <a:bodyPr/>
                    <a:lstStyle/>
                    <a:p>
                      <a:r>
                        <a:rPr lang="en-US" sz="1050" dirty="0">
                          <a:effectLst/>
                          <a:latin typeface="+mn-lt"/>
                          <a:cs typeface="Calibri Light" panose="020F0302020204030204" pitchFamily="34" charset="0"/>
                        </a:rPr>
                        <a:t>Threatening to reveal your sexual orientation publicly or to family or friends</a:t>
                      </a:r>
                      <a:endParaRPr lang="en-US" sz="1050" dirty="0">
                        <a:solidFill>
                          <a:srgbClr val="333333"/>
                        </a:solidFill>
                        <a:effectLst/>
                        <a:latin typeface="+mn-lt"/>
                        <a:cs typeface="Calibri Light" panose="020F0302020204030204" pitchFamily="34" charset="0"/>
                      </a:endParaRP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US" sz="1050" kern="1200" dirty="0">
                          <a:effectLst/>
                          <a:latin typeface="+mn-lt"/>
                          <a:cs typeface="Calibri Light" panose="020F0302020204030204" pitchFamily="34" charset="0"/>
                        </a:rPr>
                        <a:t>“If you don’t do this, I will tell everyone you’re gay.”</a:t>
                      </a:r>
                      <a:endParaRPr lang="en-US" sz="1050" dirty="0">
                        <a:solidFill>
                          <a:srgbClr val="333333"/>
                        </a:solidFill>
                        <a:effectLst/>
                        <a:latin typeface="+mn-lt"/>
                        <a:cs typeface="Calibri Light" panose="020F0302020204030204" pitchFamily="34" charset="0"/>
                      </a:endParaRPr>
                    </a:p>
                  </a:txBody>
                  <a:tcPr marL="47545" marR="47545" marT="47545" marB="4754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551750443"/>
                  </a:ext>
                </a:extLst>
              </a:tr>
            </a:tbl>
          </a:graphicData>
        </a:graphic>
      </p:graphicFrame>
      <p:sp>
        <p:nvSpPr>
          <p:cNvPr id="4" name="Text Placeholder 3">
            <a:extLst>
              <a:ext uri="{FF2B5EF4-FFF2-40B4-BE49-F238E27FC236}">
                <a16:creationId xmlns:a16="http://schemas.microsoft.com/office/drawing/2014/main" id="{E32AE386-5406-4B76-82B2-68D1D7111F84}"/>
              </a:ext>
            </a:extLst>
          </p:cNvPr>
          <p:cNvSpPr>
            <a:spLocks noGrp="1"/>
          </p:cNvSpPr>
          <p:nvPr>
            <p:ph type="body" sz="quarter" idx="11"/>
          </p:nvPr>
        </p:nvSpPr>
        <p:spPr/>
        <p:txBody>
          <a:bodyPr/>
          <a:lstStyle/>
          <a:p>
            <a:pPr lvl="0">
              <a:buClr>
                <a:srgbClr val="000000"/>
              </a:buClr>
              <a:buSzTx/>
            </a:pPr>
            <a:r>
              <a:rPr lang="en-US" dirty="0">
                <a:solidFill>
                  <a:prstClr val="black"/>
                </a:solidFill>
                <a:cs typeface="Arial"/>
                <a:sym typeface="Arial"/>
              </a:rPr>
              <a:t>Source: Office of Women's Health, U.S. Department of Health and Human Services </a:t>
            </a:r>
            <a:r>
              <a:rPr lang="en-US" dirty="0">
                <a:cs typeface="Arial"/>
                <a:sym typeface="Arial"/>
                <a:hlinkClick r:id="rId3"/>
              </a:rPr>
              <a:t>https://www.womenshealth.gov/relationships-and-safety/other-types/sexual-coercion</a:t>
            </a:r>
            <a:endParaRPr lang="en-US" dirty="0">
              <a:cs typeface="Arial"/>
              <a:sym typeface="Arial"/>
            </a:endParaRPr>
          </a:p>
        </p:txBody>
      </p:sp>
    </p:spTree>
    <p:extLst>
      <p:ext uri="{BB962C8B-B14F-4D97-AF65-F5344CB8AC3E}">
        <p14:creationId xmlns:p14="http://schemas.microsoft.com/office/powerpoint/2010/main" val="232152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EDA6-6E98-4865-9E08-8D77EE617A05}"/>
              </a:ext>
            </a:extLst>
          </p:cNvPr>
          <p:cNvSpPr>
            <a:spLocks noGrp="1"/>
          </p:cNvSpPr>
          <p:nvPr>
            <p:ph type="title"/>
          </p:nvPr>
        </p:nvSpPr>
        <p:spPr/>
        <p:txBody>
          <a:bodyPr/>
          <a:lstStyle/>
          <a:p>
            <a:r>
              <a:rPr lang="en-US" dirty="0"/>
              <a:t>Best Practices for Provider-Adolescent Communication</a:t>
            </a:r>
          </a:p>
        </p:txBody>
      </p:sp>
      <p:sp>
        <p:nvSpPr>
          <p:cNvPr id="3" name="Text Placeholder 2">
            <a:extLst>
              <a:ext uri="{FF2B5EF4-FFF2-40B4-BE49-F238E27FC236}">
                <a16:creationId xmlns:a16="http://schemas.microsoft.com/office/drawing/2014/main" id="{5F0CAED3-BD22-4FAA-A3E6-B181D8A42C70}"/>
              </a:ext>
            </a:extLst>
          </p:cNvPr>
          <p:cNvSpPr>
            <a:spLocks noGrp="1"/>
          </p:cNvSpPr>
          <p:nvPr>
            <p:ph type="body" idx="1"/>
          </p:nvPr>
        </p:nvSpPr>
        <p:spPr/>
        <p:txBody>
          <a:bodyPr/>
          <a:lstStyle/>
          <a:p>
            <a:pPr lvl="0">
              <a:buClr>
                <a:srgbClr val="58595B"/>
              </a:buClr>
            </a:pPr>
            <a:r>
              <a:rPr lang="en-US" altLang="en-US" dirty="0">
                <a:solidFill>
                  <a:srgbClr val="58595B"/>
                </a:solidFill>
              </a:rPr>
              <a:t>Always meet with clients alone for a portion of their visit</a:t>
            </a:r>
          </a:p>
          <a:p>
            <a:pPr lvl="0">
              <a:buClr>
                <a:srgbClr val="58595B"/>
              </a:buClr>
            </a:pPr>
            <a:r>
              <a:rPr lang="en-US" altLang="en-US" dirty="0">
                <a:solidFill>
                  <a:srgbClr val="58595B"/>
                </a:solidFill>
              </a:rPr>
              <a:t>Remove distractions</a:t>
            </a:r>
          </a:p>
          <a:p>
            <a:pPr lvl="0">
              <a:buClr>
                <a:srgbClr val="58595B"/>
              </a:buClr>
            </a:pPr>
            <a:r>
              <a:rPr lang="en-US" dirty="0">
                <a:solidFill>
                  <a:srgbClr val="58595B"/>
                </a:solidFill>
              </a:rPr>
              <a:t>Start with small talk to make clients feel comfortable</a:t>
            </a:r>
            <a:endParaRPr lang="en-US" altLang="en-US" dirty="0">
              <a:solidFill>
                <a:srgbClr val="58595B"/>
              </a:solidFill>
            </a:endParaRPr>
          </a:p>
          <a:p>
            <a:pPr lvl="0">
              <a:buClr>
                <a:srgbClr val="58595B"/>
              </a:buClr>
            </a:pPr>
            <a:r>
              <a:rPr lang="en-US" altLang="en-US" dirty="0">
                <a:solidFill>
                  <a:srgbClr val="58595B"/>
                </a:solidFill>
              </a:rPr>
              <a:t>Discuss and protect confidentiality</a:t>
            </a:r>
          </a:p>
          <a:p>
            <a:pPr lvl="0">
              <a:buClr>
                <a:srgbClr val="58595B"/>
              </a:buClr>
            </a:pPr>
            <a:r>
              <a:rPr lang="en-US" altLang="en-US" dirty="0">
                <a:solidFill>
                  <a:srgbClr val="58595B"/>
                </a:solidFill>
              </a:rPr>
              <a:t>Identify and address the client’s reason for the visit</a:t>
            </a:r>
          </a:p>
        </p:txBody>
      </p:sp>
      <p:sp>
        <p:nvSpPr>
          <p:cNvPr id="4" name="Text Placeholder 3">
            <a:extLst>
              <a:ext uri="{FF2B5EF4-FFF2-40B4-BE49-F238E27FC236}">
                <a16:creationId xmlns:a16="http://schemas.microsoft.com/office/drawing/2014/main" id="{61E73D7E-96C4-4E61-8042-4E8DD7FAB9E8}"/>
              </a:ext>
            </a:extLst>
          </p:cNvPr>
          <p:cNvSpPr>
            <a:spLocks noGrp="1"/>
          </p:cNvSpPr>
          <p:nvPr>
            <p:ph type="body" sz="quarter" idx="13"/>
          </p:nvPr>
        </p:nvSpPr>
        <p:spPr/>
        <p:txBody>
          <a:bodyPr/>
          <a:lstStyle/>
          <a:p>
            <a:pPr lvl="0">
              <a:buClr>
                <a:srgbClr val="000000"/>
              </a:buClr>
              <a:buSzTx/>
              <a:defRPr/>
            </a:pPr>
            <a:r>
              <a:rPr lang="en-US" dirty="0">
                <a:solidFill>
                  <a:prstClr val="black"/>
                </a:solidFill>
                <a:cs typeface="Arial"/>
                <a:sym typeface="Arial"/>
              </a:rPr>
              <a:t>Source: Sexual Health: An Adolescent Provider Toolkit, 2010</a:t>
            </a:r>
          </a:p>
        </p:txBody>
      </p:sp>
    </p:spTree>
    <p:extLst>
      <p:ext uri="{BB962C8B-B14F-4D97-AF65-F5344CB8AC3E}">
        <p14:creationId xmlns:p14="http://schemas.microsoft.com/office/powerpoint/2010/main" val="277349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Tip: Key Recommendation</a:t>
            </a:r>
          </a:p>
        </p:txBody>
      </p:sp>
      <p:sp>
        <p:nvSpPr>
          <p:cNvPr id="3" name="Text Placeholder 2"/>
          <p:cNvSpPr>
            <a:spLocks noGrp="1"/>
          </p:cNvSpPr>
          <p:nvPr>
            <p:ph type="body" idx="1"/>
          </p:nvPr>
        </p:nvSpPr>
        <p:spPr/>
        <p:txBody>
          <a:bodyPr/>
          <a:lstStyle/>
          <a:p>
            <a:pPr marL="0" indent="0">
              <a:spcAft>
                <a:spcPts val="2400"/>
              </a:spcAft>
              <a:buNone/>
            </a:pPr>
            <a:r>
              <a:rPr lang="en-US" dirty="0"/>
              <a:t>Develop a sign for your waiting room that says:</a:t>
            </a:r>
            <a:endParaRPr lang="en-US" sz="2000" dirty="0">
              <a:latin typeface="+mn-lt"/>
            </a:endParaRPr>
          </a:p>
          <a:p>
            <a:pPr marL="0" indent="0" algn="ctr">
              <a:buNone/>
            </a:pPr>
            <a:r>
              <a:rPr lang="en-US" sz="2000" dirty="0">
                <a:solidFill>
                  <a:srgbClr val="58595B"/>
                </a:solidFill>
                <a:latin typeface="+mn-lt"/>
              </a:rPr>
              <a:t>“In this clinic, we respect a client’s right to privacy and always see patients alone for some portion of their visit.”</a:t>
            </a:r>
          </a:p>
        </p:txBody>
      </p:sp>
    </p:spTree>
    <p:extLst>
      <p:ext uri="{BB962C8B-B14F-4D97-AF65-F5344CB8AC3E}">
        <p14:creationId xmlns:p14="http://schemas.microsoft.com/office/powerpoint/2010/main" val="247000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Discussing Confidentiality: Sample Language</a:t>
            </a:r>
          </a:p>
        </p:txBody>
      </p:sp>
      <p:sp>
        <p:nvSpPr>
          <p:cNvPr id="3" name="Text Placeholder 2"/>
          <p:cNvSpPr>
            <a:spLocks noGrp="1"/>
          </p:cNvSpPr>
          <p:nvPr>
            <p:ph type="body" idx="1"/>
          </p:nvPr>
        </p:nvSpPr>
        <p:spPr/>
        <p:txBody>
          <a:bodyPr/>
          <a:lstStyle/>
          <a:p>
            <a:pPr marL="0" indent="0">
              <a:buNone/>
            </a:pPr>
            <a:r>
              <a:rPr lang="en-US" dirty="0">
                <a:latin typeface="+mn-lt"/>
                <a:ea typeface="ＭＳ Ｐゴシック" charset="-128"/>
                <a:cs typeface="Calibri Light" panose="020F0302020204030204" pitchFamily="34" charset="0"/>
              </a:rPr>
              <a:t>"Before we begin, I want to let you know that whatever you share with me is confidential, meaning between you and me, and select staff here on a need-to-know basis. The only exception is if I find out you’ve been hurting yourself, someone else, or you’ve been harmed, in which case I will need to reach out to get help. Do you have any questions about that?“</a:t>
            </a:r>
            <a:endParaRPr lang="en-US" dirty="0">
              <a:latin typeface="+mn-lt"/>
              <a:cs typeface="Calibri Light" panose="020F0302020204030204" pitchFamily="34" charset="0"/>
            </a:endParaRPr>
          </a:p>
        </p:txBody>
      </p:sp>
    </p:spTree>
    <p:extLst>
      <p:ext uri="{BB962C8B-B14F-4D97-AF65-F5344CB8AC3E}">
        <p14:creationId xmlns:p14="http://schemas.microsoft.com/office/powerpoint/2010/main" val="4165111397"/>
      </p:ext>
    </p:extLst>
  </p:cSld>
  <p:clrMapOvr>
    <a:masterClrMapping/>
  </p:clrMapOvr>
</p:sld>
</file>

<file path=ppt/theme/theme1.xml><?xml version="1.0" encoding="utf-8"?>
<a:theme xmlns:a="http://schemas.openxmlformats.org/drawingml/2006/main" name="RHNTC Template">
  <a:themeElements>
    <a:clrScheme name="Custom 31">
      <a:dk1>
        <a:sysClr val="windowText" lastClr="000000"/>
      </a:dk1>
      <a:lt1>
        <a:sysClr val="window" lastClr="FFFFFF"/>
      </a:lt1>
      <a:dk2>
        <a:srgbClr val="58595B"/>
      </a:dk2>
      <a:lt2>
        <a:srgbClr val="F2F2F2"/>
      </a:lt2>
      <a:accent1>
        <a:srgbClr val="EF3E36"/>
      </a:accent1>
      <a:accent2>
        <a:srgbClr val="FCB03F"/>
      </a:accent2>
      <a:accent3>
        <a:srgbClr val="C6499B"/>
      </a:accent3>
      <a:accent4>
        <a:srgbClr val="26ABE1"/>
      </a:accent4>
      <a:accent5>
        <a:srgbClr val="168E9E"/>
      </a:accent5>
      <a:accent6>
        <a:srgbClr val="103661"/>
      </a:accent6>
      <a:hlink>
        <a:srgbClr val="0972BA"/>
      </a:hlink>
      <a:folHlink>
        <a:srgbClr val="0F124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2938</TotalTime>
  <Words>5207</Words>
  <Application>Microsoft Office PowerPoint</Application>
  <PresentationFormat>On-screen Show (16:9)</PresentationFormat>
  <Paragraphs>429</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 Light</vt:lpstr>
      <vt:lpstr>ＭＳ Ｐゴシック</vt:lpstr>
      <vt:lpstr>Calibri</vt:lpstr>
      <vt:lpstr>Lato</vt:lpstr>
      <vt:lpstr>Montserrat</vt:lpstr>
      <vt:lpstr>Montserrat Light</vt:lpstr>
      <vt:lpstr>RHNTC Template</vt:lpstr>
      <vt:lpstr>Counseling Adolescent Clients to Resist  Sexual Coercion</vt:lpstr>
      <vt:lpstr>Learning Objectives</vt:lpstr>
      <vt:lpstr>Legislative Mandate</vt:lpstr>
      <vt:lpstr>Annual Training on Sexual Coercion</vt:lpstr>
      <vt:lpstr>What is Sexual Coercion?</vt:lpstr>
      <vt:lpstr>Examples of Sexual Coercion</vt:lpstr>
      <vt:lpstr>Best Practices for Provider-Adolescent Communication</vt:lpstr>
      <vt:lpstr>Safety Tip: Key Recommendation</vt:lpstr>
      <vt:lpstr>Discussing Confidentiality: Sample Language</vt:lpstr>
      <vt:lpstr>Mandatory Reporting</vt:lpstr>
      <vt:lpstr>Five Principles of Quality Counseling</vt:lpstr>
      <vt:lpstr>Best Practices for Provider-Adolescent Communication (cont.) </vt:lpstr>
      <vt:lpstr>Raising the Issue: Sample Language</vt:lpstr>
      <vt:lpstr>Responding to Difficult Emotions</vt:lpstr>
      <vt:lpstr>Healthy Relationship Wheel and Questions</vt:lpstr>
      <vt:lpstr>Relationship Spectrum -</vt:lpstr>
      <vt:lpstr>Refusal Skills for Delaying Sexual Activity</vt:lpstr>
      <vt:lpstr>Refusal Skills (cont.) </vt:lpstr>
      <vt:lpstr>Counseling Adolescent Clients to Resist Sexual Coercion Video</vt:lpstr>
      <vt:lpstr>How to Engage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 Slater</dc:creator>
  <cp:lastModifiedBy>Jessie Daigneault</cp:lastModifiedBy>
  <cp:revision>49</cp:revision>
  <dcterms:modified xsi:type="dcterms:W3CDTF">2022-03-15T14:14:46Z</dcterms:modified>
</cp:coreProperties>
</file>