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53"/>
  </p:notesMasterIdLst>
  <p:handoutMasterIdLst>
    <p:handoutMasterId r:id="rId5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6C64BD-56F0-4884-9451-23B0620928E6}">
  <a:tblStyle styleId="{B26C64BD-56F0-4884-9451-23B0620928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3816" autoAdjust="0"/>
  </p:normalViewPr>
  <p:slideViewPr>
    <p:cSldViewPr snapToGrid="0">
      <p:cViewPr>
        <p:scale>
          <a:sx n="70" d="100"/>
          <a:sy n="70" d="100"/>
        </p:scale>
        <p:origin x="1206" y="26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7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039AC-EF18-425A-84DE-302E92FA6B0C}" type="slidenum">
              <a:rPr lang="en-US" smtClean="0"/>
              <a:t>‹#›</a:t>
            </a:fld>
            <a:endParaRPr lang="en-US"/>
          </a:p>
        </p:txBody>
      </p:sp>
    </p:spTree>
    <p:extLst>
      <p:ext uri="{BB962C8B-B14F-4D97-AF65-F5344CB8AC3E}">
        <p14:creationId xmlns:p14="http://schemas.microsoft.com/office/powerpoint/2010/main" val="41108246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nbc.com/2020/07/29/cybercrime-ramps-up-amid-coronavirus-chaos-costing-companies-billio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urlingtonfreepress.com/story/news/2020/12/22/cyberattack-uvm-medical-center-likely-ransomware/401286300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ackablepodcast.com/episodes/internet-of-toddler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techdirt.com/articles/20170228/05292336807/smart-stuffed-animal-company-leaves-voice-other-data-millions-publicly-exposed.shtml" TargetMode="External"/><Relationship Id="rId5" Type="http://schemas.openxmlformats.org/officeDocument/2006/relationships/hyperlink" Target="https://nymag.com/intelligencer/2018/05/why-using-smart-wearable-baby-monitors-was-a-mistake.html" TargetMode="External"/><Relationship Id="rId4" Type="http://schemas.openxmlformats.org/officeDocument/2006/relationships/hyperlink" Target="https://arstechnica.com/information-technology/2015/09/9-baby-monitors-wide-open-to-hacks-that-expose-users-most-private-moment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ackablepodcast.com/episodes/malicious-brew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hackablepodcast.com/episodes/the-evil-twi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isco.com/c/en/us/products/security/email-security/what-is-phishing.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nopes.com/fact-check/netflix-users-update-payment/"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hackablepodcast.com/episodes/gone-phishin" TargetMode="External"/><Relationship Id="rId4" Type="http://schemas.openxmlformats.org/officeDocument/2006/relationships/hyperlink" Target="https://gimletmedia.com/shows/reply-all/rnhoww"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cala.com/news/20191024/ocala-gets-scammed-in-spear-phishing-attack"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hackablepodcast.com/episodes/gone-phishin" TargetMode="External"/><Relationship Id="rId4" Type="http://schemas.openxmlformats.org/officeDocument/2006/relationships/hyperlink" Target="https://gimletmedia.com/shows/reply-all/rnhoww"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s://us-cert.cisa.gov/ncas/tips/ST04-014" TargetMode="External"/><Relationship Id="rId3" Type="http://schemas.openxmlformats.org/officeDocument/2006/relationships/hyperlink" Target="https://www.cisa.gov/publication/ransomware-guide" TargetMode="External"/><Relationship Id="rId7" Type="http://schemas.openxmlformats.org/officeDocument/2006/relationships/hyperlink" Target="https://hiteqcenter.org/Resources/HITEQ-Resources/cybersecurity-checklist-for-health-center-staff-working-remotely"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comparitech.com/blog/information-security/secure-home-wireless-network/" TargetMode="External"/><Relationship Id="rId5" Type="http://schemas.openxmlformats.org/officeDocument/2006/relationships/hyperlink" Target="https://www.cisa.gov/publication/confronting-heightened-cybersecurity-threats-amid-covid-19" TargetMode="External"/><Relationship Id="rId4" Type="http://schemas.openxmlformats.org/officeDocument/2006/relationships/hyperlink" Target="https://us-cert.cisa.gov/sites/default/files/publications/Ransomware_Executive_One-Pager_and_Technical_Document-FINAL.pdf" TargetMode="External"/><Relationship Id="rId9" Type="http://schemas.openxmlformats.org/officeDocument/2006/relationships/hyperlink" Target="https://dhsconnect.connectsolutions.com/pqvnckoanlst/"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This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presentation was supported by the Office of Population Affairs (OPA) and Office on Women’s Health. Its contents are solely the responsibility of the authors and do not necessarily represent the official views of OPA, OWH or HHS</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t>
            </a:r>
            <a:endPar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337aac8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337aac8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pandemic has had important implications for data protection in that we are more spread out these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days, perhaps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working from different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locations, and may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be less in touch with IT staff and may be sharing networks with more people in our households who may be working or learning remotely. </a:t>
            </a:r>
            <a:endPar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This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can result in additional vulnerability or exposure</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As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 CNBC Article from 2020 put it, “The surge in work-from-home arrangements increased the opportunity for cyberattacks. When the pandemic first hit, companies that went from maybe 10% of the workforce working from home to 90% to 100% found that their systems were not designed to take on the increased load. To get employees up and running, the focus was on availability and getting people the tools and data they needed to work remotely (rather than security</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 cyber security expert added that ‘With the mass shift to remote workforces, the corporate perimeter has been broken. This is compounded by the reality that most home networks are insecure, and household smart devices are vectors for attack.’”</a:t>
            </a:r>
          </a:p>
          <a:p>
            <a:pPr marL="628650" marR="0" lvl="1" indent="-171450" algn="l" rtl="0">
              <a:lnSpc>
                <a:spcPct val="100000"/>
              </a:lnSpc>
              <a:spcBef>
                <a:spcPts val="0"/>
              </a:spcBef>
              <a:spcAft>
                <a:spcPts val="0"/>
              </a:spcAft>
              <a:buClr>
                <a:schemeClr val="dk1"/>
              </a:buClr>
              <a:buSzPts val="1100"/>
              <a:buFont typeface="Arial"/>
              <a:buChar char="○"/>
            </a:pPr>
            <a:endPar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Source: </a:t>
            </a:r>
            <a:endParaRPr lang="en-US" b="0" dirty="0" smtClean="0">
              <a:effectLst/>
            </a:endParaRPr>
          </a:p>
          <a:p>
            <a:pPr marL="158750" indent="0" rtl="0">
              <a:buNone/>
            </a:pPr>
            <a:r>
              <a:rPr lang="en-US" sz="1100" b="0" i="0" u="none" strike="noStrike" cap="none" dirty="0" smtClean="0">
                <a:solidFill>
                  <a:srgbClr val="000000"/>
                </a:solidFill>
                <a:effectLst/>
                <a:latin typeface="Arial"/>
                <a:ea typeface="Arial"/>
                <a:cs typeface="Arial"/>
                <a:sym typeface="Arial"/>
              </a:rPr>
              <a:t>Sheng, E. (2020, July 29).  “</a:t>
            </a:r>
            <a:r>
              <a:rPr lang="en-US" sz="1100" b="0" i="0" u="sng" strike="noStrike" cap="none" dirty="0" smtClean="0">
                <a:solidFill>
                  <a:srgbClr val="000000"/>
                </a:solidFill>
                <a:effectLst/>
                <a:latin typeface="Arial"/>
                <a:ea typeface="Arial"/>
                <a:cs typeface="Arial"/>
                <a:sym typeface="Arial"/>
                <a:hlinkClick r:id="rId3"/>
              </a:rPr>
              <a:t>Cybercrime Ramps Up Amid Coronavirus Chaos Costing Companies Billions</a:t>
            </a:r>
            <a:r>
              <a:rPr lang="en-US" sz="1100" b="0" i="0" u="none" strike="noStrike" cap="none"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CNBC Technology Executive Council</a:t>
            </a:r>
            <a:r>
              <a:rPr lang="en-US" sz="1100" b="0" i="0" u="none" strike="noStrike" cap="none" dirty="0" smtClean="0">
                <a:solidFill>
                  <a:srgbClr val="000000"/>
                </a:solidFill>
                <a:effectLst/>
                <a:latin typeface="Arial"/>
                <a:ea typeface="Arial"/>
                <a:cs typeface="Arial"/>
                <a:sym typeface="Arial"/>
              </a:rPr>
              <a:t>, CNBC, www.cnbc.com/2020/07/29/cybercrime-ramps-up-amid-coronavirus-chaos-costing-companies-billions.html. </a:t>
            </a:r>
            <a:endParaRPr lang="en-US" b="0" dirty="0" smtClean="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337aac8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337aac8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Like many jobs and activities, providing family planning services to clients involves data collection and sharing that has become increasingly granular.</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Regardless of data collection mechanisms (EHR, database, etc.), the need for security of storage and sharing remains, as each connection is a potential vulnerability to even third party databases. </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Regardless of “ownership” or where data resides—whether on the cloud or locally—and regardless of vendors, or type of organization, the need to protect information remains.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7c64da4b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7c64da4b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So what are the data protection risks?</a:t>
            </a:r>
            <a:endParaRPr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37aac825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37aac825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Ransomware, in which criminals encrypt files and then demand a ransom to restore access, is up 90% during the pandemic, according to a 2020 report. Ransomware attacks are complicated by demands for cryptocurrency which may be unfamiliar and more difficult to track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not knowing if data can or would be restored even if the ransom were to be paid. Even if your data is not stored locally, meaning it’s stored on the vendor’s servers or other remote server, your own network and devices can still be a vulnerability, because your login information or other access to those remote servers can be gained through your network.</a:t>
            </a:r>
            <a:endParaRPr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p>
            <a:pPr marL="228600" marR="0" lvl="0" indent="-228600" algn="l" rtl="0" fontAlgn="base">
              <a:lnSpc>
                <a:spcPct val="100000"/>
              </a:lnSpc>
              <a:spcBef>
                <a:spcPts val="0"/>
              </a:spcBef>
              <a:spcAft>
                <a:spcPts val="0"/>
              </a:spcAft>
              <a:buClr>
                <a:srgbClr val="000000"/>
              </a:buClr>
              <a:buSzPts val="1100"/>
              <a:buFont typeface="Arial"/>
              <a:buChar char="●"/>
            </a:pPr>
            <a:r>
              <a:rPr lang="en"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Ransomware can be transmitted in a number of ways </a:t>
            </a:r>
            <a:r>
              <a:rPr lang="en"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including:</a:t>
            </a:r>
            <a:endParaRPr lang="en"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Emails </a:t>
            </a: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posing as legitimate business or tempting links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Trojans acting as update requests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Anti-Virus programs patches and updates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Windows system updates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False “You’ve got a virus” notifications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fontAlgn="base">
              <a:lnSpc>
                <a:spcPct val="100000"/>
              </a:lnSpc>
              <a:spcBef>
                <a:spcPts val="0"/>
              </a:spcBef>
              <a:spcAft>
                <a:spcPts val="0"/>
              </a:spcAft>
              <a:buClr>
                <a:schemeClr val="dk1"/>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Gaining access by exploiting known network or security software vulnerabilities </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7c64da4b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7c64da4b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This story was in the news quite a bit, and I am sharing details here from the Burlington Free Press: In Oct. 2020, a cyberattack devastated the University of Vermont Medical Center's IT systems. The first indication of the attack was when various applications stopped working. There was no overt message, so  for several hours it was not identified as malware.</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After about two hours, investigators found the file with contact information for the attackers There was not a clear ransom demand, but it was assumed that if they connected the information provided, there would have been a demand. At that point, the hospital realized it was malware/ ransomware and moved immediately to cut off access to its systems and the internet.</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By cutting off access, the medical center was able to prevent the malware from infecting vendors and other hospitals (because remember, accessing one link in the chain can provide access to the whole network) in the UVM Health Network. The hospital also took Epic, its system for electronic health records, offline.</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cyberattack had two major impacts. First the malware encrypted the files and data behind all of the hospital's infrastructure and applications on its servers. Second, the attack deposited malware on more than 5,000 computers and laptops used by the hospital (so remember, it did all of these things without anyone noticing, and before it ‘demanded’ anything). The hospital had to move to paper for nearly a month.</a:t>
            </a:r>
          </a:p>
          <a:p>
            <a:pPr marL="0" marR="0" lvl="0" indent="0" algn="l" rtl="0" fontAlgn="base">
              <a:lnSpc>
                <a:spcPct val="100000"/>
              </a:lnSpc>
              <a:spcBef>
                <a:spcPts val="0"/>
              </a:spcBef>
              <a:spcAft>
                <a:spcPts val="0"/>
              </a:spcAft>
              <a:buClr>
                <a:srgbClr val="000000"/>
              </a:buClr>
              <a:buSzPts val="1100"/>
              <a:buFont typeface="Arial"/>
              <a:buNone/>
            </a:pPr>
            <a:endParaRPr sz="1000" dirty="0">
              <a:solidFill>
                <a:srgbClr val="595959"/>
              </a:solidFill>
            </a:endParaRPr>
          </a:p>
          <a:p>
            <a:pPr marL="0" lvl="0" indent="0" algn="l" rtl="0">
              <a:spcBef>
                <a:spcPts val="0"/>
              </a:spcBef>
              <a:spcAft>
                <a:spcPts val="0"/>
              </a:spcAft>
              <a:buClr>
                <a:schemeClr val="dk1"/>
              </a:buClr>
              <a:buSzPts val="1100"/>
              <a:buFont typeface="Arial"/>
              <a:buNone/>
            </a:pPr>
            <a:r>
              <a:rPr lang="en" sz="1000" dirty="0" smtClean="0">
                <a:solidFill>
                  <a:srgbClr val="595959"/>
                </a:solidFill>
              </a:rPr>
              <a:t>Source</a:t>
            </a:r>
            <a:r>
              <a:rPr lang="en" sz="1000" dirty="0" smtClean="0">
                <a:solidFill>
                  <a:srgbClr val="595959"/>
                </a:solidFill>
              </a:rPr>
              <a:t>:</a:t>
            </a:r>
            <a:endParaRPr lang="en" sz="1000" dirty="0" smtClean="0">
              <a:solidFill>
                <a:srgbClr val="595959"/>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dirty="0" err="1" smtClean="0">
                <a:solidFill>
                  <a:srgbClr val="595959"/>
                </a:solidFill>
              </a:rPr>
              <a:t>D'Ambrosio</a:t>
            </a:r>
            <a:r>
              <a:rPr lang="en-US" sz="1000" dirty="0" smtClean="0">
                <a:solidFill>
                  <a:srgbClr val="595959"/>
                </a:solidFill>
              </a:rPr>
              <a:t>, D. (2020, December 22). </a:t>
            </a:r>
            <a:r>
              <a:rPr lang="en-US" sz="1000" dirty="0" smtClean="0">
                <a:solidFill>
                  <a:srgbClr val="595959"/>
                </a:solidFill>
                <a:hlinkClick r:id="rId3"/>
              </a:rPr>
              <a:t>'We got taken down': UVM Medical Center says </a:t>
            </a:r>
            <a:r>
              <a:rPr lang="en-US" sz="1000" dirty="0" err="1" smtClean="0">
                <a:solidFill>
                  <a:srgbClr val="595959"/>
                </a:solidFill>
                <a:hlinkClick r:id="rId3"/>
              </a:rPr>
              <a:t>cyberattackers</a:t>
            </a:r>
            <a:r>
              <a:rPr lang="en-US" sz="1000" dirty="0" smtClean="0">
                <a:solidFill>
                  <a:srgbClr val="595959"/>
                </a:solidFill>
                <a:hlinkClick r:id="rId3"/>
              </a:rPr>
              <a:t> were likely after money</a:t>
            </a:r>
            <a:r>
              <a:rPr lang="en-US" sz="1000" dirty="0" smtClean="0">
                <a:solidFill>
                  <a:srgbClr val="595959"/>
                </a:solidFill>
              </a:rPr>
              <a:t>. </a:t>
            </a:r>
            <a:r>
              <a:rPr lang="en-US" sz="1000" i="1" dirty="0" smtClean="0">
                <a:solidFill>
                  <a:srgbClr val="595959"/>
                </a:solidFill>
              </a:rPr>
              <a:t>Burlington Free Press</a:t>
            </a:r>
            <a:r>
              <a:rPr lang="en-US" sz="1000" dirty="0" smtClean="0">
                <a:solidFill>
                  <a:srgbClr val="595959"/>
                </a:solidFill>
              </a:rPr>
              <a:t>, https://www.burlingtonfreepress.com/story/news/2020/12/22/cyberattack-uvm-medical-center-likely-ransomware/4012863001/</a:t>
            </a:r>
          </a:p>
          <a:p>
            <a:pPr marL="0" lvl="0" indent="0" algn="l" rtl="0">
              <a:spcBef>
                <a:spcPts val="0"/>
              </a:spcBef>
              <a:spcAft>
                <a:spcPts val="0"/>
              </a:spcAft>
              <a:buClr>
                <a:schemeClr val="dk1"/>
              </a:buClr>
              <a:buSzPts val="1100"/>
              <a:buFont typeface="Arial"/>
              <a:buNone/>
            </a:pPr>
            <a:endParaRPr lang="en" sz="1000" dirty="0" smtClean="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7c64da4b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7c64da4b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Ransomware can be transmitted in a number of ways including:</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Emails posing as legitimate business or tempting links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Trojans acting as update requests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Anti-Virus programs patches and updates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Windows system updates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False “You’ve got a virus” notifications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Gaining access by exploiting known network or security software vulnerabilities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7c64da4b8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7c64da4b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Ransomware specifically involves taking money, but that is really just one possible type of cyber attack and really just one reason that there may be a cyber attack.</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There are many other types of attacks for which malware is used—including destructive attacks, in which data or networks are destroyed, or Island Hopping, where attackers exploit the weaknesses of smaller organizations in order to move laterally to target larger organizations who may be vendors or service providers for the smaller organizations.</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Being an organization that may have money, may have sensitive information, or that people may oppose for some reason can increase the likelihood of being targeted by cyber attacks.</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remember, that you might not even realize that an attack has taken place—the malware may not be immediately apparent, there may be nothing clearly stolen or broken.</a:t>
            </a:r>
            <a:endParaRPr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8916378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8916378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b="0" dirty="0" smtClean="0">
                <a:latin typeface="Calibri" panose="020F0502020204030204" pitchFamily="34" charset="0"/>
                <a:cs typeface="Calibri" panose="020F0502020204030204" pitchFamily="34" charset="0"/>
              </a:rPr>
              <a:t>Discussion question—not section break.</a:t>
            </a:r>
            <a:endParaRPr sz="1200" b="0"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7c64da4b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7c64da4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Hopefully we have persuaded you of the cybersecurity threats that exist, and you agree that protecting against these is critical! Let’s talk about steps everyone can take.</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594af5e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a594af5e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We are going to talk about each of these four steps one by one</a:t>
            </a:r>
            <a:r>
              <a:rPr lang="en-US" sz="1200" dirty="0">
                <a:latin typeface="Calibri" panose="020F0502020204030204" pitchFamily="34" charset="0"/>
                <a:cs typeface="Calibri" panose="020F0502020204030204" pitchFamily="34" charset="0"/>
              </a:rPr>
              <a:t>.</a:t>
            </a:r>
            <a:endParaRPr lang="en-US" sz="1200" dirty="0" smtClean="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337aac825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337aac825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rtl="0"/>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Our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lead presenter today is Jillian </a:t>
            </a:r>
            <a:r>
              <a:rPr lang="en-US" sz="1200"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Maccini</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has nearly 10 years of experience as a trainer and technical assistance provider. This includes her work on health IT and telehealth as the project director of the HITEQ, or Health Information Technology, Evaluation, and Quality Center, as well as a trainer, reviewer, and analyst for HRSA’s Bureau of Primary Health Care’s Uniform Data System (or UDS) data reporting</a:t>
            </a:r>
            <a:r>
              <a:rPr lang="en-US" sz="1200" b="1"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as a Patient Centered Medical Home or PCMH certified content expert.</a:t>
            </a:r>
            <a:endParaRPr lang="en-US" sz="1200" b="0" dirty="0" smtClean="0">
              <a:effectLst/>
              <a:latin typeface="Calibri" panose="020F0502020204030204" pitchFamily="34" charset="0"/>
              <a:cs typeface="Calibri" panose="020F0502020204030204" pitchFamily="34" charset="0"/>
            </a:endParaRPr>
          </a:p>
          <a:p>
            <a:pPr marL="228600" indent="-228600" rtl="0"/>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Michelle Dawson will be facilitating our Q&amp;A. Michelle provides training and technical assistance to health care providers and health services organizations, and specializes in curriculum development and distance learning.</a:t>
            </a:r>
            <a:endParaRPr lang="en-US" sz="1200" b="0" dirty="0" smtClean="0">
              <a:effectLst/>
              <a:latin typeface="Calibri" panose="020F0502020204030204" pitchFamily="34" charset="0"/>
              <a:cs typeface="Calibri" panose="020F0502020204030204" pitchFamily="34" charset="0"/>
            </a:endParaRPr>
          </a:p>
          <a:p>
            <a:pPr marL="228600" indent="-228600" rtl="0"/>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Jillian and Michelle are both Training and Technical Assistance providers for the Reproductive Health National Training Center.</a:t>
            </a:r>
            <a:endParaRPr lang="en-US" sz="1200" b="0" dirty="0" smtClean="0">
              <a:effectLst/>
              <a:latin typeface="Calibri" panose="020F0502020204030204" pitchFamily="34" charset="0"/>
              <a:cs typeface="Calibri" panose="020F0502020204030204" pitchFamily="34" charset="0"/>
            </a:endParaRPr>
          </a:p>
          <a:p>
            <a:pPr marL="228600" indent="-228600" rtl="0"/>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With that, I’d now like to turn things over to Jillian to get us started. Jillian?</a:t>
            </a:r>
            <a:endParaRPr lang="en-US" sz="1200" b="0" dirty="0" smtClean="0">
              <a:effectLst/>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c64da4b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7c64da4b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First, secure your wireless router.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7c64da4b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7c64da4b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To be sure the router software is up-to-date: </a:t>
            </a:r>
          </a:p>
          <a:p>
            <a:pPr marL="628650" lvl="1"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Find the brand name of your wireless router by looking at the side or bottom of it. </a:t>
            </a:r>
          </a:p>
          <a:p>
            <a:pPr marL="628650" lvl="1"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If there is not a web address on the router itself, then you can start by searching on how to update it (e.g., search for 'update </a:t>
            </a:r>
            <a:r>
              <a:rPr lang="en-US" sz="1200" dirty="0" err="1" smtClean="0">
                <a:latin typeface="Calibri" panose="020F0502020204030204" pitchFamily="34" charset="0"/>
                <a:cs typeface="Calibri" panose="020F0502020204030204" pitchFamily="34" charset="0"/>
              </a:rPr>
              <a:t>Netgear</a:t>
            </a:r>
            <a:r>
              <a:rPr lang="en-US" sz="1200" dirty="0" smtClean="0">
                <a:latin typeface="Calibri" panose="020F0502020204030204" pitchFamily="34" charset="0"/>
                <a:cs typeface="Calibri" panose="020F0502020204030204" pitchFamily="34" charset="0"/>
              </a:rPr>
              <a:t> router'). </a:t>
            </a:r>
          </a:p>
          <a:p>
            <a:pPr marL="171450" lvl="0" indent="-171450" algn="l" rtl="0">
              <a:lnSpc>
                <a:spcPct val="100000"/>
              </a:lnSpc>
              <a:spcBef>
                <a:spcPts val="160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To be sure you are not using the default password: </a:t>
            </a:r>
          </a:p>
          <a:p>
            <a:pPr marL="628650" lvl="1" indent="-171450" algn="l" rtl="0">
              <a:lnSpc>
                <a:spcPct val="100000"/>
              </a:lnSpc>
              <a:spcBef>
                <a:spcPts val="160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Often routers come with a pre-set password which may be printed on the side or bottom of the router. </a:t>
            </a:r>
          </a:p>
          <a:p>
            <a:pPr marL="628650" lvl="1" indent="-171450" algn="l" rtl="0">
              <a:lnSpc>
                <a:spcPct val="100000"/>
              </a:lnSpc>
              <a:spcBef>
                <a:spcPts val="160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If you are still using that password for your </a:t>
            </a:r>
            <a:r>
              <a:rPr lang="en-US" sz="1200" dirty="0" err="1" smtClean="0">
                <a:latin typeface="Calibri" panose="020F0502020204030204" pitchFamily="34" charset="0"/>
                <a:cs typeface="Calibri" panose="020F0502020204030204" pitchFamily="34" charset="0"/>
              </a:rPr>
              <a:t>WiFi</a:t>
            </a:r>
            <a:r>
              <a:rPr lang="en-US" sz="1200" dirty="0" smtClean="0">
                <a:latin typeface="Calibri" panose="020F0502020204030204" pitchFamily="34" charset="0"/>
                <a:cs typeface="Calibri" panose="020F0502020204030204" pitchFamily="34" charset="0"/>
              </a:rPr>
              <a:t> network, it’s time to change it! Use the router address (again, usually written on the side or bottom of the router), and log in with the current username and password. </a:t>
            </a:r>
          </a:p>
          <a:p>
            <a:pPr marL="628650" lvl="1" indent="-171450" algn="l" rtl="0">
              <a:lnSpc>
                <a:spcPct val="100000"/>
              </a:lnSpc>
              <a:spcBef>
                <a:spcPts val="160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Once logged into the router you’ll have the option to change the password. </a:t>
            </a:r>
          </a:p>
          <a:p>
            <a:pPr marL="171450" lvl="0" indent="-171450" algn="l" rtl="0">
              <a:lnSpc>
                <a:spcPct val="100000"/>
              </a:lnSpc>
              <a:spcBef>
                <a:spcPts val="1600"/>
              </a:spcBef>
              <a:spcAft>
                <a:spcPts val="0"/>
              </a:spcAft>
            </a:pPr>
            <a:r>
              <a:rPr lang="en-US" sz="1200" dirty="0" smtClean="0">
                <a:latin typeface="Calibri" panose="020F0502020204030204" pitchFamily="34" charset="0"/>
                <a:cs typeface="Calibri" panose="020F0502020204030204" pitchFamily="34" charset="0"/>
              </a:rPr>
              <a:t>Be sure the WPA2 (data encryption), which protects from “eavesdropping.” </a:t>
            </a:r>
          </a:p>
          <a:p>
            <a:pPr marL="628650" lvl="1" indent="-171450" algn="l" rtl="0">
              <a:lnSpc>
                <a:spcPct val="100000"/>
              </a:lnSpc>
              <a:spcBef>
                <a:spcPts val="1600"/>
              </a:spcBef>
              <a:spcAft>
                <a:spcPts val="0"/>
              </a:spcAft>
            </a:pPr>
            <a:r>
              <a:rPr lang="en-US" sz="1200" dirty="0" smtClean="0">
                <a:latin typeface="Calibri" panose="020F0502020204030204" pitchFamily="34" charset="0"/>
                <a:cs typeface="Calibri" panose="020F0502020204030204" pitchFamily="34" charset="0"/>
              </a:rPr>
              <a:t>Check this by going to your wireless network properties on your computer and looking at Security Type. </a:t>
            </a:r>
          </a:p>
          <a:p>
            <a:pPr marL="171450" lvl="0" indent="-171450" algn="l" rtl="0">
              <a:lnSpc>
                <a:spcPct val="100000"/>
              </a:lnSpc>
              <a:spcBef>
                <a:spcPts val="1600"/>
              </a:spcBef>
              <a:spcAft>
                <a:spcPts val="0"/>
              </a:spcAft>
            </a:pPr>
            <a:r>
              <a:rPr lang="en-US" sz="1200" dirty="0" smtClean="0">
                <a:latin typeface="Calibri" panose="020F0502020204030204" pitchFamily="34" charset="0"/>
                <a:cs typeface="Calibri" panose="020F0502020204030204" pitchFamily="34" charset="0"/>
              </a:rPr>
              <a:t>This screenshot shows where you can check that your router is using WPA2 Data Encryption—click on Properties as shown here, then on the next screen, scroll down to the properties section, and look at “Security Type.”  </a:t>
            </a:r>
          </a:p>
          <a:p>
            <a:pPr marL="628650" lvl="1" indent="-171450" algn="l" rtl="0">
              <a:lnSpc>
                <a:spcPct val="100000"/>
              </a:lnSpc>
              <a:spcBef>
                <a:spcPts val="1600"/>
              </a:spcBef>
              <a:spcAft>
                <a:spcPts val="0"/>
              </a:spcAft>
            </a:pPr>
            <a:r>
              <a:rPr lang="en-US" sz="1200" dirty="0" smtClean="0">
                <a:latin typeface="Calibri" panose="020F0502020204030204" pitchFamily="34" charset="0"/>
                <a:cs typeface="Calibri" panose="020F0502020204030204" pitchFamily="34" charset="0"/>
              </a:rPr>
              <a:t>If this is not WPA2, then you need to change your settings on your router (so, as discussed, you would log into the router to make this change, this isn’t something that can be changed in your </a:t>
            </a:r>
            <a:r>
              <a:rPr lang="en-US" sz="1200" dirty="0" err="1" smtClean="0">
                <a:latin typeface="Calibri" panose="020F0502020204030204" pitchFamily="34" charset="0"/>
                <a:cs typeface="Calibri" panose="020F0502020204030204" pitchFamily="34" charset="0"/>
              </a:rPr>
              <a:t>WiFi</a:t>
            </a:r>
            <a:r>
              <a:rPr lang="en-US" sz="1200" dirty="0" smtClean="0">
                <a:latin typeface="Calibri" panose="020F0502020204030204" pitchFamily="34" charset="0"/>
                <a:cs typeface="Calibri" panose="020F0502020204030204" pitchFamily="34" charset="0"/>
              </a:rPr>
              <a:t> settings on your computer directly).</a:t>
            </a:r>
          </a:p>
          <a:p>
            <a:pPr marL="171450" lvl="0" indent="-171450" algn="l" rtl="0">
              <a:lnSpc>
                <a:spcPct val="100000"/>
              </a:lnSpc>
              <a:spcBef>
                <a:spcPts val="1600"/>
              </a:spcBef>
              <a:spcAft>
                <a:spcPts val="1600"/>
              </a:spcAft>
              <a:buClr>
                <a:schemeClr val="dk1"/>
              </a:buClr>
              <a:buSzPts val="1100"/>
            </a:pPr>
            <a:r>
              <a:rPr lang="en-US" sz="1200" dirty="0" smtClean="0">
                <a:latin typeface="Calibri" panose="020F0502020204030204" pitchFamily="34" charset="0"/>
                <a:cs typeface="Calibri" panose="020F0502020204030204" pitchFamily="34" charset="0"/>
              </a:rPr>
              <a:t>These steps are just initial steps; at the end of this presentation, we provide a link to a piece that provides several more tips and more guidance on securing your network.</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7c64da4b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7c64da4b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7c64da4b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7c64da4b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sym typeface="Roboto"/>
              </a:rPr>
              <a:t>M</a:t>
            </a:r>
            <a:r>
              <a:rPr lang="en" sz="1200" dirty="0" smtClean="0">
                <a:latin typeface="Calibri" panose="020F0502020204030204" pitchFamily="34" charset="0"/>
                <a:cs typeface="Calibri" panose="020F0502020204030204" pitchFamily="34" charset="0"/>
                <a:sym typeface="Roboto"/>
              </a:rPr>
              <a:t>ake </a:t>
            </a:r>
            <a:r>
              <a:rPr lang="en" sz="1200" dirty="0">
                <a:latin typeface="Calibri" panose="020F0502020204030204" pitchFamily="34" charset="0"/>
                <a:cs typeface="Calibri" panose="020F0502020204030204" pitchFamily="34" charset="0"/>
                <a:sym typeface="Roboto"/>
              </a:rPr>
              <a:t>sure your computer isn't set to auto-sleep during those times.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89163785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89163785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b="0" dirty="0">
                <a:latin typeface="Calibri" panose="020F0502020204030204" pitchFamily="34" charset="0"/>
                <a:cs typeface="Calibri" panose="020F0502020204030204" pitchFamily="34" charset="0"/>
              </a:rPr>
              <a:t>Discussion </a:t>
            </a:r>
            <a:r>
              <a:rPr lang="en" sz="1200" b="0" dirty="0" smtClean="0">
                <a:latin typeface="Calibri" panose="020F0502020204030204" pitchFamily="34" charset="0"/>
                <a:cs typeface="Calibri" panose="020F0502020204030204" pitchFamily="34" charset="0"/>
              </a:rPr>
              <a:t>question—not</a:t>
            </a:r>
            <a:r>
              <a:rPr lang="en" sz="1200" b="0" baseline="0" dirty="0" smtClean="0">
                <a:latin typeface="Calibri" panose="020F0502020204030204" pitchFamily="34" charset="0"/>
                <a:cs typeface="Calibri" panose="020F0502020204030204" pitchFamily="34" charset="0"/>
              </a:rPr>
              <a:t> a </a:t>
            </a:r>
            <a:r>
              <a:rPr lang="en" sz="1200" b="0" dirty="0" smtClean="0">
                <a:latin typeface="Calibri" panose="020F0502020204030204" pitchFamily="34" charset="0"/>
                <a:cs typeface="Calibri" panose="020F0502020204030204" pitchFamily="34" charset="0"/>
              </a:rPr>
              <a:t>section break.</a:t>
            </a:r>
            <a:endParaRPr sz="1200" b="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For </a:t>
            </a:r>
            <a:r>
              <a:rPr lang="en" sz="1200" dirty="0">
                <a:latin typeface="Calibri" panose="020F0502020204030204" pitchFamily="34" charset="0"/>
                <a:cs typeface="Calibri" panose="020F0502020204030204" pitchFamily="34" charset="0"/>
              </a:rPr>
              <a:t>example, do you know when patches and updates are released? Do you know whether your computer should be left on overnight or connected to the VPN?</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7c64da4b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7c64da4b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Let’s think about all the other devices that need to be updated as well</a:t>
            </a:r>
            <a:r>
              <a:rPr lang="en" sz="1200" b="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think back to our earlier discussion of devices.</a:t>
            </a:r>
          </a:p>
          <a:p>
            <a:pPr marL="628650" lvl="1"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Remember, this includes all internet-connected devices on your network</a:t>
            </a:r>
            <a:r>
              <a:rPr lang="en" sz="1200" b="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computers, smartphones, gaming devices, smart TVs, </a:t>
            </a:r>
            <a:r>
              <a:rPr lang="en-US" sz="1200" dirty="0" err="1" smtClean="0">
                <a:latin typeface="Calibri" panose="020F0502020204030204" pitchFamily="34" charset="0"/>
                <a:cs typeface="Calibri" panose="020F0502020204030204" pitchFamily="34" charset="0"/>
              </a:rPr>
              <a:t>WiFi</a:t>
            </a:r>
            <a:r>
              <a:rPr lang="en-US" sz="1200" dirty="0" smtClean="0">
                <a:latin typeface="Calibri" panose="020F0502020204030204" pitchFamily="34" charset="0"/>
                <a:cs typeface="Calibri" panose="020F0502020204030204" pitchFamily="34" charset="0"/>
              </a:rPr>
              <a:t>-connected printers, robot vacuums, and everything in between.</a:t>
            </a:r>
          </a:p>
          <a:p>
            <a:pPr marL="628650" lvl="1"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These all come together to create what is called the Internet of Things (or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There has been an increase in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-based cybersecurity attacks (e.g</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Ripple20) </a:t>
            </a:r>
            <a:r>
              <a:rPr lang="en-US" sz="1200" dirty="0" smtClean="0">
                <a:latin typeface="Calibri" panose="020F0502020204030204" pitchFamily="34" charset="0"/>
                <a:cs typeface="Calibri" panose="020F0502020204030204" pitchFamily="34" charset="0"/>
              </a:rPr>
              <a:t>and consequently, the security of all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is needed to protect information on your work computer.</a:t>
            </a:r>
          </a:p>
          <a:p>
            <a:pPr marL="628650" lvl="1"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Again, we will talk about how to do these updates in the next section. Smart kettles, smart coffee makers, smart refrigerators, google home/</a:t>
            </a:r>
            <a:r>
              <a:rPr lang="en-US" sz="1200" dirty="0" err="1" smtClean="0">
                <a:latin typeface="Calibri" panose="020F0502020204030204" pitchFamily="34" charset="0"/>
                <a:cs typeface="Calibri" panose="020F0502020204030204" pitchFamily="34" charset="0"/>
              </a:rPr>
              <a:t>alexa</a:t>
            </a:r>
            <a:r>
              <a:rPr lang="en-US" sz="1200" dirty="0" smtClean="0">
                <a:latin typeface="Calibri" panose="020F0502020204030204" pitchFamily="34" charset="0"/>
                <a:cs typeface="Calibri" panose="020F0502020204030204" pitchFamily="34" charset="0"/>
              </a:rPr>
              <a:t>, ring/nest</a:t>
            </a:r>
            <a:r>
              <a:rPr lang="en" sz="1200" b="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these are all potential vulnerabilities. You should be sure that all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are updated regularly</a:t>
            </a:r>
            <a:r>
              <a:rPr lang="en" sz="1200" b="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we will talk more about how to do so in the next section.</a:t>
            </a:r>
          </a:p>
          <a:p>
            <a:pPr marL="171450" lvl="0" indent="-171450" algn="l" rtl="0">
              <a:lnSpc>
                <a:spcPct val="100000"/>
              </a:lnSpc>
              <a:spcBef>
                <a:spcPts val="0"/>
              </a:spcBef>
              <a:spcAft>
                <a:spcPts val="1600"/>
              </a:spcAft>
              <a:buClr>
                <a:schemeClr val="dk1"/>
              </a:buClr>
              <a:buSzPts val="1100"/>
            </a:pPr>
            <a:r>
              <a:rPr lang="en-US" sz="1200" dirty="0" smtClean="0">
                <a:latin typeface="Calibri" panose="020F0502020204030204" pitchFamily="34" charset="0"/>
                <a:cs typeface="Calibri" panose="020F0502020204030204" pitchFamily="34" charset="0"/>
              </a:rPr>
              <a:t>Be sure that your antivirus software is up-to-date on all of your computers on your network (this may include computers any children are using for schooling!).</a:t>
            </a:r>
          </a:p>
          <a:p>
            <a:pPr marL="628650" lvl="1" indent="-171450" algn="l" rtl="0">
              <a:lnSpc>
                <a:spcPct val="100000"/>
              </a:lnSpc>
              <a:spcBef>
                <a:spcPts val="0"/>
              </a:spcBef>
              <a:spcAft>
                <a:spcPts val="1600"/>
              </a:spcAft>
              <a:buClr>
                <a:schemeClr val="dk1"/>
              </a:buClr>
              <a:buSzPts val="1100"/>
            </a:pPr>
            <a:r>
              <a:rPr lang="en-US" sz="1200" dirty="0" smtClean="0">
                <a:latin typeface="Calibri" panose="020F0502020204030204" pitchFamily="34" charset="0"/>
                <a:cs typeface="Calibri" panose="020F0502020204030204" pitchFamily="34" charset="0"/>
              </a:rPr>
              <a:t>Run this daily in order to protect against the increased number of cyber threats that we are experiencing.</a:t>
            </a:r>
          </a:p>
          <a:p>
            <a:pPr marL="628650" lvl="1" indent="-171450" algn="l" rtl="0">
              <a:lnSpc>
                <a:spcPct val="100000"/>
              </a:lnSpc>
              <a:spcBef>
                <a:spcPts val="0"/>
              </a:spcBef>
              <a:spcAft>
                <a:spcPts val="1600"/>
              </a:spcAft>
              <a:buClr>
                <a:schemeClr val="dk1"/>
              </a:buClr>
              <a:buSzPts val="1100"/>
            </a:pPr>
            <a:r>
              <a:rPr lang="en-US" sz="1200" dirty="0" smtClean="0">
                <a:latin typeface="Calibri" panose="020F0502020204030204" pitchFamily="34" charset="0"/>
                <a:cs typeface="Calibri" panose="020F0502020204030204" pitchFamily="34" charset="0"/>
              </a:rPr>
              <a:t>Important: Vulnerabilities of personal devices can create vulnerabilities on your home network. </a:t>
            </a:r>
          </a:p>
          <a:p>
            <a:pPr marL="1085850" lvl="2" indent="-171450" algn="l" rtl="0">
              <a:lnSpc>
                <a:spcPct val="100000"/>
              </a:lnSpc>
              <a:spcBef>
                <a:spcPts val="0"/>
              </a:spcBef>
              <a:spcAft>
                <a:spcPts val="1600"/>
              </a:spcAft>
              <a:buClr>
                <a:schemeClr val="dk1"/>
              </a:buClr>
              <a:buSzPts val="1100"/>
            </a:pPr>
            <a:r>
              <a:rPr lang="en-US" sz="1200" dirty="0" smtClean="0">
                <a:latin typeface="Calibri" panose="020F0502020204030204" pitchFamily="34" charset="0"/>
                <a:cs typeface="Calibri" panose="020F0502020204030204" pitchFamily="34" charset="0"/>
              </a:rPr>
              <a:t>We’ll talk more about how to update other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shortly.</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89163785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b89163785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When thinking about the internet of things (or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in addition to smart kettles, smart coffee makers, smart refrigerators, google home/</a:t>
            </a:r>
            <a:r>
              <a:rPr lang="en-US" sz="1200" dirty="0" err="1" smtClean="0">
                <a:latin typeface="Calibri" panose="020F0502020204030204" pitchFamily="34" charset="0"/>
                <a:cs typeface="Calibri" panose="020F0502020204030204" pitchFamily="34" charset="0"/>
              </a:rPr>
              <a:t>alexa</a:t>
            </a:r>
            <a:r>
              <a:rPr lang="en-US" sz="1200" dirty="0" smtClean="0">
                <a:latin typeface="Calibri" panose="020F0502020204030204" pitchFamily="34" charset="0"/>
                <a:cs typeface="Calibri" panose="020F0502020204030204" pitchFamily="34" charset="0"/>
              </a:rPr>
              <a:t>, ring/nest, there are many more examples.</a:t>
            </a:r>
            <a:endParaRPr lang="en-US" sz="1200" b="0" dirty="0" smtClean="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F</a:t>
            </a:r>
            <a:r>
              <a:rPr lang="en-US" sz="1200" dirty="0" smtClean="0">
                <a:latin typeface="Calibri" panose="020F0502020204030204" pitchFamily="34" charset="0"/>
                <a:cs typeface="Calibri" panose="020F0502020204030204" pitchFamily="34" charset="0"/>
              </a:rPr>
              <a:t>or example, 70% of parents in the United States currently own an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 and over a third of these tech-savvy moms and dads believe that their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gadgets make them better parents.</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Which they may very well (really, many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are super convenient), but they also introduce more vulnerability to your network.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89163785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89163785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Knowledge check poll (Select all that apply)</a:t>
            </a:r>
          </a:p>
          <a:p>
            <a:pPr marL="171450" lvl="0"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Jean has a new baby. Among the things that Jean brought home in preparation for the baby’s arrival include:</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An electronic wipe warmer that can be turned off and on with a button on the front, and has an automatic shut off</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A sleep sensing/biofeedback onesie that sends data to smartphone app</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A Bluetooth bottle warmer that can be started/ changed from a smartphone over </a:t>
            </a:r>
            <a:r>
              <a:rPr lang="en-US" sz="1200" b="0" dirty="0" err="1" smtClean="0">
                <a:latin typeface="Calibri" panose="020F0502020204030204" pitchFamily="34" charset="0"/>
                <a:cs typeface="Calibri" panose="020F0502020204030204" pitchFamily="34" charset="0"/>
              </a:rPr>
              <a:t>WiFi</a:t>
            </a:r>
            <a:endParaRPr lang="en-US" sz="1200" b="0" dirty="0" smtClean="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An automatic nightlight that that can be set to change based on the time of day letting baby know when it’s time to rise</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A stuffed animal that can record and play back voice messages that can be sent over the Internet</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New iPhone app to track feedings</a:t>
            </a:r>
          </a:p>
          <a:p>
            <a:pPr marL="628650" lvl="1" indent="-171450" algn="l" rtl="0">
              <a:spcBef>
                <a:spcPts val="0"/>
              </a:spcBef>
              <a:spcAft>
                <a:spcPts val="0"/>
              </a:spcAft>
            </a:pPr>
            <a:r>
              <a:rPr lang="en-US" sz="1200" b="0" dirty="0" err="1" smtClean="0">
                <a:latin typeface="Calibri" panose="020F0502020204030204" pitchFamily="34" charset="0"/>
                <a:cs typeface="Calibri" panose="020F0502020204030204" pitchFamily="34" charset="0"/>
              </a:rPr>
              <a:t>WiFi</a:t>
            </a:r>
            <a:r>
              <a:rPr lang="en-US" sz="1200" b="0" dirty="0" smtClean="0">
                <a:latin typeface="Calibri" panose="020F0502020204030204" pitchFamily="34" charset="0"/>
                <a:cs typeface="Calibri" panose="020F0502020204030204" pitchFamily="34" charset="0"/>
              </a:rPr>
              <a:t> baby monitor</a:t>
            </a:r>
          </a:p>
          <a:p>
            <a:pPr marL="171450" lvl="0"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Which of these are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devices or are part of the ‘internet of things’? (Answers: 2, 3, 5, and 6)</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The sleep-sensing onesie sends biofeedback information over Bluetooth, so that is part of the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The Bluetooth bottle warmer sends information (such as when the bottle is ready), so that is an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device.</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The automatic night light is programmed and sensing, but doesn’t connect to the internet to send or receive any information, so that’s not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The stuffed animal that parents, grandparents, and others can send recorded messages to is an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devices, because it sends and receives those voice messages over the internet. Note that if this stuffed animal just let recordings be recorded directly on it, and stored them inside the stuffed animal, then that would not be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because that would be stored locally.</a:t>
            </a:r>
          </a:p>
          <a:p>
            <a:pPr marL="628650" lvl="1"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New iPhone app for feeding is not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because there is no device sending information—this is just storing information on a smartphone.</a:t>
            </a:r>
          </a:p>
          <a:p>
            <a:pPr marL="628650" lvl="1" indent="-171450" algn="l" rtl="0">
              <a:spcBef>
                <a:spcPts val="0"/>
              </a:spcBef>
              <a:spcAft>
                <a:spcPts val="0"/>
              </a:spcAft>
            </a:pPr>
            <a:r>
              <a:rPr lang="en-US" sz="1200" b="0" dirty="0" err="1" smtClean="0">
                <a:latin typeface="Calibri" panose="020F0502020204030204" pitchFamily="34" charset="0"/>
                <a:cs typeface="Calibri" panose="020F0502020204030204" pitchFamily="34" charset="0"/>
              </a:rPr>
              <a:t>WiFi</a:t>
            </a:r>
            <a:r>
              <a:rPr lang="en-US" sz="1200" b="0" dirty="0" smtClean="0">
                <a:latin typeface="Calibri" panose="020F0502020204030204" pitchFamily="34" charset="0"/>
                <a:cs typeface="Calibri" panose="020F0502020204030204" pitchFamily="34" charset="0"/>
              </a:rPr>
              <a:t> baby monitor is </a:t>
            </a:r>
            <a:r>
              <a:rPr lang="en-US" sz="1200" b="0" dirty="0" err="1" smtClean="0">
                <a:latin typeface="Calibri" panose="020F0502020204030204" pitchFamily="34" charset="0"/>
                <a:cs typeface="Calibri" panose="020F0502020204030204" pitchFamily="34" charset="0"/>
              </a:rPr>
              <a:t>IoT</a:t>
            </a:r>
            <a:r>
              <a:rPr lang="en-US" sz="1200" b="0" dirty="0" smtClean="0">
                <a:latin typeface="Calibri" panose="020F0502020204030204" pitchFamily="34" charset="0"/>
                <a:cs typeface="Calibri" panose="020F0502020204030204" pitchFamily="34" charset="0"/>
              </a:rPr>
              <a:t> because it is transmitting the video feed via </a:t>
            </a:r>
            <a:r>
              <a:rPr lang="en-US" sz="1200" b="0" dirty="0" err="1" smtClean="0">
                <a:latin typeface="Calibri" panose="020F0502020204030204" pitchFamily="34" charset="0"/>
                <a:cs typeface="Calibri" panose="020F0502020204030204" pitchFamily="34" charset="0"/>
              </a:rPr>
              <a:t>WiFi</a:t>
            </a:r>
            <a:r>
              <a:rPr lang="en-US" sz="1200" b="0" dirty="0" smtClean="0">
                <a:latin typeface="Calibri" panose="020F0502020204030204" pitchFamily="34" charset="0"/>
                <a:cs typeface="Calibri" panose="020F0502020204030204" pitchFamily="34" charset="0"/>
              </a:rPr>
              <a:t> to the monitor downstairs, for example, as well as potentially to a smartphone app.</a:t>
            </a:r>
          </a:p>
          <a:p>
            <a:pPr marL="171450" lvl="0" indent="-171450" algn="l" rtl="0">
              <a:spcBef>
                <a:spcPts val="0"/>
              </a:spcBef>
              <a:spcAft>
                <a:spcPts val="0"/>
              </a:spcAft>
            </a:pPr>
            <a:r>
              <a:rPr lang="en-US" sz="1200" b="0" dirty="0" smtClean="0">
                <a:latin typeface="Calibri" panose="020F0502020204030204" pitchFamily="34" charset="0"/>
                <a:cs typeface="Calibri" panose="020F0502020204030204" pitchFamily="34" charset="0"/>
              </a:rPr>
              <a:t>Remember, it’s not just baby stuff. </a:t>
            </a:r>
            <a:r>
              <a:rPr lang="en-US" sz="1200" b="0" dirty="0" smtClean="0">
                <a:solidFill>
                  <a:schemeClr val="dk1"/>
                </a:solidFill>
                <a:latin typeface="Calibri" panose="020F0502020204030204" pitchFamily="34" charset="0"/>
                <a:cs typeface="Calibri" panose="020F0502020204030204" pitchFamily="34" charset="0"/>
              </a:rPr>
              <a:t>By the end of 2018, more than 23 billion devices were connected to the Internet world wide. Many of these </a:t>
            </a:r>
            <a:r>
              <a:rPr lang="en-US" sz="1200" b="0" dirty="0" err="1" smtClean="0">
                <a:solidFill>
                  <a:schemeClr val="dk1"/>
                </a:solidFill>
                <a:latin typeface="Calibri" panose="020F0502020204030204" pitchFamily="34" charset="0"/>
                <a:cs typeface="Calibri" panose="020F0502020204030204" pitchFamily="34" charset="0"/>
              </a:rPr>
              <a:t>IoT</a:t>
            </a:r>
            <a:r>
              <a:rPr lang="en-US" sz="1200" b="0" dirty="0" smtClean="0">
                <a:solidFill>
                  <a:schemeClr val="dk1"/>
                </a:solidFill>
                <a:latin typeface="Calibri" panose="020F0502020204030204" pitchFamily="34" charset="0"/>
                <a:cs typeface="Calibri" panose="020F0502020204030204" pitchFamily="34" charset="0"/>
              </a:rPr>
              <a:t> devices feel so distant from a computer, it can be hard to understand how they could put us at-risk</a:t>
            </a:r>
            <a:r>
              <a:rPr lang="en-US" sz="1200" b="0" dirty="0" smtClean="0">
                <a:latin typeface="Calibri" panose="020F0502020204030204" pitchFamily="34" charset="0"/>
                <a:cs typeface="Calibri" panose="020F0502020204030204" pitchFamily="34" charset="0"/>
              </a:rPr>
              <a:t>—</a:t>
            </a:r>
            <a:r>
              <a:rPr lang="en-US" sz="1200" b="0" dirty="0" smtClean="0">
                <a:solidFill>
                  <a:schemeClr val="dk1"/>
                </a:solidFill>
                <a:latin typeface="Calibri" panose="020F0502020204030204" pitchFamily="34" charset="0"/>
                <a:cs typeface="Calibri" panose="020F0502020204030204" pitchFamily="34" charset="0"/>
              </a:rPr>
              <a:t>particularly smart devices that perform a simple function like a smart coffee maker or a smart tea kettle. These are </a:t>
            </a:r>
            <a:r>
              <a:rPr lang="en-US" sz="1200" b="0" dirty="0" err="1" smtClean="0">
                <a:solidFill>
                  <a:schemeClr val="dk1"/>
                </a:solidFill>
                <a:latin typeface="Calibri" panose="020F0502020204030204" pitchFamily="34" charset="0"/>
                <a:cs typeface="Calibri" panose="020F0502020204030204" pitchFamily="34" charset="0"/>
              </a:rPr>
              <a:t>IoT</a:t>
            </a:r>
            <a:r>
              <a:rPr lang="en-US" sz="1200" b="0" dirty="0" smtClean="0">
                <a:solidFill>
                  <a:schemeClr val="dk1"/>
                </a:solidFill>
                <a:latin typeface="Calibri" panose="020F0502020204030204" pitchFamily="34" charset="0"/>
                <a:cs typeface="Calibri" panose="020F0502020204030204" pitchFamily="34" charset="0"/>
              </a:rPr>
              <a:t> devices as well, that connect to your home network.</a:t>
            </a:r>
          </a:p>
          <a:p>
            <a:pPr marL="0" lvl="0" indent="0" algn="l" rtl="0">
              <a:spcBef>
                <a:spcPts val="0"/>
              </a:spcBef>
              <a:spcAft>
                <a:spcPts val="0"/>
              </a:spcAft>
              <a:buNone/>
            </a:pPr>
            <a:endParaRPr lang="en-US" sz="1200" b="0" dirty="0" smtClean="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200" b="0" dirty="0" smtClean="0">
                <a:solidFill>
                  <a:schemeClr val="dk1"/>
                </a:solidFill>
                <a:latin typeface="Calibri" panose="020F0502020204030204" pitchFamily="34" charset="0"/>
                <a:cs typeface="Calibri" panose="020F0502020204030204" pitchFamily="34" charset="0"/>
              </a:rPr>
              <a:t>Sources:</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hlinkClick r:id="rId3"/>
              </a:rPr>
              <a:t>https://hackablepodcast.com/episodes/internet-of-toddlers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hlinkClick r:id="rId4"/>
              </a:rPr>
              <a:t>https://arstechnica.com/information-technology/2015/09/9-baby-monitors-wide-open-to-hacks-that-expose-users-most-private-moments/</a:t>
            </a:r>
            <a:endPar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hlinkClick r:id="rId5"/>
              </a:rPr>
              <a:t>https://nymag.com/intelligencer/2018/05/why-using-smart-wearable-baby-monitors-was-a-mistake.html</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hlinkClick r:id="rId6"/>
              </a:rPr>
              <a:t>https://www.techdirt.com/articles/20170228/05292336807/smart-stuffed-animal-company-leaves-voice-other-data-millions-publicly-exposed.shtml</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89163785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89163785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0" dirty="0" smtClean="0"/>
              <a:t>Poll</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What are steps you can take to ensure that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IoT</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devices are not vulnerable to cyber threats? Select all that apply:</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Register the device (YES)</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Keep the software updated (YES)</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Turn the screen off/ camera off, so it’s not recording you</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NO, this might be good to do for other reasons, but it not related to cyber security</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Read reviews online to see what others say</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NO, who knows who those reviewers are?!</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Unplug it when not in use (YES)</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We’ll talk more about this in a bit, but some other tips: </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Stick with Known Manufacturers:</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Avoid purchasing smart devices from lesser-known makers who are less likely to have properly invested in security measures.</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Keep Them Updated:</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Keeping your device software up-to-date will ensure that any exposed security vulnerabilities are patched.</a:t>
            </a:r>
          </a:p>
          <a:p>
            <a:pPr marL="628650" marR="0" lvl="1" indent="-17145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Make a tough password:</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Protect your devices with a secure password that mixes title cases and utilizes a mixture of characters and symbols.</a:t>
            </a:r>
          </a:p>
          <a:p>
            <a:pPr marL="1085850" marR="0" lvl="2"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Default passwords are far too easy for hackers to find.</a:t>
            </a:r>
          </a:p>
          <a:p>
            <a:pPr marL="1085850" marR="0" lvl="2" indent="-171450" algn="l" rtl="0">
              <a:lnSpc>
                <a:spcPct val="100000"/>
              </a:lnSpc>
              <a:spcBef>
                <a:spcPts val="0"/>
              </a:spcBef>
              <a:spcAft>
                <a:spcPts val="0"/>
              </a:spcAft>
              <a:buClr>
                <a:schemeClr val="dk1"/>
              </a:buClr>
              <a:buSzPts val="1100"/>
              <a:buFont typeface="Arial"/>
              <a:buChar char="■"/>
            </a:pPr>
            <a:endPar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None/>
            </a:pPr>
            <a:r>
              <a:rPr lang="en-US" dirty="0" smtClean="0"/>
              <a:t>Source: </a:t>
            </a:r>
          </a:p>
          <a:p>
            <a:pPr marL="171450" lvl="0" indent="-171450" algn="l" rtl="0">
              <a:lnSpc>
                <a:spcPct val="100000"/>
              </a:lnSpc>
              <a:spcBef>
                <a:spcPts val="0"/>
              </a:spcBef>
              <a:spcAft>
                <a:spcPts val="0"/>
              </a:spcAft>
            </a:pPr>
            <a:r>
              <a:rPr lang="en-US" sz="1100" b="0" i="0" u="sng" strike="noStrike" cap="none" dirty="0" smtClean="0">
                <a:solidFill>
                  <a:srgbClr val="000000"/>
                </a:solidFill>
                <a:effectLst/>
                <a:latin typeface="Arial"/>
                <a:ea typeface="Arial"/>
                <a:cs typeface="Arial"/>
                <a:sym typeface="Arial"/>
                <a:hlinkClick r:id="rId3"/>
              </a:rPr>
              <a:t>https://hackablepodcast.com/episodes/malicious-brews</a:t>
            </a:r>
            <a:endParaRPr lang="en-US" sz="1200" b="0" i="0" u="sng" strike="noStrike" cap="none" dirty="0" smtClean="0">
              <a:solidFill>
                <a:schemeClr val="hlink"/>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7c64da4b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7c64da4b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Change passwords regularly (every 90 days minimum) and use longer passwords. A couple more characters can increase the time required to crack your password from seconds to hundreds of </a:t>
            </a:r>
            <a:r>
              <a:rPr lang="en" sz="1200" dirty="0" smtClean="0">
                <a:latin typeface="Calibri" panose="020F0502020204030204" pitchFamily="34" charset="0"/>
                <a:cs typeface="Calibri" panose="020F0502020204030204" pitchFamily="34" charset="0"/>
              </a:rPr>
              <a:t>years.</a:t>
            </a:r>
          </a:p>
          <a:p>
            <a:pPr marL="628650" lvl="1" indent="-171450" algn="l" rtl="0">
              <a:lnSpc>
                <a:spcPct val="100000"/>
              </a:lnSpc>
              <a:spcBef>
                <a:spcPts val="0"/>
              </a:spcBef>
              <a:spcAft>
                <a:spcPts val="0"/>
              </a:spcAft>
              <a:buClr>
                <a:schemeClr val="dk1"/>
              </a:buClr>
              <a:buSzPts val="1100"/>
            </a:pPr>
            <a:r>
              <a:rPr lang="en" sz="1200" i="0" dirty="0" smtClean="0">
                <a:latin typeface="Calibri" panose="020F0502020204030204" pitchFamily="34" charset="0"/>
                <a:cs typeface="Calibri" panose="020F0502020204030204" pitchFamily="34" charset="0"/>
              </a:rPr>
              <a:t>Tip</a:t>
            </a:r>
            <a:r>
              <a:rPr lang="en" sz="1200" i="0" dirty="0">
                <a:latin typeface="Calibri" panose="020F0502020204030204" pitchFamily="34" charset="0"/>
                <a:cs typeface="Calibri" panose="020F0502020204030204" pitchFamily="34" charset="0"/>
              </a:rPr>
              <a:t>: Use a password manager to create and keep track of strong passwords. LastPass and Dashlane are popular options that encrypt stored passwords</a:t>
            </a:r>
            <a:r>
              <a:rPr lang="en" sz="1200" i="0" dirty="0" smtClean="0">
                <a:latin typeface="Calibri" panose="020F0502020204030204" pitchFamily="34" charset="0"/>
                <a:cs typeface="Calibri" panose="020F0502020204030204" pitchFamily="34" charset="0"/>
              </a:rPr>
              <a:t>.</a:t>
            </a:r>
          </a:p>
          <a:p>
            <a:pPr marL="1085850" marR="0" lvl="2" indent="-171450" algn="l" rtl="0">
              <a:lnSpc>
                <a:spcPct val="100000"/>
              </a:lnSpc>
              <a:spcBef>
                <a:spcPts val="0"/>
              </a:spcBef>
              <a:spcAft>
                <a:spcPts val="0"/>
              </a:spcAft>
              <a:buClr>
                <a:schemeClr val="dk1"/>
              </a:buClr>
              <a:buSzPts val="1100"/>
              <a:buFont typeface="Arial"/>
              <a:buChar char="■"/>
            </a:pPr>
            <a:r>
              <a:rPr lang="en"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Encrypted </a:t>
            </a: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means data has been converted to code such that that even if someone were to get the data, it would still be scramble/ unreadable.</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lvl="0" indent="-171450" algn="l" rtl="0">
              <a:lnSpc>
                <a:spcPct val="100000"/>
              </a:lnSpc>
              <a:spcBef>
                <a:spcPts val="600"/>
              </a:spcBef>
              <a:spcAft>
                <a:spcPts val="0"/>
              </a:spcAft>
              <a:buClr>
                <a:schemeClr val="dk1"/>
              </a:buClr>
              <a:buSzPts val="1100"/>
            </a:pPr>
            <a:r>
              <a:rPr lang="en" sz="1200" dirty="0">
                <a:latin typeface="Calibri" panose="020F0502020204030204" pitchFamily="34" charset="0"/>
                <a:cs typeface="Calibri" panose="020F0502020204030204" pitchFamily="34" charset="0"/>
              </a:rPr>
              <a:t>If your organization has a VPN (virtual private network), use that on your work device for stronger protection</a:t>
            </a:r>
            <a:r>
              <a:rPr lang="en" sz="1200" dirty="0" smtClean="0">
                <a:latin typeface="Calibri" panose="020F0502020204030204" pitchFamily="34" charset="0"/>
                <a:cs typeface="Calibri" panose="020F0502020204030204" pitchFamily="34" charset="0"/>
              </a:rPr>
              <a:t>.</a:t>
            </a:r>
          </a:p>
          <a:p>
            <a:pPr marL="628650" lvl="1" indent="-171450" algn="l" rtl="0">
              <a:lnSpc>
                <a:spcPct val="100000"/>
              </a:lnSpc>
              <a:spcBef>
                <a:spcPts val="60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If </a:t>
            </a:r>
            <a:r>
              <a:rPr lang="en" sz="1200" dirty="0">
                <a:latin typeface="Calibri" panose="020F0502020204030204" pitchFamily="34" charset="0"/>
                <a:cs typeface="Calibri" panose="020F0502020204030204" pitchFamily="34" charset="0"/>
              </a:rPr>
              <a:t>not, consider using your own VPN—you can find reputable providers online</a:t>
            </a:r>
            <a:r>
              <a:rPr lang="en" sz="1200" dirty="0" smtClean="0">
                <a:latin typeface="Calibri" panose="020F0502020204030204" pitchFamily="34" charset="0"/>
                <a:cs typeface="Calibri" panose="020F0502020204030204" pitchFamily="34" charset="0"/>
              </a:rPr>
              <a:t>.</a:t>
            </a:r>
          </a:p>
          <a:p>
            <a:pPr marL="628650" lvl="1" indent="-171450" algn="l" rtl="0">
              <a:lnSpc>
                <a:spcPct val="100000"/>
              </a:lnSpc>
              <a:spcBef>
                <a:spcPts val="60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If </a:t>
            </a:r>
            <a:r>
              <a:rPr lang="en" sz="1200" dirty="0">
                <a:latin typeface="Calibri" panose="020F0502020204030204" pitchFamily="34" charset="0"/>
                <a:cs typeface="Calibri" panose="020F0502020204030204" pitchFamily="34" charset="0"/>
              </a:rPr>
              <a:t>you need to work in a public location and are accessing sensitive information you should always use a VPN.</a:t>
            </a:r>
            <a:endParaRPr sz="1200" dirty="0">
              <a:latin typeface="Calibri" panose="020F0502020204030204" pitchFamily="34" charset="0"/>
              <a:cs typeface="Calibri" panose="020F0502020204030204" pitchFamily="34" charset="0"/>
            </a:endParaRPr>
          </a:p>
          <a:p>
            <a:pPr marL="171450" lvl="0" indent="-171450" algn="l" rtl="0">
              <a:lnSpc>
                <a:spcPct val="100000"/>
              </a:lnSpc>
              <a:spcBef>
                <a:spcPts val="600"/>
              </a:spcBef>
              <a:spcAft>
                <a:spcPts val="0"/>
              </a:spcAft>
              <a:buClr>
                <a:schemeClr val="dk1"/>
              </a:buClr>
              <a:buSzPts val="1100"/>
            </a:pPr>
            <a:r>
              <a:rPr lang="en" sz="1200" dirty="0">
                <a:latin typeface="Calibri" panose="020F0502020204030204" pitchFamily="34" charset="0"/>
                <a:cs typeface="Calibri" panose="020F0502020204030204" pitchFamily="34" charset="0"/>
              </a:rPr>
              <a:t>Know your organization's data backup process. A variety of software and hardware solutions exist, but the most appropriate option may depend on the location of the data.</a:t>
            </a:r>
            <a:endParaRPr sz="1200" dirty="0">
              <a:latin typeface="Calibri" panose="020F0502020204030204" pitchFamily="34" charset="0"/>
              <a:cs typeface="Calibri" panose="020F0502020204030204" pitchFamily="34" charset="0"/>
            </a:endParaRPr>
          </a:p>
          <a:p>
            <a:pPr marL="171450" lvl="0" indent="-171450" algn="l" rtl="0">
              <a:lnSpc>
                <a:spcPct val="100000"/>
              </a:lnSpc>
              <a:spcBef>
                <a:spcPts val="600"/>
              </a:spcBef>
              <a:spcAft>
                <a:spcPts val="0"/>
              </a:spcAft>
            </a:pPr>
            <a:r>
              <a:rPr lang="en" sz="1200" dirty="0">
                <a:latin typeface="Calibri" panose="020F0502020204030204" pitchFamily="34" charset="0"/>
                <a:cs typeface="Calibri" panose="020F0502020204030204" pitchFamily="34" charset="0"/>
              </a:rPr>
              <a:t>To find reputable technology vendors of any sort online, you may want to start by going to websites such as CNET or Consumer Reports-- a standard google search may not be the best approach.</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7b7420c6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7b7420c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By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end of this webinar, our objective is that each of you will be able to:</a:t>
            </a:r>
          </a:p>
          <a:p>
            <a:pPr marL="628650" lvl="1"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Describe the importance of all family planning staff taking steps to protect against cybersecurity threats; </a:t>
            </a:r>
          </a:p>
          <a:p>
            <a:pPr marL="628650" lvl="1"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Describe one or more steps an individual can take to protect the organization’s data of all sorts (whether stored or shared); and </a:t>
            </a:r>
          </a:p>
          <a:p>
            <a:pPr marL="628650" lvl="1"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Identify one or more resources that can assist with additional data protection needs.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89163785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89163785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Knowledge check poll</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Nylah </a:t>
            </a:r>
            <a:r>
              <a:rPr lang="en" sz="1200" dirty="0">
                <a:latin typeface="Calibri" panose="020F0502020204030204" pitchFamily="34" charset="0"/>
                <a:cs typeface="Calibri" panose="020F0502020204030204" pitchFamily="34" charset="0"/>
              </a:rPr>
              <a:t>just moved to a new place, so while waiting for the cable company to come and set up the internet, Nylah goes to a nearby coffee shop to get some work done. Nylah feels like there is not sensitive data on her laptop, since she doesn’t keep client spreadsheets on her computer and uses a third party vendor for client data.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As </a:t>
            </a:r>
            <a:r>
              <a:rPr lang="en" sz="1200" dirty="0">
                <a:latin typeface="Calibri" panose="020F0502020204030204" pitchFamily="34" charset="0"/>
                <a:cs typeface="Calibri" panose="020F0502020204030204" pitchFamily="34" charset="0"/>
              </a:rPr>
              <a:t>such, Nylah feels comfortable logging on to her computer, and then logging onto the coffee shop’s  wifi so send a few emails and check the client schedule for the day.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What </a:t>
            </a:r>
            <a:r>
              <a:rPr lang="en" sz="1200" dirty="0">
                <a:latin typeface="Calibri" panose="020F0502020204030204" pitchFamily="34" charset="0"/>
                <a:cs typeface="Calibri" panose="020F0502020204030204" pitchFamily="34" charset="0"/>
              </a:rPr>
              <a:t>should Nylah </a:t>
            </a:r>
            <a:r>
              <a:rPr lang="en" sz="1200" dirty="0" smtClean="0">
                <a:latin typeface="Calibri" panose="020F0502020204030204" pitchFamily="34" charset="0"/>
                <a:cs typeface="Calibri" panose="020F0502020204030204" pitchFamily="34" charset="0"/>
              </a:rPr>
              <a:t>do?</a:t>
            </a:r>
            <a:endParaRPr lang="en" sz="1200" dirty="0">
              <a:latin typeface="Calibri" panose="020F0502020204030204" pitchFamily="34" charset="0"/>
              <a:cs typeface="Calibri" panose="020F0502020204030204" pitchFamily="34" charset="0"/>
            </a:endParaRPr>
          </a:p>
          <a:p>
            <a:pPr marL="685800" lvl="1" indent="-228600" algn="l" rtl="0">
              <a:spcBef>
                <a:spcPts val="0"/>
              </a:spcBef>
              <a:spcAft>
                <a:spcPts val="0"/>
              </a:spcAft>
              <a:buFont typeface="+mj-lt"/>
              <a:buAutoNum type="arabicPeriod"/>
            </a:pPr>
            <a:r>
              <a:rPr lang="en" sz="1200" dirty="0" smtClean="0">
                <a:latin typeface="Calibri" panose="020F0502020204030204" pitchFamily="34" charset="0"/>
                <a:cs typeface="Calibri" panose="020F0502020204030204" pitchFamily="34" charset="0"/>
              </a:rPr>
              <a:t>Go </a:t>
            </a:r>
            <a:r>
              <a:rPr lang="en" sz="1200" dirty="0">
                <a:latin typeface="Calibri" panose="020F0502020204030204" pitchFamily="34" charset="0"/>
                <a:cs typeface="Calibri" panose="020F0502020204030204" pitchFamily="34" charset="0"/>
              </a:rPr>
              <a:t>ahead, there is no sensitive information being exchanged, so there is little </a:t>
            </a:r>
            <a:r>
              <a:rPr lang="en" sz="1200" dirty="0" smtClean="0">
                <a:latin typeface="Calibri" panose="020F0502020204030204" pitchFamily="34" charset="0"/>
                <a:cs typeface="Calibri" panose="020F0502020204030204" pitchFamily="34" charset="0"/>
              </a:rPr>
              <a:t>risk.</a:t>
            </a:r>
          </a:p>
          <a:p>
            <a:pPr marL="685800" lvl="1" indent="-228600" algn="l" rtl="0">
              <a:spcBef>
                <a:spcPts val="0"/>
              </a:spcBef>
              <a:spcAft>
                <a:spcPts val="0"/>
              </a:spcAft>
              <a:buFont typeface="+mj-lt"/>
              <a:buAutoNum type="arabicPeriod"/>
            </a:pPr>
            <a:r>
              <a:rPr lang="en" sz="1200" dirty="0" smtClean="0">
                <a:latin typeface="Calibri" panose="020F0502020204030204" pitchFamily="34" charset="0"/>
                <a:cs typeface="Calibri" panose="020F0502020204030204" pitchFamily="34" charset="0"/>
              </a:rPr>
              <a:t>Should </a:t>
            </a:r>
            <a:r>
              <a:rPr lang="en" sz="1200" dirty="0">
                <a:latin typeface="Calibri" panose="020F0502020204030204" pitchFamily="34" charset="0"/>
                <a:cs typeface="Calibri" panose="020F0502020204030204" pitchFamily="34" charset="0"/>
              </a:rPr>
              <a:t>be fine for her check email on public WiFi, and logging into the clinic’s scheduling system is </a:t>
            </a:r>
            <a:r>
              <a:rPr lang="en" sz="1200" dirty="0" smtClean="0">
                <a:latin typeface="Calibri" panose="020F0502020204030204" pitchFamily="34" charset="0"/>
                <a:cs typeface="Calibri" panose="020F0502020204030204" pitchFamily="34" charset="0"/>
              </a:rPr>
              <a:t>okay too—just </a:t>
            </a:r>
            <a:r>
              <a:rPr lang="en" sz="1200" dirty="0">
                <a:latin typeface="Calibri" panose="020F0502020204030204" pitchFamily="34" charset="0"/>
                <a:cs typeface="Calibri" panose="020F0502020204030204" pitchFamily="34" charset="0"/>
              </a:rPr>
              <a:t>stay under an hour so a hacker doesn’t have time to </a:t>
            </a:r>
            <a:r>
              <a:rPr lang="en" sz="1200" dirty="0" smtClean="0">
                <a:latin typeface="Calibri" panose="020F0502020204030204" pitchFamily="34" charset="0"/>
                <a:cs typeface="Calibri" panose="020F0502020204030204" pitchFamily="34" charset="0"/>
              </a:rPr>
              <a:t>infiltrate.</a:t>
            </a:r>
          </a:p>
          <a:p>
            <a:pPr marL="685800" lvl="1" indent="-228600" algn="l" rtl="0">
              <a:spcBef>
                <a:spcPts val="0"/>
              </a:spcBef>
              <a:spcAft>
                <a:spcPts val="0"/>
              </a:spcAft>
              <a:buFont typeface="+mj-lt"/>
              <a:buAutoNum type="arabicPeriod"/>
            </a:pPr>
            <a:r>
              <a:rPr lang="en" sz="1200" dirty="0" smtClean="0">
                <a:latin typeface="Calibri" panose="020F0502020204030204" pitchFamily="34" charset="0"/>
                <a:cs typeface="Calibri" panose="020F0502020204030204" pitchFamily="34" charset="0"/>
              </a:rPr>
              <a:t>Look </a:t>
            </a:r>
            <a:r>
              <a:rPr lang="en" sz="1200" dirty="0">
                <a:latin typeface="Calibri" panose="020F0502020204030204" pitchFamily="34" charset="0"/>
                <a:cs typeface="Calibri" panose="020F0502020204030204" pitchFamily="34" charset="0"/>
              </a:rPr>
              <a:t>around and see if there is anyone else who is on their </a:t>
            </a:r>
            <a:r>
              <a:rPr lang="en" sz="1200" dirty="0" smtClean="0">
                <a:latin typeface="Calibri" panose="020F0502020204030204" pitchFamily="34" charset="0"/>
                <a:cs typeface="Calibri" panose="020F0502020204030204" pitchFamily="34" charset="0"/>
              </a:rPr>
              <a:t>laptop; </a:t>
            </a:r>
            <a:r>
              <a:rPr lang="en" sz="1200" dirty="0">
                <a:latin typeface="Calibri" panose="020F0502020204030204" pitchFamily="34" charset="0"/>
                <a:cs typeface="Calibri" panose="020F0502020204030204" pitchFamily="34" charset="0"/>
              </a:rPr>
              <a:t>if no one else is, then there is no risk, so she can go </a:t>
            </a:r>
            <a:r>
              <a:rPr lang="en" sz="1200" dirty="0" smtClean="0">
                <a:latin typeface="Calibri" panose="020F0502020204030204" pitchFamily="34" charset="0"/>
                <a:cs typeface="Calibri" panose="020F0502020204030204" pitchFamily="34" charset="0"/>
              </a:rPr>
              <a:t>ahead.</a:t>
            </a:r>
          </a:p>
          <a:p>
            <a:pPr marL="685800" lvl="1" indent="-228600" algn="l" rtl="0">
              <a:spcBef>
                <a:spcPts val="0"/>
              </a:spcBef>
              <a:spcAft>
                <a:spcPts val="0"/>
              </a:spcAft>
              <a:buFont typeface="+mj-lt"/>
              <a:buAutoNum type="arabicPeriod"/>
            </a:pPr>
            <a:r>
              <a:rPr lang="en" sz="1200" dirty="0" smtClean="0">
                <a:latin typeface="Calibri" panose="020F0502020204030204" pitchFamily="34" charset="0"/>
                <a:cs typeface="Calibri" panose="020F0502020204030204" pitchFamily="34" charset="0"/>
              </a:rPr>
              <a:t>Confirm </a:t>
            </a:r>
            <a:r>
              <a:rPr lang="en" sz="1200" dirty="0">
                <a:latin typeface="Calibri" panose="020F0502020204030204" pitchFamily="34" charset="0"/>
                <a:cs typeface="Calibri" panose="020F0502020204030204" pitchFamily="34" charset="0"/>
              </a:rPr>
              <a:t>the name of the WiFi network with the cafe staff, connect, and then log into her VPN before doing anything </a:t>
            </a:r>
            <a:r>
              <a:rPr lang="en" sz="1200" dirty="0" smtClean="0">
                <a:latin typeface="Calibri" panose="020F0502020204030204" pitchFamily="34" charset="0"/>
                <a:cs typeface="Calibri" panose="020F0502020204030204" pitchFamily="34" charset="0"/>
              </a:rPr>
              <a:t>else.</a:t>
            </a:r>
            <a:endParaRPr lang="en" sz="1200" dirty="0">
              <a:latin typeface="Calibri" panose="020F0502020204030204" pitchFamily="34" charset="0"/>
              <a:cs typeface="Calibri" panose="020F0502020204030204" pitchFamily="34" charset="0"/>
            </a:endParaRPr>
          </a:p>
          <a:p>
            <a:pPr marL="685800" lvl="1" indent="-228600" algn="l" rtl="0">
              <a:spcBef>
                <a:spcPts val="0"/>
              </a:spcBef>
              <a:spcAft>
                <a:spcPts val="0"/>
              </a:spcAft>
              <a:buFont typeface="+mj-lt"/>
              <a:buAutoNum type="arabicPeriod"/>
            </a:pPr>
            <a:r>
              <a:rPr lang="en" sz="1200" dirty="0" smtClean="0">
                <a:latin typeface="Calibri" panose="020F0502020204030204" pitchFamily="34" charset="0"/>
                <a:cs typeface="Calibri" panose="020F0502020204030204" pitchFamily="34" charset="0"/>
              </a:rPr>
              <a:t>Don’t </a:t>
            </a:r>
            <a:r>
              <a:rPr lang="en" sz="1200" dirty="0">
                <a:latin typeface="Calibri" panose="020F0502020204030204" pitchFamily="34" charset="0"/>
                <a:cs typeface="Calibri" panose="020F0502020204030204" pitchFamily="34" charset="0"/>
              </a:rPr>
              <a:t>use the public </a:t>
            </a:r>
            <a:r>
              <a:rPr lang="en" sz="1200" dirty="0" smtClean="0">
                <a:latin typeface="Calibri" panose="020F0502020204030204" pitchFamily="34" charset="0"/>
                <a:cs typeface="Calibri" panose="020F0502020204030204" pitchFamily="34" charset="0"/>
              </a:rPr>
              <a:t>WiFi, </a:t>
            </a:r>
            <a:r>
              <a:rPr lang="en" sz="1200" dirty="0">
                <a:latin typeface="Calibri" panose="020F0502020204030204" pitchFamily="34" charset="0"/>
                <a:cs typeface="Calibri" panose="020F0502020204030204" pitchFamily="34" charset="0"/>
              </a:rPr>
              <a:t>just wait for the internet to be installed at home</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Answer: 4 (5 acceptable as well</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Many think they have nothing to fear because they have nothing to hide in their online life, but just because the stuff you view online might be boring, it doesn’t mean you have nothing to worry about</a:t>
            </a:r>
            <a:r>
              <a:rPr lang="en" sz="1200" dirty="0" smtClean="0">
                <a:latin typeface="Calibri" panose="020F0502020204030204" pitchFamily="34" charset="0"/>
                <a:cs typeface="Calibri" panose="020F0502020204030204" pitchFamily="34" charset="0"/>
              </a:rPr>
              <a:t>.</a:t>
            </a:r>
          </a:p>
          <a:p>
            <a:pPr marL="628650" lvl="1" indent="-171450" algn="l" rtl="0">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Similarly</a:t>
            </a:r>
            <a:r>
              <a:rPr lang="en" sz="1200" dirty="0">
                <a:latin typeface="Calibri" panose="020F0502020204030204" pitchFamily="34" charset="0"/>
                <a:cs typeface="Calibri" panose="020F0502020204030204" pitchFamily="34" charset="0"/>
              </a:rPr>
              <a:t>, it can be tempting to think “I am just going to do this real quick”, but hackers can get in truly in moments. They can also get in from the very beginning by actually </a:t>
            </a:r>
            <a:r>
              <a:rPr lang="en" sz="1200" dirty="0" smtClean="0">
                <a:latin typeface="Calibri" panose="020F0502020204030204" pitchFamily="34" charset="0"/>
                <a:cs typeface="Calibri" panose="020F0502020204030204" pitchFamily="34" charset="0"/>
              </a:rPr>
              <a:t>being the WiFi </a:t>
            </a:r>
            <a:r>
              <a:rPr lang="en" sz="1200" dirty="0">
                <a:latin typeface="Calibri" panose="020F0502020204030204" pitchFamily="34" charset="0"/>
                <a:cs typeface="Calibri" panose="020F0502020204030204" pitchFamily="34" charset="0"/>
              </a:rPr>
              <a:t>you log </a:t>
            </a:r>
            <a:r>
              <a:rPr lang="en" sz="1200" dirty="0" smtClean="0">
                <a:latin typeface="Calibri" panose="020F0502020204030204" pitchFamily="34" charset="0"/>
                <a:cs typeface="Calibri" panose="020F0502020204030204" pitchFamily="34" charset="0"/>
              </a:rPr>
              <a:t>into.</a:t>
            </a:r>
          </a:p>
          <a:p>
            <a:pPr marL="1085850" lvl="2" indent="-171450" algn="l" rtl="0">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For </a:t>
            </a:r>
            <a:r>
              <a:rPr lang="en" sz="1200" dirty="0">
                <a:latin typeface="Calibri" panose="020F0502020204030204" pitchFamily="34" charset="0"/>
                <a:cs typeface="Calibri" panose="020F0502020204030204" pitchFamily="34" charset="0"/>
              </a:rPr>
              <a:t>example, you may be at the coffee shop and see three </a:t>
            </a:r>
            <a:r>
              <a:rPr lang="en" sz="1200" dirty="0" smtClean="0">
                <a:latin typeface="Calibri" panose="020F0502020204030204" pitchFamily="34" charset="0"/>
                <a:cs typeface="Calibri" panose="020F0502020204030204" pitchFamily="34" charset="0"/>
              </a:rPr>
              <a:t>WiFi </a:t>
            </a:r>
            <a:r>
              <a:rPr lang="en" sz="1200" dirty="0">
                <a:latin typeface="Calibri" panose="020F0502020204030204" pitchFamily="34" charset="0"/>
                <a:cs typeface="Calibri" panose="020F0502020204030204" pitchFamily="34" charset="0"/>
              </a:rPr>
              <a:t>networks, one of which doesn’t require a password. If you connect to that one, assuming that it is the cafe’s public </a:t>
            </a:r>
            <a:r>
              <a:rPr lang="en" sz="1200" dirty="0" smtClean="0">
                <a:latin typeface="Calibri" panose="020F0502020204030204" pitchFamily="34" charset="0"/>
                <a:cs typeface="Calibri" panose="020F0502020204030204" pitchFamily="34" charset="0"/>
              </a:rPr>
              <a:t>WiFi, that </a:t>
            </a:r>
            <a:r>
              <a:rPr lang="en" sz="1200" dirty="0">
                <a:latin typeface="Calibri" panose="020F0502020204030204" pitchFamily="34" charset="0"/>
                <a:cs typeface="Calibri" panose="020F0502020204030204" pitchFamily="34" charset="0"/>
              </a:rPr>
              <a:t>may not be the case. That may actually be a malicious network, that is making itself more enticing</a:t>
            </a:r>
            <a:r>
              <a:rPr lang="en" sz="1200" dirty="0" smtClean="0">
                <a:latin typeface="Calibri" panose="020F0502020204030204" pitchFamily="34" charset="0"/>
                <a:cs typeface="Calibri" panose="020F0502020204030204" pitchFamily="34" charset="0"/>
              </a:rPr>
              <a:t>!</a:t>
            </a:r>
          </a:p>
          <a:p>
            <a:pPr marL="1085850" lvl="2" indent="-171450" algn="l" rtl="0">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So</a:t>
            </a:r>
            <a:r>
              <a:rPr lang="en" sz="1200" dirty="0">
                <a:latin typeface="Calibri" panose="020F0502020204030204" pitchFamily="34" charset="0"/>
                <a:cs typeface="Calibri" panose="020F0502020204030204" pitchFamily="34" charset="0"/>
              </a:rPr>
              <a:t>, even if there is no one else there, so no one else on the wifi, that doesn’t mean that your information is safe</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Malicious actors can both sniff through content (meaning look at everything you do</a:t>
            </a:r>
            <a:r>
              <a:rPr lang="en" sz="1200" dirty="0" smtClean="0">
                <a:latin typeface="Calibri" panose="020F0502020204030204" pitchFamily="34" charset="0"/>
                <a:cs typeface="Calibri" panose="020F0502020204030204" pitchFamily="34" charset="0"/>
              </a:rPr>
              <a:t>), </a:t>
            </a:r>
            <a:r>
              <a:rPr lang="en" sz="1200" dirty="0">
                <a:latin typeface="Calibri" panose="020F0502020204030204" pitchFamily="34" charset="0"/>
                <a:cs typeface="Calibri" panose="020F0502020204030204" pitchFamily="34" charset="0"/>
              </a:rPr>
              <a:t>and inject </a:t>
            </a:r>
            <a:r>
              <a:rPr lang="en" sz="1200" dirty="0" smtClean="0">
                <a:latin typeface="Calibri" panose="020F0502020204030204" pitchFamily="34" charset="0"/>
                <a:cs typeface="Calibri" panose="020F0502020204030204" pitchFamily="34" charset="0"/>
              </a:rPr>
              <a:t>malware.</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means that even if you don’t get any malware (that could be detected by anti-virus software, for </a:t>
            </a:r>
            <a:r>
              <a:rPr lang="en" sz="1200" dirty="0" smtClean="0">
                <a:latin typeface="Calibri" panose="020F0502020204030204" pitchFamily="34" charset="0"/>
                <a:cs typeface="Calibri" panose="020F0502020204030204" pitchFamily="34" charset="0"/>
              </a:rPr>
              <a:t>example), they </a:t>
            </a:r>
            <a:r>
              <a:rPr lang="en" sz="1200" dirty="0">
                <a:latin typeface="Calibri" panose="020F0502020204030204" pitchFamily="34" charset="0"/>
                <a:cs typeface="Calibri" panose="020F0502020204030204" pitchFamily="34" charset="0"/>
              </a:rPr>
              <a:t>may also get access to your email, your scheduling system, your EHR, etc</a:t>
            </a:r>
            <a:r>
              <a:rPr lang="en" sz="1200" dirty="0" smtClean="0">
                <a:latin typeface="Calibri" panose="020F0502020204030204" pitchFamily="34" charset="0"/>
                <a:cs typeface="Calibri" panose="020F0502020204030204" pitchFamily="34" charset="0"/>
              </a:rPr>
              <a:t>., </a:t>
            </a:r>
            <a:r>
              <a:rPr lang="en" sz="1200" dirty="0">
                <a:latin typeface="Calibri" panose="020F0502020204030204" pitchFamily="34" charset="0"/>
                <a:cs typeface="Calibri" panose="020F0502020204030204" pitchFamily="34" charset="0"/>
              </a:rPr>
              <a:t>and can interfere </a:t>
            </a:r>
            <a:r>
              <a:rPr lang="en" sz="1200" dirty="0" smtClean="0">
                <a:latin typeface="Calibri" panose="020F0502020204030204" pitchFamily="34" charset="0"/>
                <a:cs typeface="Calibri" panose="020F0502020204030204" pitchFamily="34" charset="0"/>
              </a:rPr>
              <a:t>there.</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Other Tips: </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Using a VPN is a really good way to make sure all of your communications are kept private.</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Remember to be skeptical before joining </a:t>
            </a:r>
            <a:r>
              <a:rPr lang="en" sz="1200" dirty="0" smtClean="0">
                <a:latin typeface="Calibri" panose="020F0502020204030204" pitchFamily="34" charset="0"/>
                <a:cs typeface="Calibri" panose="020F0502020204030204" pitchFamily="34" charset="0"/>
              </a:rPr>
              <a:t>WiFi </a:t>
            </a:r>
            <a:r>
              <a:rPr lang="en" sz="1200" dirty="0">
                <a:latin typeface="Calibri" panose="020F0502020204030204" pitchFamily="34" charset="0"/>
                <a:cs typeface="Calibri" panose="020F0502020204030204" pitchFamily="34" charset="0"/>
              </a:rPr>
              <a:t>networks</a:t>
            </a:r>
            <a:r>
              <a:rPr lang="en" sz="1200" dirty="0" smtClean="0">
                <a:latin typeface="Calibri" panose="020F0502020204030204" pitchFamily="34" charset="0"/>
                <a:cs typeface="Calibri" panose="020F0502020204030204" pitchFamily="34" charset="0"/>
              </a:rPr>
              <a:t>.</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rPr>
              <a:t>Be </a:t>
            </a:r>
            <a:r>
              <a:rPr lang="en" sz="1200" dirty="0">
                <a:latin typeface="Calibri" panose="020F0502020204030204" pitchFamily="34" charset="0"/>
                <a:cs typeface="Calibri" panose="020F0502020204030204" pitchFamily="34" charset="0"/>
              </a:rPr>
              <a:t>suspicious and aware in public spaces of the </a:t>
            </a:r>
            <a:r>
              <a:rPr lang="en" sz="1200" dirty="0" smtClean="0">
                <a:latin typeface="Calibri" panose="020F0502020204030204" pitchFamily="34" charset="0"/>
                <a:cs typeface="Calibri" panose="020F0502020204030204" pitchFamily="34" charset="0"/>
              </a:rPr>
              <a:t>WiFi hotspots </a:t>
            </a:r>
            <a:r>
              <a:rPr lang="en" sz="1200" dirty="0">
                <a:latin typeface="Calibri" panose="020F0502020204030204" pitchFamily="34" charset="0"/>
                <a:cs typeface="Calibri" panose="020F0502020204030204" pitchFamily="34" charset="0"/>
              </a:rPr>
              <a:t>offered</a:t>
            </a:r>
            <a:r>
              <a:rPr lang="en" sz="1200" dirty="0" smtClean="0">
                <a:latin typeface="Calibri" panose="020F0502020204030204" pitchFamily="34" charset="0"/>
                <a:cs typeface="Calibri" panose="020F0502020204030204" pitchFamily="34" charset="0"/>
              </a:rPr>
              <a:t>.</a:t>
            </a:r>
          </a:p>
          <a:p>
            <a:pPr marL="1543050" lvl="3" indent="-171450" algn="l" rtl="0">
              <a:spcBef>
                <a:spcPts val="0"/>
              </a:spcBef>
              <a:spcAft>
                <a:spcPts val="0"/>
              </a:spcAft>
            </a:pPr>
            <a:r>
              <a:rPr lang="en" sz="1200" dirty="0" smtClean="0">
                <a:latin typeface="Calibri" panose="020F0502020204030204" pitchFamily="34" charset="0"/>
                <a:cs typeface="Calibri" panose="020F0502020204030204" pitchFamily="34" charset="0"/>
              </a:rPr>
              <a:t>“</a:t>
            </a:r>
            <a:r>
              <a:rPr lang="en" sz="1200" dirty="0">
                <a:latin typeface="Calibri" panose="020F0502020204030204" pitchFamily="34" charset="0"/>
                <a:cs typeface="Calibri" panose="020F0502020204030204" pitchFamily="34" charset="0"/>
              </a:rPr>
              <a:t>Cybercriminals will try to bait you. ‘Free Fast </a:t>
            </a:r>
            <a:r>
              <a:rPr lang="en" sz="1200" dirty="0" smtClean="0">
                <a:latin typeface="Calibri" panose="020F0502020204030204" pitchFamily="34" charset="0"/>
                <a:cs typeface="Calibri" panose="020F0502020204030204" pitchFamily="34" charset="0"/>
              </a:rPr>
              <a:t>WiFi</a:t>
            </a:r>
            <a:r>
              <a:rPr lang="en" sz="1200" dirty="0">
                <a:latin typeface="Calibri" panose="020F0502020204030204" pitchFamily="34" charset="0"/>
                <a:cs typeface="Calibri" panose="020F0502020204030204" pitchFamily="34" charset="0"/>
              </a:rPr>
              <a:t>’ is probably not a safe bet. Join official </a:t>
            </a:r>
            <a:r>
              <a:rPr lang="en" sz="1200" dirty="0" smtClean="0">
                <a:latin typeface="Calibri" panose="020F0502020204030204" pitchFamily="34" charset="0"/>
                <a:cs typeface="Calibri" panose="020F0502020204030204" pitchFamily="34" charset="0"/>
              </a:rPr>
              <a:t>WiFi </a:t>
            </a:r>
            <a:r>
              <a:rPr lang="en" sz="1200" dirty="0">
                <a:latin typeface="Calibri" panose="020F0502020204030204" pitchFamily="34" charset="0"/>
                <a:cs typeface="Calibri" panose="020F0502020204030204" pitchFamily="34" charset="0"/>
              </a:rPr>
              <a:t>networks and only ones you can verify to protect your sensitive data from prying eyes.” </a:t>
            </a:r>
            <a:r>
              <a:rPr lang="en" sz="1200" dirty="0" smtClean="0">
                <a:latin typeface="Calibri" panose="020F0502020204030204" pitchFamily="34" charset="0"/>
                <a:cs typeface="Calibri" panose="020F0502020204030204" pitchFamily="34" charset="0"/>
              </a:rPr>
              <a:t>~Bruce </a:t>
            </a:r>
            <a:r>
              <a:rPr lang="en" sz="1200" dirty="0">
                <a:latin typeface="Calibri" panose="020F0502020204030204" pitchFamily="34" charset="0"/>
                <a:cs typeface="Calibri" panose="020F0502020204030204" pitchFamily="34" charset="0"/>
              </a:rPr>
              <a:t>Snell, Hackable</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Keep </a:t>
            </a:r>
            <a:r>
              <a:rPr lang="en" sz="1200" dirty="0" smtClean="0">
                <a:latin typeface="Calibri" panose="020F0502020204030204" pitchFamily="34" charset="0"/>
                <a:cs typeface="Calibri" panose="020F0502020204030204" pitchFamily="34" charset="0"/>
              </a:rPr>
              <a:t>others out</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rPr>
              <a:t>Turn </a:t>
            </a:r>
            <a:r>
              <a:rPr lang="en" sz="1200" dirty="0">
                <a:latin typeface="Calibri" panose="020F0502020204030204" pitchFamily="34" charset="0"/>
                <a:cs typeface="Calibri" panose="020F0502020204030204" pitchFamily="34" charset="0"/>
              </a:rPr>
              <a:t>off the sharing feature in your computer’s control panel (Windows), or System Preferences (Mac).</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Avoid </a:t>
            </a:r>
            <a:r>
              <a:rPr lang="en" sz="1200" dirty="0" smtClean="0">
                <a:latin typeface="Calibri" panose="020F0502020204030204" pitchFamily="34" charset="0"/>
                <a:cs typeface="Calibri" panose="020F0502020204030204" pitchFamily="34" charset="0"/>
              </a:rPr>
              <a:t>sensitive sites</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rPr>
              <a:t>When </a:t>
            </a:r>
            <a:r>
              <a:rPr lang="en" sz="1200" dirty="0">
                <a:latin typeface="Calibri" panose="020F0502020204030204" pitchFamily="34" charset="0"/>
                <a:cs typeface="Calibri" panose="020F0502020204030204" pitchFamily="34" charset="0"/>
              </a:rPr>
              <a:t>on public </a:t>
            </a:r>
            <a:r>
              <a:rPr lang="en" sz="1200" dirty="0" smtClean="0">
                <a:latin typeface="Calibri" panose="020F0502020204030204" pitchFamily="34" charset="0"/>
                <a:cs typeface="Calibri" panose="020F0502020204030204" pitchFamily="34" charset="0"/>
              </a:rPr>
              <a:t>WiFi</a:t>
            </a:r>
            <a:r>
              <a:rPr lang="en" sz="1200" dirty="0">
                <a:latin typeface="Calibri" panose="020F0502020204030204" pitchFamily="34" charset="0"/>
                <a:cs typeface="Calibri" panose="020F0502020204030204" pitchFamily="34" charset="0"/>
              </a:rPr>
              <a:t>, don’t log in to things that need to be protected, like EHR web platform or practice management </a:t>
            </a:r>
            <a:r>
              <a:rPr lang="en" sz="1200" dirty="0" smtClean="0">
                <a:latin typeface="Calibri" panose="020F0502020204030204" pitchFamily="34" charset="0"/>
                <a:cs typeface="Calibri" panose="020F0502020204030204" pitchFamily="34" charset="0"/>
              </a:rPr>
              <a:t>systems.</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Use </a:t>
            </a:r>
            <a:r>
              <a:rPr lang="en" sz="1200" dirty="0" smtClean="0">
                <a:latin typeface="Calibri" panose="020F0502020204030204" pitchFamily="34" charset="0"/>
                <a:cs typeface="Calibri" panose="020F0502020204030204" pitchFamily="34" charset="0"/>
              </a:rPr>
              <a:t>secure links</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rPr>
              <a:t>Look </a:t>
            </a:r>
            <a:r>
              <a:rPr lang="en" sz="1200" dirty="0">
                <a:latin typeface="Calibri" panose="020F0502020204030204" pitchFamily="34" charset="0"/>
                <a:cs typeface="Calibri" panose="020F0502020204030204" pitchFamily="34" charset="0"/>
              </a:rPr>
              <a:t>for sites that begin with “https” which use encryption to protect the information you send.</a:t>
            </a:r>
            <a:endParaRPr sz="1200" dirty="0">
              <a:latin typeface="Calibri" panose="020F0502020204030204" pitchFamily="34" charset="0"/>
              <a:cs typeface="Calibri" panose="020F0502020204030204" pitchFamily="34" charset="0"/>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rPr>
              <a:t>Always </a:t>
            </a:r>
            <a:r>
              <a:rPr lang="en" sz="1200" dirty="0" smtClean="0">
                <a:latin typeface="Calibri" panose="020F0502020204030204" pitchFamily="34" charset="0"/>
                <a:cs typeface="Calibri" panose="020F0502020204030204" pitchFamily="34" charset="0"/>
              </a:rPr>
              <a:t>log out</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rPr>
              <a:t>Don’t </a:t>
            </a:r>
            <a:r>
              <a:rPr lang="en" sz="1200" dirty="0">
                <a:latin typeface="Calibri" panose="020F0502020204030204" pitchFamily="34" charset="0"/>
                <a:cs typeface="Calibri" panose="020F0502020204030204" pitchFamily="34" charset="0"/>
              </a:rPr>
              <a:t>just click or close out tabs. When you’re done, log off first, then close the tab.</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200" dirty="0">
                <a:latin typeface="Calibri" panose="020F0502020204030204" pitchFamily="34" charset="0"/>
                <a:cs typeface="Calibri" panose="020F0502020204030204" pitchFamily="34" charset="0"/>
              </a:rPr>
              <a:t>Source for additional tips</a:t>
            </a:r>
            <a:r>
              <a:rPr lang="en" sz="1200" dirty="0" smtClean="0">
                <a:latin typeface="Calibri" panose="020F0502020204030204" pitchFamily="34" charset="0"/>
                <a:cs typeface="Calibri" panose="020F0502020204030204" pitchFamily="34" charset="0"/>
              </a:rPr>
              <a:t>:</a:t>
            </a:r>
          </a:p>
          <a:p>
            <a:pPr marL="0" lvl="0" indent="0" algn="l" rtl="0">
              <a:spcBef>
                <a:spcPts val="0"/>
              </a:spcBef>
              <a:spcAft>
                <a:spcPts val="0"/>
              </a:spcAft>
              <a:buNone/>
            </a:pPr>
            <a:r>
              <a:rPr lang="en" sz="1200" u="sng" dirty="0" smtClean="0">
                <a:solidFill>
                  <a:schemeClr val="hlink"/>
                </a:solidFill>
                <a:latin typeface="Calibri" panose="020F0502020204030204" pitchFamily="34" charset="0"/>
                <a:cs typeface="Calibri" panose="020F0502020204030204" pitchFamily="34" charset="0"/>
                <a:hlinkClick r:id="rId3"/>
              </a:rPr>
              <a:t>https</a:t>
            </a:r>
            <a:r>
              <a:rPr lang="en" sz="1200" u="sng" dirty="0">
                <a:solidFill>
                  <a:schemeClr val="hlink"/>
                </a:solidFill>
                <a:latin typeface="Calibri" panose="020F0502020204030204" pitchFamily="34" charset="0"/>
                <a:cs typeface="Calibri" panose="020F0502020204030204" pitchFamily="34" charset="0"/>
                <a:hlinkClick r:id="rId3"/>
              </a:rPr>
              <a:t>://</a:t>
            </a:r>
            <a:r>
              <a:rPr lang="en" sz="1200" u="sng" dirty="0" smtClean="0">
                <a:solidFill>
                  <a:schemeClr val="hlink"/>
                </a:solidFill>
                <a:latin typeface="Calibri" panose="020F0502020204030204" pitchFamily="34" charset="0"/>
                <a:cs typeface="Calibri" panose="020F0502020204030204" pitchFamily="34" charset="0"/>
                <a:hlinkClick r:id="rId3"/>
              </a:rPr>
              <a:t>hackablepodcast.com/episodes/the-evil-twin</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c64da4b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c64da4b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 sz="1200" dirty="0">
                <a:solidFill>
                  <a:schemeClr val="dk1"/>
                </a:solidFill>
                <a:latin typeface="Calibri" panose="020F0502020204030204" pitchFamily="34" charset="0"/>
                <a:cs typeface="Calibri" panose="020F0502020204030204" pitchFamily="34" charset="0"/>
              </a:rPr>
              <a:t>Remember, all devices on the network are potential entry points for bad actors, so keeping all up-to-date minimizes the vulnerability from all devices</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7c64da4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b7c64da4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Most browsers will alert you when they need to be updated. </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 key is to go ahead when prompted for updates in your browser this often shows up in the right hand corner or when you launch the browser.</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b7c64da4b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b7c64da4b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Operating systems for your work computer may be updated by your central IT Support.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As we discussed, patches and updates may be pushed out on a regular basis.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This is important to do for all computers and devices on your network.</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So, on children’s, partners’, roommates’ computers, check for updates and update if needed. </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7c64da4b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7c64da4b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Smartphone operating systems will be prompted automatically (we have all seen that pop-up that says “xyz update will be made tonight”).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Connect to power and </a:t>
            </a:r>
            <a:r>
              <a:rPr lang="en-US" sz="1200" dirty="0" err="1" smtClean="0">
                <a:latin typeface="Calibri" panose="020F0502020204030204" pitchFamily="34" charset="0"/>
                <a:cs typeface="Calibri" panose="020F0502020204030204" pitchFamily="34" charset="0"/>
              </a:rPr>
              <a:t>WiFi</a:t>
            </a:r>
            <a:r>
              <a:rPr lang="en-US" sz="1200" dirty="0" smtClean="0">
                <a:latin typeface="Calibri" panose="020F0502020204030204" pitchFamily="34" charset="0"/>
                <a:cs typeface="Calibri" panose="020F0502020204030204" pitchFamily="34" charset="0"/>
              </a:rPr>
              <a:t> regularly to ensure this happens.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The only trick is that you may get a message that asks to temporarily remove apps because the software needs more space for the update, you can continue and they will uninstall and reinstall automatically, or you can click cancel to manually delete content to make space.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7c64da4b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7c64da4b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For all the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that we have discussed, they need to be updated as well.</a:t>
            </a:r>
          </a:p>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Register each of those devices (which you may have already done when you were setting it up). If not, go to the manufacturer’s website to update.</a:t>
            </a:r>
          </a:p>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It’s also a best practice to turn off </a:t>
            </a:r>
            <a:r>
              <a:rPr lang="en-US" sz="1200" dirty="0" err="1" smtClean="0">
                <a:latin typeface="Calibri" panose="020F0502020204030204" pitchFamily="34" charset="0"/>
                <a:cs typeface="Calibri" panose="020F0502020204030204" pitchFamily="34" charset="0"/>
              </a:rPr>
              <a:t>IoT</a:t>
            </a:r>
            <a:r>
              <a:rPr lang="en-US" sz="1200" dirty="0" smtClean="0">
                <a:latin typeface="Calibri" panose="020F0502020204030204" pitchFamily="34" charset="0"/>
                <a:cs typeface="Calibri" panose="020F0502020204030204" pitchFamily="34" charset="0"/>
              </a:rPr>
              <a:t> devices when not in use (or at least regularly) as this power cycle can clear the memory.</a:t>
            </a:r>
          </a:p>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As an example, if you have a smart coffee maker, you may want to turn it off or unplug it after your morning coffee and then plug it back in at night, rather than leaving it on all the time.</a:t>
            </a:r>
          </a:p>
          <a:p>
            <a:pPr marL="171450" lvl="0" indent="-171450" algn="l" rtl="0">
              <a:lnSpc>
                <a:spcPct val="100000"/>
              </a:lnSpc>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This is true whether you are working at home, in an office, or in a clinic.</a:t>
            </a:r>
            <a:endParaRPr lang="en-US" sz="6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b89163785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b89163785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Let’s use an example of the internet-connected stuffed animal that allows loved ones to send voice messages.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When you purchase or receive it, look at the information that comes with it for registration information.</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Register it right away.</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If that ship has sailed, then take a moment to figure out who the manufacturer is, go to their website, and check for software updates.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At the very least, unplug or completely power off the device regularly.</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As mentioned on the last slide, the Justice Department has said this can thwart attacks.</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This also has the additional benefit of making it so there are less active, open devices on your network; each of which can act as an entry point.</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If all of our ‘smart devices’ are on all the time, that can be 10, 20, or more devices on the network, each a potential vulnerability.</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Remember, if someone can get into your </a:t>
            </a:r>
            <a:r>
              <a:rPr lang="en-US" sz="1200" dirty="0" err="1" smtClean="0">
                <a:latin typeface="Calibri" panose="020F0502020204030204" pitchFamily="34" charset="0"/>
                <a:cs typeface="Calibri" panose="020F0502020204030204" pitchFamily="34" charset="0"/>
              </a:rPr>
              <a:t>WiFi</a:t>
            </a:r>
            <a:r>
              <a:rPr lang="en-US" sz="1200" dirty="0" smtClean="0">
                <a:latin typeface="Calibri" panose="020F0502020204030204" pitchFamily="34" charset="0"/>
                <a:cs typeface="Calibri" panose="020F0502020204030204" pitchFamily="34" charset="0"/>
              </a:rPr>
              <a:t> network through hacking your baby monitor, then they can potentially access all of the other devices and information on your network, including logins, sensitive patient or client information, grant information, financial information, and more. </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89163785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b89163785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Discussion </a:t>
            </a:r>
            <a:r>
              <a:rPr lang="en" sz="1200" dirty="0" smtClean="0">
                <a:latin typeface="Calibri" panose="020F0502020204030204" pitchFamily="34" charset="0"/>
                <a:cs typeface="Calibri" panose="020F0502020204030204" pitchFamily="34" charset="0"/>
              </a:rPr>
              <a:t>question—not a section break.</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Generally these things should be done at least quarterly.</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What could we use for reminders?</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Perhaps check each of these each time we have to check the clocks?</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Or each time you have to submit a grant report of any sort?</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Each time the seasons change?</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Or just set a regular appointment reminder in your calendar.</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7c64da4b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b7c64da4b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What we have covered so far is really just what each individual in an organization can do to protect the organization from cybersecurity threats.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Of course, there is much more to be done.</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These additional components include privacy and security policies that further protect the organization as a whole, ensure continuity of services and access to records, and comply with regulatory requirements.</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7c64da4b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7c64da4b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b="0" dirty="0">
                <a:solidFill>
                  <a:schemeClr val="dk1"/>
                </a:solidFill>
                <a:latin typeface="Calibri" panose="020F0502020204030204" pitchFamily="34" charset="0"/>
                <a:cs typeface="Calibri" panose="020F0502020204030204" pitchFamily="34" charset="0"/>
              </a:rPr>
              <a:t>Section </a:t>
            </a:r>
            <a:r>
              <a:rPr lang="en" sz="1200" b="0" dirty="0" smtClean="0">
                <a:solidFill>
                  <a:schemeClr val="dk1"/>
                </a:solidFill>
                <a:latin typeface="Calibri" panose="020F0502020204030204" pitchFamily="34" charset="0"/>
                <a:cs typeface="Calibri" panose="020F0502020204030204" pitchFamily="34" charset="0"/>
              </a:rPr>
              <a:t>break—not </a:t>
            </a:r>
            <a:r>
              <a:rPr lang="en" sz="1200" b="0" dirty="0">
                <a:solidFill>
                  <a:schemeClr val="dk1"/>
                </a:solidFill>
                <a:latin typeface="Calibri" panose="020F0502020204030204" pitchFamily="34" charset="0"/>
                <a:cs typeface="Calibri" panose="020F0502020204030204" pitchFamily="34" charset="0"/>
              </a:rPr>
              <a:t>a </a:t>
            </a:r>
            <a:r>
              <a:rPr lang="en" sz="1200" b="0" dirty="0" smtClean="0">
                <a:solidFill>
                  <a:schemeClr val="dk1"/>
                </a:solidFill>
                <a:latin typeface="Calibri" panose="020F0502020204030204" pitchFamily="34" charset="0"/>
                <a:cs typeface="Calibri" panose="020F0502020204030204" pitchFamily="34" charset="0"/>
              </a:rPr>
              <a:t>question.</a:t>
            </a:r>
            <a:endParaRPr lang="en-US" sz="1200" b="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We are going to call this section “think before you click!”</a:t>
            </a:r>
            <a:endParaRPr sz="1200" b="0"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ba618a9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ba618a9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Let’s go ahead and get started. We will start by answering the question, what does data protection have to do with me? Particularly if you use a third party vendor or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contractor</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for managing or storing your electronic records and data, it can feel like it’s their job. However, there is so much more to it!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7c64da4b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b7c64da4b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US" sz="1200" dirty="0" smtClean="0">
                <a:solidFill>
                  <a:schemeClr val="dk1"/>
                </a:solidFill>
                <a:latin typeface="Calibri" panose="020F0502020204030204" pitchFamily="34" charset="0"/>
                <a:cs typeface="Calibri" panose="020F0502020204030204" pitchFamily="34" charset="0"/>
              </a:rPr>
              <a:t>Phishing attacks are the practice of sending fraudulent communications that appear to come from a reputable source.</a:t>
            </a:r>
          </a:p>
          <a:p>
            <a:pPr marL="171450" lvl="0" indent="-171450" algn="l" rtl="0">
              <a:spcBef>
                <a:spcPts val="0"/>
              </a:spcBef>
              <a:spcAft>
                <a:spcPts val="0"/>
              </a:spcAft>
              <a:buClr>
                <a:schemeClr val="dk1"/>
              </a:buClr>
              <a:buSzPts val="1100"/>
            </a:pPr>
            <a:r>
              <a:rPr lang="en-US" sz="1200" dirty="0" smtClean="0">
                <a:solidFill>
                  <a:schemeClr val="dk1"/>
                </a:solidFill>
                <a:latin typeface="Calibri" panose="020F0502020204030204" pitchFamily="34" charset="0"/>
                <a:cs typeface="Calibri" panose="020F0502020204030204" pitchFamily="34" charset="0"/>
              </a:rPr>
              <a:t>It is usually performed through email but can be SMS text or social media message as well. It usually involves getting the recipient to open a fraudulent link or attachment.</a:t>
            </a:r>
          </a:p>
          <a:p>
            <a:pPr marL="171450" lvl="0" indent="-171450" algn="l" rtl="0">
              <a:spcBef>
                <a:spcPts val="0"/>
              </a:spcBef>
              <a:spcAft>
                <a:spcPts val="0"/>
              </a:spcAft>
              <a:buClr>
                <a:schemeClr val="dk1"/>
              </a:buClr>
              <a:buSzPts val="1100"/>
            </a:pPr>
            <a:r>
              <a:rPr lang="en-US" sz="1200" dirty="0" smtClean="0">
                <a:solidFill>
                  <a:schemeClr val="dk1"/>
                </a:solidFill>
                <a:latin typeface="Calibri" panose="020F0502020204030204" pitchFamily="34" charset="0"/>
                <a:cs typeface="Calibri" panose="020F0502020204030204" pitchFamily="34" charset="0"/>
              </a:rPr>
              <a:t>The goal is to steal confidential information (such as logins) or to install malware on the victim's device, which can then spread more widely through the network or organization.</a:t>
            </a:r>
          </a:p>
          <a:p>
            <a:pPr marL="171450" lvl="0" indent="-171450" algn="l" rtl="0">
              <a:spcBef>
                <a:spcPts val="0"/>
              </a:spcBef>
              <a:spcAft>
                <a:spcPts val="0"/>
              </a:spcAft>
              <a:buClr>
                <a:schemeClr val="dk1"/>
              </a:buClr>
              <a:buSzPts val="1100"/>
            </a:pPr>
            <a:r>
              <a:rPr lang="en-US" sz="1200" dirty="0" smtClean="0">
                <a:solidFill>
                  <a:schemeClr val="dk1"/>
                </a:solidFill>
                <a:latin typeface="Calibri" panose="020F0502020204030204" pitchFamily="34" charset="0"/>
                <a:cs typeface="Calibri" panose="020F0502020204030204" pitchFamily="34" charset="0"/>
              </a:rPr>
              <a:t>Phishing is among the most common ways malware is spread and can be very convincing.</a:t>
            </a:r>
          </a:p>
          <a:p>
            <a:pPr marL="171450" lvl="0" indent="-171450" algn="l" rtl="0">
              <a:spcBef>
                <a:spcPts val="0"/>
              </a:spcBef>
              <a:spcAft>
                <a:spcPts val="0"/>
              </a:spcAft>
              <a:buClr>
                <a:schemeClr val="dk1"/>
              </a:buClr>
              <a:buSzPts val="1100"/>
            </a:pPr>
            <a:r>
              <a:rPr lang="en-US" sz="1200" dirty="0" smtClean="0">
                <a:solidFill>
                  <a:schemeClr val="dk1"/>
                </a:solidFill>
                <a:latin typeface="Calibri" panose="020F0502020204030204" pitchFamily="34" charset="0"/>
                <a:cs typeface="Calibri" panose="020F0502020204030204" pitchFamily="34" charset="0"/>
              </a:rPr>
              <a:t>In 2020, we saw many examples of phishing attacks that were covid-19 related; for example, masquerading as being from the CDC, or with phony test results to get someone to open an attachment.</a:t>
            </a:r>
          </a:p>
          <a:p>
            <a:pPr marL="171450" lvl="0" indent="-171450" algn="l" rtl="0">
              <a:spcBef>
                <a:spcPts val="0"/>
              </a:spcBef>
              <a:spcAft>
                <a:spcPts val="0"/>
              </a:spcAft>
              <a:buClr>
                <a:schemeClr val="dk1"/>
              </a:buClr>
              <a:buSzPts val="1100"/>
            </a:pPr>
            <a:endParaRPr lang="en-US" sz="1200" dirty="0" smtClean="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Source:</a:t>
            </a:r>
          </a:p>
          <a:p>
            <a:pPr marL="0" lvl="0" indent="0" algn="l" rtl="0">
              <a:spcBef>
                <a:spcPts val="0"/>
              </a:spcBef>
              <a:spcAft>
                <a:spcPts val="0"/>
              </a:spcAft>
              <a:buNone/>
            </a:pPr>
            <a:r>
              <a:rPr lang="en-US" sz="1200" u="sng" dirty="0" smtClean="0">
                <a:solidFill>
                  <a:schemeClr val="hlink"/>
                </a:solidFill>
                <a:latin typeface="Calibri" panose="020F0502020204030204" pitchFamily="34" charset="0"/>
                <a:cs typeface="Calibri" panose="020F0502020204030204" pitchFamily="34" charset="0"/>
                <a:hlinkClick r:id="rId3"/>
              </a:rPr>
              <a:t>https://www.cisco.com/c/en/us/products/security/email-security/what-is-phishing.html</a:t>
            </a:r>
            <a:endParaRPr lang="en-US" sz="1200" dirty="0" smtClean="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8916378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b89163785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Since 2017, there have been ongoing reports of phishing attacks where people received an email purporting to be from Netflix that asked them to update their payment information.</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 email was so pervasive, that by the end of the 2018 the FTC released a warning about it.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This is an example of how individuals can be targeted and duped.</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Note that this might have been attempting to steal money, but it also could just be getting people to disclose their login details, which can then be tried on other sites or could have downloaded malware to user’s computers. </a:t>
            </a:r>
          </a:p>
          <a:p>
            <a:pPr marL="0" lvl="0" indent="0" algn="l" rtl="0">
              <a:spcBef>
                <a:spcPts val="0"/>
              </a:spcBef>
              <a:spcAft>
                <a:spcPts val="0"/>
              </a:spcAft>
              <a:buNone/>
            </a:pPr>
            <a:endParaRPr lang="en-US" sz="1200" dirty="0" smtClean="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panose="020F0502020204030204" pitchFamily="34" charset="0"/>
                <a:cs typeface="Calibri" panose="020F0502020204030204" pitchFamily="34" charset="0"/>
              </a:rPr>
              <a:t>Source:</a:t>
            </a:r>
          </a:p>
          <a:p>
            <a:pPr marL="0" lvl="0" indent="0" algn="l" rtl="0">
              <a:spcBef>
                <a:spcPts val="0"/>
              </a:spcBef>
              <a:spcAft>
                <a:spcPts val="0"/>
              </a:spcAft>
              <a:buClr>
                <a:schemeClr val="dk1"/>
              </a:buClr>
              <a:buSzPts val="1100"/>
              <a:buFont typeface="Arial"/>
              <a:buNone/>
            </a:pPr>
            <a:r>
              <a:rPr lang="en-US" sz="1200" u="sng" dirty="0" smtClean="0">
                <a:solidFill>
                  <a:schemeClr val="hlink"/>
                </a:solidFill>
                <a:latin typeface="Calibri" panose="020F0502020204030204" pitchFamily="34" charset="0"/>
                <a:cs typeface="Calibri" panose="020F0502020204030204" pitchFamily="34" charset="0"/>
                <a:hlinkClick r:id="rId3"/>
              </a:rPr>
              <a:t>https://www.snopes.com/fact-check/netflix-users-update-payment/</a:t>
            </a:r>
            <a:r>
              <a:rPr lang="en-US" sz="1200" dirty="0" smtClean="0">
                <a:solidFill>
                  <a:schemeClr val="dk1"/>
                </a:solidFill>
                <a:latin typeface="Calibri" panose="020F0502020204030204" pitchFamily="34" charset="0"/>
                <a:cs typeface="Calibri" panose="020F0502020204030204" pitchFamily="34" charset="0"/>
              </a:rPr>
              <a:t> </a:t>
            </a:r>
          </a:p>
          <a:p>
            <a:pPr marL="0" lvl="0" indent="0" algn="l" rtl="0">
              <a:spcBef>
                <a:spcPts val="0"/>
              </a:spcBef>
              <a:spcAft>
                <a:spcPts val="0"/>
              </a:spcAft>
              <a:buNone/>
            </a:pPr>
            <a:endParaRPr lang="en-US" sz="1200" dirty="0" smtClean="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Two great podcasts on the topic: </a:t>
            </a:r>
          </a:p>
          <a:p>
            <a:pPr marL="0" lvl="0" indent="0" algn="l" rtl="0">
              <a:spcBef>
                <a:spcPts val="0"/>
              </a:spcBef>
              <a:spcAft>
                <a:spcPts val="0"/>
              </a:spcAft>
              <a:buNone/>
            </a:pPr>
            <a:r>
              <a:rPr lang="en-US" sz="1200" u="sng" dirty="0" smtClean="0">
                <a:solidFill>
                  <a:schemeClr val="hlink"/>
                </a:solidFill>
                <a:latin typeface="Calibri" panose="020F0502020204030204" pitchFamily="34" charset="0"/>
                <a:cs typeface="Calibri" panose="020F0502020204030204" pitchFamily="34" charset="0"/>
                <a:hlinkClick r:id="rId4"/>
              </a:rPr>
              <a:t>https://gimletmedia.com/shows/reply-all/rnhoww</a:t>
            </a:r>
            <a:endParaRPr lang="en-US" sz="1200" dirty="0" smtClean="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200" u="sng" dirty="0" smtClean="0">
                <a:solidFill>
                  <a:schemeClr val="hlink"/>
                </a:solidFill>
                <a:latin typeface="Calibri" panose="020F0502020204030204" pitchFamily="34" charset="0"/>
                <a:cs typeface="Calibri" panose="020F0502020204030204" pitchFamily="34" charset="0"/>
                <a:hlinkClick r:id="rId5"/>
              </a:rPr>
              <a:t>https://hackablepodcast.com/episodes/gone-phishin</a:t>
            </a:r>
            <a:r>
              <a:rPr lang="en-US" sz="1200" dirty="0" smtClean="0">
                <a:latin typeface="Calibri" panose="020F0502020204030204" pitchFamily="34" charset="0"/>
                <a:cs typeface="Calibri" panose="020F0502020204030204" pitchFamily="34"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b953d238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b953d238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Spear phishing is phishing, but even more highly targeted.</a:t>
            </a:r>
          </a:p>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Spear phishing targets individual organizations for infiltration.</a:t>
            </a:r>
          </a:p>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In one example, someone sent an email to a city department that made to look like it was from a current construction contractor working with the city.</a:t>
            </a:r>
          </a:p>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The email requested payment for services via electronic transfer.</a:t>
            </a:r>
          </a:p>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While the email was phony, the underlying invoice was legitimate.</a:t>
            </a:r>
          </a:p>
          <a:p>
            <a:pPr marL="171450" lvl="0" indent="-171450" algn="l" rtl="0">
              <a:spcBef>
                <a:spcPts val="0"/>
              </a:spcBef>
              <a:spcAft>
                <a:spcPts val="0"/>
              </a:spcAft>
              <a:buClr>
                <a:schemeClr val="dk1"/>
              </a:buClr>
              <a:buSzPts val="1100"/>
            </a:pPr>
            <a:r>
              <a:rPr lang="en-US" sz="1200" dirty="0" smtClean="0">
                <a:latin typeface="Calibri" panose="020F0502020204030204" pitchFamily="34" charset="0"/>
                <a:cs typeface="Calibri" panose="020F0502020204030204" pitchFamily="34" charset="0"/>
              </a:rPr>
              <a:t>This misdirected legitimate funds and payment to a illegitimate account.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We have also seen this with the democratic national committee email hack in 2016, we have seen this done to famous people, and so on.</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As noted earlier, being an organization that may have money, may have sensitive information, or that people may oppose for some reason can increase the likelihood of being targeted by spear phishing or targeted phishing attacks.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Remember, that you might not even realize that a phishing attack has taken place.</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 malware may not be immediately apparent, there may be nothing clearly stolen or broken, as was the case in this example from this city department—no one knew because the</a:t>
            </a:r>
            <a:r>
              <a:rPr lang="en-US" sz="1200" b="1" dirty="0" smtClean="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invoice was legitimate.</a:t>
            </a:r>
          </a:p>
          <a:p>
            <a:pPr marL="0" lvl="0" indent="0" algn="l" rtl="0">
              <a:spcBef>
                <a:spcPts val="0"/>
              </a:spcBef>
              <a:spcAft>
                <a:spcPts val="0"/>
              </a:spcAft>
              <a:buNone/>
            </a:pPr>
            <a:endParaRPr lang="en-US" sz="1200" dirty="0" smtClean="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Source:</a:t>
            </a:r>
          </a:p>
          <a:p>
            <a:pPr marL="0" lvl="0" indent="0" algn="l" rtl="0">
              <a:spcBef>
                <a:spcPts val="0"/>
              </a:spcBef>
              <a:spcAft>
                <a:spcPts val="0"/>
              </a:spcAft>
              <a:buNone/>
            </a:pPr>
            <a:r>
              <a:rPr lang="en-US" sz="1200" u="sng" dirty="0" smtClean="0">
                <a:solidFill>
                  <a:schemeClr val="hlink"/>
                </a:solidFill>
                <a:latin typeface="Calibri" panose="020F0502020204030204" pitchFamily="34" charset="0"/>
                <a:cs typeface="Calibri" panose="020F0502020204030204" pitchFamily="34" charset="0"/>
                <a:hlinkClick r:id="rId3"/>
              </a:rPr>
              <a:t>https://www.ocala.com/news/20191024/ocala-gets-scammed-in-spear-phishing-attack</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200" dirty="0">
                <a:latin typeface="Calibri" panose="020F0502020204030204" pitchFamily="34" charset="0"/>
                <a:cs typeface="Calibri" panose="020F0502020204030204" pitchFamily="34" charset="0"/>
              </a:rPr>
              <a:t>Two great podcasts on the topic: </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200" u="sng" dirty="0">
                <a:solidFill>
                  <a:schemeClr val="hlink"/>
                </a:solidFill>
                <a:latin typeface="Calibri" panose="020F0502020204030204" pitchFamily="34" charset="0"/>
                <a:cs typeface="Calibri" panose="020F0502020204030204" pitchFamily="34" charset="0"/>
                <a:hlinkClick r:id="rId4"/>
              </a:rPr>
              <a:t>https://gimletmedia.com/shows/reply-all/rnhoww</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200" u="sng" dirty="0">
                <a:solidFill>
                  <a:schemeClr val="hlink"/>
                </a:solidFill>
                <a:latin typeface="Calibri" panose="020F0502020204030204" pitchFamily="34" charset="0"/>
                <a:cs typeface="Calibri" panose="020F0502020204030204" pitchFamily="34" charset="0"/>
                <a:hlinkClick r:id="rId5"/>
              </a:rPr>
              <a:t>https://</a:t>
            </a:r>
            <a:r>
              <a:rPr lang="en" sz="1200" u="sng" dirty="0" smtClean="0">
                <a:solidFill>
                  <a:schemeClr val="hlink"/>
                </a:solidFill>
                <a:latin typeface="Calibri" panose="020F0502020204030204" pitchFamily="34" charset="0"/>
                <a:cs typeface="Calibri" panose="020F0502020204030204" pitchFamily="34" charset="0"/>
                <a:hlinkClick r:id="rId5"/>
              </a:rPr>
              <a:t>hackablepodcast.com/episodes/gone-phishin</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b7c64da4b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b7c64da4b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Note that this is true for both email and text.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In addition to the tips on the screen:</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Be suspicious of unsolicited phone calls, visits, or email messages from individuals asking about employees or other internal information.</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If an unknown individual claims to be from a legitimate organization, try to verify his or her identity directly with the company.</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Do not provide personal information or information about your organization, including its structure or networks, unless you are certain of a person's authority to have the information.</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Do not reveal organizational, personal or financial information in email, and do not respond to email solicitations for this information. </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This includes following links sent in email.</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Don't send sensitive information over the internet before checking a website's security. </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Pay attention to the URL or address of a website. Look for URLs that begin with "https"—an indication that sites are secure—rather than "http.”</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rPr>
              <a:t>Look for a closed padlock icon—a sign your information will be encrypted.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b7c64da4b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b7c64da4b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Don’t use personal or accounts for work; meaning, don’t send data through personal file sharing or email, etc.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7c64da4b8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7c64da4b8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Every member of your household, internet-connected device, or wireless connection is a potential entry point into the organization’s network if not actively protected and trained.</a:t>
            </a:r>
          </a:p>
          <a:p>
            <a:pPr marL="171450" lvl="0" indent="-171450" algn="l" rtl="0">
              <a:lnSpc>
                <a:spcPct val="100000"/>
              </a:lnSpc>
              <a:spcBef>
                <a:spcPts val="0"/>
              </a:spcBef>
              <a:spcAft>
                <a:spcPts val="0"/>
              </a:spcAft>
            </a:pPr>
            <a:r>
              <a:rPr lang="en-US" sz="1200" dirty="0" smtClean="0">
                <a:latin typeface="Calibri" panose="020F0502020204030204" pitchFamily="34" charset="0"/>
                <a:cs typeface="Calibri" panose="020F0502020204030204" pitchFamily="34" charset="0"/>
              </a:rPr>
              <a:t>If you have shared your password for your wireless network with family and friends, then change it</a:t>
            </a:r>
            <a:r>
              <a:rPr lang="en-US" sz="1200" baseline="0" dirty="0" smtClean="0">
                <a:latin typeface="Calibri" panose="020F0502020204030204" pitchFamily="34" charset="0"/>
                <a:cs typeface="Calibri" panose="020F0502020204030204" pitchFamily="34" charset="0"/>
              </a:rPr>
              <a:t>—n</a:t>
            </a:r>
            <a:r>
              <a:rPr lang="en-US" sz="1200" dirty="0" smtClean="0">
                <a:latin typeface="Calibri" panose="020F0502020204030204" pitchFamily="34" charset="0"/>
                <a:cs typeface="Calibri" panose="020F0502020204030204" pitchFamily="34" charset="0"/>
              </a:rPr>
              <a:t>ot because you mistrust them, but because they could be using compromised equipment on your network. Update it and then confirm with people that their devices and systems are up to date before passing the new password out.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7c64da4b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b7c64da4b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b="0" dirty="0">
                <a:latin typeface="Calibri" panose="020F0502020204030204" pitchFamily="34" charset="0"/>
                <a:cs typeface="Calibri" panose="020F0502020204030204" pitchFamily="34" charset="0"/>
              </a:rPr>
              <a:t>Section </a:t>
            </a:r>
            <a:r>
              <a:rPr lang="en" sz="1200" b="0" dirty="0" smtClean="0">
                <a:latin typeface="Calibri" panose="020F0502020204030204" pitchFamily="34" charset="0"/>
                <a:cs typeface="Calibri" panose="020F0502020204030204" pitchFamily="34" charset="0"/>
              </a:rPr>
              <a:t>break—not </a:t>
            </a:r>
            <a:r>
              <a:rPr lang="en" sz="1200" b="0" dirty="0">
                <a:latin typeface="Calibri" panose="020F0502020204030204" pitchFamily="34" charset="0"/>
                <a:cs typeface="Calibri" panose="020F0502020204030204" pitchFamily="34" charset="0"/>
              </a:rPr>
              <a:t>a </a:t>
            </a:r>
            <a:r>
              <a:rPr lang="en" sz="1200" b="0" dirty="0" smtClean="0">
                <a:latin typeface="Calibri" panose="020F0502020204030204" pitchFamily="34" charset="0"/>
                <a:cs typeface="Calibri" panose="020F0502020204030204" pitchFamily="34" charset="0"/>
              </a:rPr>
              <a:t>question.</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What we have covered so far is really just what each individual in an organization can do to protect the organization from cybersecurity threats.</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Of course, there is much more to be done.</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These additional components include privacy and security policies that further protect the organization as a whole, ensure continuity of services and access to records, and comply with regulatory requirements.</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7c64da4b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7c64da4b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pPr>
            <a:r>
              <a:rPr lang="en-US" sz="1200" dirty="0" smtClean="0">
                <a:solidFill>
                  <a:schemeClr val="dk1"/>
                </a:solidFill>
                <a:latin typeface="Calibri" panose="020F0502020204030204" pitchFamily="34" charset="0"/>
                <a:cs typeface="Calibri" panose="020F0502020204030204" pitchFamily="34" charset="0"/>
              </a:rPr>
              <a:t>None of what we have discussed replaces the need for strong organizational policies and ongoing compliance with regulatory requirements.</a:t>
            </a:r>
          </a:p>
          <a:p>
            <a:pPr marL="171450" lvl="0" indent="-171450" algn="l" rtl="0">
              <a:lnSpc>
                <a:spcPct val="100000"/>
              </a:lnSpc>
              <a:spcBef>
                <a:spcPts val="0"/>
              </a:spcBef>
              <a:spcAft>
                <a:spcPts val="0"/>
              </a:spcAft>
            </a:pPr>
            <a:r>
              <a:rPr lang="en-US" sz="1200" dirty="0" smtClean="0">
                <a:solidFill>
                  <a:schemeClr val="dk1"/>
                </a:solidFill>
                <a:latin typeface="Calibri" panose="020F0502020204030204" pitchFamily="34" charset="0"/>
                <a:cs typeface="Calibri" panose="020F0502020204030204" pitchFamily="34" charset="0"/>
              </a:rPr>
              <a:t>There are additional steps that are needed to fully protect data in order to ensure privacy and security.</a:t>
            </a:r>
          </a:p>
          <a:p>
            <a:pPr marL="171450" lvl="0" indent="-171450" algn="l" rtl="0">
              <a:lnSpc>
                <a:spcPct val="100000"/>
              </a:lnSpc>
              <a:spcBef>
                <a:spcPts val="0"/>
              </a:spcBef>
              <a:spcAft>
                <a:spcPts val="0"/>
              </a:spcAft>
            </a:pPr>
            <a:r>
              <a:rPr lang="en-US" sz="1200" dirty="0" smtClean="0">
                <a:solidFill>
                  <a:schemeClr val="dk1"/>
                </a:solidFill>
                <a:latin typeface="Calibri" panose="020F0502020204030204" pitchFamily="34" charset="0"/>
                <a:cs typeface="Calibri" panose="020F0502020204030204" pitchFamily="34" charset="0"/>
              </a:rPr>
              <a:t>It’s critically important that IT be aware of some of those best practices.</a:t>
            </a:r>
          </a:p>
          <a:p>
            <a:pPr marL="171450" lvl="0" indent="-171450" algn="l" rtl="0">
              <a:lnSpc>
                <a:spcPct val="100000"/>
              </a:lnSpc>
              <a:spcBef>
                <a:spcPts val="0"/>
              </a:spcBef>
              <a:spcAft>
                <a:spcPts val="0"/>
              </a:spcAft>
            </a:pPr>
            <a:r>
              <a:rPr lang="en-US" sz="1200" dirty="0" smtClean="0">
                <a:solidFill>
                  <a:schemeClr val="dk1"/>
                </a:solidFill>
                <a:latin typeface="Calibri" panose="020F0502020204030204" pitchFamily="34" charset="0"/>
                <a:cs typeface="Calibri" panose="020F0502020204030204" pitchFamily="34" charset="0"/>
              </a:rPr>
              <a:t>Cybersecurity and Infrastructure Security Agency (CISA) has a very helpful Ransomware Guide that provides detailed, actionable information on preventing </a:t>
            </a:r>
            <a:r>
              <a:rPr lang="en-US" sz="1200" i="1" dirty="0" smtClean="0">
                <a:solidFill>
                  <a:schemeClr val="dk1"/>
                </a:solidFill>
                <a:latin typeface="Calibri" panose="020F0502020204030204" pitchFamily="34" charset="0"/>
                <a:cs typeface="Calibri" panose="020F0502020204030204" pitchFamily="34" charset="0"/>
              </a:rPr>
              <a:t>and responding</a:t>
            </a:r>
            <a:r>
              <a:rPr lang="en-US" sz="1200" dirty="0" smtClean="0">
                <a:solidFill>
                  <a:schemeClr val="dk1"/>
                </a:solidFill>
                <a:latin typeface="Calibri" panose="020F0502020204030204" pitchFamily="34" charset="0"/>
                <a:cs typeface="Calibri" panose="020F0502020204030204" pitchFamily="34" charset="0"/>
              </a:rPr>
              <a:t> to ransomware.</a:t>
            </a:r>
          </a:p>
          <a:p>
            <a:pPr marL="171450" lvl="0" indent="-171450" algn="l" rtl="0">
              <a:lnSpc>
                <a:spcPct val="100000"/>
              </a:lnSpc>
              <a:spcBef>
                <a:spcPts val="0"/>
              </a:spcBef>
              <a:spcAft>
                <a:spcPts val="0"/>
              </a:spcAft>
            </a:pPr>
            <a:r>
              <a:rPr lang="en-US" sz="1200" dirty="0" smtClean="0">
                <a:solidFill>
                  <a:schemeClr val="dk1"/>
                </a:solidFill>
                <a:latin typeface="Calibri" panose="020F0502020204030204" pitchFamily="34" charset="0"/>
                <a:cs typeface="Calibri" panose="020F0502020204030204" pitchFamily="34" charset="0"/>
              </a:rPr>
              <a:t>Unfortunately, security incidents do happen, so understanding how to respond when it does happen is important!</a:t>
            </a:r>
            <a:endParaRPr lang="en-US"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337aac825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337aac825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666666"/>
              </a:buClr>
              <a:buSzPts val="1700"/>
              <a:buFont typeface="Arial"/>
              <a:buNone/>
              <a:tabLst/>
              <a:defRPr/>
            </a:pPr>
            <a:r>
              <a:rPr lang="en-US" sz="1100" b="0" i="0" u="none" strike="noStrike" cap="none" dirty="0" smtClean="0">
                <a:solidFill>
                  <a:srgbClr val="000000"/>
                </a:solidFill>
                <a:effectLst/>
                <a:latin typeface="Arial"/>
                <a:ea typeface="Arial"/>
                <a:cs typeface="Arial"/>
                <a:sym typeface="Arial"/>
              </a:rPr>
              <a:t>Resources for next steps:</a:t>
            </a:r>
          </a:p>
          <a:p>
            <a:pPr marL="0" lvl="0" indent="0" algn="l" rtl="0">
              <a:spcBef>
                <a:spcPts val="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Ransomware Guide: Best Practices and Response Checklist</a:t>
            </a:r>
            <a:r>
              <a:rPr lang="en-US" sz="1200" dirty="0" smtClean="0">
                <a:solidFill>
                  <a:srgbClr val="666666"/>
                </a:solidFill>
                <a:latin typeface="Calibri" panose="020F0502020204030204" pitchFamily="34" charset="0"/>
                <a:cs typeface="Calibri" panose="020F0502020204030204" pitchFamily="34" charset="0"/>
              </a:rPr>
              <a:t> </a:t>
            </a:r>
          </a:p>
          <a:p>
            <a:pPr marL="0" lvl="0" indent="0" algn="l" rtl="0">
              <a:spcBef>
                <a:spcPts val="100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Ransomware: What it is and what to do about it</a:t>
            </a:r>
            <a:endParaRPr lang="en-US" sz="1200" dirty="0" smtClean="0">
              <a:solidFill>
                <a:srgbClr val="666666"/>
              </a:solidFill>
              <a:latin typeface="Calibri" panose="020F0502020204030204" pitchFamily="34" charset="0"/>
              <a:cs typeface="Calibri" panose="020F0502020204030204" pitchFamily="34" charset="0"/>
            </a:endParaRPr>
          </a:p>
          <a:p>
            <a:pPr marL="0" lvl="0" indent="0" algn="l" rtl="0">
              <a:spcBef>
                <a:spcPts val="100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Confronting Heightened Cybersecurity Threats Amid COVID</a:t>
            </a:r>
            <a:r>
              <a:rPr lang="en-US" sz="1200" u="sng" dirty="0" smtClean="0">
                <a:solidFill>
                  <a:srgbClr val="666666"/>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-19</a:t>
            </a:r>
            <a:endParaRPr lang="en-US" sz="1200" dirty="0" smtClean="0">
              <a:solidFill>
                <a:srgbClr val="666666"/>
              </a:solidFill>
              <a:latin typeface="Calibri" panose="020F0502020204030204" pitchFamily="34" charset="0"/>
              <a:cs typeface="Calibri" panose="020F0502020204030204" pitchFamily="34" charset="0"/>
            </a:endParaRPr>
          </a:p>
          <a:p>
            <a:pPr marL="0" lvl="0" indent="0" algn="l" rtl="0">
              <a:spcBef>
                <a:spcPts val="100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How to secure your home wireless network</a:t>
            </a:r>
            <a:endParaRPr lang="en-US" sz="1200" dirty="0" smtClean="0">
              <a:solidFill>
                <a:srgbClr val="666666"/>
              </a:solidFill>
              <a:latin typeface="Calibri" panose="020F0502020204030204" pitchFamily="34" charset="0"/>
              <a:cs typeface="Calibri" panose="020F0502020204030204" pitchFamily="34" charset="0"/>
            </a:endParaRPr>
          </a:p>
          <a:p>
            <a:pPr marL="0" lvl="0" indent="0" algn="l" rtl="0">
              <a:spcBef>
                <a:spcPts val="100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Cybersecurity Checklist for staff working remotely</a:t>
            </a:r>
            <a:endParaRPr lang="en-US" sz="1200" dirty="0" smtClean="0">
              <a:solidFill>
                <a:srgbClr val="666666"/>
              </a:solidFill>
              <a:latin typeface="Calibri" panose="020F0502020204030204" pitchFamily="34" charset="0"/>
              <a:cs typeface="Calibri" panose="020F0502020204030204" pitchFamily="34" charset="0"/>
            </a:endParaRPr>
          </a:p>
          <a:p>
            <a:pPr marL="0" lvl="0" indent="0" algn="l" rtl="0">
              <a:spcBef>
                <a:spcPts val="1000"/>
              </a:spcBef>
              <a:spcAft>
                <a:spcPts val="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Avoiding Social Engineering and Phishing Attacks</a:t>
            </a:r>
            <a:endParaRPr lang="en-US" sz="1200" dirty="0" smtClean="0">
              <a:solidFill>
                <a:srgbClr val="666666"/>
              </a:solidFill>
              <a:latin typeface="Calibri" panose="020F0502020204030204" pitchFamily="34" charset="0"/>
              <a:cs typeface="Calibri" panose="020F0502020204030204" pitchFamily="34" charset="0"/>
            </a:endParaRPr>
          </a:p>
          <a:p>
            <a:pPr marL="0" lvl="0" indent="0" algn="l" rtl="0">
              <a:spcBef>
                <a:spcPts val="1000"/>
              </a:spcBef>
              <a:spcAft>
                <a:spcPts val="1000"/>
              </a:spcAft>
              <a:buClr>
                <a:srgbClr val="666666"/>
              </a:buClr>
              <a:buSzPts val="1700"/>
              <a:buNone/>
            </a:pPr>
            <a:r>
              <a:rPr lang="en-US" sz="1200" u="sng" dirty="0" smtClean="0">
                <a:solidFill>
                  <a:srgbClr val="666666"/>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Don’t Wake Up to a Ransomware Attack</a:t>
            </a:r>
            <a:endParaRPr lang="en-US" sz="1200" dirty="0" smtClean="0">
              <a:solidFill>
                <a:srgbClr val="666666"/>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a337aac825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a337aac825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337aac825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337aac82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rgbClr val="000000"/>
              </a:buClr>
              <a:buSzPts val="1100"/>
              <a:buFont typeface="Arial"/>
              <a:buChar char="●"/>
            </a:pPr>
            <a:r>
              <a:rPr lang="en"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Calibri"/>
              </a:rPr>
              <a:t>When </a:t>
            </a:r>
            <a:r>
              <a:rPr lang="en" sz="1200" b="0" i="0" u="none" strike="noStrike" cap="none" dirty="0">
                <a:solidFill>
                  <a:srgbClr val="000000"/>
                </a:solidFill>
                <a:effectLst/>
                <a:latin typeface="Calibri" panose="020F0502020204030204" pitchFamily="34" charset="0"/>
                <a:ea typeface="Arial"/>
                <a:cs typeface="Calibri" panose="020F0502020204030204" pitchFamily="34" charset="0"/>
                <a:sym typeface="Calibri"/>
              </a:rPr>
              <a:t>discussing data protection, we are talking about taking measures to secure electronic information stored on your computer, devices, network, and other accounts. Data protection includes the actions and processes that each person takes to protect private information. Taking steps to protect data is the first step toward ensuring privacy. Privacy is only possible when information is protected! This is why our mantra for today’s session is data protection is everyone’s responsibility.</a:t>
            </a:r>
            <a:endParaRPr sz="1200" b="0" i="0" u="none" strike="noStrike" cap="none" dirty="0">
              <a:solidFill>
                <a:srgbClr val="000000"/>
              </a:solidFill>
              <a:effectLst/>
              <a:latin typeface="Calibri" panose="020F0502020204030204" pitchFamily="34" charset="0"/>
              <a:ea typeface="Arial"/>
              <a:cs typeface="Calibri" panose="020F0502020204030204" pitchFamily="34" charset="0"/>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337aac825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337aac825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Thank you.</a:t>
            </a:r>
          </a:p>
          <a:p>
            <a:pPr marL="0" lvl="0" indent="0" algn="l" rtl="0">
              <a:spcBef>
                <a:spcPts val="0"/>
              </a:spcBef>
              <a:spcAft>
                <a:spcPts val="0"/>
              </a:spcAft>
              <a:buNone/>
            </a:pPr>
            <a:r>
              <a:rPr lang="en-US" dirty="0" smtClean="0"/>
              <a:t>Contact us by email at rhntc@jsi.com.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337aac825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337aac825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We need to be sure we are all on the same page with a couple terms in order for the remaining discussions to be clear, so stick with me if this is a review for you.</a:t>
            </a:r>
          </a:p>
          <a:p>
            <a:pPr marL="228600" marR="0" lvl="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First, when we say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device</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we mean the obvious like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computers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such as laptops, desktops, PCs, or Macs; smartphones such as iPhone or Android,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and/or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all other things that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conduct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activities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electronically.</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Critically</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this includes all things that connect to 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Internet</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such as smart TVs, smart coffee makers, and smart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vacuums.</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So</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not only things you actively use to connect to 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Internet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 the traditional sense, but truly all things connected to 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Internet</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228600" marR="0" lvl="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Next, an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operating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system is what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manages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all of the software and hardware on a device, coordinating to make sure each program running on the device gets what it needs</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most familiar operating system may be Microsoft Windows, typically used on PCs; Macs have their own operating system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macOS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as do smartphones, such as iOS for iPhones and Android for others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Other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devices, like your Roomba smart vacuum or smart refrigerator, also have operating systems.</a:t>
            </a:r>
          </a:p>
          <a:p>
            <a:pPr marL="228600" marR="0" lvl="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Hardware: Hardware refers to the physical device or components of the device, as well as the wiring, circuitry, and other physical pieces within device.</a:t>
            </a:r>
          </a:p>
          <a:p>
            <a:pPr marL="228600" marR="0" lvl="0" indent="-228600" algn="l" rtl="0">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Software: Software refers to programs or applications used by or on an electronic device</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For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example, Microsoft Word, Microsoft Excel, Adobe Reader, etc</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are software programs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Microsoft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Windows is both an operating system and software</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Smartphones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have software in the form of operating systems as well as apps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devices have software of their 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7b7420c6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7b7420c6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Cloud: Using ‘the cloud’ or ‘cloud storage’ refers to using remote servers to conduct a task or to store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information.</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For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example, when using email online (such as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gmail</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uses ‘the cloud’ to transmit and store messages, they are stored on the server of your email provider, not on your own computer or servers</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Tip</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something may be ‘in the cloud’ if it requires the internet to access.</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Local: Doing or storing something ‘locally’ refers to doing or saving to your own device or servers, without transmitting it to remote servers</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For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example, if you create a file on your own computer and save it to your own computer, this is referred to as creating it and saving it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locally.</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Tip</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Something is ‘local’ if it doesn’t require 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Internet</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Browser: The software application on a device that is used to access the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Internet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application that you use to access web pages</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Common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examples include Chrome, Safari, Firefox, Microsoft Edge (formerly known as Internet Explorer).</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Network: All devices connected together through a central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node.</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This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can include local area networks where multiple devices can access each other, typically through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WiFi</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or Ethernet cables, such as multiple computers connected to shared printers and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servers.</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So</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this is at home and work, but it’s also anywhere else you bring your device and connect to that shared central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node, like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WiFi</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the coffee shop, connecting to the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Internet </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the library, schools, etc.</a:t>
            </a:r>
            <a:endParaRPr lang="en-US"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7b7420c6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7b7420c6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In this example, there are at least 6 devices (laptops, phones, gaming consoles, and smart appliances) running on your home network, each with its own operating system, hardware, and each potentially connected to other networks.</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Poll on this slide:</a:t>
            </a:r>
          </a:p>
          <a:p>
            <a:pPr marL="628650" marR="0" lvl="1"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Which of the following devices are connected to your home or work network (meaning, they are connected to the internet, </a:t>
            </a:r>
            <a:r>
              <a:rPr lang="en-US" sz="1200" b="0" i="0" u="none" strike="noStrike" cap="none" dirty="0" err="1" smtClean="0">
                <a:solidFill>
                  <a:srgbClr val="000000"/>
                </a:solidFill>
                <a:latin typeface="Calibri" panose="020F0502020204030204" pitchFamily="34" charset="0"/>
                <a:ea typeface="Arial"/>
                <a:cs typeface="Calibri" panose="020F0502020204030204" pitchFamily="34" charset="0"/>
                <a:sym typeface="Arial"/>
              </a:rPr>
              <a:t>wifi</a:t>
            </a: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etc. at your home or work)</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Gaming device (like a PlayStation)</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coffee maker</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Robot vacuum (like Roomba or Shark)</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TV</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thermostat (Like a Nest)</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outlets</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doorbell or door lock such as Ring</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Smart speakers (Alexa, Google home)</a:t>
            </a:r>
          </a:p>
          <a:p>
            <a:pPr marL="1085850" marR="0" lvl="2" indent="-171450" algn="l" rtl="0" fontAlgn="base">
              <a:lnSpc>
                <a:spcPct val="100000"/>
              </a:lnSpc>
              <a:spcBef>
                <a:spcPts val="0"/>
              </a:spcBef>
              <a:spcAft>
                <a:spcPts val="0"/>
              </a:spcAft>
              <a:buClr>
                <a:schemeClr val="dk1"/>
              </a:buClr>
              <a:buSzPts val="1100"/>
              <a:buFont typeface="Arial"/>
              <a:buChar char="■"/>
            </a:pPr>
            <a:r>
              <a:rPr lang="en-US" sz="12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Any other device you have connected to your network</a:t>
            </a:r>
          </a:p>
          <a:p>
            <a:pPr marL="228600" marR="0" lvl="0" indent="-228600" algn="l" rtl="0" fontAlgn="base">
              <a:lnSpc>
                <a:spcPct val="100000"/>
              </a:lnSpc>
              <a:spcBef>
                <a:spcPts val="0"/>
              </a:spcBef>
              <a:spcAft>
                <a:spcPts val="0"/>
              </a:spcAft>
              <a:buClr>
                <a:srgbClr val="000000"/>
              </a:buClr>
              <a:buSzPts val="1100"/>
              <a:buFont typeface="Arial"/>
              <a:buChar cha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This example really shows how our work, and our lives these days are a wide web of devices, networks, and so on, each of which can be a vulnerability to protecting your organization’s data or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ba618a94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ba618a94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1012062" y="1586988"/>
            <a:ext cx="1487147" cy="1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4 text boxe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 name="Text Placeholder 2"/>
          <p:cNvSpPr>
            <a:spLocks noGrp="1"/>
          </p:cNvSpPr>
          <p:nvPr>
            <p:ph type="body" sz="quarter" idx="13" hasCustomPrompt="1"/>
          </p:nvPr>
        </p:nvSpPr>
        <p:spPr>
          <a:xfrm>
            <a:off x="2006229" y="1297319"/>
            <a:ext cx="2701925" cy="1455737"/>
          </a:xfrm>
          <a:ln w="28575">
            <a:solidFill>
              <a:schemeClr val="accent5">
                <a:lumMod val="75000"/>
              </a:schemeClr>
            </a:solidFill>
          </a:ln>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sp>
        <p:nvSpPr>
          <p:cNvPr id="8" name="Text Placeholder 2"/>
          <p:cNvSpPr>
            <a:spLocks noGrp="1"/>
          </p:cNvSpPr>
          <p:nvPr>
            <p:ph type="body" sz="quarter" idx="14" hasCustomPrompt="1"/>
          </p:nvPr>
        </p:nvSpPr>
        <p:spPr>
          <a:xfrm>
            <a:off x="2019545" y="3035179"/>
            <a:ext cx="2701925" cy="1455737"/>
          </a:xfrm>
          <a:ln w="28575">
            <a:solidFill>
              <a:schemeClr val="accent5">
                <a:lumMod val="75000"/>
              </a:schemeClr>
            </a:solidFill>
          </a:ln>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sp>
        <p:nvSpPr>
          <p:cNvPr id="9" name="Text Placeholder 2"/>
          <p:cNvSpPr>
            <a:spLocks noGrp="1"/>
          </p:cNvSpPr>
          <p:nvPr>
            <p:ph type="body" sz="quarter" idx="15" hasCustomPrompt="1"/>
          </p:nvPr>
        </p:nvSpPr>
        <p:spPr>
          <a:xfrm>
            <a:off x="5070141" y="1297319"/>
            <a:ext cx="2701925" cy="1455737"/>
          </a:xfrm>
          <a:ln w="28575">
            <a:solidFill>
              <a:schemeClr val="accent5">
                <a:lumMod val="75000"/>
              </a:schemeClr>
            </a:solidFill>
          </a:ln>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sp>
        <p:nvSpPr>
          <p:cNvPr id="10" name="Text Placeholder 2"/>
          <p:cNvSpPr>
            <a:spLocks noGrp="1"/>
          </p:cNvSpPr>
          <p:nvPr>
            <p:ph type="body" sz="quarter" idx="16" hasCustomPrompt="1"/>
          </p:nvPr>
        </p:nvSpPr>
        <p:spPr>
          <a:xfrm>
            <a:off x="5070142" y="3035180"/>
            <a:ext cx="2701925" cy="1455737"/>
          </a:xfrm>
          <a:ln w="28575">
            <a:solidFill>
              <a:schemeClr val="accent5">
                <a:lumMod val="75000"/>
              </a:schemeClr>
            </a:solidFill>
          </a:ln>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pic>
        <p:nvPicPr>
          <p:cNvPr id="11" name="Google Shape;82;p14"/>
          <p:cNvPicPr preferRelativeResize="0"/>
          <p:nvPr userDrawn="1"/>
        </p:nvPicPr>
        <p:blipFill rotWithShape="1">
          <a:blip r:embed="rId2">
            <a:alphaModFix/>
          </a:blip>
          <a:srcRect b="29002"/>
          <a:stretch/>
        </p:blipFill>
        <p:spPr>
          <a:xfrm>
            <a:off x="153075" y="4088525"/>
            <a:ext cx="2628126" cy="1054975"/>
          </a:xfrm>
          <a:prstGeom prst="rect">
            <a:avLst/>
          </a:prstGeom>
          <a:noFill/>
          <a:ln>
            <a:noFill/>
          </a:ln>
        </p:spPr>
      </p:pic>
    </p:spTree>
    <p:extLst>
      <p:ext uri="{BB962C8B-B14F-4D97-AF65-F5344CB8AC3E}">
        <p14:creationId xmlns:p14="http://schemas.microsoft.com/office/powerpoint/2010/main" val="206713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 you/Closeout" userDrawn="1">
  <p:cSld name="BLANK">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3" name="Text Placeholder 2"/>
          <p:cNvSpPr>
            <a:spLocks noGrp="1"/>
          </p:cNvSpPr>
          <p:nvPr>
            <p:ph type="body" sz="quarter" idx="13" hasCustomPrompt="1"/>
          </p:nvPr>
        </p:nvSpPr>
        <p:spPr>
          <a:xfrm>
            <a:off x="273050" y="4340225"/>
            <a:ext cx="7329488" cy="630238"/>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sp>
        <p:nvSpPr>
          <p:cNvPr id="4" name="Title 3"/>
          <p:cNvSpPr>
            <a:spLocks noGrp="1"/>
          </p:cNvSpPr>
          <p:nvPr>
            <p:ph type="title"/>
          </p:nvPr>
        </p:nvSpPr>
        <p:spPr>
          <a:xfrm>
            <a:off x="849850" y="1755213"/>
            <a:ext cx="3849505" cy="572700"/>
          </a:xfrm>
          <a:noFill/>
          <a:ln>
            <a:noFill/>
          </a:ln>
        </p:spPr>
        <p:txBody>
          <a:bodyPr spcFirstLastPara="1" wrap="square" lIns="91425" tIns="91425" rIns="91425" bIns="91425" anchor="t" anchorCtr="0">
            <a:noAutofit/>
          </a:bodyPr>
          <a:lstStyle>
            <a:lvl1pPr marL="0" indent="0" algn="l" rtl="0">
              <a:spcBef>
                <a:spcPts val="0"/>
              </a:spcBef>
              <a:spcAft>
                <a:spcPts val="0"/>
              </a:spcAft>
              <a:buNone/>
              <a:defRPr lang="en-US" sz="4200">
                <a:sym typeface="Arial"/>
              </a:defRPr>
            </a:lvl1pPr>
          </a:lstStyle>
          <a:p>
            <a:pPr marL="0" lvl="0" indent="0" algn="l" rtl="0">
              <a:spcBef>
                <a:spcPts val="0"/>
              </a:spcBef>
              <a:spcAft>
                <a:spcPts val="0"/>
              </a:spcAft>
              <a:buNone/>
            </a:pPr>
            <a:endParaRPr lang="en-US" dirty="0">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27" name="Google Shape;127;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30" name="Google Shape;130;p24"/>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31" name="Google Shape;131;p24"/>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32" name="Google Shape;132;p24"/>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33"/>
        <p:cNvGrpSpPr/>
        <p:nvPr/>
      </p:nvGrpSpPr>
      <p:grpSpPr>
        <a:xfrm>
          <a:off x="0" y="0"/>
          <a:ext cx="0" cy="0"/>
          <a:chOff x="0" y="0"/>
          <a:chExt cx="0" cy="0"/>
        </a:xfrm>
      </p:grpSpPr>
      <p:pic>
        <p:nvPicPr>
          <p:cNvPr id="134" name="Google Shape;134;p25"/>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35" name="Google Shape;135;p2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6" name="Google Shape;136;p2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37"/>
        <p:cNvGrpSpPr/>
        <p:nvPr/>
      </p:nvGrpSpPr>
      <p:grpSpPr>
        <a:xfrm>
          <a:off x="0" y="0"/>
          <a:ext cx="0" cy="0"/>
          <a:chOff x="0" y="0"/>
          <a:chExt cx="0" cy="0"/>
        </a:xfrm>
      </p:grpSpPr>
      <p:pic>
        <p:nvPicPr>
          <p:cNvPr id="138" name="Google Shape;138;p26"/>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39" name="Google Shape;139;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40" name="Google Shape;140;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41"/>
        <p:cNvGrpSpPr/>
        <p:nvPr/>
      </p:nvGrpSpPr>
      <p:grpSpPr>
        <a:xfrm>
          <a:off x="0" y="0"/>
          <a:ext cx="0" cy="0"/>
          <a:chOff x="0" y="0"/>
          <a:chExt cx="0" cy="0"/>
        </a:xfrm>
      </p:grpSpPr>
      <p:pic>
        <p:nvPicPr>
          <p:cNvPr id="142" name="Google Shape;142;p27"/>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43" name="Google Shape;143;p27"/>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44" name="Google Shape;144;p27"/>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1048825" y="1297850"/>
            <a:ext cx="1287626" cy="1320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9891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959700" y="1812013"/>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979275" y="1923049"/>
            <a:ext cx="1264400" cy="13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75"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rlingtonfreepress.com/story/news/2020/12/22/cyberattack-uvm-medical-center-likely-ransomware/4012863001/"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9.jp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red.co.uk/article/internet-of-things-what-is-explained-io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justice.gov/criminal-ccips/page/file/984001/download"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hyperlink" Target="https://us-cert.cisa.gov/ncas/tips/ST04-014" TargetMode="External"/><Relationship Id="rId3" Type="http://schemas.openxmlformats.org/officeDocument/2006/relationships/hyperlink" Target="https://www.cisa.gov/publication/ransomware-guide" TargetMode="External"/><Relationship Id="rId7" Type="http://schemas.openxmlformats.org/officeDocument/2006/relationships/hyperlink" Target="https://hiteqcenter.org/Resources/HITEQ-Resources/cybersecurity-checklist-for-health-center-staff-working-remotely"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www.comparitech.com/blog/information-security/secure-home-wireless-network/" TargetMode="External"/><Relationship Id="rId5" Type="http://schemas.openxmlformats.org/officeDocument/2006/relationships/hyperlink" Target="https://www.cisa.gov/publication/confronting-heightened-cybersecurity-threats-amid-covid-19" TargetMode="External"/><Relationship Id="rId4" Type="http://schemas.openxmlformats.org/officeDocument/2006/relationships/hyperlink" Target="https://us-cert.cisa.gov/sites/default/files/publications/Ransomware_Executive_One-Pager_and_Technical_Document-FINAL.pdf" TargetMode="External"/><Relationship Id="rId9" Type="http://schemas.openxmlformats.org/officeDocument/2006/relationships/hyperlink" Target="https://dhsconnect.connectsolutions.com/pqvnckoanls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ctrTitle"/>
          </p:nvPr>
        </p:nvSpPr>
        <p:spPr>
          <a:xfrm>
            <a:off x="311703" y="844475"/>
            <a:ext cx="55575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dirty="0"/>
              <a:t>Data Protection is Everyone’s Responsibility!</a:t>
            </a:r>
            <a:endParaRPr sz="2900" dirty="0"/>
          </a:p>
        </p:txBody>
      </p:sp>
      <p:sp>
        <p:nvSpPr>
          <p:cNvPr id="159" name="Google Shape;159;p29"/>
          <p:cNvSpPr txBox="1">
            <a:spLocks noGrp="1"/>
          </p:cNvSpPr>
          <p:nvPr>
            <p:ph type="subTitle" idx="1"/>
          </p:nvPr>
        </p:nvSpPr>
        <p:spPr>
          <a:xfrm>
            <a:off x="453350" y="3416450"/>
            <a:ext cx="4263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dirty="0">
                <a:solidFill>
                  <a:schemeClr val="tx1">
                    <a:lumMod val="85000"/>
                    <a:lumOff val="15000"/>
                  </a:schemeClr>
                </a:solidFill>
                <a:latin typeface="Lato"/>
                <a:ea typeface="Lato"/>
                <a:cs typeface="Lato"/>
                <a:sym typeface="Lato"/>
              </a:rPr>
              <a:t>Do your part to protect your family planning project’s </a:t>
            </a:r>
            <a:r>
              <a:rPr lang="en" sz="1900" dirty="0" smtClean="0">
                <a:solidFill>
                  <a:schemeClr val="tx1">
                    <a:lumMod val="85000"/>
                    <a:lumOff val="15000"/>
                  </a:schemeClr>
                </a:solidFill>
                <a:latin typeface="Lato"/>
                <a:ea typeface="Lato"/>
                <a:cs typeface="Lato"/>
                <a:sym typeface="Lato"/>
              </a:rPr>
              <a:t>information</a:t>
            </a:r>
          </a:p>
          <a:p>
            <a:pPr marL="0" lvl="0" indent="0" algn="l" rtl="0">
              <a:spcBef>
                <a:spcPts val="0"/>
              </a:spcBef>
              <a:spcAft>
                <a:spcPts val="0"/>
              </a:spcAft>
              <a:buClr>
                <a:schemeClr val="dk1"/>
              </a:buClr>
              <a:buSzPts val="1100"/>
              <a:buFont typeface="Arial"/>
              <a:buNone/>
            </a:pPr>
            <a:endParaRPr lang="en" sz="1900" dirty="0">
              <a:solidFill>
                <a:schemeClr val="tx1">
                  <a:lumMod val="85000"/>
                  <a:lumOff val="15000"/>
                </a:schemeClr>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900" dirty="0" smtClean="0">
                <a:solidFill>
                  <a:schemeClr val="tx1">
                    <a:lumMod val="85000"/>
                    <a:lumOff val="15000"/>
                  </a:schemeClr>
                </a:solidFill>
                <a:latin typeface="Lato"/>
                <a:ea typeface="Lato"/>
                <a:cs typeface="Lato"/>
                <a:sym typeface="Lato"/>
              </a:rPr>
              <a:t>February 23, 2021</a:t>
            </a:r>
            <a:endParaRPr sz="1900" dirty="0">
              <a:solidFill>
                <a:schemeClr val="tx1">
                  <a:lumMod val="85000"/>
                  <a:lumOff val="15000"/>
                </a:schemeClr>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710975" y="1237525"/>
            <a:ext cx="846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Impact of the Pandemic</a:t>
            </a:r>
            <a:endParaRPr dirty="0"/>
          </a:p>
        </p:txBody>
      </p:sp>
      <p:sp>
        <p:nvSpPr>
          <p:cNvPr id="217" name="Google Shape;217;p38"/>
          <p:cNvSpPr txBox="1">
            <a:spLocks noGrp="1"/>
          </p:cNvSpPr>
          <p:nvPr>
            <p:ph type="body" idx="1"/>
          </p:nvPr>
        </p:nvSpPr>
        <p:spPr>
          <a:xfrm>
            <a:off x="710975" y="2024775"/>
            <a:ext cx="6281100" cy="252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We are more, necessarily, spread out these days, more likely to be working from different locations.</a:t>
            </a:r>
            <a:endParaRPr dirty="0"/>
          </a:p>
          <a:p>
            <a:pPr marL="457200" lvl="0" indent="-342900" algn="l" rtl="0">
              <a:spcBef>
                <a:spcPts val="1000"/>
              </a:spcBef>
              <a:spcAft>
                <a:spcPts val="0"/>
              </a:spcAft>
              <a:buSzPts val="1800"/>
              <a:buChar char="●"/>
            </a:pPr>
            <a:r>
              <a:rPr lang="en" dirty="0"/>
              <a:t>We are perhaps less in touch with our IT support, as we may not be co-located or may be hesitant to have them come in.</a:t>
            </a:r>
            <a:endParaRPr dirty="0"/>
          </a:p>
          <a:p>
            <a:pPr marL="457200" lvl="0" indent="-342900" algn="l" rtl="0">
              <a:spcBef>
                <a:spcPts val="1000"/>
              </a:spcBef>
              <a:spcAft>
                <a:spcPts val="1000"/>
              </a:spcAft>
              <a:buSzPts val="1800"/>
              <a:buChar char="●"/>
            </a:pPr>
            <a:r>
              <a:rPr lang="en" dirty="0"/>
              <a:t>We may be sharing networks with more people in </a:t>
            </a:r>
            <a:br>
              <a:rPr lang="en" dirty="0"/>
            </a:br>
            <a:r>
              <a:rPr lang="en" dirty="0"/>
              <a:t>our households, as children, partners, roommates, </a:t>
            </a:r>
            <a:br>
              <a:rPr lang="en" dirty="0"/>
            </a:br>
            <a:r>
              <a:rPr lang="en" dirty="0"/>
              <a:t>and others may all be working remotely. </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Impact of Increased Data Collection + Sharing</a:t>
            </a:r>
            <a:endParaRPr sz="2500" dirty="0"/>
          </a:p>
        </p:txBody>
      </p:sp>
      <p:sp>
        <p:nvSpPr>
          <p:cNvPr id="223" name="Google Shape;223;p39"/>
          <p:cNvSpPr txBox="1">
            <a:spLocks noGrp="1"/>
          </p:cNvSpPr>
          <p:nvPr>
            <p:ph type="body" idx="1"/>
          </p:nvPr>
        </p:nvSpPr>
        <p:spPr>
          <a:xfrm>
            <a:off x="800100" y="1429900"/>
            <a:ext cx="6864900" cy="2971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a:buChar char="●"/>
            </a:pPr>
            <a:r>
              <a:rPr lang="en" dirty="0"/>
              <a:t>Like many things, providing family planning services involves data collection and sharing that has become increasingly granular.</a:t>
            </a:r>
            <a:endParaRPr dirty="0"/>
          </a:p>
          <a:p>
            <a:pPr marL="457200" lvl="0" indent="-355600" algn="l" rtl="0">
              <a:spcBef>
                <a:spcPts val="1000"/>
              </a:spcBef>
              <a:spcAft>
                <a:spcPts val="0"/>
              </a:spcAft>
              <a:buSzPts val="2000"/>
              <a:buFont typeface="Roboto"/>
              <a:buChar char="●"/>
            </a:pPr>
            <a:r>
              <a:rPr lang="en" dirty="0"/>
              <a:t>Regardless of data collection mechanisms (EHR, database, etc.), the need for security of storage and sharing remains. </a:t>
            </a:r>
            <a:endParaRPr dirty="0"/>
          </a:p>
          <a:p>
            <a:pPr marL="457200" lvl="0" indent="-355600" algn="l" rtl="0">
              <a:spcBef>
                <a:spcPts val="1000"/>
              </a:spcBef>
              <a:spcAft>
                <a:spcPts val="1000"/>
              </a:spcAft>
              <a:buSzPts val="2000"/>
              <a:buChar char="●"/>
            </a:pPr>
            <a:r>
              <a:rPr lang="en" dirty="0"/>
              <a:t>Regardless of “ownership,” vendors, or type of organization, the need to protect sensitive information remains.</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Risks</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Ransomware</a:t>
            </a:r>
            <a:endParaRPr dirty="0"/>
          </a:p>
        </p:txBody>
      </p:sp>
      <p:sp>
        <p:nvSpPr>
          <p:cNvPr id="234" name="Google Shape;234;p41"/>
          <p:cNvSpPr txBox="1">
            <a:spLocks noGrp="1"/>
          </p:cNvSpPr>
          <p:nvPr>
            <p:ph type="body" idx="1"/>
          </p:nvPr>
        </p:nvSpPr>
        <p:spPr>
          <a:xfrm>
            <a:off x="800100" y="2340075"/>
            <a:ext cx="7864200" cy="225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Ransomware is a type of malware that takes control over a computer or computer system by encrypting all the data on the drive. The data are then held at ransom until a predetermined cost is paid.</a:t>
            </a:r>
            <a:endParaRPr dirty="0"/>
          </a:p>
          <a:p>
            <a:pPr marL="457200" lvl="0" indent="-342900" algn="l" rtl="0">
              <a:spcBef>
                <a:spcPts val="0"/>
              </a:spcBef>
              <a:spcAft>
                <a:spcPts val="0"/>
              </a:spcAft>
              <a:buSzPts val="1800"/>
              <a:buChar char="●"/>
            </a:pPr>
            <a:r>
              <a:rPr lang="en" dirty="0"/>
              <a:t>Many ransomware attacks demand cryptocurrencies (e.g., bitcoins) for payment, making it more difficult to track those demanding the ransom and therefore tough to prosecute and to know if you will get the data back, even if the ransom was paid.</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265500" y="3949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Ransomware </a:t>
            </a:r>
            <a:br>
              <a:rPr lang="en" sz="2800" dirty="0"/>
            </a:br>
            <a:r>
              <a:rPr lang="en" sz="2800" dirty="0"/>
              <a:t>in the News</a:t>
            </a:r>
            <a:endParaRPr sz="2800" dirty="0"/>
          </a:p>
        </p:txBody>
      </p:sp>
      <p:sp>
        <p:nvSpPr>
          <p:cNvPr id="240" name="Google Shape;240;p42"/>
          <p:cNvSpPr txBox="1">
            <a:spLocks noGrp="1"/>
          </p:cNvSpPr>
          <p:nvPr>
            <p:ph type="subTitle" idx="1"/>
          </p:nvPr>
        </p:nvSpPr>
        <p:spPr>
          <a:xfrm>
            <a:off x="265500" y="1964875"/>
            <a:ext cx="4045200" cy="30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In Oct. 2020, a cyberattack devastated the University of Vermont Medical Center's IT systems. The first indication of the attack was when various applications stopped working. There was no overt message, so </a:t>
            </a:r>
            <a:br>
              <a:rPr lang="en" sz="1800" dirty="0"/>
            </a:br>
            <a:r>
              <a:rPr lang="en" sz="1800" dirty="0"/>
              <a:t>for several hours it was not </a:t>
            </a:r>
            <a:br>
              <a:rPr lang="en" sz="1800" dirty="0"/>
            </a:br>
            <a:r>
              <a:rPr lang="en" sz="1800" dirty="0"/>
              <a:t>identified as malware.</a:t>
            </a:r>
            <a:endParaRPr sz="1800" dirty="0"/>
          </a:p>
          <a:p>
            <a:pPr marL="0" lvl="0" indent="0" algn="l" rtl="0">
              <a:spcBef>
                <a:spcPts val="0"/>
              </a:spcBef>
              <a:spcAft>
                <a:spcPts val="0"/>
              </a:spcAft>
              <a:buNone/>
            </a:pPr>
            <a:endParaRPr lang="en-US" sz="1800" dirty="0" smtClean="0"/>
          </a:p>
          <a:p>
            <a:pPr marL="0" lvl="0" indent="0" algn="l"/>
            <a:r>
              <a:rPr lang="en-US" sz="1800" dirty="0">
                <a:solidFill>
                  <a:srgbClr val="595959"/>
                </a:solidFill>
                <a:hlinkClick r:id="rId3"/>
              </a:rPr>
              <a:t>'We got taken down': UVM Medical Center says </a:t>
            </a:r>
            <a:r>
              <a:rPr lang="en-US" sz="1800" dirty="0" err="1">
                <a:solidFill>
                  <a:srgbClr val="595959"/>
                </a:solidFill>
                <a:hlinkClick r:id="rId3"/>
              </a:rPr>
              <a:t>cyberattackers</a:t>
            </a:r>
            <a:r>
              <a:rPr lang="en-US" sz="1800" dirty="0">
                <a:solidFill>
                  <a:srgbClr val="595959"/>
                </a:solidFill>
                <a:hlinkClick r:id="rId3"/>
              </a:rPr>
              <a:t> were likely after money</a:t>
            </a:r>
            <a:endParaRPr sz="1800" dirty="0"/>
          </a:p>
        </p:txBody>
      </p:sp>
      <p:pic>
        <p:nvPicPr>
          <p:cNvPr id="241" name="Google Shape;241;p42" descr="&quot; &quot;"/>
          <p:cNvPicPr preferRelativeResize="0"/>
          <p:nvPr/>
        </p:nvPicPr>
        <p:blipFill>
          <a:blip r:embed="rId4">
            <a:alphaModFix/>
          </a:blip>
          <a:stretch>
            <a:fillRect/>
          </a:stretch>
        </p:blipFill>
        <p:spPr>
          <a:xfrm>
            <a:off x="5399449" y="1264172"/>
            <a:ext cx="2971775" cy="27675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543525"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Ransomware Transmission</a:t>
            </a:r>
            <a:endParaRPr dirty="0"/>
          </a:p>
        </p:txBody>
      </p:sp>
      <p:sp>
        <p:nvSpPr>
          <p:cNvPr id="247" name="Google Shape;247;p43"/>
          <p:cNvSpPr txBox="1">
            <a:spLocks noGrp="1"/>
          </p:cNvSpPr>
          <p:nvPr>
            <p:ph type="body" idx="1"/>
          </p:nvPr>
        </p:nvSpPr>
        <p:spPr>
          <a:xfrm>
            <a:off x="543525"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malware that takes a system ransom can be transmitted in a number of ways:</a:t>
            </a:r>
            <a:endParaRPr dirty="0"/>
          </a:p>
          <a:p>
            <a:pPr marL="457200" lvl="0" indent="-342900" algn="l" rtl="0">
              <a:spcBef>
                <a:spcPts val="1600"/>
              </a:spcBef>
              <a:spcAft>
                <a:spcPts val="0"/>
              </a:spcAft>
              <a:buSzPts val="1800"/>
              <a:buChar char="●"/>
            </a:pPr>
            <a:r>
              <a:rPr lang="en" dirty="0"/>
              <a:t>E-mails posing as legitimate business or including tempting links</a:t>
            </a:r>
            <a:endParaRPr dirty="0"/>
          </a:p>
          <a:p>
            <a:pPr marL="457200" lvl="0" indent="-342900" algn="l" rtl="0">
              <a:spcBef>
                <a:spcPts val="0"/>
              </a:spcBef>
              <a:spcAft>
                <a:spcPts val="0"/>
              </a:spcAft>
              <a:buSzPts val="1800"/>
              <a:buChar char="●"/>
            </a:pPr>
            <a:r>
              <a:rPr lang="en" dirty="0"/>
              <a:t>Malware acting as legitimate update requests</a:t>
            </a:r>
            <a:endParaRPr dirty="0"/>
          </a:p>
          <a:p>
            <a:pPr marL="914400" lvl="1" indent="-342900" algn="l" rtl="0">
              <a:spcBef>
                <a:spcPts val="0"/>
              </a:spcBef>
              <a:spcAft>
                <a:spcPts val="0"/>
              </a:spcAft>
              <a:buSzPts val="1800"/>
              <a:buChar char="○"/>
            </a:pPr>
            <a:r>
              <a:rPr lang="en" sz="1800" dirty="0"/>
              <a:t>Phony anti-virus programs patches and updates</a:t>
            </a:r>
            <a:endParaRPr sz="1800" dirty="0"/>
          </a:p>
          <a:p>
            <a:pPr marL="914400" lvl="1" indent="-342900" algn="l" rtl="0">
              <a:spcBef>
                <a:spcPts val="0"/>
              </a:spcBef>
              <a:spcAft>
                <a:spcPts val="0"/>
              </a:spcAft>
              <a:buSzPts val="1800"/>
              <a:buChar char="○"/>
            </a:pPr>
            <a:r>
              <a:rPr lang="en" sz="1800" dirty="0"/>
              <a:t>Phony Windows system updates</a:t>
            </a:r>
            <a:endParaRPr sz="1800" dirty="0"/>
          </a:p>
          <a:p>
            <a:pPr marL="457200" lvl="0" indent="-342900" algn="l" rtl="0">
              <a:spcBef>
                <a:spcPts val="0"/>
              </a:spcBef>
              <a:spcAft>
                <a:spcPts val="0"/>
              </a:spcAft>
              <a:buSzPts val="1800"/>
              <a:buChar char="●"/>
            </a:pPr>
            <a:r>
              <a:rPr lang="en" dirty="0"/>
              <a:t>False “You’ve got a virus” notifications</a:t>
            </a:r>
            <a:endParaRPr dirty="0"/>
          </a:p>
          <a:p>
            <a:pPr marL="457200" lvl="0" indent="-342900" algn="l" rtl="0">
              <a:spcBef>
                <a:spcPts val="0"/>
              </a:spcBef>
              <a:spcAft>
                <a:spcPts val="0"/>
              </a:spcAft>
              <a:buSzPts val="1800"/>
              <a:buChar char="●"/>
            </a:pPr>
            <a:r>
              <a:rPr lang="en" dirty="0"/>
              <a:t>Gaining access by exploiting known network or security software vulnerabilities, such as unsecured devices or code vulnerabilities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Ransomware is just one of the threats!</a:t>
            </a:r>
            <a:endParaRPr dirty="0"/>
          </a:p>
        </p:txBody>
      </p:sp>
      <p:sp>
        <p:nvSpPr>
          <p:cNvPr id="253" name="Google Shape;253;p44"/>
          <p:cNvSpPr txBox="1">
            <a:spLocks noGrp="1"/>
          </p:cNvSpPr>
          <p:nvPr>
            <p:ph type="body" idx="1"/>
          </p:nvPr>
        </p:nvSpPr>
        <p:spPr>
          <a:xfrm>
            <a:off x="681125" y="2099175"/>
            <a:ext cx="8151300" cy="23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Malware can result in a ransomware attack, but it can also result in outright theft of data and sensitive information without any signal that it has occurred. This sensitive information can then be revealed or even sold.</a:t>
            </a:r>
            <a:endParaRPr/>
          </a:p>
          <a:p>
            <a:pPr marL="0" lvl="0" indent="0" algn="l" rtl="0">
              <a:spcBef>
                <a:spcPts val="1600"/>
              </a:spcBef>
              <a:spcAft>
                <a:spcPts val="1600"/>
              </a:spcAft>
              <a:buNone/>
            </a:pPr>
            <a:r>
              <a:rPr lang="en"/>
              <a:t>This can include logins, credentials, financial data, health information, and more.</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What examples of hacking or </a:t>
            </a:r>
            <a:br>
              <a:rPr lang="en" sz="2800"/>
            </a:br>
            <a:r>
              <a:rPr lang="en" sz="2800"/>
              <a:t>cybersecurity breaches have </a:t>
            </a:r>
            <a:br>
              <a:rPr lang="en" sz="2800"/>
            </a:br>
            <a:r>
              <a:rPr lang="en" sz="2800"/>
              <a:t>you heard about?</a:t>
            </a:r>
            <a:endParaRPr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Steps You Can Take to Protect Data</a:t>
            </a:r>
            <a:endParaRPr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Four Steps EVERYONE Should Take</a:t>
            </a:r>
            <a:endParaRPr dirty="0"/>
          </a:p>
        </p:txBody>
      </p:sp>
      <p:pic>
        <p:nvPicPr>
          <p:cNvPr id="269" name="timeline bar" descr="&quot; &quot;"/>
          <p:cNvPicPr preferRelativeResize="0"/>
          <p:nvPr/>
        </p:nvPicPr>
        <p:blipFill>
          <a:blip r:embed="rId3">
            <a:alphaModFix/>
          </a:blip>
          <a:stretch>
            <a:fillRect/>
          </a:stretch>
        </p:blipFill>
        <p:spPr>
          <a:xfrm>
            <a:off x="495300" y="2838450"/>
            <a:ext cx="7961339" cy="229355"/>
          </a:xfrm>
          <a:prstGeom prst="rect">
            <a:avLst/>
          </a:prstGeom>
          <a:noFill/>
          <a:ln>
            <a:noFill/>
          </a:ln>
        </p:spPr>
      </p:pic>
      <p:cxnSp>
        <p:nvCxnSpPr>
          <p:cNvPr id="270" name="#1 connector" descr="&quot; &quot;"/>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71" name="#2 connector" descr="&quot; &quot;"/>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72" name="#3 connector" descr="&quot; &quot;"/>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73" name="#4 connector" descr="&quot; &quot;"/>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274" name="1."/>
          <p:cNvSpPr txBox="1"/>
          <p:nvPr/>
        </p:nvSpPr>
        <p:spPr>
          <a:xfrm>
            <a:off x="311700" y="1337550"/>
            <a:ext cx="2274900" cy="738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AutoNum type="arabicPeriod"/>
            </a:pPr>
            <a:r>
              <a:rPr lang="en" sz="1800">
                <a:latin typeface="Lato"/>
                <a:ea typeface="Lato"/>
                <a:cs typeface="Lato"/>
                <a:sym typeface="Lato"/>
              </a:rPr>
              <a:t>Secure your wireless router</a:t>
            </a:r>
            <a:endParaRPr sz="1800">
              <a:latin typeface="Lato"/>
              <a:ea typeface="Lato"/>
              <a:cs typeface="Lato"/>
              <a:sym typeface="Lato"/>
            </a:endParaRPr>
          </a:p>
        </p:txBody>
      </p:sp>
      <p:sp>
        <p:nvSpPr>
          <p:cNvPr id="275" name="2."/>
          <p:cNvSpPr txBox="1"/>
          <p:nvPr/>
        </p:nvSpPr>
        <p:spPr>
          <a:xfrm>
            <a:off x="1501325" y="3834575"/>
            <a:ext cx="2274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2. Secure all devices on your network</a:t>
            </a:r>
            <a:endParaRPr sz="1800">
              <a:latin typeface="Lato"/>
              <a:ea typeface="Lato"/>
              <a:cs typeface="Lato"/>
              <a:sym typeface="Lato"/>
            </a:endParaRPr>
          </a:p>
        </p:txBody>
      </p:sp>
      <p:sp>
        <p:nvSpPr>
          <p:cNvPr id="276" name="3."/>
          <p:cNvSpPr txBox="1"/>
          <p:nvPr/>
        </p:nvSpPr>
        <p:spPr>
          <a:xfrm>
            <a:off x="3437025" y="1337550"/>
            <a:ext cx="3213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3. Update all  devices on </a:t>
            </a:r>
            <a:br>
              <a:rPr lang="en" sz="1800">
                <a:latin typeface="Lato"/>
                <a:ea typeface="Lato"/>
                <a:cs typeface="Lato"/>
                <a:sym typeface="Lato"/>
              </a:rPr>
            </a:br>
            <a:r>
              <a:rPr lang="en" sz="1800">
                <a:latin typeface="Lato"/>
                <a:ea typeface="Lato"/>
                <a:cs typeface="Lato"/>
                <a:sym typeface="Lato"/>
              </a:rPr>
              <a:t>    your network</a:t>
            </a:r>
            <a:endParaRPr sz="1800">
              <a:latin typeface="Lato"/>
              <a:ea typeface="Lato"/>
              <a:cs typeface="Lato"/>
              <a:sym typeface="Lato"/>
            </a:endParaRPr>
          </a:p>
        </p:txBody>
      </p:sp>
      <p:sp>
        <p:nvSpPr>
          <p:cNvPr id="277" name="4."/>
          <p:cNvSpPr txBox="1"/>
          <p:nvPr/>
        </p:nvSpPr>
        <p:spPr>
          <a:xfrm>
            <a:off x="5375550" y="3834575"/>
            <a:ext cx="2854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4. Exercise caution and   </a:t>
            </a:r>
            <a:br>
              <a:rPr lang="en" sz="1800">
                <a:latin typeface="Lato"/>
                <a:ea typeface="Lato"/>
                <a:cs typeface="Lato"/>
                <a:sym typeface="Lato"/>
              </a:rPr>
            </a:br>
            <a:r>
              <a:rPr lang="en" sz="1800">
                <a:latin typeface="Lato"/>
                <a:ea typeface="Lato"/>
                <a:cs typeface="Lato"/>
                <a:sym typeface="Lato"/>
              </a:rPr>
              <a:t>    follow best practices</a:t>
            </a:r>
            <a:endParaRPr sz="1800">
              <a:latin typeface="Lato"/>
              <a:ea typeface="Lato"/>
              <a:cs typeface="Lato"/>
              <a:sym typeface="La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Title"/>
          <p:cNvSpPr txBox="1">
            <a:spLocks noGrp="1"/>
          </p:cNvSpPr>
          <p:nvPr>
            <p:ph type="title"/>
          </p:nvPr>
        </p:nvSpPr>
        <p:spPr>
          <a:xfrm>
            <a:off x="744450" y="836450"/>
            <a:ext cx="495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Today’s Webinar Team</a:t>
            </a:r>
            <a:endParaRPr dirty="0"/>
          </a:p>
        </p:txBody>
      </p:sp>
      <p:pic>
        <p:nvPicPr>
          <p:cNvPr id="169" name="photo-Michelle" descr="Michelle Dawson"/>
          <p:cNvPicPr preferRelativeResize="0"/>
          <p:nvPr/>
        </p:nvPicPr>
        <p:blipFill rotWithShape="1">
          <a:blip r:embed="rId3">
            <a:alphaModFix/>
          </a:blip>
          <a:srcRect t="15007" b="13999"/>
          <a:stretch/>
        </p:blipFill>
        <p:spPr>
          <a:xfrm>
            <a:off x="728200" y="1960524"/>
            <a:ext cx="1367700" cy="1456800"/>
          </a:xfrm>
          <a:prstGeom prst="ellipse">
            <a:avLst/>
          </a:prstGeom>
          <a:noFill/>
          <a:ln>
            <a:noFill/>
          </a:ln>
        </p:spPr>
      </p:pic>
      <p:sp>
        <p:nvSpPr>
          <p:cNvPr id="166" name="name-Michelle"/>
          <p:cNvSpPr txBox="1">
            <a:spLocks noGrp="1"/>
          </p:cNvSpPr>
          <p:nvPr>
            <p:ph type="body" idx="4294967295"/>
          </p:nvPr>
        </p:nvSpPr>
        <p:spPr>
          <a:xfrm>
            <a:off x="396688" y="3824625"/>
            <a:ext cx="2030700" cy="43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dirty="0">
                <a:solidFill>
                  <a:schemeClr val="tx1">
                    <a:lumMod val="85000"/>
                    <a:lumOff val="15000"/>
                  </a:schemeClr>
                </a:solidFill>
              </a:rPr>
              <a:t>Michelle Dawson</a:t>
            </a:r>
            <a:endParaRPr sz="1500" b="1" dirty="0">
              <a:solidFill>
                <a:schemeClr val="tx1">
                  <a:lumMod val="85000"/>
                  <a:lumOff val="15000"/>
                </a:schemeClr>
              </a:solidFill>
            </a:endParaRPr>
          </a:p>
        </p:txBody>
      </p:sp>
      <p:pic>
        <p:nvPicPr>
          <p:cNvPr id="168" name="photo-Jillian" descr="Jillian Maccini"/>
          <p:cNvPicPr preferRelativeResize="0"/>
          <p:nvPr/>
        </p:nvPicPr>
        <p:blipFill rotWithShape="1">
          <a:blip r:embed="rId4">
            <a:alphaModFix/>
          </a:blip>
          <a:srcRect t="20851" b="13579"/>
          <a:stretch/>
        </p:blipFill>
        <p:spPr>
          <a:xfrm>
            <a:off x="2814925" y="2071900"/>
            <a:ext cx="1421400" cy="1400100"/>
          </a:xfrm>
          <a:prstGeom prst="ellipse">
            <a:avLst/>
          </a:prstGeom>
          <a:noFill/>
          <a:ln>
            <a:noFill/>
          </a:ln>
        </p:spPr>
      </p:pic>
      <p:sp>
        <p:nvSpPr>
          <p:cNvPr id="165" name="name-Jillian"/>
          <p:cNvSpPr txBox="1">
            <a:spLocks noGrp="1"/>
          </p:cNvSpPr>
          <p:nvPr>
            <p:ph type="body" idx="4294967295"/>
          </p:nvPr>
        </p:nvSpPr>
        <p:spPr>
          <a:xfrm>
            <a:off x="2792925" y="3824625"/>
            <a:ext cx="1492200" cy="43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dirty="0">
                <a:solidFill>
                  <a:schemeClr val="tx1">
                    <a:lumMod val="85000"/>
                    <a:lumOff val="15000"/>
                  </a:schemeClr>
                </a:solidFill>
              </a:rPr>
              <a:t>Jillian Maccini</a:t>
            </a:r>
            <a:endParaRPr sz="1500" b="1" dirty="0">
              <a:solidFill>
                <a:schemeClr val="tx1">
                  <a:lumMod val="85000"/>
                  <a:lumOff val="15000"/>
                </a:schemeClr>
              </a:solidFill>
            </a:endParaRPr>
          </a:p>
        </p:txBody>
      </p:sp>
      <p:pic>
        <p:nvPicPr>
          <p:cNvPr id="170" name="photo-Lisa" descr="Lisa Schamus"/>
          <p:cNvPicPr preferRelativeResize="0"/>
          <p:nvPr/>
        </p:nvPicPr>
        <p:blipFill rotWithShape="1">
          <a:blip r:embed="rId5">
            <a:alphaModFix/>
          </a:blip>
          <a:srcRect l="17600" t="15927" r="21833" b="45469"/>
          <a:stretch/>
        </p:blipFill>
        <p:spPr>
          <a:xfrm>
            <a:off x="4851000" y="2042900"/>
            <a:ext cx="1431300" cy="1433700"/>
          </a:xfrm>
          <a:prstGeom prst="ellipse">
            <a:avLst/>
          </a:prstGeom>
          <a:noFill/>
          <a:ln>
            <a:noFill/>
          </a:ln>
        </p:spPr>
      </p:pic>
      <p:sp>
        <p:nvSpPr>
          <p:cNvPr id="167" name="name-Lisa"/>
          <p:cNvSpPr txBox="1">
            <a:spLocks noGrp="1"/>
          </p:cNvSpPr>
          <p:nvPr>
            <p:ph type="body" idx="4294967295"/>
          </p:nvPr>
        </p:nvSpPr>
        <p:spPr>
          <a:xfrm>
            <a:off x="4820600" y="3824625"/>
            <a:ext cx="1492200" cy="43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dirty="0">
                <a:solidFill>
                  <a:schemeClr val="tx1">
                    <a:lumMod val="85000"/>
                    <a:lumOff val="15000"/>
                  </a:schemeClr>
                </a:solidFill>
              </a:rPr>
              <a:t>Lisa Schamus</a:t>
            </a:r>
            <a:endParaRPr sz="15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457200" lvl="0" indent="-406400" algn="ctr" rtl="0">
              <a:spcBef>
                <a:spcPts val="0"/>
              </a:spcBef>
              <a:spcAft>
                <a:spcPts val="0"/>
              </a:spcAft>
              <a:buSzPts val="2800"/>
              <a:buAutoNum type="arabicPeriod"/>
            </a:pPr>
            <a:r>
              <a:rPr lang="en" sz="2800"/>
              <a:t>Secure Your Wireless Router</a:t>
            </a:r>
            <a:endParaRPr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Router Software and Password</a:t>
            </a:r>
            <a:endParaRPr dirty="0"/>
          </a:p>
        </p:txBody>
      </p:sp>
      <p:sp>
        <p:nvSpPr>
          <p:cNvPr id="288" name="Google Shape;288;p49"/>
          <p:cNvSpPr txBox="1">
            <a:spLocks noGrp="1"/>
          </p:cNvSpPr>
          <p:nvPr>
            <p:ph type="body" idx="1"/>
          </p:nvPr>
        </p:nvSpPr>
        <p:spPr>
          <a:xfrm>
            <a:off x="311700" y="1152475"/>
            <a:ext cx="6641400" cy="3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t>Be sure the router software is up-to-date and password has been changed.</a:t>
            </a:r>
            <a:endParaRPr sz="1500"/>
          </a:p>
          <a:p>
            <a:pPr marL="457200" lvl="0" indent="-323850" algn="l" rtl="0">
              <a:spcBef>
                <a:spcPts val="1600"/>
              </a:spcBef>
              <a:spcAft>
                <a:spcPts val="0"/>
              </a:spcAft>
              <a:buSzPts val="1500"/>
              <a:buChar char="●"/>
            </a:pPr>
            <a:r>
              <a:rPr lang="en" sz="1500" b="1"/>
              <a:t>If you know your admin login</a:t>
            </a:r>
            <a:r>
              <a:rPr lang="en" sz="1500"/>
              <a:t> for your router, then use that to log in to your router settings. Once logged in, check for software updates and update the router password, so it is NOT the default password.</a:t>
            </a:r>
            <a:endParaRPr sz="1500"/>
          </a:p>
          <a:p>
            <a:pPr marL="457200" lvl="0" indent="-323850" algn="l" rtl="0">
              <a:spcBef>
                <a:spcPts val="0"/>
              </a:spcBef>
              <a:spcAft>
                <a:spcPts val="0"/>
              </a:spcAft>
              <a:buSzPts val="1500"/>
              <a:buChar char="●"/>
            </a:pPr>
            <a:r>
              <a:rPr lang="en" sz="1500" b="1"/>
              <a:t>If you do not know your admin login</a:t>
            </a:r>
            <a:r>
              <a:rPr lang="en" sz="1500"/>
              <a:t>, then first, find the brand name on the side or bottom of the router itself. Then, search the internet for updates (e.g., “update netgear router”). Opt for the brand’s website over other options. </a:t>
            </a:r>
            <a:endParaRPr sz="1500"/>
          </a:p>
          <a:p>
            <a:pPr marL="0" lvl="0" indent="0" algn="l" rtl="0">
              <a:spcBef>
                <a:spcPts val="1600"/>
              </a:spcBef>
              <a:spcAft>
                <a:spcPts val="0"/>
              </a:spcAft>
              <a:buClr>
                <a:schemeClr val="dk1"/>
              </a:buClr>
              <a:buSzPts val="1100"/>
              <a:buFont typeface="Arial"/>
              <a:buNone/>
            </a:pPr>
            <a:r>
              <a:rPr lang="en" sz="1500"/>
              <a:t>Be sure the WPA2 data encryption is set as your security type. This can be updated in the router settings and can be checked in Network Properties on your computer by going to Wireless Network Properties and looking at “Security Type.”</a:t>
            </a:r>
            <a:endParaRPr sz="1500"/>
          </a:p>
          <a:p>
            <a:pPr marL="0" lvl="0" indent="0" algn="l" rtl="0">
              <a:spcBef>
                <a:spcPts val="1600"/>
              </a:spcBef>
              <a:spcAft>
                <a:spcPts val="1600"/>
              </a:spcAft>
              <a:buClr>
                <a:schemeClr val="dk1"/>
              </a:buClr>
              <a:buSzPts val="1100"/>
              <a:buFont typeface="Arial"/>
              <a:buNone/>
            </a:pPr>
            <a:endParaRPr sz="1500"/>
          </a:p>
        </p:txBody>
      </p:sp>
      <p:pic>
        <p:nvPicPr>
          <p:cNvPr id="289" name="Google Shape;289;p49" descr="&quot; &quot;"/>
          <p:cNvPicPr preferRelativeResize="0"/>
          <p:nvPr/>
        </p:nvPicPr>
        <p:blipFill>
          <a:blip r:embed="rId3">
            <a:alphaModFix/>
          </a:blip>
          <a:stretch>
            <a:fillRect/>
          </a:stretch>
        </p:blipFill>
        <p:spPr>
          <a:xfrm>
            <a:off x="6953100" y="1335650"/>
            <a:ext cx="1886100" cy="3050044"/>
          </a:xfrm>
          <a:prstGeom prst="rect">
            <a:avLst/>
          </a:prstGeom>
          <a:noFill/>
          <a:ln>
            <a:noFill/>
          </a:ln>
        </p:spPr>
      </p:pic>
      <p:sp>
        <p:nvSpPr>
          <p:cNvPr id="290" name="Google Shape;290;p49" descr="&quot; &quot;"/>
          <p:cNvSpPr/>
          <p:nvPr/>
        </p:nvSpPr>
        <p:spPr>
          <a:xfrm>
            <a:off x="7163725" y="1673175"/>
            <a:ext cx="557700" cy="2727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a:t>2. Secure your Computer and Devices</a:t>
            </a:r>
            <a:endParaRPr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289425" y="1030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Work Device(s)</a:t>
            </a:r>
            <a:endParaRPr/>
          </a:p>
        </p:txBody>
      </p:sp>
      <p:sp>
        <p:nvSpPr>
          <p:cNvPr id="301" name="Google Shape;301;p51"/>
          <p:cNvSpPr txBox="1">
            <a:spLocks noGrp="1"/>
          </p:cNvSpPr>
          <p:nvPr>
            <p:ph type="body" idx="1"/>
          </p:nvPr>
        </p:nvSpPr>
        <p:spPr>
          <a:xfrm>
            <a:off x="289425" y="1620200"/>
            <a:ext cx="87021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Ask your IT administrator or IT support about settings to ensure the system will </a:t>
            </a:r>
            <a:r>
              <a:rPr lang="en" sz="1700" b="1"/>
              <a:t>automatically download and install updates and patches</a:t>
            </a:r>
            <a:r>
              <a:rPr lang="en" sz="1700"/>
              <a:t> to your operating system </a:t>
            </a:r>
            <a:br>
              <a:rPr lang="en" sz="1700"/>
            </a:br>
            <a:r>
              <a:rPr lang="en" sz="1700"/>
              <a:t>and applications.</a:t>
            </a:r>
            <a:endParaRPr sz="1700"/>
          </a:p>
          <a:p>
            <a:pPr marL="0" lvl="0" indent="0" algn="l" rtl="0">
              <a:spcBef>
                <a:spcPts val="1600"/>
              </a:spcBef>
              <a:spcAft>
                <a:spcPts val="0"/>
              </a:spcAft>
              <a:buClr>
                <a:schemeClr val="dk1"/>
              </a:buClr>
              <a:buSzPts val="1100"/>
              <a:buFont typeface="Arial"/>
              <a:buNone/>
            </a:pPr>
            <a:r>
              <a:rPr lang="en" sz="1700"/>
              <a:t>Note what dates and times (e.g., Wednesdays at 9 am) these updates and patches are pushed out and </a:t>
            </a:r>
            <a:r>
              <a:rPr lang="en" sz="1700" b="1"/>
              <a:t>ensure your computer is on and connected to the internet and VPN, </a:t>
            </a:r>
            <a:br>
              <a:rPr lang="en" sz="1700" b="1"/>
            </a:br>
            <a:r>
              <a:rPr lang="en" sz="1700" b="1"/>
              <a:t>if required, at that time</a:t>
            </a:r>
            <a:r>
              <a:rPr lang="en" sz="1700"/>
              <a:t>.</a:t>
            </a:r>
            <a:endParaRPr sz="1700"/>
          </a:p>
          <a:p>
            <a:pPr marL="0" lvl="0" indent="0" algn="l" rtl="0">
              <a:spcBef>
                <a:spcPts val="1600"/>
              </a:spcBef>
              <a:spcAft>
                <a:spcPts val="1600"/>
              </a:spcAft>
              <a:buClr>
                <a:schemeClr val="dk1"/>
              </a:buClr>
              <a:buSzPts val="1100"/>
              <a:buFont typeface="Arial"/>
              <a:buNone/>
            </a:pPr>
            <a:r>
              <a:rPr lang="en" sz="1700" b="1"/>
              <a:t>Make sure your browser is up-to-date and configured securely.</a:t>
            </a:r>
            <a:r>
              <a:rPr lang="en" sz="1700"/>
              <a:t> This is a key malware entry point. We’ll walk through instructions for this in the next section. Ask IT staff about settings that can better protect your system like those that block trackers or pop-ups.</a:t>
            </a:r>
            <a:endParaRPr sz="17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2"/>
          <p:cNvSpPr txBox="1">
            <a:spLocks noGrp="1"/>
          </p:cNvSpPr>
          <p:nvPr>
            <p:ph type="title"/>
          </p:nvPr>
        </p:nvSpPr>
        <p:spPr>
          <a:xfrm>
            <a:off x="490250" y="6787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Do you have clear guidance on </a:t>
            </a:r>
            <a:br>
              <a:rPr lang="en" sz="2800"/>
            </a:br>
            <a:r>
              <a:rPr lang="en" sz="2800"/>
              <a:t>security for your work device(s)?</a:t>
            </a:r>
            <a:endParaRPr sz="2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Devices</a:t>
            </a:r>
            <a:endParaRPr/>
          </a:p>
        </p:txBody>
      </p:sp>
      <p:sp>
        <p:nvSpPr>
          <p:cNvPr id="312" name="Google Shape;312;p53"/>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Make sure all computers and internet-connected devices, also known as the </a:t>
            </a:r>
            <a:r>
              <a:rPr lang="en" u="sng">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internet of things (IoT)</a:t>
            </a:r>
            <a:r>
              <a:rPr lang="en">
                <a:solidFill>
                  <a:srgbClr val="666666"/>
                </a:solidFill>
              </a:rPr>
              <a:t>, in your household are </a:t>
            </a:r>
            <a:r>
              <a:rPr lang="en" b="1">
                <a:solidFill>
                  <a:srgbClr val="666666"/>
                </a:solidFill>
              </a:rPr>
              <a:t>up-to-date with all software patches</a:t>
            </a:r>
            <a:r>
              <a:rPr lang="en">
                <a:solidFill>
                  <a:srgbClr val="666666"/>
                </a:solidFill>
              </a:rPr>
              <a:t>. This includes smartphones, smart TVs, and other WiFi-connected items.</a:t>
            </a:r>
            <a:endParaRPr>
              <a:solidFill>
                <a:srgbClr val="666666"/>
              </a:solidFill>
            </a:endParaRPr>
          </a:p>
          <a:p>
            <a:pPr marL="0" lvl="0" indent="0" algn="l" rtl="0">
              <a:spcBef>
                <a:spcPts val="1600"/>
              </a:spcBef>
              <a:spcAft>
                <a:spcPts val="1600"/>
              </a:spcAft>
              <a:buClr>
                <a:schemeClr val="dk1"/>
              </a:buClr>
              <a:buSzPts val="1100"/>
              <a:buFont typeface="Arial"/>
              <a:buNone/>
            </a:pPr>
            <a:r>
              <a:rPr lang="en">
                <a:solidFill>
                  <a:srgbClr val="666666"/>
                </a:solidFill>
              </a:rPr>
              <a:t>Be sure that your antivirus software is up-to-date on </a:t>
            </a:r>
            <a:r>
              <a:rPr lang="en" b="1">
                <a:solidFill>
                  <a:srgbClr val="666666"/>
                </a:solidFill>
              </a:rPr>
              <a:t>all computers on your network</a:t>
            </a:r>
            <a:r>
              <a:rPr lang="en">
                <a:solidFill>
                  <a:srgbClr val="666666"/>
                </a:solidFill>
              </a:rPr>
              <a:t>. Antivirus should be set to run daily in order to protect against the increased number of cyber threats. Vulnerabilities on personal devices can create vulnerabilities on your home network.</a:t>
            </a:r>
            <a:endParaRPr>
              <a:solidFill>
                <a:srgbClr val="6666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311700" y="8013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000" dirty="0"/>
              <a:t>7 in 10</a:t>
            </a:r>
            <a:endParaRPr sz="9000" dirty="0"/>
          </a:p>
        </p:txBody>
      </p:sp>
      <p:sp>
        <p:nvSpPr>
          <p:cNvPr id="318" name="Google Shape;318;p54"/>
          <p:cNvSpPr txBox="1">
            <a:spLocks noGrp="1"/>
          </p:cNvSpPr>
          <p:nvPr>
            <p:ph type="body" idx="1"/>
          </p:nvPr>
        </p:nvSpPr>
        <p:spPr>
          <a:xfrm>
            <a:off x="1700225" y="2597375"/>
            <a:ext cx="5790900" cy="1629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900" dirty="0"/>
              <a:t>parents in the United States currently own an Internet of Things (IoT) device, and over a third of these tech-savvy moms and dads believe that their IoT gadgets make them better parents.</a:t>
            </a:r>
            <a:endParaRPr sz="1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265500" y="2528875"/>
            <a:ext cx="4674000" cy="66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Which of these are Internet of Things</a:t>
            </a:r>
            <a:br>
              <a:rPr lang="en" sz="2800"/>
            </a:br>
            <a:r>
              <a:rPr lang="en" sz="2800"/>
              <a:t>(IoT) devices?</a:t>
            </a:r>
            <a:endParaRPr sz="2800"/>
          </a:p>
        </p:txBody>
      </p:sp>
      <p:sp>
        <p:nvSpPr>
          <p:cNvPr id="324" name="Google Shape;324;p55"/>
          <p:cNvSpPr txBox="1">
            <a:spLocks noGrp="1"/>
          </p:cNvSpPr>
          <p:nvPr>
            <p:ph type="body" idx="2"/>
          </p:nvPr>
        </p:nvSpPr>
        <p:spPr>
          <a:xfrm>
            <a:off x="4787100" y="564700"/>
            <a:ext cx="3913200" cy="427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t>Jean has a new baby. Among the things that Jean brought home in preparation for the baby’s arrival include:</a:t>
            </a:r>
            <a:endParaRPr sz="1700"/>
          </a:p>
          <a:p>
            <a:pPr marL="457200" lvl="0" indent="-336550" algn="l" rtl="0">
              <a:spcBef>
                <a:spcPts val="1600"/>
              </a:spcBef>
              <a:spcAft>
                <a:spcPts val="0"/>
              </a:spcAft>
              <a:buSzPts val="1700"/>
              <a:buAutoNum type="arabicPeriod"/>
            </a:pPr>
            <a:r>
              <a:rPr lang="en" sz="1700"/>
              <a:t>An electronic wipe warmer</a:t>
            </a:r>
            <a:endParaRPr sz="1700"/>
          </a:p>
          <a:p>
            <a:pPr marL="457200" lvl="0" indent="-336550" algn="l" rtl="0">
              <a:spcBef>
                <a:spcPts val="0"/>
              </a:spcBef>
              <a:spcAft>
                <a:spcPts val="0"/>
              </a:spcAft>
              <a:buSzPts val="1700"/>
              <a:buAutoNum type="arabicPeriod"/>
            </a:pPr>
            <a:r>
              <a:rPr lang="en" sz="1700"/>
              <a:t>A sleep sensing/biofeedback onesie</a:t>
            </a:r>
            <a:endParaRPr sz="1700"/>
          </a:p>
          <a:p>
            <a:pPr marL="457200" lvl="0" indent="-336550" algn="l" rtl="0">
              <a:spcBef>
                <a:spcPts val="0"/>
              </a:spcBef>
              <a:spcAft>
                <a:spcPts val="0"/>
              </a:spcAft>
              <a:buSzPts val="1700"/>
              <a:buAutoNum type="arabicPeriod"/>
            </a:pPr>
            <a:r>
              <a:rPr lang="en" sz="1700"/>
              <a:t>A bluetooth bottle warmer</a:t>
            </a:r>
            <a:endParaRPr sz="1700"/>
          </a:p>
          <a:p>
            <a:pPr marL="457200" lvl="0" indent="-336550" algn="l" rtl="0">
              <a:spcBef>
                <a:spcPts val="0"/>
              </a:spcBef>
              <a:spcAft>
                <a:spcPts val="0"/>
              </a:spcAft>
              <a:buSzPts val="1700"/>
              <a:buAutoNum type="arabicPeriod"/>
            </a:pPr>
            <a:r>
              <a:rPr lang="en" sz="1700"/>
              <a:t>An automatic dimmer light</a:t>
            </a:r>
            <a:endParaRPr sz="1700"/>
          </a:p>
          <a:p>
            <a:pPr marL="457200" lvl="0" indent="-336550" algn="l" rtl="0">
              <a:spcBef>
                <a:spcPts val="0"/>
              </a:spcBef>
              <a:spcAft>
                <a:spcPts val="0"/>
              </a:spcAft>
              <a:buSzPts val="1700"/>
              <a:buAutoNum type="arabicPeriod"/>
            </a:pPr>
            <a:r>
              <a:rPr lang="en" sz="1700"/>
              <a:t>A stuffed animal that can record and play back voice messages that can be sent over the Internet</a:t>
            </a:r>
            <a:endParaRPr sz="1700"/>
          </a:p>
          <a:p>
            <a:pPr marL="457200" lvl="0" indent="-336550" algn="l" rtl="0">
              <a:spcBef>
                <a:spcPts val="0"/>
              </a:spcBef>
              <a:spcAft>
                <a:spcPts val="0"/>
              </a:spcAft>
              <a:buSzPts val="1700"/>
              <a:buAutoNum type="arabicPeriod"/>
            </a:pPr>
            <a:r>
              <a:rPr lang="en" sz="1700"/>
              <a:t>New iPhone app to track feedings</a:t>
            </a:r>
            <a:endParaRPr sz="1700"/>
          </a:p>
          <a:p>
            <a:pPr marL="457200" lvl="0" indent="-336550" algn="l" rtl="0">
              <a:spcBef>
                <a:spcPts val="0"/>
              </a:spcBef>
              <a:spcAft>
                <a:spcPts val="0"/>
              </a:spcAft>
              <a:buSzPts val="1700"/>
              <a:buAutoNum type="arabicPeriod"/>
            </a:pPr>
            <a:r>
              <a:rPr lang="en" sz="1700"/>
              <a:t>WiFi baby monitor</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What are steps you can take to </a:t>
            </a:r>
            <a:br>
              <a:rPr lang="en" sz="2800"/>
            </a:br>
            <a:r>
              <a:rPr lang="en" sz="2800"/>
              <a:t>ensure that IoT devices are not </a:t>
            </a:r>
            <a:br>
              <a:rPr lang="en" sz="2800"/>
            </a:br>
            <a:r>
              <a:rPr lang="en" sz="2800"/>
              <a:t>vulnerable to cyber threats?</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7"/>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All Devices</a:t>
            </a:r>
            <a:endParaRPr/>
          </a:p>
        </p:txBody>
      </p:sp>
      <p:sp>
        <p:nvSpPr>
          <p:cNvPr id="335" name="Google Shape;335;p57"/>
          <p:cNvSpPr txBox="1">
            <a:spLocks noGrp="1"/>
          </p:cNvSpPr>
          <p:nvPr>
            <p:ph type="body" idx="1"/>
          </p:nvPr>
        </p:nvSpPr>
        <p:spPr>
          <a:xfrm>
            <a:off x="604925" y="2109975"/>
            <a:ext cx="8151300" cy="2382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Change passwords at least every 90 days and use longer passwords. </a:t>
            </a:r>
            <a:endParaRPr sz="1700"/>
          </a:p>
          <a:p>
            <a:pPr marL="914400" lvl="1" indent="-323850" algn="l" rtl="0">
              <a:spcBef>
                <a:spcPts val="0"/>
              </a:spcBef>
              <a:spcAft>
                <a:spcPts val="0"/>
              </a:spcAft>
              <a:buSzPts val="1500"/>
              <a:buChar char="○"/>
            </a:pPr>
            <a:r>
              <a:rPr lang="en" sz="1500" i="1"/>
              <a:t>Tip: Use a password manager to create and keep track of strong passwords. </a:t>
            </a:r>
            <a:br>
              <a:rPr lang="en" sz="1500" i="1"/>
            </a:br>
            <a:r>
              <a:rPr lang="en" sz="1500" i="1"/>
              <a:t>LastPass and Dashlane are popular options that encrypt stored passwords.</a:t>
            </a:r>
            <a:endParaRPr sz="1500" i="1"/>
          </a:p>
          <a:p>
            <a:pPr marL="457200" lvl="0" indent="-336550" algn="l" rtl="0">
              <a:spcBef>
                <a:spcPts val="0"/>
              </a:spcBef>
              <a:spcAft>
                <a:spcPts val="0"/>
              </a:spcAft>
              <a:buSzPts val="1700"/>
              <a:buChar char="●"/>
            </a:pPr>
            <a:r>
              <a:rPr lang="en" sz="1700"/>
              <a:t>If your organization has a VPN (virtual private network), use that on your </a:t>
            </a:r>
            <a:br>
              <a:rPr lang="en" sz="1700"/>
            </a:br>
            <a:r>
              <a:rPr lang="en" sz="1700"/>
              <a:t>work device for stronger protection. If not, consider using your own VPN.</a:t>
            </a:r>
            <a:endParaRPr sz="1700"/>
          </a:p>
          <a:p>
            <a:pPr marL="457200" lvl="0" indent="-336550" algn="l" rtl="0">
              <a:spcBef>
                <a:spcPts val="0"/>
              </a:spcBef>
              <a:spcAft>
                <a:spcPts val="0"/>
              </a:spcAft>
              <a:buSzPts val="1700"/>
              <a:buChar char="●"/>
            </a:pPr>
            <a:r>
              <a:rPr lang="en" sz="1700"/>
              <a:t>Know your organization's data backup process. A variety of software and hardware solutions exist, but the most appropriate option </a:t>
            </a:r>
            <a:br>
              <a:rPr lang="en" sz="1700"/>
            </a:br>
            <a:r>
              <a:rPr lang="en" sz="1700"/>
              <a:t>may depend on the location of the data.</a:t>
            </a:r>
            <a:endParaRPr sz="1700"/>
          </a:p>
          <a:p>
            <a:pPr marL="0" lvl="0" indent="0" algn="l" rtl="0">
              <a:spcBef>
                <a:spcPts val="600"/>
              </a:spcBef>
              <a:spcAft>
                <a:spcPts val="0"/>
              </a:spcAft>
              <a:buClr>
                <a:schemeClr val="dk1"/>
              </a:buClr>
              <a:buSzPts val="1100"/>
              <a:buFont typeface="Arial"/>
              <a:buNone/>
            </a:pPr>
            <a:endParaRPr sz="1600"/>
          </a:p>
          <a:p>
            <a:pPr marL="0" lvl="0" indent="0" algn="l" rtl="0">
              <a:spcBef>
                <a:spcPts val="600"/>
              </a:spcBef>
              <a:spcAft>
                <a:spcPts val="600"/>
              </a:spcAft>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Learning Objectives</a:t>
            </a:r>
            <a:endParaRPr dirty="0"/>
          </a:p>
        </p:txBody>
      </p:sp>
      <p:sp>
        <p:nvSpPr>
          <p:cNvPr id="176" name="Google Shape;176;p31"/>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By the end of the webinar, </a:t>
            </a:r>
            <a:r>
              <a:rPr lang="en" b="1" dirty="0"/>
              <a:t>participants will be able to</a:t>
            </a:r>
            <a:r>
              <a:rPr lang="en" dirty="0"/>
              <a:t>:</a:t>
            </a:r>
            <a:endParaRPr dirty="0"/>
          </a:p>
          <a:p>
            <a:pPr marL="457200" lvl="0" indent="-342900" algn="l" rtl="0">
              <a:spcBef>
                <a:spcPts val="1600"/>
              </a:spcBef>
              <a:spcAft>
                <a:spcPts val="0"/>
              </a:spcAft>
              <a:buSzPts val="1800"/>
              <a:buAutoNum type="arabicPeriod"/>
            </a:pPr>
            <a:r>
              <a:rPr lang="en" dirty="0"/>
              <a:t>Describe the importance of all family planning staff taking steps to protect against cybersecurity threats.</a:t>
            </a:r>
            <a:endParaRPr dirty="0"/>
          </a:p>
          <a:p>
            <a:pPr marL="457200" lvl="0" indent="-342900" algn="l" rtl="0">
              <a:spcBef>
                <a:spcPts val="0"/>
              </a:spcBef>
              <a:spcAft>
                <a:spcPts val="0"/>
              </a:spcAft>
              <a:buSzPts val="1800"/>
              <a:buAutoNum type="arabicPeriod"/>
            </a:pPr>
            <a:r>
              <a:rPr lang="en" dirty="0"/>
              <a:t>Describe one or more steps an individual can take to protect the organization’s data of all sorts (whether stored or shared). </a:t>
            </a:r>
            <a:endParaRPr dirty="0"/>
          </a:p>
          <a:p>
            <a:pPr marL="457200" lvl="0" indent="-342900" algn="l" rtl="0">
              <a:spcBef>
                <a:spcPts val="0"/>
              </a:spcBef>
              <a:spcAft>
                <a:spcPts val="0"/>
              </a:spcAft>
              <a:buSzPts val="1800"/>
              <a:buAutoNum type="arabicPeriod"/>
            </a:pPr>
            <a:r>
              <a:rPr lang="en" dirty="0"/>
              <a:t>Identify one or more resources that can assist with additional data protection needs</a:t>
            </a:r>
            <a:r>
              <a:rPr lang="en" dirty="0" smtClean="0"/>
              <a:t>.</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8"/>
          <p:cNvSpPr txBox="1">
            <a:spLocks noGrp="1"/>
          </p:cNvSpPr>
          <p:nvPr>
            <p:ph type="title"/>
          </p:nvPr>
        </p:nvSpPr>
        <p:spPr>
          <a:xfrm>
            <a:off x="417900" y="381750"/>
            <a:ext cx="4045200" cy="72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Shared Networks</a:t>
            </a:r>
            <a:endParaRPr sz="2800"/>
          </a:p>
        </p:txBody>
      </p:sp>
      <p:sp>
        <p:nvSpPr>
          <p:cNvPr id="341" name="Google Shape;341;p58"/>
          <p:cNvSpPr txBox="1">
            <a:spLocks noGrp="1"/>
          </p:cNvSpPr>
          <p:nvPr>
            <p:ph type="body" idx="2"/>
          </p:nvPr>
        </p:nvSpPr>
        <p:spPr>
          <a:xfrm>
            <a:off x="4795775" y="800075"/>
            <a:ext cx="4188900" cy="3868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900" b="1">
                <a:solidFill>
                  <a:srgbClr val="434343"/>
                </a:solidFill>
                <a:latin typeface="Montserrat"/>
                <a:ea typeface="Montserrat"/>
                <a:cs typeface="Montserrat"/>
                <a:sym typeface="Montserrat"/>
              </a:rPr>
              <a:t>What should Nylah do?</a:t>
            </a:r>
            <a:br>
              <a:rPr lang="en" sz="1900" b="1">
                <a:solidFill>
                  <a:srgbClr val="434343"/>
                </a:solidFill>
                <a:latin typeface="Montserrat"/>
                <a:ea typeface="Montserrat"/>
                <a:cs typeface="Montserrat"/>
                <a:sym typeface="Montserrat"/>
              </a:rPr>
            </a:br>
            <a:endParaRPr sz="1600">
              <a:solidFill>
                <a:srgbClr val="434343"/>
              </a:solidFill>
            </a:endParaRPr>
          </a:p>
          <a:p>
            <a:pPr marL="457200" lvl="0" indent="-317500" algn="l" rtl="0">
              <a:lnSpc>
                <a:spcPct val="100000"/>
              </a:lnSpc>
              <a:spcBef>
                <a:spcPts val="0"/>
              </a:spcBef>
              <a:spcAft>
                <a:spcPts val="0"/>
              </a:spcAft>
              <a:buClr>
                <a:srgbClr val="434343"/>
              </a:buClr>
              <a:buSzPts val="1400"/>
              <a:buFont typeface="Lato"/>
              <a:buAutoNum type="arabicPeriod"/>
            </a:pPr>
            <a:r>
              <a:rPr lang="en" sz="1400">
                <a:solidFill>
                  <a:srgbClr val="434343"/>
                </a:solidFill>
              </a:rPr>
              <a:t>Go ahead, there is no sensitive information being exchanged. </a:t>
            </a:r>
            <a:endParaRPr sz="1400">
              <a:solidFill>
                <a:srgbClr val="434343"/>
              </a:solidFill>
            </a:endParaRPr>
          </a:p>
          <a:p>
            <a:pPr marL="457200" lvl="0" indent="-317500" algn="l" rtl="0">
              <a:lnSpc>
                <a:spcPct val="100000"/>
              </a:lnSpc>
              <a:spcBef>
                <a:spcPts val="1000"/>
              </a:spcBef>
              <a:spcAft>
                <a:spcPts val="0"/>
              </a:spcAft>
              <a:buClr>
                <a:srgbClr val="434343"/>
              </a:buClr>
              <a:buSzPts val="1400"/>
              <a:buFont typeface="Lato"/>
              <a:buAutoNum type="arabicPeriod"/>
            </a:pPr>
            <a:r>
              <a:rPr lang="en" sz="1400">
                <a:solidFill>
                  <a:srgbClr val="434343"/>
                </a:solidFill>
              </a:rPr>
              <a:t>Just stay under an hour, so a hacker doesn’t have time to infiltrate. </a:t>
            </a:r>
            <a:endParaRPr sz="1400">
              <a:solidFill>
                <a:srgbClr val="434343"/>
              </a:solidFill>
            </a:endParaRPr>
          </a:p>
          <a:p>
            <a:pPr marL="457200" lvl="0" indent="-317500" algn="l" rtl="0">
              <a:lnSpc>
                <a:spcPct val="100000"/>
              </a:lnSpc>
              <a:spcBef>
                <a:spcPts val="1000"/>
              </a:spcBef>
              <a:spcAft>
                <a:spcPts val="0"/>
              </a:spcAft>
              <a:buClr>
                <a:srgbClr val="434343"/>
              </a:buClr>
              <a:buSzPts val="1400"/>
              <a:buFont typeface="Lato"/>
              <a:buAutoNum type="arabicPeriod"/>
            </a:pPr>
            <a:r>
              <a:rPr lang="en" sz="1400">
                <a:solidFill>
                  <a:srgbClr val="434343"/>
                </a:solidFill>
              </a:rPr>
              <a:t>Look around and see if anyone else is on their laptop. If no one else is, then there is no risk, so she can go ahead. </a:t>
            </a:r>
            <a:endParaRPr sz="1400">
              <a:solidFill>
                <a:srgbClr val="434343"/>
              </a:solidFill>
            </a:endParaRPr>
          </a:p>
          <a:p>
            <a:pPr marL="457200" lvl="0" indent="-317500" algn="l" rtl="0">
              <a:lnSpc>
                <a:spcPct val="100000"/>
              </a:lnSpc>
              <a:spcBef>
                <a:spcPts val="1000"/>
              </a:spcBef>
              <a:spcAft>
                <a:spcPts val="0"/>
              </a:spcAft>
              <a:buClr>
                <a:srgbClr val="434343"/>
              </a:buClr>
              <a:buSzPts val="1400"/>
              <a:buFont typeface="Lato"/>
              <a:buAutoNum type="arabicPeriod"/>
            </a:pPr>
            <a:r>
              <a:rPr lang="en" sz="1400">
                <a:solidFill>
                  <a:srgbClr val="434343"/>
                </a:solidFill>
              </a:rPr>
              <a:t>Confirm the name of the WiFi network with cafe staff, connect, and log into VPN before anything else.</a:t>
            </a:r>
            <a:endParaRPr sz="1400">
              <a:solidFill>
                <a:srgbClr val="434343"/>
              </a:solidFill>
            </a:endParaRPr>
          </a:p>
          <a:p>
            <a:pPr marL="457200" lvl="0" indent="-317500" algn="l" rtl="0">
              <a:lnSpc>
                <a:spcPct val="100000"/>
              </a:lnSpc>
              <a:spcBef>
                <a:spcPts val="1000"/>
              </a:spcBef>
              <a:spcAft>
                <a:spcPts val="1000"/>
              </a:spcAft>
              <a:buClr>
                <a:srgbClr val="434343"/>
              </a:buClr>
              <a:buSzPts val="1400"/>
              <a:buFont typeface="Lato"/>
              <a:buAutoNum type="arabicPeriod"/>
            </a:pPr>
            <a:r>
              <a:rPr lang="en" sz="1400">
                <a:solidFill>
                  <a:srgbClr val="434343"/>
                </a:solidFill>
              </a:rPr>
              <a:t>Don’t use the public WiFi, just wait for the internet to be installed at home.</a:t>
            </a:r>
            <a:endParaRPr sz="1400">
              <a:solidFill>
                <a:srgbClr val="434343"/>
              </a:solidFill>
            </a:endParaRPr>
          </a:p>
        </p:txBody>
      </p:sp>
      <p:sp>
        <p:nvSpPr>
          <p:cNvPr id="342" name="Google Shape;342;p58"/>
          <p:cNvSpPr txBox="1">
            <a:spLocks noGrp="1"/>
          </p:cNvSpPr>
          <p:nvPr>
            <p:ph type="subTitle" idx="1"/>
          </p:nvPr>
        </p:nvSpPr>
        <p:spPr>
          <a:xfrm>
            <a:off x="417900" y="1336350"/>
            <a:ext cx="4045200" cy="345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434343"/>
                </a:solidFill>
              </a:rPr>
              <a:t>Nylah just moved to a new place, so while waiting for the cable company to come and set up the internet, Nylah goes to a nearby coffee shop to get some work done. Nylah feels like there is no sensitive data on her laptop, since she doesn’t keep client spreadsheets on it and uses a third-party vendor for client data. </a:t>
            </a:r>
            <a:endParaRPr sz="1400">
              <a:solidFill>
                <a:srgbClr val="434343"/>
              </a:solidFill>
            </a:endParaRPr>
          </a:p>
          <a:p>
            <a:pPr marL="0" lvl="0" indent="0" algn="l" rtl="0">
              <a:lnSpc>
                <a:spcPct val="115000"/>
              </a:lnSpc>
              <a:spcBef>
                <a:spcPts val="1600"/>
              </a:spcBef>
              <a:spcAft>
                <a:spcPts val="1600"/>
              </a:spcAft>
              <a:buNone/>
            </a:pPr>
            <a:r>
              <a:rPr lang="en" sz="1400">
                <a:solidFill>
                  <a:srgbClr val="434343"/>
                </a:solidFill>
              </a:rPr>
              <a:t>As such, Nylah feels comfortable logging on to her computer and then logging onto the WiFi, so she can send a few emails, get some paperwork done,  and check the client schedule for the day. </a:t>
            </a:r>
            <a:endParaRPr>
              <a:solidFill>
                <a:srgbClr val="43434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9"/>
          <p:cNvSpPr txBox="1">
            <a:spLocks noGrp="1"/>
          </p:cNvSpPr>
          <p:nvPr>
            <p:ph type="title"/>
          </p:nvPr>
        </p:nvSpPr>
        <p:spPr>
          <a:xfrm>
            <a:off x="311700" y="1983025"/>
            <a:ext cx="8520600" cy="10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3. Update All Devices on Your Network</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Updating your Browser</a:t>
            </a:r>
            <a:endParaRPr dirty="0"/>
          </a:p>
        </p:txBody>
      </p:sp>
      <p:sp>
        <p:nvSpPr>
          <p:cNvPr id="353" name="Google Shape;353;p60"/>
          <p:cNvSpPr txBox="1">
            <a:spLocks noGrp="1"/>
          </p:cNvSpPr>
          <p:nvPr>
            <p:ph type="body" idx="4294967295"/>
          </p:nvPr>
        </p:nvSpPr>
        <p:spPr>
          <a:xfrm>
            <a:off x="902925" y="1227650"/>
            <a:ext cx="7770900" cy="363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Chrome: </a:t>
            </a:r>
            <a:r>
              <a:rPr lang="en"/>
              <a:t>Open Chrome. At the top right, click More, </a:t>
            </a:r>
            <a:r>
              <a:rPr lang="en" i="1"/>
              <a:t>shown as three vertical dots</a:t>
            </a:r>
            <a:r>
              <a:rPr lang="en"/>
              <a:t>. Click Update Google Chrome. </a:t>
            </a:r>
            <a:r>
              <a:rPr lang="en" i="1"/>
              <a:t>Important: If you can't find this option, you're already on the latest version.</a:t>
            </a:r>
            <a:r>
              <a:rPr lang="en"/>
              <a:t> If the option exists, click Relaunch.</a:t>
            </a:r>
            <a:endParaRPr/>
          </a:p>
          <a:p>
            <a:pPr marL="0" lvl="0" indent="0" algn="l" rtl="0">
              <a:spcBef>
                <a:spcPts val="1600"/>
              </a:spcBef>
              <a:spcAft>
                <a:spcPts val="0"/>
              </a:spcAft>
              <a:buClr>
                <a:schemeClr val="dk1"/>
              </a:buClr>
              <a:buSzPts val="1100"/>
              <a:buFont typeface="Arial"/>
              <a:buNone/>
            </a:pPr>
            <a:r>
              <a:rPr lang="en" b="1"/>
              <a:t>Firefox: </a:t>
            </a:r>
            <a:r>
              <a:rPr lang="en"/>
              <a:t>Click the menu button (four lines in the upper right corner), click Help (question mark symbol) and select About Mozilla Firefox. The </a:t>
            </a:r>
            <a:r>
              <a:rPr lang="en" i="1"/>
              <a:t>About Mozilla Firefox</a:t>
            </a:r>
            <a:r>
              <a:rPr lang="en"/>
              <a:t> window opens. Firefox will check for updates and download them automatically. When the download is complete, click Relaunch Firefox.</a:t>
            </a:r>
            <a:endParaRPr/>
          </a:p>
          <a:p>
            <a:pPr marL="0" lvl="0" indent="0" algn="l" rtl="0">
              <a:spcBef>
                <a:spcPts val="1600"/>
              </a:spcBef>
              <a:spcAft>
                <a:spcPts val="0"/>
              </a:spcAft>
              <a:buClr>
                <a:schemeClr val="dk1"/>
              </a:buClr>
              <a:buSzPts val="1100"/>
              <a:buFont typeface="Arial"/>
              <a:buNone/>
            </a:pPr>
            <a:r>
              <a:rPr lang="en" b="1"/>
              <a:t>Safari: </a:t>
            </a:r>
            <a:r>
              <a:rPr lang="en"/>
              <a:t>Safari is updated automatically when updating macOS, so follow the Operating System update instructions to do so.</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356" name="Google Shape;356;p60" descr="Chrome icon"/>
          <p:cNvPicPr preferRelativeResize="0"/>
          <p:nvPr/>
        </p:nvPicPr>
        <p:blipFill rotWithShape="1">
          <a:blip r:embed="rId3">
            <a:alphaModFix/>
          </a:blip>
          <a:srcRect l="24071" t="19377" r="22615" b="17463"/>
          <a:stretch/>
        </p:blipFill>
        <p:spPr>
          <a:xfrm>
            <a:off x="306175" y="1282831"/>
            <a:ext cx="583200" cy="518100"/>
          </a:xfrm>
          <a:prstGeom prst="ellipse">
            <a:avLst/>
          </a:prstGeom>
          <a:noFill/>
          <a:ln>
            <a:noFill/>
          </a:ln>
        </p:spPr>
      </p:pic>
      <p:pic>
        <p:nvPicPr>
          <p:cNvPr id="355" name="Google Shape;355;p60" descr="Firefox icon"/>
          <p:cNvPicPr preferRelativeResize="0"/>
          <p:nvPr/>
        </p:nvPicPr>
        <p:blipFill>
          <a:blip r:embed="rId4">
            <a:alphaModFix/>
          </a:blip>
          <a:stretch>
            <a:fillRect/>
          </a:stretch>
        </p:blipFill>
        <p:spPr>
          <a:xfrm>
            <a:off x="306176" y="2433327"/>
            <a:ext cx="520551" cy="551773"/>
          </a:xfrm>
          <a:prstGeom prst="rect">
            <a:avLst/>
          </a:prstGeom>
          <a:noFill/>
          <a:ln>
            <a:noFill/>
          </a:ln>
        </p:spPr>
      </p:pic>
      <p:pic>
        <p:nvPicPr>
          <p:cNvPr id="354" name="Google Shape;354;p60" descr="Safari icon"/>
          <p:cNvPicPr preferRelativeResize="0"/>
          <p:nvPr/>
        </p:nvPicPr>
        <p:blipFill rotWithShape="1">
          <a:blip r:embed="rId5">
            <a:alphaModFix/>
          </a:blip>
          <a:srcRect l="17717" r="19500"/>
          <a:stretch/>
        </p:blipFill>
        <p:spPr>
          <a:xfrm>
            <a:off x="306174" y="3910494"/>
            <a:ext cx="520500" cy="518100"/>
          </a:xfrm>
          <a:prstGeom prst="ellipse">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title"/>
          </p:nvPr>
        </p:nvSpPr>
        <p:spPr>
          <a:xfrm>
            <a:off x="604925" y="640775"/>
            <a:ext cx="601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Updating your Computer Operating System</a:t>
            </a:r>
            <a:endParaRPr/>
          </a:p>
        </p:txBody>
      </p:sp>
      <p:sp>
        <p:nvSpPr>
          <p:cNvPr id="362" name="Google Shape;362;p61"/>
          <p:cNvSpPr txBox="1">
            <a:spLocks noGrp="1"/>
          </p:cNvSpPr>
          <p:nvPr>
            <p:ph type="body" idx="1"/>
          </p:nvPr>
        </p:nvSpPr>
        <p:spPr>
          <a:xfrm>
            <a:off x="604925" y="2033775"/>
            <a:ext cx="8151300" cy="23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t>Windows: </a:t>
            </a:r>
            <a:r>
              <a:rPr lang="en" sz="1600"/>
              <a:t>Open Windows Update by clicking the Start button in the lower-left corner. In the search box, type Update, and then, in the list of results, click either Windows Update or Check for updates. Click the Check for Updates option and then wait while Windows looks for the latest updates for your computer.</a:t>
            </a:r>
            <a:endParaRPr sz="1600"/>
          </a:p>
          <a:p>
            <a:pPr marL="0" lvl="0" indent="0" algn="l" rtl="0">
              <a:spcBef>
                <a:spcPts val="1600"/>
              </a:spcBef>
              <a:spcAft>
                <a:spcPts val="0"/>
              </a:spcAft>
              <a:buClr>
                <a:schemeClr val="dk1"/>
              </a:buClr>
              <a:buSzPts val="1100"/>
              <a:buFont typeface="Arial"/>
              <a:buNone/>
            </a:pPr>
            <a:r>
              <a:rPr lang="en" sz="1600" b="1"/>
              <a:t>Mac: </a:t>
            </a:r>
            <a:r>
              <a:rPr lang="en" sz="1600"/>
              <a:t>Choose Apple menu, then System Preferences, then click Software Update. </a:t>
            </a:r>
            <a:br>
              <a:rPr lang="en" sz="1600"/>
            </a:br>
            <a:r>
              <a:rPr lang="en" sz="1600" i="1"/>
              <a:t>Tip: You can also choose Apple menu &gt; About This Mac, then click Software Update. </a:t>
            </a:r>
            <a:br>
              <a:rPr lang="en" sz="1600" i="1"/>
            </a:br>
            <a:r>
              <a:rPr lang="en" sz="1600"/>
              <a:t>To update software downloaded from the App Store, choose </a:t>
            </a:r>
            <a:br>
              <a:rPr lang="en" sz="1600"/>
            </a:br>
            <a:r>
              <a:rPr lang="en" sz="1600"/>
              <a:t>Apple menu , then App Store, then click Updates.</a:t>
            </a:r>
            <a:endParaRPr sz="1600"/>
          </a:p>
          <a:p>
            <a:pPr marL="0" lvl="0" indent="0" algn="l" rtl="0">
              <a:spcBef>
                <a:spcPts val="1600"/>
              </a:spcBef>
              <a:spcAft>
                <a:spcPts val="0"/>
              </a:spcAft>
              <a:buClr>
                <a:schemeClr val="dk1"/>
              </a:buClr>
              <a:buSzPts val="1100"/>
              <a:buFont typeface="Arial"/>
              <a:buNone/>
            </a:pPr>
            <a:endParaRPr sz="1600"/>
          </a:p>
          <a:p>
            <a:pPr marL="0" lvl="0" indent="0" algn="l" rtl="0">
              <a:spcBef>
                <a:spcPts val="1600"/>
              </a:spcBef>
              <a:spcAft>
                <a:spcPts val="1600"/>
              </a:spcAft>
              <a:buNone/>
            </a:pP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Updating your Smartphone Operating System</a:t>
            </a:r>
            <a:endParaRPr sz="2600"/>
          </a:p>
        </p:txBody>
      </p:sp>
      <p:sp>
        <p:nvSpPr>
          <p:cNvPr id="368" name="Google Shape;368;p62"/>
          <p:cNvSpPr txBox="1">
            <a:spLocks noGrp="1"/>
          </p:cNvSpPr>
          <p:nvPr>
            <p:ph type="body" idx="1"/>
          </p:nvPr>
        </p:nvSpPr>
        <p:spPr>
          <a:xfrm>
            <a:off x="387900" y="1076275"/>
            <a:ext cx="823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Android:</a:t>
            </a:r>
            <a:r>
              <a:rPr lang="en" sz="1400"/>
              <a:t> Open your phone's Settings app. Near the bottom, tap System and then Advanced and then System update where you will see your update status. Follow any steps on the screen. To get security updates and Google Play (app) system updates: Most system updates and security patches happen automatically. To check if an update is available, open your device’s Settings app. Tap Security. Check for an update: To check if a security update is available, tap Security update. </a:t>
            </a:r>
            <a:endParaRPr sz="1400"/>
          </a:p>
          <a:p>
            <a:pPr marL="0" lvl="0" indent="0" algn="l" rtl="0">
              <a:spcBef>
                <a:spcPts val="1600"/>
              </a:spcBef>
              <a:spcAft>
                <a:spcPts val="0"/>
              </a:spcAft>
              <a:buClr>
                <a:schemeClr val="dk1"/>
              </a:buClr>
              <a:buSzPts val="1100"/>
              <a:buFont typeface="Arial"/>
              <a:buNone/>
            </a:pPr>
            <a:r>
              <a:rPr lang="en" sz="1400" b="1"/>
              <a:t>iPhone:</a:t>
            </a:r>
            <a:r>
              <a:rPr lang="en" sz="1400"/>
              <a:t> Plug your device into power and connect to the Internet with Wi-Fi. Go to Settings &gt; General, then tap Software Update. Tap Download and Install. If a message asks to temporarily remove apps because the software needs more space for the update, tap Continue or Cancel. Later, apps that were removed will auto-reinstall. If you tap Cancel, manually delete content from your phone to allow enough space to update. To update now, tap Install. If asked, enter your passcode.</a:t>
            </a:r>
            <a:endParaRPr sz="1400"/>
          </a:p>
          <a:p>
            <a:pPr marL="0" lvl="0" indent="0" algn="l" rtl="0">
              <a:spcBef>
                <a:spcPts val="1600"/>
              </a:spcBef>
              <a:spcAft>
                <a:spcPts val="0"/>
              </a:spcAft>
              <a:buClr>
                <a:schemeClr val="dk1"/>
              </a:buClr>
              <a:buSzPts val="1100"/>
              <a:buFont typeface="Arial"/>
              <a:buNone/>
            </a:pPr>
            <a:endParaRPr sz="1400"/>
          </a:p>
          <a:p>
            <a:pPr marL="0" lvl="0" indent="0" algn="l" rtl="0">
              <a:spcBef>
                <a:spcPts val="1600"/>
              </a:spcBef>
              <a:spcAft>
                <a:spcPts val="1600"/>
              </a:spcAft>
              <a:buNone/>
            </a:pP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3"/>
          <p:cNvSpPr txBox="1">
            <a:spLocks noGrp="1"/>
          </p:cNvSpPr>
          <p:nvPr>
            <p:ph type="title"/>
          </p:nvPr>
        </p:nvSpPr>
        <p:spPr>
          <a:xfrm>
            <a:off x="8001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Updating Other IoT or Smart Devices</a:t>
            </a:r>
            <a:endParaRPr/>
          </a:p>
        </p:txBody>
      </p:sp>
      <p:sp>
        <p:nvSpPr>
          <p:cNvPr id="374" name="Google Shape;374;p63"/>
          <p:cNvSpPr txBox="1">
            <a:spLocks noGrp="1"/>
          </p:cNvSpPr>
          <p:nvPr>
            <p:ph type="body" idx="1"/>
          </p:nvPr>
        </p:nvSpPr>
        <p:spPr>
          <a:xfrm>
            <a:off x="800100" y="1605850"/>
            <a:ext cx="74439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66666"/>
                </a:solidFill>
              </a:rPr>
              <a:t>Register each of your devices for any automated updates that are offered by </a:t>
            </a:r>
            <a:br>
              <a:rPr lang="en" sz="1600" b="1">
                <a:solidFill>
                  <a:srgbClr val="666666"/>
                </a:solidFill>
              </a:rPr>
            </a:br>
            <a:r>
              <a:rPr lang="en" sz="1600" b="1">
                <a:solidFill>
                  <a:srgbClr val="666666"/>
                </a:solidFill>
              </a:rPr>
              <a:t>the manufacturer. </a:t>
            </a:r>
            <a:r>
              <a:rPr lang="en" sz="1600">
                <a:solidFill>
                  <a:srgbClr val="666666"/>
                </a:solidFill>
              </a:rPr>
              <a:t>If automatic updates are not available, periodically check the manufacturer website for updates or patches to ensure your IoT devices are current and running the latest and most secure firmware updates. </a:t>
            </a:r>
            <a:endParaRPr sz="1600">
              <a:solidFill>
                <a:srgbClr val="666666"/>
              </a:solidFill>
            </a:endParaRPr>
          </a:p>
          <a:p>
            <a:pPr marL="0" lvl="0" indent="0" algn="l" rtl="0">
              <a:spcBef>
                <a:spcPts val="1600"/>
              </a:spcBef>
              <a:spcAft>
                <a:spcPts val="0"/>
              </a:spcAft>
              <a:buNone/>
            </a:pPr>
            <a:r>
              <a:rPr lang="en" sz="1600" b="1">
                <a:solidFill>
                  <a:srgbClr val="666666"/>
                </a:solidFill>
              </a:rPr>
              <a:t>Only install updates from known, reputable sites (such as the </a:t>
            </a:r>
            <a:br>
              <a:rPr lang="en" sz="1600" b="1">
                <a:solidFill>
                  <a:srgbClr val="666666"/>
                </a:solidFill>
              </a:rPr>
            </a:br>
            <a:r>
              <a:rPr lang="en" sz="1600" b="1">
                <a:solidFill>
                  <a:srgbClr val="666666"/>
                </a:solidFill>
              </a:rPr>
              <a:t>manufacturer's website). </a:t>
            </a:r>
            <a:endParaRPr sz="1600" b="1">
              <a:solidFill>
                <a:srgbClr val="666666"/>
              </a:solidFill>
            </a:endParaRPr>
          </a:p>
          <a:p>
            <a:pPr marL="0" lvl="0" indent="0" algn="l" rtl="0">
              <a:spcBef>
                <a:spcPts val="1600"/>
              </a:spcBef>
              <a:spcAft>
                <a:spcPts val="0"/>
              </a:spcAft>
              <a:buClr>
                <a:schemeClr val="dk1"/>
              </a:buClr>
              <a:buSzPts val="1100"/>
              <a:buFont typeface="Arial"/>
              <a:buNone/>
            </a:pPr>
            <a:r>
              <a:rPr lang="en" sz="1600" b="1">
                <a:solidFill>
                  <a:srgbClr val="666666"/>
                </a:solidFill>
              </a:rPr>
              <a:t>Turn off IoT devices when not in use or periodically if otherwise always on. </a:t>
            </a:r>
            <a:br>
              <a:rPr lang="en" sz="1600" b="1">
                <a:solidFill>
                  <a:srgbClr val="666666"/>
                </a:solidFill>
              </a:rPr>
            </a:br>
            <a:r>
              <a:rPr lang="en" sz="1600">
                <a:solidFill>
                  <a:srgbClr val="666666"/>
                </a:solidFill>
              </a:rPr>
              <a:t>The malware used in some cyber attacks is stored in memory and can often </a:t>
            </a:r>
            <a:br>
              <a:rPr lang="en" sz="1600">
                <a:solidFill>
                  <a:srgbClr val="666666"/>
                </a:solidFill>
              </a:rPr>
            </a:br>
            <a:r>
              <a:rPr lang="en" sz="1600">
                <a:solidFill>
                  <a:srgbClr val="666666"/>
                </a:solidFill>
              </a:rPr>
              <a:t>be erased with a “power cycle,” that is by turning the device off then back on, according to the </a:t>
            </a:r>
            <a:r>
              <a:rPr lang="en" sz="1600" u="sng">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Cybersecurity Unit of the Department of Justice</a:t>
            </a:r>
            <a:r>
              <a:rPr lang="en" sz="1600">
                <a:solidFill>
                  <a:srgbClr val="666666"/>
                </a:solidFill>
              </a:rPr>
              <a:t>.</a:t>
            </a:r>
            <a:endParaRPr sz="1600">
              <a:solidFill>
                <a:srgbClr val="666666"/>
              </a:solidFill>
            </a:endParaRPr>
          </a:p>
          <a:p>
            <a:pPr marL="0" lvl="0" indent="0" algn="l" rtl="0">
              <a:spcBef>
                <a:spcPts val="1600"/>
              </a:spcBef>
              <a:spcAft>
                <a:spcPts val="0"/>
              </a:spcAft>
              <a:buClr>
                <a:schemeClr val="dk1"/>
              </a:buClr>
              <a:buSzPts val="1100"/>
              <a:buFont typeface="Arial"/>
              <a:buNone/>
            </a:pPr>
            <a:endParaRPr sz="1600">
              <a:solidFill>
                <a:srgbClr val="666666"/>
              </a:solidFill>
            </a:endParaRPr>
          </a:p>
          <a:p>
            <a:pPr marL="0" lvl="0" indent="0" algn="l" rtl="0">
              <a:spcBef>
                <a:spcPts val="1600"/>
              </a:spcBef>
              <a:spcAft>
                <a:spcPts val="0"/>
              </a:spcAft>
              <a:buClr>
                <a:schemeClr val="dk1"/>
              </a:buClr>
              <a:buSzPts val="1100"/>
              <a:buFont typeface="Arial"/>
              <a:buNone/>
            </a:pPr>
            <a:endParaRPr sz="1600">
              <a:solidFill>
                <a:srgbClr val="666666"/>
              </a:solidFill>
            </a:endParaRPr>
          </a:p>
          <a:p>
            <a:pPr marL="0" lvl="0" indent="0" algn="l" rtl="0">
              <a:spcBef>
                <a:spcPts val="1600"/>
              </a:spcBef>
              <a:spcAft>
                <a:spcPts val="1600"/>
              </a:spcAft>
              <a:buNone/>
            </a:pPr>
            <a:endParaRPr sz="1600">
              <a:solidFill>
                <a:srgbClr val="66666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4"/>
          <p:cNvSpPr txBox="1">
            <a:spLocks noGrp="1"/>
          </p:cNvSpPr>
          <p:nvPr>
            <p:ph type="title"/>
          </p:nvPr>
        </p:nvSpPr>
        <p:spPr>
          <a:xfrm>
            <a:off x="800100" y="741800"/>
            <a:ext cx="7962900" cy="57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Back to our IoT Baby Devices</a:t>
            </a:r>
            <a:endParaRPr dirty="0"/>
          </a:p>
        </p:txBody>
      </p:sp>
      <p:sp>
        <p:nvSpPr>
          <p:cNvPr id="380" name="Google Shape;380;p64"/>
          <p:cNvSpPr txBox="1">
            <a:spLocks noGrp="1"/>
          </p:cNvSpPr>
          <p:nvPr>
            <p:ph type="body" idx="1"/>
          </p:nvPr>
        </p:nvSpPr>
        <p:spPr>
          <a:xfrm>
            <a:off x="800100" y="3409250"/>
            <a:ext cx="2582400" cy="9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Register the device with the manufacturer, so you will get updates.</a:t>
            </a:r>
            <a:endParaRPr sz="1600"/>
          </a:p>
        </p:txBody>
      </p:sp>
      <p:sp>
        <p:nvSpPr>
          <p:cNvPr id="381" name="Google Shape;381;p64"/>
          <p:cNvSpPr txBox="1">
            <a:spLocks noGrp="1"/>
          </p:cNvSpPr>
          <p:nvPr>
            <p:ph type="body" idx="1"/>
          </p:nvPr>
        </p:nvSpPr>
        <p:spPr>
          <a:xfrm>
            <a:off x="3332800" y="3409250"/>
            <a:ext cx="2582400" cy="151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If it’s too late for that, </a:t>
            </a:r>
            <a:br>
              <a:rPr lang="en" sz="1600"/>
            </a:br>
            <a:r>
              <a:rPr lang="en" sz="1600"/>
              <a:t>go the manufacturer’s website and check for updates on your own.</a:t>
            </a:r>
            <a:endParaRPr sz="1600"/>
          </a:p>
        </p:txBody>
      </p:sp>
      <p:sp>
        <p:nvSpPr>
          <p:cNvPr id="382" name="Google Shape;382;p64"/>
          <p:cNvSpPr txBox="1">
            <a:spLocks noGrp="1"/>
          </p:cNvSpPr>
          <p:nvPr>
            <p:ph type="body" idx="1"/>
          </p:nvPr>
        </p:nvSpPr>
        <p:spPr>
          <a:xfrm>
            <a:off x="5636900" y="3409250"/>
            <a:ext cx="2302800" cy="9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Unplug or power off the device, rather than leaving it on and connected all the time. </a:t>
            </a:r>
            <a:endParaRPr sz="1600"/>
          </a:p>
        </p:txBody>
      </p:sp>
      <p:pic>
        <p:nvPicPr>
          <p:cNvPr id="383" name="Google Shape;383;p64" descr="&quot; &quot;"/>
          <p:cNvPicPr preferRelativeResize="0"/>
          <p:nvPr/>
        </p:nvPicPr>
        <p:blipFill>
          <a:blip r:embed="rId3">
            <a:alphaModFix/>
          </a:blip>
          <a:stretch>
            <a:fillRect/>
          </a:stretch>
        </p:blipFill>
        <p:spPr>
          <a:xfrm>
            <a:off x="1064075" y="1700900"/>
            <a:ext cx="1784550" cy="1784550"/>
          </a:xfrm>
          <a:prstGeom prst="rect">
            <a:avLst/>
          </a:prstGeom>
          <a:noFill/>
          <a:ln>
            <a:noFill/>
          </a:ln>
        </p:spPr>
      </p:pic>
      <p:pic>
        <p:nvPicPr>
          <p:cNvPr id="384" name="Google Shape;384;p64" descr="&quot; &quot;"/>
          <p:cNvPicPr preferRelativeResize="0"/>
          <p:nvPr/>
        </p:nvPicPr>
        <p:blipFill>
          <a:blip r:embed="rId4">
            <a:alphaModFix/>
          </a:blip>
          <a:stretch>
            <a:fillRect/>
          </a:stretch>
        </p:blipFill>
        <p:spPr>
          <a:xfrm>
            <a:off x="3373850" y="1624700"/>
            <a:ext cx="1787524" cy="1784550"/>
          </a:xfrm>
          <a:prstGeom prst="rect">
            <a:avLst/>
          </a:prstGeom>
          <a:noFill/>
          <a:ln>
            <a:noFill/>
          </a:ln>
        </p:spPr>
      </p:pic>
      <p:pic>
        <p:nvPicPr>
          <p:cNvPr id="385" name="Google Shape;385;p64" descr="&quot; &quot;"/>
          <p:cNvPicPr preferRelativeResize="0"/>
          <p:nvPr/>
        </p:nvPicPr>
        <p:blipFill>
          <a:blip r:embed="rId5">
            <a:alphaModFix/>
          </a:blip>
          <a:stretch>
            <a:fillRect/>
          </a:stretch>
        </p:blipFill>
        <p:spPr>
          <a:xfrm>
            <a:off x="5713099" y="1624700"/>
            <a:ext cx="1781581" cy="17845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5"/>
          <p:cNvSpPr txBox="1">
            <a:spLocks noGrp="1"/>
          </p:cNvSpPr>
          <p:nvPr>
            <p:ph type="title"/>
          </p:nvPr>
        </p:nvSpPr>
        <p:spPr>
          <a:xfrm>
            <a:off x="490250" y="6787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How could you set up reminders </a:t>
            </a:r>
            <a:br>
              <a:rPr lang="en" sz="2800"/>
            </a:br>
            <a:r>
              <a:rPr lang="en" sz="2800"/>
              <a:t>to check these things regularly?</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6"/>
          <p:cNvSpPr txBox="1">
            <a:spLocks noGrp="1"/>
          </p:cNvSpPr>
          <p:nvPr>
            <p:ph type="title"/>
          </p:nvPr>
        </p:nvSpPr>
        <p:spPr>
          <a:xfrm>
            <a:off x="311700" y="1998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a:t>4. Exercise Caution and </a:t>
            </a:r>
            <a:br>
              <a:rPr lang="en" sz="2800"/>
            </a:br>
            <a:r>
              <a:rPr lang="en" sz="2800"/>
              <a:t>Follow Best Practices</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7"/>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Before You Click</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What does data protection </a:t>
            </a:r>
            <a:br>
              <a:rPr lang="en" dirty="0">
                <a:solidFill>
                  <a:srgbClr val="FFFFFF"/>
                </a:solidFill>
              </a:rPr>
            </a:br>
            <a:r>
              <a:rPr lang="en" dirty="0">
                <a:solidFill>
                  <a:srgbClr val="FFFFFF"/>
                </a:solidFill>
              </a:rPr>
              <a:t>have to do with me?</a:t>
            </a:r>
            <a:endParaRPr dirty="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8001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Phishing</a:t>
            </a:r>
            <a:endParaRPr/>
          </a:p>
        </p:txBody>
      </p:sp>
      <p:sp>
        <p:nvSpPr>
          <p:cNvPr id="406" name="Google Shape;406;p68"/>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Phishing attacks are the practice of </a:t>
            </a:r>
            <a:r>
              <a:rPr lang="en" b="1"/>
              <a:t>sending fraudulent communications that appear to come from a reputable source</a:t>
            </a:r>
            <a:r>
              <a:rPr lang="en"/>
              <a:t>. It </a:t>
            </a:r>
            <a:br>
              <a:rPr lang="en"/>
            </a:br>
            <a:r>
              <a:rPr lang="en"/>
              <a:t>is usually performed through email but can be SMS text or a social media message as well. It usually involves getting the recipient to open a fraudulent link or attachment. </a:t>
            </a:r>
            <a:endParaRPr/>
          </a:p>
          <a:p>
            <a:pPr marL="0" lvl="0" indent="0" algn="l" rtl="0">
              <a:spcBef>
                <a:spcPts val="1600"/>
              </a:spcBef>
              <a:spcAft>
                <a:spcPts val="1600"/>
              </a:spcAft>
              <a:buNone/>
            </a:pPr>
            <a:r>
              <a:rPr lang="en"/>
              <a:t>Phishing is among the most common ways malware is spread </a:t>
            </a:r>
            <a:br>
              <a:rPr lang="en"/>
            </a:br>
            <a:r>
              <a:rPr lang="en"/>
              <a:t>and can be VERY convincing.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9"/>
          <p:cNvSpPr txBox="1">
            <a:spLocks noGrp="1"/>
          </p:cNvSpPr>
          <p:nvPr>
            <p:ph type="title"/>
          </p:nvPr>
        </p:nvSpPr>
        <p:spPr>
          <a:xfrm>
            <a:off x="311700" y="555600"/>
            <a:ext cx="3679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Phishing in the News</a:t>
            </a:r>
            <a:endParaRPr dirty="0"/>
          </a:p>
        </p:txBody>
      </p:sp>
      <p:sp>
        <p:nvSpPr>
          <p:cNvPr id="412" name="Google Shape;412;p69"/>
          <p:cNvSpPr txBox="1">
            <a:spLocks noGrp="1"/>
          </p:cNvSpPr>
          <p:nvPr>
            <p:ph type="body" idx="1"/>
          </p:nvPr>
        </p:nvSpPr>
        <p:spPr>
          <a:xfrm>
            <a:off x="311700" y="1389600"/>
            <a:ext cx="43683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Since 2017, there have been ongoing reports of phishing attacks where people received an email purporting to be from Netflix that asked them to update their payment information. This email is of course not from Netflix but an attempt to </a:t>
            </a:r>
            <a:r>
              <a:rPr lang="en" sz="1500" b="1"/>
              <a:t>trick recipients into entering their credit card information</a:t>
            </a:r>
            <a:r>
              <a:rPr lang="en" sz="1500"/>
              <a:t>, so that it can be stolen.</a:t>
            </a:r>
            <a:endParaRPr sz="1500"/>
          </a:p>
          <a:p>
            <a:pPr marL="0" lvl="0" indent="0" algn="l" rtl="0">
              <a:spcBef>
                <a:spcPts val="1600"/>
              </a:spcBef>
              <a:spcAft>
                <a:spcPts val="1600"/>
              </a:spcAft>
              <a:buNone/>
            </a:pPr>
            <a:r>
              <a:rPr lang="en" sz="1500"/>
              <a:t>By Dec. 2018, so many people reported they were targeted with a version of this scam that the U.S. Federal Trade Commission (FTC) issued a statement called “Netflix phishing scam: Don’t </a:t>
            </a:r>
            <a:br>
              <a:rPr lang="en" sz="1500"/>
            </a:br>
            <a:r>
              <a:rPr lang="en" sz="1500"/>
              <a:t>take the bait.”</a:t>
            </a:r>
            <a:endParaRPr sz="1500"/>
          </a:p>
        </p:txBody>
      </p:sp>
      <p:pic>
        <p:nvPicPr>
          <p:cNvPr id="413" name="Google Shape;413;p69" descr="Screen shot of Netflix phishing message"/>
          <p:cNvPicPr preferRelativeResize="0"/>
          <p:nvPr/>
        </p:nvPicPr>
        <p:blipFill>
          <a:blip r:embed="rId3">
            <a:alphaModFix/>
          </a:blip>
          <a:stretch>
            <a:fillRect/>
          </a:stretch>
        </p:blipFill>
        <p:spPr>
          <a:xfrm>
            <a:off x="4797550" y="1009249"/>
            <a:ext cx="3848999" cy="37346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0"/>
          <p:cNvSpPr txBox="1">
            <a:spLocks noGrp="1"/>
          </p:cNvSpPr>
          <p:nvPr>
            <p:ph type="title"/>
          </p:nvPr>
        </p:nvSpPr>
        <p:spPr>
          <a:xfrm>
            <a:off x="311700" y="555600"/>
            <a:ext cx="4608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Spear Phishing in the News</a:t>
            </a:r>
            <a:endParaRPr dirty="0"/>
          </a:p>
        </p:txBody>
      </p:sp>
      <p:sp>
        <p:nvSpPr>
          <p:cNvPr id="419" name="Google Shape;419;p70"/>
          <p:cNvSpPr txBox="1">
            <a:spLocks noGrp="1"/>
          </p:cNvSpPr>
          <p:nvPr>
            <p:ph type="body" idx="1"/>
          </p:nvPr>
        </p:nvSpPr>
        <p:spPr>
          <a:xfrm>
            <a:off x="311700" y="1389600"/>
            <a:ext cx="43701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Spear phishing is phishing, but even more highly targeted. Spear phishing targets</a:t>
            </a:r>
            <a:r>
              <a:rPr lang="en" sz="1500" b="1"/>
              <a:t> individual organizations for infiltration</a:t>
            </a:r>
            <a:r>
              <a:rPr lang="en" sz="1500"/>
              <a:t>.</a:t>
            </a:r>
            <a:endParaRPr sz="1500"/>
          </a:p>
          <a:p>
            <a:pPr marL="0" lvl="0" indent="0" algn="l" rtl="0">
              <a:spcBef>
                <a:spcPts val="1600"/>
              </a:spcBef>
              <a:spcAft>
                <a:spcPts val="1600"/>
              </a:spcAft>
              <a:buNone/>
            </a:pPr>
            <a:r>
              <a:rPr lang="en" sz="1500"/>
              <a:t>In one example, someone sent an email to a city department made to look like it was from a current construction contractor working with the city. The email requested payment for services via electronic transfer. While the email was phony, </a:t>
            </a:r>
            <a:r>
              <a:rPr lang="en" sz="1500" b="1"/>
              <a:t>the underlying invoice was legitimate</a:t>
            </a:r>
            <a:r>
              <a:rPr lang="en" sz="1500"/>
              <a:t>. This misdirected legitimate funds and payment to a illegitimate account. </a:t>
            </a:r>
            <a:endParaRPr sz="1500"/>
          </a:p>
        </p:txBody>
      </p:sp>
      <p:pic>
        <p:nvPicPr>
          <p:cNvPr id="420" name="Google Shape;420;p70" descr="email message envelope icon"/>
          <p:cNvPicPr preferRelativeResize="0"/>
          <p:nvPr/>
        </p:nvPicPr>
        <p:blipFill>
          <a:blip r:embed="rId3">
            <a:alphaModFix/>
          </a:blip>
          <a:stretch>
            <a:fillRect/>
          </a:stretch>
        </p:blipFill>
        <p:spPr>
          <a:xfrm>
            <a:off x="5439726" y="1607232"/>
            <a:ext cx="2727275" cy="27441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1"/>
          <p:cNvSpPr txBox="1">
            <a:spLocks noGrp="1"/>
          </p:cNvSpPr>
          <p:nvPr>
            <p:ph type="title"/>
          </p:nvPr>
        </p:nvSpPr>
        <p:spPr>
          <a:xfrm>
            <a:off x="8001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Stop Phishing Attacks</a:t>
            </a:r>
            <a:endParaRPr/>
          </a:p>
        </p:txBody>
      </p:sp>
      <p:sp>
        <p:nvSpPr>
          <p:cNvPr id="426" name="Google Shape;426;p71"/>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Call or otherwise confirm the sender before you click.</a:t>
            </a:r>
            <a:endParaRPr b="1"/>
          </a:p>
          <a:p>
            <a:pPr marL="0" lvl="0" indent="0" algn="l" rtl="0">
              <a:spcBef>
                <a:spcPts val="1600"/>
              </a:spcBef>
              <a:spcAft>
                <a:spcPts val="0"/>
              </a:spcAft>
              <a:buNone/>
            </a:pPr>
            <a:r>
              <a:rPr lang="en" b="1"/>
              <a:t>Look for consistency. </a:t>
            </a:r>
            <a:r>
              <a:rPr lang="en"/>
              <a:t>For example, if an email is titled RE: Your budget question, then there should likely be an email thread below that this is a response to. Similarly, if you get a test or vaccine reminder from CVS, it should be from the same address as previous communications. Double-check for consistency before clicking.</a:t>
            </a:r>
            <a:endParaRPr/>
          </a:p>
          <a:p>
            <a:pPr marL="0" lvl="0" indent="0" algn="l" rtl="0">
              <a:spcBef>
                <a:spcPts val="1600"/>
              </a:spcBef>
              <a:spcAft>
                <a:spcPts val="1600"/>
              </a:spcAft>
              <a:buNone/>
            </a:pPr>
            <a:r>
              <a:rPr lang="en"/>
              <a:t>Even better, </a:t>
            </a:r>
            <a:r>
              <a:rPr lang="en" b="1"/>
              <a:t>don’t click at all</a:t>
            </a:r>
            <a:r>
              <a:rPr lang="en"/>
              <a:t> and instead go to the site or account and log in, and then confirm the information there.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2"/>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Good Cyber Choices</a:t>
            </a:r>
            <a:endParaRPr/>
          </a:p>
        </p:txBody>
      </p:sp>
      <p:sp>
        <p:nvSpPr>
          <p:cNvPr id="432" name="Google Shape;432;p72"/>
          <p:cNvSpPr txBox="1">
            <a:spLocks noGrp="1"/>
          </p:cNvSpPr>
          <p:nvPr>
            <p:ph type="body" idx="1"/>
          </p:nvPr>
        </p:nvSpPr>
        <p:spPr>
          <a:xfrm>
            <a:off x="461125" y="1380050"/>
            <a:ext cx="7421400" cy="236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Do not use personal email account to send or receive </a:t>
            </a:r>
            <a:br>
              <a:rPr lang="en"/>
            </a:br>
            <a:r>
              <a:rPr lang="en"/>
              <a:t>company emails. </a:t>
            </a:r>
            <a:endParaRPr/>
          </a:p>
          <a:p>
            <a:pPr marL="457200" lvl="0" indent="-342900" algn="l" rtl="0">
              <a:spcBef>
                <a:spcPts val="0"/>
              </a:spcBef>
              <a:spcAft>
                <a:spcPts val="0"/>
              </a:spcAft>
              <a:buSzPts val="1800"/>
              <a:buChar char="●"/>
            </a:pPr>
            <a:r>
              <a:rPr lang="en"/>
              <a:t>Don’t forward work emails to personal email accounts.</a:t>
            </a:r>
            <a:endParaRPr/>
          </a:p>
          <a:p>
            <a:pPr marL="457200" lvl="0" indent="-342900" algn="l" rtl="0">
              <a:spcBef>
                <a:spcPts val="0"/>
              </a:spcBef>
              <a:spcAft>
                <a:spcPts val="0"/>
              </a:spcAft>
              <a:buSzPts val="1800"/>
              <a:buChar char="●"/>
            </a:pPr>
            <a:r>
              <a:rPr lang="en"/>
              <a:t>Do not send or share data through personal file sharing tools </a:t>
            </a:r>
            <a:br>
              <a:rPr lang="en"/>
            </a:br>
            <a:r>
              <a:rPr lang="en"/>
              <a:t>(e.g., a personal Dropbox account).</a:t>
            </a:r>
            <a:endParaRPr/>
          </a:p>
          <a:p>
            <a:pPr marL="457200" lvl="0" indent="-342900" algn="l" rtl="0">
              <a:spcBef>
                <a:spcPts val="0"/>
              </a:spcBef>
              <a:spcAft>
                <a:spcPts val="0"/>
              </a:spcAft>
              <a:buSzPts val="1800"/>
              <a:buChar char="●"/>
            </a:pPr>
            <a:r>
              <a:rPr lang="en"/>
              <a:t>Do not discuss organizational matters through or on social media.</a:t>
            </a:r>
            <a:endParaRPr/>
          </a:p>
          <a:p>
            <a:pPr marL="457200" lvl="0" indent="-342900" algn="l" rtl="0">
              <a:spcBef>
                <a:spcPts val="0"/>
              </a:spcBef>
              <a:spcAft>
                <a:spcPts val="0"/>
              </a:spcAft>
              <a:buSzPts val="1800"/>
              <a:buChar char="●"/>
            </a:pPr>
            <a:r>
              <a:rPr lang="en"/>
              <a:t>Be sure to use a secure, encrypted connection like a VPN when communicating or accessing client or client data.</a:t>
            </a:r>
            <a:endParaRPr/>
          </a:p>
          <a:p>
            <a:pPr marL="457200" lvl="0" indent="-342900" algn="l" rtl="0">
              <a:spcBef>
                <a:spcPts val="0"/>
              </a:spcBef>
              <a:spcAft>
                <a:spcPts val="0"/>
              </a:spcAft>
              <a:buSzPts val="1800"/>
              <a:buChar char="●"/>
            </a:pPr>
            <a:r>
              <a:rPr lang="en"/>
              <a:t>Make sure work devices such as your computer and/or smartphone are secured in the home at all times.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3"/>
          <p:cNvSpPr txBox="1">
            <a:spLocks noGrp="1"/>
          </p:cNvSpPr>
          <p:nvPr>
            <p:ph type="title"/>
          </p:nvPr>
        </p:nvSpPr>
        <p:spPr>
          <a:xfrm>
            <a:off x="5403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Educate Those Around You</a:t>
            </a:r>
            <a:endParaRPr/>
          </a:p>
        </p:txBody>
      </p:sp>
      <p:sp>
        <p:nvSpPr>
          <p:cNvPr id="438" name="Google Shape;438;p73"/>
          <p:cNvSpPr txBox="1">
            <a:spLocks noGrp="1"/>
          </p:cNvSpPr>
          <p:nvPr>
            <p:ph type="body" idx="1"/>
          </p:nvPr>
        </p:nvSpPr>
        <p:spPr>
          <a:xfrm>
            <a:off x="540300" y="1228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Every member of your household, internet-connected device, or wireless connection is a </a:t>
            </a:r>
            <a:r>
              <a:rPr lang="en" b="1"/>
              <a:t>potential entry point </a:t>
            </a:r>
            <a:r>
              <a:rPr lang="en"/>
              <a:t>into the organization’s network.</a:t>
            </a:r>
            <a:endParaRPr/>
          </a:p>
          <a:p>
            <a:pPr marL="0" lvl="0" indent="0" algn="l" rtl="0">
              <a:spcBef>
                <a:spcPts val="1000"/>
              </a:spcBef>
              <a:spcAft>
                <a:spcPts val="0"/>
              </a:spcAft>
              <a:buClr>
                <a:schemeClr val="dk1"/>
              </a:buClr>
              <a:buSzPts val="1100"/>
              <a:buFont typeface="Arial"/>
              <a:buNone/>
            </a:pPr>
            <a:r>
              <a:rPr lang="en"/>
              <a:t>Talk to those in your household about how important it is that your </a:t>
            </a:r>
            <a:r>
              <a:rPr lang="en" b="1"/>
              <a:t>network provide a safe and secure place</a:t>
            </a:r>
            <a:r>
              <a:rPr lang="en"/>
              <a:t> for you to conduct your work.</a:t>
            </a:r>
            <a:endParaRPr/>
          </a:p>
          <a:p>
            <a:pPr marL="0" lvl="0" indent="0" algn="l" rtl="0">
              <a:spcBef>
                <a:spcPts val="1000"/>
              </a:spcBef>
              <a:spcAft>
                <a:spcPts val="0"/>
              </a:spcAft>
              <a:buClr>
                <a:schemeClr val="dk1"/>
              </a:buClr>
              <a:buSzPts val="1100"/>
              <a:buFont typeface="Arial"/>
              <a:buNone/>
            </a:pPr>
            <a:r>
              <a:rPr lang="en"/>
              <a:t>If you have shared your password for your wireless network with family and friends, change it. </a:t>
            </a:r>
            <a:r>
              <a:rPr lang="en" b="1"/>
              <a:t>Update the password and then confirm with people that their devices and systems are up-to-date before passing out the new password.</a:t>
            </a:r>
            <a:endParaRPr b="1"/>
          </a:p>
          <a:p>
            <a:pPr marL="0" lvl="0" indent="0" algn="l" rtl="0">
              <a:spcBef>
                <a:spcPts val="1000"/>
              </a:spcBef>
              <a:spcAft>
                <a:spcPts val="10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More to Do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much more to be done!</a:t>
            </a:r>
            <a:endParaRPr/>
          </a:p>
        </p:txBody>
      </p:sp>
      <p:sp>
        <p:nvSpPr>
          <p:cNvPr id="2" name="Text Placeholder 1"/>
          <p:cNvSpPr>
            <a:spLocks noGrp="1"/>
          </p:cNvSpPr>
          <p:nvPr>
            <p:ph type="body" sz="quarter" idx="13"/>
          </p:nvPr>
        </p:nvSpPr>
        <p:spPr/>
        <p:txBody>
          <a:bodyPr/>
          <a:lstStyle/>
          <a:p>
            <a:pPr algn="ctr"/>
            <a:r>
              <a:rPr lang="en-US" dirty="0">
                <a:solidFill>
                  <a:srgbClr val="3C4043"/>
                </a:solidFill>
              </a:rPr>
              <a:t>Organizational   privacy </a:t>
            </a:r>
            <a:r>
              <a:rPr lang="en-US" dirty="0" smtClean="0">
                <a:solidFill>
                  <a:srgbClr val="3C4043"/>
                </a:solidFill>
              </a:rPr>
              <a:t>and security policies </a:t>
            </a:r>
            <a:r>
              <a:rPr lang="en-US" dirty="0">
                <a:solidFill>
                  <a:srgbClr val="3C4043"/>
                </a:solidFill>
              </a:rPr>
              <a:t>and </a:t>
            </a:r>
            <a:r>
              <a:rPr lang="en-US" dirty="0" smtClean="0">
                <a:solidFill>
                  <a:srgbClr val="3C4043"/>
                </a:solidFill>
              </a:rPr>
              <a:t>procedures</a:t>
            </a:r>
            <a:endParaRPr lang="en-US" dirty="0">
              <a:solidFill>
                <a:srgbClr val="3C4043"/>
              </a:solidFill>
            </a:endParaRPr>
          </a:p>
        </p:txBody>
      </p:sp>
      <p:sp>
        <p:nvSpPr>
          <p:cNvPr id="3" name="Text Placeholder 2"/>
          <p:cNvSpPr>
            <a:spLocks noGrp="1"/>
          </p:cNvSpPr>
          <p:nvPr>
            <p:ph type="body" sz="quarter" idx="14"/>
          </p:nvPr>
        </p:nvSpPr>
        <p:spPr/>
        <p:txBody>
          <a:bodyPr/>
          <a:lstStyle/>
          <a:p>
            <a:pPr marL="0" lvl="0" algn="ctr"/>
            <a:r>
              <a:rPr lang="en-US" dirty="0">
                <a:solidFill>
                  <a:srgbClr val="3C4043"/>
                </a:solidFill>
              </a:rPr>
              <a:t>Ensuring compliance with regulatory requirements like HIPAA</a:t>
            </a:r>
            <a:endParaRPr lang="en-US" dirty="0">
              <a:solidFill>
                <a:srgbClr val="3C4043"/>
              </a:solidFill>
            </a:endParaRPr>
          </a:p>
        </p:txBody>
      </p:sp>
      <p:sp>
        <p:nvSpPr>
          <p:cNvPr id="4" name="Text Placeholder 3"/>
          <p:cNvSpPr>
            <a:spLocks noGrp="1"/>
          </p:cNvSpPr>
          <p:nvPr>
            <p:ph type="body" sz="quarter" idx="15"/>
          </p:nvPr>
        </p:nvSpPr>
        <p:spPr/>
        <p:txBody>
          <a:bodyPr/>
          <a:lstStyle/>
          <a:p>
            <a:pPr marL="0" lvl="0" algn="ctr"/>
            <a:r>
              <a:rPr lang="en-US" dirty="0">
                <a:solidFill>
                  <a:srgbClr val="3C4043"/>
                </a:solidFill>
              </a:rPr>
              <a:t>Incident response planning</a:t>
            </a:r>
            <a:endParaRPr lang="en-US" dirty="0">
              <a:solidFill>
                <a:srgbClr val="3C4043"/>
              </a:solidFill>
            </a:endParaRPr>
          </a:p>
        </p:txBody>
      </p:sp>
      <p:sp>
        <p:nvSpPr>
          <p:cNvPr id="5" name="Text Placeholder 4"/>
          <p:cNvSpPr>
            <a:spLocks noGrp="1"/>
          </p:cNvSpPr>
          <p:nvPr>
            <p:ph type="body" sz="quarter" idx="16"/>
          </p:nvPr>
        </p:nvSpPr>
        <p:spPr/>
        <p:txBody>
          <a:bodyPr/>
          <a:lstStyle/>
          <a:p>
            <a:pPr marL="0" lvl="0" algn="ctr"/>
            <a:r>
              <a:rPr lang="en-US" dirty="0">
                <a:solidFill>
                  <a:srgbClr val="3C4043"/>
                </a:solidFill>
              </a:rPr>
              <a:t>Ongoing training and support</a:t>
            </a:r>
            <a:endParaRPr lang="en-US" dirty="0">
              <a:solidFill>
                <a:srgbClr val="3C4043"/>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6"/>
          <p:cNvSpPr txBox="1">
            <a:spLocks noGrp="1"/>
          </p:cNvSpPr>
          <p:nvPr>
            <p:ph type="title"/>
          </p:nvPr>
        </p:nvSpPr>
        <p:spPr>
          <a:xfrm>
            <a:off x="823200" y="1064175"/>
            <a:ext cx="8520600" cy="59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 for the Next Steps</a:t>
            </a:r>
            <a:endParaRPr dirty="0"/>
          </a:p>
        </p:txBody>
      </p:sp>
      <p:sp>
        <p:nvSpPr>
          <p:cNvPr id="459" name="Google Shape;459;p76" descr="Resources for the next steps"/>
          <p:cNvSpPr txBox="1">
            <a:spLocks noGrp="1"/>
          </p:cNvSpPr>
          <p:nvPr>
            <p:ph type="body" idx="1"/>
          </p:nvPr>
        </p:nvSpPr>
        <p:spPr>
          <a:xfrm>
            <a:off x="800100" y="1870575"/>
            <a:ext cx="6762000" cy="2490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Char char="●"/>
            </a:pPr>
            <a:r>
              <a:rPr lang="en" sz="1700" u="sng" dirty="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Ransomware Guide: Best Practices and Response Checklist</a:t>
            </a:r>
            <a:r>
              <a:rPr lang="en" sz="1700" dirty="0">
                <a:solidFill>
                  <a:srgbClr val="666666"/>
                </a:solidFill>
              </a:rPr>
              <a:t> </a:t>
            </a:r>
            <a:endParaRPr sz="1700" dirty="0">
              <a:solidFill>
                <a:srgbClr val="666666"/>
              </a:solidFill>
            </a:endParaRPr>
          </a:p>
          <a:p>
            <a:pPr marL="457200" lvl="0" indent="-336550" algn="l" rtl="0">
              <a:spcBef>
                <a:spcPts val="1000"/>
              </a:spcBef>
              <a:spcAft>
                <a:spcPts val="0"/>
              </a:spcAft>
              <a:buClr>
                <a:srgbClr val="666666"/>
              </a:buClr>
              <a:buSzPts val="1700"/>
              <a:buChar char="●"/>
            </a:pPr>
            <a:r>
              <a:rPr lang="en" sz="1700" u="sng" dirty="0">
                <a:solidFill>
                  <a:srgbClr val="66666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Ransomware: What it is and what to do about it</a:t>
            </a:r>
            <a:endParaRPr sz="1700" dirty="0">
              <a:solidFill>
                <a:srgbClr val="666666"/>
              </a:solidFill>
            </a:endParaRPr>
          </a:p>
          <a:p>
            <a:pPr marL="457200" lvl="0" indent="-336550" algn="l" rtl="0">
              <a:spcBef>
                <a:spcPts val="1000"/>
              </a:spcBef>
              <a:spcAft>
                <a:spcPts val="0"/>
              </a:spcAft>
              <a:buClr>
                <a:srgbClr val="666666"/>
              </a:buClr>
              <a:buSzPts val="1700"/>
              <a:buChar char="●"/>
            </a:pPr>
            <a:r>
              <a:rPr lang="en" sz="1700" u="sng" dirty="0">
                <a:solidFill>
                  <a:srgbClr val="66666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Confronting Heightened Cybersecurity Threats Amid COVID</a:t>
            </a:r>
            <a:r>
              <a:rPr lang="en" sz="1700" u="sng" dirty="0">
                <a:solidFill>
                  <a:srgbClr val="66666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a:t>
            </a:r>
            <a:endParaRPr sz="1700" dirty="0">
              <a:solidFill>
                <a:srgbClr val="666666"/>
              </a:solidFill>
            </a:endParaRPr>
          </a:p>
          <a:p>
            <a:pPr marL="457200" lvl="0" indent="-336550" algn="l" rtl="0">
              <a:spcBef>
                <a:spcPts val="1000"/>
              </a:spcBef>
              <a:spcAft>
                <a:spcPts val="0"/>
              </a:spcAft>
              <a:buClr>
                <a:srgbClr val="666666"/>
              </a:buClr>
              <a:buSzPts val="1700"/>
              <a:buChar char="●"/>
            </a:pPr>
            <a:r>
              <a:rPr lang="en" sz="1700" u="sng" dirty="0">
                <a:solidFill>
                  <a:srgbClr val="666666"/>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How to secure your home wireless network</a:t>
            </a:r>
            <a:endParaRPr sz="1700" dirty="0">
              <a:solidFill>
                <a:srgbClr val="666666"/>
              </a:solidFill>
            </a:endParaRPr>
          </a:p>
          <a:p>
            <a:pPr marL="457200" lvl="0" indent="-336550" algn="l" rtl="0">
              <a:spcBef>
                <a:spcPts val="1000"/>
              </a:spcBef>
              <a:spcAft>
                <a:spcPts val="0"/>
              </a:spcAft>
              <a:buClr>
                <a:srgbClr val="666666"/>
              </a:buClr>
              <a:buSzPts val="1700"/>
              <a:buChar char="●"/>
            </a:pPr>
            <a:r>
              <a:rPr lang="en" sz="1700" u="sng" dirty="0">
                <a:solidFill>
                  <a:srgbClr val="666666"/>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Cybersecurity Checklist for staff working remotely</a:t>
            </a:r>
            <a:endParaRPr sz="1700" dirty="0">
              <a:solidFill>
                <a:srgbClr val="666666"/>
              </a:solidFill>
            </a:endParaRPr>
          </a:p>
          <a:p>
            <a:pPr marL="457200" lvl="0" indent="-336550" algn="l" rtl="0">
              <a:spcBef>
                <a:spcPts val="1000"/>
              </a:spcBef>
              <a:spcAft>
                <a:spcPts val="0"/>
              </a:spcAft>
              <a:buClr>
                <a:srgbClr val="666666"/>
              </a:buClr>
              <a:buSzPts val="1700"/>
              <a:buChar char="●"/>
            </a:pPr>
            <a:r>
              <a:rPr lang="en" sz="1700" u="sng" dirty="0">
                <a:solidFill>
                  <a:srgbClr val="666666"/>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Avoiding Social Engineering and Phishing Attacks</a:t>
            </a:r>
            <a:endParaRPr sz="1700" dirty="0">
              <a:solidFill>
                <a:srgbClr val="666666"/>
              </a:solidFill>
            </a:endParaRPr>
          </a:p>
          <a:p>
            <a:pPr marL="457200" lvl="0" indent="-336550" algn="l" rtl="0">
              <a:spcBef>
                <a:spcPts val="1000"/>
              </a:spcBef>
              <a:spcAft>
                <a:spcPts val="1000"/>
              </a:spcAft>
              <a:buClr>
                <a:srgbClr val="666666"/>
              </a:buClr>
              <a:buSzPts val="1700"/>
              <a:buChar char="●"/>
            </a:pPr>
            <a:r>
              <a:rPr lang="en" sz="1700" u="sng" dirty="0">
                <a:solidFill>
                  <a:srgbClr val="666666"/>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Don’t Wake Up to a Ransomware Attack</a:t>
            </a:r>
            <a:endParaRPr sz="1700" dirty="0">
              <a:solidFill>
                <a:srgbClr val="66666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7"/>
          <p:cNvSpPr txBox="1">
            <a:spLocks noGrp="1"/>
          </p:cNvSpPr>
          <p:nvPr>
            <p:ph type="title"/>
          </p:nvPr>
        </p:nvSpPr>
        <p:spPr>
          <a:xfrm>
            <a:off x="-415750" y="1883250"/>
            <a:ext cx="4035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465" name="Google Shape;465;p77"/>
          <p:cNvSpPr txBox="1">
            <a:spLocks noGrp="1"/>
          </p:cNvSpPr>
          <p:nvPr>
            <p:ph type="body" idx="4294967295"/>
          </p:nvPr>
        </p:nvSpPr>
        <p:spPr>
          <a:xfrm>
            <a:off x="4016488" y="2047075"/>
            <a:ext cx="3816900" cy="76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a:t>What questions do </a:t>
            </a:r>
            <a:br>
              <a:rPr lang="en" sz="2700"/>
            </a:br>
            <a:r>
              <a:rPr lang="en" sz="2700"/>
              <a:t>you have for us?</a:t>
            </a:r>
            <a:endParaRPr sz="2700"/>
          </a:p>
        </p:txBody>
      </p:sp>
      <p:pic>
        <p:nvPicPr>
          <p:cNvPr id="466" name="Google Shape;466;p77" descr="&quot; &quot;"/>
          <p:cNvPicPr preferRelativeResize="0"/>
          <p:nvPr/>
        </p:nvPicPr>
        <p:blipFill>
          <a:blip r:embed="rId3">
            <a:alphaModFix/>
          </a:blip>
          <a:stretch>
            <a:fillRect/>
          </a:stretch>
        </p:blipFill>
        <p:spPr>
          <a:xfrm rot="-5400000">
            <a:off x="3299454" y="2456579"/>
            <a:ext cx="912600" cy="93584"/>
          </a:xfrm>
          <a:prstGeom prst="rect">
            <a:avLst/>
          </a:prstGeom>
          <a:noFill/>
          <a:ln>
            <a:noFill/>
          </a:ln>
        </p:spPr>
      </p:pic>
      <p:pic>
        <p:nvPicPr>
          <p:cNvPr id="467" name="Google Shape;467;p77" descr="&quot; &quot;"/>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800100" y="901175"/>
            <a:ext cx="514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Defining Data Protection </a:t>
            </a:r>
            <a:br>
              <a:rPr lang="en" dirty="0"/>
            </a:br>
            <a:r>
              <a:rPr lang="en" dirty="0"/>
              <a:t>for Our Purposes</a:t>
            </a:r>
            <a:endParaRPr dirty="0"/>
          </a:p>
        </p:txBody>
      </p:sp>
      <p:sp>
        <p:nvSpPr>
          <p:cNvPr id="187" name="Google Shape;187;p33"/>
          <p:cNvSpPr txBox="1">
            <a:spLocks noGrp="1"/>
          </p:cNvSpPr>
          <p:nvPr>
            <p:ph type="body" idx="1"/>
          </p:nvPr>
        </p:nvSpPr>
        <p:spPr>
          <a:xfrm>
            <a:off x="852125" y="2223375"/>
            <a:ext cx="717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666666"/>
                </a:solidFill>
              </a:rPr>
              <a:t>Data protection</a:t>
            </a:r>
            <a:r>
              <a:rPr lang="en" dirty="0">
                <a:solidFill>
                  <a:srgbClr val="666666"/>
                </a:solidFill>
              </a:rPr>
              <a:t> is different than (though related to!) HIPAA, security risk assessment, breach mitigation, and other security requirements.  </a:t>
            </a:r>
            <a:endParaRPr dirty="0">
              <a:solidFill>
                <a:srgbClr val="666666"/>
              </a:solidFill>
            </a:endParaRPr>
          </a:p>
          <a:p>
            <a:pPr marL="0" lvl="0" indent="0" algn="l" rtl="0">
              <a:spcBef>
                <a:spcPts val="1000"/>
              </a:spcBef>
              <a:spcAft>
                <a:spcPts val="0"/>
              </a:spcAft>
              <a:buNone/>
            </a:pPr>
            <a:r>
              <a:rPr lang="en" dirty="0">
                <a:solidFill>
                  <a:srgbClr val="666666"/>
                </a:solidFill>
              </a:rPr>
              <a:t>Today, when we say data protection, we mean each person </a:t>
            </a:r>
            <a:r>
              <a:rPr lang="en" b="1" dirty="0">
                <a:solidFill>
                  <a:srgbClr val="666666"/>
                </a:solidFill>
              </a:rPr>
              <a:t>taking steps to secure information that is stored electronically</a:t>
            </a:r>
            <a:r>
              <a:rPr lang="en" dirty="0">
                <a:solidFill>
                  <a:srgbClr val="666666"/>
                </a:solidFill>
              </a:rPr>
              <a:t>. </a:t>
            </a:r>
            <a:endParaRPr dirty="0">
              <a:solidFill>
                <a:srgbClr val="666666"/>
              </a:solidFill>
            </a:endParaRPr>
          </a:p>
          <a:p>
            <a:pPr marL="0" lvl="0" indent="0" algn="l" rtl="0">
              <a:spcBef>
                <a:spcPts val="1000"/>
              </a:spcBef>
              <a:spcAft>
                <a:spcPts val="1000"/>
              </a:spcAft>
              <a:buNone/>
            </a:pPr>
            <a:r>
              <a:rPr lang="en" dirty="0">
                <a:solidFill>
                  <a:srgbClr val="666666"/>
                </a:solidFill>
              </a:rPr>
              <a:t>Taking steps to protect data is the first step toward ensuring privacy. Privacy is only possible when information is protected! </a:t>
            </a:r>
            <a:r>
              <a:rPr lang="en" b="1" i="1" dirty="0">
                <a:solidFill>
                  <a:srgbClr val="666666"/>
                </a:solidFill>
              </a:rPr>
              <a:t>This is why data protection is everyone’s responsibility.</a:t>
            </a:r>
            <a:endParaRPr b="1" i="1" dirty="0">
              <a:solidFill>
                <a:srgbClr val="666666"/>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8"/>
          <p:cNvSpPr txBox="1">
            <a:spLocks noGrp="1"/>
          </p:cNvSpPr>
          <p:nvPr>
            <p:ph type="title"/>
          </p:nvPr>
        </p:nvSpPr>
        <p:spPr>
          <a:xfrm>
            <a:off x="800100" y="111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Engage with Us </a:t>
            </a:r>
            <a:endParaRPr dirty="0"/>
          </a:p>
        </p:txBody>
      </p:sp>
      <p:grpSp>
        <p:nvGrpSpPr>
          <p:cNvPr id="474" name="Google Shape;474;p78" descr="&quot; &quot;"/>
          <p:cNvGrpSpPr/>
          <p:nvPr/>
        </p:nvGrpSpPr>
        <p:grpSpPr>
          <a:xfrm>
            <a:off x="800100" y="2279010"/>
            <a:ext cx="1905900" cy="2090215"/>
            <a:chOff x="800100" y="2279010"/>
            <a:chExt cx="1905900" cy="2090215"/>
          </a:xfrm>
        </p:grpSpPr>
        <p:pic>
          <p:nvPicPr>
            <p:cNvPr id="475" name="Google Shape;475;p78" descr="&quot; &quot;"/>
            <p:cNvPicPr preferRelativeResize="0"/>
            <p:nvPr/>
          </p:nvPicPr>
          <p:blipFill>
            <a:blip r:embed="rId3">
              <a:alphaModFix/>
            </a:blip>
            <a:stretch>
              <a:fillRect/>
            </a:stretch>
          </p:blipFill>
          <p:spPr>
            <a:xfrm>
              <a:off x="1111938" y="2279010"/>
              <a:ext cx="1282224" cy="744625"/>
            </a:xfrm>
            <a:prstGeom prst="rect">
              <a:avLst/>
            </a:prstGeom>
            <a:noFill/>
            <a:ln>
              <a:noFill/>
            </a:ln>
          </p:spPr>
        </p:pic>
        <p:sp>
          <p:nvSpPr>
            <p:cNvPr id="476" name="Google Shape;476;p78"/>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Subscribe</a:t>
              </a:r>
              <a:r>
                <a:rPr lang="en">
                  <a:solidFill>
                    <a:schemeClr val="dk2"/>
                  </a:solidFill>
                  <a:latin typeface="Lato"/>
                  <a:ea typeface="Lato"/>
                  <a:cs typeface="Lato"/>
                  <a:sym typeface="Lato"/>
                </a:rPr>
                <a:t> to the RHNTC monthly eNewsletter at rhntc.org/enewsletter</a:t>
              </a:r>
              <a:endParaRPr>
                <a:latin typeface="Lato"/>
                <a:ea typeface="Lato"/>
                <a:cs typeface="Lato"/>
                <a:sym typeface="Lato"/>
              </a:endParaRPr>
            </a:p>
          </p:txBody>
        </p:sp>
      </p:grpSp>
      <p:grpSp>
        <p:nvGrpSpPr>
          <p:cNvPr id="477" name="Google Shape;477;p78" descr="&quot; &quot;"/>
          <p:cNvGrpSpPr/>
          <p:nvPr/>
        </p:nvGrpSpPr>
        <p:grpSpPr>
          <a:xfrm>
            <a:off x="2648363" y="2052321"/>
            <a:ext cx="1983900" cy="2316904"/>
            <a:chOff x="2591325" y="2052321"/>
            <a:chExt cx="1983900" cy="2316904"/>
          </a:xfrm>
        </p:grpSpPr>
        <p:pic>
          <p:nvPicPr>
            <p:cNvPr id="478" name="Google Shape;478;p78" descr="&quot; &quot;"/>
            <p:cNvPicPr preferRelativeResize="0"/>
            <p:nvPr/>
          </p:nvPicPr>
          <p:blipFill>
            <a:blip r:embed="rId4">
              <a:alphaModFix/>
            </a:blip>
            <a:stretch>
              <a:fillRect/>
            </a:stretch>
          </p:blipFill>
          <p:spPr>
            <a:xfrm>
              <a:off x="3129087" y="2052321"/>
              <a:ext cx="908376" cy="914000"/>
            </a:xfrm>
            <a:prstGeom prst="rect">
              <a:avLst/>
            </a:prstGeom>
            <a:noFill/>
            <a:ln>
              <a:noFill/>
            </a:ln>
          </p:spPr>
        </p:pic>
        <p:sp>
          <p:nvSpPr>
            <p:cNvPr id="479" name="Google Shape;479;p78"/>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Contact us</a:t>
              </a:r>
              <a:r>
                <a:rPr lang="en">
                  <a:solidFill>
                    <a:schemeClr val="dk2"/>
                  </a:solidFill>
                  <a:latin typeface="Lato"/>
                  <a:ea typeface="Lato"/>
                  <a:cs typeface="Lato"/>
                  <a:sym typeface="Lato"/>
                </a:rPr>
                <a:t> on rhntc.org</a:t>
              </a:r>
              <a:endParaRPr>
                <a:latin typeface="Lato"/>
                <a:ea typeface="Lato"/>
                <a:cs typeface="Lato"/>
                <a:sym typeface="Lato"/>
              </a:endParaRPr>
            </a:p>
          </p:txBody>
        </p:sp>
      </p:grpSp>
      <p:grpSp>
        <p:nvGrpSpPr>
          <p:cNvPr id="480" name="Google Shape;480;p78" descr="&quot; &quot;"/>
          <p:cNvGrpSpPr/>
          <p:nvPr/>
        </p:nvGrpSpPr>
        <p:grpSpPr>
          <a:xfrm>
            <a:off x="4574625" y="2199450"/>
            <a:ext cx="1983900" cy="2169775"/>
            <a:chOff x="4485675" y="2199450"/>
            <a:chExt cx="1983900" cy="2169775"/>
          </a:xfrm>
        </p:grpSpPr>
        <p:pic>
          <p:nvPicPr>
            <p:cNvPr id="481" name="Google Shape;481;p78" descr="&quot; &quot;"/>
            <p:cNvPicPr preferRelativeResize="0"/>
            <p:nvPr/>
          </p:nvPicPr>
          <p:blipFill>
            <a:blip r:embed="rId5">
              <a:alphaModFix/>
            </a:blip>
            <a:stretch>
              <a:fillRect/>
            </a:stretch>
          </p:blipFill>
          <p:spPr>
            <a:xfrm>
              <a:off x="4938180" y="2199450"/>
              <a:ext cx="1078889" cy="744613"/>
            </a:xfrm>
            <a:prstGeom prst="rect">
              <a:avLst/>
            </a:prstGeom>
            <a:noFill/>
            <a:ln>
              <a:noFill/>
            </a:ln>
          </p:spPr>
        </p:pic>
        <p:sp>
          <p:nvSpPr>
            <p:cNvPr id="482" name="Google Shape;482;p78"/>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Sign up</a:t>
              </a:r>
              <a:r>
                <a:rPr lang="en">
                  <a:solidFill>
                    <a:schemeClr val="dk2"/>
                  </a:solidFill>
                  <a:latin typeface="Lato"/>
                  <a:ea typeface="Lato"/>
                  <a:cs typeface="Lato"/>
                  <a:sym typeface="Lato"/>
                </a:rPr>
                <a:t> for an account on rhntc.org</a:t>
              </a:r>
              <a:endParaRPr>
                <a:latin typeface="Lato"/>
                <a:ea typeface="Lato"/>
                <a:cs typeface="Lato"/>
                <a:sym typeface="Lato"/>
              </a:endParaRPr>
            </a:p>
          </p:txBody>
        </p:sp>
      </p:grpSp>
      <p:grpSp>
        <p:nvGrpSpPr>
          <p:cNvPr id="483" name="Google Shape;483;p78" descr="&quot; &quot;"/>
          <p:cNvGrpSpPr/>
          <p:nvPr/>
        </p:nvGrpSpPr>
        <p:grpSpPr>
          <a:xfrm>
            <a:off x="6500888" y="2222512"/>
            <a:ext cx="1983900" cy="2146713"/>
            <a:chOff x="6500888" y="2222512"/>
            <a:chExt cx="1983900" cy="2146713"/>
          </a:xfrm>
        </p:grpSpPr>
        <p:pic>
          <p:nvPicPr>
            <p:cNvPr id="484" name="Google Shape;484;p78" descr="&quot; &quot;"/>
            <p:cNvPicPr preferRelativeResize="0"/>
            <p:nvPr/>
          </p:nvPicPr>
          <p:blipFill>
            <a:blip r:embed="rId6">
              <a:alphaModFix/>
            </a:blip>
            <a:stretch>
              <a:fillRect/>
            </a:stretch>
          </p:blipFill>
          <p:spPr>
            <a:xfrm>
              <a:off x="7038650" y="2222512"/>
              <a:ext cx="908376" cy="698478"/>
            </a:xfrm>
            <a:prstGeom prst="rect">
              <a:avLst/>
            </a:prstGeom>
            <a:noFill/>
            <a:ln>
              <a:noFill/>
            </a:ln>
          </p:spPr>
        </p:pic>
        <p:sp>
          <p:nvSpPr>
            <p:cNvPr id="485" name="Google Shape;485;p78"/>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Follow us</a:t>
              </a:r>
              <a:r>
                <a:rPr lang="en">
                  <a:solidFill>
                    <a:schemeClr val="dk2"/>
                  </a:solidFill>
                  <a:latin typeface="Lato"/>
                  <a:ea typeface="Lato"/>
                  <a:cs typeface="Lato"/>
                  <a:sym typeface="Lato"/>
                </a:rPr>
                <a:t> on Twitter @rh_ntc</a:t>
              </a:r>
              <a:endParaRPr>
                <a:solidFill>
                  <a:schemeClr val="dk2"/>
                </a:solidFill>
                <a:latin typeface="Lato"/>
                <a:ea typeface="Lato"/>
                <a:cs typeface="Lato"/>
                <a:sym typeface="Lato"/>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9"/>
          <p:cNvSpPr txBox="1">
            <a:spLocks noGrp="1"/>
          </p:cNvSpPr>
          <p:nvPr>
            <p:ph type="subTitle" idx="1"/>
          </p:nvPr>
        </p:nvSpPr>
        <p:spPr>
          <a:xfrm>
            <a:off x="259307" y="3231750"/>
            <a:ext cx="6919415" cy="879600"/>
          </a:xfrm>
          <a:prstGeom prst="rect">
            <a:avLst/>
          </a:prstGeom>
        </p:spPr>
        <p:txBody>
          <a:bodyPr spcFirstLastPara="1" wrap="square" lIns="91425" tIns="91425" rIns="91425" bIns="91425" anchor="t" anchorCtr="0">
            <a:noAutofit/>
          </a:bodyPr>
          <a:lstStyle/>
          <a:p>
            <a:pPr marL="585216" lvl="0" indent="0" algn="l" rtl="0">
              <a:spcBef>
                <a:spcPts val="0"/>
              </a:spcBef>
              <a:spcAft>
                <a:spcPts val="1600"/>
              </a:spcAft>
              <a:buNone/>
            </a:pPr>
            <a:r>
              <a:rPr lang="en" u="sng" dirty="0" smtClean="0">
                <a:solidFill>
                  <a:schemeClr val="hlink"/>
                </a:solidFill>
                <a:hlinkClick r:id="rId3"/>
              </a:rPr>
              <a:t>rhntc@jsi.com</a:t>
            </a:r>
            <a:endParaRPr lang="en" u="sng" dirty="0" smtClean="0">
              <a:solidFill>
                <a:schemeClr val="hlink"/>
              </a:solidFill>
            </a:endParaRPr>
          </a:p>
          <a:p>
            <a:pPr marL="0" lvl="0" indent="0" algn="l" rtl="0">
              <a:spcBef>
                <a:spcPts val="0"/>
              </a:spcBef>
              <a:spcAft>
                <a:spcPts val="1600"/>
              </a:spcAft>
              <a:buNone/>
            </a:pPr>
            <a:endParaRPr lang="en" u="sng" dirty="0">
              <a:solidFill>
                <a:schemeClr val="hlink"/>
              </a:solidFill>
            </a:endParaRPr>
          </a:p>
          <a:p>
            <a:pPr marL="0" lvl="0" indent="0"/>
            <a:r>
              <a:rPr lang="en-US" sz="800" i="1"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r>
              <a:rPr lang="en-US" sz="800" i="1" dirty="0" smtClean="0"/>
              <a:t>.</a:t>
            </a:r>
            <a:endParaRPr lang="en-US" sz="800" i="1" dirty="0"/>
          </a:p>
        </p:txBody>
      </p:sp>
      <p:sp>
        <p:nvSpPr>
          <p:cNvPr id="4" name="Title 3"/>
          <p:cNvSpPr>
            <a:spLocks noGrp="1"/>
          </p:cNvSpPr>
          <p:nvPr>
            <p:ph type="title"/>
          </p:nvPr>
        </p:nvSpPr>
        <p:spPr>
          <a:xfrm>
            <a:off x="849850" y="1755213"/>
            <a:ext cx="3849505" cy="572700"/>
          </a:xfrm>
        </p:spPr>
        <p:txBody>
          <a:bodyPr/>
          <a:lstStyle/>
          <a:p>
            <a:r>
              <a:rPr lang="en-US" dirty="0">
                <a:sym typeface="Montserrat"/>
              </a:rPr>
              <a:t>THANK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Terms</a:t>
            </a:r>
            <a:endParaRPr dirty="0"/>
          </a:p>
        </p:txBody>
      </p:sp>
      <p:sp>
        <p:nvSpPr>
          <p:cNvPr id="3" name="Text Placeholder 2"/>
          <p:cNvSpPr>
            <a:spLocks noGrp="1"/>
          </p:cNvSpPr>
          <p:nvPr>
            <p:ph type="body" idx="1"/>
          </p:nvPr>
        </p:nvSpPr>
        <p:spPr/>
        <p:txBody>
          <a:bodyPr/>
          <a:lstStyle/>
          <a:p>
            <a:pPr marL="139700" indent="0">
              <a:buNone/>
            </a:pPr>
            <a:r>
              <a:rPr lang="en-US" b="1" dirty="0"/>
              <a:t>Device: </a:t>
            </a:r>
            <a:r>
              <a:rPr lang="en-US" dirty="0"/>
              <a:t>Computer such as laptop, desktop, PC, or Mac; smartphone such as iPhone or Android, or other things that conduct activities electronically, such as smart TVs, smart coffee makers, or smart vacuums </a:t>
            </a:r>
            <a:endParaRPr lang="en-US" dirty="0" smtClean="0"/>
          </a:p>
          <a:p>
            <a:pPr marL="139700" indent="0">
              <a:buNone/>
            </a:pPr>
            <a:endParaRPr lang="en-US" sz="1200" dirty="0"/>
          </a:p>
          <a:p>
            <a:pPr marL="139700" indent="0">
              <a:buNone/>
            </a:pPr>
            <a:r>
              <a:rPr lang="en-US" sz="1200" u="sng" dirty="0" smtClean="0"/>
              <a:t>				</a:t>
            </a:r>
            <a:endParaRPr lang="en-US" sz="1200" u="sng" dirty="0"/>
          </a:p>
          <a:p>
            <a:pPr marL="139700" indent="0">
              <a:buNone/>
            </a:pPr>
            <a:endParaRPr lang="en-US" dirty="0" smtClean="0"/>
          </a:p>
          <a:p>
            <a:pPr marL="139700" indent="0">
              <a:buNone/>
            </a:pPr>
            <a:r>
              <a:rPr lang="en-US" b="1" dirty="0"/>
              <a:t>Hardware:</a:t>
            </a:r>
            <a:r>
              <a:rPr lang="en-US" dirty="0"/>
              <a:t> Refers to the actual device or components of the device, such as a computer or smartphone, as well as the wiring, circuitry, and other physical pieces within the </a:t>
            </a:r>
            <a:r>
              <a:rPr lang="en-US" dirty="0" smtClean="0"/>
              <a:t>device</a:t>
            </a:r>
            <a:endParaRPr lang="en-US" dirty="0"/>
          </a:p>
        </p:txBody>
      </p:sp>
      <p:sp>
        <p:nvSpPr>
          <p:cNvPr id="4" name="Text Placeholder 3"/>
          <p:cNvSpPr>
            <a:spLocks noGrp="1"/>
          </p:cNvSpPr>
          <p:nvPr>
            <p:ph type="body" idx="2"/>
          </p:nvPr>
        </p:nvSpPr>
        <p:spPr/>
        <p:txBody>
          <a:bodyPr/>
          <a:lstStyle/>
          <a:p>
            <a:pPr marL="139700" indent="0">
              <a:buNone/>
            </a:pPr>
            <a:r>
              <a:rPr lang="en-US" b="1" dirty="0"/>
              <a:t>Operating system: </a:t>
            </a:r>
            <a:r>
              <a:rPr lang="en-US" dirty="0"/>
              <a:t>Manages all of the software and hardware on a device, coordinating to make sure each program running on the device gets what it needs</a:t>
            </a:r>
            <a:endParaRPr lang="en-US" sz="1200" dirty="0"/>
          </a:p>
          <a:p>
            <a:pPr marL="139700" indent="0">
              <a:buNone/>
            </a:pPr>
            <a:endParaRPr lang="en-US" dirty="0" smtClean="0"/>
          </a:p>
          <a:p>
            <a:pPr marL="139700" indent="0">
              <a:buNone/>
            </a:pPr>
            <a:endParaRPr lang="en-US" dirty="0"/>
          </a:p>
          <a:p>
            <a:pPr marL="139700" indent="0">
              <a:buNone/>
            </a:pPr>
            <a:r>
              <a:rPr lang="en-US" u="sng" dirty="0" smtClean="0"/>
              <a:t>				</a:t>
            </a:r>
            <a:endParaRPr lang="en-US" dirty="0" smtClean="0"/>
          </a:p>
          <a:p>
            <a:pPr marL="139700" indent="0">
              <a:buNone/>
            </a:pPr>
            <a:endParaRPr lang="en-US" u="sng" dirty="0"/>
          </a:p>
          <a:p>
            <a:pPr marL="139700" indent="0">
              <a:buNone/>
            </a:pPr>
            <a:r>
              <a:rPr lang="en-US" b="1" dirty="0"/>
              <a:t>Software:</a:t>
            </a:r>
            <a:r>
              <a:rPr lang="en-US" dirty="0"/>
              <a:t> Refers to programs or applications used by or on an electronic device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Terms Continued</a:t>
            </a:r>
            <a:endParaRPr dirty="0"/>
          </a:p>
        </p:txBody>
      </p:sp>
      <p:sp>
        <p:nvSpPr>
          <p:cNvPr id="2" name="Text Placeholder 1"/>
          <p:cNvSpPr>
            <a:spLocks noGrp="1"/>
          </p:cNvSpPr>
          <p:nvPr>
            <p:ph type="body" idx="1"/>
          </p:nvPr>
        </p:nvSpPr>
        <p:spPr/>
        <p:txBody>
          <a:bodyPr/>
          <a:lstStyle/>
          <a:p>
            <a:pPr marL="139700" indent="0">
              <a:buNone/>
            </a:pPr>
            <a:r>
              <a:rPr lang="en-US" b="1" dirty="0"/>
              <a:t>Cloud: </a:t>
            </a:r>
            <a:r>
              <a:rPr lang="en-US" dirty="0"/>
              <a:t>Using “the cloud” or “cloud storage” refers to using remote servers to conduct a task or to store information. </a:t>
            </a:r>
            <a:r>
              <a:rPr lang="en-US" i="1" dirty="0"/>
              <a:t>Tip: Something may be “in the cloud” if it requires the internet to access.</a:t>
            </a:r>
            <a:endParaRPr lang="en-US" b="1" i="1" dirty="0"/>
          </a:p>
          <a:p>
            <a:pPr marL="139700" indent="0">
              <a:buNone/>
            </a:pPr>
            <a:endParaRPr lang="en-US" dirty="0" smtClean="0"/>
          </a:p>
          <a:p>
            <a:pPr marL="139700" indent="0">
              <a:buNone/>
            </a:pPr>
            <a:r>
              <a:rPr lang="en-US" u="sng" dirty="0"/>
              <a:t>	</a:t>
            </a:r>
            <a:r>
              <a:rPr lang="en-US" u="sng" dirty="0" smtClean="0"/>
              <a:t>			</a:t>
            </a:r>
            <a:endParaRPr lang="en-US" dirty="0" smtClean="0"/>
          </a:p>
          <a:p>
            <a:pPr marL="139700" indent="0">
              <a:buNone/>
            </a:pPr>
            <a:endParaRPr lang="en-US" u="sng" dirty="0"/>
          </a:p>
          <a:p>
            <a:pPr marL="139700" indent="0">
              <a:buNone/>
            </a:pPr>
            <a:r>
              <a:rPr lang="en-US" b="1" dirty="0"/>
              <a:t>Browser: </a:t>
            </a:r>
            <a:r>
              <a:rPr lang="en-US" dirty="0"/>
              <a:t>The software application on a device that is used to access the internet. Common examples include Chrome, Safari, Firefox, Edge (formerly known as Internet Explorer</a:t>
            </a:r>
            <a:r>
              <a:rPr lang="en-US" dirty="0" smtClean="0"/>
              <a:t>).</a:t>
            </a:r>
            <a:endParaRPr lang="en-US" b="1" dirty="0"/>
          </a:p>
        </p:txBody>
      </p:sp>
      <p:sp>
        <p:nvSpPr>
          <p:cNvPr id="3" name="Text Placeholder 2"/>
          <p:cNvSpPr>
            <a:spLocks noGrp="1"/>
          </p:cNvSpPr>
          <p:nvPr>
            <p:ph type="body" idx="2"/>
          </p:nvPr>
        </p:nvSpPr>
        <p:spPr/>
        <p:txBody>
          <a:bodyPr/>
          <a:lstStyle/>
          <a:p>
            <a:pPr marL="139700" indent="0">
              <a:buNone/>
            </a:pPr>
            <a:r>
              <a:rPr lang="en" b="1" dirty="0"/>
              <a:t>Local: </a:t>
            </a:r>
            <a:r>
              <a:rPr lang="en" dirty="0"/>
              <a:t>Doing or storing something “locally” refers to doing or saving to your own device or servers, without transmitting it to remote servers. </a:t>
            </a:r>
            <a:r>
              <a:rPr lang="en" i="1" dirty="0"/>
              <a:t>Tip: Something is “local” if it doesn’t require the internet</a:t>
            </a:r>
            <a:r>
              <a:rPr lang="en" i="1" dirty="0" smtClean="0"/>
              <a:t>.</a:t>
            </a:r>
            <a:endParaRPr lang="en" dirty="0" smtClean="0"/>
          </a:p>
          <a:p>
            <a:pPr marL="139700" indent="0">
              <a:buNone/>
            </a:pPr>
            <a:r>
              <a:rPr lang="en-US" u="sng" dirty="0" smtClean="0"/>
              <a:t>				</a:t>
            </a:r>
            <a:endParaRPr lang="en-US" dirty="0" smtClean="0"/>
          </a:p>
          <a:p>
            <a:pPr marL="139700" indent="0">
              <a:buNone/>
            </a:pPr>
            <a:endParaRPr lang="en-US" u="sng" dirty="0"/>
          </a:p>
          <a:p>
            <a:pPr marL="139700" indent="0">
              <a:buNone/>
            </a:pPr>
            <a:r>
              <a:rPr lang="en" b="1" dirty="0"/>
              <a:t>Network:</a:t>
            </a:r>
            <a:r>
              <a:rPr lang="en" dirty="0"/>
              <a:t> All devices connected together through a central node. This can include local area networks where multiple devices can access each other, typically through WiFi or Ethernet cables, such as multiple computers connected to shared printers and servers.</a:t>
            </a:r>
            <a:endParaRPr lang="en"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41700" y="3187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Your Network</a:t>
            </a:r>
            <a:endParaRPr sz="2800" dirty="0"/>
          </a:p>
        </p:txBody>
      </p:sp>
      <p:sp>
        <p:nvSpPr>
          <p:cNvPr id="205" name="Google Shape;205;p36"/>
          <p:cNvSpPr txBox="1">
            <a:spLocks noGrp="1"/>
          </p:cNvSpPr>
          <p:nvPr>
            <p:ph type="subTitle" idx="1"/>
          </p:nvPr>
        </p:nvSpPr>
        <p:spPr>
          <a:xfrm>
            <a:off x="341700" y="18886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666666"/>
                </a:solidFill>
              </a:rPr>
              <a:t>You bring your work laptop home and connect to your home WiFi, which your significant other is also using for classes, one of your kids is using for gaming, and your smart TV, smart coffee maker, and smart vacuum are running as well. Then you bring your laptop back to work.</a:t>
            </a:r>
            <a:endParaRPr sz="1800" dirty="0">
              <a:solidFill>
                <a:srgbClr val="666666"/>
              </a:solidFill>
            </a:endParaRPr>
          </a:p>
        </p:txBody>
      </p:sp>
      <p:pic>
        <p:nvPicPr>
          <p:cNvPr id="206" name="Google Shape;206;p36" descr="&quot; &quot;"/>
          <p:cNvPicPr preferRelativeResize="0"/>
          <p:nvPr/>
        </p:nvPicPr>
        <p:blipFill>
          <a:blip r:embed="rId3">
            <a:alphaModFix/>
          </a:blip>
          <a:stretch>
            <a:fillRect/>
          </a:stretch>
        </p:blipFill>
        <p:spPr>
          <a:xfrm>
            <a:off x="5274550" y="1175226"/>
            <a:ext cx="3050201" cy="30471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Importance of Data Protection</a:t>
            </a:r>
            <a:endParaRPr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5090</TotalTime>
  <Words>9534</Words>
  <Application>Microsoft Office PowerPoint</Application>
  <PresentationFormat>On-screen Show (16:9)</PresentationFormat>
  <Paragraphs>491</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Lato</vt:lpstr>
      <vt:lpstr>Lato Light</vt:lpstr>
      <vt:lpstr>Montserrat</vt:lpstr>
      <vt:lpstr>Roboto</vt:lpstr>
      <vt:lpstr>RHNTC Template</vt:lpstr>
      <vt:lpstr>Data Protection is Everyone’s Responsibility!</vt:lpstr>
      <vt:lpstr>Today’s Webinar Team</vt:lpstr>
      <vt:lpstr>Learning Objectives</vt:lpstr>
      <vt:lpstr>What does data protection  have to do with me?</vt:lpstr>
      <vt:lpstr>Defining Data Protection  for Our Purposes</vt:lpstr>
      <vt:lpstr>Key Terms</vt:lpstr>
      <vt:lpstr>Key Terms Continued</vt:lpstr>
      <vt:lpstr>Your Network</vt:lpstr>
      <vt:lpstr>The Importance of Data Protection</vt:lpstr>
      <vt:lpstr>Impact of the Pandemic</vt:lpstr>
      <vt:lpstr>Impact of Increased Data Collection + Sharing</vt:lpstr>
      <vt:lpstr>The Risks</vt:lpstr>
      <vt:lpstr>Ransomware</vt:lpstr>
      <vt:lpstr>Ransomware  in the News</vt:lpstr>
      <vt:lpstr>Ransomware Transmission</vt:lpstr>
      <vt:lpstr>Ransomware is just one of the threats!</vt:lpstr>
      <vt:lpstr>What examples of hacking or  cybersecurity breaches have  you heard about?</vt:lpstr>
      <vt:lpstr>Steps You Can Take to Protect Data</vt:lpstr>
      <vt:lpstr>Four Steps EVERYONE Should Take</vt:lpstr>
      <vt:lpstr>Secure Your Wireless Router</vt:lpstr>
      <vt:lpstr>Router Software and Password</vt:lpstr>
      <vt:lpstr>2. Secure your Computer and Devices</vt:lpstr>
      <vt:lpstr>Your Work Device(s)</vt:lpstr>
      <vt:lpstr>Do you have clear guidance on  security for your work device(s)?</vt:lpstr>
      <vt:lpstr>Other Devices</vt:lpstr>
      <vt:lpstr>7 in 10</vt:lpstr>
      <vt:lpstr>Which of these are Internet of Things (IoT) devices?</vt:lpstr>
      <vt:lpstr>What are steps you can take to  ensure that IoT devices are not  vulnerable to cyber threats?</vt:lpstr>
      <vt:lpstr>Best Practices for All Devices</vt:lpstr>
      <vt:lpstr>Shared Networks</vt:lpstr>
      <vt:lpstr>3. Update All Devices on Your Network</vt:lpstr>
      <vt:lpstr>Updating your Browser</vt:lpstr>
      <vt:lpstr>Updating your Computer Operating System</vt:lpstr>
      <vt:lpstr>Updating your Smartphone Operating System</vt:lpstr>
      <vt:lpstr>Updating Other IoT or Smart Devices</vt:lpstr>
      <vt:lpstr>Think Back to our IoT Baby Devices</vt:lpstr>
      <vt:lpstr>How could you set up reminders  to check these things regularly?</vt:lpstr>
      <vt:lpstr>4. Exercise Caution and  Follow Best Practices</vt:lpstr>
      <vt:lpstr>Think Before You Click</vt:lpstr>
      <vt:lpstr>Phishing</vt:lpstr>
      <vt:lpstr>Phishing in the News</vt:lpstr>
      <vt:lpstr>Spear Phishing in the News</vt:lpstr>
      <vt:lpstr>Stop Phishing Attacks</vt:lpstr>
      <vt:lpstr>Make Good Cyber Choices</vt:lpstr>
      <vt:lpstr>Educate Those Around You</vt:lpstr>
      <vt:lpstr>There is More to Do</vt:lpstr>
      <vt:lpstr>There is much more to be done!</vt:lpstr>
      <vt:lpstr>Resources for the Next Steps</vt:lpstr>
      <vt:lpstr>Q&amp;A </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is Everyone’s Responsibility!</dc:title>
  <dc:creator>RHNTC</dc:creator>
  <cp:lastModifiedBy>Mary McCrimmon</cp:lastModifiedBy>
  <cp:revision>94</cp:revision>
  <cp:lastPrinted>2021-02-22T16:14:15Z</cp:lastPrinted>
  <dcterms:modified xsi:type="dcterms:W3CDTF">2021-03-03T21:27:12Z</dcterms:modified>
</cp:coreProperties>
</file>