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0"/>
  </p:notesMasterIdLst>
  <p:sldIdLst>
    <p:sldId id="256" r:id="rId2"/>
    <p:sldId id="260" r:id="rId3"/>
    <p:sldId id="257" r:id="rId4"/>
    <p:sldId id="283" r:id="rId5"/>
    <p:sldId id="258" r:id="rId6"/>
    <p:sldId id="288" r:id="rId7"/>
    <p:sldId id="289" r:id="rId8"/>
    <p:sldId id="290" r:id="rId9"/>
    <p:sldId id="291" r:id="rId10"/>
    <p:sldId id="292" r:id="rId11"/>
    <p:sldId id="293" r:id="rId12"/>
    <p:sldId id="294" r:id="rId13"/>
    <p:sldId id="295" r:id="rId14"/>
    <p:sldId id="296" r:id="rId15"/>
    <p:sldId id="297" r:id="rId16"/>
    <p:sldId id="298" r:id="rId17"/>
    <p:sldId id="287" r:id="rId18"/>
    <p:sldId id="299" r:id="rId19"/>
  </p:sldIdLst>
  <p:sldSz cx="9144000" cy="5143500" type="screen16x9"/>
  <p:notesSz cx="6858000" cy="9144000"/>
  <p:embeddedFontLst>
    <p:embeddedFont>
      <p:font typeface="Lato"/>
      <p:regular r:id="rId21"/>
      <p:bold r:id="rId22"/>
      <p:italic r:id="rId23"/>
      <p:boldItalic r:id="rId24"/>
    </p:embeddedFont>
    <p:embeddedFont>
      <p:font typeface="Calibri Light" panose="020F0302020204030204" pitchFamily="34" charset="0"/>
      <p:regular r:id="rId25"/>
      <p:italic r:id="rId26"/>
    </p:embeddedFont>
    <p:embeddedFont>
      <p:font typeface="Montserrat"/>
      <p:regular r:id="rId27"/>
      <p:bold r:id="rId28"/>
      <p:italic r:id="rId29"/>
      <p:boldItalic r:id="rId30"/>
    </p:embeddedFont>
    <p:embeddedFont>
      <p:font typeface="Montserrat Light"/>
      <p:regular r:id="rId31"/>
      <p:italic r:id="rId32"/>
    </p:embeddedFont>
    <p:embeddedFont>
      <p:font typeface="Calibri" panose="020F0502020204030204" pitchFamily="34" charset="0"/>
      <p:regular r:id="rId33"/>
      <p:bold r:id="rId34"/>
      <p:italic r:id="rId35"/>
      <p:boldItalic r:id="rId36"/>
    </p:embeddedFont>
    <p:embeddedFont>
      <p:font typeface="ＭＳ Ｐゴシック" panose="020B0600070205080204" pitchFamily="34" charset="-128"/>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2BA"/>
    <a:srgbClr val="F6F8F9"/>
    <a:srgbClr val="FEDFB2"/>
    <a:srgbClr val="E8B6D7"/>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39" autoAdjust="0"/>
    <p:restoredTop sz="66977" autoAdjust="0"/>
  </p:normalViewPr>
  <p:slideViewPr>
    <p:cSldViewPr snapToGrid="0">
      <p:cViewPr varScale="1">
        <p:scale>
          <a:sx n="61" d="100"/>
          <a:sy n="61" d="100"/>
        </p:scale>
        <p:origin x="1092" y="44"/>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hwg.org/download/sexual-health-201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pntc.org/resources/mandatory-child-abuse-reporting-state-summari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cog.org/Patients/Especially-for-Teens/Adolescent-Guid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ahwg.org/download/sexual-health-201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hs.gov/ash/oah/resources-and-training/for-families/index.html" TargetMode="External"/><Relationship Id="rId7" Type="http://schemas.openxmlformats.org/officeDocument/2006/relationships/hyperlink" Target="https://www.cdc.gov/teenpregnancy/parent-guardian-resources/index.htm"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hhs.gov/ash/oah/tag/index.html" TargetMode="External"/><Relationship Id="rId5" Type="http://schemas.openxmlformats.org/officeDocument/2006/relationships/hyperlink" Target="https://www.hhs.gov/ash/oah/adolescent-development/reproductive-health-and-teen-pregnancy/teen-pregnancy-and-childbearing/tips-for-parents/index.html" TargetMode="External"/><Relationship Id="rId4" Type="http://schemas.openxmlformats.org/officeDocument/2006/relationships/hyperlink" Target="https://www.hhs.gov/ash/oah/resources-and-training/for-families/conversation-tools/index.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rhntc.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hs.gov/opa/sites/default/files/title-x-statute-attachment-a_0.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hhs.gov/opa/title-x-family-planning/about-title-x-grants/legislative-mandates/index.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hs.gov/opa/title-x-family-planning/about-title-x-grants/legislative-mandates/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ntc.org/resources/federal-title-x-training-requirements-summar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wertodecide.org/what-we-do/information/resource-library/emerging-answers-2007-new-research-findings-programs-reduc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owertodecide.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dc.gov/mmwr/pdf/rr/rr6304.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Welcome to today’s training, during which we will discuss encouraging family participation in adolescent decision making.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Activity</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Conduct participant and facilitator introductions.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At the start of a visit, it is a good idea to:</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See the client alone. To facilitate trust, a portion of every visit with an adolescent must be private with the provider. Clinic policy should be to see all clients alone for a period of the visit.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Remove distractions. Request that cell phones are turned off—both yours and the adolescent’s.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Start with small talk to make the client feel comfortable.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Begin your visit by discussing confidentiality and its limits. This helps build trust and explains the basis for mandated reporting. </a:t>
            </a:r>
            <a:r>
              <a:rPr kumimoji="0" lang="en-US" alt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(*The next slide gives an example of how to explain confidentiality and reporting requirements).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Always identify and acknowledge the client’s reason for visit/concerns.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Source: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a:ea typeface="Arial"/>
                <a:cs typeface="Arial"/>
                <a:sym typeface="Arial"/>
              </a:rPr>
              <a:t>Monasterio</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E, Combs N, Warner L, Larsen-Fleming M, St. Andrews A, (2010). Sexual Health: An Adolescent Provider Toolkit. San Francisco, CA: Adolescent Health Working Group, San Francisco.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hlinkClick r:id="rId3"/>
              </a:rPr>
              <a:t>https://ahwg.org/download/sexual-health-2010/</a:t>
            </a: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endParaRPr lang="en-US" dirty="0"/>
          </a:p>
        </p:txBody>
      </p:sp>
    </p:spTree>
    <p:extLst>
      <p:ext uri="{BB962C8B-B14F-4D97-AF65-F5344CB8AC3E}">
        <p14:creationId xmlns:p14="http://schemas.microsoft.com/office/powerpoint/2010/main" val="45379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One of the best practices of provider-adolescent communication is to discuss and protect confidentiality. Explain to the adolescent that all information is confidential, meaning kept private, unless a person discloses possible harm to themselves or others. In that case, you must report it to the appropriate authorities.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In practice, this sounds like. .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ＭＳ Ｐゴシック" charset="-128"/>
                <a:cs typeface="Arial"/>
                <a:sym typeface="Arial"/>
              </a:rPr>
              <a:t>"Before we begin, I want to let you know that whatever you share with me is confidential, meaning between you and me, and select staff here on a need-to-know basis. The only exception is if I find out you’ve been hurting yourself, someone else, or you’ve been harmed, in which case I will need to reach out to get help. Do you have any questions about that?“</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Disclaimer</a:t>
            </a:r>
            <a:r>
              <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You must know your state’s laws and the required reporting process for your agency and your role. Refer to Mandatory Child Abuse Reporting State Summaries here: </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hlinkClick r:id="rId3"/>
              </a:rPr>
              <a:t>https://www.rhntc.org/resources/mandatory-child-abuse-reporting-state-summaries</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These state summaries provide snapshots of state child abuse reporting laws regarding who is mandated to report, what must be reported, when the reporting duty is triggered, and how to make a report.</a:t>
            </a:r>
          </a:p>
          <a:p>
            <a:endParaRPr lang="en-US" dirty="0"/>
          </a:p>
        </p:txBody>
      </p:sp>
    </p:spTree>
    <p:extLst>
      <p:ext uri="{BB962C8B-B14F-4D97-AF65-F5344CB8AC3E}">
        <p14:creationId xmlns:p14="http://schemas.microsoft.com/office/powerpoint/2010/main" val="3688308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Here are some tips for provider-adolescent communication </a:t>
            </a:r>
            <a:r>
              <a:rPr kumimoji="0" lang="en-US" altLang="en-US" sz="1100" b="0"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during</a:t>
            </a: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 visit.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Be sure to avoid jargon or complex medical terminology. Teens are often hesitant to ask for clarification.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It is imperative to use inclusive language. Language that includes LGBTQ or gender-diverse youth builds trust and indicates acceptance. Instead of asking, “Do you have a boyfriend/girlfriend?” try asking, “Are you seeing anyone?” or “Are you in a relationship?” The language we use around ability and disability is also important. For example, the term “disability” is preferred over “handicap” and “wheelchair user” over “wheelchair-bound.” Listen to the language your clients use and, when in doubt, ask what is preferred.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It should go without saying, but listen! This not only builds trust, but may give insight into the health care and advice you provide.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Lastly, respect an adolescent’s experience and autonomy. Many young people feel that adults and people in positions of authority discount their ideas, opinions, and experiences. Health care providers, together with parents, can help their clients make wise, healthy decisions.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Source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Sexual Health: An Adolescent Provider Toolkit, 2010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endParaRPr lang="en-US" dirty="0"/>
          </a:p>
        </p:txBody>
      </p:sp>
    </p:spTree>
    <p:extLst>
      <p:ext uri="{BB962C8B-B14F-4D97-AF65-F5344CB8AC3E}">
        <p14:creationId xmlns:p14="http://schemas.microsoft.com/office/powerpoint/2010/main" val="265960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Here is a example of what a provider could say to an adolescent in a Title X clinic setting: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Arial"/>
                <a:cs typeface="Calibri Light" panose="020F0302020204030204" pitchFamily="34" charset="0"/>
                <a:sym typeface="Arial"/>
              </a:rPr>
              <a:t>“One thing I tell all of my adolescent clients is that it can be helpful to have a trusted adult that you can talk to about things like dating, relationships, and pregnancy prevention. These topics can be challenging and sometimes a little confusing—so having someone you can talk to can be really helpful. Is there a parent or other trusted adult that you feel comfortable talking to?”</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endParaRPr lang="en-US" dirty="0"/>
          </a:p>
        </p:txBody>
      </p:sp>
    </p:spTree>
    <p:extLst>
      <p:ext uri="{BB962C8B-B14F-4D97-AF65-F5344CB8AC3E}">
        <p14:creationId xmlns:p14="http://schemas.microsoft.com/office/powerpoint/2010/main" val="369610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Here is a example of what a provider could say to an adolescent in a Title X clinic setting if an adolescent states it can’t talk to their parents: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t>
            </a:r>
            <a:r>
              <a:rPr kumimoji="0" lang="en-US" sz="1100" b="0" i="0" u="none" strike="noStrike" kern="1200" cap="none" spc="0" normalizeH="0" baseline="0" noProof="0" dirty="0">
                <a:ln>
                  <a:noFill/>
                </a:ln>
                <a:solidFill>
                  <a:prstClr val="black"/>
                </a:solidFill>
                <a:effectLst/>
                <a:uLnTx/>
                <a:uFillTx/>
                <a:latin typeface="Calibri Light" panose="020F0302020204030204" pitchFamily="34" charset="0"/>
                <a:ea typeface="Arial"/>
                <a:cs typeface="Calibri Light" panose="020F0302020204030204" pitchFamily="34" charset="0"/>
                <a:sym typeface="Arial"/>
              </a:rPr>
              <a:t>“If you feel like you can’t talk to your parents, are there any other trusted adults you can talk to, like another family member or family friend?”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endParaRPr lang="en-US" dirty="0"/>
          </a:p>
        </p:txBody>
      </p:sp>
    </p:spTree>
    <p:extLst>
      <p:ext uri="{BB962C8B-B14F-4D97-AF65-F5344CB8AC3E}">
        <p14:creationId xmlns:p14="http://schemas.microsoft.com/office/powerpoint/2010/main" val="2303006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Many Title X clients do not come to the clinic with their parents. Given that most visits are short, a provider doesn't have a lot of time to talk with parents. That being said, when a parent accompanies the adolescent to the clinic, a provider can do the following:</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Welcome parent and adolescent</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Explain clinic polices and procedures</a:t>
            </a:r>
          </a:p>
          <a:p>
            <a:pPr marL="8001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State early that you will talk to them together then AND spend private and confidential time with the adolescent</a:t>
            </a:r>
          </a:p>
          <a:p>
            <a:pPr marL="8001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Reassure parents that if you have any safety concerns for the adolescent, they will be notified</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Seat adolescent in primary position and talk directly to them</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Explain confidentiality and adolescent control</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Ask about concerns jointly</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Counsel adolescent privately, and ask what to share with parent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257175" marR="0" lvl="0" indent="-257175"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If a provider has time to meet with a parent alone:</a:t>
            </a:r>
          </a:p>
          <a:p>
            <a:pPr marL="257175" marR="0" lvl="0" indent="-257175"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Ask if parents need or want help talking to their adolescents about sexual and reproductive health issues</a:t>
            </a:r>
          </a:p>
          <a:p>
            <a:pPr marL="257175" marR="0" lvl="0" indent="-257175"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Educate parents about contraception and STIs—encourage them to share the information with their teens</a:t>
            </a:r>
          </a:p>
          <a:p>
            <a:pPr marL="257175" marR="0" lvl="0" indent="-257175"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Encourage parents to have age-appropriate resources (books, videos, and pamphlets) about growth and development and sexual health available</a:t>
            </a:r>
          </a:p>
          <a:p>
            <a:pPr marL="257175" marR="0" lvl="0" indent="-257175"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Explore with parents how to utilize “teachable moments” to talk about sex</a:t>
            </a:r>
          </a:p>
          <a:p>
            <a:pPr marL="257175" marR="0" lvl="0" indent="-257175"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Model clear, direct, and honest communication about matters of sexual health and well-being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Sources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ACOG LINK: Adolescent guide—Data from ACOG Guidelines for Women’s Health Care, 4th Edition, page 435; adolescence visits: 11 through 21 years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hlinkClick r:id="rId3"/>
              </a:rPr>
              <a:t>https://www.acog.org/Patients/Especially-for-Teens/Adolescent-Guide</a:t>
            </a:r>
            <a:endPar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Arial"/>
                <a:cs typeface="Arial"/>
                <a:sym typeface="Arial"/>
              </a:rPr>
              <a:t>Monasterio</a:t>
            </a: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E, Combs N, Warner L, Larsen-Fleming M, St. Andrews A, (2010). Sexual Health: An Adolescent Provider Toolkit. San Francisco, CA: Adolescent Health Working Group, San Francisco.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hlinkClick r:id="rId4"/>
              </a:rPr>
              <a:t>https://ahwg.org/download/sexual-health-2010/</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endParaRPr lang="en-US" dirty="0"/>
          </a:p>
        </p:txBody>
      </p:sp>
    </p:spTree>
    <p:extLst>
      <p:ext uri="{BB962C8B-B14F-4D97-AF65-F5344CB8AC3E}">
        <p14:creationId xmlns:p14="http://schemas.microsoft.com/office/powerpoint/2010/main" val="2671192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This video demonstrates how to encourage family participation in an adolescent client’s decision to seek family planning services.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Activity</a:t>
            </a: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Watch the video (approximately 6 minutes).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https://rhntc.org/resources/counseling-adolescent-clients-encourage-family-participation-video</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r>
            <a:b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b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Discussion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1. How do the scenarios in the video relate to experiences you’ve had with clients?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2. What are some approaches you have found helpful for starting a conversation with adolescents about family participation?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3. What would you document in the client’s record?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4. How would you explain to a parent that you need some time alone with their adolescent?</a:t>
            </a:r>
          </a:p>
          <a:p>
            <a:endParaRPr lang="en-US" dirty="0"/>
          </a:p>
        </p:txBody>
      </p:sp>
    </p:spTree>
    <p:extLst>
      <p:ext uri="{BB962C8B-B14F-4D97-AF65-F5344CB8AC3E}">
        <p14:creationId xmlns:p14="http://schemas.microsoft.com/office/powerpoint/2010/main" val="1301728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a117a4e4d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a117a4e4d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Centers for Disease Control and Prevention and the Office of Population Affairs provide excellent and up-to-date educational materials for parents on how to talk to their adolescents.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materials are available online for parents or guardians to access on their own.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mn-ea"/>
                <a:cs typeface="+mn-cs"/>
              </a:rPr>
              <a:t>Sources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 Department of Health &amp; Human Services</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—Office of Population Affairs: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https://www.hhs.gov/ash/oah/resources-and-training/for-families/index.html</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https://www.hhs.gov/ash/oah/resources-and-training/for-families/conversation-tools/index.html</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https://www.hhs.gov/ash/oah/adolescent-development/reproductive-health-and-teen-pregnancy/teen-pregnancy-and-childbearing/tips-for-parents/index.html</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https://www.hhs.gov/ash/oah/tag/index.html</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CDC—Parent and Guardian Resource: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https://www.cdc.gov/teenpregnancy/parent-guardian-resources/index.htm</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04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For other family planning training resources, visit the Reproductive Health National Training Center’s website: </a:t>
            </a:r>
            <a:r>
              <a:rPr kumimoji="0" lang="en-US" altLang="en-US" sz="1100" b="0" i="0" u="sng" strike="noStrike" kern="1200" cap="none" spc="0" normalizeH="0" baseline="0" noProof="0" dirty="0">
                <a:ln>
                  <a:noFill/>
                </a:ln>
                <a:solidFill>
                  <a:prstClr val="black"/>
                </a:solidFill>
                <a:effectLst/>
                <a:uLnTx/>
                <a:uFillTx/>
                <a:latin typeface="Calibri" panose="020F0502020204030204"/>
                <a:ea typeface="Arial"/>
                <a:cs typeface="Arial"/>
                <a:sym typeface="Arial"/>
                <a:hlinkClick r:id="rId3"/>
              </a:rPr>
              <a:t>www.rhntc.org</a:t>
            </a: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Subscribe to the RHNTC newsletter.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Thank you for participating in today‘s training!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Any questions or comments?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Contact the Reproductive Health National Training Center (rhntc@jsi.com) if you have questions/comments later.</a:t>
            </a:r>
          </a:p>
          <a:p>
            <a:endParaRPr lang="en-US" dirty="0"/>
          </a:p>
        </p:txBody>
      </p:sp>
    </p:spTree>
    <p:extLst>
      <p:ext uri="{BB962C8B-B14F-4D97-AF65-F5344CB8AC3E}">
        <p14:creationId xmlns:p14="http://schemas.microsoft.com/office/powerpoint/2010/main" val="284255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a117a4e4d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a117a4e4d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t>Facilitator Notes</a:t>
            </a:r>
            <a:endParaRPr lang="en-US" altLang="en-US" sz="1200" dirty="0"/>
          </a:p>
          <a:p>
            <a:pPr eaLnBrk="1" hangingPunct="1">
              <a:spcBef>
                <a:spcPct val="0"/>
              </a:spcBef>
            </a:pPr>
            <a:r>
              <a:rPr lang="en-US" altLang="en-US" sz="1200" dirty="0"/>
              <a:t>There</a:t>
            </a:r>
            <a:r>
              <a:rPr lang="en-US" altLang="en-US" sz="1200" baseline="0" dirty="0"/>
              <a:t> are four objectives for today’s training. By the end of this training, you will be able to:</a:t>
            </a:r>
          </a:p>
          <a:p>
            <a:pPr eaLnBrk="1" hangingPunct="1">
              <a:spcBef>
                <a:spcPct val="0"/>
              </a:spcBef>
            </a:pPr>
            <a:endParaRPr lang="en-US" altLang="en-US" sz="1200" dirty="0"/>
          </a:p>
          <a:p>
            <a:pPr marL="228600" indent="-228600">
              <a:buFont typeface="+mj-lt"/>
              <a:buAutoNum type="arabicPeriod"/>
            </a:pPr>
            <a:r>
              <a:rPr lang="en-US" sz="1200" dirty="0"/>
              <a:t>Describe the </a:t>
            </a:r>
            <a:r>
              <a:rPr lang="en-US" sz="1200" b="1" dirty="0"/>
              <a:t>Title X requirement </a:t>
            </a:r>
            <a:r>
              <a:rPr lang="en-US" sz="1200" dirty="0"/>
              <a:t>for encouraging family participation in the decision of minors to seek family planning services.</a:t>
            </a:r>
          </a:p>
          <a:p>
            <a:pPr marL="228600" indent="-228600">
              <a:buFont typeface="+mj-lt"/>
              <a:buAutoNum type="arabicPeriod"/>
            </a:pPr>
            <a:r>
              <a:rPr lang="en-US" sz="1200" dirty="0"/>
              <a:t>List the </a:t>
            </a:r>
            <a:r>
              <a:rPr lang="en-US" sz="1200" b="1" dirty="0"/>
              <a:t>benefits</a:t>
            </a:r>
            <a:r>
              <a:rPr lang="en-US" sz="1200" dirty="0"/>
              <a:t> of encouraging family participation for minors.</a:t>
            </a:r>
          </a:p>
          <a:p>
            <a:pPr marL="228600" indent="-228600">
              <a:buFont typeface="+mj-lt"/>
              <a:buAutoNum type="arabicPeriod"/>
            </a:pPr>
            <a:r>
              <a:rPr lang="en-US" sz="1200" dirty="0"/>
              <a:t>Describe </a:t>
            </a:r>
            <a:r>
              <a:rPr lang="en-US" sz="1200" b="1" dirty="0"/>
              <a:t>strategies</a:t>
            </a:r>
            <a:r>
              <a:rPr lang="en-US" sz="1200" dirty="0"/>
              <a:t> for working with parents/guardians and adolescents to encourage family participation, including </a:t>
            </a:r>
            <a:r>
              <a:rPr lang="en-US" sz="1200" b="1" dirty="0"/>
              <a:t>sample statements </a:t>
            </a:r>
            <a:r>
              <a:rPr lang="en-US" sz="1200" dirty="0"/>
              <a:t>providers can use. </a:t>
            </a:r>
          </a:p>
          <a:p>
            <a:pPr marL="228600" indent="-228600">
              <a:buFont typeface="+mj-lt"/>
              <a:buAutoNum type="arabicPeriod"/>
            </a:pPr>
            <a:r>
              <a:rPr lang="en-US" sz="1200" dirty="0"/>
              <a:t>Identify </a:t>
            </a:r>
            <a:r>
              <a:rPr lang="en-US" sz="1200" b="1" dirty="0"/>
              <a:t>resources</a:t>
            </a:r>
            <a:r>
              <a:rPr lang="en-US" sz="1200" dirty="0"/>
              <a:t> on how to promote communication strategies between an adolescent and parent/guardian. </a:t>
            </a:r>
          </a:p>
          <a:p>
            <a:pPr eaLnBrk="1" hangingPunct="1">
              <a:spcBef>
                <a:spcPct val="0"/>
              </a:spcBef>
              <a:buFontTx/>
              <a:buNone/>
            </a:pPr>
            <a:endParaRPr lang="en-US" altLang="en-US" sz="1200" dirty="0"/>
          </a:p>
          <a:p>
            <a:pPr eaLnBrk="1" hangingPunct="1">
              <a:spcBef>
                <a:spcPct val="0"/>
              </a:spcBef>
            </a:pPr>
            <a:r>
              <a:rPr lang="en-US" altLang="en-US" sz="1200" dirty="0"/>
              <a:t>This presentation is intended for administrative, clinical, and all project personnel.</a:t>
            </a:r>
          </a:p>
          <a:p>
            <a:pPr marL="158750" indent="0" eaLnBrk="1" hangingPunct="1">
              <a:spcBef>
                <a:spcPct val="0"/>
              </a:spcBef>
              <a:buNone/>
            </a:pPr>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a117a4e4d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da117a4e4d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Facilitator Notes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a recipient of Title X funds, an agency and its staff must comply with the Title X Statute Section 1001(a).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Secretary is authorized to make grants to and enter into contracts with public or nonprofit private entities to assist in the establishment and operation of voluntary family planning projects which shall offer a broad range of acceptable and effective family planning methods and services (including natural family planning methods, infertility services, and services for adolescents). </a:t>
            </a:r>
            <a:r>
              <a:rPr kumimoji="0" lang="en-US" altLang="en-US" sz="1200" b="1" i="0" u="none" strike="noStrike" kern="1200" cap="none" spc="0" normalizeH="0" baseline="0" noProof="0" dirty="0">
                <a:ln>
                  <a:noFill/>
                </a:ln>
                <a:solidFill>
                  <a:prstClr val="black"/>
                </a:solidFill>
                <a:effectLst/>
                <a:uLnTx/>
                <a:uFillTx/>
                <a:latin typeface="Calibri" panose="020F0502020204030204"/>
                <a:ea typeface="+mn-ea"/>
                <a:cs typeface="+mn-cs"/>
              </a:rPr>
              <a:t>To the  extent practicable, entities which receive grants or contracts under this subsection shall encourage family participation in projects assisted under this subsection.”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Calibri" panose="020F0502020204030204"/>
                <a:ea typeface="+mn-ea"/>
                <a:cs typeface="+mn-cs"/>
              </a:rPr>
              <a:t>[The bold text refers to this part of the legislative mandate.]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Services for adolescents must be provided as a part of the broad range of family planning services. Section 1001 of the statute requires that, to the extent practicable, Title X applicants shall encourage family participation in family planning services projects. This is particularly important in relation to adolescents seeking family planning services.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mn-ea"/>
                <a:cs typeface="+mn-cs"/>
              </a:rPr>
              <a:t>Sources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Title X Statue Section 1001: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https://www.hhs.gov/opa/sites/default/files/title-x-statute-attachment-a_0.pdf</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copy of the legislative mandate language can be found on the OPA website: </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https://www.hhs.gov/opa/title-x-family-planning/about-title-x-grants/legislative-mandates/index.html</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a117a4e4d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da117a4e4d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Calibri" panose="020F0502020204030204"/>
                <a:ea typeface="+mn-ea"/>
                <a:cs typeface="+mn-cs"/>
              </a:rPr>
              <a:t>The following legislative mandates have been part of the Title X appropriations language for each of the last several years. Title X family planning services projects should include administrative, clinical, counseling, and referral services necessary to ensure adherence to these requirements.</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legislative mandate states: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“None of the funds appropriated in this Act may be made available to any entity under Title X of the Public Health Service Act unless the applicant for the award certifies to the Secretary of Health and Human Services that it </a:t>
            </a:r>
            <a:r>
              <a:rPr kumimoji="0" lang="en-US" altLang="en-US" sz="1200" b="1" i="0" u="none" strike="noStrike" kern="1200" cap="none" spc="0" normalizeH="0" baseline="0" noProof="0" dirty="0">
                <a:ln>
                  <a:noFill/>
                </a:ln>
                <a:solidFill>
                  <a:prstClr val="black"/>
                </a:solidFill>
                <a:effectLst/>
                <a:uLnTx/>
                <a:uFillTx/>
                <a:latin typeface="Calibri" panose="020F0502020204030204"/>
                <a:ea typeface="+mn-ea"/>
                <a:cs typeface="+mn-cs"/>
              </a:rPr>
              <a:t>encourages family participation in the decision of minors to seek family planning services</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that it provides counseling to minors on how to resist attempts to coerce minors into engaging in sexual activities.”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Calibri" panose="020F0502020204030204"/>
                <a:ea typeface="+mn-ea"/>
                <a:cs typeface="+mn-cs"/>
              </a:rPr>
              <a:t>[The bold text refers to this part of the legislative mandate.]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srgbClr val="FF0000"/>
                </a:solidFill>
                <a:effectLst/>
                <a:uLnTx/>
                <a:uFillTx/>
                <a:latin typeface="Calibri" panose="020F0502020204030204"/>
                <a:ea typeface="+mn-ea"/>
                <a:cs typeface="+mn-cs"/>
              </a:rPr>
              <a:t>Source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copy of the legislative mandate language can be found on the OPA website. </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https://www.hhs.gov/opa/title-x-family-planning/about-title-x-grants/legislative-mandates/index.html</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236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a117a4e4d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a117a4e4d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mn-ea"/>
                <a:cs typeface="+mn-cs"/>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project’s training plan should provide for an annual training on involving family members in the decision of minors to seek family planning services. The FPTNC website has a summary on all the Title X training requirements.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mn-ea"/>
                <a:cs typeface="+mn-cs"/>
              </a:rPr>
              <a:t>Source</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Training Requirements: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https://www.rhntc.org/resources/federal-title-x-training-requirements-summary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Research on a variety of adolescent sexual behaviors and risk show that parental involvement has a significant impact on adolescent sexual decision making and sexual behaviors. Adolescents who talk with parents about topics related to dating, healthy relationships, and pregnancy and STD prevention are more likely to:</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Delay initiation of sexual activity</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Use condoms or other birth control more often if they do have sex</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Have better communication with romantic partners </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Decease likelihood of being involved in coercive sexual relationships</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Have sex less often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Calibri" panose="020F0502020204030204"/>
                <a:ea typeface="Arial"/>
                <a:cs typeface="Arial"/>
                <a:sym typeface="Arial"/>
              </a:rPr>
              <a:t>Health providers and educators—all staff who provide family planning services—should encourage and promote communication between an adolescent and her/his parent(s) or guardians(s). </a:t>
            </a:r>
            <a:endPar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This research is based on the work of Douglas Bernard Kirby, PhD. Dr. Kirby was a senior research scientist at ETR Associates and a pillar in the field of adolescent sexual and reproductive health</a:t>
            </a:r>
            <a:r>
              <a:rPr kumimoji="0" lang="en-US" altLang="en-US" sz="1200" b="1"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He was one of the world’s leading experts on school and community programs to reduce sexual risk taking, and dedicated his career to promoting sexual and reproductive health among young people through his writing, teaching, and research.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Power to Decide, the campaign to prevent unplanned pregnancy, </a:t>
            </a:r>
            <a:r>
              <a:rPr kumimoji="0" lang="en-US" altLang="en-US" sz="1200" b="0" i="0" u="none" strike="noStrike" kern="1200" cap="none" spc="0" normalizeH="0" baseline="0" noProof="0" dirty="0">
                <a:ln>
                  <a:noFill/>
                </a:ln>
                <a:solidFill>
                  <a:srgbClr val="5B9BD5"/>
                </a:solidFill>
                <a:effectLst/>
                <a:uLnTx/>
                <a:uFillTx/>
                <a:latin typeface="Calibri" panose="020F0502020204030204"/>
                <a:ea typeface="Arial"/>
                <a:cs typeface="Arial"/>
                <a:sym typeface="Arial"/>
              </a:rPr>
              <a:t>notes </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that delaying sexual activity can create positive social change, as well as allow young people to be stronger contributors to their communities. Power to Decide works to ensure that all young people—no matter who they are, where they live, or what their economic status might be—have the power to decide if, when, and under what circumstances to get pregnant and have a child.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1" i="0" u="sng"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Sources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Kirby D. Emerging Answers 2007. Washington, DC: National Campaign to Prevent Teen Pregnancy, 2007.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hlinkClick r:id="rId3"/>
              </a:rPr>
              <a:t>https://powertodecide.org/what-we-do/information/resource-library/emerging-answers-2007-new-research-findings-programs-reduce</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2018 Power to Decide, the campaign to prevent unplanned pregnancy.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hlinkClick r:id="rId4"/>
              </a:rPr>
              <a:t>https://powertodecide.org/</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endParaRPr lang="en-US" dirty="0"/>
          </a:p>
        </p:txBody>
      </p:sp>
    </p:spTree>
    <p:extLst>
      <p:ext uri="{BB962C8B-B14F-4D97-AF65-F5344CB8AC3E}">
        <p14:creationId xmlns:p14="http://schemas.microsoft.com/office/powerpoint/2010/main" val="3407646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Why else is family participation important?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Parent-adolescent connectedness does matter</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Parental caring and concern</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Parental presence in the home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Shared activities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Overall closeness between parent and their adolescent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All are associated with reduced risk of early teen pregnancy!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Discussion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What are some other reasons family participation is important?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1" i="0" u="sng"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Source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Resnick MD, Bearman PS, Blum RW, et al. Protecting adolescents from harm: findings from the National Longitudinal Study on Adolescent Health. JAMA. 1997; 278(10):823–32.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4192814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When an adolescent visits a family planning clinic alone this visit provides an opportunity for staff to ask the teen about any conversations they have had, or would like to have, with her or his parent or guardian.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Providers should encourage and promote communication between the adolescent and his or her parent(s) or guardian(s) about sexual and reproductive health. </a:t>
            </a:r>
            <a:r>
              <a:rPr kumimoji="0" lang="en-US" altLang="en-US" sz="1100" b="0"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(QFP page 13 , references 71-86) </a:t>
            </a: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A pdf of the QFP is available on the CDC website:  </a:t>
            </a:r>
            <a:r>
              <a:rPr kumimoji="0" lang="en-US" altLang="en-US" sz="1100" b="0" i="0" u="sng" strike="noStrike" kern="1200" cap="none" spc="0" normalizeH="0" baseline="0" noProof="0" dirty="0">
                <a:ln>
                  <a:noFill/>
                </a:ln>
                <a:solidFill>
                  <a:prstClr val="black"/>
                </a:solidFill>
                <a:effectLst/>
                <a:uLnTx/>
                <a:uFillTx/>
                <a:latin typeface="Calibri" panose="020F0502020204030204"/>
                <a:ea typeface="Arial"/>
                <a:cs typeface="Arial"/>
                <a:sym typeface="Arial"/>
                <a:hlinkClick r:id="rId3"/>
              </a:rPr>
              <a:t>http://www.cdc.gov/mmwr/pdf/rr/rr6304.pdf</a:t>
            </a:r>
            <a:endParaRPr kumimoji="0" lang="en-US" altLang="en-US" sz="1100" b="0" i="1"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When both parent or guardian and teen have agreed, joint discussions can address family values and expectations about dating, relationships, and sexual behavior.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Sources</a:t>
            </a: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Gavin, L., </a:t>
            </a:r>
            <a:r>
              <a:rPr kumimoji="0" lang="en-US" sz="1100" b="0" i="0" u="none" strike="noStrike" kern="1200" cap="none" spc="0" normalizeH="0" baseline="0" noProof="0" dirty="0" err="1">
                <a:ln>
                  <a:noFill/>
                </a:ln>
                <a:solidFill>
                  <a:prstClr val="black"/>
                </a:solidFill>
                <a:effectLst/>
                <a:uLnTx/>
                <a:uFillTx/>
                <a:latin typeface="Calibri" panose="020F0502020204030204"/>
                <a:ea typeface="Arial"/>
                <a:cs typeface="Arial"/>
                <a:sym typeface="Arial"/>
              </a:rPr>
              <a:t>Moskosky</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S., Carter, M., et al. Providing Quality Family Planning Services: Recommendations of CDC and the U. S. Office of Population Affairs. MMWR </a:t>
            </a:r>
            <a:r>
              <a:rPr kumimoji="0" lang="en-US" sz="1100" b="0" i="0" u="none" strike="noStrike" kern="1200" cap="none" spc="0" normalizeH="0" baseline="0" noProof="0" dirty="0" err="1">
                <a:ln>
                  <a:noFill/>
                </a:ln>
                <a:solidFill>
                  <a:prstClr val="black"/>
                </a:solidFill>
                <a:effectLst/>
                <a:uLnTx/>
                <a:uFillTx/>
                <a:latin typeface="Calibri" panose="020F0502020204030204"/>
                <a:ea typeface="Arial"/>
                <a:cs typeface="Arial"/>
                <a:sym typeface="Arial"/>
              </a:rPr>
              <a:t>Recomm</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Rep. 2014; 63: 1–54; Appendix C.</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MMWR Update: Providing Quality Family Planning Services—Recommendations from CDC and the U.S. Office of Population Affairs, 2017 https://www.cdc.gov/mmwr/volumes/66/wr/mm6650a4.htm</a:t>
            </a:r>
          </a:p>
          <a:p>
            <a:endParaRPr lang="en-US" dirty="0"/>
          </a:p>
        </p:txBody>
      </p:sp>
    </p:spTree>
    <p:extLst>
      <p:ext uri="{BB962C8B-B14F-4D97-AF65-F5344CB8AC3E}">
        <p14:creationId xmlns:p14="http://schemas.microsoft.com/office/powerpoint/2010/main" val="1407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Counseling about family participation should adhere to general counseling best practices outlined in QFP.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The five principles for providing quality counseling are relevant when working with all clients, including teens.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These quality principles include:</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Establish and maintain rapport with the client</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Assess the client’s needs and personalize discussions accordingly</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Work with the client interactively to establish a plan</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Provide information that can be understood and retained by the client</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Confirm client understanding</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sng" strike="noStrike" kern="1200" cap="none" spc="0" normalizeH="0" baseline="0" noProof="0" dirty="0">
                <a:ln>
                  <a:noFill/>
                </a:ln>
                <a:solidFill>
                  <a:prstClr val="black"/>
                </a:solidFill>
                <a:effectLst/>
                <a:uLnTx/>
                <a:uFillTx/>
                <a:latin typeface="Calibri" panose="020F0502020204030204"/>
                <a:ea typeface="Arial"/>
                <a:cs typeface="Arial"/>
                <a:sym typeface="Arial"/>
              </a:rPr>
              <a:t>Sources</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Gavin, L., </a:t>
            </a:r>
            <a:r>
              <a:rPr kumimoji="0" lang="en-US" sz="1100" b="0" i="0" u="none" strike="noStrike" kern="1200" cap="none" spc="0" normalizeH="0" baseline="0" noProof="0" dirty="0" err="1">
                <a:ln>
                  <a:noFill/>
                </a:ln>
                <a:solidFill>
                  <a:prstClr val="black"/>
                </a:solidFill>
                <a:effectLst/>
                <a:uLnTx/>
                <a:uFillTx/>
                <a:latin typeface="Calibri" panose="020F0502020204030204"/>
                <a:ea typeface="Arial"/>
                <a:cs typeface="Arial"/>
                <a:sym typeface="Arial"/>
              </a:rPr>
              <a:t>Moskosky</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S., Carter, M., et al. Providing Quality Family Planning Services: Recommendations of CDC and the U. S. Office of Population Affairs. MMWR </a:t>
            </a:r>
            <a:r>
              <a:rPr kumimoji="0" lang="en-US" sz="1100" b="0" i="0" u="none" strike="noStrike" kern="1200" cap="none" spc="0" normalizeH="0" baseline="0" noProof="0" dirty="0" err="1">
                <a:ln>
                  <a:noFill/>
                </a:ln>
                <a:solidFill>
                  <a:prstClr val="black"/>
                </a:solidFill>
                <a:effectLst/>
                <a:uLnTx/>
                <a:uFillTx/>
                <a:latin typeface="Calibri" panose="020F0502020204030204"/>
                <a:ea typeface="Arial"/>
                <a:cs typeface="Arial"/>
                <a:sym typeface="Arial"/>
              </a:rPr>
              <a:t>Recomm</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Rep. 2014; 63: 1-54; Appendix 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MMWR Update: Providing Quality Family Planning Services—Recommendations from CDC and the U.S. Office of Population Affairs, 2017 https://www.cdc.gov/mmwr/volumes/66/wr/mm6650a4.htm</a:t>
            </a:r>
          </a:p>
          <a:p>
            <a:endParaRPr lang="en-US" dirty="0"/>
          </a:p>
        </p:txBody>
      </p:sp>
    </p:spTree>
    <p:extLst>
      <p:ext uri="{BB962C8B-B14F-4D97-AF65-F5344CB8AC3E}">
        <p14:creationId xmlns:p14="http://schemas.microsoft.com/office/powerpoint/2010/main" val="2614672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56616" y="1049375"/>
            <a:ext cx="5422200" cy="2052600"/>
          </a:xfrm>
          <a:prstGeom prst="rect">
            <a:avLst/>
          </a:prstGeom>
        </p:spPr>
        <p:txBody>
          <a:bodyPr spcFirstLastPara="1" wrap="square" lIns="91425" tIns="91425" rIns="91425" bIns="91425" anchor="b" anchorCtr="0">
            <a:noAutofit/>
          </a:bodyPr>
          <a:lstStyle>
            <a:lvl1pPr lvl="0">
              <a:spcBef>
                <a:spcPts val="0"/>
              </a:spcBef>
              <a:spcAft>
                <a:spcPts val="0"/>
              </a:spcAft>
              <a:buClr>
                <a:srgbClr val="434343"/>
              </a:buClr>
              <a:buSzPts val="3600"/>
              <a:buFont typeface="Montserrat"/>
              <a:buNone/>
              <a:defRPr sz="3600" b="1">
                <a:solidFill>
                  <a:srgbClr val="434343"/>
                </a:solidFill>
                <a:latin typeface="Arial" panose="020B0604020202020204" pitchFamily="34" charset="0"/>
                <a:ea typeface="Arial" panose="020B0604020202020204" pitchFamily="34" charset="0"/>
                <a:cs typeface="Arial" panose="020B0604020202020204" pitchFamily="34" charset="0"/>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2" name="Google Shape;12;p2"/>
          <p:cNvSpPr txBox="1">
            <a:spLocks noGrp="1"/>
          </p:cNvSpPr>
          <p:nvPr>
            <p:ph type="subTitle" idx="1"/>
          </p:nvPr>
        </p:nvSpPr>
        <p:spPr>
          <a:xfrm>
            <a:off x="356616" y="3362925"/>
            <a:ext cx="40209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8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3" name="Google Shape;13;p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r="16289" b="29078"/>
          <a:stretch/>
        </p:blipFill>
        <p:spPr>
          <a:xfrm>
            <a:off x="4838400" y="1543675"/>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720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73650" y="660204"/>
            <a:ext cx="6951075" cy="967025"/>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pic>
        <p:nvPicPr>
          <p:cNvPr id="36" name="Google Shape;36;p6"/>
          <p:cNvPicPr preferRelativeResize="0"/>
          <p:nvPr/>
        </p:nvPicPr>
        <p:blipFill rotWithShape="1">
          <a:blip r:embed="rId2">
            <a:alphaModFix/>
          </a:blip>
          <a:srcRect r="29952"/>
          <a:stretch/>
        </p:blipFill>
        <p:spPr>
          <a:xfrm rot="-5400000">
            <a:off x="6744400" y="-92911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
        <p:nvSpPr>
          <p:cNvPr id="3" name="Picture Placeholder 2">
            <a:extLst>
              <a:ext uri="{FF2B5EF4-FFF2-40B4-BE49-F238E27FC236}">
                <a16:creationId xmlns:a16="http://schemas.microsoft.com/office/drawing/2014/main" id="{CC1A9385-B238-402C-AD24-4ADAC45AA39B}"/>
              </a:ext>
            </a:extLst>
          </p:cNvPr>
          <p:cNvSpPr>
            <a:spLocks noGrp="1"/>
          </p:cNvSpPr>
          <p:nvPr>
            <p:ph type="pic" sz="quarter" idx="10"/>
          </p:nvPr>
        </p:nvSpPr>
        <p:spPr>
          <a:xfrm>
            <a:off x="1128713" y="1917413"/>
            <a:ext cx="4843462" cy="2749121"/>
          </a:xfrm>
        </p:spPr>
        <p:txBody>
          <a:bodyPr/>
          <a:lstStyle/>
          <a:p>
            <a:endParaRPr lang="en-US"/>
          </a:p>
        </p:txBody>
      </p:sp>
      <p:sp>
        <p:nvSpPr>
          <p:cNvPr id="5" name="Text Placeholder 4">
            <a:extLst>
              <a:ext uri="{FF2B5EF4-FFF2-40B4-BE49-F238E27FC236}">
                <a16:creationId xmlns:a16="http://schemas.microsoft.com/office/drawing/2014/main" id="{435868F3-670E-4CCD-BD09-9F73178CC3E3}"/>
              </a:ext>
            </a:extLst>
          </p:cNvPr>
          <p:cNvSpPr>
            <a:spLocks noGrp="1"/>
          </p:cNvSpPr>
          <p:nvPr>
            <p:ph type="body" sz="quarter" idx="11"/>
          </p:nvPr>
        </p:nvSpPr>
        <p:spPr>
          <a:xfrm>
            <a:off x="6038850" y="1955800"/>
            <a:ext cx="2489200" cy="2235200"/>
          </a:xfrm>
        </p:spPr>
        <p:txBody>
          <a:bodyPr/>
          <a:lstStyle>
            <a:lvl1pPr marL="0" indent="0">
              <a:lnSpc>
                <a:spcPct val="100000"/>
              </a:lnSpc>
              <a:buNone/>
              <a:defRPr>
                <a:latin typeface="+mj-lt"/>
              </a:defRPr>
            </a:lvl1pPr>
          </a:lstStyle>
          <a:p>
            <a:pPr lvl="0"/>
            <a:r>
              <a:rPr lang="en-US" dirty="0"/>
              <a:t>Click to edit Master text styles</a:t>
            </a:r>
          </a:p>
        </p:txBody>
      </p:sp>
    </p:spTree>
    <p:extLst>
      <p:ext uri="{BB962C8B-B14F-4D97-AF65-F5344CB8AC3E}">
        <p14:creationId xmlns:p14="http://schemas.microsoft.com/office/powerpoint/2010/main" val="2903538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4" name="Google Shape;34;p6"/>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pic>
        <p:nvPicPr>
          <p:cNvPr id="36" name="Google Shape;36;p6"/>
          <p:cNvPicPr preferRelativeResize="0"/>
          <p:nvPr/>
        </p:nvPicPr>
        <p:blipFill rotWithShape="1">
          <a:blip r:embed="rId2">
            <a:alphaModFix/>
          </a:blip>
          <a:srcRect r="29952"/>
          <a:stretch/>
        </p:blipFill>
        <p:spPr>
          <a:xfrm rot="-5400000">
            <a:off x="6744400" y="-92911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
        <p:nvSpPr>
          <p:cNvPr id="7" name="Text Placeholder 2">
            <a:extLst>
              <a:ext uri="{FF2B5EF4-FFF2-40B4-BE49-F238E27FC236}">
                <a16:creationId xmlns:a16="http://schemas.microsoft.com/office/drawing/2014/main" id="{1AA9FB82-24F5-4302-998F-61BEAF59793B}"/>
              </a:ext>
            </a:extLst>
          </p:cNvPr>
          <p:cNvSpPr>
            <a:spLocks noGrp="1"/>
          </p:cNvSpPr>
          <p:nvPr>
            <p:ph type="body" sz="quarter" idx="10"/>
          </p:nvPr>
        </p:nvSpPr>
        <p:spPr>
          <a:xfrm>
            <a:off x="362002" y="4619625"/>
            <a:ext cx="8649622" cy="292575"/>
          </a:xfrm>
        </p:spPr>
        <p:txBody>
          <a:bodyPr/>
          <a:lstStyle>
            <a:lvl1pPr marL="0" indent="0">
              <a:lnSpc>
                <a:spcPct val="100000"/>
              </a:lnSpc>
              <a:buNone/>
              <a:defRPr sz="900">
                <a:solidFill>
                  <a:schemeClr val="tx1"/>
                </a:solidFill>
                <a:latin typeface="+mj-lt"/>
              </a:defRPr>
            </a:lvl1pPr>
          </a:lstStyle>
          <a:p>
            <a:pPr lvl="0"/>
            <a:endParaRPr lang="en-US" dirty="0"/>
          </a:p>
        </p:txBody>
      </p:sp>
    </p:spTree>
    <p:extLst>
      <p:ext uri="{BB962C8B-B14F-4D97-AF65-F5344CB8AC3E}">
        <p14:creationId xmlns:p14="http://schemas.microsoft.com/office/powerpoint/2010/main" val="73781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0" name="Google Shape;40;p7"/>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29119"/>
            <a:ext cx="1353249" cy="320024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5" name="Google Shape;45;p8"/>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46" name="Google Shape;46;p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5" name="Google Shape;45;p8"/>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
        <p:nvSpPr>
          <p:cNvPr id="3" name="Text Placeholder 2">
            <a:extLst>
              <a:ext uri="{FF2B5EF4-FFF2-40B4-BE49-F238E27FC236}">
                <a16:creationId xmlns:a16="http://schemas.microsoft.com/office/drawing/2014/main" id="{40AAA47F-3AB8-4424-B9C9-D04C516D18BF}"/>
              </a:ext>
            </a:extLst>
          </p:cNvPr>
          <p:cNvSpPr>
            <a:spLocks noGrp="1"/>
          </p:cNvSpPr>
          <p:nvPr>
            <p:ph type="body" sz="quarter" idx="10"/>
          </p:nvPr>
        </p:nvSpPr>
        <p:spPr>
          <a:xfrm>
            <a:off x="227595" y="4476314"/>
            <a:ext cx="8649622" cy="504825"/>
          </a:xfrm>
        </p:spPr>
        <p:txBody>
          <a:bodyPr/>
          <a:lstStyle>
            <a:lvl1pPr marL="0" indent="0">
              <a:lnSpc>
                <a:spcPct val="100000"/>
              </a:lnSpc>
              <a:buNone/>
              <a:defRPr sz="900">
                <a:solidFill>
                  <a:schemeClr val="tx1"/>
                </a:solidFill>
                <a:latin typeface="+mj-lt"/>
              </a:defRPr>
            </a:lvl1pPr>
          </a:lstStyle>
          <a:p>
            <a:pPr lvl="0"/>
            <a:endParaRPr lang="en-US" dirty="0"/>
          </a:p>
        </p:txBody>
      </p:sp>
    </p:spTree>
    <p:extLst>
      <p:ext uri="{BB962C8B-B14F-4D97-AF65-F5344CB8AC3E}">
        <p14:creationId xmlns:p14="http://schemas.microsoft.com/office/powerpoint/2010/main" val="3894022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5" name="Google Shape;45;p8"/>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
        <p:nvSpPr>
          <p:cNvPr id="3" name="Text Placeholder 2">
            <a:extLst>
              <a:ext uri="{FF2B5EF4-FFF2-40B4-BE49-F238E27FC236}">
                <a16:creationId xmlns:a16="http://schemas.microsoft.com/office/drawing/2014/main" id="{40AAA47F-3AB8-4424-B9C9-D04C516D18BF}"/>
              </a:ext>
            </a:extLst>
          </p:cNvPr>
          <p:cNvSpPr>
            <a:spLocks noGrp="1"/>
          </p:cNvSpPr>
          <p:nvPr>
            <p:ph type="body" sz="quarter" idx="10"/>
          </p:nvPr>
        </p:nvSpPr>
        <p:spPr>
          <a:xfrm>
            <a:off x="227595" y="4476314"/>
            <a:ext cx="8649622" cy="504825"/>
          </a:xfrm>
        </p:spPr>
        <p:txBody>
          <a:bodyPr/>
          <a:lstStyle>
            <a:lvl1pPr marL="0" indent="0">
              <a:lnSpc>
                <a:spcPct val="100000"/>
              </a:lnSpc>
              <a:buNone/>
              <a:defRPr sz="900">
                <a:solidFill>
                  <a:schemeClr val="tx1"/>
                </a:solidFill>
                <a:latin typeface="+mj-lt"/>
              </a:defRPr>
            </a:lvl1pPr>
          </a:lstStyle>
          <a:p>
            <a:pPr lvl="0"/>
            <a:endParaRPr lang="en-US" dirty="0"/>
          </a:p>
        </p:txBody>
      </p:sp>
      <p:pic>
        <p:nvPicPr>
          <p:cNvPr id="6" name="Google Shape;290;p46">
            <a:extLst>
              <a:ext uri="{FF2B5EF4-FFF2-40B4-BE49-F238E27FC236}">
                <a16:creationId xmlns:a16="http://schemas.microsoft.com/office/drawing/2014/main" id="{94D79A9D-54DC-441E-BC41-8FECBBC85A01}"/>
              </a:ext>
            </a:extLst>
          </p:cNvPr>
          <p:cNvPicPr preferRelativeResize="0"/>
          <p:nvPr userDrawn="1"/>
        </p:nvPicPr>
        <p:blipFill>
          <a:blip r:embed="rId3">
            <a:alphaModFix/>
          </a:blip>
          <a:stretch>
            <a:fillRect/>
          </a:stretch>
        </p:blipFill>
        <p:spPr>
          <a:xfrm>
            <a:off x="7644875" y="484174"/>
            <a:ext cx="749822" cy="1007901"/>
          </a:xfrm>
          <a:prstGeom prst="rect">
            <a:avLst/>
          </a:prstGeom>
          <a:noFill/>
          <a:ln>
            <a:noFill/>
          </a:ln>
        </p:spPr>
      </p:pic>
    </p:spTree>
    <p:extLst>
      <p:ext uri="{BB962C8B-B14F-4D97-AF65-F5344CB8AC3E}">
        <p14:creationId xmlns:p14="http://schemas.microsoft.com/office/powerpoint/2010/main" val="3820054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 name="Text Placeholder 3">
            <a:extLst>
              <a:ext uri="{FF2B5EF4-FFF2-40B4-BE49-F238E27FC236}">
                <a16:creationId xmlns:a16="http://schemas.microsoft.com/office/drawing/2014/main" id="{60C65667-D9A6-4629-8A0B-42B4D813E728}"/>
              </a:ext>
            </a:extLst>
          </p:cNvPr>
          <p:cNvSpPr>
            <a:spLocks noGrp="1"/>
          </p:cNvSpPr>
          <p:nvPr>
            <p:ph type="body" sz="quarter" idx="10"/>
          </p:nvPr>
        </p:nvSpPr>
        <p:spPr>
          <a:xfrm>
            <a:off x="469900" y="1114425"/>
            <a:ext cx="3886200" cy="737293"/>
          </a:xfrm>
          <a:solidFill>
            <a:srgbClr val="E8B6D7"/>
          </a:solidFill>
        </p:spPr>
        <p:txBody>
          <a:bodyPr anchor="ctr"/>
          <a:lstStyle>
            <a:lvl1pPr marL="114300" indent="0" algn="ctr">
              <a:buNone/>
              <a:defRPr b="1">
                <a:solidFill>
                  <a:srgbClr val="58595B"/>
                </a:solidFill>
                <a:latin typeface="+mn-lt"/>
              </a:defRPr>
            </a:lvl1pPr>
          </a:lstStyle>
          <a:p>
            <a:pPr lvl="0"/>
            <a:r>
              <a:rPr lang="en-US" dirty="0"/>
              <a:t>Click to edit Master text styles</a:t>
            </a:r>
          </a:p>
        </p:txBody>
      </p:sp>
      <p:sp>
        <p:nvSpPr>
          <p:cNvPr id="13" name="Text Placeholder 3">
            <a:extLst>
              <a:ext uri="{FF2B5EF4-FFF2-40B4-BE49-F238E27FC236}">
                <a16:creationId xmlns:a16="http://schemas.microsoft.com/office/drawing/2014/main" id="{6CBDDDD1-5CC2-4271-8A35-3DFBE9CD309F}"/>
              </a:ext>
            </a:extLst>
          </p:cNvPr>
          <p:cNvSpPr>
            <a:spLocks noGrp="1"/>
          </p:cNvSpPr>
          <p:nvPr>
            <p:ph type="body" sz="quarter" idx="11"/>
          </p:nvPr>
        </p:nvSpPr>
        <p:spPr>
          <a:xfrm>
            <a:off x="469900" y="1956775"/>
            <a:ext cx="3886200" cy="737293"/>
          </a:xfrm>
          <a:solidFill>
            <a:srgbClr val="E8B6D7"/>
          </a:solidFill>
        </p:spPr>
        <p:txBody>
          <a:bodyPr anchor="ctr"/>
          <a:lstStyle>
            <a:lvl1pPr marL="114300" indent="0" algn="ctr">
              <a:buNone/>
              <a:defRPr b="1">
                <a:solidFill>
                  <a:srgbClr val="58595B"/>
                </a:solidFill>
                <a:latin typeface="+mn-lt"/>
              </a:defRPr>
            </a:lvl1pPr>
          </a:lstStyle>
          <a:p>
            <a:pPr lvl="0"/>
            <a:r>
              <a:rPr lang="en-US" dirty="0"/>
              <a:t>Click to edit Master text styles</a:t>
            </a:r>
          </a:p>
        </p:txBody>
      </p:sp>
      <p:sp>
        <p:nvSpPr>
          <p:cNvPr id="14" name="Text Placeholder 3">
            <a:extLst>
              <a:ext uri="{FF2B5EF4-FFF2-40B4-BE49-F238E27FC236}">
                <a16:creationId xmlns:a16="http://schemas.microsoft.com/office/drawing/2014/main" id="{C0507593-4320-4279-B559-05A68936DCBF}"/>
              </a:ext>
            </a:extLst>
          </p:cNvPr>
          <p:cNvSpPr>
            <a:spLocks noGrp="1"/>
          </p:cNvSpPr>
          <p:nvPr>
            <p:ph type="body" sz="quarter" idx="12"/>
          </p:nvPr>
        </p:nvSpPr>
        <p:spPr>
          <a:xfrm>
            <a:off x="469900" y="2771084"/>
            <a:ext cx="3886200" cy="737293"/>
          </a:xfrm>
          <a:solidFill>
            <a:srgbClr val="E8B6D7"/>
          </a:solidFill>
        </p:spPr>
        <p:txBody>
          <a:bodyPr anchor="ctr"/>
          <a:lstStyle>
            <a:lvl1pPr marL="114300" indent="0" algn="ctr">
              <a:buNone/>
              <a:defRPr b="1">
                <a:solidFill>
                  <a:srgbClr val="58595B"/>
                </a:solidFill>
                <a:latin typeface="+mn-lt"/>
              </a:defRPr>
            </a:lvl1pPr>
          </a:lstStyle>
          <a:p>
            <a:pPr lvl="0"/>
            <a:r>
              <a:rPr lang="en-US" dirty="0"/>
              <a:t>Click to edit Master text styles</a:t>
            </a:r>
          </a:p>
        </p:txBody>
      </p:sp>
      <p:sp>
        <p:nvSpPr>
          <p:cNvPr id="15" name="Text Placeholder 3">
            <a:extLst>
              <a:ext uri="{FF2B5EF4-FFF2-40B4-BE49-F238E27FC236}">
                <a16:creationId xmlns:a16="http://schemas.microsoft.com/office/drawing/2014/main" id="{7752E1E0-AE9E-4BA8-BEC1-54FFBA6EF0A9}"/>
              </a:ext>
            </a:extLst>
          </p:cNvPr>
          <p:cNvSpPr>
            <a:spLocks noGrp="1"/>
          </p:cNvSpPr>
          <p:nvPr>
            <p:ph type="body" sz="quarter" idx="13"/>
          </p:nvPr>
        </p:nvSpPr>
        <p:spPr>
          <a:xfrm>
            <a:off x="469900" y="3595684"/>
            <a:ext cx="3886200" cy="938216"/>
          </a:xfrm>
          <a:solidFill>
            <a:srgbClr val="E8B6D7"/>
          </a:solidFill>
        </p:spPr>
        <p:txBody>
          <a:bodyPr anchor="ctr"/>
          <a:lstStyle>
            <a:lvl1pPr marL="114300" indent="0" algn="ctr">
              <a:buNone/>
              <a:defRPr b="1">
                <a:solidFill>
                  <a:srgbClr val="58595B"/>
                </a:solidFill>
                <a:latin typeface="+mn-lt"/>
              </a:defRPr>
            </a:lvl1pPr>
          </a:lstStyle>
          <a:p>
            <a:pPr lvl="0"/>
            <a:r>
              <a:rPr lang="en-US" dirty="0"/>
              <a:t>Click to edit Master text styles</a:t>
            </a:r>
          </a:p>
        </p:txBody>
      </p:sp>
      <p:sp>
        <p:nvSpPr>
          <p:cNvPr id="16" name="Right Arrow 11" descr="Right pointing arrow ">
            <a:extLst>
              <a:ext uri="{FF2B5EF4-FFF2-40B4-BE49-F238E27FC236}">
                <a16:creationId xmlns:a16="http://schemas.microsoft.com/office/drawing/2014/main" id="{5D0F20B4-17BB-4731-8EA8-2EADC17C4453}"/>
              </a:ext>
            </a:extLst>
          </p:cNvPr>
          <p:cNvSpPr/>
          <p:nvPr userDrawn="1"/>
        </p:nvSpPr>
        <p:spPr>
          <a:xfrm>
            <a:off x="4622800" y="2162177"/>
            <a:ext cx="1371600" cy="1524000"/>
          </a:xfrm>
          <a:prstGeom prst="rightArrow">
            <a:avLst>
              <a:gd name="adj1" fmla="val 50000"/>
              <a:gd name="adj2" fmla="val 4722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0ACE99E4-61CD-471B-A719-1288A378E94A}"/>
              </a:ext>
            </a:extLst>
          </p:cNvPr>
          <p:cNvSpPr>
            <a:spLocks noGrp="1"/>
          </p:cNvSpPr>
          <p:nvPr>
            <p:ph type="body" sz="quarter" idx="14"/>
          </p:nvPr>
        </p:nvSpPr>
        <p:spPr>
          <a:xfrm>
            <a:off x="4425950" y="3740944"/>
            <a:ext cx="1768475" cy="342898"/>
          </a:xfrm>
          <a:noFill/>
        </p:spPr>
        <p:txBody>
          <a:bodyPr anchor="ctr"/>
          <a:lstStyle>
            <a:lvl1pPr marL="0" indent="0" algn="ctr">
              <a:lnSpc>
                <a:spcPct val="100000"/>
              </a:lnSpc>
              <a:buNone/>
              <a:defRPr sz="1050" b="1">
                <a:latin typeface="+mj-lt"/>
              </a:defRPr>
            </a:lvl1pPr>
            <a:lvl2pPr marL="596900" indent="0">
              <a:buNone/>
              <a:defRPr/>
            </a:lvl2pPr>
          </a:lstStyle>
          <a:p>
            <a:pPr lvl="0"/>
            <a:r>
              <a:rPr lang="en-US" dirty="0"/>
              <a:t>Click to edit Master text styles</a:t>
            </a:r>
          </a:p>
        </p:txBody>
      </p:sp>
      <p:sp>
        <p:nvSpPr>
          <p:cNvPr id="22" name="Text Placeholder 17">
            <a:extLst>
              <a:ext uri="{FF2B5EF4-FFF2-40B4-BE49-F238E27FC236}">
                <a16:creationId xmlns:a16="http://schemas.microsoft.com/office/drawing/2014/main" id="{0B44BF5D-17D3-4DAD-B657-B02970AC5B91}"/>
              </a:ext>
            </a:extLst>
          </p:cNvPr>
          <p:cNvSpPr>
            <a:spLocks noGrp="1"/>
          </p:cNvSpPr>
          <p:nvPr>
            <p:ph type="body" sz="quarter" idx="15"/>
          </p:nvPr>
        </p:nvSpPr>
        <p:spPr>
          <a:xfrm>
            <a:off x="6261100" y="1562100"/>
            <a:ext cx="2457450" cy="2643184"/>
          </a:xfrm>
          <a:solidFill>
            <a:srgbClr val="FEDFB2"/>
          </a:solidFill>
        </p:spPr>
        <p:txBody>
          <a:bodyPr anchor="ctr"/>
          <a:lstStyle>
            <a:lvl1pPr marL="0" indent="0" algn="ctr">
              <a:lnSpc>
                <a:spcPct val="100000"/>
              </a:lnSpc>
              <a:buNone/>
              <a:defRPr b="1">
                <a:latin typeface="+mj-lt"/>
              </a:defRPr>
            </a:lvl1pPr>
            <a:lvl2pPr marL="596900" indent="0">
              <a:buNone/>
              <a:defRPr/>
            </a:lvl2pPr>
          </a:lstStyle>
          <a:p>
            <a:pPr lvl="0"/>
            <a:r>
              <a:rPr lang="en-US" dirty="0"/>
              <a:t>Click to edit Master text styles</a:t>
            </a:r>
          </a:p>
        </p:txBody>
      </p:sp>
      <p:sp>
        <p:nvSpPr>
          <p:cNvPr id="20" name="Text Placeholder 19">
            <a:extLst>
              <a:ext uri="{FF2B5EF4-FFF2-40B4-BE49-F238E27FC236}">
                <a16:creationId xmlns:a16="http://schemas.microsoft.com/office/drawing/2014/main" id="{579C5654-3F1D-4078-B5CE-1A043E373E4E}"/>
              </a:ext>
            </a:extLst>
          </p:cNvPr>
          <p:cNvSpPr>
            <a:spLocks noGrp="1"/>
          </p:cNvSpPr>
          <p:nvPr>
            <p:ph type="body" sz="quarter" idx="16"/>
          </p:nvPr>
        </p:nvSpPr>
        <p:spPr>
          <a:xfrm>
            <a:off x="190904" y="4633149"/>
            <a:ext cx="7026275" cy="334642"/>
          </a:xfrm>
        </p:spPr>
        <p:txBody>
          <a:bodyPr/>
          <a:lstStyle>
            <a:lvl1pPr marL="0" indent="0">
              <a:lnSpc>
                <a:spcPct val="100000"/>
              </a:lnSpc>
              <a:buNone/>
              <a:defRPr sz="900">
                <a:solidFill>
                  <a:schemeClr val="tx1"/>
                </a:solidFill>
                <a:latin typeface="+mn-lt"/>
              </a:defRPr>
            </a:lvl1pPr>
          </a:lstStyle>
          <a:p>
            <a:pPr lvl="0"/>
            <a:endParaRPr lang="en-US" dirty="0"/>
          </a:p>
        </p:txBody>
      </p:sp>
    </p:spTree>
    <p:extLst>
      <p:ext uri="{BB962C8B-B14F-4D97-AF65-F5344CB8AC3E}">
        <p14:creationId xmlns:p14="http://schemas.microsoft.com/office/powerpoint/2010/main" val="2826081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585875" y="209092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51" name="Google Shape;51;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457200" y="1783080"/>
            <a:ext cx="1612884" cy="134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604925" y="1909950"/>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57" name="Google Shape;57;p10"/>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YRP Line">
  <p:cSld name="TITLE_AND_BODY_1_1_1_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1"/>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62" name="Google Shape;62;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1"/>
          <p:cNvPicPr preferRelativeResize="0"/>
          <p:nvPr/>
        </p:nvPicPr>
        <p:blipFill>
          <a:blip r:embed="rId2">
            <a:alphaModFix/>
          </a:blip>
          <a:stretch>
            <a:fillRect/>
          </a:stretch>
        </p:blipFill>
        <p:spPr>
          <a:xfrm>
            <a:off x="457200" y="1923049"/>
            <a:ext cx="1264400" cy="130100"/>
          </a:xfrm>
          <a:prstGeom prst="rect">
            <a:avLst/>
          </a:prstGeom>
          <a:noFill/>
          <a:ln>
            <a:noFill/>
          </a:ln>
        </p:spPr>
      </p:pic>
      <p:pic>
        <p:nvPicPr>
          <p:cNvPr id="7" name="Google Shape;63;p11"/>
          <p:cNvPicPr preferRelativeResize="0"/>
          <p:nvPr userDrawn="1"/>
        </p:nvPicPr>
        <p:blipFill rotWithShape="1">
          <a:blip r:embed="rId3">
            <a:alphaModFix/>
          </a:blip>
          <a:srcRect l="25542" b="29190"/>
          <a:stretch/>
        </p:blipFill>
        <p:spPr>
          <a:xfrm rot="10800000">
            <a:off x="6735704" y="-7315"/>
            <a:ext cx="2415609" cy="24313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7" name="Google Shape;67;p12"/>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rotWithShape="1">
          <a:blip r:embed="rId2">
            <a:alphaModFix/>
          </a:blip>
          <a:srcRect l="25682" t="27992"/>
          <a:stretch/>
        </p:blipFill>
        <p:spPr>
          <a:xfrm rot="5400000">
            <a:off x="6702210" y="-38024"/>
            <a:ext cx="2411077" cy="247250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RPBY " preserve="1" userDrawn="1">
  <p:cSld name="1_Title and body RPBY ">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pic>
        <p:nvPicPr>
          <p:cNvPr id="82" name="Google Shape;82;p14"/>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 name="Google Shape;74;p13"/>
          <p:cNvPicPr preferRelativeResize="0"/>
          <p:nvPr userDrawn="1"/>
        </p:nvPicPr>
        <p:blipFill rotWithShape="1">
          <a:blip r:embed="rId3">
            <a:alphaModFix/>
          </a:blip>
          <a:srcRect l="53194" b="8400"/>
          <a:stretch/>
        </p:blipFill>
        <p:spPr>
          <a:xfrm rot="10800000">
            <a:off x="7317064" y="-2"/>
            <a:ext cx="1834556" cy="3769085"/>
          </a:xfrm>
          <a:prstGeom prst="rect">
            <a:avLst/>
          </a:prstGeom>
          <a:noFill/>
          <a:ln>
            <a:noFill/>
          </a:ln>
        </p:spPr>
      </p:pic>
      <p:sp>
        <p:nvSpPr>
          <p:cNvPr id="3" name="Text Placeholder 2">
            <a:extLst>
              <a:ext uri="{FF2B5EF4-FFF2-40B4-BE49-F238E27FC236}">
                <a16:creationId xmlns:a16="http://schemas.microsoft.com/office/drawing/2014/main" id="{ED27D105-773D-4AA6-A48C-8E96A8E9613D}"/>
              </a:ext>
            </a:extLst>
          </p:cNvPr>
          <p:cNvSpPr>
            <a:spLocks noGrp="1"/>
          </p:cNvSpPr>
          <p:nvPr>
            <p:ph type="body" sz="quarter" idx="10"/>
          </p:nvPr>
        </p:nvSpPr>
        <p:spPr>
          <a:xfrm>
            <a:off x="2762151" y="4628382"/>
            <a:ext cx="4114800" cy="390525"/>
          </a:xfrm>
        </p:spPr>
        <p:txBody>
          <a:bodyPr/>
          <a:lstStyle>
            <a:lvl1pPr marL="0" indent="0">
              <a:lnSpc>
                <a:spcPct val="100000"/>
              </a:lnSpc>
              <a:buNone/>
              <a:defRPr sz="900">
                <a:solidFill>
                  <a:schemeClr val="tx1"/>
                </a:solidFill>
                <a:latin typeface="+mn-lt"/>
              </a:defRPr>
            </a:lvl1pPr>
          </a:lstStyle>
          <a:p>
            <a:pPr lvl="0"/>
            <a:endParaRPr lang="en-US" dirty="0"/>
          </a:p>
        </p:txBody>
      </p:sp>
    </p:spTree>
    <p:extLst>
      <p:ext uri="{BB962C8B-B14F-4D97-AF65-F5344CB8AC3E}">
        <p14:creationId xmlns:p14="http://schemas.microsoft.com/office/powerpoint/2010/main" val="3682192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ow to Contact Us" preserve="1" userDrawn="1">
  <p:cSld name="1_How to Contact Us">
    <p:spTree>
      <p:nvGrpSpPr>
        <p:cNvPr id="1" name="Shape 149"/>
        <p:cNvGrpSpPr/>
        <p:nvPr/>
      </p:nvGrpSpPr>
      <p:grpSpPr>
        <a:xfrm>
          <a:off x="0" y="0"/>
          <a:ext cx="0" cy="0"/>
          <a:chOff x="0" y="0"/>
          <a:chExt cx="0" cy="0"/>
        </a:xfrm>
      </p:grpSpPr>
      <p:pic>
        <p:nvPicPr>
          <p:cNvPr id="152" name="Google Shape;152;p27"/>
          <p:cNvPicPr preferRelativeResize="0"/>
          <p:nvPr/>
        </p:nvPicPr>
        <p:blipFill>
          <a:blip r:embed="rId2">
            <a:alphaModFix/>
          </a:blip>
          <a:stretch>
            <a:fillRect/>
          </a:stretch>
        </p:blipFill>
        <p:spPr>
          <a:xfrm>
            <a:off x="1111938" y="2279010"/>
            <a:ext cx="1282224" cy="744625"/>
          </a:xfrm>
          <a:prstGeom prst="rect">
            <a:avLst/>
          </a:prstGeom>
          <a:noFill/>
          <a:ln>
            <a:noFill/>
          </a:ln>
        </p:spPr>
      </p:pic>
      <p:pic>
        <p:nvPicPr>
          <p:cNvPr id="153" name="Google Shape;153;p27"/>
          <p:cNvPicPr preferRelativeResize="0"/>
          <p:nvPr/>
        </p:nvPicPr>
        <p:blipFill>
          <a:blip r:embed="rId3">
            <a:alphaModFix/>
          </a:blip>
          <a:stretch>
            <a:fillRect/>
          </a:stretch>
        </p:blipFill>
        <p:spPr>
          <a:xfrm>
            <a:off x="3186125" y="2052321"/>
            <a:ext cx="908376" cy="914000"/>
          </a:xfrm>
          <a:prstGeom prst="rect">
            <a:avLst/>
          </a:prstGeom>
          <a:noFill/>
          <a:ln>
            <a:noFill/>
          </a:ln>
        </p:spPr>
      </p:pic>
      <p:pic>
        <p:nvPicPr>
          <p:cNvPr id="154" name="Google Shape;154;p27"/>
          <p:cNvPicPr preferRelativeResize="0"/>
          <p:nvPr/>
        </p:nvPicPr>
        <p:blipFill>
          <a:blip r:embed="rId4">
            <a:alphaModFix/>
          </a:blip>
          <a:stretch>
            <a:fillRect/>
          </a:stretch>
        </p:blipFill>
        <p:spPr>
          <a:xfrm>
            <a:off x="5027130" y="2199450"/>
            <a:ext cx="1078889" cy="744613"/>
          </a:xfrm>
          <a:prstGeom prst="rect">
            <a:avLst/>
          </a:prstGeom>
          <a:noFill/>
          <a:ln>
            <a:noFill/>
          </a:ln>
        </p:spPr>
      </p:pic>
      <p:pic>
        <p:nvPicPr>
          <p:cNvPr id="155" name="Google Shape;155;p27"/>
          <p:cNvPicPr preferRelativeResize="0"/>
          <p:nvPr/>
        </p:nvPicPr>
        <p:blipFill>
          <a:blip r:embed="rId5">
            <a:alphaModFix/>
          </a:blip>
          <a:stretch>
            <a:fillRect/>
          </a:stretch>
        </p:blipFill>
        <p:spPr>
          <a:xfrm>
            <a:off x="7038650" y="2222512"/>
            <a:ext cx="908376" cy="698478"/>
          </a:xfrm>
          <a:prstGeom prst="rect">
            <a:avLst/>
          </a:prstGeom>
          <a:noFill/>
          <a:ln>
            <a:noFill/>
          </a:ln>
        </p:spPr>
      </p:pic>
      <p:pic>
        <p:nvPicPr>
          <p:cNvPr id="160" name="Google Shape;160;p27"/>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161" name="Google Shape;161;p27"/>
          <p:cNvPicPr preferRelativeResize="0"/>
          <p:nvPr/>
        </p:nvPicPr>
        <p:blipFill>
          <a:blip r:embed="rId7">
            <a:alphaModFix/>
          </a:blip>
          <a:stretch>
            <a:fillRect/>
          </a:stretch>
        </p:blipFill>
        <p:spPr>
          <a:xfrm>
            <a:off x="455725" y="1678925"/>
            <a:ext cx="1346475" cy="124825"/>
          </a:xfrm>
          <a:prstGeom prst="rect">
            <a:avLst/>
          </a:prstGeom>
          <a:noFill/>
          <a:ln>
            <a:noFill/>
          </a:ln>
        </p:spPr>
      </p:pic>
      <p:sp>
        <p:nvSpPr>
          <p:cNvPr id="14" name="Title 1">
            <a:extLst>
              <a:ext uri="{FF2B5EF4-FFF2-40B4-BE49-F238E27FC236}">
                <a16:creationId xmlns:a16="http://schemas.microsoft.com/office/drawing/2014/main" id="{2155F099-F5CD-41FD-B749-37CBE88EDAA6}"/>
              </a:ext>
            </a:extLst>
          </p:cNvPr>
          <p:cNvSpPr>
            <a:spLocks noGrp="1"/>
          </p:cNvSpPr>
          <p:nvPr>
            <p:ph type="title"/>
          </p:nvPr>
        </p:nvSpPr>
        <p:spPr>
          <a:xfrm>
            <a:off x="356616" y="1112682"/>
            <a:ext cx="8520600" cy="572700"/>
          </a:xfrm>
        </p:spPr>
        <p:txBody>
          <a:bodyPr/>
          <a:lstStyle>
            <a:lvl1pPr>
              <a:defRPr>
                <a:latin typeface="+mj-lt"/>
              </a:defRPr>
            </a:lvl1pPr>
          </a:lstStyle>
          <a:p>
            <a:endParaRPr lang="en-US" dirty="0"/>
          </a:p>
        </p:txBody>
      </p:sp>
      <p:sp>
        <p:nvSpPr>
          <p:cNvPr id="15" name="Text Placeholder 3">
            <a:extLst>
              <a:ext uri="{FF2B5EF4-FFF2-40B4-BE49-F238E27FC236}">
                <a16:creationId xmlns:a16="http://schemas.microsoft.com/office/drawing/2014/main" id="{D6227D47-1F7C-4BC0-BC68-61F8A8E3DF5F}"/>
              </a:ext>
            </a:extLst>
          </p:cNvPr>
          <p:cNvSpPr>
            <a:spLocks noGrp="1"/>
          </p:cNvSpPr>
          <p:nvPr>
            <p:ph type="body" sz="quarter" idx="10"/>
          </p:nvPr>
        </p:nvSpPr>
        <p:spPr>
          <a:xfrm>
            <a:off x="451185" y="3097425"/>
            <a:ext cx="2448427" cy="1220700"/>
          </a:xfrm>
        </p:spPr>
        <p:txBody>
          <a:bodyPr/>
          <a:lstStyle>
            <a:lvl1pPr marL="0" indent="0" algn="ctr">
              <a:lnSpc>
                <a:spcPct val="100000"/>
              </a:lnSpc>
              <a:buNone/>
              <a:defRPr sz="1600">
                <a:latin typeface="Arial" panose="020B0604020202020204" pitchFamily="34" charset="0"/>
                <a:cs typeface="Arial" panose="020B0604020202020204" pitchFamily="34" charset="0"/>
              </a:defRPr>
            </a:lvl1pPr>
          </a:lstStyle>
          <a:p>
            <a:pPr lvl="0"/>
            <a:endParaRPr lang="en-US" dirty="0"/>
          </a:p>
        </p:txBody>
      </p:sp>
      <p:sp>
        <p:nvSpPr>
          <p:cNvPr id="16" name="Text Placeholder 3">
            <a:extLst>
              <a:ext uri="{FF2B5EF4-FFF2-40B4-BE49-F238E27FC236}">
                <a16:creationId xmlns:a16="http://schemas.microsoft.com/office/drawing/2014/main" id="{BF2FD81B-4CEB-4225-B0AD-083C7409B791}"/>
              </a:ext>
            </a:extLst>
          </p:cNvPr>
          <p:cNvSpPr>
            <a:spLocks noGrp="1"/>
          </p:cNvSpPr>
          <p:nvPr>
            <p:ph type="body" sz="quarter" idx="11"/>
          </p:nvPr>
        </p:nvSpPr>
        <p:spPr>
          <a:xfrm>
            <a:off x="2928187" y="3097425"/>
            <a:ext cx="1420201" cy="1220700"/>
          </a:xfrm>
        </p:spPr>
        <p:txBody>
          <a:bodyPr/>
          <a:lstStyle>
            <a:lvl1pPr marL="0" indent="0" algn="ctr">
              <a:lnSpc>
                <a:spcPct val="100000"/>
              </a:lnSpc>
              <a:buNone/>
              <a:defRPr sz="1600">
                <a:latin typeface="Arial" panose="020B0604020202020204" pitchFamily="34" charset="0"/>
                <a:cs typeface="Arial" panose="020B0604020202020204" pitchFamily="34" charset="0"/>
              </a:defRPr>
            </a:lvl1pPr>
          </a:lstStyle>
          <a:p>
            <a:pPr lvl="0"/>
            <a:endParaRPr lang="en-US" dirty="0"/>
          </a:p>
        </p:txBody>
      </p:sp>
      <p:sp>
        <p:nvSpPr>
          <p:cNvPr id="17" name="Text Placeholder 3">
            <a:extLst>
              <a:ext uri="{FF2B5EF4-FFF2-40B4-BE49-F238E27FC236}">
                <a16:creationId xmlns:a16="http://schemas.microsoft.com/office/drawing/2014/main" id="{FC0EC3D6-0AFF-4B1E-B047-7F878C92D6E6}"/>
              </a:ext>
            </a:extLst>
          </p:cNvPr>
          <p:cNvSpPr>
            <a:spLocks noGrp="1"/>
          </p:cNvSpPr>
          <p:nvPr>
            <p:ph type="body" sz="quarter" idx="12"/>
          </p:nvPr>
        </p:nvSpPr>
        <p:spPr>
          <a:xfrm>
            <a:off x="4853977" y="3097306"/>
            <a:ext cx="1556357" cy="1220700"/>
          </a:xfrm>
        </p:spPr>
        <p:txBody>
          <a:bodyPr/>
          <a:lstStyle>
            <a:lvl1pPr marL="0" indent="0" algn="ctr">
              <a:lnSpc>
                <a:spcPct val="100000"/>
              </a:lnSpc>
              <a:buNone/>
              <a:defRPr sz="1600">
                <a:latin typeface="Arial" panose="020B0604020202020204" pitchFamily="34" charset="0"/>
                <a:cs typeface="Arial" panose="020B0604020202020204" pitchFamily="34" charset="0"/>
              </a:defRPr>
            </a:lvl1pPr>
          </a:lstStyle>
          <a:p>
            <a:pPr lvl="0"/>
            <a:endParaRPr lang="en-US" dirty="0"/>
          </a:p>
        </p:txBody>
      </p:sp>
      <p:sp>
        <p:nvSpPr>
          <p:cNvPr id="18" name="Text Placeholder 3">
            <a:extLst>
              <a:ext uri="{FF2B5EF4-FFF2-40B4-BE49-F238E27FC236}">
                <a16:creationId xmlns:a16="http://schemas.microsoft.com/office/drawing/2014/main" id="{61AB6D3E-1D89-48B1-A2FA-206ECD324F7E}"/>
              </a:ext>
            </a:extLst>
          </p:cNvPr>
          <p:cNvSpPr>
            <a:spLocks noGrp="1"/>
          </p:cNvSpPr>
          <p:nvPr>
            <p:ph type="body" sz="quarter" idx="13"/>
          </p:nvPr>
        </p:nvSpPr>
        <p:spPr>
          <a:xfrm>
            <a:off x="6779767" y="3087781"/>
            <a:ext cx="1442209" cy="1220700"/>
          </a:xfrm>
        </p:spPr>
        <p:txBody>
          <a:bodyPr/>
          <a:lstStyle>
            <a:lvl1pPr marL="0" indent="0" algn="ctr">
              <a:lnSpc>
                <a:spcPct val="100000"/>
              </a:lnSpc>
              <a:buNone/>
              <a:defRPr sz="1600">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665951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ow to Contact Us" preserve="1" userDrawn="1">
  <p:cSld name="1_How to Contact Us">
    <p:spTree>
      <p:nvGrpSpPr>
        <p:cNvPr id="1" name="Shape 149"/>
        <p:cNvGrpSpPr/>
        <p:nvPr/>
      </p:nvGrpSpPr>
      <p:grpSpPr>
        <a:xfrm>
          <a:off x="0" y="0"/>
          <a:ext cx="0" cy="0"/>
          <a:chOff x="0" y="0"/>
          <a:chExt cx="0" cy="0"/>
        </a:xfrm>
      </p:grpSpPr>
      <p:pic>
        <p:nvPicPr>
          <p:cNvPr id="13" name="Google Shape;79;p51">
            <a:extLst>
              <a:ext uri="{FF2B5EF4-FFF2-40B4-BE49-F238E27FC236}">
                <a16:creationId xmlns:a16="http://schemas.microsoft.com/office/drawing/2014/main" id="{7F0FECC3-BF58-4E3F-A381-BF91F6CEF4D3}"/>
              </a:ext>
            </a:extLst>
          </p:cNvPr>
          <p:cNvPicPr preferRelativeResize="0"/>
          <p:nvPr userDrawn="1"/>
        </p:nvPicPr>
        <p:blipFill rotWithShape="1">
          <a:blip r:embed="rId2">
            <a:alphaModFix/>
          </a:blip>
          <a:srcRect/>
          <a:stretch/>
        </p:blipFill>
        <p:spPr>
          <a:xfrm>
            <a:off x="406200" y="471425"/>
            <a:ext cx="2374100" cy="641000"/>
          </a:xfrm>
          <a:prstGeom prst="rect">
            <a:avLst/>
          </a:prstGeom>
          <a:noFill/>
          <a:ln>
            <a:noFill/>
          </a:ln>
        </p:spPr>
      </p:pic>
      <p:sp>
        <p:nvSpPr>
          <p:cNvPr id="19" name="Title 2">
            <a:extLst>
              <a:ext uri="{FF2B5EF4-FFF2-40B4-BE49-F238E27FC236}">
                <a16:creationId xmlns:a16="http://schemas.microsoft.com/office/drawing/2014/main" id="{DD4BE7FE-4521-493B-AFE8-589DCCC8EB69}"/>
              </a:ext>
            </a:extLst>
          </p:cNvPr>
          <p:cNvSpPr>
            <a:spLocks noGrp="1"/>
          </p:cNvSpPr>
          <p:nvPr>
            <p:ph type="title"/>
          </p:nvPr>
        </p:nvSpPr>
        <p:spPr>
          <a:xfrm>
            <a:off x="849850" y="1807713"/>
            <a:ext cx="3722150" cy="572700"/>
          </a:xfrm>
        </p:spPr>
        <p:txBody>
          <a:bodyPr/>
          <a:lstStyle>
            <a:lvl1pPr>
              <a:defRPr>
                <a:latin typeface="+mj-lt"/>
              </a:defRPr>
            </a:lvl1pPr>
          </a:lstStyle>
          <a:p>
            <a:endParaRPr lang="en-US" dirty="0"/>
          </a:p>
        </p:txBody>
      </p:sp>
      <p:pic>
        <p:nvPicPr>
          <p:cNvPr id="20" name="Google Shape;83;p51">
            <a:extLst>
              <a:ext uri="{FF2B5EF4-FFF2-40B4-BE49-F238E27FC236}">
                <a16:creationId xmlns:a16="http://schemas.microsoft.com/office/drawing/2014/main" id="{3F69072C-D0EF-4D54-B3F3-0C6F01137221}"/>
              </a:ext>
            </a:extLst>
          </p:cNvPr>
          <p:cNvPicPr preferRelativeResize="0"/>
          <p:nvPr userDrawn="1"/>
        </p:nvPicPr>
        <p:blipFill rotWithShape="1">
          <a:blip r:embed="rId3">
            <a:alphaModFix/>
          </a:blip>
          <a:srcRect/>
          <a:stretch/>
        </p:blipFill>
        <p:spPr>
          <a:xfrm rot="5400000">
            <a:off x="4201005" y="2131730"/>
            <a:ext cx="1087600" cy="90900"/>
          </a:xfrm>
          <a:prstGeom prst="rect">
            <a:avLst/>
          </a:prstGeom>
          <a:noFill/>
          <a:ln>
            <a:noFill/>
          </a:ln>
        </p:spPr>
      </p:pic>
      <p:sp>
        <p:nvSpPr>
          <p:cNvPr id="21" name="Google Shape;80;p51">
            <a:extLst>
              <a:ext uri="{FF2B5EF4-FFF2-40B4-BE49-F238E27FC236}">
                <a16:creationId xmlns:a16="http://schemas.microsoft.com/office/drawing/2014/main" id="{909D8CAB-2866-45AA-AAD1-B3C0686E3A16}"/>
              </a:ext>
            </a:extLst>
          </p:cNvPr>
          <p:cNvSpPr txBox="1"/>
          <p:nvPr userDrawn="1"/>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 sz="2800" b="1" i="0" u="none" strike="noStrike" cap="none" dirty="0">
                <a:solidFill>
                  <a:srgbClr val="434343"/>
                </a:solidFill>
                <a:latin typeface="Arial"/>
                <a:ea typeface="Arial"/>
                <a:cs typeface="Arial"/>
                <a:sym typeface="Arial"/>
              </a:rPr>
              <a:t>rhntc.org</a:t>
            </a:r>
            <a:endParaRPr sz="2800" b="1" i="0" u="none" strike="noStrike" cap="none" dirty="0">
              <a:solidFill>
                <a:srgbClr val="434343"/>
              </a:solidFill>
              <a:latin typeface="Arial"/>
              <a:ea typeface="Arial"/>
              <a:cs typeface="Arial"/>
              <a:sym typeface="Arial"/>
            </a:endParaRPr>
          </a:p>
        </p:txBody>
      </p:sp>
      <p:sp>
        <p:nvSpPr>
          <p:cNvPr id="22" name="Text Placeholder 4">
            <a:extLst>
              <a:ext uri="{FF2B5EF4-FFF2-40B4-BE49-F238E27FC236}">
                <a16:creationId xmlns:a16="http://schemas.microsoft.com/office/drawing/2014/main" id="{3763668C-F3D1-4F42-A0D7-26444A9D9E01}"/>
              </a:ext>
            </a:extLst>
          </p:cNvPr>
          <p:cNvSpPr>
            <a:spLocks noGrp="1"/>
          </p:cNvSpPr>
          <p:nvPr>
            <p:ph type="body" sz="quarter" idx="10"/>
          </p:nvPr>
        </p:nvSpPr>
        <p:spPr>
          <a:xfrm>
            <a:off x="4970950" y="1949450"/>
            <a:ext cx="3231600" cy="771530"/>
          </a:xfrm>
        </p:spPr>
        <p:txBody>
          <a:bodyPr/>
          <a:lstStyle>
            <a:lvl1pPr marL="114300" indent="0">
              <a:buNone/>
              <a:defRPr>
                <a:latin typeface="Arial" panose="020B0604020202020204" pitchFamily="34" charset="0"/>
                <a:cs typeface="Arial" panose="020B0604020202020204" pitchFamily="34" charset="0"/>
              </a:defRPr>
            </a:lvl1pPr>
            <a:lvl2pPr marL="596900" indent="0">
              <a:buNone/>
              <a:defRPr/>
            </a:lvl2pPr>
          </a:lstStyle>
          <a:p>
            <a:pPr lvl="0"/>
            <a:endParaRPr lang="en-US" dirty="0"/>
          </a:p>
        </p:txBody>
      </p:sp>
      <p:sp>
        <p:nvSpPr>
          <p:cNvPr id="23" name="Google Shape;147;p26">
            <a:extLst>
              <a:ext uri="{FF2B5EF4-FFF2-40B4-BE49-F238E27FC236}">
                <a16:creationId xmlns:a16="http://schemas.microsoft.com/office/drawing/2014/main" id="{2EA7A3EB-FE49-43C7-8C6C-79CD883D83D8}"/>
              </a:ext>
            </a:extLst>
          </p:cNvPr>
          <p:cNvSpPr txBox="1"/>
          <p:nvPr userDrawn="1"/>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solidFill>
                  <a:srgbClr val="434343"/>
                </a:solidFill>
                <a:latin typeface="Arial" panose="020B0604020202020204" pitchFamily="34" charset="0"/>
                <a:ea typeface="Montserrat"/>
                <a:cs typeface="Arial" panose="020B0604020202020204" pitchFamily="34" charset="0"/>
                <a:sym typeface="Montserrat"/>
              </a:rPr>
              <a:t>CONTACT US</a:t>
            </a:r>
            <a:endParaRPr sz="100" dirty="0">
              <a:latin typeface="Arial" panose="020B0604020202020204" pitchFamily="34" charset="0"/>
              <a:ea typeface="Lato"/>
              <a:cs typeface="Arial" panose="020B0604020202020204" pitchFamily="34" charset="0"/>
              <a:sym typeface="Lato"/>
            </a:endParaRPr>
          </a:p>
        </p:txBody>
      </p:sp>
      <p:sp>
        <p:nvSpPr>
          <p:cNvPr id="24" name="Text Placeholder 6">
            <a:extLst>
              <a:ext uri="{FF2B5EF4-FFF2-40B4-BE49-F238E27FC236}">
                <a16:creationId xmlns:a16="http://schemas.microsoft.com/office/drawing/2014/main" id="{B9652700-6B1A-4A0C-BDED-E927A27CD8F8}"/>
              </a:ext>
            </a:extLst>
          </p:cNvPr>
          <p:cNvSpPr>
            <a:spLocks noGrp="1"/>
          </p:cNvSpPr>
          <p:nvPr>
            <p:ph type="body" sz="quarter" idx="11"/>
          </p:nvPr>
        </p:nvSpPr>
        <p:spPr>
          <a:xfrm>
            <a:off x="848625" y="3235124"/>
            <a:ext cx="3170700" cy="885825"/>
          </a:xfrm>
        </p:spPr>
        <p:txBody>
          <a:bodyPr/>
          <a:lstStyle/>
          <a:p>
            <a:pPr lvl="0"/>
            <a:r>
              <a:rPr lang="en-US" dirty="0"/>
              <a:t>Click to edit Master text styles</a:t>
            </a:r>
          </a:p>
        </p:txBody>
      </p:sp>
      <p:sp>
        <p:nvSpPr>
          <p:cNvPr id="25" name="Text Placeholder 49">
            <a:extLst>
              <a:ext uri="{FF2B5EF4-FFF2-40B4-BE49-F238E27FC236}">
                <a16:creationId xmlns:a16="http://schemas.microsoft.com/office/drawing/2014/main" id="{1755065A-5F0C-4144-8F56-3F6C455E42BB}"/>
              </a:ext>
            </a:extLst>
          </p:cNvPr>
          <p:cNvSpPr>
            <a:spLocks noGrp="1"/>
          </p:cNvSpPr>
          <p:nvPr>
            <p:ph type="body" sz="quarter" idx="12"/>
          </p:nvPr>
        </p:nvSpPr>
        <p:spPr>
          <a:xfrm>
            <a:off x="376237" y="4347036"/>
            <a:ext cx="8310563" cy="594600"/>
          </a:xfrm>
        </p:spPr>
        <p:txBody>
          <a:bodyPr/>
          <a:lstStyle>
            <a:lvl1pPr marL="0" indent="0">
              <a:lnSpc>
                <a:spcPct val="100000"/>
              </a:lnSpc>
              <a:buNone/>
              <a:defRPr sz="1000">
                <a:latin typeface="+mj-lt"/>
              </a:defRPr>
            </a:lvl1pPr>
            <a:lvl2pPr marL="596900" indent="0">
              <a:buNone/>
              <a:defRPr/>
            </a:lvl2pPr>
          </a:lstStyle>
          <a:p>
            <a:pPr lvl="0"/>
            <a:endParaRPr lang="en-US" dirty="0"/>
          </a:p>
        </p:txBody>
      </p:sp>
    </p:spTree>
    <p:extLst>
      <p:ext uri="{BB962C8B-B14F-4D97-AF65-F5344CB8AC3E}">
        <p14:creationId xmlns:p14="http://schemas.microsoft.com/office/powerpoint/2010/main" val="1564503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dirty="0"/>
          </a:p>
        </p:txBody>
      </p:sp>
      <p:sp>
        <p:nvSpPr>
          <p:cNvPr id="91" name="Google Shape;91;p16"/>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3" name="Google Shape;93;p16"/>
          <p:cNvPicPr preferRelativeResize="0"/>
          <p:nvPr/>
        </p:nvPicPr>
        <p:blipFill>
          <a:blip r:embed="rId2">
            <a:alphaModFix/>
          </a:blip>
          <a:stretch>
            <a:fillRect/>
          </a:stretch>
        </p:blipFill>
        <p:spPr>
          <a:xfrm>
            <a:off x="457200" y="911913"/>
            <a:ext cx="1612884" cy="1347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YR Line" userDrawn="1">
  <p:cSld name="TITLE_ONLY_1">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7"/>
          <p:cNvPicPr preferRelativeResize="0"/>
          <p:nvPr/>
        </p:nvPicPr>
        <p:blipFill>
          <a:blip r:embed="rId2">
            <a:alphaModFix/>
          </a:blip>
          <a:stretch>
            <a:fillRect/>
          </a:stretch>
        </p:blipFill>
        <p:spPr>
          <a:xfrm>
            <a:off x="457200" y="1008649"/>
            <a:ext cx="1264400" cy="130100"/>
          </a:xfrm>
          <a:prstGeom prst="rect">
            <a:avLst/>
          </a:prstGeom>
          <a:noFill/>
          <a:ln>
            <a:noFill/>
          </a:ln>
        </p:spPr>
      </p:pic>
      <p:sp>
        <p:nvSpPr>
          <p:cNvPr id="3" name="Picture Placeholder 2"/>
          <p:cNvSpPr>
            <a:spLocks noGrp="1"/>
          </p:cNvSpPr>
          <p:nvPr>
            <p:ph type="pic" sz="quarter" idx="13"/>
          </p:nvPr>
        </p:nvSpPr>
        <p:spPr>
          <a:xfrm>
            <a:off x="457200" y="1465263"/>
            <a:ext cx="8196263" cy="3241675"/>
          </a:xfrm>
        </p:spPr>
        <p:txBody>
          <a:bodyPr/>
          <a:lstStyle>
            <a:lvl1pPr>
              <a:defRPr>
                <a:latin typeface="Arial" panose="020B0604020202020204" pitchFamily="34" charset="0"/>
                <a:cs typeface="Arial" panose="020B0604020202020204" pitchFamily="34" charset="0"/>
              </a:defRPr>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1" userDrawn="1">
  <p:cSld name="ONE_COLUMN_TEXT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100" name="Google Shape;100;p18"/>
          <p:cNvSpPr txBox="1">
            <a:spLocks noGrp="1"/>
          </p:cNvSpPr>
          <p:nvPr>
            <p:ph type="body" idx="1"/>
          </p:nvPr>
        </p:nvSpPr>
        <p:spPr>
          <a:xfrm>
            <a:off x="654900" y="1627550"/>
            <a:ext cx="3463444"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atin typeface="Arial" panose="020B0604020202020204" pitchFamily="34" charset="0"/>
                <a:cs typeface="Arial" panose="020B0604020202020204" pitchFamily="34" charset="0"/>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 name="Picture Placeholder 2"/>
          <p:cNvSpPr>
            <a:spLocks noGrp="1"/>
          </p:cNvSpPr>
          <p:nvPr>
            <p:ph type="pic" sz="quarter" idx="13"/>
          </p:nvPr>
        </p:nvSpPr>
        <p:spPr>
          <a:xfrm>
            <a:off x="4692502" y="555625"/>
            <a:ext cx="3900636" cy="4251325"/>
          </a:xfrm>
        </p:spPr>
        <p:txBody>
          <a:bodyPr/>
          <a:lstStyle>
            <a:lvl1pPr>
              <a:defRPr>
                <a:latin typeface="Arial" panose="020B0604020202020204" pitchFamily="34" charset="0"/>
                <a:cs typeface="Arial" panose="020B0604020202020204" pitchFamily="34" charset="0"/>
              </a:defRPr>
            </a:lvl1pPr>
          </a:lstStyle>
          <a:p>
            <a:endParaRPr lang="en-US"/>
          </a:p>
        </p:txBody>
      </p:sp>
      <p:pic>
        <p:nvPicPr>
          <p:cNvPr id="6" name="Google Shape;64;p11"/>
          <p:cNvPicPr preferRelativeResize="0"/>
          <p:nvPr userDrawn="1"/>
        </p:nvPicPr>
        <p:blipFill>
          <a:blip r:embed="rId2">
            <a:alphaModFix/>
          </a:blip>
          <a:stretch>
            <a:fillRect/>
          </a:stretch>
        </p:blipFill>
        <p:spPr>
          <a:xfrm>
            <a:off x="457200" y="1311300"/>
            <a:ext cx="1264400" cy="1301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02"/>
        <p:cNvGrpSpPr/>
        <p:nvPr/>
      </p:nvGrpSpPr>
      <p:grpSpPr>
        <a:xfrm>
          <a:off x="0" y="0"/>
          <a:ext cx="0" cy="0"/>
          <a:chOff x="0" y="0"/>
          <a:chExt cx="0" cy="0"/>
        </a:xfrm>
      </p:grpSpPr>
      <p:sp>
        <p:nvSpPr>
          <p:cNvPr id="104" name="Google Shape;104;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 name="Picture Placeholder 2"/>
          <p:cNvSpPr>
            <a:spLocks noGrp="1"/>
          </p:cNvSpPr>
          <p:nvPr>
            <p:ph type="pic" sz="quarter" idx="13"/>
          </p:nvPr>
        </p:nvSpPr>
        <p:spPr>
          <a:xfrm>
            <a:off x="1006475" y="343082"/>
            <a:ext cx="7292975" cy="3811587"/>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Title 3"/>
          <p:cNvSpPr>
            <a:spLocks noGrp="1"/>
          </p:cNvSpPr>
          <p:nvPr>
            <p:ph type="title"/>
          </p:nvPr>
        </p:nvSpPr>
        <p:spPr>
          <a:xfrm>
            <a:off x="131703" y="4568875"/>
            <a:ext cx="8520600" cy="572700"/>
          </a:xfrm>
        </p:spPr>
        <p:txBody>
          <a:bodyPr/>
          <a:lstStyle>
            <a:lvl1pPr>
              <a:defRPr sz="1200">
                <a:latin typeface="Montserrat Light" panose="00000400000000000000" pitchFamily="50" charset="0"/>
              </a:defRPr>
            </a:lvl1pPr>
          </a:lstStyle>
          <a:p>
            <a:r>
              <a:rPr lang="en-US" dirty="0"/>
              <a:t>Click to edit Master title style</a:t>
            </a:r>
          </a:p>
        </p:txBody>
      </p:sp>
    </p:spTree>
    <p:extLst>
      <p:ext uri="{BB962C8B-B14F-4D97-AF65-F5344CB8AC3E}">
        <p14:creationId xmlns:p14="http://schemas.microsoft.com/office/powerpoint/2010/main" val="571087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107" name="Google Shape;107;p2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8" name="Google Shape;108;p20"/>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9"/>
        <p:cNvGrpSpPr/>
        <p:nvPr/>
      </p:nvGrpSpPr>
      <p:grpSpPr>
        <a:xfrm>
          <a:off x="0" y="0"/>
          <a:ext cx="0" cy="0"/>
          <a:chOff x="0" y="0"/>
          <a:chExt cx="0" cy="0"/>
        </a:xfrm>
      </p:grpSpPr>
      <p:sp>
        <p:nvSpPr>
          <p:cNvPr id="110" name="Google Shape;110;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atin typeface="Arial" panose="020B0604020202020204" pitchFamily="34" charset="0"/>
                <a:cs typeface="Arial" panose="020B0604020202020204" pitchFamily="34"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2" name="Google Shape;112;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3" name="Google Shape;113;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14" name="Google Shape;114;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3" name="Google Shape;23;p4"/>
          <p:cNvSpPr txBox="1">
            <a:spLocks noGrp="1"/>
          </p:cNvSpPr>
          <p:nvPr>
            <p:ph type="body" idx="1"/>
          </p:nvPr>
        </p:nvSpPr>
        <p:spPr>
          <a:xfrm>
            <a:off x="688375" y="14738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atin typeface="Arial" panose="020B0604020202020204" pitchFamily="34" charset="0"/>
                <a:cs typeface="Arial" panose="020B0604020202020204" pitchFamily="34" charset="0"/>
              </a:defRPr>
            </a:lvl1pPr>
          </a:lstStyle>
          <a:p>
            <a:endParaRPr dirty="0"/>
          </a:p>
        </p:txBody>
      </p:sp>
      <p:sp>
        <p:nvSpPr>
          <p:cNvPr id="117" name="Google Shape;117;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atin typeface="Arial" panose="020B0604020202020204" pitchFamily="34" charset="0"/>
                <a:cs typeface="Arial" panose="020B0604020202020204" pitchFamily="34"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120" name="Google Shape;120;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21" name="Google Shape;121;p2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Photos" userDrawn="1">
  <p:cSld name="SECTION_HEADER_1_1_1">
    <p:bg>
      <p:bgPr>
        <a:solidFill>
          <a:schemeClr val="lt1"/>
        </a:solidFill>
        <a:effectLst/>
      </p:bgPr>
    </p:bg>
    <p:spTree>
      <p:nvGrpSpPr>
        <p:cNvPr id="1" name="Shape 162"/>
        <p:cNvGrpSpPr/>
        <p:nvPr/>
      </p:nvGrpSpPr>
      <p:grpSpPr>
        <a:xfrm>
          <a:off x="0" y="0"/>
          <a:ext cx="0" cy="0"/>
          <a:chOff x="0" y="0"/>
          <a:chExt cx="0" cy="0"/>
        </a:xfrm>
      </p:grpSpPr>
      <p:pic>
        <p:nvPicPr>
          <p:cNvPr id="163" name="Google Shape;163;p28"/>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pic>
        <p:nvPicPr>
          <p:cNvPr id="164" name="Google Shape;164;p28"/>
          <p:cNvPicPr preferRelativeResize="0"/>
          <p:nvPr/>
        </p:nvPicPr>
        <p:blipFill>
          <a:blip r:embed="rId3">
            <a:alphaModFix/>
          </a:blip>
          <a:stretch>
            <a:fillRect/>
          </a:stretch>
        </p:blipFill>
        <p:spPr>
          <a:xfrm rot="-7573368">
            <a:off x="4880537" y="1387889"/>
            <a:ext cx="2254993" cy="2367810"/>
          </a:xfrm>
          <a:prstGeom prst="rect">
            <a:avLst/>
          </a:prstGeom>
          <a:noFill/>
          <a:ln>
            <a:noFill/>
          </a:ln>
        </p:spPr>
      </p:pic>
      <p:sp>
        <p:nvSpPr>
          <p:cNvPr id="165" name="Google Shape;165;p28"/>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66" name="Google Shape;166;p28"/>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7" name="Google Shape;167;p28"/>
          <p:cNvSpPr txBox="1">
            <a:spLocks noGrp="1"/>
          </p:cNvSpPr>
          <p:nvPr>
            <p:ph type="body" idx="2"/>
          </p:nvPr>
        </p:nvSpPr>
        <p:spPr>
          <a:xfrm>
            <a:off x="5136497"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 name="Picture Placeholder 2"/>
          <p:cNvSpPr>
            <a:spLocks noGrp="1"/>
          </p:cNvSpPr>
          <p:nvPr>
            <p:ph type="pic" sz="quarter" idx="10"/>
          </p:nvPr>
        </p:nvSpPr>
        <p:spPr>
          <a:xfrm>
            <a:off x="1855135" y="1733887"/>
            <a:ext cx="1674717" cy="1707592"/>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0" name="Picture Placeholder 2"/>
          <p:cNvSpPr>
            <a:spLocks noGrp="1"/>
          </p:cNvSpPr>
          <p:nvPr>
            <p:ph type="pic" sz="quarter" idx="11"/>
          </p:nvPr>
        </p:nvSpPr>
        <p:spPr>
          <a:xfrm>
            <a:off x="5214657" y="1784295"/>
            <a:ext cx="1674717" cy="1707592"/>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Photos" userDrawn="1">
  <p:cSld name="SECTION_HEADER_1_1">
    <p:bg>
      <p:bgPr>
        <a:solidFill>
          <a:schemeClr val="lt1"/>
        </a:solidFill>
        <a:effectLst/>
      </p:bgPr>
    </p:bg>
    <p:spTree>
      <p:nvGrpSpPr>
        <p:cNvPr id="1" name="Shape 168"/>
        <p:cNvGrpSpPr/>
        <p:nvPr/>
      </p:nvGrpSpPr>
      <p:grpSpPr>
        <a:xfrm>
          <a:off x="0" y="0"/>
          <a:ext cx="0" cy="0"/>
          <a:chOff x="0" y="0"/>
          <a:chExt cx="0" cy="0"/>
        </a:xfrm>
      </p:grpSpPr>
      <p:pic>
        <p:nvPicPr>
          <p:cNvPr id="169" name="Google Shape;169;p29"/>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170" name="Google Shape;170;p29"/>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171" name="Google Shape;171;p29"/>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172" name="Google Shape;172;p29"/>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73" name="Google Shape;173;p29"/>
          <p:cNvSpPr txBox="1">
            <a:spLocks noGrp="1"/>
          </p:cNvSpPr>
          <p:nvPr>
            <p:ph type="body" idx="1"/>
          </p:nvPr>
        </p:nvSpPr>
        <p:spPr>
          <a:xfrm>
            <a:off x="10094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4" name="Google Shape;174;p29"/>
          <p:cNvSpPr txBox="1">
            <a:spLocks noGrp="1"/>
          </p:cNvSpPr>
          <p:nvPr>
            <p:ph type="body" idx="2"/>
          </p:nvPr>
        </p:nvSpPr>
        <p:spPr>
          <a:xfrm>
            <a:off x="38606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5" name="Google Shape;175;p29"/>
          <p:cNvSpPr txBox="1">
            <a:spLocks noGrp="1"/>
          </p:cNvSpPr>
          <p:nvPr>
            <p:ph type="body" idx="3"/>
          </p:nvPr>
        </p:nvSpPr>
        <p:spPr>
          <a:xfrm>
            <a:off x="644882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 name="Picture Placeholder 2"/>
          <p:cNvSpPr>
            <a:spLocks noGrp="1" noChangeAspect="1"/>
          </p:cNvSpPr>
          <p:nvPr>
            <p:ph type="pic" sz="quarter" idx="10"/>
          </p:nvPr>
        </p:nvSpPr>
        <p:spPr>
          <a:xfrm>
            <a:off x="3860675" y="2063085"/>
            <a:ext cx="1423506" cy="1433157"/>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4" name="Picture Placeholder 2"/>
          <p:cNvSpPr>
            <a:spLocks noGrp="1" noChangeAspect="1"/>
          </p:cNvSpPr>
          <p:nvPr>
            <p:ph type="pic" sz="quarter" idx="12"/>
          </p:nvPr>
        </p:nvSpPr>
        <p:spPr>
          <a:xfrm>
            <a:off x="6501883" y="2063085"/>
            <a:ext cx="1423506" cy="1433157"/>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5" name="Picture Placeholder 2"/>
          <p:cNvSpPr>
            <a:spLocks noGrp="1" noChangeAspect="1"/>
          </p:cNvSpPr>
          <p:nvPr>
            <p:ph type="pic" sz="quarter" idx="13"/>
          </p:nvPr>
        </p:nvSpPr>
        <p:spPr>
          <a:xfrm>
            <a:off x="1133251" y="2063085"/>
            <a:ext cx="1423506" cy="1433157"/>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hotos 1" userDrawn="1">
  <p:cSld name="SECTION_HEADER_1_2">
    <p:bg>
      <p:bgPr>
        <a:solidFill>
          <a:schemeClr val="lt1"/>
        </a:solidFill>
        <a:effectLst/>
      </p:bgPr>
    </p:bg>
    <p:spTree>
      <p:nvGrpSpPr>
        <p:cNvPr id="1" name="Shape 176"/>
        <p:cNvGrpSpPr/>
        <p:nvPr/>
      </p:nvGrpSpPr>
      <p:grpSpPr>
        <a:xfrm>
          <a:off x="0" y="0"/>
          <a:ext cx="0" cy="0"/>
          <a:chOff x="0" y="0"/>
          <a:chExt cx="0" cy="0"/>
        </a:xfrm>
      </p:grpSpPr>
      <p:pic>
        <p:nvPicPr>
          <p:cNvPr id="177" name="Google Shape;177;p30"/>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78" name="Google Shape;178;p30"/>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79" name="Google Shape;179;p30"/>
          <p:cNvPicPr preferRelativeResize="0"/>
          <p:nvPr/>
        </p:nvPicPr>
        <p:blipFill>
          <a:blip r:embed="rId3">
            <a:alphaModFix/>
          </a:blip>
          <a:stretch>
            <a:fillRect/>
          </a:stretch>
        </p:blipFill>
        <p:spPr>
          <a:xfrm rot="1373658">
            <a:off x="6756624" y="1789650"/>
            <a:ext cx="1837000" cy="1928517"/>
          </a:xfrm>
          <a:prstGeom prst="rect">
            <a:avLst/>
          </a:prstGeom>
          <a:noFill/>
          <a:ln>
            <a:noFill/>
          </a:ln>
        </p:spPr>
      </p:pic>
      <p:pic>
        <p:nvPicPr>
          <p:cNvPr id="180" name="Google Shape;180;p30"/>
          <p:cNvPicPr preferRelativeResize="0"/>
          <p:nvPr/>
        </p:nvPicPr>
        <p:blipFill>
          <a:blip r:embed="rId2">
            <a:alphaModFix/>
          </a:blip>
          <a:stretch>
            <a:fillRect/>
          </a:stretch>
        </p:blipFill>
        <p:spPr>
          <a:xfrm rot="-9110201">
            <a:off x="4661855" y="1753608"/>
            <a:ext cx="1847189" cy="1955008"/>
          </a:xfrm>
          <a:prstGeom prst="rect">
            <a:avLst/>
          </a:prstGeom>
          <a:noFill/>
          <a:ln>
            <a:noFill/>
          </a:ln>
        </p:spPr>
      </p:pic>
      <p:sp>
        <p:nvSpPr>
          <p:cNvPr id="181" name="Google Shape;181;p30"/>
          <p:cNvSpPr txBox="1">
            <a:spLocks noGrp="1"/>
          </p:cNvSpPr>
          <p:nvPr>
            <p:ph type="title"/>
          </p:nvPr>
        </p:nvSpPr>
        <p:spPr>
          <a:xfrm>
            <a:off x="38100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82" name="Google Shape;182;p30"/>
          <p:cNvSpPr txBox="1">
            <a:spLocks noGrp="1"/>
          </p:cNvSpPr>
          <p:nvPr>
            <p:ph type="body" idx="1"/>
          </p:nvPr>
        </p:nvSpPr>
        <p:spPr>
          <a:xfrm>
            <a:off x="61912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3" name="Google Shape;183;p30"/>
          <p:cNvSpPr txBox="1">
            <a:spLocks noGrp="1"/>
          </p:cNvSpPr>
          <p:nvPr>
            <p:ph type="body" idx="2"/>
          </p:nvPr>
        </p:nvSpPr>
        <p:spPr>
          <a:xfrm>
            <a:off x="274457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4" name="Google Shape;184;p30"/>
          <p:cNvSpPr txBox="1">
            <a:spLocks noGrp="1"/>
          </p:cNvSpPr>
          <p:nvPr>
            <p:ph type="body" idx="3"/>
          </p:nvPr>
        </p:nvSpPr>
        <p:spPr>
          <a:xfrm>
            <a:off x="4761500" y="38766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5" name="Google Shape;185;p30"/>
          <p:cNvSpPr txBox="1">
            <a:spLocks noGrp="1"/>
          </p:cNvSpPr>
          <p:nvPr>
            <p:ph type="body" idx="4"/>
          </p:nvPr>
        </p:nvSpPr>
        <p:spPr>
          <a:xfrm>
            <a:off x="6851175" y="387019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11" name="Picture Placeholder 2"/>
          <p:cNvSpPr>
            <a:spLocks noGrp="1" noChangeAspect="1"/>
          </p:cNvSpPr>
          <p:nvPr>
            <p:ph type="pic" sz="quarter" idx="10"/>
          </p:nvPr>
        </p:nvSpPr>
        <p:spPr>
          <a:xfrm>
            <a:off x="717737" y="2006850"/>
            <a:ext cx="1362364" cy="1371600"/>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Picture Placeholder 2"/>
          <p:cNvSpPr>
            <a:spLocks noGrp="1" noChangeAspect="1"/>
          </p:cNvSpPr>
          <p:nvPr>
            <p:ph type="pic" sz="quarter" idx="11"/>
          </p:nvPr>
        </p:nvSpPr>
        <p:spPr>
          <a:xfrm>
            <a:off x="2848225" y="2068108"/>
            <a:ext cx="1362364" cy="1371600"/>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3" name="Picture Placeholder 2"/>
          <p:cNvSpPr>
            <a:spLocks noGrp="1" noChangeAspect="1"/>
          </p:cNvSpPr>
          <p:nvPr>
            <p:ph type="pic" sz="quarter" idx="12"/>
          </p:nvPr>
        </p:nvSpPr>
        <p:spPr>
          <a:xfrm>
            <a:off x="4946315" y="2045315"/>
            <a:ext cx="1362364" cy="1371600"/>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4" name="Picture Placeholder 2"/>
          <p:cNvSpPr>
            <a:spLocks noGrp="1" noChangeAspect="1"/>
          </p:cNvSpPr>
          <p:nvPr>
            <p:ph type="pic" sz="quarter" idx="13"/>
          </p:nvPr>
        </p:nvSpPr>
        <p:spPr>
          <a:xfrm>
            <a:off x="6930824" y="2068108"/>
            <a:ext cx="1362364" cy="1371600"/>
          </a:xfrm>
          <a:prstGeom prst="ellipse">
            <a:avLst/>
          </a:prstGeom>
          <a:solidFill>
            <a:schemeClr val="accent2">
              <a:lumMod val="20000"/>
              <a:lumOff val="80000"/>
            </a:schemeClr>
          </a:solidFill>
        </p:spPr>
        <p:txBody>
          <a:bodyPr/>
          <a:lstStyle>
            <a:lvl1pPr>
              <a:defRPr>
                <a:latin typeface="Arial" panose="020B0604020202020204" pitchFamily="34" charset="0"/>
                <a:cs typeface="Arial" panose="020B0604020202020204" pitchFamily="34" charset="0"/>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BY Line" type="tx" preserve="1">
  <p:cSld name="1_Title and body BY Line">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3" name="Google Shape;23;p4"/>
          <p:cNvSpPr txBox="1">
            <a:spLocks noGrp="1"/>
          </p:cNvSpPr>
          <p:nvPr>
            <p:ph type="body" idx="1"/>
          </p:nvPr>
        </p:nvSpPr>
        <p:spPr>
          <a:xfrm>
            <a:off x="657853" y="1684951"/>
            <a:ext cx="6772647" cy="2563199"/>
          </a:xfrm>
          <a:prstGeom prst="rect">
            <a:avLst/>
          </a:prstGeom>
        </p:spPr>
        <p:txBody>
          <a:bodyPr spcFirstLastPara="1" wrap="square" lIns="91425" tIns="91425" rIns="91425" bIns="91425" anchor="t" anchorCtr="0">
            <a:noAutofit/>
          </a:bodyPr>
          <a:lstStyle>
            <a:lvl1pPr marL="0" lvl="0" indent="0" rtl="0">
              <a:lnSpc>
                <a:spcPct val="100000"/>
              </a:lnSpc>
              <a:spcBef>
                <a:spcPts val="0"/>
              </a:spcBef>
              <a:spcAft>
                <a:spcPts val="0"/>
              </a:spcAft>
              <a:buSzPts val="1800"/>
              <a:buNone/>
              <a:defRPr sz="2000">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11" name="Rounded Rectangular Callout 4">
            <a:extLst>
              <a:ext uri="{FF2B5EF4-FFF2-40B4-BE49-F238E27FC236}">
                <a16:creationId xmlns:a16="http://schemas.microsoft.com/office/drawing/2014/main" id="{D69A20BA-4B19-42C7-8EB5-EDFB28AAAB8F}"/>
              </a:ext>
            </a:extLst>
          </p:cNvPr>
          <p:cNvSpPr/>
          <p:nvPr/>
        </p:nvSpPr>
        <p:spPr>
          <a:xfrm>
            <a:off x="510673" y="1511299"/>
            <a:ext cx="7020427" cy="2910492"/>
          </a:xfrm>
          <a:prstGeom prst="wedgeRoundRectCallou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02733807"/>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BY Line" type="tx" preserve="1">
  <p:cSld name="1_Title and body BY Line">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3" name="Google Shape;23;p4"/>
          <p:cNvSpPr txBox="1">
            <a:spLocks noGrp="1"/>
          </p:cNvSpPr>
          <p:nvPr>
            <p:ph type="body" idx="1"/>
          </p:nvPr>
        </p:nvSpPr>
        <p:spPr>
          <a:xfrm>
            <a:off x="657853" y="1894501"/>
            <a:ext cx="6772647" cy="2563199"/>
          </a:xfrm>
          <a:prstGeom prst="rect">
            <a:avLst/>
          </a:prstGeom>
        </p:spPr>
        <p:txBody>
          <a:bodyPr spcFirstLastPara="1" wrap="square" lIns="91425" tIns="91425" rIns="91425" bIns="91425" anchor="t" anchorCtr="0">
            <a:noAutofit/>
          </a:bodyPr>
          <a:lstStyle>
            <a:lvl1pPr marL="0" lvl="0" indent="0" rtl="0">
              <a:lnSpc>
                <a:spcPct val="100000"/>
              </a:lnSpc>
              <a:spcBef>
                <a:spcPts val="0"/>
              </a:spcBef>
              <a:spcAft>
                <a:spcPts val="0"/>
              </a:spcAft>
              <a:buSzPts val="1800"/>
              <a:buNone/>
              <a:defRPr sz="2000">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
        <p:nvSpPr>
          <p:cNvPr id="8" name="Rounded Rectangular Callout 4">
            <a:extLst>
              <a:ext uri="{FF2B5EF4-FFF2-40B4-BE49-F238E27FC236}">
                <a16:creationId xmlns:a16="http://schemas.microsoft.com/office/drawing/2014/main" id="{4EA70D12-CC05-4546-B448-53F7EAAEC33C}"/>
              </a:ext>
            </a:extLst>
          </p:cNvPr>
          <p:cNvSpPr/>
          <p:nvPr userDrawn="1"/>
        </p:nvSpPr>
        <p:spPr>
          <a:xfrm flipH="1">
            <a:off x="536250" y="1727200"/>
            <a:ext cx="6969450" cy="2829958"/>
          </a:xfrm>
          <a:prstGeom prst="wedgeRoundRectCallout">
            <a:avLst/>
          </a:prstGeom>
          <a:noFill/>
          <a:ln>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85458605"/>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BY Line" type="tx" preserve="1">
  <p:cSld name="1_Title and body BY Line">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3" name="Google Shape;23;p4"/>
          <p:cNvSpPr txBox="1">
            <a:spLocks noGrp="1"/>
          </p:cNvSpPr>
          <p:nvPr>
            <p:ph type="body" idx="1"/>
          </p:nvPr>
        </p:nvSpPr>
        <p:spPr>
          <a:xfrm>
            <a:off x="772153" y="2149427"/>
            <a:ext cx="6366809" cy="1231288"/>
          </a:xfrm>
          <a:prstGeom prst="rect">
            <a:avLst/>
          </a:prstGeom>
        </p:spPr>
        <p:txBody>
          <a:bodyPr spcFirstLastPara="1" wrap="square" lIns="91425" tIns="91425" rIns="91425" bIns="91425" anchor="t" anchorCtr="0">
            <a:noAutofit/>
          </a:bodyPr>
          <a:lstStyle>
            <a:lvl1pPr marL="0" lvl="0" indent="0" rtl="0">
              <a:lnSpc>
                <a:spcPct val="100000"/>
              </a:lnSpc>
              <a:spcBef>
                <a:spcPts val="0"/>
              </a:spcBef>
              <a:spcAft>
                <a:spcPts val="0"/>
              </a:spcAft>
              <a:buSzPts val="1800"/>
              <a:buNone/>
              <a:defRPr sz="2000">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
        <p:nvSpPr>
          <p:cNvPr id="6" name="Rounded Rectangular Callout 4">
            <a:extLst>
              <a:ext uri="{FF2B5EF4-FFF2-40B4-BE49-F238E27FC236}">
                <a16:creationId xmlns:a16="http://schemas.microsoft.com/office/drawing/2014/main" id="{DF0FC7D8-EF14-488E-BD9D-37CB4960160E}"/>
              </a:ext>
            </a:extLst>
          </p:cNvPr>
          <p:cNvSpPr/>
          <p:nvPr userDrawn="1"/>
        </p:nvSpPr>
        <p:spPr>
          <a:xfrm>
            <a:off x="650373" y="2006600"/>
            <a:ext cx="6584756" cy="1498599"/>
          </a:xfrm>
          <a:prstGeom prst="wedgeRoundRectCallout">
            <a:avLst/>
          </a:prstGeom>
          <a:no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7216098"/>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3" name="Google Shape;23;p4"/>
          <p:cNvSpPr txBox="1">
            <a:spLocks noGrp="1"/>
          </p:cNvSpPr>
          <p:nvPr>
            <p:ph type="body" idx="1"/>
          </p:nvPr>
        </p:nvSpPr>
        <p:spPr>
          <a:xfrm>
            <a:off x="365350" y="1397143"/>
            <a:ext cx="7305825" cy="3058807"/>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pic>
        <p:nvPicPr>
          <p:cNvPr id="25" name="Google Shape;25;p4"/>
          <p:cNvPicPr preferRelativeResize="0"/>
          <p:nvPr userDrawn="1"/>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8" name="Text Placeholder 2">
            <a:extLst>
              <a:ext uri="{FF2B5EF4-FFF2-40B4-BE49-F238E27FC236}">
                <a16:creationId xmlns:a16="http://schemas.microsoft.com/office/drawing/2014/main" id="{DA7F864D-5B86-4564-ABA7-9DF77B679400}"/>
              </a:ext>
            </a:extLst>
          </p:cNvPr>
          <p:cNvSpPr>
            <a:spLocks noGrp="1"/>
          </p:cNvSpPr>
          <p:nvPr>
            <p:ph type="body" sz="quarter" idx="10"/>
          </p:nvPr>
        </p:nvSpPr>
        <p:spPr>
          <a:xfrm>
            <a:off x="345861" y="4542665"/>
            <a:ext cx="7820025" cy="418992"/>
          </a:xfrm>
        </p:spPr>
        <p:txBody>
          <a:bodyPr/>
          <a:lstStyle>
            <a:lvl1pPr marL="0" indent="0">
              <a:lnSpc>
                <a:spcPct val="100000"/>
              </a:lnSpc>
              <a:buNone/>
              <a:defRPr sz="900">
                <a:solidFill>
                  <a:schemeClr val="tx1"/>
                </a:solidFill>
                <a:latin typeface="+mj-lt"/>
              </a:defRPr>
            </a:lvl1pPr>
          </a:lstStyle>
          <a:p>
            <a:pPr lvl="0"/>
            <a:endParaRPr lang="en-US" dirty="0"/>
          </a:p>
        </p:txBody>
      </p:sp>
    </p:spTree>
    <p:extLst>
      <p:ext uri="{BB962C8B-B14F-4D97-AF65-F5344CB8AC3E}">
        <p14:creationId xmlns:p14="http://schemas.microsoft.com/office/powerpoint/2010/main" val="164984338"/>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3" name="Google Shape;23;p4"/>
          <p:cNvSpPr txBox="1">
            <a:spLocks noGrp="1"/>
          </p:cNvSpPr>
          <p:nvPr>
            <p:ph type="body" idx="1"/>
          </p:nvPr>
        </p:nvSpPr>
        <p:spPr>
          <a:xfrm>
            <a:off x="571500" y="1473800"/>
            <a:ext cx="7099675"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3" name="Text Placeholder 2">
            <a:extLst>
              <a:ext uri="{FF2B5EF4-FFF2-40B4-BE49-F238E27FC236}">
                <a16:creationId xmlns:a16="http://schemas.microsoft.com/office/drawing/2014/main" id="{4E4AAFB6-B874-4DCE-BE79-E7B57F4F7D6A}"/>
              </a:ext>
            </a:extLst>
          </p:cNvPr>
          <p:cNvSpPr>
            <a:spLocks noGrp="1"/>
          </p:cNvSpPr>
          <p:nvPr>
            <p:ph type="body" sz="quarter" idx="10"/>
          </p:nvPr>
        </p:nvSpPr>
        <p:spPr>
          <a:xfrm>
            <a:off x="183936" y="4628390"/>
            <a:ext cx="7820025" cy="312737"/>
          </a:xfrm>
        </p:spPr>
        <p:txBody>
          <a:bodyPr/>
          <a:lstStyle>
            <a:lvl1pPr marL="0" indent="0">
              <a:lnSpc>
                <a:spcPct val="100000"/>
              </a:lnSpc>
              <a:buNone/>
              <a:defRPr sz="900">
                <a:solidFill>
                  <a:schemeClr val="tx1"/>
                </a:solidFill>
                <a:latin typeface="+mj-lt"/>
              </a:defRPr>
            </a:lvl1pPr>
          </a:lstStyle>
          <a:p>
            <a:pPr lvl="0"/>
            <a:endParaRPr lang="en-US" dirty="0"/>
          </a:p>
        </p:txBody>
      </p:sp>
    </p:spTree>
    <p:extLst>
      <p:ext uri="{BB962C8B-B14F-4D97-AF65-F5344CB8AC3E}">
        <p14:creationId xmlns:p14="http://schemas.microsoft.com/office/powerpoint/2010/main" val="2041915695"/>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4" name="Google Shape;34;p6"/>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r="29952"/>
          <a:stretch/>
        </p:blipFill>
        <p:spPr>
          <a:xfrm rot="-5400000">
            <a:off x="6744400" y="-92911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Montserrat"/>
              <a:buNone/>
              <a:defRPr sz="2800" b="1">
                <a:solidFill>
                  <a:srgbClr val="434343"/>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dirty="0"/>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87" r:id="rId4"/>
    <p:sldLayoutId id="2147483689" r:id="rId5"/>
    <p:sldLayoutId id="2147483690" r:id="rId6"/>
    <p:sldLayoutId id="2147483691" r:id="rId7"/>
    <p:sldLayoutId id="2147483684" r:id="rId8"/>
    <p:sldLayoutId id="2147483652" r:id="rId9"/>
    <p:sldLayoutId id="2147483692" r:id="rId10"/>
    <p:sldLayoutId id="2147483688" r:id="rId11"/>
    <p:sldLayoutId id="2147483653" r:id="rId12"/>
    <p:sldLayoutId id="2147483654" r:id="rId13"/>
    <p:sldLayoutId id="2147483682" r:id="rId14"/>
    <p:sldLayoutId id="2147483685" r:id="rId15"/>
    <p:sldLayoutId id="2147483683" r:id="rId16"/>
    <p:sldLayoutId id="2147483655" r:id="rId17"/>
    <p:sldLayoutId id="2147483656" r:id="rId18"/>
    <p:sldLayoutId id="2147483657" r:id="rId19"/>
    <p:sldLayoutId id="2147483658" r:id="rId20"/>
    <p:sldLayoutId id="2147483686" r:id="rId21"/>
    <p:sldLayoutId id="2147483693" r:id="rId22"/>
    <p:sldLayoutId id="2147483694" r:id="rId23"/>
    <p:sldLayoutId id="2147483662" r:id="rId24"/>
    <p:sldLayoutId id="2147483663" r:id="rId25"/>
    <p:sldLayoutId id="2147483664" r:id="rId26"/>
    <p:sldLayoutId id="2147483681" r:id="rId27"/>
    <p:sldLayoutId id="2147483666" r:id="rId28"/>
    <p:sldLayoutId id="2147483667" r:id="rId29"/>
    <p:sldLayoutId id="2147483668" r:id="rId30"/>
    <p:sldLayoutId id="2147483669" r:id="rId31"/>
    <p:sldLayoutId id="2147483674" r:id="rId32"/>
    <p:sldLayoutId id="2147483675" r:id="rId33"/>
    <p:sldLayoutId id="2147483676"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https://rhntc.org/resources/counseling-adolescent-clients-encourage-family-participation-video"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hhs.gov/ash/oah/resources-and-publications/info/parents" TargetMode="External"/><Relationship Id="rId7" Type="http://schemas.openxmlformats.org/officeDocument/2006/relationships/hyperlink" Target="https://www.hhs.gov/ash/oah/tag/index.html"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www.cdc.gov/teenpregnancy/parent-guardian-resources/index.htm" TargetMode="External"/><Relationship Id="rId5" Type="http://schemas.openxmlformats.org/officeDocument/2006/relationships/hyperlink" Target="http://www.hhs.gov/ash/oah/adolescent-health-topics/reproductive-health/teen-pregnancy/tips-for-parents.html" TargetMode="External"/><Relationship Id="rId4" Type="http://schemas.openxmlformats.org/officeDocument/2006/relationships/hyperlink" Target="http://www.hhs.gov/ash/oah/resources-and-publications/info/parents/conversation-tool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4" name="Title 3"/>
          <p:cNvSpPr>
            <a:spLocks noGrp="1"/>
          </p:cNvSpPr>
          <p:nvPr>
            <p:ph type="ctrTitle"/>
          </p:nvPr>
        </p:nvSpPr>
        <p:spPr>
          <a:xfrm>
            <a:off x="356616" y="1049375"/>
            <a:ext cx="6336284" cy="2052600"/>
          </a:xfrm>
        </p:spPr>
        <p:txBody>
          <a:bodyPr/>
          <a:lstStyle/>
          <a:p>
            <a:r>
              <a:rPr lang="en-US"/>
              <a:t>Encouraging Family </a:t>
            </a:r>
            <a:r>
              <a:rPr lang="en-US" dirty="0"/>
              <a:t>Participation in Adolescent Decision Making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DF1B-27CB-4606-97D8-AC88D301CE85}"/>
              </a:ext>
            </a:extLst>
          </p:cNvPr>
          <p:cNvSpPr>
            <a:spLocks noGrp="1"/>
          </p:cNvSpPr>
          <p:nvPr>
            <p:ph type="title"/>
          </p:nvPr>
        </p:nvSpPr>
        <p:spPr/>
        <p:txBody>
          <a:bodyPr/>
          <a:lstStyle/>
          <a:p>
            <a:r>
              <a:rPr lang="en-US" dirty="0"/>
              <a:t>Best Practices for Provider-Adolescent Communication</a:t>
            </a:r>
          </a:p>
        </p:txBody>
      </p:sp>
      <p:sp>
        <p:nvSpPr>
          <p:cNvPr id="3" name="Text Placeholder 2">
            <a:extLst>
              <a:ext uri="{FF2B5EF4-FFF2-40B4-BE49-F238E27FC236}">
                <a16:creationId xmlns:a16="http://schemas.microsoft.com/office/drawing/2014/main" id="{5396541D-DA0E-448A-935F-2156B878B145}"/>
              </a:ext>
            </a:extLst>
          </p:cNvPr>
          <p:cNvSpPr>
            <a:spLocks noGrp="1"/>
          </p:cNvSpPr>
          <p:nvPr>
            <p:ph type="body" idx="1"/>
          </p:nvPr>
        </p:nvSpPr>
        <p:spPr/>
        <p:txBody>
          <a:bodyPr/>
          <a:lstStyle/>
          <a:p>
            <a:pPr lvl="0">
              <a:buClr>
                <a:srgbClr val="58595B"/>
              </a:buClr>
            </a:pPr>
            <a:r>
              <a:rPr lang="en-US" altLang="en-US" dirty="0">
                <a:solidFill>
                  <a:srgbClr val="58595B"/>
                </a:solidFill>
              </a:rPr>
              <a:t>Always meet with clients alone for a portion of their visit</a:t>
            </a:r>
          </a:p>
          <a:p>
            <a:pPr lvl="0">
              <a:buClr>
                <a:srgbClr val="58595B"/>
              </a:buClr>
            </a:pPr>
            <a:r>
              <a:rPr lang="en-US" altLang="en-US" dirty="0">
                <a:solidFill>
                  <a:srgbClr val="58595B"/>
                </a:solidFill>
              </a:rPr>
              <a:t>Remove distractions</a:t>
            </a:r>
          </a:p>
          <a:p>
            <a:pPr lvl="0">
              <a:buClr>
                <a:srgbClr val="58595B"/>
              </a:buClr>
            </a:pPr>
            <a:r>
              <a:rPr lang="en-US" dirty="0">
                <a:solidFill>
                  <a:srgbClr val="58595B"/>
                </a:solidFill>
              </a:rPr>
              <a:t>Start with small talk to make clients feel comfortable</a:t>
            </a:r>
            <a:endParaRPr lang="en-US" altLang="en-US" dirty="0">
              <a:solidFill>
                <a:srgbClr val="58595B"/>
              </a:solidFill>
            </a:endParaRPr>
          </a:p>
          <a:p>
            <a:pPr lvl="0">
              <a:buClr>
                <a:srgbClr val="58595B"/>
              </a:buClr>
            </a:pPr>
            <a:r>
              <a:rPr lang="en-US" altLang="en-US" dirty="0">
                <a:solidFill>
                  <a:srgbClr val="58595B"/>
                </a:solidFill>
              </a:rPr>
              <a:t>Discuss and protect confidentiality</a:t>
            </a:r>
          </a:p>
          <a:p>
            <a:pPr lvl="0">
              <a:buClr>
                <a:srgbClr val="58595B"/>
              </a:buClr>
            </a:pPr>
            <a:r>
              <a:rPr lang="en-US" altLang="en-US" dirty="0">
                <a:solidFill>
                  <a:srgbClr val="58595B"/>
                </a:solidFill>
              </a:rPr>
              <a:t>Identify and address the client’s reason for the visit</a:t>
            </a:r>
          </a:p>
        </p:txBody>
      </p:sp>
      <p:sp>
        <p:nvSpPr>
          <p:cNvPr id="4" name="Text Placeholder 3">
            <a:extLst>
              <a:ext uri="{FF2B5EF4-FFF2-40B4-BE49-F238E27FC236}">
                <a16:creationId xmlns:a16="http://schemas.microsoft.com/office/drawing/2014/main" id="{66318A31-B68B-4E1E-9ED9-C22DF4BC5BF8}"/>
              </a:ext>
            </a:extLst>
          </p:cNvPr>
          <p:cNvSpPr>
            <a:spLocks noGrp="1"/>
          </p:cNvSpPr>
          <p:nvPr>
            <p:ph type="body" sz="quarter" idx="10"/>
          </p:nvPr>
        </p:nvSpPr>
        <p:spPr/>
        <p:txBody>
          <a:bodyPr/>
          <a:lstStyle/>
          <a:p>
            <a:pPr lvl="0">
              <a:buClr>
                <a:srgbClr val="000000"/>
              </a:buClr>
              <a:buSzTx/>
              <a:defRPr/>
            </a:pPr>
            <a:r>
              <a:rPr lang="en-US" dirty="0">
                <a:solidFill>
                  <a:prstClr val="black"/>
                </a:solidFill>
                <a:cs typeface="Arial"/>
                <a:sym typeface="Arial"/>
              </a:rPr>
              <a:t>Source: Sexual Health: An Adolescent Provider Toolkit, 2010</a:t>
            </a:r>
          </a:p>
        </p:txBody>
      </p:sp>
    </p:spTree>
    <p:extLst>
      <p:ext uri="{BB962C8B-B14F-4D97-AF65-F5344CB8AC3E}">
        <p14:creationId xmlns:p14="http://schemas.microsoft.com/office/powerpoint/2010/main" val="102813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556D-A982-46B7-9382-F3C510536378}"/>
              </a:ext>
            </a:extLst>
          </p:cNvPr>
          <p:cNvSpPr>
            <a:spLocks noGrp="1"/>
          </p:cNvSpPr>
          <p:nvPr>
            <p:ph type="title"/>
          </p:nvPr>
        </p:nvSpPr>
        <p:spPr/>
        <p:txBody>
          <a:bodyPr/>
          <a:lstStyle/>
          <a:p>
            <a:r>
              <a:rPr lang="en-US" dirty="0"/>
              <a:t>Discussing Confidentiality: Sample Language</a:t>
            </a:r>
          </a:p>
        </p:txBody>
      </p:sp>
      <p:sp>
        <p:nvSpPr>
          <p:cNvPr id="3" name="Text Placeholder 2">
            <a:extLst>
              <a:ext uri="{FF2B5EF4-FFF2-40B4-BE49-F238E27FC236}">
                <a16:creationId xmlns:a16="http://schemas.microsoft.com/office/drawing/2014/main" id="{6810B91B-052F-45D9-B955-A30DB6DDAD71}"/>
              </a:ext>
            </a:extLst>
          </p:cNvPr>
          <p:cNvSpPr>
            <a:spLocks noGrp="1"/>
          </p:cNvSpPr>
          <p:nvPr>
            <p:ph type="body" idx="1"/>
          </p:nvPr>
        </p:nvSpPr>
        <p:spPr/>
        <p:txBody>
          <a:bodyPr/>
          <a:lstStyle/>
          <a:p>
            <a:pPr lvl="0">
              <a:lnSpc>
                <a:spcPct val="115000"/>
              </a:lnSpc>
              <a:buClr>
                <a:srgbClr val="58595B"/>
              </a:buClr>
            </a:pPr>
            <a:r>
              <a:rPr lang="en-US" dirty="0">
                <a:solidFill>
                  <a:srgbClr val="58595B"/>
                </a:solidFill>
                <a:latin typeface="Arial"/>
                <a:ea typeface="ＭＳ Ｐゴシック" charset="-128"/>
                <a:cs typeface="Calibri Light" panose="020F0302020204030204" pitchFamily="34" charset="0"/>
              </a:rPr>
              <a:t>"Before we begin, I want to let you know that whatever you share with me is confidential, meaning between you and me, and select staff here on a need-to-know basis. The only exception is if I find out you’ve been hurting yourself, someone else, or you’ve been harmed, in which case I will need to reach out to get help. Do you have any questions about that?“</a:t>
            </a:r>
          </a:p>
        </p:txBody>
      </p:sp>
    </p:spTree>
    <p:extLst>
      <p:ext uri="{BB962C8B-B14F-4D97-AF65-F5344CB8AC3E}">
        <p14:creationId xmlns:p14="http://schemas.microsoft.com/office/powerpoint/2010/main" val="111781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1BF8-D0AD-4A8A-9676-588A67874DCC}"/>
              </a:ext>
            </a:extLst>
          </p:cNvPr>
          <p:cNvSpPr>
            <a:spLocks noGrp="1"/>
          </p:cNvSpPr>
          <p:nvPr>
            <p:ph type="title"/>
          </p:nvPr>
        </p:nvSpPr>
        <p:spPr>
          <a:xfrm>
            <a:off x="364125" y="610925"/>
            <a:ext cx="6217650" cy="572700"/>
          </a:xfrm>
        </p:spPr>
        <p:txBody>
          <a:bodyPr/>
          <a:lstStyle/>
          <a:p>
            <a:r>
              <a:rPr lang="en-US" dirty="0"/>
              <a:t>Best Practices for Provider-Adolescent Communication (cont.)</a:t>
            </a:r>
          </a:p>
        </p:txBody>
      </p:sp>
      <p:sp>
        <p:nvSpPr>
          <p:cNvPr id="3" name="Text Placeholder 2">
            <a:extLst>
              <a:ext uri="{FF2B5EF4-FFF2-40B4-BE49-F238E27FC236}">
                <a16:creationId xmlns:a16="http://schemas.microsoft.com/office/drawing/2014/main" id="{BE777DEC-8261-436F-8A1B-ABA5D7030F7B}"/>
              </a:ext>
            </a:extLst>
          </p:cNvPr>
          <p:cNvSpPr>
            <a:spLocks noGrp="1"/>
          </p:cNvSpPr>
          <p:nvPr>
            <p:ph type="body" idx="1"/>
          </p:nvPr>
        </p:nvSpPr>
        <p:spPr/>
        <p:txBody>
          <a:bodyPr/>
          <a:lstStyle/>
          <a:p>
            <a:pPr lvl="0">
              <a:buClr>
                <a:srgbClr val="58595B"/>
              </a:buClr>
            </a:pPr>
            <a:r>
              <a:rPr lang="en-US" altLang="en-US" sz="2000" dirty="0">
                <a:solidFill>
                  <a:srgbClr val="58595B"/>
                </a:solidFill>
              </a:rPr>
              <a:t>Avoid jargon or complex medical terminology</a:t>
            </a:r>
          </a:p>
          <a:p>
            <a:pPr lvl="0">
              <a:buClr>
                <a:srgbClr val="58595B"/>
              </a:buClr>
            </a:pPr>
            <a:r>
              <a:rPr lang="en-US" altLang="en-US" sz="2000" dirty="0">
                <a:solidFill>
                  <a:srgbClr val="58595B"/>
                </a:solidFill>
              </a:rPr>
              <a:t>Be client-centered &amp; use inclusive language</a:t>
            </a:r>
          </a:p>
          <a:p>
            <a:pPr lvl="0">
              <a:buClr>
                <a:srgbClr val="58595B"/>
              </a:buClr>
            </a:pPr>
            <a:r>
              <a:rPr lang="en-US" altLang="en-US" sz="2000" dirty="0">
                <a:solidFill>
                  <a:srgbClr val="58595B"/>
                </a:solidFill>
              </a:rPr>
              <a:t>Listen to the client</a:t>
            </a:r>
          </a:p>
          <a:p>
            <a:pPr lvl="0">
              <a:buClr>
                <a:srgbClr val="58595B"/>
              </a:buClr>
            </a:pPr>
            <a:r>
              <a:rPr lang="en-US" altLang="en-US" sz="2000" dirty="0">
                <a:solidFill>
                  <a:srgbClr val="58595B"/>
                </a:solidFill>
              </a:rPr>
              <a:t>Respect an adolescents’ experience and autonomy as you do with all clients</a:t>
            </a:r>
          </a:p>
        </p:txBody>
      </p:sp>
      <p:sp>
        <p:nvSpPr>
          <p:cNvPr id="4" name="Text Placeholder 3">
            <a:extLst>
              <a:ext uri="{FF2B5EF4-FFF2-40B4-BE49-F238E27FC236}">
                <a16:creationId xmlns:a16="http://schemas.microsoft.com/office/drawing/2014/main" id="{5DE09CAC-492F-4857-AB24-2F3DE59097B8}"/>
              </a:ext>
            </a:extLst>
          </p:cNvPr>
          <p:cNvSpPr>
            <a:spLocks noGrp="1"/>
          </p:cNvSpPr>
          <p:nvPr>
            <p:ph type="body" sz="quarter" idx="10"/>
          </p:nvPr>
        </p:nvSpPr>
        <p:spPr/>
        <p:txBody>
          <a:bodyPr/>
          <a:lstStyle/>
          <a:p>
            <a:pPr lvl="0">
              <a:buClr>
                <a:srgbClr val="000000"/>
              </a:buClr>
              <a:buSzTx/>
              <a:defRPr/>
            </a:pPr>
            <a:r>
              <a:rPr lang="en-US" dirty="0">
                <a:solidFill>
                  <a:prstClr val="black"/>
                </a:solidFill>
                <a:cs typeface="Arial"/>
                <a:sym typeface="Arial"/>
              </a:rPr>
              <a:t>Source: Sexual Health: An Adolescent Provider Toolkit, 2010</a:t>
            </a:r>
          </a:p>
        </p:txBody>
      </p:sp>
    </p:spTree>
    <p:extLst>
      <p:ext uri="{BB962C8B-B14F-4D97-AF65-F5344CB8AC3E}">
        <p14:creationId xmlns:p14="http://schemas.microsoft.com/office/powerpoint/2010/main" val="122460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DA58C-C974-44F8-8657-8D5FDB1C267D}"/>
              </a:ext>
            </a:extLst>
          </p:cNvPr>
          <p:cNvSpPr>
            <a:spLocks noGrp="1"/>
          </p:cNvSpPr>
          <p:nvPr>
            <p:ph type="title"/>
          </p:nvPr>
        </p:nvSpPr>
        <p:spPr>
          <a:xfrm>
            <a:off x="365350" y="567575"/>
            <a:ext cx="8520600" cy="572700"/>
          </a:xfrm>
        </p:spPr>
        <p:txBody>
          <a:bodyPr/>
          <a:lstStyle/>
          <a:p>
            <a:r>
              <a:rPr lang="en-US" dirty="0"/>
              <a:t>Encouraging Family </a:t>
            </a:r>
            <a:br>
              <a:rPr lang="en-US" dirty="0"/>
            </a:br>
            <a:r>
              <a:rPr lang="en-US" dirty="0"/>
              <a:t>Participation: Sample Language</a:t>
            </a:r>
          </a:p>
        </p:txBody>
      </p:sp>
      <p:sp>
        <p:nvSpPr>
          <p:cNvPr id="3" name="Text Placeholder 2">
            <a:extLst>
              <a:ext uri="{FF2B5EF4-FFF2-40B4-BE49-F238E27FC236}">
                <a16:creationId xmlns:a16="http://schemas.microsoft.com/office/drawing/2014/main" id="{3E520891-7AB8-4740-B700-C93E0475F427}"/>
              </a:ext>
            </a:extLst>
          </p:cNvPr>
          <p:cNvSpPr>
            <a:spLocks noGrp="1"/>
          </p:cNvSpPr>
          <p:nvPr>
            <p:ph type="body" idx="1"/>
          </p:nvPr>
        </p:nvSpPr>
        <p:spPr>
          <a:xfrm>
            <a:off x="657853" y="1894501"/>
            <a:ext cx="6800222" cy="2563199"/>
          </a:xfrm>
        </p:spPr>
        <p:txBody>
          <a:bodyPr/>
          <a:lstStyle/>
          <a:p>
            <a:pPr lvl="0">
              <a:lnSpc>
                <a:spcPct val="115000"/>
              </a:lnSpc>
              <a:buClr>
                <a:srgbClr val="58595B"/>
              </a:buClr>
            </a:pPr>
            <a:r>
              <a:rPr lang="en-US" dirty="0">
                <a:solidFill>
                  <a:srgbClr val="58595B"/>
                </a:solidFill>
                <a:latin typeface="Arial"/>
                <a:ea typeface="ＭＳ Ｐゴシック" charset="-128"/>
                <a:cs typeface="Calibri Light" panose="020F0302020204030204" pitchFamily="34" charset="0"/>
              </a:rPr>
              <a:t>“One thing I tell all of my adolescent clients is that it can be helpful to have a trusted adult that you can talk to about things like dating, relationships, and pregnancy prevention. These topics can be challenging and sometimes a little confusing—so having someone you can talk to can be really helpful. Is there a parent or other trusted adult that you feel comfortable talking to?”</a:t>
            </a:r>
          </a:p>
        </p:txBody>
      </p:sp>
    </p:spTree>
    <p:extLst>
      <p:ext uri="{BB962C8B-B14F-4D97-AF65-F5344CB8AC3E}">
        <p14:creationId xmlns:p14="http://schemas.microsoft.com/office/powerpoint/2010/main" val="304272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AA28-E831-4661-896F-EEA06D37689F}"/>
              </a:ext>
            </a:extLst>
          </p:cNvPr>
          <p:cNvSpPr>
            <a:spLocks noGrp="1"/>
          </p:cNvSpPr>
          <p:nvPr>
            <p:ph type="title"/>
          </p:nvPr>
        </p:nvSpPr>
        <p:spPr/>
        <p:txBody>
          <a:bodyPr/>
          <a:lstStyle/>
          <a:p>
            <a:r>
              <a:rPr lang="en-US" dirty="0"/>
              <a:t>Encouraging Family </a:t>
            </a:r>
            <a:br>
              <a:rPr lang="en-US" dirty="0"/>
            </a:br>
            <a:r>
              <a:rPr lang="en-US" dirty="0"/>
              <a:t>Participation: Sample Language (cont.)</a:t>
            </a:r>
          </a:p>
        </p:txBody>
      </p:sp>
      <p:sp>
        <p:nvSpPr>
          <p:cNvPr id="3" name="Text Placeholder 2">
            <a:extLst>
              <a:ext uri="{FF2B5EF4-FFF2-40B4-BE49-F238E27FC236}">
                <a16:creationId xmlns:a16="http://schemas.microsoft.com/office/drawing/2014/main" id="{80D4C2DA-EE59-41CA-A709-EA4435D14BD7}"/>
              </a:ext>
            </a:extLst>
          </p:cNvPr>
          <p:cNvSpPr>
            <a:spLocks noGrp="1"/>
          </p:cNvSpPr>
          <p:nvPr>
            <p:ph type="body" idx="1"/>
          </p:nvPr>
        </p:nvSpPr>
        <p:spPr>
          <a:xfrm>
            <a:off x="781678" y="2130377"/>
            <a:ext cx="6366809" cy="1231288"/>
          </a:xfrm>
        </p:spPr>
        <p:txBody>
          <a:bodyPr/>
          <a:lstStyle/>
          <a:p>
            <a:pPr lvl="0">
              <a:lnSpc>
                <a:spcPct val="115000"/>
              </a:lnSpc>
              <a:buClr>
                <a:srgbClr val="58595B"/>
              </a:buClr>
            </a:pPr>
            <a:r>
              <a:rPr lang="en-US" dirty="0">
                <a:solidFill>
                  <a:srgbClr val="58595B"/>
                </a:solidFill>
                <a:latin typeface="Arial"/>
                <a:ea typeface="ＭＳ Ｐゴシック" charset="-128"/>
                <a:cs typeface="Calibri Light" panose="020F0302020204030204" pitchFamily="34" charset="0"/>
              </a:rPr>
              <a:t>“If you feel like you can’t talk to your parents, are there any other trusted adults you can talk to, like another family member or family friend?”</a:t>
            </a:r>
          </a:p>
        </p:txBody>
      </p:sp>
    </p:spTree>
    <p:extLst>
      <p:ext uri="{BB962C8B-B14F-4D97-AF65-F5344CB8AC3E}">
        <p14:creationId xmlns:p14="http://schemas.microsoft.com/office/powerpoint/2010/main" val="285468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D9EB-B601-4195-8BE9-C01325065D1D}"/>
              </a:ext>
            </a:extLst>
          </p:cNvPr>
          <p:cNvSpPr>
            <a:spLocks noGrp="1"/>
          </p:cNvSpPr>
          <p:nvPr>
            <p:ph type="title"/>
          </p:nvPr>
        </p:nvSpPr>
        <p:spPr>
          <a:xfrm>
            <a:off x="365350" y="167525"/>
            <a:ext cx="5530625" cy="829568"/>
          </a:xfrm>
        </p:spPr>
        <p:txBody>
          <a:bodyPr/>
          <a:lstStyle/>
          <a:p>
            <a:r>
              <a:rPr lang="en-US" dirty="0"/>
              <a:t>When a Parent Accompanies an Adolescent to the FP Clinic</a:t>
            </a:r>
          </a:p>
        </p:txBody>
      </p:sp>
      <p:sp>
        <p:nvSpPr>
          <p:cNvPr id="3" name="Text Placeholder 2">
            <a:extLst>
              <a:ext uri="{FF2B5EF4-FFF2-40B4-BE49-F238E27FC236}">
                <a16:creationId xmlns:a16="http://schemas.microsoft.com/office/drawing/2014/main" id="{C777E24E-9A0B-4CE6-AE46-CB45399D25EF}"/>
              </a:ext>
            </a:extLst>
          </p:cNvPr>
          <p:cNvSpPr>
            <a:spLocks noGrp="1"/>
          </p:cNvSpPr>
          <p:nvPr>
            <p:ph type="body" idx="1"/>
          </p:nvPr>
        </p:nvSpPr>
        <p:spPr/>
        <p:txBody>
          <a:bodyPr/>
          <a:lstStyle/>
          <a:p>
            <a:pPr lvl="0">
              <a:buClr>
                <a:srgbClr val="58595B"/>
              </a:buClr>
            </a:pPr>
            <a:r>
              <a:rPr lang="en-US" altLang="en-US" sz="1700" dirty="0">
                <a:solidFill>
                  <a:srgbClr val="58595B"/>
                </a:solidFill>
              </a:rPr>
              <a:t>Welcome parent and adolescent</a:t>
            </a:r>
          </a:p>
          <a:p>
            <a:pPr lvl="0">
              <a:buClr>
                <a:srgbClr val="58595B"/>
              </a:buClr>
            </a:pPr>
            <a:r>
              <a:rPr lang="en-US" altLang="en-US" sz="1700" dirty="0">
                <a:solidFill>
                  <a:srgbClr val="58595B"/>
                </a:solidFill>
              </a:rPr>
              <a:t>Explain clinic polices and procedures</a:t>
            </a:r>
          </a:p>
          <a:p>
            <a:pPr lvl="1">
              <a:spcBef>
                <a:spcPts val="0"/>
              </a:spcBef>
              <a:buClr>
                <a:srgbClr val="58595B"/>
              </a:buClr>
            </a:pPr>
            <a:r>
              <a:rPr lang="en-US" altLang="en-US" sz="1700" dirty="0">
                <a:solidFill>
                  <a:srgbClr val="58595B"/>
                </a:solidFill>
              </a:rPr>
              <a:t>State early that you will talk to them together AND then spend private and confidential time with the adolescent.</a:t>
            </a:r>
          </a:p>
          <a:p>
            <a:pPr lvl="1">
              <a:spcBef>
                <a:spcPts val="0"/>
              </a:spcBef>
              <a:buClr>
                <a:srgbClr val="58595B"/>
              </a:buClr>
            </a:pPr>
            <a:r>
              <a:rPr lang="en-US" altLang="en-US" sz="1700" dirty="0">
                <a:solidFill>
                  <a:srgbClr val="58595B"/>
                </a:solidFill>
              </a:rPr>
              <a:t>Reassure parents that if you have any safety concerns for the adolescent, they will be notified.</a:t>
            </a:r>
          </a:p>
          <a:p>
            <a:pPr lvl="0">
              <a:buClr>
                <a:srgbClr val="58595B"/>
              </a:buClr>
            </a:pPr>
            <a:r>
              <a:rPr lang="en-US" altLang="en-US" sz="1700" dirty="0">
                <a:solidFill>
                  <a:srgbClr val="58595B"/>
                </a:solidFill>
              </a:rPr>
              <a:t>Seat adolescent in primary position and talk directly to them</a:t>
            </a:r>
          </a:p>
          <a:p>
            <a:pPr lvl="0">
              <a:buClr>
                <a:srgbClr val="58595B"/>
              </a:buClr>
            </a:pPr>
            <a:r>
              <a:rPr lang="en-US" altLang="en-US" sz="1700" dirty="0">
                <a:solidFill>
                  <a:srgbClr val="58595B"/>
                </a:solidFill>
              </a:rPr>
              <a:t>Explain confidentiality and adolescent control</a:t>
            </a:r>
          </a:p>
          <a:p>
            <a:pPr lvl="0">
              <a:buClr>
                <a:srgbClr val="58595B"/>
              </a:buClr>
            </a:pPr>
            <a:r>
              <a:rPr lang="en-US" altLang="en-US" sz="1700" dirty="0">
                <a:solidFill>
                  <a:srgbClr val="58595B"/>
                </a:solidFill>
              </a:rPr>
              <a:t>Ask about concerns jointly</a:t>
            </a:r>
          </a:p>
          <a:p>
            <a:pPr lvl="0">
              <a:buClr>
                <a:srgbClr val="58595B"/>
              </a:buClr>
            </a:pPr>
            <a:r>
              <a:rPr lang="en-US" altLang="en-US" sz="1700" dirty="0">
                <a:solidFill>
                  <a:srgbClr val="58595B"/>
                </a:solidFill>
              </a:rPr>
              <a:t>Counsel adolescent privately, and ask what to share with parent</a:t>
            </a:r>
          </a:p>
        </p:txBody>
      </p:sp>
      <p:sp>
        <p:nvSpPr>
          <p:cNvPr id="4" name="Text Placeholder 3">
            <a:extLst>
              <a:ext uri="{FF2B5EF4-FFF2-40B4-BE49-F238E27FC236}">
                <a16:creationId xmlns:a16="http://schemas.microsoft.com/office/drawing/2014/main" id="{2F51A5B1-606E-44E6-9071-E0D82FCF14D9}"/>
              </a:ext>
            </a:extLst>
          </p:cNvPr>
          <p:cNvSpPr>
            <a:spLocks noGrp="1"/>
          </p:cNvSpPr>
          <p:nvPr>
            <p:ph type="body" sz="quarter" idx="10"/>
          </p:nvPr>
        </p:nvSpPr>
        <p:spPr>
          <a:xfrm>
            <a:off x="355386" y="4542665"/>
            <a:ext cx="7820025" cy="418992"/>
          </a:xfrm>
        </p:spPr>
        <p:txBody>
          <a:bodyPr/>
          <a:lstStyle/>
          <a:p>
            <a:pPr lvl="0">
              <a:buClr>
                <a:srgbClr val="000000"/>
              </a:buClr>
              <a:buSzTx/>
              <a:defRPr/>
            </a:pPr>
            <a:r>
              <a:rPr lang="en-US" dirty="0">
                <a:solidFill>
                  <a:prstClr val="black"/>
                </a:solidFill>
                <a:cs typeface="Arial"/>
                <a:sym typeface="Arial"/>
              </a:rPr>
              <a:t>Sources: ACOG LINK: Adolescent guide</a:t>
            </a:r>
          </a:p>
          <a:p>
            <a:pPr lvl="0">
              <a:buClr>
                <a:srgbClr val="000000"/>
              </a:buClr>
              <a:buSzTx/>
              <a:defRPr/>
            </a:pPr>
            <a:r>
              <a:rPr lang="en-US" dirty="0">
                <a:solidFill>
                  <a:prstClr val="black"/>
                </a:solidFill>
                <a:cs typeface="Arial"/>
                <a:sym typeface="Arial"/>
              </a:rPr>
              <a:t>Sexual Health: An Adolescent Provider Toolkit, 2010</a:t>
            </a:r>
          </a:p>
        </p:txBody>
      </p:sp>
    </p:spTree>
    <p:extLst>
      <p:ext uri="{BB962C8B-B14F-4D97-AF65-F5344CB8AC3E}">
        <p14:creationId xmlns:p14="http://schemas.microsoft.com/office/powerpoint/2010/main" val="381484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BECD1-D61E-46F5-9400-E9B679F968E2}"/>
              </a:ext>
            </a:extLst>
          </p:cNvPr>
          <p:cNvSpPr>
            <a:spLocks noGrp="1"/>
          </p:cNvSpPr>
          <p:nvPr>
            <p:ph type="title"/>
          </p:nvPr>
        </p:nvSpPr>
        <p:spPr/>
        <p:txBody>
          <a:bodyPr/>
          <a:lstStyle/>
          <a:p>
            <a:r>
              <a:rPr lang="en-US" dirty="0"/>
              <a:t>Counseling Adolescent Clients to Encourage Family Participation Video</a:t>
            </a:r>
          </a:p>
        </p:txBody>
      </p:sp>
      <p:pic>
        <p:nvPicPr>
          <p:cNvPr id="5" name="Picture Placeholder 4" descr="Illustration depicting two women in a clinic conversing. The graphic is a link to the Counseling Adolescent Clients to Encourage Family Participation Video.">
            <a:extLst>
              <a:ext uri="{FF2B5EF4-FFF2-40B4-BE49-F238E27FC236}">
                <a16:creationId xmlns:a16="http://schemas.microsoft.com/office/drawing/2014/main" id="{19793166-73C3-4C87-A85B-F37B1106A646}"/>
              </a:ext>
            </a:extLst>
          </p:cNvPr>
          <p:cNvPicPr>
            <a:picLocks noGrp="1" noChangeAspect="1"/>
          </p:cNvPicPr>
          <p:nvPr>
            <p:ph type="pic" sz="quarter" idx="10"/>
          </p:nvPr>
        </p:nvPicPr>
        <p:blipFill>
          <a:blip r:embed="rId3"/>
          <a:srcRect t="655" b="655"/>
          <a:stretch>
            <a:fillRect/>
          </a:stretch>
        </p:blipFill>
        <p:spPr>
          <a:xfrm>
            <a:off x="2254779" y="1765449"/>
            <a:ext cx="4436384" cy="2518066"/>
          </a:xfrm>
          <a:prstGeom prst="rect">
            <a:avLst/>
          </a:prstGeom>
        </p:spPr>
      </p:pic>
      <p:sp>
        <p:nvSpPr>
          <p:cNvPr id="4" name="Text Placeholder 3">
            <a:extLst>
              <a:ext uri="{FF2B5EF4-FFF2-40B4-BE49-F238E27FC236}">
                <a16:creationId xmlns:a16="http://schemas.microsoft.com/office/drawing/2014/main" id="{A867C769-906A-4F94-B1F6-32089B44D55A}"/>
              </a:ext>
            </a:extLst>
          </p:cNvPr>
          <p:cNvSpPr>
            <a:spLocks noGrp="1"/>
          </p:cNvSpPr>
          <p:nvPr>
            <p:ph type="body" sz="quarter" idx="11"/>
          </p:nvPr>
        </p:nvSpPr>
        <p:spPr>
          <a:xfrm>
            <a:off x="735541" y="4282897"/>
            <a:ext cx="7367059" cy="678570"/>
          </a:xfrm>
        </p:spPr>
        <p:txBody>
          <a:bodyPr/>
          <a:lstStyle/>
          <a:p>
            <a:pPr marL="114300" lvl="0">
              <a:lnSpc>
                <a:spcPct val="115000"/>
              </a:lnSpc>
              <a:buClr>
                <a:srgbClr val="58595B"/>
              </a:buClr>
            </a:pPr>
            <a:r>
              <a:rPr lang="en-US" dirty="0">
                <a:solidFill>
                  <a:srgbClr val="0972BA"/>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https://rhntc.org/resources/counseling-adolescent-clients-encourage-family-participation-video</a:t>
            </a:r>
            <a:endParaRPr lang="en-US" dirty="0">
              <a:solidFill>
                <a:srgbClr val="0972B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55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Materials for Parents</a:t>
            </a:r>
          </a:p>
        </p:txBody>
      </p:sp>
      <p:sp>
        <p:nvSpPr>
          <p:cNvPr id="5" name="Text Placeholder 4"/>
          <p:cNvSpPr>
            <a:spLocks noGrp="1"/>
          </p:cNvSpPr>
          <p:nvPr>
            <p:ph type="body" idx="1"/>
          </p:nvPr>
        </p:nvSpPr>
        <p:spPr/>
        <p:txBody>
          <a:bodyPr/>
          <a:lstStyle/>
          <a:p>
            <a:pPr marL="0" indent="0">
              <a:buNone/>
            </a:pPr>
            <a:r>
              <a:rPr lang="en-US" sz="2000" dirty="0"/>
              <a:t>Materials from CDC and OPA available online for parents or guardians:</a:t>
            </a:r>
          </a:p>
          <a:p>
            <a:r>
              <a:rPr lang="en-US" sz="2000" dirty="0">
                <a:hlinkClick r:id="rId3"/>
              </a:rPr>
              <a:t>Tips to Help Parents Talk to Teens</a:t>
            </a:r>
            <a:endParaRPr lang="en-US" sz="2000" dirty="0"/>
          </a:p>
          <a:p>
            <a:r>
              <a:rPr lang="en-US" sz="2000" dirty="0">
                <a:hlinkClick r:id="rId4"/>
              </a:rPr>
              <a:t>Talking with Teens–Conversation Tools</a:t>
            </a:r>
            <a:endParaRPr lang="en-US" sz="2000" dirty="0"/>
          </a:p>
          <a:p>
            <a:r>
              <a:rPr lang="en-US" sz="2000" dirty="0">
                <a:hlinkClick r:id="rId5"/>
              </a:rPr>
              <a:t>Reproductive Health: Tips for Parents of Teens</a:t>
            </a:r>
            <a:endParaRPr lang="en-US" sz="2000" dirty="0"/>
          </a:p>
          <a:p>
            <a:r>
              <a:rPr lang="en-US" altLang="en-US" sz="2000" dirty="0">
                <a:hlinkClick r:id="rId6"/>
              </a:rPr>
              <a:t>Parent and Guardian Resources </a:t>
            </a:r>
            <a:endParaRPr lang="en-US" altLang="en-US" sz="2000" dirty="0"/>
          </a:p>
          <a:p>
            <a:r>
              <a:rPr lang="en-US" sz="2000" dirty="0">
                <a:hlinkClick r:id="rId7"/>
              </a:rPr>
              <a:t>Adolescent Health: Think, Act, Grow®(TAG)</a:t>
            </a:r>
            <a:endParaRPr lang="en-US" sz="2000" dirty="0"/>
          </a:p>
        </p:txBody>
      </p:sp>
    </p:spTree>
    <p:extLst>
      <p:ext uri="{BB962C8B-B14F-4D97-AF65-F5344CB8AC3E}">
        <p14:creationId xmlns:p14="http://schemas.microsoft.com/office/powerpoint/2010/main" val="2923317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736A9-C099-4CC5-8A10-CDF93D0DE083}"/>
              </a:ext>
            </a:extLst>
          </p:cNvPr>
          <p:cNvSpPr>
            <a:spLocks noGrp="1"/>
          </p:cNvSpPr>
          <p:nvPr>
            <p:ph type="title"/>
          </p:nvPr>
        </p:nvSpPr>
        <p:spPr/>
        <p:txBody>
          <a:bodyPr/>
          <a:lstStyle/>
          <a:p>
            <a:r>
              <a:rPr lang="en-US" dirty="0"/>
              <a:t>How to Engage with Us</a:t>
            </a:r>
          </a:p>
        </p:txBody>
      </p:sp>
      <p:sp>
        <p:nvSpPr>
          <p:cNvPr id="3" name="Text Placeholder 2">
            <a:extLst>
              <a:ext uri="{FF2B5EF4-FFF2-40B4-BE49-F238E27FC236}">
                <a16:creationId xmlns:a16="http://schemas.microsoft.com/office/drawing/2014/main" id="{3A0F12DF-C910-4B9A-80C0-377DD5EE771A}"/>
              </a:ext>
            </a:extLst>
          </p:cNvPr>
          <p:cNvSpPr>
            <a:spLocks noGrp="1"/>
          </p:cNvSpPr>
          <p:nvPr>
            <p:ph type="body" sz="quarter" idx="10"/>
          </p:nvPr>
        </p:nvSpPr>
        <p:spPr/>
        <p:txBody>
          <a:bodyPr/>
          <a:lstStyle/>
          <a:p>
            <a:pPr marL="114300" lvl="0">
              <a:lnSpc>
                <a:spcPct val="115000"/>
              </a:lnSpc>
              <a:buClr>
                <a:srgbClr val="58595B"/>
              </a:buClr>
            </a:pPr>
            <a:r>
              <a:rPr lang="en-US" dirty="0">
                <a:solidFill>
                  <a:srgbClr val="58595B"/>
                </a:solidFill>
              </a:rPr>
              <a:t>Subscribe to the RHNTC Monthly eNewsletter at rhntc.org/enewsletter</a:t>
            </a:r>
          </a:p>
        </p:txBody>
      </p:sp>
      <p:sp>
        <p:nvSpPr>
          <p:cNvPr id="4" name="Text Placeholder 3">
            <a:extLst>
              <a:ext uri="{FF2B5EF4-FFF2-40B4-BE49-F238E27FC236}">
                <a16:creationId xmlns:a16="http://schemas.microsoft.com/office/drawing/2014/main" id="{6E46A3DA-95B6-4F12-86C6-586C2A3FB57F}"/>
              </a:ext>
            </a:extLst>
          </p:cNvPr>
          <p:cNvSpPr>
            <a:spLocks noGrp="1"/>
          </p:cNvSpPr>
          <p:nvPr>
            <p:ph type="body" sz="quarter" idx="11"/>
          </p:nvPr>
        </p:nvSpPr>
        <p:spPr/>
        <p:txBody>
          <a:bodyPr/>
          <a:lstStyle/>
          <a:p>
            <a:pPr marL="114300" lvl="0">
              <a:lnSpc>
                <a:spcPct val="115000"/>
              </a:lnSpc>
              <a:buClr>
                <a:srgbClr val="58595B"/>
              </a:buClr>
            </a:pPr>
            <a:r>
              <a:rPr lang="en-US" dirty="0">
                <a:solidFill>
                  <a:srgbClr val="58595B"/>
                </a:solidFill>
              </a:rPr>
              <a:t>Contact us on rhntc.org</a:t>
            </a:r>
          </a:p>
        </p:txBody>
      </p:sp>
      <p:sp>
        <p:nvSpPr>
          <p:cNvPr id="5" name="Text Placeholder 4">
            <a:extLst>
              <a:ext uri="{FF2B5EF4-FFF2-40B4-BE49-F238E27FC236}">
                <a16:creationId xmlns:a16="http://schemas.microsoft.com/office/drawing/2014/main" id="{8285BC59-1FB6-4461-BC93-BF4C28B3FB59}"/>
              </a:ext>
            </a:extLst>
          </p:cNvPr>
          <p:cNvSpPr>
            <a:spLocks noGrp="1"/>
          </p:cNvSpPr>
          <p:nvPr>
            <p:ph type="body" sz="quarter" idx="12"/>
          </p:nvPr>
        </p:nvSpPr>
        <p:spPr/>
        <p:txBody>
          <a:bodyPr/>
          <a:lstStyle/>
          <a:p>
            <a:pPr marL="114300" lvl="0">
              <a:lnSpc>
                <a:spcPct val="115000"/>
              </a:lnSpc>
              <a:buClr>
                <a:srgbClr val="58595B"/>
              </a:buClr>
            </a:pPr>
            <a:r>
              <a:rPr lang="en-US" dirty="0">
                <a:solidFill>
                  <a:srgbClr val="58595B"/>
                </a:solidFill>
              </a:rPr>
              <a:t>Sign up for an account on rhntc.org</a:t>
            </a:r>
          </a:p>
        </p:txBody>
      </p:sp>
      <p:sp>
        <p:nvSpPr>
          <p:cNvPr id="6" name="Text Placeholder 5">
            <a:extLst>
              <a:ext uri="{FF2B5EF4-FFF2-40B4-BE49-F238E27FC236}">
                <a16:creationId xmlns:a16="http://schemas.microsoft.com/office/drawing/2014/main" id="{2BF2A1D9-7B2D-4792-A250-0B92BC09C5D7}"/>
              </a:ext>
            </a:extLst>
          </p:cNvPr>
          <p:cNvSpPr>
            <a:spLocks noGrp="1"/>
          </p:cNvSpPr>
          <p:nvPr>
            <p:ph type="body" sz="quarter" idx="13"/>
          </p:nvPr>
        </p:nvSpPr>
        <p:spPr>
          <a:xfrm>
            <a:off x="6779768" y="3087781"/>
            <a:ext cx="1383158" cy="1220700"/>
          </a:xfrm>
        </p:spPr>
        <p:txBody>
          <a:bodyPr/>
          <a:lstStyle/>
          <a:p>
            <a:pPr marL="114300" lvl="0" algn="l">
              <a:lnSpc>
                <a:spcPct val="115000"/>
              </a:lnSpc>
              <a:buClr>
                <a:srgbClr val="58595B"/>
              </a:buClr>
            </a:pPr>
            <a:r>
              <a:rPr lang="en-US" dirty="0">
                <a:solidFill>
                  <a:srgbClr val="58595B"/>
                </a:solidFill>
              </a:rPr>
              <a:t>Follow us on Twitter @rh_ntc</a:t>
            </a:r>
          </a:p>
        </p:txBody>
      </p:sp>
      <p:sp>
        <p:nvSpPr>
          <p:cNvPr id="7" name="Text Placeholder 4">
            <a:extLst>
              <a:ext uri="{FF2B5EF4-FFF2-40B4-BE49-F238E27FC236}">
                <a16:creationId xmlns:a16="http://schemas.microsoft.com/office/drawing/2014/main" id="{BD820081-CC45-F048-8533-87FB5C9A1D94}"/>
              </a:ext>
            </a:extLst>
          </p:cNvPr>
          <p:cNvSpPr txBox="1">
            <a:spLocks/>
          </p:cNvSpPr>
          <p:nvPr/>
        </p:nvSpPr>
        <p:spPr>
          <a:xfrm>
            <a:off x="261937" y="4347036"/>
            <a:ext cx="8434388" cy="59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2"/>
              </a:buClr>
              <a:buSzPts val="1800"/>
              <a:buFont typeface="Lato"/>
              <a:buNone/>
              <a:defRPr sz="1600" b="0" i="0" u="none" strike="noStrike" cap="none">
                <a:solidFill>
                  <a:schemeClr val="dk2"/>
                </a:solidFill>
                <a:latin typeface="Arial" panose="020B0604020202020204" pitchFamily="34" charset="0"/>
                <a:ea typeface="Lato"/>
                <a:cs typeface="Arial" panose="020B0604020202020204" pitchFamily="34" charset="0"/>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114300" algn="l">
              <a:buClr>
                <a:srgbClr val="58595B"/>
              </a:buClr>
            </a:pPr>
            <a:r>
              <a:rPr lang="en-US" sz="1000" dirty="0">
                <a:solidFill>
                  <a:srgbClr val="58595B"/>
                </a:solidFill>
              </a:rPr>
              <a:t>This webinar was supported by the Office of Population Affairs (Grants FPTPA006030). The views expressed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382668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Text Placeholder 2"/>
          <p:cNvSpPr>
            <a:spLocks noGrp="1"/>
          </p:cNvSpPr>
          <p:nvPr>
            <p:ph type="body" idx="1"/>
          </p:nvPr>
        </p:nvSpPr>
        <p:spPr/>
        <p:txBody>
          <a:bodyPr/>
          <a:lstStyle/>
          <a:p>
            <a:pPr marL="0" indent="0">
              <a:buNone/>
            </a:pPr>
            <a:r>
              <a:rPr lang="en-US" b="1" dirty="0"/>
              <a:t>By the end of this training, you will be able to:</a:t>
            </a:r>
          </a:p>
          <a:p>
            <a:r>
              <a:rPr lang="en-US" dirty="0"/>
              <a:t>Describe the </a:t>
            </a:r>
            <a:r>
              <a:rPr lang="en-US" b="1" dirty="0"/>
              <a:t>Title X requirement </a:t>
            </a:r>
            <a:r>
              <a:rPr lang="en-US" dirty="0"/>
              <a:t>for encouraging family participation in the decision of minors to seek family planning services</a:t>
            </a:r>
          </a:p>
          <a:p>
            <a:r>
              <a:rPr lang="en-US" dirty="0"/>
              <a:t>List the </a:t>
            </a:r>
            <a:r>
              <a:rPr lang="en-US" b="1" dirty="0"/>
              <a:t>benefits</a:t>
            </a:r>
            <a:r>
              <a:rPr lang="en-US" dirty="0"/>
              <a:t> of encouraging family participation for minors</a:t>
            </a:r>
          </a:p>
          <a:p>
            <a:r>
              <a:rPr lang="en-US" dirty="0"/>
              <a:t>Describe </a:t>
            </a:r>
            <a:r>
              <a:rPr lang="en-US" b="1" dirty="0"/>
              <a:t>strategies</a:t>
            </a:r>
            <a:r>
              <a:rPr lang="en-US" dirty="0"/>
              <a:t> for working with parents/guardians and adolescents to encourage family participation, including </a:t>
            </a:r>
            <a:r>
              <a:rPr lang="en-US" b="1" dirty="0"/>
              <a:t>sample statements </a:t>
            </a:r>
            <a:r>
              <a:rPr lang="en-US" dirty="0"/>
              <a:t>providers can use </a:t>
            </a:r>
          </a:p>
          <a:p>
            <a:r>
              <a:rPr lang="en-US" dirty="0"/>
              <a:t>Identify </a:t>
            </a:r>
            <a:r>
              <a:rPr lang="en-US" b="1" dirty="0"/>
              <a:t>resources</a:t>
            </a:r>
            <a:r>
              <a:rPr lang="en-US" dirty="0"/>
              <a:t> on how to promote communication strategies between an adolescent and parent/guardian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X Statute SEC. 1001(a)</a:t>
            </a:r>
          </a:p>
        </p:txBody>
      </p:sp>
      <p:sp>
        <p:nvSpPr>
          <p:cNvPr id="3" name="Text Placeholder 2"/>
          <p:cNvSpPr>
            <a:spLocks noGrp="1"/>
          </p:cNvSpPr>
          <p:nvPr>
            <p:ph type="body" idx="1"/>
          </p:nvPr>
        </p:nvSpPr>
        <p:spPr/>
        <p:txBody>
          <a:bodyPr/>
          <a:lstStyle/>
          <a:p>
            <a:pPr marL="0" indent="0">
              <a:buNone/>
            </a:pPr>
            <a:r>
              <a:rPr lang="en-US" dirty="0"/>
              <a:t>“To the extent practicable, </a:t>
            </a:r>
            <a:r>
              <a:rPr lang="en-US" b="1" dirty="0"/>
              <a:t>entities which receive grants or contracts under this subsection shall encourage family participation in projects assisted under this subsection.”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Mandate</a:t>
            </a:r>
          </a:p>
        </p:txBody>
      </p:sp>
      <p:sp>
        <p:nvSpPr>
          <p:cNvPr id="3" name="Text Placeholder 2"/>
          <p:cNvSpPr>
            <a:spLocks noGrp="1"/>
          </p:cNvSpPr>
          <p:nvPr>
            <p:ph type="body" idx="1"/>
          </p:nvPr>
        </p:nvSpPr>
        <p:spPr/>
        <p:txBody>
          <a:bodyPr/>
          <a:lstStyle/>
          <a:p>
            <a:pPr marL="0" indent="0">
              <a:buNone/>
            </a:pPr>
            <a:r>
              <a:rPr lang="en-US" dirty="0"/>
              <a:t>“None of the funds appropriated in this Act may be made available to any entity under Title X of the Public Health Service Act unless the applicant for the award certifies to the Secretary of Health and Human Services that it </a:t>
            </a:r>
            <a:r>
              <a:rPr lang="en-US" b="1" dirty="0"/>
              <a:t>encourages family participation in the decision of minors to seek family planning services</a:t>
            </a:r>
            <a:r>
              <a:rPr lang="en-US" dirty="0"/>
              <a:t>.”</a:t>
            </a:r>
          </a:p>
        </p:txBody>
      </p:sp>
    </p:spTree>
    <p:extLst>
      <p:ext uri="{BB962C8B-B14F-4D97-AF65-F5344CB8AC3E}">
        <p14:creationId xmlns:p14="http://schemas.microsoft.com/office/powerpoint/2010/main" val="3844980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Title 1"/>
          <p:cNvSpPr>
            <a:spLocks noGrp="1"/>
          </p:cNvSpPr>
          <p:nvPr>
            <p:ph type="title"/>
          </p:nvPr>
        </p:nvSpPr>
        <p:spPr>
          <a:xfrm>
            <a:off x="356616" y="889000"/>
            <a:ext cx="4278884" cy="1034050"/>
          </a:xfrm>
        </p:spPr>
        <p:txBody>
          <a:bodyPr/>
          <a:lstStyle/>
          <a:p>
            <a:r>
              <a:rPr lang="en-US" dirty="0"/>
              <a:t>Annual Training on Family Participation</a:t>
            </a:r>
          </a:p>
        </p:txBody>
      </p:sp>
      <p:sp>
        <p:nvSpPr>
          <p:cNvPr id="3" name="Text Placeholder 2"/>
          <p:cNvSpPr>
            <a:spLocks noGrp="1"/>
          </p:cNvSpPr>
          <p:nvPr>
            <p:ph type="body" idx="1"/>
          </p:nvPr>
        </p:nvSpPr>
        <p:spPr/>
        <p:txBody>
          <a:bodyPr/>
          <a:lstStyle/>
          <a:p>
            <a:pPr marL="0" indent="0">
              <a:buNone/>
            </a:pPr>
            <a:r>
              <a:rPr lang="en-US" dirty="0"/>
              <a:t>The project’s </a:t>
            </a:r>
            <a:r>
              <a:rPr lang="en-US" b="1" dirty="0"/>
              <a:t>training plan</a:t>
            </a:r>
            <a:r>
              <a:rPr lang="en-US" dirty="0"/>
              <a:t> should provide for an annual training on involving family members in the decision of minors to seek family planning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0492-6C58-4DB2-A703-A812D9864865}"/>
              </a:ext>
            </a:extLst>
          </p:cNvPr>
          <p:cNvSpPr>
            <a:spLocks noGrp="1"/>
          </p:cNvSpPr>
          <p:nvPr>
            <p:ph type="title"/>
          </p:nvPr>
        </p:nvSpPr>
        <p:spPr/>
        <p:txBody>
          <a:bodyPr/>
          <a:lstStyle/>
          <a:p>
            <a:r>
              <a:rPr lang="en-US" dirty="0"/>
              <a:t>Why Family Participation Is Important</a:t>
            </a:r>
          </a:p>
        </p:txBody>
      </p:sp>
      <p:sp>
        <p:nvSpPr>
          <p:cNvPr id="3" name="Text Placeholder 2">
            <a:extLst>
              <a:ext uri="{FF2B5EF4-FFF2-40B4-BE49-F238E27FC236}">
                <a16:creationId xmlns:a16="http://schemas.microsoft.com/office/drawing/2014/main" id="{F655D573-0FC0-4BC8-9E90-3B03D469134B}"/>
              </a:ext>
            </a:extLst>
          </p:cNvPr>
          <p:cNvSpPr>
            <a:spLocks noGrp="1"/>
          </p:cNvSpPr>
          <p:nvPr>
            <p:ph type="body" idx="1"/>
          </p:nvPr>
        </p:nvSpPr>
        <p:spPr>
          <a:xfrm>
            <a:off x="490728" y="1276375"/>
            <a:ext cx="8520600" cy="3292500"/>
          </a:xfrm>
        </p:spPr>
        <p:txBody>
          <a:bodyPr/>
          <a:lstStyle/>
          <a:p>
            <a:pPr lvl="0">
              <a:lnSpc>
                <a:spcPct val="100000"/>
              </a:lnSpc>
              <a:buClr>
                <a:srgbClr val="58595B"/>
              </a:buClr>
            </a:pPr>
            <a:r>
              <a:rPr lang="en-US" altLang="en-US" dirty="0">
                <a:solidFill>
                  <a:srgbClr val="58595B"/>
                </a:solidFill>
              </a:rPr>
              <a:t>Adolescents who talk with parents about topics related to dating, healthy relationships, and pregnancy and STI prevention are more likely to:</a:t>
            </a:r>
            <a:endParaRPr lang="en-US" dirty="0">
              <a:solidFill>
                <a:srgbClr val="58595B"/>
              </a:solidFill>
            </a:endParaRPr>
          </a:p>
          <a:p>
            <a:pPr lvl="1">
              <a:lnSpc>
                <a:spcPct val="100000"/>
              </a:lnSpc>
              <a:spcBef>
                <a:spcPts val="600"/>
              </a:spcBef>
              <a:buClr>
                <a:srgbClr val="58595B"/>
              </a:buClr>
            </a:pPr>
            <a:r>
              <a:rPr lang="en-US" sz="1800" dirty="0">
                <a:solidFill>
                  <a:srgbClr val="58595B"/>
                </a:solidFill>
                <a:latin typeface="+mn-lt"/>
              </a:rPr>
              <a:t>Delay initiation of sexual activity</a:t>
            </a:r>
          </a:p>
          <a:p>
            <a:pPr lvl="1">
              <a:lnSpc>
                <a:spcPct val="100000"/>
              </a:lnSpc>
              <a:spcBef>
                <a:spcPts val="600"/>
              </a:spcBef>
              <a:buClr>
                <a:srgbClr val="58595B"/>
              </a:buClr>
            </a:pPr>
            <a:r>
              <a:rPr lang="en-US" sz="1800" dirty="0">
                <a:solidFill>
                  <a:srgbClr val="58595B"/>
                </a:solidFill>
                <a:latin typeface="+mn-lt"/>
              </a:rPr>
              <a:t>Use condoms or other birth control more often if they do have sex</a:t>
            </a:r>
          </a:p>
          <a:p>
            <a:pPr lvl="1">
              <a:lnSpc>
                <a:spcPct val="100000"/>
              </a:lnSpc>
              <a:spcBef>
                <a:spcPts val="600"/>
              </a:spcBef>
              <a:buClr>
                <a:srgbClr val="58595B"/>
              </a:buClr>
            </a:pPr>
            <a:r>
              <a:rPr lang="en-US" sz="1800" dirty="0">
                <a:solidFill>
                  <a:srgbClr val="58595B"/>
                </a:solidFill>
                <a:latin typeface="+mn-lt"/>
              </a:rPr>
              <a:t>Have better communication with romantic partners </a:t>
            </a:r>
          </a:p>
          <a:p>
            <a:pPr lvl="1">
              <a:lnSpc>
                <a:spcPct val="100000"/>
              </a:lnSpc>
              <a:spcBef>
                <a:spcPts val="600"/>
              </a:spcBef>
              <a:buClr>
                <a:srgbClr val="58595B"/>
              </a:buClr>
            </a:pPr>
            <a:r>
              <a:rPr lang="en-US" sz="1800" dirty="0">
                <a:solidFill>
                  <a:srgbClr val="58595B"/>
                </a:solidFill>
                <a:latin typeface="+mn-lt"/>
              </a:rPr>
              <a:t>Decease likelihood of being involved in coercive sexual relationships</a:t>
            </a:r>
          </a:p>
          <a:p>
            <a:pPr lvl="1">
              <a:lnSpc>
                <a:spcPct val="100000"/>
              </a:lnSpc>
              <a:spcBef>
                <a:spcPts val="600"/>
              </a:spcBef>
              <a:spcAft>
                <a:spcPts val="600"/>
              </a:spcAft>
              <a:buClr>
                <a:srgbClr val="58595B"/>
              </a:buClr>
            </a:pPr>
            <a:r>
              <a:rPr lang="en-US" sz="1800" dirty="0">
                <a:solidFill>
                  <a:srgbClr val="58595B"/>
                </a:solidFill>
                <a:latin typeface="+mn-lt"/>
              </a:rPr>
              <a:t>Have sex less often</a:t>
            </a:r>
          </a:p>
          <a:p>
            <a:pPr lvl="0">
              <a:lnSpc>
                <a:spcPct val="100000"/>
              </a:lnSpc>
              <a:buClr>
                <a:srgbClr val="58595B"/>
              </a:buClr>
            </a:pPr>
            <a:r>
              <a:rPr lang="en-US" dirty="0">
                <a:solidFill>
                  <a:srgbClr val="58595B"/>
                </a:solidFill>
              </a:rPr>
              <a:t>Health care providers should encourage and promote communication between adolescents and parents/guardians</a:t>
            </a:r>
          </a:p>
        </p:txBody>
      </p:sp>
      <p:sp>
        <p:nvSpPr>
          <p:cNvPr id="4" name="Text Placeholder 3">
            <a:extLst>
              <a:ext uri="{FF2B5EF4-FFF2-40B4-BE49-F238E27FC236}">
                <a16:creationId xmlns:a16="http://schemas.microsoft.com/office/drawing/2014/main" id="{42CC4BEE-3D76-46DC-90D4-472688FB4BE6}"/>
              </a:ext>
            </a:extLst>
          </p:cNvPr>
          <p:cNvSpPr>
            <a:spLocks noGrp="1"/>
          </p:cNvSpPr>
          <p:nvPr>
            <p:ph type="body" sz="quarter" idx="10"/>
          </p:nvPr>
        </p:nvSpPr>
        <p:spPr/>
        <p:txBody>
          <a:bodyPr/>
          <a:lstStyle/>
          <a:p>
            <a:pPr lvl="0">
              <a:buClr>
                <a:srgbClr val="000000"/>
              </a:buClr>
              <a:buSzTx/>
            </a:pPr>
            <a:r>
              <a:rPr lang="en-US" dirty="0">
                <a:solidFill>
                  <a:prstClr val="black"/>
                </a:solidFill>
                <a:cs typeface="Arial"/>
                <a:sym typeface="Arial"/>
              </a:rPr>
              <a:t>Source: Kirby D. Emerging Answers 2007, National Campaign to Prevent Teen Pregnancy; </a:t>
            </a:r>
            <a:br>
              <a:rPr lang="en-US" dirty="0">
                <a:solidFill>
                  <a:prstClr val="black"/>
                </a:solidFill>
                <a:cs typeface="Arial"/>
                <a:sym typeface="Arial"/>
              </a:rPr>
            </a:br>
            <a:r>
              <a:rPr lang="en-US" dirty="0">
                <a:solidFill>
                  <a:prstClr val="black"/>
                </a:solidFill>
                <a:cs typeface="Arial"/>
                <a:sym typeface="Arial"/>
              </a:rPr>
              <a:t>2018 Power to Decide, the campaign to prevent unplanned pregnancy.</a:t>
            </a:r>
          </a:p>
        </p:txBody>
      </p:sp>
    </p:spTree>
    <p:extLst>
      <p:ext uri="{BB962C8B-B14F-4D97-AF65-F5344CB8AC3E}">
        <p14:creationId xmlns:p14="http://schemas.microsoft.com/office/powerpoint/2010/main" val="101414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C8185-CE07-4FF8-9742-A05D03BC1959}"/>
              </a:ext>
            </a:extLst>
          </p:cNvPr>
          <p:cNvSpPr>
            <a:spLocks noGrp="1"/>
          </p:cNvSpPr>
          <p:nvPr>
            <p:ph type="title"/>
          </p:nvPr>
        </p:nvSpPr>
        <p:spPr>
          <a:xfrm>
            <a:off x="356616" y="444000"/>
            <a:ext cx="8520600" cy="572700"/>
          </a:xfrm>
        </p:spPr>
        <p:txBody>
          <a:bodyPr/>
          <a:lstStyle/>
          <a:p>
            <a:r>
              <a:rPr lang="en-US" dirty="0"/>
              <a:t>Why Family Participation Is Important (cont.)</a:t>
            </a:r>
          </a:p>
        </p:txBody>
      </p:sp>
      <p:sp>
        <p:nvSpPr>
          <p:cNvPr id="3" name="Text Placeholder 2">
            <a:extLst>
              <a:ext uri="{FF2B5EF4-FFF2-40B4-BE49-F238E27FC236}">
                <a16:creationId xmlns:a16="http://schemas.microsoft.com/office/drawing/2014/main" id="{00F695CE-21C0-424E-BDC8-165B2B31FB0B}"/>
              </a:ext>
            </a:extLst>
          </p:cNvPr>
          <p:cNvSpPr>
            <a:spLocks noGrp="1"/>
          </p:cNvSpPr>
          <p:nvPr>
            <p:ph type="body" sz="quarter" idx="10"/>
          </p:nvPr>
        </p:nvSpPr>
        <p:spPr>
          <a:xfrm>
            <a:off x="356616" y="1114425"/>
            <a:ext cx="3999484" cy="737293"/>
          </a:xfrm>
        </p:spPr>
        <p:txBody>
          <a:bodyPr/>
          <a:lstStyle/>
          <a:p>
            <a:r>
              <a:rPr lang="en-US" sz="2000" dirty="0">
                <a:solidFill>
                  <a:schemeClr val="bg2"/>
                </a:solidFill>
                <a:cs typeface="Calibri Light" panose="020F0302020204030204" pitchFamily="34" charset="0"/>
              </a:rPr>
              <a:t>Parental caring and concern</a:t>
            </a:r>
          </a:p>
        </p:txBody>
      </p:sp>
      <p:sp>
        <p:nvSpPr>
          <p:cNvPr id="4" name="Text Placeholder 3">
            <a:extLst>
              <a:ext uri="{FF2B5EF4-FFF2-40B4-BE49-F238E27FC236}">
                <a16:creationId xmlns:a16="http://schemas.microsoft.com/office/drawing/2014/main" id="{0F78931D-63EA-495B-811C-235362F12788}"/>
              </a:ext>
            </a:extLst>
          </p:cNvPr>
          <p:cNvSpPr>
            <a:spLocks noGrp="1"/>
          </p:cNvSpPr>
          <p:nvPr>
            <p:ph type="body" sz="quarter" idx="11"/>
          </p:nvPr>
        </p:nvSpPr>
        <p:spPr>
          <a:xfrm>
            <a:off x="356616" y="1956775"/>
            <a:ext cx="3999484" cy="737293"/>
          </a:xfrm>
        </p:spPr>
        <p:txBody>
          <a:bodyPr>
            <a:noAutofit/>
          </a:bodyPr>
          <a:lstStyle/>
          <a:p>
            <a:r>
              <a:rPr lang="en-US" sz="2000" dirty="0">
                <a:solidFill>
                  <a:schemeClr val="bg2"/>
                </a:solidFill>
                <a:cs typeface="Calibri Light" panose="020F0302020204030204" pitchFamily="34" charset="0"/>
              </a:rPr>
              <a:t>Parental presence in the home</a:t>
            </a:r>
          </a:p>
        </p:txBody>
      </p:sp>
      <p:sp>
        <p:nvSpPr>
          <p:cNvPr id="5" name="Text Placeholder 4">
            <a:extLst>
              <a:ext uri="{FF2B5EF4-FFF2-40B4-BE49-F238E27FC236}">
                <a16:creationId xmlns:a16="http://schemas.microsoft.com/office/drawing/2014/main" id="{1446AF1D-D388-40B9-AFDF-4831B05B68F3}"/>
              </a:ext>
            </a:extLst>
          </p:cNvPr>
          <p:cNvSpPr>
            <a:spLocks noGrp="1"/>
          </p:cNvSpPr>
          <p:nvPr>
            <p:ph type="body" sz="quarter" idx="12"/>
          </p:nvPr>
        </p:nvSpPr>
        <p:spPr>
          <a:xfrm>
            <a:off x="356616" y="2771084"/>
            <a:ext cx="3999484" cy="737293"/>
          </a:xfrm>
        </p:spPr>
        <p:txBody>
          <a:bodyPr/>
          <a:lstStyle/>
          <a:p>
            <a:r>
              <a:rPr lang="en-US" sz="2000" dirty="0">
                <a:solidFill>
                  <a:schemeClr val="bg2"/>
                </a:solidFill>
                <a:cs typeface="Calibri Light" panose="020F0302020204030204" pitchFamily="34" charset="0"/>
              </a:rPr>
              <a:t>Shared activities</a:t>
            </a:r>
          </a:p>
        </p:txBody>
      </p:sp>
      <p:sp>
        <p:nvSpPr>
          <p:cNvPr id="6" name="Text Placeholder 5">
            <a:extLst>
              <a:ext uri="{FF2B5EF4-FFF2-40B4-BE49-F238E27FC236}">
                <a16:creationId xmlns:a16="http://schemas.microsoft.com/office/drawing/2014/main" id="{65F22695-7DA0-437C-8990-19F8DBF89C5B}"/>
              </a:ext>
            </a:extLst>
          </p:cNvPr>
          <p:cNvSpPr>
            <a:spLocks noGrp="1"/>
          </p:cNvSpPr>
          <p:nvPr>
            <p:ph type="body" sz="quarter" idx="13"/>
          </p:nvPr>
        </p:nvSpPr>
        <p:spPr>
          <a:xfrm>
            <a:off x="356616" y="3595684"/>
            <a:ext cx="3999484" cy="938216"/>
          </a:xfrm>
        </p:spPr>
        <p:txBody>
          <a:bodyPr/>
          <a:lstStyle/>
          <a:p>
            <a:r>
              <a:rPr lang="en-US" sz="2000" dirty="0">
                <a:solidFill>
                  <a:schemeClr val="bg2"/>
                </a:solidFill>
                <a:cs typeface="Calibri Light" panose="020F0302020204030204" pitchFamily="34" charset="0"/>
              </a:rPr>
              <a:t>Overall closeness between parent and their adolescent</a:t>
            </a:r>
          </a:p>
        </p:txBody>
      </p:sp>
      <p:sp>
        <p:nvSpPr>
          <p:cNvPr id="7" name="Text Placeholder 6">
            <a:extLst>
              <a:ext uri="{FF2B5EF4-FFF2-40B4-BE49-F238E27FC236}">
                <a16:creationId xmlns:a16="http://schemas.microsoft.com/office/drawing/2014/main" id="{CDCEADB1-B9A1-430C-AAF7-EA346D1EF0E5}"/>
              </a:ext>
            </a:extLst>
          </p:cNvPr>
          <p:cNvSpPr>
            <a:spLocks noGrp="1"/>
          </p:cNvSpPr>
          <p:nvPr>
            <p:ph type="body" sz="quarter" idx="14"/>
          </p:nvPr>
        </p:nvSpPr>
        <p:spPr/>
        <p:txBody>
          <a:bodyPr/>
          <a:lstStyle/>
          <a:p>
            <a:r>
              <a:rPr lang="en-US" dirty="0">
                <a:solidFill>
                  <a:srgbClr val="F6F8F9"/>
                </a:solidFill>
              </a:rPr>
              <a:t>Arrow points to the right at the following:</a:t>
            </a:r>
          </a:p>
        </p:txBody>
      </p:sp>
      <p:sp>
        <p:nvSpPr>
          <p:cNvPr id="8" name="Text Placeholder 7">
            <a:extLst>
              <a:ext uri="{FF2B5EF4-FFF2-40B4-BE49-F238E27FC236}">
                <a16:creationId xmlns:a16="http://schemas.microsoft.com/office/drawing/2014/main" id="{94A9AC72-4AF8-4675-9D9E-43C20D8B405A}"/>
              </a:ext>
            </a:extLst>
          </p:cNvPr>
          <p:cNvSpPr>
            <a:spLocks noGrp="1"/>
          </p:cNvSpPr>
          <p:nvPr>
            <p:ph type="body" sz="quarter" idx="15"/>
          </p:nvPr>
        </p:nvSpPr>
        <p:spPr/>
        <p:txBody>
          <a:bodyPr/>
          <a:lstStyle/>
          <a:p>
            <a:r>
              <a:rPr lang="en-US" sz="2400" dirty="0">
                <a:solidFill>
                  <a:schemeClr val="bg2"/>
                </a:solidFill>
                <a:cs typeface="Calibri Light" panose="020F0302020204030204" pitchFamily="34" charset="0"/>
              </a:rPr>
              <a:t>Reduced risk of early teen pregnancy</a:t>
            </a:r>
          </a:p>
        </p:txBody>
      </p:sp>
      <p:sp>
        <p:nvSpPr>
          <p:cNvPr id="9" name="Text Placeholder 8">
            <a:extLst>
              <a:ext uri="{FF2B5EF4-FFF2-40B4-BE49-F238E27FC236}">
                <a16:creationId xmlns:a16="http://schemas.microsoft.com/office/drawing/2014/main" id="{2FC37F8B-67F9-4989-B9CE-536A5370B6A4}"/>
              </a:ext>
            </a:extLst>
          </p:cNvPr>
          <p:cNvSpPr>
            <a:spLocks noGrp="1"/>
          </p:cNvSpPr>
          <p:nvPr>
            <p:ph type="body" sz="quarter" idx="16"/>
          </p:nvPr>
        </p:nvSpPr>
        <p:spPr/>
        <p:txBody>
          <a:bodyPr/>
          <a:lstStyle/>
          <a:p>
            <a:pPr lvl="0">
              <a:buClr>
                <a:srgbClr val="000000"/>
              </a:buClr>
              <a:buSzTx/>
            </a:pPr>
            <a:r>
              <a:rPr lang="en-US" dirty="0">
                <a:solidFill>
                  <a:prstClr val="black"/>
                </a:solidFill>
                <a:cs typeface="Arial"/>
                <a:sym typeface="Arial"/>
              </a:rPr>
              <a:t>Source: Resnick MD, Bearman PS, Blum RW, et al.</a:t>
            </a:r>
          </a:p>
        </p:txBody>
      </p:sp>
    </p:spTree>
    <p:extLst>
      <p:ext uri="{BB962C8B-B14F-4D97-AF65-F5344CB8AC3E}">
        <p14:creationId xmlns:p14="http://schemas.microsoft.com/office/powerpoint/2010/main" val="244982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C557-933B-4FC1-8BAA-B95CDFF0EDA2}"/>
              </a:ext>
            </a:extLst>
          </p:cNvPr>
          <p:cNvSpPr>
            <a:spLocks noGrp="1"/>
          </p:cNvSpPr>
          <p:nvPr>
            <p:ph type="title"/>
          </p:nvPr>
        </p:nvSpPr>
        <p:spPr/>
        <p:txBody>
          <a:bodyPr/>
          <a:lstStyle/>
          <a:p>
            <a:r>
              <a:rPr lang="en-US" dirty="0"/>
              <a:t>QFP Recommendations</a:t>
            </a:r>
          </a:p>
        </p:txBody>
      </p:sp>
      <p:sp>
        <p:nvSpPr>
          <p:cNvPr id="3" name="Text Placeholder 2">
            <a:extLst>
              <a:ext uri="{FF2B5EF4-FFF2-40B4-BE49-F238E27FC236}">
                <a16:creationId xmlns:a16="http://schemas.microsoft.com/office/drawing/2014/main" id="{00061B3D-EAFD-429E-99F4-C8242D100AAF}"/>
              </a:ext>
            </a:extLst>
          </p:cNvPr>
          <p:cNvSpPr>
            <a:spLocks noGrp="1"/>
          </p:cNvSpPr>
          <p:nvPr>
            <p:ph type="body" idx="1"/>
          </p:nvPr>
        </p:nvSpPr>
        <p:spPr/>
        <p:txBody>
          <a:bodyPr/>
          <a:lstStyle/>
          <a:p>
            <a:pPr marL="0" lvl="0" indent="0">
              <a:buClr>
                <a:srgbClr val="58595B"/>
              </a:buClr>
              <a:buNone/>
            </a:pPr>
            <a:r>
              <a:rPr lang="en-US" b="1" dirty="0">
                <a:solidFill>
                  <a:srgbClr val="58595B"/>
                </a:solidFill>
              </a:rPr>
              <a:t>According to the </a:t>
            </a:r>
            <a:r>
              <a:rPr lang="en-US" b="1" i="1" dirty="0">
                <a:solidFill>
                  <a:srgbClr val="58595B"/>
                </a:solidFill>
              </a:rPr>
              <a:t>Quality Family Planning Recommendations</a:t>
            </a:r>
            <a:r>
              <a:rPr lang="en-US" b="1" dirty="0">
                <a:solidFill>
                  <a:srgbClr val="58595B"/>
                </a:solidFill>
              </a:rPr>
              <a:t>…</a:t>
            </a:r>
          </a:p>
          <a:p>
            <a:pPr lvl="0">
              <a:buClr>
                <a:srgbClr val="58595B"/>
              </a:buClr>
            </a:pPr>
            <a:r>
              <a:rPr lang="en-US" dirty="0">
                <a:solidFill>
                  <a:srgbClr val="58595B"/>
                </a:solidFill>
              </a:rPr>
              <a:t>Adolescents who come to the service site alone should be encouraged to talk to their parents/guardians or a trusted adult. </a:t>
            </a:r>
          </a:p>
          <a:p>
            <a:pPr lvl="0">
              <a:buClr>
                <a:srgbClr val="58595B"/>
              </a:buClr>
            </a:pPr>
            <a:r>
              <a:rPr lang="en-US" dirty="0">
                <a:solidFill>
                  <a:srgbClr val="58595B"/>
                </a:solidFill>
              </a:rPr>
              <a:t>Providers should encourage and promote communication between the adolescent and his or her parent/guardian(s) or trusted adult about sexual and reproductive health. </a:t>
            </a:r>
          </a:p>
          <a:p>
            <a:pPr lvl="0">
              <a:buClr>
                <a:srgbClr val="58595B"/>
              </a:buClr>
            </a:pPr>
            <a:r>
              <a:rPr lang="en-US" dirty="0">
                <a:solidFill>
                  <a:srgbClr val="58595B"/>
                </a:solidFill>
              </a:rPr>
              <a:t>When both parent or guardian and the teen have agreed, joint discussions can address family values and expectations about dating, relationships, and sexual behavior.</a:t>
            </a:r>
            <a:endParaRPr lang="en-US" sz="1600" dirty="0">
              <a:solidFill>
                <a:srgbClr val="58595B"/>
              </a:solidFill>
            </a:endParaRPr>
          </a:p>
        </p:txBody>
      </p:sp>
      <p:sp>
        <p:nvSpPr>
          <p:cNvPr id="4" name="Text Placeholder 3">
            <a:extLst>
              <a:ext uri="{FF2B5EF4-FFF2-40B4-BE49-F238E27FC236}">
                <a16:creationId xmlns:a16="http://schemas.microsoft.com/office/drawing/2014/main" id="{AB48DB88-AC3A-4D0B-A523-1663F8C8297A}"/>
              </a:ext>
            </a:extLst>
          </p:cNvPr>
          <p:cNvSpPr>
            <a:spLocks noGrp="1"/>
          </p:cNvSpPr>
          <p:nvPr>
            <p:ph type="body" sz="quarter" idx="10"/>
          </p:nvPr>
        </p:nvSpPr>
        <p:spPr/>
        <p:txBody>
          <a:bodyPr/>
          <a:lstStyle/>
          <a:p>
            <a:r>
              <a:rPr lang="fr-FR" dirty="0"/>
              <a:t>Source: Gavin, et al. QFP. MMWR 2014.</a:t>
            </a:r>
          </a:p>
        </p:txBody>
      </p:sp>
    </p:spTree>
    <p:extLst>
      <p:ext uri="{BB962C8B-B14F-4D97-AF65-F5344CB8AC3E}">
        <p14:creationId xmlns:p14="http://schemas.microsoft.com/office/powerpoint/2010/main" val="1695570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440F-326A-44C1-BE01-7786D823DCBC}"/>
              </a:ext>
            </a:extLst>
          </p:cNvPr>
          <p:cNvSpPr>
            <a:spLocks noGrp="1"/>
          </p:cNvSpPr>
          <p:nvPr>
            <p:ph type="title"/>
          </p:nvPr>
        </p:nvSpPr>
        <p:spPr/>
        <p:txBody>
          <a:bodyPr/>
          <a:lstStyle/>
          <a:p>
            <a:r>
              <a:rPr lang="en-US" dirty="0"/>
              <a:t>Five Principles of Quality Counseling</a:t>
            </a:r>
          </a:p>
        </p:txBody>
      </p:sp>
      <p:sp>
        <p:nvSpPr>
          <p:cNvPr id="3" name="Text Placeholder 2">
            <a:extLst>
              <a:ext uri="{FF2B5EF4-FFF2-40B4-BE49-F238E27FC236}">
                <a16:creationId xmlns:a16="http://schemas.microsoft.com/office/drawing/2014/main" id="{39259D3F-5419-4EC7-8368-C500DDBA7442}"/>
              </a:ext>
            </a:extLst>
          </p:cNvPr>
          <p:cNvSpPr>
            <a:spLocks noGrp="1"/>
          </p:cNvSpPr>
          <p:nvPr>
            <p:ph type="body" idx="1"/>
          </p:nvPr>
        </p:nvSpPr>
        <p:spPr>
          <a:xfrm>
            <a:off x="566928" y="1485925"/>
            <a:ext cx="7157847" cy="3292500"/>
          </a:xfrm>
        </p:spPr>
        <p:txBody>
          <a:bodyPr/>
          <a:lstStyle/>
          <a:p>
            <a:pPr marL="514350" lvl="0" indent="-514350">
              <a:buClr>
                <a:srgbClr val="58595B"/>
              </a:buClr>
              <a:buFont typeface="+mj-lt"/>
              <a:buAutoNum type="arabicPeriod"/>
            </a:pPr>
            <a:r>
              <a:rPr lang="en-US" sz="2000" dirty="0">
                <a:solidFill>
                  <a:srgbClr val="58595B"/>
                </a:solidFill>
              </a:rPr>
              <a:t>Establish and maintain rapport with the client</a:t>
            </a:r>
          </a:p>
          <a:p>
            <a:pPr marL="514350" lvl="0" indent="-514350">
              <a:buClr>
                <a:srgbClr val="58595B"/>
              </a:buClr>
              <a:buFont typeface="+mj-lt"/>
              <a:buAutoNum type="arabicPeriod"/>
            </a:pPr>
            <a:r>
              <a:rPr lang="en-US" sz="2000" dirty="0">
                <a:solidFill>
                  <a:srgbClr val="58595B"/>
                </a:solidFill>
              </a:rPr>
              <a:t>Assess the client’s needs and personalize discussions accordingly</a:t>
            </a:r>
          </a:p>
          <a:p>
            <a:pPr marL="514350" lvl="0" indent="-514350">
              <a:buClr>
                <a:srgbClr val="58595B"/>
              </a:buClr>
              <a:buFont typeface="+mj-lt"/>
              <a:buAutoNum type="arabicPeriod"/>
            </a:pPr>
            <a:r>
              <a:rPr lang="en-US" sz="2000" dirty="0">
                <a:solidFill>
                  <a:srgbClr val="58595B"/>
                </a:solidFill>
              </a:rPr>
              <a:t>Work with the client interactively to establish a plan</a:t>
            </a:r>
          </a:p>
          <a:p>
            <a:pPr marL="514350" lvl="0" indent="-514350">
              <a:buClr>
                <a:srgbClr val="58595B"/>
              </a:buClr>
              <a:buFont typeface="+mj-lt"/>
              <a:buAutoNum type="arabicPeriod"/>
            </a:pPr>
            <a:r>
              <a:rPr lang="en-US" sz="2000" dirty="0">
                <a:solidFill>
                  <a:srgbClr val="58595B"/>
                </a:solidFill>
              </a:rPr>
              <a:t>Provide information that can be understood and retained by the client</a:t>
            </a:r>
          </a:p>
          <a:p>
            <a:pPr marL="514350" lvl="0" indent="-514350">
              <a:buClr>
                <a:srgbClr val="58595B"/>
              </a:buClr>
              <a:buFont typeface="+mj-lt"/>
              <a:buAutoNum type="arabicPeriod"/>
            </a:pPr>
            <a:r>
              <a:rPr lang="en-US" sz="2000" dirty="0">
                <a:solidFill>
                  <a:srgbClr val="58595B"/>
                </a:solidFill>
              </a:rPr>
              <a:t>Confirm client understanding</a:t>
            </a:r>
          </a:p>
        </p:txBody>
      </p:sp>
      <p:sp>
        <p:nvSpPr>
          <p:cNvPr id="4" name="Text Placeholder 3">
            <a:extLst>
              <a:ext uri="{FF2B5EF4-FFF2-40B4-BE49-F238E27FC236}">
                <a16:creationId xmlns:a16="http://schemas.microsoft.com/office/drawing/2014/main" id="{4D5BCC6D-C508-4E6B-A460-5CC03C37272B}"/>
              </a:ext>
            </a:extLst>
          </p:cNvPr>
          <p:cNvSpPr>
            <a:spLocks noGrp="1"/>
          </p:cNvSpPr>
          <p:nvPr>
            <p:ph type="body" sz="quarter" idx="10"/>
          </p:nvPr>
        </p:nvSpPr>
        <p:spPr>
          <a:xfrm>
            <a:off x="189495" y="4629150"/>
            <a:ext cx="8649622" cy="332939"/>
          </a:xfrm>
        </p:spPr>
        <p:txBody>
          <a:bodyPr/>
          <a:lstStyle/>
          <a:p>
            <a:r>
              <a:rPr lang="fr-FR" dirty="0"/>
              <a:t>Source: Gavin, et al. QFP. MMWR 2014.</a:t>
            </a:r>
          </a:p>
        </p:txBody>
      </p:sp>
    </p:spTree>
    <p:extLst>
      <p:ext uri="{BB962C8B-B14F-4D97-AF65-F5344CB8AC3E}">
        <p14:creationId xmlns:p14="http://schemas.microsoft.com/office/powerpoint/2010/main" val="1223009629"/>
      </p:ext>
    </p:extLst>
  </p:cSld>
  <p:clrMapOvr>
    <a:masterClrMapping/>
  </p:clrMapOvr>
</p:sld>
</file>

<file path=ppt/theme/theme1.xml><?xml version="1.0" encoding="utf-8"?>
<a:theme xmlns:a="http://schemas.openxmlformats.org/drawingml/2006/main" name="RHNTC Template">
  <a:themeElements>
    <a:clrScheme name="Custom 30">
      <a:dk1>
        <a:sysClr val="windowText" lastClr="000000"/>
      </a:dk1>
      <a:lt1>
        <a:sysClr val="window" lastClr="FFFFFF"/>
      </a:lt1>
      <a:dk2>
        <a:srgbClr val="58595B"/>
      </a:dk2>
      <a:lt2>
        <a:srgbClr val="F2F2F2"/>
      </a:lt2>
      <a:accent1>
        <a:srgbClr val="EF3E36"/>
      </a:accent1>
      <a:accent2>
        <a:srgbClr val="FCB03F"/>
      </a:accent2>
      <a:accent3>
        <a:srgbClr val="C6499B"/>
      </a:accent3>
      <a:accent4>
        <a:srgbClr val="26ABE1"/>
      </a:accent4>
      <a:accent5>
        <a:srgbClr val="168E9E"/>
      </a:accent5>
      <a:accent6>
        <a:srgbClr val="103661"/>
      </a:accent6>
      <a:hlink>
        <a:srgbClr val="0972BA"/>
      </a:hlink>
      <a:folHlink>
        <a:srgbClr val="0F124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3291</TotalTime>
  <Words>3659</Words>
  <Application>Microsoft Office PowerPoint</Application>
  <PresentationFormat>On-screen Show (16:9)</PresentationFormat>
  <Paragraphs>290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Lato</vt:lpstr>
      <vt:lpstr>Arial</vt:lpstr>
      <vt:lpstr>Calibri Light</vt:lpstr>
      <vt:lpstr>Montserrat</vt:lpstr>
      <vt:lpstr>Montserrat Light</vt:lpstr>
      <vt:lpstr>Calibri</vt:lpstr>
      <vt:lpstr>ＭＳ Ｐゴシック</vt:lpstr>
      <vt:lpstr>RHNTC Template</vt:lpstr>
      <vt:lpstr>Encouraging Family Participation in Adolescent Decision Making </vt:lpstr>
      <vt:lpstr>Objectives</vt:lpstr>
      <vt:lpstr>Title X Statute SEC. 1001(a)</vt:lpstr>
      <vt:lpstr>Legislative Mandate</vt:lpstr>
      <vt:lpstr>Annual Training on Family Participation</vt:lpstr>
      <vt:lpstr>Why Family Participation Is Important</vt:lpstr>
      <vt:lpstr>Why Family Participation Is Important (cont.)</vt:lpstr>
      <vt:lpstr>QFP Recommendations</vt:lpstr>
      <vt:lpstr>Five Principles of Quality Counseling</vt:lpstr>
      <vt:lpstr>Best Practices for Provider-Adolescent Communication</vt:lpstr>
      <vt:lpstr>Discussing Confidentiality: Sample Language</vt:lpstr>
      <vt:lpstr>Best Practices for Provider-Adolescent Communication (cont.)</vt:lpstr>
      <vt:lpstr>Encouraging Family  Participation: Sample Language</vt:lpstr>
      <vt:lpstr>Encouraging Family  Participation: Sample Language (cont.)</vt:lpstr>
      <vt:lpstr>When a Parent Accompanies an Adolescent to the FP Clinic</vt:lpstr>
      <vt:lpstr>Counseling Adolescent Clients to Encourage Family Participation Video</vt:lpstr>
      <vt:lpstr>Educational Materials for Parents</vt:lpstr>
      <vt:lpstr>How to Engage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 Slater</dc:creator>
  <cp:lastModifiedBy>Jessie Daigneault</cp:lastModifiedBy>
  <cp:revision>63</cp:revision>
  <dcterms:modified xsi:type="dcterms:W3CDTF">2022-02-23T20:11:34Z</dcterms:modified>
</cp:coreProperties>
</file>