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Lst>
  <p:notesMasterIdLst>
    <p:notesMasterId r:id="rId29"/>
  </p:notesMasterIdLst>
  <p:handoutMasterIdLst>
    <p:handoutMasterId r:id="rId30"/>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Lst>
  <p:sldSz cx="9144000" cy="5143500" type="screen16x9"/>
  <p:notesSz cx="6858000" cy="9144000"/>
  <p:embeddedFontLst>
    <p:embeddedFont>
      <p:font typeface="Lato Light"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Montserrat" panose="020B0604020202020204" charset="0"/>
      <p:regular r:id="rId39"/>
      <p:bold r:id="rId40"/>
      <p:italic r:id="rId41"/>
      <p:boldItalic r:id="rId42"/>
    </p:embeddedFont>
    <p:embeddedFont>
      <p:font typeface="Lato"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58901" autoAdjust="0"/>
  </p:normalViewPr>
  <p:slideViewPr>
    <p:cSldViewPr snapToGrid="0">
      <p:cViewPr varScale="1">
        <p:scale>
          <a:sx n="49" d="100"/>
          <a:sy n="49" d="100"/>
        </p:scale>
        <p:origin x="1076" y="44"/>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39" d="100"/>
          <a:sy n="39" d="100"/>
        </p:scale>
        <p:origin x="2304"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818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 sz="1200" dirty="0">
                <a:solidFill>
                  <a:schemeClr val="dk1"/>
                </a:solidFill>
                <a:latin typeface="Calibri"/>
                <a:ea typeface="Calibri"/>
                <a:cs typeface="Calibri"/>
                <a:sym typeface="Calibri"/>
              </a:rPr>
              <a:t>Hello </a:t>
            </a:r>
            <a:r>
              <a:rPr lang="en" sz="1200" dirty="0" smtClean="0">
                <a:solidFill>
                  <a:schemeClr val="dk1"/>
                </a:solidFill>
                <a:latin typeface="Calibri"/>
                <a:ea typeface="Calibri"/>
                <a:cs typeface="Calibri"/>
                <a:sym typeface="Calibri"/>
              </a:rPr>
              <a:t>everyone.</a:t>
            </a:r>
          </a:p>
          <a:p>
            <a:pPr marL="171450" lvl="0"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This </a:t>
            </a:r>
            <a:r>
              <a:rPr lang="en" sz="1200" dirty="0">
                <a:solidFill>
                  <a:schemeClr val="dk1"/>
                </a:solidFill>
                <a:latin typeface="Calibri"/>
                <a:ea typeface="Calibri"/>
                <a:cs typeface="Calibri"/>
                <a:sym typeface="Calibri"/>
              </a:rPr>
              <a:t>is Megan Hiltner from the Reproductive Health National Training Center and I’m pleased to welcome you all to today’s panel presentation and peer sharing titled Facilitation Strategies to Address Virtual Burnout Among </a:t>
            </a:r>
            <a:r>
              <a:rPr lang="en" sz="1200" dirty="0" smtClean="0">
                <a:solidFill>
                  <a:schemeClr val="dk1"/>
                </a:solidFill>
                <a:latin typeface="Calibri"/>
                <a:ea typeface="Calibri"/>
                <a:cs typeface="Calibri"/>
                <a:sym typeface="Calibri"/>
              </a:rPr>
              <a:t>Youth.</a:t>
            </a:r>
          </a:p>
          <a:p>
            <a:pPr marL="171450" lvl="0"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I </a:t>
            </a:r>
            <a:r>
              <a:rPr lang="en" sz="1200" dirty="0">
                <a:solidFill>
                  <a:schemeClr val="dk1"/>
                </a:solidFill>
                <a:latin typeface="Calibri"/>
                <a:ea typeface="Calibri"/>
                <a:cs typeface="Calibri"/>
                <a:sym typeface="Calibri"/>
              </a:rPr>
              <a:t>have a few announcements before we </a:t>
            </a:r>
            <a:r>
              <a:rPr lang="en" sz="1200" dirty="0" smtClean="0">
                <a:solidFill>
                  <a:schemeClr val="dk1"/>
                </a:solidFill>
                <a:latin typeface="Calibri"/>
                <a:ea typeface="Calibri"/>
                <a:cs typeface="Calibri"/>
                <a:sym typeface="Calibri"/>
              </a:rPr>
              <a:t>begin.</a:t>
            </a:r>
            <a:endParaRPr lang="en" sz="1200" dirty="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During </a:t>
            </a:r>
            <a:r>
              <a:rPr lang="en" sz="1200" dirty="0">
                <a:solidFill>
                  <a:schemeClr val="dk1"/>
                </a:solidFill>
                <a:latin typeface="Calibri"/>
                <a:ea typeface="Calibri"/>
                <a:cs typeface="Calibri"/>
                <a:sym typeface="Calibri"/>
              </a:rPr>
              <a:t>the presentation portion of the webinar participants will be muted, given the large number of folks </a:t>
            </a:r>
            <a:r>
              <a:rPr lang="en" sz="1200" dirty="0" smtClean="0">
                <a:solidFill>
                  <a:schemeClr val="dk1"/>
                </a:solidFill>
                <a:latin typeface="Calibri"/>
                <a:ea typeface="Calibri"/>
                <a:cs typeface="Calibri"/>
                <a:sym typeface="Calibri"/>
              </a:rPr>
              <a:t>joining.</a:t>
            </a:r>
            <a:endParaRPr lang="en" sz="1200" dirty="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will take time for questions following the </a:t>
            </a:r>
            <a:r>
              <a:rPr lang="en" sz="1200" dirty="0" smtClean="0">
                <a:solidFill>
                  <a:schemeClr val="dk1"/>
                </a:solidFill>
                <a:latin typeface="Calibri"/>
                <a:ea typeface="Calibri"/>
                <a:cs typeface="Calibri"/>
                <a:sym typeface="Calibri"/>
              </a:rPr>
              <a:t>presentation,</a:t>
            </a:r>
            <a:r>
              <a:rPr lang="en" sz="1200" baseline="0" dirty="0" smtClean="0">
                <a:solidFill>
                  <a:schemeClr val="dk1"/>
                </a:solidFill>
                <a:latin typeface="Calibri"/>
                <a:ea typeface="Calibri"/>
                <a:cs typeface="Calibri"/>
                <a:sym typeface="Calibri"/>
              </a:rPr>
              <a:t> b</a:t>
            </a:r>
            <a:r>
              <a:rPr lang="en" sz="1200" dirty="0" smtClean="0">
                <a:solidFill>
                  <a:schemeClr val="dk1"/>
                </a:solidFill>
                <a:latin typeface="Calibri"/>
                <a:ea typeface="Calibri"/>
                <a:cs typeface="Calibri"/>
                <a:sym typeface="Calibri"/>
              </a:rPr>
              <a:t>ut </a:t>
            </a:r>
            <a:r>
              <a:rPr lang="en" sz="1200" dirty="0">
                <a:solidFill>
                  <a:schemeClr val="dk1"/>
                </a:solidFill>
                <a:latin typeface="Calibri"/>
                <a:ea typeface="Calibri"/>
                <a:cs typeface="Calibri"/>
                <a:sym typeface="Calibri"/>
              </a:rPr>
              <a:t>keep in mind you can ask questions at any point using the chat </a:t>
            </a:r>
            <a:r>
              <a:rPr lang="en" sz="1200" dirty="0" smtClean="0">
                <a:solidFill>
                  <a:schemeClr val="dk1"/>
                </a:solidFill>
                <a:latin typeface="Calibri"/>
                <a:ea typeface="Calibri"/>
                <a:cs typeface="Calibri"/>
                <a:sym typeface="Calibri"/>
              </a:rPr>
              <a:t>function.</a:t>
            </a:r>
          </a:p>
          <a:p>
            <a:pPr marL="628650" lvl="1"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Then </a:t>
            </a:r>
            <a:r>
              <a:rPr lang="en" sz="1200" dirty="0">
                <a:solidFill>
                  <a:schemeClr val="dk1"/>
                </a:solidFill>
                <a:latin typeface="Calibri"/>
                <a:ea typeface="Calibri"/>
                <a:cs typeface="Calibri"/>
                <a:sym typeface="Calibri"/>
              </a:rPr>
              <a:t>during the small group discussions you’ll be unmuted. </a:t>
            </a:r>
            <a:endParaRPr lang="en" sz="1200" dirty="0" smtClean="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would encourage and share and ask questions among your small </a:t>
            </a:r>
            <a:r>
              <a:rPr lang="en" sz="1200" dirty="0" smtClean="0">
                <a:solidFill>
                  <a:schemeClr val="dk1"/>
                </a:solidFill>
                <a:latin typeface="Calibri"/>
                <a:ea typeface="Calibri"/>
                <a:cs typeface="Calibri"/>
                <a:sym typeface="Calibri"/>
              </a:rPr>
              <a:t>group.</a:t>
            </a:r>
            <a:endParaRPr lang="en" sz="1200" dirty="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A </a:t>
            </a:r>
            <a:r>
              <a:rPr lang="en" sz="1200" dirty="0">
                <a:solidFill>
                  <a:schemeClr val="dk1"/>
                </a:solidFill>
                <a:latin typeface="Calibri"/>
                <a:ea typeface="Calibri"/>
                <a:cs typeface="Calibri"/>
                <a:sym typeface="Calibri"/>
              </a:rPr>
              <a:t>recording of today’s webinar, the slide deck, and a transcript will be available on RHNTC.org within the next few </a:t>
            </a:r>
            <a:r>
              <a:rPr lang="en" sz="1200" dirty="0" smtClean="0">
                <a:solidFill>
                  <a:schemeClr val="dk1"/>
                </a:solidFill>
                <a:latin typeface="Calibri"/>
                <a:ea typeface="Calibri"/>
                <a:cs typeface="Calibri"/>
                <a:sym typeface="Calibri"/>
              </a:rPr>
              <a:t>days.</a:t>
            </a:r>
          </a:p>
          <a:p>
            <a:pPr marL="628650" lvl="1"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will also be sharing back a summary of ideas generated during our small group </a:t>
            </a:r>
            <a:r>
              <a:rPr lang="en" sz="1200" dirty="0" smtClean="0">
                <a:solidFill>
                  <a:schemeClr val="dk1"/>
                </a:solidFill>
                <a:latin typeface="Calibri"/>
                <a:ea typeface="Calibri"/>
                <a:cs typeface="Calibri"/>
                <a:sym typeface="Calibri"/>
              </a:rPr>
              <a:t>discussion.</a:t>
            </a:r>
          </a:p>
          <a:p>
            <a:pPr marL="171450" lvl="0"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This </a:t>
            </a:r>
            <a:r>
              <a:rPr lang="en" sz="1200" dirty="0">
                <a:solidFill>
                  <a:schemeClr val="dk1"/>
                </a:solidFill>
                <a:latin typeface="Calibri"/>
                <a:ea typeface="Calibri"/>
                <a:cs typeface="Calibri"/>
                <a:sym typeface="Calibri"/>
              </a:rPr>
              <a:t>presentation is supported by the Office of Population Affairs (OPA). Its contents are solely the responsibility of the authors and do not necessarily represent the official views of OPA, or </a:t>
            </a:r>
            <a:r>
              <a:rPr lang="en" sz="1200" dirty="0" smtClean="0">
                <a:solidFill>
                  <a:schemeClr val="dk1"/>
                </a:solidFill>
                <a:latin typeface="Calibri"/>
                <a:ea typeface="Calibri"/>
                <a:cs typeface="Calibri"/>
                <a:sym typeface="Calibri"/>
              </a:rPr>
              <a:t>HHS.</a:t>
            </a:r>
            <a:endParaRPr lang="en"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Finally</a:t>
            </a:r>
            <a:r>
              <a:rPr lang="en" sz="1200" dirty="0">
                <a:solidFill>
                  <a:schemeClr val="dk1"/>
                </a:solidFill>
                <a:latin typeface="Calibri"/>
                <a:ea typeface="Calibri"/>
                <a:cs typeface="Calibri"/>
                <a:sym typeface="Calibri"/>
              </a:rPr>
              <a:t>, as we begin, we want to acknowledge the many challenges TPP programs have worked through in the past year, and continue to work through, in order to provide high quality programming to youth and their </a:t>
            </a:r>
            <a:r>
              <a:rPr lang="en" sz="1200" dirty="0" smtClean="0">
                <a:solidFill>
                  <a:schemeClr val="dk1"/>
                </a:solidFill>
                <a:latin typeface="Calibri"/>
                <a:ea typeface="Calibri"/>
                <a:cs typeface="Calibri"/>
                <a:sym typeface="Calibri"/>
              </a:rPr>
              <a:t>families.</a:t>
            </a:r>
          </a:p>
          <a:p>
            <a:pPr marL="171450" lvl="0"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admire your dedication to your participants and the critical mission of your </a:t>
            </a:r>
            <a:r>
              <a:rPr lang="en" sz="1200" dirty="0" smtClean="0">
                <a:solidFill>
                  <a:schemeClr val="dk1"/>
                </a:solidFill>
                <a:latin typeface="Calibri"/>
                <a:ea typeface="Calibri"/>
                <a:cs typeface="Calibri"/>
                <a:sym typeface="Calibri"/>
              </a:rPr>
              <a:t>programs.</a:t>
            </a:r>
          </a:p>
          <a:p>
            <a:pPr marL="171450" lvl="0"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Thank </a:t>
            </a:r>
            <a:r>
              <a:rPr lang="en" sz="1200" dirty="0">
                <a:solidFill>
                  <a:schemeClr val="dk1"/>
                </a:solidFill>
                <a:latin typeface="Calibri"/>
                <a:ea typeface="Calibri"/>
                <a:cs typeface="Calibri"/>
                <a:sym typeface="Calibri"/>
              </a:rPr>
              <a:t>you</a:t>
            </a:r>
            <a:r>
              <a:rPr lang="en" sz="1200" dirty="0" smtClean="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ce8cef273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ce8cef273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Once I do that, you're going to see there are three tabs</a:t>
            </a:r>
            <a:r>
              <a:rPr lang="en-US" sz="1200" baseline="0" dirty="0" smtClean="0">
                <a:latin typeface="Calibri" panose="020F0502020204030204" pitchFamily="34" charset="0"/>
                <a:cs typeface="Calibri" panose="020F0502020204030204" pitchFamily="34" charset="0"/>
              </a:rPr>
              <a:t> that </a:t>
            </a:r>
            <a:r>
              <a:rPr lang="en-US" sz="1200" dirty="0" smtClean="0">
                <a:latin typeface="Calibri" panose="020F0502020204030204" pitchFamily="34" charset="0"/>
                <a:cs typeface="Calibri" panose="020F0502020204030204" pitchFamily="34" charset="0"/>
              </a:rPr>
              <a:t>say Basic, Advanced and Files. </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Choose</a:t>
            </a:r>
            <a:r>
              <a:rPr lang="en-US" sz="1200" baseline="0" dirty="0" smtClean="0">
                <a:latin typeface="Calibri" panose="020F0502020204030204" pitchFamily="34" charset="0"/>
                <a:cs typeface="Calibri" panose="020F0502020204030204" pitchFamily="34" charset="0"/>
              </a:rPr>
              <a:t> the Advanced tab and</a:t>
            </a:r>
            <a:r>
              <a:rPr lang="en-US" sz="1200" dirty="0" smtClean="0">
                <a:latin typeface="Calibri" panose="020F0502020204030204" pitchFamily="34" charset="0"/>
                <a:cs typeface="Calibri" panose="020F0502020204030204" pitchFamily="34" charset="0"/>
              </a:rPr>
              <a:t> you'll see one of the choices is to use your PowerPoint as a virtual background.</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You would just choose the PowerPoint as the virtual background, and then once you select the file, you'll be able to just be inserted into your slide.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Just a quick note, that this will only work if it's a PowerPoint slide and not Google slides, but it's really easy to just download your Google slides as PowerPoint slides if you have PowerPoint.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This is just a small little thing, but it's kind of a fun way to gain people's attention and sometimes inject a little humor, depending on what's on the back of your slide</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ce8cef273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ce8cef273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second tip is to see if you can increase video participation by asking people to ‘pop in’ at just a few strategic </a:t>
            </a:r>
            <a:r>
              <a:rPr lang="en" sz="1200" dirty="0" smtClean="0">
                <a:solidFill>
                  <a:schemeClr val="dk1"/>
                </a:solidFill>
                <a:latin typeface="Calibri"/>
                <a:ea typeface="Calibri"/>
                <a:cs typeface="Calibri"/>
                <a:sym typeface="Calibri"/>
              </a:rPr>
              <a:t>times.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200" dirty="0" smtClean="0">
                <a:solidFill>
                  <a:schemeClr val="dk1"/>
                </a:solidFill>
                <a:latin typeface="Calibri"/>
                <a:ea typeface="Calibri"/>
                <a:cs typeface="Calibri"/>
                <a:sym typeface="Calibri"/>
              </a:rPr>
              <a:t>This </a:t>
            </a:r>
            <a:r>
              <a:rPr lang="en" sz="1200" dirty="0">
                <a:solidFill>
                  <a:schemeClr val="dk1"/>
                </a:solidFill>
                <a:latin typeface="Calibri"/>
                <a:ea typeface="Calibri"/>
                <a:cs typeface="Calibri"/>
                <a:sym typeface="Calibri"/>
              </a:rPr>
              <a:t>reduces the burden on youth to be on camera for a full session after a long day on </a:t>
            </a:r>
            <a:r>
              <a:rPr lang="en" sz="1200" dirty="0" smtClean="0">
                <a:solidFill>
                  <a:schemeClr val="dk1"/>
                </a:solidFill>
                <a:latin typeface="Calibri"/>
                <a:ea typeface="Calibri"/>
                <a:cs typeface="Calibri"/>
                <a:sym typeface="Calibri"/>
              </a:rPr>
              <a:t>Zoom.</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200" dirty="0" smtClean="0">
                <a:solidFill>
                  <a:schemeClr val="dk1"/>
                </a:solidFill>
                <a:latin typeface="Calibri"/>
                <a:ea typeface="Calibri"/>
                <a:cs typeface="Calibri"/>
                <a:sym typeface="Calibri"/>
              </a:rPr>
              <a:t>You </a:t>
            </a:r>
            <a:r>
              <a:rPr lang="en" sz="1200" dirty="0">
                <a:solidFill>
                  <a:schemeClr val="dk1"/>
                </a:solidFill>
                <a:latin typeface="Calibri"/>
                <a:ea typeface="Calibri"/>
                <a:cs typeface="Calibri"/>
                <a:sym typeface="Calibri"/>
              </a:rPr>
              <a:t>can make this </a:t>
            </a:r>
            <a:r>
              <a:rPr lang="en" sz="1200" dirty="0" smtClean="0">
                <a:solidFill>
                  <a:schemeClr val="dk1"/>
                </a:solidFill>
                <a:latin typeface="Calibri"/>
                <a:ea typeface="Calibri"/>
                <a:cs typeface="Calibri"/>
                <a:sym typeface="Calibri"/>
              </a:rPr>
              <a:t>fun.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200" dirty="0" smtClean="0">
                <a:solidFill>
                  <a:schemeClr val="dk1"/>
                </a:solidFill>
                <a:latin typeface="Calibri"/>
                <a:ea typeface="Calibri"/>
                <a:cs typeface="Calibri"/>
                <a:sym typeface="Calibri"/>
              </a:rPr>
              <a:t>I’ll </a:t>
            </a:r>
            <a:r>
              <a:rPr lang="en" sz="1200" dirty="0">
                <a:solidFill>
                  <a:schemeClr val="dk1"/>
                </a:solidFill>
                <a:latin typeface="Calibri"/>
                <a:ea typeface="Calibri"/>
                <a:cs typeface="Calibri"/>
                <a:sym typeface="Calibri"/>
              </a:rPr>
              <a:t>demonstrate now, and feel free to play </a:t>
            </a:r>
            <a:r>
              <a:rPr lang="en" sz="1200" dirty="0" smtClean="0">
                <a:solidFill>
                  <a:schemeClr val="dk1"/>
                </a:solidFill>
                <a:latin typeface="Calibri"/>
                <a:ea typeface="Calibri"/>
                <a:cs typeface="Calibri"/>
                <a:sym typeface="Calibri"/>
              </a:rPr>
              <a:t>along.You </a:t>
            </a:r>
            <a:r>
              <a:rPr lang="en" sz="1200" dirty="0">
                <a:solidFill>
                  <a:schemeClr val="dk1"/>
                </a:solidFill>
                <a:latin typeface="Calibri"/>
                <a:ea typeface="Calibri"/>
                <a:cs typeface="Calibri"/>
                <a:sym typeface="Calibri"/>
              </a:rPr>
              <a:t>have 10 seconds to find an object you can reach and try to wear it as a hat. </a:t>
            </a:r>
            <a:endParaRPr lang="en" sz="1200" dirty="0" smtClean="0">
              <a:solidFill>
                <a:schemeClr val="dk1"/>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winners are the first person to show me an object they are balancing, and the second winner is for the most unusual hat</a:t>
            </a:r>
            <a:r>
              <a:rPr lang="en" sz="1200" dirty="0" smtClean="0">
                <a:solidFill>
                  <a:schemeClr val="dk1"/>
                </a:solidFill>
                <a:latin typeface="Calibri"/>
                <a:ea typeface="Calibri"/>
                <a:cs typeface="Calibri"/>
                <a:sym typeface="Calibri"/>
              </a:rPr>
              <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smtClean="0">
                <a:solidFill>
                  <a:schemeClr val="dk1"/>
                </a:solidFill>
                <a:latin typeface="Calibri"/>
                <a:ea typeface="Calibri"/>
                <a:cs typeface="Calibri"/>
                <a:sym typeface="Calibri"/>
              </a:rPr>
              <a:t>My idea here is that</a:t>
            </a:r>
            <a:r>
              <a:rPr lang="en-US" sz="1200" baseline="0" dirty="0" smtClean="0">
                <a:solidFill>
                  <a:schemeClr val="dk1"/>
                </a:solidFill>
                <a:latin typeface="Calibri"/>
                <a:ea typeface="Calibri"/>
                <a:cs typeface="Calibri"/>
                <a:sym typeface="Calibri"/>
              </a:rPr>
              <a:t> </a:t>
            </a:r>
            <a:r>
              <a:rPr lang="en-US" sz="1200" dirty="0" smtClean="0">
                <a:solidFill>
                  <a:schemeClr val="dk1"/>
                </a:solidFill>
                <a:latin typeface="Calibri"/>
                <a:ea typeface="Calibri"/>
                <a:cs typeface="Calibri"/>
                <a:sym typeface="Calibri"/>
              </a:rPr>
              <a:t>you can do a really quick little energizer that might motivate people to turn on their cameras for just a moment.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smtClean="0">
                <a:solidFill>
                  <a:schemeClr val="dk1"/>
                </a:solidFill>
                <a:latin typeface="Calibri"/>
                <a:ea typeface="Calibri"/>
                <a:cs typeface="Calibri"/>
                <a:sym typeface="Calibri"/>
              </a:rPr>
              <a:t>I'm going to move on to the third tip.</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ce8cef273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ce8cef273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The </a:t>
            </a:r>
            <a:r>
              <a:rPr lang="en" sz="1200" dirty="0">
                <a:solidFill>
                  <a:schemeClr val="dk1"/>
                </a:solidFill>
                <a:latin typeface="Calibri" panose="020F0502020204030204" pitchFamily="34" charset="0"/>
                <a:ea typeface="Calibri"/>
                <a:cs typeface="Calibri" panose="020F0502020204030204" pitchFamily="34" charset="0"/>
                <a:sym typeface="Calibri"/>
              </a:rPr>
              <a:t>third tip is to give people some choices in how to </a:t>
            </a:r>
            <a:r>
              <a:rPr lang="en" sz="1200" dirty="0" smtClean="0">
                <a:solidFill>
                  <a:schemeClr val="dk1"/>
                </a:solidFill>
                <a:latin typeface="Calibri" panose="020F0502020204030204" pitchFamily="34" charset="0"/>
                <a:ea typeface="Calibri"/>
                <a:cs typeface="Calibri" panose="020F0502020204030204" pitchFamily="34" charset="0"/>
                <a:sym typeface="Calibri"/>
              </a:rPr>
              <a:t>interact.</a:t>
            </a:r>
          </a:p>
          <a:p>
            <a:pPr marL="171450" lvl="0" indent="-171450" algn="l" rtl="0">
              <a:lnSpc>
                <a:spcPct val="115000"/>
              </a:lnSpc>
              <a:spcBef>
                <a:spcPts val="0"/>
              </a:spcBef>
              <a:spcAft>
                <a:spcPts val="0"/>
              </a:spcAft>
            </a:pPr>
            <a:r>
              <a:rPr lang="en-US" sz="1200" dirty="0" smtClean="0">
                <a:solidFill>
                  <a:schemeClr val="dk1"/>
                </a:solidFill>
                <a:latin typeface="Calibri" panose="020F0502020204030204" pitchFamily="34" charset="0"/>
                <a:ea typeface="Calibri"/>
                <a:cs typeface="Calibri" panose="020F0502020204030204" pitchFamily="34" charset="0"/>
                <a:sym typeface="Calibri"/>
              </a:rPr>
              <a:t>This might seem kind of intuitive, and we've already heard that they're potentially finding it exhausting to keep their cameras on, but just recognizing that they may or may not be comfortable speaking aloud</a:t>
            </a:r>
            <a:r>
              <a:rPr lang="en-US" sz="1200" baseline="0" dirty="0" smtClean="0">
                <a:solidFill>
                  <a:schemeClr val="dk1"/>
                </a:solidFill>
                <a:latin typeface="Calibri" panose="020F0502020204030204" pitchFamily="34" charset="0"/>
                <a:ea typeface="Calibri"/>
                <a:cs typeface="Calibri" panose="020F0502020204030204" pitchFamily="34" charset="0"/>
                <a:sym typeface="Calibri"/>
              </a:rPr>
              <a:t> can help.</a:t>
            </a:r>
            <a:endParaRPr lang="en" sz="1200" dirty="0" smtClean="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For </a:t>
            </a:r>
            <a:r>
              <a:rPr lang="en" sz="1200" dirty="0">
                <a:solidFill>
                  <a:schemeClr val="dk1"/>
                </a:solidFill>
                <a:latin typeface="Calibri" panose="020F0502020204030204" pitchFamily="34" charset="0"/>
                <a:ea typeface="Calibri"/>
                <a:cs typeface="Calibri" panose="020F0502020204030204" pitchFamily="34" charset="0"/>
                <a:sym typeface="Calibri"/>
              </a:rPr>
              <a:t>example, they may not be comfortable speaking aloud, but may be willing to participate via the </a:t>
            </a:r>
            <a:r>
              <a:rPr lang="en" sz="1200" dirty="0" smtClean="0">
                <a:solidFill>
                  <a:schemeClr val="dk1"/>
                </a:solidFill>
                <a:latin typeface="Calibri" panose="020F0502020204030204" pitchFamily="34" charset="0"/>
                <a:ea typeface="Calibri"/>
                <a:cs typeface="Calibri" panose="020F0502020204030204" pitchFamily="34" charset="0"/>
                <a:sym typeface="Calibri"/>
              </a:rPr>
              <a:t>chat.</a:t>
            </a: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If </a:t>
            </a:r>
            <a:r>
              <a:rPr lang="en" sz="1200" dirty="0">
                <a:solidFill>
                  <a:schemeClr val="dk1"/>
                </a:solidFill>
                <a:latin typeface="Calibri" panose="020F0502020204030204" pitchFamily="34" charset="0"/>
                <a:ea typeface="Calibri"/>
                <a:cs typeface="Calibri" panose="020F0502020204030204" pitchFamily="34" charset="0"/>
                <a:sym typeface="Calibri"/>
              </a:rPr>
              <a:t>you are able to provide earbuds, this may also help with any privacy issues they may be </a:t>
            </a:r>
            <a:r>
              <a:rPr lang="en" sz="1200" dirty="0" smtClean="0">
                <a:solidFill>
                  <a:schemeClr val="dk1"/>
                </a:solidFill>
                <a:latin typeface="Calibri" panose="020F0502020204030204" pitchFamily="34" charset="0"/>
                <a:ea typeface="Calibri"/>
                <a:cs typeface="Calibri" panose="020F0502020204030204" pitchFamily="34" charset="0"/>
                <a:sym typeface="Calibri"/>
              </a:rPr>
              <a:t>experiencing.</a:t>
            </a: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Make </a:t>
            </a:r>
            <a:r>
              <a:rPr lang="en" sz="1200" dirty="0">
                <a:solidFill>
                  <a:schemeClr val="dk1"/>
                </a:solidFill>
                <a:latin typeface="Calibri" panose="020F0502020204030204" pitchFamily="34" charset="0"/>
                <a:ea typeface="Calibri"/>
                <a:cs typeface="Calibri" panose="020F0502020204030204" pitchFamily="34" charset="0"/>
                <a:sym typeface="Calibri"/>
              </a:rPr>
              <a:t>sure to monitor the chat continuously or have a co-facilitator do this for you, and respond to reinforce the comments you get.  </a:t>
            </a:r>
            <a:endParaRPr sz="12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ce8cef273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ce8cef273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fourth tip is to show youth how to change their virtual background and use video filters, and incorporate activities that allow them to play with these </a:t>
            </a:r>
            <a:r>
              <a:rPr lang="en" sz="1200" dirty="0" smtClean="0">
                <a:solidFill>
                  <a:schemeClr val="dk1"/>
                </a:solidFill>
                <a:latin typeface="Calibri"/>
                <a:ea typeface="Calibri"/>
                <a:cs typeface="Calibri"/>
                <a:sym typeface="Calibri"/>
              </a:rPr>
              <a:t>features.</a:t>
            </a:r>
          </a:p>
          <a:p>
            <a:pPr marL="171450" lvl="0"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Examples </a:t>
            </a:r>
            <a:r>
              <a:rPr lang="en" sz="1200" dirty="0">
                <a:solidFill>
                  <a:schemeClr val="dk1"/>
                </a:solidFill>
                <a:latin typeface="Calibri"/>
                <a:ea typeface="Calibri"/>
                <a:cs typeface="Calibri"/>
                <a:sym typeface="Calibri"/>
              </a:rPr>
              <a:t>might include picking a filter that best matches their mood at the moment, or who they would like to be for a </a:t>
            </a:r>
            <a:r>
              <a:rPr lang="en" sz="1200" dirty="0" smtClean="0">
                <a:solidFill>
                  <a:schemeClr val="dk1"/>
                </a:solidFill>
                <a:latin typeface="Calibri"/>
                <a:ea typeface="Calibri"/>
                <a:cs typeface="Calibri"/>
                <a:sym typeface="Calibri"/>
              </a:rPr>
              <a:t>day.</a:t>
            </a:r>
          </a:p>
          <a:p>
            <a:pPr marL="171450" lvl="0"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You’ll </a:t>
            </a:r>
            <a:r>
              <a:rPr lang="en" sz="1200" dirty="0">
                <a:solidFill>
                  <a:schemeClr val="dk1"/>
                </a:solidFill>
                <a:latin typeface="Calibri"/>
                <a:ea typeface="Calibri"/>
                <a:cs typeface="Calibri"/>
                <a:sym typeface="Calibri"/>
              </a:rPr>
              <a:t>want to remind youth to keep their images </a:t>
            </a:r>
            <a:r>
              <a:rPr lang="en" sz="1200" dirty="0" smtClean="0">
                <a:solidFill>
                  <a:schemeClr val="dk1"/>
                </a:solidFill>
                <a:latin typeface="Calibri"/>
                <a:ea typeface="Calibri"/>
                <a:cs typeface="Calibri"/>
                <a:sym typeface="Calibri"/>
              </a:rPr>
              <a:t>appropriate.</a:t>
            </a:r>
          </a:p>
          <a:p>
            <a:pPr marL="171450" lvl="0"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If </a:t>
            </a:r>
            <a:r>
              <a:rPr lang="en" sz="1200" dirty="0">
                <a:solidFill>
                  <a:schemeClr val="dk1"/>
                </a:solidFill>
                <a:latin typeface="Calibri"/>
                <a:ea typeface="Calibri"/>
                <a:cs typeface="Calibri"/>
                <a:sym typeface="Calibri"/>
              </a:rPr>
              <a:t>someone does share an offensive image, you can always turn their video off by hovering on their video, and then send them a private message asking them to change the image they are sharing</a:t>
            </a:r>
            <a:r>
              <a:rPr lang="en" sz="1200" dirty="0" smtClean="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pPr>
            <a:r>
              <a:rPr lang="en" sz="1200" dirty="0">
                <a:solidFill>
                  <a:schemeClr val="dk1"/>
                </a:solidFill>
                <a:latin typeface="Calibri"/>
                <a:ea typeface="Calibri"/>
                <a:cs typeface="Calibri"/>
                <a:sym typeface="Calibri"/>
              </a:rPr>
              <a:t>You can also use a filter yourself to add a little humor and change the energy from time to </a:t>
            </a:r>
            <a:r>
              <a:rPr lang="en" sz="1200" dirty="0" smtClean="0">
                <a:solidFill>
                  <a:schemeClr val="dk1"/>
                </a:solidFill>
                <a:latin typeface="Calibri"/>
                <a:ea typeface="Calibri"/>
                <a:cs typeface="Calibri"/>
                <a:sym typeface="Calibri"/>
              </a:rPr>
              <a:t>time.</a:t>
            </a:r>
          </a:p>
          <a:p>
            <a:pPr marL="171450" lvl="0" indent="-171450" algn="l" rtl="0">
              <a:lnSpc>
                <a:spcPct val="115000"/>
              </a:lnSpc>
              <a:spcBef>
                <a:spcPts val="0"/>
              </a:spcBef>
              <a:spcAft>
                <a:spcPts val="0"/>
              </a:spcAft>
            </a:pPr>
            <a:r>
              <a:rPr lang="en" sz="1200" dirty="0" smtClean="0">
                <a:solidFill>
                  <a:schemeClr val="dk1"/>
                </a:solidFill>
                <a:latin typeface="Calibri"/>
                <a:ea typeface="Calibri"/>
                <a:cs typeface="Calibri"/>
                <a:sym typeface="Calibri"/>
              </a:rPr>
              <a:t>I’m </a:t>
            </a:r>
            <a:r>
              <a:rPr lang="en" sz="1200" dirty="0">
                <a:solidFill>
                  <a:schemeClr val="dk1"/>
                </a:solidFill>
                <a:latin typeface="Calibri"/>
                <a:ea typeface="Calibri"/>
                <a:cs typeface="Calibri"/>
                <a:sym typeface="Calibri"/>
              </a:rPr>
              <a:t>going to demonstrate this now and show you how to play along if you wish</a:t>
            </a:r>
            <a:r>
              <a:rPr lang="en" sz="1200" dirty="0" smtClean="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ce8cef27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ce8cef27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pPr>
            <a:r>
              <a:rPr lang="en-US" sz="1200" dirty="0" smtClean="0">
                <a:latin typeface="Calibri" panose="020F0502020204030204" pitchFamily="34" charset="0"/>
                <a:cs typeface="Calibri" panose="020F0502020204030204" pitchFamily="34" charset="0"/>
              </a:rPr>
              <a:t>Click the menu</a:t>
            </a:r>
            <a:r>
              <a:rPr lang="en-US" sz="1200" baseline="0" dirty="0" smtClean="0">
                <a:latin typeface="Calibri" panose="020F0502020204030204" pitchFamily="34" charset="0"/>
                <a:cs typeface="Calibri" panose="020F0502020204030204" pitchFamily="34" charset="0"/>
              </a:rPr>
              <a:t> beside the Stop Video button and select Choose Virtual Background.</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ce8cef273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ce8cef273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If you click the second tab, you can choose</a:t>
            </a:r>
            <a:r>
              <a:rPr lang="en-US" sz="1200" baseline="0" dirty="0" smtClean="0">
                <a:latin typeface="Calibri" panose="020F0502020204030204" pitchFamily="34" charset="0"/>
                <a:cs typeface="Calibri" panose="020F0502020204030204" pitchFamily="34" charset="0"/>
              </a:rPr>
              <a:t> an video filter.</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ce8cef2732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ce8cef273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This</a:t>
            </a:r>
            <a:r>
              <a:rPr lang="en-US" sz="1200" baseline="0" dirty="0" smtClean="0">
                <a:latin typeface="Calibri" panose="020F0502020204030204" pitchFamily="34" charset="0"/>
                <a:cs typeface="Calibri" panose="020F0502020204030204" pitchFamily="34" charset="0"/>
              </a:rPr>
              <a:t> is </a:t>
            </a:r>
            <a:r>
              <a:rPr lang="en-US" sz="1100" b="0" i="0" u="none" strike="noStrike" cap="none" dirty="0" smtClean="0">
                <a:solidFill>
                  <a:srgbClr val="000000"/>
                </a:solidFill>
                <a:effectLst/>
                <a:latin typeface="Arial"/>
                <a:ea typeface="Arial"/>
                <a:cs typeface="Arial"/>
                <a:sym typeface="Arial"/>
              </a:rPr>
              <a:t>a fun way of changing the energy and encouraging people to put on their cameras for a moment and let people have a little bit of fun.</a:t>
            </a:r>
          </a:p>
          <a:p>
            <a:pPr marL="171450" lvl="0"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The more fun they have, the more likely they are to feel engaged and it's a way of just alleviating that burnout, just for about that moment, at least.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ce8cef273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ce8cef273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Tip #5 is to provide incentives, but choose them wisely.</a:t>
            </a:r>
          </a:p>
          <a:p>
            <a:pPr marL="171450" lvl="0" indent="-171450" algn="l" rtl="0">
              <a:lnSpc>
                <a:spcPct val="115000"/>
              </a:lnSpc>
              <a:spcBef>
                <a:spcPts val="0"/>
              </a:spcBef>
              <a:spcAft>
                <a:spcPts val="0"/>
              </a:spcAft>
              <a:buClr>
                <a:schemeClr val="dk1"/>
              </a:buClr>
              <a:buSzPts val="1100"/>
            </a:pPr>
            <a:r>
              <a:rPr lang="en-US" sz="1200" dirty="0" smtClean="0">
                <a:solidFill>
                  <a:schemeClr val="dk1"/>
                </a:solidFill>
                <a:latin typeface="Calibri"/>
                <a:ea typeface="Calibri"/>
                <a:cs typeface="Calibri"/>
                <a:sym typeface="Calibri"/>
              </a:rPr>
              <a:t>Ask your participants for their ideas about ways to make their virtual life more fun and incentives that might make participation feel more rewarding.</a:t>
            </a:r>
          </a:p>
          <a:p>
            <a:pPr marL="171450" lvl="0" indent="-171450" algn="l" rtl="0">
              <a:lnSpc>
                <a:spcPct val="115000"/>
              </a:lnSpc>
              <a:spcBef>
                <a:spcPts val="0"/>
              </a:spcBef>
              <a:spcAft>
                <a:spcPts val="0"/>
              </a:spcAft>
              <a:buClr>
                <a:schemeClr val="dk1"/>
              </a:buClr>
              <a:buSzPts val="1100"/>
            </a:pPr>
            <a:r>
              <a:rPr lang="en-US" sz="1200" dirty="0" smtClean="0">
                <a:solidFill>
                  <a:schemeClr val="dk1"/>
                </a:solidFill>
                <a:latin typeface="Calibri"/>
                <a:ea typeface="Calibri"/>
                <a:cs typeface="Calibri"/>
                <a:sym typeface="Calibri"/>
              </a:rPr>
              <a:t>Rather than just giving out prizes for tuning in, consider having contests like choosing a song that fits the theme of the presentation, and having the winner lead a dance break.</a:t>
            </a:r>
          </a:p>
          <a:p>
            <a:pPr marL="171450" lvl="0" indent="-171450" algn="l" rtl="0">
              <a:lnSpc>
                <a:spcPct val="115000"/>
              </a:lnSpc>
              <a:spcBef>
                <a:spcPts val="0"/>
              </a:spcBef>
              <a:spcAft>
                <a:spcPts val="0"/>
              </a:spcAft>
              <a:buClr>
                <a:schemeClr val="dk1"/>
              </a:buClr>
              <a:buSzPts val="1100"/>
            </a:pPr>
            <a:r>
              <a:rPr lang="en-US" sz="1200" dirty="0" smtClean="0">
                <a:solidFill>
                  <a:schemeClr val="dk1"/>
                </a:solidFill>
                <a:latin typeface="Calibri"/>
                <a:ea typeface="Calibri"/>
                <a:cs typeface="Calibri"/>
                <a:sym typeface="Calibri"/>
              </a:rPr>
              <a:t>This may be a good way to change the energy during a virtual session, and to get participants up and moving.</a:t>
            </a:r>
          </a:p>
          <a:p>
            <a:pPr marL="171450" lvl="0" indent="-171450" algn="l" rtl="0">
              <a:lnSpc>
                <a:spcPct val="115000"/>
              </a:lnSpc>
              <a:spcBef>
                <a:spcPts val="0"/>
              </a:spcBef>
              <a:spcAft>
                <a:spcPts val="0"/>
              </a:spcAft>
              <a:buClr>
                <a:schemeClr val="dk1"/>
              </a:buClr>
              <a:buSzPts val="1100"/>
            </a:pPr>
            <a:r>
              <a:rPr lang="en-US" sz="1200" dirty="0" smtClean="0">
                <a:solidFill>
                  <a:schemeClr val="dk1"/>
                </a:solidFill>
                <a:latin typeface="Calibri"/>
                <a:ea typeface="Calibri"/>
                <a:cs typeface="Calibri"/>
                <a:sym typeface="Calibri"/>
              </a:rPr>
              <a:t>If you have a budget for incentives, you can ask participants what they would most appreciate.</a:t>
            </a:r>
          </a:p>
          <a:p>
            <a:pPr marL="171450" lvl="0" indent="-171450" algn="l" rtl="0">
              <a:lnSpc>
                <a:spcPct val="115000"/>
              </a:lnSpc>
              <a:spcBef>
                <a:spcPts val="0"/>
              </a:spcBef>
              <a:spcAft>
                <a:spcPts val="0"/>
              </a:spcAft>
              <a:buClr>
                <a:schemeClr val="dk1"/>
              </a:buClr>
              <a:buSzPts val="1100"/>
            </a:pPr>
            <a:r>
              <a:rPr lang="en-US" sz="1200" dirty="0" smtClean="0">
                <a:solidFill>
                  <a:schemeClr val="dk1"/>
                </a:solidFill>
                <a:latin typeface="Calibri"/>
                <a:ea typeface="Calibri"/>
                <a:cs typeface="Calibri"/>
                <a:sym typeface="Calibri"/>
              </a:rPr>
              <a:t>Some facilitators have used prizes like gift cards or a temporary subscription to a channel such as Disney Plus.</a:t>
            </a:r>
            <a:endParaRPr lang="en" sz="1200" dirty="0" smtClean="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rgbClr val="000000"/>
                </a:solidFill>
                <a:effectLst/>
                <a:latin typeface="Arial"/>
                <a:ea typeface="Arial"/>
                <a:cs typeface="Arial"/>
                <a:sym typeface="Arial"/>
              </a:rPr>
              <a:t>Those are some things that we've heard from people that they have used and that have been successful for them.</a:t>
            </a:r>
          </a:p>
          <a:p>
            <a:pPr marL="171450" lvl="0" indent="-171450" algn="l" rtl="0">
              <a:lnSpc>
                <a:spcPct val="115000"/>
              </a:lnSpc>
              <a:spcBef>
                <a:spcPts val="0"/>
              </a:spcBef>
              <a:spcAft>
                <a:spcPts val="0"/>
              </a:spcAft>
              <a:buClr>
                <a:schemeClr val="dk1"/>
              </a:buClr>
              <a:buSzPts val="1100"/>
            </a:pPr>
            <a:r>
              <a:rPr lang="en-US" sz="1100" b="0" i="0" u="none" strike="noStrike" cap="none" dirty="0" smtClean="0">
                <a:solidFill>
                  <a:srgbClr val="000000"/>
                </a:solidFill>
                <a:effectLst/>
                <a:latin typeface="Arial"/>
                <a:ea typeface="Arial"/>
                <a:cs typeface="Arial"/>
                <a:sym typeface="Arial"/>
              </a:rPr>
              <a:t>I am going to turn it back over to Megan for a moment to see if we have any Q &amp; A questions and then we'll move on from there.</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a337aac825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a337aac825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Thank you so much, Valerie and Genevieve.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What great tips and ideas and sharing and ideas.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We'll take just a couple of questions here if you have specific questions for Valerie or Genevieve before we move into breakouts.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I am going to chat out a link for a tip sheet from our last RHNTC webinar where some ideas around recruiting and retaining youth, specifically some resources around incentives were shared, but again, that's on the website as well.</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I'm not seeing any questions right now and so I'm thinking without further ado, I think we should let folks talk and share and discuss. So I think let's transition to our small group discussions.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Again, huge thank you, Valerie and Genevieve, for getting us started with some of these ideas.</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a7e970470e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a7e970470e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Arial"/>
                <a:ea typeface="Arial"/>
                <a:cs typeface="Arial"/>
                <a:sym typeface="Arial"/>
              </a:rPr>
              <a:t>You’re going to be transported into a small group discussion,</a:t>
            </a:r>
            <a:r>
              <a:rPr lang="en-US" sz="1200" b="0" i="0" u="none" strike="noStrike" cap="none" baseline="0" dirty="0" smtClean="0">
                <a:solidFill>
                  <a:srgbClr val="000000"/>
                </a:solidFill>
                <a:effectLst/>
                <a:latin typeface="Arial"/>
                <a:ea typeface="Arial"/>
                <a:cs typeface="Arial"/>
                <a:sym typeface="Arial"/>
              </a:rPr>
              <a:t> </a:t>
            </a:r>
            <a:r>
              <a:rPr lang="en-US" sz="1200" b="0" i="0" u="none" strike="noStrike" cap="none" dirty="0" smtClean="0">
                <a:solidFill>
                  <a:srgbClr val="000000"/>
                </a:solidFill>
                <a:effectLst/>
                <a:latin typeface="Arial"/>
                <a:ea typeface="Arial"/>
                <a:cs typeface="Arial"/>
                <a:sym typeface="Arial"/>
              </a:rPr>
              <a:t>your microphones will be un-muted and you'll be able to share and discuss.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dirty="0" smtClean="0">
                <a:latin typeface="Calibri" panose="020F0502020204030204" pitchFamily="34" charset="0"/>
                <a:cs typeface="Calibri" panose="020F0502020204030204" pitchFamily="34" charset="0"/>
                <a:sym typeface="Calibri"/>
              </a:rPr>
              <a:t>We're going to come back here after about 25 minutes and debrief, and then close up the webinar.</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dirty="0" smtClean="0">
                <a:latin typeface="Calibri" panose="020F0502020204030204" pitchFamily="34" charset="0"/>
                <a:cs typeface="Calibri" panose="020F0502020204030204" pitchFamily="34" charset="0"/>
                <a:sym typeface="Calibri"/>
              </a:rPr>
              <a:t>Stay tuned and we'll look forward to seeing you back here after about 25 minutes</a:t>
            </a:r>
            <a:endParaRPr lang="en" sz="1200" dirty="0" smtClean="0">
              <a:latin typeface="Calibri" panose="020F0502020204030204" pitchFamily="34" charset="0"/>
              <a:cs typeface="Calibri" panose="020F0502020204030204" pitchFamily="34" charset="0"/>
              <a:sym typeface="Calibri"/>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Once </a:t>
            </a:r>
            <a:r>
              <a:rPr lang="en" sz="1200" dirty="0">
                <a:latin typeface="Calibri" panose="020F0502020204030204" pitchFamily="34" charset="0"/>
                <a:cs typeface="Calibri" panose="020F0502020204030204" pitchFamily="34" charset="0"/>
                <a:sym typeface="Calibri"/>
              </a:rPr>
              <a:t>in your respective breakout: </a:t>
            </a:r>
            <a:endParaRPr sz="120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dirty="0">
                <a:latin typeface="Calibri" panose="020F0502020204030204" pitchFamily="34" charset="0"/>
                <a:cs typeface="Calibri" panose="020F0502020204030204" pitchFamily="34" charset="0"/>
                <a:sym typeface="Calibri"/>
              </a:rPr>
              <a:t>We hope to reflect on what was shared and also offer space to discuss the tips shared specific to your situation AND pull together other things you’ve tried that could also add to our shared understanding of how to address burnout. </a:t>
            </a:r>
            <a:endParaRPr lang="en" sz="120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Note </a:t>
            </a:r>
            <a:r>
              <a:rPr lang="en" sz="1200" dirty="0">
                <a:latin typeface="Calibri" panose="020F0502020204030204" pitchFamily="34" charset="0"/>
                <a:cs typeface="Calibri" panose="020F0502020204030204" pitchFamily="34" charset="0"/>
                <a:sym typeface="Calibri"/>
              </a:rPr>
              <a:t>to </a:t>
            </a:r>
            <a:r>
              <a:rPr lang="en" sz="1200" dirty="0" smtClean="0">
                <a:latin typeface="Calibri" panose="020F0502020204030204" pitchFamily="34" charset="0"/>
                <a:cs typeface="Calibri" panose="020F0502020204030204" pitchFamily="34" charset="0"/>
                <a:sym typeface="Calibri"/>
              </a:rPr>
              <a:t>facilitators:</a:t>
            </a: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Ask </a:t>
            </a:r>
            <a:r>
              <a:rPr lang="en" sz="1200" dirty="0">
                <a:latin typeface="Calibri" panose="020F0502020204030204" pitchFamily="34" charset="0"/>
                <a:cs typeface="Calibri" panose="020F0502020204030204" pitchFamily="34" charset="0"/>
                <a:sym typeface="Calibri"/>
              </a:rPr>
              <a:t>folks to offer their name and grantee organization the first time they </a:t>
            </a:r>
            <a:r>
              <a:rPr lang="en" sz="1200" dirty="0" smtClean="0">
                <a:latin typeface="Calibri" panose="020F0502020204030204" pitchFamily="34" charset="0"/>
                <a:cs typeface="Calibri" panose="020F0502020204030204" pitchFamily="34" charset="0"/>
                <a:sym typeface="Calibri"/>
              </a:rPr>
              <a:t>share.</a:t>
            </a: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Also </a:t>
            </a:r>
            <a:r>
              <a:rPr lang="en" sz="1200" dirty="0">
                <a:latin typeface="Calibri" panose="020F0502020204030204" pitchFamily="34" charset="0"/>
                <a:cs typeface="Calibri" panose="020F0502020204030204" pitchFamily="34" charset="0"/>
                <a:sym typeface="Calibri"/>
              </a:rPr>
              <a:t>remind the group that we will be using Miro to capture the discussion and tips shared during the </a:t>
            </a:r>
            <a:r>
              <a:rPr lang="en" sz="1200" dirty="0" smtClean="0">
                <a:latin typeface="Calibri" panose="020F0502020204030204" pitchFamily="34" charset="0"/>
                <a:cs typeface="Calibri" panose="020F0502020204030204" pitchFamily="34" charset="0"/>
                <a:sym typeface="Calibri"/>
              </a:rPr>
              <a:t>conversation.</a:t>
            </a: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This </a:t>
            </a:r>
            <a:r>
              <a:rPr lang="en" sz="1200" dirty="0">
                <a:latin typeface="Calibri" panose="020F0502020204030204" pitchFamily="34" charset="0"/>
                <a:cs typeface="Calibri" panose="020F0502020204030204" pitchFamily="34" charset="0"/>
                <a:sym typeface="Calibri"/>
              </a:rPr>
              <a:t>will be shared with all individuals attending as reference. </a:t>
            </a:r>
            <a:endParaRPr lang="en" sz="1200" dirty="0">
              <a:latin typeface="Calibri" panose="020F0502020204030204" pitchFamily="34" charset="0"/>
              <a:cs typeface="Calibri" panose="020F0502020204030204" pitchFamily="34" charset="0"/>
              <a:sym typeface="Calibri"/>
            </a:endParaRP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Discussion questions:</a:t>
            </a:r>
            <a:endParaRPr lang="en" sz="1200" dirty="0">
              <a:latin typeface="Calibri" panose="020F0502020204030204" pitchFamily="34" charset="0"/>
              <a:cs typeface="Calibri" panose="020F0502020204030204" pitchFamily="34" charset="0"/>
              <a:sym typeface="Calibri"/>
            </a:endParaRP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What </a:t>
            </a:r>
            <a:r>
              <a:rPr lang="en" sz="1200" dirty="0">
                <a:latin typeface="Calibri" panose="020F0502020204030204" pitchFamily="34" charset="0"/>
                <a:cs typeface="Calibri" panose="020F0502020204030204" pitchFamily="34" charset="0"/>
                <a:sym typeface="Calibri"/>
              </a:rPr>
              <a:t>strategies have you tried and are </a:t>
            </a:r>
            <a:r>
              <a:rPr lang="en" sz="1200" dirty="0" smtClean="0">
                <a:latin typeface="Calibri" panose="020F0502020204030204" pitchFamily="34" charset="0"/>
                <a:cs typeface="Calibri" panose="020F0502020204030204" pitchFamily="34" charset="0"/>
                <a:sym typeface="Calibri"/>
              </a:rPr>
              <a:t>effective?</a:t>
            </a:r>
            <a:endParaRPr lang="en" sz="1200" dirty="0">
              <a:latin typeface="Calibri" panose="020F0502020204030204" pitchFamily="34" charset="0"/>
              <a:cs typeface="Calibri" panose="020F0502020204030204" pitchFamily="34" charset="0"/>
              <a:sym typeface="Calibri"/>
            </a:endParaRP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What </a:t>
            </a:r>
            <a:r>
              <a:rPr lang="en" sz="1200" dirty="0">
                <a:latin typeface="Calibri" panose="020F0502020204030204" pitchFamily="34" charset="0"/>
                <a:cs typeface="Calibri" panose="020F0502020204030204" pitchFamily="34" charset="0"/>
                <a:sym typeface="Calibri"/>
              </a:rPr>
              <a:t>strategies have not been effective? </a:t>
            </a:r>
            <a:r>
              <a:rPr lang="en" sz="1200" dirty="0" smtClean="0">
                <a:latin typeface="Calibri" panose="020F0502020204030204" pitchFamily="34" charset="0"/>
                <a:cs typeface="Calibri" panose="020F0502020204030204" pitchFamily="34" charset="0"/>
                <a:sym typeface="Calibri"/>
              </a:rPr>
              <a:t>Why?</a:t>
            </a:r>
            <a:endParaRPr lang="en" sz="1200" dirty="0">
              <a:latin typeface="Calibri" panose="020F0502020204030204" pitchFamily="34" charset="0"/>
              <a:cs typeface="Calibri" panose="020F0502020204030204" pitchFamily="34" charset="0"/>
              <a:sym typeface="Calibri"/>
            </a:endParaRP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What </a:t>
            </a:r>
            <a:r>
              <a:rPr lang="en" sz="1200" dirty="0">
                <a:latin typeface="Calibri" panose="020F0502020204030204" pitchFamily="34" charset="0"/>
                <a:cs typeface="Calibri" panose="020F0502020204030204" pitchFamily="34" charset="0"/>
                <a:sym typeface="Calibri"/>
              </a:rPr>
              <a:t>tips would you like to know more </a:t>
            </a:r>
            <a:r>
              <a:rPr lang="en" sz="1200" dirty="0" smtClean="0">
                <a:latin typeface="Calibri" panose="020F0502020204030204" pitchFamily="34" charset="0"/>
                <a:cs typeface="Calibri" panose="020F0502020204030204" pitchFamily="34" charset="0"/>
                <a:sym typeface="Calibri"/>
              </a:rPr>
              <a:t>about?</a:t>
            </a:r>
            <a:endParaRPr lang="en" sz="1200" dirty="0">
              <a:latin typeface="Calibri" panose="020F0502020204030204" pitchFamily="34" charset="0"/>
              <a:cs typeface="Calibri" panose="020F0502020204030204" pitchFamily="34" charset="0"/>
              <a:sym typeface="Calibri"/>
            </a:endParaRPr>
          </a:p>
          <a:p>
            <a:pPr marL="1085850" lvl="2"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Any </a:t>
            </a:r>
            <a:r>
              <a:rPr lang="en" sz="1200" dirty="0">
                <a:latin typeface="Calibri" panose="020F0502020204030204" pitchFamily="34" charset="0"/>
                <a:cs typeface="Calibri" panose="020F0502020204030204" pitchFamily="34" charset="0"/>
                <a:sym typeface="Calibri"/>
              </a:rPr>
              <a:t>tips that weren’t mentioned that you’ve tried?  If yes, how did it go</a:t>
            </a:r>
            <a:r>
              <a:rPr lang="en" sz="1200" dirty="0" smtClean="0">
                <a:latin typeface="Calibri" panose="020F0502020204030204" pitchFamily="34" charset="0"/>
                <a:cs typeface="Calibri" panose="020F0502020204030204" pitchFamily="34" charset="0"/>
                <a:sym typeface="Calibri"/>
              </a:rPr>
              <a:t>?</a:t>
            </a:r>
            <a:endParaRPr lang="en" sz="120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a337aac8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a337aac8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solidFill>
                  <a:schemeClr val="dk1"/>
                </a:solidFill>
                <a:latin typeface="Calibri"/>
                <a:ea typeface="Calibri"/>
                <a:cs typeface="Calibri"/>
                <a:sym typeface="Calibri"/>
              </a:rPr>
              <a:t>Okay let’s get started.</a:t>
            </a:r>
            <a:endParaRPr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sz="1200" dirty="0">
                <a:solidFill>
                  <a:schemeClr val="dk1"/>
                </a:solidFill>
                <a:latin typeface="Calibri"/>
                <a:ea typeface="Calibri"/>
                <a:cs typeface="Calibri"/>
                <a:sym typeface="Calibri"/>
              </a:rPr>
              <a:t>During this webinar, we’ll feature feedback directly from youth from a social media outreach conducted by Healthy Teen Network regarding how frontline staff might go about preventing burnout among youth - shared directly from their </a:t>
            </a:r>
            <a:r>
              <a:rPr lang="en" sz="1200" dirty="0" smtClean="0">
                <a:solidFill>
                  <a:schemeClr val="dk1"/>
                </a:solidFill>
                <a:latin typeface="Calibri"/>
                <a:ea typeface="Calibri"/>
                <a:cs typeface="Calibri"/>
                <a:sym typeface="Calibri"/>
              </a:rPr>
              <a:t>perspective.</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Then </a:t>
            </a:r>
            <a:r>
              <a:rPr lang="en" sz="1200" dirty="0">
                <a:solidFill>
                  <a:schemeClr val="dk1"/>
                </a:solidFill>
                <a:latin typeface="Calibri"/>
                <a:ea typeface="Calibri"/>
                <a:cs typeface="Calibri"/>
                <a:sym typeface="Calibri"/>
              </a:rPr>
              <a:t>we’ll have small group discussions where you all can discuss these </a:t>
            </a:r>
            <a:r>
              <a:rPr lang="en" sz="1200" dirty="0" smtClean="0">
                <a:solidFill>
                  <a:schemeClr val="dk1"/>
                </a:solidFill>
                <a:latin typeface="Calibri"/>
                <a:ea typeface="Calibri"/>
                <a:cs typeface="Calibri"/>
                <a:sym typeface="Calibri"/>
              </a:rPr>
              <a:t>findings.</a:t>
            </a:r>
            <a:endParaRPr lang="en"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At </a:t>
            </a:r>
            <a:r>
              <a:rPr lang="en" sz="1200" dirty="0">
                <a:solidFill>
                  <a:schemeClr val="dk1"/>
                </a:solidFill>
                <a:latin typeface="Calibri"/>
                <a:ea typeface="Calibri"/>
                <a:cs typeface="Calibri"/>
                <a:sym typeface="Calibri"/>
              </a:rPr>
              <a:t>the end of this event we hope that you all will be able to: </a:t>
            </a:r>
            <a:endParaRPr lang="en" sz="1200" dirty="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Identify </a:t>
            </a:r>
            <a:r>
              <a:rPr lang="en" sz="1200" dirty="0">
                <a:solidFill>
                  <a:schemeClr val="dk1"/>
                </a:solidFill>
                <a:latin typeface="Calibri"/>
                <a:ea typeface="Calibri"/>
                <a:cs typeface="Calibri"/>
                <a:sym typeface="Calibri"/>
              </a:rPr>
              <a:t>challenges youth experience in virtual learning environments and factors that contribute to burnout. </a:t>
            </a:r>
            <a:endParaRPr lang="en" sz="1200" dirty="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Identify </a:t>
            </a:r>
            <a:r>
              <a:rPr lang="en" sz="1200" dirty="0">
                <a:solidFill>
                  <a:schemeClr val="dk1"/>
                </a:solidFill>
                <a:latin typeface="Calibri"/>
                <a:ea typeface="Calibri"/>
                <a:cs typeface="Calibri"/>
                <a:sym typeface="Calibri"/>
              </a:rPr>
              <a:t>opportunities and actionable steps to address challenges that front line staff can apply to prevent burnout in virtual programs</a:t>
            </a:r>
            <a:r>
              <a:rPr lang="en" sz="1200" dirty="0" smtClean="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c993fe31e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c993fe31e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Valerie</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is going to lead us in a debrief quick of what we learned, but just note that the mural board findings are going to be shared back, so you're going to have a lot of great ideas and strategies to follow up on.</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What</a:t>
            </a:r>
            <a:r>
              <a:rPr lang="en" sz="1200" baseline="0" dirty="0" smtClean="0">
                <a:latin typeface="Calibri" panose="020F0502020204030204" pitchFamily="34" charset="0"/>
                <a:cs typeface="Calibri" panose="020F0502020204030204" pitchFamily="34" charset="0"/>
                <a:sym typeface="Calibri"/>
              </a:rPr>
              <a:t> is </a:t>
            </a:r>
            <a:r>
              <a:rPr lang="en" sz="1200" dirty="0" smtClean="0">
                <a:latin typeface="Calibri" panose="020F0502020204030204" pitchFamily="34" charset="0"/>
                <a:cs typeface="Calibri" panose="020F0502020204030204" pitchFamily="34" charset="0"/>
                <a:sym typeface="Calibri"/>
              </a:rPr>
              <a:t>one </a:t>
            </a:r>
            <a:r>
              <a:rPr lang="en" sz="1200" dirty="0">
                <a:latin typeface="Calibri" panose="020F0502020204030204" pitchFamily="34" charset="0"/>
                <a:cs typeface="Calibri" panose="020F0502020204030204" pitchFamily="34" charset="0"/>
                <a:sym typeface="Calibri"/>
              </a:rPr>
              <a:t>strategy that you can employ right </a:t>
            </a:r>
            <a:r>
              <a:rPr lang="en" sz="1200" dirty="0" smtClean="0">
                <a:latin typeface="Calibri" panose="020F0502020204030204" pitchFamily="34" charset="0"/>
                <a:cs typeface="Calibri" panose="020F0502020204030204" pitchFamily="34" charset="0"/>
                <a:sym typeface="Calibri"/>
              </a:rPr>
              <a:t>now?</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sym typeface="Calibri"/>
              </a:rPr>
              <a:t>Post your response in the chat.</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sym typeface="Calibri"/>
              </a:rPr>
              <a:t>Virtual gift cards.</a:t>
            </a:r>
          </a:p>
          <a:p>
            <a:pPr marL="628650" lvl="1" indent="-171450" algn="l" rtl="0">
              <a:spcBef>
                <a:spcPts val="0"/>
              </a:spcBef>
              <a:spcAft>
                <a:spcPts val="0"/>
              </a:spcAft>
            </a:pPr>
            <a:r>
              <a:rPr lang="en-US" sz="1200" dirty="0" smtClean="0">
                <a:latin typeface="Calibri" panose="020F0502020204030204" pitchFamily="34" charset="0"/>
                <a:cs typeface="Calibri" panose="020F0502020204030204" pitchFamily="34" charset="0"/>
                <a:sym typeface="Calibri"/>
              </a:rPr>
              <a:t>Five</a:t>
            </a:r>
            <a:r>
              <a:rPr lang="en-US" sz="1200" baseline="0" dirty="0" smtClean="0">
                <a:latin typeface="Calibri" panose="020F0502020204030204" pitchFamily="34" charset="0"/>
                <a:cs typeface="Calibri" panose="020F0502020204030204" pitchFamily="34" charset="0"/>
                <a:sym typeface="Calibri"/>
              </a:rPr>
              <a:t> minute walks.</a:t>
            </a:r>
          </a:p>
          <a:p>
            <a:pPr marL="628650" lvl="1" indent="-171450" algn="l" rtl="0">
              <a:spcBef>
                <a:spcPts val="0"/>
              </a:spcBef>
              <a:spcAft>
                <a:spcPts val="0"/>
              </a:spcAft>
            </a:pPr>
            <a:r>
              <a:rPr lang="en-US" sz="1200" baseline="0" dirty="0" smtClean="0">
                <a:latin typeface="Calibri" panose="020F0502020204030204" pitchFamily="34" charset="0"/>
                <a:cs typeface="Calibri" panose="020F0502020204030204" pitchFamily="34" charset="0"/>
                <a:sym typeface="Calibri"/>
              </a:rPr>
              <a:t>Staring at something that is 20 feet away for 20 seconds every 20 minutes to give your eyes a break.</a:t>
            </a:r>
          </a:p>
          <a:p>
            <a:pPr marL="628650" lvl="1" indent="-171450" algn="l" rtl="0">
              <a:spcBef>
                <a:spcPts val="0"/>
              </a:spcBef>
              <a:spcAft>
                <a:spcPts val="0"/>
              </a:spcAft>
            </a:pPr>
            <a:endParaRPr sz="1200" dirty="0">
              <a:latin typeface="Calibri" panose="020F0502020204030204" pitchFamily="34" charset="0"/>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a337aac825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a337aac825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Thank you Valerie and Genevieve for sharing such, such great tips and getting conversations started. </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We've put your email addresses here.</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If folks have questions, you can contact them.</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c459822c4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c459822c4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pPr>
            <a:r>
              <a:rPr lang="en" sz="1200" dirty="0">
                <a:solidFill>
                  <a:schemeClr val="dk1"/>
                </a:solidFill>
                <a:latin typeface="Calibri"/>
                <a:ea typeface="Calibri"/>
                <a:cs typeface="Calibri"/>
                <a:sym typeface="Calibri"/>
              </a:rPr>
              <a:t>Here are some additional, excellent resources that can help you as you’re working to implement your programs </a:t>
            </a:r>
            <a:r>
              <a:rPr lang="en" sz="1200" dirty="0" smtClean="0">
                <a:solidFill>
                  <a:schemeClr val="dk1"/>
                </a:solidFill>
                <a:latin typeface="Calibri"/>
                <a:ea typeface="Calibri"/>
                <a:cs typeface="Calibri"/>
                <a:sym typeface="Calibri"/>
              </a:rPr>
              <a:t>virtually.</a:t>
            </a:r>
          </a:p>
          <a:p>
            <a:pPr marL="171450" lvl="0" indent="-171450" algn="l" rtl="0">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You </a:t>
            </a:r>
            <a:r>
              <a:rPr lang="en" sz="1200" dirty="0">
                <a:solidFill>
                  <a:schemeClr val="dk1"/>
                </a:solidFill>
                <a:latin typeface="Calibri"/>
                <a:ea typeface="Calibri"/>
                <a:cs typeface="Calibri"/>
                <a:sym typeface="Calibri"/>
              </a:rPr>
              <a:t>can located the first two resources on rhntc.org and the last one has been referenced on Max.gov</a:t>
            </a:r>
            <a:r>
              <a:rPr lang="en" sz="1200" dirty="0" smtClean="0">
                <a:solidFill>
                  <a:schemeClr val="dk1"/>
                </a:solidFill>
                <a:latin typeface="Calibri"/>
                <a:ea typeface="Calibri"/>
                <a:cs typeface="Calibri"/>
                <a:sym typeface="Calibri"/>
              </a:rPr>
              <a:t>.</a:t>
            </a:r>
          </a:p>
          <a:p>
            <a:pPr marL="171450" lvl="0" indent="-171450" algn="l" rtl="0">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We will also be sharing the notes from our breakout discussions as a resource in the future.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a594af5e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a594af5e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1600"/>
              </a:spcAft>
            </a:pPr>
            <a:r>
              <a:rPr lang="en-US" sz="1200" dirty="0" smtClean="0">
                <a:solidFill>
                  <a:srgbClr val="595959"/>
                </a:solidFill>
                <a:latin typeface="Calibri" panose="020F0502020204030204" pitchFamily="34" charset="0"/>
                <a:cs typeface="Calibri" panose="020F0502020204030204" pitchFamily="34" charset="0"/>
              </a:rPr>
              <a:t>We do have some upcoming activities.</a:t>
            </a:r>
          </a:p>
          <a:p>
            <a:pPr marL="171450" lvl="0" indent="-171450" algn="l" rtl="0">
              <a:lnSpc>
                <a:spcPct val="115000"/>
              </a:lnSpc>
              <a:spcBef>
                <a:spcPts val="0"/>
              </a:spcBef>
              <a:spcAft>
                <a:spcPts val="1600"/>
              </a:spcAft>
            </a:pPr>
            <a:r>
              <a:rPr lang="en-US" sz="1200" dirty="0" smtClean="0">
                <a:solidFill>
                  <a:srgbClr val="595959"/>
                </a:solidFill>
                <a:latin typeface="Calibri" panose="020F0502020204030204" pitchFamily="34" charset="0"/>
                <a:cs typeface="Calibri" panose="020F0502020204030204" pitchFamily="34" charset="0"/>
              </a:rPr>
              <a:t>We have a Trauma-Informed Approaches in Adolescent Health: Team Meeting Series that we'll be sharing a bit more on at the grantee meeting in May.</a:t>
            </a:r>
          </a:p>
          <a:p>
            <a:pPr marL="171450" lvl="0" indent="-171450" algn="l" rtl="0">
              <a:lnSpc>
                <a:spcPct val="115000"/>
              </a:lnSpc>
              <a:spcBef>
                <a:spcPts val="0"/>
              </a:spcBef>
              <a:spcAft>
                <a:spcPts val="1600"/>
              </a:spcAft>
            </a:pPr>
            <a:r>
              <a:rPr lang="en-US" sz="1200" dirty="0" smtClean="0">
                <a:solidFill>
                  <a:srgbClr val="595959"/>
                </a:solidFill>
                <a:latin typeface="Calibri" panose="020F0502020204030204" pitchFamily="34" charset="0"/>
                <a:cs typeface="Calibri" panose="020F0502020204030204" pitchFamily="34" charset="0"/>
              </a:rPr>
              <a:t>Those will be team meeting packages that will be posted.</a:t>
            </a:r>
          </a:p>
          <a:p>
            <a:pPr marL="171450" lvl="0" indent="-171450" algn="l" rtl="0">
              <a:lnSpc>
                <a:spcPct val="115000"/>
              </a:lnSpc>
              <a:spcBef>
                <a:spcPts val="0"/>
              </a:spcBef>
              <a:spcAft>
                <a:spcPts val="1600"/>
              </a:spcAft>
            </a:pPr>
            <a:r>
              <a:rPr lang="en-US" sz="1200" dirty="0" smtClean="0">
                <a:solidFill>
                  <a:srgbClr val="595959"/>
                </a:solidFill>
                <a:latin typeface="Calibri" panose="020F0502020204030204" pitchFamily="34" charset="0"/>
                <a:cs typeface="Calibri" panose="020F0502020204030204" pitchFamily="34" charset="0"/>
              </a:rPr>
              <a:t>Look out for a couple of Job Aids that we're doing around building partnerships and a Systems Thinking Toolkit that will be coming out too.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a337aac825_0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a337aac825_0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Finally here are a variety of ways you can engage with us.</a:t>
            </a:r>
            <a:endParaRPr sz="12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We have a monthly newsletter that we’d love you to subscribe to.</a:t>
            </a:r>
            <a:endParaRPr sz="12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You can also send us an email on the website under the contact us </a:t>
            </a:r>
            <a:r>
              <a:rPr lang="en" sz="1200" dirty="0" smtClean="0">
                <a:latin typeface="Calibri" panose="020F0502020204030204" pitchFamily="34" charset="0"/>
                <a:cs typeface="Calibri" panose="020F0502020204030204" pitchFamily="34" charset="0"/>
              </a:rPr>
              <a:t>tab.</a:t>
            </a:r>
            <a:endParaRPr sz="12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You can sign up for an account at RHNTC.org </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And lastly you can follow us on Twitter at @</a:t>
            </a:r>
            <a:r>
              <a:rPr lang="en" sz="1200" dirty="0" smtClean="0">
                <a:latin typeface="Calibri" panose="020F0502020204030204" pitchFamily="34" charset="0"/>
                <a:cs typeface="Calibri" panose="020F0502020204030204" pitchFamily="34" charset="0"/>
              </a:rPr>
              <a:t>rh_ntc.</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89937200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89937200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Thank </a:t>
            </a:r>
            <a:r>
              <a:rPr lang="en" sz="1200" dirty="0">
                <a:solidFill>
                  <a:schemeClr val="dk1"/>
                </a:solidFill>
                <a:latin typeface="Calibri"/>
                <a:ea typeface="Calibri"/>
                <a:cs typeface="Calibri"/>
                <a:sym typeface="Calibri"/>
              </a:rPr>
              <a:t>you all for joining us </a:t>
            </a:r>
            <a:r>
              <a:rPr lang="en" sz="1200" dirty="0" smtClean="0">
                <a:solidFill>
                  <a:schemeClr val="dk1"/>
                </a:solidFill>
                <a:latin typeface="Calibri"/>
                <a:ea typeface="Calibri"/>
                <a:cs typeface="Calibri"/>
                <a:sym typeface="Calibri"/>
              </a:rPr>
              <a:t>today.</a:t>
            </a:r>
            <a:endParaRPr lang="en" sz="1200"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Please </a:t>
            </a:r>
            <a:r>
              <a:rPr lang="en" sz="1200" dirty="0">
                <a:solidFill>
                  <a:schemeClr val="dk1"/>
                </a:solidFill>
                <a:latin typeface="Calibri"/>
                <a:ea typeface="Calibri"/>
                <a:cs typeface="Calibri"/>
                <a:sym typeface="Calibri"/>
              </a:rPr>
              <a:t>join me in thanking our panelist </a:t>
            </a:r>
            <a:r>
              <a:rPr lang="en" sz="1200" dirty="0" smtClean="0">
                <a:solidFill>
                  <a:schemeClr val="dk1"/>
                </a:solidFill>
                <a:latin typeface="Calibri"/>
                <a:ea typeface="Calibri"/>
                <a:cs typeface="Calibri"/>
                <a:sym typeface="Calibri"/>
              </a:rPr>
              <a:t>today.</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As </a:t>
            </a:r>
            <a:r>
              <a:rPr lang="en" sz="1200" dirty="0">
                <a:solidFill>
                  <a:schemeClr val="dk1"/>
                </a:solidFill>
                <a:latin typeface="Calibri"/>
                <a:ea typeface="Calibri"/>
                <a:cs typeface="Calibri"/>
                <a:sym typeface="Calibri"/>
              </a:rPr>
              <a:t>a reminder, we will have the materials from today’s session available within the next few </a:t>
            </a:r>
            <a:r>
              <a:rPr lang="en" sz="1200" dirty="0" smtClean="0">
                <a:solidFill>
                  <a:schemeClr val="dk1"/>
                </a:solidFill>
                <a:latin typeface="Calibri"/>
                <a:ea typeface="Calibri"/>
                <a:cs typeface="Calibri"/>
                <a:sym typeface="Calibri"/>
              </a:rPr>
              <a:t>days.</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If </a:t>
            </a:r>
            <a:r>
              <a:rPr lang="en" sz="1200" dirty="0">
                <a:solidFill>
                  <a:schemeClr val="dk1"/>
                </a:solidFill>
                <a:latin typeface="Calibri"/>
                <a:ea typeface="Calibri"/>
                <a:cs typeface="Calibri"/>
                <a:sym typeface="Calibri"/>
              </a:rPr>
              <a:t>you have additional questions for the RHNTC on this topic, please don’t hesitate to email us at </a:t>
            </a:r>
            <a:r>
              <a:rPr lang="en" sz="1200" dirty="0" smtClean="0">
                <a:solidFill>
                  <a:schemeClr val="dk1"/>
                </a:solidFill>
                <a:latin typeface="Calibri"/>
                <a:ea typeface="Calibri"/>
                <a:cs typeface="Calibri"/>
                <a:sym typeface="Calibri"/>
              </a:rPr>
              <a:t>rhntc@jsi.com.</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Our </a:t>
            </a:r>
            <a:r>
              <a:rPr lang="en" sz="1200" dirty="0">
                <a:solidFill>
                  <a:schemeClr val="dk1"/>
                </a:solidFill>
                <a:latin typeface="Calibri"/>
                <a:ea typeface="Calibri"/>
                <a:cs typeface="Calibri"/>
                <a:sym typeface="Calibri"/>
              </a:rPr>
              <a:t>final ask is that you please complete the evaluation </a:t>
            </a:r>
            <a:r>
              <a:rPr lang="en" sz="1200" dirty="0" smtClean="0">
                <a:solidFill>
                  <a:schemeClr val="dk1"/>
                </a:solidFill>
                <a:latin typeface="Calibri"/>
                <a:ea typeface="Calibri"/>
                <a:cs typeface="Calibri"/>
                <a:sym typeface="Calibri"/>
              </a:rPr>
              <a:t>today.</a:t>
            </a: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link to the evaluation will be chatted out now and will be emailed to you after the </a:t>
            </a:r>
            <a:r>
              <a:rPr lang="en" sz="1200" dirty="0" smtClean="0">
                <a:solidFill>
                  <a:schemeClr val="dk1"/>
                </a:solidFill>
                <a:latin typeface="Calibri"/>
                <a:ea typeface="Calibri"/>
                <a:cs typeface="Calibri"/>
                <a:sym typeface="Calibri"/>
              </a:rPr>
              <a:t>webinar.</a:t>
            </a: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really love getting your feedback and we use it to inform future </a:t>
            </a:r>
            <a:r>
              <a:rPr lang="en" sz="1200" dirty="0" smtClean="0">
                <a:solidFill>
                  <a:schemeClr val="dk1"/>
                </a:solidFill>
                <a:latin typeface="Calibri"/>
                <a:ea typeface="Calibri"/>
                <a:cs typeface="Calibri"/>
                <a:sym typeface="Calibri"/>
              </a:rPr>
              <a:t>sessions.</a:t>
            </a:r>
            <a:endParaRPr lang="en" sz="1200" strike="sngStrike" dirty="0">
              <a:solidFill>
                <a:schemeClr val="dk1"/>
              </a:solidFill>
              <a:latin typeface="Calibri"/>
              <a:ea typeface="Calibri"/>
              <a:cs typeface="Calibri"/>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Thank </a:t>
            </a:r>
            <a:r>
              <a:rPr lang="en" sz="1200" dirty="0">
                <a:solidFill>
                  <a:schemeClr val="dk1"/>
                </a:solidFill>
                <a:latin typeface="Calibri"/>
                <a:ea typeface="Calibri"/>
                <a:cs typeface="Calibri"/>
                <a:sym typeface="Calibri"/>
              </a:rPr>
              <a:t>you again for joining </a:t>
            </a:r>
            <a:r>
              <a:rPr lang="en" sz="1200" dirty="0" smtClean="0">
                <a:solidFill>
                  <a:schemeClr val="dk1"/>
                </a:solidFill>
                <a:latin typeface="Calibri"/>
                <a:ea typeface="Calibri"/>
                <a:cs typeface="Calibri"/>
                <a:sym typeface="Calibri"/>
              </a:rPr>
              <a:t>us.</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That </a:t>
            </a:r>
            <a:r>
              <a:rPr lang="en" sz="1200" dirty="0">
                <a:solidFill>
                  <a:schemeClr val="dk1"/>
                </a:solidFill>
                <a:latin typeface="Calibri"/>
                <a:ea typeface="Calibri"/>
                <a:cs typeface="Calibri"/>
                <a:sym typeface="Calibri"/>
              </a:rPr>
              <a:t>concludes today’s session. </a:t>
            </a:r>
            <a:endParaRPr dirty="0"/>
          </a:p>
        </p:txBody>
      </p:sp>
    </p:spTree>
    <p:extLst>
      <p:ext uri="{BB962C8B-B14F-4D97-AF65-F5344CB8AC3E}">
        <p14:creationId xmlns:p14="http://schemas.microsoft.com/office/powerpoint/2010/main" val="257536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c5e7245e05_0_1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sym typeface="Calibri"/>
              </a:rPr>
              <a:t>I’d like to briefly introduce our speakers today from the Healthy Teen </a:t>
            </a:r>
            <a:r>
              <a:rPr lang="en" sz="1200" dirty="0" smtClean="0">
                <a:latin typeface="Calibri" panose="020F0502020204030204" pitchFamily="34" charset="0"/>
                <a:cs typeface="Calibri" panose="020F0502020204030204" pitchFamily="34" charset="0"/>
                <a:sym typeface="Calibri"/>
              </a:rPr>
              <a:t>Network: </a:t>
            </a:r>
            <a:r>
              <a:rPr lang="en" sz="1200" dirty="0">
                <a:latin typeface="Calibri" panose="020F0502020204030204" pitchFamily="34" charset="0"/>
                <a:cs typeface="Calibri" panose="020F0502020204030204" pitchFamily="34" charset="0"/>
                <a:sym typeface="Calibri"/>
              </a:rPr>
              <a:t>Genevieve Martinez-García, PhD and Valerie Sedivy, </a:t>
            </a:r>
            <a:r>
              <a:rPr lang="en" sz="1200" dirty="0" smtClean="0">
                <a:latin typeface="Calibri" panose="020F0502020204030204" pitchFamily="34" charset="0"/>
                <a:cs typeface="Calibri" panose="020F0502020204030204" pitchFamily="34" charset="0"/>
                <a:sym typeface="Calibri"/>
              </a:rPr>
              <a:t>PhD.</a:t>
            </a:r>
            <a:endParaRPr lang="en" sz="1200" dirty="0">
              <a:latin typeface="Calibri" panose="020F0502020204030204" pitchFamily="34" charset="0"/>
              <a:cs typeface="Calibri" panose="020F0502020204030204" pitchFamily="34" charset="0"/>
              <a:sym typeface="Calibri"/>
            </a:endParaRPr>
          </a:p>
          <a:p>
            <a:pPr marL="171450" lvl="0" indent="-171450" algn="l" rtl="0">
              <a:lnSpc>
                <a:spcPct val="115000"/>
              </a:lnSpc>
              <a:spcBef>
                <a:spcPts val="0"/>
              </a:spcBef>
              <a:spcAft>
                <a:spcPts val="0"/>
              </a:spcAft>
              <a:buClr>
                <a:schemeClr val="dk1"/>
              </a:buClr>
              <a:buSzPts val="1100"/>
            </a:pPr>
            <a:r>
              <a:rPr lang="en" sz="1200" dirty="0" smtClean="0">
                <a:latin typeface="Calibri" panose="020F0502020204030204" pitchFamily="34" charset="0"/>
                <a:cs typeface="Calibri" panose="020F0502020204030204" pitchFamily="34" charset="0"/>
                <a:sym typeface="Calibri"/>
              </a:rPr>
              <a:t>Genevieve </a:t>
            </a:r>
            <a:r>
              <a:rPr lang="en" sz="1200" dirty="0">
                <a:latin typeface="Calibri" panose="020F0502020204030204" pitchFamily="34" charset="0"/>
                <a:cs typeface="Calibri" panose="020F0502020204030204" pitchFamily="34" charset="0"/>
                <a:sym typeface="Calibri"/>
              </a:rPr>
              <a:t>Martinez-Garcia currently serves as the Director of Innovation and Research at Health Teen </a:t>
            </a:r>
            <a:r>
              <a:rPr lang="en" sz="1200" dirty="0" smtClean="0">
                <a:latin typeface="Calibri" panose="020F0502020204030204" pitchFamily="34" charset="0"/>
                <a:cs typeface="Calibri" panose="020F0502020204030204" pitchFamily="34" charset="0"/>
                <a:sym typeface="Calibri"/>
              </a:rPr>
              <a:t>Network.</a:t>
            </a:r>
          </a:p>
          <a:p>
            <a:pPr marL="171450" lvl="0" indent="-171450" algn="l" rtl="0">
              <a:lnSpc>
                <a:spcPct val="115000"/>
              </a:lnSpc>
              <a:spcBef>
                <a:spcPts val="0"/>
              </a:spcBef>
              <a:spcAft>
                <a:spcPts val="0"/>
              </a:spcAft>
              <a:buClr>
                <a:schemeClr val="dk1"/>
              </a:buClr>
              <a:buSzPts val="1100"/>
            </a:pPr>
            <a:r>
              <a:rPr lang="en" sz="1200" dirty="0" smtClean="0">
                <a:latin typeface="Calibri" panose="020F0502020204030204" pitchFamily="34" charset="0"/>
                <a:cs typeface="Calibri" panose="020F0502020204030204" pitchFamily="34" charset="0"/>
                <a:sym typeface="Calibri"/>
              </a:rPr>
              <a:t>Her </a:t>
            </a:r>
            <a:r>
              <a:rPr lang="en" sz="1200" dirty="0">
                <a:latin typeface="Calibri" panose="020F0502020204030204" pitchFamily="34" charset="0"/>
                <a:cs typeface="Calibri" panose="020F0502020204030204" pitchFamily="34" charset="0"/>
                <a:sym typeface="Calibri"/>
              </a:rPr>
              <a:t>work has focused on developing tech-based products to engage youth in their sexual health. </a:t>
            </a:r>
            <a:endParaRPr lang="en" sz="1200" dirty="0">
              <a:latin typeface="Calibri" panose="020F0502020204030204" pitchFamily="34" charset="0"/>
              <a:cs typeface="Calibri" panose="020F0502020204030204" pitchFamily="34" charset="0"/>
              <a:sym typeface="Calibri"/>
            </a:endParaRPr>
          </a:p>
          <a:p>
            <a:pPr marL="171450" lvl="0" indent="-171450" algn="l" rtl="0">
              <a:lnSpc>
                <a:spcPct val="115000"/>
              </a:lnSpc>
              <a:spcBef>
                <a:spcPts val="0"/>
              </a:spcBef>
              <a:spcAft>
                <a:spcPts val="0"/>
              </a:spcAft>
              <a:buClr>
                <a:schemeClr val="dk1"/>
              </a:buClr>
              <a:buSzPts val="1100"/>
            </a:pPr>
            <a:r>
              <a:rPr lang="en" sz="1200" dirty="0" smtClean="0">
                <a:latin typeface="Calibri" panose="020F0502020204030204" pitchFamily="34" charset="0"/>
                <a:cs typeface="Calibri" panose="020F0502020204030204" pitchFamily="34" charset="0"/>
                <a:sym typeface="Calibri"/>
              </a:rPr>
              <a:t>Valerie </a:t>
            </a:r>
            <a:r>
              <a:rPr lang="en" sz="1200" dirty="0">
                <a:latin typeface="Calibri" panose="020F0502020204030204" pitchFamily="34" charset="0"/>
                <a:cs typeface="Calibri" panose="020F0502020204030204" pitchFamily="34" charset="0"/>
                <a:sym typeface="Calibri"/>
              </a:rPr>
              <a:t>Sedivy currently serves as the Director of Capacity Building and Evaluation at Healthy Teen </a:t>
            </a:r>
            <a:r>
              <a:rPr lang="en" sz="1200" dirty="0" smtClean="0">
                <a:latin typeface="Calibri" panose="020F0502020204030204" pitchFamily="34" charset="0"/>
                <a:cs typeface="Calibri" panose="020F0502020204030204" pitchFamily="34" charset="0"/>
                <a:sym typeface="Calibri"/>
              </a:rPr>
              <a:t>Network.</a:t>
            </a:r>
          </a:p>
          <a:p>
            <a:pPr marL="171450" lvl="0" indent="-171450" algn="l" rtl="0">
              <a:lnSpc>
                <a:spcPct val="115000"/>
              </a:lnSpc>
              <a:spcBef>
                <a:spcPts val="0"/>
              </a:spcBef>
              <a:spcAft>
                <a:spcPts val="0"/>
              </a:spcAft>
              <a:buClr>
                <a:schemeClr val="dk1"/>
              </a:buClr>
              <a:buSzPts val="1100"/>
            </a:pPr>
            <a:r>
              <a:rPr lang="en" sz="1200" dirty="0" smtClean="0">
                <a:latin typeface="Calibri" panose="020F0502020204030204" pitchFamily="34" charset="0"/>
                <a:cs typeface="Calibri" panose="020F0502020204030204" pitchFamily="34" charset="0"/>
                <a:sym typeface="Calibri"/>
              </a:rPr>
              <a:t>For </a:t>
            </a:r>
            <a:r>
              <a:rPr lang="en" sz="1200" dirty="0">
                <a:latin typeface="Calibri" panose="020F0502020204030204" pitchFamily="34" charset="0"/>
                <a:cs typeface="Calibri" panose="020F0502020204030204" pitchFamily="34" charset="0"/>
                <a:sym typeface="Calibri"/>
              </a:rPr>
              <a:t>the last 10 years, a large part of her work has involved helping sex educators improve their facilitation </a:t>
            </a:r>
            <a:r>
              <a:rPr lang="en" sz="1200" dirty="0" smtClean="0">
                <a:latin typeface="Calibri" panose="020F0502020204030204" pitchFamily="34" charset="0"/>
                <a:cs typeface="Calibri" panose="020F0502020204030204" pitchFamily="34" charset="0"/>
                <a:sym typeface="Calibri"/>
              </a:rPr>
              <a:t>skills.</a:t>
            </a:r>
            <a:endParaRPr lang="en" sz="1200" dirty="0">
              <a:latin typeface="Calibri" panose="020F0502020204030204" pitchFamily="34" charset="0"/>
              <a:cs typeface="Calibri" panose="020F0502020204030204" pitchFamily="34" charset="0"/>
              <a:sym typeface="Calibri"/>
            </a:endParaRPr>
          </a:p>
          <a:p>
            <a:pPr marL="171450" lvl="0" indent="-171450" algn="l" rtl="0">
              <a:lnSpc>
                <a:spcPct val="115000"/>
              </a:lnSpc>
              <a:spcBef>
                <a:spcPts val="0"/>
              </a:spcBef>
              <a:spcAft>
                <a:spcPts val="0"/>
              </a:spcAft>
              <a:buClr>
                <a:schemeClr val="dk1"/>
              </a:buClr>
              <a:buSzPts val="1100"/>
            </a:pPr>
            <a:r>
              <a:rPr lang="en" sz="1200" dirty="0" smtClean="0">
                <a:latin typeface="Calibri" panose="020F0502020204030204" pitchFamily="34" charset="0"/>
                <a:cs typeface="Calibri" panose="020F0502020204030204" pitchFamily="34" charset="0"/>
                <a:sym typeface="Calibri"/>
              </a:rPr>
              <a:t>And</a:t>
            </a:r>
            <a:r>
              <a:rPr lang="en" sz="1200" dirty="0">
                <a:latin typeface="Calibri" panose="020F0502020204030204" pitchFamily="34" charset="0"/>
                <a:cs typeface="Calibri" panose="020F0502020204030204" pitchFamily="34" charset="0"/>
                <a:sym typeface="Calibri"/>
              </a:rPr>
              <a:t>, let me also introduce our facilitators that will be taking part in the small-group sharing breakout rooms.</a:t>
            </a:r>
            <a:endParaRPr sz="1200" dirty="0">
              <a:latin typeface="Calibri" panose="020F0502020204030204" pitchFamily="34" charset="0"/>
              <a:cs typeface="Calibri" panose="020F0502020204030204" pitchFamily="34" charset="0"/>
            </a:endParaRPr>
          </a:p>
        </p:txBody>
      </p:sp>
      <p:sp>
        <p:nvSpPr>
          <p:cNvPr id="323" name="Google Shape;323;gc5e7245e05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a337aac825_0_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a337aac825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Along side Geneieve</a:t>
            </a:r>
            <a:r>
              <a:rPr lang="en" sz="1200" baseline="0" dirty="0" smtClean="0">
                <a:solidFill>
                  <a:schemeClr val="dk1"/>
                </a:solidFill>
                <a:latin typeface="Calibri"/>
                <a:ea typeface="Calibri"/>
                <a:cs typeface="Calibri"/>
                <a:sym typeface="Calibri"/>
              </a:rPr>
              <a:t> and Valerie, t</a:t>
            </a:r>
            <a:r>
              <a:rPr lang="en" sz="1200" dirty="0" smtClean="0">
                <a:solidFill>
                  <a:schemeClr val="dk1"/>
                </a:solidFill>
                <a:latin typeface="Calibri"/>
                <a:ea typeface="Calibri"/>
                <a:cs typeface="Calibri"/>
                <a:sym typeface="Calibri"/>
              </a:rPr>
              <a:t>hese </a:t>
            </a:r>
            <a:r>
              <a:rPr lang="en" sz="1200" dirty="0">
                <a:solidFill>
                  <a:schemeClr val="dk1"/>
                </a:solidFill>
                <a:latin typeface="Calibri"/>
                <a:ea typeface="Calibri"/>
                <a:cs typeface="Calibri"/>
                <a:sym typeface="Calibri"/>
              </a:rPr>
              <a:t>RHNTC staff will facilitate the breakout discussions </a:t>
            </a:r>
            <a:r>
              <a:rPr lang="en" sz="1200" dirty="0" smtClean="0">
                <a:solidFill>
                  <a:schemeClr val="dk1"/>
                </a:solidFill>
                <a:latin typeface="Calibri"/>
                <a:ea typeface="Calibri"/>
                <a:cs typeface="Calibri"/>
                <a:sym typeface="Calibri"/>
              </a:rPr>
              <a:t>– </a:t>
            </a:r>
            <a:r>
              <a:rPr lang="en" sz="1200" dirty="0" smtClean="0">
                <a:solidFill>
                  <a:schemeClr val="dk1"/>
                </a:solidFill>
                <a:latin typeface="Calibri"/>
                <a:ea typeface="Calibri"/>
                <a:cs typeface="Calibri"/>
                <a:sym typeface="Calibri"/>
              </a:rPr>
              <a:t>myself, </a:t>
            </a:r>
            <a:r>
              <a:rPr lang="en" sz="1200" dirty="0" smtClean="0">
                <a:solidFill>
                  <a:schemeClr val="dk1"/>
                </a:solidFill>
                <a:latin typeface="Calibri"/>
                <a:ea typeface="Calibri"/>
                <a:cs typeface="Calibri"/>
                <a:sym typeface="Calibri"/>
              </a:rPr>
              <a:t>Donna </a:t>
            </a:r>
            <a:r>
              <a:rPr lang="en" sz="1200" dirty="0">
                <a:solidFill>
                  <a:schemeClr val="dk1"/>
                </a:solidFill>
                <a:latin typeface="Calibri"/>
                <a:ea typeface="Calibri"/>
                <a:cs typeface="Calibri"/>
                <a:sym typeface="Calibri"/>
              </a:rPr>
              <a:t>Elliston, Stacey Moody and Aisha </a:t>
            </a:r>
            <a:r>
              <a:rPr lang="en" sz="1200" dirty="0" smtClean="0">
                <a:solidFill>
                  <a:schemeClr val="dk1"/>
                </a:solidFill>
                <a:latin typeface="Calibri"/>
                <a:ea typeface="Calibri"/>
                <a:cs typeface="Calibri"/>
                <a:sym typeface="Calibri"/>
              </a:rPr>
              <a:t>Moore.</a:t>
            </a:r>
          </a:p>
          <a:p>
            <a:pPr marL="171450" lvl="0" indent="-171450" algn="l" rtl="0">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With </a:t>
            </a:r>
            <a:r>
              <a:rPr lang="en" sz="1200" dirty="0">
                <a:solidFill>
                  <a:schemeClr val="dk1"/>
                </a:solidFill>
                <a:latin typeface="Calibri"/>
                <a:ea typeface="Calibri"/>
                <a:cs typeface="Calibri"/>
                <a:sym typeface="Calibri"/>
              </a:rPr>
              <a:t>that, I’d now like to turn things over to Genevieve Martinez-Garcia to present the summary of results from a social media outreach they conducted with </a:t>
            </a:r>
            <a:r>
              <a:rPr lang="en" sz="1200" dirty="0" smtClean="0">
                <a:solidFill>
                  <a:schemeClr val="dk1"/>
                </a:solidFill>
                <a:latin typeface="Calibri"/>
                <a:ea typeface="Calibri"/>
                <a:cs typeface="Calibri"/>
                <a:sym typeface="Calibri"/>
              </a:rPr>
              <a:t>youth.</a:t>
            </a:r>
          </a:p>
          <a:p>
            <a:pPr marL="171450" lvl="0" indent="-171450" algn="l" rtl="0">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In </a:t>
            </a:r>
            <a:r>
              <a:rPr lang="en" sz="1200" dirty="0">
                <a:solidFill>
                  <a:schemeClr val="dk1"/>
                </a:solidFill>
                <a:latin typeface="Calibri"/>
                <a:ea typeface="Calibri"/>
                <a:cs typeface="Calibri"/>
                <a:sym typeface="Calibri"/>
              </a:rPr>
              <a:t>addition, they will share tips they </a:t>
            </a:r>
            <a:r>
              <a:rPr lang="en" sz="1200" dirty="0" smtClean="0">
                <a:solidFill>
                  <a:schemeClr val="dk1"/>
                </a:solidFill>
                <a:latin typeface="Calibri"/>
                <a:ea typeface="Calibri"/>
                <a:cs typeface="Calibri"/>
                <a:sym typeface="Calibri"/>
              </a:rPr>
              <a:t>have </a:t>
            </a:r>
            <a:r>
              <a:rPr lang="en" sz="1200" dirty="0">
                <a:solidFill>
                  <a:schemeClr val="dk1"/>
                </a:solidFill>
                <a:latin typeface="Calibri"/>
                <a:ea typeface="Calibri"/>
                <a:cs typeface="Calibri"/>
                <a:sym typeface="Calibri"/>
              </a:rPr>
              <a:t>gathered from their work</a:t>
            </a:r>
            <a:r>
              <a:rPr lang="en" sz="1200" dirty="0" smtClean="0">
                <a:solidFill>
                  <a:schemeClr val="dk1"/>
                </a:solidFill>
                <a:latin typeface="Calibri"/>
                <a:ea typeface="Calibri"/>
                <a:cs typeface="Calibri"/>
                <a:sym typeface="Calibri"/>
              </a:rPr>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a337aac82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a337aac82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Thank you so much, Megan.</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It is an honor to be with you today.</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W</a:t>
            </a:r>
            <a:r>
              <a:rPr lang="en-US" sz="1100" b="0" i="0" u="none" strike="noStrike" cap="none" dirty="0" smtClean="0">
                <a:solidFill>
                  <a:srgbClr val="000000"/>
                </a:solidFill>
                <a:effectLst/>
                <a:latin typeface="Arial"/>
                <a:ea typeface="Arial"/>
                <a:cs typeface="Arial"/>
                <a:sym typeface="Arial"/>
              </a:rPr>
              <a:t>e wanted to incorporate the youth today, but for many reasons, we were not able to have youth with us so we can hear straight from their experience.</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We did the next best thing that we could do, which is to ask them directly.</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We did that by reaching out through social media, especially through Facebook and Instagram.</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We asked them, "What don't you like about virtual learning or what we're calling Zoom classes? What makes you so fatigued?" </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We did this by deploying ads in diverse cities and towns all across the continental and non-continental United States.</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We don't know exactly where our ads were being seen or where the comments were coming from, however, we know that we were able to reach a nice cross section of the United</a:t>
            </a:r>
            <a:r>
              <a:rPr lang="en-US" sz="1100" b="0" i="0" u="none" strike="noStrike" cap="none" baseline="0" dirty="0" smtClean="0">
                <a:solidFill>
                  <a:srgbClr val="000000"/>
                </a:solidFill>
                <a:effectLst/>
                <a:latin typeface="Arial"/>
                <a:ea typeface="Arial"/>
                <a:cs typeface="Arial"/>
                <a:sym typeface="Arial"/>
              </a:rPr>
              <a:t> States.</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We received numerous comments.</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You can see on the slides, these are actual comments verbatim.</a:t>
            </a:r>
            <a:r>
              <a:rPr lang="en-US" sz="1100" b="0" i="0" u="none" strike="noStrike" cap="none" baseline="0" dirty="0" smtClean="0">
                <a:solidFill>
                  <a:srgbClr val="000000"/>
                </a:solidFill>
                <a:effectLst/>
                <a:latin typeface="Arial"/>
                <a:ea typeface="Arial"/>
                <a:cs typeface="Arial"/>
                <a:sym typeface="Arial"/>
              </a:rPr>
              <a:t> </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This really expressed some of the frustration that some of the youth may face.</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One said, "It hurts my eyes.“</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"It was fun at the beginning, but it went downhill from there.“</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"Too much virtual stuff.“</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According to the youth, when we compiled all these comments together, we know that virtual learning is not exciting anymore.</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You could see on the screen that it was fun in the beginning, but it went downhill.</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It was the novelty of being at home and having all these changes, but then it just gets repetitive and boring.</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Once the thrill of staying at home and going virtual passed, students were not very excited about continuing virtual education for a long time.</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There</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are persistent problems that really arose from the experience, such as connectivity issues, which was really big, both on the teacher and students side.</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When teachers get disconnected, one of our youths commented, "The students take over and they kind of like party in class when teacher gets disconnected because there's no one monitoring.“</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According to a lot of youth, teachers don't understand when the students are the ones having connectivity issues,</a:t>
            </a:r>
            <a:r>
              <a:rPr lang="en-US" sz="1100" b="0" i="0" u="none" strike="noStrike" cap="none" baseline="0" dirty="0" smtClean="0">
                <a:solidFill>
                  <a:srgbClr val="000000"/>
                </a:solidFill>
                <a:effectLst/>
                <a:latin typeface="Arial"/>
                <a:ea typeface="Arial"/>
                <a:cs typeface="Arial"/>
                <a:sym typeface="Arial"/>
              </a:rPr>
              <a:t> and </a:t>
            </a:r>
            <a:r>
              <a:rPr lang="en-US" sz="1100" b="0" i="0" u="none" strike="noStrike" cap="none" dirty="0" smtClean="0">
                <a:solidFill>
                  <a:srgbClr val="000000"/>
                </a:solidFill>
                <a:effectLst/>
                <a:latin typeface="Arial"/>
                <a:ea typeface="Arial"/>
                <a:cs typeface="Arial"/>
                <a:sym typeface="Arial"/>
              </a:rPr>
              <a:t>teachers expect the same level of engagement no matter the connection</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Staying engaged was the second really strong theme that emerged from their comments,</a:t>
            </a:r>
            <a:r>
              <a:rPr lang="en-US" sz="1100" b="0" i="0" u="none" strike="noStrike" cap="none" baseline="0" dirty="0" smtClean="0">
                <a:solidFill>
                  <a:srgbClr val="000000"/>
                </a:solidFill>
                <a:effectLst/>
                <a:latin typeface="Arial"/>
                <a:ea typeface="Arial"/>
                <a:cs typeface="Arial"/>
                <a:sym typeface="Arial"/>
              </a:rPr>
              <a:t> and</a:t>
            </a:r>
            <a:r>
              <a:rPr lang="en-US" sz="1100" b="0" i="0" u="none" strike="noStrike" cap="none" dirty="0" smtClean="0">
                <a:solidFill>
                  <a:srgbClr val="000000"/>
                </a:solidFill>
                <a:effectLst/>
                <a:latin typeface="Arial"/>
                <a:ea typeface="Arial"/>
                <a:cs typeface="Arial"/>
                <a:sym typeface="Arial"/>
              </a:rPr>
              <a:t> the lack of engagement is caused</a:t>
            </a:r>
            <a:r>
              <a:rPr lang="en-US" sz="1100" b="0" i="0" u="none" strike="noStrike" cap="none" baseline="0" dirty="0" smtClean="0">
                <a:solidFill>
                  <a:srgbClr val="000000"/>
                </a:solidFill>
                <a:effectLst/>
                <a:latin typeface="Arial"/>
                <a:ea typeface="Arial"/>
                <a:cs typeface="Arial"/>
                <a:sym typeface="Arial"/>
              </a:rPr>
              <a:t> by m</a:t>
            </a:r>
            <a:r>
              <a:rPr lang="en-US" sz="1100" b="0" i="0" u="none" strike="noStrike" cap="none" dirty="0" smtClean="0">
                <a:solidFill>
                  <a:srgbClr val="000000"/>
                </a:solidFill>
                <a:effectLst/>
                <a:latin typeface="Arial"/>
                <a:ea typeface="Arial"/>
                <a:cs typeface="Arial"/>
                <a:sym typeface="Arial"/>
              </a:rPr>
              <a:t>any reasons.</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Several youth mentioned that classes were just boring.</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It was hard to stay committed and motivated with a lack of human contact with their</a:t>
            </a:r>
            <a:r>
              <a:rPr lang="en-US" sz="1100" b="0" i="0" u="none" strike="noStrike" cap="none" baseline="0" dirty="0" smtClean="0">
                <a:solidFill>
                  <a:srgbClr val="000000"/>
                </a:solidFill>
                <a:effectLst/>
                <a:latin typeface="Arial"/>
                <a:ea typeface="Arial"/>
                <a:cs typeface="Arial"/>
                <a:sym typeface="Arial"/>
              </a:rPr>
              <a:t> t</a:t>
            </a:r>
            <a:r>
              <a:rPr lang="en-US" sz="1100" b="0" i="0" u="none" strike="noStrike" cap="none" dirty="0" smtClean="0">
                <a:solidFill>
                  <a:srgbClr val="000000"/>
                </a:solidFill>
                <a:effectLst/>
                <a:latin typeface="Arial"/>
                <a:ea typeface="Arial"/>
                <a:cs typeface="Arial"/>
                <a:sym typeface="Arial"/>
              </a:rPr>
              <a:t>eachers</a:t>
            </a:r>
            <a:r>
              <a:rPr lang="en-US" sz="1100" b="0" i="0" u="none" strike="noStrike" cap="none" baseline="0" dirty="0" smtClean="0">
                <a:solidFill>
                  <a:srgbClr val="000000"/>
                </a:solidFill>
                <a:effectLst/>
                <a:latin typeface="Arial"/>
                <a:ea typeface="Arial"/>
                <a:cs typeface="Arial"/>
                <a:sym typeface="Arial"/>
              </a:rPr>
              <a:t> and </a:t>
            </a:r>
            <a:r>
              <a:rPr lang="en-US" sz="1100" b="0" i="0" u="none" strike="noStrike" cap="none" dirty="0" smtClean="0">
                <a:solidFill>
                  <a:srgbClr val="000000"/>
                </a:solidFill>
                <a:effectLst/>
                <a:latin typeface="Arial"/>
                <a:ea typeface="Arial"/>
                <a:cs typeface="Arial"/>
                <a:sym typeface="Arial"/>
              </a:rPr>
              <a:t>with their friends.</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Another barrier was distractions. </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As you can see from one of the comments, they say, "It's really hard to pay attention to your class when your phone is right next to you.“</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I think we can totally relate and empathize with their experience.</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The third theme was the pressure and this high level of expectations that teachers put on youth has become very stressful for the students.</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One of them said that they feel that they are being more pressured now, and they're going through more content now than they did in a face-to-face class.</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One of the youth commented, "I wish teachers would allow us to hand in work by the end of the marking period and have flexible deadlines.“</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Some</a:t>
            </a:r>
            <a:r>
              <a:rPr lang="en-US" sz="1100" b="0" i="0" u="none" strike="noStrike" cap="none" baseline="0" dirty="0" smtClean="0">
                <a:solidFill>
                  <a:srgbClr val="000000"/>
                </a:solidFill>
                <a:effectLst/>
                <a:latin typeface="Arial"/>
                <a:ea typeface="Arial"/>
                <a:cs typeface="Arial"/>
                <a:sym typeface="Arial"/>
              </a:rPr>
              <a:t> students </a:t>
            </a:r>
            <a:r>
              <a:rPr lang="en-US" sz="1100" b="0" i="0" u="none" strike="noStrike" cap="none" dirty="0" smtClean="0">
                <a:solidFill>
                  <a:srgbClr val="000000"/>
                </a:solidFill>
                <a:effectLst/>
                <a:latin typeface="Arial"/>
                <a:ea typeface="Arial"/>
                <a:cs typeface="Arial"/>
                <a:sym typeface="Arial"/>
              </a:rPr>
              <a:t>have multiple responsibilities at home, and they don't have that protected space of school to finish the work.</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Just as we</a:t>
            </a:r>
            <a:r>
              <a:rPr lang="en-US" sz="1100" b="0" i="0" u="none" strike="noStrike" cap="none" baseline="0" dirty="0" smtClean="0">
                <a:solidFill>
                  <a:srgbClr val="000000"/>
                </a:solidFill>
                <a:effectLst/>
                <a:latin typeface="Arial"/>
                <a:ea typeface="Arial"/>
                <a:cs typeface="Arial"/>
                <a:sym typeface="Arial"/>
              </a:rPr>
              <a:t> are</a:t>
            </a:r>
            <a:r>
              <a:rPr lang="en-US" sz="1100" b="0" i="0" u="none" strike="noStrike" cap="none" dirty="0" smtClean="0">
                <a:solidFill>
                  <a:srgbClr val="000000"/>
                </a:solidFill>
                <a:effectLst/>
                <a:latin typeface="Arial"/>
                <a:ea typeface="Arial"/>
                <a:cs typeface="Arial"/>
                <a:sym typeface="Arial"/>
              </a:rPr>
              <a:t>, the</a:t>
            </a:r>
            <a:r>
              <a:rPr lang="en-US" sz="1100" b="0" i="0" u="none" strike="noStrike" cap="none" baseline="0" dirty="0" smtClean="0">
                <a:solidFill>
                  <a:srgbClr val="000000"/>
                </a:solidFill>
                <a:effectLst/>
                <a:latin typeface="Arial"/>
                <a:ea typeface="Arial"/>
                <a:cs typeface="Arial"/>
                <a:sym typeface="Arial"/>
              </a:rPr>
              <a:t> youth</a:t>
            </a:r>
            <a:r>
              <a:rPr lang="en-US" sz="1100" b="0" i="0" u="none" strike="noStrike" cap="none" dirty="0" smtClean="0">
                <a:solidFill>
                  <a:srgbClr val="000000"/>
                </a:solidFill>
                <a:effectLst/>
                <a:latin typeface="Arial"/>
                <a:ea typeface="Arial"/>
                <a:cs typeface="Arial"/>
                <a:sym typeface="Arial"/>
              </a:rPr>
              <a:t> are managing their virtual work or learning with the other responsibilities that</a:t>
            </a:r>
            <a:r>
              <a:rPr lang="en-US" sz="1100" b="0" i="0" u="none" strike="noStrike" cap="none" baseline="0" dirty="0" smtClean="0">
                <a:solidFill>
                  <a:srgbClr val="000000"/>
                </a:solidFill>
                <a:effectLst/>
                <a:latin typeface="Arial"/>
                <a:ea typeface="Arial"/>
                <a:cs typeface="Arial"/>
                <a:sym typeface="Arial"/>
              </a:rPr>
              <a:t> they</a:t>
            </a:r>
            <a:r>
              <a:rPr lang="en-US" sz="1100" b="0" i="0" u="none" strike="noStrike" cap="none" dirty="0" smtClean="0">
                <a:solidFill>
                  <a:srgbClr val="000000"/>
                </a:solidFill>
                <a:effectLst/>
                <a:latin typeface="Arial"/>
                <a:ea typeface="Arial"/>
                <a:cs typeface="Arial"/>
                <a:sym typeface="Arial"/>
              </a:rPr>
              <a:t> have to juggle in their</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own home.</a:t>
            </a:r>
            <a:r>
              <a:rPr lang="en-US" sz="1100" b="0" i="0" u="none" strike="noStrike" cap="none" baseline="0" dirty="0" smtClean="0">
                <a:solidFill>
                  <a:srgbClr val="000000"/>
                </a:solidFill>
                <a:effectLst/>
                <a:latin typeface="Arial"/>
                <a:ea typeface="Arial"/>
                <a:cs typeface="Arial"/>
                <a:sym typeface="Arial"/>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ca4d38c2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ca4d38c2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Here we continue those same themes of being tired, the lack of motivation, the expectations, and the physical exhaustion.</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One person said that they have physical pain in their eyes.</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They get headaches from staring at the screen for more hours and that they need breaks for their physical</a:t>
            </a:r>
            <a:r>
              <a:rPr lang="en-US" sz="1200" baseline="0" dirty="0" smtClean="0">
                <a:latin typeface="Calibri" panose="020F0502020204030204" pitchFamily="34" charset="0"/>
                <a:cs typeface="Calibri" panose="020F0502020204030204" pitchFamily="34" charset="0"/>
                <a:sym typeface="Calibri"/>
              </a:rPr>
              <a:t> and also their</a:t>
            </a:r>
            <a:r>
              <a:rPr lang="en-US" sz="1200" dirty="0" smtClean="0">
                <a:latin typeface="Calibri" panose="020F0502020204030204" pitchFamily="34" charset="0"/>
                <a:cs typeface="Calibri" panose="020F0502020204030204" pitchFamily="34" charset="0"/>
                <a:sym typeface="Calibri"/>
              </a:rPr>
              <a:t> mental health. </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This was one of the comments that see on the screen, I find it particularly moving: "I need more breaks for my mental health because I'm in such a low point. I don't want to continue my education anymore.“</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When I read that, I was really touched because the students are at the point that they just don't want to get educated and they want to drop out because of that physical and emotional exhaustion.</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We can do better as educators and facilitators.</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All of these comments come</a:t>
            </a:r>
            <a:r>
              <a:rPr lang="en-US" sz="1200" baseline="0" dirty="0" smtClean="0">
                <a:latin typeface="Calibri" panose="020F0502020204030204" pitchFamily="34" charset="0"/>
                <a:cs typeface="Calibri" panose="020F0502020204030204" pitchFamily="34" charset="0"/>
                <a:sym typeface="Calibri"/>
              </a:rPr>
              <a:t> directly from youth but youth are not the only ones experiencing this.</a:t>
            </a:r>
          </a:p>
          <a:p>
            <a:pPr marL="171450" lvl="0" indent="-171450" algn="l" rtl="0">
              <a:lnSpc>
                <a:spcPct val="115000"/>
              </a:lnSpc>
              <a:spcBef>
                <a:spcPts val="0"/>
              </a:spcBef>
              <a:spcAft>
                <a:spcPts val="0"/>
              </a:spcAft>
            </a:pPr>
            <a:r>
              <a:rPr lang="en-US" sz="1200" baseline="0" dirty="0" smtClean="0">
                <a:latin typeface="Calibri" panose="020F0502020204030204" pitchFamily="34" charset="0"/>
                <a:cs typeface="Calibri" panose="020F0502020204030204" pitchFamily="34" charset="0"/>
                <a:sym typeface="Calibri"/>
              </a:rPr>
              <a:t>I think it's really important once we identify solutions to empathize with the youth and reflect on our own experience.</a:t>
            </a:r>
          </a:p>
          <a:p>
            <a:pPr marL="171450" lvl="0" indent="-171450" algn="l" rtl="0">
              <a:lnSpc>
                <a:spcPct val="115000"/>
              </a:lnSpc>
              <a:spcBef>
                <a:spcPts val="0"/>
              </a:spcBef>
              <a:spcAft>
                <a:spcPts val="0"/>
              </a:spcAft>
            </a:pPr>
            <a:r>
              <a:rPr lang="en-US" sz="1200" baseline="0" dirty="0" smtClean="0">
                <a:latin typeface="Calibri" panose="020F0502020204030204" pitchFamily="34" charset="0"/>
                <a:cs typeface="Calibri" panose="020F0502020204030204" pitchFamily="34" charset="0"/>
                <a:sym typeface="Calibri"/>
              </a:rPr>
              <a:t>There has been a lot of research done, over the last couple of years, but more so over the last year on how people are feeling with remote work and the findings really reflect what the youth are saying.</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When we are in gallery view</a:t>
            </a:r>
            <a:r>
              <a:rPr lang="en-US" sz="1200" baseline="0" dirty="0" smtClean="0">
                <a:latin typeface="Calibri" panose="020F0502020204030204" pitchFamily="34" charset="0"/>
                <a:cs typeface="Calibri" panose="020F0502020204030204" pitchFamily="34" charset="0"/>
                <a:sym typeface="Calibri"/>
              </a:rPr>
              <a:t> </a:t>
            </a:r>
            <a:r>
              <a:rPr lang="en-US" sz="1200" dirty="0" smtClean="0">
                <a:latin typeface="Calibri" panose="020F0502020204030204" pitchFamily="34" charset="0"/>
                <a:cs typeface="Calibri" panose="020F0502020204030204" pitchFamily="34" charset="0"/>
                <a:sym typeface="Calibri"/>
              </a:rPr>
              <a:t>in Zoom, the screen is cluttered with multiple webcams and gives</a:t>
            </a:r>
            <a:r>
              <a:rPr lang="en-US" sz="1200" baseline="0" dirty="0" smtClean="0">
                <a:latin typeface="Calibri" panose="020F0502020204030204" pitchFamily="34" charset="0"/>
                <a:cs typeface="Calibri" panose="020F0502020204030204" pitchFamily="34" charset="0"/>
                <a:sym typeface="Calibri"/>
              </a:rPr>
              <a:t> us what is called </a:t>
            </a:r>
            <a:r>
              <a:rPr lang="en-US" sz="1200" dirty="0" smtClean="0">
                <a:latin typeface="Calibri" panose="020F0502020204030204" pitchFamily="34" charset="0"/>
                <a:cs typeface="Calibri" panose="020F0502020204030204" pitchFamily="34" charset="0"/>
                <a:sym typeface="Calibri"/>
              </a:rPr>
              <a:t>constant gaze fatigue.</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You're not focusing on a speaker, you're focusing on all the little squares of people in the screen.</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That is really stressful and really fatiguing for the eyes because it's really hard for our brains to focus on one thing when there</a:t>
            </a:r>
            <a:r>
              <a:rPr lang="en-US" sz="1200" baseline="0" dirty="0" smtClean="0">
                <a:latin typeface="Calibri" panose="020F0502020204030204" pitchFamily="34" charset="0"/>
                <a:cs typeface="Calibri" panose="020F0502020204030204" pitchFamily="34" charset="0"/>
                <a:sym typeface="Calibri"/>
              </a:rPr>
              <a:t> i</a:t>
            </a:r>
            <a:r>
              <a:rPr lang="en-US" sz="1200" dirty="0" smtClean="0">
                <a:latin typeface="Calibri" panose="020F0502020204030204" pitchFamily="34" charset="0"/>
                <a:cs typeface="Calibri" panose="020F0502020204030204" pitchFamily="34" charset="0"/>
                <a:sym typeface="Calibri"/>
              </a:rPr>
              <a:t>s so much stimuli staring back at them.</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Our brain becomes overwhelmed with the excessive stimuli while trying to decode nonverbal cues and ignore</a:t>
            </a:r>
            <a:r>
              <a:rPr lang="en-US" sz="1200" baseline="0" dirty="0" smtClean="0">
                <a:latin typeface="Calibri" panose="020F0502020204030204" pitchFamily="34" charset="0"/>
                <a:cs typeface="Calibri" panose="020F0502020204030204" pitchFamily="34" charset="0"/>
                <a:sym typeface="Calibri"/>
              </a:rPr>
              <a:t> </a:t>
            </a:r>
            <a:r>
              <a:rPr lang="en-US" sz="1200" dirty="0" smtClean="0">
                <a:latin typeface="Calibri" panose="020F0502020204030204" pitchFamily="34" charset="0"/>
                <a:cs typeface="Calibri" panose="020F0502020204030204" pitchFamily="34" charset="0"/>
                <a:sym typeface="Calibri"/>
              </a:rPr>
              <a:t>background noise,</a:t>
            </a:r>
            <a:r>
              <a:rPr lang="en-US" sz="1200" baseline="0" dirty="0" smtClean="0">
                <a:latin typeface="Calibri" panose="020F0502020204030204" pitchFamily="34" charset="0"/>
                <a:cs typeface="Calibri" panose="020F0502020204030204" pitchFamily="34" charset="0"/>
                <a:sym typeface="Calibri"/>
              </a:rPr>
              <a:t> </a:t>
            </a:r>
            <a:r>
              <a:rPr lang="en-US" sz="1200" dirty="0" smtClean="0">
                <a:latin typeface="Calibri" panose="020F0502020204030204" pitchFamily="34" charset="0"/>
                <a:cs typeface="Calibri" panose="020F0502020204030204" pitchFamily="34" charset="0"/>
                <a:sym typeface="Calibri"/>
              </a:rPr>
              <a:t>and all of that causes</a:t>
            </a:r>
            <a:r>
              <a:rPr lang="en-US" sz="1200" baseline="0" dirty="0" smtClean="0">
                <a:latin typeface="Calibri" panose="020F0502020204030204" pitchFamily="34" charset="0"/>
                <a:cs typeface="Calibri" panose="020F0502020204030204" pitchFamily="34" charset="0"/>
                <a:sym typeface="Calibri"/>
              </a:rPr>
              <a:t> </a:t>
            </a:r>
            <a:r>
              <a:rPr lang="en-US" sz="1200" dirty="0" smtClean="0">
                <a:latin typeface="Calibri" panose="020F0502020204030204" pitchFamily="34" charset="0"/>
                <a:cs typeface="Calibri" panose="020F0502020204030204" pitchFamily="34" charset="0"/>
                <a:sym typeface="Calibri"/>
              </a:rPr>
              <a:t>stress.</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It's not about the presenter, it's about everything else that is going on in the screen.</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Reading the nonverbal communication becomes extremely hard when we are in this virtual environment.</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Researchers at Stanford found that people tend to send extra cues when they're in a virtual environment.</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When</a:t>
            </a:r>
            <a:r>
              <a:rPr lang="en-US" sz="1200" baseline="0" dirty="0" smtClean="0">
                <a:latin typeface="Calibri" panose="020F0502020204030204" pitchFamily="34" charset="0"/>
                <a:cs typeface="Calibri" panose="020F0502020204030204" pitchFamily="34" charset="0"/>
                <a:sym typeface="Calibri"/>
              </a:rPr>
              <a:t> </a:t>
            </a:r>
            <a:r>
              <a:rPr lang="en-US" sz="1200" dirty="0" smtClean="0">
                <a:latin typeface="Calibri" panose="020F0502020204030204" pitchFamily="34" charset="0"/>
                <a:cs typeface="Calibri" panose="020F0502020204030204" pitchFamily="34" charset="0"/>
                <a:sym typeface="Calibri"/>
              </a:rPr>
              <a:t>you</a:t>
            </a:r>
            <a:r>
              <a:rPr lang="en-US" sz="1200" baseline="0" dirty="0" smtClean="0">
                <a:latin typeface="Calibri" panose="020F0502020204030204" pitchFamily="34" charset="0"/>
                <a:cs typeface="Calibri" panose="020F0502020204030204" pitchFamily="34" charset="0"/>
                <a:sym typeface="Calibri"/>
              </a:rPr>
              <a:t> are</a:t>
            </a:r>
            <a:r>
              <a:rPr lang="en-US" sz="1200" dirty="0" smtClean="0">
                <a:latin typeface="Calibri" panose="020F0502020204030204" pitchFamily="34" charset="0"/>
                <a:cs typeface="Calibri" panose="020F0502020204030204" pitchFamily="34" charset="0"/>
                <a:sym typeface="Calibri"/>
              </a:rPr>
              <a:t> in a classroom, you can passively react to content, but people in the real life environment tend to speak a little bit louder</a:t>
            </a:r>
            <a:r>
              <a:rPr lang="en-US" sz="1200" baseline="0" dirty="0" smtClean="0">
                <a:latin typeface="Calibri" panose="020F0502020204030204" pitchFamily="34" charset="0"/>
                <a:cs typeface="Calibri" panose="020F0502020204030204" pitchFamily="34" charset="0"/>
                <a:sym typeface="Calibri"/>
              </a:rPr>
              <a:t> or</a:t>
            </a:r>
            <a:r>
              <a:rPr lang="en-US" sz="1200" dirty="0" smtClean="0">
                <a:latin typeface="Calibri" panose="020F0502020204030204" pitchFamily="34" charset="0"/>
                <a:cs typeface="Calibri" panose="020F0502020204030204" pitchFamily="34" charset="0"/>
                <a:sym typeface="Calibri"/>
              </a:rPr>
              <a:t> nod a little bit more to emphasize non-verbal cues</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The</a:t>
            </a:r>
            <a:r>
              <a:rPr lang="en-US" sz="1200" baseline="0" dirty="0" smtClean="0">
                <a:latin typeface="Calibri" panose="020F0502020204030204" pitchFamily="34" charset="0"/>
                <a:cs typeface="Calibri" panose="020F0502020204030204" pitchFamily="34" charset="0"/>
                <a:sym typeface="Calibri"/>
              </a:rPr>
              <a:t> person on the other end also </a:t>
            </a:r>
            <a:r>
              <a:rPr lang="en-US" sz="1200" dirty="0" smtClean="0">
                <a:latin typeface="Calibri" panose="020F0502020204030204" pitchFamily="34" charset="0"/>
                <a:cs typeface="Calibri" panose="020F0502020204030204" pitchFamily="34" charset="0"/>
                <a:sym typeface="Calibri"/>
              </a:rPr>
              <a:t>receives those enhanced non-verbal cues.</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This</a:t>
            </a:r>
            <a:r>
              <a:rPr lang="en-US" sz="1200" baseline="0" dirty="0" smtClean="0">
                <a:latin typeface="Calibri" panose="020F0502020204030204" pitchFamily="34" charset="0"/>
                <a:cs typeface="Calibri" panose="020F0502020204030204" pitchFamily="34" charset="0"/>
                <a:sym typeface="Calibri"/>
              </a:rPr>
              <a:t> tires </a:t>
            </a:r>
            <a:r>
              <a:rPr lang="en-US" sz="1200" dirty="0" smtClean="0">
                <a:latin typeface="Calibri" panose="020F0502020204030204" pitchFamily="34" charset="0"/>
                <a:cs typeface="Calibri" panose="020F0502020204030204" pitchFamily="34" charset="0"/>
                <a:sym typeface="Calibri"/>
              </a:rPr>
              <a:t>both the sender and the receiver.</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There are</a:t>
            </a:r>
            <a:r>
              <a:rPr lang="en-US" sz="1200" baseline="0" dirty="0" smtClean="0">
                <a:latin typeface="Calibri" panose="020F0502020204030204" pitchFamily="34" charset="0"/>
                <a:cs typeface="Calibri" panose="020F0502020204030204" pitchFamily="34" charset="0"/>
                <a:sym typeface="Calibri"/>
              </a:rPr>
              <a:t> large amounts of </a:t>
            </a:r>
            <a:r>
              <a:rPr lang="en-US" sz="1200" dirty="0" smtClean="0">
                <a:latin typeface="Calibri" panose="020F0502020204030204" pitchFamily="34" charset="0"/>
                <a:cs typeface="Calibri" panose="020F0502020204030204" pitchFamily="34" charset="0"/>
                <a:sym typeface="Calibri"/>
              </a:rPr>
              <a:t>verbal and non-verbal</a:t>
            </a:r>
            <a:r>
              <a:rPr lang="en-US" sz="1200" baseline="0" dirty="0" smtClean="0">
                <a:latin typeface="Calibri" panose="020F0502020204030204" pitchFamily="34" charset="0"/>
                <a:cs typeface="Calibri" panose="020F0502020204030204" pitchFamily="34" charset="0"/>
                <a:sym typeface="Calibri"/>
              </a:rPr>
              <a:t> information </a:t>
            </a:r>
            <a:r>
              <a:rPr lang="en-US" sz="1200" dirty="0" smtClean="0">
                <a:latin typeface="Calibri" panose="020F0502020204030204" pitchFamily="34" charset="0"/>
                <a:cs typeface="Calibri" panose="020F0502020204030204" pitchFamily="34" charset="0"/>
                <a:sym typeface="Calibri"/>
              </a:rPr>
              <a:t>that our brain tries to decode, and that makes us tired.</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We are also dealing with a high level of physical fatigue</a:t>
            </a:r>
            <a:r>
              <a:rPr lang="en-US" sz="1200" baseline="0" dirty="0" smtClean="0">
                <a:latin typeface="Calibri" panose="020F0502020204030204" pitchFamily="34" charset="0"/>
                <a:cs typeface="Calibri" panose="020F0502020204030204" pitchFamily="34" charset="0"/>
                <a:sym typeface="Calibri"/>
              </a:rPr>
              <a:t> with strained eyes and sitting in a chair all day.</a:t>
            </a:r>
          </a:p>
          <a:p>
            <a:pPr marL="171450" lvl="0" indent="-171450" algn="l" rtl="0">
              <a:lnSpc>
                <a:spcPct val="115000"/>
              </a:lnSpc>
              <a:spcBef>
                <a:spcPts val="0"/>
              </a:spcBef>
              <a:spcAft>
                <a:spcPts val="0"/>
              </a:spcAft>
            </a:pPr>
            <a:r>
              <a:rPr lang="en-US" sz="1100" b="0" i="0" u="none" strike="noStrike" cap="none" dirty="0" smtClean="0">
                <a:solidFill>
                  <a:srgbClr val="000000"/>
                </a:solidFill>
                <a:effectLst/>
                <a:latin typeface="Arial"/>
                <a:ea typeface="Arial"/>
                <a:cs typeface="Arial"/>
                <a:sym typeface="Arial"/>
              </a:rPr>
              <a:t>Similarly</a:t>
            </a:r>
            <a:r>
              <a:rPr lang="en-US" sz="1100" b="0" i="0" u="none" strike="noStrike" cap="none" baseline="0" dirty="0" smtClean="0">
                <a:solidFill>
                  <a:srgbClr val="000000"/>
                </a:solidFill>
                <a:effectLst/>
                <a:latin typeface="Arial"/>
                <a:ea typeface="Arial"/>
                <a:cs typeface="Arial"/>
                <a:sym typeface="Arial"/>
              </a:rPr>
              <a:t> to how we</a:t>
            </a:r>
            <a:r>
              <a:rPr lang="en-US" sz="1100" b="0" i="0" u="none" strike="noStrike" cap="none" dirty="0" smtClean="0">
                <a:solidFill>
                  <a:srgbClr val="000000"/>
                </a:solidFill>
                <a:effectLst/>
                <a:latin typeface="Arial"/>
                <a:ea typeface="Arial"/>
                <a:cs typeface="Arial"/>
                <a:sym typeface="Arial"/>
              </a:rPr>
              <a:t> don't have the benefit of going to a different meeting room and walking up and down the stairs to move around,  the students are not walking</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down the hallway to change into a different class. </a:t>
            </a:r>
          </a:p>
          <a:p>
            <a:pPr marL="171450" lvl="0" indent="-171450" algn="l" rtl="0">
              <a:lnSpc>
                <a:spcPct val="115000"/>
              </a:lnSpc>
              <a:spcBef>
                <a:spcPts val="0"/>
              </a:spcBef>
              <a:spcAft>
                <a:spcPts val="0"/>
              </a:spcAft>
            </a:pPr>
            <a:r>
              <a:rPr lang="en-US" sz="1100" b="0" i="0" u="none" strike="noStrike" cap="none" dirty="0" smtClean="0">
                <a:solidFill>
                  <a:srgbClr val="000000"/>
                </a:solidFill>
                <a:effectLst/>
                <a:latin typeface="Arial"/>
                <a:ea typeface="Arial"/>
                <a:cs typeface="Arial"/>
                <a:sym typeface="Arial"/>
              </a:rPr>
              <a:t>All of those components are making people tired, anxious and increasingly stressed.</a:t>
            </a:r>
          </a:p>
          <a:p>
            <a:pPr marL="171450" lvl="0" indent="-171450" algn="l" rtl="0">
              <a:lnSpc>
                <a:spcPct val="115000"/>
              </a:lnSpc>
              <a:spcBef>
                <a:spcPts val="0"/>
              </a:spcBef>
              <a:spcAft>
                <a:spcPts val="0"/>
              </a:spcAft>
            </a:pPr>
            <a:r>
              <a:rPr lang="en-US" sz="1100" b="0" i="0" u="none" strike="noStrike" cap="none" dirty="0" smtClean="0">
                <a:solidFill>
                  <a:srgbClr val="000000"/>
                </a:solidFill>
                <a:effectLst/>
                <a:latin typeface="Arial"/>
                <a:ea typeface="Arial"/>
                <a:cs typeface="Arial"/>
                <a:sym typeface="Arial"/>
              </a:rPr>
              <a:t>It happens to us</a:t>
            </a:r>
            <a:r>
              <a:rPr lang="en-US" sz="1100" b="0" i="0" u="none" strike="noStrike" cap="none" baseline="0" dirty="0" smtClean="0">
                <a:solidFill>
                  <a:srgbClr val="000000"/>
                </a:solidFill>
                <a:effectLst/>
                <a:latin typeface="Arial"/>
                <a:ea typeface="Arial"/>
                <a:cs typeface="Arial"/>
                <a:sym typeface="Arial"/>
              </a:rPr>
              <a:t>, and i</a:t>
            </a:r>
            <a:r>
              <a:rPr lang="en-US" sz="1100" b="0" i="0" u="none" strike="noStrike" cap="none" dirty="0" smtClean="0">
                <a:solidFill>
                  <a:srgbClr val="000000"/>
                </a:solidFill>
                <a:effectLst/>
                <a:latin typeface="Arial"/>
                <a:ea typeface="Arial"/>
                <a:cs typeface="Arial"/>
                <a:sym typeface="Arial"/>
              </a:rPr>
              <a:t>t happens to them</a:t>
            </a:r>
          </a:p>
          <a:p>
            <a:pPr marL="171450" lvl="0" indent="-171450" algn="l" rtl="0">
              <a:lnSpc>
                <a:spcPct val="115000"/>
              </a:lnSpc>
              <a:spcBef>
                <a:spcPts val="0"/>
              </a:spcBef>
              <a:spcAft>
                <a:spcPts val="0"/>
              </a:spcAft>
            </a:pPr>
            <a:r>
              <a:rPr lang="en-US" sz="1100" b="0" i="0" u="none" strike="noStrike" cap="none" dirty="0" smtClean="0">
                <a:solidFill>
                  <a:srgbClr val="000000"/>
                </a:solidFill>
                <a:effectLst/>
                <a:latin typeface="Arial"/>
                <a:ea typeface="Arial"/>
                <a:cs typeface="Arial"/>
                <a:sym typeface="Arial"/>
              </a:rPr>
              <a:t>I'm going to turn it over to Valerie to continue the discussion and talk about what we can do to support the students in their virtual learning.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c5e7245e05_0_6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Hi everyone, I am Valerie with Healthy Teen Network and I would like for us to use the chat </a:t>
            </a:r>
            <a:r>
              <a:rPr lang="en" sz="1200" dirty="0" smtClean="0">
                <a:latin typeface="Calibri" panose="020F0502020204030204" pitchFamily="34" charset="0"/>
                <a:cs typeface="Calibri" panose="020F0502020204030204" pitchFamily="34" charset="0"/>
              </a:rPr>
              <a:t>function.</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In </a:t>
            </a:r>
            <a:r>
              <a:rPr lang="en" sz="1200" dirty="0">
                <a:latin typeface="Calibri" panose="020F0502020204030204" pitchFamily="34" charset="0"/>
                <a:cs typeface="Calibri" panose="020F0502020204030204" pitchFamily="34" charset="0"/>
              </a:rPr>
              <a:t>the chat box, please answer the following </a:t>
            </a:r>
            <a:r>
              <a:rPr lang="en" sz="1200" dirty="0" smtClean="0">
                <a:latin typeface="Calibri" panose="020F0502020204030204" pitchFamily="34" charset="0"/>
                <a:cs typeface="Calibri" panose="020F0502020204030204" pitchFamily="34" charset="0"/>
              </a:rPr>
              <a:t>questions:</a:t>
            </a: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rPr>
              <a:t>What </a:t>
            </a:r>
            <a:r>
              <a:rPr lang="en" sz="1200" dirty="0">
                <a:latin typeface="Calibri" panose="020F0502020204030204" pitchFamily="34" charset="0"/>
                <a:cs typeface="Calibri" panose="020F0502020204030204" pitchFamily="34" charset="0"/>
              </a:rPr>
              <a:t>does virtual burnout look like for the young people you </a:t>
            </a:r>
            <a:r>
              <a:rPr lang="en" sz="1200" dirty="0" smtClean="0">
                <a:latin typeface="Calibri" panose="020F0502020204030204" pitchFamily="34" charset="0"/>
                <a:cs typeface="Calibri" panose="020F0502020204030204" pitchFamily="34" charset="0"/>
              </a:rPr>
              <a:t>serve?</a:t>
            </a:r>
          </a:p>
          <a:p>
            <a:pPr marL="628650" lvl="1" indent="-171450" algn="l" rtl="0">
              <a:spcBef>
                <a:spcPts val="0"/>
              </a:spcBef>
              <a:spcAft>
                <a:spcPts val="0"/>
              </a:spcAft>
            </a:pPr>
            <a:r>
              <a:rPr lang="en" sz="1200" dirty="0" smtClean="0">
                <a:latin typeface="Calibri" panose="020F0502020204030204" pitchFamily="34" charset="0"/>
                <a:cs typeface="Calibri" panose="020F0502020204030204" pitchFamily="34" charset="0"/>
              </a:rPr>
              <a:t>What </a:t>
            </a:r>
            <a:r>
              <a:rPr lang="en" sz="1200" dirty="0">
                <a:latin typeface="Calibri" panose="020F0502020204030204" pitchFamily="34" charset="0"/>
                <a:cs typeface="Calibri" panose="020F0502020204030204" pitchFamily="34" charset="0"/>
              </a:rPr>
              <a:t>are you hearing from them</a:t>
            </a:r>
            <a:r>
              <a:rPr lang="en" sz="1200" dirty="0" smtClean="0">
                <a:latin typeface="Calibri" panose="020F0502020204030204" pitchFamily="34" charset="0"/>
                <a:cs typeface="Calibri" panose="020F0502020204030204" pitchFamily="34" charset="0"/>
              </a:rPr>
              <a:t>?</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They're overwhelmed, feeling lonely and isolated, like so many of us</a:t>
            </a:r>
            <a:r>
              <a:rPr lang="en-US" sz="1200" baseline="0" dirty="0" smtClean="0">
                <a:latin typeface="Calibri" panose="020F0502020204030204" pitchFamily="34" charset="0"/>
                <a:cs typeface="Calibri" panose="020F0502020204030204" pitchFamily="34" charset="0"/>
              </a:rPr>
              <a:t> as adults.</a:t>
            </a:r>
          </a:p>
          <a:p>
            <a:pPr marL="171450" lvl="0" indent="-171450" algn="l" rtl="0">
              <a:spcBef>
                <a:spcPts val="0"/>
              </a:spcBef>
              <a:spcAft>
                <a:spcPts val="0"/>
              </a:spcAft>
            </a:pPr>
            <a:r>
              <a:rPr lang="en-US" sz="1200" baseline="0" dirty="0" smtClean="0">
                <a:latin typeface="Calibri" panose="020F0502020204030204" pitchFamily="34" charset="0"/>
                <a:cs typeface="Calibri" panose="020F0502020204030204" pitchFamily="34" charset="0"/>
              </a:rPr>
              <a:t>Their cameras are off, they have checked out.</a:t>
            </a:r>
          </a:p>
          <a:p>
            <a:pPr marL="171450" lvl="0" indent="-171450" algn="l" rtl="0">
              <a:spcBef>
                <a:spcPts val="0"/>
              </a:spcBef>
              <a:spcAft>
                <a:spcPts val="0"/>
              </a:spcAft>
            </a:pPr>
            <a:r>
              <a:rPr lang="en-US" sz="1200" baseline="0" dirty="0" smtClean="0">
                <a:latin typeface="Calibri" panose="020F0502020204030204" pitchFamily="34" charset="0"/>
                <a:cs typeface="Calibri" panose="020F0502020204030204" pitchFamily="34" charset="0"/>
              </a:rPr>
              <a:t>Loss of time.</a:t>
            </a:r>
          </a:p>
          <a:p>
            <a:pPr marL="171450" lvl="0" indent="-171450" algn="l" rtl="0">
              <a:spcBef>
                <a:spcPts val="0"/>
              </a:spcBef>
              <a:spcAft>
                <a:spcPts val="0"/>
              </a:spcAft>
            </a:pPr>
            <a:r>
              <a:rPr lang="en-US" sz="1200" baseline="0" dirty="0" smtClean="0">
                <a:latin typeface="Calibri" panose="020F0502020204030204" pitchFamily="34" charset="0"/>
                <a:cs typeface="Calibri" panose="020F0502020204030204" pitchFamily="34" charset="0"/>
              </a:rPr>
              <a:t>Irritability.</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Lack of motivation.</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So many of these things are things that I know that Genevieve has highlighted, but it's interesting to see that many of you are echoing some of the things that we've already found.</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They do not pay attention to their computer.</a:t>
            </a:r>
            <a:endParaRPr lang="en-US"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US" sz="1200" dirty="0">
                <a:latin typeface="Calibri" panose="020F0502020204030204" pitchFamily="34" charset="0"/>
                <a:cs typeface="Calibri" panose="020F0502020204030204" pitchFamily="34" charset="0"/>
              </a:rPr>
              <a:t>N</a:t>
            </a:r>
            <a:r>
              <a:rPr lang="en-US" sz="1200" dirty="0" smtClean="0">
                <a:latin typeface="Calibri" panose="020F0502020204030204" pitchFamily="34" charset="0"/>
                <a:cs typeface="Calibri" panose="020F0502020204030204" pitchFamily="34" charset="0"/>
              </a:rPr>
              <a:t>ot wanting their families to overhear or watch.</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Distracted.</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When we're all at home, school life blends right into personal life.</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Thank you, Nicole, for bringing up this issue about being a bit self-conscious about your body and not wanting to necessarily see yourself.</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That's a really unusual thing that we're finding; we see</a:t>
            </a:r>
            <a:r>
              <a:rPr lang="en-US" sz="1200" baseline="0" dirty="0" smtClean="0">
                <a:latin typeface="Calibri" panose="020F0502020204030204" pitchFamily="34" charset="0"/>
                <a:cs typeface="Calibri" panose="020F0502020204030204" pitchFamily="34" charset="0"/>
              </a:rPr>
              <a:t> ourselves when we interact</a:t>
            </a:r>
            <a:r>
              <a:rPr lang="en-US" sz="1200" dirty="0" smtClean="0">
                <a:latin typeface="Calibri" panose="020F0502020204030204" pitchFamily="34" charset="0"/>
                <a:cs typeface="Calibri" panose="020F0502020204030204" pitchFamily="34" charset="0"/>
              </a:rPr>
              <a:t> in this virtual environment, and we don't typically see ourselves and when we're talking in an in-person environment.</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We're going to talk a little bit about ways to manage some of these in a moment. </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I'm going to </a:t>
            </a:r>
            <a:r>
              <a:rPr lang="en-US" sz="1200" baseline="0" dirty="0" smtClean="0">
                <a:latin typeface="Calibri" panose="020F0502020204030204" pitchFamily="34" charset="0"/>
                <a:cs typeface="Calibri" panose="020F0502020204030204" pitchFamily="34" charset="0"/>
              </a:rPr>
              <a:t>share </a:t>
            </a:r>
            <a:r>
              <a:rPr lang="en-US" sz="1200" dirty="0" smtClean="0">
                <a:latin typeface="Calibri" panose="020F0502020204030204" pitchFamily="34" charset="0"/>
                <a:cs typeface="Calibri" panose="020F0502020204030204" pitchFamily="34" charset="0"/>
              </a:rPr>
              <a:t>a few things that we</a:t>
            </a:r>
            <a:r>
              <a:rPr lang="en-US" sz="1200" baseline="0" dirty="0" smtClean="0">
                <a:latin typeface="Calibri" panose="020F0502020204030204" pitchFamily="34" charset="0"/>
                <a:cs typeface="Calibri" panose="020F0502020204030204" pitchFamily="34" charset="0"/>
              </a:rPr>
              <a:t> have learned</a:t>
            </a:r>
            <a:r>
              <a:rPr lang="en-US"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
        <p:nvSpPr>
          <p:cNvPr id="364" name="Google Shape;364;gc5e7245e05_0_6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a337aac825_0_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a337aac825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Arial"/>
              </a:rPr>
              <a:t>We started this journey of virtual learning ourselves, as trainers, about this time last year.</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Arial"/>
              </a:rPr>
              <a:t>We've learned a little bit about some of the things that we can do to try to make virtual training, a little bit less painful for everyone.</a:t>
            </a: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The first tip is to frequently change up what they see on the screen, prioritizing your face over slides.</a:t>
            </a: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Young people are looking at a lot of text on a screen already, so turn off slides when possible to maximize human contact.</a:t>
            </a: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Mixing it up is also a way of changing the energy and prompts people to pay attention.</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200" dirty="0" smtClean="0">
                <a:latin typeface="Calibri" panose="020F0502020204030204" pitchFamily="34" charset="0"/>
                <a:cs typeface="Calibri" panose="020F0502020204030204" pitchFamily="34" charset="0"/>
                <a:sym typeface="Arial"/>
              </a:rPr>
              <a:t>Depending on the size of the group, that might work less well or better.</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200" dirty="0" smtClean="0">
                <a:latin typeface="Calibri" panose="020F0502020204030204" pitchFamily="34" charset="0"/>
                <a:cs typeface="Calibri" panose="020F0502020204030204" pitchFamily="34" charset="0"/>
                <a:sym typeface="Arial"/>
              </a:rPr>
              <a:t>Having a smaller group all on camera together can be really helpful.</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200" dirty="0" smtClean="0">
                <a:latin typeface="Calibri" panose="020F0502020204030204" pitchFamily="34" charset="0"/>
                <a:cs typeface="Calibri" panose="020F0502020204030204" pitchFamily="34" charset="0"/>
                <a:sym typeface="Arial"/>
              </a:rPr>
              <a:t>Mixing it up</a:t>
            </a:r>
            <a:r>
              <a:rPr lang="en-US" sz="1200" baseline="0" dirty="0" smtClean="0">
                <a:latin typeface="Calibri" panose="020F0502020204030204" pitchFamily="34" charset="0"/>
                <a:cs typeface="Calibri" panose="020F0502020204030204" pitchFamily="34" charset="0"/>
                <a:sym typeface="Arial"/>
              </a:rPr>
              <a:t> </a:t>
            </a:r>
            <a:r>
              <a:rPr lang="en-US" sz="1200" dirty="0" smtClean="0">
                <a:latin typeface="Calibri" panose="020F0502020204030204" pitchFamily="34" charset="0"/>
                <a:cs typeface="Calibri" panose="020F0502020204030204" pitchFamily="34" charset="0"/>
                <a:sym typeface="Arial"/>
              </a:rPr>
              <a:t>is also a way of changing the energy and it prompts people to pay attention.</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200" dirty="0" smtClean="0">
                <a:latin typeface="Calibri" panose="020F0502020204030204" pitchFamily="34" charset="0"/>
                <a:cs typeface="Calibri" panose="020F0502020204030204" pitchFamily="34" charset="0"/>
                <a:sym typeface="Arial"/>
              </a:rPr>
              <a:t>We take notice when something changes.</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200" dirty="0" smtClean="0">
                <a:latin typeface="Calibri" panose="020F0502020204030204" pitchFamily="34" charset="0"/>
                <a:cs typeface="Calibri" panose="020F0502020204030204" pitchFamily="34" charset="0"/>
                <a:sym typeface="Arial"/>
              </a:rPr>
              <a:t>If you've ever been part of a call on hold, if you've ever been on hold for a long time with an automated service, you'll hear them come on from time to time and say, "We appreciate your patience.“</a:t>
            </a:r>
          </a:p>
          <a:p>
            <a:pPr marL="171450" marR="0" lvl="0" indent="-171450" algn="l" defTabSz="914400" rtl="0" eaLnBrk="1" fontAlgn="auto" latinLnBrk="0" hangingPunct="1">
              <a:lnSpc>
                <a:spcPct val="115000"/>
              </a:lnSpc>
              <a:spcBef>
                <a:spcPts val="0"/>
              </a:spcBef>
              <a:spcAft>
                <a:spcPts val="0"/>
              </a:spcAft>
              <a:buClr>
                <a:srgbClr val="000000"/>
              </a:buClr>
              <a:buSzPts val="1100"/>
              <a:buFont typeface="Arial"/>
              <a:buChar char="●"/>
              <a:tabLst/>
              <a:defRPr/>
            </a:pPr>
            <a:r>
              <a:rPr lang="en-US" sz="1200" dirty="0" smtClean="0">
                <a:latin typeface="Calibri" panose="020F0502020204030204" pitchFamily="34" charset="0"/>
                <a:cs typeface="Calibri" panose="020F0502020204030204" pitchFamily="34" charset="0"/>
                <a:sym typeface="Arial"/>
              </a:rPr>
              <a:t>They're doing that because that's keeping our attention.</a:t>
            </a:r>
            <a:endParaRPr lang="en" sz="1200" dirty="0" smtClean="0">
              <a:latin typeface="Calibri" panose="020F0502020204030204" pitchFamily="34" charset="0"/>
              <a:cs typeface="Calibri" panose="020F0502020204030204" pitchFamily="34" charset="0"/>
              <a:sym typeface="Calibri"/>
            </a:endParaRP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Another fun way to mix it up is to use your Powerpoint slides as a virtual background, so that your face appears in your slide presentation.</a:t>
            </a: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I will demonstrate this now.</a:t>
            </a:r>
            <a:r>
              <a:rPr lang="en-US" sz="1200" dirty="0" smtClean="0">
                <a:latin typeface="Calibri" panose="020F0502020204030204" pitchFamily="34" charset="0"/>
                <a:cs typeface="Calibri" panose="020F0502020204030204" pitchFamily="34" charset="0"/>
                <a:sym typeface="Calibri"/>
              </a:rPr>
              <a:t> </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If I had a funny slide, a picture of a cow or a goat or some strange thing, I could be holding up the cow or the goat.</a:t>
            </a:r>
          </a:p>
          <a:p>
            <a:pPr marL="171450" lvl="0" indent="-171450" algn="l" rtl="0">
              <a:lnSpc>
                <a:spcPct val="115000"/>
              </a:lnSpc>
              <a:spcBef>
                <a:spcPts val="0"/>
              </a:spcBef>
              <a:spcAft>
                <a:spcPts val="0"/>
              </a:spcAft>
            </a:pPr>
            <a:r>
              <a:rPr lang="en-US" sz="1200" dirty="0" smtClean="0">
                <a:latin typeface="Calibri" panose="020F0502020204030204" pitchFamily="34" charset="0"/>
                <a:cs typeface="Calibri" panose="020F0502020204030204" pitchFamily="34" charset="0"/>
                <a:sym typeface="Calibri"/>
              </a:rPr>
              <a:t>It's a small little thing, but it's something that can be entertaining and just change the energy for a moment.</a:t>
            </a:r>
            <a:endParaRPr sz="120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ce8cef273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ce8cef273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 The first thing that I will do to do that is to click on the Share Screen option, at the bottom of the screen.</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0" y="1049375"/>
            <a:ext cx="5422200" cy="20526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59400" y="3515325"/>
            <a:ext cx="40209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Lato Light"/>
              <a:buNone/>
              <a:defRPr sz="2800">
                <a:latin typeface="Lato Light"/>
                <a:ea typeface="Lato Light"/>
                <a:cs typeface="Lato Light"/>
                <a:sym typeface="La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r="16289" b="29078"/>
          <a:stretch/>
        </p:blipFill>
        <p:spPr>
          <a:xfrm>
            <a:off x="4838400" y="1543675"/>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335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1 1 1 1 3">
  <p:cSld name="TITLE_AND_BODY_1_1_1_1_3">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461125" y="528325"/>
            <a:ext cx="598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1"/>
          <p:cNvSpPr txBox="1">
            <a:spLocks noGrp="1"/>
          </p:cNvSpPr>
          <p:nvPr>
            <p:ph type="body" idx="1"/>
          </p:nvPr>
        </p:nvSpPr>
        <p:spPr>
          <a:xfrm>
            <a:off x="461125" y="1380050"/>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3" name="Google Shape;63;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1"/>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1 1 1 2">
  <p:cSld name="TITLE_AND_BODY_1_1_1_1_2">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461125" y="602413"/>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461125" y="1336788"/>
            <a:ext cx="6823800" cy="3204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800100" y="962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800100" y="2003350"/>
            <a:ext cx="80322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75" name="Google Shape;75;p13"/>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pic>
        <p:nvPicPr>
          <p:cNvPr id="76" name="Google Shape;76;p13"/>
          <p:cNvPicPr preferRelativeResize="0"/>
          <p:nvPr/>
        </p:nvPicPr>
        <p:blipFill>
          <a:blip r:embed="rId4">
            <a:alphaModFix/>
          </a:blip>
          <a:stretch>
            <a:fillRect/>
          </a:stretch>
        </p:blipFill>
        <p:spPr>
          <a:xfrm>
            <a:off x="1012062" y="1586988"/>
            <a:ext cx="1487147" cy="134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1 1 1 1 1">
  <p:cSld name="TITLE_AND_BODY_1_1_1_1_1_1">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2650" y="470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452650" y="1245750"/>
            <a:ext cx="8032200" cy="2831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4"/>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82" name="Google Shape;82;p14"/>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3" name="Google Shape;93;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4" name="Google Shape;94;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7" name="Google Shape;97;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8" name="Google Shape;98;p18"/>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2" name="Google Shape;102;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3" name="Google Shape;103;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04" name="Google Shape;104;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07" name="Google Shape;107;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2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2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11" name="Google Shape;111;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s">
  <p:cSld name="SECTION_HEADER_1">
    <p:bg>
      <p:bgPr>
        <a:solidFill>
          <a:schemeClr val="lt1"/>
        </a:solidFill>
        <a:effectLst/>
      </p:bgPr>
    </p:bg>
    <p:spTree>
      <p:nvGrpSpPr>
        <p:cNvPr id="1" name="Shape 122"/>
        <p:cNvGrpSpPr/>
        <p:nvPr/>
      </p:nvGrpSpPr>
      <p:grpSpPr>
        <a:xfrm>
          <a:off x="0" y="0"/>
          <a:ext cx="0" cy="0"/>
          <a:chOff x="0" y="0"/>
          <a:chExt cx="0" cy="0"/>
        </a:xfrm>
      </p:grpSpPr>
      <p:pic>
        <p:nvPicPr>
          <p:cNvPr id="123" name="Google Shape;123;p23"/>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24" name="Google Shape;124;p23"/>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25" name="Google Shape;125;p23"/>
          <p:cNvPicPr preferRelativeResize="0"/>
          <p:nvPr/>
        </p:nvPicPr>
        <p:blipFill>
          <a:blip r:embed="rId3">
            <a:alphaModFix/>
          </a:blip>
          <a:stretch>
            <a:fillRect/>
          </a:stretch>
        </p:blipFill>
        <p:spPr>
          <a:xfrm rot="1373658">
            <a:off x="6680424" y="1789650"/>
            <a:ext cx="1837000" cy="1928517"/>
          </a:xfrm>
          <a:prstGeom prst="rect">
            <a:avLst/>
          </a:prstGeom>
          <a:noFill/>
          <a:ln>
            <a:noFill/>
          </a:ln>
        </p:spPr>
      </p:pic>
      <p:pic>
        <p:nvPicPr>
          <p:cNvPr id="126" name="Google Shape;126;p23"/>
          <p:cNvPicPr preferRelativeResize="0"/>
          <p:nvPr/>
        </p:nvPicPr>
        <p:blipFill>
          <a:blip r:embed="rId2">
            <a:alphaModFix/>
          </a:blip>
          <a:stretch>
            <a:fillRect/>
          </a:stretch>
        </p:blipFill>
        <p:spPr>
          <a:xfrm rot="-9110201">
            <a:off x="4585655" y="1753608"/>
            <a:ext cx="1847189" cy="1955008"/>
          </a:xfrm>
          <a:prstGeom prst="rect">
            <a:avLst/>
          </a:prstGeom>
          <a:noFill/>
          <a:ln>
            <a:noFill/>
          </a:ln>
        </p:spPr>
      </p:pic>
      <p:sp>
        <p:nvSpPr>
          <p:cNvPr id="127" name="Google Shape;127;p23"/>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128"/>
        <p:cNvGrpSpPr/>
        <p:nvPr/>
      </p:nvGrpSpPr>
      <p:grpSpPr>
        <a:xfrm>
          <a:off x="0" y="0"/>
          <a:ext cx="0" cy="0"/>
          <a:chOff x="0" y="0"/>
          <a:chExt cx="0" cy="0"/>
        </a:xfrm>
      </p:grpSpPr>
      <p:pic>
        <p:nvPicPr>
          <p:cNvPr id="129" name="Google Shape;129;p24"/>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30" name="Google Shape;130;p2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31" name="Google Shape;131;p2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132"/>
        <p:cNvGrpSpPr/>
        <p:nvPr/>
      </p:nvGrpSpPr>
      <p:grpSpPr>
        <a:xfrm>
          <a:off x="0" y="0"/>
          <a:ext cx="0" cy="0"/>
          <a:chOff x="0" y="0"/>
          <a:chExt cx="0" cy="0"/>
        </a:xfrm>
      </p:grpSpPr>
      <p:pic>
        <p:nvPicPr>
          <p:cNvPr id="133" name="Google Shape;133;p25"/>
          <p:cNvPicPr preferRelativeResize="0"/>
          <p:nvPr/>
        </p:nvPicPr>
        <p:blipFill>
          <a:blip r:embed="rId2">
            <a:alphaModFix/>
          </a:blip>
          <a:stretch>
            <a:fillRect/>
          </a:stretch>
        </p:blipFill>
        <p:spPr>
          <a:xfrm rot="5400000">
            <a:off x="1996475" y="-1996475"/>
            <a:ext cx="5176900" cy="9169850"/>
          </a:xfrm>
          <a:prstGeom prst="rect">
            <a:avLst/>
          </a:prstGeom>
          <a:noFill/>
          <a:ln>
            <a:noFill/>
          </a:ln>
        </p:spPr>
      </p:pic>
      <p:pic>
        <p:nvPicPr>
          <p:cNvPr id="134" name="Google Shape;134;p2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35" name="Google Shape;135;p25"/>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136"/>
        <p:cNvGrpSpPr/>
        <p:nvPr/>
      </p:nvGrpSpPr>
      <p:grpSpPr>
        <a:xfrm>
          <a:off x="0" y="0"/>
          <a:ext cx="0" cy="0"/>
          <a:chOff x="0" y="0"/>
          <a:chExt cx="0" cy="0"/>
        </a:xfrm>
      </p:grpSpPr>
      <p:pic>
        <p:nvPicPr>
          <p:cNvPr id="137" name="Google Shape;137;p26"/>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138" name="Google Shape;138;p26"/>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39" name="Google Shape;139;p26"/>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140"/>
        <p:cNvGrpSpPr/>
        <p:nvPr/>
      </p:nvGrpSpPr>
      <p:grpSpPr>
        <a:xfrm>
          <a:off x="0" y="0"/>
          <a:ext cx="0" cy="0"/>
          <a:chOff x="0" y="0"/>
          <a:chExt cx="0" cy="0"/>
        </a:xfrm>
      </p:grpSpPr>
      <p:pic>
        <p:nvPicPr>
          <p:cNvPr id="141" name="Google Shape;141;p27"/>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42" name="Google Shape;142;p27"/>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43" name="Google Shape;143;p27"/>
          <p:cNvPicPr preferRelativeResize="0"/>
          <p:nvPr/>
        </p:nvPicPr>
        <p:blipFill>
          <a:blip r:embed="rId2">
            <a:alphaModFix/>
          </a:blip>
          <a:stretch>
            <a:fillRect/>
          </a:stretch>
        </p:blipFill>
        <p:spPr>
          <a:xfrm rot="-9110201">
            <a:off x="4585655" y="1753608"/>
            <a:ext cx="1847189" cy="1955008"/>
          </a:xfrm>
          <a:prstGeom prst="rect">
            <a:avLst/>
          </a:prstGeom>
          <a:noFill/>
          <a:ln>
            <a:noFill/>
          </a:ln>
        </p:spPr>
      </p:pic>
      <p:sp>
        <p:nvSpPr>
          <p:cNvPr id="144" name="Google Shape;144;p27"/>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 name="Google Shape;147;p2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1600"/>
              </a:spcBef>
              <a:spcAft>
                <a:spcPts val="0"/>
              </a:spcAft>
              <a:buClr>
                <a:schemeClr val="dk1"/>
              </a:buClr>
              <a:buSzPts val="1500"/>
              <a:buNone/>
              <a:defRPr sz="1500" b="1"/>
            </a:lvl2pPr>
            <a:lvl3pPr marL="1371600" lvl="2" indent="-228600" algn="l" rtl="0">
              <a:lnSpc>
                <a:spcPct val="90000"/>
              </a:lnSpc>
              <a:spcBef>
                <a:spcPts val="1600"/>
              </a:spcBef>
              <a:spcAft>
                <a:spcPts val="0"/>
              </a:spcAft>
              <a:buClr>
                <a:schemeClr val="dk1"/>
              </a:buClr>
              <a:buSzPts val="1400"/>
              <a:buNone/>
              <a:defRPr sz="1400" b="1"/>
            </a:lvl3pPr>
            <a:lvl4pPr marL="1828800" lvl="3" indent="-228600" algn="l" rtl="0">
              <a:lnSpc>
                <a:spcPct val="90000"/>
              </a:lnSpc>
              <a:spcBef>
                <a:spcPts val="1600"/>
              </a:spcBef>
              <a:spcAft>
                <a:spcPts val="0"/>
              </a:spcAft>
              <a:buClr>
                <a:schemeClr val="dk1"/>
              </a:buClr>
              <a:buSzPts val="1200"/>
              <a:buNone/>
              <a:defRPr sz="1200" b="1"/>
            </a:lvl4pPr>
            <a:lvl5pPr marL="2286000" lvl="4" indent="-228600" algn="l" rtl="0">
              <a:lnSpc>
                <a:spcPct val="90000"/>
              </a:lnSpc>
              <a:spcBef>
                <a:spcPts val="1600"/>
              </a:spcBef>
              <a:spcAft>
                <a:spcPts val="0"/>
              </a:spcAft>
              <a:buClr>
                <a:schemeClr val="dk1"/>
              </a:buClr>
              <a:buSzPts val="1200"/>
              <a:buNone/>
              <a:defRPr sz="1200" b="1"/>
            </a:lvl5pPr>
            <a:lvl6pPr marL="2743200" lvl="5" indent="-228600" algn="l" rtl="0">
              <a:lnSpc>
                <a:spcPct val="90000"/>
              </a:lnSpc>
              <a:spcBef>
                <a:spcPts val="1600"/>
              </a:spcBef>
              <a:spcAft>
                <a:spcPts val="0"/>
              </a:spcAft>
              <a:buClr>
                <a:schemeClr val="dk1"/>
              </a:buClr>
              <a:buSzPts val="1200"/>
              <a:buNone/>
              <a:defRPr sz="1200" b="1"/>
            </a:lvl6pPr>
            <a:lvl7pPr marL="3200400" lvl="6" indent="-228600" algn="l" rtl="0">
              <a:lnSpc>
                <a:spcPct val="90000"/>
              </a:lnSpc>
              <a:spcBef>
                <a:spcPts val="1600"/>
              </a:spcBef>
              <a:spcAft>
                <a:spcPts val="0"/>
              </a:spcAft>
              <a:buClr>
                <a:schemeClr val="dk1"/>
              </a:buClr>
              <a:buSzPts val="1200"/>
              <a:buNone/>
              <a:defRPr sz="1200" b="1"/>
            </a:lvl7pPr>
            <a:lvl8pPr marL="3657600" lvl="7" indent="-228600" algn="l" rtl="0">
              <a:lnSpc>
                <a:spcPct val="90000"/>
              </a:lnSpc>
              <a:spcBef>
                <a:spcPts val="1600"/>
              </a:spcBef>
              <a:spcAft>
                <a:spcPts val="0"/>
              </a:spcAft>
              <a:buClr>
                <a:schemeClr val="dk1"/>
              </a:buClr>
              <a:buSzPts val="1200"/>
              <a:buNone/>
              <a:defRPr sz="1200" b="1"/>
            </a:lvl8pPr>
            <a:lvl9pPr marL="4114800" lvl="8" indent="-228600" algn="l" rtl="0">
              <a:lnSpc>
                <a:spcPct val="90000"/>
              </a:lnSpc>
              <a:spcBef>
                <a:spcPts val="1600"/>
              </a:spcBef>
              <a:spcAft>
                <a:spcPts val="1600"/>
              </a:spcAft>
              <a:buClr>
                <a:schemeClr val="dk1"/>
              </a:buClr>
              <a:buSzPts val="1200"/>
              <a:buNone/>
              <a:defRPr sz="1200" b="1"/>
            </a:lvl9pPr>
          </a:lstStyle>
          <a:p>
            <a:endParaRPr/>
          </a:p>
        </p:txBody>
      </p:sp>
      <p:sp>
        <p:nvSpPr>
          <p:cNvPr id="148" name="Google Shape;148;p2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49" name="Google Shape;149;p2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1600"/>
              </a:spcBef>
              <a:spcAft>
                <a:spcPts val="0"/>
              </a:spcAft>
              <a:buClr>
                <a:schemeClr val="dk1"/>
              </a:buClr>
              <a:buSzPts val="1500"/>
              <a:buNone/>
              <a:defRPr sz="1500" b="1"/>
            </a:lvl2pPr>
            <a:lvl3pPr marL="1371600" lvl="2" indent="-228600" algn="l" rtl="0">
              <a:lnSpc>
                <a:spcPct val="90000"/>
              </a:lnSpc>
              <a:spcBef>
                <a:spcPts val="1600"/>
              </a:spcBef>
              <a:spcAft>
                <a:spcPts val="0"/>
              </a:spcAft>
              <a:buClr>
                <a:schemeClr val="dk1"/>
              </a:buClr>
              <a:buSzPts val="1400"/>
              <a:buNone/>
              <a:defRPr sz="1400" b="1"/>
            </a:lvl3pPr>
            <a:lvl4pPr marL="1828800" lvl="3" indent="-228600" algn="l" rtl="0">
              <a:lnSpc>
                <a:spcPct val="90000"/>
              </a:lnSpc>
              <a:spcBef>
                <a:spcPts val="1600"/>
              </a:spcBef>
              <a:spcAft>
                <a:spcPts val="0"/>
              </a:spcAft>
              <a:buClr>
                <a:schemeClr val="dk1"/>
              </a:buClr>
              <a:buSzPts val="1200"/>
              <a:buNone/>
              <a:defRPr sz="1200" b="1"/>
            </a:lvl4pPr>
            <a:lvl5pPr marL="2286000" lvl="4" indent="-228600" algn="l" rtl="0">
              <a:lnSpc>
                <a:spcPct val="90000"/>
              </a:lnSpc>
              <a:spcBef>
                <a:spcPts val="1600"/>
              </a:spcBef>
              <a:spcAft>
                <a:spcPts val="0"/>
              </a:spcAft>
              <a:buClr>
                <a:schemeClr val="dk1"/>
              </a:buClr>
              <a:buSzPts val="1200"/>
              <a:buNone/>
              <a:defRPr sz="1200" b="1"/>
            </a:lvl5pPr>
            <a:lvl6pPr marL="2743200" lvl="5" indent="-228600" algn="l" rtl="0">
              <a:lnSpc>
                <a:spcPct val="90000"/>
              </a:lnSpc>
              <a:spcBef>
                <a:spcPts val="1600"/>
              </a:spcBef>
              <a:spcAft>
                <a:spcPts val="0"/>
              </a:spcAft>
              <a:buClr>
                <a:schemeClr val="dk1"/>
              </a:buClr>
              <a:buSzPts val="1200"/>
              <a:buNone/>
              <a:defRPr sz="1200" b="1"/>
            </a:lvl6pPr>
            <a:lvl7pPr marL="3200400" lvl="6" indent="-228600" algn="l" rtl="0">
              <a:lnSpc>
                <a:spcPct val="90000"/>
              </a:lnSpc>
              <a:spcBef>
                <a:spcPts val="1600"/>
              </a:spcBef>
              <a:spcAft>
                <a:spcPts val="0"/>
              </a:spcAft>
              <a:buClr>
                <a:schemeClr val="dk1"/>
              </a:buClr>
              <a:buSzPts val="1200"/>
              <a:buNone/>
              <a:defRPr sz="1200" b="1"/>
            </a:lvl7pPr>
            <a:lvl8pPr marL="3657600" lvl="7" indent="-228600" algn="l" rtl="0">
              <a:lnSpc>
                <a:spcPct val="90000"/>
              </a:lnSpc>
              <a:spcBef>
                <a:spcPts val="1600"/>
              </a:spcBef>
              <a:spcAft>
                <a:spcPts val="0"/>
              </a:spcAft>
              <a:buClr>
                <a:schemeClr val="dk1"/>
              </a:buClr>
              <a:buSzPts val="1200"/>
              <a:buNone/>
              <a:defRPr sz="1200" b="1"/>
            </a:lvl8pPr>
            <a:lvl9pPr marL="4114800" lvl="8" indent="-228600" algn="l" rtl="0">
              <a:lnSpc>
                <a:spcPct val="90000"/>
              </a:lnSpc>
              <a:spcBef>
                <a:spcPts val="1600"/>
              </a:spcBef>
              <a:spcAft>
                <a:spcPts val="1600"/>
              </a:spcAft>
              <a:buClr>
                <a:schemeClr val="dk1"/>
              </a:buClr>
              <a:buSzPts val="1200"/>
              <a:buNone/>
              <a:defRPr sz="1200" b="1"/>
            </a:lvl9pPr>
          </a:lstStyle>
          <a:p>
            <a:endParaRPr/>
          </a:p>
        </p:txBody>
      </p:sp>
      <p:sp>
        <p:nvSpPr>
          <p:cNvPr id="150" name="Google Shape;150;p2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51" name="Google Shape;151;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2" name="Google Shape;152;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3" name="Google Shape;153;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9"/>
        <p:cNvGrpSpPr/>
        <p:nvPr/>
      </p:nvGrpSpPr>
      <p:grpSpPr>
        <a:xfrm>
          <a:off x="0" y="0"/>
          <a:ext cx="0" cy="0"/>
          <a:chOff x="0" y="0"/>
          <a:chExt cx="0" cy="0"/>
        </a:xfrm>
      </p:grpSpPr>
      <p:sp>
        <p:nvSpPr>
          <p:cNvPr id="160" name="Google Shape;160;p30"/>
          <p:cNvSpPr txBox="1">
            <a:spLocks noGrp="1"/>
          </p:cNvSpPr>
          <p:nvPr>
            <p:ph type="ctrTitle"/>
          </p:nvPr>
        </p:nvSpPr>
        <p:spPr>
          <a:xfrm>
            <a:off x="311700" y="1049375"/>
            <a:ext cx="5422200" cy="2052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1" name="Google Shape;161;p30"/>
          <p:cNvSpPr txBox="1">
            <a:spLocks noGrp="1"/>
          </p:cNvSpPr>
          <p:nvPr>
            <p:ph type="subTitle" idx="1"/>
          </p:nvPr>
        </p:nvSpPr>
        <p:spPr>
          <a:xfrm>
            <a:off x="359400" y="3515325"/>
            <a:ext cx="40209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Lato Light"/>
              <a:buNone/>
              <a:defRPr sz="2800">
                <a:latin typeface="Lato Light"/>
                <a:ea typeface="Lato Light"/>
                <a:cs typeface="Lato Light"/>
                <a:sym typeface="Lato 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2" name="Google Shape;162;p3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3" name="Google Shape;163;p30"/>
          <p:cNvPicPr preferRelativeResize="0"/>
          <p:nvPr/>
        </p:nvPicPr>
        <p:blipFill rotWithShape="1">
          <a:blip r:embed="rId2">
            <a:alphaModFix/>
          </a:blip>
          <a:srcRect r="16289" b="29078"/>
          <a:stretch/>
        </p:blipFill>
        <p:spPr>
          <a:xfrm>
            <a:off x="4838400" y="1543675"/>
            <a:ext cx="4305603" cy="3647898"/>
          </a:xfrm>
          <a:prstGeom prst="rect">
            <a:avLst/>
          </a:prstGeom>
          <a:noFill/>
          <a:ln>
            <a:noFill/>
          </a:ln>
        </p:spPr>
      </p:pic>
      <p:pic>
        <p:nvPicPr>
          <p:cNvPr id="164" name="Google Shape;164;p30"/>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5" name="Google Shape;165;p30"/>
          <p:cNvPicPr preferRelativeResize="0"/>
          <p:nvPr/>
        </p:nvPicPr>
        <p:blipFill>
          <a:blip r:embed="rId4">
            <a:alphaModFix/>
          </a:blip>
          <a:stretch>
            <a:fillRect/>
          </a:stretch>
        </p:blipFill>
        <p:spPr>
          <a:xfrm>
            <a:off x="453350" y="3083650"/>
            <a:ext cx="1586958" cy="1503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311700" y="209370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8" name="Google Shape;168;p3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9" name="Google Shape;169;p31"/>
          <p:cNvPicPr preferRelativeResize="0"/>
          <p:nvPr/>
        </p:nvPicPr>
        <p:blipFill>
          <a:blip r:embed="rId2">
            <a:alphaModFix/>
          </a:blip>
          <a:stretch>
            <a:fillRect/>
          </a:stretch>
        </p:blipFill>
        <p:spPr>
          <a:xfrm>
            <a:off x="3540213" y="2935500"/>
            <a:ext cx="2063574" cy="1954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oll" type="tx">
  <p:cSld name="TITLE_AND_BODY">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2840813" y="131727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32"/>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73" name="Google Shape;173;p32"/>
          <p:cNvPicPr preferRelativeResize="0"/>
          <p:nvPr/>
        </p:nvPicPr>
        <p:blipFill>
          <a:blip r:embed="rId2">
            <a:alphaModFix/>
          </a:blip>
          <a:stretch>
            <a:fillRect/>
          </a:stretch>
        </p:blipFill>
        <p:spPr>
          <a:xfrm>
            <a:off x="999750" y="1714894"/>
            <a:ext cx="1387913" cy="1736026"/>
          </a:xfrm>
          <a:prstGeom prst="rect">
            <a:avLst/>
          </a:prstGeom>
          <a:noFill/>
          <a:ln>
            <a:noFill/>
          </a:ln>
        </p:spPr>
      </p:pic>
      <p:cxnSp>
        <p:nvCxnSpPr>
          <p:cNvPr id="174" name="Google Shape;174;p32"/>
          <p:cNvCxnSpPr/>
          <p:nvPr/>
        </p:nvCxnSpPr>
        <p:spPr>
          <a:xfrm>
            <a:off x="2655431" y="1472756"/>
            <a:ext cx="0" cy="2714700"/>
          </a:xfrm>
          <a:prstGeom prst="straightConnector1">
            <a:avLst/>
          </a:prstGeom>
          <a:noFill/>
          <a:ln w="9525" cap="flat" cmpd="sng">
            <a:solidFill>
              <a:schemeClr val="dk2"/>
            </a:solidFill>
            <a:prstDash val="solid"/>
            <a:round/>
            <a:headEnd type="none" w="med" len="med"/>
            <a:tailEnd type="none" w="med" len="med"/>
          </a:ln>
        </p:spPr>
      </p:cxnSp>
      <p:sp>
        <p:nvSpPr>
          <p:cNvPr id="175" name="Google Shape;175;p32"/>
          <p:cNvSpPr txBox="1">
            <a:spLocks noGrp="1"/>
          </p:cNvSpPr>
          <p:nvPr>
            <p:ph type="body" idx="1"/>
          </p:nvPr>
        </p:nvSpPr>
        <p:spPr>
          <a:xfrm>
            <a:off x="2840813" y="1838331"/>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1048825" y="1297850"/>
            <a:ext cx="1287626" cy="13205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176"/>
        <p:cNvGrpSpPr/>
        <p:nvPr/>
      </p:nvGrpSpPr>
      <p:grpSpPr>
        <a:xfrm>
          <a:off x="0" y="0"/>
          <a:ext cx="0" cy="0"/>
          <a:chOff x="0" y="0"/>
          <a:chExt cx="0" cy="0"/>
        </a:xfrm>
      </p:grpSpPr>
      <p:sp>
        <p:nvSpPr>
          <p:cNvPr id="177" name="Google Shape;177;p33"/>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8" name="Google Shape;178;p33"/>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79" name="Google Shape;179;p33"/>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80" name="Google Shape;180;p33"/>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181"/>
        <p:cNvGrpSpPr/>
        <p:nvPr/>
      </p:nvGrpSpPr>
      <p:grpSpPr>
        <a:xfrm>
          <a:off x="0" y="0"/>
          <a:ext cx="0" cy="0"/>
          <a:chOff x="0" y="0"/>
          <a:chExt cx="0" cy="0"/>
        </a:xfrm>
      </p:grpSpPr>
      <p:sp>
        <p:nvSpPr>
          <p:cNvPr id="182" name="Google Shape;182;p34"/>
          <p:cNvSpPr txBox="1">
            <a:spLocks noGrp="1"/>
          </p:cNvSpPr>
          <p:nvPr>
            <p:ph type="title"/>
          </p:nvPr>
        </p:nvSpPr>
        <p:spPr>
          <a:xfrm>
            <a:off x="9079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3" name="Google Shape;183;p34"/>
          <p:cNvSpPr txBox="1">
            <a:spLocks noGrp="1"/>
          </p:cNvSpPr>
          <p:nvPr>
            <p:ph type="body" idx="1"/>
          </p:nvPr>
        </p:nvSpPr>
        <p:spPr>
          <a:xfrm>
            <a:off x="989125" y="1947700"/>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4" name="Google Shape;184;p3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85" name="Google Shape;185;p34"/>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186" name="Google Shape;186;p34"/>
          <p:cNvPicPr preferRelativeResize="0"/>
          <p:nvPr/>
        </p:nvPicPr>
        <p:blipFill>
          <a:blip r:embed="rId3">
            <a:alphaModFix/>
          </a:blip>
          <a:stretch>
            <a:fillRect/>
          </a:stretch>
        </p:blipFill>
        <p:spPr>
          <a:xfrm>
            <a:off x="989125" y="1678925"/>
            <a:ext cx="1346475" cy="1248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1 3">
  <p:cSld name="TITLE_AND_BODY_1_3">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500619" y="635469"/>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35"/>
          <p:cNvSpPr txBox="1">
            <a:spLocks noGrp="1"/>
          </p:cNvSpPr>
          <p:nvPr>
            <p:ph type="body" idx="1"/>
          </p:nvPr>
        </p:nvSpPr>
        <p:spPr>
          <a:xfrm>
            <a:off x="621775" y="1498281"/>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0" name="Google Shape;190;p3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1" name="Google Shape;191;p35"/>
          <p:cNvPicPr preferRelativeResize="0"/>
          <p:nvPr/>
        </p:nvPicPr>
        <p:blipFill rotWithShape="1">
          <a:blip r:embed="rId2">
            <a:alphaModFix/>
          </a:blip>
          <a:srcRect r="29952"/>
          <a:stretch/>
        </p:blipFill>
        <p:spPr>
          <a:xfrm rot="-5400000">
            <a:off x="7150650" y="-758718"/>
            <a:ext cx="1111781" cy="2629219"/>
          </a:xfrm>
          <a:prstGeom prst="rect">
            <a:avLst/>
          </a:prstGeom>
          <a:noFill/>
          <a:ln>
            <a:noFill/>
          </a:ln>
        </p:spPr>
      </p:pic>
      <p:pic>
        <p:nvPicPr>
          <p:cNvPr id="192" name="Google Shape;192;p35"/>
          <p:cNvPicPr preferRelativeResize="0"/>
          <p:nvPr/>
        </p:nvPicPr>
        <p:blipFill>
          <a:blip r:embed="rId3">
            <a:alphaModFix/>
          </a:blip>
          <a:stretch>
            <a:fillRect/>
          </a:stretch>
        </p:blipFill>
        <p:spPr>
          <a:xfrm>
            <a:off x="581819" y="1208169"/>
            <a:ext cx="1346475" cy="1248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xfrm>
            <a:off x="441825" y="11063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5" name="Google Shape;195;p36"/>
          <p:cNvSpPr txBox="1">
            <a:spLocks noGrp="1"/>
          </p:cNvSpPr>
          <p:nvPr>
            <p:ph type="body" idx="1"/>
          </p:nvPr>
        </p:nvSpPr>
        <p:spPr>
          <a:xfrm>
            <a:off x="441825" y="194777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6" name="Google Shape;196;p3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7" name="Google Shape;197;p3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198"/>
        <p:cNvGrpSpPr/>
        <p:nvPr/>
      </p:nvGrpSpPr>
      <p:grpSpPr>
        <a:xfrm>
          <a:off x="0" y="0"/>
          <a:ext cx="0" cy="0"/>
          <a:chOff x="0" y="0"/>
          <a:chExt cx="0" cy="0"/>
        </a:xfrm>
      </p:grpSpPr>
      <p:sp>
        <p:nvSpPr>
          <p:cNvPr id="199" name="Google Shape;19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1" name="Google Shape;201;p3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2" name="Google Shape;202;p37"/>
          <p:cNvPicPr preferRelativeResize="0"/>
          <p:nvPr/>
        </p:nvPicPr>
        <p:blipFill rotWithShape="1">
          <a:blip r:embed="rId2">
            <a:alphaModFix/>
          </a:blip>
          <a:srcRect b="29002"/>
          <a:stretch/>
        </p:blipFill>
        <p:spPr>
          <a:xfrm>
            <a:off x="147950" y="4005025"/>
            <a:ext cx="2836151" cy="11384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681125" y="12375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38"/>
          <p:cNvSpPr txBox="1">
            <a:spLocks noGrp="1"/>
          </p:cNvSpPr>
          <p:nvPr>
            <p:ph type="body" idx="1"/>
          </p:nvPr>
        </p:nvSpPr>
        <p:spPr>
          <a:xfrm>
            <a:off x="681125" y="218617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6" name="Google Shape;206;p38"/>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07" name="Google Shape;207;p38"/>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208" name="Google Shape;208;p38"/>
          <p:cNvPicPr preferRelativeResize="0"/>
          <p:nvPr/>
        </p:nvPicPr>
        <p:blipFill>
          <a:blip r:embed="rId3">
            <a:alphaModFix/>
          </a:blip>
          <a:stretch>
            <a:fillRect/>
          </a:stretch>
        </p:blipFill>
        <p:spPr>
          <a:xfrm>
            <a:off x="959700" y="1812013"/>
            <a:ext cx="1612884" cy="134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800100" y="13503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p39"/>
          <p:cNvSpPr txBox="1">
            <a:spLocks noGrp="1"/>
          </p:cNvSpPr>
          <p:nvPr>
            <p:ph type="body" idx="1"/>
          </p:nvPr>
        </p:nvSpPr>
        <p:spPr>
          <a:xfrm>
            <a:off x="800100" y="22020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2" name="Google Shape;212;p3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3" name="Google Shape;213;p39"/>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pic>
        <p:nvPicPr>
          <p:cNvPr id="214" name="Google Shape;214;p39"/>
          <p:cNvPicPr preferRelativeResize="0"/>
          <p:nvPr/>
        </p:nvPicPr>
        <p:blipFill>
          <a:blip r:embed="rId3">
            <a:alphaModFix/>
          </a:blip>
          <a:stretch>
            <a:fillRect/>
          </a:stretch>
        </p:blipFill>
        <p:spPr>
          <a:xfrm>
            <a:off x="979275" y="1923049"/>
            <a:ext cx="1264400" cy="1301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1 1 1 3">
  <p:cSld name="TITLE_AND_BODY_1_1_1_1_3">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461125" y="528325"/>
            <a:ext cx="598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7" name="Google Shape;217;p40"/>
          <p:cNvSpPr txBox="1">
            <a:spLocks noGrp="1"/>
          </p:cNvSpPr>
          <p:nvPr>
            <p:ph type="body" idx="1"/>
          </p:nvPr>
        </p:nvSpPr>
        <p:spPr>
          <a:xfrm>
            <a:off x="461125" y="1380050"/>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18" name="Google Shape;218;p4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9" name="Google Shape;219;p40"/>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1 1 1 1 2">
  <p:cSld name="TITLE_AND_BODY_1_1_1_1_2">
    <p:spTree>
      <p:nvGrpSpPr>
        <p:cNvPr id="1" name="Shape 220"/>
        <p:cNvGrpSpPr/>
        <p:nvPr/>
      </p:nvGrpSpPr>
      <p:grpSpPr>
        <a:xfrm>
          <a:off x="0" y="0"/>
          <a:ext cx="0" cy="0"/>
          <a:chOff x="0" y="0"/>
          <a:chExt cx="0" cy="0"/>
        </a:xfrm>
      </p:grpSpPr>
      <p:sp>
        <p:nvSpPr>
          <p:cNvPr id="221" name="Google Shape;221;p41"/>
          <p:cNvSpPr txBox="1">
            <a:spLocks noGrp="1"/>
          </p:cNvSpPr>
          <p:nvPr>
            <p:ph type="title"/>
          </p:nvPr>
        </p:nvSpPr>
        <p:spPr>
          <a:xfrm>
            <a:off x="461125" y="602413"/>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2" name="Google Shape;222;p41"/>
          <p:cNvSpPr txBox="1">
            <a:spLocks noGrp="1"/>
          </p:cNvSpPr>
          <p:nvPr>
            <p:ph type="body" idx="1"/>
          </p:nvPr>
        </p:nvSpPr>
        <p:spPr>
          <a:xfrm>
            <a:off x="461125" y="1336788"/>
            <a:ext cx="6823800" cy="3204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3" name="Google Shape;223;p4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41"/>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225"/>
        <p:cNvGrpSpPr/>
        <p:nvPr/>
      </p:nvGrpSpPr>
      <p:grpSpPr>
        <a:xfrm>
          <a:off x="0" y="0"/>
          <a:ext cx="0" cy="0"/>
          <a:chOff x="0" y="0"/>
          <a:chExt cx="0" cy="0"/>
        </a:xfrm>
      </p:grpSpPr>
      <p:sp>
        <p:nvSpPr>
          <p:cNvPr id="226" name="Google Shape;226;p42"/>
          <p:cNvSpPr txBox="1">
            <a:spLocks noGrp="1"/>
          </p:cNvSpPr>
          <p:nvPr>
            <p:ph type="title"/>
          </p:nvPr>
        </p:nvSpPr>
        <p:spPr>
          <a:xfrm>
            <a:off x="800100" y="962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7" name="Google Shape;227;p42"/>
          <p:cNvSpPr txBox="1">
            <a:spLocks noGrp="1"/>
          </p:cNvSpPr>
          <p:nvPr>
            <p:ph type="body" idx="1"/>
          </p:nvPr>
        </p:nvSpPr>
        <p:spPr>
          <a:xfrm>
            <a:off x="800100" y="2003350"/>
            <a:ext cx="80322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28" name="Google Shape;228;p4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29" name="Google Shape;229;p42"/>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230" name="Google Shape;230;p42"/>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pic>
        <p:nvPicPr>
          <p:cNvPr id="231" name="Google Shape;231;p42"/>
          <p:cNvPicPr preferRelativeResize="0"/>
          <p:nvPr/>
        </p:nvPicPr>
        <p:blipFill>
          <a:blip r:embed="rId4">
            <a:alphaModFix/>
          </a:blip>
          <a:stretch>
            <a:fillRect/>
          </a:stretch>
        </p:blipFill>
        <p:spPr>
          <a:xfrm>
            <a:off x="1012062" y="1586988"/>
            <a:ext cx="1487147" cy="134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1 1 1 1 1 1">
  <p:cSld name="TITLE_AND_BODY_1_1_1_1_1_1">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452650" y="470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3"/>
          <p:cNvSpPr txBox="1">
            <a:spLocks noGrp="1"/>
          </p:cNvSpPr>
          <p:nvPr>
            <p:ph type="body" idx="1"/>
          </p:nvPr>
        </p:nvSpPr>
        <p:spPr>
          <a:xfrm>
            <a:off x="452650" y="1245750"/>
            <a:ext cx="8032200" cy="2831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5" name="Google Shape;235;p4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36" name="Google Shape;236;p43"/>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237" name="Google Shape;237;p43"/>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8"/>
        <p:cNvGrpSpPr/>
        <p:nvPr/>
      </p:nvGrpSpPr>
      <p:grpSpPr>
        <a:xfrm>
          <a:off x="0" y="0"/>
          <a:ext cx="0" cy="0"/>
          <a:chOff x="0" y="0"/>
          <a:chExt cx="0" cy="0"/>
        </a:xfrm>
      </p:grpSpPr>
      <p:sp>
        <p:nvSpPr>
          <p:cNvPr id="239" name="Google Shape;23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0" name="Google Shape;240;p4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1" name="Google Shape;241;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2" name="Google Shape;242;p4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3"/>
        <p:cNvGrpSpPr/>
        <p:nvPr/>
      </p:nvGrpSpPr>
      <p:grpSpPr>
        <a:xfrm>
          <a:off x="0" y="0"/>
          <a:ext cx="0" cy="0"/>
          <a:chOff x="0" y="0"/>
          <a:chExt cx="0" cy="0"/>
        </a:xfrm>
      </p:grpSpPr>
      <p:sp>
        <p:nvSpPr>
          <p:cNvPr id="244" name="Google Shape;24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5" name="Google Shape;245;p4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6"/>
        <p:cNvGrpSpPr/>
        <p:nvPr/>
      </p:nvGrpSpPr>
      <p:grpSpPr>
        <a:xfrm>
          <a:off x="0" y="0"/>
          <a:ext cx="0" cy="0"/>
          <a:chOff x="0" y="0"/>
          <a:chExt cx="0" cy="0"/>
        </a:xfrm>
      </p:grpSpPr>
      <p:sp>
        <p:nvSpPr>
          <p:cNvPr id="247" name="Google Shape;247;p4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8" name="Google Shape;248;p4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9" name="Google Shape;249;p4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250"/>
        <p:cNvGrpSpPr/>
        <p:nvPr/>
      </p:nvGrpSpPr>
      <p:grpSpPr>
        <a:xfrm>
          <a:off x="0" y="0"/>
          <a:ext cx="0" cy="0"/>
          <a:chOff x="0" y="0"/>
          <a:chExt cx="0" cy="0"/>
        </a:xfrm>
      </p:grpSpPr>
      <p:sp>
        <p:nvSpPr>
          <p:cNvPr id="251" name="Google Shape;251;p4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52" name="Google Shape;252;p4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3" name="Google Shape;253;p47"/>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4"/>
        <p:cNvGrpSpPr/>
        <p:nvPr/>
      </p:nvGrpSpPr>
      <p:grpSpPr>
        <a:xfrm>
          <a:off x="0" y="0"/>
          <a:ext cx="0" cy="0"/>
          <a:chOff x="0" y="0"/>
          <a:chExt cx="0" cy="0"/>
        </a:xfrm>
      </p:grpSpPr>
      <p:sp>
        <p:nvSpPr>
          <p:cNvPr id="255" name="Google Shape;255;p4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57" name="Google Shape;257;p4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58" name="Google Shape;258;p4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9" name="Google Shape;259;p4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0"/>
        <p:cNvGrpSpPr/>
        <p:nvPr/>
      </p:nvGrpSpPr>
      <p:grpSpPr>
        <a:xfrm>
          <a:off x="0" y="0"/>
          <a:ext cx="0" cy="0"/>
          <a:chOff x="0" y="0"/>
          <a:chExt cx="0" cy="0"/>
        </a:xfrm>
      </p:grpSpPr>
      <p:sp>
        <p:nvSpPr>
          <p:cNvPr id="261" name="Google Shape;261;p4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62" name="Google Shape;262;p4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63"/>
        <p:cNvGrpSpPr/>
        <p:nvPr/>
      </p:nvGrpSpPr>
      <p:grpSpPr>
        <a:xfrm>
          <a:off x="0" y="0"/>
          <a:ext cx="0" cy="0"/>
          <a:chOff x="0" y="0"/>
          <a:chExt cx="0" cy="0"/>
        </a:xfrm>
      </p:grpSpPr>
      <p:sp>
        <p:nvSpPr>
          <p:cNvPr id="264" name="Google Shape;264;p5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65" name="Google Shape;265;p5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66" name="Google Shape;266;p5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 you/Closeout" type="blank">
  <p:cSld name="BLANK">
    <p:spTree>
      <p:nvGrpSpPr>
        <p:cNvPr id="1" name="Shape 267"/>
        <p:cNvGrpSpPr/>
        <p:nvPr/>
      </p:nvGrpSpPr>
      <p:grpSpPr>
        <a:xfrm>
          <a:off x="0" y="0"/>
          <a:ext cx="0" cy="0"/>
          <a:chOff x="0" y="0"/>
          <a:chExt cx="0" cy="0"/>
        </a:xfrm>
      </p:grpSpPr>
      <p:sp>
        <p:nvSpPr>
          <p:cNvPr id="268" name="Google Shape;268;p5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69" name="Google Shape;269;p51"/>
          <p:cNvPicPr preferRelativeResize="0"/>
          <p:nvPr/>
        </p:nvPicPr>
        <p:blipFill>
          <a:blip r:embed="rId2">
            <a:alphaModFix/>
          </a:blip>
          <a:stretch>
            <a:fillRect/>
          </a:stretch>
        </p:blipFill>
        <p:spPr>
          <a:xfrm>
            <a:off x="794775" y="471425"/>
            <a:ext cx="2374100" cy="641000"/>
          </a:xfrm>
          <a:prstGeom prst="rect">
            <a:avLst/>
          </a:prstGeom>
          <a:noFill/>
          <a:ln>
            <a:noFill/>
          </a:ln>
        </p:spPr>
      </p:pic>
      <p:sp>
        <p:nvSpPr>
          <p:cNvPr id="270" name="Google Shape;270;p51"/>
          <p:cNvSpPr txBox="1"/>
          <p:nvPr/>
        </p:nvSpPr>
        <p:spPr>
          <a:xfrm>
            <a:off x="1530975" y="4344844"/>
            <a:ext cx="7301400" cy="525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i="1">
                <a:solidFill>
                  <a:srgbClr val="434343"/>
                </a:solidFill>
                <a:latin typeface="Lato"/>
                <a:ea typeface="Lato"/>
                <a:cs typeface="Lato"/>
                <a:sym typeface="Lato"/>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800" i="1">
              <a:solidFill>
                <a:srgbClr val="434343"/>
              </a:solidFill>
              <a:latin typeface="Lato"/>
              <a:ea typeface="Lato"/>
              <a:cs typeface="Lato"/>
              <a:sym typeface="Lato"/>
            </a:endParaRPr>
          </a:p>
          <a:p>
            <a:pPr marL="0" lvl="0" indent="0" algn="ctr" rtl="0">
              <a:spcBef>
                <a:spcPts val="0"/>
              </a:spcBef>
              <a:spcAft>
                <a:spcPts val="0"/>
              </a:spcAft>
              <a:buNone/>
            </a:pPr>
            <a:endParaRPr sz="1000">
              <a:solidFill>
                <a:srgbClr val="434343"/>
              </a:solidFill>
              <a:latin typeface="Lato"/>
              <a:ea typeface="Lato"/>
              <a:cs typeface="Lato"/>
              <a:sym typeface="Lato"/>
            </a:endParaRPr>
          </a:p>
        </p:txBody>
      </p:sp>
      <p:sp>
        <p:nvSpPr>
          <p:cNvPr id="271" name="Google Shape;271;p51"/>
          <p:cNvSpPr txBox="1"/>
          <p:nvPr/>
        </p:nvSpPr>
        <p:spPr>
          <a:xfrm>
            <a:off x="794775" y="1767575"/>
            <a:ext cx="3738000" cy="74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b="1">
                <a:solidFill>
                  <a:srgbClr val="595959"/>
                </a:solidFill>
                <a:latin typeface="Montserrat"/>
                <a:ea typeface="Montserrat"/>
                <a:cs typeface="Montserrat"/>
                <a:sym typeface="Montserrat"/>
              </a:rPr>
              <a:t>THANK YOU!</a:t>
            </a:r>
            <a:endParaRPr sz="1400">
              <a:solidFill>
                <a:srgbClr val="595959"/>
              </a:solidFill>
              <a:latin typeface="Lato"/>
              <a:ea typeface="Lato"/>
              <a:cs typeface="Lato"/>
              <a:sym typeface="Lato"/>
            </a:endParaRPr>
          </a:p>
        </p:txBody>
      </p:sp>
      <p:sp>
        <p:nvSpPr>
          <p:cNvPr id="272" name="Google Shape;272;p51"/>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latin typeface="Montserrat"/>
                <a:ea typeface="Montserrat"/>
                <a:cs typeface="Montserrat"/>
                <a:sym typeface="Montserrat"/>
              </a:rPr>
              <a:t>rhntc.org</a:t>
            </a:r>
            <a:endParaRPr sz="2800" b="1">
              <a:solidFill>
                <a:srgbClr val="434343"/>
              </a:solidFill>
              <a:latin typeface="Montserrat"/>
              <a:ea typeface="Montserrat"/>
              <a:cs typeface="Montserrat"/>
              <a:sym typeface="Montserrat"/>
            </a:endParaRPr>
          </a:p>
        </p:txBody>
      </p:sp>
      <p:sp>
        <p:nvSpPr>
          <p:cNvPr id="273" name="Google Shape;273;p51"/>
          <p:cNvSpPr txBox="1"/>
          <p:nvPr/>
        </p:nvSpPr>
        <p:spPr>
          <a:xfrm>
            <a:off x="4956900" y="1692819"/>
            <a:ext cx="3392400" cy="74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chemeClr val="dk2"/>
                </a:solidFill>
                <a:latin typeface="Lato"/>
                <a:ea typeface="Lato"/>
                <a:cs typeface="Lato"/>
                <a:sym typeface="Lato"/>
              </a:rPr>
              <a:t>Please fill out the evaluation form after the webinar!</a:t>
            </a:r>
            <a:endParaRPr sz="1600">
              <a:latin typeface="Lato"/>
              <a:ea typeface="Lato"/>
              <a:cs typeface="Lato"/>
              <a:sym typeface="Lato"/>
            </a:endParaRPr>
          </a:p>
        </p:txBody>
      </p:sp>
      <p:sp>
        <p:nvSpPr>
          <p:cNvPr id="274" name="Google Shape;274;p51"/>
          <p:cNvSpPr txBox="1"/>
          <p:nvPr/>
        </p:nvSpPr>
        <p:spPr>
          <a:xfrm>
            <a:off x="4956900" y="2344209"/>
            <a:ext cx="38496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dk2"/>
                </a:solidFill>
                <a:latin typeface="Lato"/>
                <a:ea typeface="Lato"/>
                <a:cs typeface="Lato"/>
                <a:sym typeface="Lato"/>
              </a:rPr>
              <a:t>CONTACT US </a:t>
            </a:r>
            <a:r>
              <a:rPr lang="en" sz="1900">
                <a:solidFill>
                  <a:schemeClr val="dk2"/>
                </a:solidFill>
                <a:latin typeface="Lato"/>
                <a:ea typeface="Lato"/>
                <a:cs typeface="Lato"/>
                <a:sym typeface="Lato"/>
              </a:rPr>
              <a:t>on rhtnc.org</a:t>
            </a:r>
            <a:endParaRPr sz="100">
              <a:solidFill>
                <a:schemeClr val="dk2"/>
              </a:solidFill>
              <a:latin typeface="Lato"/>
              <a:ea typeface="Lato"/>
              <a:cs typeface="Lato"/>
              <a:sym typeface="Lato"/>
            </a:endParaRPr>
          </a:p>
        </p:txBody>
      </p:sp>
      <p:pic>
        <p:nvPicPr>
          <p:cNvPr id="275" name="Google Shape;275;p51"/>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hotos">
  <p:cSld name="SECTION_HEADER_1">
    <p:bg>
      <p:bgPr>
        <a:solidFill>
          <a:schemeClr val="lt1"/>
        </a:solidFill>
        <a:effectLst/>
      </p:bgPr>
    </p:bg>
    <p:spTree>
      <p:nvGrpSpPr>
        <p:cNvPr id="1" name="Shape 276"/>
        <p:cNvGrpSpPr/>
        <p:nvPr/>
      </p:nvGrpSpPr>
      <p:grpSpPr>
        <a:xfrm>
          <a:off x="0" y="0"/>
          <a:ext cx="0" cy="0"/>
          <a:chOff x="0" y="0"/>
          <a:chExt cx="0" cy="0"/>
        </a:xfrm>
      </p:grpSpPr>
      <p:pic>
        <p:nvPicPr>
          <p:cNvPr id="277" name="Google Shape;277;p52"/>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278" name="Google Shape;278;p52"/>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279" name="Google Shape;279;p52"/>
          <p:cNvPicPr preferRelativeResize="0"/>
          <p:nvPr/>
        </p:nvPicPr>
        <p:blipFill>
          <a:blip r:embed="rId3">
            <a:alphaModFix/>
          </a:blip>
          <a:stretch>
            <a:fillRect/>
          </a:stretch>
        </p:blipFill>
        <p:spPr>
          <a:xfrm rot="1373658">
            <a:off x="6680424" y="1789650"/>
            <a:ext cx="1837000" cy="1928517"/>
          </a:xfrm>
          <a:prstGeom prst="rect">
            <a:avLst/>
          </a:prstGeom>
          <a:noFill/>
          <a:ln>
            <a:noFill/>
          </a:ln>
        </p:spPr>
      </p:pic>
      <p:pic>
        <p:nvPicPr>
          <p:cNvPr id="280" name="Google Shape;280;p52"/>
          <p:cNvPicPr preferRelativeResize="0"/>
          <p:nvPr/>
        </p:nvPicPr>
        <p:blipFill>
          <a:blip r:embed="rId2">
            <a:alphaModFix/>
          </a:blip>
          <a:stretch>
            <a:fillRect/>
          </a:stretch>
        </p:blipFill>
        <p:spPr>
          <a:xfrm rot="-9110201">
            <a:off x="4585655" y="1753608"/>
            <a:ext cx="1847189" cy="1955008"/>
          </a:xfrm>
          <a:prstGeom prst="rect">
            <a:avLst/>
          </a:prstGeom>
          <a:noFill/>
          <a:ln>
            <a:noFill/>
          </a:ln>
        </p:spPr>
      </p:pic>
      <p:sp>
        <p:nvSpPr>
          <p:cNvPr id="281" name="Google Shape;281;p52"/>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9079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989125" y="1947700"/>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989125" y="1678925"/>
            <a:ext cx="1346475" cy="12482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282"/>
        <p:cNvGrpSpPr/>
        <p:nvPr/>
      </p:nvGrpSpPr>
      <p:grpSpPr>
        <a:xfrm>
          <a:off x="0" y="0"/>
          <a:ext cx="0" cy="0"/>
          <a:chOff x="0" y="0"/>
          <a:chExt cx="0" cy="0"/>
        </a:xfrm>
      </p:grpSpPr>
      <p:pic>
        <p:nvPicPr>
          <p:cNvPr id="283" name="Google Shape;283;p53"/>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284" name="Google Shape;284;p53"/>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85" name="Google Shape;285;p53"/>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286"/>
        <p:cNvGrpSpPr/>
        <p:nvPr/>
      </p:nvGrpSpPr>
      <p:grpSpPr>
        <a:xfrm>
          <a:off x="0" y="0"/>
          <a:ext cx="0" cy="0"/>
          <a:chOff x="0" y="0"/>
          <a:chExt cx="0" cy="0"/>
        </a:xfrm>
      </p:grpSpPr>
      <p:pic>
        <p:nvPicPr>
          <p:cNvPr id="287" name="Google Shape;287;p54"/>
          <p:cNvPicPr preferRelativeResize="0"/>
          <p:nvPr/>
        </p:nvPicPr>
        <p:blipFill>
          <a:blip r:embed="rId2">
            <a:alphaModFix/>
          </a:blip>
          <a:stretch>
            <a:fillRect/>
          </a:stretch>
        </p:blipFill>
        <p:spPr>
          <a:xfrm rot="5400000">
            <a:off x="1996475" y="-1996475"/>
            <a:ext cx="5176900" cy="9169850"/>
          </a:xfrm>
          <a:prstGeom prst="rect">
            <a:avLst/>
          </a:prstGeom>
          <a:noFill/>
          <a:ln>
            <a:noFill/>
          </a:ln>
        </p:spPr>
      </p:pic>
      <p:pic>
        <p:nvPicPr>
          <p:cNvPr id="288" name="Google Shape;288;p5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89" name="Google Shape;289;p5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290"/>
        <p:cNvGrpSpPr/>
        <p:nvPr/>
      </p:nvGrpSpPr>
      <p:grpSpPr>
        <a:xfrm>
          <a:off x="0" y="0"/>
          <a:ext cx="0" cy="0"/>
          <a:chOff x="0" y="0"/>
          <a:chExt cx="0" cy="0"/>
        </a:xfrm>
      </p:grpSpPr>
      <p:pic>
        <p:nvPicPr>
          <p:cNvPr id="291" name="Google Shape;291;p55"/>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292" name="Google Shape;292;p5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293" name="Google Shape;293;p55"/>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4"/>
        <p:cNvGrpSpPr/>
        <p:nvPr/>
      </p:nvGrpSpPr>
      <p:grpSpPr>
        <a:xfrm>
          <a:off x="0" y="0"/>
          <a:ext cx="0" cy="0"/>
          <a:chOff x="0" y="0"/>
          <a:chExt cx="0" cy="0"/>
        </a:xfrm>
      </p:grpSpPr>
      <p:sp>
        <p:nvSpPr>
          <p:cNvPr id="295" name="Google Shape;295;p5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6" name="Google Shape;296;p5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1600"/>
              </a:spcBef>
              <a:spcAft>
                <a:spcPts val="0"/>
              </a:spcAft>
              <a:buClr>
                <a:schemeClr val="dk1"/>
              </a:buClr>
              <a:buSzPts val="1500"/>
              <a:buNone/>
              <a:defRPr sz="1500" b="1"/>
            </a:lvl2pPr>
            <a:lvl3pPr marL="1371600" lvl="2" indent="-228600" algn="l" rtl="0">
              <a:lnSpc>
                <a:spcPct val="90000"/>
              </a:lnSpc>
              <a:spcBef>
                <a:spcPts val="1600"/>
              </a:spcBef>
              <a:spcAft>
                <a:spcPts val="0"/>
              </a:spcAft>
              <a:buClr>
                <a:schemeClr val="dk1"/>
              </a:buClr>
              <a:buSzPts val="1400"/>
              <a:buNone/>
              <a:defRPr sz="1400" b="1"/>
            </a:lvl3pPr>
            <a:lvl4pPr marL="1828800" lvl="3" indent="-228600" algn="l" rtl="0">
              <a:lnSpc>
                <a:spcPct val="90000"/>
              </a:lnSpc>
              <a:spcBef>
                <a:spcPts val="1600"/>
              </a:spcBef>
              <a:spcAft>
                <a:spcPts val="0"/>
              </a:spcAft>
              <a:buClr>
                <a:schemeClr val="dk1"/>
              </a:buClr>
              <a:buSzPts val="1200"/>
              <a:buNone/>
              <a:defRPr sz="1200" b="1"/>
            </a:lvl4pPr>
            <a:lvl5pPr marL="2286000" lvl="4" indent="-228600" algn="l" rtl="0">
              <a:lnSpc>
                <a:spcPct val="90000"/>
              </a:lnSpc>
              <a:spcBef>
                <a:spcPts val="1600"/>
              </a:spcBef>
              <a:spcAft>
                <a:spcPts val="0"/>
              </a:spcAft>
              <a:buClr>
                <a:schemeClr val="dk1"/>
              </a:buClr>
              <a:buSzPts val="1200"/>
              <a:buNone/>
              <a:defRPr sz="1200" b="1"/>
            </a:lvl5pPr>
            <a:lvl6pPr marL="2743200" lvl="5" indent="-228600" algn="l" rtl="0">
              <a:lnSpc>
                <a:spcPct val="90000"/>
              </a:lnSpc>
              <a:spcBef>
                <a:spcPts val="1600"/>
              </a:spcBef>
              <a:spcAft>
                <a:spcPts val="0"/>
              </a:spcAft>
              <a:buClr>
                <a:schemeClr val="dk1"/>
              </a:buClr>
              <a:buSzPts val="1200"/>
              <a:buNone/>
              <a:defRPr sz="1200" b="1"/>
            </a:lvl6pPr>
            <a:lvl7pPr marL="3200400" lvl="6" indent="-228600" algn="l" rtl="0">
              <a:lnSpc>
                <a:spcPct val="90000"/>
              </a:lnSpc>
              <a:spcBef>
                <a:spcPts val="1600"/>
              </a:spcBef>
              <a:spcAft>
                <a:spcPts val="0"/>
              </a:spcAft>
              <a:buClr>
                <a:schemeClr val="dk1"/>
              </a:buClr>
              <a:buSzPts val="1200"/>
              <a:buNone/>
              <a:defRPr sz="1200" b="1"/>
            </a:lvl7pPr>
            <a:lvl8pPr marL="3657600" lvl="7" indent="-228600" algn="l" rtl="0">
              <a:lnSpc>
                <a:spcPct val="90000"/>
              </a:lnSpc>
              <a:spcBef>
                <a:spcPts val="1600"/>
              </a:spcBef>
              <a:spcAft>
                <a:spcPts val="0"/>
              </a:spcAft>
              <a:buClr>
                <a:schemeClr val="dk1"/>
              </a:buClr>
              <a:buSzPts val="1200"/>
              <a:buNone/>
              <a:defRPr sz="1200" b="1"/>
            </a:lvl8pPr>
            <a:lvl9pPr marL="4114800" lvl="8" indent="-228600" algn="l" rtl="0">
              <a:lnSpc>
                <a:spcPct val="90000"/>
              </a:lnSpc>
              <a:spcBef>
                <a:spcPts val="1600"/>
              </a:spcBef>
              <a:spcAft>
                <a:spcPts val="1600"/>
              </a:spcAft>
              <a:buClr>
                <a:schemeClr val="dk1"/>
              </a:buClr>
              <a:buSzPts val="1200"/>
              <a:buNone/>
              <a:defRPr sz="1200" b="1"/>
            </a:lvl9pPr>
          </a:lstStyle>
          <a:p>
            <a:endParaRPr/>
          </a:p>
        </p:txBody>
      </p:sp>
      <p:sp>
        <p:nvSpPr>
          <p:cNvPr id="297" name="Google Shape;297;p5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298" name="Google Shape;298;p5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1600"/>
              </a:spcBef>
              <a:spcAft>
                <a:spcPts val="0"/>
              </a:spcAft>
              <a:buClr>
                <a:schemeClr val="dk1"/>
              </a:buClr>
              <a:buSzPts val="1500"/>
              <a:buNone/>
              <a:defRPr sz="1500" b="1"/>
            </a:lvl2pPr>
            <a:lvl3pPr marL="1371600" lvl="2" indent="-228600" algn="l" rtl="0">
              <a:lnSpc>
                <a:spcPct val="90000"/>
              </a:lnSpc>
              <a:spcBef>
                <a:spcPts val="1600"/>
              </a:spcBef>
              <a:spcAft>
                <a:spcPts val="0"/>
              </a:spcAft>
              <a:buClr>
                <a:schemeClr val="dk1"/>
              </a:buClr>
              <a:buSzPts val="1400"/>
              <a:buNone/>
              <a:defRPr sz="1400" b="1"/>
            </a:lvl3pPr>
            <a:lvl4pPr marL="1828800" lvl="3" indent="-228600" algn="l" rtl="0">
              <a:lnSpc>
                <a:spcPct val="90000"/>
              </a:lnSpc>
              <a:spcBef>
                <a:spcPts val="1600"/>
              </a:spcBef>
              <a:spcAft>
                <a:spcPts val="0"/>
              </a:spcAft>
              <a:buClr>
                <a:schemeClr val="dk1"/>
              </a:buClr>
              <a:buSzPts val="1200"/>
              <a:buNone/>
              <a:defRPr sz="1200" b="1"/>
            </a:lvl4pPr>
            <a:lvl5pPr marL="2286000" lvl="4" indent="-228600" algn="l" rtl="0">
              <a:lnSpc>
                <a:spcPct val="90000"/>
              </a:lnSpc>
              <a:spcBef>
                <a:spcPts val="1600"/>
              </a:spcBef>
              <a:spcAft>
                <a:spcPts val="0"/>
              </a:spcAft>
              <a:buClr>
                <a:schemeClr val="dk1"/>
              </a:buClr>
              <a:buSzPts val="1200"/>
              <a:buNone/>
              <a:defRPr sz="1200" b="1"/>
            </a:lvl5pPr>
            <a:lvl6pPr marL="2743200" lvl="5" indent="-228600" algn="l" rtl="0">
              <a:lnSpc>
                <a:spcPct val="90000"/>
              </a:lnSpc>
              <a:spcBef>
                <a:spcPts val="1600"/>
              </a:spcBef>
              <a:spcAft>
                <a:spcPts val="0"/>
              </a:spcAft>
              <a:buClr>
                <a:schemeClr val="dk1"/>
              </a:buClr>
              <a:buSzPts val="1200"/>
              <a:buNone/>
              <a:defRPr sz="1200" b="1"/>
            </a:lvl6pPr>
            <a:lvl7pPr marL="3200400" lvl="6" indent="-228600" algn="l" rtl="0">
              <a:lnSpc>
                <a:spcPct val="90000"/>
              </a:lnSpc>
              <a:spcBef>
                <a:spcPts val="1600"/>
              </a:spcBef>
              <a:spcAft>
                <a:spcPts val="0"/>
              </a:spcAft>
              <a:buClr>
                <a:schemeClr val="dk1"/>
              </a:buClr>
              <a:buSzPts val="1200"/>
              <a:buNone/>
              <a:defRPr sz="1200" b="1"/>
            </a:lvl7pPr>
            <a:lvl8pPr marL="3657600" lvl="7" indent="-228600" algn="l" rtl="0">
              <a:lnSpc>
                <a:spcPct val="90000"/>
              </a:lnSpc>
              <a:spcBef>
                <a:spcPts val="1600"/>
              </a:spcBef>
              <a:spcAft>
                <a:spcPts val="0"/>
              </a:spcAft>
              <a:buClr>
                <a:schemeClr val="dk1"/>
              </a:buClr>
              <a:buSzPts val="1200"/>
              <a:buNone/>
              <a:defRPr sz="1200" b="1"/>
            </a:lvl8pPr>
            <a:lvl9pPr marL="4114800" lvl="8" indent="-228600" algn="l" rtl="0">
              <a:lnSpc>
                <a:spcPct val="90000"/>
              </a:lnSpc>
              <a:spcBef>
                <a:spcPts val="1600"/>
              </a:spcBef>
              <a:spcAft>
                <a:spcPts val="1600"/>
              </a:spcAft>
              <a:buClr>
                <a:schemeClr val="dk1"/>
              </a:buClr>
              <a:buSzPts val="1200"/>
              <a:buNone/>
              <a:defRPr sz="1200" b="1"/>
            </a:lvl9pPr>
          </a:lstStyle>
          <a:p>
            <a:endParaRPr/>
          </a:p>
        </p:txBody>
      </p:sp>
      <p:sp>
        <p:nvSpPr>
          <p:cNvPr id="299" name="Google Shape;299;p5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300" name="Google Shape;300;p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301" name="Google Shape;301;p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302" name="Google Shape;302;p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3"/>
        <p:cNvGrpSpPr/>
        <p:nvPr/>
      </p:nvGrpSpPr>
      <p:grpSpPr>
        <a:xfrm>
          <a:off x="0" y="0"/>
          <a:ext cx="0" cy="0"/>
          <a:chOff x="0" y="0"/>
          <a:chExt cx="0" cy="0"/>
        </a:xfrm>
      </p:grpSpPr>
      <p:sp>
        <p:nvSpPr>
          <p:cNvPr id="304" name="Google Shape;304;p5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5" name="Google Shape;305;p5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306" name="Google Shape;306;p5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307" name="Google Shape;307;p5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308" name="Google Shape;308;p5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0" y="1049375"/>
            <a:ext cx="5422200" cy="20526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59400" y="3515325"/>
            <a:ext cx="40209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Lato Light"/>
              <a:buNone/>
              <a:defRPr sz="2800">
                <a:latin typeface="Lato Light"/>
                <a:ea typeface="Lato Light"/>
                <a:cs typeface="Lato Light"/>
                <a:sym typeface="La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r="16289" b="29078"/>
          <a:stretch/>
        </p:blipFill>
        <p:spPr>
          <a:xfrm>
            <a:off x="4838400" y="1543675"/>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3350" y="3083650"/>
            <a:ext cx="1586958" cy="150300"/>
          </a:xfrm>
          <a:prstGeom prst="rect">
            <a:avLst/>
          </a:prstGeom>
          <a:noFill/>
          <a:ln>
            <a:noFill/>
          </a:ln>
        </p:spPr>
      </p:pic>
    </p:spTree>
    <p:extLst>
      <p:ext uri="{BB962C8B-B14F-4D97-AF65-F5344CB8AC3E}">
        <p14:creationId xmlns:p14="http://schemas.microsoft.com/office/powerpoint/2010/main" val="37429923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extLst>
      <p:ext uri="{BB962C8B-B14F-4D97-AF65-F5344CB8AC3E}">
        <p14:creationId xmlns:p14="http://schemas.microsoft.com/office/powerpoint/2010/main" val="8440396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1048825" y="1297850"/>
            <a:ext cx="1287626" cy="132053"/>
          </a:xfrm>
          <a:prstGeom prst="rect">
            <a:avLst/>
          </a:prstGeom>
          <a:noFill/>
          <a:ln>
            <a:noFill/>
          </a:ln>
        </p:spPr>
      </p:pic>
    </p:spTree>
    <p:extLst>
      <p:ext uri="{BB962C8B-B14F-4D97-AF65-F5344CB8AC3E}">
        <p14:creationId xmlns:p14="http://schemas.microsoft.com/office/powerpoint/2010/main" val="16438164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extLst>
      <p:ext uri="{BB962C8B-B14F-4D97-AF65-F5344CB8AC3E}">
        <p14:creationId xmlns:p14="http://schemas.microsoft.com/office/powerpoint/2010/main" val="2410204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9079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989125" y="1947700"/>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989125" y="1678925"/>
            <a:ext cx="1346475" cy="124825"/>
          </a:xfrm>
          <a:prstGeom prst="rect">
            <a:avLst/>
          </a:prstGeom>
          <a:noFill/>
          <a:ln>
            <a:noFill/>
          </a:ln>
        </p:spPr>
      </p:pic>
    </p:spTree>
    <p:extLst>
      <p:ext uri="{BB962C8B-B14F-4D97-AF65-F5344CB8AC3E}">
        <p14:creationId xmlns:p14="http://schemas.microsoft.com/office/powerpoint/2010/main" val="1697376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41825" y="11063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441825" y="194777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1 2">
  <p:cSld name="Title and body 1 2">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41825" y="11063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441825" y="194777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extLst>
      <p:ext uri="{BB962C8B-B14F-4D97-AF65-F5344CB8AC3E}">
        <p14:creationId xmlns:p14="http://schemas.microsoft.com/office/powerpoint/2010/main" val="401031498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1 1">
  <p:cSld name="Title and body 1 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rotWithShape="1">
          <a:blip r:embed="rId2">
            <a:alphaModFix/>
          </a:blip>
          <a:srcRect b="29002"/>
          <a:stretch/>
        </p:blipFill>
        <p:spPr>
          <a:xfrm>
            <a:off x="147950" y="4005025"/>
            <a:ext cx="2836151" cy="1138475"/>
          </a:xfrm>
          <a:prstGeom prst="rect">
            <a:avLst/>
          </a:prstGeom>
          <a:noFill/>
          <a:ln>
            <a:noFill/>
          </a:ln>
        </p:spPr>
      </p:pic>
    </p:spTree>
    <p:extLst>
      <p:ext uri="{BB962C8B-B14F-4D97-AF65-F5344CB8AC3E}">
        <p14:creationId xmlns:p14="http://schemas.microsoft.com/office/powerpoint/2010/main" val="1999301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1 1 1">
  <p:cSld name="Title and body 1 1 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681125" y="12375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681125" y="218617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959700" y="1812013"/>
            <a:ext cx="1612884" cy="134775"/>
          </a:xfrm>
          <a:prstGeom prst="rect">
            <a:avLst/>
          </a:prstGeom>
          <a:noFill/>
          <a:ln>
            <a:noFill/>
          </a:ln>
        </p:spPr>
      </p:pic>
    </p:spTree>
    <p:extLst>
      <p:ext uri="{BB962C8B-B14F-4D97-AF65-F5344CB8AC3E}">
        <p14:creationId xmlns:p14="http://schemas.microsoft.com/office/powerpoint/2010/main" val="16192509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1 1 1 1">
  <p:cSld name="Title and body 1 1 1 1">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00100" y="13503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800100" y="22020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pic>
        <p:nvPicPr>
          <p:cNvPr id="59" name="Google Shape;59;p10"/>
          <p:cNvPicPr preferRelativeResize="0"/>
          <p:nvPr/>
        </p:nvPicPr>
        <p:blipFill>
          <a:blip r:embed="rId3">
            <a:alphaModFix/>
          </a:blip>
          <a:stretch>
            <a:fillRect/>
          </a:stretch>
        </p:blipFill>
        <p:spPr>
          <a:xfrm>
            <a:off x="979275" y="1923049"/>
            <a:ext cx="1264400" cy="130100"/>
          </a:xfrm>
          <a:prstGeom prst="rect">
            <a:avLst/>
          </a:prstGeom>
          <a:noFill/>
          <a:ln>
            <a:noFill/>
          </a:ln>
        </p:spPr>
      </p:pic>
    </p:spTree>
    <p:extLst>
      <p:ext uri="{BB962C8B-B14F-4D97-AF65-F5344CB8AC3E}">
        <p14:creationId xmlns:p14="http://schemas.microsoft.com/office/powerpoint/2010/main" val="41768189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body 1 1 1 1 3">
  <p:cSld name="Title and body 1 1 1 1 3">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461125" y="528325"/>
            <a:ext cx="598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1"/>
          <p:cNvSpPr txBox="1">
            <a:spLocks noGrp="1"/>
          </p:cNvSpPr>
          <p:nvPr>
            <p:ph type="body" idx="1"/>
          </p:nvPr>
        </p:nvSpPr>
        <p:spPr>
          <a:xfrm>
            <a:off x="461125" y="1380050"/>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3" name="Google Shape;63;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1"/>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extLst>
      <p:ext uri="{BB962C8B-B14F-4D97-AF65-F5344CB8AC3E}">
        <p14:creationId xmlns:p14="http://schemas.microsoft.com/office/powerpoint/2010/main" val="36359774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1 1 1 1 2">
  <p:cSld name="Title and body 1 1 1 1 2">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461125" y="602413"/>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461125" y="1336788"/>
            <a:ext cx="6823800" cy="3204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extLst>
      <p:ext uri="{BB962C8B-B14F-4D97-AF65-F5344CB8AC3E}">
        <p14:creationId xmlns:p14="http://schemas.microsoft.com/office/powerpoint/2010/main" val="32899030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1 1 1 1 1">
  <p:cSld name="Title and body 1 1 1 1 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800100" y="962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800100" y="2003350"/>
            <a:ext cx="80322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75" name="Google Shape;75;p13"/>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pic>
        <p:nvPicPr>
          <p:cNvPr id="76" name="Google Shape;76;p13"/>
          <p:cNvPicPr preferRelativeResize="0"/>
          <p:nvPr/>
        </p:nvPicPr>
        <p:blipFill>
          <a:blip r:embed="rId4">
            <a:alphaModFix/>
          </a:blip>
          <a:stretch>
            <a:fillRect/>
          </a:stretch>
        </p:blipFill>
        <p:spPr>
          <a:xfrm>
            <a:off x="1012062" y="1586988"/>
            <a:ext cx="1487147" cy="134775"/>
          </a:xfrm>
          <a:prstGeom prst="rect">
            <a:avLst/>
          </a:prstGeom>
          <a:noFill/>
          <a:ln>
            <a:noFill/>
          </a:ln>
        </p:spPr>
      </p:pic>
    </p:spTree>
    <p:extLst>
      <p:ext uri="{BB962C8B-B14F-4D97-AF65-F5344CB8AC3E}">
        <p14:creationId xmlns:p14="http://schemas.microsoft.com/office/powerpoint/2010/main" val="27208355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1 1 1 1 1 1">
  <p:cSld name="Title and body 1 1 1 1 1 1">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2650" y="470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452650" y="1245750"/>
            <a:ext cx="8032200" cy="2831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4"/>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82" name="Google Shape;82;p14"/>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spTree>
    <p:extLst>
      <p:ext uri="{BB962C8B-B14F-4D97-AF65-F5344CB8AC3E}">
        <p14:creationId xmlns:p14="http://schemas.microsoft.com/office/powerpoint/2010/main" val="24700642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2894293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3567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rotWithShape="1">
          <a:blip r:embed="rId2">
            <a:alphaModFix/>
          </a:blip>
          <a:srcRect b="29002"/>
          <a:stretch/>
        </p:blipFill>
        <p:spPr>
          <a:xfrm>
            <a:off x="147950" y="4005025"/>
            <a:ext cx="2836151" cy="1138475"/>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3" name="Google Shape;93;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4" name="Google Shape;94;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23228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7" name="Google Shape;97;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8" name="Google Shape;98;p18"/>
          <p:cNvPicPr preferRelativeResize="0"/>
          <p:nvPr/>
        </p:nvPicPr>
        <p:blipFill>
          <a:blip r:embed="rId2">
            <a:alphaModFix/>
          </a:blip>
          <a:stretch>
            <a:fillRect/>
          </a:stretch>
        </p:blipFill>
        <p:spPr>
          <a:xfrm>
            <a:off x="639800" y="3371775"/>
            <a:ext cx="2063574" cy="195450"/>
          </a:xfrm>
          <a:prstGeom prst="rect">
            <a:avLst/>
          </a:prstGeom>
          <a:noFill/>
          <a:ln>
            <a:noFill/>
          </a:ln>
        </p:spPr>
      </p:pic>
    </p:spTree>
    <p:extLst>
      <p:ext uri="{BB962C8B-B14F-4D97-AF65-F5344CB8AC3E}">
        <p14:creationId xmlns:p14="http://schemas.microsoft.com/office/powerpoint/2010/main" val="36521372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9"/>
        <p:cNvGrpSpPr/>
        <p:nvPr/>
      </p:nvGrpSpPr>
      <p:grpSpPr>
        <a:xfrm>
          <a:off x="0" y="0"/>
          <a:ext cx="0" cy="0"/>
          <a:chOff x="0" y="0"/>
          <a:chExt cx="0" cy="0"/>
        </a:xfrm>
      </p:grpSpPr>
      <p:sp>
        <p:nvSpPr>
          <p:cNvPr id="100" name="Google Shape;100;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2" name="Google Shape;102;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3" name="Google Shape;103;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04" name="Google Shape;104;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438213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07" name="Google Shape;107;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66320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8"/>
        <p:cNvGrpSpPr/>
        <p:nvPr/>
      </p:nvGrpSpPr>
      <p:grpSpPr>
        <a:xfrm>
          <a:off x="0" y="0"/>
          <a:ext cx="0" cy="0"/>
          <a:chOff x="0" y="0"/>
          <a:chExt cx="0" cy="0"/>
        </a:xfrm>
      </p:grpSpPr>
      <p:sp>
        <p:nvSpPr>
          <p:cNvPr id="109" name="Google Shape;109;p2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2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11" name="Google Shape;111;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657013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hank you/Closeout" type="blank">
  <p:cSld name="Thank you/Closeout">
    <p:spTree>
      <p:nvGrpSpPr>
        <p:cNvPr id="1" name="Shape 112"/>
        <p:cNvGrpSpPr/>
        <p:nvPr/>
      </p:nvGrpSpPr>
      <p:grpSpPr>
        <a:xfrm>
          <a:off x="0" y="0"/>
          <a:ext cx="0" cy="0"/>
          <a:chOff x="0" y="0"/>
          <a:chExt cx="0" cy="0"/>
        </a:xfrm>
      </p:grpSpPr>
      <p:sp>
        <p:nvSpPr>
          <p:cNvPr id="113" name="Google Shape;113;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4" name="Google Shape;114;p22"/>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15" name="Google Shape;115;p22"/>
          <p:cNvSpPr txBox="1"/>
          <p:nvPr/>
        </p:nvSpPr>
        <p:spPr>
          <a:xfrm>
            <a:off x="227750" y="4344850"/>
            <a:ext cx="6140700" cy="5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latin typeface="Lato"/>
                <a:ea typeface="Lato"/>
                <a:cs typeface="Lato"/>
                <a:sym typeface="Lato"/>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800" i="1">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p:txBody>
      </p:sp>
      <p:sp>
        <p:nvSpPr>
          <p:cNvPr id="116" name="Google Shape;116;p22"/>
          <p:cNvSpPr txBox="1"/>
          <p:nvPr/>
        </p:nvSpPr>
        <p:spPr>
          <a:xfrm>
            <a:off x="794775" y="1767575"/>
            <a:ext cx="3738000" cy="74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b="1">
                <a:solidFill>
                  <a:srgbClr val="434343"/>
                </a:solidFill>
                <a:latin typeface="Montserrat"/>
                <a:ea typeface="Montserrat"/>
                <a:cs typeface="Montserrat"/>
                <a:sym typeface="Montserrat"/>
              </a:rPr>
              <a:t>THANK YOU!</a:t>
            </a:r>
            <a:endParaRPr>
              <a:latin typeface="Lato"/>
              <a:ea typeface="Lato"/>
              <a:cs typeface="Lato"/>
              <a:sym typeface="Lato"/>
            </a:endParaRPr>
          </a:p>
        </p:txBody>
      </p:sp>
      <p:sp>
        <p:nvSpPr>
          <p:cNvPr id="117" name="Google Shape;117;p22"/>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latin typeface="Montserrat"/>
                <a:ea typeface="Montserrat"/>
                <a:cs typeface="Montserrat"/>
                <a:sym typeface="Montserrat"/>
              </a:rPr>
              <a:t>rhntc.org</a:t>
            </a:r>
            <a:endParaRPr sz="2800" b="1">
              <a:solidFill>
                <a:srgbClr val="434343"/>
              </a:solidFill>
              <a:latin typeface="Montserrat"/>
              <a:ea typeface="Montserrat"/>
              <a:cs typeface="Montserrat"/>
              <a:sym typeface="Montserrat"/>
            </a:endParaRPr>
          </a:p>
        </p:txBody>
      </p:sp>
      <p:sp>
        <p:nvSpPr>
          <p:cNvPr id="118" name="Google Shape;118;p22"/>
          <p:cNvSpPr txBox="1"/>
          <p:nvPr/>
        </p:nvSpPr>
        <p:spPr>
          <a:xfrm>
            <a:off x="4956825" y="1852625"/>
            <a:ext cx="3392400" cy="74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chemeClr val="dk2"/>
                </a:solidFill>
                <a:latin typeface="Lato"/>
                <a:ea typeface="Lato"/>
                <a:cs typeface="Lato"/>
                <a:sym typeface="Lato"/>
              </a:rPr>
              <a:t>Please fill out the evaluation form after the webinar!</a:t>
            </a:r>
            <a:endParaRPr sz="1600">
              <a:latin typeface="Lato"/>
              <a:ea typeface="Lato"/>
              <a:cs typeface="Lato"/>
              <a:sym typeface="Lato"/>
            </a:endParaRPr>
          </a:p>
        </p:txBody>
      </p:sp>
      <p:sp>
        <p:nvSpPr>
          <p:cNvPr id="119" name="Google Shape;119;p22"/>
          <p:cNvSpPr txBox="1">
            <a:spLocks noGrp="1"/>
          </p:cNvSpPr>
          <p:nvPr>
            <p:ph type="subTitle" idx="1"/>
          </p:nvPr>
        </p:nvSpPr>
        <p:spPr>
          <a:xfrm>
            <a:off x="849850" y="3231750"/>
            <a:ext cx="3170700" cy="879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6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20" name="Google Shape;120;p22"/>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434343"/>
                </a:solidFill>
                <a:latin typeface="Montserrat"/>
                <a:ea typeface="Montserrat"/>
                <a:cs typeface="Montserrat"/>
                <a:sym typeface="Montserrat"/>
              </a:rPr>
              <a:t>CONTACT US</a:t>
            </a:r>
            <a:endParaRPr sz="100">
              <a:latin typeface="Lato"/>
              <a:ea typeface="Lato"/>
              <a:cs typeface="Lato"/>
              <a:sym typeface="Lato"/>
            </a:endParaRPr>
          </a:p>
        </p:txBody>
      </p:sp>
      <p:pic>
        <p:nvPicPr>
          <p:cNvPr id="121" name="Google Shape;121;p22"/>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Tree>
    <p:extLst>
      <p:ext uri="{BB962C8B-B14F-4D97-AF65-F5344CB8AC3E}">
        <p14:creationId xmlns:p14="http://schemas.microsoft.com/office/powerpoint/2010/main" val="37449933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Photos">
  <p:cSld name="Photos">
    <p:bg>
      <p:bgPr>
        <a:solidFill>
          <a:schemeClr val="lt1"/>
        </a:solidFill>
        <a:effectLst/>
      </p:bgPr>
    </p:bg>
    <p:spTree>
      <p:nvGrpSpPr>
        <p:cNvPr id="1" name="Shape 122"/>
        <p:cNvGrpSpPr/>
        <p:nvPr/>
      </p:nvGrpSpPr>
      <p:grpSpPr>
        <a:xfrm>
          <a:off x="0" y="0"/>
          <a:ext cx="0" cy="0"/>
          <a:chOff x="0" y="0"/>
          <a:chExt cx="0" cy="0"/>
        </a:xfrm>
      </p:grpSpPr>
      <p:pic>
        <p:nvPicPr>
          <p:cNvPr id="123" name="Google Shape;123;p23"/>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24" name="Google Shape;124;p23"/>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25" name="Google Shape;125;p23"/>
          <p:cNvPicPr preferRelativeResize="0"/>
          <p:nvPr/>
        </p:nvPicPr>
        <p:blipFill>
          <a:blip r:embed="rId3">
            <a:alphaModFix/>
          </a:blip>
          <a:stretch>
            <a:fillRect/>
          </a:stretch>
        </p:blipFill>
        <p:spPr>
          <a:xfrm rot="1373658">
            <a:off x="6680424" y="1789650"/>
            <a:ext cx="1837000" cy="1928517"/>
          </a:xfrm>
          <a:prstGeom prst="rect">
            <a:avLst/>
          </a:prstGeom>
          <a:noFill/>
          <a:ln>
            <a:noFill/>
          </a:ln>
        </p:spPr>
      </p:pic>
      <p:pic>
        <p:nvPicPr>
          <p:cNvPr id="126" name="Google Shape;126;p23"/>
          <p:cNvPicPr preferRelativeResize="0"/>
          <p:nvPr/>
        </p:nvPicPr>
        <p:blipFill>
          <a:blip r:embed="rId2">
            <a:alphaModFix/>
          </a:blip>
          <a:stretch>
            <a:fillRect/>
          </a:stretch>
        </p:blipFill>
        <p:spPr>
          <a:xfrm rot="-9110201">
            <a:off x="4585655" y="1753608"/>
            <a:ext cx="1847189" cy="1955008"/>
          </a:xfrm>
          <a:prstGeom prst="rect">
            <a:avLst/>
          </a:prstGeom>
          <a:noFill/>
          <a:ln>
            <a:noFill/>
          </a:ln>
        </p:spPr>
      </p:pic>
      <p:sp>
        <p:nvSpPr>
          <p:cNvPr id="127" name="Google Shape;127;p23"/>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8" name="Google Shape;128;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Lato"/>
                <a:ea typeface="Lato"/>
                <a:cs typeface="Lato"/>
                <a:sym typeface="Lato"/>
              </a:defRPr>
            </a:lvl1pPr>
            <a:lvl2pPr lvl="1">
              <a:buNone/>
              <a:defRPr sz="1300">
                <a:latin typeface="Lato"/>
                <a:ea typeface="Lato"/>
                <a:cs typeface="Lato"/>
                <a:sym typeface="Lato"/>
              </a:defRPr>
            </a:lvl2pPr>
            <a:lvl3pPr lvl="2">
              <a:buNone/>
              <a:defRPr sz="1300">
                <a:latin typeface="Lato"/>
                <a:ea typeface="Lato"/>
                <a:cs typeface="Lato"/>
                <a:sym typeface="Lato"/>
              </a:defRPr>
            </a:lvl3pPr>
            <a:lvl4pPr lvl="3">
              <a:buNone/>
              <a:defRPr sz="1300">
                <a:latin typeface="Lato"/>
                <a:ea typeface="Lato"/>
                <a:cs typeface="Lato"/>
                <a:sym typeface="Lato"/>
              </a:defRPr>
            </a:lvl4pPr>
            <a:lvl5pPr lvl="4">
              <a:buNone/>
              <a:defRPr sz="1300">
                <a:latin typeface="Lato"/>
                <a:ea typeface="Lato"/>
                <a:cs typeface="Lato"/>
                <a:sym typeface="Lato"/>
              </a:defRPr>
            </a:lvl5pPr>
            <a:lvl6pPr lvl="5">
              <a:buNone/>
              <a:defRPr sz="1300">
                <a:latin typeface="Lato"/>
                <a:ea typeface="Lato"/>
                <a:cs typeface="Lato"/>
                <a:sym typeface="Lato"/>
              </a:defRPr>
            </a:lvl6pPr>
            <a:lvl7pPr lvl="6">
              <a:buNone/>
              <a:defRPr sz="1300">
                <a:latin typeface="Lato"/>
                <a:ea typeface="Lato"/>
                <a:cs typeface="Lato"/>
                <a:sym typeface="Lato"/>
              </a:defRPr>
            </a:lvl7pPr>
            <a:lvl8pPr lvl="7">
              <a:buNone/>
              <a:defRPr sz="1300">
                <a:latin typeface="Lato"/>
                <a:ea typeface="Lato"/>
                <a:cs typeface="Lato"/>
                <a:sym typeface="Lato"/>
              </a:defRPr>
            </a:lvl8pPr>
            <a:lvl9pPr lvl="8">
              <a:buNone/>
              <a:defRPr sz="1300">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373709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Break">
  <p:cSld name="1_Section Break">
    <p:spTree>
      <p:nvGrpSpPr>
        <p:cNvPr id="1" name="Shape 129"/>
        <p:cNvGrpSpPr/>
        <p:nvPr/>
      </p:nvGrpSpPr>
      <p:grpSpPr>
        <a:xfrm>
          <a:off x="0" y="0"/>
          <a:ext cx="0" cy="0"/>
          <a:chOff x="0" y="0"/>
          <a:chExt cx="0" cy="0"/>
        </a:xfrm>
      </p:grpSpPr>
      <p:pic>
        <p:nvPicPr>
          <p:cNvPr id="130" name="Google Shape;130;p24"/>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31" name="Google Shape;131;p2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32" name="Google Shape;132;p2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
        <p:nvSpPr>
          <p:cNvPr id="133" name="Google Shape;13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Lato"/>
                <a:ea typeface="Lato"/>
                <a:cs typeface="Lato"/>
                <a:sym typeface="Lato"/>
              </a:defRPr>
            </a:lvl1pPr>
            <a:lvl2pPr lvl="1">
              <a:buNone/>
              <a:defRPr sz="1300">
                <a:latin typeface="Lato"/>
                <a:ea typeface="Lato"/>
                <a:cs typeface="Lato"/>
                <a:sym typeface="Lato"/>
              </a:defRPr>
            </a:lvl2pPr>
            <a:lvl3pPr lvl="2">
              <a:buNone/>
              <a:defRPr sz="1300">
                <a:latin typeface="Lato"/>
                <a:ea typeface="Lato"/>
                <a:cs typeface="Lato"/>
                <a:sym typeface="Lato"/>
              </a:defRPr>
            </a:lvl3pPr>
            <a:lvl4pPr lvl="3">
              <a:buNone/>
              <a:defRPr sz="1300">
                <a:latin typeface="Lato"/>
                <a:ea typeface="Lato"/>
                <a:cs typeface="Lato"/>
                <a:sym typeface="Lato"/>
              </a:defRPr>
            </a:lvl4pPr>
            <a:lvl5pPr lvl="4">
              <a:buNone/>
              <a:defRPr sz="1300">
                <a:latin typeface="Lato"/>
                <a:ea typeface="Lato"/>
                <a:cs typeface="Lato"/>
                <a:sym typeface="Lato"/>
              </a:defRPr>
            </a:lvl5pPr>
            <a:lvl6pPr lvl="5">
              <a:buNone/>
              <a:defRPr sz="1300">
                <a:latin typeface="Lato"/>
                <a:ea typeface="Lato"/>
                <a:cs typeface="Lato"/>
                <a:sym typeface="Lato"/>
              </a:defRPr>
            </a:lvl6pPr>
            <a:lvl7pPr lvl="6">
              <a:buNone/>
              <a:defRPr sz="1300">
                <a:latin typeface="Lato"/>
                <a:ea typeface="Lato"/>
                <a:cs typeface="Lato"/>
                <a:sym typeface="Lato"/>
              </a:defRPr>
            </a:lvl7pPr>
            <a:lvl8pPr lvl="7">
              <a:buNone/>
              <a:defRPr sz="1300">
                <a:latin typeface="Lato"/>
                <a:ea typeface="Lato"/>
                <a:cs typeface="Lato"/>
                <a:sym typeface="Lato"/>
              </a:defRPr>
            </a:lvl8pPr>
            <a:lvl9pPr lvl="8">
              <a:buNone/>
              <a:defRPr sz="1300">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351147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Break">
  <p:cSld name="1_Section Break">
    <p:spTree>
      <p:nvGrpSpPr>
        <p:cNvPr id="1" name="Shape 134"/>
        <p:cNvGrpSpPr/>
        <p:nvPr/>
      </p:nvGrpSpPr>
      <p:grpSpPr>
        <a:xfrm>
          <a:off x="0" y="0"/>
          <a:ext cx="0" cy="0"/>
          <a:chOff x="0" y="0"/>
          <a:chExt cx="0" cy="0"/>
        </a:xfrm>
      </p:grpSpPr>
      <p:pic>
        <p:nvPicPr>
          <p:cNvPr id="135" name="Google Shape;135;p25"/>
          <p:cNvPicPr preferRelativeResize="0"/>
          <p:nvPr/>
        </p:nvPicPr>
        <p:blipFill>
          <a:blip r:embed="rId2">
            <a:alphaModFix/>
          </a:blip>
          <a:stretch>
            <a:fillRect/>
          </a:stretch>
        </p:blipFill>
        <p:spPr>
          <a:xfrm rot="5400000">
            <a:off x="1996475" y="-1996475"/>
            <a:ext cx="5176900" cy="9169850"/>
          </a:xfrm>
          <a:prstGeom prst="rect">
            <a:avLst/>
          </a:prstGeom>
          <a:noFill/>
          <a:ln>
            <a:noFill/>
          </a:ln>
        </p:spPr>
      </p:pic>
      <p:pic>
        <p:nvPicPr>
          <p:cNvPr id="136" name="Google Shape;136;p2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37" name="Google Shape;137;p25"/>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38" name="Google Shape;138;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Lato"/>
                <a:ea typeface="Lato"/>
                <a:cs typeface="Lato"/>
                <a:sym typeface="Lato"/>
              </a:defRPr>
            </a:lvl1pPr>
            <a:lvl2pPr lvl="1">
              <a:buNone/>
              <a:defRPr sz="1300">
                <a:latin typeface="Lato"/>
                <a:ea typeface="Lato"/>
                <a:cs typeface="Lato"/>
                <a:sym typeface="Lato"/>
              </a:defRPr>
            </a:lvl2pPr>
            <a:lvl3pPr lvl="2">
              <a:buNone/>
              <a:defRPr sz="1300">
                <a:latin typeface="Lato"/>
                <a:ea typeface="Lato"/>
                <a:cs typeface="Lato"/>
                <a:sym typeface="Lato"/>
              </a:defRPr>
            </a:lvl3pPr>
            <a:lvl4pPr lvl="3">
              <a:buNone/>
              <a:defRPr sz="1300">
                <a:latin typeface="Lato"/>
                <a:ea typeface="Lato"/>
                <a:cs typeface="Lato"/>
                <a:sym typeface="Lato"/>
              </a:defRPr>
            </a:lvl4pPr>
            <a:lvl5pPr lvl="4">
              <a:buNone/>
              <a:defRPr sz="1300">
                <a:latin typeface="Lato"/>
                <a:ea typeface="Lato"/>
                <a:cs typeface="Lato"/>
                <a:sym typeface="Lato"/>
              </a:defRPr>
            </a:lvl5pPr>
            <a:lvl6pPr lvl="5">
              <a:buNone/>
              <a:defRPr sz="1300">
                <a:latin typeface="Lato"/>
                <a:ea typeface="Lato"/>
                <a:cs typeface="Lato"/>
                <a:sym typeface="Lato"/>
              </a:defRPr>
            </a:lvl6pPr>
            <a:lvl7pPr lvl="6">
              <a:buNone/>
              <a:defRPr sz="1300">
                <a:latin typeface="Lato"/>
                <a:ea typeface="Lato"/>
                <a:cs typeface="Lato"/>
                <a:sym typeface="Lato"/>
              </a:defRPr>
            </a:lvl7pPr>
            <a:lvl8pPr lvl="7">
              <a:buNone/>
              <a:defRPr sz="1300">
                <a:latin typeface="Lato"/>
                <a:ea typeface="Lato"/>
                <a:cs typeface="Lato"/>
                <a:sym typeface="Lato"/>
              </a:defRPr>
            </a:lvl8pPr>
            <a:lvl9pPr lvl="8">
              <a:buNone/>
              <a:defRPr sz="1300">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278098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Break">
  <p:cSld name="1_Section Break">
    <p:bg>
      <p:bgPr>
        <a:solidFill>
          <a:schemeClr val="lt1"/>
        </a:solidFill>
        <a:effectLst/>
      </p:bgPr>
    </p:bg>
    <p:spTree>
      <p:nvGrpSpPr>
        <p:cNvPr id="1" name="Shape 139"/>
        <p:cNvGrpSpPr/>
        <p:nvPr/>
      </p:nvGrpSpPr>
      <p:grpSpPr>
        <a:xfrm>
          <a:off x="0" y="0"/>
          <a:ext cx="0" cy="0"/>
          <a:chOff x="0" y="0"/>
          <a:chExt cx="0" cy="0"/>
        </a:xfrm>
      </p:grpSpPr>
      <p:pic>
        <p:nvPicPr>
          <p:cNvPr id="140" name="Google Shape;140;p26"/>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141" name="Google Shape;141;p26"/>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42" name="Google Shape;142;p26"/>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
        <p:nvSpPr>
          <p:cNvPr id="143" name="Google Shape;143;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latin typeface="Lato"/>
                <a:ea typeface="Lato"/>
                <a:cs typeface="Lato"/>
                <a:sym typeface="Lato"/>
              </a:defRPr>
            </a:lvl1pPr>
            <a:lvl2pPr lvl="1">
              <a:buNone/>
              <a:defRPr sz="1300">
                <a:latin typeface="Lato"/>
                <a:ea typeface="Lato"/>
                <a:cs typeface="Lato"/>
                <a:sym typeface="Lato"/>
              </a:defRPr>
            </a:lvl2pPr>
            <a:lvl3pPr lvl="2">
              <a:buNone/>
              <a:defRPr sz="1300">
                <a:latin typeface="Lato"/>
                <a:ea typeface="Lato"/>
                <a:cs typeface="Lato"/>
                <a:sym typeface="Lato"/>
              </a:defRPr>
            </a:lvl3pPr>
            <a:lvl4pPr lvl="3">
              <a:buNone/>
              <a:defRPr sz="1300">
                <a:latin typeface="Lato"/>
                <a:ea typeface="Lato"/>
                <a:cs typeface="Lato"/>
                <a:sym typeface="Lato"/>
              </a:defRPr>
            </a:lvl4pPr>
            <a:lvl5pPr lvl="4">
              <a:buNone/>
              <a:defRPr sz="1300">
                <a:latin typeface="Lato"/>
                <a:ea typeface="Lato"/>
                <a:cs typeface="Lato"/>
                <a:sym typeface="Lato"/>
              </a:defRPr>
            </a:lvl5pPr>
            <a:lvl6pPr lvl="5">
              <a:buNone/>
              <a:defRPr sz="1300">
                <a:latin typeface="Lato"/>
                <a:ea typeface="Lato"/>
                <a:cs typeface="Lato"/>
                <a:sym typeface="Lato"/>
              </a:defRPr>
            </a:lvl6pPr>
            <a:lvl7pPr lvl="6">
              <a:buNone/>
              <a:defRPr sz="1300">
                <a:latin typeface="Lato"/>
                <a:ea typeface="Lato"/>
                <a:cs typeface="Lato"/>
                <a:sym typeface="Lato"/>
              </a:defRPr>
            </a:lvl7pPr>
            <a:lvl8pPr lvl="7">
              <a:buNone/>
              <a:defRPr sz="1300">
                <a:latin typeface="Lato"/>
                <a:ea typeface="Lato"/>
                <a:cs typeface="Lato"/>
                <a:sym typeface="Lato"/>
              </a:defRPr>
            </a:lvl8pPr>
            <a:lvl9pPr lvl="8">
              <a:buNone/>
              <a:defRPr sz="1300">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3271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681125" y="12375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681125" y="218617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959700" y="1812013"/>
            <a:ext cx="1612884" cy="134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00100" y="13503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800100" y="22020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pic>
        <p:nvPicPr>
          <p:cNvPr id="59" name="Google Shape;59;p10"/>
          <p:cNvPicPr preferRelativeResize="0"/>
          <p:nvPr/>
        </p:nvPicPr>
        <p:blipFill>
          <a:blip r:embed="rId3">
            <a:alphaModFix/>
          </a:blip>
          <a:stretch>
            <a:fillRect/>
          </a:stretch>
        </p:blipFill>
        <p:spPr>
          <a:xfrm>
            <a:off x="979275" y="1923049"/>
            <a:ext cx="1264400" cy="130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theme" Target="../theme/theme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Montserrat"/>
              <a:buNone/>
              <a:defRPr sz="2800" b="1">
                <a:solidFill>
                  <a:srgbClr val="434343"/>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4"/>
        <p:cNvGrpSpPr/>
        <p:nvPr/>
      </p:nvGrpSpPr>
      <p:grpSpPr>
        <a:xfrm>
          <a:off x="0" y="0"/>
          <a:ext cx="0" cy="0"/>
          <a:chOff x="0" y="0"/>
          <a:chExt cx="0" cy="0"/>
        </a:xfrm>
      </p:grpSpPr>
      <p:sp>
        <p:nvSpPr>
          <p:cNvPr id="155" name="Google Shape;155;p29"/>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3F3F3"/>
              </a:solidFill>
            </a:endParaRPr>
          </a:p>
        </p:txBody>
      </p:sp>
      <p:sp>
        <p:nvSpPr>
          <p:cNvPr id="156" name="Google Shape;156;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Montserrat"/>
              <a:buNone/>
              <a:defRPr sz="2800" b="1">
                <a:solidFill>
                  <a:srgbClr val="434343"/>
                </a:solidFill>
                <a:latin typeface="Montserrat"/>
                <a:ea typeface="Montserrat"/>
                <a:cs typeface="Montserrat"/>
                <a:sym typeface="Montserra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7" name="Google Shape;157;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sz="1400">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sz="1400">
                <a:solidFill>
                  <a:schemeClr val="dk2"/>
                </a:solidFill>
                <a:latin typeface="Lato"/>
                <a:ea typeface="Lato"/>
                <a:cs typeface="Lato"/>
                <a:sym typeface="Lato"/>
              </a:defRPr>
            </a:lvl9pPr>
          </a:lstStyle>
          <a:p>
            <a:endParaRPr/>
          </a:p>
        </p:txBody>
      </p:sp>
      <p:sp>
        <p:nvSpPr>
          <p:cNvPr id="158" name="Google Shape;158;p2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Montserrat"/>
              <a:buNone/>
              <a:defRPr sz="2800" b="1">
                <a:solidFill>
                  <a:srgbClr val="434343"/>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28510971"/>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mailto:Valerie@healthyteennetwork.org"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mailto:Genevieve@healthyteennetwork.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rhntc.org/sites/default/files/resources/rhntc_tpp_increase_access_job_aid_2021-2-25.pdf"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hyperlink" Target="https://drive.google.com/file/d/1cShnjtnEnkxAQpZ6RGV0oLQ2BBkY_Jz1/view" TargetMode="External"/><Relationship Id="rId4" Type="http://schemas.openxmlformats.org/officeDocument/2006/relationships/hyperlink" Target="https://rhntc.org/resources/recruiting-and-retaining-tpp-program-participants-virtually-strategies-field-and-pee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25.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8"/>
          <p:cNvSpPr txBox="1">
            <a:spLocks noGrp="1"/>
          </p:cNvSpPr>
          <p:nvPr>
            <p:ph type="ctrTitle"/>
          </p:nvPr>
        </p:nvSpPr>
        <p:spPr>
          <a:xfrm>
            <a:off x="387903" y="996875"/>
            <a:ext cx="55575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t>Facilitation Strategies </a:t>
            </a:r>
            <a:br>
              <a:rPr lang="en" sz="2800" dirty="0"/>
            </a:br>
            <a:r>
              <a:rPr lang="en" sz="2800" dirty="0"/>
              <a:t>to Address Virtual </a:t>
            </a:r>
            <a:br>
              <a:rPr lang="en" sz="2800" dirty="0"/>
            </a:br>
            <a:r>
              <a:rPr lang="en" sz="2800" dirty="0"/>
              <a:t>Burnout Among Youth</a:t>
            </a:r>
            <a:endParaRPr sz="2800" dirty="0"/>
          </a:p>
        </p:txBody>
      </p:sp>
      <p:sp>
        <p:nvSpPr>
          <p:cNvPr id="314" name="Google Shape;314;p58"/>
          <p:cNvSpPr txBox="1">
            <a:spLocks noGrp="1"/>
          </p:cNvSpPr>
          <p:nvPr>
            <p:ph type="subTitle" idx="1"/>
          </p:nvPr>
        </p:nvSpPr>
        <p:spPr>
          <a:xfrm>
            <a:off x="387900" y="3416450"/>
            <a:ext cx="42639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Lato"/>
                <a:ea typeface="Lato"/>
                <a:cs typeface="Lato"/>
                <a:sym typeface="Lato"/>
              </a:rPr>
              <a:t>April 21, 2021</a:t>
            </a:r>
            <a:endParaRPr sz="2000" dirty="0">
              <a:latin typeface="Lato"/>
              <a:ea typeface="Lato"/>
              <a:cs typeface="Lato"/>
              <a:sym typeface="La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67" hidden="1"/>
          <p:cNvSpPr txBox="1">
            <a:spLocks noGrp="1"/>
          </p:cNvSpPr>
          <p:nvPr>
            <p:ph type="title"/>
          </p:nvPr>
        </p:nvSpPr>
        <p:spPr>
          <a:xfrm>
            <a:off x="757325" y="1161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Inserting Yourself into Your Slide </a:t>
            </a:r>
            <a:r>
              <a:rPr lang="en" dirty="0" smtClean="0"/>
              <a:t>Show 2</a:t>
            </a:r>
            <a:endParaRPr dirty="0"/>
          </a:p>
        </p:txBody>
      </p:sp>
      <p:sp>
        <p:nvSpPr>
          <p:cNvPr id="5" name="Google Shape;387;p67"/>
          <p:cNvSpPr txBox="1">
            <a:spLocks/>
          </p:cNvSpPr>
          <p:nvPr/>
        </p:nvSpPr>
        <p:spPr>
          <a:xfrm>
            <a:off x="757325" y="11613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Montserrat"/>
              <a:buNone/>
              <a:defRPr sz="28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smtClean="0"/>
              <a:t>Inserting Yourself into Your Slide Show</a:t>
            </a:r>
            <a:endParaRPr lang="en-US" dirty="0"/>
          </a:p>
        </p:txBody>
      </p:sp>
      <p:pic>
        <p:nvPicPr>
          <p:cNvPr id="386" name="Google Shape;386;p67" descr="Screenshot of Zoom with an overlay directing the viewer on which button to push to insert themselves into their slide show"/>
          <p:cNvPicPr preferRelativeResize="0"/>
          <p:nvPr/>
        </p:nvPicPr>
        <p:blipFill rotWithShape="1">
          <a:blip r:embed="rId3">
            <a:alphaModFix/>
          </a:blip>
          <a:srcRect l="3251" r="1118"/>
          <a:stretch/>
        </p:blipFill>
        <p:spPr>
          <a:xfrm>
            <a:off x="2157350" y="2186175"/>
            <a:ext cx="6776750" cy="2286000"/>
          </a:xfrm>
          <a:prstGeom prst="rect">
            <a:avLst/>
          </a:prstGeom>
          <a:noFill/>
          <a:ln>
            <a:noFill/>
          </a:ln>
        </p:spPr>
      </p:pic>
      <p:sp>
        <p:nvSpPr>
          <p:cNvPr id="388" name="Google Shape;388;p67"/>
          <p:cNvSpPr/>
          <p:nvPr/>
        </p:nvSpPr>
        <p:spPr>
          <a:xfrm>
            <a:off x="346950" y="2414775"/>
            <a:ext cx="1868100" cy="1333500"/>
          </a:xfrm>
          <a:prstGeom prst="wedgeRectCallout">
            <a:avLst>
              <a:gd name="adj1" fmla="val 70399"/>
              <a:gd name="adj2" fmla="val -3183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Lato"/>
                <a:ea typeface="Lato"/>
                <a:cs typeface="Lato"/>
                <a:sym typeface="Lato"/>
              </a:rPr>
              <a:t>Choose “Advanced” and click on “PowerPoint as Virtual Background”</a:t>
            </a:r>
            <a:endParaRPr>
              <a:latin typeface="Lato"/>
              <a:ea typeface="Lato"/>
              <a:cs typeface="Lato"/>
              <a:sym typeface="Lato"/>
            </a:endParaRPr>
          </a:p>
        </p:txBody>
      </p:sp>
      <p:sp>
        <p:nvSpPr>
          <p:cNvPr id="2" name="Text Placeholder 1" hidden="1"/>
          <p:cNvSpPr>
            <a:spLocks noGrp="1"/>
          </p:cNvSpPr>
          <p:nvPr>
            <p:ph type="body" idx="1"/>
          </p:nvPr>
        </p:nvSpPr>
        <p:spPr/>
        <p:txBody>
          <a:bodyPr/>
          <a:lstStyle/>
          <a:p>
            <a:pPr marL="114300" indent="0">
              <a:buNone/>
            </a:pPr>
            <a:r>
              <a:rPr lang="en-US" dirty="0" smtClean="0"/>
              <a:t>Choose “Advanced” and click on “PowerPoint</a:t>
            </a:r>
            <a:r>
              <a:rPr lang="en-US" baseline="0" dirty="0" smtClean="0"/>
              <a:t> as Virtual Background”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8" hidden="1"/>
          <p:cNvSpPr txBox="1">
            <a:spLocks noGrp="1"/>
          </p:cNvSpPr>
          <p:nvPr>
            <p:ph type="title"/>
          </p:nvPr>
        </p:nvSpPr>
        <p:spPr>
          <a:xfrm>
            <a:off x="681125" y="1161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5 Tips to Prevent Virtual Burnout </a:t>
            </a:r>
            <a:r>
              <a:rPr lang="en" dirty="0" smtClean="0"/>
              <a:t>2</a:t>
            </a:r>
            <a:endParaRPr dirty="0"/>
          </a:p>
        </p:txBody>
      </p:sp>
      <p:sp>
        <p:nvSpPr>
          <p:cNvPr id="4" name="Google Shape;393;p68"/>
          <p:cNvSpPr txBox="1">
            <a:spLocks/>
          </p:cNvSpPr>
          <p:nvPr/>
        </p:nvSpPr>
        <p:spPr>
          <a:xfrm>
            <a:off x="681125" y="11613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Montserrat"/>
              <a:buNone/>
              <a:defRPr sz="28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smtClean="0"/>
              <a:t>5 Tips to Prevent Virtual Burnout</a:t>
            </a:r>
            <a:endParaRPr lang="en-US" dirty="0"/>
          </a:p>
        </p:txBody>
      </p:sp>
      <p:sp>
        <p:nvSpPr>
          <p:cNvPr id="394" name="Google Shape;394;p68"/>
          <p:cNvSpPr txBox="1"/>
          <p:nvPr/>
        </p:nvSpPr>
        <p:spPr>
          <a:xfrm>
            <a:off x="800100" y="2057434"/>
            <a:ext cx="7221600" cy="27390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dk2"/>
              </a:buClr>
              <a:buSzPts val="2200"/>
              <a:buFont typeface="Lato"/>
              <a:buAutoNum type="arabicPeriod"/>
            </a:pPr>
            <a:r>
              <a:rPr lang="en" sz="2200" dirty="0">
                <a:solidFill>
                  <a:schemeClr val="dk2"/>
                </a:solidFill>
                <a:latin typeface="Lato"/>
                <a:ea typeface="Lato"/>
                <a:cs typeface="Lato"/>
                <a:sym typeface="Lato"/>
              </a:rPr>
              <a:t>Prioritize your face over slides</a:t>
            </a:r>
            <a:endParaRPr sz="2200" dirty="0">
              <a:solidFill>
                <a:schemeClr val="dk2"/>
              </a:solidFill>
              <a:latin typeface="Lato"/>
              <a:ea typeface="Lato"/>
              <a:cs typeface="Lato"/>
              <a:sym typeface="Lato"/>
            </a:endParaRPr>
          </a:p>
          <a:p>
            <a:pPr marL="457200" lvl="0" indent="-368300" algn="l" rtl="0">
              <a:lnSpc>
                <a:spcPct val="115000"/>
              </a:lnSpc>
              <a:spcBef>
                <a:spcPts val="0"/>
              </a:spcBef>
              <a:spcAft>
                <a:spcPts val="0"/>
              </a:spcAft>
              <a:buClr>
                <a:schemeClr val="dk2"/>
              </a:buClr>
              <a:buSzPts val="2200"/>
              <a:buFont typeface="Lato"/>
              <a:buAutoNum type="arabicPeriod"/>
            </a:pPr>
            <a:r>
              <a:rPr lang="en" sz="2200" b="1" dirty="0">
                <a:solidFill>
                  <a:schemeClr val="dk2"/>
                </a:solidFill>
                <a:latin typeface="Lato"/>
                <a:ea typeface="Lato"/>
                <a:cs typeface="Lato"/>
                <a:sym typeface="Lato"/>
              </a:rPr>
              <a:t>Ask for “face time” from youth at strategic moments</a:t>
            </a:r>
            <a:endParaRPr sz="2200" b="1" dirty="0">
              <a:solidFill>
                <a:schemeClr val="dk2"/>
              </a:solidFill>
              <a:latin typeface="Lato"/>
              <a:ea typeface="Lato"/>
              <a:cs typeface="Lato"/>
              <a:sym typeface="Lato"/>
            </a:endParaRPr>
          </a:p>
          <a:p>
            <a:pPr marL="457200" lvl="0" indent="0" algn="l" rtl="0">
              <a:lnSpc>
                <a:spcPct val="115000"/>
              </a:lnSpc>
              <a:spcBef>
                <a:spcPts val="0"/>
              </a:spcBef>
              <a:spcAft>
                <a:spcPts val="0"/>
              </a:spcAft>
              <a:buNone/>
            </a:pPr>
            <a:endParaRPr sz="2200" dirty="0">
              <a:solidFill>
                <a:schemeClr val="dk2"/>
              </a:solidFill>
              <a:latin typeface="Lato"/>
              <a:ea typeface="Lato"/>
              <a:cs typeface="Lato"/>
              <a:sym typeface="Lato"/>
            </a:endParaRPr>
          </a:p>
        </p:txBody>
      </p:sp>
      <p:sp>
        <p:nvSpPr>
          <p:cNvPr id="2" name="Text Placeholder 1" hidden="1"/>
          <p:cNvSpPr>
            <a:spLocks noGrp="1"/>
          </p:cNvSpPr>
          <p:nvPr>
            <p:ph type="body" idx="1"/>
          </p:nvPr>
        </p:nvSpPr>
        <p:spPr/>
        <p:txBody>
          <a:body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Lato"/>
              <a:buNone/>
              <a:tabLst/>
              <a:defRPr/>
            </a:pPr>
            <a:r>
              <a:rPr lang="en-US" dirty="0" smtClean="0"/>
              <a:t>2. </a:t>
            </a:r>
            <a:r>
              <a:rPr lang="en-US" sz="1800" b="1" i="0" u="none" strike="noStrike" cap="none" dirty="0" smtClean="0">
                <a:solidFill>
                  <a:schemeClr val="dk2"/>
                </a:solidFill>
                <a:effectLst/>
                <a:latin typeface="Lato"/>
                <a:ea typeface="Lato"/>
                <a:cs typeface="Lato"/>
                <a:sym typeface="Lato"/>
              </a:rPr>
              <a:t>Ask for “face time” from youth at strategic moments</a:t>
            </a:r>
            <a:endParaRPr lang="en-US" sz="1800" dirty="0" smtClean="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9" hidden="1"/>
          <p:cNvSpPr txBox="1">
            <a:spLocks noGrp="1"/>
          </p:cNvSpPr>
          <p:nvPr>
            <p:ph type="title"/>
          </p:nvPr>
        </p:nvSpPr>
        <p:spPr>
          <a:xfrm>
            <a:off x="681125" y="1161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5 Tips to Prevent Virtual Burnout </a:t>
            </a:r>
            <a:r>
              <a:rPr lang="en" dirty="0" smtClean="0"/>
              <a:t>3</a:t>
            </a:r>
            <a:endParaRPr dirty="0"/>
          </a:p>
        </p:txBody>
      </p:sp>
      <p:sp>
        <p:nvSpPr>
          <p:cNvPr id="4" name="Google Shape;399;p69"/>
          <p:cNvSpPr txBox="1">
            <a:spLocks/>
          </p:cNvSpPr>
          <p:nvPr/>
        </p:nvSpPr>
        <p:spPr>
          <a:xfrm>
            <a:off x="681125" y="11613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Montserrat"/>
              <a:buNone/>
              <a:defRPr sz="28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smtClean="0"/>
              <a:t>5 Tips to Prevent Virtual Burnout</a:t>
            </a:r>
            <a:endParaRPr lang="en-US" dirty="0"/>
          </a:p>
        </p:txBody>
      </p:sp>
      <p:sp>
        <p:nvSpPr>
          <p:cNvPr id="400" name="Google Shape;400;p69"/>
          <p:cNvSpPr txBox="1"/>
          <p:nvPr/>
        </p:nvSpPr>
        <p:spPr>
          <a:xfrm>
            <a:off x="800100" y="2057434"/>
            <a:ext cx="7221600" cy="27390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dk2"/>
              </a:buClr>
              <a:buSzPts val="2200"/>
              <a:buFont typeface="Lato"/>
              <a:buAutoNum type="arabicPeriod"/>
            </a:pPr>
            <a:r>
              <a:rPr lang="en" sz="2200">
                <a:solidFill>
                  <a:schemeClr val="dk2"/>
                </a:solidFill>
                <a:latin typeface="Lato"/>
                <a:ea typeface="Lato"/>
                <a:cs typeface="Lato"/>
                <a:sym typeface="Lato"/>
              </a:rPr>
              <a:t>Prioritize your face over slides</a:t>
            </a:r>
            <a:endParaRPr sz="2200">
              <a:solidFill>
                <a:schemeClr val="dk2"/>
              </a:solidFill>
              <a:latin typeface="Lato"/>
              <a:ea typeface="Lato"/>
              <a:cs typeface="Lato"/>
              <a:sym typeface="Lato"/>
            </a:endParaRPr>
          </a:p>
          <a:p>
            <a:pPr marL="457200" lvl="0" indent="-368300" algn="l" rtl="0">
              <a:lnSpc>
                <a:spcPct val="115000"/>
              </a:lnSpc>
              <a:spcBef>
                <a:spcPts val="0"/>
              </a:spcBef>
              <a:spcAft>
                <a:spcPts val="0"/>
              </a:spcAft>
              <a:buClr>
                <a:schemeClr val="dk2"/>
              </a:buClr>
              <a:buSzPts val="2200"/>
              <a:buFont typeface="Lato"/>
              <a:buAutoNum type="arabicPeriod"/>
            </a:pPr>
            <a:r>
              <a:rPr lang="en" sz="2200">
                <a:solidFill>
                  <a:schemeClr val="dk2"/>
                </a:solidFill>
                <a:latin typeface="Lato"/>
                <a:ea typeface="Lato"/>
                <a:cs typeface="Lato"/>
                <a:sym typeface="Lato"/>
              </a:rPr>
              <a:t>Ask for “face time” from youth at strategic moments</a:t>
            </a:r>
            <a:endParaRPr sz="2200">
              <a:solidFill>
                <a:schemeClr val="dk2"/>
              </a:solidFill>
              <a:latin typeface="Lato"/>
              <a:ea typeface="Lato"/>
              <a:cs typeface="Lato"/>
              <a:sym typeface="Lato"/>
            </a:endParaRPr>
          </a:p>
          <a:p>
            <a:pPr marL="457200" lvl="0" indent="-368300" algn="l" rtl="0">
              <a:lnSpc>
                <a:spcPct val="115000"/>
              </a:lnSpc>
              <a:spcBef>
                <a:spcPts val="0"/>
              </a:spcBef>
              <a:spcAft>
                <a:spcPts val="0"/>
              </a:spcAft>
              <a:buClr>
                <a:schemeClr val="dk2"/>
              </a:buClr>
              <a:buSzPts val="2200"/>
              <a:buFont typeface="Lato"/>
              <a:buAutoNum type="arabicPeriod"/>
            </a:pPr>
            <a:r>
              <a:rPr lang="en" sz="2200" b="1">
                <a:solidFill>
                  <a:schemeClr val="dk2"/>
                </a:solidFill>
                <a:latin typeface="Lato"/>
                <a:ea typeface="Lato"/>
                <a:cs typeface="Lato"/>
                <a:sym typeface="Lato"/>
              </a:rPr>
              <a:t>Give them choices in how to interact</a:t>
            </a:r>
            <a:endParaRPr sz="2200" b="1">
              <a:solidFill>
                <a:schemeClr val="dk2"/>
              </a:solidFill>
              <a:latin typeface="Lato"/>
              <a:ea typeface="Lato"/>
              <a:cs typeface="Lato"/>
              <a:sym typeface="Lato"/>
            </a:endParaRPr>
          </a:p>
          <a:p>
            <a:pPr marL="457200" lvl="0" indent="0" algn="l" rtl="0">
              <a:lnSpc>
                <a:spcPct val="115000"/>
              </a:lnSpc>
              <a:spcBef>
                <a:spcPts val="0"/>
              </a:spcBef>
              <a:spcAft>
                <a:spcPts val="0"/>
              </a:spcAft>
              <a:buNone/>
            </a:pPr>
            <a:endParaRPr sz="2200">
              <a:solidFill>
                <a:schemeClr val="dk2"/>
              </a:solidFill>
              <a:latin typeface="Lato"/>
              <a:ea typeface="Lato"/>
              <a:cs typeface="Lato"/>
              <a:sym typeface="Lato"/>
            </a:endParaRPr>
          </a:p>
        </p:txBody>
      </p:sp>
      <p:sp>
        <p:nvSpPr>
          <p:cNvPr id="2" name="Text Placeholder 1" hidden="1"/>
          <p:cNvSpPr>
            <a:spLocks noGrp="1"/>
          </p:cNvSpPr>
          <p:nvPr>
            <p:ph type="body" idx="1"/>
          </p:nvPr>
        </p:nvSpPr>
        <p:spPr/>
        <p:txBody>
          <a:bodyPr/>
          <a:lstStyle/>
          <a:p>
            <a:pPr marL="114300" indent="0">
              <a:buNone/>
            </a:pPr>
            <a:r>
              <a:rPr lang="en-US" dirty="0" smtClean="0"/>
              <a:t>3. Give them choices in how to interact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0" hidden="1"/>
          <p:cNvSpPr txBox="1">
            <a:spLocks noGrp="1"/>
          </p:cNvSpPr>
          <p:nvPr>
            <p:ph type="title"/>
          </p:nvPr>
        </p:nvSpPr>
        <p:spPr>
          <a:xfrm>
            <a:off x="681125" y="1161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5 Tips to Prevent Virtual Burnout </a:t>
            </a:r>
            <a:r>
              <a:rPr lang="en" dirty="0" smtClean="0"/>
              <a:t>4</a:t>
            </a:r>
            <a:endParaRPr dirty="0"/>
          </a:p>
        </p:txBody>
      </p:sp>
      <p:sp>
        <p:nvSpPr>
          <p:cNvPr id="4" name="Google Shape;405;p70"/>
          <p:cNvSpPr txBox="1">
            <a:spLocks/>
          </p:cNvSpPr>
          <p:nvPr/>
        </p:nvSpPr>
        <p:spPr>
          <a:xfrm>
            <a:off x="681125" y="11613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Montserrat"/>
              <a:buNone/>
              <a:defRPr sz="28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smtClean="0"/>
              <a:t>5 Tips to Prevent Virtual Burnout</a:t>
            </a:r>
            <a:endParaRPr lang="en-US" dirty="0"/>
          </a:p>
        </p:txBody>
      </p:sp>
      <p:sp>
        <p:nvSpPr>
          <p:cNvPr id="406" name="Google Shape;406;p70"/>
          <p:cNvSpPr txBox="1"/>
          <p:nvPr/>
        </p:nvSpPr>
        <p:spPr>
          <a:xfrm>
            <a:off x="800100" y="2057434"/>
            <a:ext cx="7221600" cy="27390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dk2"/>
              </a:buClr>
              <a:buSzPts val="2200"/>
              <a:buFont typeface="Lato"/>
              <a:buAutoNum type="arabicPeriod"/>
            </a:pPr>
            <a:r>
              <a:rPr lang="en" sz="2200">
                <a:solidFill>
                  <a:schemeClr val="dk2"/>
                </a:solidFill>
                <a:latin typeface="Lato"/>
                <a:ea typeface="Lato"/>
                <a:cs typeface="Lato"/>
                <a:sym typeface="Lato"/>
              </a:rPr>
              <a:t>Prioritize your face over slides</a:t>
            </a:r>
            <a:endParaRPr sz="2200">
              <a:solidFill>
                <a:schemeClr val="dk2"/>
              </a:solidFill>
              <a:latin typeface="Lato"/>
              <a:ea typeface="Lato"/>
              <a:cs typeface="Lato"/>
              <a:sym typeface="Lato"/>
            </a:endParaRPr>
          </a:p>
          <a:p>
            <a:pPr marL="457200" lvl="0" indent="-368300" algn="l" rtl="0">
              <a:lnSpc>
                <a:spcPct val="115000"/>
              </a:lnSpc>
              <a:spcBef>
                <a:spcPts val="0"/>
              </a:spcBef>
              <a:spcAft>
                <a:spcPts val="0"/>
              </a:spcAft>
              <a:buClr>
                <a:schemeClr val="dk2"/>
              </a:buClr>
              <a:buSzPts val="2200"/>
              <a:buFont typeface="Lato"/>
              <a:buAutoNum type="arabicPeriod"/>
            </a:pPr>
            <a:r>
              <a:rPr lang="en" sz="2200">
                <a:solidFill>
                  <a:schemeClr val="dk2"/>
                </a:solidFill>
                <a:latin typeface="Lato"/>
                <a:ea typeface="Lato"/>
                <a:cs typeface="Lato"/>
                <a:sym typeface="Lato"/>
              </a:rPr>
              <a:t>Ask for “face time” from youth at strategic moments</a:t>
            </a:r>
            <a:endParaRPr sz="2200">
              <a:solidFill>
                <a:schemeClr val="dk2"/>
              </a:solidFill>
              <a:latin typeface="Lato"/>
              <a:ea typeface="Lato"/>
              <a:cs typeface="Lato"/>
              <a:sym typeface="Lato"/>
            </a:endParaRPr>
          </a:p>
          <a:p>
            <a:pPr marL="457200" lvl="0" indent="-368300" algn="l" rtl="0">
              <a:lnSpc>
                <a:spcPct val="115000"/>
              </a:lnSpc>
              <a:spcBef>
                <a:spcPts val="0"/>
              </a:spcBef>
              <a:spcAft>
                <a:spcPts val="0"/>
              </a:spcAft>
              <a:buClr>
                <a:schemeClr val="dk2"/>
              </a:buClr>
              <a:buSzPts val="2200"/>
              <a:buFont typeface="Lato"/>
              <a:buAutoNum type="arabicPeriod"/>
            </a:pPr>
            <a:r>
              <a:rPr lang="en" sz="2200">
                <a:solidFill>
                  <a:schemeClr val="dk2"/>
                </a:solidFill>
                <a:latin typeface="Lato"/>
                <a:ea typeface="Lato"/>
                <a:cs typeface="Lato"/>
                <a:sym typeface="Lato"/>
              </a:rPr>
              <a:t>Give them choices in how to interact</a:t>
            </a:r>
            <a:endParaRPr sz="2200">
              <a:solidFill>
                <a:schemeClr val="dk2"/>
              </a:solidFill>
              <a:latin typeface="Lato"/>
              <a:ea typeface="Lato"/>
              <a:cs typeface="Lato"/>
              <a:sym typeface="Lato"/>
            </a:endParaRPr>
          </a:p>
          <a:p>
            <a:pPr marL="457200" lvl="0" indent="-368300" algn="l" rtl="0">
              <a:lnSpc>
                <a:spcPct val="115000"/>
              </a:lnSpc>
              <a:spcBef>
                <a:spcPts val="0"/>
              </a:spcBef>
              <a:spcAft>
                <a:spcPts val="0"/>
              </a:spcAft>
              <a:buClr>
                <a:schemeClr val="dk2"/>
              </a:buClr>
              <a:buSzPts val="2200"/>
              <a:buFont typeface="Lato"/>
              <a:buAutoNum type="arabicPeriod"/>
            </a:pPr>
            <a:r>
              <a:rPr lang="en" sz="2200" b="1">
                <a:solidFill>
                  <a:schemeClr val="dk2"/>
                </a:solidFill>
                <a:latin typeface="Lato"/>
                <a:ea typeface="Lato"/>
                <a:cs typeface="Lato"/>
                <a:sym typeface="Lato"/>
              </a:rPr>
              <a:t>Use virtual backgrounds and filters for fun</a:t>
            </a:r>
            <a:endParaRPr sz="2200" b="1">
              <a:solidFill>
                <a:schemeClr val="dk2"/>
              </a:solidFill>
              <a:latin typeface="Lato"/>
              <a:ea typeface="Lato"/>
              <a:cs typeface="Lato"/>
              <a:sym typeface="Lato"/>
            </a:endParaRPr>
          </a:p>
          <a:p>
            <a:pPr marL="457200" lvl="0" indent="0" algn="l" rtl="0">
              <a:lnSpc>
                <a:spcPct val="115000"/>
              </a:lnSpc>
              <a:spcBef>
                <a:spcPts val="0"/>
              </a:spcBef>
              <a:spcAft>
                <a:spcPts val="0"/>
              </a:spcAft>
              <a:buNone/>
            </a:pPr>
            <a:endParaRPr sz="2200" b="1">
              <a:solidFill>
                <a:schemeClr val="dk2"/>
              </a:solidFill>
              <a:latin typeface="Lato"/>
              <a:ea typeface="Lato"/>
              <a:cs typeface="Lato"/>
              <a:sym typeface="Lato"/>
            </a:endParaRPr>
          </a:p>
        </p:txBody>
      </p:sp>
      <p:sp>
        <p:nvSpPr>
          <p:cNvPr id="2" name="Text Placeholder 1" hidden="1"/>
          <p:cNvSpPr>
            <a:spLocks noGrp="1"/>
          </p:cNvSpPr>
          <p:nvPr>
            <p:ph type="body" idx="1"/>
          </p:nvPr>
        </p:nvSpPr>
        <p:spPr/>
        <p:txBody>
          <a:bodyPr/>
          <a:lstStyle/>
          <a:p>
            <a:pPr marL="114300" indent="0">
              <a:buNone/>
            </a:pPr>
            <a:r>
              <a:rPr lang="en-US" dirty="0" smtClean="0"/>
              <a:t>4. Use virtual backgrounds and filters for fun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71"/>
          <p:cNvSpPr txBox="1">
            <a:spLocks noGrp="1"/>
          </p:cNvSpPr>
          <p:nvPr>
            <p:ph type="title"/>
          </p:nvPr>
        </p:nvSpPr>
        <p:spPr>
          <a:xfrm>
            <a:off x="800100" y="66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dirty="0"/>
              <a:t>Using Backgrounds &amp; Filters: Let’s Practice</a:t>
            </a:r>
            <a:endParaRPr sz="2700" dirty="0"/>
          </a:p>
        </p:txBody>
      </p:sp>
      <p:sp>
        <p:nvSpPr>
          <p:cNvPr id="412" name="Google Shape;412;p71" descr="Screenshot of Zoom with an overlay directing the viewer on which button to push to choose a virtual background or video filter" hidden="1"/>
          <p:cNvSpPr txBox="1">
            <a:spLocks noGrp="1"/>
          </p:cNvSpPr>
          <p:nvPr>
            <p:ph type="body" idx="1"/>
          </p:nvPr>
        </p:nvSpPr>
        <p:spPr>
          <a:xfrm>
            <a:off x="-5242050" y="1972400"/>
            <a:ext cx="6982800" cy="2963100"/>
          </a:xfrm>
          <a:prstGeom prst="rect">
            <a:avLst/>
          </a:prstGeom>
        </p:spPr>
        <p:txBody>
          <a:bodyPr spcFirstLastPara="1" wrap="square" lIns="91425" tIns="91425" rIns="91425" bIns="91425" anchor="t" anchorCtr="0">
            <a:noAutofit/>
          </a:bodyPr>
          <a:lstStyle/>
          <a:p>
            <a:pPr marL="457200" marR="0" lvl="0" indent="-342900" algn="l" defTabSz="914400" rtl="0" eaLnBrk="1" fontAlgn="auto" latinLnBrk="0" hangingPunct="1">
              <a:lnSpc>
                <a:spcPct val="115000"/>
              </a:lnSpc>
              <a:spcBef>
                <a:spcPts val="0"/>
              </a:spcBef>
              <a:spcAft>
                <a:spcPts val="0"/>
              </a:spcAft>
              <a:buClr>
                <a:schemeClr val="dk2"/>
              </a:buClr>
              <a:buSzPts val="1800"/>
              <a:buFont typeface="Lato"/>
              <a:buAutoNum type="arabicPeriod"/>
              <a:tabLst/>
              <a:defRPr/>
            </a:pPr>
            <a:r>
              <a:rPr lang="en-US" sz="1800" b="0" i="0" u="none" strike="noStrike" cap="none" dirty="0" smtClean="0">
                <a:solidFill>
                  <a:schemeClr val="dk2"/>
                </a:solidFill>
                <a:effectLst/>
                <a:latin typeface="Lato"/>
                <a:ea typeface="Lato"/>
                <a:cs typeface="Lato"/>
                <a:sym typeface="Lato"/>
              </a:rPr>
              <a:t>Click on the “^” beside </a:t>
            </a:r>
            <a:br>
              <a:rPr lang="en-US" sz="1800" b="0" i="0" u="none" strike="noStrike" cap="none" dirty="0" smtClean="0">
                <a:solidFill>
                  <a:schemeClr val="dk2"/>
                </a:solidFill>
                <a:effectLst/>
                <a:latin typeface="Lato"/>
                <a:ea typeface="Lato"/>
                <a:cs typeface="Lato"/>
                <a:sym typeface="Lato"/>
              </a:rPr>
            </a:br>
            <a:r>
              <a:rPr lang="en-US" sz="1800" b="0" i="0" u="none" strike="noStrike" cap="none" dirty="0" smtClean="0">
                <a:solidFill>
                  <a:schemeClr val="dk2"/>
                </a:solidFill>
                <a:effectLst/>
                <a:latin typeface="Lato"/>
                <a:ea typeface="Lato"/>
                <a:cs typeface="Lato"/>
                <a:sym typeface="Lato"/>
              </a:rPr>
              <a:t>the Video button and click </a:t>
            </a:r>
            <a:br>
              <a:rPr lang="en-US" sz="1800" b="0" i="0" u="none" strike="noStrike" cap="none" dirty="0" smtClean="0">
                <a:solidFill>
                  <a:schemeClr val="dk2"/>
                </a:solidFill>
                <a:effectLst/>
                <a:latin typeface="Lato"/>
                <a:ea typeface="Lato"/>
                <a:cs typeface="Lato"/>
                <a:sym typeface="Lato"/>
              </a:rPr>
            </a:br>
            <a:r>
              <a:rPr lang="en-US" sz="1800" b="0" i="0" u="none" strike="noStrike" cap="none" dirty="0" smtClean="0">
                <a:solidFill>
                  <a:schemeClr val="dk2"/>
                </a:solidFill>
                <a:effectLst/>
                <a:latin typeface="Lato"/>
                <a:ea typeface="Lato"/>
                <a:cs typeface="Lato"/>
                <a:sym typeface="Lato"/>
              </a:rPr>
              <a:t>“Choose virtual background”</a:t>
            </a:r>
            <a:endParaRPr lang="en-US" sz="1800" dirty="0" smtClean="0">
              <a:effectLst/>
            </a:endParaRPr>
          </a:p>
        </p:txBody>
      </p:sp>
      <p:pic>
        <p:nvPicPr>
          <p:cNvPr id="413" name="Google Shape;413;p71" descr="Screenshot of Zoom with an overlay directing the viewer on which button to push to choose a virtual background or video filter"/>
          <p:cNvPicPr preferRelativeResize="0"/>
          <p:nvPr/>
        </p:nvPicPr>
        <p:blipFill>
          <a:blip r:embed="rId3">
            <a:alphaModFix/>
          </a:blip>
          <a:stretch>
            <a:fillRect/>
          </a:stretch>
        </p:blipFill>
        <p:spPr>
          <a:xfrm>
            <a:off x="0" y="2626763"/>
            <a:ext cx="9144000" cy="1876425"/>
          </a:xfrm>
          <a:prstGeom prst="rect">
            <a:avLst/>
          </a:prstGeom>
          <a:noFill/>
          <a:ln>
            <a:noFill/>
          </a:ln>
        </p:spPr>
      </p:pic>
      <p:sp>
        <p:nvSpPr>
          <p:cNvPr id="414" name="Google Shape;414;p71"/>
          <p:cNvSpPr/>
          <p:nvPr/>
        </p:nvSpPr>
        <p:spPr>
          <a:xfrm>
            <a:off x="3566675" y="1696275"/>
            <a:ext cx="3563400" cy="1204500"/>
          </a:xfrm>
          <a:prstGeom prst="wedgeRectCallout">
            <a:avLst>
              <a:gd name="adj1" fmla="val -80999"/>
              <a:gd name="adj2" fmla="val 63159"/>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42900" algn="l" rtl="0">
              <a:lnSpc>
                <a:spcPct val="115000"/>
              </a:lnSpc>
              <a:spcBef>
                <a:spcPts val="0"/>
              </a:spcBef>
              <a:spcAft>
                <a:spcPts val="0"/>
              </a:spcAft>
              <a:buClr>
                <a:schemeClr val="dk2"/>
              </a:buClr>
              <a:buSzPts val="1800"/>
              <a:buFont typeface="Lato"/>
              <a:buAutoNum type="arabicPeriod"/>
            </a:pPr>
            <a:r>
              <a:rPr lang="en" sz="1800" dirty="0">
                <a:solidFill>
                  <a:schemeClr val="dk2"/>
                </a:solidFill>
                <a:latin typeface="Lato"/>
                <a:ea typeface="Lato"/>
                <a:cs typeface="Lato"/>
                <a:sym typeface="Lato"/>
              </a:rPr>
              <a:t>Click on the “^” beside </a:t>
            </a:r>
            <a:br>
              <a:rPr lang="en" sz="1800" dirty="0">
                <a:solidFill>
                  <a:schemeClr val="dk2"/>
                </a:solidFill>
                <a:latin typeface="Lato"/>
                <a:ea typeface="Lato"/>
                <a:cs typeface="Lato"/>
                <a:sym typeface="Lato"/>
              </a:rPr>
            </a:br>
            <a:r>
              <a:rPr lang="en" sz="1800" dirty="0">
                <a:solidFill>
                  <a:schemeClr val="dk2"/>
                </a:solidFill>
                <a:latin typeface="Lato"/>
                <a:ea typeface="Lato"/>
                <a:cs typeface="Lato"/>
                <a:sym typeface="Lato"/>
              </a:rPr>
              <a:t>the Video button and click </a:t>
            </a:r>
            <a:br>
              <a:rPr lang="en" sz="1800" dirty="0">
                <a:solidFill>
                  <a:schemeClr val="dk2"/>
                </a:solidFill>
                <a:latin typeface="Lato"/>
                <a:ea typeface="Lato"/>
                <a:cs typeface="Lato"/>
                <a:sym typeface="Lato"/>
              </a:rPr>
            </a:br>
            <a:r>
              <a:rPr lang="en" sz="1800" dirty="0">
                <a:solidFill>
                  <a:schemeClr val="dk2"/>
                </a:solidFill>
                <a:latin typeface="Lato"/>
                <a:ea typeface="Lato"/>
                <a:cs typeface="Lato"/>
                <a:sym typeface="Lato"/>
              </a:rPr>
              <a:t>“Choose virtual background”</a:t>
            </a:r>
            <a:endParaRPr dirty="0">
              <a:latin typeface="Lato"/>
              <a:ea typeface="Lato"/>
              <a:cs typeface="Lato"/>
              <a:sym typeface="Lat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2" name="Title 1" hidden="1"/>
          <p:cNvSpPr>
            <a:spLocks noGrp="1"/>
          </p:cNvSpPr>
          <p:nvPr>
            <p:ph type="title"/>
          </p:nvPr>
        </p:nvSpPr>
        <p:spPr/>
        <p:txBody>
          <a:bodyPr/>
          <a:lstStyle/>
          <a:p>
            <a:r>
              <a:rPr lang="en" dirty="0" smtClean="0"/>
              <a:t>Using Backgrounds &amp; Filters: Let’s Practice 2</a:t>
            </a:r>
            <a:endParaRPr lang="en-US" dirty="0"/>
          </a:p>
        </p:txBody>
      </p:sp>
      <p:pic>
        <p:nvPicPr>
          <p:cNvPr id="419" name="Google Shape;419;p72" descr="Screenshot of Zoom with an overlay directing the viewer on which button to push to choose a virtual background or video filter"/>
          <p:cNvPicPr preferRelativeResize="0"/>
          <p:nvPr/>
        </p:nvPicPr>
        <p:blipFill rotWithShape="1">
          <a:blip r:embed="rId3">
            <a:alphaModFix/>
          </a:blip>
          <a:srcRect l="1632" t="1185" r="1748"/>
          <a:stretch/>
        </p:blipFill>
        <p:spPr>
          <a:xfrm>
            <a:off x="1470750" y="317175"/>
            <a:ext cx="6073876" cy="4570100"/>
          </a:xfrm>
          <a:prstGeom prst="rect">
            <a:avLst/>
          </a:prstGeom>
          <a:noFill/>
          <a:ln>
            <a:noFill/>
          </a:ln>
        </p:spPr>
      </p:pic>
      <p:cxnSp>
        <p:nvCxnSpPr>
          <p:cNvPr id="421" name="Google Shape;421;p72" descr="Screenshot of Zoom with an overlay directing the viewer on which button to push to choose a virtual background or video filter"/>
          <p:cNvCxnSpPr/>
          <p:nvPr/>
        </p:nvCxnSpPr>
        <p:spPr>
          <a:xfrm>
            <a:off x="6228275" y="2620500"/>
            <a:ext cx="645900" cy="243900"/>
          </a:xfrm>
          <a:prstGeom prst="straightConnector1">
            <a:avLst/>
          </a:prstGeom>
          <a:noFill/>
          <a:ln w="9525" cap="flat" cmpd="sng">
            <a:solidFill>
              <a:schemeClr val="dk2"/>
            </a:solidFill>
            <a:prstDash val="solid"/>
            <a:round/>
            <a:headEnd type="none" w="med" len="med"/>
            <a:tailEnd type="triangle" w="med" len="med"/>
          </a:ln>
        </p:spPr>
      </p:cxnSp>
      <p:sp>
        <p:nvSpPr>
          <p:cNvPr id="420" name="Google Shape;420;p72"/>
          <p:cNvSpPr/>
          <p:nvPr/>
        </p:nvSpPr>
        <p:spPr>
          <a:xfrm>
            <a:off x="3497103" y="1386578"/>
            <a:ext cx="3327900" cy="12204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dirty="0">
              <a:solidFill>
                <a:schemeClr val="dk2"/>
              </a:solidFill>
              <a:latin typeface="Lato"/>
              <a:ea typeface="Lato"/>
              <a:cs typeface="Lato"/>
              <a:sym typeface="Lato"/>
            </a:endParaRPr>
          </a:p>
          <a:p>
            <a:pPr marL="0" lvl="0" indent="0" algn="l" rtl="0">
              <a:lnSpc>
                <a:spcPct val="115000"/>
              </a:lnSpc>
              <a:spcBef>
                <a:spcPts val="1600"/>
              </a:spcBef>
              <a:spcAft>
                <a:spcPts val="0"/>
              </a:spcAft>
              <a:buNone/>
            </a:pPr>
            <a:r>
              <a:rPr lang="en" sz="1800" dirty="0">
                <a:solidFill>
                  <a:schemeClr val="dk2"/>
                </a:solidFill>
                <a:latin typeface="Lato"/>
                <a:ea typeface="Lato"/>
                <a:cs typeface="Lato"/>
                <a:sym typeface="Lato"/>
              </a:rPr>
              <a:t>Choose an image by clicking on it, or click the “+” on the right side to add your own image </a:t>
            </a:r>
            <a:endParaRPr sz="1800" dirty="0">
              <a:solidFill>
                <a:schemeClr val="dk2"/>
              </a:solidFill>
              <a:latin typeface="Lato"/>
              <a:ea typeface="Lato"/>
              <a:cs typeface="Lato"/>
              <a:sym typeface="Lato"/>
            </a:endParaRPr>
          </a:p>
          <a:p>
            <a:pPr marL="0" lvl="0" indent="0" algn="l" rtl="0">
              <a:lnSpc>
                <a:spcPct val="115000"/>
              </a:lnSpc>
              <a:spcBef>
                <a:spcPts val="1600"/>
              </a:spcBef>
              <a:spcAft>
                <a:spcPts val="1600"/>
              </a:spcAft>
              <a:buClr>
                <a:schemeClr val="dk1"/>
              </a:buClr>
              <a:buSzPts val="1100"/>
              <a:buFont typeface="Arial"/>
              <a:buNone/>
            </a:pPr>
            <a:endParaRPr sz="1800" dirty="0">
              <a:solidFill>
                <a:schemeClr val="dk2"/>
              </a:solidFill>
              <a:latin typeface="Lato"/>
              <a:ea typeface="Lato"/>
              <a:cs typeface="Lato"/>
              <a:sym typeface="Lato"/>
            </a:endParaRPr>
          </a:p>
        </p:txBody>
      </p:sp>
      <p:sp>
        <p:nvSpPr>
          <p:cNvPr id="5" name="Text Placeholder 4" hidden="1"/>
          <p:cNvSpPr>
            <a:spLocks noGrp="1"/>
          </p:cNvSpPr>
          <p:nvPr>
            <p:ph type="body" idx="4294967295"/>
          </p:nvPr>
        </p:nvSpPr>
        <p:spPr/>
        <p:txBody>
          <a:bodyPr/>
          <a:lstStyle/>
          <a:p>
            <a:pPr marL="114300" indent="0">
              <a:buNone/>
            </a:pPr>
            <a:r>
              <a:rPr lang="en-US" dirty="0" smtClean="0"/>
              <a:t>Choose</a:t>
            </a:r>
            <a:r>
              <a:rPr lang="en-US" baseline="0" dirty="0" smtClean="0"/>
              <a:t> an image by clicking on it, or click the “+” on the right side to add your own image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Using Video Filters</a:t>
            </a:r>
            <a:endParaRPr dirty="0"/>
          </a:p>
        </p:txBody>
      </p:sp>
      <p:pic>
        <p:nvPicPr>
          <p:cNvPr id="428" name="Google Shape;428;p73" descr="Screenshot of Zoom with an overlay directing the viewer on which button to push to choose a virtual background or video filter"/>
          <p:cNvPicPr preferRelativeResize="0"/>
          <p:nvPr/>
        </p:nvPicPr>
        <p:blipFill rotWithShape="1">
          <a:blip r:embed="rId3">
            <a:alphaModFix/>
          </a:blip>
          <a:srcRect l="8669" t="3493" r="1764"/>
          <a:stretch/>
        </p:blipFill>
        <p:spPr>
          <a:xfrm>
            <a:off x="2334025" y="1418900"/>
            <a:ext cx="5984499" cy="3263475"/>
          </a:xfrm>
          <a:prstGeom prst="rect">
            <a:avLst/>
          </a:prstGeom>
          <a:noFill/>
          <a:ln>
            <a:noFill/>
          </a:ln>
        </p:spPr>
      </p:pic>
      <p:sp>
        <p:nvSpPr>
          <p:cNvPr id="429" name="Google Shape;429;p73"/>
          <p:cNvSpPr/>
          <p:nvPr/>
        </p:nvSpPr>
        <p:spPr>
          <a:xfrm>
            <a:off x="800100" y="1819100"/>
            <a:ext cx="1221600" cy="1520400"/>
          </a:xfrm>
          <a:prstGeom prst="wedgeRectCallout">
            <a:avLst>
              <a:gd name="adj1" fmla="val 257155"/>
              <a:gd name="adj2" fmla="val -2749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Lato"/>
                <a:ea typeface="Lato"/>
                <a:cs typeface="Lato"/>
                <a:sym typeface="Lato"/>
              </a:rPr>
              <a:t>Choose Video Filters, and click on one of the images below.</a:t>
            </a:r>
            <a:endParaRPr dirty="0">
              <a:latin typeface="Lato"/>
              <a:ea typeface="Lato"/>
              <a:cs typeface="Lato"/>
              <a:sym typeface="Lato"/>
            </a:endParaRPr>
          </a:p>
        </p:txBody>
      </p:sp>
      <p:sp>
        <p:nvSpPr>
          <p:cNvPr id="2" name="Text Placeholder 1" hidden="1"/>
          <p:cNvSpPr>
            <a:spLocks noGrp="1"/>
          </p:cNvSpPr>
          <p:nvPr>
            <p:ph type="body" idx="4294967295"/>
          </p:nvPr>
        </p:nvSpPr>
        <p:spPr/>
        <p:txBody>
          <a:body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Lato"/>
              <a:buNone/>
              <a:tabLst/>
              <a:defRPr/>
            </a:pPr>
            <a:r>
              <a:rPr lang="en-US" sz="1800" b="0" i="0" u="none" strike="noStrike" cap="none" dirty="0" smtClean="0">
                <a:solidFill>
                  <a:schemeClr val="dk2"/>
                </a:solidFill>
                <a:effectLst/>
                <a:latin typeface="Lato"/>
                <a:ea typeface="Lato"/>
                <a:cs typeface="Lato"/>
                <a:sym typeface="Lato"/>
              </a:rPr>
              <a:t>Choose Video Filters, and click on one of the images below.</a:t>
            </a:r>
            <a:endParaRPr lang="en-US" dirty="0" smtClean="0">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4" hidden="1"/>
          <p:cNvSpPr txBox="1">
            <a:spLocks noGrp="1"/>
          </p:cNvSpPr>
          <p:nvPr>
            <p:ph type="title"/>
          </p:nvPr>
        </p:nvSpPr>
        <p:spPr>
          <a:xfrm>
            <a:off x="681125" y="1161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5 Tips to Prevent Virtual Burnout </a:t>
            </a:r>
            <a:r>
              <a:rPr lang="en" dirty="0" smtClean="0"/>
              <a:t>5</a:t>
            </a:r>
            <a:endParaRPr dirty="0"/>
          </a:p>
        </p:txBody>
      </p:sp>
      <p:sp>
        <p:nvSpPr>
          <p:cNvPr id="5" name="Google Shape;434;p74"/>
          <p:cNvSpPr txBox="1">
            <a:spLocks/>
          </p:cNvSpPr>
          <p:nvPr/>
        </p:nvSpPr>
        <p:spPr>
          <a:xfrm>
            <a:off x="681125" y="11613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Montserrat"/>
              <a:buNone/>
              <a:defRPr sz="28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smtClean="0"/>
              <a:t>5 Tips to Prevent Virtual Burnout</a:t>
            </a:r>
            <a:endParaRPr lang="en-US" dirty="0"/>
          </a:p>
        </p:txBody>
      </p:sp>
      <p:sp>
        <p:nvSpPr>
          <p:cNvPr id="435" name="Google Shape;435;p74"/>
          <p:cNvSpPr txBox="1"/>
          <p:nvPr/>
        </p:nvSpPr>
        <p:spPr>
          <a:xfrm>
            <a:off x="800100" y="2057434"/>
            <a:ext cx="7221600" cy="27390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dk2"/>
              </a:buClr>
              <a:buSzPts val="2200"/>
              <a:buFont typeface="Lato"/>
              <a:buAutoNum type="arabicPeriod"/>
            </a:pPr>
            <a:r>
              <a:rPr lang="en" sz="2200" dirty="0">
                <a:solidFill>
                  <a:schemeClr val="dk2"/>
                </a:solidFill>
                <a:latin typeface="Lato"/>
                <a:ea typeface="Lato"/>
                <a:cs typeface="Lato"/>
                <a:sym typeface="Lato"/>
              </a:rPr>
              <a:t>Prioritize your face over slides</a:t>
            </a:r>
            <a:endParaRPr sz="2200" dirty="0">
              <a:solidFill>
                <a:schemeClr val="dk2"/>
              </a:solidFill>
              <a:latin typeface="Lato"/>
              <a:ea typeface="Lato"/>
              <a:cs typeface="Lato"/>
              <a:sym typeface="Lato"/>
            </a:endParaRPr>
          </a:p>
          <a:p>
            <a:pPr marL="457200" lvl="0" indent="-368300" algn="l" rtl="0">
              <a:lnSpc>
                <a:spcPct val="115000"/>
              </a:lnSpc>
              <a:spcBef>
                <a:spcPts val="0"/>
              </a:spcBef>
              <a:spcAft>
                <a:spcPts val="0"/>
              </a:spcAft>
              <a:buClr>
                <a:schemeClr val="dk2"/>
              </a:buClr>
              <a:buSzPts val="2200"/>
              <a:buFont typeface="Lato"/>
              <a:buAutoNum type="arabicPeriod"/>
            </a:pPr>
            <a:r>
              <a:rPr lang="en" sz="2200" dirty="0">
                <a:solidFill>
                  <a:schemeClr val="dk2"/>
                </a:solidFill>
                <a:latin typeface="Lato"/>
                <a:ea typeface="Lato"/>
                <a:cs typeface="Lato"/>
                <a:sym typeface="Lato"/>
              </a:rPr>
              <a:t>Ask for “face time” from youth at strategic moments</a:t>
            </a:r>
            <a:endParaRPr sz="2200" dirty="0">
              <a:solidFill>
                <a:schemeClr val="dk2"/>
              </a:solidFill>
              <a:latin typeface="Lato"/>
              <a:ea typeface="Lato"/>
              <a:cs typeface="Lato"/>
              <a:sym typeface="Lato"/>
            </a:endParaRPr>
          </a:p>
          <a:p>
            <a:pPr marL="457200" lvl="0" indent="-368300" algn="l" rtl="0">
              <a:lnSpc>
                <a:spcPct val="115000"/>
              </a:lnSpc>
              <a:spcBef>
                <a:spcPts val="0"/>
              </a:spcBef>
              <a:spcAft>
                <a:spcPts val="0"/>
              </a:spcAft>
              <a:buClr>
                <a:schemeClr val="dk2"/>
              </a:buClr>
              <a:buSzPts val="2200"/>
              <a:buFont typeface="Lato"/>
              <a:buAutoNum type="arabicPeriod"/>
            </a:pPr>
            <a:r>
              <a:rPr lang="en" sz="2200" dirty="0">
                <a:solidFill>
                  <a:schemeClr val="dk2"/>
                </a:solidFill>
                <a:latin typeface="Lato"/>
                <a:ea typeface="Lato"/>
                <a:cs typeface="Lato"/>
                <a:sym typeface="Lato"/>
              </a:rPr>
              <a:t>Give them choices in how to interact</a:t>
            </a:r>
            <a:endParaRPr sz="2200" dirty="0">
              <a:solidFill>
                <a:schemeClr val="dk2"/>
              </a:solidFill>
              <a:latin typeface="Lato"/>
              <a:ea typeface="Lato"/>
              <a:cs typeface="Lato"/>
              <a:sym typeface="Lato"/>
            </a:endParaRPr>
          </a:p>
          <a:p>
            <a:pPr marL="457200" lvl="0" indent="-368300" algn="l" rtl="0">
              <a:lnSpc>
                <a:spcPct val="115000"/>
              </a:lnSpc>
              <a:spcBef>
                <a:spcPts val="0"/>
              </a:spcBef>
              <a:spcAft>
                <a:spcPts val="0"/>
              </a:spcAft>
              <a:buClr>
                <a:schemeClr val="dk2"/>
              </a:buClr>
              <a:buSzPts val="2200"/>
              <a:buFont typeface="Lato"/>
              <a:buAutoNum type="arabicPeriod"/>
            </a:pPr>
            <a:r>
              <a:rPr lang="en" sz="2200" dirty="0">
                <a:solidFill>
                  <a:schemeClr val="dk2"/>
                </a:solidFill>
                <a:latin typeface="Lato"/>
                <a:ea typeface="Lato"/>
                <a:cs typeface="Lato"/>
                <a:sym typeface="Lato"/>
              </a:rPr>
              <a:t>Use virtual backgrounds and filters for fun</a:t>
            </a:r>
            <a:endParaRPr sz="2200" dirty="0">
              <a:solidFill>
                <a:schemeClr val="dk2"/>
              </a:solidFill>
              <a:latin typeface="Lato"/>
              <a:ea typeface="Lato"/>
              <a:cs typeface="Lato"/>
              <a:sym typeface="Lato"/>
            </a:endParaRPr>
          </a:p>
          <a:p>
            <a:pPr marL="457200" lvl="0" indent="-368300" algn="l" rtl="0">
              <a:lnSpc>
                <a:spcPct val="115000"/>
              </a:lnSpc>
              <a:spcBef>
                <a:spcPts val="0"/>
              </a:spcBef>
              <a:spcAft>
                <a:spcPts val="0"/>
              </a:spcAft>
              <a:buClr>
                <a:schemeClr val="dk2"/>
              </a:buClr>
              <a:buSzPts val="2200"/>
              <a:buFont typeface="Lato"/>
              <a:buAutoNum type="arabicPeriod"/>
            </a:pPr>
            <a:r>
              <a:rPr lang="en" sz="2200" b="1" dirty="0">
                <a:solidFill>
                  <a:schemeClr val="dk2"/>
                </a:solidFill>
                <a:latin typeface="Lato"/>
                <a:ea typeface="Lato"/>
                <a:cs typeface="Lato"/>
                <a:sym typeface="Lato"/>
              </a:rPr>
              <a:t>Provide incentives (strategically)</a:t>
            </a:r>
            <a:endParaRPr sz="2200" b="1" dirty="0">
              <a:solidFill>
                <a:schemeClr val="dk2"/>
              </a:solidFill>
              <a:latin typeface="Lato"/>
              <a:ea typeface="Lato"/>
              <a:cs typeface="Lato"/>
              <a:sym typeface="Lato"/>
            </a:endParaRPr>
          </a:p>
        </p:txBody>
      </p:sp>
      <p:sp>
        <p:nvSpPr>
          <p:cNvPr id="2" name="Text Placeholder 1" hidden="1"/>
          <p:cNvSpPr>
            <a:spLocks noGrp="1"/>
          </p:cNvSpPr>
          <p:nvPr>
            <p:ph type="body" idx="1"/>
          </p:nvPr>
        </p:nvSpPr>
        <p:spPr/>
        <p:txBody>
          <a:bodyPr/>
          <a:lstStyle/>
          <a:p>
            <a:pPr marL="114300" indent="0">
              <a:buNone/>
            </a:pPr>
            <a:r>
              <a:rPr lang="en-US" dirty="0" smtClean="0"/>
              <a:t>Provide incentives (strategically)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5"/>
          <p:cNvSpPr txBox="1">
            <a:spLocks noGrp="1"/>
          </p:cNvSpPr>
          <p:nvPr>
            <p:ph type="title"/>
          </p:nvPr>
        </p:nvSpPr>
        <p:spPr>
          <a:xfrm>
            <a:off x="-415750" y="1883250"/>
            <a:ext cx="40359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7200" dirty="0"/>
              <a:t>Q&amp;A	</a:t>
            </a:r>
            <a:endParaRPr sz="7200" dirty="0"/>
          </a:p>
        </p:txBody>
      </p:sp>
      <p:sp>
        <p:nvSpPr>
          <p:cNvPr id="441" name="Google Shape;441;p75"/>
          <p:cNvSpPr txBox="1">
            <a:spLocks noGrp="1"/>
          </p:cNvSpPr>
          <p:nvPr>
            <p:ph type="body" idx="4294967295"/>
          </p:nvPr>
        </p:nvSpPr>
        <p:spPr>
          <a:xfrm>
            <a:off x="4016488" y="2047075"/>
            <a:ext cx="3816900" cy="765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2700" dirty="0"/>
              <a:t>What questions do </a:t>
            </a:r>
            <a:br>
              <a:rPr lang="en" sz="2700" dirty="0"/>
            </a:br>
            <a:r>
              <a:rPr lang="en" sz="2700" dirty="0"/>
              <a:t>you have for us?</a:t>
            </a:r>
            <a:endParaRPr sz="2700" dirty="0"/>
          </a:p>
        </p:txBody>
      </p:sp>
      <p:pic>
        <p:nvPicPr>
          <p:cNvPr id="442" name="Google Shape;442;p75" descr="Decorative Image"/>
          <p:cNvPicPr preferRelativeResize="0"/>
          <p:nvPr/>
        </p:nvPicPr>
        <p:blipFill>
          <a:blip r:embed="rId3">
            <a:alphaModFix/>
          </a:blip>
          <a:stretch>
            <a:fillRect/>
          </a:stretch>
        </p:blipFill>
        <p:spPr>
          <a:xfrm rot="-5400000">
            <a:off x="3299454" y="2456579"/>
            <a:ext cx="912600" cy="93584"/>
          </a:xfrm>
          <a:prstGeom prst="rect">
            <a:avLst/>
          </a:prstGeom>
          <a:noFill/>
          <a:ln>
            <a:noFill/>
          </a:ln>
        </p:spPr>
      </p:pic>
      <p:pic>
        <p:nvPicPr>
          <p:cNvPr id="443" name="Google Shape;443;p75" descr="Decorative Image"/>
          <p:cNvPicPr preferRelativeResize="0"/>
          <p:nvPr/>
        </p:nvPicPr>
        <p:blipFill rotWithShape="1">
          <a:blip r:embed="rId4">
            <a:alphaModFix/>
          </a:blip>
          <a:srcRect r="25160"/>
          <a:stretch/>
        </p:blipFill>
        <p:spPr>
          <a:xfrm>
            <a:off x="7865052" y="2102775"/>
            <a:ext cx="1278949" cy="2830899"/>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6"/>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Small Group Discussion</a:t>
            </a:r>
            <a:endParaRPr dirty="0">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9"/>
          <p:cNvSpPr txBox="1">
            <a:spLocks noGrp="1"/>
          </p:cNvSpPr>
          <p:nvPr>
            <p:ph type="title"/>
          </p:nvPr>
        </p:nvSpPr>
        <p:spPr>
          <a:xfrm>
            <a:off x="710975" y="1161325"/>
            <a:ext cx="846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Objectives</a:t>
            </a:r>
            <a:endParaRPr dirty="0"/>
          </a:p>
        </p:txBody>
      </p:sp>
      <p:sp>
        <p:nvSpPr>
          <p:cNvPr id="320" name="Google Shape;320;p59"/>
          <p:cNvSpPr txBox="1">
            <a:spLocks noGrp="1"/>
          </p:cNvSpPr>
          <p:nvPr>
            <p:ph type="body" idx="1"/>
          </p:nvPr>
        </p:nvSpPr>
        <p:spPr>
          <a:xfrm>
            <a:off x="710975" y="2024775"/>
            <a:ext cx="7033800" cy="28527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 sz="2200" dirty="0"/>
              <a:t>Identify challenges youth experience in virtual learning environments and factors that </a:t>
            </a:r>
            <a:br>
              <a:rPr lang="en" sz="2200" dirty="0"/>
            </a:br>
            <a:r>
              <a:rPr lang="en" sz="2200" dirty="0"/>
              <a:t>contribute to burnout</a:t>
            </a:r>
            <a:endParaRPr sz="2200" dirty="0"/>
          </a:p>
          <a:p>
            <a:pPr marL="457200" lvl="0" indent="-368300" algn="l" rtl="0">
              <a:lnSpc>
                <a:spcPct val="115000"/>
              </a:lnSpc>
              <a:spcBef>
                <a:spcPts val="0"/>
              </a:spcBef>
              <a:spcAft>
                <a:spcPts val="0"/>
              </a:spcAft>
              <a:buSzPts val="2200"/>
              <a:buChar char="●"/>
            </a:pPr>
            <a:r>
              <a:rPr lang="en" sz="2200" dirty="0"/>
              <a:t>Identify opportunities and steps that staff can </a:t>
            </a:r>
            <a:br>
              <a:rPr lang="en" sz="2200" dirty="0"/>
            </a:br>
            <a:r>
              <a:rPr lang="en" sz="2200" dirty="0"/>
              <a:t>take to address these challenges and to prevent burnout in virtual programs</a:t>
            </a:r>
            <a:endParaRPr sz="2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7"/>
          <p:cNvSpPr txBox="1">
            <a:spLocks noGrp="1"/>
          </p:cNvSpPr>
          <p:nvPr>
            <p:ph type="title"/>
          </p:nvPr>
        </p:nvSpPr>
        <p:spPr>
          <a:xfrm>
            <a:off x="800100" y="962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Takeaways</a:t>
            </a:r>
            <a:endParaRPr dirty="0"/>
          </a:p>
        </p:txBody>
      </p:sp>
      <p:sp>
        <p:nvSpPr>
          <p:cNvPr id="454" name="Google Shape;454;p77"/>
          <p:cNvSpPr txBox="1"/>
          <p:nvPr/>
        </p:nvSpPr>
        <p:spPr>
          <a:xfrm>
            <a:off x="862250" y="1847075"/>
            <a:ext cx="6971100" cy="273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2"/>
                </a:solidFill>
                <a:latin typeface="Lato"/>
                <a:ea typeface="Lato"/>
                <a:cs typeface="Lato"/>
                <a:sym typeface="Lato"/>
              </a:rPr>
              <a:t>What is one strategy or tool that you learned </a:t>
            </a:r>
            <a:br>
              <a:rPr lang="en" sz="2200" dirty="0">
                <a:solidFill>
                  <a:schemeClr val="dk2"/>
                </a:solidFill>
                <a:latin typeface="Lato"/>
                <a:ea typeface="Lato"/>
                <a:cs typeface="Lato"/>
                <a:sym typeface="Lato"/>
              </a:rPr>
            </a:br>
            <a:r>
              <a:rPr lang="en" sz="2200" dirty="0">
                <a:solidFill>
                  <a:schemeClr val="dk2"/>
                </a:solidFill>
                <a:latin typeface="Lato"/>
                <a:ea typeface="Lato"/>
                <a:cs typeface="Lato"/>
                <a:sym typeface="Lato"/>
              </a:rPr>
              <a:t>about in your small group discussion?</a:t>
            </a:r>
            <a:endParaRPr sz="2200" dirty="0">
              <a:solidFill>
                <a:schemeClr val="dk2"/>
              </a:solidFill>
              <a:latin typeface="Lato"/>
              <a:ea typeface="Lato"/>
              <a:cs typeface="Lato"/>
              <a:sym typeface="Lato"/>
            </a:endParaRPr>
          </a:p>
        </p:txBody>
      </p:sp>
      <p:sp>
        <p:nvSpPr>
          <p:cNvPr id="2" name="Text Placeholder 1" hidden="1"/>
          <p:cNvSpPr>
            <a:spLocks noGrp="1"/>
          </p:cNvSpPr>
          <p:nvPr>
            <p:ph type="body" idx="1"/>
          </p:nvPr>
        </p:nvSpPr>
        <p:spPr/>
        <p:txBody>
          <a:bodyPr/>
          <a:lstStyle/>
          <a:p>
            <a:pPr marL="114300" marR="0" lvl="0" indent="0" algn="l" defTabSz="914400" rtl="0" eaLnBrk="1" fontAlgn="auto" latinLnBrk="0" hangingPunct="1">
              <a:lnSpc>
                <a:spcPct val="115000"/>
              </a:lnSpc>
              <a:spcBef>
                <a:spcPts val="0"/>
              </a:spcBef>
              <a:spcAft>
                <a:spcPts val="0"/>
              </a:spcAft>
              <a:buClr>
                <a:schemeClr val="dk2"/>
              </a:buClr>
              <a:buSzPts val="1800"/>
              <a:buFont typeface="Lato"/>
              <a:buNone/>
              <a:tabLst/>
              <a:defRPr/>
            </a:pPr>
            <a:r>
              <a:rPr lang="en-US" sz="1800" b="0" i="0" u="none" strike="noStrike" cap="none" dirty="0" smtClean="0">
                <a:solidFill>
                  <a:schemeClr val="dk2"/>
                </a:solidFill>
                <a:effectLst/>
                <a:latin typeface="Lato"/>
                <a:ea typeface="Lato"/>
                <a:cs typeface="Lato"/>
                <a:sym typeface="Lato"/>
              </a:rPr>
              <a:t>What is one strategy or tool that you learned about in your small group discussion?</a:t>
            </a:r>
            <a:endParaRPr lang="en-US" dirty="0" smtClean="0">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78"/>
          <p:cNvSpPr txBox="1">
            <a:spLocks noGrp="1"/>
          </p:cNvSpPr>
          <p:nvPr>
            <p:ph type="title"/>
          </p:nvPr>
        </p:nvSpPr>
        <p:spPr>
          <a:xfrm>
            <a:off x="800100" y="1274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Contact Information</a:t>
            </a:r>
            <a:endParaRPr dirty="0"/>
          </a:p>
        </p:txBody>
      </p:sp>
      <p:sp>
        <p:nvSpPr>
          <p:cNvPr id="460" name="Google Shape;460;p78"/>
          <p:cNvSpPr txBox="1">
            <a:spLocks noGrp="1"/>
          </p:cNvSpPr>
          <p:nvPr>
            <p:ph type="body" idx="1"/>
          </p:nvPr>
        </p:nvSpPr>
        <p:spPr>
          <a:xfrm>
            <a:off x="800100" y="2340075"/>
            <a:ext cx="6762000" cy="22500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u="sng">
                <a:solidFill>
                  <a:schemeClr val="hlink"/>
                </a:solidFill>
                <a:hlinkClick r:id="rId3"/>
              </a:rPr>
              <a:t>Valerie@healthyteennetwork.org</a:t>
            </a:r>
            <a:endParaRPr sz="2200"/>
          </a:p>
          <a:p>
            <a:pPr marL="457200" lvl="0" indent="-368300" algn="l" rtl="0">
              <a:spcBef>
                <a:spcPts val="0"/>
              </a:spcBef>
              <a:spcAft>
                <a:spcPts val="0"/>
              </a:spcAft>
              <a:buSzPts val="2200"/>
              <a:buChar char="●"/>
            </a:pPr>
            <a:r>
              <a:rPr lang="en" sz="2200" u="sng">
                <a:solidFill>
                  <a:schemeClr val="hlink"/>
                </a:solidFill>
                <a:hlinkClick r:id="rId4"/>
              </a:rPr>
              <a:t>Genevieve@healthyteennetwork.org</a:t>
            </a:r>
            <a:endParaRPr sz="2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9"/>
          <p:cNvSpPr txBox="1">
            <a:spLocks noGrp="1"/>
          </p:cNvSpPr>
          <p:nvPr>
            <p:ph type="title"/>
          </p:nvPr>
        </p:nvSpPr>
        <p:spPr>
          <a:xfrm>
            <a:off x="800100" y="1274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466" name="Google Shape;466;p79"/>
          <p:cNvSpPr txBox="1">
            <a:spLocks noGrp="1"/>
          </p:cNvSpPr>
          <p:nvPr>
            <p:ph type="body" idx="1"/>
          </p:nvPr>
        </p:nvSpPr>
        <p:spPr>
          <a:xfrm>
            <a:off x="800100" y="2340075"/>
            <a:ext cx="8030400" cy="22500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u="sng" dirty="0">
                <a:solidFill>
                  <a:schemeClr val="hlink"/>
                </a:solidFill>
                <a:hlinkClick r:id="rId3"/>
              </a:rPr>
              <a:t>Increasing Access to </a:t>
            </a:r>
            <a:r>
              <a:rPr lang="en" sz="2200" u="sng" dirty="0" smtClean="0">
                <a:solidFill>
                  <a:schemeClr val="hlink"/>
                </a:solidFill>
                <a:hlinkClick r:id="rId3"/>
              </a:rPr>
              <a:t>TPP Program </a:t>
            </a:r>
            <a:r>
              <a:rPr lang="en" sz="2200" u="sng" dirty="0">
                <a:solidFill>
                  <a:schemeClr val="hlink"/>
                </a:solidFill>
                <a:hlinkClick r:id="rId3"/>
              </a:rPr>
              <a:t>Activities </a:t>
            </a:r>
            <a:br>
              <a:rPr lang="en" sz="2200" u="sng" dirty="0">
                <a:solidFill>
                  <a:schemeClr val="hlink"/>
                </a:solidFill>
                <a:hlinkClick r:id="rId3"/>
              </a:rPr>
            </a:br>
            <a:r>
              <a:rPr lang="en" sz="2200" u="sng" dirty="0">
                <a:solidFill>
                  <a:schemeClr val="hlink"/>
                </a:solidFill>
                <a:hlinkClick r:id="rId3"/>
              </a:rPr>
              <a:t>in a Virtual Setting</a:t>
            </a:r>
            <a:endParaRPr sz="2200" dirty="0"/>
          </a:p>
          <a:p>
            <a:pPr marL="457200" lvl="0" indent="-368300" algn="l" rtl="0">
              <a:spcBef>
                <a:spcPts val="0"/>
              </a:spcBef>
              <a:spcAft>
                <a:spcPts val="0"/>
              </a:spcAft>
              <a:buSzPts val="2200"/>
              <a:buChar char="●"/>
            </a:pPr>
            <a:r>
              <a:rPr lang="en" sz="2200" u="sng" dirty="0">
                <a:solidFill>
                  <a:schemeClr val="hlink"/>
                </a:solidFill>
                <a:hlinkClick r:id="rId4"/>
              </a:rPr>
              <a:t>Recruiting and Retaining TPP Program Participants Virtually—Strategies From the Field and Peer Sharing</a:t>
            </a:r>
            <a:endParaRPr sz="2200" dirty="0"/>
          </a:p>
          <a:p>
            <a:pPr marL="457200" lvl="0" indent="-368300" algn="l" rtl="0">
              <a:spcBef>
                <a:spcPts val="0"/>
              </a:spcBef>
              <a:spcAft>
                <a:spcPts val="0"/>
              </a:spcAft>
              <a:buSzPts val="2200"/>
              <a:buChar char="●"/>
            </a:pPr>
            <a:r>
              <a:rPr lang="en" sz="2200" u="sng" dirty="0">
                <a:solidFill>
                  <a:schemeClr val="hlink"/>
                </a:solidFill>
                <a:hlinkClick r:id="rId5"/>
              </a:rPr>
              <a:t>Show and Tell of Virtual Tools</a:t>
            </a:r>
            <a:endParaRPr sz="2200" dirty="0"/>
          </a:p>
          <a:p>
            <a:pPr marL="0" lvl="0" indent="0" algn="l" rtl="0">
              <a:spcBef>
                <a:spcPts val="1600"/>
              </a:spcBef>
              <a:spcAft>
                <a:spcPts val="1600"/>
              </a:spcAft>
              <a:buNone/>
            </a:pPr>
            <a:endParaRPr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80"/>
          <p:cNvSpPr txBox="1">
            <a:spLocks noGrp="1"/>
          </p:cNvSpPr>
          <p:nvPr>
            <p:ph type="title"/>
          </p:nvPr>
        </p:nvSpPr>
        <p:spPr>
          <a:xfrm>
            <a:off x="800100" y="1231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Upcoming Activities</a:t>
            </a:r>
            <a:endParaRPr/>
          </a:p>
        </p:txBody>
      </p:sp>
      <p:sp>
        <p:nvSpPr>
          <p:cNvPr id="472" name="Google Shape;472;p80"/>
          <p:cNvSpPr txBox="1">
            <a:spLocks noGrp="1"/>
          </p:cNvSpPr>
          <p:nvPr>
            <p:ph type="body" idx="1"/>
          </p:nvPr>
        </p:nvSpPr>
        <p:spPr>
          <a:xfrm>
            <a:off x="800100" y="2255150"/>
            <a:ext cx="8032200" cy="2554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b="1" dirty="0"/>
              <a:t>Trauma-Informed Approach in Adolescent Health: </a:t>
            </a:r>
            <a:br>
              <a:rPr lang="en" sz="2200" b="1" dirty="0"/>
            </a:br>
            <a:r>
              <a:rPr lang="en" sz="2200" b="1" dirty="0"/>
              <a:t>Team Meeting </a:t>
            </a:r>
            <a:r>
              <a:rPr lang="en" sz="2200" b="1" dirty="0" smtClean="0"/>
              <a:t>Series</a:t>
            </a:r>
            <a:br>
              <a:rPr lang="en" sz="2200" b="1" dirty="0" smtClean="0"/>
            </a:br>
            <a:r>
              <a:rPr lang="en" sz="2200" dirty="0" smtClean="0"/>
              <a:t>This </a:t>
            </a:r>
            <a:r>
              <a:rPr lang="en" sz="2200" dirty="0"/>
              <a:t>series of four meeting packages will be </a:t>
            </a:r>
            <a:br>
              <a:rPr lang="en" sz="2200" dirty="0"/>
            </a:br>
            <a:r>
              <a:rPr lang="en" sz="2200" dirty="0"/>
              <a:t>released throughout the spring of 2021.</a:t>
            </a:r>
            <a:endParaRPr sz="2200" dirty="0"/>
          </a:p>
          <a:p>
            <a:pPr marL="457200" lvl="0" indent="-368300" algn="l" rtl="0">
              <a:spcBef>
                <a:spcPts val="0"/>
              </a:spcBef>
              <a:spcAft>
                <a:spcPts val="0"/>
              </a:spcAft>
              <a:buSzPts val="2200"/>
              <a:buChar char="●"/>
            </a:pPr>
            <a:r>
              <a:rPr lang="en" sz="2200" b="1" dirty="0" smtClean="0"/>
              <a:t>Building Partnerships Job Aids </a:t>
            </a:r>
            <a:r>
              <a:rPr lang="en" sz="2200" dirty="0" smtClean="0"/>
              <a:t>May 2021</a:t>
            </a:r>
            <a:endParaRPr sz="2200" dirty="0" smtClean="0"/>
          </a:p>
          <a:p>
            <a:pPr marL="457200" lvl="0" indent="-368300" algn="l" rtl="0">
              <a:spcBef>
                <a:spcPts val="0"/>
              </a:spcBef>
              <a:spcAft>
                <a:spcPts val="0"/>
              </a:spcAft>
              <a:buSzPts val="2200"/>
              <a:buChar char="●"/>
            </a:pPr>
            <a:r>
              <a:rPr lang="en" sz="2200" b="1" dirty="0" smtClean="0"/>
              <a:t>Systems Thinking Toolkit </a:t>
            </a:r>
            <a:r>
              <a:rPr lang="en" sz="2200" dirty="0" smtClean="0"/>
              <a:t>May 2021</a:t>
            </a:r>
            <a:endParaRPr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81"/>
          <p:cNvSpPr txBox="1">
            <a:spLocks noGrp="1"/>
          </p:cNvSpPr>
          <p:nvPr>
            <p:ph type="title"/>
          </p:nvPr>
        </p:nvSpPr>
        <p:spPr>
          <a:xfrm>
            <a:off x="800100" y="1111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to Engage With Us </a:t>
            </a:r>
            <a:endParaRPr dirty="0"/>
          </a:p>
        </p:txBody>
      </p:sp>
      <p:grpSp>
        <p:nvGrpSpPr>
          <p:cNvPr id="478" name="Google Shape;478;p81" descr="A graphic telling the viewer to subscribe to the RHNTC monthly eNewsletter at rhntc.org/enewsletter"/>
          <p:cNvGrpSpPr/>
          <p:nvPr/>
        </p:nvGrpSpPr>
        <p:grpSpPr>
          <a:xfrm>
            <a:off x="800100" y="2279010"/>
            <a:ext cx="1905900" cy="2090215"/>
            <a:chOff x="800100" y="2279010"/>
            <a:chExt cx="1905900" cy="2090215"/>
          </a:xfrm>
        </p:grpSpPr>
        <p:pic>
          <p:nvPicPr>
            <p:cNvPr id="479" name="Google Shape;479;p81" descr="Decorative Image"/>
            <p:cNvPicPr preferRelativeResize="0"/>
            <p:nvPr/>
          </p:nvPicPr>
          <p:blipFill>
            <a:blip r:embed="rId3">
              <a:alphaModFix/>
            </a:blip>
            <a:stretch>
              <a:fillRect/>
            </a:stretch>
          </p:blipFill>
          <p:spPr>
            <a:xfrm>
              <a:off x="1111938" y="2279010"/>
              <a:ext cx="1282224" cy="744625"/>
            </a:xfrm>
            <a:prstGeom prst="rect">
              <a:avLst/>
            </a:prstGeom>
            <a:noFill/>
            <a:ln>
              <a:noFill/>
            </a:ln>
          </p:spPr>
        </p:pic>
        <p:sp>
          <p:nvSpPr>
            <p:cNvPr id="480" name="Google Shape;480;p81"/>
            <p:cNvSpPr txBox="1"/>
            <p:nvPr/>
          </p:nvSpPr>
          <p:spPr>
            <a:xfrm>
              <a:off x="800100" y="2981125"/>
              <a:ext cx="1905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Subscribe</a:t>
              </a:r>
              <a:r>
                <a:rPr lang="en">
                  <a:solidFill>
                    <a:schemeClr val="dk2"/>
                  </a:solidFill>
                  <a:latin typeface="Lato"/>
                  <a:ea typeface="Lato"/>
                  <a:cs typeface="Lato"/>
                  <a:sym typeface="Lato"/>
                </a:rPr>
                <a:t> to the RHNTC monthly eNewsletter at rhntc.org/enewsletter</a:t>
              </a:r>
              <a:endParaRPr>
                <a:solidFill>
                  <a:schemeClr val="dk2"/>
                </a:solidFill>
                <a:latin typeface="Lato"/>
                <a:ea typeface="Lato"/>
                <a:cs typeface="Lato"/>
                <a:sym typeface="Lato"/>
              </a:endParaRPr>
            </a:p>
          </p:txBody>
        </p:sp>
      </p:grpSp>
      <p:grpSp>
        <p:nvGrpSpPr>
          <p:cNvPr id="481" name="Google Shape;481;p81" descr="A graphic telling the viewer to contact us on rhntc.org"/>
          <p:cNvGrpSpPr/>
          <p:nvPr/>
        </p:nvGrpSpPr>
        <p:grpSpPr>
          <a:xfrm>
            <a:off x="2648363" y="2052321"/>
            <a:ext cx="1983900" cy="2316904"/>
            <a:chOff x="2591325" y="2052321"/>
            <a:chExt cx="1983900" cy="2316904"/>
          </a:xfrm>
        </p:grpSpPr>
        <p:pic>
          <p:nvPicPr>
            <p:cNvPr id="482" name="Google Shape;482;p81" descr="Decorative Image"/>
            <p:cNvPicPr preferRelativeResize="0"/>
            <p:nvPr/>
          </p:nvPicPr>
          <p:blipFill>
            <a:blip r:embed="rId4">
              <a:alphaModFix/>
            </a:blip>
            <a:stretch>
              <a:fillRect/>
            </a:stretch>
          </p:blipFill>
          <p:spPr>
            <a:xfrm>
              <a:off x="3129087" y="2052321"/>
              <a:ext cx="908376" cy="914000"/>
            </a:xfrm>
            <a:prstGeom prst="rect">
              <a:avLst/>
            </a:prstGeom>
            <a:noFill/>
            <a:ln>
              <a:noFill/>
            </a:ln>
          </p:spPr>
        </p:pic>
        <p:sp>
          <p:nvSpPr>
            <p:cNvPr id="483" name="Google Shape;483;p81"/>
            <p:cNvSpPr txBox="1"/>
            <p:nvPr/>
          </p:nvSpPr>
          <p:spPr>
            <a:xfrm>
              <a:off x="2591325" y="2981125"/>
              <a:ext cx="1983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Contact us</a:t>
              </a:r>
              <a:r>
                <a:rPr lang="en">
                  <a:solidFill>
                    <a:schemeClr val="dk2"/>
                  </a:solidFill>
                  <a:latin typeface="Lato"/>
                  <a:ea typeface="Lato"/>
                  <a:cs typeface="Lato"/>
                  <a:sym typeface="Lato"/>
                </a:rPr>
                <a:t> on rhntc.org</a:t>
              </a:r>
              <a:endParaRPr>
                <a:solidFill>
                  <a:schemeClr val="dk2"/>
                </a:solidFill>
                <a:latin typeface="Lato"/>
                <a:ea typeface="Lato"/>
                <a:cs typeface="Lato"/>
                <a:sym typeface="Lato"/>
              </a:endParaRPr>
            </a:p>
          </p:txBody>
        </p:sp>
      </p:grpSp>
      <p:grpSp>
        <p:nvGrpSpPr>
          <p:cNvPr id="484" name="Google Shape;484;p81" descr="A graphic telling the viewer to sign up for an account on rhntc.org"/>
          <p:cNvGrpSpPr/>
          <p:nvPr/>
        </p:nvGrpSpPr>
        <p:grpSpPr>
          <a:xfrm>
            <a:off x="4574625" y="2199450"/>
            <a:ext cx="1983900" cy="2169775"/>
            <a:chOff x="4485675" y="2199450"/>
            <a:chExt cx="1983900" cy="2169775"/>
          </a:xfrm>
        </p:grpSpPr>
        <p:pic>
          <p:nvPicPr>
            <p:cNvPr id="485" name="Google Shape;485;p81" descr="Decorative Image"/>
            <p:cNvPicPr preferRelativeResize="0"/>
            <p:nvPr/>
          </p:nvPicPr>
          <p:blipFill>
            <a:blip r:embed="rId5">
              <a:alphaModFix/>
            </a:blip>
            <a:stretch>
              <a:fillRect/>
            </a:stretch>
          </p:blipFill>
          <p:spPr>
            <a:xfrm>
              <a:off x="4938180" y="2199450"/>
              <a:ext cx="1078889" cy="744613"/>
            </a:xfrm>
            <a:prstGeom prst="rect">
              <a:avLst/>
            </a:prstGeom>
            <a:noFill/>
            <a:ln>
              <a:noFill/>
            </a:ln>
          </p:spPr>
        </p:pic>
        <p:sp>
          <p:nvSpPr>
            <p:cNvPr id="486" name="Google Shape;486;p81"/>
            <p:cNvSpPr txBox="1"/>
            <p:nvPr/>
          </p:nvSpPr>
          <p:spPr>
            <a:xfrm>
              <a:off x="4485675" y="2981125"/>
              <a:ext cx="1983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Sign up</a:t>
              </a:r>
              <a:r>
                <a:rPr lang="en">
                  <a:solidFill>
                    <a:schemeClr val="dk2"/>
                  </a:solidFill>
                  <a:latin typeface="Lato"/>
                  <a:ea typeface="Lato"/>
                  <a:cs typeface="Lato"/>
                  <a:sym typeface="Lato"/>
                </a:rPr>
                <a:t> for an account on rhntc.org</a:t>
              </a:r>
              <a:endParaRPr>
                <a:solidFill>
                  <a:schemeClr val="dk2"/>
                </a:solidFill>
                <a:latin typeface="Lato"/>
                <a:ea typeface="Lato"/>
                <a:cs typeface="Lato"/>
                <a:sym typeface="Lato"/>
              </a:endParaRPr>
            </a:p>
          </p:txBody>
        </p:sp>
      </p:grpSp>
      <p:grpSp>
        <p:nvGrpSpPr>
          <p:cNvPr id="487" name="Google Shape;487;p81" descr="A graphic telling the viewer to follow us on Twitter @rh_ntc"/>
          <p:cNvGrpSpPr/>
          <p:nvPr/>
        </p:nvGrpSpPr>
        <p:grpSpPr>
          <a:xfrm>
            <a:off x="6500888" y="2222512"/>
            <a:ext cx="1983900" cy="2146713"/>
            <a:chOff x="6500888" y="2222512"/>
            <a:chExt cx="1983900" cy="2146713"/>
          </a:xfrm>
        </p:grpSpPr>
        <p:pic>
          <p:nvPicPr>
            <p:cNvPr id="488" name="Google Shape;488;p81" descr="Decorative Image"/>
            <p:cNvPicPr preferRelativeResize="0"/>
            <p:nvPr/>
          </p:nvPicPr>
          <p:blipFill>
            <a:blip r:embed="rId6">
              <a:alphaModFix/>
            </a:blip>
            <a:stretch>
              <a:fillRect/>
            </a:stretch>
          </p:blipFill>
          <p:spPr>
            <a:xfrm>
              <a:off x="7038650" y="2222512"/>
              <a:ext cx="908376" cy="698478"/>
            </a:xfrm>
            <a:prstGeom prst="rect">
              <a:avLst/>
            </a:prstGeom>
            <a:noFill/>
            <a:ln>
              <a:noFill/>
            </a:ln>
          </p:spPr>
        </p:pic>
        <p:sp>
          <p:nvSpPr>
            <p:cNvPr id="489" name="Google Shape;489;p81"/>
            <p:cNvSpPr txBox="1"/>
            <p:nvPr/>
          </p:nvSpPr>
          <p:spPr>
            <a:xfrm>
              <a:off x="6500888" y="2981125"/>
              <a:ext cx="1983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Follow us</a:t>
              </a:r>
              <a:r>
                <a:rPr lang="en">
                  <a:solidFill>
                    <a:schemeClr val="dk2"/>
                  </a:solidFill>
                  <a:latin typeface="Lato"/>
                  <a:ea typeface="Lato"/>
                  <a:cs typeface="Lato"/>
                  <a:sym typeface="Lato"/>
                </a:rPr>
                <a:t> on Twitter @rh_ntc</a:t>
              </a:r>
              <a:endParaRPr>
                <a:solidFill>
                  <a:schemeClr val="dk2"/>
                </a:solidFill>
                <a:latin typeface="Lato"/>
                <a:ea typeface="Lato"/>
                <a:cs typeface="Lato"/>
                <a:sym typeface="Lato"/>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3"/>
          <p:cNvSpPr txBox="1">
            <a:spLocks noGrp="1"/>
          </p:cNvSpPr>
          <p:nvPr>
            <p:ph type="subTitle" idx="1"/>
          </p:nvPr>
        </p:nvSpPr>
        <p:spPr>
          <a:xfrm>
            <a:off x="714384" y="3231750"/>
            <a:ext cx="3170700" cy="879600"/>
          </a:xfrm>
        </p:spPr>
        <p:txBody>
          <a:bodyPr/>
          <a:lstStyle/>
          <a:p>
            <a:pPr lvl="0"/>
            <a:r>
              <a:rPr lang="en-US" sz="2400" dirty="0" smtClean="0">
                <a:hlinkClick r:id="rId3"/>
              </a:rPr>
              <a:t>rhntc@jsi.com</a:t>
            </a:r>
            <a:r>
              <a:rPr lang="en-US" dirty="0" smtClean="0"/>
              <a:t> </a:t>
            </a:r>
            <a:endParaRPr lang="en-US" dirty="0"/>
          </a:p>
        </p:txBody>
      </p:sp>
      <p:sp>
        <p:nvSpPr>
          <p:cNvPr id="12" name="Title 11" hidden="1"/>
          <p:cNvSpPr>
            <a:spLocks noGrp="1"/>
          </p:cNvSpPr>
          <p:nvPr>
            <p:ph type="title" idx="4294967295"/>
          </p:nvPr>
        </p:nvSpPr>
        <p:spPr/>
        <p:txBody>
          <a:bodyPr/>
          <a:lstStyle/>
          <a:p>
            <a:r>
              <a:rPr lang="en-US" dirty="0" smtClean="0"/>
              <a:t>Thank</a:t>
            </a:r>
            <a:r>
              <a:rPr lang="en-US" baseline="0" dirty="0" smtClean="0"/>
              <a:t> You! Please fill out the evaluation form after the webinar! Contact Us</a:t>
            </a:r>
            <a:endParaRPr lang="en-US" dirty="0"/>
          </a:p>
        </p:txBody>
      </p:sp>
    </p:spTree>
    <p:extLst>
      <p:ext uri="{BB962C8B-B14F-4D97-AF65-F5344CB8AC3E}">
        <p14:creationId xmlns:p14="http://schemas.microsoft.com/office/powerpoint/2010/main" val="3622205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7" name="Google Shape;327;p60"/>
          <p:cNvSpPr txBox="1">
            <a:spLocks noGrp="1"/>
          </p:cNvSpPr>
          <p:nvPr>
            <p:ph type="title"/>
          </p:nvPr>
        </p:nvSpPr>
        <p:spPr>
          <a:xfrm>
            <a:off x="591235" y="469650"/>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dirty="0"/>
              <a:t>Presenters</a:t>
            </a:r>
            <a:endParaRPr dirty="0"/>
          </a:p>
        </p:txBody>
      </p:sp>
      <p:sp>
        <p:nvSpPr>
          <p:cNvPr id="328" name="Google Shape;328;p60"/>
          <p:cNvSpPr txBox="1">
            <a:spLocks noGrp="1"/>
          </p:cNvSpPr>
          <p:nvPr>
            <p:ph type="body" idx="1"/>
          </p:nvPr>
        </p:nvSpPr>
        <p:spPr>
          <a:xfrm>
            <a:off x="877112" y="3927225"/>
            <a:ext cx="3223500" cy="625500"/>
          </a:xfrm>
          <a:prstGeom prst="rect">
            <a:avLst/>
          </a:prstGeom>
          <a:noFill/>
          <a:ln>
            <a:noFill/>
          </a:ln>
        </p:spPr>
        <p:txBody>
          <a:bodyPr spcFirstLastPara="1" wrap="square" lIns="68575" tIns="34275" rIns="68575" bIns="34275" anchor="t" anchorCtr="0">
            <a:noAutofit/>
          </a:bodyPr>
          <a:lstStyle/>
          <a:p>
            <a:pPr marL="177800" lvl="0" indent="-38100" algn="ctr" rtl="0">
              <a:lnSpc>
                <a:spcPct val="100000"/>
              </a:lnSpc>
              <a:spcBef>
                <a:spcPts val="0"/>
              </a:spcBef>
              <a:spcAft>
                <a:spcPts val="1600"/>
              </a:spcAft>
              <a:buClr>
                <a:schemeClr val="dk1"/>
              </a:buClr>
              <a:buSzPts val="2100"/>
              <a:buNone/>
            </a:pPr>
            <a:r>
              <a:rPr lang="en" sz="1400" dirty="0"/>
              <a:t>Genevieve Martinez-Garcia, PhD</a:t>
            </a:r>
            <a:r>
              <a:rPr lang="en" sz="1400" b="0" dirty="0"/>
              <a:t/>
            </a:r>
            <a:br>
              <a:rPr lang="en" sz="1400" b="0" dirty="0"/>
            </a:br>
            <a:r>
              <a:rPr lang="en" sz="1400" b="0" dirty="0"/>
              <a:t>Healthy Teen Network</a:t>
            </a:r>
            <a:br>
              <a:rPr lang="en" sz="1400" b="0" dirty="0"/>
            </a:br>
            <a:r>
              <a:rPr lang="en" sz="1400" b="0" dirty="0"/>
              <a:t>Director, Innovation and Research</a:t>
            </a:r>
            <a:endParaRPr sz="1400" b="0" dirty="0"/>
          </a:p>
        </p:txBody>
      </p:sp>
      <p:pic>
        <p:nvPicPr>
          <p:cNvPr id="332" name="Google Shape;332;p60" descr="Headshot of Genevieve Martinez-Garcia"/>
          <p:cNvPicPr preferRelativeResize="0"/>
          <p:nvPr/>
        </p:nvPicPr>
        <p:blipFill>
          <a:blip r:embed="rId3">
            <a:alphaModFix/>
          </a:blip>
          <a:stretch>
            <a:fillRect/>
          </a:stretch>
        </p:blipFill>
        <p:spPr>
          <a:xfrm>
            <a:off x="1865773" y="2068225"/>
            <a:ext cx="1480200" cy="1560300"/>
          </a:xfrm>
          <a:prstGeom prst="ellipse">
            <a:avLst/>
          </a:prstGeom>
          <a:noFill/>
          <a:ln>
            <a:noFill/>
          </a:ln>
        </p:spPr>
      </p:pic>
      <p:sp>
        <p:nvSpPr>
          <p:cNvPr id="329" name="Google Shape;329;p60"/>
          <p:cNvSpPr txBox="1">
            <a:spLocks noGrp="1"/>
          </p:cNvSpPr>
          <p:nvPr>
            <p:ph type="body" idx="3"/>
          </p:nvPr>
        </p:nvSpPr>
        <p:spPr>
          <a:xfrm>
            <a:off x="4494649" y="4039574"/>
            <a:ext cx="3605400" cy="684000"/>
          </a:xfrm>
          <a:prstGeom prst="rect">
            <a:avLst/>
          </a:prstGeom>
        </p:spPr>
        <p:txBody>
          <a:bodyPr spcFirstLastPara="1" wrap="square" lIns="68575" tIns="34275" rIns="68575" bIns="34275" anchor="b" anchorCtr="0">
            <a:noAutofit/>
          </a:bodyPr>
          <a:lstStyle/>
          <a:p>
            <a:pPr marL="0" lvl="0" indent="0" algn="ctr" rtl="0">
              <a:spcBef>
                <a:spcPts val="800"/>
              </a:spcBef>
              <a:spcAft>
                <a:spcPts val="1600"/>
              </a:spcAft>
              <a:buClr>
                <a:schemeClr val="dk1"/>
              </a:buClr>
              <a:buSzPts val="800"/>
              <a:buFont typeface="Arial"/>
              <a:buNone/>
            </a:pPr>
            <a:r>
              <a:rPr lang="en" sz="1400" dirty="0"/>
              <a:t>Valerie Sedivy, PhD</a:t>
            </a:r>
            <a:r>
              <a:rPr lang="en" sz="1400" b="0" dirty="0"/>
              <a:t/>
            </a:r>
            <a:br>
              <a:rPr lang="en" sz="1400" b="0" dirty="0"/>
            </a:br>
            <a:r>
              <a:rPr lang="en" sz="1400" b="0" dirty="0"/>
              <a:t>Healthy Teen Network</a:t>
            </a:r>
            <a:br>
              <a:rPr lang="en" sz="1400" b="0" dirty="0"/>
            </a:br>
            <a:r>
              <a:rPr lang="en" sz="1400" b="0" dirty="0"/>
              <a:t>Director, Capacity Building and Evaluation</a:t>
            </a:r>
            <a:endParaRPr sz="1400" b="0" dirty="0"/>
          </a:p>
        </p:txBody>
      </p:sp>
      <p:pic>
        <p:nvPicPr>
          <p:cNvPr id="331" name="Google Shape;331;p60" descr="Headshot of Valerie Sedivy"/>
          <p:cNvPicPr preferRelativeResize="0"/>
          <p:nvPr/>
        </p:nvPicPr>
        <p:blipFill rotWithShape="1">
          <a:blip r:embed="rId4">
            <a:alphaModFix/>
          </a:blip>
          <a:srcRect l="39280" t="14295" r="19218" b="55353"/>
          <a:stretch/>
        </p:blipFill>
        <p:spPr>
          <a:xfrm>
            <a:off x="5467250" y="2035900"/>
            <a:ext cx="1541700" cy="1692000"/>
          </a:xfrm>
          <a:prstGeom prst="ellipse">
            <a:avLst/>
          </a:prstGeom>
          <a:noFill/>
          <a:ln>
            <a:noFill/>
          </a:ln>
        </p:spPr>
      </p:pic>
      <p:pic>
        <p:nvPicPr>
          <p:cNvPr id="325" name="Google Shape;325;p60" descr="Decorative Image"/>
          <p:cNvPicPr preferRelativeResize="0"/>
          <p:nvPr/>
        </p:nvPicPr>
        <p:blipFill>
          <a:blip r:embed="rId5">
            <a:alphaModFix/>
          </a:blip>
          <a:stretch>
            <a:fillRect/>
          </a:stretch>
        </p:blipFill>
        <p:spPr>
          <a:xfrm rot="-7572288">
            <a:off x="5200862" y="1748990"/>
            <a:ext cx="2025066" cy="2125956"/>
          </a:xfrm>
          <a:prstGeom prst="rect">
            <a:avLst/>
          </a:prstGeom>
          <a:noFill/>
          <a:ln>
            <a:noFill/>
          </a:ln>
        </p:spPr>
      </p:pic>
      <p:pic>
        <p:nvPicPr>
          <p:cNvPr id="326" name="Google Shape;326;p60" descr="Decorative Image"/>
          <p:cNvPicPr preferRelativeResize="0"/>
          <p:nvPr/>
        </p:nvPicPr>
        <p:blipFill>
          <a:blip r:embed="rId6">
            <a:alphaModFix/>
          </a:blip>
          <a:stretch>
            <a:fillRect/>
          </a:stretch>
        </p:blipFill>
        <p:spPr>
          <a:xfrm rot="1967879">
            <a:off x="1664180" y="1845796"/>
            <a:ext cx="1954152" cy="2068222"/>
          </a:xfrm>
          <a:prstGeom prst="rect">
            <a:avLst/>
          </a:prstGeom>
          <a:noFill/>
          <a:ln>
            <a:noFill/>
          </a:ln>
        </p:spPr>
      </p:pic>
      <p:pic>
        <p:nvPicPr>
          <p:cNvPr id="330" name="Google Shape;330;p60" descr="Decorative Image"/>
          <p:cNvPicPr preferRelativeResize="0"/>
          <p:nvPr/>
        </p:nvPicPr>
        <p:blipFill>
          <a:blip r:embed="rId7">
            <a:alphaModFix/>
          </a:blip>
          <a:stretch>
            <a:fillRect/>
          </a:stretch>
        </p:blipFill>
        <p:spPr>
          <a:xfrm>
            <a:off x="3902391" y="1236986"/>
            <a:ext cx="1264400" cy="1301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1"/>
          <p:cNvSpPr txBox="1">
            <a:spLocks noGrp="1"/>
          </p:cNvSpPr>
          <p:nvPr>
            <p:ph type="title"/>
          </p:nvPr>
        </p:nvSpPr>
        <p:spPr>
          <a:xfrm>
            <a:off x="876300" y="1288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Small Group Facilitators</a:t>
            </a:r>
            <a:endParaRPr dirty="0"/>
          </a:p>
        </p:txBody>
      </p:sp>
      <p:sp>
        <p:nvSpPr>
          <p:cNvPr id="338" name="Google Shape;338;p61"/>
          <p:cNvSpPr txBox="1">
            <a:spLocks noGrp="1"/>
          </p:cNvSpPr>
          <p:nvPr>
            <p:ph type="body" idx="1"/>
          </p:nvPr>
        </p:nvSpPr>
        <p:spPr>
          <a:xfrm>
            <a:off x="3372900" y="2223375"/>
            <a:ext cx="3823500" cy="2741700"/>
          </a:xfrm>
          <a:prstGeom prst="rect">
            <a:avLst/>
          </a:prstGeom>
        </p:spPr>
        <p:txBody>
          <a:bodyPr spcFirstLastPara="1" wrap="square" lIns="91425" tIns="91425" rIns="91425" bIns="91425" anchor="t" anchorCtr="0">
            <a:noAutofit/>
          </a:bodyPr>
          <a:lstStyle/>
          <a:p>
            <a:pPr marL="0" indent="0">
              <a:lnSpc>
                <a:spcPct val="150000"/>
              </a:lnSpc>
              <a:buNone/>
            </a:pPr>
            <a:r>
              <a:rPr lang="en-US" sz="2200" dirty="0"/>
              <a:t>Megan Hiltner</a:t>
            </a:r>
          </a:p>
          <a:p>
            <a:pPr marL="0" lvl="0" indent="0" algn="l" rtl="0">
              <a:lnSpc>
                <a:spcPct val="150000"/>
              </a:lnSpc>
              <a:spcBef>
                <a:spcPts val="0"/>
              </a:spcBef>
              <a:spcAft>
                <a:spcPts val="0"/>
              </a:spcAft>
              <a:buNone/>
            </a:pPr>
            <a:r>
              <a:rPr lang="en" sz="2200" dirty="0" smtClean="0"/>
              <a:t>Donna </a:t>
            </a:r>
            <a:r>
              <a:rPr lang="en" sz="2200" dirty="0"/>
              <a:t>Ellison</a:t>
            </a:r>
            <a:endParaRPr sz="2200" dirty="0"/>
          </a:p>
          <a:p>
            <a:pPr marL="0" lvl="0" indent="0" algn="l" rtl="0">
              <a:lnSpc>
                <a:spcPct val="150000"/>
              </a:lnSpc>
              <a:spcBef>
                <a:spcPts val="0"/>
              </a:spcBef>
              <a:spcAft>
                <a:spcPts val="0"/>
              </a:spcAft>
              <a:buNone/>
            </a:pPr>
            <a:r>
              <a:rPr lang="en" sz="2200" dirty="0" smtClean="0"/>
              <a:t>Stacey </a:t>
            </a:r>
            <a:r>
              <a:rPr lang="en" sz="2200" dirty="0"/>
              <a:t>Moody</a:t>
            </a:r>
            <a:endParaRPr sz="2200" dirty="0"/>
          </a:p>
          <a:p>
            <a:pPr marL="0" lvl="0" indent="0" algn="l" rtl="0">
              <a:lnSpc>
                <a:spcPct val="150000"/>
              </a:lnSpc>
              <a:spcBef>
                <a:spcPts val="0"/>
              </a:spcBef>
              <a:spcAft>
                <a:spcPts val="0"/>
              </a:spcAft>
              <a:buNone/>
            </a:pPr>
            <a:r>
              <a:rPr lang="en" sz="2200" dirty="0"/>
              <a:t>Aisha Moore</a:t>
            </a:r>
            <a:endParaRPr sz="2200" dirty="0"/>
          </a:p>
        </p:txBody>
      </p:sp>
      <p:pic>
        <p:nvPicPr>
          <p:cNvPr id="339" name="Google Shape;339;p61" descr="Decorative Image"/>
          <p:cNvPicPr preferRelativeResize="0"/>
          <p:nvPr/>
        </p:nvPicPr>
        <p:blipFill>
          <a:blip r:embed="rId3">
            <a:alphaModFix/>
          </a:blip>
          <a:stretch>
            <a:fillRect/>
          </a:stretch>
        </p:blipFill>
        <p:spPr>
          <a:xfrm>
            <a:off x="996575" y="2352125"/>
            <a:ext cx="2109024" cy="2002175"/>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62"/>
          <p:cNvSpPr txBox="1">
            <a:spLocks noGrp="1"/>
          </p:cNvSpPr>
          <p:nvPr>
            <p:ph type="title"/>
          </p:nvPr>
        </p:nvSpPr>
        <p:spPr>
          <a:xfrm>
            <a:off x="876300" y="66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Findings</a:t>
            </a:r>
            <a:endParaRPr dirty="0"/>
          </a:p>
        </p:txBody>
      </p:sp>
      <p:sp>
        <p:nvSpPr>
          <p:cNvPr id="347" name="Google Shape;347;p62"/>
          <p:cNvSpPr/>
          <p:nvPr/>
        </p:nvSpPr>
        <p:spPr>
          <a:xfrm>
            <a:off x="386700" y="3282425"/>
            <a:ext cx="2124000" cy="1428600"/>
          </a:xfrm>
          <a:prstGeom prst="wedgeEllipseCallout">
            <a:avLst>
              <a:gd name="adj1" fmla="val 104198"/>
              <a:gd name="adj2" fmla="val -24296"/>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ato"/>
                <a:ea typeface="Lato"/>
                <a:cs typeface="Lato"/>
                <a:sym typeface="Lato"/>
              </a:rPr>
              <a:t>“Not engaged in learning online due to lack of human contact.”</a:t>
            </a:r>
            <a:endParaRPr>
              <a:latin typeface="Lato"/>
              <a:ea typeface="Lato"/>
              <a:cs typeface="Lato"/>
              <a:sym typeface="Lato"/>
            </a:endParaRPr>
          </a:p>
        </p:txBody>
      </p:sp>
      <p:sp>
        <p:nvSpPr>
          <p:cNvPr id="345" name="Google Shape;345;p62"/>
          <p:cNvSpPr/>
          <p:nvPr/>
        </p:nvSpPr>
        <p:spPr>
          <a:xfrm>
            <a:off x="1104900" y="1765050"/>
            <a:ext cx="1875000" cy="1230000"/>
          </a:xfrm>
          <a:prstGeom prst="wedgeEllipseCallout">
            <a:avLst>
              <a:gd name="adj1" fmla="val 96225"/>
              <a:gd name="adj2" fmla="val 55500"/>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Lato"/>
                <a:ea typeface="Lato"/>
                <a:cs typeface="Lato"/>
                <a:sym typeface="Lato"/>
              </a:rPr>
              <a:t>“Toooooo muchhhhhh virtual stuff.”</a:t>
            </a:r>
            <a:endParaRPr dirty="0">
              <a:latin typeface="Lato"/>
              <a:ea typeface="Lato"/>
              <a:cs typeface="Lato"/>
              <a:sym typeface="Lato"/>
            </a:endParaRPr>
          </a:p>
        </p:txBody>
      </p:sp>
      <p:sp>
        <p:nvSpPr>
          <p:cNvPr id="346" name="Google Shape;346;p62"/>
          <p:cNvSpPr/>
          <p:nvPr/>
        </p:nvSpPr>
        <p:spPr>
          <a:xfrm>
            <a:off x="3314075" y="651650"/>
            <a:ext cx="2124000" cy="1230000"/>
          </a:xfrm>
          <a:prstGeom prst="wedgeEllipseCallout">
            <a:avLst>
              <a:gd name="adj1" fmla="val 39007"/>
              <a:gd name="adj2" fmla="val 10507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dk1"/>
                </a:solidFill>
                <a:latin typeface="Lato"/>
                <a:ea typeface="Lato"/>
                <a:cs typeface="Lato"/>
                <a:sym typeface="Lato"/>
              </a:rPr>
              <a:t>“Hurts my eyes.”</a:t>
            </a:r>
            <a:endParaRPr dirty="0">
              <a:solidFill>
                <a:schemeClr val="dk1"/>
              </a:solidFill>
              <a:latin typeface="Lato"/>
              <a:ea typeface="Lato"/>
              <a:cs typeface="Lato"/>
              <a:sym typeface="Lato"/>
            </a:endParaRPr>
          </a:p>
        </p:txBody>
      </p:sp>
      <p:sp>
        <p:nvSpPr>
          <p:cNvPr id="348" name="Google Shape;348;p62"/>
          <p:cNvSpPr/>
          <p:nvPr/>
        </p:nvSpPr>
        <p:spPr>
          <a:xfrm>
            <a:off x="6226850" y="423050"/>
            <a:ext cx="2484900" cy="1731600"/>
          </a:xfrm>
          <a:prstGeom prst="wedgeEllipseCallout">
            <a:avLst>
              <a:gd name="adj1" fmla="val -73013"/>
              <a:gd name="adj2" fmla="val 10507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Lato"/>
                <a:ea typeface="Lato"/>
                <a:cs typeface="Lato"/>
                <a:sym typeface="Lato"/>
              </a:rPr>
              <a:t>“It was fun in the beginning, but it kinda went down hill slowly and just became boring.”</a:t>
            </a:r>
            <a:endParaRPr dirty="0">
              <a:latin typeface="Lato"/>
              <a:ea typeface="Lato"/>
              <a:cs typeface="Lato"/>
              <a:sym typeface="Lato"/>
            </a:endParaRPr>
          </a:p>
        </p:txBody>
      </p:sp>
      <p:sp>
        <p:nvSpPr>
          <p:cNvPr id="349" name="Google Shape;349;p62"/>
          <p:cNvSpPr/>
          <p:nvPr/>
        </p:nvSpPr>
        <p:spPr>
          <a:xfrm>
            <a:off x="6703050" y="2557825"/>
            <a:ext cx="2124000" cy="1428600"/>
          </a:xfrm>
          <a:prstGeom prst="wedgeEllipseCallout">
            <a:avLst>
              <a:gd name="adj1" fmla="val -97632"/>
              <a:gd name="adj2" fmla="val -13424"/>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Lato"/>
                <a:ea typeface="Lato"/>
                <a:cs typeface="Lato"/>
                <a:sym typeface="Lato"/>
              </a:rPr>
              <a:t>“It’s really hard to pay attention to class when ur phone is right next to u.”</a:t>
            </a:r>
            <a:endParaRPr dirty="0">
              <a:latin typeface="Lato"/>
              <a:ea typeface="Lato"/>
              <a:cs typeface="Lato"/>
              <a:sym typeface="Lato"/>
            </a:endParaRPr>
          </a:p>
        </p:txBody>
      </p:sp>
      <p:pic>
        <p:nvPicPr>
          <p:cNvPr id="350" name="Google Shape;350;p62" descr="Illustration of woman appearing to be overwhelmed on a video chat"/>
          <p:cNvPicPr preferRelativeResize="0"/>
          <p:nvPr/>
        </p:nvPicPr>
        <p:blipFill>
          <a:blip r:embed="rId3">
            <a:alphaModFix/>
          </a:blip>
          <a:stretch>
            <a:fillRect/>
          </a:stretch>
        </p:blipFill>
        <p:spPr>
          <a:xfrm>
            <a:off x="3009200" y="2231000"/>
            <a:ext cx="3617823" cy="2301650"/>
          </a:xfrm>
          <a:prstGeom prst="rect">
            <a:avLst/>
          </a:prstGeom>
          <a:noFill/>
          <a:ln>
            <a:noFill/>
          </a:ln>
        </p:spPr>
      </p:pic>
      <p:sp>
        <p:nvSpPr>
          <p:cNvPr id="2" name="Text Placeholder 1" hidden="1"/>
          <p:cNvSpPr>
            <a:spLocks noGrp="1"/>
          </p:cNvSpPr>
          <p:nvPr>
            <p:ph type="body" idx="1"/>
          </p:nvPr>
        </p:nvSpPr>
        <p:spPr/>
        <p:txBody>
          <a:bodyPr/>
          <a:lstStyle/>
          <a:p>
            <a:pPr marL="114300" lvl="0" indent="0">
              <a:buNone/>
            </a:pPr>
            <a:r>
              <a:rPr lang="en-US" dirty="0" smtClean="0"/>
              <a:t>“Not engaged</a:t>
            </a:r>
            <a:r>
              <a:rPr lang="en-US" baseline="0" dirty="0" smtClean="0"/>
              <a:t> in learning online due to lack of human contact.”</a:t>
            </a:r>
          </a:p>
          <a:p>
            <a:pPr marL="114300" lvl="0" indent="0">
              <a:buNone/>
            </a:pPr>
            <a:r>
              <a:rPr lang="en-US" dirty="0" smtClean="0"/>
              <a:t>“</a:t>
            </a:r>
            <a:r>
              <a:rPr lang="en-US" dirty="0" err="1" smtClean="0"/>
              <a:t>Toooooo</a:t>
            </a:r>
            <a:r>
              <a:rPr lang="en-US" dirty="0" smtClean="0"/>
              <a:t> </a:t>
            </a:r>
            <a:r>
              <a:rPr lang="en-US" dirty="0" err="1" smtClean="0"/>
              <a:t>muchhhhhh</a:t>
            </a:r>
            <a:r>
              <a:rPr lang="en-US" dirty="0" smtClean="0"/>
              <a:t> virtual stuff.”</a:t>
            </a:r>
          </a:p>
          <a:p>
            <a:pPr marL="114300" lvl="0" indent="0">
              <a:buNone/>
            </a:pPr>
            <a:r>
              <a:rPr lang="en-US" dirty="0" smtClean="0"/>
              <a:t>“Hurts my eyes.”</a:t>
            </a:r>
          </a:p>
          <a:p>
            <a:pPr marL="114300" lvl="0" indent="0">
              <a:buNone/>
            </a:pPr>
            <a:r>
              <a:rPr lang="en-US" dirty="0" smtClean="0"/>
              <a:t>“It was fun in the beginning, but it </a:t>
            </a:r>
            <a:r>
              <a:rPr lang="en-US" dirty="0" err="1" smtClean="0"/>
              <a:t>kinda</a:t>
            </a:r>
            <a:r>
              <a:rPr lang="en-US" dirty="0" smtClean="0"/>
              <a:t> went down hill slowly and just became boring.”</a:t>
            </a:r>
          </a:p>
          <a:p>
            <a:pPr marL="114300" lvl="0" indent="0">
              <a:buNone/>
            </a:pPr>
            <a:r>
              <a:rPr lang="en-US" dirty="0" smtClean="0"/>
              <a:t>“It’s really hard to pay attention to class when </a:t>
            </a:r>
            <a:r>
              <a:rPr lang="en-US" dirty="0" err="1" smtClean="0"/>
              <a:t>ur</a:t>
            </a:r>
            <a:r>
              <a:rPr lang="en-US" dirty="0" smtClean="0"/>
              <a:t> phone is right next to 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3" hidden="1"/>
          <p:cNvSpPr txBox="1">
            <a:spLocks noGrp="1"/>
          </p:cNvSpPr>
          <p:nvPr>
            <p:ph type="title"/>
          </p:nvPr>
        </p:nvSpPr>
        <p:spPr>
          <a:xfrm>
            <a:off x="876300" y="665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Findings 2</a:t>
            </a:r>
            <a:endParaRPr dirty="0"/>
          </a:p>
        </p:txBody>
      </p:sp>
      <p:sp>
        <p:nvSpPr>
          <p:cNvPr id="9" name="Google Shape;355;p63"/>
          <p:cNvSpPr txBox="1">
            <a:spLocks/>
          </p:cNvSpPr>
          <p:nvPr/>
        </p:nvSpPr>
        <p:spPr>
          <a:xfrm>
            <a:off x="876300" y="66560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Montserrat"/>
              <a:buNone/>
              <a:defRPr sz="28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smtClean="0"/>
              <a:t>Findings</a:t>
            </a:r>
            <a:endParaRPr lang="en-US" dirty="0"/>
          </a:p>
        </p:txBody>
      </p:sp>
      <p:sp>
        <p:nvSpPr>
          <p:cNvPr id="358" name="Google Shape;358;p63"/>
          <p:cNvSpPr/>
          <p:nvPr/>
        </p:nvSpPr>
        <p:spPr>
          <a:xfrm>
            <a:off x="386700" y="3282425"/>
            <a:ext cx="2307000" cy="1428600"/>
          </a:xfrm>
          <a:prstGeom prst="wedgeEllipseCallout">
            <a:avLst>
              <a:gd name="adj1" fmla="val 104198"/>
              <a:gd name="adj2" fmla="val -24296"/>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Lato"/>
                <a:ea typeface="Lato"/>
                <a:cs typeface="Lato"/>
                <a:sym typeface="Lato"/>
              </a:rPr>
              <a:t>“15 hours of the day on our computers, making it hard to enjoy our lives.”</a:t>
            </a:r>
            <a:endParaRPr dirty="0">
              <a:latin typeface="Lato"/>
              <a:ea typeface="Lato"/>
              <a:cs typeface="Lato"/>
              <a:sym typeface="Lato"/>
            </a:endParaRPr>
          </a:p>
        </p:txBody>
      </p:sp>
      <p:sp>
        <p:nvSpPr>
          <p:cNvPr id="356" name="Google Shape;356;p63"/>
          <p:cNvSpPr/>
          <p:nvPr/>
        </p:nvSpPr>
        <p:spPr>
          <a:xfrm>
            <a:off x="855900" y="1765050"/>
            <a:ext cx="2124000" cy="1230000"/>
          </a:xfrm>
          <a:prstGeom prst="wedgeEllipseCallout">
            <a:avLst>
              <a:gd name="adj1" fmla="val 96225"/>
              <a:gd name="adj2" fmla="val 55500"/>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Lato"/>
                <a:ea typeface="Lato"/>
                <a:cs typeface="Lato"/>
                <a:sym typeface="Lato"/>
              </a:rPr>
              <a:t>“Teacher doesn’t understand wifi struggles.”</a:t>
            </a:r>
            <a:endParaRPr dirty="0">
              <a:latin typeface="Lato"/>
              <a:ea typeface="Lato"/>
              <a:cs typeface="Lato"/>
              <a:sym typeface="Lato"/>
            </a:endParaRPr>
          </a:p>
        </p:txBody>
      </p:sp>
      <p:sp>
        <p:nvSpPr>
          <p:cNvPr id="357" name="Google Shape;357;p63"/>
          <p:cNvSpPr/>
          <p:nvPr/>
        </p:nvSpPr>
        <p:spPr>
          <a:xfrm>
            <a:off x="3314075" y="548475"/>
            <a:ext cx="2424000" cy="1333200"/>
          </a:xfrm>
          <a:prstGeom prst="wedgeEllipseCallout">
            <a:avLst>
              <a:gd name="adj1" fmla="val 39007"/>
              <a:gd name="adj2" fmla="val 10507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solidFill>
                  <a:schemeClr val="dk1"/>
                </a:solidFill>
                <a:latin typeface="Lato"/>
                <a:ea typeface="Lato"/>
                <a:cs typeface="Lato"/>
                <a:sym typeface="Lato"/>
              </a:rPr>
              <a:t>“I get headaches from staring at the screen for hours.”</a:t>
            </a:r>
            <a:endParaRPr dirty="0">
              <a:solidFill>
                <a:schemeClr val="dk1"/>
              </a:solidFill>
              <a:latin typeface="Lato"/>
              <a:ea typeface="Lato"/>
              <a:cs typeface="Lato"/>
              <a:sym typeface="Lato"/>
            </a:endParaRPr>
          </a:p>
        </p:txBody>
      </p:sp>
      <p:sp>
        <p:nvSpPr>
          <p:cNvPr id="359" name="Google Shape;359;p63"/>
          <p:cNvSpPr/>
          <p:nvPr/>
        </p:nvSpPr>
        <p:spPr>
          <a:xfrm>
            <a:off x="6106375" y="304700"/>
            <a:ext cx="2661300" cy="1849800"/>
          </a:xfrm>
          <a:prstGeom prst="wedgeEllipseCallout">
            <a:avLst>
              <a:gd name="adj1" fmla="val -73013"/>
              <a:gd name="adj2" fmla="val 105077"/>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solidFill>
                  <a:schemeClr val="dk1"/>
                </a:solidFill>
                <a:latin typeface="Lato"/>
                <a:ea typeface="Lato"/>
                <a:cs typeface="Lato"/>
                <a:sym typeface="Lato"/>
              </a:rPr>
              <a:t>“I need more breaks for my mental health because I’m in such a low point, I don’t want to continue my education anymore.”</a:t>
            </a:r>
            <a:endParaRPr dirty="0">
              <a:latin typeface="Lato"/>
              <a:ea typeface="Lato"/>
              <a:cs typeface="Lato"/>
              <a:sym typeface="Lato"/>
            </a:endParaRPr>
          </a:p>
        </p:txBody>
      </p:sp>
      <p:sp>
        <p:nvSpPr>
          <p:cNvPr id="360" name="Google Shape;360;p63"/>
          <p:cNvSpPr/>
          <p:nvPr/>
        </p:nvSpPr>
        <p:spPr>
          <a:xfrm>
            <a:off x="6703050" y="2373550"/>
            <a:ext cx="2231100" cy="1746000"/>
          </a:xfrm>
          <a:prstGeom prst="wedgeEllipseCallout">
            <a:avLst>
              <a:gd name="adj1" fmla="val -97632"/>
              <a:gd name="adj2" fmla="val -13424"/>
            </a:avLst>
          </a:prstGeom>
          <a:solidFill>
            <a:srgbClr val="CFE2F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Lato"/>
                <a:ea typeface="Lato"/>
                <a:cs typeface="Lato"/>
                <a:sym typeface="Lato"/>
              </a:rPr>
              <a:t>“I think teachers think that online is easier for us, so their giving more assignments.”</a:t>
            </a:r>
            <a:endParaRPr dirty="0">
              <a:latin typeface="Lato"/>
              <a:ea typeface="Lato"/>
              <a:cs typeface="Lato"/>
              <a:sym typeface="Lato"/>
            </a:endParaRPr>
          </a:p>
        </p:txBody>
      </p:sp>
      <p:pic>
        <p:nvPicPr>
          <p:cNvPr id="361" name="Google Shape;361;p63" descr="Illustration of woman appearing to be overwhelmed on a video chat"/>
          <p:cNvPicPr preferRelativeResize="0"/>
          <p:nvPr/>
        </p:nvPicPr>
        <p:blipFill>
          <a:blip r:embed="rId3">
            <a:alphaModFix/>
          </a:blip>
          <a:stretch>
            <a:fillRect/>
          </a:stretch>
        </p:blipFill>
        <p:spPr>
          <a:xfrm>
            <a:off x="3009200" y="2231000"/>
            <a:ext cx="3617823" cy="2301650"/>
          </a:xfrm>
          <a:prstGeom prst="rect">
            <a:avLst/>
          </a:prstGeom>
          <a:noFill/>
          <a:ln>
            <a:noFill/>
          </a:ln>
        </p:spPr>
      </p:pic>
      <p:sp>
        <p:nvSpPr>
          <p:cNvPr id="2" name="Text Placeholder 1" hidden="1"/>
          <p:cNvSpPr>
            <a:spLocks noGrp="1"/>
          </p:cNvSpPr>
          <p:nvPr>
            <p:ph type="body" idx="1"/>
          </p:nvPr>
        </p:nvSpPr>
        <p:spPr/>
        <p:txBody>
          <a:bodyPr/>
          <a:lstStyle/>
          <a:p>
            <a:pPr marL="114300" indent="0">
              <a:buNone/>
            </a:pPr>
            <a:r>
              <a:rPr lang="en-US" dirty="0" smtClean="0"/>
              <a:t>“15 hours of the day on our computers, making it hard to enjoy our lives.”</a:t>
            </a:r>
          </a:p>
          <a:p>
            <a:pPr marL="114300" indent="0">
              <a:buNone/>
            </a:pPr>
            <a:r>
              <a:rPr lang="en-US" dirty="0" smtClean="0"/>
              <a:t>“Teacher doesn’t understand </a:t>
            </a:r>
            <a:r>
              <a:rPr lang="en-US" dirty="0" err="1" smtClean="0"/>
              <a:t>wifi</a:t>
            </a:r>
            <a:r>
              <a:rPr lang="en-US" dirty="0" smtClean="0"/>
              <a:t> struggles.”</a:t>
            </a:r>
          </a:p>
          <a:p>
            <a:pPr marL="114300" indent="0">
              <a:buNone/>
            </a:pPr>
            <a:r>
              <a:rPr lang="en-US" dirty="0" smtClean="0"/>
              <a:t>“I get headaches from staring at the screen for hours.”</a:t>
            </a:r>
          </a:p>
          <a:p>
            <a:pPr marL="114300" indent="0">
              <a:buNone/>
            </a:pPr>
            <a:r>
              <a:rPr lang="en-US" dirty="0" smtClean="0"/>
              <a:t>“I need more breaks for my mental health because I’m in such a low point, I don’t want to continue my education anymore.”</a:t>
            </a:r>
          </a:p>
          <a:p>
            <a:pPr marL="114300" indent="0">
              <a:buNone/>
            </a:pPr>
            <a:r>
              <a:rPr lang="en-US" dirty="0" smtClean="0"/>
              <a:t>“I think teachers think that online is easier for us, so their giving more assignments.”</a:t>
            </a:r>
          </a:p>
          <a:p>
            <a:pPr marL="114300" indent="0">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4"/>
          <p:cNvSpPr txBox="1">
            <a:spLocks noGrp="1"/>
          </p:cNvSpPr>
          <p:nvPr>
            <p:ph type="title"/>
          </p:nvPr>
        </p:nvSpPr>
        <p:spPr>
          <a:xfrm>
            <a:off x="800100" y="962025"/>
            <a:ext cx="8520600" cy="572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Calibri"/>
              <a:buNone/>
            </a:pPr>
            <a:r>
              <a:rPr lang="en" dirty="0"/>
              <a:t>Let’s Chat...</a:t>
            </a:r>
            <a:endParaRPr dirty="0"/>
          </a:p>
        </p:txBody>
      </p:sp>
      <p:sp>
        <p:nvSpPr>
          <p:cNvPr id="367" name="Google Shape;367;p64"/>
          <p:cNvSpPr txBox="1">
            <a:spLocks noGrp="1"/>
          </p:cNvSpPr>
          <p:nvPr>
            <p:ph type="body" idx="1"/>
          </p:nvPr>
        </p:nvSpPr>
        <p:spPr>
          <a:xfrm>
            <a:off x="800100" y="2003350"/>
            <a:ext cx="8032200" cy="25653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2200" dirty="0"/>
              <a:t>What does virtual burnout look </a:t>
            </a:r>
            <a:r>
              <a:rPr lang="en" sz="2200" dirty="0" smtClean="0"/>
              <a:t>like </a:t>
            </a:r>
            <a:r>
              <a:rPr lang="en" sz="2200" dirty="0"/>
              <a:t>for the young </a:t>
            </a:r>
            <a:br>
              <a:rPr lang="en" sz="2200" dirty="0"/>
            </a:br>
            <a:r>
              <a:rPr lang="en" sz="2200" dirty="0"/>
              <a:t>people you serve? What are you hearing from them?</a:t>
            </a:r>
            <a:endParaRPr sz="2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5"/>
          <p:cNvSpPr txBox="1">
            <a:spLocks noGrp="1"/>
          </p:cNvSpPr>
          <p:nvPr>
            <p:ph type="title"/>
          </p:nvPr>
        </p:nvSpPr>
        <p:spPr>
          <a:xfrm>
            <a:off x="681125" y="1161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5 Tips to Prevent Virtual Burnout </a:t>
            </a:r>
            <a:endParaRPr dirty="0"/>
          </a:p>
        </p:txBody>
      </p:sp>
      <p:sp>
        <p:nvSpPr>
          <p:cNvPr id="373" name="Google Shape;373;p65"/>
          <p:cNvSpPr txBox="1"/>
          <p:nvPr/>
        </p:nvSpPr>
        <p:spPr>
          <a:xfrm>
            <a:off x="800100" y="2057434"/>
            <a:ext cx="7221600" cy="27390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dk2"/>
              </a:buClr>
              <a:buSzPts val="2200"/>
              <a:buFont typeface="Lato"/>
              <a:buAutoNum type="arabicPeriod"/>
            </a:pPr>
            <a:r>
              <a:rPr lang="en" sz="2200" dirty="0">
                <a:solidFill>
                  <a:schemeClr val="dk2"/>
                </a:solidFill>
                <a:latin typeface="Lato"/>
                <a:ea typeface="Lato"/>
                <a:cs typeface="Lato"/>
                <a:sym typeface="Lato"/>
              </a:rPr>
              <a:t>Prioritize your face over slides</a:t>
            </a:r>
            <a:endParaRPr sz="2200" dirty="0">
              <a:solidFill>
                <a:schemeClr val="dk2"/>
              </a:solidFill>
              <a:latin typeface="Lato"/>
              <a:ea typeface="Lato"/>
              <a:cs typeface="Lato"/>
              <a:sym typeface="Lato"/>
            </a:endParaRPr>
          </a:p>
          <a:p>
            <a:pPr marL="0" lvl="0" indent="0" algn="l" rtl="0">
              <a:lnSpc>
                <a:spcPct val="115000"/>
              </a:lnSpc>
              <a:spcBef>
                <a:spcPts val="0"/>
              </a:spcBef>
              <a:spcAft>
                <a:spcPts val="0"/>
              </a:spcAft>
              <a:buNone/>
            </a:pPr>
            <a:endParaRPr sz="2200" dirty="0">
              <a:solidFill>
                <a:schemeClr val="dk2"/>
              </a:solidFill>
              <a:latin typeface="Lato"/>
              <a:ea typeface="Lato"/>
              <a:cs typeface="Lato"/>
              <a:sym typeface="Lato"/>
            </a:endParaRPr>
          </a:p>
        </p:txBody>
      </p:sp>
      <p:sp>
        <p:nvSpPr>
          <p:cNvPr id="2" name="Text Placeholder 1" hidden="1"/>
          <p:cNvSpPr>
            <a:spLocks noGrp="1"/>
          </p:cNvSpPr>
          <p:nvPr>
            <p:ph type="body" idx="1"/>
          </p:nvPr>
        </p:nvSpPr>
        <p:spPr/>
        <p:txBody>
          <a:bodyPr/>
          <a:lstStyle/>
          <a:p>
            <a:pPr marL="114300" indent="0">
              <a:buNone/>
            </a:pPr>
            <a:r>
              <a:rPr lang="en-US" dirty="0" smtClean="0"/>
              <a:t>1. Prioritize your face over slides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6"/>
          <p:cNvSpPr txBox="1">
            <a:spLocks noGrp="1"/>
          </p:cNvSpPr>
          <p:nvPr>
            <p:ph type="title"/>
          </p:nvPr>
        </p:nvSpPr>
        <p:spPr>
          <a:xfrm>
            <a:off x="757325" y="1161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Inserting Yourself into Your Slide Show</a:t>
            </a:r>
            <a:endParaRPr dirty="0"/>
          </a:p>
        </p:txBody>
      </p:sp>
      <p:sp>
        <p:nvSpPr>
          <p:cNvPr id="379" name="Google Shape;379;p66"/>
          <p:cNvSpPr txBox="1">
            <a:spLocks noGrp="1"/>
          </p:cNvSpPr>
          <p:nvPr>
            <p:ph type="body" idx="1"/>
          </p:nvPr>
        </p:nvSpPr>
        <p:spPr>
          <a:xfrm>
            <a:off x="681125" y="2186175"/>
            <a:ext cx="8151300" cy="238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smtClean="0"/>
              <a:t>Click</a:t>
            </a:r>
            <a:r>
              <a:rPr lang="en-US" baseline="0" dirty="0" smtClean="0"/>
              <a:t> on the Share Screen button</a:t>
            </a:r>
            <a:endParaRPr dirty="0"/>
          </a:p>
        </p:txBody>
      </p:sp>
      <p:pic>
        <p:nvPicPr>
          <p:cNvPr id="380" name="Google Shape;380;p66" descr="Screenshot of Zoom with an overlay directing the viewer on which button to push to insert themselves into their slide show"/>
          <p:cNvPicPr preferRelativeResize="0"/>
          <p:nvPr/>
        </p:nvPicPr>
        <p:blipFill>
          <a:blip r:embed="rId3">
            <a:alphaModFix/>
          </a:blip>
          <a:stretch>
            <a:fillRect/>
          </a:stretch>
        </p:blipFill>
        <p:spPr>
          <a:xfrm>
            <a:off x="0" y="2186163"/>
            <a:ext cx="9143999" cy="2972273"/>
          </a:xfrm>
          <a:prstGeom prst="rect">
            <a:avLst/>
          </a:prstGeom>
          <a:noFill/>
          <a:ln>
            <a:noFill/>
          </a:ln>
        </p:spPr>
      </p:pic>
      <p:sp>
        <p:nvSpPr>
          <p:cNvPr id="381" name="Google Shape;381;p66"/>
          <p:cNvSpPr/>
          <p:nvPr/>
        </p:nvSpPr>
        <p:spPr>
          <a:xfrm>
            <a:off x="5994850" y="2755025"/>
            <a:ext cx="1513500" cy="10761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Click on the Share Screen button</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4781</TotalTime>
  <Words>4943</Words>
  <Application>Microsoft Office PowerPoint</Application>
  <PresentationFormat>On-screen Show (16:9)</PresentationFormat>
  <Paragraphs>312</Paragraphs>
  <Slides>25</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Lato Light</vt:lpstr>
      <vt:lpstr>Calibri</vt:lpstr>
      <vt:lpstr>Montserrat</vt:lpstr>
      <vt:lpstr>Lato</vt:lpstr>
      <vt:lpstr>Arial</vt:lpstr>
      <vt:lpstr>RHNTC Template</vt:lpstr>
      <vt:lpstr>RHNTC Template</vt:lpstr>
      <vt:lpstr>1_RHNTC Template</vt:lpstr>
      <vt:lpstr>Facilitation Strategies  to Address Virtual  Burnout Among Youth</vt:lpstr>
      <vt:lpstr>Objectives</vt:lpstr>
      <vt:lpstr>Presenters</vt:lpstr>
      <vt:lpstr>Small Group Facilitators</vt:lpstr>
      <vt:lpstr>Findings</vt:lpstr>
      <vt:lpstr>Findings 2</vt:lpstr>
      <vt:lpstr>Let’s Chat...</vt:lpstr>
      <vt:lpstr>5 Tips to Prevent Virtual Burnout </vt:lpstr>
      <vt:lpstr>Inserting Yourself into Your Slide Show</vt:lpstr>
      <vt:lpstr>Inserting Yourself into Your Slide Show 2</vt:lpstr>
      <vt:lpstr>5 Tips to Prevent Virtual Burnout 2</vt:lpstr>
      <vt:lpstr>5 Tips to Prevent Virtual Burnout 3</vt:lpstr>
      <vt:lpstr>5 Tips to Prevent Virtual Burnout 4</vt:lpstr>
      <vt:lpstr>Using Backgrounds &amp; Filters: Let’s Practice</vt:lpstr>
      <vt:lpstr>Using Backgrounds &amp; Filters: Let’s Practice 2</vt:lpstr>
      <vt:lpstr>Using Video Filters</vt:lpstr>
      <vt:lpstr>5 Tips to Prevent Virtual Burnout 5</vt:lpstr>
      <vt:lpstr>Q&amp;A </vt:lpstr>
      <vt:lpstr>Small Group Discussion</vt:lpstr>
      <vt:lpstr>Takeaways</vt:lpstr>
      <vt:lpstr>Contact Information</vt:lpstr>
      <vt:lpstr>Resources</vt:lpstr>
      <vt:lpstr>Upcoming Activities</vt:lpstr>
      <vt:lpstr>How to Engage With Us </vt:lpstr>
      <vt:lpstr>Thank You! Please fill out the evaluation form after the webinar!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Facilitation Strategies to Address Virtual Burnout Among Youth</dc:title>
  <dc:subject>Facilitation Strategies to Address Virtual Burnout Among Youth</dc:subject>
  <dc:creator>RHNTC</dc:creator>
  <cp:keywords>Facilitation Strategies to Address Virtual Burnout Among Youth</cp:keywords>
  <dc:description>Facilitation Strategies to Address Virtual Burnout Among Youth</dc:description>
  <cp:lastModifiedBy>John Karikas</cp:lastModifiedBy>
  <cp:revision>28</cp:revision>
  <dcterms:modified xsi:type="dcterms:W3CDTF">2021-05-02T06:17:11Z</dcterms:modified>
</cp:coreProperties>
</file>