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4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7" r:id="rId22"/>
    <p:sldId id="277" r:id="rId23"/>
    <p:sldId id="278" r:id="rId24"/>
    <p:sldId id="279" r:id="rId25"/>
    <p:sldId id="280" r:id="rId26"/>
    <p:sldId id="281" r:id="rId27"/>
    <p:sldId id="282" r:id="rId28"/>
    <p:sldId id="283" r:id="rId29"/>
    <p:sldId id="308"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6" r:id="rId47"/>
    <p:sldId id="305" r:id="rId48"/>
  </p:sldIdLst>
  <p:sldSz cx="9144000" cy="5143500" type="screen16x9"/>
  <p:notesSz cx="6858000" cy="9144000"/>
  <p:embeddedFontLst>
    <p:embeddedFont>
      <p:font typeface="Montserrat" panose="00000500000000000000" pitchFamily="2"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Roboto" panose="02000000000000000000" pitchFamily="2" charset="0"/>
      <p:regular r:id="rId58"/>
      <p:bold r:id="rId59"/>
      <p:italic r:id="rId60"/>
      <p:boldItalic r:id="rId61"/>
    </p:embeddedFont>
    <p:embeddedFont>
      <p:font typeface="Calibri" panose="020F050202020403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cwvBlOr879mSFx/L9eJmlYhVM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70CB8C-160C-4BF7-8563-9C68AA286141}">
  <a:tblStyle styleId="{8770CB8C-160C-4BF7-8563-9C68AA28614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84327" autoAdjust="0"/>
  </p:normalViewPr>
  <p:slideViewPr>
    <p:cSldViewPr snapToGrid="0">
      <p:cViewPr varScale="1">
        <p:scale>
          <a:sx n="82" d="100"/>
          <a:sy n="82" d="100"/>
        </p:scale>
        <p:origin x="702" y="90"/>
      </p:cViewPr>
      <p:guideLst>
        <p:guide pos="504"/>
        <p:guide orient="horz" pos="1322"/>
        <p:guide orient="horz" pos="1495"/>
      </p:guideLst>
    </p:cSldViewPr>
  </p:slideViewPr>
  <p:outlineViewPr>
    <p:cViewPr>
      <p:scale>
        <a:sx n="33" d="100"/>
        <a:sy n="33" d="100"/>
      </p:scale>
      <p:origin x="0" y="-1668"/>
    </p:cViewPr>
  </p:outlineViewPr>
  <p:notesTextViewPr>
    <p:cViewPr>
      <p:scale>
        <a:sx n="1" d="1"/>
        <a:sy n="1" d="1"/>
      </p:scale>
      <p:origin x="0" y="-108"/>
    </p:cViewPr>
  </p:notesTextViewPr>
  <p:notesViewPr>
    <p:cSldViewPr snapToGrid="0">
      <p:cViewPr varScale="1">
        <p:scale>
          <a:sx n="57" d="100"/>
          <a:sy n="57" d="100"/>
        </p:scale>
        <p:origin x="2754"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cfr.gov/cgi-bin/text-idx?node=se42.1.59_16&amp;rgn=div8"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data.census.gov/cedsci/" TargetMode="External"/><Relationship Id="rId5" Type="http://schemas.openxmlformats.org/officeDocument/2006/relationships/hyperlink" Target="https://opa.hhs.gov/sites/default/files/2020-09/title-x-fpar-2019-national-summary.pdf" TargetMode="External"/><Relationship Id="rId4" Type="http://schemas.openxmlformats.org/officeDocument/2006/relationships/hyperlink" Target="https://rhntc.org/resources/information-and-education-ie-materials-review-toolkit"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cfr.gov/cgi-bin/text-idx?node=se42.1.59_16&amp;rgn=div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sz="1100" dirty="0" smtClean="0">
                <a:latin typeface="Calibri" panose="020F0502020204030204" pitchFamily="34" charset="0"/>
                <a:cs typeface="Calibri" panose="020F0502020204030204" pitchFamily="34" charset="0"/>
              </a:rPr>
              <a:t>Information and Education Materials Review</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385f4271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c385f4271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1600"/>
              </a:spcBef>
              <a:spcAft>
                <a:spcPts val="160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The </a:t>
            </a:r>
            <a:r>
              <a:rPr lang="en" dirty="0">
                <a:solidFill>
                  <a:srgbClr val="595959"/>
                </a:solidFill>
                <a:latin typeface="Calibri" panose="020F0502020204030204" pitchFamily="34" charset="0"/>
                <a:cs typeface="Calibri" panose="020F0502020204030204" pitchFamily="34" charset="0"/>
              </a:rPr>
              <a:t>purpose of the I&amp;E review is to ensure that materials go through a review and approval </a:t>
            </a:r>
            <a:r>
              <a:rPr lang="en" dirty="0" smtClean="0">
                <a:solidFill>
                  <a:srgbClr val="595959"/>
                </a:solidFill>
                <a:latin typeface="Calibri" panose="020F0502020204030204" pitchFamily="34" charset="0"/>
                <a:cs typeface="Calibri" panose="020F0502020204030204" pitchFamily="34" charset="0"/>
              </a:rPr>
              <a:t>process to ensure:</a:t>
            </a:r>
          </a:p>
          <a:p>
            <a:pPr marL="628650" lvl="1" indent="-171450" algn="l" rtl="0">
              <a:lnSpc>
                <a:spcPct val="115000"/>
              </a:lnSpc>
              <a:spcBef>
                <a:spcPts val="1600"/>
              </a:spcBef>
              <a:spcAft>
                <a:spcPts val="160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That </a:t>
            </a:r>
            <a:r>
              <a:rPr lang="en" dirty="0">
                <a:solidFill>
                  <a:srgbClr val="595959"/>
                </a:solidFill>
                <a:latin typeface="Calibri" panose="020F0502020204030204" pitchFamily="34" charset="0"/>
                <a:cs typeface="Calibri" panose="020F0502020204030204" pitchFamily="34" charset="0"/>
              </a:rPr>
              <a:t>they are suitable for the population or community they will be made available </a:t>
            </a:r>
            <a:r>
              <a:rPr lang="en" dirty="0" smtClean="0">
                <a:solidFill>
                  <a:srgbClr val="595959"/>
                </a:solidFill>
                <a:latin typeface="Calibri" panose="020F0502020204030204" pitchFamily="34" charset="0"/>
                <a:cs typeface="Calibri" panose="020F0502020204030204" pitchFamily="34" charset="0"/>
              </a:rPr>
              <a:t>for, and</a:t>
            </a:r>
          </a:p>
          <a:p>
            <a:pPr marL="628650" lvl="1" indent="-171450" algn="l" rtl="0">
              <a:lnSpc>
                <a:spcPct val="115000"/>
              </a:lnSpc>
              <a:spcBef>
                <a:spcPts val="1600"/>
              </a:spcBef>
              <a:spcAft>
                <a:spcPts val="160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That </a:t>
            </a:r>
            <a:r>
              <a:rPr lang="en" dirty="0">
                <a:solidFill>
                  <a:srgbClr val="595959"/>
                </a:solidFill>
                <a:latin typeface="Calibri" panose="020F0502020204030204" pitchFamily="34" charset="0"/>
                <a:cs typeface="Calibri" panose="020F0502020204030204" pitchFamily="34" charset="0"/>
              </a:rPr>
              <a:t>nothing is disseminated without going through this process. </a:t>
            </a:r>
            <a:endParaRPr dirty="0">
              <a:solidFill>
                <a:srgbClr val="595959"/>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c385f4271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c385f4271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1600"/>
              </a:spcBef>
              <a:spcAft>
                <a:spcPts val="160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What </a:t>
            </a:r>
            <a:r>
              <a:rPr lang="en" dirty="0">
                <a:solidFill>
                  <a:srgbClr val="595959"/>
                </a:solidFill>
                <a:latin typeface="Calibri" panose="020F0502020204030204" pitchFamily="34" charset="0"/>
                <a:cs typeface="Calibri" panose="020F0502020204030204" pitchFamily="34" charset="0"/>
              </a:rPr>
              <a:t>does the CFR say about how that will be done</a:t>
            </a:r>
            <a:r>
              <a:rPr lang="en" dirty="0" smtClean="0">
                <a:solidFill>
                  <a:srgbClr val="595959"/>
                </a:solidFill>
                <a:latin typeface="Calibri" panose="020F0502020204030204" pitchFamily="34" charset="0"/>
                <a:cs typeface="Calibri" panose="020F0502020204030204" pitchFamily="34" charset="0"/>
              </a:rPr>
              <a:t>?: through </a:t>
            </a:r>
            <a:r>
              <a:rPr lang="en" dirty="0">
                <a:solidFill>
                  <a:srgbClr val="595959"/>
                </a:solidFill>
                <a:latin typeface="Calibri" panose="020F0502020204030204" pitchFamily="34" charset="0"/>
                <a:cs typeface="Calibri" panose="020F0502020204030204" pitchFamily="34" charset="0"/>
              </a:rPr>
              <a:t>the recruitment of 5-9 individuals who broadly represent the population or community for which the materials are intended, who will complete a review that is documented</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1600"/>
              </a:spcBef>
              <a:spcAft>
                <a:spcPts val="160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They </a:t>
            </a:r>
            <a:r>
              <a:rPr lang="en" dirty="0">
                <a:solidFill>
                  <a:srgbClr val="595959"/>
                </a:solidFill>
                <a:latin typeface="Calibri" panose="020F0502020204030204" pitchFamily="34" charset="0"/>
                <a:cs typeface="Calibri" panose="020F0502020204030204" pitchFamily="34" charset="0"/>
              </a:rPr>
              <a:t>will review to ensure that the materials are not just factually accurate, but also take into account their educational and cultural background and standards, so they are suitable for the population or community who will receive them. </a:t>
            </a:r>
            <a:endParaRPr dirty="0">
              <a:solidFill>
                <a:srgbClr val="595959"/>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c385f4271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c385f4271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From </a:t>
            </a:r>
            <a:r>
              <a:rPr lang="en" dirty="0">
                <a:latin typeface="Calibri" panose="020F0502020204030204" pitchFamily="34" charset="0"/>
                <a:cs typeface="Calibri" panose="020F0502020204030204" pitchFamily="34" charset="0"/>
              </a:rPr>
              <a:t>talking to grantees, we know that there are still questions about what this all means in actuality when you are looking to conduct the I&amp;E process with your organization</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Here </a:t>
            </a:r>
            <a:r>
              <a:rPr lang="en" dirty="0">
                <a:latin typeface="Calibri" panose="020F0502020204030204" pitchFamily="34" charset="0"/>
                <a:cs typeface="Calibri" panose="020F0502020204030204" pitchFamily="34" charset="0"/>
              </a:rPr>
              <a:t>are some questions that we’ve heard from grantees about the process. The language that is underlined is taken directly from the CFR</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What </a:t>
            </a:r>
            <a:r>
              <a:rPr lang="en" dirty="0">
                <a:latin typeface="Calibri" panose="020F0502020204030204" pitchFamily="34" charset="0"/>
                <a:cs typeface="Calibri" panose="020F0502020204030204" pitchFamily="34" charset="0"/>
              </a:rPr>
              <a:t>are I&amp;E materials</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Who </a:t>
            </a:r>
            <a:r>
              <a:rPr lang="en" dirty="0">
                <a:latin typeface="Calibri" panose="020F0502020204030204" pitchFamily="34" charset="0"/>
                <a:cs typeface="Calibri" panose="020F0502020204030204" pitchFamily="34" charset="0"/>
              </a:rPr>
              <a:t>is considered part of the population or community for which the materials are intended</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What </a:t>
            </a:r>
            <a:r>
              <a:rPr lang="en" dirty="0">
                <a:latin typeface="Calibri" panose="020F0502020204030204" pitchFamily="34" charset="0"/>
                <a:cs typeface="Calibri" panose="020F0502020204030204" pitchFamily="34" charset="0"/>
              </a:rPr>
              <a:t>does broadly representative mean in terms of demographic factors</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What </a:t>
            </a:r>
            <a:r>
              <a:rPr lang="en" dirty="0">
                <a:latin typeface="Calibri" panose="020F0502020204030204" pitchFamily="34" charset="0"/>
                <a:cs typeface="Calibri" panose="020F0502020204030204" pitchFamily="34" charset="0"/>
              </a:rPr>
              <a:t>are the standards and what is suitable for the community or population to be served</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are there exceptions, if any, to the I&amp;E materials review </a:t>
            </a:r>
            <a:r>
              <a:rPr lang="en" dirty="0" smtClean="0">
                <a:latin typeface="Calibri" panose="020F0502020204030204" pitchFamily="34" charset="0"/>
                <a:cs typeface="Calibri" panose="020F0502020204030204" pitchFamily="34" charset="0"/>
              </a:rPr>
              <a:t>process?</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We </a:t>
            </a:r>
            <a:r>
              <a:rPr lang="en" dirty="0">
                <a:latin typeface="Calibri" panose="020F0502020204030204" pitchFamily="34" charset="0"/>
                <a:cs typeface="Calibri" panose="020F0502020204030204" pitchFamily="34" charset="0"/>
              </a:rPr>
              <a:t>will come back to these throughout the presentation, to try to provide some clarity on them. </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c385f4271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c385f42719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Now </a:t>
            </a:r>
            <a:r>
              <a:rPr lang="en" dirty="0">
                <a:solidFill>
                  <a:srgbClr val="595959"/>
                </a:solidFill>
                <a:latin typeface="Calibri" panose="020F0502020204030204" pitchFamily="34" charset="0"/>
                <a:cs typeface="Calibri" panose="020F0502020204030204" pitchFamily="34" charset="0"/>
              </a:rPr>
              <a:t>we want to hear from you</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What </a:t>
            </a:r>
            <a:r>
              <a:rPr lang="en" dirty="0">
                <a:solidFill>
                  <a:srgbClr val="595959"/>
                </a:solidFill>
                <a:latin typeface="Calibri" panose="020F0502020204030204" pitchFamily="34" charset="0"/>
                <a:cs typeface="Calibri" panose="020F0502020204030204" pitchFamily="34" charset="0"/>
              </a:rPr>
              <a:t>have you seen, that shows why the I&amp;E materials review process is important</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Because </a:t>
            </a:r>
            <a:r>
              <a:rPr lang="en" dirty="0">
                <a:solidFill>
                  <a:srgbClr val="595959"/>
                </a:solidFill>
                <a:latin typeface="Calibri" panose="020F0502020204030204" pitchFamily="34" charset="0"/>
                <a:cs typeface="Calibri" panose="020F0502020204030204" pitchFamily="34" charset="0"/>
              </a:rPr>
              <a:t>we will be using an interactive platform, we ask that you keep your responses to 1-3 words, and 25 characters or less</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We </a:t>
            </a:r>
            <a:r>
              <a:rPr lang="en" dirty="0">
                <a:solidFill>
                  <a:srgbClr val="595959"/>
                </a:solidFill>
                <a:latin typeface="Calibri" panose="020F0502020204030204" pitchFamily="34" charset="0"/>
                <a:cs typeface="Calibri" panose="020F0502020204030204" pitchFamily="34" charset="0"/>
              </a:rPr>
              <a:t>advise you to go to this website on your phone</a:t>
            </a:r>
            <a:r>
              <a:rPr lang="en" dirty="0" smtClean="0">
                <a:solidFill>
                  <a:srgbClr val="595959"/>
                </a:solidFill>
                <a:latin typeface="Calibri" panose="020F0502020204030204" pitchFamily="34" charset="0"/>
                <a:cs typeface="Calibri" panose="020F0502020204030204" pitchFamily="34" charset="0"/>
              </a:rPr>
              <a:t>. This </a:t>
            </a:r>
            <a:r>
              <a:rPr lang="en" dirty="0">
                <a:solidFill>
                  <a:srgbClr val="595959"/>
                </a:solidFill>
                <a:latin typeface="Calibri" panose="020F0502020204030204" pitchFamily="34" charset="0"/>
                <a:cs typeface="Calibri" panose="020F0502020204030204" pitchFamily="34" charset="0"/>
              </a:rPr>
              <a:t>will help with displaying everyone’s input in a word cloud. If you are unable to chat into the </a:t>
            </a:r>
            <a:r>
              <a:rPr lang="en" dirty="0" smtClean="0">
                <a:solidFill>
                  <a:srgbClr val="595959"/>
                </a:solidFill>
                <a:latin typeface="Calibri" panose="020F0502020204030204" pitchFamily="34" charset="0"/>
                <a:cs typeface="Calibri" panose="020F0502020204030204" pitchFamily="34" charset="0"/>
              </a:rPr>
              <a:t>Mentimeter, </a:t>
            </a:r>
            <a:r>
              <a:rPr lang="en" dirty="0">
                <a:solidFill>
                  <a:srgbClr val="595959"/>
                </a:solidFill>
                <a:latin typeface="Calibri" panose="020F0502020204030204" pitchFamily="34" charset="0"/>
                <a:cs typeface="Calibri" panose="020F0502020204030204" pitchFamily="34" charset="0"/>
              </a:rPr>
              <a:t>you can chat into the Zoom chat box, and </a:t>
            </a:r>
            <a:r>
              <a:rPr lang="en" dirty="0" smtClean="0">
                <a:solidFill>
                  <a:srgbClr val="595959"/>
                </a:solidFill>
                <a:latin typeface="Calibri" panose="020F0502020204030204" pitchFamily="34" charset="0"/>
                <a:cs typeface="Calibri" panose="020F0502020204030204" pitchFamily="34" charset="0"/>
              </a:rPr>
              <a:t>we will </a:t>
            </a:r>
            <a:r>
              <a:rPr lang="en" dirty="0">
                <a:solidFill>
                  <a:srgbClr val="595959"/>
                </a:solidFill>
                <a:latin typeface="Calibri" panose="020F0502020204030204" pitchFamily="34" charset="0"/>
                <a:cs typeface="Calibri" panose="020F0502020204030204" pitchFamily="34" charset="0"/>
              </a:rPr>
              <a:t>add your response into the </a:t>
            </a:r>
            <a:r>
              <a:rPr lang="en" dirty="0" smtClean="0">
                <a:solidFill>
                  <a:srgbClr val="595959"/>
                </a:solidFill>
                <a:latin typeface="Calibri" panose="020F0502020204030204" pitchFamily="34" charset="0"/>
                <a:cs typeface="Calibri" panose="020F0502020204030204" pitchFamily="34" charset="0"/>
              </a:rPr>
              <a:t>Mentimeter.</a:t>
            </a:r>
            <a:endParaRPr dirty="0">
              <a:solidFill>
                <a:srgbClr val="595959"/>
              </a:solidFill>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dirty="0" smtClean="0">
                <a:solidFill>
                  <a:srgbClr val="595959"/>
                </a:solidFill>
                <a:latin typeface="Calibri" panose="020F0502020204030204" pitchFamily="34" charset="0"/>
                <a:cs typeface="Calibri" panose="020F0502020204030204" pitchFamily="34" charset="0"/>
              </a:rPr>
              <a:t>Please </a:t>
            </a:r>
            <a:r>
              <a:rPr lang="en" dirty="0">
                <a:solidFill>
                  <a:srgbClr val="595959"/>
                </a:solidFill>
                <a:latin typeface="Calibri" panose="020F0502020204030204" pitchFamily="34" charset="0"/>
                <a:cs typeface="Calibri" panose="020F0502020204030204" pitchFamily="34" charset="0"/>
              </a:rPr>
              <a:t>keep </a:t>
            </a:r>
            <a:r>
              <a:rPr lang="en">
                <a:solidFill>
                  <a:srgbClr val="595959"/>
                </a:solidFill>
                <a:latin typeface="Calibri" panose="020F0502020204030204" pitchFamily="34" charset="0"/>
                <a:cs typeface="Calibri" panose="020F0502020204030204" pitchFamily="34" charset="0"/>
              </a:rPr>
              <a:t>the </a:t>
            </a:r>
            <a:r>
              <a:rPr lang="en" smtClean="0">
                <a:solidFill>
                  <a:srgbClr val="595959"/>
                </a:solidFill>
                <a:latin typeface="Calibri" panose="020F0502020204030204" pitchFamily="34" charset="0"/>
                <a:cs typeface="Calibri" panose="020F0502020204030204" pitchFamily="34" charset="0"/>
              </a:rPr>
              <a:t>Mentimeter </a:t>
            </a:r>
            <a:r>
              <a:rPr lang="en" dirty="0">
                <a:solidFill>
                  <a:srgbClr val="595959"/>
                </a:solidFill>
                <a:latin typeface="Calibri" panose="020F0502020204030204" pitchFamily="34" charset="0"/>
                <a:cs typeface="Calibri" panose="020F0502020204030204" pitchFamily="34" charset="0"/>
              </a:rPr>
              <a:t>up on your device, and it will refresh with a new question, when we get to that point in the presentation</a:t>
            </a:r>
            <a:r>
              <a:rPr lang="en" dirty="0" smtClean="0">
                <a:solidFill>
                  <a:srgbClr val="595959"/>
                </a:solidFill>
                <a:latin typeface="Calibri" panose="020F0502020204030204" pitchFamily="34" charset="0"/>
                <a:cs typeface="Calibri" panose="020F0502020204030204" pitchFamily="34" charset="0"/>
              </a:rPr>
              <a:t>.</a:t>
            </a:r>
            <a:endParaRPr dirty="0">
              <a:solidFill>
                <a:srgbClr val="595959"/>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385f4271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c385f42719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1600"/>
              </a:spcBef>
              <a:spcAft>
                <a:spcPts val="0"/>
              </a:spcAft>
              <a:buSzPts val="1100"/>
            </a:pPr>
            <a:r>
              <a:rPr lang="en" dirty="0" smtClean="0">
                <a:solidFill>
                  <a:srgbClr val="595959"/>
                </a:solidFill>
                <a:latin typeface="Calibri" panose="020F0502020204030204" pitchFamily="34" charset="0"/>
                <a:cs typeface="Calibri" panose="020F0502020204030204" pitchFamily="34" charset="0"/>
              </a:rPr>
              <a:t>Just </a:t>
            </a:r>
            <a:r>
              <a:rPr lang="en" dirty="0">
                <a:solidFill>
                  <a:srgbClr val="595959"/>
                </a:solidFill>
                <a:latin typeface="Calibri" panose="020F0502020204030204" pitchFamily="34" charset="0"/>
                <a:cs typeface="Calibri" panose="020F0502020204030204" pitchFamily="34" charset="0"/>
              </a:rPr>
              <a:t>as many of you have indicated, there are many reasons that the I&amp;E materials review process is important</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1600"/>
              </a:spcBef>
              <a:spcAft>
                <a:spcPts val="0"/>
              </a:spcAft>
              <a:buSzPts val="1100"/>
            </a:pPr>
            <a:r>
              <a:rPr lang="en" dirty="0" smtClean="0">
                <a:solidFill>
                  <a:srgbClr val="595959"/>
                </a:solidFill>
                <a:latin typeface="Calibri" panose="020F0502020204030204" pitchFamily="34" charset="0"/>
                <a:cs typeface="Calibri" panose="020F0502020204030204" pitchFamily="34" charset="0"/>
              </a:rPr>
              <a:t>Many </a:t>
            </a:r>
            <a:r>
              <a:rPr lang="en" dirty="0">
                <a:solidFill>
                  <a:srgbClr val="595959"/>
                </a:solidFill>
                <a:latin typeface="Calibri" panose="020F0502020204030204" pitchFamily="34" charset="0"/>
                <a:cs typeface="Calibri" panose="020F0502020204030204" pitchFamily="34" charset="0"/>
              </a:rPr>
              <a:t>of these align with what you shared</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1600"/>
              </a:spcBef>
              <a:spcAft>
                <a:spcPts val="0"/>
              </a:spcAft>
              <a:buSzPts val="1100"/>
            </a:pPr>
            <a:r>
              <a:rPr lang="en" dirty="0" smtClean="0">
                <a:solidFill>
                  <a:srgbClr val="595959"/>
                </a:solidFill>
                <a:latin typeface="Calibri" panose="020F0502020204030204" pitchFamily="34" charset="0"/>
                <a:cs typeface="Calibri" panose="020F0502020204030204" pitchFamily="34" charset="0"/>
              </a:rPr>
              <a:t>The </a:t>
            </a:r>
            <a:r>
              <a:rPr lang="en" dirty="0">
                <a:solidFill>
                  <a:srgbClr val="595959"/>
                </a:solidFill>
                <a:latin typeface="Calibri" panose="020F0502020204030204" pitchFamily="34" charset="0"/>
                <a:cs typeface="Calibri" panose="020F0502020204030204" pitchFamily="34" charset="0"/>
              </a:rPr>
              <a:t>process provides the opportunity for Title X projects to be inclusive and engage diverse audiences in an equitable fashion. </a:t>
            </a:r>
            <a:endParaRPr dirty="0">
              <a:solidFill>
                <a:srgbClr val="595959"/>
              </a:solidFill>
              <a:latin typeface="Calibri" panose="020F0502020204030204" pitchFamily="34" charset="0"/>
              <a:cs typeface="Calibri" panose="020F0502020204030204" pitchFamily="34" charset="0"/>
            </a:endParaRPr>
          </a:p>
          <a:p>
            <a:pPr marL="171450" lvl="0" indent="-171450" algn="l" rtl="0">
              <a:lnSpc>
                <a:spcPct val="115000"/>
              </a:lnSpc>
              <a:spcBef>
                <a:spcPts val="1600"/>
              </a:spcBef>
              <a:spcAft>
                <a:spcPts val="1600"/>
              </a:spcAft>
              <a:buSzPts val="1100"/>
            </a:pPr>
            <a:r>
              <a:rPr lang="en" dirty="0">
                <a:solidFill>
                  <a:srgbClr val="595959"/>
                </a:solidFill>
                <a:latin typeface="Calibri" panose="020F0502020204030204" pitchFamily="34" charset="0"/>
                <a:cs typeface="Calibri" panose="020F0502020204030204" pitchFamily="34" charset="0"/>
              </a:rPr>
              <a:t>We also want to acknowledge that many Title X programs are often trying to balance all of the work of their programs</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1600"/>
              </a:spcBef>
              <a:spcAft>
                <a:spcPts val="1600"/>
              </a:spcAft>
              <a:buSzPts val="1100"/>
            </a:pPr>
            <a:r>
              <a:rPr lang="en" dirty="0" smtClean="0">
                <a:solidFill>
                  <a:srgbClr val="595959"/>
                </a:solidFill>
                <a:latin typeface="Calibri" panose="020F0502020204030204" pitchFamily="34" charset="0"/>
                <a:cs typeface="Calibri" panose="020F0502020204030204" pitchFamily="34" charset="0"/>
              </a:rPr>
              <a:t>We </a:t>
            </a:r>
            <a:r>
              <a:rPr lang="en" dirty="0">
                <a:solidFill>
                  <a:srgbClr val="595959"/>
                </a:solidFill>
                <a:latin typeface="Calibri" panose="020F0502020204030204" pitchFamily="34" charset="0"/>
                <a:cs typeface="Calibri" panose="020F0502020204030204" pitchFamily="34" charset="0"/>
              </a:rPr>
              <a:t>know that grantees are all in different stages in conducting I&amp;E, and do it different ways</a:t>
            </a:r>
            <a:r>
              <a:rPr lang="en" dirty="0" smtClean="0">
                <a:solidFill>
                  <a:srgbClr val="595959"/>
                </a:solidFill>
                <a:latin typeface="Calibri" panose="020F0502020204030204" pitchFamily="34" charset="0"/>
                <a:cs typeface="Calibri" panose="020F0502020204030204" pitchFamily="34" charset="0"/>
              </a:rPr>
              <a:t>.</a:t>
            </a:r>
          </a:p>
          <a:p>
            <a:pPr marL="171450" lvl="0" indent="-171450" algn="l" rtl="0">
              <a:lnSpc>
                <a:spcPct val="115000"/>
              </a:lnSpc>
              <a:spcBef>
                <a:spcPts val="1600"/>
              </a:spcBef>
              <a:spcAft>
                <a:spcPts val="1600"/>
              </a:spcAft>
              <a:buSzPts val="1100"/>
            </a:pPr>
            <a:r>
              <a:rPr lang="en" dirty="0" smtClean="0">
                <a:solidFill>
                  <a:srgbClr val="595959"/>
                </a:solidFill>
                <a:latin typeface="Calibri" panose="020F0502020204030204" pitchFamily="34" charset="0"/>
                <a:cs typeface="Calibri" panose="020F0502020204030204" pitchFamily="34" charset="0"/>
              </a:rPr>
              <a:t>So </a:t>
            </a:r>
            <a:r>
              <a:rPr lang="en" dirty="0">
                <a:solidFill>
                  <a:srgbClr val="595959"/>
                </a:solidFill>
                <a:latin typeface="Calibri" panose="020F0502020204030204" pitchFamily="34" charset="0"/>
                <a:cs typeface="Calibri" panose="020F0502020204030204" pitchFamily="34" charset="0"/>
              </a:rPr>
              <a:t>we hope that you can take some information, strategies and tools from this webinar to help with your </a:t>
            </a:r>
            <a:r>
              <a:rPr lang="en" dirty="0" smtClean="0">
                <a:solidFill>
                  <a:srgbClr val="595959"/>
                </a:solidFill>
                <a:latin typeface="Calibri" panose="020F0502020204030204" pitchFamily="34" charset="0"/>
                <a:cs typeface="Calibri" panose="020F0502020204030204" pitchFamily="34" charset="0"/>
              </a:rPr>
              <a:t>efforts to </a:t>
            </a:r>
            <a:r>
              <a:rPr lang="en" dirty="0">
                <a:solidFill>
                  <a:srgbClr val="595959"/>
                </a:solidFill>
                <a:latin typeface="Calibri" panose="020F0502020204030204" pitchFamily="34" charset="0"/>
                <a:cs typeface="Calibri" panose="020F0502020204030204" pitchFamily="34" charset="0"/>
              </a:rPr>
              <a:t>meet the requirements from the CFR.</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1400"/>
              </a:spcBef>
              <a:spcAft>
                <a:spcPts val="0"/>
              </a:spcAft>
              <a:buClr>
                <a:srgbClr val="3C4043"/>
              </a:buClr>
              <a:buSzPts val="1100"/>
            </a:pPr>
            <a:r>
              <a:rPr lang="en" dirty="0" smtClean="0">
                <a:latin typeface="Calibri" panose="020F0502020204030204" pitchFamily="34" charset="0"/>
                <a:cs typeface="Calibri" panose="020F0502020204030204" pitchFamily="34" charset="0"/>
              </a:rPr>
              <a:t>Let’s </a:t>
            </a:r>
            <a:r>
              <a:rPr lang="en" dirty="0">
                <a:latin typeface="Calibri" panose="020F0502020204030204" pitchFamily="34" charset="0"/>
                <a:cs typeface="Calibri" panose="020F0502020204030204" pitchFamily="34" charset="0"/>
              </a:rPr>
              <a:t>move from understanding I&amp;E to preparing for it. Here are a few steps in order to do that</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rgbClr val="3C4043"/>
              </a:buClr>
              <a:buSzPts val="1100"/>
            </a:pPr>
            <a:r>
              <a:rPr lang="en" dirty="0">
                <a:latin typeface="Calibri" panose="020F0502020204030204" pitchFamily="34" charset="0"/>
                <a:cs typeface="Calibri" panose="020F0502020204030204" pitchFamily="34" charset="0"/>
              </a:rPr>
              <a:t>You can start by creating an internal I&amp;E policy or ensuring that the one you have in place meets the requirements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rgbClr val="3C4043"/>
              </a:buClr>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includes several elements that can help to organize the work, including who is responsible for the review and approval process, monitoring for compliance, how material reviews will be conducted, including the mechanism, criteria used, frequency and how they will be documented</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rgbClr val="3C4043"/>
              </a:buClr>
              <a:buSzPts val="1100"/>
            </a:pPr>
            <a:r>
              <a:rPr lang="en" dirty="0" smtClean="0">
                <a:latin typeface="Calibri" panose="020F0502020204030204" pitchFamily="34" charset="0"/>
                <a:cs typeface="Calibri" panose="020F0502020204030204" pitchFamily="34" charset="0"/>
              </a:rPr>
              <a:t>They </a:t>
            </a:r>
            <a:r>
              <a:rPr lang="en" dirty="0">
                <a:latin typeface="Calibri" panose="020F0502020204030204" pitchFamily="34" charset="0"/>
                <a:cs typeface="Calibri" panose="020F0502020204030204" pitchFamily="34" charset="0"/>
              </a:rPr>
              <a:t>can also include the staff orientation and training for the process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rgbClr val="3C4043"/>
              </a:buClr>
              <a:buSzPts val="1100"/>
            </a:pPr>
            <a:r>
              <a:rPr lang="en-US" dirty="0" smtClean="0">
                <a:latin typeface="Calibri" panose="020F0502020204030204" pitchFamily="34" charset="0"/>
                <a:cs typeface="Calibri" panose="020F0502020204030204" pitchFamily="34" charset="0"/>
              </a:rPr>
              <a:t>T</a:t>
            </a:r>
            <a:r>
              <a:rPr lang="en" dirty="0" smtClean="0">
                <a:latin typeface="Calibri" panose="020F0502020204030204" pitchFamily="34" charset="0"/>
                <a:cs typeface="Calibri" panose="020F0502020204030204" pitchFamily="34" charset="0"/>
              </a:rPr>
              <a:t>he </a:t>
            </a:r>
            <a:r>
              <a:rPr lang="en" dirty="0">
                <a:latin typeface="Calibri" panose="020F0502020204030204" pitchFamily="34" charset="0"/>
                <a:cs typeface="Calibri" panose="020F0502020204030204" pitchFamily="34" charset="0"/>
              </a:rPr>
              <a:t>RHNTC has a </a:t>
            </a:r>
            <a:r>
              <a:rPr lang="en" dirty="0" smtClean="0">
                <a:latin typeface="Calibri" panose="020F0502020204030204" pitchFamily="34" charset="0"/>
                <a:cs typeface="Calibri" panose="020F0502020204030204" pitchFamily="34" charset="0"/>
              </a:rPr>
              <a:t>resource </a:t>
            </a:r>
            <a:r>
              <a:rPr lang="en" dirty="0">
                <a:latin typeface="Calibri" panose="020F0502020204030204" pitchFamily="34" charset="0"/>
                <a:cs typeface="Calibri" panose="020F0502020204030204" pitchFamily="34" charset="0"/>
              </a:rPr>
              <a:t>on the website that provides a template for this policy</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c33e7eb2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c33e7eb22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Preparing </a:t>
            </a:r>
            <a:r>
              <a:rPr lang="en" dirty="0">
                <a:latin typeface="Calibri" panose="020F0502020204030204" pitchFamily="34" charset="0"/>
                <a:cs typeface="Calibri" panose="020F0502020204030204" pitchFamily="34" charset="0"/>
              </a:rPr>
              <a:t>for the I&amp;E materials review process also includes recruiting individuals who will </a:t>
            </a:r>
            <a:r>
              <a:rPr lang="en" dirty="0" smtClean="0">
                <a:latin typeface="Calibri" panose="020F0502020204030204" pitchFamily="34" charset="0"/>
                <a:cs typeface="Calibri" panose="020F0502020204030204" pitchFamily="34" charset="0"/>
              </a:rPr>
              <a:t>review </a:t>
            </a:r>
            <a:r>
              <a:rPr lang="en" dirty="0">
                <a:latin typeface="Calibri" panose="020F0502020204030204" pitchFamily="34" charset="0"/>
                <a:cs typeface="Calibri" panose="020F0502020204030204" pitchFamily="34" charset="0"/>
              </a:rPr>
              <a:t>the </a:t>
            </a:r>
            <a:r>
              <a:rPr lang="en" dirty="0" smtClean="0">
                <a:latin typeface="Calibri" panose="020F0502020204030204" pitchFamily="34" charset="0"/>
                <a:cs typeface="Calibri" panose="020F0502020204030204" pitchFamily="34" charset="0"/>
              </a:rPr>
              <a:t>materials.</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Please </a:t>
            </a:r>
            <a:r>
              <a:rPr lang="en" dirty="0">
                <a:latin typeface="Calibri" panose="020F0502020204030204" pitchFamily="34" charset="0"/>
                <a:cs typeface="Calibri" panose="020F0502020204030204" pitchFamily="34" charset="0"/>
              </a:rPr>
              <a:t>note that while this slide and the CFR says “advisory committee”, it is not required to actually have a </a:t>
            </a:r>
            <a:r>
              <a:rPr lang="en" dirty="0" smtClean="0">
                <a:latin typeface="Calibri" panose="020F0502020204030204" pitchFamily="34" charset="0"/>
                <a:cs typeface="Calibri" panose="020F0502020204030204" pitchFamily="34" charset="0"/>
              </a:rPr>
              <a:t>committee </a:t>
            </a:r>
            <a:r>
              <a:rPr lang="en" dirty="0">
                <a:latin typeface="Calibri" panose="020F0502020204030204" pitchFamily="34" charset="0"/>
                <a:cs typeface="Calibri" panose="020F0502020204030204" pitchFamily="34" charset="0"/>
              </a:rPr>
              <a:t>in the sense that we often think about committees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It </a:t>
            </a:r>
            <a:r>
              <a:rPr lang="en" dirty="0">
                <a:latin typeface="Calibri" panose="020F0502020204030204" pitchFamily="34" charset="0"/>
                <a:cs typeface="Calibri" panose="020F0502020204030204" pitchFamily="34" charset="0"/>
              </a:rPr>
              <a:t>can be a group of folks that are asked to review </a:t>
            </a:r>
            <a:r>
              <a:rPr lang="en" dirty="0" smtClean="0">
                <a:latin typeface="Calibri" panose="020F0502020204030204" pitchFamily="34" charset="0"/>
                <a:cs typeface="Calibri" panose="020F0502020204030204" pitchFamily="34" charset="0"/>
              </a:rPr>
              <a:t>materials, </a:t>
            </a:r>
            <a:r>
              <a:rPr lang="en" dirty="0">
                <a:latin typeface="Calibri" panose="020F0502020204030204" pitchFamily="34" charset="0"/>
                <a:cs typeface="Calibri" panose="020F0502020204030204" pitchFamily="34" charset="0"/>
              </a:rPr>
              <a:t>but they don’t have to meet as a formal group of people regularly</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They can have a committee, </a:t>
            </a:r>
            <a:r>
              <a:rPr lang="en" dirty="0">
                <a:latin typeface="Calibri" panose="020F0502020204030204" pitchFamily="34" charset="0"/>
                <a:cs typeface="Calibri" panose="020F0502020204030204" pitchFamily="34" charset="0"/>
              </a:rPr>
              <a:t>but there are also other ways of engaging the reviewers, which we will get into later</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identifying characteristics of reviewers that you would like to recruit and engage for the I&amp;E materials review process, it is important to come back to that language in the CFR to identify those characteristics that are “broadly representative” of who the materials are intended for</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You </a:t>
            </a:r>
            <a:r>
              <a:rPr lang="en" dirty="0">
                <a:latin typeface="Calibri" panose="020F0502020204030204" pitchFamily="34" charset="0"/>
                <a:cs typeface="Calibri" panose="020F0502020204030204" pitchFamily="34" charset="0"/>
              </a:rPr>
              <a:t>can identify those demographic characteristics by reviewing your FPAR data</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will identify those who you are already reaching</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identifying these characteristics, it is important to be specific. Think about the materials that are being developed and who they are intended for.</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But </a:t>
            </a:r>
            <a:r>
              <a:rPr lang="en" dirty="0">
                <a:latin typeface="Calibri" panose="020F0502020204030204" pitchFamily="34" charset="0"/>
                <a:cs typeface="Calibri" panose="020F0502020204030204" pitchFamily="34" charset="0"/>
              </a:rPr>
              <a:t>you also want to seek reviewers that are representative of groups that you are currently not reaching</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Example: When Lisa Schamus</a:t>
            </a:r>
            <a:r>
              <a:rPr lang="en" baseline="0" dirty="0" smtClean="0">
                <a:latin typeface="Calibri" panose="020F0502020204030204" pitchFamily="34" charset="0"/>
                <a:cs typeface="Calibri" panose="020F0502020204030204" pitchFamily="34" charset="0"/>
              </a:rPr>
              <a:t> (now with the RHNTC) </a:t>
            </a:r>
            <a:r>
              <a:rPr lang="en" dirty="0" smtClean="0">
                <a:latin typeface="Calibri" panose="020F0502020204030204" pitchFamily="34" charset="0"/>
                <a:cs typeface="Calibri" panose="020F0502020204030204" pitchFamily="34" charset="0"/>
              </a:rPr>
              <a:t>was </a:t>
            </a:r>
            <a:r>
              <a:rPr lang="en" dirty="0">
                <a:latin typeface="Calibri" panose="020F0502020204030204" pitchFamily="34" charset="0"/>
                <a:cs typeface="Calibri" panose="020F0502020204030204" pitchFamily="34" charset="0"/>
              </a:rPr>
              <a:t>the program director of a Title X </a:t>
            </a:r>
            <a:r>
              <a:rPr lang="en" dirty="0" smtClean="0">
                <a:latin typeface="Calibri" panose="020F0502020204030204" pitchFamily="34" charset="0"/>
                <a:cs typeface="Calibri" panose="020F0502020204030204" pitchFamily="34" charset="0"/>
              </a:rPr>
              <a:t>program, </a:t>
            </a:r>
            <a:r>
              <a:rPr lang="en" dirty="0">
                <a:latin typeface="Calibri" panose="020F0502020204030204" pitchFamily="34" charset="0"/>
                <a:cs typeface="Calibri" panose="020F0502020204030204" pitchFamily="34" charset="0"/>
              </a:rPr>
              <a:t>they looked at </a:t>
            </a:r>
            <a:r>
              <a:rPr lang="en" dirty="0" smtClean="0">
                <a:latin typeface="Calibri" panose="020F0502020204030204" pitchFamily="34" charset="0"/>
                <a:cs typeface="Calibri" panose="020F0502020204030204" pitchFamily="34" charset="0"/>
              </a:rPr>
              <a:t>Census </a:t>
            </a:r>
            <a:r>
              <a:rPr lang="en" dirty="0">
                <a:latin typeface="Calibri" panose="020F0502020204030204" pitchFamily="34" charset="0"/>
                <a:cs typeface="Calibri" panose="020F0502020204030204" pitchFamily="34" charset="0"/>
              </a:rPr>
              <a:t>data to identify groups that they were not currently reaching. I&amp;E reviewers from these groups could help to identify how to develop materials that can provide information to groups that may need to have information specifically tailored to them</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includes groups such as LGBTQ+ individuals, people of color and youth</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strategy is also inline with taking an equity approach, where you can identify groups that are experiencing disparities in your community, and tailoring messages that speak to them</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taking this approach, it is important to consider how to respectfully engage individuals from these groups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Consider </a:t>
            </a:r>
            <a:r>
              <a:rPr lang="en" dirty="0">
                <a:latin typeface="Calibri" panose="020F0502020204030204" pitchFamily="34" charset="0"/>
                <a:cs typeface="Calibri" panose="020F0502020204030204" pitchFamily="34" charset="0"/>
              </a:rPr>
              <a:t>the time and effort it may take to build relationships with individuals from these communities, especially if you are not currently engaging them in your services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you are planning your review process, think about how to structure your materials reviews to best meet the needs of members of this group</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thinking about youth, consider the time of day that you are asking them to meet or conduct reviews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Consider </a:t>
            </a:r>
            <a:r>
              <a:rPr lang="en" dirty="0">
                <a:latin typeface="Calibri" panose="020F0502020204030204" pitchFamily="34" charset="0"/>
                <a:cs typeface="Calibri" panose="020F0502020204030204" pitchFamily="34" charset="0"/>
              </a:rPr>
              <a:t>what compensation would be most appropriate, and any other processes</a:t>
            </a:r>
            <a:r>
              <a:rPr lang="en" dirty="0" smtClean="0">
                <a:latin typeface="Calibri" panose="020F0502020204030204" pitchFamily="34" charset="0"/>
                <a:cs typeface="Calibri" panose="020F0502020204030204" pitchFamily="34" charset="0"/>
              </a:rPr>
              <a:t>.</a:t>
            </a:r>
            <a:endParaRPr dirty="0">
              <a:highlight>
                <a:srgbClr val="FFFF00"/>
              </a:highlight>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c33e7eb22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c33e7eb22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US" dirty="0" smtClean="0">
                <a:latin typeface="Calibri" panose="020F0502020204030204" pitchFamily="34" charset="0"/>
                <a:cs typeface="Calibri" panose="020F0502020204030204" pitchFamily="34" charset="0"/>
              </a:rPr>
              <a:t>W</a:t>
            </a:r>
            <a:r>
              <a:rPr lang="en" dirty="0" smtClean="0">
                <a:latin typeface="Calibri" panose="020F0502020204030204" pitchFamily="34" charset="0"/>
                <a:cs typeface="Calibri" panose="020F0502020204030204" pitchFamily="34" charset="0"/>
              </a:rPr>
              <a:t>e </a:t>
            </a:r>
            <a:r>
              <a:rPr lang="en" dirty="0">
                <a:latin typeface="Calibri" panose="020F0502020204030204" pitchFamily="34" charset="0"/>
                <a:cs typeface="Calibri" panose="020F0502020204030204" pitchFamily="34" charset="0"/>
              </a:rPr>
              <a:t>want to hear from you </a:t>
            </a:r>
            <a:r>
              <a:rPr lang="en" dirty="0" smtClean="0">
                <a:latin typeface="Calibri" panose="020F0502020204030204" pitchFamily="34" charset="0"/>
                <a:cs typeface="Calibri" panose="020F0502020204030204" pitchFamily="34" charset="0"/>
              </a:rPr>
              <a:t>again.</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How </a:t>
            </a:r>
            <a:r>
              <a:rPr lang="en" dirty="0">
                <a:latin typeface="Calibri" panose="020F0502020204030204" pitchFamily="34" charset="0"/>
                <a:cs typeface="Calibri" panose="020F0502020204030204" pitchFamily="34" charset="0"/>
              </a:rPr>
              <a:t>are you currently recruiting I&amp;E reviewers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Please </a:t>
            </a:r>
            <a:r>
              <a:rPr lang="en" dirty="0">
                <a:latin typeface="Calibri" panose="020F0502020204030204" pitchFamily="34" charset="0"/>
                <a:cs typeface="Calibri" panose="020F0502020204030204" pitchFamily="34" charset="0"/>
              </a:rPr>
              <a:t>fill out the information on the </a:t>
            </a:r>
            <a:r>
              <a:rPr lang="en" dirty="0" smtClean="0">
                <a:latin typeface="Calibri" panose="020F0502020204030204" pitchFamily="34" charset="0"/>
                <a:cs typeface="Calibri" panose="020F0502020204030204" pitchFamily="34" charset="0"/>
              </a:rPr>
              <a:t>Mentimeter, </a:t>
            </a:r>
            <a:r>
              <a:rPr lang="en" dirty="0">
                <a:latin typeface="Calibri" panose="020F0502020204030204" pitchFamily="34" charset="0"/>
                <a:cs typeface="Calibri" panose="020F0502020204030204" pitchFamily="34" charset="0"/>
              </a:rPr>
              <a:t>and again, please keep your answers to 1-3 words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6731868d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c6731868d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pPr>
            <a:r>
              <a:rPr lang="en" dirty="0" smtClean="0">
                <a:solidFill>
                  <a:schemeClr val="dk1"/>
                </a:solidFill>
                <a:latin typeface="Calibri" panose="020F0502020204030204" pitchFamily="34" charset="0"/>
                <a:cs typeface="Calibri" panose="020F0502020204030204" pitchFamily="34" charset="0"/>
              </a:rPr>
              <a:t>Now </a:t>
            </a:r>
            <a:r>
              <a:rPr lang="en" dirty="0">
                <a:solidFill>
                  <a:schemeClr val="dk1"/>
                </a:solidFill>
                <a:latin typeface="Calibri" panose="020F0502020204030204" pitchFamily="34" charset="0"/>
                <a:cs typeface="Calibri" panose="020F0502020204030204" pitchFamily="34" charset="0"/>
              </a:rPr>
              <a:t>that you have recruited reviewers, how do you continue to engage them</a:t>
            </a:r>
            <a:r>
              <a:rPr lang="en" dirty="0" smtClean="0">
                <a:solidFill>
                  <a:schemeClr val="dk1"/>
                </a:solidFill>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chemeClr val="dk1"/>
              </a:buClr>
              <a:buSzPts val="1100"/>
            </a:pPr>
            <a:r>
              <a:rPr lang="en" dirty="0" smtClean="0">
                <a:solidFill>
                  <a:schemeClr val="dk1"/>
                </a:solidFill>
                <a:latin typeface="Calibri" panose="020F0502020204030204" pitchFamily="34" charset="0"/>
                <a:cs typeface="Calibri" panose="020F0502020204030204" pitchFamily="34" charset="0"/>
              </a:rPr>
              <a:t>Again</a:t>
            </a:r>
            <a:r>
              <a:rPr lang="en" dirty="0">
                <a:solidFill>
                  <a:schemeClr val="dk1"/>
                </a:solidFill>
                <a:latin typeface="Calibri" panose="020F0502020204030204" pitchFamily="34" charset="0"/>
                <a:cs typeface="Calibri" panose="020F0502020204030204" pitchFamily="34" charset="0"/>
              </a:rPr>
              <a:t>, this may not be a steady group of people that meets regularly over time</a:t>
            </a:r>
            <a:r>
              <a:rPr lang="en" dirty="0" smtClean="0">
                <a:solidFill>
                  <a:schemeClr val="dk1"/>
                </a:solidFill>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chemeClr val="dk1"/>
              </a:buClr>
              <a:buSzPts val="1100"/>
            </a:pPr>
            <a:r>
              <a:rPr lang="en" dirty="0" smtClean="0">
                <a:solidFill>
                  <a:schemeClr val="dk1"/>
                </a:solidFill>
                <a:latin typeface="Calibri" panose="020F0502020204030204" pitchFamily="34" charset="0"/>
                <a:cs typeface="Calibri" panose="020F0502020204030204" pitchFamily="34" charset="0"/>
              </a:rPr>
              <a:t>But </a:t>
            </a:r>
            <a:r>
              <a:rPr lang="en" dirty="0">
                <a:solidFill>
                  <a:schemeClr val="dk1"/>
                </a:solidFill>
                <a:latin typeface="Calibri" panose="020F0502020204030204" pitchFamily="34" charset="0"/>
                <a:cs typeface="Calibri" panose="020F0502020204030204" pitchFamily="34" charset="0"/>
              </a:rPr>
              <a:t>we know that some programs do use that model</a:t>
            </a:r>
            <a:r>
              <a:rPr lang="en" dirty="0" smtClean="0">
                <a:solidFill>
                  <a:schemeClr val="dk1"/>
                </a:solidFill>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chemeClr val="dk1"/>
              </a:buClr>
              <a:buSzPts val="1100"/>
            </a:pPr>
            <a:r>
              <a:rPr lang="en" dirty="0" smtClean="0">
                <a:solidFill>
                  <a:schemeClr val="dk1"/>
                </a:solidFill>
                <a:latin typeface="Calibri" panose="020F0502020204030204" pitchFamily="34" charset="0"/>
                <a:cs typeface="Calibri" panose="020F0502020204030204" pitchFamily="34" charset="0"/>
              </a:rPr>
              <a:t>We </a:t>
            </a:r>
            <a:r>
              <a:rPr lang="en" dirty="0">
                <a:solidFill>
                  <a:schemeClr val="dk1"/>
                </a:solidFill>
                <a:latin typeface="Calibri" panose="020F0502020204030204" pitchFamily="34" charset="0"/>
                <a:cs typeface="Calibri" panose="020F0502020204030204" pitchFamily="34" charset="0"/>
              </a:rPr>
              <a:t>have also heard that programs sometimes have a hard time retaining people to serve as materials reviewers</a:t>
            </a:r>
            <a:r>
              <a:rPr lang="en" dirty="0" smtClean="0">
                <a:solidFill>
                  <a:schemeClr val="dk1"/>
                </a:solidFill>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chemeClr val="dk1"/>
              </a:buClr>
              <a:buSzPts val="1100"/>
            </a:pPr>
            <a:r>
              <a:rPr lang="en" dirty="0" smtClean="0">
                <a:solidFill>
                  <a:schemeClr val="dk1"/>
                </a:solidFill>
                <a:latin typeface="Calibri" panose="020F0502020204030204" pitchFamily="34" charset="0"/>
                <a:cs typeface="Calibri" panose="020F0502020204030204" pitchFamily="34" charset="0"/>
              </a:rPr>
              <a:t>What </a:t>
            </a:r>
            <a:r>
              <a:rPr lang="en" dirty="0">
                <a:solidFill>
                  <a:schemeClr val="dk1"/>
                </a:solidFill>
                <a:latin typeface="Calibri" panose="020F0502020204030204" pitchFamily="34" charset="0"/>
                <a:cs typeface="Calibri" panose="020F0502020204030204" pitchFamily="34" charset="0"/>
              </a:rPr>
              <a:t>have you found to be effective or helpful in continuing to engage your reviewers? And again, short answers </a:t>
            </a:r>
            <a:r>
              <a:rPr lang="en" dirty="0" smtClean="0">
                <a:solidFill>
                  <a:schemeClr val="dk1"/>
                </a:solidFill>
                <a:latin typeface="Calibri" panose="020F0502020204030204" pitchFamily="34" charset="0"/>
                <a:cs typeface="Calibri" panose="020F0502020204030204" pitchFamily="34" charset="0"/>
              </a:rPr>
              <a:t>please.</a:t>
            </a:r>
            <a:endParaRPr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6de07c558_4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c6de07c558_4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Aligned </a:t>
            </a:r>
            <a:r>
              <a:rPr lang="en" dirty="0">
                <a:latin typeface="Calibri" panose="020F0502020204030204" pitchFamily="34" charset="0"/>
                <a:cs typeface="Calibri" panose="020F0502020204030204" pitchFamily="34" charset="0"/>
              </a:rPr>
              <a:t>with many of the strategies that you shared, here are some that we have also seen be effective</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You </a:t>
            </a:r>
            <a:r>
              <a:rPr lang="en" dirty="0">
                <a:latin typeface="Calibri" panose="020F0502020204030204" pitchFamily="34" charset="0"/>
                <a:cs typeface="Calibri" panose="020F0502020204030204" pitchFamily="34" charset="0"/>
              </a:rPr>
              <a:t>can ask clients to review materials while waiting for their appointments. You can engage reviewers from a youth advisory group, or ask your community partners to recommend reviewers or help to recruit for them. You can also recruit through social media or other CPEP activities</a:t>
            </a:r>
            <a:r>
              <a:rPr lang="en" dirty="0" smtClean="0">
                <a:latin typeface="Calibri" panose="020F0502020204030204" pitchFamily="34" charset="0"/>
                <a:cs typeface="Calibri" panose="020F0502020204030204" pitchFamily="34" charset="0"/>
              </a:rPr>
              <a:t>.</a:t>
            </a:r>
            <a:endParaRPr lang="en-US" dirty="0" smtClean="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Keep </a:t>
            </a:r>
            <a:r>
              <a:rPr lang="en" dirty="0">
                <a:latin typeface="Calibri" panose="020F0502020204030204" pitchFamily="34" charset="0"/>
                <a:cs typeface="Calibri" panose="020F0502020204030204" pitchFamily="34" charset="0"/>
              </a:rPr>
              <a:t>in mind that your CPEP advisory committee will probably not meet your I&amp;E review purposes because CPEP advisory members may not be clients and/or potential clients but rather folks that are more broadly representative of your community who are familiar with the family planning needs of community.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US" dirty="0" smtClean="0">
                <a:latin typeface="Calibri" panose="020F0502020204030204" pitchFamily="34" charset="0"/>
                <a:cs typeface="Calibri" panose="020F0502020204030204" pitchFamily="34" charset="0"/>
              </a:rPr>
              <a:t>N</a:t>
            </a:r>
            <a:r>
              <a:rPr lang="en" dirty="0" smtClean="0">
                <a:latin typeface="Calibri" panose="020F0502020204030204" pitchFamily="34" charset="0"/>
                <a:cs typeface="Calibri" panose="020F0502020204030204" pitchFamily="34" charset="0"/>
              </a:rPr>
              <a:t>ow we’ll talk </a:t>
            </a:r>
            <a:r>
              <a:rPr lang="en" dirty="0">
                <a:latin typeface="Calibri" panose="020F0502020204030204" pitchFamily="34" charset="0"/>
                <a:cs typeface="Calibri" panose="020F0502020204030204" pitchFamily="34" charset="0"/>
              </a:rPr>
              <a:t>about strategies and tools for actually conducting the process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smtClean="0"/>
              <a:t>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c9a4aad3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gc9a4aad3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structure of the reviews can take many forms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We </a:t>
            </a:r>
            <a:r>
              <a:rPr lang="en" dirty="0">
                <a:latin typeface="Calibri" panose="020F0502020204030204" pitchFamily="34" charset="0"/>
                <a:cs typeface="Calibri" panose="020F0502020204030204" pitchFamily="34" charset="0"/>
              </a:rPr>
              <a:t>have listed some of the methods used to conduct reviews </a:t>
            </a:r>
            <a:r>
              <a:rPr lang="en" dirty="0" smtClean="0">
                <a:latin typeface="Calibri" panose="020F0502020204030204" pitchFamily="34" charset="0"/>
                <a:cs typeface="Calibri" panose="020F0502020204030204" pitchFamily="34" charset="0"/>
              </a:rPr>
              <a:t>here; but, </a:t>
            </a:r>
            <a:r>
              <a:rPr lang="en" dirty="0">
                <a:latin typeface="Calibri" panose="020F0502020204030204" pitchFamily="34" charset="0"/>
                <a:cs typeface="Calibri" panose="020F0502020204030204" pitchFamily="34" charset="0"/>
              </a:rPr>
              <a:t>this is by no means an exhaustive list</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Please chat </a:t>
            </a:r>
            <a:r>
              <a:rPr lang="en" dirty="0">
                <a:latin typeface="Calibri" panose="020F0502020204030204" pitchFamily="34" charset="0"/>
                <a:cs typeface="Calibri" panose="020F0502020204030204" pitchFamily="34" charset="0"/>
              </a:rPr>
              <a:t>into the chatbox other ways to conduct the reviews while we go over some of the ones listed on this slide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While </a:t>
            </a:r>
            <a:r>
              <a:rPr lang="en" dirty="0">
                <a:latin typeface="Calibri" panose="020F0502020204030204" pitchFamily="34" charset="0"/>
                <a:cs typeface="Calibri" panose="020F0502020204030204" pitchFamily="34" charset="0"/>
              </a:rPr>
              <a:t>each of the methods outlined in this list has some benefits, they can also come with challenges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For </a:t>
            </a:r>
            <a:r>
              <a:rPr lang="en" dirty="0">
                <a:latin typeface="Calibri" panose="020F0502020204030204" pitchFamily="34" charset="0"/>
                <a:cs typeface="Calibri" panose="020F0502020204030204" pitchFamily="34" charset="0"/>
              </a:rPr>
              <a:t>example, while asking clients in the waiting room to review materials may be extremely convenient for the Title X agency, and ensures that the feedback is from your client population, a client may be feeling stressed about their visit and may not be able to provide as thoughtful </a:t>
            </a:r>
            <a:r>
              <a:rPr lang="en" dirty="0" smtClean="0">
                <a:latin typeface="Calibri" panose="020F0502020204030204" pitchFamily="34" charset="0"/>
                <a:cs typeface="Calibri" panose="020F0502020204030204" pitchFamily="34" charset="0"/>
              </a:rPr>
              <a:t>a </a:t>
            </a:r>
            <a:r>
              <a:rPr lang="en" dirty="0">
                <a:latin typeface="Calibri" panose="020F0502020204030204" pitchFamily="34" charset="0"/>
                <a:cs typeface="Calibri" panose="020F0502020204030204" pitchFamily="34" charset="0"/>
              </a:rPr>
              <a:t>review as they could in a setting designed specifically for giving feedback</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For </a:t>
            </a:r>
            <a:r>
              <a:rPr lang="en" dirty="0">
                <a:latin typeface="Calibri" panose="020F0502020204030204" pitchFamily="34" charset="0"/>
                <a:cs typeface="Calibri" panose="020F0502020204030204" pitchFamily="34" charset="0"/>
              </a:rPr>
              <a:t>obvious reasons, during the pandemic, getting input at pizza parties and client appreciation parties is problematic</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Even </a:t>
            </a:r>
            <a:r>
              <a:rPr lang="en" dirty="0">
                <a:latin typeface="Calibri" panose="020F0502020204030204" pitchFamily="34" charset="0"/>
                <a:cs typeface="Calibri" panose="020F0502020204030204" pitchFamily="34" charset="0"/>
              </a:rPr>
              <a:t>before the pandemic, we often heard that brining groups of reviewers together can be challenging due to scheduling, transportation, and other concerns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A </a:t>
            </a:r>
            <a:r>
              <a:rPr lang="en" dirty="0">
                <a:latin typeface="Calibri" panose="020F0502020204030204" pitchFamily="34" charset="0"/>
                <a:cs typeface="Calibri" panose="020F0502020204030204" pitchFamily="34" charset="0"/>
              </a:rPr>
              <a:t>benefit, however, is that, when doing the review in groups, reviewers are often able to be more thoughtful about their feedback by listening and responding to other reviewers considerations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terms of virtual reviews, these have the benefit of not requiring people to travel, and, of course, during the pandemic, the benefit of ensuring that reviewers and staff that conduct the reviews are not put in harm's way</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Having </a:t>
            </a:r>
            <a:r>
              <a:rPr lang="en" dirty="0">
                <a:latin typeface="Calibri" panose="020F0502020204030204" pitchFamily="34" charset="0"/>
                <a:cs typeface="Calibri" panose="020F0502020204030204" pitchFamily="34" charset="0"/>
              </a:rPr>
              <a:t>said that, not everyone has access to devices or wifi and there can often be challenges with sharing files - so electronic and virtual reviews are not always possible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100"/>
            </a:pPr>
            <a:r>
              <a:rPr lang="en" dirty="0">
                <a:latin typeface="Calibri" panose="020F0502020204030204" pitchFamily="34" charset="0"/>
                <a:cs typeface="Calibri" panose="020F0502020204030204" pitchFamily="34" charset="0"/>
              </a:rPr>
              <a:t>Email reviews have the benefit that reviewers can provide the feedback at a time that works for </a:t>
            </a:r>
            <a:r>
              <a:rPr lang="en" dirty="0" smtClean="0">
                <a:latin typeface="Calibri" panose="020F0502020204030204" pitchFamily="34" charset="0"/>
                <a:cs typeface="Calibri" panose="020F0502020204030204" pitchFamily="34" charset="0"/>
              </a:rPr>
              <a:t>them; though again, </a:t>
            </a:r>
            <a:r>
              <a:rPr lang="en" dirty="0">
                <a:latin typeface="Calibri" panose="020F0502020204030204" pitchFamily="34" charset="0"/>
                <a:cs typeface="Calibri" panose="020F0502020204030204" pitchFamily="34" charset="0"/>
              </a:rPr>
              <a:t>there is potential that the feedback might not be as rich as feedback provided during a zoom meeting or phone conference where reviewers can hear each other’s thoughts which may spark  richer reviews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100"/>
            </a:pP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addition to the review methods listed here, some of the other ideas folks have chatted in include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To </a:t>
            </a:r>
            <a:r>
              <a:rPr lang="en" dirty="0">
                <a:latin typeface="Calibri" panose="020F0502020204030204" pitchFamily="34" charset="0"/>
                <a:cs typeface="Calibri" panose="020F0502020204030204" pitchFamily="34" charset="0"/>
              </a:rPr>
              <a:t>assist with the review process, regardless of whether you conduct the reviews through pizza parties, </a:t>
            </a:r>
            <a:r>
              <a:rPr lang="en" dirty="0" smtClean="0">
                <a:latin typeface="Calibri" panose="020F0502020204030204" pitchFamily="34" charset="0"/>
                <a:cs typeface="Calibri" panose="020F0502020204030204" pitchFamily="34" charset="0"/>
              </a:rPr>
              <a:t>Zoom </a:t>
            </a:r>
            <a:r>
              <a:rPr lang="en" dirty="0">
                <a:latin typeface="Calibri" panose="020F0502020204030204" pitchFamily="34" charset="0"/>
                <a:cs typeface="Calibri" panose="020F0502020204030204" pitchFamily="34" charset="0"/>
              </a:rPr>
              <a:t>meetings, or any other </a:t>
            </a:r>
            <a:r>
              <a:rPr lang="en" dirty="0" smtClean="0">
                <a:latin typeface="Calibri" panose="020F0502020204030204" pitchFamily="34" charset="0"/>
                <a:cs typeface="Calibri" panose="020F0502020204030204" pitchFamily="34" charset="0"/>
              </a:rPr>
              <a:t>method, </a:t>
            </a:r>
            <a:r>
              <a:rPr lang="en" dirty="0">
                <a:latin typeface="Calibri" panose="020F0502020204030204" pitchFamily="34" charset="0"/>
                <a:cs typeface="Calibri" panose="020F0502020204030204" pitchFamily="34" charset="0"/>
              </a:rPr>
              <a:t>the RHNTC has a number of tools that TItle X agencies can modify to meet their unique needs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These </a:t>
            </a:r>
            <a:r>
              <a:rPr lang="en" dirty="0">
                <a:latin typeface="Calibri" panose="020F0502020204030204" pitchFamily="34" charset="0"/>
                <a:cs typeface="Calibri" panose="020F0502020204030204" pitchFamily="34" charset="0"/>
              </a:rPr>
              <a:t>tools are by no means </a:t>
            </a:r>
            <a:r>
              <a:rPr lang="en" dirty="0" smtClean="0">
                <a:latin typeface="Calibri" panose="020F0502020204030204" pitchFamily="34" charset="0"/>
                <a:cs typeface="Calibri" panose="020F0502020204030204" pitchFamily="34" charset="0"/>
              </a:rPr>
              <a:t>required. </a:t>
            </a:r>
            <a:r>
              <a:rPr lang="en" dirty="0">
                <a:latin typeface="Calibri" panose="020F0502020204030204" pitchFamily="34" charset="0"/>
                <a:cs typeface="Calibri" panose="020F0502020204030204" pitchFamily="34" charset="0"/>
              </a:rPr>
              <a:t>They are provided as one of many ways to document your </a:t>
            </a:r>
            <a:r>
              <a:rPr lang="en" dirty="0" smtClean="0">
                <a:latin typeface="Calibri" panose="020F0502020204030204" pitchFamily="34" charset="0"/>
                <a:cs typeface="Calibri" panose="020F0502020204030204" pitchFamily="34" charset="0"/>
              </a:rPr>
              <a:t>process.</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c86ac44c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c86ac44c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One </a:t>
            </a:r>
            <a:r>
              <a:rPr lang="en" dirty="0">
                <a:latin typeface="Calibri" panose="020F0502020204030204" pitchFamily="34" charset="0"/>
                <a:cs typeface="Calibri" panose="020F0502020204030204" pitchFamily="34" charset="0"/>
              </a:rPr>
              <a:t>way to approach I&amp;E materials review is to start with a materials inventory log to track the family planning and reproductive health materials used in your Title X program such as the materials in your waiting room, materials that staff provide to clients, and materials that you use at community events to promote your Title X program</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considering what materials to add to your I&amp;E tracking system and materials review process - whether that be through a log such as this or another mechanism - you’ll want to make sure you include any family planning and reproductive health related materials </a:t>
            </a:r>
            <a:r>
              <a:rPr lang="en" dirty="0" smtClean="0">
                <a:latin typeface="Calibri" panose="020F0502020204030204" pitchFamily="34" charset="0"/>
                <a:cs typeface="Calibri" panose="020F0502020204030204" pitchFamily="34" charset="0"/>
              </a:rPr>
              <a:t>regardless </a:t>
            </a:r>
            <a:r>
              <a:rPr lang="en" dirty="0">
                <a:latin typeface="Calibri" panose="020F0502020204030204" pitchFamily="34" charset="0"/>
                <a:cs typeface="Calibri" panose="020F0502020204030204" pitchFamily="34" charset="0"/>
              </a:rPr>
              <a:t>of whether it was designed in-house, by the CDC, or </a:t>
            </a:r>
            <a:r>
              <a:rPr lang="en" dirty="0" smtClean="0">
                <a:latin typeface="Calibri" panose="020F0502020204030204" pitchFamily="34" charset="0"/>
                <a:cs typeface="Calibri" panose="020F0502020204030204" pitchFamily="34" charset="0"/>
              </a:rPr>
              <a:t>by a </a:t>
            </a:r>
            <a:r>
              <a:rPr lang="en" dirty="0">
                <a:latin typeface="Calibri" panose="020F0502020204030204" pitchFamily="34" charset="0"/>
                <a:cs typeface="Calibri" panose="020F0502020204030204" pitchFamily="34" charset="0"/>
              </a:rPr>
              <a:t>company that creates health education materials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Materials Inventory Log is designed to include documentation of a general staff review, medical staff review, and I&amp;E committee member </a:t>
            </a:r>
            <a:r>
              <a:rPr lang="en" dirty="0" smtClean="0">
                <a:latin typeface="Calibri" panose="020F0502020204030204" pitchFamily="34" charset="0"/>
                <a:cs typeface="Calibri" panose="020F0502020204030204" pitchFamily="34" charset="0"/>
              </a:rPr>
              <a:t>review.</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If </a:t>
            </a:r>
            <a:r>
              <a:rPr lang="en" dirty="0">
                <a:latin typeface="Calibri" panose="020F0502020204030204" pitchFamily="34" charset="0"/>
                <a:cs typeface="Calibri" panose="020F0502020204030204" pitchFamily="34" charset="0"/>
              </a:rPr>
              <a:t>that is not how your process works, the log can be modified to mirror your I&amp;E policies and processes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One option is that </a:t>
            </a:r>
            <a:r>
              <a:rPr lang="en" dirty="0">
                <a:latin typeface="Calibri" panose="020F0502020204030204" pitchFamily="34" charset="0"/>
                <a:cs typeface="Calibri" panose="020F0502020204030204" pitchFamily="34" charset="0"/>
              </a:rPr>
              <a:t>new subrecipients who </a:t>
            </a:r>
            <a:r>
              <a:rPr lang="en" dirty="0" smtClean="0">
                <a:latin typeface="Calibri" panose="020F0502020204030204" pitchFamily="34" charset="0"/>
                <a:cs typeface="Calibri" panose="020F0502020204030204" pitchFamily="34" charset="0"/>
              </a:rPr>
              <a:t>are just </a:t>
            </a:r>
            <a:r>
              <a:rPr lang="en" dirty="0">
                <a:latin typeface="Calibri" panose="020F0502020204030204" pitchFamily="34" charset="0"/>
                <a:cs typeface="Calibri" panose="020F0502020204030204" pitchFamily="34" charset="0"/>
              </a:rPr>
              <a:t>starting the I&amp;E process begin by taking an inventory of all of their relevant materials.</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c86ac44cc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c86ac44cc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After </a:t>
            </a:r>
            <a:r>
              <a:rPr lang="en" dirty="0">
                <a:latin typeface="Calibri" panose="020F0502020204030204" pitchFamily="34" charset="0"/>
                <a:cs typeface="Calibri" panose="020F0502020204030204" pitchFamily="34" charset="0"/>
              </a:rPr>
              <a:t>making sure that all the materials were on the inventory log, we recommended that the next step be a general staff review.  Again, this is simply a recommendation</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tool, that Title X agencies can modify to meet their needs, can be used by staff to ensure that the material aligns with the backgrounds and needs of the client population. </a:t>
            </a:r>
            <a:r>
              <a:rPr lang="en" dirty="0" smtClean="0">
                <a:latin typeface="Calibri" panose="020F0502020204030204" pitchFamily="34" charset="0"/>
                <a:cs typeface="Calibri" panose="020F0502020204030204" pitchFamily="34" charset="0"/>
              </a:rPr>
              <a:t>Some </a:t>
            </a:r>
            <a:r>
              <a:rPr lang="en" dirty="0">
                <a:latin typeface="Calibri" panose="020F0502020204030204" pitchFamily="34" charset="0"/>
                <a:cs typeface="Calibri" panose="020F0502020204030204" pitchFamily="34" charset="0"/>
              </a:rPr>
              <a:t>of the questions that this part of the review considers </a:t>
            </a:r>
            <a:r>
              <a:rPr lang="en" dirty="0" smtClean="0">
                <a:latin typeface="Calibri" panose="020F0502020204030204" pitchFamily="34" charset="0"/>
                <a:cs typeface="Calibri" panose="020F0502020204030204" pitchFamily="34" charset="0"/>
              </a:rPr>
              <a:t>include:</a:t>
            </a:r>
            <a:endParaRPr lang="en"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who </a:t>
            </a:r>
            <a:r>
              <a:rPr lang="en" dirty="0">
                <a:latin typeface="Calibri" panose="020F0502020204030204" pitchFamily="34" charset="0"/>
                <a:cs typeface="Calibri" panose="020F0502020204030204" pitchFamily="34" charset="0"/>
              </a:rPr>
              <a:t>the material is intended for</a:t>
            </a:r>
            <a:r>
              <a:rPr lang="en" dirty="0" smtClean="0">
                <a:latin typeface="Calibri" panose="020F0502020204030204" pitchFamily="34" charset="0"/>
                <a:cs typeface="Calibri" panose="020F0502020204030204" pitchFamily="34" charset="0"/>
              </a:rPr>
              <a:t>,</a:t>
            </a:r>
            <a:endParaRPr lang="en"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what </a:t>
            </a:r>
            <a:r>
              <a:rPr lang="en" dirty="0">
                <a:latin typeface="Calibri" panose="020F0502020204030204" pitchFamily="34" charset="0"/>
                <a:cs typeface="Calibri" panose="020F0502020204030204" pitchFamily="34" charset="0"/>
              </a:rPr>
              <a:t>grade level the material is written for</a:t>
            </a:r>
            <a:r>
              <a:rPr lang="en" dirty="0" smtClean="0">
                <a:latin typeface="Calibri" panose="020F0502020204030204" pitchFamily="34" charset="0"/>
                <a:cs typeface="Calibri" panose="020F0502020204030204" pitchFamily="34" charset="0"/>
              </a:rPr>
              <a:t>,</a:t>
            </a:r>
            <a:endParaRPr lang="en"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whether </a:t>
            </a:r>
            <a:r>
              <a:rPr lang="en" dirty="0">
                <a:latin typeface="Calibri" panose="020F0502020204030204" pitchFamily="34" charset="0"/>
                <a:cs typeface="Calibri" panose="020F0502020204030204" pitchFamily="34" charset="0"/>
              </a:rPr>
              <a:t>or not the message is clear, accurate, uses common words</a:t>
            </a:r>
            <a:r>
              <a:rPr lang="en" dirty="0" smtClean="0">
                <a:latin typeface="Calibri" panose="020F0502020204030204" pitchFamily="34" charset="0"/>
                <a:cs typeface="Calibri" panose="020F0502020204030204" pitchFamily="34" charset="0"/>
              </a:rPr>
              <a:t>,</a:t>
            </a:r>
            <a:endParaRPr lang="en"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whether </a:t>
            </a:r>
            <a:r>
              <a:rPr lang="en" dirty="0">
                <a:latin typeface="Calibri" panose="020F0502020204030204" pitchFamily="34" charset="0"/>
                <a:cs typeface="Calibri" panose="020F0502020204030204" pitchFamily="34" charset="0"/>
              </a:rPr>
              <a:t>or not the material is visually appropriate and appealing, </a:t>
            </a:r>
            <a:r>
              <a:rPr lang="en" dirty="0" smtClean="0">
                <a:latin typeface="Calibri" panose="020F0502020204030204" pitchFamily="34" charset="0"/>
                <a:cs typeface="Calibri" panose="020F0502020204030204" pitchFamily="34" charset="0"/>
              </a:rPr>
              <a:t>and</a:t>
            </a:r>
            <a:endParaRPr lang="en"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if </a:t>
            </a:r>
            <a:r>
              <a:rPr lang="en" dirty="0">
                <a:latin typeface="Calibri" panose="020F0502020204030204" pitchFamily="34" charset="0"/>
                <a:cs typeface="Calibri" panose="020F0502020204030204" pitchFamily="34" charset="0"/>
              </a:rPr>
              <a:t>the material is respectful of the clients’ cultures and values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a:latin typeface="Calibri" panose="020F0502020204030204" pitchFamily="34" charset="0"/>
                <a:cs typeface="Calibri" panose="020F0502020204030204" pitchFamily="34" charset="0"/>
              </a:rPr>
              <a:t>While a staff person may be best suited to ask some of these questions, it is important to to also get input on many of these questions from the I&amp;E committee members - so - when we look at the sample committee member review form, you will see many of these questions again</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a:latin typeface="Calibri" panose="020F0502020204030204" pitchFamily="34" charset="0"/>
                <a:cs typeface="Calibri" panose="020F0502020204030204" pitchFamily="34" charset="0"/>
              </a:rPr>
              <a:t>It is also important to note that any staff members  that are reviewing materials can NOT be counted towards the 5-9 committee member requirement</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c86ac44c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c86ac44cc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addition to the general staff review form, the RHNTC has a Medical Staff Review form </a:t>
            </a:r>
            <a:r>
              <a:rPr lang="en" dirty="0" smtClean="0">
                <a:latin typeface="Calibri" panose="020F0502020204030204" pitchFamily="34" charset="0"/>
                <a:cs typeface="Calibri" panose="020F0502020204030204" pitchFamily="34" charset="0"/>
              </a:rPr>
              <a:t>that you </a:t>
            </a:r>
            <a:r>
              <a:rPr lang="en" dirty="0">
                <a:latin typeface="Calibri" panose="020F0502020204030204" pitchFamily="34" charset="0"/>
                <a:cs typeface="Calibri" panose="020F0502020204030204" pitchFamily="34" charset="0"/>
              </a:rPr>
              <a:t>can modify to meet the needs of your Title X agency</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form can be used to document that I&amp;E materials have been evaluated by a medical reviewer for factual, technical, and clinical accuracy</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part of the review is fairly simple - with one main question about the accuracy of the materials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Many </a:t>
            </a:r>
            <a:r>
              <a:rPr lang="en" dirty="0">
                <a:latin typeface="Calibri" panose="020F0502020204030204" pitchFamily="34" charset="0"/>
                <a:cs typeface="Calibri" panose="020F0502020204030204" pitchFamily="34" charset="0"/>
              </a:rPr>
              <a:t>agencies may want to combine this review with the general staff review</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Taking </a:t>
            </a:r>
            <a:r>
              <a:rPr lang="en" dirty="0">
                <a:latin typeface="Calibri" panose="020F0502020204030204" pitchFamily="34" charset="0"/>
                <a:cs typeface="Calibri" panose="020F0502020204030204" pitchFamily="34" charset="0"/>
              </a:rPr>
              <a:t>these two steps - of conducting the general and medical staff reviews before brining the materials to your advisory committee can reduce the burden on the committee by ensuring that some of the requirements are met before the committee review.</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For </a:t>
            </a:r>
            <a:r>
              <a:rPr lang="en" dirty="0">
                <a:latin typeface="Calibri" panose="020F0502020204030204" pitchFamily="34" charset="0"/>
                <a:cs typeface="Calibri" panose="020F0502020204030204" pitchFamily="34" charset="0"/>
              </a:rPr>
              <a:t>example, the I&amp;E process may stop after a general staff or medical staff review if, the general staff review reveals that the reading level is at a higher level than desired, that the materials does not use everyday words, or the medical review reveals that the information is not medically accurate</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such cases, using the process outlined in the RHNTC toolkit, the process would be documented in the materials log and, if already in circulation, the materials would be pulled and discontinued</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c86ac44cc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gc86ac44cc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next step in the process outlined in the toolkit is the actual I&amp;E committee review</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Earlier </a:t>
            </a:r>
            <a:r>
              <a:rPr lang="en" dirty="0">
                <a:latin typeface="Calibri" panose="020F0502020204030204" pitchFamily="34" charset="0"/>
                <a:cs typeface="Calibri" panose="020F0502020204030204" pitchFamily="34" charset="0"/>
              </a:rPr>
              <a:t>in this webinar, we talked about the various configurations of the committee</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Regardless </a:t>
            </a:r>
            <a:r>
              <a:rPr lang="en" dirty="0">
                <a:latin typeface="Calibri" panose="020F0502020204030204" pitchFamily="34" charset="0"/>
                <a:cs typeface="Calibri" panose="020F0502020204030204" pitchFamily="34" charset="0"/>
              </a:rPr>
              <a:t>of how you solicit the feedback, the feedback does need to be documented</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Remember that this </a:t>
            </a:r>
            <a:r>
              <a:rPr lang="en" dirty="0">
                <a:latin typeface="Calibri" panose="020F0502020204030204" pitchFamily="34" charset="0"/>
                <a:cs typeface="Calibri" panose="020F0502020204030204" pitchFamily="34" charset="0"/>
              </a:rPr>
              <a:t>I&amp;E Advisory Committee Review Form itself is </a:t>
            </a:r>
            <a:r>
              <a:rPr lang="en" dirty="0" smtClean="0">
                <a:latin typeface="Calibri" panose="020F0502020204030204" pitchFamily="34" charset="0"/>
                <a:cs typeface="Calibri" panose="020F0502020204030204" pitchFamily="34" charset="0"/>
              </a:rPr>
              <a:t>not </a:t>
            </a:r>
            <a:r>
              <a:rPr lang="en" dirty="0">
                <a:latin typeface="Calibri" panose="020F0502020204030204" pitchFamily="34" charset="0"/>
                <a:cs typeface="Calibri" panose="020F0502020204030204" pitchFamily="34" charset="0"/>
              </a:rPr>
              <a:t>required and can be modified to meet the needs of Title X agencies for those documentation purposes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addition to collecting feedback from committee members, this form also collects some basic demographic information from committee members so that you can assess if you are collecting input from all those in need of services in your service area</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form asks just a few questions to make sure that the main message of the material is understood by committee members, to ensure that committee members like the look of the material, and to ensure that committee members think the material provided useful information</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Finally</a:t>
            </a:r>
            <a:r>
              <a:rPr lang="en" dirty="0">
                <a:latin typeface="Calibri" panose="020F0502020204030204" pitchFamily="34" charset="0"/>
                <a:cs typeface="Calibri" panose="020F0502020204030204" pitchFamily="34" charset="0"/>
              </a:rPr>
              <a:t>, committee members are asked if they recommend that the material be shared with clients and has space for them to elaborate on their response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1600"/>
              </a:spcBef>
              <a:spcAft>
                <a:spcPts val="0"/>
              </a:spcAft>
              <a:buSzPts val="1100"/>
            </a:pPr>
            <a:r>
              <a:rPr lang="en" dirty="0" smtClean="0">
                <a:latin typeface="Calibri" panose="020F0502020204030204" pitchFamily="34" charset="0"/>
                <a:cs typeface="Calibri" panose="020F0502020204030204" pitchFamily="34" charset="0"/>
              </a:rPr>
              <a:t>Though </a:t>
            </a:r>
            <a:r>
              <a:rPr lang="en" dirty="0">
                <a:latin typeface="Calibri" panose="020F0502020204030204" pitchFamily="34" charset="0"/>
                <a:cs typeface="Calibri" panose="020F0502020204030204" pitchFamily="34" charset="0"/>
              </a:rPr>
              <a:t>not shown here, the toolkit also has forms that </a:t>
            </a:r>
            <a:r>
              <a:rPr lang="en" dirty="0" smtClean="0">
                <a:latin typeface="Calibri" panose="020F0502020204030204" pitchFamily="34" charset="0"/>
                <a:cs typeface="Calibri" panose="020F0502020204030204" pitchFamily="34" charset="0"/>
              </a:rPr>
              <a:t>you </a:t>
            </a:r>
            <a:r>
              <a:rPr lang="en" dirty="0">
                <a:latin typeface="Calibri" panose="020F0502020204030204" pitchFamily="34" charset="0"/>
                <a:cs typeface="Calibri" panose="020F0502020204030204" pitchFamily="34" charset="0"/>
              </a:rPr>
              <a:t>can modify to meet your needs to summarize the findings of the review process and a checklist to ensure you have everything you will need in place for your program review or site visit</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1600"/>
              </a:spcBef>
              <a:spcAft>
                <a:spcPts val="0"/>
              </a:spcAft>
              <a:buSzPts val="1100"/>
            </a:pPr>
            <a:r>
              <a:rPr lang="en" dirty="0">
                <a:latin typeface="Calibri" panose="020F0502020204030204" pitchFamily="34" charset="0"/>
                <a:cs typeface="Calibri" panose="020F0502020204030204" pitchFamily="34" charset="0"/>
              </a:rPr>
              <a:t>The Summary of Reviews and Recommendations form pulls all the information together and can help with integrating recommendations and feedback</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1600"/>
              </a:spcBef>
              <a:spcAft>
                <a:spcPts val="0"/>
              </a:spcAft>
              <a:buSzPts val="1100"/>
            </a:pPr>
            <a:r>
              <a:rPr lang="en" dirty="0" smtClean="0">
                <a:latin typeface="Calibri" panose="020F0502020204030204" pitchFamily="34" charset="0"/>
                <a:cs typeface="Calibri" panose="020F0502020204030204" pitchFamily="34" charset="0"/>
                <a:sym typeface="Roboto"/>
              </a:rPr>
              <a:t>The </a:t>
            </a:r>
            <a:r>
              <a:rPr lang="en" dirty="0">
                <a:latin typeface="Calibri" panose="020F0502020204030204" pitchFamily="34" charset="0"/>
                <a:cs typeface="Calibri" panose="020F0502020204030204" pitchFamily="34" charset="0"/>
                <a:sym typeface="Roboto"/>
              </a:rPr>
              <a:t>information gathered from this process, will give you an indication of what is suitable for the materials' intended audience(s</a:t>
            </a:r>
            <a:r>
              <a:rPr lang="en" dirty="0" smtClean="0">
                <a:latin typeface="Calibri" panose="020F0502020204030204" pitchFamily="34" charset="0"/>
                <a:cs typeface="Calibri" panose="020F0502020204030204" pitchFamily="34" charset="0"/>
                <a:sym typeface="Roboto"/>
              </a:rPr>
              <a:t>).</a:t>
            </a:r>
          </a:p>
          <a:p>
            <a:pPr marL="171450" lvl="0" indent="-171450" algn="l" rtl="0">
              <a:lnSpc>
                <a:spcPct val="115000"/>
              </a:lnSpc>
              <a:spcBef>
                <a:spcPts val="1600"/>
              </a:spcBef>
              <a:spcAft>
                <a:spcPts val="0"/>
              </a:spcAft>
              <a:buSzPts val="1100"/>
            </a:pPr>
            <a:r>
              <a:rPr lang="en" dirty="0" smtClean="0">
                <a:latin typeface="Calibri" panose="020F0502020204030204" pitchFamily="34" charset="0"/>
                <a:cs typeface="Calibri" panose="020F0502020204030204" pitchFamily="34" charset="0"/>
                <a:sym typeface="Roboto"/>
              </a:rPr>
              <a:t>The </a:t>
            </a:r>
            <a:r>
              <a:rPr lang="en" dirty="0">
                <a:latin typeface="Calibri" panose="020F0502020204030204" pitchFamily="34" charset="0"/>
                <a:cs typeface="Calibri" panose="020F0502020204030204" pitchFamily="34" charset="0"/>
                <a:sym typeface="Roboto"/>
              </a:rPr>
              <a:t>more representative the members of the I&amp;E reviewers are of the intended audience, the more reflective the feedback will be of these standards</a:t>
            </a:r>
            <a:r>
              <a:rPr lang="en" dirty="0" smtClean="0">
                <a:latin typeface="Calibri" panose="020F0502020204030204" pitchFamily="34" charset="0"/>
                <a:cs typeface="Calibri" panose="020F0502020204030204" pitchFamily="34" charset="0"/>
                <a:sym typeface="Roboto"/>
              </a:rPr>
              <a:t>.</a:t>
            </a:r>
          </a:p>
          <a:p>
            <a:pPr marL="171450" lvl="0" indent="-171450" algn="l" rtl="0">
              <a:lnSpc>
                <a:spcPct val="115000"/>
              </a:lnSpc>
              <a:spcBef>
                <a:spcPts val="1600"/>
              </a:spcBef>
              <a:spcAft>
                <a:spcPts val="0"/>
              </a:spcAft>
              <a:buSzPts val="1100"/>
            </a:pPr>
            <a:r>
              <a:rPr lang="en" dirty="0" smtClean="0">
                <a:latin typeface="Calibri" panose="020F0502020204030204" pitchFamily="34" charset="0"/>
                <a:cs typeface="Calibri" panose="020F0502020204030204" pitchFamily="34" charset="0"/>
                <a:sym typeface="Roboto"/>
              </a:rPr>
              <a:t>In </a:t>
            </a:r>
            <a:r>
              <a:rPr lang="en" dirty="0">
                <a:latin typeface="Calibri" panose="020F0502020204030204" pitchFamily="34" charset="0"/>
                <a:cs typeface="Calibri" panose="020F0502020204030204" pitchFamily="34" charset="0"/>
                <a:sym typeface="Roboto"/>
              </a:rPr>
              <a:t>addition, if you take an equity approach by considering what information is needed by who, the more you will be able to make an impact on your entire community.</a:t>
            </a:r>
            <a:endParaRPr dirty="0">
              <a:latin typeface="Calibri" panose="020F0502020204030204" pitchFamily="34" charset="0"/>
              <a:cs typeface="Calibri" panose="020F0502020204030204" pitchFamily="34" charset="0"/>
              <a:sym typeface="Roboto"/>
            </a:endParaRPr>
          </a:p>
          <a:p>
            <a:pPr marL="171450" lvl="0" indent="-171450" algn="l" rtl="0">
              <a:lnSpc>
                <a:spcPct val="115000"/>
              </a:lnSpc>
              <a:spcBef>
                <a:spcPts val="1600"/>
              </a:spcBef>
              <a:spcAft>
                <a:spcPts val="1600"/>
              </a:spcAft>
              <a:buSzPts val="1100"/>
            </a:pPr>
            <a:r>
              <a:rPr lang="en" dirty="0">
                <a:latin typeface="Calibri" panose="020F0502020204030204" pitchFamily="34" charset="0"/>
                <a:cs typeface="Calibri" panose="020F0502020204030204" pitchFamily="34" charset="0"/>
              </a:rPr>
              <a:t>Though not necessarily a common practice, one suggestion </a:t>
            </a:r>
            <a:r>
              <a:rPr lang="en" dirty="0" smtClean="0">
                <a:latin typeface="Calibri" panose="020F0502020204030204" pitchFamily="34" charset="0"/>
                <a:cs typeface="Calibri" panose="020F0502020204030204" pitchFamily="34" charset="0"/>
              </a:rPr>
              <a:t>from </a:t>
            </a:r>
            <a:r>
              <a:rPr lang="en" dirty="0">
                <a:latin typeface="Calibri" panose="020F0502020204030204" pitchFamily="34" charset="0"/>
                <a:cs typeface="Calibri" panose="020F0502020204030204" pitchFamily="34" charset="0"/>
              </a:rPr>
              <a:t>a grantee </a:t>
            </a:r>
            <a:r>
              <a:rPr lang="en" dirty="0" smtClean="0">
                <a:latin typeface="Calibri" panose="020F0502020204030204" pitchFamily="34" charset="0"/>
                <a:cs typeface="Calibri" panose="020F0502020204030204" pitchFamily="34" charset="0"/>
              </a:rPr>
              <a:t>is </a:t>
            </a:r>
            <a:r>
              <a:rPr lang="en" dirty="0">
                <a:latin typeface="Calibri" panose="020F0502020204030204" pitchFamily="34" charset="0"/>
                <a:cs typeface="Calibri" panose="020F0502020204030204" pitchFamily="34" charset="0"/>
              </a:rPr>
              <a:t>to share the feedback with the reviewers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1600"/>
              </a:spcBef>
              <a:spcAft>
                <a:spcPts val="1600"/>
              </a:spcAft>
              <a:buSzPts val="1100"/>
            </a:pP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addition to any stipends or “</a:t>
            </a:r>
            <a:r>
              <a:rPr lang="en" dirty="0" smtClean="0">
                <a:latin typeface="Calibri" panose="020F0502020204030204" pitchFamily="34" charset="0"/>
                <a:cs typeface="Calibri" panose="020F0502020204030204" pitchFamily="34" charset="0"/>
              </a:rPr>
              <a:t>thank-yous</a:t>
            </a:r>
            <a:r>
              <a:rPr lang="en" dirty="0">
                <a:latin typeface="Calibri" panose="020F0502020204030204" pitchFamily="34" charset="0"/>
                <a:cs typeface="Calibri" panose="020F0502020204030204" pitchFamily="34" charset="0"/>
              </a:rPr>
              <a:t>”, providing this information back to reviewers goes a long way in demonstrating that their time, knowledge, and input is </a:t>
            </a:r>
            <a:r>
              <a:rPr lang="en" dirty="0" smtClean="0">
                <a:latin typeface="Calibri" panose="020F0502020204030204" pitchFamily="34" charset="0"/>
                <a:cs typeface="Calibri" panose="020F0502020204030204" pitchFamily="34" charset="0"/>
              </a:rPr>
              <a:t>valued.</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a3dff4a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ca3dff4a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1200"/>
              </a:spcBef>
              <a:spcAft>
                <a:spcPts val="0"/>
              </a:spcAft>
              <a:buClr>
                <a:schemeClr val="dk1"/>
              </a:buClr>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webinar also features the I&amp;E experiences of one grantee, the Missouri Family Health Council, and two of MFHC’s subrecipient </a:t>
            </a:r>
            <a:r>
              <a:rPr lang="en" dirty="0" smtClean="0">
                <a:latin typeface="Calibri" panose="020F0502020204030204" pitchFamily="34" charset="0"/>
                <a:cs typeface="Calibri" panose="020F0502020204030204" pitchFamily="34" charset="0"/>
              </a:rPr>
              <a:t>agencies</a:t>
            </a:r>
            <a:r>
              <a:rPr lang="en" dirty="0">
                <a:latin typeface="Calibri" panose="020F0502020204030204" pitchFamily="34" charset="0"/>
                <a:cs typeface="Calibri" panose="020F0502020204030204" pitchFamily="34" charset="0"/>
              </a:rPr>
              <a:t>.  This team includes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Ashley, who is a Program Manager at Missouri Family Health Council, Inc. and has been a part of the Title X network in various ways since 2016. She is excited about ensuring our family planning services grow in service of the queer and trans community and in alignment with the reproductive justice movement. </a:t>
            </a:r>
            <a:r>
              <a:rPr lang="en" dirty="0" smtClean="0">
                <a:latin typeface="Calibri" panose="020F0502020204030204" pitchFamily="34" charset="0"/>
                <a:cs typeface="Calibri" panose="020F0502020204030204" pitchFamily="34" charset="0"/>
              </a:rPr>
              <a:t>Ashley </a:t>
            </a:r>
            <a:r>
              <a:rPr lang="en" dirty="0">
                <a:latin typeface="Calibri" panose="020F0502020204030204" pitchFamily="34" charset="0"/>
                <a:cs typeface="Calibri" panose="020F0502020204030204" pitchFamily="34" charset="0"/>
              </a:rPr>
              <a:t>loves living in South St. Louis City with her housemates, pups, and burgeoning garden.</a:t>
            </a:r>
            <a:endParaRPr dirty="0">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Lucia</a:t>
            </a:r>
            <a:r>
              <a:rPr lang="en" dirty="0">
                <a:latin typeface="Calibri" panose="020F0502020204030204" pitchFamily="34" charset="0"/>
                <a:cs typeface="Calibri" panose="020F0502020204030204" pitchFamily="34" charset="0"/>
              </a:rPr>
              <a:t>, who is the Program Director and the Nurse Practitioner at East Missouri Action Agency Women's Wellness Center. She has served as a Title X provider since 2010 and is most passionate about providing quality one-on-one reproductive health care that is all inclusive and client centered. Her favorite motto is "Far and away the best prize that life has to offer is the chance to work hard at work worth doing." Outside of work, Lucia enjoys spending time with her husband and their furry family, crafting, and </a:t>
            </a:r>
            <a:r>
              <a:rPr lang="en" dirty="0" smtClean="0">
                <a:latin typeface="Calibri" panose="020F0502020204030204" pitchFamily="34" charset="0"/>
                <a:cs typeface="Calibri" panose="020F0502020204030204" pitchFamily="34" charset="0"/>
              </a:rPr>
              <a:t>volunteering, and</a:t>
            </a:r>
            <a:endParaRPr dirty="0">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Lisa, who is the Director of Operations at Tri Rivers Family Planning. She has been a part of the Title X network for 30 years and is most passionate about helping human beings be sexually healthy. Outside of this work, Lisa enjoys reading, crocheting, Facetiming with family in IN and NY, spending time with her husband and her dogs, and dominating her breast cancer with a powerful, positive attitude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Ashley, who will be presenting today on behalf of all three organizations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8200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c370493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c3704938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c83b037e13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c83b037e13_3_10:notes"/>
          <p:cNvSpPr txBox="1">
            <a:spLocks noGrp="1"/>
          </p:cNvSpPr>
          <p:nvPr>
            <p:ph type="body" idx="1"/>
          </p:nvPr>
        </p:nvSpPr>
        <p:spPr>
          <a:xfrm>
            <a:off x="685800" y="41910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Within </a:t>
            </a:r>
            <a:r>
              <a:rPr lang="en" dirty="0">
                <a:latin typeface="Calibri" panose="020F0502020204030204" pitchFamily="34" charset="0"/>
                <a:cs typeface="Calibri" panose="020F0502020204030204" pitchFamily="34" charset="0"/>
              </a:rPr>
              <a:t>our network, we use two different strategies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For </a:t>
            </a:r>
            <a:r>
              <a:rPr lang="en" dirty="0">
                <a:latin typeface="Calibri" panose="020F0502020204030204" pitchFamily="34" charset="0"/>
                <a:cs typeface="Calibri" panose="020F0502020204030204" pitchFamily="34" charset="0"/>
              </a:rPr>
              <a:t>any I&amp;E materials that are relevent for all of our subrecipeints, MFHC’s I&amp;E Committee reviews them</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We </a:t>
            </a:r>
            <a:r>
              <a:rPr lang="en" dirty="0">
                <a:latin typeface="Calibri" panose="020F0502020204030204" pitchFamily="34" charset="0"/>
                <a:cs typeface="Calibri" panose="020F0502020204030204" pitchFamily="34" charset="0"/>
              </a:rPr>
              <a:t>also know that our subrecipients and subcontractors have clinic-specific materials that are best suited to reach their communities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For </a:t>
            </a:r>
            <a:r>
              <a:rPr lang="en" dirty="0">
                <a:latin typeface="Calibri" panose="020F0502020204030204" pitchFamily="34" charset="0"/>
                <a:cs typeface="Calibri" panose="020F0502020204030204" pitchFamily="34" charset="0"/>
              </a:rPr>
              <a:t>those materials, individual subrecipients have I&amp;E Committees reflective of their own communities to review materials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Today</a:t>
            </a:r>
            <a:r>
              <a:rPr lang="en" dirty="0">
                <a:latin typeface="Calibri" panose="020F0502020204030204" pitchFamily="34" charset="0"/>
                <a:cs typeface="Calibri" panose="020F0502020204030204" pitchFamily="34" charset="0"/>
              </a:rPr>
              <a:t>, I’ll walk you through MFHC’s process, and the processes two of our subrecipients use: one of which is entirely virtual and the other rests on in-person interaction</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Within </a:t>
            </a:r>
            <a:r>
              <a:rPr lang="en" dirty="0">
                <a:latin typeface="Calibri" panose="020F0502020204030204" pitchFamily="34" charset="0"/>
                <a:cs typeface="Calibri" panose="020F0502020204030204" pitchFamily="34" charset="0"/>
              </a:rPr>
              <a:t>our network, each subrecipient does things a little bit differently, but these two represent both ends of a spectrum of the most commonly used approaches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a4507945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ca45079452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Roboto"/>
              </a:rPr>
              <a:t>I’d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Roboto"/>
              </a:rPr>
              <a:t>like to briefly introduce our speakers today, my Reproductive Health National Training Center colleagues Lisa Schamus, Hannabah Blue, Nancy Thomas, and Angelique Higgins</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Roboto"/>
              </a:rPr>
              <a:t>.</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Roboto"/>
            </a:endParaRPr>
          </a:p>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Roboto"/>
              </a:rPr>
              <a:t>Lisa currently serves as the Title X lead for the RHNTC.  Lisa comes to this position with two decades of Title X experience.  During Lisa’s work as the Director of Program and Evaluation for the Arizona Title X grantee, she had the opportunity to both carry out I&amp;E materials review and work with subrecipients on their I&amp;E materials review processes. Lisa is one of two RHNTC co-presenters on today’s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Roboto"/>
              </a:rPr>
              <a:t>webinar.</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Roboto"/>
            </a:endParaRPr>
          </a:p>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Hannabah, our other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co-presenter</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training and TA provider with the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RHNTC,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is Dine' or Navajo from New Mexico. She has been working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sexual and reproductive health for the past 10+ years. Her expertise includes equity centered approaches, working with diverse communities, youth, LGBTQ+ individuals and Tribal communities.</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Nancy is a member of the RHNTC Title X team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and has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been working behind the scenes to make sure that today’s webinar runs smoothly and that participants and presenters have the resources they need.  Nancy has over 10 years’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of Title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X experience.</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Angelique, who is new to Title X and comes to the RHNTC team from a behavioral health background, was a part of the development team for this webinar and will be facilitating the more interactive aspects of today’s session</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83b037e13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gc83b037e13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c83b037e13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gc83b037e13_3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MFHC recruits our I&amp;E Committee members from a variety of places, including our stakeholder networks, including advisory boards for other programs, our providers, our activist network, our advocacy partners and more, keeping a particular eye on being representative of our Missouri community in terms of race, ethnicity, sexual orientation, gender identity, age, and geographic location</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c83b037e13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c83b037e13_3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This relatively consistent group of folks reviews materials virtually (either by e-mail or conference call) at least once per year</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review focuses on educational materials available to all subrecipients, including our Safer Sex brochures and our pregnancy options cards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Our </a:t>
            </a:r>
            <a:r>
              <a:rPr lang="en" dirty="0">
                <a:latin typeface="Calibri" panose="020F0502020204030204" pitchFamily="34" charset="0"/>
                <a:cs typeface="Calibri" panose="020F0502020204030204" pitchFamily="34" charset="0"/>
              </a:rPr>
              <a:t>staff, internally, reviews materials first for medical accuracy and reading level before passing the drafts along to our committee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After </a:t>
            </a:r>
            <a:r>
              <a:rPr lang="en" dirty="0">
                <a:latin typeface="Calibri" panose="020F0502020204030204" pitchFamily="34" charset="0"/>
                <a:cs typeface="Calibri" panose="020F0502020204030204" pitchFamily="34" charset="0"/>
              </a:rPr>
              <a:t>we receive their feedback, we make any suggested changes before distributing the materials to the network</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c83b037e13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gc83b037e13_3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The biggest challenge of operating this way, having one large review session annually, is that there’s a period of time spent re-orienting your members to the review process and, absent more frequent check-ins, sometimes response rates are lower</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One </a:t>
            </a:r>
            <a:r>
              <a:rPr lang="en" dirty="0">
                <a:latin typeface="Calibri" panose="020F0502020204030204" pitchFamily="34" charset="0"/>
                <a:cs typeface="Calibri" panose="020F0502020204030204" pitchFamily="34" charset="0"/>
              </a:rPr>
              <a:t>way to get around this is to offer opportunities for asynchronous review</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While </a:t>
            </a:r>
            <a:r>
              <a:rPr lang="en" dirty="0">
                <a:latin typeface="Calibri" panose="020F0502020204030204" pitchFamily="34" charset="0"/>
                <a:cs typeface="Calibri" panose="020F0502020204030204" pitchFamily="34" charset="0"/>
              </a:rPr>
              <a:t>the idea of a “first reaction” can be helpful, community members may feel intimated by the process and be worried about speaking up immediately after seeing the materials.</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Another </a:t>
            </a:r>
            <a:r>
              <a:rPr lang="en" dirty="0">
                <a:latin typeface="Calibri" panose="020F0502020204030204" pitchFamily="34" charset="0"/>
                <a:cs typeface="Calibri" panose="020F0502020204030204" pitchFamily="34" charset="0"/>
              </a:rPr>
              <a:t>benefit to offering folks an opportunity to review and respond is that you get more thoughtful feedback and connections to resources – for example, we once had a committee member pass along a tool that allows you to compare the color contrast of a particular document to see if it is accessible enough for folks with visual impairments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Because </a:t>
            </a:r>
            <a:r>
              <a:rPr lang="en" dirty="0">
                <a:latin typeface="Calibri" panose="020F0502020204030204" pitchFamily="34" charset="0"/>
                <a:cs typeface="Calibri" panose="020F0502020204030204" pitchFamily="34" charset="0"/>
              </a:rPr>
              <a:t>she had time to sit with the material and offer more feedback after thorough consideration, we learned about a new resource we didn’t know about before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One </a:t>
            </a:r>
            <a:r>
              <a:rPr lang="en" dirty="0">
                <a:latin typeface="Calibri" panose="020F0502020204030204" pitchFamily="34" charset="0"/>
                <a:cs typeface="Calibri" panose="020F0502020204030204" pitchFamily="34" charset="0"/>
              </a:rPr>
              <a:t>other way you can get around the reorientation process is to record a quick video explaining the process in leui of a lengthly </a:t>
            </a:r>
            <a:r>
              <a:rPr lang="en" dirty="0" smtClean="0">
                <a:latin typeface="Calibri" panose="020F0502020204030204" pitchFamily="34" charset="0"/>
                <a:cs typeface="Calibri" panose="020F0502020204030204" pitchFamily="34" charset="0"/>
              </a:rPr>
              <a:t>email.</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It </a:t>
            </a:r>
            <a:r>
              <a:rPr lang="en" dirty="0">
                <a:latin typeface="Calibri" panose="020F0502020204030204" pitchFamily="34" charset="0"/>
                <a:cs typeface="Calibri" panose="020F0502020204030204" pitchFamily="34" charset="0"/>
              </a:rPr>
              <a:t>may better resonate with your committee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c83b037e13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gc83b037e13_3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The first subrecipient example we’ll showcase today comes from Lisa, the I&amp;E Champion from Tri-Rivers Family Planning, a single-clinic family planning agency in rural Southwest Missouri</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Tri-Rivers </a:t>
            </a:r>
            <a:r>
              <a:rPr lang="en" dirty="0">
                <a:latin typeface="Calibri" panose="020F0502020204030204" pitchFamily="34" charset="0"/>
                <a:cs typeface="Calibri" panose="020F0502020204030204" pitchFamily="34" charset="0"/>
              </a:rPr>
              <a:t>staff have an exclusive history of conducting their I&amp;E Committee meetings virtually, and have some great tips to share about being as welcoming and positive as possible for your community members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case you don’t already know Lisa, she’s an exceptional member of the Title X network who is always ready with a positive attitude, the perfect joke to make you laugh, and a healthy series of cartoons for her e-mail correspondences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Here’s </a:t>
            </a:r>
            <a:r>
              <a:rPr lang="en" dirty="0">
                <a:latin typeface="Calibri" panose="020F0502020204030204" pitchFamily="34" charset="0"/>
                <a:cs typeface="Calibri" panose="020F0502020204030204" pitchFamily="34" charset="0"/>
              </a:rPr>
              <a:t>a little bit more about how Lisa approaches their I&amp;E Committee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83b037e13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c83b037e13_3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Tri-Rivers Family Planning staff are always keeping the I&amp;E committee membership in the back of their minds as they’re interacting with patients, community members, prospective clients at project promotion events, and within their local network of advocates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they identify someone who might be a good fit, they reach out to them and tell them a bit about the committee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If </a:t>
            </a:r>
            <a:r>
              <a:rPr lang="en" dirty="0">
                <a:latin typeface="Calibri" panose="020F0502020204030204" pitchFamily="34" charset="0"/>
                <a:cs typeface="Calibri" panose="020F0502020204030204" pitchFamily="34" charset="0"/>
              </a:rPr>
              <a:t>that person agrees to join, Lisa, their I&amp;E Champion, sends a lighthearted introductory e-mail to break the tension of the sometimes overly-formal nature of committees like these to ensure the community member feels comfortable and valued</a:t>
            </a:r>
            <a:r>
              <a:rPr lang="en" dirty="0" smtClean="0">
                <a:latin typeface="Calibri" panose="020F0502020204030204" pitchFamily="34" charset="0"/>
                <a:cs typeface="Calibri" panose="020F0502020204030204" pitchFamily="34" charset="0"/>
              </a:rPr>
              <a:t>.</a:t>
            </a:r>
          </a:p>
          <a:p>
            <a:pPr marL="628650" lvl="1"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She </a:t>
            </a:r>
            <a:r>
              <a:rPr lang="en" dirty="0">
                <a:latin typeface="Calibri" panose="020F0502020204030204" pitchFamily="34" charset="0"/>
                <a:cs typeface="Calibri" panose="020F0502020204030204" pitchFamily="34" charset="0"/>
              </a:rPr>
              <a:t>sets expectations that she’ll reach out to them digitally about once per quarter to ask for feedback about various materials</a:t>
            </a:r>
            <a:r>
              <a:rPr lang="en" dirty="0" smtClean="0">
                <a:latin typeface="Calibri" panose="020F0502020204030204" pitchFamily="34" charset="0"/>
                <a:cs typeface="Calibri" panose="020F0502020204030204" pitchFamily="34" charset="0"/>
              </a:rPr>
              <a:t>.</a:t>
            </a:r>
          </a:p>
          <a:p>
            <a:pPr marL="628650" lvl="1"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She </a:t>
            </a:r>
            <a:r>
              <a:rPr lang="en" dirty="0">
                <a:latin typeface="Calibri" panose="020F0502020204030204" pitchFamily="34" charset="0"/>
                <a:cs typeface="Calibri" panose="020F0502020204030204" pitchFamily="34" charset="0"/>
              </a:rPr>
              <a:t>encourages them to participate actively when they can, but that she understands that sometimes are busier than others and they may not have time to respond</a:t>
            </a:r>
            <a:r>
              <a:rPr lang="en" dirty="0" smtClean="0">
                <a:latin typeface="Calibri" panose="020F0502020204030204" pitchFamily="34" charset="0"/>
                <a:cs typeface="Calibri" panose="020F0502020204030204" pitchFamily="34" charset="0"/>
              </a:rPr>
              <a:t>.</a:t>
            </a:r>
          </a:p>
          <a:p>
            <a:pPr marL="628650" lvl="1"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She </a:t>
            </a:r>
            <a:r>
              <a:rPr lang="en" dirty="0">
                <a:latin typeface="Calibri" panose="020F0502020204030204" pitchFamily="34" charset="0"/>
                <a:cs typeface="Calibri" panose="020F0502020204030204" pitchFamily="34" charset="0"/>
              </a:rPr>
              <a:t>encourages them to take their time in reviewing the materials but to offer any of the valuable feedback they have</a:t>
            </a:r>
            <a:r>
              <a:rPr lang="en" dirty="0" smtClean="0">
                <a:latin typeface="Calibri" panose="020F0502020204030204" pitchFamily="34" charset="0"/>
                <a:cs typeface="Calibri" panose="020F0502020204030204" pitchFamily="34" charset="0"/>
              </a:rPr>
              <a:t>.</a:t>
            </a:r>
          </a:p>
          <a:p>
            <a:pPr marL="628650" lvl="1"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Then</a:t>
            </a:r>
            <a:r>
              <a:rPr lang="en" dirty="0">
                <a:latin typeface="Calibri" panose="020F0502020204030204" pitchFamily="34" charset="0"/>
                <a:cs typeface="Calibri" panose="020F0502020204030204" pitchFamily="34" charset="0"/>
              </a:rPr>
              <a:t>, she invites new members to attend a clinic tour so they can better ground themselves in an understanding of what it’s like to be a patient at the clinic, if they haven’t been one before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c83b037e13_3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gc83b037e13_3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For most materials, their staff, including MAs, NPs, front desk staff, and other front-line </a:t>
            </a:r>
            <a:r>
              <a:rPr lang="en" dirty="0" smtClean="0">
                <a:latin typeface="Calibri" panose="020F0502020204030204" pitchFamily="34" charset="0"/>
                <a:cs typeface="Calibri" panose="020F0502020204030204" pitchFamily="34" charset="0"/>
              </a:rPr>
              <a:t>workers, </a:t>
            </a:r>
            <a:r>
              <a:rPr lang="en" dirty="0">
                <a:latin typeface="Calibri" panose="020F0502020204030204" pitchFamily="34" charset="0"/>
                <a:cs typeface="Calibri" panose="020F0502020204030204" pitchFamily="34" charset="0"/>
              </a:rPr>
              <a:t>review them first for medical accuracy, completeness, and cultural appropriateness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Lisa </a:t>
            </a:r>
            <a:r>
              <a:rPr lang="en" dirty="0">
                <a:latin typeface="Calibri" panose="020F0502020204030204" pitchFamily="34" charset="0"/>
                <a:cs typeface="Calibri" panose="020F0502020204030204" pitchFamily="34" charset="0"/>
              </a:rPr>
              <a:t>corresponds with their medical director for feedback, when necessary and does all preliminary literacy level checks herself</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Then</a:t>
            </a:r>
            <a:r>
              <a:rPr lang="en" dirty="0">
                <a:latin typeface="Calibri" panose="020F0502020204030204" pitchFamily="34" charset="0"/>
                <a:cs typeface="Calibri" panose="020F0502020204030204" pitchFamily="34" charset="0"/>
              </a:rPr>
              <a:t>, the committee reviews on all of these factors, in addition to the general relevance of materials for their community. In order to best keep them engaged, she sends them a variety of materials on a regular basis, about once per quarter</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Lisa </a:t>
            </a:r>
            <a:r>
              <a:rPr lang="en" dirty="0">
                <a:latin typeface="Calibri" panose="020F0502020204030204" pitchFamily="34" charset="0"/>
                <a:cs typeface="Calibri" panose="020F0502020204030204" pitchFamily="34" charset="0"/>
              </a:rPr>
              <a:t>shared that she never wants them to feel like they’re checking a box, but rather, that everyone is really benefiting from their participation, that their opinions are truly valued</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c83b037e13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gc83b037e13_3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When we chatted with Lisa, she really emphasized the importance of the lighthearted nature of her approach, sending memes along with </a:t>
            </a:r>
            <a:r>
              <a:rPr lang="en" dirty="0" smtClean="0">
                <a:latin typeface="Calibri" panose="020F0502020204030204" pitchFamily="34" charset="0"/>
                <a:cs typeface="Calibri" panose="020F0502020204030204" pitchFamily="34" charset="0"/>
              </a:rPr>
              <a:t>emails</a:t>
            </a:r>
            <a:r>
              <a:rPr lang="en" dirty="0">
                <a:latin typeface="Calibri" panose="020F0502020204030204" pitchFamily="34" charset="0"/>
                <a:cs typeface="Calibri" panose="020F0502020204030204" pitchFamily="34" charset="0"/>
              </a:rPr>
              <a:t>, offering chocolate along with the clinic tour</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Viewing </a:t>
            </a:r>
            <a:r>
              <a:rPr lang="en" dirty="0">
                <a:latin typeface="Calibri" panose="020F0502020204030204" pitchFamily="34" charset="0"/>
                <a:cs typeface="Calibri" panose="020F0502020204030204" pitchFamily="34" charset="0"/>
              </a:rPr>
              <a:t>the committee members as humans first who might be somewhat intimated about participating in a committee like this, especially with “approval power” over </a:t>
            </a:r>
            <a:r>
              <a:rPr lang="en" dirty="0" smtClean="0">
                <a:latin typeface="Calibri" panose="020F0502020204030204" pitchFamily="34" charset="0"/>
                <a:cs typeface="Calibri" panose="020F0502020204030204" pitchFamily="34" charset="0"/>
              </a:rPr>
              <a:t>materials, </a:t>
            </a:r>
            <a:r>
              <a:rPr lang="en" dirty="0">
                <a:latin typeface="Calibri" panose="020F0502020204030204" pitchFamily="34" charset="0"/>
                <a:cs typeface="Calibri" panose="020F0502020204030204" pitchFamily="34" charset="0"/>
              </a:rPr>
              <a:t>can be delicate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So</a:t>
            </a:r>
            <a:r>
              <a:rPr lang="en" dirty="0">
                <a:latin typeface="Calibri" panose="020F0502020204030204" pitchFamily="34" charset="0"/>
                <a:cs typeface="Calibri" panose="020F0502020204030204" pitchFamily="34" charset="0"/>
              </a:rPr>
              <a:t>, by removing the overly-formal tone she gets more honest feedback from her participants, both about the resources but also about their realistic capacity to participate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Based </a:t>
            </a:r>
            <a:r>
              <a:rPr lang="en" dirty="0">
                <a:latin typeface="Calibri" panose="020F0502020204030204" pitchFamily="34" charset="0"/>
                <a:cs typeface="Calibri" panose="020F0502020204030204" pitchFamily="34" charset="0"/>
              </a:rPr>
              <a:t>on previously gathered feedback, she’s surmised that sending material for review about once per quarter is usually enough to keep people engaged and familiar with the process, while not overwhelming them with too many asks in an already busy time.</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Finally, she advises that when choosing committee members, you’re mindful of incorporating a myriad of perspectives among those who support the fundamental mission of the organization</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is especially important in her rural area of Missouri where it would be easy to find a plethora of people who don’t believe, for example, that birth control access is important</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It </a:t>
            </a:r>
            <a:r>
              <a:rPr lang="en" dirty="0">
                <a:latin typeface="Calibri" panose="020F0502020204030204" pitchFamily="34" charset="0"/>
                <a:cs typeface="Calibri" panose="020F0502020204030204" pitchFamily="34" charset="0"/>
              </a:rPr>
              <a:t>may be self-defeating to have someone with such a perspective on your committee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So</a:t>
            </a:r>
            <a:r>
              <a:rPr lang="en" dirty="0">
                <a:latin typeface="Calibri" panose="020F0502020204030204" pitchFamily="34" charset="0"/>
                <a:cs typeface="Calibri" panose="020F0502020204030204" pitchFamily="34" charset="0"/>
              </a:rPr>
              <a:t>, be sure that you’re representing your client base without undermining the integrity of the committee to have your clients’ best interest at heart</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c83b037e13_3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Next</a:t>
            </a:r>
            <a:r>
              <a:rPr lang="en" dirty="0">
                <a:latin typeface="Calibri" panose="020F0502020204030204" pitchFamily="34" charset="0"/>
                <a:cs typeface="Calibri" panose="020F0502020204030204" pitchFamily="34" charset="0"/>
              </a:rPr>
              <a:t>, we’ll review EMAA’s plans for an in-person Committee Appreciation Day as their strategy for gaining meaningful feedback</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process is led by Lucia Obergoenner, a phenomenal, patient-centered nurse practitioner who consistently goes above and beyond to meet the needs of her rural clients, day in and day out</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
        <p:nvSpPr>
          <p:cNvPr id="589" name="Google Shape;589;gc83b037e13_3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c83b037e13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c83b037e13_3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solidFill>
                  <a:schemeClr val="dk1"/>
                </a:solidFill>
                <a:latin typeface="Calibri" panose="020F0502020204030204" pitchFamily="34" charset="0"/>
                <a:cs typeface="Calibri" panose="020F0502020204030204" pitchFamily="34" charset="0"/>
              </a:rPr>
              <a:t>Lucia at EMAA recruits for their I&amp;E committee directly from their patient population and tries to ensure that representation closely matches their FPAR data for the entire patient population</a:t>
            </a:r>
            <a:r>
              <a:rPr lang="en" dirty="0" smtClean="0">
                <a:solidFill>
                  <a:schemeClr val="dk1"/>
                </a:solidFill>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panose="020F0502020204030204" pitchFamily="34" charset="0"/>
                <a:cs typeface="Calibri" panose="020F0502020204030204" pitchFamily="34" charset="0"/>
              </a:rPr>
              <a:t>Once </a:t>
            </a:r>
            <a:r>
              <a:rPr lang="en" dirty="0">
                <a:solidFill>
                  <a:schemeClr val="dk1"/>
                </a:solidFill>
                <a:latin typeface="Calibri" panose="020F0502020204030204" pitchFamily="34" charset="0"/>
                <a:cs typeface="Calibri" panose="020F0502020204030204" pitchFamily="34" charset="0"/>
              </a:rPr>
              <a:t>folks join the committee, EMAA strives to maintain their participation over a longer period of time for more consistent feedback</a:t>
            </a:r>
            <a:r>
              <a:rPr lang="en" dirty="0" smtClean="0">
                <a:solidFill>
                  <a:schemeClr val="dk1"/>
                </a:solidFill>
                <a:latin typeface="Calibri" panose="020F0502020204030204" pitchFamily="34" charset="0"/>
                <a:cs typeface="Calibri" panose="020F0502020204030204" pitchFamily="34" charset="0"/>
              </a:rPr>
              <a:t>.</a:t>
            </a:r>
            <a:endParaRPr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a3dff4a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ca3dff4a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This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webinar also features the I&amp;E experiences of one grantee, the Missouri Family Health Council, and two of MFHC’s subrecipient agncies.  This team includes</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 </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Ashley, who is a Program Manager at Missouri Family Health Council, Inc. and has been a part of the Title X network in various ways since 2016. She is excited about ensuring our family planning services grow in service of the queer and trans community and in alignment with the reproductive justice movement. Ashley loves living in South St. Louis City with her housemates, pups, and burgeoning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garden;</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Lucia, who is the Program Director and the Nurse Practitioner at East Missouri Action Agency Women's Wellness Center. She has served as a Title X provider since 2010 and is most passionate about providing quality one-on-one reproductive health care that is all inclusive and client centered. Her favorite motto is "Far and away the best prize that life has to offer is the chance to work hard at work worth doing." Outside of work, Lucia enjoys spending time with her husband and their furry family, crafting, and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volunteering; and</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Lisa, who is the Director of Operations at Tri Rivers Family Planning. She has been a part of the Title X network for 30 years and is most passionate about helping human beings be sexually healthy. Outside of this work, Lisa enjoys reading, crocheting, Facetiming with family in IN and NY, spending time with her husband and her dogs, and dominating her breast cancer with a powerful, positive attitude</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Ashley, who will be presenting today on behalf of all three organizations</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83b037e13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gc83b037e13_3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This committee is asked to review materials for factual accuracy, cultural appropriateness, and literacy level</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EMAA </a:t>
            </a:r>
            <a:r>
              <a:rPr lang="en" dirty="0">
                <a:latin typeface="Calibri" panose="020F0502020204030204" pitchFamily="34" charset="0"/>
                <a:cs typeface="Calibri" panose="020F0502020204030204" pitchFamily="34" charset="0"/>
              </a:rPr>
              <a:t>has a relatively small staff of just a few folks, so their entire Family Planning staff usually reviews this as well</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While </a:t>
            </a:r>
            <a:r>
              <a:rPr lang="en" dirty="0">
                <a:latin typeface="Calibri" panose="020F0502020204030204" pitchFamily="34" charset="0"/>
                <a:cs typeface="Calibri" panose="020F0502020204030204" pitchFamily="34" charset="0"/>
              </a:rPr>
              <a:t>they’ve held virtual meetings in the past (via </a:t>
            </a:r>
            <a:r>
              <a:rPr lang="en" dirty="0" smtClean="0">
                <a:latin typeface="Calibri" panose="020F0502020204030204" pitchFamily="34" charset="0"/>
                <a:cs typeface="Calibri" panose="020F0502020204030204" pitchFamily="34" charset="0"/>
              </a:rPr>
              <a:t>email</a:t>
            </a:r>
            <a:r>
              <a:rPr lang="en" dirty="0">
                <a:latin typeface="Calibri" panose="020F0502020204030204" pitchFamily="34" charset="0"/>
                <a:cs typeface="Calibri" panose="020F0502020204030204" pitchFamily="34" charset="0"/>
              </a:rPr>
              <a:t>, mostly), their model for a Committee Appreciation Day involves having the committee join together at the clinic for a meal in the lobby followed by a clinic walkthrough so that all aspects of the clinical environment can be reviewed, along with all educational and informational materials present in the space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Then</a:t>
            </a:r>
            <a:r>
              <a:rPr lang="en" dirty="0">
                <a:latin typeface="Calibri" panose="020F0502020204030204" pitchFamily="34" charset="0"/>
                <a:cs typeface="Calibri" panose="020F0502020204030204" pitchFamily="34" charset="0"/>
              </a:rPr>
              <a:t>, the group comes back together to fill out review forms about any additional client educational materials with our material review </a:t>
            </a:r>
            <a:r>
              <a:rPr lang="en" dirty="0" smtClean="0">
                <a:latin typeface="Calibri" panose="020F0502020204030204" pitchFamily="34" charset="0"/>
                <a:cs typeface="Calibri" panose="020F0502020204030204" pitchFamily="34" charset="0"/>
              </a:rPr>
              <a:t>templates.</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When </a:t>
            </a:r>
            <a:r>
              <a:rPr lang="en" dirty="0">
                <a:latin typeface="Calibri" panose="020F0502020204030204" pitchFamily="34" charset="0"/>
                <a:cs typeface="Calibri" panose="020F0502020204030204" pitchFamily="34" charset="0"/>
              </a:rPr>
              <a:t>needed, Lucia still e-mails the committee for approval of all other materials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c83b037e13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gc83b037e13_3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Lucia noted during our interview that having templates in place to guide the documentation can be super useful</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My </a:t>
            </a:r>
            <a:r>
              <a:rPr lang="en" dirty="0">
                <a:latin typeface="Calibri" panose="020F0502020204030204" pitchFamily="34" charset="0"/>
                <a:cs typeface="Calibri" panose="020F0502020204030204" pitchFamily="34" charset="0"/>
              </a:rPr>
              <a:t>organization, MFHC, as the grantee, offers meeting minutes templates and material review forms to all of our subrecipients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Our </a:t>
            </a:r>
            <a:r>
              <a:rPr lang="en" dirty="0">
                <a:latin typeface="Calibri" panose="020F0502020204030204" pitchFamily="34" charset="0"/>
                <a:cs typeface="Calibri" panose="020F0502020204030204" pitchFamily="34" charset="0"/>
              </a:rPr>
              <a:t>meeting minutes template includes key questions that must be answered about the committees, along with check boxes for all I&amp;E Committee requirements enumerated in the regulations to better assist subrecipients in ensuring that they’ve functionally met all requirements for the meeting</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It </a:t>
            </a:r>
            <a:r>
              <a:rPr lang="en" dirty="0">
                <a:latin typeface="Calibri" panose="020F0502020204030204" pitchFamily="34" charset="0"/>
                <a:cs typeface="Calibri" panose="020F0502020204030204" pitchFamily="34" charset="0"/>
              </a:rPr>
              <a:t>also prompts them to think more concretely about questions like, “How did you ensure your committee is broadly representative of your patient population?”</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In addition to the use of these network-wide templates, she offered advice about gathering more robust feedback or reaching more people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We </a:t>
            </a:r>
            <a:r>
              <a:rPr lang="en" dirty="0">
                <a:latin typeface="Calibri" panose="020F0502020204030204" pitchFamily="34" charset="0"/>
                <a:cs typeface="Calibri" panose="020F0502020204030204" pitchFamily="34" charset="0"/>
              </a:rPr>
              <a:t>know, especially during COVID, that even some of the most dedicated I&amp;E committee members have had too much on their plate to respond to requests for review</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While </a:t>
            </a:r>
            <a:r>
              <a:rPr lang="en" dirty="0">
                <a:latin typeface="Calibri" panose="020F0502020204030204" pitchFamily="34" charset="0"/>
                <a:cs typeface="Calibri" panose="020F0502020204030204" pitchFamily="34" charset="0"/>
              </a:rPr>
              <a:t>it’s important to maintain the broad representation on your committee, asking dedicated I&amp;E committee members to make referrals of others they know who could offer valuable feedback to the committee can be a helpful strategy</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Like </a:t>
            </a:r>
            <a:r>
              <a:rPr lang="en" dirty="0">
                <a:latin typeface="Calibri" panose="020F0502020204030204" pitchFamily="34" charset="0"/>
                <a:cs typeface="Calibri" panose="020F0502020204030204" pitchFamily="34" charset="0"/>
              </a:rPr>
              <a:t>snowball sampling, asking people who are already committed to participate if they can help add one more person to the committee can be a good way to build buy-in among new members and ensure that you’re reaching folks in the community at large, even if they aren’t already connected to your clinic</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One </a:t>
            </a:r>
            <a:r>
              <a:rPr lang="en" dirty="0">
                <a:latin typeface="Calibri" panose="020F0502020204030204" pitchFamily="34" charset="0"/>
                <a:cs typeface="Calibri" panose="020F0502020204030204" pitchFamily="34" charset="0"/>
              </a:rPr>
              <a:t>suggestion Lucia made was recruiting partners of participants to join the committee, to not only add additional perspective, but to better understand how their educational materials are perceived by partners of patients</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Family </a:t>
            </a:r>
            <a:r>
              <a:rPr lang="en" dirty="0">
                <a:latin typeface="Calibri" panose="020F0502020204030204" pitchFamily="34" charset="0"/>
                <a:cs typeface="Calibri" panose="020F0502020204030204" pitchFamily="34" charset="0"/>
              </a:rPr>
              <a:t>members, friends, and colleagues can also be great folks for existing committee members to ask about joining the committee.</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We’ve </a:t>
            </a:r>
            <a:r>
              <a:rPr lang="en" dirty="0">
                <a:latin typeface="Calibri" panose="020F0502020204030204" pitchFamily="34" charset="0"/>
                <a:cs typeface="Calibri" panose="020F0502020204030204" pitchFamily="34" charset="0"/>
              </a:rPr>
              <a:t>reviewed several different models, and with great thanks to Lisa at Tri Rivers and Lucia from EMAA, we can say – </a:t>
            </a:r>
            <a:endParaRPr lang="en" dirty="0" smtClean="0">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best advice we heard from everyone in our network is </a:t>
            </a:r>
            <a:r>
              <a:rPr lang="en" dirty="0" smtClean="0">
                <a:latin typeface="Calibri" panose="020F0502020204030204" pitchFamily="34" charset="0"/>
                <a:cs typeface="Calibri" panose="020F0502020204030204" pitchFamily="34" charset="0"/>
              </a:rPr>
              <a:t>to:</a:t>
            </a:r>
          </a:p>
          <a:p>
            <a:pPr marL="1085850" lvl="2"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conduct </a:t>
            </a:r>
            <a:r>
              <a:rPr lang="en" dirty="0">
                <a:latin typeface="Calibri" panose="020F0502020204030204" pitchFamily="34" charset="0"/>
                <a:cs typeface="Calibri" panose="020F0502020204030204" pitchFamily="34" charset="0"/>
              </a:rPr>
              <a:t>the I&amp;E Committees by meeting your committee members where they </a:t>
            </a:r>
            <a:r>
              <a:rPr lang="en" dirty="0" smtClean="0">
                <a:latin typeface="Calibri" panose="020F0502020204030204" pitchFamily="34" charset="0"/>
                <a:cs typeface="Calibri" panose="020F0502020204030204" pitchFamily="34" charset="0"/>
              </a:rPr>
              <a:t>are,</a:t>
            </a:r>
          </a:p>
          <a:p>
            <a:pPr marL="1085850" lvl="2"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make </a:t>
            </a:r>
            <a:r>
              <a:rPr lang="en" dirty="0">
                <a:latin typeface="Calibri" panose="020F0502020204030204" pitchFamily="34" charset="0"/>
                <a:cs typeface="Calibri" panose="020F0502020204030204" pitchFamily="34" charset="0"/>
              </a:rPr>
              <a:t>sure they know that whatever feedback they have is the “right” kind of feedback, </a:t>
            </a:r>
            <a:r>
              <a:rPr lang="en" dirty="0" smtClean="0">
                <a:latin typeface="Calibri" panose="020F0502020204030204" pitchFamily="34" charset="0"/>
                <a:cs typeface="Calibri" panose="020F0502020204030204" pitchFamily="34" charset="0"/>
              </a:rPr>
              <a:t>and</a:t>
            </a:r>
          </a:p>
          <a:p>
            <a:pPr marL="1085850" lvl="2"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ensure </a:t>
            </a:r>
            <a:r>
              <a:rPr lang="en" dirty="0">
                <a:latin typeface="Calibri" panose="020F0502020204030204" pitchFamily="34" charset="0"/>
                <a:cs typeface="Calibri" panose="020F0502020204030204" pitchFamily="34" charset="0"/>
              </a:rPr>
              <a:t>that you do your part to keep them engaged over a longer period of </a:t>
            </a:r>
            <a:r>
              <a:rPr lang="en" dirty="0" smtClean="0">
                <a:latin typeface="Calibri" panose="020F0502020204030204" pitchFamily="34" charset="0"/>
                <a:cs typeface="Calibri" panose="020F0502020204030204" pitchFamily="34" charset="0"/>
              </a:rPr>
              <a:t>time.</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These efforts go </a:t>
            </a:r>
            <a:r>
              <a:rPr lang="en" dirty="0">
                <a:latin typeface="Calibri" panose="020F0502020204030204" pitchFamily="34" charset="0"/>
                <a:cs typeface="Calibri" panose="020F0502020204030204" pitchFamily="34" charset="0"/>
              </a:rPr>
              <a:t>a long way towards retaining members and ensuring they know their feedback is valued</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Keeping </a:t>
            </a:r>
            <a:r>
              <a:rPr lang="en" dirty="0">
                <a:latin typeface="Calibri" panose="020F0502020204030204" pitchFamily="34" charset="0"/>
                <a:cs typeface="Calibri" panose="020F0502020204030204" pitchFamily="34" charset="0"/>
              </a:rPr>
              <a:t>it light and relatable is key to ensuring you’re getting the most honest feedback possible, allowing you to make changes that most adequately meet the needs of the community you serve</a:t>
            </a:r>
            <a:r>
              <a:rPr lang="en"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dirty="0" smtClean="0">
                <a:latin typeface="Calibri" panose="020F0502020204030204" pitchFamily="34" charset="0"/>
                <a:cs typeface="Calibri" panose="020F0502020204030204" pitchFamily="34" charset="0"/>
              </a:rPr>
              <a:t>We </a:t>
            </a:r>
            <a:r>
              <a:rPr lang="en" dirty="0">
                <a:latin typeface="Calibri" panose="020F0502020204030204" pitchFamily="34" charset="0"/>
                <a:cs typeface="Calibri" panose="020F0502020204030204" pitchFamily="34" charset="0"/>
              </a:rPr>
              <a:t>hope that sharing some of these tips and tricks we’ve gathered over the years was helpful to you and we welcome anyone reaching out for more information about anything we’ve talked about today</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c6750070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c6750070b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It </a:t>
            </a:r>
            <a:r>
              <a:rPr lang="en" dirty="0">
                <a:latin typeface="Calibri" panose="020F0502020204030204" pitchFamily="34" charset="0"/>
                <a:cs typeface="Calibri" panose="020F0502020204030204" pitchFamily="34" charset="0"/>
              </a:rPr>
              <a:t>was great </a:t>
            </a:r>
            <a:r>
              <a:rPr lang="en" dirty="0" smtClean="0">
                <a:latin typeface="Calibri" panose="020F0502020204030204" pitchFamily="34" charset="0"/>
                <a:cs typeface="Calibri" panose="020F0502020204030204" pitchFamily="34" charset="0"/>
              </a:rPr>
              <a:t>hearing </a:t>
            </a:r>
            <a:r>
              <a:rPr lang="en" dirty="0">
                <a:latin typeface="Calibri" panose="020F0502020204030204" pitchFamily="34" charset="0"/>
                <a:cs typeface="Calibri" panose="020F0502020204030204" pitchFamily="34" charset="0"/>
              </a:rPr>
              <a:t>about the MFHC, EMAA and Tri-Rivers processes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As </a:t>
            </a:r>
            <a:r>
              <a:rPr lang="en" dirty="0">
                <a:latin typeface="Calibri" panose="020F0502020204030204" pitchFamily="34" charset="0"/>
                <a:cs typeface="Calibri" panose="020F0502020204030204" pitchFamily="34" charset="0"/>
              </a:rPr>
              <a:t>we can see from these, there is more than one way to obtain meaningful input to inform your materials review process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As </a:t>
            </a:r>
            <a:r>
              <a:rPr lang="en" dirty="0">
                <a:latin typeface="Calibri" panose="020F0502020204030204" pitchFamily="34" charset="0"/>
                <a:cs typeface="Calibri" panose="020F0502020204030204" pitchFamily="34" charset="0"/>
              </a:rPr>
              <a:t>you develop or refine your systems, we wanted to remind you to make sure that the process conforms with the eCFR which you can find through the link on this slide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second link takes you to the I&amp;E Materials Review Toolkit that has suggestions for one way the process can be carried out and the sample tools that you can download for modification and use.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last two resources, the link to the FPAR summary report and census data are to help ensure that you have the data you need to determine the demographic makeup of your ideal I&amp;E committee members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FPAR data can let you know who </a:t>
            </a:r>
            <a:r>
              <a:rPr lang="en" dirty="0" smtClean="0">
                <a:latin typeface="Calibri" panose="020F0502020204030204" pitchFamily="34" charset="0"/>
                <a:cs typeface="Calibri" panose="020F0502020204030204" pitchFamily="34" charset="0"/>
              </a:rPr>
              <a:t>you</a:t>
            </a:r>
            <a:r>
              <a:rPr lang="en" baseline="0" dirty="0" smtClean="0">
                <a:latin typeface="Calibri" panose="020F0502020204030204" pitchFamily="34" charset="0"/>
                <a:cs typeface="Calibri" panose="020F0502020204030204" pitchFamily="34" charset="0"/>
              </a:rPr>
              <a:t> </a:t>
            </a:r>
            <a:r>
              <a:rPr lang="en" dirty="0" smtClean="0">
                <a:latin typeface="Calibri" panose="020F0502020204030204" pitchFamily="34" charset="0"/>
                <a:cs typeface="Calibri" panose="020F0502020204030204" pitchFamily="34" charset="0"/>
              </a:rPr>
              <a:t>are serving</a:t>
            </a:r>
            <a:r>
              <a:rPr lang="en" dirty="0">
                <a:latin typeface="Calibri" panose="020F0502020204030204" pitchFamily="34" charset="0"/>
                <a:cs typeface="Calibri" panose="020F0502020204030204" pitchFamily="34" charset="0"/>
              </a:rPr>
              <a:t>, and you can use the </a:t>
            </a:r>
            <a:r>
              <a:rPr lang="en" dirty="0" smtClean="0">
                <a:latin typeface="Calibri" panose="020F0502020204030204" pitchFamily="34" charset="0"/>
                <a:cs typeface="Calibri" panose="020F0502020204030204" pitchFamily="34" charset="0"/>
              </a:rPr>
              <a:t>Census </a:t>
            </a:r>
            <a:r>
              <a:rPr lang="en" dirty="0">
                <a:latin typeface="Calibri" panose="020F0502020204030204" pitchFamily="34" charset="0"/>
                <a:cs typeface="Calibri" panose="020F0502020204030204" pitchFamily="34" charset="0"/>
              </a:rPr>
              <a:t>data to see if you are missing significant populations in your service area that you want to draw into the process to ensure that the materials are not a barrier in ensuring that their needs are also met</a:t>
            </a:r>
            <a:r>
              <a:rPr lang="en" dirty="0" smtClean="0">
                <a:latin typeface="Calibri" panose="020F0502020204030204" pitchFamily="34" charset="0"/>
                <a:cs typeface="Calibri" panose="020F0502020204030204" pitchFamily="34" charset="0"/>
              </a:rPr>
              <a:t>.</a:t>
            </a:r>
          </a:p>
          <a:p>
            <a:pPr marL="0" lvl="0" indent="0" algn="l" rtl="0">
              <a:lnSpc>
                <a:spcPct val="100000"/>
              </a:lnSpc>
              <a:spcBef>
                <a:spcPts val="0"/>
              </a:spcBef>
              <a:spcAft>
                <a:spcPts val="0"/>
              </a:spcAft>
              <a:buSzPts val="1100"/>
              <a:buNone/>
            </a:pPr>
            <a:endParaRPr lang="en" dirty="0" smtClean="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dirty="0" smtClean="0">
                <a:latin typeface="Calibri" panose="020F0502020204030204" pitchFamily="34" charset="0"/>
                <a:cs typeface="Calibri" panose="020F0502020204030204" pitchFamily="34" charset="0"/>
              </a:rPr>
              <a:t>Resources:</a:t>
            </a:r>
          </a:p>
          <a:p>
            <a:pPr marL="0" indent="0">
              <a:buNone/>
            </a:pPr>
            <a:r>
              <a:rPr lang="en-US" sz="1100" b="0" i="0" u="sng" strike="noStrike" cap="none" dirty="0" err="1" smtClean="0">
                <a:solidFill>
                  <a:srgbClr val="000000"/>
                </a:solidFill>
                <a:effectLst/>
                <a:latin typeface="Calibri" panose="020F0502020204030204" pitchFamily="34" charset="0"/>
                <a:ea typeface="Arial"/>
                <a:cs typeface="Calibri" panose="020F0502020204030204" pitchFamily="34" charset="0"/>
                <a:sym typeface="Arial"/>
                <a:hlinkClick r:id="rId3"/>
              </a:rPr>
              <a:t>eCFR</a:t>
            </a:r>
            <a:r>
              <a:rPr lang="en-U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(https://www.ecfr.gov/cgi-bin/text-idx?node=se42.1.59_16&amp;rgn=div8)</a:t>
            </a:r>
          </a:p>
          <a:p>
            <a:pPr marL="0" indent="0">
              <a:buNone/>
            </a:pPr>
            <a:r>
              <a:rPr lang="en-US" sz="1100" b="0" i="0" u="sng" strike="noStrike" cap="none" dirty="0" smtClean="0">
                <a:solidFill>
                  <a:srgbClr val="000000"/>
                </a:solidFill>
                <a:effectLst/>
                <a:latin typeface="Calibri" panose="020F0502020204030204" pitchFamily="34" charset="0"/>
                <a:ea typeface="Arial"/>
                <a:cs typeface="Calibri" panose="020F0502020204030204" pitchFamily="34" charset="0"/>
                <a:sym typeface="Arial"/>
                <a:hlinkClick r:id="rId4"/>
              </a:rPr>
              <a:t>Information and Education (I&amp;E) Materials Review Toolkit</a:t>
            </a:r>
            <a:r>
              <a:rPr lang="en-U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(https://rhntc.org/resources/information-and-education-ie-materials-review-toolkit)</a:t>
            </a:r>
          </a:p>
          <a:p>
            <a:pPr marL="0" indent="0">
              <a:buNone/>
            </a:pPr>
            <a:r>
              <a:rPr lang="en-US" sz="1100" b="0" i="0" u="sng" strike="noStrike" cap="none" dirty="0" smtClean="0">
                <a:solidFill>
                  <a:srgbClr val="000000"/>
                </a:solidFill>
                <a:effectLst/>
                <a:latin typeface="Calibri" panose="020F0502020204030204" pitchFamily="34" charset="0"/>
                <a:ea typeface="Arial"/>
                <a:cs typeface="Calibri" panose="020F0502020204030204" pitchFamily="34" charset="0"/>
                <a:sym typeface="Arial"/>
                <a:hlinkClick r:id="rId5"/>
              </a:rPr>
              <a:t>Title X Family Planning Annual Report National Summary Data</a:t>
            </a:r>
            <a:r>
              <a:rPr lang="en-U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(https://opa.hhs.gov/sites/default/files/2020-09/title-x-fpar-2019-national-summary.pdf)</a:t>
            </a:r>
          </a:p>
          <a:p>
            <a:pPr marL="0" indent="0">
              <a:buNone/>
            </a:pPr>
            <a:r>
              <a:rPr lang="en-US" sz="1100" b="0" i="0" u="sng" strike="noStrike" cap="none" dirty="0" smtClean="0">
                <a:solidFill>
                  <a:srgbClr val="000000"/>
                </a:solidFill>
                <a:effectLst/>
                <a:latin typeface="Calibri" panose="020F0502020204030204" pitchFamily="34" charset="0"/>
                <a:ea typeface="Arial"/>
                <a:cs typeface="Calibri" panose="020F0502020204030204" pitchFamily="34" charset="0"/>
                <a:sym typeface="Arial"/>
                <a:hlinkClick r:id="rId6"/>
              </a:rPr>
              <a:t>Census Data</a:t>
            </a:r>
            <a:r>
              <a:rPr lang="en-U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(https://data.census.gov/cedsci/)</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a337aac825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a337aac825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2815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78993720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78993720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374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pP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During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my time as the Director of Program and Evaluation in Arizona, Information and Education Materials Review, or I&amp;E as it is commonly referred to in the Title X community, was one of the Title X requirements that, while seeming simple in theory, was often hard to operationalize</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171450" marR="0" lvl="0" indent="-171450" algn="l" rtl="0">
              <a:lnSpc>
                <a:spcPct val="100000"/>
              </a:lnSpc>
              <a:spcBef>
                <a:spcPts val="0"/>
              </a:spcBef>
              <a:spcAft>
                <a:spcPts val="0"/>
              </a:spcAft>
              <a:buClr>
                <a:srgbClr val="000000"/>
              </a:buClr>
              <a:buSzPts val="1100"/>
            </a:pP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During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my time at the RHNTC (and the FPNTC before it) I have had the opportunity to speak with many grantees and subrecipients about their I&amp;E experiences</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171450" marR="0" lvl="0" indent="-171450" algn="l" rtl="0">
              <a:lnSpc>
                <a:spcPct val="100000"/>
              </a:lnSpc>
              <a:spcBef>
                <a:spcPts val="0"/>
              </a:spcBef>
              <a:spcAft>
                <a:spcPts val="0"/>
              </a:spcAft>
              <a:buClr>
                <a:srgbClr val="000000"/>
              </a:buClr>
              <a:buSzPts val="1100"/>
            </a:pP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These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conversations, as well as conversations with OPA, have helped inform this session and it is my hope that the information we share with you today will help clear up any potential confusion regarding the I&amp;E process, and provide you with suggested strategies and tools that you can use to operationalize I&amp;E in a way that solicits meaningful feedback from clients and potential clients for whom the materials are intended.</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ts val="1100"/>
            </a:pP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To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meet those goals, by the end of today’s session, participants should be able to</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a:t>
            </a:r>
          </a:p>
          <a:p>
            <a:pPr marL="628650" marR="0" lvl="1" indent="-171450" algn="l" rtl="0">
              <a:lnSpc>
                <a:spcPct val="100000"/>
              </a:lnSpc>
              <a:spcBef>
                <a:spcPts val="0"/>
              </a:spcBef>
              <a:spcAft>
                <a:spcPts val="0"/>
              </a:spcAft>
              <a:buClr>
                <a:srgbClr val="000000"/>
              </a:buClr>
              <a:buSzPts val="1100"/>
            </a:pP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Explain </a:t>
            </a: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the difference between community participation, education, and project promotion (or CPEP) and I&amp;E</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Describe Title X Information and Education (I&amp;E) material review requirements</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Identify strategies for recruiting and retaining I&amp;E materials reviewers, and</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pPr>
            <a:r>
              <a:rPr lang="en" sz="1100" b="0" i="0" u="none" strike="noStrike" cap="none" dirty="0">
                <a:solidFill>
                  <a:srgbClr val="000000"/>
                </a:solidFill>
                <a:latin typeface="Calibri" panose="020F0502020204030204" pitchFamily="34" charset="0"/>
                <a:ea typeface="Arial"/>
                <a:cs typeface="Calibri" panose="020F0502020204030204" pitchFamily="34" charset="0"/>
                <a:sym typeface="Arial"/>
              </a:rPr>
              <a:t>Identify in-person and virtual strategies for meaningfully gathering material review </a:t>
            </a:r>
            <a:r>
              <a:rPr lang="en" sz="1100" b="0" i="0" u="none" strike="noStrike" cap="none" dirty="0" smtClean="0">
                <a:solidFill>
                  <a:srgbClr val="000000"/>
                </a:solidFill>
                <a:latin typeface="Calibri" panose="020F0502020204030204" pitchFamily="34" charset="0"/>
                <a:ea typeface="Arial"/>
                <a:cs typeface="Calibri" panose="020F0502020204030204" pitchFamily="34" charset="0"/>
                <a:sym typeface="Arial"/>
              </a:rPr>
              <a:t>input</a:t>
            </a:r>
            <a:endParaRPr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c98aef4d1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c98aef4d1d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Before </a:t>
            </a:r>
            <a:r>
              <a:rPr lang="en" dirty="0">
                <a:latin typeface="Calibri" panose="020F0502020204030204" pitchFamily="34" charset="0"/>
                <a:cs typeface="Calibri" panose="020F0502020204030204" pitchFamily="34" charset="0"/>
              </a:rPr>
              <a:t>we take a deep dive into I&amp;E, I wanted to start off by making sure we all have an understanding of I&amp;E and the difference between I&amp;E and Community Participation, Education, and Project Promotion, or CPEP,  as I often hear that there is confusion about the difference between these two Title X requirements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a:latin typeface="Calibri" panose="020F0502020204030204" pitchFamily="34" charset="0"/>
                <a:cs typeface="Calibri" panose="020F0502020204030204" pitchFamily="34" charset="0"/>
              </a:rPr>
              <a:t>The chart on this slide provides a quick synopsis of the purpose and audiences for both CPEP and I&amp;E. </a:t>
            </a:r>
            <a:r>
              <a:rPr lang="en" dirty="0" smtClean="0">
                <a:latin typeface="Calibri" panose="020F0502020204030204" pitchFamily="34" charset="0"/>
                <a:cs typeface="Calibri" panose="020F0502020204030204" pitchFamily="34" charset="0"/>
              </a:rPr>
              <a:t>In </a:t>
            </a:r>
            <a:r>
              <a:rPr lang="en" dirty="0">
                <a:latin typeface="Calibri" panose="020F0502020204030204" pitchFamily="34" charset="0"/>
                <a:cs typeface="Calibri" panose="020F0502020204030204" pitchFamily="34" charset="0"/>
              </a:rPr>
              <a:t>looking at this, we see that the purpose of CPEP is to achieve community understanding of the objectives of your Title X program, inform the community of the availability of services, and to promote continued participation in Title X.  CPEP has a very broad purpose - or even purposes</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a:latin typeface="Calibri" panose="020F0502020204030204" pitchFamily="34" charset="0"/>
                <a:cs typeface="Calibri" panose="020F0502020204030204" pitchFamily="34" charset="0"/>
              </a:rPr>
              <a:t>Comparatively speaking, the focus of I&amp;E is much more narrowly defined. </a:t>
            </a: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purpose of I&amp;E is to ensure that information and educational materials developed or made available under the project are suitable for the population or community to which they are made available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a:latin typeface="Calibri" panose="020F0502020204030204" pitchFamily="34" charset="0"/>
                <a:cs typeface="Calibri" panose="020F0502020204030204" pitchFamily="34" charset="0"/>
              </a:rPr>
              <a:t>While it is true that Title X projects need to engage community members to address both CPEP and I&amp;E, the makeup of the people you are engaging, while potentially having some overlap, is different</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For </a:t>
            </a:r>
            <a:r>
              <a:rPr lang="en" dirty="0">
                <a:latin typeface="Calibri" panose="020F0502020204030204" pitchFamily="34" charset="0"/>
                <a:cs typeface="Calibri" panose="020F0502020204030204" pitchFamily="34" charset="0"/>
              </a:rPr>
              <a:t>CPEP, Title X agencies should be engaging a wide range of individuals and groups who are broadly representative of all significant elements of the population to be served </a:t>
            </a:r>
            <a:r>
              <a:rPr lang="en" dirty="0" smtClean="0">
                <a:latin typeface="Calibri" panose="020F0502020204030204" pitchFamily="34" charset="0"/>
                <a:cs typeface="Calibri" panose="020F0502020204030204" pitchFamily="34" charset="0"/>
              </a:rPr>
              <a:t>and </a:t>
            </a:r>
            <a:r>
              <a:rPr lang="en" dirty="0">
                <a:latin typeface="Calibri" panose="020F0502020204030204" pitchFamily="34" charset="0"/>
                <a:cs typeface="Calibri" panose="020F0502020204030204" pitchFamily="34" charset="0"/>
              </a:rPr>
              <a:t>- </a:t>
            </a:r>
            <a:r>
              <a:rPr lang="en" dirty="0" smtClean="0">
                <a:latin typeface="Calibri" panose="020F0502020204030204" pitchFamily="34" charset="0"/>
                <a:cs typeface="Calibri" panose="020F0502020204030204" pitchFamily="34" charset="0"/>
              </a:rPr>
              <a:t>this </a:t>
            </a:r>
            <a:r>
              <a:rPr lang="en" dirty="0">
                <a:latin typeface="Calibri" panose="020F0502020204030204" pitchFamily="34" charset="0"/>
                <a:cs typeface="Calibri" panose="020F0502020204030204" pitchFamily="34" charset="0"/>
              </a:rPr>
              <a:t>is where the distinction is - </a:t>
            </a:r>
            <a:r>
              <a:rPr lang="en" dirty="0" smtClean="0">
                <a:latin typeface="Calibri" panose="020F0502020204030204" pitchFamily="34" charset="0"/>
                <a:cs typeface="Calibri" panose="020F0502020204030204" pitchFamily="34" charset="0"/>
              </a:rPr>
              <a:t>by others </a:t>
            </a:r>
            <a:r>
              <a:rPr lang="en" dirty="0">
                <a:latin typeface="Calibri" panose="020F0502020204030204" pitchFamily="34" charset="0"/>
                <a:cs typeface="Calibri" panose="020F0502020204030204" pitchFamily="34" charset="0"/>
              </a:rPr>
              <a:t>in the community knowledgeable about the community’s need for family planning services</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Some </a:t>
            </a:r>
            <a:r>
              <a:rPr lang="en" dirty="0">
                <a:latin typeface="Calibri" panose="020F0502020204030204" pitchFamily="34" charset="0"/>
                <a:cs typeface="Calibri" panose="020F0502020204030204" pitchFamily="34" charset="0"/>
              </a:rPr>
              <a:t>examples include social service agencies, primary care agencies, faith-based organizations, school personnel, and youth and client advisory committees</a:t>
            </a:r>
            <a:r>
              <a:rPr lang="en" dirty="0" smtClean="0">
                <a:latin typeface="Calibri" panose="020F0502020204030204" pitchFamily="34" charset="0"/>
                <a:cs typeface="Calibri" panose="020F0502020204030204" pitchFamily="34" charset="0"/>
              </a:rPr>
              <a:t>.</a:t>
            </a:r>
          </a:p>
          <a:p>
            <a:pPr marL="628650" lvl="1"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So</a:t>
            </a:r>
            <a:r>
              <a:rPr lang="en" dirty="0">
                <a:latin typeface="Calibri" panose="020F0502020204030204" pitchFamily="34" charset="0"/>
                <a:cs typeface="Calibri" panose="020F0502020204030204" pitchFamily="34" charset="0"/>
              </a:rPr>
              <a:t>, the potential overlap is that you may have clients and potential clients involved in both CPEP and I&amp;E but you will be engaging a much broader audience for CPEP activities.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a:latin typeface="Calibri" panose="020F0502020204030204" pitchFamily="34" charset="0"/>
                <a:cs typeface="Calibri" panose="020F0502020204030204" pitchFamily="34" charset="0"/>
              </a:rPr>
              <a:t>Put simply, CPEP is about the whole program while I&amp;E is about materials.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What is also true of both, is that, when done in the spirit of the Title X CFR, these two parts of your TItle X program can be instrumental in guiding your Title X projects equity, diversity, and inclusion work</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pPr>
            <a:r>
              <a:rPr lang="en" dirty="0">
                <a:latin typeface="Calibri" panose="020F0502020204030204" pitchFamily="34" charset="0"/>
                <a:cs typeface="Calibri" panose="020F0502020204030204" pitchFamily="34" charset="0"/>
              </a:rPr>
              <a:t>In terms of what materials should be included in your Title X I&amp;E materials review,  you’ll want to make sure you include any family planning and reproductive health related materials REGARDLESS of whether it was designed in-house, by the CDC, or a company that creates health education materials.  </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solidFill>
                  <a:schemeClr val="dk1"/>
                </a:solidFill>
                <a:latin typeface="Calibri" panose="020F0502020204030204" pitchFamily="34" charset="0"/>
                <a:cs typeface="Calibri" panose="020F0502020204030204" pitchFamily="34" charset="0"/>
              </a:rPr>
              <a:t>Let’s </a:t>
            </a:r>
            <a:r>
              <a:rPr lang="en" dirty="0">
                <a:solidFill>
                  <a:schemeClr val="dk1"/>
                </a:solidFill>
                <a:latin typeface="Calibri" panose="020F0502020204030204" pitchFamily="34" charset="0"/>
                <a:cs typeface="Calibri" panose="020F0502020204030204" pitchFamily="34" charset="0"/>
              </a:rPr>
              <a:t>take a quick poll</a:t>
            </a:r>
            <a:r>
              <a:rPr lang="en" dirty="0" smtClean="0">
                <a:solidFill>
                  <a:schemeClr val="dk1"/>
                </a:solidFill>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solidFill>
                  <a:schemeClr val="dk1"/>
                </a:solidFill>
                <a:latin typeface="Calibri" panose="020F0502020204030204" pitchFamily="34" charset="0"/>
                <a:cs typeface="Calibri" panose="020F0502020204030204" pitchFamily="34" charset="0"/>
              </a:rPr>
              <a:t>As </a:t>
            </a:r>
            <a:r>
              <a:rPr lang="en" dirty="0">
                <a:solidFill>
                  <a:schemeClr val="dk1"/>
                </a:solidFill>
                <a:latin typeface="Calibri" panose="020F0502020204030204" pitchFamily="34" charset="0"/>
                <a:cs typeface="Calibri" panose="020F0502020204030204" pitchFamily="34" charset="0"/>
              </a:rPr>
              <a:t>a quick reminder - the grantee is the agency that gets funds directly from the Office of Population Affairs while a subrecipient is funded by the grantee</a:t>
            </a:r>
            <a:r>
              <a:rPr lang="en" dirty="0" smtClean="0">
                <a:solidFill>
                  <a:schemeClr val="dk1"/>
                </a:solidFill>
                <a:latin typeface="Calibri" panose="020F0502020204030204" pitchFamily="34" charset="0"/>
                <a:cs typeface="Calibri" panose="020F0502020204030204" pitchFamily="34" charset="0"/>
              </a:rPr>
              <a:t>.</a:t>
            </a:r>
            <a:endParaRPr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US" dirty="0" smtClean="0">
                <a:latin typeface="Calibri" panose="020F0502020204030204" pitchFamily="34" charset="0"/>
                <a:cs typeface="Calibri" panose="020F0502020204030204" pitchFamily="34" charset="0"/>
              </a:rPr>
              <a:t>W</a:t>
            </a:r>
            <a:r>
              <a:rPr lang="en" dirty="0" smtClean="0">
                <a:latin typeface="Calibri" panose="020F0502020204030204" pitchFamily="34" charset="0"/>
                <a:cs typeface="Calibri" panose="020F0502020204030204" pitchFamily="34" charset="0"/>
              </a:rPr>
              <a:t>e </a:t>
            </a:r>
            <a:r>
              <a:rPr lang="en" dirty="0">
                <a:latin typeface="Calibri" panose="020F0502020204030204" pitchFamily="34" charset="0"/>
                <a:cs typeface="Calibri" panose="020F0502020204030204" pitchFamily="34" charset="0"/>
              </a:rPr>
              <a:t>will be walking through these four stages of the I&amp;E Materials Review process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First</a:t>
            </a:r>
            <a:r>
              <a:rPr lang="en" dirty="0">
                <a:latin typeface="Calibri" panose="020F0502020204030204" pitchFamily="34" charset="0"/>
                <a:cs typeface="Calibri" panose="020F0502020204030204" pitchFamily="34" charset="0"/>
              </a:rPr>
              <a:t>, we will review the foundations of I&amp;E and it’s importance</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We </a:t>
            </a:r>
            <a:r>
              <a:rPr lang="en" dirty="0">
                <a:latin typeface="Calibri" panose="020F0502020204030204" pitchFamily="34" charset="0"/>
                <a:cs typeface="Calibri" panose="020F0502020204030204" pitchFamily="34" charset="0"/>
              </a:rPr>
              <a:t>will discuss how to prepare for the I&amp;E review, including recruiting for reviewers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We </a:t>
            </a:r>
            <a:r>
              <a:rPr lang="en" dirty="0">
                <a:latin typeface="Calibri" panose="020F0502020204030204" pitchFamily="34" charset="0"/>
                <a:cs typeface="Calibri" panose="020F0502020204030204" pitchFamily="34" charset="0"/>
              </a:rPr>
              <a:t>will share strategies and hear from Ashley with the Missouri Family Health Council (MFHC) about their process</a:t>
            </a:r>
            <a:r>
              <a:rPr lang="en" dirty="0" smtClean="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And </a:t>
            </a:r>
            <a:r>
              <a:rPr lang="en" dirty="0">
                <a:latin typeface="Calibri" panose="020F0502020204030204" pitchFamily="34" charset="0"/>
                <a:cs typeface="Calibri" panose="020F0502020204030204" pitchFamily="34" charset="0"/>
              </a:rPr>
              <a:t>finally, we will share information about documenting and integrating the feedback from the I</a:t>
            </a:r>
            <a:r>
              <a:rPr lang="en"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&amp;E Committee </a:t>
            </a:r>
            <a:r>
              <a:rPr lang="en" dirty="0">
                <a:latin typeface="Calibri" panose="020F0502020204030204" pitchFamily="34" charset="0"/>
                <a:cs typeface="Calibri" panose="020F0502020204030204" pitchFamily="34" charset="0"/>
              </a:rPr>
              <a:t>reviewers. As well as how the grantee can plan for the I&amp;E program review with OPA and subrecipients and service sites can plan for site visits from the grantee</a:t>
            </a:r>
            <a:r>
              <a:rPr lang="en"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I&amp;E process is mandated through the Code of Federal Regulations or CFR, as part of the Program Guidance for Family Planning </a:t>
            </a:r>
            <a:r>
              <a:rPr lang="en" dirty="0" smtClean="0">
                <a:latin typeface="Calibri" panose="020F0502020204030204" pitchFamily="34" charset="0"/>
                <a:cs typeface="Calibri" panose="020F0502020204030204" pitchFamily="34" charset="0"/>
              </a:rPr>
              <a:t>Services.</a:t>
            </a: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The </a:t>
            </a:r>
            <a:r>
              <a:rPr lang="en" dirty="0">
                <a:latin typeface="Calibri" panose="020F0502020204030204" pitchFamily="34" charset="0"/>
                <a:cs typeface="Calibri" panose="020F0502020204030204" pitchFamily="34" charset="0"/>
              </a:rPr>
              <a:t>specific requirements for the I&amp;E review are included in section 59.6, which is shown here. </a:t>
            </a:r>
            <a:endParaRPr lang="en" dirty="0" smtClean="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pPr>
            <a:r>
              <a:rPr lang="en" dirty="0" smtClean="0">
                <a:latin typeface="Calibri" panose="020F0502020204030204" pitchFamily="34" charset="0"/>
                <a:cs typeface="Calibri" panose="020F0502020204030204" pitchFamily="34" charset="0"/>
              </a:rPr>
              <a:t>You </a:t>
            </a:r>
            <a:r>
              <a:rPr lang="en" dirty="0">
                <a:latin typeface="Calibri" panose="020F0502020204030204" pitchFamily="34" charset="0"/>
                <a:cs typeface="Calibri" panose="020F0502020204030204" pitchFamily="34" charset="0"/>
              </a:rPr>
              <a:t>can review it by going to the </a:t>
            </a:r>
            <a:r>
              <a:rPr lang="en" dirty="0" smtClean="0">
                <a:latin typeface="Calibri" panose="020F0502020204030204" pitchFamily="34" charset="0"/>
                <a:cs typeface="Calibri" panose="020F0502020204030204" pitchFamily="34" charset="0"/>
              </a:rPr>
              <a:t>link, but </a:t>
            </a:r>
            <a:r>
              <a:rPr lang="en" dirty="0">
                <a:latin typeface="Calibri" panose="020F0502020204030204" pitchFamily="34" charset="0"/>
                <a:cs typeface="Calibri" panose="020F0502020204030204" pitchFamily="34" charset="0"/>
              </a:rPr>
              <a:t>we are going to summarize it here</a:t>
            </a:r>
            <a:r>
              <a:rPr lang="en" dirty="0" smtClean="0">
                <a:latin typeface="Calibri" panose="020F0502020204030204" pitchFamily="34" charset="0"/>
                <a:cs typeface="Calibri" panose="020F0502020204030204" pitchFamily="34" charset="0"/>
              </a:rPr>
              <a:t>.</a:t>
            </a:r>
          </a:p>
          <a:p>
            <a:pPr marL="0" lvl="0" indent="0" algn="l" rtl="0">
              <a:lnSpc>
                <a:spcPct val="100000"/>
              </a:lnSpc>
              <a:spcBef>
                <a:spcPts val="0"/>
              </a:spcBef>
              <a:spcAft>
                <a:spcPts val="0"/>
              </a:spcAft>
              <a:buSzPts val="1100"/>
              <a:buNone/>
            </a:pPr>
            <a:endParaRPr lang="en" dirty="0" smtClean="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dirty="0" smtClean="0">
                <a:latin typeface="Calibri" panose="020F0502020204030204" pitchFamily="34" charset="0"/>
                <a:cs typeface="Calibri" panose="020F0502020204030204" pitchFamily="34" charset="0"/>
              </a:rPr>
              <a:t>Resource: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dirty="0" err="1" smtClean="0">
                <a:solidFill>
                  <a:srgbClr val="000000"/>
                </a:solidFill>
                <a:effectLst/>
                <a:latin typeface="Calibri" panose="020F0502020204030204" pitchFamily="34" charset="0"/>
                <a:ea typeface="Arial"/>
                <a:cs typeface="Calibri" panose="020F0502020204030204" pitchFamily="34" charset="0"/>
                <a:sym typeface="Arial"/>
                <a:hlinkClick r:id="rId3"/>
              </a:rPr>
              <a:t>eCFR</a:t>
            </a:r>
            <a:r>
              <a:rPr lang="en-U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(https://www.ecfr.gov/cgi-bin/text-idx?node=se42.1.59_16&amp;rgn=div8)</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10"/>
        <p:cNvGrpSpPr/>
        <p:nvPr/>
      </p:nvGrpSpPr>
      <p:grpSpPr>
        <a:xfrm>
          <a:off x="0" y="0"/>
          <a:ext cx="0" cy="0"/>
          <a:chOff x="0" y="0"/>
          <a:chExt cx="0" cy="0"/>
        </a:xfrm>
      </p:grpSpPr>
      <p:sp>
        <p:nvSpPr>
          <p:cNvPr id="11" name="Google Shape;11;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 name="Google Shape;12;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 name="Google Shape;13;p3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37"/>
          <p:cNvPicPr preferRelativeResize="0"/>
          <p:nvPr/>
        </p:nvPicPr>
        <p:blipFill rotWithShape="1">
          <a:blip r:embed="rId2">
            <a:alphaModFix/>
          </a:blip>
          <a:srcRect b="28999"/>
          <a:stretch/>
        </p:blipFill>
        <p:spPr>
          <a:xfrm>
            <a:off x="147950" y="4005025"/>
            <a:ext cx="2836151" cy="11384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userDrawn="1">
  <p:cSld name="TITLE_AND_BODY_1_1_1">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681125" y="1237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 name="Google Shape;54;p25"/>
          <p:cNvSpPr txBox="1">
            <a:spLocks noGrp="1"/>
          </p:cNvSpPr>
          <p:nvPr>
            <p:ph type="body" idx="1"/>
          </p:nvPr>
        </p:nvSpPr>
        <p:spPr>
          <a:xfrm>
            <a:off x="681125" y="218617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 name="Google Shape;55;p25"/>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25"/>
          <p:cNvPicPr preferRelativeResize="0"/>
          <p:nvPr/>
        </p:nvPicPr>
        <p:blipFill rotWithShape="1">
          <a:blip r:embed="rId2">
            <a:alphaModFix/>
          </a:blip>
          <a:srcRect b="28999"/>
          <a:stretch/>
        </p:blipFill>
        <p:spPr>
          <a:xfrm>
            <a:off x="6064600" y="4005025"/>
            <a:ext cx="2836151" cy="1138475"/>
          </a:xfrm>
          <a:prstGeom prst="rect">
            <a:avLst/>
          </a:prstGeom>
          <a:noFill/>
          <a:ln>
            <a:noFill/>
          </a:ln>
        </p:spPr>
      </p:pic>
      <p:pic>
        <p:nvPicPr>
          <p:cNvPr id="57" name="Google Shape;57;p25"/>
          <p:cNvPicPr preferRelativeResize="0"/>
          <p:nvPr/>
        </p:nvPicPr>
        <p:blipFill rotWithShape="1">
          <a:blip r:embed="rId3">
            <a:alphaModFix/>
          </a:blip>
          <a:srcRect/>
          <a:stretch/>
        </p:blipFill>
        <p:spPr>
          <a:xfrm>
            <a:off x="959700" y="1812013"/>
            <a:ext cx="1612884" cy="134775"/>
          </a:xfrm>
          <a:prstGeom prst="rect">
            <a:avLst/>
          </a:prstGeom>
          <a:noFill/>
          <a:ln>
            <a:noFill/>
          </a:ln>
        </p:spPr>
      </p:pic>
      <p:sp>
        <p:nvSpPr>
          <p:cNvPr id="3" name="Text Placeholder 2"/>
          <p:cNvSpPr>
            <a:spLocks noGrp="1"/>
          </p:cNvSpPr>
          <p:nvPr>
            <p:ph type="body" sz="quarter" idx="13" hasCustomPrompt="1"/>
          </p:nvPr>
        </p:nvSpPr>
        <p:spPr>
          <a:xfrm>
            <a:off x="681038" y="4714875"/>
            <a:ext cx="4497387" cy="255588"/>
          </a:xfrm>
        </p:spPr>
        <p:txBody>
          <a:bodyPr tIns="0"/>
          <a:lstStyle>
            <a:lvl1pPr marL="114300" indent="0">
              <a:lnSpc>
                <a:spcPct val="100000"/>
              </a:lnSpc>
              <a:buNone/>
              <a:defRPr sz="1400"/>
            </a:lvl1pPr>
            <a:lvl2pPr marL="596900" indent="0">
              <a:buNone/>
              <a:defRPr sz="1400"/>
            </a:lvl2pPr>
            <a:lvl3pPr marL="1054100" indent="0">
              <a:buNone/>
              <a:defRPr sz="1400"/>
            </a:lvl3pPr>
            <a:lvl4pPr marL="1511300" indent="0">
              <a:buNone/>
              <a:defRPr sz="1400"/>
            </a:lvl4pPr>
            <a:lvl5pPr marL="1968500" indent="0">
              <a:buNone/>
              <a:defRPr sz="1400"/>
            </a:lvl5pPr>
          </a:lstStyle>
          <a:p>
            <a:pPr lvl="0"/>
            <a:r>
              <a:rPr lang="en-US" dirty="0" smtClean="0"/>
              <a:t>source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58"/>
        <p:cNvGrpSpPr/>
        <p:nvPr/>
      </p:nvGrpSpPr>
      <p:grpSpPr>
        <a:xfrm>
          <a:off x="0" y="0"/>
          <a:ext cx="0" cy="0"/>
          <a:chOff x="0" y="0"/>
          <a:chExt cx="0" cy="0"/>
        </a:xfrm>
      </p:grpSpPr>
      <p:pic>
        <p:nvPicPr>
          <p:cNvPr id="59" name="Google Shape;59;p32"/>
          <p:cNvPicPr preferRelativeResize="0"/>
          <p:nvPr/>
        </p:nvPicPr>
        <p:blipFill rotWithShape="1">
          <a:blip r:embed="rId2">
            <a:alphaModFix/>
          </a:blip>
          <a:srcRect/>
          <a:stretch/>
        </p:blipFill>
        <p:spPr>
          <a:xfrm rot="5400000">
            <a:off x="1996475" y="-1996475"/>
            <a:ext cx="5176900" cy="9169850"/>
          </a:xfrm>
          <a:prstGeom prst="rect">
            <a:avLst/>
          </a:prstGeom>
          <a:noFill/>
          <a:ln>
            <a:noFill/>
          </a:ln>
        </p:spPr>
      </p:pic>
      <p:pic>
        <p:nvPicPr>
          <p:cNvPr id="60" name="Google Shape;60;p32"/>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61" name="Google Shape;61;p32"/>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72"/>
        <p:cNvGrpSpPr/>
        <p:nvPr/>
      </p:nvGrpSpPr>
      <p:grpSpPr>
        <a:xfrm>
          <a:off x="0" y="0"/>
          <a:ext cx="0" cy="0"/>
          <a:chOff x="0" y="0"/>
          <a:chExt cx="0" cy="0"/>
        </a:xfrm>
      </p:grpSpPr>
      <p:pic>
        <p:nvPicPr>
          <p:cNvPr id="73" name="Google Shape;73;p27"/>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74" name="Google Shape;74;p27"/>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75" name="Google Shape;75;p27"/>
          <p:cNvPicPr preferRelativeResize="0"/>
          <p:nvPr/>
        </p:nvPicPr>
        <p:blipFill rotWithShape="1">
          <a:blip r:embed="rId3">
            <a:alphaModFix/>
          </a:blip>
          <a:srcRect/>
          <a:stretch/>
        </p:blipFill>
        <p:spPr>
          <a:xfrm rot="1373658">
            <a:off x="6680424" y="1789650"/>
            <a:ext cx="1837000" cy="1928517"/>
          </a:xfrm>
          <a:prstGeom prst="rect">
            <a:avLst/>
          </a:prstGeom>
          <a:noFill/>
          <a:ln>
            <a:noFill/>
          </a:ln>
        </p:spPr>
      </p:pic>
      <p:pic>
        <p:nvPicPr>
          <p:cNvPr id="76" name="Google Shape;76;p27"/>
          <p:cNvPicPr preferRelativeResize="0"/>
          <p:nvPr/>
        </p:nvPicPr>
        <p:blipFill rotWithShape="1">
          <a:blip r:embed="rId2">
            <a:alphaModFix/>
          </a:blip>
          <a:srcRect/>
          <a:stretch/>
        </p:blipFill>
        <p:spPr>
          <a:xfrm rot="-9110201">
            <a:off x="4585655" y="1753608"/>
            <a:ext cx="1847189" cy="1955008"/>
          </a:xfrm>
          <a:prstGeom prst="rect">
            <a:avLst/>
          </a:prstGeom>
          <a:noFill/>
          <a:ln>
            <a:noFill/>
          </a:ln>
        </p:spPr>
      </p:pic>
      <p:sp>
        <p:nvSpPr>
          <p:cNvPr id="77" name="Google Shape;77;p27"/>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a:off x="800100" y="962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29"/>
          <p:cNvSpPr txBox="1">
            <a:spLocks noGrp="1"/>
          </p:cNvSpPr>
          <p:nvPr>
            <p:ph type="body" idx="1"/>
          </p:nvPr>
        </p:nvSpPr>
        <p:spPr>
          <a:xfrm>
            <a:off x="800100" y="2003350"/>
            <a:ext cx="80322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1" name="Google Shape;81;p2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29"/>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83" name="Google Shape;83;p29"/>
          <p:cNvPicPr preferRelativeResize="0"/>
          <p:nvPr/>
        </p:nvPicPr>
        <p:blipFill rotWithShape="1">
          <a:blip r:embed="rId3">
            <a:alphaModFix/>
          </a:blip>
          <a:srcRect b="28999"/>
          <a:stretch/>
        </p:blipFill>
        <p:spPr>
          <a:xfrm>
            <a:off x="153075" y="4088525"/>
            <a:ext cx="2628126" cy="1054975"/>
          </a:xfrm>
          <a:prstGeom prst="rect">
            <a:avLst/>
          </a:prstGeom>
          <a:noFill/>
          <a:ln>
            <a:noFill/>
          </a:ln>
        </p:spPr>
      </p:pic>
      <p:pic>
        <p:nvPicPr>
          <p:cNvPr id="84" name="Google Shape;84;p29"/>
          <p:cNvPicPr preferRelativeResize="0"/>
          <p:nvPr/>
        </p:nvPicPr>
        <p:blipFill rotWithShape="1">
          <a:blip r:embed="rId4">
            <a:alphaModFix/>
          </a:blip>
          <a:srcRect/>
          <a:stretch/>
        </p:blipFill>
        <p:spPr>
          <a:xfrm>
            <a:off x="1012062" y="1586988"/>
            <a:ext cx="1487147" cy="134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85"/>
        <p:cNvGrpSpPr/>
        <p:nvPr/>
      </p:nvGrpSpPr>
      <p:grpSpPr>
        <a:xfrm>
          <a:off x="0" y="0"/>
          <a:ext cx="0" cy="0"/>
          <a:chOff x="0" y="0"/>
          <a:chExt cx="0" cy="0"/>
        </a:xfrm>
      </p:grpSpPr>
      <p:pic>
        <p:nvPicPr>
          <p:cNvPr id="86" name="Google Shape;86;p33"/>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87" name="Google Shape;87;p33"/>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88" name="Google Shape;88;p33"/>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1" name="Google Shape;91;p3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34"/>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35"/>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6" name="Google Shape;96;p35"/>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3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98"/>
        <p:cNvGrpSpPr/>
        <p:nvPr/>
      </p:nvGrpSpPr>
      <p:grpSpPr>
        <a:xfrm>
          <a:off x="0" y="0"/>
          <a:ext cx="0" cy="0"/>
          <a:chOff x="0" y="0"/>
          <a:chExt cx="0" cy="0"/>
        </a:xfrm>
      </p:grpSpPr>
      <p:sp>
        <p:nvSpPr>
          <p:cNvPr id="99" name="Google Shape;99;p36"/>
          <p:cNvSpPr txBox="1">
            <a:spLocks noGrp="1"/>
          </p:cNvSpPr>
          <p:nvPr>
            <p:ph type="title"/>
          </p:nvPr>
        </p:nvSpPr>
        <p:spPr>
          <a:xfrm>
            <a:off x="441825" y="11063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p36"/>
          <p:cNvSpPr txBox="1">
            <a:spLocks noGrp="1"/>
          </p:cNvSpPr>
          <p:nvPr>
            <p:ph type="body" idx="1"/>
          </p:nvPr>
        </p:nvSpPr>
        <p:spPr>
          <a:xfrm>
            <a:off x="441825" y="194777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1" name="Google Shape;101;p3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3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103"/>
        <p:cNvGrpSpPr/>
        <p:nvPr/>
      </p:nvGrpSpPr>
      <p:grpSpPr>
        <a:xfrm>
          <a:off x="0" y="0"/>
          <a:ext cx="0" cy="0"/>
          <a:chOff x="0" y="0"/>
          <a:chExt cx="0" cy="0"/>
        </a:xfrm>
      </p:grpSpPr>
      <p:sp>
        <p:nvSpPr>
          <p:cNvPr id="104" name="Google Shape;104;p38"/>
          <p:cNvSpPr txBox="1">
            <a:spLocks noGrp="1"/>
          </p:cNvSpPr>
          <p:nvPr>
            <p:ph type="title"/>
          </p:nvPr>
        </p:nvSpPr>
        <p:spPr>
          <a:xfrm>
            <a:off x="461125" y="528325"/>
            <a:ext cx="598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38"/>
          <p:cNvSpPr txBox="1">
            <a:spLocks noGrp="1"/>
          </p:cNvSpPr>
          <p:nvPr>
            <p:ph type="body" idx="1"/>
          </p:nvPr>
        </p:nvSpPr>
        <p:spPr>
          <a:xfrm>
            <a:off x="461125" y="1380050"/>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6" name="Google Shape;106;p3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38"/>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108"/>
        <p:cNvGrpSpPr/>
        <p:nvPr/>
      </p:nvGrpSpPr>
      <p:grpSpPr>
        <a:xfrm>
          <a:off x="0" y="0"/>
          <a:ext cx="0" cy="0"/>
          <a:chOff x="0" y="0"/>
          <a:chExt cx="0" cy="0"/>
        </a:xfrm>
      </p:grpSpPr>
      <p:sp>
        <p:nvSpPr>
          <p:cNvPr id="109" name="Google Shape;109;p39"/>
          <p:cNvSpPr txBox="1">
            <a:spLocks noGrp="1"/>
          </p:cNvSpPr>
          <p:nvPr>
            <p:ph type="title"/>
          </p:nvPr>
        </p:nvSpPr>
        <p:spPr>
          <a:xfrm>
            <a:off x="461125" y="602413"/>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39"/>
          <p:cNvSpPr txBox="1">
            <a:spLocks noGrp="1"/>
          </p:cNvSpPr>
          <p:nvPr>
            <p:ph type="body" idx="1"/>
          </p:nvPr>
        </p:nvSpPr>
        <p:spPr>
          <a:xfrm>
            <a:off x="461125" y="1336788"/>
            <a:ext cx="6823800" cy="3204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1" name="Google Shape;111;p3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39"/>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311700" y="1049375"/>
            <a:ext cx="54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3600"/>
              <a:buFont typeface="Arial"/>
              <a:buNone/>
              <a:defRPr sz="3600" b="1">
                <a:solidFill>
                  <a:srgbClr val="434343"/>
                </a:solidFill>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2"/>
          <p:cNvSpPr txBox="1">
            <a:spLocks noGrp="1"/>
          </p:cNvSpPr>
          <p:nvPr>
            <p:ph type="subTitle" idx="1"/>
          </p:nvPr>
        </p:nvSpPr>
        <p:spPr>
          <a:xfrm>
            <a:off x="359400" y="3515325"/>
            <a:ext cx="4020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22"/>
          <p:cNvPicPr preferRelativeResize="0"/>
          <p:nvPr/>
        </p:nvPicPr>
        <p:blipFill rotWithShape="1">
          <a:blip r:embed="rId2">
            <a:alphaModFix/>
          </a:blip>
          <a:srcRect r="16289" b="29077"/>
          <a:stretch/>
        </p:blipFill>
        <p:spPr>
          <a:xfrm>
            <a:off x="4838400" y="1543675"/>
            <a:ext cx="4305603" cy="3647898"/>
          </a:xfrm>
          <a:prstGeom prst="rect">
            <a:avLst/>
          </a:prstGeom>
          <a:noFill/>
          <a:ln>
            <a:noFill/>
          </a:ln>
        </p:spPr>
      </p:pic>
      <p:pic>
        <p:nvPicPr>
          <p:cNvPr id="20" name="Google Shape;20;p22"/>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21" name="Google Shape;21;p22"/>
          <p:cNvPicPr preferRelativeResize="0"/>
          <p:nvPr/>
        </p:nvPicPr>
        <p:blipFill rotWithShape="1">
          <a:blip r:embed="rId4">
            <a:alphaModFix/>
          </a:blip>
          <a:srcRect/>
          <a:stretch/>
        </p:blipFill>
        <p:spPr>
          <a:xfrm>
            <a:off x="453350" y="3083650"/>
            <a:ext cx="1586958" cy="1503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113"/>
        <p:cNvGrpSpPr/>
        <p:nvPr/>
      </p:nvGrpSpPr>
      <p:grpSpPr>
        <a:xfrm>
          <a:off x="0" y="0"/>
          <a:ext cx="0" cy="0"/>
          <a:chOff x="0" y="0"/>
          <a:chExt cx="0" cy="0"/>
        </a:xfrm>
      </p:grpSpPr>
      <p:sp>
        <p:nvSpPr>
          <p:cNvPr id="114" name="Google Shape;114;p40"/>
          <p:cNvSpPr txBox="1">
            <a:spLocks noGrp="1"/>
          </p:cNvSpPr>
          <p:nvPr>
            <p:ph type="title"/>
          </p:nvPr>
        </p:nvSpPr>
        <p:spPr>
          <a:xfrm>
            <a:off x="452650" y="470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p40"/>
          <p:cNvSpPr txBox="1">
            <a:spLocks noGrp="1"/>
          </p:cNvSpPr>
          <p:nvPr>
            <p:ph type="body" idx="1"/>
          </p:nvPr>
        </p:nvSpPr>
        <p:spPr>
          <a:xfrm>
            <a:off x="452650" y="1245750"/>
            <a:ext cx="8032200" cy="2831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6" name="Google Shape;116;p4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7" name="Google Shape;117;p40"/>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118" name="Google Shape;118;p40"/>
          <p:cNvPicPr preferRelativeResize="0"/>
          <p:nvPr/>
        </p:nvPicPr>
        <p:blipFill rotWithShape="1">
          <a:blip r:embed="rId3">
            <a:alphaModFix/>
          </a:blip>
          <a:srcRect b="28999"/>
          <a:stretch/>
        </p:blipFill>
        <p:spPr>
          <a:xfrm>
            <a:off x="153075" y="4088525"/>
            <a:ext cx="2628126" cy="10549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2" name="Google Shape;122;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3" name="Google Shape;123;p4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p4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6" name="Google Shape;126;p4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7" name="Google Shape;127;p4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28"/>
        <p:cNvGrpSpPr/>
        <p:nvPr/>
      </p:nvGrpSpPr>
      <p:grpSpPr>
        <a:xfrm>
          <a:off x="0" y="0"/>
          <a:ext cx="0" cy="0"/>
          <a:chOff x="0" y="0"/>
          <a:chExt cx="0" cy="0"/>
        </a:xfrm>
      </p:grpSpPr>
      <p:sp>
        <p:nvSpPr>
          <p:cNvPr id="129" name="Google Shape;129;p4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0" name="Google Shape;130;p4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1" name="Google Shape;131;p43"/>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2"/>
        <p:cNvGrpSpPr/>
        <p:nvPr/>
      </p:nvGrpSpPr>
      <p:grpSpPr>
        <a:xfrm>
          <a:off x="0" y="0"/>
          <a:ext cx="0" cy="0"/>
          <a:chOff x="0" y="0"/>
          <a:chExt cx="0" cy="0"/>
        </a:xfrm>
      </p:grpSpPr>
      <p:sp>
        <p:nvSpPr>
          <p:cNvPr id="133" name="Google Shape;133;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5" name="Google Shape;135;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6" name="Google Shape;136;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7" name="Google Shape;137;p4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8"/>
        <p:cNvGrpSpPr/>
        <p:nvPr/>
      </p:nvGrpSpPr>
      <p:grpSpPr>
        <a:xfrm>
          <a:off x="0" y="0"/>
          <a:ext cx="0" cy="0"/>
          <a:chOff x="0" y="0"/>
          <a:chExt cx="0" cy="0"/>
        </a:xfrm>
      </p:grpSpPr>
      <p:sp>
        <p:nvSpPr>
          <p:cNvPr id="139" name="Google Shape;139;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40" name="Google Shape;140;p4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sp>
        <p:nvSpPr>
          <p:cNvPr id="142" name="Google Shape;142;p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3" name="Google Shape;143;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44" name="Google Shape;144;p4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Closeout">
  <p:cSld name="1_Thank you/Closeout">
    <p:spTree>
      <p:nvGrpSpPr>
        <p:cNvPr id="1" name="Shape 145"/>
        <p:cNvGrpSpPr/>
        <p:nvPr/>
      </p:nvGrpSpPr>
      <p:grpSpPr>
        <a:xfrm>
          <a:off x="0" y="0"/>
          <a:ext cx="0" cy="0"/>
          <a:chOff x="0" y="0"/>
          <a:chExt cx="0" cy="0"/>
        </a:xfrm>
      </p:grpSpPr>
      <p:sp>
        <p:nvSpPr>
          <p:cNvPr id="146" name="Google Shape;146;p4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47"/>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148" name="Google Shape;148;p47"/>
          <p:cNvSpPr txBox="1"/>
          <p:nvPr/>
        </p:nvSpPr>
        <p:spPr>
          <a:xfrm>
            <a:off x="227750" y="4344850"/>
            <a:ext cx="61407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49" name="Google Shape;149;p47"/>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 sz="4200" b="1" i="0" u="none" strike="noStrike" cap="none">
                <a:solidFill>
                  <a:srgbClr val="434343"/>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150" name="Google Shape;150;p4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151" name="Google Shape;151;p47"/>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0" i="0" u="none" strike="noStrike" cap="none">
                <a:solidFill>
                  <a:schemeClr val="dk2"/>
                </a:solidFill>
                <a:latin typeface="Arial"/>
                <a:ea typeface="Arial"/>
                <a:cs typeface="Arial"/>
                <a:sym typeface="Arial"/>
              </a:rPr>
              <a:t>Please fill out the evaluation form after the webinar!</a:t>
            </a:r>
            <a:endParaRPr sz="1600" b="0" i="0" u="none" strike="noStrike" cap="none">
              <a:solidFill>
                <a:srgbClr val="000000"/>
              </a:solidFill>
              <a:latin typeface="Arial"/>
              <a:ea typeface="Arial"/>
              <a:cs typeface="Arial"/>
              <a:sym typeface="Arial"/>
            </a:endParaRPr>
          </a:p>
        </p:txBody>
      </p:sp>
      <p:sp>
        <p:nvSpPr>
          <p:cNvPr id="152" name="Google Shape;152;p47"/>
          <p:cNvSpPr txBox="1">
            <a:spLocks noGrp="1"/>
          </p:cNvSpPr>
          <p:nvPr>
            <p:ph type="subTitle" idx="1"/>
          </p:nvPr>
        </p:nvSpPr>
        <p:spPr>
          <a:xfrm>
            <a:off x="849850" y="3231750"/>
            <a:ext cx="3170700" cy="8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sz="1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53" name="Google Shape;153;p47"/>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154" name="Google Shape;154;p47"/>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Closeout" userDrawn="1">
  <p:cSld name="1_Thank you/Closeout">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17" name="Google Shape;117;p22"/>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118" name="Google Shape;118;p22"/>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Lato"/>
                <a:ea typeface="Lato"/>
                <a:cs typeface="Lato"/>
                <a:sym typeface="Lato"/>
              </a:rPr>
              <a:t>Please fill out the evaluation form after the webinar!</a:t>
            </a:r>
            <a:endParaRPr sz="1600">
              <a:latin typeface="Lato"/>
              <a:ea typeface="Lato"/>
              <a:cs typeface="Lato"/>
              <a:sym typeface="Lato"/>
            </a:endParaRPr>
          </a:p>
        </p:txBody>
      </p:sp>
      <p:sp>
        <p:nvSpPr>
          <p:cNvPr id="119" name="Google Shape;119;p22"/>
          <p:cNvSpPr txBox="1">
            <a:spLocks noGrp="1"/>
          </p:cNvSpPr>
          <p:nvPr>
            <p:ph type="subTitle" idx="1"/>
          </p:nvPr>
        </p:nvSpPr>
        <p:spPr>
          <a:xfrm>
            <a:off x="849850" y="3231750"/>
            <a:ext cx="3170700" cy="879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0" name="Google Shape;120;p22"/>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121" name="Google Shape;121;p22"/>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
        <p:nvSpPr>
          <p:cNvPr id="3" name="Text Placeholder 2"/>
          <p:cNvSpPr>
            <a:spLocks noGrp="1"/>
          </p:cNvSpPr>
          <p:nvPr>
            <p:ph type="body" sz="quarter" idx="13" hasCustomPrompt="1"/>
          </p:nvPr>
        </p:nvSpPr>
        <p:spPr>
          <a:xfrm>
            <a:off x="273050" y="4340225"/>
            <a:ext cx="7329488" cy="630238"/>
          </a:xfrm>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Click to add text</a:t>
            </a:r>
            <a:endParaRPr lang="en-US" dirty="0"/>
          </a:p>
        </p:txBody>
      </p:sp>
      <p:sp>
        <p:nvSpPr>
          <p:cNvPr id="4" name="Title 3"/>
          <p:cNvSpPr>
            <a:spLocks noGrp="1"/>
          </p:cNvSpPr>
          <p:nvPr>
            <p:ph type="title"/>
          </p:nvPr>
        </p:nvSpPr>
        <p:spPr>
          <a:xfrm>
            <a:off x="849850" y="1755213"/>
            <a:ext cx="3849505" cy="572700"/>
          </a:xfrm>
          <a:noFill/>
          <a:ln>
            <a:noFill/>
          </a:ln>
        </p:spPr>
        <p:txBody>
          <a:bodyPr spcFirstLastPara="1" wrap="square" lIns="91425" tIns="91425" rIns="91425" bIns="91425" anchor="t" anchorCtr="0">
            <a:noAutofit/>
          </a:bodyPr>
          <a:lstStyle>
            <a:lvl1pPr marL="0" indent="0" algn="l" rtl="0">
              <a:spcBef>
                <a:spcPts val="0"/>
              </a:spcBef>
              <a:spcAft>
                <a:spcPts val="0"/>
              </a:spcAft>
              <a:buNone/>
              <a:defRPr lang="en-US" sz="4200">
                <a:sym typeface="Arial"/>
              </a:defRPr>
            </a:lvl1pPr>
          </a:lstStyle>
          <a:p>
            <a:pPr marL="0" lvl="0" indent="0" algn="l" rtl="0">
              <a:spcBef>
                <a:spcPts val="0"/>
              </a:spcBef>
              <a:spcAft>
                <a:spcPts val="0"/>
              </a:spcAft>
              <a:buNone/>
            </a:pPr>
            <a:endParaRPr lang="en-US" dirty="0">
              <a:latin typeface="Lato"/>
              <a:ea typeface="Lato"/>
              <a:cs typeface="Lato"/>
              <a:sym typeface="Lato"/>
            </a:endParaRPr>
          </a:p>
        </p:txBody>
      </p:sp>
    </p:spTree>
    <p:extLst>
      <p:ext uri="{BB962C8B-B14F-4D97-AF65-F5344CB8AC3E}">
        <p14:creationId xmlns:p14="http://schemas.microsoft.com/office/powerpoint/2010/main" val="2049924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1" userDrawn="1">
  <p:cSld name="1_Title and body 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07925" y="539297"/>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989125" y="1947700"/>
            <a:ext cx="2807371"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pic>
        <p:nvPicPr>
          <p:cNvPr id="37" name="Google Shape;37;p6"/>
          <p:cNvPicPr preferRelativeResize="0"/>
          <p:nvPr/>
        </p:nvPicPr>
        <p:blipFill>
          <a:blip r:embed="rId2">
            <a:alphaModFix/>
          </a:blip>
          <a:stretch>
            <a:fillRect/>
          </a:stretch>
        </p:blipFill>
        <p:spPr>
          <a:xfrm>
            <a:off x="989125" y="1111997"/>
            <a:ext cx="1346475" cy="124825"/>
          </a:xfrm>
          <a:prstGeom prst="rect">
            <a:avLst/>
          </a:prstGeom>
          <a:noFill/>
          <a:ln>
            <a:noFill/>
          </a:ln>
        </p:spPr>
      </p:pic>
      <p:sp>
        <p:nvSpPr>
          <p:cNvPr id="3" name="Text Placeholder 2"/>
          <p:cNvSpPr>
            <a:spLocks noGrp="1"/>
          </p:cNvSpPr>
          <p:nvPr>
            <p:ph type="body" sz="quarter" idx="13" hasCustomPrompt="1"/>
          </p:nvPr>
        </p:nvSpPr>
        <p:spPr>
          <a:xfrm>
            <a:off x="382588" y="4667250"/>
            <a:ext cx="4379912" cy="476250"/>
          </a:xfrm>
        </p:spPr>
        <p:txBody>
          <a:bodyPr/>
          <a:lstStyle>
            <a:lvl1pPr marL="114300" indent="0">
              <a:buNone/>
              <a:defRPr sz="1200"/>
            </a:lvl1pPr>
            <a:lvl2pPr marL="596900" indent="0">
              <a:buNone/>
              <a:defRPr sz="1200"/>
            </a:lvl2pPr>
            <a:lvl3pPr marL="1054100" indent="0">
              <a:buNone/>
              <a:defRPr sz="1200"/>
            </a:lvl3pPr>
            <a:lvl4pPr marL="1511300" indent="0">
              <a:buNone/>
              <a:defRPr sz="1200"/>
            </a:lvl4pPr>
            <a:lvl5pPr marL="1968500" indent="0">
              <a:buNone/>
              <a:defRPr sz="1200"/>
            </a:lvl5pPr>
          </a:lstStyle>
          <a:p>
            <a:pPr lvl="0"/>
            <a:r>
              <a:rPr lang="en-US" dirty="0" smtClean="0"/>
              <a:t>source</a:t>
            </a:r>
            <a:endParaRPr lang="en-US" dirty="0"/>
          </a:p>
        </p:txBody>
      </p:sp>
      <p:sp>
        <p:nvSpPr>
          <p:cNvPr id="4" name="Text Placeholder 3"/>
          <p:cNvSpPr>
            <a:spLocks noGrp="1"/>
          </p:cNvSpPr>
          <p:nvPr>
            <p:ph type="body" sz="quarter" idx="15" hasCustomPrompt="1"/>
          </p:nvPr>
        </p:nvSpPr>
        <p:spPr>
          <a:xfrm>
            <a:off x="1117987" y="5772150"/>
            <a:ext cx="1217613" cy="819150"/>
          </a:xfrm>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text</a:t>
            </a:r>
            <a:endParaRPr lang="en-US" dirty="0"/>
          </a:p>
        </p:txBody>
      </p:sp>
      <p:sp>
        <p:nvSpPr>
          <p:cNvPr id="12" name="Text Placeholder 3"/>
          <p:cNvSpPr>
            <a:spLocks noGrp="1"/>
          </p:cNvSpPr>
          <p:nvPr>
            <p:ph type="body" sz="quarter" idx="16" hasCustomPrompt="1"/>
          </p:nvPr>
        </p:nvSpPr>
        <p:spPr>
          <a:xfrm>
            <a:off x="3038901" y="5781675"/>
            <a:ext cx="1219200" cy="819150"/>
          </a:xfrm>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text</a:t>
            </a:r>
            <a:endParaRPr lang="en-US" dirty="0"/>
          </a:p>
        </p:txBody>
      </p:sp>
      <p:sp>
        <p:nvSpPr>
          <p:cNvPr id="13" name="Text Placeholder 3"/>
          <p:cNvSpPr>
            <a:spLocks noGrp="1"/>
          </p:cNvSpPr>
          <p:nvPr>
            <p:ph type="body" sz="quarter" idx="17" hasCustomPrompt="1"/>
          </p:nvPr>
        </p:nvSpPr>
        <p:spPr>
          <a:xfrm>
            <a:off x="4762500" y="5781675"/>
            <a:ext cx="1217613" cy="819150"/>
          </a:xfrm>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text</a:t>
            </a:r>
            <a:endParaRPr lang="en-US" dirty="0"/>
          </a:p>
        </p:txBody>
      </p:sp>
      <p:sp>
        <p:nvSpPr>
          <p:cNvPr id="14" name="Text Placeholder 3"/>
          <p:cNvSpPr>
            <a:spLocks noGrp="1"/>
          </p:cNvSpPr>
          <p:nvPr>
            <p:ph type="body" sz="quarter" idx="18" hasCustomPrompt="1"/>
          </p:nvPr>
        </p:nvSpPr>
        <p:spPr>
          <a:xfrm>
            <a:off x="6934200" y="5772150"/>
            <a:ext cx="1217613" cy="819150"/>
          </a:xfrm>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dirty="0" smtClean="0"/>
              <a:t>text</a:t>
            </a:r>
            <a:endParaRPr lang="en-US" dirty="0"/>
          </a:p>
        </p:txBody>
      </p:sp>
      <p:pic>
        <p:nvPicPr>
          <p:cNvPr id="15" name="Google Shape;52;p9"/>
          <p:cNvPicPr preferRelativeResize="0"/>
          <p:nvPr userDrawn="1"/>
        </p:nvPicPr>
        <p:blipFill rotWithShape="1">
          <a:blip r:embed="rId3">
            <a:alphaModFix/>
          </a:blip>
          <a:srcRect b="29002"/>
          <a:stretch/>
        </p:blipFill>
        <p:spPr>
          <a:xfrm rot="10800000">
            <a:off x="6030102" y="-122829"/>
            <a:ext cx="2836151" cy="1138475"/>
          </a:xfrm>
          <a:prstGeom prst="rect">
            <a:avLst/>
          </a:prstGeom>
          <a:noFill/>
          <a:ln>
            <a:noFill/>
          </a:ln>
        </p:spPr>
      </p:pic>
      <p:sp>
        <p:nvSpPr>
          <p:cNvPr id="6" name="Content Placeholder 5"/>
          <p:cNvSpPr>
            <a:spLocks noGrp="1"/>
          </p:cNvSpPr>
          <p:nvPr>
            <p:ph sz="quarter" idx="19"/>
          </p:nvPr>
        </p:nvSpPr>
        <p:spPr>
          <a:xfrm>
            <a:off x="3900668" y="1947863"/>
            <a:ext cx="2476320" cy="2620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20"/>
          </p:nvPr>
        </p:nvSpPr>
        <p:spPr>
          <a:xfrm>
            <a:off x="6470650" y="1947863"/>
            <a:ext cx="2187575" cy="2620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9"/>
          <p:cNvSpPr>
            <a:spLocks noGrp="1"/>
          </p:cNvSpPr>
          <p:nvPr>
            <p:ph type="body" sz="quarter" idx="21"/>
          </p:nvPr>
        </p:nvSpPr>
        <p:spPr>
          <a:xfrm>
            <a:off x="989013" y="1389063"/>
            <a:ext cx="7483475" cy="415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71127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2"/>
        <p:cNvGrpSpPr/>
        <p:nvPr/>
      </p:nvGrpSpPr>
      <p:grpSpPr>
        <a:xfrm>
          <a:off x="0" y="0"/>
          <a:ext cx="0" cy="0"/>
          <a:chOff x="0" y="0"/>
          <a:chExt cx="0" cy="0"/>
        </a:xfrm>
      </p:grpSpPr>
      <p:pic>
        <p:nvPicPr>
          <p:cNvPr id="23" name="Google Shape;23;p31"/>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24" name="Google Shape;24;p31"/>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5" name="Google Shape;25;p31"/>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60"/>
        <p:cNvGrpSpPr/>
        <p:nvPr/>
      </p:nvGrpSpPr>
      <p:grpSpPr>
        <a:xfrm>
          <a:off x="0" y="0"/>
          <a:ext cx="0" cy="0"/>
          <a:chOff x="0" y="0"/>
          <a:chExt cx="0" cy="0"/>
        </a:xfrm>
      </p:grpSpPr>
      <p:pic>
        <p:nvPicPr>
          <p:cNvPr id="161" name="Google Shape;161;gca45079452_0_203"/>
          <p:cNvPicPr preferRelativeResize="0"/>
          <p:nvPr/>
        </p:nvPicPr>
        <p:blipFill rotWithShape="1">
          <a:blip r:embed="rId2">
            <a:alphaModFix/>
          </a:blip>
          <a:srcRect/>
          <a:stretch/>
        </p:blipFill>
        <p:spPr>
          <a:xfrm rot="1967865">
            <a:off x="467587" y="1356973"/>
            <a:ext cx="1847191" cy="1955007"/>
          </a:xfrm>
          <a:prstGeom prst="rect">
            <a:avLst/>
          </a:prstGeom>
          <a:noFill/>
          <a:ln>
            <a:noFill/>
          </a:ln>
        </p:spPr>
      </p:pic>
      <p:pic>
        <p:nvPicPr>
          <p:cNvPr id="162" name="Google Shape;162;gca45079452_0_203"/>
          <p:cNvPicPr preferRelativeResize="0"/>
          <p:nvPr/>
        </p:nvPicPr>
        <p:blipFill rotWithShape="1">
          <a:blip r:embed="rId3">
            <a:alphaModFix/>
          </a:blip>
          <a:srcRect/>
          <a:stretch/>
        </p:blipFill>
        <p:spPr>
          <a:xfrm rot="-7572287">
            <a:off x="1896113" y="2981722"/>
            <a:ext cx="1836998" cy="1928517"/>
          </a:xfrm>
          <a:prstGeom prst="rect">
            <a:avLst/>
          </a:prstGeom>
          <a:noFill/>
          <a:ln>
            <a:noFill/>
          </a:ln>
        </p:spPr>
      </p:pic>
      <p:pic>
        <p:nvPicPr>
          <p:cNvPr id="163" name="Google Shape;163;gca45079452_0_203"/>
          <p:cNvPicPr preferRelativeResize="0"/>
          <p:nvPr/>
        </p:nvPicPr>
        <p:blipFill rotWithShape="1">
          <a:blip r:embed="rId3">
            <a:alphaModFix/>
          </a:blip>
          <a:srcRect/>
          <a:stretch/>
        </p:blipFill>
        <p:spPr>
          <a:xfrm rot="1373658">
            <a:off x="3604355" y="1343443"/>
            <a:ext cx="1807059" cy="1928517"/>
          </a:xfrm>
          <a:prstGeom prst="rect">
            <a:avLst/>
          </a:prstGeom>
          <a:noFill/>
          <a:ln>
            <a:noFill/>
          </a:ln>
        </p:spPr>
      </p:pic>
      <p:pic>
        <p:nvPicPr>
          <p:cNvPr id="164" name="Google Shape;164;gca45079452_0_203"/>
          <p:cNvPicPr preferRelativeResize="0"/>
          <p:nvPr/>
        </p:nvPicPr>
        <p:blipFill rotWithShape="1">
          <a:blip r:embed="rId2">
            <a:alphaModFix/>
          </a:blip>
          <a:srcRect/>
          <a:stretch/>
        </p:blipFill>
        <p:spPr>
          <a:xfrm rot="-9110201">
            <a:off x="4996950" y="2968476"/>
            <a:ext cx="1847189" cy="1955008"/>
          </a:xfrm>
          <a:prstGeom prst="rect">
            <a:avLst/>
          </a:prstGeom>
          <a:noFill/>
          <a:ln>
            <a:noFill/>
          </a:ln>
        </p:spPr>
      </p:pic>
      <p:sp>
        <p:nvSpPr>
          <p:cNvPr id="165" name="Google Shape;165;gca45079452_0_203"/>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66" name="Google Shape;166;gca45079452_0_203"/>
          <p:cNvPicPr preferRelativeResize="0"/>
          <p:nvPr/>
        </p:nvPicPr>
        <p:blipFill rotWithShape="1">
          <a:blip r:embed="rId2">
            <a:alphaModFix/>
          </a:blip>
          <a:srcRect/>
          <a:stretch/>
        </p:blipFill>
        <p:spPr>
          <a:xfrm rot="1967865">
            <a:off x="6700990" y="1330198"/>
            <a:ext cx="1847191" cy="195500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gca45079452_0_172"/>
          <p:cNvSpPr txBox="1">
            <a:spLocks noGrp="1"/>
          </p:cNvSpPr>
          <p:nvPr>
            <p:ph type="ctrTitle"/>
          </p:nvPr>
        </p:nvSpPr>
        <p:spPr>
          <a:xfrm>
            <a:off x="311700" y="1049375"/>
            <a:ext cx="54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3600"/>
              <a:buFont typeface="Arial"/>
              <a:buNone/>
              <a:defRPr sz="3600" b="1">
                <a:solidFill>
                  <a:srgbClr val="434343"/>
                </a:solidFill>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9" name="Google Shape;169;gca45079452_0_172"/>
          <p:cNvSpPr txBox="1">
            <a:spLocks noGrp="1"/>
          </p:cNvSpPr>
          <p:nvPr>
            <p:ph type="subTitle" idx="1"/>
          </p:nvPr>
        </p:nvSpPr>
        <p:spPr>
          <a:xfrm>
            <a:off x="359400" y="3515325"/>
            <a:ext cx="4020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0" name="Google Shape;170;gca45079452_0_17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gca45079452_0_172"/>
          <p:cNvPicPr preferRelativeResize="0"/>
          <p:nvPr/>
        </p:nvPicPr>
        <p:blipFill rotWithShape="1">
          <a:blip r:embed="rId2">
            <a:alphaModFix/>
          </a:blip>
          <a:srcRect r="16289" b="29077"/>
          <a:stretch/>
        </p:blipFill>
        <p:spPr>
          <a:xfrm>
            <a:off x="4838400" y="1543675"/>
            <a:ext cx="4305600" cy="3647900"/>
          </a:xfrm>
          <a:prstGeom prst="rect">
            <a:avLst/>
          </a:prstGeom>
          <a:noFill/>
          <a:ln>
            <a:noFill/>
          </a:ln>
        </p:spPr>
      </p:pic>
      <p:pic>
        <p:nvPicPr>
          <p:cNvPr id="172" name="Google Shape;172;gca45079452_0_172"/>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73" name="Google Shape;173;gca45079452_0_172"/>
          <p:cNvPicPr preferRelativeResize="0"/>
          <p:nvPr/>
        </p:nvPicPr>
        <p:blipFill rotWithShape="1">
          <a:blip r:embed="rId4">
            <a:alphaModFix/>
          </a:blip>
          <a:srcRect/>
          <a:stretch/>
        </p:blipFill>
        <p:spPr>
          <a:xfrm>
            <a:off x="453350" y="3083650"/>
            <a:ext cx="1586958" cy="1503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74"/>
        <p:cNvGrpSpPr/>
        <p:nvPr/>
      </p:nvGrpSpPr>
      <p:grpSpPr>
        <a:xfrm>
          <a:off x="0" y="0"/>
          <a:ext cx="0" cy="0"/>
          <a:chOff x="0" y="0"/>
          <a:chExt cx="0" cy="0"/>
        </a:xfrm>
      </p:grpSpPr>
      <p:sp>
        <p:nvSpPr>
          <p:cNvPr id="175" name="Google Shape;175;gca45079452_0_179"/>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6" name="Google Shape;176;gca45079452_0_179"/>
          <p:cNvSpPr txBox="1">
            <a:spLocks noGrp="1"/>
          </p:cNvSpPr>
          <p:nvPr>
            <p:ph type="body" idx="1"/>
          </p:nvPr>
        </p:nvSpPr>
        <p:spPr>
          <a:xfrm>
            <a:off x="989125" y="1947700"/>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7" name="Google Shape;177;gca45079452_0_17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8" name="Google Shape;178;gca45079452_0_17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179" name="Google Shape;179;gca45079452_0_179"/>
          <p:cNvPicPr preferRelativeResize="0"/>
          <p:nvPr/>
        </p:nvPicPr>
        <p:blipFill rotWithShape="1">
          <a:blip r:embed="rId3">
            <a:alphaModFix/>
          </a:blip>
          <a:srcRect/>
          <a:stretch/>
        </p:blipFill>
        <p:spPr>
          <a:xfrm>
            <a:off x="989125" y="1678925"/>
            <a:ext cx="1346475" cy="1248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180"/>
        <p:cNvGrpSpPr/>
        <p:nvPr/>
      </p:nvGrpSpPr>
      <p:grpSpPr>
        <a:xfrm>
          <a:off x="0" y="0"/>
          <a:ext cx="0" cy="0"/>
          <a:chOff x="0" y="0"/>
          <a:chExt cx="0" cy="0"/>
        </a:xfrm>
      </p:grpSpPr>
      <p:sp>
        <p:nvSpPr>
          <p:cNvPr id="181" name="Google Shape;181;gca45079452_0_185"/>
          <p:cNvSpPr txBox="1">
            <a:spLocks noGrp="1"/>
          </p:cNvSpPr>
          <p:nvPr>
            <p:ph type="title"/>
          </p:nvPr>
        </p:nvSpPr>
        <p:spPr>
          <a:xfrm>
            <a:off x="800100" y="13503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gca45079452_0_185"/>
          <p:cNvSpPr txBox="1">
            <a:spLocks noGrp="1"/>
          </p:cNvSpPr>
          <p:nvPr>
            <p:ph type="body" idx="1"/>
          </p:nvPr>
        </p:nvSpPr>
        <p:spPr>
          <a:xfrm>
            <a:off x="800100" y="22020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3" name="Google Shape;183;gca45079452_0_18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4" name="Google Shape;184;gca45079452_0_185"/>
          <p:cNvPicPr preferRelativeResize="0"/>
          <p:nvPr/>
        </p:nvPicPr>
        <p:blipFill rotWithShape="1">
          <a:blip r:embed="rId2">
            <a:alphaModFix/>
          </a:blip>
          <a:srcRect/>
          <a:stretch/>
        </p:blipFill>
        <p:spPr>
          <a:xfrm rot="7969173">
            <a:off x="6766184" y="-935202"/>
            <a:ext cx="3244279" cy="3433656"/>
          </a:xfrm>
          <a:prstGeom prst="rect">
            <a:avLst/>
          </a:prstGeom>
          <a:noFill/>
          <a:ln>
            <a:noFill/>
          </a:ln>
        </p:spPr>
      </p:pic>
      <p:pic>
        <p:nvPicPr>
          <p:cNvPr id="185" name="Google Shape;185;gca45079452_0_185"/>
          <p:cNvPicPr preferRelativeResize="0"/>
          <p:nvPr/>
        </p:nvPicPr>
        <p:blipFill rotWithShape="1">
          <a:blip r:embed="rId3">
            <a:alphaModFix/>
          </a:blip>
          <a:srcRect/>
          <a:stretch/>
        </p:blipFill>
        <p:spPr>
          <a:xfrm>
            <a:off x="979275" y="1923049"/>
            <a:ext cx="1264400" cy="1301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186"/>
        <p:cNvGrpSpPr/>
        <p:nvPr/>
      </p:nvGrpSpPr>
      <p:grpSpPr>
        <a:xfrm>
          <a:off x="0" y="0"/>
          <a:ext cx="0" cy="0"/>
          <a:chOff x="0" y="0"/>
          <a:chExt cx="0" cy="0"/>
        </a:xfrm>
      </p:grpSpPr>
      <p:sp>
        <p:nvSpPr>
          <p:cNvPr id="187" name="Google Shape;187;gca45079452_0_191"/>
          <p:cNvSpPr txBox="1">
            <a:spLocks noGrp="1"/>
          </p:cNvSpPr>
          <p:nvPr>
            <p:ph type="title"/>
          </p:nvPr>
        </p:nvSpPr>
        <p:spPr>
          <a:xfrm>
            <a:off x="681125" y="1237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8" name="Google Shape;188;gca45079452_0_191"/>
          <p:cNvSpPr txBox="1">
            <a:spLocks noGrp="1"/>
          </p:cNvSpPr>
          <p:nvPr>
            <p:ph type="body" idx="1"/>
          </p:nvPr>
        </p:nvSpPr>
        <p:spPr>
          <a:xfrm>
            <a:off x="681125" y="218617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9" name="Google Shape;189;gca45079452_0_191"/>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0" name="Google Shape;190;gca45079452_0_191"/>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191" name="Google Shape;191;gca45079452_0_191"/>
          <p:cNvPicPr preferRelativeResize="0"/>
          <p:nvPr/>
        </p:nvPicPr>
        <p:blipFill rotWithShape="1">
          <a:blip r:embed="rId3">
            <a:alphaModFix/>
          </a:blip>
          <a:srcRect/>
          <a:stretch/>
        </p:blipFill>
        <p:spPr>
          <a:xfrm>
            <a:off x="959700" y="1812013"/>
            <a:ext cx="1612884" cy="134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2"/>
        <p:cNvGrpSpPr/>
        <p:nvPr/>
      </p:nvGrpSpPr>
      <p:grpSpPr>
        <a:xfrm>
          <a:off x="0" y="0"/>
          <a:ext cx="0" cy="0"/>
          <a:chOff x="0" y="0"/>
          <a:chExt cx="0" cy="0"/>
        </a:xfrm>
      </p:grpSpPr>
      <p:sp>
        <p:nvSpPr>
          <p:cNvPr id="193" name="Google Shape;193;gca45079452_0_197"/>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4" name="Google Shape;194;gca45079452_0_197"/>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5" name="Google Shape;195;gca45079452_0_197"/>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6" name="Google Shape;196;gca45079452_0_197"/>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197" name="Google Shape;197;gca45079452_0_197"/>
          <p:cNvPicPr preferRelativeResize="0"/>
          <p:nvPr/>
        </p:nvPicPr>
        <p:blipFill rotWithShape="1">
          <a:blip r:embed="rId3">
            <a:alphaModFix/>
          </a:blip>
          <a:srcRect/>
          <a:stretch/>
        </p:blipFill>
        <p:spPr>
          <a:xfrm>
            <a:off x="1048825" y="1297850"/>
            <a:ext cx="1287626" cy="13205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gca45079452_0_2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0" name="Google Shape;200;gca45079452_0_21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201"/>
        <p:cNvGrpSpPr/>
        <p:nvPr/>
      </p:nvGrpSpPr>
      <p:grpSpPr>
        <a:xfrm>
          <a:off x="0" y="0"/>
          <a:ext cx="0" cy="0"/>
          <a:chOff x="0" y="0"/>
          <a:chExt cx="0" cy="0"/>
        </a:xfrm>
      </p:grpSpPr>
      <p:sp>
        <p:nvSpPr>
          <p:cNvPr id="202" name="Google Shape;202;gca45079452_0_213"/>
          <p:cNvSpPr txBox="1">
            <a:spLocks noGrp="1"/>
          </p:cNvSpPr>
          <p:nvPr>
            <p:ph type="title"/>
          </p:nvPr>
        </p:nvSpPr>
        <p:spPr>
          <a:xfrm>
            <a:off x="800100" y="962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3" name="Google Shape;203;gca45079452_0_213"/>
          <p:cNvSpPr txBox="1">
            <a:spLocks noGrp="1"/>
          </p:cNvSpPr>
          <p:nvPr>
            <p:ph type="body" idx="1"/>
          </p:nvPr>
        </p:nvSpPr>
        <p:spPr>
          <a:xfrm>
            <a:off x="800100" y="2003350"/>
            <a:ext cx="80322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4" name="Google Shape;204;gca45079452_0_21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5" name="Google Shape;205;gca45079452_0_213"/>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206" name="Google Shape;206;gca45079452_0_213"/>
          <p:cNvPicPr preferRelativeResize="0"/>
          <p:nvPr/>
        </p:nvPicPr>
        <p:blipFill rotWithShape="1">
          <a:blip r:embed="rId3">
            <a:alphaModFix/>
          </a:blip>
          <a:srcRect b="29000"/>
          <a:stretch/>
        </p:blipFill>
        <p:spPr>
          <a:xfrm>
            <a:off x="153075" y="4088525"/>
            <a:ext cx="2628126" cy="1054975"/>
          </a:xfrm>
          <a:prstGeom prst="rect">
            <a:avLst/>
          </a:prstGeom>
          <a:noFill/>
          <a:ln>
            <a:noFill/>
          </a:ln>
        </p:spPr>
      </p:pic>
      <p:pic>
        <p:nvPicPr>
          <p:cNvPr id="207" name="Google Shape;207;gca45079452_0_213"/>
          <p:cNvPicPr preferRelativeResize="0"/>
          <p:nvPr/>
        </p:nvPicPr>
        <p:blipFill rotWithShape="1">
          <a:blip r:embed="rId4">
            <a:alphaModFix/>
          </a:blip>
          <a:srcRect/>
          <a:stretch/>
        </p:blipFill>
        <p:spPr>
          <a:xfrm>
            <a:off x="1012062" y="1586988"/>
            <a:ext cx="1487147" cy="1347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 you/Closeout" type="blank">
  <p:cSld name="BLANK">
    <p:spTree>
      <p:nvGrpSpPr>
        <p:cNvPr id="1" name="Shape 208"/>
        <p:cNvGrpSpPr/>
        <p:nvPr/>
      </p:nvGrpSpPr>
      <p:grpSpPr>
        <a:xfrm>
          <a:off x="0" y="0"/>
          <a:ext cx="0" cy="0"/>
          <a:chOff x="0" y="0"/>
          <a:chExt cx="0" cy="0"/>
        </a:xfrm>
      </p:grpSpPr>
      <p:sp>
        <p:nvSpPr>
          <p:cNvPr id="209" name="Google Shape;209;gca45079452_0_22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0" name="Google Shape;210;gca45079452_0_220"/>
          <p:cNvPicPr preferRelativeResize="0"/>
          <p:nvPr/>
        </p:nvPicPr>
        <p:blipFill rotWithShape="1">
          <a:blip r:embed="rId2">
            <a:alphaModFix/>
          </a:blip>
          <a:srcRect/>
          <a:stretch/>
        </p:blipFill>
        <p:spPr>
          <a:xfrm rot="5400000">
            <a:off x="4201005" y="2131730"/>
            <a:ext cx="1087600" cy="90900"/>
          </a:xfrm>
          <a:prstGeom prst="rect">
            <a:avLst/>
          </a:prstGeom>
          <a:noFill/>
          <a:ln>
            <a:noFill/>
          </a:ln>
        </p:spPr>
      </p:pic>
      <p:sp>
        <p:nvSpPr>
          <p:cNvPr id="211" name="Google Shape;211;gca45079452_0_220"/>
          <p:cNvSpPr txBox="1">
            <a:spLocks noGrp="1"/>
          </p:cNvSpPr>
          <p:nvPr>
            <p:ph type="body" idx="1"/>
          </p:nvPr>
        </p:nvSpPr>
        <p:spPr>
          <a:xfrm>
            <a:off x="773113" y="1633380"/>
            <a:ext cx="3786300" cy="1157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4200"/>
            </a:lvl1pPr>
            <a:lvl2pPr marL="914400" lvl="1" indent="-317500" algn="l">
              <a:lnSpc>
                <a:spcPct val="115000"/>
              </a:lnSpc>
              <a:spcBef>
                <a:spcPts val="1600"/>
              </a:spcBef>
              <a:spcAft>
                <a:spcPts val="0"/>
              </a:spcAft>
              <a:buSzPts val="1400"/>
              <a:buChar char="○"/>
              <a:defRPr sz="4200"/>
            </a:lvl2pPr>
            <a:lvl3pPr marL="1371600" lvl="2" indent="-317500" algn="l">
              <a:lnSpc>
                <a:spcPct val="115000"/>
              </a:lnSpc>
              <a:spcBef>
                <a:spcPts val="1600"/>
              </a:spcBef>
              <a:spcAft>
                <a:spcPts val="0"/>
              </a:spcAft>
              <a:buSzPts val="1400"/>
              <a:buChar char="■"/>
              <a:defRPr sz="4200"/>
            </a:lvl3pPr>
            <a:lvl4pPr marL="1828800" lvl="3" indent="-317500" algn="l">
              <a:lnSpc>
                <a:spcPct val="115000"/>
              </a:lnSpc>
              <a:spcBef>
                <a:spcPts val="1600"/>
              </a:spcBef>
              <a:spcAft>
                <a:spcPts val="0"/>
              </a:spcAft>
              <a:buSzPts val="1400"/>
              <a:buChar char="●"/>
              <a:defRPr sz="4200"/>
            </a:lvl4pPr>
            <a:lvl5pPr marL="2286000" lvl="4" indent="-317500" algn="l">
              <a:lnSpc>
                <a:spcPct val="115000"/>
              </a:lnSpc>
              <a:spcBef>
                <a:spcPts val="1600"/>
              </a:spcBef>
              <a:spcAft>
                <a:spcPts val="0"/>
              </a:spcAft>
              <a:buSzPts val="1400"/>
              <a:buChar char="○"/>
              <a:defRPr sz="42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2" name="Google Shape;212;gca45079452_0_220"/>
          <p:cNvSpPr txBox="1">
            <a:spLocks noGrp="1"/>
          </p:cNvSpPr>
          <p:nvPr>
            <p:ph type="body" idx="2"/>
          </p:nvPr>
        </p:nvSpPr>
        <p:spPr>
          <a:xfrm>
            <a:off x="4902200" y="1741488"/>
            <a:ext cx="3408300" cy="914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3" name="Google Shape;213;gca45079452_0_220"/>
          <p:cNvSpPr txBox="1">
            <a:spLocks noGrp="1"/>
          </p:cNvSpPr>
          <p:nvPr>
            <p:ph type="body" idx="3"/>
          </p:nvPr>
        </p:nvSpPr>
        <p:spPr>
          <a:xfrm>
            <a:off x="773112" y="2892606"/>
            <a:ext cx="3786300" cy="550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4" name="Google Shape;214;gca45079452_0_220"/>
          <p:cNvSpPr>
            <a:spLocks noGrp="1"/>
          </p:cNvSpPr>
          <p:nvPr>
            <p:ph type="pic" idx="4"/>
          </p:nvPr>
        </p:nvSpPr>
        <p:spPr>
          <a:xfrm>
            <a:off x="332931" y="294936"/>
            <a:ext cx="2447400" cy="685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R="0" lvl="1"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R="0" lvl="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R="0" lvl="6"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R="0" lvl="7"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R="0" lvl="8"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15" name="Google Shape;215;gca45079452_0_220"/>
          <p:cNvSpPr txBox="1">
            <a:spLocks noGrp="1"/>
          </p:cNvSpPr>
          <p:nvPr>
            <p:ph type="body" idx="5"/>
          </p:nvPr>
        </p:nvSpPr>
        <p:spPr>
          <a:xfrm>
            <a:off x="6508750" y="295275"/>
            <a:ext cx="2324100" cy="612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6" name="Google Shape;216;gca45079452_0_220"/>
          <p:cNvSpPr txBox="1">
            <a:spLocks noGrp="1"/>
          </p:cNvSpPr>
          <p:nvPr>
            <p:ph type="body" idx="6"/>
          </p:nvPr>
        </p:nvSpPr>
        <p:spPr>
          <a:xfrm>
            <a:off x="236444" y="4345219"/>
            <a:ext cx="6453600" cy="58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7" name="Google Shape;217;gca45079452_0_220"/>
          <p:cNvSpPr txBox="1">
            <a:spLocks noGrp="1"/>
          </p:cNvSpPr>
          <p:nvPr>
            <p:ph type="body" idx="7"/>
          </p:nvPr>
        </p:nvSpPr>
        <p:spPr>
          <a:xfrm>
            <a:off x="773111" y="3581516"/>
            <a:ext cx="3786300" cy="557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18"/>
        <p:cNvGrpSpPr/>
        <p:nvPr/>
      </p:nvGrpSpPr>
      <p:grpSpPr>
        <a:xfrm>
          <a:off x="0" y="0"/>
          <a:ext cx="0" cy="0"/>
          <a:chOff x="0" y="0"/>
          <a:chExt cx="0" cy="0"/>
        </a:xfrm>
      </p:grpSpPr>
      <p:pic>
        <p:nvPicPr>
          <p:cNvPr id="219" name="Google Shape;219;gca45079452_0_230"/>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220" name="Google Shape;220;gca45079452_0_230"/>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21" name="Google Shape;221;gca45079452_0_230"/>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26"/>
        <p:cNvGrpSpPr/>
        <p:nvPr/>
      </p:nvGrpSpPr>
      <p:grpSpPr>
        <a:xfrm>
          <a:off x="0" y="0"/>
          <a:ext cx="0" cy="0"/>
          <a:chOff x="0" y="0"/>
          <a:chExt cx="0" cy="0"/>
        </a:xfrm>
      </p:grpSpPr>
      <p:pic>
        <p:nvPicPr>
          <p:cNvPr id="27" name="Google Shape;27;gca3dff4a87_0_150"/>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28" name="Google Shape;28;gca3dff4a87_0_150"/>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29" name="Google Shape;29;gca3dff4a87_0_150"/>
          <p:cNvPicPr preferRelativeResize="0"/>
          <p:nvPr/>
        </p:nvPicPr>
        <p:blipFill rotWithShape="1">
          <a:blip r:embed="rId2">
            <a:alphaModFix/>
          </a:blip>
          <a:srcRect/>
          <a:stretch/>
        </p:blipFill>
        <p:spPr>
          <a:xfrm rot="-9110201">
            <a:off x="4585655" y="1753608"/>
            <a:ext cx="1847189" cy="1955008"/>
          </a:xfrm>
          <a:prstGeom prst="rect">
            <a:avLst/>
          </a:prstGeom>
          <a:noFill/>
          <a:ln>
            <a:noFill/>
          </a:ln>
        </p:spPr>
      </p:pic>
      <p:sp>
        <p:nvSpPr>
          <p:cNvPr id="30" name="Google Shape;30;gca3dff4a87_0_150"/>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22"/>
        <p:cNvGrpSpPr/>
        <p:nvPr/>
      </p:nvGrpSpPr>
      <p:grpSpPr>
        <a:xfrm>
          <a:off x="0" y="0"/>
          <a:ext cx="0" cy="0"/>
          <a:chOff x="0" y="0"/>
          <a:chExt cx="0" cy="0"/>
        </a:xfrm>
      </p:grpSpPr>
      <p:pic>
        <p:nvPicPr>
          <p:cNvPr id="223" name="Google Shape;223;gca45079452_0_234"/>
          <p:cNvPicPr preferRelativeResize="0"/>
          <p:nvPr/>
        </p:nvPicPr>
        <p:blipFill rotWithShape="1">
          <a:blip r:embed="rId2">
            <a:alphaModFix/>
          </a:blip>
          <a:srcRect/>
          <a:stretch/>
        </p:blipFill>
        <p:spPr>
          <a:xfrm rot="5400000">
            <a:off x="1996475" y="-1996475"/>
            <a:ext cx="5176900" cy="9169850"/>
          </a:xfrm>
          <a:prstGeom prst="rect">
            <a:avLst/>
          </a:prstGeom>
          <a:noFill/>
          <a:ln>
            <a:noFill/>
          </a:ln>
        </p:spPr>
      </p:pic>
      <p:pic>
        <p:nvPicPr>
          <p:cNvPr id="224" name="Google Shape;224;gca45079452_0_234"/>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25" name="Google Shape;225;gca45079452_0_234"/>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26"/>
        <p:cNvGrpSpPr/>
        <p:nvPr/>
      </p:nvGrpSpPr>
      <p:grpSpPr>
        <a:xfrm>
          <a:off x="0" y="0"/>
          <a:ext cx="0" cy="0"/>
          <a:chOff x="0" y="0"/>
          <a:chExt cx="0" cy="0"/>
        </a:xfrm>
      </p:grpSpPr>
      <p:pic>
        <p:nvPicPr>
          <p:cNvPr id="227" name="Google Shape;227;gca45079452_0_238"/>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228" name="Google Shape;228;gca45079452_0_238"/>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29" name="Google Shape;229;gca45079452_0_238"/>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0"/>
        <p:cNvGrpSpPr/>
        <p:nvPr/>
      </p:nvGrpSpPr>
      <p:grpSpPr>
        <a:xfrm>
          <a:off x="0" y="0"/>
          <a:ext cx="0" cy="0"/>
          <a:chOff x="0" y="0"/>
          <a:chExt cx="0" cy="0"/>
        </a:xfrm>
      </p:grpSpPr>
      <p:sp>
        <p:nvSpPr>
          <p:cNvPr id="231" name="Google Shape;231;gca45079452_0_24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2" name="Google Shape;232;gca45079452_0_24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3" name="Google Shape;233;gca45079452_0_242"/>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34"/>
        <p:cNvGrpSpPr/>
        <p:nvPr/>
      </p:nvGrpSpPr>
      <p:grpSpPr>
        <a:xfrm>
          <a:off x="0" y="0"/>
          <a:ext cx="0" cy="0"/>
          <a:chOff x="0" y="0"/>
          <a:chExt cx="0" cy="0"/>
        </a:xfrm>
      </p:grpSpPr>
      <p:sp>
        <p:nvSpPr>
          <p:cNvPr id="235" name="Google Shape;235;gca45079452_0_246"/>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6" name="Google Shape;236;gca45079452_0_246"/>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7" name="Google Shape;237;gca45079452_0_24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8" name="Google Shape;238;gca45079452_0_24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239"/>
        <p:cNvGrpSpPr/>
        <p:nvPr/>
      </p:nvGrpSpPr>
      <p:grpSpPr>
        <a:xfrm>
          <a:off x="0" y="0"/>
          <a:ext cx="0" cy="0"/>
          <a:chOff x="0" y="0"/>
          <a:chExt cx="0" cy="0"/>
        </a:xfrm>
      </p:grpSpPr>
      <p:sp>
        <p:nvSpPr>
          <p:cNvPr id="240" name="Google Shape;240;gca45079452_0_251"/>
          <p:cNvSpPr txBox="1">
            <a:spLocks noGrp="1"/>
          </p:cNvSpPr>
          <p:nvPr>
            <p:ph type="title"/>
          </p:nvPr>
        </p:nvSpPr>
        <p:spPr>
          <a:xfrm>
            <a:off x="441825" y="11063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1" name="Google Shape;241;gca45079452_0_251"/>
          <p:cNvSpPr txBox="1">
            <a:spLocks noGrp="1"/>
          </p:cNvSpPr>
          <p:nvPr>
            <p:ph type="body" idx="1"/>
          </p:nvPr>
        </p:nvSpPr>
        <p:spPr>
          <a:xfrm>
            <a:off x="441825" y="194777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2" name="Google Shape;242;gca45079452_0_25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43" name="Google Shape;243;gca45079452_0_251"/>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244"/>
        <p:cNvGrpSpPr/>
        <p:nvPr/>
      </p:nvGrpSpPr>
      <p:grpSpPr>
        <a:xfrm>
          <a:off x="0" y="0"/>
          <a:ext cx="0" cy="0"/>
          <a:chOff x="0" y="0"/>
          <a:chExt cx="0" cy="0"/>
        </a:xfrm>
      </p:grpSpPr>
      <p:sp>
        <p:nvSpPr>
          <p:cNvPr id="245" name="Google Shape;245;gca45079452_0_2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6" name="Google Shape;246;gca45079452_0_2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7" name="Google Shape;247;gca45079452_0_25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48" name="Google Shape;248;gca45079452_0_256"/>
          <p:cNvPicPr preferRelativeResize="0"/>
          <p:nvPr/>
        </p:nvPicPr>
        <p:blipFill rotWithShape="1">
          <a:blip r:embed="rId2">
            <a:alphaModFix/>
          </a:blip>
          <a:srcRect b="29000"/>
          <a:stretch/>
        </p:blipFill>
        <p:spPr>
          <a:xfrm>
            <a:off x="147950" y="4005025"/>
            <a:ext cx="2836151" cy="113847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249"/>
        <p:cNvGrpSpPr/>
        <p:nvPr/>
      </p:nvGrpSpPr>
      <p:grpSpPr>
        <a:xfrm>
          <a:off x="0" y="0"/>
          <a:ext cx="0" cy="0"/>
          <a:chOff x="0" y="0"/>
          <a:chExt cx="0" cy="0"/>
        </a:xfrm>
      </p:grpSpPr>
      <p:sp>
        <p:nvSpPr>
          <p:cNvPr id="250" name="Google Shape;250;gca45079452_0_261"/>
          <p:cNvSpPr txBox="1">
            <a:spLocks noGrp="1"/>
          </p:cNvSpPr>
          <p:nvPr>
            <p:ph type="title"/>
          </p:nvPr>
        </p:nvSpPr>
        <p:spPr>
          <a:xfrm>
            <a:off x="461125" y="528325"/>
            <a:ext cx="598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1" name="Google Shape;251;gca45079452_0_261"/>
          <p:cNvSpPr txBox="1">
            <a:spLocks noGrp="1"/>
          </p:cNvSpPr>
          <p:nvPr>
            <p:ph type="body" idx="1"/>
          </p:nvPr>
        </p:nvSpPr>
        <p:spPr>
          <a:xfrm>
            <a:off x="461125" y="1380050"/>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52" name="Google Shape;252;gca45079452_0_26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3" name="Google Shape;253;gca45079452_0_261"/>
          <p:cNvPicPr preferRelativeResize="0"/>
          <p:nvPr/>
        </p:nvPicPr>
        <p:blipFill rotWithShape="1">
          <a:blip r:embed="rId2">
            <a:alphaModFix/>
          </a:blip>
          <a:srcRect/>
          <a:stretch/>
        </p:blipFill>
        <p:spPr>
          <a:xfrm rot="7969173">
            <a:off x="6766184" y="-935202"/>
            <a:ext cx="3244279" cy="343365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254"/>
        <p:cNvGrpSpPr/>
        <p:nvPr/>
      </p:nvGrpSpPr>
      <p:grpSpPr>
        <a:xfrm>
          <a:off x="0" y="0"/>
          <a:ext cx="0" cy="0"/>
          <a:chOff x="0" y="0"/>
          <a:chExt cx="0" cy="0"/>
        </a:xfrm>
      </p:grpSpPr>
      <p:sp>
        <p:nvSpPr>
          <p:cNvPr id="255" name="Google Shape;255;gca45079452_0_266"/>
          <p:cNvSpPr txBox="1">
            <a:spLocks noGrp="1"/>
          </p:cNvSpPr>
          <p:nvPr>
            <p:ph type="title"/>
          </p:nvPr>
        </p:nvSpPr>
        <p:spPr>
          <a:xfrm>
            <a:off x="461125" y="602413"/>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6" name="Google Shape;256;gca45079452_0_266"/>
          <p:cNvSpPr txBox="1">
            <a:spLocks noGrp="1"/>
          </p:cNvSpPr>
          <p:nvPr>
            <p:ph type="body" idx="1"/>
          </p:nvPr>
        </p:nvSpPr>
        <p:spPr>
          <a:xfrm>
            <a:off x="461125" y="1336788"/>
            <a:ext cx="6823800" cy="3204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57" name="Google Shape;257;gca45079452_0_26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8" name="Google Shape;258;gca45079452_0_266"/>
          <p:cNvPicPr preferRelativeResize="0"/>
          <p:nvPr/>
        </p:nvPicPr>
        <p:blipFill rotWithShape="1">
          <a:blip r:embed="rId2">
            <a:alphaModFix/>
          </a:blip>
          <a:srcRect/>
          <a:stretch/>
        </p:blipFill>
        <p:spPr>
          <a:xfrm rot="7969173">
            <a:off x="6766184" y="-935202"/>
            <a:ext cx="3244279" cy="343365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259"/>
        <p:cNvGrpSpPr/>
        <p:nvPr/>
      </p:nvGrpSpPr>
      <p:grpSpPr>
        <a:xfrm>
          <a:off x="0" y="0"/>
          <a:ext cx="0" cy="0"/>
          <a:chOff x="0" y="0"/>
          <a:chExt cx="0" cy="0"/>
        </a:xfrm>
      </p:grpSpPr>
      <p:sp>
        <p:nvSpPr>
          <p:cNvPr id="260" name="Google Shape;260;gca45079452_0_271"/>
          <p:cNvSpPr txBox="1">
            <a:spLocks noGrp="1"/>
          </p:cNvSpPr>
          <p:nvPr>
            <p:ph type="title"/>
          </p:nvPr>
        </p:nvSpPr>
        <p:spPr>
          <a:xfrm>
            <a:off x="452650" y="470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1" name="Google Shape;261;gca45079452_0_271"/>
          <p:cNvSpPr txBox="1">
            <a:spLocks noGrp="1"/>
          </p:cNvSpPr>
          <p:nvPr>
            <p:ph type="body" idx="1"/>
          </p:nvPr>
        </p:nvSpPr>
        <p:spPr>
          <a:xfrm>
            <a:off x="452650" y="1245750"/>
            <a:ext cx="8032200" cy="2831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2" name="Google Shape;262;gca45079452_0_27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63" name="Google Shape;263;gca45079452_0_271"/>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264" name="Google Shape;264;gca45079452_0_271"/>
          <p:cNvPicPr preferRelativeResize="0"/>
          <p:nvPr/>
        </p:nvPicPr>
        <p:blipFill rotWithShape="1">
          <a:blip r:embed="rId3">
            <a:alphaModFix/>
          </a:blip>
          <a:srcRect b="29000"/>
          <a:stretch/>
        </p:blipFill>
        <p:spPr>
          <a:xfrm>
            <a:off x="153075" y="4088525"/>
            <a:ext cx="2628126" cy="105497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5"/>
        <p:cNvGrpSpPr/>
        <p:nvPr/>
      </p:nvGrpSpPr>
      <p:grpSpPr>
        <a:xfrm>
          <a:off x="0" y="0"/>
          <a:ext cx="0" cy="0"/>
          <a:chOff x="0" y="0"/>
          <a:chExt cx="0" cy="0"/>
        </a:xfrm>
      </p:grpSpPr>
      <p:sp>
        <p:nvSpPr>
          <p:cNvPr id="266" name="Google Shape;266;gca45079452_0_2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7" name="Google Shape;267;gca45079452_0_27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8" name="Google Shape;268;gca45079452_0_27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9" name="Google Shape;269;gca45079452_0_27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00100" y="13503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24"/>
          <p:cNvSpPr txBox="1">
            <a:spLocks noGrp="1"/>
          </p:cNvSpPr>
          <p:nvPr>
            <p:ph type="body" idx="1"/>
          </p:nvPr>
        </p:nvSpPr>
        <p:spPr>
          <a:xfrm>
            <a:off x="800100" y="22020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4" name="Google Shape;34;p2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24"/>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pic>
        <p:nvPicPr>
          <p:cNvPr id="36" name="Google Shape;36;p24"/>
          <p:cNvPicPr preferRelativeResize="0"/>
          <p:nvPr/>
        </p:nvPicPr>
        <p:blipFill rotWithShape="1">
          <a:blip r:embed="rId3">
            <a:alphaModFix/>
          </a:blip>
          <a:srcRect/>
          <a:stretch/>
        </p:blipFill>
        <p:spPr>
          <a:xfrm>
            <a:off x="979275" y="1923049"/>
            <a:ext cx="1264400" cy="1301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0"/>
        <p:cNvGrpSpPr/>
        <p:nvPr/>
      </p:nvGrpSpPr>
      <p:grpSpPr>
        <a:xfrm>
          <a:off x="0" y="0"/>
          <a:ext cx="0" cy="0"/>
          <a:chOff x="0" y="0"/>
          <a:chExt cx="0" cy="0"/>
        </a:xfrm>
      </p:grpSpPr>
      <p:sp>
        <p:nvSpPr>
          <p:cNvPr id="271" name="Google Shape;271;gca45079452_0_28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2" name="Google Shape;272;gca45079452_0_28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3" name="Google Shape;273;gca45079452_0_28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274"/>
        <p:cNvGrpSpPr/>
        <p:nvPr/>
      </p:nvGrpSpPr>
      <p:grpSpPr>
        <a:xfrm>
          <a:off x="0" y="0"/>
          <a:ext cx="0" cy="0"/>
          <a:chOff x="0" y="0"/>
          <a:chExt cx="0" cy="0"/>
        </a:xfrm>
      </p:grpSpPr>
      <p:sp>
        <p:nvSpPr>
          <p:cNvPr id="275" name="Google Shape;275;gca45079452_0_28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6" name="Google Shape;276;gca45079452_0_28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7" name="Google Shape;277;gca45079452_0_286"/>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8"/>
        <p:cNvGrpSpPr/>
        <p:nvPr/>
      </p:nvGrpSpPr>
      <p:grpSpPr>
        <a:xfrm>
          <a:off x="0" y="0"/>
          <a:ext cx="0" cy="0"/>
          <a:chOff x="0" y="0"/>
          <a:chExt cx="0" cy="0"/>
        </a:xfrm>
      </p:grpSpPr>
      <p:sp>
        <p:nvSpPr>
          <p:cNvPr id="279" name="Google Shape;279;gca45079452_0_29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ca45079452_0_29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81" name="Google Shape;281;gca45079452_0_29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2" name="Google Shape;282;gca45079452_0_29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3" name="Google Shape;283;gca45079452_0_29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4"/>
        <p:cNvGrpSpPr/>
        <p:nvPr/>
      </p:nvGrpSpPr>
      <p:grpSpPr>
        <a:xfrm>
          <a:off x="0" y="0"/>
          <a:ext cx="0" cy="0"/>
          <a:chOff x="0" y="0"/>
          <a:chExt cx="0" cy="0"/>
        </a:xfrm>
      </p:grpSpPr>
      <p:sp>
        <p:nvSpPr>
          <p:cNvPr id="285" name="Google Shape;285;gca45079452_0_29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86" name="Google Shape;286;gca45079452_0_29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7"/>
        <p:cNvGrpSpPr/>
        <p:nvPr/>
      </p:nvGrpSpPr>
      <p:grpSpPr>
        <a:xfrm>
          <a:off x="0" y="0"/>
          <a:ext cx="0" cy="0"/>
          <a:chOff x="0" y="0"/>
          <a:chExt cx="0" cy="0"/>
        </a:xfrm>
      </p:grpSpPr>
      <p:sp>
        <p:nvSpPr>
          <p:cNvPr id="288" name="Google Shape;288;gca45079452_0_29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89" name="Google Shape;289;gca45079452_0_29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90" name="Google Shape;290;gca45079452_0_29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 you/Closeout">
  <p:cSld name="1_Thank you/Closeout">
    <p:spTree>
      <p:nvGrpSpPr>
        <p:cNvPr id="1" name="Shape 291"/>
        <p:cNvGrpSpPr/>
        <p:nvPr/>
      </p:nvGrpSpPr>
      <p:grpSpPr>
        <a:xfrm>
          <a:off x="0" y="0"/>
          <a:ext cx="0" cy="0"/>
          <a:chOff x="0" y="0"/>
          <a:chExt cx="0" cy="0"/>
        </a:xfrm>
      </p:grpSpPr>
      <p:sp>
        <p:nvSpPr>
          <p:cNvPr id="292" name="Google Shape;292;gca45079452_0_30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93" name="Google Shape;293;gca45079452_0_303"/>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294" name="Google Shape;294;gca45079452_0_303"/>
          <p:cNvSpPr txBox="1"/>
          <p:nvPr/>
        </p:nvSpPr>
        <p:spPr>
          <a:xfrm>
            <a:off x="227750" y="4344850"/>
            <a:ext cx="61407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95" name="Google Shape;295;gca45079452_0_303"/>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 sz="4200" b="1" i="0" u="none" strike="noStrike" cap="none">
                <a:solidFill>
                  <a:srgbClr val="434343"/>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296" name="Google Shape;296;gca45079452_0_303"/>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297" name="Google Shape;297;gca45079452_0_303"/>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0" i="0" u="none" strike="noStrike" cap="none">
                <a:solidFill>
                  <a:schemeClr val="dk2"/>
                </a:solidFill>
                <a:latin typeface="Arial"/>
                <a:ea typeface="Arial"/>
                <a:cs typeface="Arial"/>
                <a:sym typeface="Arial"/>
              </a:rPr>
              <a:t>Please fill out the evaluation form after the webinar!</a:t>
            </a:r>
            <a:endParaRPr sz="1600" b="0" i="0" u="none" strike="noStrike" cap="none">
              <a:solidFill>
                <a:srgbClr val="000000"/>
              </a:solidFill>
              <a:latin typeface="Arial"/>
              <a:ea typeface="Arial"/>
              <a:cs typeface="Arial"/>
              <a:sym typeface="Arial"/>
            </a:endParaRPr>
          </a:p>
        </p:txBody>
      </p:sp>
      <p:sp>
        <p:nvSpPr>
          <p:cNvPr id="298" name="Google Shape;298;gca45079452_0_303"/>
          <p:cNvSpPr txBox="1">
            <a:spLocks noGrp="1"/>
          </p:cNvSpPr>
          <p:nvPr>
            <p:ph type="subTitle" idx="1"/>
          </p:nvPr>
        </p:nvSpPr>
        <p:spPr>
          <a:xfrm>
            <a:off x="849850" y="3231750"/>
            <a:ext cx="3170700" cy="8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sz="1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299" name="Google Shape;299;gca45079452_0_303"/>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300" name="Google Shape;300;gca45079452_0_303"/>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2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Title plus 4 text boxe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 name="Content Placeholder 3"/>
          <p:cNvSpPr>
            <a:spLocks noGrp="1"/>
          </p:cNvSpPr>
          <p:nvPr>
            <p:ph sz="quarter" idx="16"/>
          </p:nvPr>
        </p:nvSpPr>
        <p:spPr>
          <a:xfrm>
            <a:off x="495300" y="1323975"/>
            <a:ext cx="1846263" cy="2152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quarter" idx="17"/>
          </p:nvPr>
        </p:nvSpPr>
        <p:spPr>
          <a:xfrm>
            <a:off x="5019675" y="1333500"/>
            <a:ext cx="1846263" cy="2152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2736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23"/>
          <p:cNvSpPr txBox="1">
            <a:spLocks noGrp="1"/>
          </p:cNvSpPr>
          <p:nvPr>
            <p:ph type="body" idx="1"/>
          </p:nvPr>
        </p:nvSpPr>
        <p:spPr>
          <a:xfrm>
            <a:off x="989125" y="1947700"/>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2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23"/>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45" name="Google Shape;45;p23"/>
          <p:cNvPicPr preferRelativeResize="0"/>
          <p:nvPr/>
        </p:nvPicPr>
        <p:blipFill rotWithShape="1">
          <a:blip r:embed="rId3">
            <a:alphaModFix/>
          </a:blip>
          <a:srcRect/>
          <a:stretch/>
        </p:blipFill>
        <p:spPr>
          <a:xfrm>
            <a:off x="989125" y="1678925"/>
            <a:ext cx="1346475" cy="124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26"/>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9" name="Google Shape;49;p2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2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51" name="Google Shape;51;p26"/>
          <p:cNvPicPr preferRelativeResize="0"/>
          <p:nvPr/>
        </p:nvPicPr>
        <p:blipFill rotWithShape="1">
          <a:blip r:embed="rId3">
            <a:alphaModFix/>
          </a:blip>
          <a:srcRect/>
          <a:stretch/>
        </p:blipFill>
        <p:spPr>
          <a:xfrm>
            <a:off x="1048825" y="1297850"/>
            <a:ext cx="1287626" cy="1320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213675" y="245000"/>
            <a:ext cx="8652300" cy="4683600"/>
          </a:xfrm>
          <a:prstGeom prst="rect">
            <a:avLst/>
          </a:prstGeom>
          <a:solidFill>
            <a:srgbClr val="073763">
              <a:alpha val="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2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05"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703" r:id="rId28"/>
    <p:sldLayoutId id="2147483704"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5"/>
        <p:cNvGrpSpPr/>
        <p:nvPr/>
      </p:nvGrpSpPr>
      <p:grpSpPr>
        <a:xfrm>
          <a:off x="0" y="0"/>
          <a:ext cx="0" cy="0"/>
          <a:chOff x="0" y="0"/>
          <a:chExt cx="0" cy="0"/>
        </a:xfrm>
      </p:grpSpPr>
      <p:sp>
        <p:nvSpPr>
          <p:cNvPr id="156" name="Google Shape;156;gca45079452_0_167"/>
          <p:cNvSpPr/>
          <p:nvPr/>
        </p:nvSpPr>
        <p:spPr>
          <a:xfrm>
            <a:off x="213675" y="245000"/>
            <a:ext cx="8652300" cy="4683600"/>
          </a:xfrm>
          <a:prstGeom prst="rect">
            <a:avLst/>
          </a:prstGeom>
          <a:solidFill>
            <a:srgbClr val="073763">
              <a:alpha val="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157" name="Google Shape;157;gca45079452_0_1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8" name="Google Shape;158;gca45079452_0_16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9" name="Google Shape;159;gca45079452_0_16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gi-bin/text-idx?node=se42.1.59_16&amp;rgn=div8"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hyperlink" Target="https://data.census.gov/cedsci/" TargetMode="External"/><Relationship Id="rId5" Type="http://schemas.openxmlformats.org/officeDocument/2006/relationships/hyperlink" Target="https://opa.hhs.gov/sites/default/files/2020-09/title-x-fpar-2019-national-summary.pdf" TargetMode="External"/><Relationship Id="rId4" Type="http://schemas.openxmlformats.org/officeDocument/2006/relationships/hyperlink" Target="https://rhntc.org/resources/information-and-education-ie-materials-review-toolki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ecfr.gov/cgi-bin/text-idx?SID=c1cbd72e13f7230f1e8328fa52b57899&amp;amp;mc=true&amp;amp;node=sp42.1.59.a&amp;amp;rgn=div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
          <p:cNvSpPr txBox="1">
            <a:spLocks noGrp="1"/>
          </p:cNvSpPr>
          <p:nvPr>
            <p:ph type="ctrTitle"/>
          </p:nvPr>
        </p:nvSpPr>
        <p:spPr>
          <a:xfrm>
            <a:off x="311703" y="844475"/>
            <a:ext cx="55575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sz="2900" dirty="0"/>
              <a:t>Information and Education Materials Review</a:t>
            </a:r>
            <a:endParaRPr sz="2900" dirty="0"/>
          </a:p>
        </p:txBody>
      </p:sp>
      <p:sp>
        <p:nvSpPr>
          <p:cNvPr id="315" name="Google Shape;315;p1"/>
          <p:cNvSpPr txBox="1">
            <a:spLocks noGrp="1"/>
          </p:cNvSpPr>
          <p:nvPr>
            <p:ph type="subTitle" idx="1"/>
          </p:nvPr>
        </p:nvSpPr>
        <p:spPr>
          <a:xfrm>
            <a:off x="453350" y="3416450"/>
            <a:ext cx="42639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000"/>
              <a:t>April 27, 2021</a:t>
            </a:r>
            <a:endParaRPr sz="20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c385f42719_0_6"/>
          <p:cNvSpPr txBox="1">
            <a:spLocks noGrp="1"/>
          </p:cNvSpPr>
          <p:nvPr>
            <p:ph type="title"/>
          </p:nvPr>
        </p:nvSpPr>
        <p:spPr>
          <a:xfrm>
            <a:off x="710975" y="1237525"/>
            <a:ext cx="846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CFR 59.6: Purpose</a:t>
            </a:r>
            <a:endParaRPr sz="2600" dirty="0"/>
          </a:p>
        </p:txBody>
      </p:sp>
      <p:sp>
        <p:nvSpPr>
          <p:cNvPr id="392" name="Google Shape;392;gc385f42719_0_6"/>
          <p:cNvSpPr txBox="1">
            <a:spLocks noGrp="1"/>
          </p:cNvSpPr>
          <p:nvPr>
            <p:ph type="body" idx="1"/>
          </p:nvPr>
        </p:nvSpPr>
        <p:spPr>
          <a:xfrm>
            <a:off x="710975" y="2024775"/>
            <a:ext cx="7671600" cy="2528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100"/>
              </a:spcBef>
              <a:spcAft>
                <a:spcPts val="0"/>
              </a:spcAft>
              <a:buSzPts val="1600"/>
              <a:buChar char="●"/>
            </a:pPr>
            <a:r>
              <a:rPr lang="en" sz="1600" b="1" dirty="0"/>
              <a:t>Review and approval</a:t>
            </a:r>
            <a:r>
              <a:rPr lang="en" sz="1600" dirty="0"/>
              <a:t> of informational and educational materials </a:t>
            </a:r>
            <a:br>
              <a:rPr lang="en" sz="1600" dirty="0"/>
            </a:br>
            <a:r>
              <a:rPr lang="en" sz="1600" dirty="0"/>
              <a:t>developed or made available under the project by an Advisory </a:t>
            </a:r>
            <a:br>
              <a:rPr lang="en" sz="1600" dirty="0"/>
            </a:br>
            <a:r>
              <a:rPr lang="en" sz="1600" dirty="0"/>
              <a:t>Committee prior to their distribution.</a:t>
            </a:r>
            <a:endParaRPr sz="1600" dirty="0"/>
          </a:p>
          <a:p>
            <a:pPr marL="457200" lvl="0" indent="-330200" algn="l" rtl="0">
              <a:lnSpc>
                <a:spcPct val="115000"/>
              </a:lnSpc>
              <a:spcBef>
                <a:spcPts val="0"/>
              </a:spcBef>
              <a:spcAft>
                <a:spcPts val="0"/>
              </a:spcAft>
              <a:buSzPts val="1600"/>
              <a:buChar char="●"/>
            </a:pPr>
            <a:r>
              <a:rPr lang="en" sz="1600" b="1" dirty="0"/>
              <a:t>Assure that the materials are suitable</a:t>
            </a:r>
            <a:r>
              <a:rPr lang="en" sz="1600" dirty="0"/>
              <a:t> for the population </a:t>
            </a:r>
            <a:br>
              <a:rPr lang="en" sz="1600" dirty="0"/>
            </a:br>
            <a:r>
              <a:rPr lang="en" sz="1600" dirty="0"/>
              <a:t>or community to which they are to be made available and </a:t>
            </a:r>
            <a:br>
              <a:rPr lang="en" sz="1600" dirty="0"/>
            </a:br>
            <a:r>
              <a:rPr lang="en" sz="1600" dirty="0"/>
              <a:t>the purposes of Title X.</a:t>
            </a:r>
            <a:endParaRPr sz="1600" dirty="0"/>
          </a:p>
          <a:p>
            <a:pPr marL="457200" lvl="0" indent="-330200" algn="l" rtl="0">
              <a:lnSpc>
                <a:spcPct val="115000"/>
              </a:lnSpc>
              <a:spcBef>
                <a:spcPts val="0"/>
              </a:spcBef>
              <a:spcAft>
                <a:spcPts val="0"/>
              </a:spcAft>
              <a:buSzPts val="1600"/>
              <a:buChar char="●"/>
            </a:pPr>
            <a:r>
              <a:rPr lang="en" sz="1600" b="1" dirty="0"/>
              <a:t>Ensure nothing is disseminated </a:t>
            </a:r>
            <a:r>
              <a:rPr lang="en" sz="1600" dirty="0"/>
              <a:t>that is not </a:t>
            </a:r>
            <a:br>
              <a:rPr lang="en" sz="1600" dirty="0"/>
            </a:br>
            <a:r>
              <a:rPr lang="en" sz="1600" dirty="0"/>
              <a:t>approved by the Advisory Committee.</a:t>
            </a:r>
            <a:endParaRP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c385f42719_0_11"/>
          <p:cNvSpPr txBox="1">
            <a:spLocks noGrp="1"/>
          </p:cNvSpPr>
          <p:nvPr>
            <p:ph type="title"/>
          </p:nvPr>
        </p:nvSpPr>
        <p:spPr>
          <a:xfrm>
            <a:off x="710975" y="1161325"/>
            <a:ext cx="846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CFR 59.6: Process</a:t>
            </a:r>
            <a:endParaRPr sz="2600" dirty="0"/>
          </a:p>
        </p:txBody>
      </p:sp>
      <p:sp>
        <p:nvSpPr>
          <p:cNvPr id="398" name="Google Shape;398;gc385f42719_0_11"/>
          <p:cNvSpPr txBox="1">
            <a:spLocks noGrp="1"/>
          </p:cNvSpPr>
          <p:nvPr>
            <p:ph type="body" idx="1"/>
          </p:nvPr>
        </p:nvSpPr>
        <p:spPr>
          <a:xfrm>
            <a:off x="710975" y="1796175"/>
            <a:ext cx="8284200" cy="252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800"/>
              <a:buNone/>
            </a:pPr>
            <a:r>
              <a:rPr lang="en" sz="1600" dirty="0"/>
              <a:t>The Advisory Committee must have,</a:t>
            </a:r>
            <a:r>
              <a:rPr lang="en" sz="1600" b="1" dirty="0"/>
              <a:t> 5–9 members</a:t>
            </a:r>
            <a:r>
              <a:rPr lang="en" sz="1600" dirty="0"/>
              <a:t>, include </a:t>
            </a:r>
            <a:r>
              <a:rPr lang="en" sz="1600" b="1" dirty="0"/>
              <a:t>individuals broadly representative</a:t>
            </a:r>
            <a:r>
              <a:rPr lang="en" sz="1600" dirty="0"/>
              <a:t> (in terms of demographic factors such as race, color, national origin, handicapped condition, sex, and age) of the population or community </a:t>
            </a:r>
            <a:r>
              <a:rPr lang="en" sz="1600" b="1" dirty="0"/>
              <a:t>for which the </a:t>
            </a:r>
            <a:br>
              <a:rPr lang="en" sz="1600" b="1" dirty="0"/>
            </a:br>
            <a:r>
              <a:rPr lang="en" sz="1600" b="1" dirty="0"/>
              <a:t>materials are intended, </a:t>
            </a:r>
            <a:r>
              <a:rPr lang="en" sz="1600" dirty="0"/>
              <a:t>and complete a </a:t>
            </a:r>
            <a:r>
              <a:rPr lang="en" sz="1600" b="1" dirty="0"/>
              <a:t>documented</a:t>
            </a:r>
            <a:r>
              <a:rPr lang="en" sz="1600" dirty="0"/>
              <a:t> review of materials for:</a:t>
            </a:r>
            <a:endParaRPr sz="1600" dirty="0">
              <a:latin typeface="Roboto"/>
              <a:ea typeface="Roboto"/>
              <a:cs typeface="Roboto"/>
              <a:sym typeface="Roboto"/>
            </a:endParaRPr>
          </a:p>
          <a:p>
            <a:pPr marL="457200" lvl="0" indent="-317500" algn="l" rtl="0">
              <a:lnSpc>
                <a:spcPct val="115000"/>
              </a:lnSpc>
              <a:spcBef>
                <a:spcPts val="1100"/>
              </a:spcBef>
              <a:spcAft>
                <a:spcPts val="0"/>
              </a:spcAft>
              <a:buSzPts val="1400"/>
              <a:buFont typeface="Roboto"/>
              <a:buChar char="●"/>
            </a:pPr>
            <a:r>
              <a:rPr lang="en" sz="1400" b="1" dirty="0"/>
              <a:t>Educational and cultural backgrounds of individuals</a:t>
            </a:r>
            <a:r>
              <a:rPr lang="en" sz="1400" dirty="0"/>
              <a:t> to whom the materials are addressed</a:t>
            </a:r>
            <a:endParaRPr sz="1400" dirty="0"/>
          </a:p>
          <a:p>
            <a:pPr marL="457200" lvl="0" indent="-317500" algn="l" rtl="0">
              <a:lnSpc>
                <a:spcPct val="115000"/>
              </a:lnSpc>
              <a:spcBef>
                <a:spcPts val="0"/>
              </a:spcBef>
              <a:spcAft>
                <a:spcPts val="0"/>
              </a:spcAft>
              <a:buSzPts val="1400"/>
              <a:buFont typeface="Roboto"/>
              <a:buChar char="●"/>
            </a:pPr>
            <a:r>
              <a:rPr lang="en" sz="1400" b="1" dirty="0"/>
              <a:t>Standards of the population or community</a:t>
            </a:r>
            <a:r>
              <a:rPr lang="en" sz="1400" dirty="0"/>
              <a:t> to be served with respect to such materials</a:t>
            </a:r>
            <a:endParaRPr sz="1400" dirty="0"/>
          </a:p>
          <a:p>
            <a:pPr marL="457200" lvl="0" indent="-317500" algn="l" rtl="0">
              <a:lnSpc>
                <a:spcPct val="115000"/>
              </a:lnSpc>
              <a:spcBef>
                <a:spcPts val="0"/>
              </a:spcBef>
              <a:spcAft>
                <a:spcPts val="0"/>
              </a:spcAft>
              <a:buSzPts val="1400"/>
              <a:buFont typeface="Roboto"/>
              <a:buChar char="●"/>
            </a:pPr>
            <a:r>
              <a:rPr lang="en" sz="1400" b="1" dirty="0"/>
              <a:t>Factually correct</a:t>
            </a:r>
            <a:r>
              <a:rPr lang="en" sz="1400" dirty="0"/>
              <a:t> information</a:t>
            </a:r>
            <a:endParaRPr sz="1400" dirty="0"/>
          </a:p>
          <a:p>
            <a:pPr marL="457200" lvl="0" indent="-317500" algn="l" rtl="0">
              <a:lnSpc>
                <a:spcPct val="115000"/>
              </a:lnSpc>
              <a:spcBef>
                <a:spcPts val="0"/>
              </a:spcBef>
              <a:spcAft>
                <a:spcPts val="0"/>
              </a:spcAft>
              <a:buSzPts val="1400"/>
              <a:buFont typeface="Roboto"/>
              <a:buChar char="●"/>
            </a:pPr>
            <a:r>
              <a:rPr lang="en" sz="1400" b="1" dirty="0"/>
              <a:t>Suitability for the population or community</a:t>
            </a:r>
            <a:r>
              <a:rPr lang="en" sz="1400" dirty="0"/>
              <a:t> to which </a:t>
            </a:r>
            <a:br>
              <a:rPr lang="en" sz="1400" dirty="0"/>
            </a:br>
            <a:r>
              <a:rPr lang="en" sz="1400" dirty="0"/>
              <a:t>it is to be made available</a:t>
            </a:r>
            <a:endParaRP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c385f42719_0_37"/>
          <p:cNvSpPr txBox="1">
            <a:spLocks noGrp="1"/>
          </p:cNvSpPr>
          <p:nvPr>
            <p:ph type="title"/>
          </p:nvPr>
        </p:nvSpPr>
        <p:spPr>
          <a:xfrm>
            <a:off x="681125" y="1085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Totally Clear, Right? </a:t>
            </a:r>
            <a:endParaRPr sz="2600" dirty="0"/>
          </a:p>
        </p:txBody>
      </p:sp>
      <p:sp>
        <p:nvSpPr>
          <p:cNvPr id="404" name="Google Shape;404;gc385f42719_0_37"/>
          <p:cNvSpPr txBox="1">
            <a:spLocks noGrp="1"/>
          </p:cNvSpPr>
          <p:nvPr>
            <p:ph type="body" idx="1"/>
          </p:nvPr>
        </p:nvSpPr>
        <p:spPr>
          <a:xfrm>
            <a:off x="681124" y="2030025"/>
            <a:ext cx="6634075" cy="25389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SzPts val="1600"/>
              <a:buChar char="●"/>
            </a:pPr>
            <a:r>
              <a:rPr lang="en" sz="1500" dirty="0"/>
              <a:t>What are </a:t>
            </a:r>
            <a:r>
              <a:rPr lang="en" sz="1500" u="sng" dirty="0"/>
              <a:t>informational and educational materials</a:t>
            </a:r>
            <a:r>
              <a:rPr lang="en" sz="1500" dirty="0"/>
              <a:t>?</a:t>
            </a:r>
            <a:endParaRPr sz="1500" dirty="0"/>
          </a:p>
          <a:p>
            <a:pPr marL="457200" marR="0" lvl="0" indent="-330200" algn="l" rtl="0">
              <a:lnSpc>
                <a:spcPct val="100000"/>
              </a:lnSpc>
              <a:spcBef>
                <a:spcPts val="0"/>
              </a:spcBef>
              <a:spcAft>
                <a:spcPts val="0"/>
              </a:spcAft>
              <a:buSzPts val="1600"/>
              <a:buChar char="●"/>
            </a:pPr>
            <a:r>
              <a:rPr lang="en" sz="1500" dirty="0"/>
              <a:t>Who is considered within the </a:t>
            </a:r>
            <a:r>
              <a:rPr lang="en" sz="1500" u="sng" dirty="0"/>
              <a:t>population or community for which </a:t>
            </a:r>
            <a:br>
              <a:rPr lang="en" sz="1500" u="sng" dirty="0"/>
            </a:br>
            <a:r>
              <a:rPr lang="en" sz="1500" u="sng" dirty="0"/>
              <a:t>the materials are </a:t>
            </a:r>
            <a:r>
              <a:rPr lang="en" sz="1500"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intended</a:t>
            </a:r>
            <a:r>
              <a:rPr lang="en" sz="1500" dirty="0"/>
              <a:t>?</a:t>
            </a:r>
            <a:endParaRPr sz="1500" dirty="0"/>
          </a:p>
          <a:p>
            <a:pPr marL="457200" marR="0" lvl="0" indent="-330200" algn="l" rtl="0">
              <a:lnSpc>
                <a:spcPct val="100000"/>
              </a:lnSpc>
              <a:spcBef>
                <a:spcPts val="0"/>
              </a:spcBef>
              <a:spcAft>
                <a:spcPts val="0"/>
              </a:spcAft>
              <a:buSzPts val="1600"/>
              <a:buChar char="●"/>
            </a:pPr>
            <a:r>
              <a:rPr lang="en" sz="1500" dirty="0"/>
              <a:t>What does </a:t>
            </a:r>
            <a:r>
              <a:rPr lang="en" sz="1500" u="sng" dirty="0"/>
              <a:t>broadly representative</a:t>
            </a:r>
            <a:r>
              <a:rPr lang="en" sz="1500" dirty="0"/>
              <a:t> mean (in terms of demographic factors </a:t>
            </a:r>
            <a:br>
              <a:rPr lang="en" sz="1500" dirty="0"/>
            </a:br>
            <a:r>
              <a:rPr lang="en" sz="1500" dirty="0"/>
              <a:t>such as race, color, national origin, handicapped condition, sex, and age”)?</a:t>
            </a:r>
            <a:endParaRPr sz="1500" dirty="0"/>
          </a:p>
          <a:p>
            <a:pPr marL="457200" marR="0" lvl="0" indent="-330200" algn="l" rtl="0">
              <a:lnSpc>
                <a:spcPct val="100000"/>
              </a:lnSpc>
              <a:spcBef>
                <a:spcPts val="0"/>
              </a:spcBef>
              <a:spcAft>
                <a:spcPts val="0"/>
              </a:spcAft>
              <a:buSzPts val="1600"/>
              <a:buChar char="●"/>
            </a:pPr>
            <a:r>
              <a:rPr lang="en" sz="1500" dirty="0"/>
              <a:t>What are the </a:t>
            </a:r>
            <a:r>
              <a:rPr lang="en" sz="1500" u="sng" dirty="0"/>
              <a:t>standards</a:t>
            </a:r>
            <a:r>
              <a:rPr lang="en" sz="1500" dirty="0"/>
              <a:t> of the population or community to be served?</a:t>
            </a:r>
            <a:endParaRPr sz="1500" dirty="0"/>
          </a:p>
          <a:p>
            <a:pPr marL="457200" marR="0" lvl="0" indent="-330200" algn="l" rtl="0">
              <a:lnSpc>
                <a:spcPct val="100000"/>
              </a:lnSpc>
              <a:spcBef>
                <a:spcPts val="0"/>
              </a:spcBef>
              <a:spcAft>
                <a:spcPts val="0"/>
              </a:spcAft>
              <a:buSzPts val="1600"/>
              <a:buChar char="●"/>
            </a:pPr>
            <a:r>
              <a:rPr lang="en" sz="1500" dirty="0"/>
              <a:t>What is </a:t>
            </a:r>
            <a:r>
              <a:rPr lang="en" sz="1500" u="sng" dirty="0"/>
              <a:t>suitable</a:t>
            </a:r>
            <a:r>
              <a:rPr lang="en" sz="1500" dirty="0"/>
              <a:t> for the population or community to be served?  </a:t>
            </a:r>
            <a:endParaRPr sz="1500" dirty="0"/>
          </a:p>
          <a:p>
            <a:pPr marL="457200" marR="0" lvl="0" indent="-330200" algn="l" rtl="0">
              <a:lnSpc>
                <a:spcPct val="100000"/>
              </a:lnSpc>
              <a:spcBef>
                <a:spcPts val="0"/>
              </a:spcBef>
              <a:spcAft>
                <a:spcPts val="0"/>
              </a:spcAft>
              <a:buSzPts val="1600"/>
              <a:buChar char="●"/>
            </a:pPr>
            <a:r>
              <a:rPr lang="en" sz="1500" dirty="0"/>
              <a:t>When are there </a:t>
            </a:r>
            <a:r>
              <a:rPr lang="en" sz="1500" u="sng" dirty="0"/>
              <a:t>exceptions</a:t>
            </a:r>
            <a:r>
              <a:rPr lang="en" sz="1500" dirty="0"/>
              <a:t> (if any) to the I&amp;E Materials Review process? </a:t>
            </a:r>
            <a:endParaRPr sz="1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c385f42719_0_26"/>
          <p:cNvSpPr txBox="1">
            <a:spLocks noGrp="1"/>
          </p:cNvSpPr>
          <p:nvPr>
            <p:ph type="title"/>
          </p:nvPr>
        </p:nvSpPr>
        <p:spPr>
          <a:xfrm>
            <a:off x="796333" y="863905"/>
            <a:ext cx="5574964" cy="68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Why is the I&amp;E Materials Review Process </a:t>
            </a: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Important</a:t>
            </a:r>
            <a:r>
              <a:rPr lang="en" sz="2600" dirty="0"/>
              <a:t>?</a:t>
            </a:r>
            <a:endParaRPr sz="2600" dirty="0"/>
          </a:p>
        </p:txBody>
      </p:sp>
      <p:sp>
        <p:nvSpPr>
          <p:cNvPr id="410" name="Google Shape;410;gc385f42719_0_26"/>
          <p:cNvSpPr txBox="1">
            <a:spLocks noGrp="1"/>
          </p:cNvSpPr>
          <p:nvPr>
            <p:ph type="body" idx="1"/>
          </p:nvPr>
        </p:nvSpPr>
        <p:spPr>
          <a:xfrm>
            <a:off x="681125" y="2186175"/>
            <a:ext cx="8594100" cy="22134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Let’s hear from you! </a:t>
            </a:r>
            <a:endParaRPr sz="1600" dirty="0"/>
          </a:p>
          <a:p>
            <a:pPr marL="914400" lvl="1" indent="-330200" algn="l" rtl="0">
              <a:lnSpc>
                <a:spcPct val="115000"/>
              </a:lnSpc>
              <a:spcBef>
                <a:spcPts val="0"/>
              </a:spcBef>
              <a:spcAft>
                <a:spcPts val="0"/>
              </a:spcAft>
              <a:buSzPts val="1600"/>
              <a:buChar char="○"/>
            </a:pPr>
            <a:r>
              <a:rPr lang="en" sz="1600" dirty="0"/>
              <a:t>Why is the I&amp;E Materials Review process important? </a:t>
            </a:r>
            <a:br>
              <a:rPr lang="en" sz="1600" dirty="0"/>
            </a:br>
            <a:r>
              <a:rPr lang="en" sz="1600" dirty="0"/>
              <a:t>Please keep your responses to short phrases (1–3 words). </a:t>
            </a:r>
            <a:endParaRPr sz="1600" dirty="0">
              <a:highlight>
                <a:srgbClr val="FFFF00"/>
              </a:highligh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c385f42719_0_32"/>
          <p:cNvSpPr txBox="1">
            <a:spLocks noGrp="1"/>
          </p:cNvSpPr>
          <p:nvPr>
            <p:ph type="title"/>
          </p:nvPr>
        </p:nvSpPr>
        <p:spPr>
          <a:xfrm>
            <a:off x="776045" y="834407"/>
            <a:ext cx="5565761" cy="56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Why is the I&amp;E Materials Review Process </a:t>
            </a: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Important</a:t>
            </a:r>
            <a:r>
              <a:rPr lang="en" sz="260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a:t>
            </a:r>
            <a:r>
              <a:rPr lang="en" sz="200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(cont’d)</a:t>
            </a:r>
            <a:endParaRPr sz="2600" dirty="0"/>
          </a:p>
        </p:txBody>
      </p:sp>
      <p:sp>
        <p:nvSpPr>
          <p:cNvPr id="416" name="Google Shape;416;gc385f42719_0_32"/>
          <p:cNvSpPr txBox="1">
            <a:spLocks noGrp="1"/>
          </p:cNvSpPr>
          <p:nvPr>
            <p:ph type="body" idx="1"/>
          </p:nvPr>
        </p:nvSpPr>
        <p:spPr>
          <a:xfrm>
            <a:off x="681125" y="2186175"/>
            <a:ext cx="8151300" cy="2382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Connects with diverse clients</a:t>
            </a:r>
            <a:endParaRPr sz="1600" dirty="0"/>
          </a:p>
          <a:p>
            <a:pPr marL="457200" lvl="0" indent="-330200" algn="l" rtl="0">
              <a:lnSpc>
                <a:spcPct val="115000"/>
              </a:lnSpc>
              <a:spcBef>
                <a:spcPts val="0"/>
              </a:spcBef>
              <a:spcAft>
                <a:spcPts val="0"/>
              </a:spcAft>
              <a:buSzPts val="1600"/>
              <a:buChar char="●"/>
            </a:pPr>
            <a:r>
              <a:rPr lang="en" sz="1600" dirty="0"/>
              <a:t>Ensures inclusive and respectful resources</a:t>
            </a:r>
            <a:endParaRPr sz="1600" dirty="0"/>
          </a:p>
          <a:p>
            <a:pPr marL="457200" lvl="0" indent="-330200" algn="l" rtl="0">
              <a:lnSpc>
                <a:spcPct val="115000"/>
              </a:lnSpc>
              <a:spcBef>
                <a:spcPts val="0"/>
              </a:spcBef>
              <a:spcAft>
                <a:spcPts val="0"/>
              </a:spcAft>
              <a:buSzPts val="1600"/>
              <a:buChar char="●"/>
            </a:pPr>
            <a:r>
              <a:rPr lang="en" sz="1600" dirty="0"/>
              <a:t>Ensures materials are understandable</a:t>
            </a:r>
            <a:endParaRPr sz="1600" dirty="0"/>
          </a:p>
          <a:p>
            <a:pPr marL="457200" lvl="0" indent="-330200" algn="l" rtl="0">
              <a:lnSpc>
                <a:spcPct val="115000"/>
              </a:lnSpc>
              <a:spcBef>
                <a:spcPts val="0"/>
              </a:spcBef>
              <a:spcAft>
                <a:spcPts val="0"/>
              </a:spcAft>
              <a:buSzPts val="1600"/>
              <a:buChar char="●"/>
            </a:pPr>
            <a:r>
              <a:rPr lang="en" sz="1600" dirty="0"/>
              <a:t>Gives committee members a voice</a:t>
            </a:r>
            <a:endParaRPr sz="1600" strike="sngStrike" dirty="0"/>
          </a:p>
          <a:p>
            <a:pPr marL="457200" lvl="0" indent="-330200" algn="l" rtl="0">
              <a:lnSpc>
                <a:spcPct val="115000"/>
              </a:lnSpc>
              <a:spcBef>
                <a:spcPts val="0"/>
              </a:spcBef>
              <a:spcAft>
                <a:spcPts val="0"/>
              </a:spcAft>
              <a:buSzPts val="1600"/>
              <a:buChar char="●"/>
            </a:pPr>
            <a:r>
              <a:rPr lang="en" sz="1600" dirty="0"/>
              <a:t>Addresses health disparities</a:t>
            </a:r>
            <a:endParaRPr sz="1600" dirty="0"/>
          </a:p>
          <a:p>
            <a:pPr marL="457200" lvl="0" indent="-330200" algn="l" rtl="0">
              <a:lnSpc>
                <a:spcPct val="115000"/>
              </a:lnSpc>
              <a:spcBef>
                <a:spcPts val="0"/>
              </a:spcBef>
              <a:spcAft>
                <a:spcPts val="0"/>
              </a:spcAft>
              <a:buSzPts val="1600"/>
              <a:buChar char="●"/>
            </a:pPr>
            <a:r>
              <a:rPr lang="en" sz="1600" dirty="0"/>
              <a:t>Takes an equity approach</a:t>
            </a:r>
            <a:endParaRPr sz="1600" dirty="0"/>
          </a:p>
          <a:p>
            <a:pPr marL="457200" lvl="0" indent="-330200" algn="l" rtl="0">
              <a:lnSpc>
                <a:spcPct val="115000"/>
              </a:lnSpc>
              <a:spcBef>
                <a:spcPts val="0"/>
              </a:spcBef>
              <a:spcAft>
                <a:spcPts val="0"/>
              </a:spcAft>
              <a:buSzPts val="1600"/>
              <a:buChar char="●"/>
            </a:pPr>
            <a:r>
              <a:rPr lang="en" sz="1600" dirty="0"/>
              <a:t>A</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ddresses the needs of priority populations</a:t>
            </a:r>
            <a:endParaRPr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
          <p:cNvSpPr txBox="1">
            <a:spLocks noGrp="1"/>
          </p:cNvSpPr>
          <p:nvPr>
            <p:ph type="title"/>
          </p:nvPr>
        </p:nvSpPr>
        <p:spPr>
          <a:xfrm>
            <a:off x="811755" y="910950"/>
            <a:ext cx="609849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Preparing for the I&amp;E Materials Review </a:t>
            </a:r>
            <a:r>
              <a:rPr lang="en" sz="2600" dirty="0" smtClean="0"/>
              <a:t>Process</a:t>
            </a:r>
            <a:endParaRPr sz="2600" dirty="0"/>
          </a:p>
        </p:txBody>
      </p:sp>
      <p:sp>
        <p:nvSpPr>
          <p:cNvPr id="422" name="Google Shape;422;p7"/>
          <p:cNvSpPr txBox="1">
            <a:spLocks noGrp="1"/>
          </p:cNvSpPr>
          <p:nvPr>
            <p:ph type="body" idx="1"/>
          </p:nvPr>
        </p:nvSpPr>
        <p:spPr>
          <a:xfrm>
            <a:off x="681125" y="2042482"/>
            <a:ext cx="8151300" cy="2382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Create internal I&amp;E policy</a:t>
            </a:r>
            <a:endParaRPr sz="1600" dirty="0"/>
          </a:p>
          <a:p>
            <a:pPr marL="457200" lvl="0" indent="-330200" algn="l" rtl="0">
              <a:lnSpc>
                <a:spcPct val="115000"/>
              </a:lnSpc>
              <a:spcBef>
                <a:spcPts val="0"/>
              </a:spcBef>
              <a:spcAft>
                <a:spcPts val="0"/>
              </a:spcAft>
              <a:buSzPts val="1600"/>
              <a:buChar char="●"/>
            </a:pPr>
            <a:r>
              <a:rPr lang="en" sz="1600" dirty="0"/>
              <a:t>Define I&amp;E review structure, i</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ncluding: </a:t>
            </a:r>
            <a:endParaRPr sz="1600" dirty="0"/>
          </a:p>
          <a:p>
            <a:pPr marL="914400" lvl="1" indent="-330200" algn="l" rtl="0">
              <a:lnSpc>
                <a:spcPct val="115000"/>
              </a:lnSpc>
              <a:spcBef>
                <a:spcPts val="0"/>
              </a:spcBef>
              <a:spcAft>
                <a:spcPts val="0"/>
              </a:spcAft>
              <a:buSzPts val="1600"/>
              <a:buChar char="○"/>
            </a:pPr>
            <a:r>
              <a:rPr lang="en" sz="1600" dirty="0"/>
              <a:t>Responsibility for review and approval process</a:t>
            </a:r>
            <a:endParaRPr sz="1600" dirty="0"/>
          </a:p>
          <a:p>
            <a:pPr marL="914400" lvl="1" indent="-330200" algn="l" rtl="0">
              <a:lnSpc>
                <a:spcPct val="115000"/>
              </a:lnSpc>
              <a:spcBef>
                <a:spcPts val="0"/>
              </a:spcBef>
              <a:spcAft>
                <a:spcPts val="0"/>
              </a:spcAft>
              <a:buSzPts val="1600"/>
              <a:buChar char="○"/>
            </a:pPr>
            <a:r>
              <a:rPr lang="en" sz="1600" dirty="0"/>
              <a:t>Monitoring of subrecipients and service sites for compliance</a:t>
            </a:r>
            <a:endParaRPr sz="1600" dirty="0"/>
          </a:p>
          <a:p>
            <a:pPr marL="914400" lvl="1" indent="-330200" algn="l" rtl="0">
              <a:lnSpc>
                <a:spcPct val="115000"/>
              </a:lnSpc>
              <a:spcBef>
                <a:spcPts val="0"/>
              </a:spcBef>
              <a:spcAft>
                <a:spcPts val="0"/>
              </a:spcAft>
              <a:buSzPts val="1600"/>
              <a:buChar char="○"/>
            </a:pPr>
            <a:r>
              <a:rPr lang="en" sz="1600" dirty="0"/>
              <a:t>Mechanism of reviews (in person, electronically)</a:t>
            </a:r>
            <a:endParaRPr sz="1600" dirty="0"/>
          </a:p>
          <a:p>
            <a:pPr marL="914400" lvl="1" indent="-330200" algn="l" rtl="0">
              <a:lnSpc>
                <a:spcPct val="115000"/>
              </a:lnSpc>
              <a:spcBef>
                <a:spcPts val="0"/>
              </a:spcBef>
              <a:spcAft>
                <a:spcPts val="0"/>
              </a:spcAft>
              <a:buSzPts val="1600"/>
              <a:buChar char="○"/>
            </a:pPr>
            <a:r>
              <a:rPr lang="en" sz="1600" dirty="0"/>
              <a:t>Criteria used for reviews and approvals</a:t>
            </a:r>
            <a:endParaRPr sz="1600" dirty="0"/>
          </a:p>
          <a:p>
            <a:pPr marL="914400" lvl="1" indent="-330200" algn="l" rtl="0">
              <a:lnSpc>
                <a:spcPct val="115000"/>
              </a:lnSpc>
              <a:spcBef>
                <a:spcPts val="0"/>
              </a:spcBef>
              <a:spcAft>
                <a:spcPts val="0"/>
              </a:spcAft>
              <a:buSzPts val="1600"/>
              <a:buChar char="○"/>
            </a:pPr>
            <a:r>
              <a:rPr lang="en" sz="1600" dirty="0"/>
              <a:t>Frequency of reviews and approvals</a:t>
            </a:r>
            <a:endParaRPr sz="1600" dirty="0"/>
          </a:p>
          <a:p>
            <a:pPr marL="914400" lvl="1" indent="-330200" algn="l" rtl="0">
              <a:lnSpc>
                <a:spcPct val="115000"/>
              </a:lnSpc>
              <a:spcBef>
                <a:spcPts val="0"/>
              </a:spcBef>
              <a:spcAft>
                <a:spcPts val="0"/>
              </a:spcAft>
              <a:buSzPts val="1600"/>
              <a:buChar char="○"/>
            </a:pPr>
            <a:r>
              <a:rPr lang="en" sz="1600" dirty="0"/>
              <a:t>Documentation needed for compliance</a:t>
            </a:r>
            <a:endParaRPr sz="1600" dirty="0"/>
          </a:p>
          <a:p>
            <a:pPr marL="914400" lvl="1" indent="-330200" algn="l" rtl="0">
              <a:lnSpc>
                <a:spcPct val="115000"/>
              </a:lnSpc>
              <a:spcBef>
                <a:spcPts val="0"/>
              </a:spcBef>
              <a:spcAft>
                <a:spcPts val="0"/>
              </a:spcAft>
              <a:buSzPts val="1600"/>
              <a:buChar char="○"/>
            </a:pPr>
            <a:r>
              <a:rPr lang="en" sz="1600" dirty="0"/>
              <a:t>Staff training needed for this process</a:t>
            </a:r>
            <a:endParaRPr sz="1000" dirty="0"/>
          </a:p>
        </p:txBody>
      </p:sp>
      <p:sp>
        <p:nvSpPr>
          <p:cNvPr id="2" name="Text Placeholder 1"/>
          <p:cNvSpPr>
            <a:spLocks noGrp="1"/>
          </p:cNvSpPr>
          <p:nvPr>
            <p:ph type="body" sz="quarter" idx="13"/>
          </p:nvPr>
        </p:nvSpPr>
        <p:spPr>
          <a:xfrm>
            <a:off x="445904" y="4760189"/>
            <a:ext cx="4497387" cy="255588"/>
          </a:xfrm>
        </p:spPr>
        <p:txBody>
          <a:bodyPr lIns="0"/>
          <a:lstStyle/>
          <a:p>
            <a:pPr marL="457200" lvl="0">
              <a:lnSpc>
                <a:spcPct val="115000"/>
              </a:lnSpc>
              <a:buClr>
                <a:srgbClr val="000000"/>
              </a:buClr>
              <a:buSzPts val="1100"/>
            </a:pPr>
            <a:r>
              <a:rPr lang="en-US" sz="1100" dirty="0">
                <a:solidFill>
                  <a:srgbClr val="595959"/>
                </a:solidFill>
              </a:rPr>
              <a:t>*Internal Policy Template available on </a:t>
            </a:r>
            <a:r>
              <a:rPr lang="en-US" sz="1100" dirty="0" smtClean="0">
                <a:solidFill>
                  <a:srgbClr val="595959"/>
                </a:solidFill>
              </a:rPr>
              <a:t>RHNTC.</a:t>
            </a:r>
            <a:r>
              <a:rPr lang="en-US" sz="1100" dirty="0" smtClean="0">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3"/>
                  </a:ext>
                </a:extLst>
              </a:rPr>
              <a:t>org</a:t>
            </a:r>
            <a:endParaRPr lang="en-US" sz="1100" dirty="0">
              <a:solidFill>
                <a:srgbClr val="59595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c33e7eb222_0_5"/>
          <p:cNvSpPr txBox="1">
            <a:spLocks noGrp="1"/>
          </p:cNvSpPr>
          <p:nvPr>
            <p:ph type="title"/>
          </p:nvPr>
        </p:nvSpPr>
        <p:spPr>
          <a:xfrm>
            <a:off x="416204" y="436313"/>
            <a:ext cx="616747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Preparing for the I&amp;E Materials Review </a:t>
            </a:r>
            <a:r>
              <a:rPr lang="en" sz="2600" dirty="0" smtClean="0"/>
              <a:t>Process (cont’d 2)</a:t>
            </a:r>
            <a:endParaRPr sz="2600" dirty="0"/>
          </a:p>
        </p:txBody>
      </p:sp>
      <p:sp>
        <p:nvSpPr>
          <p:cNvPr id="429" name="Google Shape;429;gc33e7eb222_0_5"/>
          <p:cNvSpPr txBox="1">
            <a:spLocks noGrp="1"/>
          </p:cNvSpPr>
          <p:nvPr>
            <p:ph type="body" idx="1"/>
          </p:nvPr>
        </p:nvSpPr>
        <p:spPr>
          <a:xfrm>
            <a:off x="311700" y="13048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600" dirty="0"/>
              <a:t>Identify ideal Advisory Committee Member characteristics</a:t>
            </a:r>
            <a:endParaRPr sz="1600" dirty="0"/>
          </a:p>
          <a:p>
            <a:pPr marL="914400" lvl="1" indent="-330200" algn="l" rtl="0">
              <a:lnSpc>
                <a:spcPct val="115000"/>
              </a:lnSpc>
              <a:spcBef>
                <a:spcPts val="0"/>
              </a:spcBef>
              <a:spcAft>
                <a:spcPts val="0"/>
              </a:spcAft>
              <a:buSzPts val="1600"/>
              <a:buChar char="○"/>
            </a:pPr>
            <a:r>
              <a:rPr lang="en" sz="1600" dirty="0"/>
              <a:t>Based on FPAR data: </a:t>
            </a:r>
            <a:r>
              <a:rPr lang="en" sz="1600" u="sng" dirty="0"/>
              <a:t>broadly </a:t>
            </a:r>
            <a:r>
              <a:rPr lang="en" sz="1600"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representative</a:t>
            </a:r>
            <a:r>
              <a:rPr lang="en" sz="1600" dirty="0"/>
              <a:t>:</a:t>
            </a:r>
            <a:endParaRPr sz="1600" dirty="0"/>
          </a:p>
          <a:p>
            <a:pPr marL="1371600" lvl="2" indent="-317500" algn="l" rtl="0">
              <a:lnSpc>
                <a:spcPct val="115000"/>
              </a:lnSpc>
              <a:spcBef>
                <a:spcPts val="0"/>
              </a:spcBef>
              <a:spcAft>
                <a:spcPts val="0"/>
              </a:spcAft>
              <a:buSzPts val="1400"/>
              <a:buChar char="■"/>
            </a:pPr>
            <a:r>
              <a:rPr lang="en" dirty="0"/>
              <a:t>Identify and make a list of demographic categories. Be specific.</a:t>
            </a:r>
            <a:endParaRPr dirty="0"/>
          </a:p>
          <a:p>
            <a:pPr marL="1371600" lvl="2" indent="-317500" algn="l" rtl="0">
              <a:lnSpc>
                <a:spcPct val="115000"/>
              </a:lnSpc>
              <a:spcBef>
                <a:spcPts val="0"/>
              </a:spcBef>
              <a:spcAft>
                <a:spcPts val="0"/>
              </a:spcAft>
              <a:buSzPts val="1400"/>
              <a:buChar char="■"/>
            </a:pPr>
            <a:r>
              <a:rPr lang="en" dirty="0"/>
              <a:t>Keep in mind the </a:t>
            </a:r>
            <a:r>
              <a:rPr lang="en" u="sng" dirty="0"/>
              <a:t>population or community for which the materials are intended</a:t>
            </a:r>
            <a:endParaRPr dirty="0"/>
          </a:p>
          <a:p>
            <a:pPr marL="914400" lvl="1" indent="-330200" algn="l" rtl="0">
              <a:lnSpc>
                <a:spcPct val="115000"/>
              </a:lnSpc>
              <a:spcBef>
                <a:spcPts val="0"/>
              </a:spcBef>
              <a:spcAft>
                <a:spcPts val="0"/>
              </a:spcAft>
              <a:buSzPts val="1600"/>
              <a:buChar char="○"/>
            </a:pPr>
            <a:r>
              <a:rPr lang="en" sz="1600" dirty="0"/>
              <a:t>Using an equity approach can identify critical reviews needed:</a:t>
            </a:r>
            <a:endParaRPr sz="1600" dirty="0"/>
          </a:p>
          <a:p>
            <a:pPr marL="1371600" lvl="2" indent="-317500" algn="l" rtl="0">
              <a:lnSpc>
                <a:spcPct val="115000"/>
              </a:lnSpc>
              <a:spcBef>
                <a:spcPts val="0"/>
              </a:spcBef>
              <a:spcAft>
                <a:spcPts val="0"/>
              </a:spcAft>
              <a:buSzPts val="1400"/>
              <a:buChar char="■"/>
            </a:pPr>
            <a:r>
              <a:rPr lang="en" dirty="0"/>
              <a:t>Review community data, such as Census data, to identify which groups are experiencing the largest disparities, including those that are not shown in FPAR data. These may be groups that need services, but you are not currently reaching.</a:t>
            </a:r>
            <a:endParaRPr dirty="0"/>
          </a:p>
          <a:p>
            <a:pPr marL="1371600" lvl="2" indent="-317500" algn="l" rtl="0">
              <a:lnSpc>
                <a:spcPct val="115000"/>
              </a:lnSpc>
              <a:spcBef>
                <a:spcPts val="0"/>
              </a:spcBef>
              <a:spcAft>
                <a:spcPts val="0"/>
              </a:spcAft>
              <a:buSzPts val="1400"/>
              <a:buChar char="■"/>
            </a:pPr>
            <a:r>
              <a:rPr lang="en" dirty="0"/>
              <a:t>Consider groups that may need materials specifically tailored to them, such as people of color, LGBTQ+ individuals, and youth</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c33e7eb222_0_10"/>
          <p:cNvSpPr txBox="1">
            <a:spLocks noGrp="1"/>
          </p:cNvSpPr>
          <p:nvPr>
            <p:ph type="title"/>
          </p:nvPr>
        </p:nvSpPr>
        <p:spPr>
          <a:xfrm>
            <a:off x="829581" y="893150"/>
            <a:ext cx="9029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How are you currently recruiting </a:t>
            </a:r>
            <a:br>
              <a:rPr lang="en" sz="2600" dirty="0"/>
            </a:br>
            <a:r>
              <a:rPr lang="en" sz="2600" dirty="0"/>
              <a:t>Advisory Committee members? </a:t>
            </a:r>
            <a:endParaRPr sz="2600" dirty="0"/>
          </a:p>
        </p:txBody>
      </p:sp>
      <p:sp>
        <p:nvSpPr>
          <p:cNvPr id="435" name="Google Shape;435;gc33e7eb222_0_10"/>
          <p:cNvSpPr txBox="1">
            <a:spLocks noGrp="1"/>
          </p:cNvSpPr>
          <p:nvPr>
            <p:ph type="body" idx="1"/>
          </p:nvPr>
        </p:nvSpPr>
        <p:spPr>
          <a:xfrm>
            <a:off x="721722" y="2202075"/>
            <a:ext cx="6823800" cy="2366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Let’s hear from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you</a:t>
            </a:r>
            <a:r>
              <a:rPr lang="en" sz="1600" dirty="0"/>
              <a:t>! </a:t>
            </a:r>
            <a:br>
              <a:rPr lang="en" sz="1600" dirty="0"/>
            </a:br>
            <a:r>
              <a:rPr lang="en" sz="1600" dirty="0"/>
              <a:t>Please keep your answers to short phrases (1–3 words).</a:t>
            </a:r>
            <a:endParaRP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6731868db_1_0"/>
          <p:cNvSpPr txBox="1">
            <a:spLocks noGrp="1"/>
          </p:cNvSpPr>
          <p:nvPr>
            <p:ph type="title"/>
          </p:nvPr>
        </p:nvSpPr>
        <p:spPr>
          <a:xfrm>
            <a:off x="800100" y="917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How do you retain members </a:t>
            </a:r>
            <a:br>
              <a:rPr lang="en" sz="2600" dirty="0"/>
            </a:br>
            <a:r>
              <a:rPr lang="en" sz="2600" dirty="0"/>
              <a:t>or keep them </a:t>
            </a: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engaged</a:t>
            </a:r>
            <a:r>
              <a:rPr lang="en" sz="2600" dirty="0"/>
              <a:t>? </a:t>
            </a:r>
            <a:endParaRPr sz="2600" dirty="0"/>
          </a:p>
          <a:p>
            <a:pPr marL="0" lvl="0" indent="0" algn="l" rtl="0">
              <a:lnSpc>
                <a:spcPct val="100000"/>
              </a:lnSpc>
              <a:spcBef>
                <a:spcPts val="0"/>
              </a:spcBef>
              <a:spcAft>
                <a:spcPts val="0"/>
              </a:spcAft>
              <a:buSzPts val="2800"/>
              <a:buNone/>
            </a:pPr>
            <a:endParaRPr sz="2600" dirty="0"/>
          </a:p>
          <a:p>
            <a:pPr marL="0" lvl="0" indent="0" algn="l" rtl="0">
              <a:lnSpc>
                <a:spcPct val="100000"/>
              </a:lnSpc>
              <a:spcBef>
                <a:spcPts val="0"/>
              </a:spcBef>
              <a:spcAft>
                <a:spcPts val="0"/>
              </a:spcAft>
              <a:buSzPts val="2800"/>
              <a:buNone/>
            </a:pPr>
            <a:endParaRPr sz="2600" dirty="0"/>
          </a:p>
          <a:p>
            <a:pPr marL="0" lvl="0" indent="0" algn="l" rtl="0">
              <a:lnSpc>
                <a:spcPct val="100000"/>
              </a:lnSpc>
              <a:spcBef>
                <a:spcPts val="0"/>
              </a:spcBef>
              <a:spcAft>
                <a:spcPts val="0"/>
              </a:spcAft>
              <a:buSzPts val="2800"/>
              <a:buNone/>
            </a:pPr>
            <a:endParaRPr sz="2600" dirty="0"/>
          </a:p>
        </p:txBody>
      </p:sp>
      <p:sp>
        <p:nvSpPr>
          <p:cNvPr id="441" name="Google Shape;441;gc6731868db_1_0"/>
          <p:cNvSpPr txBox="1">
            <a:spLocks noGrp="1"/>
          </p:cNvSpPr>
          <p:nvPr>
            <p:ph type="body" idx="1"/>
          </p:nvPr>
        </p:nvSpPr>
        <p:spPr>
          <a:xfrm>
            <a:off x="734785" y="2202075"/>
            <a:ext cx="6823800" cy="2366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Let’s hear from you! </a:t>
            </a:r>
            <a:br>
              <a:rPr lang="en" sz="1600" dirty="0"/>
            </a:br>
            <a:r>
              <a:rPr lang="en" sz="1600" dirty="0"/>
              <a:t>Please keep your answers to short phrases (1–3 words).</a:t>
            </a:r>
            <a:endParaRP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6de07c558_4_2"/>
          <p:cNvSpPr txBox="1">
            <a:spLocks noGrp="1"/>
          </p:cNvSpPr>
          <p:nvPr>
            <p:ph type="title"/>
          </p:nvPr>
        </p:nvSpPr>
        <p:spPr>
          <a:xfrm>
            <a:off x="800100" y="948125"/>
            <a:ext cx="5430883" cy="572700"/>
          </a:xfrm>
          <a:prstGeom prst="rect">
            <a:avLst/>
          </a:prstGeom>
          <a:noFill/>
          <a:ln>
            <a:noFill/>
          </a:ln>
        </p:spPr>
        <p:txBody>
          <a:bodyPr spcFirstLastPara="1" wrap="square" lIns="91425" tIns="91425" rIns="91425" bIns="91425" anchor="t" anchorCtr="0">
            <a:noAutofit/>
          </a:bodyPr>
          <a:lstStyle/>
          <a:p>
            <a:pPr lvl="0"/>
            <a:r>
              <a:rPr lang="en" sz="2600" dirty="0"/>
              <a:t>Preparing for the I&amp;E Materials Review Process</a:t>
            </a:r>
            <a:r>
              <a:rPr lang="en" sz="1800" dirty="0"/>
              <a:t> (cont’d </a:t>
            </a:r>
            <a:r>
              <a:rPr lang="en" sz="1800" dirty="0" smtClean="0"/>
              <a:t>3)</a:t>
            </a:r>
            <a:endParaRPr sz="2600" dirty="0"/>
          </a:p>
        </p:txBody>
      </p:sp>
      <p:sp>
        <p:nvSpPr>
          <p:cNvPr id="447" name="Google Shape;447;gc6de07c558_4_2"/>
          <p:cNvSpPr txBox="1">
            <a:spLocks noGrp="1"/>
          </p:cNvSpPr>
          <p:nvPr>
            <p:ph type="body" idx="1"/>
          </p:nvPr>
        </p:nvSpPr>
        <p:spPr>
          <a:xfrm>
            <a:off x="800100" y="2202075"/>
            <a:ext cx="7115700" cy="2366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Recruit or re-engage Advisory Committee members</a:t>
            </a:r>
            <a:endParaRPr sz="1600" dirty="0"/>
          </a:p>
          <a:p>
            <a:pPr marL="914400" lvl="1" indent="-317500" algn="l" rtl="0">
              <a:lnSpc>
                <a:spcPct val="115000"/>
              </a:lnSpc>
              <a:spcBef>
                <a:spcPts val="0"/>
              </a:spcBef>
              <a:spcAft>
                <a:spcPts val="0"/>
              </a:spcAft>
              <a:buSzPts val="1400"/>
              <a:buChar char="○"/>
            </a:pPr>
            <a:r>
              <a:rPr lang="en" dirty="0"/>
              <a:t>Ask clients to review materials while they are waiting for their appointment</a:t>
            </a:r>
            <a:endParaRPr dirty="0"/>
          </a:p>
          <a:p>
            <a:pPr marL="914400" lvl="1" indent="-317500" algn="l" rtl="0">
              <a:lnSpc>
                <a:spcPct val="115000"/>
              </a:lnSpc>
              <a:spcBef>
                <a:spcPts val="0"/>
              </a:spcBef>
              <a:spcAft>
                <a:spcPts val="0"/>
              </a:spcAft>
              <a:buSzPts val="1400"/>
              <a:buChar char="○"/>
            </a:pPr>
            <a:r>
              <a:rPr lang="en" dirty="0"/>
              <a:t>Engage youth advisory groups</a:t>
            </a:r>
            <a:endParaRPr dirty="0"/>
          </a:p>
          <a:p>
            <a:pPr marL="914400" lvl="1" indent="-317500" algn="l" rtl="0">
              <a:lnSpc>
                <a:spcPct val="115000"/>
              </a:lnSpc>
              <a:spcBef>
                <a:spcPts val="0"/>
              </a:spcBef>
              <a:spcAft>
                <a:spcPts val="0"/>
              </a:spcAft>
              <a:buSzPts val="1400"/>
              <a:buChar char="○"/>
            </a:pPr>
            <a:r>
              <a:rPr lang="en" dirty="0"/>
              <a:t>Ask for assistance with recruitment from partners, such as social service and primary care provider agencies</a:t>
            </a:r>
            <a:endParaRPr dirty="0"/>
          </a:p>
          <a:p>
            <a:pPr marL="914400" lvl="1" indent="-317500" algn="l" rtl="0">
              <a:lnSpc>
                <a:spcPct val="115000"/>
              </a:lnSpc>
              <a:spcBef>
                <a:spcPts val="0"/>
              </a:spcBef>
              <a:spcAft>
                <a:spcPts val="0"/>
              </a:spcAft>
              <a:buSzPts val="1400"/>
              <a:buChar char="○"/>
            </a:pPr>
            <a:r>
              <a:rPr lang="en" dirty="0"/>
              <a:t>Recruit through social media, tabling or other CPEP activities</a:t>
            </a:r>
            <a:endParaRPr dirty="0"/>
          </a:p>
          <a:p>
            <a:pPr marL="457200" lvl="0" indent="-330200" algn="l" rtl="0">
              <a:lnSpc>
                <a:spcPct val="115000"/>
              </a:lnSpc>
              <a:spcBef>
                <a:spcPts val="0"/>
              </a:spcBef>
              <a:spcAft>
                <a:spcPts val="0"/>
              </a:spcAft>
              <a:buSzPts val="1600"/>
              <a:buChar char="●"/>
            </a:pPr>
            <a:r>
              <a:rPr lang="en" sz="16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Reminder:</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It may not meet your I&amp;E purposes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to </a:t>
            </a:r>
            <a:r>
              <a:rPr lang="en" sz="1600" dirty="0"/>
              <a:t>rely on</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your CPEP Community Advisory Committee</a:t>
            </a:r>
            <a:r>
              <a:rPr lang="en" sz="1600" dirty="0"/>
              <a:t> solely.</a:t>
            </a:r>
            <a:endParaRP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title"/>
          </p:nvPr>
        </p:nvSpPr>
        <p:spPr>
          <a:xfrm>
            <a:off x="311700" y="20107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700" dirty="0"/>
              <a:t>Welcome</a:t>
            </a:r>
            <a:r>
              <a:rPr lang="en" sz="4000" dirty="0"/>
              <a:t>!</a:t>
            </a:r>
            <a:endParaRPr sz="4000" dirty="0">
              <a:solidFill>
                <a:srgbClr val="43434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 dirty="0"/>
              <a:t>Conducting I&amp;E Materials Review</a:t>
            </a:r>
            <a:endParaRPr lang="en-US" dirty="0"/>
          </a:p>
        </p:txBody>
      </p:sp>
      <p:sp>
        <p:nvSpPr>
          <p:cNvPr id="11" name="Text Placeholder 10"/>
          <p:cNvSpPr>
            <a:spLocks noGrp="1"/>
          </p:cNvSpPr>
          <p:nvPr>
            <p:ph type="body" idx="1"/>
          </p:nvPr>
        </p:nvSpPr>
        <p:spPr>
          <a:xfrm>
            <a:off x="620159" y="1947700"/>
            <a:ext cx="2807371" cy="2621100"/>
          </a:xfrm>
        </p:spPr>
        <p:txBody>
          <a:bodyPr/>
          <a:lstStyle/>
          <a:p>
            <a:pPr marL="0" indent="0">
              <a:buNone/>
            </a:pPr>
            <a:r>
              <a:rPr lang="en" sz="1400" b="1" dirty="0"/>
              <a:t>Who</a:t>
            </a:r>
            <a:r>
              <a:rPr lang="en" sz="1400" b="1" dirty="0" smtClean="0"/>
              <a:t>:</a:t>
            </a:r>
            <a:endParaRPr lang="en" sz="1400" dirty="0" smtClean="0"/>
          </a:p>
          <a:p>
            <a:pPr marL="0" lvl="0" indent="0">
              <a:lnSpc>
                <a:spcPct val="100000"/>
              </a:lnSpc>
              <a:buClr>
                <a:srgbClr val="000000"/>
              </a:buClr>
              <a:buSzPts val="1400"/>
              <a:buNone/>
            </a:pPr>
            <a:r>
              <a:rPr lang="en-US" sz="1400" dirty="0"/>
              <a:t>Representatives from community/service area(s) engaged by:</a:t>
            </a:r>
          </a:p>
          <a:p>
            <a:pPr lvl="0" indent="-317500">
              <a:lnSpc>
                <a:spcPct val="100000"/>
              </a:lnSpc>
              <a:buSzPts val="1400"/>
            </a:pPr>
            <a:r>
              <a:rPr lang="en-US" sz="1400" dirty="0"/>
              <a:t>Grantee</a:t>
            </a:r>
          </a:p>
          <a:p>
            <a:pPr lvl="0" indent="-317500">
              <a:lnSpc>
                <a:spcPct val="100000"/>
              </a:lnSpc>
              <a:buSzPts val="1400"/>
            </a:pPr>
            <a:r>
              <a:rPr lang="en-US" sz="1400" dirty="0"/>
              <a:t>Subrecipient(s)</a:t>
            </a:r>
          </a:p>
          <a:p>
            <a:pPr lvl="0" indent="-317500">
              <a:lnSpc>
                <a:spcPct val="100000"/>
              </a:lnSpc>
              <a:buSzPts val="1400"/>
            </a:pPr>
            <a:r>
              <a:rPr lang="en-US" sz="1400" dirty="0"/>
              <a:t>Service site(s</a:t>
            </a:r>
            <a:r>
              <a:rPr lang="en-US" sz="1400" dirty="0" smtClean="0"/>
              <a:t>)</a:t>
            </a:r>
            <a:endParaRPr lang="en-US" sz="1400" dirty="0"/>
          </a:p>
        </p:txBody>
      </p:sp>
      <p:sp>
        <p:nvSpPr>
          <p:cNvPr id="13" name="Text Placeholder 12"/>
          <p:cNvSpPr>
            <a:spLocks noGrp="1"/>
          </p:cNvSpPr>
          <p:nvPr>
            <p:ph type="body" sz="quarter" idx="15"/>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15" name="Text Placeholder 14"/>
          <p:cNvSpPr>
            <a:spLocks noGrp="1"/>
          </p:cNvSpPr>
          <p:nvPr>
            <p:ph type="body" sz="quarter" idx="17"/>
          </p:nvPr>
        </p:nvSpPr>
        <p:spPr/>
        <p:txBody>
          <a:bodyPr/>
          <a:lstStyle/>
          <a:p>
            <a:endParaRPr lang="en-US"/>
          </a:p>
        </p:txBody>
      </p:sp>
      <p:sp>
        <p:nvSpPr>
          <p:cNvPr id="16" name="Text Placeholder 15"/>
          <p:cNvSpPr>
            <a:spLocks noGrp="1"/>
          </p:cNvSpPr>
          <p:nvPr>
            <p:ph type="body" sz="quarter" idx="18"/>
          </p:nvPr>
        </p:nvSpPr>
        <p:spPr/>
        <p:txBody>
          <a:bodyPr/>
          <a:lstStyle/>
          <a:p>
            <a:endParaRPr lang="en-US"/>
          </a:p>
        </p:txBody>
      </p:sp>
      <p:sp>
        <p:nvSpPr>
          <p:cNvPr id="17" name="Content Placeholder 16"/>
          <p:cNvSpPr>
            <a:spLocks noGrp="1"/>
          </p:cNvSpPr>
          <p:nvPr>
            <p:ph sz="quarter" idx="19"/>
          </p:nvPr>
        </p:nvSpPr>
        <p:spPr>
          <a:xfrm>
            <a:off x="3045564" y="1947863"/>
            <a:ext cx="2765687" cy="2620962"/>
          </a:xfrm>
        </p:spPr>
        <p:txBody>
          <a:bodyPr/>
          <a:lstStyle/>
          <a:p>
            <a:pPr marL="0" indent="0">
              <a:buNone/>
            </a:pPr>
            <a:r>
              <a:rPr lang="en" sz="1400" b="1" dirty="0"/>
              <a:t>What</a:t>
            </a:r>
            <a:r>
              <a:rPr lang="en" sz="1400" b="1" dirty="0" smtClean="0"/>
              <a:t>:</a:t>
            </a:r>
            <a:endParaRPr lang="en" sz="1400" dirty="0" smtClean="0"/>
          </a:p>
          <a:p>
            <a:pPr marL="0" lvl="0" indent="0">
              <a:lnSpc>
                <a:spcPct val="100000"/>
              </a:lnSpc>
              <a:buClr>
                <a:srgbClr val="000000"/>
              </a:buClr>
              <a:buSzPts val="1400"/>
              <a:buNone/>
            </a:pPr>
            <a:r>
              <a:rPr lang="en-US" sz="1400" dirty="0"/>
              <a:t>Educational and promotional materials:</a:t>
            </a:r>
          </a:p>
          <a:p>
            <a:pPr lvl="0" indent="-317500">
              <a:lnSpc>
                <a:spcPct val="100000"/>
              </a:lnSpc>
              <a:buSzPts val="1400"/>
            </a:pPr>
            <a:r>
              <a:rPr lang="en-US" sz="1400" dirty="0"/>
              <a:t>For </a:t>
            </a:r>
            <a:r>
              <a:rPr lang="en-US" sz="1400" u="sng" dirty="0"/>
              <a:t>all</a:t>
            </a:r>
            <a:r>
              <a:rPr lang="en-US" sz="1400" dirty="0"/>
              <a:t> current or potential family planning clients</a:t>
            </a:r>
          </a:p>
          <a:p>
            <a:pPr lvl="0" indent="-317500">
              <a:lnSpc>
                <a:spcPct val="100000"/>
              </a:lnSpc>
              <a:buSzPts val="1400"/>
            </a:pPr>
            <a:r>
              <a:rPr lang="en-US" sz="1400" dirty="0"/>
              <a:t>For </a:t>
            </a:r>
            <a:r>
              <a:rPr lang="en-US" sz="1400" u="sng" dirty="0"/>
              <a:t>specific subrecipient or service site(s)</a:t>
            </a:r>
            <a:r>
              <a:rPr lang="en-US" sz="1400" dirty="0"/>
              <a:t>’ current or potential clients</a:t>
            </a:r>
          </a:p>
          <a:p>
            <a:pPr lvl="0" indent="-317500">
              <a:lnSpc>
                <a:spcPct val="100000"/>
              </a:lnSpc>
              <a:buSzPts val="1400"/>
            </a:pPr>
            <a:r>
              <a:rPr lang="en-US" sz="1400" dirty="0"/>
              <a:t>For current or potential clients from </a:t>
            </a:r>
            <a:r>
              <a:rPr lang="en-US" sz="1400" u="sng" dirty="0"/>
              <a:t>specific communities or </a:t>
            </a:r>
            <a:r>
              <a:rPr lang="en-US" sz="1400" u="sng" dirty="0" smtClean="0"/>
              <a:t>populations</a:t>
            </a:r>
            <a:endParaRPr lang="en-US" u="sng" dirty="0"/>
          </a:p>
        </p:txBody>
      </p:sp>
      <p:sp>
        <p:nvSpPr>
          <p:cNvPr id="18" name="Content Placeholder 17"/>
          <p:cNvSpPr>
            <a:spLocks noGrp="1"/>
          </p:cNvSpPr>
          <p:nvPr>
            <p:ph sz="quarter" idx="20"/>
          </p:nvPr>
        </p:nvSpPr>
        <p:spPr>
          <a:xfrm>
            <a:off x="6043809" y="1947863"/>
            <a:ext cx="2187575" cy="2620962"/>
          </a:xfrm>
        </p:spPr>
        <p:txBody>
          <a:bodyPr/>
          <a:lstStyle/>
          <a:p>
            <a:pPr marL="0" indent="0">
              <a:buNone/>
            </a:pPr>
            <a:r>
              <a:rPr lang="en-US" sz="1400" b="1" dirty="0"/>
              <a:t>For What</a:t>
            </a:r>
            <a:r>
              <a:rPr lang="en-US" sz="1400" b="1" dirty="0" smtClean="0"/>
              <a:t>:</a:t>
            </a:r>
            <a:endParaRPr lang="en-US" sz="1400" dirty="0" smtClean="0"/>
          </a:p>
          <a:p>
            <a:pPr lvl="0" indent="-317500">
              <a:lnSpc>
                <a:spcPct val="100000"/>
              </a:lnSpc>
              <a:buSzPts val="1400"/>
            </a:pPr>
            <a:r>
              <a:rPr lang="en-US" sz="1400" dirty="0"/>
              <a:t>Medical and factual accuracy</a:t>
            </a:r>
          </a:p>
          <a:p>
            <a:pPr lvl="0" indent="-317500">
              <a:lnSpc>
                <a:spcPct val="100000"/>
              </a:lnSpc>
              <a:buSzPts val="1400"/>
            </a:pPr>
            <a:r>
              <a:rPr lang="en-US" sz="1400" dirty="0"/>
              <a:t>Reading level</a:t>
            </a:r>
          </a:p>
          <a:p>
            <a:pPr lvl="0" indent="-317500">
              <a:lnSpc>
                <a:spcPct val="100000"/>
              </a:lnSpc>
              <a:buSzPts val="1400"/>
            </a:pPr>
            <a:r>
              <a:rPr lang="en-US" sz="1400" dirty="0"/>
              <a:t>Appropriateness, relevance, and fit</a:t>
            </a:r>
          </a:p>
          <a:p>
            <a:pPr lvl="0" indent="-317500">
              <a:lnSpc>
                <a:spcPct val="100000"/>
              </a:lnSpc>
              <a:buSzPts val="1400"/>
            </a:pPr>
            <a:r>
              <a:rPr lang="en-US" sz="1400" dirty="0"/>
              <a:t>Cultural responsiveness</a:t>
            </a:r>
          </a:p>
          <a:p>
            <a:pPr lvl="0" indent="-317500">
              <a:lnSpc>
                <a:spcPct val="100000"/>
              </a:lnSpc>
              <a:buSzPts val="1400"/>
            </a:pPr>
            <a:r>
              <a:rPr lang="en-US" sz="1400" dirty="0"/>
              <a:t>Other identified </a:t>
            </a:r>
            <a:r>
              <a:rPr lang="en-US" sz="1400" dirty="0" smtClean="0"/>
              <a:t>elements</a:t>
            </a:r>
            <a:endParaRPr lang="en-US" sz="1400" dirty="0"/>
          </a:p>
        </p:txBody>
      </p:sp>
      <p:sp>
        <p:nvSpPr>
          <p:cNvPr id="19" name="Text Placeholder 18"/>
          <p:cNvSpPr>
            <a:spLocks noGrp="1"/>
          </p:cNvSpPr>
          <p:nvPr>
            <p:ph type="body" sz="quarter" idx="21"/>
          </p:nvPr>
        </p:nvSpPr>
        <p:spPr>
          <a:xfrm>
            <a:off x="466933" y="1389063"/>
            <a:ext cx="7483475" cy="415925"/>
          </a:xfrm>
        </p:spPr>
        <p:txBody>
          <a:bodyPr/>
          <a:lstStyle/>
          <a:p>
            <a:pPr marL="114300" indent="0">
              <a:buNone/>
            </a:pPr>
            <a:r>
              <a:rPr lang="en-US" dirty="0"/>
              <a:t>The structure for the reviews can take many forms</a:t>
            </a:r>
            <a:r>
              <a:rPr lang="en-US" dirty="0" smtClean="0"/>
              <a:t>:</a:t>
            </a:r>
            <a:endParaRPr lang="en-US" dirty="0"/>
          </a:p>
        </p:txBody>
      </p:sp>
    </p:spTree>
    <p:extLst>
      <p:ext uri="{BB962C8B-B14F-4D97-AF65-F5344CB8AC3E}">
        <p14:creationId xmlns:p14="http://schemas.microsoft.com/office/powerpoint/2010/main" val="345544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c9a4aad35c_0_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Conducting I&amp;E Materials </a:t>
            </a:r>
            <a:r>
              <a:rPr lang="en" sz="260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Review</a:t>
            </a:r>
            <a:r>
              <a:rPr lang="en" sz="320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 sz="200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(cont’d)</a:t>
            </a:r>
            <a:endParaRPr sz="2600" dirty="0"/>
          </a:p>
        </p:txBody>
      </p:sp>
      <p:sp>
        <p:nvSpPr>
          <p:cNvPr id="2" name="Text Placeholder 1"/>
          <p:cNvSpPr>
            <a:spLocks noGrp="1"/>
          </p:cNvSpPr>
          <p:nvPr>
            <p:ph type="body" idx="1"/>
          </p:nvPr>
        </p:nvSpPr>
        <p:spPr/>
        <p:txBody>
          <a:bodyPr/>
          <a:lstStyle/>
          <a:p>
            <a:r>
              <a:rPr lang="en" dirty="0"/>
              <a:t>The structure for the reviews can take many </a:t>
            </a:r>
            <a:r>
              <a:rPr lang="en" dirty="0" smtClean="0"/>
              <a:t>forms</a:t>
            </a:r>
          </a:p>
          <a:p>
            <a:endParaRPr lang="en" dirty="0"/>
          </a:p>
          <a:p>
            <a:endParaRPr lang="en" dirty="0" smtClean="0"/>
          </a:p>
          <a:p>
            <a:r>
              <a:rPr lang="en" dirty="0"/>
              <a:t>How do you conduct I&amp;E Materials Reviews? (Chat into the chatbox</a:t>
            </a:r>
            <a:r>
              <a:rPr lang="en" dirty="0" smtClean="0"/>
              <a:t>.)</a:t>
            </a:r>
            <a:endParaRPr lang="en-US" dirty="0"/>
          </a:p>
        </p:txBody>
      </p:sp>
      <p:sp>
        <p:nvSpPr>
          <p:cNvPr id="3" name="Text Placeholder 2"/>
          <p:cNvSpPr>
            <a:spLocks noGrp="1"/>
          </p:cNvSpPr>
          <p:nvPr>
            <p:ph type="body" idx="2"/>
          </p:nvPr>
        </p:nvSpPr>
        <p:spPr>
          <a:xfrm>
            <a:off x="4832400" y="1152475"/>
            <a:ext cx="3880526" cy="1499285"/>
          </a:xfrm>
        </p:spPr>
        <p:txBody>
          <a:bodyPr/>
          <a:lstStyle/>
          <a:p>
            <a:pPr>
              <a:lnSpc>
                <a:spcPct val="100000"/>
              </a:lnSpc>
              <a:spcBef>
                <a:spcPts val="200"/>
              </a:spcBef>
            </a:pPr>
            <a:r>
              <a:rPr lang="en" sz="1600" dirty="0"/>
              <a:t>How</a:t>
            </a:r>
            <a:r>
              <a:rPr lang="en" sz="1600" dirty="0" smtClean="0"/>
              <a:t>:</a:t>
            </a:r>
          </a:p>
          <a:p>
            <a:pPr lvl="1">
              <a:lnSpc>
                <a:spcPct val="100000"/>
              </a:lnSpc>
              <a:spcBef>
                <a:spcPts val="200"/>
              </a:spcBef>
            </a:pPr>
            <a:r>
              <a:rPr lang="en-US" sz="1400" dirty="0"/>
              <a:t>In-person</a:t>
            </a:r>
          </a:p>
          <a:p>
            <a:pPr lvl="2">
              <a:lnSpc>
                <a:spcPct val="100000"/>
              </a:lnSpc>
              <a:spcBef>
                <a:spcPts val="200"/>
              </a:spcBef>
            </a:pPr>
            <a:r>
              <a:rPr lang="en-US" sz="1400" dirty="0"/>
              <a:t>In the waiting room</a:t>
            </a:r>
          </a:p>
          <a:p>
            <a:pPr lvl="2">
              <a:lnSpc>
                <a:spcPct val="100000"/>
              </a:lnSpc>
              <a:spcBef>
                <a:spcPts val="200"/>
              </a:spcBef>
            </a:pPr>
            <a:r>
              <a:rPr lang="en-US" sz="1400" dirty="0"/>
              <a:t>At reviewer pizza parties</a:t>
            </a:r>
          </a:p>
          <a:p>
            <a:pPr lvl="2">
              <a:lnSpc>
                <a:spcPct val="100000"/>
              </a:lnSpc>
              <a:spcBef>
                <a:spcPts val="200"/>
              </a:spcBef>
            </a:pPr>
            <a:r>
              <a:rPr lang="en-US" sz="1400" dirty="0"/>
              <a:t>At client appreciation parties</a:t>
            </a:r>
          </a:p>
          <a:p>
            <a:pPr lvl="2">
              <a:lnSpc>
                <a:spcPct val="100000"/>
              </a:lnSpc>
              <a:spcBef>
                <a:spcPts val="200"/>
              </a:spcBef>
            </a:pPr>
            <a:r>
              <a:rPr lang="en-US" sz="1400" dirty="0"/>
              <a:t>At tabling events</a:t>
            </a:r>
          </a:p>
          <a:p>
            <a:pPr lvl="1">
              <a:lnSpc>
                <a:spcPct val="100000"/>
              </a:lnSpc>
              <a:spcBef>
                <a:spcPts val="200"/>
              </a:spcBef>
            </a:pPr>
            <a:r>
              <a:rPr lang="en-US" sz="1400" dirty="0"/>
              <a:t>Virtual</a:t>
            </a:r>
          </a:p>
          <a:p>
            <a:pPr lvl="2">
              <a:lnSpc>
                <a:spcPct val="100000"/>
              </a:lnSpc>
              <a:spcBef>
                <a:spcPts val="200"/>
              </a:spcBef>
            </a:pPr>
            <a:r>
              <a:rPr lang="en-US" sz="1400" dirty="0"/>
              <a:t>Through email</a:t>
            </a:r>
          </a:p>
          <a:p>
            <a:pPr lvl="2">
              <a:lnSpc>
                <a:spcPct val="100000"/>
              </a:lnSpc>
              <a:spcBef>
                <a:spcPts val="200"/>
              </a:spcBef>
            </a:pPr>
            <a:r>
              <a:rPr lang="en-US" sz="1400" dirty="0"/>
              <a:t>Through Zoom or phone conferences</a:t>
            </a:r>
          </a:p>
          <a:p>
            <a:pPr lvl="2">
              <a:lnSpc>
                <a:spcPct val="100000"/>
              </a:lnSpc>
              <a:spcBef>
                <a:spcPts val="200"/>
              </a:spcBef>
            </a:pPr>
            <a:r>
              <a:rPr lang="en-US" sz="1400" dirty="0"/>
              <a:t>Structured survey and/or open-ended responses</a:t>
            </a:r>
            <a:endParaRPr lang="en" sz="1400" dirty="0" smtClean="0"/>
          </a:p>
          <a:p>
            <a:pPr lvl="1">
              <a:lnSpc>
                <a:spcPct val="100000"/>
              </a:lnSpc>
              <a:spcBef>
                <a:spcPts val="200"/>
              </a:spcBef>
            </a:pP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8"/>
          <p:cNvSpPr txBox="1">
            <a:spLocks noGrp="1"/>
          </p:cNvSpPr>
          <p:nvPr>
            <p:ph type="title"/>
          </p:nvPr>
        </p:nvSpPr>
        <p:spPr>
          <a:xfrm>
            <a:off x="823200" y="1064175"/>
            <a:ext cx="8520600" cy="59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I&amp;E Materials Review Tools</a:t>
            </a:r>
            <a:endParaRPr sz="2600" dirty="0"/>
          </a:p>
        </p:txBody>
      </p:sp>
      <p:sp>
        <p:nvSpPr>
          <p:cNvPr id="467" name="Google Shape;467;p8"/>
          <p:cNvSpPr txBox="1"/>
          <p:nvPr/>
        </p:nvSpPr>
        <p:spPr>
          <a:xfrm>
            <a:off x="800100" y="1828825"/>
            <a:ext cx="8073000" cy="28881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Materials Review documents </a:t>
            </a:r>
            <a:r>
              <a:rPr lang="en" sz="1600" b="0" i="0" u="none" strike="noStrike" cap="none" dirty="0" smtClean="0">
                <a:solidFill>
                  <a:schemeClr val="dk2"/>
                </a:solidFill>
                <a:latin typeface="Arial"/>
                <a:ea typeface="Arial"/>
                <a:cs typeface="Arial"/>
                <a:sym typeface="Arial"/>
              </a:rPr>
              <a:t>(</a:t>
            </a:r>
            <a:r>
              <a:rPr lang="en" sz="1600" b="1" u="none" strike="noStrike" cap="none" dirty="0" smtClean="0">
                <a:solidFill>
                  <a:schemeClr val="dk2"/>
                </a:solidFill>
                <a:latin typeface="Arial"/>
                <a:ea typeface="Arial"/>
                <a:cs typeface="Arial"/>
                <a:sym typeface="Arial"/>
              </a:rPr>
              <a:t>I&amp;E </a:t>
            </a:r>
            <a:r>
              <a:rPr lang="en" sz="1600" b="1" u="none" strike="noStrike" cap="none" dirty="0">
                <a:solidFill>
                  <a:schemeClr val="dk2"/>
                </a:solidFill>
                <a:latin typeface="Arial"/>
                <a:ea typeface="Arial"/>
                <a:cs typeface="Arial"/>
                <a:sym typeface="Arial"/>
              </a:rPr>
              <a:t>Materials Templates available on </a:t>
            </a:r>
            <a:r>
              <a:rPr lang="en" sz="1600" b="1" u="none" strike="noStrike" cap="none" dirty="0" smtClean="0">
                <a:solidFill>
                  <a:schemeClr val="dk2"/>
                </a:solidFill>
                <a:latin typeface="Arial"/>
                <a:ea typeface="Arial"/>
                <a:cs typeface="Arial"/>
                <a:sym typeface="Arial"/>
              </a:rPr>
              <a:t>RHNTC.org)</a:t>
            </a:r>
            <a:endParaRPr sz="1600" b="0" u="none" strike="noStrike" cap="none" dirty="0">
              <a:solidFill>
                <a:schemeClr val="dk2"/>
              </a:solidFill>
              <a:latin typeface="Arial"/>
              <a:ea typeface="Arial"/>
              <a:cs typeface="Arial"/>
              <a:sym typeface="Arial"/>
            </a:endParaRPr>
          </a:p>
          <a:p>
            <a:pPr marL="914400" marR="0" lvl="1"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Materials Inventory Log </a:t>
            </a:r>
            <a:endParaRPr sz="1600" b="1" i="1" u="none" strike="noStrike" cap="none" dirty="0">
              <a:solidFill>
                <a:schemeClr val="dk2"/>
              </a:solidFill>
              <a:latin typeface="Arial"/>
              <a:ea typeface="Arial"/>
              <a:cs typeface="Arial"/>
              <a:sym typeface="Arial"/>
            </a:endParaRPr>
          </a:p>
          <a:p>
            <a:pPr marL="914400" marR="0" lvl="1"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I&amp;E General Staff Review Form</a:t>
            </a:r>
            <a:endParaRPr sz="1600" b="0" i="0" u="none" strike="noStrike" cap="none" dirty="0">
              <a:solidFill>
                <a:schemeClr val="dk2"/>
              </a:solidFill>
              <a:latin typeface="Arial"/>
              <a:ea typeface="Arial"/>
              <a:cs typeface="Arial"/>
              <a:sym typeface="Arial"/>
            </a:endParaRPr>
          </a:p>
          <a:p>
            <a:pPr marL="914400" marR="0" lvl="1"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I&amp;E Medical Staff Review Form</a:t>
            </a:r>
            <a:endParaRPr sz="1600" b="0" i="0" u="none" strike="noStrike" cap="none" dirty="0">
              <a:solidFill>
                <a:schemeClr val="dk2"/>
              </a:solidFill>
              <a:latin typeface="Arial"/>
              <a:ea typeface="Arial"/>
              <a:cs typeface="Arial"/>
              <a:sym typeface="Arial"/>
            </a:endParaRPr>
          </a:p>
          <a:p>
            <a:pPr marL="914400" marR="0" lvl="1"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I&amp;E Advisory Committee Review Form</a:t>
            </a:r>
            <a:endParaRPr sz="1600" b="0" i="0" u="none" strike="noStrike" cap="none" dirty="0">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The RHNTC tools are </a:t>
            </a:r>
            <a:r>
              <a:rPr lang="en" sz="1600" b="1" i="0" u="none" strike="noStrike" cap="none" dirty="0">
                <a:solidFill>
                  <a:schemeClr val="dk2"/>
                </a:solidFill>
                <a:latin typeface="Arial"/>
                <a:ea typeface="Arial"/>
                <a:cs typeface="Arial"/>
                <a:sym typeface="Arial"/>
              </a:rPr>
              <a:t>not required! They provide one of many ways to document your process.</a:t>
            </a:r>
            <a:endParaRPr sz="1600" b="1" i="0" u="none" strike="noStrike" cap="none" dirty="0">
              <a:solidFill>
                <a:schemeClr val="dk2"/>
              </a:solidFill>
              <a:latin typeface="Arial"/>
              <a:ea typeface="Arial"/>
              <a:cs typeface="Arial"/>
              <a:sym typeface="Arial"/>
            </a:endParaRPr>
          </a:p>
          <a:p>
            <a:pPr marL="457200" marR="0" lvl="0" indent="-3302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These tools have been developed for </a:t>
            </a:r>
            <a:r>
              <a:rPr lang="en" sz="1600" b="1" i="0" u="none" strike="noStrike" cap="none" dirty="0">
                <a:solidFill>
                  <a:schemeClr val="dk2"/>
                </a:solidFill>
                <a:latin typeface="Arial"/>
                <a:ea typeface="Arial"/>
                <a:cs typeface="Arial"/>
                <a:sym typeface="Arial"/>
              </a:rPr>
              <a:t>you to modify to meet your </a:t>
            </a:r>
            <a:br>
              <a:rPr lang="en" sz="1600" b="1" i="0" u="none" strike="noStrike" cap="none" dirty="0">
                <a:solidFill>
                  <a:schemeClr val="dk2"/>
                </a:solidFill>
                <a:latin typeface="Arial"/>
                <a:ea typeface="Arial"/>
                <a:cs typeface="Arial"/>
                <a:sym typeface="Arial"/>
              </a:rPr>
            </a:br>
            <a:r>
              <a:rPr lang="en" sz="1600" b="1" i="0" u="none" strike="noStrike" cap="none" dirty="0">
                <a:solidFill>
                  <a:schemeClr val="dk2"/>
                </a:solidFill>
                <a:latin typeface="Arial"/>
                <a:ea typeface="Arial"/>
                <a:cs typeface="Arial"/>
                <a:sym typeface="Arial"/>
              </a:rPr>
              <a:t>agency’s needs.</a:t>
            </a:r>
            <a:endParaRPr sz="1600" b="1" i="0" u="none" strike="noStrike" cap="none" dirty="0">
              <a:solidFill>
                <a:schemeClr val="dk2"/>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c86ac44ccb_0_0"/>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Materials Inventory Log</a:t>
            </a:r>
            <a:endParaRPr sz="2600" dirty="0"/>
          </a:p>
        </p:txBody>
      </p:sp>
      <p:pic>
        <p:nvPicPr>
          <p:cNvPr id="473" name="Google Shape;473;gc86ac44ccb_0_0" descr="I&amp;E Materials Inventory Log screen shot"/>
          <p:cNvPicPr preferRelativeResize="0"/>
          <p:nvPr/>
        </p:nvPicPr>
        <p:blipFill rotWithShape="1">
          <a:blip r:embed="rId3">
            <a:alphaModFix/>
          </a:blip>
          <a:srcRect/>
          <a:stretch/>
        </p:blipFill>
        <p:spPr>
          <a:xfrm>
            <a:off x="1002150" y="2019850"/>
            <a:ext cx="7139702" cy="2953975"/>
          </a:xfrm>
          <a:prstGeom prst="rect">
            <a:avLst/>
          </a:prstGeom>
          <a:noFill/>
          <a:ln>
            <a:noFill/>
          </a:ln>
        </p:spPr>
      </p:pic>
      <p:sp>
        <p:nvSpPr>
          <p:cNvPr id="474" name="Google Shape;474;gc86ac44ccb_0_0" descr="&quot; &quot;"/>
          <p:cNvSpPr txBox="1"/>
          <p:nvPr/>
        </p:nvSpPr>
        <p:spPr>
          <a:xfrm>
            <a:off x="1013300" y="2098675"/>
            <a:ext cx="1409700" cy="4926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c86ac44ccb_0_5"/>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I&amp;E General Staff Review Form</a:t>
            </a:r>
            <a:endParaRPr sz="2600" dirty="0"/>
          </a:p>
        </p:txBody>
      </p:sp>
      <p:pic>
        <p:nvPicPr>
          <p:cNvPr id="480" name="Google Shape;480;gc86ac44ccb_0_5" descr="I&amp;E general staff review form page 1 screen shot"/>
          <p:cNvPicPr preferRelativeResize="0"/>
          <p:nvPr/>
        </p:nvPicPr>
        <p:blipFill rotWithShape="1">
          <a:blip r:embed="rId3">
            <a:alphaModFix/>
          </a:blip>
          <a:srcRect/>
          <a:stretch/>
        </p:blipFill>
        <p:spPr>
          <a:xfrm>
            <a:off x="1006601" y="2023275"/>
            <a:ext cx="2200447" cy="2910267"/>
          </a:xfrm>
          <a:prstGeom prst="rect">
            <a:avLst/>
          </a:prstGeom>
          <a:noFill/>
          <a:ln>
            <a:noFill/>
          </a:ln>
        </p:spPr>
      </p:pic>
      <p:pic>
        <p:nvPicPr>
          <p:cNvPr id="481" name="Google Shape;481;gc86ac44ccb_0_5" descr="I&amp;E general staff review form page 2 screen shot"/>
          <p:cNvPicPr preferRelativeResize="0"/>
          <p:nvPr/>
        </p:nvPicPr>
        <p:blipFill rotWithShape="1">
          <a:blip r:embed="rId4">
            <a:alphaModFix/>
          </a:blip>
          <a:srcRect/>
          <a:stretch/>
        </p:blipFill>
        <p:spPr>
          <a:xfrm>
            <a:off x="3408364" y="2031933"/>
            <a:ext cx="2181611" cy="2910268"/>
          </a:xfrm>
          <a:prstGeom prst="rect">
            <a:avLst/>
          </a:prstGeom>
          <a:noFill/>
          <a:ln>
            <a:noFill/>
          </a:ln>
        </p:spPr>
      </p:pic>
      <p:sp>
        <p:nvSpPr>
          <p:cNvPr id="482" name="Google Shape;482;gc86ac44ccb_0_5" descr="&quot; &quot;"/>
          <p:cNvSpPr txBox="1"/>
          <p:nvPr/>
        </p:nvSpPr>
        <p:spPr>
          <a:xfrm>
            <a:off x="2357200" y="2032000"/>
            <a:ext cx="827700" cy="3387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c86ac44ccb_0_10"/>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I&amp;E Medical Staff Review Form</a:t>
            </a:r>
            <a:endParaRPr sz="2600" dirty="0"/>
          </a:p>
        </p:txBody>
      </p:sp>
      <p:pic>
        <p:nvPicPr>
          <p:cNvPr id="488" name="Google Shape;488;gc86ac44ccb_0_10" descr="I&amp;E Medical Staff Review Form page 1 screen shot"/>
          <p:cNvPicPr preferRelativeResize="0"/>
          <p:nvPr/>
        </p:nvPicPr>
        <p:blipFill rotWithShape="1">
          <a:blip r:embed="rId3">
            <a:alphaModFix/>
          </a:blip>
          <a:srcRect/>
          <a:stretch/>
        </p:blipFill>
        <p:spPr>
          <a:xfrm>
            <a:off x="1014275" y="1944675"/>
            <a:ext cx="2338223" cy="3052300"/>
          </a:xfrm>
          <a:prstGeom prst="rect">
            <a:avLst/>
          </a:prstGeom>
          <a:noFill/>
          <a:ln>
            <a:noFill/>
          </a:ln>
        </p:spPr>
      </p:pic>
      <p:pic>
        <p:nvPicPr>
          <p:cNvPr id="489" name="Google Shape;489;gc86ac44ccb_0_10" descr="I&amp;E Medical Staff Review Form page 2 screen shot"/>
          <p:cNvPicPr preferRelativeResize="0"/>
          <p:nvPr/>
        </p:nvPicPr>
        <p:blipFill rotWithShape="1">
          <a:blip r:embed="rId4">
            <a:alphaModFix/>
          </a:blip>
          <a:srcRect/>
          <a:stretch/>
        </p:blipFill>
        <p:spPr>
          <a:xfrm>
            <a:off x="3499714" y="1944675"/>
            <a:ext cx="2362911" cy="3052299"/>
          </a:xfrm>
          <a:prstGeom prst="rect">
            <a:avLst/>
          </a:prstGeom>
          <a:noFill/>
          <a:ln>
            <a:noFill/>
          </a:ln>
        </p:spPr>
      </p:pic>
      <p:sp>
        <p:nvSpPr>
          <p:cNvPr id="490" name="Google Shape;490;gc86ac44ccb_0_10" descr="&quot; &quot;"/>
          <p:cNvSpPr txBox="1"/>
          <p:nvPr/>
        </p:nvSpPr>
        <p:spPr>
          <a:xfrm>
            <a:off x="2519125" y="1955800"/>
            <a:ext cx="827700" cy="3387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c86ac44ccb_0_15"/>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I&amp;E Advisory Committee Review Form</a:t>
            </a:r>
            <a:endParaRPr sz="2600" dirty="0"/>
          </a:p>
        </p:txBody>
      </p:sp>
      <p:pic>
        <p:nvPicPr>
          <p:cNvPr id="496" name="Google Shape;496;gc86ac44ccb_0_15" descr="I&amp;E Advisory Committee Review Form page 1 screen shot"/>
          <p:cNvPicPr preferRelativeResize="0"/>
          <p:nvPr/>
        </p:nvPicPr>
        <p:blipFill rotWithShape="1">
          <a:blip r:embed="rId3">
            <a:alphaModFix/>
          </a:blip>
          <a:srcRect/>
          <a:stretch/>
        </p:blipFill>
        <p:spPr>
          <a:xfrm>
            <a:off x="1020850" y="1937950"/>
            <a:ext cx="2328411" cy="3053426"/>
          </a:xfrm>
          <a:prstGeom prst="rect">
            <a:avLst/>
          </a:prstGeom>
          <a:noFill/>
          <a:ln>
            <a:noFill/>
          </a:ln>
        </p:spPr>
      </p:pic>
      <p:pic>
        <p:nvPicPr>
          <p:cNvPr id="497" name="Google Shape;497;gc86ac44ccb_0_15" descr="I&amp;E Advisory Committee Review Form page 2 screen shot"/>
          <p:cNvPicPr preferRelativeResize="0"/>
          <p:nvPr/>
        </p:nvPicPr>
        <p:blipFill rotWithShape="1">
          <a:blip r:embed="rId4">
            <a:alphaModFix/>
          </a:blip>
          <a:srcRect/>
          <a:stretch/>
        </p:blipFill>
        <p:spPr>
          <a:xfrm>
            <a:off x="3496532" y="1937950"/>
            <a:ext cx="2314618" cy="3053425"/>
          </a:xfrm>
          <a:prstGeom prst="rect">
            <a:avLst/>
          </a:prstGeom>
          <a:noFill/>
          <a:ln>
            <a:noFill/>
          </a:ln>
        </p:spPr>
      </p:pic>
      <p:sp>
        <p:nvSpPr>
          <p:cNvPr id="498" name="Google Shape;498;gc86ac44ccb_0_15" descr="&quot; &quot;"/>
          <p:cNvSpPr txBox="1"/>
          <p:nvPr/>
        </p:nvSpPr>
        <p:spPr>
          <a:xfrm>
            <a:off x="2509600" y="1946275"/>
            <a:ext cx="827700" cy="3387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2"/>
          <p:cNvSpPr txBox="1">
            <a:spLocks noGrp="1"/>
          </p:cNvSpPr>
          <p:nvPr>
            <p:ph type="title"/>
          </p:nvPr>
        </p:nvSpPr>
        <p:spPr>
          <a:xfrm>
            <a:off x="800100" y="1233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Documentation and Follow-up</a:t>
            </a:r>
            <a:endParaRPr sz="2600" dirty="0"/>
          </a:p>
        </p:txBody>
      </p:sp>
      <p:sp>
        <p:nvSpPr>
          <p:cNvPr id="504" name="Google Shape;504;p12"/>
          <p:cNvSpPr txBox="1">
            <a:spLocks noGrp="1"/>
          </p:cNvSpPr>
          <p:nvPr>
            <p:ph type="body" idx="1"/>
          </p:nvPr>
        </p:nvSpPr>
        <p:spPr>
          <a:xfrm>
            <a:off x="800100" y="2255150"/>
            <a:ext cx="8032200" cy="26325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Integrating recommendations and feedback</a:t>
            </a:r>
            <a:endParaRPr sz="1600" dirty="0"/>
          </a:p>
          <a:p>
            <a:pPr marL="914400" lvl="1" indent="-330200" algn="l" rtl="0">
              <a:lnSpc>
                <a:spcPct val="115000"/>
              </a:lnSpc>
              <a:spcBef>
                <a:spcPts val="0"/>
              </a:spcBef>
              <a:spcAft>
                <a:spcPts val="0"/>
              </a:spcAft>
              <a:buSzPts val="1600"/>
              <a:buChar char="○"/>
            </a:pPr>
            <a:r>
              <a:rPr lang="en" sz="1600" dirty="0"/>
              <a:t>What are the </a:t>
            </a:r>
            <a:r>
              <a:rPr lang="en" sz="1600"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5"/>
                  </a:ext>
                </a:extLst>
              </a:rPr>
              <a:t>standards</a:t>
            </a:r>
            <a:r>
              <a:rPr lang="en" sz="1600" dirty="0"/>
              <a:t>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6"/>
                  </a:ext>
                </a:extLst>
              </a:rPr>
              <a:t>of</a:t>
            </a:r>
            <a:r>
              <a:rPr lang="en" sz="1600" dirty="0"/>
              <a:t> the population or community to be served?</a:t>
            </a:r>
            <a:endParaRPr sz="1600" dirty="0"/>
          </a:p>
          <a:p>
            <a:pPr marL="914400" lvl="1" indent="-330200" algn="l" rtl="0">
              <a:lnSpc>
                <a:spcPct val="115000"/>
              </a:lnSpc>
              <a:spcBef>
                <a:spcPts val="0"/>
              </a:spcBef>
              <a:spcAft>
                <a:spcPts val="0"/>
              </a:spcAft>
              <a:buSzPts val="1600"/>
              <a:buChar char="○"/>
            </a:pPr>
            <a:r>
              <a:rPr lang="en" sz="1600" dirty="0"/>
              <a:t>What is </a:t>
            </a:r>
            <a:r>
              <a:rPr lang="en" sz="1600" u="sng" dirty="0"/>
              <a:t>suitable</a:t>
            </a:r>
            <a:r>
              <a:rPr lang="en" sz="1600" dirty="0"/>
              <a:t> for the population or community to be served?  </a:t>
            </a:r>
            <a:endParaRPr sz="1600" dirty="0"/>
          </a:p>
          <a:p>
            <a:pPr marL="457200" lvl="0" indent="-330200" algn="l" rtl="0">
              <a:lnSpc>
                <a:spcPct val="115000"/>
              </a:lnSpc>
              <a:spcBef>
                <a:spcPts val="0"/>
              </a:spcBef>
              <a:spcAft>
                <a:spcPts val="0"/>
              </a:spcAft>
              <a:buSzPts val="1600"/>
              <a:buChar char="●"/>
            </a:pPr>
            <a:r>
              <a:rPr lang="en" sz="1600" dirty="0"/>
              <a:t>Sharing feedback back to reviewers</a:t>
            </a:r>
            <a:endParaRPr sz="1600" dirty="0"/>
          </a:p>
          <a:p>
            <a:pPr marL="457200" lvl="0" indent="-330200" algn="l" rtl="0">
              <a:lnSpc>
                <a:spcPct val="115000"/>
              </a:lnSpc>
              <a:spcBef>
                <a:spcPts val="0"/>
              </a:spcBef>
              <a:spcAft>
                <a:spcPts val="0"/>
              </a:spcAft>
              <a:buSzPts val="1600"/>
              <a:buChar char="●"/>
            </a:pPr>
            <a:r>
              <a:rPr lang="en" sz="1600" dirty="0"/>
              <a:t>Material Review documents </a:t>
            </a:r>
            <a:r>
              <a:rPr lang="en" sz="1600" dirty="0" smtClean="0"/>
              <a:t>(</a:t>
            </a:r>
            <a:r>
              <a:rPr lang="en" sz="1600" b="1" dirty="0" smtClean="0"/>
              <a:t>I&amp;E </a:t>
            </a:r>
            <a:r>
              <a:rPr lang="en" sz="1600" b="1" dirty="0"/>
              <a:t>Materials Templates available on </a:t>
            </a:r>
            <a:r>
              <a:rPr lang="en" sz="1600" b="1" dirty="0" smtClean="0"/>
              <a:t>RHNTC.org)</a:t>
            </a:r>
            <a:endParaRPr sz="1600" b="1" dirty="0"/>
          </a:p>
          <a:p>
            <a:pPr marL="914400" lvl="1" indent="-330200" algn="l" rtl="0">
              <a:lnSpc>
                <a:spcPct val="115000"/>
              </a:lnSpc>
              <a:spcBef>
                <a:spcPts val="0"/>
              </a:spcBef>
              <a:spcAft>
                <a:spcPts val="0"/>
              </a:spcAft>
              <a:buSzPts val="1600"/>
              <a:buChar char="○"/>
            </a:pP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7"/>
                  </a:ext>
                </a:extLst>
              </a:rPr>
              <a:t>Summary of Reviews and Recommendations Form</a:t>
            </a:r>
            <a:endParaRPr sz="16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3" name="Google Shape;343;gca3dff4a87_0_0"/>
          <p:cNvSpPr txBox="1">
            <a:spLocks noGrp="1"/>
          </p:cNvSpPr>
          <p:nvPr>
            <p:ph type="title"/>
          </p:nvPr>
        </p:nvSpPr>
        <p:spPr>
          <a:xfrm>
            <a:off x="744450" y="684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From the </a:t>
            </a:r>
            <a:r>
              <a:rPr lang="en" sz="2600" dirty="0" smtClean="0"/>
              <a:t>Field (revisiting)</a:t>
            </a:r>
            <a:endParaRPr sz="2600" dirty="0"/>
          </a:p>
        </p:txBody>
      </p:sp>
      <p:pic>
        <p:nvPicPr>
          <p:cNvPr id="346" name="Google Shape;346;gca3dff4a87_0_0" descr="Ashley Kuykendal, Missouri Family &#10;Health Council"/>
          <p:cNvPicPr preferRelativeResize="0"/>
          <p:nvPr/>
        </p:nvPicPr>
        <p:blipFill rotWithShape="1">
          <a:blip r:embed="rId3">
            <a:alphaModFix/>
          </a:blip>
          <a:srcRect b="9771"/>
          <a:stretch/>
        </p:blipFill>
        <p:spPr>
          <a:xfrm>
            <a:off x="713650" y="1980956"/>
            <a:ext cx="1396800" cy="1430100"/>
          </a:xfrm>
          <a:prstGeom prst="ellipse">
            <a:avLst/>
          </a:prstGeom>
          <a:noFill/>
          <a:ln>
            <a:noFill/>
          </a:ln>
        </p:spPr>
      </p:pic>
      <p:sp>
        <p:nvSpPr>
          <p:cNvPr id="341" name="Google Shape;341;gca3dff4a87_0_0" descr="Ashley Kuykendal, Missouri Family &#10;Health Council"/>
          <p:cNvSpPr txBox="1">
            <a:spLocks noGrp="1"/>
          </p:cNvSpPr>
          <p:nvPr>
            <p:ph type="body" idx="4294967295"/>
          </p:nvPr>
        </p:nvSpPr>
        <p:spPr>
          <a:xfrm>
            <a:off x="396688" y="3748425"/>
            <a:ext cx="2030700" cy="43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1300" b="1" dirty="0"/>
              <a:t>Ashley Kuykendal</a:t>
            </a:r>
            <a:endParaRPr sz="1300" b="1" dirty="0"/>
          </a:p>
          <a:p>
            <a:pPr marL="0" lvl="0" indent="0" algn="ctr" rtl="0">
              <a:lnSpc>
                <a:spcPct val="100000"/>
              </a:lnSpc>
              <a:spcBef>
                <a:spcPts val="0"/>
              </a:spcBef>
              <a:spcAft>
                <a:spcPts val="0"/>
              </a:spcAft>
              <a:buSzPts val="1800"/>
              <a:buNone/>
            </a:pPr>
            <a:r>
              <a:rPr lang="en" sz="1300" b="1" dirty="0"/>
              <a:t>Missouri Family </a:t>
            </a:r>
            <a:br>
              <a:rPr lang="en" sz="1300" b="1" dirty="0"/>
            </a:br>
            <a:r>
              <a:rPr lang="en" sz="1300" b="1" dirty="0"/>
              <a:t>Health Council</a:t>
            </a:r>
            <a:endParaRPr sz="1300" b="1" dirty="0"/>
          </a:p>
        </p:txBody>
      </p:sp>
      <p:pic>
        <p:nvPicPr>
          <p:cNvPr id="345" name="Google Shape;345;gca3dff4a87_0_0" descr="Lisa Ecsi Davis, Tri-Rivers Family Planning"/>
          <p:cNvPicPr preferRelativeResize="0"/>
          <p:nvPr/>
        </p:nvPicPr>
        <p:blipFill rotWithShape="1">
          <a:blip r:embed="rId4">
            <a:alphaModFix/>
          </a:blip>
          <a:srcRect/>
          <a:stretch/>
        </p:blipFill>
        <p:spPr>
          <a:xfrm>
            <a:off x="2827225" y="2071975"/>
            <a:ext cx="1396800" cy="1396800"/>
          </a:xfrm>
          <a:prstGeom prst="ellipse">
            <a:avLst/>
          </a:prstGeom>
          <a:noFill/>
          <a:ln>
            <a:noFill/>
          </a:ln>
        </p:spPr>
      </p:pic>
      <p:sp>
        <p:nvSpPr>
          <p:cNvPr id="340" name="Google Shape;340;gca3dff4a87_0_0"/>
          <p:cNvSpPr txBox="1">
            <a:spLocks noGrp="1"/>
          </p:cNvSpPr>
          <p:nvPr>
            <p:ph type="body" idx="4294967295"/>
          </p:nvPr>
        </p:nvSpPr>
        <p:spPr>
          <a:xfrm>
            <a:off x="2533025" y="3748425"/>
            <a:ext cx="1890900" cy="43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1300" b="1" dirty="0"/>
              <a:t>Lisa Ecsi Davis</a:t>
            </a:r>
            <a:endParaRPr sz="1300" b="1" dirty="0"/>
          </a:p>
          <a:p>
            <a:pPr marL="0" lvl="0" indent="0" algn="ctr" rtl="0">
              <a:lnSpc>
                <a:spcPct val="100000"/>
              </a:lnSpc>
              <a:spcBef>
                <a:spcPts val="0"/>
              </a:spcBef>
              <a:spcAft>
                <a:spcPts val="0"/>
              </a:spcAft>
              <a:buSzPts val="1800"/>
              <a:buNone/>
            </a:pPr>
            <a:r>
              <a:rPr lang="en" sz="1300" b="1" dirty="0"/>
              <a:t>Tri-Rivers </a:t>
            </a:r>
            <a:br>
              <a:rPr lang="en" sz="1300" b="1" dirty="0"/>
            </a:br>
            <a:r>
              <a:rPr lang="en" sz="1300" b="1" dirty="0"/>
              <a:t>Family Planning</a:t>
            </a:r>
            <a:endParaRPr sz="1300" b="1" dirty="0"/>
          </a:p>
        </p:txBody>
      </p:sp>
      <p:pic>
        <p:nvPicPr>
          <p:cNvPr id="344" name="Google Shape;344;gca3dff4a87_0_0" descr="Lucia Obergoenner, East Missouri &#10;Action Agency"/>
          <p:cNvPicPr preferRelativeResize="0"/>
          <p:nvPr/>
        </p:nvPicPr>
        <p:blipFill rotWithShape="1">
          <a:blip r:embed="rId5">
            <a:alphaModFix/>
          </a:blip>
          <a:srcRect b="24000"/>
          <a:stretch/>
        </p:blipFill>
        <p:spPr>
          <a:xfrm>
            <a:off x="4832975" y="2049175"/>
            <a:ext cx="1450500" cy="1442400"/>
          </a:xfrm>
          <a:prstGeom prst="ellipse">
            <a:avLst/>
          </a:prstGeom>
          <a:noFill/>
          <a:ln>
            <a:noFill/>
          </a:ln>
        </p:spPr>
      </p:pic>
      <p:sp>
        <p:nvSpPr>
          <p:cNvPr id="342" name="Google Shape;342;gca3dff4a87_0_0"/>
          <p:cNvSpPr txBox="1">
            <a:spLocks noGrp="1"/>
          </p:cNvSpPr>
          <p:nvPr>
            <p:ph type="body" idx="4294967295"/>
          </p:nvPr>
        </p:nvSpPr>
        <p:spPr>
          <a:xfrm>
            <a:off x="4423775" y="3748425"/>
            <a:ext cx="2268900" cy="43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1800"/>
              <a:buNone/>
            </a:pPr>
            <a:r>
              <a:rPr lang="en" sz="1300" b="1" dirty="0"/>
              <a:t>Lucia Obergoenner</a:t>
            </a:r>
            <a:endParaRPr sz="1300" b="1" dirty="0"/>
          </a:p>
          <a:p>
            <a:pPr marL="0" marR="0" lvl="0" indent="0" algn="ctr" rtl="0">
              <a:lnSpc>
                <a:spcPct val="100000"/>
              </a:lnSpc>
              <a:spcBef>
                <a:spcPts val="0"/>
              </a:spcBef>
              <a:spcAft>
                <a:spcPts val="0"/>
              </a:spcAft>
              <a:buSzPts val="1800"/>
              <a:buNone/>
            </a:pPr>
            <a:r>
              <a:rPr lang="en" sz="1300" b="1" dirty="0"/>
              <a:t>East Missouri </a:t>
            </a:r>
            <a:br>
              <a:rPr lang="en" sz="1300" b="1" dirty="0"/>
            </a:br>
            <a:r>
              <a:rPr lang="en" sz="1300" b="1" dirty="0"/>
              <a:t>Action Agency</a:t>
            </a:r>
            <a:endParaRPr sz="1300" b="1" dirty="0"/>
          </a:p>
        </p:txBody>
      </p:sp>
    </p:spTree>
    <p:extLst>
      <p:ext uri="{BB962C8B-B14F-4D97-AF65-F5344CB8AC3E}">
        <p14:creationId xmlns:p14="http://schemas.microsoft.com/office/powerpoint/2010/main" val="3708950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c370493826_0_0"/>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Grantee Story: Missouri Family Health Council </a:t>
            </a:r>
            <a:endParaRPr sz="26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ca45079452_0_163"/>
          <p:cNvSpPr txBox="1">
            <a:spLocks noGrp="1"/>
          </p:cNvSpPr>
          <p:nvPr>
            <p:ph type="title"/>
          </p:nvPr>
        </p:nvSpPr>
        <p:spPr>
          <a:xfrm>
            <a:off x="744450" y="684050"/>
            <a:ext cx="5628600" cy="54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solidFill>
                  <a:srgbClr val="434343"/>
                </a:solidFill>
              </a:rPr>
              <a:t>Today’s Webinar Team </a:t>
            </a:r>
            <a:endParaRPr dirty="0"/>
          </a:p>
        </p:txBody>
      </p:sp>
      <p:pic>
        <p:nvPicPr>
          <p:cNvPr id="326" name="Google Shape;326;gca45079452_0_163" descr="Lisa Schamus"/>
          <p:cNvPicPr preferRelativeResize="0"/>
          <p:nvPr/>
        </p:nvPicPr>
        <p:blipFill rotWithShape="1">
          <a:blip r:embed="rId3">
            <a:alphaModFix/>
          </a:blip>
          <a:srcRect l="17600" t="15927" r="21833" b="45467"/>
          <a:stretch/>
        </p:blipFill>
        <p:spPr>
          <a:xfrm>
            <a:off x="622025" y="1602675"/>
            <a:ext cx="1431300" cy="1433700"/>
          </a:xfrm>
          <a:prstGeom prst="ellipse">
            <a:avLst/>
          </a:prstGeom>
          <a:noFill/>
          <a:ln>
            <a:noFill/>
          </a:ln>
        </p:spPr>
      </p:pic>
      <p:sp>
        <p:nvSpPr>
          <p:cNvPr id="331" name="Google Shape;331;gca45079452_0_163"/>
          <p:cNvSpPr txBox="1">
            <a:spLocks noGrp="1"/>
          </p:cNvSpPr>
          <p:nvPr>
            <p:ph type="body" idx="4294967295"/>
          </p:nvPr>
        </p:nvSpPr>
        <p:spPr>
          <a:xfrm>
            <a:off x="246113" y="3251200"/>
            <a:ext cx="2030700" cy="4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300" b="1" dirty="0"/>
              <a:t>Lisa Schamus</a:t>
            </a:r>
            <a:endParaRPr sz="1300" b="1" dirty="0"/>
          </a:p>
        </p:txBody>
      </p:sp>
      <p:pic>
        <p:nvPicPr>
          <p:cNvPr id="327" name="Google Shape;327;gca45079452_0_163" descr="Hannabah Blue"/>
          <p:cNvPicPr preferRelativeResize="0"/>
          <p:nvPr/>
        </p:nvPicPr>
        <p:blipFill rotWithShape="1">
          <a:blip r:embed="rId4">
            <a:alphaModFix/>
          </a:blip>
          <a:srcRect t="2167" b="30736"/>
          <a:stretch/>
        </p:blipFill>
        <p:spPr>
          <a:xfrm>
            <a:off x="3759575" y="1588430"/>
            <a:ext cx="1431300" cy="1441200"/>
          </a:xfrm>
          <a:prstGeom prst="ellipse">
            <a:avLst/>
          </a:prstGeom>
          <a:noFill/>
          <a:ln>
            <a:noFill/>
          </a:ln>
        </p:spPr>
      </p:pic>
      <p:sp>
        <p:nvSpPr>
          <p:cNvPr id="333" name="Google Shape;333;gca45079452_0_163"/>
          <p:cNvSpPr txBox="1">
            <a:spLocks noGrp="1"/>
          </p:cNvSpPr>
          <p:nvPr>
            <p:ph type="body" idx="4294967295"/>
          </p:nvPr>
        </p:nvSpPr>
        <p:spPr>
          <a:xfrm>
            <a:off x="3375138" y="3251200"/>
            <a:ext cx="2030700" cy="4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300" b="1" dirty="0"/>
              <a:t>Hannabah Blue</a:t>
            </a:r>
            <a:endParaRPr sz="1300" b="1" dirty="0"/>
          </a:p>
        </p:txBody>
      </p:sp>
      <p:pic>
        <p:nvPicPr>
          <p:cNvPr id="330" name="Google Shape;330;gca45079452_0_163" descr="Caitlin Hungate"/>
          <p:cNvPicPr preferRelativeResize="0"/>
          <p:nvPr/>
        </p:nvPicPr>
        <p:blipFill rotWithShape="1">
          <a:blip r:embed="rId5">
            <a:alphaModFix/>
          </a:blip>
          <a:srcRect t="3001" b="19418"/>
          <a:stretch/>
        </p:blipFill>
        <p:spPr>
          <a:xfrm>
            <a:off x="6876425" y="1580625"/>
            <a:ext cx="1431300" cy="1477800"/>
          </a:xfrm>
          <a:prstGeom prst="ellipse">
            <a:avLst/>
          </a:prstGeom>
          <a:noFill/>
          <a:ln>
            <a:noFill/>
          </a:ln>
        </p:spPr>
      </p:pic>
      <p:sp>
        <p:nvSpPr>
          <p:cNvPr id="334" name="Google Shape;334;gca45079452_0_163"/>
          <p:cNvSpPr txBox="1">
            <a:spLocks noGrp="1"/>
          </p:cNvSpPr>
          <p:nvPr>
            <p:ph type="body" idx="4294967295"/>
          </p:nvPr>
        </p:nvSpPr>
        <p:spPr>
          <a:xfrm>
            <a:off x="6652913" y="3251200"/>
            <a:ext cx="2030700" cy="4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300" b="1" dirty="0"/>
              <a:t>Caitlin Hungate</a:t>
            </a:r>
            <a:endParaRPr sz="1300" b="1" dirty="0"/>
          </a:p>
        </p:txBody>
      </p:sp>
      <p:pic>
        <p:nvPicPr>
          <p:cNvPr id="328" name="Google Shape;328;gca45079452_0_163" descr="Nancy Thomas"/>
          <p:cNvPicPr preferRelativeResize="0"/>
          <p:nvPr/>
        </p:nvPicPr>
        <p:blipFill rotWithShape="1">
          <a:blip r:embed="rId6">
            <a:alphaModFix/>
          </a:blip>
          <a:srcRect/>
          <a:stretch/>
        </p:blipFill>
        <p:spPr>
          <a:xfrm>
            <a:off x="2131100" y="3251191"/>
            <a:ext cx="1431300" cy="1458300"/>
          </a:xfrm>
          <a:prstGeom prst="ellipse">
            <a:avLst/>
          </a:prstGeom>
          <a:noFill/>
          <a:ln>
            <a:noFill/>
          </a:ln>
        </p:spPr>
      </p:pic>
      <p:sp>
        <p:nvSpPr>
          <p:cNvPr id="332" name="Google Shape;332;gca45079452_0_163"/>
          <p:cNvSpPr txBox="1">
            <a:spLocks noGrp="1"/>
          </p:cNvSpPr>
          <p:nvPr>
            <p:ph type="body" idx="4294967295"/>
          </p:nvPr>
        </p:nvSpPr>
        <p:spPr>
          <a:xfrm>
            <a:off x="2484425" y="4671700"/>
            <a:ext cx="2030700" cy="35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300" b="1" dirty="0"/>
              <a:t>Nancy Thomas</a:t>
            </a:r>
            <a:endParaRPr sz="1300" b="1" dirty="0"/>
          </a:p>
        </p:txBody>
      </p:sp>
      <p:pic>
        <p:nvPicPr>
          <p:cNvPr id="329" name="Google Shape;329;gca45079452_0_163" descr="Angelique Higgins"/>
          <p:cNvPicPr preferRelativeResize="0"/>
          <p:nvPr/>
        </p:nvPicPr>
        <p:blipFill rotWithShape="1">
          <a:blip r:embed="rId7">
            <a:alphaModFix/>
          </a:blip>
          <a:srcRect b="25898"/>
          <a:stretch/>
        </p:blipFill>
        <p:spPr>
          <a:xfrm>
            <a:off x="5269325" y="3251200"/>
            <a:ext cx="1431300" cy="1420500"/>
          </a:xfrm>
          <a:prstGeom prst="ellipse">
            <a:avLst/>
          </a:prstGeom>
          <a:noFill/>
          <a:ln>
            <a:noFill/>
          </a:ln>
        </p:spPr>
      </p:pic>
      <p:sp>
        <p:nvSpPr>
          <p:cNvPr id="335" name="Google Shape;335;gca45079452_0_163"/>
          <p:cNvSpPr txBox="1">
            <a:spLocks noGrp="1"/>
          </p:cNvSpPr>
          <p:nvPr>
            <p:ph type="body" idx="4294967295"/>
          </p:nvPr>
        </p:nvSpPr>
        <p:spPr>
          <a:xfrm>
            <a:off x="6000400" y="4671700"/>
            <a:ext cx="2030700" cy="35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300" b="1" dirty="0"/>
              <a:t>Angelique Higgins</a:t>
            </a:r>
            <a:endParaRPr sz="13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c83b037e13_3_10"/>
          <p:cNvSpPr txBox="1">
            <a:spLocks noGrp="1"/>
          </p:cNvSpPr>
          <p:nvPr>
            <p:ph type="title"/>
          </p:nvPr>
        </p:nvSpPr>
        <p:spPr>
          <a:xfrm>
            <a:off x="800100" y="75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Missouri Family Health Council (MFHC)</a:t>
            </a:r>
            <a:endParaRPr sz="2600" dirty="0"/>
          </a:p>
        </p:txBody>
      </p:sp>
      <p:sp>
        <p:nvSpPr>
          <p:cNvPr id="526" name="Google Shape;526;gc83b037e13_3_10"/>
          <p:cNvSpPr txBox="1">
            <a:spLocks noGrp="1"/>
          </p:cNvSpPr>
          <p:nvPr>
            <p:ph type="body" idx="1"/>
          </p:nvPr>
        </p:nvSpPr>
        <p:spPr>
          <a:xfrm>
            <a:off x="800100" y="1582300"/>
            <a:ext cx="6864900" cy="297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dirty="0"/>
              <a:t>Hybrid approach</a:t>
            </a:r>
            <a:endParaRPr sz="1600" dirty="0"/>
          </a:p>
          <a:p>
            <a:pPr marL="914400" lvl="1" indent="-330200" algn="l" rtl="0">
              <a:lnSpc>
                <a:spcPct val="115000"/>
              </a:lnSpc>
              <a:spcBef>
                <a:spcPts val="0"/>
              </a:spcBef>
              <a:spcAft>
                <a:spcPts val="0"/>
              </a:spcAft>
              <a:buSzPts val="1600"/>
              <a:buChar char="○"/>
            </a:pPr>
            <a:r>
              <a:rPr lang="en" sz="1600" dirty="0"/>
              <a:t>MFHC reviews materials available to entire network</a:t>
            </a:r>
            <a:endParaRPr sz="1600" dirty="0"/>
          </a:p>
          <a:p>
            <a:pPr marL="914400" lvl="1" indent="-330200" algn="l" rtl="0">
              <a:lnSpc>
                <a:spcPct val="115000"/>
              </a:lnSpc>
              <a:spcBef>
                <a:spcPts val="0"/>
              </a:spcBef>
              <a:spcAft>
                <a:spcPts val="0"/>
              </a:spcAft>
              <a:buSzPts val="1600"/>
              <a:buChar char="○"/>
            </a:pPr>
            <a:r>
              <a:rPr lang="en" sz="1600" dirty="0"/>
              <a:t>Each subrecipient conducts I&amp;E materials review process </a:t>
            </a:r>
            <a:br>
              <a:rPr lang="en" sz="1600" dirty="0"/>
            </a:br>
            <a:r>
              <a:rPr lang="en" sz="1600" dirty="0"/>
              <a:t>for all other materials</a:t>
            </a:r>
            <a:endParaRPr sz="1600" dirty="0"/>
          </a:p>
          <a:p>
            <a:pPr marL="914400" lvl="1" indent="-330200" algn="l" rtl="0">
              <a:lnSpc>
                <a:spcPct val="115000"/>
              </a:lnSpc>
              <a:spcBef>
                <a:spcPts val="0"/>
              </a:spcBef>
              <a:spcAft>
                <a:spcPts val="0"/>
              </a:spcAft>
              <a:buSzPts val="1600"/>
              <a:buChar char="○"/>
            </a:pPr>
            <a:r>
              <a:rPr lang="en" sz="1600" dirty="0"/>
              <a:t>Subrecipients use a variety of methods to recruit, retain, </a:t>
            </a:r>
            <a:br>
              <a:rPr lang="en" sz="1600" dirty="0"/>
            </a:br>
            <a:r>
              <a:rPr lang="en" sz="1600" dirty="0"/>
              <a:t>and obtain input from community for materials review</a:t>
            </a:r>
            <a:endParaRP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c83b037e13_3_15"/>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 sz="2600" dirty="0"/>
              <a:t>MFHC Approach</a:t>
            </a:r>
            <a:endParaRPr sz="2600" dirty="0"/>
          </a:p>
          <a:p>
            <a:pPr marL="0" lvl="0" indent="0" algn="l" rtl="0">
              <a:lnSpc>
                <a:spcPct val="100000"/>
              </a:lnSpc>
              <a:spcBef>
                <a:spcPts val="0"/>
              </a:spcBef>
              <a:spcAft>
                <a:spcPts val="0"/>
              </a:spcAft>
              <a:buClr>
                <a:srgbClr val="FFFFFF"/>
              </a:buClr>
              <a:buSzPts val="2800"/>
              <a:buNone/>
            </a:pPr>
            <a:r>
              <a:rPr lang="en" sz="1600" i="1" dirty="0"/>
              <a:t>Virtual Reviews</a:t>
            </a:r>
            <a:endParaRPr sz="16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c83b037e13_3_19"/>
          <p:cNvSpPr txBox="1">
            <a:spLocks noGrp="1"/>
          </p:cNvSpPr>
          <p:nvPr>
            <p:ph type="title"/>
          </p:nvPr>
        </p:nvSpPr>
        <p:spPr>
          <a:xfrm>
            <a:off x="800100" y="72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MFHC: Recruitment and Representation</a:t>
            </a:r>
            <a:endParaRPr sz="2600" dirty="0"/>
          </a:p>
        </p:txBody>
      </p:sp>
      <p:sp>
        <p:nvSpPr>
          <p:cNvPr id="537" name="Google Shape;537;gc83b037e13_3_19"/>
          <p:cNvSpPr txBox="1">
            <a:spLocks noGrp="1"/>
          </p:cNvSpPr>
          <p:nvPr>
            <p:ph type="body" idx="1"/>
          </p:nvPr>
        </p:nvSpPr>
        <p:spPr>
          <a:xfrm>
            <a:off x="800100" y="1582300"/>
            <a:ext cx="6864900" cy="2971800"/>
          </a:xfrm>
          <a:prstGeom prst="rect">
            <a:avLst/>
          </a:prstGeom>
          <a:noFill/>
          <a:ln>
            <a:noFill/>
          </a:ln>
        </p:spPr>
        <p:txBody>
          <a:bodyPr spcFirstLastPara="1" wrap="square" lIns="91425" tIns="91425" rIns="91425" bIns="91425" anchor="t" anchorCtr="0">
            <a:noAutofit/>
          </a:bodyPr>
          <a:lstStyle/>
          <a:p>
            <a:pPr marL="342900" lvl="0" indent="-330200" algn="l" rtl="0">
              <a:lnSpc>
                <a:spcPct val="115000"/>
              </a:lnSpc>
              <a:spcBef>
                <a:spcPts val="0"/>
              </a:spcBef>
              <a:spcAft>
                <a:spcPts val="0"/>
              </a:spcAft>
              <a:buSzPts val="1600"/>
              <a:buChar char="●"/>
            </a:pPr>
            <a:r>
              <a:rPr lang="en" sz="1600" dirty="0"/>
              <a:t>MFHC recruits people from all across the state through our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8"/>
                  </a:ext>
                </a:extLst>
              </a:rPr>
              <a:t>existing</a:t>
            </a:r>
            <a:r>
              <a:rPr lang="en" sz="1600" dirty="0"/>
              <a:t> network of providers, activists, clients, advocacy partners, and more with a specific eye to: </a:t>
            </a:r>
            <a:endParaRPr sz="1600" dirty="0"/>
          </a:p>
          <a:p>
            <a:pPr marL="800100" lvl="1" indent="-317500" algn="l" rtl="0">
              <a:lnSpc>
                <a:spcPct val="100000"/>
              </a:lnSpc>
              <a:spcBef>
                <a:spcPts val="0"/>
              </a:spcBef>
              <a:spcAft>
                <a:spcPts val="0"/>
              </a:spcAft>
              <a:buSzPts val="1400"/>
              <a:buChar char="○"/>
            </a:pPr>
            <a:r>
              <a:rPr lang="en" dirty="0"/>
              <a:t>Race</a:t>
            </a:r>
            <a:endParaRPr dirty="0"/>
          </a:p>
          <a:p>
            <a:pPr marL="800100" lvl="1" indent="-317500" algn="l" rtl="0">
              <a:lnSpc>
                <a:spcPct val="100000"/>
              </a:lnSpc>
              <a:spcBef>
                <a:spcPts val="0"/>
              </a:spcBef>
              <a:spcAft>
                <a:spcPts val="0"/>
              </a:spcAft>
              <a:buSzPts val="1400"/>
              <a:buChar char="○"/>
            </a:pPr>
            <a:r>
              <a:rPr lang="en" dirty="0"/>
              <a:t>Ethnicity</a:t>
            </a:r>
            <a:endParaRPr dirty="0"/>
          </a:p>
          <a:p>
            <a:pPr marL="800100" lvl="1" indent="-317500" algn="l" rtl="0">
              <a:lnSpc>
                <a:spcPct val="100000"/>
              </a:lnSpc>
              <a:spcBef>
                <a:spcPts val="0"/>
              </a:spcBef>
              <a:spcAft>
                <a:spcPts val="0"/>
              </a:spcAft>
              <a:buSzPts val="1400"/>
              <a:buChar char="○"/>
            </a:pPr>
            <a:r>
              <a:rPr lang="en" dirty="0"/>
              <a:t>Sexual orientation</a:t>
            </a:r>
            <a:endParaRPr dirty="0"/>
          </a:p>
          <a:p>
            <a:pPr marL="800100" lvl="1" indent="-317500" algn="l" rtl="0">
              <a:lnSpc>
                <a:spcPct val="100000"/>
              </a:lnSpc>
              <a:spcBef>
                <a:spcPts val="0"/>
              </a:spcBef>
              <a:spcAft>
                <a:spcPts val="0"/>
              </a:spcAft>
              <a:buSzPts val="1400"/>
              <a:buChar char="○"/>
            </a:pPr>
            <a:r>
              <a:rPr lang="en" dirty="0"/>
              <a:t>Gender identity</a:t>
            </a:r>
            <a:endParaRPr dirty="0"/>
          </a:p>
          <a:p>
            <a:pPr marL="800100" lvl="1" indent="-317500" algn="l" rtl="0">
              <a:lnSpc>
                <a:spcPct val="100000"/>
              </a:lnSpc>
              <a:spcBef>
                <a:spcPts val="0"/>
              </a:spcBef>
              <a:spcAft>
                <a:spcPts val="0"/>
              </a:spcAft>
              <a:buSzPts val="1400"/>
              <a:buChar char="○"/>
            </a:pPr>
            <a:r>
              <a:rPr lang="en" dirty="0"/>
              <a:t>Age</a:t>
            </a:r>
            <a:endParaRPr dirty="0"/>
          </a:p>
          <a:p>
            <a:pPr marL="800100" lvl="1" indent="-317500" algn="l" rtl="0">
              <a:lnSpc>
                <a:spcPct val="100000"/>
              </a:lnSpc>
              <a:spcBef>
                <a:spcPts val="0"/>
              </a:spcBef>
              <a:spcAft>
                <a:spcPts val="0"/>
              </a:spcAft>
              <a:buSzPts val="1400"/>
              <a:buChar char="○"/>
            </a:pPr>
            <a:r>
              <a:rPr lang="en" dirty="0"/>
              <a:t>Geographic location</a:t>
            </a:r>
            <a:endParaRPr dirty="0"/>
          </a:p>
          <a:p>
            <a:pPr marL="800100" lvl="1" indent="-228600" algn="l" rtl="0">
              <a:lnSpc>
                <a:spcPct val="100000"/>
              </a:lnSpc>
              <a:spcBef>
                <a:spcPts val="0"/>
              </a:spcBef>
              <a:spcAft>
                <a:spcPts val="0"/>
              </a:spcAft>
              <a:buSzPts val="1400"/>
              <a:buNone/>
            </a:pPr>
            <a:endParaRPr sz="1600" dirty="0"/>
          </a:p>
          <a:p>
            <a:pPr marL="342900" lvl="0" indent="-330200" algn="l" rtl="0">
              <a:lnSpc>
                <a:spcPct val="100000"/>
              </a:lnSpc>
              <a:spcBef>
                <a:spcPts val="0"/>
              </a:spcBef>
              <a:spcAft>
                <a:spcPts val="0"/>
              </a:spcAft>
              <a:buSzPts val="1600"/>
              <a:buChar char="●"/>
            </a:pPr>
            <a:r>
              <a:rPr lang="en" sz="1600" dirty="0"/>
              <a:t>Previously, this work was done through a board committee of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9"/>
                  </a:ext>
                </a:extLst>
              </a:rPr>
              <a:t>folks</a:t>
            </a:r>
            <a:r>
              <a:rPr lang="en" sz="1600" dirty="0"/>
              <a:t> representative of MFHC’s network.</a:t>
            </a:r>
            <a:endParaRPr sz="1600" dirty="0"/>
          </a:p>
          <a:p>
            <a:pPr marL="800100" lvl="1" indent="-228600" algn="l" rtl="0">
              <a:lnSpc>
                <a:spcPct val="100000"/>
              </a:lnSpc>
              <a:spcBef>
                <a:spcPts val="0"/>
              </a:spcBef>
              <a:spcAft>
                <a:spcPts val="0"/>
              </a:spcAft>
              <a:buSzPts val="1400"/>
              <a:buNone/>
            </a:pPr>
            <a:endParaRPr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c83b037e13_3_24"/>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MFHC: Process Overview</a:t>
            </a:r>
            <a:endParaRPr sz="2600" dirty="0"/>
          </a:p>
        </p:txBody>
      </p:sp>
      <p:sp>
        <p:nvSpPr>
          <p:cNvPr id="543" name="Google Shape;543;gc83b037e13_3_24"/>
          <p:cNvSpPr txBox="1">
            <a:spLocks noGrp="1"/>
          </p:cNvSpPr>
          <p:nvPr>
            <p:ph type="body" idx="1"/>
          </p:nvPr>
        </p:nvSpPr>
        <p:spPr>
          <a:xfrm>
            <a:off x="800100" y="1582300"/>
            <a:ext cx="6864900" cy="2971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Font typeface="Arial"/>
              <a:buChar char="●"/>
            </a:pPr>
            <a:r>
              <a:rPr lang="en" sz="1600" dirty="0"/>
              <a:t>Reviews are conducted</a:t>
            </a:r>
            <a:endParaRPr sz="1600" dirty="0"/>
          </a:p>
          <a:p>
            <a:pPr marL="914400" lvl="1" indent="-330200" algn="l" rtl="0">
              <a:lnSpc>
                <a:spcPct val="115000"/>
              </a:lnSpc>
              <a:spcBef>
                <a:spcPts val="0"/>
              </a:spcBef>
              <a:spcAft>
                <a:spcPts val="0"/>
              </a:spcAft>
              <a:buSzPts val="1600"/>
              <a:buFont typeface="Arial"/>
              <a:buChar char="●"/>
            </a:pPr>
            <a:r>
              <a:rPr lang="en" sz="1600" dirty="0"/>
              <a:t>As-needed, at least yearly</a:t>
            </a:r>
            <a:endParaRPr sz="1600" dirty="0"/>
          </a:p>
          <a:p>
            <a:pPr marL="914400" lvl="1" indent="-330200" algn="l" rtl="0">
              <a:lnSpc>
                <a:spcPct val="115000"/>
              </a:lnSpc>
              <a:spcBef>
                <a:spcPts val="0"/>
              </a:spcBef>
              <a:spcAft>
                <a:spcPts val="0"/>
              </a:spcAft>
              <a:buSzPts val="1600"/>
              <a:buFont typeface="Arial"/>
              <a:buChar char="●"/>
            </a:pPr>
            <a:r>
              <a:rPr lang="en" sz="1600" dirty="0"/>
              <a:t>Via conference call or email</a:t>
            </a:r>
            <a:endParaRPr sz="1600" dirty="0"/>
          </a:p>
          <a:p>
            <a:pPr marL="914400" lvl="1" indent="-330200" algn="l" rtl="0">
              <a:lnSpc>
                <a:spcPct val="115000"/>
              </a:lnSpc>
              <a:spcBef>
                <a:spcPts val="0"/>
              </a:spcBef>
              <a:spcAft>
                <a:spcPts val="0"/>
              </a:spcAft>
              <a:buSzPts val="1600"/>
              <a:buFont typeface="Arial"/>
              <a:buChar char="●"/>
            </a:pPr>
            <a:r>
              <a:rPr lang="en" sz="1600" dirty="0"/>
              <a:t>Among a relatively stable group of folks</a:t>
            </a:r>
            <a:endParaRPr sz="1600" dirty="0"/>
          </a:p>
          <a:p>
            <a:pPr marL="914400" lvl="1" indent="-228600" algn="l" rtl="0">
              <a:lnSpc>
                <a:spcPct val="115000"/>
              </a:lnSpc>
              <a:spcBef>
                <a:spcPts val="0"/>
              </a:spcBef>
              <a:spcAft>
                <a:spcPts val="0"/>
              </a:spcAft>
              <a:buSzPts val="2400"/>
              <a:buFont typeface="Arial"/>
              <a:buNone/>
            </a:pPr>
            <a:endParaRPr sz="1600" dirty="0"/>
          </a:p>
          <a:p>
            <a:pPr marL="457200" lvl="0" indent="-330200" algn="l" rtl="0">
              <a:lnSpc>
                <a:spcPct val="115000"/>
              </a:lnSpc>
              <a:spcBef>
                <a:spcPts val="0"/>
              </a:spcBef>
              <a:spcAft>
                <a:spcPts val="0"/>
              </a:spcAft>
              <a:buSzPts val="1600"/>
              <a:buChar char="●"/>
            </a:pPr>
            <a:r>
              <a:rPr lang="en" sz="1600" dirty="0"/>
              <a:t>Reviews focus on educational materials available to all subrecipients, after staff have reviewed for factual accuracy and reading level.</a:t>
            </a:r>
            <a:endParaRPr sz="1600" dirty="0"/>
          </a:p>
          <a:p>
            <a:pPr marL="228600" lvl="0" indent="0" algn="l" rtl="0">
              <a:lnSpc>
                <a:spcPct val="115000"/>
              </a:lnSpc>
              <a:spcBef>
                <a:spcPts val="0"/>
              </a:spcBef>
              <a:spcAft>
                <a:spcPts val="0"/>
              </a:spcAft>
              <a:buSzPts val="2400"/>
              <a:buFont typeface="Arial"/>
              <a:buNone/>
            </a:pPr>
            <a:endParaRP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c83b037e13_3_29"/>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MFHC: Challenges and Tips</a:t>
            </a:r>
            <a:endParaRPr sz="2600" dirty="0"/>
          </a:p>
        </p:txBody>
      </p:sp>
      <p:sp>
        <p:nvSpPr>
          <p:cNvPr id="549" name="Google Shape;549;gc83b037e13_3_29"/>
          <p:cNvSpPr txBox="1">
            <a:spLocks noGrp="1"/>
          </p:cNvSpPr>
          <p:nvPr>
            <p:ph type="body" idx="1"/>
          </p:nvPr>
        </p:nvSpPr>
        <p:spPr>
          <a:xfrm>
            <a:off x="800100" y="1658500"/>
            <a:ext cx="7359000" cy="297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dirty="0"/>
              <a:t>Challenge:</a:t>
            </a:r>
            <a:r>
              <a:rPr lang="en" sz="1600" dirty="0"/>
              <a:t> Having to reorient people to the review process, if they’re only being involved once a year</a:t>
            </a:r>
            <a:endParaRPr sz="1600" dirty="0"/>
          </a:p>
          <a:p>
            <a:pPr marL="457200" lvl="0" indent="-330200" algn="l" rtl="0">
              <a:lnSpc>
                <a:spcPct val="115000"/>
              </a:lnSpc>
              <a:spcBef>
                <a:spcPts val="0"/>
              </a:spcBef>
              <a:spcAft>
                <a:spcPts val="0"/>
              </a:spcAft>
              <a:buSzPts val="1600"/>
              <a:buChar char="●"/>
            </a:pPr>
            <a:r>
              <a:rPr lang="en" sz="1600" i="1" dirty="0"/>
              <a:t>Tip:</a:t>
            </a:r>
            <a:r>
              <a:rPr lang="en" sz="1600" dirty="0"/>
              <a:t> Consider offering a quick video introduction that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0"/>
                  </a:ext>
                </a:extLst>
              </a:rPr>
              <a:t>folks </a:t>
            </a:r>
            <a:r>
              <a:rPr lang="en" sz="1600" dirty="0"/>
              <a:t>can review</a:t>
            </a:r>
            <a:endParaRPr sz="1600" dirty="0"/>
          </a:p>
          <a:p>
            <a:pPr marL="457200" lvl="0" indent="-330200" algn="l" rtl="0">
              <a:lnSpc>
                <a:spcPct val="115000"/>
              </a:lnSpc>
              <a:spcBef>
                <a:spcPts val="0"/>
              </a:spcBef>
              <a:spcAft>
                <a:spcPts val="0"/>
              </a:spcAft>
              <a:buSzPts val="1600"/>
              <a:buChar char="●"/>
            </a:pPr>
            <a:r>
              <a:rPr lang="en" sz="1600" i="1" dirty="0"/>
              <a:t>Tip: </a:t>
            </a:r>
            <a:r>
              <a:rPr lang="en" sz="1600" dirty="0"/>
              <a:t>Allow folks to review in advance leads to more thorough responses and better resource suggestions</a:t>
            </a:r>
            <a:endParaRPr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c83b037e13_3_34"/>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2800"/>
              <a:buNone/>
            </a:pPr>
            <a:r>
              <a:rPr lang="en" sz="2600" dirty="0"/>
              <a:t>Tri-Rivers Family Planning (TRFP)</a:t>
            </a:r>
            <a:endParaRPr sz="2600" dirty="0"/>
          </a:p>
          <a:p>
            <a:pPr marL="0" marR="0" lvl="0" indent="0" algn="l" rtl="0">
              <a:lnSpc>
                <a:spcPct val="100000"/>
              </a:lnSpc>
              <a:spcBef>
                <a:spcPts val="0"/>
              </a:spcBef>
              <a:spcAft>
                <a:spcPts val="0"/>
              </a:spcAft>
              <a:buClr>
                <a:srgbClr val="FFFFFF"/>
              </a:buClr>
              <a:buSzPts val="2800"/>
              <a:buNone/>
            </a:pPr>
            <a:r>
              <a:rPr lang="en" sz="1600" i="1" dirty="0">
                <a:solidFill>
                  <a:schemeClr val="lt1"/>
                </a:solidFill>
              </a:rPr>
              <a:t>Virtual Reviews</a:t>
            </a:r>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c83b037e13_3_38"/>
          <p:cNvSpPr txBox="1">
            <a:spLocks noGrp="1"/>
          </p:cNvSpPr>
          <p:nvPr>
            <p:ph type="title"/>
          </p:nvPr>
        </p:nvSpPr>
        <p:spPr>
          <a:xfrm>
            <a:off x="800100" y="72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TRFP: Recruitment and Representation</a:t>
            </a:r>
            <a:endParaRPr sz="2600" dirty="0"/>
          </a:p>
        </p:txBody>
      </p:sp>
      <p:pic>
        <p:nvPicPr>
          <p:cNvPr id="2" name="Picture 1" descr="Recruit members, introductory email, offer a clinic tou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646" y="1674198"/>
            <a:ext cx="6114818" cy="303607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c83b037e13_3_57"/>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TRFP: Process Overview</a:t>
            </a:r>
            <a:endParaRPr sz="2600" dirty="0"/>
          </a:p>
        </p:txBody>
      </p:sp>
      <p:sp>
        <p:nvSpPr>
          <p:cNvPr id="580" name="Google Shape;580;gc83b037e13_3_57"/>
          <p:cNvSpPr txBox="1">
            <a:spLocks noGrp="1"/>
          </p:cNvSpPr>
          <p:nvPr>
            <p:ph type="body" idx="1"/>
          </p:nvPr>
        </p:nvSpPr>
        <p:spPr>
          <a:xfrm>
            <a:off x="800099" y="1624925"/>
            <a:ext cx="7390500" cy="2971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Font typeface="Arial"/>
              <a:buChar char="●"/>
            </a:pPr>
            <a:r>
              <a:rPr lang="en" sz="1600" dirty="0"/>
              <a:t>The clinic staff reviews for medical accuracy and literacy level</a:t>
            </a:r>
            <a:br>
              <a:rPr lang="en" sz="1600" dirty="0"/>
            </a:br>
            <a:endParaRPr sz="1600" dirty="0"/>
          </a:p>
          <a:p>
            <a:pPr marL="457200" lvl="0" indent="-330200" algn="l" rtl="0">
              <a:lnSpc>
                <a:spcPct val="115000"/>
              </a:lnSpc>
              <a:spcBef>
                <a:spcPts val="0"/>
              </a:spcBef>
              <a:spcAft>
                <a:spcPts val="0"/>
              </a:spcAft>
              <a:buSzPts val="1600"/>
              <a:buFont typeface="Arial"/>
              <a:buChar char="●"/>
            </a:pPr>
            <a:r>
              <a:rPr lang="en" sz="1600" dirty="0"/>
              <a:t>The committee reviews for appropriateness </a:t>
            </a:r>
            <a:br>
              <a:rPr lang="en" sz="1600" dirty="0"/>
            </a:br>
            <a:r>
              <a:rPr lang="en" sz="1600" dirty="0"/>
              <a:t>of fit for materials</a:t>
            </a:r>
            <a:endParaRPr sz="1600" dirty="0"/>
          </a:p>
          <a:p>
            <a:pPr marL="457200" lvl="0" indent="-228600" algn="l" rtl="0">
              <a:lnSpc>
                <a:spcPct val="115000"/>
              </a:lnSpc>
              <a:spcBef>
                <a:spcPts val="0"/>
              </a:spcBef>
              <a:spcAft>
                <a:spcPts val="0"/>
              </a:spcAft>
              <a:buSzPts val="2400"/>
              <a:buFont typeface="Arial"/>
              <a:buNone/>
            </a:pPr>
            <a:endParaRPr sz="1600" dirty="0"/>
          </a:p>
          <a:p>
            <a:pPr marL="457200" lvl="0" indent="-330200" algn="l" rtl="0">
              <a:lnSpc>
                <a:spcPct val="115000"/>
              </a:lnSpc>
              <a:spcBef>
                <a:spcPts val="0"/>
              </a:spcBef>
              <a:spcAft>
                <a:spcPts val="0"/>
              </a:spcAft>
              <a:buSzPts val="1600"/>
              <a:buFont typeface="Arial"/>
              <a:buChar char="●"/>
            </a:pPr>
            <a:r>
              <a:rPr lang="en" sz="1600" dirty="0"/>
              <a:t>The committee is asked to process things regularly</a:t>
            </a:r>
            <a:endParaRPr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c83b037e13_3_62"/>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TRFP: Challenges and Tips</a:t>
            </a:r>
            <a:endParaRPr sz="2600" dirty="0"/>
          </a:p>
        </p:txBody>
      </p:sp>
      <p:sp>
        <p:nvSpPr>
          <p:cNvPr id="586" name="Google Shape;586;gc83b037e13_3_62"/>
          <p:cNvSpPr txBox="1">
            <a:spLocks noGrp="1"/>
          </p:cNvSpPr>
          <p:nvPr>
            <p:ph type="body" idx="1"/>
          </p:nvPr>
        </p:nvSpPr>
        <p:spPr>
          <a:xfrm>
            <a:off x="938500" y="1429900"/>
            <a:ext cx="7310100" cy="297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800"/>
              <a:buNone/>
            </a:pPr>
            <a:r>
              <a:rPr lang="en" sz="1600" b="1" dirty="0"/>
              <a:t>Challenge: </a:t>
            </a:r>
            <a:r>
              <a:rPr lang="en" sz="1600" dirty="0"/>
              <a:t>The process can be intimidating</a:t>
            </a:r>
            <a:endParaRPr sz="1600" dirty="0"/>
          </a:p>
          <a:p>
            <a:pPr marL="457200" marR="0" lvl="0" indent="-330200" algn="l" rtl="0">
              <a:lnSpc>
                <a:spcPct val="115000"/>
              </a:lnSpc>
              <a:spcBef>
                <a:spcPts val="0"/>
              </a:spcBef>
              <a:spcAft>
                <a:spcPts val="0"/>
              </a:spcAft>
              <a:buSzPts val="1600"/>
              <a:buChar char="●"/>
            </a:pPr>
            <a:r>
              <a:rPr lang="en" sz="1600" i="1" dirty="0"/>
              <a:t>Tip:</a:t>
            </a:r>
            <a:r>
              <a:rPr lang="en" sz="1600" dirty="0"/>
              <a:t> </a:t>
            </a:r>
            <a:r>
              <a:rPr lang="en" sz="1600" dirty="0">
                <a:latin typeface="Arial"/>
                <a:ea typeface="Arial"/>
                <a:cs typeface="Arial"/>
                <a:sym typeface="Arial"/>
              </a:rPr>
              <a:t>Keep things lighthearted</a:t>
            </a:r>
            <a:endParaRPr sz="1600" dirty="0"/>
          </a:p>
          <a:p>
            <a:pPr marL="457200" marR="0" lvl="0" indent="0" algn="l" rtl="0">
              <a:lnSpc>
                <a:spcPct val="115000"/>
              </a:lnSpc>
              <a:spcBef>
                <a:spcPts val="0"/>
              </a:spcBef>
              <a:spcAft>
                <a:spcPts val="0"/>
              </a:spcAft>
              <a:buSzPts val="1800"/>
              <a:buNone/>
            </a:pPr>
            <a:endParaRPr sz="1600" dirty="0"/>
          </a:p>
          <a:p>
            <a:pPr marL="0" marR="0" lvl="0" indent="0" algn="l" rtl="0">
              <a:lnSpc>
                <a:spcPct val="115000"/>
              </a:lnSpc>
              <a:spcBef>
                <a:spcPts val="0"/>
              </a:spcBef>
              <a:spcAft>
                <a:spcPts val="0"/>
              </a:spcAft>
              <a:buSzPts val="1800"/>
              <a:buNone/>
            </a:pPr>
            <a:r>
              <a:rPr lang="en" sz="1600" b="1" dirty="0"/>
              <a:t>Challenge: </a:t>
            </a:r>
            <a:r>
              <a:rPr lang="en" sz="1600" dirty="0"/>
              <a:t> Reviewers can get overwhelmed</a:t>
            </a:r>
            <a:endParaRPr sz="1600" dirty="0"/>
          </a:p>
          <a:p>
            <a:pPr marL="457200" marR="0" lvl="0" indent="-330200" algn="l" rtl="0">
              <a:lnSpc>
                <a:spcPct val="115000"/>
              </a:lnSpc>
              <a:spcBef>
                <a:spcPts val="0"/>
              </a:spcBef>
              <a:spcAft>
                <a:spcPts val="0"/>
              </a:spcAft>
              <a:buSzPts val="1600"/>
              <a:buChar char="●"/>
            </a:pPr>
            <a:r>
              <a:rPr lang="en" sz="1600" i="1" dirty="0"/>
              <a:t>Tip:</a:t>
            </a:r>
            <a:r>
              <a:rPr lang="en" sz="1600" dirty="0"/>
              <a:t> Be intentional about how often you’re engaging </a:t>
            </a:r>
            <a:br>
              <a:rPr lang="en" sz="1600" dirty="0"/>
            </a:br>
            <a:r>
              <a:rPr lang="en" sz="1600" dirty="0"/>
              <a:t>committee members</a:t>
            </a:r>
            <a:endParaRPr sz="1600" dirty="0"/>
          </a:p>
          <a:p>
            <a:pPr marL="457200" marR="0" lvl="0" indent="0" algn="l" rtl="0">
              <a:lnSpc>
                <a:spcPct val="115000"/>
              </a:lnSpc>
              <a:spcBef>
                <a:spcPts val="0"/>
              </a:spcBef>
              <a:spcAft>
                <a:spcPts val="0"/>
              </a:spcAft>
              <a:buSzPts val="1800"/>
              <a:buNone/>
            </a:pPr>
            <a:endParaRPr sz="1600" dirty="0"/>
          </a:p>
          <a:p>
            <a:pPr marL="0" marR="0" lvl="0" indent="0" algn="l" rtl="0">
              <a:lnSpc>
                <a:spcPct val="115000"/>
              </a:lnSpc>
              <a:spcBef>
                <a:spcPts val="0"/>
              </a:spcBef>
              <a:spcAft>
                <a:spcPts val="0"/>
              </a:spcAft>
              <a:buSzPts val="1800"/>
              <a:buNone/>
            </a:pPr>
            <a:r>
              <a:rPr lang="en" sz="1600" b="1" dirty="0"/>
              <a:t>Challenge:</a:t>
            </a:r>
            <a:r>
              <a:rPr lang="en" sz="1600" dirty="0"/>
              <a:t> Located in rural, conservative community</a:t>
            </a:r>
            <a:endParaRPr sz="1600" dirty="0"/>
          </a:p>
          <a:p>
            <a:pPr marL="457200" marR="0" lvl="0" indent="-330200" algn="l" rtl="0">
              <a:lnSpc>
                <a:spcPct val="115000"/>
              </a:lnSpc>
              <a:spcBef>
                <a:spcPts val="0"/>
              </a:spcBef>
              <a:spcAft>
                <a:spcPts val="0"/>
              </a:spcAft>
              <a:buSzPts val="1600"/>
              <a:buChar char="●"/>
            </a:pPr>
            <a:r>
              <a:rPr lang="en" sz="1600" i="1" dirty="0"/>
              <a:t>Tip: </a:t>
            </a:r>
            <a:r>
              <a:rPr lang="en" sz="1600" dirty="0">
                <a:latin typeface="Arial"/>
                <a:ea typeface="Arial"/>
                <a:cs typeface="Arial"/>
                <a:sym typeface="Arial"/>
              </a:rPr>
              <a:t>Be community-oriented</a:t>
            </a:r>
            <a:r>
              <a:rPr lang="en" sz="1600" dirty="0"/>
              <a:t> </a:t>
            </a:r>
            <a:r>
              <a:rPr lang="en"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1"/>
                  </a:ext>
                </a:extLst>
              </a:rPr>
              <a:t>in an intentional way</a:t>
            </a:r>
            <a:endParaRPr sz="16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c83b037e13_3_67"/>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 sz="2600" dirty="0"/>
              <a:t>East Missouri Action Agency (EMAA)</a:t>
            </a:r>
            <a:endParaRPr sz="2600" dirty="0"/>
          </a:p>
          <a:p>
            <a:pPr marL="0" lvl="0" indent="0" algn="l" rtl="0">
              <a:lnSpc>
                <a:spcPct val="100000"/>
              </a:lnSpc>
              <a:spcBef>
                <a:spcPts val="0"/>
              </a:spcBef>
              <a:spcAft>
                <a:spcPts val="0"/>
              </a:spcAft>
              <a:buClr>
                <a:schemeClr val="lt1"/>
              </a:buClr>
              <a:buSzPts val="2800"/>
              <a:buFont typeface="Arial"/>
              <a:buNone/>
            </a:pPr>
            <a:r>
              <a:rPr lang="en" sz="1400" i="1" dirty="0">
                <a:solidFill>
                  <a:schemeClr val="lt1"/>
                </a:solidFill>
              </a:rPr>
              <a:t>In-Person Reviews</a:t>
            </a:r>
            <a:endParaRPr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3" name="Google Shape;343;gca3dff4a87_0_0"/>
          <p:cNvSpPr txBox="1">
            <a:spLocks noGrp="1"/>
          </p:cNvSpPr>
          <p:nvPr>
            <p:ph type="title"/>
          </p:nvPr>
        </p:nvSpPr>
        <p:spPr>
          <a:xfrm>
            <a:off x="744450" y="684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From the Field</a:t>
            </a:r>
            <a:endParaRPr sz="2600" dirty="0"/>
          </a:p>
        </p:txBody>
      </p:sp>
      <p:pic>
        <p:nvPicPr>
          <p:cNvPr id="346" name="Google Shape;346;gca3dff4a87_0_0" descr="Ashley Kuykendal, Missouri Family &#10;Health Council"/>
          <p:cNvPicPr preferRelativeResize="0"/>
          <p:nvPr/>
        </p:nvPicPr>
        <p:blipFill rotWithShape="1">
          <a:blip r:embed="rId3">
            <a:alphaModFix/>
          </a:blip>
          <a:srcRect b="9771"/>
          <a:stretch/>
        </p:blipFill>
        <p:spPr>
          <a:xfrm>
            <a:off x="713650" y="1980956"/>
            <a:ext cx="1396800" cy="1430100"/>
          </a:xfrm>
          <a:prstGeom prst="ellipse">
            <a:avLst/>
          </a:prstGeom>
          <a:noFill/>
          <a:ln>
            <a:noFill/>
          </a:ln>
        </p:spPr>
      </p:pic>
      <p:sp>
        <p:nvSpPr>
          <p:cNvPr id="341" name="Google Shape;341;gca3dff4a87_0_0" descr="Ashley Kuykendal, Missouri Family &#10;Health Council"/>
          <p:cNvSpPr txBox="1">
            <a:spLocks noGrp="1"/>
          </p:cNvSpPr>
          <p:nvPr>
            <p:ph type="body" idx="4294967295"/>
          </p:nvPr>
        </p:nvSpPr>
        <p:spPr>
          <a:xfrm>
            <a:off x="396688" y="3748425"/>
            <a:ext cx="2030700" cy="43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1300" b="1" dirty="0"/>
              <a:t>Ashley Kuykendal</a:t>
            </a:r>
            <a:endParaRPr sz="1300" b="1" dirty="0"/>
          </a:p>
          <a:p>
            <a:pPr marL="0" lvl="0" indent="0" algn="ctr" rtl="0">
              <a:lnSpc>
                <a:spcPct val="100000"/>
              </a:lnSpc>
              <a:spcBef>
                <a:spcPts val="0"/>
              </a:spcBef>
              <a:spcAft>
                <a:spcPts val="0"/>
              </a:spcAft>
              <a:buSzPts val="1800"/>
              <a:buNone/>
            </a:pPr>
            <a:r>
              <a:rPr lang="en" sz="1300" b="1" dirty="0"/>
              <a:t>Missouri Family </a:t>
            </a:r>
            <a:br>
              <a:rPr lang="en" sz="1300" b="1" dirty="0"/>
            </a:br>
            <a:r>
              <a:rPr lang="en" sz="1300" b="1" dirty="0"/>
              <a:t>Health Council</a:t>
            </a:r>
            <a:endParaRPr sz="1300" b="1" dirty="0"/>
          </a:p>
        </p:txBody>
      </p:sp>
      <p:pic>
        <p:nvPicPr>
          <p:cNvPr id="345" name="Google Shape;345;gca3dff4a87_0_0" descr="Lisa Ecsi Davis, Tri-Rivers Family Planning"/>
          <p:cNvPicPr preferRelativeResize="0"/>
          <p:nvPr/>
        </p:nvPicPr>
        <p:blipFill rotWithShape="1">
          <a:blip r:embed="rId4">
            <a:alphaModFix/>
          </a:blip>
          <a:srcRect/>
          <a:stretch/>
        </p:blipFill>
        <p:spPr>
          <a:xfrm>
            <a:off x="2827225" y="2071975"/>
            <a:ext cx="1396800" cy="1396800"/>
          </a:xfrm>
          <a:prstGeom prst="ellipse">
            <a:avLst/>
          </a:prstGeom>
          <a:noFill/>
          <a:ln>
            <a:noFill/>
          </a:ln>
        </p:spPr>
      </p:pic>
      <p:sp>
        <p:nvSpPr>
          <p:cNvPr id="340" name="Google Shape;340;gca3dff4a87_0_0"/>
          <p:cNvSpPr txBox="1">
            <a:spLocks noGrp="1"/>
          </p:cNvSpPr>
          <p:nvPr>
            <p:ph type="body" idx="4294967295"/>
          </p:nvPr>
        </p:nvSpPr>
        <p:spPr>
          <a:xfrm>
            <a:off x="2533025" y="3748425"/>
            <a:ext cx="1890900" cy="43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1300" b="1" dirty="0"/>
              <a:t>Lisa Ecsi Davis</a:t>
            </a:r>
            <a:endParaRPr sz="1300" b="1" dirty="0"/>
          </a:p>
          <a:p>
            <a:pPr marL="0" lvl="0" indent="0" algn="ctr" rtl="0">
              <a:lnSpc>
                <a:spcPct val="100000"/>
              </a:lnSpc>
              <a:spcBef>
                <a:spcPts val="0"/>
              </a:spcBef>
              <a:spcAft>
                <a:spcPts val="0"/>
              </a:spcAft>
              <a:buSzPts val="1800"/>
              <a:buNone/>
            </a:pPr>
            <a:r>
              <a:rPr lang="en" sz="1300" b="1" dirty="0"/>
              <a:t>Tri-Rivers </a:t>
            </a:r>
            <a:br>
              <a:rPr lang="en" sz="1300" b="1" dirty="0"/>
            </a:br>
            <a:r>
              <a:rPr lang="en" sz="1300" b="1" dirty="0"/>
              <a:t>Family Planning</a:t>
            </a:r>
            <a:endParaRPr sz="1300" b="1" dirty="0"/>
          </a:p>
        </p:txBody>
      </p:sp>
      <p:pic>
        <p:nvPicPr>
          <p:cNvPr id="344" name="Google Shape;344;gca3dff4a87_0_0" descr="Lucia Obergoenner, East Missouri &#10;Action Agency"/>
          <p:cNvPicPr preferRelativeResize="0"/>
          <p:nvPr/>
        </p:nvPicPr>
        <p:blipFill rotWithShape="1">
          <a:blip r:embed="rId5">
            <a:alphaModFix/>
          </a:blip>
          <a:srcRect b="24000"/>
          <a:stretch/>
        </p:blipFill>
        <p:spPr>
          <a:xfrm>
            <a:off x="4832975" y="2049175"/>
            <a:ext cx="1450500" cy="1442400"/>
          </a:xfrm>
          <a:prstGeom prst="ellipse">
            <a:avLst/>
          </a:prstGeom>
          <a:noFill/>
          <a:ln>
            <a:noFill/>
          </a:ln>
        </p:spPr>
      </p:pic>
      <p:sp>
        <p:nvSpPr>
          <p:cNvPr id="342" name="Google Shape;342;gca3dff4a87_0_0"/>
          <p:cNvSpPr txBox="1">
            <a:spLocks noGrp="1"/>
          </p:cNvSpPr>
          <p:nvPr>
            <p:ph type="body" idx="4294967295"/>
          </p:nvPr>
        </p:nvSpPr>
        <p:spPr>
          <a:xfrm>
            <a:off x="4423775" y="3748425"/>
            <a:ext cx="2268900" cy="43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1800"/>
              <a:buNone/>
            </a:pPr>
            <a:r>
              <a:rPr lang="en" sz="1300" b="1" dirty="0"/>
              <a:t>Lucia Obergoenner</a:t>
            </a:r>
            <a:endParaRPr sz="1300" b="1" dirty="0"/>
          </a:p>
          <a:p>
            <a:pPr marL="0" marR="0" lvl="0" indent="0" algn="ctr" rtl="0">
              <a:lnSpc>
                <a:spcPct val="100000"/>
              </a:lnSpc>
              <a:spcBef>
                <a:spcPts val="0"/>
              </a:spcBef>
              <a:spcAft>
                <a:spcPts val="0"/>
              </a:spcAft>
              <a:buSzPts val="1800"/>
              <a:buNone/>
            </a:pPr>
            <a:r>
              <a:rPr lang="en" sz="1300" b="1" dirty="0"/>
              <a:t>East Missouri </a:t>
            </a:r>
            <a:br>
              <a:rPr lang="en" sz="1300" b="1" dirty="0"/>
            </a:br>
            <a:r>
              <a:rPr lang="en" sz="1300" b="1" dirty="0"/>
              <a:t>Action Agency</a:t>
            </a:r>
            <a:endParaRPr sz="13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c83b037e13_3_71"/>
          <p:cNvSpPr txBox="1">
            <a:spLocks noGrp="1"/>
          </p:cNvSpPr>
          <p:nvPr>
            <p:ph type="title"/>
          </p:nvPr>
        </p:nvSpPr>
        <p:spPr>
          <a:xfrm>
            <a:off x="800100" y="72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EMAA: Recruitment and Representation</a:t>
            </a:r>
            <a:endParaRPr sz="2600" dirty="0"/>
          </a:p>
        </p:txBody>
      </p:sp>
      <p:sp>
        <p:nvSpPr>
          <p:cNvPr id="597" name="Google Shape;597;gc83b037e13_3_71"/>
          <p:cNvSpPr txBox="1">
            <a:spLocks noGrp="1"/>
          </p:cNvSpPr>
          <p:nvPr>
            <p:ph type="body" idx="1"/>
          </p:nvPr>
        </p:nvSpPr>
        <p:spPr>
          <a:xfrm>
            <a:off x="800100" y="1588350"/>
            <a:ext cx="6864900" cy="2971800"/>
          </a:xfrm>
          <a:prstGeom prst="rect">
            <a:avLst/>
          </a:prstGeom>
          <a:noFill/>
          <a:ln>
            <a:noFill/>
          </a:ln>
        </p:spPr>
        <p:txBody>
          <a:bodyPr spcFirstLastPara="1" wrap="square" lIns="91425" tIns="91425" rIns="91425" bIns="91425" anchor="t" anchorCtr="0">
            <a:noAutofit/>
          </a:bodyPr>
          <a:lstStyle/>
          <a:p>
            <a:pPr marL="342900" lvl="0" indent="-330200" algn="l" rtl="0">
              <a:lnSpc>
                <a:spcPct val="115000"/>
              </a:lnSpc>
              <a:spcBef>
                <a:spcPts val="0"/>
              </a:spcBef>
              <a:spcAft>
                <a:spcPts val="0"/>
              </a:spcAft>
              <a:buSzPts val="1600"/>
              <a:buChar char="●"/>
            </a:pPr>
            <a:r>
              <a:rPr lang="en" sz="1600" dirty="0"/>
              <a:t>Clients for this I&amp;E committee meeting are recruited directly from patient populations, in conjunction with FPAR data for verifying representation</a:t>
            </a:r>
            <a:br>
              <a:rPr lang="en" sz="1600" dirty="0"/>
            </a:br>
            <a:endParaRPr sz="1600" dirty="0"/>
          </a:p>
          <a:p>
            <a:pPr marL="342900" lvl="0" indent="-330200" algn="l" rtl="0">
              <a:lnSpc>
                <a:spcPct val="115000"/>
              </a:lnSpc>
              <a:spcBef>
                <a:spcPts val="0"/>
              </a:spcBef>
              <a:spcAft>
                <a:spcPts val="0"/>
              </a:spcAft>
              <a:buSzPts val="1600"/>
              <a:buChar char="●"/>
            </a:pPr>
            <a:r>
              <a:rPr lang="en" sz="1600" dirty="0"/>
              <a:t>It’s a stable committee</a:t>
            </a:r>
            <a:endParaRPr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c83b037e13_3_76"/>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EMAA: Process Overview</a:t>
            </a:r>
            <a:endParaRPr sz="2600" dirty="0"/>
          </a:p>
        </p:txBody>
      </p:sp>
      <p:sp>
        <p:nvSpPr>
          <p:cNvPr id="603" name="Google Shape;603;gc83b037e13_3_76"/>
          <p:cNvSpPr txBox="1">
            <a:spLocks noGrp="1"/>
          </p:cNvSpPr>
          <p:nvPr>
            <p:ph type="body" idx="1"/>
          </p:nvPr>
        </p:nvSpPr>
        <p:spPr>
          <a:xfrm>
            <a:off x="800100" y="1563975"/>
            <a:ext cx="6864900" cy="2971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Font typeface="Arial"/>
              <a:buChar char="●"/>
            </a:pPr>
            <a:r>
              <a:rPr lang="en" sz="1600" dirty="0"/>
              <a:t>This committee reviews factual accuracy, cultural appropriateness, and literacy level, alongside clinic staff</a:t>
            </a:r>
            <a:endParaRPr sz="1600" dirty="0"/>
          </a:p>
          <a:p>
            <a:pPr marL="457200" lvl="0" indent="-330200" algn="l" rtl="0">
              <a:lnSpc>
                <a:spcPct val="115000"/>
              </a:lnSpc>
              <a:spcBef>
                <a:spcPts val="0"/>
              </a:spcBef>
              <a:spcAft>
                <a:spcPts val="0"/>
              </a:spcAft>
              <a:buSzPts val="1600"/>
              <a:buFont typeface="Arial"/>
              <a:buChar char="●"/>
            </a:pPr>
            <a:r>
              <a:rPr lang="en" sz="1600" dirty="0"/>
              <a:t>Meetings are held once a year</a:t>
            </a:r>
            <a:endParaRPr sz="1600" dirty="0"/>
          </a:p>
          <a:p>
            <a:pPr marL="914400" lvl="1" indent="-330200" algn="l" rtl="0">
              <a:lnSpc>
                <a:spcPct val="115000"/>
              </a:lnSpc>
              <a:spcBef>
                <a:spcPts val="0"/>
              </a:spcBef>
              <a:spcAft>
                <a:spcPts val="0"/>
              </a:spcAft>
              <a:buSzPts val="1600"/>
              <a:buFont typeface="Arial"/>
              <a:buChar char="●"/>
            </a:pPr>
            <a:r>
              <a:rPr lang="en" sz="1600" dirty="0"/>
              <a:t>Committee Appreciation Day</a:t>
            </a:r>
            <a:endParaRPr sz="1600" dirty="0"/>
          </a:p>
          <a:p>
            <a:pPr marL="1371600" lvl="2" indent="-330200" algn="l" rtl="0">
              <a:lnSpc>
                <a:spcPct val="115000"/>
              </a:lnSpc>
              <a:spcBef>
                <a:spcPts val="0"/>
              </a:spcBef>
              <a:spcAft>
                <a:spcPts val="0"/>
              </a:spcAft>
              <a:buSzPts val="1600"/>
              <a:buFont typeface="Arial"/>
              <a:buChar char="●"/>
            </a:pPr>
            <a:r>
              <a:rPr lang="en" sz="1600" dirty="0"/>
              <a:t>Clinic walk-through</a:t>
            </a:r>
            <a:endParaRPr sz="1600" dirty="0"/>
          </a:p>
          <a:p>
            <a:pPr marL="1371600" lvl="2" indent="-330200" algn="l" rtl="0">
              <a:lnSpc>
                <a:spcPct val="115000"/>
              </a:lnSpc>
              <a:spcBef>
                <a:spcPts val="0"/>
              </a:spcBef>
              <a:spcAft>
                <a:spcPts val="0"/>
              </a:spcAft>
              <a:buSzPts val="1600"/>
              <a:buFont typeface="Arial"/>
              <a:buChar char="●"/>
            </a:pPr>
            <a:r>
              <a:rPr lang="en" sz="1600" dirty="0"/>
              <a:t>Lunch</a:t>
            </a:r>
            <a:endParaRPr sz="1600" dirty="0"/>
          </a:p>
          <a:p>
            <a:pPr marL="914400" lvl="1" indent="-330200" algn="l" rtl="0">
              <a:lnSpc>
                <a:spcPct val="115000"/>
              </a:lnSpc>
              <a:spcBef>
                <a:spcPts val="0"/>
              </a:spcBef>
              <a:spcAft>
                <a:spcPts val="0"/>
              </a:spcAft>
              <a:buSzPts val="1600"/>
              <a:buFont typeface="Arial"/>
              <a:buChar char="●"/>
            </a:pPr>
            <a:r>
              <a:rPr lang="en" sz="1600" dirty="0"/>
              <a:t>Email correspondence, as needed</a:t>
            </a:r>
            <a:endParaRPr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c83b037e13_3_81"/>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EMAA: Challenges and Tips</a:t>
            </a:r>
            <a:endParaRPr sz="2600" dirty="0"/>
          </a:p>
        </p:txBody>
      </p:sp>
      <p:sp>
        <p:nvSpPr>
          <p:cNvPr id="609" name="Google Shape;609;gc83b037e13_3_81"/>
          <p:cNvSpPr txBox="1">
            <a:spLocks noGrp="1"/>
          </p:cNvSpPr>
          <p:nvPr>
            <p:ph type="body" idx="1"/>
          </p:nvPr>
        </p:nvSpPr>
        <p:spPr>
          <a:xfrm>
            <a:off x="800100" y="1586656"/>
            <a:ext cx="6864900" cy="297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dirty="0"/>
              <a:t>Challenge: </a:t>
            </a:r>
            <a:r>
              <a:rPr lang="en" sz="1600" dirty="0"/>
              <a:t>Documentation can be difficult</a:t>
            </a:r>
            <a:endParaRPr sz="1600" dirty="0"/>
          </a:p>
          <a:p>
            <a:pPr marL="457200" lvl="0" indent="-330200" algn="l" rtl="0">
              <a:lnSpc>
                <a:spcPct val="115000"/>
              </a:lnSpc>
              <a:spcBef>
                <a:spcPts val="0"/>
              </a:spcBef>
              <a:spcAft>
                <a:spcPts val="0"/>
              </a:spcAft>
              <a:buSzPts val="1600"/>
              <a:buChar char="●"/>
            </a:pPr>
            <a:r>
              <a:rPr lang="en" sz="1600" i="1" dirty="0"/>
              <a:t>Tip:</a:t>
            </a:r>
            <a:r>
              <a:rPr lang="en" sz="1600" dirty="0"/>
              <a:t> Having templates in place to guide documentation is </a:t>
            </a:r>
            <a:br>
              <a:rPr lang="en" sz="1600" dirty="0"/>
            </a:br>
            <a:r>
              <a:rPr lang="en" sz="1600" dirty="0"/>
              <a:t>really helpful</a:t>
            </a:r>
            <a:endParaRPr sz="1600" dirty="0"/>
          </a:p>
          <a:p>
            <a:pPr marL="0" marR="0" lvl="0" indent="0" algn="l" rtl="0">
              <a:lnSpc>
                <a:spcPct val="115000"/>
              </a:lnSpc>
              <a:spcBef>
                <a:spcPts val="0"/>
              </a:spcBef>
              <a:spcAft>
                <a:spcPts val="0"/>
              </a:spcAft>
              <a:buSzPts val="1800"/>
              <a:buNone/>
            </a:pPr>
            <a:r>
              <a:rPr lang="en" sz="1600" b="1" dirty="0"/>
              <a:t>Challenge: </a:t>
            </a:r>
            <a:r>
              <a:rPr lang="en" sz="1600" dirty="0"/>
              <a:t>Due to COVID, getting people to respond by email is hard</a:t>
            </a:r>
            <a:endParaRPr sz="1600" dirty="0"/>
          </a:p>
          <a:p>
            <a:pPr marL="457200" marR="0" lvl="0" indent="-330200" algn="l" rtl="0">
              <a:lnSpc>
                <a:spcPct val="115000"/>
              </a:lnSpc>
              <a:spcBef>
                <a:spcPts val="0"/>
              </a:spcBef>
              <a:spcAft>
                <a:spcPts val="0"/>
              </a:spcAft>
              <a:buSzPts val="1600"/>
              <a:buChar char="●"/>
            </a:pPr>
            <a:r>
              <a:rPr lang="en" sz="1600" i="1" dirty="0"/>
              <a:t>Tip: </a:t>
            </a:r>
            <a:r>
              <a:rPr lang="en" sz="1600" dirty="0"/>
              <a:t>Consider asking dedicated review committee members if they know anyone who might be a good fit for the committee</a:t>
            </a:r>
            <a:endParaRP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c6750070be_0_0"/>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3"/>
                  </a:ext>
                </a:extLst>
              </a:rPr>
              <a:t>Resources</a:t>
            </a:r>
            <a:endParaRPr sz="2600" dirty="0"/>
          </a:p>
        </p:txBody>
      </p:sp>
      <p:sp>
        <p:nvSpPr>
          <p:cNvPr id="615" name="Google Shape;615;gc6750070be_0_0"/>
          <p:cNvSpPr txBox="1">
            <a:spLocks noGrp="1"/>
          </p:cNvSpPr>
          <p:nvPr>
            <p:ph type="body" idx="1"/>
          </p:nvPr>
        </p:nvSpPr>
        <p:spPr>
          <a:xfrm>
            <a:off x="800100" y="1616950"/>
            <a:ext cx="6982800" cy="2963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u="sng" dirty="0">
                <a:solidFill>
                  <a:schemeClr val="hlink"/>
                </a:solidFill>
                <a:hlinkClick r:id="rId3"/>
              </a:rPr>
              <a:t>eCFR</a:t>
            </a:r>
            <a:r>
              <a:rPr lang="en" sz="1600" dirty="0"/>
              <a:t> </a:t>
            </a:r>
            <a:endParaRPr sz="1600" dirty="0"/>
          </a:p>
          <a:p>
            <a:pPr marL="457200" lvl="0" indent="-330200" algn="l" rtl="0">
              <a:lnSpc>
                <a:spcPct val="115000"/>
              </a:lnSpc>
              <a:spcBef>
                <a:spcPts val="0"/>
              </a:spcBef>
              <a:spcAft>
                <a:spcPts val="0"/>
              </a:spcAft>
              <a:buSzPts val="1600"/>
              <a:buChar char="●"/>
            </a:pPr>
            <a:r>
              <a:rPr lang="en" sz="1600" u="sng" dirty="0">
                <a:solidFill>
                  <a:schemeClr val="hlink"/>
                </a:solidFill>
                <a:hlinkClick r:id="rId4"/>
              </a:rPr>
              <a:t>Information and Education (I&amp;E) Materials Review Toolkit</a:t>
            </a:r>
            <a:endParaRPr sz="1600" dirty="0"/>
          </a:p>
          <a:p>
            <a:pPr marL="457200" lvl="0" indent="-330200" algn="l" rtl="0">
              <a:lnSpc>
                <a:spcPct val="115000"/>
              </a:lnSpc>
              <a:spcBef>
                <a:spcPts val="0"/>
              </a:spcBef>
              <a:spcAft>
                <a:spcPts val="0"/>
              </a:spcAft>
              <a:buSzPts val="1600"/>
              <a:buChar char="●"/>
            </a:pPr>
            <a:r>
              <a:rPr lang="en" sz="1600" u="sng" dirty="0">
                <a:solidFill>
                  <a:schemeClr val="hlink"/>
                </a:solidFill>
                <a:hlinkClick r:id="rId5"/>
              </a:rPr>
              <a:t>Title X Family Planning Annual Report National Summary Data</a:t>
            </a:r>
            <a:r>
              <a:rPr lang="en" sz="1600" dirty="0"/>
              <a:t> </a:t>
            </a:r>
            <a:endParaRPr sz="1600" dirty="0"/>
          </a:p>
          <a:p>
            <a:pPr marL="457200" lvl="0" indent="-330200" algn="l" rtl="0">
              <a:lnSpc>
                <a:spcPct val="115000"/>
              </a:lnSpc>
              <a:spcBef>
                <a:spcPts val="0"/>
              </a:spcBef>
              <a:spcAft>
                <a:spcPts val="0"/>
              </a:spcAft>
              <a:buSzPts val="1600"/>
              <a:buChar char="●"/>
            </a:pPr>
            <a:r>
              <a:rPr lang="en" sz="1600" u="sng" dirty="0">
                <a:solidFill>
                  <a:schemeClr val="hlink"/>
                </a:solidFill>
                <a:hlinkClick r:id="rId6"/>
              </a:rPr>
              <a:t>Cen</a:t>
            </a:r>
            <a:r>
              <a:rPr lang="en" sz="1600" u="sng" dirty="0">
                <a:solidFill>
                  <a:schemeClr val="hlink"/>
                </a:solidFill>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4"/>
                  </a:ext>
                </a:extLst>
              </a:rPr>
              <a:t>s</a:t>
            </a:r>
            <a:r>
              <a:rPr lang="en" sz="1600" u="sng" dirty="0">
                <a:solidFill>
                  <a:schemeClr val="hlink"/>
                </a:solidFill>
                <a:hlinkClick r:id="rId6"/>
              </a:rPr>
              <a:t>us Data</a:t>
            </a:r>
            <a:endParaRPr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6"/>
          <p:cNvSpPr txBox="1">
            <a:spLocks noGrp="1"/>
          </p:cNvSpPr>
          <p:nvPr>
            <p:ph type="title"/>
          </p:nvPr>
        </p:nvSpPr>
        <p:spPr>
          <a:xfrm>
            <a:off x="-415750" y="1883250"/>
            <a:ext cx="4035900" cy="57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n" sz="7200" dirty="0"/>
              <a:t>Q&amp;A	</a:t>
            </a:r>
            <a:endParaRPr sz="7200" dirty="0"/>
          </a:p>
        </p:txBody>
      </p:sp>
      <p:sp>
        <p:nvSpPr>
          <p:cNvPr id="621" name="Google Shape;621;p16"/>
          <p:cNvSpPr txBox="1">
            <a:spLocks noGrp="1"/>
          </p:cNvSpPr>
          <p:nvPr>
            <p:ph type="body" idx="4294967295"/>
          </p:nvPr>
        </p:nvSpPr>
        <p:spPr>
          <a:xfrm>
            <a:off x="4016488" y="2047075"/>
            <a:ext cx="3816900" cy="76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2700" dirty="0"/>
              <a:t>What questions do </a:t>
            </a:r>
            <a:br>
              <a:rPr lang="en" sz="2700" dirty="0"/>
            </a:br>
            <a:r>
              <a:rPr lang="en" sz="2700" dirty="0"/>
              <a:t>you have for us?</a:t>
            </a:r>
            <a:endParaRPr sz="2700" dirty="0"/>
          </a:p>
        </p:txBody>
      </p:sp>
      <p:pic>
        <p:nvPicPr>
          <p:cNvPr id="622" name="Google Shape;622;p16" descr="&quot; &quot;"/>
          <p:cNvPicPr preferRelativeResize="0"/>
          <p:nvPr/>
        </p:nvPicPr>
        <p:blipFill rotWithShape="1">
          <a:blip r:embed="rId3">
            <a:alphaModFix/>
          </a:blip>
          <a:srcRect/>
          <a:stretch/>
        </p:blipFill>
        <p:spPr>
          <a:xfrm rot="-5400000">
            <a:off x="3299454" y="2456579"/>
            <a:ext cx="912600" cy="93584"/>
          </a:xfrm>
          <a:prstGeom prst="rect">
            <a:avLst/>
          </a:prstGeom>
          <a:noFill/>
          <a:ln>
            <a:noFill/>
          </a:ln>
        </p:spPr>
      </p:pic>
      <p:pic>
        <p:nvPicPr>
          <p:cNvPr id="623" name="Google Shape;623;p16" descr="&quot; &quot;"/>
          <p:cNvPicPr preferRelativeResize="0"/>
          <p:nvPr/>
        </p:nvPicPr>
        <p:blipFill rotWithShape="1">
          <a:blip r:embed="rId4">
            <a:alphaModFix/>
          </a:blip>
          <a:srcRect r="25160"/>
          <a:stretch/>
        </p:blipFill>
        <p:spPr>
          <a:xfrm>
            <a:off x="7865052" y="2102775"/>
            <a:ext cx="1278949" cy="2830899"/>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Engage with Us </a:t>
            </a:r>
            <a:endParaRPr dirty="0"/>
          </a:p>
        </p:txBody>
      </p:sp>
      <p:sp>
        <p:nvSpPr>
          <p:cNvPr id="5" name="Text Placeholder 4"/>
          <p:cNvSpPr>
            <a:spLocks noGrp="1"/>
          </p:cNvSpPr>
          <p:nvPr>
            <p:ph type="body" sz="quarter" idx="15"/>
          </p:nvPr>
        </p:nvSpPr>
        <p:spPr>
          <a:xfrm>
            <a:off x="670975" y="3084625"/>
            <a:ext cx="2164150" cy="1181100"/>
          </a:xfrm>
        </p:spPr>
        <p:txBody>
          <a:bodyPr/>
          <a:lstStyle/>
          <a:p>
            <a:pPr algn="ctr"/>
            <a:r>
              <a:rPr lang="en-US" sz="1400" b="1" dirty="0"/>
              <a:t>Subscribe</a:t>
            </a:r>
            <a:r>
              <a:rPr lang="en-US" sz="1400" dirty="0"/>
              <a:t> to the RHNTC Monthly </a:t>
            </a:r>
            <a:r>
              <a:rPr lang="en-US" sz="1400" dirty="0" err="1"/>
              <a:t>eNewsletter</a:t>
            </a:r>
            <a:r>
              <a:rPr lang="en-US" sz="1400" dirty="0"/>
              <a:t> at rhntc.org/</a:t>
            </a:r>
            <a:r>
              <a:rPr lang="en-US" sz="1400" dirty="0" err="1"/>
              <a:t>enewsletter</a:t>
            </a:r>
            <a:endParaRPr lang="en-US" sz="1400" dirty="0"/>
          </a:p>
          <a:p>
            <a:pPr algn="ctr"/>
            <a:endParaRPr lang="en-US" sz="1400" dirty="0"/>
          </a:p>
        </p:txBody>
      </p:sp>
      <p:sp>
        <p:nvSpPr>
          <p:cNvPr id="6" name="Text Placeholder 5"/>
          <p:cNvSpPr>
            <a:spLocks noGrp="1"/>
          </p:cNvSpPr>
          <p:nvPr>
            <p:ph type="body" sz="quarter" idx="16"/>
          </p:nvPr>
        </p:nvSpPr>
        <p:spPr>
          <a:xfrm>
            <a:off x="2900006" y="3106545"/>
            <a:ext cx="1422976" cy="819150"/>
          </a:xfrm>
        </p:spPr>
        <p:txBody>
          <a:bodyPr/>
          <a:lstStyle/>
          <a:p>
            <a:pPr algn="ctr"/>
            <a:r>
              <a:rPr lang="en-US" sz="1400" b="1" dirty="0"/>
              <a:t>Contact us</a:t>
            </a:r>
            <a:r>
              <a:rPr lang="en-US" sz="1400" dirty="0"/>
              <a:t> on </a:t>
            </a:r>
            <a:r>
              <a:rPr lang="en-US" sz="1400" dirty="0" smtClean="0"/>
              <a:t>rhntc.org</a:t>
            </a:r>
            <a:endParaRPr lang="en-US" sz="1400" dirty="0"/>
          </a:p>
        </p:txBody>
      </p:sp>
      <p:sp>
        <p:nvSpPr>
          <p:cNvPr id="7" name="Text Placeholder 6"/>
          <p:cNvSpPr>
            <a:spLocks noGrp="1"/>
          </p:cNvSpPr>
          <p:nvPr>
            <p:ph type="body" sz="quarter" idx="17"/>
          </p:nvPr>
        </p:nvSpPr>
        <p:spPr>
          <a:xfrm>
            <a:off x="4514850" y="3114675"/>
            <a:ext cx="2055813" cy="819150"/>
          </a:xfrm>
        </p:spPr>
        <p:txBody>
          <a:bodyPr/>
          <a:lstStyle/>
          <a:p>
            <a:pPr algn="ctr"/>
            <a:r>
              <a:rPr lang="en-US" sz="1400" b="1" dirty="0"/>
              <a:t>Sign up</a:t>
            </a:r>
            <a:r>
              <a:rPr lang="en-US" sz="1400" dirty="0"/>
              <a:t> for an account on </a:t>
            </a:r>
            <a:r>
              <a:rPr lang="en-US" sz="1400" dirty="0" smtClean="0"/>
              <a:t>rhntc.org</a:t>
            </a:r>
            <a:endParaRPr lang="en-US" sz="1400" dirty="0"/>
          </a:p>
        </p:txBody>
      </p:sp>
      <p:sp>
        <p:nvSpPr>
          <p:cNvPr id="8" name="Text Placeholder 7"/>
          <p:cNvSpPr>
            <a:spLocks noGrp="1"/>
          </p:cNvSpPr>
          <p:nvPr>
            <p:ph type="body" sz="quarter" idx="18"/>
          </p:nvPr>
        </p:nvSpPr>
        <p:spPr>
          <a:xfrm>
            <a:off x="6884031" y="3114675"/>
            <a:ext cx="1217613" cy="819150"/>
          </a:xfrm>
        </p:spPr>
        <p:txBody>
          <a:bodyPr/>
          <a:lstStyle/>
          <a:p>
            <a:pPr algn="ctr"/>
            <a:r>
              <a:rPr lang="en-US" sz="1400" b="1" dirty="0"/>
              <a:t>Follow us</a:t>
            </a:r>
            <a:r>
              <a:rPr lang="en-US" sz="1400" dirty="0"/>
              <a:t> on Twitter @</a:t>
            </a:r>
            <a:r>
              <a:rPr lang="en-US" sz="1400" dirty="0" err="1" smtClean="0"/>
              <a:t>rh_ntc</a:t>
            </a:r>
            <a:endParaRPr lang="en-US" sz="1400" dirty="0"/>
          </a:p>
        </p:txBody>
      </p:sp>
      <p:pic>
        <p:nvPicPr>
          <p:cNvPr id="721" name="Google Shape;721;p85" descr="&quot; &quot;"/>
          <p:cNvPicPr preferRelativeResize="0"/>
          <p:nvPr/>
        </p:nvPicPr>
        <p:blipFill>
          <a:blip r:embed="rId3">
            <a:alphaModFix/>
          </a:blip>
          <a:stretch>
            <a:fillRect/>
          </a:stretch>
        </p:blipFill>
        <p:spPr>
          <a:xfrm>
            <a:off x="1111938" y="2279010"/>
            <a:ext cx="1282224" cy="744625"/>
          </a:xfrm>
          <a:prstGeom prst="rect">
            <a:avLst/>
          </a:prstGeom>
          <a:noFill/>
          <a:ln>
            <a:noFill/>
          </a:ln>
        </p:spPr>
      </p:pic>
      <p:pic>
        <p:nvPicPr>
          <p:cNvPr id="724" name="Google Shape;724;p85" descr="&quot; &quot;"/>
          <p:cNvPicPr preferRelativeResize="0"/>
          <p:nvPr/>
        </p:nvPicPr>
        <p:blipFill>
          <a:blip r:embed="rId4">
            <a:alphaModFix/>
          </a:blip>
          <a:stretch>
            <a:fillRect/>
          </a:stretch>
        </p:blipFill>
        <p:spPr>
          <a:xfrm>
            <a:off x="3186125" y="2052321"/>
            <a:ext cx="908376" cy="914000"/>
          </a:xfrm>
          <a:prstGeom prst="rect">
            <a:avLst/>
          </a:prstGeom>
          <a:noFill/>
          <a:ln>
            <a:noFill/>
          </a:ln>
        </p:spPr>
      </p:pic>
      <p:pic>
        <p:nvPicPr>
          <p:cNvPr id="727" name="Google Shape;727;p85" descr="&quot; &quot;"/>
          <p:cNvPicPr preferRelativeResize="0"/>
          <p:nvPr/>
        </p:nvPicPr>
        <p:blipFill>
          <a:blip r:embed="rId5">
            <a:alphaModFix/>
          </a:blip>
          <a:stretch>
            <a:fillRect/>
          </a:stretch>
        </p:blipFill>
        <p:spPr>
          <a:xfrm>
            <a:off x="5027130" y="2199450"/>
            <a:ext cx="1078889" cy="744613"/>
          </a:xfrm>
          <a:prstGeom prst="rect">
            <a:avLst/>
          </a:prstGeom>
          <a:noFill/>
          <a:ln>
            <a:noFill/>
          </a:ln>
        </p:spPr>
      </p:pic>
      <p:pic>
        <p:nvPicPr>
          <p:cNvPr id="730" name="Google Shape;730;p85" descr="&quot; &quot;"/>
          <p:cNvPicPr preferRelativeResize="0"/>
          <p:nvPr/>
        </p:nvPicPr>
        <p:blipFill>
          <a:blip r:embed="rId6">
            <a:alphaModFix/>
          </a:blip>
          <a:stretch>
            <a:fillRect/>
          </a:stretch>
        </p:blipFill>
        <p:spPr>
          <a:xfrm>
            <a:off x="7038650" y="2222512"/>
            <a:ext cx="908376" cy="698478"/>
          </a:xfrm>
          <a:prstGeom prst="rect">
            <a:avLst/>
          </a:prstGeom>
          <a:noFill/>
          <a:ln>
            <a:noFill/>
          </a:ln>
        </p:spPr>
      </p:pic>
    </p:spTree>
    <p:extLst>
      <p:ext uri="{BB962C8B-B14F-4D97-AF65-F5344CB8AC3E}">
        <p14:creationId xmlns:p14="http://schemas.microsoft.com/office/powerpoint/2010/main" val="233109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9"/>
          <p:cNvSpPr txBox="1">
            <a:spLocks noGrp="1"/>
          </p:cNvSpPr>
          <p:nvPr>
            <p:ph type="subTitle" idx="1"/>
          </p:nvPr>
        </p:nvSpPr>
        <p:spPr>
          <a:xfrm>
            <a:off x="259307" y="3231750"/>
            <a:ext cx="6919415" cy="879600"/>
          </a:xfrm>
          <a:prstGeom prst="rect">
            <a:avLst/>
          </a:prstGeom>
        </p:spPr>
        <p:txBody>
          <a:bodyPr spcFirstLastPara="1" wrap="square" lIns="91425" tIns="91425" rIns="91425" bIns="91425" anchor="t" anchorCtr="0">
            <a:noAutofit/>
          </a:bodyPr>
          <a:lstStyle/>
          <a:p>
            <a:pPr marL="585216" lvl="0" indent="0" algn="l" rtl="0">
              <a:spcBef>
                <a:spcPts val="0"/>
              </a:spcBef>
              <a:spcAft>
                <a:spcPts val="1600"/>
              </a:spcAft>
              <a:buNone/>
            </a:pPr>
            <a:r>
              <a:rPr lang="en" u="sng" dirty="0" smtClean="0">
                <a:solidFill>
                  <a:schemeClr val="hlink"/>
                </a:solidFill>
                <a:hlinkClick r:id="rId3"/>
              </a:rPr>
              <a:t>rhntc@jsi.com</a:t>
            </a:r>
            <a:endParaRPr lang="en" u="sng" dirty="0" smtClean="0">
              <a:solidFill>
                <a:schemeClr val="hlink"/>
              </a:solidFill>
            </a:endParaRPr>
          </a:p>
          <a:p>
            <a:pPr marL="0" lvl="0" indent="0" algn="l" rtl="0">
              <a:spcBef>
                <a:spcPts val="0"/>
              </a:spcBef>
              <a:spcAft>
                <a:spcPts val="1600"/>
              </a:spcAft>
              <a:buNone/>
            </a:pPr>
            <a:endParaRPr lang="en" u="sng" dirty="0">
              <a:solidFill>
                <a:schemeClr val="hlink"/>
              </a:solidFill>
            </a:endParaRPr>
          </a:p>
          <a:p>
            <a:pPr marL="0" lvl="0" indent="0"/>
            <a:r>
              <a:rPr lang="en-US" sz="800" i="1"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r>
              <a:rPr lang="en-US" sz="800" i="1" dirty="0" smtClean="0"/>
              <a:t>.</a:t>
            </a:r>
            <a:endParaRPr lang="en-US" sz="800" i="1" dirty="0"/>
          </a:p>
        </p:txBody>
      </p:sp>
      <p:sp>
        <p:nvSpPr>
          <p:cNvPr id="4" name="Title 3"/>
          <p:cNvSpPr>
            <a:spLocks noGrp="1"/>
          </p:cNvSpPr>
          <p:nvPr>
            <p:ph type="title"/>
          </p:nvPr>
        </p:nvSpPr>
        <p:spPr>
          <a:xfrm>
            <a:off x="849850" y="1755213"/>
            <a:ext cx="3849505" cy="572700"/>
          </a:xfrm>
        </p:spPr>
        <p:txBody>
          <a:bodyPr/>
          <a:lstStyle/>
          <a:p>
            <a:r>
              <a:rPr lang="en-US" dirty="0">
                <a:sym typeface="Montserrat"/>
              </a:rPr>
              <a:t>THANK YOU!</a:t>
            </a:r>
            <a:endParaRPr lang="en-US" dirty="0"/>
          </a:p>
        </p:txBody>
      </p:sp>
    </p:spTree>
    <p:extLst>
      <p:ext uri="{BB962C8B-B14F-4D97-AF65-F5344CB8AC3E}">
        <p14:creationId xmlns:p14="http://schemas.microsoft.com/office/powerpoint/2010/main" val="319514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
          <p:cNvSpPr txBox="1">
            <a:spLocks noGrp="1"/>
          </p:cNvSpPr>
          <p:nvPr>
            <p:ph type="title"/>
          </p:nvPr>
        </p:nvSpPr>
        <p:spPr>
          <a:xfrm>
            <a:off x="800100" y="1279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Objectives</a:t>
            </a:r>
            <a:endParaRPr sz="2600" dirty="0"/>
          </a:p>
        </p:txBody>
      </p:sp>
      <p:sp>
        <p:nvSpPr>
          <p:cNvPr id="352" name="Google Shape;352;p3"/>
          <p:cNvSpPr txBox="1">
            <a:spLocks noGrp="1"/>
          </p:cNvSpPr>
          <p:nvPr>
            <p:ph type="body" idx="1"/>
          </p:nvPr>
        </p:nvSpPr>
        <p:spPr>
          <a:xfrm>
            <a:off x="852125" y="2223375"/>
            <a:ext cx="7625100" cy="257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600" dirty="0"/>
              <a:t>By the end of the session, participants should be able to:</a:t>
            </a:r>
            <a:endParaRPr sz="1600" dirty="0"/>
          </a:p>
          <a:p>
            <a:pPr marL="457200" lvl="0" indent="-330200" algn="l" rtl="0">
              <a:lnSpc>
                <a:spcPct val="150000"/>
              </a:lnSpc>
              <a:spcBef>
                <a:spcPts val="0"/>
              </a:spcBef>
              <a:spcAft>
                <a:spcPts val="0"/>
              </a:spcAft>
              <a:buSzPts val="1600"/>
              <a:buChar char="●"/>
            </a:pPr>
            <a:r>
              <a:rPr lang="en" sz="1600" dirty="0"/>
              <a:t>Explain the difference between community participation, education, and project promotion (CPEP) and Information and Education (I&amp;E)</a:t>
            </a:r>
            <a:endParaRPr sz="1600" dirty="0"/>
          </a:p>
          <a:p>
            <a:pPr marL="457200" lvl="0" indent="-330200" algn="l" rtl="0">
              <a:lnSpc>
                <a:spcPct val="150000"/>
              </a:lnSpc>
              <a:spcBef>
                <a:spcPts val="0"/>
              </a:spcBef>
              <a:spcAft>
                <a:spcPts val="0"/>
              </a:spcAft>
              <a:buSzPts val="1600"/>
              <a:buChar char="●"/>
            </a:pPr>
            <a:r>
              <a:rPr lang="en" sz="1600" dirty="0"/>
              <a:t>Describe Title X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I&amp;E</a:t>
            </a:r>
            <a:r>
              <a:rPr lang="en" sz="1600" dirty="0"/>
              <a:t> materials review requirements</a:t>
            </a:r>
            <a:endParaRPr sz="1600" dirty="0"/>
          </a:p>
          <a:p>
            <a:pPr marL="457200" lvl="0" indent="-330200" algn="l" rtl="0">
              <a:lnSpc>
                <a:spcPct val="150000"/>
              </a:lnSpc>
              <a:spcBef>
                <a:spcPts val="0"/>
              </a:spcBef>
              <a:spcAft>
                <a:spcPts val="0"/>
              </a:spcAft>
              <a:buSzPts val="1600"/>
              <a:buChar char="●"/>
            </a:pPr>
            <a:r>
              <a:rPr lang="en" sz="1600" dirty="0"/>
              <a:t>Identify strategies for recruiting and retaining I&amp;E materials reviewers</a:t>
            </a:r>
            <a:endParaRPr sz="1600" dirty="0"/>
          </a:p>
          <a:p>
            <a:pPr marL="457200" lvl="0" indent="-330200" algn="l" rtl="0">
              <a:lnSpc>
                <a:spcPct val="150000"/>
              </a:lnSpc>
              <a:spcBef>
                <a:spcPts val="0"/>
              </a:spcBef>
              <a:spcAft>
                <a:spcPts val="0"/>
              </a:spcAft>
              <a:buSzPts val="1600"/>
              <a:buChar char="●"/>
            </a:pPr>
            <a:r>
              <a:rPr lang="en" sz="1600" dirty="0"/>
              <a:t>Identify </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in-person and virtual strategies</a:t>
            </a:r>
            <a:r>
              <a:rPr lang="en" sz="1600" dirty="0"/>
              <a:t> for</a:t>
            </a: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 sz="1600" dirty="0"/>
              <a:t>gathering material review input</a:t>
            </a:r>
            <a:endParaRP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c98aef4d1d_1_1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Community Participation, Education, </a:t>
            </a:r>
            <a:br>
              <a:rPr lang="en" sz="2600" dirty="0"/>
            </a:br>
            <a:r>
              <a:rPr lang="en" sz="2600" dirty="0"/>
              <a:t>and Project </a:t>
            </a: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Promotion</a:t>
            </a:r>
            <a:r>
              <a:rPr lang="en" sz="2600" dirty="0"/>
              <a:t> (CPEP) or I&amp;E?</a:t>
            </a:r>
            <a:endParaRPr sz="2600" dirty="0"/>
          </a:p>
        </p:txBody>
      </p:sp>
      <p:sp>
        <p:nvSpPr>
          <p:cNvPr id="3" name="Text Placeholder 2"/>
          <p:cNvSpPr>
            <a:spLocks noGrp="1"/>
          </p:cNvSpPr>
          <p:nvPr>
            <p:ph sz="quarter" idx="16"/>
          </p:nvPr>
        </p:nvSpPr>
        <p:spPr>
          <a:xfrm>
            <a:off x="495300" y="1323974"/>
            <a:ext cx="3443654" cy="2708763"/>
          </a:xfrm>
        </p:spPr>
        <p:txBody>
          <a:bodyPr/>
          <a:lstStyle/>
          <a:p>
            <a:pPr marL="0" indent="0" algn="ctr">
              <a:spcAft>
                <a:spcPts val="200"/>
              </a:spcAft>
              <a:buNone/>
            </a:pPr>
            <a:r>
              <a:rPr lang="en-US" sz="1400" b="1" dirty="0" smtClean="0"/>
              <a:t>CPEP</a:t>
            </a:r>
          </a:p>
          <a:p>
            <a:pPr marL="0" indent="0">
              <a:lnSpc>
                <a:spcPct val="100000"/>
              </a:lnSpc>
              <a:buNone/>
            </a:pPr>
            <a:r>
              <a:rPr lang="en" sz="1200" b="1" dirty="0" smtClean="0"/>
              <a:t>Purpose: </a:t>
            </a:r>
            <a:r>
              <a:rPr lang="en" sz="1200" dirty="0" smtClean="0"/>
              <a:t>Achieve </a:t>
            </a:r>
            <a:r>
              <a:rPr lang="en" sz="1200" b="1" dirty="0"/>
              <a:t>community understanding</a:t>
            </a:r>
            <a:r>
              <a:rPr lang="en" sz="1200" dirty="0"/>
              <a:t> of the objectives of the program,</a:t>
            </a:r>
            <a:r>
              <a:rPr lang="en" sz="1200" b="1" dirty="0"/>
              <a:t> inform the community</a:t>
            </a:r>
            <a:r>
              <a:rPr lang="en" sz="1200" dirty="0"/>
              <a:t> of the availability of services; </a:t>
            </a:r>
            <a:r>
              <a:rPr lang="en" sz="1200" dirty="0" smtClean="0"/>
              <a:t>and </a:t>
            </a:r>
            <a:r>
              <a:rPr lang="en" sz="1200" b="1" dirty="0"/>
              <a:t>promote continued participation</a:t>
            </a:r>
            <a:r>
              <a:rPr lang="en" sz="1200" dirty="0"/>
              <a:t> </a:t>
            </a:r>
            <a:br>
              <a:rPr lang="en" sz="1200" dirty="0"/>
            </a:br>
            <a:r>
              <a:rPr lang="en" sz="1200" dirty="0"/>
              <a:t>in the project</a:t>
            </a:r>
            <a:r>
              <a:rPr lang="en" sz="1200" dirty="0" smtClean="0"/>
              <a:t>.</a:t>
            </a:r>
          </a:p>
          <a:p>
            <a:pPr marL="0" indent="0">
              <a:lnSpc>
                <a:spcPct val="100000"/>
              </a:lnSpc>
              <a:buNone/>
            </a:pPr>
            <a:endParaRPr lang="en" sz="1200" dirty="0" smtClean="0"/>
          </a:p>
          <a:p>
            <a:pPr marL="0" indent="0">
              <a:lnSpc>
                <a:spcPct val="100000"/>
              </a:lnSpc>
              <a:buNone/>
            </a:pPr>
            <a:r>
              <a:rPr lang="en-US" sz="1200" b="1" dirty="0"/>
              <a:t>Who to engage? </a:t>
            </a:r>
            <a:r>
              <a:rPr lang="en-US" sz="1200" dirty="0" smtClean="0"/>
              <a:t>Persons </a:t>
            </a:r>
            <a:r>
              <a:rPr lang="en-US" sz="1200" dirty="0"/>
              <a:t>broadly representative of all significant elements of </a:t>
            </a:r>
            <a:r>
              <a:rPr lang="en-US" sz="1200" b="1" dirty="0"/>
              <a:t>the population to </a:t>
            </a:r>
            <a:r>
              <a:rPr lang="en-US" sz="1200" b="1" dirty="0" smtClean="0"/>
              <a:t>be </a:t>
            </a:r>
            <a:r>
              <a:rPr lang="en-US" sz="1200" b="1" dirty="0"/>
              <a:t>served</a:t>
            </a:r>
            <a:r>
              <a:rPr lang="en-US" sz="1200" dirty="0"/>
              <a:t>, and by others in the community </a:t>
            </a:r>
            <a:r>
              <a:rPr lang="en-US" sz="1200" b="1" dirty="0"/>
              <a:t>knowledgeable about the community's needs </a:t>
            </a:r>
            <a:r>
              <a:rPr lang="en-US" sz="1200" dirty="0"/>
              <a:t>for family planning services</a:t>
            </a:r>
            <a:r>
              <a:rPr lang="en-US" sz="1200" dirty="0" smtClean="0"/>
              <a:t>.</a:t>
            </a:r>
          </a:p>
          <a:p>
            <a:pPr marL="0" indent="0">
              <a:lnSpc>
                <a:spcPct val="100000"/>
              </a:lnSpc>
              <a:buNone/>
            </a:pPr>
            <a:endParaRPr lang="en-US" sz="1200" dirty="0" smtClean="0"/>
          </a:p>
          <a:p>
            <a:pPr marL="0" indent="0">
              <a:lnSpc>
                <a:spcPct val="100000"/>
              </a:lnSpc>
              <a:buNone/>
            </a:pPr>
            <a:r>
              <a:rPr lang="en-US" sz="1200" b="1" dirty="0"/>
              <a:t>For example: </a:t>
            </a:r>
            <a:r>
              <a:rPr lang="en-US" sz="1200" dirty="0" smtClean="0"/>
              <a:t>Youth </a:t>
            </a:r>
            <a:r>
              <a:rPr lang="en-US" sz="1200" dirty="0"/>
              <a:t>and client advisory committees, social service agencies, primary care agencies, faith-based community organizations, </a:t>
            </a:r>
            <a:r>
              <a:rPr lang="en-US" sz="1200" dirty="0" smtClean="0"/>
              <a:t>school </a:t>
            </a:r>
            <a:r>
              <a:rPr lang="en-US" sz="1200" dirty="0"/>
              <a:t>personnel, etc. </a:t>
            </a:r>
          </a:p>
          <a:p>
            <a:pPr marL="114300" indent="0">
              <a:buNone/>
            </a:pPr>
            <a:endParaRPr lang="en-US" dirty="0"/>
          </a:p>
        </p:txBody>
      </p:sp>
      <p:sp>
        <p:nvSpPr>
          <p:cNvPr id="4" name="Text Placeholder 3"/>
          <p:cNvSpPr>
            <a:spLocks noGrp="1"/>
          </p:cNvSpPr>
          <p:nvPr>
            <p:ph sz="quarter" idx="17"/>
          </p:nvPr>
        </p:nvSpPr>
        <p:spPr>
          <a:xfrm>
            <a:off x="5019675" y="1333499"/>
            <a:ext cx="3151310" cy="2699237"/>
          </a:xfrm>
          <a:noFill/>
          <a:ln>
            <a:noFill/>
          </a:ln>
        </p:spPr>
        <p:txBody>
          <a:bodyPr spcFirstLastPara="1" wrap="square" lIns="91425" tIns="91425" rIns="91425" bIns="91425" anchor="t" anchorCtr="0">
            <a:noAutofit/>
          </a:bodyPr>
          <a:lstStyle/>
          <a:p>
            <a:pPr marL="0" indent="0" algn="ctr">
              <a:spcAft>
                <a:spcPts val="200"/>
              </a:spcAft>
              <a:buNone/>
            </a:pPr>
            <a:r>
              <a:rPr lang="en-US" sz="1400" b="1" dirty="0"/>
              <a:t>I&amp;E</a:t>
            </a:r>
          </a:p>
          <a:p>
            <a:pPr marL="0" indent="0">
              <a:lnSpc>
                <a:spcPct val="100000"/>
              </a:lnSpc>
              <a:buNone/>
            </a:pPr>
            <a:r>
              <a:rPr lang="en" sz="1200" b="1" dirty="0"/>
              <a:t>Purpose: </a:t>
            </a:r>
            <a:r>
              <a:rPr lang="en" sz="1200" dirty="0" smtClean="0"/>
              <a:t>Review </a:t>
            </a:r>
            <a:r>
              <a:rPr lang="en" sz="1200" dirty="0"/>
              <a:t>and approval of informational and educational materials developed or made available under the project to assure that the materials are suitable for the population or community to which they are to be made available</a:t>
            </a:r>
            <a:r>
              <a:rPr lang="en" sz="1200" dirty="0" smtClean="0"/>
              <a:t>.</a:t>
            </a:r>
          </a:p>
          <a:p>
            <a:pPr marL="0" indent="0">
              <a:lnSpc>
                <a:spcPct val="100000"/>
              </a:lnSpc>
              <a:buNone/>
            </a:pPr>
            <a:endParaRPr lang="en" sz="1200" dirty="0"/>
          </a:p>
          <a:p>
            <a:pPr marL="0" indent="0">
              <a:lnSpc>
                <a:spcPct val="100000"/>
              </a:lnSpc>
              <a:buNone/>
            </a:pPr>
            <a:r>
              <a:rPr lang="en-US" sz="1200" b="1" dirty="0"/>
              <a:t>Who to engage? </a:t>
            </a:r>
            <a:r>
              <a:rPr lang="en-US" sz="1200" dirty="0" smtClean="0"/>
              <a:t>Include </a:t>
            </a:r>
            <a:r>
              <a:rPr lang="en-US" sz="1200" dirty="0"/>
              <a:t>individuals broadly representative (in terms of demographic factors such as race, color, national origin, handicapped condition, sex, and age) of the population or community for which the materials are intended</a:t>
            </a:r>
            <a:r>
              <a:rPr lang="en-US" sz="1200" dirty="0" smtClean="0"/>
              <a:t>.</a:t>
            </a:r>
          </a:p>
          <a:p>
            <a:pPr marL="0" indent="0">
              <a:lnSpc>
                <a:spcPct val="100000"/>
              </a:lnSpc>
              <a:buNone/>
            </a:pPr>
            <a:endParaRPr lang="en-US" sz="1200" dirty="0"/>
          </a:p>
          <a:p>
            <a:pPr marL="0" indent="0">
              <a:lnSpc>
                <a:spcPct val="100000"/>
              </a:lnSpc>
              <a:buNone/>
            </a:pPr>
            <a:r>
              <a:rPr lang="en-US" sz="1200" b="1" dirty="0"/>
              <a:t>For example: </a:t>
            </a:r>
            <a:r>
              <a:rPr lang="en-US" sz="1200" dirty="0" smtClean="0"/>
              <a:t>Clients </a:t>
            </a:r>
            <a:r>
              <a:rPr lang="en-US" sz="1200" dirty="0"/>
              <a:t>and potential </a:t>
            </a:r>
            <a:r>
              <a:rPr lang="en-US" sz="1200" dirty="0" smtClean="0"/>
              <a:t>clients.</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0"/>
          <p:cNvSpPr txBox="1">
            <a:spLocks noGrp="1"/>
          </p:cNvSpPr>
          <p:nvPr>
            <p:ph type="title"/>
          </p:nvPr>
        </p:nvSpPr>
        <p:spPr>
          <a:xfrm>
            <a:off x="800100" y="1087625"/>
            <a:ext cx="8520600" cy="76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Poll</a:t>
            </a:r>
            <a:endParaRPr sz="2600" dirty="0"/>
          </a:p>
        </p:txBody>
      </p:sp>
      <p:sp>
        <p:nvSpPr>
          <p:cNvPr id="364" name="Google Shape;364;p10"/>
          <p:cNvSpPr txBox="1">
            <a:spLocks noGrp="1"/>
          </p:cNvSpPr>
          <p:nvPr>
            <p:ph type="body" idx="1"/>
          </p:nvPr>
        </p:nvSpPr>
        <p:spPr>
          <a:xfrm>
            <a:off x="839900" y="2020150"/>
            <a:ext cx="7637400" cy="1833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600" dirty="0"/>
              <a:t>In your Title X network, does the grantee conduct the I&amp;E materials review, </a:t>
            </a:r>
            <a:br>
              <a:rPr lang="en" sz="1600" dirty="0"/>
            </a:br>
            <a:r>
              <a:rPr lang="en"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or is it delegated to subrecipients</a:t>
            </a:r>
            <a:r>
              <a:rPr lang="en" sz="1600" dirty="0"/>
              <a:t>?</a:t>
            </a:r>
            <a:endParaRPr sz="1600" dirty="0"/>
          </a:p>
          <a:p>
            <a:pPr marL="457200" lvl="0" indent="-330200" algn="l" rtl="0">
              <a:lnSpc>
                <a:spcPct val="150000"/>
              </a:lnSpc>
              <a:spcBef>
                <a:spcPts val="0"/>
              </a:spcBef>
              <a:spcAft>
                <a:spcPts val="0"/>
              </a:spcAft>
              <a:buClr>
                <a:schemeClr val="dk2"/>
              </a:buClr>
              <a:buSzPts val="1600"/>
              <a:buChar char="●"/>
            </a:pPr>
            <a:r>
              <a:rPr lang="en" sz="1600" dirty="0"/>
              <a:t>The grantee conducts the materials review</a:t>
            </a:r>
            <a:endParaRPr sz="1600" dirty="0"/>
          </a:p>
          <a:p>
            <a:pPr marL="457200" lvl="0" indent="-330200" algn="l" rtl="0">
              <a:lnSpc>
                <a:spcPct val="150000"/>
              </a:lnSpc>
              <a:spcBef>
                <a:spcPts val="0"/>
              </a:spcBef>
              <a:spcAft>
                <a:spcPts val="0"/>
              </a:spcAft>
              <a:buClr>
                <a:schemeClr val="dk2"/>
              </a:buClr>
              <a:buSzPts val="1600"/>
              <a:buChar char="●"/>
            </a:pPr>
            <a:r>
              <a:rPr lang="en" sz="1600" dirty="0"/>
              <a:t>The subrecipient(s) conducts the materials review</a:t>
            </a:r>
            <a:endParaRPr sz="1600" dirty="0"/>
          </a:p>
          <a:p>
            <a:pPr marL="457200" lvl="0" indent="-330200" algn="l" rtl="0">
              <a:lnSpc>
                <a:spcPct val="150000"/>
              </a:lnSpc>
              <a:spcBef>
                <a:spcPts val="0"/>
              </a:spcBef>
              <a:spcAft>
                <a:spcPts val="0"/>
              </a:spcAft>
              <a:buClr>
                <a:schemeClr val="dk2"/>
              </a:buClr>
              <a:buSzPts val="1600"/>
              <a:buChar char="●"/>
            </a:pPr>
            <a:r>
              <a:rPr lang="en" sz="1600" dirty="0"/>
              <a:t>Both the grantee and subrecipient(s) conduct the materials review</a:t>
            </a:r>
            <a:endParaRPr sz="1600" dirty="0"/>
          </a:p>
          <a:p>
            <a:pPr marL="457200" lvl="0" indent="-330200" algn="l" rtl="0">
              <a:lnSpc>
                <a:spcPct val="150000"/>
              </a:lnSpc>
              <a:spcBef>
                <a:spcPts val="0"/>
              </a:spcBef>
              <a:spcAft>
                <a:spcPts val="0"/>
              </a:spcAft>
              <a:buClr>
                <a:schemeClr val="dk2"/>
              </a:buClr>
              <a:buSzPts val="1600"/>
              <a:buChar char="●"/>
            </a:pPr>
            <a:r>
              <a:rPr lang="en" sz="1600" dirty="0"/>
              <a:t>I don’t know</a:t>
            </a:r>
            <a:endParaRPr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9"/>
          <p:cNvSpPr txBox="1">
            <a:spLocks noGrp="1"/>
          </p:cNvSpPr>
          <p:nvPr>
            <p:ph type="title"/>
          </p:nvPr>
        </p:nvSpPr>
        <p:spPr>
          <a:xfrm>
            <a:off x="540300" y="908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t>I&amp;E Materials Review </a:t>
            </a: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Process</a:t>
            </a:r>
            <a:endParaRPr sz="2600" dirty="0"/>
          </a:p>
        </p:txBody>
      </p:sp>
      <p:pic>
        <p:nvPicPr>
          <p:cNvPr id="370" name="bar" descr="&quot; &quot;"/>
          <p:cNvPicPr preferRelativeResize="0"/>
          <p:nvPr/>
        </p:nvPicPr>
        <p:blipFill rotWithShape="1">
          <a:blip r:embed="rId3">
            <a:alphaModFix/>
          </a:blip>
          <a:srcRect/>
          <a:stretch/>
        </p:blipFill>
        <p:spPr>
          <a:xfrm>
            <a:off x="495300" y="2838450"/>
            <a:ext cx="7961339" cy="229355"/>
          </a:xfrm>
          <a:prstGeom prst="rect">
            <a:avLst/>
          </a:prstGeom>
          <a:noFill/>
          <a:ln>
            <a:noFill/>
          </a:ln>
        </p:spPr>
      </p:pic>
      <p:cxnSp>
        <p:nvCxnSpPr>
          <p:cNvPr id="371" name="Google Shape;371;p9" descr="&quot; &quot;"/>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sp>
        <p:nvSpPr>
          <p:cNvPr id="375" name="Google Shape;375;p9"/>
          <p:cNvSpPr txBox="1"/>
          <p:nvPr/>
        </p:nvSpPr>
        <p:spPr>
          <a:xfrm>
            <a:off x="520425" y="1678025"/>
            <a:ext cx="2479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2"/>
                </a:solidFill>
                <a:latin typeface="Arial"/>
                <a:ea typeface="Arial"/>
                <a:cs typeface="Arial"/>
                <a:sym typeface="Arial"/>
              </a:rPr>
              <a:t>Understanding I&amp;E</a:t>
            </a:r>
            <a:endParaRPr sz="1800" b="0" i="0" u="none" strike="noStrike" cap="none" dirty="0">
              <a:solidFill>
                <a:schemeClr val="dk2"/>
              </a:solidFill>
              <a:latin typeface="Arial"/>
              <a:ea typeface="Arial"/>
              <a:cs typeface="Arial"/>
              <a:sym typeface="Arial"/>
            </a:endParaRPr>
          </a:p>
        </p:txBody>
      </p:sp>
      <p:cxnSp>
        <p:nvCxnSpPr>
          <p:cNvPr id="372" name="Google Shape;372;p9" descr="&quot; &quot;"/>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sp>
        <p:nvSpPr>
          <p:cNvPr id="376" name="Google Shape;376;p9"/>
          <p:cNvSpPr txBox="1"/>
          <p:nvPr/>
        </p:nvSpPr>
        <p:spPr>
          <a:xfrm>
            <a:off x="2037125" y="3854950"/>
            <a:ext cx="2213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Preparing for I&amp;E</a:t>
            </a:r>
            <a:endParaRPr sz="1800" b="0" i="0" u="none" strike="noStrike" cap="none">
              <a:solidFill>
                <a:schemeClr val="dk2"/>
              </a:solidFill>
              <a:latin typeface="Arial"/>
              <a:ea typeface="Arial"/>
              <a:cs typeface="Arial"/>
              <a:sym typeface="Arial"/>
            </a:endParaRPr>
          </a:p>
        </p:txBody>
      </p:sp>
      <p:cxnSp>
        <p:nvCxnSpPr>
          <p:cNvPr id="373" name="Google Shape;373;p9" descr="&quot; &quot;"/>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sp>
        <p:nvSpPr>
          <p:cNvPr id="377" name="Google Shape;377;p9"/>
          <p:cNvSpPr txBox="1"/>
          <p:nvPr/>
        </p:nvSpPr>
        <p:spPr>
          <a:xfrm>
            <a:off x="3623550" y="1600050"/>
            <a:ext cx="2611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Conducting I&amp;E Review</a:t>
            </a:r>
            <a:endParaRPr sz="1800" b="0" i="0" u="none" strike="noStrike" cap="none">
              <a:solidFill>
                <a:schemeClr val="dk2"/>
              </a:solidFill>
              <a:latin typeface="Arial"/>
              <a:ea typeface="Arial"/>
              <a:cs typeface="Arial"/>
              <a:sym typeface="Arial"/>
            </a:endParaRPr>
          </a:p>
        </p:txBody>
      </p:sp>
      <p:cxnSp>
        <p:nvCxnSpPr>
          <p:cNvPr id="374" name="Google Shape;374;p9" descr="&quot; &quot;"/>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378" name="Google Shape;378;p9"/>
          <p:cNvSpPr txBox="1"/>
          <p:nvPr/>
        </p:nvSpPr>
        <p:spPr>
          <a:xfrm>
            <a:off x="5020500" y="3837400"/>
            <a:ext cx="3259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Documentation and Follow-up</a:t>
            </a:r>
            <a:endParaRPr sz="1800" b="0" i="0"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Understanding</a:t>
            </a:r>
            <a:r>
              <a:rPr lang="en" sz="2600" dirty="0"/>
              <a:t> I&amp;</a:t>
            </a:r>
            <a:r>
              <a:rPr lang="en"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E</a:t>
            </a:r>
            <a:r>
              <a:rPr lang="en" sz="2600" dirty="0"/>
              <a:t> </a:t>
            </a:r>
            <a:endParaRPr sz="2600" dirty="0"/>
          </a:p>
        </p:txBody>
      </p:sp>
      <p:pic>
        <p:nvPicPr>
          <p:cNvPr id="4" name="Picture 3" descr="electronic code of federal regulations screen 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58" y="1589715"/>
            <a:ext cx="7059780" cy="3322608"/>
          </a:xfrm>
          <a:prstGeom prst="rect">
            <a:avLst/>
          </a:prstGeom>
        </p:spPr>
      </p:pic>
      <p:sp>
        <p:nvSpPr>
          <p:cNvPr id="3" name="Text Placeholder 2"/>
          <p:cNvSpPr>
            <a:spLocks noGrp="1"/>
          </p:cNvSpPr>
          <p:nvPr>
            <p:ph type="body" idx="1"/>
          </p:nvPr>
        </p:nvSpPr>
        <p:spPr>
          <a:xfrm>
            <a:off x="800100" y="4435759"/>
            <a:ext cx="6982800" cy="422987"/>
          </a:xfrm>
        </p:spPr>
        <p:txBody>
          <a:bodyPr/>
          <a:lstStyle/>
          <a:p>
            <a:pPr marL="0" lvl="0" indent="0">
              <a:lnSpc>
                <a:spcPct val="100000"/>
              </a:lnSpc>
              <a:buClr>
                <a:srgbClr val="000000"/>
              </a:buClr>
              <a:buSzPts val="1200"/>
              <a:buNone/>
            </a:pPr>
            <a:r>
              <a:rPr lang="en-US" sz="1200" u="sng" dirty="0">
                <a:solidFill>
                  <a:srgbClr val="0097A7"/>
                </a:solidFill>
                <a:hlinkClick r:id="rId4"/>
              </a:rPr>
              <a:t>e-CFR </a:t>
            </a:r>
            <a:r>
              <a:rPr lang="en-US" sz="1200" u="sng" dirty="0" smtClean="0">
                <a:solidFill>
                  <a:srgbClr val="0097A7"/>
                </a:solidFill>
                <a:hlinkClick r:id="rId4"/>
              </a:rPr>
              <a:t>link</a:t>
            </a:r>
            <a:endParaRPr lang="en-US" sz="120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6448</TotalTime>
  <Words>8733</Words>
  <Application>Microsoft Office PowerPoint</Application>
  <PresentationFormat>On-screen Show (16:9)</PresentationFormat>
  <Paragraphs>480</Paragraphs>
  <Slides>46</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Montserrat</vt:lpstr>
      <vt:lpstr>Lato</vt:lpstr>
      <vt:lpstr>Courier New</vt:lpstr>
      <vt:lpstr>Roboto</vt:lpstr>
      <vt:lpstr>Arial</vt:lpstr>
      <vt:lpstr>Calibri</vt:lpstr>
      <vt:lpstr>RHNTC Template</vt:lpstr>
      <vt:lpstr>RHNTC Template</vt:lpstr>
      <vt:lpstr>Information and Education Materials Review</vt:lpstr>
      <vt:lpstr>Welcome!</vt:lpstr>
      <vt:lpstr>Today’s Webinar Team </vt:lpstr>
      <vt:lpstr>From the Field</vt:lpstr>
      <vt:lpstr>Objectives</vt:lpstr>
      <vt:lpstr>Community Participation, Education,  and Project Promotion (CPEP) or I&amp;E?</vt:lpstr>
      <vt:lpstr>Poll</vt:lpstr>
      <vt:lpstr>I&amp;E Materials Review Process</vt:lpstr>
      <vt:lpstr>Understanding I&amp;E </vt:lpstr>
      <vt:lpstr>CFR 59.6: Purpose</vt:lpstr>
      <vt:lpstr>CFR 59.6: Process</vt:lpstr>
      <vt:lpstr>Totally Clear, Right? </vt:lpstr>
      <vt:lpstr>Why is the I&amp;E Materials Review Process Important?</vt:lpstr>
      <vt:lpstr>Why is the I&amp;E Materials Review Process Important? (cont’d)</vt:lpstr>
      <vt:lpstr>Preparing for the I&amp;E Materials Review Process</vt:lpstr>
      <vt:lpstr>Preparing for the I&amp;E Materials Review Process (cont’d 2)</vt:lpstr>
      <vt:lpstr>How are you currently recruiting  Advisory Committee members? </vt:lpstr>
      <vt:lpstr>How do you retain members  or keep them engaged?    </vt:lpstr>
      <vt:lpstr>Preparing for the I&amp;E Materials Review Process (cont’d 3)</vt:lpstr>
      <vt:lpstr>Conducting I&amp;E Materials Review</vt:lpstr>
      <vt:lpstr>Conducting I&amp;E Materials Review (cont’d)</vt:lpstr>
      <vt:lpstr>I&amp;E Materials Review Tools</vt:lpstr>
      <vt:lpstr>Materials Inventory Log</vt:lpstr>
      <vt:lpstr>I&amp;E General Staff Review Form</vt:lpstr>
      <vt:lpstr>I&amp;E Medical Staff Review Form</vt:lpstr>
      <vt:lpstr>I&amp;E Advisory Committee Review Form</vt:lpstr>
      <vt:lpstr>Documentation and Follow-up</vt:lpstr>
      <vt:lpstr>From the Field (revisiting)</vt:lpstr>
      <vt:lpstr>Grantee Story: Missouri Family Health Council </vt:lpstr>
      <vt:lpstr>Missouri Family Health Council (MFHC)</vt:lpstr>
      <vt:lpstr>MFHC Approach Virtual Reviews</vt:lpstr>
      <vt:lpstr>MFHC: Recruitment and Representation</vt:lpstr>
      <vt:lpstr>MFHC: Process Overview</vt:lpstr>
      <vt:lpstr>MFHC: Challenges and Tips</vt:lpstr>
      <vt:lpstr>Tri-Rivers Family Planning (TRFP) Virtual Reviews</vt:lpstr>
      <vt:lpstr>TRFP: Recruitment and Representation</vt:lpstr>
      <vt:lpstr>TRFP: Process Overview</vt:lpstr>
      <vt:lpstr>TRFP: Challenges and Tips</vt:lpstr>
      <vt:lpstr>East Missouri Action Agency (EMAA) In-Person Reviews</vt:lpstr>
      <vt:lpstr>EMAA: Recruitment and Representation</vt:lpstr>
      <vt:lpstr>EMAA: Process Overview</vt:lpstr>
      <vt:lpstr>EMAA: Challenges and Tips</vt:lpstr>
      <vt:lpstr>Resources</vt:lpstr>
      <vt:lpstr>Q&amp;A </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Education Materials Review</dc:title>
  <dc:creator>RHNTC</dc:creator>
  <cp:lastModifiedBy>Mary McCrimmon</cp:lastModifiedBy>
  <cp:revision>94</cp:revision>
  <dcterms:modified xsi:type="dcterms:W3CDTF">2021-05-05T22:05:02Z</dcterms:modified>
</cp:coreProperties>
</file>