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UaKbSPvZx3BxtK4XHCqezU/K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D09C76-02C4-4180-9184-4CDBDD3A221C}">
  <a:tblStyle styleId="{BBD09C76-02C4-4180-9184-4CDBDD3A221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72"/>
      </p:cViewPr>
      <p:guideLst>
        <p:guide pos="504"/>
        <p:guide orient="horz" pos="1322"/>
        <p:guide orient="horz" pos="14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ealthit.gov/sites/default/files/cures/2020-03/InformationBlockingActors.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healthit.gov/cures/sites/default/files/cures/2020-03/InformationBlockingExceptions.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thit.gov/curesrul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it.gov/cures/sites/default/files/cures/2020-03/InformationBlockingException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Hello everyone. This is </a:t>
            </a:r>
            <a:r>
              <a:rPr lang="en">
                <a:solidFill>
                  <a:schemeClr val="dk1"/>
                </a:solidFill>
                <a:highlight>
                  <a:srgbClr val="FFFF00"/>
                </a:highlight>
                <a:latin typeface="Roboto"/>
                <a:ea typeface="Roboto"/>
                <a:cs typeface="Roboto"/>
                <a:sym typeface="Roboto"/>
              </a:rPr>
              <a:t>Jillian Maccini</a:t>
            </a:r>
            <a:r>
              <a:rPr lang="en">
                <a:solidFill>
                  <a:schemeClr val="dk1"/>
                </a:solidFill>
                <a:latin typeface="Roboto"/>
                <a:ea typeface="Roboto"/>
                <a:cs typeface="Roboto"/>
                <a:sym typeface="Roboto"/>
              </a:rPr>
              <a:t> with the Reproductive Health National Training Center and I’m delighted to welcome you all to today’s webinar about the 21st Century Cures Act Information Blocking Rule</a:t>
            </a:r>
            <a:endParaRPr>
              <a:solidFill>
                <a:schemeClr val="dk1"/>
              </a:solidFill>
              <a:highlight>
                <a:srgbClr val="FFFF00"/>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00"/>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 have a few announcements before we begin. </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Everyone on the webinar today is muted, given the large number of participants. </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We will have a Q&amp;A at the end of the webinar today. Many of you submitted questions with your registration, so we will begin with those questions. If you have other questions, you can ask your questions using the chat at any time. </a:t>
            </a:r>
            <a:endParaRPr strike="sngStrike">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A recording of today’s webinar, the slide deck, and a transcript will be available on RHNTC.org within the next few days.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Electronic Health Information, or EHI, Until Oct. of 2022, EHI is limited to the the data classes and elements represented in the United States Core Data for Interoperability (or USCDI), which we will discuss in a moment. Note that EHI is not limited to just information created since the rule went into effet.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00">
                <a:solidFill>
                  <a:schemeClr val="dk1"/>
                </a:solidFill>
                <a:highlight>
                  <a:srgbClr val="FFFFFF"/>
                </a:highlight>
              </a:rPr>
              <a:t>As noted on the last slide, this rule currently applies to the USCDI. So what is the USCDI? It is standardized set of health data classes and constituent data elements for nationwide, interoperable health information exchange. USCDI V1 includes 16 categories, including patient demographics, allergies and intolerance, smoking status, clinical notes, etc. </a:t>
            </a:r>
            <a:endParaRPr sz="1000">
              <a:solidFill>
                <a:schemeClr val="dk1"/>
              </a:solidFill>
              <a:highlight>
                <a:srgbClr val="FFFFFF"/>
              </a:highlight>
            </a:endParaRPr>
          </a:p>
          <a:p>
            <a:pPr marL="0" lvl="0" indent="0" algn="l" rtl="0">
              <a:lnSpc>
                <a:spcPct val="115000"/>
              </a:lnSpc>
              <a:spcBef>
                <a:spcPts val="0"/>
              </a:spcBef>
              <a:spcAft>
                <a:spcPts val="0"/>
              </a:spcAft>
              <a:buSzPts val="1100"/>
              <a:buNone/>
            </a:pPr>
            <a:r>
              <a:rPr lang="en" sz="1000">
                <a:solidFill>
                  <a:schemeClr val="dk1"/>
                </a:solidFill>
                <a:highlight>
                  <a:srgbClr val="FFFFFF"/>
                </a:highlight>
              </a:rPr>
              <a:t> Note that clinical notes are included, but note that the following are not required to be shared.:</a:t>
            </a:r>
            <a:endParaRPr sz="1000">
              <a:solidFill>
                <a:schemeClr val="dk1"/>
              </a:solidFill>
              <a:highlight>
                <a:srgbClr val="FFFFFF"/>
              </a:highlight>
            </a:endParaRPr>
          </a:p>
          <a:p>
            <a:pPr marL="457200" lvl="0" indent="-292100" algn="l" rtl="0">
              <a:lnSpc>
                <a:spcPct val="115000"/>
              </a:lnSpc>
              <a:spcBef>
                <a:spcPts val="1000"/>
              </a:spcBef>
              <a:spcAft>
                <a:spcPts val="0"/>
              </a:spcAft>
              <a:buClr>
                <a:schemeClr val="dk1"/>
              </a:buClr>
              <a:buSzPts val="1000"/>
              <a:buAutoNum type="arabicPeriod"/>
            </a:pPr>
            <a:r>
              <a:rPr lang="en" sz="1000">
                <a:solidFill>
                  <a:schemeClr val="dk1"/>
                </a:solidFill>
                <a:highlight>
                  <a:srgbClr val="FFFFFF"/>
                </a:highlight>
              </a:rPr>
              <a:t>Psychotherapy notes that are separated from the rest of the individual’s medical record and are recorded (in any medium) by a health care provider who is a mental health professional documenting or analyzing a session. Note: All clinicians and organizations are required to </a:t>
            </a:r>
            <a:r>
              <a:rPr lang="en" sz="1000" i="1">
                <a:solidFill>
                  <a:schemeClr val="dk1"/>
                </a:solidFill>
                <a:highlight>
                  <a:srgbClr val="FFFFFF"/>
                </a:highlight>
              </a:rPr>
              <a:t>share the other related information (e.g., everything except the contents of the session)</a:t>
            </a:r>
            <a:r>
              <a:rPr lang="en" sz="1000">
                <a:solidFill>
                  <a:schemeClr val="dk1"/>
                </a:solidFill>
                <a:highlight>
                  <a:srgbClr val="FFFFFF"/>
                </a:highlight>
              </a:rPr>
              <a:t>.</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highlight>
                  <a:srgbClr val="FFFFFF"/>
                </a:highlight>
              </a:rPr>
              <a:t>Information compiled in reasonable anticipation of, or use in a civil, criminal or administrative action or proceeding.</a:t>
            </a:r>
            <a:endParaRPr sz="1000">
              <a:solidFill>
                <a:schemeClr val="dk1"/>
              </a:solidFill>
              <a:highlight>
                <a:srgbClr val="FFFFFF"/>
              </a:highlight>
            </a:endParaRPr>
          </a:p>
          <a:p>
            <a:pPr marL="0" lvl="0" indent="0" algn="l" rtl="0">
              <a:lnSpc>
                <a:spcPct val="115000"/>
              </a:lnSpc>
              <a:spcBef>
                <a:spcPts val="1000"/>
              </a:spcBef>
              <a:spcAft>
                <a:spcPts val="0"/>
              </a:spcAft>
              <a:buSzPts val="1100"/>
              <a:buNone/>
            </a:pPr>
            <a:r>
              <a:rPr lang="en" sz="1000">
                <a:solidFill>
                  <a:schemeClr val="dk1"/>
                </a:solidFill>
                <a:highlight>
                  <a:srgbClr val="FFFFFF"/>
                </a:highlight>
              </a:rPr>
              <a:t>The organization Open Notes has some helpful information, guidance, and insight on the sharing of clinical notes.</a:t>
            </a:r>
            <a:endParaRPr sz="10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highlight>
                  <a:schemeClr val="lt1"/>
                </a:highlight>
              </a:rPr>
              <a:t>Further, FAQ on ONC’s page has several questions about Electronic Health Information– many of which focus on the clinical notes portion. </a:t>
            </a:r>
            <a:endParaRPr sz="1000">
              <a:solidFill>
                <a:schemeClr val="dk1"/>
              </a:solidFill>
              <a:highlight>
                <a:schemeClr val="lt1"/>
              </a:highlight>
            </a:endParaRPr>
          </a:p>
          <a:p>
            <a:pPr marL="0" lvl="0" indent="0" algn="l" rtl="0">
              <a:lnSpc>
                <a:spcPct val="115000"/>
              </a:lnSpc>
              <a:spcBef>
                <a:spcPts val="1000"/>
              </a:spcBef>
              <a:spcAft>
                <a:spcPts val="0"/>
              </a:spcAft>
              <a:buSzPts val="1100"/>
              <a:buNone/>
            </a:pPr>
            <a:r>
              <a:rPr lang="en" sz="1000">
                <a:solidFill>
                  <a:schemeClr val="dk1"/>
                </a:solidFill>
                <a:highlight>
                  <a:srgbClr val="FFFFFF"/>
                </a:highlight>
              </a:rPr>
              <a:t>Lastly, please note that this does not mean you a required to collect all of this information, but rather that if you do have it and maintain it electronically, then it’s subject to the information blocking rule.</a:t>
            </a:r>
            <a:endParaRPr sz="1000">
              <a:solidFill>
                <a:schemeClr val="dk1"/>
              </a:solidFill>
              <a:highlight>
                <a:srgbClr val="FFFFFF"/>
              </a:highlight>
            </a:endParaRPr>
          </a:p>
          <a:p>
            <a:pPr marL="0" lvl="0" indent="0" algn="l" rtl="0">
              <a:lnSpc>
                <a:spcPct val="100000"/>
              </a:lnSpc>
              <a:spcBef>
                <a:spcPts val="1000"/>
              </a:spcBef>
              <a:spcAft>
                <a:spcPts val="1000"/>
              </a:spcAft>
              <a:buSzPts val="1100"/>
              <a:buNone/>
            </a:pPr>
            <a:endParaRPr sz="1000">
              <a:solidFill>
                <a:schemeClr val="dk1"/>
              </a:solidFill>
            </a:endParaRPr>
          </a:p>
        </p:txBody>
      </p:sp>
      <p:sp>
        <p:nvSpPr>
          <p:cNvPr id="207" name="Google Shape;2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Takeaway here is that after Oct 2022, the information blocking rule will no longer be just the data defined by USCDI, but all eHI</a:t>
            </a:r>
            <a:endParaRPr/>
          </a:p>
        </p:txBody>
      </p:sp>
      <p:sp>
        <p:nvSpPr>
          <p:cNvPr id="214" name="Google Shape;21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Let’s move on to discussing some implementation considerations-- As I mentioned before, actors are </a:t>
            </a:r>
            <a:r>
              <a:rPr lang="en" b="1"/>
              <a:t>separately </a:t>
            </a:r>
            <a:r>
              <a:rPr lang="en"/>
              <a:t>responsible for allowing access, exchange, and use of data and not engaging in information blocking. This means that each type of actor is likely to rely on the others to not block information– in practice, for example, a clinic needs to understand how their EHR is facilitating access and exchange of EHI, so that the clinic’s policies can be based on that. And vice versa, right– a health IT developer is relying on the clinics using their software to configure and use it per the features in the software. So, if you have an EHR, they likely have published some sort of list or crosswalk of how the elements or data classes in the USCDI can accessed, exchanged, and used and what is needed to do so. And your compliance department (or whoever handles this in your organization) has probably set forth some guidance for your clinic’s process for this. Being sure that these two are aligned is important to being able to actually implement successfully.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 mentioned that there are only 8 exceptions to the information blocking rule. Before I go through these, ONC specifies that an actor’s practice (meaning, for example, your clinic) that does </a:t>
            </a:r>
            <a:r>
              <a:rPr lang="en" b="1"/>
              <a:t>not</a:t>
            </a:r>
            <a:r>
              <a:rPr lang="en"/>
              <a:t> meet the conditions of an exception specified will not </a:t>
            </a:r>
            <a:r>
              <a:rPr lang="en" i="1"/>
              <a:t>automatically constitute </a:t>
            </a:r>
            <a:r>
              <a:rPr lang="en"/>
              <a:t>information blocking.</a:t>
            </a:r>
            <a:r>
              <a:rPr lang="en" i="1"/>
              <a:t> Instead such practices will be evaluated on a case-by-case basis to determine whether information blocking has occurred. </a:t>
            </a:r>
            <a:endParaRPr i="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OK, let’s talk about these exceptions-- The five exceptions on the left side are those that actually permit NOT fulfilling a request (meaning, not sharing certain information). Those on the right allow for flexibility or alternatives in how requests are handled, but still require sharing the information. Each of the eight exception types has specific conditions that need to be met in order for the exception to apply. Exceptions apply on a case-by-case basis, they are </a:t>
            </a:r>
            <a:r>
              <a:rPr lang="en" i="1"/>
              <a:t>not</a:t>
            </a:r>
            <a:r>
              <a:rPr lang="en"/>
              <a:t> broad based exceptions. So for each instance, an exception </a:t>
            </a:r>
            <a:r>
              <a:rPr lang="en" i="1"/>
              <a:t>could</a:t>
            </a:r>
            <a:r>
              <a:rPr lang="en"/>
              <a:t> be applicable, but each instance needs to be individually addressed and any exceptions documented. There is too much here to cover in great detail today, so we are going to go a little deeper on three of these exceptions-- preventing harm, privacy, and content and manner. You can see much more detail on all of them in the exception handout that was just chatted out.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--do not read below this--</a:t>
            </a:r>
            <a:endParaRPr/>
          </a:p>
          <a:p>
            <a:pPr marL="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 b="1"/>
              <a:t>1. Preventing Harm</a:t>
            </a:r>
            <a:endParaRPr/>
          </a:p>
          <a:p>
            <a:pPr marL="457200" marR="0" lvl="0" indent="-298450" algn="l" rtl="0">
              <a:lnSpc>
                <a:spcPct val="100000"/>
              </a:lnSpc>
              <a:spcBef>
                <a:spcPts val="0"/>
              </a:spcBef>
              <a:spcAft>
                <a:spcPts val="0"/>
              </a:spcAft>
              <a:buClr>
                <a:srgbClr val="000000"/>
              </a:buClr>
              <a:buSzPts val="1100"/>
              <a:buFont typeface="Arial"/>
              <a:buChar char="●"/>
            </a:pPr>
            <a:r>
              <a:rPr lang="en"/>
              <a:t>According to ONC, this exception “recognizes that the public interest in protecting patients and other persons against unreasonable risks of harm can justify practices that are likely to interfere with access, exchange, or use of EHI.” In short, organizations can deny EHI requests to protect patients and other consumers from harm. However, the potential risk and harm that would trigger the exception must be appropriately documented.</a:t>
            </a:r>
            <a:endParaRPr/>
          </a:p>
          <a:p>
            <a:pPr marL="158750" lvl="0" indent="0" algn="l" rtl="0">
              <a:lnSpc>
                <a:spcPct val="100000"/>
              </a:lnSpc>
              <a:spcBef>
                <a:spcPts val="0"/>
              </a:spcBef>
              <a:spcAft>
                <a:spcPts val="0"/>
              </a:spcAft>
              <a:buSzPts val="1100"/>
              <a:buNone/>
            </a:pPr>
            <a:r>
              <a:rPr lang="en" b="1"/>
              <a:t>2. Privacy</a:t>
            </a:r>
            <a:endParaRPr/>
          </a:p>
          <a:p>
            <a:pPr marL="457200" marR="0" lvl="0" indent="-298450" algn="l" rtl="0">
              <a:lnSpc>
                <a:spcPct val="100000"/>
              </a:lnSpc>
              <a:spcBef>
                <a:spcPts val="0"/>
              </a:spcBef>
              <a:spcAft>
                <a:spcPts val="0"/>
              </a:spcAft>
              <a:buClr>
                <a:srgbClr val="000000"/>
              </a:buClr>
              <a:buSzPts val="1100"/>
              <a:buFont typeface="Arial"/>
              <a:buChar char="●"/>
            </a:pPr>
            <a:r>
              <a:rPr lang="en"/>
              <a:t>The information blocking provisions compels healthcare organizations to broaden EHI access to consumers, but it does not render existing federal and state privacy laws obsolete. Under this exception, organizations would not be required to disclose EHI in a way that is prohibited under applicable laws.</a:t>
            </a:r>
            <a:endParaRPr/>
          </a:p>
          <a:p>
            <a:pPr marL="158750" lvl="0" indent="0" algn="l" rtl="0">
              <a:lnSpc>
                <a:spcPct val="100000"/>
              </a:lnSpc>
              <a:spcBef>
                <a:spcPts val="0"/>
              </a:spcBef>
              <a:spcAft>
                <a:spcPts val="0"/>
              </a:spcAft>
              <a:buSzPts val="1100"/>
              <a:buNone/>
            </a:pPr>
            <a:r>
              <a:rPr lang="en" b="1"/>
              <a:t>3. Security</a:t>
            </a:r>
            <a:endParaRPr/>
          </a:p>
          <a:p>
            <a:pPr marL="457200" marR="0" lvl="0" indent="-298450" algn="l" rtl="0">
              <a:lnSpc>
                <a:spcPct val="100000"/>
              </a:lnSpc>
              <a:spcBef>
                <a:spcPts val="0"/>
              </a:spcBef>
              <a:spcAft>
                <a:spcPts val="0"/>
              </a:spcAft>
              <a:buClr>
                <a:srgbClr val="000000"/>
              </a:buClr>
              <a:buSzPts val="1100"/>
              <a:buFont typeface="Arial"/>
              <a:buChar char="●"/>
            </a:pPr>
            <a:r>
              <a:rPr lang="en"/>
              <a:t>This exception covers risks to the integrity and security of the information and EHI systems. However, this exception is not to be used as a broad brush for request denials. To trigger this exception, healthcare organizations need to demonstrate that the denial is “directly related to safeguarding the confidentiality, integrity, and availability of EHI; tailored to specific security risks; and implemented in a consistent and non-discriminatory manner.” Provider organizations should update relevant privacy and security policies or implement new policies to mitigate practices that prohibit or delay data sharing.</a:t>
            </a:r>
            <a:endParaRPr/>
          </a:p>
          <a:p>
            <a:pPr marL="158750" lvl="0" indent="0" algn="l" rtl="0">
              <a:lnSpc>
                <a:spcPct val="100000"/>
              </a:lnSpc>
              <a:spcBef>
                <a:spcPts val="0"/>
              </a:spcBef>
              <a:spcAft>
                <a:spcPts val="0"/>
              </a:spcAft>
              <a:buSzPts val="1100"/>
              <a:buNone/>
            </a:pPr>
            <a:r>
              <a:rPr lang="en" b="1"/>
              <a:t>4. Infeasibility</a:t>
            </a:r>
            <a:endParaRPr/>
          </a:p>
          <a:p>
            <a:pPr marL="457200" marR="0" lvl="0" indent="-298450" algn="l" rtl="0">
              <a:lnSpc>
                <a:spcPct val="100000"/>
              </a:lnSpc>
              <a:spcBef>
                <a:spcPts val="0"/>
              </a:spcBef>
              <a:spcAft>
                <a:spcPts val="0"/>
              </a:spcAft>
              <a:buClr>
                <a:srgbClr val="000000"/>
              </a:buClr>
              <a:buSzPts val="1100"/>
              <a:buFont typeface="Arial"/>
              <a:buChar char="●"/>
            </a:pPr>
            <a:r>
              <a:rPr lang="en"/>
              <a:t>This exception speaks to the reasonability to fulfilling requests. ONC defines several instances where practical fulfillment of EHI requests is severely limited, such as natural or man-made disasters, public health emergencies, technological limitations, or the inability to “unambiguously” segment requested EHI.</a:t>
            </a:r>
            <a:endParaRPr/>
          </a:p>
          <a:p>
            <a:pPr marL="158750" lvl="0" indent="0" algn="l" rtl="0">
              <a:lnSpc>
                <a:spcPct val="100000"/>
              </a:lnSpc>
              <a:spcBef>
                <a:spcPts val="0"/>
              </a:spcBef>
              <a:spcAft>
                <a:spcPts val="0"/>
              </a:spcAft>
              <a:buSzPts val="1100"/>
              <a:buNone/>
            </a:pPr>
            <a:r>
              <a:rPr lang="en" b="1"/>
              <a:t>5. Health IT performance</a:t>
            </a:r>
            <a:endParaRPr/>
          </a:p>
          <a:p>
            <a:pPr marL="457200" marR="0" lvl="0" indent="-298450" algn="l" rtl="0">
              <a:lnSpc>
                <a:spcPct val="100000"/>
              </a:lnSpc>
              <a:spcBef>
                <a:spcPts val="0"/>
              </a:spcBef>
              <a:spcAft>
                <a:spcPts val="0"/>
              </a:spcAft>
              <a:buClr>
                <a:srgbClr val="000000"/>
              </a:buClr>
              <a:buSzPts val="1100"/>
              <a:buFont typeface="Arial"/>
              <a:buChar char="●"/>
            </a:pPr>
            <a:r>
              <a:rPr lang="en"/>
              <a:t>This exception acknowledges that health IT may be temporarily offline for maintenance, improvements, or a cause beyond the control of the healthcare organization. With this exception, ONC makes clear that EHI requests do not take precedence over health IT performance. </a:t>
            </a:r>
            <a:endParaRPr/>
          </a:p>
          <a:p>
            <a:pPr marL="914400" marR="0" lvl="1" indent="-298450" algn="l" rtl="0">
              <a:lnSpc>
                <a:spcPct val="100000"/>
              </a:lnSpc>
              <a:spcBef>
                <a:spcPts val="0"/>
              </a:spcBef>
              <a:spcAft>
                <a:spcPts val="0"/>
              </a:spcAft>
              <a:buClr>
                <a:srgbClr val="000000"/>
              </a:buClr>
              <a:buSzPts val="1100"/>
              <a:buFont typeface="Arial"/>
              <a:buChar char="●"/>
            </a:pPr>
            <a:r>
              <a:rPr lang="en"/>
              <a:t>Organizations should review historical information or scanned records that are not immediately being shared to include legacy systems. Is the organization able to meet the requirement for making the information available?</a:t>
            </a: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en"/>
              <a:t>So those are the ones that can allow blocking information if the specific conditions are made. The next ones relate to procedures for fulfilling requests--</a:t>
            </a:r>
            <a:endParaRPr/>
          </a:p>
          <a:p>
            <a:pPr marL="158750" lvl="0" indent="0" algn="l" rtl="0">
              <a:lnSpc>
                <a:spcPct val="100000"/>
              </a:lnSpc>
              <a:spcBef>
                <a:spcPts val="0"/>
              </a:spcBef>
              <a:spcAft>
                <a:spcPts val="0"/>
              </a:spcAft>
              <a:buSzPts val="1100"/>
              <a:buNone/>
            </a:pPr>
            <a:r>
              <a:rPr lang="en" b="1"/>
              <a:t>6. Content and manner</a:t>
            </a:r>
            <a:endParaRPr/>
          </a:p>
          <a:p>
            <a:pPr marL="457200" marR="0" lvl="0" indent="-298450" algn="l" rtl="0">
              <a:lnSpc>
                <a:spcPct val="100000"/>
              </a:lnSpc>
              <a:spcBef>
                <a:spcPts val="0"/>
              </a:spcBef>
              <a:spcAft>
                <a:spcPts val="0"/>
              </a:spcAft>
              <a:buClr>
                <a:srgbClr val="000000"/>
              </a:buClr>
              <a:buSzPts val="1100"/>
              <a:buFont typeface="Arial"/>
              <a:buChar char="●"/>
            </a:pPr>
            <a:r>
              <a:rPr lang="en"/>
              <a:t>This exception provides clarity and flexibility to organizations concerning the scope of a request to access, exchange, or use EHI. Until October 2022, the data requests that fall under the information blocking final rule include those identified by the data elements represented in the United States Core Data for Interoperability (USCDI) standard.</a:t>
            </a:r>
            <a:endParaRPr/>
          </a:p>
          <a:p>
            <a:pPr marL="457200" marR="0" lvl="0" indent="-298450" algn="l" rtl="0">
              <a:lnSpc>
                <a:spcPct val="100000"/>
              </a:lnSpc>
              <a:spcBef>
                <a:spcPts val="0"/>
              </a:spcBef>
              <a:spcAft>
                <a:spcPts val="0"/>
              </a:spcAft>
              <a:buClr>
                <a:srgbClr val="000000"/>
              </a:buClr>
              <a:buSzPts val="1100"/>
              <a:buFont typeface="Arial"/>
              <a:buChar char="●"/>
            </a:pPr>
            <a:r>
              <a:rPr lang="en"/>
              <a:t>This exception also supports innovation and competition by allowing actors to first attempt to reach and maintain market negotiated terms for the access, exchange, and use of EHI. Is your organization able to fulfill requests according to the USCDI definition and scale to meet expanded elements after the 24-month period? Are you technically able to provide the information and reach agreeable terms with the patient? So, what this may be interperted to mean is that actors may not need to provide access, exchange, and use in exactly in the content or manner requested– an example might be that if the EHR has a portal, it might offer that as the primary manner of patient access to their EHI. </a:t>
            </a:r>
            <a:endParaRPr/>
          </a:p>
          <a:p>
            <a:pPr marL="158750" lvl="0" indent="0" algn="l" rtl="0">
              <a:lnSpc>
                <a:spcPct val="100000"/>
              </a:lnSpc>
              <a:spcBef>
                <a:spcPts val="0"/>
              </a:spcBef>
              <a:spcAft>
                <a:spcPts val="0"/>
              </a:spcAft>
              <a:buSzPts val="1100"/>
              <a:buNone/>
            </a:pPr>
            <a:r>
              <a:rPr lang="en" b="1"/>
              <a:t>7. Fees</a:t>
            </a:r>
            <a:endParaRPr/>
          </a:p>
          <a:p>
            <a:pPr marL="457200" marR="0" lvl="0" indent="-298450" algn="l" rtl="0">
              <a:lnSpc>
                <a:spcPct val="100000"/>
              </a:lnSpc>
              <a:spcBef>
                <a:spcPts val="0"/>
              </a:spcBef>
              <a:spcAft>
                <a:spcPts val="0"/>
              </a:spcAft>
              <a:buClr>
                <a:srgbClr val="000000"/>
              </a:buClr>
              <a:buSzPts val="1100"/>
              <a:buFont typeface="Arial"/>
              <a:buChar char="●"/>
            </a:pPr>
            <a:r>
              <a:rPr lang="en"/>
              <a:t>The Cures Act final rule carved out an exception to permit healthcare organizations to charge fees for record requests to assist in the development of technologies and provision of services that enhance interoperability. However, fees must be based on objective and verifiable criteria and be reasonably related to the costs of access to or exchange or use of EHI.</a:t>
            </a:r>
            <a:endParaRPr/>
          </a:p>
          <a:p>
            <a:pPr marL="158750" lvl="0" indent="0" algn="l" rtl="0">
              <a:lnSpc>
                <a:spcPct val="100000"/>
              </a:lnSpc>
              <a:spcBef>
                <a:spcPts val="0"/>
              </a:spcBef>
              <a:spcAft>
                <a:spcPts val="0"/>
              </a:spcAft>
              <a:buSzPts val="1100"/>
              <a:buNone/>
            </a:pPr>
            <a:r>
              <a:rPr lang="en" b="1"/>
              <a:t>8. Licensing</a:t>
            </a:r>
            <a:endParaRPr/>
          </a:p>
          <a:p>
            <a:pPr marL="457200" marR="0" lvl="0" indent="-298450" algn="l" rtl="0">
              <a:lnSpc>
                <a:spcPct val="100000"/>
              </a:lnSpc>
              <a:spcBef>
                <a:spcPts val="0"/>
              </a:spcBef>
              <a:spcAft>
                <a:spcPts val="0"/>
              </a:spcAft>
              <a:buClr>
                <a:srgbClr val="000000"/>
              </a:buClr>
              <a:buSzPts val="1100"/>
              <a:buFont typeface="Arial"/>
              <a:buChar char="●"/>
            </a:pPr>
            <a:r>
              <a:rPr lang="en"/>
              <a:t>This exception protects the investments organization make in innovation by permitting them to charge “reasonable royalties” to develop, maintain, and update those innovations. According to ONC, “an actor must begin license negotiations with the requestor within 10 business days from receipt of the request and negotiate a license within 30 business days from receipt of the request.”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First up is the PReventing Harm Exception, According to ONC, this exception “recognizes that the public interest in protecting patients and other persons against unreasonable risks of harm can justify practices that are likely to interfere with access, exchange, or use of EHI.” In short, organizations can deny EHI requests to protect patients and other consumers from harm. However, the potential risk and harm that would trigger the exception must be appropriately documented.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Questions to consider include-- Is the organization (meaning, your agency) able to segment sensitive health records of minors, as protected by state and federal regulations, so parents do not have access to information they are not authorized to receive? Is the data complete and uncorrupted?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a:t>
            </a:r>
            <a:r>
              <a:rPr lang="en" b="0" i="0" u="none" strike="noStrike" cap="none">
                <a:solidFill>
                  <a:srgbClr val="000000"/>
                </a:solidFill>
                <a:latin typeface="Arial"/>
                <a:ea typeface="Arial"/>
                <a:cs typeface="Arial"/>
                <a:sym typeface="Arial"/>
              </a:rPr>
              <a:t>he preventing harm exception says that-- It will not be information blocking for an actor to engage in practices that are reasonable and necessary to prevent harm to a patient or another person, provided certain conditions are met. In the FAQs, ONC has advised that In most instances, including where a practice interferes with a patient’s own or the patient’s other health care providers’ legally permissible access, exchange, or use of the patient’s electronic health information (EHI), coverage under the Preventing Harm Exception requires that the </a:t>
            </a:r>
            <a:r>
              <a:rPr lang="en" b="1" i="0" u="none" strike="noStrike" cap="none">
                <a:solidFill>
                  <a:srgbClr val="000000"/>
                </a:solidFill>
                <a:latin typeface="Arial"/>
                <a:ea typeface="Arial"/>
                <a:cs typeface="Arial"/>
                <a:sym typeface="Arial"/>
              </a:rPr>
              <a:t>risk be of physical harm</a:t>
            </a:r>
            <a:r>
              <a:rPr lang="en" b="0" i="0" u="none" strike="noStrike" cap="none">
                <a:solidFill>
                  <a:srgbClr val="000000"/>
                </a:solidFill>
                <a:latin typeface="Arial"/>
                <a:ea typeface="Arial"/>
                <a:cs typeface="Arial"/>
                <a:sym typeface="Arial"/>
              </a:rPr>
              <a:t>, though the type of harm can be more broad in some limited circumstances (termed substantial harm). (Source: https://www.healthit.gov/curesrule/resources/information-blocking-faqs) </a:t>
            </a:r>
            <a:endParaRPr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0" i="0" u="none" strike="noStrike" cap="none">
                <a:solidFill>
                  <a:srgbClr val="000000"/>
                </a:solidFill>
                <a:latin typeface="Arial"/>
                <a:ea typeface="Arial"/>
                <a:cs typeface="Arial"/>
                <a:sym typeface="Arial"/>
              </a:rPr>
              <a:t>Specifically-- T</a:t>
            </a:r>
            <a:r>
              <a:rPr lang="en"/>
              <a:t>he type of harm that must be present is one that is reasonably likely to “endanger the life or physical safety” of the individual or another person. Further ONC specifically tracks the same type of “harm” that is required to deny an individual access under HIPAA.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Note that  the information blocking rule the risk of such harm may be determined </a:t>
            </a:r>
            <a:r>
              <a:rPr lang="en" i="1"/>
              <a:t>either</a:t>
            </a:r>
            <a:r>
              <a:rPr lang="en"/>
              <a:t> by a licensed health care professional (same as HIPAA) </a:t>
            </a:r>
            <a:r>
              <a:rPr lang="en" i="1"/>
              <a:t>OR</a:t>
            </a:r>
            <a:r>
              <a:rPr lang="en"/>
              <a:t> “arise from data that is known or reasonably suspected to be misidentified or mismatched, corrupt due to technical failure, or erroneous for another reason.” Meaning, that if data is known to be missing, corrupted, or incorrectly matched, which could result in inappropriate care that could result in physical harm for example, this exception can be applied.  (source: https://journal.ahima.org/threading-the-hipaa-needle-through-information-blocking/)</a:t>
            </a:r>
            <a:endParaRPr/>
          </a:p>
          <a:p>
            <a:pPr marL="158750" lvl="0" indent="0" algn="l" rtl="0">
              <a:lnSpc>
                <a:spcPct val="100000"/>
              </a:lnSpc>
              <a:spcBef>
                <a:spcPts val="0"/>
              </a:spcBef>
              <a:spcAft>
                <a:spcPts val="0"/>
              </a:spcAft>
              <a:buSzPts val="1100"/>
              <a:buNone/>
            </a:pP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b="0" i="0" u="none" strike="noStrike" cap="none">
                <a:solidFill>
                  <a:srgbClr val="000000"/>
                </a:solidFill>
                <a:latin typeface="Arial"/>
                <a:ea typeface="Arial"/>
                <a:cs typeface="Arial"/>
                <a:sym typeface="Arial"/>
              </a:rPr>
              <a:t>Another note-- ONC states in the FAQs that the Preventing Harm Exception cannot be used to create a blanket delay in releasing lab or other test results to the ordering clinician can evaluate results prior to them going to the patient. It can be done on an individual case-by-case basis, but needs to be documented. (Source: https://www.healthit.gov/curesrule/resources/information-blocking-faqs) </a:t>
            </a:r>
            <a:endParaRPr/>
          </a:p>
          <a:p>
            <a:pPr marL="158750" lvl="0" indent="0" algn="l" rtl="0">
              <a:lnSpc>
                <a:spcPct val="100000"/>
              </a:lnSpc>
              <a:spcBef>
                <a:spcPts val="0"/>
              </a:spcBef>
              <a:spcAft>
                <a:spcPts val="0"/>
              </a:spcAft>
              <a:buSzPts val="1100"/>
              <a:buNone/>
            </a:pPr>
            <a:endParaRPr b="0" i="0" u="none" strike="noStrike" cap="none">
              <a:solidFill>
                <a:schemeClr val="dk2"/>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 b="0" i="0" u="none" strike="noStrike" cap="none">
                <a:solidFill>
                  <a:schemeClr val="dk2"/>
                </a:solidFill>
                <a:latin typeface="Arial"/>
                <a:ea typeface="Arial"/>
                <a:cs typeface="Arial"/>
                <a:sym typeface="Arial"/>
              </a:rPr>
              <a:t>This is one of the exceptions that allow an actor to not share information.</a:t>
            </a:r>
            <a:endParaRPr b="0" i="0" u="none" strike="noStrike" cap="none">
              <a:solidFill>
                <a:schemeClr val="dk2"/>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The privacy exception says that It will not be information blocking if an actor does not fulfill a request to access, exchange, or use EHI in order to protect an individual’s privacy, provided certain conditions are met. Those include...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914400" lvl="1" indent="-298450" algn="l" rtl="0">
              <a:lnSpc>
                <a:spcPct val="100000"/>
              </a:lnSpc>
              <a:spcBef>
                <a:spcPts val="600"/>
              </a:spcBef>
              <a:spcAft>
                <a:spcPts val="0"/>
              </a:spcAft>
              <a:buSzPts val="1100"/>
              <a:buChar char="○"/>
            </a:pPr>
            <a:r>
              <a:rPr lang="en" sz="1200"/>
              <a:t>If an actor is required by a state or federal law to satisfy a precondition (such as a patient consent or authorization) prior to providing access, exchange, or use of EHI, the actor may choose not to provide access, exchange, or use of such EHI if the precondition has not been satisfied under certain circumstances.</a:t>
            </a:r>
            <a:endParaRPr/>
          </a:p>
          <a:p>
            <a:pPr marL="914400" lvl="1" indent="-298450" algn="l" rtl="0">
              <a:lnSpc>
                <a:spcPct val="100000"/>
              </a:lnSpc>
              <a:spcBef>
                <a:spcPts val="600"/>
              </a:spcBef>
              <a:spcAft>
                <a:spcPts val="0"/>
              </a:spcAft>
              <a:buSzPts val="1100"/>
              <a:buChar char="○"/>
            </a:pPr>
            <a:r>
              <a:rPr lang="en" sz="1200"/>
              <a:t>Denial of an individual’s request for their EHI consistent with what we discussed earlier-- psychotherapy notes and information compiled in reasonable anticipation of civil, criminal, or administrative action– are not required to be shared, and it’s this exception that would apply to that information.</a:t>
            </a:r>
            <a:endParaRPr sz="1200"/>
          </a:p>
          <a:p>
            <a:pPr marL="914400" lvl="1" indent="-298450" algn="l" rtl="0">
              <a:lnSpc>
                <a:spcPct val="100000"/>
              </a:lnSpc>
              <a:spcBef>
                <a:spcPts val="600"/>
              </a:spcBef>
              <a:spcAft>
                <a:spcPts val="0"/>
              </a:spcAft>
              <a:buSzPts val="1100"/>
              <a:buChar char="○"/>
            </a:pPr>
            <a:r>
              <a:rPr lang="en" sz="1200"/>
              <a:t>Respecting an individual’s request not to share information:  An actor may choose not to provide access, exchange, or use of an individual’s EHI if doing so fulfills the wishes of the individual, provided certain conditions are met.</a:t>
            </a:r>
            <a:endParaRPr/>
          </a:p>
          <a:p>
            <a:pPr marL="158750" marR="0" lvl="0" indent="0" algn="l" rtl="0">
              <a:lnSpc>
                <a:spcPct val="100000"/>
              </a:lnSpc>
              <a:spcBef>
                <a:spcPts val="0"/>
              </a:spcBef>
              <a:spcAft>
                <a:spcPts val="0"/>
              </a:spcAft>
              <a:buClr>
                <a:srgbClr val="000000"/>
              </a:buClr>
              <a:buSzPts val="1100"/>
              <a:buFont typeface="Arial"/>
              <a:buNone/>
            </a:pPr>
            <a:r>
              <a:rPr lang="en" sz="1800" b="0" i="0" u="none" strike="noStrike" cap="none">
                <a:solidFill>
                  <a:schemeClr val="dk2"/>
                </a:solidFill>
                <a:latin typeface="Arial"/>
                <a:ea typeface="Arial"/>
                <a:cs typeface="Arial"/>
                <a:sym typeface="Arial"/>
              </a:rPr>
              <a:t>And remember this is one of the exceptions that allows the information to not be shared.</a:t>
            </a:r>
            <a:endParaRPr sz="1800" b="0" i="0" u="none" strike="noStrike" cap="none">
              <a:solidFill>
                <a:schemeClr val="dk2"/>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800" b="0" i="0" u="none" strike="noStrike" cap="none">
              <a:solidFill>
                <a:schemeClr val="dk2"/>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The content and manner exception specifies that it will not be information blocking for an actor to limit the </a:t>
            </a:r>
            <a:r>
              <a:rPr lang="en" b="1"/>
              <a:t>content </a:t>
            </a:r>
            <a:r>
              <a:rPr lang="en"/>
              <a:t>of its response to a request to access, exchange, or use EHI or the </a:t>
            </a:r>
            <a:r>
              <a:rPr lang="en" b="1"/>
              <a:t>manner </a:t>
            </a:r>
            <a:r>
              <a:rPr lang="en"/>
              <a:t>in which it fulfills a request to access, exchange, or use EHI, </a:t>
            </a:r>
            <a:r>
              <a:rPr lang="en" i="1"/>
              <a:t>provided certain conditions are met</a:t>
            </a:r>
            <a:r>
              <a:rPr lang="en"/>
              <a:t>. This is one of the exceptions that relates to procedures for fulfilling requests for access, but does not allow for </a:t>
            </a:r>
            <a:r>
              <a:rPr lang="en" i="1"/>
              <a:t>not </a:t>
            </a:r>
            <a:r>
              <a:rPr lang="en"/>
              <a:t>filling requests.</a:t>
            </a:r>
            <a:endParaRPr/>
          </a:p>
          <a:p>
            <a:pPr marL="914400" lvl="1" indent="-228600" algn="l" rtl="0">
              <a:lnSpc>
                <a:spcPct val="100000"/>
              </a:lnSpc>
              <a:spcBef>
                <a:spcPts val="600"/>
              </a:spcBef>
              <a:spcAft>
                <a:spcPts val="0"/>
              </a:spcAft>
              <a:buSzPts val="1100"/>
              <a:buNone/>
            </a:pPr>
            <a:endParaRPr/>
          </a:p>
          <a:p>
            <a:pPr marL="158750" lvl="0" indent="0" algn="l" rtl="0">
              <a:lnSpc>
                <a:spcPct val="100000"/>
              </a:lnSpc>
              <a:spcBef>
                <a:spcPts val="600"/>
              </a:spcBef>
              <a:spcAft>
                <a:spcPts val="0"/>
              </a:spcAft>
              <a:buSzPts val="1100"/>
              <a:buNone/>
            </a:pPr>
            <a:r>
              <a:rPr lang="en"/>
              <a:t>ONC, in their FAQ responses, notes that The “Content and Manner” exception does not require the use of any specific standard or functionality. Instead, the “Content and Manner” exception outlines a process by which an actor may prioritize the use of standards in fulfilling a request for EHI in a manner </a:t>
            </a:r>
            <a:r>
              <a:rPr lang="en" b="1"/>
              <a:t>that supports and prioritizes the interoperability of the data</a:t>
            </a:r>
            <a:r>
              <a:rPr lang="en"/>
              <a:t>. This means that, for the purposes of information blocking, before October 6, 2022, an actor may fulfill a request with the EHI identified by the data elements represented in the USCDI standard, first in the manner requested and, if not, in an alternate manner agreed upon with the requestor, following the order of priority specified in the exception.</a:t>
            </a:r>
            <a:endParaRPr/>
          </a:p>
          <a:p>
            <a:pPr marL="158750" lvl="0" indent="0" algn="l" rtl="0">
              <a:lnSpc>
                <a:spcPct val="100000"/>
              </a:lnSpc>
              <a:spcBef>
                <a:spcPts val="600"/>
              </a:spcBef>
              <a:spcAft>
                <a:spcPts val="0"/>
              </a:spcAft>
              <a:buSzPts val="1100"/>
              <a:buNone/>
            </a:pPr>
            <a:endParaRPr/>
          </a:p>
          <a:p>
            <a:pPr marL="158750" lvl="0" indent="0" algn="l" rtl="0">
              <a:lnSpc>
                <a:spcPct val="100000"/>
              </a:lnSpc>
              <a:spcBef>
                <a:spcPts val="600"/>
              </a:spcBef>
              <a:spcAft>
                <a:spcPts val="0"/>
              </a:spcAft>
              <a:buSzPts val="1100"/>
              <a:buNone/>
            </a:pPr>
            <a:r>
              <a:rPr lang="en"/>
              <a:t>So, to summarize, this exception may be the one that allows or supports a fairly standardized process, prioritizing standards-based access, exchange, and use. I believe that the idea is that this will make it less of a free-for-all in terms of needing to provide any and all information in any and all forms requested. This is likely also an exception that may come into play if your health IT system currently only provides access, exchange, and use in a limited number of ways– it may be appropriate to rely on the manner condition of this exception, again, offering the standards-based manner of exchange first (such as the patient portal, or information exchange built into the EHR. So to draw that out a little further into what some may be experiencing-- if the health IT system is not capable of access, exchange, and use of information then one of the earlier exceptions may apply, such as the health IT performance exception until such time that health IT can be upgraded ( though no longer than is necessary). If the system </a:t>
            </a:r>
            <a:r>
              <a:rPr lang="en" b="1"/>
              <a:t>can</a:t>
            </a:r>
            <a:r>
              <a:rPr lang="en"/>
              <a:t> provide the EHI, just not in the manner that the patient or patient’s other provider requested it, then the content and manner exception may apply, in which case the clinic would provide the information in the manner that is possible (which is what may be spelled out by the vendor). Review the 'manner condition' on page 4 of the exception document from ONC for more detail. </a:t>
            </a:r>
            <a:endParaRPr/>
          </a:p>
          <a:p>
            <a:pPr marL="158750" lvl="0" indent="0" algn="l" rtl="0">
              <a:lnSpc>
                <a:spcPct val="100000"/>
              </a:lnSpc>
              <a:spcBef>
                <a:spcPts val="600"/>
              </a:spcBef>
              <a:spcAft>
                <a:spcPts val="0"/>
              </a:spcAft>
              <a:buSzPts val="1100"/>
              <a:buNone/>
            </a:pPr>
            <a:endParaRPr/>
          </a:p>
          <a:p>
            <a:pPr marL="158750" lvl="0" indent="0" algn="l" rtl="0">
              <a:lnSpc>
                <a:spcPct val="100000"/>
              </a:lnSpc>
              <a:spcBef>
                <a:spcPts val="600"/>
              </a:spcBef>
              <a:spcAft>
                <a:spcPts val="0"/>
              </a:spcAft>
              <a:buSzPts val="1100"/>
              <a:buNone/>
            </a:pPr>
            <a:r>
              <a:rPr lang="en" b="1"/>
              <a:t>In all cases, any instance where a request for EHI cannot be fulfilled in compliance with the Information Blocking rule, then the clinic needs to document the exception, and still needs to respond to the patient or their provider with what is feasible.</a:t>
            </a:r>
            <a:endParaRPr b="1"/>
          </a:p>
          <a:p>
            <a:pPr marL="158750" lvl="0" indent="0" algn="l" rtl="0">
              <a:lnSpc>
                <a:spcPct val="100000"/>
              </a:lnSpc>
              <a:spcBef>
                <a:spcPts val="600"/>
              </a:spcBef>
              <a:spcAft>
                <a:spcPts val="0"/>
              </a:spcAft>
              <a:buSzPts val="1100"/>
              <a:buNone/>
            </a:pPr>
            <a:endParaRPr/>
          </a:p>
          <a:p>
            <a:pPr marL="158750" lvl="0" indent="0" algn="l" rtl="0">
              <a:lnSpc>
                <a:spcPct val="100000"/>
              </a:lnSpc>
              <a:spcBef>
                <a:spcPts val="600"/>
              </a:spcBef>
              <a:spcAft>
                <a:spcPts val="0"/>
              </a:spcAft>
              <a:buSzPts val="1100"/>
              <a:buNone/>
            </a:pPr>
            <a:r>
              <a:rPr lang="en"/>
              <a:t>--- below will not be read----</a:t>
            </a:r>
            <a:endParaRPr/>
          </a:p>
          <a:p>
            <a:pPr marL="158750" lvl="0" indent="0" algn="l" rtl="0">
              <a:lnSpc>
                <a:spcPct val="100000"/>
              </a:lnSpc>
              <a:spcBef>
                <a:spcPts val="600"/>
              </a:spcBef>
              <a:spcAft>
                <a:spcPts val="0"/>
              </a:spcAft>
              <a:buSzPts val="1100"/>
              <a:buNone/>
            </a:pPr>
            <a:endParaRPr/>
          </a:p>
          <a:p>
            <a:pPr marL="457200" marR="0" lvl="0" indent="-298450" algn="l" rtl="0">
              <a:lnSpc>
                <a:spcPct val="100000"/>
              </a:lnSpc>
              <a:spcBef>
                <a:spcPts val="0"/>
              </a:spcBef>
              <a:spcAft>
                <a:spcPts val="0"/>
              </a:spcAft>
              <a:buClr>
                <a:srgbClr val="000000"/>
              </a:buClr>
              <a:buSzPts val="1100"/>
              <a:buFont typeface="Arial"/>
              <a:buChar char="●"/>
            </a:pPr>
            <a:r>
              <a:rPr lang="en" b="0" i="0" u="none" strike="noStrike" cap="none">
                <a:solidFill>
                  <a:srgbClr val="000000"/>
                </a:solidFill>
                <a:latin typeface="Arial"/>
                <a:ea typeface="Arial"/>
                <a:cs typeface="Arial"/>
                <a:sym typeface="Arial"/>
              </a:rPr>
              <a:t>The information blocking rule applies to the actors spelled out </a:t>
            </a:r>
            <a:r>
              <a:rPr lang="en"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 b="0" i="0" u="none" strike="noStrike" cap="none">
                <a:solidFill>
                  <a:srgbClr val="000000"/>
                </a:solidFill>
                <a:latin typeface="Arial"/>
                <a:ea typeface="Arial"/>
                <a:cs typeface="Arial"/>
                <a:sym typeface="Arial"/>
              </a:rPr>
              <a:t> (essentially defined as health care provider, health information network/ HIE, or health IT developer). Whether the health care provider (the relevant actor in this case) works at an FQHC and/ or reports the UDS is not relevant to this statute. </a:t>
            </a:r>
            <a:endParaRPr/>
          </a:p>
          <a:p>
            <a:pPr marL="457200" marR="0" lvl="0" indent="-298450" algn="l" rtl="0">
              <a:lnSpc>
                <a:spcPct val="100000"/>
              </a:lnSpc>
              <a:spcBef>
                <a:spcPts val="0"/>
              </a:spcBef>
              <a:spcAft>
                <a:spcPts val="0"/>
              </a:spcAft>
              <a:buClr>
                <a:srgbClr val="000000"/>
              </a:buClr>
              <a:buSzPts val="1100"/>
              <a:buFont typeface="Arial"/>
              <a:buChar char="●"/>
            </a:pPr>
            <a:r>
              <a:rPr lang="en" b="0" i="0" u="none" strike="noStrike" cap="none">
                <a:solidFill>
                  <a:srgbClr val="000000"/>
                </a:solidFill>
                <a:latin typeface="Arial"/>
                <a:ea typeface="Arial"/>
                <a:cs typeface="Arial"/>
                <a:sym typeface="Arial"/>
              </a:rPr>
              <a:t>EHR vendors are typically putting out lists or crosswalks as to how they are currently complying, and many are offering a limited number of ways that a patient can receive their EHI. In these cases, when requests for EHI are received, the health center would assess whether their system is capable of providing the information requested; if the system is not capable then the health IT performance </a:t>
            </a:r>
            <a:r>
              <a:rPr lang="en"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exception </a:t>
            </a:r>
            <a:r>
              <a:rPr lang="en" b="0" i="0" u="none" strike="noStrike" cap="none">
                <a:solidFill>
                  <a:srgbClr val="000000"/>
                </a:solidFill>
                <a:latin typeface="Arial"/>
                <a:ea typeface="Arial"/>
                <a:cs typeface="Arial"/>
                <a:sym typeface="Arial"/>
              </a:rPr>
              <a:t>may apply until such time that health IT can be upgraded. If the system can prove the EHI, just not in the manner that the patient or patient’s other provider requested it, then the content and manner </a:t>
            </a:r>
            <a:r>
              <a:rPr lang="en"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exception</a:t>
            </a:r>
            <a:r>
              <a:rPr lang="en" b="0" i="0" u="none" strike="noStrike" cap="none">
                <a:solidFill>
                  <a:srgbClr val="000000"/>
                </a:solidFill>
                <a:latin typeface="Arial"/>
                <a:ea typeface="Arial"/>
                <a:cs typeface="Arial"/>
                <a:sym typeface="Arial"/>
              </a:rPr>
              <a:t> may apply, in which case the health center would provide the information in the manner that is possible (which is what may be spelled out by the vendor). Review the 'manner condition' on page 4 of the exception </a:t>
            </a:r>
            <a:r>
              <a:rPr lang="en"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document</a:t>
            </a:r>
            <a:r>
              <a:rPr lang="en" b="0" i="0" u="none" strike="noStrike" cap="none">
                <a:solidFill>
                  <a:srgbClr val="000000"/>
                </a:solidFill>
                <a:latin typeface="Arial"/>
                <a:ea typeface="Arial"/>
                <a:cs typeface="Arial"/>
                <a:sym typeface="Arial"/>
              </a:rPr>
              <a:t> for more detail. In all cases, any instance where a patient or patient's other provider's request for EHI cannot be fullfilled in compliance with the Information Blocking rule, then the health center needs to document the exception, and still needs to respond to the patient or their provider with what is feasible.</a:t>
            </a:r>
            <a:endParaRPr/>
          </a:p>
          <a:p>
            <a:pPr marL="158750" lvl="0" indent="0" algn="l" rtl="0">
              <a:lnSpc>
                <a:spcPct val="100000"/>
              </a:lnSpc>
              <a:spcBef>
                <a:spcPts val="60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3C4043"/>
              </a:buClr>
              <a:buSzPts val="1100"/>
              <a:buNone/>
            </a:pPr>
            <a:r>
              <a:rPr lang="en">
                <a:solidFill>
                  <a:srgbClr val="3C4043"/>
                </a:solidFill>
                <a:highlight>
                  <a:srgbClr val="FFFFFF"/>
                </a:highlight>
              </a:rPr>
              <a:t>One question that came in from registration for this webinar was “Does delaying lab results to a patient via a portal for a set number of days/time constitute blocking?” The short answer to that is that a blanket delay on releasing lab results to a portal could constitute information block, </a:t>
            </a:r>
            <a:r>
              <a:rPr lang="en" b="1">
                <a:solidFill>
                  <a:srgbClr val="3C4043"/>
                </a:solidFill>
                <a:highlight>
                  <a:srgbClr val="FFFFFF"/>
                </a:highlight>
              </a:rPr>
              <a:t>yes</a:t>
            </a:r>
            <a:r>
              <a:rPr lang="en">
                <a:solidFill>
                  <a:srgbClr val="3C4043"/>
                </a:solidFill>
                <a:highlight>
                  <a:srgbClr val="FFFFFF"/>
                </a:highlight>
              </a:rPr>
              <a:t>. Delays can potentially be implemented on a case by case basis (such as for certain results for certain patients), but that would need to be documented on the case-by-case basis. </a:t>
            </a:r>
            <a:endParaRPr>
              <a:solidFill>
                <a:srgbClr val="3C4043"/>
              </a:solidFill>
              <a:highlight>
                <a:srgbClr val="FFFFFF"/>
              </a:highlight>
            </a:endParaRPr>
          </a:p>
          <a:p>
            <a:pPr marL="0" lvl="0" indent="0" algn="l" rtl="0">
              <a:lnSpc>
                <a:spcPct val="100000"/>
              </a:lnSpc>
              <a:spcBef>
                <a:spcPts val="0"/>
              </a:spcBef>
              <a:spcAft>
                <a:spcPts val="0"/>
              </a:spcAft>
              <a:buClr>
                <a:srgbClr val="3C4043"/>
              </a:buClr>
              <a:buSzPts val="1100"/>
              <a:buNone/>
            </a:pPr>
            <a:endParaRPr>
              <a:solidFill>
                <a:srgbClr val="3C4043"/>
              </a:solidFill>
              <a:highlight>
                <a:srgbClr val="FFFFFF"/>
              </a:highlight>
            </a:endParaRPr>
          </a:p>
          <a:p>
            <a:pPr marL="0" lvl="0" indent="0" algn="l" rtl="0">
              <a:lnSpc>
                <a:spcPct val="100000"/>
              </a:lnSpc>
              <a:spcBef>
                <a:spcPts val="0"/>
              </a:spcBef>
              <a:spcAft>
                <a:spcPts val="0"/>
              </a:spcAft>
              <a:buClr>
                <a:srgbClr val="3C4043"/>
              </a:buClr>
              <a:buSzPts val="1100"/>
              <a:buNone/>
            </a:pPr>
            <a:r>
              <a:rPr lang="en">
                <a:solidFill>
                  <a:srgbClr val="3C4043"/>
                </a:solidFill>
                <a:highlight>
                  <a:srgbClr val="FFFFFF"/>
                </a:highlight>
              </a:rPr>
              <a:t>The key here is to be sure that you have policies and procedures in place to provide access or share information and that any situation where that is not occurring or requests are not fulfilled, are documented with the appropriate exception. And again, ONC says nothing is DEFINITELY information blocking, but rather that any </a:t>
            </a:r>
            <a:r>
              <a:rPr lang="en" b="1">
                <a:solidFill>
                  <a:srgbClr val="3C4043"/>
                </a:solidFill>
                <a:highlight>
                  <a:srgbClr val="FFFFFF"/>
                </a:highlight>
              </a:rPr>
              <a:t>complaint </a:t>
            </a:r>
            <a:r>
              <a:rPr lang="en">
                <a:solidFill>
                  <a:srgbClr val="3C4043"/>
                </a:solidFill>
                <a:highlight>
                  <a:srgbClr val="FFFFFF"/>
                </a:highlight>
              </a:rPr>
              <a:t>of information blocking would be reviewed on a case by case basis.</a:t>
            </a:r>
            <a:endParaRPr>
              <a:solidFill>
                <a:srgbClr val="3C4043"/>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000">
                <a:solidFill>
                  <a:schemeClr val="dk1"/>
                </a:solidFill>
              </a:rPr>
              <a:t>As I mentioned, I am Jillian Maccini, a consultant at JSI based in NC and a TTA provider for RHNTC. I am joined by Abigail English who is a lawyer, researcher, and advocate for the rights of vulnerable young people. For more than 20 years she has run the Center for Adolescent Health &amp; the Law, in Chapel Hill, North Carolina. Prior to founding the Center for Adolescent Health &amp; the Law, she was an attorney at the National Center for Youth Law in San Francisco.</a:t>
            </a:r>
            <a:endParaRPr sz="1000">
              <a:solidFill>
                <a:schemeClr val="dk1"/>
              </a:solidFill>
            </a:endParaRPr>
          </a:p>
          <a:p>
            <a:pPr marL="0" lvl="0" indent="0" algn="l" rtl="0">
              <a:lnSpc>
                <a:spcPct val="115000"/>
              </a:lnSpc>
              <a:spcBef>
                <a:spcPts val="0"/>
              </a:spcBef>
              <a:spcAft>
                <a:spcPts val="0"/>
              </a:spcAft>
              <a:buSzPts val="1800"/>
              <a:buNone/>
            </a:pPr>
            <a:endParaRPr sz="1000">
              <a:solidFill>
                <a:schemeClr val="dk1"/>
              </a:solidFill>
            </a:endParaRPr>
          </a:p>
          <a:p>
            <a:pPr marL="0" lvl="0" indent="0" algn="l" rtl="0">
              <a:lnSpc>
                <a:spcPct val="115000"/>
              </a:lnSpc>
              <a:spcBef>
                <a:spcPts val="0"/>
              </a:spcBef>
              <a:spcAft>
                <a:spcPts val="0"/>
              </a:spcAft>
              <a:buSzPts val="1800"/>
              <a:buNone/>
            </a:pPr>
            <a:endParaRPr sz="10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Patients are permitted to request that actions make their health information available to a third-party app that is designated by the patient themselves. There is concern that these apps may not be secure and they could compromise the confidentiality of the health information. In the 2020 final rule, ONC makes it clear that while the medical group can educate the patient and warn them about the potential dangers associated with releasing their health information to a third-party app, they cannot prevent the data from being accessed by the app. This would be facilitated through your EHR using an API or something similar.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Another example, probably of </a:t>
            </a:r>
            <a:r>
              <a:rPr lang="en"/>
              <a:t>interest</a:t>
            </a:r>
            <a:r>
              <a:rPr lang="en" sz="1100" b="0" i="0" u="none" strike="noStrike" cap="none">
                <a:solidFill>
                  <a:srgbClr val="000000"/>
                </a:solidFill>
                <a:latin typeface="Arial"/>
                <a:ea typeface="Arial"/>
                <a:cs typeface="Arial"/>
                <a:sym typeface="Arial"/>
              </a:rPr>
              <a:t> to this group, is adolescent privacy. One of the keys to note here is that policies within your agency that broadly apply to all adolescents will not work (such as saying we will consider all information/ results for patients aged 12-16 will not be shared). As I mentioned earlier, blanket policies are generally not allowable, and rather need to be applied on a case-by-case basis. Each state has rules or regulations as to which health decisions the minor can make on their own</a:t>
            </a:r>
            <a:r>
              <a:rPr lang="en"/>
              <a:t> which come into play. Applying those on a case by case basis typically requires segmenting data in the EHR.  To thread this needle-- processes and systems are needed to facilitate parent/ guardian/proxy access to adolescent’s health information where required, while protecting portions that a patient requests not be shared, where allowable by law.</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goes back to what I’ve mentioned previously– that each type of actor is individually responsible, so if you don’t have a certified EHR, then there is not that additional actor in the mix, but health care providers are still an actor beholden to the rule.</a:t>
            </a:r>
            <a:endParaRPr/>
          </a:p>
        </p:txBody>
      </p:sp>
      <p:sp>
        <p:nvSpPr>
          <p:cNvPr id="290" name="Google Shape;29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 how can you be ready?</a:t>
            </a:r>
            <a:endParaRPr/>
          </a:p>
        </p:txBody>
      </p:sp>
      <p:sp>
        <p:nvSpPr>
          <p:cNvPr id="297" name="Google Shape;29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Review your current process-- </a:t>
            </a:r>
            <a:endParaRPr/>
          </a:p>
          <a:p>
            <a:pPr marL="457200" lvl="0" indent="-298450" algn="l" rtl="0">
              <a:lnSpc>
                <a:spcPct val="100000"/>
              </a:lnSpc>
              <a:spcBef>
                <a:spcPts val="0"/>
              </a:spcBef>
              <a:spcAft>
                <a:spcPts val="0"/>
              </a:spcAft>
              <a:buSzPts val="1100"/>
              <a:buChar char="●"/>
            </a:pPr>
            <a:r>
              <a:rPr lang="en"/>
              <a:t>First, policies/ procedures for receiving and responding to requests for access to EHI-- are there fees? Are there requirements for written request? Are there blanket policies that delay release of information? Those should be addressed.</a:t>
            </a:r>
            <a:endParaRPr/>
          </a:p>
          <a:p>
            <a:pPr marL="457200" lvl="0" indent="-298450" algn="l" rtl="0">
              <a:lnSpc>
                <a:spcPct val="100000"/>
              </a:lnSpc>
              <a:spcBef>
                <a:spcPts val="0"/>
              </a:spcBef>
              <a:spcAft>
                <a:spcPts val="0"/>
              </a:spcAft>
              <a:buSzPts val="1100"/>
              <a:buChar char="●"/>
            </a:pPr>
            <a:endParaRPr/>
          </a:p>
          <a:p>
            <a:pPr marL="0" lvl="0" indent="0" algn="l" rtl="0">
              <a:lnSpc>
                <a:spcPct val="100000"/>
              </a:lnSpc>
              <a:spcBef>
                <a:spcPts val="0"/>
              </a:spcBef>
              <a:spcAft>
                <a:spcPts val="0"/>
              </a:spcAft>
              <a:buSzPts val="1100"/>
              <a:buNone/>
            </a:pPr>
            <a:endParaRPr/>
          </a:p>
        </p:txBody>
      </p:sp>
      <p:sp>
        <p:nvSpPr>
          <p:cNvPr id="302" name="Google Shape;302;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Example of standardized form would be a request form that patients who do not want their information shared might complete.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This rule not only allows patients and their representatives to access and use information from you, but also, you from them! If you are currently receiving results by fax or having to navigate some paper-based system to get results or other information, then this rule can support you in getting electronic access to the information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move now to a Q&amp;A with some of the great questions you have asked-- I will be posing your questions to Abigail English, .</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AutoNum type="arabicPeriod"/>
            </a:pPr>
            <a:r>
              <a:rPr lang="en"/>
              <a:t>How is a minor's consent affected by the Information Blocking Rule?</a:t>
            </a:r>
            <a:endParaRPr/>
          </a:p>
          <a:p>
            <a:pPr marL="914400" lvl="1" indent="-298450" algn="l" rtl="0">
              <a:spcBef>
                <a:spcPts val="0"/>
              </a:spcBef>
              <a:spcAft>
                <a:spcPts val="0"/>
              </a:spcAft>
              <a:buClr>
                <a:schemeClr val="dk1"/>
              </a:buClr>
              <a:buSzPts val="1100"/>
              <a:buAutoNum type="alphaLcPeriod"/>
            </a:pPr>
            <a:r>
              <a:rPr lang="en">
                <a:solidFill>
                  <a:schemeClr val="dk1"/>
                </a:solidFill>
              </a:rPr>
              <a:t>Do any of our patient education and consent forms need to be modified based on the new regulations?</a:t>
            </a:r>
            <a:endParaRPr/>
          </a:p>
          <a:p>
            <a:pPr marL="457200" lvl="0" indent="-298450" algn="l" rtl="0">
              <a:lnSpc>
                <a:spcPct val="100000"/>
              </a:lnSpc>
              <a:spcBef>
                <a:spcPts val="0"/>
              </a:spcBef>
              <a:spcAft>
                <a:spcPts val="0"/>
              </a:spcAft>
              <a:buSzPts val="1100"/>
              <a:buAutoNum type="arabicPeriod"/>
            </a:pPr>
            <a:r>
              <a:rPr lang="en"/>
              <a:t>In your opinion, what needs to be considered when determining how to ensure minor/adolescent patients have access to chart while maintaining confidentiality (parents/patient portal)?</a:t>
            </a:r>
            <a:endParaRPr/>
          </a:p>
          <a:p>
            <a:pPr marL="457200" lvl="0" indent="-298450" algn="l" rtl="0">
              <a:lnSpc>
                <a:spcPct val="100000"/>
              </a:lnSpc>
              <a:spcBef>
                <a:spcPts val="0"/>
              </a:spcBef>
              <a:spcAft>
                <a:spcPts val="0"/>
              </a:spcAft>
              <a:buSzPts val="1100"/>
              <a:buAutoNum type="arabicPeriod"/>
            </a:pPr>
            <a:r>
              <a:rPr lang="en"/>
              <a:t>At least one agency is concerned about maintaining adolescent patient confidentiality and parent satisfaction in a manner that allows patient to pursue continuity. What would you advise this agency to consider?</a:t>
            </a:r>
            <a:endParaRPr/>
          </a:p>
          <a:p>
            <a:pPr marL="457200" lvl="0" indent="-298450" algn="l" rtl="0">
              <a:lnSpc>
                <a:spcPct val="100000"/>
              </a:lnSpc>
              <a:spcBef>
                <a:spcPts val="0"/>
              </a:spcBef>
              <a:spcAft>
                <a:spcPts val="0"/>
              </a:spcAft>
              <a:buSzPts val="1100"/>
              <a:buAutoNum type="arabicPeriod"/>
            </a:pPr>
            <a:r>
              <a:rPr lang="en"/>
              <a:t>Is there a difference in different types of visits-- for example, does information blocking apply differently in visits with patients under age 18? How about telehealth visits?</a:t>
            </a:r>
            <a:endParaRPr/>
          </a:p>
          <a:p>
            <a:pPr marL="457200" lvl="0" indent="-298450" algn="l" rtl="0">
              <a:lnSpc>
                <a:spcPct val="100000"/>
              </a:lnSpc>
              <a:spcBef>
                <a:spcPts val="0"/>
              </a:spcBef>
              <a:spcAft>
                <a:spcPts val="0"/>
              </a:spcAft>
              <a:buSzPts val="1100"/>
              <a:buAutoNum type="arabicPeriod"/>
            </a:pPr>
            <a:r>
              <a:rPr lang="en"/>
              <a:t>How does information blocking impact a small office that does not have a Patient Portal in place?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i="1"/>
              <a:t>Probably won’t get to these:</a:t>
            </a:r>
            <a:endParaRPr i="1"/>
          </a:p>
          <a:p>
            <a:pPr marL="457200" lvl="0" indent="-298450" algn="l" rtl="0">
              <a:lnSpc>
                <a:spcPct val="115000"/>
              </a:lnSpc>
              <a:spcBef>
                <a:spcPts val="0"/>
              </a:spcBef>
              <a:spcAft>
                <a:spcPts val="0"/>
              </a:spcAft>
              <a:buClr>
                <a:schemeClr val="dk1"/>
              </a:buClr>
              <a:buSzPts val="1100"/>
              <a:buChar char="●"/>
            </a:pPr>
            <a:r>
              <a:rPr lang="en">
                <a:solidFill>
                  <a:schemeClr val="dk1"/>
                </a:solidFill>
              </a:rPr>
              <a:t>What are recommended changes to an electronic health record and what medical record policies should be updated?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 you have sample policy templates that covers HIPAA and No Information Blocking?</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5696f91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e5696f91a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Roboto"/>
                <a:ea typeface="Roboto"/>
                <a:cs typeface="Roboto"/>
                <a:sym typeface="Roboto"/>
              </a:rPr>
              <a:t>This presentation was supported by the Office of Population Affairs (OPA) and Office on Women’s Health. Its contents are solely the responsibility of the authors and do not necessarily represent the official views of OPA, OWH or HHS. Further, the information presented today is for educational purposes only and not intended to be legal advice for any specific entity. All primary sources should be reviewed to ensure accuracy as well as to keep up with any and all changes and clarifications. The implementation of the policies are we discussing today is fairly new as the rule has only been in effect for a couple of months so evolution is likely. Citations and further reading are provided on almost every slide to guide you in where to find primary source and additional information.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Thank you all for joining us today and I hope you’ll join me in thanking our speaker(s).</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As a reminder, we will have the materials from today’s session available within the next few days.  </a:t>
            </a:r>
            <a:endParaRPr>
              <a:solidFill>
                <a:schemeClr val="dk1"/>
              </a:solidFill>
              <a:highlight>
                <a:srgbClr val="FFFF00"/>
              </a:highlight>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If you have additional questions for the RHNTC on this topic, please don’t hesitate to email us at </a:t>
            </a:r>
            <a:r>
              <a:rPr lang="en" u="sng">
                <a:solidFill>
                  <a:srgbClr val="1155CC"/>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rhntc@jsi.com</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Our final ask is that you please complete the evaluation today. The link to the evaluation will appear when you leave the webinar and will also be emailed to you after the webinar. We really love getting your feedback and we use it to inform future sessions</a:t>
            </a:r>
            <a:endParaRPr strike="sngStrike">
              <a:solidFill>
                <a:schemeClr val="dk1"/>
              </a:solidFill>
              <a:latin typeface="Roboto"/>
              <a:ea typeface="Roboto"/>
              <a:cs typeface="Roboto"/>
              <a:sym typeface="Roboto"/>
            </a:endParaRPr>
          </a:p>
          <a:p>
            <a:pPr marL="457200" lvl="0" indent="-298450" algn="l" rtl="0">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Thank you again for joining us. That concludes today’s webinar.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364" name="Google Shape;36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327a80f5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e327a80f5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OUr goal is that by the end of the webinar today </a:t>
            </a:r>
            <a:r>
              <a:rPr lang="en" sz="1200" b="1">
                <a:solidFill>
                  <a:schemeClr val="dk1"/>
                </a:solidFill>
              </a:rPr>
              <a:t>participants will be able to</a:t>
            </a:r>
            <a:r>
              <a:rPr lang="en" sz="1200">
                <a:solidFill>
                  <a:schemeClr val="dk1"/>
                </a:solidFill>
              </a:rPr>
              <a:t>:</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Provide a high-level overview of the 21st Cures Act Information Blocking Rule, including whether it pertains to family planning programs.</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Describe at least two of the exceptions to the Information Blocking Rule.</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Identify at least two steps or actions important to complying with the Information Blocking Rule.</a:t>
            </a:r>
            <a:endParaRPr sz="1200" i="1">
              <a:solidFill>
                <a:schemeClr val="dk1"/>
              </a:solidFill>
            </a:endParaRPr>
          </a:p>
          <a:p>
            <a:pPr marL="0" lvl="0" indent="0" algn="l" rtl="0">
              <a:lnSpc>
                <a:spcPct val="115000"/>
              </a:lnSpc>
              <a:spcBef>
                <a:spcPts val="0"/>
              </a:spcBef>
              <a:spcAft>
                <a:spcPts val="0"/>
              </a:spcAft>
              <a:buClr>
                <a:schemeClr val="dk1"/>
              </a:buClr>
              <a:buSzPts val="1800"/>
              <a:buFont typeface="Arial"/>
              <a:buNone/>
            </a:pPr>
            <a:endParaRPr sz="1200" i="1">
              <a:solidFill>
                <a:schemeClr val="dk1"/>
              </a:solidFill>
            </a:endParaRPr>
          </a:p>
          <a:p>
            <a:pPr marL="0" lvl="0" indent="0" algn="l" rtl="0">
              <a:lnSpc>
                <a:spcPct val="115000"/>
              </a:lnSpc>
              <a:spcBef>
                <a:spcPts val="0"/>
              </a:spcBef>
              <a:spcAft>
                <a:spcPts val="0"/>
              </a:spcAft>
              <a:buClr>
                <a:schemeClr val="dk1"/>
              </a:buClr>
              <a:buSzPts val="1800"/>
              <a:buFont typeface="Arial"/>
              <a:buNone/>
            </a:pPr>
            <a:r>
              <a:rPr lang="en" sz="1200" b="1" i="1">
                <a:solidFill>
                  <a:schemeClr val="dk1"/>
                </a:solidFill>
              </a:rPr>
              <a:t>Poll Following This:</a:t>
            </a:r>
            <a:endParaRPr sz="1200" b="1" i="1">
              <a:solidFill>
                <a:schemeClr val="dk1"/>
              </a:solidFill>
            </a:endParaRPr>
          </a:p>
          <a:p>
            <a:pPr marL="0" lvl="0" indent="0" algn="l" rtl="0">
              <a:lnSpc>
                <a:spcPct val="115000"/>
              </a:lnSpc>
              <a:spcBef>
                <a:spcPts val="0"/>
              </a:spcBef>
              <a:spcAft>
                <a:spcPts val="0"/>
              </a:spcAft>
              <a:buClr>
                <a:schemeClr val="dk1"/>
              </a:buClr>
              <a:buSzPts val="1800"/>
              <a:buFont typeface="Arial"/>
              <a:buNone/>
            </a:pPr>
            <a:r>
              <a:rPr lang="en" sz="1200" i="1">
                <a:solidFill>
                  <a:schemeClr val="dk1"/>
                </a:solidFill>
              </a:rPr>
              <a:t>How would you rate your current level of knowledge regarding the Information Blocking Rule in the 21st Century Cures Act?</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Arial"/>
              <a:buNone/>
            </a:pPr>
            <a:r>
              <a:rPr lang="en" sz="1000" b="1" i="1">
                <a:solidFill>
                  <a:schemeClr val="dk1"/>
                </a:solidFill>
              </a:rPr>
              <a:t>Just a couple terminology notes</a:t>
            </a:r>
            <a:r>
              <a:rPr lang="en" sz="1000" i="1">
                <a:solidFill>
                  <a:schemeClr val="dk1"/>
                </a:solidFill>
              </a:rPr>
              <a:t>– I will refer to clinics and patients here, to be somewhat consistent with the regulations. I know client is typically the vernacular in family planning, but these rules refer to patients and refer to health care providers (thus, clinics).</a:t>
            </a:r>
            <a:endParaRPr sz="1000" i="1">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800"/>
              <a:buFont typeface="Arial"/>
              <a:buNone/>
            </a:pPr>
            <a:r>
              <a:rPr lang="en" sz="1200">
                <a:solidFill>
                  <a:schemeClr val="dk1"/>
                </a:solidFill>
              </a:rPr>
              <a:t>Let’s get started with what exactly is information blocking? Information Blocking refers to a rule in the Office of the National Coordinator for Health Information Technology’s (known as ONC) </a:t>
            </a:r>
            <a:r>
              <a:rPr lang="en" sz="1200" b="1"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21st Century Cures Act</a:t>
            </a:r>
            <a:r>
              <a:rPr lang="en" sz="1200"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Interoperability, Information Blocking, and the ONC Health IT Certification Program</a:t>
            </a: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800"/>
              <a:buFont typeface="Arial"/>
              <a:buNone/>
            </a:pPr>
            <a:r>
              <a:rPr lang="en" sz="1200">
                <a:solidFill>
                  <a:schemeClr val="dk1"/>
                </a:solidFill>
              </a:rPr>
              <a:t>The Final Information Blocking Rule prohibits </a:t>
            </a:r>
            <a:r>
              <a:rPr lang="en" sz="1200" b="1">
                <a:solidFill>
                  <a:schemeClr val="dk1"/>
                </a:solidFill>
              </a:rPr>
              <a:t>actors</a:t>
            </a:r>
            <a:r>
              <a:rPr lang="en" sz="1200">
                <a:solidFill>
                  <a:schemeClr val="dk1"/>
                </a:solidFill>
              </a:rPr>
              <a:t> from </a:t>
            </a:r>
            <a:r>
              <a:rPr lang="en" sz="1200" b="1">
                <a:solidFill>
                  <a:schemeClr val="dk1"/>
                </a:solidFill>
              </a:rPr>
              <a:t>blocking the exchange</a:t>
            </a:r>
            <a:r>
              <a:rPr lang="en" sz="1200">
                <a:solidFill>
                  <a:schemeClr val="dk1"/>
                </a:solidFill>
              </a:rPr>
              <a:t> of </a:t>
            </a:r>
            <a:r>
              <a:rPr lang="en" sz="1200" b="1">
                <a:solidFill>
                  <a:schemeClr val="dk1"/>
                </a:solidFill>
              </a:rPr>
              <a:t>electronic health information</a:t>
            </a:r>
            <a:r>
              <a:rPr lang="en" sz="1200">
                <a:solidFill>
                  <a:schemeClr val="dk1"/>
                </a:solidFill>
              </a:rPr>
              <a:t> and seeks to increase the ease and choices available for </a:t>
            </a:r>
            <a:r>
              <a:rPr lang="en" sz="12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patients</a:t>
            </a:r>
            <a:r>
              <a:rPr lang="en" sz="1200">
                <a:solidFill>
                  <a:schemeClr val="dk1"/>
                </a:solidFill>
              </a:rPr>
              <a:t> to access their data.</a:t>
            </a: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ONC released the the final rule, we we are referring to throughout, in March 2020. The Final Rule was pushed back several months from its initial effective date as a result of COVID but the rule went into effect April 5, 2021, so has now been in effect for about 4 months.</a:t>
            </a:r>
            <a:endParaRPr sz="1200">
              <a:solidFill>
                <a:schemeClr val="dk1"/>
              </a:solidFill>
            </a:endParaRPr>
          </a:p>
          <a:p>
            <a:pPr marL="0" lvl="0" indent="0" algn="l" rtl="0">
              <a:lnSpc>
                <a:spcPct val="100000"/>
              </a:lnSpc>
              <a:spcBef>
                <a:spcPts val="0"/>
              </a:spcBef>
              <a:spcAft>
                <a:spcPts val="0"/>
              </a:spcAft>
              <a:buSzPts val="1100"/>
              <a:buNone/>
            </a:pPr>
            <a:endParaRPr sz="1200">
              <a:solidFill>
                <a:schemeClr val="dk1"/>
              </a:solidFill>
            </a:endParaRPr>
          </a:p>
          <a:p>
            <a:pPr marL="0" lvl="0" indent="0" algn="l" rtl="0">
              <a:lnSpc>
                <a:spcPct val="100000"/>
              </a:lnSpc>
              <a:spcBef>
                <a:spcPts val="0"/>
              </a:spcBef>
              <a:spcAft>
                <a:spcPts val="0"/>
              </a:spcAft>
              <a:buSzPts val="1100"/>
              <a:buNone/>
            </a:pPr>
            <a:r>
              <a:rPr lang="en" sz="1200">
                <a:solidFill>
                  <a:schemeClr val="dk1"/>
                </a:solidFill>
              </a:rPr>
              <a:t>These three terms in bolded and color-- blocking the exchange, actors, and electronic health information-- will be defined in further detail on the coming slides.</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first term to understand is what “blocking the exchange of information” means-- Blocking the exchange of electronic health information (EHI) means practices that prevent or materially discourage the access, exchange or use of EHI.</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So, blanket policies that disallow the sharing of information broadly are the primary example of this, or essentially anything that is a barrier to a patient accessing their electronic health information. The American Medical Association highlights the following examples of information blocking by EHR vendors: </a:t>
            </a:r>
            <a:r>
              <a:rPr lang="en" sz="1100" b="0" i="0" u="none" strike="noStrike" cap="none">
                <a:solidFill>
                  <a:srgbClr val="000000"/>
                </a:solidFill>
                <a:latin typeface="Arial"/>
                <a:ea typeface="Arial"/>
                <a:cs typeface="Arial"/>
                <a:sym typeface="Arial"/>
              </a:rPr>
              <a:t>Restrictive and unfair contractual limitations on physicians’ use and exchange of medical information; Excessive fees charged to create EHR interfaces or connections with other health information technology (health IT); and non-standard methods of implementing EHRs and other health IT that block the access, exchange, or use of medical information-- non-standard methods </a:t>
            </a:r>
            <a:r>
              <a:rPr lang="en"/>
              <a:t>of implementing EHRs mean not using available features that could facilitate access (such as not using the patient portal).</a:t>
            </a:r>
            <a:endParaRPr/>
          </a:p>
          <a:p>
            <a:pPr marL="45720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Note that this definition refers to the </a:t>
            </a:r>
            <a:r>
              <a:rPr lang="en" sz="1100" b="1" i="0" u="none" strike="noStrike" cap="none">
                <a:solidFill>
                  <a:srgbClr val="000000"/>
                </a:solidFill>
              </a:rPr>
              <a:t>access</a:t>
            </a:r>
            <a:r>
              <a:rPr lang="en" sz="1100" b="0" i="0" u="none" strike="noStrike" cap="none">
                <a:solidFill>
                  <a:srgbClr val="000000"/>
                </a:solidFill>
                <a:latin typeface="Arial"/>
                <a:ea typeface="Arial"/>
                <a:cs typeface="Arial"/>
                <a:sym typeface="Arial"/>
              </a:rPr>
              <a:t>, </a:t>
            </a:r>
            <a:r>
              <a:rPr lang="en" sz="1100" b="1" i="0" u="none" strike="noStrike" cap="none">
                <a:solidFill>
                  <a:srgbClr val="000000"/>
                </a:solidFill>
              </a:rPr>
              <a:t>exchange</a:t>
            </a:r>
            <a:r>
              <a:rPr lang="en" sz="1100" b="0" i="0" u="none" strike="noStrike" cap="none">
                <a:solidFill>
                  <a:srgbClr val="000000"/>
                </a:solidFill>
                <a:latin typeface="Arial"/>
                <a:ea typeface="Arial"/>
                <a:cs typeface="Arial"/>
                <a:sym typeface="Arial"/>
              </a:rPr>
              <a:t>, and </a:t>
            </a:r>
            <a:r>
              <a:rPr lang="en" sz="1100" b="1" i="0" u="none" strike="noStrike" cap="none">
                <a:solidFill>
                  <a:srgbClr val="000000"/>
                </a:solidFill>
              </a:rPr>
              <a:t>use </a:t>
            </a:r>
            <a:r>
              <a:rPr lang="en" sz="1100" b="0" i="0" u="none" strike="noStrike" cap="none">
                <a:solidFill>
                  <a:srgbClr val="000000"/>
                </a:solidFill>
                <a:latin typeface="Arial"/>
                <a:ea typeface="Arial"/>
                <a:cs typeface="Arial"/>
                <a:sym typeface="Arial"/>
              </a:rPr>
              <a:t>of EHI– let’s parse those out a little more: “Access” is the ability or means necessary to make EHI available for exchange, use, or both. “Exchange” is the ability for EHI to be transmitted between and among different technologies, systems, platforms, or networks</a:t>
            </a:r>
            <a:r>
              <a:rPr lang="en"/>
              <a:t>.</a:t>
            </a:r>
            <a:r>
              <a:rPr lang="en" sz="1100" b="0" i="0" u="none" strike="noStrike" cap="none">
                <a:solidFill>
                  <a:srgbClr val="000000"/>
                </a:solidFill>
                <a:latin typeface="Arial"/>
                <a:ea typeface="Arial"/>
                <a:cs typeface="Arial"/>
                <a:sym typeface="Arial"/>
              </a:rPr>
              <a:t> “Use” is the ability for EHI to be understood and acted upon once accessed or exchanged. “Acted upon” includes the ability to read and write and is also bidirectional. </a:t>
            </a:r>
            <a:endParaRPr sz="1100" b="0" i="0" u="none" strike="noStrike" cap="none">
              <a:solidFill>
                <a:srgbClr val="000000"/>
              </a:solidFill>
              <a:latin typeface="Arial"/>
              <a:ea typeface="Arial"/>
              <a:cs typeface="Arial"/>
              <a:sym typeface="Arial"/>
            </a:endParaRPr>
          </a:p>
          <a:p>
            <a:pPr marL="45720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Note that this statement says in part “…when an actor knows that these practices are likely to….”, ONC notes that the knowledge standard varies based on the </a:t>
            </a:r>
            <a:r>
              <a:rPr lang="en"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type</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of actor.  For health care providers, the standard is that the actor “knows that such practice is unreasonable and is likely to interfere with access, exchange, or use of electronic health information.”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 sz="1100"/>
              <a:t>So let’s touch on HIPAA for a moment– The Privacy, Security, and Breach Notification Rules under the Health Insurance Portability and Accountability Act of 1996 (known as HIPAA) </a:t>
            </a:r>
            <a:r>
              <a:rPr lang="en"/>
              <a:t>was </a:t>
            </a:r>
            <a:r>
              <a:rPr lang="en" sz="1100"/>
              <a:t>intended to support information sharing by providing assurance that sensitive health records would be maintained securely and shared only for appropriate purposes or with express authorization of the patient. Although the regulations have been in effect for quite some time, health care providers  and entities frequently still question whether the sharing of health information, even for routine purposes like treatment or care coordination, is permissible under HIPAA.  </a:t>
            </a:r>
            <a:endParaRPr/>
          </a:p>
          <a:p>
            <a:pPr marL="158750" marR="0" lvl="0" indent="0" algn="l" rtl="0">
              <a:lnSpc>
                <a:spcPct val="100000"/>
              </a:lnSpc>
              <a:spcBef>
                <a:spcPts val="1000"/>
              </a:spcBef>
              <a:spcAft>
                <a:spcPts val="0"/>
              </a:spcAft>
              <a:buClr>
                <a:srgbClr val="000000"/>
              </a:buClr>
              <a:buSzPts val="1100"/>
              <a:buFont typeface="Arial"/>
              <a:buNone/>
            </a:pPr>
            <a:endParaRPr sz="1100"/>
          </a:p>
          <a:p>
            <a:pPr marL="158750" marR="0" lvl="0" indent="0" algn="l" rtl="0">
              <a:lnSpc>
                <a:spcPct val="100000"/>
              </a:lnSpc>
              <a:spcBef>
                <a:spcPts val="1000"/>
              </a:spcBef>
              <a:spcAft>
                <a:spcPts val="0"/>
              </a:spcAft>
              <a:buClr>
                <a:srgbClr val="000000"/>
              </a:buClr>
              <a:buSzPts val="1100"/>
              <a:buFont typeface="Arial"/>
              <a:buNone/>
            </a:pPr>
            <a:r>
              <a:rPr lang="en" sz="1100"/>
              <a:t>Confusion </a:t>
            </a:r>
            <a:r>
              <a:rPr lang="en"/>
              <a:t>or what is sometimes referred to as “overinterpretation” of privacy </a:t>
            </a:r>
            <a:r>
              <a:rPr lang="en" sz="1100"/>
              <a:t>rules has been cited by many as a obstacle to interoperability, or the sharing of Electronic Health Information. This confusion and obstacle was partially the impetus for this particular part of the 21</a:t>
            </a:r>
            <a:r>
              <a:rPr lang="en" sz="1100" baseline="30000"/>
              <a:t>st</a:t>
            </a:r>
            <a:r>
              <a:rPr lang="en" sz="1100"/>
              <a:t> Century Cures Act (along with other changes, such as the transition of Meaningful Use to promoting interoperability).</a:t>
            </a:r>
            <a:endParaRPr/>
          </a:p>
          <a:p>
            <a:pPr marL="158750" marR="0" lvl="0" indent="0" algn="l" rtl="0">
              <a:lnSpc>
                <a:spcPct val="100000"/>
              </a:lnSpc>
              <a:spcBef>
                <a:spcPts val="1000"/>
              </a:spcBef>
              <a:spcAft>
                <a:spcPts val="0"/>
              </a:spcAft>
              <a:buClr>
                <a:srgbClr val="000000"/>
              </a:buClr>
              <a:buSzPts val="1100"/>
              <a:buFont typeface="Arial"/>
              <a:buNone/>
            </a:pPr>
            <a:r>
              <a:rPr lang="en"/>
              <a:t>A couple of notes that are key to understand:</a:t>
            </a:r>
            <a:endParaRPr sz="1100"/>
          </a:p>
          <a:p>
            <a:pPr marL="457200" marR="0" lvl="0" indent="-298450" algn="l" rtl="0">
              <a:lnSpc>
                <a:spcPct val="100000"/>
              </a:lnSpc>
              <a:spcBef>
                <a:spcPts val="1000"/>
              </a:spcBef>
              <a:spcAft>
                <a:spcPts val="0"/>
              </a:spcAft>
              <a:buSzPts val="1100"/>
              <a:buAutoNum type="arabicPeriod"/>
            </a:pPr>
            <a:r>
              <a:rPr lang="en" i="1"/>
              <a:t>E</a:t>
            </a:r>
            <a:r>
              <a:rPr lang="en" sz="1100" b="0" i="1" u="none" strike="noStrike" cap="none">
                <a:solidFill>
                  <a:srgbClr val="000000"/>
                </a:solidFill>
                <a:latin typeface="Arial"/>
                <a:ea typeface="Arial"/>
                <a:cs typeface="Arial"/>
                <a:sym typeface="Arial"/>
              </a:rPr>
              <a:t>ach regulation – for example, Information Blocking, HIPAA, and 42 CFR Part 2 (which you may be less involved with) or state laws - applies only to specific types of entities who meet the definitions set forth in each. Similarly, each has </a:t>
            </a:r>
            <a:r>
              <a:rPr lang="en" i="1"/>
              <a:t>its</a:t>
            </a:r>
            <a:r>
              <a:rPr lang="en" sz="1100" b="0" i="1" u="none" strike="noStrike" cap="none">
                <a:solidFill>
                  <a:srgbClr val="000000"/>
                </a:solidFill>
                <a:latin typeface="Arial"/>
                <a:ea typeface="Arial"/>
                <a:cs typeface="Arial"/>
                <a:sym typeface="Arial"/>
              </a:rPr>
              <a:t> own definition of what information or records are covered by the rule.</a:t>
            </a:r>
            <a:endParaRPr>
              <a:solidFill>
                <a:schemeClr val="dk1"/>
              </a:solidFill>
            </a:endParaRPr>
          </a:p>
          <a:p>
            <a:pPr marL="457200" marR="0" lvl="0" indent="-298450" algn="l" rtl="0">
              <a:lnSpc>
                <a:spcPct val="100000"/>
              </a:lnSpc>
              <a:spcBef>
                <a:spcPts val="1000"/>
              </a:spcBef>
              <a:spcAft>
                <a:spcPts val="0"/>
              </a:spcAft>
              <a:buSzPts val="1100"/>
              <a:buAutoNum type="arabicPeriod"/>
            </a:pPr>
            <a:r>
              <a:rPr lang="en" sz="1100" b="0" i="0" u="none" strike="noStrike" cap="none">
                <a:solidFill>
                  <a:schemeClr val="dk1"/>
                </a:solidFill>
                <a:latin typeface="Arial"/>
                <a:ea typeface="Arial"/>
                <a:cs typeface="Arial"/>
                <a:sym typeface="Arial"/>
              </a:rPr>
              <a:t>Information Blocking rules</a:t>
            </a:r>
            <a:r>
              <a:rPr lang="en" sz="1100" b="1" i="0" u="none" strike="noStrike" cap="none">
                <a:solidFill>
                  <a:schemeClr val="dk1"/>
                </a:solidFill>
              </a:rPr>
              <a:t> don’t supersede </a:t>
            </a:r>
            <a:r>
              <a:rPr lang="en" sz="1100" b="0" i="0" u="none" strike="noStrike" cap="none">
                <a:solidFill>
                  <a:schemeClr val="dk1"/>
                </a:solidFill>
                <a:latin typeface="Arial"/>
                <a:ea typeface="Arial"/>
                <a:cs typeface="Arial"/>
                <a:sym typeface="Arial"/>
              </a:rPr>
              <a:t>existing rules such as prohibitions in place under 42 CFR Part 2 for SUD programs </a:t>
            </a:r>
            <a:r>
              <a:rPr lang="en">
                <a:solidFill>
                  <a:schemeClr val="dk1"/>
                </a:solidFill>
              </a:rPr>
              <a:t>or </a:t>
            </a:r>
            <a:r>
              <a:rPr lang="en" sz="1100" b="0" i="0" u="none" strike="noStrike" cap="none">
                <a:solidFill>
                  <a:schemeClr val="dk1"/>
                </a:solidFill>
                <a:latin typeface="Arial"/>
                <a:ea typeface="Arial"/>
                <a:cs typeface="Arial"/>
                <a:sym typeface="Arial"/>
              </a:rPr>
              <a:t>state laws that require additional specific consent for sharing of HIV related information, for example. </a:t>
            </a:r>
            <a:r>
              <a:rPr lang="en">
                <a:solidFill>
                  <a:schemeClr val="dk1"/>
                </a:solidFill>
              </a:rPr>
              <a:t>Similarly, u</a:t>
            </a:r>
            <a:r>
              <a:rPr lang="en" sz="1100" b="0" i="0" u="none" strike="noStrike" cap="none">
                <a:solidFill>
                  <a:schemeClr val="dk1"/>
                </a:solidFill>
                <a:latin typeface="Arial"/>
                <a:ea typeface="Arial"/>
                <a:cs typeface="Arial"/>
                <a:sym typeface="Arial"/>
              </a:rPr>
              <a:t>nder the Information Blocking final rule, actors are not required to violate Business Associate Agreements (BAAs) or service level agreements required under HIPAA, however, these contracts cannot be used in a discriminatory manner by an actor to forbid or limit disclosures that would otherwise be permitted under the rule. Meaning, that it can’t say that you and I will share information, but you are broadly prohibited from further sharing, for example.</a:t>
            </a:r>
            <a:endParaRPr>
              <a:solidFill>
                <a:schemeClr val="dk1"/>
              </a:solidFill>
            </a:endParaRPr>
          </a:p>
          <a:p>
            <a:pPr marL="457200" marR="0" lvl="0" indent="-298450" algn="l" rtl="0">
              <a:lnSpc>
                <a:spcPct val="100000"/>
              </a:lnSpc>
              <a:spcBef>
                <a:spcPts val="1000"/>
              </a:spcBef>
              <a:spcAft>
                <a:spcPts val="0"/>
              </a:spcAft>
              <a:buSzPts val="1100"/>
              <a:buAutoNum type="arabicPeriod"/>
            </a:pPr>
            <a:r>
              <a:rPr lang="en" sz="1100" b="0" i="0" u="none" strike="noStrike" cap="none">
                <a:solidFill>
                  <a:schemeClr val="dk1"/>
                </a:solidFill>
                <a:latin typeface="Arial"/>
                <a:ea typeface="Arial"/>
                <a:cs typeface="Arial"/>
                <a:sym typeface="Arial"/>
              </a:rPr>
              <a:t>The Information Blocking rules </a:t>
            </a:r>
            <a:r>
              <a:rPr lang="en" sz="1100" b="1" i="0" u="none" strike="noStrike" cap="none">
                <a:solidFill>
                  <a:schemeClr val="dk1"/>
                </a:solidFill>
              </a:rPr>
              <a:t>do allow for verifying the identity or authority</a:t>
            </a:r>
            <a:r>
              <a:rPr lang="en" sz="1100" b="0" i="0" u="none" strike="noStrike" cap="none">
                <a:solidFill>
                  <a:schemeClr val="dk1"/>
                </a:solidFill>
                <a:latin typeface="Arial"/>
                <a:ea typeface="Arial"/>
                <a:cs typeface="Arial"/>
                <a:sym typeface="Arial"/>
              </a:rPr>
              <a:t> of a person or entity requesting access to EHI as required by law or specified in an existing statute. The Information Blocking Final Rule spells this out in the text of the final rule. </a:t>
            </a:r>
            <a:endParaRPr sz="1100" b="0" i="0" u="none" strike="noStrike" cap="none">
              <a:solidFill>
                <a:schemeClr val="dk1"/>
              </a:solidFill>
              <a:latin typeface="Arial"/>
              <a:ea typeface="Arial"/>
              <a:cs typeface="Arial"/>
              <a:sym typeface="Arial"/>
            </a:endParaRPr>
          </a:p>
          <a:p>
            <a:pPr marL="457200" lvl="0" indent="-298450" algn="l" rtl="0">
              <a:spcBef>
                <a:spcPts val="1000"/>
              </a:spcBef>
              <a:spcAft>
                <a:spcPts val="1000"/>
              </a:spcAft>
              <a:buClr>
                <a:schemeClr val="dk1"/>
              </a:buClr>
              <a:buSzPts val="1100"/>
              <a:buAutoNum type="arabicPeriod"/>
            </a:pPr>
            <a:r>
              <a:rPr lang="en">
                <a:solidFill>
                  <a:schemeClr val="dk1"/>
                </a:solidFill>
              </a:rPr>
              <a:t>The information blocking rule only provides eight </a:t>
            </a:r>
            <a:r>
              <a:rPr lang="en" u="sng">
                <a:solidFill>
                  <a:srgbClr val="0097A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exceptions</a:t>
            </a:r>
            <a:r>
              <a:rPr lang="en">
                <a:solidFill>
                  <a:schemeClr val="dk1"/>
                </a:solidFill>
              </a:rPr>
              <a:t> or situations in which an actor is permitted to 'block' sharing of information. We’ll get into that later.</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en">
                <a:solidFill>
                  <a:schemeClr val="dk1"/>
                </a:solidFill>
              </a:rPr>
              <a:t>Information Blocking Requires being </a:t>
            </a:r>
            <a:r>
              <a:rPr lang="en" b="1">
                <a:solidFill>
                  <a:srgbClr val="C45A86"/>
                </a:solidFill>
              </a:rPr>
              <a:t>Responsive</a:t>
            </a:r>
            <a:r>
              <a:rPr lang="en">
                <a:solidFill>
                  <a:schemeClr val="dk1"/>
                </a:solidFill>
              </a:rPr>
              <a:t> to requests for patient access.  These requests can come from the patient, or from a provider requesting access for patient care or quality improvement, among other entities which we will discuss a bit more later. These are not one and done requests, but rather requests for ongoing, continuous access, exchange, or use.It’s also Important to note that this does not mean a written request to your agency-- it means a request for access in the form of something like signing up for and signing into the patient portal or using functionality that would permit sharing of the patients health record with another provider (an example of this is Share Everywhere). Note that under the information blocking regulations, the actor is only required to fulfill a request with the requested EHI that they have and that can be permissibly disclosed to the requestor under applicable law. However, for protected health information they have, but do not maintain electronically, all HIPAA requirements would still be applicable.</a:t>
            </a:r>
            <a:endParaRPr>
              <a:solidFill>
                <a:schemeClr val="dk1"/>
              </a:solidFill>
            </a:endParaRPr>
          </a:p>
          <a:p>
            <a:pPr marL="158750" lvl="0" indent="0" algn="l" rtl="0">
              <a:spcBef>
                <a:spcPts val="0"/>
              </a:spcBef>
              <a:spcAft>
                <a:spcPts val="0"/>
              </a:spcAft>
              <a:buClr>
                <a:schemeClr val="dk1"/>
              </a:buClr>
              <a:buSzPts val="1100"/>
              <a:buFont typeface="Arial"/>
              <a:buNone/>
            </a:pPr>
            <a:endParaRPr>
              <a:solidFill>
                <a:schemeClr val="dk1"/>
              </a:solidFill>
            </a:endParaRPr>
          </a:p>
          <a:p>
            <a:pPr marL="158750" lvl="0" indent="0" algn="l" rtl="0">
              <a:spcBef>
                <a:spcPts val="0"/>
              </a:spcBef>
              <a:spcAft>
                <a:spcPts val="0"/>
              </a:spcAft>
              <a:buClr>
                <a:schemeClr val="dk1"/>
              </a:buClr>
              <a:buSzPts val="1100"/>
              <a:buFont typeface="Arial"/>
              <a:buNone/>
            </a:pPr>
            <a:r>
              <a:rPr lang="en">
                <a:solidFill>
                  <a:schemeClr val="dk1"/>
                </a:solidFill>
              </a:rPr>
              <a:t>So, I say all that to say, that HIPAA is still the law, and that despite some of what I have heard, it’s not required to, for example, get all patients on the portal and push all their information to them immediately, but rather if they/ their representative/ provider requests access (such as by signing up for the portal, or using electronic means to provide others access), they have the right to that and then they must have ongoing, continuous access, exchange, and use. </a:t>
            </a:r>
            <a:endParaRPr>
              <a:solidFill>
                <a:schemeClr val="dk1"/>
              </a:solidFill>
            </a:endParaRPr>
          </a:p>
          <a:p>
            <a:pPr marL="15875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For our purposes, health care providers are the primary topic here. If you are interested in detail about this, I encourage you to review the linked resources on this slide, but the takeaway is that the vast majority of types of healthcare organizations and types of providers in those organizations are ‘actors’. </a:t>
            </a:r>
            <a:endParaRPr>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a:solidFill>
                  <a:schemeClr val="dk1"/>
                </a:solidFill>
              </a:rPr>
              <a:t>Something to note is that EACH of these actors listed here are individually responsible for not blocking the exchange of electronic health information.</a:t>
            </a:r>
            <a:endParaRPr>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a:solidFill>
                  <a:schemeClr val="dk1"/>
                </a:solidFill>
              </a:rPr>
              <a:t>Health IT Developer of Certified Health IT is your EHR and health IT vendors– you can look these up on the ONC website, there is a database where you can look up to see if your health IT/ EHR vendor is certified health IT, and therefore beholden to this rule as well.</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1000"/>
              </a:spcBef>
              <a:spcAft>
                <a:spcPts val="1000"/>
              </a:spcAft>
              <a:buNone/>
            </a:pPr>
            <a:r>
              <a:rPr lang="en" b="1">
                <a:solidFill>
                  <a:schemeClr val="dk1"/>
                </a:solidFill>
              </a:rPr>
              <a:t>Note that Patients are not an ‘actor’ and therefore not beholden to the Information Blocking rule</a:t>
            </a:r>
            <a:r>
              <a:rPr lang="en">
                <a:solidFill>
                  <a:schemeClr val="dk1"/>
                </a:solidFill>
              </a:rPr>
              <a:t>. Therefore, a patient can choose to share and not to share information as they wish. We’ll talk more about this later.</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2"/>
          <p:cNvSpPr txBox="1">
            <a:spLocks noGrp="1"/>
          </p:cNvSpPr>
          <p:nvPr>
            <p:ph type="ctrTitle"/>
          </p:nvPr>
        </p:nvSpPr>
        <p:spPr>
          <a:xfrm>
            <a:off x="311700" y="1049375"/>
            <a:ext cx="54222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3600"/>
              <a:buFont typeface="Arial"/>
              <a:buNone/>
              <a:defRPr sz="3600" b="1">
                <a:solidFill>
                  <a:srgbClr val="434343"/>
                </a:solidFill>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2"/>
          <p:cNvSpPr txBox="1">
            <a:spLocks noGrp="1"/>
          </p:cNvSpPr>
          <p:nvPr>
            <p:ph type="subTitle" idx="1"/>
          </p:nvPr>
        </p:nvSpPr>
        <p:spPr>
          <a:xfrm>
            <a:off x="359400" y="3515325"/>
            <a:ext cx="40209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2"/>
          <p:cNvPicPr preferRelativeResize="0"/>
          <p:nvPr/>
        </p:nvPicPr>
        <p:blipFill rotWithShape="1">
          <a:blip r:embed="rId2">
            <a:alphaModFix/>
          </a:blip>
          <a:srcRect r="16289" b="29077"/>
          <a:stretch/>
        </p:blipFill>
        <p:spPr>
          <a:xfrm>
            <a:off x="4838400" y="1543675"/>
            <a:ext cx="4305603" cy="3647898"/>
          </a:xfrm>
          <a:prstGeom prst="rect">
            <a:avLst/>
          </a:prstGeom>
          <a:noFill/>
          <a:ln>
            <a:noFill/>
          </a:ln>
        </p:spPr>
      </p:pic>
      <p:pic>
        <p:nvPicPr>
          <p:cNvPr id="15" name="Google Shape;15;p22"/>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16" name="Google Shape;16;p22"/>
          <p:cNvPicPr preferRelativeResize="0"/>
          <p:nvPr/>
        </p:nvPicPr>
        <p:blipFill rotWithShape="1">
          <a:blip r:embed="rId4">
            <a:alphaModFix/>
          </a:blip>
          <a:srcRect/>
          <a:stretch/>
        </p:blipFill>
        <p:spPr>
          <a:xfrm>
            <a:off x="45335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4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60" name="Google Shape;60;p4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461125" y="528325"/>
            <a:ext cx="598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38"/>
          <p:cNvSpPr txBox="1">
            <a:spLocks noGrp="1"/>
          </p:cNvSpPr>
          <p:nvPr>
            <p:ph type="body" idx="1"/>
          </p:nvPr>
        </p:nvSpPr>
        <p:spPr>
          <a:xfrm>
            <a:off x="461125" y="1380050"/>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4" name="Google Shape;64;p3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38"/>
          <p:cNvPicPr preferRelativeResize="0"/>
          <p:nvPr/>
        </p:nvPicPr>
        <p:blipFill rotWithShape="1">
          <a:blip r:embed="rId2">
            <a:alphaModFix/>
          </a:blip>
          <a:srcRect/>
          <a:stretch/>
        </p:blipFill>
        <p:spPr>
          <a:xfrm rot="7969173">
            <a:off x="6766185" y="-935203"/>
            <a:ext cx="3244279" cy="34336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 name="Google Shape;68;p35"/>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9" name="Google Shape;69;p35"/>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3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 you/Closeout" type="blank">
  <p:cSld name="BLANK">
    <p:spTree>
      <p:nvGrpSpPr>
        <p:cNvPr id="1" name="Shape 71"/>
        <p:cNvGrpSpPr/>
        <p:nvPr/>
      </p:nvGrpSpPr>
      <p:grpSpPr>
        <a:xfrm>
          <a:off x="0" y="0"/>
          <a:ext cx="0" cy="0"/>
          <a:chOff x="0" y="0"/>
          <a:chExt cx="0" cy="0"/>
        </a:xfrm>
      </p:grpSpPr>
      <p:sp>
        <p:nvSpPr>
          <p:cNvPr id="72" name="Google Shape;72;p3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30"/>
          <p:cNvPicPr preferRelativeResize="0"/>
          <p:nvPr/>
        </p:nvPicPr>
        <p:blipFill rotWithShape="1">
          <a:blip r:embed="rId2">
            <a:alphaModFix/>
          </a:blip>
          <a:srcRect/>
          <a:stretch/>
        </p:blipFill>
        <p:spPr>
          <a:xfrm rot="5400000">
            <a:off x="4201005" y="2131730"/>
            <a:ext cx="1087600" cy="90900"/>
          </a:xfrm>
          <a:prstGeom prst="rect">
            <a:avLst/>
          </a:prstGeom>
          <a:noFill/>
          <a:ln>
            <a:noFill/>
          </a:ln>
        </p:spPr>
      </p:pic>
      <p:sp>
        <p:nvSpPr>
          <p:cNvPr id="74" name="Google Shape;74;p30"/>
          <p:cNvSpPr txBox="1">
            <a:spLocks noGrp="1"/>
          </p:cNvSpPr>
          <p:nvPr>
            <p:ph type="body" idx="1"/>
          </p:nvPr>
        </p:nvSpPr>
        <p:spPr>
          <a:xfrm>
            <a:off x="4902200" y="1741488"/>
            <a:ext cx="3408363" cy="9144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5" name="Google Shape;75;p30"/>
          <p:cNvSpPr txBox="1">
            <a:spLocks noGrp="1"/>
          </p:cNvSpPr>
          <p:nvPr>
            <p:ph type="body" idx="2"/>
          </p:nvPr>
        </p:nvSpPr>
        <p:spPr>
          <a:xfrm>
            <a:off x="773112" y="2892606"/>
            <a:ext cx="3786187" cy="550863"/>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6" name="Google Shape;76;p30"/>
          <p:cNvSpPr>
            <a:spLocks noGrp="1"/>
          </p:cNvSpPr>
          <p:nvPr>
            <p:ph type="pic" idx="3"/>
          </p:nvPr>
        </p:nvSpPr>
        <p:spPr>
          <a:xfrm>
            <a:off x="332931" y="294936"/>
            <a:ext cx="2447458" cy="685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R="0" lvl="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R="0" lvl="4"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R="0" lvl="5"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R="0" lvl="6"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R="0" lvl="7"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R="0" lvl="8"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7" name="Google Shape;77;p30"/>
          <p:cNvSpPr txBox="1">
            <a:spLocks noGrp="1"/>
          </p:cNvSpPr>
          <p:nvPr>
            <p:ph type="body" idx="4"/>
          </p:nvPr>
        </p:nvSpPr>
        <p:spPr>
          <a:xfrm>
            <a:off x="6508750" y="295275"/>
            <a:ext cx="2324100" cy="612775"/>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b="1"/>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8" name="Google Shape;78;p30"/>
          <p:cNvSpPr txBox="1">
            <a:spLocks noGrp="1"/>
          </p:cNvSpPr>
          <p:nvPr>
            <p:ph type="body" idx="5"/>
          </p:nvPr>
        </p:nvSpPr>
        <p:spPr>
          <a:xfrm>
            <a:off x="236444" y="4345219"/>
            <a:ext cx="6453468" cy="584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9" name="Google Shape;79;p30"/>
          <p:cNvSpPr txBox="1">
            <a:spLocks noGrp="1"/>
          </p:cNvSpPr>
          <p:nvPr>
            <p:ph type="body" idx="6"/>
          </p:nvPr>
        </p:nvSpPr>
        <p:spPr>
          <a:xfrm>
            <a:off x="773111" y="3581516"/>
            <a:ext cx="3786187" cy="55721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0" name="Google Shape;80;p30"/>
          <p:cNvSpPr txBox="1">
            <a:spLocks noGrp="1"/>
          </p:cNvSpPr>
          <p:nvPr>
            <p:ph type="title"/>
          </p:nvPr>
        </p:nvSpPr>
        <p:spPr>
          <a:xfrm>
            <a:off x="773111" y="1534996"/>
            <a:ext cx="3786188" cy="1284923"/>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42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sp>
        <p:nvSpPr>
          <p:cNvPr id="82" name="Google Shape;82;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4" name="Google Shape;84;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5" name="Google Shape;85;p4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86"/>
        <p:cNvGrpSpPr/>
        <p:nvPr/>
      </p:nvGrpSpPr>
      <p:grpSpPr>
        <a:xfrm>
          <a:off x="0" y="0"/>
          <a:ext cx="0" cy="0"/>
          <a:chOff x="0" y="0"/>
          <a:chExt cx="0" cy="0"/>
        </a:xfrm>
      </p:grpSpPr>
      <p:pic>
        <p:nvPicPr>
          <p:cNvPr id="87" name="Google Shape;87;p27"/>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88" name="Google Shape;88;p27"/>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89" name="Google Shape;89;p27"/>
          <p:cNvPicPr preferRelativeResize="0"/>
          <p:nvPr/>
        </p:nvPicPr>
        <p:blipFill rotWithShape="1">
          <a:blip r:embed="rId3">
            <a:alphaModFix/>
          </a:blip>
          <a:srcRect/>
          <a:stretch/>
        </p:blipFill>
        <p:spPr>
          <a:xfrm rot="1373658">
            <a:off x="6680424" y="1789650"/>
            <a:ext cx="1837000" cy="1928517"/>
          </a:xfrm>
          <a:prstGeom prst="rect">
            <a:avLst/>
          </a:prstGeom>
          <a:noFill/>
          <a:ln>
            <a:noFill/>
          </a:ln>
        </p:spPr>
      </p:pic>
      <p:pic>
        <p:nvPicPr>
          <p:cNvPr id="90" name="Google Shape;90;p27"/>
          <p:cNvPicPr preferRelativeResize="0"/>
          <p:nvPr/>
        </p:nvPicPr>
        <p:blipFill rotWithShape="1">
          <a:blip r:embed="rId2">
            <a:alphaModFix/>
          </a:blip>
          <a:srcRect/>
          <a:stretch/>
        </p:blipFill>
        <p:spPr>
          <a:xfrm rot="-9110201">
            <a:off x="4585655" y="1753608"/>
            <a:ext cx="1847189" cy="1955008"/>
          </a:xfrm>
          <a:prstGeom prst="rect">
            <a:avLst/>
          </a:prstGeom>
          <a:noFill/>
          <a:ln>
            <a:noFill/>
          </a:ln>
        </p:spPr>
      </p:pic>
      <p:sp>
        <p:nvSpPr>
          <p:cNvPr id="91" name="Google Shape;91;p27"/>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441825" y="11063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4" name="Google Shape;94;p36"/>
          <p:cNvSpPr txBox="1">
            <a:spLocks noGrp="1"/>
          </p:cNvSpPr>
          <p:nvPr>
            <p:ph type="body" idx="1"/>
          </p:nvPr>
        </p:nvSpPr>
        <p:spPr>
          <a:xfrm>
            <a:off x="441825" y="194777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5" name="Google Shape;95;p3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p3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97"/>
        <p:cNvGrpSpPr/>
        <p:nvPr/>
      </p:nvGrpSpPr>
      <p:grpSpPr>
        <a:xfrm>
          <a:off x="0" y="0"/>
          <a:ext cx="0" cy="0"/>
          <a:chOff x="0" y="0"/>
          <a:chExt cx="0" cy="0"/>
        </a:xfrm>
      </p:grpSpPr>
      <p:sp>
        <p:nvSpPr>
          <p:cNvPr id="98" name="Google Shape;98;p39"/>
          <p:cNvSpPr txBox="1">
            <a:spLocks noGrp="1"/>
          </p:cNvSpPr>
          <p:nvPr>
            <p:ph type="title"/>
          </p:nvPr>
        </p:nvSpPr>
        <p:spPr>
          <a:xfrm>
            <a:off x="461125" y="602413"/>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9" name="Google Shape;99;p39"/>
          <p:cNvSpPr txBox="1">
            <a:spLocks noGrp="1"/>
          </p:cNvSpPr>
          <p:nvPr>
            <p:ph type="body" idx="1"/>
          </p:nvPr>
        </p:nvSpPr>
        <p:spPr>
          <a:xfrm>
            <a:off x="461125" y="1336788"/>
            <a:ext cx="6823800" cy="3204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0" name="Google Shape;100;p3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39"/>
          <p:cNvPicPr preferRelativeResize="0"/>
          <p:nvPr/>
        </p:nvPicPr>
        <p:blipFill rotWithShape="1">
          <a:blip r:embed="rId2">
            <a:alphaModFix/>
          </a:blip>
          <a:srcRect/>
          <a:stretch/>
        </p:blipFill>
        <p:spPr>
          <a:xfrm rot="7969173">
            <a:off x="6766185" y="-935203"/>
            <a:ext cx="3244279" cy="343365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102"/>
        <p:cNvGrpSpPr/>
        <p:nvPr/>
      </p:nvGrpSpPr>
      <p:grpSpPr>
        <a:xfrm>
          <a:off x="0" y="0"/>
          <a:ext cx="0" cy="0"/>
          <a:chOff x="0" y="0"/>
          <a:chExt cx="0" cy="0"/>
        </a:xfrm>
      </p:grpSpPr>
      <p:sp>
        <p:nvSpPr>
          <p:cNvPr id="103" name="Google Shape;103;p40"/>
          <p:cNvSpPr txBox="1">
            <a:spLocks noGrp="1"/>
          </p:cNvSpPr>
          <p:nvPr>
            <p:ph type="title"/>
          </p:nvPr>
        </p:nvSpPr>
        <p:spPr>
          <a:xfrm>
            <a:off x="452650" y="470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4" name="Google Shape;104;p40"/>
          <p:cNvSpPr txBox="1">
            <a:spLocks noGrp="1"/>
          </p:cNvSpPr>
          <p:nvPr>
            <p:ph type="body" idx="1"/>
          </p:nvPr>
        </p:nvSpPr>
        <p:spPr>
          <a:xfrm>
            <a:off x="452650" y="1245750"/>
            <a:ext cx="8032200" cy="2831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5" name="Google Shape;105;p4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40"/>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107" name="Google Shape;107;p40"/>
          <p:cNvPicPr preferRelativeResize="0"/>
          <p:nvPr/>
        </p:nvPicPr>
        <p:blipFill rotWithShape="1">
          <a:blip r:embed="rId3">
            <a:alphaModFix/>
          </a:blip>
          <a:srcRect b="28999"/>
          <a:stretch/>
        </p:blipFill>
        <p:spPr>
          <a:xfrm>
            <a:off x="153075" y="4088525"/>
            <a:ext cx="2628126" cy="10549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4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0" name="Google Shape;110;p4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1" name="Google Shape;111;p4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9079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23"/>
          <p:cNvSpPr txBox="1">
            <a:spLocks noGrp="1"/>
          </p:cNvSpPr>
          <p:nvPr>
            <p:ph type="body" idx="1"/>
          </p:nvPr>
        </p:nvSpPr>
        <p:spPr>
          <a:xfrm>
            <a:off x="989125" y="1947700"/>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2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23"/>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2" name="Google Shape;22;p23"/>
          <p:cNvPicPr preferRelativeResize="0"/>
          <p:nvPr/>
        </p:nvPicPr>
        <p:blipFill rotWithShape="1">
          <a:blip r:embed="rId3">
            <a:alphaModFix/>
          </a:blip>
          <a:srcRect/>
          <a:stretch/>
        </p:blipFill>
        <p:spPr>
          <a:xfrm>
            <a:off x="989125" y="1678925"/>
            <a:ext cx="1346475" cy="1248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p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5" name="Google Shape;115;p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6" name="Google Shape;116;p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7" name="Google Shape;117;p4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4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0" name="Google Shape;120;p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21" name="Google Shape;121;p4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 you/Closeout">
  <p:cSld name="1_Thank you/Closeout">
    <p:spTree>
      <p:nvGrpSpPr>
        <p:cNvPr id="1" name="Shape 122"/>
        <p:cNvGrpSpPr/>
        <p:nvPr/>
      </p:nvGrpSpPr>
      <p:grpSpPr>
        <a:xfrm>
          <a:off x="0" y="0"/>
          <a:ext cx="0" cy="0"/>
          <a:chOff x="0" y="0"/>
          <a:chExt cx="0" cy="0"/>
        </a:xfrm>
      </p:grpSpPr>
      <p:sp>
        <p:nvSpPr>
          <p:cNvPr id="123" name="Google Shape;123;p4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47"/>
          <p:cNvSpPr txBox="1"/>
          <p:nvPr/>
        </p:nvSpPr>
        <p:spPr>
          <a:xfrm>
            <a:off x="227750" y="4344850"/>
            <a:ext cx="61407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25" name="Google Shape;125;p47"/>
          <p:cNvSpPr txBox="1"/>
          <p:nvPr/>
        </p:nvSpPr>
        <p:spPr>
          <a:xfrm>
            <a:off x="794775" y="1767575"/>
            <a:ext cx="3738000" cy="74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 sz="4200" b="1" i="0" u="none" strike="noStrike" cap="none">
                <a:solidFill>
                  <a:srgbClr val="434343"/>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126" name="Google Shape;126;p4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sp>
        <p:nvSpPr>
          <p:cNvPr id="127" name="Google Shape;127;p47"/>
          <p:cNvSpPr txBox="1"/>
          <p:nvPr/>
        </p:nvSpPr>
        <p:spPr>
          <a:xfrm>
            <a:off x="4956825" y="1852625"/>
            <a:ext cx="3392400" cy="742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600"/>
              <a:buFont typeface="Arial"/>
              <a:buNone/>
            </a:pPr>
            <a:r>
              <a:rPr lang="en" sz="1600" b="0" i="0" u="none" strike="noStrike" cap="none">
                <a:solidFill>
                  <a:schemeClr val="dk2"/>
                </a:solidFill>
                <a:latin typeface="Arial"/>
                <a:ea typeface="Arial"/>
                <a:cs typeface="Arial"/>
                <a:sym typeface="Arial"/>
              </a:rPr>
              <a:t>Please fill out the evaluation form after the webinar!</a:t>
            </a:r>
            <a:endParaRPr sz="1600" b="0" i="0" u="none" strike="noStrike" cap="none">
              <a:solidFill>
                <a:srgbClr val="000000"/>
              </a:solidFill>
              <a:latin typeface="Arial"/>
              <a:ea typeface="Arial"/>
              <a:cs typeface="Arial"/>
              <a:sym typeface="Arial"/>
            </a:endParaRPr>
          </a:p>
        </p:txBody>
      </p:sp>
      <p:sp>
        <p:nvSpPr>
          <p:cNvPr id="128" name="Google Shape;128;p47"/>
          <p:cNvSpPr txBox="1">
            <a:spLocks noGrp="1"/>
          </p:cNvSpPr>
          <p:nvPr>
            <p:ph type="subTitle" idx="1"/>
          </p:nvPr>
        </p:nvSpPr>
        <p:spPr>
          <a:xfrm>
            <a:off x="849850" y="3231750"/>
            <a:ext cx="3170700" cy="8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sz="16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29" name="Google Shape;129;p47"/>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434343"/>
                </a:solidFill>
                <a:latin typeface="Arial"/>
                <a:ea typeface="Arial"/>
                <a:cs typeface="Arial"/>
                <a:sym typeface="Arial"/>
              </a:rPr>
              <a:t>CONTACT US</a:t>
            </a:r>
            <a:endParaRPr sz="100" b="0" i="0" u="none" strike="noStrike" cap="none">
              <a:solidFill>
                <a:srgbClr val="000000"/>
              </a:solidFill>
              <a:latin typeface="Arial"/>
              <a:ea typeface="Arial"/>
              <a:cs typeface="Arial"/>
              <a:sym typeface="Arial"/>
            </a:endParaRPr>
          </a:p>
        </p:txBody>
      </p:sp>
      <p:pic>
        <p:nvPicPr>
          <p:cNvPr id="130" name="Google Shape;130;p47"/>
          <p:cNvPicPr preferRelativeResize="0"/>
          <p:nvPr/>
        </p:nvPicPr>
        <p:blipFill rotWithShape="1">
          <a:blip r:embed="rId2">
            <a:alphaModFix/>
          </a:blip>
          <a:srcRect/>
          <a:stretch/>
        </p:blipFill>
        <p:spPr>
          <a:xfrm rot="5400000">
            <a:off x="4201005" y="2131730"/>
            <a:ext cx="1087600" cy="90900"/>
          </a:xfrm>
          <a:prstGeom prst="rect">
            <a:avLst/>
          </a:prstGeom>
          <a:noFill/>
          <a:ln>
            <a:noFill/>
          </a:ln>
        </p:spPr>
      </p:pic>
      <p:pic>
        <p:nvPicPr>
          <p:cNvPr id="131" name="Google Shape;131;p47"/>
          <p:cNvPicPr preferRelativeResize="0"/>
          <p:nvPr/>
        </p:nvPicPr>
        <p:blipFill rotWithShape="1">
          <a:blip r:embed="rId3">
            <a:alphaModFix/>
          </a:blip>
          <a:srcRect/>
          <a:stretch/>
        </p:blipFill>
        <p:spPr>
          <a:xfrm>
            <a:off x="418715" y="435883"/>
            <a:ext cx="2374100" cy="641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5" name="Google Shape;25;p4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6" name="Google Shape;26;p43"/>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6"/>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 name="Google Shape;30;p26"/>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26"/>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32" name="Google Shape;32;p26"/>
          <p:cNvPicPr preferRelativeResize="0"/>
          <p:nvPr/>
        </p:nvPicPr>
        <p:blipFill rotWithShape="1">
          <a:blip r:embed="rId3">
            <a:alphaModFix/>
          </a:blip>
          <a:srcRect/>
          <a:stretch/>
        </p:blipFill>
        <p:spPr>
          <a:xfrm>
            <a:off x="1048825" y="1297850"/>
            <a:ext cx="1287626" cy="1320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800100" y="13503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24"/>
          <p:cNvSpPr txBox="1">
            <a:spLocks noGrp="1"/>
          </p:cNvSpPr>
          <p:nvPr>
            <p:ph type="body" idx="1"/>
          </p:nvPr>
        </p:nvSpPr>
        <p:spPr>
          <a:xfrm>
            <a:off x="800100" y="22020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p2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24"/>
          <p:cNvPicPr preferRelativeResize="0"/>
          <p:nvPr/>
        </p:nvPicPr>
        <p:blipFill rotWithShape="1">
          <a:blip r:embed="rId2">
            <a:alphaModFix/>
          </a:blip>
          <a:srcRect/>
          <a:stretch/>
        </p:blipFill>
        <p:spPr>
          <a:xfrm rot="7969173">
            <a:off x="6766185" y="-935203"/>
            <a:ext cx="3244279" cy="3433656"/>
          </a:xfrm>
          <a:prstGeom prst="rect">
            <a:avLst/>
          </a:prstGeom>
          <a:noFill/>
          <a:ln>
            <a:noFill/>
          </a:ln>
        </p:spPr>
      </p:pic>
      <p:pic>
        <p:nvPicPr>
          <p:cNvPr id="38" name="Google Shape;38;p24"/>
          <p:cNvPicPr preferRelativeResize="0"/>
          <p:nvPr/>
        </p:nvPicPr>
        <p:blipFill rotWithShape="1">
          <a:blip r:embed="rId3">
            <a:alphaModFix/>
          </a:blip>
          <a:srcRect/>
          <a:stretch/>
        </p:blipFill>
        <p:spPr>
          <a:xfrm>
            <a:off x="979275" y="1923049"/>
            <a:ext cx="1264400" cy="130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39"/>
        <p:cNvGrpSpPr/>
        <p:nvPr/>
      </p:nvGrpSpPr>
      <p:grpSpPr>
        <a:xfrm>
          <a:off x="0" y="0"/>
          <a:ext cx="0" cy="0"/>
          <a:chOff x="0" y="0"/>
          <a:chExt cx="0" cy="0"/>
        </a:xfrm>
      </p:grpSpPr>
      <p:sp>
        <p:nvSpPr>
          <p:cNvPr id="40" name="Google Shape;40;p29"/>
          <p:cNvSpPr txBox="1">
            <a:spLocks noGrp="1"/>
          </p:cNvSpPr>
          <p:nvPr>
            <p:ph type="title"/>
          </p:nvPr>
        </p:nvSpPr>
        <p:spPr>
          <a:xfrm>
            <a:off x="800100" y="962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29"/>
          <p:cNvSpPr txBox="1">
            <a:spLocks noGrp="1"/>
          </p:cNvSpPr>
          <p:nvPr>
            <p:ph type="body" idx="1"/>
          </p:nvPr>
        </p:nvSpPr>
        <p:spPr>
          <a:xfrm>
            <a:off x="800100" y="2003350"/>
            <a:ext cx="80322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2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29"/>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44" name="Google Shape;44;p29"/>
          <p:cNvPicPr preferRelativeResize="0"/>
          <p:nvPr/>
        </p:nvPicPr>
        <p:blipFill rotWithShape="1">
          <a:blip r:embed="rId3">
            <a:alphaModFix/>
          </a:blip>
          <a:srcRect b="28999"/>
          <a:stretch/>
        </p:blipFill>
        <p:spPr>
          <a:xfrm>
            <a:off x="153075" y="4088525"/>
            <a:ext cx="2628126" cy="1054975"/>
          </a:xfrm>
          <a:prstGeom prst="rect">
            <a:avLst/>
          </a:prstGeom>
          <a:noFill/>
          <a:ln>
            <a:noFill/>
          </a:ln>
        </p:spPr>
      </p:pic>
      <p:pic>
        <p:nvPicPr>
          <p:cNvPr id="45" name="Google Shape;45;p29"/>
          <p:cNvPicPr preferRelativeResize="0"/>
          <p:nvPr/>
        </p:nvPicPr>
        <p:blipFill rotWithShape="1">
          <a:blip r:embed="rId4">
            <a:alphaModFix/>
          </a:blip>
          <a:srcRect/>
          <a:stretch/>
        </p:blipFill>
        <p:spPr>
          <a:xfrm>
            <a:off x="1012062" y="1586988"/>
            <a:ext cx="1487147" cy="1347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46"/>
        <p:cNvGrpSpPr/>
        <p:nvPr/>
      </p:nvGrpSpPr>
      <p:grpSpPr>
        <a:xfrm>
          <a:off x="0" y="0"/>
          <a:ext cx="0" cy="0"/>
          <a:chOff x="0" y="0"/>
          <a:chExt cx="0" cy="0"/>
        </a:xfrm>
      </p:grpSpPr>
      <p:sp>
        <p:nvSpPr>
          <p:cNvPr id="47" name="Google Shape;47;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9" name="Google Shape;49;p3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37"/>
          <p:cNvPicPr preferRelativeResize="0"/>
          <p:nvPr/>
        </p:nvPicPr>
        <p:blipFill rotWithShape="1">
          <a:blip r:embed="rId2">
            <a:alphaModFix/>
          </a:blip>
          <a:srcRect b="28999"/>
          <a:stretch/>
        </p:blipFill>
        <p:spPr>
          <a:xfrm>
            <a:off x="147950" y="4005025"/>
            <a:ext cx="2836151" cy="1138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3" name="Google Shape;53;p2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6" name="Google Shape;56;p3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34"/>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213675" y="245000"/>
            <a:ext cx="8652300" cy="4683600"/>
          </a:xfrm>
          <a:prstGeom prst="rect">
            <a:avLst/>
          </a:prstGeom>
          <a:solidFill>
            <a:srgbClr val="073763">
              <a:alpha val="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7" name="Google Shape;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 name="Google Shape;9;p2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it.gov/cures/sites/default/files/cures/2020-03/USCDI.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healthit.gov/curesrule/resources/information-blocking-faq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it.gov/isa/sites/isa/files/2020-10/USCDI-Version-1-July-2020-Errata-Final_0.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healthit.gov/cures/sites/default/files/cures/2020-10/Highlighted_Regulatory_Dates_Information_Blocking.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it.gov/cures/sites/default/files/cures/2020-03/InformationBlockingException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it.gov/cures/sites/default/files/cures/2020-03/InformationBlockingExceptions.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it.gov/cures/sites/default/files/cures/2020-03/InformationBlockingExceptions.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it.gov/cures/sites/default/files/cures/2020-03/InformationBlockingExceptions.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hyperlink" Target="https://journal.ahima.org/theres-an-api-for-that/"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it.gov/cures/sites/default/files/cures/2020-03/InformationBlockingExceptions.pd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pediatrics.aappublications.org/content/pediatrics/early/2020/12/04/peds.2020-034199.full.pdf?download=tru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it.gov/curesrule/resources/information-blocking-faqs"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hyperlink" Target="https://www.healthit.gov/sites/default/files/cures/2020-03/InformationBlockingActors.pdf" TargetMode="External"/><Relationship Id="rId5" Type="http://schemas.openxmlformats.org/officeDocument/2006/relationships/hyperlink" Target="https://www.ecfr.gov/cgi-bin/text-idx?SID=4546012e04ae061b03aaac51553c838b&amp;mc=true&amp;node=se45.2.171_1102&amp;rgn=div8" TargetMode="External"/><Relationship Id="rId4" Type="http://schemas.openxmlformats.org/officeDocument/2006/relationships/hyperlink" Target="https://www.healthit.gov/cures/sites/default/files/cures/2020-03/InformationBlockingActors.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www.mgma.com/getattachment/b9fd56b1-8b96-4abe-bf39-cc68dc264086/MGMA-Info-Blocking-Toolkit-1-2021.pdf.aspx?lang=en-US&amp;ext=.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mgma.com/getattachment/b9fd56b1-8b96-4abe-bf39-cc68dc264086/MGMA-Info-Blocking-Toolkit-1-2021.pdf.aspx?lang=en-US&amp;ext=.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ama-assn.org/system/files/2021-01/information-blocking-part-1.pdf"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it.gov/curesrul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assn.org/system/files/2021-01/information-blocking-part-1.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it.gov/cures/sites/default/files/cures/2020-03/InformationBlockingExceptions.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healthit.gov/sites/default/files/cures/2020-03/InformationBlockingException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healthit.gov/cures/sites/default/files/cures/2020-08/Health_Care_Provider_Definitions_v3.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healthit.gov/cures/sites/default/files/cures/2020-03/InformationBlockingActors.pdf" TargetMode="Externa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311703" y="844475"/>
            <a:ext cx="55575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21st</a:t>
            </a:r>
            <a:r>
              <a:rPr lang="en"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Century Cures Act</a:t>
            </a:r>
            <a:r>
              <a:rPr lang="en"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r>
            <a:br>
              <a:rPr lang="en"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br>
            <a:r>
              <a:rPr lang="en"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Information Blocking Rule</a:t>
            </a:r>
            <a:endParaRPr sz="2900"/>
          </a:p>
        </p:txBody>
      </p:sp>
      <p:sp>
        <p:nvSpPr>
          <p:cNvPr id="137" name="Google Shape;137;p1"/>
          <p:cNvSpPr txBox="1">
            <a:spLocks noGrp="1"/>
          </p:cNvSpPr>
          <p:nvPr>
            <p:ph type="subTitle" idx="1"/>
          </p:nvPr>
        </p:nvSpPr>
        <p:spPr>
          <a:xfrm>
            <a:off x="453350" y="3416450"/>
            <a:ext cx="42639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000">
                <a:latin typeface="Arial"/>
                <a:ea typeface="Arial"/>
                <a:cs typeface="Arial"/>
                <a:sym typeface="Arial"/>
              </a:rPr>
              <a:t>Implementation and Implications for Family Planning Programs</a:t>
            </a:r>
            <a:endParaRPr sz="2000">
              <a:latin typeface="Arial"/>
              <a:ea typeface="Arial"/>
              <a:cs typeface="Arial"/>
              <a:sym typeface="Arial"/>
            </a:endParaRPr>
          </a:p>
          <a:p>
            <a:pPr marL="0" lvl="0" indent="0" algn="l" rtl="0">
              <a:lnSpc>
                <a:spcPct val="100000"/>
              </a:lnSpc>
              <a:spcBef>
                <a:spcPts val="0"/>
              </a:spcBef>
              <a:spcAft>
                <a:spcPts val="0"/>
              </a:spcAft>
              <a:buSzPts val="2800"/>
              <a:buNone/>
            </a:pPr>
            <a:endParaRPr sz="2000"/>
          </a:p>
          <a:p>
            <a:pPr marL="0" lvl="0" indent="0" algn="l" rtl="0">
              <a:lnSpc>
                <a:spcPct val="100000"/>
              </a:lnSpc>
              <a:spcBef>
                <a:spcPts val="0"/>
              </a:spcBef>
              <a:spcAft>
                <a:spcPts val="0"/>
              </a:spcAft>
              <a:buSzPts val="2800"/>
              <a:buNone/>
            </a:pPr>
            <a:r>
              <a:rPr lang="en" sz="2000"/>
              <a:t>August 3, 2021 | 3–4 p.m. ET</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9D1F60"/>
                </a:solidFill>
              </a:rPr>
              <a:t>Definition: </a:t>
            </a:r>
            <a:r>
              <a:rPr lang="en"/>
              <a:t>Electronic Health Information</a:t>
            </a:r>
            <a:endParaRPr/>
          </a:p>
        </p:txBody>
      </p:sp>
      <p:sp>
        <p:nvSpPr>
          <p:cNvPr id="203" name="Google Shape;203;p5"/>
          <p:cNvSpPr txBox="1">
            <a:spLocks noGrp="1"/>
          </p:cNvSpPr>
          <p:nvPr>
            <p:ph type="body" idx="1"/>
          </p:nvPr>
        </p:nvSpPr>
        <p:spPr>
          <a:xfrm>
            <a:off x="800100" y="1429900"/>
            <a:ext cx="7081200" cy="297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 sz="1500"/>
              <a:t>Electronic Health Information for the purposes of information blocking, until October of 2022, is </a:t>
            </a:r>
            <a:r>
              <a:rPr lang="en" sz="1500" b="1"/>
              <a:t>data elements represented in the </a:t>
            </a:r>
            <a:r>
              <a:rPr lang="en" sz="1500" b="1" u="sng">
                <a:solidFill>
                  <a:srgbClr val="16617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United States Core Data for Interoperability</a:t>
            </a:r>
            <a:r>
              <a:rPr lang="en" sz="1500" b="1">
                <a:solidFill>
                  <a:srgbClr val="16617C"/>
                </a:solidFill>
              </a:rPr>
              <a:t> </a:t>
            </a:r>
            <a:r>
              <a:rPr lang="en" sz="1500" b="1"/>
              <a:t>(USCDI)</a:t>
            </a:r>
            <a:r>
              <a:rPr lang="en" sz="1500"/>
              <a:t>.</a:t>
            </a:r>
            <a:endParaRPr sz="1700"/>
          </a:p>
          <a:p>
            <a:pPr marL="0" lvl="0" indent="0" algn="l" rtl="0">
              <a:lnSpc>
                <a:spcPct val="115000"/>
              </a:lnSpc>
              <a:spcBef>
                <a:spcPts val="1600"/>
              </a:spcBef>
              <a:spcAft>
                <a:spcPts val="0"/>
              </a:spcAft>
              <a:buClr>
                <a:schemeClr val="dk1"/>
              </a:buClr>
              <a:buSzPts val="1100"/>
              <a:buNone/>
            </a:pPr>
            <a:r>
              <a:rPr lang="en" sz="1500"/>
              <a:t>The Information Blocking final rule applies to all EHI and is not limited by when the information was created and pertains to all ePHI in a designated record set as defined by HIPAA, whether those records are used or maintained for or on behalf of a covered entity (again, information blocking rule pertains to all actors). </a:t>
            </a:r>
            <a:endParaRPr sz="1700"/>
          </a:p>
          <a:p>
            <a:pPr marL="0" lvl="0" indent="0" algn="l" rtl="0">
              <a:lnSpc>
                <a:spcPct val="115000"/>
              </a:lnSpc>
              <a:spcBef>
                <a:spcPts val="1600"/>
              </a:spcBef>
              <a:spcAft>
                <a:spcPts val="1600"/>
              </a:spcAft>
              <a:buClr>
                <a:schemeClr val="dk1"/>
              </a:buClr>
              <a:buSzPts val="1100"/>
              <a:buNone/>
            </a:pPr>
            <a:r>
              <a:rPr lang="en" sz="1500"/>
              <a:t>As of October of 2022, all actors will be required to make all EHI available for access, exchange, and use (no longer limited to elements in USCDI).</a:t>
            </a:r>
            <a:endParaRPr sz="1500"/>
          </a:p>
        </p:txBody>
      </p:sp>
      <p:sp>
        <p:nvSpPr>
          <p:cNvPr id="204" name="Google Shape;204;p5">
            <a:hlinkClick r:id="rId4"/>
          </p:cNvPr>
          <p:cNvSpPr txBox="1"/>
          <p:nvPr/>
        </p:nvSpPr>
        <p:spPr>
          <a:xfrm>
            <a:off x="3842125" y="4629675"/>
            <a:ext cx="45033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Review</a:t>
            </a:r>
            <a:r>
              <a:rPr lang="en" sz="1000" b="0" i="0" u="none" strike="noStrike" cap="none">
                <a:solidFill>
                  <a:schemeClr val="dk2"/>
                </a:solidFill>
                <a:latin typeface="Arial"/>
                <a:ea typeface="Arial"/>
                <a:cs typeface="Arial"/>
                <a:sym typeface="Arial"/>
              </a:rPr>
              <a:t> </a:t>
            </a:r>
            <a:r>
              <a:rPr lang="en" sz="1000" b="0" i="0" u="sng" strike="noStrike" cap="none">
                <a:solidFill>
                  <a:schemeClr val="dk2"/>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FAQs </a:t>
            </a:r>
            <a:r>
              <a:rPr lang="en" sz="1000" b="0" i="0" u="none" strike="noStrike" cap="none">
                <a:solidFill>
                  <a:schemeClr val="dk2"/>
                </a:solidFill>
                <a:latin typeface="Arial"/>
                <a:ea typeface="Arial"/>
                <a:cs typeface="Arial"/>
                <a:sym typeface="Arial"/>
              </a:rPr>
              <a:t>about Electronic Health Information answers on ONC’s site. </a:t>
            </a:r>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USCDI</a:t>
            </a:r>
            <a:endParaRPr/>
          </a:p>
        </p:txBody>
      </p:sp>
      <p:sp>
        <p:nvSpPr>
          <p:cNvPr id="210" name="Google Shape;210;p9"/>
          <p:cNvSpPr txBox="1">
            <a:spLocks noGrp="1"/>
          </p:cNvSpPr>
          <p:nvPr>
            <p:ph type="body" idx="1"/>
          </p:nvPr>
        </p:nvSpPr>
        <p:spPr>
          <a:xfrm>
            <a:off x="800100" y="1605850"/>
            <a:ext cx="2616900" cy="29631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1400" u="sng">
                <a:solidFill>
                  <a:schemeClr val="hlink"/>
                </a:solidFill>
                <a:hlinkClick r:id="rId3"/>
              </a:rPr>
              <a:t>USCDI v1 Summary of Data Classes and Data Elements standards document</a:t>
            </a:r>
            <a:r>
              <a:rPr lang="en" sz="1400"/>
              <a:t>, a brief summary of which is to the right.</a:t>
            </a:r>
            <a:endParaRPr/>
          </a:p>
          <a:p>
            <a:pPr marL="114300" lvl="0" indent="0" algn="l" rtl="0">
              <a:lnSpc>
                <a:spcPct val="115000"/>
              </a:lnSpc>
              <a:spcBef>
                <a:spcPts val="600"/>
              </a:spcBef>
              <a:spcAft>
                <a:spcPts val="0"/>
              </a:spcAft>
              <a:buSzPts val="1800"/>
              <a:buNone/>
            </a:pPr>
            <a:r>
              <a:rPr lang="en" sz="1400" b="1"/>
              <a:t>Note </a:t>
            </a:r>
            <a:r>
              <a:rPr lang="en" sz="1400"/>
              <a:t>that this list does not mean that you must have or collect all of this information, but rather that, basically, </a:t>
            </a:r>
            <a:r>
              <a:rPr lang="en" sz="1400" i="1"/>
              <a:t>if it’s in the electronic system [and thereby eHI], then it needs to be shared</a:t>
            </a:r>
            <a:r>
              <a:rPr lang="en" sz="1400"/>
              <a:t>. </a:t>
            </a:r>
            <a:endParaRPr/>
          </a:p>
          <a:p>
            <a:pPr marL="114300" lvl="0" indent="0" algn="l" rtl="0">
              <a:lnSpc>
                <a:spcPct val="115000"/>
              </a:lnSpc>
              <a:spcBef>
                <a:spcPts val="600"/>
              </a:spcBef>
              <a:spcAft>
                <a:spcPts val="600"/>
              </a:spcAft>
              <a:buSzPts val="1800"/>
              <a:buNone/>
            </a:pPr>
            <a:endParaRPr sz="1400"/>
          </a:p>
        </p:txBody>
      </p:sp>
      <p:graphicFrame>
        <p:nvGraphicFramePr>
          <p:cNvPr id="211" name="Google Shape;211;p9" descr="USCDI v1 Summary of Data Classes and Data Elements"/>
          <p:cNvGraphicFramePr/>
          <p:nvPr/>
        </p:nvGraphicFramePr>
        <p:xfrm>
          <a:off x="3417000" y="245560"/>
          <a:ext cx="3000000" cy="3000000"/>
        </p:xfrm>
        <a:graphic>
          <a:graphicData uri="http://schemas.openxmlformats.org/drawingml/2006/table">
            <a:tbl>
              <a:tblPr firstRow="1" bandRow="1">
                <a:noFill/>
                <a:tableStyleId>{BBD09C76-02C4-4180-9184-4CDBDD3A221C}</a:tableStyleId>
              </a:tblPr>
              <a:tblGrid>
                <a:gridCol w="1844200">
                  <a:extLst>
                    <a:ext uri="{9D8B030D-6E8A-4147-A177-3AD203B41FA5}">
                      <a16:colId xmlns:a16="http://schemas.microsoft.com/office/drawing/2014/main" val="20000"/>
                    </a:ext>
                  </a:extLst>
                </a:gridCol>
                <a:gridCol w="1844200">
                  <a:extLst>
                    <a:ext uri="{9D8B030D-6E8A-4147-A177-3AD203B41FA5}">
                      <a16:colId xmlns:a16="http://schemas.microsoft.com/office/drawing/2014/main" val="20001"/>
                    </a:ext>
                  </a:extLst>
                </a:gridCol>
                <a:gridCol w="1844200">
                  <a:extLst>
                    <a:ext uri="{9D8B030D-6E8A-4147-A177-3AD203B41FA5}">
                      <a16:colId xmlns:a16="http://schemas.microsoft.com/office/drawing/2014/main" val="20002"/>
                    </a:ext>
                  </a:extLst>
                </a:gridCol>
              </a:tblGrid>
              <a:tr h="524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rgbClr val="12366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300" b="1" u="none" strike="noStrike" cap="none">
                          <a:solidFill>
                            <a:schemeClr val="lt1"/>
                          </a:solidFill>
                        </a:rPr>
                        <a:t>USCDI Data Classes</a:t>
                      </a:r>
                      <a:endParaRPr sz="1300" b="1" u="none" strike="noStrike" cap="none">
                        <a:solidFill>
                          <a:schemeClr val="lt1"/>
                        </a:solidFill>
                      </a:endParaRPr>
                    </a:p>
                  </a:txBody>
                  <a:tcPr marL="91450" marR="91450" marT="45725" marB="45725" anchor="ctr">
                    <a:lnL w="12700" cap="flat" cmpd="sng">
                      <a:solidFill>
                        <a:srgbClr val="123661"/>
                      </a:solidFill>
                      <a:prstDash val="solid"/>
                      <a:round/>
                      <a:headEnd type="none" w="sm" len="sm"/>
                      <a:tailEnd type="none" w="sm" len="sm"/>
                    </a:lnL>
                    <a:lnR w="12700" cap="flat" cmpd="sng">
                      <a:solidFill>
                        <a:srgbClr val="12366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endParaRPr>
                    </a:p>
                  </a:txBody>
                  <a:tcPr marL="91450" marR="91450" marT="45725" marB="45725" anchor="ctr">
                    <a:lnL w="12700" cap="flat" cmpd="sng">
                      <a:solidFill>
                        <a:srgbClr val="12366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extLst>
                  <a:ext uri="{0D108BD9-81ED-4DB2-BD59-A6C34878D82A}">
                    <a16:rowId xmlns:a16="http://schemas.microsoft.com/office/drawing/2014/main" val="10000"/>
                  </a:ext>
                </a:extLst>
              </a:tr>
              <a:tr h="746825">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Allergies and Intolerances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Health Concerns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Problems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extLst>
                  <a:ext uri="{0D108BD9-81ED-4DB2-BD59-A6C34878D82A}">
                    <a16:rowId xmlns:a16="http://schemas.microsoft.com/office/drawing/2014/main" val="10001"/>
                  </a:ext>
                </a:extLst>
              </a:tr>
              <a:tr h="746825">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Assessment and Plan of Treatment</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Immunizations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Procedures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extLst>
                  <a:ext uri="{0D108BD9-81ED-4DB2-BD59-A6C34878D82A}">
                    <a16:rowId xmlns:a16="http://schemas.microsoft.com/office/drawing/2014/main" val="10002"/>
                  </a:ext>
                </a:extLst>
              </a:tr>
              <a:tr h="746825">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Care Team Member(s)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Laboratory</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Provenance</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extLst>
                  <a:ext uri="{0D108BD9-81ED-4DB2-BD59-A6C34878D82A}">
                    <a16:rowId xmlns:a16="http://schemas.microsoft.com/office/drawing/2014/main" val="10003"/>
                  </a:ext>
                </a:extLst>
              </a:tr>
              <a:tr h="746825">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Clinical Notes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Medications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Smoking Status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extLst>
                  <a:ext uri="{0D108BD9-81ED-4DB2-BD59-A6C34878D82A}">
                    <a16:rowId xmlns:a16="http://schemas.microsoft.com/office/drawing/2014/main" val="10004"/>
                  </a:ext>
                </a:extLst>
              </a:tr>
              <a:tr h="1142600">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Unique Device Identifier(s) for a Patient’s Implantable Device(s)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Patient Demographics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0" u="none" strike="noStrike" cap="none">
                          <a:solidFill>
                            <a:schemeClr val="lt1"/>
                          </a:solidFill>
                        </a:rPr>
                        <a:t>Goals</a:t>
                      </a:r>
                      <a:endParaRPr sz="1400" b="0" u="none" strike="noStrike" cap="none">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2366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Key Dates: Information Blocking</a:t>
            </a:r>
            <a:endParaRPr/>
          </a:p>
        </p:txBody>
      </p:sp>
      <p:pic>
        <p:nvPicPr>
          <p:cNvPr id="217" name="Google Shape;217;p51" descr="ONC Information Blocking Timeline"/>
          <p:cNvPicPr preferRelativeResize="0"/>
          <p:nvPr/>
        </p:nvPicPr>
        <p:blipFill rotWithShape="1">
          <a:blip r:embed="rId3">
            <a:alphaModFix/>
          </a:blip>
          <a:srcRect/>
          <a:stretch/>
        </p:blipFill>
        <p:spPr>
          <a:xfrm>
            <a:off x="311700" y="1360200"/>
            <a:ext cx="8520600" cy="2711738"/>
          </a:xfrm>
          <a:prstGeom prst="rect">
            <a:avLst/>
          </a:prstGeom>
          <a:noFill/>
          <a:ln>
            <a:noFill/>
          </a:ln>
        </p:spPr>
      </p:pic>
      <p:sp>
        <p:nvSpPr>
          <p:cNvPr id="218" name="Google Shape;218;p51">
            <a:hlinkClick r:id="rId4"/>
          </p:cNvPr>
          <p:cNvSpPr txBox="1"/>
          <p:nvPr/>
        </p:nvSpPr>
        <p:spPr>
          <a:xfrm>
            <a:off x="311700" y="4658800"/>
            <a:ext cx="85206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Source</a:t>
            </a:r>
            <a:r>
              <a:rPr lang="en" sz="1000" b="0" i="0" u="none" strike="noStrike" cap="none">
                <a:solidFill>
                  <a:srgbClr val="000000"/>
                </a:solidFill>
                <a:latin typeface="Arial"/>
                <a:ea typeface="Arial"/>
                <a:cs typeface="Arial"/>
                <a:sym typeface="Arial"/>
              </a:rPr>
              <a:t>: </a:t>
            </a:r>
            <a:r>
              <a:rPr lang="en" sz="1000" b="0" i="0" u="sng" strike="noStrike" cap="none">
                <a:solidFill>
                  <a:srgbClr val="000000"/>
                </a:solidFill>
                <a:latin typeface="Arial"/>
                <a:ea typeface="Arial"/>
                <a:cs typeface="Arial"/>
                <a:sym typeface="Arial"/>
              </a:rPr>
              <a:t>Health Care Provider Definition and Cross-Reference Table: Extension of Compliance Dates and Timeframes in Response to the COVID-19 Public Health Emergency Interim Final Rule</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800100" y="962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Coordinating Implementation</a:t>
            </a:r>
            <a:endParaRPr/>
          </a:p>
        </p:txBody>
      </p:sp>
      <p:sp>
        <p:nvSpPr>
          <p:cNvPr id="224" name="Google Shape;224;p10"/>
          <p:cNvSpPr txBox="1">
            <a:spLocks noGrp="1"/>
          </p:cNvSpPr>
          <p:nvPr>
            <p:ph type="body" idx="1"/>
          </p:nvPr>
        </p:nvSpPr>
        <p:spPr>
          <a:xfrm>
            <a:off x="800100" y="2003350"/>
            <a:ext cx="2931000" cy="2565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2000"/>
              <a:t>Health care providers  need policies and procedures to be sure they are not engaging in information blocking.</a:t>
            </a:r>
            <a:endParaRPr/>
          </a:p>
        </p:txBody>
      </p:sp>
      <p:sp>
        <p:nvSpPr>
          <p:cNvPr id="225" name="Google Shape;225;p10"/>
          <p:cNvSpPr/>
          <p:nvPr/>
        </p:nvSpPr>
        <p:spPr>
          <a:xfrm>
            <a:off x="4528478" y="2003350"/>
            <a:ext cx="2931101" cy="1862048"/>
          </a:xfrm>
          <a:prstGeom prst="rect">
            <a:avLst/>
          </a:prstGeom>
          <a:noFill/>
          <a:ln>
            <a:noFill/>
          </a:ln>
        </p:spPr>
        <p:txBody>
          <a:bodyPr spcFirstLastPara="1" wrap="square" lIns="91425" tIns="45700" rIns="91425" bIns="45700" anchor="t" anchorCtr="0">
            <a:spAutoFit/>
          </a:bodyPr>
          <a:lstStyle/>
          <a:p>
            <a:pPr marL="114300" marR="0" lvl="0" indent="0" algn="l" rtl="0">
              <a:lnSpc>
                <a:spcPct val="115000"/>
              </a:lnSpc>
              <a:spcBef>
                <a:spcPts val="0"/>
              </a:spcBef>
              <a:spcAft>
                <a:spcPts val="0"/>
              </a:spcAft>
              <a:buClr>
                <a:srgbClr val="000000"/>
              </a:buClr>
              <a:buSzPts val="2000"/>
              <a:buFont typeface="Arial"/>
              <a:buNone/>
            </a:pPr>
            <a:r>
              <a:rPr lang="en" sz="2000" b="0" i="0" u="none" strike="noStrike" cap="none">
                <a:solidFill>
                  <a:schemeClr val="dk2"/>
                </a:solidFill>
                <a:latin typeface="Arial"/>
                <a:ea typeface="Arial"/>
                <a:cs typeface="Arial"/>
                <a:sym typeface="Arial"/>
              </a:rPr>
              <a:t>Health IT developers (such as EHR vendors) need to provide access to EHI, in compliance with information blocking rule.</a:t>
            </a:r>
            <a:endParaRPr sz="2000" b="0" i="0" u="none" strike="noStrike" cap="none">
              <a:solidFill>
                <a:schemeClr val="dk2"/>
              </a:solidFill>
              <a:latin typeface="Arial"/>
              <a:ea typeface="Arial"/>
              <a:cs typeface="Arial"/>
              <a:sym typeface="Arial"/>
            </a:endParaRPr>
          </a:p>
        </p:txBody>
      </p:sp>
      <p:pic>
        <p:nvPicPr>
          <p:cNvPr id="226" name="Google Shape;226;p10" descr="&quot;&quot;"/>
          <p:cNvPicPr preferRelativeResize="0"/>
          <p:nvPr/>
        </p:nvPicPr>
        <p:blipFill rotWithShape="1">
          <a:blip r:embed="rId3">
            <a:alphaModFix/>
          </a:blip>
          <a:srcRect/>
          <a:stretch/>
        </p:blipFill>
        <p:spPr>
          <a:xfrm>
            <a:off x="3753957" y="2475037"/>
            <a:ext cx="678164" cy="53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6"/>
          <p:cNvSpPr txBox="1">
            <a:spLocks noGrp="1"/>
          </p:cNvSpPr>
          <p:nvPr>
            <p:ph type="title"/>
          </p:nvPr>
        </p:nvSpPr>
        <p:spPr>
          <a:xfrm>
            <a:off x="806823" y="603040"/>
            <a:ext cx="5174999" cy="9535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Eight</a:t>
            </a:r>
            <a:r>
              <a:rPr lang="en">
                <a:solidFill>
                  <a:srgbClr val="434343"/>
                </a:solidFill>
              </a:rPr>
              <a:t> Exceptions to Information Blocking Rule</a:t>
            </a:r>
            <a:endParaRPr>
              <a:solidFill>
                <a:srgbClr val="434343"/>
              </a:solidFill>
            </a:endParaRPr>
          </a:p>
        </p:txBody>
      </p:sp>
      <p:sp>
        <p:nvSpPr>
          <p:cNvPr id="232" name="Google Shape;232;p6"/>
          <p:cNvSpPr txBox="1"/>
          <p:nvPr/>
        </p:nvSpPr>
        <p:spPr>
          <a:xfrm>
            <a:off x="1005050" y="1947700"/>
            <a:ext cx="3560700" cy="2543100"/>
          </a:xfrm>
          <a:prstGeom prst="rect">
            <a:avLst/>
          </a:prstGeom>
          <a:solidFill>
            <a:srgbClr val="123661"/>
          </a:solidFill>
          <a:ln>
            <a:noFill/>
          </a:ln>
        </p:spPr>
        <p:txBody>
          <a:bodyPr spcFirstLastPara="1" wrap="square" lIns="91425" tIns="91425" rIns="91425" bIns="45700" anchor="t" anchorCtr="0">
            <a:noAutofit/>
          </a:bodyPr>
          <a:lstStyle/>
          <a:p>
            <a:pPr marL="0" marR="0" lvl="0" indent="0" algn="l" rtl="0">
              <a:lnSpc>
                <a:spcPct val="114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Exceptions that involve </a:t>
            </a:r>
            <a:r>
              <a:rPr lang="en" sz="1400" b="1" i="0" u="sng" strike="noStrike" cap="none">
                <a:solidFill>
                  <a:schemeClr val="lt1"/>
                </a:solidFill>
                <a:latin typeface="Arial"/>
                <a:ea typeface="Arial"/>
                <a:cs typeface="Arial"/>
                <a:sym typeface="Arial"/>
              </a:rPr>
              <a:t>not</a:t>
            </a:r>
            <a:r>
              <a:rPr lang="en" sz="1400" b="1" i="0" u="none" strike="noStrike" cap="none">
                <a:solidFill>
                  <a:schemeClr val="lt1"/>
                </a:solidFill>
                <a:latin typeface="Arial"/>
                <a:ea typeface="Arial"/>
                <a:cs typeface="Arial"/>
                <a:sym typeface="Arial"/>
              </a:rPr>
              <a:t> fulfilling requests to access, exchange, or use EHI</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Preventing Harm Exception</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Privacy Exception</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Security Exception</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Infeasibility Exception</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Health IT Performance Exception</a:t>
            </a:r>
            <a:endParaRPr sz="1400" b="0" i="0" u="none" strike="noStrike" cap="none">
              <a:solidFill>
                <a:schemeClr val="lt1"/>
              </a:solidFill>
              <a:latin typeface="Arial"/>
              <a:ea typeface="Arial"/>
              <a:cs typeface="Arial"/>
              <a:sym typeface="Arial"/>
            </a:endParaRPr>
          </a:p>
        </p:txBody>
      </p:sp>
      <p:sp>
        <p:nvSpPr>
          <p:cNvPr id="233" name="Google Shape;233;p6"/>
          <p:cNvSpPr txBox="1"/>
          <p:nvPr/>
        </p:nvSpPr>
        <p:spPr>
          <a:xfrm>
            <a:off x="4918657" y="1947700"/>
            <a:ext cx="3560700" cy="2543100"/>
          </a:xfrm>
          <a:prstGeom prst="rect">
            <a:avLst/>
          </a:prstGeom>
          <a:solidFill>
            <a:srgbClr val="9D1F60"/>
          </a:solidFill>
          <a:ln>
            <a:noFill/>
          </a:ln>
        </p:spPr>
        <p:txBody>
          <a:bodyPr spcFirstLastPara="1" wrap="square" lIns="91425" tIns="91425" rIns="91425" bIns="45700" anchor="t" anchorCtr="0">
            <a:noAutofit/>
          </a:bodyPr>
          <a:lstStyle/>
          <a:p>
            <a:pPr marL="0" marR="0" lvl="0" indent="0" algn="l" rtl="0">
              <a:lnSpc>
                <a:spcPct val="114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Exceptions that involve </a:t>
            </a:r>
            <a:r>
              <a:rPr lang="en" sz="1400" b="1" i="0" u="sng" strike="noStrike" cap="none">
                <a:solidFill>
                  <a:schemeClr val="lt1"/>
                </a:solidFill>
                <a:latin typeface="Arial"/>
                <a:ea typeface="Arial"/>
                <a:cs typeface="Arial"/>
                <a:sym typeface="Arial"/>
              </a:rPr>
              <a:t>procedures</a:t>
            </a:r>
            <a:r>
              <a:rPr lang="en" sz="1400" b="1" i="0" u="none" strike="noStrike" cap="none">
                <a:solidFill>
                  <a:schemeClr val="lt1"/>
                </a:solidFill>
                <a:latin typeface="Arial"/>
                <a:ea typeface="Arial"/>
                <a:cs typeface="Arial"/>
                <a:sym typeface="Arial"/>
              </a:rPr>
              <a:t> for fulfilling requests to access, exchange, or use EHI</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Content and Manner Exception</a:t>
            </a:r>
            <a:endParaRPr sz="1400" b="0" i="0" u="none" strike="noStrike" cap="none">
              <a:solidFill>
                <a:schemeClr val="lt1"/>
              </a:solidFill>
              <a:latin typeface="Arial"/>
              <a:ea typeface="Arial"/>
              <a:cs typeface="Arial"/>
              <a:sym typeface="Arial"/>
            </a:endParaRPr>
          </a:p>
          <a:p>
            <a:pPr marL="285750" marR="0" lvl="0" indent="-285750" algn="l" rtl="0">
              <a:lnSpc>
                <a:spcPct val="114000"/>
              </a:lnSpc>
              <a:spcBef>
                <a:spcPts val="60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Fees Exception</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Licensing Exception</a:t>
            </a:r>
            <a:endParaRPr sz="1400" b="0" i="0" u="none" strike="noStrike" cap="none">
              <a:solidFill>
                <a:srgbClr val="000000"/>
              </a:solidFill>
              <a:latin typeface="Arial"/>
              <a:ea typeface="Arial"/>
              <a:cs typeface="Arial"/>
              <a:sym typeface="Arial"/>
            </a:endParaRPr>
          </a:p>
        </p:txBody>
      </p:sp>
      <p:sp>
        <p:nvSpPr>
          <p:cNvPr id="234" name="Google Shape;234;p6">
            <a:hlinkClick r:id="rId3"/>
          </p:cNvPr>
          <p:cNvSpPr txBox="1"/>
          <p:nvPr/>
        </p:nvSpPr>
        <p:spPr>
          <a:xfrm>
            <a:off x="286824" y="4822428"/>
            <a:ext cx="8701727"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434343"/>
                </a:solidFill>
                <a:latin typeface="Arial"/>
                <a:ea typeface="Arial"/>
                <a:cs typeface="Arial"/>
                <a:sym typeface="Arial"/>
              </a:rPr>
              <a:t>For full details review the </a:t>
            </a:r>
            <a:r>
              <a:rPr lang="en" sz="1000" b="0" i="0" u="sng" strike="noStrike" cap="none">
                <a:solidFill>
                  <a:schemeClr val="hlink"/>
                </a:solidFill>
                <a:latin typeface="Arial"/>
                <a:ea typeface="Arial"/>
                <a:cs typeface="Arial"/>
                <a:sym typeface="Arial"/>
                <a:hlinkClick r:id="rId3"/>
              </a:rPr>
              <a:t>Information Blocking Exceptions</a:t>
            </a:r>
            <a:r>
              <a:rPr lang="en" sz="1000" b="0" i="0" u="none" strike="noStrike" cap="none">
                <a:solidFill>
                  <a:srgbClr val="434343"/>
                </a:solidFill>
                <a:latin typeface="Arial"/>
                <a:ea typeface="Arial"/>
                <a:cs typeface="Arial"/>
                <a:sym typeface="Arial"/>
              </a:rPr>
              <a:t> fact sheet</a:t>
            </a:r>
            <a:endParaRPr sz="1000" b="0" i="0" u="none" strike="noStrike" cap="none">
              <a:solidFill>
                <a:srgbClr val="434343"/>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800100" y="696928"/>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Preventing Harm Exception</a:t>
            </a:r>
            <a:endParaRPr/>
          </a:p>
        </p:txBody>
      </p:sp>
      <p:sp>
        <p:nvSpPr>
          <p:cNvPr id="240" name="Google Shape;240;p11"/>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400" b="1"/>
              <a:t>Objective: </a:t>
            </a:r>
            <a:r>
              <a:rPr lang="en" sz="1400"/>
              <a:t>This exception recognizes that the public interest in protecting </a:t>
            </a:r>
            <a:r>
              <a:rPr lang="en"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patients</a:t>
            </a:r>
            <a:r>
              <a:rPr lang="en" sz="1400"/>
              <a:t> and other persons against unreasonable risks of harm can justify practices that are likely to interfere with access, exchange, or use of EHI.</a:t>
            </a:r>
            <a:endParaRPr/>
          </a:p>
          <a:p>
            <a:pPr marL="457200" lvl="0" indent="-342900" algn="l" rtl="0">
              <a:lnSpc>
                <a:spcPct val="100000"/>
              </a:lnSpc>
              <a:spcBef>
                <a:spcPts val="0"/>
              </a:spcBef>
              <a:spcAft>
                <a:spcPts val="0"/>
              </a:spcAft>
              <a:buSzPts val="1800"/>
              <a:buChar char="●"/>
            </a:pPr>
            <a:r>
              <a:rPr lang="en" sz="1400" b="1"/>
              <a:t>Key Conditions of the Exception:</a:t>
            </a:r>
            <a:endParaRPr/>
          </a:p>
          <a:p>
            <a:pPr marL="914400" lvl="1" indent="-317500" algn="l" rtl="0">
              <a:lnSpc>
                <a:spcPct val="100000"/>
              </a:lnSpc>
              <a:spcBef>
                <a:spcPts val="600"/>
              </a:spcBef>
              <a:spcAft>
                <a:spcPts val="0"/>
              </a:spcAft>
              <a:buSzPts val="1400"/>
              <a:buChar char="○"/>
            </a:pPr>
            <a:r>
              <a:rPr lang="en" sz="1200"/>
              <a:t>The actor must hold a reasonable belief that the practice will substantially reduce a risk of harm</a:t>
            </a:r>
            <a:endParaRPr/>
          </a:p>
          <a:p>
            <a:pPr marL="914400" lvl="1" indent="-317500" algn="l" rtl="0">
              <a:lnSpc>
                <a:spcPct val="100000"/>
              </a:lnSpc>
              <a:spcBef>
                <a:spcPts val="600"/>
              </a:spcBef>
              <a:spcAft>
                <a:spcPts val="0"/>
              </a:spcAft>
              <a:buSzPts val="1400"/>
              <a:buChar char="○"/>
            </a:pPr>
            <a:r>
              <a:rPr lang="en" sz="1200"/>
              <a:t>The actor’s practice must be no broader than necessary</a:t>
            </a:r>
            <a:endParaRPr/>
          </a:p>
          <a:p>
            <a:pPr marL="914400" lvl="1" indent="-317500" algn="l" rtl="0">
              <a:lnSpc>
                <a:spcPct val="100000"/>
              </a:lnSpc>
              <a:spcBef>
                <a:spcPts val="600"/>
              </a:spcBef>
              <a:spcAft>
                <a:spcPts val="0"/>
              </a:spcAft>
              <a:buSzPts val="1400"/>
              <a:buChar char="○"/>
            </a:pPr>
            <a:r>
              <a:rPr lang="en" sz="1200"/>
              <a:t>The actor’s practice must satisfy at least one condition from each of the following categories: type of risk, type of harm, and implementation basis; and</a:t>
            </a:r>
            <a:endParaRPr/>
          </a:p>
          <a:p>
            <a:pPr marL="914400" lvl="1" indent="-317500" algn="l" rtl="0">
              <a:lnSpc>
                <a:spcPct val="100000"/>
              </a:lnSpc>
              <a:spcBef>
                <a:spcPts val="600"/>
              </a:spcBef>
              <a:spcAft>
                <a:spcPts val="0"/>
              </a:spcAft>
              <a:buSzPts val="1400"/>
              <a:buChar char="○"/>
            </a:pPr>
            <a:r>
              <a:rPr lang="en" sz="1200"/>
              <a:t>The practice must satisfy the condition concerning a patient right to request review of an individualized </a:t>
            </a:r>
            <a:r>
              <a:rPr lang="en"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determination</a:t>
            </a:r>
            <a:r>
              <a:rPr lang="en" sz="1200"/>
              <a:t> of risk of harm.</a:t>
            </a:r>
            <a:endParaRPr sz="1200"/>
          </a:p>
        </p:txBody>
      </p:sp>
      <p:sp>
        <p:nvSpPr>
          <p:cNvPr id="241" name="Google Shape;241;p11">
            <a:hlinkClick r:id="rId3"/>
          </p:cNvPr>
          <p:cNvSpPr txBox="1"/>
          <p:nvPr/>
        </p:nvSpPr>
        <p:spPr>
          <a:xfrm>
            <a:off x="286824" y="4822428"/>
            <a:ext cx="8701727"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434343"/>
                </a:solidFill>
                <a:latin typeface="Arial"/>
                <a:ea typeface="Arial"/>
                <a:cs typeface="Arial"/>
                <a:sym typeface="Arial"/>
              </a:rPr>
              <a:t>For full details review the </a:t>
            </a:r>
            <a:r>
              <a:rPr lang="en" sz="1000" b="0" i="0" u="sng" strike="noStrike" cap="none">
                <a:solidFill>
                  <a:schemeClr val="hlink"/>
                </a:solidFill>
                <a:latin typeface="Arial"/>
                <a:ea typeface="Arial"/>
                <a:cs typeface="Arial"/>
                <a:sym typeface="Arial"/>
                <a:hlinkClick r:id="rId3"/>
              </a:rPr>
              <a:t>Information Blocking Exceptions</a:t>
            </a:r>
            <a:r>
              <a:rPr lang="en" sz="1000" b="0" i="0" u="none" strike="noStrike" cap="none">
                <a:solidFill>
                  <a:srgbClr val="434343"/>
                </a:solidFill>
                <a:latin typeface="Arial"/>
                <a:ea typeface="Arial"/>
                <a:cs typeface="Arial"/>
                <a:sym typeface="Arial"/>
              </a:rPr>
              <a:t> fact sheet</a:t>
            </a:r>
            <a:endParaRPr sz="1000" b="0" i="0" u="none" strike="noStrike" cap="none">
              <a:solidFill>
                <a:srgbClr val="434343"/>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800100" y="69530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Privacy Exception</a:t>
            </a:r>
            <a:endParaRPr/>
          </a:p>
        </p:txBody>
      </p:sp>
      <p:sp>
        <p:nvSpPr>
          <p:cNvPr id="247" name="Google Shape;247;p12"/>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434343"/>
              </a:buClr>
              <a:buSzPts val="1800"/>
              <a:buChar char="●"/>
            </a:pPr>
            <a:r>
              <a:rPr lang="en" sz="1400" b="1">
                <a:solidFill>
                  <a:srgbClr val="434343"/>
                </a:solidFill>
              </a:rPr>
              <a:t>Objective: </a:t>
            </a:r>
            <a:r>
              <a:rPr lang="en" sz="1400">
                <a:solidFill>
                  <a:srgbClr val="434343"/>
                </a:solidFill>
              </a:rPr>
              <a:t>This exception recognizes that if an actor is permitted to provide access, exchange, or use of EHI under a privacy law, then they should do so. However, an actor should not be required to use or disclose EHI in a way that is prohibited under state or federal privacy laws.</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sz="1400" b="1">
                <a:solidFill>
                  <a:srgbClr val="434343"/>
                </a:solidFill>
              </a:rPr>
              <a:t>Key Conditions of the Exception: </a:t>
            </a:r>
            <a:r>
              <a:rPr lang="en" sz="1400" i="1">
                <a:solidFill>
                  <a:srgbClr val="434343"/>
                </a:solidFill>
              </a:rPr>
              <a:t>(must meet at least one of these 4 sub-exceptions)</a:t>
            </a:r>
            <a:endParaRPr>
              <a:solidFill>
                <a:srgbClr val="434343"/>
              </a:solidFill>
            </a:endParaRPr>
          </a:p>
          <a:p>
            <a:pPr marL="914400" lvl="1" indent="-317500" algn="l" rtl="0">
              <a:lnSpc>
                <a:spcPct val="100000"/>
              </a:lnSpc>
              <a:spcBef>
                <a:spcPts val="0"/>
              </a:spcBef>
              <a:spcAft>
                <a:spcPts val="0"/>
              </a:spcAft>
              <a:buClr>
                <a:srgbClr val="434343"/>
              </a:buClr>
              <a:buSzPts val="1400"/>
              <a:buChar char="○"/>
            </a:pPr>
            <a:r>
              <a:rPr lang="en" sz="1200">
                <a:solidFill>
                  <a:srgbClr val="434343"/>
                </a:solidFill>
              </a:rPr>
              <a:t>Precondition not satisfied</a:t>
            </a:r>
            <a:endParaRPr>
              <a:solidFill>
                <a:srgbClr val="434343"/>
              </a:solidFill>
            </a:endParaRPr>
          </a:p>
          <a:p>
            <a:pPr marL="914400" lvl="1" indent="-317500" algn="l" rtl="0">
              <a:lnSpc>
                <a:spcPct val="100000"/>
              </a:lnSpc>
              <a:spcBef>
                <a:spcPts val="0"/>
              </a:spcBef>
              <a:spcAft>
                <a:spcPts val="0"/>
              </a:spcAft>
              <a:buClr>
                <a:srgbClr val="434343"/>
              </a:buClr>
              <a:buSzPts val="1400"/>
              <a:buChar char="○"/>
            </a:pPr>
            <a:r>
              <a:rPr lang="en" sz="1200">
                <a:solidFill>
                  <a:srgbClr val="434343"/>
                </a:solidFill>
              </a:rPr>
              <a:t>Health IT developer of certified health IT not covered by HIPAA</a:t>
            </a:r>
            <a:endParaRPr>
              <a:solidFill>
                <a:srgbClr val="434343"/>
              </a:solidFill>
            </a:endParaRPr>
          </a:p>
          <a:p>
            <a:pPr marL="914400" lvl="1" indent="-317500" algn="l" rtl="0">
              <a:lnSpc>
                <a:spcPct val="100000"/>
              </a:lnSpc>
              <a:spcBef>
                <a:spcPts val="0"/>
              </a:spcBef>
              <a:spcAft>
                <a:spcPts val="0"/>
              </a:spcAft>
              <a:buClr>
                <a:srgbClr val="434343"/>
              </a:buClr>
              <a:buSzPts val="1400"/>
              <a:buChar char="○"/>
            </a:pPr>
            <a:r>
              <a:rPr lang="en" sz="1200">
                <a:solidFill>
                  <a:srgbClr val="434343"/>
                </a:solidFill>
              </a:rPr>
              <a:t>Denial of an individual’s request for their EHI consistent with 45 CFR 164.524(a) (1) and (2)</a:t>
            </a:r>
            <a:endParaRPr>
              <a:solidFill>
                <a:srgbClr val="434343"/>
              </a:solidFill>
            </a:endParaRPr>
          </a:p>
          <a:p>
            <a:pPr marL="914400" lvl="1" indent="-317500" algn="l" rtl="0">
              <a:lnSpc>
                <a:spcPct val="100000"/>
              </a:lnSpc>
              <a:spcBef>
                <a:spcPts val="0"/>
              </a:spcBef>
              <a:spcAft>
                <a:spcPts val="0"/>
              </a:spcAft>
              <a:buClr>
                <a:srgbClr val="434343"/>
              </a:buClr>
              <a:buSzPts val="1400"/>
              <a:buChar char="○"/>
            </a:pPr>
            <a:r>
              <a:rPr lang="en" sz="1200" b="1">
                <a:solidFill>
                  <a:srgbClr val="434343"/>
                </a:solidFill>
              </a:rPr>
              <a:t>Respecting an individual’s request not to share information: </a:t>
            </a:r>
            <a:r>
              <a:rPr lang="en" sz="1200">
                <a:solidFill>
                  <a:srgbClr val="434343"/>
                </a:solidFill>
              </a:rPr>
              <a:t>An actor may choose not to provide access, exchange, or use of an individual’s EHI if doing so fulfills the wishes of the individual, provided </a:t>
            </a:r>
            <a:r>
              <a:rPr lang="en" sz="12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certain</a:t>
            </a:r>
            <a:r>
              <a:rPr lang="en" sz="1200">
                <a:solidFill>
                  <a:srgbClr val="434343"/>
                </a:solidFill>
              </a:rPr>
              <a:t> conditions are met.</a:t>
            </a:r>
            <a:endParaRPr sz="1200">
              <a:solidFill>
                <a:srgbClr val="434343"/>
              </a:solidFill>
            </a:endParaRPr>
          </a:p>
        </p:txBody>
      </p:sp>
      <p:sp>
        <p:nvSpPr>
          <p:cNvPr id="248" name="Google Shape;248;p12">
            <a:hlinkClick r:id="rId3"/>
          </p:cNvPr>
          <p:cNvSpPr txBox="1"/>
          <p:nvPr/>
        </p:nvSpPr>
        <p:spPr>
          <a:xfrm>
            <a:off x="286824" y="4822428"/>
            <a:ext cx="8701727"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434343"/>
                </a:solidFill>
                <a:latin typeface="Arial"/>
                <a:ea typeface="Arial"/>
                <a:cs typeface="Arial"/>
                <a:sym typeface="Arial"/>
              </a:rPr>
              <a:t>For full details review the </a:t>
            </a:r>
            <a:r>
              <a:rPr lang="en" sz="1000" b="0" i="0" u="sng" strike="noStrike" cap="none">
                <a:solidFill>
                  <a:schemeClr val="hlink"/>
                </a:solidFill>
                <a:latin typeface="Arial"/>
                <a:ea typeface="Arial"/>
                <a:cs typeface="Arial"/>
                <a:sym typeface="Arial"/>
                <a:hlinkClick r:id="rId3"/>
              </a:rPr>
              <a:t>Information Blocking Exceptions</a:t>
            </a:r>
            <a:r>
              <a:rPr lang="en" sz="1000" b="0" i="0" u="none" strike="noStrike" cap="none">
                <a:solidFill>
                  <a:srgbClr val="434343"/>
                </a:solidFill>
                <a:latin typeface="Arial"/>
                <a:ea typeface="Arial"/>
                <a:cs typeface="Arial"/>
                <a:sym typeface="Arial"/>
              </a:rPr>
              <a:t> fact sheet</a:t>
            </a:r>
            <a:endParaRPr sz="1000" b="0" i="0" u="none" strike="noStrike" cap="none">
              <a:solidFill>
                <a:srgbClr val="434343"/>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800100" y="70305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Content and Manner Exception</a:t>
            </a:r>
            <a:endParaRPr/>
          </a:p>
        </p:txBody>
      </p:sp>
      <p:sp>
        <p:nvSpPr>
          <p:cNvPr id="254" name="Google Shape;254;p13"/>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400" b="1"/>
              <a:t>Objective: </a:t>
            </a:r>
            <a:r>
              <a:rPr lang="en" sz="1400"/>
              <a:t>Provides clarity, flexibility to actors concerning the required content of an actor’s response to a request to access, exchange, or use EHI and the manner in which the actor may fulfill the request. This exception supports innovation/ competition by allowing actors to first attempt to reach and maintain market negotiated terms for the access, exchange, and use of EHI.</a:t>
            </a:r>
            <a:endParaRPr sz="1400"/>
          </a:p>
          <a:p>
            <a:pPr marL="457200" lvl="0" indent="-342900" algn="l" rtl="0">
              <a:lnSpc>
                <a:spcPct val="115000"/>
              </a:lnSpc>
              <a:spcBef>
                <a:spcPts val="0"/>
              </a:spcBef>
              <a:spcAft>
                <a:spcPts val="0"/>
              </a:spcAft>
              <a:buSzPts val="1800"/>
              <a:buChar char="●"/>
            </a:pPr>
            <a:r>
              <a:rPr lang="en" sz="1400" b="1"/>
              <a:t>Key Conditions of the Exception:</a:t>
            </a:r>
            <a:endParaRPr sz="1400" i="1"/>
          </a:p>
          <a:p>
            <a:pPr marL="914400" lvl="1" indent="-317500" algn="l" rtl="0">
              <a:lnSpc>
                <a:spcPct val="115000"/>
              </a:lnSpc>
              <a:spcBef>
                <a:spcPts val="600"/>
              </a:spcBef>
              <a:spcAft>
                <a:spcPts val="0"/>
              </a:spcAft>
              <a:buSzPts val="1400"/>
              <a:buChar char="○"/>
            </a:pPr>
            <a:r>
              <a:rPr lang="en" b="1"/>
              <a:t>Content Condition: </a:t>
            </a:r>
            <a:r>
              <a:rPr lang="en"/>
              <a:t>Establishes the content an actor must provide in response to a request to access, exchange, or use EHI in order to satisfy the exception.</a:t>
            </a:r>
            <a:endParaRPr/>
          </a:p>
          <a:p>
            <a:pPr marL="914400" lvl="1" indent="-317500" algn="l" rtl="0">
              <a:lnSpc>
                <a:spcPct val="115000"/>
              </a:lnSpc>
              <a:spcBef>
                <a:spcPts val="600"/>
              </a:spcBef>
              <a:spcAft>
                <a:spcPts val="0"/>
              </a:spcAft>
              <a:buSzPts val="1400"/>
              <a:buChar char="○"/>
            </a:pPr>
            <a:r>
              <a:rPr lang="en" b="1"/>
              <a:t>Manner Condition: </a:t>
            </a:r>
            <a:r>
              <a:rPr lang="en"/>
              <a:t>Establishes the manner in which an actor must fulfill a request to access, exchange, or use EHI in order to satisfy this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exception</a:t>
            </a:r>
            <a:r>
              <a:rPr lang="en"/>
              <a:t>. </a:t>
            </a:r>
            <a:endParaRPr sz="1200"/>
          </a:p>
        </p:txBody>
      </p:sp>
      <p:sp>
        <p:nvSpPr>
          <p:cNvPr id="255" name="Google Shape;255;p13">
            <a:hlinkClick r:id="rId3"/>
          </p:cNvPr>
          <p:cNvSpPr txBox="1"/>
          <p:nvPr/>
        </p:nvSpPr>
        <p:spPr>
          <a:xfrm>
            <a:off x="286824" y="4822428"/>
            <a:ext cx="8701727"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434343"/>
                </a:solidFill>
                <a:latin typeface="Arial"/>
                <a:ea typeface="Arial"/>
                <a:cs typeface="Arial"/>
                <a:sym typeface="Arial"/>
              </a:rPr>
              <a:t>For full details review the </a:t>
            </a:r>
            <a:r>
              <a:rPr lang="en" sz="1000" b="0" i="0" u="sng" strike="noStrike" cap="none">
                <a:solidFill>
                  <a:schemeClr val="hlink"/>
                </a:solidFill>
                <a:latin typeface="Arial"/>
                <a:ea typeface="Arial"/>
                <a:cs typeface="Arial"/>
                <a:sym typeface="Arial"/>
                <a:hlinkClick r:id="rId3"/>
              </a:rPr>
              <a:t>Information Blocking Exceptions</a:t>
            </a:r>
            <a:r>
              <a:rPr lang="en" sz="1000" b="0" i="0" u="none" strike="noStrike" cap="none">
                <a:solidFill>
                  <a:srgbClr val="434343"/>
                </a:solidFill>
                <a:latin typeface="Arial"/>
                <a:ea typeface="Arial"/>
                <a:cs typeface="Arial"/>
                <a:sym typeface="Arial"/>
              </a:rPr>
              <a:t> fact sheet</a:t>
            </a:r>
            <a:endParaRPr sz="1000" b="0" i="0" u="none" strike="noStrike" cap="none">
              <a:solidFill>
                <a:srgbClr val="434343"/>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Let’s Look at Specific Examples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8"/>
          <p:cNvSpPr txBox="1">
            <a:spLocks noGrp="1"/>
          </p:cNvSpPr>
          <p:nvPr>
            <p:ph type="title"/>
          </p:nvPr>
        </p:nvSpPr>
        <p:spPr>
          <a:xfrm>
            <a:off x="823199" y="590550"/>
            <a:ext cx="6330075" cy="10694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It </a:t>
            </a:r>
            <a:r>
              <a:rPr lang="en" i="1"/>
              <a:t>could be </a:t>
            </a:r>
            <a:r>
              <a:rPr lang="en"/>
              <a:t>information </a:t>
            </a:r>
            <a:br>
              <a:rPr lang="en"/>
            </a:br>
            <a:r>
              <a:rPr lang="en"/>
              <a:t>blocking to </a:t>
            </a:r>
            <a:r>
              <a:rPr lang="en" u="sng">
                <a:solidFill>
                  <a:srgbClr val="BE1E2D"/>
                </a:solidFill>
              </a:rPr>
              <a:t>not</a:t>
            </a:r>
            <a:r>
              <a:rPr lang="en"/>
              <a:t> provide access to…</a:t>
            </a:r>
            <a:endParaRPr/>
          </a:p>
        </p:txBody>
      </p:sp>
      <p:sp>
        <p:nvSpPr>
          <p:cNvPr id="266" name="Google Shape;266;p8"/>
          <p:cNvSpPr txBox="1"/>
          <p:nvPr/>
        </p:nvSpPr>
        <p:spPr>
          <a:xfrm>
            <a:off x="1800225" y="2105059"/>
            <a:ext cx="6572250" cy="244789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66666"/>
                </a:solidFill>
                <a:latin typeface="Arial"/>
                <a:ea typeface="Arial"/>
                <a:cs typeface="Arial"/>
                <a:sym typeface="Arial"/>
              </a:rPr>
              <a:t>...</a:t>
            </a:r>
            <a:r>
              <a:rPr lang="en" sz="1800" b="0" i="0" u="none" strike="noStrike" cap="none">
                <a:solidFill>
                  <a:srgbClr val="666666"/>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patients</a:t>
            </a:r>
            <a:r>
              <a:rPr lang="en" sz="1800" b="0" i="0" u="none" strike="noStrike" cap="none">
                <a:solidFill>
                  <a:srgbClr val="666666"/>
                </a:solidFill>
                <a:latin typeface="Arial"/>
                <a:ea typeface="Arial"/>
                <a:cs typeface="Arial"/>
                <a:sym typeface="Arial"/>
              </a:rPr>
              <a:t> who seek to access their own EHI (including via third party).</a:t>
            </a:r>
            <a:endParaRPr sz="18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66666"/>
                </a:solidFill>
                <a:latin typeface="Arial"/>
                <a:ea typeface="Arial"/>
                <a:cs typeface="Arial"/>
                <a:sym typeface="Arial"/>
              </a:rPr>
              <a:t>...other providers who seek EHI for treatment or quality improvement.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66666"/>
                </a:solidFill>
                <a:latin typeface="Arial"/>
                <a:ea typeface="Arial"/>
                <a:cs typeface="Arial"/>
                <a:sym typeface="Arial"/>
              </a:rPr>
              <a:t>...payers who seek EHI to confirm a clinical value.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66666"/>
                </a:solidFill>
                <a:latin typeface="Arial"/>
                <a:ea typeface="Arial"/>
                <a:cs typeface="Arial"/>
                <a:sym typeface="Arial"/>
              </a:rPr>
              <a:t>...access to EHI for </a:t>
            </a:r>
            <a:r>
              <a:rPr lang="en" sz="1800" b="0" i="0" u="none" strike="noStrike" cap="none">
                <a:solidFill>
                  <a:srgbClr val="666666"/>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patient</a:t>
            </a:r>
            <a:r>
              <a:rPr lang="en" sz="1800" b="0" i="0" u="none" strike="noStrike" cap="none">
                <a:solidFill>
                  <a:srgbClr val="666666"/>
                </a:solidFill>
                <a:latin typeface="Arial"/>
                <a:ea typeface="Arial"/>
                <a:cs typeface="Arial"/>
                <a:sym typeface="Arial"/>
              </a:rPr>
              <a:t> safety and public health.</a:t>
            </a:r>
            <a:endParaRPr sz="1800" b="0" i="0" u="none" strike="noStrike" cap="none">
              <a:solidFill>
                <a:srgbClr val="66666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title"/>
          </p:nvPr>
        </p:nvSpPr>
        <p:spPr>
          <a:xfrm>
            <a:off x="800100" y="1082978"/>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Introduction</a:t>
            </a:r>
            <a:endParaRPr/>
          </a:p>
        </p:txBody>
      </p:sp>
      <p:sp>
        <p:nvSpPr>
          <p:cNvPr id="143" name="Google Shape;143;p2" descr="Image of Jillian Maccini"/>
          <p:cNvSpPr/>
          <p:nvPr/>
        </p:nvSpPr>
        <p:spPr>
          <a:xfrm>
            <a:off x="514949" y="1988333"/>
            <a:ext cx="1032609" cy="1032609"/>
          </a:xfrm>
          <a:prstGeom prst="ellipse">
            <a:avLst/>
          </a:prstGeom>
          <a:blipFill rotWithShape="1">
            <a:blip r:embed="rId3">
              <a:alphaModFix/>
            </a:blip>
            <a:stretch>
              <a:fillRect l="-7555" t="-16406" r="10146" b="-16406"/>
            </a:stretch>
          </a:blip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4" name="Google Shape;144;p2"/>
          <p:cNvSpPr txBox="1">
            <a:spLocks noGrp="1"/>
          </p:cNvSpPr>
          <p:nvPr>
            <p:ph type="body" idx="1"/>
          </p:nvPr>
        </p:nvSpPr>
        <p:spPr>
          <a:xfrm>
            <a:off x="1586883" y="1917659"/>
            <a:ext cx="2715600" cy="146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b="1">
                <a:solidFill>
                  <a:srgbClr val="123661"/>
                </a:solidFill>
              </a:rPr>
              <a:t>Jillian Maccini, MBA</a:t>
            </a:r>
            <a:r>
              <a:rPr lang="en" sz="2100" b="1">
                <a:solidFill>
                  <a:srgbClr val="123661"/>
                </a:solidFill>
              </a:rPr>
              <a:t> </a:t>
            </a:r>
            <a:r>
              <a:rPr lang="en" sz="1100" b="1" i="1">
                <a:solidFill>
                  <a:srgbClr val="123661"/>
                </a:solidFill>
              </a:rPr>
              <a:t>(she/her)</a:t>
            </a:r>
            <a:endParaRPr sz="800" i="1">
              <a:solidFill>
                <a:srgbClr val="123661"/>
              </a:solidFill>
            </a:endParaRPr>
          </a:p>
          <a:p>
            <a:pPr marL="0" lvl="0" indent="0" algn="l" rtl="0">
              <a:lnSpc>
                <a:spcPct val="115000"/>
              </a:lnSpc>
              <a:spcBef>
                <a:spcPts val="600"/>
              </a:spcBef>
              <a:spcAft>
                <a:spcPts val="0"/>
              </a:spcAft>
              <a:buSzPts val="1800"/>
              <a:buNone/>
            </a:pPr>
            <a:r>
              <a:rPr lang="en" sz="1300"/>
              <a:t>RHNTC</a:t>
            </a:r>
            <a:r>
              <a:rPr lang="en"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TA Provider</a:t>
            </a:r>
            <a:endParaRPr sz="1500"/>
          </a:p>
          <a:p>
            <a:pPr marL="0" lvl="0" indent="0" algn="l" rtl="0">
              <a:lnSpc>
                <a:spcPct val="115000"/>
              </a:lnSpc>
              <a:spcBef>
                <a:spcPts val="600"/>
              </a:spcBef>
              <a:spcAft>
                <a:spcPts val="600"/>
              </a:spcAft>
              <a:buSzPts val="1800"/>
              <a:buNone/>
            </a:pPr>
            <a:r>
              <a:rPr lang="en"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Consultant @ JSI, based in NC</a:t>
            </a:r>
            <a:endParaRPr sz="1300"/>
          </a:p>
        </p:txBody>
      </p:sp>
      <p:sp>
        <p:nvSpPr>
          <p:cNvPr id="145" name="Google Shape;145;p2" descr="Image of Abigail English"/>
          <p:cNvSpPr/>
          <p:nvPr/>
        </p:nvSpPr>
        <p:spPr>
          <a:xfrm>
            <a:off x="4341808" y="1988333"/>
            <a:ext cx="1032609" cy="1032609"/>
          </a:xfrm>
          <a:prstGeom prst="ellipse">
            <a:avLst/>
          </a:prstGeom>
          <a:blipFill rotWithShape="1">
            <a:blip r:embed="rId4">
              <a:alphaModFix/>
            </a:blip>
            <a:stretch>
              <a:fillRect l="1292" t="1291" r="1291" b="-16408"/>
            </a:stretch>
          </a:blip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6" name="Google Shape;146;p2"/>
          <p:cNvSpPr txBox="1">
            <a:spLocks noGrp="1"/>
          </p:cNvSpPr>
          <p:nvPr>
            <p:ph type="body" idx="1"/>
          </p:nvPr>
        </p:nvSpPr>
        <p:spPr>
          <a:xfrm>
            <a:off x="5413742" y="1917659"/>
            <a:ext cx="3241485" cy="23230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b="1">
                <a:solidFill>
                  <a:srgbClr val="123661"/>
                </a:solidFill>
              </a:rPr>
              <a:t>Abigail English, JD </a:t>
            </a:r>
            <a:r>
              <a:rPr lang="en" sz="1100" b="1" i="1">
                <a:solidFill>
                  <a:srgbClr val="123661"/>
                </a:solidFill>
              </a:rPr>
              <a:t>(she/her)</a:t>
            </a:r>
            <a:endParaRPr sz="800" i="1">
              <a:solidFill>
                <a:srgbClr val="123661"/>
              </a:solidFill>
            </a:endParaRPr>
          </a:p>
          <a:p>
            <a:pPr marL="0" lvl="0" indent="0" algn="l" rtl="0">
              <a:lnSpc>
                <a:spcPct val="115000"/>
              </a:lnSpc>
              <a:spcBef>
                <a:spcPts val="600"/>
              </a:spcBef>
              <a:spcAft>
                <a:spcPts val="0"/>
              </a:spcAft>
              <a:buClr>
                <a:schemeClr val="dk1"/>
              </a:buClr>
              <a:buSzPts val="1100"/>
              <a:buFont typeface="Arial"/>
              <a:buNone/>
            </a:pPr>
            <a:r>
              <a:rPr lang="en" sz="1300"/>
              <a:t>Legal &amp; Policy Consultant in Adolescent &amp; Young Adult Health</a:t>
            </a:r>
            <a:endParaRPr sz="1300"/>
          </a:p>
          <a:p>
            <a:pPr marL="0" lvl="0" indent="0" algn="l" rtl="0">
              <a:lnSpc>
                <a:spcPct val="115000"/>
              </a:lnSpc>
              <a:spcBef>
                <a:spcPts val="600"/>
              </a:spcBef>
              <a:spcAft>
                <a:spcPts val="0"/>
              </a:spcAft>
              <a:buClr>
                <a:schemeClr val="dk1"/>
              </a:buClr>
              <a:buSzPts val="1100"/>
              <a:buFont typeface="Arial"/>
              <a:buNone/>
            </a:pPr>
            <a:r>
              <a:rPr lang="en" sz="1300"/>
              <a:t>Director, Center for Adolescent Health &amp; the Law</a:t>
            </a:r>
            <a:endParaRPr sz="1300"/>
          </a:p>
          <a:p>
            <a:pPr marL="0" lvl="0" indent="0" algn="l" rtl="0">
              <a:lnSpc>
                <a:spcPct val="115000"/>
              </a:lnSpc>
              <a:spcBef>
                <a:spcPts val="1200"/>
              </a:spcBef>
              <a:spcAft>
                <a:spcPts val="600"/>
              </a:spcAft>
              <a:buSzPts val="1800"/>
              <a:buNone/>
            </a:pPr>
            <a:endParaRPr sz="1300"/>
          </a:p>
        </p:txBody>
      </p:sp>
      <p:sp>
        <p:nvSpPr>
          <p:cNvPr id="147" name="Google Shape;147;p2"/>
          <p:cNvSpPr txBox="1">
            <a:spLocks noGrp="1"/>
          </p:cNvSpPr>
          <p:nvPr>
            <p:ph type="body" idx="4294967295"/>
          </p:nvPr>
        </p:nvSpPr>
        <p:spPr>
          <a:xfrm>
            <a:off x="9075" y="4329125"/>
            <a:ext cx="9144000" cy="822300"/>
          </a:xfrm>
          <a:prstGeom prst="rect">
            <a:avLst/>
          </a:prstGeom>
          <a:solidFill>
            <a:srgbClr val="12366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800"/>
              <a:buNone/>
            </a:pPr>
            <a:r>
              <a:rPr lang="en" sz="1300" i="1">
                <a:solidFill>
                  <a:schemeClr val="lt1"/>
                </a:solidFill>
              </a:rPr>
              <a:t>The information presented today is for </a:t>
            </a:r>
            <a:r>
              <a:rPr lang="en" sz="1300" b="1" i="1" u="sng">
                <a:solidFill>
                  <a:schemeClr val="lt1"/>
                </a:solidFill>
              </a:rPr>
              <a:t>educational purposes only</a:t>
            </a:r>
            <a:r>
              <a:rPr lang="en" sz="1300" i="1">
                <a:solidFill>
                  <a:schemeClr val="lt1"/>
                </a:solidFill>
              </a:rPr>
              <a:t> and not intended to be legal advice for any specific entity. All primary sources should be reviewed to ensure comprehensive understanding as well as to keep up with any and all changes and clarifications. </a:t>
            </a:r>
            <a:endParaRPr sz="1300" i="1">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3"/>
          <p:cNvSpPr txBox="1">
            <a:spLocks noGrp="1"/>
          </p:cNvSpPr>
          <p:nvPr>
            <p:ph type="title" idx="4294967295"/>
          </p:nvPr>
        </p:nvSpPr>
        <p:spPr>
          <a:xfrm>
            <a:off x="304800" y="836450"/>
            <a:ext cx="896025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New Consideration: Third Party Apps</a:t>
            </a:r>
            <a:endParaRPr/>
          </a:p>
        </p:txBody>
      </p:sp>
      <p:sp>
        <p:nvSpPr>
          <p:cNvPr id="272" name="Google Shape;272;p53" descr="&quot;&quot;"/>
          <p:cNvSpPr/>
          <p:nvPr/>
        </p:nvSpPr>
        <p:spPr>
          <a:xfrm>
            <a:off x="622800" y="2086275"/>
            <a:ext cx="1728900" cy="1728900"/>
          </a:xfrm>
          <a:prstGeom prst="ellipse">
            <a:avLst/>
          </a:prstGeom>
          <a:solidFill>
            <a:srgbClr val="12366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53"/>
          <p:cNvSpPr txBox="1"/>
          <p:nvPr/>
        </p:nvSpPr>
        <p:spPr>
          <a:xfrm>
            <a:off x="529950" y="2627475"/>
            <a:ext cx="1914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Apple Health Records</a:t>
            </a:r>
            <a:endParaRPr sz="1800" b="0" i="0" u="none" strike="noStrike" cap="none">
              <a:solidFill>
                <a:schemeClr val="lt1"/>
              </a:solidFill>
              <a:latin typeface="Arial"/>
              <a:ea typeface="Arial"/>
              <a:cs typeface="Arial"/>
              <a:sym typeface="Arial"/>
            </a:endParaRPr>
          </a:p>
        </p:txBody>
      </p:sp>
      <p:sp>
        <p:nvSpPr>
          <p:cNvPr id="274" name="Google Shape;274;p53" descr="&quot;&quot;"/>
          <p:cNvSpPr/>
          <p:nvPr/>
        </p:nvSpPr>
        <p:spPr>
          <a:xfrm>
            <a:off x="2604350" y="2086275"/>
            <a:ext cx="1728900" cy="1728900"/>
          </a:xfrm>
          <a:prstGeom prst="ellipse">
            <a:avLst/>
          </a:prstGeom>
          <a:solidFill>
            <a:srgbClr val="9D1F60"/>
          </a:solidFill>
          <a:ln w="9525" cap="flat" cmpd="sng">
            <a:solidFill>
              <a:srgbClr val="9D1F6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53"/>
          <p:cNvSpPr txBox="1"/>
          <p:nvPr/>
        </p:nvSpPr>
        <p:spPr>
          <a:xfrm>
            <a:off x="2511500" y="2766075"/>
            <a:ext cx="1914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CommonHealth</a:t>
            </a:r>
            <a:endParaRPr sz="1800" b="0" i="0" u="none" strike="noStrike" cap="none">
              <a:solidFill>
                <a:schemeClr val="lt1"/>
              </a:solidFill>
              <a:latin typeface="Arial"/>
              <a:ea typeface="Arial"/>
              <a:cs typeface="Arial"/>
              <a:sym typeface="Arial"/>
            </a:endParaRPr>
          </a:p>
        </p:txBody>
      </p:sp>
      <p:sp>
        <p:nvSpPr>
          <p:cNvPr id="276" name="Google Shape;276;p53" descr="&quot;&quot;"/>
          <p:cNvSpPr/>
          <p:nvPr/>
        </p:nvSpPr>
        <p:spPr>
          <a:xfrm>
            <a:off x="4678775" y="2086275"/>
            <a:ext cx="1728900" cy="1728900"/>
          </a:xfrm>
          <a:prstGeom prst="ellipse">
            <a:avLst/>
          </a:prstGeom>
          <a:solidFill>
            <a:srgbClr val="21617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6617C"/>
              </a:solidFill>
              <a:latin typeface="Arial"/>
              <a:ea typeface="Arial"/>
              <a:cs typeface="Arial"/>
              <a:sym typeface="Arial"/>
            </a:endParaRPr>
          </a:p>
        </p:txBody>
      </p:sp>
      <p:sp>
        <p:nvSpPr>
          <p:cNvPr id="277" name="Google Shape;277;p53"/>
          <p:cNvSpPr txBox="1"/>
          <p:nvPr/>
        </p:nvSpPr>
        <p:spPr>
          <a:xfrm>
            <a:off x="4585925" y="2766075"/>
            <a:ext cx="1914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MyFHR</a:t>
            </a:r>
            <a:endParaRPr sz="1800" b="0" i="0" u="none" strike="noStrike" cap="none">
              <a:solidFill>
                <a:schemeClr val="lt1"/>
              </a:solidFill>
              <a:latin typeface="Arial"/>
              <a:ea typeface="Arial"/>
              <a:cs typeface="Arial"/>
              <a:sym typeface="Arial"/>
            </a:endParaRPr>
          </a:p>
        </p:txBody>
      </p:sp>
      <p:sp>
        <p:nvSpPr>
          <p:cNvPr id="278" name="Google Shape;278;p53" descr="&quot;&quot;"/>
          <p:cNvSpPr/>
          <p:nvPr/>
        </p:nvSpPr>
        <p:spPr>
          <a:xfrm>
            <a:off x="6753188" y="2086275"/>
            <a:ext cx="1728900" cy="1728900"/>
          </a:xfrm>
          <a:prstGeom prst="ellipse">
            <a:avLst/>
          </a:prstGeom>
          <a:solidFill>
            <a:srgbClr val="BE1E2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53"/>
          <p:cNvSpPr txBox="1"/>
          <p:nvPr/>
        </p:nvSpPr>
        <p:spPr>
          <a:xfrm>
            <a:off x="6660338" y="2766075"/>
            <a:ext cx="1914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iBlueButton</a:t>
            </a:r>
            <a:endParaRPr sz="1800" b="0" i="0" u="none" strike="noStrike" cap="none">
              <a:solidFill>
                <a:schemeClr val="lt1"/>
              </a:solidFill>
              <a:latin typeface="Arial"/>
              <a:ea typeface="Arial"/>
              <a:cs typeface="Arial"/>
              <a:sym typeface="Arial"/>
            </a:endParaRPr>
          </a:p>
        </p:txBody>
      </p:sp>
      <p:sp>
        <p:nvSpPr>
          <p:cNvPr id="280" name="Google Shape;280;p53">
            <a:hlinkClick r:id="rId3"/>
          </p:cNvPr>
          <p:cNvSpPr/>
          <p:nvPr/>
        </p:nvSpPr>
        <p:spPr>
          <a:xfrm>
            <a:off x="304800" y="4794753"/>
            <a:ext cx="4748403"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595959"/>
                </a:solidFill>
                <a:latin typeface="Arial"/>
                <a:ea typeface="Arial"/>
                <a:cs typeface="Arial"/>
                <a:sym typeface="Arial"/>
              </a:rPr>
              <a:t>To learn more about this, review </a:t>
            </a:r>
            <a:r>
              <a:rPr lang="en" sz="1000" b="0" i="0" u="sng" strike="noStrike" cap="none">
                <a:solidFill>
                  <a:schemeClr val="hlink"/>
                </a:solidFill>
                <a:latin typeface="Arial"/>
                <a:ea typeface="Arial"/>
                <a:cs typeface="Arial"/>
                <a:sym typeface="Arial"/>
                <a:hlinkClick r:id="rId3"/>
              </a:rPr>
              <a:t>There’s an API for That</a:t>
            </a:r>
            <a:endParaRPr sz="1000" b="0" i="0" u="none" strike="noStrike" cap="none">
              <a:solidFill>
                <a:srgbClr val="59595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Adolescent Privacy</a:t>
            </a:r>
            <a:endParaRPr/>
          </a:p>
        </p:txBody>
      </p:sp>
      <p:sp>
        <p:nvSpPr>
          <p:cNvPr id="286" name="Google Shape;286;p7"/>
          <p:cNvSpPr txBox="1">
            <a:spLocks noGrp="1"/>
          </p:cNvSpPr>
          <p:nvPr>
            <p:ph type="body" idx="1"/>
          </p:nvPr>
        </p:nvSpPr>
        <p:spPr>
          <a:xfrm>
            <a:off x="311700" y="1017725"/>
            <a:ext cx="8520600" cy="355115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2000"/>
              <a:t>The federal information sharing rules defer to state adolescent privacy and data sharing laws, which vary across the country.</a:t>
            </a:r>
            <a:endParaRPr sz="2000"/>
          </a:p>
          <a:p>
            <a:pPr marL="457200" lvl="0" indent="-342900" algn="l" rtl="0">
              <a:lnSpc>
                <a:spcPct val="115000"/>
              </a:lnSpc>
              <a:spcBef>
                <a:spcPts val="600"/>
              </a:spcBef>
              <a:spcAft>
                <a:spcPts val="0"/>
              </a:spcAft>
              <a:buSzPts val="1800"/>
              <a:buChar char="●"/>
            </a:pPr>
            <a:r>
              <a:rPr lang="en" sz="2000"/>
              <a:t>Availability of EHR features to facilitate needed segmentation of the data vary widely. </a:t>
            </a:r>
            <a:endParaRPr sz="2000"/>
          </a:p>
          <a:p>
            <a:pPr marL="914400" lvl="1" indent="-336550" algn="l" rtl="0">
              <a:lnSpc>
                <a:spcPct val="115000"/>
              </a:lnSpc>
              <a:spcBef>
                <a:spcPts val="1000"/>
              </a:spcBef>
              <a:spcAft>
                <a:spcPts val="0"/>
              </a:spcAft>
              <a:buClr>
                <a:srgbClr val="C45A86"/>
              </a:buClr>
              <a:buSzPts val="1700"/>
              <a:buChar char="○"/>
            </a:pPr>
            <a:r>
              <a:rPr lang="en" sz="1900">
                <a:solidFill>
                  <a:srgbClr val="9D1F60"/>
                </a:solidFill>
              </a:rPr>
              <a:t>As such, systems are needed to facilitate parent/ guardian/proxy access to adolescent’s health information where required, while protecting portions that a </a:t>
            </a:r>
            <a:r>
              <a:rPr lang="en" sz="1900" u="sng">
                <a:solidFill>
                  <a:srgbClr val="9D1F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patient</a:t>
            </a:r>
            <a:r>
              <a:rPr lang="en" sz="1900" u="sng">
                <a:solidFill>
                  <a:srgbClr val="9D1F60"/>
                </a:solidFill>
              </a:rPr>
              <a:t> requests</a:t>
            </a:r>
            <a:r>
              <a:rPr lang="en" sz="1900">
                <a:solidFill>
                  <a:srgbClr val="9D1F60"/>
                </a:solidFill>
              </a:rPr>
              <a:t> not be shared, where allowable by law.</a:t>
            </a:r>
            <a:endParaRPr sz="1900">
              <a:solidFill>
                <a:srgbClr val="9D1F60"/>
              </a:solidFill>
            </a:endParaRPr>
          </a:p>
        </p:txBody>
      </p:sp>
      <p:sp>
        <p:nvSpPr>
          <p:cNvPr id="287" name="Google Shape;287;p7">
            <a:hlinkClick r:id="rId3"/>
          </p:cNvPr>
          <p:cNvSpPr txBox="1"/>
          <p:nvPr/>
        </p:nvSpPr>
        <p:spPr>
          <a:xfrm>
            <a:off x="5715000" y="4791856"/>
            <a:ext cx="31173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chemeClr val="hlink"/>
                </a:solidFill>
                <a:latin typeface="Arial"/>
                <a:ea typeface="Arial"/>
                <a:cs typeface="Arial"/>
                <a:sym typeface="Arial"/>
                <a:hlinkClick r:id="rId4"/>
              </a:rPr>
              <a:t>Read more from AAP in their preprint journal article.</a:t>
            </a:r>
            <a:endParaRPr sz="1000" b="0" i="0" u="none" strike="noStrike" cap="none">
              <a:solidFill>
                <a:srgbClr val="595959"/>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4"/>
          <p:cNvSpPr txBox="1">
            <a:spLocks noGrp="1"/>
          </p:cNvSpPr>
          <p:nvPr>
            <p:ph type="title"/>
          </p:nvPr>
        </p:nvSpPr>
        <p:spPr>
          <a:xfrm>
            <a:off x="461125" y="528324"/>
            <a:ext cx="5486192" cy="97337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a:t>We don’t use Certified EHR Technology (CEHRT), does this still apply to us?</a:t>
            </a:r>
            <a:endParaRPr sz="2600"/>
          </a:p>
        </p:txBody>
      </p:sp>
      <p:sp>
        <p:nvSpPr>
          <p:cNvPr id="293" name="Google Shape;293;p54"/>
          <p:cNvSpPr txBox="1">
            <a:spLocks noGrp="1"/>
          </p:cNvSpPr>
          <p:nvPr>
            <p:ph type="body" idx="1"/>
          </p:nvPr>
        </p:nvSpPr>
        <p:spPr>
          <a:xfrm>
            <a:off x="461125" y="1910576"/>
            <a:ext cx="8472668" cy="2299374"/>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t>According to </a:t>
            </a:r>
            <a:r>
              <a:rPr lang="en" u="sng">
                <a:solidFill>
                  <a:schemeClr val="hlink"/>
                </a:solidFill>
                <a:hlinkClick r:id="rId3"/>
              </a:rPr>
              <a:t>Information Blocking FAQs </a:t>
            </a:r>
            <a:r>
              <a:rPr lang="en"/>
              <a:t>on ONC’s site, </a:t>
            </a:r>
            <a:r>
              <a:rPr lang="en" b="1" u="sng">
                <a:solidFill>
                  <a:srgbClr val="9D1F60"/>
                </a:solidFill>
              </a:rPr>
              <a:t>yes</a:t>
            </a:r>
            <a:r>
              <a:rPr lang="en"/>
              <a:t>, any </a:t>
            </a:r>
            <a:br>
              <a:rPr lang="en"/>
            </a:br>
            <a:r>
              <a:rPr lang="en"/>
              <a:t>individual or entity that meets the definition of </a:t>
            </a:r>
            <a:r>
              <a:rPr lang="en" i="1"/>
              <a:t>at least one category </a:t>
            </a:r>
            <a:br>
              <a:rPr lang="en" i="1"/>
            </a:br>
            <a:r>
              <a:rPr lang="en">
                <a:solidFill>
                  <a:srgbClr val="595959"/>
                </a:solidFill>
              </a:rPr>
              <a:t>of</a:t>
            </a:r>
            <a:r>
              <a:rPr lang="en">
                <a:solidFill>
                  <a:srgbClr val="595959"/>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a:solidFill>
                  <a:srgbClr val="595959"/>
                </a:solidFill>
              </a:rPr>
              <a:t>actor—health </a:t>
            </a:r>
            <a:r>
              <a:rPr lang="en"/>
              <a:t>care provider, health IT developer of certified health IT, or health information network or health information exchange —as defined in </a:t>
            </a:r>
            <a:r>
              <a:rPr lang="en" u="sng">
                <a:solidFill>
                  <a:schemeClr val="hlink"/>
                </a:solidFill>
                <a:hlinkClick r:id="rId5"/>
              </a:rPr>
              <a:t>45 CFR 171.102</a:t>
            </a:r>
            <a:r>
              <a:rPr lang="en"/>
              <a:t> is subject to the information blocking. The information blocking regulations apply to a health care provider, as defined in the Public Health Service Act and incorporated in 45 CFR 171.102, </a:t>
            </a:r>
            <a:r>
              <a:rPr lang="en" b="1"/>
              <a:t>regardless of whether any of the health IT the provider uses is certified under the ONC Health IT Certification Program</a:t>
            </a:r>
            <a:r>
              <a:rPr lang="en"/>
              <a:t>.</a:t>
            </a:r>
            <a:endParaRPr/>
          </a:p>
        </p:txBody>
      </p:sp>
      <p:sp>
        <p:nvSpPr>
          <p:cNvPr id="294" name="Google Shape;294;p54">
            <a:hlinkClick r:id="rId4"/>
          </p:cNvPr>
          <p:cNvSpPr txBox="1"/>
          <p:nvPr/>
        </p:nvSpPr>
        <p:spPr>
          <a:xfrm>
            <a:off x="4782207" y="4761186"/>
            <a:ext cx="4206344"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434343"/>
                </a:solidFill>
                <a:latin typeface="Arial"/>
                <a:ea typeface="Arial"/>
                <a:cs typeface="Arial"/>
                <a:sym typeface="Arial"/>
              </a:rPr>
              <a:t>For full details review the </a:t>
            </a:r>
            <a:r>
              <a:rPr lang="en" sz="1000" b="0" i="0" u="sng" strike="noStrike" cap="none">
                <a:solidFill>
                  <a:schemeClr val="hlink"/>
                </a:solidFill>
                <a:latin typeface="Arial"/>
                <a:ea typeface="Arial"/>
                <a:cs typeface="Arial"/>
                <a:sym typeface="Arial"/>
                <a:hlinkClick r:id="rId6"/>
              </a:rPr>
              <a:t>Information Blocking Actors</a:t>
            </a:r>
            <a:r>
              <a:rPr lang="en" sz="1000" b="0" i="0" u="none" strike="noStrike" cap="none">
                <a:solidFill>
                  <a:srgbClr val="434343"/>
                </a:solidFill>
                <a:latin typeface="Arial"/>
                <a:ea typeface="Arial"/>
                <a:cs typeface="Arial"/>
                <a:sym typeface="Arial"/>
              </a:rPr>
              <a:t> fact sheet</a:t>
            </a:r>
            <a:endParaRPr sz="1000" b="0" i="0" u="none" strike="noStrike" cap="none">
              <a:solidFill>
                <a:srgbClr val="434343"/>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How can you be ready?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6"/>
          <p:cNvSpPr txBox="1">
            <a:spLocks noGrp="1"/>
          </p:cNvSpPr>
          <p:nvPr>
            <p:ph type="title"/>
          </p:nvPr>
        </p:nvSpPr>
        <p:spPr>
          <a:xfrm>
            <a:off x="800100" y="13503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Review Your Current Processes</a:t>
            </a:r>
            <a:endParaRPr/>
          </a:p>
        </p:txBody>
      </p:sp>
      <p:sp>
        <p:nvSpPr>
          <p:cNvPr id="305" name="Google Shape;305;p56"/>
          <p:cNvSpPr txBox="1"/>
          <p:nvPr/>
        </p:nvSpPr>
        <p:spPr>
          <a:xfrm>
            <a:off x="895349" y="2282130"/>
            <a:ext cx="1504951"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2"/>
                </a:solidFill>
                <a:latin typeface="Arial"/>
                <a:ea typeface="Arial"/>
                <a:cs typeface="Arial"/>
                <a:sym typeface="Arial"/>
              </a:rPr>
              <a:t>Review </a:t>
            </a:r>
            <a:r>
              <a:rPr lang="en" sz="1200" b="1" i="0" u="none" strike="noStrike" cap="none">
                <a:solidFill>
                  <a:schemeClr val="dk2"/>
                </a:solidFill>
                <a:latin typeface="Arial"/>
                <a:ea typeface="Arial"/>
                <a:cs typeface="Arial"/>
                <a:sym typeface="Arial"/>
              </a:rPr>
              <a:t>existing policies and procedures </a:t>
            </a:r>
            <a:r>
              <a:rPr lang="en" sz="1200" b="0" i="0" u="none" strike="noStrike" cap="none">
                <a:solidFill>
                  <a:schemeClr val="dk2"/>
                </a:solidFill>
                <a:latin typeface="Arial"/>
                <a:ea typeface="Arial"/>
                <a:cs typeface="Arial"/>
                <a:sym typeface="Arial"/>
              </a:rPr>
              <a:t>for receiving, processing, and responding to requests to access, exchange, or use EHI. Be sure to review any </a:t>
            </a:r>
            <a:r>
              <a:rPr lang="en" sz="1200" b="1" i="0" u="none" strike="noStrike" cap="none">
                <a:solidFill>
                  <a:schemeClr val="dk2"/>
                </a:solidFill>
                <a:latin typeface="Arial"/>
                <a:ea typeface="Arial"/>
                <a:cs typeface="Arial"/>
                <a:sym typeface="Arial"/>
              </a:rPr>
              <a:t>fees charged to </a:t>
            </a:r>
            <a:r>
              <a:rPr lang="en" sz="1200" b="1" i="0" u="none" strike="noStrike" cap="none">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patients</a:t>
            </a:r>
            <a:r>
              <a:rPr lang="en" sz="1200" b="0" i="0" u="none" strike="noStrike" cap="none">
                <a:solidFill>
                  <a:schemeClr val="dk2"/>
                </a:solidFill>
                <a:latin typeface="Arial"/>
                <a:ea typeface="Arial"/>
                <a:cs typeface="Arial"/>
                <a:sym typeface="Arial"/>
              </a:rPr>
              <a:t>. </a:t>
            </a:r>
            <a:endParaRPr sz="1200" b="0" i="0" u="none" strike="noStrike" cap="none">
              <a:solidFill>
                <a:schemeClr val="dk2"/>
              </a:solidFill>
              <a:latin typeface="Arial"/>
              <a:ea typeface="Arial"/>
              <a:cs typeface="Arial"/>
              <a:sym typeface="Arial"/>
            </a:endParaRPr>
          </a:p>
        </p:txBody>
      </p:sp>
      <p:sp>
        <p:nvSpPr>
          <p:cNvPr id="306" name="Google Shape;306;p56"/>
          <p:cNvSpPr txBox="1"/>
          <p:nvPr/>
        </p:nvSpPr>
        <p:spPr>
          <a:xfrm>
            <a:off x="3257550" y="2282130"/>
            <a:ext cx="1590674"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2"/>
                </a:solidFill>
                <a:latin typeface="Arial"/>
                <a:ea typeface="Arial"/>
                <a:cs typeface="Arial"/>
                <a:sym typeface="Arial"/>
              </a:rPr>
              <a:t>Work with your EHR and other health IT vendors to </a:t>
            </a:r>
            <a:r>
              <a:rPr lang="en" sz="1200" b="1" i="0" u="none" strike="noStrike" cap="none">
                <a:solidFill>
                  <a:schemeClr val="dk2"/>
                </a:solidFill>
                <a:latin typeface="Arial"/>
                <a:ea typeface="Arial"/>
                <a:cs typeface="Arial"/>
                <a:sym typeface="Arial"/>
              </a:rPr>
              <a:t>understand, identify, and implement policies or solutions </a:t>
            </a:r>
            <a:r>
              <a:rPr lang="en" sz="1200" b="0" i="0" u="none" strike="noStrike" cap="none">
                <a:solidFill>
                  <a:schemeClr val="dk2"/>
                </a:solidFill>
                <a:latin typeface="Arial"/>
                <a:ea typeface="Arial"/>
                <a:cs typeface="Arial"/>
                <a:sym typeface="Arial"/>
              </a:rPr>
              <a:t>to support </a:t>
            </a:r>
            <a:r>
              <a:rPr lang="en" sz="1200" b="0" i="0" u="none" strike="noStrike" cap="none">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patient</a:t>
            </a:r>
            <a:r>
              <a:rPr lang="en" sz="1200" b="0" i="0" u="none" strike="noStrike" cap="none">
                <a:solidFill>
                  <a:schemeClr val="dk2"/>
                </a:solidFill>
                <a:latin typeface="Arial"/>
                <a:ea typeface="Arial"/>
                <a:cs typeface="Arial"/>
                <a:sym typeface="Arial"/>
              </a:rPr>
              <a:t> EHI access requests and comply with information blocking requirements.</a:t>
            </a:r>
            <a:endParaRPr sz="1200" b="0" i="0" u="none" strike="noStrike" cap="none">
              <a:solidFill>
                <a:schemeClr val="dk2"/>
              </a:solidFill>
              <a:latin typeface="Arial"/>
              <a:ea typeface="Arial"/>
              <a:cs typeface="Arial"/>
              <a:sym typeface="Arial"/>
            </a:endParaRPr>
          </a:p>
        </p:txBody>
      </p:sp>
      <p:sp>
        <p:nvSpPr>
          <p:cNvPr id="307" name="Google Shape;307;p56"/>
          <p:cNvSpPr/>
          <p:nvPr/>
        </p:nvSpPr>
        <p:spPr>
          <a:xfrm>
            <a:off x="5705475" y="2282130"/>
            <a:ext cx="2178509"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Arial"/>
                <a:ea typeface="Arial"/>
                <a:cs typeface="Arial"/>
                <a:sym typeface="Arial"/>
              </a:rPr>
              <a:t>Evaluate data use, business associate, and other agreements </a:t>
            </a:r>
            <a:r>
              <a:rPr lang="en" sz="1200" b="0" i="0" u="none" strike="noStrike" cap="none">
                <a:solidFill>
                  <a:schemeClr val="dk2"/>
                </a:solidFill>
                <a:latin typeface="Arial"/>
                <a:ea typeface="Arial"/>
                <a:cs typeface="Arial"/>
                <a:sym typeface="Arial"/>
              </a:rPr>
              <a:t>that could intersect with information blocking, which may include agreements with health IT vendors, </a:t>
            </a:r>
            <a:r>
              <a:rPr lang="en" sz="1200" b="0" i="0" u="none" strike="noStrike" cap="none">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HIEs</a:t>
            </a:r>
            <a:r>
              <a:rPr lang="en" sz="1200" b="0" i="0" u="none" strike="noStrike" cap="none">
                <a:solidFill>
                  <a:schemeClr val="dk2"/>
                </a:solidFill>
                <a:latin typeface="Arial"/>
                <a:ea typeface="Arial"/>
                <a:cs typeface="Arial"/>
                <a:sym typeface="Arial"/>
              </a:rPr>
              <a:t>, hospitals, and other entities. Be sure these </a:t>
            </a:r>
            <a:r>
              <a:rPr lang="en" sz="1200" b="1" i="0" u="none" strike="noStrike" cap="none">
                <a:solidFill>
                  <a:schemeClr val="dk2"/>
                </a:solidFill>
                <a:latin typeface="Arial"/>
                <a:ea typeface="Arial"/>
                <a:cs typeface="Arial"/>
                <a:sym typeface="Arial"/>
              </a:rPr>
              <a:t>comply with information blocking</a:t>
            </a:r>
            <a:r>
              <a:rPr lang="en" sz="1200" b="0" i="0" u="none" strike="noStrike" cap="none">
                <a:solidFill>
                  <a:schemeClr val="dk2"/>
                </a:solidFill>
                <a:latin typeface="Arial"/>
                <a:ea typeface="Arial"/>
                <a:cs typeface="Arial"/>
                <a:sym typeface="Arial"/>
              </a:rPr>
              <a:t>, and include approaches to ensure access and exchange of EHI.</a:t>
            </a:r>
            <a:endParaRPr sz="1200" b="0" i="0" u="none" strike="noStrike" cap="none">
              <a:solidFill>
                <a:schemeClr val="dk2"/>
              </a:solidFill>
              <a:latin typeface="Arial"/>
              <a:ea typeface="Arial"/>
              <a:cs typeface="Arial"/>
              <a:sym typeface="Arial"/>
            </a:endParaRPr>
          </a:p>
        </p:txBody>
      </p:sp>
      <p:pic>
        <p:nvPicPr>
          <p:cNvPr id="308" name="Google Shape;308;p56" descr="&quot;&quot;"/>
          <p:cNvPicPr preferRelativeResize="0"/>
          <p:nvPr/>
        </p:nvPicPr>
        <p:blipFill rotWithShape="1">
          <a:blip r:embed="rId3">
            <a:alphaModFix/>
          </a:blip>
          <a:srcRect/>
          <a:stretch/>
        </p:blipFill>
        <p:spPr>
          <a:xfrm>
            <a:off x="2489843" y="2925216"/>
            <a:ext cx="678164" cy="530125"/>
          </a:xfrm>
          <a:prstGeom prst="rect">
            <a:avLst/>
          </a:prstGeom>
          <a:noFill/>
          <a:ln>
            <a:noFill/>
          </a:ln>
        </p:spPr>
      </p:pic>
      <p:pic>
        <p:nvPicPr>
          <p:cNvPr id="309" name="Google Shape;309;p56" descr="&quot;&quot;"/>
          <p:cNvPicPr preferRelativeResize="0"/>
          <p:nvPr/>
        </p:nvPicPr>
        <p:blipFill rotWithShape="1">
          <a:blip r:embed="rId3">
            <a:alphaModFix/>
          </a:blip>
          <a:srcRect/>
          <a:stretch/>
        </p:blipFill>
        <p:spPr>
          <a:xfrm>
            <a:off x="4937767" y="2925216"/>
            <a:ext cx="678164" cy="530125"/>
          </a:xfrm>
          <a:prstGeom prst="rect">
            <a:avLst/>
          </a:prstGeom>
          <a:noFill/>
          <a:ln>
            <a:noFill/>
          </a:ln>
        </p:spPr>
      </p:pic>
      <p:sp>
        <p:nvSpPr>
          <p:cNvPr id="310" name="Google Shape;310;p56">
            <a:hlinkClick r:id="rId4"/>
          </p:cNvPr>
          <p:cNvSpPr/>
          <p:nvPr/>
        </p:nvSpPr>
        <p:spPr>
          <a:xfrm>
            <a:off x="2579649" y="4781321"/>
            <a:ext cx="6454182"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Arial"/>
                <a:ea typeface="Arial"/>
                <a:cs typeface="Arial"/>
                <a:sym typeface="Arial"/>
              </a:rPr>
              <a:t>Read more from MGMA’s </a:t>
            </a:r>
            <a:r>
              <a:rPr lang="en" sz="1000" b="0" i="0" u="sng" strike="noStrike" cap="none">
                <a:solidFill>
                  <a:schemeClr val="hlink"/>
                </a:solidFill>
                <a:latin typeface="Arial"/>
                <a:ea typeface="Arial"/>
                <a:cs typeface="Arial"/>
                <a:sym typeface="Arial"/>
                <a:hlinkClick r:id="rId4"/>
              </a:rPr>
              <a:t>Information Blocking Toolkit for Medical Groups</a:t>
            </a:r>
            <a:r>
              <a:rPr lang="en" sz="1000" b="0" i="0" u="sng" strike="noStrike" cap="none">
                <a:solidFill>
                  <a:schemeClr val="dk2"/>
                </a:solidFill>
                <a:latin typeface="Arial"/>
                <a:ea typeface="Arial"/>
                <a:cs typeface="Arial"/>
                <a:sym typeface="Arial"/>
              </a:rPr>
              <a:t>,</a:t>
            </a:r>
            <a:r>
              <a:rPr lang="en" sz="1000" b="0" i="0" u="none" strike="noStrike" cap="none">
                <a:solidFill>
                  <a:schemeClr val="dk2"/>
                </a:solidFill>
                <a:latin typeface="Arial"/>
                <a:ea typeface="Arial"/>
                <a:cs typeface="Arial"/>
                <a:sym typeface="Arial"/>
              </a:rPr>
              <a:t> from which the above is excerpted.</a:t>
            </a:r>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7"/>
          <p:cNvSpPr txBox="1">
            <a:spLocks noGrp="1"/>
          </p:cNvSpPr>
          <p:nvPr>
            <p:ph type="title"/>
          </p:nvPr>
        </p:nvSpPr>
        <p:spPr>
          <a:xfrm>
            <a:off x="907925" y="1106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Make Needed Updates</a:t>
            </a:r>
            <a:endParaRPr/>
          </a:p>
        </p:txBody>
      </p:sp>
      <p:sp>
        <p:nvSpPr>
          <p:cNvPr id="316" name="Google Shape;316;p57"/>
          <p:cNvSpPr txBox="1"/>
          <p:nvPr/>
        </p:nvSpPr>
        <p:spPr>
          <a:xfrm>
            <a:off x="1009649" y="1910655"/>
            <a:ext cx="2017500" cy="263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2"/>
                </a:solidFill>
                <a:latin typeface="Arial"/>
                <a:ea typeface="Arial"/>
                <a:cs typeface="Arial"/>
                <a:sym typeface="Arial"/>
              </a:rPr>
              <a:t>Revise current policies and procedures to comply information blocking requirements, including </a:t>
            </a:r>
            <a:r>
              <a:rPr lang="en" sz="1100" b="1" i="0" u="none" strike="noStrike" cap="none">
                <a:solidFill>
                  <a:schemeClr val="dk2"/>
                </a:solidFill>
                <a:latin typeface="Arial"/>
                <a:ea typeface="Arial"/>
                <a:cs typeface="Arial"/>
                <a:sym typeface="Arial"/>
              </a:rPr>
              <a:t>policies/procedures for responding to specific EHI requests </a:t>
            </a:r>
            <a:r>
              <a:rPr lang="en" sz="1100" b="0" i="0" u="none" strike="noStrike" cap="none">
                <a:solidFill>
                  <a:schemeClr val="dk2"/>
                </a:solidFill>
                <a:latin typeface="Arial"/>
                <a:ea typeface="Arial"/>
                <a:cs typeface="Arial"/>
                <a:sym typeface="Arial"/>
              </a:rPr>
              <a:t>(such as those that will be sensitive or likely to encounter challenges). Consider </a:t>
            </a:r>
            <a:r>
              <a:rPr lang="en" sz="1100" b="1" i="0" u="none" strike="noStrike" cap="none">
                <a:solidFill>
                  <a:schemeClr val="dk2"/>
                </a:solidFill>
                <a:latin typeface="Arial"/>
                <a:ea typeface="Arial"/>
                <a:cs typeface="Arial"/>
                <a:sym typeface="Arial"/>
              </a:rPr>
              <a:t>standardizing forms </a:t>
            </a:r>
            <a:r>
              <a:rPr lang="en" sz="1100" b="0" i="0" u="none" strike="noStrike" cap="none">
                <a:solidFill>
                  <a:schemeClr val="dk2"/>
                </a:solidFill>
                <a:latin typeface="Arial"/>
                <a:ea typeface="Arial"/>
                <a:cs typeface="Arial"/>
                <a:sym typeface="Arial"/>
              </a:rPr>
              <a:t>for receiving, processing, and responding to requests and procedures, specifying how access to EHI may be provided.</a:t>
            </a:r>
            <a:endParaRPr sz="1100" b="0" i="0" u="none" strike="noStrike" cap="none">
              <a:solidFill>
                <a:schemeClr val="dk2"/>
              </a:solidFill>
              <a:latin typeface="Arial"/>
              <a:ea typeface="Arial"/>
              <a:cs typeface="Arial"/>
              <a:sym typeface="Arial"/>
            </a:endParaRPr>
          </a:p>
        </p:txBody>
      </p:sp>
      <p:sp>
        <p:nvSpPr>
          <p:cNvPr id="317" name="Google Shape;317;p57"/>
          <p:cNvSpPr txBox="1"/>
          <p:nvPr/>
        </p:nvSpPr>
        <p:spPr>
          <a:xfrm>
            <a:off x="3420182" y="1910655"/>
            <a:ext cx="2068200" cy="229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2"/>
                </a:solidFill>
                <a:latin typeface="Arial"/>
                <a:ea typeface="Arial"/>
                <a:cs typeface="Arial"/>
                <a:sym typeface="Arial"/>
              </a:rPr>
              <a:t>Establish a process to apply the eight exceptions where actors can limit exchange. Develop a process to review </a:t>
            </a:r>
            <a:r>
              <a:rPr lang="en" sz="1100" b="0" i="0" u="none" strike="noStrike" cap="none">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patient</a:t>
            </a:r>
            <a:r>
              <a:rPr lang="en" sz="1100" b="0" i="0" u="none" strike="noStrike" cap="none">
                <a:solidFill>
                  <a:schemeClr val="dk2"/>
                </a:solidFill>
                <a:latin typeface="Arial"/>
                <a:ea typeface="Arial"/>
                <a:cs typeface="Arial"/>
                <a:sym typeface="Arial"/>
              </a:rPr>
              <a:t> requests for EHI and identify any applicable exceptions. ONC notes that it will evaluate information blocking complaints and exception on a case-by-case basis, so </a:t>
            </a:r>
            <a:r>
              <a:rPr lang="en" sz="1100" b="1" i="0" u="none" strike="noStrike" cap="none">
                <a:solidFill>
                  <a:schemeClr val="dk2"/>
                </a:solidFill>
                <a:latin typeface="Arial"/>
                <a:ea typeface="Arial"/>
                <a:cs typeface="Arial"/>
                <a:sym typeface="Arial"/>
              </a:rPr>
              <a:t>application of any exception needs to be fully document for each case.</a:t>
            </a:r>
            <a:endParaRPr sz="1100" b="0" i="0" u="none" strike="noStrike" cap="none">
              <a:solidFill>
                <a:srgbClr val="000000"/>
              </a:solidFill>
              <a:latin typeface="Arial"/>
              <a:ea typeface="Arial"/>
              <a:cs typeface="Arial"/>
              <a:sym typeface="Arial"/>
            </a:endParaRPr>
          </a:p>
        </p:txBody>
      </p:sp>
      <p:sp>
        <p:nvSpPr>
          <p:cNvPr id="318" name="Google Shape;318;p57"/>
          <p:cNvSpPr/>
          <p:nvPr/>
        </p:nvSpPr>
        <p:spPr>
          <a:xfrm>
            <a:off x="5881226" y="1910655"/>
            <a:ext cx="1307779"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2"/>
                </a:solidFill>
                <a:latin typeface="Arial"/>
                <a:ea typeface="Arial"/>
                <a:cs typeface="Arial"/>
                <a:sym typeface="Arial"/>
              </a:rPr>
              <a:t>Document, document, document! </a:t>
            </a:r>
            <a:r>
              <a:rPr lang="en" sz="1100" b="0" i="0" u="none" strike="noStrike" cap="none">
                <a:solidFill>
                  <a:schemeClr val="dk2"/>
                </a:solidFill>
                <a:latin typeface="Arial"/>
                <a:ea typeface="Arial"/>
                <a:cs typeface="Arial"/>
                <a:sym typeface="Arial"/>
              </a:rPr>
              <a:t>All policies developed to comply with information blocking should be fully documented, as should all requests and responses to those requests.</a:t>
            </a:r>
            <a:endParaRPr sz="1100" b="0" i="0" u="none" strike="noStrike" cap="none">
              <a:solidFill>
                <a:schemeClr val="dk2"/>
              </a:solidFill>
              <a:latin typeface="Arial"/>
              <a:ea typeface="Arial"/>
              <a:cs typeface="Arial"/>
              <a:sym typeface="Arial"/>
            </a:endParaRPr>
          </a:p>
        </p:txBody>
      </p:sp>
      <p:sp>
        <p:nvSpPr>
          <p:cNvPr id="319" name="Google Shape;319;p57"/>
          <p:cNvSpPr/>
          <p:nvPr/>
        </p:nvSpPr>
        <p:spPr>
          <a:xfrm>
            <a:off x="7581900" y="1910655"/>
            <a:ext cx="1362074"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2"/>
                </a:solidFill>
                <a:latin typeface="Arial"/>
                <a:ea typeface="Arial"/>
                <a:cs typeface="Arial"/>
                <a:sym typeface="Arial"/>
              </a:rPr>
              <a:t>Train staff. </a:t>
            </a:r>
            <a:r>
              <a:rPr lang="en" sz="1100" b="0" i="0" u="none" strike="noStrike" cap="none">
                <a:solidFill>
                  <a:schemeClr val="dk2"/>
                </a:solidFill>
                <a:latin typeface="Arial"/>
                <a:ea typeface="Arial"/>
                <a:cs typeface="Arial"/>
                <a:sym typeface="Arial"/>
              </a:rPr>
              <a:t>Staff may be very well trained to protect health information, so training and supporting all staff to share </a:t>
            </a:r>
            <a:r>
              <a:rPr lang="en" sz="1100" b="0" i="0" u="none" strike="noStrike" cap="none">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patient</a:t>
            </a:r>
            <a:r>
              <a:rPr lang="en" sz="1100" b="0" i="0" u="none" strike="noStrike" cap="none">
                <a:solidFill>
                  <a:schemeClr val="dk2"/>
                </a:solidFill>
                <a:latin typeface="Arial"/>
                <a:ea typeface="Arial"/>
                <a:cs typeface="Arial"/>
                <a:sym typeface="Arial"/>
              </a:rPr>
              <a:t> data as required— while still protecting that </a:t>
            </a:r>
            <a:r>
              <a:rPr lang="en" sz="1100" b="0" i="0" u="none" strike="noStrike" cap="none">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data—may</a:t>
            </a:r>
            <a:r>
              <a:rPr lang="en" sz="1100" b="0" i="0" u="none" strike="noStrike" cap="none">
                <a:solidFill>
                  <a:schemeClr val="dk2"/>
                </a:solidFill>
                <a:latin typeface="Arial"/>
                <a:ea typeface="Arial"/>
                <a:cs typeface="Arial"/>
                <a:sym typeface="Arial"/>
              </a:rPr>
              <a:t> be a big shift.</a:t>
            </a:r>
            <a:endParaRPr sz="1100" b="0" i="0" u="none" strike="noStrike" cap="none">
              <a:solidFill>
                <a:schemeClr val="dk2"/>
              </a:solidFill>
              <a:latin typeface="Arial"/>
              <a:ea typeface="Arial"/>
              <a:cs typeface="Arial"/>
              <a:sym typeface="Arial"/>
            </a:endParaRPr>
          </a:p>
        </p:txBody>
      </p:sp>
      <p:pic>
        <p:nvPicPr>
          <p:cNvPr id="320" name="Google Shape;320;p57" descr="&quot;&quot;"/>
          <p:cNvPicPr preferRelativeResize="0"/>
          <p:nvPr/>
        </p:nvPicPr>
        <p:blipFill rotWithShape="1">
          <a:blip r:embed="rId3">
            <a:alphaModFix/>
          </a:blip>
          <a:srcRect/>
          <a:stretch/>
        </p:blipFill>
        <p:spPr>
          <a:xfrm>
            <a:off x="3042389" y="1981200"/>
            <a:ext cx="362689" cy="283516"/>
          </a:xfrm>
          <a:prstGeom prst="rect">
            <a:avLst/>
          </a:prstGeom>
          <a:noFill/>
          <a:ln>
            <a:noFill/>
          </a:ln>
        </p:spPr>
      </p:pic>
      <p:pic>
        <p:nvPicPr>
          <p:cNvPr id="321" name="Google Shape;321;p57" descr="&quot;&quot;"/>
          <p:cNvPicPr preferRelativeResize="0"/>
          <p:nvPr/>
        </p:nvPicPr>
        <p:blipFill rotWithShape="1">
          <a:blip r:embed="rId3">
            <a:alphaModFix/>
          </a:blip>
          <a:srcRect/>
          <a:stretch/>
        </p:blipFill>
        <p:spPr>
          <a:xfrm>
            <a:off x="7204109" y="1981200"/>
            <a:ext cx="362689" cy="283516"/>
          </a:xfrm>
          <a:prstGeom prst="rect">
            <a:avLst/>
          </a:prstGeom>
          <a:noFill/>
          <a:ln>
            <a:noFill/>
          </a:ln>
        </p:spPr>
      </p:pic>
      <p:pic>
        <p:nvPicPr>
          <p:cNvPr id="322" name="Google Shape;322;p57" descr="&quot;&quot;"/>
          <p:cNvPicPr preferRelativeResize="0"/>
          <p:nvPr/>
        </p:nvPicPr>
        <p:blipFill rotWithShape="1">
          <a:blip r:embed="rId3">
            <a:alphaModFix/>
          </a:blip>
          <a:srcRect/>
          <a:stretch/>
        </p:blipFill>
        <p:spPr>
          <a:xfrm>
            <a:off x="5503433" y="1981200"/>
            <a:ext cx="362689" cy="283516"/>
          </a:xfrm>
          <a:prstGeom prst="rect">
            <a:avLst/>
          </a:prstGeom>
          <a:noFill/>
          <a:ln>
            <a:noFill/>
          </a:ln>
        </p:spPr>
      </p:pic>
      <p:sp>
        <p:nvSpPr>
          <p:cNvPr id="323" name="Google Shape;323;p57">
            <a:hlinkClick r:id="rId4"/>
          </p:cNvPr>
          <p:cNvSpPr/>
          <p:nvPr/>
        </p:nvSpPr>
        <p:spPr>
          <a:xfrm>
            <a:off x="2579649" y="4781321"/>
            <a:ext cx="6454182"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Arial"/>
                <a:ea typeface="Arial"/>
                <a:cs typeface="Arial"/>
                <a:sym typeface="Arial"/>
              </a:rPr>
              <a:t>Read more from MGMA’s </a:t>
            </a:r>
            <a:r>
              <a:rPr lang="en" sz="1000" b="0" i="0" u="sng" strike="noStrike" cap="none">
                <a:solidFill>
                  <a:schemeClr val="hlink"/>
                </a:solidFill>
                <a:latin typeface="Arial"/>
                <a:ea typeface="Arial"/>
                <a:cs typeface="Arial"/>
                <a:sym typeface="Arial"/>
                <a:hlinkClick r:id="rId4"/>
              </a:rPr>
              <a:t>Information Blocking Toolkit for Medical Groups,</a:t>
            </a:r>
            <a:r>
              <a:rPr lang="en" sz="1000" b="0" i="0" u="none" strike="noStrike" cap="none">
                <a:solidFill>
                  <a:schemeClr val="dk2"/>
                </a:solidFill>
                <a:latin typeface="Arial"/>
                <a:ea typeface="Arial"/>
                <a:cs typeface="Arial"/>
                <a:sym typeface="Arial"/>
              </a:rPr>
              <a:t> from which the above is excerpted.</a:t>
            </a:r>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How can this benefit you?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8"/>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You Can Access EHI from Others!</a:t>
            </a:r>
            <a:endParaRPr/>
          </a:p>
        </p:txBody>
      </p:sp>
      <p:sp>
        <p:nvSpPr>
          <p:cNvPr id="334" name="Google Shape;334;p18"/>
          <p:cNvSpPr txBox="1">
            <a:spLocks noGrp="1"/>
          </p:cNvSpPr>
          <p:nvPr>
            <p:ph type="body" idx="1"/>
          </p:nvPr>
        </p:nvSpPr>
        <p:spPr>
          <a:xfrm>
            <a:off x="800100" y="1314500"/>
            <a:ext cx="7152774" cy="2963100"/>
          </a:xfrm>
          <a:prstGeom prst="rect">
            <a:avLst/>
          </a:prstGeom>
          <a:noFill/>
          <a:ln>
            <a:noFill/>
          </a:ln>
        </p:spPr>
        <p:txBody>
          <a:bodyPr spcFirstLastPara="1" wrap="square" lIns="91425" tIns="91425" rIns="91425" bIns="91425" anchor="t" anchorCtr="0">
            <a:noAutofit/>
          </a:bodyPr>
          <a:lstStyle/>
          <a:p>
            <a:pPr marL="457200" lvl="0" indent="-342900" algn="l" rtl="0">
              <a:lnSpc>
                <a:spcPct val="110000"/>
              </a:lnSpc>
              <a:spcBef>
                <a:spcPts val="0"/>
              </a:spcBef>
              <a:spcAft>
                <a:spcPts val="0"/>
              </a:spcAft>
              <a:buSzPts val="1800"/>
              <a:buChar char="●"/>
            </a:pPr>
            <a:r>
              <a:rPr lang="en" sz="1400"/>
              <a:t>Information Blocking rule doesn’t just require that you provide access to others.</a:t>
            </a:r>
            <a:endParaRPr/>
          </a:p>
          <a:p>
            <a:pPr marL="457200" lvl="0" indent="-342900" algn="l" rtl="0">
              <a:lnSpc>
                <a:spcPct val="110000"/>
              </a:lnSpc>
              <a:spcBef>
                <a:spcPts val="0"/>
              </a:spcBef>
              <a:spcAft>
                <a:spcPts val="0"/>
              </a:spcAft>
              <a:buSzPts val="1800"/>
              <a:buChar char="●"/>
            </a:pPr>
            <a:r>
              <a:rPr lang="en" sz="1400"/>
              <a:t>It also requires that </a:t>
            </a:r>
            <a:r>
              <a:rPr lang="en" sz="1400" b="1"/>
              <a:t>others provide access to EHI to you</a:t>
            </a:r>
            <a:r>
              <a:rPr lang="en" sz="1400"/>
              <a:t>!</a:t>
            </a:r>
            <a:endParaRPr/>
          </a:p>
          <a:p>
            <a:pPr marL="457200" lvl="0" indent="-342900" algn="l" rtl="0">
              <a:lnSpc>
                <a:spcPct val="110000"/>
              </a:lnSpc>
              <a:spcBef>
                <a:spcPts val="0"/>
              </a:spcBef>
              <a:spcAft>
                <a:spcPts val="0"/>
              </a:spcAft>
              <a:buSzPts val="1800"/>
              <a:buChar char="●"/>
            </a:pPr>
            <a:r>
              <a:rPr lang="en" sz="1400"/>
              <a:t>All actors, </a:t>
            </a:r>
            <a:r>
              <a:rPr lang="en" sz="1400" b="1"/>
              <a:t>including those you might be seeking to get results or records from</a:t>
            </a:r>
            <a:r>
              <a:rPr lang="en" sz="1400"/>
              <a:t>, are not permitted to block access to EHI. </a:t>
            </a:r>
            <a:r>
              <a:rPr lang="en"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The following are examples of what are may be information blocking:</a:t>
            </a:r>
            <a:endParaRPr/>
          </a:p>
          <a:p>
            <a:pPr marL="914400" lvl="2" indent="-342900" algn="l" rtl="0">
              <a:lnSpc>
                <a:spcPct val="110000"/>
              </a:lnSpc>
              <a:spcBef>
                <a:spcPts val="0"/>
              </a:spcBef>
              <a:spcAft>
                <a:spcPts val="0"/>
              </a:spcAft>
              <a:buSzPts val="1800"/>
              <a:buFont typeface="Arial"/>
              <a:buChar char="●"/>
            </a:pPr>
            <a:r>
              <a:rPr lang="en"/>
              <a:t>Organizational policies or contract terms that prevent sharing </a:t>
            </a:r>
            <a:br>
              <a:rPr lang="en"/>
            </a:br>
            <a:r>
              <a:rPr lang="en"/>
              <a:t>information with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patients</a:t>
            </a:r>
            <a:r>
              <a:rPr lang="en"/>
              <a:t> or health care providers.</a:t>
            </a:r>
            <a:endParaRPr/>
          </a:p>
          <a:p>
            <a:pPr marL="914400" lvl="2" indent="-342900" algn="l" rtl="0">
              <a:lnSpc>
                <a:spcPct val="110000"/>
              </a:lnSpc>
              <a:spcBef>
                <a:spcPts val="0"/>
              </a:spcBef>
              <a:spcAft>
                <a:spcPts val="0"/>
              </a:spcAft>
              <a:buSzPts val="1800"/>
              <a:buFont typeface="Arial"/>
              <a:buChar char="●"/>
            </a:pPr>
            <a:r>
              <a:rPr lang="en"/>
              <a:t>Technology is designed or implemented in non-standard ways </a:t>
            </a:r>
            <a:br>
              <a:rPr lang="en"/>
            </a:br>
            <a:r>
              <a:rPr lang="en"/>
              <a:t>that inhibit the exchange of information.</a:t>
            </a:r>
            <a:endParaRPr/>
          </a:p>
          <a:p>
            <a:pPr marL="914400" lvl="2" indent="-342900" algn="l" rtl="0">
              <a:lnSpc>
                <a:spcPct val="110000"/>
              </a:lnSpc>
              <a:spcBef>
                <a:spcPts val="0"/>
              </a:spcBef>
              <a:spcAft>
                <a:spcPts val="0"/>
              </a:spcAft>
              <a:buSzPts val="1800"/>
              <a:buFont typeface="Arial"/>
              <a:buChar char="●"/>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Patients</a:t>
            </a:r>
            <a:r>
              <a:rPr lang="en"/>
              <a:t> or health care providers become “locked in” to a specific technology (such as an EHR) or health care network because data are not portable.</a:t>
            </a:r>
            <a:endParaRPr/>
          </a:p>
        </p:txBody>
      </p:sp>
      <p:sp>
        <p:nvSpPr>
          <p:cNvPr id="335" name="Google Shape;335;p18">
            <a:hlinkClick r:id="rId3"/>
          </p:cNvPr>
          <p:cNvSpPr/>
          <p:nvPr/>
        </p:nvSpPr>
        <p:spPr>
          <a:xfrm>
            <a:off x="242540" y="4783394"/>
            <a:ext cx="7261058"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Arial"/>
                <a:ea typeface="Arial"/>
                <a:cs typeface="Arial"/>
                <a:sym typeface="Arial"/>
              </a:rPr>
              <a:t>Examples provided are from the American Medical Association’s </a:t>
            </a:r>
            <a:r>
              <a:rPr lang="en" sz="10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PART 1 What is information blocking?</a:t>
            </a:r>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6"/>
          <p:cNvSpPr txBox="1">
            <a:spLocks noGrp="1"/>
          </p:cNvSpPr>
          <p:nvPr>
            <p:ph type="title"/>
          </p:nvPr>
        </p:nvSpPr>
        <p:spPr>
          <a:xfrm>
            <a:off x="-415750" y="1883250"/>
            <a:ext cx="4035900" cy="572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800"/>
              <a:buNone/>
            </a:pPr>
            <a:r>
              <a:rPr lang="en" sz="7200"/>
              <a:t>Q&amp;A	</a:t>
            </a:r>
            <a:endParaRPr sz="7200"/>
          </a:p>
        </p:txBody>
      </p:sp>
      <p:sp>
        <p:nvSpPr>
          <p:cNvPr id="341" name="Google Shape;341;p16"/>
          <p:cNvSpPr txBox="1">
            <a:spLocks noGrp="1"/>
          </p:cNvSpPr>
          <p:nvPr>
            <p:ph type="body" idx="4294967295"/>
          </p:nvPr>
        </p:nvSpPr>
        <p:spPr>
          <a:xfrm>
            <a:off x="3891350" y="1973275"/>
            <a:ext cx="4752300" cy="109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600"/>
              </a:spcAft>
              <a:buSzPts val="1100"/>
              <a:buNone/>
            </a:pPr>
            <a:r>
              <a:rPr lang="en" sz="2300" b="1"/>
              <a:t>Addressing your questions </a:t>
            </a:r>
            <a:br>
              <a:rPr lang="en" sz="2300" b="1"/>
            </a:br>
            <a:r>
              <a:rPr lang="en" sz="2300" b="1"/>
              <a:t>with Abigail English, JD</a:t>
            </a:r>
            <a:endParaRPr sz="1400"/>
          </a:p>
        </p:txBody>
      </p:sp>
      <p:pic>
        <p:nvPicPr>
          <p:cNvPr id="342" name="Google Shape;342;p16" descr="&quot;&quot;"/>
          <p:cNvPicPr preferRelativeResize="0"/>
          <p:nvPr/>
        </p:nvPicPr>
        <p:blipFill rotWithShape="1">
          <a:blip r:embed="rId3">
            <a:alphaModFix/>
          </a:blip>
          <a:srcRect/>
          <a:stretch/>
        </p:blipFill>
        <p:spPr>
          <a:xfrm rot="-5400000">
            <a:off x="3299454" y="2456579"/>
            <a:ext cx="912600" cy="93584"/>
          </a:xfrm>
          <a:prstGeom prst="rect">
            <a:avLst/>
          </a:prstGeom>
          <a:noFill/>
          <a:ln>
            <a:noFill/>
          </a:ln>
        </p:spPr>
      </p:pic>
      <p:pic>
        <p:nvPicPr>
          <p:cNvPr id="343" name="Google Shape;343;p16" descr="&quot;&quot;"/>
          <p:cNvPicPr preferRelativeResize="0"/>
          <p:nvPr/>
        </p:nvPicPr>
        <p:blipFill rotWithShape="1">
          <a:blip r:embed="rId4">
            <a:alphaModFix/>
          </a:blip>
          <a:srcRect r="25160"/>
          <a:stretch/>
        </p:blipFill>
        <p:spPr>
          <a:xfrm>
            <a:off x="7865052" y="2102775"/>
            <a:ext cx="1278949" cy="28308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5"/>
          <p:cNvSpPr txBox="1">
            <a:spLocks noGrp="1"/>
          </p:cNvSpPr>
          <p:nvPr>
            <p:ph type="title"/>
          </p:nvPr>
        </p:nvSpPr>
        <p:spPr>
          <a:xfrm>
            <a:off x="800100" y="11113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How to Engage with Us </a:t>
            </a:r>
            <a:endParaRPr/>
          </a:p>
        </p:txBody>
      </p:sp>
      <p:pic>
        <p:nvPicPr>
          <p:cNvPr id="349" name="Google Shape;349;p15" descr="&quot;&quot;"/>
          <p:cNvPicPr preferRelativeResize="0"/>
          <p:nvPr/>
        </p:nvPicPr>
        <p:blipFill rotWithShape="1">
          <a:blip r:embed="rId3">
            <a:alphaModFix/>
          </a:blip>
          <a:srcRect/>
          <a:stretch/>
        </p:blipFill>
        <p:spPr>
          <a:xfrm>
            <a:off x="12076228" y="-1952025"/>
            <a:ext cx="2496858" cy="2494325"/>
          </a:xfrm>
          <a:prstGeom prst="rect">
            <a:avLst/>
          </a:prstGeom>
          <a:noFill/>
          <a:ln>
            <a:noFill/>
          </a:ln>
        </p:spPr>
      </p:pic>
      <p:grpSp>
        <p:nvGrpSpPr>
          <p:cNvPr id="350" name="Google Shape;350;p15" descr="&quot;&quot;"/>
          <p:cNvGrpSpPr/>
          <p:nvPr/>
        </p:nvGrpSpPr>
        <p:grpSpPr>
          <a:xfrm>
            <a:off x="800100" y="2279010"/>
            <a:ext cx="1905900" cy="2090215"/>
            <a:chOff x="800100" y="2279010"/>
            <a:chExt cx="1905900" cy="2090215"/>
          </a:xfrm>
        </p:grpSpPr>
        <p:pic>
          <p:nvPicPr>
            <p:cNvPr id="351" name="Google Shape;351;p15" descr="&quot;&quot;"/>
            <p:cNvPicPr preferRelativeResize="0"/>
            <p:nvPr/>
          </p:nvPicPr>
          <p:blipFill rotWithShape="1">
            <a:blip r:embed="rId4">
              <a:alphaModFix/>
            </a:blip>
            <a:srcRect/>
            <a:stretch/>
          </p:blipFill>
          <p:spPr>
            <a:xfrm>
              <a:off x="1111938" y="2279010"/>
              <a:ext cx="1282224" cy="744625"/>
            </a:xfrm>
            <a:prstGeom prst="rect">
              <a:avLst/>
            </a:prstGeom>
            <a:noFill/>
            <a:ln>
              <a:noFill/>
            </a:ln>
          </p:spPr>
        </p:pic>
        <p:sp>
          <p:nvSpPr>
            <p:cNvPr id="352" name="Google Shape;352;p15"/>
            <p:cNvSpPr txBox="1"/>
            <p:nvPr/>
          </p:nvSpPr>
          <p:spPr>
            <a:xfrm>
              <a:off x="800100" y="2981125"/>
              <a:ext cx="1905900" cy="138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400"/>
                <a:buFont typeface="Arial"/>
                <a:buNone/>
              </a:pPr>
              <a:r>
                <a:rPr lang="en" sz="1400" b="1" i="0" u="none" strike="noStrike" cap="none">
                  <a:solidFill>
                    <a:schemeClr val="dk2"/>
                  </a:solidFill>
                  <a:latin typeface="Arial"/>
                  <a:ea typeface="Arial"/>
                  <a:cs typeface="Arial"/>
                  <a:sym typeface="Arial"/>
                </a:rPr>
                <a:t>Subscribe</a:t>
              </a:r>
              <a:r>
                <a:rPr lang="en" sz="1400" b="0" i="0" u="none" strike="noStrike" cap="none">
                  <a:solidFill>
                    <a:schemeClr val="dk2"/>
                  </a:solidFill>
                  <a:latin typeface="Arial"/>
                  <a:ea typeface="Arial"/>
                  <a:cs typeface="Arial"/>
                  <a:sym typeface="Arial"/>
                </a:rPr>
                <a:t> to the RHNTC monthly eNewsletter at rhntc.org/enewsletter</a:t>
              </a:r>
              <a:endParaRPr sz="1400" b="0" i="0" u="none" strike="noStrike" cap="none">
                <a:solidFill>
                  <a:srgbClr val="000000"/>
                </a:solidFill>
                <a:latin typeface="Arial"/>
                <a:ea typeface="Arial"/>
                <a:cs typeface="Arial"/>
                <a:sym typeface="Arial"/>
              </a:endParaRPr>
            </a:p>
          </p:txBody>
        </p:sp>
      </p:grpSp>
      <p:grpSp>
        <p:nvGrpSpPr>
          <p:cNvPr id="353" name="Google Shape;353;p15" descr="&quot;&quot;"/>
          <p:cNvGrpSpPr/>
          <p:nvPr/>
        </p:nvGrpSpPr>
        <p:grpSpPr>
          <a:xfrm>
            <a:off x="2648363" y="2052321"/>
            <a:ext cx="1983900" cy="2316904"/>
            <a:chOff x="2591325" y="2052321"/>
            <a:chExt cx="1983900" cy="2316904"/>
          </a:xfrm>
        </p:grpSpPr>
        <p:pic>
          <p:nvPicPr>
            <p:cNvPr id="354" name="Google Shape;354;p15" descr="&quot;&quot;"/>
            <p:cNvPicPr preferRelativeResize="0"/>
            <p:nvPr/>
          </p:nvPicPr>
          <p:blipFill rotWithShape="1">
            <a:blip r:embed="rId5">
              <a:alphaModFix/>
            </a:blip>
            <a:srcRect/>
            <a:stretch/>
          </p:blipFill>
          <p:spPr>
            <a:xfrm>
              <a:off x="3129087" y="2052321"/>
              <a:ext cx="908376" cy="914000"/>
            </a:xfrm>
            <a:prstGeom prst="rect">
              <a:avLst/>
            </a:prstGeom>
            <a:noFill/>
            <a:ln>
              <a:noFill/>
            </a:ln>
          </p:spPr>
        </p:pic>
        <p:sp>
          <p:nvSpPr>
            <p:cNvPr id="355" name="Google Shape;355;p15"/>
            <p:cNvSpPr txBox="1"/>
            <p:nvPr/>
          </p:nvSpPr>
          <p:spPr>
            <a:xfrm>
              <a:off x="2591325" y="2981125"/>
              <a:ext cx="1983900" cy="138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400"/>
                <a:buFont typeface="Arial"/>
                <a:buNone/>
              </a:pPr>
              <a:r>
                <a:rPr lang="en" sz="1400" b="1" i="0" u="none" strike="noStrike" cap="none">
                  <a:solidFill>
                    <a:schemeClr val="dk2"/>
                  </a:solidFill>
                  <a:latin typeface="Arial"/>
                  <a:ea typeface="Arial"/>
                  <a:cs typeface="Arial"/>
                  <a:sym typeface="Arial"/>
                </a:rPr>
                <a:t>Contact us</a:t>
              </a:r>
              <a:r>
                <a:rPr lang="en" sz="1400" b="0" i="0" u="none" strike="noStrike" cap="none">
                  <a:solidFill>
                    <a:schemeClr val="dk2"/>
                  </a:solidFill>
                  <a:latin typeface="Arial"/>
                  <a:ea typeface="Arial"/>
                  <a:cs typeface="Arial"/>
                  <a:sym typeface="Arial"/>
                </a:rPr>
                <a:t> on rhntc.org</a:t>
              </a:r>
              <a:endParaRPr sz="1400" b="0" i="0" u="none" strike="noStrike" cap="none">
                <a:solidFill>
                  <a:srgbClr val="000000"/>
                </a:solidFill>
                <a:latin typeface="Arial"/>
                <a:ea typeface="Arial"/>
                <a:cs typeface="Arial"/>
                <a:sym typeface="Arial"/>
              </a:endParaRPr>
            </a:p>
          </p:txBody>
        </p:sp>
      </p:grpSp>
      <p:grpSp>
        <p:nvGrpSpPr>
          <p:cNvPr id="356" name="Google Shape;356;p15" descr="&quot;&quot;"/>
          <p:cNvGrpSpPr/>
          <p:nvPr/>
        </p:nvGrpSpPr>
        <p:grpSpPr>
          <a:xfrm>
            <a:off x="4574625" y="2199450"/>
            <a:ext cx="1983900" cy="2169775"/>
            <a:chOff x="4485675" y="2199450"/>
            <a:chExt cx="1983900" cy="2169775"/>
          </a:xfrm>
        </p:grpSpPr>
        <p:pic>
          <p:nvPicPr>
            <p:cNvPr id="357" name="Google Shape;357;p15" descr="&quot;&quot;"/>
            <p:cNvPicPr preferRelativeResize="0"/>
            <p:nvPr/>
          </p:nvPicPr>
          <p:blipFill rotWithShape="1">
            <a:blip r:embed="rId6">
              <a:alphaModFix/>
            </a:blip>
            <a:srcRect/>
            <a:stretch/>
          </p:blipFill>
          <p:spPr>
            <a:xfrm>
              <a:off x="4938180" y="2199450"/>
              <a:ext cx="1078889" cy="744613"/>
            </a:xfrm>
            <a:prstGeom prst="rect">
              <a:avLst/>
            </a:prstGeom>
            <a:noFill/>
            <a:ln>
              <a:noFill/>
            </a:ln>
          </p:spPr>
        </p:pic>
        <p:sp>
          <p:nvSpPr>
            <p:cNvPr id="358" name="Google Shape;358;p15"/>
            <p:cNvSpPr txBox="1"/>
            <p:nvPr/>
          </p:nvSpPr>
          <p:spPr>
            <a:xfrm>
              <a:off x="4485675" y="2981125"/>
              <a:ext cx="1983900" cy="138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400"/>
                <a:buFont typeface="Arial"/>
                <a:buNone/>
              </a:pPr>
              <a:r>
                <a:rPr lang="en" sz="1400" b="1" i="0" u="none" strike="noStrike" cap="none">
                  <a:solidFill>
                    <a:schemeClr val="dk2"/>
                  </a:solidFill>
                  <a:latin typeface="Arial"/>
                  <a:ea typeface="Arial"/>
                  <a:cs typeface="Arial"/>
                  <a:sym typeface="Arial"/>
                </a:rPr>
                <a:t>Sign up</a:t>
              </a:r>
              <a:r>
                <a:rPr lang="en" sz="1400" b="0" i="0" u="none" strike="noStrike" cap="none">
                  <a:solidFill>
                    <a:schemeClr val="dk2"/>
                  </a:solidFill>
                  <a:latin typeface="Arial"/>
                  <a:ea typeface="Arial"/>
                  <a:cs typeface="Arial"/>
                  <a:sym typeface="Arial"/>
                </a:rPr>
                <a:t> for an account on rhntc.org</a:t>
              </a:r>
              <a:endParaRPr sz="1400" b="0" i="0" u="none" strike="noStrike" cap="none">
                <a:solidFill>
                  <a:srgbClr val="000000"/>
                </a:solidFill>
                <a:latin typeface="Arial"/>
                <a:ea typeface="Arial"/>
                <a:cs typeface="Arial"/>
                <a:sym typeface="Arial"/>
              </a:endParaRPr>
            </a:p>
          </p:txBody>
        </p:sp>
      </p:grpSp>
      <p:grpSp>
        <p:nvGrpSpPr>
          <p:cNvPr id="359" name="Google Shape;359;p15" descr="&quot;&quot;"/>
          <p:cNvGrpSpPr/>
          <p:nvPr/>
        </p:nvGrpSpPr>
        <p:grpSpPr>
          <a:xfrm>
            <a:off x="6500888" y="2222512"/>
            <a:ext cx="1983900" cy="2146713"/>
            <a:chOff x="6500888" y="2222512"/>
            <a:chExt cx="1983900" cy="2146713"/>
          </a:xfrm>
        </p:grpSpPr>
        <p:pic>
          <p:nvPicPr>
            <p:cNvPr id="360" name="Google Shape;360;p15" descr="&quot;&quot;"/>
            <p:cNvPicPr preferRelativeResize="0"/>
            <p:nvPr/>
          </p:nvPicPr>
          <p:blipFill rotWithShape="1">
            <a:blip r:embed="rId7">
              <a:alphaModFix/>
            </a:blip>
            <a:srcRect/>
            <a:stretch/>
          </p:blipFill>
          <p:spPr>
            <a:xfrm>
              <a:off x="7038650" y="2222512"/>
              <a:ext cx="908376" cy="698478"/>
            </a:xfrm>
            <a:prstGeom prst="rect">
              <a:avLst/>
            </a:prstGeom>
            <a:noFill/>
            <a:ln>
              <a:noFill/>
            </a:ln>
          </p:spPr>
        </p:pic>
        <p:sp>
          <p:nvSpPr>
            <p:cNvPr id="361" name="Google Shape;361;p15"/>
            <p:cNvSpPr txBox="1"/>
            <p:nvPr/>
          </p:nvSpPr>
          <p:spPr>
            <a:xfrm>
              <a:off x="6500888" y="2981125"/>
              <a:ext cx="1983900" cy="138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400"/>
                <a:buFont typeface="Arial"/>
                <a:buNone/>
              </a:pPr>
              <a:r>
                <a:rPr lang="en" sz="1400" b="1" i="0" u="none" strike="noStrike" cap="none">
                  <a:solidFill>
                    <a:schemeClr val="dk2"/>
                  </a:solidFill>
                  <a:latin typeface="Arial"/>
                  <a:ea typeface="Arial"/>
                  <a:cs typeface="Arial"/>
                  <a:sym typeface="Arial"/>
                </a:rPr>
                <a:t>Follow us</a:t>
              </a:r>
              <a:r>
                <a:rPr lang="en" sz="1400" b="0" i="0" u="none" strike="noStrike" cap="none">
                  <a:solidFill>
                    <a:schemeClr val="dk2"/>
                  </a:solidFill>
                  <a:latin typeface="Arial"/>
                  <a:ea typeface="Arial"/>
                  <a:cs typeface="Arial"/>
                  <a:sym typeface="Arial"/>
                </a:rPr>
                <a:t> on Twitter @rh_ntc</a:t>
              </a:r>
              <a:endParaRPr sz="1400" b="0" i="0" u="none" strike="noStrike" cap="none">
                <a:solidFill>
                  <a:schemeClr val="dk2"/>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e5696f91a3_0_0"/>
          <p:cNvSpPr txBox="1">
            <a:spLocks noGrp="1"/>
          </p:cNvSpPr>
          <p:nvPr>
            <p:ph type="title"/>
          </p:nvPr>
        </p:nvSpPr>
        <p:spPr>
          <a:xfrm>
            <a:off x="542200" y="813850"/>
            <a:ext cx="7548300" cy="2442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4800"/>
              <a:buNone/>
            </a:pPr>
            <a:r>
              <a:rPr lang="en" sz="1700" b="0">
                <a:solidFill>
                  <a:schemeClr val="dk2"/>
                </a:solidFill>
              </a:rPr>
              <a:t>This webinar was supported by the Office of Population Affairs (Grants FPTPA006030, TPSAH000006) and the Office on Women’s Health (Grant ASTWH2000-90-01-00). </a:t>
            </a:r>
            <a:endParaRPr sz="1700" b="0">
              <a:solidFill>
                <a:schemeClr val="dk2"/>
              </a:solidFill>
            </a:endParaRPr>
          </a:p>
          <a:p>
            <a:pPr marL="0" lvl="0" indent="0" algn="l" rtl="0">
              <a:lnSpc>
                <a:spcPct val="115000"/>
              </a:lnSpc>
              <a:spcBef>
                <a:spcPts val="1000"/>
              </a:spcBef>
              <a:spcAft>
                <a:spcPts val="1000"/>
              </a:spcAft>
              <a:buSzPts val="4800"/>
              <a:buNone/>
            </a:pPr>
            <a:r>
              <a:rPr lang="en" sz="1700" b="0">
                <a:solidFill>
                  <a:schemeClr val="dk2"/>
                </a:solidFill>
              </a:rPr>
              <a:t>The views expressed do not necessarily reflect the official policies of the Department of Health and Human Services; nor does mention of trade names, commercial practices, or organizations imply endorsement by the U.S. Government.</a:t>
            </a:r>
            <a:endParaRPr sz="1600" b="0">
              <a:solidFill>
                <a:schemeClr val="dk2"/>
              </a:solidFill>
            </a:endParaRPr>
          </a:p>
        </p:txBody>
      </p:sp>
      <p:sp>
        <p:nvSpPr>
          <p:cNvPr id="153" name="Google Shape;153;ge5696f91a3_0_0"/>
          <p:cNvSpPr txBox="1">
            <a:spLocks noGrp="1"/>
          </p:cNvSpPr>
          <p:nvPr>
            <p:ph type="title"/>
          </p:nvPr>
        </p:nvSpPr>
        <p:spPr>
          <a:xfrm>
            <a:off x="542200" y="381925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Disclaimer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9"/>
          <p:cNvSpPr txBox="1">
            <a:spLocks noGrp="1"/>
          </p:cNvSpPr>
          <p:nvPr>
            <p:ph type="title"/>
          </p:nvPr>
        </p:nvSpPr>
        <p:spPr>
          <a:xfrm>
            <a:off x="773111" y="1741488"/>
            <a:ext cx="3786188" cy="107843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THANK YOU!</a:t>
            </a:r>
            <a:endParaRPr b="1"/>
          </a:p>
        </p:txBody>
      </p:sp>
      <p:sp>
        <p:nvSpPr>
          <p:cNvPr id="367" name="Google Shape;367;p19"/>
          <p:cNvSpPr txBox="1">
            <a:spLocks noGrp="1"/>
          </p:cNvSpPr>
          <p:nvPr>
            <p:ph type="body" idx="1"/>
          </p:nvPr>
        </p:nvSpPr>
        <p:spPr>
          <a:xfrm>
            <a:off x="4902200" y="1741488"/>
            <a:ext cx="3408363" cy="914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t>Please fill out the evaluation form after the webinar!</a:t>
            </a:r>
            <a:endParaRPr/>
          </a:p>
          <a:p>
            <a:pPr marL="457200" lvl="0" indent="-228600" algn="l" rtl="0">
              <a:lnSpc>
                <a:spcPct val="115000"/>
              </a:lnSpc>
              <a:spcBef>
                <a:spcPts val="0"/>
              </a:spcBef>
              <a:spcAft>
                <a:spcPts val="0"/>
              </a:spcAft>
              <a:buSzPts val="1800"/>
              <a:buNone/>
            </a:pPr>
            <a:endParaRPr/>
          </a:p>
        </p:txBody>
      </p:sp>
      <p:sp>
        <p:nvSpPr>
          <p:cNvPr id="368" name="Google Shape;368;p19"/>
          <p:cNvSpPr txBox="1">
            <a:spLocks noGrp="1"/>
          </p:cNvSpPr>
          <p:nvPr>
            <p:ph type="body" idx="2"/>
          </p:nvPr>
        </p:nvSpPr>
        <p:spPr>
          <a:xfrm>
            <a:off x="773112" y="2584384"/>
            <a:ext cx="3786188" cy="55086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900" b="1">
                <a:solidFill>
                  <a:srgbClr val="3F3F3F"/>
                </a:solidFill>
              </a:rPr>
              <a:t>Visit RHNTC.org or contact us at rhntc@jsi.com!</a:t>
            </a:r>
            <a:endParaRPr sz="1900" b="1">
              <a:solidFill>
                <a:srgbClr val="3F3F3F"/>
              </a:solidFill>
            </a:endParaRPr>
          </a:p>
        </p:txBody>
      </p:sp>
      <p:sp>
        <p:nvSpPr>
          <p:cNvPr id="369" name="Google Shape;369;p19"/>
          <p:cNvSpPr txBox="1"/>
          <p:nvPr/>
        </p:nvSpPr>
        <p:spPr>
          <a:xfrm>
            <a:off x="6786148" y="192535"/>
            <a:ext cx="2324100" cy="612775"/>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chemeClr val="dk2"/>
              </a:buClr>
              <a:buSzPts val="1800"/>
              <a:buFont typeface="Arial"/>
              <a:buNone/>
            </a:pPr>
            <a:r>
              <a:rPr lang="en" sz="3200" b="1" i="0" u="none" strike="noStrike" cap="none">
                <a:solidFill>
                  <a:srgbClr val="3F3F3F"/>
                </a:solidFill>
                <a:latin typeface="Arial"/>
                <a:ea typeface="Arial"/>
                <a:cs typeface="Arial"/>
                <a:sym typeface="Arial"/>
              </a:rPr>
              <a:t>rhntc.org</a:t>
            </a:r>
            <a:endParaRPr sz="3200" b="1" i="0" u="none" strike="noStrike" cap="none">
              <a:solidFill>
                <a:srgbClr val="3F3F3F"/>
              </a:solidFill>
              <a:latin typeface="Arial"/>
              <a:ea typeface="Arial"/>
              <a:cs typeface="Arial"/>
              <a:sym typeface="Arial"/>
            </a:endParaRPr>
          </a:p>
        </p:txBody>
      </p:sp>
      <p:sp>
        <p:nvSpPr>
          <p:cNvPr id="370" name="Google Shape;370;p19"/>
          <p:cNvSpPr txBox="1">
            <a:spLocks noGrp="1"/>
          </p:cNvSpPr>
          <p:nvPr>
            <p:ph type="body" idx="5"/>
          </p:nvPr>
        </p:nvSpPr>
        <p:spPr>
          <a:xfrm>
            <a:off x="92607" y="4386315"/>
            <a:ext cx="7273966" cy="5842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800" i="1"/>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p:txBody>
      </p:sp>
      <p:pic>
        <p:nvPicPr>
          <p:cNvPr id="371" name="Google Shape;371;p19" title="rhntc logo"/>
          <p:cNvPicPr preferRelativeResize="0"/>
          <p:nvPr/>
        </p:nvPicPr>
        <p:blipFill rotWithShape="1">
          <a:blip r:embed="rId3">
            <a:alphaModFix/>
          </a:blip>
          <a:srcRect/>
          <a:stretch/>
        </p:blipFill>
        <p:spPr>
          <a:xfrm>
            <a:off x="408746" y="410368"/>
            <a:ext cx="2374100" cy="64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e327a80f53_0_1"/>
          <p:cNvSpPr txBox="1">
            <a:spLocks noGrp="1"/>
          </p:cNvSpPr>
          <p:nvPr>
            <p:ph type="title"/>
          </p:nvPr>
        </p:nvSpPr>
        <p:spPr>
          <a:xfrm>
            <a:off x="800100" y="70305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Learning Objectives</a:t>
            </a:r>
            <a:endParaRPr/>
          </a:p>
        </p:txBody>
      </p:sp>
      <p:sp>
        <p:nvSpPr>
          <p:cNvPr id="159" name="Google Shape;159;ge327a80f53_0_1"/>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By the end of the webinar, </a:t>
            </a:r>
            <a:r>
              <a:rPr lang="en" b="1"/>
              <a:t>participants will be able to</a:t>
            </a:r>
            <a:r>
              <a:rPr lang="en"/>
              <a:t>:</a:t>
            </a:r>
            <a:endParaRPr/>
          </a:p>
          <a:p>
            <a:pPr marL="457200" lvl="0" indent="-342900" algn="l" rtl="0">
              <a:lnSpc>
                <a:spcPct val="115000"/>
              </a:lnSpc>
              <a:spcBef>
                <a:spcPts val="0"/>
              </a:spcBef>
              <a:spcAft>
                <a:spcPts val="0"/>
              </a:spcAft>
              <a:buSzPts val="1800"/>
              <a:buAutoNum type="arabicPeriod"/>
            </a:pPr>
            <a:r>
              <a:rPr lang="en"/>
              <a:t>Provide a high-level overview of the 21st Cures Act Information Blocking Rule, including whether it pertains to family planning programs.</a:t>
            </a:r>
            <a:endParaRPr/>
          </a:p>
          <a:p>
            <a:pPr marL="457200" lvl="0" indent="-342900" algn="l" rtl="0">
              <a:lnSpc>
                <a:spcPct val="115000"/>
              </a:lnSpc>
              <a:spcBef>
                <a:spcPts val="0"/>
              </a:spcBef>
              <a:spcAft>
                <a:spcPts val="0"/>
              </a:spcAft>
              <a:buSzPts val="1800"/>
              <a:buAutoNum type="arabicPeriod"/>
            </a:pPr>
            <a:r>
              <a:rPr lang="en"/>
              <a:t>Describe at least two of the exceptions to the Information Blocking Rule.</a:t>
            </a:r>
            <a:endParaRPr/>
          </a:p>
          <a:p>
            <a:pPr marL="457200" lvl="0" indent="-342900" algn="l" rtl="0">
              <a:lnSpc>
                <a:spcPct val="115000"/>
              </a:lnSpc>
              <a:spcBef>
                <a:spcPts val="0"/>
              </a:spcBef>
              <a:spcAft>
                <a:spcPts val="0"/>
              </a:spcAft>
              <a:buSzPts val="1800"/>
              <a:buAutoNum type="arabicPeriod"/>
            </a:pPr>
            <a:r>
              <a:rPr lang="en"/>
              <a:t>Identify at least two steps or actions important to complying with the Information Blocking Rule.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title"/>
          </p:nvPr>
        </p:nvSpPr>
        <p:spPr>
          <a:xfrm>
            <a:off x="800100" y="131962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What is Information Blocking?</a:t>
            </a:r>
            <a:endParaRPr/>
          </a:p>
        </p:txBody>
      </p:sp>
      <p:sp>
        <p:nvSpPr>
          <p:cNvPr id="165" name="Google Shape;165;p3"/>
          <p:cNvSpPr txBox="1">
            <a:spLocks noGrp="1"/>
          </p:cNvSpPr>
          <p:nvPr>
            <p:ph type="body" idx="1"/>
          </p:nvPr>
        </p:nvSpPr>
        <p:spPr>
          <a:xfrm>
            <a:off x="800100" y="2283385"/>
            <a:ext cx="7848000" cy="23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700">
                <a:solidFill>
                  <a:srgbClr val="666666"/>
                </a:solidFill>
              </a:rPr>
              <a:t>Information Blocking refers to a rule in the Office of the National </a:t>
            </a:r>
            <a:br>
              <a:rPr lang="en" sz="1700">
                <a:solidFill>
                  <a:srgbClr val="666666"/>
                </a:solidFill>
              </a:rPr>
            </a:br>
            <a:r>
              <a:rPr lang="en" sz="1700">
                <a:solidFill>
                  <a:srgbClr val="666666"/>
                </a:solidFill>
              </a:rPr>
              <a:t>Coordinator for Health Information Technology’s (ONC) </a:t>
            </a:r>
            <a:r>
              <a:rPr lang="en" sz="1700" b="1" u="sng">
                <a:solidFill>
                  <a:srgbClr val="16617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21st Century Cures Act</a:t>
            </a:r>
            <a:r>
              <a:rPr lang="en" sz="1700" u="sng">
                <a:solidFill>
                  <a:srgbClr val="16617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Interoperability, Information Blocking, and the ONC Health IT Certification Program</a:t>
            </a:r>
            <a:r>
              <a:rPr lang="en" sz="1700">
                <a:solidFill>
                  <a:srgbClr val="666666"/>
                </a:solidFill>
              </a:rPr>
              <a:t>. </a:t>
            </a:r>
            <a:endParaRPr sz="1700"/>
          </a:p>
          <a:p>
            <a:pPr marL="0" lvl="0" indent="0" algn="l" rtl="0">
              <a:lnSpc>
                <a:spcPct val="115000"/>
              </a:lnSpc>
              <a:spcBef>
                <a:spcPts val="0"/>
              </a:spcBef>
              <a:spcAft>
                <a:spcPts val="0"/>
              </a:spcAft>
              <a:buSzPts val="1800"/>
              <a:buNone/>
            </a:pPr>
            <a:endParaRPr sz="1700">
              <a:solidFill>
                <a:srgbClr val="666666"/>
              </a:solidFill>
            </a:endParaRPr>
          </a:p>
          <a:p>
            <a:pPr marL="0" lvl="0" indent="0" algn="l" rtl="0">
              <a:lnSpc>
                <a:spcPct val="115000"/>
              </a:lnSpc>
              <a:spcBef>
                <a:spcPts val="0"/>
              </a:spcBef>
              <a:spcAft>
                <a:spcPts val="0"/>
              </a:spcAft>
              <a:buSzPts val="1800"/>
              <a:buNone/>
            </a:pPr>
            <a:r>
              <a:rPr lang="en" sz="1700">
                <a:solidFill>
                  <a:srgbClr val="666666"/>
                </a:solidFill>
              </a:rPr>
              <a:t>The Final Rule prohibits </a:t>
            </a:r>
            <a:r>
              <a:rPr lang="en" sz="1700" b="1">
                <a:solidFill>
                  <a:srgbClr val="16617C"/>
                </a:solidFill>
              </a:rPr>
              <a:t>actors</a:t>
            </a:r>
            <a:r>
              <a:rPr lang="en" sz="1700">
                <a:solidFill>
                  <a:srgbClr val="666666"/>
                </a:solidFill>
              </a:rPr>
              <a:t> from </a:t>
            </a:r>
            <a:r>
              <a:rPr lang="en" sz="1700" b="1">
                <a:solidFill>
                  <a:srgbClr val="BE1E2D"/>
                </a:solidFill>
              </a:rPr>
              <a:t>blocking the exchange</a:t>
            </a:r>
            <a:r>
              <a:rPr lang="en" sz="1700">
                <a:solidFill>
                  <a:srgbClr val="BE1E2D"/>
                </a:solidFill>
              </a:rPr>
              <a:t> </a:t>
            </a:r>
            <a:r>
              <a:rPr lang="en" sz="1700">
                <a:solidFill>
                  <a:srgbClr val="666666"/>
                </a:solidFill>
              </a:rPr>
              <a:t>of </a:t>
            </a:r>
            <a:r>
              <a:rPr lang="en" sz="1700" b="1">
                <a:solidFill>
                  <a:srgbClr val="9D1F60"/>
                </a:solidFill>
              </a:rPr>
              <a:t>electronic health information</a:t>
            </a:r>
            <a:r>
              <a:rPr lang="en" sz="1700">
                <a:solidFill>
                  <a:srgbClr val="666666"/>
                </a:solidFill>
              </a:rPr>
              <a:t> and seeks to increase the ease and choices available for </a:t>
            </a:r>
            <a:r>
              <a:rPr lang="en" sz="1700">
                <a:solidFill>
                  <a:srgbClr val="66666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patients</a:t>
            </a:r>
            <a:r>
              <a:rPr lang="en" sz="1700">
                <a:solidFill>
                  <a:srgbClr val="666666"/>
                </a:solidFill>
              </a:rPr>
              <a:t> to access their data.</a:t>
            </a:r>
            <a:endParaRPr sz="1700">
              <a:solidFill>
                <a:srgbClr val="6666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8"/>
          <p:cNvSpPr txBox="1">
            <a:spLocks noGrp="1"/>
          </p:cNvSpPr>
          <p:nvPr>
            <p:ph type="title"/>
          </p:nvPr>
        </p:nvSpPr>
        <p:spPr>
          <a:xfrm>
            <a:off x="800100" y="473670"/>
            <a:ext cx="4376334" cy="8452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BE1E2D"/>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Definition:</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r>
            <a:b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b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Blocking the Exchange of Information</a:t>
            </a:r>
            <a:endParaRPr/>
          </a:p>
        </p:txBody>
      </p:sp>
      <p:sp>
        <p:nvSpPr>
          <p:cNvPr id="171" name="Google Shape;171;p48"/>
          <p:cNvSpPr txBox="1">
            <a:spLocks noGrp="1"/>
          </p:cNvSpPr>
          <p:nvPr>
            <p:ph type="body" idx="1"/>
          </p:nvPr>
        </p:nvSpPr>
        <p:spPr>
          <a:xfrm>
            <a:off x="889125" y="2098675"/>
            <a:ext cx="7848000" cy="224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700" b="1">
                <a:solidFill>
                  <a:srgbClr val="BE1E2D"/>
                </a:solidFill>
              </a:rPr>
              <a:t>Blocking the exchange</a:t>
            </a:r>
            <a:r>
              <a:rPr lang="en" sz="1700">
                <a:solidFill>
                  <a:srgbClr val="666666"/>
                </a:solidFill>
              </a:rPr>
              <a:t> of </a:t>
            </a:r>
            <a:r>
              <a:rPr lang="en" sz="1700" b="1">
                <a:solidFill>
                  <a:schemeClr val="dk2"/>
                </a:solidFill>
              </a:rPr>
              <a:t>electronic health information (EHI)</a:t>
            </a:r>
            <a:endParaRPr sz="1700"/>
          </a:p>
          <a:p>
            <a:pPr marL="0" lvl="0" indent="0" algn="l" rtl="0">
              <a:lnSpc>
                <a:spcPct val="115000"/>
              </a:lnSpc>
              <a:spcBef>
                <a:spcPts val="0"/>
              </a:spcBef>
              <a:spcAft>
                <a:spcPts val="0"/>
              </a:spcAft>
              <a:buSzPts val="1800"/>
              <a:buNone/>
            </a:pPr>
            <a:r>
              <a:rPr lang="en" sz="1700"/>
              <a:t>means business, technical, and organizational practices that prevent or materially discourage the access, exchange or use of EHI when an Actor knows that these practices are likely to interfere with access, exchange, or use of EHI. If by a healthcare provider, there must also be </a:t>
            </a:r>
            <a:r>
              <a:rPr lang="en" sz="1700" b="1">
                <a:solidFill>
                  <a:srgbClr val="BE1E2D"/>
                </a:solidFill>
              </a:rPr>
              <a:t>knowledge that such practice is unreasonable and likely to interfere with</a:t>
            </a:r>
            <a:r>
              <a:rPr lang="en" sz="1700"/>
              <a:t>, prevent, or materially discourage access, exchange, or use of EHI. </a:t>
            </a:r>
            <a:endParaRPr sz="1700" i="1">
              <a:solidFill>
                <a:srgbClr val="666666"/>
              </a:solidFill>
            </a:endParaRPr>
          </a:p>
        </p:txBody>
      </p:sp>
      <p:sp>
        <p:nvSpPr>
          <p:cNvPr id="172" name="Google Shape;172;p48">
            <a:hlinkClick r:id="rId3"/>
          </p:cNvPr>
          <p:cNvSpPr txBox="1"/>
          <p:nvPr/>
        </p:nvSpPr>
        <p:spPr>
          <a:xfrm>
            <a:off x="4721325" y="4759186"/>
            <a:ext cx="4743300" cy="24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Arial"/>
                <a:ea typeface="Arial"/>
                <a:cs typeface="Arial"/>
                <a:sym typeface="Arial"/>
              </a:rPr>
              <a:t>Source: </a:t>
            </a:r>
            <a:r>
              <a:rPr lang="en" sz="10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American Medical Assoc. Part 1: What is information blocking?</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9"/>
          <p:cNvSpPr txBox="1">
            <a:spLocks noGrp="1"/>
          </p:cNvSpPr>
          <p:nvPr>
            <p:ph type="title"/>
          </p:nvPr>
        </p:nvSpPr>
        <p:spPr>
          <a:xfrm>
            <a:off x="800100" y="476250"/>
            <a:ext cx="4724400" cy="10584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How does this relate to other privacy laws?</a:t>
            </a:r>
            <a:endParaRPr/>
          </a:p>
        </p:txBody>
      </p:sp>
      <p:sp>
        <p:nvSpPr>
          <p:cNvPr id="178" name="Google Shape;178;p49"/>
          <p:cNvSpPr txBox="1">
            <a:spLocks noGrp="1"/>
          </p:cNvSpPr>
          <p:nvPr>
            <p:ph type="body" idx="1"/>
          </p:nvPr>
        </p:nvSpPr>
        <p:spPr>
          <a:xfrm>
            <a:off x="800100" y="1772948"/>
            <a:ext cx="6452038" cy="1635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t>Information blocking rule differs from HIPAA and other </a:t>
            </a:r>
            <a:br>
              <a:rPr lang="en"/>
            </a:br>
            <a:r>
              <a:rPr lang="en"/>
              <a:t>existing rules in that they defines the only things/situations where information is not to be shared, with the </a:t>
            </a:r>
            <a:r>
              <a:rPr lang="en" i="1"/>
              <a:t>implicit requirement that </a:t>
            </a:r>
            <a:r>
              <a:rPr lang="en" b="1" i="1"/>
              <a:t>EHI is to be shared in all other situations</a:t>
            </a:r>
            <a:r>
              <a:rPr lang="en" i="1"/>
              <a:t> for the purposes of </a:t>
            </a:r>
            <a:r>
              <a:rPr lang="en"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patient</a:t>
            </a:r>
            <a:r>
              <a:rPr lang="en" i="1"/>
              <a:t> access</a:t>
            </a:r>
            <a:r>
              <a:rPr lang="en"/>
              <a:t>. </a:t>
            </a:r>
            <a:endParaRPr/>
          </a:p>
        </p:txBody>
      </p:sp>
      <p:sp>
        <p:nvSpPr>
          <p:cNvPr id="179" name="Google Shape;179;p49"/>
          <p:cNvSpPr txBox="1"/>
          <p:nvPr/>
        </p:nvSpPr>
        <p:spPr>
          <a:xfrm>
            <a:off x="2848303" y="3505468"/>
            <a:ext cx="5475900" cy="10011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900"/>
              <a:buFont typeface="Arial"/>
              <a:buNone/>
            </a:pPr>
            <a:r>
              <a:rPr lang="en" sz="1800" b="0" i="0" u="none" strike="noStrike" cap="none">
                <a:solidFill>
                  <a:schemeClr val="dk2"/>
                </a:solidFill>
                <a:latin typeface="Arial"/>
                <a:ea typeface="Arial"/>
                <a:cs typeface="Arial"/>
                <a:sym typeface="Arial"/>
              </a:rPr>
              <a:t>The information blocking rule only provides eight exceptions or situations in which an actor is permitted to “block” the sharing of information.</a:t>
            </a:r>
            <a:endParaRPr sz="1800" b="0" i="0" u="none" strike="noStrike" cap="none">
              <a:solidFill>
                <a:schemeClr val="dk2"/>
              </a:solidFill>
              <a:latin typeface="Arial"/>
              <a:ea typeface="Arial"/>
              <a:cs typeface="Arial"/>
              <a:sym typeface="Arial"/>
            </a:endParaRPr>
          </a:p>
        </p:txBody>
      </p:sp>
      <p:sp>
        <p:nvSpPr>
          <p:cNvPr id="180" name="Google Shape;180;p49">
            <a:hlinkClick r:id="rId3"/>
          </p:cNvPr>
          <p:cNvSpPr txBox="1"/>
          <p:nvPr/>
        </p:nvSpPr>
        <p:spPr>
          <a:xfrm>
            <a:off x="4858824" y="4714112"/>
            <a:ext cx="40644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Arial"/>
                <a:ea typeface="Arial"/>
                <a:cs typeface="Arial"/>
                <a:sym typeface="Arial"/>
              </a:rPr>
              <a:t>For full details review the </a:t>
            </a:r>
            <a:r>
              <a:rPr lang="en" sz="1000" b="0" i="0" u="sng" strike="noStrike" cap="none">
                <a:solidFill>
                  <a:schemeClr val="dk2"/>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Information Blocking Exceptions</a:t>
            </a:r>
            <a:r>
              <a:rPr lang="en" sz="1000" b="0" i="0" u="none" strike="noStrike" cap="none">
                <a:solidFill>
                  <a:schemeClr val="dk2"/>
                </a:solidFill>
                <a:latin typeface="Arial"/>
                <a:ea typeface="Arial"/>
                <a:cs typeface="Arial"/>
                <a:sym typeface="Arial"/>
              </a:rPr>
              <a:t> fact sheet</a:t>
            </a:r>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50"/>
          <p:cNvSpPr txBox="1">
            <a:spLocks noGrp="1"/>
          </p:cNvSpPr>
          <p:nvPr>
            <p:ph type="title"/>
          </p:nvPr>
        </p:nvSpPr>
        <p:spPr>
          <a:xfrm>
            <a:off x="642650" y="1298600"/>
            <a:ext cx="7432500" cy="206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4800"/>
              <a:buFont typeface="Arial"/>
              <a:buNone/>
            </a:pPr>
            <a:r>
              <a:rPr lang="en" sz="3900"/>
              <a:t>Information Blocking rule requires that actors provide ongoing access, exchange, and use when requested.</a:t>
            </a:r>
            <a:endParaRPr sz="4700"/>
          </a:p>
          <a:p>
            <a:pPr marL="0" lvl="0" indent="0" algn="l" rtl="0">
              <a:lnSpc>
                <a:spcPct val="100000"/>
              </a:lnSpc>
              <a:spcBef>
                <a:spcPts val="0"/>
              </a:spcBef>
              <a:spcAft>
                <a:spcPts val="0"/>
              </a:spcAft>
              <a:buSzPts val="4800"/>
              <a:buNone/>
            </a:pPr>
            <a:endParaRPr sz="3900"/>
          </a:p>
        </p:txBody>
      </p:sp>
      <p:sp>
        <p:nvSpPr>
          <p:cNvPr id="186" name="Google Shape;186;p50"/>
          <p:cNvSpPr txBox="1"/>
          <p:nvPr/>
        </p:nvSpPr>
        <p:spPr>
          <a:xfrm>
            <a:off x="642650" y="3829050"/>
            <a:ext cx="7520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9D1F60"/>
                </a:solidFill>
                <a:latin typeface="Arial"/>
                <a:ea typeface="Arial"/>
                <a:cs typeface="Arial"/>
                <a:sym typeface="Arial"/>
              </a:rPr>
              <a:t>Responsive</a:t>
            </a:r>
            <a:r>
              <a:rPr lang="en" sz="1800" b="0" i="0" u="none" strike="noStrike" cap="none">
                <a:solidFill>
                  <a:srgbClr val="000000"/>
                </a:solidFill>
                <a:latin typeface="Arial"/>
                <a:ea typeface="Arial"/>
                <a:cs typeface="Arial"/>
                <a:sym typeface="Arial"/>
              </a:rPr>
              <a:t> </a:t>
            </a:r>
            <a:r>
              <a:rPr lang="en" sz="1800" b="0" i="0" u="none" strike="noStrike" cap="none">
                <a:solidFill>
                  <a:srgbClr val="434343"/>
                </a:solidFill>
                <a:latin typeface="Arial"/>
                <a:ea typeface="Arial"/>
                <a:cs typeface="Arial"/>
                <a:sym typeface="Arial"/>
              </a:rPr>
              <a:t>to requests for </a:t>
            </a:r>
            <a:r>
              <a:rPr lang="en" sz="1800" b="0" i="0" u="none" strike="noStrike" cap="none">
                <a:solidFill>
                  <a:srgbClr val="434343"/>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patient</a:t>
            </a:r>
            <a:r>
              <a:rPr lang="en" sz="1800" b="0" i="0" u="none" strike="noStrike" cap="none">
                <a:solidFill>
                  <a:srgbClr val="434343"/>
                </a:solidFill>
                <a:latin typeface="Arial"/>
                <a:ea typeface="Arial"/>
                <a:cs typeface="Arial"/>
                <a:sym typeface="Arial"/>
              </a:rPr>
              <a:t> access. Other privacy laws typically require</a:t>
            </a:r>
            <a:r>
              <a:rPr lang="en" sz="1800" b="0" i="0" u="none" strike="noStrike" cap="none">
                <a:solidFill>
                  <a:srgbClr val="000000"/>
                </a:solidFill>
                <a:latin typeface="Arial"/>
                <a:ea typeface="Arial"/>
                <a:cs typeface="Arial"/>
                <a:sym typeface="Arial"/>
              </a:rPr>
              <a:t> </a:t>
            </a:r>
            <a:r>
              <a:rPr lang="en" sz="1800" b="1" i="0" u="none" strike="noStrike" cap="none">
                <a:solidFill>
                  <a:srgbClr val="16617C"/>
                </a:solidFill>
                <a:latin typeface="Arial"/>
                <a:ea typeface="Arial"/>
                <a:cs typeface="Arial"/>
                <a:sym typeface="Arial"/>
              </a:rPr>
              <a:t>proactive</a:t>
            </a:r>
            <a:r>
              <a:rPr lang="en" sz="1800" b="0" i="0" u="none" strike="noStrike" cap="none">
                <a:solidFill>
                  <a:srgbClr val="000000"/>
                </a:solidFill>
                <a:latin typeface="Arial"/>
                <a:ea typeface="Arial"/>
                <a:cs typeface="Arial"/>
                <a:sym typeface="Arial"/>
              </a:rPr>
              <a:t> </a:t>
            </a:r>
            <a:r>
              <a:rPr lang="en" sz="1800" b="0" i="0" u="none" strike="noStrike" cap="none">
                <a:solidFill>
                  <a:srgbClr val="434343"/>
                </a:solidFill>
                <a:latin typeface="Arial"/>
                <a:ea typeface="Arial"/>
                <a:cs typeface="Arial"/>
                <a:sym typeface="Arial"/>
              </a:rPr>
              <a:t>actions to secure data and protect against disclosure.</a:t>
            </a:r>
            <a:endParaRPr sz="1800" b="0" i="0" u="none" strike="noStrike" cap="none">
              <a:solidFill>
                <a:srgbClr val="43434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000">
                <a:solidFill>
                  <a:srgbClr val="16617C"/>
                </a:solidFill>
              </a:rPr>
              <a:t>Definition: </a:t>
            </a:r>
            <a:r>
              <a:rPr lang="en" sz="4000"/>
              <a:t>Actors</a:t>
            </a:r>
            <a:endParaRPr sz="4000"/>
          </a:p>
        </p:txBody>
      </p:sp>
      <p:sp>
        <p:nvSpPr>
          <p:cNvPr id="192" name="Google Shape;192;p4"/>
          <p:cNvSpPr txBox="1">
            <a:spLocks noGrp="1"/>
          </p:cNvSpPr>
          <p:nvPr>
            <p:ph type="body" idx="1"/>
          </p:nvPr>
        </p:nvSpPr>
        <p:spPr>
          <a:xfrm>
            <a:off x="864150" y="1352549"/>
            <a:ext cx="7968150" cy="2247901"/>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2800" b="1"/>
              <a:t>health care provider</a:t>
            </a:r>
            <a:endParaRPr/>
          </a:p>
          <a:p>
            <a:pPr marL="114300" lvl="0" indent="0" algn="l" rtl="0">
              <a:lnSpc>
                <a:spcPct val="115000"/>
              </a:lnSpc>
              <a:spcBef>
                <a:spcPts val="1200"/>
              </a:spcBef>
              <a:spcAft>
                <a:spcPts val="0"/>
              </a:spcAft>
              <a:buSzPts val="1800"/>
              <a:buNone/>
            </a:pPr>
            <a:r>
              <a:rPr lang="en" sz="2800"/>
              <a:t>health IT developer of certified health IT</a:t>
            </a:r>
            <a:endParaRPr/>
          </a:p>
          <a:p>
            <a:pPr marL="114300" lvl="0" indent="0" algn="l" rtl="0">
              <a:lnSpc>
                <a:spcPct val="115000"/>
              </a:lnSpc>
              <a:spcBef>
                <a:spcPts val="1200"/>
              </a:spcBef>
              <a:spcAft>
                <a:spcPts val="1200"/>
              </a:spcAft>
              <a:buSzPts val="1800"/>
              <a:buNone/>
            </a:pPr>
            <a:r>
              <a:rPr lang="en" sz="2800"/>
              <a:t>health information network or health information exchange (HIN or HIE)</a:t>
            </a:r>
            <a:endParaRPr/>
          </a:p>
        </p:txBody>
      </p:sp>
      <p:sp>
        <p:nvSpPr>
          <p:cNvPr id="193" name="Google Shape;193;p4" descr="box highlighting the health care provider text"/>
          <p:cNvSpPr/>
          <p:nvPr/>
        </p:nvSpPr>
        <p:spPr>
          <a:xfrm>
            <a:off x="311700" y="1390185"/>
            <a:ext cx="4260300" cy="568193"/>
          </a:xfrm>
          <a:prstGeom prst="rect">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4" name="Google Shape;194;p4" descr="&quot;&quot;"/>
          <p:cNvPicPr preferRelativeResize="0"/>
          <p:nvPr/>
        </p:nvPicPr>
        <p:blipFill rotWithShape="1">
          <a:blip r:embed="rId3">
            <a:alphaModFix/>
          </a:blip>
          <a:srcRect l="13553" t="12886" b="10225"/>
          <a:stretch/>
        </p:blipFill>
        <p:spPr>
          <a:xfrm>
            <a:off x="386576" y="1434790"/>
            <a:ext cx="477574" cy="490654"/>
          </a:xfrm>
          <a:prstGeom prst="rect">
            <a:avLst/>
          </a:prstGeom>
          <a:noFill/>
          <a:ln>
            <a:noFill/>
          </a:ln>
        </p:spPr>
      </p:pic>
      <p:pic>
        <p:nvPicPr>
          <p:cNvPr id="195" name="Google Shape;195;p4" descr="&quot;&quot;"/>
          <p:cNvPicPr preferRelativeResize="0"/>
          <p:nvPr/>
        </p:nvPicPr>
        <p:blipFill rotWithShape="1">
          <a:blip r:embed="rId4">
            <a:alphaModFix/>
          </a:blip>
          <a:srcRect t="7437"/>
          <a:stretch/>
        </p:blipFill>
        <p:spPr>
          <a:xfrm>
            <a:off x="259312" y="1984917"/>
            <a:ext cx="657225" cy="617158"/>
          </a:xfrm>
          <a:prstGeom prst="rect">
            <a:avLst/>
          </a:prstGeom>
          <a:noFill/>
          <a:ln>
            <a:noFill/>
          </a:ln>
        </p:spPr>
      </p:pic>
      <p:pic>
        <p:nvPicPr>
          <p:cNvPr id="196" name="Google Shape;196;p4" descr="&quot;&quot;"/>
          <p:cNvPicPr preferRelativeResize="0"/>
          <p:nvPr/>
        </p:nvPicPr>
        <p:blipFill rotWithShape="1">
          <a:blip r:embed="rId5">
            <a:alphaModFix/>
          </a:blip>
          <a:srcRect/>
          <a:stretch/>
        </p:blipFill>
        <p:spPr>
          <a:xfrm>
            <a:off x="387900" y="2680026"/>
            <a:ext cx="476250" cy="504825"/>
          </a:xfrm>
          <a:prstGeom prst="rect">
            <a:avLst/>
          </a:prstGeom>
          <a:noFill/>
          <a:ln>
            <a:noFill/>
          </a:ln>
        </p:spPr>
      </p:pic>
      <p:sp>
        <p:nvSpPr>
          <p:cNvPr id="197" name="Google Shape;197;p4"/>
          <p:cNvSpPr/>
          <p:nvPr/>
        </p:nvSpPr>
        <p:spPr>
          <a:xfrm>
            <a:off x="2884450" y="3875111"/>
            <a:ext cx="6185209" cy="1138733"/>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1700"/>
              <a:buFont typeface="Arial"/>
              <a:buNone/>
            </a:pPr>
            <a:r>
              <a:rPr lang="en" sz="1700" b="1" i="0" u="none" strike="noStrike" cap="none">
                <a:solidFill>
                  <a:schemeClr val="dk2"/>
                </a:solidFill>
                <a:latin typeface="Arial"/>
                <a:ea typeface="Arial"/>
                <a:cs typeface="Arial"/>
                <a:sym typeface="Arial"/>
              </a:rPr>
              <a:t>More information: </a:t>
            </a:r>
            <a:r>
              <a:rPr lang="en" sz="1700" b="0" i="0" u="none" strike="noStrike" cap="none">
                <a:solidFill>
                  <a:schemeClr val="dk2"/>
                </a:solidFill>
                <a:latin typeface="Arial"/>
                <a:ea typeface="Arial"/>
                <a:cs typeface="Arial"/>
                <a:sym typeface="Arial"/>
              </a:rPr>
              <a:t>Who are actors and how are they defined? </a:t>
            </a:r>
            <a:r>
              <a:rPr lang="en" sz="17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Review the Information Blocking Actors fact </a:t>
            </a:r>
            <a:r>
              <a:rPr lang="en" sz="17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sheet</a:t>
            </a:r>
            <a:r>
              <a:rPr lang="en" sz="1700" b="0" i="0" u="none" strike="noStrike" cap="none">
                <a:solidFill>
                  <a:schemeClr val="dk2"/>
                </a:solidFill>
                <a:latin typeface="Arial"/>
                <a:ea typeface="Arial"/>
                <a:cs typeface="Arial"/>
                <a:sym typeface="Arial"/>
              </a:rPr>
              <a:t>. Who is a health care provider? </a:t>
            </a:r>
            <a:r>
              <a:rPr lang="en" sz="17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Get details in the Health Care Provider Definition and Cross-Reference Table fact sheet</a:t>
            </a:r>
            <a:r>
              <a:rPr lang="en" sz="1700" b="0" i="0" u="none" strike="noStrike" cap="none">
                <a:solidFill>
                  <a:schemeClr val="dk2"/>
                </a:solidFill>
                <a:latin typeface="Arial"/>
                <a:ea typeface="Arial"/>
                <a:cs typeface="Arial"/>
                <a:sym typeface="Arial"/>
              </a:rPr>
              <a:t>.</a:t>
            </a:r>
            <a:endParaRPr sz="17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p:txBody>
      </p:sp>
    </p:spTree>
  </p:cSld>
  <p:clrMapOvr>
    <a:masterClrMapping/>
  </p:clrMapOvr>
</p:sld>
</file>

<file path=ppt/theme/theme1.xml><?xml version="1.0" encoding="utf-8"?>
<a:theme xmlns:a="http://schemas.openxmlformats.org/drawingml/2006/main" name="RHNTC Template">
  <a:themeElements>
    <a:clrScheme name="Custom 3">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8349</Words>
  <Application>Microsoft Office PowerPoint</Application>
  <PresentationFormat>On-screen Show (16:9)</PresentationFormat>
  <Paragraphs>300</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Roboto</vt:lpstr>
      <vt:lpstr>Arial</vt:lpstr>
      <vt:lpstr>RHNTC Template</vt:lpstr>
      <vt:lpstr>21st Century Cures Act Information Blocking Rule</vt:lpstr>
      <vt:lpstr>Introduction</vt:lpstr>
      <vt:lpstr>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vt:lpstr>
      <vt:lpstr>Learning Objectives</vt:lpstr>
      <vt:lpstr>What is Information Blocking?</vt:lpstr>
      <vt:lpstr>Definition: Blocking the Exchange of Information</vt:lpstr>
      <vt:lpstr>How does this relate to other privacy laws?</vt:lpstr>
      <vt:lpstr>Information Blocking rule requires that actors provide ongoing access, exchange, and use when requested. </vt:lpstr>
      <vt:lpstr>Definition: Actors</vt:lpstr>
      <vt:lpstr>Definition: Electronic Health Information</vt:lpstr>
      <vt:lpstr>USCDI</vt:lpstr>
      <vt:lpstr>Key Dates: Information Blocking</vt:lpstr>
      <vt:lpstr>Coordinating Implementation</vt:lpstr>
      <vt:lpstr>Eight Exceptions to Information Blocking Rule</vt:lpstr>
      <vt:lpstr>Preventing Harm Exception</vt:lpstr>
      <vt:lpstr>Privacy Exception</vt:lpstr>
      <vt:lpstr>Content and Manner Exception</vt:lpstr>
      <vt:lpstr>Let’s Look at Specific Examples</vt:lpstr>
      <vt:lpstr>It could be information  blocking to not provide access to…</vt:lpstr>
      <vt:lpstr>New Consideration: Third Party Apps</vt:lpstr>
      <vt:lpstr>Adolescent Privacy</vt:lpstr>
      <vt:lpstr>We don’t use Certified EHR Technology (CEHRT), does this still apply to us?</vt:lpstr>
      <vt:lpstr>How can you be ready?</vt:lpstr>
      <vt:lpstr>Review Your Current Processes</vt:lpstr>
      <vt:lpstr>Make Needed Updates</vt:lpstr>
      <vt:lpstr>How can this benefit you?</vt:lpstr>
      <vt:lpstr>You Can Access EHI from Others!</vt:lpstr>
      <vt:lpstr>Q&amp;A </vt:lpstr>
      <vt:lpstr>How to Engage with Us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Cures Act Information Blocking Rule</dc:title>
  <dc:creator>Tea Slater</dc:creator>
  <cp:lastModifiedBy>Jessie Daigneault</cp:lastModifiedBy>
  <cp:revision>1</cp:revision>
  <dcterms:modified xsi:type="dcterms:W3CDTF">2021-08-06T13:19:53Z</dcterms:modified>
</cp:coreProperties>
</file>